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3" r:id="rId8"/>
    <p:sldId id="325" r:id="rId9"/>
    <p:sldId id="337" r:id="rId10"/>
    <p:sldId id="312" r:id="rId11"/>
    <p:sldId id="313" r:id="rId12"/>
    <p:sldId id="262" r:id="rId13"/>
    <p:sldId id="315" r:id="rId14"/>
    <p:sldId id="339" r:id="rId15"/>
    <p:sldId id="314" r:id="rId16"/>
    <p:sldId id="340" r:id="rId17"/>
    <p:sldId id="341" r:id="rId18"/>
    <p:sldId id="338" r:id="rId19"/>
    <p:sldId id="343" r:id="rId20"/>
    <p:sldId id="263" r:id="rId21"/>
    <p:sldId id="264" r:id="rId22"/>
    <p:sldId id="268" r:id="rId23"/>
    <p:sldId id="270" r:id="rId24"/>
    <p:sldId id="265" r:id="rId25"/>
    <p:sldId id="266" r:id="rId26"/>
    <p:sldId id="267" r:id="rId27"/>
    <p:sldId id="269" r:id="rId28"/>
    <p:sldId id="271" r:id="rId29"/>
    <p:sldId id="272" r:id="rId30"/>
    <p:sldId id="316" r:id="rId31"/>
    <p:sldId id="317" r:id="rId32"/>
    <p:sldId id="342" r:id="rId33"/>
    <p:sldId id="274" r:id="rId34"/>
    <p:sldId id="332" r:id="rId35"/>
    <p:sldId id="282" r:id="rId36"/>
    <p:sldId id="326" r:id="rId37"/>
    <p:sldId id="327" r:id="rId38"/>
    <p:sldId id="334" r:id="rId39"/>
    <p:sldId id="331" r:id="rId40"/>
    <p:sldId id="329" r:id="rId41"/>
    <p:sldId id="335" r:id="rId42"/>
    <p:sldId id="333" r:id="rId43"/>
    <p:sldId id="336" r:id="rId44"/>
    <p:sldId id="330" r:id="rId45"/>
    <p:sldId id="328" r:id="rId46"/>
    <p:sldId id="283" r:id="rId47"/>
    <p:sldId id="284" r:id="rId48"/>
    <p:sldId id="285" r:id="rId49"/>
    <p:sldId id="286" r:id="rId50"/>
    <p:sldId id="287" r:id="rId51"/>
    <p:sldId id="288" r:id="rId52"/>
    <p:sldId id="289" r:id="rId53"/>
    <p:sldId id="290" r:id="rId54"/>
    <p:sldId id="291" r:id="rId55"/>
    <p:sldId id="292" r:id="rId56"/>
    <p:sldId id="293" r:id="rId57"/>
    <p:sldId id="295" r:id="rId58"/>
    <p:sldId id="296" r:id="rId59"/>
    <p:sldId id="297" r:id="rId60"/>
    <p:sldId id="298" r:id="rId61"/>
    <p:sldId id="299" r:id="rId62"/>
    <p:sldId id="300" r:id="rId63"/>
    <p:sldId id="301" r:id="rId64"/>
    <p:sldId id="302" r:id="rId65"/>
    <p:sldId id="303" r:id="rId66"/>
    <p:sldId id="304" r:id="rId67"/>
    <p:sldId id="306" r:id="rId68"/>
    <p:sldId id="307" r:id="rId69"/>
    <p:sldId id="308" r:id="rId70"/>
    <p:sldId id="294" r:id="rId71"/>
    <p:sldId id="309" r:id="rId72"/>
    <p:sldId id="344" r:id="rId73"/>
    <p:sldId id="275" r:id="rId74"/>
    <p:sldId id="347" r:id="rId75"/>
    <p:sldId id="346" r:id="rId76"/>
    <p:sldId id="276" r:id="rId77"/>
    <p:sldId id="310" r:id="rId78"/>
    <p:sldId id="311" r:id="rId79"/>
    <p:sldId id="277" r:id="rId80"/>
    <p:sldId id="278" r:id="rId81"/>
    <p:sldId id="279" r:id="rId82"/>
    <p:sldId id="280" r:id="rId83"/>
    <p:sldId id="281" r:id="rId84"/>
    <p:sldId id="318" r:id="rId85"/>
    <p:sldId id="345" r:id="rId86"/>
    <p:sldId id="319" r:id="rId87"/>
    <p:sldId id="321" r:id="rId88"/>
    <p:sldId id="322" r:id="rId89"/>
    <p:sldId id="323" r:id="rId90"/>
    <p:sldId id="324" r:id="rId91"/>
    <p:sldId id="320"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p:scale>
          <a:sx n="101" d="100"/>
          <a:sy n="101" d="100"/>
        </p:scale>
        <p:origin x="27"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iki Kousoulini" userId="27d6ad4fd7685091" providerId="LiveId" clId="{32F381D2-874E-4EA9-86FC-6E84D619C799}"/>
    <pc:docChg chg="undo custSel addSld delSld modSld sldOrd">
      <pc:chgData name="Vasiliki Kousoulini" userId="27d6ad4fd7685091" providerId="LiveId" clId="{32F381D2-874E-4EA9-86FC-6E84D619C799}" dt="2025-11-24T08:51:15.117" v="4386" actId="20577"/>
      <pc:docMkLst>
        <pc:docMk/>
      </pc:docMkLst>
      <pc:sldChg chg="modSp mod">
        <pc:chgData name="Vasiliki Kousoulini" userId="27d6ad4fd7685091" providerId="LiveId" clId="{32F381D2-874E-4EA9-86FC-6E84D619C799}" dt="2025-11-22T15:54:08.101" v="1660" actId="20577"/>
        <pc:sldMkLst>
          <pc:docMk/>
          <pc:sldMk cId="54889550" sldId="257"/>
        </pc:sldMkLst>
        <pc:spChg chg="mod">
          <ac:chgData name="Vasiliki Kousoulini" userId="27d6ad4fd7685091" providerId="LiveId" clId="{32F381D2-874E-4EA9-86FC-6E84D619C799}" dt="2025-11-22T15:54:08.101" v="1660" actId="20577"/>
          <ac:spMkLst>
            <pc:docMk/>
            <pc:sldMk cId="54889550" sldId="257"/>
            <ac:spMk id="4" creationId="{E069737F-EBB3-CFE0-A02A-323DC793D12E}"/>
          </ac:spMkLst>
        </pc:spChg>
      </pc:sldChg>
      <pc:sldChg chg="modSp mod">
        <pc:chgData name="Vasiliki Kousoulini" userId="27d6ad4fd7685091" providerId="LiveId" clId="{32F381D2-874E-4EA9-86FC-6E84D619C799}" dt="2025-11-24T06:35:23.008" v="1661" actId="123"/>
        <pc:sldMkLst>
          <pc:docMk/>
          <pc:sldMk cId="1861175970" sldId="261"/>
        </pc:sldMkLst>
        <pc:spChg chg="mod">
          <ac:chgData name="Vasiliki Kousoulini" userId="27d6ad4fd7685091" providerId="LiveId" clId="{32F381D2-874E-4EA9-86FC-6E84D619C799}" dt="2025-11-24T06:35:23.008" v="1661" actId="123"/>
          <ac:spMkLst>
            <pc:docMk/>
            <pc:sldMk cId="1861175970" sldId="261"/>
            <ac:spMk id="3" creationId="{D3826074-FAD9-917D-B6D8-BF146948245C}"/>
          </ac:spMkLst>
        </pc:spChg>
      </pc:sldChg>
      <pc:sldChg chg="modSp mod">
        <pc:chgData name="Vasiliki Kousoulini" userId="27d6ad4fd7685091" providerId="LiveId" clId="{32F381D2-874E-4EA9-86FC-6E84D619C799}" dt="2025-11-24T07:12:45.472" v="2143" actId="20577"/>
        <pc:sldMkLst>
          <pc:docMk/>
          <pc:sldMk cId="4219113151" sldId="262"/>
        </pc:sldMkLst>
        <pc:spChg chg="mod">
          <ac:chgData name="Vasiliki Kousoulini" userId="27d6ad4fd7685091" providerId="LiveId" clId="{32F381D2-874E-4EA9-86FC-6E84D619C799}" dt="2025-11-24T07:12:45.472" v="2143" actId="20577"/>
          <ac:spMkLst>
            <pc:docMk/>
            <pc:sldMk cId="4219113151" sldId="262"/>
            <ac:spMk id="3" creationId="{916CF829-2A20-6974-A44C-F0A76E89162D}"/>
          </ac:spMkLst>
        </pc:spChg>
      </pc:sldChg>
      <pc:sldChg chg="modSp mod">
        <pc:chgData name="Vasiliki Kousoulini" userId="27d6ad4fd7685091" providerId="LiveId" clId="{32F381D2-874E-4EA9-86FC-6E84D619C799}" dt="2025-11-24T07:24:51.071" v="2455" actId="20577"/>
        <pc:sldMkLst>
          <pc:docMk/>
          <pc:sldMk cId="4144034654" sldId="263"/>
        </pc:sldMkLst>
        <pc:spChg chg="mod">
          <ac:chgData name="Vasiliki Kousoulini" userId="27d6ad4fd7685091" providerId="LiveId" clId="{32F381D2-874E-4EA9-86FC-6E84D619C799}" dt="2025-11-24T07:24:51.071" v="2455" actId="20577"/>
          <ac:spMkLst>
            <pc:docMk/>
            <pc:sldMk cId="4144034654" sldId="263"/>
            <ac:spMk id="3" creationId="{7CB0D83C-9E29-3015-89A8-7C67ED241880}"/>
          </ac:spMkLst>
        </pc:spChg>
      </pc:sldChg>
      <pc:sldChg chg="modSp mod">
        <pc:chgData name="Vasiliki Kousoulini" userId="27d6ad4fd7685091" providerId="LiveId" clId="{32F381D2-874E-4EA9-86FC-6E84D619C799}" dt="2025-11-24T07:31:08.578" v="2695" actId="113"/>
        <pc:sldMkLst>
          <pc:docMk/>
          <pc:sldMk cId="4274543923" sldId="266"/>
        </pc:sldMkLst>
        <pc:spChg chg="mod">
          <ac:chgData name="Vasiliki Kousoulini" userId="27d6ad4fd7685091" providerId="LiveId" clId="{32F381D2-874E-4EA9-86FC-6E84D619C799}" dt="2025-11-24T07:31:08.578" v="2695" actId="113"/>
          <ac:spMkLst>
            <pc:docMk/>
            <pc:sldMk cId="4274543923" sldId="266"/>
            <ac:spMk id="3" creationId="{4CF66E6B-BA50-A294-5176-4BE0DD408E35}"/>
          </ac:spMkLst>
        </pc:spChg>
      </pc:sldChg>
      <pc:sldChg chg="modSp mod">
        <pc:chgData name="Vasiliki Kousoulini" userId="27d6ad4fd7685091" providerId="LiveId" clId="{32F381D2-874E-4EA9-86FC-6E84D619C799}" dt="2025-11-24T07:45:53.875" v="3008" actId="20577"/>
        <pc:sldMkLst>
          <pc:docMk/>
          <pc:sldMk cId="518048800" sldId="270"/>
        </pc:sldMkLst>
        <pc:spChg chg="mod">
          <ac:chgData name="Vasiliki Kousoulini" userId="27d6ad4fd7685091" providerId="LiveId" clId="{32F381D2-874E-4EA9-86FC-6E84D619C799}" dt="2025-11-24T07:45:53.875" v="3008" actId="20577"/>
          <ac:spMkLst>
            <pc:docMk/>
            <pc:sldMk cId="518048800" sldId="270"/>
            <ac:spMk id="3" creationId="{FA508E97-02C9-01F6-F2AB-0A412E3CBD4D}"/>
          </ac:spMkLst>
        </pc:spChg>
      </pc:sldChg>
      <pc:sldChg chg="modSp mod">
        <pc:chgData name="Vasiliki Kousoulini" userId="27d6ad4fd7685091" providerId="LiveId" clId="{32F381D2-874E-4EA9-86FC-6E84D619C799}" dt="2025-11-22T14:36:28.377" v="677" actId="20577"/>
        <pc:sldMkLst>
          <pc:docMk/>
          <pc:sldMk cId="369286839" sldId="271"/>
        </pc:sldMkLst>
        <pc:spChg chg="mod">
          <ac:chgData name="Vasiliki Kousoulini" userId="27d6ad4fd7685091" providerId="LiveId" clId="{32F381D2-874E-4EA9-86FC-6E84D619C799}" dt="2025-11-22T14:36:28.377" v="677" actId="20577"/>
          <ac:spMkLst>
            <pc:docMk/>
            <pc:sldMk cId="369286839" sldId="271"/>
            <ac:spMk id="3" creationId="{9697315F-730D-D07C-5603-1542713C5933}"/>
          </ac:spMkLst>
        </pc:spChg>
      </pc:sldChg>
      <pc:sldChg chg="modSp mod">
        <pc:chgData name="Vasiliki Kousoulini" userId="27d6ad4fd7685091" providerId="LiveId" clId="{32F381D2-874E-4EA9-86FC-6E84D619C799}" dt="2025-11-24T06:36:51.333" v="1667" actId="113"/>
        <pc:sldMkLst>
          <pc:docMk/>
          <pc:sldMk cId="925814618" sldId="273"/>
        </pc:sldMkLst>
        <pc:spChg chg="mod">
          <ac:chgData name="Vasiliki Kousoulini" userId="27d6ad4fd7685091" providerId="LiveId" clId="{32F381D2-874E-4EA9-86FC-6E84D619C799}" dt="2025-11-24T06:36:51.333" v="1667" actId="113"/>
          <ac:spMkLst>
            <pc:docMk/>
            <pc:sldMk cId="925814618" sldId="273"/>
            <ac:spMk id="3" creationId="{BD873D09-176B-F009-5695-8264687C93F9}"/>
          </ac:spMkLst>
        </pc:spChg>
      </pc:sldChg>
      <pc:sldChg chg="modSp mod">
        <pc:chgData name="Vasiliki Kousoulini" userId="27d6ad4fd7685091" providerId="LiveId" clId="{32F381D2-874E-4EA9-86FC-6E84D619C799}" dt="2025-11-24T07:55:56.492" v="3017" actId="113"/>
        <pc:sldMkLst>
          <pc:docMk/>
          <pc:sldMk cId="95476204" sldId="274"/>
        </pc:sldMkLst>
        <pc:spChg chg="mod">
          <ac:chgData name="Vasiliki Kousoulini" userId="27d6ad4fd7685091" providerId="LiveId" clId="{32F381D2-874E-4EA9-86FC-6E84D619C799}" dt="2025-11-24T07:55:56.492" v="3017" actId="113"/>
          <ac:spMkLst>
            <pc:docMk/>
            <pc:sldMk cId="95476204" sldId="274"/>
            <ac:spMk id="3" creationId="{0C74B019-658E-D893-1B42-633F53006C6B}"/>
          </ac:spMkLst>
        </pc:spChg>
      </pc:sldChg>
      <pc:sldChg chg="modSp mod">
        <pc:chgData name="Vasiliki Kousoulini" userId="27d6ad4fd7685091" providerId="LiveId" clId="{32F381D2-874E-4EA9-86FC-6E84D619C799}" dt="2025-11-24T08:42:06.215" v="4019" actId="20577"/>
        <pc:sldMkLst>
          <pc:docMk/>
          <pc:sldMk cId="2599893804" sldId="275"/>
        </pc:sldMkLst>
        <pc:spChg chg="mod">
          <ac:chgData name="Vasiliki Kousoulini" userId="27d6ad4fd7685091" providerId="LiveId" clId="{32F381D2-874E-4EA9-86FC-6E84D619C799}" dt="2025-11-24T08:42:06.215" v="4019" actId="20577"/>
          <ac:spMkLst>
            <pc:docMk/>
            <pc:sldMk cId="2599893804" sldId="275"/>
            <ac:spMk id="3" creationId="{4A161F8B-3496-B6CF-6007-5F0FE70A0BAD}"/>
          </ac:spMkLst>
        </pc:spChg>
      </pc:sldChg>
      <pc:sldChg chg="modSp mod">
        <pc:chgData name="Vasiliki Kousoulini" userId="27d6ad4fd7685091" providerId="LiveId" clId="{32F381D2-874E-4EA9-86FC-6E84D619C799}" dt="2025-11-24T08:09:05.771" v="3161" actId="20577"/>
        <pc:sldMkLst>
          <pc:docMk/>
          <pc:sldMk cId="772750159" sldId="276"/>
        </pc:sldMkLst>
        <pc:spChg chg="mod">
          <ac:chgData name="Vasiliki Kousoulini" userId="27d6ad4fd7685091" providerId="LiveId" clId="{32F381D2-874E-4EA9-86FC-6E84D619C799}" dt="2025-11-24T08:09:05.771" v="3161" actId="20577"/>
          <ac:spMkLst>
            <pc:docMk/>
            <pc:sldMk cId="772750159" sldId="276"/>
            <ac:spMk id="3" creationId="{6E1636B5-35D5-5536-CF4F-95BE85FE5BEE}"/>
          </ac:spMkLst>
        </pc:spChg>
      </pc:sldChg>
      <pc:sldChg chg="modSp mod">
        <pc:chgData name="Vasiliki Kousoulini" userId="27d6ad4fd7685091" providerId="LiveId" clId="{32F381D2-874E-4EA9-86FC-6E84D619C799}" dt="2025-11-24T08:11:43.571" v="3221" actId="20577"/>
        <pc:sldMkLst>
          <pc:docMk/>
          <pc:sldMk cId="1040663104" sldId="281"/>
        </pc:sldMkLst>
        <pc:spChg chg="mod">
          <ac:chgData name="Vasiliki Kousoulini" userId="27d6ad4fd7685091" providerId="LiveId" clId="{32F381D2-874E-4EA9-86FC-6E84D619C799}" dt="2025-11-24T08:11:43.571" v="3221" actId="20577"/>
          <ac:spMkLst>
            <pc:docMk/>
            <pc:sldMk cId="1040663104" sldId="281"/>
            <ac:spMk id="3" creationId="{33520675-0F25-0A91-E274-49783C8395FE}"/>
          </ac:spMkLst>
        </pc:spChg>
      </pc:sldChg>
      <pc:sldChg chg="modSp mod">
        <pc:chgData name="Vasiliki Kousoulini" userId="27d6ad4fd7685091" providerId="LiveId" clId="{32F381D2-874E-4EA9-86FC-6E84D619C799}" dt="2025-11-24T07:56:24.199" v="3018" actId="113"/>
        <pc:sldMkLst>
          <pc:docMk/>
          <pc:sldMk cId="3931452257" sldId="282"/>
        </pc:sldMkLst>
        <pc:spChg chg="mod">
          <ac:chgData name="Vasiliki Kousoulini" userId="27d6ad4fd7685091" providerId="LiveId" clId="{32F381D2-874E-4EA9-86FC-6E84D619C799}" dt="2025-11-24T07:56:24.199" v="3018" actId="113"/>
          <ac:spMkLst>
            <pc:docMk/>
            <pc:sldMk cId="3931452257" sldId="282"/>
            <ac:spMk id="3" creationId="{576B3CF5-0331-41FA-69BA-7134D747AAD0}"/>
          </ac:spMkLst>
        </pc:spChg>
      </pc:sldChg>
      <pc:sldChg chg="modSp mod">
        <pc:chgData name="Vasiliki Kousoulini" userId="27d6ad4fd7685091" providerId="LiveId" clId="{32F381D2-874E-4EA9-86FC-6E84D619C799}" dt="2025-11-24T07:01:46.623" v="2018" actId="20577"/>
        <pc:sldMkLst>
          <pc:docMk/>
          <pc:sldMk cId="2205685404" sldId="292"/>
        </pc:sldMkLst>
        <pc:spChg chg="mod">
          <ac:chgData name="Vasiliki Kousoulini" userId="27d6ad4fd7685091" providerId="LiveId" clId="{32F381D2-874E-4EA9-86FC-6E84D619C799}" dt="2025-11-24T07:01:46.623" v="2018" actId="20577"/>
          <ac:spMkLst>
            <pc:docMk/>
            <pc:sldMk cId="2205685404" sldId="292"/>
            <ac:spMk id="3" creationId="{364F7372-424C-E4D5-BB70-4B01C1DDA832}"/>
          </ac:spMkLst>
        </pc:spChg>
      </pc:sldChg>
      <pc:sldChg chg="modSp mod">
        <pc:chgData name="Vasiliki Kousoulini" userId="27d6ad4fd7685091" providerId="LiveId" clId="{32F381D2-874E-4EA9-86FC-6E84D619C799}" dt="2025-11-24T07:01:54.036" v="2022" actId="5793"/>
        <pc:sldMkLst>
          <pc:docMk/>
          <pc:sldMk cId="2090216078" sldId="293"/>
        </pc:sldMkLst>
        <pc:spChg chg="mod">
          <ac:chgData name="Vasiliki Kousoulini" userId="27d6ad4fd7685091" providerId="LiveId" clId="{32F381D2-874E-4EA9-86FC-6E84D619C799}" dt="2025-11-24T07:01:54.036" v="2022" actId="5793"/>
          <ac:spMkLst>
            <pc:docMk/>
            <pc:sldMk cId="2090216078" sldId="293"/>
            <ac:spMk id="3" creationId="{2F069205-BC12-1FBB-8081-E0FBD2161ACB}"/>
          </ac:spMkLst>
        </pc:spChg>
      </pc:sldChg>
      <pc:sldChg chg="modSp mod ord">
        <pc:chgData name="Vasiliki Kousoulini" userId="27d6ad4fd7685091" providerId="LiveId" clId="{32F381D2-874E-4EA9-86FC-6E84D619C799}" dt="2025-11-24T08:01:31.365" v="3122"/>
        <pc:sldMkLst>
          <pc:docMk/>
          <pc:sldMk cId="2689536095" sldId="294"/>
        </pc:sldMkLst>
        <pc:spChg chg="mod">
          <ac:chgData name="Vasiliki Kousoulini" userId="27d6ad4fd7685091" providerId="LiveId" clId="{32F381D2-874E-4EA9-86FC-6E84D619C799}" dt="2025-11-24T08:01:09.024" v="3115" actId="5793"/>
          <ac:spMkLst>
            <pc:docMk/>
            <pc:sldMk cId="2689536095" sldId="294"/>
            <ac:spMk id="3" creationId="{BCC0F6FB-37CA-BB41-8605-1E9870530797}"/>
          </ac:spMkLst>
        </pc:spChg>
      </pc:sldChg>
      <pc:sldChg chg="modSp mod">
        <pc:chgData name="Vasiliki Kousoulini" userId="27d6ad4fd7685091" providerId="LiveId" clId="{32F381D2-874E-4EA9-86FC-6E84D619C799}" dt="2025-11-24T07:59:11.901" v="3082" actId="20577"/>
        <pc:sldMkLst>
          <pc:docMk/>
          <pc:sldMk cId="4184053146" sldId="300"/>
        </pc:sldMkLst>
        <pc:spChg chg="mod">
          <ac:chgData name="Vasiliki Kousoulini" userId="27d6ad4fd7685091" providerId="LiveId" clId="{32F381D2-874E-4EA9-86FC-6E84D619C799}" dt="2025-11-24T07:59:11.901" v="3082" actId="20577"/>
          <ac:spMkLst>
            <pc:docMk/>
            <pc:sldMk cId="4184053146" sldId="300"/>
            <ac:spMk id="3" creationId="{D4AD8123-AC42-EC1A-E865-C85636C68D33}"/>
          </ac:spMkLst>
        </pc:spChg>
      </pc:sldChg>
      <pc:sldChg chg="del">
        <pc:chgData name="Vasiliki Kousoulini" userId="27d6ad4fd7685091" providerId="LiveId" clId="{32F381D2-874E-4EA9-86FC-6E84D619C799}" dt="2025-11-24T08:01:14.148" v="3116" actId="2696"/>
        <pc:sldMkLst>
          <pc:docMk/>
          <pc:sldMk cId="1823471254" sldId="305"/>
        </pc:sldMkLst>
      </pc:sldChg>
      <pc:sldChg chg="modSp mod">
        <pc:chgData name="Vasiliki Kousoulini" userId="27d6ad4fd7685091" providerId="LiveId" clId="{32F381D2-874E-4EA9-86FC-6E84D619C799}" dt="2025-11-24T06:38:08.964" v="1678" actId="207"/>
        <pc:sldMkLst>
          <pc:docMk/>
          <pc:sldMk cId="2732228837" sldId="312"/>
        </pc:sldMkLst>
        <pc:spChg chg="mod">
          <ac:chgData name="Vasiliki Kousoulini" userId="27d6ad4fd7685091" providerId="LiveId" clId="{32F381D2-874E-4EA9-86FC-6E84D619C799}" dt="2025-11-24T06:38:08.964" v="1678" actId="207"/>
          <ac:spMkLst>
            <pc:docMk/>
            <pc:sldMk cId="2732228837" sldId="312"/>
            <ac:spMk id="3" creationId="{62F179A9-6541-A31D-1690-296FA67E66AF}"/>
          </ac:spMkLst>
        </pc:spChg>
      </pc:sldChg>
      <pc:sldChg chg="modSp mod">
        <pc:chgData name="Vasiliki Kousoulini" userId="27d6ad4fd7685091" providerId="LiveId" clId="{32F381D2-874E-4EA9-86FC-6E84D619C799}" dt="2025-11-24T06:39:04.056" v="1685" actId="207"/>
        <pc:sldMkLst>
          <pc:docMk/>
          <pc:sldMk cId="1970493339" sldId="313"/>
        </pc:sldMkLst>
        <pc:spChg chg="mod">
          <ac:chgData name="Vasiliki Kousoulini" userId="27d6ad4fd7685091" providerId="LiveId" clId="{32F381D2-874E-4EA9-86FC-6E84D619C799}" dt="2025-11-24T06:39:04.056" v="1685" actId="207"/>
          <ac:spMkLst>
            <pc:docMk/>
            <pc:sldMk cId="1970493339" sldId="313"/>
            <ac:spMk id="3" creationId="{1901DA5F-4CB4-86C7-B81F-D81DC8F0DFFA}"/>
          </ac:spMkLst>
        </pc:spChg>
      </pc:sldChg>
      <pc:sldChg chg="modSp mod ord">
        <pc:chgData name="Vasiliki Kousoulini" userId="27d6ad4fd7685091" providerId="LiveId" clId="{32F381D2-874E-4EA9-86FC-6E84D619C799}" dt="2025-11-24T07:32:32.680" v="2701"/>
        <pc:sldMkLst>
          <pc:docMk/>
          <pc:sldMk cId="1871723912" sldId="314"/>
        </pc:sldMkLst>
        <pc:spChg chg="mod">
          <ac:chgData name="Vasiliki Kousoulini" userId="27d6ad4fd7685091" providerId="LiveId" clId="{32F381D2-874E-4EA9-86FC-6E84D619C799}" dt="2025-11-22T14:25:18.672" v="286" actId="113"/>
          <ac:spMkLst>
            <pc:docMk/>
            <pc:sldMk cId="1871723912" sldId="314"/>
            <ac:spMk id="3" creationId="{8CDA039F-34DC-BCD0-38FD-B5DD27EAC997}"/>
          </ac:spMkLst>
        </pc:spChg>
      </pc:sldChg>
      <pc:sldChg chg="modSp new mod ord">
        <pc:chgData name="Vasiliki Kousoulini" userId="27d6ad4fd7685091" providerId="LiveId" clId="{32F381D2-874E-4EA9-86FC-6E84D619C799}" dt="2025-11-24T07:33:07.899" v="2705"/>
        <pc:sldMkLst>
          <pc:docMk/>
          <pc:sldMk cId="4197949770" sldId="315"/>
        </pc:sldMkLst>
        <pc:spChg chg="mod">
          <ac:chgData name="Vasiliki Kousoulini" userId="27d6ad4fd7685091" providerId="LiveId" clId="{32F381D2-874E-4EA9-86FC-6E84D619C799}" dt="2025-11-22T14:26:36.553" v="333"/>
          <ac:spMkLst>
            <pc:docMk/>
            <pc:sldMk cId="4197949770" sldId="315"/>
            <ac:spMk id="2" creationId="{9031954D-AB16-5DD4-301A-F6586E427E2F}"/>
          </ac:spMkLst>
        </pc:spChg>
        <pc:spChg chg="mod">
          <ac:chgData name="Vasiliki Kousoulini" userId="27d6ad4fd7685091" providerId="LiveId" clId="{32F381D2-874E-4EA9-86FC-6E84D619C799}" dt="2025-11-22T14:27:15.583" v="440" actId="20577"/>
          <ac:spMkLst>
            <pc:docMk/>
            <pc:sldMk cId="4197949770" sldId="315"/>
            <ac:spMk id="3" creationId="{7238C442-3152-B396-266F-F6E28E1FC4EB}"/>
          </ac:spMkLst>
        </pc:spChg>
      </pc:sldChg>
      <pc:sldChg chg="modSp new mod">
        <pc:chgData name="Vasiliki Kousoulini" userId="27d6ad4fd7685091" providerId="LiveId" clId="{32F381D2-874E-4EA9-86FC-6E84D619C799}" dt="2025-11-22T14:30:12.854" v="472" actId="20577"/>
        <pc:sldMkLst>
          <pc:docMk/>
          <pc:sldMk cId="1084243977" sldId="316"/>
        </pc:sldMkLst>
        <pc:spChg chg="mod">
          <ac:chgData name="Vasiliki Kousoulini" userId="27d6ad4fd7685091" providerId="LiveId" clId="{32F381D2-874E-4EA9-86FC-6E84D619C799}" dt="2025-11-22T14:30:07.339" v="470" actId="20577"/>
          <ac:spMkLst>
            <pc:docMk/>
            <pc:sldMk cId="1084243977" sldId="316"/>
            <ac:spMk id="2" creationId="{EC65396F-3D97-C3E8-DF1E-B24D7327D6D2}"/>
          </ac:spMkLst>
        </pc:spChg>
        <pc:spChg chg="mod">
          <ac:chgData name="Vasiliki Kousoulini" userId="27d6ad4fd7685091" providerId="LiveId" clId="{32F381D2-874E-4EA9-86FC-6E84D619C799}" dt="2025-11-22T14:30:12.854" v="472" actId="20577"/>
          <ac:spMkLst>
            <pc:docMk/>
            <pc:sldMk cId="1084243977" sldId="316"/>
            <ac:spMk id="3" creationId="{360DAF71-0CE8-0B66-6158-BF89D86913D8}"/>
          </ac:spMkLst>
        </pc:spChg>
      </pc:sldChg>
      <pc:sldChg chg="modSp new mod">
        <pc:chgData name="Vasiliki Kousoulini" userId="27d6ad4fd7685091" providerId="LiveId" clId="{32F381D2-874E-4EA9-86FC-6E84D619C799}" dt="2025-11-24T07:40:28.580" v="2938" actId="20577"/>
        <pc:sldMkLst>
          <pc:docMk/>
          <pc:sldMk cId="2745298793" sldId="317"/>
        </pc:sldMkLst>
        <pc:spChg chg="mod">
          <ac:chgData name="Vasiliki Kousoulini" userId="27d6ad4fd7685091" providerId="LiveId" clId="{32F381D2-874E-4EA9-86FC-6E84D619C799}" dt="2025-11-22T14:34:27.206" v="661"/>
          <ac:spMkLst>
            <pc:docMk/>
            <pc:sldMk cId="2745298793" sldId="317"/>
            <ac:spMk id="2" creationId="{8871792F-C7F3-BC85-DD41-91AE544C3664}"/>
          </ac:spMkLst>
        </pc:spChg>
        <pc:spChg chg="mod">
          <ac:chgData name="Vasiliki Kousoulini" userId="27d6ad4fd7685091" providerId="LiveId" clId="{32F381D2-874E-4EA9-86FC-6E84D619C799}" dt="2025-11-24T07:40:28.580" v="2938" actId="20577"/>
          <ac:spMkLst>
            <pc:docMk/>
            <pc:sldMk cId="2745298793" sldId="317"/>
            <ac:spMk id="3" creationId="{D7DC2420-8ADC-F61C-3C5B-6BA919A57547}"/>
          </ac:spMkLst>
        </pc:spChg>
      </pc:sldChg>
      <pc:sldChg chg="modSp new mod">
        <pc:chgData name="Vasiliki Kousoulini" userId="27d6ad4fd7685091" providerId="LiveId" clId="{32F381D2-874E-4EA9-86FC-6E84D619C799}" dt="2025-11-24T08:50:54.304" v="4380" actId="20577"/>
        <pc:sldMkLst>
          <pc:docMk/>
          <pc:sldMk cId="3985962601" sldId="318"/>
        </pc:sldMkLst>
        <pc:spChg chg="mod">
          <ac:chgData name="Vasiliki Kousoulini" userId="27d6ad4fd7685091" providerId="LiveId" clId="{32F381D2-874E-4EA9-86FC-6E84D619C799}" dt="2025-11-22T14:48:45.598" v="966"/>
          <ac:spMkLst>
            <pc:docMk/>
            <pc:sldMk cId="3985962601" sldId="318"/>
            <ac:spMk id="2" creationId="{B5776414-6DE0-EA01-8101-ECAAA1B8D260}"/>
          </ac:spMkLst>
        </pc:spChg>
        <pc:spChg chg="mod">
          <ac:chgData name="Vasiliki Kousoulini" userId="27d6ad4fd7685091" providerId="LiveId" clId="{32F381D2-874E-4EA9-86FC-6E84D619C799}" dt="2025-11-24T08:50:54.304" v="4380" actId="20577"/>
          <ac:spMkLst>
            <pc:docMk/>
            <pc:sldMk cId="3985962601" sldId="318"/>
            <ac:spMk id="3" creationId="{79FDE93F-6B4B-0CB9-3E70-C92DC66B1A00}"/>
          </ac:spMkLst>
        </pc:spChg>
      </pc:sldChg>
      <pc:sldChg chg="modSp new mod">
        <pc:chgData name="Vasiliki Kousoulini" userId="27d6ad4fd7685091" providerId="LiveId" clId="{32F381D2-874E-4EA9-86FC-6E84D619C799}" dt="2025-11-22T15:41:12.560" v="1257" actId="114"/>
        <pc:sldMkLst>
          <pc:docMk/>
          <pc:sldMk cId="3832758932" sldId="319"/>
        </pc:sldMkLst>
        <pc:spChg chg="mod">
          <ac:chgData name="Vasiliki Kousoulini" userId="27d6ad4fd7685091" providerId="LiveId" clId="{32F381D2-874E-4EA9-86FC-6E84D619C799}" dt="2025-11-22T14:58:16.537" v="1101" actId="20577"/>
          <ac:spMkLst>
            <pc:docMk/>
            <pc:sldMk cId="3832758932" sldId="319"/>
            <ac:spMk id="2" creationId="{E76C2F98-D39C-EED3-428A-038727399D6A}"/>
          </ac:spMkLst>
        </pc:spChg>
        <pc:spChg chg="mod">
          <ac:chgData name="Vasiliki Kousoulini" userId="27d6ad4fd7685091" providerId="LiveId" clId="{32F381D2-874E-4EA9-86FC-6E84D619C799}" dt="2025-11-22T15:41:12.560" v="1257" actId="114"/>
          <ac:spMkLst>
            <pc:docMk/>
            <pc:sldMk cId="3832758932" sldId="319"/>
            <ac:spMk id="3" creationId="{8D2B83BB-DB86-3B55-E91F-80EF833CB4DD}"/>
          </ac:spMkLst>
        </pc:spChg>
      </pc:sldChg>
      <pc:sldChg chg="addSp delSp modSp new mod">
        <pc:chgData name="Vasiliki Kousoulini" userId="27d6ad4fd7685091" providerId="LiveId" clId="{32F381D2-874E-4EA9-86FC-6E84D619C799}" dt="2025-11-22T14:59:10.935" v="1133"/>
        <pc:sldMkLst>
          <pc:docMk/>
          <pc:sldMk cId="3405779218" sldId="320"/>
        </pc:sldMkLst>
        <pc:spChg chg="mod">
          <ac:chgData name="Vasiliki Kousoulini" userId="27d6ad4fd7685091" providerId="LiveId" clId="{32F381D2-874E-4EA9-86FC-6E84D619C799}" dt="2025-11-22T14:58:25.513" v="1112" actId="20577"/>
          <ac:spMkLst>
            <pc:docMk/>
            <pc:sldMk cId="3405779218" sldId="320"/>
            <ac:spMk id="2" creationId="{89D047B9-B82F-8747-348C-51485C0A88F5}"/>
          </ac:spMkLst>
        </pc:spChg>
        <pc:spChg chg="mod">
          <ac:chgData name="Vasiliki Kousoulini" userId="27d6ad4fd7685091" providerId="LiveId" clId="{32F381D2-874E-4EA9-86FC-6E84D619C799}" dt="2025-11-22T14:58:32.762" v="1132" actId="20577"/>
          <ac:spMkLst>
            <pc:docMk/>
            <pc:sldMk cId="3405779218" sldId="320"/>
            <ac:spMk id="4" creationId="{F57C4E39-4621-4674-D2F6-43F06EF314A3}"/>
          </ac:spMkLst>
        </pc:spChg>
        <pc:picChg chg="add mod">
          <ac:chgData name="Vasiliki Kousoulini" userId="27d6ad4fd7685091" providerId="LiveId" clId="{32F381D2-874E-4EA9-86FC-6E84D619C799}" dt="2025-11-22T14:59:10.935" v="1133"/>
          <ac:picMkLst>
            <pc:docMk/>
            <pc:sldMk cId="3405779218" sldId="320"/>
            <ac:picMk id="5" creationId="{599EE56E-190D-2427-4E63-EA9DEF6EAC90}"/>
          </ac:picMkLst>
        </pc:picChg>
      </pc:sldChg>
      <pc:sldChg chg="modSp new mod">
        <pc:chgData name="Vasiliki Kousoulini" userId="27d6ad4fd7685091" providerId="LiveId" clId="{32F381D2-874E-4EA9-86FC-6E84D619C799}" dt="2025-11-22T15:44:35.472" v="1379" actId="114"/>
        <pc:sldMkLst>
          <pc:docMk/>
          <pc:sldMk cId="3884376378" sldId="321"/>
        </pc:sldMkLst>
        <pc:spChg chg="mod">
          <ac:chgData name="Vasiliki Kousoulini" userId="27d6ad4fd7685091" providerId="LiveId" clId="{32F381D2-874E-4EA9-86FC-6E84D619C799}" dt="2025-11-22T15:41:24.994" v="1259"/>
          <ac:spMkLst>
            <pc:docMk/>
            <pc:sldMk cId="3884376378" sldId="321"/>
            <ac:spMk id="2" creationId="{BF7CB45C-6D6F-F729-8128-6A5A3D202C07}"/>
          </ac:spMkLst>
        </pc:spChg>
        <pc:spChg chg="mod">
          <ac:chgData name="Vasiliki Kousoulini" userId="27d6ad4fd7685091" providerId="LiveId" clId="{32F381D2-874E-4EA9-86FC-6E84D619C799}" dt="2025-11-22T15:44:35.472" v="1379" actId="114"/>
          <ac:spMkLst>
            <pc:docMk/>
            <pc:sldMk cId="3884376378" sldId="321"/>
            <ac:spMk id="3" creationId="{B22BEB77-F3E6-C560-E3EB-9BF7AE89CA7D}"/>
          </ac:spMkLst>
        </pc:spChg>
      </pc:sldChg>
      <pc:sldChg chg="modSp new mod">
        <pc:chgData name="Vasiliki Kousoulini" userId="27d6ad4fd7685091" providerId="LiveId" clId="{32F381D2-874E-4EA9-86FC-6E84D619C799}" dt="2025-11-22T15:47:27.077" v="1442" actId="20577"/>
        <pc:sldMkLst>
          <pc:docMk/>
          <pc:sldMk cId="1578064254" sldId="322"/>
        </pc:sldMkLst>
        <pc:spChg chg="mod">
          <ac:chgData name="Vasiliki Kousoulini" userId="27d6ad4fd7685091" providerId="LiveId" clId="{32F381D2-874E-4EA9-86FC-6E84D619C799}" dt="2025-11-22T15:44:43.452" v="1381"/>
          <ac:spMkLst>
            <pc:docMk/>
            <pc:sldMk cId="1578064254" sldId="322"/>
            <ac:spMk id="2" creationId="{5C2E2242-3D2D-1536-B3EA-58B5794C1085}"/>
          </ac:spMkLst>
        </pc:spChg>
        <pc:spChg chg="mod">
          <ac:chgData name="Vasiliki Kousoulini" userId="27d6ad4fd7685091" providerId="LiveId" clId="{32F381D2-874E-4EA9-86FC-6E84D619C799}" dt="2025-11-22T15:47:27.077" v="1442" actId="20577"/>
          <ac:spMkLst>
            <pc:docMk/>
            <pc:sldMk cId="1578064254" sldId="322"/>
            <ac:spMk id="3" creationId="{D85B1AFE-6F9E-9B2B-82E7-752BBD18F01E}"/>
          </ac:spMkLst>
        </pc:spChg>
      </pc:sldChg>
      <pc:sldChg chg="modSp new mod">
        <pc:chgData name="Vasiliki Kousoulini" userId="27d6ad4fd7685091" providerId="LiveId" clId="{32F381D2-874E-4EA9-86FC-6E84D619C799}" dt="2025-11-22T15:50:56.088" v="1536" actId="114"/>
        <pc:sldMkLst>
          <pc:docMk/>
          <pc:sldMk cId="3504878867" sldId="323"/>
        </pc:sldMkLst>
        <pc:spChg chg="mod">
          <ac:chgData name="Vasiliki Kousoulini" userId="27d6ad4fd7685091" providerId="LiveId" clId="{32F381D2-874E-4EA9-86FC-6E84D619C799}" dt="2025-11-22T15:48:16.460" v="1445"/>
          <ac:spMkLst>
            <pc:docMk/>
            <pc:sldMk cId="3504878867" sldId="323"/>
            <ac:spMk id="2" creationId="{B02FAE2F-B417-B86C-9FA3-EE7DC912BB9D}"/>
          </ac:spMkLst>
        </pc:spChg>
        <pc:spChg chg="mod">
          <ac:chgData name="Vasiliki Kousoulini" userId="27d6ad4fd7685091" providerId="LiveId" clId="{32F381D2-874E-4EA9-86FC-6E84D619C799}" dt="2025-11-22T15:50:56.088" v="1536" actId="114"/>
          <ac:spMkLst>
            <pc:docMk/>
            <pc:sldMk cId="3504878867" sldId="323"/>
            <ac:spMk id="3" creationId="{F80ECABE-9D48-9A2D-8B5E-018A4E0831B6}"/>
          </ac:spMkLst>
        </pc:spChg>
      </pc:sldChg>
      <pc:sldChg chg="modSp new mod">
        <pc:chgData name="Vasiliki Kousoulini" userId="27d6ad4fd7685091" providerId="LiveId" clId="{32F381D2-874E-4EA9-86FC-6E84D619C799}" dt="2025-11-22T15:53:45.052" v="1635" actId="20577"/>
        <pc:sldMkLst>
          <pc:docMk/>
          <pc:sldMk cId="1756104395" sldId="324"/>
        </pc:sldMkLst>
        <pc:spChg chg="mod">
          <ac:chgData name="Vasiliki Kousoulini" userId="27d6ad4fd7685091" providerId="LiveId" clId="{32F381D2-874E-4EA9-86FC-6E84D619C799}" dt="2025-11-22T15:51:32.988" v="1540"/>
          <ac:spMkLst>
            <pc:docMk/>
            <pc:sldMk cId="1756104395" sldId="324"/>
            <ac:spMk id="2" creationId="{22E00421-0934-576F-5EA9-C82A9E671936}"/>
          </ac:spMkLst>
        </pc:spChg>
        <pc:spChg chg="mod">
          <ac:chgData name="Vasiliki Kousoulini" userId="27d6ad4fd7685091" providerId="LiveId" clId="{32F381D2-874E-4EA9-86FC-6E84D619C799}" dt="2025-11-22T15:53:45.052" v="1635" actId="20577"/>
          <ac:spMkLst>
            <pc:docMk/>
            <pc:sldMk cId="1756104395" sldId="324"/>
            <ac:spMk id="3" creationId="{A408D972-2243-D210-6398-F7DEEBE19728}"/>
          </ac:spMkLst>
        </pc:spChg>
      </pc:sldChg>
      <pc:sldChg chg="modSp new mod ord">
        <pc:chgData name="Vasiliki Kousoulini" userId="27d6ad4fd7685091" providerId="LiveId" clId="{32F381D2-874E-4EA9-86FC-6E84D619C799}" dt="2025-11-24T06:44:53.632" v="1802" actId="20577"/>
        <pc:sldMkLst>
          <pc:docMk/>
          <pc:sldMk cId="4173274332" sldId="325"/>
        </pc:sldMkLst>
        <pc:spChg chg="mod">
          <ac:chgData name="Vasiliki Kousoulini" userId="27d6ad4fd7685091" providerId="LiveId" clId="{32F381D2-874E-4EA9-86FC-6E84D619C799}" dt="2025-11-24T06:39:18.174" v="1687"/>
          <ac:spMkLst>
            <pc:docMk/>
            <pc:sldMk cId="4173274332" sldId="325"/>
            <ac:spMk id="2" creationId="{5D9665F6-A4A3-A31E-D0CA-783438686419}"/>
          </ac:spMkLst>
        </pc:spChg>
        <pc:spChg chg="mod">
          <ac:chgData name="Vasiliki Kousoulini" userId="27d6ad4fd7685091" providerId="LiveId" clId="{32F381D2-874E-4EA9-86FC-6E84D619C799}" dt="2025-11-24T06:44:53.632" v="1802" actId="20577"/>
          <ac:spMkLst>
            <pc:docMk/>
            <pc:sldMk cId="4173274332" sldId="325"/>
            <ac:spMk id="3" creationId="{E81AAC71-2D0F-EB7B-01C5-0F8841950C0D}"/>
          </ac:spMkLst>
        </pc:spChg>
      </pc:sldChg>
      <pc:sldChg chg="modSp new mod">
        <pc:chgData name="Vasiliki Kousoulini" userId="27d6ad4fd7685091" providerId="LiveId" clId="{32F381D2-874E-4EA9-86FC-6E84D619C799}" dt="2025-11-24T06:48:26.199" v="1941" actId="20577"/>
        <pc:sldMkLst>
          <pc:docMk/>
          <pc:sldMk cId="1755844767" sldId="326"/>
        </pc:sldMkLst>
        <pc:spChg chg="mod">
          <ac:chgData name="Vasiliki Kousoulini" userId="27d6ad4fd7685091" providerId="LiveId" clId="{32F381D2-874E-4EA9-86FC-6E84D619C799}" dt="2025-11-24T06:48:26.199" v="1941" actId="20577"/>
          <ac:spMkLst>
            <pc:docMk/>
            <pc:sldMk cId="1755844767" sldId="326"/>
            <ac:spMk id="2" creationId="{C6260D74-229E-7539-5C1F-9FD736A684CF}"/>
          </ac:spMkLst>
        </pc:spChg>
        <pc:spChg chg="mod">
          <ac:chgData name="Vasiliki Kousoulini" userId="27d6ad4fd7685091" providerId="LiveId" clId="{32F381D2-874E-4EA9-86FC-6E84D619C799}" dt="2025-11-24T06:48:14.883" v="1908" actId="20577"/>
          <ac:spMkLst>
            <pc:docMk/>
            <pc:sldMk cId="1755844767" sldId="326"/>
            <ac:spMk id="3" creationId="{175FF2CC-879C-6D61-8FC5-71F40F70C755}"/>
          </ac:spMkLst>
        </pc:spChg>
      </pc:sldChg>
      <pc:sldChg chg="addSp new">
        <pc:chgData name="Vasiliki Kousoulini" userId="27d6ad4fd7685091" providerId="LiveId" clId="{32F381D2-874E-4EA9-86FC-6E84D619C799}" dt="2025-11-24T06:48:32.886" v="1943"/>
        <pc:sldMkLst>
          <pc:docMk/>
          <pc:sldMk cId="2491644547" sldId="327"/>
        </pc:sldMkLst>
        <pc:picChg chg="add">
          <ac:chgData name="Vasiliki Kousoulini" userId="27d6ad4fd7685091" providerId="LiveId" clId="{32F381D2-874E-4EA9-86FC-6E84D619C799}" dt="2025-11-24T06:48:32.886" v="1943"/>
          <ac:picMkLst>
            <pc:docMk/>
            <pc:sldMk cId="2491644547" sldId="327"/>
            <ac:picMk id="2" creationId="{ACE96005-D459-EBD8-32F8-608E0711BA57}"/>
          </ac:picMkLst>
        </pc:picChg>
      </pc:sldChg>
      <pc:sldChg chg="addSp new">
        <pc:chgData name="Vasiliki Kousoulini" userId="27d6ad4fd7685091" providerId="LiveId" clId="{32F381D2-874E-4EA9-86FC-6E84D619C799}" dt="2025-11-24T06:49:13.692" v="1945"/>
        <pc:sldMkLst>
          <pc:docMk/>
          <pc:sldMk cId="1142668861" sldId="328"/>
        </pc:sldMkLst>
        <pc:picChg chg="add">
          <ac:chgData name="Vasiliki Kousoulini" userId="27d6ad4fd7685091" providerId="LiveId" clId="{32F381D2-874E-4EA9-86FC-6E84D619C799}" dt="2025-11-24T06:49:13.692" v="1945"/>
          <ac:picMkLst>
            <pc:docMk/>
            <pc:sldMk cId="1142668861" sldId="328"/>
            <ac:picMk id="2" creationId="{6EEF22E8-9213-F798-4FD5-AF494B02B39A}"/>
          </ac:picMkLst>
        </pc:picChg>
      </pc:sldChg>
      <pc:sldChg chg="addSp new">
        <pc:chgData name="Vasiliki Kousoulini" userId="27d6ad4fd7685091" providerId="LiveId" clId="{32F381D2-874E-4EA9-86FC-6E84D619C799}" dt="2025-11-24T06:49:46.961" v="1947"/>
        <pc:sldMkLst>
          <pc:docMk/>
          <pc:sldMk cId="1206326253" sldId="329"/>
        </pc:sldMkLst>
        <pc:picChg chg="add">
          <ac:chgData name="Vasiliki Kousoulini" userId="27d6ad4fd7685091" providerId="LiveId" clId="{32F381D2-874E-4EA9-86FC-6E84D619C799}" dt="2025-11-24T06:49:46.961" v="1947"/>
          <ac:picMkLst>
            <pc:docMk/>
            <pc:sldMk cId="1206326253" sldId="329"/>
            <ac:picMk id="2" creationId="{6502062B-7FEE-AB7C-FB13-7E650864974A}"/>
          </ac:picMkLst>
        </pc:picChg>
      </pc:sldChg>
      <pc:sldChg chg="addSp new">
        <pc:chgData name="Vasiliki Kousoulini" userId="27d6ad4fd7685091" providerId="LiveId" clId="{32F381D2-874E-4EA9-86FC-6E84D619C799}" dt="2025-11-24T06:51:26.589" v="1949"/>
        <pc:sldMkLst>
          <pc:docMk/>
          <pc:sldMk cId="1894344751" sldId="330"/>
        </pc:sldMkLst>
        <pc:picChg chg="add">
          <ac:chgData name="Vasiliki Kousoulini" userId="27d6ad4fd7685091" providerId="LiveId" clId="{32F381D2-874E-4EA9-86FC-6E84D619C799}" dt="2025-11-24T06:51:26.589" v="1949"/>
          <ac:picMkLst>
            <pc:docMk/>
            <pc:sldMk cId="1894344751" sldId="330"/>
            <ac:picMk id="2" creationId="{C8659456-0A3B-BF2B-0AF0-B85E43750AB1}"/>
          </ac:picMkLst>
        </pc:picChg>
      </pc:sldChg>
      <pc:sldChg chg="addSp new">
        <pc:chgData name="Vasiliki Kousoulini" userId="27d6ad4fd7685091" providerId="LiveId" clId="{32F381D2-874E-4EA9-86FC-6E84D619C799}" dt="2025-11-24T06:52:07.642" v="1951"/>
        <pc:sldMkLst>
          <pc:docMk/>
          <pc:sldMk cId="1067051915" sldId="331"/>
        </pc:sldMkLst>
        <pc:picChg chg="add">
          <ac:chgData name="Vasiliki Kousoulini" userId="27d6ad4fd7685091" providerId="LiveId" clId="{32F381D2-874E-4EA9-86FC-6E84D619C799}" dt="2025-11-24T06:52:07.642" v="1951"/>
          <ac:picMkLst>
            <pc:docMk/>
            <pc:sldMk cId="1067051915" sldId="331"/>
            <ac:picMk id="2" creationId="{A772767E-88D8-EEB8-5E3B-4FC01CFDF23C}"/>
          </ac:picMkLst>
        </pc:picChg>
      </pc:sldChg>
      <pc:sldChg chg="addSp new">
        <pc:chgData name="Vasiliki Kousoulini" userId="27d6ad4fd7685091" providerId="LiveId" clId="{32F381D2-874E-4EA9-86FC-6E84D619C799}" dt="2025-11-24T06:53:28.351" v="1953"/>
        <pc:sldMkLst>
          <pc:docMk/>
          <pc:sldMk cId="1364737865" sldId="332"/>
        </pc:sldMkLst>
        <pc:picChg chg="add">
          <ac:chgData name="Vasiliki Kousoulini" userId="27d6ad4fd7685091" providerId="LiveId" clId="{32F381D2-874E-4EA9-86FC-6E84D619C799}" dt="2025-11-24T06:53:28.351" v="1953"/>
          <ac:picMkLst>
            <pc:docMk/>
            <pc:sldMk cId="1364737865" sldId="332"/>
            <ac:picMk id="2" creationId="{68460B05-EDA4-F7C0-F380-E2D7015C905D}"/>
          </ac:picMkLst>
        </pc:picChg>
      </pc:sldChg>
      <pc:sldChg chg="addSp modSp new mod ord">
        <pc:chgData name="Vasiliki Kousoulini" userId="27d6ad4fd7685091" providerId="LiveId" clId="{32F381D2-874E-4EA9-86FC-6E84D619C799}" dt="2025-11-24T06:56:19.924" v="2005" actId="14100"/>
        <pc:sldMkLst>
          <pc:docMk/>
          <pc:sldMk cId="676197426" sldId="333"/>
        </pc:sldMkLst>
        <pc:picChg chg="add mod">
          <ac:chgData name="Vasiliki Kousoulini" userId="27d6ad4fd7685091" providerId="LiveId" clId="{32F381D2-874E-4EA9-86FC-6E84D619C799}" dt="2025-11-24T06:56:19.924" v="2005" actId="14100"/>
          <ac:picMkLst>
            <pc:docMk/>
            <pc:sldMk cId="676197426" sldId="333"/>
            <ac:picMk id="2" creationId="{966D6E49-CE02-EC47-49E4-8B47F90D7F1C}"/>
          </ac:picMkLst>
        </pc:picChg>
      </pc:sldChg>
      <pc:sldChg chg="addSp new">
        <pc:chgData name="Vasiliki Kousoulini" userId="27d6ad4fd7685091" providerId="LiveId" clId="{32F381D2-874E-4EA9-86FC-6E84D619C799}" dt="2025-11-24T06:57:10.465" v="2007"/>
        <pc:sldMkLst>
          <pc:docMk/>
          <pc:sldMk cId="2123544692" sldId="334"/>
        </pc:sldMkLst>
        <pc:picChg chg="add">
          <ac:chgData name="Vasiliki Kousoulini" userId="27d6ad4fd7685091" providerId="LiveId" clId="{32F381D2-874E-4EA9-86FC-6E84D619C799}" dt="2025-11-24T06:57:10.465" v="2007"/>
          <ac:picMkLst>
            <pc:docMk/>
            <pc:sldMk cId="2123544692" sldId="334"/>
            <ac:picMk id="2" creationId="{6F2C85F0-F081-69FA-37E0-6A210764B4FE}"/>
          </ac:picMkLst>
        </pc:picChg>
      </pc:sldChg>
      <pc:sldChg chg="addSp modSp new mod">
        <pc:chgData name="Vasiliki Kousoulini" userId="27d6ad4fd7685091" providerId="LiveId" clId="{32F381D2-874E-4EA9-86FC-6E84D619C799}" dt="2025-11-24T06:59:39.778" v="2010" actId="14100"/>
        <pc:sldMkLst>
          <pc:docMk/>
          <pc:sldMk cId="2333962978" sldId="335"/>
        </pc:sldMkLst>
        <pc:picChg chg="add mod">
          <ac:chgData name="Vasiliki Kousoulini" userId="27d6ad4fd7685091" providerId="LiveId" clId="{32F381D2-874E-4EA9-86FC-6E84D619C799}" dt="2025-11-24T06:59:39.778" v="2010" actId="14100"/>
          <ac:picMkLst>
            <pc:docMk/>
            <pc:sldMk cId="2333962978" sldId="335"/>
            <ac:picMk id="2" creationId="{38272016-3F01-1A18-465C-8918024A50F9}"/>
          </ac:picMkLst>
        </pc:picChg>
      </pc:sldChg>
      <pc:sldChg chg="addSp new">
        <pc:chgData name="Vasiliki Kousoulini" userId="27d6ad4fd7685091" providerId="LiveId" clId="{32F381D2-874E-4EA9-86FC-6E84D619C799}" dt="2025-11-24T07:01:12.549" v="2012"/>
        <pc:sldMkLst>
          <pc:docMk/>
          <pc:sldMk cId="1251410512" sldId="336"/>
        </pc:sldMkLst>
        <pc:picChg chg="add">
          <ac:chgData name="Vasiliki Kousoulini" userId="27d6ad4fd7685091" providerId="LiveId" clId="{32F381D2-874E-4EA9-86FC-6E84D619C799}" dt="2025-11-24T07:01:12.549" v="2012"/>
          <ac:picMkLst>
            <pc:docMk/>
            <pc:sldMk cId="1251410512" sldId="336"/>
            <ac:picMk id="2" creationId="{7CE01AA9-87FA-69BA-0778-16C35E5F5402}"/>
          </ac:picMkLst>
        </pc:picChg>
      </pc:sldChg>
      <pc:sldChg chg="addSp new">
        <pc:chgData name="Vasiliki Kousoulini" userId="27d6ad4fd7685091" providerId="LiveId" clId="{32F381D2-874E-4EA9-86FC-6E84D619C799}" dt="2025-11-24T07:04:58.711" v="2024"/>
        <pc:sldMkLst>
          <pc:docMk/>
          <pc:sldMk cId="2873038961" sldId="337"/>
        </pc:sldMkLst>
        <pc:picChg chg="add">
          <ac:chgData name="Vasiliki Kousoulini" userId="27d6ad4fd7685091" providerId="LiveId" clId="{32F381D2-874E-4EA9-86FC-6E84D619C799}" dt="2025-11-24T07:04:58.711" v="2024"/>
          <ac:picMkLst>
            <pc:docMk/>
            <pc:sldMk cId="2873038961" sldId="337"/>
            <ac:picMk id="2" creationId="{FB0B7C7B-BE8B-176B-FDB0-AE3C8FD03DCE}"/>
          </ac:picMkLst>
        </pc:picChg>
      </pc:sldChg>
      <pc:sldChg chg="modSp new mod">
        <pc:chgData name="Vasiliki Kousoulini" userId="27d6ad4fd7685091" providerId="LiveId" clId="{32F381D2-874E-4EA9-86FC-6E84D619C799}" dt="2025-11-24T07:23:32.884" v="2395" actId="20577"/>
        <pc:sldMkLst>
          <pc:docMk/>
          <pc:sldMk cId="2387328447" sldId="338"/>
        </pc:sldMkLst>
        <pc:spChg chg="mod">
          <ac:chgData name="Vasiliki Kousoulini" userId="27d6ad4fd7685091" providerId="LiveId" clId="{32F381D2-874E-4EA9-86FC-6E84D619C799}" dt="2025-11-24T07:08:19.533" v="2111" actId="20577"/>
          <ac:spMkLst>
            <pc:docMk/>
            <pc:sldMk cId="2387328447" sldId="338"/>
            <ac:spMk id="2" creationId="{40BB3131-F26F-B87E-C9B5-7AA2E2DB428C}"/>
          </ac:spMkLst>
        </pc:spChg>
        <pc:spChg chg="mod">
          <ac:chgData name="Vasiliki Kousoulini" userId="27d6ad4fd7685091" providerId="LiveId" clId="{32F381D2-874E-4EA9-86FC-6E84D619C799}" dt="2025-11-24T07:23:32.884" v="2395" actId="20577"/>
          <ac:spMkLst>
            <pc:docMk/>
            <pc:sldMk cId="2387328447" sldId="338"/>
            <ac:spMk id="3" creationId="{226932BB-87D5-E701-417D-4CE1D91580E5}"/>
          </ac:spMkLst>
        </pc:spChg>
      </pc:sldChg>
      <pc:sldChg chg="modSp new mod">
        <pc:chgData name="Vasiliki Kousoulini" userId="27d6ad4fd7685091" providerId="LiveId" clId="{32F381D2-874E-4EA9-86FC-6E84D619C799}" dt="2025-11-24T07:16:33.569" v="2207" actId="20577"/>
        <pc:sldMkLst>
          <pc:docMk/>
          <pc:sldMk cId="658624999" sldId="339"/>
        </pc:sldMkLst>
        <pc:spChg chg="mod">
          <ac:chgData name="Vasiliki Kousoulini" userId="27d6ad4fd7685091" providerId="LiveId" clId="{32F381D2-874E-4EA9-86FC-6E84D619C799}" dt="2025-11-24T07:14:08.548" v="2171" actId="20577"/>
          <ac:spMkLst>
            <pc:docMk/>
            <pc:sldMk cId="658624999" sldId="339"/>
            <ac:spMk id="2" creationId="{3F406689-5809-4EC3-68EB-1AD3299BD50F}"/>
          </ac:spMkLst>
        </pc:spChg>
        <pc:spChg chg="mod">
          <ac:chgData name="Vasiliki Kousoulini" userId="27d6ad4fd7685091" providerId="LiveId" clId="{32F381D2-874E-4EA9-86FC-6E84D619C799}" dt="2025-11-24T07:16:33.569" v="2207" actId="20577"/>
          <ac:spMkLst>
            <pc:docMk/>
            <pc:sldMk cId="658624999" sldId="339"/>
            <ac:spMk id="3" creationId="{5A380BA8-652A-3DBB-642B-483D2C8A76F9}"/>
          </ac:spMkLst>
        </pc:spChg>
      </pc:sldChg>
      <pc:sldChg chg="modSp new mod ord">
        <pc:chgData name="Vasiliki Kousoulini" userId="27d6ad4fd7685091" providerId="LiveId" clId="{32F381D2-874E-4EA9-86FC-6E84D619C799}" dt="2025-11-24T07:30:25.107" v="2692" actId="113"/>
        <pc:sldMkLst>
          <pc:docMk/>
          <pc:sldMk cId="2218089047" sldId="340"/>
        </pc:sldMkLst>
        <pc:spChg chg="mod">
          <ac:chgData name="Vasiliki Kousoulini" userId="27d6ad4fd7685091" providerId="LiveId" clId="{32F381D2-874E-4EA9-86FC-6E84D619C799}" dt="2025-11-24T07:19:12.181" v="2314"/>
          <ac:spMkLst>
            <pc:docMk/>
            <pc:sldMk cId="2218089047" sldId="340"/>
            <ac:spMk id="2" creationId="{1E40F685-2040-54AC-193F-84E1A7054FA8}"/>
          </ac:spMkLst>
        </pc:spChg>
        <pc:spChg chg="mod">
          <ac:chgData name="Vasiliki Kousoulini" userId="27d6ad4fd7685091" providerId="LiveId" clId="{32F381D2-874E-4EA9-86FC-6E84D619C799}" dt="2025-11-24T07:30:25.107" v="2692" actId="113"/>
          <ac:spMkLst>
            <pc:docMk/>
            <pc:sldMk cId="2218089047" sldId="340"/>
            <ac:spMk id="3" creationId="{23B9A10D-9B12-88EF-B4B7-CA252F50486C}"/>
          </ac:spMkLst>
        </pc:spChg>
      </pc:sldChg>
      <pc:sldChg chg="modSp new mod">
        <pc:chgData name="Vasiliki Kousoulini" userId="27d6ad4fd7685091" providerId="LiveId" clId="{32F381D2-874E-4EA9-86FC-6E84D619C799}" dt="2025-11-24T07:19:58.303" v="2320"/>
        <pc:sldMkLst>
          <pc:docMk/>
          <pc:sldMk cId="3557638840" sldId="341"/>
        </pc:sldMkLst>
        <pc:spChg chg="mod">
          <ac:chgData name="Vasiliki Kousoulini" userId="27d6ad4fd7685091" providerId="LiveId" clId="{32F381D2-874E-4EA9-86FC-6E84D619C799}" dt="2025-11-24T07:19:17.957" v="2315"/>
          <ac:spMkLst>
            <pc:docMk/>
            <pc:sldMk cId="3557638840" sldId="341"/>
            <ac:spMk id="2" creationId="{B3626BD0-7376-3751-33B6-23407C60FBAE}"/>
          </ac:spMkLst>
        </pc:spChg>
        <pc:spChg chg="mod">
          <ac:chgData name="Vasiliki Kousoulini" userId="27d6ad4fd7685091" providerId="LiveId" clId="{32F381D2-874E-4EA9-86FC-6E84D619C799}" dt="2025-11-24T07:19:58.303" v="2320"/>
          <ac:spMkLst>
            <pc:docMk/>
            <pc:sldMk cId="3557638840" sldId="341"/>
            <ac:spMk id="3" creationId="{AAC2048C-FF4B-28DB-D79A-D2DE3C2D3BB0}"/>
          </ac:spMkLst>
        </pc:spChg>
      </pc:sldChg>
      <pc:sldChg chg="modSp new mod">
        <pc:chgData name="Vasiliki Kousoulini" userId="27d6ad4fd7685091" providerId="LiveId" clId="{32F381D2-874E-4EA9-86FC-6E84D619C799}" dt="2025-11-24T07:41:13.358" v="3007" actId="20577"/>
        <pc:sldMkLst>
          <pc:docMk/>
          <pc:sldMk cId="1797133216" sldId="342"/>
        </pc:sldMkLst>
        <pc:spChg chg="mod">
          <ac:chgData name="Vasiliki Kousoulini" userId="27d6ad4fd7685091" providerId="LiveId" clId="{32F381D2-874E-4EA9-86FC-6E84D619C799}" dt="2025-11-24T07:35:02.051" v="2756"/>
          <ac:spMkLst>
            <pc:docMk/>
            <pc:sldMk cId="1797133216" sldId="342"/>
            <ac:spMk id="2" creationId="{7CF6F131-B64D-9F0F-80EE-400D531C2B70}"/>
          </ac:spMkLst>
        </pc:spChg>
        <pc:spChg chg="mod">
          <ac:chgData name="Vasiliki Kousoulini" userId="27d6ad4fd7685091" providerId="LiveId" clId="{32F381D2-874E-4EA9-86FC-6E84D619C799}" dt="2025-11-24T07:41:13.358" v="3007" actId="20577"/>
          <ac:spMkLst>
            <pc:docMk/>
            <pc:sldMk cId="1797133216" sldId="342"/>
            <ac:spMk id="3" creationId="{F3CC261C-66E8-630C-1764-EDE8E4B9E6F1}"/>
          </ac:spMkLst>
        </pc:spChg>
      </pc:sldChg>
      <pc:sldChg chg="addSp new">
        <pc:chgData name="Vasiliki Kousoulini" userId="27d6ad4fd7685091" providerId="LiveId" clId="{32F381D2-874E-4EA9-86FC-6E84D619C799}" dt="2025-11-24T07:46:29.975" v="3010"/>
        <pc:sldMkLst>
          <pc:docMk/>
          <pc:sldMk cId="1161398806" sldId="343"/>
        </pc:sldMkLst>
        <pc:picChg chg="add">
          <ac:chgData name="Vasiliki Kousoulini" userId="27d6ad4fd7685091" providerId="LiveId" clId="{32F381D2-874E-4EA9-86FC-6E84D619C799}" dt="2025-11-24T07:46:29.975" v="3010"/>
          <ac:picMkLst>
            <pc:docMk/>
            <pc:sldMk cId="1161398806" sldId="343"/>
            <ac:picMk id="2" creationId="{B2C00FBB-AE63-BBE3-1725-4449CEFDAB10}"/>
          </ac:picMkLst>
        </pc:picChg>
      </pc:sldChg>
      <pc:sldChg chg="modSp new mod">
        <pc:chgData name="Vasiliki Kousoulini" userId="27d6ad4fd7685091" providerId="LiveId" clId="{32F381D2-874E-4EA9-86FC-6E84D619C799}" dt="2025-11-24T08:05:14.663" v="3147"/>
        <pc:sldMkLst>
          <pc:docMk/>
          <pc:sldMk cId="3144261282" sldId="344"/>
        </pc:sldMkLst>
        <pc:spChg chg="mod">
          <ac:chgData name="Vasiliki Kousoulini" userId="27d6ad4fd7685091" providerId="LiveId" clId="{32F381D2-874E-4EA9-86FC-6E84D619C799}" dt="2025-11-24T08:05:14.663" v="3147"/>
          <ac:spMkLst>
            <pc:docMk/>
            <pc:sldMk cId="3144261282" sldId="344"/>
            <ac:spMk id="2" creationId="{5339C2FB-1492-295A-185A-F27D25985402}"/>
          </ac:spMkLst>
        </pc:spChg>
        <pc:spChg chg="mod">
          <ac:chgData name="Vasiliki Kousoulini" userId="27d6ad4fd7685091" providerId="LiveId" clId="{32F381D2-874E-4EA9-86FC-6E84D619C799}" dt="2025-11-24T08:05:01.961" v="3146" actId="113"/>
          <ac:spMkLst>
            <pc:docMk/>
            <pc:sldMk cId="3144261282" sldId="344"/>
            <ac:spMk id="3" creationId="{45AF8571-2B83-A077-A736-BE8057AC7867}"/>
          </ac:spMkLst>
        </pc:spChg>
      </pc:sldChg>
      <pc:sldChg chg="modSp new mod">
        <pc:chgData name="Vasiliki Kousoulini" userId="27d6ad4fd7685091" providerId="LiveId" clId="{32F381D2-874E-4EA9-86FC-6E84D619C799}" dt="2025-11-24T08:51:15.117" v="4386" actId="20577"/>
        <pc:sldMkLst>
          <pc:docMk/>
          <pc:sldMk cId="1900750521" sldId="345"/>
        </pc:sldMkLst>
        <pc:spChg chg="mod">
          <ac:chgData name="Vasiliki Kousoulini" userId="27d6ad4fd7685091" providerId="LiveId" clId="{32F381D2-874E-4EA9-86FC-6E84D619C799}" dt="2025-11-24T08:12:07.892" v="3223"/>
          <ac:spMkLst>
            <pc:docMk/>
            <pc:sldMk cId="1900750521" sldId="345"/>
            <ac:spMk id="2" creationId="{C4FF2964-3F6D-0347-D465-48A224E878E5}"/>
          </ac:spMkLst>
        </pc:spChg>
        <pc:spChg chg="mod">
          <ac:chgData name="Vasiliki Kousoulini" userId="27d6ad4fd7685091" providerId="LiveId" clId="{32F381D2-874E-4EA9-86FC-6E84D619C799}" dt="2025-11-24T08:51:15.117" v="4386" actId="20577"/>
          <ac:spMkLst>
            <pc:docMk/>
            <pc:sldMk cId="1900750521" sldId="345"/>
            <ac:spMk id="3" creationId="{77612CD4-3E83-BD86-C570-483B3DF0CAD7}"/>
          </ac:spMkLst>
        </pc:spChg>
      </pc:sldChg>
      <pc:sldChg chg="modSp new mod">
        <pc:chgData name="Vasiliki Kousoulini" userId="27d6ad4fd7685091" providerId="LiveId" clId="{32F381D2-874E-4EA9-86FC-6E84D619C799}" dt="2025-11-24T08:30:12.106" v="3679" actId="27636"/>
        <pc:sldMkLst>
          <pc:docMk/>
          <pc:sldMk cId="3227393823" sldId="346"/>
        </pc:sldMkLst>
        <pc:spChg chg="mod">
          <ac:chgData name="Vasiliki Kousoulini" userId="27d6ad4fd7685091" providerId="LiveId" clId="{32F381D2-874E-4EA9-86FC-6E84D619C799}" dt="2025-11-24T08:29:53.197" v="3672"/>
          <ac:spMkLst>
            <pc:docMk/>
            <pc:sldMk cId="3227393823" sldId="346"/>
            <ac:spMk id="2" creationId="{89A667FD-521E-F506-1D42-2A02AA2691D9}"/>
          </ac:spMkLst>
        </pc:spChg>
        <pc:spChg chg="mod">
          <ac:chgData name="Vasiliki Kousoulini" userId="27d6ad4fd7685091" providerId="LiveId" clId="{32F381D2-874E-4EA9-86FC-6E84D619C799}" dt="2025-11-24T08:30:12.106" v="3679" actId="27636"/>
          <ac:spMkLst>
            <pc:docMk/>
            <pc:sldMk cId="3227393823" sldId="346"/>
            <ac:spMk id="3" creationId="{0D5FBA78-1D88-C21B-49F7-DAF2459CD436}"/>
          </ac:spMkLst>
        </pc:spChg>
      </pc:sldChg>
      <pc:sldChg chg="modSp new mod">
        <pc:chgData name="Vasiliki Kousoulini" userId="27d6ad4fd7685091" providerId="LiveId" clId="{32F381D2-874E-4EA9-86FC-6E84D619C799}" dt="2025-11-24T08:44:31.422" v="4092" actId="113"/>
        <pc:sldMkLst>
          <pc:docMk/>
          <pc:sldMk cId="1137398776" sldId="347"/>
        </pc:sldMkLst>
        <pc:spChg chg="mod">
          <ac:chgData name="Vasiliki Kousoulini" userId="27d6ad4fd7685091" providerId="LiveId" clId="{32F381D2-874E-4EA9-86FC-6E84D619C799}" dt="2025-11-24T08:42:33.319" v="4051"/>
          <ac:spMkLst>
            <pc:docMk/>
            <pc:sldMk cId="1137398776" sldId="347"/>
            <ac:spMk id="2" creationId="{F82D65F9-D001-78B3-97E6-DD2CAEC302C0}"/>
          </ac:spMkLst>
        </pc:spChg>
        <pc:spChg chg="mod">
          <ac:chgData name="Vasiliki Kousoulini" userId="27d6ad4fd7685091" providerId="LiveId" clId="{32F381D2-874E-4EA9-86FC-6E84D619C799}" dt="2025-11-24T08:44:31.422" v="4092" actId="113"/>
          <ac:spMkLst>
            <pc:docMk/>
            <pc:sldMk cId="1137398776" sldId="347"/>
            <ac:spMk id="3" creationId="{DDA3EF33-5474-E722-A505-EDA0F8F26ADA}"/>
          </ac:spMkLst>
        </pc:spChg>
        <pc:spChg chg="mod">
          <ac:chgData name="Vasiliki Kousoulini" userId="27d6ad4fd7685091" providerId="LiveId" clId="{32F381D2-874E-4EA9-86FC-6E84D619C799}" dt="2025-11-24T08:44:26.861" v="4091" actId="113"/>
          <ac:spMkLst>
            <pc:docMk/>
            <pc:sldMk cId="1137398776" sldId="347"/>
            <ac:spMk id="4" creationId="{C6E752EE-3A74-17FD-7B89-C0EB5A35B3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ordwall.net/resource/2978234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05AA96-F493-C9F8-E1C7-6FE7E04156BB}"/>
              </a:ext>
            </a:extLst>
          </p:cNvPr>
          <p:cNvSpPr>
            <a:spLocks noGrp="1"/>
          </p:cNvSpPr>
          <p:nvPr>
            <p:ph type="ctrTitle"/>
          </p:nvPr>
        </p:nvSpPr>
        <p:spPr/>
        <p:txBody>
          <a:bodyPr/>
          <a:lstStyle/>
          <a:p>
            <a:r>
              <a:rPr lang="en-US" dirty="0"/>
              <a:t>Ancient Greek (Intermediate Level)</a:t>
            </a:r>
            <a:endParaRPr lang="el-GR" dirty="0"/>
          </a:p>
        </p:txBody>
      </p:sp>
      <p:sp>
        <p:nvSpPr>
          <p:cNvPr id="3" name="Υπότιτλος 2">
            <a:extLst>
              <a:ext uri="{FF2B5EF4-FFF2-40B4-BE49-F238E27FC236}">
                <a16:creationId xmlns:a16="http://schemas.microsoft.com/office/drawing/2014/main" id="{4081E4A2-D451-1A13-5690-3A658585F61B}"/>
              </a:ext>
            </a:extLst>
          </p:cNvPr>
          <p:cNvSpPr>
            <a:spLocks noGrp="1"/>
          </p:cNvSpPr>
          <p:nvPr>
            <p:ph type="subTitle" idx="1"/>
          </p:nvPr>
        </p:nvSpPr>
        <p:spPr/>
        <p:txBody>
          <a:bodyPr>
            <a:normAutofit fontScale="40000" lnSpcReduction="20000"/>
          </a:bodyPr>
          <a:lstStyle/>
          <a:p>
            <a:r>
              <a:rPr lang="en-US" dirty="0"/>
              <a:t>ATHENS MA IN ANCIENT PHILOSOPHY</a:t>
            </a:r>
          </a:p>
          <a:p>
            <a:r>
              <a:rPr lang="en-US" dirty="0"/>
              <a:t>NATIONAL AND KAPODISTRIAN UNIVERSITY OF ATHENS / Department of History and Philosophy of Science </a:t>
            </a:r>
          </a:p>
          <a:p>
            <a:r>
              <a:rPr lang="en-US" dirty="0"/>
              <a:t>In collaboration with:</a:t>
            </a:r>
          </a:p>
          <a:p>
            <a:r>
              <a:rPr lang="en-US" dirty="0"/>
              <a:t>•UNIVERSITY OF PATRAS / Department of Philosophy</a:t>
            </a:r>
          </a:p>
          <a:p>
            <a:r>
              <a:rPr lang="en-US" dirty="0"/>
              <a:t>•UNIVERSITY OF CRETE / Department of Philosophy and Social Studies </a:t>
            </a:r>
          </a:p>
          <a:p>
            <a:endParaRPr lang="el-GR" dirty="0"/>
          </a:p>
        </p:txBody>
      </p:sp>
    </p:spTree>
    <p:extLst>
      <p:ext uri="{BB962C8B-B14F-4D97-AF65-F5344CB8AC3E}">
        <p14:creationId xmlns:p14="http://schemas.microsoft.com/office/powerpoint/2010/main" val="235260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FDB888-A6AB-D0A0-8DCF-1EF4216000C8}"/>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62F179A9-6541-A31D-1690-296FA67E66AF}"/>
              </a:ext>
            </a:extLst>
          </p:cNvPr>
          <p:cNvSpPr>
            <a:spLocks noGrp="1"/>
          </p:cNvSpPr>
          <p:nvPr>
            <p:ph idx="1"/>
          </p:nvPr>
        </p:nvSpPr>
        <p:spPr/>
        <p:txBody>
          <a:bodyPr>
            <a:normAutofit fontScale="85000" lnSpcReduction="20000"/>
          </a:bodyPr>
          <a:lstStyle/>
          <a:p>
            <a:r>
              <a:rPr lang="en-US" dirty="0"/>
              <a:t>Infinitive of </a:t>
            </a:r>
            <a:r>
              <a:rPr lang="el-GR" dirty="0" err="1"/>
              <a:t>λύω</a:t>
            </a:r>
            <a:endParaRPr lang="el-GR" dirty="0"/>
          </a:p>
          <a:p>
            <a:r>
              <a:rPr lang="en-US" dirty="0"/>
              <a:t>Present Active	</a:t>
            </a:r>
            <a:r>
              <a:rPr lang="el-GR" dirty="0" err="1">
                <a:solidFill>
                  <a:srgbClr val="FF0000"/>
                </a:solidFill>
              </a:rPr>
              <a:t>λύειν</a:t>
            </a:r>
            <a:endParaRPr lang="el-GR" dirty="0">
              <a:solidFill>
                <a:srgbClr val="FF0000"/>
              </a:solidFill>
            </a:endParaRPr>
          </a:p>
          <a:p>
            <a:r>
              <a:rPr lang="en-US" dirty="0"/>
              <a:t>Present Middle and Passive	</a:t>
            </a:r>
            <a:r>
              <a:rPr lang="el-GR" dirty="0" err="1">
                <a:solidFill>
                  <a:srgbClr val="0070C0"/>
                </a:solidFill>
              </a:rPr>
              <a:t>λύε-σθαι</a:t>
            </a:r>
            <a:endParaRPr lang="el-GR" dirty="0">
              <a:solidFill>
                <a:srgbClr val="0070C0"/>
              </a:solidFill>
            </a:endParaRPr>
          </a:p>
          <a:p>
            <a:r>
              <a:rPr lang="en-US" dirty="0"/>
              <a:t>Future Active	</a:t>
            </a:r>
            <a:r>
              <a:rPr lang="el-GR" dirty="0" err="1">
                <a:solidFill>
                  <a:srgbClr val="FF0000"/>
                </a:solidFill>
              </a:rPr>
              <a:t>λύσειν</a:t>
            </a:r>
            <a:endParaRPr lang="el-GR" dirty="0">
              <a:solidFill>
                <a:srgbClr val="FF0000"/>
              </a:solidFill>
            </a:endParaRPr>
          </a:p>
          <a:p>
            <a:r>
              <a:rPr lang="en-US" dirty="0"/>
              <a:t>Future Middle	</a:t>
            </a:r>
            <a:r>
              <a:rPr lang="el-GR" dirty="0" err="1">
                <a:solidFill>
                  <a:srgbClr val="0070C0"/>
                </a:solidFill>
              </a:rPr>
              <a:t>λύσε-σθαι</a:t>
            </a:r>
            <a:endParaRPr lang="el-GR" dirty="0">
              <a:solidFill>
                <a:srgbClr val="0070C0"/>
              </a:solidFill>
            </a:endParaRPr>
          </a:p>
          <a:p>
            <a:r>
              <a:rPr lang="en-US" dirty="0"/>
              <a:t>Future Passive	</a:t>
            </a:r>
            <a:r>
              <a:rPr lang="el-GR" dirty="0" err="1"/>
              <a:t>λυθήσε-σθαι</a:t>
            </a:r>
            <a:endParaRPr lang="el-GR" dirty="0"/>
          </a:p>
          <a:p>
            <a:r>
              <a:rPr lang="en-US" dirty="0"/>
              <a:t>Aorist Active	</a:t>
            </a:r>
            <a:r>
              <a:rPr lang="el-GR" dirty="0" err="1">
                <a:solidFill>
                  <a:srgbClr val="FF0000"/>
                </a:solidFill>
              </a:rPr>
              <a:t>λῦσαι</a:t>
            </a:r>
            <a:endParaRPr lang="el-GR" dirty="0">
              <a:solidFill>
                <a:srgbClr val="FF0000"/>
              </a:solidFill>
            </a:endParaRPr>
          </a:p>
          <a:p>
            <a:r>
              <a:rPr lang="en-US" dirty="0"/>
              <a:t>Aorist Middle	</a:t>
            </a:r>
            <a:r>
              <a:rPr lang="el-GR" dirty="0" err="1">
                <a:solidFill>
                  <a:srgbClr val="0070C0"/>
                </a:solidFill>
              </a:rPr>
              <a:t>λύσα-σθαι</a:t>
            </a:r>
            <a:endParaRPr lang="el-GR" dirty="0">
              <a:solidFill>
                <a:srgbClr val="0070C0"/>
              </a:solidFill>
            </a:endParaRPr>
          </a:p>
          <a:p>
            <a:r>
              <a:rPr lang="en-US" dirty="0"/>
              <a:t>Aorist Passive	</a:t>
            </a:r>
            <a:r>
              <a:rPr lang="el-GR" dirty="0" err="1"/>
              <a:t>λυθῆ</a:t>
            </a:r>
            <a:r>
              <a:rPr lang="el-GR" dirty="0"/>
              <a:t>-ναι</a:t>
            </a:r>
          </a:p>
          <a:p>
            <a:r>
              <a:rPr lang="en-US" dirty="0"/>
              <a:t>Perfect Active	</a:t>
            </a:r>
            <a:r>
              <a:rPr lang="el-GR" dirty="0" err="1">
                <a:solidFill>
                  <a:srgbClr val="FF0000"/>
                </a:solidFill>
              </a:rPr>
              <a:t>λελυκέ</a:t>
            </a:r>
            <a:r>
              <a:rPr lang="el-GR" dirty="0">
                <a:solidFill>
                  <a:srgbClr val="FF0000"/>
                </a:solidFill>
              </a:rPr>
              <a:t>-ναι</a:t>
            </a:r>
          </a:p>
          <a:p>
            <a:r>
              <a:rPr lang="en-US" dirty="0"/>
              <a:t>Perfect Middle and Passive	</a:t>
            </a:r>
            <a:r>
              <a:rPr lang="el-GR" dirty="0" err="1">
                <a:solidFill>
                  <a:srgbClr val="0070C0"/>
                </a:solidFill>
              </a:rPr>
              <a:t>λελύ-σθαι</a:t>
            </a:r>
            <a:endParaRPr lang="el-GR" dirty="0">
              <a:solidFill>
                <a:srgbClr val="0070C0"/>
              </a:solidFill>
            </a:endParaRPr>
          </a:p>
          <a:p>
            <a:r>
              <a:rPr lang="en-US" dirty="0"/>
              <a:t>Future Perfect Middle and Passive </a:t>
            </a:r>
            <a:r>
              <a:rPr lang="el-GR" dirty="0" err="1">
                <a:solidFill>
                  <a:srgbClr val="0070C0"/>
                </a:solidFill>
              </a:rPr>
              <a:t>λελύσε-σθαι</a:t>
            </a:r>
            <a:endParaRPr lang="el-GR" dirty="0">
              <a:solidFill>
                <a:srgbClr val="0070C0"/>
              </a:solidFill>
            </a:endParaRPr>
          </a:p>
        </p:txBody>
      </p:sp>
    </p:spTree>
    <p:extLst>
      <p:ext uri="{BB962C8B-B14F-4D97-AF65-F5344CB8AC3E}">
        <p14:creationId xmlns:p14="http://schemas.microsoft.com/office/powerpoint/2010/main" val="273222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E57DC4-0C82-746E-5733-B10C7F1E3798}"/>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1901DA5F-4CB4-86C7-B81F-D81DC8F0DFFA}"/>
              </a:ext>
            </a:extLst>
          </p:cNvPr>
          <p:cNvSpPr>
            <a:spLocks noGrp="1"/>
          </p:cNvSpPr>
          <p:nvPr>
            <p:ph idx="1"/>
          </p:nvPr>
        </p:nvSpPr>
        <p:spPr/>
        <p:txBody>
          <a:bodyPr/>
          <a:lstStyle/>
          <a:p>
            <a:r>
              <a:rPr lang="en-US" dirty="0"/>
              <a:t>Present Active Infinitive of </a:t>
            </a:r>
            <a:r>
              <a:rPr lang="el-GR" dirty="0" err="1"/>
              <a:t>τῑμάω</a:t>
            </a:r>
            <a:r>
              <a:rPr lang="el-GR" dirty="0"/>
              <a:t>	(</a:t>
            </a:r>
            <a:r>
              <a:rPr lang="el-GR" dirty="0" err="1"/>
              <a:t>τῑμάειν</a:t>
            </a:r>
            <a:r>
              <a:rPr lang="el-GR" dirty="0"/>
              <a:t>) </a:t>
            </a:r>
            <a:r>
              <a:rPr lang="el-GR" dirty="0" err="1">
                <a:solidFill>
                  <a:srgbClr val="FF0000"/>
                </a:solidFill>
              </a:rPr>
              <a:t>τῑμᾶν</a:t>
            </a:r>
            <a:endParaRPr lang="el-GR" dirty="0">
              <a:solidFill>
                <a:srgbClr val="FF0000"/>
              </a:solidFill>
            </a:endParaRPr>
          </a:p>
          <a:p>
            <a:r>
              <a:rPr lang="en-US" dirty="0"/>
              <a:t>Middle and Passive Infinitive of </a:t>
            </a:r>
            <a:r>
              <a:rPr lang="el-GR" dirty="0" err="1"/>
              <a:t>τῑμάω</a:t>
            </a:r>
            <a:r>
              <a:rPr lang="el-GR" dirty="0"/>
              <a:t>	(</a:t>
            </a:r>
            <a:r>
              <a:rPr lang="el-GR" dirty="0" err="1"/>
              <a:t>τῑμάεσθαι</a:t>
            </a:r>
            <a:r>
              <a:rPr lang="el-GR" dirty="0"/>
              <a:t>) </a:t>
            </a:r>
            <a:r>
              <a:rPr lang="el-GR" dirty="0" err="1">
                <a:solidFill>
                  <a:srgbClr val="0070C0"/>
                </a:solidFill>
              </a:rPr>
              <a:t>τῑμᾶσθαι</a:t>
            </a:r>
            <a:endParaRPr lang="el-GR" dirty="0">
              <a:solidFill>
                <a:srgbClr val="0070C0"/>
              </a:solidFill>
            </a:endParaRPr>
          </a:p>
          <a:p>
            <a:r>
              <a:rPr lang="en-US" dirty="0"/>
              <a:t>Present Active Infinitive of </a:t>
            </a:r>
            <a:r>
              <a:rPr lang="el-GR" dirty="0" err="1"/>
              <a:t>ποιέω</a:t>
            </a:r>
            <a:r>
              <a:rPr lang="el-GR" dirty="0"/>
              <a:t>	(</a:t>
            </a:r>
            <a:r>
              <a:rPr lang="el-GR" dirty="0" err="1"/>
              <a:t>ποιέειν</a:t>
            </a:r>
            <a:r>
              <a:rPr lang="el-GR" dirty="0"/>
              <a:t>) </a:t>
            </a:r>
            <a:r>
              <a:rPr lang="el-GR" dirty="0" err="1">
                <a:solidFill>
                  <a:srgbClr val="FF0000"/>
                </a:solidFill>
              </a:rPr>
              <a:t>ποιεῖν</a:t>
            </a:r>
            <a:endParaRPr lang="el-GR" dirty="0">
              <a:solidFill>
                <a:srgbClr val="FF0000"/>
              </a:solidFill>
            </a:endParaRPr>
          </a:p>
          <a:p>
            <a:r>
              <a:rPr lang="en-US" dirty="0"/>
              <a:t>Present Middle and Passive Infinitive of </a:t>
            </a:r>
            <a:r>
              <a:rPr lang="el-GR" dirty="0" err="1"/>
              <a:t>ποιέω</a:t>
            </a:r>
            <a:r>
              <a:rPr lang="el-GR" dirty="0"/>
              <a:t>	(</a:t>
            </a:r>
            <a:r>
              <a:rPr lang="el-GR" dirty="0" err="1"/>
              <a:t>ποιέεσθαι</a:t>
            </a:r>
            <a:r>
              <a:rPr lang="el-GR" dirty="0"/>
              <a:t>) </a:t>
            </a:r>
            <a:r>
              <a:rPr lang="el-GR" dirty="0" err="1">
                <a:solidFill>
                  <a:srgbClr val="0070C0"/>
                </a:solidFill>
              </a:rPr>
              <a:t>ποιεῖσθαι</a:t>
            </a:r>
            <a:endParaRPr lang="el-GR" dirty="0">
              <a:solidFill>
                <a:srgbClr val="0070C0"/>
              </a:solidFill>
            </a:endParaRPr>
          </a:p>
          <a:p>
            <a:r>
              <a:rPr lang="en-US" dirty="0"/>
              <a:t>Present Active Infinitive of </a:t>
            </a:r>
            <a:r>
              <a:rPr lang="el-GR" dirty="0" err="1"/>
              <a:t>δηλόω</a:t>
            </a:r>
            <a:r>
              <a:rPr lang="el-GR" dirty="0"/>
              <a:t>	(</a:t>
            </a:r>
            <a:r>
              <a:rPr lang="el-GR" dirty="0" err="1"/>
              <a:t>δηλόειν</a:t>
            </a:r>
            <a:r>
              <a:rPr lang="el-GR" dirty="0"/>
              <a:t>) </a:t>
            </a:r>
            <a:r>
              <a:rPr lang="el-GR" dirty="0" err="1">
                <a:solidFill>
                  <a:srgbClr val="FF0000"/>
                </a:solidFill>
              </a:rPr>
              <a:t>δηλοῦν</a:t>
            </a:r>
            <a:endParaRPr lang="el-GR" dirty="0">
              <a:solidFill>
                <a:srgbClr val="FF0000"/>
              </a:solidFill>
            </a:endParaRPr>
          </a:p>
          <a:p>
            <a:r>
              <a:rPr lang="en-US" dirty="0"/>
              <a:t>Present Middle and Passive Infinitive of </a:t>
            </a:r>
            <a:r>
              <a:rPr lang="el-GR" dirty="0" err="1"/>
              <a:t>δηλόω</a:t>
            </a:r>
            <a:r>
              <a:rPr lang="el-GR" dirty="0"/>
              <a:t>	(</a:t>
            </a:r>
            <a:r>
              <a:rPr lang="el-GR" dirty="0" err="1"/>
              <a:t>δηλόεσθαι</a:t>
            </a:r>
            <a:r>
              <a:rPr lang="el-GR" dirty="0"/>
              <a:t>) </a:t>
            </a:r>
            <a:r>
              <a:rPr lang="el-GR" dirty="0" err="1">
                <a:solidFill>
                  <a:srgbClr val="0070C0"/>
                </a:solidFill>
              </a:rPr>
              <a:t>δηλοῦσθαι</a:t>
            </a:r>
            <a:endParaRPr lang="el-GR" dirty="0">
              <a:solidFill>
                <a:srgbClr val="0070C0"/>
              </a:solidFill>
            </a:endParaRPr>
          </a:p>
        </p:txBody>
      </p:sp>
    </p:spTree>
    <p:extLst>
      <p:ext uri="{BB962C8B-B14F-4D97-AF65-F5344CB8AC3E}">
        <p14:creationId xmlns:p14="http://schemas.microsoft.com/office/powerpoint/2010/main" val="197049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4F9D93-4B81-E141-4A9E-0D6148F8C291}"/>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916CF829-2A20-6974-A44C-F0A76E89162D}"/>
              </a:ext>
            </a:extLst>
          </p:cNvPr>
          <p:cNvSpPr>
            <a:spLocks noGrp="1"/>
          </p:cNvSpPr>
          <p:nvPr>
            <p:ph idx="1"/>
          </p:nvPr>
        </p:nvSpPr>
        <p:spPr/>
        <p:txBody>
          <a:bodyPr>
            <a:normAutofit/>
          </a:bodyPr>
          <a:lstStyle/>
          <a:p>
            <a:pPr algn="just"/>
            <a:r>
              <a:rPr lang="en-US" b="1" dirty="0"/>
              <a:t>Infinitives:</a:t>
            </a:r>
          </a:p>
          <a:p>
            <a:pPr algn="just"/>
            <a:r>
              <a:rPr lang="en-US" dirty="0"/>
              <a:t>Basic Properties</a:t>
            </a:r>
          </a:p>
          <a:p>
            <a:pPr algn="just"/>
            <a:r>
              <a:rPr lang="en-US" dirty="0"/>
              <a:t>Infinitives are </a:t>
            </a:r>
            <a:r>
              <a:rPr lang="en-US" b="1" dirty="0"/>
              <a:t>verbal nouns</a:t>
            </a:r>
            <a:r>
              <a:rPr lang="en-US" dirty="0"/>
              <a:t>:</a:t>
            </a:r>
          </a:p>
          <a:p>
            <a:pPr algn="just"/>
            <a:r>
              <a:rPr lang="en-US" dirty="0"/>
              <a:t>– they are like nouns in that they may fulfil syntactic roles which are typically fulfilled by noun phrases (subject, object, complement, and in that they may be modified by the article); </a:t>
            </a:r>
          </a:p>
          <a:p>
            <a:pPr algn="just"/>
            <a:r>
              <a:rPr lang="en-US" dirty="0"/>
              <a:t>they can perform the functions of a noun (S, DO, Obj of the Prep).</a:t>
            </a:r>
          </a:p>
          <a:p>
            <a:pPr algn="just"/>
            <a:r>
              <a:rPr lang="en-US" dirty="0"/>
              <a:t>– they are like verbs in that they are marked for tense-aspect and voice; may be construed with an object, complement, etc.; modified by adverbs; etc. </a:t>
            </a:r>
          </a:p>
          <a:p>
            <a:pPr algn="just"/>
            <a:r>
              <a:rPr lang="en-US" dirty="0"/>
              <a:t>You can frequently translate a Greek infinitive like an English one: “to _____” (like to eat). </a:t>
            </a:r>
            <a:endParaRPr lang="el-GR" dirty="0"/>
          </a:p>
        </p:txBody>
      </p:sp>
    </p:spTree>
    <p:extLst>
      <p:ext uri="{BB962C8B-B14F-4D97-AF65-F5344CB8AC3E}">
        <p14:creationId xmlns:p14="http://schemas.microsoft.com/office/powerpoint/2010/main" val="421911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31954D-AB16-5DD4-301A-F6586E427E2F}"/>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7238C442-3152-B396-266F-F6E28E1FC4EB}"/>
              </a:ext>
            </a:extLst>
          </p:cNvPr>
          <p:cNvSpPr>
            <a:spLocks noGrp="1"/>
          </p:cNvSpPr>
          <p:nvPr>
            <p:ph idx="1"/>
          </p:nvPr>
        </p:nvSpPr>
        <p:spPr/>
        <p:txBody>
          <a:bodyPr/>
          <a:lstStyle/>
          <a:p>
            <a:r>
              <a:rPr lang="en-US" b="1" dirty="0"/>
              <a:t>Infinitives:</a:t>
            </a:r>
          </a:p>
          <a:p>
            <a:r>
              <a:rPr lang="en-US" dirty="0"/>
              <a:t>Infinitive as Subject and Object</a:t>
            </a:r>
          </a:p>
          <a:p>
            <a:r>
              <a:rPr lang="en-US" dirty="0"/>
              <a:t>If the object of the infinitive is expressed, this will also be accusative</a:t>
            </a:r>
          </a:p>
          <a:p>
            <a:r>
              <a:rPr lang="en-US" dirty="0"/>
              <a:t>if the verb is normally found with an accusative object:</a:t>
            </a:r>
          </a:p>
          <a:p>
            <a:r>
              <a:rPr lang="el-GR" dirty="0" err="1"/>
              <a:t>μαθητὰς</a:t>
            </a:r>
            <a:r>
              <a:rPr lang="el-GR" dirty="0"/>
              <a:t> </a:t>
            </a:r>
            <a:r>
              <a:rPr lang="el-GR" dirty="0" err="1"/>
              <a:t>τὴν</a:t>
            </a:r>
            <a:r>
              <a:rPr lang="el-GR" dirty="0"/>
              <a:t> </a:t>
            </a:r>
            <a:r>
              <a:rPr lang="el-GR" dirty="0" err="1"/>
              <a:t>ἀλήθειαν</a:t>
            </a:r>
            <a:r>
              <a:rPr lang="el-GR" dirty="0"/>
              <a:t> </a:t>
            </a:r>
            <a:r>
              <a:rPr lang="el-GR" dirty="0" err="1"/>
              <a:t>μανθάνειν</a:t>
            </a:r>
            <a:r>
              <a:rPr lang="el-GR" dirty="0"/>
              <a:t> </a:t>
            </a:r>
            <a:r>
              <a:rPr lang="el-GR" dirty="0" err="1"/>
              <a:t>ἀγαθόν</a:t>
            </a:r>
            <a:r>
              <a:rPr lang="el-GR" dirty="0"/>
              <a:t> </a:t>
            </a:r>
            <a:r>
              <a:rPr lang="el-GR" dirty="0" err="1"/>
              <a:t>έστι</a:t>
            </a:r>
            <a:endParaRPr lang="en-US" dirty="0"/>
          </a:p>
          <a:p>
            <a:r>
              <a:rPr lang="en-US" dirty="0"/>
              <a:t>it is a good thing that students should learn the truth.</a:t>
            </a:r>
            <a:endParaRPr lang="el-GR" dirty="0"/>
          </a:p>
        </p:txBody>
      </p:sp>
    </p:spTree>
    <p:extLst>
      <p:ext uri="{BB962C8B-B14F-4D97-AF65-F5344CB8AC3E}">
        <p14:creationId xmlns:p14="http://schemas.microsoft.com/office/powerpoint/2010/main" val="419794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406689-5809-4EC3-68EB-1AD3299BD50F}"/>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5A380BA8-652A-3DBB-642B-483D2C8A76F9}"/>
              </a:ext>
            </a:extLst>
          </p:cNvPr>
          <p:cNvSpPr>
            <a:spLocks noGrp="1"/>
          </p:cNvSpPr>
          <p:nvPr>
            <p:ph idx="1"/>
          </p:nvPr>
        </p:nvSpPr>
        <p:spPr/>
        <p:txBody>
          <a:bodyPr/>
          <a:lstStyle/>
          <a:p>
            <a:pPr algn="just"/>
            <a:r>
              <a:rPr lang="en-US" dirty="0"/>
              <a:t>Infinitives:</a:t>
            </a:r>
          </a:p>
          <a:p>
            <a:pPr algn="just"/>
            <a:r>
              <a:rPr lang="en-US" dirty="0"/>
              <a:t>Since the INF is not technically a finite verb, it doesn’t have a S(</a:t>
            </a:r>
            <a:r>
              <a:rPr lang="en-US" dirty="0" err="1"/>
              <a:t>ubject</a:t>
            </a:r>
            <a:r>
              <a:rPr lang="en-US" dirty="0"/>
              <a:t>). </a:t>
            </a:r>
            <a:r>
              <a:rPr lang="en-US" b="1" dirty="0"/>
              <a:t>The conceptual S</a:t>
            </a:r>
            <a:r>
              <a:rPr lang="en-US" dirty="0"/>
              <a:t> of an INF, if it is overt, is going to be in the </a:t>
            </a:r>
            <a:r>
              <a:rPr lang="en-US" b="1" dirty="0"/>
              <a:t>ACCUSATIVE case </a:t>
            </a:r>
            <a:r>
              <a:rPr lang="en-US" dirty="0"/>
              <a:t>(not the NOM case!). It is often omitted if it is the same as the subject or object of the main verb.</a:t>
            </a:r>
          </a:p>
          <a:p>
            <a:pPr algn="just"/>
            <a:r>
              <a:rPr lang="en-US" dirty="0"/>
              <a:t>Luke 2:27 (NA28) </a:t>
            </a:r>
          </a:p>
          <a:p>
            <a:pPr algn="just"/>
            <a:r>
              <a:rPr lang="en-US" dirty="0"/>
              <a:t>καὶ </a:t>
            </a:r>
            <a:r>
              <a:rPr lang="en-US" dirty="0" err="1"/>
              <a:t>ἐν</a:t>
            </a:r>
            <a:r>
              <a:rPr lang="en-US" dirty="0"/>
              <a:t> </a:t>
            </a:r>
            <a:r>
              <a:rPr lang="en-US" dirty="0" err="1"/>
              <a:t>τῷ</a:t>
            </a:r>
            <a:r>
              <a:rPr lang="en-US" dirty="0"/>
              <a:t> </a:t>
            </a:r>
            <a:r>
              <a:rPr lang="en-US" dirty="0" err="1"/>
              <a:t>εἰσ</a:t>
            </a:r>
            <a:r>
              <a:rPr lang="en-US" dirty="0"/>
              <a:t>αγαγεῖν τοὺς γονεῖς τὸ παιδίον Ἰησοῦν </a:t>
            </a:r>
          </a:p>
          <a:p>
            <a:pPr algn="just"/>
            <a:r>
              <a:rPr lang="en-US" dirty="0"/>
              <a:t>… and when the parents brought in the child Jesus…</a:t>
            </a:r>
            <a:endParaRPr lang="el-GR" dirty="0"/>
          </a:p>
        </p:txBody>
      </p:sp>
    </p:spTree>
    <p:extLst>
      <p:ext uri="{BB962C8B-B14F-4D97-AF65-F5344CB8AC3E}">
        <p14:creationId xmlns:p14="http://schemas.microsoft.com/office/powerpoint/2010/main" val="65862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700635-771F-BCFD-6D2B-B85700A35C65}"/>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8CDA039F-34DC-BCD0-38FD-B5DD27EAC997}"/>
              </a:ext>
            </a:extLst>
          </p:cNvPr>
          <p:cNvSpPr>
            <a:spLocks noGrp="1"/>
          </p:cNvSpPr>
          <p:nvPr>
            <p:ph idx="1"/>
          </p:nvPr>
        </p:nvSpPr>
        <p:spPr/>
        <p:txBody>
          <a:bodyPr>
            <a:normAutofit fontScale="92500" lnSpcReduction="20000"/>
          </a:bodyPr>
          <a:lstStyle/>
          <a:p>
            <a:r>
              <a:rPr lang="en-US" b="1" dirty="0"/>
              <a:t>Infinitives:</a:t>
            </a:r>
          </a:p>
          <a:p>
            <a:r>
              <a:rPr lang="en-US" dirty="0"/>
              <a:t>Infinitive as Subject and Object</a:t>
            </a:r>
          </a:p>
          <a:p>
            <a:r>
              <a:rPr lang="en-US" dirty="0"/>
              <a:t>The infinitive can be used as a noun. It can be the subject of a verb:</a:t>
            </a:r>
          </a:p>
          <a:p>
            <a:r>
              <a:rPr lang="el-GR" dirty="0" err="1"/>
              <a:t>μανθάνειν</a:t>
            </a:r>
            <a:r>
              <a:rPr lang="el-GR" dirty="0"/>
              <a:t> </a:t>
            </a:r>
            <a:r>
              <a:rPr lang="el-GR" dirty="0" err="1"/>
              <a:t>ἀγαθὸν</a:t>
            </a:r>
            <a:r>
              <a:rPr lang="el-GR" dirty="0"/>
              <a:t> </a:t>
            </a:r>
            <a:r>
              <a:rPr lang="el-GR" dirty="0" err="1"/>
              <a:t>ἐστἰ</a:t>
            </a:r>
            <a:r>
              <a:rPr lang="el-GR" dirty="0"/>
              <a:t> </a:t>
            </a:r>
            <a:r>
              <a:rPr lang="en-US" dirty="0"/>
              <a:t> to learn is good or it is good to learn.</a:t>
            </a:r>
          </a:p>
          <a:p>
            <a:r>
              <a:rPr lang="en-US" dirty="0"/>
              <a:t>It can be the object of a verb:</a:t>
            </a:r>
          </a:p>
          <a:p>
            <a:r>
              <a:rPr lang="el-GR" dirty="0" err="1"/>
              <a:t>μανθάνειν</a:t>
            </a:r>
            <a:r>
              <a:rPr lang="el-GR" dirty="0"/>
              <a:t> </a:t>
            </a:r>
            <a:r>
              <a:rPr lang="el-GR" dirty="0" err="1"/>
              <a:t>οὐκ</a:t>
            </a:r>
            <a:r>
              <a:rPr lang="el-GR" dirty="0"/>
              <a:t> </a:t>
            </a:r>
            <a:r>
              <a:rPr lang="el-GR" dirty="0" err="1"/>
              <a:t>ἐθέλω</a:t>
            </a:r>
            <a:r>
              <a:rPr lang="en-US" dirty="0"/>
              <a:t> I do not want to learn.</a:t>
            </a:r>
          </a:p>
          <a:p>
            <a:r>
              <a:rPr lang="en-US" dirty="0"/>
              <a:t>As the subject of a verb, an infinitive can have an object:</a:t>
            </a:r>
          </a:p>
          <a:p>
            <a:r>
              <a:rPr lang="el-GR" dirty="0" err="1"/>
              <a:t>τὀ</a:t>
            </a:r>
            <a:r>
              <a:rPr lang="el-GR" dirty="0"/>
              <a:t> </a:t>
            </a:r>
            <a:r>
              <a:rPr lang="el-GR" dirty="0" err="1"/>
              <a:t>τὴν</a:t>
            </a:r>
            <a:r>
              <a:rPr lang="el-GR" dirty="0"/>
              <a:t> </a:t>
            </a:r>
            <a:r>
              <a:rPr lang="el-GR" dirty="0" err="1"/>
              <a:t>ἀλήθειαν</a:t>
            </a:r>
            <a:r>
              <a:rPr lang="el-GR" dirty="0"/>
              <a:t> </a:t>
            </a:r>
            <a:r>
              <a:rPr lang="el-GR" dirty="0" err="1"/>
              <a:t>μανθάνειν</a:t>
            </a:r>
            <a:r>
              <a:rPr lang="el-GR" dirty="0"/>
              <a:t> </a:t>
            </a:r>
            <a:r>
              <a:rPr lang="el-GR" dirty="0" err="1"/>
              <a:t>ἀγαθόν</a:t>
            </a:r>
            <a:r>
              <a:rPr lang="el-GR" dirty="0"/>
              <a:t> </a:t>
            </a:r>
            <a:r>
              <a:rPr lang="el-GR" dirty="0" err="1"/>
              <a:t>έστι</a:t>
            </a:r>
            <a:endParaRPr lang="en-US" dirty="0"/>
          </a:p>
          <a:p>
            <a:r>
              <a:rPr lang="en-US" dirty="0"/>
              <a:t>to learn the truth is a good thing.</a:t>
            </a:r>
          </a:p>
          <a:p>
            <a:r>
              <a:rPr lang="en-US" dirty="0"/>
              <a:t>If the subject of the infinitive is expressed, it is in the accusative:</a:t>
            </a:r>
          </a:p>
          <a:p>
            <a:r>
              <a:rPr lang="el-GR" dirty="0" err="1"/>
              <a:t>τὸ</a:t>
            </a:r>
            <a:r>
              <a:rPr lang="el-GR" dirty="0"/>
              <a:t> </a:t>
            </a:r>
            <a:r>
              <a:rPr lang="el-GR" dirty="0" err="1"/>
              <a:t>μαθητὰς</a:t>
            </a:r>
            <a:r>
              <a:rPr lang="el-GR" dirty="0"/>
              <a:t> </a:t>
            </a:r>
            <a:r>
              <a:rPr lang="el-GR" dirty="0" err="1"/>
              <a:t>μανθάνειν</a:t>
            </a:r>
            <a:r>
              <a:rPr lang="el-GR" dirty="0"/>
              <a:t> </a:t>
            </a:r>
            <a:r>
              <a:rPr lang="el-GR" dirty="0" err="1"/>
              <a:t>ἀγαθὀν</a:t>
            </a:r>
            <a:r>
              <a:rPr lang="el-GR" dirty="0"/>
              <a:t> </a:t>
            </a:r>
            <a:r>
              <a:rPr lang="el-GR" dirty="0" err="1"/>
              <a:t>ἐστί</a:t>
            </a:r>
            <a:r>
              <a:rPr lang="el-GR" dirty="0"/>
              <a:t> </a:t>
            </a:r>
            <a:r>
              <a:rPr lang="en-US" dirty="0"/>
              <a:t> students to learn is a good</a:t>
            </a:r>
            <a:r>
              <a:rPr lang="el-GR" dirty="0"/>
              <a:t> </a:t>
            </a:r>
            <a:r>
              <a:rPr lang="en-US" dirty="0"/>
              <a:t>thing</a:t>
            </a:r>
            <a:endParaRPr lang="el-GR" dirty="0"/>
          </a:p>
        </p:txBody>
      </p:sp>
    </p:spTree>
    <p:extLst>
      <p:ext uri="{BB962C8B-B14F-4D97-AF65-F5344CB8AC3E}">
        <p14:creationId xmlns:p14="http://schemas.microsoft.com/office/powerpoint/2010/main" val="187172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40F685-2040-54AC-193F-84E1A7054FA8}"/>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23B9A10D-9B12-88EF-B4B7-CA252F50486C}"/>
              </a:ext>
            </a:extLst>
          </p:cNvPr>
          <p:cNvSpPr>
            <a:spLocks noGrp="1"/>
          </p:cNvSpPr>
          <p:nvPr>
            <p:ph idx="1"/>
          </p:nvPr>
        </p:nvSpPr>
        <p:spPr/>
        <p:txBody>
          <a:bodyPr/>
          <a:lstStyle/>
          <a:p>
            <a:r>
              <a:rPr lang="en-US" b="1" dirty="0"/>
              <a:t>Exercise</a:t>
            </a:r>
            <a:r>
              <a:rPr lang="el-GR" b="1" dirty="0"/>
              <a:t> 1</a:t>
            </a:r>
            <a:r>
              <a:rPr lang="en-US" b="1" dirty="0"/>
              <a:t>: Translate and find the Subject of these infinitives:</a:t>
            </a:r>
          </a:p>
          <a:p>
            <a:r>
              <a:rPr lang="el-GR" dirty="0"/>
              <a:t> (</a:t>
            </a:r>
            <a:r>
              <a:rPr lang="el-GR" dirty="0" err="1"/>
              <a:t>οἱ</a:t>
            </a:r>
            <a:r>
              <a:rPr lang="el-GR" dirty="0"/>
              <a:t> </a:t>
            </a:r>
            <a:r>
              <a:rPr lang="el-GR" dirty="0" err="1"/>
              <a:t>ἄνθρωποι</a:t>
            </a:r>
            <a:r>
              <a:rPr lang="el-GR" dirty="0"/>
              <a:t>) </a:t>
            </a:r>
            <a:r>
              <a:rPr lang="el-GR" dirty="0" err="1"/>
              <a:t>κελεύουσι</a:t>
            </a:r>
            <a:r>
              <a:rPr lang="el-GR" dirty="0"/>
              <a:t> </a:t>
            </a:r>
            <a:r>
              <a:rPr lang="el-GR" dirty="0" err="1"/>
              <a:t>αὐτοὺς</a:t>
            </a:r>
            <a:r>
              <a:rPr lang="el-GR" dirty="0"/>
              <a:t> </a:t>
            </a:r>
            <a:r>
              <a:rPr lang="el-GR" dirty="0" err="1"/>
              <a:t>ἀπελθεῖν</a:t>
            </a:r>
            <a:endParaRPr lang="en-US" dirty="0"/>
          </a:p>
          <a:p>
            <a:r>
              <a:rPr lang="el-GR" dirty="0"/>
              <a:t>βούλεται </a:t>
            </a:r>
            <a:r>
              <a:rPr lang="el-GR" dirty="0" err="1"/>
              <a:t>ἀπελθεῖν</a:t>
            </a:r>
            <a:endParaRPr lang="en-US" dirty="0"/>
          </a:p>
          <a:p>
            <a:r>
              <a:rPr lang="en-US" dirty="0"/>
              <a:t>Vocabulary:</a:t>
            </a:r>
          </a:p>
          <a:p>
            <a:r>
              <a:rPr lang="el-GR" dirty="0" err="1"/>
              <a:t>ἀπέρχομαι</a:t>
            </a:r>
            <a:r>
              <a:rPr lang="el-GR" dirty="0"/>
              <a:t> = </a:t>
            </a:r>
            <a:r>
              <a:rPr lang="en-US" dirty="0"/>
              <a:t>go, leave</a:t>
            </a:r>
          </a:p>
          <a:p>
            <a:r>
              <a:rPr lang="el-GR" dirty="0"/>
              <a:t>κελεύω = </a:t>
            </a:r>
            <a:r>
              <a:rPr lang="en-US" dirty="0"/>
              <a:t>command</a:t>
            </a:r>
          </a:p>
          <a:p>
            <a:r>
              <a:rPr lang="el-GR" dirty="0"/>
              <a:t>βούλομαι = </a:t>
            </a:r>
            <a:r>
              <a:rPr lang="en-US" dirty="0"/>
              <a:t>want</a:t>
            </a:r>
            <a:r>
              <a:rPr lang="el-GR" dirty="0"/>
              <a:t> </a:t>
            </a:r>
            <a:r>
              <a:rPr lang="en-US" dirty="0"/>
              <a:t> </a:t>
            </a:r>
            <a:endParaRPr lang="el-GR" dirty="0"/>
          </a:p>
        </p:txBody>
      </p:sp>
    </p:spTree>
    <p:extLst>
      <p:ext uri="{BB962C8B-B14F-4D97-AF65-F5344CB8AC3E}">
        <p14:creationId xmlns:p14="http://schemas.microsoft.com/office/powerpoint/2010/main" val="221808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626BD0-7376-3751-33B6-23407C60FBAE}"/>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AAC2048C-FF4B-28DB-D79A-D2DE3C2D3BB0}"/>
              </a:ext>
            </a:extLst>
          </p:cNvPr>
          <p:cNvSpPr>
            <a:spLocks noGrp="1"/>
          </p:cNvSpPr>
          <p:nvPr>
            <p:ph idx="1"/>
          </p:nvPr>
        </p:nvSpPr>
        <p:spPr/>
        <p:txBody>
          <a:bodyPr/>
          <a:lstStyle/>
          <a:p>
            <a:pPr algn="just"/>
            <a:r>
              <a:rPr lang="en-US" dirty="0"/>
              <a:t>(The men command them to go away). Here, α</a:t>
            </a:r>
            <a:r>
              <a:rPr lang="en-US" dirty="0" err="1"/>
              <a:t>ὐτοὺς</a:t>
            </a:r>
            <a:r>
              <a:rPr lang="en-US" dirty="0"/>
              <a:t> (them) is the subject of ἀπ</a:t>
            </a:r>
            <a:r>
              <a:rPr lang="en-US" dirty="0" err="1"/>
              <a:t>ελθεῖν</a:t>
            </a:r>
            <a:r>
              <a:rPr lang="en-US" dirty="0"/>
              <a:t> (to go away), while </a:t>
            </a:r>
            <a:r>
              <a:rPr lang="en-US" dirty="0" err="1"/>
              <a:t>οἱ</a:t>
            </a:r>
            <a:r>
              <a:rPr lang="en-US" dirty="0"/>
              <a:t> </a:t>
            </a:r>
            <a:r>
              <a:rPr lang="en-US" dirty="0" err="1"/>
              <a:t>ἄνθρω</a:t>
            </a:r>
            <a:r>
              <a:rPr lang="en-US" dirty="0"/>
              <a:t>ποι (the men) is the subject of the main verb κελεύουσι (command).</a:t>
            </a:r>
          </a:p>
          <a:p>
            <a:pPr algn="just"/>
            <a:r>
              <a:rPr lang="en-US" dirty="0"/>
              <a:t>(He wants to go away). The subject of ἀπ</a:t>
            </a:r>
            <a:r>
              <a:rPr lang="en-US" dirty="0" err="1"/>
              <a:t>ελθεῖν</a:t>
            </a:r>
            <a:r>
              <a:rPr lang="en-US" dirty="0"/>
              <a:t> (to go away) is understood to be the same as the subject of the main verb β</a:t>
            </a:r>
            <a:r>
              <a:rPr lang="en-US" dirty="0" err="1"/>
              <a:t>ούλετ</a:t>
            </a:r>
            <a:r>
              <a:rPr lang="en-US" dirty="0"/>
              <a:t>αι (wants). </a:t>
            </a:r>
            <a:endParaRPr lang="el-GR" dirty="0"/>
          </a:p>
        </p:txBody>
      </p:sp>
    </p:spTree>
    <p:extLst>
      <p:ext uri="{BB962C8B-B14F-4D97-AF65-F5344CB8AC3E}">
        <p14:creationId xmlns:p14="http://schemas.microsoft.com/office/powerpoint/2010/main" val="355763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BB3131-F26F-B87E-C9B5-7AA2E2DB428C}"/>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226932BB-87D5-E701-417D-4CE1D91580E5}"/>
              </a:ext>
            </a:extLst>
          </p:cNvPr>
          <p:cNvSpPr>
            <a:spLocks noGrp="1"/>
          </p:cNvSpPr>
          <p:nvPr>
            <p:ph idx="1"/>
          </p:nvPr>
        </p:nvSpPr>
        <p:spPr/>
        <p:txBody>
          <a:bodyPr>
            <a:normAutofit fontScale="77500" lnSpcReduction="20000"/>
          </a:bodyPr>
          <a:lstStyle/>
          <a:p>
            <a:pPr algn="just"/>
            <a:r>
              <a:rPr lang="en-US" b="1" dirty="0"/>
              <a:t>Infinitives:</a:t>
            </a:r>
          </a:p>
          <a:p>
            <a:pPr algn="just"/>
            <a:r>
              <a:rPr lang="en-US" dirty="0"/>
              <a:t>With the article:</a:t>
            </a:r>
          </a:p>
          <a:p>
            <a:pPr algn="just"/>
            <a:r>
              <a:rPr lang="en-US" dirty="0"/>
              <a:t>Used as nouns: e.g. </a:t>
            </a:r>
            <a:r>
              <a:rPr lang="el-GR" dirty="0" err="1"/>
              <a:t>τὸ</a:t>
            </a:r>
            <a:r>
              <a:rPr lang="el-GR" dirty="0"/>
              <a:t> </a:t>
            </a:r>
            <a:r>
              <a:rPr lang="el-GR" dirty="0" err="1"/>
              <a:t>βάλλειν</a:t>
            </a:r>
            <a:r>
              <a:rPr lang="el-GR" dirty="0"/>
              <a:t> </a:t>
            </a:r>
            <a:r>
              <a:rPr lang="el-GR" dirty="0" err="1"/>
              <a:t>ἐστιν</a:t>
            </a:r>
            <a:r>
              <a:rPr lang="el-GR" dirty="0"/>
              <a:t> </a:t>
            </a:r>
            <a:r>
              <a:rPr lang="el-GR" dirty="0" err="1"/>
              <a:t>ἀγαθόν</a:t>
            </a:r>
            <a:r>
              <a:rPr lang="el-GR" dirty="0"/>
              <a:t>.</a:t>
            </a:r>
            <a:endParaRPr lang="en-US" dirty="0"/>
          </a:p>
          <a:p>
            <a:pPr algn="just"/>
            <a:r>
              <a:rPr lang="en-US" dirty="0"/>
              <a:t>An infinitive can function as the subject of a sentence, acting as a noun, especially with impersonal verbs like </a:t>
            </a:r>
            <a:r>
              <a:rPr lang="el-GR" dirty="0" err="1"/>
              <a:t>δεῖ</a:t>
            </a:r>
            <a:r>
              <a:rPr lang="en-US" dirty="0"/>
              <a:t>, </a:t>
            </a:r>
            <a:r>
              <a:rPr lang="el-GR" dirty="0" err="1"/>
              <a:t>δοκεῖ</a:t>
            </a:r>
            <a:r>
              <a:rPr lang="en-US" dirty="0"/>
              <a:t> (it is necessary</a:t>
            </a:r>
            <a:r>
              <a:rPr lang="el-GR" dirty="0"/>
              <a:t>, </a:t>
            </a:r>
            <a:r>
              <a:rPr lang="en-US" dirty="0"/>
              <a:t>it seems) or with </a:t>
            </a:r>
            <a:r>
              <a:rPr lang="el-GR" dirty="0" err="1"/>
              <a:t>έστί</a:t>
            </a:r>
            <a:r>
              <a:rPr lang="en-US" dirty="0"/>
              <a:t>. In these cases, it is typically placed at the beginning of the sentence, sometimes with a neuter article (e.g., </a:t>
            </a:r>
            <a:r>
              <a:rPr lang="en-US" dirty="0" err="1"/>
              <a:t>τὸ</a:t>
            </a:r>
            <a:r>
              <a:rPr lang="en-US" dirty="0"/>
              <a:t> </a:t>
            </a:r>
            <a:r>
              <a:rPr lang="en-US" dirty="0" err="1"/>
              <a:t>ζῆν</a:t>
            </a:r>
            <a:r>
              <a:rPr lang="en-US" dirty="0"/>
              <a:t>). </a:t>
            </a:r>
          </a:p>
          <a:p>
            <a:pPr algn="just"/>
            <a:r>
              <a:rPr lang="en-US" dirty="0"/>
              <a:t>BUT ALSO: </a:t>
            </a:r>
            <a:r>
              <a:rPr lang="el-GR" dirty="0" err="1"/>
              <a:t>Δεῖ</a:t>
            </a:r>
            <a:r>
              <a:rPr lang="el-GR" dirty="0"/>
              <a:t> σε </a:t>
            </a:r>
            <a:r>
              <a:rPr lang="el-GR" dirty="0" err="1"/>
              <a:t>ἀπελθεῖν</a:t>
            </a:r>
            <a:r>
              <a:rPr lang="en-US" dirty="0"/>
              <a:t>: with impersonal verbs: An infinitive can be the subject of an impersonal verb, such as </a:t>
            </a:r>
            <a:r>
              <a:rPr lang="en-US" dirty="0" err="1"/>
              <a:t>dei</a:t>
            </a:r>
            <a:r>
              <a:rPr lang="en-US" dirty="0"/>
              <a:t> (it is necessary) or </a:t>
            </a:r>
            <a:r>
              <a:rPr lang="en-US" dirty="0" err="1"/>
              <a:t>dokei</a:t>
            </a:r>
            <a:r>
              <a:rPr lang="en-US" dirty="0"/>
              <a:t> (it seems).</a:t>
            </a:r>
          </a:p>
          <a:p>
            <a:pPr algn="just"/>
            <a:r>
              <a:rPr lang="en-US" dirty="0"/>
              <a:t>Example: </a:t>
            </a:r>
            <a:r>
              <a:rPr lang="en-US" dirty="0" err="1"/>
              <a:t>Δεῖ</a:t>
            </a:r>
            <a:r>
              <a:rPr lang="en-US" dirty="0"/>
              <a:t> </a:t>
            </a:r>
            <a:r>
              <a:rPr lang="en-US" dirty="0" err="1"/>
              <a:t>σε</a:t>
            </a:r>
            <a:r>
              <a:rPr lang="en-US" dirty="0"/>
              <a:t> ἀπ</a:t>
            </a:r>
            <a:r>
              <a:rPr lang="en-US" dirty="0" err="1"/>
              <a:t>ελθεῖν</a:t>
            </a:r>
            <a:r>
              <a:rPr lang="en-US" dirty="0"/>
              <a:t> (It is necessary for you to go away). Here, ἀπ</a:t>
            </a:r>
            <a:r>
              <a:rPr lang="en-US" dirty="0" err="1"/>
              <a:t>ελθεῖν</a:t>
            </a:r>
            <a:r>
              <a:rPr lang="en-US" dirty="0"/>
              <a:t> is the subject of the impersonal verb </a:t>
            </a:r>
            <a:r>
              <a:rPr lang="en-US" dirty="0" err="1"/>
              <a:t>Δεῖ</a:t>
            </a:r>
            <a:endParaRPr lang="en-US" dirty="0"/>
          </a:p>
          <a:p>
            <a:pPr algn="just"/>
            <a:r>
              <a:rPr lang="en-US" dirty="0"/>
              <a:t>With prepositions: Prepositions can be combined with an infinitive to create complex meanings.</a:t>
            </a:r>
          </a:p>
          <a:p>
            <a:pPr algn="just"/>
            <a:r>
              <a:rPr lang="en-US" dirty="0" err="1"/>
              <a:t>διά</a:t>
            </a:r>
            <a:r>
              <a:rPr lang="en-US" dirty="0"/>
              <a:t> + infinitive: Expresses cause.</a:t>
            </a:r>
          </a:p>
          <a:p>
            <a:pPr algn="just"/>
            <a:r>
              <a:rPr lang="en-US" dirty="0" err="1"/>
              <a:t>ὥστε</a:t>
            </a:r>
            <a:r>
              <a:rPr lang="en-US" dirty="0"/>
              <a:t> + infinitive: Indicates result.</a:t>
            </a:r>
          </a:p>
          <a:p>
            <a:pPr algn="just"/>
            <a:r>
              <a:rPr lang="en-US" dirty="0"/>
              <a:t>π</a:t>
            </a:r>
            <a:r>
              <a:rPr lang="en-US" dirty="0" err="1"/>
              <a:t>ρίν</a:t>
            </a:r>
            <a:r>
              <a:rPr lang="en-US" dirty="0"/>
              <a:t> + infinitive: Can express "before" or "until".</a:t>
            </a:r>
          </a:p>
        </p:txBody>
      </p:sp>
    </p:spTree>
    <p:extLst>
      <p:ext uri="{BB962C8B-B14F-4D97-AF65-F5344CB8AC3E}">
        <p14:creationId xmlns:p14="http://schemas.microsoft.com/office/powerpoint/2010/main" val="238732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2C00FBB-AE63-BBE3-1725-4449CEFDAB10}"/>
              </a:ext>
            </a:extLst>
          </p:cNvPr>
          <p:cNvPicPr>
            <a:picLocks noChangeAspect="1"/>
          </p:cNvPicPr>
          <p:nvPr/>
        </p:nvPicPr>
        <p:blipFill>
          <a:blip r:embed="rId2"/>
          <a:stretch>
            <a:fillRect/>
          </a:stretch>
        </p:blipFill>
        <p:spPr>
          <a:xfrm>
            <a:off x="4022967" y="0"/>
            <a:ext cx="4146065" cy="6858000"/>
          </a:xfrm>
          <a:prstGeom prst="rect">
            <a:avLst/>
          </a:prstGeom>
        </p:spPr>
      </p:pic>
    </p:spTree>
    <p:extLst>
      <p:ext uri="{BB962C8B-B14F-4D97-AF65-F5344CB8AC3E}">
        <p14:creationId xmlns:p14="http://schemas.microsoft.com/office/powerpoint/2010/main" val="116139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70596D-AFA6-E240-7355-C36F6FAA6A88}"/>
              </a:ext>
            </a:extLst>
          </p:cNvPr>
          <p:cNvSpPr>
            <a:spLocks noGrp="1"/>
          </p:cNvSpPr>
          <p:nvPr>
            <p:ph type="title"/>
          </p:nvPr>
        </p:nvSpPr>
        <p:spPr/>
        <p:txBody>
          <a:bodyPr/>
          <a:lstStyle/>
          <a:p>
            <a:r>
              <a:rPr lang="en-US" dirty="0"/>
              <a:t>WEEK 8</a:t>
            </a:r>
            <a:endParaRPr lang="el-GR" dirty="0"/>
          </a:p>
        </p:txBody>
      </p:sp>
      <p:pic>
        <p:nvPicPr>
          <p:cNvPr id="6" name="Θέση περιεχομένου 5">
            <a:extLst>
              <a:ext uri="{FF2B5EF4-FFF2-40B4-BE49-F238E27FC236}">
                <a16:creationId xmlns:a16="http://schemas.microsoft.com/office/drawing/2014/main" id="{2F3CDE31-9E01-2BC8-501F-91AC1911F388}"/>
              </a:ext>
            </a:extLst>
          </p:cNvPr>
          <p:cNvPicPr>
            <a:picLocks noGrp="1" noChangeAspect="1"/>
          </p:cNvPicPr>
          <p:nvPr>
            <p:ph idx="1"/>
          </p:nvPr>
        </p:nvPicPr>
        <p:blipFill>
          <a:blip r:embed="rId2"/>
          <a:stretch>
            <a:fillRect/>
          </a:stretch>
        </p:blipFill>
        <p:spPr>
          <a:xfrm>
            <a:off x="5524250" y="514350"/>
            <a:ext cx="2986587" cy="5527675"/>
          </a:xfrm>
        </p:spPr>
      </p:pic>
      <p:sp>
        <p:nvSpPr>
          <p:cNvPr id="4" name="Θέση κειμένου 3">
            <a:extLst>
              <a:ext uri="{FF2B5EF4-FFF2-40B4-BE49-F238E27FC236}">
                <a16:creationId xmlns:a16="http://schemas.microsoft.com/office/drawing/2014/main" id="{E069737F-EBB3-CFE0-A02A-323DC793D12E}"/>
              </a:ext>
            </a:extLst>
          </p:cNvPr>
          <p:cNvSpPr>
            <a:spLocks noGrp="1"/>
          </p:cNvSpPr>
          <p:nvPr>
            <p:ph type="body" sz="half" idx="2"/>
          </p:nvPr>
        </p:nvSpPr>
        <p:spPr/>
        <p:txBody>
          <a:bodyPr/>
          <a:lstStyle/>
          <a:p>
            <a:r>
              <a:rPr lang="en-US" dirty="0"/>
              <a:t>Participles and Infinitives</a:t>
            </a:r>
          </a:p>
          <a:p>
            <a:endParaRPr lang="en-US" dirty="0"/>
          </a:p>
          <a:p>
            <a:endParaRPr lang="el-GR" dirty="0"/>
          </a:p>
        </p:txBody>
      </p:sp>
    </p:spTree>
    <p:extLst>
      <p:ext uri="{BB962C8B-B14F-4D97-AF65-F5344CB8AC3E}">
        <p14:creationId xmlns:p14="http://schemas.microsoft.com/office/powerpoint/2010/main" val="5488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823957-DAA9-E1FB-40B8-C0E6183A58F4}"/>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7CB0D83C-9E29-3015-89A8-7C67ED241880}"/>
              </a:ext>
            </a:extLst>
          </p:cNvPr>
          <p:cNvSpPr>
            <a:spLocks noGrp="1"/>
          </p:cNvSpPr>
          <p:nvPr>
            <p:ph idx="1"/>
          </p:nvPr>
        </p:nvSpPr>
        <p:spPr/>
        <p:txBody>
          <a:bodyPr>
            <a:normAutofit lnSpcReduction="10000"/>
          </a:bodyPr>
          <a:lstStyle/>
          <a:p>
            <a:pPr algn="just"/>
            <a:r>
              <a:rPr lang="en-US" b="1" dirty="0"/>
              <a:t>Infinitives:</a:t>
            </a:r>
          </a:p>
          <a:p>
            <a:pPr algn="just"/>
            <a:r>
              <a:rPr lang="en-US" dirty="0"/>
              <a:t>Without the Article: Dynamic and Declarative Infinitive</a:t>
            </a:r>
          </a:p>
          <a:p>
            <a:pPr algn="just"/>
            <a:r>
              <a:rPr lang="en-US" dirty="0"/>
              <a:t>The use of the infinitive without the article can be broadly divided into two categories:</a:t>
            </a:r>
          </a:p>
          <a:p>
            <a:pPr algn="just"/>
            <a:r>
              <a:rPr lang="en-US" dirty="0"/>
              <a:t>– the dynamic infinitive: to complement verbs meaning ‘must’, ‘can’, ‘be able’, etc. (modal verbs); ‘want’, ‘desire’, ‘dare’, ‘try’, etc. (desiderative/volitional verbs); ‘be good at’, ‘teach how to’, ‘learn how to’, etc. (practical knowledge verbs); ‘command’, ‘suggest’, ‘compel’, etc. (manipulative verbs); ‘begin’, ‘stop’, etc. (phase verbs); and certain adjectives and nouns with similar meanings</a:t>
            </a:r>
            <a:r>
              <a:rPr lang="el-GR" dirty="0"/>
              <a:t>. </a:t>
            </a:r>
            <a:r>
              <a:rPr lang="en-US" dirty="0"/>
              <a:t>It can be the object of these verbs.</a:t>
            </a:r>
          </a:p>
          <a:p>
            <a:pPr algn="just"/>
            <a:r>
              <a:rPr lang="en-US" dirty="0"/>
              <a:t>– the declarative infinitive: to complement certain verbs of speech and verbs of belief and opinion, introducing a form of indirect statement.</a:t>
            </a:r>
          </a:p>
        </p:txBody>
      </p:sp>
    </p:spTree>
    <p:extLst>
      <p:ext uri="{BB962C8B-B14F-4D97-AF65-F5344CB8AC3E}">
        <p14:creationId xmlns:p14="http://schemas.microsoft.com/office/powerpoint/2010/main" val="414403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BEA23E-BEEF-D4B9-620C-EA00C7A9EC94}"/>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BC041F64-7B46-E709-2176-B0A924582AC9}"/>
              </a:ext>
            </a:extLst>
          </p:cNvPr>
          <p:cNvSpPr>
            <a:spLocks noGrp="1"/>
          </p:cNvSpPr>
          <p:nvPr>
            <p:ph idx="1"/>
          </p:nvPr>
        </p:nvSpPr>
        <p:spPr/>
        <p:txBody>
          <a:bodyPr>
            <a:normAutofit/>
          </a:bodyPr>
          <a:lstStyle/>
          <a:p>
            <a:pPr algn="just"/>
            <a:r>
              <a:rPr lang="en-US" b="1" dirty="0"/>
              <a:t>Infinitives:</a:t>
            </a:r>
          </a:p>
          <a:p>
            <a:pPr algn="just"/>
            <a:r>
              <a:rPr lang="en-US" dirty="0"/>
              <a:t>Without the Article: Dynamic and Declarative Infinitive</a:t>
            </a:r>
          </a:p>
          <a:p>
            <a:pPr algn="just"/>
            <a:r>
              <a:rPr lang="en-US" dirty="0"/>
              <a:t>As complements, the dynamic and declarative infinitive are different in nature:</a:t>
            </a:r>
          </a:p>
          <a:p>
            <a:pPr algn="just"/>
            <a:r>
              <a:rPr lang="en-US" dirty="0"/>
              <a:t>– The dynamic infinitive expresses an action, the realization of which is enabled, attempted, desired, forced, necessitated, asked for, etc. The action may or may not be realized.</a:t>
            </a:r>
          </a:p>
          <a:p>
            <a:pPr algn="just"/>
            <a:r>
              <a:rPr lang="en-US" dirty="0"/>
              <a:t>– The declarative infinitive expresses the content of someone’s speech or belief about an action. This content (so-called ‘propositional’ content) may or may not be true.</a:t>
            </a:r>
            <a:endParaRPr lang="el-GR" dirty="0"/>
          </a:p>
        </p:txBody>
      </p:sp>
    </p:spTree>
    <p:extLst>
      <p:ext uri="{BB962C8B-B14F-4D97-AF65-F5344CB8AC3E}">
        <p14:creationId xmlns:p14="http://schemas.microsoft.com/office/powerpoint/2010/main" val="140495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4311AA-29AD-64D3-3F4D-42FF7ADD37BB}"/>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D4DB6A9D-F590-A092-3BDE-D0BCE1E949BC}"/>
              </a:ext>
            </a:extLst>
          </p:cNvPr>
          <p:cNvSpPr>
            <a:spLocks noGrp="1"/>
          </p:cNvSpPr>
          <p:nvPr>
            <p:ph idx="1"/>
          </p:nvPr>
        </p:nvSpPr>
        <p:spPr/>
        <p:txBody>
          <a:bodyPr/>
          <a:lstStyle/>
          <a:p>
            <a:pPr algn="just"/>
            <a:r>
              <a:rPr lang="en-US" b="1" dirty="0"/>
              <a:t>Infinitives: Similarity</a:t>
            </a:r>
          </a:p>
          <a:p>
            <a:pPr algn="just"/>
            <a:r>
              <a:rPr lang="en-US" dirty="0"/>
              <a:t>Without the Article: Dynamic and Declarative Infinitive</a:t>
            </a:r>
          </a:p>
          <a:p>
            <a:pPr algn="just"/>
            <a:r>
              <a:rPr lang="en-US" dirty="0"/>
              <a:t>The dynamic infinitive and the declarative infinitive have in common that they do not in themselves specify whether the action is or is not realized or whether the propositional content is or is not true.</a:t>
            </a:r>
            <a:endParaRPr lang="el-GR" dirty="0"/>
          </a:p>
        </p:txBody>
      </p:sp>
    </p:spTree>
    <p:extLst>
      <p:ext uri="{BB962C8B-B14F-4D97-AF65-F5344CB8AC3E}">
        <p14:creationId xmlns:p14="http://schemas.microsoft.com/office/powerpoint/2010/main" val="1206590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BEBC00-FF3D-2B38-4270-466F2498CCBD}"/>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FA508E97-02C9-01F6-F2AB-0A412E3CBD4D}"/>
              </a:ext>
            </a:extLst>
          </p:cNvPr>
          <p:cNvSpPr>
            <a:spLocks noGrp="1"/>
          </p:cNvSpPr>
          <p:nvPr>
            <p:ph idx="1"/>
          </p:nvPr>
        </p:nvSpPr>
        <p:spPr/>
        <p:txBody>
          <a:bodyPr>
            <a:normAutofit/>
          </a:bodyPr>
          <a:lstStyle/>
          <a:p>
            <a:r>
              <a:rPr lang="en-US" b="1" dirty="0"/>
              <a:t>Infinitives: Differences</a:t>
            </a:r>
          </a:p>
          <a:p>
            <a:r>
              <a:rPr lang="en-US" dirty="0"/>
              <a:t>Without the Article: Dynamic and Declarative Infinitive</a:t>
            </a:r>
          </a:p>
          <a:p>
            <a:r>
              <a:rPr lang="en-US" dirty="0"/>
              <a:t>– The negative with dynamic infinitives is </a:t>
            </a:r>
            <a:r>
              <a:rPr lang="en-US" dirty="0" err="1"/>
              <a:t>μή</a:t>
            </a:r>
            <a:r>
              <a:rPr lang="en-US" dirty="0"/>
              <a:t>, with declarative infinitives nearly always </a:t>
            </a:r>
            <a:r>
              <a:rPr lang="en-US" dirty="0" err="1"/>
              <a:t>οὐ</a:t>
            </a:r>
            <a:r>
              <a:rPr lang="en-US" dirty="0"/>
              <a:t>;</a:t>
            </a:r>
          </a:p>
          <a:p>
            <a:r>
              <a:rPr lang="en-US" dirty="0"/>
              <a:t>– The dynamic infinitive is never modified by </a:t>
            </a:r>
            <a:r>
              <a:rPr lang="en-US" dirty="0" err="1"/>
              <a:t>ἄν</a:t>
            </a:r>
            <a:r>
              <a:rPr lang="en-US" dirty="0"/>
              <a:t>, whereas the declarative infinitive may be modified by </a:t>
            </a:r>
            <a:r>
              <a:rPr lang="en-US" dirty="0" err="1"/>
              <a:t>ἄν</a:t>
            </a:r>
            <a:r>
              <a:rPr lang="en-US" dirty="0"/>
              <a:t>;</a:t>
            </a:r>
          </a:p>
        </p:txBody>
      </p:sp>
    </p:spTree>
    <p:extLst>
      <p:ext uri="{BB962C8B-B14F-4D97-AF65-F5344CB8AC3E}">
        <p14:creationId xmlns:p14="http://schemas.microsoft.com/office/powerpoint/2010/main" val="51804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3F5A25-2002-9C20-F660-1277BA322603}"/>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726CB6B5-1BB7-4584-C0B1-6D174CA3C5B9}"/>
              </a:ext>
            </a:extLst>
          </p:cNvPr>
          <p:cNvSpPr>
            <a:spLocks noGrp="1"/>
          </p:cNvSpPr>
          <p:nvPr>
            <p:ph idx="1"/>
          </p:nvPr>
        </p:nvSpPr>
        <p:spPr/>
        <p:txBody>
          <a:bodyPr>
            <a:normAutofit fontScale="85000" lnSpcReduction="10000"/>
          </a:bodyPr>
          <a:lstStyle/>
          <a:p>
            <a:pPr algn="just"/>
            <a:r>
              <a:rPr lang="en-US" b="1" dirty="0"/>
              <a:t>Infinitives:</a:t>
            </a:r>
          </a:p>
          <a:p>
            <a:pPr algn="just"/>
            <a:r>
              <a:rPr lang="en-US" dirty="0"/>
              <a:t>Without the Article: Dynamic and Declarative Infinitive</a:t>
            </a:r>
          </a:p>
          <a:p>
            <a:pPr algn="just"/>
            <a:r>
              <a:rPr lang="en-US" dirty="0"/>
              <a:t>Examples:</a:t>
            </a:r>
          </a:p>
          <a:p>
            <a:r>
              <a:rPr lang="el-GR" dirty="0"/>
              <a:t>(1) ἡ </a:t>
            </a:r>
            <a:r>
              <a:rPr lang="el-GR" dirty="0" err="1"/>
              <a:t>δὲ</a:t>
            </a:r>
            <a:r>
              <a:rPr lang="el-GR" dirty="0"/>
              <a:t> </a:t>
            </a:r>
            <a:r>
              <a:rPr lang="el-GR" dirty="0" err="1"/>
              <a:t>Παρύσατις</a:t>
            </a:r>
            <a:r>
              <a:rPr lang="el-GR" dirty="0"/>
              <a:t> . . . </a:t>
            </a:r>
            <a:r>
              <a:rPr lang="el-GR" dirty="0" err="1"/>
              <a:t>ἐκέλευσε</a:t>
            </a:r>
            <a:r>
              <a:rPr lang="el-GR" dirty="0"/>
              <a:t> . . . </a:t>
            </a:r>
            <a:r>
              <a:rPr lang="el-GR" dirty="0" err="1"/>
              <a:t>τὴν</a:t>
            </a:r>
            <a:r>
              <a:rPr lang="el-GR" dirty="0"/>
              <a:t> . . . </a:t>
            </a:r>
            <a:r>
              <a:rPr lang="el-GR" dirty="0" err="1"/>
              <a:t>Ῥωξάνην</a:t>
            </a:r>
            <a:r>
              <a:rPr lang="el-GR" dirty="0"/>
              <a:t> </a:t>
            </a:r>
            <a:r>
              <a:rPr lang="el-GR" dirty="0" err="1"/>
              <a:t>ζῶσαν</a:t>
            </a:r>
            <a:r>
              <a:rPr lang="el-GR" dirty="0"/>
              <a:t> </a:t>
            </a:r>
            <a:r>
              <a:rPr lang="el-GR" dirty="0" err="1"/>
              <a:t>κατατεμεῖν</a:t>
            </a:r>
            <a:r>
              <a:rPr lang="el-GR" dirty="0"/>
              <a:t>· </a:t>
            </a:r>
            <a:r>
              <a:rPr lang="el-GR" dirty="0" err="1"/>
              <a:t>καὶ</a:t>
            </a:r>
            <a:r>
              <a:rPr lang="el-GR" dirty="0"/>
              <a:t> </a:t>
            </a:r>
            <a:r>
              <a:rPr lang="el-GR" dirty="0" err="1"/>
              <a:t>ἐγένετο</a:t>
            </a:r>
            <a:r>
              <a:rPr lang="el-GR" dirty="0"/>
              <a:t>.</a:t>
            </a:r>
            <a:r>
              <a:rPr lang="en-US" dirty="0"/>
              <a:t> </a:t>
            </a:r>
            <a:r>
              <a:rPr lang="el-GR" dirty="0"/>
              <a:t>(</a:t>
            </a:r>
            <a:r>
              <a:rPr lang="en-US" dirty="0" err="1"/>
              <a:t>Ctes</a:t>
            </a:r>
            <a:r>
              <a:rPr lang="en-US" dirty="0"/>
              <a:t>. fr. 15.56 </a:t>
            </a:r>
            <a:r>
              <a:rPr lang="en-US" dirty="0" err="1"/>
              <a:t>Lenfant</a:t>
            </a:r>
            <a:r>
              <a:rPr lang="en-US" dirty="0"/>
              <a:t>)</a:t>
            </a:r>
          </a:p>
          <a:p>
            <a:r>
              <a:rPr lang="en-US" dirty="0" err="1"/>
              <a:t>Parysatis</a:t>
            </a:r>
            <a:r>
              <a:rPr lang="en-US" dirty="0"/>
              <a:t> ordered Roxane to be cut up alive. And so it happened. </a:t>
            </a:r>
            <a:r>
              <a:rPr lang="el-GR" dirty="0" err="1"/>
              <a:t>κατατεμεῖν</a:t>
            </a:r>
            <a:r>
              <a:rPr lang="el-GR" dirty="0"/>
              <a:t>,</a:t>
            </a:r>
            <a:r>
              <a:rPr lang="en-US" dirty="0"/>
              <a:t> complementing </a:t>
            </a:r>
            <a:r>
              <a:rPr lang="el-GR" dirty="0"/>
              <a:t>κελεύω ‘</a:t>
            </a:r>
            <a:r>
              <a:rPr lang="en-US" dirty="0"/>
              <a:t>command’, is a dynamic infinitive. </a:t>
            </a:r>
            <a:r>
              <a:rPr lang="en-US" dirty="0" err="1"/>
              <a:t>Parysatis</a:t>
            </a:r>
            <a:r>
              <a:rPr lang="en-US" dirty="0"/>
              <a:t> asks for a gruesome execution. The narrator then continues to say that this execution was actually carried out.</a:t>
            </a:r>
          </a:p>
          <a:p>
            <a:r>
              <a:rPr lang="el-GR" dirty="0"/>
              <a:t>(2) </a:t>
            </a:r>
            <a:r>
              <a:rPr lang="el-GR" dirty="0" err="1"/>
              <a:t>φημὶ</a:t>
            </a:r>
            <a:r>
              <a:rPr lang="el-GR" dirty="0"/>
              <a:t> </a:t>
            </a:r>
            <a:r>
              <a:rPr lang="el-GR" dirty="0" err="1"/>
              <a:t>τοίνυν</a:t>
            </a:r>
            <a:r>
              <a:rPr lang="el-GR" dirty="0"/>
              <a:t> </a:t>
            </a:r>
            <a:r>
              <a:rPr lang="el-GR" dirty="0" err="1"/>
              <a:t>ἐγώ</a:t>
            </a:r>
            <a:r>
              <a:rPr lang="el-GR" dirty="0"/>
              <a:t> (</a:t>
            </a:r>
            <a:r>
              <a:rPr lang="el-GR" dirty="0" err="1"/>
              <a:t>καὶ</a:t>
            </a:r>
            <a:r>
              <a:rPr lang="el-GR" dirty="0"/>
              <a:t> . . . </a:t>
            </a:r>
            <a:r>
              <a:rPr lang="el-GR" dirty="0" err="1"/>
              <a:t>μηδεὶς</a:t>
            </a:r>
            <a:r>
              <a:rPr lang="el-GR" dirty="0"/>
              <a:t> </a:t>
            </a:r>
            <a:r>
              <a:rPr lang="el-GR" dirty="0" err="1"/>
              <a:t>φθόνῳ</a:t>
            </a:r>
            <a:r>
              <a:rPr lang="el-GR" dirty="0"/>
              <a:t> </a:t>
            </a:r>
            <a:r>
              <a:rPr lang="el-GR" dirty="0" err="1"/>
              <a:t>τὸ</a:t>
            </a:r>
            <a:r>
              <a:rPr lang="el-GR" dirty="0"/>
              <a:t> μέλλον </a:t>
            </a:r>
            <a:r>
              <a:rPr lang="el-GR" dirty="0" err="1"/>
              <a:t>ἀκούσῃ</a:t>
            </a:r>
            <a:r>
              <a:rPr lang="el-GR" dirty="0"/>
              <a:t>, </a:t>
            </a:r>
            <a:r>
              <a:rPr lang="el-GR" dirty="0" err="1"/>
              <a:t>ἀλλ</a:t>
            </a:r>
            <a:r>
              <a:rPr lang="el-GR" dirty="0"/>
              <a:t>᾽ </a:t>
            </a:r>
            <a:r>
              <a:rPr lang="el-GR" dirty="0" err="1"/>
              <a:t>ἂν</a:t>
            </a:r>
            <a:r>
              <a:rPr lang="el-GR" dirty="0"/>
              <a:t> </a:t>
            </a:r>
            <a:r>
              <a:rPr lang="el-GR" dirty="0" err="1"/>
              <a:t>ἀληθὲς</a:t>
            </a:r>
            <a:r>
              <a:rPr lang="el-GR" dirty="0"/>
              <a:t> ᾖ</a:t>
            </a:r>
            <a:r>
              <a:rPr lang="en-US" dirty="0"/>
              <a:t> </a:t>
            </a:r>
            <a:r>
              <a:rPr lang="el-GR" dirty="0" err="1"/>
              <a:t>σκοπείτω</a:t>
            </a:r>
            <a:r>
              <a:rPr lang="el-GR" dirty="0"/>
              <a:t>), . . . </a:t>
            </a:r>
            <a:r>
              <a:rPr lang="el-GR" dirty="0" err="1"/>
              <a:t>κάλλιον</a:t>
            </a:r>
            <a:r>
              <a:rPr lang="el-GR" dirty="0"/>
              <a:t> </a:t>
            </a:r>
            <a:r>
              <a:rPr lang="el-GR" dirty="0" err="1"/>
              <a:t>Κόνωνα</a:t>
            </a:r>
            <a:r>
              <a:rPr lang="el-GR" dirty="0"/>
              <a:t> </a:t>
            </a:r>
            <a:r>
              <a:rPr lang="el-GR" dirty="0" err="1"/>
              <a:t>τὰ</a:t>
            </a:r>
            <a:r>
              <a:rPr lang="el-GR" dirty="0"/>
              <a:t> τείχη </a:t>
            </a:r>
            <a:r>
              <a:rPr lang="el-GR" dirty="0" err="1"/>
              <a:t>στῆσαι</a:t>
            </a:r>
            <a:r>
              <a:rPr lang="el-GR" dirty="0"/>
              <a:t> </a:t>
            </a:r>
            <a:r>
              <a:rPr lang="el-GR" dirty="0" err="1"/>
              <a:t>Θεμιστοκλέους</a:t>
            </a:r>
            <a:r>
              <a:rPr lang="el-GR" dirty="0"/>
              <a:t>. (</a:t>
            </a:r>
            <a:r>
              <a:rPr lang="en-US" dirty="0"/>
              <a:t>Dem. 20.74)</a:t>
            </a:r>
          </a:p>
          <a:p>
            <a:r>
              <a:rPr lang="en-US" dirty="0"/>
              <a:t>Now I maintain (and let no one take offence at what is coming, but consider whether it is true) that Conon has put up the walls in a more laudable manner than Themistocles. </a:t>
            </a:r>
            <a:r>
              <a:rPr lang="el-GR" dirty="0" err="1"/>
              <a:t>στῆσαι</a:t>
            </a:r>
            <a:r>
              <a:rPr lang="el-GR" dirty="0"/>
              <a:t>, </a:t>
            </a:r>
            <a:r>
              <a:rPr lang="en-US" dirty="0"/>
              <a:t>complementing </a:t>
            </a:r>
            <a:r>
              <a:rPr lang="el-GR" dirty="0" err="1"/>
              <a:t>φημί</a:t>
            </a:r>
            <a:r>
              <a:rPr lang="el-GR" dirty="0"/>
              <a:t> ‘</a:t>
            </a:r>
            <a:r>
              <a:rPr lang="en-US" dirty="0"/>
              <a:t>say’, is a declarative infinitive. Demosthenes puts forward his opinion and asks his audience to consider whether that opinion is true or false.</a:t>
            </a:r>
            <a:endParaRPr lang="el-GR" dirty="0"/>
          </a:p>
        </p:txBody>
      </p:sp>
    </p:spTree>
    <p:extLst>
      <p:ext uri="{BB962C8B-B14F-4D97-AF65-F5344CB8AC3E}">
        <p14:creationId xmlns:p14="http://schemas.microsoft.com/office/powerpoint/2010/main" val="240067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494627-68D9-CCB2-0F2F-719A05E33512}"/>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4CF66E6B-BA50-A294-5176-4BE0DD408E35}"/>
              </a:ext>
            </a:extLst>
          </p:cNvPr>
          <p:cNvSpPr>
            <a:spLocks noGrp="1"/>
          </p:cNvSpPr>
          <p:nvPr>
            <p:ph idx="1"/>
          </p:nvPr>
        </p:nvSpPr>
        <p:spPr/>
        <p:txBody>
          <a:bodyPr/>
          <a:lstStyle/>
          <a:p>
            <a:pPr algn="just"/>
            <a:r>
              <a:rPr lang="en-US" b="1" dirty="0"/>
              <a:t>Infinitives:</a:t>
            </a:r>
          </a:p>
          <a:p>
            <a:pPr algn="just"/>
            <a:r>
              <a:rPr lang="en-US" dirty="0"/>
              <a:t>Without the Article: Dynamic and Declarative Infinitive</a:t>
            </a:r>
          </a:p>
          <a:p>
            <a:r>
              <a:rPr lang="en-US" b="1" dirty="0"/>
              <a:t>Exercise</a:t>
            </a:r>
            <a:r>
              <a:rPr lang="el-GR" b="1" dirty="0"/>
              <a:t> 2</a:t>
            </a:r>
            <a:r>
              <a:rPr lang="en-US" b="1" dirty="0"/>
              <a:t>: Do we have a dynamic or a declarative infinitive?</a:t>
            </a:r>
          </a:p>
          <a:p>
            <a:r>
              <a:rPr lang="en-US" dirty="0"/>
              <a:t>1. </a:t>
            </a:r>
            <a:r>
              <a:rPr lang="el-GR" dirty="0" err="1"/>
              <a:t>ἔδοξε</a:t>
            </a:r>
            <a:r>
              <a:rPr lang="el-GR" dirty="0"/>
              <a:t> </a:t>
            </a:r>
            <a:r>
              <a:rPr lang="el-GR" dirty="0" err="1"/>
              <a:t>δὲ</a:t>
            </a:r>
            <a:r>
              <a:rPr lang="el-GR" dirty="0"/>
              <a:t> </a:t>
            </a:r>
            <a:r>
              <a:rPr lang="el-GR" dirty="0" err="1"/>
              <a:t>καὶ</a:t>
            </a:r>
            <a:r>
              <a:rPr lang="el-GR" dirty="0"/>
              <a:t> </a:t>
            </a:r>
            <a:r>
              <a:rPr lang="el-GR" dirty="0" err="1"/>
              <a:t>τοῖς</a:t>
            </a:r>
            <a:r>
              <a:rPr lang="el-GR" dirty="0"/>
              <a:t> </a:t>
            </a:r>
            <a:r>
              <a:rPr lang="el-GR" dirty="0" err="1"/>
              <a:t>τῶν</a:t>
            </a:r>
            <a:r>
              <a:rPr lang="el-GR" dirty="0"/>
              <a:t> </a:t>
            </a:r>
            <a:r>
              <a:rPr lang="el-GR" dirty="0" err="1"/>
              <a:t>Ἀθηναίων</a:t>
            </a:r>
            <a:r>
              <a:rPr lang="el-GR" dirty="0"/>
              <a:t> </a:t>
            </a:r>
            <a:r>
              <a:rPr lang="el-GR" dirty="0" err="1"/>
              <a:t>στρατηγοῖς</a:t>
            </a:r>
            <a:r>
              <a:rPr lang="el-GR" dirty="0"/>
              <a:t> . . . </a:t>
            </a:r>
            <a:r>
              <a:rPr lang="el-GR" dirty="0" err="1"/>
              <a:t>πλεῖν</a:t>
            </a:r>
            <a:r>
              <a:rPr lang="el-GR" dirty="0"/>
              <a:t> . . . </a:t>
            </a:r>
            <a:r>
              <a:rPr lang="el-GR" dirty="0" err="1"/>
              <a:t>ταῦτα</a:t>
            </a:r>
            <a:r>
              <a:rPr lang="el-GR" dirty="0"/>
              <a:t> </a:t>
            </a:r>
            <a:r>
              <a:rPr lang="el-GR" dirty="0" err="1"/>
              <a:t>δὲ</a:t>
            </a:r>
            <a:r>
              <a:rPr lang="el-GR" dirty="0"/>
              <a:t> βουλομένους</a:t>
            </a:r>
            <a:r>
              <a:rPr lang="en-US" dirty="0"/>
              <a:t> </a:t>
            </a:r>
            <a:r>
              <a:rPr lang="el-GR" dirty="0" err="1"/>
              <a:t>ποιεῖν</a:t>
            </a:r>
            <a:r>
              <a:rPr lang="el-GR" dirty="0"/>
              <a:t> </a:t>
            </a:r>
            <a:r>
              <a:rPr lang="el-GR" dirty="0" err="1"/>
              <a:t>ἄνεμος</a:t>
            </a:r>
            <a:r>
              <a:rPr lang="el-GR" dirty="0"/>
              <a:t> </a:t>
            </a:r>
            <a:r>
              <a:rPr lang="el-GR" dirty="0" err="1"/>
              <a:t>καὶ</a:t>
            </a:r>
            <a:r>
              <a:rPr lang="el-GR" dirty="0"/>
              <a:t> </a:t>
            </a:r>
            <a:r>
              <a:rPr lang="el-GR" dirty="0" err="1"/>
              <a:t>χειμὼν</a:t>
            </a:r>
            <a:r>
              <a:rPr lang="el-GR" dirty="0"/>
              <a:t> </a:t>
            </a:r>
            <a:r>
              <a:rPr lang="el-GR" dirty="0" err="1"/>
              <a:t>διεκώλυσεν</a:t>
            </a:r>
            <a:r>
              <a:rPr lang="el-GR" dirty="0"/>
              <a:t> </a:t>
            </a:r>
            <a:r>
              <a:rPr lang="el-GR" dirty="0" err="1"/>
              <a:t>αὐτοὺς</a:t>
            </a:r>
            <a:r>
              <a:rPr lang="el-GR" dirty="0"/>
              <a:t>. (</a:t>
            </a:r>
            <a:r>
              <a:rPr lang="en-US" dirty="0"/>
              <a:t>Xen. </a:t>
            </a:r>
            <a:r>
              <a:rPr lang="en-US" i="1" dirty="0"/>
              <a:t>Hell. </a:t>
            </a:r>
            <a:r>
              <a:rPr lang="en-US" dirty="0"/>
              <a:t>1.6.35)</a:t>
            </a:r>
          </a:p>
          <a:p>
            <a:r>
              <a:rPr lang="en-US" dirty="0"/>
              <a:t>The generals of the Athenians also decided to sail. But although they wanted to do this, the wintry, stormy weather prevented them.</a:t>
            </a:r>
          </a:p>
          <a:p>
            <a:r>
              <a:rPr lang="en-US" dirty="0"/>
              <a:t>2. </a:t>
            </a:r>
            <a:r>
              <a:rPr lang="en-US" dirty="0" err="1"/>
              <a:t>οὔ</a:t>
            </a:r>
            <a:r>
              <a:rPr lang="en-US" dirty="0"/>
              <a:t> </a:t>
            </a:r>
            <a:r>
              <a:rPr lang="en-US" dirty="0" err="1"/>
              <a:t>φημι</a:t>
            </a:r>
            <a:r>
              <a:rPr lang="en-US" dirty="0"/>
              <a:t> π</a:t>
            </a:r>
            <a:r>
              <a:rPr lang="en-US" dirty="0" err="1"/>
              <a:t>οιεῖν</a:t>
            </a:r>
            <a:r>
              <a:rPr lang="en-US" dirty="0"/>
              <a:t> α</a:t>
            </a:r>
            <a:r>
              <a:rPr lang="en-US" dirty="0" err="1"/>
              <a:t>ὐτοὺς</a:t>
            </a:r>
            <a:r>
              <a:rPr lang="en-US" dirty="0"/>
              <a:t> ἃ β</a:t>
            </a:r>
            <a:r>
              <a:rPr lang="en-US" dirty="0" err="1"/>
              <a:t>ούλοντ</a:t>
            </a:r>
            <a:r>
              <a:rPr lang="en-US" dirty="0"/>
              <a:t>αι· ἀλλάμ ’ ἔλεγχε. (Pl. </a:t>
            </a:r>
            <a:r>
              <a:rPr lang="en-US" dirty="0" err="1"/>
              <a:t>Grg</a:t>
            </a:r>
            <a:r>
              <a:rPr lang="en-US" dirty="0"/>
              <a:t>. 467b)</a:t>
            </a:r>
          </a:p>
          <a:p>
            <a:r>
              <a:rPr lang="en-US" dirty="0"/>
              <a:t>I claim that they are not doing what they want: refute me if you can.</a:t>
            </a:r>
          </a:p>
          <a:p>
            <a:endParaRPr lang="el-GR" dirty="0"/>
          </a:p>
        </p:txBody>
      </p:sp>
    </p:spTree>
    <p:extLst>
      <p:ext uri="{BB962C8B-B14F-4D97-AF65-F5344CB8AC3E}">
        <p14:creationId xmlns:p14="http://schemas.microsoft.com/office/powerpoint/2010/main" val="4274543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86E069-B00D-4FD2-1F5E-C12200D314EE}"/>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52DB2DA9-F85E-C9B8-4149-15EE30FAFD6A}"/>
              </a:ext>
            </a:extLst>
          </p:cNvPr>
          <p:cNvSpPr>
            <a:spLocks noGrp="1"/>
          </p:cNvSpPr>
          <p:nvPr>
            <p:ph idx="1"/>
          </p:nvPr>
        </p:nvSpPr>
        <p:spPr/>
        <p:txBody>
          <a:bodyPr>
            <a:normAutofit lnSpcReduction="10000"/>
          </a:bodyPr>
          <a:lstStyle/>
          <a:p>
            <a:pPr algn="just"/>
            <a:r>
              <a:rPr lang="en-US" dirty="0"/>
              <a:t>1. </a:t>
            </a:r>
            <a:r>
              <a:rPr lang="el-GR" dirty="0" err="1"/>
              <a:t>ἔδοξε</a:t>
            </a:r>
            <a:r>
              <a:rPr lang="el-GR" dirty="0"/>
              <a:t> </a:t>
            </a:r>
            <a:r>
              <a:rPr lang="el-GR" dirty="0" err="1"/>
              <a:t>δὲ</a:t>
            </a:r>
            <a:r>
              <a:rPr lang="el-GR" dirty="0"/>
              <a:t> </a:t>
            </a:r>
            <a:r>
              <a:rPr lang="el-GR" dirty="0" err="1"/>
              <a:t>καὶ</a:t>
            </a:r>
            <a:r>
              <a:rPr lang="el-GR" dirty="0"/>
              <a:t> </a:t>
            </a:r>
            <a:r>
              <a:rPr lang="el-GR" dirty="0" err="1"/>
              <a:t>τοῖς</a:t>
            </a:r>
            <a:r>
              <a:rPr lang="el-GR" dirty="0"/>
              <a:t> </a:t>
            </a:r>
            <a:r>
              <a:rPr lang="el-GR" dirty="0" err="1"/>
              <a:t>τῶν</a:t>
            </a:r>
            <a:r>
              <a:rPr lang="el-GR" dirty="0"/>
              <a:t> </a:t>
            </a:r>
            <a:r>
              <a:rPr lang="el-GR" dirty="0" err="1"/>
              <a:t>Ἀθηναίων</a:t>
            </a:r>
            <a:r>
              <a:rPr lang="el-GR" dirty="0"/>
              <a:t> </a:t>
            </a:r>
            <a:r>
              <a:rPr lang="el-GR" dirty="0" err="1"/>
              <a:t>στρατηγοῖς</a:t>
            </a:r>
            <a:r>
              <a:rPr lang="el-GR" dirty="0"/>
              <a:t> . . . </a:t>
            </a:r>
            <a:r>
              <a:rPr lang="el-GR" dirty="0" err="1"/>
              <a:t>πλεῖν</a:t>
            </a:r>
            <a:r>
              <a:rPr lang="el-GR" dirty="0"/>
              <a:t> . . . </a:t>
            </a:r>
            <a:r>
              <a:rPr lang="el-GR" dirty="0" err="1"/>
              <a:t>ταῦτα</a:t>
            </a:r>
            <a:r>
              <a:rPr lang="el-GR" dirty="0"/>
              <a:t> </a:t>
            </a:r>
            <a:r>
              <a:rPr lang="el-GR" dirty="0" err="1"/>
              <a:t>δὲ</a:t>
            </a:r>
            <a:r>
              <a:rPr lang="el-GR" dirty="0"/>
              <a:t> βουλομένους</a:t>
            </a:r>
            <a:r>
              <a:rPr lang="en-US" dirty="0"/>
              <a:t> </a:t>
            </a:r>
            <a:r>
              <a:rPr lang="el-GR" dirty="0" err="1"/>
              <a:t>ποιεῖν</a:t>
            </a:r>
            <a:r>
              <a:rPr lang="el-GR" dirty="0"/>
              <a:t> </a:t>
            </a:r>
            <a:r>
              <a:rPr lang="el-GR" dirty="0" err="1"/>
              <a:t>ἄνεμος</a:t>
            </a:r>
            <a:r>
              <a:rPr lang="el-GR" dirty="0"/>
              <a:t> </a:t>
            </a:r>
            <a:r>
              <a:rPr lang="el-GR" dirty="0" err="1"/>
              <a:t>καὶ</a:t>
            </a:r>
            <a:r>
              <a:rPr lang="el-GR" dirty="0"/>
              <a:t> </a:t>
            </a:r>
            <a:r>
              <a:rPr lang="el-GR" dirty="0" err="1"/>
              <a:t>χειμὼν</a:t>
            </a:r>
            <a:r>
              <a:rPr lang="el-GR" dirty="0"/>
              <a:t> </a:t>
            </a:r>
            <a:r>
              <a:rPr lang="el-GR" dirty="0" err="1"/>
              <a:t>διεκώλυσεν</a:t>
            </a:r>
            <a:r>
              <a:rPr lang="el-GR" dirty="0"/>
              <a:t> </a:t>
            </a:r>
            <a:r>
              <a:rPr lang="el-GR" dirty="0" err="1"/>
              <a:t>αὐτοὺς</a:t>
            </a:r>
            <a:r>
              <a:rPr lang="el-GR" dirty="0"/>
              <a:t>. (</a:t>
            </a:r>
            <a:r>
              <a:rPr lang="en-US" dirty="0"/>
              <a:t>Xen. Hell. 1.6.35)</a:t>
            </a:r>
          </a:p>
          <a:p>
            <a:pPr algn="just"/>
            <a:r>
              <a:rPr lang="en-US" dirty="0"/>
              <a:t>The generals of the Athenians also decided to sail. But although they wanted to do this, the wintry, stormy weather prevented them. </a:t>
            </a:r>
            <a:r>
              <a:rPr lang="el-GR" dirty="0" err="1"/>
              <a:t>ποιεῖν</a:t>
            </a:r>
            <a:r>
              <a:rPr lang="el-GR" dirty="0"/>
              <a:t> </a:t>
            </a:r>
            <a:r>
              <a:rPr lang="en-US" dirty="0"/>
              <a:t>is a dynamic infinitive, complementing </a:t>
            </a:r>
            <a:r>
              <a:rPr lang="el-GR" dirty="0"/>
              <a:t>βουλομένους, </a:t>
            </a:r>
            <a:r>
              <a:rPr lang="en-US" dirty="0"/>
              <a:t>a verb of wanting (so too </a:t>
            </a:r>
            <a:r>
              <a:rPr lang="el-GR" dirty="0" err="1"/>
              <a:t>πλεῖν</a:t>
            </a:r>
            <a:r>
              <a:rPr lang="el-GR" dirty="0"/>
              <a:t>, </a:t>
            </a:r>
            <a:r>
              <a:rPr lang="en-US" dirty="0"/>
              <a:t>after a verb of deciding, impers. </a:t>
            </a:r>
            <a:r>
              <a:rPr lang="el-GR" dirty="0" err="1"/>
              <a:t>ἔδοξε</a:t>
            </a:r>
            <a:r>
              <a:rPr lang="el-GR" dirty="0"/>
              <a:t>). </a:t>
            </a:r>
            <a:r>
              <a:rPr lang="en-US" dirty="0"/>
              <a:t>The Athenian generals want to go ahead with the expedition; the narrator goes on to say that the expedition is in fact not realized.</a:t>
            </a:r>
          </a:p>
          <a:p>
            <a:pPr algn="just"/>
            <a:r>
              <a:rPr lang="en-US" dirty="0"/>
              <a:t>2. </a:t>
            </a:r>
            <a:r>
              <a:rPr lang="el-GR" dirty="0" err="1"/>
              <a:t>οὔ</a:t>
            </a:r>
            <a:r>
              <a:rPr lang="el-GR" dirty="0"/>
              <a:t> </a:t>
            </a:r>
            <a:r>
              <a:rPr lang="el-GR" dirty="0" err="1"/>
              <a:t>φημι</a:t>
            </a:r>
            <a:r>
              <a:rPr lang="el-GR" dirty="0"/>
              <a:t> </a:t>
            </a:r>
            <a:r>
              <a:rPr lang="el-GR" dirty="0" err="1"/>
              <a:t>ποιεῖν</a:t>
            </a:r>
            <a:r>
              <a:rPr lang="el-GR" dirty="0"/>
              <a:t> </a:t>
            </a:r>
            <a:r>
              <a:rPr lang="el-GR" dirty="0" err="1"/>
              <a:t>αὐτοὺς</a:t>
            </a:r>
            <a:r>
              <a:rPr lang="el-GR" dirty="0"/>
              <a:t> ἃ βούλονται· </a:t>
            </a:r>
            <a:r>
              <a:rPr lang="el-GR" dirty="0" err="1"/>
              <a:t>ἀλλάμ</a:t>
            </a:r>
            <a:r>
              <a:rPr lang="el-GR" dirty="0"/>
              <a:t> ’ </a:t>
            </a:r>
            <a:r>
              <a:rPr lang="el-GR" dirty="0" err="1"/>
              <a:t>ἔλεγχε</a:t>
            </a:r>
            <a:r>
              <a:rPr lang="el-GR" dirty="0"/>
              <a:t>. (</a:t>
            </a:r>
            <a:r>
              <a:rPr lang="en-US" dirty="0"/>
              <a:t>Pl. </a:t>
            </a:r>
            <a:r>
              <a:rPr lang="en-US" dirty="0" err="1"/>
              <a:t>Grg</a:t>
            </a:r>
            <a:r>
              <a:rPr lang="en-US" dirty="0"/>
              <a:t>. 467b)</a:t>
            </a:r>
          </a:p>
          <a:p>
            <a:pPr algn="just"/>
            <a:r>
              <a:rPr lang="en-US" dirty="0"/>
              <a:t>I claim that they are not doing what they want: refute me if you can. </a:t>
            </a:r>
            <a:r>
              <a:rPr lang="el-GR" dirty="0" err="1"/>
              <a:t>ποιεῖν</a:t>
            </a:r>
            <a:r>
              <a:rPr lang="el-GR" dirty="0"/>
              <a:t> </a:t>
            </a:r>
            <a:r>
              <a:rPr lang="en-US" dirty="0"/>
              <a:t>is a declarative infinitive, complementing a verb of speech/opinion (</a:t>
            </a:r>
            <a:r>
              <a:rPr lang="el-GR" dirty="0" err="1"/>
              <a:t>φημί</a:t>
            </a:r>
            <a:r>
              <a:rPr lang="el-GR" dirty="0"/>
              <a:t>). </a:t>
            </a:r>
            <a:r>
              <a:rPr lang="en-US" dirty="0"/>
              <a:t>Socrates puts forward his own opinion and challenges his addressee to prove that opinion false.</a:t>
            </a:r>
            <a:endParaRPr lang="el-GR" dirty="0"/>
          </a:p>
        </p:txBody>
      </p:sp>
    </p:spTree>
    <p:extLst>
      <p:ext uri="{BB962C8B-B14F-4D97-AF65-F5344CB8AC3E}">
        <p14:creationId xmlns:p14="http://schemas.microsoft.com/office/powerpoint/2010/main" val="22587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7F29B6-4B84-8932-83CB-20C8D5765246}"/>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4B752E87-5FE2-E2F8-0A71-83072179329B}"/>
              </a:ext>
            </a:extLst>
          </p:cNvPr>
          <p:cNvSpPr>
            <a:spLocks noGrp="1"/>
          </p:cNvSpPr>
          <p:nvPr>
            <p:ph idx="1"/>
          </p:nvPr>
        </p:nvSpPr>
        <p:spPr/>
        <p:txBody>
          <a:bodyPr/>
          <a:lstStyle/>
          <a:p>
            <a:pPr algn="just"/>
            <a:r>
              <a:rPr lang="en-US" b="1" dirty="0"/>
              <a:t>Infinitives:</a:t>
            </a:r>
          </a:p>
          <a:p>
            <a:pPr algn="just"/>
            <a:r>
              <a:rPr lang="en-US" dirty="0"/>
              <a:t>With the Article; Other Uses</a:t>
            </a:r>
          </a:p>
          <a:p>
            <a:pPr algn="just"/>
            <a:r>
              <a:rPr lang="en-US" dirty="0"/>
              <a:t>A neuter article (in any case, always singular) may be added to an infinitive to turn it into (the head of) a noun phrase. The infinitive itself never declines: </a:t>
            </a:r>
            <a:r>
              <a:rPr lang="en-US" dirty="0" err="1"/>
              <a:t>τὸ</a:t>
            </a:r>
            <a:r>
              <a:rPr lang="en-US" dirty="0"/>
              <a:t> πα</a:t>
            </a:r>
            <a:r>
              <a:rPr lang="en-US" dirty="0" err="1"/>
              <a:t>ιδεύειν</a:t>
            </a:r>
            <a:r>
              <a:rPr lang="en-US" dirty="0"/>
              <a:t>, </a:t>
            </a:r>
            <a:r>
              <a:rPr lang="en-US" dirty="0" err="1"/>
              <a:t>τοῦ</a:t>
            </a:r>
            <a:r>
              <a:rPr lang="en-US" dirty="0"/>
              <a:t> πα</a:t>
            </a:r>
            <a:r>
              <a:rPr lang="en-US" dirty="0" err="1"/>
              <a:t>ιδεύειν</a:t>
            </a:r>
            <a:r>
              <a:rPr lang="en-US" dirty="0"/>
              <a:t>, etc.</a:t>
            </a:r>
          </a:p>
          <a:p>
            <a:endParaRPr lang="en-US" dirty="0"/>
          </a:p>
        </p:txBody>
      </p:sp>
    </p:spTree>
    <p:extLst>
      <p:ext uri="{BB962C8B-B14F-4D97-AF65-F5344CB8AC3E}">
        <p14:creationId xmlns:p14="http://schemas.microsoft.com/office/powerpoint/2010/main" val="1705469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ECDAB4-5E41-E960-8F4D-7EB674CFF7D4}"/>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9697315F-730D-D07C-5603-1542713C5933}"/>
              </a:ext>
            </a:extLst>
          </p:cNvPr>
          <p:cNvSpPr>
            <a:spLocks noGrp="1"/>
          </p:cNvSpPr>
          <p:nvPr>
            <p:ph idx="1"/>
          </p:nvPr>
        </p:nvSpPr>
        <p:spPr/>
        <p:txBody>
          <a:bodyPr/>
          <a:lstStyle/>
          <a:p>
            <a:r>
              <a:rPr lang="en-US" b="1" dirty="0"/>
              <a:t>The Other Uses of the Infinitive:</a:t>
            </a:r>
          </a:p>
          <a:p>
            <a:r>
              <a:rPr lang="en-US" dirty="0"/>
              <a:t>The infinitive is occasionally used independently in commands (the imperatival infinitive):</a:t>
            </a:r>
          </a:p>
          <a:p>
            <a:r>
              <a:rPr lang="el-GR" dirty="0" err="1"/>
              <a:t>σὺ</a:t>
            </a:r>
            <a:r>
              <a:rPr lang="el-GR" dirty="0"/>
              <a:t> </a:t>
            </a:r>
            <a:r>
              <a:rPr lang="el-GR" dirty="0" err="1"/>
              <a:t>δέ</a:t>
            </a:r>
            <a:r>
              <a:rPr lang="el-GR" dirty="0"/>
              <a:t> μοι </a:t>
            </a:r>
            <a:r>
              <a:rPr lang="el-GR" dirty="0" err="1"/>
              <a:t>ἐπὶ</a:t>
            </a:r>
            <a:r>
              <a:rPr lang="el-GR" dirty="0"/>
              <a:t> </a:t>
            </a:r>
            <a:r>
              <a:rPr lang="el-GR" dirty="0" err="1"/>
              <a:t>τὴν</a:t>
            </a:r>
            <a:r>
              <a:rPr lang="el-GR" dirty="0"/>
              <a:t> </a:t>
            </a:r>
            <a:r>
              <a:rPr lang="el-GR" dirty="0" err="1"/>
              <a:t>Ἑλλάδα</a:t>
            </a:r>
            <a:r>
              <a:rPr lang="el-GR" dirty="0"/>
              <a:t> </a:t>
            </a:r>
            <a:r>
              <a:rPr lang="el-GR" dirty="0" err="1"/>
              <a:t>στρατεύεσθαι</a:t>
            </a:r>
            <a:r>
              <a:rPr lang="el-GR" dirty="0"/>
              <a:t>. (</a:t>
            </a:r>
            <a:r>
              <a:rPr lang="en-US" dirty="0" err="1"/>
              <a:t>Hdt</a:t>
            </a:r>
            <a:r>
              <a:rPr lang="en-US" dirty="0"/>
              <a:t>. 3.134.5)</a:t>
            </a:r>
          </a:p>
          <a:p>
            <a:r>
              <a:rPr lang="en-US" dirty="0"/>
              <a:t>You must undertake an expedition against Greece</a:t>
            </a:r>
          </a:p>
          <a:p>
            <a:r>
              <a:rPr lang="en-US" dirty="0"/>
              <a:t>The infinitive is infrequently used in exclamations:</a:t>
            </a:r>
          </a:p>
          <a:p>
            <a:r>
              <a:rPr lang="el-GR" dirty="0" err="1"/>
              <a:t>τῆς</a:t>
            </a:r>
            <a:r>
              <a:rPr lang="el-GR" dirty="0"/>
              <a:t> μωρίας, | </a:t>
            </a:r>
            <a:r>
              <a:rPr lang="el-GR" dirty="0" err="1"/>
              <a:t>τὸν</a:t>
            </a:r>
            <a:r>
              <a:rPr lang="el-GR" dirty="0"/>
              <a:t> Δία </a:t>
            </a:r>
            <a:r>
              <a:rPr lang="el-GR" dirty="0" err="1"/>
              <a:t>νομίζειν</a:t>
            </a:r>
            <a:r>
              <a:rPr lang="el-GR" dirty="0"/>
              <a:t> </a:t>
            </a:r>
            <a:r>
              <a:rPr lang="el-GR" dirty="0" err="1"/>
              <a:t>ὄντα</a:t>
            </a:r>
            <a:r>
              <a:rPr lang="el-GR" dirty="0"/>
              <a:t> </a:t>
            </a:r>
            <a:r>
              <a:rPr lang="el-GR" dirty="0" err="1"/>
              <a:t>τηλικουτονί</a:t>
            </a:r>
            <a:r>
              <a:rPr lang="el-GR" dirty="0"/>
              <a:t>. (</a:t>
            </a:r>
            <a:r>
              <a:rPr lang="en-US" dirty="0"/>
              <a:t>Ar. </a:t>
            </a:r>
            <a:r>
              <a:rPr lang="en-US" i="1" dirty="0"/>
              <a:t>Nub.</a:t>
            </a:r>
            <a:r>
              <a:rPr lang="en-US" dirty="0"/>
              <a:t> 818–19)</a:t>
            </a:r>
          </a:p>
          <a:p>
            <a:r>
              <a:rPr lang="en-US" dirty="0"/>
              <a:t>What madness! To believe in Zeus, at your age!</a:t>
            </a:r>
          </a:p>
          <a:p>
            <a:endParaRPr lang="el-GR" dirty="0"/>
          </a:p>
        </p:txBody>
      </p:sp>
    </p:spTree>
    <p:extLst>
      <p:ext uri="{BB962C8B-B14F-4D97-AF65-F5344CB8AC3E}">
        <p14:creationId xmlns:p14="http://schemas.microsoft.com/office/powerpoint/2010/main" val="369286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DE4498-5911-E142-C332-34830D8571EB}"/>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D502B883-6DCC-4815-1D33-F46F714B17D1}"/>
              </a:ext>
            </a:extLst>
          </p:cNvPr>
          <p:cNvSpPr>
            <a:spLocks noGrp="1"/>
          </p:cNvSpPr>
          <p:nvPr>
            <p:ph idx="1"/>
          </p:nvPr>
        </p:nvSpPr>
        <p:spPr/>
        <p:txBody>
          <a:bodyPr>
            <a:normAutofit fontScale="85000" lnSpcReduction="20000"/>
          </a:bodyPr>
          <a:lstStyle/>
          <a:p>
            <a:pPr algn="just"/>
            <a:r>
              <a:rPr lang="en-US" b="1" dirty="0"/>
              <a:t>The Other Uses of the Infinitive:</a:t>
            </a:r>
            <a:endParaRPr lang="en-US" dirty="0"/>
          </a:p>
          <a:p>
            <a:pPr algn="just"/>
            <a:r>
              <a:rPr lang="en-US" dirty="0"/>
              <a:t>Finally, the infinitive is used in some idiomatic expressions, for instance:</a:t>
            </a:r>
          </a:p>
          <a:p>
            <a:pPr algn="just"/>
            <a:r>
              <a:rPr lang="en-US" dirty="0" err="1"/>
              <a:t>ὡς</a:t>
            </a:r>
            <a:r>
              <a:rPr lang="en-US" dirty="0"/>
              <a:t> (ἔπ</a:t>
            </a:r>
            <a:r>
              <a:rPr lang="en-US" dirty="0" err="1"/>
              <a:t>ος</a:t>
            </a:r>
            <a:r>
              <a:rPr lang="en-US" dirty="0"/>
              <a:t>) </a:t>
            </a:r>
            <a:r>
              <a:rPr lang="en-US" dirty="0" err="1"/>
              <a:t>εἰ</a:t>
            </a:r>
            <a:r>
              <a:rPr lang="en-US" dirty="0"/>
              <a:t>πεῖν so to say, if I may use this expression, as it were, practically (often with forms of πᾶς, ‘practically everyone’, οὐδείς, ‘practically no one’)</a:t>
            </a:r>
          </a:p>
          <a:p>
            <a:pPr algn="just"/>
            <a:r>
              <a:rPr lang="en-US" dirty="0"/>
              <a:t>(</a:t>
            </a:r>
            <a:r>
              <a:rPr lang="en-US" dirty="0" err="1"/>
              <a:t>ὡς</a:t>
            </a:r>
            <a:r>
              <a:rPr lang="en-US" dirty="0"/>
              <a:t>) </a:t>
            </a:r>
            <a:r>
              <a:rPr lang="en-US" dirty="0" err="1"/>
              <a:t>συνελόντι</a:t>
            </a:r>
            <a:r>
              <a:rPr lang="en-US" dirty="0"/>
              <a:t> </a:t>
            </a:r>
            <a:r>
              <a:rPr lang="en-US" dirty="0" err="1"/>
              <a:t>εἰ</a:t>
            </a:r>
            <a:r>
              <a:rPr lang="en-US" dirty="0"/>
              <a:t>πεῖν in short, to be brief, to cut to the chase, if I may be brief</a:t>
            </a:r>
          </a:p>
          <a:p>
            <a:pPr algn="just"/>
            <a:r>
              <a:rPr lang="en-US" dirty="0" err="1"/>
              <a:t>τὸ</a:t>
            </a:r>
            <a:r>
              <a:rPr lang="en-US" dirty="0"/>
              <a:t> </a:t>
            </a:r>
            <a:r>
              <a:rPr lang="en-US" dirty="0" err="1"/>
              <a:t>σύμ</a:t>
            </a:r>
            <a:r>
              <a:rPr lang="en-US" dirty="0"/>
              <a:t>παν εἰπεῖν in short, in any case</a:t>
            </a:r>
          </a:p>
          <a:p>
            <a:pPr algn="just"/>
            <a:r>
              <a:rPr lang="en-US" dirty="0" err="1"/>
              <a:t>ὀλίγου</a:t>
            </a:r>
            <a:r>
              <a:rPr lang="en-US" dirty="0"/>
              <a:t> </a:t>
            </a:r>
            <a:r>
              <a:rPr lang="en-US" dirty="0" err="1"/>
              <a:t>δεῖν</a:t>
            </a:r>
            <a:r>
              <a:rPr lang="en-US" dirty="0"/>
              <a:t> almost, practically</a:t>
            </a:r>
          </a:p>
          <a:p>
            <a:pPr algn="just"/>
            <a:r>
              <a:rPr lang="en-US" dirty="0" err="1"/>
              <a:t>ἐμοὶ</a:t>
            </a:r>
            <a:r>
              <a:rPr lang="en-US" dirty="0"/>
              <a:t> </a:t>
            </a:r>
            <a:r>
              <a:rPr lang="en-US" dirty="0" err="1"/>
              <a:t>δοκεῖν</a:t>
            </a:r>
            <a:r>
              <a:rPr lang="en-US" dirty="0"/>
              <a:t> it seems to me</a:t>
            </a:r>
          </a:p>
          <a:p>
            <a:pPr algn="just"/>
            <a:r>
              <a:rPr lang="en-US" dirty="0" err="1"/>
              <a:t>ὡς</a:t>
            </a:r>
            <a:r>
              <a:rPr lang="en-US" dirty="0"/>
              <a:t> </a:t>
            </a:r>
            <a:r>
              <a:rPr lang="en-US" dirty="0" err="1"/>
              <a:t>εἰκάσ</a:t>
            </a:r>
            <a:r>
              <a:rPr lang="en-US" dirty="0"/>
              <a:t>αι it seems/appears, so far as one might guess</a:t>
            </a:r>
          </a:p>
          <a:p>
            <a:pPr algn="just"/>
            <a:r>
              <a:rPr lang="en-US" dirty="0" err="1"/>
              <a:t>ἑκὼν</a:t>
            </a:r>
            <a:r>
              <a:rPr lang="en-US" dirty="0"/>
              <a:t> </a:t>
            </a:r>
            <a:r>
              <a:rPr lang="en-US" dirty="0" err="1"/>
              <a:t>εἶν</a:t>
            </a:r>
            <a:r>
              <a:rPr lang="en-US" dirty="0"/>
              <a:t>αι voluntarily, willingly, intentionally</a:t>
            </a:r>
          </a:p>
          <a:p>
            <a:pPr algn="just"/>
            <a:r>
              <a:rPr lang="en-US" dirty="0" err="1"/>
              <a:t>τὸ</a:t>
            </a:r>
            <a:r>
              <a:rPr lang="en-US" dirty="0"/>
              <a:t> </a:t>
            </a:r>
            <a:r>
              <a:rPr lang="en-US" dirty="0" err="1"/>
              <a:t>νῦν</a:t>
            </a:r>
            <a:r>
              <a:rPr lang="en-US" dirty="0"/>
              <a:t> </a:t>
            </a:r>
            <a:r>
              <a:rPr lang="en-US" dirty="0" err="1"/>
              <a:t>εἶν</a:t>
            </a:r>
            <a:r>
              <a:rPr lang="en-US" dirty="0"/>
              <a:t>αι for the time being</a:t>
            </a:r>
          </a:p>
          <a:p>
            <a:pPr algn="just"/>
            <a:r>
              <a:rPr lang="en-US" dirty="0"/>
              <a:t>In each of these expressions, the infinitive is used absolutely, i.e. not dependent on</a:t>
            </a:r>
          </a:p>
          <a:p>
            <a:pPr algn="just"/>
            <a:r>
              <a:rPr lang="en-US" dirty="0"/>
              <a:t>a verb, adjective, etc.:</a:t>
            </a:r>
            <a:endParaRPr lang="el-GR" dirty="0"/>
          </a:p>
        </p:txBody>
      </p:sp>
    </p:spTree>
    <p:extLst>
      <p:ext uri="{BB962C8B-B14F-4D97-AF65-F5344CB8AC3E}">
        <p14:creationId xmlns:p14="http://schemas.microsoft.com/office/powerpoint/2010/main" val="246905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4DB4B5-2543-ECE0-61DB-D62C535421D3}"/>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A49BE785-4254-CF90-3CFA-8B42B977228F}"/>
              </a:ext>
            </a:extLst>
          </p:cNvPr>
          <p:cNvSpPr>
            <a:spLocks noGrp="1"/>
          </p:cNvSpPr>
          <p:nvPr>
            <p:ph idx="1"/>
          </p:nvPr>
        </p:nvSpPr>
        <p:spPr/>
        <p:txBody>
          <a:bodyPr/>
          <a:lstStyle/>
          <a:p>
            <a:pPr algn="just"/>
            <a:r>
              <a:rPr lang="en-US" dirty="0"/>
              <a:t>Verb Forms:</a:t>
            </a:r>
          </a:p>
          <a:p>
            <a:pPr algn="just"/>
            <a:r>
              <a:rPr lang="en-US" dirty="0"/>
              <a:t>Greek verb forms are either finite (indicatives, subjunctives, </a:t>
            </a:r>
            <a:r>
              <a:rPr lang="en-US" dirty="0" err="1"/>
              <a:t>optatives</a:t>
            </a:r>
            <a:r>
              <a:rPr lang="en-US" dirty="0"/>
              <a:t>, imperatives) or non-finite (infinitives, participles, and verbal adjectives in -</a:t>
            </a:r>
            <a:r>
              <a:rPr lang="el-GR" dirty="0" err="1"/>
              <a:t>τός</a:t>
            </a:r>
            <a:r>
              <a:rPr lang="el-GR" dirty="0"/>
              <a:t> </a:t>
            </a:r>
            <a:r>
              <a:rPr lang="en-US" dirty="0"/>
              <a:t>or -</a:t>
            </a:r>
            <a:r>
              <a:rPr lang="el-GR" dirty="0" err="1"/>
              <a:t>τέος</a:t>
            </a:r>
            <a:r>
              <a:rPr lang="el-GR" dirty="0"/>
              <a:t>). </a:t>
            </a:r>
            <a:r>
              <a:rPr lang="en-US" dirty="0"/>
              <a:t>Finite verbs have a personal ending and express person, number and mood; nonfinite verbs do not have a personal ending and do not express person or mood.</a:t>
            </a:r>
          </a:p>
          <a:p>
            <a:pPr algn="just"/>
            <a:r>
              <a:rPr lang="en-US" dirty="0"/>
              <a:t>Categories Pertaining to All Verb Forms: Tense-Aspect and Voice</a:t>
            </a:r>
          </a:p>
          <a:p>
            <a:pPr algn="just"/>
            <a:r>
              <a:rPr lang="en-US" dirty="0"/>
              <a:t>All Greek verb forms, i.e. both finite and non-finite forms (except verbal adjectives in -</a:t>
            </a:r>
            <a:r>
              <a:rPr lang="en-US" dirty="0" err="1"/>
              <a:t>τός</a:t>
            </a:r>
            <a:r>
              <a:rPr lang="en-US" dirty="0"/>
              <a:t> or -</a:t>
            </a:r>
            <a:r>
              <a:rPr lang="en-US" dirty="0" err="1"/>
              <a:t>τέος</a:t>
            </a:r>
            <a:r>
              <a:rPr lang="en-US" dirty="0"/>
              <a:t>), are marked for the categories of tense-aspect and voice.</a:t>
            </a:r>
            <a:endParaRPr lang="el-GR" dirty="0"/>
          </a:p>
        </p:txBody>
      </p:sp>
    </p:spTree>
    <p:extLst>
      <p:ext uri="{BB962C8B-B14F-4D97-AF65-F5344CB8AC3E}">
        <p14:creationId xmlns:p14="http://schemas.microsoft.com/office/powerpoint/2010/main" val="1916367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65396F-3D97-C3E8-DF1E-B24D7327D6D2}"/>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360DAF71-0CE8-0B66-6158-BF89D86913D8}"/>
              </a:ext>
            </a:extLst>
          </p:cNvPr>
          <p:cNvSpPr>
            <a:spLocks noGrp="1"/>
          </p:cNvSpPr>
          <p:nvPr>
            <p:ph idx="1"/>
          </p:nvPr>
        </p:nvSpPr>
        <p:spPr/>
        <p:txBody>
          <a:bodyPr/>
          <a:lstStyle/>
          <a:p>
            <a:r>
              <a:rPr lang="en-US" dirty="0">
                <a:hlinkClick r:id="rId2"/>
              </a:rPr>
              <a:t>https://wordwall.net/resource/29782343</a:t>
            </a:r>
            <a:r>
              <a:rPr lang="en-US" dirty="0"/>
              <a:t> </a:t>
            </a:r>
            <a:endParaRPr lang="el-GR" dirty="0"/>
          </a:p>
        </p:txBody>
      </p:sp>
    </p:spTree>
    <p:extLst>
      <p:ext uri="{BB962C8B-B14F-4D97-AF65-F5344CB8AC3E}">
        <p14:creationId xmlns:p14="http://schemas.microsoft.com/office/powerpoint/2010/main" val="1084243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71792F-C7F3-BC85-DD41-91AE544C3664}"/>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D7DC2420-8ADC-F61C-3C5B-6BA919A57547}"/>
              </a:ext>
            </a:extLst>
          </p:cNvPr>
          <p:cNvSpPr>
            <a:spLocks noGrp="1"/>
          </p:cNvSpPr>
          <p:nvPr>
            <p:ph idx="1"/>
          </p:nvPr>
        </p:nvSpPr>
        <p:spPr/>
        <p:txBody>
          <a:bodyPr>
            <a:normAutofit/>
          </a:bodyPr>
          <a:lstStyle/>
          <a:p>
            <a:r>
              <a:rPr lang="en-US" b="1" dirty="0"/>
              <a:t>Exercise</a:t>
            </a:r>
            <a:r>
              <a:rPr lang="el-GR" b="1" dirty="0"/>
              <a:t> 3</a:t>
            </a:r>
            <a:r>
              <a:rPr lang="en-US" b="1" dirty="0"/>
              <a:t>: Find the use of these infinitives:</a:t>
            </a:r>
          </a:p>
          <a:p>
            <a:pPr algn="just"/>
            <a:r>
              <a:rPr lang="en-US" dirty="0"/>
              <a:t>1) </a:t>
            </a:r>
            <a:r>
              <a:rPr lang="en-US" dirty="0" err="1"/>
              <a:t>δεῖ</a:t>
            </a:r>
            <a:r>
              <a:rPr lang="en-US" dirty="0"/>
              <a:t> </a:t>
            </a:r>
            <a:r>
              <a:rPr lang="en-US" dirty="0" err="1"/>
              <a:t>γενέσθ</a:t>
            </a:r>
            <a:r>
              <a:rPr lang="en-US" dirty="0"/>
              <a:t>αι, It is necessary [for these things] to take place</a:t>
            </a:r>
          </a:p>
          <a:p>
            <a:pPr algn="just"/>
            <a:r>
              <a:rPr lang="en-US" dirty="0"/>
              <a:t>2) ἐπ</a:t>
            </a:r>
            <a:r>
              <a:rPr lang="en-US" dirty="0" err="1"/>
              <a:t>ετρά</a:t>
            </a:r>
            <a:r>
              <a:rPr lang="en-US" dirty="0"/>
              <a:t>πη τῷ Παυλῷ μένειν καθ' ἑαυτὸ</a:t>
            </a:r>
            <a:r>
              <a:rPr lang="el-GR" dirty="0"/>
              <a:t>ν, </a:t>
            </a:r>
            <a:r>
              <a:rPr lang="en-US" dirty="0"/>
              <a:t>Paul was permitted to stay by himself</a:t>
            </a:r>
            <a:endParaRPr lang="el-GR" dirty="0"/>
          </a:p>
          <a:p>
            <a:pPr algn="just"/>
            <a:r>
              <a:rPr lang="en-US" dirty="0"/>
              <a:t>3</a:t>
            </a:r>
            <a:r>
              <a:rPr lang="el-GR" dirty="0"/>
              <a:t>) </a:t>
            </a:r>
            <a:r>
              <a:rPr lang="en-US" dirty="0" err="1"/>
              <a:t>ἐδεῖτο</a:t>
            </a:r>
            <a:r>
              <a:rPr lang="en-US" dirty="0"/>
              <a:t> </a:t>
            </a:r>
            <a:r>
              <a:rPr lang="en-US" dirty="0" err="1"/>
              <a:t>τοῦ</a:t>
            </a:r>
            <a:r>
              <a:rPr lang="en-US" dirty="0"/>
              <a:t> </a:t>
            </a:r>
            <a:r>
              <a:rPr lang="en-US" dirty="0" err="1"/>
              <a:t>Κλεάρχου</a:t>
            </a:r>
            <a:r>
              <a:rPr lang="en-US" dirty="0"/>
              <a:t> </a:t>
            </a:r>
            <a:r>
              <a:rPr lang="en-US" dirty="0" err="1"/>
              <a:t>μὴ</a:t>
            </a:r>
            <a:r>
              <a:rPr lang="en-US" dirty="0"/>
              <a:t> π</a:t>
            </a:r>
            <a:r>
              <a:rPr lang="en-US" dirty="0" err="1"/>
              <a:t>οιεῖν</a:t>
            </a:r>
            <a:r>
              <a:rPr lang="en-US" dirty="0"/>
              <a:t> τα</a:t>
            </a:r>
            <a:r>
              <a:rPr lang="en-US" dirty="0" err="1"/>
              <a:t>ῦτ</a:t>
            </a:r>
            <a:r>
              <a:rPr lang="en-US" dirty="0"/>
              <a:t>α, he besought Clearchus not to do this</a:t>
            </a:r>
          </a:p>
          <a:p>
            <a:pPr algn="just"/>
            <a:r>
              <a:rPr lang="en-US" dirty="0"/>
              <a:t>4) β</a:t>
            </a:r>
            <a:r>
              <a:rPr lang="en-US" dirty="0" err="1"/>
              <a:t>ούλομ</a:t>
            </a:r>
            <a:r>
              <a:rPr lang="en-US" dirty="0"/>
              <a:t>αί σε εἰς τὰς Ἀθήνας ἰέναι, I want (for) you to go to Athens</a:t>
            </a:r>
          </a:p>
          <a:p>
            <a:pPr algn="just"/>
            <a:r>
              <a:rPr lang="en-US" dirty="0"/>
              <a:t>5) </a:t>
            </a:r>
            <a:r>
              <a:rPr lang="el-GR" dirty="0" err="1"/>
              <a:t>τὸ</a:t>
            </a:r>
            <a:r>
              <a:rPr lang="el-GR" dirty="0"/>
              <a:t> </a:t>
            </a:r>
            <a:r>
              <a:rPr lang="el-GR" dirty="0" err="1"/>
              <a:t>παρανομεῖν</a:t>
            </a:r>
            <a:r>
              <a:rPr lang="el-GR" dirty="0"/>
              <a:t> </a:t>
            </a:r>
            <a:r>
              <a:rPr lang="el-GR" dirty="0" err="1"/>
              <a:t>εἰς</a:t>
            </a:r>
            <a:r>
              <a:rPr lang="el-GR" dirty="0"/>
              <a:t> κήρυκα </a:t>
            </a:r>
            <a:r>
              <a:rPr lang="el-GR" dirty="0" err="1"/>
              <a:t>καὶ</a:t>
            </a:r>
            <a:r>
              <a:rPr lang="el-GR" dirty="0"/>
              <a:t> πρέσβεις </a:t>
            </a:r>
            <a:r>
              <a:rPr lang="el-GR" dirty="0" err="1"/>
              <a:t>ἀσεβὲς</a:t>
            </a:r>
            <a:r>
              <a:rPr lang="el-GR" dirty="0"/>
              <a:t> </a:t>
            </a:r>
            <a:r>
              <a:rPr lang="el-GR" dirty="0" err="1"/>
              <a:t>ἐστί</a:t>
            </a:r>
            <a:r>
              <a:rPr lang="en-US" dirty="0"/>
              <a:t>, To transgress the laws (= the act of transgressing the laws) against a herald and against ambassadors is impious</a:t>
            </a:r>
          </a:p>
        </p:txBody>
      </p:sp>
    </p:spTree>
    <p:extLst>
      <p:ext uri="{BB962C8B-B14F-4D97-AF65-F5344CB8AC3E}">
        <p14:creationId xmlns:p14="http://schemas.microsoft.com/office/powerpoint/2010/main" val="2745298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F6F131-B64D-9F0F-80EE-400D531C2B70}"/>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F3CC261C-66E8-630C-1764-EDE8E4B9E6F1}"/>
              </a:ext>
            </a:extLst>
          </p:cNvPr>
          <p:cNvSpPr>
            <a:spLocks noGrp="1"/>
          </p:cNvSpPr>
          <p:nvPr>
            <p:ph idx="1"/>
          </p:nvPr>
        </p:nvSpPr>
        <p:spPr/>
        <p:txBody>
          <a:bodyPr/>
          <a:lstStyle/>
          <a:p>
            <a:r>
              <a:rPr lang="el-GR" dirty="0" err="1"/>
              <a:t>δεῖ</a:t>
            </a:r>
            <a:r>
              <a:rPr lang="el-GR" dirty="0"/>
              <a:t> γενέσθαι</a:t>
            </a:r>
            <a:r>
              <a:rPr lang="en-US" dirty="0"/>
              <a:t>: S of the impersonal verb</a:t>
            </a:r>
          </a:p>
          <a:p>
            <a:r>
              <a:rPr lang="en-US" dirty="0"/>
              <a:t>ἐπ</a:t>
            </a:r>
            <a:r>
              <a:rPr lang="en-US" dirty="0" err="1"/>
              <a:t>ετρά</a:t>
            </a:r>
            <a:r>
              <a:rPr lang="en-US" dirty="0"/>
              <a:t>πη … μένειν: object of the verb</a:t>
            </a:r>
          </a:p>
          <a:p>
            <a:r>
              <a:rPr lang="en-US" dirty="0" err="1"/>
              <a:t>ἐδεῖτο</a:t>
            </a:r>
            <a:r>
              <a:rPr lang="en-US" dirty="0"/>
              <a:t> … </a:t>
            </a:r>
            <a:r>
              <a:rPr lang="en-US" dirty="0" err="1"/>
              <a:t>μὴ</a:t>
            </a:r>
            <a:r>
              <a:rPr lang="en-US" dirty="0"/>
              <a:t> π</a:t>
            </a:r>
            <a:r>
              <a:rPr lang="en-US" dirty="0" err="1"/>
              <a:t>οιεῖν</a:t>
            </a:r>
            <a:r>
              <a:rPr lang="en-US" dirty="0"/>
              <a:t>: object of the verb</a:t>
            </a:r>
          </a:p>
          <a:p>
            <a:r>
              <a:rPr lang="en-US" dirty="0"/>
              <a:t>β</a:t>
            </a:r>
            <a:r>
              <a:rPr lang="en-US" dirty="0" err="1"/>
              <a:t>ούλομ</a:t>
            </a:r>
            <a:r>
              <a:rPr lang="en-US" dirty="0"/>
              <a:t>αί … ἰέναι: object of the verb</a:t>
            </a:r>
            <a:endParaRPr lang="el-GR" dirty="0"/>
          </a:p>
          <a:p>
            <a:r>
              <a:rPr lang="el-GR" dirty="0" err="1"/>
              <a:t>τὸ</a:t>
            </a:r>
            <a:r>
              <a:rPr lang="el-GR" dirty="0"/>
              <a:t> </a:t>
            </a:r>
            <a:r>
              <a:rPr lang="el-GR" dirty="0" err="1"/>
              <a:t>παρανομεῖν</a:t>
            </a:r>
            <a:r>
              <a:rPr lang="el-GR" dirty="0"/>
              <a:t> … </a:t>
            </a:r>
            <a:r>
              <a:rPr lang="el-GR" dirty="0" err="1"/>
              <a:t>ἐστί</a:t>
            </a:r>
            <a:r>
              <a:rPr lang="el-GR" dirty="0"/>
              <a:t>: </a:t>
            </a:r>
            <a:r>
              <a:rPr lang="en-US" dirty="0"/>
              <a:t>subject of the verb</a:t>
            </a:r>
          </a:p>
          <a:p>
            <a:endParaRPr lang="el-GR" dirty="0"/>
          </a:p>
        </p:txBody>
      </p:sp>
    </p:spTree>
    <p:extLst>
      <p:ext uri="{BB962C8B-B14F-4D97-AF65-F5344CB8AC3E}">
        <p14:creationId xmlns:p14="http://schemas.microsoft.com/office/powerpoint/2010/main" val="1797133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88BA54-62CA-CA11-6E7F-F55E09826163}"/>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0C74B019-658E-D893-1B42-633F53006C6B}"/>
              </a:ext>
            </a:extLst>
          </p:cNvPr>
          <p:cNvSpPr>
            <a:spLocks noGrp="1"/>
          </p:cNvSpPr>
          <p:nvPr>
            <p:ph idx="1"/>
          </p:nvPr>
        </p:nvSpPr>
        <p:spPr/>
        <p:txBody>
          <a:bodyPr/>
          <a:lstStyle/>
          <a:p>
            <a:pPr algn="just"/>
            <a:r>
              <a:rPr lang="en-US" b="1" dirty="0"/>
              <a:t>Participles:</a:t>
            </a:r>
          </a:p>
          <a:p>
            <a:pPr algn="just"/>
            <a:r>
              <a:rPr lang="en-US" dirty="0"/>
              <a:t>Basic Properties; Main Uses</a:t>
            </a:r>
            <a:r>
              <a:rPr lang="el-GR" dirty="0"/>
              <a:t>:</a:t>
            </a:r>
            <a:endParaRPr lang="en-US" dirty="0"/>
          </a:p>
          <a:p>
            <a:pPr algn="just"/>
            <a:r>
              <a:rPr lang="en-US" dirty="0"/>
              <a:t>Participles are </a:t>
            </a:r>
            <a:r>
              <a:rPr lang="en-US" b="1" dirty="0"/>
              <a:t>verbal adjectives</a:t>
            </a:r>
            <a:r>
              <a:rPr lang="en-US" dirty="0"/>
              <a:t>:</a:t>
            </a:r>
          </a:p>
          <a:p>
            <a:pPr algn="just"/>
            <a:r>
              <a:rPr lang="en-US" dirty="0"/>
              <a:t>– they are like adjectives in that they are </a:t>
            </a:r>
            <a:r>
              <a:rPr lang="en-US" b="1" dirty="0"/>
              <a:t>marked for case, number and gender</a:t>
            </a:r>
            <a:r>
              <a:rPr lang="en-US" dirty="0"/>
              <a:t>, and follow the rules of agreement;</a:t>
            </a:r>
          </a:p>
          <a:p>
            <a:pPr algn="just"/>
            <a:r>
              <a:rPr lang="en-US" dirty="0"/>
              <a:t>– they are like verbs in that they are </a:t>
            </a:r>
            <a:r>
              <a:rPr lang="en-US" b="1" dirty="0"/>
              <a:t>marked for tense-aspect and voice</a:t>
            </a:r>
            <a:r>
              <a:rPr lang="en-US" dirty="0"/>
              <a:t>, and </a:t>
            </a:r>
            <a:r>
              <a:rPr lang="en-US" b="1" dirty="0"/>
              <a:t>may be construed with an object, complement</a:t>
            </a:r>
            <a:r>
              <a:rPr lang="en-US" dirty="0"/>
              <a:t>, etc.; </a:t>
            </a:r>
            <a:r>
              <a:rPr lang="en-US" b="1" dirty="0"/>
              <a:t>modified by adverbs</a:t>
            </a:r>
            <a:r>
              <a:rPr lang="en-US" dirty="0"/>
              <a:t>; etc.</a:t>
            </a:r>
            <a:endParaRPr lang="el-GR" dirty="0"/>
          </a:p>
        </p:txBody>
      </p:sp>
    </p:spTree>
    <p:extLst>
      <p:ext uri="{BB962C8B-B14F-4D97-AF65-F5344CB8AC3E}">
        <p14:creationId xmlns:p14="http://schemas.microsoft.com/office/powerpoint/2010/main" val="95476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8460B05-EDA4-F7C0-F380-E2D7015C905D}"/>
              </a:ext>
            </a:extLst>
          </p:cNvPr>
          <p:cNvPicPr>
            <a:picLocks noChangeAspect="1"/>
          </p:cNvPicPr>
          <p:nvPr/>
        </p:nvPicPr>
        <p:blipFill>
          <a:blip r:embed="rId2"/>
          <a:stretch>
            <a:fillRect/>
          </a:stretch>
        </p:blipFill>
        <p:spPr>
          <a:xfrm>
            <a:off x="2262187" y="1452562"/>
            <a:ext cx="7667625" cy="3952875"/>
          </a:xfrm>
          <a:prstGeom prst="rect">
            <a:avLst/>
          </a:prstGeom>
        </p:spPr>
      </p:pic>
    </p:spTree>
    <p:extLst>
      <p:ext uri="{BB962C8B-B14F-4D97-AF65-F5344CB8AC3E}">
        <p14:creationId xmlns:p14="http://schemas.microsoft.com/office/powerpoint/2010/main" val="1364737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3FDFD8-8DF7-5DF5-72DC-178197E343D7}"/>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576B3CF5-0331-41FA-69BA-7134D747AAD0}"/>
              </a:ext>
            </a:extLst>
          </p:cNvPr>
          <p:cNvSpPr>
            <a:spLocks noGrp="1"/>
          </p:cNvSpPr>
          <p:nvPr>
            <p:ph idx="1"/>
          </p:nvPr>
        </p:nvSpPr>
        <p:spPr/>
        <p:txBody>
          <a:bodyPr>
            <a:normAutofit/>
          </a:bodyPr>
          <a:lstStyle/>
          <a:p>
            <a:pPr algn="just"/>
            <a:r>
              <a:rPr lang="en-US" b="1" dirty="0"/>
              <a:t>Participles:</a:t>
            </a:r>
            <a:endParaRPr lang="en-US" dirty="0"/>
          </a:p>
          <a:p>
            <a:pPr algn="just"/>
            <a:r>
              <a:rPr lang="en-US" dirty="0"/>
              <a:t>Participles use the same TENSE STEM that a given VERB uses in the INDICATIVE mood.</a:t>
            </a:r>
          </a:p>
          <a:p>
            <a:pPr algn="just"/>
            <a:r>
              <a:rPr lang="en-US" dirty="0"/>
              <a:t>Greek participles exist in the ACTIVE, MIDDLE, and PASSIVE voices. To mark these voices:</a:t>
            </a:r>
          </a:p>
          <a:p>
            <a:pPr algn="just"/>
            <a:r>
              <a:rPr lang="en-US" dirty="0"/>
              <a:t>Participles add VOICE MARKERS to the tense stem.</a:t>
            </a:r>
          </a:p>
          <a:p>
            <a:pPr algn="just"/>
            <a:r>
              <a:rPr lang="en-US" dirty="0"/>
              <a:t>Finally, Greek participles must be </a:t>
            </a:r>
            <a:r>
              <a:rPr lang="en-US" b="1" dirty="0"/>
              <a:t>able to reflect the GENDER, NUMBER, and CASE of their ANTECEDENT, i.e., the noun to which the participle refers or modifies</a:t>
            </a:r>
            <a:r>
              <a:rPr lang="en-US" dirty="0"/>
              <a:t>. To match the antecedent:</a:t>
            </a:r>
          </a:p>
          <a:p>
            <a:pPr algn="just"/>
            <a:r>
              <a:rPr lang="en-US" dirty="0"/>
              <a:t>Participles add ADJECTIVE endings.</a:t>
            </a:r>
            <a:endParaRPr lang="el-GR" dirty="0"/>
          </a:p>
        </p:txBody>
      </p:sp>
    </p:spTree>
    <p:extLst>
      <p:ext uri="{BB962C8B-B14F-4D97-AF65-F5344CB8AC3E}">
        <p14:creationId xmlns:p14="http://schemas.microsoft.com/office/powerpoint/2010/main" val="39314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260D74-229E-7539-5C1F-9FD736A684CF}"/>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175FF2CC-879C-6D61-8FC5-71F40F70C755}"/>
              </a:ext>
            </a:extLst>
          </p:cNvPr>
          <p:cNvSpPr>
            <a:spLocks noGrp="1"/>
          </p:cNvSpPr>
          <p:nvPr>
            <p:ph idx="1"/>
          </p:nvPr>
        </p:nvSpPr>
        <p:spPr/>
        <p:txBody>
          <a:bodyPr/>
          <a:lstStyle/>
          <a:p>
            <a:r>
              <a:rPr lang="en-US" dirty="0"/>
              <a:t>Participles:</a:t>
            </a:r>
          </a:p>
          <a:p>
            <a:r>
              <a:rPr lang="en-US" dirty="0"/>
              <a:t>Formation of the Participles:</a:t>
            </a:r>
          </a:p>
          <a:p>
            <a:r>
              <a:rPr lang="en-US" dirty="0"/>
              <a:t>The endings of participles are those of adjectives of the first and third declensions.</a:t>
            </a:r>
            <a:endParaRPr lang="el-GR" dirty="0"/>
          </a:p>
        </p:txBody>
      </p:sp>
    </p:spTree>
    <p:extLst>
      <p:ext uri="{BB962C8B-B14F-4D97-AF65-F5344CB8AC3E}">
        <p14:creationId xmlns:p14="http://schemas.microsoft.com/office/powerpoint/2010/main" val="1755844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CE96005-D459-EBD8-32F8-608E0711BA57}"/>
              </a:ext>
            </a:extLst>
          </p:cNvPr>
          <p:cNvPicPr>
            <a:picLocks noChangeAspect="1"/>
          </p:cNvPicPr>
          <p:nvPr/>
        </p:nvPicPr>
        <p:blipFill>
          <a:blip r:embed="rId2"/>
          <a:stretch>
            <a:fillRect/>
          </a:stretch>
        </p:blipFill>
        <p:spPr>
          <a:xfrm>
            <a:off x="2814660" y="0"/>
            <a:ext cx="6562679" cy="6858000"/>
          </a:xfrm>
          <a:prstGeom prst="rect">
            <a:avLst/>
          </a:prstGeom>
        </p:spPr>
      </p:pic>
    </p:spTree>
    <p:extLst>
      <p:ext uri="{BB962C8B-B14F-4D97-AF65-F5344CB8AC3E}">
        <p14:creationId xmlns:p14="http://schemas.microsoft.com/office/powerpoint/2010/main" val="2491644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F2C85F0-F081-69FA-37E0-6A210764B4FE}"/>
              </a:ext>
            </a:extLst>
          </p:cNvPr>
          <p:cNvPicPr>
            <a:picLocks noChangeAspect="1"/>
          </p:cNvPicPr>
          <p:nvPr/>
        </p:nvPicPr>
        <p:blipFill>
          <a:blip r:embed="rId2"/>
          <a:stretch>
            <a:fillRect/>
          </a:stretch>
        </p:blipFill>
        <p:spPr>
          <a:xfrm>
            <a:off x="2490787" y="685800"/>
            <a:ext cx="7210425" cy="5486400"/>
          </a:xfrm>
          <a:prstGeom prst="rect">
            <a:avLst/>
          </a:prstGeom>
        </p:spPr>
      </p:pic>
    </p:spTree>
    <p:extLst>
      <p:ext uri="{BB962C8B-B14F-4D97-AF65-F5344CB8AC3E}">
        <p14:creationId xmlns:p14="http://schemas.microsoft.com/office/powerpoint/2010/main" val="2123544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772767E-88D8-EEB8-5E3B-4FC01CFDF23C}"/>
              </a:ext>
            </a:extLst>
          </p:cNvPr>
          <p:cNvPicPr>
            <a:picLocks noChangeAspect="1"/>
          </p:cNvPicPr>
          <p:nvPr/>
        </p:nvPicPr>
        <p:blipFill>
          <a:blip r:embed="rId2"/>
          <a:stretch>
            <a:fillRect/>
          </a:stretch>
        </p:blipFill>
        <p:spPr>
          <a:xfrm>
            <a:off x="1731509" y="0"/>
            <a:ext cx="8728982" cy="6858000"/>
          </a:xfrm>
          <a:prstGeom prst="rect">
            <a:avLst/>
          </a:prstGeom>
        </p:spPr>
      </p:pic>
    </p:spTree>
    <p:extLst>
      <p:ext uri="{BB962C8B-B14F-4D97-AF65-F5344CB8AC3E}">
        <p14:creationId xmlns:p14="http://schemas.microsoft.com/office/powerpoint/2010/main" val="106705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97FFA-EB5B-D57D-AF66-CF4A1C12E47C}"/>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D9B8A64F-B3D8-16CA-A4AF-C51FFE9647B2}"/>
              </a:ext>
            </a:extLst>
          </p:cNvPr>
          <p:cNvSpPr>
            <a:spLocks noGrp="1"/>
          </p:cNvSpPr>
          <p:nvPr>
            <p:ph idx="1"/>
          </p:nvPr>
        </p:nvSpPr>
        <p:spPr/>
        <p:txBody>
          <a:bodyPr>
            <a:normAutofit fontScale="85000" lnSpcReduction="10000"/>
          </a:bodyPr>
          <a:lstStyle/>
          <a:p>
            <a:pPr algn="just"/>
            <a:r>
              <a:rPr lang="en-US" dirty="0"/>
              <a:t>Tense-aspect: Greek verb forms fall into four overarching systems, depending on</a:t>
            </a:r>
            <a:r>
              <a:rPr lang="el-GR" dirty="0"/>
              <a:t> </a:t>
            </a:r>
            <a:r>
              <a:rPr lang="en-US" dirty="0"/>
              <a:t>which stem of the verb is used; these four systems differ primarily in</a:t>
            </a:r>
            <a:r>
              <a:rPr lang="el-GR" dirty="0"/>
              <a:t> </a:t>
            </a:r>
            <a:r>
              <a:rPr lang="en-US" dirty="0"/>
              <a:t>their expression of aspect, although in the case of the future stems tense is the more</a:t>
            </a:r>
            <a:r>
              <a:rPr lang="el-GR" dirty="0"/>
              <a:t> </a:t>
            </a:r>
            <a:r>
              <a:rPr lang="en-US" dirty="0"/>
              <a:t>important variable:</a:t>
            </a:r>
          </a:p>
          <a:p>
            <a:pPr algn="just"/>
            <a:r>
              <a:rPr lang="en-US" dirty="0"/>
              <a:t>– </a:t>
            </a:r>
            <a:r>
              <a:rPr lang="en-US" u="sng" dirty="0"/>
              <a:t>the present-stem system</a:t>
            </a:r>
            <a:r>
              <a:rPr lang="en-US" dirty="0"/>
              <a:t>, covering the present indicative (or primary present</a:t>
            </a:r>
            <a:r>
              <a:rPr lang="el-GR" dirty="0"/>
              <a:t> </a:t>
            </a:r>
            <a:r>
              <a:rPr lang="en-US" dirty="0"/>
              <a:t>indicative), the imperfect (or secondary present indicative), the present subjunctive,</a:t>
            </a:r>
            <a:r>
              <a:rPr lang="el-GR" dirty="0"/>
              <a:t> </a:t>
            </a:r>
            <a:r>
              <a:rPr lang="en-US" dirty="0"/>
              <a:t>the present optative, the present imperative, the </a:t>
            </a:r>
            <a:r>
              <a:rPr lang="en-US" b="1" dirty="0"/>
              <a:t>present infinitive</a:t>
            </a:r>
            <a:r>
              <a:rPr lang="en-US" dirty="0"/>
              <a:t>, and the </a:t>
            </a:r>
            <a:r>
              <a:rPr lang="en-US" b="1" dirty="0"/>
              <a:t>present</a:t>
            </a:r>
            <a:r>
              <a:rPr lang="el-GR" b="1" dirty="0"/>
              <a:t> </a:t>
            </a:r>
            <a:r>
              <a:rPr lang="en-US" b="1" dirty="0"/>
              <a:t>participle</a:t>
            </a:r>
            <a:r>
              <a:rPr lang="en-US" dirty="0"/>
              <a:t>;</a:t>
            </a:r>
          </a:p>
          <a:p>
            <a:pPr algn="just"/>
            <a:r>
              <a:rPr lang="en-US" dirty="0"/>
              <a:t>– </a:t>
            </a:r>
            <a:r>
              <a:rPr lang="en-US" u="sng" dirty="0"/>
              <a:t>the aorist-stem system</a:t>
            </a:r>
            <a:r>
              <a:rPr lang="en-US" dirty="0"/>
              <a:t>, covering the aorist indicative, the aorist subjunctive, the</a:t>
            </a:r>
            <a:r>
              <a:rPr lang="el-GR" dirty="0"/>
              <a:t> </a:t>
            </a:r>
            <a:r>
              <a:rPr lang="en-US" dirty="0"/>
              <a:t>aorist optative, the aorist imperative, the </a:t>
            </a:r>
            <a:r>
              <a:rPr lang="en-US" b="1" dirty="0"/>
              <a:t>aorist infinitive</a:t>
            </a:r>
            <a:r>
              <a:rPr lang="en-US" dirty="0"/>
              <a:t>, and the </a:t>
            </a:r>
            <a:r>
              <a:rPr lang="en-US" b="1" dirty="0"/>
              <a:t>aorist participle</a:t>
            </a:r>
            <a:r>
              <a:rPr lang="en-US" dirty="0"/>
              <a:t>;</a:t>
            </a:r>
          </a:p>
          <a:p>
            <a:pPr algn="just"/>
            <a:r>
              <a:rPr lang="en-US" dirty="0"/>
              <a:t>– </a:t>
            </a:r>
            <a:r>
              <a:rPr lang="en-US" u="sng" dirty="0"/>
              <a:t>the future-stem system</a:t>
            </a:r>
            <a:r>
              <a:rPr lang="en-US" dirty="0"/>
              <a:t>, covering the future indicative, the future optative, the</a:t>
            </a:r>
            <a:r>
              <a:rPr lang="el-GR" dirty="0"/>
              <a:t> </a:t>
            </a:r>
            <a:r>
              <a:rPr lang="en-US" b="1" dirty="0"/>
              <a:t>future infinitive</a:t>
            </a:r>
            <a:r>
              <a:rPr lang="en-US" dirty="0"/>
              <a:t>, and the </a:t>
            </a:r>
            <a:r>
              <a:rPr lang="en-US" b="1" dirty="0"/>
              <a:t>future participle</a:t>
            </a:r>
            <a:r>
              <a:rPr lang="en-US" dirty="0"/>
              <a:t>;</a:t>
            </a:r>
          </a:p>
          <a:p>
            <a:pPr algn="just"/>
            <a:r>
              <a:rPr lang="en-US" dirty="0"/>
              <a:t>– and the </a:t>
            </a:r>
            <a:r>
              <a:rPr lang="en-US" u="sng" dirty="0"/>
              <a:t>perfect-stem system</a:t>
            </a:r>
            <a:r>
              <a:rPr lang="en-US" dirty="0"/>
              <a:t>, covering the perfect indicative (or primary perfect</a:t>
            </a:r>
            <a:r>
              <a:rPr lang="el-GR" dirty="0"/>
              <a:t> </a:t>
            </a:r>
            <a:r>
              <a:rPr lang="en-US" dirty="0"/>
              <a:t>indicative), the pluperfect (or secondary perfect indicative), the perfect subjunctive,</a:t>
            </a:r>
            <a:r>
              <a:rPr lang="el-GR" dirty="0"/>
              <a:t> </a:t>
            </a:r>
            <a:r>
              <a:rPr lang="en-US" dirty="0"/>
              <a:t>the perfect optative, the perfect imperative, the </a:t>
            </a:r>
            <a:r>
              <a:rPr lang="en-US" b="1" dirty="0"/>
              <a:t>perfect infinitive</a:t>
            </a:r>
            <a:r>
              <a:rPr lang="en-US" dirty="0"/>
              <a:t>, and the </a:t>
            </a:r>
            <a:r>
              <a:rPr lang="en-US" b="1" dirty="0"/>
              <a:t>perfect</a:t>
            </a:r>
            <a:r>
              <a:rPr lang="el-GR" b="1" dirty="0"/>
              <a:t> </a:t>
            </a:r>
            <a:r>
              <a:rPr lang="en-US" b="1" dirty="0"/>
              <a:t>participle</a:t>
            </a:r>
            <a:r>
              <a:rPr lang="en-US" dirty="0"/>
              <a:t>.</a:t>
            </a:r>
          </a:p>
          <a:p>
            <a:pPr algn="just"/>
            <a:r>
              <a:rPr lang="en-US" dirty="0"/>
              <a:t>Within these systems, tense is expressed by the indicatives, and by all forms of the</a:t>
            </a:r>
            <a:r>
              <a:rPr lang="el-GR" dirty="0"/>
              <a:t> </a:t>
            </a:r>
            <a:r>
              <a:rPr lang="en-US" dirty="0"/>
              <a:t>future-stem system. Aspect is expressed by all forms except future-stem forms.</a:t>
            </a:r>
            <a:endParaRPr lang="el-GR" dirty="0"/>
          </a:p>
        </p:txBody>
      </p:sp>
    </p:spTree>
    <p:extLst>
      <p:ext uri="{BB962C8B-B14F-4D97-AF65-F5344CB8AC3E}">
        <p14:creationId xmlns:p14="http://schemas.microsoft.com/office/powerpoint/2010/main" val="2364668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502062B-7FEE-AB7C-FB13-7E650864974A}"/>
              </a:ext>
            </a:extLst>
          </p:cNvPr>
          <p:cNvPicPr>
            <a:picLocks noChangeAspect="1"/>
          </p:cNvPicPr>
          <p:nvPr/>
        </p:nvPicPr>
        <p:blipFill>
          <a:blip r:embed="rId2"/>
          <a:stretch>
            <a:fillRect/>
          </a:stretch>
        </p:blipFill>
        <p:spPr>
          <a:xfrm>
            <a:off x="2385274" y="0"/>
            <a:ext cx="7421451" cy="6858000"/>
          </a:xfrm>
          <a:prstGeom prst="rect">
            <a:avLst/>
          </a:prstGeom>
        </p:spPr>
      </p:pic>
    </p:spTree>
    <p:extLst>
      <p:ext uri="{BB962C8B-B14F-4D97-AF65-F5344CB8AC3E}">
        <p14:creationId xmlns:p14="http://schemas.microsoft.com/office/powerpoint/2010/main" val="1206326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8272016-3F01-1A18-465C-8918024A50F9}"/>
              </a:ext>
            </a:extLst>
          </p:cNvPr>
          <p:cNvPicPr>
            <a:picLocks noChangeAspect="1"/>
          </p:cNvPicPr>
          <p:nvPr/>
        </p:nvPicPr>
        <p:blipFill>
          <a:blip r:embed="rId2"/>
          <a:stretch>
            <a:fillRect/>
          </a:stretch>
        </p:blipFill>
        <p:spPr>
          <a:xfrm>
            <a:off x="2828925" y="1590674"/>
            <a:ext cx="6534150" cy="3784889"/>
          </a:xfrm>
          <a:prstGeom prst="rect">
            <a:avLst/>
          </a:prstGeom>
        </p:spPr>
      </p:pic>
    </p:spTree>
    <p:extLst>
      <p:ext uri="{BB962C8B-B14F-4D97-AF65-F5344CB8AC3E}">
        <p14:creationId xmlns:p14="http://schemas.microsoft.com/office/powerpoint/2010/main" val="2333962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66D6E49-CE02-EC47-49E4-8B47F90D7F1C}"/>
              </a:ext>
            </a:extLst>
          </p:cNvPr>
          <p:cNvPicPr>
            <a:picLocks noChangeAspect="1"/>
          </p:cNvPicPr>
          <p:nvPr/>
        </p:nvPicPr>
        <p:blipFill>
          <a:blip r:embed="rId2"/>
          <a:stretch>
            <a:fillRect/>
          </a:stretch>
        </p:blipFill>
        <p:spPr>
          <a:xfrm>
            <a:off x="1734589" y="828233"/>
            <a:ext cx="7514705" cy="4885382"/>
          </a:xfrm>
          <a:prstGeom prst="rect">
            <a:avLst/>
          </a:prstGeom>
        </p:spPr>
      </p:pic>
    </p:spTree>
    <p:extLst>
      <p:ext uri="{BB962C8B-B14F-4D97-AF65-F5344CB8AC3E}">
        <p14:creationId xmlns:p14="http://schemas.microsoft.com/office/powerpoint/2010/main" val="676197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CE01AA9-87FA-69BA-0778-16C35E5F5402}"/>
              </a:ext>
            </a:extLst>
          </p:cNvPr>
          <p:cNvPicPr>
            <a:picLocks noChangeAspect="1"/>
          </p:cNvPicPr>
          <p:nvPr/>
        </p:nvPicPr>
        <p:blipFill>
          <a:blip r:embed="rId2"/>
          <a:stretch>
            <a:fillRect/>
          </a:stretch>
        </p:blipFill>
        <p:spPr>
          <a:xfrm>
            <a:off x="2524125" y="747712"/>
            <a:ext cx="7143750" cy="5362575"/>
          </a:xfrm>
          <a:prstGeom prst="rect">
            <a:avLst/>
          </a:prstGeom>
        </p:spPr>
      </p:pic>
    </p:spTree>
    <p:extLst>
      <p:ext uri="{BB962C8B-B14F-4D97-AF65-F5344CB8AC3E}">
        <p14:creationId xmlns:p14="http://schemas.microsoft.com/office/powerpoint/2010/main" val="1251410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8659456-0A3B-BF2B-0AF0-B85E43750AB1}"/>
              </a:ext>
            </a:extLst>
          </p:cNvPr>
          <p:cNvPicPr>
            <a:picLocks noChangeAspect="1"/>
          </p:cNvPicPr>
          <p:nvPr/>
        </p:nvPicPr>
        <p:blipFill>
          <a:blip r:embed="rId2"/>
          <a:stretch>
            <a:fillRect/>
          </a:stretch>
        </p:blipFill>
        <p:spPr>
          <a:xfrm>
            <a:off x="1838325" y="161925"/>
            <a:ext cx="8515350" cy="6534150"/>
          </a:xfrm>
          <a:prstGeom prst="rect">
            <a:avLst/>
          </a:prstGeom>
        </p:spPr>
      </p:pic>
    </p:spTree>
    <p:extLst>
      <p:ext uri="{BB962C8B-B14F-4D97-AF65-F5344CB8AC3E}">
        <p14:creationId xmlns:p14="http://schemas.microsoft.com/office/powerpoint/2010/main" val="1894344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EEF22E8-9213-F798-4FD5-AF494B02B39A}"/>
              </a:ext>
            </a:extLst>
          </p:cNvPr>
          <p:cNvPicPr>
            <a:picLocks noChangeAspect="1"/>
          </p:cNvPicPr>
          <p:nvPr/>
        </p:nvPicPr>
        <p:blipFill>
          <a:blip r:embed="rId2"/>
          <a:stretch>
            <a:fillRect/>
          </a:stretch>
        </p:blipFill>
        <p:spPr>
          <a:xfrm>
            <a:off x="2420366" y="0"/>
            <a:ext cx="7351267" cy="6858000"/>
          </a:xfrm>
          <a:prstGeom prst="rect">
            <a:avLst/>
          </a:prstGeom>
        </p:spPr>
      </p:pic>
    </p:spTree>
    <p:extLst>
      <p:ext uri="{BB962C8B-B14F-4D97-AF65-F5344CB8AC3E}">
        <p14:creationId xmlns:p14="http://schemas.microsoft.com/office/powerpoint/2010/main" val="1142668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2A7F90-8884-7E5D-63AB-A431B10BDFF9}"/>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5F52C0D7-3C2D-93A2-8FCE-6ECB78EDDC96}"/>
              </a:ext>
            </a:extLst>
          </p:cNvPr>
          <p:cNvSpPr>
            <a:spLocks noGrp="1"/>
          </p:cNvSpPr>
          <p:nvPr>
            <p:ph idx="1"/>
          </p:nvPr>
        </p:nvSpPr>
        <p:spPr/>
        <p:txBody>
          <a:bodyPr/>
          <a:lstStyle/>
          <a:p>
            <a:r>
              <a:rPr lang="en-US" b="1" dirty="0"/>
              <a:t>Participles:</a:t>
            </a:r>
          </a:p>
          <a:p>
            <a:r>
              <a:rPr lang="en-US" dirty="0"/>
              <a:t>Active Participles</a:t>
            </a:r>
          </a:p>
          <a:p>
            <a:r>
              <a:rPr lang="en-US" dirty="0"/>
              <a:t>The pattern for ALL PARTICIPLES in the ACTIVE voice is:</a:t>
            </a:r>
          </a:p>
          <a:p>
            <a:r>
              <a:rPr lang="en-US" dirty="0"/>
              <a:t>tense stem + </a:t>
            </a:r>
            <a:r>
              <a:rPr lang="en-US" dirty="0" err="1"/>
              <a:t>ντ</a:t>
            </a:r>
            <a:r>
              <a:rPr lang="en-US" dirty="0"/>
              <a:t> + 3-1-3 adjective endings</a:t>
            </a:r>
          </a:p>
          <a:p>
            <a:r>
              <a:rPr lang="en-US" dirty="0"/>
              <a:t>A σ is added before the 1st declension endings for the FEMININE</a:t>
            </a:r>
          </a:p>
          <a:p>
            <a:r>
              <a:rPr lang="en-US" dirty="0"/>
              <a:t>1st declension endings for the FEMININE use ᾰ in the nom. and acc. sing.</a:t>
            </a:r>
          </a:p>
          <a:p>
            <a:r>
              <a:rPr lang="en-US" dirty="0"/>
              <a:t>The persistent accent is on the LAST VOWEL SOUND of the TENSE STEM.</a:t>
            </a:r>
            <a:endParaRPr lang="el-GR" dirty="0"/>
          </a:p>
        </p:txBody>
      </p:sp>
    </p:spTree>
    <p:extLst>
      <p:ext uri="{BB962C8B-B14F-4D97-AF65-F5344CB8AC3E}">
        <p14:creationId xmlns:p14="http://schemas.microsoft.com/office/powerpoint/2010/main" val="2976298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5E574B-8CC2-7037-6C16-BDA3922C7546}"/>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C39914F8-CF23-C5DC-8D28-EFEEED5A6A68}"/>
              </a:ext>
            </a:extLst>
          </p:cNvPr>
          <p:cNvSpPr>
            <a:spLocks noGrp="1"/>
          </p:cNvSpPr>
          <p:nvPr>
            <p:ph idx="1"/>
          </p:nvPr>
        </p:nvSpPr>
        <p:spPr/>
        <p:txBody>
          <a:bodyPr>
            <a:normAutofit fontScale="85000" lnSpcReduction="10000"/>
          </a:bodyPr>
          <a:lstStyle/>
          <a:p>
            <a:r>
              <a:rPr lang="en-US" b="1" dirty="0"/>
              <a:t>Participles:</a:t>
            </a:r>
          </a:p>
          <a:p>
            <a:r>
              <a:rPr lang="en-US" dirty="0"/>
              <a:t>Present Active Participle: Thematic Verbs</a:t>
            </a:r>
          </a:p>
          <a:p>
            <a:r>
              <a:rPr lang="en-US" dirty="0"/>
              <a:t>Present active participles are built upon the PRESENT TENSE STEM. For –ω verbs, the thematic vowel ο is added before the </a:t>
            </a:r>
            <a:r>
              <a:rPr lang="en-US" dirty="0" err="1"/>
              <a:t>ντ</a:t>
            </a:r>
            <a:r>
              <a:rPr lang="en-US" dirty="0"/>
              <a:t> marker, producing the following pattern:</a:t>
            </a:r>
          </a:p>
          <a:p>
            <a:r>
              <a:rPr lang="en-US" dirty="0"/>
              <a:t>present stem + </a:t>
            </a:r>
            <a:r>
              <a:rPr lang="en-US" dirty="0" err="1"/>
              <a:t>οντ</a:t>
            </a:r>
            <a:r>
              <a:rPr lang="en-US" dirty="0"/>
              <a:t> + 3-1-3 adjective endings</a:t>
            </a:r>
          </a:p>
          <a:p>
            <a:r>
              <a:rPr lang="en-US" dirty="0"/>
              <a:t>Predictable sound changes yield the following endings for the NOMINATIVE SINGULAR  of THEMATIC PRESENT ACTIVE participles:</a:t>
            </a:r>
          </a:p>
          <a:p>
            <a:r>
              <a:rPr lang="en-US" dirty="0"/>
              <a:t>Masculine: (-</a:t>
            </a:r>
            <a:r>
              <a:rPr lang="en-US" dirty="0" err="1"/>
              <a:t>οντς</a:t>
            </a:r>
            <a:r>
              <a:rPr lang="en-US" dirty="0"/>
              <a:t>→-</a:t>
            </a:r>
            <a:r>
              <a:rPr lang="en-US" dirty="0" err="1"/>
              <a:t>ονς</a:t>
            </a:r>
            <a:r>
              <a:rPr lang="en-US" dirty="0"/>
              <a:t>→) –</a:t>
            </a:r>
            <a:r>
              <a:rPr lang="en-US" dirty="0" err="1"/>
              <a:t>ων</a:t>
            </a:r>
            <a:endParaRPr lang="en-US" dirty="0"/>
          </a:p>
          <a:p>
            <a:r>
              <a:rPr lang="en-US" dirty="0"/>
              <a:t>Feminine: (-</a:t>
            </a:r>
            <a:r>
              <a:rPr lang="en-US" dirty="0" err="1"/>
              <a:t>οντσ</a:t>
            </a:r>
            <a:r>
              <a:rPr lang="en-US" dirty="0"/>
              <a:t>α→-ονσα→) –ουσα</a:t>
            </a:r>
          </a:p>
          <a:p>
            <a:r>
              <a:rPr lang="en-US" dirty="0"/>
              <a:t>Neuter: (-</a:t>
            </a:r>
            <a:r>
              <a:rPr lang="en-US" dirty="0" err="1"/>
              <a:t>οντ</a:t>
            </a:r>
            <a:r>
              <a:rPr lang="en-US" dirty="0"/>
              <a:t>→) –</a:t>
            </a:r>
            <a:r>
              <a:rPr lang="en-US" dirty="0" err="1"/>
              <a:t>ον</a:t>
            </a:r>
            <a:endParaRPr lang="en-US" dirty="0"/>
          </a:p>
          <a:p>
            <a:r>
              <a:rPr lang="en-US" dirty="0"/>
              <a:t>On their own, these endings form one of the most common and useful participles:</a:t>
            </a:r>
          </a:p>
          <a:p>
            <a:r>
              <a:rPr lang="en-US" dirty="0"/>
              <a:t>Being: Present Active Participle of </a:t>
            </a:r>
            <a:r>
              <a:rPr lang="en-US" dirty="0" err="1"/>
              <a:t>εἰμί</a:t>
            </a:r>
            <a:r>
              <a:rPr lang="en-US" dirty="0"/>
              <a:t> be (</a:t>
            </a:r>
            <a:r>
              <a:rPr lang="el-GR" dirty="0" err="1"/>
              <a:t>ὤν</a:t>
            </a:r>
            <a:r>
              <a:rPr lang="en-US" dirty="0"/>
              <a:t>, </a:t>
            </a:r>
            <a:r>
              <a:rPr lang="el-GR" dirty="0" err="1"/>
              <a:t>οὖσα</a:t>
            </a:r>
            <a:r>
              <a:rPr lang="en-US" dirty="0"/>
              <a:t>, </a:t>
            </a:r>
            <a:r>
              <a:rPr lang="el-GR" dirty="0" err="1"/>
              <a:t>ὄν</a:t>
            </a:r>
            <a:r>
              <a:rPr lang="en-US" dirty="0"/>
              <a:t>)</a:t>
            </a:r>
            <a:endParaRPr lang="el-GR" dirty="0"/>
          </a:p>
        </p:txBody>
      </p:sp>
    </p:spTree>
    <p:extLst>
      <p:ext uri="{BB962C8B-B14F-4D97-AF65-F5344CB8AC3E}">
        <p14:creationId xmlns:p14="http://schemas.microsoft.com/office/powerpoint/2010/main" val="2655618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2D6F2F-6AD1-5653-16A8-1712F321A597}"/>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99F6278A-64AF-16E6-C05D-F95B14CC1255}"/>
              </a:ext>
            </a:extLst>
          </p:cNvPr>
          <p:cNvSpPr>
            <a:spLocks noGrp="1"/>
          </p:cNvSpPr>
          <p:nvPr>
            <p:ph sz="half" idx="1"/>
          </p:nvPr>
        </p:nvSpPr>
        <p:spPr/>
        <p:txBody>
          <a:bodyPr>
            <a:normAutofit fontScale="85000" lnSpcReduction="20000"/>
          </a:bodyPr>
          <a:lstStyle/>
          <a:p>
            <a:r>
              <a:rPr lang="en-US" b="1" dirty="0"/>
              <a:t>Participles:</a:t>
            </a:r>
          </a:p>
          <a:p>
            <a:r>
              <a:rPr lang="en-US" dirty="0"/>
              <a:t>Present Active Participle: Thematic Verbs</a:t>
            </a:r>
          </a:p>
          <a:p>
            <a:r>
              <a:rPr lang="en-US" dirty="0"/>
              <a:t>To form the present active participle of –ω verbs, simply add the inflected forms of </a:t>
            </a:r>
            <a:r>
              <a:rPr lang="en-US" dirty="0" err="1"/>
              <a:t>ων</a:t>
            </a:r>
            <a:r>
              <a:rPr lang="en-US" dirty="0"/>
              <a:t>, </a:t>
            </a:r>
            <a:r>
              <a:rPr lang="en-US" dirty="0" err="1"/>
              <a:t>ουσ</a:t>
            </a:r>
            <a:r>
              <a:rPr lang="en-US" dirty="0"/>
              <a:t>α, ον as an ending.</a:t>
            </a:r>
          </a:p>
          <a:p>
            <a:r>
              <a:rPr lang="en-US" dirty="0"/>
              <a:t>Loosening: Present Active Participle of </a:t>
            </a:r>
            <a:r>
              <a:rPr lang="en-US" dirty="0" err="1"/>
              <a:t>λύω</a:t>
            </a:r>
            <a:r>
              <a:rPr lang="en-US" dirty="0"/>
              <a:t> loosen: </a:t>
            </a:r>
            <a:r>
              <a:rPr lang="el-GR" dirty="0" err="1">
                <a:solidFill>
                  <a:srgbClr val="FF0000"/>
                </a:solidFill>
              </a:rPr>
              <a:t>λύ</a:t>
            </a:r>
            <a:r>
              <a:rPr lang="el-GR" dirty="0" err="1"/>
              <a:t>ων</a:t>
            </a:r>
            <a:r>
              <a:rPr lang="el-GR" dirty="0"/>
              <a:t>	</a:t>
            </a:r>
            <a:r>
              <a:rPr lang="el-GR" dirty="0" err="1">
                <a:solidFill>
                  <a:srgbClr val="FF0000"/>
                </a:solidFill>
              </a:rPr>
              <a:t>λύ</a:t>
            </a:r>
            <a:r>
              <a:rPr lang="el-GR" dirty="0" err="1"/>
              <a:t>ουσα</a:t>
            </a:r>
            <a:r>
              <a:rPr lang="el-GR" dirty="0"/>
              <a:t>	</a:t>
            </a:r>
            <a:r>
              <a:rPr lang="el-GR" dirty="0" err="1">
                <a:solidFill>
                  <a:srgbClr val="FF0000"/>
                </a:solidFill>
              </a:rPr>
              <a:t>λῦ</a:t>
            </a:r>
            <a:r>
              <a:rPr lang="el-GR" dirty="0" err="1"/>
              <a:t>ον</a:t>
            </a:r>
            <a:endParaRPr lang="en-US" dirty="0"/>
          </a:p>
          <a:p>
            <a:endParaRPr lang="el-GR" dirty="0"/>
          </a:p>
        </p:txBody>
      </p:sp>
      <p:sp>
        <p:nvSpPr>
          <p:cNvPr id="4" name="Θέση περιεχομένου 3">
            <a:extLst>
              <a:ext uri="{FF2B5EF4-FFF2-40B4-BE49-F238E27FC236}">
                <a16:creationId xmlns:a16="http://schemas.microsoft.com/office/drawing/2014/main" id="{56C6F4BC-75A0-1993-BFCB-3BB549D14019}"/>
              </a:ext>
            </a:extLst>
          </p:cNvPr>
          <p:cNvSpPr>
            <a:spLocks noGrp="1"/>
          </p:cNvSpPr>
          <p:nvPr>
            <p:ph sz="half" idx="2"/>
          </p:nvPr>
        </p:nvSpPr>
        <p:spPr/>
        <p:txBody>
          <a:bodyPr>
            <a:normAutofit fontScale="85000" lnSpcReduction="20000"/>
          </a:bodyPr>
          <a:lstStyle/>
          <a:p>
            <a:r>
              <a:rPr lang="en-US" dirty="0"/>
              <a:t>	M	 F	 N</a:t>
            </a:r>
          </a:p>
          <a:p>
            <a:r>
              <a:rPr lang="en-US" dirty="0"/>
              <a:t>Nominative	</a:t>
            </a:r>
            <a:r>
              <a:rPr lang="el-GR" dirty="0" err="1"/>
              <a:t>λύων</a:t>
            </a:r>
            <a:r>
              <a:rPr lang="el-GR" dirty="0"/>
              <a:t>	</a:t>
            </a:r>
            <a:r>
              <a:rPr lang="en-US" dirty="0"/>
              <a:t> </a:t>
            </a:r>
            <a:r>
              <a:rPr lang="el-GR" dirty="0" err="1"/>
              <a:t>λύουσα</a:t>
            </a:r>
            <a:r>
              <a:rPr lang="el-GR" dirty="0"/>
              <a:t>	</a:t>
            </a:r>
            <a:r>
              <a:rPr lang="el-GR" dirty="0" err="1"/>
              <a:t>λῦον</a:t>
            </a:r>
            <a:endParaRPr lang="el-GR" dirty="0"/>
          </a:p>
          <a:p>
            <a:r>
              <a:rPr lang="en-US" dirty="0"/>
              <a:t>Genitive	</a:t>
            </a:r>
            <a:r>
              <a:rPr lang="el-GR" dirty="0" err="1"/>
              <a:t>λύοντος</a:t>
            </a:r>
            <a:r>
              <a:rPr lang="el-GR" dirty="0"/>
              <a:t>	</a:t>
            </a:r>
            <a:r>
              <a:rPr lang="el-GR" dirty="0" err="1"/>
              <a:t>λυούσης</a:t>
            </a:r>
            <a:r>
              <a:rPr lang="el-GR" dirty="0"/>
              <a:t>	</a:t>
            </a:r>
            <a:r>
              <a:rPr lang="el-GR" dirty="0" err="1"/>
              <a:t>λύοντος</a:t>
            </a:r>
            <a:endParaRPr lang="el-GR" dirty="0"/>
          </a:p>
          <a:p>
            <a:r>
              <a:rPr lang="en-US" dirty="0"/>
              <a:t>Dative	</a:t>
            </a:r>
            <a:r>
              <a:rPr lang="el-GR" dirty="0" err="1"/>
              <a:t>λύοντι</a:t>
            </a:r>
            <a:r>
              <a:rPr lang="el-GR" dirty="0"/>
              <a:t>	</a:t>
            </a:r>
            <a:r>
              <a:rPr lang="el-GR" dirty="0" err="1"/>
              <a:t>λυούσῃ</a:t>
            </a:r>
            <a:r>
              <a:rPr lang="el-GR" dirty="0"/>
              <a:t>	</a:t>
            </a:r>
            <a:r>
              <a:rPr lang="el-GR" dirty="0" err="1"/>
              <a:t>λύοντι</a:t>
            </a:r>
            <a:endParaRPr lang="el-GR" dirty="0"/>
          </a:p>
          <a:p>
            <a:r>
              <a:rPr lang="en-US" dirty="0"/>
              <a:t>Accusative	</a:t>
            </a:r>
            <a:r>
              <a:rPr lang="el-GR" dirty="0" err="1"/>
              <a:t>λύοντα</a:t>
            </a:r>
            <a:r>
              <a:rPr lang="el-GR" dirty="0"/>
              <a:t>	</a:t>
            </a:r>
            <a:r>
              <a:rPr lang="el-GR" dirty="0" err="1"/>
              <a:t>λύουσαν</a:t>
            </a:r>
            <a:r>
              <a:rPr lang="el-GR" dirty="0"/>
              <a:t>	</a:t>
            </a:r>
            <a:r>
              <a:rPr lang="el-GR" dirty="0" err="1"/>
              <a:t>λῦον</a:t>
            </a:r>
            <a:endParaRPr lang="el-GR" dirty="0"/>
          </a:p>
          <a:p>
            <a:r>
              <a:rPr lang="en-US" dirty="0"/>
              <a:t>Plural:</a:t>
            </a:r>
          </a:p>
          <a:p>
            <a:endParaRPr lang="en-US" dirty="0"/>
          </a:p>
          <a:p>
            <a:r>
              <a:rPr lang="en-US" dirty="0"/>
              <a:t>M	 F	 N</a:t>
            </a:r>
          </a:p>
          <a:p>
            <a:r>
              <a:rPr lang="en-US" dirty="0"/>
              <a:t>Nominative	</a:t>
            </a:r>
            <a:r>
              <a:rPr lang="el-GR" dirty="0" err="1"/>
              <a:t>λύοντες</a:t>
            </a:r>
            <a:r>
              <a:rPr lang="el-GR" dirty="0"/>
              <a:t>	</a:t>
            </a:r>
            <a:r>
              <a:rPr lang="el-GR" dirty="0" err="1"/>
              <a:t>λύουσαι</a:t>
            </a:r>
            <a:r>
              <a:rPr lang="el-GR" dirty="0"/>
              <a:t>	</a:t>
            </a:r>
            <a:r>
              <a:rPr lang="el-GR" dirty="0" err="1"/>
              <a:t>λύοντα</a:t>
            </a:r>
            <a:endParaRPr lang="el-GR" dirty="0"/>
          </a:p>
          <a:p>
            <a:r>
              <a:rPr lang="en-US" dirty="0"/>
              <a:t>Genitive	</a:t>
            </a:r>
            <a:r>
              <a:rPr lang="el-GR" dirty="0" err="1"/>
              <a:t>λυόντων</a:t>
            </a:r>
            <a:r>
              <a:rPr lang="el-GR" dirty="0"/>
              <a:t>	</a:t>
            </a:r>
            <a:r>
              <a:rPr lang="el-GR" dirty="0" err="1"/>
              <a:t>λυουσῶν</a:t>
            </a:r>
            <a:r>
              <a:rPr lang="el-GR" dirty="0"/>
              <a:t>	</a:t>
            </a:r>
            <a:r>
              <a:rPr lang="el-GR" dirty="0" err="1"/>
              <a:t>λυόντων</a:t>
            </a:r>
            <a:endParaRPr lang="el-GR" dirty="0"/>
          </a:p>
          <a:p>
            <a:r>
              <a:rPr lang="en-US" dirty="0"/>
              <a:t>Dative	</a:t>
            </a:r>
            <a:r>
              <a:rPr lang="el-GR" dirty="0" err="1"/>
              <a:t>λύουσι</a:t>
            </a:r>
            <a:r>
              <a:rPr lang="el-GR" dirty="0"/>
              <a:t>	</a:t>
            </a:r>
            <a:r>
              <a:rPr lang="el-GR" dirty="0" err="1"/>
              <a:t>λυούσαις</a:t>
            </a:r>
            <a:r>
              <a:rPr lang="el-GR" dirty="0"/>
              <a:t>	</a:t>
            </a:r>
            <a:r>
              <a:rPr lang="el-GR" dirty="0" err="1"/>
              <a:t>λύουσι</a:t>
            </a:r>
            <a:endParaRPr lang="el-GR" dirty="0"/>
          </a:p>
          <a:p>
            <a:r>
              <a:rPr lang="en-US" dirty="0"/>
              <a:t>Accusative	</a:t>
            </a:r>
            <a:r>
              <a:rPr lang="el-GR" dirty="0" err="1"/>
              <a:t>λύοντας</a:t>
            </a:r>
            <a:r>
              <a:rPr lang="el-GR" dirty="0"/>
              <a:t>	</a:t>
            </a:r>
            <a:r>
              <a:rPr lang="el-GR" dirty="0" err="1"/>
              <a:t>λυούσας</a:t>
            </a:r>
            <a:r>
              <a:rPr lang="el-GR" dirty="0"/>
              <a:t>	</a:t>
            </a:r>
            <a:r>
              <a:rPr lang="el-GR" dirty="0" err="1"/>
              <a:t>λύοντα</a:t>
            </a:r>
            <a:endParaRPr lang="el-GR" dirty="0"/>
          </a:p>
        </p:txBody>
      </p:sp>
    </p:spTree>
    <p:extLst>
      <p:ext uri="{BB962C8B-B14F-4D97-AF65-F5344CB8AC3E}">
        <p14:creationId xmlns:p14="http://schemas.microsoft.com/office/powerpoint/2010/main" val="2861439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8D64EB-6685-E2A0-5E69-83AD4D03762F}"/>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A3355014-1FC3-2E84-3AB9-0659B5276AB1}"/>
              </a:ext>
            </a:extLst>
          </p:cNvPr>
          <p:cNvSpPr>
            <a:spLocks noGrp="1"/>
          </p:cNvSpPr>
          <p:nvPr>
            <p:ph sz="half" idx="1"/>
          </p:nvPr>
        </p:nvSpPr>
        <p:spPr/>
        <p:txBody>
          <a:bodyPr>
            <a:normAutofit fontScale="92500" lnSpcReduction="20000"/>
          </a:bodyPr>
          <a:lstStyle/>
          <a:p>
            <a:r>
              <a:rPr lang="en-US" b="1" dirty="0"/>
              <a:t>Participles:</a:t>
            </a:r>
          </a:p>
          <a:p>
            <a:r>
              <a:rPr lang="en-US" dirty="0"/>
              <a:t>Present Active Participle: Contract Verbs</a:t>
            </a:r>
          </a:p>
          <a:p>
            <a:r>
              <a:rPr lang="en-US" dirty="0"/>
              <a:t>Contract verbs follow the normal rules of contraction when forming thematic present active participles.</a:t>
            </a:r>
          </a:p>
          <a:p>
            <a:r>
              <a:rPr lang="en-US" dirty="0"/>
              <a:t>Grabbing: Present Active Participle of </a:t>
            </a:r>
            <a:r>
              <a:rPr lang="el-GR" dirty="0" err="1"/>
              <a:t>αἱρέω</a:t>
            </a:r>
            <a:r>
              <a:rPr lang="el-GR" dirty="0"/>
              <a:t> </a:t>
            </a:r>
            <a:r>
              <a:rPr lang="en-US" dirty="0"/>
              <a:t>grab </a:t>
            </a:r>
          </a:p>
          <a:p>
            <a:endParaRPr lang="el-GR" dirty="0"/>
          </a:p>
        </p:txBody>
      </p:sp>
      <p:sp>
        <p:nvSpPr>
          <p:cNvPr id="4" name="Θέση περιεχομένου 3">
            <a:extLst>
              <a:ext uri="{FF2B5EF4-FFF2-40B4-BE49-F238E27FC236}">
                <a16:creationId xmlns:a16="http://schemas.microsoft.com/office/drawing/2014/main" id="{53A6EE49-4467-D46B-217A-03FD564BC032}"/>
              </a:ext>
            </a:extLst>
          </p:cNvPr>
          <p:cNvSpPr>
            <a:spLocks noGrp="1"/>
          </p:cNvSpPr>
          <p:nvPr>
            <p:ph sz="half" idx="2"/>
          </p:nvPr>
        </p:nvSpPr>
        <p:spPr/>
        <p:txBody>
          <a:bodyPr>
            <a:normAutofit fontScale="92500" lnSpcReduction="20000"/>
          </a:bodyPr>
          <a:lstStyle/>
          <a:p>
            <a:r>
              <a:rPr lang="en-US" dirty="0"/>
              <a:t>Masculine:</a:t>
            </a:r>
          </a:p>
          <a:p>
            <a:r>
              <a:rPr lang="en-US" dirty="0"/>
              <a:t>Nominative	(</a:t>
            </a:r>
            <a:r>
              <a:rPr lang="el-GR" dirty="0" err="1"/>
              <a:t>αἱρέων</a:t>
            </a:r>
            <a:r>
              <a:rPr lang="el-GR" dirty="0"/>
              <a:t>→) </a:t>
            </a:r>
            <a:r>
              <a:rPr lang="el-GR" dirty="0" err="1"/>
              <a:t>αἱρῶν</a:t>
            </a:r>
            <a:endParaRPr lang="el-GR" dirty="0"/>
          </a:p>
          <a:p>
            <a:r>
              <a:rPr lang="en-US" dirty="0"/>
              <a:t>Genitive	(</a:t>
            </a:r>
            <a:r>
              <a:rPr lang="el-GR" dirty="0" err="1"/>
              <a:t>αἱρέοντος</a:t>
            </a:r>
            <a:r>
              <a:rPr lang="el-GR" dirty="0"/>
              <a:t>→) </a:t>
            </a:r>
            <a:r>
              <a:rPr lang="el-GR" dirty="0" err="1"/>
              <a:t>αἱροῦντος</a:t>
            </a:r>
            <a:endParaRPr lang="el-GR" dirty="0"/>
          </a:p>
          <a:p>
            <a:r>
              <a:rPr lang="el-GR" dirty="0" err="1"/>
              <a:t>κτλ</a:t>
            </a:r>
            <a:endParaRPr lang="el-GR" dirty="0"/>
          </a:p>
          <a:p>
            <a:r>
              <a:rPr lang="en-US" dirty="0"/>
              <a:t>Feminine:</a:t>
            </a:r>
          </a:p>
          <a:p>
            <a:r>
              <a:rPr lang="en-US" dirty="0"/>
              <a:t>Nominative	(</a:t>
            </a:r>
            <a:r>
              <a:rPr lang="el-GR" dirty="0" err="1"/>
              <a:t>αἱρέουσα</a:t>
            </a:r>
            <a:r>
              <a:rPr lang="el-GR" dirty="0"/>
              <a:t>→) </a:t>
            </a:r>
            <a:r>
              <a:rPr lang="el-GR" dirty="0" err="1"/>
              <a:t>αἱροῦσα</a:t>
            </a:r>
            <a:endParaRPr lang="el-GR" dirty="0"/>
          </a:p>
          <a:p>
            <a:r>
              <a:rPr lang="en-US" dirty="0"/>
              <a:t>Genitive	(</a:t>
            </a:r>
            <a:r>
              <a:rPr lang="el-GR" dirty="0" err="1"/>
              <a:t>αἱρεούσης</a:t>
            </a:r>
            <a:r>
              <a:rPr lang="el-GR" dirty="0"/>
              <a:t>→) </a:t>
            </a:r>
            <a:r>
              <a:rPr lang="el-GR" dirty="0" err="1"/>
              <a:t>αἱρούσης</a:t>
            </a:r>
            <a:endParaRPr lang="el-GR" dirty="0"/>
          </a:p>
          <a:p>
            <a:r>
              <a:rPr lang="el-GR" dirty="0" err="1"/>
              <a:t>κτλ</a:t>
            </a:r>
            <a:endParaRPr lang="el-GR" dirty="0"/>
          </a:p>
          <a:p>
            <a:r>
              <a:rPr lang="en-US" dirty="0"/>
              <a:t>Neuter:</a:t>
            </a:r>
          </a:p>
          <a:p>
            <a:r>
              <a:rPr lang="en-US" dirty="0"/>
              <a:t>Nominative	(</a:t>
            </a:r>
            <a:r>
              <a:rPr lang="el-GR" dirty="0" err="1"/>
              <a:t>αἱρέον</a:t>
            </a:r>
            <a:r>
              <a:rPr lang="el-GR" dirty="0"/>
              <a:t>→) </a:t>
            </a:r>
            <a:r>
              <a:rPr lang="el-GR" dirty="0" err="1"/>
              <a:t>αἱροῦν</a:t>
            </a:r>
            <a:endParaRPr lang="el-GR" dirty="0"/>
          </a:p>
          <a:p>
            <a:r>
              <a:rPr lang="en-US" dirty="0"/>
              <a:t>Genitive	(</a:t>
            </a:r>
            <a:r>
              <a:rPr lang="el-GR" dirty="0" err="1"/>
              <a:t>αἱρέοντος</a:t>
            </a:r>
            <a:r>
              <a:rPr lang="el-GR" dirty="0"/>
              <a:t>→) </a:t>
            </a:r>
            <a:r>
              <a:rPr lang="el-GR" dirty="0" err="1"/>
              <a:t>αἱροῦντος</a:t>
            </a:r>
            <a:endParaRPr lang="el-GR" dirty="0"/>
          </a:p>
        </p:txBody>
      </p:sp>
    </p:spTree>
    <p:extLst>
      <p:ext uri="{BB962C8B-B14F-4D97-AF65-F5344CB8AC3E}">
        <p14:creationId xmlns:p14="http://schemas.microsoft.com/office/powerpoint/2010/main" val="297035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FEB4EC-ADB8-D968-B1C6-0E28CCF50652}"/>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04EAFCDB-8646-C550-B4A5-1D48CF351A1F}"/>
              </a:ext>
            </a:extLst>
          </p:cNvPr>
          <p:cNvSpPr>
            <a:spLocks noGrp="1"/>
          </p:cNvSpPr>
          <p:nvPr>
            <p:ph idx="1"/>
          </p:nvPr>
        </p:nvSpPr>
        <p:spPr/>
        <p:txBody>
          <a:bodyPr/>
          <a:lstStyle/>
          <a:p>
            <a:pPr algn="just"/>
            <a:r>
              <a:rPr lang="en-US" dirty="0"/>
              <a:t>Voice: </a:t>
            </a:r>
            <a:r>
              <a:rPr lang="en-US" b="1" dirty="0"/>
              <a:t>all Greek verb forms also express voice</a:t>
            </a:r>
            <a:r>
              <a:rPr lang="en-US" dirty="0"/>
              <a:t>. A basic two-way</a:t>
            </a:r>
            <a:r>
              <a:rPr lang="el-GR" dirty="0"/>
              <a:t> </a:t>
            </a:r>
            <a:r>
              <a:rPr lang="en-US" dirty="0"/>
              <a:t>distinction between different kinds of forms may be made:</a:t>
            </a:r>
          </a:p>
          <a:p>
            <a:pPr algn="just"/>
            <a:r>
              <a:rPr lang="en-US" dirty="0"/>
              <a:t>– active forms;</a:t>
            </a:r>
          </a:p>
          <a:p>
            <a:pPr algn="just"/>
            <a:r>
              <a:rPr lang="en-US" dirty="0"/>
              <a:t>– and middle-passive forms.</a:t>
            </a:r>
          </a:p>
          <a:p>
            <a:pPr algn="just"/>
            <a:r>
              <a:rPr lang="en-US" dirty="0"/>
              <a:t>Note: In the aorist-stem system and in the future-stem system, further sub-divisions</a:t>
            </a:r>
            <a:r>
              <a:rPr lang="el-GR" dirty="0"/>
              <a:t> </a:t>
            </a:r>
            <a:r>
              <a:rPr lang="en-US" dirty="0"/>
              <a:t>usually exist between different kinds of middle-passive forms, most often between</a:t>
            </a:r>
            <a:r>
              <a:rPr lang="el-GR" dirty="0"/>
              <a:t> </a:t>
            </a:r>
            <a:r>
              <a:rPr lang="en-US" dirty="0"/>
              <a:t>middle forms and passive forms.</a:t>
            </a:r>
            <a:endParaRPr lang="el-GR" dirty="0"/>
          </a:p>
        </p:txBody>
      </p:sp>
    </p:spTree>
    <p:extLst>
      <p:ext uri="{BB962C8B-B14F-4D97-AF65-F5344CB8AC3E}">
        <p14:creationId xmlns:p14="http://schemas.microsoft.com/office/powerpoint/2010/main" val="3989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7C8DD7-219F-F929-3A29-4C8ABAC66C91}"/>
              </a:ext>
            </a:extLst>
          </p:cNvPr>
          <p:cNvSpPr>
            <a:spLocks noGrp="1"/>
          </p:cNvSpPr>
          <p:nvPr>
            <p:ph type="title"/>
          </p:nvPr>
        </p:nvSpPr>
        <p:spPr/>
        <p:txBody>
          <a:bodyPr/>
          <a:lstStyle/>
          <a:p>
            <a:r>
              <a:rPr lang="en-US" dirty="0"/>
              <a:t>Participles and Infinitives</a:t>
            </a:r>
            <a:endParaRPr lang="el-GR" dirty="0"/>
          </a:p>
        </p:txBody>
      </p:sp>
      <p:sp>
        <p:nvSpPr>
          <p:cNvPr id="4" name="Θέση περιεχομένου 3">
            <a:extLst>
              <a:ext uri="{FF2B5EF4-FFF2-40B4-BE49-F238E27FC236}">
                <a16:creationId xmlns:a16="http://schemas.microsoft.com/office/drawing/2014/main" id="{2B2D067A-E19A-C833-BE67-9621744713E2}"/>
              </a:ext>
            </a:extLst>
          </p:cNvPr>
          <p:cNvSpPr>
            <a:spLocks noGrp="1"/>
          </p:cNvSpPr>
          <p:nvPr>
            <p:ph sz="half" idx="1"/>
          </p:nvPr>
        </p:nvSpPr>
        <p:spPr/>
        <p:txBody>
          <a:bodyPr>
            <a:normAutofit fontScale="70000" lnSpcReduction="20000"/>
          </a:bodyPr>
          <a:lstStyle/>
          <a:p>
            <a:r>
              <a:rPr lang="en-US" dirty="0"/>
              <a:t>Asking: Present Active Participle of </a:t>
            </a:r>
            <a:r>
              <a:rPr lang="el-GR" dirty="0" err="1"/>
              <a:t>ἐρωτάω</a:t>
            </a:r>
            <a:r>
              <a:rPr lang="el-GR" dirty="0"/>
              <a:t> </a:t>
            </a:r>
            <a:r>
              <a:rPr lang="en-US" dirty="0"/>
              <a:t>ask</a:t>
            </a:r>
          </a:p>
          <a:p>
            <a:r>
              <a:rPr lang="en-US" dirty="0"/>
              <a:t>Masculine:</a:t>
            </a:r>
          </a:p>
          <a:p>
            <a:r>
              <a:rPr lang="en-US" dirty="0"/>
              <a:t>Nominative	(</a:t>
            </a:r>
            <a:r>
              <a:rPr lang="el-GR" dirty="0" err="1"/>
              <a:t>ἐρωτάων</a:t>
            </a:r>
            <a:r>
              <a:rPr lang="el-GR" dirty="0"/>
              <a:t>→) </a:t>
            </a:r>
            <a:r>
              <a:rPr lang="el-GR" dirty="0" err="1"/>
              <a:t>ἐρωτῶν</a:t>
            </a:r>
            <a:endParaRPr lang="el-GR" dirty="0"/>
          </a:p>
          <a:p>
            <a:r>
              <a:rPr lang="en-US" dirty="0"/>
              <a:t>Genitive	(</a:t>
            </a:r>
            <a:r>
              <a:rPr lang="el-GR" dirty="0" err="1"/>
              <a:t>ἐρωτάοντος</a:t>
            </a:r>
            <a:r>
              <a:rPr lang="el-GR" dirty="0"/>
              <a:t>→) </a:t>
            </a:r>
            <a:r>
              <a:rPr lang="el-GR" dirty="0" err="1"/>
              <a:t>ἐρωτῶντος</a:t>
            </a:r>
            <a:endParaRPr lang="el-GR" dirty="0"/>
          </a:p>
          <a:p>
            <a:r>
              <a:rPr lang="el-GR" dirty="0" err="1"/>
              <a:t>κτλ</a:t>
            </a:r>
            <a:endParaRPr lang="el-GR" dirty="0"/>
          </a:p>
          <a:p>
            <a:r>
              <a:rPr lang="en-US" dirty="0"/>
              <a:t>Feminine:</a:t>
            </a:r>
          </a:p>
          <a:p>
            <a:r>
              <a:rPr lang="en-US" dirty="0"/>
              <a:t>Nominative	(</a:t>
            </a:r>
            <a:r>
              <a:rPr lang="el-GR" dirty="0" err="1"/>
              <a:t>ἐρωτάουσα</a:t>
            </a:r>
            <a:r>
              <a:rPr lang="el-GR" dirty="0"/>
              <a:t>→) </a:t>
            </a:r>
            <a:r>
              <a:rPr lang="el-GR" dirty="0" err="1"/>
              <a:t>ἐρωτῶσα</a:t>
            </a:r>
            <a:endParaRPr lang="el-GR" dirty="0"/>
          </a:p>
          <a:p>
            <a:r>
              <a:rPr lang="en-US" dirty="0"/>
              <a:t>Genitive	(</a:t>
            </a:r>
            <a:r>
              <a:rPr lang="el-GR" dirty="0" err="1"/>
              <a:t>ἐρωταούσης</a:t>
            </a:r>
            <a:r>
              <a:rPr lang="el-GR" dirty="0"/>
              <a:t>→) </a:t>
            </a:r>
            <a:r>
              <a:rPr lang="el-GR" dirty="0" err="1"/>
              <a:t>ἐρωτώσης</a:t>
            </a:r>
            <a:endParaRPr lang="el-GR" dirty="0"/>
          </a:p>
          <a:p>
            <a:r>
              <a:rPr lang="el-GR" dirty="0" err="1"/>
              <a:t>κτλ</a:t>
            </a:r>
            <a:endParaRPr lang="el-GR" dirty="0"/>
          </a:p>
          <a:p>
            <a:r>
              <a:rPr lang="en-US" dirty="0"/>
              <a:t>Neuter:</a:t>
            </a:r>
          </a:p>
          <a:p>
            <a:r>
              <a:rPr lang="en-US" dirty="0"/>
              <a:t>Nominative	(</a:t>
            </a:r>
            <a:r>
              <a:rPr lang="el-GR" dirty="0" err="1"/>
              <a:t>ἐρωτάον</a:t>
            </a:r>
            <a:r>
              <a:rPr lang="el-GR" dirty="0"/>
              <a:t>→) </a:t>
            </a:r>
            <a:r>
              <a:rPr lang="el-GR" dirty="0" err="1"/>
              <a:t>ἐρωτῶν</a:t>
            </a:r>
            <a:endParaRPr lang="el-GR" dirty="0"/>
          </a:p>
          <a:p>
            <a:r>
              <a:rPr lang="en-US" dirty="0"/>
              <a:t>Genitive	(</a:t>
            </a:r>
            <a:r>
              <a:rPr lang="el-GR" dirty="0" err="1"/>
              <a:t>ἐρωτάοντος</a:t>
            </a:r>
            <a:r>
              <a:rPr lang="el-GR" dirty="0"/>
              <a:t>→) </a:t>
            </a:r>
            <a:r>
              <a:rPr lang="el-GR" dirty="0" err="1"/>
              <a:t>ἐρωτῶντος</a:t>
            </a:r>
            <a:endParaRPr lang="el-GR" dirty="0"/>
          </a:p>
          <a:p>
            <a:r>
              <a:rPr lang="el-GR" dirty="0" err="1"/>
              <a:t>κτλ</a:t>
            </a:r>
            <a:endParaRPr lang="el-GR" dirty="0"/>
          </a:p>
        </p:txBody>
      </p:sp>
      <p:sp>
        <p:nvSpPr>
          <p:cNvPr id="5" name="Θέση περιεχομένου 4">
            <a:extLst>
              <a:ext uri="{FF2B5EF4-FFF2-40B4-BE49-F238E27FC236}">
                <a16:creationId xmlns:a16="http://schemas.microsoft.com/office/drawing/2014/main" id="{F6097849-0E8C-73A7-1410-3CBA3DDB46CA}"/>
              </a:ext>
            </a:extLst>
          </p:cNvPr>
          <p:cNvSpPr>
            <a:spLocks noGrp="1"/>
          </p:cNvSpPr>
          <p:nvPr>
            <p:ph sz="half" idx="2"/>
          </p:nvPr>
        </p:nvSpPr>
        <p:spPr/>
        <p:txBody>
          <a:bodyPr>
            <a:normAutofit fontScale="70000" lnSpcReduction="20000"/>
          </a:bodyPr>
          <a:lstStyle/>
          <a:p>
            <a:r>
              <a:rPr lang="en-US" dirty="0"/>
              <a:t>Showing: Present Active Participle of </a:t>
            </a:r>
            <a:r>
              <a:rPr lang="el-GR" dirty="0" err="1"/>
              <a:t>δηλόω</a:t>
            </a:r>
            <a:r>
              <a:rPr lang="el-GR" dirty="0"/>
              <a:t> </a:t>
            </a:r>
            <a:r>
              <a:rPr lang="en-US" dirty="0"/>
              <a:t>show</a:t>
            </a:r>
          </a:p>
          <a:p>
            <a:r>
              <a:rPr lang="en-US" dirty="0"/>
              <a:t>Masculine:</a:t>
            </a:r>
          </a:p>
          <a:p>
            <a:r>
              <a:rPr lang="en-US" dirty="0"/>
              <a:t>Nominative	(</a:t>
            </a:r>
            <a:r>
              <a:rPr lang="el-GR" dirty="0" err="1"/>
              <a:t>δηλόων</a:t>
            </a:r>
            <a:r>
              <a:rPr lang="el-GR" dirty="0"/>
              <a:t>→) </a:t>
            </a:r>
            <a:r>
              <a:rPr lang="el-GR" dirty="0" err="1"/>
              <a:t>δηλῶν</a:t>
            </a:r>
            <a:endParaRPr lang="el-GR" dirty="0"/>
          </a:p>
          <a:p>
            <a:r>
              <a:rPr lang="en-US" dirty="0"/>
              <a:t>Genitive	(</a:t>
            </a:r>
            <a:r>
              <a:rPr lang="el-GR" dirty="0" err="1"/>
              <a:t>δηλόοντος</a:t>
            </a:r>
            <a:r>
              <a:rPr lang="el-GR" dirty="0"/>
              <a:t>→) </a:t>
            </a:r>
            <a:r>
              <a:rPr lang="el-GR" dirty="0" err="1"/>
              <a:t>δηλοῦντος</a:t>
            </a:r>
            <a:endParaRPr lang="el-GR" dirty="0"/>
          </a:p>
          <a:p>
            <a:r>
              <a:rPr lang="el-GR" dirty="0" err="1"/>
              <a:t>κτλ</a:t>
            </a:r>
            <a:endParaRPr lang="el-GR" dirty="0"/>
          </a:p>
          <a:p>
            <a:r>
              <a:rPr lang="en-US" dirty="0"/>
              <a:t>Feminine:</a:t>
            </a:r>
          </a:p>
          <a:p>
            <a:r>
              <a:rPr lang="en-US" dirty="0"/>
              <a:t>Nominative	(</a:t>
            </a:r>
            <a:r>
              <a:rPr lang="el-GR" dirty="0" err="1"/>
              <a:t>δηλόουσα</a:t>
            </a:r>
            <a:r>
              <a:rPr lang="el-GR" dirty="0"/>
              <a:t>→) </a:t>
            </a:r>
            <a:r>
              <a:rPr lang="el-GR" dirty="0" err="1"/>
              <a:t>δηλοῦσα</a:t>
            </a:r>
            <a:endParaRPr lang="el-GR" dirty="0"/>
          </a:p>
          <a:p>
            <a:r>
              <a:rPr lang="en-US" dirty="0"/>
              <a:t>Genitive	(</a:t>
            </a:r>
            <a:r>
              <a:rPr lang="el-GR" dirty="0" err="1"/>
              <a:t>δηλοούσης</a:t>
            </a:r>
            <a:r>
              <a:rPr lang="el-GR" dirty="0"/>
              <a:t>→) δηλούσης</a:t>
            </a:r>
          </a:p>
          <a:p>
            <a:r>
              <a:rPr lang="el-GR" dirty="0" err="1"/>
              <a:t>κτλ</a:t>
            </a:r>
            <a:endParaRPr lang="el-GR" dirty="0"/>
          </a:p>
          <a:p>
            <a:r>
              <a:rPr lang="en-US" dirty="0"/>
              <a:t>Neuter:</a:t>
            </a:r>
          </a:p>
          <a:p>
            <a:r>
              <a:rPr lang="en-US" dirty="0"/>
              <a:t>Nominative	(</a:t>
            </a:r>
            <a:r>
              <a:rPr lang="el-GR" dirty="0" err="1"/>
              <a:t>δηλόον</a:t>
            </a:r>
            <a:r>
              <a:rPr lang="el-GR" dirty="0"/>
              <a:t>→) </a:t>
            </a:r>
            <a:r>
              <a:rPr lang="el-GR" dirty="0" err="1"/>
              <a:t>δηλοῦν</a:t>
            </a:r>
            <a:endParaRPr lang="el-GR" dirty="0"/>
          </a:p>
          <a:p>
            <a:r>
              <a:rPr lang="en-US" dirty="0"/>
              <a:t>Genitive	(</a:t>
            </a:r>
            <a:r>
              <a:rPr lang="el-GR" dirty="0" err="1"/>
              <a:t>δηλόοντος</a:t>
            </a:r>
            <a:r>
              <a:rPr lang="el-GR" dirty="0"/>
              <a:t>→) </a:t>
            </a:r>
            <a:r>
              <a:rPr lang="el-GR" dirty="0" err="1"/>
              <a:t>δηλοῦντος</a:t>
            </a:r>
            <a:endParaRPr lang="el-GR" dirty="0"/>
          </a:p>
          <a:p>
            <a:r>
              <a:rPr lang="el-GR" dirty="0" err="1"/>
              <a:t>κτλ</a:t>
            </a:r>
            <a:endParaRPr lang="el-GR" dirty="0"/>
          </a:p>
        </p:txBody>
      </p:sp>
    </p:spTree>
    <p:extLst>
      <p:ext uri="{BB962C8B-B14F-4D97-AF65-F5344CB8AC3E}">
        <p14:creationId xmlns:p14="http://schemas.microsoft.com/office/powerpoint/2010/main" val="2481713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BA1830-CFFC-35C9-5990-1BD46437AA98}"/>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2590C780-ED66-FB83-E008-7FE9150220FB}"/>
              </a:ext>
            </a:extLst>
          </p:cNvPr>
          <p:cNvSpPr>
            <a:spLocks noGrp="1"/>
          </p:cNvSpPr>
          <p:nvPr>
            <p:ph idx="1"/>
          </p:nvPr>
        </p:nvSpPr>
        <p:spPr/>
        <p:txBody>
          <a:bodyPr>
            <a:normAutofit fontScale="92500" lnSpcReduction="10000"/>
          </a:bodyPr>
          <a:lstStyle/>
          <a:p>
            <a:r>
              <a:rPr lang="en-US" b="1" dirty="0"/>
              <a:t>Participles:</a:t>
            </a:r>
          </a:p>
          <a:p>
            <a:r>
              <a:rPr lang="en-US" dirty="0"/>
              <a:t>Present Active Participle: Athematic Verbs</a:t>
            </a:r>
          </a:p>
          <a:p>
            <a:r>
              <a:rPr lang="en-US" dirty="0"/>
              <a:t>For athematic (-</a:t>
            </a:r>
            <a:r>
              <a:rPr lang="el-GR" dirty="0"/>
              <a:t>μι) </a:t>
            </a:r>
            <a:r>
              <a:rPr lang="en-US" dirty="0"/>
              <a:t>verbs, no thematic vowel is added before the </a:t>
            </a:r>
            <a:r>
              <a:rPr lang="el-GR" dirty="0" err="1"/>
              <a:t>ντ</a:t>
            </a:r>
            <a:r>
              <a:rPr lang="el-GR" dirty="0"/>
              <a:t> </a:t>
            </a:r>
            <a:r>
              <a:rPr lang="en-US" dirty="0"/>
              <a:t>marker. The result is the following pattern:</a:t>
            </a:r>
          </a:p>
          <a:p>
            <a:r>
              <a:rPr lang="en-US" dirty="0"/>
              <a:t>present stem + </a:t>
            </a:r>
            <a:r>
              <a:rPr lang="el-GR" dirty="0" err="1"/>
              <a:t>ντ</a:t>
            </a:r>
            <a:r>
              <a:rPr lang="el-GR" dirty="0"/>
              <a:t> + 3-1-3 </a:t>
            </a:r>
            <a:r>
              <a:rPr lang="en-US" dirty="0"/>
              <a:t>adjective endings</a:t>
            </a:r>
          </a:p>
          <a:p>
            <a:r>
              <a:rPr lang="en-US" dirty="0"/>
              <a:t>Predictable sound changes yield the following endings for the NOMINATIVE SINGULAR of ATHEMATIC PRESENT ACTIVE participles:</a:t>
            </a:r>
          </a:p>
          <a:p>
            <a:r>
              <a:rPr lang="en-US" dirty="0"/>
              <a:t>Masculine: (-</a:t>
            </a:r>
            <a:r>
              <a:rPr lang="el-GR" dirty="0" err="1"/>
              <a:t>ντς</a:t>
            </a:r>
            <a:r>
              <a:rPr lang="el-GR" dirty="0"/>
              <a:t>→-</a:t>
            </a:r>
            <a:r>
              <a:rPr lang="el-GR" dirty="0" err="1"/>
              <a:t>νς</a:t>
            </a:r>
            <a:r>
              <a:rPr lang="el-GR" dirty="0"/>
              <a:t>→) –ς</a:t>
            </a:r>
          </a:p>
          <a:p>
            <a:r>
              <a:rPr lang="en-US" dirty="0"/>
              <a:t>Feminine: (-</a:t>
            </a:r>
            <a:r>
              <a:rPr lang="el-GR" dirty="0" err="1"/>
              <a:t>ντσα</a:t>
            </a:r>
            <a:r>
              <a:rPr lang="el-GR" dirty="0"/>
              <a:t>→-</a:t>
            </a:r>
            <a:r>
              <a:rPr lang="el-GR" dirty="0" err="1"/>
              <a:t>νσα</a:t>
            </a:r>
            <a:r>
              <a:rPr lang="el-GR" dirty="0"/>
              <a:t>→) –σα</a:t>
            </a:r>
          </a:p>
          <a:p>
            <a:r>
              <a:rPr lang="en-US" dirty="0"/>
              <a:t>Neuter: (-</a:t>
            </a:r>
            <a:r>
              <a:rPr lang="el-GR" dirty="0" err="1"/>
              <a:t>ντ</a:t>
            </a:r>
            <a:r>
              <a:rPr lang="el-GR" dirty="0"/>
              <a:t>→) –ν</a:t>
            </a:r>
          </a:p>
          <a:p>
            <a:r>
              <a:rPr lang="en-US" dirty="0"/>
              <a:t>In other words, for athematic verbs, add </a:t>
            </a:r>
            <a:r>
              <a:rPr lang="el-GR" dirty="0"/>
              <a:t>ς, σα, ν </a:t>
            </a:r>
            <a:r>
              <a:rPr lang="en-US" dirty="0"/>
              <a:t>as an ending.</a:t>
            </a:r>
            <a:endParaRPr lang="el-GR" dirty="0"/>
          </a:p>
        </p:txBody>
      </p:sp>
    </p:spTree>
    <p:extLst>
      <p:ext uri="{BB962C8B-B14F-4D97-AF65-F5344CB8AC3E}">
        <p14:creationId xmlns:p14="http://schemas.microsoft.com/office/powerpoint/2010/main" val="3925153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C2388D-CD28-7D74-F557-6879068BC6A0}"/>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5A3C8B8D-6148-D936-1871-66E0FDF002D0}"/>
              </a:ext>
            </a:extLst>
          </p:cNvPr>
          <p:cNvSpPr>
            <a:spLocks noGrp="1"/>
          </p:cNvSpPr>
          <p:nvPr>
            <p:ph sz="half" idx="1"/>
          </p:nvPr>
        </p:nvSpPr>
        <p:spPr/>
        <p:txBody>
          <a:bodyPr>
            <a:normAutofit fontScale="92500" lnSpcReduction="20000"/>
          </a:bodyPr>
          <a:lstStyle/>
          <a:p>
            <a:r>
              <a:rPr lang="en-US" dirty="0"/>
              <a:t>Showing: Present Active Participle of </a:t>
            </a:r>
            <a:r>
              <a:rPr lang="el-GR" dirty="0" err="1"/>
              <a:t>δείκνυμι</a:t>
            </a:r>
            <a:r>
              <a:rPr lang="el-GR" dirty="0"/>
              <a:t> </a:t>
            </a:r>
            <a:r>
              <a:rPr lang="en-US" dirty="0"/>
              <a:t>show </a:t>
            </a:r>
          </a:p>
          <a:p>
            <a:r>
              <a:rPr lang="en-US" dirty="0"/>
              <a:t>Singular:</a:t>
            </a:r>
          </a:p>
          <a:p>
            <a:r>
              <a:rPr lang="en-US" dirty="0"/>
              <a:t>M	 F	 N</a:t>
            </a:r>
          </a:p>
          <a:p>
            <a:r>
              <a:rPr lang="en-US" dirty="0"/>
              <a:t>Nominative	</a:t>
            </a:r>
            <a:r>
              <a:rPr lang="el-GR" dirty="0" err="1"/>
              <a:t>δεικνύς</a:t>
            </a:r>
            <a:r>
              <a:rPr lang="el-GR" dirty="0"/>
              <a:t>	</a:t>
            </a:r>
            <a:r>
              <a:rPr lang="el-GR" dirty="0" err="1"/>
              <a:t>δεικνῦσα</a:t>
            </a:r>
            <a:r>
              <a:rPr lang="el-GR" dirty="0"/>
              <a:t>	</a:t>
            </a:r>
            <a:r>
              <a:rPr lang="el-GR" dirty="0" err="1"/>
              <a:t>δεικνύν</a:t>
            </a:r>
            <a:endParaRPr lang="el-GR" dirty="0"/>
          </a:p>
          <a:p>
            <a:r>
              <a:rPr lang="en-US" dirty="0"/>
              <a:t>Genitive	</a:t>
            </a:r>
            <a:r>
              <a:rPr lang="el-GR" dirty="0" err="1"/>
              <a:t>δεικνύντος</a:t>
            </a:r>
            <a:r>
              <a:rPr lang="el-GR" dirty="0"/>
              <a:t>	</a:t>
            </a:r>
            <a:r>
              <a:rPr lang="el-GR" dirty="0" err="1"/>
              <a:t>δεικνύσης</a:t>
            </a:r>
            <a:r>
              <a:rPr lang="el-GR" dirty="0"/>
              <a:t>	</a:t>
            </a:r>
            <a:r>
              <a:rPr lang="el-GR" dirty="0" err="1"/>
              <a:t>δεικνύντος</a:t>
            </a:r>
            <a:endParaRPr lang="el-GR" dirty="0"/>
          </a:p>
          <a:p>
            <a:r>
              <a:rPr lang="en-US" dirty="0"/>
              <a:t>Dative	</a:t>
            </a:r>
            <a:r>
              <a:rPr lang="el-GR" dirty="0" err="1"/>
              <a:t>δεικνύντι</a:t>
            </a:r>
            <a:r>
              <a:rPr lang="el-GR" dirty="0"/>
              <a:t>	</a:t>
            </a:r>
            <a:r>
              <a:rPr lang="el-GR" dirty="0" err="1"/>
              <a:t>δεικνύσῃ</a:t>
            </a:r>
            <a:r>
              <a:rPr lang="el-GR" dirty="0"/>
              <a:t>	</a:t>
            </a:r>
            <a:r>
              <a:rPr lang="el-GR" dirty="0" err="1"/>
              <a:t>δεικνύντι</a:t>
            </a:r>
            <a:endParaRPr lang="el-GR" dirty="0"/>
          </a:p>
          <a:p>
            <a:r>
              <a:rPr lang="en-US" dirty="0"/>
              <a:t>Accusative	</a:t>
            </a:r>
            <a:r>
              <a:rPr lang="el-GR" dirty="0" err="1"/>
              <a:t>δεικνύντα</a:t>
            </a:r>
            <a:r>
              <a:rPr lang="el-GR" dirty="0"/>
              <a:t>	</a:t>
            </a:r>
            <a:r>
              <a:rPr lang="el-GR" dirty="0" err="1"/>
              <a:t>δεικνῦσαν</a:t>
            </a:r>
            <a:r>
              <a:rPr lang="el-GR" dirty="0"/>
              <a:t>	</a:t>
            </a:r>
            <a:r>
              <a:rPr lang="el-GR" dirty="0" err="1"/>
              <a:t>δεικνύν</a:t>
            </a:r>
            <a:endParaRPr lang="el-GR" dirty="0"/>
          </a:p>
        </p:txBody>
      </p:sp>
      <p:sp>
        <p:nvSpPr>
          <p:cNvPr id="4" name="Θέση περιεχομένου 3">
            <a:extLst>
              <a:ext uri="{FF2B5EF4-FFF2-40B4-BE49-F238E27FC236}">
                <a16:creationId xmlns:a16="http://schemas.microsoft.com/office/drawing/2014/main" id="{EAC7B408-9270-4E18-1DD2-262A13E3FE93}"/>
              </a:ext>
            </a:extLst>
          </p:cNvPr>
          <p:cNvSpPr>
            <a:spLocks noGrp="1"/>
          </p:cNvSpPr>
          <p:nvPr>
            <p:ph sz="half" idx="2"/>
          </p:nvPr>
        </p:nvSpPr>
        <p:spPr/>
        <p:txBody>
          <a:bodyPr>
            <a:normAutofit fontScale="92500" lnSpcReduction="20000"/>
          </a:bodyPr>
          <a:lstStyle/>
          <a:p>
            <a:r>
              <a:rPr lang="en-US" dirty="0"/>
              <a:t>Plural:</a:t>
            </a:r>
          </a:p>
          <a:p>
            <a:r>
              <a:rPr lang="en-US" dirty="0"/>
              <a:t>M	 F	 N</a:t>
            </a:r>
          </a:p>
          <a:p>
            <a:r>
              <a:rPr lang="en-US" dirty="0"/>
              <a:t>Nominative	</a:t>
            </a:r>
            <a:r>
              <a:rPr lang="el-GR" dirty="0" err="1"/>
              <a:t>δεικνύντες</a:t>
            </a:r>
            <a:r>
              <a:rPr lang="el-GR" dirty="0"/>
              <a:t>	</a:t>
            </a:r>
            <a:r>
              <a:rPr lang="el-GR" dirty="0" err="1"/>
              <a:t>δεικνῦσαι</a:t>
            </a:r>
            <a:r>
              <a:rPr lang="el-GR" dirty="0"/>
              <a:t>	</a:t>
            </a:r>
            <a:r>
              <a:rPr lang="el-GR" dirty="0" err="1"/>
              <a:t>δεικνύντα</a:t>
            </a:r>
            <a:endParaRPr lang="el-GR" dirty="0"/>
          </a:p>
          <a:p>
            <a:r>
              <a:rPr lang="en-US" dirty="0"/>
              <a:t>Genitive	</a:t>
            </a:r>
            <a:r>
              <a:rPr lang="el-GR" dirty="0" err="1"/>
              <a:t>δεικνύντων</a:t>
            </a:r>
            <a:r>
              <a:rPr lang="el-GR" dirty="0"/>
              <a:t>	</a:t>
            </a:r>
            <a:r>
              <a:rPr lang="el-GR" dirty="0" err="1"/>
              <a:t>δεικνυσῶν</a:t>
            </a:r>
            <a:r>
              <a:rPr lang="el-GR" dirty="0"/>
              <a:t>	</a:t>
            </a:r>
            <a:r>
              <a:rPr lang="el-GR" dirty="0" err="1"/>
              <a:t>δεικνύντων</a:t>
            </a:r>
            <a:endParaRPr lang="el-GR" dirty="0"/>
          </a:p>
          <a:p>
            <a:r>
              <a:rPr lang="en-US" dirty="0"/>
              <a:t>Dative	</a:t>
            </a:r>
            <a:r>
              <a:rPr lang="el-GR" dirty="0" err="1"/>
              <a:t>δεικνῦσι</a:t>
            </a:r>
            <a:r>
              <a:rPr lang="el-GR" dirty="0"/>
              <a:t>	</a:t>
            </a:r>
            <a:r>
              <a:rPr lang="el-GR" dirty="0" err="1"/>
              <a:t>δεικνύσαις</a:t>
            </a:r>
            <a:r>
              <a:rPr lang="el-GR" dirty="0"/>
              <a:t>	</a:t>
            </a:r>
            <a:r>
              <a:rPr lang="el-GR" dirty="0" err="1"/>
              <a:t>δεικνῦσι</a:t>
            </a:r>
            <a:endParaRPr lang="el-GR" dirty="0"/>
          </a:p>
          <a:p>
            <a:r>
              <a:rPr lang="en-US" dirty="0"/>
              <a:t>Accusative	</a:t>
            </a:r>
            <a:r>
              <a:rPr lang="el-GR" dirty="0" err="1"/>
              <a:t>δεικνύντας</a:t>
            </a:r>
            <a:r>
              <a:rPr lang="el-GR" dirty="0"/>
              <a:t>	</a:t>
            </a:r>
            <a:r>
              <a:rPr lang="el-GR" dirty="0" err="1"/>
              <a:t>δεικνύσας</a:t>
            </a:r>
            <a:r>
              <a:rPr lang="el-GR" dirty="0"/>
              <a:t>	</a:t>
            </a:r>
            <a:r>
              <a:rPr lang="el-GR" dirty="0" err="1"/>
              <a:t>δεικνύντα</a:t>
            </a:r>
            <a:endParaRPr lang="el-GR" dirty="0"/>
          </a:p>
          <a:p>
            <a:r>
              <a:rPr lang="en-US" dirty="0"/>
              <a:t>Note that when </a:t>
            </a:r>
            <a:r>
              <a:rPr lang="el-GR" dirty="0"/>
              <a:t>υ </a:t>
            </a:r>
            <a:r>
              <a:rPr lang="en-US" dirty="0"/>
              <a:t>is lengthened due to compensatory lengthening, the result is long υ.</a:t>
            </a:r>
          </a:p>
          <a:p>
            <a:endParaRPr lang="el-GR" dirty="0"/>
          </a:p>
        </p:txBody>
      </p:sp>
    </p:spTree>
    <p:extLst>
      <p:ext uri="{BB962C8B-B14F-4D97-AF65-F5344CB8AC3E}">
        <p14:creationId xmlns:p14="http://schemas.microsoft.com/office/powerpoint/2010/main" val="2971866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FB84CD-7792-3396-C172-19DEDC8FC5D0}"/>
              </a:ext>
            </a:extLst>
          </p:cNvPr>
          <p:cNvSpPr>
            <a:spLocks noGrp="1"/>
          </p:cNvSpPr>
          <p:nvPr>
            <p:ph type="title"/>
          </p:nvPr>
        </p:nvSpPr>
        <p:spPr/>
        <p:txBody>
          <a:bodyPr/>
          <a:lstStyle/>
          <a:p>
            <a:r>
              <a:rPr lang="en-US" dirty="0"/>
              <a:t>Participles and Infinitives</a:t>
            </a:r>
            <a:endParaRPr lang="el-GR" dirty="0"/>
          </a:p>
        </p:txBody>
      </p:sp>
      <p:sp>
        <p:nvSpPr>
          <p:cNvPr id="4" name="Θέση περιεχομένου 3">
            <a:extLst>
              <a:ext uri="{FF2B5EF4-FFF2-40B4-BE49-F238E27FC236}">
                <a16:creationId xmlns:a16="http://schemas.microsoft.com/office/drawing/2014/main" id="{F7CFADAD-176E-150B-09A5-370CE1B2A695}"/>
              </a:ext>
            </a:extLst>
          </p:cNvPr>
          <p:cNvSpPr>
            <a:spLocks noGrp="1"/>
          </p:cNvSpPr>
          <p:nvPr>
            <p:ph sz="half" idx="1"/>
          </p:nvPr>
        </p:nvSpPr>
        <p:spPr/>
        <p:txBody>
          <a:bodyPr>
            <a:normAutofit lnSpcReduction="10000"/>
          </a:bodyPr>
          <a:lstStyle/>
          <a:p>
            <a:r>
              <a:rPr lang="en-US" dirty="0"/>
              <a:t>Giving: Present Active Participle of </a:t>
            </a:r>
            <a:r>
              <a:rPr lang="el-GR" dirty="0"/>
              <a:t>δίδωμι </a:t>
            </a:r>
            <a:r>
              <a:rPr lang="en-US" dirty="0"/>
              <a:t>give </a:t>
            </a:r>
          </a:p>
          <a:p>
            <a:r>
              <a:rPr lang="en-US" dirty="0"/>
              <a:t>M	 F	 N</a:t>
            </a:r>
          </a:p>
          <a:p>
            <a:r>
              <a:rPr lang="en-US" dirty="0"/>
              <a:t>Nominative	</a:t>
            </a:r>
            <a:r>
              <a:rPr lang="el-GR" dirty="0" err="1"/>
              <a:t>διδούς</a:t>
            </a:r>
            <a:r>
              <a:rPr lang="el-GR" dirty="0"/>
              <a:t>	</a:t>
            </a:r>
            <a:r>
              <a:rPr lang="el-GR" dirty="0" err="1"/>
              <a:t>διδοῦσα</a:t>
            </a:r>
            <a:r>
              <a:rPr lang="el-GR" dirty="0"/>
              <a:t>	</a:t>
            </a:r>
            <a:r>
              <a:rPr lang="el-GR" dirty="0" err="1"/>
              <a:t>διδόν</a:t>
            </a:r>
            <a:endParaRPr lang="el-GR" dirty="0"/>
          </a:p>
          <a:p>
            <a:r>
              <a:rPr lang="en-US" dirty="0"/>
              <a:t>Genitive	</a:t>
            </a:r>
            <a:r>
              <a:rPr lang="el-GR" dirty="0" err="1"/>
              <a:t>διδόντος</a:t>
            </a:r>
            <a:r>
              <a:rPr lang="el-GR" dirty="0"/>
              <a:t>	</a:t>
            </a:r>
            <a:r>
              <a:rPr lang="el-GR" dirty="0" err="1"/>
              <a:t>διδούσης</a:t>
            </a:r>
            <a:r>
              <a:rPr lang="el-GR" dirty="0"/>
              <a:t>	</a:t>
            </a:r>
            <a:r>
              <a:rPr lang="el-GR" dirty="0" err="1"/>
              <a:t>διδόντος</a:t>
            </a:r>
            <a:endParaRPr lang="el-GR" dirty="0"/>
          </a:p>
          <a:p>
            <a:r>
              <a:rPr lang="el-GR" dirty="0" err="1"/>
              <a:t>κτλ</a:t>
            </a:r>
            <a:r>
              <a:rPr lang="el-GR" dirty="0"/>
              <a:t>	 	 </a:t>
            </a:r>
          </a:p>
          <a:p>
            <a:r>
              <a:rPr lang="en-US" dirty="0"/>
              <a:t>Note that the stem of this participle is </a:t>
            </a:r>
            <a:r>
              <a:rPr lang="el-GR" dirty="0" err="1"/>
              <a:t>διδόντ</a:t>
            </a:r>
            <a:r>
              <a:rPr lang="el-GR" dirty="0"/>
              <a:t>. </a:t>
            </a:r>
            <a:r>
              <a:rPr lang="en-US" dirty="0"/>
              <a:t>When </a:t>
            </a:r>
            <a:r>
              <a:rPr lang="el-GR" dirty="0"/>
              <a:t>ο </a:t>
            </a:r>
            <a:r>
              <a:rPr lang="en-US" dirty="0"/>
              <a:t>is lengthened due to compensatory lengthening, the result is </a:t>
            </a:r>
            <a:r>
              <a:rPr lang="el-GR" dirty="0"/>
              <a:t>ου.</a:t>
            </a:r>
          </a:p>
        </p:txBody>
      </p:sp>
      <p:sp>
        <p:nvSpPr>
          <p:cNvPr id="5" name="Θέση περιεχομένου 4">
            <a:extLst>
              <a:ext uri="{FF2B5EF4-FFF2-40B4-BE49-F238E27FC236}">
                <a16:creationId xmlns:a16="http://schemas.microsoft.com/office/drawing/2014/main" id="{99C7D75D-C2CC-5E6B-2FF8-A8CA31F6D794}"/>
              </a:ext>
            </a:extLst>
          </p:cNvPr>
          <p:cNvSpPr>
            <a:spLocks noGrp="1"/>
          </p:cNvSpPr>
          <p:nvPr>
            <p:ph sz="half" idx="2"/>
          </p:nvPr>
        </p:nvSpPr>
        <p:spPr/>
        <p:txBody>
          <a:bodyPr>
            <a:normAutofit lnSpcReduction="10000"/>
          </a:bodyPr>
          <a:lstStyle/>
          <a:p>
            <a:r>
              <a:rPr lang="en-US" dirty="0"/>
              <a:t>Placing, making: Present Active Participle of </a:t>
            </a:r>
            <a:r>
              <a:rPr lang="el-GR" dirty="0" err="1"/>
              <a:t>τίθημι</a:t>
            </a:r>
            <a:r>
              <a:rPr lang="el-GR" dirty="0"/>
              <a:t> </a:t>
            </a:r>
            <a:r>
              <a:rPr lang="en-US" dirty="0"/>
              <a:t>place, make</a:t>
            </a:r>
          </a:p>
          <a:p>
            <a:r>
              <a:rPr lang="en-US" dirty="0"/>
              <a:t>M	 F	 N</a:t>
            </a:r>
          </a:p>
          <a:p>
            <a:r>
              <a:rPr lang="en-US" dirty="0"/>
              <a:t>Nominative	</a:t>
            </a:r>
            <a:r>
              <a:rPr lang="el-GR" dirty="0" err="1"/>
              <a:t>τιθείς</a:t>
            </a:r>
            <a:r>
              <a:rPr lang="el-GR" dirty="0"/>
              <a:t>	</a:t>
            </a:r>
            <a:r>
              <a:rPr lang="el-GR" dirty="0" err="1"/>
              <a:t>τιθεῖσα</a:t>
            </a:r>
            <a:r>
              <a:rPr lang="el-GR" dirty="0"/>
              <a:t>	</a:t>
            </a:r>
            <a:r>
              <a:rPr lang="el-GR" dirty="0" err="1"/>
              <a:t>τιθέν</a:t>
            </a:r>
            <a:endParaRPr lang="el-GR" dirty="0"/>
          </a:p>
          <a:p>
            <a:r>
              <a:rPr lang="en-US" dirty="0"/>
              <a:t>Genitive	</a:t>
            </a:r>
            <a:r>
              <a:rPr lang="el-GR" dirty="0" err="1"/>
              <a:t>τιθέντος</a:t>
            </a:r>
            <a:r>
              <a:rPr lang="el-GR" dirty="0"/>
              <a:t>	</a:t>
            </a:r>
            <a:r>
              <a:rPr lang="el-GR" dirty="0" err="1"/>
              <a:t>τιθείσης</a:t>
            </a:r>
            <a:r>
              <a:rPr lang="el-GR" dirty="0"/>
              <a:t>	</a:t>
            </a:r>
            <a:r>
              <a:rPr lang="el-GR" dirty="0" err="1"/>
              <a:t>τιθέντος</a:t>
            </a:r>
            <a:endParaRPr lang="el-GR" dirty="0"/>
          </a:p>
          <a:p>
            <a:r>
              <a:rPr lang="el-GR" dirty="0" err="1"/>
              <a:t>κτλ</a:t>
            </a:r>
            <a:r>
              <a:rPr lang="el-GR" dirty="0"/>
              <a:t>	 	 </a:t>
            </a:r>
          </a:p>
          <a:p>
            <a:r>
              <a:rPr lang="en-US" dirty="0"/>
              <a:t>Note that the stem of this participle is </a:t>
            </a:r>
            <a:r>
              <a:rPr lang="el-GR" dirty="0" err="1"/>
              <a:t>τιθέντ</a:t>
            </a:r>
            <a:r>
              <a:rPr lang="el-GR" dirty="0"/>
              <a:t>. </a:t>
            </a:r>
            <a:r>
              <a:rPr lang="en-US" dirty="0"/>
              <a:t>When </a:t>
            </a:r>
            <a:r>
              <a:rPr lang="el-GR" dirty="0"/>
              <a:t>ε </a:t>
            </a:r>
            <a:r>
              <a:rPr lang="en-US" dirty="0"/>
              <a:t>is lengthened due to compensatory lengthening, the result is </a:t>
            </a:r>
            <a:r>
              <a:rPr lang="el-GR" dirty="0"/>
              <a:t>ει.</a:t>
            </a:r>
          </a:p>
        </p:txBody>
      </p:sp>
    </p:spTree>
    <p:extLst>
      <p:ext uri="{BB962C8B-B14F-4D97-AF65-F5344CB8AC3E}">
        <p14:creationId xmlns:p14="http://schemas.microsoft.com/office/powerpoint/2010/main" val="591392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7D97F5-B9E1-0552-D203-DD4D82DF3FDB}"/>
              </a:ext>
            </a:extLst>
          </p:cNvPr>
          <p:cNvSpPr>
            <a:spLocks noGrp="1"/>
          </p:cNvSpPr>
          <p:nvPr>
            <p:ph type="title"/>
          </p:nvPr>
        </p:nvSpPr>
        <p:spPr/>
        <p:txBody>
          <a:bodyPr/>
          <a:lstStyle/>
          <a:p>
            <a:r>
              <a:rPr lang="en-US" dirty="0"/>
              <a:t>Participles and Infinitives</a:t>
            </a:r>
            <a:endParaRPr lang="el-GR" dirty="0"/>
          </a:p>
        </p:txBody>
      </p:sp>
      <p:sp>
        <p:nvSpPr>
          <p:cNvPr id="4" name="Θέση περιεχομένου 3">
            <a:extLst>
              <a:ext uri="{FF2B5EF4-FFF2-40B4-BE49-F238E27FC236}">
                <a16:creationId xmlns:a16="http://schemas.microsoft.com/office/drawing/2014/main" id="{0E04167E-108E-AC10-53F1-109ED060038D}"/>
              </a:ext>
            </a:extLst>
          </p:cNvPr>
          <p:cNvSpPr>
            <a:spLocks noGrp="1"/>
          </p:cNvSpPr>
          <p:nvPr>
            <p:ph sz="half" idx="1"/>
          </p:nvPr>
        </p:nvSpPr>
        <p:spPr/>
        <p:txBody>
          <a:bodyPr>
            <a:normAutofit lnSpcReduction="10000"/>
          </a:bodyPr>
          <a:lstStyle/>
          <a:p>
            <a:r>
              <a:rPr lang="en-US" dirty="0"/>
              <a:t>Standing: Present Active Participle of </a:t>
            </a:r>
            <a:r>
              <a:rPr lang="el-GR" dirty="0" err="1"/>
              <a:t>ἵστημι</a:t>
            </a:r>
            <a:r>
              <a:rPr lang="el-GR" dirty="0"/>
              <a:t> </a:t>
            </a:r>
            <a:r>
              <a:rPr lang="en-US" dirty="0"/>
              <a:t>stand </a:t>
            </a:r>
          </a:p>
          <a:p>
            <a:r>
              <a:rPr lang="en-US" dirty="0"/>
              <a:t>M	 F	 N</a:t>
            </a:r>
          </a:p>
          <a:p>
            <a:r>
              <a:rPr lang="en-US" dirty="0"/>
              <a:t>Nominative	</a:t>
            </a:r>
            <a:r>
              <a:rPr lang="el-GR" dirty="0" err="1"/>
              <a:t>ἱστάς</a:t>
            </a:r>
            <a:r>
              <a:rPr lang="el-GR" dirty="0"/>
              <a:t>	</a:t>
            </a:r>
            <a:r>
              <a:rPr lang="el-GR" dirty="0" err="1"/>
              <a:t>ἱστᾶσα</a:t>
            </a:r>
            <a:r>
              <a:rPr lang="el-GR" dirty="0"/>
              <a:t>	</a:t>
            </a:r>
            <a:r>
              <a:rPr lang="el-GR" dirty="0" err="1"/>
              <a:t>ἱστάν</a:t>
            </a:r>
            <a:endParaRPr lang="el-GR" dirty="0"/>
          </a:p>
          <a:p>
            <a:r>
              <a:rPr lang="en-US" dirty="0"/>
              <a:t>Genitive	</a:t>
            </a:r>
            <a:r>
              <a:rPr lang="el-GR" dirty="0" err="1"/>
              <a:t>ἱστάντος</a:t>
            </a:r>
            <a:r>
              <a:rPr lang="el-GR" dirty="0"/>
              <a:t>	</a:t>
            </a:r>
            <a:r>
              <a:rPr lang="el-GR" dirty="0" err="1"/>
              <a:t>ἱστάσης</a:t>
            </a:r>
            <a:r>
              <a:rPr lang="el-GR" dirty="0"/>
              <a:t>	</a:t>
            </a:r>
            <a:r>
              <a:rPr lang="el-GR" dirty="0" err="1"/>
              <a:t>ἱστάντος</a:t>
            </a:r>
            <a:endParaRPr lang="el-GR" dirty="0"/>
          </a:p>
          <a:p>
            <a:r>
              <a:rPr lang="el-GR" dirty="0" err="1"/>
              <a:t>κτλ</a:t>
            </a:r>
            <a:r>
              <a:rPr lang="el-GR" dirty="0"/>
              <a:t>	 	 </a:t>
            </a:r>
          </a:p>
          <a:p>
            <a:r>
              <a:rPr lang="en-US" dirty="0"/>
              <a:t>Note that the stem of this participle is </a:t>
            </a:r>
            <a:r>
              <a:rPr lang="el-GR" dirty="0" err="1"/>
              <a:t>ἱστάντ</a:t>
            </a:r>
            <a:r>
              <a:rPr lang="el-GR" dirty="0"/>
              <a:t>. </a:t>
            </a:r>
            <a:r>
              <a:rPr lang="en-US" dirty="0"/>
              <a:t>When </a:t>
            </a:r>
            <a:r>
              <a:rPr lang="el-GR" dirty="0"/>
              <a:t>α </a:t>
            </a:r>
            <a:r>
              <a:rPr lang="en-US" dirty="0"/>
              <a:t>is lengthened due to compensatory lengthening, the result is long </a:t>
            </a:r>
            <a:r>
              <a:rPr lang="el-GR" dirty="0"/>
              <a:t>α.</a:t>
            </a:r>
          </a:p>
        </p:txBody>
      </p:sp>
      <p:sp>
        <p:nvSpPr>
          <p:cNvPr id="5" name="Θέση περιεχομένου 4">
            <a:extLst>
              <a:ext uri="{FF2B5EF4-FFF2-40B4-BE49-F238E27FC236}">
                <a16:creationId xmlns:a16="http://schemas.microsoft.com/office/drawing/2014/main" id="{8348D9A7-F85B-D0ED-479E-1D54652BA2D7}"/>
              </a:ext>
            </a:extLst>
          </p:cNvPr>
          <p:cNvSpPr>
            <a:spLocks noGrp="1"/>
          </p:cNvSpPr>
          <p:nvPr>
            <p:ph sz="half" idx="2"/>
          </p:nvPr>
        </p:nvSpPr>
        <p:spPr/>
        <p:txBody>
          <a:bodyPr>
            <a:normAutofit lnSpcReduction="10000"/>
          </a:bodyPr>
          <a:lstStyle/>
          <a:p>
            <a:r>
              <a:rPr lang="en-US" dirty="0"/>
              <a:t>Throwing: Present Active Participle of </a:t>
            </a:r>
            <a:r>
              <a:rPr lang="el-GR" dirty="0" err="1"/>
              <a:t>ἵημι</a:t>
            </a:r>
            <a:r>
              <a:rPr lang="el-GR" dirty="0"/>
              <a:t> </a:t>
            </a:r>
            <a:r>
              <a:rPr lang="en-US" dirty="0"/>
              <a:t>throw</a:t>
            </a:r>
          </a:p>
          <a:p>
            <a:r>
              <a:rPr lang="en-US" dirty="0"/>
              <a:t>M	 F	 N</a:t>
            </a:r>
          </a:p>
          <a:p>
            <a:r>
              <a:rPr lang="en-US" dirty="0"/>
              <a:t>Nominative	</a:t>
            </a:r>
            <a:r>
              <a:rPr lang="el-GR" dirty="0" err="1"/>
              <a:t>ἱείς</a:t>
            </a:r>
            <a:r>
              <a:rPr lang="el-GR" dirty="0"/>
              <a:t>	</a:t>
            </a:r>
            <a:r>
              <a:rPr lang="el-GR" dirty="0" err="1"/>
              <a:t>ἱεῖσα</a:t>
            </a:r>
            <a:r>
              <a:rPr lang="el-GR" dirty="0"/>
              <a:t>	</a:t>
            </a:r>
            <a:r>
              <a:rPr lang="el-GR" dirty="0" err="1"/>
              <a:t>ἱέν</a:t>
            </a:r>
            <a:endParaRPr lang="el-GR" dirty="0"/>
          </a:p>
          <a:p>
            <a:r>
              <a:rPr lang="en-US" dirty="0"/>
              <a:t>Genitive	</a:t>
            </a:r>
            <a:r>
              <a:rPr lang="el-GR" dirty="0" err="1"/>
              <a:t>ἱέντος</a:t>
            </a:r>
            <a:r>
              <a:rPr lang="el-GR" dirty="0"/>
              <a:t>	</a:t>
            </a:r>
            <a:r>
              <a:rPr lang="el-GR" dirty="0" err="1"/>
              <a:t>ἱείσης</a:t>
            </a:r>
            <a:r>
              <a:rPr lang="el-GR" dirty="0"/>
              <a:t>	</a:t>
            </a:r>
            <a:r>
              <a:rPr lang="el-GR" dirty="0" err="1"/>
              <a:t>ἱέντος</a:t>
            </a:r>
            <a:endParaRPr lang="el-GR" dirty="0"/>
          </a:p>
          <a:p>
            <a:r>
              <a:rPr lang="el-GR" dirty="0" err="1"/>
              <a:t>κτλ</a:t>
            </a:r>
            <a:r>
              <a:rPr lang="el-GR" dirty="0"/>
              <a:t>	 	 </a:t>
            </a:r>
          </a:p>
          <a:p>
            <a:r>
              <a:rPr lang="en-US" dirty="0"/>
              <a:t>Note that the stem of this participle is </a:t>
            </a:r>
            <a:r>
              <a:rPr lang="el-GR" dirty="0" err="1"/>
              <a:t>ἱέντ</a:t>
            </a:r>
            <a:r>
              <a:rPr lang="el-GR" dirty="0"/>
              <a:t>. </a:t>
            </a:r>
            <a:r>
              <a:rPr lang="en-US" dirty="0"/>
              <a:t>When </a:t>
            </a:r>
            <a:r>
              <a:rPr lang="el-GR" dirty="0"/>
              <a:t>ε </a:t>
            </a:r>
            <a:r>
              <a:rPr lang="en-US" dirty="0"/>
              <a:t>is lengthened due to compensatory lengthening, the result is </a:t>
            </a:r>
            <a:r>
              <a:rPr lang="el-GR" dirty="0"/>
              <a:t>ει.</a:t>
            </a:r>
          </a:p>
        </p:txBody>
      </p:sp>
    </p:spTree>
    <p:extLst>
      <p:ext uri="{BB962C8B-B14F-4D97-AF65-F5344CB8AC3E}">
        <p14:creationId xmlns:p14="http://schemas.microsoft.com/office/powerpoint/2010/main" val="3882040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757A2D-08E6-B2A9-A29C-5A4ADDEF0ACD}"/>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364F7372-424C-E4D5-BB70-4B01C1DDA832}"/>
              </a:ext>
            </a:extLst>
          </p:cNvPr>
          <p:cNvSpPr>
            <a:spLocks noGrp="1"/>
          </p:cNvSpPr>
          <p:nvPr>
            <p:ph idx="1"/>
          </p:nvPr>
        </p:nvSpPr>
        <p:spPr/>
        <p:txBody>
          <a:bodyPr>
            <a:normAutofit/>
          </a:bodyPr>
          <a:lstStyle/>
          <a:p>
            <a:r>
              <a:rPr lang="en-US" b="1" dirty="0"/>
              <a:t>Participles:</a:t>
            </a:r>
          </a:p>
          <a:p>
            <a:r>
              <a:rPr lang="en-US" dirty="0"/>
              <a:t>Future Active Participle</a:t>
            </a:r>
          </a:p>
          <a:p>
            <a:r>
              <a:rPr lang="en-US" dirty="0"/>
              <a:t>Recall that ALL verbs are THEMATIC (-</a:t>
            </a:r>
            <a:r>
              <a:rPr lang="el-GR" dirty="0"/>
              <a:t>ω) </a:t>
            </a:r>
            <a:r>
              <a:rPr lang="en-US" dirty="0"/>
              <a:t>verbs in the FUTURE tense. So to form the future active participle:</a:t>
            </a:r>
          </a:p>
          <a:p>
            <a:r>
              <a:rPr lang="en-US" dirty="0"/>
              <a:t>Add </a:t>
            </a:r>
            <a:r>
              <a:rPr lang="el-GR" dirty="0"/>
              <a:t>ων, </a:t>
            </a:r>
            <a:r>
              <a:rPr lang="el-GR" dirty="0" err="1"/>
              <a:t>ουσα</a:t>
            </a:r>
            <a:r>
              <a:rPr lang="el-GR" dirty="0"/>
              <a:t>, ον </a:t>
            </a:r>
            <a:r>
              <a:rPr lang="en-US" dirty="0"/>
              <a:t>to the future stem (= verb stem + </a:t>
            </a:r>
            <a:r>
              <a:rPr lang="el-GR" dirty="0"/>
              <a:t>σ)</a:t>
            </a:r>
          </a:p>
          <a:p>
            <a:r>
              <a:rPr lang="en-US" dirty="0"/>
              <a:t>About to loosen: Future Active Participle of </a:t>
            </a:r>
            <a:r>
              <a:rPr lang="el-GR" dirty="0" err="1"/>
              <a:t>λύω</a:t>
            </a:r>
            <a:r>
              <a:rPr lang="el-GR" dirty="0"/>
              <a:t> </a:t>
            </a:r>
            <a:r>
              <a:rPr lang="en-US" dirty="0"/>
              <a:t>loosen </a:t>
            </a:r>
          </a:p>
          <a:p>
            <a:r>
              <a:rPr lang="en-US" dirty="0"/>
              <a:t>M	 F	 N</a:t>
            </a:r>
          </a:p>
          <a:p>
            <a:r>
              <a:rPr lang="en-US" dirty="0"/>
              <a:t>Nominative	</a:t>
            </a:r>
            <a:r>
              <a:rPr lang="el-GR" dirty="0" err="1"/>
              <a:t>λύσων</a:t>
            </a:r>
            <a:r>
              <a:rPr lang="el-GR" dirty="0"/>
              <a:t>	</a:t>
            </a:r>
            <a:r>
              <a:rPr lang="el-GR" dirty="0" err="1"/>
              <a:t>λύσουσα</a:t>
            </a:r>
            <a:r>
              <a:rPr lang="el-GR" dirty="0"/>
              <a:t>	 </a:t>
            </a:r>
            <a:r>
              <a:rPr lang="el-GR" dirty="0" err="1"/>
              <a:t>λῦσον</a:t>
            </a:r>
            <a:endParaRPr lang="el-GR" dirty="0"/>
          </a:p>
          <a:p>
            <a:r>
              <a:rPr lang="en-US" dirty="0"/>
              <a:t>Genitive	</a:t>
            </a:r>
            <a:r>
              <a:rPr lang="el-GR" dirty="0" err="1"/>
              <a:t>λύσοντος</a:t>
            </a:r>
            <a:r>
              <a:rPr lang="el-GR" dirty="0"/>
              <a:t>	</a:t>
            </a:r>
            <a:r>
              <a:rPr lang="el-GR" dirty="0" err="1"/>
              <a:t>λυσούσης</a:t>
            </a:r>
            <a:r>
              <a:rPr lang="el-GR" dirty="0"/>
              <a:t>	</a:t>
            </a:r>
            <a:r>
              <a:rPr lang="el-GR" dirty="0" err="1"/>
              <a:t>λύσοντος</a:t>
            </a:r>
            <a:endParaRPr lang="el-GR" dirty="0"/>
          </a:p>
        </p:txBody>
      </p:sp>
    </p:spTree>
    <p:extLst>
      <p:ext uri="{BB962C8B-B14F-4D97-AF65-F5344CB8AC3E}">
        <p14:creationId xmlns:p14="http://schemas.microsoft.com/office/powerpoint/2010/main" val="2205685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49F38-EB84-2785-CBFD-3D8CCC9BB7DA}"/>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2F069205-BC12-1FBB-8081-E0FBD2161ACB}"/>
              </a:ext>
            </a:extLst>
          </p:cNvPr>
          <p:cNvSpPr>
            <a:spLocks noGrp="1"/>
          </p:cNvSpPr>
          <p:nvPr>
            <p:ph idx="1"/>
          </p:nvPr>
        </p:nvSpPr>
        <p:spPr/>
        <p:txBody>
          <a:bodyPr/>
          <a:lstStyle/>
          <a:p>
            <a:r>
              <a:rPr lang="en-US" b="1" dirty="0"/>
              <a:t>Participles:</a:t>
            </a:r>
          </a:p>
          <a:p>
            <a:r>
              <a:rPr lang="en-US" dirty="0"/>
              <a:t>Future Active Participle</a:t>
            </a:r>
          </a:p>
          <a:p>
            <a:r>
              <a:rPr lang="en-US" dirty="0"/>
              <a:t>About to show: Future Active Participle of </a:t>
            </a:r>
            <a:r>
              <a:rPr lang="el-GR" dirty="0" err="1"/>
              <a:t>δείκνυμι</a:t>
            </a:r>
            <a:r>
              <a:rPr lang="el-GR" dirty="0"/>
              <a:t> </a:t>
            </a:r>
            <a:r>
              <a:rPr lang="en-US" dirty="0"/>
              <a:t>show</a:t>
            </a:r>
          </a:p>
          <a:p>
            <a:r>
              <a:rPr lang="en-US" dirty="0"/>
              <a:t>M	 F	 N</a:t>
            </a:r>
          </a:p>
          <a:p>
            <a:r>
              <a:rPr lang="en-US" dirty="0"/>
              <a:t>Nominative	</a:t>
            </a:r>
            <a:r>
              <a:rPr lang="el-GR" dirty="0" err="1"/>
              <a:t>δείξων</a:t>
            </a:r>
            <a:r>
              <a:rPr lang="el-GR" dirty="0"/>
              <a:t>	</a:t>
            </a:r>
            <a:r>
              <a:rPr lang="el-GR" dirty="0" err="1"/>
              <a:t>δείξουσα</a:t>
            </a:r>
            <a:r>
              <a:rPr lang="el-GR" dirty="0"/>
              <a:t>	</a:t>
            </a:r>
            <a:r>
              <a:rPr lang="el-GR" dirty="0" err="1"/>
              <a:t>δεῖξον</a:t>
            </a:r>
            <a:endParaRPr lang="el-GR" dirty="0"/>
          </a:p>
          <a:p>
            <a:r>
              <a:rPr lang="en-US" dirty="0"/>
              <a:t>Genitive	</a:t>
            </a:r>
            <a:r>
              <a:rPr lang="el-GR" dirty="0" err="1"/>
              <a:t>δείξοντος</a:t>
            </a:r>
            <a:r>
              <a:rPr lang="el-GR" dirty="0"/>
              <a:t>	</a:t>
            </a:r>
            <a:r>
              <a:rPr lang="el-GR" dirty="0" err="1"/>
              <a:t>δειξούσης</a:t>
            </a:r>
            <a:r>
              <a:rPr lang="el-GR" dirty="0"/>
              <a:t>	</a:t>
            </a:r>
            <a:r>
              <a:rPr lang="el-GR" dirty="0" err="1"/>
              <a:t>δείξοντος</a:t>
            </a:r>
            <a:endParaRPr lang="el-GR" dirty="0"/>
          </a:p>
          <a:p>
            <a:pPr marL="0" indent="0">
              <a:buNone/>
            </a:pPr>
            <a:endParaRPr lang="el-GR" dirty="0"/>
          </a:p>
        </p:txBody>
      </p:sp>
    </p:spTree>
    <p:extLst>
      <p:ext uri="{BB962C8B-B14F-4D97-AF65-F5344CB8AC3E}">
        <p14:creationId xmlns:p14="http://schemas.microsoft.com/office/powerpoint/2010/main" val="2090216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FC745D-A2C5-8D48-D968-E0BDA18F25DF}"/>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4F6A1A29-5F38-4D7A-97D3-05E8358E6731}"/>
              </a:ext>
            </a:extLst>
          </p:cNvPr>
          <p:cNvSpPr>
            <a:spLocks noGrp="1"/>
          </p:cNvSpPr>
          <p:nvPr>
            <p:ph idx="1"/>
          </p:nvPr>
        </p:nvSpPr>
        <p:spPr/>
        <p:txBody>
          <a:bodyPr>
            <a:normAutofit/>
          </a:bodyPr>
          <a:lstStyle/>
          <a:p>
            <a:r>
              <a:rPr lang="en-US" b="1" dirty="0"/>
              <a:t>Participles:</a:t>
            </a:r>
          </a:p>
          <a:p>
            <a:r>
              <a:rPr lang="en-US" dirty="0"/>
              <a:t>First Aorist Active Participle</a:t>
            </a:r>
          </a:p>
          <a:p>
            <a:r>
              <a:rPr lang="en-US" dirty="0"/>
              <a:t>The pattern to form the FIRST AORIST ACTIVE participle is:</a:t>
            </a:r>
          </a:p>
          <a:p>
            <a:r>
              <a:rPr lang="en-US" dirty="0"/>
              <a:t>verb stem + σα + </a:t>
            </a:r>
            <a:r>
              <a:rPr lang="en-US" dirty="0" err="1"/>
              <a:t>ντ</a:t>
            </a:r>
            <a:r>
              <a:rPr lang="en-US" dirty="0"/>
              <a:t> + 3-1-3 adjective endings</a:t>
            </a:r>
          </a:p>
          <a:p>
            <a:r>
              <a:rPr lang="en-US" dirty="0"/>
              <a:t>Predictable sound changes yield the following endings for the nominative singular of first aorist active participles:</a:t>
            </a:r>
          </a:p>
          <a:p>
            <a:r>
              <a:rPr lang="en-US" dirty="0"/>
              <a:t>Masculine: (-σα</a:t>
            </a:r>
            <a:r>
              <a:rPr lang="en-US" dirty="0" err="1"/>
              <a:t>ντς</a:t>
            </a:r>
            <a:r>
              <a:rPr lang="en-US" dirty="0"/>
              <a:t>→-σα</a:t>
            </a:r>
            <a:r>
              <a:rPr lang="en-US" dirty="0" err="1"/>
              <a:t>νς</a:t>
            </a:r>
            <a:r>
              <a:rPr lang="en-US" dirty="0"/>
              <a:t>→) –σας</a:t>
            </a:r>
          </a:p>
          <a:p>
            <a:r>
              <a:rPr lang="en-US" dirty="0"/>
              <a:t>Feminine: (-σα</a:t>
            </a:r>
            <a:r>
              <a:rPr lang="en-US" dirty="0" err="1"/>
              <a:t>ντσ</a:t>
            </a:r>
            <a:r>
              <a:rPr lang="en-US" dirty="0"/>
              <a:t>α→-σανσα→) –σασα</a:t>
            </a:r>
          </a:p>
          <a:p>
            <a:r>
              <a:rPr lang="en-US" dirty="0"/>
              <a:t>Neuter: (-σα</a:t>
            </a:r>
            <a:r>
              <a:rPr lang="en-US" dirty="0" err="1"/>
              <a:t>ντ</a:t>
            </a:r>
            <a:r>
              <a:rPr lang="en-US" dirty="0"/>
              <a:t>→) –σαν</a:t>
            </a:r>
          </a:p>
        </p:txBody>
      </p:sp>
    </p:spTree>
    <p:extLst>
      <p:ext uri="{BB962C8B-B14F-4D97-AF65-F5344CB8AC3E}">
        <p14:creationId xmlns:p14="http://schemas.microsoft.com/office/powerpoint/2010/main" val="1929979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060336-83B1-FC3F-6CD8-CC444F66D77D}"/>
              </a:ext>
            </a:extLst>
          </p:cNvPr>
          <p:cNvSpPr>
            <a:spLocks noGrp="1"/>
          </p:cNvSpPr>
          <p:nvPr>
            <p:ph type="title"/>
          </p:nvPr>
        </p:nvSpPr>
        <p:spPr/>
        <p:txBody>
          <a:bodyPr/>
          <a:lstStyle/>
          <a:p>
            <a:r>
              <a:rPr lang="en-US" dirty="0"/>
              <a:t>Participles and Infinitives</a:t>
            </a:r>
            <a:endParaRPr lang="el-GR" dirty="0"/>
          </a:p>
        </p:txBody>
      </p:sp>
      <p:sp>
        <p:nvSpPr>
          <p:cNvPr id="4" name="Θέση περιεχομένου 3">
            <a:extLst>
              <a:ext uri="{FF2B5EF4-FFF2-40B4-BE49-F238E27FC236}">
                <a16:creationId xmlns:a16="http://schemas.microsoft.com/office/drawing/2014/main" id="{5AF31B2E-B619-5379-658B-EACBB6F9E39C}"/>
              </a:ext>
            </a:extLst>
          </p:cNvPr>
          <p:cNvSpPr>
            <a:spLocks noGrp="1"/>
          </p:cNvSpPr>
          <p:nvPr>
            <p:ph sz="half" idx="1"/>
          </p:nvPr>
        </p:nvSpPr>
        <p:spPr/>
        <p:txBody>
          <a:bodyPr>
            <a:normAutofit fontScale="85000" lnSpcReduction="10000"/>
          </a:bodyPr>
          <a:lstStyle/>
          <a:p>
            <a:r>
              <a:rPr lang="en-US" dirty="0"/>
              <a:t>In other words, to form the first aorist active participle, add the inflected athematic endings of ς, σα, ν to the aorist stem (i.e. verb stem + σα). As with present active participles:</a:t>
            </a:r>
          </a:p>
          <a:p>
            <a:r>
              <a:rPr lang="en-US" dirty="0"/>
              <a:t>A σ is added before the 1st declension endings for the FEMININE</a:t>
            </a:r>
          </a:p>
          <a:p>
            <a:r>
              <a:rPr lang="en-US" dirty="0"/>
              <a:t>1st declension endings for the FEMININE are ᾰ in the nom. and acc. sing.</a:t>
            </a:r>
          </a:p>
          <a:p>
            <a:r>
              <a:rPr lang="en-US" dirty="0"/>
              <a:t>The persistent accent is on the LAST VOWEL SOUND of the VERB STEM.</a:t>
            </a:r>
          </a:p>
          <a:p>
            <a:r>
              <a:rPr lang="en-US" dirty="0"/>
              <a:t>Finally, remember that only past tense INDICATIVE verbs receive an AUGMENT. Participles, like infinitives, receive no augment.</a:t>
            </a:r>
          </a:p>
          <a:p>
            <a:endParaRPr lang="el-GR" dirty="0"/>
          </a:p>
        </p:txBody>
      </p:sp>
      <p:sp>
        <p:nvSpPr>
          <p:cNvPr id="5" name="Θέση περιεχομένου 4">
            <a:extLst>
              <a:ext uri="{FF2B5EF4-FFF2-40B4-BE49-F238E27FC236}">
                <a16:creationId xmlns:a16="http://schemas.microsoft.com/office/drawing/2014/main" id="{29661D90-A944-2A8D-C2B4-A00189B8F4BB}"/>
              </a:ext>
            </a:extLst>
          </p:cNvPr>
          <p:cNvSpPr>
            <a:spLocks noGrp="1"/>
          </p:cNvSpPr>
          <p:nvPr>
            <p:ph sz="half" idx="2"/>
          </p:nvPr>
        </p:nvSpPr>
        <p:spPr/>
        <p:txBody>
          <a:bodyPr>
            <a:normAutofit fontScale="85000" lnSpcReduction="10000"/>
          </a:bodyPr>
          <a:lstStyle/>
          <a:p>
            <a:r>
              <a:rPr lang="en-US" dirty="0"/>
              <a:t>Having loosened: First Aorist Active Participle of </a:t>
            </a:r>
            <a:r>
              <a:rPr lang="el-GR" dirty="0" err="1"/>
              <a:t>λύω</a:t>
            </a:r>
            <a:r>
              <a:rPr lang="el-GR" dirty="0"/>
              <a:t> </a:t>
            </a:r>
            <a:r>
              <a:rPr lang="en-US" dirty="0"/>
              <a:t>loosen</a:t>
            </a:r>
          </a:p>
          <a:p>
            <a:endParaRPr lang="en-US" dirty="0"/>
          </a:p>
          <a:p>
            <a:r>
              <a:rPr lang="en-US" dirty="0"/>
              <a:t>M	 F	 N</a:t>
            </a:r>
          </a:p>
          <a:p>
            <a:r>
              <a:rPr lang="en-US" dirty="0"/>
              <a:t>Nominative	</a:t>
            </a:r>
            <a:r>
              <a:rPr lang="el-GR" dirty="0" err="1"/>
              <a:t>λύσας</a:t>
            </a:r>
            <a:r>
              <a:rPr lang="el-GR" dirty="0"/>
              <a:t>	</a:t>
            </a:r>
            <a:r>
              <a:rPr lang="el-GR" dirty="0" err="1"/>
              <a:t>λύσασα</a:t>
            </a:r>
            <a:r>
              <a:rPr lang="el-GR" dirty="0"/>
              <a:t>	</a:t>
            </a:r>
            <a:r>
              <a:rPr lang="el-GR" dirty="0" err="1"/>
              <a:t>λῦσαν</a:t>
            </a:r>
            <a:endParaRPr lang="el-GR" dirty="0"/>
          </a:p>
          <a:p>
            <a:r>
              <a:rPr lang="en-US" dirty="0"/>
              <a:t>Genitive	</a:t>
            </a:r>
            <a:r>
              <a:rPr lang="el-GR" dirty="0" err="1"/>
              <a:t>λύσαντος</a:t>
            </a:r>
            <a:r>
              <a:rPr lang="el-GR" dirty="0"/>
              <a:t>	</a:t>
            </a:r>
            <a:r>
              <a:rPr lang="el-GR" dirty="0" err="1"/>
              <a:t>λυσάσης</a:t>
            </a:r>
            <a:r>
              <a:rPr lang="el-GR" dirty="0"/>
              <a:t>	</a:t>
            </a:r>
            <a:r>
              <a:rPr lang="el-GR" dirty="0" err="1"/>
              <a:t>λύσαντος</a:t>
            </a:r>
            <a:endParaRPr lang="el-GR" dirty="0"/>
          </a:p>
          <a:p>
            <a:r>
              <a:rPr lang="el-GR" dirty="0" err="1"/>
              <a:t>κτλ</a:t>
            </a:r>
            <a:endParaRPr lang="el-GR" dirty="0"/>
          </a:p>
        </p:txBody>
      </p:sp>
    </p:spTree>
    <p:extLst>
      <p:ext uri="{BB962C8B-B14F-4D97-AF65-F5344CB8AC3E}">
        <p14:creationId xmlns:p14="http://schemas.microsoft.com/office/powerpoint/2010/main" val="2492736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85F569-A7C6-A095-B7DD-A21A3D0F5D10}"/>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0DC43BAC-CA87-FFE0-8457-58ED95C3FFA5}"/>
              </a:ext>
            </a:extLst>
          </p:cNvPr>
          <p:cNvSpPr>
            <a:spLocks noGrp="1"/>
          </p:cNvSpPr>
          <p:nvPr>
            <p:ph idx="1"/>
          </p:nvPr>
        </p:nvSpPr>
        <p:spPr/>
        <p:txBody>
          <a:bodyPr>
            <a:normAutofit/>
          </a:bodyPr>
          <a:lstStyle/>
          <a:p>
            <a:r>
              <a:rPr lang="en-US" b="1" dirty="0"/>
              <a:t>Participles:</a:t>
            </a:r>
          </a:p>
          <a:p>
            <a:r>
              <a:rPr lang="en-US" dirty="0"/>
              <a:t>Second Aorist Active Participle: Thematic</a:t>
            </a:r>
          </a:p>
          <a:p>
            <a:r>
              <a:rPr lang="en-US" dirty="0"/>
              <a:t>The pattern to form the SECOND AORIST ACTIVE participle is:</a:t>
            </a:r>
          </a:p>
          <a:p>
            <a:r>
              <a:rPr lang="en-US" dirty="0"/>
              <a:t>verb stem + </a:t>
            </a:r>
            <a:r>
              <a:rPr lang="en-US" dirty="0" err="1"/>
              <a:t>ντ</a:t>
            </a:r>
            <a:r>
              <a:rPr lang="en-US" dirty="0"/>
              <a:t> + 3-1-3 adjective endings</a:t>
            </a:r>
          </a:p>
          <a:p>
            <a:r>
              <a:rPr lang="en-US" dirty="0"/>
              <a:t>If the SECOND AORIST is THEMATIC, sound changes yield endings identical with the nominative singular of thematic present active participles:</a:t>
            </a:r>
          </a:p>
          <a:p>
            <a:r>
              <a:rPr lang="en-US" dirty="0"/>
              <a:t>Masculine: (-</a:t>
            </a:r>
            <a:r>
              <a:rPr lang="en-US" dirty="0" err="1"/>
              <a:t>οντς</a:t>
            </a:r>
            <a:r>
              <a:rPr lang="en-US" dirty="0"/>
              <a:t>→-</a:t>
            </a:r>
            <a:r>
              <a:rPr lang="en-US" dirty="0" err="1"/>
              <a:t>ονς</a:t>
            </a:r>
            <a:r>
              <a:rPr lang="en-US" dirty="0"/>
              <a:t>→) –</a:t>
            </a:r>
            <a:r>
              <a:rPr lang="en-US" dirty="0" err="1"/>
              <a:t>ων</a:t>
            </a:r>
            <a:endParaRPr lang="en-US" dirty="0"/>
          </a:p>
          <a:p>
            <a:r>
              <a:rPr lang="en-US" dirty="0"/>
              <a:t>Feminine: (-</a:t>
            </a:r>
            <a:r>
              <a:rPr lang="en-US" dirty="0" err="1"/>
              <a:t>οντσ</a:t>
            </a:r>
            <a:r>
              <a:rPr lang="en-US" dirty="0"/>
              <a:t>α→-ονσα→) –ουσα</a:t>
            </a:r>
          </a:p>
          <a:p>
            <a:r>
              <a:rPr lang="en-US" dirty="0"/>
              <a:t>Neuter: (-</a:t>
            </a:r>
            <a:r>
              <a:rPr lang="en-US" dirty="0" err="1"/>
              <a:t>οντ</a:t>
            </a:r>
            <a:r>
              <a:rPr lang="en-US" dirty="0"/>
              <a:t>→) –</a:t>
            </a:r>
            <a:r>
              <a:rPr lang="en-US" dirty="0" err="1"/>
              <a:t>ον</a:t>
            </a:r>
            <a:endParaRPr lang="en-US" dirty="0"/>
          </a:p>
          <a:p>
            <a:endParaRPr lang="el-GR" dirty="0"/>
          </a:p>
        </p:txBody>
      </p:sp>
    </p:spTree>
    <p:extLst>
      <p:ext uri="{BB962C8B-B14F-4D97-AF65-F5344CB8AC3E}">
        <p14:creationId xmlns:p14="http://schemas.microsoft.com/office/powerpoint/2010/main" val="128046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E847A2-CA3E-2FDC-0BAD-B80E9D1A3FE1}"/>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D3826074-FAD9-917D-B6D8-BF146948245C}"/>
              </a:ext>
            </a:extLst>
          </p:cNvPr>
          <p:cNvSpPr>
            <a:spLocks noGrp="1"/>
          </p:cNvSpPr>
          <p:nvPr>
            <p:ph idx="1"/>
          </p:nvPr>
        </p:nvSpPr>
        <p:spPr/>
        <p:txBody>
          <a:bodyPr>
            <a:normAutofit fontScale="92500" lnSpcReduction="10000"/>
          </a:bodyPr>
          <a:lstStyle/>
          <a:p>
            <a:pPr algn="just"/>
            <a:r>
              <a:rPr lang="en-US" dirty="0"/>
              <a:t>Non-finite verb forms are marked for the following categories:</a:t>
            </a:r>
          </a:p>
          <a:p>
            <a:pPr algn="just"/>
            <a:r>
              <a:rPr lang="en-US" dirty="0"/>
              <a:t>– </a:t>
            </a:r>
            <a:r>
              <a:rPr lang="en-US" b="1" dirty="0"/>
              <a:t>Infinitives only express tense-aspect and voice</a:t>
            </a:r>
            <a:r>
              <a:rPr lang="en-US" dirty="0"/>
              <a:t>.</a:t>
            </a:r>
          </a:p>
          <a:p>
            <a:pPr algn="just"/>
            <a:r>
              <a:rPr lang="en-US" dirty="0"/>
              <a:t>– </a:t>
            </a:r>
            <a:r>
              <a:rPr lang="en-US" b="1" dirty="0"/>
              <a:t>Participles express tense-aspect and voice, and, like adjectives, are also marked for the categories of case, number and gender</a:t>
            </a:r>
            <a:r>
              <a:rPr lang="en-US" dirty="0"/>
              <a:t>.</a:t>
            </a:r>
          </a:p>
          <a:p>
            <a:pPr algn="just"/>
            <a:r>
              <a:rPr lang="en-US" dirty="0"/>
              <a:t>– Verbal adjectives are only marked for the categories of case, number and</a:t>
            </a:r>
          </a:p>
          <a:p>
            <a:pPr algn="just"/>
            <a:r>
              <a:rPr lang="en-US" dirty="0"/>
              <a:t>gender.</a:t>
            </a:r>
          </a:p>
          <a:p>
            <a:pPr algn="just"/>
            <a:r>
              <a:rPr lang="en-US" dirty="0"/>
              <a:t>Some examples of non-finite verb forms and the categories they express:</a:t>
            </a:r>
          </a:p>
          <a:p>
            <a:pPr algn="just"/>
            <a:r>
              <a:rPr lang="en-US" dirty="0"/>
              <a:t>πα</a:t>
            </a:r>
            <a:r>
              <a:rPr lang="en-US" dirty="0" err="1"/>
              <a:t>ιδευθῆν</a:t>
            </a:r>
            <a:r>
              <a:rPr lang="en-US" dirty="0"/>
              <a:t>αι: aor. pass. inf. to be/have been educated – an infinitive, part of the aorist-stem system; expresses aspect and passive voice;</a:t>
            </a:r>
          </a:p>
          <a:p>
            <a:pPr algn="just"/>
            <a:r>
              <a:rPr lang="en-US" dirty="0"/>
              <a:t>πα</a:t>
            </a:r>
            <a:r>
              <a:rPr lang="en-US" dirty="0" err="1"/>
              <a:t>ιδεύουσ</a:t>
            </a:r>
            <a:r>
              <a:rPr lang="en-US" dirty="0"/>
              <a:t>αι: nom. pl. fem., pres. act. ppl.: educating – a participle, part of the present-stem system; expresses nominative case, plural number, feminine gender, as well as aspect and active voice;</a:t>
            </a:r>
            <a:endParaRPr lang="el-GR" dirty="0"/>
          </a:p>
        </p:txBody>
      </p:sp>
    </p:spTree>
    <p:extLst>
      <p:ext uri="{BB962C8B-B14F-4D97-AF65-F5344CB8AC3E}">
        <p14:creationId xmlns:p14="http://schemas.microsoft.com/office/powerpoint/2010/main" val="1861175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990AFF-703C-CAA4-8843-DBB366E21BCF}"/>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A37896DD-6B29-88D6-DBB7-DD18340A0C8B}"/>
              </a:ext>
            </a:extLst>
          </p:cNvPr>
          <p:cNvSpPr>
            <a:spLocks noGrp="1"/>
          </p:cNvSpPr>
          <p:nvPr>
            <p:ph sz="half" idx="1"/>
          </p:nvPr>
        </p:nvSpPr>
        <p:spPr/>
        <p:txBody>
          <a:bodyPr>
            <a:normAutofit fontScale="77500" lnSpcReduction="20000"/>
          </a:bodyPr>
          <a:lstStyle/>
          <a:p>
            <a:r>
              <a:rPr lang="en-US" b="1" dirty="0"/>
              <a:t>Participles:</a:t>
            </a:r>
            <a:endParaRPr lang="en-US" dirty="0"/>
          </a:p>
          <a:p>
            <a:r>
              <a:rPr lang="en-US" dirty="0"/>
              <a:t>There are two differences between the ACTIVE THEMATIC participles of the PRESENT and the SECOND AORIST:</a:t>
            </a:r>
          </a:p>
          <a:p>
            <a:r>
              <a:rPr lang="en-US" dirty="0"/>
              <a:t>Stem</a:t>
            </a:r>
          </a:p>
          <a:p>
            <a:r>
              <a:rPr lang="en-US" dirty="0"/>
              <a:t>The PRESENT uses the PRESENT TENSE stem</a:t>
            </a:r>
          </a:p>
          <a:p>
            <a:r>
              <a:rPr lang="en-US" dirty="0"/>
              <a:t>The SECOND AORIST uses the VERB stem</a:t>
            </a:r>
          </a:p>
          <a:p>
            <a:r>
              <a:rPr lang="en-US" dirty="0"/>
              <a:t>Accent</a:t>
            </a:r>
          </a:p>
          <a:p>
            <a:r>
              <a:rPr lang="en-US" dirty="0"/>
              <a:t>The PRESENT accents the LAST VOWEL SOUND of the TENSE STEM</a:t>
            </a:r>
          </a:p>
          <a:p>
            <a:r>
              <a:rPr lang="en-US" dirty="0"/>
              <a:t>The SECOND AORIST accents the THEMATIC VOWEL sound</a:t>
            </a:r>
          </a:p>
          <a:p>
            <a:r>
              <a:rPr lang="en-US" dirty="0"/>
              <a:t>In other words, to form the second aorist active thematic participle, add –</a:t>
            </a:r>
            <a:r>
              <a:rPr lang="en-US" dirty="0" err="1"/>
              <a:t>ών</a:t>
            </a:r>
            <a:r>
              <a:rPr lang="en-US" dirty="0"/>
              <a:t>  –</a:t>
            </a:r>
            <a:r>
              <a:rPr lang="en-US" dirty="0" err="1"/>
              <a:t>οῦσ</a:t>
            </a:r>
            <a:r>
              <a:rPr lang="en-US" dirty="0"/>
              <a:t>α –όν to the verb stem.</a:t>
            </a:r>
            <a:endParaRPr lang="el-GR" dirty="0"/>
          </a:p>
        </p:txBody>
      </p:sp>
      <p:sp>
        <p:nvSpPr>
          <p:cNvPr id="4" name="Θέση περιεχομένου 3">
            <a:extLst>
              <a:ext uri="{FF2B5EF4-FFF2-40B4-BE49-F238E27FC236}">
                <a16:creationId xmlns:a16="http://schemas.microsoft.com/office/drawing/2014/main" id="{544A2829-BF11-F265-2385-E039ED1576EC}"/>
              </a:ext>
            </a:extLst>
          </p:cNvPr>
          <p:cNvSpPr>
            <a:spLocks noGrp="1"/>
          </p:cNvSpPr>
          <p:nvPr>
            <p:ph sz="half" idx="2"/>
          </p:nvPr>
        </p:nvSpPr>
        <p:spPr/>
        <p:txBody>
          <a:bodyPr>
            <a:normAutofit fontScale="77500" lnSpcReduction="20000"/>
          </a:bodyPr>
          <a:lstStyle/>
          <a:p>
            <a:r>
              <a:rPr lang="en-US" dirty="0"/>
              <a:t>Having taken: Second Aorist Active Participle of </a:t>
            </a:r>
            <a:r>
              <a:rPr lang="el-GR" dirty="0"/>
              <a:t>λαμβάνω </a:t>
            </a:r>
            <a:r>
              <a:rPr lang="en-US" dirty="0"/>
              <a:t>take </a:t>
            </a:r>
          </a:p>
          <a:p>
            <a:r>
              <a:rPr lang="en-US" dirty="0"/>
              <a:t>M	 F	 N</a:t>
            </a:r>
          </a:p>
          <a:p>
            <a:r>
              <a:rPr lang="en-US" dirty="0"/>
              <a:t>Nominative	</a:t>
            </a:r>
            <a:r>
              <a:rPr lang="el-GR" dirty="0"/>
              <a:t>λαβών	</a:t>
            </a:r>
            <a:r>
              <a:rPr lang="el-GR" dirty="0" err="1"/>
              <a:t>λαβοῦσα</a:t>
            </a:r>
            <a:r>
              <a:rPr lang="el-GR" dirty="0"/>
              <a:t>	</a:t>
            </a:r>
            <a:r>
              <a:rPr lang="el-GR" dirty="0" err="1"/>
              <a:t>λαβόν</a:t>
            </a:r>
            <a:endParaRPr lang="el-GR" dirty="0"/>
          </a:p>
          <a:p>
            <a:r>
              <a:rPr lang="en-US" dirty="0"/>
              <a:t>Genitive	</a:t>
            </a:r>
            <a:r>
              <a:rPr lang="el-GR" dirty="0" err="1"/>
              <a:t>λαβόντος</a:t>
            </a:r>
            <a:r>
              <a:rPr lang="el-GR" dirty="0"/>
              <a:t>	</a:t>
            </a:r>
            <a:r>
              <a:rPr lang="el-GR" dirty="0" err="1"/>
              <a:t>λαβούσης</a:t>
            </a:r>
            <a:r>
              <a:rPr lang="el-GR" dirty="0"/>
              <a:t>	</a:t>
            </a:r>
            <a:r>
              <a:rPr lang="el-GR" dirty="0" err="1"/>
              <a:t>λαβόντος</a:t>
            </a:r>
            <a:endParaRPr lang="el-GR" dirty="0"/>
          </a:p>
          <a:p>
            <a:r>
              <a:rPr lang="el-GR" dirty="0" err="1"/>
              <a:t>κτλ</a:t>
            </a:r>
            <a:endParaRPr lang="el-GR" dirty="0"/>
          </a:p>
        </p:txBody>
      </p:sp>
    </p:spTree>
    <p:extLst>
      <p:ext uri="{BB962C8B-B14F-4D97-AF65-F5344CB8AC3E}">
        <p14:creationId xmlns:p14="http://schemas.microsoft.com/office/powerpoint/2010/main" val="409772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D850ED-F39E-39D4-A0C2-6728725CB653}"/>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F9296D52-A70C-23AD-64F7-AB601B2128A3}"/>
              </a:ext>
            </a:extLst>
          </p:cNvPr>
          <p:cNvSpPr>
            <a:spLocks noGrp="1"/>
          </p:cNvSpPr>
          <p:nvPr>
            <p:ph idx="1"/>
          </p:nvPr>
        </p:nvSpPr>
        <p:spPr/>
        <p:txBody>
          <a:bodyPr>
            <a:normAutofit lnSpcReduction="10000"/>
          </a:bodyPr>
          <a:lstStyle/>
          <a:p>
            <a:r>
              <a:rPr lang="en-US" b="1" dirty="0"/>
              <a:t>Participles:</a:t>
            </a:r>
            <a:endParaRPr lang="en-US" dirty="0"/>
          </a:p>
          <a:p>
            <a:r>
              <a:rPr lang="en-US" dirty="0"/>
              <a:t>Second Aorist Active Participle: Athematic</a:t>
            </a:r>
          </a:p>
          <a:p>
            <a:r>
              <a:rPr lang="en-US" dirty="0"/>
              <a:t>Athematic (-</a:t>
            </a:r>
            <a:r>
              <a:rPr lang="el-GR" dirty="0"/>
              <a:t>μι) </a:t>
            </a:r>
            <a:r>
              <a:rPr lang="en-US" dirty="0"/>
              <a:t>second aorist verbs have no thematic vowel before the </a:t>
            </a:r>
            <a:r>
              <a:rPr lang="el-GR" dirty="0" err="1"/>
              <a:t>ντ</a:t>
            </a:r>
            <a:r>
              <a:rPr lang="el-GR" dirty="0"/>
              <a:t> </a:t>
            </a:r>
            <a:r>
              <a:rPr lang="en-US" dirty="0"/>
              <a:t>marker. The result is the following pattern:</a:t>
            </a:r>
          </a:p>
          <a:p>
            <a:r>
              <a:rPr lang="en-US" dirty="0"/>
              <a:t>verb stem + </a:t>
            </a:r>
            <a:r>
              <a:rPr lang="el-GR" dirty="0" err="1"/>
              <a:t>ντ</a:t>
            </a:r>
            <a:r>
              <a:rPr lang="el-GR" dirty="0"/>
              <a:t> + 3-1-3 </a:t>
            </a:r>
            <a:r>
              <a:rPr lang="en-US" dirty="0"/>
              <a:t>adjective endings</a:t>
            </a:r>
          </a:p>
          <a:p>
            <a:r>
              <a:rPr lang="en-US" dirty="0"/>
              <a:t>As with present active athematic participles, predictable sound changes yield the following endings for the nominative singular of athematic present active participles:</a:t>
            </a:r>
          </a:p>
          <a:p>
            <a:r>
              <a:rPr lang="en-US" dirty="0"/>
              <a:t>Masculine: (-</a:t>
            </a:r>
            <a:r>
              <a:rPr lang="el-GR" dirty="0" err="1"/>
              <a:t>ντς</a:t>
            </a:r>
            <a:r>
              <a:rPr lang="el-GR" dirty="0"/>
              <a:t>→-</a:t>
            </a:r>
            <a:r>
              <a:rPr lang="el-GR" dirty="0" err="1"/>
              <a:t>νς</a:t>
            </a:r>
            <a:r>
              <a:rPr lang="el-GR" dirty="0"/>
              <a:t>→) –ς</a:t>
            </a:r>
          </a:p>
          <a:p>
            <a:r>
              <a:rPr lang="en-US" dirty="0"/>
              <a:t>Feminine: (-</a:t>
            </a:r>
            <a:r>
              <a:rPr lang="el-GR" dirty="0" err="1"/>
              <a:t>ντσα</a:t>
            </a:r>
            <a:r>
              <a:rPr lang="el-GR" dirty="0"/>
              <a:t>→-</a:t>
            </a:r>
            <a:r>
              <a:rPr lang="el-GR" dirty="0" err="1"/>
              <a:t>νσα</a:t>
            </a:r>
            <a:r>
              <a:rPr lang="el-GR" dirty="0"/>
              <a:t>→) –σα</a:t>
            </a:r>
          </a:p>
          <a:p>
            <a:r>
              <a:rPr lang="en-US" dirty="0"/>
              <a:t>Neuter: (-</a:t>
            </a:r>
            <a:r>
              <a:rPr lang="el-GR" dirty="0" err="1"/>
              <a:t>ντ</a:t>
            </a:r>
            <a:r>
              <a:rPr lang="el-GR" dirty="0"/>
              <a:t>→) –ν</a:t>
            </a:r>
          </a:p>
        </p:txBody>
      </p:sp>
    </p:spTree>
    <p:extLst>
      <p:ext uri="{BB962C8B-B14F-4D97-AF65-F5344CB8AC3E}">
        <p14:creationId xmlns:p14="http://schemas.microsoft.com/office/powerpoint/2010/main" val="183632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85ABC2-45D6-720C-A880-EEA9D10546A2}"/>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D4AD8123-AC42-EC1A-E865-C85636C68D33}"/>
              </a:ext>
            </a:extLst>
          </p:cNvPr>
          <p:cNvSpPr>
            <a:spLocks noGrp="1"/>
          </p:cNvSpPr>
          <p:nvPr>
            <p:ph sz="half" idx="1"/>
          </p:nvPr>
        </p:nvSpPr>
        <p:spPr/>
        <p:txBody>
          <a:bodyPr>
            <a:normAutofit fontScale="92500" lnSpcReduction="20000"/>
          </a:bodyPr>
          <a:lstStyle/>
          <a:p>
            <a:r>
              <a:rPr lang="en-US" b="1" dirty="0"/>
              <a:t>Participles:</a:t>
            </a:r>
            <a:endParaRPr lang="en-US" dirty="0"/>
          </a:p>
          <a:p>
            <a:r>
              <a:rPr lang="en-US" dirty="0"/>
              <a:t>In other words, for athematic verbs, simply add </a:t>
            </a:r>
            <a:r>
              <a:rPr lang="el-GR" dirty="0"/>
              <a:t>ς, σα, ν </a:t>
            </a:r>
            <a:r>
              <a:rPr lang="en-US" dirty="0"/>
              <a:t>as an ending to the verb stem. Note that for </a:t>
            </a:r>
            <a:r>
              <a:rPr lang="el-GR" dirty="0"/>
              <a:t>δίδωμι, </a:t>
            </a:r>
            <a:r>
              <a:rPr lang="el-GR" dirty="0" err="1"/>
              <a:t>τίθημι</a:t>
            </a:r>
            <a:r>
              <a:rPr lang="el-GR" dirty="0"/>
              <a:t>, </a:t>
            </a:r>
            <a:r>
              <a:rPr lang="el-GR" dirty="0" err="1"/>
              <a:t>ἵστημι</a:t>
            </a:r>
            <a:r>
              <a:rPr lang="el-GR" dirty="0"/>
              <a:t>, </a:t>
            </a:r>
            <a:r>
              <a:rPr lang="en-US" dirty="0"/>
              <a:t>and </a:t>
            </a:r>
            <a:r>
              <a:rPr lang="el-GR" dirty="0" err="1"/>
              <a:t>ἵημι</a:t>
            </a:r>
            <a:r>
              <a:rPr lang="el-GR" dirty="0"/>
              <a:t>, </a:t>
            </a:r>
            <a:r>
              <a:rPr lang="en-US" dirty="0"/>
              <a:t>the AORIST ACTIVE participle is identical with the PRESENT ACTIVE participle except for the REDUPLICATION in the present:</a:t>
            </a:r>
          </a:p>
          <a:p>
            <a:r>
              <a:rPr lang="el-GR" dirty="0" err="1"/>
              <a:t>διδούς</a:t>
            </a:r>
            <a:r>
              <a:rPr lang="el-GR" dirty="0"/>
              <a:t>/</a:t>
            </a:r>
            <a:r>
              <a:rPr lang="el-GR" dirty="0" err="1"/>
              <a:t>δούς</a:t>
            </a:r>
            <a:endParaRPr lang="el-GR" dirty="0"/>
          </a:p>
          <a:p>
            <a:r>
              <a:rPr lang="el-GR" dirty="0" err="1"/>
              <a:t>τιθείς</a:t>
            </a:r>
            <a:r>
              <a:rPr lang="el-GR" dirty="0"/>
              <a:t>/</a:t>
            </a:r>
            <a:r>
              <a:rPr lang="el-GR" dirty="0" err="1"/>
              <a:t>θείς</a:t>
            </a:r>
            <a:endParaRPr lang="el-GR" dirty="0"/>
          </a:p>
          <a:p>
            <a:r>
              <a:rPr lang="el-GR" dirty="0" err="1"/>
              <a:t>ἱστάς</a:t>
            </a:r>
            <a:r>
              <a:rPr lang="el-GR" dirty="0"/>
              <a:t>/</a:t>
            </a:r>
            <a:r>
              <a:rPr lang="el-GR" dirty="0" err="1"/>
              <a:t>στάς</a:t>
            </a:r>
            <a:endParaRPr lang="el-GR" dirty="0"/>
          </a:p>
          <a:p>
            <a:r>
              <a:rPr lang="el-GR" dirty="0" err="1"/>
              <a:t>ἱείς</a:t>
            </a:r>
            <a:r>
              <a:rPr lang="el-GR" dirty="0"/>
              <a:t>/</a:t>
            </a:r>
            <a:r>
              <a:rPr lang="el-GR" dirty="0" err="1"/>
              <a:t>εἵς</a:t>
            </a:r>
            <a:r>
              <a:rPr lang="el-GR" dirty="0"/>
              <a:t> </a:t>
            </a:r>
          </a:p>
        </p:txBody>
      </p:sp>
      <p:sp>
        <p:nvSpPr>
          <p:cNvPr id="4" name="Θέση περιεχομένου 3">
            <a:extLst>
              <a:ext uri="{FF2B5EF4-FFF2-40B4-BE49-F238E27FC236}">
                <a16:creationId xmlns:a16="http://schemas.microsoft.com/office/drawing/2014/main" id="{B28B409E-BA29-5B62-A025-2E69D799F3C7}"/>
              </a:ext>
            </a:extLst>
          </p:cNvPr>
          <p:cNvSpPr>
            <a:spLocks noGrp="1"/>
          </p:cNvSpPr>
          <p:nvPr>
            <p:ph sz="half" idx="2"/>
          </p:nvPr>
        </p:nvSpPr>
        <p:spPr/>
        <p:txBody>
          <a:bodyPr>
            <a:normAutofit fontScale="92500" lnSpcReduction="20000"/>
          </a:bodyPr>
          <a:lstStyle/>
          <a:p>
            <a:r>
              <a:rPr lang="en-US" dirty="0"/>
              <a:t>Having given: Aorist Active Participle of </a:t>
            </a:r>
            <a:r>
              <a:rPr lang="el-GR" dirty="0"/>
              <a:t>δίδωμι </a:t>
            </a:r>
            <a:r>
              <a:rPr lang="en-US" dirty="0"/>
              <a:t>give</a:t>
            </a:r>
          </a:p>
          <a:p>
            <a:r>
              <a:rPr lang="en-US" dirty="0"/>
              <a:t>M	 F	 N</a:t>
            </a:r>
          </a:p>
          <a:p>
            <a:r>
              <a:rPr lang="en-US" dirty="0"/>
              <a:t>Nominative	</a:t>
            </a:r>
            <a:r>
              <a:rPr lang="el-GR" dirty="0" err="1"/>
              <a:t>δούς</a:t>
            </a:r>
            <a:r>
              <a:rPr lang="el-GR" dirty="0"/>
              <a:t>	</a:t>
            </a:r>
            <a:r>
              <a:rPr lang="el-GR" dirty="0" err="1"/>
              <a:t>δοῦσα</a:t>
            </a:r>
            <a:r>
              <a:rPr lang="el-GR" dirty="0"/>
              <a:t>	</a:t>
            </a:r>
            <a:r>
              <a:rPr lang="el-GR" dirty="0" err="1"/>
              <a:t>δόν</a:t>
            </a:r>
            <a:endParaRPr lang="el-GR" dirty="0"/>
          </a:p>
          <a:p>
            <a:r>
              <a:rPr lang="en-US" dirty="0"/>
              <a:t>Genitive	</a:t>
            </a:r>
            <a:r>
              <a:rPr lang="el-GR" dirty="0" err="1"/>
              <a:t>δόντος</a:t>
            </a:r>
            <a:r>
              <a:rPr lang="el-GR" dirty="0"/>
              <a:t>	</a:t>
            </a:r>
            <a:r>
              <a:rPr lang="el-GR" dirty="0" err="1"/>
              <a:t>δούσης</a:t>
            </a:r>
            <a:r>
              <a:rPr lang="el-GR" dirty="0"/>
              <a:t>	</a:t>
            </a:r>
            <a:r>
              <a:rPr lang="el-GR" dirty="0" err="1"/>
              <a:t>δόντος</a:t>
            </a:r>
            <a:endParaRPr lang="el-GR" dirty="0"/>
          </a:p>
          <a:p>
            <a:r>
              <a:rPr lang="el-GR" dirty="0" err="1"/>
              <a:t>Κτλ</a:t>
            </a:r>
            <a:endParaRPr lang="en-US" dirty="0"/>
          </a:p>
          <a:p>
            <a:r>
              <a:rPr lang="en-US" dirty="0"/>
              <a:t>Having placed, made: Aorist Active Participle of </a:t>
            </a:r>
            <a:r>
              <a:rPr lang="el-GR" dirty="0" err="1"/>
              <a:t>τίθημι</a:t>
            </a:r>
            <a:r>
              <a:rPr lang="el-GR" dirty="0"/>
              <a:t> </a:t>
            </a:r>
            <a:r>
              <a:rPr lang="en-US" dirty="0"/>
              <a:t>place, make</a:t>
            </a:r>
          </a:p>
          <a:p>
            <a:r>
              <a:rPr lang="en-US" dirty="0"/>
              <a:t>M	 F	 N</a:t>
            </a:r>
          </a:p>
          <a:p>
            <a:r>
              <a:rPr lang="en-US" dirty="0"/>
              <a:t>Nominative	</a:t>
            </a:r>
            <a:r>
              <a:rPr lang="el-GR" dirty="0" err="1"/>
              <a:t>θείς</a:t>
            </a:r>
            <a:r>
              <a:rPr lang="el-GR" dirty="0"/>
              <a:t>	</a:t>
            </a:r>
            <a:r>
              <a:rPr lang="el-GR" dirty="0" err="1"/>
              <a:t>θεῖσα</a:t>
            </a:r>
            <a:r>
              <a:rPr lang="el-GR" dirty="0"/>
              <a:t>	</a:t>
            </a:r>
            <a:r>
              <a:rPr lang="el-GR" dirty="0" err="1"/>
              <a:t>θέν</a:t>
            </a:r>
            <a:endParaRPr lang="el-GR" dirty="0"/>
          </a:p>
          <a:p>
            <a:r>
              <a:rPr lang="en-US" dirty="0"/>
              <a:t>Genitive	</a:t>
            </a:r>
            <a:r>
              <a:rPr lang="el-GR" dirty="0" err="1"/>
              <a:t>θέντος</a:t>
            </a:r>
            <a:r>
              <a:rPr lang="el-GR" dirty="0"/>
              <a:t>	</a:t>
            </a:r>
            <a:r>
              <a:rPr lang="el-GR" dirty="0" err="1"/>
              <a:t>θείσης</a:t>
            </a:r>
            <a:r>
              <a:rPr lang="el-GR" dirty="0"/>
              <a:t>	</a:t>
            </a:r>
            <a:r>
              <a:rPr lang="el-GR" dirty="0" err="1"/>
              <a:t>θέντος</a:t>
            </a:r>
            <a:endParaRPr lang="el-GR" dirty="0"/>
          </a:p>
          <a:p>
            <a:r>
              <a:rPr lang="el-GR" dirty="0" err="1"/>
              <a:t>κτλ</a:t>
            </a:r>
            <a:endParaRPr lang="el-GR" dirty="0"/>
          </a:p>
        </p:txBody>
      </p:sp>
    </p:spTree>
    <p:extLst>
      <p:ext uri="{BB962C8B-B14F-4D97-AF65-F5344CB8AC3E}">
        <p14:creationId xmlns:p14="http://schemas.microsoft.com/office/powerpoint/2010/main" val="4184053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3CEFBE-077A-F8EC-45AE-B2EC3F8FD20D}"/>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9FE54189-FAE8-CE43-EBE3-80C2E78D6E13}"/>
              </a:ext>
            </a:extLst>
          </p:cNvPr>
          <p:cNvSpPr>
            <a:spLocks noGrp="1"/>
          </p:cNvSpPr>
          <p:nvPr>
            <p:ph idx="1"/>
          </p:nvPr>
        </p:nvSpPr>
        <p:spPr/>
        <p:txBody>
          <a:bodyPr>
            <a:normAutofit lnSpcReduction="10000"/>
          </a:bodyPr>
          <a:lstStyle/>
          <a:p>
            <a:r>
              <a:rPr lang="en-US" b="1" dirty="0"/>
              <a:t>Participles:</a:t>
            </a:r>
          </a:p>
          <a:p>
            <a:r>
              <a:rPr lang="en-US" dirty="0"/>
              <a:t>Participles: Middle Voice</a:t>
            </a:r>
          </a:p>
          <a:p>
            <a:r>
              <a:rPr lang="en-US" dirty="0"/>
              <a:t>Middle Participles</a:t>
            </a:r>
          </a:p>
          <a:p>
            <a:r>
              <a:rPr lang="en-US" dirty="0"/>
              <a:t>The pattern for ALL PARTICIPLES in the MIDDLE voice is:</a:t>
            </a:r>
          </a:p>
          <a:p>
            <a:r>
              <a:rPr lang="en-US" dirty="0"/>
              <a:t>tense stem + </a:t>
            </a:r>
            <a:r>
              <a:rPr lang="en-US" dirty="0" err="1"/>
              <a:t>μεν</a:t>
            </a:r>
            <a:r>
              <a:rPr lang="en-US" dirty="0"/>
              <a:t> + 2-1-2 adjective endings</a:t>
            </a:r>
          </a:p>
          <a:p>
            <a:r>
              <a:rPr lang="en-US" dirty="0"/>
              <a:t>In other words, to form the PRESENT, FUTURE, or AORIST middle participle:</a:t>
            </a:r>
          </a:p>
          <a:p>
            <a:r>
              <a:rPr lang="en-US" dirty="0"/>
              <a:t>simply add –</a:t>
            </a:r>
            <a:r>
              <a:rPr lang="en-US" dirty="0" err="1"/>
              <a:t>μενος</a:t>
            </a:r>
            <a:r>
              <a:rPr lang="en-US" dirty="0"/>
              <a:t> –</a:t>
            </a:r>
            <a:r>
              <a:rPr lang="en-US" dirty="0" err="1"/>
              <a:t>μένη</a:t>
            </a:r>
            <a:r>
              <a:rPr lang="en-US" dirty="0"/>
              <a:t> –</a:t>
            </a:r>
            <a:r>
              <a:rPr lang="en-US" dirty="0" err="1"/>
              <a:t>μενον</a:t>
            </a:r>
            <a:r>
              <a:rPr lang="en-US" dirty="0"/>
              <a:t> to the appropriate tense stem</a:t>
            </a:r>
          </a:p>
          <a:p>
            <a:r>
              <a:rPr lang="en-US" dirty="0"/>
              <a:t>thematic (-ω) verbs add an –ο before these endings: –</a:t>
            </a:r>
            <a:r>
              <a:rPr lang="en-US" dirty="0" err="1"/>
              <a:t>όμενος</a:t>
            </a:r>
            <a:r>
              <a:rPr lang="en-US" dirty="0"/>
              <a:t> –</a:t>
            </a:r>
            <a:r>
              <a:rPr lang="en-US" dirty="0" err="1"/>
              <a:t>ομένη</a:t>
            </a:r>
            <a:r>
              <a:rPr lang="en-US" dirty="0"/>
              <a:t> –</a:t>
            </a:r>
            <a:r>
              <a:rPr lang="en-US" dirty="0" err="1"/>
              <a:t>όμενον</a:t>
            </a:r>
            <a:endParaRPr lang="en-US" dirty="0"/>
          </a:p>
          <a:p>
            <a:r>
              <a:rPr lang="en-US" dirty="0"/>
              <a:t>The ACCENT for all middle participles:</a:t>
            </a:r>
          </a:p>
          <a:p>
            <a:r>
              <a:rPr lang="en-US" dirty="0"/>
              <a:t>recedes to the ANTEPENULT when possible</a:t>
            </a:r>
            <a:endParaRPr lang="el-GR" dirty="0"/>
          </a:p>
        </p:txBody>
      </p:sp>
    </p:spTree>
    <p:extLst>
      <p:ext uri="{BB962C8B-B14F-4D97-AF65-F5344CB8AC3E}">
        <p14:creationId xmlns:p14="http://schemas.microsoft.com/office/powerpoint/2010/main" val="882102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1CF83D-3E9D-877B-4BE3-A42C744C62AC}"/>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5D54AEB9-463E-5A7A-CED1-BA86CB4796BC}"/>
              </a:ext>
            </a:extLst>
          </p:cNvPr>
          <p:cNvSpPr>
            <a:spLocks noGrp="1"/>
          </p:cNvSpPr>
          <p:nvPr>
            <p:ph idx="1"/>
          </p:nvPr>
        </p:nvSpPr>
        <p:spPr/>
        <p:txBody>
          <a:bodyPr/>
          <a:lstStyle/>
          <a:p>
            <a:r>
              <a:rPr lang="en-US" b="1" dirty="0"/>
              <a:t>Participles:</a:t>
            </a:r>
          </a:p>
          <a:p>
            <a:r>
              <a:rPr lang="en-US" dirty="0"/>
              <a:t>Present Middle Thematic Participles</a:t>
            </a:r>
          </a:p>
          <a:p>
            <a:r>
              <a:rPr lang="el-GR" dirty="0" err="1"/>
              <a:t>λύω</a:t>
            </a:r>
            <a:r>
              <a:rPr lang="el-GR" dirty="0"/>
              <a:t> </a:t>
            </a:r>
            <a:endParaRPr lang="en-US" dirty="0"/>
          </a:p>
          <a:p>
            <a:r>
              <a:rPr lang="el-GR" dirty="0" err="1"/>
              <a:t>λυόμενος</a:t>
            </a:r>
            <a:r>
              <a:rPr lang="el-GR" dirty="0"/>
              <a:t> </a:t>
            </a:r>
            <a:r>
              <a:rPr lang="el-GR" dirty="0" err="1"/>
              <a:t>λυομένη</a:t>
            </a:r>
            <a:r>
              <a:rPr lang="el-GR" dirty="0"/>
              <a:t> </a:t>
            </a:r>
            <a:r>
              <a:rPr lang="el-GR" dirty="0" err="1"/>
              <a:t>λυόμενον</a:t>
            </a:r>
            <a:endParaRPr lang="el-GR" dirty="0"/>
          </a:p>
          <a:p>
            <a:r>
              <a:rPr lang="en-US" dirty="0"/>
              <a:t>Future Middle Participles</a:t>
            </a:r>
          </a:p>
          <a:p>
            <a:r>
              <a:rPr lang="el-GR" dirty="0" err="1"/>
              <a:t>λύω</a:t>
            </a:r>
            <a:r>
              <a:rPr lang="el-GR" dirty="0"/>
              <a:t> </a:t>
            </a:r>
            <a:endParaRPr lang="en-US" dirty="0"/>
          </a:p>
          <a:p>
            <a:r>
              <a:rPr lang="el-GR" dirty="0" err="1"/>
              <a:t>λυσόμενος</a:t>
            </a:r>
            <a:r>
              <a:rPr lang="el-GR" dirty="0"/>
              <a:t> </a:t>
            </a:r>
            <a:r>
              <a:rPr lang="el-GR" dirty="0" err="1"/>
              <a:t>λυσομένη</a:t>
            </a:r>
            <a:r>
              <a:rPr lang="el-GR" dirty="0"/>
              <a:t> </a:t>
            </a:r>
            <a:r>
              <a:rPr lang="el-GR" dirty="0" err="1"/>
              <a:t>λυσόμενον</a:t>
            </a:r>
            <a:endParaRPr lang="el-GR" dirty="0"/>
          </a:p>
        </p:txBody>
      </p:sp>
    </p:spTree>
    <p:extLst>
      <p:ext uri="{BB962C8B-B14F-4D97-AF65-F5344CB8AC3E}">
        <p14:creationId xmlns:p14="http://schemas.microsoft.com/office/powerpoint/2010/main" val="4053014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E90FA96-8CAA-C042-4E88-328A7B599DEA}"/>
              </a:ext>
            </a:extLst>
          </p:cNvPr>
          <p:cNvSpPr>
            <a:spLocks noGrp="1"/>
          </p:cNvSpPr>
          <p:nvPr>
            <p:ph type="title"/>
          </p:nvPr>
        </p:nvSpPr>
        <p:spPr/>
        <p:txBody>
          <a:bodyPr/>
          <a:lstStyle/>
          <a:p>
            <a:r>
              <a:rPr lang="en-US" dirty="0"/>
              <a:t>Participles and Infinitives</a:t>
            </a:r>
            <a:endParaRPr lang="el-GR" dirty="0"/>
          </a:p>
        </p:txBody>
      </p:sp>
      <p:sp>
        <p:nvSpPr>
          <p:cNvPr id="5" name="Θέση περιεχομένου 4">
            <a:extLst>
              <a:ext uri="{FF2B5EF4-FFF2-40B4-BE49-F238E27FC236}">
                <a16:creationId xmlns:a16="http://schemas.microsoft.com/office/drawing/2014/main" id="{4344C7E7-E6CA-37D6-A04C-D62C7916CF0E}"/>
              </a:ext>
            </a:extLst>
          </p:cNvPr>
          <p:cNvSpPr>
            <a:spLocks noGrp="1"/>
          </p:cNvSpPr>
          <p:nvPr>
            <p:ph sz="half" idx="1"/>
          </p:nvPr>
        </p:nvSpPr>
        <p:spPr/>
        <p:txBody>
          <a:bodyPr>
            <a:normAutofit/>
          </a:bodyPr>
          <a:lstStyle/>
          <a:p>
            <a:r>
              <a:rPr lang="en-US" b="1" dirty="0"/>
              <a:t>Participles:</a:t>
            </a:r>
          </a:p>
          <a:p>
            <a:r>
              <a:rPr lang="en-US" dirty="0"/>
              <a:t>Middle Participles: Athematic Verbs</a:t>
            </a:r>
          </a:p>
          <a:p>
            <a:r>
              <a:rPr lang="el-GR" dirty="0" err="1"/>
              <a:t>δείκνυμι</a:t>
            </a:r>
            <a:endParaRPr lang="en-US" dirty="0"/>
          </a:p>
          <a:p>
            <a:r>
              <a:rPr lang="en-US" dirty="0"/>
              <a:t>Present: </a:t>
            </a:r>
            <a:r>
              <a:rPr lang="el-GR" dirty="0" err="1"/>
              <a:t>δεικνύμενος</a:t>
            </a:r>
            <a:r>
              <a:rPr lang="el-GR" dirty="0"/>
              <a:t> -η -ον</a:t>
            </a:r>
          </a:p>
          <a:p>
            <a:r>
              <a:rPr lang="el-GR" dirty="0"/>
              <a:t>δίδωμι</a:t>
            </a:r>
            <a:endParaRPr lang="en-US" dirty="0"/>
          </a:p>
          <a:p>
            <a:r>
              <a:rPr lang="en-US" dirty="0"/>
              <a:t>Present: </a:t>
            </a:r>
            <a:r>
              <a:rPr lang="el-GR" dirty="0"/>
              <a:t>διδόμενος -η –ον</a:t>
            </a:r>
          </a:p>
          <a:p>
            <a:r>
              <a:rPr lang="en-US" dirty="0"/>
              <a:t>Aorist: </a:t>
            </a:r>
            <a:r>
              <a:rPr lang="el-GR" dirty="0" err="1"/>
              <a:t>δόμενος</a:t>
            </a:r>
            <a:r>
              <a:rPr lang="el-GR" dirty="0"/>
              <a:t> -η –ον</a:t>
            </a:r>
          </a:p>
          <a:p>
            <a:r>
              <a:rPr lang="el-GR" dirty="0" err="1"/>
              <a:t>τίθημι</a:t>
            </a:r>
            <a:endParaRPr lang="en-US" dirty="0"/>
          </a:p>
          <a:p>
            <a:endParaRPr lang="el-GR" dirty="0"/>
          </a:p>
        </p:txBody>
      </p:sp>
      <p:sp>
        <p:nvSpPr>
          <p:cNvPr id="6" name="Θέση περιεχομένου 5">
            <a:extLst>
              <a:ext uri="{FF2B5EF4-FFF2-40B4-BE49-F238E27FC236}">
                <a16:creationId xmlns:a16="http://schemas.microsoft.com/office/drawing/2014/main" id="{35A2643F-0820-8C78-15EE-870DC876D738}"/>
              </a:ext>
            </a:extLst>
          </p:cNvPr>
          <p:cNvSpPr>
            <a:spLocks noGrp="1"/>
          </p:cNvSpPr>
          <p:nvPr>
            <p:ph sz="half" idx="2"/>
          </p:nvPr>
        </p:nvSpPr>
        <p:spPr/>
        <p:txBody>
          <a:bodyPr>
            <a:normAutofit/>
          </a:bodyPr>
          <a:lstStyle/>
          <a:p>
            <a:r>
              <a:rPr lang="en-US" dirty="0"/>
              <a:t>Present: </a:t>
            </a:r>
            <a:r>
              <a:rPr lang="el-GR" dirty="0"/>
              <a:t>τιθέμενος -η -ον</a:t>
            </a:r>
          </a:p>
          <a:p>
            <a:r>
              <a:rPr lang="en-US" dirty="0"/>
              <a:t>Aorist: </a:t>
            </a:r>
            <a:r>
              <a:rPr lang="el-GR" dirty="0" err="1"/>
              <a:t>θέμενος</a:t>
            </a:r>
            <a:r>
              <a:rPr lang="el-GR" dirty="0"/>
              <a:t> -η –ον</a:t>
            </a:r>
          </a:p>
          <a:p>
            <a:r>
              <a:rPr lang="el-GR" dirty="0" err="1"/>
              <a:t>ἵστημι</a:t>
            </a:r>
            <a:endParaRPr lang="en-US" dirty="0"/>
          </a:p>
          <a:p>
            <a:r>
              <a:rPr lang="en-US" dirty="0"/>
              <a:t>Present: </a:t>
            </a:r>
            <a:r>
              <a:rPr lang="el-GR" dirty="0" err="1"/>
              <a:t>ἱστάμενος</a:t>
            </a:r>
            <a:r>
              <a:rPr lang="el-GR" dirty="0"/>
              <a:t> -η -ον</a:t>
            </a:r>
          </a:p>
          <a:p>
            <a:r>
              <a:rPr lang="en-US" dirty="0"/>
              <a:t>Aorist: none</a:t>
            </a:r>
          </a:p>
          <a:p>
            <a:r>
              <a:rPr lang="el-GR" dirty="0" err="1"/>
              <a:t>ἵημι</a:t>
            </a:r>
            <a:endParaRPr lang="en-US" dirty="0"/>
          </a:p>
          <a:p>
            <a:r>
              <a:rPr lang="en-US" dirty="0"/>
              <a:t>Present: </a:t>
            </a:r>
            <a:r>
              <a:rPr lang="el-GR" dirty="0" err="1"/>
              <a:t>ἱέμενος</a:t>
            </a:r>
            <a:r>
              <a:rPr lang="el-GR" dirty="0"/>
              <a:t> -η -ον</a:t>
            </a:r>
          </a:p>
          <a:p>
            <a:r>
              <a:rPr lang="en-US" dirty="0"/>
              <a:t>Aorist: </a:t>
            </a:r>
            <a:r>
              <a:rPr lang="el-GR" dirty="0" err="1"/>
              <a:t>ἕμενος</a:t>
            </a:r>
            <a:r>
              <a:rPr lang="el-GR" dirty="0"/>
              <a:t> -η –ον</a:t>
            </a:r>
          </a:p>
        </p:txBody>
      </p:sp>
    </p:spTree>
    <p:extLst>
      <p:ext uri="{BB962C8B-B14F-4D97-AF65-F5344CB8AC3E}">
        <p14:creationId xmlns:p14="http://schemas.microsoft.com/office/powerpoint/2010/main" val="901491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561BAA-5764-B941-AF5D-C11CA60B04DB}"/>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9A77C0E0-F312-A0C0-630A-0022D32F3BBA}"/>
              </a:ext>
            </a:extLst>
          </p:cNvPr>
          <p:cNvSpPr>
            <a:spLocks noGrp="1"/>
          </p:cNvSpPr>
          <p:nvPr>
            <p:ph idx="1"/>
          </p:nvPr>
        </p:nvSpPr>
        <p:spPr/>
        <p:txBody>
          <a:bodyPr/>
          <a:lstStyle/>
          <a:p>
            <a:r>
              <a:rPr lang="en-US" b="1" dirty="0"/>
              <a:t>Participles:</a:t>
            </a:r>
          </a:p>
          <a:p>
            <a:r>
              <a:rPr lang="en-US" dirty="0"/>
              <a:t>Middle Participles: First Aorist</a:t>
            </a:r>
          </a:p>
          <a:p>
            <a:r>
              <a:rPr lang="el-GR" dirty="0" err="1"/>
              <a:t>λύω</a:t>
            </a:r>
            <a:r>
              <a:rPr lang="el-GR" dirty="0"/>
              <a:t> </a:t>
            </a:r>
            <a:endParaRPr lang="en-US" dirty="0"/>
          </a:p>
          <a:p>
            <a:r>
              <a:rPr lang="el-GR" dirty="0" err="1"/>
              <a:t>λυσάμενος</a:t>
            </a:r>
            <a:r>
              <a:rPr lang="el-GR" dirty="0"/>
              <a:t> </a:t>
            </a:r>
            <a:r>
              <a:rPr lang="el-GR" dirty="0" err="1"/>
              <a:t>λυσαμένη</a:t>
            </a:r>
            <a:r>
              <a:rPr lang="el-GR" dirty="0"/>
              <a:t> </a:t>
            </a:r>
            <a:r>
              <a:rPr lang="el-GR" dirty="0" err="1"/>
              <a:t>λυσάμενον</a:t>
            </a:r>
            <a:endParaRPr lang="el-GR" dirty="0"/>
          </a:p>
          <a:p>
            <a:r>
              <a:rPr lang="en-US" dirty="0"/>
              <a:t>Middle Participles: Second Aorist Thematic</a:t>
            </a:r>
          </a:p>
          <a:p>
            <a:r>
              <a:rPr lang="el-GR" dirty="0"/>
              <a:t>λαμβάνω</a:t>
            </a:r>
            <a:endParaRPr lang="en-US" dirty="0"/>
          </a:p>
          <a:p>
            <a:r>
              <a:rPr lang="el-GR" dirty="0" err="1"/>
              <a:t>λαβόμενος</a:t>
            </a:r>
            <a:r>
              <a:rPr lang="el-GR" dirty="0"/>
              <a:t> </a:t>
            </a:r>
            <a:r>
              <a:rPr lang="el-GR" dirty="0" err="1"/>
              <a:t>λαβομένη</a:t>
            </a:r>
            <a:r>
              <a:rPr lang="el-GR" dirty="0"/>
              <a:t> </a:t>
            </a:r>
            <a:r>
              <a:rPr lang="el-GR" dirty="0" err="1"/>
              <a:t>λαβόμενον</a:t>
            </a:r>
            <a:endParaRPr lang="el-GR" dirty="0"/>
          </a:p>
        </p:txBody>
      </p:sp>
    </p:spTree>
    <p:extLst>
      <p:ext uri="{BB962C8B-B14F-4D97-AF65-F5344CB8AC3E}">
        <p14:creationId xmlns:p14="http://schemas.microsoft.com/office/powerpoint/2010/main" val="1525470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5B0EC6-B970-ED19-3978-606BAB667E5D}"/>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FA6C2765-EDE3-C764-CA26-9F0F540C7C8B}"/>
              </a:ext>
            </a:extLst>
          </p:cNvPr>
          <p:cNvSpPr>
            <a:spLocks noGrp="1"/>
          </p:cNvSpPr>
          <p:nvPr>
            <p:ph idx="1"/>
          </p:nvPr>
        </p:nvSpPr>
        <p:spPr/>
        <p:txBody>
          <a:bodyPr>
            <a:normAutofit fontScale="70000" lnSpcReduction="20000"/>
          </a:bodyPr>
          <a:lstStyle/>
          <a:p>
            <a:r>
              <a:rPr lang="en-US" b="1" dirty="0"/>
              <a:t>Participles:</a:t>
            </a:r>
          </a:p>
          <a:p>
            <a:r>
              <a:rPr lang="en-US" dirty="0"/>
              <a:t>Aorist Passive Participle</a:t>
            </a:r>
          </a:p>
          <a:p>
            <a:r>
              <a:rPr lang="en-US" dirty="0"/>
              <a:t>Recall that the marker –</a:t>
            </a:r>
            <a:r>
              <a:rPr lang="en-US" dirty="0" err="1"/>
              <a:t>θη</a:t>
            </a:r>
            <a:r>
              <a:rPr lang="en-US" dirty="0"/>
              <a:t>– means an AORIST is PASSIVE or INTRANSITIVE. In the participle, the –η– shortens to –ε-. As a result, the pattern for the AORIST PASSIVE PARTICIPLE is:</a:t>
            </a:r>
          </a:p>
          <a:p>
            <a:r>
              <a:rPr lang="en-US" dirty="0"/>
              <a:t>verb stem + </a:t>
            </a:r>
            <a:r>
              <a:rPr lang="en-US" dirty="0" err="1"/>
              <a:t>θε</a:t>
            </a:r>
            <a:r>
              <a:rPr lang="en-US" dirty="0"/>
              <a:t> + </a:t>
            </a:r>
            <a:r>
              <a:rPr lang="en-US" dirty="0" err="1"/>
              <a:t>ντ</a:t>
            </a:r>
            <a:r>
              <a:rPr lang="en-US" dirty="0"/>
              <a:t> + 3-1-3 adjective endings</a:t>
            </a:r>
          </a:p>
          <a:p>
            <a:r>
              <a:rPr lang="en-US" dirty="0"/>
              <a:t>Sound changes yield the following endings for the NOMINATIVE SINGULAR of AORIST PASSIVE participles:</a:t>
            </a:r>
          </a:p>
          <a:p>
            <a:r>
              <a:rPr lang="en-US" dirty="0"/>
              <a:t>Masculine: (-</a:t>
            </a:r>
            <a:r>
              <a:rPr lang="en-US" dirty="0" err="1"/>
              <a:t>θεντς</a:t>
            </a:r>
            <a:r>
              <a:rPr lang="en-US" dirty="0"/>
              <a:t>→-</a:t>
            </a:r>
            <a:r>
              <a:rPr lang="en-US" dirty="0" err="1"/>
              <a:t>θενς</a:t>
            </a:r>
            <a:r>
              <a:rPr lang="en-US" dirty="0"/>
              <a:t>→) –</a:t>
            </a:r>
            <a:r>
              <a:rPr lang="en-US" dirty="0" err="1"/>
              <a:t>θείς</a:t>
            </a:r>
            <a:endParaRPr lang="en-US" dirty="0"/>
          </a:p>
          <a:p>
            <a:r>
              <a:rPr lang="en-US" dirty="0"/>
              <a:t>Feminine: (-</a:t>
            </a:r>
            <a:r>
              <a:rPr lang="en-US" dirty="0" err="1"/>
              <a:t>θεντσ</a:t>
            </a:r>
            <a:r>
              <a:rPr lang="en-US" dirty="0"/>
              <a:t>α→-θενσα→) –θεῖσα</a:t>
            </a:r>
          </a:p>
          <a:p>
            <a:r>
              <a:rPr lang="en-US" dirty="0"/>
              <a:t>Neuter: (-</a:t>
            </a:r>
            <a:r>
              <a:rPr lang="en-US" dirty="0" err="1"/>
              <a:t>θεντ</a:t>
            </a:r>
            <a:r>
              <a:rPr lang="en-US" dirty="0"/>
              <a:t>→) –</a:t>
            </a:r>
            <a:r>
              <a:rPr lang="en-US" dirty="0" err="1"/>
              <a:t>θέν</a:t>
            </a:r>
            <a:endParaRPr lang="en-US" dirty="0"/>
          </a:p>
          <a:p>
            <a:r>
              <a:rPr lang="en-US" dirty="0"/>
              <a:t>As with present and aorist active participles:</a:t>
            </a:r>
          </a:p>
          <a:p>
            <a:r>
              <a:rPr lang="en-US" dirty="0"/>
              <a:t>A σ is added before the 1st declension endings for the FEMININE</a:t>
            </a:r>
          </a:p>
          <a:p>
            <a:r>
              <a:rPr lang="en-US" dirty="0"/>
              <a:t>1st declension endings for the FEMININE are ᾰ in the nom. and acc. sing.</a:t>
            </a:r>
          </a:p>
          <a:p>
            <a:r>
              <a:rPr lang="en-US" dirty="0"/>
              <a:t>Note, though, that the persistent ACCENT remains on the –ε– sound. In other words, to form the aorist passive participle, add –</a:t>
            </a:r>
            <a:r>
              <a:rPr lang="en-US" dirty="0" err="1"/>
              <a:t>θείς</a:t>
            </a:r>
            <a:r>
              <a:rPr lang="en-US" dirty="0"/>
              <a:t> –</a:t>
            </a:r>
            <a:r>
              <a:rPr lang="en-US" dirty="0" err="1"/>
              <a:t>θεῖσ</a:t>
            </a:r>
            <a:r>
              <a:rPr lang="en-US" dirty="0"/>
              <a:t>α –θέν to the verb stem.</a:t>
            </a:r>
            <a:endParaRPr lang="el-GR" dirty="0"/>
          </a:p>
        </p:txBody>
      </p:sp>
    </p:spTree>
    <p:extLst>
      <p:ext uri="{BB962C8B-B14F-4D97-AF65-F5344CB8AC3E}">
        <p14:creationId xmlns:p14="http://schemas.microsoft.com/office/powerpoint/2010/main" val="13692585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6D6B80-9E9E-5DE1-7AB9-30C418B74CA1}"/>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40C61B0F-7D28-5029-45B0-D4F96FB49493}"/>
              </a:ext>
            </a:extLst>
          </p:cNvPr>
          <p:cNvSpPr>
            <a:spLocks noGrp="1"/>
          </p:cNvSpPr>
          <p:nvPr>
            <p:ph idx="1"/>
          </p:nvPr>
        </p:nvSpPr>
        <p:spPr/>
        <p:txBody>
          <a:bodyPr/>
          <a:lstStyle/>
          <a:p>
            <a:r>
              <a:rPr lang="en-US" b="1" dirty="0"/>
              <a:t>Participles:</a:t>
            </a:r>
          </a:p>
          <a:p>
            <a:r>
              <a:rPr lang="en-US" dirty="0"/>
              <a:t>Having been loosened: Aorist Passive Participle of </a:t>
            </a:r>
            <a:r>
              <a:rPr lang="el-GR" dirty="0" err="1"/>
              <a:t>λύω</a:t>
            </a:r>
            <a:r>
              <a:rPr lang="el-GR" dirty="0"/>
              <a:t> </a:t>
            </a:r>
            <a:r>
              <a:rPr lang="en-US" dirty="0"/>
              <a:t>loosen</a:t>
            </a:r>
          </a:p>
          <a:p>
            <a:endParaRPr lang="en-US" dirty="0"/>
          </a:p>
          <a:p>
            <a:r>
              <a:rPr lang="en-US" dirty="0"/>
              <a:t>M	 F	 N</a:t>
            </a:r>
          </a:p>
          <a:p>
            <a:r>
              <a:rPr lang="en-US" dirty="0"/>
              <a:t>Nominative	</a:t>
            </a:r>
            <a:r>
              <a:rPr lang="el-GR" dirty="0"/>
              <a:t>λυθείς	</a:t>
            </a:r>
            <a:r>
              <a:rPr lang="el-GR" dirty="0" err="1"/>
              <a:t>λυθεῖσα</a:t>
            </a:r>
            <a:r>
              <a:rPr lang="el-GR" dirty="0"/>
              <a:t>	</a:t>
            </a:r>
            <a:r>
              <a:rPr lang="el-GR" dirty="0" err="1"/>
              <a:t>λυθέν</a:t>
            </a:r>
            <a:endParaRPr lang="el-GR" dirty="0"/>
          </a:p>
          <a:p>
            <a:r>
              <a:rPr lang="en-US" dirty="0"/>
              <a:t>Genitive	</a:t>
            </a:r>
            <a:r>
              <a:rPr lang="el-GR" dirty="0" err="1"/>
              <a:t>λυθέντος</a:t>
            </a:r>
            <a:r>
              <a:rPr lang="el-GR" dirty="0"/>
              <a:t>	</a:t>
            </a:r>
            <a:r>
              <a:rPr lang="el-GR" dirty="0" err="1"/>
              <a:t>λυθείσης</a:t>
            </a:r>
            <a:r>
              <a:rPr lang="el-GR" dirty="0"/>
              <a:t>	</a:t>
            </a:r>
            <a:r>
              <a:rPr lang="el-GR" dirty="0" err="1"/>
              <a:t>λυθέντος</a:t>
            </a:r>
            <a:endParaRPr lang="el-GR" dirty="0"/>
          </a:p>
          <a:p>
            <a:r>
              <a:rPr lang="el-GR" dirty="0" err="1"/>
              <a:t>κτλ</a:t>
            </a:r>
            <a:endParaRPr lang="el-GR" dirty="0"/>
          </a:p>
        </p:txBody>
      </p:sp>
    </p:spTree>
    <p:extLst>
      <p:ext uri="{BB962C8B-B14F-4D97-AF65-F5344CB8AC3E}">
        <p14:creationId xmlns:p14="http://schemas.microsoft.com/office/powerpoint/2010/main" val="813025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B226A-4B77-34F2-4EC0-02EC14F3CC2A}"/>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0A8B088B-C7C1-7DFF-C92E-263DFAD22F0C}"/>
              </a:ext>
            </a:extLst>
          </p:cNvPr>
          <p:cNvSpPr>
            <a:spLocks noGrp="1"/>
          </p:cNvSpPr>
          <p:nvPr>
            <p:ph sz="half" idx="1"/>
          </p:nvPr>
        </p:nvSpPr>
        <p:spPr/>
        <p:txBody>
          <a:bodyPr>
            <a:normAutofit lnSpcReduction="10000"/>
          </a:bodyPr>
          <a:lstStyle/>
          <a:p>
            <a:r>
              <a:rPr lang="en-US" b="1" dirty="0"/>
              <a:t>Summary of Participles:</a:t>
            </a:r>
          </a:p>
          <a:p>
            <a:r>
              <a:rPr lang="en-US" dirty="0"/>
              <a:t>The following charts summarizes the participle forms, and the translation of the active and passive forms. The translation of the middle form varies according to the particular verb and its context.</a:t>
            </a:r>
          </a:p>
          <a:p>
            <a:r>
              <a:rPr lang="el-GR" dirty="0" err="1"/>
              <a:t>λύω</a:t>
            </a:r>
            <a:r>
              <a:rPr lang="el-GR" dirty="0"/>
              <a:t>, λύσω, </a:t>
            </a:r>
            <a:r>
              <a:rPr lang="el-GR" dirty="0" err="1"/>
              <a:t>ἔλυσα</a:t>
            </a:r>
            <a:r>
              <a:rPr lang="el-GR" dirty="0"/>
              <a:t> </a:t>
            </a:r>
            <a:r>
              <a:rPr lang="en-US" dirty="0"/>
              <a:t>loosen, destroy</a:t>
            </a:r>
          </a:p>
          <a:p>
            <a:r>
              <a:rPr lang="en-US" dirty="0"/>
              <a:t>Active Middle (Passive) Passive</a:t>
            </a:r>
          </a:p>
          <a:p>
            <a:r>
              <a:rPr lang="en-US" dirty="0"/>
              <a:t>Present</a:t>
            </a:r>
          </a:p>
          <a:p>
            <a:r>
              <a:rPr lang="el-GR" dirty="0" err="1"/>
              <a:t>λύων</a:t>
            </a:r>
            <a:r>
              <a:rPr lang="el-GR" dirty="0"/>
              <a:t> </a:t>
            </a:r>
            <a:r>
              <a:rPr lang="en-US" dirty="0"/>
              <a:t>loosening </a:t>
            </a:r>
            <a:r>
              <a:rPr lang="el-GR" dirty="0" err="1"/>
              <a:t>λυόμενος</a:t>
            </a:r>
            <a:r>
              <a:rPr lang="el-GR" dirty="0"/>
              <a:t> </a:t>
            </a:r>
          </a:p>
          <a:p>
            <a:endParaRPr lang="el-GR" dirty="0"/>
          </a:p>
        </p:txBody>
      </p:sp>
      <p:sp>
        <p:nvSpPr>
          <p:cNvPr id="4" name="Θέση περιεχομένου 3">
            <a:extLst>
              <a:ext uri="{FF2B5EF4-FFF2-40B4-BE49-F238E27FC236}">
                <a16:creationId xmlns:a16="http://schemas.microsoft.com/office/drawing/2014/main" id="{5B9D1F23-6725-F170-C5F6-0BDE5C102C2C}"/>
              </a:ext>
            </a:extLst>
          </p:cNvPr>
          <p:cNvSpPr>
            <a:spLocks noGrp="1"/>
          </p:cNvSpPr>
          <p:nvPr>
            <p:ph sz="half" idx="2"/>
          </p:nvPr>
        </p:nvSpPr>
        <p:spPr/>
        <p:txBody>
          <a:bodyPr>
            <a:normAutofit lnSpcReduction="10000"/>
          </a:bodyPr>
          <a:lstStyle/>
          <a:p>
            <a:r>
              <a:rPr lang="en-US" dirty="0"/>
              <a:t>Future</a:t>
            </a:r>
          </a:p>
          <a:p>
            <a:r>
              <a:rPr lang="el-GR" dirty="0" err="1"/>
              <a:t>λύσων</a:t>
            </a:r>
            <a:r>
              <a:rPr lang="el-GR" dirty="0"/>
              <a:t> </a:t>
            </a:r>
            <a:r>
              <a:rPr lang="en-US" dirty="0"/>
              <a:t>about to loosen </a:t>
            </a:r>
            <a:r>
              <a:rPr lang="el-GR" dirty="0" err="1"/>
              <a:t>λυσόμενος</a:t>
            </a:r>
            <a:endParaRPr lang="el-GR" dirty="0"/>
          </a:p>
          <a:p>
            <a:r>
              <a:rPr lang="en-US" dirty="0"/>
              <a:t>Aorist</a:t>
            </a:r>
          </a:p>
          <a:p>
            <a:r>
              <a:rPr lang="el-GR" dirty="0" err="1"/>
              <a:t>λύσας</a:t>
            </a:r>
            <a:r>
              <a:rPr lang="el-GR" dirty="0"/>
              <a:t> </a:t>
            </a:r>
            <a:r>
              <a:rPr lang="en-US" dirty="0"/>
              <a:t>having loosened </a:t>
            </a:r>
            <a:r>
              <a:rPr lang="el-GR" dirty="0" err="1"/>
              <a:t>λυσάμενος</a:t>
            </a:r>
            <a:r>
              <a:rPr lang="el-GR" dirty="0"/>
              <a:t> </a:t>
            </a:r>
            <a:r>
              <a:rPr lang="en-US" dirty="0"/>
              <a:t> </a:t>
            </a:r>
            <a:r>
              <a:rPr lang="el-GR" dirty="0"/>
              <a:t>λυθείς  </a:t>
            </a:r>
            <a:r>
              <a:rPr lang="en-US" dirty="0"/>
              <a:t>having been loosened</a:t>
            </a:r>
            <a:endParaRPr lang="el-GR" dirty="0"/>
          </a:p>
        </p:txBody>
      </p:sp>
    </p:spTree>
    <p:extLst>
      <p:ext uri="{BB962C8B-B14F-4D97-AF65-F5344CB8AC3E}">
        <p14:creationId xmlns:p14="http://schemas.microsoft.com/office/powerpoint/2010/main" val="405070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1B11BF-141B-1236-DED2-16D101C6484E}"/>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BD873D09-176B-F009-5695-8264687C93F9}"/>
              </a:ext>
            </a:extLst>
          </p:cNvPr>
          <p:cNvSpPr>
            <a:spLocks noGrp="1"/>
          </p:cNvSpPr>
          <p:nvPr>
            <p:ph idx="1"/>
          </p:nvPr>
        </p:nvSpPr>
        <p:spPr/>
        <p:txBody>
          <a:bodyPr>
            <a:normAutofit fontScale="92500" lnSpcReduction="10000"/>
          </a:bodyPr>
          <a:lstStyle/>
          <a:p>
            <a:pPr algn="just"/>
            <a:r>
              <a:rPr lang="en-US" b="1" dirty="0"/>
              <a:t>Infinitives:</a:t>
            </a:r>
          </a:p>
          <a:p>
            <a:pPr algn="just"/>
            <a:r>
              <a:rPr lang="en-US" dirty="0"/>
              <a:t>Formation of the Infinitive:</a:t>
            </a:r>
          </a:p>
          <a:p>
            <a:pPr algn="just"/>
            <a:r>
              <a:rPr lang="en-US" dirty="0"/>
              <a:t>The tenses occurring in the infinitive are the </a:t>
            </a:r>
            <a:r>
              <a:rPr lang="en-US" b="1" dirty="0"/>
              <a:t>present, future, aorist, perfect</a:t>
            </a:r>
            <a:r>
              <a:rPr lang="en-US" dirty="0"/>
              <a:t>, and </a:t>
            </a:r>
            <a:r>
              <a:rPr lang="en-US" b="1" dirty="0"/>
              <a:t>future perfect</a:t>
            </a:r>
            <a:r>
              <a:rPr lang="en-US" dirty="0"/>
              <a:t>. The middle and passive differ from one another, in form, only in the future and aorist.</a:t>
            </a:r>
          </a:p>
          <a:p>
            <a:pPr algn="just"/>
            <a:r>
              <a:rPr lang="en-US" dirty="0"/>
              <a:t>The endings are in the active -</a:t>
            </a:r>
            <a:r>
              <a:rPr lang="el-GR" dirty="0"/>
              <a:t>εν </a:t>
            </a:r>
            <a:r>
              <a:rPr lang="en-US" dirty="0"/>
              <a:t>and -</a:t>
            </a:r>
            <a:r>
              <a:rPr lang="el-GR" dirty="0"/>
              <a:t>ναι; </a:t>
            </a:r>
            <a:r>
              <a:rPr lang="en-US" dirty="0"/>
              <a:t>in the middle and passive -</a:t>
            </a:r>
            <a:r>
              <a:rPr lang="el-GR" dirty="0" err="1"/>
              <a:t>σθαι</a:t>
            </a:r>
            <a:r>
              <a:rPr lang="el-GR" dirty="0"/>
              <a:t>.</a:t>
            </a:r>
          </a:p>
          <a:p>
            <a:pPr algn="just"/>
            <a:r>
              <a:rPr lang="en-US" dirty="0"/>
              <a:t>The ending -</a:t>
            </a:r>
            <a:r>
              <a:rPr lang="el-GR" dirty="0"/>
              <a:t>εν </a:t>
            </a:r>
            <a:r>
              <a:rPr lang="en-US" dirty="0"/>
              <a:t>contracts with a preceding -</a:t>
            </a:r>
            <a:r>
              <a:rPr lang="el-GR" dirty="0"/>
              <a:t>ε </a:t>
            </a:r>
            <a:r>
              <a:rPr lang="en-US" dirty="0"/>
              <a:t>to -</a:t>
            </a:r>
            <a:r>
              <a:rPr lang="el-GR" dirty="0" err="1"/>
              <a:t>ειν</a:t>
            </a:r>
            <a:r>
              <a:rPr lang="el-GR" dirty="0"/>
              <a:t> (</a:t>
            </a:r>
            <a:r>
              <a:rPr lang="el-GR" dirty="0" err="1"/>
              <a:t>λῡε</a:t>
            </a:r>
            <a:r>
              <a:rPr lang="el-GR" dirty="0"/>
              <a:t>-εν, </a:t>
            </a:r>
            <a:r>
              <a:rPr lang="el-GR" dirty="0" err="1"/>
              <a:t>λύειν</a:t>
            </a:r>
            <a:r>
              <a:rPr lang="el-GR" dirty="0"/>
              <a:t>). </a:t>
            </a:r>
            <a:r>
              <a:rPr lang="en-US" dirty="0"/>
              <a:t>The perfect active and aorist passive add -</a:t>
            </a:r>
            <a:r>
              <a:rPr lang="el-GR" dirty="0" err="1"/>
              <a:t>ανι</a:t>
            </a:r>
            <a:r>
              <a:rPr lang="el-GR" dirty="0"/>
              <a:t>, </a:t>
            </a:r>
            <a:r>
              <a:rPr lang="en-US" dirty="0"/>
              <a:t>but the perfect changes </a:t>
            </a:r>
            <a:r>
              <a:rPr lang="el-GR" dirty="0"/>
              <a:t>α </a:t>
            </a:r>
            <a:r>
              <a:rPr lang="en-US" dirty="0"/>
              <a:t>of the stem to </a:t>
            </a:r>
            <a:r>
              <a:rPr lang="el-GR" dirty="0"/>
              <a:t>ε (</a:t>
            </a:r>
            <a:r>
              <a:rPr lang="el-GR" dirty="0" err="1"/>
              <a:t>λελυκα</a:t>
            </a:r>
            <a:r>
              <a:rPr lang="el-GR" dirty="0"/>
              <a:t>, </a:t>
            </a:r>
            <a:r>
              <a:rPr lang="el-GR" dirty="0" err="1"/>
              <a:t>λελυκέ</a:t>
            </a:r>
            <a:r>
              <a:rPr lang="el-GR" dirty="0"/>
              <a:t>-ναι), </a:t>
            </a:r>
            <a:r>
              <a:rPr lang="en-US" dirty="0"/>
              <a:t>and the aorist lengthens the tense suffix as in the indicative (</a:t>
            </a:r>
            <a:r>
              <a:rPr lang="el-GR" dirty="0" err="1"/>
              <a:t>λυθε</a:t>
            </a:r>
            <a:r>
              <a:rPr lang="el-GR" dirty="0"/>
              <a:t>, </a:t>
            </a:r>
            <a:r>
              <a:rPr lang="el-GR" dirty="0" err="1"/>
              <a:t>λυθῆ</a:t>
            </a:r>
            <a:r>
              <a:rPr lang="el-GR" dirty="0"/>
              <a:t>-ναι). </a:t>
            </a:r>
            <a:r>
              <a:rPr lang="en-US" dirty="0"/>
              <a:t>The aorist active (</a:t>
            </a:r>
            <a:r>
              <a:rPr lang="el-GR" dirty="0" err="1"/>
              <a:t>λῦσαι</a:t>
            </a:r>
            <a:r>
              <a:rPr lang="el-GR" dirty="0"/>
              <a:t>) </a:t>
            </a:r>
            <a:r>
              <a:rPr lang="en-US" dirty="0"/>
              <a:t>is irregular in form.</a:t>
            </a:r>
          </a:p>
          <a:p>
            <a:pPr algn="just"/>
            <a:r>
              <a:rPr lang="en-US" dirty="0"/>
              <a:t>The </a:t>
            </a:r>
            <a:r>
              <a:rPr lang="en-US" b="1" dirty="0"/>
              <a:t>accent of verbs is recessive</a:t>
            </a:r>
            <a:r>
              <a:rPr lang="en-US" dirty="0"/>
              <a:t>, but all infinitives in -</a:t>
            </a:r>
            <a:r>
              <a:rPr lang="el-GR" dirty="0"/>
              <a:t>ναι (</a:t>
            </a:r>
            <a:r>
              <a:rPr lang="en-US" dirty="0"/>
              <a:t>as </a:t>
            </a:r>
            <a:r>
              <a:rPr lang="el-GR" dirty="0" err="1"/>
              <a:t>λελυκέναι</a:t>
            </a:r>
            <a:r>
              <a:rPr lang="el-GR" dirty="0"/>
              <a:t>, </a:t>
            </a:r>
            <a:r>
              <a:rPr lang="el-GR" dirty="0" err="1"/>
              <a:t>λυθῆναι</a:t>
            </a:r>
            <a:r>
              <a:rPr lang="el-GR" dirty="0"/>
              <a:t>), </a:t>
            </a:r>
            <a:r>
              <a:rPr lang="en-US" dirty="0"/>
              <a:t>the aorist active infinitive (</a:t>
            </a:r>
            <a:r>
              <a:rPr lang="el-GR" dirty="0" err="1"/>
              <a:t>λῦσαι</a:t>
            </a:r>
            <a:r>
              <a:rPr lang="el-GR" dirty="0"/>
              <a:t>, </a:t>
            </a:r>
            <a:r>
              <a:rPr lang="el-GR" dirty="0" err="1"/>
              <a:t>βουλεῦσαι</a:t>
            </a:r>
            <a:r>
              <a:rPr lang="el-GR" dirty="0"/>
              <a:t>), </a:t>
            </a:r>
            <a:r>
              <a:rPr lang="en-US" dirty="0"/>
              <a:t>and the perfect middle and passive infinitive (</a:t>
            </a:r>
            <a:r>
              <a:rPr lang="el-GR" dirty="0" err="1"/>
              <a:t>λελύσθαι</a:t>
            </a:r>
            <a:r>
              <a:rPr lang="el-GR" dirty="0"/>
              <a:t>) </a:t>
            </a:r>
            <a:r>
              <a:rPr lang="en-US" b="1" dirty="0"/>
              <a:t>accent the penult</a:t>
            </a:r>
            <a:r>
              <a:rPr lang="en-US" dirty="0"/>
              <a:t>.</a:t>
            </a:r>
            <a:endParaRPr lang="el-GR" dirty="0"/>
          </a:p>
        </p:txBody>
      </p:sp>
    </p:spTree>
    <p:extLst>
      <p:ext uri="{BB962C8B-B14F-4D97-AF65-F5344CB8AC3E}">
        <p14:creationId xmlns:p14="http://schemas.microsoft.com/office/powerpoint/2010/main" val="925814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6027E7-4E6B-15C8-027F-DC32DC0AF7CB}"/>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BCC0F6FB-37CA-BB41-8605-1E9870530797}"/>
              </a:ext>
            </a:extLst>
          </p:cNvPr>
          <p:cNvSpPr>
            <a:spLocks noGrp="1"/>
          </p:cNvSpPr>
          <p:nvPr>
            <p:ph idx="1"/>
          </p:nvPr>
        </p:nvSpPr>
        <p:spPr/>
        <p:txBody>
          <a:bodyPr>
            <a:normAutofit fontScale="92500" lnSpcReduction="20000"/>
          </a:bodyPr>
          <a:lstStyle/>
          <a:p>
            <a:r>
              <a:rPr lang="en-US" b="1" dirty="0"/>
              <a:t>Exercise</a:t>
            </a:r>
            <a:r>
              <a:rPr lang="el-GR" b="1" dirty="0"/>
              <a:t> 4</a:t>
            </a:r>
            <a:r>
              <a:rPr lang="en-US" b="1" dirty="0"/>
              <a:t>: </a:t>
            </a:r>
            <a:r>
              <a:rPr lang="en-US" dirty="0"/>
              <a:t>For each of the participial forms, identify the tense, voice, gender, number, and case. Note that there may be more than one possibility for each category.</a:t>
            </a:r>
          </a:p>
          <a:p>
            <a:r>
              <a:rPr lang="el-GR" dirty="0" err="1"/>
              <a:t>ὄντα</a:t>
            </a:r>
            <a:endParaRPr lang="el-GR" dirty="0"/>
          </a:p>
          <a:p>
            <a:r>
              <a:rPr lang="el-GR" dirty="0"/>
              <a:t>λεγόντων</a:t>
            </a:r>
            <a:endParaRPr lang="en-US" dirty="0"/>
          </a:p>
          <a:p>
            <a:r>
              <a:rPr lang="el-GR" dirty="0" err="1"/>
              <a:t>διδόμενον</a:t>
            </a:r>
            <a:endParaRPr lang="el-GR" dirty="0"/>
          </a:p>
          <a:p>
            <a:r>
              <a:rPr lang="el-GR" dirty="0" err="1"/>
              <a:t>βαίνουσαι</a:t>
            </a:r>
            <a:endParaRPr lang="el-GR" dirty="0"/>
          </a:p>
          <a:p>
            <a:r>
              <a:rPr lang="el-GR" dirty="0" err="1"/>
              <a:t>οἰκοῦντας</a:t>
            </a:r>
            <a:endParaRPr lang="el-GR" dirty="0"/>
          </a:p>
          <a:p>
            <a:r>
              <a:rPr lang="el-GR" dirty="0" err="1"/>
              <a:t>ἀγαπῶντος</a:t>
            </a:r>
            <a:endParaRPr lang="el-GR" dirty="0"/>
          </a:p>
          <a:p>
            <a:r>
              <a:rPr lang="el-GR" dirty="0" err="1"/>
              <a:t>ἱστάμενος</a:t>
            </a:r>
            <a:endParaRPr lang="el-GR" dirty="0"/>
          </a:p>
          <a:p>
            <a:r>
              <a:rPr lang="el-GR" dirty="0" err="1"/>
              <a:t>βουλεύσοντας</a:t>
            </a:r>
            <a:endParaRPr lang="el-GR" dirty="0"/>
          </a:p>
          <a:p>
            <a:r>
              <a:rPr lang="el-GR" dirty="0" err="1"/>
              <a:t>θεμένη</a:t>
            </a:r>
            <a:endParaRPr lang="el-GR" dirty="0"/>
          </a:p>
          <a:p>
            <a:pPr marL="0" indent="0">
              <a:buNone/>
            </a:pPr>
            <a:endParaRPr lang="el-GR" dirty="0"/>
          </a:p>
        </p:txBody>
      </p:sp>
    </p:spTree>
    <p:extLst>
      <p:ext uri="{BB962C8B-B14F-4D97-AF65-F5344CB8AC3E}">
        <p14:creationId xmlns:p14="http://schemas.microsoft.com/office/powerpoint/2010/main" val="2689536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96BB2E-D604-0781-8415-DCCA2DF82414}"/>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98A85048-92C6-DC66-528B-C5752B7497B5}"/>
              </a:ext>
            </a:extLst>
          </p:cNvPr>
          <p:cNvSpPr>
            <a:spLocks noGrp="1"/>
          </p:cNvSpPr>
          <p:nvPr>
            <p:ph idx="1"/>
          </p:nvPr>
        </p:nvSpPr>
        <p:spPr/>
        <p:txBody>
          <a:bodyPr/>
          <a:lstStyle/>
          <a:p>
            <a:r>
              <a:rPr lang="en-US" b="1" dirty="0"/>
              <a:t>Participles:</a:t>
            </a:r>
          </a:p>
          <a:p>
            <a:r>
              <a:rPr lang="en-US" dirty="0"/>
              <a:t>Now that we have learned how to form participles, let’s see how they are used in Greek. Recall that participles are VERBAL ADJECTIVES.</a:t>
            </a:r>
          </a:p>
          <a:p>
            <a:r>
              <a:rPr lang="en-US" dirty="0"/>
              <a:t>VERBAL: participles have tense and voice, and can take objects or introduce clauses or phrases</a:t>
            </a:r>
          </a:p>
          <a:p>
            <a:r>
              <a:rPr lang="en-US" dirty="0"/>
              <a:t>ADJECTIVAL: participles match their antecedent (usually a noun or pronoun) in gender, number, and case</a:t>
            </a:r>
            <a:endParaRPr lang="el-GR" dirty="0"/>
          </a:p>
        </p:txBody>
      </p:sp>
    </p:spTree>
    <p:extLst>
      <p:ext uri="{BB962C8B-B14F-4D97-AF65-F5344CB8AC3E}">
        <p14:creationId xmlns:p14="http://schemas.microsoft.com/office/powerpoint/2010/main" val="989248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39C2FB-1492-295A-185A-F27D25985402}"/>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45AF8571-2B83-A077-A736-BE8057AC7867}"/>
              </a:ext>
            </a:extLst>
          </p:cNvPr>
          <p:cNvSpPr>
            <a:spLocks noGrp="1"/>
          </p:cNvSpPr>
          <p:nvPr>
            <p:ph idx="1"/>
          </p:nvPr>
        </p:nvSpPr>
        <p:spPr/>
        <p:txBody>
          <a:bodyPr/>
          <a:lstStyle/>
          <a:p>
            <a:r>
              <a:rPr lang="en-US" dirty="0"/>
              <a:t>Participles:</a:t>
            </a:r>
          </a:p>
          <a:p>
            <a:r>
              <a:rPr lang="en-US" dirty="0"/>
              <a:t>They can be used </a:t>
            </a:r>
            <a:r>
              <a:rPr lang="en-US" b="1" dirty="0"/>
              <a:t>adjectivally to describe a noun</a:t>
            </a:r>
            <a:r>
              <a:rPr lang="en-US" dirty="0"/>
              <a:t>, or a</a:t>
            </a:r>
            <a:r>
              <a:rPr lang="en-US" b="1" dirty="0"/>
              <a:t>dverbially to provide circumstantial information </a:t>
            </a:r>
            <a:r>
              <a:rPr lang="en-US" dirty="0"/>
              <a:t>like </a:t>
            </a:r>
            <a:r>
              <a:rPr lang="en-US" b="1" dirty="0"/>
              <a:t>time</a:t>
            </a:r>
            <a:r>
              <a:rPr lang="en-US" dirty="0"/>
              <a:t>, </a:t>
            </a:r>
            <a:r>
              <a:rPr lang="en-US" b="1" dirty="0"/>
              <a:t>manner</a:t>
            </a:r>
            <a:r>
              <a:rPr lang="en-US" dirty="0"/>
              <a:t>, or </a:t>
            </a:r>
            <a:r>
              <a:rPr lang="en-US" b="1" dirty="0"/>
              <a:t>cause</a:t>
            </a:r>
            <a:r>
              <a:rPr lang="en-US" dirty="0"/>
              <a:t> for the </a:t>
            </a:r>
            <a:r>
              <a:rPr lang="en-US" b="1" dirty="0"/>
              <a:t>main verb </a:t>
            </a:r>
            <a:r>
              <a:rPr lang="en-US" dirty="0"/>
              <a:t>of a sentence. Key features to identify are their tense (present, aorist, perfect, future), voice (active, middle, passive), and agreement with nouns in gender, number, and case. </a:t>
            </a:r>
            <a:endParaRPr lang="el-GR" dirty="0"/>
          </a:p>
        </p:txBody>
      </p:sp>
    </p:spTree>
    <p:extLst>
      <p:ext uri="{BB962C8B-B14F-4D97-AF65-F5344CB8AC3E}">
        <p14:creationId xmlns:p14="http://schemas.microsoft.com/office/powerpoint/2010/main" val="31442612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34D473-DBA1-9849-007D-F31E0B206998}"/>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4A161F8B-3496-B6CF-6007-5F0FE70A0BAD}"/>
              </a:ext>
            </a:extLst>
          </p:cNvPr>
          <p:cNvSpPr>
            <a:spLocks noGrp="1"/>
          </p:cNvSpPr>
          <p:nvPr>
            <p:ph idx="1"/>
          </p:nvPr>
        </p:nvSpPr>
        <p:spPr/>
        <p:txBody>
          <a:bodyPr>
            <a:normAutofit/>
          </a:bodyPr>
          <a:lstStyle/>
          <a:p>
            <a:pPr algn="just"/>
            <a:r>
              <a:rPr lang="en-US" b="1" dirty="0"/>
              <a:t>Participles:</a:t>
            </a:r>
          </a:p>
          <a:p>
            <a:pPr algn="just"/>
            <a:r>
              <a:rPr lang="en-US" dirty="0"/>
              <a:t>The uses of participles may be grouped under three headings:</a:t>
            </a:r>
          </a:p>
          <a:p>
            <a:pPr algn="just"/>
            <a:r>
              <a:rPr lang="en-US" dirty="0"/>
              <a:t>– </a:t>
            </a:r>
            <a:r>
              <a:rPr lang="en-US" b="1" dirty="0"/>
              <a:t>Supplementary (also predicative participle)</a:t>
            </a:r>
            <a:r>
              <a:rPr lang="en-US" dirty="0"/>
              <a:t>: the participle is used as an </a:t>
            </a:r>
            <a:r>
              <a:rPr lang="en-US" b="1" dirty="0"/>
              <a:t>obligatory constituent </a:t>
            </a:r>
            <a:r>
              <a:rPr lang="en-US" dirty="0"/>
              <a:t>(argument of a verb) with verbs:</a:t>
            </a:r>
          </a:p>
          <a:p>
            <a:pPr algn="just"/>
            <a:r>
              <a:rPr lang="en-US" dirty="0" err="1"/>
              <a:t>ὅλην</a:t>
            </a:r>
            <a:r>
              <a:rPr lang="en-US" dirty="0"/>
              <a:t> </a:t>
            </a:r>
            <a:r>
              <a:rPr lang="en-US" dirty="0" err="1"/>
              <a:t>ἀδικῶν</a:t>
            </a:r>
            <a:r>
              <a:rPr lang="en-US" dirty="0"/>
              <a:t> φα</a:t>
            </a:r>
            <a:r>
              <a:rPr lang="en-US" dirty="0" err="1"/>
              <a:t>νήσετ</a:t>
            </a:r>
            <a:r>
              <a:rPr lang="en-US" dirty="0"/>
              <a:t>αι τὴν πόλιν. (Dem. 24.29)</a:t>
            </a:r>
          </a:p>
          <a:p>
            <a:pPr algn="just"/>
            <a:r>
              <a:rPr lang="en-US" dirty="0"/>
              <a:t>He will prove to be doing wrong to the city as a whole. </a:t>
            </a:r>
            <a:r>
              <a:rPr lang="en-US" dirty="0" err="1"/>
              <a:t>ὅλην</a:t>
            </a:r>
            <a:r>
              <a:rPr lang="en-US" dirty="0"/>
              <a:t> </a:t>
            </a:r>
            <a:r>
              <a:rPr lang="en-US" dirty="0" err="1"/>
              <a:t>ἀδικῶν</a:t>
            </a:r>
            <a:r>
              <a:rPr lang="en-US" dirty="0"/>
              <a:t> . . . </a:t>
            </a:r>
            <a:r>
              <a:rPr lang="el-GR" dirty="0"/>
              <a:t>Τ</a:t>
            </a:r>
            <a:r>
              <a:rPr lang="en-US" dirty="0" err="1"/>
              <a:t>ὴν</a:t>
            </a:r>
            <a:r>
              <a:rPr lang="en-US" dirty="0"/>
              <a:t> π</a:t>
            </a:r>
            <a:r>
              <a:rPr lang="en-US" dirty="0" err="1"/>
              <a:t>όλιν</a:t>
            </a:r>
            <a:r>
              <a:rPr lang="en-US" dirty="0"/>
              <a:t> is a complement of φα</a:t>
            </a:r>
            <a:r>
              <a:rPr lang="en-US" dirty="0" err="1"/>
              <a:t>νήσετ</a:t>
            </a:r>
            <a:r>
              <a:rPr lang="en-US" dirty="0"/>
              <a:t>αι.</a:t>
            </a:r>
          </a:p>
          <a:p>
            <a:pPr algn="just"/>
            <a:r>
              <a:rPr lang="en-US" dirty="0"/>
              <a:t>It agrees with the object or the subject of some verbs.</a:t>
            </a:r>
          </a:p>
        </p:txBody>
      </p:sp>
    </p:spTree>
    <p:extLst>
      <p:ext uri="{BB962C8B-B14F-4D97-AF65-F5344CB8AC3E}">
        <p14:creationId xmlns:p14="http://schemas.microsoft.com/office/powerpoint/2010/main" val="25998938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2D65F9-D001-78B3-97E6-DD2CAEC302C0}"/>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DDA3EF33-5474-E722-A505-EDA0F8F26ADA}"/>
              </a:ext>
            </a:extLst>
          </p:cNvPr>
          <p:cNvSpPr>
            <a:spLocks noGrp="1"/>
          </p:cNvSpPr>
          <p:nvPr>
            <p:ph sz="half" idx="1"/>
          </p:nvPr>
        </p:nvSpPr>
        <p:spPr/>
        <p:txBody>
          <a:bodyPr>
            <a:normAutofit fontScale="55000" lnSpcReduction="20000"/>
          </a:bodyPr>
          <a:lstStyle/>
          <a:p>
            <a:r>
              <a:rPr lang="en-US" b="1" dirty="0"/>
              <a:t>Predicative participles:</a:t>
            </a:r>
          </a:p>
          <a:p>
            <a:pPr algn="just"/>
            <a:r>
              <a:rPr lang="en-US" dirty="0"/>
              <a:t>Common with verbs (agrees </a:t>
            </a:r>
            <a:r>
              <a:rPr lang="en-US" b="1" dirty="0"/>
              <a:t>with the subject</a:t>
            </a:r>
            <a:r>
              <a:rPr lang="en-US" dirty="0"/>
              <a:t>):  </a:t>
            </a:r>
          </a:p>
          <a:p>
            <a:pPr algn="just"/>
            <a:r>
              <a:rPr lang="en-US" dirty="0"/>
              <a:t>a) that express existence in some particular way. </a:t>
            </a:r>
            <a:r>
              <a:rPr lang="el-GR" dirty="0"/>
              <a:t>Τυγχάνω</a:t>
            </a:r>
            <a:r>
              <a:rPr lang="en-US" dirty="0"/>
              <a:t> = am by chance, happen to be, </a:t>
            </a:r>
            <a:r>
              <a:rPr lang="el-GR" dirty="0"/>
              <a:t>λανθάνω</a:t>
            </a:r>
            <a:r>
              <a:rPr lang="en-US" dirty="0"/>
              <a:t> = am secretly or without the knowledge </a:t>
            </a:r>
            <a:r>
              <a:rPr lang="el-GR" dirty="0"/>
              <a:t>ο</a:t>
            </a:r>
            <a:r>
              <a:rPr lang="en-US" dirty="0"/>
              <a:t>f, </a:t>
            </a:r>
            <a:r>
              <a:rPr lang="el-GR" dirty="0"/>
              <a:t>φθάνω</a:t>
            </a:r>
            <a:r>
              <a:rPr lang="en-US" dirty="0"/>
              <a:t> = am first, get the start in,  = </a:t>
            </a:r>
            <a:r>
              <a:rPr lang="el-GR" dirty="0"/>
              <a:t>διάγω, </a:t>
            </a:r>
            <a:r>
              <a:rPr lang="el-GR" dirty="0" err="1"/>
              <a:t>διατελῶ</a:t>
            </a:r>
            <a:r>
              <a:rPr lang="el-GR" dirty="0"/>
              <a:t>, </a:t>
            </a:r>
            <a:r>
              <a:rPr lang="el-GR" dirty="0" err="1"/>
              <a:t>διαγίγνομαι</a:t>
            </a:r>
            <a:r>
              <a:rPr lang="en-US" dirty="0"/>
              <a:t>, = am continuously, keep on</a:t>
            </a:r>
          </a:p>
          <a:p>
            <a:pPr algn="just"/>
            <a:r>
              <a:rPr lang="el-GR" dirty="0"/>
              <a:t>φαίνομαι (</a:t>
            </a:r>
            <a:r>
              <a:rPr lang="en-US" dirty="0"/>
              <a:t>also </a:t>
            </a:r>
            <a:r>
              <a:rPr lang="el-GR" dirty="0" err="1"/>
              <a:t>δῆλός</a:t>
            </a:r>
            <a:r>
              <a:rPr lang="el-GR" dirty="0"/>
              <a:t> </a:t>
            </a:r>
            <a:r>
              <a:rPr lang="en-US" dirty="0"/>
              <a:t>or </a:t>
            </a:r>
            <a:r>
              <a:rPr lang="el-GR" dirty="0"/>
              <a:t>φανερός </a:t>
            </a:r>
            <a:r>
              <a:rPr lang="el-GR" dirty="0" err="1"/>
              <a:t>εἰμι</a:t>
            </a:r>
            <a:r>
              <a:rPr lang="el-GR" dirty="0"/>
              <a:t>)</a:t>
            </a:r>
            <a:r>
              <a:rPr lang="en-US" dirty="0"/>
              <a:t> = am plainly, </a:t>
            </a:r>
          </a:p>
          <a:p>
            <a:pPr algn="just"/>
            <a:r>
              <a:rPr lang="el-GR" dirty="0" err="1"/>
              <a:t>Παρὼν</a:t>
            </a:r>
            <a:r>
              <a:rPr lang="el-GR" dirty="0"/>
              <a:t> </a:t>
            </a:r>
            <a:r>
              <a:rPr lang="el-GR" dirty="0" err="1"/>
              <a:t>ἐτύγχανε</a:t>
            </a:r>
            <a:r>
              <a:rPr lang="el-GR" dirty="0"/>
              <a:t>.</a:t>
            </a:r>
            <a:r>
              <a:rPr lang="en-US" dirty="0"/>
              <a:t> He happened to be there. Xen. </a:t>
            </a:r>
            <a:r>
              <a:rPr lang="en-US" i="1" dirty="0"/>
              <a:t>Anabasis </a:t>
            </a:r>
            <a:r>
              <a:rPr lang="en-US" dirty="0"/>
              <a:t>1.1.2</a:t>
            </a:r>
          </a:p>
          <a:p>
            <a:pPr algn="just"/>
            <a:r>
              <a:rPr lang="en-US" dirty="0"/>
              <a:t>b. With verbs meaning begin, cease, endure, grow weary, and the like.</a:t>
            </a:r>
          </a:p>
          <a:p>
            <a:pPr algn="just"/>
            <a:r>
              <a:rPr lang="en-US" dirty="0"/>
              <a:t>O</a:t>
            </a:r>
            <a:r>
              <a:rPr lang="el-GR" dirty="0" err="1"/>
              <a:t>ὔποτε</a:t>
            </a:r>
            <a:r>
              <a:rPr lang="el-GR" dirty="0"/>
              <a:t> </a:t>
            </a:r>
            <a:r>
              <a:rPr lang="el-GR" dirty="0" err="1"/>
              <a:t>ἐπαυόμην</a:t>
            </a:r>
            <a:r>
              <a:rPr lang="el-GR" dirty="0"/>
              <a:t> </a:t>
            </a:r>
            <a:r>
              <a:rPr lang="el-GR" dirty="0" err="1"/>
              <a:t>ἡμᾶς</a:t>
            </a:r>
            <a:r>
              <a:rPr lang="el-GR" dirty="0"/>
              <a:t> </a:t>
            </a:r>
            <a:r>
              <a:rPr lang="el-GR" dirty="0" err="1"/>
              <a:t>οἰκτῑ́ρων</a:t>
            </a:r>
            <a:r>
              <a:rPr lang="el-GR" dirty="0"/>
              <a:t>.</a:t>
            </a:r>
          </a:p>
          <a:p>
            <a:pPr algn="just"/>
            <a:r>
              <a:rPr lang="en-US" dirty="0"/>
              <a:t>I never ceased pitying ourselves. Xen. </a:t>
            </a:r>
            <a:r>
              <a:rPr lang="en-US" i="1" dirty="0"/>
              <a:t>Anabasis</a:t>
            </a:r>
            <a:r>
              <a:rPr lang="en-US" dirty="0"/>
              <a:t> 3.1.19</a:t>
            </a:r>
          </a:p>
          <a:p>
            <a:pPr algn="just"/>
            <a:r>
              <a:rPr lang="en-US" dirty="0"/>
              <a:t>c. With </a:t>
            </a:r>
            <a:r>
              <a:rPr lang="el-GR" dirty="0" err="1"/>
              <a:t>οἴχομαι</a:t>
            </a:r>
            <a:r>
              <a:rPr lang="el-GR" dirty="0"/>
              <a:t> (</a:t>
            </a:r>
            <a:r>
              <a:rPr lang="en-US" dirty="0"/>
              <a:t>am gone) a predicate participle may specify the manner of going, and so contain the main thought.</a:t>
            </a:r>
          </a:p>
          <a:p>
            <a:pPr algn="just"/>
            <a:r>
              <a:rPr lang="el-GR" dirty="0" err="1"/>
              <a:t>Εἰς</a:t>
            </a:r>
            <a:r>
              <a:rPr lang="el-GR" dirty="0"/>
              <a:t> </a:t>
            </a:r>
            <a:r>
              <a:rPr lang="el-GR" dirty="0" err="1"/>
              <a:t>τὸ</a:t>
            </a:r>
            <a:r>
              <a:rPr lang="el-GR" dirty="0"/>
              <a:t> </a:t>
            </a:r>
            <a:r>
              <a:rPr lang="el-GR" dirty="0" err="1"/>
              <a:t>πρόσθεν</a:t>
            </a:r>
            <a:r>
              <a:rPr lang="el-GR" dirty="0"/>
              <a:t> </a:t>
            </a:r>
            <a:r>
              <a:rPr lang="el-GR" dirty="0" err="1"/>
              <a:t>οἱχονται</a:t>
            </a:r>
            <a:r>
              <a:rPr lang="el-GR" dirty="0"/>
              <a:t> διώκοντες.</a:t>
            </a:r>
          </a:p>
          <a:p>
            <a:pPr algn="just"/>
            <a:r>
              <a:rPr lang="en-US" dirty="0"/>
              <a:t>They have gone forward in pursuit. Xen. </a:t>
            </a:r>
            <a:r>
              <a:rPr lang="en-US" i="1" dirty="0"/>
              <a:t>Anabasis</a:t>
            </a:r>
            <a:r>
              <a:rPr lang="en-US" dirty="0"/>
              <a:t> 1.10.5</a:t>
            </a:r>
          </a:p>
          <a:p>
            <a:endParaRPr lang="el-GR" dirty="0"/>
          </a:p>
        </p:txBody>
      </p:sp>
      <p:sp>
        <p:nvSpPr>
          <p:cNvPr id="4" name="Θέση περιεχομένου 3">
            <a:extLst>
              <a:ext uri="{FF2B5EF4-FFF2-40B4-BE49-F238E27FC236}">
                <a16:creationId xmlns:a16="http://schemas.microsoft.com/office/drawing/2014/main" id="{C6E752EE-3A74-17FD-7B89-C0EB5A35B35D}"/>
              </a:ext>
            </a:extLst>
          </p:cNvPr>
          <p:cNvSpPr>
            <a:spLocks noGrp="1"/>
          </p:cNvSpPr>
          <p:nvPr>
            <p:ph sz="half" idx="2"/>
          </p:nvPr>
        </p:nvSpPr>
        <p:spPr/>
        <p:txBody>
          <a:bodyPr>
            <a:normAutofit fontScale="55000" lnSpcReduction="20000"/>
          </a:bodyPr>
          <a:lstStyle/>
          <a:p>
            <a:r>
              <a:rPr lang="en-US" b="1" dirty="0"/>
              <a:t>Predicative participles:</a:t>
            </a:r>
          </a:p>
          <a:p>
            <a:pPr algn="just"/>
            <a:r>
              <a:rPr lang="en-US" dirty="0"/>
              <a:t>Common with verbs (agrees </a:t>
            </a:r>
            <a:r>
              <a:rPr lang="en-US" b="1" dirty="0"/>
              <a:t>with the object</a:t>
            </a:r>
            <a:r>
              <a:rPr lang="en-US" dirty="0"/>
              <a:t>):</a:t>
            </a:r>
          </a:p>
          <a:p>
            <a:pPr algn="just"/>
            <a:r>
              <a:rPr lang="en-US" dirty="0"/>
              <a:t>a) With some verbs meaning perceive (with the senses or with the mind), remember, </a:t>
            </a:r>
            <a:r>
              <a:rPr lang="en-US" dirty="0" err="1"/>
              <a:t>knοw</a:t>
            </a:r>
            <a:r>
              <a:rPr lang="en-US" dirty="0"/>
              <a:t>, and the like.</a:t>
            </a:r>
          </a:p>
          <a:p>
            <a:pPr algn="just"/>
            <a:r>
              <a:rPr lang="en-US" dirty="0" err="1"/>
              <a:t>Εἶδε</a:t>
            </a:r>
            <a:r>
              <a:rPr lang="en-US" dirty="0"/>
              <a:t> </a:t>
            </a:r>
            <a:r>
              <a:rPr lang="en-US" dirty="0" err="1"/>
              <a:t>Κλέ</a:t>
            </a:r>
            <a:r>
              <a:rPr lang="en-US" dirty="0"/>
              <a:t>αρχον διελαύνοντα.</a:t>
            </a:r>
          </a:p>
          <a:p>
            <a:pPr algn="just"/>
            <a:r>
              <a:rPr lang="en-US" dirty="0"/>
              <a:t>He saw </a:t>
            </a:r>
            <a:r>
              <a:rPr lang="en-US" dirty="0" err="1"/>
              <a:t>Klearchos</a:t>
            </a:r>
            <a:r>
              <a:rPr lang="en-US" dirty="0"/>
              <a:t> riding through. Xen. </a:t>
            </a:r>
            <a:r>
              <a:rPr lang="en-US" i="1" dirty="0"/>
              <a:t>Anabasis </a:t>
            </a:r>
            <a:r>
              <a:rPr lang="en-US" dirty="0"/>
              <a:t>1.5.12</a:t>
            </a:r>
          </a:p>
          <a:p>
            <a:pPr algn="just"/>
            <a:r>
              <a:rPr lang="en-US" dirty="0"/>
              <a:t> b) With verbs meaning show, make </a:t>
            </a:r>
            <a:r>
              <a:rPr lang="en-US" dirty="0" err="1"/>
              <a:t>knοwn</a:t>
            </a:r>
            <a:r>
              <a:rPr lang="en-US" dirty="0"/>
              <a:t>, and the like.</a:t>
            </a:r>
          </a:p>
          <a:p>
            <a:pPr algn="just"/>
            <a:r>
              <a:rPr lang="en-US" dirty="0" err="1"/>
              <a:t>Κῦρον</a:t>
            </a:r>
            <a:r>
              <a:rPr lang="en-US" dirty="0"/>
              <a:t> ἐπ</a:t>
            </a:r>
            <a:r>
              <a:rPr lang="en-US" dirty="0" err="1"/>
              <a:t>ιστρ</a:t>
            </a:r>
            <a:r>
              <a:rPr lang="en-US" dirty="0"/>
              <a:t>ατεύοντα πρῶτος ἤγγειλα.</a:t>
            </a:r>
          </a:p>
          <a:p>
            <a:pPr algn="just"/>
            <a:r>
              <a:rPr lang="en-US" dirty="0"/>
              <a:t>I was the </a:t>
            </a:r>
            <a:r>
              <a:rPr lang="en-US" dirty="0" err="1"/>
              <a:t>fιrst</a:t>
            </a:r>
            <a:r>
              <a:rPr lang="en-US" dirty="0"/>
              <a:t> to report that Cyrus was marching against him. Xen. </a:t>
            </a:r>
            <a:r>
              <a:rPr lang="en-US" i="1" dirty="0"/>
              <a:t>Anabasis</a:t>
            </a:r>
            <a:r>
              <a:rPr lang="en-US" dirty="0"/>
              <a:t> 2.3.19</a:t>
            </a:r>
          </a:p>
          <a:p>
            <a:endParaRPr lang="el-GR" dirty="0"/>
          </a:p>
        </p:txBody>
      </p:sp>
    </p:spTree>
    <p:extLst>
      <p:ext uri="{BB962C8B-B14F-4D97-AF65-F5344CB8AC3E}">
        <p14:creationId xmlns:p14="http://schemas.microsoft.com/office/powerpoint/2010/main" val="1137398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667FD-521E-F506-1D42-2A02AA2691D9}"/>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0D5FBA78-1D88-C21B-49F7-DAF2459CD436}"/>
              </a:ext>
            </a:extLst>
          </p:cNvPr>
          <p:cNvSpPr>
            <a:spLocks noGrp="1"/>
          </p:cNvSpPr>
          <p:nvPr>
            <p:ph idx="1"/>
          </p:nvPr>
        </p:nvSpPr>
        <p:spPr/>
        <p:txBody>
          <a:bodyPr>
            <a:normAutofit fontScale="92500" lnSpcReduction="10000"/>
          </a:bodyPr>
          <a:lstStyle/>
          <a:p>
            <a:pPr algn="just"/>
            <a:r>
              <a:rPr lang="en-US" b="1" dirty="0"/>
              <a:t>Participles:</a:t>
            </a:r>
          </a:p>
          <a:p>
            <a:pPr algn="just"/>
            <a:r>
              <a:rPr lang="en-US" dirty="0"/>
              <a:t>The uses of participles may be grouped under three headings:</a:t>
            </a:r>
          </a:p>
          <a:p>
            <a:pPr algn="just"/>
            <a:r>
              <a:rPr lang="en-US" dirty="0"/>
              <a:t>– </a:t>
            </a:r>
            <a:r>
              <a:rPr lang="en-US" b="1" dirty="0"/>
              <a:t>Circumstantial (no articles precedes)/adverbial</a:t>
            </a:r>
            <a:r>
              <a:rPr lang="en-US" dirty="0"/>
              <a:t>: the participle is added as an optional constituent to clauses to express </a:t>
            </a:r>
            <a:r>
              <a:rPr lang="en-US" b="1" dirty="0"/>
              <a:t>a circumstance, cause, condition, motivation, purpose</a:t>
            </a:r>
            <a:r>
              <a:rPr lang="en-US" dirty="0"/>
              <a:t>, etc. It either agrees with a constituent of the clause (connected use) or is added with its own subject in the genitive (</a:t>
            </a:r>
            <a:r>
              <a:rPr lang="en-US" b="1" dirty="0"/>
              <a:t>genitive absolute</a:t>
            </a:r>
            <a:r>
              <a:rPr lang="en-US" dirty="0"/>
              <a:t>). It is an </a:t>
            </a:r>
            <a:r>
              <a:rPr lang="en-US" dirty="0" err="1"/>
              <a:t>an</a:t>
            </a:r>
            <a:r>
              <a:rPr lang="en-US" dirty="0"/>
              <a:t> adverbial satellite of a verbal predicate.</a:t>
            </a:r>
          </a:p>
          <a:p>
            <a:pPr algn="just"/>
            <a:r>
              <a:rPr lang="en-US" dirty="0"/>
              <a:t>The participle introduces the circumstances under which an action occurred. It is often translated into English </a:t>
            </a:r>
            <a:r>
              <a:rPr lang="en-US" b="1" dirty="0"/>
              <a:t>with a dependent clause</a:t>
            </a:r>
            <a:r>
              <a:rPr lang="en-US" dirty="0"/>
              <a:t>:</a:t>
            </a:r>
          </a:p>
          <a:p>
            <a:pPr algn="just"/>
            <a:r>
              <a:rPr lang="el-GR" dirty="0" err="1"/>
              <a:t>αὐτοὶ</a:t>
            </a:r>
            <a:r>
              <a:rPr lang="el-GR" dirty="0"/>
              <a:t> δ’ </a:t>
            </a:r>
            <a:r>
              <a:rPr lang="el-GR" dirty="0" err="1"/>
              <a:t>οὐ</a:t>
            </a:r>
            <a:r>
              <a:rPr lang="el-GR" dirty="0"/>
              <a:t> δύνανται . . . </a:t>
            </a:r>
            <a:r>
              <a:rPr lang="el-GR" dirty="0" err="1"/>
              <a:t>ἡσυχίαν</a:t>
            </a:r>
            <a:r>
              <a:rPr lang="el-GR" dirty="0"/>
              <a:t> </a:t>
            </a:r>
            <a:r>
              <a:rPr lang="el-GR" dirty="0" err="1"/>
              <a:t>ἄγειν</a:t>
            </a:r>
            <a:r>
              <a:rPr lang="el-GR" dirty="0"/>
              <a:t> </a:t>
            </a:r>
            <a:r>
              <a:rPr lang="el-GR" dirty="0" err="1"/>
              <a:t>οὐδενὸς</a:t>
            </a:r>
            <a:r>
              <a:rPr lang="el-GR" dirty="0"/>
              <a:t> </a:t>
            </a:r>
            <a:r>
              <a:rPr lang="el-GR" dirty="0" err="1"/>
              <a:t>αὐτοὺς</a:t>
            </a:r>
            <a:r>
              <a:rPr lang="el-GR" dirty="0"/>
              <a:t> </a:t>
            </a:r>
            <a:r>
              <a:rPr lang="el-GR" dirty="0" err="1"/>
              <a:t>ἀδικοῦντος</a:t>
            </a:r>
            <a:r>
              <a:rPr lang="el-GR" dirty="0"/>
              <a:t>. (</a:t>
            </a:r>
            <a:r>
              <a:rPr lang="en-US" dirty="0"/>
              <a:t>Dem. 8.67)</a:t>
            </a:r>
          </a:p>
          <a:p>
            <a:pPr algn="just"/>
            <a:r>
              <a:rPr lang="en-US" dirty="0"/>
              <a:t>They themselves cannot keep quiet, even though no one is wronging them. </a:t>
            </a:r>
            <a:r>
              <a:rPr lang="el-GR" dirty="0" err="1"/>
              <a:t>οὐδενὸς</a:t>
            </a:r>
            <a:r>
              <a:rPr lang="el-GR" dirty="0"/>
              <a:t> </a:t>
            </a:r>
            <a:r>
              <a:rPr lang="el-GR" dirty="0" err="1"/>
              <a:t>αὐτοὺς</a:t>
            </a:r>
            <a:r>
              <a:rPr lang="el-GR" dirty="0"/>
              <a:t> </a:t>
            </a:r>
            <a:r>
              <a:rPr lang="el-GR" dirty="0" err="1"/>
              <a:t>ἀδικοῦντος</a:t>
            </a:r>
            <a:r>
              <a:rPr lang="el-GR" dirty="0"/>
              <a:t> </a:t>
            </a:r>
            <a:r>
              <a:rPr lang="en-US" dirty="0"/>
              <a:t>is an optional constituent added in the genitive absolute construction, expressing a concession (‘even though’).</a:t>
            </a:r>
            <a:endParaRPr lang="el-GR" dirty="0"/>
          </a:p>
          <a:p>
            <a:endParaRPr lang="el-GR" dirty="0"/>
          </a:p>
        </p:txBody>
      </p:sp>
    </p:spTree>
    <p:extLst>
      <p:ext uri="{BB962C8B-B14F-4D97-AF65-F5344CB8AC3E}">
        <p14:creationId xmlns:p14="http://schemas.microsoft.com/office/powerpoint/2010/main" val="32273938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494803-3155-5D57-FC41-C632CF29A555}"/>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6E1636B5-35D5-5536-CF4F-95BE85FE5BEE}"/>
              </a:ext>
            </a:extLst>
          </p:cNvPr>
          <p:cNvSpPr>
            <a:spLocks noGrp="1"/>
          </p:cNvSpPr>
          <p:nvPr>
            <p:ph idx="1"/>
          </p:nvPr>
        </p:nvSpPr>
        <p:spPr/>
        <p:txBody>
          <a:bodyPr/>
          <a:lstStyle/>
          <a:p>
            <a:pPr algn="just"/>
            <a:r>
              <a:rPr lang="en-US" b="1" dirty="0"/>
              <a:t>Participles:</a:t>
            </a:r>
          </a:p>
          <a:p>
            <a:pPr algn="just"/>
            <a:r>
              <a:rPr lang="en-US" dirty="0"/>
              <a:t>The uses of participles may be grouped under three headings:</a:t>
            </a:r>
          </a:p>
          <a:p>
            <a:pPr algn="just"/>
            <a:r>
              <a:rPr lang="en-US" dirty="0"/>
              <a:t>– </a:t>
            </a:r>
            <a:r>
              <a:rPr lang="en-US" b="1" dirty="0"/>
              <a:t>Attributive/substantival (article precedes)</a:t>
            </a:r>
            <a:r>
              <a:rPr lang="en-US" dirty="0"/>
              <a:t>: the participle is used, normally with the article, in noun phrases, as </a:t>
            </a:r>
            <a:r>
              <a:rPr lang="en-US" b="1" dirty="0"/>
              <a:t>modifier of a noun</a:t>
            </a:r>
            <a:r>
              <a:rPr lang="en-US" dirty="0"/>
              <a:t> (attributive use) or head (substantival use). It is practically an adjective:</a:t>
            </a:r>
          </a:p>
          <a:p>
            <a:pPr algn="just"/>
            <a:r>
              <a:rPr lang="en-US" dirty="0"/>
              <a:t>. . . </a:t>
            </a:r>
            <a:r>
              <a:rPr lang="el-GR" dirty="0" err="1"/>
              <a:t>βοηθεῖν</a:t>
            </a:r>
            <a:r>
              <a:rPr lang="el-GR" dirty="0"/>
              <a:t> </a:t>
            </a:r>
            <a:r>
              <a:rPr lang="el-GR" dirty="0" err="1"/>
              <a:t>ταῖς</a:t>
            </a:r>
            <a:r>
              <a:rPr lang="el-GR" dirty="0"/>
              <a:t> </a:t>
            </a:r>
            <a:r>
              <a:rPr lang="el-GR" dirty="0" err="1"/>
              <a:t>ἀδικουμέναις</a:t>
            </a:r>
            <a:r>
              <a:rPr lang="el-GR" dirty="0"/>
              <a:t> </a:t>
            </a:r>
            <a:r>
              <a:rPr lang="el-GR" dirty="0" err="1"/>
              <a:t>πόλεσι</a:t>
            </a:r>
            <a:r>
              <a:rPr lang="el-GR" dirty="0"/>
              <a:t>. (</a:t>
            </a:r>
            <a:r>
              <a:rPr lang="en-US" dirty="0"/>
              <a:t>Xen. </a:t>
            </a:r>
            <a:r>
              <a:rPr lang="en-US" i="1" dirty="0"/>
              <a:t>Hell.</a:t>
            </a:r>
            <a:r>
              <a:rPr lang="en-US" dirty="0"/>
              <a:t> 6.3.18)</a:t>
            </a:r>
          </a:p>
          <a:p>
            <a:pPr algn="just"/>
            <a:r>
              <a:rPr lang="en-US" dirty="0"/>
              <a:t>. . . to help the cities that were being wronged. Attributive: modifier with </a:t>
            </a:r>
            <a:r>
              <a:rPr lang="el-GR" dirty="0" err="1"/>
              <a:t>ταῖς</a:t>
            </a:r>
            <a:r>
              <a:rPr lang="en-US" dirty="0"/>
              <a:t> </a:t>
            </a:r>
            <a:r>
              <a:rPr lang="el-GR" dirty="0" err="1"/>
              <a:t>πόλεσι</a:t>
            </a:r>
            <a:r>
              <a:rPr lang="el-GR" dirty="0"/>
              <a:t>.</a:t>
            </a:r>
            <a:endParaRPr lang="en-US" dirty="0"/>
          </a:p>
          <a:p>
            <a:endParaRPr lang="el-GR" dirty="0"/>
          </a:p>
        </p:txBody>
      </p:sp>
    </p:spTree>
    <p:extLst>
      <p:ext uri="{BB962C8B-B14F-4D97-AF65-F5344CB8AC3E}">
        <p14:creationId xmlns:p14="http://schemas.microsoft.com/office/powerpoint/2010/main" val="7727501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2812D6-B53E-4CF4-6EF8-0230AA63662D}"/>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8896C028-0352-0F37-C5E6-6503E6194830}"/>
              </a:ext>
            </a:extLst>
          </p:cNvPr>
          <p:cNvSpPr>
            <a:spLocks noGrp="1"/>
          </p:cNvSpPr>
          <p:nvPr>
            <p:ph idx="1"/>
          </p:nvPr>
        </p:nvSpPr>
        <p:spPr/>
        <p:txBody>
          <a:bodyPr>
            <a:normAutofit/>
          </a:bodyPr>
          <a:lstStyle/>
          <a:p>
            <a:r>
              <a:rPr lang="en-US" b="1" dirty="0"/>
              <a:t>Participles:</a:t>
            </a:r>
          </a:p>
          <a:p>
            <a:r>
              <a:rPr lang="en-US" dirty="0"/>
              <a:t>Tenses of Participles:</a:t>
            </a:r>
          </a:p>
          <a:p>
            <a:r>
              <a:rPr lang="en-US" dirty="0"/>
              <a:t>The TENSE of the CIRCUMSTANTIAL participle indicates a temporal relationship with the main verb:</a:t>
            </a:r>
          </a:p>
          <a:p>
            <a:r>
              <a:rPr lang="en-US" dirty="0"/>
              <a:t>The PRESENT participle:</a:t>
            </a:r>
          </a:p>
          <a:p>
            <a:r>
              <a:rPr lang="en-US" dirty="0"/>
              <a:t>refers to action happening at the SAME TIME as the main verb</a:t>
            </a:r>
          </a:p>
          <a:p>
            <a:r>
              <a:rPr lang="en-US" dirty="0"/>
              <a:t>The FUTURE active participle:</a:t>
            </a:r>
          </a:p>
          <a:p>
            <a:r>
              <a:rPr lang="en-US" dirty="0"/>
              <a:t>refers to action AFTER the main verb</a:t>
            </a:r>
          </a:p>
          <a:p>
            <a:r>
              <a:rPr lang="en-US" dirty="0"/>
              <a:t>The AORIST participle:</a:t>
            </a:r>
          </a:p>
          <a:p>
            <a:r>
              <a:rPr lang="en-US" dirty="0"/>
              <a:t>often refers to action PRIOR to another verb</a:t>
            </a:r>
            <a:endParaRPr lang="el-GR" dirty="0"/>
          </a:p>
        </p:txBody>
      </p:sp>
    </p:spTree>
    <p:extLst>
      <p:ext uri="{BB962C8B-B14F-4D97-AF65-F5344CB8AC3E}">
        <p14:creationId xmlns:p14="http://schemas.microsoft.com/office/powerpoint/2010/main" val="2339372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517FC1-3DEF-E651-2A66-E7774811AFE8}"/>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142B0A60-C156-9D4C-9F08-977959CCBA2D}"/>
              </a:ext>
            </a:extLst>
          </p:cNvPr>
          <p:cNvSpPr>
            <a:spLocks noGrp="1"/>
          </p:cNvSpPr>
          <p:nvPr>
            <p:ph idx="1"/>
          </p:nvPr>
        </p:nvSpPr>
        <p:spPr/>
        <p:txBody>
          <a:bodyPr>
            <a:normAutofit fontScale="92500" lnSpcReduction="20000"/>
          </a:bodyPr>
          <a:lstStyle/>
          <a:p>
            <a:r>
              <a:rPr lang="en-US" b="1" dirty="0"/>
              <a:t>Participles:</a:t>
            </a:r>
          </a:p>
          <a:p>
            <a:r>
              <a:rPr lang="en-US" dirty="0"/>
              <a:t>Negatives</a:t>
            </a:r>
          </a:p>
          <a:p>
            <a:r>
              <a:rPr lang="en-US" dirty="0"/>
              <a:t>The negative for a participle is normally </a:t>
            </a:r>
            <a:r>
              <a:rPr lang="el-GR" dirty="0" err="1"/>
              <a:t>οὐ</a:t>
            </a:r>
            <a:r>
              <a:rPr lang="en-US" dirty="0"/>
              <a:t>:</a:t>
            </a:r>
          </a:p>
          <a:p>
            <a:r>
              <a:rPr lang="el-GR" dirty="0" err="1"/>
              <a:t>οὐ</a:t>
            </a:r>
            <a:r>
              <a:rPr lang="el-GR" dirty="0"/>
              <a:t> τρέχοντες </a:t>
            </a:r>
            <a:r>
              <a:rPr lang="el-GR" dirty="0" err="1"/>
              <a:t>ἐλαμβάνομεν</a:t>
            </a:r>
            <a:r>
              <a:rPr lang="el-GR" dirty="0"/>
              <a:t> </a:t>
            </a:r>
            <a:r>
              <a:rPr lang="el-GR" dirty="0" err="1"/>
              <a:t>τοὺς</a:t>
            </a:r>
            <a:r>
              <a:rPr lang="el-GR" dirty="0"/>
              <a:t> </a:t>
            </a:r>
            <a:r>
              <a:rPr lang="el-GR" dirty="0" err="1"/>
              <a:t>ἵππους</a:t>
            </a:r>
            <a:r>
              <a:rPr lang="el-GR" dirty="0"/>
              <a:t>.</a:t>
            </a:r>
          </a:p>
          <a:p>
            <a:r>
              <a:rPr lang="en-US" dirty="0"/>
              <a:t>Although we were not running, we caught the horses.</a:t>
            </a:r>
          </a:p>
          <a:p>
            <a:r>
              <a:rPr lang="en-US" dirty="0"/>
              <a:t>For GENERIC ATTRIBUTIVE participles, however, the negative is </a:t>
            </a:r>
            <a:r>
              <a:rPr lang="el-GR" dirty="0" err="1"/>
              <a:t>μή</a:t>
            </a:r>
            <a:r>
              <a:rPr lang="el-GR" dirty="0"/>
              <a:t>:</a:t>
            </a:r>
          </a:p>
          <a:p>
            <a:r>
              <a:rPr lang="el-GR" dirty="0" err="1"/>
              <a:t>λαμβάνομεν</a:t>
            </a:r>
            <a:r>
              <a:rPr lang="el-GR" dirty="0"/>
              <a:t> </a:t>
            </a:r>
            <a:r>
              <a:rPr lang="el-GR" dirty="0" err="1"/>
              <a:t>τοὺς</a:t>
            </a:r>
            <a:r>
              <a:rPr lang="el-GR" dirty="0"/>
              <a:t> </a:t>
            </a:r>
            <a:r>
              <a:rPr lang="el-GR" dirty="0" err="1"/>
              <a:t>μὴ</a:t>
            </a:r>
            <a:r>
              <a:rPr lang="el-GR" dirty="0"/>
              <a:t> τρέχοντας </a:t>
            </a:r>
            <a:r>
              <a:rPr lang="el-GR" dirty="0" err="1"/>
              <a:t>ἵππους</a:t>
            </a:r>
            <a:r>
              <a:rPr lang="el-GR" dirty="0"/>
              <a:t>.</a:t>
            </a:r>
          </a:p>
          <a:p>
            <a:r>
              <a:rPr lang="en-US" dirty="0"/>
              <a:t>We catch horses that do not run.</a:t>
            </a:r>
          </a:p>
          <a:p>
            <a:r>
              <a:rPr lang="en-US" dirty="0"/>
              <a:t>For CIRCUMSTANTIAL participles expressing a NEGATIVE CONDITION, the negative is </a:t>
            </a:r>
            <a:r>
              <a:rPr lang="el-GR" dirty="0" err="1"/>
              <a:t>μή</a:t>
            </a:r>
            <a:r>
              <a:rPr lang="el-GR" dirty="0"/>
              <a:t>:</a:t>
            </a:r>
          </a:p>
          <a:p>
            <a:r>
              <a:rPr lang="el-GR" dirty="0" err="1"/>
              <a:t>λαμβάνομεν</a:t>
            </a:r>
            <a:r>
              <a:rPr lang="el-GR" dirty="0"/>
              <a:t> </a:t>
            </a:r>
            <a:r>
              <a:rPr lang="el-GR" dirty="0" err="1"/>
              <a:t>τοὺς</a:t>
            </a:r>
            <a:r>
              <a:rPr lang="el-GR" dirty="0"/>
              <a:t> </a:t>
            </a:r>
            <a:r>
              <a:rPr lang="el-GR" dirty="0" err="1"/>
              <a:t>ἵππους</a:t>
            </a:r>
            <a:r>
              <a:rPr lang="el-GR" dirty="0"/>
              <a:t> </a:t>
            </a:r>
            <a:r>
              <a:rPr lang="el-GR" dirty="0" err="1"/>
              <a:t>μὴ</a:t>
            </a:r>
            <a:r>
              <a:rPr lang="el-GR" dirty="0"/>
              <a:t> τρέχοντας.</a:t>
            </a:r>
          </a:p>
          <a:p>
            <a:r>
              <a:rPr lang="en-US" dirty="0"/>
              <a:t>We catch horses, if they are not running.</a:t>
            </a:r>
            <a:endParaRPr lang="el-GR" dirty="0"/>
          </a:p>
        </p:txBody>
      </p:sp>
    </p:spTree>
    <p:extLst>
      <p:ext uri="{BB962C8B-B14F-4D97-AF65-F5344CB8AC3E}">
        <p14:creationId xmlns:p14="http://schemas.microsoft.com/office/powerpoint/2010/main" val="4328765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087865-91D5-4C35-49EC-54571B4D472F}"/>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9EAC3FF1-289D-11DC-C1B9-15EEB147E49B}"/>
              </a:ext>
            </a:extLst>
          </p:cNvPr>
          <p:cNvSpPr>
            <a:spLocks noGrp="1"/>
          </p:cNvSpPr>
          <p:nvPr>
            <p:ph idx="1"/>
          </p:nvPr>
        </p:nvSpPr>
        <p:spPr/>
        <p:txBody>
          <a:bodyPr/>
          <a:lstStyle/>
          <a:p>
            <a:r>
              <a:rPr lang="en-US" b="1" dirty="0"/>
              <a:t>Participles:</a:t>
            </a:r>
          </a:p>
          <a:p>
            <a:r>
              <a:rPr lang="en-US" dirty="0"/>
              <a:t>Placement of Participles:</a:t>
            </a:r>
          </a:p>
          <a:p>
            <a:r>
              <a:rPr lang="en-US" dirty="0"/>
              <a:t>Both circumstantial participles and supplementary participles occur in predicative position relative to any (head) noun with which they agree; attributive participles naturally occur in attributive position:</a:t>
            </a:r>
          </a:p>
          <a:p>
            <a:r>
              <a:rPr lang="en-US" dirty="0" err="1"/>
              <a:t>ὁρῶντες</a:t>
            </a:r>
            <a:r>
              <a:rPr lang="en-US" dirty="0"/>
              <a:t> . . . </a:t>
            </a:r>
            <a:r>
              <a:rPr lang="en-US" dirty="0" err="1"/>
              <a:t>τοὺς</a:t>
            </a:r>
            <a:r>
              <a:rPr lang="en-US" dirty="0"/>
              <a:t> ἑα</a:t>
            </a:r>
            <a:r>
              <a:rPr lang="en-US" dirty="0" err="1"/>
              <a:t>υτῶν</a:t>
            </a:r>
            <a:r>
              <a:rPr lang="en-US" dirty="0"/>
              <a:t> ἱππέας </a:t>
            </a:r>
            <a:r>
              <a:rPr lang="en-US" dirty="0" err="1"/>
              <a:t>φεύγοντ</a:t>
            </a:r>
            <a:r>
              <a:rPr lang="en-US" dirty="0"/>
              <a:t>ας (Xen. An. 4.3.23)</a:t>
            </a:r>
          </a:p>
          <a:p>
            <a:r>
              <a:rPr lang="en-US" dirty="0"/>
              <a:t>seeing that their own cavalry was fleeing . . . Supplementary participle, predicative position</a:t>
            </a:r>
          </a:p>
          <a:p>
            <a:r>
              <a:rPr lang="el-GR" dirty="0" err="1"/>
              <a:t>τοὺς</a:t>
            </a:r>
            <a:r>
              <a:rPr lang="el-GR" dirty="0"/>
              <a:t> δούλους </a:t>
            </a:r>
            <a:r>
              <a:rPr lang="el-GR" dirty="0" err="1"/>
              <a:t>παρέλυσεν</a:t>
            </a:r>
            <a:r>
              <a:rPr lang="el-GR" dirty="0"/>
              <a:t> | </a:t>
            </a:r>
            <a:r>
              <a:rPr lang="el-GR" dirty="0" err="1"/>
              <a:t>τοὺς</a:t>
            </a:r>
            <a:r>
              <a:rPr lang="el-GR" dirty="0"/>
              <a:t> φεύγοντας. (</a:t>
            </a:r>
            <a:r>
              <a:rPr lang="en-US" dirty="0"/>
              <a:t>Ar. Pax 742–3)</a:t>
            </a:r>
          </a:p>
          <a:p>
            <a:r>
              <a:rPr lang="en-US" dirty="0"/>
              <a:t>He cut loose the slaves who run away. Attributive participle, attributive position.</a:t>
            </a:r>
            <a:endParaRPr lang="el-GR" dirty="0"/>
          </a:p>
        </p:txBody>
      </p:sp>
    </p:spTree>
    <p:extLst>
      <p:ext uri="{BB962C8B-B14F-4D97-AF65-F5344CB8AC3E}">
        <p14:creationId xmlns:p14="http://schemas.microsoft.com/office/powerpoint/2010/main" val="272780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9665F6-A4A3-A31E-D0CA-783438686419}"/>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E81AAC71-2D0F-EB7B-01C5-0F8841950C0D}"/>
              </a:ext>
            </a:extLst>
          </p:cNvPr>
          <p:cNvSpPr>
            <a:spLocks noGrp="1"/>
          </p:cNvSpPr>
          <p:nvPr>
            <p:ph idx="1"/>
          </p:nvPr>
        </p:nvSpPr>
        <p:spPr/>
        <p:txBody>
          <a:bodyPr>
            <a:normAutofit fontScale="92500" lnSpcReduction="10000"/>
          </a:bodyPr>
          <a:lstStyle/>
          <a:p>
            <a:pPr algn="just"/>
            <a:r>
              <a:rPr lang="en-US" b="1" dirty="0"/>
              <a:t>Infinitives:</a:t>
            </a:r>
          </a:p>
          <a:p>
            <a:pPr algn="just"/>
            <a:r>
              <a:rPr lang="en-US" dirty="0"/>
              <a:t>Formation of the Infinitive:</a:t>
            </a:r>
          </a:p>
          <a:p>
            <a:pPr algn="just"/>
            <a:r>
              <a:rPr lang="en-US" dirty="0"/>
              <a:t>The endings of active infinitives are as follows:</a:t>
            </a:r>
          </a:p>
          <a:p>
            <a:pPr marL="0" indent="0" algn="just">
              <a:buNone/>
            </a:pPr>
            <a:r>
              <a:rPr lang="en-US" dirty="0"/>
              <a:t>– Thematic: -</a:t>
            </a:r>
            <a:r>
              <a:rPr lang="el-GR" dirty="0"/>
              <a:t>εν; </a:t>
            </a:r>
            <a:r>
              <a:rPr lang="en-US" dirty="0"/>
              <a:t>this contracts with the preceding thematic vowel </a:t>
            </a:r>
            <a:r>
              <a:rPr lang="el-GR" dirty="0"/>
              <a:t>ε </a:t>
            </a:r>
            <a:r>
              <a:rPr lang="en-US" dirty="0"/>
              <a:t>to form -</a:t>
            </a:r>
            <a:r>
              <a:rPr lang="el-GR" dirty="0" err="1"/>
              <a:t>ειν</a:t>
            </a:r>
            <a:r>
              <a:rPr lang="el-GR" dirty="0"/>
              <a:t>, </a:t>
            </a:r>
            <a:r>
              <a:rPr lang="en-US" dirty="0"/>
              <a:t>e.g. </a:t>
            </a:r>
            <a:r>
              <a:rPr lang="el-GR" dirty="0" err="1"/>
              <a:t>παιδεύειν</a:t>
            </a:r>
            <a:r>
              <a:rPr lang="el-GR" dirty="0"/>
              <a:t>; </a:t>
            </a:r>
            <a:r>
              <a:rPr lang="en-US" dirty="0"/>
              <a:t>this may then further contract with the final vowel of a verb stem: e.g. </a:t>
            </a:r>
            <a:r>
              <a:rPr lang="el-GR" dirty="0" err="1"/>
              <a:t>τιμᾶν</a:t>
            </a:r>
            <a:r>
              <a:rPr lang="el-GR" dirty="0"/>
              <a:t> (&lt;*τιμά-ε-εν), </a:t>
            </a:r>
            <a:r>
              <a:rPr lang="el-GR" dirty="0" err="1"/>
              <a:t>δηλοῦν</a:t>
            </a:r>
            <a:r>
              <a:rPr lang="en-US" dirty="0"/>
              <a:t> </a:t>
            </a:r>
            <a:r>
              <a:rPr lang="el-GR" dirty="0"/>
              <a:t>(&lt;*</a:t>
            </a:r>
            <a:r>
              <a:rPr lang="el-GR" dirty="0" err="1"/>
              <a:t>δηλό</a:t>
            </a:r>
            <a:r>
              <a:rPr lang="el-GR" dirty="0"/>
              <a:t>-ε-εν).</a:t>
            </a:r>
          </a:p>
          <a:p>
            <a:pPr marL="0" indent="0" algn="just">
              <a:buNone/>
            </a:pPr>
            <a:r>
              <a:rPr lang="el-GR" dirty="0"/>
              <a:t>– </a:t>
            </a:r>
            <a:r>
              <a:rPr lang="en-US" dirty="0"/>
              <a:t>Athematic: -</a:t>
            </a:r>
            <a:r>
              <a:rPr lang="el-GR" dirty="0"/>
              <a:t>ναι (</a:t>
            </a:r>
            <a:r>
              <a:rPr lang="en-US" dirty="0"/>
              <a:t>e.g. pres. </a:t>
            </a:r>
            <a:r>
              <a:rPr lang="el-GR" dirty="0" err="1"/>
              <a:t>δεικνύναι</a:t>
            </a:r>
            <a:r>
              <a:rPr lang="el-GR" dirty="0"/>
              <a:t>, </a:t>
            </a:r>
            <a:r>
              <a:rPr lang="el-GR" dirty="0" err="1"/>
              <a:t>διδόναι</a:t>
            </a:r>
            <a:r>
              <a:rPr lang="el-GR" dirty="0"/>
              <a:t>, </a:t>
            </a:r>
            <a:r>
              <a:rPr lang="el-GR" dirty="0" err="1"/>
              <a:t>εἶναι</a:t>
            </a:r>
            <a:r>
              <a:rPr lang="el-GR" dirty="0"/>
              <a:t>, </a:t>
            </a:r>
            <a:r>
              <a:rPr lang="en-US" dirty="0"/>
              <a:t>aor. pass. </a:t>
            </a:r>
            <a:r>
              <a:rPr lang="el-GR" dirty="0" err="1"/>
              <a:t>παιδευθῆναι</a:t>
            </a:r>
            <a:r>
              <a:rPr lang="el-GR" dirty="0"/>
              <a:t>) </a:t>
            </a:r>
            <a:r>
              <a:rPr lang="en-US" dirty="0"/>
              <a:t>or -</a:t>
            </a:r>
            <a:r>
              <a:rPr lang="el-GR" dirty="0" err="1"/>
              <a:t>εναι</a:t>
            </a:r>
            <a:r>
              <a:rPr lang="el-GR" dirty="0"/>
              <a:t> (</a:t>
            </a:r>
            <a:r>
              <a:rPr lang="en-US" dirty="0"/>
              <a:t>e.g. pres. </a:t>
            </a:r>
            <a:r>
              <a:rPr lang="el-GR" dirty="0" err="1"/>
              <a:t>ἰέναι</a:t>
            </a:r>
            <a:r>
              <a:rPr lang="el-GR" dirty="0"/>
              <a:t>, </a:t>
            </a:r>
            <a:r>
              <a:rPr lang="en-US" dirty="0"/>
              <a:t>aor. </a:t>
            </a:r>
            <a:r>
              <a:rPr lang="el-GR" dirty="0" err="1"/>
              <a:t>δοῦναι</a:t>
            </a:r>
            <a:r>
              <a:rPr lang="el-GR" dirty="0"/>
              <a:t> (&lt;*</a:t>
            </a:r>
            <a:r>
              <a:rPr lang="el-GR" dirty="0" err="1"/>
              <a:t>δόεναι</a:t>
            </a:r>
            <a:r>
              <a:rPr lang="el-GR" dirty="0"/>
              <a:t>), </a:t>
            </a:r>
            <a:r>
              <a:rPr lang="en-US" dirty="0"/>
              <a:t>pf. </a:t>
            </a:r>
            <a:r>
              <a:rPr lang="el-GR" dirty="0" err="1"/>
              <a:t>πεπαιδευκέναι</a:t>
            </a:r>
            <a:r>
              <a:rPr lang="el-GR" dirty="0"/>
              <a:t>).</a:t>
            </a:r>
          </a:p>
          <a:p>
            <a:pPr algn="just"/>
            <a:r>
              <a:rPr lang="en-US" dirty="0"/>
              <a:t>The ending in the sigmatic aorist is -(</a:t>
            </a:r>
            <a:r>
              <a:rPr lang="el-GR" dirty="0"/>
              <a:t>σ)αι: </a:t>
            </a:r>
            <a:r>
              <a:rPr lang="en-US" dirty="0"/>
              <a:t>e.g. </a:t>
            </a:r>
            <a:r>
              <a:rPr lang="el-GR" dirty="0" err="1"/>
              <a:t>παιδεῦσαι</a:t>
            </a:r>
            <a:r>
              <a:rPr lang="el-GR" dirty="0"/>
              <a:t>, </a:t>
            </a:r>
            <a:r>
              <a:rPr lang="el-GR" dirty="0" err="1"/>
              <a:t>γράψαι</a:t>
            </a:r>
            <a:r>
              <a:rPr lang="el-GR" dirty="0"/>
              <a:t>, </a:t>
            </a:r>
            <a:r>
              <a:rPr lang="el-GR" dirty="0" err="1"/>
              <a:t>ἀγγεῖλαι</a:t>
            </a:r>
            <a:r>
              <a:rPr lang="en-US" dirty="0"/>
              <a:t> </a:t>
            </a:r>
            <a:r>
              <a:rPr lang="el-GR" dirty="0"/>
              <a:t>(&lt;*-ελ-</a:t>
            </a:r>
            <a:r>
              <a:rPr lang="el-GR" dirty="0" err="1"/>
              <a:t>σαι</a:t>
            </a:r>
            <a:r>
              <a:rPr lang="el-GR" dirty="0"/>
              <a:t>).</a:t>
            </a:r>
            <a:endParaRPr lang="en-US" dirty="0"/>
          </a:p>
          <a:p>
            <a:pPr marL="0" indent="0" algn="just">
              <a:buNone/>
            </a:pPr>
            <a:r>
              <a:rPr lang="en-US" dirty="0"/>
              <a:t>The ending of all middle-passive infinitives is -</a:t>
            </a:r>
            <a:r>
              <a:rPr lang="el-GR" dirty="0" err="1"/>
              <a:t>σθαι</a:t>
            </a:r>
            <a:r>
              <a:rPr lang="el-GR" dirty="0"/>
              <a:t>: </a:t>
            </a:r>
            <a:r>
              <a:rPr lang="en-US" dirty="0"/>
              <a:t>e.g. pres. </a:t>
            </a:r>
            <a:r>
              <a:rPr lang="el-GR" dirty="0" err="1"/>
              <a:t>παιδεύεσθαι</a:t>
            </a:r>
            <a:r>
              <a:rPr lang="el-GR" dirty="0"/>
              <a:t>,</a:t>
            </a:r>
            <a:r>
              <a:rPr lang="en-US" dirty="0"/>
              <a:t> </a:t>
            </a:r>
            <a:r>
              <a:rPr lang="el-GR" dirty="0" err="1"/>
              <a:t>δείκνυσθαι</a:t>
            </a:r>
            <a:r>
              <a:rPr lang="el-GR" dirty="0"/>
              <a:t>, </a:t>
            </a:r>
            <a:r>
              <a:rPr lang="en-US" dirty="0"/>
              <a:t>aor. </a:t>
            </a:r>
            <a:r>
              <a:rPr lang="el-GR" dirty="0" err="1"/>
              <a:t>παιδεύσασθαι</a:t>
            </a:r>
            <a:r>
              <a:rPr lang="el-GR" dirty="0"/>
              <a:t>, </a:t>
            </a:r>
            <a:r>
              <a:rPr lang="en-US" dirty="0"/>
              <a:t>pf. </a:t>
            </a:r>
            <a:r>
              <a:rPr lang="el-GR" dirty="0" err="1"/>
              <a:t>πεπαιδεῦσθαι</a:t>
            </a:r>
            <a:r>
              <a:rPr lang="el-GR" dirty="0"/>
              <a:t>.</a:t>
            </a:r>
          </a:p>
        </p:txBody>
      </p:sp>
    </p:spTree>
    <p:extLst>
      <p:ext uri="{BB962C8B-B14F-4D97-AF65-F5344CB8AC3E}">
        <p14:creationId xmlns:p14="http://schemas.microsoft.com/office/powerpoint/2010/main" val="41732743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19AF83-379C-EC65-FFC3-263ECF3F7659}"/>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833867C2-45C8-192B-ABE1-FEC8263624B7}"/>
              </a:ext>
            </a:extLst>
          </p:cNvPr>
          <p:cNvSpPr>
            <a:spLocks noGrp="1"/>
          </p:cNvSpPr>
          <p:nvPr>
            <p:ph idx="1"/>
          </p:nvPr>
        </p:nvSpPr>
        <p:spPr/>
        <p:txBody>
          <a:bodyPr>
            <a:normAutofit fontScale="85000" lnSpcReduction="10000"/>
          </a:bodyPr>
          <a:lstStyle/>
          <a:p>
            <a:r>
              <a:rPr lang="en-US" b="1" dirty="0"/>
              <a:t>Participles:</a:t>
            </a:r>
          </a:p>
          <a:p>
            <a:r>
              <a:rPr lang="en-US" dirty="0"/>
              <a:t>Tense/Aspect and ‘Mood’ of Participles</a:t>
            </a:r>
            <a:r>
              <a:rPr lang="el-GR" dirty="0"/>
              <a:t>: </a:t>
            </a:r>
            <a:endParaRPr lang="en-US" dirty="0"/>
          </a:p>
          <a:p>
            <a:r>
              <a:rPr lang="en-US" dirty="0"/>
              <a:t>Each of the tense-aspect stems has its own participle: the difference between the</a:t>
            </a:r>
            <a:r>
              <a:rPr lang="el-GR" dirty="0"/>
              <a:t> </a:t>
            </a:r>
            <a:r>
              <a:rPr lang="en-US" dirty="0"/>
              <a:t>stems is aspectual (except for the future stem). In the case of the participle, these</a:t>
            </a:r>
            <a:r>
              <a:rPr lang="el-GR" dirty="0"/>
              <a:t> </a:t>
            </a:r>
            <a:r>
              <a:rPr lang="en-US" dirty="0"/>
              <a:t>aspectual differences lead to a relative-tense interpretation in a large majority of</a:t>
            </a:r>
            <a:r>
              <a:rPr lang="el-GR" dirty="0"/>
              <a:t> </a:t>
            </a:r>
            <a:r>
              <a:rPr lang="en-US" dirty="0"/>
              <a:t>cases:</a:t>
            </a:r>
          </a:p>
          <a:p>
            <a:r>
              <a:rPr lang="en-US" dirty="0"/>
              <a:t>– The present participle typically expresses an action simultaneous with that of</a:t>
            </a:r>
            <a:r>
              <a:rPr lang="el-GR" dirty="0"/>
              <a:t> </a:t>
            </a:r>
            <a:r>
              <a:rPr lang="en-US" dirty="0"/>
              <a:t>the matrix verb:</a:t>
            </a:r>
          </a:p>
          <a:p>
            <a:r>
              <a:rPr lang="en-US" dirty="0"/>
              <a:t>τα</a:t>
            </a:r>
            <a:r>
              <a:rPr lang="en-US" dirty="0" err="1"/>
              <a:t>ῦτ</a:t>
            </a:r>
            <a:r>
              <a:rPr lang="en-US" dirty="0"/>
              <a:t>α γράφων ἔννομα . . . </a:t>
            </a:r>
            <a:r>
              <a:rPr lang="en-US" dirty="0" err="1"/>
              <a:t>ἔγρ</a:t>
            </a:r>
            <a:r>
              <a:rPr lang="en-US" dirty="0"/>
              <a:t>αψα. (Dem. 7.25)</a:t>
            </a:r>
          </a:p>
          <a:p>
            <a:r>
              <a:rPr lang="en-US" dirty="0"/>
              <a:t>In writing those things I wrote things that were lawful.</a:t>
            </a:r>
          </a:p>
          <a:p>
            <a:r>
              <a:rPr lang="en-US" dirty="0"/>
              <a:t>– The aorist participle usually expresses an action anterior to that of the</a:t>
            </a:r>
            <a:r>
              <a:rPr lang="el-GR" dirty="0"/>
              <a:t> </a:t>
            </a:r>
            <a:r>
              <a:rPr lang="en-US" dirty="0"/>
              <a:t>matrix verb:</a:t>
            </a:r>
            <a:endParaRPr lang="el-GR" dirty="0"/>
          </a:p>
          <a:p>
            <a:r>
              <a:rPr lang="el-GR" dirty="0" err="1"/>
              <a:t>κἀν</a:t>
            </a:r>
            <a:r>
              <a:rPr lang="el-GR" dirty="0"/>
              <a:t> </a:t>
            </a:r>
            <a:r>
              <a:rPr lang="el-GR" dirty="0" err="1"/>
              <a:t>δέλτου</a:t>
            </a:r>
            <a:r>
              <a:rPr lang="el-GR" dirty="0"/>
              <a:t> </a:t>
            </a:r>
            <a:r>
              <a:rPr lang="el-GR" dirty="0" err="1"/>
              <a:t>πτυχαῖς</a:t>
            </a:r>
            <a:r>
              <a:rPr lang="el-GR" dirty="0"/>
              <a:t> | γράψας </a:t>
            </a:r>
            <a:r>
              <a:rPr lang="el-GR" dirty="0" err="1"/>
              <a:t>ἔπεμψα</a:t>
            </a:r>
            <a:r>
              <a:rPr lang="el-GR" dirty="0"/>
              <a:t> </a:t>
            </a:r>
            <a:r>
              <a:rPr lang="el-GR" dirty="0" err="1"/>
              <a:t>πρὸς</a:t>
            </a:r>
            <a:r>
              <a:rPr lang="el-GR" dirty="0"/>
              <a:t> </a:t>
            </a:r>
            <a:r>
              <a:rPr lang="el-GR" dirty="0" err="1"/>
              <a:t>δάμαρτα</a:t>
            </a:r>
            <a:r>
              <a:rPr lang="el-GR" dirty="0"/>
              <a:t> </a:t>
            </a:r>
            <a:r>
              <a:rPr lang="el-GR" dirty="0" err="1"/>
              <a:t>τὴν</a:t>
            </a:r>
            <a:r>
              <a:rPr lang="el-GR" dirty="0"/>
              <a:t> </a:t>
            </a:r>
            <a:r>
              <a:rPr lang="el-GR" dirty="0" err="1"/>
              <a:t>ἐμήν</a:t>
            </a:r>
            <a:r>
              <a:rPr lang="el-GR" dirty="0"/>
              <a:t>. (</a:t>
            </a:r>
            <a:r>
              <a:rPr lang="en-US" dirty="0"/>
              <a:t>Eur. </a:t>
            </a:r>
            <a:r>
              <a:rPr lang="en-US" i="1" dirty="0"/>
              <a:t>IA</a:t>
            </a:r>
            <a:r>
              <a:rPr lang="en-US" dirty="0"/>
              <a:t> 98–9)</a:t>
            </a:r>
          </a:p>
          <a:p>
            <a:r>
              <a:rPr lang="en-US" dirty="0"/>
              <a:t>After writing (a message) on a folded tablet, I sent it to my wife.</a:t>
            </a:r>
            <a:endParaRPr lang="el-GR" dirty="0"/>
          </a:p>
        </p:txBody>
      </p:sp>
    </p:spTree>
    <p:extLst>
      <p:ext uri="{BB962C8B-B14F-4D97-AF65-F5344CB8AC3E}">
        <p14:creationId xmlns:p14="http://schemas.microsoft.com/office/powerpoint/2010/main" val="1091234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66F37B-9EAB-B93A-B670-B186EB1671B8}"/>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6C3C9DA2-E1C6-1C23-0C18-C1FBFB20C18F}"/>
              </a:ext>
            </a:extLst>
          </p:cNvPr>
          <p:cNvSpPr>
            <a:spLocks noGrp="1"/>
          </p:cNvSpPr>
          <p:nvPr>
            <p:ph idx="1"/>
          </p:nvPr>
        </p:nvSpPr>
        <p:spPr/>
        <p:txBody>
          <a:bodyPr>
            <a:normAutofit fontScale="92500" lnSpcReduction="20000"/>
          </a:bodyPr>
          <a:lstStyle/>
          <a:p>
            <a:r>
              <a:rPr lang="en-US" b="1" dirty="0"/>
              <a:t>Participles:</a:t>
            </a:r>
          </a:p>
          <a:p>
            <a:r>
              <a:rPr lang="en-US" dirty="0"/>
              <a:t>Tense/Aspect and ‘Mood’ of Participles</a:t>
            </a:r>
            <a:r>
              <a:rPr lang="el-GR" dirty="0"/>
              <a:t>: </a:t>
            </a:r>
          </a:p>
          <a:p>
            <a:r>
              <a:rPr lang="en-US" dirty="0"/>
              <a:t>– The perfect participle typically refers to a state (or lasting effects), simultaneous</a:t>
            </a:r>
            <a:r>
              <a:rPr lang="el-GR" dirty="0"/>
              <a:t> </a:t>
            </a:r>
            <a:r>
              <a:rPr lang="en-US" dirty="0"/>
              <a:t>with the matrix verb, resulting from a previously completed action:</a:t>
            </a:r>
          </a:p>
          <a:p>
            <a:r>
              <a:rPr lang="en-US" dirty="0"/>
              <a:t>ὑπα</a:t>
            </a:r>
            <a:r>
              <a:rPr lang="en-US" dirty="0" err="1"/>
              <a:t>νέγνω</a:t>
            </a:r>
            <a:r>
              <a:rPr lang="en-US" dirty="0"/>
              <a:t> </a:t>
            </a:r>
            <a:r>
              <a:rPr lang="en-US" dirty="0" err="1"/>
              <a:t>τὸ</a:t>
            </a:r>
            <a:r>
              <a:rPr lang="en-US" dirty="0"/>
              <a:t> </a:t>
            </a:r>
            <a:r>
              <a:rPr lang="en-US" dirty="0" err="1"/>
              <a:t>ψήφισμ</a:t>
            </a:r>
            <a:r>
              <a:rPr lang="en-US" dirty="0"/>
              <a:t>α ὃ γεγραφὼς αὐτὸς ἦν. (</a:t>
            </a:r>
            <a:r>
              <a:rPr lang="en-US" dirty="0" err="1"/>
              <a:t>Aeschin</a:t>
            </a:r>
            <a:r>
              <a:rPr lang="en-US" dirty="0"/>
              <a:t>. 2.109)</a:t>
            </a:r>
          </a:p>
          <a:p>
            <a:r>
              <a:rPr lang="en-US" dirty="0"/>
              <a:t>He read aloud the motion of which he himself was the author. Being the</a:t>
            </a:r>
            <a:r>
              <a:rPr lang="el-GR" dirty="0"/>
              <a:t> </a:t>
            </a:r>
            <a:r>
              <a:rPr lang="en-US" dirty="0"/>
              <a:t>author of something is the state that results from writing it.</a:t>
            </a:r>
          </a:p>
          <a:p>
            <a:r>
              <a:rPr lang="en-US" dirty="0"/>
              <a:t>– The future participle always has a relative-tense interpretation, referring to an</a:t>
            </a:r>
            <a:r>
              <a:rPr lang="el-GR" dirty="0"/>
              <a:t> </a:t>
            </a:r>
            <a:r>
              <a:rPr lang="en-US" dirty="0"/>
              <a:t>action posterior to that of the matrix verb:</a:t>
            </a:r>
          </a:p>
          <a:p>
            <a:r>
              <a:rPr lang="en-US" dirty="0" err="1"/>
              <a:t>οὐδέ</a:t>
            </a:r>
            <a:r>
              <a:rPr lang="en-US" dirty="0"/>
              <a:t>πω . . . </a:t>
            </a:r>
            <a:r>
              <a:rPr lang="en-US" dirty="0" err="1"/>
              <a:t>δῆλος</a:t>
            </a:r>
            <a:r>
              <a:rPr lang="en-US" dirty="0"/>
              <a:t> </a:t>
            </a:r>
            <a:r>
              <a:rPr lang="en-US" dirty="0" err="1"/>
              <a:t>ἦν</a:t>
            </a:r>
            <a:r>
              <a:rPr lang="en-US" dirty="0"/>
              <a:t> . . . </a:t>
            </a:r>
            <a:r>
              <a:rPr lang="en-US" dirty="0" err="1"/>
              <a:t>ἐκεῖνος</a:t>
            </a:r>
            <a:r>
              <a:rPr lang="en-US" dirty="0"/>
              <a:t> </a:t>
            </a:r>
            <a:r>
              <a:rPr lang="en-US" dirty="0" err="1"/>
              <a:t>τοι</a:t>
            </a:r>
            <a:r>
              <a:rPr lang="en-US" dirty="0"/>
              <a:t>αῦτα γράψων. (Dem. 19.236)</a:t>
            </a:r>
          </a:p>
          <a:p>
            <a:r>
              <a:rPr lang="en-US" dirty="0"/>
              <a:t>It was not yet clear that that man was going to draft such proposals.</a:t>
            </a:r>
          </a:p>
          <a:p>
            <a:r>
              <a:rPr lang="en-US" dirty="0"/>
              <a:t>For the use of the future participle to express purpose</a:t>
            </a:r>
          </a:p>
          <a:p>
            <a:endParaRPr lang="el-GR" dirty="0"/>
          </a:p>
        </p:txBody>
      </p:sp>
    </p:spTree>
    <p:extLst>
      <p:ext uri="{BB962C8B-B14F-4D97-AF65-F5344CB8AC3E}">
        <p14:creationId xmlns:p14="http://schemas.microsoft.com/office/powerpoint/2010/main" val="23454718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F541FB-A265-BBEA-0458-A7A094DC85C4}"/>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38AA9AF0-E7A6-BDA4-423F-A733C964ADE2}"/>
              </a:ext>
            </a:extLst>
          </p:cNvPr>
          <p:cNvSpPr>
            <a:spLocks noGrp="1"/>
          </p:cNvSpPr>
          <p:nvPr>
            <p:ph idx="1"/>
          </p:nvPr>
        </p:nvSpPr>
        <p:spPr>
          <a:xfrm>
            <a:off x="677334" y="2167413"/>
            <a:ext cx="8596668" cy="3880773"/>
          </a:xfrm>
        </p:spPr>
        <p:txBody>
          <a:bodyPr>
            <a:normAutofit fontScale="85000" lnSpcReduction="10000"/>
          </a:bodyPr>
          <a:lstStyle/>
          <a:p>
            <a:r>
              <a:rPr lang="en-US" b="1" dirty="0"/>
              <a:t>Participles:</a:t>
            </a:r>
          </a:p>
          <a:p>
            <a:r>
              <a:rPr lang="en-US" dirty="0"/>
              <a:t>Tense/Aspect and ‘Mood’ of Participles: </a:t>
            </a:r>
            <a:endParaRPr lang="el-GR" dirty="0"/>
          </a:p>
          <a:p>
            <a:r>
              <a:rPr lang="el-GR" dirty="0" err="1"/>
              <a:t>ἄν</a:t>
            </a:r>
            <a:r>
              <a:rPr lang="el-GR" dirty="0"/>
              <a:t> </a:t>
            </a:r>
            <a:r>
              <a:rPr lang="en-US" dirty="0"/>
              <a:t>with Participles</a:t>
            </a:r>
          </a:p>
          <a:p>
            <a:r>
              <a:rPr lang="en-US" dirty="0"/>
              <a:t>The participle (in any of its uses) may be joined with </a:t>
            </a:r>
            <a:r>
              <a:rPr lang="el-GR" dirty="0" err="1"/>
              <a:t>ἄν</a:t>
            </a:r>
            <a:r>
              <a:rPr lang="el-GR" dirty="0"/>
              <a:t>, </a:t>
            </a:r>
            <a:r>
              <a:rPr lang="en-US" dirty="0"/>
              <a:t>and then has the force either of</a:t>
            </a:r>
            <a:r>
              <a:rPr lang="el-GR" dirty="0"/>
              <a:t> </a:t>
            </a:r>
            <a:r>
              <a:rPr lang="en-US" dirty="0"/>
              <a:t>a potential optative or a counterfactual indicative:</a:t>
            </a:r>
          </a:p>
          <a:p>
            <a:r>
              <a:rPr lang="el-GR" dirty="0" err="1"/>
              <a:t>καὶ</a:t>
            </a:r>
            <a:r>
              <a:rPr lang="el-GR" dirty="0"/>
              <a:t> </a:t>
            </a:r>
            <a:r>
              <a:rPr lang="el-GR" dirty="0" err="1"/>
              <a:t>ὁρῶν</a:t>
            </a:r>
            <a:r>
              <a:rPr lang="el-GR" dirty="0"/>
              <a:t> </a:t>
            </a:r>
            <a:r>
              <a:rPr lang="el-GR" dirty="0" err="1"/>
              <a:t>τὸ</a:t>
            </a:r>
            <a:r>
              <a:rPr lang="el-GR" dirty="0"/>
              <a:t> </a:t>
            </a:r>
            <a:r>
              <a:rPr lang="el-GR" dirty="0" err="1"/>
              <a:t>παρατείχισμα</a:t>
            </a:r>
            <a:r>
              <a:rPr lang="el-GR" dirty="0"/>
              <a:t> </a:t>
            </a:r>
            <a:r>
              <a:rPr lang="el-GR" dirty="0" err="1"/>
              <a:t>τῶν</a:t>
            </a:r>
            <a:r>
              <a:rPr lang="el-GR" dirty="0"/>
              <a:t> </a:t>
            </a:r>
            <a:r>
              <a:rPr lang="el-GR" dirty="0" err="1"/>
              <a:t>Συρακοσίων</a:t>
            </a:r>
            <a:r>
              <a:rPr lang="el-GR" dirty="0"/>
              <a:t> . . . </a:t>
            </a:r>
            <a:r>
              <a:rPr lang="el-GR" dirty="0" err="1"/>
              <a:t>ῥᾳδίως</a:t>
            </a:r>
            <a:r>
              <a:rPr lang="el-GR" dirty="0"/>
              <a:t> </a:t>
            </a:r>
            <a:r>
              <a:rPr lang="el-GR" dirty="0" err="1"/>
              <a:t>ἂν</a:t>
            </a:r>
            <a:r>
              <a:rPr lang="el-GR" dirty="0"/>
              <a:t> . . . </a:t>
            </a:r>
            <a:r>
              <a:rPr lang="el-GR" dirty="0" err="1"/>
              <a:t>ληφθέν</a:t>
            </a:r>
            <a:r>
              <a:rPr lang="el-GR" dirty="0"/>
              <a:t> . . . (</a:t>
            </a:r>
            <a:r>
              <a:rPr lang="en-US" dirty="0"/>
              <a:t>Thuc. 7.42.4)</a:t>
            </a:r>
          </a:p>
          <a:p>
            <a:r>
              <a:rPr lang="en-US" dirty="0"/>
              <a:t>And seeing that the fortification of the Syracusans might easily be taken . . . </a:t>
            </a:r>
            <a:r>
              <a:rPr lang="el-GR" dirty="0" err="1"/>
              <a:t>ἂν</a:t>
            </a:r>
            <a:r>
              <a:rPr lang="el-GR" dirty="0"/>
              <a:t> </a:t>
            </a:r>
            <a:r>
              <a:rPr lang="el-GR" dirty="0" err="1"/>
              <a:t>ληφθέν</a:t>
            </a:r>
            <a:r>
              <a:rPr lang="el-GR" dirty="0"/>
              <a:t> </a:t>
            </a:r>
            <a:r>
              <a:rPr lang="en-US" dirty="0"/>
              <a:t>is</a:t>
            </a:r>
            <a:r>
              <a:rPr lang="el-GR" dirty="0"/>
              <a:t> </a:t>
            </a:r>
            <a:r>
              <a:rPr lang="en-US" dirty="0"/>
              <a:t>supplementary with </a:t>
            </a:r>
            <a:r>
              <a:rPr lang="el-GR" dirty="0" err="1"/>
              <a:t>ὁρῶν</a:t>
            </a:r>
            <a:r>
              <a:rPr lang="el-GR" dirty="0"/>
              <a:t>, </a:t>
            </a:r>
            <a:r>
              <a:rPr lang="en-US" dirty="0"/>
              <a:t>and represents </a:t>
            </a:r>
            <a:r>
              <a:rPr lang="el-GR" dirty="0" err="1"/>
              <a:t>ληφθείη</a:t>
            </a:r>
            <a:r>
              <a:rPr lang="el-GR" dirty="0"/>
              <a:t> </a:t>
            </a:r>
            <a:r>
              <a:rPr lang="el-GR" dirty="0" err="1"/>
              <a:t>ἄν</a:t>
            </a:r>
            <a:r>
              <a:rPr lang="el-GR" dirty="0"/>
              <a:t> (</a:t>
            </a:r>
            <a:r>
              <a:rPr lang="en-US" dirty="0"/>
              <a:t>potential opt. + </a:t>
            </a:r>
            <a:r>
              <a:rPr lang="el-GR" dirty="0" err="1"/>
              <a:t>ἄν</a:t>
            </a:r>
            <a:r>
              <a:rPr lang="el-GR" dirty="0"/>
              <a:t>). </a:t>
            </a:r>
            <a:r>
              <a:rPr lang="en-US" dirty="0"/>
              <a:t>For more on</a:t>
            </a:r>
            <a:r>
              <a:rPr lang="el-GR" dirty="0"/>
              <a:t> </a:t>
            </a:r>
            <a:r>
              <a:rPr lang="en-US" dirty="0"/>
              <a:t>supplementary participles + </a:t>
            </a:r>
            <a:r>
              <a:rPr lang="el-GR" dirty="0" err="1"/>
              <a:t>ἄν</a:t>
            </a:r>
            <a:r>
              <a:rPr lang="en-US" dirty="0"/>
              <a:t>.</a:t>
            </a:r>
          </a:p>
          <a:p>
            <a:r>
              <a:rPr lang="el-GR" dirty="0" err="1"/>
              <a:t>Ποτείδαιαν</a:t>
            </a:r>
            <a:r>
              <a:rPr lang="el-GR" dirty="0"/>
              <a:t> . . . </a:t>
            </a:r>
            <a:r>
              <a:rPr lang="el-GR" dirty="0" err="1"/>
              <a:t>ἑλὼν</a:t>
            </a:r>
            <a:r>
              <a:rPr lang="el-GR" dirty="0"/>
              <a:t> </a:t>
            </a:r>
            <a:r>
              <a:rPr lang="el-GR" dirty="0" err="1"/>
              <a:t>καὶ</a:t>
            </a:r>
            <a:r>
              <a:rPr lang="el-GR" dirty="0"/>
              <a:t> </a:t>
            </a:r>
            <a:r>
              <a:rPr lang="el-GR" dirty="0" err="1"/>
              <a:t>δυνηθεὶς</a:t>
            </a:r>
            <a:r>
              <a:rPr lang="el-GR" dirty="0"/>
              <a:t> </a:t>
            </a:r>
            <a:r>
              <a:rPr lang="el-GR" dirty="0" err="1"/>
              <a:t>ἂν</a:t>
            </a:r>
            <a:r>
              <a:rPr lang="el-GR" dirty="0"/>
              <a:t> </a:t>
            </a:r>
            <a:r>
              <a:rPr lang="el-GR" dirty="0" err="1"/>
              <a:t>αὐτὸς</a:t>
            </a:r>
            <a:r>
              <a:rPr lang="el-GR" dirty="0"/>
              <a:t> </a:t>
            </a:r>
            <a:r>
              <a:rPr lang="el-GR" dirty="0" err="1"/>
              <a:t>ἔχειν</a:t>
            </a:r>
            <a:r>
              <a:rPr lang="el-GR" dirty="0"/>
              <a:t>, </a:t>
            </a:r>
            <a:r>
              <a:rPr lang="el-GR" dirty="0" err="1"/>
              <a:t>εἴπερ</a:t>
            </a:r>
            <a:r>
              <a:rPr lang="el-GR" dirty="0"/>
              <a:t> </a:t>
            </a:r>
            <a:r>
              <a:rPr lang="el-GR" dirty="0" err="1"/>
              <a:t>ἐβουλήθη</a:t>
            </a:r>
            <a:r>
              <a:rPr lang="el-GR" dirty="0"/>
              <a:t>, </a:t>
            </a:r>
            <a:r>
              <a:rPr lang="el-GR" dirty="0" err="1"/>
              <a:t>παρέδωκεν</a:t>
            </a:r>
            <a:r>
              <a:rPr lang="el-GR" dirty="0"/>
              <a:t>. (</a:t>
            </a:r>
            <a:r>
              <a:rPr lang="en-US" dirty="0"/>
              <a:t>Dem.</a:t>
            </a:r>
            <a:r>
              <a:rPr lang="el-GR" dirty="0"/>
              <a:t> </a:t>
            </a:r>
            <a:r>
              <a:rPr lang="en-US" dirty="0"/>
              <a:t>23.107)</a:t>
            </a:r>
          </a:p>
          <a:p>
            <a:r>
              <a:rPr lang="en-US" dirty="0"/>
              <a:t>Having taken Potidaea, and even though he would have been able to keep it by himself,</a:t>
            </a:r>
            <a:r>
              <a:rPr lang="el-GR" dirty="0"/>
              <a:t> </a:t>
            </a:r>
            <a:r>
              <a:rPr lang="en-US" dirty="0"/>
              <a:t>had he wanted to, he gave it up. </a:t>
            </a:r>
            <a:r>
              <a:rPr lang="el-GR" dirty="0" err="1"/>
              <a:t>δυνηθεὶς</a:t>
            </a:r>
            <a:r>
              <a:rPr lang="el-GR" dirty="0"/>
              <a:t> </a:t>
            </a:r>
            <a:r>
              <a:rPr lang="el-GR" dirty="0" err="1"/>
              <a:t>ἄν</a:t>
            </a:r>
            <a:r>
              <a:rPr lang="el-GR" dirty="0"/>
              <a:t> </a:t>
            </a:r>
            <a:r>
              <a:rPr lang="en-US" dirty="0"/>
              <a:t>is circumstantial, and represents </a:t>
            </a:r>
            <a:r>
              <a:rPr lang="el-GR" dirty="0" err="1"/>
              <a:t>ἐδυνήθη</a:t>
            </a:r>
            <a:r>
              <a:rPr lang="el-GR" dirty="0"/>
              <a:t> </a:t>
            </a:r>
            <a:r>
              <a:rPr lang="el-GR" dirty="0" err="1"/>
              <a:t>ἄν</a:t>
            </a:r>
            <a:r>
              <a:rPr lang="el-GR" dirty="0"/>
              <a:t> (</a:t>
            </a:r>
            <a:r>
              <a:rPr lang="en-US" dirty="0"/>
              <a:t>counterfactual ind. + </a:t>
            </a:r>
            <a:r>
              <a:rPr lang="el-GR" dirty="0" err="1"/>
              <a:t>ἄν</a:t>
            </a:r>
            <a:r>
              <a:rPr lang="el-GR" dirty="0"/>
              <a:t>).</a:t>
            </a:r>
          </a:p>
        </p:txBody>
      </p:sp>
    </p:spTree>
    <p:extLst>
      <p:ext uri="{BB962C8B-B14F-4D97-AF65-F5344CB8AC3E}">
        <p14:creationId xmlns:p14="http://schemas.microsoft.com/office/powerpoint/2010/main" val="23186129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A4EA84-DE3E-837C-B28B-C31A170B0182}"/>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33520675-0F25-0A91-E274-49783C8395FE}"/>
              </a:ext>
            </a:extLst>
          </p:cNvPr>
          <p:cNvSpPr>
            <a:spLocks noGrp="1"/>
          </p:cNvSpPr>
          <p:nvPr>
            <p:ph idx="1"/>
          </p:nvPr>
        </p:nvSpPr>
        <p:spPr/>
        <p:txBody>
          <a:bodyPr/>
          <a:lstStyle/>
          <a:p>
            <a:r>
              <a:rPr lang="en-US" b="1" dirty="0"/>
              <a:t>Exercise 5:</a:t>
            </a:r>
            <a:r>
              <a:rPr lang="en-US" dirty="0"/>
              <a:t> Identify the participles in the sentences that follow and provide the following information for each:</a:t>
            </a:r>
          </a:p>
          <a:p>
            <a:r>
              <a:rPr lang="en-US" dirty="0"/>
              <a:t>Tense</a:t>
            </a:r>
          </a:p>
          <a:p>
            <a:r>
              <a:rPr lang="en-US" dirty="0"/>
              <a:t>Voice</a:t>
            </a:r>
          </a:p>
          <a:p>
            <a:r>
              <a:rPr lang="en-US" dirty="0"/>
              <a:t>Gender</a:t>
            </a:r>
          </a:p>
          <a:p>
            <a:r>
              <a:rPr lang="en-US" dirty="0"/>
              <a:t>Number</a:t>
            </a:r>
          </a:p>
          <a:p>
            <a:r>
              <a:rPr lang="en-US" dirty="0"/>
              <a:t>Case</a:t>
            </a:r>
          </a:p>
          <a:p>
            <a:r>
              <a:rPr lang="en-US" dirty="0"/>
              <a:t>Function (Attributive, Circumstantial, Supplementary)</a:t>
            </a:r>
            <a:endParaRPr lang="el-GR" dirty="0"/>
          </a:p>
        </p:txBody>
      </p:sp>
    </p:spTree>
    <p:extLst>
      <p:ext uri="{BB962C8B-B14F-4D97-AF65-F5344CB8AC3E}">
        <p14:creationId xmlns:p14="http://schemas.microsoft.com/office/powerpoint/2010/main" val="10406631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776414-6DE0-EA01-8101-ECAAA1B8D260}"/>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79FDE93F-6B4B-0CB9-3E70-C92DC66B1A00}"/>
              </a:ext>
            </a:extLst>
          </p:cNvPr>
          <p:cNvSpPr>
            <a:spLocks noGrp="1"/>
          </p:cNvSpPr>
          <p:nvPr>
            <p:ph idx="1"/>
          </p:nvPr>
        </p:nvSpPr>
        <p:spPr/>
        <p:txBody>
          <a:bodyPr/>
          <a:lstStyle/>
          <a:p>
            <a:r>
              <a:rPr lang="en-US" dirty="0"/>
              <a:t>1)</a:t>
            </a:r>
            <a:r>
              <a:rPr lang="el-GR" dirty="0"/>
              <a:t> </a:t>
            </a:r>
            <a:r>
              <a:rPr lang="el-GR" dirty="0" err="1"/>
              <a:t>οἱ</a:t>
            </a:r>
            <a:r>
              <a:rPr lang="el-GR" dirty="0"/>
              <a:t> </a:t>
            </a:r>
            <a:r>
              <a:rPr lang="el-GR" dirty="0" err="1"/>
              <a:t>φεύγοντες</a:t>
            </a:r>
            <a:r>
              <a:rPr lang="el-GR" dirty="0"/>
              <a:t> </a:t>
            </a:r>
            <a:r>
              <a:rPr lang="el-GR" dirty="0" err="1"/>
              <a:t>ἄνδρες</a:t>
            </a:r>
            <a:r>
              <a:rPr lang="en-US" dirty="0"/>
              <a:t>, The men who flee…</a:t>
            </a:r>
          </a:p>
          <a:p>
            <a:r>
              <a:rPr lang="en-US" dirty="0"/>
              <a:t>2) </a:t>
            </a:r>
            <a:r>
              <a:rPr lang="en-US" dirty="0" err="1"/>
              <a:t>τρέχοντες</a:t>
            </a:r>
            <a:r>
              <a:rPr lang="en-US" dirty="0"/>
              <a:t> λαμβ</a:t>
            </a:r>
            <a:r>
              <a:rPr lang="en-US" dirty="0" err="1"/>
              <a:t>άνομεν</a:t>
            </a:r>
            <a:r>
              <a:rPr lang="en-US" dirty="0"/>
              <a:t> </a:t>
            </a:r>
            <a:r>
              <a:rPr lang="en-US" dirty="0" err="1"/>
              <a:t>τοὺς</a:t>
            </a:r>
            <a:r>
              <a:rPr lang="en-US" dirty="0"/>
              <a:t> ἵππ</a:t>
            </a:r>
            <a:r>
              <a:rPr lang="en-US" dirty="0" err="1"/>
              <a:t>ους</a:t>
            </a:r>
            <a:r>
              <a:rPr lang="en-US" dirty="0"/>
              <a:t>, When we are running, we catch the horses</a:t>
            </a:r>
          </a:p>
          <a:p>
            <a:r>
              <a:rPr lang="en-US" dirty="0"/>
              <a:t>3) λαμβ</a:t>
            </a:r>
            <a:r>
              <a:rPr lang="en-US" dirty="0" err="1"/>
              <a:t>άνομεν</a:t>
            </a:r>
            <a:r>
              <a:rPr lang="en-US" dirty="0"/>
              <a:t> </a:t>
            </a:r>
            <a:r>
              <a:rPr lang="en-US" dirty="0" err="1"/>
              <a:t>τρέχοντ</a:t>
            </a:r>
            <a:r>
              <a:rPr lang="en-US" dirty="0"/>
              <a:t>ας τοὺς ἵππους, We catch the horses, while they are running</a:t>
            </a:r>
          </a:p>
          <a:p>
            <a:r>
              <a:rPr lang="en-US" dirty="0"/>
              <a:t>4) </a:t>
            </a:r>
            <a:r>
              <a:rPr lang="el-GR" dirty="0" err="1"/>
              <a:t>ἐτύγχανον</a:t>
            </a:r>
            <a:r>
              <a:rPr lang="el-GR" dirty="0"/>
              <a:t> λέγων</a:t>
            </a:r>
            <a:r>
              <a:rPr lang="en-US" dirty="0"/>
              <a:t>, I was just saying</a:t>
            </a:r>
            <a:endParaRPr lang="el-GR" dirty="0"/>
          </a:p>
          <a:p>
            <a:r>
              <a:rPr lang="el-GR" dirty="0"/>
              <a:t>5) </a:t>
            </a:r>
            <a:r>
              <a:rPr lang="el-GR" dirty="0" err="1"/>
              <a:t>ἤκουσά</a:t>
            </a:r>
            <a:r>
              <a:rPr lang="el-GR" dirty="0"/>
              <a:t> </a:t>
            </a:r>
            <a:r>
              <a:rPr lang="el-GR" dirty="0" err="1"/>
              <a:t>ποτε</a:t>
            </a:r>
            <a:r>
              <a:rPr lang="el-GR" dirty="0"/>
              <a:t> </a:t>
            </a:r>
            <a:r>
              <a:rPr lang="el-GR" dirty="0" err="1"/>
              <a:t>αὐτοῦ</a:t>
            </a:r>
            <a:r>
              <a:rPr lang="el-GR" dirty="0"/>
              <a:t> </a:t>
            </a:r>
            <a:r>
              <a:rPr lang="el-GR" dirty="0" err="1"/>
              <a:t>περὶ</a:t>
            </a:r>
            <a:r>
              <a:rPr lang="el-GR" dirty="0"/>
              <a:t> φίλων διαλεγομένου,</a:t>
            </a:r>
            <a:r>
              <a:rPr lang="en-US" dirty="0"/>
              <a:t>I once heard him talking about friends</a:t>
            </a:r>
          </a:p>
          <a:p>
            <a:pPr marL="0" indent="0">
              <a:buNone/>
            </a:pPr>
            <a:endParaRPr lang="el-GR" dirty="0"/>
          </a:p>
        </p:txBody>
      </p:sp>
    </p:spTree>
    <p:extLst>
      <p:ext uri="{BB962C8B-B14F-4D97-AF65-F5344CB8AC3E}">
        <p14:creationId xmlns:p14="http://schemas.microsoft.com/office/powerpoint/2010/main" val="39859626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FF2964-3F6D-0347-D465-48A224E878E5}"/>
              </a:ext>
            </a:extLst>
          </p:cNvPr>
          <p:cNvSpPr>
            <a:spLocks noGrp="1"/>
          </p:cNvSpPr>
          <p:nvPr>
            <p:ph type="title"/>
          </p:nvPr>
        </p:nvSpPr>
        <p:spPr/>
        <p:txBody>
          <a:bodyPr/>
          <a:lstStyle/>
          <a:p>
            <a:r>
              <a:rPr lang="en-US" dirty="0"/>
              <a:t>Participles and Infinitives</a:t>
            </a:r>
            <a:endParaRPr lang="el-GR" dirty="0"/>
          </a:p>
        </p:txBody>
      </p:sp>
      <p:sp>
        <p:nvSpPr>
          <p:cNvPr id="3" name="Θέση περιεχομένου 2">
            <a:extLst>
              <a:ext uri="{FF2B5EF4-FFF2-40B4-BE49-F238E27FC236}">
                <a16:creationId xmlns:a16="http://schemas.microsoft.com/office/drawing/2014/main" id="{77612CD4-3E83-BD86-C570-483B3DF0CAD7}"/>
              </a:ext>
            </a:extLst>
          </p:cNvPr>
          <p:cNvSpPr>
            <a:spLocks noGrp="1"/>
          </p:cNvSpPr>
          <p:nvPr>
            <p:ph idx="1"/>
          </p:nvPr>
        </p:nvSpPr>
        <p:spPr/>
        <p:txBody>
          <a:bodyPr/>
          <a:lstStyle/>
          <a:p>
            <a:r>
              <a:rPr lang="en-US" dirty="0"/>
              <a:t>1) attributive (an article precedes, it is an ‘adjective’, modifies the men)</a:t>
            </a:r>
          </a:p>
          <a:p>
            <a:r>
              <a:rPr lang="en-US" dirty="0"/>
              <a:t>2) circumstantial (no article, shows the circumstances under which an action is happening: HOW? E.g., Running, manner or time while we are running), ANTECEDENT: </a:t>
            </a:r>
            <a:r>
              <a:rPr lang="el-GR" dirty="0" err="1"/>
              <a:t>ἡμεῖς</a:t>
            </a:r>
            <a:r>
              <a:rPr lang="el-GR" dirty="0"/>
              <a:t> (</a:t>
            </a:r>
            <a:r>
              <a:rPr lang="en-US" dirty="0"/>
              <a:t>Subject of </a:t>
            </a:r>
            <a:r>
              <a:rPr lang="el-GR" dirty="0" err="1"/>
              <a:t>λαμβάνομεν</a:t>
            </a:r>
            <a:r>
              <a:rPr lang="el-GR" dirty="0"/>
              <a:t>)</a:t>
            </a:r>
            <a:endParaRPr lang="en-US" dirty="0"/>
          </a:p>
          <a:p>
            <a:r>
              <a:rPr lang="en-US" dirty="0"/>
              <a:t>3) circumstantial</a:t>
            </a:r>
            <a:r>
              <a:rPr lang="el-GR" dirty="0"/>
              <a:t> (</a:t>
            </a:r>
            <a:r>
              <a:rPr lang="en-US" dirty="0"/>
              <a:t>no article). ANTECEDENT: </a:t>
            </a:r>
            <a:r>
              <a:rPr lang="el-GR" dirty="0" err="1"/>
              <a:t>τοὺς</a:t>
            </a:r>
            <a:r>
              <a:rPr lang="el-GR" dirty="0"/>
              <a:t> </a:t>
            </a:r>
            <a:r>
              <a:rPr lang="el-GR" dirty="0" err="1"/>
              <a:t>ἵππους</a:t>
            </a:r>
            <a:r>
              <a:rPr lang="en-US" dirty="0"/>
              <a:t> (ACCUSATIVE CASE = object of the verb).</a:t>
            </a:r>
          </a:p>
          <a:p>
            <a:r>
              <a:rPr lang="en-US" dirty="0"/>
              <a:t>4) supplementary/predicative (</a:t>
            </a:r>
            <a:r>
              <a:rPr lang="el-GR" dirty="0"/>
              <a:t>τυγχάνω = </a:t>
            </a:r>
            <a:r>
              <a:rPr lang="en-US" dirty="0"/>
              <a:t>meaning I exist). It agrees with the subject of the verb: who </a:t>
            </a:r>
            <a:r>
              <a:rPr lang="el-GR" dirty="0" err="1"/>
              <a:t>ἐτύγχανον</a:t>
            </a:r>
            <a:r>
              <a:rPr lang="el-GR" dirty="0"/>
              <a:t>? = </a:t>
            </a:r>
            <a:r>
              <a:rPr lang="en-US" dirty="0"/>
              <a:t>I / who </a:t>
            </a:r>
            <a:r>
              <a:rPr lang="el-GR" dirty="0"/>
              <a:t>λέγων? = Ι</a:t>
            </a:r>
          </a:p>
          <a:p>
            <a:r>
              <a:rPr lang="el-GR" dirty="0"/>
              <a:t>5) </a:t>
            </a:r>
            <a:r>
              <a:rPr lang="en-US" dirty="0"/>
              <a:t>supplementary/predicative (</a:t>
            </a:r>
            <a:r>
              <a:rPr lang="el-GR" dirty="0" err="1"/>
              <a:t>ἤκουσά</a:t>
            </a:r>
            <a:r>
              <a:rPr lang="en-US" dirty="0"/>
              <a:t> = perceive by hearing, agrees with the object, who </a:t>
            </a:r>
            <a:r>
              <a:rPr lang="el-GR" dirty="0" err="1"/>
              <a:t>ἤκουσά</a:t>
            </a:r>
            <a:r>
              <a:rPr lang="en-US" dirty="0"/>
              <a:t> = I, who </a:t>
            </a:r>
            <a:r>
              <a:rPr lang="el-GR" dirty="0"/>
              <a:t>διαλεγομένου</a:t>
            </a:r>
            <a:r>
              <a:rPr lang="en-US" dirty="0"/>
              <a:t> = </a:t>
            </a:r>
            <a:r>
              <a:rPr lang="el-GR" dirty="0" err="1"/>
              <a:t>αὐτοῦ</a:t>
            </a:r>
            <a:r>
              <a:rPr lang="en-US" dirty="0"/>
              <a:t>)</a:t>
            </a:r>
            <a:r>
              <a:rPr lang="el-GR" dirty="0"/>
              <a:t> </a:t>
            </a:r>
          </a:p>
        </p:txBody>
      </p:sp>
    </p:spTree>
    <p:extLst>
      <p:ext uri="{BB962C8B-B14F-4D97-AF65-F5344CB8AC3E}">
        <p14:creationId xmlns:p14="http://schemas.microsoft.com/office/powerpoint/2010/main" val="1900750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6C2F98-D39C-EED3-428A-038727399D6A}"/>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8D2B83BB-DB86-3B55-E91F-80EF833CB4DD}"/>
              </a:ext>
            </a:extLst>
          </p:cNvPr>
          <p:cNvSpPr>
            <a:spLocks noGrp="1"/>
          </p:cNvSpPr>
          <p:nvPr>
            <p:ph idx="1"/>
          </p:nvPr>
        </p:nvSpPr>
        <p:spPr/>
        <p:txBody>
          <a:bodyPr>
            <a:normAutofit fontScale="92500"/>
          </a:bodyPr>
          <a:lstStyle/>
          <a:p>
            <a:r>
              <a:rPr lang="el-GR" dirty="0"/>
              <a:t>Λ</a:t>
            </a:r>
          </a:p>
          <a:p>
            <a:r>
              <a:rPr lang="el-GR" dirty="0"/>
              <a:t>λέξις: </a:t>
            </a:r>
            <a:r>
              <a:rPr lang="en-US" dirty="0"/>
              <a:t>in general, speech. In philosophy, lexis is sometimes diction</a:t>
            </a:r>
            <a:r>
              <a:rPr lang="el-GR" dirty="0"/>
              <a:t> </a:t>
            </a:r>
            <a:r>
              <a:rPr lang="en-US" dirty="0"/>
              <a:t>as opposed to content: kata de </a:t>
            </a:r>
            <a:r>
              <a:rPr lang="en-US" dirty="0" err="1"/>
              <a:t>tén</a:t>
            </a:r>
            <a:r>
              <a:rPr lang="en-US" dirty="0"/>
              <a:t> </a:t>
            </a:r>
            <a:r>
              <a:rPr lang="en-US" dirty="0" err="1"/>
              <a:t>lexin</a:t>
            </a:r>
            <a:r>
              <a:rPr lang="en-US" dirty="0"/>
              <a:t> </a:t>
            </a:r>
            <a:r>
              <a:rPr lang="en-US" dirty="0" err="1"/>
              <a:t>asapheian</a:t>
            </a:r>
            <a:r>
              <a:rPr lang="en-US" dirty="0"/>
              <a:t> </a:t>
            </a:r>
            <a:r>
              <a:rPr lang="en-US" dirty="0" err="1"/>
              <a:t>poiei</a:t>
            </a:r>
            <a:r>
              <a:rPr lang="en-US" dirty="0"/>
              <a:t> to </a:t>
            </a:r>
            <a:r>
              <a:rPr lang="en-US" dirty="0" err="1"/>
              <a:t>hé</a:t>
            </a:r>
            <a:r>
              <a:rPr lang="en-US" dirty="0"/>
              <a:t> </a:t>
            </a:r>
            <a:r>
              <a:rPr lang="en-US" dirty="0" err="1"/>
              <a:t>toi</a:t>
            </a:r>
            <a:r>
              <a:rPr lang="el-GR" dirty="0"/>
              <a:t> </a:t>
            </a:r>
            <a:r>
              <a:rPr lang="en-US" dirty="0"/>
              <a:t>ho logos </a:t>
            </a:r>
            <a:r>
              <a:rPr lang="en-US" dirty="0" err="1"/>
              <a:t>proskeimenon</a:t>
            </a:r>
            <a:r>
              <a:rPr lang="en-US" dirty="0"/>
              <a:t> kai </a:t>
            </a:r>
            <a:r>
              <a:rPr lang="en-US" dirty="0" err="1"/>
              <a:t>thélukon</a:t>
            </a:r>
            <a:r>
              <a:rPr lang="en-US" dirty="0"/>
              <a:t> arthron </a:t>
            </a:r>
            <a:r>
              <a:rPr lang="en-US" dirty="0" err="1"/>
              <a:t>téi</a:t>
            </a:r>
            <a:r>
              <a:rPr lang="en-US" dirty="0"/>
              <a:t> </a:t>
            </a:r>
            <a:r>
              <a:rPr lang="en-US" dirty="0" err="1"/>
              <a:t>arsenikéi</a:t>
            </a:r>
            <a:r>
              <a:rPr lang="el-GR" dirty="0"/>
              <a:t> </a:t>
            </a:r>
            <a:r>
              <a:rPr lang="en-US" dirty="0" err="1"/>
              <a:t>suntetagmenon</a:t>
            </a:r>
            <a:r>
              <a:rPr lang="en-US" dirty="0"/>
              <a:t> — as regards diction, some unclarity is caused by the</a:t>
            </a:r>
            <a:r>
              <a:rPr lang="el-GR" dirty="0"/>
              <a:t> </a:t>
            </a:r>
            <a:r>
              <a:rPr lang="en-US" dirty="0"/>
              <a:t>‘</a:t>
            </a:r>
            <a:r>
              <a:rPr lang="en-US" dirty="0" err="1"/>
              <a:t>hé</a:t>
            </a:r>
            <a:r>
              <a:rPr lang="en-US" dirty="0"/>
              <a:t>’ adjoining ‘ho logos’, i.e. the feminine article joined with the</a:t>
            </a:r>
            <a:r>
              <a:rPr lang="el-GR" dirty="0"/>
              <a:t> </a:t>
            </a:r>
            <a:r>
              <a:rPr lang="fr-FR" dirty="0"/>
              <a:t>masculine (Simplicius, </a:t>
            </a:r>
            <a:r>
              <a:rPr lang="fr-FR" i="1" dirty="0" err="1"/>
              <a:t>Physics</a:t>
            </a:r>
            <a:r>
              <a:rPr lang="fr-FR" dirty="0"/>
              <a:t> 233.3); cf. </a:t>
            </a:r>
            <a:r>
              <a:rPr lang="fr-FR" dirty="0" err="1"/>
              <a:t>Aspasius</a:t>
            </a:r>
            <a:r>
              <a:rPr lang="fr-FR" dirty="0"/>
              <a:t> on </a:t>
            </a:r>
            <a:r>
              <a:rPr lang="fr-FR" i="1" dirty="0"/>
              <a:t>EN.</a:t>
            </a:r>
            <a:r>
              <a:rPr lang="fr-FR" dirty="0"/>
              <a:t> 122.27.</a:t>
            </a:r>
            <a:endParaRPr lang="el-GR" dirty="0"/>
          </a:p>
          <a:p>
            <a:r>
              <a:rPr lang="el-GR" dirty="0"/>
              <a:t>λογιστικός: </a:t>
            </a:r>
            <a:r>
              <a:rPr lang="en-US" dirty="0"/>
              <a:t>usually applied to matters of calculation, numbers and</a:t>
            </a:r>
            <a:r>
              <a:rPr lang="el-GR" dirty="0"/>
              <a:t> </a:t>
            </a:r>
            <a:r>
              <a:rPr lang="en-US" dirty="0"/>
              <a:t>arithmetic; hoi </a:t>
            </a:r>
            <a:r>
              <a:rPr lang="en-US" dirty="0" err="1"/>
              <a:t>te</a:t>
            </a:r>
            <a:r>
              <a:rPr lang="en-US" dirty="0"/>
              <a:t> </a:t>
            </a:r>
            <a:r>
              <a:rPr lang="en-US" dirty="0" err="1"/>
              <a:t>phusei</a:t>
            </a:r>
            <a:r>
              <a:rPr lang="en-US" dirty="0"/>
              <a:t> </a:t>
            </a:r>
            <a:r>
              <a:rPr lang="en-US" dirty="0" err="1"/>
              <a:t>logistikoi</a:t>
            </a:r>
            <a:r>
              <a:rPr lang="en-US" dirty="0"/>
              <a:t> </a:t>
            </a:r>
            <a:r>
              <a:rPr lang="en-US" dirty="0" err="1"/>
              <a:t>eis</a:t>
            </a:r>
            <a:r>
              <a:rPr lang="en-US" dirty="0"/>
              <a:t> </a:t>
            </a:r>
            <a:r>
              <a:rPr lang="en-US" dirty="0" err="1"/>
              <a:t>panta</a:t>
            </a:r>
            <a:r>
              <a:rPr lang="en-US" dirty="0"/>
              <a:t> ta </a:t>
            </a:r>
            <a:r>
              <a:rPr lang="en-US" dirty="0" err="1"/>
              <a:t>mathémata</a:t>
            </a:r>
            <a:r>
              <a:rPr lang="en-US" dirty="0"/>
              <a:t> hos epos</a:t>
            </a:r>
            <a:r>
              <a:rPr lang="el-GR" dirty="0"/>
              <a:t> </a:t>
            </a:r>
            <a:r>
              <a:rPr lang="en-US" dirty="0" err="1"/>
              <a:t>eipein</a:t>
            </a:r>
            <a:r>
              <a:rPr lang="en-US" dirty="0"/>
              <a:t> </a:t>
            </a:r>
            <a:r>
              <a:rPr lang="en-US" dirty="0" err="1"/>
              <a:t>oxeis</a:t>
            </a:r>
            <a:r>
              <a:rPr lang="en-US" dirty="0"/>
              <a:t> </a:t>
            </a:r>
            <a:r>
              <a:rPr lang="en-US" dirty="0" err="1"/>
              <a:t>phuontai</a:t>
            </a:r>
            <a:r>
              <a:rPr lang="en-US" dirty="0"/>
              <a:t> — natural calculators are naturally quick at</a:t>
            </a:r>
            <a:r>
              <a:rPr lang="el-GR" dirty="0"/>
              <a:t> </a:t>
            </a:r>
            <a:r>
              <a:rPr lang="en-US" dirty="0"/>
              <a:t>practically speaking all studies (Pl. Rep. 526b). But also more</a:t>
            </a:r>
            <a:r>
              <a:rPr lang="el-GR" dirty="0"/>
              <a:t> </a:t>
            </a:r>
            <a:r>
              <a:rPr lang="en-US" dirty="0"/>
              <a:t>generally ‘rational’: </a:t>
            </a:r>
            <a:r>
              <a:rPr lang="en-US" dirty="0" err="1"/>
              <a:t>hé</a:t>
            </a:r>
            <a:r>
              <a:rPr lang="en-US" dirty="0"/>
              <a:t> men </a:t>
            </a:r>
            <a:r>
              <a:rPr lang="en-US" dirty="0" err="1"/>
              <a:t>oun</a:t>
            </a:r>
            <a:r>
              <a:rPr lang="en-US" dirty="0"/>
              <a:t> </a:t>
            </a:r>
            <a:r>
              <a:rPr lang="en-US" dirty="0" err="1"/>
              <a:t>aisthétiké</a:t>
            </a:r>
            <a:r>
              <a:rPr lang="en-US" dirty="0"/>
              <a:t> </a:t>
            </a:r>
            <a:r>
              <a:rPr lang="en-US" dirty="0" err="1"/>
              <a:t>phantasia</a:t>
            </a:r>
            <a:r>
              <a:rPr lang="en-US" dirty="0"/>
              <a:t> kai </a:t>
            </a:r>
            <a:r>
              <a:rPr lang="en-US" dirty="0" err="1"/>
              <a:t>en</a:t>
            </a:r>
            <a:r>
              <a:rPr lang="en-US" dirty="0"/>
              <a:t> </a:t>
            </a:r>
            <a:r>
              <a:rPr lang="en-US" dirty="0" err="1"/>
              <a:t>tois</a:t>
            </a:r>
            <a:r>
              <a:rPr lang="el-GR" dirty="0"/>
              <a:t> </a:t>
            </a:r>
            <a:r>
              <a:rPr lang="fr-FR" dirty="0" err="1"/>
              <a:t>allois</a:t>
            </a:r>
            <a:r>
              <a:rPr lang="fr-FR" dirty="0"/>
              <a:t> </a:t>
            </a:r>
            <a:r>
              <a:rPr lang="fr-FR" dirty="0" err="1"/>
              <a:t>zoiois</a:t>
            </a:r>
            <a:r>
              <a:rPr lang="fr-FR" dirty="0"/>
              <a:t> </a:t>
            </a:r>
            <a:r>
              <a:rPr lang="fr-FR" dirty="0" err="1"/>
              <a:t>huparkhei</a:t>
            </a:r>
            <a:r>
              <a:rPr lang="fr-FR" dirty="0"/>
              <a:t>, hé de </a:t>
            </a:r>
            <a:r>
              <a:rPr lang="fr-FR" dirty="0" err="1"/>
              <a:t>bouleutiké</a:t>
            </a:r>
            <a:r>
              <a:rPr lang="fr-FR" dirty="0"/>
              <a:t>‘ en </a:t>
            </a:r>
            <a:r>
              <a:rPr lang="fr-FR" dirty="0" err="1"/>
              <a:t>tois</a:t>
            </a:r>
            <a:r>
              <a:rPr lang="fr-FR" dirty="0"/>
              <a:t> </a:t>
            </a:r>
            <a:r>
              <a:rPr lang="fr-FR" dirty="0" err="1"/>
              <a:t>logistikois</a:t>
            </a:r>
            <a:r>
              <a:rPr lang="fr-FR" dirty="0"/>
              <a:t> — </a:t>
            </a:r>
            <a:r>
              <a:rPr lang="fr-FR" dirty="0" err="1"/>
              <a:t>perceptual</a:t>
            </a:r>
            <a:r>
              <a:rPr lang="el-GR" dirty="0"/>
              <a:t> </a:t>
            </a:r>
            <a:r>
              <a:rPr lang="en-US" dirty="0"/>
              <a:t>imagination is found also in other animals, but deliberative</a:t>
            </a:r>
            <a:r>
              <a:rPr lang="el-GR" dirty="0"/>
              <a:t> </a:t>
            </a:r>
            <a:r>
              <a:rPr lang="en-US" dirty="0"/>
              <a:t>imagination only in those that are rational (Ar. </a:t>
            </a:r>
            <a:r>
              <a:rPr lang="en-US" i="1" dirty="0"/>
              <a:t>De An. </a:t>
            </a:r>
            <a:r>
              <a:rPr lang="en-US" dirty="0"/>
              <a:t>434a 6).</a:t>
            </a:r>
            <a:endParaRPr lang="el-GR" dirty="0"/>
          </a:p>
        </p:txBody>
      </p:sp>
    </p:spTree>
    <p:extLst>
      <p:ext uri="{BB962C8B-B14F-4D97-AF65-F5344CB8AC3E}">
        <p14:creationId xmlns:p14="http://schemas.microsoft.com/office/powerpoint/2010/main" val="38327589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7CB45C-6D6F-F729-8128-6A5A3D202C07}"/>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B22BEB77-F3E6-C560-E3EB-9BF7AE89CA7D}"/>
              </a:ext>
            </a:extLst>
          </p:cNvPr>
          <p:cNvSpPr>
            <a:spLocks noGrp="1"/>
          </p:cNvSpPr>
          <p:nvPr>
            <p:ph idx="1"/>
          </p:nvPr>
        </p:nvSpPr>
        <p:spPr/>
        <p:txBody>
          <a:bodyPr>
            <a:normAutofit/>
          </a:bodyPr>
          <a:lstStyle/>
          <a:p>
            <a:r>
              <a:rPr lang="el-GR" dirty="0"/>
              <a:t>λύπη</a:t>
            </a:r>
            <a:r>
              <a:rPr lang="en-US" dirty="0"/>
              <a:t>, </a:t>
            </a:r>
            <a:r>
              <a:rPr lang="el-GR" dirty="0" err="1"/>
              <a:t>λυπεῖσθαι</a:t>
            </a:r>
            <a:r>
              <a:rPr lang="en-US" dirty="0"/>
              <a:t>, </a:t>
            </a:r>
            <a:r>
              <a:rPr lang="el-GR" dirty="0"/>
              <a:t>λυπηρός</a:t>
            </a:r>
            <a:r>
              <a:rPr lang="en-US" dirty="0"/>
              <a:t>: opposite of </a:t>
            </a:r>
            <a:r>
              <a:rPr lang="en-US" dirty="0" err="1"/>
              <a:t>hédoné</a:t>
            </a:r>
            <a:r>
              <a:rPr lang="en-US" dirty="0"/>
              <a:t>, </a:t>
            </a:r>
            <a:r>
              <a:rPr lang="en-US" dirty="0" err="1"/>
              <a:t>hédesthai</a:t>
            </a:r>
            <a:r>
              <a:rPr lang="en-US" dirty="0"/>
              <a:t>, </a:t>
            </a:r>
            <a:r>
              <a:rPr lang="en-US" dirty="0" err="1"/>
              <a:t>hédus</a:t>
            </a:r>
            <a:r>
              <a:rPr lang="en-US" dirty="0"/>
              <a:t>.</a:t>
            </a:r>
            <a:r>
              <a:rPr lang="el-GR" dirty="0"/>
              <a:t> </a:t>
            </a:r>
            <a:r>
              <a:rPr lang="en-US" dirty="0" err="1"/>
              <a:t>lupé</a:t>
            </a:r>
            <a:r>
              <a:rPr lang="en-US" dirty="0"/>
              <a:t> is any emotionally </a:t>
            </a:r>
            <a:r>
              <a:rPr lang="en-US" dirty="0" err="1"/>
              <a:t>unfavourable</a:t>
            </a:r>
            <a:r>
              <a:rPr lang="en-US" dirty="0"/>
              <a:t> reaction, and</a:t>
            </a:r>
            <a:r>
              <a:rPr lang="el-GR" dirty="0"/>
              <a:t> </a:t>
            </a:r>
            <a:r>
              <a:rPr lang="en-US" dirty="0"/>
              <a:t>includes dislike,</a:t>
            </a:r>
            <a:r>
              <a:rPr lang="el-GR" dirty="0"/>
              <a:t> </a:t>
            </a:r>
            <a:r>
              <a:rPr lang="en-US" dirty="0"/>
              <a:t>distress, grief and pain, but is not to be identified with any of these,</a:t>
            </a:r>
            <a:r>
              <a:rPr lang="el-GR" dirty="0"/>
              <a:t> </a:t>
            </a:r>
            <a:r>
              <a:rPr lang="en-US" dirty="0"/>
              <a:t>and especially not with pain, though this is often given as the single</a:t>
            </a:r>
            <a:r>
              <a:rPr lang="el-GR" dirty="0"/>
              <a:t> </a:t>
            </a:r>
            <a:r>
              <a:rPr lang="en-US" dirty="0"/>
              <a:t>translation. Andronicus, in his book Peri </a:t>
            </a:r>
            <a:r>
              <a:rPr lang="en-US" dirty="0" err="1"/>
              <a:t>Pathén</a:t>
            </a:r>
            <a:r>
              <a:rPr lang="en-US" dirty="0"/>
              <a:t> — ‘On Emotions’ —</a:t>
            </a:r>
            <a:r>
              <a:rPr lang="el-GR" dirty="0"/>
              <a:t> </a:t>
            </a:r>
            <a:r>
              <a:rPr lang="en-US" dirty="0"/>
              <a:t>lists 25 varieties of </a:t>
            </a:r>
            <a:r>
              <a:rPr lang="en-US" dirty="0" err="1"/>
              <a:t>lupé</a:t>
            </a:r>
            <a:r>
              <a:rPr lang="en-US" dirty="0"/>
              <a:t>, including </a:t>
            </a:r>
            <a:r>
              <a:rPr lang="en-US" dirty="0" err="1"/>
              <a:t>metameleia</a:t>
            </a:r>
            <a:r>
              <a:rPr lang="en-US" dirty="0"/>
              <a:t>, regret, and </a:t>
            </a:r>
            <a:r>
              <a:rPr lang="en-US" dirty="0" err="1"/>
              <a:t>oiktos,pity</a:t>
            </a:r>
            <a:r>
              <a:rPr lang="en-US" dirty="0"/>
              <a:t>. Similarly the </a:t>
            </a:r>
            <a:r>
              <a:rPr lang="en-US" dirty="0" err="1"/>
              <a:t>lupéros</a:t>
            </a:r>
            <a:r>
              <a:rPr lang="en-US" dirty="0"/>
              <a:t>, as the opposite of the </a:t>
            </a:r>
            <a:r>
              <a:rPr lang="en-US" dirty="0" err="1"/>
              <a:t>hédus</a:t>
            </a:r>
            <a:r>
              <a:rPr lang="en-US" dirty="0"/>
              <a:t>, is the</a:t>
            </a:r>
            <a:r>
              <a:rPr lang="el-GR" dirty="0"/>
              <a:t> </a:t>
            </a:r>
            <a:r>
              <a:rPr lang="en-US" dirty="0"/>
              <a:t>unpleasant, not specifically the painful, though pain is one among</a:t>
            </a:r>
            <a:r>
              <a:rPr lang="el-GR" dirty="0"/>
              <a:t> </a:t>
            </a:r>
            <a:r>
              <a:rPr lang="en-US" dirty="0"/>
              <a:t>many unpleasant things. </a:t>
            </a:r>
            <a:r>
              <a:rPr lang="en-US" dirty="0" err="1"/>
              <a:t>hotan</a:t>
            </a:r>
            <a:r>
              <a:rPr lang="en-US" dirty="0"/>
              <a:t> tis </a:t>
            </a:r>
            <a:r>
              <a:rPr lang="en-US" dirty="0" err="1"/>
              <a:t>sterétheis</a:t>
            </a:r>
            <a:r>
              <a:rPr lang="en-US" dirty="0"/>
              <a:t> </a:t>
            </a:r>
            <a:r>
              <a:rPr lang="en-US" dirty="0" err="1"/>
              <a:t>lupéthéi</a:t>
            </a:r>
            <a:r>
              <a:rPr lang="en-US" dirty="0"/>
              <a:t> </a:t>
            </a:r>
            <a:r>
              <a:rPr lang="en-US" dirty="0" err="1"/>
              <a:t>dia</a:t>
            </a:r>
            <a:r>
              <a:rPr lang="en-US" dirty="0"/>
              <a:t> </a:t>
            </a:r>
            <a:r>
              <a:rPr lang="en-US" dirty="0" err="1"/>
              <a:t>tén</a:t>
            </a:r>
            <a:r>
              <a:rPr lang="en-US" dirty="0"/>
              <a:t> </a:t>
            </a:r>
            <a:r>
              <a:rPr lang="en-US" dirty="0" err="1"/>
              <a:t>khreian</a:t>
            </a:r>
            <a:r>
              <a:rPr lang="en-US" dirty="0"/>
              <a:t> — when someone deprived is distressed through his need (Pl. </a:t>
            </a:r>
            <a:r>
              <a:rPr lang="en-US" i="1" dirty="0" err="1"/>
              <a:t>Philebus</a:t>
            </a:r>
            <a:r>
              <a:rPr lang="en-US" dirty="0"/>
              <a:t> 52b).</a:t>
            </a:r>
          </a:p>
          <a:p>
            <a:r>
              <a:rPr lang="el-GR" dirty="0" err="1"/>
              <a:t>λύσις</a:t>
            </a:r>
            <a:r>
              <a:rPr lang="en-US" dirty="0"/>
              <a:t>: in general, and always in Plato, freeing or liberation: </a:t>
            </a:r>
            <a:r>
              <a:rPr lang="en-US" dirty="0" err="1"/>
              <a:t>lusis</a:t>
            </a:r>
            <a:r>
              <a:rPr lang="en-US" dirty="0"/>
              <a:t> kai</a:t>
            </a:r>
            <a:r>
              <a:rPr lang="el-GR" dirty="0"/>
              <a:t> </a:t>
            </a:r>
            <a:r>
              <a:rPr lang="en-US" dirty="0" err="1"/>
              <a:t>khérismos</a:t>
            </a:r>
            <a:r>
              <a:rPr lang="en-US" dirty="0"/>
              <a:t> </a:t>
            </a:r>
            <a:r>
              <a:rPr lang="en-US" dirty="0" err="1"/>
              <a:t>psukhés</a:t>
            </a:r>
            <a:r>
              <a:rPr lang="en-US" dirty="0"/>
              <a:t> apo </a:t>
            </a:r>
            <a:r>
              <a:rPr lang="en-US" dirty="0" err="1"/>
              <a:t>sématos</a:t>
            </a:r>
            <a:r>
              <a:rPr lang="en-US" dirty="0"/>
              <a:t> — freeing and separation of soul</a:t>
            </a:r>
            <a:r>
              <a:rPr lang="el-GR" dirty="0"/>
              <a:t> </a:t>
            </a:r>
            <a:r>
              <a:rPr lang="en-US" dirty="0"/>
              <a:t>from body (Pl. </a:t>
            </a:r>
            <a:r>
              <a:rPr lang="en-US" i="1" dirty="0"/>
              <a:t>Phaedo</a:t>
            </a:r>
            <a:r>
              <a:rPr lang="en-US" dirty="0"/>
              <a:t> 67d).</a:t>
            </a:r>
            <a:endParaRPr lang="el-GR" dirty="0"/>
          </a:p>
        </p:txBody>
      </p:sp>
    </p:spTree>
    <p:extLst>
      <p:ext uri="{BB962C8B-B14F-4D97-AF65-F5344CB8AC3E}">
        <p14:creationId xmlns:p14="http://schemas.microsoft.com/office/powerpoint/2010/main" val="38843763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2E2242-3D2D-1536-B3EA-58B5794C1085}"/>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D85B1AFE-6F9E-9B2B-82E7-752BBD18F01E}"/>
              </a:ext>
            </a:extLst>
          </p:cNvPr>
          <p:cNvSpPr>
            <a:spLocks noGrp="1"/>
          </p:cNvSpPr>
          <p:nvPr>
            <p:ph idx="1"/>
          </p:nvPr>
        </p:nvSpPr>
        <p:spPr/>
        <p:txBody>
          <a:bodyPr/>
          <a:lstStyle/>
          <a:p>
            <a:r>
              <a:rPr lang="el-GR" dirty="0"/>
              <a:t>Μ</a:t>
            </a:r>
          </a:p>
          <a:p>
            <a:r>
              <a:rPr lang="el-GR" dirty="0"/>
              <a:t>μανία: </a:t>
            </a:r>
            <a:r>
              <a:rPr lang="en-US" dirty="0"/>
              <a:t>mania: usually, madness in an ordinary medical sense. But, most</a:t>
            </a:r>
            <a:r>
              <a:rPr lang="el-GR" dirty="0"/>
              <a:t> </a:t>
            </a:r>
            <a:r>
              <a:rPr lang="en-US" dirty="0" err="1"/>
              <a:t>noticably</a:t>
            </a:r>
            <a:r>
              <a:rPr lang="en-US" dirty="0"/>
              <a:t> in the </a:t>
            </a:r>
            <a:r>
              <a:rPr lang="en-US" i="1" dirty="0"/>
              <a:t>Phaedrus</a:t>
            </a:r>
            <a:r>
              <a:rPr lang="en-US" dirty="0"/>
              <a:t>, it is used by Plato of what he considers to</a:t>
            </a:r>
            <a:r>
              <a:rPr lang="el-GR" dirty="0"/>
              <a:t> </a:t>
            </a:r>
            <a:r>
              <a:rPr lang="en-US" dirty="0"/>
              <a:t>be irrational but in some way inspired</a:t>
            </a:r>
            <a:r>
              <a:rPr lang="el-GR" dirty="0"/>
              <a:t>.</a:t>
            </a:r>
          </a:p>
          <a:p>
            <a:r>
              <a:rPr lang="el-GR" dirty="0" err="1"/>
              <a:t>μέσοτης</a:t>
            </a:r>
            <a:r>
              <a:rPr lang="el-GR" dirty="0"/>
              <a:t>: </a:t>
            </a:r>
            <a:r>
              <a:rPr lang="en-US" dirty="0"/>
              <a:t>intermediacy, an abstract noun derived from </a:t>
            </a:r>
            <a:r>
              <a:rPr lang="en-US" dirty="0" err="1"/>
              <a:t>mesos</a:t>
            </a:r>
            <a:r>
              <a:rPr lang="en-US" dirty="0"/>
              <a:t>, used</a:t>
            </a:r>
            <a:r>
              <a:rPr lang="el-GR" dirty="0"/>
              <a:t> </a:t>
            </a:r>
            <a:r>
              <a:rPr lang="en-US" dirty="0"/>
              <a:t>especially</a:t>
            </a:r>
            <a:r>
              <a:rPr lang="el-GR" dirty="0"/>
              <a:t> </a:t>
            </a:r>
            <a:r>
              <a:rPr lang="en-US" dirty="0"/>
              <a:t>in Aristotle’s doctrine of the mean: </a:t>
            </a:r>
            <a:r>
              <a:rPr lang="en-US" dirty="0" err="1"/>
              <a:t>estin</a:t>
            </a:r>
            <a:r>
              <a:rPr lang="en-US" dirty="0"/>
              <a:t> </a:t>
            </a:r>
            <a:r>
              <a:rPr lang="en-US" dirty="0" err="1"/>
              <a:t>ara</a:t>
            </a:r>
            <a:r>
              <a:rPr lang="en-US" dirty="0"/>
              <a:t> </a:t>
            </a:r>
            <a:r>
              <a:rPr lang="en-US" dirty="0" err="1"/>
              <a:t>hé</a:t>
            </a:r>
            <a:r>
              <a:rPr lang="en-US" dirty="0"/>
              <a:t> </a:t>
            </a:r>
            <a:r>
              <a:rPr lang="en-US" dirty="0" err="1"/>
              <a:t>areté</a:t>
            </a:r>
            <a:r>
              <a:rPr lang="en-US" dirty="0"/>
              <a:t> </a:t>
            </a:r>
            <a:r>
              <a:rPr lang="en-US" dirty="0" err="1"/>
              <a:t>hexis</a:t>
            </a:r>
            <a:r>
              <a:rPr lang="el-GR" dirty="0"/>
              <a:t> </a:t>
            </a:r>
            <a:r>
              <a:rPr lang="fr-FR" dirty="0" err="1"/>
              <a:t>proairetiké</a:t>
            </a:r>
            <a:r>
              <a:rPr lang="fr-FR" dirty="0"/>
              <a:t> en </a:t>
            </a:r>
            <a:r>
              <a:rPr lang="fr-FR" dirty="0" err="1"/>
              <a:t>mesotéti</a:t>
            </a:r>
            <a:r>
              <a:rPr lang="fr-FR" dirty="0"/>
              <a:t> </a:t>
            </a:r>
            <a:r>
              <a:rPr lang="fr-FR" dirty="0" err="1"/>
              <a:t>ousa</a:t>
            </a:r>
            <a:r>
              <a:rPr lang="fr-FR" dirty="0"/>
              <a:t> </a:t>
            </a:r>
            <a:r>
              <a:rPr lang="fr-FR" dirty="0" err="1"/>
              <a:t>téi</a:t>
            </a:r>
            <a:r>
              <a:rPr lang="fr-FR" dirty="0"/>
              <a:t> pros </a:t>
            </a:r>
            <a:r>
              <a:rPr lang="fr-FR" dirty="0" err="1"/>
              <a:t>hémas</a:t>
            </a:r>
            <a:r>
              <a:rPr lang="fr-FR" dirty="0"/>
              <a:t> — </a:t>
            </a:r>
            <a:r>
              <a:rPr lang="fr-FR" dirty="0" err="1"/>
              <a:t>so</a:t>
            </a:r>
            <a:r>
              <a:rPr lang="fr-FR" dirty="0"/>
              <a:t> excellence </a:t>
            </a:r>
            <a:r>
              <a:rPr lang="fr-FR" dirty="0" err="1"/>
              <a:t>is</a:t>
            </a:r>
            <a:r>
              <a:rPr lang="fr-FR" dirty="0"/>
              <a:t> a</a:t>
            </a:r>
            <a:r>
              <a:rPr lang="el-GR" dirty="0"/>
              <a:t> </a:t>
            </a:r>
            <a:r>
              <a:rPr lang="en-US" dirty="0"/>
              <a:t>disposition to choose in a mean relative to us (Ar. </a:t>
            </a:r>
            <a:r>
              <a:rPr lang="en-US" i="1" dirty="0"/>
              <a:t>EN. </a:t>
            </a:r>
            <a:r>
              <a:rPr lang="en-US" dirty="0"/>
              <a:t>1 107 b 36); Peri</a:t>
            </a:r>
            <a:r>
              <a:rPr lang="el-GR" dirty="0"/>
              <a:t> </a:t>
            </a:r>
            <a:r>
              <a:rPr lang="en-US" dirty="0"/>
              <a:t>men </a:t>
            </a:r>
            <a:r>
              <a:rPr lang="en-US" dirty="0" err="1"/>
              <a:t>oun</a:t>
            </a:r>
            <a:r>
              <a:rPr lang="en-US" dirty="0"/>
              <a:t> </a:t>
            </a:r>
            <a:r>
              <a:rPr lang="en-US" dirty="0" err="1"/>
              <a:t>phobous</a:t>
            </a:r>
            <a:r>
              <a:rPr lang="en-US" dirty="0"/>
              <a:t> kai </a:t>
            </a:r>
            <a:r>
              <a:rPr lang="en-US" dirty="0" err="1"/>
              <a:t>tharré</a:t>
            </a:r>
            <a:r>
              <a:rPr lang="en-US" dirty="0"/>
              <a:t> </a:t>
            </a:r>
            <a:r>
              <a:rPr lang="en-US" dirty="0" err="1"/>
              <a:t>andreia</a:t>
            </a:r>
            <a:r>
              <a:rPr lang="en-US" dirty="0"/>
              <a:t> </a:t>
            </a:r>
            <a:r>
              <a:rPr lang="en-US" dirty="0" err="1"/>
              <a:t>mesotés</a:t>
            </a:r>
            <a:r>
              <a:rPr lang="en-US" dirty="0"/>
              <a:t> — so bravery is a mean</a:t>
            </a:r>
            <a:r>
              <a:rPr lang="el-GR" dirty="0"/>
              <a:t> </a:t>
            </a:r>
            <a:r>
              <a:rPr lang="en-US" dirty="0"/>
              <a:t>state concerning fear and confidence (Ar. </a:t>
            </a:r>
            <a:r>
              <a:rPr lang="en-US" i="1" dirty="0"/>
              <a:t>E.N.</a:t>
            </a:r>
            <a:r>
              <a:rPr lang="en-US" dirty="0"/>
              <a:t> 1107a 34).</a:t>
            </a:r>
            <a:endParaRPr lang="el-GR" dirty="0"/>
          </a:p>
          <a:p>
            <a:endParaRPr lang="el-GR" dirty="0"/>
          </a:p>
        </p:txBody>
      </p:sp>
    </p:spTree>
    <p:extLst>
      <p:ext uri="{BB962C8B-B14F-4D97-AF65-F5344CB8AC3E}">
        <p14:creationId xmlns:p14="http://schemas.microsoft.com/office/powerpoint/2010/main" val="15780642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2FAE2F-B417-B86C-9FA3-EE7DC912BB9D}"/>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F80ECABE-9D48-9A2D-8B5E-018A4E0831B6}"/>
              </a:ext>
            </a:extLst>
          </p:cNvPr>
          <p:cNvSpPr>
            <a:spLocks noGrp="1"/>
          </p:cNvSpPr>
          <p:nvPr>
            <p:ph idx="1"/>
          </p:nvPr>
        </p:nvSpPr>
        <p:spPr/>
        <p:txBody>
          <a:bodyPr>
            <a:normAutofit/>
          </a:bodyPr>
          <a:lstStyle/>
          <a:p>
            <a:r>
              <a:rPr lang="el-GR" dirty="0"/>
              <a:t>μεταβολή</a:t>
            </a:r>
            <a:r>
              <a:rPr lang="en-US" dirty="0"/>
              <a:t>: change: ton </a:t>
            </a:r>
            <a:r>
              <a:rPr lang="en-US" dirty="0" err="1"/>
              <a:t>politeién</a:t>
            </a:r>
            <a:r>
              <a:rPr lang="en-US" dirty="0"/>
              <a:t> genesis kai </a:t>
            </a:r>
            <a:r>
              <a:rPr lang="en-US" dirty="0" err="1"/>
              <a:t>metabolé</a:t>
            </a:r>
            <a:r>
              <a:rPr lang="en-US" dirty="0"/>
              <a:t> —- the coming</a:t>
            </a:r>
            <a:r>
              <a:rPr lang="el-GR" dirty="0"/>
              <a:t> </a:t>
            </a:r>
            <a:r>
              <a:rPr lang="en-US" dirty="0"/>
              <a:t>into being </a:t>
            </a:r>
            <a:r>
              <a:rPr lang="en-US" dirty="0" err="1"/>
              <a:t>ofand</a:t>
            </a:r>
            <a:r>
              <a:rPr lang="en-US" dirty="0"/>
              <a:t> change in constitutions (Pl. </a:t>
            </a:r>
            <a:r>
              <a:rPr lang="en-US" i="1" dirty="0"/>
              <a:t>Laws</a:t>
            </a:r>
            <a:r>
              <a:rPr lang="en-US" dirty="0"/>
              <a:t> 676C). In Aristotle</a:t>
            </a:r>
            <a:r>
              <a:rPr lang="el-GR" dirty="0"/>
              <a:t> </a:t>
            </a:r>
            <a:r>
              <a:rPr lang="en-US" dirty="0"/>
              <a:t>and, under his influence, in much later philosophy, </a:t>
            </a:r>
            <a:r>
              <a:rPr lang="en-US" dirty="0" err="1"/>
              <a:t>metabolé</a:t>
            </a:r>
            <a:r>
              <a:rPr lang="en-US" dirty="0"/>
              <a:t> became “</a:t>
            </a:r>
            <a:r>
              <a:rPr lang="el-GR" dirty="0"/>
              <a:t> </a:t>
            </a:r>
            <a:r>
              <a:rPr lang="en-US" dirty="0"/>
              <a:t>the most general word for change of all kinds, the principal distinction</a:t>
            </a:r>
            <a:r>
              <a:rPr lang="el-GR" dirty="0"/>
              <a:t> </a:t>
            </a:r>
            <a:r>
              <a:rPr lang="en-US" dirty="0"/>
              <a:t>being between substantial change, such as genesis, coming to be,</a:t>
            </a:r>
            <a:r>
              <a:rPr lang="el-GR" dirty="0"/>
              <a:t> </a:t>
            </a:r>
            <a:r>
              <a:rPr lang="en-US" dirty="0"/>
              <a:t>and </a:t>
            </a:r>
            <a:r>
              <a:rPr lang="en-US" dirty="0" err="1"/>
              <a:t>phthora</a:t>
            </a:r>
            <a:r>
              <a:rPr lang="en-US" dirty="0"/>
              <a:t>, ceasing to be, on the one hand, and various types of</a:t>
            </a:r>
            <a:r>
              <a:rPr lang="el-GR" dirty="0"/>
              <a:t> </a:t>
            </a:r>
            <a:r>
              <a:rPr lang="en-US" dirty="0" err="1"/>
              <a:t>kiné‘sis</a:t>
            </a:r>
            <a:r>
              <a:rPr lang="en-US" dirty="0"/>
              <a:t> on the other:</a:t>
            </a:r>
            <a:endParaRPr lang="el-GR" dirty="0"/>
          </a:p>
          <a:p>
            <a:r>
              <a:rPr lang="el-GR" dirty="0"/>
              <a:t>μέτρον</a:t>
            </a:r>
            <a:r>
              <a:rPr lang="en-US" dirty="0"/>
              <a:t>: measure: </a:t>
            </a:r>
            <a:r>
              <a:rPr lang="en-US" dirty="0" err="1"/>
              <a:t>phési</a:t>
            </a:r>
            <a:r>
              <a:rPr lang="en-US" dirty="0"/>
              <a:t> gar </a:t>
            </a:r>
            <a:r>
              <a:rPr lang="en-US" dirty="0" err="1"/>
              <a:t>pou</a:t>
            </a:r>
            <a:r>
              <a:rPr lang="en-US" dirty="0"/>
              <a:t> ‘</a:t>
            </a:r>
            <a:r>
              <a:rPr lang="en-US" dirty="0" err="1"/>
              <a:t>panton</a:t>
            </a:r>
            <a:r>
              <a:rPr lang="en-US" dirty="0"/>
              <a:t> </a:t>
            </a:r>
            <a:r>
              <a:rPr lang="en-US" dirty="0" err="1"/>
              <a:t>khrématon</a:t>
            </a:r>
            <a:r>
              <a:rPr lang="en-US" dirty="0"/>
              <a:t> metron’</a:t>
            </a:r>
            <a:r>
              <a:rPr lang="el-GR" dirty="0"/>
              <a:t> </a:t>
            </a:r>
            <a:r>
              <a:rPr lang="fr-FR" dirty="0" err="1"/>
              <a:t>anthropon</a:t>
            </a:r>
            <a:r>
              <a:rPr lang="fr-FR" dirty="0"/>
              <a:t> </a:t>
            </a:r>
            <a:r>
              <a:rPr lang="fr-FR" dirty="0" err="1"/>
              <a:t>einai</a:t>
            </a:r>
            <a:r>
              <a:rPr lang="fr-FR" dirty="0"/>
              <a:t> ‘</a:t>
            </a:r>
            <a:r>
              <a:rPr lang="fr-FR" dirty="0" err="1"/>
              <a:t>tén</a:t>
            </a:r>
            <a:r>
              <a:rPr lang="fr-FR" dirty="0"/>
              <a:t> men </a:t>
            </a:r>
            <a:r>
              <a:rPr lang="fr-FR" dirty="0" err="1"/>
              <a:t>onton</a:t>
            </a:r>
            <a:r>
              <a:rPr lang="fr-FR" dirty="0"/>
              <a:t> </a:t>
            </a:r>
            <a:r>
              <a:rPr lang="fr-FR" dirty="0" err="1"/>
              <a:t>hos</a:t>
            </a:r>
            <a:r>
              <a:rPr lang="fr-FR" dirty="0"/>
              <a:t> </a:t>
            </a:r>
            <a:r>
              <a:rPr lang="fr-FR" dirty="0" err="1"/>
              <a:t>estin</a:t>
            </a:r>
            <a:r>
              <a:rPr lang="fr-FR" dirty="0"/>
              <a:t> ton de </a:t>
            </a:r>
            <a:r>
              <a:rPr lang="fr-FR" dirty="0" err="1"/>
              <a:t>mé</a:t>
            </a:r>
            <a:r>
              <a:rPr lang="fr-FR" dirty="0"/>
              <a:t> </a:t>
            </a:r>
            <a:r>
              <a:rPr lang="fr-FR" dirty="0" err="1"/>
              <a:t>onton</a:t>
            </a:r>
            <a:r>
              <a:rPr lang="fr-FR" dirty="0"/>
              <a:t> </a:t>
            </a:r>
            <a:r>
              <a:rPr lang="fr-FR" dirty="0" err="1"/>
              <a:t>hos</a:t>
            </a:r>
            <a:r>
              <a:rPr lang="fr-FR" dirty="0"/>
              <a:t> </a:t>
            </a:r>
            <a:r>
              <a:rPr lang="fr-FR" dirty="0" err="1"/>
              <a:t>ouk</a:t>
            </a:r>
            <a:r>
              <a:rPr lang="el-GR" dirty="0"/>
              <a:t> </a:t>
            </a:r>
            <a:r>
              <a:rPr lang="en-US" dirty="0" err="1"/>
              <a:t>estin</a:t>
            </a:r>
            <a:r>
              <a:rPr lang="en-US" dirty="0"/>
              <a:t>’- for [Protagoras] says that man is ‘the measure </a:t>
            </a:r>
            <a:r>
              <a:rPr lang="en-US" dirty="0" err="1"/>
              <a:t>ofall</a:t>
            </a:r>
            <a:r>
              <a:rPr lang="en-US" dirty="0"/>
              <a:t> things, of</a:t>
            </a:r>
            <a:r>
              <a:rPr lang="el-GR" dirty="0"/>
              <a:t> </a:t>
            </a:r>
            <a:r>
              <a:rPr lang="en-US" dirty="0"/>
              <a:t>things that are that they are and of things that are not that they are</a:t>
            </a:r>
            <a:r>
              <a:rPr lang="el-GR" dirty="0"/>
              <a:t> </a:t>
            </a:r>
            <a:r>
              <a:rPr lang="en-US" dirty="0"/>
              <a:t>not’ (Pl. </a:t>
            </a:r>
            <a:r>
              <a:rPr lang="en-US" i="1" dirty="0" err="1"/>
              <a:t>Theaet</a:t>
            </a:r>
            <a:r>
              <a:rPr lang="en-US" i="1" dirty="0"/>
              <a:t>.</a:t>
            </a:r>
            <a:r>
              <a:rPr lang="en-US" dirty="0"/>
              <a:t> 152a); to meson ta </a:t>
            </a:r>
            <a:r>
              <a:rPr lang="en-US" dirty="0" err="1"/>
              <a:t>auta</a:t>
            </a:r>
            <a:r>
              <a:rPr lang="en-US" dirty="0"/>
              <a:t> </a:t>
            </a:r>
            <a:r>
              <a:rPr lang="en-US" dirty="0" err="1"/>
              <a:t>metra</a:t>
            </a:r>
            <a:r>
              <a:rPr lang="en-US" dirty="0"/>
              <a:t> ton </a:t>
            </a:r>
            <a:r>
              <a:rPr lang="en-US" dirty="0" err="1"/>
              <a:t>eskhatén</a:t>
            </a:r>
            <a:r>
              <a:rPr lang="en-US" dirty="0"/>
              <a:t> —- the</a:t>
            </a:r>
            <a:r>
              <a:rPr lang="el-GR" dirty="0"/>
              <a:t> </a:t>
            </a:r>
            <a:r>
              <a:rPr lang="en-US" dirty="0"/>
              <a:t>middle point which is the same distance from the extremes (Pl. </a:t>
            </a:r>
            <a:r>
              <a:rPr lang="en-US" i="1" dirty="0"/>
              <a:t>Tim.</a:t>
            </a:r>
            <a:r>
              <a:rPr lang="el-GR" i="1" dirty="0"/>
              <a:t> </a:t>
            </a:r>
            <a:r>
              <a:rPr lang="en-US" dirty="0"/>
              <a:t>62d); </a:t>
            </a:r>
            <a:r>
              <a:rPr lang="en-US" dirty="0" err="1"/>
              <a:t>metra</a:t>
            </a:r>
            <a:r>
              <a:rPr lang="en-US" dirty="0"/>
              <a:t> </a:t>
            </a:r>
            <a:r>
              <a:rPr lang="en-US" dirty="0" err="1"/>
              <a:t>oinéra</a:t>
            </a:r>
            <a:r>
              <a:rPr lang="en-US" dirty="0"/>
              <a:t> kai </a:t>
            </a:r>
            <a:r>
              <a:rPr lang="en-US" dirty="0" err="1"/>
              <a:t>sitéra</a:t>
            </a:r>
            <a:r>
              <a:rPr lang="en-US" dirty="0"/>
              <a:t> — measures of wine and grain (Ar. </a:t>
            </a:r>
            <a:r>
              <a:rPr lang="en-US" i="1" dirty="0"/>
              <a:t>E.N.</a:t>
            </a:r>
            <a:r>
              <a:rPr lang="el-GR" dirty="0"/>
              <a:t> </a:t>
            </a:r>
            <a:r>
              <a:rPr lang="en-US" dirty="0"/>
              <a:t>1135a 1).</a:t>
            </a:r>
            <a:endParaRPr lang="el-GR" dirty="0"/>
          </a:p>
        </p:txBody>
      </p:sp>
    </p:spTree>
    <p:extLst>
      <p:ext uri="{BB962C8B-B14F-4D97-AF65-F5344CB8AC3E}">
        <p14:creationId xmlns:p14="http://schemas.microsoft.com/office/powerpoint/2010/main" val="350487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FB0B7C7B-BE8B-176B-FDB0-AE3C8FD03DCE}"/>
              </a:ext>
            </a:extLst>
          </p:cNvPr>
          <p:cNvPicPr>
            <a:picLocks noChangeAspect="1"/>
          </p:cNvPicPr>
          <p:nvPr/>
        </p:nvPicPr>
        <p:blipFill>
          <a:blip r:embed="rId2"/>
          <a:stretch>
            <a:fillRect/>
          </a:stretch>
        </p:blipFill>
        <p:spPr>
          <a:xfrm>
            <a:off x="3428344" y="0"/>
            <a:ext cx="5335312" cy="6858000"/>
          </a:xfrm>
          <a:prstGeom prst="rect">
            <a:avLst/>
          </a:prstGeom>
        </p:spPr>
      </p:pic>
    </p:spTree>
    <p:extLst>
      <p:ext uri="{BB962C8B-B14F-4D97-AF65-F5344CB8AC3E}">
        <p14:creationId xmlns:p14="http://schemas.microsoft.com/office/powerpoint/2010/main" val="28730389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E00421-0934-576F-5EA9-C82A9E671936}"/>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A408D972-2243-D210-6398-F7DEEBE19728}"/>
              </a:ext>
            </a:extLst>
          </p:cNvPr>
          <p:cNvSpPr>
            <a:spLocks noGrp="1"/>
          </p:cNvSpPr>
          <p:nvPr>
            <p:ph idx="1"/>
          </p:nvPr>
        </p:nvSpPr>
        <p:spPr/>
        <p:txBody>
          <a:bodyPr>
            <a:normAutofit/>
          </a:bodyPr>
          <a:lstStyle/>
          <a:p>
            <a:r>
              <a:rPr lang="el-GR" dirty="0" err="1"/>
              <a:t>μίμησις</a:t>
            </a:r>
            <a:r>
              <a:rPr lang="en-US" dirty="0"/>
              <a:t>: imitation, representation: </a:t>
            </a:r>
            <a:r>
              <a:rPr lang="en-US" dirty="0" err="1"/>
              <a:t>hé</a:t>
            </a:r>
            <a:r>
              <a:rPr lang="en-US" dirty="0"/>
              <a:t> </a:t>
            </a:r>
            <a:r>
              <a:rPr lang="en-US" dirty="0" err="1"/>
              <a:t>mimésis</a:t>
            </a:r>
            <a:r>
              <a:rPr lang="en-US" dirty="0"/>
              <a:t> </a:t>
            </a:r>
            <a:r>
              <a:rPr lang="en-US" dirty="0" err="1"/>
              <a:t>poiésis</a:t>
            </a:r>
            <a:r>
              <a:rPr lang="en-US" dirty="0"/>
              <a:t> tis </a:t>
            </a:r>
            <a:r>
              <a:rPr lang="en-US" dirty="0" err="1"/>
              <a:t>estin</a:t>
            </a:r>
            <a:r>
              <a:rPr lang="en-US" dirty="0"/>
              <a:t>,</a:t>
            </a:r>
            <a:r>
              <a:rPr lang="el-GR" dirty="0"/>
              <a:t> </a:t>
            </a:r>
            <a:r>
              <a:rPr lang="en-US" dirty="0" err="1"/>
              <a:t>eidélc‘m</a:t>
            </a:r>
            <a:r>
              <a:rPr lang="en-US" dirty="0"/>
              <a:t> </a:t>
            </a:r>
            <a:r>
              <a:rPr lang="en-US" dirty="0" err="1"/>
              <a:t>mentoi</a:t>
            </a:r>
            <a:r>
              <a:rPr lang="en-US" dirty="0"/>
              <a:t> </a:t>
            </a:r>
            <a:r>
              <a:rPr lang="en-US" dirty="0" err="1"/>
              <a:t>phamen</a:t>
            </a:r>
            <a:r>
              <a:rPr lang="en-US" dirty="0"/>
              <a:t>, </a:t>
            </a:r>
            <a:r>
              <a:rPr lang="en-US" dirty="0" err="1"/>
              <a:t>all’ouk</a:t>
            </a:r>
            <a:r>
              <a:rPr lang="en-US" dirty="0"/>
              <a:t> </a:t>
            </a:r>
            <a:r>
              <a:rPr lang="en-US" dirty="0" err="1"/>
              <a:t>autén</a:t>
            </a:r>
            <a:r>
              <a:rPr lang="en-US" dirty="0"/>
              <a:t> </a:t>
            </a:r>
            <a:r>
              <a:rPr lang="en-US" dirty="0" err="1"/>
              <a:t>hekaston</a:t>
            </a:r>
            <a:r>
              <a:rPr lang="en-US" dirty="0"/>
              <a:t> — imitation is a kind</a:t>
            </a:r>
            <a:r>
              <a:rPr lang="el-GR" dirty="0"/>
              <a:t> </a:t>
            </a:r>
            <a:r>
              <a:rPr lang="en-US" dirty="0"/>
              <a:t>of creation, but we say that it is of images and not of the things themselves (Pl. </a:t>
            </a:r>
            <a:r>
              <a:rPr lang="en-US" i="1" dirty="0"/>
              <a:t>Soph.</a:t>
            </a:r>
            <a:r>
              <a:rPr lang="en-US" dirty="0"/>
              <a:t> 265a). In Book 3 of the </a:t>
            </a:r>
            <a:r>
              <a:rPr lang="en-US" i="1" dirty="0"/>
              <a:t>Republic</a:t>
            </a:r>
            <a:r>
              <a:rPr lang="en-US" dirty="0"/>
              <a:t> Plato limits </a:t>
            </a:r>
            <a:r>
              <a:rPr lang="en-US" dirty="0" err="1"/>
              <a:t>mimésis</a:t>
            </a:r>
            <a:r>
              <a:rPr lang="en-US" dirty="0"/>
              <a:t> in dramatic poetry to speaking in the person of a character, in contrast to </a:t>
            </a:r>
            <a:r>
              <a:rPr lang="en-US" dirty="0" err="1"/>
              <a:t>haplé</a:t>
            </a:r>
            <a:r>
              <a:rPr lang="en-US" dirty="0"/>
              <a:t> </a:t>
            </a:r>
            <a:r>
              <a:rPr lang="en-US" dirty="0" err="1"/>
              <a:t>diégésis</a:t>
            </a:r>
            <a:r>
              <a:rPr lang="en-US" dirty="0"/>
              <a:t>, simple narration, of the words of the poet, including indirect speech, but that restriction is not found later in the </a:t>
            </a:r>
            <a:r>
              <a:rPr lang="en-US" i="1" dirty="0"/>
              <a:t>Republic </a:t>
            </a:r>
            <a:r>
              <a:rPr lang="en-US" dirty="0"/>
              <a:t>or elsewhere. In </a:t>
            </a:r>
            <a:r>
              <a:rPr lang="en-US" i="1" dirty="0"/>
              <a:t>Poetics </a:t>
            </a:r>
            <a:r>
              <a:rPr lang="en-US" dirty="0"/>
              <a:t>1447 a-b Aristotle includes all that we should call the fine arts under </a:t>
            </a:r>
            <a:r>
              <a:rPr lang="en-US" dirty="0" err="1"/>
              <a:t>mimésis</a:t>
            </a:r>
            <a:r>
              <a:rPr lang="en-US" dirty="0"/>
              <a:t>, including epic, tragedy, comedy, wind and string instruments, </a:t>
            </a:r>
            <a:r>
              <a:rPr lang="en-US" dirty="0" err="1"/>
              <a:t>colours</a:t>
            </a:r>
            <a:r>
              <a:rPr lang="en-US" dirty="0"/>
              <a:t> and shapes (i.e. painting and sculpture): </a:t>
            </a:r>
            <a:r>
              <a:rPr lang="en-US" dirty="0" err="1"/>
              <a:t>tautas</a:t>
            </a:r>
            <a:r>
              <a:rPr lang="en-US" dirty="0"/>
              <a:t> men </a:t>
            </a:r>
            <a:r>
              <a:rPr lang="en-US" dirty="0" err="1"/>
              <a:t>oun</a:t>
            </a:r>
            <a:r>
              <a:rPr lang="en-US" dirty="0"/>
              <a:t> </a:t>
            </a:r>
            <a:r>
              <a:rPr lang="en-US" dirty="0" err="1"/>
              <a:t>lego</a:t>
            </a:r>
            <a:r>
              <a:rPr lang="en-US" dirty="0"/>
              <a:t> </a:t>
            </a:r>
            <a:r>
              <a:rPr lang="en-US" dirty="0" err="1"/>
              <a:t>tas</a:t>
            </a:r>
            <a:r>
              <a:rPr lang="en-US" dirty="0"/>
              <a:t> </a:t>
            </a:r>
            <a:r>
              <a:rPr lang="en-US" dirty="0" err="1"/>
              <a:t>diaphoras</a:t>
            </a:r>
            <a:r>
              <a:rPr lang="en-US" dirty="0"/>
              <a:t> ton </a:t>
            </a:r>
            <a:r>
              <a:rPr lang="en-US" dirty="0" err="1"/>
              <a:t>tekhnon</a:t>
            </a:r>
            <a:r>
              <a:rPr lang="en-US" dirty="0"/>
              <a:t> </a:t>
            </a:r>
            <a:r>
              <a:rPr lang="en-US" dirty="0" err="1"/>
              <a:t>en</a:t>
            </a:r>
            <a:r>
              <a:rPr lang="en-US" dirty="0"/>
              <a:t> </a:t>
            </a:r>
            <a:r>
              <a:rPr lang="en-US" dirty="0" err="1"/>
              <a:t>hois</a:t>
            </a:r>
            <a:r>
              <a:rPr lang="en-US" dirty="0"/>
              <a:t> </a:t>
            </a:r>
            <a:r>
              <a:rPr lang="en-US" dirty="0" err="1"/>
              <a:t>poiountai</a:t>
            </a:r>
            <a:r>
              <a:rPr lang="en-US" dirty="0"/>
              <a:t> </a:t>
            </a:r>
            <a:r>
              <a:rPr lang="en-US" dirty="0" err="1"/>
              <a:t>tén</a:t>
            </a:r>
            <a:r>
              <a:rPr lang="en-US" dirty="0"/>
              <a:t> </a:t>
            </a:r>
            <a:r>
              <a:rPr lang="en-US" dirty="0" err="1"/>
              <a:t>mimésin</a:t>
            </a:r>
            <a:r>
              <a:rPr lang="en-US" dirty="0"/>
              <a:t> - these I say are the differences in the arts in which there is representation (Ar. </a:t>
            </a:r>
            <a:r>
              <a:rPr lang="en-US" i="1" dirty="0"/>
              <a:t>Poetics</a:t>
            </a:r>
            <a:r>
              <a:rPr lang="en-US" dirty="0"/>
              <a:t> 1147b 28).</a:t>
            </a:r>
            <a:endParaRPr lang="el-GR" dirty="0"/>
          </a:p>
        </p:txBody>
      </p:sp>
    </p:spTree>
    <p:extLst>
      <p:ext uri="{BB962C8B-B14F-4D97-AF65-F5344CB8AC3E}">
        <p14:creationId xmlns:p14="http://schemas.microsoft.com/office/powerpoint/2010/main" val="17561043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D047B9-B82F-8747-348C-51485C0A88F5}"/>
              </a:ext>
            </a:extLst>
          </p:cNvPr>
          <p:cNvSpPr>
            <a:spLocks noGrp="1"/>
          </p:cNvSpPr>
          <p:nvPr>
            <p:ph type="title"/>
          </p:nvPr>
        </p:nvSpPr>
        <p:spPr/>
        <p:txBody>
          <a:bodyPr/>
          <a:lstStyle/>
          <a:p>
            <a:r>
              <a:rPr lang="en-US" dirty="0"/>
              <a:t>Thank you!</a:t>
            </a:r>
            <a:endParaRPr lang="el-GR" dirty="0"/>
          </a:p>
        </p:txBody>
      </p:sp>
      <p:pic>
        <p:nvPicPr>
          <p:cNvPr id="5" name="Θέση περιεχομένου 4">
            <a:extLst>
              <a:ext uri="{FF2B5EF4-FFF2-40B4-BE49-F238E27FC236}">
                <a16:creationId xmlns:a16="http://schemas.microsoft.com/office/drawing/2014/main" id="{599EE56E-190D-2427-4E63-EA9DEF6EAC90}"/>
              </a:ext>
            </a:extLst>
          </p:cNvPr>
          <p:cNvPicPr>
            <a:picLocks noGrp="1" noChangeAspect="1"/>
          </p:cNvPicPr>
          <p:nvPr>
            <p:ph idx="1"/>
          </p:nvPr>
        </p:nvPicPr>
        <p:blipFill>
          <a:blip r:embed="rId2"/>
          <a:stretch>
            <a:fillRect/>
          </a:stretch>
        </p:blipFill>
        <p:spPr>
          <a:xfrm>
            <a:off x="6055519" y="2092325"/>
            <a:ext cx="1924050" cy="2371725"/>
          </a:xfrm>
          <a:prstGeom prst="rect">
            <a:avLst/>
          </a:prstGeom>
        </p:spPr>
      </p:pic>
      <p:sp>
        <p:nvSpPr>
          <p:cNvPr id="4" name="Θέση κειμένου 3">
            <a:extLst>
              <a:ext uri="{FF2B5EF4-FFF2-40B4-BE49-F238E27FC236}">
                <a16:creationId xmlns:a16="http://schemas.microsoft.com/office/drawing/2014/main" id="{F57C4E39-4621-4674-D2F6-43F06EF314A3}"/>
              </a:ext>
            </a:extLst>
          </p:cNvPr>
          <p:cNvSpPr>
            <a:spLocks noGrp="1"/>
          </p:cNvSpPr>
          <p:nvPr>
            <p:ph type="body" sz="half" idx="2"/>
          </p:nvPr>
        </p:nvSpPr>
        <p:spPr/>
        <p:txBody>
          <a:bodyPr/>
          <a:lstStyle/>
          <a:p>
            <a:r>
              <a:rPr lang="en-US" dirty="0"/>
              <a:t>Have a nice evening.</a:t>
            </a:r>
            <a:endParaRPr lang="el-GR" dirty="0"/>
          </a:p>
        </p:txBody>
      </p:sp>
    </p:spTree>
    <p:extLst>
      <p:ext uri="{BB962C8B-B14F-4D97-AF65-F5344CB8AC3E}">
        <p14:creationId xmlns:p14="http://schemas.microsoft.com/office/powerpoint/2010/main" val="3405779218"/>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341</TotalTime>
  <Words>8177</Words>
  <Application>Microsoft Office PowerPoint</Application>
  <PresentationFormat>Ευρεία οθόνη</PresentationFormat>
  <Paragraphs>672</Paragraphs>
  <Slides>91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91</vt:i4>
      </vt:variant>
    </vt:vector>
  </HeadingPairs>
  <TitlesOfParts>
    <vt:vector size="95" baseType="lpstr">
      <vt:lpstr>Arial</vt:lpstr>
      <vt:lpstr>Trebuchet MS</vt:lpstr>
      <vt:lpstr>Wingdings 3</vt:lpstr>
      <vt:lpstr>Όψη</vt:lpstr>
      <vt:lpstr>Ancient Greek (Intermediate Level)</vt:lpstr>
      <vt:lpstr>WEEK 8</vt:lpstr>
      <vt:lpstr>Participles and Infinitives</vt:lpstr>
      <vt:lpstr>Participles and Infinitives</vt:lpstr>
      <vt:lpstr>Participles and Infinitives</vt:lpstr>
      <vt:lpstr>Participles and Infinitives</vt:lpstr>
      <vt:lpstr>Participles and Infinitives</vt:lpstr>
      <vt:lpstr>Participles and Infinitives</vt:lpstr>
      <vt:lpstr>Παρουσίαση του PowerPoint</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Παρουσίαση του PowerPoint</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Παρουσίαση του PowerPoint</vt:lpstr>
      <vt:lpstr>Participles and Infinitives</vt:lpstr>
      <vt:lpstr>Participles and Infinitives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Participles and Infinitives</vt:lpstr>
      <vt:lpstr>Philosophical Vocabulary</vt:lpstr>
      <vt:lpstr>Philosophical Vocabulary</vt:lpstr>
      <vt:lpstr>Philosophical Vocabulary</vt:lpstr>
      <vt:lpstr>Philosophical Vocabulary</vt:lpstr>
      <vt:lpstr>Philosophical Vocabulary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1</cp:revision>
  <dcterms:created xsi:type="dcterms:W3CDTF">2025-11-22T12:04:09Z</dcterms:created>
  <dcterms:modified xsi:type="dcterms:W3CDTF">2025-11-24T08:52:32Z</dcterms:modified>
</cp:coreProperties>
</file>