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0" r:id="rId19"/>
    <p:sldId id="273" r:id="rId20"/>
    <p:sldId id="274" r:id="rId21"/>
    <p:sldId id="281" r:id="rId22"/>
    <p:sldId id="275" r:id="rId23"/>
    <p:sldId id="276" r:id="rId24"/>
    <p:sldId id="277" r:id="rId25"/>
    <p:sldId id="278" r:id="rId26"/>
    <p:sldId id="282" r:id="rId27"/>
    <p:sldId id="283" r:id="rId28"/>
    <p:sldId id="284" r:id="rId29"/>
    <p:sldId id="299" r:id="rId30"/>
    <p:sldId id="304" r:id="rId31"/>
    <p:sldId id="298" r:id="rId32"/>
    <p:sldId id="288" r:id="rId33"/>
    <p:sldId id="289" r:id="rId34"/>
    <p:sldId id="290" r:id="rId35"/>
    <p:sldId id="291" r:id="rId36"/>
    <p:sldId id="292" r:id="rId37"/>
    <p:sldId id="293" r:id="rId38"/>
    <p:sldId id="294" r:id="rId39"/>
    <p:sldId id="285" r:id="rId40"/>
    <p:sldId id="286" r:id="rId41"/>
    <p:sldId id="295" r:id="rId42"/>
    <p:sldId id="296" r:id="rId43"/>
    <p:sldId id="297" r:id="rId44"/>
    <p:sldId id="287" r:id="rId45"/>
    <p:sldId id="300" r:id="rId46"/>
    <p:sldId id="301" r:id="rId47"/>
    <p:sldId id="302" r:id="rId48"/>
    <p:sldId id="303"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660"/>
  </p:normalViewPr>
  <p:slideViewPr>
    <p:cSldViewPr snapToGrid="0">
      <p:cViewPr>
        <p:scale>
          <a:sx n="100" d="100"/>
          <a:sy n="100" d="100"/>
        </p:scale>
        <p:origin x="-576"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siliki Kousoulini" userId="27d6ad4fd7685091" providerId="LiveId" clId="{32F381D2-874E-4EA9-86FC-6E84D619C799}"/>
    <pc:docChg chg="undo custSel addSld modSld sldOrd">
      <pc:chgData name="Vasiliki Kousoulini" userId="27d6ad4fd7685091" providerId="LiveId" clId="{32F381D2-874E-4EA9-86FC-6E84D619C799}" dt="2025-11-17T16:24:26.814" v="2127" actId="2711"/>
      <pc:docMkLst>
        <pc:docMk/>
      </pc:docMkLst>
      <pc:sldChg chg="modSp mod">
        <pc:chgData name="Vasiliki Kousoulini" userId="27d6ad4fd7685091" providerId="LiveId" clId="{32F381D2-874E-4EA9-86FC-6E84D619C799}" dt="2025-11-15T11:54:54.072" v="1169" actId="20577"/>
        <pc:sldMkLst>
          <pc:docMk/>
          <pc:sldMk cId="3249040732" sldId="257"/>
        </pc:sldMkLst>
        <pc:spChg chg="mod">
          <ac:chgData name="Vasiliki Kousoulini" userId="27d6ad4fd7685091" providerId="LiveId" clId="{32F381D2-874E-4EA9-86FC-6E84D619C799}" dt="2025-11-15T11:54:54.072" v="1169" actId="20577"/>
          <ac:spMkLst>
            <pc:docMk/>
            <pc:sldMk cId="3249040732" sldId="257"/>
            <ac:spMk id="4" creationId="{AD352E3D-2292-464A-6705-08EC88CFEC77}"/>
          </ac:spMkLst>
        </pc:spChg>
      </pc:sldChg>
      <pc:sldChg chg="modSp mod">
        <pc:chgData name="Vasiliki Kousoulini" userId="27d6ad4fd7685091" providerId="LiveId" clId="{32F381D2-874E-4EA9-86FC-6E84D619C799}" dt="2025-11-17T16:06:27.762" v="1903" actId="113"/>
        <pc:sldMkLst>
          <pc:docMk/>
          <pc:sldMk cId="3799800928" sldId="259"/>
        </pc:sldMkLst>
        <pc:spChg chg="mod">
          <ac:chgData name="Vasiliki Kousoulini" userId="27d6ad4fd7685091" providerId="LiveId" clId="{32F381D2-874E-4EA9-86FC-6E84D619C799}" dt="2025-11-17T16:06:27.762" v="1903" actId="113"/>
          <ac:spMkLst>
            <pc:docMk/>
            <pc:sldMk cId="3799800928" sldId="259"/>
            <ac:spMk id="3" creationId="{85D2CEF1-80FA-216A-8DFE-1988CE468070}"/>
          </ac:spMkLst>
        </pc:spChg>
      </pc:sldChg>
      <pc:sldChg chg="modSp mod">
        <pc:chgData name="Vasiliki Kousoulini" userId="27d6ad4fd7685091" providerId="LiveId" clId="{32F381D2-874E-4EA9-86FC-6E84D619C799}" dt="2025-11-17T16:07:07.931" v="1908" actId="113"/>
        <pc:sldMkLst>
          <pc:docMk/>
          <pc:sldMk cId="293465613" sldId="260"/>
        </pc:sldMkLst>
        <pc:spChg chg="mod">
          <ac:chgData name="Vasiliki Kousoulini" userId="27d6ad4fd7685091" providerId="LiveId" clId="{32F381D2-874E-4EA9-86FC-6E84D619C799}" dt="2025-11-17T16:07:07.931" v="1908" actId="113"/>
          <ac:spMkLst>
            <pc:docMk/>
            <pc:sldMk cId="293465613" sldId="260"/>
            <ac:spMk id="3" creationId="{90DD8FCA-9E0B-ABE8-BDFE-317E1AAFBE64}"/>
          </ac:spMkLst>
        </pc:spChg>
      </pc:sldChg>
      <pc:sldChg chg="modSp mod">
        <pc:chgData name="Vasiliki Kousoulini" userId="27d6ad4fd7685091" providerId="LiveId" clId="{32F381D2-874E-4EA9-86FC-6E84D619C799}" dt="2025-11-17T16:07:18.834" v="1910" actId="2711"/>
        <pc:sldMkLst>
          <pc:docMk/>
          <pc:sldMk cId="2882982285" sldId="261"/>
        </pc:sldMkLst>
        <pc:spChg chg="mod">
          <ac:chgData name="Vasiliki Kousoulini" userId="27d6ad4fd7685091" providerId="LiveId" clId="{32F381D2-874E-4EA9-86FC-6E84D619C799}" dt="2025-11-17T16:07:18.834" v="1910" actId="2711"/>
          <ac:spMkLst>
            <pc:docMk/>
            <pc:sldMk cId="2882982285" sldId="261"/>
            <ac:spMk id="3" creationId="{9AA5AEEC-EE83-1886-5120-5D11DE654098}"/>
          </ac:spMkLst>
        </pc:spChg>
      </pc:sldChg>
      <pc:sldChg chg="modSp mod">
        <pc:chgData name="Vasiliki Kousoulini" userId="27d6ad4fd7685091" providerId="LiveId" clId="{32F381D2-874E-4EA9-86FC-6E84D619C799}" dt="2025-11-17T16:08:10.823" v="1916" actId="113"/>
        <pc:sldMkLst>
          <pc:docMk/>
          <pc:sldMk cId="1683538130" sldId="262"/>
        </pc:sldMkLst>
        <pc:spChg chg="mod">
          <ac:chgData name="Vasiliki Kousoulini" userId="27d6ad4fd7685091" providerId="LiveId" clId="{32F381D2-874E-4EA9-86FC-6E84D619C799}" dt="2025-11-17T16:08:10.823" v="1916" actId="113"/>
          <ac:spMkLst>
            <pc:docMk/>
            <pc:sldMk cId="1683538130" sldId="262"/>
            <ac:spMk id="3" creationId="{C28AA19E-CD9D-2281-F85B-89490BE098D8}"/>
          </ac:spMkLst>
        </pc:spChg>
      </pc:sldChg>
      <pc:sldChg chg="modSp mod">
        <pc:chgData name="Vasiliki Kousoulini" userId="27d6ad4fd7685091" providerId="LiveId" clId="{32F381D2-874E-4EA9-86FC-6E84D619C799}" dt="2025-11-17T16:09:08.761" v="1924" actId="2711"/>
        <pc:sldMkLst>
          <pc:docMk/>
          <pc:sldMk cId="3798507112" sldId="263"/>
        </pc:sldMkLst>
        <pc:spChg chg="mod">
          <ac:chgData name="Vasiliki Kousoulini" userId="27d6ad4fd7685091" providerId="LiveId" clId="{32F381D2-874E-4EA9-86FC-6E84D619C799}" dt="2025-11-17T16:08:57.016" v="1921" actId="113"/>
          <ac:spMkLst>
            <pc:docMk/>
            <pc:sldMk cId="3798507112" sldId="263"/>
            <ac:spMk id="4" creationId="{8C2955D6-0A21-5B4C-6FD9-5B92EDB19682}"/>
          </ac:spMkLst>
        </pc:spChg>
        <pc:spChg chg="mod">
          <ac:chgData name="Vasiliki Kousoulini" userId="27d6ad4fd7685091" providerId="LiveId" clId="{32F381D2-874E-4EA9-86FC-6E84D619C799}" dt="2025-11-17T16:09:08.761" v="1924" actId="2711"/>
          <ac:spMkLst>
            <pc:docMk/>
            <pc:sldMk cId="3798507112" sldId="263"/>
            <ac:spMk id="5" creationId="{8E199DB5-0BCE-0E9B-2BA0-C4632555F946}"/>
          </ac:spMkLst>
        </pc:spChg>
      </pc:sldChg>
      <pc:sldChg chg="modSp mod">
        <pc:chgData name="Vasiliki Kousoulini" userId="27d6ad4fd7685091" providerId="LiveId" clId="{32F381D2-874E-4EA9-86FC-6E84D619C799}" dt="2025-11-17T16:09:17.274" v="1925" actId="2711"/>
        <pc:sldMkLst>
          <pc:docMk/>
          <pc:sldMk cId="3659285021" sldId="264"/>
        </pc:sldMkLst>
        <pc:spChg chg="mod">
          <ac:chgData name="Vasiliki Kousoulini" userId="27d6ad4fd7685091" providerId="LiveId" clId="{32F381D2-874E-4EA9-86FC-6E84D619C799}" dt="2025-11-17T16:09:17.274" v="1925" actId="2711"/>
          <ac:spMkLst>
            <pc:docMk/>
            <pc:sldMk cId="3659285021" sldId="264"/>
            <ac:spMk id="3" creationId="{576E0DAF-09C9-35D9-0A57-4161238D51ED}"/>
          </ac:spMkLst>
        </pc:spChg>
      </pc:sldChg>
      <pc:sldChg chg="modSp mod">
        <pc:chgData name="Vasiliki Kousoulini" userId="27d6ad4fd7685091" providerId="LiveId" clId="{32F381D2-874E-4EA9-86FC-6E84D619C799}" dt="2025-11-17T16:09:39.130" v="1927" actId="2711"/>
        <pc:sldMkLst>
          <pc:docMk/>
          <pc:sldMk cId="4058553450" sldId="265"/>
        </pc:sldMkLst>
        <pc:spChg chg="mod">
          <ac:chgData name="Vasiliki Kousoulini" userId="27d6ad4fd7685091" providerId="LiveId" clId="{32F381D2-874E-4EA9-86FC-6E84D619C799}" dt="2025-11-17T16:09:32.872" v="1926" actId="2711"/>
          <ac:spMkLst>
            <pc:docMk/>
            <pc:sldMk cId="4058553450" sldId="265"/>
            <ac:spMk id="3" creationId="{7B123F12-F4F0-1327-69B4-01E2C7EB666A}"/>
          </ac:spMkLst>
        </pc:spChg>
        <pc:spChg chg="mod">
          <ac:chgData name="Vasiliki Kousoulini" userId="27d6ad4fd7685091" providerId="LiveId" clId="{32F381D2-874E-4EA9-86FC-6E84D619C799}" dt="2025-11-17T16:09:39.130" v="1927" actId="2711"/>
          <ac:spMkLst>
            <pc:docMk/>
            <pc:sldMk cId="4058553450" sldId="265"/>
            <ac:spMk id="5" creationId="{8990146B-FB24-1520-C750-A165AD814036}"/>
          </ac:spMkLst>
        </pc:spChg>
      </pc:sldChg>
      <pc:sldChg chg="modSp mod">
        <pc:chgData name="Vasiliki Kousoulini" userId="27d6ad4fd7685091" providerId="LiveId" clId="{32F381D2-874E-4EA9-86FC-6E84D619C799}" dt="2025-11-17T16:09:51.676" v="1929" actId="27636"/>
        <pc:sldMkLst>
          <pc:docMk/>
          <pc:sldMk cId="229433985" sldId="266"/>
        </pc:sldMkLst>
        <pc:spChg chg="mod">
          <ac:chgData name="Vasiliki Kousoulini" userId="27d6ad4fd7685091" providerId="LiveId" clId="{32F381D2-874E-4EA9-86FC-6E84D619C799}" dt="2025-11-17T16:09:51.676" v="1929" actId="27636"/>
          <ac:spMkLst>
            <pc:docMk/>
            <pc:sldMk cId="229433985" sldId="266"/>
            <ac:spMk id="3" creationId="{B5E8F3ED-CBDD-E5C3-D70C-2B57591D93E4}"/>
          </ac:spMkLst>
        </pc:spChg>
      </pc:sldChg>
      <pc:sldChg chg="modSp mod">
        <pc:chgData name="Vasiliki Kousoulini" userId="27d6ad4fd7685091" providerId="LiveId" clId="{32F381D2-874E-4EA9-86FC-6E84D619C799}" dt="2025-11-17T16:10:00.013" v="1930" actId="2711"/>
        <pc:sldMkLst>
          <pc:docMk/>
          <pc:sldMk cId="1032872394" sldId="267"/>
        </pc:sldMkLst>
        <pc:spChg chg="mod">
          <ac:chgData name="Vasiliki Kousoulini" userId="27d6ad4fd7685091" providerId="LiveId" clId="{32F381D2-874E-4EA9-86FC-6E84D619C799}" dt="2025-11-17T16:10:00.013" v="1930" actId="2711"/>
          <ac:spMkLst>
            <pc:docMk/>
            <pc:sldMk cId="1032872394" sldId="267"/>
            <ac:spMk id="3" creationId="{41557982-4500-DF7A-18F7-B4F52319A40E}"/>
          </ac:spMkLst>
        </pc:spChg>
      </pc:sldChg>
      <pc:sldChg chg="modSp mod">
        <pc:chgData name="Vasiliki Kousoulini" userId="27d6ad4fd7685091" providerId="LiveId" clId="{32F381D2-874E-4EA9-86FC-6E84D619C799}" dt="2025-11-17T16:10:54.869" v="1935" actId="2711"/>
        <pc:sldMkLst>
          <pc:docMk/>
          <pc:sldMk cId="647918914" sldId="268"/>
        </pc:sldMkLst>
        <pc:spChg chg="mod">
          <ac:chgData name="Vasiliki Kousoulini" userId="27d6ad4fd7685091" providerId="LiveId" clId="{32F381D2-874E-4EA9-86FC-6E84D619C799}" dt="2025-11-17T16:10:38.364" v="1934" actId="113"/>
          <ac:spMkLst>
            <pc:docMk/>
            <pc:sldMk cId="647918914" sldId="268"/>
            <ac:spMk id="3" creationId="{85551906-5CEF-59A2-8F68-DE94B93DF89A}"/>
          </ac:spMkLst>
        </pc:spChg>
        <pc:spChg chg="mod">
          <ac:chgData name="Vasiliki Kousoulini" userId="27d6ad4fd7685091" providerId="LiveId" clId="{32F381D2-874E-4EA9-86FC-6E84D619C799}" dt="2025-11-17T16:10:54.869" v="1935" actId="2711"/>
          <ac:spMkLst>
            <pc:docMk/>
            <pc:sldMk cId="647918914" sldId="268"/>
            <ac:spMk id="4" creationId="{C97F7E76-8210-64CD-F093-1D93B9271158}"/>
          </ac:spMkLst>
        </pc:spChg>
      </pc:sldChg>
      <pc:sldChg chg="modSp mod">
        <pc:chgData name="Vasiliki Kousoulini" userId="27d6ad4fd7685091" providerId="LiveId" clId="{32F381D2-874E-4EA9-86FC-6E84D619C799}" dt="2025-11-17T16:11:03.496" v="1937" actId="27636"/>
        <pc:sldMkLst>
          <pc:docMk/>
          <pc:sldMk cId="955239414" sldId="269"/>
        </pc:sldMkLst>
        <pc:spChg chg="mod">
          <ac:chgData name="Vasiliki Kousoulini" userId="27d6ad4fd7685091" providerId="LiveId" clId="{32F381D2-874E-4EA9-86FC-6E84D619C799}" dt="2025-11-17T16:11:03.496" v="1937" actId="27636"/>
          <ac:spMkLst>
            <pc:docMk/>
            <pc:sldMk cId="955239414" sldId="269"/>
            <ac:spMk id="3" creationId="{F65D9F64-4BB8-2724-5AC1-EAA81999C291}"/>
          </ac:spMkLst>
        </pc:spChg>
      </pc:sldChg>
      <pc:sldChg chg="modSp mod">
        <pc:chgData name="Vasiliki Kousoulini" userId="27d6ad4fd7685091" providerId="LiveId" clId="{32F381D2-874E-4EA9-86FC-6E84D619C799}" dt="2025-11-17T16:11:11.040" v="1938" actId="2711"/>
        <pc:sldMkLst>
          <pc:docMk/>
          <pc:sldMk cId="2391723285" sldId="270"/>
        </pc:sldMkLst>
        <pc:spChg chg="mod">
          <ac:chgData name="Vasiliki Kousoulini" userId="27d6ad4fd7685091" providerId="LiveId" clId="{32F381D2-874E-4EA9-86FC-6E84D619C799}" dt="2025-11-17T16:11:11.040" v="1938" actId="2711"/>
          <ac:spMkLst>
            <pc:docMk/>
            <pc:sldMk cId="2391723285" sldId="270"/>
            <ac:spMk id="3" creationId="{21766E61-B7BE-9BFD-4D79-BC45C3F7F73A}"/>
          </ac:spMkLst>
        </pc:spChg>
      </pc:sldChg>
      <pc:sldChg chg="modSp mod">
        <pc:chgData name="Vasiliki Kousoulini" userId="27d6ad4fd7685091" providerId="LiveId" clId="{32F381D2-874E-4EA9-86FC-6E84D619C799}" dt="2025-11-17T16:11:51.426" v="1942" actId="113"/>
        <pc:sldMkLst>
          <pc:docMk/>
          <pc:sldMk cId="1724992512" sldId="271"/>
        </pc:sldMkLst>
        <pc:spChg chg="mod">
          <ac:chgData name="Vasiliki Kousoulini" userId="27d6ad4fd7685091" providerId="LiveId" clId="{32F381D2-874E-4EA9-86FC-6E84D619C799}" dt="2025-11-17T16:11:51.426" v="1942" actId="113"/>
          <ac:spMkLst>
            <pc:docMk/>
            <pc:sldMk cId="1724992512" sldId="271"/>
            <ac:spMk id="3" creationId="{C827DE01-22C0-8C10-52F8-D78D06091CA7}"/>
          </ac:spMkLst>
        </pc:spChg>
      </pc:sldChg>
      <pc:sldChg chg="modSp mod">
        <pc:chgData name="Vasiliki Kousoulini" userId="27d6ad4fd7685091" providerId="LiveId" clId="{32F381D2-874E-4EA9-86FC-6E84D619C799}" dt="2025-11-17T16:12:03.629" v="1944" actId="2711"/>
        <pc:sldMkLst>
          <pc:docMk/>
          <pc:sldMk cId="3104895794" sldId="272"/>
        </pc:sldMkLst>
        <pc:spChg chg="mod">
          <ac:chgData name="Vasiliki Kousoulini" userId="27d6ad4fd7685091" providerId="LiveId" clId="{32F381D2-874E-4EA9-86FC-6E84D619C799}" dt="2025-11-17T16:12:03.629" v="1944" actId="2711"/>
          <ac:spMkLst>
            <pc:docMk/>
            <pc:sldMk cId="3104895794" sldId="272"/>
            <ac:spMk id="3" creationId="{810A1346-1113-6D69-ABE0-31CCFE00045B}"/>
          </ac:spMkLst>
        </pc:spChg>
      </pc:sldChg>
      <pc:sldChg chg="modSp mod">
        <pc:chgData name="Vasiliki Kousoulini" userId="27d6ad4fd7685091" providerId="LiveId" clId="{32F381D2-874E-4EA9-86FC-6E84D619C799}" dt="2025-11-17T16:12:24.667" v="1948" actId="20577"/>
        <pc:sldMkLst>
          <pc:docMk/>
          <pc:sldMk cId="3500865672" sldId="280"/>
        </pc:sldMkLst>
        <pc:spChg chg="mod">
          <ac:chgData name="Vasiliki Kousoulini" userId="27d6ad4fd7685091" providerId="LiveId" clId="{32F381D2-874E-4EA9-86FC-6E84D619C799}" dt="2025-11-17T16:12:24.667" v="1948" actId="20577"/>
          <ac:spMkLst>
            <pc:docMk/>
            <pc:sldMk cId="3500865672" sldId="280"/>
            <ac:spMk id="3" creationId="{387F69FE-CBF3-F8C8-E3B3-113BCD5658F1}"/>
          </ac:spMkLst>
        </pc:spChg>
      </pc:sldChg>
      <pc:sldChg chg="modSp mod">
        <pc:chgData name="Vasiliki Kousoulini" userId="27d6ad4fd7685091" providerId="LiveId" clId="{32F381D2-874E-4EA9-86FC-6E84D619C799}" dt="2025-11-17T16:12:37.138" v="1950" actId="2711"/>
        <pc:sldMkLst>
          <pc:docMk/>
          <pc:sldMk cId="893230263" sldId="281"/>
        </pc:sldMkLst>
        <pc:spChg chg="mod">
          <ac:chgData name="Vasiliki Kousoulini" userId="27d6ad4fd7685091" providerId="LiveId" clId="{32F381D2-874E-4EA9-86FC-6E84D619C799}" dt="2025-11-17T16:12:37.138" v="1950" actId="2711"/>
          <ac:spMkLst>
            <pc:docMk/>
            <pc:sldMk cId="893230263" sldId="281"/>
            <ac:spMk id="3" creationId="{31067F3D-1FA4-4780-9969-76A8937856C4}"/>
          </ac:spMkLst>
        </pc:spChg>
      </pc:sldChg>
      <pc:sldChg chg="modSp mod">
        <pc:chgData name="Vasiliki Kousoulini" userId="27d6ad4fd7685091" providerId="LiveId" clId="{32F381D2-874E-4EA9-86FC-6E84D619C799}" dt="2025-11-17T16:13:00.877" v="1953" actId="27636"/>
        <pc:sldMkLst>
          <pc:docMk/>
          <pc:sldMk cId="225874860" sldId="282"/>
        </pc:sldMkLst>
        <pc:spChg chg="mod">
          <ac:chgData name="Vasiliki Kousoulini" userId="27d6ad4fd7685091" providerId="LiveId" clId="{32F381D2-874E-4EA9-86FC-6E84D619C799}" dt="2025-11-17T16:13:00.877" v="1953" actId="27636"/>
          <ac:spMkLst>
            <pc:docMk/>
            <pc:sldMk cId="225874860" sldId="282"/>
            <ac:spMk id="3" creationId="{83983BA1-DBEB-8CD4-A774-FAC6BE60B83E}"/>
          </ac:spMkLst>
        </pc:spChg>
      </pc:sldChg>
      <pc:sldChg chg="modSp new mod">
        <pc:chgData name="Vasiliki Kousoulini" userId="27d6ad4fd7685091" providerId="LiveId" clId="{32F381D2-874E-4EA9-86FC-6E84D619C799}" dt="2025-11-17T16:13:30.402" v="1957" actId="113"/>
        <pc:sldMkLst>
          <pc:docMk/>
          <pc:sldMk cId="396264952" sldId="283"/>
        </pc:sldMkLst>
        <pc:spChg chg="mod">
          <ac:chgData name="Vasiliki Kousoulini" userId="27d6ad4fd7685091" providerId="LiveId" clId="{32F381D2-874E-4EA9-86FC-6E84D619C799}" dt="2025-11-15T11:01:06.739" v="102"/>
          <ac:spMkLst>
            <pc:docMk/>
            <pc:sldMk cId="396264952" sldId="283"/>
            <ac:spMk id="2" creationId="{6609ABA0-7597-62F7-AC12-21911397A5CD}"/>
          </ac:spMkLst>
        </pc:spChg>
        <pc:spChg chg="mod">
          <ac:chgData name="Vasiliki Kousoulini" userId="27d6ad4fd7685091" providerId="LiveId" clId="{32F381D2-874E-4EA9-86FC-6E84D619C799}" dt="2025-11-17T16:13:30.402" v="1957" actId="113"/>
          <ac:spMkLst>
            <pc:docMk/>
            <pc:sldMk cId="396264952" sldId="283"/>
            <ac:spMk id="3" creationId="{58915ECB-45D7-37D0-BD46-300292F2FF6C}"/>
          </ac:spMkLst>
        </pc:spChg>
      </pc:sldChg>
      <pc:sldChg chg="modSp new mod">
        <pc:chgData name="Vasiliki Kousoulini" userId="27d6ad4fd7685091" providerId="LiveId" clId="{32F381D2-874E-4EA9-86FC-6E84D619C799}" dt="2025-11-17T16:14:08.756" v="1961" actId="113"/>
        <pc:sldMkLst>
          <pc:docMk/>
          <pc:sldMk cId="2684546796" sldId="284"/>
        </pc:sldMkLst>
        <pc:spChg chg="mod">
          <ac:chgData name="Vasiliki Kousoulini" userId="27d6ad4fd7685091" providerId="LiveId" clId="{32F381D2-874E-4EA9-86FC-6E84D619C799}" dt="2025-11-15T11:02:45.538" v="148"/>
          <ac:spMkLst>
            <pc:docMk/>
            <pc:sldMk cId="2684546796" sldId="284"/>
            <ac:spMk id="2" creationId="{17C6D61C-E315-47FA-3FA0-6BE627A69AFB}"/>
          </ac:spMkLst>
        </pc:spChg>
        <pc:spChg chg="mod">
          <ac:chgData name="Vasiliki Kousoulini" userId="27d6ad4fd7685091" providerId="LiveId" clId="{32F381D2-874E-4EA9-86FC-6E84D619C799}" dt="2025-11-17T16:14:08.756" v="1961" actId="113"/>
          <ac:spMkLst>
            <pc:docMk/>
            <pc:sldMk cId="2684546796" sldId="284"/>
            <ac:spMk id="3" creationId="{02FE5591-3B65-0987-580C-AFB3C08F5E3E}"/>
          </ac:spMkLst>
        </pc:spChg>
      </pc:sldChg>
      <pc:sldChg chg="addSp delSp modSp new mod modClrScheme chgLayout">
        <pc:chgData name="Vasiliki Kousoulini" userId="27d6ad4fd7685091" providerId="LiveId" clId="{32F381D2-874E-4EA9-86FC-6E84D619C799}" dt="2025-11-15T11:06:40.661" v="198"/>
        <pc:sldMkLst>
          <pc:docMk/>
          <pc:sldMk cId="2091120659" sldId="285"/>
        </pc:sldMkLst>
        <pc:picChg chg="add">
          <ac:chgData name="Vasiliki Kousoulini" userId="27d6ad4fd7685091" providerId="LiveId" clId="{32F381D2-874E-4EA9-86FC-6E84D619C799}" dt="2025-11-15T11:06:40.661" v="198"/>
          <ac:picMkLst>
            <pc:docMk/>
            <pc:sldMk cId="2091120659" sldId="285"/>
            <ac:picMk id="7" creationId="{100BD87C-6A60-60A3-2C5F-7E2EF36A0863}"/>
          </ac:picMkLst>
        </pc:picChg>
      </pc:sldChg>
      <pc:sldChg chg="addSp new">
        <pc:chgData name="Vasiliki Kousoulini" userId="27d6ad4fd7685091" providerId="LiveId" clId="{32F381D2-874E-4EA9-86FC-6E84D619C799}" dt="2025-11-15T11:06:13.016" v="182"/>
        <pc:sldMkLst>
          <pc:docMk/>
          <pc:sldMk cId="2941388342" sldId="286"/>
        </pc:sldMkLst>
        <pc:picChg chg="add">
          <ac:chgData name="Vasiliki Kousoulini" userId="27d6ad4fd7685091" providerId="LiveId" clId="{32F381D2-874E-4EA9-86FC-6E84D619C799}" dt="2025-11-15T11:06:13.016" v="182"/>
          <ac:picMkLst>
            <pc:docMk/>
            <pc:sldMk cId="2941388342" sldId="286"/>
            <ac:picMk id="2" creationId="{965E3335-8AE3-2DDF-4A0B-86170FC7E96E}"/>
          </ac:picMkLst>
        </pc:picChg>
      </pc:sldChg>
      <pc:sldChg chg="modSp new mod">
        <pc:chgData name="Vasiliki Kousoulini" userId="27d6ad4fd7685091" providerId="LiveId" clId="{32F381D2-874E-4EA9-86FC-6E84D619C799}" dt="2025-11-17T16:19:53.628" v="2071" actId="123"/>
        <pc:sldMkLst>
          <pc:docMk/>
          <pc:sldMk cId="1270587118" sldId="287"/>
        </pc:sldMkLst>
        <pc:spChg chg="mod">
          <ac:chgData name="Vasiliki Kousoulini" userId="27d6ad4fd7685091" providerId="LiveId" clId="{32F381D2-874E-4EA9-86FC-6E84D619C799}" dt="2025-11-15T11:10:06.243" v="362"/>
          <ac:spMkLst>
            <pc:docMk/>
            <pc:sldMk cId="1270587118" sldId="287"/>
            <ac:spMk id="2" creationId="{25103682-798B-7B46-82F0-9732BFBB0A26}"/>
          </ac:spMkLst>
        </pc:spChg>
        <pc:spChg chg="mod">
          <ac:chgData name="Vasiliki Kousoulini" userId="27d6ad4fd7685091" providerId="LiveId" clId="{32F381D2-874E-4EA9-86FC-6E84D619C799}" dt="2025-11-17T16:19:53.628" v="2071" actId="123"/>
          <ac:spMkLst>
            <pc:docMk/>
            <pc:sldMk cId="1270587118" sldId="287"/>
            <ac:spMk id="3" creationId="{479B9A45-9946-8913-ABF1-72787E020508}"/>
          </ac:spMkLst>
        </pc:spChg>
      </pc:sldChg>
      <pc:sldChg chg="addSp delSp modSp new mod modClrScheme chgLayout">
        <pc:chgData name="Vasiliki Kousoulini" userId="27d6ad4fd7685091" providerId="LiveId" clId="{32F381D2-874E-4EA9-86FC-6E84D619C799}" dt="2025-11-17T16:16:32.742" v="1987" actId="27636"/>
        <pc:sldMkLst>
          <pc:docMk/>
          <pc:sldMk cId="1435845931" sldId="288"/>
        </pc:sldMkLst>
        <pc:spChg chg="mod ord">
          <ac:chgData name="Vasiliki Kousoulini" userId="27d6ad4fd7685091" providerId="LiveId" clId="{32F381D2-874E-4EA9-86FC-6E84D619C799}" dt="2025-11-17T16:16:32.736" v="1986" actId="27636"/>
          <ac:spMkLst>
            <pc:docMk/>
            <pc:sldMk cId="1435845931" sldId="288"/>
            <ac:spMk id="3" creationId="{C46F4A08-BF61-6722-44D7-FB0F1C42EDA2}"/>
          </ac:spMkLst>
        </pc:spChg>
        <pc:spChg chg="add mod ord">
          <ac:chgData name="Vasiliki Kousoulini" userId="27d6ad4fd7685091" providerId="LiveId" clId="{32F381D2-874E-4EA9-86FC-6E84D619C799}" dt="2025-11-15T11:11:41.932" v="374"/>
          <ac:spMkLst>
            <pc:docMk/>
            <pc:sldMk cId="1435845931" sldId="288"/>
            <ac:spMk id="4" creationId="{D95E3388-87C6-84A4-755E-9AEB38CB1A32}"/>
          </ac:spMkLst>
        </pc:spChg>
        <pc:spChg chg="add mod ord">
          <ac:chgData name="Vasiliki Kousoulini" userId="27d6ad4fd7685091" providerId="LiveId" clId="{32F381D2-874E-4EA9-86FC-6E84D619C799}" dt="2025-11-17T16:16:32.742" v="1987" actId="27636"/>
          <ac:spMkLst>
            <pc:docMk/>
            <pc:sldMk cId="1435845931" sldId="288"/>
            <ac:spMk id="5" creationId="{B08BE400-8381-D51C-9086-B9825E119FA8}"/>
          </ac:spMkLst>
        </pc:spChg>
      </pc:sldChg>
      <pc:sldChg chg="modSp new mod">
        <pc:chgData name="Vasiliki Kousoulini" userId="27d6ad4fd7685091" providerId="LiveId" clId="{32F381D2-874E-4EA9-86FC-6E84D619C799}" dt="2025-11-17T16:17:13.742" v="1990" actId="2711"/>
        <pc:sldMkLst>
          <pc:docMk/>
          <pc:sldMk cId="3165992961" sldId="289"/>
        </pc:sldMkLst>
        <pc:spChg chg="mod">
          <ac:chgData name="Vasiliki Kousoulini" userId="27d6ad4fd7685091" providerId="LiveId" clId="{32F381D2-874E-4EA9-86FC-6E84D619C799}" dt="2025-11-15T11:13:19.422" v="402"/>
          <ac:spMkLst>
            <pc:docMk/>
            <pc:sldMk cId="3165992961" sldId="289"/>
            <ac:spMk id="2" creationId="{42DE46F7-E93B-7747-1E6F-C819006D4CD0}"/>
          </ac:spMkLst>
        </pc:spChg>
        <pc:spChg chg="mod">
          <ac:chgData name="Vasiliki Kousoulini" userId="27d6ad4fd7685091" providerId="LiveId" clId="{32F381D2-874E-4EA9-86FC-6E84D619C799}" dt="2025-11-17T16:16:57.528" v="1989" actId="113"/>
          <ac:spMkLst>
            <pc:docMk/>
            <pc:sldMk cId="3165992961" sldId="289"/>
            <ac:spMk id="3" creationId="{15D99F85-2A64-869A-18C7-EF2452058DFD}"/>
          </ac:spMkLst>
        </pc:spChg>
        <pc:spChg chg="mod">
          <ac:chgData name="Vasiliki Kousoulini" userId="27d6ad4fd7685091" providerId="LiveId" clId="{32F381D2-874E-4EA9-86FC-6E84D619C799}" dt="2025-11-17T16:17:13.742" v="1990" actId="2711"/>
          <ac:spMkLst>
            <pc:docMk/>
            <pc:sldMk cId="3165992961" sldId="289"/>
            <ac:spMk id="4" creationId="{CD00202F-8FC3-AE09-908F-1D3FBEE090A1}"/>
          </ac:spMkLst>
        </pc:spChg>
      </pc:sldChg>
      <pc:sldChg chg="addSp modSp new mod modClrScheme chgLayout">
        <pc:chgData name="Vasiliki Kousoulini" userId="27d6ad4fd7685091" providerId="LiveId" clId="{32F381D2-874E-4EA9-86FC-6E84D619C799}" dt="2025-11-17T16:17:58.677" v="2051" actId="2711"/>
        <pc:sldMkLst>
          <pc:docMk/>
          <pc:sldMk cId="2789777784" sldId="290"/>
        </pc:sldMkLst>
        <pc:spChg chg="mod ord">
          <ac:chgData name="Vasiliki Kousoulini" userId="27d6ad4fd7685091" providerId="LiveId" clId="{32F381D2-874E-4EA9-86FC-6E84D619C799}" dt="2025-11-15T11:15:40.947" v="474" actId="700"/>
          <ac:spMkLst>
            <pc:docMk/>
            <pc:sldMk cId="2789777784" sldId="290"/>
            <ac:spMk id="2" creationId="{FDC2A738-1E04-10C4-8DF7-7FF38B194517}"/>
          </ac:spMkLst>
        </pc:spChg>
        <pc:spChg chg="mod ord">
          <ac:chgData name="Vasiliki Kousoulini" userId="27d6ad4fd7685091" providerId="LiveId" clId="{32F381D2-874E-4EA9-86FC-6E84D619C799}" dt="2025-11-17T16:17:28.300" v="1992" actId="113"/>
          <ac:spMkLst>
            <pc:docMk/>
            <pc:sldMk cId="2789777784" sldId="290"/>
            <ac:spMk id="3" creationId="{D3C62230-1E44-F0D8-43FA-DD0D85889BFD}"/>
          </ac:spMkLst>
        </pc:spChg>
        <pc:spChg chg="add mod ord">
          <ac:chgData name="Vasiliki Kousoulini" userId="27d6ad4fd7685091" providerId="LiveId" clId="{32F381D2-874E-4EA9-86FC-6E84D619C799}" dt="2025-11-17T16:17:58.677" v="2051" actId="2711"/>
          <ac:spMkLst>
            <pc:docMk/>
            <pc:sldMk cId="2789777784" sldId="290"/>
            <ac:spMk id="4" creationId="{105B854B-C48B-C14D-9BCB-0BFAA448F46A}"/>
          </ac:spMkLst>
        </pc:spChg>
      </pc:sldChg>
      <pc:sldChg chg="modSp new mod">
        <pc:chgData name="Vasiliki Kousoulini" userId="27d6ad4fd7685091" providerId="LiveId" clId="{32F381D2-874E-4EA9-86FC-6E84D619C799}" dt="2025-11-17T16:18:30.233" v="2057" actId="113"/>
        <pc:sldMkLst>
          <pc:docMk/>
          <pc:sldMk cId="1216631405" sldId="291"/>
        </pc:sldMkLst>
        <pc:spChg chg="mod">
          <ac:chgData name="Vasiliki Kousoulini" userId="27d6ad4fd7685091" providerId="LiveId" clId="{32F381D2-874E-4EA9-86FC-6E84D619C799}" dt="2025-11-15T11:16:01.511" v="494"/>
          <ac:spMkLst>
            <pc:docMk/>
            <pc:sldMk cId="1216631405" sldId="291"/>
            <ac:spMk id="2" creationId="{5EF17E6A-EA40-60EF-35A2-E24C36CEAF6E}"/>
          </ac:spMkLst>
        </pc:spChg>
        <pc:spChg chg="mod">
          <ac:chgData name="Vasiliki Kousoulini" userId="27d6ad4fd7685091" providerId="LiveId" clId="{32F381D2-874E-4EA9-86FC-6E84D619C799}" dt="2025-11-17T16:18:30.233" v="2057" actId="113"/>
          <ac:spMkLst>
            <pc:docMk/>
            <pc:sldMk cId="1216631405" sldId="291"/>
            <ac:spMk id="3" creationId="{FBDCA43E-B5BC-BBA9-2B1E-3454B793B4ED}"/>
          </ac:spMkLst>
        </pc:spChg>
      </pc:sldChg>
      <pc:sldChg chg="modSp new mod">
        <pc:chgData name="Vasiliki Kousoulini" userId="27d6ad4fd7685091" providerId="LiveId" clId="{32F381D2-874E-4EA9-86FC-6E84D619C799}" dt="2025-11-17T16:18:42.001" v="2060" actId="27636"/>
        <pc:sldMkLst>
          <pc:docMk/>
          <pc:sldMk cId="2252534861" sldId="292"/>
        </pc:sldMkLst>
        <pc:spChg chg="mod">
          <ac:chgData name="Vasiliki Kousoulini" userId="27d6ad4fd7685091" providerId="LiveId" clId="{32F381D2-874E-4EA9-86FC-6E84D619C799}" dt="2025-11-15T11:17:12.937" v="562"/>
          <ac:spMkLst>
            <pc:docMk/>
            <pc:sldMk cId="2252534861" sldId="292"/>
            <ac:spMk id="2" creationId="{C05BCEF9-D290-B359-BA71-ED0E74D75FEB}"/>
          </ac:spMkLst>
        </pc:spChg>
        <pc:spChg chg="mod">
          <ac:chgData name="Vasiliki Kousoulini" userId="27d6ad4fd7685091" providerId="LiveId" clId="{32F381D2-874E-4EA9-86FC-6E84D619C799}" dt="2025-11-17T16:18:42.001" v="2060" actId="27636"/>
          <ac:spMkLst>
            <pc:docMk/>
            <pc:sldMk cId="2252534861" sldId="292"/>
            <ac:spMk id="3" creationId="{A0769274-1FF1-9838-F2B4-E8BC751BA31D}"/>
          </ac:spMkLst>
        </pc:spChg>
      </pc:sldChg>
      <pc:sldChg chg="modSp new mod">
        <pc:chgData name="Vasiliki Kousoulini" userId="27d6ad4fd7685091" providerId="LiveId" clId="{32F381D2-874E-4EA9-86FC-6E84D619C799}" dt="2025-11-17T16:19:01.935" v="2062" actId="2711"/>
        <pc:sldMkLst>
          <pc:docMk/>
          <pc:sldMk cId="3646598952" sldId="293"/>
        </pc:sldMkLst>
        <pc:spChg chg="mod">
          <ac:chgData name="Vasiliki Kousoulini" userId="27d6ad4fd7685091" providerId="LiveId" clId="{32F381D2-874E-4EA9-86FC-6E84D619C799}" dt="2025-11-15T11:17:58.501" v="598"/>
          <ac:spMkLst>
            <pc:docMk/>
            <pc:sldMk cId="3646598952" sldId="293"/>
            <ac:spMk id="2" creationId="{0B6ADB28-20E2-B148-8CAF-BA4BE00AF77E}"/>
          </ac:spMkLst>
        </pc:spChg>
        <pc:spChg chg="mod">
          <ac:chgData name="Vasiliki Kousoulini" userId="27d6ad4fd7685091" providerId="LiveId" clId="{32F381D2-874E-4EA9-86FC-6E84D619C799}" dt="2025-11-17T16:19:01.935" v="2062" actId="2711"/>
          <ac:spMkLst>
            <pc:docMk/>
            <pc:sldMk cId="3646598952" sldId="293"/>
            <ac:spMk id="3" creationId="{0AE9465F-22D8-D3B4-7309-37BADDC86504}"/>
          </ac:spMkLst>
        </pc:spChg>
      </pc:sldChg>
      <pc:sldChg chg="modSp new mod">
        <pc:chgData name="Vasiliki Kousoulini" userId="27d6ad4fd7685091" providerId="LiveId" clId="{32F381D2-874E-4EA9-86FC-6E84D619C799}" dt="2025-11-17T16:19:12.466" v="2065" actId="27636"/>
        <pc:sldMkLst>
          <pc:docMk/>
          <pc:sldMk cId="635740591" sldId="294"/>
        </pc:sldMkLst>
        <pc:spChg chg="mod">
          <ac:chgData name="Vasiliki Kousoulini" userId="27d6ad4fd7685091" providerId="LiveId" clId="{32F381D2-874E-4EA9-86FC-6E84D619C799}" dt="2025-11-15T11:18:55.133" v="634"/>
          <ac:spMkLst>
            <pc:docMk/>
            <pc:sldMk cId="635740591" sldId="294"/>
            <ac:spMk id="2" creationId="{95E542CD-8189-91C4-7A11-99985F84BB22}"/>
          </ac:spMkLst>
        </pc:spChg>
        <pc:spChg chg="mod">
          <ac:chgData name="Vasiliki Kousoulini" userId="27d6ad4fd7685091" providerId="LiveId" clId="{32F381D2-874E-4EA9-86FC-6E84D619C799}" dt="2025-11-17T16:19:12.466" v="2065" actId="27636"/>
          <ac:spMkLst>
            <pc:docMk/>
            <pc:sldMk cId="635740591" sldId="294"/>
            <ac:spMk id="3" creationId="{2668FB7A-F01A-5FC9-9BC2-754251FDC807}"/>
          </ac:spMkLst>
        </pc:spChg>
      </pc:sldChg>
      <pc:sldChg chg="modSp new mod ord">
        <pc:chgData name="Vasiliki Kousoulini" userId="27d6ad4fd7685091" providerId="LiveId" clId="{32F381D2-874E-4EA9-86FC-6E84D619C799}" dt="2025-11-17T16:19:40.842" v="2069" actId="27636"/>
        <pc:sldMkLst>
          <pc:docMk/>
          <pc:sldMk cId="111093693" sldId="295"/>
        </pc:sldMkLst>
        <pc:spChg chg="mod">
          <ac:chgData name="Vasiliki Kousoulini" userId="27d6ad4fd7685091" providerId="LiveId" clId="{32F381D2-874E-4EA9-86FC-6E84D619C799}" dt="2025-11-15T11:20:25.982" v="687"/>
          <ac:spMkLst>
            <pc:docMk/>
            <pc:sldMk cId="111093693" sldId="295"/>
            <ac:spMk id="2" creationId="{E75700AE-E80E-F950-C216-BCDE3C2EC393}"/>
          </ac:spMkLst>
        </pc:spChg>
        <pc:spChg chg="mod">
          <ac:chgData name="Vasiliki Kousoulini" userId="27d6ad4fd7685091" providerId="LiveId" clId="{32F381D2-874E-4EA9-86FC-6E84D619C799}" dt="2025-11-17T16:19:40.842" v="2069" actId="27636"/>
          <ac:spMkLst>
            <pc:docMk/>
            <pc:sldMk cId="111093693" sldId="295"/>
            <ac:spMk id="3" creationId="{4E26DBB9-FF24-3347-F8FB-4A3CFD714499}"/>
          </ac:spMkLst>
        </pc:spChg>
      </pc:sldChg>
      <pc:sldChg chg="addSp new">
        <pc:chgData name="Vasiliki Kousoulini" userId="27d6ad4fd7685091" providerId="LiveId" clId="{32F381D2-874E-4EA9-86FC-6E84D619C799}" dt="2025-11-15T11:22:16.746" v="719"/>
        <pc:sldMkLst>
          <pc:docMk/>
          <pc:sldMk cId="2841917850" sldId="296"/>
        </pc:sldMkLst>
        <pc:picChg chg="add">
          <ac:chgData name="Vasiliki Kousoulini" userId="27d6ad4fd7685091" providerId="LiveId" clId="{32F381D2-874E-4EA9-86FC-6E84D619C799}" dt="2025-11-15T11:22:16.746" v="719"/>
          <ac:picMkLst>
            <pc:docMk/>
            <pc:sldMk cId="2841917850" sldId="296"/>
            <ac:picMk id="2" creationId="{2AB8BEB0-F26D-42AE-EC34-70A3F51963C7}"/>
          </ac:picMkLst>
        </pc:picChg>
      </pc:sldChg>
      <pc:sldChg chg="addSp new">
        <pc:chgData name="Vasiliki Kousoulini" userId="27d6ad4fd7685091" providerId="LiveId" clId="{32F381D2-874E-4EA9-86FC-6E84D619C799}" dt="2025-11-15T11:22:38.769" v="721"/>
        <pc:sldMkLst>
          <pc:docMk/>
          <pc:sldMk cId="383651258" sldId="297"/>
        </pc:sldMkLst>
        <pc:picChg chg="add">
          <ac:chgData name="Vasiliki Kousoulini" userId="27d6ad4fd7685091" providerId="LiveId" clId="{32F381D2-874E-4EA9-86FC-6E84D619C799}" dt="2025-11-15T11:22:38.769" v="721"/>
          <ac:picMkLst>
            <pc:docMk/>
            <pc:sldMk cId="383651258" sldId="297"/>
            <ac:picMk id="2" creationId="{907F833A-C452-994B-EC26-7AB7B696C82A}"/>
          </ac:picMkLst>
        </pc:picChg>
      </pc:sldChg>
      <pc:sldChg chg="addSp delSp modSp new mod modClrScheme chgLayout">
        <pc:chgData name="Vasiliki Kousoulini" userId="27d6ad4fd7685091" providerId="LiveId" clId="{32F381D2-874E-4EA9-86FC-6E84D619C799}" dt="2025-11-17T16:16:03.442" v="1981" actId="2711"/>
        <pc:sldMkLst>
          <pc:docMk/>
          <pc:sldMk cId="1668869766" sldId="298"/>
        </pc:sldMkLst>
        <pc:spChg chg="mod ord">
          <ac:chgData name="Vasiliki Kousoulini" userId="27d6ad4fd7685091" providerId="LiveId" clId="{32F381D2-874E-4EA9-86FC-6E84D619C799}" dt="2025-11-17T16:15:54.361" v="1980" actId="113"/>
          <ac:spMkLst>
            <pc:docMk/>
            <pc:sldMk cId="1668869766" sldId="298"/>
            <ac:spMk id="3" creationId="{9CD7BF92-DA10-300A-4F34-8BAF23B3CECF}"/>
          </ac:spMkLst>
        </pc:spChg>
        <pc:spChg chg="add mod ord">
          <ac:chgData name="Vasiliki Kousoulini" userId="27d6ad4fd7685091" providerId="LiveId" clId="{32F381D2-874E-4EA9-86FC-6E84D619C799}" dt="2025-11-15T11:37:22.474" v="778"/>
          <ac:spMkLst>
            <pc:docMk/>
            <pc:sldMk cId="1668869766" sldId="298"/>
            <ac:spMk id="4" creationId="{E98163AE-E725-6AD6-8EF5-270AF0BE753C}"/>
          </ac:spMkLst>
        </pc:spChg>
        <pc:spChg chg="add mod ord">
          <ac:chgData name="Vasiliki Kousoulini" userId="27d6ad4fd7685091" providerId="LiveId" clId="{32F381D2-874E-4EA9-86FC-6E84D619C799}" dt="2025-11-17T16:16:03.442" v="1981" actId="2711"/>
          <ac:spMkLst>
            <pc:docMk/>
            <pc:sldMk cId="1668869766" sldId="298"/>
            <ac:spMk id="5" creationId="{08DBE4AE-A4AA-BD43-888B-9A8EA48F6C23}"/>
          </ac:spMkLst>
        </pc:spChg>
      </pc:sldChg>
      <pc:sldChg chg="modSp new mod ord">
        <pc:chgData name="Vasiliki Kousoulini" userId="27d6ad4fd7685091" providerId="LiveId" clId="{32F381D2-874E-4EA9-86FC-6E84D619C799}" dt="2025-11-17T16:14:20.086" v="1963" actId="2711"/>
        <pc:sldMkLst>
          <pc:docMk/>
          <pc:sldMk cId="3968772638" sldId="299"/>
        </pc:sldMkLst>
        <pc:spChg chg="mod">
          <ac:chgData name="Vasiliki Kousoulini" userId="27d6ad4fd7685091" providerId="LiveId" clId="{32F381D2-874E-4EA9-86FC-6E84D619C799}" dt="2025-11-15T11:38:48.873" v="783"/>
          <ac:spMkLst>
            <pc:docMk/>
            <pc:sldMk cId="3968772638" sldId="299"/>
            <ac:spMk id="2" creationId="{F61B7FEA-1408-5A5C-7584-4A65457F998D}"/>
          </ac:spMkLst>
        </pc:spChg>
        <pc:spChg chg="mod">
          <ac:chgData name="Vasiliki Kousoulini" userId="27d6ad4fd7685091" providerId="LiveId" clId="{32F381D2-874E-4EA9-86FC-6E84D619C799}" dt="2025-11-17T16:14:20.086" v="1963" actId="2711"/>
          <ac:spMkLst>
            <pc:docMk/>
            <pc:sldMk cId="3968772638" sldId="299"/>
            <ac:spMk id="3" creationId="{48D8AD7B-4C33-37B0-B9A7-A1679D3F332B}"/>
          </ac:spMkLst>
        </pc:spChg>
      </pc:sldChg>
      <pc:sldChg chg="modSp new mod">
        <pc:chgData name="Vasiliki Kousoulini" userId="27d6ad4fd7685091" providerId="LiveId" clId="{32F381D2-874E-4EA9-86FC-6E84D619C799}" dt="2025-11-17T16:20:15.966" v="2076" actId="114"/>
        <pc:sldMkLst>
          <pc:docMk/>
          <pc:sldMk cId="432400594" sldId="300"/>
        </pc:sldMkLst>
        <pc:spChg chg="mod">
          <ac:chgData name="Vasiliki Kousoulini" userId="27d6ad4fd7685091" providerId="LiveId" clId="{32F381D2-874E-4EA9-86FC-6E84D619C799}" dt="2025-11-15T11:43:52.828" v="866"/>
          <ac:spMkLst>
            <pc:docMk/>
            <pc:sldMk cId="432400594" sldId="300"/>
            <ac:spMk id="2" creationId="{86EE51E6-0E3E-5F60-AAB6-831E27221432}"/>
          </ac:spMkLst>
        </pc:spChg>
        <pc:spChg chg="mod">
          <ac:chgData name="Vasiliki Kousoulini" userId="27d6ad4fd7685091" providerId="LiveId" clId="{32F381D2-874E-4EA9-86FC-6E84D619C799}" dt="2025-11-17T16:20:15.966" v="2076" actId="114"/>
          <ac:spMkLst>
            <pc:docMk/>
            <pc:sldMk cId="432400594" sldId="300"/>
            <ac:spMk id="3" creationId="{28338DB5-2858-137F-45A8-022101097FA9}"/>
          </ac:spMkLst>
        </pc:spChg>
      </pc:sldChg>
      <pc:sldChg chg="modSp new mod">
        <pc:chgData name="Vasiliki Kousoulini" userId="27d6ad4fd7685091" providerId="LiveId" clId="{32F381D2-874E-4EA9-86FC-6E84D619C799}" dt="2025-11-17T16:20:24.069" v="2077" actId="2711"/>
        <pc:sldMkLst>
          <pc:docMk/>
          <pc:sldMk cId="183136258" sldId="301"/>
        </pc:sldMkLst>
        <pc:spChg chg="mod">
          <ac:chgData name="Vasiliki Kousoulini" userId="27d6ad4fd7685091" providerId="LiveId" clId="{32F381D2-874E-4EA9-86FC-6E84D619C799}" dt="2025-11-15T11:48:02.474" v="933"/>
          <ac:spMkLst>
            <pc:docMk/>
            <pc:sldMk cId="183136258" sldId="301"/>
            <ac:spMk id="2" creationId="{4EE0797C-F82A-AE31-0218-0BCEAE7AF39B}"/>
          </ac:spMkLst>
        </pc:spChg>
        <pc:spChg chg="mod">
          <ac:chgData name="Vasiliki Kousoulini" userId="27d6ad4fd7685091" providerId="LiveId" clId="{32F381D2-874E-4EA9-86FC-6E84D619C799}" dt="2025-11-17T16:20:24.069" v="2077" actId="2711"/>
          <ac:spMkLst>
            <pc:docMk/>
            <pc:sldMk cId="183136258" sldId="301"/>
            <ac:spMk id="3" creationId="{78FC6475-14F2-63C8-71A0-8ED5ACAF2E9C}"/>
          </ac:spMkLst>
        </pc:spChg>
      </pc:sldChg>
      <pc:sldChg chg="modSp new mod">
        <pc:chgData name="Vasiliki Kousoulini" userId="27d6ad4fd7685091" providerId="LiveId" clId="{32F381D2-874E-4EA9-86FC-6E84D619C799}" dt="2025-11-17T16:20:34.494" v="2078" actId="2711"/>
        <pc:sldMkLst>
          <pc:docMk/>
          <pc:sldMk cId="1520265654" sldId="302"/>
        </pc:sldMkLst>
        <pc:spChg chg="mod">
          <ac:chgData name="Vasiliki Kousoulini" userId="27d6ad4fd7685091" providerId="LiveId" clId="{32F381D2-874E-4EA9-86FC-6E84D619C799}" dt="2025-11-15T11:49:57.017" v="1008"/>
          <ac:spMkLst>
            <pc:docMk/>
            <pc:sldMk cId="1520265654" sldId="302"/>
            <ac:spMk id="2" creationId="{402B2DD5-C1AE-5617-CC0C-B826F4FDFA9A}"/>
          </ac:spMkLst>
        </pc:spChg>
        <pc:spChg chg="mod">
          <ac:chgData name="Vasiliki Kousoulini" userId="27d6ad4fd7685091" providerId="LiveId" clId="{32F381D2-874E-4EA9-86FC-6E84D619C799}" dt="2025-11-17T16:20:34.494" v="2078" actId="2711"/>
          <ac:spMkLst>
            <pc:docMk/>
            <pc:sldMk cId="1520265654" sldId="302"/>
            <ac:spMk id="3" creationId="{B174424A-2972-DE6E-71FB-A8109EAA7D83}"/>
          </ac:spMkLst>
        </pc:spChg>
      </pc:sldChg>
      <pc:sldChg chg="modSp new mod">
        <pc:chgData name="Vasiliki Kousoulini" userId="27d6ad4fd7685091" providerId="LiveId" clId="{32F381D2-874E-4EA9-86FC-6E84D619C799}" dt="2025-11-17T16:20:44.832" v="2079" actId="2711"/>
        <pc:sldMkLst>
          <pc:docMk/>
          <pc:sldMk cId="3059719519" sldId="303"/>
        </pc:sldMkLst>
        <pc:spChg chg="mod">
          <ac:chgData name="Vasiliki Kousoulini" userId="27d6ad4fd7685091" providerId="LiveId" clId="{32F381D2-874E-4EA9-86FC-6E84D619C799}" dt="2025-11-15T12:00:24.753" v="1230"/>
          <ac:spMkLst>
            <pc:docMk/>
            <pc:sldMk cId="3059719519" sldId="303"/>
            <ac:spMk id="2" creationId="{03C6FBCB-E1D7-3A6F-6BDE-9A0CF97E35D4}"/>
          </ac:spMkLst>
        </pc:spChg>
        <pc:spChg chg="mod">
          <ac:chgData name="Vasiliki Kousoulini" userId="27d6ad4fd7685091" providerId="LiveId" clId="{32F381D2-874E-4EA9-86FC-6E84D619C799}" dt="2025-11-17T16:20:44.832" v="2079" actId="2711"/>
          <ac:spMkLst>
            <pc:docMk/>
            <pc:sldMk cId="3059719519" sldId="303"/>
            <ac:spMk id="3" creationId="{5A032EE2-7490-10FA-22BF-697095607C9D}"/>
          </ac:spMkLst>
        </pc:spChg>
      </pc:sldChg>
      <pc:sldChg chg="modSp new mod">
        <pc:chgData name="Vasiliki Kousoulini" userId="27d6ad4fd7685091" providerId="LiveId" clId="{32F381D2-874E-4EA9-86FC-6E84D619C799}" dt="2025-11-17T16:15:18.582" v="1973" actId="113"/>
        <pc:sldMkLst>
          <pc:docMk/>
          <pc:sldMk cId="779500762" sldId="304"/>
        </pc:sldMkLst>
        <pc:spChg chg="mod">
          <ac:chgData name="Vasiliki Kousoulini" userId="27d6ad4fd7685091" providerId="LiveId" clId="{32F381D2-874E-4EA9-86FC-6E84D619C799}" dt="2025-11-15T12:07:40.155" v="1234"/>
          <ac:spMkLst>
            <pc:docMk/>
            <pc:sldMk cId="779500762" sldId="304"/>
            <ac:spMk id="2" creationId="{06AB7493-2D9F-3490-C854-1BA457424563}"/>
          </ac:spMkLst>
        </pc:spChg>
        <pc:spChg chg="mod">
          <ac:chgData name="Vasiliki Kousoulini" userId="27d6ad4fd7685091" providerId="LiveId" clId="{32F381D2-874E-4EA9-86FC-6E84D619C799}" dt="2025-11-17T16:15:18.582" v="1973" actId="113"/>
          <ac:spMkLst>
            <pc:docMk/>
            <pc:sldMk cId="779500762" sldId="304"/>
            <ac:spMk id="3" creationId="{60250F86-ECFD-EE14-821A-5AAE9B1A8E89}"/>
          </ac:spMkLst>
        </pc:spChg>
      </pc:sldChg>
      <pc:sldChg chg="addSp delSp modSp new mod modClrScheme chgLayout">
        <pc:chgData name="Vasiliki Kousoulini" userId="27d6ad4fd7685091" providerId="LiveId" clId="{32F381D2-874E-4EA9-86FC-6E84D619C799}" dt="2025-11-15T12:14:49.272" v="1329"/>
        <pc:sldMkLst>
          <pc:docMk/>
          <pc:sldMk cId="968150007" sldId="305"/>
        </pc:sldMkLst>
        <pc:spChg chg="add mod">
          <ac:chgData name="Vasiliki Kousoulini" userId="27d6ad4fd7685091" providerId="LiveId" clId="{32F381D2-874E-4EA9-86FC-6E84D619C799}" dt="2025-11-15T12:14:49.272" v="1329"/>
          <ac:spMkLst>
            <pc:docMk/>
            <pc:sldMk cId="968150007" sldId="305"/>
            <ac:spMk id="5" creationId="{46BECFBB-3994-6A0A-FC52-FA527F531648}"/>
          </ac:spMkLst>
        </pc:spChg>
        <pc:picChg chg="add mod">
          <ac:chgData name="Vasiliki Kousoulini" userId="27d6ad4fd7685091" providerId="LiveId" clId="{32F381D2-874E-4EA9-86FC-6E84D619C799}" dt="2025-11-15T12:14:39.289" v="1328"/>
          <ac:picMkLst>
            <pc:docMk/>
            <pc:sldMk cId="968150007" sldId="305"/>
            <ac:picMk id="7" creationId="{B15F1403-22DC-66DE-C524-B2BDD9675C84}"/>
          </ac:picMkLst>
        </pc:picChg>
      </pc:sldChg>
      <pc:sldChg chg="addSp delSp modSp new mod">
        <pc:chgData name="Vasiliki Kousoulini" userId="27d6ad4fd7685091" providerId="LiveId" clId="{32F381D2-874E-4EA9-86FC-6E84D619C799}" dt="2025-11-15T12:15:09.121" v="1332"/>
        <pc:sldMkLst>
          <pc:docMk/>
          <pc:sldMk cId="1018401326" sldId="306"/>
        </pc:sldMkLst>
        <pc:spChg chg="mod">
          <ac:chgData name="Vasiliki Kousoulini" userId="27d6ad4fd7685091" providerId="LiveId" clId="{32F381D2-874E-4EA9-86FC-6E84D619C799}" dt="2025-11-15T12:14:57.639" v="1331"/>
          <ac:spMkLst>
            <pc:docMk/>
            <pc:sldMk cId="1018401326" sldId="306"/>
            <ac:spMk id="2" creationId="{E8FAE755-9072-FC78-1FC2-E89CFC741914}"/>
          </ac:spMkLst>
        </pc:spChg>
        <pc:picChg chg="add mod">
          <ac:chgData name="Vasiliki Kousoulini" userId="27d6ad4fd7685091" providerId="LiveId" clId="{32F381D2-874E-4EA9-86FC-6E84D619C799}" dt="2025-11-15T12:15:09.121" v="1332"/>
          <ac:picMkLst>
            <pc:docMk/>
            <pc:sldMk cId="1018401326" sldId="306"/>
            <ac:picMk id="4" creationId="{F56518EA-EE5B-9F81-9D6B-6B35E632F8A0}"/>
          </ac:picMkLst>
        </pc:picChg>
      </pc:sldChg>
      <pc:sldChg chg="addSp delSp modSp new mod">
        <pc:chgData name="Vasiliki Kousoulini" userId="27d6ad4fd7685091" providerId="LiveId" clId="{32F381D2-874E-4EA9-86FC-6E84D619C799}" dt="2025-11-15T12:15:34.439" v="1335"/>
        <pc:sldMkLst>
          <pc:docMk/>
          <pc:sldMk cId="129069480" sldId="307"/>
        </pc:sldMkLst>
        <pc:spChg chg="mod">
          <ac:chgData name="Vasiliki Kousoulini" userId="27d6ad4fd7685091" providerId="LiveId" clId="{32F381D2-874E-4EA9-86FC-6E84D619C799}" dt="2025-11-15T12:15:34.439" v="1335"/>
          <ac:spMkLst>
            <pc:docMk/>
            <pc:sldMk cId="129069480" sldId="307"/>
            <ac:spMk id="2" creationId="{5D6D5285-C11E-214D-E449-323FF3336D2E}"/>
          </ac:spMkLst>
        </pc:spChg>
        <pc:picChg chg="add mod">
          <ac:chgData name="Vasiliki Kousoulini" userId="27d6ad4fd7685091" providerId="LiveId" clId="{32F381D2-874E-4EA9-86FC-6E84D619C799}" dt="2025-11-15T12:15:25.213" v="1334"/>
          <ac:picMkLst>
            <pc:docMk/>
            <pc:sldMk cId="129069480" sldId="307"/>
            <ac:picMk id="4" creationId="{7E186B91-9F76-A18A-B161-B4EDB33A2972}"/>
          </ac:picMkLst>
        </pc:picChg>
      </pc:sldChg>
      <pc:sldChg chg="addSp delSp modSp new mod">
        <pc:chgData name="Vasiliki Kousoulini" userId="27d6ad4fd7685091" providerId="LiveId" clId="{32F381D2-874E-4EA9-86FC-6E84D619C799}" dt="2025-11-15T12:15:50.969" v="1338"/>
        <pc:sldMkLst>
          <pc:docMk/>
          <pc:sldMk cId="2800455777" sldId="308"/>
        </pc:sldMkLst>
        <pc:spChg chg="mod">
          <ac:chgData name="Vasiliki Kousoulini" userId="27d6ad4fd7685091" providerId="LiveId" clId="{32F381D2-874E-4EA9-86FC-6E84D619C799}" dt="2025-11-15T12:15:40.651" v="1337"/>
          <ac:spMkLst>
            <pc:docMk/>
            <pc:sldMk cId="2800455777" sldId="308"/>
            <ac:spMk id="2" creationId="{23CAA228-9377-5657-55DC-2A7B81B34C7A}"/>
          </ac:spMkLst>
        </pc:spChg>
        <pc:picChg chg="add mod">
          <ac:chgData name="Vasiliki Kousoulini" userId="27d6ad4fd7685091" providerId="LiveId" clId="{32F381D2-874E-4EA9-86FC-6E84D619C799}" dt="2025-11-15T12:15:50.969" v="1338"/>
          <ac:picMkLst>
            <pc:docMk/>
            <pc:sldMk cId="2800455777" sldId="308"/>
            <ac:picMk id="4" creationId="{EAC6DB55-9A30-562F-9D72-4F22519B8FEE}"/>
          </ac:picMkLst>
        </pc:picChg>
      </pc:sldChg>
      <pc:sldChg chg="addSp delSp modSp new mod">
        <pc:chgData name="Vasiliki Kousoulini" userId="27d6ad4fd7685091" providerId="LiveId" clId="{32F381D2-874E-4EA9-86FC-6E84D619C799}" dt="2025-11-15T12:16:12.079" v="1341"/>
        <pc:sldMkLst>
          <pc:docMk/>
          <pc:sldMk cId="2101956377" sldId="309"/>
        </pc:sldMkLst>
        <pc:spChg chg="mod">
          <ac:chgData name="Vasiliki Kousoulini" userId="27d6ad4fd7685091" providerId="LiveId" clId="{32F381D2-874E-4EA9-86FC-6E84D619C799}" dt="2025-11-15T12:15:58.538" v="1340"/>
          <ac:spMkLst>
            <pc:docMk/>
            <pc:sldMk cId="2101956377" sldId="309"/>
            <ac:spMk id="2" creationId="{A7D80AD8-E3E0-BA93-CA42-1C183AFBEE3B}"/>
          </ac:spMkLst>
        </pc:spChg>
        <pc:picChg chg="add mod">
          <ac:chgData name="Vasiliki Kousoulini" userId="27d6ad4fd7685091" providerId="LiveId" clId="{32F381D2-874E-4EA9-86FC-6E84D619C799}" dt="2025-11-15T12:16:12.079" v="1341"/>
          <ac:picMkLst>
            <pc:docMk/>
            <pc:sldMk cId="2101956377" sldId="309"/>
            <ac:picMk id="4" creationId="{688AA958-B1D8-8514-AB25-E53C6DA6491D}"/>
          </ac:picMkLst>
        </pc:picChg>
      </pc:sldChg>
      <pc:sldChg chg="addSp delSp modSp new mod">
        <pc:chgData name="Vasiliki Kousoulini" userId="27d6ad4fd7685091" providerId="LiveId" clId="{32F381D2-874E-4EA9-86FC-6E84D619C799}" dt="2025-11-15T12:16:39.989" v="1344"/>
        <pc:sldMkLst>
          <pc:docMk/>
          <pc:sldMk cId="1060384151" sldId="310"/>
        </pc:sldMkLst>
        <pc:spChg chg="mod">
          <ac:chgData name="Vasiliki Kousoulini" userId="27d6ad4fd7685091" providerId="LiveId" clId="{32F381D2-874E-4EA9-86FC-6E84D619C799}" dt="2025-11-15T12:16:39.989" v="1344"/>
          <ac:spMkLst>
            <pc:docMk/>
            <pc:sldMk cId="1060384151" sldId="310"/>
            <ac:spMk id="2" creationId="{7D966851-0C9C-19BC-ACC4-F932F671E4FF}"/>
          </ac:spMkLst>
        </pc:spChg>
        <pc:picChg chg="add mod">
          <ac:chgData name="Vasiliki Kousoulini" userId="27d6ad4fd7685091" providerId="LiveId" clId="{32F381D2-874E-4EA9-86FC-6E84D619C799}" dt="2025-11-15T12:16:30.442" v="1343"/>
          <ac:picMkLst>
            <pc:docMk/>
            <pc:sldMk cId="1060384151" sldId="310"/>
            <ac:picMk id="4" creationId="{22282ACB-D4D9-C178-92F0-8839BD2B3B3E}"/>
          </ac:picMkLst>
        </pc:picChg>
      </pc:sldChg>
      <pc:sldChg chg="addSp delSp modSp new mod">
        <pc:chgData name="Vasiliki Kousoulini" userId="27d6ad4fd7685091" providerId="LiveId" clId="{32F381D2-874E-4EA9-86FC-6E84D619C799}" dt="2025-11-15T12:17:01.990" v="1347"/>
        <pc:sldMkLst>
          <pc:docMk/>
          <pc:sldMk cId="1071644439" sldId="311"/>
        </pc:sldMkLst>
        <pc:spChg chg="mod">
          <ac:chgData name="Vasiliki Kousoulini" userId="27d6ad4fd7685091" providerId="LiveId" clId="{32F381D2-874E-4EA9-86FC-6E84D619C799}" dt="2025-11-15T12:16:45.933" v="1346"/>
          <ac:spMkLst>
            <pc:docMk/>
            <pc:sldMk cId="1071644439" sldId="311"/>
            <ac:spMk id="2" creationId="{3851BDB3-CF84-1BFA-18F1-D859500C593F}"/>
          </ac:spMkLst>
        </pc:spChg>
        <pc:picChg chg="add mod">
          <ac:chgData name="Vasiliki Kousoulini" userId="27d6ad4fd7685091" providerId="LiveId" clId="{32F381D2-874E-4EA9-86FC-6E84D619C799}" dt="2025-11-15T12:17:01.990" v="1347"/>
          <ac:picMkLst>
            <pc:docMk/>
            <pc:sldMk cId="1071644439" sldId="311"/>
            <ac:picMk id="4" creationId="{4EFA0273-16F4-78E2-7F18-A5E0F878E3F3}"/>
          </ac:picMkLst>
        </pc:picChg>
      </pc:sldChg>
      <pc:sldChg chg="addSp delSp modSp new mod">
        <pc:chgData name="Vasiliki Kousoulini" userId="27d6ad4fd7685091" providerId="LiveId" clId="{32F381D2-874E-4EA9-86FC-6E84D619C799}" dt="2025-11-15T12:17:26.356" v="1350"/>
        <pc:sldMkLst>
          <pc:docMk/>
          <pc:sldMk cId="2300838937" sldId="312"/>
        </pc:sldMkLst>
        <pc:spChg chg="mod">
          <ac:chgData name="Vasiliki Kousoulini" userId="27d6ad4fd7685091" providerId="LiveId" clId="{32F381D2-874E-4EA9-86FC-6E84D619C799}" dt="2025-11-15T12:17:26.356" v="1350"/>
          <ac:spMkLst>
            <pc:docMk/>
            <pc:sldMk cId="2300838937" sldId="312"/>
            <ac:spMk id="2" creationId="{5CB161AB-365D-101D-E075-357A3010A24D}"/>
          </ac:spMkLst>
        </pc:spChg>
        <pc:picChg chg="add mod">
          <ac:chgData name="Vasiliki Kousoulini" userId="27d6ad4fd7685091" providerId="LiveId" clId="{32F381D2-874E-4EA9-86FC-6E84D619C799}" dt="2025-11-15T12:17:17.476" v="1349"/>
          <ac:picMkLst>
            <pc:docMk/>
            <pc:sldMk cId="2300838937" sldId="312"/>
            <ac:picMk id="4" creationId="{DC05ADB6-FB45-5CA8-0033-0521AE8604FC}"/>
          </ac:picMkLst>
        </pc:picChg>
      </pc:sldChg>
      <pc:sldChg chg="addSp delSp modSp new mod">
        <pc:chgData name="Vasiliki Kousoulini" userId="27d6ad4fd7685091" providerId="LiveId" clId="{32F381D2-874E-4EA9-86FC-6E84D619C799}" dt="2025-11-15T12:17:50.176" v="1353"/>
        <pc:sldMkLst>
          <pc:docMk/>
          <pc:sldMk cId="219540657" sldId="313"/>
        </pc:sldMkLst>
        <pc:spChg chg="mod">
          <ac:chgData name="Vasiliki Kousoulini" userId="27d6ad4fd7685091" providerId="LiveId" clId="{32F381D2-874E-4EA9-86FC-6E84D619C799}" dt="2025-11-15T12:17:32.606" v="1352"/>
          <ac:spMkLst>
            <pc:docMk/>
            <pc:sldMk cId="219540657" sldId="313"/>
            <ac:spMk id="2" creationId="{4398C67F-1D14-7351-C13F-6DB577694D04}"/>
          </ac:spMkLst>
        </pc:spChg>
        <pc:picChg chg="add mod">
          <ac:chgData name="Vasiliki Kousoulini" userId="27d6ad4fd7685091" providerId="LiveId" clId="{32F381D2-874E-4EA9-86FC-6E84D619C799}" dt="2025-11-15T12:17:50.176" v="1353"/>
          <ac:picMkLst>
            <pc:docMk/>
            <pc:sldMk cId="219540657" sldId="313"/>
            <ac:picMk id="4" creationId="{6F97B257-D5B1-1C94-F19F-2930940F17A0}"/>
          </ac:picMkLst>
        </pc:picChg>
      </pc:sldChg>
      <pc:sldChg chg="addSp delSp modSp new mod">
        <pc:chgData name="Vasiliki Kousoulini" userId="27d6ad4fd7685091" providerId="LiveId" clId="{32F381D2-874E-4EA9-86FC-6E84D619C799}" dt="2025-11-15T12:18:09.283" v="1356"/>
        <pc:sldMkLst>
          <pc:docMk/>
          <pc:sldMk cId="3637947249" sldId="314"/>
        </pc:sldMkLst>
        <pc:spChg chg="mod">
          <ac:chgData name="Vasiliki Kousoulini" userId="27d6ad4fd7685091" providerId="LiveId" clId="{32F381D2-874E-4EA9-86FC-6E84D619C799}" dt="2025-11-15T12:17:57.995" v="1355"/>
          <ac:spMkLst>
            <pc:docMk/>
            <pc:sldMk cId="3637947249" sldId="314"/>
            <ac:spMk id="2" creationId="{297D6339-F401-DA80-3957-7B01C51A82B8}"/>
          </ac:spMkLst>
        </pc:spChg>
        <pc:picChg chg="add mod">
          <ac:chgData name="Vasiliki Kousoulini" userId="27d6ad4fd7685091" providerId="LiveId" clId="{32F381D2-874E-4EA9-86FC-6E84D619C799}" dt="2025-11-15T12:18:09.283" v="1356"/>
          <ac:picMkLst>
            <pc:docMk/>
            <pc:sldMk cId="3637947249" sldId="314"/>
            <ac:picMk id="4" creationId="{971895C5-3DA0-121C-7DC9-146C80AB8C0B}"/>
          </ac:picMkLst>
        </pc:picChg>
      </pc:sldChg>
      <pc:sldChg chg="addSp delSp modSp new mod">
        <pc:chgData name="Vasiliki Kousoulini" userId="27d6ad4fd7685091" providerId="LiveId" clId="{32F381D2-874E-4EA9-86FC-6E84D619C799}" dt="2025-11-15T12:18:33.255" v="1359"/>
        <pc:sldMkLst>
          <pc:docMk/>
          <pc:sldMk cId="363155609" sldId="315"/>
        </pc:sldMkLst>
        <pc:spChg chg="mod">
          <ac:chgData name="Vasiliki Kousoulini" userId="27d6ad4fd7685091" providerId="LiveId" clId="{32F381D2-874E-4EA9-86FC-6E84D619C799}" dt="2025-11-15T12:18:23.480" v="1358"/>
          <ac:spMkLst>
            <pc:docMk/>
            <pc:sldMk cId="363155609" sldId="315"/>
            <ac:spMk id="2" creationId="{D332DD48-A2EE-19BE-8D97-0525382B7ECB}"/>
          </ac:spMkLst>
        </pc:spChg>
        <pc:picChg chg="add mod">
          <ac:chgData name="Vasiliki Kousoulini" userId="27d6ad4fd7685091" providerId="LiveId" clId="{32F381D2-874E-4EA9-86FC-6E84D619C799}" dt="2025-11-15T12:18:33.255" v="1359"/>
          <ac:picMkLst>
            <pc:docMk/>
            <pc:sldMk cId="363155609" sldId="315"/>
            <ac:picMk id="4" creationId="{5AE691E4-CDD4-E963-3E74-A89485A4D8BD}"/>
          </ac:picMkLst>
        </pc:picChg>
      </pc:sldChg>
      <pc:sldChg chg="addSp delSp modSp new mod">
        <pc:chgData name="Vasiliki Kousoulini" userId="27d6ad4fd7685091" providerId="LiveId" clId="{32F381D2-874E-4EA9-86FC-6E84D619C799}" dt="2025-11-15T12:18:55.920" v="1362"/>
        <pc:sldMkLst>
          <pc:docMk/>
          <pc:sldMk cId="2800851776" sldId="316"/>
        </pc:sldMkLst>
        <pc:spChg chg="mod">
          <ac:chgData name="Vasiliki Kousoulini" userId="27d6ad4fd7685091" providerId="LiveId" clId="{32F381D2-874E-4EA9-86FC-6E84D619C799}" dt="2025-11-15T12:18:40.849" v="1361"/>
          <ac:spMkLst>
            <pc:docMk/>
            <pc:sldMk cId="2800851776" sldId="316"/>
            <ac:spMk id="2" creationId="{E2040389-4F02-5967-DF93-D539D9BA3A91}"/>
          </ac:spMkLst>
        </pc:spChg>
        <pc:picChg chg="add mod">
          <ac:chgData name="Vasiliki Kousoulini" userId="27d6ad4fd7685091" providerId="LiveId" clId="{32F381D2-874E-4EA9-86FC-6E84D619C799}" dt="2025-11-15T12:18:55.920" v="1362"/>
          <ac:picMkLst>
            <pc:docMk/>
            <pc:sldMk cId="2800851776" sldId="316"/>
            <ac:picMk id="4" creationId="{7C4CD34D-C05F-7A99-7D53-5502C8C56CF2}"/>
          </ac:picMkLst>
        </pc:picChg>
      </pc:sldChg>
      <pc:sldChg chg="modSp new mod">
        <pc:chgData name="Vasiliki Kousoulini" userId="27d6ad4fd7685091" providerId="LiveId" clId="{32F381D2-874E-4EA9-86FC-6E84D619C799}" dt="2025-11-17T16:21:21.204" v="2084" actId="113"/>
        <pc:sldMkLst>
          <pc:docMk/>
          <pc:sldMk cId="343248808" sldId="317"/>
        </pc:sldMkLst>
        <pc:spChg chg="mod">
          <ac:chgData name="Vasiliki Kousoulini" userId="27d6ad4fd7685091" providerId="LiveId" clId="{32F381D2-874E-4EA9-86FC-6E84D619C799}" dt="2025-11-15T12:26:40.762" v="1400"/>
          <ac:spMkLst>
            <pc:docMk/>
            <pc:sldMk cId="343248808" sldId="317"/>
            <ac:spMk id="2" creationId="{5077218C-3C99-6ABA-B61A-487635B89961}"/>
          </ac:spMkLst>
        </pc:spChg>
        <pc:spChg chg="mod">
          <ac:chgData name="Vasiliki Kousoulini" userId="27d6ad4fd7685091" providerId="LiveId" clId="{32F381D2-874E-4EA9-86FC-6E84D619C799}" dt="2025-11-17T16:21:21.204" v="2084" actId="113"/>
          <ac:spMkLst>
            <pc:docMk/>
            <pc:sldMk cId="343248808" sldId="317"/>
            <ac:spMk id="3" creationId="{33741C21-D4AC-3A2B-5078-15CB789DC2DB}"/>
          </ac:spMkLst>
        </pc:spChg>
      </pc:sldChg>
      <pc:sldChg chg="modSp new mod">
        <pc:chgData name="Vasiliki Kousoulini" userId="27d6ad4fd7685091" providerId="LiveId" clId="{32F381D2-874E-4EA9-86FC-6E84D619C799}" dt="2025-11-17T16:21:32.523" v="2085" actId="2711"/>
        <pc:sldMkLst>
          <pc:docMk/>
          <pc:sldMk cId="1300277350" sldId="318"/>
        </pc:sldMkLst>
        <pc:spChg chg="mod">
          <ac:chgData name="Vasiliki Kousoulini" userId="27d6ad4fd7685091" providerId="LiveId" clId="{32F381D2-874E-4EA9-86FC-6E84D619C799}" dt="2025-11-15T12:26:47.912" v="1402"/>
          <ac:spMkLst>
            <pc:docMk/>
            <pc:sldMk cId="1300277350" sldId="318"/>
            <ac:spMk id="2" creationId="{A4F8C2EB-E5DD-C413-A951-B1962D9B5B3E}"/>
          </ac:spMkLst>
        </pc:spChg>
        <pc:spChg chg="mod">
          <ac:chgData name="Vasiliki Kousoulini" userId="27d6ad4fd7685091" providerId="LiveId" clId="{32F381D2-874E-4EA9-86FC-6E84D619C799}" dt="2025-11-17T16:21:32.523" v="2085" actId="2711"/>
          <ac:spMkLst>
            <pc:docMk/>
            <pc:sldMk cId="1300277350" sldId="318"/>
            <ac:spMk id="3" creationId="{97FE3533-97A4-C225-7A91-8B28E9FF98C4}"/>
          </ac:spMkLst>
        </pc:spChg>
      </pc:sldChg>
      <pc:sldChg chg="modSp new mod">
        <pc:chgData name="Vasiliki Kousoulini" userId="27d6ad4fd7685091" providerId="LiveId" clId="{32F381D2-874E-4EA9-86FC-6E84D619C799}" dt="2025-11-17T16:21:39.555" v="2087" actId="27636"/>
        <pc:sldMkLst>
          <pc:docMk/>
          <pc:sldMk cId="61511221" sldId="319"/>
        </pc:sldMkLst>
        <pc:spChg chg="mod">
          <ac:chgData name="Vasiliki Kousoulini" userId="27d6ad4fd7685091" providerId="LiveId" clId="{32F381D2-874E-4EA9-86FC-6E84D619C799}" dt="2025-11-15T12:27:11.739" v="1407"/>
          <ac:spMkLst>
            <pc:docMk/>
            <pc:sldMk cId="61511221" sldId="319"/>
            <ac:spMk id="2" creationId="{CC100503-75F1-B20A-614C-ECC84ABC8035}"/>
          </ac:spMkLst>
        </pc:spChg>
        <pc:spChg chg="mod">
          <ac:chgData name="Vasiliki Kousoulini" userId="27d6ad4fd7685091" providerId="LiveId" clId="{32F381D2-874E-4EA9-86FC-6E84D619C799}" dt="2025-11-17T16:21:39.555" v="2087" actId="27636"/>
          <ac:spMkLst>
            <pc:docMk/>
            <pc:sldMk cId="61511221" sldId="319"/>
            <ac:spMk id="3" creationId="{E747E1C4-4756-2159-7B0D-2D02FC8EDDDF}"/>
          </ac:spMkLst>
        </pc:spChg>
      </pc:sldChg>
      <pc:sldChg chg="modSp new mod">
        <pc:chgData name="Vasiliki Kousoulini" userId="27d6ad4fd7685091" providerId="LiveId" clId="{32F381D2-874E-4EA9-86FC-6E84D619C799}" dt="2025-11-17T16:21:52.214" v="2089" actId="2711"/>
        <pc:sldMkLst>
          <pc:docMk/>
          <pc:sldMk cId="4267504548" sldId="320"/>
        </pc:sldMkLst>
        <pc:spChg chg="mod">
          <ac:chgData name="Vasiliki Kousoulini" userId="27d6ad4fd7685091" providerId="LiveId" clId="{32F381D2-874E-4EA9-86FC-6E84D619C799}" dt="2025-11-15T12:27:40.309" v="1412"/>
          <ac:spMkLst>
            <pc:docMk/>
            <pc:sldMk cId="4267504548" sldId="320"/>
            <ac:spMk id="2" creationId="{72F15CF1-9090-43C8-68D8-BAF1ED9A4FE3}"/>
          </ac:spMkLst>
        </pc:spChg>
        <pc:spChg chg="mod">
          <ac:chgData name="Vasiliki Kousoulini" userId="27d6ad4fd7685091" providerId="LiveId" clId="{32F381D2-874E-4EA9-86FC-6E84D619C799}" dt="2025-11-17T16:21:46.878" v="2088" actId="2711"/>
          <ac:spMkLst>
            <pc:docMk/>
            <pc:sldMk cId="4267504548" sldId="320"/>
            <ac:spMk id="3" creationId="{1624F94A-65CA-7463-B766-844F5E62ADD8}"/>
          </ac:spMkLst>
        </pc:spChg>
        <pc:spChg chg="mod">
          <ac:chgData name="Vasiliki Kousoulini" userId="27d6ad4fd7685091" providerId="LiveId" clId="{32F381D2-874E-4EA9-86FC-6E84D619C799}" dt="2025-11-17T16:21:52.214" v="2089" actId="2711"/>
          <ac:spMkLst>
            <pc:docMk/>
            <pc:sldMk cId="4267504548" sldId="320"/>
            <ac:spMk id="4" creationId="{A019EB9B-D7B5-3800-B40C-B703E5AEBB54}"/>
          </ac:spMkLst>
        </pc:spChg>
      </pc:sldChg>
      <pc:sldChg chg="addSp delSp modSp new mod modClrScheme chgLayout">
        <pc:chgData name="Vasiliki Kousoulini" userId="27d6ad4fd7685091" providerId="LiveId" clId="{32F381D2-874E-4EA9-86FC-6E84D619C799}" dt="2025-11-17T16:22:06.233" v="2091" actId="2711"/>
        <pc:sldMkLst>
          <pc:docMk/>
          <pc:sldMk cId="3308493830" sldId="321"/>
        </pc:sldMkLst>
        <pc:spChg chg="add mod ord">
          <ac:chgData name="Vasiliki Kousoulini" userId="27d6ad4fd7685091" providerId="LiveId" clId="{32F381D2-874E-4EA9-86FC-6E84D619C799}" dt="2025-11-15T12:28:20.890" v="1421"/>
          <ac:spMkLst>
            <pc:docMk/>
            <pc:sldMk cId="3308493830" sldId="321"/>
            <ac:spMk id="4" creationId="{F6B462C2-617A-0346-204E-794048FBB290}"/>
          </ac:spMkLst>
        </pc:spChg>
        <pc:spChg chg="add mod ord">
          <ac:chgData name="Vasiliki Kousoulini" userId="27d6ad4fd7685091" providerId="LiveId" clId="{32F381D2-874E-4EA9-86FC-6E84D619C799}" dt="2025-11-17T16:21:59.142" v="2090" actId="2711"/>
          <ac:spMkLst>
            <pc:docMk/>
            <pc:sldMk cId="3308493830" sldId="321"/>
            <ac:spMk id="5" creationId="{270472BE-747D-C802-1C45-1D3E46BA4E58}"/>
          </ac:spMkLst>
        </pc:spChg>
        <pc:spChg chg="add mod ord">
          <ac:chgData name="Vasiliki Kousoulini" userId="27d6ad4fd7685091" providerId="LiveId" clId="{32F381D2-874E-4EA9-86FC-6E84D619C799}" dt="2025-11-17T16:22:06.233" v="2091" actId="2711"/>
          <ac:spMkLst>
            <pc:docMk/>
            <pc:sldMk cId="3308493830" sldId="321"/>
            <ac:spMk id="6" creationId="{C56B5DEF-F213-EACE-F34B-21CAD472CDB5}"/>
          </ac:spMkLst>
        </pc:spChg>
      </pc:sldChg>
      <pc:sldChg chg="addSp delSp modSp new mod modClrScheme chgLayout">
        <pc:chgData name="Vasiliki Kousoulini" userId="27d6ad4fd7685091" providerId="LiveId" clId="{32F381D2-874E-4EA9-86FC-6E84D619C799}" dt="2025-11-17T16:22:20.812" v="2095" actId="2711"/>
        <pc:sldMkLst>
          <pc:docMk/>
          <pc:sldMk cId="2398882513" sldId="322"/>
        </pc:sldMkLst>
        <pc:spChg chg="mod ord">
          <ac:chgData name="Vasiliki Kousoulini" userId="27d6ad4fd7685091" providerId="LiveId" clId="{32F381D2-874E-4EA9-86FC-6E84D619C799}" dt="2025-11-15T12:30:01.439" v="1445" actId="700"/>
          <ac:spMkLst>
            <pc:docMk/>
            <pc:sldMk cId="2398882513" sldId="322"/>
            <ac:spMk id="2" creationId="{E3CF7650-8214-2300-6F2A-2B2B0DCB4A80}"/>
          </ac:spMkLst>
        </pc:spChg>
        <pc:spChg chg="add mod ord">
          <ac:chgData name="Vasiliki Kousoulini" userId="27d6ad4fd7685091" providerId="LiveId" clId="{32F381D2-874E-4EA9-86FC-6E84D619C799}" dt="2025-11-17T16:22:14.078" v="2094" actId="27636"/>
          <ac:spMkLst>
            <pc:docMk/>
            <pc:sldMk cId="2398882513" sldId="322"/>
            <ac:spMk id="5" creationId="{68215BCD-A210-51F9-A767-2715E15D52A0}"/>
          </ac:spMkLst>
        </pc:spChg>
        <pc:spChg chg="add mod ord">
          <ac:chgData name="Vasiliki Kousoulini" userId="27d6ad4fd7685091" providerId="LiveId" clId="{32F381D2-874E-4EA9-86FC-6E84D619C799}" dt="2025-11-17T16:22:20.812" v="2095" actId="2711"/>
          <ac:spMkLst>
            <pc:docMk/>
            <pc:sldMk cId="2398882513" sldId="322"/>
            <ac:spMk id="6" creationId="{29AC456F-34C4-1FCF-D1DC-5066FA1F548B}"/>
          </ac:spMkLst>
        </pc:spChg>
      </pc:sldChg>
      <pc:sldChg chg="modSp new mod">
        <pc:chgData name="Vasiliki Kousoulini" userId="27d6ad4fd7685091" providerId="LiveId" clId="{32F381D2-874E-4EA9-86FC-6E84D619C799}" dt="2025-11-17T16:22:35.442" v="2099" actId="27636"/>
        <pc:sldMkLst>
          <pc:docMk/>
          <pc:sldMk cId="2536401111" sldId="323"/>
        </pc:sldMkLst>
        <pc:spChg chg="mod">
          <ac:chgData name="Vasiliki Kousoulini" userId="27d6ad4fd7685091" providerId="LiveId" clId="{32F381D2-874E-4EA9-86FC-6E84D619C799}" dt="2025-11-15T12:29:45.708" v="1444"/>
          <ac:spMkLst>
            <pc:docMk/>
            <pc:sldMk cId="2536401111" sldId="323"/>
            <ac:spMk id="2" creationId="{4087DE26-0C41-4C83-6B6A-0B3F89989830}"/>
          </ac:spMkLst>
        </pc:spChg>
        <pc:spChg chg="mod">
          <ac:chgData name="Vasiliki Kousoulini" userId="27d6ad4fd7685091" providerId="LiveId" clId="{32F381D2-874E-4EA9-86FC-6E84D619C799}" dt="2025-11-17T16:22:35.436" v="2098" actId="27636"/>
          <ac:spMkLst>
            <pc:docMk/>
            <pc:sldMk cId="2536401111" sldId="323"/>
            <ac:spMk id="3" creationId="{0A3EFA5F-64D6-8945-CE73-AFC48DE84AF9}"/>
          </ac:spMkLst>
        </pc:spChg>
        <pc:spChg chg="mod">
          <ac:chgData name="Vasiliki Kousoulini" userId="27d6ad4fd7685091" providerId="LiveId" clId="{32F381D2-874E-4EA9-86FC-6E84D619C799}" dt="2025-11-17T16:22:35.442" v="2099" actId="27636"/>
          <ac:spMkLst>
            <pc:docMk/>
            <pc:sldMk cId="2536401111" sldId="323"/>
            <ac:spMk id="4" creationId="{5EC2CB47-190B-62B2-887F-239F717733FE}"/>
          </ac:spMkLst>
        </pc:spChg>
      </pc:sldChg>
      <pc:sldChg chg="modSp new mod">
        <pc:chgData name="Vasiliki Kousoulini" userId="27d6ad4fd7685091" providerId="LiveId" clId="{32F381D2-874E-4EA9-86FC-6E84D619C799}" dt="2025-11-17T16:22:49.899" v="2101" actId="2711"/>
        <pc:sldMkLst>
          <pc:docMk/>
          <pc:sldMk cId="964197648" sldId="324"/>
        </pc:sldMkLst>
        <pc:spChg chg="mod">
          <ac:chgData name="Vasiliki Kousoulini" userId="27d6ad4fd7685091" providerId="LiveId" clId="{32F381D2-874E-4EA9-86FC-6E84D619C799}" dt="2025-11-15T12:30:49.671" v="1456"/>
          <ac:spMkLst>
            <pc:docMk/>
            <pc:sldMk cId="964197648" sldId="324"/>
            <ac:spMk id="2" creationId="{EC6B9482-5BCD-98C5-E582-8A1F6525FC8E}"/>
          </ac:spMkLst>
        </pc:spChg>
        <pc:spChg chg="mod">
          <ac:chgData name="Vasiliki Kousoulini" userId="27d6ad4fd7685091" providerId="LiveId" clId="{32F381D2-874E-4EA9-86FC-6E84D619C799}" dt="2025-11-17T16:22:44.131" v="2100" actId="2711"/>
          <ac:spMkLst>
            <pc:docMk/>
            <pc:sldMk cId="964197648" sldId="324"/>
            <ac:spMk id="3" creationId="{44AE6A25-9523-1473-5838-BCC1EA509CD9}"/>
          </ac:spMkLst>
        </pc:spChg>
        <pc:spChg chg="mod">
          <ac:chgData name="Vasiliki Kousoulini" userId="27d6ad4fd7685091" providerId="LiveId" clId="{32F381D2-874E-4EA9-86FC-6E84D619C799}" dt="2025-11-17T16:22:49.899" v="2101" actId="2711"/>
          <ac:spMkLst>
            <pc:docMk/>
            <pc:sldMk cId="964197648" sldId="324"/>
            <ac:spMk id="4" creationId="{E8732E57-FEDB-B8B7-08E2-F145585EC1E4}"/>
          </ac:spMkLst>
        </pc:spChg>
      </pc:sldChg>
      <pc:sldChg chg="modSp new mod">
        <pc:chgData name="Vasiliki Kousoulini" userId="27d6ad4fd7685091" providerId="LiveId" clId="{32F381D2-874E-4EA9-86FC-6E84D619C799}" dt="2025-11-17T16:23:17.195" v="2108" actId="114"/>
        <pc:sldMkLst>
          <pc:docMk/>
          <pc:sldMk cId="304654405" sldId="325"/>
        </pc:sldMkLst>
        <pc:spChg chg="mod">
          <ac:chgData name="Vasiliki Kousoulini" userId="27d6ad4fd7685091" providerId="LiveId" clId="{32F381D2-874E-4EA9-86FC-6E84D619C799}" dt="2025-11-15T12:33:34.269" v="1512" actId="20577"/>
          <ac:spMkLst>
            <pc:docMk/>
            <pc:sldMk cId="304654405" sldId="325"/>
            <ac:spMk id="2" creationId="{0CB3DD2A-0240-C416-6CAC-41815BE285A1}"/>
          </ac:spMkLst>
        </pc:spChg>
        <pc:spChg chg="mod">
          <ac:chgData name="Vasiliki Kousoulini" userId="27d6ad4fd7685091" providerId="LiveId" clId="{32F381D2-874E-4EA9-86FC-6E84D619C799}" dt="2025-11-17T16:23:17.195" v="2108" actId="114"/>
          <ac:spMkLst>
            <pc:docMk/>
            <pc:sldMk cId="304654405" sldId="325"/>
            <ac:spMk id="3" creationId="{1B7FB14F-2FE4-9969-B3A6-A1390ED62670}"/>
          </ac:spMkLst>
        </pc:spChg>
      </pc:sldChg>
      <pc:sldChg chg="modSp new mod">
        <pc:chgData name="Vasiliki Kousoulini" userId="27d6ad4fd7685091" providerId="LiveId" clId="{32F381D2-874E-4EA9-86FC-6E84D619C799}" dt="2025-11-17T16:23:37.556" v="2114" actId="114"/>
        <pc:sldMkLst>
          <pc:docMk/>
          <pc:sldMk cId="3770680354" sldId="326"/>
        </pc:sldMkLst>
        <pc:spChg chg="mod">
          <ac:chgData name="Vasiliki Kousoulini" userId="27d6ad4fd7685091" providerId="LiveId" clId="{32F381D2-874E-4EA9-86FC-6E84D619C799}" dt="2025-11-15T12:38:19.249" v="1602"/>
          <ac:spMkLst>
            <pc:docMk/>
            <pc:sldMk cId="3770680354" sldId="326"/>
            <ac:spMk id="2" creationId="{63B898E8-5F4D-0DB7-F416-0553356381F0}"/>
          </ac:spMkLst>
        </pc:spChg>
        <pc:spChg chg="mod">
          <ac:chgData name="Vasiliki Kousoulini" userId="27d6ad4fd7685091" providerId="LiveId" clId="{32F381D2-874E-4EA9-86FC-6E84D619C799}" dt="2025-11-17T16:23:37.556" v="2114" actId="114"/>
          <ac:spMkLst>
            <pc:docMk/>
            <pc:sldMk cId="3770680354" sldId="326"/>
            <ac:spMk id="3" creationId="{7F8E0BC9-F235-34FA-5612-E9C1B34A80B1}"/>
          </ac:spMkLst>
        </pc:spChg>
      </pc:sldChg>
      <pc:sldChg chg="modSp new mod">
        <pc:chgData name="Vasiliki Kousoulini" userId="27d6ad4fd7685091" providerId="LiveId" clId="{32F381D2-874E-4EA9-86FC-6E84D619C799}" dt="2025-11-17T16:23:53.702" v="2119" actId="114"/>
        <pc:sldMkLst>
          <pc:docMk/>
          <pc:sldMk cId="191257957" sldId="327"/>
        </pc:sldMkLst>
        <pc:spChg chg="mod">
          <ac:chgData name="Vasiliki Kousoulini" userId="27d6ad4fd7685091" providerId="LiveId" clId="{32F381D2-874E-4EA9-86FC-6E84D619C799}" dt="2025-11-15T12:40:28.180" v="1673"/>
          <ac:spMkLst>
            <pc:docMk/>
            <pc:sldMk cId="191257957" sldId="327"/>
            <ac:spMk id="2" creationId="{BD412FA8-07C2-63C4-0AB1-48F45CE08D41}"/>
          </ac:spMkLst>
        </pc:spChg>
        <pc:spChg chg="mod">
          <ac:chgData name="Vasiliki Kousoulini" userId="27d6ad4fd7685091" providerId="LiveId" clId="{32F381D2-874E-4EA9-86FC-6E84D619C799}" dt="2025-11-17T16:23:53.702" v="2119" actId="114"/>
          <ac:spMkLst>
            <pc:docMk/>
            <pc:sldMk cId="191257957" sldId="327"/>
            <ac:spMk id="3" creationId="{581A560B-DC9E-AEA2-0CE5-61B732FC44D7}"/>
          </ac:spMkLst>
        </pc:spChg>
      </pc:sldChg>
      <pc:sldChg chg="addSp delSp modSp new mod modClrScheme chgLayout">
        <pc:chgData name="Vasiliki Kousoulini" userId="27d6ad4fd7685091" providerId="LiveId" clId="{32F381D2-874E-4EA9-86FC-6E84D619C799}" dt="2025-11-17T16:24:11.275" v="2123" actId="2711"/>
        <pc:sldMkLst>
          <pc:docMk/>
          <pc:sldMk cId="4195032478" sldId="328"/>
        </pc:sldMkLst>
        <pc:spChg chg="mod ord">
          <ac:chgData name="Vasiliki Kousoulini" userId="27d6ad4fd7685091" providerId="LiveId" clId="{32F381D2-874E-4EA9-86FC-6E84D619C799}" dt="2025-11-15T12:51:35.834" v="1844" actId="114"/>
          <ac:spMkLst>
            <pc:docMk/>
            <pc:sldMk cId="4195032478" sldId="328"/>
            <ac:spMk id="2" creationId="{F405DD08-8FD2-7665-CCAF-53943C0B532A}"/>
          </ac:spMkLst>
        </pc:spChg>
        <pc:spChg chg="add mod ord">
          <ac:chgData name="Vasiliki Kousoulini" userId="27d6ad4fd7685091" providerId="LiveId" clId="{32F381D2-874E-4EA9-86FC-6E84D619C799}" dt="2025-11-17T16:24:04.378" v="2121" actId="123"/>
          <ac:spMkLst>
            <pc:docMk/>
            <pc:sldMk cId="4195032478" sldId="328"/>
            <ac:spMk id="4" creationId="{F91F08DE-1D81-220B-AD15-39527B63A414}"/>
          </ac:spMkLst>
        </pc:spChg>
        <pc:spChg chg="add mod ord">
          <ac:chgData name="Vasiliki Kousoulini" userId="27d6ad4fd7685091" providerId="LiveId" clId="{32F381D2-874E-4EA9-86FC-6E84D619C799}" dt="2025-11-17T16:24:11.275" v="2123" actId="2711"/>
          <ac:spMkLst>
            <pc:docMk/>
            <pc:sldMk cId="4195032478" sldId="328"/>
            <ac:spMk id="5" creationId="{5B67649E-AD81-CDF9-8048-15F776D252B8}"/>
          </ac:spMkLst>
        </pc:spChg>
      </pc:sldChg>
      <pc:sldChg chg="modSp new mod">
        <pc:chgData name="Vasiliki Kousoulini" userId="27d6ad4fd7685091" providerId="LiveId" clId="{32F381D2-874E-4EA9-86FC-6E84D619C799}" dt="2025-11-17T16:24:26.814" v="2127" actId="2711"/>
        <pc:sldMkLst>
          <pc:docMk/>
          <pc:sldMk cId="3887204596" sldId="329"/>
        </pc:sldMkLst>
        <pc:spChg chg="mod">
          <ac:chgData name="Vasiliki Kousoulini" userId="27d6ad4fd7685091" providerId="LiveId" clId="{32F381D2-874E-4EA9-86FC-6E84D619C799}" dt="2025-11-15T12:52:04.376" v="1853" actId="27636"/>
          <ac:spMkLst>
            <pc:docMk/>
            <pc:sldMk cId="3887204596" sldId="329"/>
            <ac:spMk id="2" creationId="{8F7AA0C9-6853-0C67-0957-43D585D86220}"/>
          </ac:spMkLst>
        </pc:spChg>
        <pc:spChg chg="mod">
          <ac:chgData name="Vasiliki Kousoulini" userId="27d6ad4fd7685091" providerId="LiveId" clId="{32F381D2-874E-4EA9-86FC-6E84D619C799}" dt="2025-11-17T16:24:19.791" v="2125" actId="2711"/>
          <ac:spMkLst>
            <pc:docMk/>
            <pc:sldMk cId="3887204596" sldId="329"/>
            <ac:spMk id="3" creationId="{CA10533A-09DB-9AC1-4FD6-A0B788A7A860}"/>
          </ac:spMkLst>
        </pc:spChg>
        <pc:spChg chg="mod">
          <ac:chgData name="Vasiliki Kousoulini" userId="27d6ad4fd7685091" providerId="LiveId" clId="{32F381D2-874E-4EA9-86FC-6E84D619C799}" dt="2025-11-17T16:24:26.814" v="2127" actId="2711"/>
          <ac:spMkLst>
            <pc:docMk/>
            <pc:sldMk cId="3887204596" sldId="329"/>
            <ac:spMk id="4" creationId="{70CE33A4-8E6E-E47A-EE8D-C0666056995D}"/>
          </ac:spMkLst>
        </pc:spChg>
      </pc:sldChg>
      <pc:sldChg chg="addSp delSp modSp new mod">
        <pc:chgData name="Vasiliki Kousoulini" userId="27d6ad4fd7685091" providerId="LiveId" clId="{32F381D2-874E-4EA9-86FC-6E84D619C799}" dt="2025-11-15T12:54:55.727" v="1899"/>
        <pc:sldMkLst>
          <pc:docMk/>
          <pc:sldMk cId="1631365198" sldId="330"/>
        </pc:sldMkLst>
        <pc:spChg chg="mod">
          <ac:chgData name="Vasiliki Kousoulini" userId="27d6ad4fd7685091" providerId="LiveId" clId="{32F381D2-874E-4EA9-86FC-6E84D619C799}" dt="2025-11-15T12:54:19.207" v="1888" actId="20577"/>
          <ac:spMkLst>
            <pc:docMk/>
            <pc:sldMk cId="1631365198" sldId="330"/>
            <ac:spMk id="2" creationId="{1E9FD3F9-E034-CA8E-D199-1A421BE2FAB1}"/>
          </ac:spMkLst>
        </pc:spChg>
        <pc:spChg chg="mod">
          <ac:chgData name="Vasiliki Kousoulini" userId="27d6ad4fd7685091" providerId="LiveId" clId="{32F381D2-874E-4EA9-86FC-6E84D619C799}" dt="2025-11-15T12:54:28.794" v="1898" actId="20577"/>
          <ac:spMkLst>
            <pc:docMk/>
            <pc:sldMk cId="1631365198" sldId="330"/>
            <ac:spMk id="4" creationId="{5A766834-F475-939A-0D2A-1CC1D99C09C0}"/>
          </ac:spMkLst>
        </pc:spChg>
        <pc:picChg chg="add mod">
          <ac:chgData name="Vasiliki Kousoulini" userId="27d6ad4fd7685091" providerId="LiveId" clId="{32F381D2-874E-4EA9-86FC-6E84D619C799}" dt="2025-11-15T12:54:55.727" v="1899"/>
          <ac:picMkLst>
            <pc:docMk/>
            <pc:sldMk cId="1631365198" sldId="330"/>
            <ac:picMk id="5" creationId="{A4A6AFFF-682D-4019-203D-17CB9C65E7DF}"/>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11/17/2025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EF88E6-F00D-B7E5-439E-EC264FDF8440}"/>
              </a:ext>
            </a:extLst>
          </p:cNvPr>
          <p:cNvSpPr>
            <a:spLocks noGrp="1"/>
          </p:cNvSpPr>
          <p:nvPr>
            <p:ph type="ctrTitle"/>
          </p:nvPr>
        </p:nvSpPr>
        <p:spPr/>
        <p:txBody>
          <a:bodyPr/>
          <a:lstStyle/>
          <a:p>
            <a:r>
              <a:rPr lang="en-US" dirty="0"/>
              <a:t>Ancient Greek (Intermediate Level)</a:t>
            </a:r>
            <a:endParaRPr lang="el-GR" dirty="0"/>
          </a:p>
        </p:txBody>
      </p:sp>
      <p:sp>
        <p:nvSpPr>
          <p:cNvPr id="3" name="Υπότιτλος 2">
            <a:extLst>
              <a:ext uri="{FF2B5EF4-FFF2-40B4-BE49-F238E27FC236}">
                <a16:creationId xmlns:a16="http://schemas.microsoft.com/office/drawing/2014/main" id="{41C29B65-A12F-0F03-179D-52D313D19D94}"/>
              </a:ext>
            </a:extLst>
          </p:cNvPr>
          <p:cNvSpPr>
            <a:spLocks noGrp="1"/>
          </p:cNvSpPr>
          <p:nvPr>
            <p:ph type="subTitle" idx="1"/>
          </p:nvPr>
        </p:nvSpPr>
        <p:spPr/>
        <p:txBody>
          <a:bodyPr>
            <a:normAutofit fontScale="47500" lnSpcReduction="20000"/>
          </a:bodyPr>
          <a:lstStyle/>
          <a:p>
            <a:r>
              <a:rPr lang="en-US" dirty="0"/>
              <a:t>ATHENS MA IN ANCIENT PHILOSOPHY</a:t>
            </a:r>
          </a:p>
          <a:p>
            <a:r>
              <a:rPr lang="en-US" dirty="0"/>
              <a:t>NATIONAL AND KAPODISTRIAN UNIVERSITY OF ATHENS / Department of History and Philosophy of Science </a:t>
            </a:r>
          </a:p>
          <a:p>
            <a:r>
              <a:rPr lang="en-US" dirty="0"/>
              <a:t>In collaboration with:</a:t>
            </a:r>
          </a:p>
          <a:p>
            <a:r>
              <a:rPr lang="en-US" dirty="0"/>
              <a:t>•UNIVERSITY OF PATRAS / Department of Philosophy</a:t>
            </a:r>
          </a:p>
          <a:p>
            <a:r>
              <a:rPr lang="en-US" dirty="0"/>
              <a:t>•UNIVERSITY OF CRETE / Department of Philosophy and Social Studies </a:t>
            </a:r>
          </a:p>
          <a:p>
            <a:endParaRPr lang="el-GR" dirty="0"/>
          </a:p>
        </p:txBody>
      </p:sp>
    </p:spTree>
    <p:extLst>
      <p:ext uri="{BB962C8B-B14F-4D97-AF65-F5344CB8AC3E}">
        <p14:creationId xmlns:p14="http://schemas.microsoft.com/office/powerpoint/2010/main" val="1458666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283C5F25-4422-961B-D3BC-45EE98D9DD15}"/>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7B123F12-F4F0-1327-69B4-01E2C7EB666A}"/>
              </a:ext>
            </a:extLst>
          </p:cNvPr>
          <p:cNvSpPr>
            <a:spLocks noGrp="1"/>
          </p:cNvSpPr>
          <p:nvPr>
            <p:ph sz="half" idx="1"/>
          </p:nvPr>
        </p:nvSpPr>
        <p:spPr/>
        <p:txBody>
          <a:bodyPr>
            <a:normAutofit/>
          </a:bodyPr>
          <a:lstStyle/>
          <a:p>
            <a:r>
              <a:rPr lang="el-GR" dirty="0" err="1">
                <a:latin typeface="Arial" panose="020B0604020202020204" pitchFamily="34" charset="0"/>
                <a:cs typeface="Arial" panose="020B0604020202020204" pitchFamily="34" charset="0"/>
              </a:rPr>
              <a:t>κατοικέω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inhabit, settle</a:t>
            </a:r>
          </a:p>
          <a:p>
            <a:r>
              <a:rPr lang="el-GR" dirty="0" err="1">
                <a:latin typeface="Arial" panose="020B0604020202020204" pitchFamily="34" charset="0"/>
                <a:cs typeface="Arial" panose="020B0604020202020204" pitchFamily="34" charset="0"/>
              </a:rPr>
              <a:t>κινέω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move</a:t>
            </a:r>
          </a:p>
          <a:p>
            <a:r>
              <a:rPr lang="el-GR" dirty="0" err="1">
                <a:latin typeface="Arial" panose="020B0604020202020204" pitchFamily="34" charset="0"/>
                <a:cs typeface="Arial" panose="020B0604020202020204" pitchFamily="34" charset="0"/>
              </a:rPr>
              <a:t>κρατέω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rule over</a:t>
            </a:r>
          </a:p>
          <a:p>
            <a:r>
              <a:rPr lang="el-GR" dirty="0" err="1">
                <a:latin typeface="Arial" panose="020B0604020202020204" pitchFamily="34" charset="0"/>
                <a:cs typeface="Arial" panose="020B0604020202020204" pitchFamily="34" charset="0"/>
              </a:rPr>
              <a:t>μισέω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hate</a:t>
            </a:r>
          </a:p>
          <a:p>
            <a:r>
              <a:rPr lang="el-GR" dirty="0" err="1">
                <a:latin typeface="Arial" panose="020B0604020202020204" pitchFamily="34" charset="0"/>
                <a:cs typeface="Arial" panose="020B0604020202020204" pitchFamily="34" charset="0"/>
              </a:rPr>
              <a:t>οἰκέω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dwell</a:t>
            </a:r>
          </a:p>
          <a:p>
            <a:r>
              <a:rPr lang="el-GR" dirty="0" err="1">
                <a:latin typeface="Arial" panose="020B0604020202020204" pitchFamily="34" charset="0"/>
                <a:cs typeface="Arial" panose="020B0604020202020204" pitchFamily="34" charset="0"/>
              </a:rPr>
              <a:t>οἰκοδομέω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build</a:t>
            </a:r>
          </a:p>
          <a:p>
            <a:endParaRPr lang="el-GR" dirty="0"/>
          </a:p>
        </p:txBody>
      </p:sp>
      <p:sp>
        <p:nvSpPr>
          <p:cNvPr id="5" name="Θέση περιεχομένου 4">
            <a:extLst>
              <a:ext uri="{FF2B5EF4-FFF2-40B4-BE49-F238E27FC236}">
                <a16:creationId xmlns:a16="http://schemas.microsoft.com/office/drawing/2014/main" id="{8990146B-FB24-1520-C750-A165AD814036}"/>
              </a:ext>
            </a:extLst>
          </p:cNvPr>
          <p:cNvSpPr>
            <a:spLocks noGrp="1"/>
          </p:cNvSpPr>
          <p:nvPr>
            <p:ph sz="half" idx="2"/>
          </p:nvPr>
        </p:nvSpPr>
        <p:spPr/>
        <p:txBody>
          <a:bodyPr>
            <a:normAutofit/>
          </a:bodyPr>
          <a:lstStyle/>
          <a:p>
            <a:pPr marL="0" indent="0">
              <a:buNone/>
            </a:pPr>
            <a:endParaRPr lang="en-US" dirty="0"/>
          </a:p>
          <a:p>
            <a:r>
              <a:rPr lang="el-GR" dirty="0" err="1">
                <a:latin typeface="Arial" panose="020B0604020202020204" pitchFamily="34" charset="0"/>
                <a:cs typeface="Arial" panose="020B0604020202020204" pitchFamily="34" charset="0"/>
              </a:rPr>
              <a:t>ποιέω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do, make</a:t>
            </a:r>
          </a:p>
          <a:p>
            <a:r>
              <a:rPr lang="el-GR" dirty="0" err="1">
                <a:latin typeface="Arial" panose="020B0604020202020204" pitchFamily="34" charset="0"/>
                <a:cs typeface="Arial" panose="020B0604020202020204" pitchFamily="34" charset="0"/>
              </a:rPr>
              <a:t>πολεμέω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make war</a:t>
            </a:r>
          </a:p>
          <a:p>
            <a:r>
              <a:rPr lang="el-GR" dirty="0" err="1">
                <a:latin typeface="Arial" panose="020B0604020202020204" pitchFamily="34" charset="0"/>
                <a:cs typeface="Arial" panose="020B0604020202020204" pitchFamily="34" charset="0"/>
              </a:rPr>
              <a:t>φοβέω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frighten</a:t>
            </a:r>
          </a:p>
          <a:p>
            <a:r>
              <a:rPr lang="el-GR" dirty="0" err="1">
                <a:latin typeface="Arial" panose="020B0604020202020204" pitchFamily="34" charset="0"/>
                <a:cs typeface="Arial" panose="020B0604020202020204" pitchFamily="34" charset="0"/>
              </a:rPr>
              <a:t>φρονέω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think</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553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62C6BF-7EBB-C47C-22F2-68CB4CD2E840}"/>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B5E8F3ED-CBDD-E5C3-D70C-2B57591D93E4}"/>
              </a:ext>
            </a:extLst>
          </p:cNvPr>
          <p:cNvSpPr>
            <a:spLocks noGrp="1"/>
          </p:cNvSpPr>
          <p:nvPr>
            <p:ph idx="1"/>
          </p:nvPr>
        </p:nvSpPr>
        <p:spPr/>
        <p:txBody>
          <a:bodyPr>
            <a:normAutofit fontScale="70000" lnSpcReduction="20000"/>
          </a:bodyPr>
          <a:lstStyle/>
          <a:p>
            <a:r>
              <a:rPr lang="en-US" b="1" dirty="0">
                <a:latin typeface="Arial" panose="020B0604020202020204" pitchFamily="34" charset="0"/>
                <a:cs typeface="Arial" panose="020B0604020202020204" pitchFamily="34" charset="0"/>
              </a:rPr>
              <a:t>In </a:t>
            </a:r>
            <a:r>
              <a:rPr lang="el-GR" b="1" dirty="0">
                <a:latin typeface="Arial" panose="020B0604020202020204" pitchFamily="34" charset="0"/>
                <a:cs typeface="Arial" panose="020B0604020202020204" pitchFamily="34" charset="0"/>
              </a:rPr>
              <a:t>–</a:t>
            </a:r>
            <a:r>
              <a:rPr lang="el-GR" b="1" dirty="0" err="1">
                <a:latin typeface="Arial" panose="020B0604020202020204" pitchFamily="34" charset="0"/>
                <a:cs typeface="Arial" panose="020B0604020202020204" pitchFamily="34" charset="0"/>
              </a:rPr>
              <a:t>άω</a:t>
            </a:r>
            <a:r>
              <a:rPr lang="el-GR" b="1"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Present Active Indicative</a:t>
            </a:r>
          </a:p>
          <a:p>
            <a:r>
              <a:rPr lang="en-US" dirty="0">
                <a:latin typeface="Arial" panose="020B0604020202020204" pitchFamily="34" charset="0"/>
                <a:cs typeface="Arial" panose="020B0604020202020204" pitchFamily="34" charset="0"/>
              </a:rPr>
              <a:t>The next most common type of contraction in verbs involves –</a:t>
            </a:r>
            <a:r>
              <a:rPr lang="el-GR" dirty="0">
                <a:latin typeface="Arial" panose="020B0604020202020204" pitchFamily="34" charset="0"/>
                <a:cs typeface="Arial" panose="020B0604020202020204" pitchFamily="34" charset="0"/>
              </a:rPr>
              <a:t>α. </a:t>
            </a:r>
            <a:r>
              <a:rPr lang="en-US" dirty="0">
                <a:latin typeface="Arial" panose="020B0604020202020204" pitchFamily="34" charset="0"/>
                <a:cs typeface="Arial" panose="020B0604020202020204" pitchFamily="34" charset="0"/>
              </a:rPr>
              <a:t>These verbs contract with thematic vowels in a similar fashion to </a:t>
            </a:r>
            <a:r>
              <a:rPr lang="el-GR" dirty="0" err="1">
                <a:latin typeface="Arial" panose="020B0604020202020204" pitchFamily="34" charset="0"/>
                <a:cs typeface="Arial" panose="020B0604020202020204" pitchFamily="34" charset="0"/>
              </a:rPr>
              <a:t>έω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though with some differences:</a:t>
            </a:r>
          </a:p>
          <a:p>
            <a:r>
              <a:rPr lang="el-GR" dirty="0">
                <a:latin typeface="Arial" panose="020B0604020202020204" pitchFamily="34" charset="0"/>
                <a:cs typeface="Arial" panose="020B0604020202020204" pitchFamily="34" charset="0"/>
              </a:rPr>
              <a:t>α + ω = ω</a:t>
            </a:r>
          </a:p>
          <a:p>
            <a:r>
              <a:rPr lang="el-GR" dirty="0">
                <a:latin typeface="Arial" panose="020B0604020202020204" pitchFamily="34" charset="0"/>
                <a:cs typeface="Arial" panose="020B0604020202020204" pitchFamily="34" charset="0"/>
              </a:rPr>
              <a:t>α + ει = ᾳ</a:t>
            </a:r>
          </a:p>
          <a:p>
            <a:r>
              <a:rPr lang="el-GR" dirty="0">
                <a:latin typeface="Arial" panose="020B0604020202020204" pitchFamily="34" charset="0"/>
                <a:cs typeface="Arial" panose="020B0604020202020204" pitchFamily="34" charset="0"/>
              </a:rPr>
              <a:t>α + ο = ω</a:t>
            </a:r>
          </a:p>
          <a:p>
            <a:r>
              <a:rPr lang="el-GR" dirty="0">
                <a:latin typeface="Arial" panose="020B0604020202020204" pitchFamily="34" charset="0"/>
                <a:cs typeface="Arial" panose="020B0604020202020204" pitchFamily="34" charset="0"/>
              </a:rPr>
              <a:t>α + ε = ᾱ</a:t>
            </a:r>
          </a:p>
          <a:p>
            <a:r>
              <a:rPr lang="el-GR" dirty="0">
                <a:latin typeface="Arial" panose="020B0604020202020204" pitchFamily="34" charset="0"/>
                <a:cs typeface="Arial" panose="020B0604020202020204" pitchFamily="34" charset="0"/>
              </a:rPr>
              <a:t>α + ου = ω</a:t>
            </a:r>
          </a:p>
        </p:txBody>
      </p:sp>
    </p:spTree>
    <p:extLst>
      <p:ext uri="{BB962C8B-B14F-4D97-AF65-F5344CB8AC3E}">
        <p14:creationId xmlns:p14="http://schemas.microsoft.com/office/powerpoint/2010/main" val="229433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B721DE-F135-138B-158C-ECC3403EBDB7}"/>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41557982-4500-DF7A-18F7-B4F52319A40E}"/>
              </a:ext>
            </a:extLst>
          </p:cNvPr>
          <p:cNvSpPr>
            <a:spLocks noGrp="1"/>
          </p:cNvSpPr>
          <p:nvPr>
            <p:ph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The Present Indicative Active of </a:t>
            </a:r>
            <a:r>
              <a:rPr lang="el-GR" dirty="0" err="1">
                <a:latin typeface="Arial" panose="020B0604020202020204" pitchFamily="34" charset="0"/>
                <a:cs typeface="Arial" panose="020B0604020202020204" pitchFamily="34" charset="0"/>
              </a:rPr>
              <a:t>ἐρωτάω</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ἐρωτάω</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ἐρωτῶ</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 ask</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ἐρωτάομεν</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ἐρωτῶμεν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we ask</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ἐρωτάεις</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ἐρωτᾷς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you ask</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ἐρωτάετε</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ἐρωτᾶτε</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you all ask</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ἐρωτάει</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ἐρωτᾷ</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s)he, it asks</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ἐρωτάουσι</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ἐρωτῶσι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ask</a:t>
            </a:r>
          </a:p>
          <a:p>
            <a:r>
              <a:rPr lang="en-US" dirty="0">
                <a:latin typeface="Arial" panose="020B0604020202020204" pitchFamily="34" charset="0"/>
                <a:cs typeface="Arial" panose="020B0604020202020204" pitchFamily="34" charset="0"/>
              </a:rPr>
              <a:t>Present infinitive active: (</a:t>
            </a:r>
            <a:r>
              <a:rPr lang="el-GR" dirty="0" err="1">
                <a:latin typeface="Arial" panose="020B0604020202020204" pitchFamily="34" charset="0"/>
                <a:cs typeface="Arial" panose="020B0604020202020204" pitchFamily="34" charset="0"/>
              </a:rPr>
              <a:t>ἐρωτάειν</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ἐρωτᾶν</a:t>
            </a:r>
            <a:endParaRPr lang="el-GR"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103287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532023-C47A-B6DE-D63D-FDC6DE791D63}"/>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85551906-5CEF-59A2-8F68-DE94B93DF89A}"/>
              </a:ext>
            </a:extLst>
          </p:cNvPr>
          <p:cNvSpPr>
            <a:spLocks noGrp="1"/>
          </p:cNvSpPr>
          <p:nvPr>
            <p:ph sz="half" idx="1"/>
          </p:nvPr>
        </p:nvSpPr>
        <p:spPr/>
        <p:txBody>
          <a:bodyPr>
            <a:normAutofit fontScale="70000" lnSpcReduction="20000"/>
          </a:bodyPr>
          <a:lstStyle/>
          <a:p>
            <a:pPr algn="just"/>
            <a:r>
              <a:rPr lang="en-US" dirty="0">
                <a:latin typeface="Arial" panose="020B0604020202020204" pitchFamily="34" charset="0"/>
                <a:cs typeface="Arial" panose="020B0604020202020204" pitchFamily="34" charset="0"/>
              </a:rPr>
              <a:t>Future Active Indicative</a:t>
            </a:r>
          </a:p>
          <a:p>
            <a:pPr algn="just"/>
            <a:r>
              <a:rPr lang="en-US" dirty="0">
                <a:latin typeface="Arial" panose="020B0604020202020204" pitchFamily="34" charset="0"/>
                <a:cs typeface="Arial" panose="020B0604020202020204" pitchFamily="34" charset="0"/>
              </a:rPr>
              <a:t>The FUTURE TENSE of most </a:t>
            </a:r>
            <a:r>
              <a:rPr lang="el-GR" dirty="0" err="1">
                <a:latin typeface="Arial" panose="020B0604020202020204" pitchFamily="34" charset="0"/>
                <a:cs typeface="Arial" panose="020B0604020202020204" pitchFamily="34" charset="0"/>
              </a:rPr>
              <a:t>άω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is formed regularly, with one slight change. </a:t>
            </a:r>
            <a:r>
              <a:rPr lang="en-US" b="1" dirty="0">
                <a:latin typeface="Arial" panose="020B0604020202020204" pitchFamily="34" charset="0"/>
                <a:cs typeface="Arial" panose="020B0604020202020204" pitchFamily="34" charset="0"/>
              </a:rPr>
              <a:t>When the tense marker </a:t>
            </a:r>
            <a:r>
              <a:rPr lang="el-GR" b="1" dirty="0">
                <a:latin typeface="Arial" panose="020B0604020202020204" pitchFamily="34" charset="0"/>
                <a:cs typeface="Arial" panose="020B0604020202020204" pitchFamily="34" charset="0"/>
              </a:rPr>
              <a:t>σ </a:t>
            </a:r>
            <a:r>
              <a:rPr lang="en-US" b="1" dirty="0">
                <a:latin typeface="Arial" panose="020B0604020202020204" pitchFamily="34" charset="0"/>
                <a:cs typeface="Arial" panose="020B0604020202020204" pitchFamily="34" charset="0"/>
              </a:rPr>
              <a:t>is added to a verb stem ending in –</a:t>
            </a:r>
            <a:r>
              <a:rPr lang="el-GR" b="1" dirty="0">
                <a:latin typeface="Arial" panose="020B0604020202020204" pitchFamily="34" charset="0"/>
                <a:cs typeface="Arial" panose="020B0604020202020204" pitchFamily="34" charset="0"/>
              </a:rPr>
              <a:t>α, </a:t>
            </a:r>
            <a:r>
              <a:rPr lang="en-US" b="1" dirty="0">
                <a:latin typeface="Arial" panose="020B0604020202020204" pitchFamily="34" charset="0"/>
                <a:cs typeface="Arial" panose="020B0604020202020204" pitchFamily="34" charset="0"/>
              </a:rPr>
              <a:t>the </a:t>
            </a:r>
            <a:r>
              <a:rPr lang="el-GR" b="1" dirty="0">
                <a:latin typeface="Arial" panose="020B0604020202020204" pitchFamily="34" charset="0"/>
                <a:cs typeface="Arial" panose="020B0604020202020204" pitchFamily="34" charset="0"/>
              </a:rPr>
              <a:t>α </a:t>
            </a:r>
            <a:r>
              <a:rPr lang="en-US" b="1" dirty="0">
                <a:latin typeface="Arial" panose="020B0604020202020204" pitchFamily="34" charset="0"/>
                <a:cs typeface="Arial" panose="020B0604020202020204" pitchFamily="34" charset="0"/>
              </a:rPr>
              <a:t>lengthens to </a:t>
            </a:r>
            <a:r>
              <a:rPr lang="el-GR" b="1" dirty="0">
                <a:latin typeface="Arial" panose="020B0604020202020204" pitchFamily="34" charset="0"/>
                <a:cs typeface="Arial" panose="020B0604020202020204" pitchFamily="34" charset="0"/>
              </a:rPr>
              <a:t>η</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Like </a:t>
            </a:r>
            <a:r>
              <a:rPr lang="el-GR" dirty="0" err="1">
                <a:latin typeface="Arial" panose="020B0604020202020204" pitchFamily="34" charset="0"/>
                <a:cs typeface="Arial" panose="020B0604020202020204" pitchFamily="34" charset="0"/>
              </a:rPr>
              <a:t>έω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most (not all!) </a:t>
            </a:r>
            <a:r>
              <a:rPr lang="el-GR" dirty="0" err="1">
                <a:latin typeface="Arial" panose="020B0604020202020204" pitchFamily="34" charset="0"/>
                <a:cs typeface="Arial" panose="020B0604020202020204" pitchFamily="34" charset="0"/>
              </a:rPr>
              <a:t>άω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form their future active by adding –</a:t>
            </a:r>
            <a:r>
              <a:rPr lang="el-GR" dirty="0" err="1">
                <a:latin typeface="Arial" panose="020B0604020202020204" pitchFamily="34" charset="0"/>
                <a:cs typeface="Arial" panose="020B0604020202020204" pitchFamily="34" charset="0"/>
              </a:rPr>
              <a:t>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the lengthened vowel, resulting in the ending –</a:t>
            </a:r>
            <a:r>
              <a:rPr lang="el-GR" b="1"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Classical Greek, however, lengthens </a:t>
            </a:r>
            <a:r>
              <a:rPr lang="el-GR" dirty="0">
                <a:latin typeface="Arial" panose="020B0604020202020204" pitchFamily="34" charset="0"/>
                <a:cs typeface="Arial" panose="020B0604020202020204" pitchFamily="34" charset="0"/>
              </a:rPr>
              <a:t>α </a:t>
            </a:r>
            <a:r>
              <a:rPr lang="en-US" dirty="0">
                <a:latin typeface="Arial" panose="020B0604020202020204" pitchFamily="34" charset="0"/>
                <a:cs typeface="Arial" panose="020B0604020202020204" pitchFamily="34" charset="0"/>
              </a:rPr>
              <a:t>to long </a:t>
            </a:r>
            <a:r>
              <a:rPr lang="el-GR" dirty="0">
                <a:latin typeface="Arial" panose="020B0604020202020204" pitchFamily="34" charset="0"/>
                <a:cs typeface="Arial" panose="020B0604020202020204" pitchFamily="34" charset="0"/>
              </a:rPr>
              <a:t>α (</a:t>
            </a:r>
            <a:r>
              <a:rPr lang="en-US" dirty="0">
                <a:latin typeface="Arial" panose="020B0604020202020204" pitchFamily="34" charset="0"/>
                <a:cs typeface="Arial" panose="020B0604020202020204" pitchFamily="34" charset="0"/>
              </a:rPr>
              <a:t>not </a:t>
            </a:r>
            <a:r>
              <a:rPr lang="el-GR" dirty="0">
                <a:latin typeface="Arial" panose="020B0604020202020204" pitchFamily="34" charset="0"/>
                <a:cs typeface="Arial" panose="020B0604020202020204" pitchFamily="34" charset="0"/>
              </a:rPr>
              <a:t>η) </a:t>
            </a:r>
            <a:r>
              <a:rPr lang="en-US" dirty="0">
                <a:latin typeface="Arial" panose="020B0604020202020204" pitchFamily="34" charset="0"/>
                <a:cs typeface="Arial" panose="020B0604020202020204" pitchFamily="34" charset="0"/>
              </a:rPr>
              <a:t>if the lengthened </a:t>
            </a:r>
            <a:r>
              <a:rPr lang="el-GR" dirty="0">
                <a:latin typeface="Arial" panose="020B0604020202020204" pitchFamily="34" charset="0"/>
                <a:cs typeface="Arial" panose="020B0604020202020204" pitchFamily="34" charset="0"/>
              </a:rPr>
              <a:t>α </a:t>
            </a:r>
            <a:r>
              <a:rPr lang="en-US" dirty="0">
                <a:latin typeface="Arial" panose="020B0604020202020204" pitchFamily="34" charset="0"/>
                <a:cs typeface="Arial" panose="020B0604020202020204" pitchFamily="34" charset="0"/>
              </a:rPr>
              <a:t>is directly preceded by an </a:t>
            </a:r>
            <a:r>
              <a:rPr lang="el-GR" dirty="0">
                <a:latin typeface="Arial" panose="020B0604020202020204" pitchFamily="34" charset="0"/>
                <a:cs typeface="Arial" panose="020B0604020202020204" pitchFamily="34" charset="0"/>
              </a:rPr>
              <a:t>ε, ι, </a:t>
            </a:r>
            <a:r>
              <a:rPr lang="en-US" dirty="0">
                <a:latin typeface="Arial" panose="020B0604020202020204" pitchFamily="34" charset="0"/>
                <a:cs typeface="Arial" panose="020B0604020202020204" pitchFamily="34" charset="0"/>
              </a:rPr>
              <a:t>or </a:t>
            </a:r>
            <a:r>
              <a:rPr lang="el-GR" dirty="0">
                <a:latin typeface="Arial" panose="020B0604020202020204" pitchFamily="34" charset="0"/>
                <a:cs typeface="Arial" panose="020B0604020202020204" pitchFamily="34" charset="0"/>
              </a:rPr>
              <a:t>ρ. </a:t>
            </a:r>
            <a:r>
              <a:rPr lang="en-US" dirty="0">
                <a:latin typeface="Arial" panose="020B0604020202020204" pitchFamily="34" charset="0"/>
                <a:cs typeface="Arial" panose="020B0604020202020204" pitchFamily="34" charset="0"/>
              </a:rPr>
              <a:t>The future tense then conjugates regularly, using –</a:t>
            </a:r>
            <a:r>
              <a:rPr lang="el-GR" dirty="0">
                <a:latin typeface="Arial" panose="020B0604020202020204" pitchFamily="34" charset="0"/>
                <a:cs typeface="Arial" panose="020B0604020202020204" pitchFamily="34" charset="0"/>
              </a:rPr>
              <a:t>ω </a:t>
            </a:r>
            <a:r>
              <a:rPr lang="en-US" dirty="0">
                <a:latin typeface="Arial" panose="020B0604020202020204" pitchFamily="34" charset="0"/>
                <a:cs typeface="Arial" panose="020B0604020202020204" pitchFamily="34" charset="0"/>
              </a:rPr>
              <a:t>personal and infinitive endings.</a:t>
            </a:r>
          </a:p>
          <a:p>
            <a:endParaRPr lang="el-GR" dirty="0"/>
          </a:p>
        </p:txBody>
      </p:sp>
      <p:sp>
        <p:nvSpPr>
          <p:cNvPr id="4" name="Θέση περιεχομένου 3">
            <a:extLst>
              <a:ext uri="{FF2B5EF4-FFF2-40B4-BE49-F238E27FC236}">
                <a16:creationId xmlns:a16="http://schemas.microsoft.com/office/drawing/2014/main" id="{C97F7E76-8210-64CD-F093-1D93B9271158}"/>
              </a:ext>
            </a:extLst>
          </p:cNvPr>
          <p:cNvSpPr>
            <a:spLocks noGrp="1"/>
          </p:cNvSpPr>
          <p:nvPr>
            <p:ph sz="half" idx="2"/>
          </p:nvPr>
        </p:nvSpPr>
        <p:spPr/>
        <p:txBody>
          <a:bodyPr>
            <a:normAutofit fontScale="70000" lnSpcReduction="20000"/>
          </a:bodyPr>
          <a:lstStyle/>
          <a:p>
            <a:r>
              <a:rPr lang="el-GR" dirty="0" err="1">
                <a:latin typeface="Arial" panose="020B0604020202020204" pitchFamily="34" charset="0"/>
                <a:cs typeface="Arial" panose="020B0604020202020204" pitchFamily="34" charset="0"/>
              </a:rPr>
              <a:t>ἀγαπάω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love</a:t>
            </a:r>
          </a:p>
          <a:p>
            <a:r>
              <a:rPr lang="el-GR" dirty="0" err="1">
                <a:latin typeface="Arial" panose="020B0604020202020204" pitchFamily="34" charset="0"/>
                <a:cs typeface="Arial" panose="020B0604020202020204" pitchFamily="34" charset="0"/>
              </a:rPr>
              <a:t>δράω</a:t>
            </a:r>
            <a:r>
              <a:rPr lang="el-GR" dirty="0">
                <a:latin typeface="Arial" panose="020B0604020202020204" pitchFamily="34" charset="0"/>
                <a:cs typeface="Arial" panose="020B0604020202020204" pitchFamily="34" charset="0"/>
              </a:rPr>
              <a:t>, δράσω </a:t>
            </a:r>
            <a:r>
              <a:rPr lang="en-US" dirty="0">
                <a:latin typeface="Arial" panose="020B0604020202020204" pitchFamily="34" charset="0"/>
                <a:cs typeface="Arial" panose="020B0604020202020204" pitchFamily="34" charset="0"/>
              </a:rPr>
              <a:t>do</a:t>
            </a:r>
          </a:p>
          <a:p>
            <a:r>
              <a:rPr lang="el-GR" dirty="0" err="1">
                <a:latin typeface="Arial" panose="020B0604020202020204" pitchFamily="34" charset="0"/>
                <a:cs typeface="Arial" panose="020B0604020202020204" pitchFamily="34" charset="0"/>
              </a:rPr>
              <a:t>ἐάω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ἐάσω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allow</a:t>
            </a:r>
          </a:p>
          <a:p>
            <a:r>
              <a:rPr lang="el-GR" dirty="0" err="1">
                <a:latin typeface="Arial" panose="020B0604020202020204" pitchFamily="34" charset="0"/>
                <a:cs typeface="Arial" panose="020B0604020202020204" pitchFamily="34" charset="0"/>
              </a:rPr>
              <a:t>ἐρωτάω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ask</a:t>
            </a:r>
          </a:p>
          <a:p>
            <a:r>
              <a:rPr lang="el-GR" dirty="0" err="1">
                <a:latin typeface="Arial" panose="020B0604020202020204" pitchFamily="34" charset="0"/>
                <a:cs typeface="Arial" panose="020B0604020202020204" pitchFamily="34" charset="0"/>
              </a:rPr>
              <a:t>ζάω</a:t>
            </a:r>
            <a:r>
              <a:rPr lang="el-GR" dirty="0">
                <a:latin typeface="Arial" panose="020B0604020202020204" pitchFamily="34" charset="0"/>
                <a:cs typeface="Arial" panose="020B0604020202020204" pitchFamily="34" charset="0"/>
              </a:rPr>
              <a:t>, ζήσω </a:t>
            </a:r>
            <a:r>
              <a:rPr lang="en-US" dirty="0">
                <a:latin typeface="Arial" panose="020B0604020202020204" pitchFamily="34" charset="0"/>
                <a:cs typeface="Arial" panose="020B0604020202020204" pitchFamily="34" charset="0"/>
              </a:rPr>
              <a:t>live</a:t>
            </a:r>
          </a:p>
          <a:p>
            <a:r>
              <a:rPr lang="el-GR" dirty="0">
                <a:latin typeface="Arial" panose="020B0604020202020204" pitchFamily="34" charset="0"/>
                <a:cs typeface="Arial" panose="020B0604020202020204" pitchFamily="34" charset="0"/>
              </a:rPr>
              <a:t>νικάω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conquer, defeat</a:t>
            </a:r>
          </a:p>
          <a:p>
            <a:r>
              <a:rPr lang="el-GR" dirty="0" err="1">
                <a:latin typeface="Arial" panose="020B0604020202020204" pitchFamily="34" charset="0"/>
                <a:cs typeface="Arial" panose="020B0604020202020204" pitchFamily="34" charset="0"/>
              </a:rPr>
              <a:t>ὁρμάω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hurry</a:t>
            </a:r>
          </a:p>
          <a:p>
            <a:r>
              <a:rPr lang="el-GR" dirty="0" err="1">
                <a:latin typeface="Arial" panose="020B0604020202020204" pitchFamily="34" charset="0"/>
                <a:cs typeface="Arial" panose="020B0604020202020204" pitchFamily="34" charset="0"/>
              </a:rPr>
              <a:t>πειράω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πειράσω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try, attempt</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918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9A5F71-4B5B-2683-7F7C-3C24B2948CB2}"/>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F65D9F64-4BB8-2724-5AC1-EAA81999C291}"/>
              </a:ext>
            </a:extLst>
          </p:cNvPr>
          <p:cNvSpPr>
            <a:spLocks noGrp="1"/>
          </p:cNvSpPr>
          <p:nvPr>
            <p:ph idx="1"/>
          </p:nvPr>
        </p:nvSpPr>
        <p:spPr/>
        <p:txBody>
          <a:bodyPr>
            <a:normAutofit fontScale="85000" lnSpcReduction="20000"/>
          </a:bodyPr>
          <a:lstStyle/>
          <a:p>
            <a:r>
              <a:rPr lang="en-US" b="1" dirty="0">
                <a:latin typeface="Arial" panose="020B0604020202020204" pitchFamily="34" charset="0"/>
                <a:cs typeface="Arial" panose="020B0604020202020204" pitchFamily="34" charset="0"/>
              </a:rPr>
              <a:t>In –</a:t>
            </a:r>
            <a:r>
              <a:rPr lang="el-GR" b="1" dirty="0" err="1">
                <a:latin typeface="Arial" panose="020B0604020202020204" pitchFamily="34" charset="0"/>
                <a:cs typeface="Arial" panose="020B0604020202020204" pitchFamily="34" charset="0"/>
              </a:rPr>
              <a:t>όω</a:t>
            </a:r>
            <a:r>
              <a:rPr lang="el-GR" b="1"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Present Active Indicative</a:t>
            </a:r>
          </a:p>
          <a:p>
            <a:r>
              <a:rPr lang="en-US" dirty="0">
                <a:latin typeface="Arial" panose="020B0604020202020204" pitchFamily="34" charset="0"/>
                <a:cs typeface="Arial" panose="020B0604020202020204" pitchFamily="34" charset="0"/>
              </a:rPr>
              <a:t>The least common type of contraction in verbs involves –ο, where the contractions are:</a:t>
            </a:r>
          </a:p>
          <a:p>
            <a:r>
              <a:rPr lang="en-US" dirty="0">
                <a:latin typeface="Arial" panose="020B0604020202020204" pitchFamily="34" charset="0"/>
                <a:cs typeface="Arial" panose="020B0604020202020204" pitchFamily="34" charset="0"/>
              </a:rPr>
              <a:t>ο + ω = ω</a:t>
            </a:r>
          </a:p>
          <a:p>
            <a:r>
              <a:rPr lang="en-US" dirty="0">
                <a:latin typeface="Arial" panose="020B0604020202020204" pitchFamily="34" charset="0"/>
                <a:cs typeface="Arial" panose="020B0604020202020204" pitchFamily="34" charset="0"/>
              </a:rPr>
              <a:t>ο + </a:t>
            </a:r>
            <a:r>
              <a:rPr lang="en-US" dirty="0" err="1">
                <a:latin typeface="Arial" panose="020B0604020202020204" pitchFamily="34" charset="0"/>
                <a:cs typeface="Arial" panose="020B0604020202020204" pitchFamily="34" charset="0"/>
              </a:rPr>
              <a:t>ει</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οι</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ο + ο = </a:t>
            </a:r>
            <a:r>
              <a:rPr lang="en-US" dirty="0" err="1">
                <a:latin typeface="Arial" panose="020B0604020202020204" pitchFamily="34" charset="0"/>
                <a:cs typeface="Arial" panose="020B0604020202020204" pitchFamily="34" charset="0"/>
              </a:rPr>
              <a:t>ου</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ο + ε = </a:t>
            </a:r>
            <a:r>
              <a:rPr lang="en-US" dirty="0" err="1">
                <a:latin typeface="Arial" panose="020B0604020202020204" pitchFamily="34" charset="0"/>
                <a:cs typeface="Arial" panose="020B0604020202020204" pitchFamily="34" charset="0"/>
              </a:rPr>
              <a:t>ου</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ο + </a:t>
            </a:r>
            <a:r>
              <a:rPr lang="en-US" dirty="0" err="1">
                <a:latin typeface="Arial" panose="020B0604020202020204" pitchFamily="34" charset="0"/>
                <a:cs typeface="Arial" panose="020B0604020202020204" pitchFamily="34" charset="0"/>
              </a:rPr>
              <a:t>ου</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ου</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239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F662BA-5666-542E-49FC-3B7CB68A48B6}"/>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21766E61-B7BE-9BFD-4D79-BC45C3F7F73A}"/>
              </a:ext>
            </a:extLst>
          </p:cNvPr>
          <p:cNvSpPr>
            <a:spLocks noGrp="1"/>
          </p:cNvSpPr>
          <p:nvPr>
            <p:ph idx="1"/>
          </p:nvPr>
        </p:nvSpPr>
        <p:spPr/>
        <p:txBody>
          <a:bodyPr>
            <a:normAutofit fontScale="62500" lnSpcReduction="20000"/>
          </a:bodyPr>
          <a:lstStyle/>
          <a:p>
            <a:r>
              <a:rPr lang="en-US" dirty="0">
                <a:latin typeface="Arial" panose="020B0604020202020204" pitchFamily="34" charset="0"/>
                <a:cs typeface="Arial" panose="020B0604020202020204" pitchFamily="34" charset="0"/>
              </a:rPr>
              <a:t>The Present Indicative Active of </a:t>
            </a:r>
            <a:r>
              <a:rPr lang="el-GR" dirty="0" err="1">
                <a:latin typeface="Arial" panose="020B0604020202020204" pitchFamily="34" charset="0"/>
                <a:cs typeface="Arial" panose="020B0604020202020204" pitchFamily="34" charset="0"/>
              </a:rPr>
              <a:t>δηλόω</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δηλόω</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δηλῶ</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 show</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δηλόομεν</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δηλοῦμεν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we show</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δηλόεις</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δηλοῖς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you show</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δηλόετε</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δηλοῦτε</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you all show</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δηλόει</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δηλοῖ</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s)he, it shows</a:t>
            </a:r>
          </a:p>
          <a:p>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δηλόουσι</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δηλοῦσι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show</a:t>
            </a:r>
          </a:p>
          <a:p>
            <a:r>
              <a:rPr lang="en-US" dirty="0">
                <a:latin typeface="Arial" panose="020B0604020202020204" pitchFamily="34" charset="0"/>
                <a:cs typeface="Arial" panose="020B0604020202020204" pitchFamily="34" charset="0"/>
              </a:rPr>
              <a:t>Present infinitive active: (</a:t>
            </a:r>
            <a:r>
              <a:rPr lang="el-GR" dirty="0" err="1">
                <a:latin typeface="Arial" panose="020B0604020202020204" pitchFamily="34" charset="0"/>
                <a:cs typeface="Arial" panose="020B0604020202020204" pitchFamily="34" charset="0"/>
              </a:rPr>
              <a:t>δηλόειν</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δηλοῦν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Note that for the present infinitive, the anticipated form, </a:t>
            </a:r>
            <a:r>
              <a:rPr lang="el-GR" dirty="0" err="1">
                <a:latin typeface="Arial" panose="020B0604020202020204" pitchFamily="34" charset="0"/>
                <a:cs typeface="Arial" panose="020B0604020202020204" pitchFamily="34" charset="0"/>
              </a:rPr>
              <a:t>δηλοῖν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not the actual form. As with the </a:t>
            </a:r>
            <a:r>
              <a:rPr lang="el-GR" dirty="0" err="1">
                <a:latin typeface="Arial" panose="020B0604020202020204" pitchFamily="34" charset="0"/>
                <a:cs typeface="Arial" panose="020B0604020202020204" pitchFamily="34" charset="0"/>
              </a:rPr>
              <a:t>άω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Greek speakers appear to have dropped the </a:t>
            </a:r>
            <a:r>
              <a:rPr lang="el-GR" dirty="0">
                <a:latin typeface="Arial" panose="020B0604020202020204" pitchFamily="34" charset="0"/>
                <a:cs typeface="Arial" panose="020B0604020202020204" pitchFamily="34" charset="0"/>
              </a:rPr>
              <a:t>ι </a:t>
            </a:r>
            <a:r>
              <a:rPr lang="en-US" dirty="0">
                <a:latin typeface="Arial" panose="020B0604020202020204" pitchFamily="34" charset="0"/>
                <a:cs typeface="Arial" panose="020B0604020202020204" pitchFamily="34" charset="0"/>
              </a:rPr>
              <a:t>of the –</a:t>
            </a:r>
            <a:r>
              <a:rPr lang="el-GR" dirty="0" err="1">
                <a:latin typeface="Arial" panose="020B0604020202020204" pitchFamily="34" charset="0"/>
                <a:cs typeface="Arial" panose="020B0604020202020204" pitchFamily="34" charset="0"/>
              </a:rPr>
              <a:t>ειν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ending before the contraction, resulting in </a:t>
            </a:r>
            <a:r>
              <a:rPr lang="el-GR" dirty="0" err="1">
                <a:latin typeface="Arial" panose="020B0604020202020204" pitchFamily="34" charset="0"/>
                <a:cs typeface="Arial" panose="020B0604020202020204" pitchFamily="34" charset="0"/>
              </a:rPr>
              <a:t>δηλοῦν</a:t>
            </a:r>
            <a:r>
              <a:rPr lang="el-G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9172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57B4B6-20E8-5C5E-5800-0C90E168A2A7}"/>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C827DE01-22C0-8C10-52F8-D78D06091CA7}"/>
              </a:ext>
            </a:extLst>
          </p:cNvPr>
          <p:cNvSpPr>
            <a:spLocks noGrp="1"/>
          </p:cNvSpPr>
          <p:nvPr>
            <p:ph idx="1"/>
          </p:nvPr>
        </p:nvSpPr>
        <p:spPr/>
        <p:txBody>
          <a:bodyPr>
            <a:normAutofit fontScale="85000" lnSpcReduction="20000"/>
          </a:bodyPr>
          <a:lstStyle/>
          <a:p>
            <a:pPr algn="just"/>
            <a:r>
              <a:rPr lang="en-US" dirty="0">
                <a:latin typeface="Arial" panose="020B0604020202020204" pitchFamily="34" charset="0"/>
                <a:cs typeface="Arial" panose="020B0604020202020204" pitchFamily="34" charset="0"/>
              </a:rPr>
              <a:t>Future Active Indicative</a:t>
            </a:r>
          </a:p>
          <a:p>
            <a:pPr algn="just"/>
            <a:r>
              <a:rPr lang="en-US" dirty="0">
                <a:latin typeface="Arial" panose="020B0604020202020204" pitchFamily="34" charset="0"/>
                <a:cs typeface="Arial" panose="020B0604020202020204" pitchFamily="34" charset="0"/>
              </a:rPr>
              <a:t>The FUTURE TENSE of most </a:t>
            </a:r>
            <a:r>
              <a:rPr lang="en-US" dirty="0" err="1">
                <a:latin typeface="Arial" panose="020B0604020202020204" pitchFamily="34" charset="0"/>
                <a:cs typeface="Arial" panose="020B0604020202020204" pitchFamily="34" charset="0"/>
              </a:rPr>
              <a:t>όω</a:t>
            </a:r>
            <a:r>
              <a:rPr lang="en-US" dirty="0">
                <a:latin typeface="Arial" panose="020B0604020202020204" pitchFamily="34" charset="0"/>
                <a:cs typeface="Arial" panose="020B0604020202020204" pitchFamily="34" charset="0"/>
              </a:rPr>
              <a:t> verbs is formed regularly, with one slight change. </a:t>
            </a:r>
            <a:r>
              <a:rPr lang="en-US" b="1" dirty="0">
                <a:latin typeface="Arial" panose="020B0604020202020204" pitchFamily="34" charset="0"/>
                <a:cs typeface="Arial" panose="020B0604020202020204" pitchFamily="34" charset="0"/>
              </a:rPr>
              <a:t>When the tense marker σ is added to a verb stem ending in o, the o lengthens to ω</a:t>
            </a:r>
            <a:r>
              <a:rPr lang="en-US" dirty="0">
                <a:latin typeface="Arial" panose="020B0604020202020204" pitchFamily="34" charset="0"/>
                <a:cs typeface="Arial" panose="020B0604020202020204" pitchFamily="34" charset="0"/>
              </a:rPr>
              <a:t>. As a result, most </a:t>
            </a:r>
            <a:r>
              <a:rPr lang="en-US" dirty="0" err="1">
                <a:latin typeface="Arial" panose="020B0604020202020204" pitchFamily="34" charset="0"/>
                <a:cs typeface="Arial" panose="020B0604020202020204" pitchFamily="34" charset="0"/>
              </a:rPr>
              <a:t>όω</a:t>
            </a:r>
            <a:r>
              <a:rPr lang="en-US" dirty="0">
                <a:latin typeface="Arial" panose="020B0604020202020204" pitchFamily="34" charset="0"/>
                <a:cs typeface="Arial" panose="020B0604020202020204" pitchFamily="34" charset="0"/>
              </a:rPr>
              <a:t> verbs form their future active by adding –</a:t>
            </a:r>
            <a:r>
              <a:rPr lang="en-US" dirty="0" err="1">
                <a:latin typeface="Arial" panose="020B0604020202020204" pitchFamily="34" charset="0"/>
                <a:cs typeface="Arial" panose="020B0604020202020204" pitchFamily="34" charset="0"/>
              </a:rPr>
              <a:t>σω</a:t>
            </a:r>
            <a:r>
              <a:rPr lang="en-US" dirty="0">
                <a:latin typeface="Arial" panose="020B0604020202020204" pitchFamily="34" charset="0"/>
                <a:cs typeface="Arial" panose="020B0604020202020204" pitchFamily="34" charset="0"/>
              </a:rPr>
              <a:t> to the lengthened vowel, resulting in the ending </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ώσω</a:t>
            </a:r>
            <a:r>
              <a:rPr lang="en-US" dirty="0">
                <a:latin typeface="Arial" panose="020B0604020202020204" pitchFamily="34" charset="0"/>
                <a:cs typeface="Arial" panose="020B0604020202020204" pitchFamily="34" charset="0"/>
              </a:rPr>
              <a:t>. The future tense then conjugates regularly, using –ω personal and infinitive endings.</a:t>
            </a:r>
          </a:p>
          <a:p>
            <a:pPr algn="just"/>
            <a:r>
              <a:rPr lang="en-US" dirty="0">
                <a:latin typeface="Arial" panose="020B0604020202020204" pitchFamily="34" charset="0"/>
                <a:cs typeface="Arial" panose="020B0604020202020204" pitchFamily="34" charset="0"/>
              </a:rPr>
              <a:t>Note the PRINCIPAL PARTS of the following </a:t>
            </a:r>
            <a:r>
              <a:rPr lang="en-US" dirty="0" err="1">
                <a:latin typeface="Arial" panose="020B0604020202020204" pitchFamily="34" charset="0"/>
                <a:cs typeface="Arial" panose="020B0604020202020204" pitchFamily="34" charset="0"/>
              </a:rPr>
              <a:t>όω</a:t>
            </a:r>
            <a:r>
              <a:rPr lang="en-US" dirty="0">
                <a:latin typeface="Arial" panose="020B0604020202020204" pitchFamily="34" charset="0"/>
                <a:cs typeface="Arial" panose="020B0604020202020204" pitchFamily="34" charset="0"/>
              </a:rPr>
              <a:t> verbs.</a:t>
            </a:r>
          </a:p>
          <a:p>
            <a:pPr algn="just"/>
            <a:r>
              <a:rPr lang="en-US" dirty="0" err="1">
                <a:latin typeface="Arial" panose="020B0604020202020204" pitchFamily="34" charset="0"/>
                <a:cs typeface="Arial" panose="020B0604020202020204" pitchFamily="34" charset="0"/>
              </a:rPr>
              <a:t>ἀξιόω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ώσω</a:t>
            </a:r>
            <a:r>
              <a:rPr lang="en-US" dirty="0">
                <a:latin typeface="Arial" panose="020B0604020202020204" pitchFamily="34" charset="0"/>
                <a:cs typeface="Arial" panose="020B0604020202020204" pitchFamily="34" charset="0"/>
              </a:rPr>
              <a:t> consider worthy, valuable</a:t>
            </a:r>
          </a:p>
          <a:p>
            <a:pPr algn="just"/>
            <a:r>
              <a:rPr lang="en-US" dirty="0" err="1">
                <a:latin typeface="Arial" panose="020B0604020202020204" pitchFamily="34" charset="0"/>
                <a:cs typeface="Arial" panose="020B0604020202020204" pitchFamily="34" charset="0"/>
              </a:rPr>
              <a:t>δηλόω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ώσω</a:t>
            </a:r>
            <a:r>
              <a:rPr lang="en-US" dirty="0">
                <a:latin typeface="Arial" panose="020B0604020202020204" pitchFamily="34" charset="0"/>
                <a:cs typeface="Arial" panose="020B0604020202020204" pitchFamily="34" charset="0"/>
              </a:rPr>
              <a:t> show</a:t>
            </a:r>
          </a:p>
          <a:p>
            <a:pPr algn="just"/>
            <a:r>
              <a:rPr lang="en-US" dirty="0">
                <a:latin typeface="Arial" panose="020B0604020202020204" pitchFamily="34" charset="0"/>
                <a:cs typeface="Arial" panose="020B0604020202020204" pitchFamily="34" charset="0"/>
              </a:rPr>
              <a:t>φα</a:t>
            </a:r>
            <a:r>
              <a:rPr lang="en-US" dirty="0" err="1">
                <a:latin typeface="Arial" panose="020B0604020202020204" pitchFamily="34" charset="0"/>
                <a:cs typeface="Arial" panose="020B0604020202020204" pitchFamily="34" charset="0"/>
              </a:rPr>
              <a:t>νερόω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ώσω</a:t>
            </a:r>
            <a:r>
              <a:rPr lang="en-US" dirty="0">
                <a:latin typeface="Arial" panose="020B0604020202020204" pitchFamily="34" charset="0"/>
                <a:cs typeface="Arial" panose="020B0604020202020204" pitchFamily="34" charset="0"/>
              </a:rPr>
              <a:t> reveal</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4992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6AF7E7-044A-3044-8987-194B68E6F063}"/>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810A1346-1113-6D69-ABE0-31CCFE00045B}"/>
              </a:ext>
            </a:extLst>
          </p:cNvPr>
          <p:cNvSpPr>
            <a:spLocks noGrp="1"/>
          </p:cNvSpPr>
          <p:nvPr>
            <p:ph idx="1"/>
          </p:nvPr>
        </p:nvSpPr>
        <p:spPr/>
        <p:txBody>
          <a:bodyPr>
            <a:normAutofit/>
          </a:bodyPr>
          <a:lstStyle/>
          <a:p>
            <a:pPr algn="just"/>
            <a:r>
              <a:rPr lang="en-US" b="1" dirty="0">
                <a:latin typeface="Arial" panose="020B0604020202020204" pitchFamily="34" charset="0"/>
                <a:cs typeface="Arial" panose="020B0604020202020204" pitchFamily="34" charset="0"/>
              </a:rPr>
              <a:t>Exercise 2:</a:t>
            </a:r>
            <a:r>
              <a:rPr lang="en-US" dirty="0">
                <a:latin typeface="Arial" panose="020B0604020202020204" pitchFamily="34" charset="0"/>
                <a:cs typeface="Arial" panose="020B0604020202020204" pitchFamily="34" charset="0"/>
              </a:rPr>
              <a:t> For each inflected verb form, provide the person and number. If it is an infinitive, simply identify it as such. Then provide the future form of the verb in the same person and number (or future infinitive). For example: </a:t>
            </a:r>
            <a:r>
              <a:rPr lang="el-GR" dirty="0" err="1">
                <a:latin typeface="Arial" panose="020B0604020202020204" pitchFamily="34" charset="0"/>
                <a:cs typeface="Arial" panose="020B0604020202020204" pitchFamily="34" charset="0"/>
              </a:rPr>
              <a:t>λαλεῖτε</a:t>
            </a:r>
            <a:r>
              <a:rPr lang="el-GR"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answer) 2nd pers., plural/ you all babble/ </a:t>
            </a:r>
            <a:r>
              <a:rPr lang="el-GR" dirty="0">
                <a:latin typeface="Arial" panose="020B0604020202020204" pitchFamily="34" charset="0"/>
                <a:cs typeface="Arial" panose="020B0604020202020204" pitchFamily="34" charset="0"/>
              </a:rPr>
              <a:t>λαλήσετε. </a:t>
            </a:r>
            <a:r>
              <a:rPr lang="el-GR" dirty="0" err="1">
                <a:latin typeface="Arial" panose="020B0604020202020204" pitchFamily="34" charset="0"/>
                <a:cs typeface="Arial" panose="020B0604020202020204" pitchFamily="34" charset="0"/>
              </a:rPr>
              <a:t>κρατεῖν</a:t>
            </a:r>
            <a:r>
              <a:rPr lang="el-GR"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answer) infinitive/ to rule over/ </a:t>
            </a:r>
            <a:r>
              <a:rPr lang="el-GR" dirty="0" err="1">
                <a:latin typeface="Arial" panose="020B0604020202020204" pitchFamily="34" charset="0"/>
                <a:cs typeface="Arial" panose="020B0604020202020204" pitchFamily="34" charset="0"/>
              </a:rPr>
              <a:t>κρατήσειν</a:t>
            </a:r>
            <a:r>
              <a:rPr lang="el-GR" dirty="0">
                <a:latin typeface="Arial" panose="020B0604020202020204" pitchFamily="34" charset="0"/>
                <a:cs typeface="Arial" panose="020B0604020202020204" pitchFamily="34" charset="0"/>
              </a:rPr>
              <a:t>.</a:t>
            </a:r>
          </a:p>
          <a:p>
            <a:pPr algn="just"/>
            <a:r>
              <a:rPr lang="el-GR" dirty="0" err="1">
                <a:latin typeface="Arial" panose="020B0604020202020204" pitchFamily="34" charset="0"/>
                <a:cs typeface="Arial" panose="020B0604020202020204" pitchFamily="34" charset="0"/>
              </a:rPr>
              <a:t>ζῶμεν</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μισεῖς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τιμᾶτε</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κινεῖν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ἀγαπῶσιν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οἰκῶ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ὁμολογοῦσι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δηλοῦν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τολμᾷ</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895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0164D7-3959-14C3-1D14-9FF65A7A759C}"/>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387F69FE-CBF3-F8C8-E3B3-113BCD5658F1}"/>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OPTATIVE</a:t>
            </a:r>
          </a:p>
          <a:p>
            <a:r>
              <a:rPr lang="en-US" dirty="0">
                <a:latin typeface="Arial" panose="020B0604020202020204" pitchFamily="34" charset="0"/>
                <a:cs typeface="Arial" panose="020B0604020202020204" pitchFamily="34" charset="0"/>
              </a:rPr>
              <a:t>1</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α + οι = ῳ</a:t>
            </a:r>
          </a:p>
          <a:p>
            <a:r>
              <a:rPr lang="el-G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ε + οι = οι</a:t>
            </a:r>
          </a:p>
          <a:p>
            <a:r>
              <a:rPr lang="el-G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ο + οι = οι</a:t>
            </a:r>
          </a:p>
        </p:txBody>
      </p:sp>
    </p:spTree>
    <p:extLst>
      <p:ext uri="{BB962C8B-B14F-4D97-AF65-F5344CB8AC3E}">
        <p14:creationId xmlns:p14="http://schemas.microsoft.com/office/powerpoint/2010/main" val="3500865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7A6A3D-8743-D8BF-A42E-E7079C563680}"/>
              </a:ext>
            </a:extLst>
          </p:cNvPr>
          <p:cNvSpPr>
            <a:spLocks noGrp="1"/>
          </p:cNvSpPr>
          <p:nvPr>
            <p:ph type="title"/>
          </p:nvPr>
        </p:nvSpPr>
        <p:spPr/>
        <p:txBody>
          <a:bodyPr/>
          <a:lstStyle/>
          <a:p>
            <a:r>
              <a:rPr lang="en-US" dirty="0"/>
              <a:t>Contract Verbs</a:t>
            </a:r>
            <a:endParaRPr lang="el-GR" dirty="0"/>
          </a:p>
        </p:txBody>
      </p:sp>
      <p:pic>
        <p:nvPicPr>
          <p:cNvPr id="4" name="Θέση περιεχομένου 3">
            <a:extLst>
              <a:ext uri="{FF2B5EF4-FFF2-40B4-BE49-F238E27FC236}">
                <a16:creationId xmlns:a16="http://schemas.microsoft.com/office/drawing/2014/main" id="{ACE54023-E858-FBB7-89D4-35AA3D1B1469}"/>
              </a:ext>
            </a:extLst>
          </p:cNvPr>
          <p:cNvPicPr>
            <a:picLocks noGrp="1" noChangeAspect="1"/>
          </p:cNvPicPr>
          <p:nvPr>
            <p:ph idx="1"/>
          </p:nvPr>
        </p:nvPicPr>
        <p:blipFill>
          <a:blip r:embed="rId2"/>
          <a:stretch>
            <a:fillRect/>
          </a:stretch>
        </p:blipFill>
        <p:spPr>
          <a:xfrm>
            <a:off x="3881415" y="2557463"/>
            <a:ext cx="4429170" cy="3317875"/>
          </a:xfrm>
          <a:prstGeom prst="rect">
            <a:avLst/>
          </a:prstGeom>
        </p:spPr>
      </p:pic>
    </p:spTree>
    <p:extLst>
      <p:ext uri="{BB962C8B-B14F-4D97-AF65-F5344CB8AC3E}">
        <p14:creationId xmlns:p14="http://schemas.microsoft.com/office/powerpoint/2010/main" val="7329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9B4293-1B8F-ED11-10B2-CEC045B72145}"/>
              </a:ext>
            </a:extLst>
          </p:cNvPr>
          <p:cNvSpPr>
            <a:spLocks noGrp="1"/>
          </p:cNvSpPr>
          <p:nvPr>
            <p:ph type="title"/>
          </p:nvPr>
        </p:nvSpPr>
        <p:spPr/>
        <p:txBody>
          <a:bodyPr/>
          <a:lstStyle/>
          <a:p>
            <a:r>
              <a:rPr lang="en-US" dirty="0"/>
              <a:t>WEEK 7</a:t>
            </a:r>
            <a:endParaRPr lang="el-GR" dirty="0"/>
          </a:p>
        </p:txBody>
      </p:sp>
      <p:pic>
        <p:nvPicPr>
          <p:cNvPr id="5" name="Θέση περιεχομένου 4">
            <a:extLst>
              <a:ext uri="{FF2B5EF4-FFF2-40B4-BE49-F238E27FC236}">
                <a16:creationId xmlns:a16="http://schemas.microsoft.com/office/drawing/2014/main" id="{8FC28172-E7B5-084B-4774-06E5736F972B}"/>
              </a:ext>
            </a:extLst>
          </p:cNvPr>
          <p:cNvPicPr>
            <a:picLocks noGrp="1" noChangeAspect="1"/>
          </p:cNvPicPr>
          <p:nvPr>
            <p:ph idx="1"/>
          </p:nvPr>
        </p:nvPicPr>
        <p:blipFill>
          <a:blip r:embed="rId2"/>
          <a:stretch>
            <a:fillRect/>
          </a:stretch>
        </p:blipFill>
        <p:spPr>
          <a:xfrm>
            <a:off x="7091363" y="2352675"/>
            <a:ext cx="2124075" cy="2152650"/>
          </a:xfrm>
          <a:prstGeom prst="rect">
            <a:avLst/>
          </a:prstGeom>
        </p:spPr>
      </p:pic>
      <p:sp>
        <p:nvSpPr>
          <p:cNvPr id="4" name="Θέση κειμένου 3">
            <a:extLst>
              <a:ext uri="{FF2B5EF4-FFF2-40B4-BE49-F238E27FC236}">
                <a16:creationId xmlns:a16="http://schemas.microsoft.com/office/drawing/2014/main" id="{AD352E3D-2292-464A-6705-08EC88CFEC77}"/>
              </a:ext>
            </a:extLst>
          </p:cNvPr>
          <p:cNvSpPr>
            <a:spLocks noGrp="1"/>
          </p:cNvSpPr>
          <p:nvPr>
            <p:ph type="body" sz="half" idx="2"/>
          </p:nvPr>
        </p:nvSpPr>
        <p:spPr/>
        <p:txBody>
          <a:bodyPr/>
          <a:lstStyle/>
          <a:p>
            <a:r>
              <a:rPr lang="en-US" dirty="0"/>
              <a:t>Contract verbs and Verbs in –</a:t>
            </a:r>
            <a:r>
              <a:rPr lang="en-US" dirty="0" err="1"/>
              <a:t>μι</a:t>
            </a:r>
            <a:endParaRPr lang="en-US" dirty="0"/>
          </a:p>
        </p:txBody>
      </p:sp>
    </p:spTree>
    <p:extLst>
      <p:ext uri="{BB962C8B-B14F-4D97-AF65-F5344CB8AC3E}">
        <p14:creationId xmlns:p14="http://schemas.microsoft.com/office/powerpoint/2010/main" val="324904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EB2510-16E8-AC38-023E-FE95B7F37C42}"/>
              </a:ext>
            </a:extLst>
          </p:cNvPr>
          <p:cNvSpPr>
            <a:spLocks noGrp="1"/>
          </p:cNvSpPr>
          <p:nvPr>
            <p:ph type="title"/>
          </p:nvPr>
        </p:nvSpPr>
        <p:spPr/>
        <p:txBody>
          <a:bodyPr/>
          <a:lstStyle/>
          <a:p>
            <a:r>
              <a:rPr lang="en-US" dirty="0"/>
              <a:t>Contract Verbs</a:t>
            </a:r>
            <a:endParaRPr lang="el-GR" dirty="0"/>
          </a:p>
        </p:txBody>
      </p:sp>
      <p:pic>
        <p:nvPicPr>
          <p:cNvPr id="4" name="Θέση περιεχομένου 3">
            <a:extLst>
              <a:ext uri="{FF2B5EF4-FFF2-40B4-BE49-F238E27FC236}">
                <a16:creationId xmlns:a16="http://schemas.microsoft.com/office/drawing/2014/main" id="{C8E6A4A3-9F1E-4D24-475B-4F8C7181B884}"/>
              </a:ext>
            </a:extLst>
          </p:cNvPr>
          <p:cNvPicPr>
            <a:picLocks noGrp="1" noChangeAspect="1"/>
          </p:cNvPicPr>
          <p:nvPr>
            <p:ph idx="1"/>
          </p:nvPr>
        </p:nvPicPr>
        <p:blipFill>
          <a:blip r:embed="rId2"/>
          <a:stretch>
            <a:fillRect/>
          </a:stretch>
        </p:blipFill>
        <p:spPr>
          <a:xfrm>
            <a:off x="3606785" y="2557463"/>
            <a:ext cx="4978430" cy="3317875"/>
          </a:xfrm>
          <a:prstGeom prst="rect">
            <a:avLst/>
          </a:prstGeom>
        </p:spPr>
      </p:pic>
    </p:spTree>
    <p:extLst>
      <p:ext uri="{BB962C8B-B14F-4D97-AF65-F5344CB8AC3E}">
        <p14:creationId xmlns:p14="http://schemas.microsoft.com/office/powerpoint/2010/main" val="288462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24879A-C74B-8C83-CBAC-9C600123CD5B}"/>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31067F3D-1FA4-4780-9969-76A8937856C4}"/>
              </a:ext>
            </a:extLst>
          </p:cNvPr>
          <p:cNvSpPr>
            <a:spLocks noGrp="1"/>
          </p:cNvSpPr>
          <p:nvPr>
            <p:ph idx="1"/>
          </p:nvPr>
        </p:nvSpPr>
        <p:spPr/>
        <p:txBody>
          <a:bodyPr/>
          <a:lstStyle/>
          <a:p>
            <a:pPr algn="just"/>
            <a:r>
              <a:rPr lang="en-US" dirty="0">
                <a:latin typeface="Arial" panose="020B0604020202020204" pitchFamily="34" charset="0"/>
                <a:cs typeface="Arial" panose="020B0604020202020204" pitchFamily="34" charset="0"/>
              </a:rPr>
              <a:t>Notes:</a:t>
            </a:r>
          </a:p>
          <a:p>
            <a:pPr algn="just"/>
            <a:r>
              <a:rPr lang="en-US" dirty="0">
                <a:latin typeface="Arial" panose="020B0604020202020204" pitchFamily="34" charset="0"/>
                <a:cs typeface="Arial" panose="020B0604020202020204" pitchFamily="34" charset="0"/>
              </a:rPr>
              <a:t>1) The present indicative and subjunctive are identical.</a:t>
            </a:r>
          </a:p>
          <a:p>
            <a:pPr algn="just"/>
            <a:r>
              <a:rPr lang="en-US" dirty="0">
                <a:latin typeface="Arial" panose="020B0604020202020204" pitchFamily="34" charset="0"/>
                <a:cs typeface="Arial" panose="020B0604020202020204" pitchFamily="34" charset="0"/>
              </a:rPr>
              <a:t>2) The neuter present participle looks like the masculine one.</a:t>
            </a:r>
          </a:p>
          <a:p>
            <a:pPr algn="just"/>
            <a:r>
              <a:rPr lang="en-US" dirty="0">
                <a:latin typeface="Arial" panose="020B0604020202020204" pitchFamily="34" charset="0"/>
                <a:cs typeface="Arial" panose="020B0604020202020204" pitchFamily="34" charset="0"/>
              </a:rPr>
              <a:t>3) The -1- of the optative is subscript.</a:t>
            </a:r>
          </a:p>
          <a:p>
            <a:pPr algn="just"/>
            <a:r>
              <a:rPr lang="en-US" dirty="0">
                <a:latin typeface="Arial" panose="020B0604020202020204" pitchFamily="34" charset="0"/>
                <a:cs typeface="Arial" panose="020B0604020202020204" pitchFamily="34" charset="0"/>
              </a:rPr>
              <a:t>4 ) The present infinitive is easily confused with an accusative of the  first declension, especially because the iota is elided.</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230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BD83F0-ACB5-CB3E-E9BC-412DC45D6369}"/>
              </a:ext>
            </a:extLst>
          </p:cNvPr>
          <p:cNvSpPr>
            <a:spLocks noGrp="1"/>
          </p:cNvSpPr>
          <p:nvPr>
            <p:ph type="title"/>
          </p:nvPr>
        </p:nvSpPr>
        <p:spPr/>
        <p:txBody>
          <a:bodyPr/>
          <a:lstStyle/>
          <a:p>
            <a:r>
              <a:rPr lang="en-US" dirty="0"/>
              <a:t>Contract Verbs</a:t>
            </a:r>
            <a:endParaRPr lang="el-GR" dirty="0"/>
          </a:p>
        </p:txBody>
      </p:sp>
      <p:pic>
        <p:nvPicPr>
          <p:cNvPr id="4" name="Θέση περιεχομένου 3">
            <a:extLst>
              <a:ext uri="{FF2B5EF4-FFF2-40B4-BE49-F238E27FC236}">
                <a16:creationId xmlns:a16="http://schemas.microsoft.com/office/drawing/2014/main" id="{29DCC2C8-F15D-4B34-F857-C3C0FA986F8D}"/>
              </a:ext>
            </a:extLst>
          </p:cNvPr>
          <p:cNvPicPr>
            <a:picLocks noGrp="1" noChangeAspect="1"/>
          </p:cNvPicPr>
          <p:nvPr>
            <p:ph idx="1"/>
          </p:nvPr>
        </p:nvPicPr>
        <p:blipFill>
          <a:blip r:embed="rId2"/>
          <a:stretch>
            <a:fillRect/>
          </a:stretch>
        </p:blipFill>
        <p:spPr>
          <a:xfrm>
            <a:off x="3768109" y="2557463"/>
            <a:ext cx="4655782" cy="3317875"/>
          </a:xfrm>
          <a:prstGeom prst="rect">
            <a:avLst/>
          </a:prstGeom>
        </p:spPr>
      </p:pic>
    </p:spTree>
    <p:extLst>
      <p:ext uri="{BB962C8B-B14F-4D97-AF65-F5344CB8AC3E}">
        <p14:creationId xmlns:p14="http://schemas.microsoft.com/office/powerpoint/2010/main" val="99256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DD54DE-37D3-17B1-15B1-FF1492B31B05}"/>
              </a:ext>
            </a:extLst>
          </p:cNvPr>
          <p:cNvSpPr>
            <a:spLocks noGrp="1"/>
          </p:cNvSpPr>
          <p:nvPr>
            <p:ph type="title"/>
          </p:nvPr>
        </p:nvSpPr>
        <p:spPr/>
        <p:txBody>
          <a:bodyPr/>
          <a:lstStyle/>
          <a:p>
            <a:r>
              <a:rPr lang="en-US" dirty="0"/>
              <a:t>Contract Verbs</a:t>
            </a:r>
            <a:endParaRPr lang="el-GR" dirty="0"/>
          </a:p>
        </p:txBody>
      </p:sp>
      <p:pic>
        <p:nvPicPr>
          <p:cNvPr id="4" name="Θέση περιεχομένου 3">
            <a:extLst>
              <a:ext uri="{FF2B5EF4-FFF2-40B4-BE49-F238E27FC236}">
                <a16:creationId xmlns:a16="http://schemas.microsoft.com/office/drawing/2014/main" id="{60D0CBBF-747C-C792-2640-4FBC4AA214A9}"/>
              </a:ext>
            </a:extLst>
          </p:cNvPr>
          <p:cNvPicPr>
            <a:picLocks noGrp="1" noChangeAspect="1"/>
          </p:cNvPicPr>
          <p:nvPr>
            <p:ph idx="1"/>
          </p:nvPr>
        </p:nvPicPr>
        <p:blipFill>
          <a:blip r:embed="rId2"/>
          <a:stretch>
            <a:fillRect/>
          </a:stretch>
        </p:blipFill>
        <p:spPr>
          <a:xfrm>
            <a:off x="3751886" y="2557463"/>
            <a:ext cx="4688228" cy="3317875"/>
          </a:xfrm>
          <a:prstGeom prst="rect">
            <a:avLst/>
          </a:prstGeom>
        </p:spPr>
      </p:pic>
    </p:spTree>
    <p:extLst>
      <p:ext uri="{BB962C8B-B14F-4D97-AF65-F5344CB8AC3E}">
        <p14:creationId xmlns:p14="http://schemas.microsoft.com/office/powerpoint/2010/main" val="254220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0E1F7-6F76-4403-D239-13ED66A30A6F}"/>
              </a:ext>
            </a:extLst>
          </p:cNvPr>
          <p:cNvSpPr>
            <a:spLocks noGrp="1"/>
          </p:cNvSpPr>
          <p:nvPr>
            <p:ph type="title"/>
          </p:nvPr>
        </p:nvSpPr>
        <p:spPr/>
        <p:txBody>
          <a:bodyPr/>
          <a:lstStyle/>
          <a:p>
            <a:r>
              <a:rPr lang="en-US" dirty="0"/>
              <a:t>Contract Verbs</a:t>
            </a:r>
            <a:endParaRPr lang="el-GR" dirty="0"/>
          </a:p>
        </p:txBody>
      </p:sp>
      <p:pic>
        <p:nvPicPr>
          <p:cNvPr id="4" name="Θέση περιεχομένου 3">
            <a:extLst>
              <a:ext uri="{FF2B5EF4-FFF2-40B4-BE49-F238E27FC236}">
                <a16:creationId xmlns:a16="http://schemas.microsoft.com/office/drawing/2014/main" id="{658A009B-785D-A459-2D6C-E6E1A2623AF4}"/>
              </a:ext>
            </a:extLst>
          </p:cNvPr>
          <p:cNvPicPr>
            <a:picLocks noGrp="1" noChangeAspect="1"/>
          </p:cNvPicPr>
          <p:nvPr>
            <p:ph idx="1"/>
          </p:nvPr>
        </p:nvPicPr>
        <p:blipFill>
          <a:blip r:embed="rId2"/>
          <a:stretch>
            <a:fillRect/>
          </a:stretch>
        </p:blipFill>
        <p:spPr>
          <a:xfrm>
            <a:off x="3637304" y="2557463"/>
            <a:ext cx="4917392" cy="3317875"/>
          </a:xfrm>
          <a:prstGeom prst="rect">
            <a:avLst/>
          </a:prstGeom>
        </p:spPr>
      </p:pic>
    </p:spTree>
    <p:extLst>
      <p:ext uri="{BB962C8B-B14F-4D97-AF65-F5344CB8AC3E}">
        <p14:creationId xmlns:p14="http://schemas.microsoft.com/office/powerpoint/2010/main" val="1165485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79DA59-06F0-7554-AC92-5D03F8F268F3}"/>
              </a:ext>
            </a:extLst>
          </p:cNvPr>
          <p:cNvSpPr>
            <a:spLocks noGrp="1"/>
          </p:cNvSpPr>
          <p:nvPr>
            <p:ph type="title"/>
          </p:nvPr>
        </p:nvSpPr>
        <p:spPr/>
        <p:txBody>
          <a:bodyPr/>
          <a:lstStyle/>
          <a:p>
            <a:r>
              <a:rPr lang="en-US" dirty="0"/>
              <a:t>Contract Verbs</a:t>
            </a:r>
            <a:endParaRPr lang="el-GR" dirty="0"/>
          </a:p>
        </p:txBody>
      </p:sp>
      <p:pic>
        <p:nvPicPr>
          <p:cNvPr id="4" name="Θέση περιεχομένου 3">
            <a:extLst>
              <a:ext uri="{FF2B5EF4-FFF2-40B4-BE49-F238E27FC236}">
                <a16:creationId xmlns:a16="http://schemas.microsoft.com/office/drawing/2014/main" id="{A73CF52E-9AD1-EC59-5319-4EDE176EBEF2}"/>
              </a:ext>
            </a:extLst>
          </p:cNvPr>
          <p:cNvPicPr>
            <a:picLocks noGrp="1" noChangeAspect="1"/>
          </p:cNvPicPr>
          <p:nvPr>
            <p:ph idx="1"/>
          </p:nvPr>
        </p:nvPicPr>
        <p:blipFill>
          <a:blip r:embed="rId2"/>
          <a:stretch>
            <a:fillRect/>
          </a:stretch>
        </p:blipFill>
        <p:spPr>
          <a:xfrm>
            <a:off x="3757253" y="2557463"/>
            <a:ext cx="4677493" cy="3317875"/>
          </a:xfrm>
          <a:prstGeom prst="rect">
            <a:avLst/>
          </a:prstGeom>
        </p:spPr>
      </p:pic>
    </p:spTree>
    <p:extLst>
      <p:ext uri="{BB962C8B-B14F-4D97-AF65-F5344CB8AC3E}">
        <p14:creationId xmlns:p14="http://schemas.microsoft.com/office/powerpoint/2010/main" val="667693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4F8492-05C1-DDE2-7826-B7CD24DFF3C3}"/>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83983BA1-DBEB-8CD4-A774-FAC6BE60B83E}"/>
              </a:ext>
            </a:extLst>
          </p:cNvPr>
          <p:cNvSpPr>
            <a:spLocks noGrp="1"/>
          </p:cNvSpPr>
          <p:nvPr>
            <p:ph idx="1"/>
          </p:nvPr>
        </p:nvSpPr>
        <p:spPr/>
        <p:txBody>
          <a:bodyPr>
            <a:normAutofit fontScale="92500" lnSpcReduction="10000"/>
          </a:bodyPr>
          <a:lstStyle/>
          <a:p>
            <a:pPr algn="just"/>
            <a:r>
              <a:rPr lang="en-US" dirty="0">
                <a:latin typeface="Arial" panose="020B0604020202020204" pitchFamily="34" charset="0"/>
                <a:cs typeface="Arial" panose="020B0604020202020204" pitchFamily="34" charset="0"/>
              </a:rPr>
              <a:t>Forms built on the present stem follow either a thematic or an </a:t>
            </a:r>
            <a:r>
              <a:rPr lang="en-US" b="1" dirty="0">
                <a:latin typeface="Arial" panose="020B0604020202020204" pitchFamily="34" charset="0"/>
                <a:cs typeface="Arial" panose="020B0604020202020204" pitchFamily="34" charset="0"/>
              </a:rPr>
              <a:t>athematic conjugation</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 The thematic conjugation, comprising all verbs in -</a:t>
            </a:r>
            <a:r>
              <a:rPr lang="el-GR" dirty="0">
                <a:latin typeface="Arial" panose="020B0604020202020204" pitchFamily="34" charset="0"/>
                <a:cs typeface="Arial" panose="020B0604020202020204" pitchFamily="34" charset="0"/>
              </a:rPr>
              <a:t>ω, </a:t>
            </a:r>
            <a:r>
              <a:rPr lang="en-US" dirty="0">
                <a:latin typeface="Arial" panose="020B0604020202020204" pitchFamily="34" charset="0"/>
                <a:cs typeface="Arial" panose="020B0604020202020204" pitchFamily="34" charset="0"/>
              </a:rPr>
              <a:t>is much more common.</a:t>
            </a:r>
          </a:p>
          <a:p>
            <a:pPr algn="just"/>
            <a:r>
              <a:rPr lang="en-US" dirty="0">
                <a:latin typeface="Arial" panose="020B0604020202020204" pitchFamily="34" charset="0"/>
                <a:cs typeface="Arial" panose="020B0604020202020204" pitchFamily="34" charset="0"/>
              </a:rPr>
              <a:t>With these verbs, a thematic vowel (</a:t>
            </a:r>
            <a:r>
              <a:rPr lang="el-GR" dirty="0">
                <a:latin typeface="Arial" panose="020B0604020202020204" pitchFamily="34" charset="0"/>
                <a:cs typeface="Arial" panose="020B0604020202020204" pitchFamily="34" charset="0"/>
              </a:rPr>
              <a:t>ε/ο) </a:t>
            </a:r>
            <a:r>
              <a:rPr lang="en-US" dirty="0">
                <a:latin typeface="Arial" panose="020B0604020202020204" pitchFamily="34" charset="0"/>
                <a:cs typeface="Arial" panose="020B0604020202020204" pitchFamily="34" charset="0"/>
              </a:rPr>
              <a:t>stands between the present stem and the endings: e.g. 1 pl. act. ind. </a:t>
            </a:r>
            <a:r>
              <a:rPr lang="el-GR" dirty="0" err="1">
                <a:latin typeface="Arial" panose="020B0604020202020204" pitchFamily="34" charset="0"/>
                <a:cs typeface="Arial" panose="020B0604020202020204" pitchFamily="34" charset="0"/>
              </a:rPr>
              <a:t>παιδεύ</a:t>
            </a:r>
            <a:r>
              <a:rPr lang="el-GR" dirty="0">
                <a:latin typeface="Arial" panose="020B0604020202020204" pitchFamily="34" charset="0"/>
                <a:cs typeface="Arial" panose="020B0604020202020204" pitchFamily="34" charset="0"/>
              </a:rPr>
              <a:t>-ο-μεν, 2 </a:t>
            </a:r>
            <a:r>
              <a:rPr lang="en-US" dirty="0">
                <a:latin typeface="Arial" panose="020B0604020202020204" pitchFamily="34" charset="0"/>
                <a:cs typeface="Arial" panose="020B0604020202020204" pitchFamily="34" charset="0"/>
              </a:rPr>
              <a:t>pl. </a:t>
            </a:r>
            <a:r>
              <a:rPr lang="el-GR" dirty="0" err="1">
                <a:latin typeface="Arial" panose="020B0604020202020204" pitchFamily="34" charset="0"/>
                <a:cs typeface="Arial" panose="020B0604020202020204" pitchFamily="34" charset="0"/>
              </a:rPr>
              <a:t>παιδεύ</a:t>
            </a:r>
            <a:r>
              <a:rPr lang="el-GR" dirty="0">
                <a:latin typeface="Arial" panose="020B0604020202020204" pitchFamily="34" charset="0"/>
                <a:cs typeface="Arial" panose="020B0604020202020204" pitchFamily="34" charset="0"/>
              </a:rPr>
              <a:t>-ε-τε.</a:t>
            </a:r>
          </a:p>
          <a:p>
            <a:pPr algn="just"/>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athematic conjugation comprises </a:t>
            </a:r>
            <a:r>
              <a:rPr lang="en-US" b="1" dirty="0">
                <a:latin typeface="Arial" panose="020B0604020202020204" pitchFamily="34" charset="0"/>
                <a:cs typeface="Arial" panose="020B0604020202020204" pitchFamily="34" charset="0"/>
              </a:rPr>
              <a:t>all verbs ending in -</a:t>
            </a:r>
            <a:r>
              <a:rPr lang="el-GR" b="1" dirty="0">
                <a:latin typeface="Arial" panose="020B0604020202020204" pitchFamily="34" charset="0"/>
                <a:cs typeface="Arial" panose="020B0604020202020204" pitchFamily="34" charset="0"/>
              </a:rPr>
              <a:t>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endings follow immediately on the present stem: e.g. 1 pl. act. ind. </a:t>
            </a:r>
            <a:r>
              <a:rPr lang="el-GR" dirty="0" err="1">
                <a:latin typeface="Arial" panose="020B0604020202020204" pitchFamily="34" charset="0"/>
                <a:cs typeface="Arial" panose="020B0604020202020204" pitchFamily="34" charset="0"/>
              </a:rPr>
              <a:t>δείκνυ</a:t>
            </a:r>
            <a:r>
              <a:rPr lang="el-GR" dirty="0">
                <a:latin typeface="Arial" panose="020B0604020202020204" pitchFamily="34" charset="0"/>
                <a:cs typeface="Arial" panose="020B0604020202020204" pitchFamily="34" charset="0"/>
              </a:rPr>
              <a:t>-μεν, 2 </a:t>
            </a:r>
            <a:r>
              <a:rPr lang="en-US" dirty="0">
                <a:latin typeface="Arial" panose="020B0604020202020204" pitchFamily="34" charset="0"/>
                <a:cs typeface="Arial" panose="020B0604020202020204" pitchFamily="34" charset="0"/>
              </a:rPr>
              <a:t>pl. </a:t>
            </a:r>
            <a:r>
              <a:rPr lang="el-GR" dirty="0" err="1">
                <a:latin typeface="Arial" panose="020B0604020202020204" pitchFamily="34" charset="0"/>
                <a:cs typeface="Arial" panose="020B0604020202020204" pitchFamily="34" charset="0"/>
              </a:rPr>
              <a:t>δείκνυ</a:t>
            </a:r>
            <a:r>
              <a:rPr lang="el-GR" dirty="0">
                <a:latin typeface="Arial" panose="020B0604020202020204" pitchFamily="34" charset="0"/>
                <a:cs typeface="Arial" panose="020B0604020202020204" pitchFamily="34" charset="0"/>
              </a:rPr>
              <a:t>-τε.</a:t>
            </a:r>
          </a:p>
        </p:txBody>
      </p:sp>
    </p:spTree>
    <p:extLst>
      <p:ext uri="{BB962C8B-B14F-4D97-AF65-F5344CB8AC3E}">
        <p14:creationId xmlns:p14="http://schemas.microsoft.com/office/powerpoint/2010/main" val="225874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09ABA0-7597-62F7-AC12-21911397A5CD}"/>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58915ECB-45D7-37D0-BD46-300292F2FF6C}"/>
              </a:ext>
            </a:extLst>
          </p:cNvPr>
          <p:cNvSpPr>
            <a:spLocks noGrp="1"/>
          </p:cNvSpPr>
          <p:nvPr>
            <p:ph idx="1"/>
          </p:nvPr>
        </p:nvSpPr>
        <p:spPr/>
        <p:txBody>
          <a:bodyPr>
            <a:normAutofit fontScale="77500" lnSpcReduction="20000"/>
          </a:bodyPr>
          <a:lstStyle/>
          <a:p>
            <a:pPr algn="just"/>
            <a:r>
              <a:rPr lang="en-US" dirty="0">
                <a:latin typeface="Arial" panose="020B0604020202020204" pitchFamily="34" charset="0"/>
                <a:cs typeface="Arial" panose="020B0604020202020204" pitchFamily="34" charset="0"/>
              </a:rPr>
              <a:t>Apart from the thematic vowel, there are two important points of distinction between thematic and athematic presents:</a:t>
            </a:r>
          </a:p>
          <a:p>
            <a:pPr algn="just"/>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Endings</a:t>
            </a:r>
            <a:r>
              <a:rPr lang="en-US" dirty="0">
                <a:latin typeface="Arial" panose="020B0604020202020204" pitchFamily="34" charset="0"/>
                <a:cs typeface="Arial" panose="020B0604020202020204" pitchFamily="34" charset="0"/>
              </a:rPr>
              <a:t>: the endings of thematic and athematic presents differ:</a:t>
            </a:r>
          </a:p>
          <a:p>
            <a:pPr algn="just"/>
            <a:r>
              <a:rPr lang="en-US" dirty="0">
                <a:latin typeface="Arial" panose="020B0604020202020204" pitchFamily="34" charset="0"/>
                <a:cs typeface="Arial" panose="020B0604020202020204" pitchFamily="34" charset="0"/>
              </a:rPr>
              <a:t>in the present indicative singular: thematic (including thematic vowels) -</a:t>
            </a:r>
            <a:r>
              <a:rPr lang="el-GR" dirty="0">
                <a:latin typeface="Arial" panose="020B0604020202020204" pitchFamily="34" charset="0"/>
                <a:cs typeface="Arial" panose="020B0604020202020204" pitchFamily="34" charset="0"/>
              </a:rPr>
              <a:t>ω, -εις,</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-ει, </a:t>
            </a:r>
            <a:r>
              <a:rPr lang="en-US" dirty="0">
                <a:latin typeface="Arial" panose="020B0604020202020204" pitchFamily="34" charset="0"/>
                <a:cs typeface="Arial" panose="020B0604020202020204" pitchFamily="34" charset="0"/>
              </a:rPr>
              <a:t>athematic -</a:t>
            </a:r>
            <a:r>
              <a:rPr lang="el-GR" dirty="0">
                <a:latin typeface="Arial" panose="020B0604020202020204" pitchFamily="34" charset="0"/>
                <a:cs typeface="Arial" panose="020B0604020202020204" pitchFamily="34" charset="0"/>
              </a:rPr>
              <a:t>μι, -ς, -</a:t>
            </a:r>
            <a:r>
              <a:rPr lang="el-GR" dirty="0" err="1">
                <a:latin typeface="Arial" panose="020B0604020202020204" pitchFamily="34" charset="0"/>
                <a:cs typeface="Arial" panose="020B0604020202020204" pitchFamily="34" charset="0"/>
              </a:rPr>
              <a:t>σῐ</a:t>
            </a:r>
            <a:r>
              <a:rPr lang="el-GR" dirty="0">
                <a:latin typeface="Arial" panose="020B0604020202020204" pitchFamily="34" charset="0"/>
                <a:cs typeface="Arial" panose="020B0604020202020204" pitchFamily="34" charset="0"/>
              </a:rPr>
              <a:t>(ν);</a:t>
            </a:r>
          </a:p>
          <a:p>
            <a:pPr algn="just"/>
            <a:r>
              <a:rPr lang="en-US" dirty="0">
                <a:latin typeface="Arial" panose="020B0604020202020204" pitchFamily="34" charset="0"/>
                <a:cs typeface="Arial" panose="020B0604020202020204" pitchFamily="34" charset="0"/>
              </a:rPr>
              <a:t>in the present third person plural: thematic (including thematic vowel) -</a:t>
            </a:r>
            <a:r>
              <a:rPr lang="el-GR" dirty="0" err="1">
                <a:latin typeface="Arial" panose="020B0604020202020204" pitchFamily="34" charset="0"/>
                <a:cs typeface="Arial" panose="020B0604020202020204" pitchFamily="34" charset="0"/>
              </a:rPr>
              <a:t>ουσι</a:t>
            </a:r>
            <a:r>
              <a:rPr lang="el-GR" dirty="0">
                <a:latin typeface="Arial" panose="020B0604020202020204" pitchFamily="34" charset="0"/>
                <a:cs typeface="Arial" panose="020B0604020202020204" pitchFamily="34" charset="0"/>
              </a:rPr>
              <a:t>(ν)</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(&lt;*-</a:t>
            </a:r>
            <a:r>
              <a:rPr lang="el-GR" dirty="0" err="1">
                <a:latin typeface="Arial" panose="020B0604020202020204" pitchFamily="34" charset="0"/>
                <a:cs typeface="Arial" panose="020B0604020202020204" pitchFamily="34" charset="0"/>
              </a:rPr>
              <a:t>ονσῐ</a:t>
            </a:r>
            <a:r>
              <a:rPr lang="el-GR" dirty="0">
                <a:latin typeface="Arial" panose="020B0604020202020204" pitchFamily="34" charset="0"/>
                <a:cs typeface="Arial" panose="020B0604020202020204" pitchFamily="34" charset="0"/>
              </a:rPr>
              <a:t>(ν), →11.27), </a:t>
            </a:r>
            <a:r>
              <a:rPr lang="en-US" dirty="0">
                <a:latin typeface="Arial" panose="020B0604020202020204" pitchFamily="34" charset="0"/>
                <a:cs typeface="Arial" panose="020B0604020202020204" pitchFamily="34" charset="0"/>
              </a:rPr>
              <a:t>athematic -</a:t>
            </a:r>
            <a:r>
              <a:rPr lang="el-GR" dirty="0" err="1">
                <a:latin typeface="Arial" panose="020B0604020202020204" pitchFamily="34" charset="0"/>
                <a:cs typeface="Arial" panose="020B0604020202020204" pitchFamily="34" charset="0"/>
              </a:rPr>
              <a:t>ᾱσῐ</a:t>
            </a:r>
            <a:r>
              <a:rPr lang="el-GR" dirty="0">
                <a:latin typeface="Arial" panose="020B0604020202020204" pitchFamily="34" charset="0"/>
                <a:cs typeface="Arial" panose="020B0604020202020204" pitchFamily="34" charset="0"/>
              </a:rPr>
              <a:t>(ν);</a:t>
            </a:r>
          </a:p>
          <a:p>
            <a:pPr algn="just"/>
            <a:r>
              <a:rPr lang="en-US" dirty="0">
                <a:latin typeface="Arial" panose="020B0604020202020204" pitchFamily="34" charset="0"/>
                <a:cs typeface="Arial" panose="020B0604020202020204" pitchFamily="34" charset="0"/>
              </a:rPr>
              <a:t>in the imperfect third person plural: thematic -</a:t>
            </a:r>
            <a:r>
              <a:rPr lang="el-GR" dirty="0">
                <a:latin typeface="Arial" panose="020B0604020202020204" pitchFamily="34" charset="0"/>
                <a:cs typeface="Arial" panose="020B0604020202020204" pitchFamily="34" charset="0"/>
              </a:rPr>
              <a:t>ν, </a:t>
            </a:r>
            <a:r>
              <a:rPr lang="en-US" dirty="0">
                <a:latin typeface="Arial" panose="020B0604020202020204" pitchFamily="34" charset="0"/>
                <a:cs typeface="Arial" panose="020B0604020202020204" pitchFamily="34" charset="0"/>
              </a:rPr>
              <a:t>athematic: -</a:t>
            </a:r>
            <a:r>
              <a:rPr lang="el-GR" dirty="0">
                <a:latin typeface="Arial" panose="020B0604020202020204" pitchFamily="34" charset="0"/>
                <a:cs typeface="Arial" panose="020B0604020202020204" pitchFamily="34" charset="0"/>
              </a:rPr>
              <a:t>σαν;</a:t>
            </a:r>
            <a:r>
              <a:rPr lang="en-US" dirty="0">
                <a:latin typeface="Arial" panose="020B0604020202020204" pitchFamily="34" charset="0"/>
                <a:cs typeface="Arial" panose="020B0604020202020204" pitchFamily="34" charset="0"/>
              </a:rPr>
              <a:t> and in the active infinitive: thematic (including thematic vowel) -</a:t>
            </a:r>
            <a:r>
              <a:rPr lang="el-GR" dirty="0" err="1">
                <a:latin typeface="Arial" panose="020B0604020202020204" pitchFamily="34" charset="0"/>
                <a:cs typeface="Arial" panose="020B0604020202020204" pitchFamily="34" charset="0"/>
              </a:rPr>
              <a:t>ειν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athematic -</a:t>
            </a:r>
            <a:r>
              <a:rPr lang="el-GR" dirty="0">
                <a:latin typeface="Arial" panose="020B0604020202020204" pitchFamily="34" charset="0"/>
                <a:cs typeface="Arial" panose="020B0604020202020204" pitchFamily="34" charset="0"/>
              </a:rPr>
              <a:t>ναι.</a:t>
            </a:r>
          </a:p>
          <a:p>
            <a:pPr algn="just"/>
            <a:r>
              <a:rPr lang="en-US" dirty="0">
                <a:latin typeface="Arial" panose="020B0604020202020204" pitchFamily="34" charset="0"/>
                <a:cs typeface="Arial" panose="020B0604020202020204" pitchFamily="34" charset="0"/>
              </a:rPr>
              <a:t>Contrast e.g. 2 sg. pres. act. ind. </a:t>
            </a:r>
            <a:r>
              <a:rPr lang="el-GR" dirty="0">
                <a:latin typeface="Arial" panose="020B0604020202020204" pitchFamily="34" charset="0"/>
                <a:cs typeface="Arial" panose="020B0604020202020204" pitchFamily="34" charset="0"/>
              </a:rPr>
              <a:t>παιδεύεις (</a:t>
            </a:r>
            <a:r>
              <a:rPr lang="en-US" dirty="0">
                <a:latin typeface="Arial" panose="020B0604020202020204" pitchFamily="34" charset="0"/>
                <a:cs typeface="Arial" panose="020B0604020202020204" pitchFamily="34" charset="0"/>
              </a:rPr>
              <a:t>thematic) with </a:t>
            </a:r>
            <a:r>
              <a:rPr lang="el-GR" dirty="0" err="1">
                <a:latin typeface="Arial" panose="020B0604020202020204" pitchFamily="34" charset="0"/>
                <a:cs typeface="Arial" panose="020B0604020202020204" pitchFamily="34" charset="0"/>
              </a:rPr>
              <a:t>δείκνυς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athematic); pres. act. inf. </a:t>
            </a:r>
            <a:r>
              <a:rPr lang="el-GR" dirty="0" err="1">
                <a:latin typeface="Arial" panose="020B0604020202020204" pitchFamily="34" charset="0"/>
                <a:cs typeface="Arial" panose="020B0604020202020204" pitchFamily="34" charset="0"/>
              </a:rPr>
              <a:t>παιδεύειν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thematic) with </a:t>
            </a:r>
            <a:r>
              <a:rPr lang="el-GR" dirty="0" err="1">
                <a:latin typeface="Arial" panose="020B0604020202020204" pitchFamily="34" charset="0"/>
                <a:cs typeface="Arial" panose="020B0604020202020204" pitchFamily="34" charset="0"/>
              </a:rPr>
              <a:t>δεικνύναι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athematic).</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64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C6D61C-E315-47FA-3FA0-6BE627A69AFB}"/>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02FE5591-3B65-0987-580C-AFB3C08F5E3E}"/>
              </a:ext>
            </a:extLst>
          </p:cNvPr>
          <p:cNvSpPr>
            <a:spLocks noGrp="1"/>
          </p:cNvSpPr>
          <p:nvPr>
            <p:ph idx="1"/>
          </p:nvPr>
        </p:nvSpPr>
        <p:spPr/>
        <p:txBody>
          <a:bodyPr>
            <a:normAutofit/>
          </a:bodyPr>
          <a:lstStyle/>
          <a:p>
            <a:pPr algn="just"/>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Variation of vowel length in the stem</a:t>
            </a:r>
            <a:r>
              <a:rPr lang="en-US" dirty="0">
                <a:latin typeface="Arial" panose="020B0604020202020204" pitchFamily="34" charset="0"/>
                <a:cs typeface="Arial" panose="020B0604020202020204" pitchFamily="34" charset="0"/>
              </a:rPr>
              <a:t>: athematic presents use a </a:t>
            </a:r>
            <a:r>
              <a:rPr lang="en-US" b="1" dirty="0">
                <a:latin typeface="Arial" panose="020B0604020202020204" pitchFamily="34" charset="0"/>
                <a:cs typeface="Arial" panose="020B0604020202020204" pitchFamily="34" charset="0"/>
              </a:rPr>
              <a:t>stem with a long vowel in the singular of the present active indicative, the singular of the imperfect active, and in the subjunctive, but a stem with a short vowel elsewhere</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Contrast e.g. 1 sg./pl. act. ind. </a:t>
            </a:r>
            <a:r>
              <a:rPr lang="el-GR" dirty="0" err="1">
                <a:latin typeface="Arial" panose="020B0604020202020204" pitchFamily="34" charset="0"/>
                <a:cs typeface="Arial" panose="020B0604020202020204" pitchFamily="34" charset="0"/>
              </a:rPr>
              <a:t>λύ</a:t>
            </a:r>
            <a:r>
              <a:rPr lang="en-US" dirty="0">
                <a:latin typeface="Arial" panose="020B0604020202020204" pitchFamily="34" charset="0"/>
                <a:cs typeface="Arial" panose="020B0604020202020204" pitchFamily="34" charset="0"/>
              </a:rPr>
              <a:t>ω/</a:t>
            </a:r>
            <a:r>
              <a:rPr lang="el-GR" dirty="0" err="1">
                <a:latin typeface="Arial" panose="020B0604020202020204" pitchFamily="34" charset="0"/>
                <a:cs typeface="Arial" panose="020B0604020202020204" pitchFamily="34" charset="0"/>
              </a:rPr>
              <a:t>λύ</a:t>
            </a:r>
            <a:r>
              <a:rPr lang="en-US" dirty="0" err="1">
                <a:latin typeface="Arial" panose="020B0604020202020204" pitchFamily="34" charset="0"/>
                <a:cs typeface="Arial" panose="020B0604020202020204" pitchFamily="34" charset="0"/>
              </a:rPr>
              <a:t>ομεν</a:t>
            </a:r>
            <a:r>
              <a:rPr lang="en-US" dirty="0">
                <a:latin typeface="Arial" panose="020B0604020202020204" pitchFamily="34" charset="0"/>
                <a:cs typeface="Arial" panose="020B0604020202020204" pitchFamily="34" charset="0"/>
              </a:rPr>
              <a:t> (thematic) with </a:t>
            </a:r>
            <a:r>
              <a:rPr lang="en-US" dirty="0" err="1">
                <a:latin typeface="Arial" panose="020B0604020202020204" pitchFamily="34" charset="0"/>
                <a:cs typeface="Arial" panose="020B0604020202020204" pitchFamily="34" charset="0"/>
              </a:rPr>
              <a:t>δείκνῡμι</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δείκνῠμεν</a:t>
            </a:r>
            <a:r>
              <a:rPr lang="en-US" dirty="0">
                <a:latin typeface="Arial" panose="020B0604020202020204" pitchFamily="34" charset="0"/>
                <a:cs typeface="Arial" panose="020B0604020202020204" pitchFamily="34" charset="0"/>
              </a:rPr>
              <a:t> (athematic).</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546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1B7FEA-1408-5A5C-7584-4A65457F998D}"/>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48D8AD7B-4C33-37B0-B9A7-A1679D3F332B}"/>
              </a:ext>
            </a:extLst>
          </p:cNvPr>
          <p:cNvSpPr>
            <a:spLocks noGrp="1"/>
          </p:cNvSpPr>
          <p:nvPr>
            <p:ph idx="1"/>
          </p:nvPr>
        </p:nvSpPr>
        <p:spPr/>
        <p:txBody>
          <a:bodyPr>
            <a:normAutofit/>
          </a:bodyPr>
          <a:lstStyle/>
          <a:p>
            <a:pPr algn="just"/>
            <a:r>
              <a:rPr lang="en-US" dirty="0">
                <a:latin typeface="Arial" panose="020B0604020202020204" pitchFamily="34" charset="0"/>
                <a:cs typeface="Arial" panose="020B0604020202020204" pitchFamily="34" charset="0"/>
              </a:rPr>
              <a:t>Present Tense Endings</a:t>
            </a:r>
          </a:p>
          <a:p>
            <a:pPr algn="just"/>
            <a:r>
              <a:rPr lang="en-US" dirty="0">
                <a:latin typeface="Arial" panose="020B0604020202020204" pitchFamily="34" charset="0"/>
                <a:cs typeface="Arial" panose="020B0604020202020204" pitchFamily="34" charset="0"/>
              </a:rPr>
              <a:t>Add to the correct tense stem.</a:t>
            </a:r>
          </a:p>
          <a:p>
            <a:pPr algn="just"/>
            <a:r>
              <a:rPr lang="en-US" dirty="0">
                <a:latin typeface="Arial" panose="020B0604020202020204" pitchFamily="34" charset="0"/>
                <a:cs typeface="Arial" panose="020B0604020202020204" pitchFamily="34" charset="0"/>
              </a:rPr>
              <a:t>Primary Active (use for the present tense)</a:t>
            </a:r>
            <a:r>
              <a:rPr lang="el-GR" dirty="0">
                <a:latin typeface="Arial" panose="020B0604020202020204" pitchFamily="34" charset="0"/>
                <a:cs typeface="Arial" panose="020B0604020202020204" pitchFamily="34" charset="0"/>
              </a:rPr>
              <a:t>: -μι, -ς, -</a:t>
            </a:r>
            <a:r>
              <a:rPr lang="el-GR" dirty="0" err="1">
                <a:latin typeface="Arial" panose="020B0604020202020204" pitchFamily="34" charset="0"/>
                <a:cs typeface="Arial" panose="020B0604020202020204" pitchFamily="34" charset="0"/>
              </a:rPr>
              <a:t>σι</a:t>
            </a:r>
            <a:r>
              <a:rPr lang="el-GR" dirty="0">
                <a:latin typeface="Arial" panose="020B0604020202020204" pitchFamily="34" charset="0"/>
                <a:cs typeface="Arial" panose="020B0604020202020204" pitchFamily="34" charset="0"/>
              </a:rPr>
              <a:t> (ν), -μεν, -τε, -</a:t>
            </a:r>
            <a:r>
              <a:rPr lang="el-GR" dirty="0" err="1">
                <a:latin typeface="Arial" panose="020B0604020202020204" pitchFamily="34" charset="0"/>
                <a:cs typeface="Arial" panose="020B0604020202020204" pitchFamily="34" charset="0"/>
              </a:rPr>
              <a:t>ᾱσι</a:t>
            </a:r>
            <a:r>
              <a:rPr lang="el-GR" dirty="0">
                <a:latin typeface="Arial" panose="020B0604020202020204" pitchFamily="34" charset="0"/>
                <a:cs typeface="Arial" panose="020B0604020202020204" pitchFamily="34" charset="0"/>
              </a:rPr>
              <a:t> (ν) </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6877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9C567B-9291-4CE1-309D-2F08D3099679}"/>
              </a:ext>
            </a:extLst>
          </p:cNvPr>
          <p:cNvSpPr>
            <a:spLocks noGrp="1"/>
          </p:cNvSpPr>
          <p:nvPr>
            <p:ph type="title"/>
          </p:nvPr>
        </p:nvSpPr>
        <p:spPr/>
        <p:txBody>
          <a:bodyPr/>
          <a:lstStyle/>
          <a:p>
            <a:r>
              <a:rPr lang="en-US" dirty="0"/>
              <a:t>Contract Verbs</a:t>
            </a:r>
            <a:endParaRPr lang="el-GR" dirty="0"/>
          </a:p>
        </p:txBody>
      </p:sp>
      <p:pic>
        <p:nvPicPr>
          <p:cNvPr id="4" name="Θέση περιεχομένου 3">
            <a:extLst>
              <a:ext uri="{FF2B5EF4-FFF2-40B4-BE49-F238E27FC236}">
                <a16:creationId xmlns:a16="http://schemas.microsoft.com/office/drawing/2014/main" id="{9B4FBCEC-B797-CA5B-0159-E194B0A3E525}"/>
              </a:ext>
            </a:extLst>
          </p:cNvPr>
          <p:cNvPicPr>
            <a:picLocks noGrp="1" noChangeAspect="1"/>
          </p:cNvPicPr>
          <p:nvPr>
            <p:ph idx="1"/>
          </p:nvPr>
        </p:nvPicPr>
        <p:blipFill>
          <a:blip r:embed="rId2"/>
          <a:stretch>
            <a:fillRect/>
          </a:stretch>
        </p:blipFill>
        <p:spPr>
          <a:xfrm>
            <a:off x="4851797" y="2557463"/>
            <a:ext cx="2488406" cy="3317875"/>
          </a:xfrm>
          <a:prstGeom prst="rect">
            <a:avLst/>
          </a:prstGeom>
        </p:spPr>
      </p:pic>
    </p:spTree>
    <p:extLst>
      <p:ext uri="{BB962C8B-B14F-4D97-AF65-F5344CB8AC3E}">
        <p14:creationId xmlns:p14="http://schemas.microsoft.com/office/powerpoint/2010/main" val="378913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AB7493-2D9F-3490-C854-1BA457424563}"/>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60250F86-ECFD-EE14-821A-5AAE9B1A8E89}"/>
              </a:ext>
            </a:extLst>
          </p:cNvPr>
          <p:cNvSpPr>
            <a:spLocks noGrp="1"/>
          </p:cNvSpPr>
          <p:nvPr>
            <p:ph idx="1"/>
          </p:nvPr>
        </p:nvSpPr>
        <p:spPr/>
        <p:txBody>
          <a:bodyPr>
            <a:normAutofit fontScale="85000" lnSpcReduction="10000"/>
          </a:bodyPr>
          <a:lstStyle/>
          <a:p>
            <a:pPr algn="just"/>
            <a:r>
              <a:rPr lang="en-US" dirty="0">
                <a:latin typeface="Arial" panose="020B0604020202020204" pitchFamily="34" charset="0"/>
                <a:cs typeface="Arial" panose="020B0604020202020204" pitchFamily="34" charset="0"/>
              </a:rPr>
              <a:t>The three classes:</a:t>
            </a:r>
          </a:p>
          <a:p>
            <a:pPr algn="just"/>
            <a:r>
              <a:rPr lang="en-US" dirty="0">
                <a:latin typeface="Arial" panose="020B0604020202020204" pitchFamily="34" charset="0"/>
                <a:cs typeface="Arial" panose="020B0604020202020204" pitchFamily="34" charset="0"/>
              </a:rPr>
              <a:t>I) </a:t>
            </a:r>
            <a:r>
              <a:rPr lang="en-US" b="1" dirty="0">
                <a:latin typeface="Arial" panose="020B0604020202020204" pitchFamily="34" charset="0"/>
                <a:cs typeface="Arial" panose="020B0604020202020204" pitchFamily="34" charset="0"/>
              </a:rPr>
              <a:t>Reduplicated stem + mi </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δίδωμι</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τίθημι</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ἵστημι</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The present or imperfect tense of these verbs can be identified </a:t>
            </a:r>
            <a:r>
              <a:rPr lang="en-US" b="1" dirty="0">
                <a:latin typeface="Arial" panose="020B0604020202020204" pitchFamily="34" charset="0"/>
                <a:cs typeface="Arial" panose="020B0604020202020204" pitchFamily="34" charset="0"/>
              </a:rPr>
              <a:t>by ​​​iota reduplication</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This means that the stem consonant is reduplicated and the letter iota is further added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δίδωμι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τίθημι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ἳστημι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ἀφίημι</a:t>
            </a:r>
            <a:r>
              <a:rPr lang="en-US" dirty="0">
                <a:latin typeface="Arial" panose="020B0604020202020204" pitchFamily="34" charset="0"/>
                <a:cs typeface="Arial" panose="020B0604020202020204" pitchFamily="34" charset="0"/>
              </a:rPr>
              <a:t>. In the case of some forms, it is not obvious what is the reduplicating consonant. We must remember that the original stem is not always identical with its present tense form.</a:t>
            </a:r>
          </a:p>
          <a:p>
            <a:pPr algn="just"/>
            <a:r>
              <a:rPr lang="en-US" dirty="0">
                <a:latin typeface="Arial" panose="020B0604020202020204" pitchFamily="34" charset="0"/>
                <a:cs typeface="Arial" panose="020B0604020202020204" pitchFamily="34" charset="0"/>
              </a:rPr>
              <a:t>II) </a:t>
            </a:r>
            <a:r>
              <a:rPr lang="en-US" b="1" dirty="0">
                <a:latin typeface="Arial" panose="020B0604020202020204" pitchFamily="34" charset="0"/>
                <a:cs typeface="Arial" panose="020B0604020202020204" pitchFamily="34" charset="0"/>
              </a:rPr>
              <a:t>Stem</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mi </a:t>
            </a:r>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εἰμί</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φημί</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III) </a:t>
            </a:r>
            <a:r>
              <a:rPr lang="en-US" b="1" dirty="0">
                <a:latin typeface="Arial" panose="020B0604020202020204" pitchFamily="34" charset="0"/>
                <a:cs typeface="Arial" panose="020B0604020202020204" pitchFamily="34" charset="0"/>
              </a:rPr>
              <a:t>Stem + </a:t>
            </a:r>
            <a:r>
              <a:rPr lang="en-US" b="1" dirty="0" err="1">
                <a:latin typeface="Arial" panose="020B0604020202020204" pitchFamily="34" charset="0"/>
                <a:cs typeface="Arial" panose="020B0604020202020204" pitchFamily="34" charset="0"/>
              </a:rPr>
              <a:t>numi</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δείκνυμι</a:t>
            </a:r>
            <a:r>
              <a:rPr lang="en-US" dirty="0">
                <a:latin typeface="Arial" panose="020B0604020202020204" pitchFamily="34" charset="0"/>
                <a:cs typeface="Arial" panose="020B0604020202020204" pitchFamily="34" charset="0"/>
              </a:rPr>
              <a:t> etc.)</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500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98163AE-E725-6AD6-8EF5-270AF0BE753C}"/>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9CD7BF92-DA10-300A-4F34-8BAF23B3CECF}"/>
              </a:ext>
            </a:extLst>
          </p:cNvPr>
          <p:cNvSpPr>
            <a:spLocks noGrp="1"/>
          </p:cNvSpPr>
          <p:nvPr>
            <p:ph sz="half" idx="1"/>
          </p:nvPr>
        </p:nvSpPr>
        <p:spPr/>
        <p:txBody>
          <a:bodyPr>
            <a:normAutofit fontScale="70000" lnSpcReduction="20000"/>
          </a:bodyPr>
          <a:lstStyle/>
          <a:p>
            <a:r>
              <a:rPr lang="en-US" dirty="0">
                <a:latin typeface="Arial" panose="020B0604020202020204" pitchFamily="34" charset="0"/>
                <a:cs typeface="Arial" panose="020B0604020202020204" pitchFamily="34" charset="0"/>
              </a:rPr>
              <a:t>Present Tense Stems</a:t>
            </a:r>
          </a:p>
          <a:p>
            <a:r>
              <a:rPr lang="en-US" dirty="0">
                <a:latin typeface="Arial" panose="020B0604020202020204" pitchFamily="34" charset="0"/>
                <a:cs typeface="Arial" panose="020B0604020202020204" pitchFamily="34" charset="0"/>
              </a:rPr>
              <a:t>Use the </a:t>
            </a:r>
            <a:r>
              <a:rPr lang="en-US" b="1" dirty="0">
                <a:latin typeface="Arial" panose="020B0604020202020204" pitchFamily="34" charset="0"/>
                <a:cs typeface="Arial" panose="020B0604020202020204" pitchFamily="34" charset="0"/>
              </a:rPr>
              <a:t>long vowel grade </a:t>
            </a:r>
            <a:r>
              <a:rPr lang="en-US" dirty="0">
                <a:latin typeface="Arial" panose="020B0604020202020204" pitchFamily="34" charset="0"/>
                <a:cs typeface="Arial" panose="020B0604020202020204" pitchFamily="34" charset="0"/>
              </a:rPr>
              <a:t>stem for the </a:t>
            </a:r>
            <a:r>
              <a:rPr lang="en-US" b="1" dirty="0">
                <a:latin typeface="Arial" panose="020B0604020202020204" pitchFamily="34" charset="0"/>
                <a:cs typeface="Arial" panose="020B0604020202020204" pitchFamily="34" charset="0"/>
              </a:rPr>
              <a:t>singular </a:t>
            </a:r>
            <a:r>
              <a:rPr lang="en-US" dirty="0">
                <a:latin typeface="Arial" panose="020B0604020202020204" pitchFamily="34" charset="0"/>
                <a:cs typeface="Arial" panose="020B0604020202020204" pitchFamily="34" charset="0"/>
              </a:rPr>
              <a:t>(I, you, he, she, it) and the </a:t>
            </a:r>
            <a:r>
              <a:rPr lang="en-US" b="1" dirty="0">
                <a:latin typeface="Arial" panose="020B0604020202020204" pitchFamily="34" charset="0"/>
                <a:cs typeface="Arial" panose="020B0604020202020204" pitchFamily="34" charset="0"/>
              </a:rPr>
              <a:t>short vowel grade</a:t>
            </a:r>
            <a:r>
              <a:rPr lang="en-US" dirty="0">
                <a:latin typeface="Arial" panose="020B0604020202020204" pitchFamily="34" charset="0"/>
                <a:cs typeface="Arial" panose="020B0604020202020204" pitchFamily="34" charset="0"/>
              </a:rPr>
              <a:t> for the </a:t>
            </a:r>
            <a:r>
              <a:rPr lang="en-US" b="1" dirty="0">
                <a:latin typeface="Arial" panose="020B0604020202020204" pitchFamily="34" charset="0"/>
                <a:cs typeface="Arial" panose="020B0604020202020204" pitchFamily="34" charset="0"/>
              </a:rPr>
              <a:t>plural</a:t>
            </a:r>
            <a:r>
              <a:rPr lang="en-US" dirty="0">
                <a:latin typeface="Arial" panose="020B0604020202020204" pitchFamily="34" charset="0"/>
                <a:cs typeface="Arial" panose="020B0604020202020204" pitchFamily="34" charset="0"/>
              </a:rPr>
              <a:t> (we, you, they). Note that the stems differ even within the same tense, mood, and voice.</a:t>
            </a:r>
          </a:p>
          <a:p>
            <a:r>
              <a:rPr lang="en-US" dirty="0">
                <a:latin typeface="Arial" panose="020B0604020202020204" pitchFamily="34" charset="0"/>
                <a:cs typeface="Arial" panose="020B0604020202020204" pitchFamily="34" charset="0"/>
              </a:rPr>
              <a:t>long vowel grade stem</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 for the singular)</a:t>
            </a:r>
          </a:p>
          <a:p>
            <a:r>
              <a:rPr lang="el-GR" dirty="0" err="1">
                <a:latin typeface="Arial" panose="020B0604020202020204" pitchFamily="34" charset="0"/>
                <a:cs typeface="Arial" panose="020B0604020202020204" pitchFamily="34" charset="0"/>
              </a:rPr>
              <a:t>διδω</a:t>
            </a:r>
            <a:r>
              <a:rPr lang="el-GR" dirty="0">
                <a:latin typeface="Arial" panose="020B0604020202020204" pitchFamily="34" charset="0"/>
                <a:cs typeface="Arial" panose="020B0604020202020204" pitchFamily="34" charset="0"/>
              </a:rPr>
              <a:t>-</a:t>
            </a:r>
          </a:p>
          <a:p>
            <a:r>
              <a:rPr lang="el-GR" dirty="0" err="1">
                <a:latin typeface="Arial" panose="020B0604020202020204" pitchFamily="34" charset="0"/>
                <a:cs typeface="Arial" panose="020B0604020202020204" pitchFamily="34" charset="0"/>
              </a:rPr>
              <a:t>τιθη</a:t>
            </a:r>
            <a:r>
              <a:rPr lang="el-GR" dirty="0">
                <a:latin typeface="Arial" panose="020B0604020202020204" pitchFamily="34" charset="0"/>
                <a:cs typeface="Arial" panose="020B0604020202020204" pitchFamily="34" charset="0"/>
              </a:rPr>
              <a:t>-</a:t>
            </a:r>
          </a:p>
          <a:p>
            <a:endParaRPr lang="el-GR" dirty="0"/>
          </a:p>
          <a:p>
            <a:endParaRPr lang="en-US" dirty="0"/>
          </a:p>
          <a:p>
            <a:endParaRPr lang="en-US" dirty="0"/>
          </a:p>
          <a:p>
            <a:endParaRPr lang="en-US" dirty="0"/>
          </a:p>
        </p:txBody>
      </p:sp>
      <p:sp>
        <p:nvSpPr>
          <p:cNvPr id="5" name="Θέση περιεχομένου 4">
            <a:extLst>
              <a:ext uri="{FF2B5EF4-FFF2-40B4-BE49-F238E27FC236}">
                <a16:creationId xmlns:a16="http://schemas.microsoft.com/office/drawing/2014/main" id="{08DBE4AE-A4AA-BD43-888B-9A8EA48F6C23}"/>
              </a:ext>
            </a:extLst>
          </p:cNvPr>
          <p:cNvSpPr>
            <a:spLocks noGrp="1"/>
          </p:cNvSpPr>
          <p:nvPr>
            <p:ph sz="half" idx="2"/>
          </p:nvPr>
        </p:nvSpPr>
        <p:spPr/>
        <p:txBody>
          <a:bodyPr>
            <a:normAutofit fontScale="70000" lnSpcReduction="20000"/>
          </a:bodyPr>
          <a:lstStyle/>
          <a:p>
            <a:r>
              <a:rPr lang="en-US" dirty="0">
                <a:latin typeface="Arial" panose="020B0604020202020204" pitchFamily="34" charset="0"/>
                <a:cs typeface="Arial" panose="020B0604020202020204" pitchFamily="34" charset="0"/>
              </a:rPr>
              <a:t>short vowel grade stem</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 for the plural)</a:t>
            </a:r>
          </a:p>
          <a:p>
            <a:r>
              <a:rPr lang="en-US" dirty="0" err="1">
                <a:latin typeface="Arial" panose="020B0604020202020204" pitchFamily="34" charset="0"/>
                <a:cs typeface="Arial" panose="020B0604020202020204" pitchFamily="34" charset="0"/>
              </a:rPr>
              <a:t>διδο</a:t>
            </a:r>
            <a:r>
              <a:rPr lang="en-US" dirty="0">
                <a:latin typeface="Arial" panose="020B0604020202020204" pitchFamily="34" charset="0"/>
                <a:cs typeface="Arial" panose="020B0604020202020204" pitchFamily="34" charset="0"/>
              </a:rPr>
              <a:t>-</a:t>
            </a:r>
          </a:p>
          <a:p>
            <a:r>
              <a:rPr lang="el-GR" dirty="0">
                <a:latin typeface="Arial" panose="020B0604020202020204" pitchFamily="34" charset="0"/>
                <a:cs typeface="Arial" panose="020B0604020202020204" pitchFamily="34" charset="0"/>
              </a:rPr>
              <a:t>τ</a:t>
            </a:r>
            <a:r>
              <a:rPr lang="en-US" dirty="0" err="1">
                <a:latin typeface="Arial" panose="020B0604020202020204" pitchFamily="34" charset="0"/>
                <a:cs typeface="Arial" panose="020B0604020202020204" pitchFamily="34" charset="0"/>
              </a:rPr>
              <a:t>ιθε</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1668869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D95E3388-87C6-84A4-755E-9AEB38CB1A32}"/>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C46F4A08-BF61-6722-44D7-FB0F1C42EDA2}"/>
              </a:ext>
            </a:extLst>
          </p:cNvPr>
          <p:cNvSpPr>
            <a:spLocks noGrp="1"/>
          </p:cNvSpPr>
          <p:nvPr>
            <p:ph sz="half" idx="1"/>
          </p:nvPr>
        </p:nvSpPr>
        <p:spPr/>
        <p:txBody>
          <a:bodyPr>
            <a:normAutofit fontScale="47500" lnSpcReduction="20000"/>
          </a:bodyPr>
          <a:lstStyle/>
          <a:p>
            <a:pPr algn="just"/>
            <a:r>
              <a:rPr lang="en-US" sz="2900" dirty="0">
                <a:latin typeface="Arial" panose="020B0604020202020204" pitchFamily="34" charset="0"/>
                <a:cs typeface="Arial" panose="020B0604020202020204" pitchFamily="34" charset="0"/>
              </a:rPr>
              <a:t>Types of -</a:t>
            </a:r>
            <a:r>
              <a:rPr lang="el-GR" sz="2900" dirty="0">
                <a:latin typeface="Arial" panose="020B0604020202020204" pitchFamily="34" charset="0"/>
                <a:cs typeface="Arial" panose="020B0604020202020204" pitchFamily="34" charset="0"/>
              </a:rPr>
              <a:t>μι </a:t>
            </a:r>
            <a:r>
              <a:rPr lang="en-US" sz="2900" dirty="0">
                <a:latin typeface="Arial" panose="020B0604020202020204" pitchFamily="34" charset="0"/>
                <a:cs typeface="Arial" panose="020B0604020202020204" pitchFamily="34" charset="0"/>
              </a:rPr>
              <a:t>Verb; Present Stem Formation</a:t>
            </a:r>
          </a:p>
          <a:p>
            <a:pPr algn="just"/>
            <a:r>
              <a:rPr lang="en-US" sz="2900" dirty="0">
                <a:latin typeface="Arial" panose="020B0604020202020204" pitchFamily="34" charset="0"/>
                <a:cs typeface="Arial" panose="020B0604020202020204" pitchFamily="34" charset="0"/>
              </a:rPr>
              <a:t>Verbs in -</a:t>
            </a:r>
            <a:r>
              <a:rPr lang="el-GR" sz="2900" dirty="0" err="1">
                <a:latin typeface="Arial" panose="020B0604020202020204" pitchFamily="34" charset="0"/>
                <a:cs typeface="Arial" panose="020B0604020202020204" pitchFamily="34" charset="0"/>
              </a:rPr>
              <a:t>νυμι</a:t>
            </a:r>
            <a:endParaRPr lang="el-GR" sz="2900" dirty="0">
              <a:latin typeface="Arial" panose="020B0604020202020204" pitchFamily="34" charset="0"/>
              <a:cs typeface="Arial" panose="020B0604020202020204" pitchFamily="34" charset="0"/>
            </a:endParaRPr>
          </a:p>
          <a:p>
            <a:pPr algn="just"/>
            <a:r>
              <a:rPr lang="en-US" sz="2900" dirty="0">
                <a:latin typeface="Arial" panose="020B0604020202020204" pitchFamily="34" charset="0"/>
                <a:cs typeface="Arial" panose="020B0604020202020204" pitchFamily="34" charset="0"/>
              </a:rPr>
              <a:t>A number of athematic present stems are formed with the </a:t>
            </a:r>
            <a:r>
              <a:rPr lang="en-US" sz="2900" b="1" dirty="0">
                <a:latin typeface="Arial" panose="020B0604020202020204" pitchFamily="34" charset="0"/>
                <a:cs typeface="Arial" panose="020B0604020202020204" pitchFamily="34" charset="0"/>
              </a:rPr>
              <a:t>nasal infix -</a:t>
            </a:r>
            <a:r>
              <a:rPr lang="el-GR" sz="2900" b="1" dirty="0">
                <a:latin typeface="Arial" panose="020B0604020202020204" pitchFamily="34" charset="0"/>
                <a:cs typeface="Arial" panose="020B0604020202020204" pitchFamily="34" charset="0"/>
              </a:rPr>
              <a:t>νυ-</a:t>
            </a:r>
            <a:r>
              <a:rPr lang="el-GR" sz="29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Most of these verbs have a verb stem ending in a velar stop, or in the case of verbs in -</a:t>
            </a:r>
            <a:r>
              <a:rPr lang="el-GR" sz="2900" dirty="0" err="1">
                <a:latin typeface="Arial" panose="020B0604020202020204" pitchFamily="34" charset="0"/>
                <a:cs typeface="Arial" panose="020B0604020202020204" pitchFamily="34" charset="0"/>
              </a:rPr>
              <a:t>ννυμι</a:t>
            </a:r>
            <a:r>
              <a:rPr lang="el-GR" sz="2900" dirty="0">
                <a:latin typeface="Arial" panose="020B0604020202020204" pitchFamily="34" charset="0"/>
                <a:cs typeface="Arial" panose="020B0604020202020204" pitchFamily="34" charset="0"/>
              </a:rPr>
              <a:t>,</a:t>
            </a:r>
            <a:r>
              <a:rPr lang="en-US" sz="2900" dirty="0">
                <a:latin typeface="Arial" panose="020B0604020202020204" pitchFamily="34" charset="0"/>
                <a:cs typeface="Arial" panose="020B0604020202020204" pitchFamily="34" charset="0"/>
              </a:rPr>
              <a:t> a verb stem originally ending in </a:t>
            </a:r>
            <a:r>
              <a:rPr lang="el-GR" sz="2900" dirty="0">
                <a:latin typeface="Arial" panose="020B0604020202020204" pitchFamily="34" charset="0"/>
                <a:cs typeface="Arial" panose="020B0604020202020204" pitchFamily="34" charset="0"/>
              </a:rPr>
              <a:t>σ (</a:t>
            </a:r>
            <a:r>
              <a:rPr lang="en-US" sz="2900" dirty="0">
                <a:latin typeface="Arial" panose="020B0604020202020204" pitchFamily="34" charset="0"/>
                <a:cs typeface="Arial" panose="020B0604020202020204" pitchFamily="34" charset="0"/>
              </a:rPr>
              <a:t>there are some others). E.g.: verb (present stem) verb stem compare verb stems ending in a velar stop:</a:t>
            </a:r>
          </a:p>
          <a:p>
            <a:endParaRPr lang="el-GR" dirty="0"/>
          </a:p>
        </p:txBody>
      </p:sp>
      <p:sp>
        <p:nvSpPr>
          <p:cNvPr id="5" name="Θέση περιεχομένου 4">
            <a:extLst>
              <a:ext uri="{FF2B5EF4-FFF2-40B4-BE49-F238E27FC236}">
                <a16:creationId xmlns:a16="http://schemas.microsoft.com/office/drawing/2014/main" id="{B08BE400-8381-D51C-9086-B9825E119FA8}"/>
              </a:ext>
            </a:extLst>
          </p:cNvPr>
          <p:cNvSpPr>
            <a:spLocks noGrp="1"/>
          </p:cNvSpPr>
          <p:nvPr>
            <p:ph sz="half" idx="2"/>
          </p:nvPr>
        </p:nvSpPr>
        <p:spPr/>
        <p:txBody>
          <a:bodyPr>
            <a:normAutofit fontScale="47500" lnSpcReduction="20000"/>
          </a:bodyPr>
          <a:lstStyle/>
          <a:p>
            <a:r>
              <a:rPr lang="el-GR" dirty="0" err="1">
                <a:latin typeface="Arial" panose="020B0604020202020204" pitchFamily="34" charset="0"/>
                <a:cs typeface="Arial" panose="020B0604020202020204" pitchFamily="34" charset="0"/>
              </a:rPr>
              <a:t>δείκνυμι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show </a:t>
            </a:r>
            <a:r>
              <a:rPr lang="el-GR" dirty="0" err="1">
                <a:latin typeface="Arial" panose="020B0604020202020204" pitchFamily="34" charset="0"/>
                <a:cs typeface="Arial" panose="020B0604020202020204" pitchFamily="34" charset="0"/>
              </a:rPr>
              <a:t>δεικ</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ἔδειξα</a:t>
            </a:r>
            <a:endParaRPr lang="el-GR" dirty="0">
              <a:latin typeface="Arial" panose="020B0604020202020204" pitchFamily="34" charset="0"/>
              <a:cs typeface="Arial" panose="020B0604020202020204" pitchFamily="34" charset="0"/>
            </a:endParaRPr>
          </a:p>
          <a:p>
            <a:r>
              <a:rPr lang="el-GR" dirty="0" err="1">
                <a:latin typeface="Arial" panose="020B0604020202020204" pitchFamily="34" charset="0"/>
                <a:cs typeface="Arial" panose="020B0604020202020204" pitchFamily="34" charset="0"/>
              </a:rPr>
              <a:t>ζεύγνυμι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yoke </a:t>
            </a:r>
            <a:r>
              <a:rPr lang="el-GR" dirty="0" err="1">
                <a:latin typeface="Arial" panose="020B0604020202020204" pitchFamily="34" charset="0"/>
                <a:cs typeface="Arial" panose="020B0604020202020204" pitchFamily="34" charset="0"/>
              </a:rPr>
              <a:t>ζευγ</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ζῠγ</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ἔζευξα</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μείγνυμι </a:t>
            </a:r>
            <a:r>
              <a:rPr lang="en-US" dirty="0">
                <a:latin typeface="Arial" panose="020B0604020202020204" pitchFamily="34" charset="0"/>
                <a:cs typeface="Arial" panose="020B0604020202020204" pitchFamily="34" charset="0"/>
              </a:rPr>
              <a:t>mix </a:t>
            </a:r>
            <a:r>
              <a:rPr lang="el-GR" dirty="0" err="1">
                <a:latin typeface="Arial" panose="020B0604020202020204" pitchFamily="34" charset="0"/>
                <a:cs typeface="Arial" panose="020B0604020202020204" pitchFamily="34" charset="0"/>
              </a:rPr>
              <a:t>μειγ</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μῐγ</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ἔμειξα</a:t>
            </a:r>
            <a:endParaRPr lang="el-GR" dirty="0">
              <a:latin typeface="Arial" panose="020B0604020202020204" pitchFamily="34" charset="0"/>
              <a:cs typeface="Arial" panose="020B0604020202020204" pitchFamily="34" charset="0"/>
            </a:endParaRPr>
          </a:p>
          <a:p>
            <a:r>
              <a:rPr lang="el-GR" dirty="0" err="1">
                <a:latin typeface="Arial" panose="020B0604020202020204" pitchFamily="34" charset="0"/>
                <a:cs typeface="Arial" panose="020B0604020202020204" pitchFamily="34" charset="0"/>
              </a:rPr>
              <a:t>πήγνυμι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affix, fasten </a:t>
            </a:r>
            <a:r>
              <a:rPr lang="el-GR" dirty="0" err="1">
                <a:latin typeface="Arial" panose="020B0604020202020204" pitchFamily="34" charset="0"/>
                <a:cs typeface="Arial" panose="020B0604020202020204" pitchFamily="34" charset="0"/>
              </a:rPr>
              <a:t>πηγ</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πᾰγ</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ἔπηξα</a:t>
            </a:r>
            <a:endParaRPr lang="el-GR" dirty="0">
              <a:latin typeface="Arial" panose="020B0604020202020204" pitchFamily="34" charset="0"/>
              <a:cs typeface="Arial" panose="020B0604020202020204" pitchFamily="34" charset="0"/>
            </a:endParaRPr>
          </a:p>
          <a:p>
            <a:r>
              <a:rPr lang="el-GR" dirty="0" err="1">
                <a:latin typeface="Arial" panose="020B0604020202020204" pitchFamily="34" charset="0"/>
                <a:cs typeface="Arial" panose="020B0604020202020204" pitchFamily="34" charset="0"/>
              </a:rPr>
              <a:t>ῥήγνυμι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cause to) break </a:t>
            </a:r>
            <a:r>
              <a:rPr lang="el-GR" dirty="0" err="1">
                <a:latin typeface="Arial" panose="020B0604020202020204" pitchFamily="34" charset="0"/>
                <a:cs typeface="Arial" panose="020B0604020202020204" pitchFamily="34" charset="0"/>
              </a:rPr>
              <a:t>ῥηγ</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ῥωγ</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ῥᾰγ</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ἔρρηξα</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verb stems originally ending in </a:t>
            </a:r>
            <a:r>
              <a:rPr lang="el-GR" dirty="0">
                <a:latin typeface="Arial" panose="020B0604020202020204" pitchFamily="34" charset="0"/>
                <a:cs typeface="Arial" panose="020B0604020202020204" pitchFamily="34" charset="0"/>
              </a:rPr>
              <a:t>σ:</a:t>
            </a:r>
          </a:p>
          <a:p>
            <a:r>
              <a:rPr lang="el-GR" dirty="0" err="1">
                <a:latin typeface="Arial" panose="020B0604020202020204" pitchFamily="34" charset="0"/>
                <a:cs typeface="Arial" panose="020B0604020202020204" pitchFamily="34" charset="0"/>
              </a:rPr>
              <a:t>κεράννυμι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mix (&lt;*</a:t>
            </a:r>
            <a:r>
              <a:rPr lang="el-GR" dirty="0" err="1">
                <a:latin typeface="Arial" panose="020B0604020202020204" pitchFamily="34" charset="0"/>
                <a:cs typeface="Arial" panose="020B0604020202020204" pitchFamily="34" charset="0"/>
              </a:rPr>
              <a:t>κεράσ</a:t>
            </a:r>
            <a:r>
              <a:rPr lang="el-GR" dirty="0">
                <a:latin typeface="Arial" panose="020B0604020202020204" pitchFamily="34" charset="0"/>
                <a:cs typeface="Arial" panose="020B0604020202020204" pitchFamily="34" charset="0"/>
              </a:rPr>
              <a:t>-νυ-μι) </a:t>
            </a:r>
            <a:r>
              <a:rPr lang="el-GR" dirty="0" err="1">
                <a:latin typeface="Arial" panose="020B0604020202020204" pitchFamily="34" charset="0"/>
                <a:cs typeface="Arial" panose="020B0604020202020204" pitchFamily="34" charset="0"/>
              </a:rPr>
              <a:t>κερᾰ</a:t>
            </a:r>
            <a:r>
              <a:rPr lang="el-GR" dirty="0">
                <a:latin typeface="Arial" panose="020B0604020202020204" pitchFamily="34" charset="0"/>
                <a:cs typeface="Arial" panose="020B0604020202020204" pitchFamily="34" charset="0"/>
              </a:rPr>
              <a:t>(σ)-/</a:t>
            </a:r>
            <a:r>
              <a:rPr lang="el-GR" dirty="0" err="1">
                <a:latin typeface="Arial" panose="020B0604020202020204" pitchFamily="34" charset="0"/>
                <a:cs typeface="Arial" panose="020B0604020202020204" pitchFamily="34" charset="0"/>
              </a:rPr>
              <a:t>κρᾱ</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ἐκέρασ</a:t>
            </a:r>
            <a:r>
              <a:rPr lang="el-GR" dirty="0">
                <a:latin typeface="Arial" panose="020B0604020202020204" pitchFamily="34" charset="0"/>
                <a:cs typeface="Arial" panose="020B0604020202020204" pitchFamily="34" charset="0"/>
              </a:rPr>
              <a:t>(σ)α</a:t>
            </a:r>
          </a:p>
          <a:p>
            <a:r>
              <a:rPr lang="el-GR" dirty="0" err="1">
                <a:latin typeface="Arial" panose="020B0604020202020204" pitchFamily="34" charset="0"/>
                <a:cs typeface="Arial" panose="020B0604020202020204" pitchFamily="34" charset="0"/>
              </a:rPr>
              <a:t>κρεμάννυμι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hang up (&lt;*</a:t>
            </a:r>
            <a:r>
              <a:rPr lang="el-GR" dirty="0" err="1">
                <a:latin typeface="Arial" panose="020B0604020202020204" pitchFamily="34" charset="0"/>
                <a:cs typeface="Arial" panose="020B0604020202020204" pitchFamily="34" charset="0"/>
              </a:rPr>
              <a:t>κρεμάσ</a:t>
            </a:r>
            <a:r>
              <a:rPr lang="el-GR" dirty="0">
                <a:latin typeface="Arial" panose="020B0604020202020204" pitchFamily="34" charset="0"/>
                <a:cs typeface="Arial" panose="020B0604020202020204" pitchFamily="34" charset="0"/>
              </a:rPr>
              <a:t>-νυ-μι) </a:t>
            </a:r>
            <a:r>
              <a:rPr lang="el-GR" dirty="0" err="1">
                <a:latin typeface="Arial" panose="020B0604020202020204" pitchFamily="34" charset="0"/>
                <a:cs typeface="Arial" panose="020B0604020202020204" pitchFamily="34" charset="0"/>
              </a:rPr>
              <a:t>κρεμᾰ</a:t>
            </a:r>
            <a:r>
              <a:rPr lang="el-GR" dirty="0">
                <a:latin typeface="Arial" panose="020B0604020202020204" pitchFamily="34" charset="0"/>
                <a:cs typeface="Arial" panose="020B0604020202020204" pitchFamily="34" charset="0"/>
              </a:rPr>
              <a:t>(σ)-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ἐκρέμασ</a:t>
            </a:r>
            <a:r>
              <a:rPr lang="el-GR" dirty="0">
                <a:latin typeface="Arial" panose="020B0604020202020204" pitchFamily="34" charset="0"/>
                <a:cs typeface="Arial" panose="020B0604020202020204" pitchFamily="34" charset="0"/>
              </a:rPr>
              <a:t>(σ)α</a:t>
            </a:r>
          </a:p>
          <a:p>
            <a:r>
              <a:rPr lang="el-GR" dirty="0" err="1">
                <a:latin typeface="Arial" panose="020B0604020202020204" pitchFamily="34" charset="0"/>
                <a:cs typeface="Arial" panose="020B0604020202020204" pitchFamily="34" charset="0"/>
              </a:rPr>
              <a:t>σβέννυμι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quench, put out (&lt;*</a:t>
            </a:r>
            <a:r>
              <a:rPr lang="el-GR" dirty="0" err="1">
                <a:latin typeface="Arial" panose="020B0604020202020204" pitchFamily="34" charset="0"/>
                <a:cs typeface="Arial" panose="020B0604020202020204" pitchFamily="34" charset="0"/>
              </a:rPr>
              <a:t>σβέσ</a:t>
            </a:r>
            <a:r>
              <a:rPr lang="el-GR" dirty="0">
                <a:latin typeface="Arial" panose="020B0604020202020204" pitchFamily="34" charset="0"/>
                <a:cs typeface="Arial" panose="020B0604020202020204" pitchFamily="34" charset="0"/>
              </a:rPr>
              <a:t>-νυ-μι) </a:t>
            </a:r>
            <a:r>
              <a:rPr lang="el-GR" dirty="0" err="1">
                <a:latin typeface="Arial" panose="020B0604020202020204" pitchFamily="34" charset="0"/>
                <a:cs typeface="Arial" panose="020B0604020202020204" pitchFamily="34" charset="0"/>
              </a:rPr>
              <a:t>σβη</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σβε</a:t>
            </a:r>
            <a:r>
              <a:rPr lang="el-GR" dirty="0">
                <a:latin typeface="Arial" panose="020B0604020202020204" pitchFamily="34" charset="0"/>
                <a:cs typeface="Arial" panose="020B0604020202020204" pitchFamily="34" charset="0"/>
              </a:rPr>
              <a:t>(σ)- </a:t>
            </a:r>
            <a:r>
              <a:rPr lang="en-US" dirty="0">
                <a:latin typeface="Arial" panose="020B0604020202020204" pitchFamily="34" charset="0"/>
                <a:cs typeface="Arial" panose="020B0604020202020204" pitchFamily="34" charset="0"/>
              </a:rPr>
              <a:t>aor. pass. </a:t>
            </a:r>
            <a:r>
              <a:rPr lang="el-GR" dirty="0" err="1">
                <a:latin typeface="Arial" panose="020B0604020202020204" pitchFamily="34" charset="0"/>
                <a:cs typeface="Arial" panose="020B0604020202020204" pitchFamily="34" charset="0"/>
              </a:rPr>
              <a:t>ἐσβέσθην</a:t>
            </a:r>
            <a:endParaRPr lang="el-GR" dirty="0">
              <a:latin typeface="Arial" panose="020B0604020202020204" pitchFamily="34" charset="0"/>
              <a:cs typeface="Arial" panose="020B0604020202020204" pitchFamily="34" charset="0"/>
            </a:endParaRPr>
          </a:p>
          <a:p>
            <a:r>
              <a:rPr lang="el-GR" dirty="0" err="1">
                <a:latin typeface="Arial" panose="020B0604020202020204" pitchFamily="34" charset="0"/>
                <a:cs typeface="Arial" panose="020B0604020202020204" pitchFamily="34" charset="0"/>
              </a:rPr>
              <a:t>χώννυμι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heap up (&lt;*</a:t>
            </a:r>
            <a:r>
              <a:rPr lang="el-GR" dirty="0" err="1">
                <a:latin typeface="Arial" panose="020B0604020202020204" pitchFamily="34" charset="0"/>
                <a:cs typeface="Arial" panose="020B0604020202020204" pitchFamily="34" charset="0"/>
              </a:rPr>
              <a:t>χώσ</a:t>
            </a:r>
            <a:r>
              <a:rPr lang="el-GR" dirty="0">
                <a:latin typeface="Arial" panose="020B0604020202020204" pitchFamily="34" charset="0"/>
                <a:cs typeface="Arial" panose="020B0604020202020204" pitchFamily="34" charset="0"/>
              </a:rPr>
              <a:t>-νυ-μι) </a:t>
            </a:r>
            <a:r>
              <a:rPr lang="el-GR" dirty="0" err="1">
                <a:latin typeface="Arial" panose="020B0604020202020204" pitchFamily="34" charset="0"/>
                <a:cs typeface="Arial" panose="020B0604020202020204" pitchFamily="34" charset="0"/>
              </a:rPr>
              <a:t>χω</a:t>
            </a:r>
            <a:r>
              <a:rPr lang="el-GR" dirty="0">
                <a:latin typeface="Arial" panose="020B0604020202020204" pitchFamily="34" charset="0"/>
                <a:cs typeface="Arial" panose="020B0604020202020204" pitchFamily="34" charset="0"/>
              </a:rPr>
              <a:t>(σ)-/</a:t>
            </a:r>
            <a:r>
              <a:rPr lang="el-GR" dirty="0" err="1">
                <a:latin typeface="Arial" panose="020B0604020202020204" pitchFamily="34" charset="0"/>
                <a:cs typeface="Arial" panose="020B0604020202020204" pitchFamily="34" charset="0"/>
              </a:rPr>
              <a:t>χο</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pass. </a:t>
            </a:r>
            <a:r>
              <a:rPr lang="el-GR" dirty="0" err="1">
                <a:latin typeface="Arial" panose="020B0604020202020204" pitchFamily="34" charset="0"/>
                <a:cs typeface="Arial" panose="020B0604020202020204" pitchFamily="34" charset="0"/>
              </a:rPr>
              <a:t>ἐχώσθην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845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DE46F7-E93B-7747-1E6F-C819006D4CD0}"/>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15D99F85-2A64-869A-18C7-EF2452058DFD}"/>
              </a:ext>
            </a:extLst>
          </p:cNvPr>
          <p:cNvSpPr>
            <a:spLocks noGrp="1"/>
          </p:cNvSpPr>
          <p:nvPr>
            <p:ph sz="half"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Reduplicated Verbs</a:t>
            </a:r>
          </a:p>
          <a:p>
            <a:r>
              <a:rPr lang="en-US" dirty="0">
                <a:latin typeface="Arial" panose="020B0604020202020204" pitchFamily="34" charset="0"/>
                <a:cs typeface="Arial" panose="020B0604020202020204" pitchFamily="34" charset="0"/>
              </a:rPr>
              <a:t>A few important athematic present stems are formed by </a:t>
            </a:r>
            <a:r>
              <a:rPr lang="en-US" b="1" dirty="0">
                <a:latin typeface="Arial" panose="020B0604020202020204" pitchFamily="34" charset="0"/>
                <a:cs typeface="Arial" panose="020B0604020202020204" pitchFamily="34" charset="0"/>
              </a:rPr>
              <a:t>reduplication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verb (present stem) verb stem compare</a:t>
            </a:r>
          </a:p>
          <a:p>
            <a:r>
              <a:rPr lang="el-GR" dirty="0">
                <a:latin typeface="Arial" panose="020B0604020202020204" pitchFamily="34" charset="0"/>
                <a:cs typeface="Arial" panose="020B0604020202020204" pitchFamily="34" charset="0"/>
              </a:rPr>
              <a:t>ἵ-</a:t>
            </a:r>
            <a:r>
              <a:rPr lang="el-GR" dirty="0" err="1">
                <a:latin typeface="Arial" panose="020B0604020202020204" pitchFamily="34" charset="0"/>
                <a:cs typeface="Arial" panose="020B0604020202020204" pitchFamily="34" charset="0"/>
              </a:rPr>
              <a:t>στημι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make stand, set up (&lt;*</a:t>
            </a:r>
            <a:r>
              <a:rPr lang="el-GR" dirty="0" err="1">
                <a:latin typeface="Arial" panose="020B0604020202020204" pitchFamily="34" charset="0"/>
                <a:cs typeface="Arial" panose="020B0604020202020204" pitchFamily="34" charset="0"/>
              </a:rPr>
              <a:t>σί-στᾱμι</a:t>
            </a:r>
            <a:r>
              <a:rPr lang="el-GR" dirty="0">
                <a:latin typeface="Arial" panose="020B0604020202020204" pitchFamily="34" charset="0"/>
                <a:cs typeface="Arial" panose="020B0604020202020204" pitchFamily="34" charset="0"/>
              </a:rPr>
              <a:t>) στη-/</a:t>
            </a:r>
            <a:r>
              <a:rPr lang="el-GR" dirty="0" err="1">
                <a:latin typeface="Arial" panose="020B0604020202020204" pitchFamily="34" charset="0"/>
                <a:cs typeface="Arial" panose="020B0604020202020204" pitchFamily="34" charset="0"/>
              </a:rPr>
              <a:t>στᾰ</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ἔστησα</a:t>
            </a:r>
            <a:endParaRPr lang="el-GR" dirty="0">
              <a:latin typeface="Arial" panose="020B0604020202020204" pitchFamily="34" charset="0"/>
              <a:cs typeface="Arial" panose="020B0604020202020204" pitchFamily="34" charset="0"/>
            </a:endParaRPr>
          </a:p>
          <a:p>
            <a:r>
              <a:rPr lang="el-GR" dirty="0" err="1">
                <a:latin typeface="Arial" panose="020B0604020202020204" pitchFamily="34" charset="0"/>
                <a:cs typeface="Arial" panose="020B0604020202020204" pitchFamily="34" charset="0"/>
              </a:rPr>
              <a:t>δί-δωμι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give </a:t>
            </a:r>
            <a:r>
              <a:rPr lang="el-GR" dirty="0">
                <a:latin typeface="Arial" panose="020B0604020202020204" pitchFamily="34" charset="0"/>
                <a:cs typeface="Arial" panose="020B0604020202020204" pitchFamily="34" charset="0"/>
              </a:rPr>
              <a:t>δω-/</a:t>
            </a:r>
            <a:r>
              <a:rPr lang="el-GR" dirty="0" err="1">
                <a:latin typeface="Arial" panose="020B0604020202020204" pitchFamily="34" charset="0"/>
                <a:cs typeface="Arial" panose="020B0604020202020204" pitchFamily="34" charset="0"/>
              </a:rPr>
              <a:t>δο</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ἔδωκα</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τί-</a:t>
            </a:r>
            <a:r>
              <a:rPr lang="el-GR" dirty="0" err="1">
                <a:latin typeface="Arial" panose="020B0604020202020204" pitchFamily="34" charset="0"/>
                <a:cs typeface="Arial" panose="020B0604020202020204" pitchFamily="34" charset="0"/>
              </a:rPr>
              <a:t>θημι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put, place </a:t>
            </a:r>
            <a:r>
              <a:rPr lang="el-GR" dirty="0" err="1">
                <a:latin typeface="Arial" panose="020B0604020202020204" pitchFamily="34" charset="0"/>
                <a:cs typeface="Arial" panose="020B0604020202020204" pitchFamily="34" charset="0"/>
              </a:rPr>
              <a:t>θη</a:t>
            </a:r>
            <a:r>
              <a:rPr lang="el-GR" dirty="0">
                <a:latin typeface="Arial" panose="020B0604020202020204" pitchFamily="34" charset="0"/>
                <a:cs typeface="Arial" panose="020B0604020202020204" pitchFamily="34" charset="0"/>
              </a:rPr>
              <a:t>-/θε-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ἔθηκα</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ἵ-</a:t>
            </a:r>
            <a:r>
              <a:rPr lang="el-GR" dirty="0" err="1">
                <a:latin typeface="Arial" panose="020B0604020202020204" pitchFamily="34" charset="0"/>
                <a:cs typeface="Arial" panose="020B0604020202020204" pitchFamily="34" charset="0"/>
              </a:rPr>
              <a:t>ημι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send, let go (&lt;*y</a:t>
            </a:r>
            <a:r>
              <a:rPr lang="el-GR" dirty="0">
                <a:latin typeface="Arial" panose="020B0604020202020204" pitchFamily="34" charset="0"/>
                <a:cs typeface="Arial" panose="020B0604020202020204" pitchFamily="34" charset="0"/>
              </a:rPr>
              <a:t>ί-</a:t>
            </a:r>
            <a:r>
              <a:rPr lang="en-US" dirty="0">
                <a:latin typeface="Arial" panose="020B0604020202020204" pitchFamily="34" charset="0"/>
                <a:cs typeface="Arial" panose="020B0604020202020204" pitchFamily="34" charset="0"/>
              </a:rPr>
              <a:t>y</a:t>
            </a:r>
            <a:r>
              <a:rPr lang="el-GR" dirty="0" err="1">
                <a:latin typeface="Arial" panose="020B0604020202020204" pitchFamily="34" charset="0"/>
                <a:cs typeface="Arial" panose="020B0604020202020204" pitchFamily="34" charset="0"/>
              </a:rPr>
              <a:t>ημι</a:t>
            </a:r>
            <a:r>
              <a:rPr lang="el-GR" dirty="0">
                <a:latin typeface="Arial" panose="020B0604020202020204" pitchFamily="34" charset="0"/>
                <a:cs typeface="Arial" panose="020B0604020202020204" pitchFamily="34" charset="0"/>
              </a:rPr>
              <a:t>) ἡ-/ἑ-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ἧκα</a:t>
            </a:r>
            <a:endParaRPr lang="el-GR" dirty="0">
              <a:latin typeface="Arial" panose="020B0604020202020204" pitchFamily="34" charset="0"/>
              <a:cs typeface="Arial" panose="020B0604020202020204" pitchFamily="34" charset="0"/>
            </a:endParaRPr>
          </a:p>
          <a:p>
            <a:endParaRPr lang="el-GR" dirty="0"/>
          </a:p>
        </p:txBody>
      </p:sp>
      <p:sp>
        <p:nvSpPr>
          <p:cNvPr id="4" name="Θέση περιεχομένου 3">
            <a:extLst>
              <a:ext uri="{FF2B5EF4-FFF2-40B4-BE49-F238E27FC236}">
                <a16:creationId xmlns:a16="http://schemas.microsoft.com/office/drawing/2014/main" id="{CD00202F-8FC3-AE09-908F-1D3FBEE090A1}"/>
              </a:ext>
            </a:extLst>
          </p:cNvPr>
          <p:cNvSpPr>
            <a:spLocks noGrp="1"/>
          </p:cNvSpPr>
          <p:nvPr>
            <p:ph sz="half" idx="2"/>
          </p:nvPr>
        </p:nvSpPr>
        <p:spPr/>
        <p:txBody>
          <a:bodyPr>
            <a:normAutofit fontScale="77500" lnSpcReduction="20000"/>
          </a:bodyPr>
          <a:lstStyle/>
          <a:p>
            <a:r>
              <a:rPr lang="en-US" dirty="0">
                <a:latin typeface="Arial" panose="020B0604020202020204" pitchFamily="34" charset="0"/>
                <a:cs typeface="Arial" panose="020B0604020202020204" pitchFamily="34" charset="0"/>
              </a:rPr>
              <a:t>More complex is the formation of </a:t>
            </a:r>
            <a:r>
              <a:rPr lang="el-GR" dirty="0" err="1">
                <a:latin typeface="Arial" panose="020B0604020202020204" pitchFamily="34" charset="0"/>
                <a:cs typeface="Arial" panose="020B0604020202020204" pitchFamily="34" charset="0"/>
              </a:rPr>
              <a:t>πίμπλημι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πίμπρημι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l-GR" dirty="0" err="1">
                <a:latin typeface="Arial" panose="020B0604020202020204" pitchFamily="34" charset="0"/>
                <a:cs typeface="Arial" panose="020B0604020202020204" pitchFamily="34" charset="0"/>
              </a:rPr>
              <a:t>ὀνίνημι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which have a nasal infix in</a:t>
            </a:r>
          </a:p>
          <a:p>
            <a:r>
              <a:rPr lang="en-US" dirty="0">
                <a:latin typeface="Arial" panose="020B0604020202020204" pitchFamily="34" charset="0"/>
                <a:cs typeface="Arial" panose="020B0604020202020204" pitchFamily="34" charset="0"/>
              </a:rPr>
              <a:t>addition to reduplication. They are all conjugated in the present like </a:t>
            </a:r>
            <a:r>
              <a:rPr lang="el-GR" dirty="0" err="1">
                <a:latin typeface="Arial" panose="020B0604020202020204" pitchFamily="34" charset="0"/>
                <a:cs typeface="Arial" panose="020B0604020202020204" pitchFamily="34" charset="0"/>
              </a:rPr>
              <a:t>ἵστημι</a:t>
            </a:r>
            <a:r>
              <a:rPr lang="el-GR"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verb (present stem) verb stem compare</a:t>
            </a:r>
          </a:p>
          <a:p>
            <a:r>
              <a:rPr lang="el-GR" dirty="0" err="1">
                <a:latin typeface="Arial" panose="020B0604020202020204" pitchFamily="34" charset="0"/>
                <a:cs typeface="Arial" panose="020B0604020202020204" pitchFamily="34" charset="0"/>
              </a:rPr>
              <a:t>πί</a:t>
            </a:r>
            <a:r>
              <a:rPr lang="el-GR" dirty="0">
                <a:latin typeface="Arial" panose="020B0604020202020204" pitchFamily="34" charset="0"/>
                <a:cs typeface="Arial" panose="020B0604020202020204" pitchFamily="34" charset="0"/>
              </a:rPr>
              <a:t>-μ-</a:t>
            </a:r>
            <a:r>
              <a:rPr lang="el-GR" dirty="0" err="1">
                <a:latin typeface="Arial" panose="020B0604020202020204" pitchFamily="34" charset="0"/>
                <a:cs typeface="Arial" panose="020B0604020202020204" pitchFamily="34" charset="0"/>
              </a:rPr>
              <a:t>πλημι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fill </a:t>
            </a:r>
            <a:r>
              <a:rPr lang="el-GR" dirty="0" err="1">
                <a:latin typeface="Arial" panose="020B0604020202020204" pitchFamily="34" charset="0"/>
                <a:cs typeface="Arial" panose="020B0604020202020204" pitchFamily="34" charset="0"/>
              </a:rPr>
              <a:t>πλη</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πλᾰ</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ἔπλησα</a:t>
            </a:r>
            <a:endParaRPr lang="el-GR" dirty="0">
              <a:latin typeface="Arial" panose="020B0604020202020204" pitchFamily="34" charset="0"/>
              <a:cs typeface="Arial" panose="020B0604020202020204" pitchFamily="34" charset="0"/>
            </a:endParaRPr>
          </a:p>
          <a:p>
            <a:r>
              <a:rPr lang="el-GR" dirty="0" err="1">
                <a:latin typeface="Arial" panose="020B0604020202020204" pitchFamily="34" charset="0"/>
                <a:cs typeface="Arial" panose="020B0604020202020204" pitchFamily="34" charset="0"/>
              </a:rPr>
              <a:t>πί</a:t>
            </a:r>
            <a:r>
              <a:rPr lang="el-GR" dirty="0">
                <a:latin typeface="Arial" panose="020B0604020202020204" pitchFamily="34" charset="0"/>
                <a:cs typeface="Arial" panose="020B0604020202020204" pitchFamily="34" charset="0"/>
              </a:rPr>
              <a:t>-μ-</a:t>
            </a:r>
            <a:r>
              <a:rPr lang="el-GR" dirty="0" err="1">
                <a:latin typeface="Arial" panose="020B0604020202020204" pitchFamily="34" charset="0"/>
                <a:cs typeface="Arial" panose="020B0604020202020204" pitchFamily="34" charset="0"/>
              </a:rPr>
              <a:t>πρημι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burn </a:t>
            </a:r>
            <a:r>
              <a:rPr lang="el-GR" dirty="0" err="1">
                <a:latin typeface="Arial" panose="020B0604020202020204" pitchFamily="34" charset="0"/>
                <a:cs typeface="Arial" panose="020B0604020202020204" pitchFamily="34" charset="0"/>
              </a:rPr>
              <a:t>πρη</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πρᾰ</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aor. </a:t>
            </a:r>
            <a:r>
              <a:rPr lang="el-GR" dirty="0" err="1">
                <a:latin typeface="Arial" panose="020B0604020202020204" pitchFamily="34" charset="0"/>
                <a:cs typeface="Arial" panose="020B0604020202020204" pitchFamily="34" charset="0"/>
              </a:rPr>
              <a:t>ἔπρησα</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ὀ-</a:t>
            </a:r>
            <a:r>
              <a:rPr lang="el-GR" dirty="0" err="1">
                <a:latin typeface="Arial" panose="020B0604020202020204" pitchFamily="34" charset="0"/>
                <a:cs typeface="Arial" panose="020B0604020202020204" pitchFamily="34" charset="0"/>
              </a:rPr>
              <a:t>νί</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νημι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help, benefit</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92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C2A738-1E04-10C4-8DF7-7FF38B194517}"/>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D3C62230-1E44-F0D8-43FA-DD0D85889BFD}"/>
              </a:ext>
            </a:extLst>
          </p:cNvPr>
          <p:cNvSpPr>
            <a:spLocks noGrp="1"/>
          </p:cNvSpPr>
          <p:nvPr>
            <p:ph sz="half"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Root Presents</a:t>
            </a:r>
          </a:p>
          <a:p>
            <a:r>
              <a:rPr lang="en-US" dirty="0">
                <a:latin typeface="Arial" panose="020B0604020202020204" pitchFamily="34" charset="0"/>
                <a:cs typeface="Arial" panose="020B0604020202020204" pitchFamily="34" charset="0"/>
              </a:rPr>
              <a:t>Finally, there are several athematic root presents (or ‘primitive verbs</a:t>
            </a:r>
            <a:r>
              <a:rPr lang="en-US" b="1" dirty="0">
                <a:latin typeface="Arial" panose="020B0604020202020204" pitchFamily="34" charset="0"/>
                <a:cs typeface="Arial" panose="020B0604020202020204" pitchFamily="34" charset="0"/>
              </a:rPr>
              <a:t>’), whose</a:t>
            </a:r>
            <a:r>
              <a:rPr lang="el-G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present stem is an unelaborated verbal root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verb (present stem) verb stem</a:t>
            </a:r>
          </a:p>
          <a:p>
            <a:r>
              <a:rPr lang="el-GR" dirty="0" err="1">
                <a:latin typeface="Arial" panose="020B0604020202020204" pitchFamily="34" charset="0"/>
                <a:cs typeface="Arial" panose="020B0604020202020204" pitchFamily="34" charset="0"/>
              </a:rPr>
              <a:t>εἰμί</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 </a:t>
            </a:r>
            <a:r>
              <a:rPr lang="el-GR" dirty="0" err="1">
                <a:latin typeface="Arial" panose="020B0604020202020204" pitchFamily="34" charset="0"/>
                <a:cs typeface="Arial" panose="020B0604020202020204" pitchFamily="34" charset="0"/>
              </a:rPr>
              <a:t>ἐσ</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εἰμί</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ἐμί</a:t>
            </a:r>
            <a:r>
              <a:rPr lang="el-GR" dirty="0">
                <a:latin typeface="Arial" panose="020B0604020202020204" pitchFamily="34" charset="0"/>
                <a:cs typeface="Arial" panose="020B0604020202020204" pitchFamily="34" charset="0"/>
              </a:rPr>
              <a:t> &lt;*</a:t>
            </a:r>
            <a:r>
              <a:rPr lang="el-GR" dirty="0" err="1">
                <a:latin typeface="Arial" panose="020B0604020202020204" pitchFamily="34" charset="0"/>
                <a:cs typeface="Arial" panose="020B0604020202020204" pitchFamily="34" charset="0"/>
              </a:rPr>
              <a:t>ἐσμί</a:t>
            </a:r>
            <a:r>
              <a:rPr lang="el-GR" dirty="0">
                <a:latin typeface="Arial" panose="020B0604020202020204" pitchFamily="34" charset="0"/>
                <a:cs typeface="Arial" panose="020B0604020202020204" pitchFamily="34" charset="0"/>
              </a:rPr>
              <a:t>)</a:t>
            </a:r>
          </a:p>
          <a:p>
            <a:r>
              <a:rPr lang="el-GR" dirty="0" err="1">
                <a:latin typeface="Arial" panose="020B0604020202020204" pitchFamily="34" charset="0"/>
                <a:cs typeface="Arial" panose="020B0604020202020204" pitchFamily="34" charset="0"/>
              </a:rPr>
              <a:t>εἶμι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go </a:t>
            </a:r>
            <a:r>
              <a:rPr lang="el-GR" dirty="0" err="1">
                <a:latin typeface="Arial" panose="020B0604020202020204" pitchFamily="34" charset="0"/>
                <a:cs typeface="Arial" panose="020B0604020202020204" pitchFamily="34" charset="0"/>
              </a:rPr>
              <a:t>εἰ</a:t>
            </a:r>
            <a:r>
              <a:rPr lang="el-GR" dirty="0">
                <a:latin typeface="Arial" panose="020B0604020202020204" pitchFamily="34" charset="0"/>
                <a:cs typeface="Arial" panose="020B0604020202020204" pitchFamily="34" charset="0"/>
              </a:rPr>
              <a:t>-/ι-</a:t>
            </a:r>
          </a:p>
          <a:p>
            <a:r>
              <a:rPr lang="el-GR" dirty="0" err="1">
                <a:latin typeface="Arial" panose="020B0604020202020204" pitchFamily="34" charset="0"/>
                <a:cs typeface="Arial" panose="020B0604020202020204" pitchFamily="34" charset="0"/>
              </a:rPr>
              <a:t>φημί</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say, claim </a:t>
            </a:r>
            <a:r>
              <a:rPr lang="el-GR" dirty="0" err="1">
                <a:latin typeface="Arial" panose="020B0604020202020204" pitchFamily="34" charset="0"/>
                <a:cs typeface="Arial" panose="020B0604020202020204" pitchFamily="34" charset="0"/>
              </a:rPr>
              <a:t>φη</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φᾰ</a:t>
            </a:r>
            <a:r>
              <a:rPr lang="el-GR" dirty="0">
                <a:latin typeface="Arial" panose="020B0604020202020204" pitchFamily="34" charset="0"/>
                <a:cs typeface="Arial" panose="020B0604020202020204" pitchFamily="34" charset="0"/>
              </a:rPr>
              <a:t>-</a:t>
            </a:r>
          </a:p>
          <a:p>
            <a:r>
              <a:rPr lang="el-GR" dirty="0" err="1">
                <a:latin typeface="Arial" panose="020B0604020202020204" pitchFamily="34" charset="0"/>
                <a:cs typeface="Arial" panose="020B0604020202020204" pitchFamily="34" charset="0"/>
              </a:rPr>
              <a:t>ἠμί</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say, speak </a:t>
            </a:r>
            <a:r>
              <a:rPr lang="el-GR" dirty="0">
                <a:latin typeface="Arial" panose="020B0604020202020204" pitchFamily="34" charset="0"/>
                <a:cs typeface="Arial" panose="020B0604020202020204" pitchFamily="34" charset="0"/>
              </a:rPr>
              <a:t>ἠ</a:t>
            </a:r>
          </a:p>
        </p:txBody>
      </p:sp>
      <p:sp>
        <p:nvSpPr>
          <p:cNvPr id="4" name="Θέση περιεχομένου 3">
            <a:extLst>
              <a:ext uri="{FF2B5EF4-FFF2-40B4-BE49-F238E27FC236}">
                <a16:creationId xmlns:a16="http://schemas.microsoft.com/office/drawing/2014/main" id="{105B854B-C48B-C14D-9BCB-0BFAA448F46A}"/>
              </a:ext>
            </a:extLst>
          </p:cNvPr>
          <p:cNvSpPr>
            <a:spLocks noGrp="1"/>
          </p:cNvSpPr>
          <p:nvPr>
            <p:ph sz="half" idx="2"/>
          </p:nvPr>
        </p:nvSpPr>
        <p:spPr/>
        <p:txBody>
          <a:bodyPr>
            <a:normAutofit fontScale="77500" lnSpcReduction="20000"/>
          </a:bodyPr>
          <a:lstStyle/>
          <a:p>
            <a:r>
              <a:rPr lang="en-US" dirty="0">
                <a:latin typeface="Arial" panose="020B0604020202020204" pitchFamily="34" charset="0"/>
                <a:cs typeface="Arial" panose="020B0604020202020204" pitchFamily="34" charset="0"/>
              </a:rPr>
              <a:t>Endings</a:t>
            </a:r>
          </a:p>
          <a:p>
            <a:r>
              <a:rPr lang="en-US" dirty="0">
                <a:latin typeface="Arial" panose="020B0604020202020204" pitchFamily="34" charset="0"/>
                <a:cs typeface="Arial" panose="020B0604020202020204" pitchFamily="34" charset="0"/>
              </a:rPr>
              <a:t>Present-stem forms of –</a:t>
            </a:r>
            <a:r>
              <a:rPr lang="en-US" dirty="0" err="1">
                <a:latin typeface="Arial" panose="020B0604020202020204" pitchFamily="34" charset="0"/>
                <a:cs typeface="Arial" panose="020B0604020202020204" pitchFamily="34" charset="0"/>
              </a:rPr>
              <a:t>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are built as follows.</a:t>
            </a:r>
          </a:p>
          <a:p>
            <a:endParaRPr lang="el-GR" dirty="0"/>
          </a:p>
        </p:txBody>
      </p:sp>
    </p:spTree>
    <p:extLst>
      <p:ext uri="{BB962C8B-B14F-4D97-AF65-F5344CB8AC3E}">
        <p14:creationId xmlns:p14="http://schemas.microsoft.com/office/powerpoint/2010/main" val="2789777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F17E6A-EA40-60EF-35A2-E24C36CEAF6E}"/>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FBDCA43E-B5BC-BBA9-2B1E-3454B793B4ED}"/>
              </a:ext>
            </a:extLst>
          </p:cNvPr>
          <p:cNvSpPr>
            <a:spLocks noGrp="1"/>
          </p:cNvSpPr>
          <p:nvPr>
            <p:ph idx="1"/>
          </p:nvPr>
        </p:nvSpPr>
        <p:spPr/>
        <p:txBody>
          <a:bodyPr>
            <a:normAutofit lnSpcReduction="10000"/>
          </a:bodyPr>
          <a:lstStyle/>
          <a:p>
            <a:pPr algn="just"/>
            <a:r>
              <a:rPr lang="en-US" dirty="0">
                <a:latin typeface="Arial" panose="020B0604020202020204" pitchFamily="34" charset="0"/>
                <a:cs typeface="Arial" panose="020B0604020202020204" pitchFamily="34" charset="0"/>
              </a:rPr>
              <a:t>Present indicative: </a:t>
            </a:r>
            <a:r>
              <a:rPr lang="en-US" b="1" dirty="0">
                <a:latin typeface="Arial" panose="020B0604020202020204" pitchFamily="34" charset="0"/>
                <a:cs typeface="Arial" panose="020B0604020202020204" pitchFamily="34" charset="0"/>
              </a:rPr>
              <a:t>formed with primary endings</a:t>
            </a:r>
            <a:r>
              <a:rPr lang="en-US" dirty="0">
                <a:latin typeface="Arial" panose="020B0604020202020204" pitchFamily="34" charset="0"/>
                <a:cs typeface="Arial" panose="020B0604020202020204" pitchFamily="34" charset="0"/>
              </a:rPr>
              <a:t>. E.g. 1 sg. act. </a:t>
            </a:r>
            <a:r>
              <a:rPr lang="el-GR" dirty="0" err="1">
                <a:latin typeface="Arial" panose="020B0604020202020204" pitchFamily="34" charset="0"/>
                <a:cs typeface="Arial" panose="020B0604020202020204" pitchFamily="34" charset="0"/>
              </a:rPr>
              <a:t>δείκνῡ</a:t>
            </a:r>
            <a:r>
              <a:rPr lang="el-GR" dirty="0">
                <a:latin typeface="Arial" panose="020B0604020202020204" pitchFamily="34" charset="0"/>
                <a:cs typeface="Arial" panose="020B0604020202020204" pitchFamily="34" charset="0"/>
              </a:rPr>
              <a:t>-μι, </a:t>
            </a:r>
            <a:r>
              <a:rPr lang="el-GR" dirty="0" err="1">
                <a:latin typeface="Arial" panose="020B0604020202020204" pitchFamily="34" charset="0"/>
                <a:cs typeface="Arial" panose="020B0604020202020204" pitchFamily="34" charset="0"/>
              </a:rPr>
              <a:t>τίθη</a:t>
            </a:r>
            <a:r>
              <a:rPr lang="el-GR" dirty="0">
                <a:latin typeface="Arial" panose="020B0604020202020204" pitchFamily="34" charset="0"/>
                <a:cs typeface="Arial" panose="020B0604020202020204" pitchFamily="34" charset="0"/>
              </a:rPr>
              <a:t>-μι, 2 </a:t>
            </a:r>
            <a:r>
              <a:rPr lang="en-US" dirty="0">
                <a:latin typeface="Arial" panose="020B0604020202020204" pitchFamily="34" charset="0"/>
                <a:cs typeface="Arial" panose="020B0604020202020204" pitchFamily="34" charset="0"/>
              </a:rPr>
              <a:t>sg. act. </a:t>
            </a:r>
            <a:r>
              <a:rPr lang="el-GR" dirty="0" err="1">
                <a:latin typeface="Arial" panose="020B0604020202020204" pitchFamily="34" charset="0"/>
                <a:cs typeface="Arial" panose="020B0604020202020204" pitchFamily="34" charset="0"/>
              </a:rPr>
              <a:t>δείκνῡ</a:t>
            </a:r>
            <a:r>
              <a:rPr lang="el-GR" dirty="0">
                <a:latin typeface="Arial" panose="020B0604020202020204" pitchFamily="34" charset="0"/>
                <a:cs typeface="Arial" panose="020B0604020202020204" pitchFamily="34" charset="0"/>
              </a:rPr>
              <a:t>-ς, </a:t>
            </a:r>
            <a:r>
              <a:rPr lang="el-GR" dirty="0" err="1">
                <a:latin typeface="Arial" panose="020B0604020202020204" pitchFamily="34" charset="0"/>
                <a:cs typeface="Arial" panose="020B0604020202020204" pitchFamily="34" charset="0"/>
              </a:rPr>
              <a:t>τίθη</a:t>
            </a:r>
            <a:r>
              <a:rPr lang="el-GR" dirty="0">
                <a:latin typeface="Arial" panose="020B0604020202020204" pitchFamily="34" charset="0"/>
                <a:cs typeface="Arial" panose="020B0604020202020204" pitchFamily="34" charset="0"/>
              </a:rPr>
              <a:t>-ς; 1 </a:t>
            </a:r>
            <a:r>
              <a:rPr lang="en-US" dirty="0">
                <a:latin typeface="Arial" panose="020B0604020202020204" pitchFamily="34" charset="0"/>
                <a:cs typeface="Arial" panose="020B0604020202020204" pitchFamily="34" charset="0"/>
              </a:rPr>
              <a:t>sg.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δείκνῠ-μαι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τίθε-μαι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Note that the </a:t>
            </a:r>
            <a:r>
              <a:rPr lang="el-GR" dirty="0">
                <a:latin typeface="Arial" panose="020B0604020202020204" pitchFamily="34" charset="0"/>
                <a:cs typeface="Arial" panose="020B0604020202020204" pitchFamily="34" charset="0"/>
              </a:rPr>
              <a:t>σ </a:t>
            </a:r>
            <a:r>
              <a:rPr lang="en-US" dirty="0">
                <a:latin typeface="Arial" panose="020B0604020202020204" pitchFamily="34" charset="0"/>
                <a:cs typeface="Arial" panose="020B0604020202020204" pitchFamily="34" charset="0"/>
              </a:rPr>
              <a:t>of the 2 sg.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does not disappear: </a:t>
            </a:r>
            <a:r>
              <a:rPr lang="el-GR" dirty="0" err="1">
                <a:latin typeface="Arial" panose="020B0604020202020204" pitchFamily="34" charset="0"/>
                <a:cs typeface="Arial" panose="020B0604020202020204" pitchFamily="34" charset="0"/>
              </a:rPr>
              <a:t>δείκνῠ-σαι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τίθε-σαι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root presents have several irregular</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forms.</a:t>
            </a:r>
            <a:endParaRPr lang="el-GR"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Imperfect: </a:t>
            </a:r>
            <a:r>
              <a:rPr lang="en-US" b="1" dirty="0">
                <a:latin typeface="Arial" panose="020B0604020202020204" pitchFamily="34" charset="0"/>
                <a:cs typeface="Arial" panose="020B0604020202020204" pitchFamily="34" charset="0"/>
              </a:rPr>
              <a:t>formed with the augment, and with secondary endings</a:t>
            </a:r>
            <a:r>
              <a:rPr lang="en-US" dirty="0">
                <a:latin typeface="Arial" panose="020B0604020202020204" pitchFamily="34" charset="0"/>
                <a:cs typeface="Arial" panose="020B0604020202020204" pitchFamily="34" charset="0"/>
              </a:rPr>
              <a:t>. E.g. 1 sg. act.</a:t>
            </a:r>
            <a:r>
              <a:rPr lang="el-GR" dirty="0">
                <a:latin typeface="Arial" panose="020B0604020202020204" pitchFamily="34" charset="0"/>
                <a:cs typeface="Arial" panose="020B0604020202020204" pitchFamily="34" charset="0"/>
              </a:rPr>
              <a:t> ἐ-</a:t>
            </a:r>
            <a:r>
              <a:rPr lang="el-GR" dirty="0" err="1">
                <a:latin typeface="Arial" panose="020B0604020202020204" pitchFamily="34" charset="0"/>
                <a:cs typeface="Arial" panose="020B0604020202020204" pitchFamily="34" charset="0"/>
              </a:rPr>
              <a:t>δείκνῡ</a:t>
            </a:r>
            <a:r>
              <a:rPr lang="el-GR" dirty="0">
                <a:latin typeface="Arial" panose="020B0604020202020204" pitchFamily="34" charset="0"/>
                <a:cs typeface="Arial" panose="020B0604020202020204" pitchFamily="34" charset="0"/>
              </a:rPr>
              <a:t>-ν, 2 </a:t>
            </a:r>
            <a:r>
              <a:rPr lang="en-US" dirty="0">
                <a:latin typeface="Arial" panose="020B0604020202020204" pitchFamily="34" charset="0"/>
                <a:cs typeface="Arial" panose="020B0604020202020204" pitchFamily="34" charset="0"/>
              </a:rPr>
              <a:t>sg. act. </a:t>
            </a:r>
            <a:r>
              <a:rPr lang="el-GR" dirty="0">
                <a:latin typeface="Arial" panose="020B0604020202020204" pitchFamily="34" charset="0"/>
                <a:cs typeface="Arial" panose="020B0604020202020204" pitchFamily="34" charset="0"/>
              </a:rPr>
              <a:t>ἐ-</a:t>
            </a:r>
            <a:r>
              <a:rPr lang="el-GR" dirty="0" err="1">
                <a:latin typeface="Arial" panose="020B0604020202020204" pitchFamily="34" charset="0"/>
                <a:cs typeface="Arial" panose="020B0604020202020204" pitchFamily="34" charset="0"/>
              </a:rPr>
              <a:t>δείκνῡ</a:t>
            </a:r>
            <a:r>
              <a:rPr lang="el-GR" dirty="0">
                <a:latin typeface="Arial" panose="020B0604020202020204" pitchFamily="34" charset="0"/>
                <a:cs typeface="Arial" panose="020B0604020202020204" pitchFamily="34" charset="0"/>
              </a:rPr>
              <a:t>-ς; 1 </a:t>
            </a:r>
            <a:r>
              <a:rPr lang="en-US" dirty="0">
                <a:latin typeface="Arial" panose="020B0604020202020204" pitchFamily="34" charset="0"/>
                <a:cs typeface="Arial" panose="020B0604020202020204" pitchFamily="34" charset="0"/>
              </a:rPr>
              <a:t>sg.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ἐ-</a:t>
            </a:r>
            <a:r>
              <a:rPr lang="el-GR" dirty="0" err="1">
                <a:latin typeface="Arial" panose="020B0604020202020204" pitchFamily="34" charset="0"/>
                <a:cs typeface="Arial" panose="020B0604020202020204" pitchFamily="34" charset="0"/>
              </a:rPr>
              <a:t>δεικνύ</a:t>
            </a:r>
            <a:r>
              <a:rPr lang="el-GR" dirty="0">
                <a:latin typeface="Arial" panose="020B0604020202020204" pitchFamily="34" charset="0"/>
                <a:cs typeface="Arial" panose="020B0604020202020204" pitchFamily="34" charset="0"/>
              </a:rPr>
              <a:t>-μην. </a:t>
            </a:r>
            <a:r>
              <a:rPr lang="en-US" dirty="0">
                <a:latin typeface="Arial" panose="020B0604020202020204" pitchFamily="34" charset="0"/>
                <a:cs typeface="Arial" panose="020B0604020202020204" pitchFamily="34" charset="0"/>
              </a:rPr>
              <a:t>Note that the </a:t>
            </a:r>
            <a:r>
              <a:rPr lang="el-GR" dirty="0">
                <a:latin typeface="Arial" panose="020B0604020202020204" pitchFamily="34" charset="0"/>
                <a:cs typeface="Arial" panose="020B0604020202020204" pitchFamily="34" charset="0"/>
              </a:rPr>
              <a:t>σ </a:t>
            </a:r>
            <a:r>
              <a:rPr lang="en-US" dirty="0">
                <a:latin typeface="Arial" panose="020B0604020202020204" pitchFamily="34" charset="0"/>
                <a:cs typeface="Arial" panose="020B0604020202020204" pitchFamily="34" charset="0"/>
              </a:rPr>
              <a:t>of the 2 sg.</a:t>
            </a:r>
            <a:r>
              <a:rPr lang="el-GR"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 does not disappear: </a:t>
            </a:r>
            <a:r>
              <a:rPr lang="el-GR" dirty="0">
                <a:latin typeface="Arial" panose="020B0604020202020204" pitchFamily="34" charset="0"/>
                <a:cs typeface="Arial" panose="020B0604020202020204" pitchFamily="34" charset="0"/>
              </a:rPr>
              <a:t>ἐ-</a:t>
            </a:r>
            <a:r>
              <a:rPr lang="el-GR" dirty="0" err="1">
                <a:latin typeface="Arial" panose="020B0604020202020204" pitchFamily="34" charset="0"/>
                <a:cs typeface="Arial" panose="020B0604020202020204" pitchFamily="34" charset="0"/>
              </a:rPr>
              <a:t>δείκνῠ</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σο</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Some singular active forms are thematic. The root presents have several irregular forms.</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631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5BCEF9-D290-B359-BA71-ED0E74D75FEB}"/>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A0769274-1FF1-9838-F2B4-E8BC751BA31D}"/>
              </a:ext>
            </a:extLst>
          </p:cNvPr>
          <p:cNvSpPr>
            <a:spLocks noGrp="1"/>
          </p:cNvSpPr>
          <p:nvPr>
            <p:ph idx="1"/>
          </p:nvPr>
        </p:nvSpPr>
        <p:spPr/>
        <p:txBody>
          <a:bodyPr>
            <a:normAutofit lnSpcReduction="10000"/>
          </a:bodyPr>
          <a:lstStyle/>
          <a:p>
            <a:pPr algn="just"/>
            <a:r>
              <a:rPr lang="en-US" dirty="0">
                <a:latin typeface="Arial" panose="020B0604020202020204" pitchFamily="34" charset="0"/>
                <a:cs typeface="Arial" panose="020B0604020202020204" pitchFamily="34" charset="0"/>
              </a:rPr>
              <a:t>Imperative: the 2 sg. act. is usually formed without ending (some are thematic),</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but the root presents have </a:t>
            </a:r>
            <a:r>
              <a:rPr lang="el-GR" dirty="0" err="1">
                <a:latin typeface="Arial" panose="020B0604020202020204" pitchFamily="34" charset="0"/>
                <a:cs typeface="Arial" panose="020B0604020202020204" pitchFamily="34" charset="0"/>
              </a:rPr>
              <a:t>ἴσθι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ἴθι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φάθι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Other imperatives: e.g. 2 pl. act. </a:t>
            </a:r>
            <a:r>
              <a:rPr lang="el-GR" dirty="0" err="1">
                <a:latin typeface="Arial" panose="020B0604020202020204" pitchFamily="34" charset="0"/>
                <a:cs typeface="Arial" panose="020B0604020202020204" pitchFamily="34" charset="0"/>
              </a:rPr>
              <a:t>δείκνῠ</a:t>
            </a:r>
            <a:r>
              <a:rPr lang="el-GR" dirty="0">
                <a:latin typeface="Arial" panose="020B0604020202020204" pitchFamily="34" charset="0"/>
                <a:cs typeface="Arial" panose="020B0604020202020204" pitchFamily="34" charset="0"/>
              </a:rPr>
              <a:t>-τε, 2 </a:t>
            </a:r>
            <a:r>
              <a:rPr lang="en-US" dirty="0">
                <a:latin typeface="Arial" panose="020B0604020202020204" pitchFamily="34" charset="0"/>
                <a:cs typeface="Arial" panose="020B0604020202020204" pitchFamily="34" charset="0"/>
              </a:rPr>
              <a:t>sg.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δείκνῠ-σο</a:t>
            </a:r>
            <a:r>
              <a:rPr lang="el-GR"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Subjunctive: formed with the long thematic vowel of the subjunctive and primary</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endings. In reduplicated -</a:t>
            </a:r>
            <a:r>
              <a:rPr lang="el-GR" dirty="0">
                <a:latin typeface="Arial" panose="020B0604020202020204" pitchFamily="34" charset="0"/>
                <a:cs typeface="Arial" panose="020B0604020202020204" pitchFamily="34" charset="0"/>
              </a:rPr>
              <a:t>μι </a:t>
            </a:r>
            <a:r>
              <a:rPr lang="en-US" dirty="0">
                <a:latin typeface="Arial" panose="020B0604020202020204" pitchFamily="34" charset="0"/>
                <a:cs typeface="Arial" panose="020B0604020202020204" pitchFamily="34" charset="0"/>
              </a:rPr>
              <a:t>presents and in </a:t>
            </a:r>
            <a:r>
              <a:rPr lang="el-GR" dirty="0" err="1">
                <a:latin typeface="Arial" panose="020B0604020202020204" pitchFamily="34" charset="0"/>
                <a:cs typeface="Arial" panose="020B0604020202020204" pitchFamily="34" charset="0"/>
              </a:rPr>
              <a:t>κάθημαι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long thematic vowel</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contracts with the preceding (long) vowel: e.g. 1 sg. act. </a:t>
            </a:r>
            <a:r>
              <a:rPr lang="el-GR" dirty="0" err="1">
                <a:latin typeface="Arial" panose="020B0604020202020204" pitchFamily="34" charset="0"/>
                <a:cs typeface="Arial" panose="020B0604020202020204" pitchFamily="34" charset="0"/>
              </a:rPr>
              <a:t>διδῶ</a:t>
            </a:r>
            <a:r>
              <a:rPr lang="el-GR" dirty="0">
                <a:latin typeface="Arial" panose="020B0604020202020204" pitchFamily="34" charset="0"/>
                <a:cs typeface="Arial" panose="020B0604020202020204" pitchFamily="34" charset="0"/>
              </a:rPr>
              <a:t> (&lt;*-ώ-ω), 2 </a:t>
            </a:r>
            <a:r>
              <a:rPr lang="en-US" dirty="0">
                <a:latin typeface="Arial" panose="020B0604020202020204" pitchFamily="34" charset="0"/>
                <a:cs typeface="Arial" panose="020B0604020202020204" pitchFamily="34" charset="0"/>
              </a:rPr>
              <a:t>sg. act.</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διδῷς</a:t>
            </a:r>
            <a:r>
              <a:rPr lang="el-GR" dirty="0">
                <a:latin typeface="Arial" panose="020B0604020202020204" pitchFamily="34" charset="0"/>
                <a:cs typeface="Arial" panose="020B0604020202020204" pitchFamily="34" charset="0"/>
              </a:rPr>
              <a:t> (&lt;*-ώ-</a:t>
            </a:r>
            <a:r>
              <a:rPr lang="el-GR" dirty="0" err="1">
                <a:latin typeface="Arial" panose="020B0604020202020204" pitchFamily="34" charset="0"/>
                <a:cs typeface="Arial" panose="020B0604020202020204" pitchFamily="34" charset="0"/>
              </a:rPr>
              <a:t>ῃς</a:t>
            </a:r>
            <a:r>
              <a:rPr lang="el-GR" dirty="0">
                <a:latin typeface="Arial" panose="020B0604020202020204" pitchFamily="34" charset="0"/>
                <a:cs typeface="Arial" panose="020B0604020202020204" pitchFamily="34" charset="0"/>
              </a:rPr>
              <a:t>), 1 </a:t>
            </a:r>
            <a:r>
              <a:rPr lang="en-US" dirty="0">
                <a:latin typeface="Arial" panose="020B0604020202020204" pitchFamily="34" charset="0"/>
                <a:cs typeface="Arial" panose="020B0604020202020204" pitchFamily="34" charset="0"/>
              </a:rPr>
              <a:t>sg.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διδῶμαι</a:t>
            </a:r>
            <a:r>
              <a:rPr lang="el-GR" dirty="0">
                <a:latin typeface="Arial" panose="020B0604020202020204" pitchFamily="34" charset="0"/>
                <a:cs typeface="Arial" panose="020B0604020202020204" pitchFamily="34" charset="0"/>
              </a:rPr>
              <a:t> (&lt;*-ώ-ω-</a:t>
            </a:r>
            <a:r>
              <a:rPr lang="el-GR" dirty="0" err="1">
                <a:latin typeface="Arial" panose="020B0604020202020204" pitchFamily="34" charset="0"/>
                <a:cs typeface="Arial" panose="020B0604020202020204" pitchFamily="34" charset="0"/>
              </a:rPr>
              <a:t>μαι</a:t>
            </a:r>
            <a:r>
              <a:rPr lang="el-GR" dirty="0">
                <a:latin typeface="Arial" panose="020B0604020202020204" pitchFamily="34" charset="0"/>
                <a:cs typeface="Arial" panose="020B0604020202020204" pitchFamily="34" charset="0"/>
              </a:rPr>
              <a:t>), 2 </a:t>
            </a:r>
            <a:r>
              <a:rPr lang="en-US" dirty="0">
                <a:latin typeface="Arial" panose="020B0604020202020204" pitchFamily="34" charset="0"/>
                <a:cs typeface="Arial" panose="020B0604020202020204" pitchFamily="34" charset="0"/>
              </a:rPr>
              <a:t>sg. act. </a:t>
            </a:r>
            <a:r>
              <a:rPr lang="el-GR" dirty="0" err="1">
                <a:latin typeface="Arial" panose="020B0604020202020204" pitchFamily="34" charset="0"/>
                <a:cs typeface="Arial" panose="020B0604020202020204" pitchFamily="34" charset="0"/>
              </a:rPr>
              <a:t>ἱῇς</a:t>
            </a:r>
            <a:r>
              <a:rPr lang="el-GR" dirty="0">
                <a:latin typeface="Arial" panose="020B0604020202020204" pitchFamily="34" charset="0"/>
                <a:cs typeface="Arial" panose="020B0604020202020204" pitchFamily="34" charset="0"/>
              </a:rPr>
              <a:t> (&lt;*</a:t>
            </a:r>
            <a:r>
              <a:rPr lang="el-GR" dirty="0" err="1">
                <a:latin typeface="Arial" panose="020B0604020202020204" pitchFamily="34" charset="0"/>
                <a:cs typeface="Arial" panose="020B0604020202020204" pitchFamily="34" charset="0"/>
              </a:rPr>
              <a:t>ἱή-ῃς</a:t>
            </a:r>
            <a:r>
              <a:rPr lang="el-GR" dirty="0">
                <a:latin typeface="Arial" panose="020B0604020202020204" pitchFamily="34" charset="0"/>
                <a:cs typeface="Arial" panose="020B0604020202020204" pitchFamily="34" charset="0"/>
              </a:rPr>
              <a:t>), 2 </a:t>
            </a:r>
            <a:r>
              <a:rPr lang="en-US" dirty="0">
                <a:latin typeface="Arial" panose="020B0604020202020204" pitchFamily="34" charset="0"/>
                <a:cs typeface="Arial" panose="020B0604020202020204" pitchFamily="34" charset="0"/>
              </a:rPr>
              <a:t>pl.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ἱστῆσθε</a:t>
            </a:r>
            <a:r>
              <a:rPr lang="el-GR" dirty="0">
                <a:latin typeface="Arial" panose="020B0604020202020204" pitchFamily="34" charset="0"/>
                <a:cs typeface="Arial" panose="020B0604020202020204" pitchFamily="34" charset="0"/>
              </a:rPr>
              <a:t> (&lt;*</a:t>
            </a:r>
            <a:r>
              <a:rPr lang="el-GR" dirty="0" err="1">
                <a:latin typeface="Arial" panose="020B0604020202020204" pitchFamily="34" charset="0"/>
                <a:cs typeface="Arial" panose="020B0604020202020204" pitchFamily="34" charset="0"/>
              </a:rPr>
              <a:t>ἱστή</a:t>
            </a:r>
            <a:r>
              <a:rPr lang="el-GR" dirty="0">
                <a:latin typeface="Arial" panose="020B0604020202020204" pitchFamily="34" charset="0"/>
                <a:cs typeface="Arial" panose="020B0604020202020204" pitchFamily="34" charset="0"/>
              </a:rPr>
              <a:t>-η-</a:t>
            </a:r>
            <a:r>
              <a:rPr lang="el-GR" dirty="0" err="1">
                <a:latin typeface="Arial" panose="020B0604020202020204" pitchFamily="34" charset="0"/>
                <a:cs typeface="Arial" panose="020B0604020202020204" pitchFamily="34" charset="0"/>
              </a:rPr>
              <a:t>σθε</a:t>
            </a:r>
            <a:r>
              <a:rPr lang="el-G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52534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ADB28-20E2-B148-8CAF-BA4BE00AF77E}"/>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0AE9465F-22D8-D3B4-7309-37BADDC86504}"/>
              </a:ext>
            </a:extLst>
          </p:cNvPr>
          <p:cNvSpPr>
            <a:spLocks noGrp="1"/>
          </p:cNvSpPr>
          <p:nvPr>
            <p:ph idx="1"/>
          </p:nvPr>
        </p:nvSpPr>
        <p:spPr/>
        <p:txBody>
          <a:bodyPr>
            <a:normAutofit/>
          </a:bodyPr>
          <a:lstStyle/>
          <a:p>
            <a:pPr algn="just"/>
            <a:r>
              <a:rPr lang="en-US" dirty="0">
                <a:latin typeface="Arial" panose="020B0604020202020204" pitchFamily="34" charset="0"/>
                <a:cs typeface="Arial" panose="020B0604020202020204" pitchFamily="34" charset="0"/>
              </a:rPr>
              <a:t>Optative: the </a:t>
            </a:r>
            <a:r>
              <a:rPr lang="en-US" dirty="0" err="1">
                <a:latin typeface="Arial" panose="020B0604020202020204" pitchFamily="34" charset="0"/>
                <a:cs typeface="Arial" panose="020B0604020202020204" pitchFamily="34" charset="0"/>
              </a:rPr>
              <a:t>optatives</a:t>
            </a:r>
            <a:r>
              <a:rPr lang="en-US" dirty="0">
                <a:latin typeface="Arial" panose="020B0604020202020204" pitchFamily="34" charset="0"/>
                <a:cs typeface="Arial" panose="020B0604020202020204" pitchFamily="34" charset="0"/>
              </a:rPr>
              <a:t> of -</a:t>
            </a:r>
            <a:r>
              <a:rPr lang="el-GR" dirty="0" err="1">
                <a:latin typeface="Arial" panose="020B0604020202020204" pitchFamily="34" charset="0"/>
                <a:cs typeface="Arial" panose="020B0604020202020204" pitchFamily="34" charset="0"/>
              </a:rPr>
              <a:t>νυμι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a:t>
            </a:r>
            <a:r>
              <a:rPr lang="el-GR" dirty="0" err="1">
                <a:latin typeface="Arial" panose="020B0604020202020204" pitchFamily="34" charset="0"/>
                <a:cs typeface="Arial" panose="020B0604020202020204" pitchFamily="34" charset="0"/>
              </a:rPr>
              <a:t>κάθημαι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l-GR" dirty="0" err="1">
                <a:latin typeface="Arial" panose="020B0604020202020204" pitchFamily="34" charset="0"/>
                <a:cs typeface="Arial" panose="020B0604020202020204" pitchFamily="34" charset="0"/>
              </a:rPr>
              <a:t>κεῖμαι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thematic.</a:t>
            </a:r>
          </a:p>
          <a:p>
            <a:pPr algn="just"/>
            <a:r>
              <a:rPr lang="en-US" dirty="0">
                <a:latin typeface="Arial" panose="020B0604020202020204" pitchFamily="34" charset="0"/>
                <a:cs typeface="Arial" panose="020B0604020202020204" pitchFamily="34" charset="0"/>
              </a:rPr>
              <a:t>Others are formed with the optative suffix -</a:t>
            </a:r>
            <a:r>
              <a:rPr lang="el-GR" dirty="0" err="1">
                <a:latin typeface="Arial" panose="020B0604020202020204" pitchFamily="34" charset="0"/>
                <a:cs typeface="Arial" panose="020B0604020202020204" pitchFamily="34" charset="0"/>
              </a:rPr>
              <a:t>ιη</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singular, with optative suffix -</a:t>
            </a:r>
            <a:r>
              <a:rPr lang="el-GR" dirty="0">
                <a:latin typeface="Arial" panose="020B0604020202020204" pitchFamily="34" charset="0"/>
                <a:cs typeface="Arial" panose="020B0604020202020204" pitchFamily="34" charset="0"/>
              </a:rPr>
              <a:t>ι- </a:t>
            </a:r>
            <a:r>
              <a:rPr lang="en-US" dirty="0">
                <a:latin typeface="Arial" panose="020B0604020202020204" pitchFamily="34" charset="0"/>
                <a:cs typeface="Arial" panose="020B0604020202020204" pitchFamily="34" charset="0"/>
              </a:rPr>
              <a:t>in the plural and all middle-passive forms, and with secondary endings. The iota forms a diphthong with the preceding short stem vowel. E.g. 1 sg. act. </a:t>
            </a:r>
            <a:r>
              <a:rPr lang="el-GR" dirty="0" err="1">
                <a:latin typeface="Arial" panose="020B0604020202020204" pitchFamily="34" charset="0"/>
                <a:cs typeface="Arial" panose="020B0604020202020204" pitchFamily="34" charset="0"/>
              </a:rPr>
              <a:t>διδοίη</a:t>
            </a:r>
            <a:r>
              <a:rPr lang="el-GR" dirty="0">
                <a:latin typeface="Arial" panose="020B0604020202020204" pitchFamily="34" charset="0"/>
                <a:cs typeface="Arial" panose="020B0604020202020204" pitchFamily="34" charset="0"/>
              </a:rPr>
              <a:t>-ν, 1 </a:t>
            </a:r>
            <a:r>
              <a:rPr lang="en-US" dirty="0">
                <a:latin typeface="Arial" panose="020B0604020202020204" pitchFamily="34" charset="0"/>
                <a:cs typeface="Arial" panose="020B0604020202020204" pitchFamily="34" charset="0"/>
              </a:rPr>
              <a:t>pl. act. </a:t>
            </a:r>
            <a:r>
              <a:rPr lang="el-GR" dirty="0" err="1">
                <a:latin typeface="Arial" panose="020B0604020202020204" pitchFamily="34" charset="0"/>
                <a:cs typeface="Arial" panose="020B0604020202020204" pitchFamily="34" charset="0"/>
              </a:rPr>
              <a:t>διδοῖ</a:t>
            </a:r>
            <a:r>
              <a:rPr lang="el-GR" dirty="0">
                <a:latin typeface="Arial" panose="020B0604020202020204" pitchFamily="34" charset="0"/>
                <a:cs typeface="Arial" panose="020B0604020202020204" pitchFamily="34" charset="0"/>
              </a:rPr>
              <a:t>-μεν, 1 </a:t>
            </a:r>
            <a:r>
              <a:rPr lang="en-US" dirty="0">
                <a:latin typeface="Arial" panose="020B0604020202020204" pitchFamily="34" charset="0"/>
                <a:cs typeface="Arial" panose="020B0604020202020204" pitchFamily="34" charset="0"/>
              </a:rPr>
              <a:t>sg.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διδοί</a:t>
            </a:r>
            <a:r>
              <a:rPr lang="el-GR" dirty="0">
                <a:latin typeface="Arial" panose="020B0604020202020204" pitchFamily="34" charset="0"/>
                <a:cs typeface="Arial" panose="020B0604020202020204" pitchFamily="34" charset="0"/>
              </a:rPr>
              <a:t>-μην; 1 </a:t>
            </a:r>
            <a:r>
              <a:rPr lang="en-US" dirty="0">
                <a:latin typeface="Arial" panose="020B0604020202020204" pitchFamily="34" charset="0"/>
                <a:cs typeface="Arial" panose="020B0604020202020204" pitchFamily="34" charset="0"/>
              </a:rPr>
              <a:t>sg. act. </a:t>
            </a:r>
            <a:r>
              <a:rPr lang="el-GR" dirty="0" err="1">
                <a:latin typeface="Arial" panose="020B0604020202020204" pitchFamily="34" charset="0"/>
                <a:cs typeface="Arial" panose="020B0604020202020204" pitchFamily="34" charset="0"/>
              </a:rPr>
              <a:t>τιθείη</a:t>
            </a:r>
            <a:r>
              <a:rPr lang="el-GR" dirty="0">
                <a:latin typeface="Arial" panose="020B0604020202020204" pitchFamily="34" charset="0"/>
                <a:cs typeface="Arial" panose="020B0604020202020204" pitchFamily="34" charset="0"/>
              </a:rPr>
              <a:t>-ν, 1 </a:t>
            </a:r>
            <a:r>
              <a:rPr lang="en-US" dirty="0">
                <a:latin typeface="Arial" panose="020B0604020202020204" pitchFamily="34" charset="0"/>
                <a:cs typeface="Arial" panose="020B0604020202020204" pitchFamily="34" charset="0"/>
              </a:rPr>
              <a:t>pl. act. </a:t>
            </a:r>
            <a:r>
              <a:rPr lang="el-GR" dirty="0" err="1">
                <a:latin typeface="Arial" panose="020B0604020202020204" pitchFamily="34" charset="0"/>
                <a:cs typeface="Arial" panose="020B0604020202020204" pitchFamily="34" charset="0"/>
              </a:rPr>
              <a:t>τιθεῖ</a:t>
            </a:r>
            <a:r>
              <a:rPr lang="el-GR" dirty="0">
                <a:latin typeface="Arial" panose="020B0604020202020204" pitchFamily="34" charset="0"/>
                <a:cs typeface="Arial" panose="020B0604020202020204" pitchFamily="34" charset="0"/>
              </a:rPr>
              <a:t>-μεν, 1 </a:t>
            </a:r>
            <a:r>
              <a:rPr lang="en-US" dirty="0">
                <a:latin typeface="Arial" panose="020B0604020202020204" pitchFamily="34" charset="0"/>
                <a:cs typeface="Arial" panose="020B0604020202020204" pitchFamily="34" charset="0"/>
              </a:rPr>
              <a:t>sg. </a:t>
            </a:r>
            <a:r>
              <a:rPr lang="en-US" dirty="0" err="1">
                <a:latin typeface="Arial" panose="020B0604020202020204" pitchFamily="34" charset="0"/>
                <a:cs typeface="Arial" panose="020B0604020202020204" pitchFamily="34" charset="0"/>
              </a:rPr>
              <a:t>mp</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τιθεί</a:t>
            </a:r>
            <a:r>
              <a:rPr lang="el-GR" dirty="0">
                <a:latin typeface="Arial" panose="020B0604020202020204" pitchFamily="34" charset="0"/>
                <a:cs typeface="Arial" panose="020B0604020202020204" pitchFamily="34" charset="0"/>
              </a:rPr>
              <a:t>-μην.</a:t>
            </a:r>
          </a:p>
        </p:txBody>
      </p:sp>
    </p:spTree>
    <p:extLst>
      <p:ext uri="{BB962C8B-B14F-4D97-AF65-F5344CB8AC3E}">
        <p14:creationId xmlns:p14="http://schemas.microsoft.com/office/powerpoint/2010/main" val="3646598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E542CD-8189-91C4-7A11-99985F84BB22}"/>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2668FB7A-F01A-5FC9-9BC2-754251FDC807}"/>
              </a:ext>
            </a:extLst>
          </p:cNvPr>
          <p:cNvSpPr>
            <a:spLocks noGrp="1"/>
          </p:cNvSpPr>
          <p:nvPr>
            <p:ph idx="1"/>
          </p:nvPr>
        </p:nvSpPr>
        <p:spPr/>
        <p:txBody>
          <a:bodyPr>
            <a:normAutofit lnSpcReduction="10000"/>
          </a:bodyPr>
          <a:lstStyle/>
          <a:p>
            <a:pPr algn="just"/>
            <a:r>
              <a:rPr lang="en-US" dirty="0">
                <a:latin typeface="Arial" panose="020B0604020202020204" pitchFamily="34" charset="0"/>
                <a:cs typeface="Arial" panose="020B0604020202020204" pitchFamily="34" charset="0"/>
              </a:rPr>
              <a:t>Active infinitive: formed with -</a:t>
            </a:r>
            <a:r>
              <a:rPr lang="el-GR" dirty="0">
                <a:latin typeface="Arial" panose="020B0604020202020204" pitchFamily="34" charset="0"/>
                <a:cs typeface="Arial" panose="020B0604020202020204" pitchFamily="34" charset="0"/>
              </a:rPr>
              <a:t>ναι. </a:t>
            </a:r>
            <a:r>
              <a:rPr lang="en-US" dirty="0">
                <a:latin typeface="Arial" panose="020B0604020202020204" pitchFamily="34" charset="0"/>
                <a:cs typeface="Arial" panose="020B0604020202020204" pitchFamily="34" charset="0"/>
              </a:rPr>
              <a:t>E.g. act. </a:t>
            </a:r>
            <a:r>
              <a:rPr lang="el-GR" dirty="0" err="1">
                <a:latin typeface="Arial" panose="020B0604020202020204" pitchFamily="34" charset="0"/>
                <a:cs typeface="Arial" panose="020B0604020202020204" pitchFamily="34" charset="0"/>
              </a:rPr>
              <a:t>δεικνύ</a:t>
            </a:r>
            <a:r>
              <a:rPr lang="el-GR" dirty="0">
                <a:latin typeface="Arial" panose="020B0604020202020204" pitchFamily="34" charset="0"/>
                <a:cs typeface="Arial" panose="020B0604020202020204" pitchFamily="34" charset="0"/>
              </a:rPr>
              <a:t>-ναι. </a:t>
            </a:r>
            <a:r>
              <a:rPr lang="en-US" dirty="0">
                <a:latin typeface="Arial" panose="020B0604020202020204" pitchFamily="34" charset="0"/>
                <a:cs typeface="Arial" panose="020B0604020202020204" pitchFamily="34" charset="0"/>
              </a:rPr>
              <a:t>But the inf. of </a:t>
            </a:r>
            <a:r>
              <a:rPr lang="el-GR" dirty="0" err="1">
                <a:latin typeface="Arial" panose="020B0604020202020204" pitchFamily="34" charset="0"/>
                <a:cs typeface="Arial" panose="020B0604020202020204" pitchFamily="34" charset="0"/>
              </a:rPr>
              <a:t>εἶμι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go ends</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a:t>
            </a:r>
            <a:r>
              <a:rPr lang="el-GR" dirty="0" err="1">
                <a:latin typeface="Arial" panose="020B0604020202020204" pitchFamily="34" charset="0"/>
                <a:cs typeface="Arial" panose="020B0604020202020204" pitchFamily="34" charset="0"/>
              </a:rPr>
              <a:t>εναι</a:t>
            </a:r>
            <a:r>
              <a:rPr lang="el-GR" dirty="0">
                <a:latin typeface="Arial" panose="020B0604020202020204" pitchFamily="34" charset="0"/>
                <a:cs typeface="Arial" panose="020B0604020202020204" pitchFamily="34" charset="0"/>
              </a:rPr>
              <a:t>: ἰ-</a:t>
            </a:r>
            <a:r>
              <a:rPr lang="el-GR" dirty="0" err="1">
                <a:latin typeface="Arial" panose="020B0604020202020204" pitchFamily="34" charset="0"/>
                <a:cs typeface="Arial" panose="020B0604020202020204" pitchFamily="34" charset="0"/>
              </a:rPr>
              <a:t>έναι</a:t>
            </a:r>
            <a:r>
              <a:rPr lang="el-GR"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Middle-passive infinitive: formed with -</a:t>
            </a:r>
            <a:r>
              <a:rPr lang="el-GR" dirty="0" err="1">
                <a:latin typeface="Arial" panose="020B0604020202020204" pitchFamily="34" charset="0"/>
                <a:cs typeface="Arial" panose="020B0604020202020204" pitchFamily="34" charset="0"/>
              </a:rPr>
              <a:t>σθαι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E.g. </a:t>
            </a:r>
            <a:r>
              <a:rPr lang="el-GR" dirty="0" err="1">
                <a:latin typeface="Arial" panose="020B0604020202020204" pitchFamily="34" charset="0"/>
                <a:cs typeface="Arial" panose="020B0604020202020204" pitchFamily="34" charset="0"/>
              </a:rPr>
              <a:t>δείκνῠ-σθαι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κεῖ-σθαι</a:t>
            </a:r>
            <a:endParaRPr lang="el-GR"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Active participle: formed with -</a:t>
            </a:r>
            <a:r>
              <a:rPr lang="el-GR" dirty="0" err="1">
                <a:latin typeface="Arial" panose="020B0604020202020204" pitchFamily="34" charset="0"/>
                <a:cs typeface="Arial" panose="020B0604020202020204" pitchFamily="34" charset="0"/>
              </a:rPr>
              <a:t>ντ</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the declension. E.g. gen. sg.</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masc. </a:t>
            </a:r>
            <a:r>
              <a:rPr lang="el-GR" dirty="0" err="1">
                <a:latin typeface="Arial" panose="020B0604020202020204" pitchFamily="34" charset="0"/>
                <a:cs typeface="Arial" panose="020B0604020202020204" pitchFamily="34" charset="0"/>
              </a:rPr>
              <a:t>δεικνύ-ντ-ος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nom. sg. fem. </a:t>
            </a:r>
            <a:r>
              <a:rPr lang="el-GR" dirty="0" err="1">
                <a:latin typeface="Arial" panose="020B0604020202020204" pitchFamily="34" charset="0"/>
                <a:cs typeface="Arial" panose="020B0604020202020204" pitchFamily="34" charset="0"/>
              </a:rPr>
              <a:t>δεικνῦσα</a:t>
            </a:r>
            <a:r>
              <a:rPr lang="el-GR" dirty="0">
                <a:latin typeface="Arial" panose="020B0604020202020204" pitchFamily="34" charset="0"/>
                <a:cs typeface="Arial" panose="020B0604020202020204" pitchFamily="34" charset="0"/>
              </a:rPr>
              <a:t> (&lt;*-</a:t>
            </a:r>
            <a:r>
              <a:rPr lang="el-GR" dirty="0" err="1">
                <a:latin typeface="Arial" panose="020B0604020202020204" pitchFamily="34" charset="0"/>
                <a:cs typeface="Arial" panose="020B0604020202020204" pitchFamily="34" charset="0"/>
              </a:rPr>
              <a:t>ύντ</a:t>
            </a:r>
            <a:r>
              <a:rPr lang="en-US" dirty="0">
                <a:latin typeface="Arial" panose="020B0604020202020204" pitchFamily="34" charset="0"/>
                <a:cs typeface="Arial" panose="020B0604020202020204" pitchFamily="34" charset="0"/>
              </a:rPr>
              <a:t>y</a:t>
            </a:r>
            <a:r>
              <a:rPr lang="el-GR" dirty="0">
                <a:latin typeface="Arial" panose="020B0604020202020204" pitchFamily="34" charset="0"/>
                <a:cs typeface="Arial" panose="020B0604020202020204" pitchFamily="34" charset="0"/>
              </a:rPr>
              <a:t>α).</a:t>
            </a:r>
          </a:p>
          <a:p>
            <a:pPr algn="just"/>
            <a:r>
              <a:rPr lang="en-US" dirty="0">
                <a:latin typeface="Arial" panose="020B0604020202020204" pitchFamily="34" charset="0"/>
                <a:cs typeface="Arial" panose="020B0604020202020204" pitchFamily="34" charset="0"/>
              </a:rPr>
              <a:t>Middle-passive participle: formed with -</a:t>
            </a:r>
            <a:r>
              <a:rPr lang="el-GR" dirty="0">
                <a:latin typeface="Arial" panose="020B0604020202020204" pitchFamily="34" charset="0"/>
                <a:cs typeface="Arial" panose="020B0604020202020204" pitchFamily="34" charset="0"/>
              </a:rPr>
              <a:t>μεν-; </a:t>
            </a:r>
            <a:r>
              <a:rPr lang="en-US" dirty="0">
                <a:latin typeface="Arial" panose="020B0604020202020204" pitchFamily="34" charset="0"/>
                <a:cs typeface="Arial" panose="020B0604020202020204" pitchFamily="34" charset="0"/>
              </a:rPr>
              <a:t>for the declension. E.g.</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nom. sg. masc. </a:t>
            </a:r>
            <a:r>
              <a:rPr lang="el-GR" dirty="0" err="1">
                <a:latin typeface="Arial" panose="020B0604020202020204" pitchFamily="34" charset="0"/>
                <a:cs typeface="Arial" panose="020B0604020202020204" pitchFamily="34" charset="0"/>
              </a:rPr>
              <a:t>δεικνύ</a:t>
            </a:r>
            <a:r>
              <a:rPr lang="el-GR" dirty="0">
                <a:latin typeface="Arial" panose="020B0604020202020204" pitchFamily="34" charset="0"/>
                <a:cs typeface="Arial" panose="020B0604020202020204" pitchFamily="34" charset="0"/>
              </a:rPr>
              <a:t>-μεν-</a:t>
            </a:r>
            <a:r>
              <a:rPr lang="el-GR" dirty="0" err="1">
                <a:latin typeface="Arial" panose="020B0604020202020204" pitchFamily="34" charset="0"/>
                <a:cs typeface="Arial" panose="020B0604020202020204" pitchFamily="34" charset="0"/>
              </a:rPr>
              <a:t>ος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nom. sg. fem. </a:t>
            </a:r>
            <a:r>
              <a:rPr lang="el-GR" dirty="0" err="1">
                <a:latin typeface="Arial" panose="020B0604020202020204" pitchFamily="34" charset="0"/>
                <a:cs typeface="Arial" panose="020B0604020202020204" pitchFamily="34" charset="0"/>
              </a:rPr>
              <a:t>δεικνῠ</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μέν</a:t>
            </a:r>
            <a:r>
              <a:rPr lang="el-GR" dirty="0">
                <a:latin typeface="Arial" panose="020B0604020202020204" pitchFamily="34" charset="0"/>
                <a:cs typeface="Arial" panose="020B0604020202020204" pitchFamily="34" charset="0"/>
              </a:rPr>
              <a:t>-η.</a:t>
            </a:r>
          </a:p>
        </p:txBody>
      </p:sp>
    </p:spTree>
    <p:extLst>
      <p:ext uri="{BB962C8B-B14F-4D97-AF65-F5344CB8AC3E}">
        <p14:creationId xmlns:p14="http://schemas.microsoft.com/office/powerpoint/2010/main" val="635740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100BD87C-6A60-60A3-2C5F-7E2EF36A0863}"/>
              </a:ext>
            </a:extLst>
          </p:cNvPr>
          <p:cNvPicPr>
            <a:picLocks noChangeAspect="1"/>
          </p:cNvPicPr>
          <p:nvPr/>
        </p:nvPicPr>
        <p:blipFill>
          <a:blip r:embed="rId2"/>
          <a:stretch>
            <a:fillRect/>
          </a:stretch>
        </p:blipFill>
        <p:spPr>
          <a:xfrm>
            <a:off x="487355" y="0"/>
            <a:ext cx="11217289" cy="6858000"/>
          </a:xfrm>
          <a:prstGeom prst="rect">
            <a:avLst/>
          </a:prstGeom>
        </p:spPr>
      </p:pic>
    </p:spTree>
    <p:extLst>
      <p:ext uri="{BB962C8B-B14F-4D97-AF65-F5344CB8AC3E}">
        <p14:creationId xmlns:p14="http://schemas.microsoft.com/office/powerpoint/2010/main" val="209112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FB0241-90E4-91FA-9F0D-5BC0D1D1BCFF}"/>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85D2CEF1-80FA-216A-8DFE-1988CE468070}"/>
              </a:ext>
            </a:extLst>
          </p:cNvPr>
          <p:cNvSpPr>
            <a:spLocks noGrp="1"/>
          </p:cNvSpPr>
          <p:nvPr>
            <p:ph idx="1"/>
          </p:nvPr>
        </p:nvSpPr>
        <p:spPr/>
        <p:txBody>
          <a:bodyPr>
            <a:normAutofit/>
          </a:bodyPr>
          <a:lstStyle/>
          <a:p>
            <a:pPr algn="just"/>
            <a:r>
              <a:rPr lang="en-US" dirty="0">
                <a:latin typeface="Arial" panose="020B0604020202020204" pitchFamily="34" charset="0"/>
                <a:cs typeface="Arial" panose="020B0604020202020204" pitchFamily="34" charset="0"/>
              </a:rPr>
              <a:t>Present stems ending in </a:t>
            </a:r>
            <a:r>
              <a:rPr lang="el-GR" dirty="0">
                <a:latin typeface="Arial" panose="020B0604020202020204" pitchFamily="34" charset="0"/>
                <a:cs typeface="Arial" panose="020B0604020202020204" pitchFamily="34" charset="0"/>
              </a:rPr>
              <a:t>ι, υ, </a:t>
            </a:r>
            <a:r>
              <a:rPr lang="en-US" dirty="0">
                <a:latin typeface="Arial" panose="020B0604020202020204" pitchFamily="34" charset="0"/>
                <a:cs typeface="Arial" panose="020B0604020202020204" pitchFamily="34" charset="0"/>
              </a:rPr>
              <a:t>a diphthong or a consonant, e.g. </a:t>
            </a:r>
            <a:r>
              <a:rPr lang="el-GR" dirty="0">
                <a:latin typeface="Arial" panose="020B0604020202020204" pitchFamily="34" charset="0"/>
                <a:cs typeface="Arial" panose="020B0604020202020204" pitchFamily="34" charset="0"/>
              </a:rPr>
              <a:t>χρίω </a:t>
            </a:r>
            <a:r>
              <a:rPr lang="en-US" dirty="0">
                <a:latin typeface="Arial" panose="020B0604020202020204" pitchFamily="34" charset="0"/>
                <a:cs typeface="Arial" panose="020B0604020202020204" pitchFamily="34" charset="0"/>
              </a:rPr>
              <a:t>anoint, </a:t>
            </a:r>
            <a:r>
              <a:rPr lang="el-GR" dirty="0" err="1">
                <a:latin typeface="Arial" panose="020B0604020202020204" pitchFamily="34" charset="0"/>
                <a:cs typeface="Arial" panose="020B0604020202020204" pitchFamily="34" charset="0"/>
              </a:rPr>
              <a:t>λύω</a:t>
            </a:r>
            <a:r>
              <a:rPr lang="en-US" dirty="0">
                <a:latin typeface="Arial" panose="020B0604020202020204" pitchFamily="34" charset="0"/>
                <a:cs typeface="Arial" panose="020B0604020202020204" pitchFamily="34" charset="0"/>
              </a:rPr>
              <a:t> loosen, release, </a:t>
            </a:r>
            <a:r>
              <a:rPr lang="el-GR" dirty="0">
                <a:latin typeface="Arial" panose="020B0604020202020204" pitchFamily="34" charset="0"/>
                <a:cs typeface="Arial" panose="020B0604020202020204" pitchFamily="34" charset="0"/>
              </a:rPr>
              <a:t>παιδεύω </a:t>
            </a:r>
            <a:r>
              <a:rPr lang="en-US" dirty="0">
                <a:latin typeface="Arial" panose="020B0604020202020204" pitchFamily="34" charset="0"/>
                <a:cs typeface="Arial" panose="020B0604020202020204" pitchFamily="34" charset="0"/>
              </a:rPr>
              <a:t>educate, </a:t>
            </a:r>
            <a:r>
              <a:rPr lang="el-GR" dirty="0">
                <a:latin typeface="Arial" panose="020B0604020202020204" pitchFamily="34" charset="0"/>
                <a:cs typeface="Arial" panose="020B0604020202020204" pitchFamily="34" charset="0"/>
              </a:rPr>
              <a:t>λέγω </a:t>
            </a:r>
            <a:r>
              <a:rPr lang="en-US" dirty="0">
                <a:latin typeface="Arial" panose="020B0604020202020204" pitchFamily="34" charset="0"/>
                <a:cs typeface="Arial" panose="020B0604020202020204" pitchFamily="34" charset="0"/>
              </a:rPr>
              <a:t>say, speak. The thematic vowel and endings follow on the stem.</a:t>
            </a:r>
          </a:p>
          <a:p>
            <a:pPr algn="just"/>
            <a:r>
              <a:rPr lang="en-US" dirty="0">
                <a:latin typeface="Arial" panose="020B0604020202020204" pitchFamily="34" charset="0"/>
                <a:cs typeface="Arial" panose="020B0604020202020204" pitchFamily="34" charset="0"/>
              </a:rPr>
              <a:t>Present stems </a:t>
            </a:r>
            <a:r>
              <a:rPr lang="en-US" b="1" dirty="0">
                <a:latin typeface="Arial" panose="020B0604020202020204" pitchFamily="34" charset="0"/>
                <a:cs typeface="Arial" panose="020B0604020202020204" pitchFamily="34" charset="0"/>
              </a:rPr>
              <a:t>ending in other vowels (typically </a:t>
            </a:r>
            <a:r>
              <a:rPr lang="el-GR" b="1" dirty="0">
                <a:latin typeface="Arial" panose="020B0604020202020204" pitchFamily="34" charset="0"/>
                <a:cs typeface="Arial" panose="020B0604020202020204" pitchFamily="34" charset="0"/>
              </a:rPr>
              <a:t>ε, α, ο)</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e.g. </a:t>
            </a:r>
            <a:r>
              <a:rPr lang="el-GR" dirty="0" err="1">
                <a:latin typeface="Arial" panose="020B0604020202020204" pitchFamily="34" charset="0"/>
                <a:cs typeface="Arial" panose="020B0604020202020204" pitchFamily="34" charset="0"/>
              </a:rPr>
              <a:t>ποιέ</a:t>
            </a:r>
            <a:r>
              <a:rPr lang="el-GR" dirty="0">
                <a:latin typeface="Arial" panose="020B0604020202020204" pitchFamily="34" charset="0"/>
                <a:cs typeface="Arial" panose="020B0604020202020204" pitchFamily="34" charset="0"/>
              </a:rPr>
              <a:t>-ω </a:t>
            </a:r>
            <a:r>
              <a:rPr lang="en-US" dirty="0">
                <a:latin typeface="Arial" panose="020B0604020202020204" pitchFamily="34" charset="0"/>
                <a:cs typeface="Arial" panose="020B0604020202020204" pitchFamily="34" charset="0"/>
              </a:rPr>
              <a:t>make, do, </a:t>
            </a:r>
            <a:r>
              <a:rPr lang="el-GR" dirty="0">
                <a:latin typeface="Arial" panose="020B0604020202020204" pitchFamily="34" charset="0"/>
                <a:cs typeface="Arial" panose="020B0604020202020204" pitchFamily="34" charset="0"/>
              </a:rPr>
              <a:t>τιμά-ω </a:t>
            </a:r>
            <a:r>
              <a:rPr lang="en-US" dirty="0" err="1">
                <a:latin typeface="Arial" panose="020B0604020202020204" pitchFamily="34" charset="0"/>
                <a:cs typeface="Arial" panose="020B0604020202020204" pitchFamily="34" charset="0"/>
              </a:rPr>
              <a:t>honour</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δηλό</a:t>
            </a:r>
            <a:r>
              <a:rPr lang="el-GR" dirty="0">
                <a:latin typeface="Arial" panose="020B0604020202020204" pitchFamily="34" charset="0"/>
                <a:cs typeface="Arial" panose="020B0604020202020204" pitchFamily="34" charset="0"/>
              </a:rPr>
              <a:t>-ω </a:t>
            </a:r>
            <a:r>
              <a:rPr lang="en-US" dirty="0">
                <a:latin typeface="Arial" panose="020B0604020202020204" pitchFamily="34" charset="0"/>
                <a:cs typeface="Arial" panose="020B0604020202020204" pitchFamily="34" charset="0"/>
              </a:rPr>
              <a:t>make clear. The thematic vowel and endings </a:t>
            </a:r>
            <a:r>
              <a:rPr lang="en-US" b="1" dirty="0">
                <a:latin typeface="Arial" panose="020B0604020202020204" pitchFamily="34" charset="0"/>
                <a:cs typeface="Arial" panose="020B0604020202020204" pitchFamily="34" charset="0"/>
              </a:rPr>
              <a:t>contract with the final vowel of the stem</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ποιῶ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τιμῶ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δηλῶ</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These are called contract(ed) verbs.</a:t>
            </a:r>
          </a:p>
          <a:p>
            <a:endParaRPr lang="el-GR" dirty="0"/>
          </a:p>
        </p:txBody>
      </p:sp>
    </p:spTree>
    <p:extLst>
      <p:ext uri="{BB962C8B-B14F-4D97-AF65-F5344CB8AC3E}">
        <p14:creationId xmlns:p14="http://schemas.microsoft.com/office/powerpoint/2010/main" val="3799800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65E3335-8AE3-2DDF-4A0B-86170FC7E96E}"/>
              </a:ext>
            </a:extLst>
          </p:cNvPr>
          <p:cNvPicPr>
            <a:picLocks noChangeAspect="1"/>
          </p:cNvPicPr>
          <p:nvPr/>
        </p:nvPicPr>
        <p:blipFill>
          <a:blip r:embed="rId2"/>
          <a:stretch>
            <a:fillRect/>
          </a:stretch>
        </p:blipFill>
        <p:spPr>
          <a:xfrm>
            <a:off x="308368" y="0"/>
            <a:ext cx="11575264" cy="6858000"/>
          </a:xfrm>
          <a:prstGeom prst="rect">
            <a:avLst/>
          </a:prstGeom>
        </p:spPr>
      </p:pic>
    </p:spTree>
    <p:extLst>
      <p:ext uri="{BB962C8B-B14F-4D97-AF65-F5344CB8AC3E}">
        <p14:creationId xmlns:p14="http://schemas.microsoft.com/office/powerpoint/2010/main" val="2941388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5700AE-E80E-F950-C216-BCDE3C2EC393}"/>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4E26DBB9-FF24-3347-F8FB-4A3CFD714499}"/>
              </a:ext>
            </a:extLst>
          </p:cNvPr>
          <p:cNvSpPr>
            <a:spLocks noGrp="1"/>
          </p:cNvSpPr>
          <p:nvPr>
            <p:ph idx="1"/>
          </p:nvPr>
        </p:nvSpPr>
        <p:spPr/>
        <p:txBody>
          <a:bodyPr>
            <a:normAutofit lnSpcReduction="10000"/>
          </a:bodyPr>
          <a:lstStyle/>
          <a:p>
            <a:pPr algn="just"/>
            <a:r>
              <a:rPr lang="en-US" dirty="0">
                <a:latin typeface="Arial" panose="020B0604020202020204" pitchFamily="34" charset="0"/>
                <a:cs typeface="Arial" panose="020B0604020202020204" pitchFamily="34" charset="0"/>
              </a:rPr>
              <a:t>Verbs of the root class with present stem in –α</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–η follow </a:t>
            </a:r>
            <a:r>
              <a:rPr lang="en-US" dirty="0" err="1">
                <a:latin typeface="Arial" panose="020B0604020202020204" pitchFamily="34" charset="0"/>
                <a:cs typeface="Arial" panose="020B0604020202020204" pitchFamily="34" charset="0"/>
              </a:rPr>
              <a:t>ἵστημι</a:t>
            </a:r>
            <a:r>
              <a:rPr lang="en-US" dirty="0">
                <a:latin typeface="Arial" panose="020B0604020202020204" pitchFamily="34" charset="0"/>
                <a:cs typeface="Arial" panose="020B0604020202020204" pitchFamily="34" charset="0"/>
              </a:rPr>
              <a:t>. They are like </a:t>
            </a:r>
            <a:r>
              <a:rPr lang="en-US" dirty="0" err="1">
                <a:latin typeface="Arial" panose="020B0604020202020204" pitchFamily="34" charset="0"/>
                <a:cs typeface="Arial" panose="020B0604020202020204" pitchFamily="34" charset="0"/>
              </a:rPr>
              <a:t>δείκνῡμι</a:t>
            </a:r>
            <a:r>
              <a:rPr lang="en-US" dirty="0">
                <a:latin typeface="Arial" panose="020B0604020202020204" pitchFamily="34" charset="0"/>
                <a:cs typeface="Arial" panose="020B0604020202020204" pitchFamily="34" charset="0"/>
              </a:rPr>
              <a:t> except as follows.</a:t>
            </a:r>
          </a:p>
          <a:p>
            <a:pPr algn="just"/>
            <a:r>
              <a:rPr lang="en-US" dirty="0">
                <a:latin typeface="Arial" panose="020B0604020202020204" pitchFamily="34" charset="0"/>
                <a:cs typeface="Arial" panose="020B0604020202020204" pitchFamily="34" charset="0"/>
              </a:rPr>
              <a:t>1. ά-</a:t>
            </a:r>
            <a:r>
              <a:rPr lang="en-US" dirty="0" err="1">
                <a:latin typeface="Arial" panose="020B0604020202020204" pitchFamily="34" charset="0"/>
                <a:cs typeface="Arial" panose="020B0604020202020204" pitchFamily="34" charset="0"/>
              </a:rPr>
              <a:t>ᾱσι</a:t>
            </a:r>
            <a:r>
              <a:rPr lang="en-US" dirty="0">
                <a:latin typeface="Arial" panose="020B0604020202020204" pitchFamily="34" charset="0"/>
                <a:cs typeface="Arial" panose="020B0604020202020204" pitchFamily="34" charset="0"/>
              </a:rPr>
              <a:t> contracts to -</a:t>
            </a:r>
            <a:r>
              <a:rPr lang="en-US" dirty="0" err="1">
                <a:latin typeface="Arial" panose="020B0604020202020204" pitchFamily="34" charset="0"/>
                <a:cs typeface="Arial" panose="020B0604020202020204" pitchFamily="34" charset="0"/>
              </a:rPr>
              <a:t>ᾶσ</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2. The subjunctive contracts -</a:t>
            </a:r>
            <a:r>
              <a:rPr lang="en-US" dirty="0" err="1">
                <a:latin typeface="Arial" panose="020B0604020202020204" pitchFamily="34" charset="0"/>
                <a:cs typeface="Arial" panose="020B0604020202020204" pitchFamily="34" charset="0"/>
              </a:rPr>
              <a:t>άω</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άη</a:t>
            </a:r>
            <a:r>
              <a:rPr lang="en-US" dirty="0">
                <a:latin typeface="Arial" panose="020B0604020202020204" pitchFamily="34" charset="0"/>
                <a:cs typeface="Arial" panose="020B0604020202020204" pitchFamily="34" charset="0"/>
              </a:rPr>
              <a:t>- to -ῶ- and -ῆ-</a:t>
            </a:r>
          </a:p>
          <a:p>
            <a:pPr algn="just"/>
            <a:r>
              <a:rPr lang="en-US" dirty="0">
                <a:latin typeface="Arial" panose="020B0604020202020204" pitchFamily="34" charset="0"/>
                <a:cs typeface="Arial" panose="020B0604020202020204" pitchFamily="34" charset="0"/>
              </a:rPr>
              <a:t>3. The optative mode suffix is -</a:t>
            </a:r>
            <a:r>
              <a:rPr lang="en-US" dirty="0" err="1">
                <a:latin typeface="Arial" panose="020B0604020202020204" pitchFamily="34" charset="0"/>
                <a:cs typeface="Arial" panose="020B0604020202020204" pitchFamily="34" charset="0"/>
              </a:rPr>
              <a:t>ιη</a:t>
            </a:r>
            <a:r>
              <a:rPr lang="en-US" dirty="0">
                <a:latin typeface="Arial" panose="020B0604020202020204" pitchFamily="34" charset="0"/>
                <a:cs typeface="Arial" panose="020B0604020202020204" pitchFamily="34" charset="0"/>
              </a:rPr>
              <a:t>-, or in the plural and dual more often -ι- (-</a:t>
            </a:r>
            <a:r>
              <a:rPr lang="en-US" dirty="0" err="1">
                <a:latin typeface="Arial" panose="020B0604020202020204" pitchFamily="34" charset="0"/>
                <a:cs typeface="Arial" panose="020B0604020202020204" pitchFamily="34" charset="0"/>
              </a:rPr>
              <a:t>ιε</a:t>
            </a:r>
            <a:r>
              <a:rPr lang="en-US" dirty="0">
                <a:latin typeface="Arial" panose="020B0604020202020204" pitchFamily="34" charset="0"/>
                <a:cs typeface="Arial" panose="020B0604020202020204" pitchFamily="34" charset="0"/>
              </a:rPr>
              <a:t>- in the 3rd plural), added directly to the stem. The accent never stands before the mode-suffix. (Cp. the passive aorist optative).</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93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AB8BEB0-F26D-42AE-EC34-70A3F51963C7}"/>
              </a:ext>
            </a:extLst>
          </p:cNvPr>
          <p:cNvPicPr>
            <a:picLocks noChangeAspect="1"/>
          </p:cNvPicPr>
          <p:nvPr/>
        </p:nvPicPr>
        <p:blipFill>
          <a:blip r:embed="rId2"/>
          <a:stretch>
            <a:fillRect/>
          </a:stretch>
        </p:blipFill>
        <p:spPr>
          <a:xfrm>
            <a:off x="500913" y="0"/>
            <a:ext cx="11190174" cy="6858000"/>
          </a:xfrm>
          <a:prstGeom prst="rect">
            <a:avLst/>
          </a:prstGeom>
        </p:spPr>
      </p:pic>
    </p:spTree>
    <p:extLst>
      <p:ext uri="{BB962C8B-B14F-4D97-AF65-F5344CB8AC3E}">
        <p14:creationId xmlns:p14="http://schemas.microsoft.com/office/powerpoint/2010/main" val="284191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07F833A-C452-994B-EC26-7AB7B696C82A}"/>
              </a:ext>
            </a:extLst>
          </p:cNvPr>
          <p:cNvPicPr>
            <a:picLocks noChangeAspect="1"/>
          </p:cNvPicPr>
          <p:nvPr/>
        </p:nvPicPr>
        <p:blipFill>
          <a:blip r:embed="rId2"/>
          <a:stretch>
            <a:fillRect/>
          </a:stretch>
        </p:blipFill>
        <p:spPr>
          <a:xfrm>
            <a:off x="473363" y="0"/>
            <a:ext cx="11245273" cy="6858000"/>
          </a:xfrm>
          <a:prstGeom prst="rect">
            <a:avLst/>
          </a:prstGeom>
        </p:spPr>
      </p:pic>
    </p:spTree>
    <p:extLst>
      <p:ext uri="{BB962C8B-B14F-4D97-AF65-F5344CB8AC3E}">
        <p14:creationId xmlns:p14="http://schemas.microsoft.com/office/powerpoint/2010/main" val="383651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103682-798B-7B46-82F0-9732BFBB0A26}"/>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479B9A45-9946-8913-ABF1-72787E020508}"/>
              </a:ext>
            </a:extLst>
          </p:cNvPr>
          <p:cNvSpPr>
            <a:spLocks noGrp="1"/>
          </p:cNvSpPr>
          <p:nvPr>
            <p:ph idx="1"/>
          </p:nvPr>
        </p:nvSpPr>
        <p:spPr/>
        <p:txBody>
          <a:bodyPr/>
          <a:lstStyle/>
          <a:p>
            <a:pPr algn="just"/>
            <a:r>
              <a:rPr lang="en-US" b="1" dirty="0">
                <a:latin typeface="Arial" panose="020B0604020202020204" pitchFamily="34" charset="0"/>
                <a:cs typeface="Arial" panose="020B0604020202020204" pitchFamily="34" charset="0"/>
              </a:rPr>
              <a:t>Exercise 3: </a:t>
            </a:r>
            <a:r>
              <a:rPr lang="en-US" dirty="0">
                <a:latin typeface="Arial" panose="020B0604020202020204" pitchFamily="34" charset="0"/>
                <a:cs typeface="Arial" panose="020B0604020202020204" pitchFamily="34" charset="0"/>
              </a:rPr>
              <a:t>Decline the following verbs: </a:t>
            </a:r>
            <a:r>
              <a:rPr lang="el-GR" dirty="0" err="1">
                <a:latin typeface="Arial" panose="020B0604020202020204" pitchFamily="34" charset="0"/>
                <a:cs typeface="Arial" panose="020B0604020202020204" pitchFamily="34" charset="0"/>
              </a:rPr>
              <a:t>κεράννῡμι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mix, present indicative, MV), </a:t>
            </a:r>
            <a:r>
              <a:rPr lang="el-GR" dirty="0" err="1">
                <a:latin typeface="Arial" panose="020B0604020202020204" pitchFamily="34" charset="0"/>
                <a:cs typeface="Arial" panose="020B0604020202020204" pitchFamily="34" charset="0"/>
              </a:rPr>
              <a:t>κρεμάννῡμι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hang, optative, AV), </a:t>
            </a:r>
            <a:r>
              <a:rPr lang="el-GR" dirty="0" err="1">
                <a:latin typeface="Arial" panose="020B0604020202020204" pitchFamily="34" charset="0"/>
                <a:cs typeface="Arial" panose="020B0604020202020204" pitchFamily="34" charset="0"/>
              </a:rPr>
              <a:t>πετάννῡμι</a:t>
            </a:r>
            <a:r>
              <a:rPr lang="en-US" dirty="0">
                <a:latin typeface="Arial" panose="020B0604020202020204" pitchFamily="34" charset="0"/>
                <a:cs typeface="Arial" panose="020B0604020202020204" pitchFamily="34" charset="0"/>
              </a:rPr>
              <a:t> (imperfect indicative, AV).</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587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EE51E6-0E3E-5F60-AAB6-831E27221432}"/>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28338DB5-2858-137F-45A8-022101097FA9}"/>
              </a:ext>
            </a:extLst>
          </p:cNvPr>
          <p:cNvSpPr>
            <a:spLocks noGrp="1"/>
          </p:cNvSpPr>
          <p:nvPr>
            <p:ph idx="1"/>
          </p:nvPr>
        </p:nvSpPr>
        <p:spPr/>
        <p:txBody>
          <a:bodyPr>
            <a:normAutofit fontScale="92500"/>
          </a:bodyPr>
          <a:lstStyle/>
          <a:p>
            <a:pPr algn="just"/>
            <a:r>
              <a:rPr lang="en-US" b="1" dirty="0">
                <a:latin typeface="Arial" panose="020B0604020202020204" pitchFamily="34" charset="0"/>
                <a:cs typeface="Arial" panose="020B0604020202020204" pitchFamily="34" charset="0"/>
              </a:rPr>
              <a:t>Exercise 4: </a:t>
            </a:r>
            <a:r>
              <a:rPr lang="en-US" dirty="0">
                <a:latin typeface="Arial" panose="020B0604020202020204" pitchFamily="34" charset="0"/>
                <a:cs typeface="Arial" panose="020B0604020202020204" pitchFamily="34" charset="0"/>
              </a:rPr>
              <a:t>Translate the sentences below, which have been adapted from Euripides’ </a:t>
            </a:r>
            <a:r>
              <a:rPr lang="en-US" i="1" dirty="0">
                <a:latin typeface="Arial" panose="020B0604020202020204" pitchFamily="34" charset="0"/>
                <a:cs typeface="Arial" panose="020B0604020202020204" pitchFamily="34" charset="0"/>
              </a:rPr>
              <a:t>Medea</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Μήδει</a:t>
            </a:r>
            <a:r>
              <a:rPr lang="en-US" i="1" dirty="0">
                <a:latin typeface="Arial" panose="020B0604020202020204" pitchFamily="34" charset="0"/>
                <a:cs typeface="Arial" panose="020B0604020202020204" pitchFamily="34" charset="0"/>
              </a:rPr>
              <a:t>α</a:t>
            </a:r>
            <a:r>
              <a:rPr lang="en-US" dirty="0">
                <a:latin typeface="Arial" panose="020B0604020202020204" pitchFamily="34" charset="0"/>
                <a:cs typeface="Arial" panose="020B0604020202020204" pitchFamily="34" charset="0"/>
              </a:rPr>
              <a:t>). Nominative case endings are bolded, dative endings are highlighted, and accusative endings are underlined. </a:t>
            </a:r>
            <a:endParaRPr lang="el-GR" dirty="0">
              <a:latin typeface="Arial" panose="020B0604020202020204" pitchFamily="34" charset="0"/>
              <a:cs typeface="Arial" panose="020B0604020202020204" pitchFamily="34" charset="0"/>
            </a:endParaRPr>
          </a:p>
          <a:p>
            <a:pPr algn="just"/>
            <a:r>
              <a:rPr lang="el-GR" dirty="0">
                <a:latin typeface="Arial" panose="020B0604020202020204" pitchFamily="34" charset="0"/>
                <a:cs typeface="Arial" panose="020B0604020202020204" pitchFamily="34" charset="0"/>
              </a:rPr>
              <a:t>1. </a:t>
            </a:r>
            <a:r>
              <a:rPr lang="el-GR" dirty="0" err="1">
                <a:latin typeface="Arial" panose="020B0604020202020204" pitchFamily="34" charset="0"/>
                <a:cs typeface="Arial" panose="020B0604020202020204" pitchFamily="34" charset="0"/>
              </a:rPr>
              <a:t>τὸ</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ὄχη</a:t>
            </a:r>
            <a:r>
              <a:rPr lang="el-GR" u="sng" dirty="0" err="1">
                <a:latin typeface="Arial" panose="020B0604020202020204" pitchFamily="34" charset="0"/>
                <a:cs typeface="Arial" panose="020B0604020202020204" pitchFamily="34" charset="0"/>
              </a:rPr>
              <a:t>μα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Ηλι</a:t>
            </a:r>
            <a:r>
              <a:rPr lang="el-GR" b="1" dirty="0" err="1">
                <a:latin typeface="Arial" panose="020B0604020202020204" pitchFamily="34" charset="0"/>
                <a:cs typeface="Arial" panose="020B0604020202020204" pitchFamily="34" charset="0"/>
              </a:rPr>
              <a:t>ος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δίδωσιν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αὐ</a:t>
            </a:r>
            <a:r>
              <a:rPr lang="el-GR" dirty="0" err="1">
                <a:solidFill>
                  <a:schemeClr val="accent3"/>
                </a:solidFill>
                <a:latin typeface="Arial" panose="020B0604020202020204" pitchFamily="34" charset="0"/>
                <a:cs typeface="Arial" panose="020B0604020202020204" pitchFamily="34" charset="0"/>
              </a:rPr>
              <a:t>τῇ</a:t>
            </a:r>
            <a:r>
              <a:rPr lang="el-GR" dirty="0">
                <a:latin typeface="Arial" panose="020B0604020202020204" pitchFamily="34" charset="0"/>
                <a:cs typeface="Arial" panose="020B0604020202020204" pitchFamily="34" charset="0"/>
              </a:rPr>
              <a:t>.</a:t>
            </a:r>
          </a:p>
          <a:p>
            <a:pPr algn="just"/>
            <a:r>
              <a:rPr lang="el-GR" dirty="0">
                <a:latin typeface="Arial" panose="020B0604020202020204" pitchFamily="34" charset="0"/>
                <a:cs typeface="Arial" panose="020B0604020202020204" pitchFamily="34" charset="0"/>
              </a:rPr>
              <a:t>2. </a:t>
            </a:r>
            <a:r>
              <a:rPr lang="el-GR" dirty="0" err="1">
                <a:latin typeface="Arial" panose="020B0604020202020204" pitchFamily="34" charset="0"/>
                <a:cs typeface="Arial" panose="020B0604020202020204" pitchFamily="34" charset="0"/>
              </a:rPr>
              <a:t>τὸν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κόσμ</a:t>
            </a:r>
            <a:r>
              <a:rPr lang="el-GR" u="sng" dirty="0" err="1">
                <a:latin typeface="Arial" panose="020B0604020202020204" pitchFamily="34" charset="0"/>
                <a:cs typeface="Arial" panose="020B0604020202020204" pitchFamily="34" charset="0"/>
              </a:rPr>
              <a:t>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Ηλι</a:t>
            </a:r>
            <a:r>
              <a:rPr lang="el-GR" b="1" dirty="0" err="1">
                <a:latin typeface="Arial" panose="020B0604020202020204" pitchFamily="34" charset="0"/>
                <a:cs typeface="Arial" panose="020B0604020202020204" pitchFamily="34" charset="0"/>
              </a:rPr>
              <a:t>ος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δίδωσιν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αὐ</a:t>
            </a:r>
            <a:r>
              <a:rPr lang="el-GR" dirty="0" err="1">
                <a:solidFill>
                  <a:schemeClr val="accent3"/>
                </a:solidFill>
                <a:latin typeface="Arial" panose="020B0604020202020204" pitchFamily="34" charset="0"/>
                <a:cs typeface="Arial" panose="020B0604020202020204" pitchFamily="34" charset="0"/>
              </a:rPr>
              <a:t>τῇ</a:t>
            </a:r>
            <a:r>
              <a:rPr lang="el-GR" dirty="0">
                <a:latin typeface="Arial" panose="020B0604020202020204" pitchFamily="34" charset="0"/>
                <a:cs typeface="Arial" panose="020B0604020202020204" pitchFamily="34" charset="0"/>
              </a:rPr>
              <a:t>.</a:t>
            </a:r>
          </a:p>
          <a:p>
            <a:pPr algn="just"/>
            <a:r>
              <a:rPr lang="el-GR" dirty="0">
                <a:latin typeface="Arial" panose="020B0604020202020204" pitchFamily="34" charset="0"/>
                <a:cs typeface="Arial" panose="020B0604020202020204" pitchFamily="34" charset="0"/>
              </a:rPr>
              <a:t>3. </a:t>
            </a:r>
            <a:r>
              <a:rPr lang="el-GR" dirty="0" err="1">
                <a:latin typeface="Arial" panose="020B0604020202020204" pitchFamily="34" charset="0"/>
                <a:cs typeface="Arial" panose="020B0604020202020204" pitchFamily="34" charset="0"/>
              </a:rPr>
              <a:t>Φοῖβ</a:t>
            </a:r>
            <a:r>
              <a:rPr lang="el-GR" b="1" dirty="0" err="1">
                <a:latin typeface="Arial" panose="020B0604020202020204" pitchFamily="34" charset="0"/>
                <a:cs typeface="Arial" panose="020B0604020202020204" pitchFamily="34" charset="0"/>
              </a:rPr>
              <a:t>ος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αὐ</a:t>
            </a:r>
            <a:r>
              <a:rPr lang="el-GR" dirty="0" err="1">
                <a:solidFill>
                  <a:schemeClr val="accent3"/>
                </a:solidFill>
                <a:latin typeface="Arial" panose="020B0604020202020204" pitchFamily="34" charset="0"/>
                <a:cs typeface="Arial" panose="020B0604020202020204" pitchFamily="34" charset="0"/>
              </a:rPr>
              <a:t>τῇ</a:t>
            </a:r>
            <a:r>
              <a:rPr lang="el-GR" dirty="0">
                <a:latin typeface="Arial" panose="020B0604020202020204" pitchFamily="34" charset="0"/>
                <a:cs typeface="Arial" panose="020B0604020202020204" pitchFamily="34" charset="0"/>
              </a:rPr>
              <a:t> φάρμα</a:t>
            </a:r>
            <a:r>
              <a:rPr lang="el-GR" u="sng" dirty="0">
                <a:latin typeface="Arial" panose="020B0604020202020204" pitchFamily="34" charset="0"/>
                <a:cs typeface="Arial" panose="020B0604020202020204" pitchFamily="34" charset="0"/>
              </a:rPr>
              <a:t>κα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δίδωσιν</a:t>
            </a:r>
            <a:r>
              <a:rPr lang="el-GR" dirty="0">
                <a:latin typeface="Arial" panose="020B0604020202020204" pitchFamily="34" charset="0"/>
                <a:cs typeface="Arial" panose="020B0604020202020204" pitchFamily="34" charset="0"/>
              </a:rPr>
              <a:t>.</a:t>
            </a:r>
          </a:p>
          <a:p>
            <a:pPr algn="just"/>
            <a:r>
              <a:rPr lang="el-GR" dirty="0">
                <a:latin typeface="Arial" panose="020B0604020202020204" pitchFamily="34" charset="0"/>
                <a:cs typeface="Arial" panose="020B0604020202020204" pitchFamily="34" charset="0"/>
              </a:rPr>
              <a:t>4. </a:t>
            </a:r>
            <a:r>
              <a:rPr lang="el-GR" dirty="0" err="1">
                <a:latin typeface="Arial" panose="020B0604020202020204" pitchFamily="34" charset="0"/>
                <a:cs typeface="Arial" panose="020B0604020202020204" pitchFamily="34" charset="0"/>
              </a:rPr>
              <a:t>τῇ</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νύμφ</a:t>
            </a:r>
            <a:r>
              <a:rPr lang="el-GR" dirty="0" err="1">
                <a:solidFill>
                  <a:schemeClr val="accent3"/>
                </a:solidFill>
                <a:latin typeface="Arial" panose="020B0604020202020204" pitchFamily="34" charset="0"/>
                <a:cs typeface="Arial" panose="020B0604020202020204" pitchFamily="34" charset="0"/>
              </a:rPr>
              <a:t>ῃ</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διδόᾱσιν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δῶ</a:t>
            </a:r>
            <a:r>
              <a:rPr lang="el-GR" u="sng" dirty="0" err="1">
                <a:latin typeface="Arial" panose="020B0604020202020204" pitchFamily="34" charset="0"/>
                <a:cs typeface="Arial" panose="020B0604020202020204" pitchFamily="34" charset="0"/>
              </a:rPr>
              <a:t>ρα</a:t>
            </a:r>
            <a:r>
              <a:rPr lang="el-G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2400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E0797C-F82A-AE31-0218-0BCEAE7AF39B}"/>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78FC6475-14F2-63C8-71A0-8ED5ACAF2E9C}"/>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Case             Ending      Function</a:t>
            </a:r>
          </a:p>
          <a:p>
            <a:r>
              <a:rPr lang="en-US" dirty="0">
                <a:latin typeface="Arial" panose="020B0604020202020204" pitchFamily="34" charset="0"/>
                <a:cs typeface="Arial" panose="020B0604020202020204" pitchFamily="34" charset="0"/>
              </a:rPr>
              <a:t>Nominative: -α, -η, -</a:t>
            </a:r>
            <a:r>
              <a:rPr lang="en-US" dirty="0" err="1">
                <a:latin typeface="Arial" panose="020B0604020202020204" pitchFamily="34" charset="0"/>
                <a:cs typeface="Arial" panose="020B0604020202020204" pitchFamily="34" charset="0"/>
              </a:rPr>
              <a:t>ος</a:t>
            </a:r>
            <a:r>
              <a:rPr lang="en-US" dirty="0">
                <a:latin typeface="Arial" panose="020B0604020202020204" pitchFamily="34" charset="0"/>
                <a:cs typeface="Arial" panose="020B0604020202020204" pitchFamily="34" charset="0"/>
              </a:rPr>
              <a:t>: subject of the verb</a:t>
            </a:r>
          </a:p>
          <a:p>
            <a:r>
              <a:rPr lang="en-US" dirty="0">
                <a:latin typeface="Arial" panose="020B0604020202020204" pitchFamily="34" charset="0"/>
                <a:cs typeface="Arial" panose="020B0604020202020204" pitchFamily="34" charset="0"/>
              </a:rPr>
              <a:t>Dative: -ῃ, -ι, -ῳ: indirect object of the verb</a:t>
            </a:r>
          </a:p>
          <a:p>
            <a:r>
              <a:rPr lang="en-US" dirty="0">
                <a:latin typeface="Arial" panose="020B0604020202020204" pitchFamily="34" charset="0"/>
                <a:cs typeface="Arial" panose="020B0604020202020204" pitchFamily="34" charset="0"/>
              </a:rPr>
              <a:t>Accusative: -α, -</a:t>
            </a:r>
            <a:r>
              <a:rPr lang="en-US" dirty="0" err="1">
                <a:latin typeface="Arial" panose="020B0604020202020204" pitchFamily="34" charset="0"/>
                <a:cs typeface="Arial" panose="020B0604020202020204" pitchFamily="34" charset="0"/>
              </a:rPr>
              <a:t>ην</a:t>
            </a:r>
            <a:r>
              <a:rPr lang="en-US" dirty="0">
                <a:latin typeface="Arial" panose="020B0604020202020204" pitchFamily="34" charset="0"/>
                <a:cs typeface="Arial" panose="020B0604020202020204" pitchFamily="34" charset="0"/>
              </a:rPr>
              <a:t>, -ν, -ο, -</a:t>
            </a:r>
            <a:r>
              <a:rPr lang="en-US" dirty="0" err="1">
                <a:latin typeface="Arial" panose="020B0604020202020204" pitchFamily="34" charset="0"/>
                <a:cs typeface="Arial" panose="020B0604020202020204" pitchFamily="34" charset="0"/>
              </a:rPr>
              <a:t>ον</a:t>
            </a:r>
            <a:r>
              <a:rPr lang="en-US" dirty="0">
                <a:latin typeface="Arial" panose="020B0604020202020204" pitchFamily="34" charset="0"/>
                <a:cs typeface="Arial" panose="020B0604020202020204" pitchFamily="34" charset="0"/>
              </a:rPr>
              <a:t>: object of the verb</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36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2B2DD5-C1AE-5617-CC0C-B826F4FDFA9A}"/>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B174424A-2972-DE6E-71FB-A8109EAA7D83}"/>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Vocabulary: </a:t>
            </a:r>
          </a:p>
          <a:p>
            <a:r>
              <a:rPr lang="el-GR" dirty="0">
                <a:latin typeface="Arial" panose="020B0604020202020204" pitchFamily="34" charset="0"/>
                <a:cs typeface="Arial" panose="020B0604020202020204" pitchFamily="34" charset="0"/>
              </a:rPr>
              <a:t>δίδωμι </a:t>
            </a:r>
            <a:r>
              <a:rPr lang="en-US" dirty="0">
                <a:latin typeface="Arial" panose="020B0604020202020204" pitchFamily="34" charset="0"/>
                <a:cs typeface="Arial" panose="020B0604020202020204" pitchFamily="34" charset="0"/>
              </a:rPr>
              <a:t>give; α</a:t>
            </a:r>
            <a:r>
              <a:rPr lang="en-US" dirty="0" err="1">
                <a:latin typeface="Arial" panose="020B0604020202020204" pitchFamily="34" charset="0"/>
                <a:cs typeface="Arial" panose="020B0604020202020204" pitchFamily="34" charset="0"/>
              </a:rPr>
              <a:t>ὐτή</a:t>
            </a:r>
            <a:r>
              <a:rPr lang="en-US" dirty="0">
                <a:latin typeface="Arial" panose="020B0604020202020204" pitchFamily="34" charset="0"/>
                <a:cs typeface="Arial" panose="020B0604020202020204" pitchFamily="34" charset="0"/>
              </a:rPr>
              <a:t> α</a:t>
            </a:r>
            <a:r>
              <a:rPr lang="en-US" dirty="0" err="1">
                <a:latin typeface="Arial" panose="020B0604020202020204" pitchFamily="34" charset="0"/>
                <a:cs typeface="Arial" panose="020B0604020202020204" pitchFamily="34" charset="0"/>
              </a:rPr>
              <a:t>ὐτῇ</a:t>
            </a:r>
            <a:r>
              <a:rPr lang="en-US" dirty="0">
                <a:latin typeface="Arial" panose="020B0604020202020204" pitchFamily="34" charset="0"/>
                <a:cs typeface="Arial" panose="020B0604020202020204" pitchFamily="34" charset="0"/>
              </a:rPr>
              <a:t> α</a:t>
            </a:r>
            <a:r>
              <a:rPr lang="en-US" dirty="0" err="1">
                <a:latin typeface="Arial" panose="020B0604020202020204" pitchFamily="34" charset="0"/>
                <a:cs typeface="Arial" panose="020B0604020202020204" pitchFamily="34" charset="0"/>
              </a:rPr>
              <a:t>ὐτήν</a:t>
            </a:r>
            <a:r>
              <a:rPr lang="en-US" dirty="0">
                <a:latin typeface="Arial" panose="020B0604020202020204" pitchFamily="34" charset="0"/>
                <a:cs typeface="Arial" panose="020B0604020202020204" pitchFamily="34" charset="0"/>
              </a:rPr>
              <a:t> she, her, hers; </a:t>
            </a:r>
            <a:r>
              <a:rPr lang="el-GR" dirty="0" err="1">
                <a:latin typeface="Arial" panose="020B0604020202020204" pitchFamily="34" charset="0"/>
                <a:cs typeface="Arial" panose="020B0604020202020204" pitchFamily="34" charset="0"/>
              </a:rPr>
              <a:t>δῶρον</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δώρῳ</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δῶρον</a:t>
            </a:r>
            <a:r>
              <a:rPr lang="en-US" dirty="0">
                <a:latin typeface="Arial" panose="020B0604020202020204" pitchFamily="34" charset="0"/>
                <a:cs typeface="Arial" panose="020B0604020202020204" pitchFamily="34" charset="0"/>
              </a:rPr>
              <a:t> gift; </a:t>
            </a:r>
            <a:r>
              <a:rPr lang="el-GR" dirty="0" err="1">
                <a:latin typeface="Arial" panose="020B0604020202020204" pitchFamily="34" charset="0"/>
                <a:cs typeface="Arial" panose="020B0604020202020204" pitchFamily="34" charset="0"/>
              </a:rPr>
              <a:t>Ηλιος</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Ἡλίῳ</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Ηλιον</a:t>
            </a:r>
            <a:r>
              <a:rPr lang="en-US" dirty="0">
                <a:latin typeface="Arial" panose="020B0604020202020204" pitchFamily="34" charset="0"/>
                <a:cs typeface="Arial" panose="020B0604020202020204" pitchFamily="34" charset="0"/>
              </a:rPr>
              <a:t> Helios; </a:t>
            </a:r>
            <a:r>
              <a:rPr lang="el-GR" dirty="0">
                <a:latin typeface="Arial" panose="020B0604020202020204" pitchFamily="34" charset="0"/>
                <a:cs typeface="Arial" panose="020B0604020202020204" pitchFamily="34" charset="0"/>
              </a:rPr>
              <a:t>κόσμος</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κόσμῳ</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κόσμον</a:t>
            </a:r>
            <a:r>
              <a:rPr lang="en-US" dirty="0">
                <a:latin typeface="Arial" panose="020B0604020202020204" pitchFamily="34" charset="0"/>
                <a:cs typeface="Arial" panose="020B0604020202020204" pitchFamily="34" charset="0"/>
              </a:rPr>
              <a:t> ornament, dress; </a:t>
            </a:r>
            <a:r>
              <a:rPr lang="el-GR" dirty="0">
                <a:latin typeface="Arial" panose="020B0604020202020204" pitchFamily="34" charset="0"/>
                <a:cs typeface="Arial" panose="020B0604020202020204" pitchFamily="34" charset="0"/>
              </a:rPr>
              <a:t>νύμφη</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νύμφῃ</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νύμφην</a:t>
            </a:r>
            <a:r>
              <a:rPr lang="en-US" dirty="0">
                <a:latin typeface="Arial" panose="020B0604020202020204" pitchFamily="34" charset="0"/>
                <a:cs typeface="Arial" panose="020B0604020202020204" pitchFamily="34" charset="0"/>
              </a:rPr>
              <a:t> bride; </a:t>
            </a:r>
            <a:r>
              <a:rPr lang="el-GR" dirty="0" err="1">
                <a:latin typeface="Arial" panose="020B0604020202020204" pitchFamily="34" charset="0"/>
                <a:cs typeface="Arial" panose="020B0604020202020204" pitchFamily="34" charset="0"/>
              </a:rPr>
              <a:t>ὄχημα</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ὀχήματι</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ὄχημα</a:t>
            </a:r>
            <a:r>
              <a:rPr lang="en-US" dirty="0">
                <a:latin typeface="Arial" panose="020B0604020202020204" pitchFamily="34" charset="0"/>
                <a:cs typeface="Arial" panose="020B0604020202020204" pitchFamily="34" charset="0"/>
              </a:rPr>
              <a:t> carriage, chariot</a:t>
            </a:r>
          </a:p>
        </p:txBody>
      </p:sp>
    </p:spTree>
    <p:extLst>
      <p:ext uri="{BB962C8B-B14F-4D97-AF65-F5344CB8AC3E}">
        <p14:creationId xmlns:p14="http://schemas.microsoft.com/office/powerpoint/2010/main" val="1520265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C6FBCB-E1D7-3A6F-6BDE-9A0CF97E35D4}"/>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5A032EE2-7490-10FA-22BF-697095607C9D}"/>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Three very common verbs—</a:t>
            </a:r>
            <a:r>
              <a:rPr lang="en-US" dirty="0" err="1">
                <a:latin typeface="Arial" panose="020B0604020202020204" pitchFamily="34" charset="0"/>
                <a:cs typeface="Arial" panose="020B0604020202020204" pitchFamily="34" charset="0"/>
              </a:rPr>
              <a:t>δίδωμι</a:t>
            </a:r>
            <a:r>
              <a:rPr lang="en-US" dirty="0">
                <a:latin typeface="Arial" panose="020B0604020202020204" pitchFamily="34" charset="0"/>
                <a:cs typeface="Arial" panose="020B0604020202020204" pitchFamily="34" charset="0"/>
              </a:rPr>
              <a:t> (give), </a:t>
            </a:r>
            <a:r>
              <a:rPr lang="en-US" dirty="0" err="1">
                <a:latin typeface="Arial" panose="020B0604020202020204" pitchFamily="34" charset="0"/>
                <a:cs typeface="Arial" panose="020B0604020202020204" pitchFamily="34" charset="0"/>
              </a:rPr>
              <a:t>τίθημι</a:t>
            </a:r>
            <a:r>
              <a:rPr lang="en-US" dirty="0">
                <a:latin typeface="Arial" panose="020B0604020202020204" pitchFamily="34" charset="0"/>
                <a:cs typeface="Arial" panose="020B0604020202020204" pitchFamily="34" charset="0"/>
              </a:rPr>
              <a:t> (put), ῑ̔́</a:t>
            </a:r>
            <a:r>
              <a:rPr lang="en-US" dirty="0" err="1">
                <a:latin typeface="Arial" panose="020B0604020202020204" pitchFamily="34" charset="0"/>
                <a:cs typeface="Arial" panose="020B0604020202020204" pitchFamily="34" charset="0"/>
              </a:rPr>
              <a:t>ημι</a:t>
            </a:r>
            <a:r>
              <a:rPr lang="en-US" dirty="0">
                <a:latin typeface="Arial" panose="020B0604020202020204" pitchFamily="34" charset="0"/>
                <a:cs typeface="Arial" panose="020B0604020202020204" pitchFamily="34" charset="0"/>
              </a:rPr>
              <a:t> (send)—are nearly like </a:t>
            </a:r>
            <a:r>
              <a:rPr lang="en-US" dirty="0" err="1">
                <a:latin typeface="Arial" panose="020B0604020202020204" pitchFamily="34" charset="0"/>
                <a:cs typeface="Arial" panose="020B0604020202020204" pitchFamily="34" charset="0"/>
              </a:rPr>
              <a:t>ἵστημι</a:t>
            </a:r>
            <a:r>
              <a:rPr lang="en-US" dirty="0">
                <a:latin typeface="Arial" panose="020B0604020202020204" pitchFamily="34" charset="0"/>
                <a:cs typeface="Arial" panose="020B0604020202020204" pitchFamily="34" charset="0"/>
              </a:rPr>
              <a:t>, but agree in certain differences from </a:t>
            </a:r>
            <a:r>
              <a:rPr lang="en-US" dirty="0" err="1">
                <a:latin typeface="Arial" panose="020B0604020202020204" pitchFamily="34" charset="0"/>
                <a:cs typeface="Arial" panose="020B0604020202020204" pitchFamily="34" charset="0"/>
              </a:rPr>
              <a:t>ἵστημι</a:t>
            </a:r>
            <a:r>
              <a:rPr lang="en-US" dirty="0">
                <a:latin typeface="Arial" panose="020B0604020202020204" pitchFamily="34" charset="0"/>
                <a:cs typeface="Arial" panose="020B0604020202020204" pitchFamily="34" charset="0"/>
              </a:rPr>
              <a:t> in the present and root-aorist systems, as also in forming a peculiar κα- aorist.</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719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46BECFBB-3994-6A0A-FC52-FA527F531648}"/>
              </a:ext>
            </a:extLst>
          </p:cNvPr>
          <p:cNvSpPr>
            <a:spLocks noGrp="1"/>
          </p:cNvSpPr>
          <p:nvPr>
            <p:ph type="title"/>
          </p:nvPr>
        </p:nvSpPr>
        <p:spPr/>
        <p:txBody>
          <a:bodyPr/>
          <a:lstStyle/>
          <a:p>
            <a:r>
              <a:rPr lang="en-US" dirty="0"/>
              <a:t>Verbs in –</a:t>
            </a:r>
            <a:r>
              <a:rPr lang="el-GR" dirty="0"/>
              <a:t>μι </a:t>
            </a:r>
          </a:p>
        </p:txBody>
      </p:sp>
      <p:pic>
        <p:nvPicPr>
          <p:cNvPr id="7" name="Θέση περιεχομένου 6">
            <a:extLst>
              <a:ext uri="{FF2B5EF4-FFF2-40B4-BE49-F238E27FC236}">
                <a16:creationId xmlns:a16="http://schemas.microsoft.com/office/drawing/2014/main" id="{B15F1403-22DC-66DE-C524-B2BDD9675C84}"/>
              </a:ext>
            </a:extLst>
          </p:cNvPr>
          <p:cNvPicPr>
            <a:picLocks noGrp="1" noChangeAspect="1"/>
          </p:cNvPicPr>
          <p:nvPr>
            <p:ph idx="1"/>
          </p:nvPr>
        </p:nvPicPr>
        <p:blipFill>
          <a:blip r:embed="rId2"/>
          <a:stretch>
            <a:fillRect/>
          </a:stretch>
        </p:blipFill>
        <p:spPr>
          <a:xfrm>
            <a:off x="3710770" y="2557463"/>
            <a:ext cx="4770460" cy="3317875"/>
          </a:xfrm>
          <a:prstGeom prst="rect">
            <a:avLst/>
          </a:prstGeom>
        </p:spPr>
      </p:pic>
    </p:spTree>
    <p:extLst>
      <p:ext uri="{BB962C8B-B14F-4D97-AF65-F5344CB8AC3E}">
        <p14:creationId xmlns:p14="http://schemas.microsoft.com/office/powerpoint/2010/main" val="968150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9A3C43-9DBD-8A63-A475-538B2FF6BBC0}"/>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90DD8FCA-9E0B-ABE8-BDFE-317E1AAFBE64}"/>
              </a:ext>
            </a:extLst>
          </p:cNvPr>
          <p:cNvSpPr>
            <a:spLocks noGrp="1"/>
          </p:cNvSpPr>
          <p:nvPr>
            <p:ph idx="1"/>
          </p:nvPr>
        </p:nvSpPr>
        <p:spPr/>
        <p:txBody>
          <a:bodyPr>
            <a:normAutofit fontScale="92500" lnSpcReduction="20000"/>
          </a:bodyPr>
          <a:lstStyle/>
          <a:p>
            <a:pPr algn="just"/>
            <a:r>
              <a:rPr lang="en-US" dirty="0">
                <a:latin typeface="Arial" panose="020B0604020202020204" pitchFamily="34" charset="0"/>
                <a:cs typeface="Arial" panose="020B0604020202020204" pitchFamily="34" charset="0"/>
              </a:rPr>
              <a:t>The rules of vowel contraction operate in verbs when the VERB STEM ends in one of </a:t>
            </a:r>
            <a:r>
              <a:rPr lang="en-US" b="1" dirty="0">
                <a:latin typeface="Arial" panose="020B0604020202020204" pitchFamily="34" charset="0"/>
                <a:cs typeface="Arial" panose="020B0604020202020204" pitchFamily="34" charset="0"/>
              </a:rPr>
              <a:t>three short vowels: –α, –ε or –</a:t>
            </a:r>
            <a:r>
              <a:rPr lang="en-US" dirty="0">
                <a:latin typeface="Arial" panose="020B0604020202020204" pitchFamily="34" charset="0"/>
                <a:cs typeface="Arial" panose="020B0604020202020204" pitchFamily="34" charset="0"/>
              </a:rPr>
              <a:t>ο. In these cases, the final vowel of the stem contracts with the THEMATIC VOWEL of –ω verbs. </a:t>
            </a:r>
          </a:p>
          <a:p>
            <a:pPr algn="just"/>
            <a:r>
              <a:rPr lang="en-US" dirty="0">
                <a:latin typeface="Arial" panose="020B0604020202020204" pitchFamily="34" charset="0"/>
                <a:cs typeface="Arial" panose="020B0604020202020204" pitchFamily="34" charset="0"/>
              </a:rPr>
              <a:t>There are three types of contract verbs: </a:t>
            </a:r>
            <a:r>
              <a:rPr lang="en-US" b="1" dirty="0" err="1">
                <a:latin typeface="Arial" panose="020B0604020202020204" pitchFamily="34" charset="0"/>
                <a:cs typeface="Arial" panose="020B0604020202020204" pitchFamily="34" charset="0"/>
              </a:rPr>
              <a:t>έω</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άω</a:t>
            </a:r>
            <a:r>
              <a:rPr lang="en-US" b="1" dirty="0">
                <a:latin typeface="Arial" panose="020B0604020202020204" pitchFamily="34" charset="0"/>
                <a:cs typeface="Arial" panose="020B0604020202020204" pitchFamily="34" charset="0"/>
              </a:rPr>
              <a:t>, and </a:t>
            </a:r>
            <a:r>
              <a:rPr lang="en-US" b="1" dirty="0" err="1">
                <a:latin typeface="Arial" panose="020B0604020202020204" pitchFamily="34" charset="0"/>
                <a:cs typeface="Arial" panose="020B0604020202020204" pitchFamily="34" charset="0"/>
              </a:rPr>
              <a:t>όω</a:t>
            </a:r>
            <a:r>
              <a:rPr lang="en-US" dirty="0">
                <a:latin typeface="Arial" panose="020B0604020202020204" pitchFamily="34" charset="0"/>
                <a:cs typeface="Arial" panose="020B0604020202020204" pitchFamily="34" charset="0"/>
              </a:rPr>
              <a:t>. To inform readers that a verb is a CONTRACT VERB, its FIRST PRINCIPAL PART is always listed in its uncontracted form in a </a:t>
            </a:r>
            <a:r>
              <a:rPr lang="en-US" b="1" dirty="0">
                <a:latin typeface="Arial" panose="020B0604020202020204" pitchFamily="34" charset="0"/>
                <a:cs typeface="Arial" panose="020B0604020202020204" pitchFamily="34" charset="0"/>
              </a:rPr>
              <a:t>lexicon</a:t>
            </a:r>
            <a:r>
              <a:rPr lang="en-US" dirty="0">
                <a:latin typeface="Arial" panose="020B0604020202020204" pitchFamily="34" charset="0"/>
                <a:cs typeface="Arial" panose="020B0604020202020204" pitchFamily="34" charset="0"/>
              </a:rPr>
              <a:t>. For example:</a:t>
            </a:r>
          </a:p>
          <a:p>
            <a:pPr algn="just"/>
            <a:r>
              <a:rPr lang="en-US" dirty="0">
                <a:latin typeface="Arial" panose="020B0604020202020204" pitchFamily="34" charset="0"/>
                <a:cs typeface="Arial" panose="020B0604020202020204" pitchFamily="34" charset="0"/>
              </a:rPr>
              <a:t>α</a:t>
            </a:r>
            <a:r>
              <a:rPr lang="en-US" dirty="0" err="1">
                <a:latin typeface="Arial" panose="020B0604020202020204" pitchFamily="34" charset="0"/>
                <a:cs typeface="Arial" panose="020B0604020202020204" pitchFamily="34" charset="0"/>
              </a:rPr>
              <a:t>ἱρέω</a:t>
            </a:r>
            <a:r>
              <a:rPr lang="en-US" dirty="0">
                <a:latin typeface="Arial" panose="020B0604020202020204" pitchFamily="34" charset="0"/>
                <a:cs typeface="Arial" panose="020B0604020202020204" pitchFamily="34" charset="0"/>
              </a:rPr>
              <a:t> grab</a:t>
            </a:r>
          </a:p>
          <a:p>
            <a:pPr algn="just"/>
            <a:r>
              <a:rPr lang="en-US" dirty="0" err="1">
                <a:latin typeface="Arial" panose="020B0604020202020204" pitchFamily="34" charset="0"/>
                <a:cs typeface="Arial" panose="020B0604020202020204" pitchFamily="34" charset="0"/>
              </a:rPr>
              <a:t>ἐρωτάω</a:t>
            </a:r>
            <a:r>
              <a:rPr lang="en-US" dirty="0">
                <a:latin typeface="Arial" panose="020B0604020202020204" pitchFamily="34" charset="0"/>
                <a:cs typeface="Arial" panose="020B0604020202020204" pitchFamily="34" charset="0"/>
              </a:rPr>
              <a:t> ask</a:t>
            </a:r>
          </a:p>
          <a:p>
            <a:pPr algn="just"/>
            <a:r>
              <a:rPr lang="en-US" dirty="0" err="1">
                <a:latin typeface="Arial" panose="020B0604020202020204" pitchFamily="34" charset="0"/>
                <a:cs typeface="Arial" panose="020B0604020202020204" pitchFamily="34" charset="0"/>
              </a:rPr>
              <a:t>δηλόω</a:t>
            </a:r>
            <a:r>
              <a:rPr lang="en-US" dirty="0">
                <a:latin typeface="Arial" panose="020B0604020202020204" pitchFamily="34" charset="0"/>
                <a:cs typeface="Arial" panose="020B0604020202020204" pitchFamily="34" charset="0"/>
              </a:rPr>
              <a:t> show</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65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FAE755-9072-FC78-1FC2-E89CFC741914}"/>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F56518EA-EE5B-9F81-9D6B-6B35E632F8A0}"/>
              </a:ext>
            </a:extLst>
          </p:cNvPr>
          <p:cNvPicPr>
            <a:picLocks noGrp="1" noChangeAspect="1"/>
          </p:cNvPicPr>
          <p:nvPr>
            <p:ph idx="1"/>
          </p:nvPr>
        </p:nvPicPr>
        <p:blipFill>
          <a:blip r:embed="rId2"/>
          <a:stretch>
            <a:fillRect/>
          </a:stretch>
        </p:blipFill>
        <p:spPr>
          <a:xfrm>
            <a:off x="3648607" y="2557463"/>
            <a:ext cx="4894786" cy="3317875"/>
          </a:xfrm>
          <a:prstGeom prst="rect">
            <a:avLst/>
          </a:prstGeom>
        </p:spPr>
      </p:pic>
    </p:spTree>
    <p:extLst>
      <p:ext uri="{BB962C8B-B14F-4D97-AF65-F5344CB8AC3E}">
        <p14:creationId xmlns:p14="http://schemas.microsoft.com/office/powerpoint/2010/main" val="1018401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6D5285-C11E-214D-E449-323FF3336D2E}"/>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7E186B91-9F76-A18A-B161-B4EDB33A2972}"/>
              </a:ext>
            </a:extLst>
          </p:cNvPr>
          <p:cNvPicPr>
            <a:picLocks noGrp="1" noChangeAspect="1"/>
          </p:cNvPicPr>
          <p:nvPr>
            <p:ph idx="1"/>
          </p:nvPr>
        </p:nvPicPr>
        <p:blipFill>
          <a:blip r:embed="rId2"/>
          <a:stretch>
            <a:fillRect/>
          </a:stretch>
        </p:blipFill>
        <p:spPr>
          <a:xfrm>
            <a:off x="3696868" y="2557463"/>
            <a:ext cx="4798264" cy="3317875"/>
          </a:xfrm>
          <a:prstGeom prst="rect">
            <a:avLst/>
          </a:prstGeom>
        </p:spPr>
      </p:pic>
    </p:spTree>
    <p:extLst>
      <p:ext uri="{BB962C8B-B14F-4D97-AF65-F5344CB8AC3E}">
        <p14:creationId xmlns:p14="http://schemas.microsoft.com/office/powerpoint/2010/main" val="129069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CAA228-9377-5657-55DC-2A7B81B34C7A}"/>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EAC6DB55-9A30-562F-9D72-4F22519B8FEE}"/>
              </a:ext>
            </a:extLst>
          </p:cNvPr>
          <p:cNvPicPr>
            <a:picLocks noGrp="1" noChangeAspect="1"/>
          </p:cNvPicPr>
          <p:nvPr>
            <p:ph idx="1"/>
          </p:nvPr>
        </p:nvPicPr>
        <p:blipFill>
          <a:blip r:embed="rId2"/>
          <a:stretch>
            <a:fillRect/>
          </a:stretch>
        </p:blipFill>
        <p:spPr>
          <a:xfrm>
            <a:off x="3764568" y="2557463"/>
            <a:ext cx="4662863" cy="3317875"/>
          </a:xfrm>
          <a:prstGeom prst="rect">
            <a:avLst/>
          </a:prstGeom>
        </p:spPr>
      </p:pic>
    </p:spTree>
    <p:extLst>
      <p:ext uri="{BB962C8B-B14F-4D97-AF65-F5344CB8AC3E}">
        <p14:creationId xmlns:p14="http://schemas.microsoft.com/office/powerpoint/2010/main" val="2800455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D80AD8-E3E0-BA93-CA42-1C183AFBEE3B}"/>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688AA958-B1D8-8514-AB25-E53C6DA6491D}"/>
              </a:ext>
            </a:extLst>
          </p:cNvPr>
          <p:cNvPicPr>
            <a:picLocks noGrp="1" noChangeAspect="1"/>
          </p:cNvPicPr>
          <p:nvPr>
            <p:ph idx="1"/>
          </p:nvPr>
        </p:nvPicPr>
        <p:blipFill>
          <a:blip r:embed="rId2"/>
          <a:stretch>
            <a:fillRect/>
          </a:stretch>
        </p:blipFill>
        <p:spPr>
          <a:xfrm>
            <a:off x="3764568" y="2557463"/>
            <a:ext cx="4662863" cy="3317875"/>
          </a:xfrm>
          <a:prstGeom prst="rect">
            <a:avLst/>
          </a:prstGeom>
        </p:spPr>
      </p:pic>
    </p:spTree>
    <p:extLst>
      <p:ext uri="{BB962C8B-B14F-4D97-AF65-F5344CB8AC3E}">
        <p14:creationId xmlns:p14="http://schemas.microsoft.com/office/powerpoint/2010/main" val="2101956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966851-0C9C-19BC-ACC4-F932F671E4FF}"/>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22282ACB-D4D9-C178-92F0-8839BD2B3B3E}"/>
              </a:ext>
            </a:extLst>
          </p:cNvPr>
          <p:cNvPicPr>
            <a:picLocks noGrp="1" noChangeAspect="1"/>
          </p:cNvPicPr>
          <p:nvPr>
            <p:ph idx="1"/>
          </p:nvPr>
        </p:nvPicPr>
        <p:blipFill>
          <a:blip r:embed="rId2"/>
          <a:stretch>
            <a:fillRect/>
          </a:stretch>
        </p:blipFill>
        <p:spPr>
          <a:xfrm>
            <a:off x="3622923" y="2557463"/>
            <a:ext cx="4946154" cy="3317875"/>
          </a:xfrm>
          <a:prstGeom prst="rect">
            <a:avLst/>
          </a:prstGeom>
        </p:spPr>
      </p:pic>
    </p:spTree>
    <p:extLst>
      <p:ext uri="{BB962C8B-B14F-4D97-AF65-F5344CB8AC3E}">
        <p14:creationId xmlns:p14="http://schemas.microsoft.com/office/powerpoint/2010/main" val="1060384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51BDB3-CF84-1BFA-18F1-D859500C593F}"/>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4EFA0273-16F4-78E2-7F18-A5E0F878E3F3}"/>
              </a:ext>
            </a:extLst>
          </p:cNvPr>
          <p:cNvPicPr>
            <a:picLocks noGrp="1" noChangeAspect="1"/>
          </p:cNvPicPr>
          <p:nvPr>
            <p:ph idx="1"/>
          </p:nvPr>
        </p:nvPicPr>
        <p:blipFill>
          <a:blip r:embed="rId2"/>
          <a:stretch>
            <a:fillRect/>
          </a:stretch>
        </p:blipFill>
        <p:spPr>
          <a:xfrm>
            <a:off x="3557773" y="2557463"/>
            <a:ext cx="5076453" cy="3317875"/>
          </a:xfrm>
          <a:prstGeom prst="rect">
            <a:avLst/>
          </a:prstGeom>
        </p:spPr>
      </p:pic>
    </p:spTree>
    <p:extLst>
      <p:ext uri="{BB962C8B-B14F-4D97-AF65-F5344CB8AC3E}">
        <p14:creationId xmlns:p14="http://schemas.microsoft.com/office/powerpoint/2010/main" val="1071644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B161AB-365D-101D-E075-357A3010A24D}"/>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DC05ADB6-FB45-5CA8-0033-0521AE8604FC}"/>
              </a:ext>
            </a:extLst>
          </p:cNvPr>
          <p:cNvPicPr>
            <a:picLocks noGrp="1" noChangeAspect="1"/>
          </p:cNvPicPr>
          <p:nvPr>
            <p:ph idx="1"/>
          </p:nvPr>
        </p:nvPicPr>
        <p:blipFill>
          <a:blip r:embed="rId2"/>
          <a:stretch>
            <a:fillRect/>
          </a:stretch>
        </p:blipFill>
        <p:spPr>
          <a:xfrm>
            <a:off x="3658750" y="2557463"/>
            <a:ext cx="4874499" cy="3317875"/>
          </a:xfrm>
          <a:prstGeom prst="rect">
            <a:avLst/>
          </a:prstGeom>
        </p:spPr>
      </p:pic>
    </p:spTree>
    <p:extLst>
      <p:ext uri="{BB962C8B-B14F-4D97-AF65-F5344CB8AC3E}">
        <p14:creationId xmlns:p14="http://schemas.microsoft.com/office/powerpoint/2010/main" val="2300838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98C67F-1D14-7351-C13F-6DB577694D04}"/>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6F97B257-D5B1-1C94-F19F-2930940F17A0}"/>
              </a:ext>
            </a:extLst>
          </p:cNvPr>
          <p:cNvPicPr>
            <a:picLocks noGrp="1" noChangeAspect="1"/>
          </p:cNvPicPr>
          <p:nvPr>
            <p:ph idx="1"/>
          </p:nvPr>
        </p:nvPicPr>
        <p:blipFill>
          <a:blip r:embed="rId2"/>
          <a:stretch>
            <a:fillRect/>
          </a:stretch>
        </p:blipFill>
        <p:spPr>
          <a:xfrm>
            <a:off x="3918645" y="2557463"/>
            <a:ext cx="4354710" cy="3317875"/>
          </a:xfrm>
          <a:prstGeom prst="rect">
            <a:avLst/>
          </a:prstGeom>
        </p:spPr>
      </p:pic>
    </p:spTree>
    <p:extLst>
      <p:ext uri="{BB962C8B-B14F-4D97-AF65-F5344CB8AC3E}">
        <p14:creationId xmlns:p14="http://schemas.microsoft.com/office/powerpoint/2010/main" val="219540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7D6339-F401-DA80-3957-7B01C51A82B8}"/>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971895C5-3DA0-121C-7DC9-146C80AB8C0B}"/>
              </a:ext>
            </a:extLst>
          </p:cNvPr>
          <p:cNvPicPr>
            <a:picLocks noGrp="1" noChangeAspect="1"/>
          </p:cNvPicPr>
          <p:nvPr>
            <p:ph idx="1"/>
          </p:nvPr>
        </p:nvPicPr>
        <p:blipFill>
          <a:blip r:embed="rId2"/>
          <a:stretch>
            <a:fillRect/>
          </a:stretch>
        </p:blipFill>
        <p:spPr>
          <a:xfrm>
            <a:off x="3900214" y="2557463"/>
            <a:ext cx="4391572" cy="3317875"/>
          </a:xfrm>
          <a:prstGeom prst="rect">
            <a:avLst/>
          </a:prstGeom>
        </p:spPr>
      </p:pic>
    </p:spTree>
    <p:extLst>
      <p:ext uri="{BB962C8B-B14F-4D97-AF65-F5344CB8AC3E}">
        <p14:creationId xmlns:p14="http://schemas.microsoft.com/office/powerpoint/2010/main" val="3637947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32DD48-A2EE-19BE-8D97-0525382B7ECB}"/>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5AE691E4-CDD4-E963-3E74-A89485A4D8BD}"/>
              </a:ext>
            </a:extLst>
          </p:cNvPr>
          <p:cNvPicPr>
            <a:picLocks noGrp="1" noChangeAspect="1"/>
          </p:cNvPicPr>
          <p:nvPr>
            <p:ph idx="1"/>
          </p:nvPr>
        </p:nvPicPr>
        <p:blipFill>
          <a:blip r:embed="rId2"/>
          <a:stretch>
            <a:fillRect/>
          </a:stretch>
        </p:blipFill>
        <p:spPr>
          <a:xfrm>
            <a:off x="3653370" y="2557463"/>
            <a:ext cx="4885259" cy="3317875"/>
          </a:xfrm>
          <a:prstGeom prst="rect">
            <a:avLst/>
          </a:prstGeom>
        </p:spPr>
      </p:pic>
    </p:spTree>
    <p:extLst>
      <p:ext uri="{BB962C8B-B14F-4D97-AF65-F5344CB8AC3E}">
        <p14:creationId xmlns:p14="http://schemas.microsoft.com/office/powerpoint/2010/main" val="363155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8DAE93-2C86-DAC1-C3FF-41798F5B9542}"/>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9AA5AEEC-EE83-1886-5120-5D11DE654098}"/>
              </a:ext>
            </a:extLst>
          </p:cNvPr>
          <p:cNvSpPr>
            <a:spLocks noGrp="1"/>
          </p:cNvSpPr>
          <p:nvPr>
            <p:ph idx="1"/>
          </p:nvPr>
        </p:nvSpPr>
        <p:spPr/>
        <p:txBody>
          <a:bodyPr>
            <a:normAutofit fontScale="85000" lnSpcReduction="20000"/>
          </a:bodyPr>
          <a:lstStyle/>
          <a:p>
            <a:pPr algn="just"/>
            <a:r>
              <a:rPr lang="en-US" b="1" dirty="0">
                <a:latin typeface="Arial" panose="020B0604020202020204" pitchFamily="34" charset="0"/>
                <a:cs typeface="Arial" panose="020B0604020202020204" pitchFamily="34" charset="0"/>
              </a:rPr>
              <a:t>In –</a:t>
            </a:r>
            <a:r>
              <a:rPr lang="el-GR" b="1" dirty="0" err="1">
                <a:latin typeface="Arial" panose="020B0604020202020204" pitchFamily="34" charset="0"/>
                <a:cs typeface="Arial" panose="020B0604020202020204" pitchFamily="34" charset="0"/>
              </a:rPr>
              <a:t>έω</a:t>
            </a:r>
            <a:r>
              <a:rPr lang="el-GR" b="1"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The most common type of contract verbs are those whose verb stems end in –ε. For these verbs, when –ε contracts with a long vowel or diphthong, the long sound simply absorbs the –ε.</a:t>
            </a:r>
          </a:p>
          <a:p>
            <a:pPr algn="just"/>
            <a:r>
              <a:rPr lang="en-US" dirty="0">
                <a:latin typeface="Arial" panose="020B0604020202020204" pitchFamily="34" charset="0"/>
                <a:cs typeface="Arial" panose="020B0604020202020204" pitchFamily="34" charset="0"/>
              </a:rPr>
              <a:t>ε + ω = ω</a:t>
            </a:r>
          </a:p>
          <a:p>
            <a:pPr algn="just"/>
            <a:r>
              <a:rPr lang="en-US" dirty="0">
                <a:latin typeface="Arial" panose="020B0604020202020204" pitchFamily="34" charset="0"/>
                <a:cs typeface="Arial" panose="020B0604020202020204" pitchFamily="34" charset="0"/>
              </a:rPr>
              <a:t>ε + </a:t>
            </a:r>
            <a:r>
              <a:rPr lang="en-US" dirty="0" err="1">
                <a:latin typeface="Arial" panose="020B0604020202020204" pitchFamily="34" charset="0"/>
                <a:cs typeface="Arial" panose="020B0604020202020204" pitchFamily="34" charset="0"/>
              </a:rPr>
              <a:t>ει</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ει</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ε + ο = </a:t>
            </a:r>
            <a:r>
              <a:rPr lang="en-US" dirty="0" err="1">
                <a:latin typeface="Arial" panose="020B0604020202020204" pitchFamily="34" charset="0"/>
                <a:cs typeface="Arial" panose="020B0604020202020204" pitchFamily="34" charset="0"/>
              </a:rPr>
              <a:t>ου</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ε + ε = </a:t>
            </a:r>
            <a:r>
              <a:rPr lang="en-US" dirty="0" err="1">
                <a:latin typeface="Arial" panose="020B0604020202020204" pitchFamily="34" charset="0"/>
                <a:cs typeface="Arial" panose="020B0604020202020204" pitchFamily="34" charset="0"/>
              </a:rPr>
              <a:t>ει</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ε + </a:t>
            </a:r>
            <a:r>
              <a:rPr lang="en-US" dirty="0" err="1">
                <a:latin typeface="Arial" panose="020B0604020202020204" pitchFamily="34" charset="0"/>
                <a:cs typeface="Arial" panose="020B0604020202020204" pitchFamily="34" charset="0"/>
              </a:rPr>
              <a:t>ου</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ου</a:t>
            </a:r>
            <a:endParaRPr lang="en-US"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2882982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040389-4F02-5967-DF93-D539D9BA3A91}"/>
              </a:ext>
            </a:extLst>
          </p:cNvPr>
          <p:cNvSpPr>
            <a:spLocks noGrp="1"/>
          </p:cNvSpPr>
          <p:nvPr>
            <p:ph type="title"/>
          </p:nvPr>
        </p:nvSpPr>
        <p:spPr/>
        <p:txBody>
          <a:bodyPr/>
          <a:lstStyle/>
          <a:p>
            <a:r>
              <a:rPr lang="en-US" dirty="0"/>
              <a:t>Verbs in –</a:t>
            </a:r>
            <a:r>
              <a:rPr lang="el-GR" dirty="0"/>
              <a:t>μι </a:t>
            </a:r>
          </a:p>
        </p:txBody>
      </p:sp>
      <p:pic>
        <p:nvPicPr>
          <p:cNvPr id="4" name="Θέση περιεχομένου 3">
            <a:extLst>
              <a:ext uri="{FF2B5EF4-FFF2-40B4-BE49-F238E27FC236}">
                <a16:creationId xmlns:a16="http://schemas.microsoft.com/office/drawing/2014/main" id="{7C4CD34D-C05F-7A99-7D53-5502C8C56CF2}"/>
              </a:ext>
            </a:extLst>
          </p:cNvPr>
          <p:cNvPicPr>
            <a:picLocks noGrp="1" noChangeAspect="1"/>
          </p:cNvPicPr>
          <p:nvPr>
            <p:ph idx="1"/>
          </p:nvPr>
        </p:nvPicPr>
        <p:blipFill>
          <a:blip r:embed="rId2"/>
          <a:stretch>
            <a:fillRect/>
          </a:stretch>
        </p:blipFill>
        <p:spPr>
          <a:xfrm>
            <a:off x="3605726" y="2557463"/>
            <a:ext cx="4980548" cy="3317875"/>
          </a:xfrm>
          <a:prstGeom prst="rect">
            <a:avLst/>
          </a:prstGeom>
        </p:spPr>
      </p:pic>
    </p:spTree>
    <p:extLst>
      <p:ext uri="{BB962C8B-B14F-4D97-AF65-F5344CB8AC3E}">
        <p14:creationId xmlns:p14="http://schemas.microsoft.com/office/powerpoint/2010/main" val="2800851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77218C-3C99-6ABA-B61A-487635B89961}"/>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33741C21-D4AC-3A2B-5078-15CB789DC2DB}"/>
              </a:ext>
            </a:extLst>
          </p:cNvPr>
          <p:cNvSpPr>
            <a:spLocks noGrp="1"/>
          </p:cNvSpPr>
          <p:nvPr>
            <p:ph idx="1"/>
          </p:nvPr>
        </p:nvSpPr>
        <p:spPr/>
        <p:txBody>
          <a:bodyPr/>
          <a:lstStyle/>
          <a:p>
            <a:pPr algn="just"/>
            <a:r>
              <a:rPr lang="en-US" b="1" dirty="0">
                <a:latin typeface="Arial" panose="020B0604020202020204" pitchFamily="34" charset="0"/>
                <a:cs typeface="Arial" panose="020B0604020202020204" pitchFamily="34" charset="0"/>
              </a:rPr>
              <a:t>Irregular verbs in –</a:t>
            </a:r>
            <a:r>
              <a:rPr lang="el-GR" b="1" dirty="0">
                <a:latin typeface="Arial" panose="020B0604020202020204" pitchFamily="34" charset="0"/>
                <a:cs typeface="Arial" panose="020B0604020202020204" pitchFamily="34" charset="0"/>
              </a:rPr>
              <a:t>μι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φημί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εἰμί</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l-GR" dirty="0" err="1">
                <a:latin typeface="Arial" panose="020B0604020202020204" pitchFamily="34" charset="0"/>
                <a:cs typeface="Arial" panose="020B0604020202020204" pitchFamily="34" charset="0"/>
              </a:rPr>
              <a:t>εἶμι</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Certain important verbs follow the analogy of regular verbs in -</a:t>
            </a:r>
            <a:r>
              <a:rPr lang="en-US" dirty="0" err="1">
                <a:latin typeface="Arial" panose="020B0604020202020204" pitchFamily="34" charset="0"/>
                <a:cs typeface="Arial" panose="020B0604020202020204" pitchFamily="34" charset="0"/>
              </a:rPr>
              <a:t>μι</a:t>
            </a:r>
            <a:r>
              <a:rPr lang="en-US" dirty="0">
                <a:latin typeface="Arial" panose="020B0604020202020204" pitchFamily="34" charset="0"/>
                <a:cs typeface="Arial" panose="020B0604020202020204" pitchFamily="34" charset="0"/>
              </a:rPr>
              <a:t> in the </a:t>
            </a:r>
            <a:r>
              <a:rPr lang="en-US" b="1" dirty="0">
                <a:latin typeface="Arial" panose="020B0604020202020204" pitchFamily="34" charset="0"/>
                <a:cs typeface="Arial" panose="020B0604020202020204" pitchFamily="34" charset="0"/>
              </a:rPr>
              <a:t>present and second aorist systems</a:t>
            </a:r>
            <a:r>
              <a:rPr lang="en-US" dirty="0">
                <a:latin typeface="Arial" panose="020B0604020202020204" pitchFamily="34" charset="0"/>
                <a:cs typeface="Arial" panose="020B0604020202020204" pitchFamily="34" charset="0"/>
              </a:rPr>
              <a:t>, but are more or less irregular in formation. Some of them lack the second aorist system entirely. In their other systems, so far as these occur, they follow verbs in ω.</a:t>
            </a:r>
          </a:p>
          <a:p>
            <a:endParaRPr lang="el-GR" dirty="0"/>
          </a:p>
        </p:txBody>
      </p:sp>
    </p:spTree>
    <p:extLst>
      <p:ext uri="{BB962C8B-B14F-4D97-AF65-F5344CB8AC3E}">
        <p14:creationId xmlns:p14="http://schemas.microsoft.com/office/powerpoint/2010/main" val="343248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F8C2EB-E5DD-C413-A951-B1962D9B5B3E}"/>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97FE3533-97A4-C225-7A91-8B28E9FF98C4}"/>
              </a:ext>
            </a:extLst>
          </p:cNvPr>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Present Active Indicative of </a:t>
            </a:r>
            <a:r>
              <a:rPr lang="el-GR" dirty="0" err="1">
                <a:latin typeface="Arial" panose="020B0604020202020204" pitchFamily="34" charset="0"/>
                <a:cs typeface="Arial" panose="020B0604020202020204" pitchFamily="34" charset="0"/>
              </a:rPr>
              <a:t>φημί</a:t>
            </a:r>
            <a:r>
              <a:rPr lang="el-GR" dirty="0">
                <a:latin typeface="Arial" panose="020B0604020202020204" pitchFamily="34" charset="0"/>
                <a:cs typeface="Arial" panose="020B0604020202020204" pitchFamily="34" charset="0"/>
              </a:rPr>
              <a:t> (φα), </a:t>
            </a:r>
            <a:r>
              <a:rPr lang="en-US"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φημί</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φῄς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φής</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φησί</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φατόν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φατόν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φαμέν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φατέ</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φᾱσί</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0277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100503-75F1-B20A-614C-ECC84ABC8035}"/>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E747E1C4-4756-2159-7B0D-2D02FC8EDDDF}"/>
              </a:ext>
            </a:extLst>
          </p:cNvPr>
          <p:cNvSpPr>
            <a:spLocks noGrp="1"/>
          </p:cNvSpPr>
          <p:nvPr>
            <p:ph idx="1"/>
          </p:nvPr>
        </p:nvSpPr>
        <p:spPr/>
        <p:txBody>
          <a:bodyPr>
            <a:normAutofit fontScale="70000" lnSpcReduction="20000"/>
          </a:bodyPr>
          <a:lstStyle/>
          <a:p>
            <a:endParaRPr lang="en-US" dirty="0"/>
          </a:p>
          <a:p>
            <a:r>
              <a:rPr lang="en-US" dirty="0">
                <a:latin typeface="Arial" panose="020B0604020202020204" pitchFamily="34" charset="0"/>
                <a:cs typeface="Arial" panose="020B0604020202020204" pitchFamily="34" charset="0"/>
              </a:rPr>
              <a:t>Imperfect Active Indicative of </a:t>
            </a:r>
            <a:r>
              <a:rPr lang="el-GR" dirty="0" err="1">
                <a:latin typeface="Arial" panose="020B0604020202020204" pitchFamily="34" charset="0"/>
                <a:cs typeface="Arial" panose="020B0604020202020204" pitchFamily="34" charset="0"/>
              </a:rPr>
              <a:t>φημί</a:t>
            </a:r>
            <a:r>
              <a:rPr lang="el-GR" dirty="0">
                <a:latin typeface="Arial" panose="020B0604020202020204" pitchFamily="34" charset="0"/>
                <a:cs typeface="Arial" panose="020B0604020202020204" pitchFamily="34" charset="0"/>
              </a:rPr>
              <a:t> (φα), </a:t>
            </a:r>
            <a:r>
              <a:rPr lang="en-US"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ἔφην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ἔφησθα</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ἔφης</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ἔφη</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ἔφατον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ἐφάτην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ἔφαμεν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ἔφατε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ἔφασαν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11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F15CF1-9090-43C8-68D8-BAF1ED9A4FE3}"/>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1624F94A-65CA-7463-B766-844F5E62ADD8}"/>
              </a:ext>
            </a:extLst>
          </p:cNvPr>
          <p:cNvSpPr>
            <a:spLocks noGrp="1"/>
          </p:cNvSpPr>
          <p:nvPr>
            <p:ph sz="half" idx="1"/>
          </p:nvPr>
        </p:nvSpPr>
        <p:spPr/>
        <p:txBody>
          <a:bodyPr>
            <a:normAutofit fontScale="62500" lnSpcReduction="20000"/>
          </a:bodyPr>
          <a:lstStyle/>
          <a:p>
            <a:endParaRPr lang="en-US" dirty="0"/>
          </a:p>
          <a:p>
            <a:r>
              <a:rPr lang="en-US" dirty="0">
                <a:latin typeface="Arial" panose="020B0604020202020204" pitchFamily="34" charset="0"/>
                <a:cs typeface="Arial" panose="020B0604020202020204" pitchFamily="34" charset="0"/>
              </a:rPr>
              <a:t>Present Active Subjunctive of </a:t>
            </a:r>
            <a:r>
              <a:rPr lang="el-GR" dirty="0" err="1">
                <a:latin typeface="Arial" panose="020B0604020202020204" pitchFamily="34" charset="0"/>
                <a:cs typeface="Arial" panose="020B0604020202020204" pitchFamily="34" charset="0"/>
              </a:rPr>
              <a:t>φημί</a:t>
            </a:r>
            <a:r>
              <a:rPr lang="el-GR" dirty="0">
                <a:latin typeface="Arial" panose="020B0604020202020204" pitchFamily="34" charset="0"/>
                <a:cs typeface="Arial" panose="020B0604020202020204" pitchFamily="34" charset="0"/>
              </a:rPr>
              <a:t> (φα), </a:t>
            </a:r>
            <a:r>
              <a:rPr lang="en-US"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φῶ</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φῇς</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φῇ</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φῆτον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φῆτον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φῶμεν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φῆτε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φῶσι</a:t>
            </a:r>
            <a:endParaRPr lang="el-GR" dirty="0">
              <a:latin typeface="Arial" panose="020B0604020202020204" pitchFamily="34" charset="0"/>
              <a:cs typeface="Arial" panose="020B0604020202020204" pitchFamily="34" charset="0"/>
            </a:endParaRPr>
          </a:p>
        </p:txBody>
      </p:sp>
      <p:sp>
        <p:nvSpPr>
          <p:cNvPr id="4" name="Θέση περιεχομένου 3">
            <a:extLst>
              <a:ext uri="{FF2B5EF4-FFF2-40B4-BE49-F238E27FC236}">
                <a16:creationId xmlns:a16="http://schemas.microsoft.com/office/drawing/2014/main" id="{A019EB9B-D7B5-3800-B40C-B703E5AEBB54}"/>
              </a:ext>
            </a:extLst>
          </p:cNvPr>
          <p:cNvSpPr>
            <a:spLocks noGrp="1"/>
          </p:cNvSpPr>
          <p:nvPr>
            <p:ph sz="half" idx="2"/>
          </p:nvPr>
        </p:nvSpPr>
        <p:spPr/>
        <p:txBody>
          <a:bodyPr>
            <a:normAutofit fontScale="62500" lnSpcReduction="20000"/>
          </a:bodyPr>
          <a:lstStyle/>
          <a:p>
            <a:r>
              <a:rPr lang="en-US" dirty="0">
                <a:latin typeface="Arial" panose="020B0604020202020204" pitchFamily="34" charset="0"/>
                <a:cs typeface="Arial" panose="020B0604020202020204" pitchFamily="34" charset="0"/>
              </a:rPr>
              <a:t>Present Active Optative of </a:t>
            </a:r>
            <a:r>
              <a:rPr lang="el-GR" dirty="0" err="1">
                <a:latin typeface="Arial" panose="020B0604020202020204" pitchFamily="34" charset="0"/>
                <a:cs typeface="Arial" panose="020B0604020202020204" pitchFamily="34" charset="0"/>
              </a:rPr>
              <a:t>φημί</a:t>
            </a:r>
            <a:r>
              <a:rPr lang="el-GR" dirty="0">
                <a:latin typeface="Arial" panose="020B0604020202020204" pitchFamily="34" charset="0"/>
                <a:cs typeface="Arial" panose="020B0604020202020204" pitchFamily="34" charset="0"/>
              </a:rPr>
              <a:t> (φα), </a:t>
            </a:r>
            <a:r>
              <a:rPr lang="en-US"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φαίην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φαίης</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φαίη</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φαῖτον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φαίητον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φαίτην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φαιήτην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φαῖμεν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φαίημεν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φαῖτε</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φαίητε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φαῖεν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φαίησαν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504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6B462C2-617A-0346-204E-794048FBB290}"/>
              </a:ext>
            </a:extLst>
          </p:cNvPr>
          <p:cNvSpPr>
            <a:spLocks noGrp="1"/>
          </p:cNvSpPr>
          <p:nvPr>
            <p:ph type="title"/>
          </p:nvPr>
        </p:nvSpPr>
        <p:spPr/>
        <p:txBody>
          <a:bodyPr/>
          <a:lstStyle/>
          <a:p>
            <a:r>
              <a:rPr lang="en-US" dirty="0"/>
              <a:t>Verbs in –</a:t>
            </a:r>
            <a:r>
              <a:rPr lang="el-GR" dirty="0"/>
              <a:t>μι </a:t>
            </a:r>
          </a:p>
        </p:txBody>
      </p:sp>
      <p:sp>
        <p:nvSpPr>
          <p:cNvPr id="5" name="Θέση περιεχομένου 4">
            <a:extLst>
              <a:ext uri="{FF2B5EF4-FFF2-40B4-BE49-F238E27FC236}">
                <a16:creationId xmlns:a16="http://schemas.microsoft.com/office/drawing/2014/main" id="{270472BE-747D-C802-1C45-1D3E46BA4E58}"/>
              </a:ext>
            </a:extLst>
          </p:cNvPr>
          <p:cNvSpPr>
            <a:spLocks noGrp="1"/>
          </p:cNvSpPr>
          <p:nvPr>
            <p:ph sz="half" idx="1"/>
          </p:nvPr>
        </p:nvSpPr>
        <p:spPr/>
        <p:txBody>
          <a:bodyPr>
            <a:normAutofit fontScale="62500" lnSpcReduction="20000"/>
          </a:bodyPr>
          <a:lstStyle/>
          <a:p>
            <a:r>
              <a:rPr lang="en-US" dirty="0">
                <a:latin typeface="Arial" panose="020B0604020202020204" pitchFamily="34" charset="0"/>
                <a:cs typeface="Arial" panose="020B0604020202020204" pitchFamily="34" charset="0"/>
              </a:rPr>
              <a:t>Present Active Indicative of </a:t>
            </a:r>
            <a:r>
              <a:rPr lang="el-GR" dirty="0" err="1">
                <a:latin typeface="Arial" panose="020B0604020202020204" pitchFamily="34" charset="0"/>
                <a:cs typeface="Arial" panose="020B0604020202020204" pitchFamily="34" charset="0"/>
              </a:rPr>
              <a:t>εἰμί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ἐσ</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εἰμί</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εἶ</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ἐστί</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ἐστόν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ἐστόν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ἐσμέν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ἐστέ</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εἰσί</a:t>
            </a:r>
            <a:endParaRPr lang="el-GR" dirty="0">
              <a:latin typeface="Arial" panose="020B0604020202020204" pitchFamily="34" charset="0"/>
              <a:cs typeface="Arial" panose="020B0604020202020204" pitchFamily="34" charset="0"/>
            </a:endParaRPr>
          </a:p>
        </p:txBody>
      </p:sp>
      <p:sp>
        <p:nvSpPr>
          <p:cNvPr id="6" name="Θέση περιεχομένου 5">
            <a:extLst>
              <a:ext uri="{FF2B5EF4-FFF2-40B4-BE49-F238E27FC236}">
                <a16:creationId xmlns:a16="http://schemas.microsoft.com/office/drawing/2014/main" id="{C56B5DEF-F213-EACE-F34B-21CAD472CDB5}"/>
              </a:ext>
            </a:extLst>
          </p:cNvPr>
          <p:cNvSpPr>
            <a:spLocks noGrp="1"/>
          </p:cNvSpPr>
          <p:nvPr>
            <p:ph sz="half" idx="2"/>
          </p:nvPr>
        </p:nvSpPr>
        <p:spPr/>
        <p:txBody>
          <a:bodyPr>
            <a:normAutofit fontScale="62500" lnSpcReduction="20000"/>
          </a:bodyPr>
          <a:lstStyle/>
          <a:p>
            <a:endParaRPr lang="en-US" dirty="0"/>
          </a:p>
          <a:p>
            <a:r>
              <a:rPr lang="en-US" dirty="0">
                <a:latin typeface="Arial" panose="020B0604020202020204" pitchFamily="34" charset="0"/>
                <a:cs typeface="Arial" panose="020B0604020202020204" pitchFamily="34" charset="0"/>
              </a:rPr>
              <a:t>Imperfect Active Indicative of </a:t>
            </a:r>
            <a:r>
              <a:rPr lang="el-GR" dirty="0" err="1">
                <a:latin typeface="Arial" panose="020B0604020202020204" pitchFamily="34" charset="0"/>
                <a:cs typeface="Arial" panose="020B0604020202020204" pitchFamily="34" charset="0"/>
              </a:rPr>
              <a:t>εἰμί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ἐσ</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a:t>
            </a:r>
          </a:p>
          <a:p>
            <a:r>
              <a:rPr lang="en-US" dirty="0">
                <a:latin typeface="Arial" panose="020B0604020202020204" pitchFamily="34" charset="0"/>
                <a:cs typeface="Arial" panose="020B0604020202020204" pitchFamily="34" charset="0"/>
              </a:rPr>
              <a:t>First Person Singular	</a:t>
            </a:r>
            <a:r>
              <a:rPr lang="el-GR" dirty="0">
                <a:latin typeface="Arial" panose="020B0604020202020204" pitchFamily="34" charset="0"/>
                <a:cs typeface="Arial" panose="020B0604020202020204" pitchFamily="34" charset="0"/>
              </a:rPr>
              <a:t>ἦ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ἦν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ἦσθα</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ἦν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ἦστον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ἦτον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ἤστην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ἤτην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ἦμεν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ἦστε</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ἦτε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ἦσαν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493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CF7650-8214-2300-6F2A-2B2B0DCB4A80}"/>
              </a:ext>
            </a:extLst>
          </p:cNvPr>
          <p:cNvSpPr>
            <a:spLocks noGrp="1"/>
          </p:cNvSpPr>
          <p:nvPr>
            <p:ph type="title"/>
          </p:nvPr>
        </p:nvSpPr>
        <p:spPr/>
        <p:txBody>
          <a:bodyPr/>
          <a:lstStyle/>
          <a:p>
            <a:r>
              <a:rPr lang="en-US" dirty="0"/>
              <a:t>Verbs in –</a:t>
            </a:r>
            <a:r>
              <a:rPr lang="el-GR" dirty="0"/>
              <a:t>μι </a:t>
            </a:r>
          </a:p>
        </p:txBody>
      </p:sp>
      <p:sp>
        <p:nvSpPr>
          <p:cNvPr id="5" name="Θέση περιεχομένου 4">
            <a:extLst>
              <a:ext uri="{FF2B5EF4-FFF2-40B4-BE49-F238E27FC236}">
                <a16:creationId xmlns:a16="http://schemas.microsoft.com/office/drawing/2014/main" id="{68215BCD-A210-51F9-A767-2715E15D52A0}"/>
              </a:ext>
            </a:extLst>
          </p:cNvPr>
          <p:cNvSpPr>
            <a:spLocks noGrp="1"/>
          </p:cNvSpPr>
          <p:nvPr>
            <p:ph sz="half" idx="1"/>
          </p:nvPr>
        </p:nvSpPr>
        <p:spPr/>
        <p:txBody>
          <a:bodyPr>
            <a:normAutofit fontScale="70000" lnSpcReduction="20000"/>
          </a:bodyPr>
          <a:lstStyle/>
          <a:p>
            <a:r>
              <a:rPr lang="en-US" dirty="0">
                <a:latin typeface="Arial" panose="020B0604020202020204" pitchFamily="34" charset="0"/>
                <a:cs typeface="Arial" panose="020B0604020202020204" pitchFamily="34" charset="0"/>
              </a:rPr>
              <a:t>Present Active Subjunctive of </a:t>
            </a:r>
            <a:r>
              <a:rPr lang="el-GR" dirty="0" err="1">
                <a:latin typeface="Arial" panose="020B0604020202020204" pitchFamily="34" charset="0"/>
                <a:cs typeface="Arial" panose="020B0604020202020204" pitchFamily="34" charset="0"/>
              </a:rPr>
              <a:t>εἰμί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ἐσ</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a:t>
            </a:r>
          </a:p>
          <a:p>
            <a:r>
              <a:rPr lang="en-US" dirty="0">
                <a:latin typeface="Arial" panose="020B0604020202020204" pitchFamily="34" charset="0"/>
                <a:cs typeface="Arial" panose="020B0604020202020204" pitchFamily="34" charset="0"/>
              </a:rPr>
              <a:t>First Person Singular	</a:t>
            </a:r>
            <a:r>
              <a:rPr lang="el-GR" dirty="0">
                <a:latin typeface="Arial" panose="020B0604020202020204" pitchFamily="34" charset="0"/>
                <a:cs typeface="Arial" panose="020B0604020202020204" pitchFamily="34" charset="0"/>
              </a:rPr>
              <a:t>ὦ</a:t>
            </a: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ᾖς</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a:latin typeface="Arial" panose="020B0604020202020204" pitchFamily="34" charset="0"/>
                <a:cs typeface="Arial" panose="020B0604020202020204" pitchFamily="34" charset="0"/>
              </a:rPr>
              <a:t>ᾖ</a:t>
            </a: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ἦτον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ἦτον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ὦμεν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ἦτε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ὦσι</a:t>
            </a:r>
            <a:endParaRPr lang="el-GR" dirty="0">
              <a:latin typeface="Arial" panose="020B0604020202020204" pitchFamily="34" charset="0"/>
              <a:cs typeface="Arial" panose="020B0604020202020204" pitchFamily="34" charset="0"/>
            </a:endParaRPr>
          </a:p>
        </p:txBody>
      </p:sp>
      <p:sp>
        <p:nvSpPr>
          <p:cNvPr id="6" name="Θέση περιεχομένου 5">
            <a:extLst>
              <a:ext uri="{FF2B5EF4-FFF2-40B4-BE49-F238E27FC236}">
                <a16:creationId xmlns:a16="http://schemas.microsoft.com/office/drawing/2014/main" id="{29AC456F-34C4-1FCF-D1DC-5066FA1F548B}"/>
              </a:ext>
            </a:extLst>
          </p:cNvPr>
          <p:cNvSpPr>
            <a:spLocks noGrp="1"/>
          </p:cNvSpPr>
          <p:nvPr>
            <p:ph sz="half" idx="2"/>
          </p:nvPr>
        </p:nvSpPr>
        <p:spPr/>
        <p:txBody>
          <a:bodyPr>
            <a:normAutofit fontScale="70000" lnSpcReduction="20000"/>
          </a:bodyPr>
          <a:lstStyle/>
          <a:p>
            <a:r>
              <a:rPr lang="en-US" dirty="0">
                <a:latin typeface="Arial" panose="020B0604020202020204" pitchFamily="34" charset="0"/>
                <a:cs typeface="Arial" panose="020B0604020202020204" pitchFamily="34" charset="0"/>
              </a:rPr>
              <a:t>Present Active Optative of </a:t>
            </a:r>
            <a:r>
              <a:rPr lang="el-GR" dirty="0" err="1">
                <a:latin typeface="Arial" panose="020B0604020202020204" pitchFamily="34" charset="0"/>
                <a:cs typeface="Arial" panose="020B0604020202020204" pitchFamily="34" charset="0"/>
              </a:rPr>
              <a:t>εἰμί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ἐσ</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εἴην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εἴης</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εἴη</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εἶτον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εἴητον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εἴτην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εἰήτην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εἶμεν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εἴημεν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εἶτε</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εἴητε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εἶεν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εἴησαν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882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87DE26-0C41-4C83-6B6A-0B3F89989830}"/>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0A3EFA5F-64D6-8945-CE73-AFC48DE84AF9}"/>
              </a:ext>
            </a:extLst>
          </p:cNvPr>
          <p:cNvSpPr>
            <a:spLocks noGrp="1"/>
          </p:cNvSpPr>
          <p:nvPr>
            <p:ph sz="half" idx="1"/>
          </p:nvPr>
        </p:nvSpPr>
        <p:spPr/>
        <p:txBody>
          <a:bodyPr>
            <a:normAutofit fontScale="70000" lnSpcReduction="20000"/>
          </a:bodyPr>
          <a:lstStyle/>
          <a:p>
            <a:r>
              <a:rPr lang="en-US" dirty="0">
                <a:latin typeface="Arial" panose="020B0604020202020204" pitchFamily="34" charset="0"/>
                <a:cs typeface="Arial" panose="020B0604020202020204" pitchFamily="34" charset="0"/>
              </a:rPr>
              <a:t>Present Active Indicative of </a:t>
            </a:r>
            <a:r>
              <a:rPr lang="el-GR" dirty="0" err="1">
                <a:latin typeface="Arial" panose="020B0604020202020204" pitchFamily="34" charset="0"/>
                <a:cs typeface="Arial" panose="020B0604020202020204" pitchFamily="34" charset="0"/>
              </a:rPr>
              <a:t>εἶμι</a:t>
            </a:r>
            <a:r>
              <a:rPr lang="el-GR" dirty="0">
                <a:latin typeface="Arial" panose="020B0604020202020204" pitchFamily="34" charset="0"/>
                <a:cs typeface="Arial" panose="020B0604020202020204" pitchFamily="34" charset="0"/>
              </a:rPr>
              <a:t> (ἰ), </a:t>
            </a:r>
            <a:r>
              <a:rPr lang="en-US" dirty="0">
                <a:latin typeface="Arial" panose="020B0604020202020204" pitchFamily="34" charset="0"/>
                <a:cs typeface="Arial" panose="020B0604020202020204" pitchFamily="34" charset="0"/>
              </a:rPr>
              <a:t>GO</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εἶμι</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εἶ</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εἶσι</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ἴτον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ἴτον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ἴμεν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ἴτε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ἴᾱσι</a:t>
            </a:r>
            <a:endParaRPr lang="el-GR" dirty="0">
              <a:latin typeface="Arial" panose="020B0604020202020204" pitchFamily="34" charset="0"/>
              <a:cs typeface="Arial" panose="020B0604020202020204" pitchFamily="34" charset="0"/>
            </a:endParaRPr>
          </a:p>
        </p:txBody>
      </p:sp>
      <p:sp>
        <p:nvSpPr>
          <p:cNvPr id="4" name="Θέση περιεχομένου 3">
            <a:extLst>
              <a:ext uri="{FF2B5EF4-FFF2-40B4-BE49-F238E27FC236}">
                <a16:creationId xmlns:a16="http://schemas.microsoft.com/office/drawing/2014/main" id="{5EC2CB47-190B-62B2-887F-239F717733FE}"/>
              </a:ext>
            </a:extLst>
          </p:cNvPr>
          <p:cNvSpPr>
            <a:spLocks noGrp="1"/>
          </p:cNvSpPr>
          <p:nvPr>
            <p:ph sz="half" idx="2"/>
          </p:nvPr>
        </p:nvSpPr>
        <p:spPr/>
        <p:txBody>
          <a:bodyPr>
            <a:normAutofit fontScale="70000" lnSpcReduction="20000"/>
          </a:bodyPr>
          <a:lstStyle/>
          <a:p>
            <a:r>
              <a:rPr lang="en-US" dirty="0">
                <a:latin typeface="Arial" panose="020B0604020202020204" pitchFamily="34" charset="0"/>
                <a:cs typeface="Arial" panose="020B0604020202020204" pitchFamily="34" charset="0"/>
              </a:rPr>
              <a:t>Present Active Indicative of </a:t>
            </a:r>
            <a:r>
              <a:rPr lang="el-GR" dirty="0" err="1">
                <a:latin typeface="Arial" panose="020B0604020202020204" pitchFamily="34" charset="0"/>
                <a:cs typeface="Arial" panose="020B0604020202020204" pitchFamily="34" charset="0"/>
              </a:rPr>
              <a:t>εἶμι</a:t>
            </a:r>
            <a:r>
              <a:rPr lang="el-GR" dirty="0">
                <a:latin typeface="Arial" panose="020B0604020202020204" pitchFamily="34" charset="0"/>
                <a:cs typeface="Arial" panose="020B0604020202020204" pitchFamily="34" charset="0"/>
              </a:rPr>
              <a:t> (ἰ), </a:t>
            </a:r>
            <a:r>
              <a:rPr lang="en-US" dirty="0">
                <a:latin typeface="Arial" panose="020B0604020202020204" pitchFamily="34" charset="0"/>
                <a:cs typeface="Arial" panose="020B0604020202020204" pitchFamily="34" charset="0"/>
              </a:rPr>
              <a:t>GO</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ᾖα</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ᾔειν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ᾔεις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ᾔεισθα</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ᾔει</a:t>
            </a:r>
            <a:r>
              <a:rPr lang="el-GR"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ir</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ᾔειν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ᾖτον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ᾔτην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ᾖμεν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ᾖτε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ᾖσαν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ᾔεσαν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401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6B9482-5BCD-98C5-E582-8A1F6525FC8E}"/>
              </a:ext>
            </a:extLst>
          </p:cNvPr>
          <p:cNvSpPr>
            <a:spLocks noGrp="1"/>
          </p:cNvSpPr>
          <p:nvPr>
            <p:ph type="title"/>
          </p:nvPr>
        </p:nvSpPr>
        <p:spPr/>
        <p:txBody>
          <a:bodyPr/>
          <a:lstStyle/>
          <a:p>
            <a:r>
              <a:rPr lang="en-US" dirty="0"/>
              <a:t>Verbs in –</a:t>
            </a:r>
            <a:r>
              <a:rPr lang="el-GR" dirty="0"/>
              <a:t>μι </a:t>
            </a:r>
          </a:p>
        </p:txBody>
      </p:sp>
      <p:sp>
        <p:nvSpPr>
          <p:cNvPr id="3" name="Θέση περιεχομένου 2">
            <a:extLst>
              <a:ext uri="{FF2B5EF4-FFF2-40B4-BE49-F238E27FC236}">
                <a16:creationId xmlns:a16="http://schemas.microsoft.com/office/drawing/2014/main" id="{44AE6A25-9523-1473-5838-BCC1EA509CD9}"/>
              </a:ext>
            </a:extLst>
          </p:cNvPr>
          <p:cNvSpPr>
            <a:spLocks noGrp="1"/>
          </p:cNvSpPr>
          <p:nvPr>
            <p:ph sz="half" idx="1"/>
          </p:nvPr>
        </p:nvSpPr>
        <p:spPr/>
        <p:txBody>
          <a:bodyPr>
            <a:normAutofit fontScale="62500" lnSpcReduction="20000"/>
          </a:bodyPr>
          <a:lstStyle/>
          <a:p>
            <a:r>
              <a:rPr lang="en-US" dirty="0">
                <a:latin typeface="Arial" panose="020B0604020202020204" pitchFamily="34" charset="0"/>
                <a:cs typeface="Arial" panose="020B0604020202020204" pitchFamily="34" charset="0"/>
              </a:rPr>
              <a:t>Present Active Subjunctive of </a:t>
            </a:r>
            <a:r>
              <a:rPr lang="el-GR" dirty="0" err="1">
                <a:latin typeface="Arial" panose="020B0604020202020204" pitchFamily="34" charset="0"/>
                <a:cs typeface="Arial" panose="020B0604020202020204" pitchFamily="34" charset="0"/>
              </a:rPr>
              <a:t>εἶμι</a:t>
            </a:r>
            <a:r>
              <a:rPr lang="el-GR" dirty="0">
                <a:latin typeface="Arial" panose="020B0604020202020204" pitchFamily="34" charset="0"/>
                <a:cs typeface="Arial" panose="020B0604020202020204" pitchFamily="34" charset="0"/>
              </a:rPr>
              <a:t> (ἰ), </a:t>
            </a:r>
            <a:r>
              <a:rPr lang="en-US" dirty="0">
                <a:latin typeface="Arial" panose="020B0604020202020204" pitchFamily="34" charset="0"/>
                <a:cs typeface="Arial" panose="020B0604020202020204" pitchFamily="34" charset="0"/>
              </a:rPr>
              <a:t>GO</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ἴω</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ἴῃς</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ἴῃ</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ἴητον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ἴητον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ἴωμεν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ἴητε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ἴωσι</a:t>
            </a:r>
            <a:endParaRPr lang="el-GR" dirty="0">
              <a:latin typeface="Arial" panose="020B0604020202020204" pitchFamily="34" charset="0"/>
              <a:cs typeface="Arial" panose="020B0604020202020204" pitchFamily="34" charset="0"/>
            </a:endParaRPr>
          </a:p>
        </p:txBody>
      </p:sp>
      <p:sp>
        <p:nvSpPr>
          <p:cNvPr id="4" name="Θέση περιεχομένου 3">
            <a:extLst>
              <a:ext uri="{FF2B5EF4-FFF2-40B4-BE49-F238E27FC236}">
                <a16:creationId xmlns:a16="http://schemas.microsoft.com/office/drawing/2014/main" id="{E8732E57-FEDB-B8B7-08E2-F145585EC1E4}"/>
              </a:ext>
            </a:extLst>
          </p:cNvPr>
          <p:cNvSpPr>
            <a:spLocks noGrp="1"/>
          </p:cNvSpPr>
          <p:nvPr>
            <p:ph sz="half" idx="2"/>
          </p:nvPr>
        </p:nvSpPr>
        <p:spPr/>
        <p:txBody>
          <a:bodyPr>
            <a:normAutofit fontScale="62500" lnSpcReduction="20000"/>
          </a:bodyPr>
          <a:lstStyle/>
          <a:p>
            <a:endParaRPr lang="en-US" dirty="0"/>
          </a:p>
          <a:p>
            <a:r>
              <a:rPr lang="en-US" dirty="0">
                <a:latin typeface="Arial" panose="020B0604020202020204" pitchFamily="34" charset="0"/>
                <a:cs typeface="Arial" panose="020B0604020202020204" pitchFamily="34" charset="0"/>
              </a:rPr>
              <a:t>Present Active Optative of </a:t>
            </a:r>
            <a:r>
              <a:rPr lang="el-GR" dirty="0" err="1">
                <a:latin typeface="Arial" panose="020B0604020202020204" pitchFamily="34" charset="0"/>
                <a:cs typeface="Arial" panose="020B0604020202020204" pitchFamily="34" charset="0"/>
              </a:rPr>
              <a:t>εἶμι</a:t>
            </a:r>
            <a:r>
              <a:rPr lang="el-GR" dirty="0">
                <a:latin typeface="Arial" panose="020B0604020202020204" pitchFamily="34" charset="0"/>
                <a:cs typeface="Arial" panose="020B0604020202020204" pitchFamily="34" charset="0"/>
              </a:rPr>
              <a:t> (ἰ), </a:t>
            </a:r>
            <a:r>
              <a:rPr lang="en-US" dirty="0">
                <a:latin typeface="Arial" panose="020B0604020202020204" pitchFamily="34" charset="0"/>
                <a:cs typeface="Arial" panose="020B0604020202020204" pitchFamily="34" charset="0"/>
              </a:rPr>
              <a:t>GO</a:t>
            </a:r>
          </a:p>
          <a:p>
            <a:r>
              <a:rPr lang="en-US" dirty="0">
                <a:latin typeface="Arial" panose="020B0604020202020204" pitchFamily="34" charset="0"/>
                <a:cs typeface="Arial" panose="020B0604020202020204" pitchFamily="34" charset="0"/>
              </a:rPr>
              <a:t>First Person Singular	</a:t>
            </a:r>
            <a:r>
              <a:rPr lang="el-GR" dirty="0" err="1">
                <a:latin typeface="Arial" panose="020B0604020202020204" pitchFamily="34" charset="0"/>
                <a:cs typeface="Arial" panose="020B0604020202020204" pitchFamily="34" charset="0"/>
              </a:rPr>
              <a:t>ἴοιμι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a:t>
            </a:r>
            <a:r>
              <a:rPr lang="el-GR" dirty="0" err="1">
                <a:latin typeface="Arial" panose="020B0604020202020204" pitchFamily="34" charset="0"/>
                <a:cs typeface="Arial" panose="020B0604020202020204" pitchFamily="34" charset="0"/>
              </a:rPr>
              <a:t>ἰοίην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Singular	</a:t>
            </a:r>
            <a:r>
              <a:rPr lang="el-GR" dirty="0" err="1">
                <a:latin typeface="Arial" panose="020B0604020202020204" pitchFamily="34" charset="0"/>
                <a:cs typeface="Arial" panose="020B0604020202020204" pitchFamily="34" charset="0"/>
              </a:rPr>
              <a:t>ἴοις</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Singular	</a:t>
            </a:r>
            <a:r>
              <a:rPr lang="el-GR" dirty="0" err="1">
                <a:latin typeface="Arial" panose="020B0604020202020204" pitchFamily="34" charset="0"/>
                <a:cs typeface="Arial" panose="020B0604020202020204" pitchFamily="34" charset="0"/>
              </a:rPr>
              <a:t>ἴοι</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Dual	</a:t>
            </a:r>
            <a:r>
              <a:rPr lang="el-GR" dirty="0" err="1">
                <a:latin typeface="Arial" panose="020B0604020202020204" pitchFamily="34" charset="0"/>
                <a:cs typeface="Arial" panose="020B0604020202020204" pitchFamily="34" charset="0"/>
              </a:rPr>
              <a:t>ἴοιτον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Dual	</a:t>
            </a:r>
            <a:r>
              <a:rPr lang="el-GR" dirty="0" err="1">
                <a:latin typeface="Arial" panose="020B0604020202020204" pitchFamily="34" charset="0"/>
                <a:cs typeface="Arial" panose="020B0604020202020204" pitchFamily="34" charset="0"/>
              </a:rPr>
              <a:t>ἰοίτην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Person Plural	</a:t>
            </a:r>
            <a:r>
              <a:rPr lang="el-GR" dirty="0" err="1">
                <a:latin typeface="Arial" panose="020B0604020202020204" pitchFamily="34" charset="0"/>
                <a:cs typeface="Arial" panose="020B0604020202020204" pitchFamily="34" charset="0"/>
              </a:rPr>
              <a:t>ἴοιμεν</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Person Plural	</a:t>
            </a:r>
            <a:r>
              <a:rPr lang="el-GR" dirty="0" err="1">
                <a:latin typeface="Arial" panose="020B0604020202020204" pitchFamily="34" charset="0"/>
                <a:cs typeface="Arial" panose="020B0604020202020204" pitchFamily="34" charset="0"/>
              </a:rPr>
              <a:t>ἴοιτε</a:t>
            </a:r>
            <a:endParaRPr lang="el-G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Person Plural	</a:t>
            </a:r>
            <a:r>
              <a:rPr lang="el-GR" dirty="0" err="1">
                <a:latin typeface="Arial" panose="020B0604020202020204" pitchFamily="34" charset="0"/>
                <a:cs typeface="Arial" panose="020B0604020202020204" pitchFamily="34" charset="0"/>
              </a:rPr>
              <a:t>ἴοιεν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1976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B3DD2A-0240-C416-6CAC-41815BE285A1}"/>
              </a:ext>
            </a:extLst>
          </p:cNvPr>
          <p:cNvSpPr>
            <a:spLocks noGrp="1"/>
          </p:cNvSpPr>
          <p:nvPr>
            <p:ph type="title"/>
          </p:nvPr>
        </p:nvSpPr>
        <p:spPr/>
        <p:txBody>
          <a:bodyPr/>
          <a:lstStyle/>
          <a:p>
            <a:r>
              <a:rPr lang="en-US" dirty="0"/>
              <a:t>Philosophical Vocabulary</a:t>
            </a:r>
            <a:r>
              <a:rPr lang="el-GR" dirty="0"/>
              <a:t> </a:t>
            </a:r>
          </a:p>
        </p:txBody>
      </p:sp>
      <p:sp>
        <p:nvSpPr>
          <p:cNvPr id="3" name="Θέση περιεχομένου 2">
            <a:extLst>
              <a:ext uri="{FF2B5EF4-FFF2-40B4-BE49-F238E27FC236}">
                <a16:creationId xmlns:a16="http://schemas.microsoft.com/office/drawing/2014/main" id="{1B7FB14F-2FE4-9969-B3A6-A1390ED62670}"/>
              </a:ext>
            </a:extLst>
          </p:cNvPr>
          <p:cNvSpPr>
            <a:spLocks noGrp="1"/>
          </p:cNvSpPr>
          <p:nvPr>
            <p:ph idx="1"/>
          </p:nvPr>
        </p:nvSpPr>
        <p:spPr/>
        <p:txBody>
          <a:bodyPr>
            <a:normAutofit fontScale="70000" lnSpcReduction="20000"/>
          </a:bodyPr>
          <a:lstStyle/>
          <a:p>
            <a:pPr algn="just"/>
            <a:r>
              <a:rPr lang="en-US" dirty="0">
                <a:latin typeface="Arial" panose="020B0604020202020204" pitchFamily="34" charset="0"/>
                <a:cs typeface="Arial" panose="020B0604020202020204" pitchFamily="34" charset="0"/>
              </a:rPr>
              <a:t>K (K/X)</a:t>
            </a:r>
          </a:p>
          <a:p>
            <a:pPr algn="just"/>
            <a:r>
              <a:rPr lang="el-GR" dirty="0">
                <a:latin typeface="Arial" panose="020B0604020202020204" pitchFamily="34" charset="0"/>
                <a:cs typeface="Arial" panose="020B0604020202020204" pitchFamily="34" charset="0"/>
              </a:rPr>
              <a:t>κακία: </a:t>
            </a:r>
            <a:r>
              <a:rPr lang="en-US" dirty="0">
                <a:latin typeface="Arial" panose="020B0604020202020204" pitchFamily="34" charset="0"/>
                <a:cs typeface="Arial" panose="020B0604020202020204" pitchFamily="34" charset="0"/>
              </a:rPr>
              <a:t>the contrary of </a:t>
            </a:r>
            <a:r>
              <a:rPr lang="en-US" dirty="0" err="1">
                <a:latin typeface="Arial" panose="020B0604020202020204" pitchFamily="34" charset="0"/>
                <a:cs typeface="Arial" panose="020B0604020202020204" pitchFamily="34" charset="0"/>
              </a:rPr>
              <a:t>areté</a:t>
            </a:r>
            <a:r>
              <a:rPr lang="en-US" dirty="0">
                <a:latin typeface="Arial" panose="020B0604020202020204" pitchFamily="34" charset="0"/>
                <a:cs typeface="Arial" panose="020B0604020202020204" pitchFamily="34" charset="0"/>
              </a:rPr>
              <a:t>. It is frequently translated ‘Vice’, as</a:t>
            </a:r>
            <a:r>
              <a:rPr lang="el-GR"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areté</a:t>
            </a:r>
            <a:r>
              <a:rPr lang="en-US" dirty="0">
                <a:latin typeface="Arial" panose="020B0604020202020204" pitchFamily="34" charset="0"/>
                <a:cs typeface="Arial" panose="020B0604020202020204" pitchFamily="34" charset="0"/>
              </a:rPr>
              <a:t> is translated ‘virtue’, but ‘defect’, ‘fault’ or ‘badness’ is</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preferable. Often, but not always, with reference to human</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character: </a:t>
            </a:r>
            <a:r>
              <a:rPr lang="en-US" dirty="0" err="1">
                <a:latin typeface="Arial" panose="020B0604020202020204" pitchFamily="34" charset="0"/>
                <a:cs typeface="Arial" panose="020B0604020202020204" pitchFamily="34" charset="0"/>
              </a:rPr>
              <a:t>areté</a:t>
            </a:r>
            <a:r>
              <a:rPr lang="en-US" dirty="0">
                <a:latin typeface="Arial" panose="020B0604020202020204" pitchFamily="34" charset="0"/>
                <a:cs typeface="Arial" panose="020B0604020202020204" pitchFamily="34" charset="0"/>
              </a:rPr>
              <a:t> men </a:t>
            </a:r>
            <a:r>
              <a:rPr lang="en-US" dirty="0" err="1">
                <a:latin typeface="Arial" panose="020B0604020202020204" pitchFamily="34" charset="0"/>
                <a:cs typeface="Arial" panose="020B0604020202020204" pitchFamily="34" charset="0"/>
              </a:rPr>
              <a:t>ara</a:t>
            </a:r>
            <a:r>
              <a:rPr lang="en-US" dirty="0">
                <a:latin typeface="Arial" panose="020B0604020202020204" pitchFamily="34" charset="0"/>
                <a:cs typeface="Arial" panose="020B0604020202020204" pitchFamily="34" charset="0"/>
              </a:rPr>
              <a:t>, hos </a:t>
            </a:r>
            <a:r>
              <a:rPr lang="en-US" dirty="0" err="1">
                <a:latin typeface="Arial" panose="020B0604020202020204" pitchFamily="34" charset="0"/>
                <a:cs typeface="Arial" panose="020B0604020202020204" pitchFamily="34" charset="0"/>
              </a:rPr>
              <a:t>eoiken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hugieia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a:t>
            </a:r>
            <a:r>
              <a:rPr lang="en-US" dirty="0">
                <a:latin typeface="Arial" panose="020B0604020202020204" pitchFamily="34" charset="0"/>
                <a:cs typeface="Arial" panose="020B0604020202020204" pitchFamily="34" charset="0"/>
              </a:rPr>
              <a:t> tis an </a:t>
            </a:r>
            <a:r>
              <a:rPr lang="en-US" dirty="0" err="1">
                <a:latin typeface="Arial" panose="020B0604020202020204" pitchFamily="34" charset="0"/>
                <a:cs typeface="Arial" panose="020B0604020202020204" pitchFamily="34" charset="0"/>
              </a:rPr>
              <a:t>eié</a:t>
            </a:r>
            <a:r>
              <a:rPr lang="en-US" dirty="0">
                <a:latin typeface="Arial" panose="020B0604020202020204" pitchFamily="34" charset="0"/>
                <a:cs typeface="Arial" panose="020B0604020202020204" pitchFamily="34" charset="0"/>
              </a:rPr>
              <a:t> kai </a:t>
            </a:r>
            <a:r>
              <a:rPr lang="en-US" dirty="0" err="1">
                <a:latin typeface="Arial" panose="020B0604020202020204" pitchFamily="34" charset="0"/>
                <a:cs typeface="Arial" panose="020B0604020202020204" pitchFamily="34" charset="0"/>
              </a:rPr>
              <a:t>kallos</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kai </a:t>
            </a:r>
            <a:r>
              <a:rPr lang="en-US" dirty="0" err="1">
                <a:latin typeface="Arial" panose="020B0604020202020204" pitchFamily="34" charset="0"/>
                <a:cs typeface="Arial" panose="020B0604020202020204" pitchFamily="34" charset="0"/>
              </a:rPr>
              <a:t>euexia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psukhés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kakia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nosos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a:t>
            </a:r>
            <a:r>
              <a:rPr lang="en-US" dirty="0">
                <a:latin typeface="Arial" panose="020B0604020202020204" pitchFamily="34" charset="0"/>
                <a:cs typeface="Arial" panose="020B0604020202020204" pitchFamily="34" charset="0"/>
              </a:rPr>
              <a:t> kai </a:t>
            </a:r>
            <a:r>
              <a:rPr lang="en-US" dirty="0" err="1">
                <a:latin typeface="Arial" panose="020B0604020202020204" pitchFamily="34" charset="0"/>
                <a:cs typeface="Arial" panose="020B0604020202020204" pitchFamily="34" charset="0"/>
              </a:rPr>
              <a:t>aiskhos</a:t>
            </a:r>
            <a:r>
              <a:rPr lang="en-US" dirty="0">
                <a:latin typeface="Arial" panose="020B0604020202020204" pitchFamily="34" charset="0"/>
                <a:cs typeface="Arial" panose="020B0604020202020204" pitchFamily="34" charset="0"/>
              </a:rPr>
              <a:t> kai </a:t>
            </a:r>
            <a:r>
              <a:rPr lang="en-US" dirty="0" err="1">
                <a:latin typeface="Arial" panose="020B0604020202020204" pitchFamily="34" charset="0"/>
                <a:cs typeface="Arial" panose="020B0604020202020204" pitchFamily="34" charset="0"/>
              </a:rPr>
              <a:t>astheneia</a:t>
            </a:r>
            <a:r>
              <a:rPr lang="en-US" dirty="0">
                <a:latin typeface="Arial" panose="020B0604020202020204" pitchFamily="34" charset="0"/>
                <a:cs typeface="Arial" panose="020B0604020202020204" pitchFamily="34" charset="0"/>
              </a:rPr>
              <a:t> — so,</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as it seems, excellence is some health and beauty and well-being of</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soul, but badness is disease and ugliness and weakness (Pl.</a:t>
            </a:r>
            <a:r>
              <a:rPr lang="el-GR"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Rep. </a:t>
            </a:r>
            <a:r>
              <a:rPr lang="en-US" dirty="0">
                <a:latin typeface="Arial" panose="020B0604020202020204" pitchFamily="34" charset="0"/>
                <a:cs typeface="Arial" panose="020B0604020202020204" pitchFamily="34" charset="0"/>
              </a:rPr>
              <a:t>444d)</a:t>
            </a:r>
            <a:r>
              <a:rPr lang="el-GR" dirty="0">
                <a:latin typeface="Arial" panose="020B0604020202020204" pitchFamily="34" charset="0"/>
                <a:cs typeface="Arial" panose="020B0604020202020204" pitchFamily="34" charset="0"/>
              </a:rPr>
              <a:t>.</a:t>
            </a:r>
          </a:p>
          <a:p>
            <a:pPr algn="just"/>
            <a:r>
              <a:rPr lang="el-GR" dirty="0">
                <a:latin typeface="Arial" panose="020B0604020202020204" pitchFamily="34" charset="0"/>
                <a:cs typeface="Arial" panose="020B0604020202020204" pitchFamily="34" charset="0"/>
              </a:rPr>
              <a:t>κακός: </a:t>
            </a:r>
            <a:r>
              <a:rPr lang="en-US" dirty="0">
                <a:latin typeface="Arial" panose="020B0604020202020204" pitchFamily="34" charset="0"/>
                <a:cs typeface="Arial" panose="020B0604020202020204" pitchFamily="34" charset="0"/>
              </a:rPr>
              <a:t>has much the same spread of uses as the English ‘bad’. (1) Of</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moral badness: </a:t>
            </a:r>
            <a:r>
              <a:rPr lang="en-US" dirty="0" err="1">
                <a:latin typeface="Arial" panose="020B0604020202020204" pitchFamily="34" charset="0"/>
                <a:cs typeface="Arial" panose="020B0604020202020204" pitchFamily="34" charset="0"/>
              </a:rPr>
              <a:t>kakos</a:t>
            </a:r>
            <a:r>
              <a:rPr lang="en-US" dirty="0">
                <a:latin typeface="Arial" panose="020B0604020202020204" pitchFamily="34" charset="0"/>
                <a:cs typeface="Arial" panose="020B0604020202020204" pitchFamily="34" charset="0"/>
              </a:rPr>
              <a:t> men gar </a:t>
            </a:r>
            <a:r>
              <a:rPr lang="en-US" dirty="0" err="1">
                <a:latin typeface="Arial" panose="020B0604020202020204" pitchFamily="34" charset="0"/>
                <a:cs typeface="Arial" panose="020B0604020202020204" pitchFamily="34" charset="0"/>
              </a:rPr>
              <a:t>hekon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oudeis</a:t>
            </a:r>
            <a:r>
              <a:rPr lang="en-US" dirty="0">
                <a:latin typeface="Arial" panose="020B0604020202020204" pitchFamily="34" charset="0"/>
                <a:cs typeface="Arial" panose="020B0604020202020204" pitchFamily="34" charset="0"/>
              </a:rPr>
              <a:t> — nobody is</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intentionally bad (Pl. </a:t>
            </a:r>
            <a:r>
              <a:rPr lang="en-US" i="1" dirty="0">
                <a:latin typeface="Arial" panose="020B0604020202020204" pitchFamily="34" charset="0"/>
                <a:cs typeface="Arial" panose="020B0604020202020204" pitchFamily="34" charset="0"/>
              </a:rPr>
              <a:t>Tim.</a:t>
            </a:r>
            <a:r>
              <a:rPr lang="en-US" dirty="0">
                <a:latin typeface="Arial" panose="020B0604020202020204" pitchFamily="34" charset="0"/>
                <a:cs typeface="Arial" panose="020B0604020202020204" pitchFamily="34" charset="0"/>
              </a:rPr>
              <a:t> 86d). (2) Of inefficiency: </a:t>
            </a:r>
            <a:r>
              <a:rPr lang="en-US" dirty="0" err="1">
                <a:latin typeface="Arial" panose="020B0604020202020204" pitchFamily="34" charset="0"/>
                <a:cs typeface="Arial" panose="020B0604020202020204" pitchFamily="34" charset="0"/>
              </a:rPr>
              <a:t>kakou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mageirou</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 bad cook (P1. </a:t>
            </a:r>
            <a:r>
              <a:rPr lang="en-US" i="1" dirty="0">
                <a:latin typeface="Arial" panose="020B0604020202020204" pitchFamily="34" charset="0"/>
                <a:cs typeface="Arial" panose="020B0604020202020204" pitchFamily="34" charset="0"/>
              </a:rPr>
              <a:t>Phaedrus</a:t>
            </a:r>
            <a:r>
              <a:rPr lang="en-US" dirty="0">
                <a:latin typeface="Arial" panose="020B0604020202020204" pitchFamily="34" charset="0"/>
                <a:cs typeface="Arial" panose="020B0604020202020204" pitchFamily="34" charset="0"/>
              </a:rPr>
              <a:t> ‘265e); Aristotle notes the difference</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between calling somebody simply bad and calling him had of a kind:</a:t>
            </a:r>
            <a:r>
              <a:rPr lang="el-GR"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kakon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iatron</a:t>
            </a:r>
            <a:r>
              <a:rPr lang="en-US" dirty="0">
                <a:latin typeface="Arial" panose="020B0604020202020204" pitchFamily="34" charset="0"/>
                <a:cs typeface="Arial" panose="020B0604020202020204" pitchFamily="34" charset="0"/>
              </a:rPr>
              <a:t> kai </a:t>
            </a:r>
            <a:r>
              <a:rPr lang="en-US" dirty="0" err="1">
                <a:latin typeface="Arial" panose="020B0604020202020204" pitchFamily="34" charset="0"/>
                <a:cs typeface="Arial" panose="020B0604020202020204" pitchFamily="34" charset="0"/>
              </a:rPr>
              <a:t>kakOn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hupokritén</a:t>
            </a:r>
            <a:r>
              <a:rPr lang="en-US" dirty="0">
                <a:latin typeface="Arial" panose="020B0604020202020204" pitchFamily="34" charset="0"/>
                <a:cs typeface="Arial" panose="020B0604020202020204" pitchFamily="34" charset="0"/>
              </a:rPr>
              <a:t>, hon </a:t>
            </a:r>
            <a:r>
              <a:rPr lang="en-US" dirty="0" err="1">
                <a:latin typeface="Arial" panose="020B0604020202020204" pitchFamily="34" charset="0"/>
                <a:cs typeface="Arial" panose="020B0604020202020204" pitchFamily="34" charset="0"/>
              </a:rPr>
              <a:t>haplos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ouk</a:t>
            </a:r>
            <a:r>
              <a:rPr lang="en-US" dirty="0">
                <a:latin typeface="Arial" panose="020B0604020202020204" pitchFamily="34" charset="0"/>
                <a:cs typeface="Arial" panose="020B0604020202020204" pitchFamily="34" charset="0"/>
              </a:rPr>
              <a:t> an </a:t>
            </a:r>
            <a:r>
              <a:rPr lang="en-US" dirty="0" err="1">
                <a:latin typeface="Arial" panose="020B0604020202020204" pitchFamily="34" charset="0"/>
                <a:cs typeface="Arial" panose="020B0604020202020204" pitchFamily="34" charset="0"/>
              </a:rPr>
              <a:t>eipoien</a:t>
            </a:r>
            <a:r>
              <a:rPr lang="el-GR"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kakon</a:t>
            </a:r>
            <a:r>
              <a:rPr lang="en-US" dirty="0">
                <a:latin typeface="Arial" panose="020B0604020202020204" pitchFamily="34" charset="0"/>
                <a:cs typeface="Arial" panose="020B0604020202020204" pitchFamily="34" charset="0"/>
              </a:rPr>
              <a:t> — a bad doctor and a bad actor, whom one would not call bad</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without qualification (Ar. </a:t>
            </a:r>
            <a:r>
              <a:rPr lang="en-US" i="1" dirty="0">
                <a:latin typeface="Arial" panose="020B0604020202020204" pitchFamily="34" charset="0"/>
                <a:cs typeface="Arial" panose="020B0604020202020204" pitchFamily="34" charset="0"/>
              </a:rPr>
              <a:t>E.N. </a:t>
            </a:r>
            <a:r>
              <a:rPr lang="en-US" dirty="0">
                <a:latin typeface="Arial" panose="020B0604020202020204" pitchFamily="34" charset="0"/>
                <a:cs typeface="Arial" panose="020B0604020202020204" pitchFamily="34" charset="0"/>
              </a:rPr>
              <a:t>1148b 8).</a:t>
            </a:r>
          </a:p>
          <a:p>
            <a:endParaRPr lang="el-GR" dirty="0"/>
          </a:p>
        </p:txBody>
      </p:sp>
    </p:spTree>
    <p:extLst>
      <p:ext uri="{BB962C8B-B14F-4D97-AF65-F5344CB8AC3E}">
        <p14:creationId xmlns:p14="http://schemas.microsoft.com/office/powerpoint/2010/main" val="304654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56D11-6207-EE82-09E3-3F024B839E16}"/>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C28AA19E-CD9D-2281-F85B-89490BE098D8}"/>
              </a:ext>
            </a:extLst>
          </p:cNvPr>
          <p:cNvSpPr>
            <a:spLocks noGrp="1"/>
          </p:cNvSpPr>
          <p:nvPr>
            <p:ph idx="1"/>
          </p:nvPr>
        </p:nvSpPr>
        <p:spPr/>
        <p:txBody>
          <a:bodyPr>
            <a:normAutofit fontScale="70000" lnSpcReduction="20000"/>
          </a:bodyPr>
          <a:lstStyle/>
          <a:p>
            <a:pPr algn="just"/>
            <a:r>
              <a:rPr lang="en-US" dirty="0">
                <a:latin typeface="Arial" panose="020B0604020202020204" pitchFamily="34" charset="0"/>
                <a:cs typeface="Arial" panose="020B0604020202020204" pitchFamily="34" charset="0"/>
              </a:rPr>
              <a:t>Verbs in –</a:t>
            </a:r>
            <a:r>
              <a:rPr lang="el-GR" dirty="0" err="1">
                <a:latin typeface="Arial" panose="020B0604020202020204" pitchFamily="34" charset="0"/>
                <a:cs typeface="Arial" panose="020B0604020202020204" pitchFamily="34" charset="0"/>
              </a:rPr>
              <a:t>έω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with a </a:t>
            </a:r>
            <a:r>
              <a:rPr lang="en-US" b="1" dirty="0">
                <a:latin typeface="Arial" panose="020B0604020202020204" pitchFamily="34" charset="0"/>
                <a:cs typeface="Arial" panose="020B0604020202020204" pitchFamily="34" charset="0"/>
              </a:rPr>
              <a:t>disyllabic first-person </a:t>
            </a:r>
            <a:r>
              <a:rPr lang="en-US" dirty="0">
                <a:latin typeface="Arial" panose="020B0604020202020204" pitchFamily="34" charset="0"/>
                <a:cs typeface="Arial" panose="020B0604020202020204" pitchFamily="34" charset="0"/>
              </a:rPr>
              <a:t>singular offer a slight variation from all other –</a:t>
            </a:r>
            <a:r>
              <a:rPr lang="el-GR" dirty="0" err="1">
                <a:latin typeface="Arial" panose="020B0604020202020204" pitchFamily="34" charset="0"/>
                <a:cs typeface="Arial" panose="020B0604020202020204" pitchFamily="34" charset="0"/>
              </a:rPr>
              <a:t>έω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a:t>
            </a:r>
            <a:r>
              <a:rPr lang="en-US" b="1" dirty="0">
                <a:latin typeface="Arial" panose="020B0604020202020204" pitchFamily="34" charset="0"/>
                <a:cs typeface="Arial" panose="020B0604020202020204" pitchFamily="34" charset="0"/>
              </a:rPr>
              <a:t>They DO NOT contract the –</a:t>
            </a:r>
            <a:r>
              <a:rPr lang="el-GR" b="1" dirty="0">
                <a:latin typeface="Arial" panose="020B0604020202020204" pitchFamily="34" charset="0"/>
                <a:cs typeface="Arial" panose="020B0604020202020204" pitchFamily="34" charset="0"/>
              </a:rPr>
              <a:t>ε </a:t>
            </a:r>
            <a:r>
              <a:rPr lang="en-US" b="1" dirty="0">
                <a:latin typeface="Arial" panose="020B0604020202020204" pitchFamily="34" charset="0"/>
                <a:cs typeface="Arial" panose="020B0604020202020204" pitchFamily="34" charset="0"/>
              </a:rPr>
              <a:t>with either </a:t>
            </a:r>
            <a:r>
              <a:rPr lang="el-GR" b="1" dirty="0">
                <a:latin typeface="Arial" panose="020B0604020202020204" pitchFamily="34" charset="0"/>
                <a:cs typeface="Arial" panose="020B0604020202020204" pitchFamily="34" charset="0"/>
              </a:rPr>
              <a:t>ο </a:t>
            </a:r>
            <a:r>
              <a:rPr lang="en-US" b="1" dirty="0">
                <a:latin typeface="Arial" panose="020B0604020202020204" pitchFamily="34" charset="0"/>
                <a:cs typeface="Arial" panose="020B0604020202020204" pitchFamily="34" charset="0"/>
              </a:rPr>
              <a:t>or </a:t>
            </a:r>
            <a:r>
              <a:rPr lang="el-GR" b="1" dirty="0">
                <a:latin typeface="Arial" panose="020B0604020202020204" pitchFamily="34" charset="0"/>
                <a:cs typeface="Arial" panose="020B0604020202020204" pitchFamily="34" charset="0"/>
              </a:rPr>
              <a:t>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DO contract –</a:t>
            </a:r>
            <a:r>
              <a:rPr lang="el-GR" dirty="0">
                <a:latin typeface="Arial" panose="020B0604020202020204" pitchFamily="34" charset="0"/>
                <a:cs typeface="Arial" panose="020B0604020202020204" pitchFamily="34" charset="0"/>
              </a:rPr>
              <a:t>ε </a:t>
            </a:r>
            <a:r>
              <a:rPr lang="en-US" dirty="0">
                <a:latin typeface="Arial" panose="020B0604020202020204" pitchFamily="34" charset="0"/>
                <a:cs typeface="Arial" panose="020B0604020202020204" pitchFamily="34" charset="0"/>
              </a:rPr>
              <a:t>with </a:t>
            </a:r>
            <a:r>
              <a:rPr lang="el-GR" dirty="0">
                <a:latin typeface="Arial" panose="020B0604020202020204" pitchFamily="34" charset="0"/>
                <a:cs typeface="Arial" panose="020B0604020202020204" pitchFamily="34" charset="0"/>
              </a:rPr>
              <a:t>ε </a:t>
            </a:r>
            <a:r>
              <a:rPr lang="en-US" dirty="0">
                <a:latin typeface="Arial" panose="020B0604020202020204" pitchFamily="34" charset="0"/>
                <a:cs typeface="Arial" panose="020B0604020202020204" pitchFamily="34" charset="0"/>
              </a:rPr>
              <a:t>and </a:t>
            </a:r>
            <a:r>
              <a:rPr lang="el-GR" dirty="0">
                <a:latin typeface="Arial" panose="020B0604020202020204" pitchFamily="34" charset="0"/>
                <a:cs typeface="Arial" panose="020B0604020202020204" pitchFamily="34" charset="0"/>
              </a:rPr>
              <a:t>ει. </a:t>
            </a:r>
            <a:r>
              <a:rPr lang="en-US" dirty="0">
                <a:latin typeface="Arial" panose="020B0604020202020204" pitchFamily="34" charset="0"/>
                <a:cs typeface="Arial" panose="020B0604020202020204" pitchFamily="34" charset="0"/>
              </a:rPr>
              <a:t>There are only two common disyllabic –</a:t>
            </a:r>
            <a:r>
              <a:rPr lang="el-GR" dirty="0" err="1">
                <a:latin typeface="Arial" panose="020B0604020202020204" pitchFamily="34" charset="0"/>
                <a:cs typeface="Arial" panose="020B0604020202020204" pitchFamily="34" charset="0"/>
              </a:rPr>
              <a:t>έω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 in Greek: </a:t>
            </a:r>
            <a:r>
              <a:rPr lang="el-GR" dirty="0">
                <a:latin typeface="Arial" panose="020B0604020202020204" pitchFamily="34" charset="0"/>
                <a:cs typeface="Arial" panose="020B0604020202020204" pitchFamily="34" charset="0"/>
              </a:rPr>
              <a:t>δέω “</a:t>
            </a:r>
            <a:r>
              <a:rPr lang="en-US" dirty="0">
                <a:latin typeface="Arial" panose="020B0604020202020204" pitchFamily="34" charset="0"/>
                <a:cs typeface="Arial" panose="020B0604020202020204" pitchFamily="34" charset="0"/>
              </a:rPr>
              <a:t>need, want, lack” and </a:t>
            </a:r>
            <a:r>
              <a:rPr lang="el-GR" dirty="0">
                <a:latin typeface="Arial" panose="020B0604020202020204" pitchFamily="34" charset="0"/>
                <a:cs typeface="Arial" panose="020B0604020202020204" pitchFamily="34" charset="0"/>
              </a:rPr>
              <a:t>πλέω “</a:t>
            </a:r>
            <a:r>
              <a:rPr lang="en-US" dirty="0">
                <a:latin typeface="Arial" panose="020B0604020202020204" pitchFamily="34" charset="0"/>
                <a:cs typeface="Arial" panose="020B0604020202020204" pitchFamily="34" charset="0"/>
              </a:rPr>
              <a:t>sail.”</a:t>
            </a:r>
          </a:p>
          <a:p>
            <a:pPr algn="just"/>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πλέω →) πλέω  </a:t>
            </a:r>
            <a:r>
              <a:rPr lang="en-US" dirty="0">
                <a:latin typeface="Arial" panose="020B0604020202020204" pitchFamily="34" charset="0"/>
                <a:cs typeface="Arial" panose="020B0604020202020204" pitchFamily="34" charset="0"/>
              </a:rPr>
              <a:t>I sail</a:t>
            </a:r>
          </a:p>
          <a:p>
            <a:pPr algn="just"/>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πλέομεν</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πλέομεν</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we sail</a:t>
            </a:r>
          </a:p>
          <a:p>
            <a:pPr algn="just"/>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πλέεις →) </a:t>
            </a:r>
            <a:r>
              <a:rPr lang="el-GR" dirty="0" err="1">
                <a:latin typeface="Arial" panose="020B0604020202020204" pitchFamily="34" charset="0"/>
                <a:cs typeface="Arial" panose="020B0604020202020204" pitchFamily="34" charset="0"/>
              </a:rPr>
              <a:t>πλεῖς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you sail</a:t>
            </a:r>
          </a:p>
          <a:p>
            <a:pPr algn="just"/>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πλέετε →) </a:t>
            </a:r>
            <a:r>
              <a:rPr lang="el-GR" dirty="0" err="1">
                <a:latin typeface="Arial" panose="020B0604020202020204" pitchFamily="34" charset="0"/>
                <a:cs typeface="Arial" panose="020B0604020202020204" pitchFamily="34" charset="0"/>
              </a:rPr>
              <a:t>πλεῖτε</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y’all sail</a:t>
            </a:r>
          </a:p>
          <a:p>
            <a:pPr algn="just"/>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πλέει →) </a:t>
            </a:r>
            <a:r>
              <a:rPr lang="el-GR" dirty="0" err="1">
                <a:latin typeface="Arial" panose="020B0604020202020204" pitchFamily="34" charset="0"/>
                <a:cs typeface="Arial" panose="020B0604020202020204" pitchFamily="34" charset="0"/>
              </a:rPr>
              <a:t>πλεῖ</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s)he, it sails</a:t>
            </a:r>
          </a:p>
          <a:p>
            <a:pPr algn="just"/>
            <a:r>
              <a:rPr lang="en-US" dirty="0">
                <a:latin typeface="Arial" panose="020B0604020202020204" pitchFamily="34" charset="0"/>
                <a:cs typeface="Arial" panose="020B0604020202020204" pitchFamily="34" charset="0"/>
              </a:rPr>
              <a:t>(</a:t>
            </a:r>
            <a:r>
              <a:rPr lang="el-GR" dirty="0" err="1">
                <a:latin typeface="Arial" panose="020B0604020202020204" pitchFamily="34" charset="0"/>
                <a:cs typeface="Arial" panose="020B0604020202020204" pitchFamily="34" charset="0"/>
              </a:rPr>
              <a:t>πλέουσι</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πλέουσι</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sail</a:t>
            </a:r>
          </a:p>
          <a:p>
            <a:pPr algn="just"/>
            <a:r>
              <a:rPr lang="en-US" dirty="0">
                <a:latin typeface="Arial" panose="020B0604020202020204" pitchFamily="34" charset="0"/>
                <a:cs typeface="Arial" panose="020B0604020202020204" pitchFamily="34" charset="0"/>
              </a:rPr>
              <a:t>Present infinitive active: (</a:t>
            </a:r>
            <a:r>
              <a:rPr lang="el-GR" dirty="0" err="1">
                <a:latin typeface="Arial" panose="020B0604020202020204" pitchFamily="34" charset="0"/>
                <a:cs typeface="Arial" panose="020B0604020202020204" pitchFamily="34" charset="0"/>
              </a:rPr>
              <a:t>πλέειν</a:t>
            </a:r>
            <a:r>
              <a:rPr lang="el-GR" dirty="0">
                <a:latin typeface="Arial" panose="020B0604020202020204" pitchFamily="34" charset="0"/>
                <a:cs typeface="Arial" panose="020B0604020202020204" pitchFamily="34" charset="0"/>
              </a:rPr>
              <a:t> →) </a:t>
            </a:r>
            <a:r>
              <a:rPr lang="el-GR" dirty="0" err="1">
                <a:latin typeface="Arial" panose="020B0604020202020204" pitchFamily="34" charset="0"/>
                <a:cs typeface="Arial" panose="020B0604020202020204" pitchFamily="34" charset="0"/>
              </a:rPr>
              <a:t>πλεῖν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381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B898E8-5F4D-0DB7-F416-0553356381F0}"/>
              </a:ext>
            </a:extLst>
          </p:cNvPr>
          <p:cNvSpPr>
            <a:spLocks noGrp="1"/>
          </p:cNvSpPr>
          <p:nvPr>
            <p:ph type="title"/>
          </p:nvPr>
        </p:nvSpPr>
        <p:spPr/>
        <p:txBody>
          <a:bodyPr/>
          <a:lstStyle/>
          <a:p>
            <a:r>
              <a:rPr lang="en-US" dirty="0"/>
              <a:t>Philosophical Vocabulary </a:t>
            </a:r>
            <a:endParaRPr lang="el-GR" dirty="0"/>
          </a:p>
        </p:txBody>
      </p:sp>
      <p:sp>
        <p:nvSpPr>
          <p:cNvPr id="3" name="Θέση περιεχομένου 2">
            <a:extLst>
              <a:ext uri="{FF2B5EF4-FFF2-40B4-BE49-F238E27FC236}">
                <a16:creationId xmlns:a16="http://schemas.microsoft.com/office/drawing/2014/main" id="{7F8E0BC9-F235-34FA-5612-E9C1B34A80B1}"/>
              </a:ext>
            </a:extLst>
          </p:cNvPr>
          <p:cNvSpPr>
            <a:spLocks noGrp="1"/>
          </p:cNvSpPr>
          <p:nvPr>
            <p:ph idx="1"/>
          </p:nvPr>
        </p:nvSpPr>
        <p:spPr/>
        <p:txBody>
          <a:bodyPr>
            <a:normAutofit fontScale="85000" lnSpcReduction="10000"/>
          </a:bodyPr>
          <a:lstStyle/>
          <a:p>
            <a:pPr algn="just"/>
            <a:r>
              <a:rPr lang="el-GR" dirty="0">
                <a:latin typeface="Arial" panose="020B0604020202020204" pitchFamily="34" charset="0"/>
                <a:cs typeface="Arial" panose="020B0604020202020204" pitchFamily="34" charset="0"/>
              </a:rPr>
              <a:t>καλοκαγαθία: </a:t>
            </a:r>
            <a:r>
              <a:rPr lang="en-US" dirty="0">
                <a:latin typeface="Arial" panose="020B0604020202020204" pitchFamily="34" charset="0"/>
                <a:cs typeface="Arial" panose="020B0604020202020204" pitchFamily="34" charset="0"/>
              </a:rPr>
              <a:t>and </a:t>
            </a:r>
            <a:r>
              <a:rPr lang="en-US" dirty="0" err="1">
                <a:latin typeface="Arial" panose="020B0604020202020204" pitchFamily="34" charset="0"/>
                <a:cs typeface="Arial" panose="020B0604020202020204" pitchFamily="34" charset="0"/>
              </a:rPr>
              <a:t>kaloskagathos</a:t>
            </a:r>
            <a:r>
              <a:rPr lang="en-US" dirty="0">
                <a:latin typeface="Arial" panose="020B0604020202020204" pitchFamily="34" charset="0"/>
                <a:cs typeface="Arial" panose="020B0604020202020204" pitchFamily="34" charset="0"/>
              </a:rPr>
              <a:t> seem to be as near as Greek can</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get to gentlemanliness and gentleman, in the old sense of someone</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gentle birth and breeding</a:t>
            </a:r>
            <a:r>
              <a:rPr lang="el-GR" dirty="0">
                <a:latin typeface="Arial" panose="020B0604020202020204" pitchFamily="34" charset="0"/>
                <a:cs typeface="Arial" panose="020B0604020202020204" pitchFamily="34" charset="0"/>
              </a:rPr>
              <a:t>.</a:t>
            </a:r>
          </a:p>
          <a:p>
            <a:pPr algn="just"/>
            <a:r>
              <a:rPr lang="el-GR" dirty="0">
                <a:latin typeface="Arial" panose="020B0604020202020204" pitchFamily="34" charset="0"/>
                <a:cs typeface="Arial" panose="020B0604020202020204" pitchFamily="34" charset="0"/>
              </a:rPr>
              <a:t>καλός: </a:t>
            </a:r>
            <a:r>
              <a:rPr lang="en-US" dirty="0">
                <a:latin typeface="Arial" panose="020B0604020202020204" pitchFamily="34" charset="0"/>
                <a:cs typeface="Arial" panose="020B0604020202020204" pitchFamily="34" charset="0"/>
              </a:rPr>
              <a:t>has a width of use which makes it difficult to find any single</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translation. Thus Diotima in the Symposium of Plato speaks of a</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person being led apo ton </a:t>
            </a:r>
            <a:r>
              <a:rPr lang="en-US" dirty="0" err="1">
                <a:latin typeface="Arial" panose="020B0604020202020204" pitchFamily="34" charset="0"/>
                <a:cs typeface="Arial" panose="020B0604020202020204" pitchFamily="34" charset="0"/>
              </a:rPr>
              <a:t>kalon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sématén</a:t>
            </a:r>
            <a:r>
              <a:rPr lang="en-US" dirty="0">
                <a:latin typeface="Arial" panose="020B0604020202020204" pitchFamily="34" charset="0"/>
                <a:cs typeface="Arial" panose="020B0604020202020204" pitchFamily="34" charset="0"/>
              </a:rPr>
              <a:t> epi ta kala </a:t>
            </a:r>
            <a:r>
              <a:rPr lang="en-US" dirty="0" err="1">
                <a:latin typeface="Arial" panose="020B0604020202020204" pitchFamily="34" charset="0"/>
                <a:cs typeface="Arial" panose="020B0604020202020204" pitchFamily="34" charset="0"/>
              </a:rPr>
              <a:t>epitédeumata</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kai apo ton </a:t>
            </a:r>
            <a:r>
              <a:rPr lang="en-US" dirty="0" err="1">
                <a:latin typeface="Arial" panose="020B0604020202020204" pitchFamily="34" charset="0"/>
                <a:cs typeface="Arial" panose="020B0604020202020204" pitchFamily="34" charset="0"/>
              </a:rPr>
              <a:t>epite‘duematén</a:t>
            </a:r>
            <a:r>
              <a:rPr lang="en-US" dirty="0">
                <a:latin typeface="Arial" panose="020B0604020202020204" pitchFamily="34" charset="0"/>
                <a:cs typeface="Arial" panose="020B0604020202020204" pitchFamily="34" charset="0"/>
              </a:rPr>
              <a:t> epi ta kala </a:t>
            </a:r>
            <a:r>
              <a:rPr lang="en-US" dirty="0" err="1">
                <a:latin typeface="Arial" panose="020B0604020202020204" pitchFamily="34" charset="0"/>
                <a:cs typeface="Arial" panose="020B0604020202020204" pitchFamily="34" charset="0"/>
              </a:rPr>
              <a:t>mathémata</a:t>
            </a:r>
            <a:r>
              <a:rPr lang="en-US" dirty="0">
                <a:latin typeface="Arial" panose="020B0604020202020204" pitchFamily="34" charset="0"/>
                <a:cs typeface="Arial" panose="020B0604020202020204" pitchFamily="34" charset="0"/>
              </a:rPr>
              <a:t> — from bodies to</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occupations to studies all of which are called kala (Pl. </a:t>
            </a:r>
            <a:r>
              <a:rPr lang="en-US" i="1" dirty="0">
                <a:latin typeface="Arial" panose="020B0604020202020204" pitchFamily="34" charset="0"/>
                <a:cs typeface="Arial" panose="020B0604020202020204" pitchFamily="34" charset="0"/>
              </a:rPr>
              <a:t>Symp.</a:t>
            </a:r>
            <a:r>
              <a:rPr lang="en-US" dirty="0">
                <a:latin typeface="Arial" panose="020B0604020202020204" pitchFamily="34" charset="0"/>
                <a:cs typeface="Arial" panose="020B0604020202020204" pitchFamily="34" charset="0"/>
              </a:rPr>
              <a:t> 2110);</a:t>
            </a:r>
            <a:r>
              <a:rPr lang="el-GR"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guné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kalé</a:t>
            </a:r>
            <a:r>
              <a:rPr lang="en-US" dirty="0">
                <a:latin typeface="Arial" panose="020B0604020202020204" pitchFamily="34" charset="0"/>
                <a:cs typeface="Arial" panose="020B0604020202020204" pitchFamily="34" charset="0"/>
              </a:rPr>
              <a:t> kai </a:t>
            </a:r>
            <a:r>
              <a:rPr lang="en-US" dirty="0" err="1">
                <a:latin typeface="Arial" panose="020B0604020202020204" pitchFamily="34" charset="0"/>
                <a:cs typeface="Arial" panose="020B0604020202020204" pitchFamily="34" charset="0"/>
              </a:rPr>
              <a:t>eueidés</a:t>
            </a:r>
            <a:r>
              <a:rPr lang="en-US" dirty="0">
                <a:latin typeface="Arial" panose="020B0604020202020204" pitchFamily="34" charset="0"/>
                <a:cs typeface="Arial" panose="020B0604020202020204" pitchFamily="34" charset="0"/>
              </a:rPr>
              <a:t> — a beautiful and good-looking woman (Pl.</a:t>
            </a:r>
            <a:r>
              <a:rPr lang="el-GR"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Crito</a:t>
            </a:r>
            <a:r>
              <a:rPr lang="en-US" dirty="0">
                <a:latin typeface="Arial" panose="020B0604020202020204" pitchFamily="34" charset="0"/>
                <a:cs typeface="Arial" panose="020B0604020202020204" pitchFamily="34" charset="0"/>
              </a:rPr>
              <a:t> 44a); to </a:t>
            </a:r>
            <a:r>
              <a:rPr lang="en-US" dirty="0" err="1">
                <a:latin typeface="Arial" panose="020B0604020202020204" pitchFamily="34" charset="0"/>
                <a:cs typeface="Arial" panose="020B0604020202020204" pitchFamily="34" charset="0"/>
              </a:rPr>
              <a:t>kalon</a:t>
            </a:r>
            <a:r>
              <a:rPr lang="en-US" dirty="0">
                <a:latin typeface="Arial" panose="020B0604020202020204" pitchFamily="34" charset="0"/>
                <a:cs typeface="Arial" panose="020B0604020202020204" pitchFamily="34" charset="0"/>
              </a:rPr>
              <a:t> telos </a:t>
            </a:r>
            <a:r>
              <a:rPr lang="en-US" dirty="0" err="1">
                <a:latin typeface="Arial" panose="020B0604020202020204" pitchFamily="34" charset="0"/>
                <a:cs typeface="Arial" panose="020B0604020202020204" pitchFamily="34" charset="0"/>
              </a:rPr>
              <a:t>tés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aretés</a:t>
            </a:r>
            <a:r>
              <a:rPr lang="en-US" dirty="0">
                <a:latin typeface="Arial" panose="020B0604020202020204" pitchFamily="34" charset="0"/>
                <a:cs typeface="Arial" panose="020B0604020202020204" pitchFamily="34" charset="0"/>
              </a:rPr>
              <a:t> — the noble is the goal of</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excellence (Ar. </a:t>
            </a:r>
            <a:r>
              <a:rPr lang="en-US" i="1" dirty="0">
                <a:latin typeface="Arial" panose="020B0604020202020204" pitchFamily="34" charset="0"/>
                <a:cs typeface="Arial" panose="020B0604020202020204" pitchFamily="34" charset="0"/>
              </a:rPr>
              <a:t>E.N. </a:t>
            </a:r>
            <a:r>
              <a:rPr lang="en-US" dirty="0">
                <a:latin typeface="Arial" panose="020B0604020202020204" pitchFamily="34" charset="0"/>
                <a:cs typeface="Arial" panose="020B0604020202020204" pitchFamily="34" charset="0"/>
              </a:rPr>
              <a:t>1115b 12). Thus kalos seems to cover the</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aesthetic and at least some morality, and not only these.</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680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412FA8-07C2-63C4-0AB1-48F45CE08D41}"/>
              </a:ext>
            </a:extLst>
          </p:cNvPr>
          <p:cNvSpPr>
            <a:spLocks noGrp="1"/>
          </p:cNvSpPr>
          <p:nvPr>
            <p:ph type="title"/>
          </p:nvPr>
        </p:nvSpPr>
        <p:spPr/>
        <p:txBody>
          <a:bodyPr/>
          <a:lstStyle/>
          <a:p>
            <a:r>
              <a:rPr lang="en-US" dirty="0"/>
              <a:t>Philosophical Vocabulary </a:t>
            </a:r>
            <a:endParaRPr lang="el-GR" dirty="0"/>
          </a:p>
        </p:txBody>
      </p:sp>
      <p:sp>
        <p:nvSpPr>
          <p:cNvPr id="3" name="Θέση περιεχομένου 2">
            <a:extLst>
              <a:ext uri="{FF2B5EF4-FFF2-40B4-BE49-F238E27FC236}">
                <a16:creationId xmlns:a16="http://schemas.microsoft.com/office/drawing/2014/main" id="{581A560B-DC9E-AEA2-0CE5-61B732FC44D7}"/>
              </a:ext>
            </a:extLst>
          </p:cNvPr>
          <p:cNvSpPr>
            <a:spLocks noGrp="1"/>
          </p:cNvSpPr>
          <p:nvPr>
            <p:ph idx="1"/>
          </p:nvPr>
        </p:nvSpPr>
        <p:spPr/>
        <p:txBody>
          <a:bodyPr>
            <a:normAutofit fontScale="92500" lnSpcReduction="20000"/>
          </a:bodyPr>
          <a:lstStyle/>
          <a:p>
            <a:pPr algn="just"/>
            <a:r>
              <a:rPr lang="el-GR" dirty="0" err="1">
                <a:latin typeface="Arial" panose="020B0604020202020204" pitchFamily="34" charset="0"/>
                <a:cs typeface="Arial" panose="020B0604020202020204" pitchFamily="34" charset="0"/>
              </a:rPr>
              <a:t>κάθαρσις</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term important in philosophy only as occurring in Aristotle’s definition of tragedy: </a:t>
            </a:r>
            <a:r>
              <a:rPr lang="en-US" dirty="0" err="1">
                <a:latin typeface="Arial" panose="020B0604020202020204" pitchFamily="34" charset="0"/>
                <a:cs typeface="Arial" panose="020B0604020202020204" pitchFamily="34" charset="0"/>
              </a:rPr>
              <a:t>estin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oun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tragéidia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mimésis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praxeés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spoudaias</a:t>
            </a:r>
            <a:r>
              <a:rPr lang="en-US" dirty="0">
                <a:latin typeface="Arial" panose="020B0604020202020204" pitchFamily="34" charset="0"/>
                <a:cs typeface="Arial" panose="020B0604020202020204" pitchFamily="34" charset="0"/>
              </a:rPr>
              <a:t> kai </a:t>
            </a:r>
            <a:r>
              <a:rPr lang="en-US" dirty="0" err="1">
                <a:latin typeface="Arial" panose="020B0604020202020204" pitchFamily="34" charset="0"/>
                <a:cs typeface="Arial" panose="020B0604020202020204" pitchFamily="34" charset="0"/>
              </a:rPr>
              <a:t>teleias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megethos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ekhousés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hé‘dusmenéi</a:t>
            </a:r>
            <a:r>
              <a:rPr lang="en-US" dirty="0">
                <a:latin typeface="Arial" panose="020B0604020202020204" pitchFamily="34" charset="0"/>
                <a:cs typeface="Arial" panose="020B0604020202020204" pitchFamily="34" charset="0"/>
              </a:rPr>
              <a:t> logoi </a:t>
            </a:r>
            <a:r>
              <a:rPr lang="en-US" dirty="0" err="1">
                <a:latin typeface="Arial" panose="020B0604020202020204" pitchFamily="34" charset="0"/>
                <a:cs typeface="Arial" panose="020B0604020202020204" pitchFamily="34" charset="0"/>
              </a:rPr>
              <a:t>di’eleou</a:t>
            </a:r>
            <a:r>
              <a:rPr lang="en-US" dirty="0">
                <a:latin typeface="Arial" panose="020B0604020202020204" pitchFamily="34" charset="0"/>
                <a:cs typeface="Arial" panose="020B0604020202020204" pitchFamily="34" charset="0"/>
              </a:rPr>
              <a:t> kai </a:t>
            </a:r>
            <a:r>
              <a:rPr lang="en-US" dirty="0" err="1">
                <a:latin typeface="Arial" panose="020B0604020202020204" pitchFamily="34" charset="0"/>
                <a:cs typeface="Arial" panose="020B0604020202020204" pitchFamily="34" charset="0"/>
              </a:rPr>
              <a:t>phobou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perainousa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tén</a:t>
            </a:r>
            <a:r>
              <a:rPr lang="en-US" dirty="0">
                <a:latin typeface="Arial" panose="020B0604020202020204" pitchFamily="34" charset="0"/>
                <a:cs typeface="Arial" panose="020B0604020202020204" pitchFamily="34" charset="0"/>
              </a:rPr>
              <a:t> ton </a:t>
            </a:r>
            <a:r>
              <a:rPr lang="en-US" dirty="0" err="1">
                <a:latin typeface="Arial" panose="020B0604020202020204" pitchFamily="34" charset="0"/>
                <a:cs typeface="Arial" panose="020B0604020202020204" pitchFamily="34" charset="0"/>
              </a:rPr>
              <a:t>toioutén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pathématénkatharsin</a:t>
            </a:r>
            <a:r>
              <a:rPr lang="en-US" dirty="0">
                <a:latin typeface="Arial" panose="020B0604020202020204" pitchFamily="34" charset="0"/>
                <a:cs typeface="Arial" panose="020B0604020202020204" pitchFamily="34" charset="0"/>
              </a:rPr>
              <a:t> — so tragedy is a representation of some important action that is complete and sizeable, in pleasing language by pity and fear accomplishing purgation of such passions (Ar. </a:t>
            </a:r>
            <a:r>
              <a:rPr lang="en-US" i="1" dirty="0">
                <a:latin typeface="Arial" panose="020B0604020202020204" pitchFamily="34" charset="0"/>
                <a:cs typeface="Arial" panose="020B0604020202020204" pitchFamily="34" charset="0"/>
              </a:rPr>
              <a:t>Poetics</a:t>
            </a:r>
            <a:r>
              <a:rPr lang="en-US" dirty="0">
                <a:latin typeface="Arial" panose="020B0604020202020204" pitchFamily="34" charset="0"/>
                <a:cs typeface="Arial" panose="020B0604020202020204" pitchFamily="34" charset="0"/>
              </a:rPr>
              <a:t> 1449b 24).</a:t>
            </a:r>
          </a:p>
          <a:p>
            <a:pPr algn="just"/>
            <a:r>
              <a:rPr lang="en-US" dirty="0">
                <a:latin typeface="Arial" panose="020B0604020202020204" pitchFamily="34" charset="0"/>
                <a:cs typeface="Arial" panose="020B0604020202020204" pitchFamily="34" charset="0"/>
              </a:rPr>
              <a:t>x</a:t>
            </a:r>
            <a:r>
              <a:rPr lang="el-GR" dirty="0">
                <a:latin typeface="Arial" panose="020B0604020202020204" pitchFamily="34" charset="0"/>
                <a:cs typeface="Arial" panose="020B0604020202020204" pitchFamily="34" charset="0"/>
              </a:rPr>
              <a:t>αρά:</a:t>
            </a:r>
            <a:r>
              <a:rPr lang="en-US" dirty="0">
                <a:latin typeface="Arial" panose="020B0604020202020204" pitchFamily="34" charset="0"/>
                <a:cs typeface="Arial" panose="020B0604020202020204" pitchFamily="34" charset="0"/>
              </a:rPr>
              <a:t> pleasure, enjoyment, joy — the noun from </a:t>
            </a:r>
            <a:r>
              <a:rPr lang="en-US" dirty="0" err="1">
                <a:latin typeface="Arial" panose="020B0604020202020204" pitchFamily="34" charset="0"/>
                <a:cs typeface="Arial" panose="020B0604020202020204" pitchFamily="34" charset="0"/>
              </a:rPr>
              <a:t>khairein</a:t>
            </a:r>
            <a:r>
              <a:rPr lang="en-US" dirty="0">
                <a:latin typeface="Arial" panose="020B0604020202020204" pitchFamily="34" charset="0"/>
                <a:cs typeface="Arial" panose="020B0604020202020204" pitchFamily="34" charset="0"/>
              </a:rPr>
              <a:t>. In Epicurus it is an active rather than </a:t>
            </a:r>
            <a:r>
              <a:rPr lang="en-US" dirty="0" err="1">
                <a:latin typeface="Arial" panose="020B0604020202020204" pitchFamily="34" charset="0"/>
                <a:cs typeface="Arial" panose="020B0604020202020204" pitchFamily="34" charset="0"/>
              </a:rPr>
              <a:t>katastématiké</a:t>
            </a:r>
            <a:r>
              <a:rPr lang="en-US" dirty="0">
                <a:latin typeface="Arial" panose="020B0604020202020204" pitchFamily="34" charset="0"/>
                <a:cs typeface="Arial" panose="020B0604020202020204" pitchFamily="34" charset="0"/>
              </a:rPr>
              <a:t>, calm, pleasure: </a:t>
            </a:r>
            <a:r>
              <a:rPr lang="en-US" dirty="0" err="1">
                <a:latin typeface="Arial" panose="020B0604020202020204" pitchFamily="34" charset="0"/>
                <a:cs typeface="Arial" panose="020B0604020202020204" pitchFamily="34" charset="0"/>
              </a:rPr>
              <a:t>hé</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khara</a:t>
            </a:r>
            <a:r>
              <a:rPr lang="en-US" dirty="0">
                <a:latin typeface="Arial" panose="020B0604020202020204" pitchFamily="34" charset="0"/>
                <a:cs typeface="Arial" panose="020B0604020202020204" pitchFamily="34" charset="0"/>
              </a:rPr>
              <a:t> kai </a:t>
            </a:r>
            <a:r>
              <a:rPr lang="en-US" dirty="0" err="1">
                <a:latin typeface="Arial" panose="020B0604020202020204" pitchFamily="34" charset="0"/>
                <a:cs typeface="Arial" panose="020B0604020202020204" pitchFamily="34" charset="0"/>
              </a:rPr>
              <a:t>hé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euphrosuné</a:t>
            </a:r>
            <a:r>
              <a:rPr lang="en-US" dirty="0">
                <a:latin typeface="Arial" panose="020B0604020202020204" pitchFamily="34" charset="0"/>
                <a:cs typeface="Arial" panose="020B0604020202020204" pitchFamily="34" charset="0"/>
              </a:rPr>
              <a:t> kata </a:t>
            </a:r>
            <a:r>
              <a:rPr lang="en-US" dirty="0" err="1">
                <a:latin typeface="Arial" panose="020B0604020202020204" pitchFamily="34" charset="0"/>
                <a:cs typeface="Arial" panose="020B0604020202020204" pitchFamily="34" charset="0"/>
              </a:rPr>
              <a:t>kinésin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energeiai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blepontai</a:t>
            </a:r>
            <a:r>
              <a:rPr lang="en-US" dirty="0">
                <a:latin typeface="Arial" panose="020B0604020202020204" pitchFamily="34" charset="0"/>
                <a:cs typeface="Arial" panose="020B0604020202020204" pitchFamily="34" charset="0"/>
              </a:rPr>
              <a:t> — but joy and exultation are considered as active pleasures involving change (</a:t>
            </a:r>
            <a:r>
              <a:rPr lang="en-US" i="1" dirty="0">
                <a:latin typeface="Arial" panose="020B0604020202020204" pitchFamily="34" charset="0"/>
                <a:cs typeface="Arial" panose="020B0604020202020204" pitchFamily="34" charset="0"/>
              </a:rPr>
              <a:t>Vita </a:t>
            </a:r>
            <a:r>
              <a:rPr lang="en-US" i="1" dirty="0" err="1">
                <a:latin typeface="Arial" panose="020B0604020202020204" pitchFamily="34" charset="0"/>
                <a:cs typeface="Arial" panose="020B0604020202020204" pitchFamily="34" charset="0"/>
              </a:rPr>
              <a:t>Epicuri</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136).</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57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05DD08-8FD2-7665-CCAF-53943C0B532A}"/>
              </a:ext>
            </a:extLst>
          </p:cNvPr>
          <p:cNvSpPr>
            <a:spLocks noGrp="1"/>
          </p:cNvSpPr>
          <p:nvPr>
            <p:ph type="title"/>
          </p:nvPr>
        </p:nvSpPr>
        <p:spPr/>
        <p:txBody>
          <a:bodyPr>
            <a:normAutofit fontScale="90000"/>
          </a:bodyPr>
          <a:lstStyle/>
          <a:p>
            <a:r>
              <a:rPr lang="en-US" dirty="0"/>
              <a:t>Exercise 5:</a:t>
            </a:r>
            <a:r>
              <a:rPr lang="el-GR" dirty="0"/>
              <a:t> </a:t>
            </a:r>
            <a:r>
              <a:rPr lang="en-US" dirty="0"/>
              <a:t>Find the contract verbs and the verbs in </a:t>
            </a:r>
            <a:r>
              <a:rPr lang="el-GR" dirty="0"/>
              <a:t>–μι (</a:t>
            </a:r>
            <a:r>
              <a:rPr lang="en-US" dirty="0"/>
              <a:t>Plato, </a:t>
            </a:r>
            <a:r>
              <a:rPr lang="en-US" i="1" dirty="0"/>
              <a:t>Apology</a:t>
            </a:r>
            <a:r>
              <a:rPr lang="en-US" dirty="0"/>
              <a:t> 29e-30c)</a:t>
            </a:r>
            <a:r>
              <a:rPr lang="el-GR" dirty="0"/>
              <a:t>:</a:t>
            </a:r>
            <a:r>
              <a:rPr lang="en-US" dirty="0"/>
              <a:t> </a:t>
            </a:r>
            <a:endParaRPr lang="el-GR" dirty="0"/>
          </a:p>
        </p:txBody>
      </p:sp>
      <p:sp>
        <p:nvSpPr>
          <p:cNvPr id="4" name="Θέση περιεχομένου 3">
            <a:extLst>
              <a:ext uri="{FF2B5EF4-FFF2-40B4-BE49-F238E27FC236}">
                <a16:creationId xmlns:a16="http://schemas.microsoft.com/office/drawing/2014/main" id="{F91F08DE-1D81-220B-AD15-39527B63A414}"/>
              </a:ext>
            </a:extLst>
          </p:cNvPr>
          <p:cNvSpPr>
            <a:spLocks noGrp="1"/>
          </p:cNvSpPr>
          <p:nvPr>
            <p:ph sz="half" idx="1"/>
          </p:nvPr>
        </p:nvSpPr>
        <p:spPr/>
        <p:txBody>
          <a:bodyPr>
            <a:normAutofit fontScale="70000" lnSpcReduction="20000"/>
          </a:bodyPr>
          <a:lstStyle/>
          <a:p>
            <a:pPr algn="just"/>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ἐάν</a:t>
            </a:r>
            <a:r>
              <a:rPr lang="el-GR" dirty="0">
                <a:latin typeface="Arial" panose="020B0604020202020204" pitchFamily="34" charset="0"/>
                <a:cs typeface="Arial" panose="020B0604020202020204" pitchFamily="34" charset="0"/>
              </a:rPr>
              <a:t> τις </a:t>
            </a:r>
            <a:r>
              <a:rPr lang="el-GR" dirty="0" err="1">
                <a:latin typeface="Arial" panose="020B0604020202020204" pitchFamily="34" charset="0"/>
                <a:cs typeface="Arial" panose="020B0604020202020204" pitchFamily="34" charset="0"/>
              </a:rPr>
              <a:t>ὑμῶν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ἀμφισβητήσῃ</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φῇ</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ἐπιμελεῖσθαι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οὐκ</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εὐθὺς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ἀφήσω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αὐτὸν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οὐδ</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ἄπειμι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ἀλλ</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ἐρήσομαι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αὐτὸν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ἐξετάσω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ἐλέγξω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ἐάν</a:t>
            </a:r>
            <a:r>
              <a:rPr lang="el-GR" dirty="0">
                <a:latin typeface="Arial" panose="020B0604020202020204" pitchFamily="34" charset="0"/>
                <a:cs typeface="Arial" panose="020B0604020202020204" pitchFamily="34" charset="0"/>
              </a:rPr>
              <a:t> μοι </a:t>
            </a:r>
            <a:r>
              <a:rPr lang="el-GR" dirty="0" err="1">
                <a:latin typeface="Arial" panose="020B0604020202020204" pitchFamily="34" charset="0"/>
                <a:cs typeface="Arial" panose="020B0604020202020204" pitchFamily="34" charset="0"/>
              </a:rPr>
              <a:t>μὴ</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δοκῇ</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κεκτῆσθαι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ἀρετήν</a:t>
            </a:r>
            <a:r>
              <a:rPr lang="el-GR" dirty="0">
                <a:latin typeface="Arial" panose="020B0604020202020204" pitchFamily="34" charset="0"/>
                <a:cs typeface="Arial" panose="020B0604020202020204" pitchFamily="34" charset="0"/>
              </a:rPr>
              <a:t>, [30</a:t>
            </a:r>
            <a:r>
              <a:rPr lang="en-US" dirty="0">
                <a:latin typeface="Arial" panose="020B0604020202020204" pitchFamily="34" charset="0"/>
                <a:cs typeface="Arial" panose="020B0604020202020204" pitchFamily="34" charset="0"/>
              </a:rPr>
              <a:t>a] </a:t>
            </a:r>
            <a:r>
              <a:rPr lang="el-GR" dirty="0" err="1">
                <a:latin typeface="Arial" panose="020B0604020202020204" pitchFamily="34" charset="0"/>
                <a:cs typeface="Arial" panose="020B0604020202020204" pitchFamily="34" charset="0"/>
              </a:rPr>
              <a:t>φάναι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δέ</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ὀνειδιῶ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ὅτι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τὰ</a:t>
            </a:r>
            <a:r>
              <a:rPr lang="el-GR" dirty="0">
                <a:latin typeface="Arial" panose="020B0604020202020204" pitchFamily="34" charset="0"/>
                <a:cs typeface="Arial" panose="020B0604020202020204" pitchFamily="34" charset="0"/>
              </a:rPr>
              <a:t> πλείστου </a:t>
            </a:r>
            <a:r>
              <a:rPr lang="el-GR" dirty="0" err="1">
                <a:latin typeface="Arial" panose="020B0604020202020204" pitchFamily="34" charset="0"/>
                <a:cs typeface="Arial" panose="020B0604020202020204" pitchFamily="34" charset="0"/>
              </a:rPr>
              <a:t>ἄξια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περὶ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ἐλαχίστου</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ποιεῖται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τὰ</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δὲ</a:t>
            </a:r>
            <a:r>
              <a:rPr lang="el-GR" dirty="0">
                <a:latin typeface="Arial" panose="020B0604020202020204" pitchFamily="34" charset="0"/>
                <a:cs typeface="Arial" panose="020B0604020202020204" pitchFamily="34" charset="0"/>
              </a:rPr>
              <a:t> φαυλότερα </a:t>
            </a:r>
            <a:r>
              <a:rPr lang="el-GR" dirty="0" err="1">
                <a:latin typeface="Arial" panose="020B0604020202020204" pitchFamily="34" charset="0"/>
                <a:cs typeface="Arial" panose="020B0604020202020204" pitchFamily="34" charset="0"/>
              </a:rPr>
              <a:t>περὶ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πλείονος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ταῦτα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νεωτέρῳ</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πρεσβυτέρῳ</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ὅτῳ</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ἂν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ἐντυγχάνω</a:t>
            </a:r>
            <a:r>
              <a:rPr lang="el-GR" dirty="0">
                <a:latin typeface="Arial" panose="020B0604020202020204" pitchFamily="34" charset="0"/>
                <a:cs typeface="Arial" panose="020B0604020202020204" pitchFamily="34" charset="0"/>
              </a:rPr>
              <a:t> ποιήσω,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ξένῳ</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ἀστῷ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μᾶλλον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τοῖς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ἀστοῖς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ὅσῳ</a:t>
            </a:r>
            <a:r>
              <a:rPr lang="el-GR" dirty="0">
                <a:latin typeface="Arial" panose="020B0604020202020204" pitchFamily="34" charset="0"/>
                <a:cs typeface="Arial" panose="020B0604020202020204" pitchFamily="34" charset="0"/>
              </a:rPr>
              <a:t> μου </a:t>
            </a:r>
            <a:r>
              <a:rPr lang="el-GR" dirty="0" err="1">
                <a:latin typeface="Arial" panose="020B0604020202020204" pitchFamily="34" charset="0"/>
                <a:cs typeface="Arial" panose="020B0604020202020204" pitchFamily="34" charset="0"/>
              </a:rPr>
              <a:t>ἐγγυτέρω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ἐστὲ</a:t>
            </a:r>
            <a:r>
              <a:rPr lang="el-GR" dirty="0">
                <a:latin typeface="Arial" panose="020B0604020202020204" pitchFamily="34" charset="0"/>
                <a:cs typeface="Arial" panose="020B0604020202020204" pitchFamily="34" charset="0"/>
              </a:rPr>
              <a:t> γένει. </a:t>
            </a:r>
            <a:r>
              <a:rPr lang="el-GR" dirty="0" err="1">
                <a:latin typeface="Arial" panose="020B0604020202020204" pitchFamily="34" charset="0"/>
                <a:cs typeface="Arial" panose="020B0604020202020204" pitchFamily="34" charset="0"/>
              </a:rPr>
              <a:t>ταῦτα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γὰρ</a:t>
            </a:r>
            <a:r>
              <a:rPr lang="el-GR" dirty="0">
                <a:latin typeface="Arial" panose="020B0604020202020204" pitchFamily="34" charset="0"/>
                <a:cs typeface="Arial" panose="020B0604020202020204" pitchFamily="34" charset="0"/>
              </a:rPr>
              <a:t> κελεύει ὁ θεός, </a:t>
            </a:r>
            <a:r>
              <a:rPr lang="el-GR" dirty="0" err="1">
                <a:latin typeface="Arial" panose="020B0604020202020204" pitchFamily="34" charset="0"/>
                <a:cs typeface="Arial" panose="020B0604020202020204" pitchFamily="34" charset="0"/>
              </a:rPr>
              <a:t>εὖ</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ἴστε</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ἐγὼ</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οἴομαι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οὐδέν</a:t>
            </a:r>
            <a:r>
              <a:rPr lang="el-GR" dirty="0">
                <a:latin typeface="Arial" panose="020B0604020202020204" pitchFamily="34" charset="0"/>
                <a:cs typeface="Arial" panose="020B0604020202020204" pitchFamily="34" charset="0"/>
              </a:rPr>
              <a:t> πω </a:t>
            </a:r>
            <a:r>
              <a:rPr lang="el-GR" dirty="0" err="1">
                <a:latin typeface="Arial" panose="020B0604020202020204" pitchFamily="34" charset="0"/>
                <a:cs typeface="Arial" panose="020B0604020202020204" pitchFamily="34" charset="0"/>
              </a:rPr>
              <a:t>ὑμῖν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μεῖζον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ἀγαθὸν</a:t>
            </a:r>
            <a:r>
              <a:rPr lang="el-GR" dirty="0">
                <a:latin typeface="Arial" panose="020B0604020202020204" pitchFamily="34" charset="0"/>
                <a:cs typeface="Arial" panose="020B0604020202020204" pitchFamily="34" charset="0"/>
              </a:rPr>
              <a:t> γενέσθαι </a:t>
            </a:r>
            <a:r>
              <a:rPr lang="el-GR" dirty="0" err="1">
                <a:latin typeface="Arial" panose="020B0604020202020204" pitchFamily="34" charset="0"/>
                <a:cs typeface="Arial" panose="020B0604020202020204" pitchFamily="34" charset="0"/>
              </a:rPr>
              <a:t>ἐν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τῇ</a:t>
            </a:r>
            <a:r>
              <a:rPr lang="el-GR" dirty="0">
                <a:latin typeface="Arial" panose="020B0604020202020204" pitchFamily="34" charset="0"/>
                <a:cs typeface="Arial" panose="020B0604020202020204" pitchFamily="34" charset="0"/>
              </a:rPr>
              <a:t> πόλει ἢ </a:t>
            </a:r>
            <a:r>
              <a:rPr lang="el-GR" dirty="0" err="1">
                <a:latin typeface="Arial" panose="020B0604020202020204" pitchFamily="34" charset="0"/>
                <a:cs typeface="Arial" panose="020B0604020202020204" pitchFamily="34" charset="0"/>
              </a:rPr>
              <a:t>τὴν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ἐμὴν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θεῷ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ὑπηρεσίαν</a:t>
            </a:r>
            <a:r>
              <a:rPr lang="el-GR" dirty="0">
                <a:latin typeface="Arial" panose="020B0604020202020204" pitchFamily="34" charset="0"/>
                <a:cs typeface="Arial" panose="020B0604020202020204" pitchFamily="34" charset="0"/>
              </a:rPr>
              <a:t>. </a:t>
            </a:r>
          </a:p>
        </p:txBody>
      </p:sp>
      <p:sp>
        <p:nvSpPr>
          <p:cNvPr id="5" name="Θέση περιεχομένου 4">
            <a:extLst>
              <a:ext uri="{FF2B5EF4-FFF2-40B4-BE49-F238E27FC236}">
                <a16:creationId xmlns:a16="http://schemas.microsoft.com/office/drawing/2014/main" id="{5B67649E-AD81-CDF9-8048-15F776D252B8}"/>
              </a:ext>
            </a:extLst>
          </p:cNvPr>
          <p:cNvSpPr>
            <a:spLocks noGrp="1"/>
          </p:cNvSpPr>
          <p:nvPr>
            <p:ph sz="half" idx="2"/>
          </p:nvPr>
        </p:nvSpPr>
        <p:spPr/>
        <p:txBody>
          <a:bodyPr>
            <a:normAutofit fontScale="70000" lnSpcReduction="20000"/>
          </a:bodyPr>
          <a:lstStyle/>
          <a:p>
            <a:pPr algn="just"/>
            <a:r>
              <a:rPr lang="en-US" dirty="0">
                <a:latin typeface="Arial" panose="020B0604020202020204" pitchFamily="34" charset="0"/>
                <a:cs typeface="Arial" panose="020B0604020202020204" pitchFamily="34" charset="0"/>
              </a:rPr>
              <a:t>And if the person with whom I am arguing says: “Yes, but I do care;” I do not depart or let him go at once; I interrogate and examine and cross-examine him, and if I think that he has no virtue [</a:t>
            </a:r>
            <a:r>
              <a:rPr lang="en-US" dirty="0" err="1">
                <a:latin typeface="Arial" panose="020B0604020202020204" pitchFamily="34" charset="0"/>
                <a:cs typeface="Arial" panose="020B0604020202020204" pitchFamily="34" charset="0"/>
              </a:rPr>
              <a:t>aretē</a:t>
            </a:r>
            <a:r>
              <a:rPr lang="en-US" dirty="0">
                <a:latin typeface="Arial" panose="020B0604020202020204" pitchFamily="34" charset="0"/>
                <a:cs typeface="Arial" panose="020B0604020202020204" pitchFamily="34" charset="0"/>
              </a:rPr>
              <a:t>], but only says that he has, [30a] I reproach him with undervaluing the greater, and overvaluing the less. And this I should say to everyone whom I meet, young and old, citizen and alien [</a:t>
            </a:r>
            <a:r>
              <a:rPr lang="en-US" dirty="0" err="1">
                <a:latin typeface="Arial" panose="020B0604020202020204" pitchFamily="34" charset="0"/>
                <a:cs typeface="Arial" panose="020B0604020202020204" pitchFamily="34" charset="0"/>
              </a:rPr>
              <a:t>xenos</a:t>
            </a:r>
            <a:r>
              <a:rPr lang="en-US" dirty="0">
                <a:latin typeface="Arial" panose="020B0604020202020204" pitchFamily="34" charset="0"/>
                <a:cs typeface="Arial" panose="020B0604020202020204" pitchFamily="34" charset="0"/>
              </a:rPr>
              <a:t>], but especially to the citizens, inasmuch as they are my brethren. For this is the command of the god, as I would have you know; and I believe that to this day no greater good [</a:t>
            </a:r>
            <a:r>
              <a:rPr lang="en-US" dirty="0" err="1">
                <a:latin typeface="Arial" panose="020B0604020202020204" pitchFamily="34" charset="0"/>
                <a:cs typeface="Arial" panose="020B0604020202020204" pitchFamily="34" charset="0"/>
              </a:rPr>
              <a:t>agathos</a:t>
            </a:r>
            <a:r>
              <a:rPr lang="en-US" dirty="0">
                <a:latin typeface="Arial" panose="020B0604020202020204" pitchFamily="34" charset="0"/>
                <a:cs typeface="Arial" panose="020B0604020202020204" pitchFamily="34" charset="0"/>
              </a:rPr>
              <a:t>] has ever happened in the state than my service to the god.</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032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7AA0C9-6853-0C67-0957-43D585D86220}"/>
              </a:ext>
            </a:extLst>
          </p:cNvPr>
          <p:cNvSpPr>
            <a:spLocks noGrp="1"/>
          </p:cNvSpPr>
          <p:nvPr>
            <p:ph type="title"/>
          </p:nvPr>
        </p:nvSpPr>
        <p:spPr/>
        <p:txBody>
          <a:bodyPr>
            <a:normAutofit fontScale="90000"/>
          </a:bodyPr>
          <a:lstStyle/>
          <a:p>
            <a:r>
              <a:rPr lang="en-US" dirty="0"/>
              <a:t>Exercise 5:</a:t>
            </a:r>
            <a:r>
              <a:rPr lang="el-GR" dirty="0"/>
              <a:t> </a:t>
            </a:r>
            <a:r>
              <a:rPr lang="en-US" dirty="0"/>
              <a:t>Find the contract verbs and the verbs in </a:t>
            </a:r>
            <a:r>
              <a:rPr lang="el-GR" dirty="0"/>
              <a:t>–μι (</a:t>
            </a:r>
            <a:r>
              <a:rPr lang="en-US" dirty="0"/>
              <a:t>Plato, </a:t>
            </a:r>
            <a:r>
              <a:rPr lang="en-US" i="1" dirty="0"/>
              <a:t>Apology</a:t>
            </a:r>
            <a:r>
              <a:rPr lang="en-US" dirty="0"/>
              <a:t> 29e-30c)</a:t>
            </a:r>
            <a:r>
              <a:rPr lang="el-GR" dirty="0"/>
              <a:t>:</a:t>
            </a:r>
            <a:r>
              <a:rPr lang="en-US" dirty="0"/>
              <a:t> </a:t>
            </a:r>
            <a:endParaRPr lang="el-GR" dirty="0"/>
          </a:p>
        </p:txBody>
      </p:sp>
      <p:sp>
        <p:nvSpPr>
          <p:cNvPr id="3" name="Θέση περιεχομένου 2">
            <a:extLst>
              <a:ext uri="{FF2B5EF4-FFF2-40B4-BE49-F238E27FC236}">
                <a16:creationId xmlns:a16="http://schemas.microsoft.com/office/drawing/2014/main" id="{CA10533A-09DB-9AC1-4FD6-A0B788A7A860}"/>
              </a:ext>
            </a:extLst>
          </p:cNvPr>
          <p:cNvSpPr>
            <a:spLocks noGrp="1"/>
          </p:cNvSpPr>
          <p:nvPr>
            <p:ph sz="half" idx="1"/>
          </p:nvPr>
        </p:nvSpPr>
        <p:spPr/>
        <p:txBody>
          <a:bodyPr>
            <a:normAutofit fontScale="62500" lnSpcReduction="20000"/>
          </a:bodyPr>
          <a:lstStyle/>
          <a:p>
            <a:pPr algn="just"/>
            <a:r>
              <a:rPr lang="el-GR" dirty="0" err="1">
                <a:latin typeface="Arial" panose="020B0604020202020204" pitchFamily="34" charset="0"/>
                <a:cs typeface="Arial" panose="020B0604020202020204" pitchFamily="34" charset="0"/>
              </a:rPr>
              <a:t>οὐδὲν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γὰρ</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ἄλλο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πράττων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ἐγὼ</a:t>
            </a:r>
            <a:r>
              <a:rPr lang="el-GR" dirty="0">
                <a:latin typeface="Arial" panose="020B0604020202020204" pitchFamily="34" charset="0"/>
                <a:cs typeface="Arial" panose="020B0604020202020204" pitchFamily="34" charset="0"/>
              </a:rPr>
              <a:t> περιέρχομαι ἢ πείθων </a:t>
            </a:r>
            <a:r>
              <a:rPr lang="el-GR" dirty="0" err="1">
                <a:latin typeface="Arial" panose="020B0604020202020204" pitchFamily="34" charset="0"/>
                <a:cs typeface="Arial" panose="020B0604020202020204" pitchFamily="34" charset="0"/>
              </a:rPr>
              <a:t>ὑμῶν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νεωτέρους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πρεσβυτέρους μήτε σωμάτων [30</a:t>
            </a:r>
            <a:r>
              <a:rPr lang="en-US" dirty="0">
                <a:latin typeface="Arial" panose="020B0604020202020204" pitchFamily="34" charset="0"/>
                <a:cs typeface="Arial" panose="020B0604020202020204" pitchFamily="34" charset="0"/>
              </a:rPr>
              <a:t>b] </a:t>
            </a:r>
            <a:r>
              <a:rPr lang="el-GR" dirty="0" err="1">
                <a:latin typeface="Arial" panose="020B0604020202020204" pitchFamily="34" charset="0"/>
                <a:cs typeface="Arial" panose="020B0604020202020204" pitchFamily="34" charset="0"/>
              </a:rPr>
              <a:t>ἐπιμελεῖσθαι</a:t>
            </a:r>
            <a:r>
              <a:rPr lang="el-GR" dirty="0">
                <a:latin typeface="Arial" panose="020B0604020202020204" pitchFamily="34" charset="0"/>
                <a:cs typeface="Arial" panose="020B0604020202020204" pitchFamily="34" charset="0"/>
              </a:rPr>
              <a:t> μήτε χρημάτων πρότερον </a:t>
            </a:r>
            <a:r>
              <a:rPr lang="el-GR" dirty="0" err="1">
                <a:latin typeface="Arial" panose="020B0604020202020204" pitchFamily="34" charset="0"/>
                <a:cs typeface="Arial" panose="020B0604020202020204" pitchFamily="34" charset="0"/>
              </a:rPr>
              <a:t>μηδὲ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οὕτω</a:t>
            </a:r>
            <a:r>
              <a:rPr lang="el-GR" dirty="0">
                <a:latin typeface="Arial" panose="020B0604020202020204" pitchFamily="34" charset="0"/>
                <a:cs typeface="Arial" panose="020B0604020202020204" pitchFamily="34" charset="0"/>
              </a:rPr>
              <a:t> σφόδρα </a:t>
            </a:r>
            <a:r>
              <a:rPr lang="el-GR" dirty="0" err="1">
                <a:latin typeface="Arial" panose="020B0604020202020204" pitchFamily="34" charset="0"/>
                <a:cs typeface="Arial" panose="020B0604020202020204" pitchFamily="34" charset="0"/>
              </a:rPr>
              <a:t>ὡς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τῆς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ψυχῆς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ὅπως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ὡς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ἀρίστη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ἔσται</a:t>
            </a:r>
            <a:r>
              <a:rPr lang="el-GR" dirty="0">
                <a:latin typeface="Arial" panose="020B0604020202020204" pitchFamily="34" charset="0"/>
                <a:cs typeface="Arial" panose="020B0604020202020204" pitchFamily="34" charset="0"/>
              </a:rPr>
              <a:t>, λέγων </a:t>
            </a:r>
            <a:r>
              <a:rPr lang="el-GR" dirty="0" err="1">
                <a:latin typeface="Arial" panose="020B0604020202020204" pitchFamily="34" charset="0"/>
                <a:cs typeface="Arial" panose="020B0604020202020204" pitchFamily="34" charset="0"/>
              </a:rPr>
              <a:t>ὅτι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Οὐκ</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ἐκ</a:t>
            </a:r>
            <a:r>
              <a:rPr lang="el-GR" dirty="0">
                <a:latin typeface="Arial" panose="020B0604020202020204" pitchFamily="34" charset="0"/>
                <a:cs typeface="Arial" panose="020B0604020202020204" pitchFamily="34" charset="0"/>
              </a:rPr>
              <a:t> χρημάτων </a:t>
            </a:r>
            <a:r>
              <a:rPr lang="el-GR" dirty="0" err="1">
                <a:latin typeface="Arial" panose="020B0604020202020204" pitchFamily="34" charset="0"/>
                <a:cs typeface="Arial" panose="020B0604020202020204" pitchFamily="34" charset="0"/>
              </a:rPr>
              <a:t>ἀρετὴ</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γίγνεται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ἀλλ</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ἐξ</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ἀρετῆς</a:t>
            </a:r>
            <a:r>
              <a:rPr lang="el-GR" dirty="0">
                <a:latin typeface="Arial" panose="020B0604020202020204" pitchFamily="34" charset="0"/>
                <a:cs typeface="Arial" panose="020B0604020202020204" pitchFamily="34" charset="0"/>
              </a:rPr>
              <a:t> χρήματα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τὰ</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ἄλλα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ἀγαθὰ</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τοῖς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ἀνθρώποις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ἅπαντα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ἰδίᾳ</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δημοσίᾳ</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εἰ</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μὲν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οὖν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ταῦτα</a:t>
            </a:r>
            <a:r>
              <a:rPr lang="el-GR" dirty="0">
                <a:latin typeface="Arial" panose="020B0604020202020204" pitchFamily="34" charset="0"/>
                <a:cs typeface="Arial" panose="020B0604020202020204" pitchFamily="34" charset="0"/>
              </a:rPr>
              <a:t> λέγων διαφθείρω </a:t>
            </a:r>
            <a:r>
              <a:rPr lang="el-GR" dirty="0" err="1">
                <a:latin typeface="Arial" panose="020B0604020202020204" pitchFamily="34" charset="0"/>
                <a:cs typeface="Arial" panose="020B0604020202020204" pitchFamily="34" charset="0"/>
              </a:rPr>
              <a:t>τοὺς</a:t>
            </a:r>
            <a:r>
              <a:rPr lang="el-GR" dirty="0">
                <a:latin typeface="Arial" panose="020B0604020202020204" pitchFamily="34" charset="0"/>
                <a:cs typeface="Arial" panose="020B0604020202020204" pitchFamily="34" charset="0"/>
              </a:rPr>
              <a:t> νέους, </a:t>
            </a:r>
            <a:r>
              <a:rPr lang="el-GR" dirty="0" err="1">
                <a:latin typeface="Arial" panose="020B0604020202020204" pitchFamily="34" charset="0"/>
                <a:cs typeface="Arial" panose="020B0604020202020204" pitchFamily="34" charset="0"/>
              </a:rPr>
              <a:t>ταῦτ</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ἂν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εἴη</a:t>
            </a:r>
            <a:r>
              <a:rPr lang="el-GR" dirty="0">
                <a:latin typeface="Arial" panose="020B0604020202020204" pitchFamily="34" charset="0"/>
                <a:cs typeface="Arial" panose="020B0604020202020204" pitchFamily="34" charset="0"/>
              </a:rPr>
              <a:t> βλαβερά· </a:t>
            </a:r>
            <a:r>
              <a:rPr lang="el-GR" dirty="0" err="1">
                <a:latin typeface="Arial" panose="020B0604020202020204" pitchFamily="34" charset="0"/>
                <a:cs typeface="Arial" panose="020B0604020202020204" pitchFamily="34" charset="0"/>
              </a:rPr>
              <a:t>εἰ</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δέ</a:t>
            </a:r>
            <a:r>
              <a:rPr lang="el-GR" dirty="0">
                <a:latin typeface="Arial" panose="020B0604020202020204" pitchFamily="34" charset="0"/>
                <a:cs typeface="Arial" panose="020B0604020202020204" pitchFamily="34" charset="0"/>
              </a:rPr>
              <a:t> τίς </a:t>
            </a:r>
            <a:r>
              <a:rPr lang="el-GR" dirty="0" err="1">
                <a:latin typeface="Arial" panose="020B0604020202020204" pitchFamily="34" charset="0"/>
                <a:cs typeface="Arial" panose="020B0604020202020204" pitchFamily="34" charset="0"/>
              </a:rPr>
              <a:t>μέ</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φησιν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ἄλλα</a:t>
            </a:r>
            <a:r>
              <a:rPr lang="el-GR" dirty="0">
                <a:latin typeface="Arial" panose="020B0604020202020204" pitchFamily="34" charset="0"/>
                <a:cs typeface="Arial" panose="020B0604020202020204" pitchFamily="34" charset="0"/>
              </a:rPr>
              <a:t> λέγειν ἢ </a:t>
            </a:r>
            <a:r>
              <a:rPr lang="el-GR" dirty="0" err="1">
                <a:latin typeface="Arial" panose="020B0604020202020204" pitchFamily="34" charset="0"/>
                <a:cs typeface="Arial" panose="020B0604020202020204" pitchFamily="34" charset="0"/>
              </a:rPr>
              <a:t>ταῦτα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οὐδὲν</a:t>
            </a:r>
            <a:r>
              <a:rPr lang="el-GR" dirty="0">
                <a:latin typeface="Arial" panose="020B0604020202020204" pitchFamily="34" charset="0"/>
                <a:cs typeface="Arial" panose="020B0604020202020204" pitchFamily="34" charset="0"/>
              </a:rPr>
              <a:t> λέγει. </a:t>
            </a:r>
            <a:r>
              <a:rPr lang="el-GR" dirty="0" err="1">
                <a:latin typeface="Arial" panose="020B0604020202020204" pitchFamily="34" charset="0"/>
                <a:cs typeface="Arial" panose="020B0604020202020204" pitchFamily="34" charset="0"/>
              </a:rPr>
              <a:t>πρὸς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ταῦτα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φαίην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ἄν</a:t>
            </a:r>
            <a:r>
              <a:rPr lang="el-GR" dirty="0">
                <a:latin typeface="Arial" panose="020B0604020202020204" pitchFamily="34" charset="0"/>
                <a:cs typeface="Arial" panose="020B0604020202020204" pitchFamily="34" charset="0"/>
              </a:rPr>
              <a:t>, «ὦ </a:t>
            </a:r>
            <a:r>
              <a:rPr lang="el-GR" dirty="0" err="1">
                <a:latin typeface="Arial" panose="020B0604020202020204" pitchFamily="34" charset="0"/>
                <a:cs typeface="Arial" panose="020B0604020202020204" pitchFamily="34" charset="0"/>
              </a:rPr>
              <a:t>ἄνδρες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Ἀθηναῖοι</a:t>
            </a:r>
            <a:r>
              <a:rPr lang="el-GR" dirty="0">
                <a:latin typeface="Arial" panose="020B0604020202020204" pitchFamily="34" charset="0"/>
                <a:cs typeface="Arial" panose="020B0604020202020204" pitchFamily="34" charset="0"/>
              </a:rPr>
              <a:t>, ἢ πείθεσθε </a:t>
            </a:r>
            <a:r>
              <a:rPr lang="el-GR" dirty="0" err="1">
                <a:latin typeface="Arial" panose="020B0604020202020204" pitchFamily="34" charset="0"/>
                <a:cs typeface="Arial" panose="020B0604020202020204" pitchFamily="34" charset="0"/>
              </a:rPr>
              <a:t>Ἀνύτῳ</a:t>
            </a:r>
            <a:r>
              <a:rPr lang="el-GR" dirty="0">
                <a:latin typeface="Arial" panose="020B0604020202020204" pitchFamily="34" charset="0"/>
                <a:cs typeface="Arial" panose="020B0604020202020204" pitchFamily="34" charset="0"/>
              </a:rPr>
              <a:t> ἢ </a:t>
            </a:r>
            <a:r>
              <a:rPr lang="el-GR" dirty="0" err="1">
                <a:latin typeface="Arial" panose="020B0604020202020204" pitchFamily="34" charset="0"/>
                <a:cs typeface="Arial" panose="020B0604020202020204" pitchFamily="34" charset="0"/>
              </a:rPr>
              <a:t>μή</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ἢ </a:t>
            </a:r>
            <a:r>
              <a:rPr lang="el-GR" dirty="0" err="1">
                <a:latin typeface="Arial" panose="020B0604020202020204" pitchFamily="34" charset="0"/>
                <a:cs typeface="Arial" panose="020B0604020202020204" pitchFamily="34" charset="0"/>
              </a:rPr>
              <a:t>ἀφίετέ</a:t>
            </a:r>
            <a:r>
              <a:rPr lang="el-GR" dirty="0">
                <a:latin typeface="Arial" panose="020B0604020202020204" pitchFamily="34" charset="0"/>
                <a:cs typeface="Arial" panose="020B0604020202020204" pitchFamily="34" charset="0"/>
              </a:rPr>
              <a:t> με ἢ </a:t>
            </a:r>
            <a:r>
              <a:rPr lang="el-GR" dirty="0" err="1">
                <a:latin typeface="Arial" panose="020B0604020202020204" pitchFamily="34" charset="0"/>
                <a:cs typeface="Arial" panose="020B0604020202020204" pitchFamily="34" charset="0"/>
              </a:rPr>
              <a:t>μή</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ὡς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ἐμοῦ</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οὐκ</a:t>
            </a:r>
            <a:r>
              <a:rPr lang="el-GR" dirty="0">
                <a:latin typeface="Arial" panose="020B0604020202020204" pitchFamily="34" charset="0"/>
                <a:cs typeface="Arial" panose="020B0604020202020204" pitchFamily="34" charset="0"/>
              </a:rPr>
              <a:t> [30</a:t>
            </a:r>
            <a:r>
              <a:rPr lang="en-US" dirty="0">
                <a:latin typeface="Arial" panose="020B0604020202020204" pitchFamily="34" charset="0"/>
                <a:cs typeface="Arial" panose="020B0604020202020204" pitchFamily="34" charset="0"/>
              </a:rPr>
              <a:t>c] </a:t>
            </a:r>
            <a:r>
              <a:rPr lang="el-GR" dirty="0" err="1">
                <a:latin typeface="Arial" panose="020B0604020202020204" pitchFamily="34" charset="0"/>
                <a:cs typeface="Arial" panose="020B0604020202020204" pitchFamily="34" charset="0"/>
              </a:rPr>
              <a:t>ἂν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ποιήσαντος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ἄλλα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οὐδ</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εἰ</a:t>
            </a:r>
            <a:r>
              <a:rPr lang="el-GR" dirty="0">
                <a:latin typeface="Arial" panose="020B0604020202020204" pitchFamily="34" charset="0"/>
                <a:cs typeface="Arial" panose="020B0604020202020204" pitchFamily="34" charset="0"/>
              </a:rPr>
              <a:t> μέλλω </a:t>
            </a:r>
            <a:r>
              <a:rPr lang="el-GR" dirty="0" err="1">
                <a:latin typeface="Arial" panose="020B0604020202020204" pitchFamily="34" charset="0"/>
                <a:cs typeface="Arial" panose="020B0604020202020204" pitchFamily="34" charset="0"/>
              </a:rPr>
              <a:t>πολλάκις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τεθνάναι</a:t>
            </a:r>
            <a:r>
              <a:rPr lang="el-GR" dirty="0">
                <a:latin typeface="Arial" panose="020B0604020202020204" pitchFamily="34" charset="0"/>
                <a:cs typeface="Arial" panose="020B0604020202020204" pitchFamily="34" charset="0"/>
              </a:rPr>
              <a:t>».</a:t>
            </a:r>
          </a:p>
        </p:txBody>
      </p:sp>
      <p:sp>
        <p:nvSpPr>
          <p:cNvPr id="4" name="Θέση περιεχομένου 3">
            <a:extLst>
              <a:ext uri="{FF2B5EF4-FFF2-40B4-BE49-F238E27FC236}">
                <a16:creationId xmlns:a16="http://schemas.microsoft.com/office/drawing/2014/main" id="{70CE33A4-8E6E-E47A-EE8D-C0666056995D}"/>
              </a:ext>
            </a:extLst>
          </p:cNvPr>
          <p:cNvSpPr>
            <a:spLocks noGrp="1"/>
          </p:cNvSpPr>
          <p:nvPr>
            <p:ph sz="half" idx="2"/>
          </p:nvPr>
        </p:nvSpPr>
        <p:spPr/>
        <p:txBody>
          <a:bodyPr>
            <a:normAutofit fontScale="62500" lnSpcReduction="20000"/>
          </a:bodyPr>
          <a:lstStyle/>
          <a:p>
            <a:pPr algn="just"/>
            <a:r>
              <a:rPr lang="en-US" dirty="0">
                <a:latin typeface="Arial" panose="020B0604020202020204" pitchFamily="34" charset="0"/>
                <a:cs typeface="Arial" panose="020B0604020202020204" pitchFamily="34" charset="0"/>
              </a:rPr>
              <a:t>For I do nothing but go about persuading you all, old and young alike, [30b] not to take thought for your persons and your properties, but first and chiefly to care about the greatest improvement of the soul [</a:t>
            </a:r>
            <a:r>
              <a:rPr lang="en-US" dirty="0" err="1">
                <a:latin typeface="Arial" panose="020B0604020202020204" pitchFamily="34" charset="0"/>
                <a:cs typeface="Arial" panose="020B0604020202020204" pitchFamily="34" charset="0"/>
              </a:rPr>
              <a:t>psūkhē</a:t>
            </a:r>
            <a:r>
              <a:rPr lang="en-US" dirty="0">
                <a:latin typeface="Arial" panose="020B0604020202020204" pitchFamily="34" charset="0"/>
                <a:cs typeface="Arial" panose="020B0604020202020204" pitchFamily="34" charset="0"/>
              </a:rPr>
              <a:t>]. I tell you that virtue [</a:t>
            </a:r>
            <a:r>
              <a:rPr lang="en-US" dirty="0" err="1">
                <a:latin typeface="Arial" panose="020B0604020202020204" pitchFamily="34" charset="0"/>
                <a:cs typeface="Arial" panose="020B0604020202020204" pitchFamily="34" charset="0"/>
              </a:rPr>
              <a:t>aretē</a:t>
            </a:r>
            <a:r>
              <a:rPr lang="en-US" dirty="0">
                <a:latin typeface="Arial" panose="020B0604020202020204" pitchFamily="34" charset="0"/>
                <a:cs typeface="Arial" panose="020B0604020202020204" pitchFamily="34" charset="0"/>
              </a:rPr>
              <a:t>] is not given by money, but that from virtue [</a:t>
            </a:r>
            <a:r>
              <a:rPr lang="en-US" dirty="0" err="1">
                <a:latin typeface="Arial" panose="020B0604020202020204" pitchFamily="34" charset="0"/>
                <a:cs typeface="Arial" panose="020B0604020202020204" pitchFamily="34" charset="0"/>
              </a:rPr>
              <a:t>aretē</a:t>
            </a:r>
            <a:r>
              <a:rPr lang="en-US" dirty="0">
                <a:latin typeface="Arial" panose="020B0604020202020204" pitchFamily="34" charset="0"/>
                <a:cs typeface="Arial" panose="020B0604020202020204" pitchFamily="34" charset="0"/>
              </a:rPr>
              <a:t>] come money and every other good [</a:t>
            </a:r>
            <a:r>
              <a:rPr lang="en-US" dirty="0" err="1">
                <a:latin typeface="Arial" panose="020B0604020202020204" pitchFamily="34" charset="0"/>
                <a:cs typeface="Arial" panose="020B0604020202020204" pitchFamily="34" charset="0"/>
              </a:rPr>
              <a:t>agathon</a:t>
            </a:r>
            <a:r>
              <a:rPr lang="en-US" dirty="0">
                <a:latin typeface="Arial" panose="020B0604020202020204" pitchFamily="34" charset="0"/>
                <a:cs typeface="Arial" panose="020B0604020202020204" pitchFamily="34" charset="0"/>
              </a:rPr>
              <a:t>] of man, public [= in the </a:t>
            </a:r>
            <a:r>
              <a:rPr lang="en-US" dirty="0" err="1">
                <a:latin typeface="Arial" panose="020B0604020202020204" pitchFamily="34" charset="0"/>
                <a:cs typeface="Arial" panose="020B0604020202020204" pitchFamily="34" charset="0"/>
              </a:rPr>
              <a:t>dēmos</a:t>
            </a:r>
            <a:r>
              <a:rPr lang="en-US" dirty="0">
                <a:latin typeface="Arial" panose="020B0604020202020204" pitchFamily="34" charset="0"/>
                <a:cs typeface="Arial" panose="020B0604020202020204" pitchFamily="34" charset="0"/>
              </a:rPr>
              <a:t>] as well as private. This is my teaching, and if this is the doctrine which corrupts the youth, my influence is ruinous indeed. But if anyone says that this is not my teaching, he is speaking an untruth. Wherefore, O men of Athens, I say to you, do as Anytus bids or not as Anytus bids, and either acquit me or not; [30c] but whatever you do, know that I shall never alter my ways, not even if I have to die many times.</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204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9FD3F9-E034-CA8E-D199-1A421BE2FAB1}"/>
              </a:ext>
            </a:extLst>
          </p:cNvPr>
          <p:cNvSpPr>
            <a:spLocks noGrp="1"/>
          </p:cNvSpPr>
          <p:nvPr>
            <p:ph type="title"/>
          </p:nvPr>
        </p:nvSpPr>
        <p:spPr/>
        <p:txBody>
          <a:bodyPr/>
          <a:lstStyle/>
          <a:p>
            <a:r>
              <a:rPr lang="en-US" dirty="0"/>
              <a:t>Have a nice evening!</a:t>
            </a:r>
            <a:endParaRPr lang="el-GR" dirty="0"/>
          </a:p>
        </p:txBody>
      </p:sp>
      <p:pic>
        <p:nvPicPr>
          <p:cNvPr id="5" name="Θέση περιεχομένου 4">
            <a:extLst>
              <a:ext uri="{FF2B5EF4-FFF2-40B4-BE49-F238E27FC236}">
                <a16:creationId xmlns:a16="http://schemas.microsoft.com/office/drawing/2014/main" id="{A4A6AFFF-682D-4019-203D-17CB9C65E7DF}"/>
              </a:ext>
            </a:extLst>
          </p:cNvPr>
          <p:cNvPicPr>
            <a:picLocks noGrp="1" noChangeAspect="1"/>
          </p:cNvPicPr>
          <p:nvPr>
            <p:ph idx="1"/>
          </p:nvPr>
        </p:nvPicPr>
        <p:blipFill>
          <a:blip r:embed="rId2"/>
          <a:stretch>
            <a:fillRect/>
          </a:stretch>
        </p:blipFill>
        <p:spPr>
          <a:xfrm>
            <a:off x="6867525" y="2538413"/>
            <a:ext cx="2571750" cy="1781175"/>
          </a:xfrm>
          <a:prstGeom prst="rect">
            <a:avLst/>
          </a:prstGeom>
        </p:spPr>
      </p:pic>
      <p:sp>
        <p:nvSpPr>
          <p:cNvPr id="4" name="Θέση κειμένου 3">
            <a:extLst>
              <a:ext uri="{FF2B5EF4-FFF2-40B4-BE49-F238E27FC236}">
                <a16:creationId xmlns:a16="http://schemas.microsoft.com/office/drawing/2014/main" id="{5A766834-F475-939A-0D2A-1CC1D99C09C0}"/>
              </a:ext>
            </a:extLst>
          </p:cNvPr>
          <p:cNvSpPr>
            <a:spLocks noGrp="1"/>
          </p:cNvSpPr>
          <p:nvPr>
            <p:ph type="body" sz="half" idx="2"/>
          </p:nvPr>
        </p:nvSpPr>
        <p:spPr/>
        <p:txBody>
          <a:bodyPr/>
          <a:lstStyle/>
          <a:p>
            <a:r>
              <a:rPr lang="el-GR" dirty="0"/>
              <a:t>ΕΥΧΑΡΙΣΤΩ!</a:t>
            </a:r>
          </a:p>
        </p:txBody>
      </p:sp>
    </p:spTree>
    <p:extLst>
      <p:ext uri="{BB962C8B-B14F-4D97-AF65-F5344CB8AC3E}">
        <p14:creationId xmlns:p14="http://schemas.microsoft.com/office/powerpoint/2010/main" val="163136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549336-6E70-13B3-5A60-34992406CE8F}"/>
              </a:ext>
            </a:extLst>
          </p:cNvPr>
          <p:cNvSpPr>
            <a:spLocks noGrp="1"/>
          </p:cNvSpPr>
          <p:nvPr>
            <p:ph type="title"/>
          </p:nvPr>
        </p:nvSpPr>
        <p:spPr/>
        <p:txBody>
          <a:bodyPr/>
          <a:lstStyle/>
          <a:p>
            <a:r>
              <a:rPr lang="en-US" dirty="0"/>
              <a:t>Contract Verbs</a:t>
            </a:r>
            <a:endParaRPr lang="el-GR" dirty="0"/>
          </a:p>
        </p:txBody>
      </p:sp>
      <p:sp>
        <p:nvSpPr>
          <p:cNvPr id="4" name="Θέση περιεχομένου 3">
            <a:extLst>
              <a:ext uri="{FF2B5EF4-FFF2-40B4-BE49-F238E27FC236}">
                <a16:creationId xmlns:a16="http://schemas.microsoft.com/office/drawing/2014/main" id="{8C2955D6-0A21-5B4C-6FD9-5B92EDB19682}"/>
              </a:ext>
            </a:extLst>
          </p:cNvPr>
          <p:cNvSpPr>
            <a:spLocks noGrp="1"/>
          </p:cNvSpPr>
          <p:nvPr>
            <p:ph sz="half" idx="1"/>
          </p:nvPr>
        </p:nvSpPr>
        <p:spPr/>
        <p:txBody>
          <a:bodyPr>
            <a:noAutofit/>
          </a:bodyPr>
          <a:lstStyle/>
          <a:p>
            <a:pPr algn="just"/>
            <a:r>
              <a:rPr lang="en-US" sz="2000" dirty="0">
                <a:latin typeface="Arial" panose="020B0604020202020204" pitchFamily="34" charset="0"/>
                <a:cs typeface="Arial" panose="020B0604020202020204" pitchFamily="34" charset="0"/>
              </a:rPr>
              <a:t>The FUTURE TENSE of most </a:t>
            </a:r>
            <a:r>
              <a:rPr lang="en-US" sz="2000" dirty="0" err="1">
                <a:latin typeface="Arial" panose="020B0604020202020204" pitchFamily="34" charset="0"/>
                <a:cs typeface="Arial" panose="020B0604020202020204" pitchFamily="34" charset="0"/>
              </a:rPr>
              <a:t>έω</a:t>
            </a:r>
            <a:r>
              <a:rPr lang="en-US" sz="2000" dirty="0">
                <a:latin typeface="Arial" panose="020B0604020202020204" pitchFamily="34" charset="0"/>
                <a:cs typeface="Arial" panose="020B0604020202020204" pitchFamily="34" charset="0"/>
              </a:rPr>
              <a:t> verbs is formed regularly, with one slight change. </a:t>
            </a:r>
            <a:r>
              <a:rPr lang="en-US" sz="2000" b="1" dirty="0">
                <a:latin typeface="Arial" panose="020B0604020202020204" pitchFamily="34" charset="0"/>
                <a:cs typeface="Arial" panose="020B0604020202020204" pitchFamily="34" charset="0"/>
              </a:rPr>
              <a:t>When the tense marker σ is added to a verb stem ending in ε, the ε lengthens to η</a:t>
            </a:r>
            <a:r>
              <a:rPr lang="en-US" sz="2000" dirty="0">
                <a:latin typeface="Arial" panose="020B0604020202020204" pitchFamily="34" charset="0"/>
                <a:cs typeface="Arial" panose="020B0604020202020204" pitchFamily="34" charset="0"/>
              </a:rPr>
              <a:t>. Most (not all!) </a:t>
            </a:r>
            <a:r>
              <a:rPr lang="en-US" sz="2000" dirty="0" err="1">
                <a:latin typeface="Arial" panose="020B0604020202020204" pitchFamily="34" charset="0"/>
                <a:cs typeface="Arial" panose="020B0604020202020204" pitchFamily="34" charset="0"/>
              </a:rPr>
              <a:t>έω</a:t>
            </a:r>
            <a:r>
              <a:rPr lang="en-US" sz="2000" dirty="0">
                <a:latin typeface="Arial" panose="020B0604020202020204" pitchFamily="34" charset="0"/>
                <a:cs typeface="Arial" panose="020B0604020202020204" pitchFamily="34" charset="0"/>
              </a:rPr>
              <a:t> verbs form their future active by adding –</a:t>
            </a:r>
            <a:r>
              <a:rPr lang="en-US" sz="2000" dirty="0" err="1">
                <a:latin typeface="Arial" panose="020B0604020202020204" pitchFamily="34" charset="0"/>
                <a:cs typeface="Arial" panose="020B0604020202020204" pitchFamily="34" charset="0"/>
              </a:rPr>
              <a:t>σω</a:t>
            </a:r>
            <a:r>
              <a:rPr lang="en-US" sz="2000" dirty="0">
                <a:latin typeface="Arial" panose="020B0604020202020204" pitchFamily="34" charset="0"/>
                <a:cs typeface="Arial" panose="020B0604020202020204" pitchFamily="34" charset="0"/>
              </a:rPr>
              <a:t> to the lengthened vowel, resulting in the ending </a:t>
            </a: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ήσω</a:t>
            </a:r>
            <a:r>
              <a:rPr lang="en-US" sz="2000" dirty="0">
                <a:latin typeface="Arial" panose="020B0604020202020204" pitchFamily="34" charset="0"/>
                <a:cs typeface="Arial" panose="020B0604020202020204" pitchFamily="34" charset="0"/>
              </a:rPr>
              <a:t>. The future tense then conjugates regularly, using –ω personal and infinitive endings.</a:t>
            </a:r>
            <a:endParaRPr lang="el-GR" sz="2000" dirty="0">
              <a:latin typeface="Arial" panose="020B0604020202020204" pitchFamily="34" charset="0"/>
              <a:cs typeface="Arial" panose="020B0604020202020204" pitchFamily="34" charset="0"/>
            </a:endParaRPr>
          </a:p>
        </p:txBody>
      </p:sp>
      <p:sp>
        <p:nvSpPr>
          <p:cNvPr id="5" name="Θέση περιεχομένου 4">
            <a:extLst>
              <a:ext uri="{FF2B5EF4-FFF2-40B4-BE49-F238E27FC236}">
                <a16:creationId xmlns:a16="http://schemas.microsoft.com/office/drawing/2014/main" id="{8E199DB5-0BCE-0E9B-2BA0-C4632555F946}"/>
              </a:ext>
            </a:extLst>
          </p:cNvPr>
          <p:cNvSpPr>
            <a:spLocks noGrp="1"/>
          </p:cNvSpPr>
          <p:nvPr>
            <p:ph sz="half" idx="2"/>
          </p:nvPr>
        </p:nvSpPr>
        <p:spPr/>
        <p:txBody>
          <a:bodyPr>
            <a:normAutofit fontScale="47500" lnSpcReduction="20000"/>
          </a:bodyPr>
          <a:lstStyle/>
          <a:p>
            <a:pPr algn="just"/>
            <a:r>
              <a:rPr lang="en-US" dirty="0">
                <a:latin typeface="Arial" panose="020B0604020202020204" pitchFamily="34" charset="0"/>
                <a:cs typeface="Arial" panose="020B0604020202020204" pitchFamily="34" charset="0"/>
              </a:rPr>
              <a:t>Note the PRINCIPAL PARTS of the following </a:t>
            </a:r>
            <a:r>
              <a:rPr lang="el-GR" dirty="0" err="1">
                <a:latin typeface="Arial" panose="020B0604020202020204" pitchFamily="34" charset="0"/>
                <a:cs typeface="Arial" panose="020B0604020202020204" pitchFamily="34" charset="0"/>
              </a:rPr>
              <a:t>έω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verbs.</a:t>
            </a:r>
          </a:p>
          <a:p>
            <a:pPr algn="just"/>
            <a:r>
              <a:rPr lang="el-GR" dirty="0" err="1">
                <a:latin typeface="Arial" panose="020B0604020202020204" pitchFamily="34" charset="0"/>
                <a:cs typeface="Arial" panose="020B0604020202020204" pitchFamily="34" charset="0"/>
              </a:rPr>
              <a:t>ἀδικέω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commit injustice</a:t>
            </a:r>
          </a:p>
          <a:p>
            <a:pPr algn="just"/>
            <a:r>
              <a:rPr lang="el-GR" dirty="0" err="1">
                <a:latin typeface="Arial" panose="020B0604020202020204" pitchFamily="34" charset="0"/>
                <a:cs typeface="Arial" panose="020B0604020202020204" pitchFamily="34" charset="0"/>
              </a:rPr>
              <a:t>αἱρέω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grab</a:t>
            </a:r>
          </a:p>
          <a:p>
            <a:pPr algn="just"/>
            <a:r>
              <a:rPr lang="el-GR" dirty="0" err="1">
                <a:latin typeface="Arial" panose="020B0604020202020204" pitchFamily="34" charset="0"/>
                <a:cs typeface="Arial" panose="020B0604020202020204" pitchFamily="34" charset="0"/>
              </a:rPr>
              <a:t>ἀναιρέω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raise up</a:t>
            </a:r>
          </a:p>
          <a:p>
            <a:pPr algn="just"/>
            <a:r>
              <a:rPr lang="el-GR" dirty="0" err="1">
                <a:latin typeface="Arial" panose="020B0604020202020204" pitchFamily="34" charset="0"/>
                <a:cs typeface="Arial" panose="020B0604020202020204" pitchFamily="34" charset="0"/>
              </a:rPr>
              <a:t>ἀφαιρέω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take from, take away</a:t>
            </a:r>
          </a:p>
          <a:p>
            <a:pPr algn="just"/>
            <a:r>
              <a:rPr lang="el-GR" dirty="0" err="1">
                <a:latin typeface="Arial" panose="020B0604020202020204" pitchFamily="34" charset="0"/>
                <a:cs typeface="Arial" panose="020B0604020202020204" pitchFamily="34" charset="0"/>
              </a:rPr>
              <a:t>αἰτέω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beg, ask</a:t>
            </a:r>
          </a:p>
          <a:p>
            <a:pPr algn="just"/>
            <a:r>
              <a:rPr lang="el-GR" dirty="0">
                <a:latin typeface="Arial" panose="020B0604020202020204" pitchFamily="34" charset="0"/>
                <a:cs typeface="Arial" panose="020B0604020202020204" pitchFamily="34" charset="0"/>
              </a:rPr>
              <a:t>βοηθέω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help</a:t>
            </a:r>
          </a:p>
          <a:p>
            <a:pPr algn="just"/>
            <a:r>
              <a:rPr lang="el-GR" dirty="0">
                <a:latin typeface="Arial" panose="020B0604020202020204" pitchFamily="34" charset="0"/>
                <a:cs typeface="Arial" panose="020B0604020202020204" pitchFamily="34" charset="0"/>
              </a:rPr>
              <a:t>δέω, δεήσω </a:t>
            </a:r>
            <a:r>
              <a:rPr lang="en-US" dirty="0">
                <a:latin typeface="Arial" panose="020B0604020202020204" pitchFamily="34" charset="0"/>
                <a:cs typeface="Arial" panose="020B0604020202020204" pitchFamily="34" charset="0"/>
              </a:rPr>
              <a:t>lack, miss, be in need of (+ gen.)</a:t>
            </a:r>
          </a:p>
          <a:p>
            <a:pPr algn="just"/>
            <a:r>
              <a:rPr lang="en-US" dirty="0">
                <a:latin typeface="Arial" panose="020B0604020202020204" pitchFamily="34" charset="0"/>
                <a:cs typeface="Arial" panose="020B0604020202020204" pitchFamily="34" charset="0"/>
              </a:rPr>
              <a:t>Note that the –</a:t>
            </a:r>
            <a:r>
              <a:rPr lang="el-GR" dirty="0">
                <a:latin typeface="Arial" panose="020B0604020202020204" pitchFamily="34" charset="0"/>
                <a:cs typeface="Arial" panose="020B0604020202020204" pitchFamily="34" charset="0"/>
              </a:rPr>
              <a:t>ε </a:t>
            </a:r>
            <a:r>
              <a:rPr lang="en-US" dirty="0">
                <a:latin typeface="Arial" panose="020B0604020202020204" pitchFamily="34" charset="0"/>
                <a:cs typeface="Arial" panose="020B0604020202020204" pitchFamily="34" charset="0"/>
              </a:rPr>
              <a:t>of </a:t>
            </a:r>
            <a:r>
              <a:rPr lang="el-GR" dirty="0">
                <a:latin typeface="Arial" panose="020B0604020202020204" pitchFamily="34" charset="0"/>
                <a:cs typeface="Arial" panose="020B0604020202020204" pitchFamily="34" charset="0"/>
              </a:rPr>
              <a:t>δέω </a:t>
            </a:r>
            <a:r>
              <a:rPr lang="en-US" dirty="0">
                <a:latin typeface="Arial" panose="020B0604020202020204" pitchFamily="34" charset="0"/>
                <a:cs typeface="Arial" panose="020B0604020202020204" pitchFamily="34" charset="0"/>
              </a:rPr>
              <a:t>remains when forming its future tense!</a:t>
            </a:r>
          </a:p>
          <a:p>
            <a:pPr algn="just"/>
            <a:r>
              <a:rPr lang="el-GR" dirty="0">
                <a:latin typeface="Arial" panose="020B0604020202020204" pitchFamily="34" charset="0"/>
                <a:cs typeface="Arial" panose="020B0604020202020204" pitchFamily="34" charset="0"/>
              </a:rPr>
              <a:t>δοκέω, </a:t>
            </a:r>
            <a:r>
              <a:rPr lang="el-GR" dirty="0" err="1">
                <a:latin typeface="Arial" panose="020B0604020202020204" pitchFamily="34" charset="0"/>
                <a:cs typeface="Arial" panose="020B0604020202020204" pitchFamily="34" charset="0"/>
              </a:rPr>
              <a:t>δόξω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think, suppose; seem</a:t>
            </a:r>
          </a:p>
          <a:p>
            <a:pPr algn="just"/>
            <a:r>
              <a:rPr lang="en-US" dirty="0">
                <a:latin typeface="Arial" panose="020B0604020202020204" pitchFamily="34" charset="0"/>
                <a:cs typeface="Arial" panose="020B0604020202020204" pitchFamily="34" charset="0"/>
              </a:rPr>
              <a:t>Note the future tense for this verb!</a:t>
            </a:r>
          </a:p>
          <a:p>
            <a:pPr algn="just"/>
            <a:r>
              <a:rPr lang="el-GR" dirty="0" err="1">
                <a:latin typeface="Arial" panose="020B0604020202020204" pitchFamily="34" charset="0"/>
                <a:cs typeface="Arial" panose="020B0604020202020204" pitchFamily="34" charset="0"/>
              </a:rPr>
              <a:t>ζητέω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seek</a:t>
            </a:r>
          </a:p>
          <a:p>
            <a:pPr algn="just"/>
            <a:r>
              <a:rPr lang="el-GR" dirty="0" err="1">
                <a:latin typeface="Arial" panose="020B0604020202020204" pitchFamily="34" charset="0"/>
                <a:cs typeface="Arial" panose="020B0604020202020204" pitchFamily="34" charset="0"/>
              </a:rPr>
              <a:t>κατηγορέω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ήσω</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accuse</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07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EE9DF6-48C3-FED4-C6FE-1DBC01AECA5A}"/>
              </a:ext>
            </a:extLst>
          </p:cNvPr>
          <p:cNvSpPr>
            <a:spLocks noGrp="1"/>
          </p:cNvSpPr>
          <p:nvPr>
            <p:ph type="title"/>
          </p:nvPr>
        </p:nvSpPr>
        <p:spPr/>
        <p:txBody>
          <a:bodyPr/>
          <a:lstStyle/>
          <a:p>
            <a:r>
              <a:rPr lang="en-US" dirty="0"/>
              <a:t>Contract Verbs</a:t>
            </a:r>
            <a:endParaRPr lang="el-GR" dirty="0"/>
          </a:p>
        </p:txBody>
      </p:sp>
      <p:sp>
        <p:nvSpPr>
          <p:cNvPr id="3" name="Θέση περιεχομένου 2">
            <a:extLst>
              <a:ext uri="{FF2B5EF4-FFF2-40B4-BE49-F238E27FC236}">
                <a16:creationId xmlns:a16="http://schemas.microsoft.com/office/drawing/2014/main" id="{576E0DAF-09C9-35D9-0A57-4161238D51ED}"/>
              </a:ext>
            </a:extLst>
          </p:cNvPr>
          <p:cNvSpPr>
            <a:spLocks noGrp="1"/>
          </p:cNvSpPr>
          <p:nvPr>
            <p:ph idx="1"/>
          </p:nvPr>
        </p:nvSpPr>
        <p:spPr/>
        <p:txBody>
          <a:bodyPr/>
          <a:lstStyle/>
          <a:p>
            <a:r>
              <a:rPr lang="en-US" b="1" dirty="0">
                <a:latin typeface="Arial" panose="020B0604020202020204" pitchFamily="34" charset="0"/>
                <a:cs typeface="Arial" panose="020B0604020202020204" pitchFamily="34" charset="0"/>
              </a:rPr>
              <a:t>Exercise 1: </a:t>
            </a:r>
            <a:r>
              <a:rPr lang="en-US" dirty="0">
                <a:latin typeface="Arial" panose="020B0604020202020204" pitchFamily="34" charset="0"/>
                <a:cs typeface="Arial" panose="020B0604020202020204" pitchFamily="34" charset="0"/>
              </a:rPr>
              <a:t>Form the future tense of the following verbs:</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κατοικῶ</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κινῶ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κρατῶ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μισῶ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οἰκῶ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οἰκοδομῶ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ποιῶ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πολεμῶ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φοβῶ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φρονῶ</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28502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192</TotalTime>
  <Words>5303</Words>
  <Application>Microsoft Office PowerPoint</Application>
  <PresentationFormat>Ευρεία οθόνη</PresentationFormat>
  <Paragraphs>404</Paragraphs>
  <Slides>74</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74</vt:i4>
      </vt:variant>
    </vt:vector>
  </HeadingPairs>
  <TitlesOfParts>
    <vt:vector size="77" baseType="lpstr">
      <vt:lpstr>Arial</vt:lpstr>
      <vt:lpstr>Garamond</vt:lpstr>
      <vt:lpstr>Οργανικό</vt:lpstr>
      <vt:lpstr>Ancient Greek (Intermediate Level)</vt:lpstr>
      <vt:lpstr>WEEK 7</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Contract Verbs</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Παρουσίαση του PowerPoint</vt:lpstr>
      <vt:lpstr>Παρουσίαση του PowerPoint</vt:lpstr>
      <vt:lpstr>Verbs in –μι </vt:lpstr>
      <vt:lpstr>Παρουσίαση του PowerPoint</vt:lpstr>
      <vt:lpstr>Παρουσίαση του PowerPoint</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Verbs in –μι </vt:lpstr>
      <vt:lpstr>Philosophical Vocabulary </vt:lpstr>
      <vt:lpstr>Philosophical Vocabulary </vt:lpstr>
      <vt:lpstr>Philosophical Vocabulary </vt:lpstr>
      <vt:lpstr>Exercise 5: Find the contract verbs and the verbs in –μι (Plato, Apology 29e-30c): </vt:lpstr>
      <vt:lpstr>Exercise 5: Find the contract verbs and the verbs in –μι (Plato, Apology 29e-30c): </vt:lpstr>
      <vt:lpstr>Have a nice evening!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Vasiliki Kousoulini</dc:creator>
  <cp:lastModifiedBy>Vasiliki Kousoulini</cp:lastModifiedBy>
  <cp:revision>1</cp:revision>
  <dcterms:created xsi:type="dcterms:W3CDTF">2025-11-15T07:16:12Z</dcterms:created>
  <dcterms:modified xsi:type="dcterms:W3CDTF">2025-11-17T16:24:37Z</dcterms:modified>
</cp:coreProperties>
</file>