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309" r:id="rId8"/>
    <p:sldId id="31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4" r:id="rId23"/>
    <p:sldId id="308" r:id="rId24"/>
    <p:sldId id="276" r:id="rId25"/>
    <p:sldId id="277" r:id="rId26"/>
    <p:sldId id="278" r:id="rId27"/>
    <p:sldId id="279" r:id="rId28"/>
    <p:sldId id="280" r:id="rId29"/>
    <p:sldId id="288" r:id="rId30"/>
    <p:sldId id="281" r:id="rId31"/>
    <p:sldId id="282" r:id="rId32"/>
    <p:sldId id="283" r:id="rId33"/>
    <p:sldId id="284" r:id="rId34"/>
    <p:sldId id="285"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11" r:id="rId49"/>
    <p:sldId id="300" r:id="rId50"/>
    <p:sldId id="301" r:id="rId51"/>
    <p:sldId id="302" r:id="rId52"/>
    <p:sldId id="303" r:id="rId53"/>
    <p:sldId id="312" r:id="rId54"/>
    <p:sldId id="304" r:id="rId55"/>
    <p:sldId id="305" r:id="rId56"/>
    <p:sldId id="306" r:id="rId57"/>
    <p:sldId id="30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86" d="100"/>
          <a:sy n="86" d="100"/>
        </p:scale>
        <p:origin x="270"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ki Kousoulini" userId="27d6ad4fd7685091" providerId="LiveId" clId="{32F381D2-874E-4EA9-86FC-6E84D619C799}"/>
    <pc:docChg chg="undo custSel addSld modSld">
      <pc:chgData name="Vasiliki Kousoulini" userId="27d6ad4fd7685091" providerId="LiveId" clId="{32F381D2-874E-4EA9-86FC-6E84D619C799}" dt="2025-11-02T12:07:57.064" v="5900" actId="20577"/>
      <pc:docMkLst>
        <pc:docMk/>
      </pc:docMkLst>
      <pc:sldChg chg="modSp mod">
        <pc:chgData name="Vasiliki Kousoulini" userId="27d6ad4fd7685091" providerId="LiveId" clId="{32F381D2-874E-4EA9-86FC-6E84D619C799}" dt="2025-11-02T11:32:02.903" v="5064" actId="20577"/>
        <pc:sldMkLst>
          <pc:docMk/>
          <pc:sldMk cId="1551734644" sldId="264"/>
        </pc:sldMkLst>
        <pc:spChg chg="mod">
          <ac:chgData name="Vasiliki Kousoulini" userId="27d6ad4fd7685091" providerId="LiveId" clId="{32F381D2-874E-4EA9-86FC-6E84D619C799}" dt="2025-11-02T11:32:02.903" v="5064" actId="20577"/>
          <ac:spMkLst>
            <pc:docMk/>
            <pc:sldMk cId="1551734644" sldId="264"/>
            <ac:spMk id="3" creationId="{7D291C74-1EF5-A84F-2F61-02D89C0EDB2B}"/>
          </ac:spMkLst>
        </pc:spChg>
      </pc:sldChg>
      <pc:sldChg chg="modSp mod">
        <pc:chgData name="Vasiliki Kousoulini" userId="27d6ad4fd7685091" providerId="LiveId" clId="{32F381D2-874E-4EA9-86FC-6E84D619C799}" dt="2025-11-02T11:33:17.052" v="5084" actId="20577"/>
        <pc:sldMkLst>
          <pc:docMk/>
          <pc:sldMk cId="2425730024" sldId="268"/>
        </pc:sldMkLst>
        <pc:spChg chg="mod">
          <ac:chgData name="Vasiliki Kousoulini" userId="27d6ad4fd7685091" providerId="LiveId" clId="{32F381D2-874E-4EA9-86FC-6E84D619C799}" dt="2025-11-02T11:33:17.052" v="5084" actId="20577"/>
          <ac:spMkLst>
            <pc:docMk/>
            <pc:sldMk cId="2425730024" sldId="268"/>
            <ac:spMk id="3" creationId="{DEA09ACC-7A4E-FF1E-257C-8D6EB883A8CE}"/>
          </ac:spMkLst>
        </pc:spChg>
      </pc:sldChg>
      <pc:sldChg chg="modSp mod">
        <pc:chgData name="Vasiliki Kousoulini" userId="27d6ad4fd7685091" providerId="LiveId" clId="{32F381D2-874E-4EA9-86FC-6E84D619C799}" dt="2025-11-02T11:34:21.377" v="5129" actId="20577"/>
        <pc:sldMkLst>
          <pc:docMk/>
          <pc:sldMk cId="4115278104" sldId="269"/>
        </pc:sldMkLst>
        <pc:spChg chg="mod">
          <ac:chgData name="Vasiliki Kousoulini" userId="27d6ad4fd7685091" providerId="LiveId" clId="{32F381D2-874E-4EA9-86FC-6E84D619C799}" dt="2025-11-02T11:34:21.377" v="5129" actId="20577"/>
          <ac:spMkLst>
            <pc:docMk/>
            <pc:sldMk cId="4115278104" sldId="269"/>
            <ac:spMk id="3" creationId="{814672C3-1777-D40E-D831-6C029C7E0348}"/>
          </ac:spMkLst>
        </pc:spChg>
      </pc:sldChg>
      <pc:sldChg chg="modSp mod">
        <pc:chgData name="Vasiliki Kousoulini" userId="27d6ad4fd7685091" providerId="LiveId" clId="{32F381D2-874E-4EA9-86FC-6E84D619C799}" dt="2025-11-02T11:38:19.658" v="5163" actId="20577"/>
        <pc:sldMkLst>
          <pc:docMk/>
          <pc:sldMk cId="3084467287" sldId="272"/>
        </pc:sldMkLst>
        <pc:spChg chg="mod">
          <ac:chgData name="Vasiliki Kousoulini" userId="27d6ad4fd7685091" providerId="LiveId" clId="{32F381D2-874E-4EA9-86FC-6E84D619C799}" dt="2025-11-02T11:38:19.658" v="5163" actId="20577"/>
          <ac:spMkLst>
            <pc:docMk/>
            <pc:sldMk cId="3084467287" sldId="272"/>
            <ac:spMk id="3" creationId="{0B26A11D-CAE5-3F16-B81F-6E1FE9AD183E}"/>
          </ac:spMkLst>
        </pc:spChg>
      </pc:sldChg>
      <pc:sldChg chg="addSp modSp mod modClrScheme chgLayout">
        <pc:chgData name="Vasiliki Kousoulini" userId="27d6ad4fd7685091" providerId="LiveId" clId="{32F381D2-874E-4EA9-86FC-6E84D619C799}" dt="2025-11-02T11:40:59.435" v="5208" actId="20577"/>
        <pc:sldMkLst>
          <pc:docMk/>
          <pc:sldMk cId="3918221517" sldId="274"/>
        </pc:sldMkLst>
        <pc:spChg chg="mod ord">
          <ac:chgData name="Vasiliki Kousoulini" userId="27d6ad4fd7685091" providerId="LiveId" clId="{32F381D2-874E-4EA9-86FC-6E84D619C799}" dt="2025-10-25T10:25:31.766" v="78" actId="700"/>
          <ac:spMkLst>
            <pc:docMk/>
            <pc:sldMk cId="3918221517" sldId="274"/>
            <ac:spMk id="2" creationId="{20CBA436-2F3A-4819-9CBA-6C43E844317D}"/>
          </ac:spMkLst>
        </pc:spChg>
        <pc:spChg chg="mod ord">
          <ac:chgData name="Vasiliki Kousoulini" userId="27d6ad4fd7685091" providerId="LiveId" clId="{32F381D2-874E-4EA9-86FC-6E84D619C799}" dt="2025-11-02T11:40:41.555" v="5189" actId="20577"/>
          <ac:spMkLst>
            <pc:docMk/>
            <pc:sldMk cId="3918221517" sldId="274"/>
            <ac:spMk id="3" creationId="{04BC28C4-862E-0134-5AEC-DA32B1E6266F}"/>
          </ac:spMkLst>
        </pc:spChg>
        <pc:spChg chg="add mod ord">
          <ac:chgData name="Vasiliki Kousoulini" userId="27d6ad4fd7685091" providerId="LiveId" clId="{32F381D2-874E-4EA9-86FC-6E84D619C799}" dt="2025-11-02T11:40:59.435" v="5208" actId="20577"/>
          <ac:spMkLst>
            <pc:docMk/>
            <pc:sldMk cId="3918221517" sldId="274"/>
            <ac:spMk id="4" creationId="{BCBFA278-B188-70A3-822E-5CD21FD41523}"/>
          </ac:spMkLst>
        </pc:spChg>
      </pc:sldChg>
      <pc:sldChg chg="modSp new mod">
        <pc:chgData name="Vasiliki Kousoulini" userId="27d6ad4fd7685091" providerId="LiveId" clId="{32F381D2-874E-4EA9-86FC-6E84D619C799}" dt="2025-10-25T10:23:52.456" v="60" actId="27636"/>
        <pc:sldMkLst>
          <pc:docMk/>
          <pc:sldMk cId="245467422" sldId="275"/>
        </pc:sldMkLst>
        <pc:spChg chg="mod">
          <ac:chgData name="Vasiliki Kousoulini" userId="27d6ad4fd7685091" providerId="LiveId" clId="{32F381D2-874E-4EA9-86FC-6E84D619C799}" dt="2025-10-25T10:22:32.092" v="40" actId="20577"/>
          <ac:spMkLst>
            <pc:docMk/>
            <pc:sldMk cId="245467422" sldId="275"/>
            <ac:spMk id="2" creationId="{695D7EDB-9C21-0314-A70D-40F8714A6AFD}"/>
          </ac:spMkLst>
        </pc:spChg>
        <pc:spChg chg="mod">
          <ac:chgData name="Vasiliki Kousoulini" userId="27d6ad4fd7685091" providerId="LiveId" clId="{32F381D2-874E-4EA9-86FC-6E84D619C799}" dt="2025-10-25T10:23:52.456" v="60" actId="27636"/>
          <ac:spMkLst>
            <pc:docMk/>
            <pc:sldMk cId="245467422" sldId="275"/>
            <ac:spMk id="3" creationId="{284ACA35-9D08-5D04-82F3-5FE6E8ADF023}"/>
          </ac:spMkLst>
        </pc:spChg>
      </pc:sldChg>
      <pc:sldChg chg="modSp new mod">
        <pc:chgData name="Vasiliki Kousoulini" userId="27d6ad4fd7685091" providerId="LiveId" clId="{32F381D2-874E-4EA9-86FC-6E84D619C799}" dt="2025-11-02T11:51:05.704" v="5519" actId="113"/>
        <pc:sldMkLst>
          <pc:docMk/>
          <pc:sldMk cId="615965579" sldId="276"/>
        </pc:sldMkLst>
        <pc:spChg chg="mod">
          <ac:chgData name="Vasiliki Kousoulini" userId="27d6ad4fd7685091" providerId="LiveId" clId="{32F381D2-874E-4EA9-86FC-6E84D619C799}" dt="2025-10-25T10:26:29.411" v="105" actId="20577"/>
          <ac:spMkLst>
            <pc:docMk/>
            <pc:sldMk cId="615965579" sldId="276"/>
            <ac:spMk id="2" creationId="{489367A2-E114-F42F-7A4D-8A30D3EC80B4}"/>
          </ac:spMkLst>
        </pc:spChg>
        <pc:spChg chg="mod">
          <ac:chgData name="Vasiliki Kousoulini" userId="27d6ad4fd7685091" providerId="LiveId" clId="{32F381D2-874E-4EA9-86FC-6E84D619C799}" dt="2025-11-02T11:51:05.704" v="5519" actId="113"/>
          <ac:spMkLst>
            <pc:docMk/>
            <pc:sldMk cId="615965579" sldId="276"/>
            <ac:spMk id="3" creationId="{A60CC439-962F-FBAA-4948-8F1915EEC865}"/>
          </ac:spMkLst>
        </pc:spChg>
      </pc:sldChg>
      <pc:sldChg chg="modSp new mod">
        <pc:chgData name="Vasiliki Kousoulini" userId="27d6ad4fd7685091" providerId="LiveId" clId="{32F381D2-874E-4EA9-86FC-6E84D619C799}" dt="2025-10-25T10:40:48.987" v="303" actId="20577"/>
        <pc:sldMkLst>
          <pc:docMk/>
          <pc:sldMk cId="2092506977" sldId="277"/>
        </pc:sldMkLst>
        <pc:spChg chg="mod">
          <ac:chgData name="Vasiliki Kousoulini" userId="27d6ad4fd7685091" providerId="LiveId" clId="{32F381D2-874E-4EA9-86FC-6E84D619C799}" dt="2025-10-25T10:36:56.180" v="241" actId="20577"/>
          <ac:spMkLst>
            <pc:docMk/>
            <pc:sldMk cId="2092506977" sldId="277"/>
            <ac:spMk id="2" creationId="{57556DD9-70C2-33EB-9559-6F9ED6B26CE4}"/>
          </ac:spMkLst>
        </pc:spChg>
        <pc:spChg chg="mod">
          <ac:chgData name="Vasiliki Kousoulini" userId="27d6ad4fd7685091" providerId="LiveId" clId="{32F381D2-874E-4EA9-86FC-6E84D619C799}" dt="2025-10-25T10:40:48.987" v="303" actId="20577"/>
          <ac:spMkLst>
            <pc:docMk/>
            <pc:sldMk cId="2092506977" sldId="277"/>
            <ac:spMk id="3" creationId="{C5BE32EF-04E6-79FE-795F-B51B82E51712}"/>
          </ac:spMkLst>
        </pc:spChg>
      </pc:sldChg>
      <pc:sldChg chg="addSp modSp new mod modClrScheme chgLayout">
        <pc:chgData name="Vasiliki Kousoulini" userId="27d6ad4fd7685091" providerId="LiveId" clId="{32F381D2-874E-4EA9-86FC-6E84D619C799}" dt="2025-11-02T11:51:44.715" v="5520" actId="313"/>
        <pc:sldMkLst>
          <pc:docMk/>
          <pc:sldMk cId="3663144816" sldId="278"/>
        </pc:sldMkLst>
        <pc:spChg chg="mod ord">
          <ac:chgData name="Vasiliki Kousoulini" userId="27d6ad4fd7685091" providerId="LiveId" clId="{32F381D2-874E-4EA9-86FC-6E84D619C799}" dt="2025-11-02T11:51:44.715" v="5520" actId="313"/>
          <ac:spMkLst>
            <pc:docMk/>
            <pc:sldMk cId="3663144816" sldId="278"/>
            <ac:spMk id="2" creationId="{F246D54D-2A5F-E518-6246-ED8C8E54289E}"/>
          </ac:spMkLst>
        </pc:spChg>
        <pc:spChg chg="mod ord">
          <ac:chgData name="Vasiliki Kousoulini" userId="27d6ad4fd7685091" providerId="LiveId" clId="{32F381D2-874E-4EA9-86FC-6E84D619C799}" dt="2025-10-25T10:44:38.919" v="358" actId="113"/>
          <ac:spMkLst>
            <pc:docMk/>
            <pc:sldMk cId="3663144816" sldId="278"/>
            <ac:spMk id="3" creationId="{AF2A36F8-59DA-A89B-FF70-B75DB1D1E29C}"/>
          </ac:spMkLst>
        </pc:spChg>
        <pc:spChg chg="add mod ord">
          <ac:chgData name="Vasiliki Kousoulini" userId="27d6ad4fd7685091" providerId="LiveId" clId="{32F381D2-874E-4EA9-86FC-6E84D619C799}" dt="2025-10-25T10:46:00.328" v="370" actId="113"/>
          <ac:spMkLst>
            <pc:docMk/>
            <pc:sldMk cId="3663144816" sldId="278"/>
            <ac:spMk id="4" creationId="{F1D8A088-FE16-2683-60FD-8CA4BB7234EA}"/>
          </ac:spMkLst>
        </pc:spChg>
      </pc:sldChg>
      <pc:sldChg chg="modSp new mod">
        <pc:chgData name="Vasiliki Kousoulini" userId="27d6ad4fd7685091" providerId="LiveId" clId="{32F381D2-874E-4EA9-86FC-6E84D619C799}" dt="2025-10-25T10:50:00.016" v="449" actId="20577"/>
        <pc:sldMkLst>
          <pc:docMk/>
          <pc:sldMk cId="1875620047" sldId="279"/>
        </pc:sldMkLst>
        <pc:spChg chg="mod">
          <ac:chgData name="Vasiliki Kousoulini" userId="27d6ad4fd7685091" providerId="LiveId" clId="{32F381D2-874E-4EA9-86FC-6E84D619C799}" dt="2025-10-25T10:46:27.212" v="373"/>
          <ac:spMkLst>
            <pc:docMk/>
            <pc:sldMk cId="1875620047" sldId="279"/>
            <ac:spMk id="2" creationId="{0CC14A5E-1529-B569-33CD-30B89FAED9E4}"/>
          </ac:spMkLst>
        </pc:spChg>
        <pc:spChg chg="mod">
          <ac:chgData name="Vasiliki Kousoulini" userId="27d6ad4fd7685091" providerId="LiveId" clId="{32F381D2-874E-4EA9-86FC-6E84D619C799}" dt="2025-10-25T10:50:00.016" v="449" actId="20577"/>
          <ac:spMkLst>
            <pc:docMk/>
            <pc:sldMk cId="1875620047" sldId="279"/>
            <ac:spMk id="3" creationId="{976A0390-AA41-BD15-09DE-87E91BC0DDB6}"/>
          </ac:spMkLst>
        </pc:spChg>
      </pc:sldChg>
      <pc:sldChg chg="addSp delSp modSp new mod modClrScheme chgLayout">
        <pc:chgData name="Vasiliki Kousoulini" userId="27d6ad4fd7685091" providerId="LiveId" clId="{32F381D2-874E-4EA9-86FC-6E84D619C799}" dt="2025-10-25T10:53:28.943" v="493" actId="313"/>
        <pc:sldMkLst>
          <pc:docMk/>
          <pc:sldMk cId="2814725110" sldId="280"/>
        </pc:sldMkLst>
        <pc:spChg chg="mod ord">
          <ac:chgData name="Vasiliki Kousoulini" userId="27d6ad4fd7685091" providerId="LiveId" clId="{32F381D2-874E-4EA9-86FC-6E84D619C799}" dt="2025-10-25T10:53:28.943" v="493" actId="313"/>
          <ac:spMkLst>
            <pc:docMk/>
            <pc:sldMk cId="2814725110" sldId="280"/>
            <ac:spMk id="2" creationId="{B5C6C769-6FD6-8636-42B0-038268DC5C22}"/>
          </ac:spMkLst>
        </pc:spChg>
        <pc:spChg chg="add mod ord">
          <ac:chgData name="Vasiliki Kousoulini" userId="27d6ad4fd7685091" providerId="LiveId" clId="{32F381D2-874E-4EA9-86FC-6E84D619C799}" dt="2025-10-25T10:52:24.226" v="485" actId="20577"/>
          <ac:spMkLst>
            <pc:docMk/>
            <pc:sldMk cId="2814725110" sldId="280"/>
            <ac:spMk id="4" creationId="{B22DF149-7545-BE67-0DE9-54C92AA3847F}"/>
          </ac:spMkLst>
        </pc:spChg>
        <pc:spChg chg="add mod ord">
          <ac:chgData name="Vasiliki Kousoulini" userId="27d6ad4fd7685091" providerId="LiveId" clId="{32F381D2-874E-4EA9-86FC-6E84D619C799}" dt="2025-10-25T10:52:53.082" v="492" actId="20577"/>
          <ac:spMkLst>
            <pc:docMk/>
            <pc:sldMk cId="2814725110" sldId="280"/>
            <ac:spMk id="5" creationId="{7E17ABA3-CD18-9BBA-E4FD-F87813C27C57}"/>
          </ac:spMkLst>
        </pc:spChg>
      </pc:sldChg>
      <pc:sldChg chg="addSp modSp new mod modClrScheme chgLayout">
        <pc:chgData name="Vasiliki Kousoulini" userId="27d6ad4fd7685091" providerId="LiveId" clId="{32F381D2-874E-4EA9-86FC-6E84D619C799}" dt="2025-11-02T11:52:17.241" v="5521" actId="113"/>
        <pc:sldMkLst>
          <pc:docMk/>
          <pc:sldMk cId="241837876" sldId="281"/>
        </pc:sldMkLst>
        <pc:spChg chg="mod ord">
          <ac:chgData name="Vasiliki Kousoulini" userId="27d6ad4fd7685091" providerId="LiveId" clId="{32F381D2-874E-4EA9-86FC-6E84D619C799}" dt="2025-10-25T10:55:58.965" v="536" actId="700"/>
          <ac:spMkLst>
            <pc:docMk/>
            <pc:sldMk cId="241837876" sldId="281"/>
            <ac:spMk id="2" creationId="{AE188E3C-760D-35E8-A01D-85B62D735BCA}"/>
          </ac:spMkLst>
        </pc:spChg>
        <pc:spChg chg="mod ord">
          <ac:chgData name="Vasiliki Kousoulini" userId="27d6ad4fd7685091" providerId="LiveId" clId="{32F381D2-874E-4EA9-86FC-6E84D619C799}" dt="2025-10-25T10:55:58.965" v="536" actId="700"/>
          <ac:spMkLst>
            <pc:docMk/>
            <pc:sldMk cId="241837876" sldId="281"/>
            <ac:spMk id="3" creationId="{BCB96B35-6225-152F-0E75-FC0775B90CCD}"/>
          </ac:spMkLst>
        </pc:spChg>
        <pc:spChg chg="add mod ord">
          <ac:chgData name="Vasiliki Kousoulini" userId="27d6ad4fd7685091" providerId="LiveId" clId="{32F381D2-874E-4EA9-86FC-6E84D619C799}" dt="2025-11-02T11:52:17.241" v="5521" actId="113"/>
          <ac:spMkLst>
            <pc:docMk/>
            <pc:sldMk cId="241837876" sldId="281"/>
            <ac:spMk id="4" creationId="{C3205C2A-355E-EA4B-9870-795245DDE182}"/>
          </ac:spMkLst>
        </pc:spChg>
      </pc:sldChg>
      <pc:sldChg chg="modSp new mod">
        <pc:chgData name="Vasiliki Kousoulini" userId="27d6ad4fd7685091" providerId="LiveId" clId="{32F381D2-874E-4EA9-86FC-6E84D619C799}" dt="2025-10-25T11:04:26.163" v="975" actId="20577"/>
        <pc:sldMkLst>
          <pc:docMk/>
          <pc:sldMk cId="4231064854" sldId="282"/>
        </pc:sldMkLst>
        <pc:spChg chg="mod">
          <ac:chgData name="Vasiliki Kousoulini" userId="27d6ad4fd7685091" providerId="LiveId" clId="{32F381D2-874E-4EA9-86FC-6E84D619C799}" dt="2025-10-25T11:01:26.269" v="947"/>
          <ac:spMkLst>
            <pc:docMk/>
            <pc:sldMk cId="4231064854" sldId="282"/>
            <ac:spMk id="2" creationId="{FB4686EE-4A13-8404-98FE-48389DB09183}"/>
          </ac:spMkLst>
        </pc:spChg>
        <pc:spChg chg="mod">
          <ac:chgData name="Vasiliki Kousoulini" userId="27d6ad4fd7685091" providerId="LiveId" clId="{32F381D2-874E-4EA9-86FC-6E84D619C799}" dt="2025-10-25T11:04:26.163" v="975" actId="20577"/>
          <ac:spMkLst>
            <pc:docMk/>
            <pc:sldMk cId="4231064854" sldId="282"/>
            <ac:spMk id="3" creationId="{22DA37BE-2ADA-22F8-8FD5-CDC98684F9A5}"/>
          </ac:spMkLst>
        </pc:spChg>
      </pc:sldChg>
      <pc:sldChg chg="addSp modSp new mod modClrScheme chgLayout">
        <pc:chgData name="Vasiliki Kousoulini" userId="27d6ad4fd7685091" providerId="LiveId" clId="{32F381D2-874E-4EA9-86FC-6E84D619C799}" dt="2025-11-02T11:52:28.919" v="5522" actId="113"/>
        <pc:sldMkLst>
          <pc:docMk/>
          <pc:sldMk cId="2456333545" sldId="283"/>
        </pc:sldMkLst>
        <pc:spChg chg="mod ord">
          <ac:chgData name="Vasiliki Kousoulini" userId="27d6ad4fd7685091" providerId="LiveId" clId="{32F381D2-874E-4EA9-86FC-6E84D619C799}" dt="2025-10-25T11:05:12.836" v="980" actId="700"/>
          <ac:spMkLst>
            <pc:docMk/>
            <pc:sldMk cId="2456333545" sldId="283"/>
            <ac:spMk id="2" creationId="{6830B738-ED03-0687-5BBB-19362018DA28}"/>
          </ac:spMkLst>
        </pc:spChg>
        <pc:spChg chg="mod ord">
          <ac:chgData name="Vasiliki Kousoulini" userId="27d6ad4fd7685091" providerId="LiveId" clId="{32F381D2-874E-4EA9-86FC-6E84D619C799}" dt="2025-10-25T11:10:50.335" v="1472" actId="20577"/>
          <ac:spMkLst>
            <pc:docMk/>
            <pc:sldMk cId="2456333545" sldId="283"/>
            <ac:spMk id="3" creationId="{7D9D1FDC-C4DE-7DD6-C2AC-EA1A3DD4DCB8}"/>
          </ac:spMkLst>
        </pc:spChg>
        <pc:spChg chg="add mod ord">
          <ac:chgData name="Vasiliki Kousoulini" userId="27d6ad4fd7685091" providerId="LiveId" clId="{32F381D2-874E-4EA9-86FC-6E84D619C799}" dt="2025-11-02T11:52:28.919" v="5522" actId="113"/>
          <ac:spMkLst>
            <pc:docMk/>
            <pc:sldMk cId="2456333545" sldId="283"/>
            <ac:spMk id="4" creationId="{E4523F17-D52A-1D85-07CF-C588123F1EE0}"/>
          </ac:spMkLst>
        </pc:spChg>
      </pc:sldChg>
      <pc:sldChg chg="addSp modSp new mod modClrScheme chgLayout">
        <pc:chgData name="Vasiliki Kousoulini" userId="27d6ad4fd7685091" providerId="LiveId" clId="{32F381D2-874E-4EA9-86FC-6E84D619C799}" dt="2025-11-02T11:52:41.664" v="5524" actId="113"/>
        <pc:sldMkLst>
          <pc:docMk/>
          <pc:sldMk cId="3697661604" sldId="284"/>
        </pc:sldMkLst>
        <pc:spChg chg="mod ord">
          <ac:chgData name="Vasiliki Kousoulini" userId="27d6ad4fd7685091" providerId="LiveId" clId="{32F381D2-874E-4EA9-86FC-6E84D619C799}" dt="2025-10-25T11:14:24.191" v="1524" actId="700"/>
          <ac:spMkLst>
            <pc:docMk/>
            <pc:sldMk cId="3697661604" sldId="284"/>
            <ac:spMk id="2" creationId="{0C9A0A96-08F8-7677-94ED-EDAA16939F1F}"/>
          </ac:spMkLst>
        </pc:spChg>
        <pc:spChg chg="mod ord">
          <ac:chgData name="Vasiliki Kousoulini" userId="27d6ad4fd7685091" providerId="LiveId" clId="{32F381D2-874E-4EA9-86FC-6E84D619C799}" dt="2025-11-02T11:52:37.136" v="5523" actId="113"/>
          <ac:spMkLst>
            <pc:docMk/>
            <pc:sldMk cId="3697661604" sldId="284"/>
            <ac:spMk id="3" creationId="{4218B6EF-1A2B-D194-1837-22276C1907BF}"/>
          </ac:spMkLst>
        </pc:spChg>
        <pc:spChg chg="add mod ord">
          <ac:chgData name="Vasiliki Kousoulini" userId="27d6ad4fd7685091" providerId="LiveId" clId="{32F381D2-874E-4EA9-86FC-6E84D619C799}" dt="2025-11-02T11:52:41.664" v="5524" actId="113"/>
          <ac:spMkLst>
            <pc:docMk/>
            <pc:sldMk cId="3697661604" sldId="284"/>
            <ac:spMk id="4" creationId="{55FFE68D-A318-B3D9-584C-1ED2463BCE01}"/>
          </ac:spMkLst>
        </pc:spChg>
      </pc:sldChg>
      <pc:sldChg chg="modSp new mod">
        <pc:chgData name="Vasiliki Kousoulini" userId="27d6ad4fd7685091" providerId="LiveId" clId="{32F381D2-874E-4EA9-86FC-6E84D619C799}" dt="2025-11-02T11:52:49.415" v="5525" actId="113"/>
        <pc:sldMkLst>
          <pc:docMk/>
          <pc:sldMk cId="2818922820" sldId="285"/>
        </pc:sldMkLst>
        <pc:spChg chg="mod">
          <ac:chgData name="Vasiliki Kousoulini" userId="27d6ad4fd7685091" providerId="LiveId" clId="{32F381D2-874E-4EA9-86FC-6E84D619C799}" dt="2025-10-25T11:23:40.645" v="2246"/>
          <ac:spMkLst>
            <pc:docMk/>
            <pc:sldMk cId="2818922820" sldId="285"/>
            <ac:spMk id="2" creationId="{69AADD30-4CE9-A0D2-4D37-B6A5D47D2A94}"/>
          </ac:spMkLst>
        </pc:spChg>
        <pc:spChg chg="mod">
          <ac:chgData name="Vasiliki Kousoulini" userId="27d6ad4fd7685091" providerId="LiveId" clId="{32F381D2-874E-4EA9-86FC-6E84D619C799}" dt="2025-11-02T11:52:49.415" v="5525" actId="113"/>
          <ac:spMkLst>
            <pc:docMk/>
            <pc:sldMk cId="2818922820" sldId="285"/>
            <ac:spMk id="3" creationId="{8A287E0A-8314-DF75-AF43-5ACD3AFEB3D3}"/>
          </ac:spMkLst>
        </pc:spChg>
      </pc:sldChg>
      <pc:sldChg chg="modSp new mod">
        <pc:chgData name="Vasiliki Kousoulini" userId="27d6ad4fd7685091" providerId="LiveId" clId="{32F381D2-874E-4EA9-86FC-6E84D619C799}" dt="2025-10-25T11:32:10.410" v="2570" actId="20577"/>
        <pc:sldMkLst>
          <pc:docMk/>
          <pc:sldMk cId="2387800262" sldId="286"/>
        </pc:sldMkLst>
        <pc:spChg chg="mod">
          <ac:chgData name="Vasiliki Kousoulini" userId="27d6ad4fd7685091" providerId="LiveId" clId="{32F381D2-874E-4EA9-86FC-6E84D619C799}" dt="2025-10-25T11:29:13.338" v="2479" actId="20577"/>
          <ac:spMkLst>
            <pc:docMk/>
            <pc:sldMk cId="2387800262" sldId="286"/>
            <ac:spMk id="2" creationId="{9918CDAC-BFDF-1CB6-A8A5-BE41BCE105DB}"/>
          </ac:spMkLst>
        </pc:spChg>
        <pc:spChg chg="mod">
          <ac:chgData name="Vasiliki Kousoulini" userId="27d6ad4fd7685091" providerId="LiveId" clId="{32F381D2-874E-4EA9-86FC-6E84D619C799}" dt="2025-10-25T11:32:10.410" v="2570" actId="20577"/>
          <ac:spMkLst>
            <pc:docMk/>
            <pc:sldMk cId="2387800262" sldId="286"/>
            <ac:spMk id="3" creationId="{B403CEE5-3936-3051-B815-5B54745F9074}"/>
          </ac:spMkLst>
        </pc:spChg>
      </pc:sldChg>
      <pc:sldChg chg="addSp delSp modSp new mod modClrScheme chgLayout">
        <pc:chgData name="Vasiliki Kousoulini" userId="27d6ad4fd7685091" providerId="LiveId" clId="{32F381D2-874E-4EA9-86FC-6E84D619C799}" dt="2025-10-25T11:38:05.663" v="2893" actId="20577"/>
        <pc:sldMkLst>
          <pc:docMk/>
          <pc:sldMk cId="3449573218" sldId="287"/>
        </pc:sldMkLst>
        <pc:spChg chg="mod ord">
          <ac:chgData name="Vasiliki Kousoulini" userId="27d6ad4fd7685091" providerId="LiveId" clId="{32F381D2-874E-4EA9-86FC-6E84D619C799}" dt="2025-10-25T11:32:44.843" v="2573" actId="700"/>
          <ac:spMkLst>
            <pc:docMk/>
            <pc:sldMk cId="3449573218" sldId="287"/>
            <ac:spMk id="2" creationId="{7947F103-864E-69C5-9539-8D97CBFBF38C}"/>
          </ac:spMkLst>
        </pc:spChg>
        <pc:spChg chg="add mod ord">
          <ac:chgData name="Vasiliki Kousoulini" userId="27d6ad4fd7685091" providerId="LiveId" clId="{32F381D2-874E-4EA9-86FC-6E84D619C799}" dt="2025-10-25T11:35:51.957" v="2820" actId="113"/>
          <ac:spMkLst>
            <pc:docMk/>
            <pc:sldMk cId="3449573218" sldId="287"/>
            <ac:spMk id="4" creationId="{E155FC86-2104-337D-3F44-9A26E979026A}"/>
          </ac:spMkLst>
        </pc:spChg>
        <pc:spChg chg="add mod ord">
          <ac:chgData name="Vasiliki Kousoulini" userId="27d6ad4fd7685091" providerId="LiveId" clId="{32F381D2-874E-4EA9-86FC-6E84D619C799}" dt="2025-10-25T11:38:05.663" v="2893" actId="20577"/>
          <ac:spMkLst>
            <pc:docMk/>
            <pc:sldMk cId="3449573218" sldId="287"/>
            <ac:spMk id="5" creationId="{49C6946A-D486-6319-E29D-67F6793B9A90}"/>
          </ac:spMkLst>
        </pc:spChg>
      </pc:sldChg>
      <pc:sldChg chg="modSp new mod">
        <pc:chgData name="Vasiliki Kousoulini" userId="27d6ad4fd7685091" providerId="LiveId" clId="{32F381D2-874E-4EA9-86FC-6E84D619C799}" dt="2025-10-25T11:44:18.183" v="2966" actId="20577"/>
        <pc:sldMkLst>
          <pc:docMk/>
          <pc:sldMk cId="3458289624" sldId="288"/>
        </pc:sldMkLst>
        <pc:spChg chg="mod">
          <ac:chgData name="Vasiliki Kousoulini" userId="27d6ad4fd7685091" providerId="LiveId" clId="{32F381D2-874E-4EA9-86FC-6E84D619C799}" dt="2025-10-25T11:39:05.878" v="2918" actId="20577"/>
          <ac:spMkLst>
            <pc:docMk/>
            <pc:sldMk cId="3458289624" sldId="288"/>
            <ac:spMk id="2" creationId="{2E823DC5-18A8-8C79-ADB4-C812F4A71841}"/>
          </ac:spMkLst>
        </pc:spChg>
        <pc:spChg chg="mod">
          <ac:chgData name="Vasiliki Kousoulini" userId="27d6ad4fd7685091" providerId="LiveId" clId="{32F381D2-874E-4EA9-86FC-6E84D619C799}" dt="2025-10-25T11:44:18.183" v="2966" actId="20577"/>
          <ac:spMkLst>
            <pc:docMk/>
            <pc:sldMk cId="3458289624" sldId="288"/>
            <ac:spMk id="3" creationId="{10128413-2295-546E-801F-2674714F507E}"/>
          </ac:spMkLst>
        </pc:spChg>
      </pc:sldChg>
      <pc:sldChg chg="modSp new mod">
        <pc:chgData name="Vasiliki Kousoulini" userId="27d6ad4fd7685091" providerId="LiveId" clId="{32F381D2-874E-4EA9-86FC-6E84D619C799}" dt="2025-11-02T11:53:57.010" v="5558" actId="113"/>
        <pc:sldMkLst>
          <pc:docMk/>
          <pc:sldMk cId="1025477219" sldId="289"/>
        </pc:sldMkLst>
        <pc:spChg chg="mod">
          <ac:chgData name="Vasiliki Kousoulini" userId="27d6ad4fd7685091" providerId="LiveId" clId="{32F381D2-874E-4EA9-86FC-6E84D619C799}" dt="2025-10-25T11:44:33.980" v="2968"/>
          <ac:spMkLst>
            <pc:docMk/>
            <pc:sldMk cId="1025477219" sldId="289"/>
            <ac:spMk id="2" creationId="{C04489CC-DB0C-8AA1-E9EF-67BFBDB2B15F}"/>
          </ac:spMkLst>
        </pc:spChg>
        <pc:spChg chg="mod">
          <ac:chgData name="Vasiliki Kousoulini" userId="27d6ad4fd7685091" providerId="LiveId" clId="{32F381D2-874E-4EA9-86FC-6E84D619C799}" dt="2025-11-02T11:53:57.010" v="5558" actId="113"/>
          <ac:spMkLst>
            <pc:docMk/>
            <pc:sldMk cId="1025477219" sldId="289"/>
            <ac:spMk id="3" creationId="{126CCE8D-26EE-76ED-2862-E9F7C855C866}"/>
          </ac:spMkLst>
        </pc:spChg>
      </pc:sldChg>
      <pc:sldChg chg="modSp new mod">
        <pc:chgData name="Vasiliki Kousoulini" userId="27d6ad4fd7685091" providerId="LiveId" clId="{32F381D2-874E-4EA9-86FC-6E84D619C799}" dt="2025-10-26T12:11:48.909" v="3110" actId="113"/>
        <pc:sldMkLst>
          <pc:docMk/>
          <pc:sldMk cId="2589235152" sldId="290"/>
        </pc:sldMkLst>
        <pc:spChg chg="mod">
          <ac:chgData name="Vasiliki Kousoulini" userId="27d6ad4fd7685091" providerId="LiveId" clId="{32F381D2-874E-4EA9-86FC-6E84D619C799}" dt="2025-10-26T12:07:22.596" v="3075" actId="20577"/>
          <ac:spMkLst>
            <pc:docMk/>
            <pc:sldMk cId="2589235152" sldId="290"/>
            <ac:spMk id="2" creationId="{1AF74C83-EFCB-3EEA-BE0B-F36DA7D5B30C}"/>
          </ac:spMkLst>
        </pc:spChg>
        <pc:spChg chg="mod">
          <ac:chgData name="Vasiliki Kousoulini" userId="27d6ad4fd7685091" providerId="LiveId" clId="{32F381D2-874E-4EA9-86FC-6E84D619C799}" dt="2025-10-26T12:11:48.909" v="3110" actId="113"/>
          <ac:spMkLst>
            <pc:docMk/>
            <pc:sldMk cId="2589235152" sldId="290"/>
            <ac:spMk id="3" creationId="{DC606C69-DBC6-8281-38EB-0C933991978F}"/>
          </ac:spMkLst>
        </pc:spChg>
      </pc:sldChg>
      <pc:sldChg chg="modSp new mod">
        <pc:chgData name="Vasiliki Kousoulini" userId="27d6ad4fd7685091" providerId="LiveId" clId="{32F381D2-874E-4EA9-86FC-6E84D619C799}" dt="2025-10-26T12:14:02.841" v="3209" actId="113"/>
        <pc:sldMkLst>
          <pc:docMk/>
          <pc:sldMk cId="2591801382" sldId="291"/>
        </pc:sldMkLst>
        <pc:spChg chg="mod">
          <ac:chgData name="Vasiliki Kousoulini" userId="27d6ad4fd7685091" providerId="LiveId" clId="{32F381D2-874E-4EA9-86FC-6E84D619C799}" dt="2025-10-26T12:12:40.982" v="3123" actId="20577"/>
          <ac:spMkLst>
            <pc:docMk/>
            <pc:sldMk cId="2591801382" sldId="291"/>
            <ac:spMk id="2" creationId="{F57088D2-98D8-FFA5-2E2A-0E04C1A4F795}"/>
          </ac:spMkLst>
        </pc:spChg>
        <pc:spChg chg="mod">
          <ac:chgData name="Vasiliki Kousoulini" userId="27d6ad4fd7685091" providerId="LiveId" clId="{32F381D2-874E-4EA9-86FC-6E84D619C799}" dt="2025-10-26T12:14:02.841" v="3209" actId="113"/>
          <ac:spMkLst>
            <pc:docMk/>
            <pc:sldMk cId="2591801382" sldId="291"/>
            <ac:spMk id="3" creationId="{DC6EBE0C-A545-A374-7FD3-F1A9A21FA285}"/>
          </ac:spMkLst>
        </pc:spChg>
      </pc:sldChg>
      <pc:sldChg chg="addSp delSp modSp new mod modClrScheme chgLayout">
        <pc:chgData name="Vasiliki Kousoulini" userId="27d6ad4fd7685091" providerId="LiveId" clId="{32F381D2-874E-4EA9-86FC-6E84D619C799}" dt="2025-10-26T12:16:29.004" v="3258" actId="27636"/>
        <pc:sldMkLst>
          <pc:docMk/>
          <pc:sldMk cId="1273492168" sldId="292"/>
        </pc:sldMkLst>
        <pc:spChg chg="mod ord">
          <ac:chgData name="Vasiliki Kousoulini" userId="27d6ad4fd7685091" providerId="LiveId" clId="{32F381D2-874E-4EA9-86FC-6E84D619C799}" dt="2025-10-26T12:14:57.596" v="3212" actId="700"/>
          <ac:spMkLst>
            <pc:docMk/>
            <pc:sldMk cId="1273492168" sldId="292"/>
            <ac:spMk id="2" creationId="{4D286B79-DD63-D2B2-7E46-C05042AE290D}"/>
          </ac:spMkLst>
        </pc:spChg>
        <pc:spChg chg="add mod ord">
          <ac:chgData name="Vasiliki Kousoulini" userId="27d6ad4fd7685091" providerId="LiveId" clId="{32F381D2-874E-4EA9-86FC-6E84D619C799}" dt="2025-10-26T12:15:38.696" v="3243" actId="20577"/>
          <ac:spMkLst>
            <pc:docMk/>
            <pc:sldMk cId="1273492168" sldId="292"/>
            <ac:spMk id="4" creationId="{B6B1F590-D229-BF8F-82B0-9CA1CB3A80CE}"/>
          </ac:spMkLst>
        </pc:spChg>
        <pc:spChg chg="add mod ord">
          <ac:chgData name="Vasiliki Kousoulini" userId="27d6ad4fd7685091" providerId="LiveId" clId="{32F381D2-874E-4EA9-86FC-6E84D619C799}" dt="2025-10-26T12:16:29.004" v="3258" actId="27636"/>
          <ac:spMkLst>
            <pc:docMk/>
            <pc:sldMk cId="1273492168" sldId="292"/>
            <ac:spMk id="5" creationId="{7F9E9470-ED51-59BE-2CE4-78103FDFA4DB}"/>
          </ac:spMkLst>
        </pc:spChg>
      </pc:sldChg>
      <pc:sldChg chg="modSp new mod">
        <pc:chgData name="Vasiliki Kousoulini" userId="27d6ad4fd7685091" providerId="LiveId" clId="{32F381D2-874E-4EA9-86FC-6E84D619C799}" dt="2025-10-26T12:19:30.758" v="3382" actId="20577"/>
        <pc:sldMkLst>
          <pc:docMk/>
          <pc:sldMk cId="1883279462" sldId="293"/>
        </pc:sldMkLst>
        <pc:spChg chg="mod">
          <ac:chgData name="Vasiliki Kousoulini" userId="27d6ad4fd7685091" providerId="LiveId" clId="{32F381D2-874E-4EA9-86FC-6E84D619C799}" dt="2025-10-26T12:17:07.746" v="3269" actId="20577"/>
          <ac:spMkLst>
            <pc:docMk/>
            <pc:sldMk cId="1883279462" sldId="293"/>
            <ac:spMk id="2" creationId="{8C061D16-AF90-069A-24A8-23EE3AF6D2CF}"/>
          </ac:spMkLst>
        </pc:spChg>
        <pc:spChg chg="mod">
          <ac:chgData name="Vasiliki Kousoulini" userId="27d6ad4fd7685091" providerId="LiveId" clId="{32F381D2-874E-4EA9-86FC-6E84D619C799}" dt="2025-10-26T12:18:52.713" v="3351" actId="20577"/>
          <ac:spMkLst>
            <pc:docMk/>
            <pc:sldMk cId="1883279462" sldId="293"/>
            <ac:spMk id="3" creationId="{149C3EA4-9218-FFC9-0C7D-BB6C18137C23}"/>
          </ac:spMkLst>
        </pc:spChg>
        <pc:spChg chg="mod">
          <ac:chgData name="Vasiliki Kousoulini" userId="27d6ad4fd7685091" providerId="LiveId" clId="{32F381D2-874E-4EA9-86FC-6E84D619C799}" dt="2025-10-26T12:19:30.758" v="3382" actId="20577"/>
          <ac:spMkLst>
            <pc:docMk/>
            <pc:sldMk cId="1883279462" sldId="293"/>
            <ac:spMk id="4" creationId="{C1571B04-D6D7-EBF7-132C-58A210FF5B12}"/>
          </ac:spMkLst>
        </pc:spChg>
      </pc:sldChg>
      <pc:sldChg chg="modSp new mod">
        <pc:chgData name="Vasiliki Kousoulini" userId="27d6ad4fd7685091" providerId="LiveId" clId="{32F381D2-874E-4EA9-86FC-6E84D619C799}" dt="2025-10-26T12:22:29.902" v="3510" actId="20577"/>
        <pc:sldMkLst>
          <pc:docMk/>
          <pc:sldMk cId="4111240342" sldId="294"/>
        </pc:sldMkLst>
        <pc:spChg chg="mod">
          <ac:chgData name="Vasiliki Kousoulini" userId="27d6ad4fd7685091" providerId="LiveId" clId="{32F381D2-874E-4EA9-86FC-6E84D619C799}" dt="2025-10-26T12:20:43.722" v="3395" actId="20577"/>
          <ac:spMkLst>
            <pc:docMk/>
            <pc:sldMk cId="4111240342" sldId="294"/>
            <ac:spMk id="2" creationId="{1991DD7E-CF3C-9FD2-C333-BEC45188FEF2}"/>
          </ac:spMkLst>
        </pc:spChg>
        <pc:spChg chg="mod">
          <ac:chgData name="Vasiliki Kousoulini" userId="27d6ad4fd7685091" providerId="LiveId" clId="{32F381D2-874E-4EA9-86FC-6E84D619C799}" dt="2025-10-26T12:22:29.902" v="3510" actId="20577"/>
          <ac:spMkLst>
            <pc:docMk/>
            <pc:sldMk cId="4111240342" sldId="294"/>
            <ac:spMk id="3" creationId="{79A59E4B-0A47-345D-6039-0DF765573B76}"/>
          </ac:spMkLst>
        </pc:spChg>
      </pc:sldChg>
      <pc:sldChg chg="modSp new mod">
        <pc:chgData name="Vasiliki Kousoulini" userId="27d6ad4fd7685091" providerId="LiveId" clId="{32F381D2-874E-4EA9-86FC-6E84D619C799}" dt="2025-10-26T12:24:08.006" v="3552" actId="20577"/>
        <pc:sldMkLst>
          <pc:docMk/>
          <pc:sldMk cId="778982047" sldId="295"/>
        </pc:sldMkLst>
        <pc:spChg chg="mod">
          <ac:chgData name="Vasiliki Kousoulini" userId="27d6ad4fd7685091" providerId="LiveId" clId="{32F381D2-874E-4EA9-86FC-6E84D619C799}" dt="2025-10-26T12:22:43.566" v="3521" actId="20577"/>
          <ac:spMkLst>
            <pc:docMk/>
            <pc:sldMk cId="778982047" sldId="295"/>
            <ac:spMk id="2" creationId="{14D02EC5-F54F-D47F-A30E-B98FC0EC1114}"/>
          </ac:spMkLst>
        </pc:spChg>
        <pc:spChg chg="mod">
          <ac:chgData name="Vasiliki Kousoulini" userId="27d6ad4fd7685091" providerId="LiveId" clId="{32F381D2-874E-4EA9-86FC-6E84D619C799}" dt="2025-10-26T12:24:08.006" v="3552" actId="20577"/>
          <ac:spMkLst>
            <pc:docMk/>
            <pc:sldMk cId="778982047" sldId="295"/>
            <ac:spMk id="3" creationId="{BE8F3341-19E4-16D0-882F-DC0682A4187B}"/>
          </ac:spMkLst>
        </pc:spChg>
      </pc:sldChg>
      <pc:sldChg chg="addSp modSp new mod modClrScheme chgLayout">
        <pc:chgData name="Vasiliki Kousoulini" userId="27d6ad4fd7685091" providerId="LiveId" clId="{32F381D2-874E-4EA9-86FC-6E84D619C799}" dt="2025-10-26T12:27:14.860" v="3679"/>
        <pc:sldMkLst>
          <pc:docMk/>
          <pc:sldMk cId="234911724" sldId="296"/>
        </pc:sldMkLst>
        <pc:spChg chg="mod ord">
          <ac:chgData name="Vasiliki Kousoulini" userId="27d6ad4fd7685091" providerId="LiveId" clId="{32F381D2-874E-4EA9-86FC-6E84D619C799}" dt="2025-10-26T12:25:02.011" v="3577" actId="700"/>
          <ac:spMkLst>
            <pc:docMk/>
            <pc:sldMk cId="234911724" sldId="296"/>
            <ac:spMk id="2" creationId="{D7C24934-9917-A6C5-F29A-751AD1C236D1}"/>
          </ac:spMkLst>
        </pc:spChg>
        <pc:spChg chg="mod ord">
          <ac:chgData name="Vasiliki Kousoulini" userId="27d6ad4fd7685091" providerId="LiveId" clId="{32F381D2-874E-4EA9-86FC-6E84D619C799}" dt="2025-10-26T12:26:04.353" v="3607"/>
          <ac:spMkLst>
            <pc:docMk/>
            <pc:sldMk cId="234911724" sldId="296"/>
            <ac:spMk id="3" creationId="{F5ABF2E3-B1FD-08D8-0639-2B31838237A6}"/>
          </ac:spMkLst>
        </pc:spChg>
        <pc:spChg chg="add mod ord">
          <ac:chgData name="Vasiliki Kousoulini" userId="27d6ad4fd7685091" providerId="LiveId" clId="{32F381D2-874E-4EA9-86FC-6E84D619C799}" dt="2025-10-26T12:27:14.860" v="3679"/>
          <ac:spMkLst>
            <pc:docMk/>
            <pc:sldMk cId="234911724" sldId="296"/>
            <ac:spMk id="4" creationId="{6ECD6CC7-2C15-66B2-5073-C75A6C968585}"/>
          </ac:spMkLst>
        </pc:spChg>
      </pc:sldChg>
      <pc:sldChg chg="addSp delSp modSp new mod modClrScheme chgLayout">
        <pc:chgData name="Vasiliki Kousoulini" userId="27d6ad4fd7685091" providerId="LiveId" clId="{32F381D2-874E-4EA9-86FC-6E84D619C799}" dt="2025-10-26T12:29:51.556" v="3872" actId="20577"/>
        <pc:sldMkLst>
          <pc:docMk/>
          <pc:sldMk cId="3035397876" sldId="297"/>
        </pc:sldMkLst>
        <pc:spChg chg="mod ord">
          <ac:chgData name="Vasiliki Kousoulini" userId="27d6ad4fd7685091" providerId="LiveId" clId="{32F381D2-874E-4EA9-86FC-6E84D619C799}" dt="2025-10-26T12:27:30.205" v="3701" actId="700"/>
          <ac:spMkLst>
            <pc:docMk/>
            <pc:sldMk cId="3035397876" sldId="297"/>
            <ac:spMk id="2" creationId="{9F3E9CB3-7DA3-9E61-6245-0A687E993B58}"/>
          </ac:spMkLst>
        </pc:spChg>
        <pc:spChg chg="add mod ord">
          <ac:chgData name="Vasiliki Kousoulini" userId="27d6ad4fd7685091" providerId="LiveId" clId="{32F381D2-874E-4EA9-86FC-6E84D619C799}" dt="2025-10-26T12:28:54.668" v="3803" actId="20577"/>
          <ac:spMkLst>
            <pc:docMk/>
            <pc:sldMk cId="3035397876" sldId="297"/>
            <ac:spMk id="4" creationId="{6464B15B-F8BD-8C56-D052-DF6BAC6B4BDF}"/>
          </ac:spMkLst>
        </pc:spChg>
        <pc:spChg chg="add mod ord">
          <ac:chgData name="Vasiliki Kousoulini" userId="27d6ad4fd7685091" providerId="LiveId" clId="{32F381D2-874E-4EA9-86FC-6E84D619C799}" dt="2025-10-26T12:29:51.556" v="3872" actId="20577"/>
          <ac:spMkLst>
            <pc:docMk/>
            <pc:sldMk cId="3035397876" sldId="297"/>
            <ac:spMk id="5" creationId="{06328669-E8E2-4B71-F4AF-B66B3EDB0AE3}"/>
          </ac:spMkLst>
        </pc:spChg>
      </pc:sldChg>
      <pc:sldChg chg="addSp modSp new mod modClrScheme chgLayout">
        <pc:chgData name="Vasiliki Kousoulini" userId="27d6ad4fd7685091" providerId="LiveId" clId="{32F381D2-874E-4EA9-86FC-6E84D619C799}" dt="2025-10-26T12:32:02.450" v="3977" actId="20577"/>
        <pc:sldMkLst>
          <pc:docMk/>
          <pc:sldMk cId="541283457" sldId="298"/>
        </pc:sldMkLst>
        <pc:spChg chg="mod ord">
          <ac:chgData name="Vasiliki Kousoulini" userId="27d6ad4fd7685091" providerId="LiveId" clId="{32F381D2-874E-4EA9-86FC-6E84D619C799}" dt="2025-10-26T12:30:36.384" v="3890" actId="700"/>
          <ac:spMkLst>
            <pc:docMk/>
            <pc:sldMk cId="541283457" sldId="298"/>
            <ac:spMk id="2" creationId="{1C93396D-47C3-1150-AA5F-3DA18EEC0C66}"/>
          </ac:spMkLst>
        </pc:spChg>
        <pc:spChg chg="mod ord">
          <ac:chgData name="Vasiliki Kousoulini" userId="27d6ad4fd7685091" providerId="LiveId" clId="{32F381D2-874E-4EA9-86FC-6E84D619C799}" dt="2025-10-26T12:31:20.311" v="3930" actId="27636"/>
          <ac:spMkLst>
            <pc:docMk/>
            <pc:sldMk cId="541283457" sldId="298"/>
            <ac:spMk id="3" creationId="{B299FAB7-6265-7B33-B564-812E801DEE6D}"/>
          </ac:spMkLst>
        </pc:spChg>
        <pc:spChg chg="add mod ord">
          <ac:chgData name="Vasiliki Kousoulini" userId="27d6ad4fd7685091" providerId="LiveId" clId="{32F381D2-874E-4EA9-86FC-6E84D619C799}" dt="2025-10-26T12:32:02.450" v="3977" actId="20577"/>
          <ac:spMkLst>
            <pc:docMk/>
            <pc:sldMk cId="541283457" sldId="298"/>
            <ac:spMk id="4" creationId="{E5CC394A-DEF4-71ED-604F-6A7616F1A1D0}"/>
          </ac:spMkLst>
        </pc:spChg>
      </pc:sldChg>
      <pc:sldChg chg="addSp modSp new mod modClrScheme chgLayout">
        <pc:chgData name="Vasiliki Kousoulini" userId="27d6ad4fd7685091" providerId="LiveId" clId="{32F381D2-874E-4EA9-86FC-6E84D619C799}" dt="2025-11-02T11:54:26.808" v="5559" actId="113"/>
        <pc:sldMkLst>
          <pc:docMk/>
          <pc:sldMk cId="2296368433" sldId="299"/>
        </pc:sldMkLst>
        <pc:spChg chg="mod ord">
          <ac:chgData name="Vasiliki Kousoulini" userId="27d6ad4fd7685091" providerId="LiveId" clId="{32F381D2-874E-4EA9-86FC-6E84D619C799}" dt="2025-10-26T12:33:11.984" v="4014" actId="700"/>
          <ac:spMkLst>
            <pc:docMk/>
            <pc:sldMk cId="2296368433" sldId="299"/>
            <ac:spMk id="2" creationId="{5EC01616-F413-8828-F77A-AA4143D08CC5}"/>
          </ac:spMkLst>
        </pc:spChg>
        <pc:spChg chg="mod ord">
          <ac:chgData name="Vasiliki Kousoulini" userId="27d6ad4fd7685091" providerId="LiveId" clId="{32F381D2-874E-4EA9-86FC-6E84D619C799}" dt="2025-11-02T11:54:26.808" v="5559" actId="113"/>
          <ac:spMkLst>
            <pc:docMk/>
            <pc:sldMk cId="2296368433" sldId="299"/>
            <ac:spMk id="3" creationId="{D076C929-A4BA-62C7-7E53-87BEB9502D05}"/>
          </ac:spMkLst>
        </pc:spChg>
        <pc:spChg chg="add mod ord">
          <ac:chgData name="Vasiliki Kousoulini" userId="27d6ad4fd7685091" providerId="LiveId" clId="{32F381D2-874E-4EA9-86FC-6E84D619C799}" dt="2025-10-26T12:36:18.931" v="4320" actId="20577"/>
          <ac:spMkLst>
            <pc:docMk/>
            <pc:sldMk cId="2296368433" sldId="299"/>
            <ac:spMk id="4" creationId="{282D251F-487F-0F0B-2DAD-4389BE7AE88A}"/>
          </ac:spMkLst>
        </pc:spChg>
      </pc:sldChg>
      <pc:sldChg chg="modSp new mod">
        <pc:chgData name="Vasiliki Kousoulini" userId="27d6ad4fd7685091" providerId="LiveId" clId="{32F381D2-874E-4EA9-86FC-6E84D619C799}" dt="2025-10-26T12:40:32.734" v="4392" actId="20577"/>
        <pc:sldMkLst>
          <pc:docMk/>
          <pc:sldMk cId="877460256" sldId="300"/>
        </pc:sldMkLst>
        <pc:spChg chg="mod">
          <ac:chgData name="Vasiliki Kousoulini" userId="27d6ad4fd7685091" providerId="LiveId" clId="{32F381D2-874E-4EA9-86FC-6E84D619C799}" dt="2025-10-26T12:36:35.058" v="4322"/>
          <ac:spMkLst>
            <pc:docMk/>
            <pc:sldMk cId="877460256" sldId="300"/>
            <ac:spMk id="2" creationId="{B4A7AEBF-DB42-F087-F376-6879C0A5F8D1}"/>
          </ac:spMkLst>
        </pc:spChg>
        <pc:spChg chg="mod">
          <ac:chgData name="Vasiliki Kousoulini" userId="27d6ad4fd7685091" providerId="LiveId" clId="{32F381D2-874E-4EA9-86FC-6E84D619C799}" dt="2025-10-26T12:40:32.734" v="4392" actId="20577"/>
          <ac:spMkLst>
            <pc:docMk/>
            <pc:sldMk cId="877460256" sldId="300"/>
            <ac:spMk id="3" creationId="{075F72D5-C951-DB29-6812-79BF8E565A47}"/>
          </ac:spMkLst>
        </pc:spChg>
      </pc:sldChg>
      <pc:sldChg chg="modSp new mod">
        <pc:chgData name="Vasiliki Kousoulini" userId="27d6ad4fd7685091" providerId="LiveId" clId="{32F381D2-874E-4EA9-86FC-6E84D619C799}" dt="2025-10-26T12:41:39.805" v="4425" actId="20577"/>
        <pc:sldMkLst>
          <pc:docMk/>
          <pc:sldMk cId="2943820223" sldId="301"/>
        </pc:sldMkLst>
        <pc:spChg chg="mod">
          <ac:chgData name="Vasiliki Kousoulini" userId="27d6ad4fd7685091" providerId="LiveId" clId="{32F381D2-874E-4EA9-86FC-6E84D619C799}" dt="2025-10-26T12:40:45.979" v="4403" actId="20577"/>
          <ac:spMkLst>
            <pc:docMk/>
            <pc:sldMk cId="2943820223" sldId="301"/>
            <ac:spMk id="2" creationId="{27706C34-12C6-5395-D430-4AE27EFEBF7A}"/>
          </ac:spMkLst>
        </pc:spChg>
        <pc:spChg chg="mod">
          <ac:chgData name="Vasiliki Kousoulini" userId="27d6ad4fd7685091" providerId="LiveId" clId="{32F381D2-874E-4EA9-86FC-6E84D619C799}" dt="2025-10-26T12:41:39.805" v="4425" actId="20577"/>
          <ac:spMkLst>
            <pc:docMk/>
            <pc:sldMk cId="2943820223" sldId="301"/>
            <ac:spMk id="3" creationId="{35D08A32-A057-55D6-BED7-C81F6D4CB49D}"/>
          </ac:spMkLst>
        </pc:spChg>
      </pc:sldChg>
      <pc:sldChg chg="modSp new mod">
        <pc:chgData name="Vasiliki Kousoulini" userId="27d6ad4fd7685091" providerId="LiveId" clId="{32F381D2-874E-4EA9-86FC-6E84D619C799}" dt="2025-10-26T12:43:02.279" v="4467" actId="113"/>
        <pc:sldMkLst>
          <pc:docMk/>
          <pc:sldMk cId="4175589147" sldId="302"/>
        </pc:sldMkLst>
        <pc:spChg chg="mod">
          <ac:chgData name="Vasiliki Kousoulini" userId="27d6ad4fd7685091" providerId="LiveId" clId="{32F381D2-874E-4EA9-86FC-6E84D619C799}" dt="2025-10-26T12:42:16.145" v="4436" actId="20577"/>
          <ac:spMkLst>
            <pc:docMk/>
            <pc:sldMk cId="4175589147" sldId="302"/>
            <ac:spMk id="2" creationId="{514EE323-0D07-0155-B792-BD31E8E42A05}"/>
          </ac:spMkLst>
        </pc:spChg>
        <pc:spChg chg="mod">
          <ac:chgData name="Vasiliki Kousoulini" userId="27d6ad4fd7685091" providerId="LiveId" clId="{32F381D2-874E-4EA9-86FC-6E84D619C799}" dt="2025-10-26T12:43:02.279" v="4467" actId="113"/>
          <ac:spMkLst>
            <pc:docMk/>
            <pc:sldMk cId="4175589147" sldId="302"/>
            <ac:spMk id="3" creationId="{C9DF3252-567B-1F98-4D52-48A1BBAC9080}"/>
          </ac:spMkLst>
        </pc:spChg>
      </pc:sldChg>
      <pc:sldChg chg="modSp new mod">
        <pc:chgData name="Vasiliki Kousoulini" userId="27d6ad4fd7685091" providerId="LiveId" clId="{32F381D2-874E-4EA9-86FC-6E84D619C799}" dt="2025-11-02T11:54:39.258" v="5560" actId="113"/>
        <pc:sldMkLst>
          <pc:docMk/>
          <pc:sldMk cId="1046723995" sldId="303"/>
        </pc:sldMkLst>
        <pc:spChg chg="mod">
          <ac:chgData name="Vasiliki Kousoulini" userId="27d6ad4fd7685091" providerId="LiveId" clId="{32F381D2-874E-4EA9-86FC-6E84D619C799}" dt="2025-10-26T12:44:15.639" v="4478" actId="20577"/>
          <ac:spMkLst>
            <pc:docMk/>
            <pc:sldMk cId="1046723995" sldId="303"/>
            <ac:spMk id="2" creationId="{1E3E20C3-9327-0590-B5AF-22504295ECB4}"/>
          </ac:spMkLst>
        </pc:spChg>
        <pc:spChg chg="mod">
          <ac:chgData name="Vasiliki Kousoulini" userId="27d6ad4fd7685091" providerId="LiveId" clId="{32F381D2-874E-4EA9-86FC-6E84D619C799}" dt="2025-11-02T11:54:39.258" v="5560" actId="113"/>
          <ac:spMkLst>
            <pc:docMk/>
            <pc:sldMk cId="1046723995" sldId="303"/>
            <ac:spMk id="3" creationId="{1E611F3E-BEA9-B921-895E-0A181BF1A91E}"/>
          </ac:spMkLst>
        </pc:spChg>
      </pc:sldChg>
      <pc:sldChg chg="modSp new mod">
        <pc:chgData name="Vasiliki Kousoulini" userId="27d6ad4fd7685091" providerId="LiveId" clId="{32F381D2-874E-4EA9-86FC-6E84D619C799}" dt="2025-10-26T13:01:36.170" v="4732" actId="27636"/>
        <pc:sldMkLst>
          <pc:docMk/>
          <pc:sldMk cId="2966526128" sldId="304"/>
        </pc:sldMkLst>
        <pc:spChg chg="mod">
          <ac:chgData name="Vasiliki Kousoulini" userId="27d6ad4fd7685091" providerId="LiveId" clId="{32F381D2-874E-4EA9-86FC-6E84D619C799}" dt="2025-10-26T12:55:52.664" v="4676" actId="20577"/>
          <ac:spMkLst>
            <pc:docMk/>
            <pc:sldMk cId="2966526128" sldId="304"/>
            <ac:spMk id="2" creationId="{C70C033B-193C-65C3-9AD1-309976419F89}"/>
          </ac:spMkLst>
        </pc:spChg>
        <pc:spChg chg="mod">
          <ac:chgData name="Vasiliki Kousoulini" userId="27d6ad4fd7685091" providerId="LiveId" clId="{32F381D2-874E-4EA9-86FC-6E84D619C799}" dt="2025-10-26T13:01:36.170" v="4732" actId="27636"/>
          <ac:spMkLst>
            <pc:docMk/>
            <pc:sldMk cId="2966526128" sldId="304"/>
            <ac:spMk id="3" creationId="{8CC1D7DD-29C8-B480-AAA9-AAB7C856CAAD}"/>
          </ac:spMkLst>
        </pc:spChg>
      </pc:sldChg>
      <pc:sldChg chg="modSp new mod">
        <pc:chgData name="Vasiliki Kousoulini" userId="27d6ad4fd7685091" providerId="LiveId" clId="{32F381D2-874E-4EA9-86FC-6E84D619C799}" dt="2025-10-26T13:06:27.641" v="4836" actId="20577"/>
        <pc:sldMkLst>
          <pc:docMk/>
          <pc:sldMk cId="3925733824" sldId="305"/>
        </pc:sldMkLst>
        <pc:spChg chg="mod">
          <ac:chgData name="Vasiliki Kousoulini" userId="27d6ad4fd7685091" providerId="LiveId" clId="{32F381D2-874E-4EA9-86FC-6E84D619C799}" dt="2025-10-26T13:01:51.235" v="4734"/>
          <ac:spMkLst>
            <pc:docMk/>
            <pc:sldMk cId="3925733824" sldId="305"/>
            <ac:spMk id="2" creationId="{637F491F-7AFF-85F0-F363-464705F5D485}"/>
          </ac:spMkLst>
        </pc:spChg>
        <pc:spChg chg="mod">
          <ac:chgData name="Vasiliki Kousoulini" userId="27d6ad4fd7685091" providerId="LiveId" clId="{32F381D2-874E-4EA9-86FC-6E84D619C799}" dt="2025-10-26T13:06:27.641" v="4836" actId="20577"/>
          <ac:spMkLst>
            <pc:docMk/>
            <pc:sldMk cId="3925733824" sldId="305"/>
            <ac:spMk id="3" creationId="{C7D36B1D-82C3-C03F-BCB8-754FE333854D}"/>
          </ac:spMkLst>
        </pc:spChg>
      </pc:sldChg>
      <pc:sldChg chg="modSp new mod">
        <pc:chgData name="Vasiliki Kousoulini" userId="27d6ad4fd7685091" providerId="LiveId" clId="{32F381D2-874E-4EA9-86FC-6E84D619C799}" dt="2025-10-26T13:10:42.254" v="5002" actId="20577"/>
        <pc:sldMkLst>
          <pc:docMk/>
          <pc:sldMk cId="1433875010" sldId="306"/>
        </pc:sldMkLst>
        <pc:spChg chg="mod">
          <ac:chgData name="Vasiliki Kousoulini" userId="27d6ad4fd7685091" providerId="LiveId" clId="{32F381D2-874E-4EA9-86FC-6E84D619C799}" dt="2025-10-26T13:07:30.703" v="4866" actId="20577"/>
          <ac:spMkLst>
            <pc:docMk/>
            <pc:sldMk cId="1433875010" sldId="306"/>
            <ac:spMk id="2" creationId="{1ADC7D9B-A975-F34A-07E8-A2A34110754E}"/>
          </ac:spMkLst>
        </pc:spChg>
        <pc:spChg chg="mod">
          <ac:chgData name="Vasiliki Kousoulini" userId="27d6ad4fd7685091" providerId="LiveId" clId="{32F381D2-874E-4EA9-86FC-6E84D619C799}" dt="2025-10-26T13:10:42.254" v="5002" actId="20577"/>
          <ac:spMkLst>
            <pc:docMk/>
            <pc:sldMk cId="1433875010" sldId="306"/>
            <ac:spMk id="3" creationId="{FEB19FD8-4432-6541-5802-20A3A6EB3965}"/>
          </ac:spMkLst>
        </pc:spChg>
      </pc:sldChg>
      <pc:sldChg chg="addSp delSp modSp new mod">
        <pc:chgData name="Vasiliki Kousoulini" userId="27d6ad4fd7685091" providerId="LiveId" clId="{32F381D2-874E-4EA9-86FC-6E84D619C799}" dt="2025-10-26T13:12:03.147" v="5025" actId="931"/>
        <pc:sldMkLst>
          <pc:docMk/>
          <pc:sldMk cId="515171776" sldId="307"/>
        </pc:sldMkLst>
        <pc:spChg chg="mod">
          <ac:chgData name="Vasiliki Kousoulini" userId="27d6ad4fd7685091" providerId="LiveId" clId="{32F381D2-874E-4EA9-86FC-6E84D619C799}" dt="2025-10-26T13:11:19.843" v="5013" actId="20577"/>
          <ac:spMkLst>
            <pc:docMk/>
            <pc:sldMk cId="515171776" sldId="307"/>
            <ac:spMk id="2" creationId="{1A9D128A-2490-C850-17F7-48D1C19A4A81}"/>
          </ac:spMkLst>
        </pc:spChg>
        <pc:spChg chg="mod">
          <ac:chgData name="Vasiliki Kousoulini" userId="27d6ad4fd7685091" providerId="LiveId" clId="{32F381D2-874E-4EA9-86FC-6E84D619C799}" dt="2025-10-26T13:11:35.431" v="5024"/>
          <ac:spMkLst>
            <pc:docMk/>
            <pc:sldMk cId="515171776" sldId="307"/>
            <ac:spMk id="4" creationId="{A3ABE65C-3BC9-72C2-AEFB-A2D6413B8F0A}"/>
          </ac:spMkLst>
        </pc:spChg>
        <pc:picChg chg="add mod">
          <ac:chgData name="Vasiliki Kousoulini" userId="27d6ad4fd7685091" providerId="LiveId" clId="{32F381D2-874E-4EA9-86FC-6E84D619C799}" dt="2025-10-26T13:12:03.147" v="5025" actId="931"/>
          <ac:picMkLst>
            <pc:docMk/>
            <pc:sldMk cId="515171776" sldId="307"/>
            <ac:picMk id="6" creationId="{533C131B-7499-3EAA-8F7E-05B9CD3A2FB1}"/>
          </ac:picMkLst>
        </pc:picChg>
      </pc:sldChg>
      <pc:sldChg chg="addSp delSp modSp new mod modClrScheme chgLayout">
        <pc:chgData name="Vasiliki Kousoulini" userId="27d6ad4fd7685091" providerId="LiveId" clId="{32F381D2-874E-4EA9-86FC-6E84D619C799}" dt="2025-11-02T11:50:45.524" v="5517" actId="20577"/>
        <pc:sldMkLst>
          <pc:docMk/>
          <pc:sldMk cId="477022820" sldId="308"/>
        </pc:sldMkLst>
        <pc:spChg chg="mod ord">
          <ac:chgData name="Vasiliki Kousoulini" userId="27d6ad4fd7685091" providerId="LiveId" clId="{32F381D2-874E-4EA9-86FC-6E84D619C799}" dt="2025-11-02T11:41:11.481" v="5209" actId="700"/>
          <ac:spMkLst>
            <pc:docMk/>
            <pc:sldMk cId="477022820" sldId="308"/>
            <ac:spMk id="2" creationId="{EF977E15-40D2-2510-44C9-0350D40036C7}"/>
          </ac:spMkLst>
        </pc:spChg>
        <pc:spChg chg="del mod ord">
          <ac:chgData name="Vasiliki Kousoulini" userId="27d6ad4fd7685091" providerId="LiveId" clId="{32F381D2-874E-4EA9-86FC-6E84D619C799}" dt="2025-11-02T11:41:11.481" v="5209" actId="700"/>
          <ac:spMkLst>
            <pc:docMk/>
            <pc:sldMk cId="477022820" sldId="308"/>
            <ac:spMk id="3" creationId="{BBCC78BE-4D6B-9674-A992-BE53C53C2A53}"/>
          </ac:spMkLst>
        </pc:spChg>
        <pc:spChg chg="add mod ord">
          <ac:chgData name="Vasiliki Kousoulini" userId="27d6ad4fd7685091" providerId="LiveId" clId="{32F381D2-874E-4EA9-86FC-6E84D619C799}" dt="2025-11-02T11:44:09.777" v="5319" actId="20577"/>
          <ac:spMkLst>
            <pc:docMk/>
            <pc:sldMk cId="477022820" sldId="308"/>
            <ac:spMk id="4" creationId="{D0852923-7611-4017-7EA8-6DF841457D8E}"/>
          </ac:spMkLst>
        </pc:spChg>
        <pc:spChg chg="add mod ord">
          <ac:chgData name="Vasiliki Kousoulini" userId="27d6ad4fd7685091" providerId="LiveId" clId="{32F381D2-874E-4EA9-86FC-6E84D619C799}" dt="2025-11-02T11:50:45.524" v="5517" actId="20577"/>
          <ac:spMkLst>
            <pc:docMk/>
            <pc:sldMk cId="477022820" sldId="308"/>
            <ac:spMk id="5" creationId="{6873378D-67F7-0940-87EB-79275F57C0B1}"/>
          </ac:spMkLst>
        </pc:spChg>
      </pc:sldChg>
      <pc:sldChg chg="addSp delSp modSp new mod modClrScheme chgLayout">
        <pc:chgData name="Vasiliki Kousoulini" userId="27d6ad4fd7685091" providerId="LiveId" clId="{32F381D2-874E-4EA9-86FC-6E84D619C799}" dt="2025-11-02T11:45:52.994" v="5354" actId="20577"/>
        <pc:sldMkLst>
          <pc:docMk/>
          <pc:sldMk cId="3558687033" sldId="309"/>
        </pc:sldMkLst>
        <pc:spChg chg="mod ord">
          <ac:chgData name="Vasiliki Kousoulini" userId="27d6ad4fd7685091" providerId="LiveId" clId="{32F381D2-874E-4EA9-86FC-6E84D619C799}" dt="2025-11-02T11:45:12.527" v="5333" actId="700"/>
          <ac:spMkLst>
            <pc:docMk/>
            <pc:sldMk cId="3558687033" sldId="309"/>
            <ac:spMk id="2" creationId="{6F4E65CC-940D-98B6-1AF0-F80E13DCA6C8}"/>
          </ac:spMkLst>
        </pc:spChg>
        <pc:spChg chg="del mod ord">
          <ac:chgData name="Vasiliki Kousoulini" userId="27d6ad4fd7685091" providerId="LiveId" clId="{32F381D2-874E-4EA9-86FC-6E84D619C799}" dt="2025-11-02T11:45:12.527" v="5333" actId="700"/>
          <ac:spMkLst>
            <pc:docMk/>
            <pc:sldMk cId="3558687033" sldId="309"/>
            <ac:spMk id="3" creationId="{74C4699B-C239-9E4F-CC8E-EF193CF4ADCF}"/>
          </ac:spMkLst>
        </pc:spChg>
        <pc:spChg chg="add mod ord">
          <ac:chgData name="Vasiliki Kousoulini" userId="27d6ad4fd7685091" providerId="LiveId" clId="{32F381D2-874E-4EA9-86FC-6E84D619C799}" dt="2025-11-02T11:45:52.994" v="5354" actId="20577"/>
          <ac:spMkLst>
            <pc:docMk/>
            <pc:sldMk cId="3558687033" sldId="309"/>
            <ac:spMk id="4" creationId="{A777513A-EF14-E10F-9162-0692DA82A29B}"/>
          </ac:spMkLst>
        </pc:spChg>
        <pc:spChg chg="add mod ord">
          <ac:chgData name="Vasiliki Kousoulini" userId="27d6ad4fd7685091" providerId="LiveId" clId="{32F381D2-874E-4EA9-86FC-6E84D619C799}" dt="2025-11-02T11:45:50.138" v="5352"/>
          <ac:spMkLst>
            <pc:docMk/>
            <pc:sldMk cId="3558687033" sldId="309"/>
            <ac:spMk id="5" creationId="{F4E28158-A0A7-885B-A481-B9337491498D}"/>
          </ac:spMkLst>
        </pc:spChg>
      </pc:sldChg>
      <pc:sldChg chg="modSp new mod">
        <pc:chgData name="Vasiliki Kousoulini" userId="27d6ad4fd7685091" providerId="LiveId" clId="{32F381D2-874E-4EA9-86FC-6E84D619C799}" dt="2025-11-02T11:49:59.026" v="5499" actId="27636"/>
        <pc:sldMkLst>
          <pc:docMk/>
          <pc:sldMk cId="1513232445" sldId="310"/>
        </pc:sldMkLst>
        <pc:spChg chg="mod">
          <ac:chgData name="Vasiliki Kousoulini" userId="27d6ad4fd7685091" providerId="LiveId" clId="{32F381D2-874E-4EA9-86FC-6E84D619C799}" dt="2025-11-02T11:49:42.926" v="5490" actId="20577"/>
          <ac:spMkLst>
            <pc:docMk/>
            <pc:sldMk cId="1513232445" sldId="310"/>
            <ac:spMk id="2" creationId="{D8F48D7D-C6D0-8A2D-63FF-3DAF04A4D6BB}"/>
          </ac:spMkLst>
        </pc:spChg>
        <pc:spChg chg="mod">
          <ac:chgData name="Vasiliki Kousoulini" userId="27d6ad4fd7685091" providerId="LiveId" clId="{32F381D2-874E-4EA9-86FC-6E84D619C799}" dt="2025-11-02T11:49:59.026" v="5499" actId="27636"/>
          <ac:spMkLst>
            <pc:docMk/>
            <pc:sldMk cId="1513232445" sldId="310"/>
            <ac:spMk id="3" creationId="{0E75064A-6CEA-EE67-1B54-503755A52031}"/>
          </ac:spMkLst>
        </pc:spChg>
      </pc:sldChg>
      <pc:sldChg chg="addSp modSp new mod modClrScheme chgLayout">
        <pc:chgData name="Vasiliki Kousoulini" userId="27d6ad4fd7685091" providerId="LiveId" clId="{32F381D2-874E-4EA9-86FC-6E84D619C799}" dt="2025-11-02T12:01:34.622" v="5852" actId="20577"/>
        <pc:sldMkLst>
          <pc:docMk/>
          <pc:sldMk cId="2393614757" sldId="311"/>
        </pc:sldMkLst>
        <pc:spChg chg="mod ord">
          <ac:chgData name="Vasiliki Kousoulini" userId="27d6ad4fd7685091" providerId="LiveId" clId="{32F381D2-874E-4EA9-86FC-6E84D619C799}" dt="2025-11-02T11:55:31.012" v="5583" actId="700"/>
          <ac:spMkLst>
            <pc:docMk/>
            <pc:sldMk cId="2393614757" sldId="311"/>
            <ac:spMk id="2" creationId="{C3C25EA2-9B4D-06CE-AFE0-339314B0DC11}"/>
          </ac:spMkLst>
        </pc:spChg>
        <pc:spChg chg="mod ord">
          <ac:chgData name="Vasiliki Kousoulini" userId="27d6ad4fd7685091" providerId="LiveId" clId="{32F381D2-874E-4EA9-86FC-6E84D619C799}" dt="2025-11-02T11:59:07.774" v="5710" actId="20577"/>
          <ac:spMkLst>
            <pc:docMk/>
            <pc:sldMk cId="2393614757" sldId="311"/>
            <ac:spMk id="3" creationId="{F6DD72F8-4000-30ED-045F-977286C13420}"/>
          </ac:spMkLst>
        </pc:spChg>
        <pc:spChg chg="add mod ord">
          <ac:chgData name="Vasiliki Kousoulini" userId="27d6ad4fd7685091" providerId="LiveId" clId="{32F381D2-874E-4EA9-86FC-6E84D619C799}" dt="2025-11-02T12:01:34.622" v="5852" actId="20577"/>
          <ac:spMkLst>
            <pc:docMk/>
            <pc:sldMk cId="2393614757" sldId="311"/>
            <ac:spMk id="4" creationId="{4B4D56D4-3EB6-A250-D786-B5C2818318F5}"/>
          </ac:spMkLst>
        </pc:spChg>
      </pc:sldChg>
      <pc:sldChg chg="modSp new mod">
        <pc:chgData name="Vasiliki Kousoulini" userId="27d6ad4fd7685091" providerId="LiveId" clId="{32F381D2-874E-4EA9-86FC-6E84D619C799}" dt="2025-11-02T12:07:57.064" v="5900" actId="20577"/>
        <pc:sldMkLst>
          <pc:docMk/>
          <pc:sldMk cId="2439393616" sldId="312"/>
        </pc:sldMkLst>
        <pc:spChg chg="mod">
          <ac:chgData name="Vasiliki Kousoulini" userId="27d6ad4fd7685091" providerId="LiveId" clId="{32F381D2-874E-4EA9-86FC-6E84D619C799}" dt="2025-11-02T12:02:40.404" v="5871" actId="20577"/>
          <ac:spMkLst>
            <pc:docMk/>
            <pc:sldMk cId="2439393616" sldId="312"/>
            <ac:spMk id="2" creationId="{2BEC86D9-5632-C9D9-2B95-1B4A11D025DC}"/>
          </ac:spMkLst>
        </pc:spChg>
        <pc:spChg chg="mod">
          <ac:chgData name="Vasiliki Kousoulini" userId="27d6ad4fd7685091" providerId="LiveId" clId="{32F381D2-874E-4EA9-86FC-6E84D619C799}" dt="2025-11-02T12:07:57.064" v="5900" actId="20577"/>
          <ac:spMkLst>
            <pc:docMk/>
            <pc:sldMk cId="2439393616" sldId="312"/>
            <ac:spMk id="3" creationId="{7018C669-3C7C-5D03-84D6-946F4FE5AD7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24DDD6-DB7A-63D6-4535-E2E87A785A74}"/>
              </a:ext>
            </a:extLst>
          </p:cNvPr>
          <p:cNvSpPr>
            <a:spLocks noGrp="1"/>
          </p:cNvSpPr>
          <p:nvPr>
            <p:ph type="ctrTitle"/>
          </p:nvPr>
        </p:nvSpPr>
        <p:spPr/>
        <p:txBody>
          <a:bodyPr/>
          <a:lstStyle/>
          <a:p>
            <a:r>
              <a:rPr lang="en-US" dirty="0"/>
              <a:t>Ancient Greek (Intermediate Level)</a:t>
            </a:r>
            <a:endParaRPr lang="el-GR" dirty="0"/>
          </a:p>
        </p:txBody>
      </p:sp>
      <p:sp>
        <p:nvSpPr>
          <p:cNvPr id="3" name="Υπότιτλος 2">
            <a:extLst>
              <a:ext uri="{FF2B5EF4-FFF2-40B4-BE49-F238E27FC236}">
                <a16:creationId xmlns:a16="http://schemas.microsoft.com/office/drawing/2014/main" id="{2A04C142-A06C-48D1-AEAB-D5B750B34F2B}"/>
              </a:ext>
            </a:extLst>
          </p:cNvPr>
          <p:cNvSpPr>
            <a:spLocks noGrp="1"/>
          </p:cNvSpPr>
          <p:nvPr>
            <p:ph type="subTitle" idx="1"/>
          </p:nvPr>
        </p:nvSpPr>
        <p:spPr/>
        <p:txBody>
          <a:bodyPr>
            <a:normAutofit fontScale="62500" lnSpcReduction="20000"/>
          </a:bodyPr>
          <a:lstStyle/>
          <a:p>
            <a:r>
              <a:rPr lang="en-US" dirty="0"/>
              <a:t>NATIONAL AND KAPODISTRIAN UNIVERSITY OF ATHENS / Department of History and Philosophy of Science </a:t>
            </a:r>
          </a:p>
          <a:p>
            <a:r>
              <a:rPr lang="en-US" dirty="0"/>
              <a:t>In collaboration with:</a:t>
            </a:r>
          </a:p>
          <a:p>
            <a:r>
              <a:rPr lang="en-US" dirty="0"/>
              <a:t>•UNIVERSITY OF PATRAS / Department of Philosophy</a:t>
            </a:r>
          </a:p>
          <a:p>
            <a:r>
              <a:rPr lang="en-US" dirty="0"/>
              <a:t>•UNIVERSITY OF CRETE / Department of Philosophy and Social Studies </a:t>
            </a:r>
          </a:p>
          <a:p>
            <a:endParaRPr lang="el-GR" dirty="0"/>
          </a:p>
        </p:txBody>
      </p:sp>
    </p:spTree>
    <p:extLst>
      <p:ext uri="{BB962C8B-B14F-4D97-AF65-F5344CB8AC3E}">
        <p14:creationId xmlns:p14="http://schemas.microsoft.com/office/powerpoint/2010/main" val="38283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CE5F6-F925-9DB7-E719-D95DC3891E10}"/>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B0A54D79-E0D4-CE63-453F-2F1A8247A6A2}"/>
              </a:ext>
            </a:extLst>
          </p:cNvPr>
          <p:cNvSpPr>
            <a:spLocks noGrp="1"/>
          </p:cNvSpPr>
          <p:nvPr>
            <p:ph sz="quarter" idx="13"/>
          </p:nvPr>
        </p:nvSpPr>
        <p:spPr/>
        <p:txBody>
          <a:bodyPr/>
          <a:lstStyle/>
          <a:p>
            <a:r>
              <a:rPr lang="en-US" cap="none" dirty="0"/>
              <a:t>The declension of the first four cardinal numbers is as follows:</a:t>
            </a:r>
          </a:p>
          <a:p>
            <a:r>
              <a:rPr lang="el-GR" cap="none" dirty="0" err="1">
                <a:latin typeface="Arial" panose="020B0604020202020204" pitchFamily="34" charset="0"/>
                <a:cs typeface="Arial" panose="020B0604020202020204" pitchFamily="34" charset="0"/>
              </a:rPr>
              <a:t>εἷς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one </a:t>
            </a:r>
            <a:r>
              <a:rPr lang="el-GR" cap="none" dirty="0">
                <a:latin typeface="Arial" panose="020B0604020202020204" pitchFamily="34" charset="0"/>
                <a:cs typeface="Arial" panose="020B0604020202020204" pitchFamily="34" charset="0"/>
              </a:rPr>
              <a:t>δύο </a:t>
            </a:r>
            <a:r>
              <a:rPr lang="en-US" cap="none" dirty="0">
                <a:latin typeface="Arial" panose="020B0604020202020204" pitchFamily="34" charset="0"/>
                <a:cs typeface="Arial" panose="020B0604020202020204" pitchFamily="34" charset="0"/>
              </a:rPr>
              <a:t>two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three </a:t>
            </a:r>
            <a:r>
              <a:rPr lang="el-GR" cap="none" dirty="0" err="1">
                <a:latin typeface="Arial" panose="020B0604020202020204" pitchFamily="34" charset="0"/>
                <a:cs typeface="Arial" panose="020B0604020202020204" pitchFamily="34" charset="0"/>
              </a:rPr>
              <a:t>τέτταρες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four</a:t>
            </a:r>
          </a:p>
          <a:p>
            <a:r>
              <a:rPr lang="en-US" cap="none" dirty="0">
                <a:latin typeface="Arial" panose="020B0604020202020204" pitchFamily="34" charset="0"/>
                <a:cs typeface="Arial" panose="020B0604020202020204" pitchFamily="34" charset="0"/>
              </a:rPr>
              <a:t>masc. fem. neut. m./f./n. m./f. n. m./f. n.</a:t>
            </a:r>
          </a:p>
          <a:p>
            <a:r>
              <a:rPr lang="en-US" cap="none" dirty="0">
                <a:latin typeface="Arial" panose="020B0604020202020204" pitchFamily="34" charset="0"/>
                <a:cs typeface="Arial" panose="020B0604020202020204" pitchFamily="34" charset="0"/>
              </a:rPr>
              <a:t>nom. </a:t>
            </a:r>
            <a:r>
              <a:rPr lang="el-GR" cap="none" dirty="0" err="1">
                <a:latin typeface="Arial" panose="020B0604020202020204" pitchFamily="34" charset="0"/>
                <a:cs typeface="Arial" panose="020B0604020202020204" pitchFamily="34" charset="0"/>
              </a:rPr>
              <a:t>εἷς</a:t>
            </a:r>
            <a:r>
              <a:rPr lang="el-GR" cap="none" dirty="0">
                <a:latin typeface="Arial" panose="020B0604020202020204" pitchFamily="34" charset="0"/>
                <a:cs typeface="Arial" panose="020B0604020202020204" pitchFamily="34" charset="0"/>
              </a:rPr>
              <a:t> μία </a:t>
            </a:r>
            <a:r>
              <a:rPr lang="el-GR" cap="none" dirty="0" err="1">
                <a:latin typeface="Arial" panose="020B0604020202020204" pitchFamily="34" charset="0"/>
                <a:cs typeface="Arial" panose="020B0604020202020204" pitchFamily="34" charset="0"/>
              </a:rPr>
              <a:t>ἕν</a:t>
            </a:r>
            <a:r>
              <a:rPr lang="el-GR" cap="none" dirty="0">
                <a:latin typeface="Arial" panose="020B0604020202020204" pitchFamily="34" charset="0"/>
                <a:cs typeface="Arial" panose="020B0604020202020204" pitchFamily="34" charset="0"/>
              </a:rPr>
              <a:t> δύο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τρία </a:t>
            </a:r>
            <a:r>
              <a:rPr lang="el-GR" cap="none" dirty="0" err="1">
                <a:latin typeface="Arial" panose="020B0604020202020204" pitchFamily="34" charset="0"/>
                <a:cs typeface="Arial" panose="020B0604020202020204" pitchFamily="34" charset="0"/>
              </a:rPr>
              <a:t>τέτταρες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τέτταρα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gen. </a:t>
            </a:r>
            <a:r>
              <a:rPr lang="el-GR" cap="none" dirty="0" err="1">
                <a:latin typeface="Arial" panose="020B0604020202020204" pitchFamily="34" charset="0"/>
                <a:cs typeface="Arial" panose="020B0604020202020204" pitchFamily="34" charset="0"/>
              </a:rPr>
              <a:t>ἑνός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μιᾶς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ἑνός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δυοῖν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τριῶν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τριῶν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τεττάρων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τεττάρων</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dat. </a:t>
            </a:r>
            <a:r>
              <a:rPr lang="el-GR" cap="none" dirty="0" err="1">
                <a:latin typeface="Arial" panose="020B0604020202020204" pitchFamily="34" charset="0"/>
                <a:cs typeface="Arial" panose="020B0604020202020204" pitchFamily="34" charset="0"/>
              </a:rPr>
              <a:t>ἑνί</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μιᾷ</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ἑνί</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δυοῖν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τρισί</a:t>
            </a:r>
            <a:r>
              <a:rPr lang="el-GR" cap="none" dirty="0">
                <a:latin typeface="Arial" panose="020B0604020202020204" pitchFamily="34" charset="0"/>
                <a:cs typeface="Arial" panose="020B0604020202020204" pitchFamily="34" charset="0"/>
              </a:rPr>
              <a:t>(ν) </a:t>
            </a:r>
            <a:r>
              <a:rPr lang="el-GR" cap="none" dirty="0" err="1">
                <a:latin typeface="Arial" panose="020B0604020202020204" pitchFamily="34" charset="0"/>
                <a:cs typeface="Arial" panose="020B0604020202020204" pitchFamily="34" charset="0"/>
              </a:rPr>
              <a:t>τρισί</a:t>
            </a:r>
            <a:r>
              <a:rPr lang="el-GR" cap="none" dirty="0">
                <a:latin typeface="Arial" panose="020B0604020202020204" pitchFamily="34" charset="0"/>
                <a:cs typeface="Arial" panose="020B0604020202020204" pitchFamily="34" charset="0"/>
              </a:rPr>
              <a:t>(ν) </a:t>
            </a:r>
            <a:r>
              <a:rPr lang="el-GR" cap="none" dirty="0" err="1">
                <a:latin typeface="Arial" panose="020B0604020202020204" pitchFamily="34" charset="0"/>
                <a:cs typeface="Arial" panose="020B0604020202020204" pitchFamily="34" charset="0"/>
              </a:rPr>
              <a:t>τέτταρσι</a:t>
            </a:r>
            <a:r>
              <a:rPr lang="el-GR" cap="none" dirty="0">
                <a:latin typeface="Arial" panose="020B0604020202020204" pitchFamily="34" charset="0"/>
                <a:cs typeface="Arial" panose="020B0604020202020204" pitchFamily="34" charset="0"/>
              </a:rPr>
              <a:t>(ν) </a:t>
            </a:r>
            <a:r>
              <a:rPr lang="el-GR" cap="none" dirty="0" err="1">
                <a:latin typeface="Arial" panose="020B0604020202020204" pitchFamily="34" charset="0"/>
                <a:cs typeface="Arial" panose="020B0604020202020204" pitchFamily="34" charset="0"/>
              </a:rPr>
              <a:t>τέτταρσι</a:t>
            </a:r>
            <a:r>
              <a:rPr lang="el-GR" cap="none" dirty="0">
                <a:latin typeface="Arial" panose="020B0604020202020204" pitchFamily="34" charset="0"/>
                <a:cs typeface="Arial" panose="020B0604020202020204" pitchFamily="34" charset="0"/>
              </a:rPr>
              <a:t>(ν)</a:t>
            </a:r>
          </a:p>
          <a:p>
            <a:r>
              <a:rPr lang="en-US" cap="none" dirty="0">
                <a:latin typeface="Arial" panose="020B0604020202020204" pitchFamily="34" charset="0"/>
                <a:cs typeface="Arial" panose="020B0604020202020204" pitchFamily="34" charset="0"/>
              </a:rPr>
              <a:t>acc. </a:t>
            </a:r>
            <a:r>
              <a:rPr lang="el-GR" cap="none" dirty="0" err="1">
                <a:latin typeface="Arial" panose="020B0604020202020204" pitchFamily="34" charset="0"/>
                <a:cs typeface="Arial" panose="020B0604020202020204" pitchFamily="34" charset="0"/>
              </a:rPr>
              <a:t>ἕνα</a:t>
            </a:r>
            <a:r>
              <a:rPr lang="el-GR" cap="none" dirty="0">
                <a:latin typeface="Arial" panose="020B0604020202020204" pitchFamily="34" charset="0"/>
                <a:cs typeface="Arial" panose="020B0604020202020204" pitchFamily="34" charset="0"/>
              </a:rPr>
              <a:t> μίαν </a:t>
            </a:r>
            <a:r>
              <a:rPr lang="el-GR" cap="none" dirty="0" err="1">
                <a:latin typeface="Arial" panose="020B0604020202020204" pitchFamily="34" charset="0"/>
                <a:cs typeface="Arial" panose="020B0604020202020204" pitchFamily="34" charset="0"/>
              </a:rPr>
              <a:t>ἕν</a:t>
            </a:r>
            <a:r>
              <a:rPr lang="el-GR" cap="none" dirty="0">
                <a:latin typeface="Arial" panose="020B0604020202020204" pitchFamily="34" charset="0"/>
                <a:cs typeface="Arial" panose="020B0604020202020204" pitchFamily="34" charset="0"/>
              </a:rPr>
              <a:t> δύο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τρία </a:t>
            </a:r>
            <a:r>
              <a:rPr lang="el-GR" cap="none" dirty="0" err="1">
                <a:latin typeface="Arial" panose="020B0604020202020204" pitchFamily="34" charset="0"/>
                <a:cs typeface="Arial" panose="020B0604020202020204" pitchFamily="34" charset="0"/>
              </a:rPr>
              <a:t>τέτταρας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τέτταρα</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86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3EE11-A85F-9F2D-CE9E-E9E159F9A648}"/>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7D291C74-1EF5-A84F-2F61-02D89C0EDB2B}"/>
              </a:ext>
            </a:extLst>
          </p:cNvPr>
          <p:cNvSpPr>
            <a:spLocks noGrp="1"/>
          </p:cNvSpPr>
          <p:nvPr>
            <p:ph sz="quarter" idx="13"/>
          </p:nvPr>
        </p:nvSpPr>
        <p:spPr/>
        <p:txBody>
          <a:bodyPr>
            <a:normAutofit/>
          </a:bodyPr>
          <a:lstStyle/>
          <a:p>
            <a:r>
              <a:rPr lang="en-US" cap="none" dirty="0"/>
              <a:t>Like </a:t>
            </a:r>
            <a:r>
              <a:rPr lang="el-GR" cap="none" dirty="0" err="1"/>
              <a:t>εἷς</a:t>
            </a:r>
            <a:r>
              <a:rPr lang="el-GR" cap="none" dirty="0"/>
              <a:t> </a:t>
            </a:r>
            <a:r>
              <a:rPr lang="en-US" cap="none" dirty="0"/>
              <a:t>is declined:</a:t>
            </a:r>
          </a:p>
          <a:p>
            <a:r>
              <a:rPr lang="en-US" cap="none" dirty="0"/>
              <a:t>– </a:t>
            </a:r>
            <a:r>
              <a:rPr lang="el-GR" cap="none" dirty="0" err="1"/>
              <a:t>οὐδείς</a:t>
            </a:r>
            <a:r>
              <a:rPr lang="el-GR" cap="none" dirty="0"/>
              <a:t>, </a:t>
            </a:r>
            <a:r>
              <a:rPr lang="en-US" cap="none" dirty="0"/>
              <a:t>gen. </a:t>
            </a:r>
            <a:r>
              <a:rPr lang="el-GR" cap="none" dirty="0" err="1"/>
              <a:t>οὐδενός</a:t>
            </a:r>
            <a:r>
              <a:rPr lang="el-GR" cap="none" dirty="0"/>
              <a:t>; </a:t>
            </a:r>
            <a:r>
              <a:rPr lang="en-US" cap="none" dirty="0"/>
              <a:t>fem. </a:t>
            </a:r>
            <a:r>
              <a:rPr lang="el-GR" cap="none" dirty="0" err="1"/>
              <a:t>οὐδεμία</a:t>
            </a:r>
            <a:r>
              <a:rPr lang="el-GR" cap="none" dirty="0"/>
              <a:t>, -</a:t>
            </a:r>
            <a:r>
              <a:rPr lang="el-GR" cap="none" dirty="0" err="1"/>
              <a:t>ᾶς</a:t>
            </a:r>
            <a:r>
              <a:rPr lang="el-GR" cap="none" dirty="0"/>
              <a:t>; </a:t>
            </a:r>
            <a:r>
              <a:rPr lang="en-US" cap="none" dirty="0"/>
              <a:t>neut. </a:t>
            </a:r>
            <a:r>
              <a:rPr lang="el-GR" cap="none" dirty="0" err="1"/>
              <a:t>οὐδέν</a:t>
            </a:r>
            <a:r>
              <a:rPr lang="el-GR" cap="none" dirty="0"/>
              <a:t>, </a:t>
            </a:r>
            <a:r>
              <a:rPr lang="el-GR" cap="none" dirty="0" err="1"/>
              <a:t>οὐδενός</a:t>
            </a:r>
            <a:r>
              <a:rPr lang="el-GR" cap="none" dirty="0"/>
              <a:t> </a:t>
            </a:r>
            <a:r>
              <a:rPr lang="en-US" cap="none" dirty="0"/>
              <a:t>no one, nothing, no</a:t>
            </a:r>
          </a:p>
          <a:p>
            <a:r>
              <a:rPr lang="en-US" cap="none" dirty="0"/>
              <a:t>– so too </a:t>
            </a:r>
            <a:r>
              <a:rPr lang="el-GR" cap="none" dirty="0" err="1"/>
              <a:t>μηδείς</a:t>
            </a:r>
            <a:r>
              <a:rPr lang="el-GR" cap="none" dirty="0"/>
              <a:t>, </a:t>
            </a:r>
            <a:r>
              <a:rPr lang="el-GR" cap="none" dirty="0" err="1"/>
              <a:t>μηδεμία</a:t>
            </a:r>
            <a:r>
              <a:rPr lang="el-GR" cap="none" dirty="0"/>
              <a:t>, μηδέν, </a:t>
            </a:r>
            <a:r>
              <a:rPr lang="en-US" cap="none" dirty="0"/>
              <a:t>in constructions where </a:t>
            </a:r>
            <a:r>
              <a:rPr lang="el-GR" cap="none" dirty="0" err="1"/>
              <a:t>μή</a:t>
            </a:r>
            <a:r>
              <a:rPr lang="el-GR" cap="none" dirty="0"/>
              <a:t> </a:t>
            </a:r>
            <a:r>
              <a:rPr lang="en-US" cap="none" dirty="0"/>
              <a:t>can occur.</a:t>
            </a:r>
          </a:p>
          <a:p>
            <a:r>
              <a:rPr lang="en-US" cap="none" dirty="0"/>
              <a:t>unlike </a:t>
            </a:r>
            <a:r>
              <a:rPr lang="el-GR" cap="none" dirty="0" err="1"/>
              <a:t>εἷς</a:t>
            </a:r>
            <a:r>
              <a:rPr lang="el-GR" cap="none" dirty="0"/>
              <a:t>, μία, </a:t>
            </a:r>
            <a:r>
              <a:rPr lang="el-GR" cap="none" dirty="0" err="1"/>
              <a:t>ἕν</a:t>
            </a:r>
            <a:r>
              <a:rPr lang="el-GR" cap="none" dirty="0"/>
              <a:t>, </a:t>
            </a:r>
            <a:r>
              <a:rPr lang="en-US" cap="none" dirty="0"/>
              <a:t>the forms </a:t>
            </a:r>
            <a:r>
              <a:rPr lang="el-GR" cap="none" dirty="0" err="1"/>
              <a:t>οὐδείς</a:t>
            </a:r>
            <a:r>
              <a:rPr lang="el-GR" cap="none" dirty="0"/>
              <a:t> </a:t>
            </a:r>
            <a:r>
              <a:rPr lang="en-US" cap="none" dirty="0"/>
              <a:t>and </a:t>
            </a:r>
            <a:r>
              <a:rPr lang="el-GR" cap="none" dirty="0" err="1"/>
              <a:t>μηδείς</a:t>
            </a:r>
            <a:r>
              <a:rPr lang="el-GR" cap="none" dirty="0"/>
              <a:t> </a:t>
            </a:r>
            <a:r>
              <a:rPr lang="en-US" cap="none" dirty="0"/>
              <a:t>also have plural forms: </a:t>
            </a:r>
            <a:r>
              <a:rPr lang="el-GR" cap="none" dirty="0" err="1"/>
              <a:t>οὐδένες</a:t>
            </a:r>
            <a:r>
              <a:rPr lang="el-GR" cap="none" dirty="0"/>
              <a:t>,</a:t>
            </a:r>
          </a:p>
          <a:p>
            <a:r>
              <a:rPr lang="el-GR" cap="none" dirty="0" err="1"/>
              <a:t>οὐδένων</a:t>
            </a:r>
            <a:r>
              <a:rPr lang="el-GR" cap="none" dirty="0"/>
              <a:t>, </a:t>
            </a:r>
            <a:r>
              <a:rPr lang="el-GR" cap="none" dirty="0" err="1"/>
              <a:t>οὐδέσι</a:t>
            </a:r>
            <a:r>
              <a:rPr lang="el-GR" cap="none" dirty="0"/>
              <a:t>(ν), </a:t>
            </a:r>
            <a:r>
              <a:rPr lang="el-GR" cap="none" dirty="0" err="1"/>
              <a:t>οὐδένας</a:t>
            </a:r>
            <a:r>
              <a:rPr lang="el-GR" cap="none" dirty="0"/>
              <a:t> (</a:t>
            </a:r>
            <a:r>
              <a:rPr lang="en-US" cap="none" dirty="0"/>
              <a:t>these are infrequent, however). the noncontracted</a:t>
            </a:r>
          </a:p>
          <a:p>
            <a:r>
              <a:rPr lang="en-US" cap="none" dirty="0"/>
              <a:t>forms </a:t>
            </a:r>
            <a:r>
              <a:rPr lang="el-GR" cap="none" dirty="0" err="1"/>
              <a:t>οὐδὲ</a:t>
            </a:r>
            <a:r>
              <a:rPr lang="el-GR" cap="none" dirty="0"/>
              <a:t> </a:t>
            </a:r>
            <a:r>
              <a:rPr lang="el-GR" cap="none" dirty="0" err="1"/>
              <a:t>εἷς</a:t>
            </a:r>
            <a:r>
              <a:rPr lang="el-GR" cap="none" dirty="0"/>
              <a:t>, </a:t>
            </a:r>
            <a:r>
              <a:rPr lang="el-GR" cap="none" dirty="0" err="1"/>
              <a:t>οὐδὲ</a:t>
            </a:r>
            <a:r>
              <a:rPr lang="el-GR" cap="none" dirty="0"/>
              <a:t> μία, </a:t>
            </a:r>
            <a:r>
              <a:rPr lang="el-GR" cap="none" dirty="0" err="1"/>
              <a:t>οὐδὲ</a:t>
            </a:r>
            <a:r>
              <a:rPr lang="el-GR" cap="none" dirty="0"/>
              <a:t> </a:t>
            </a:r>
            <a:r>
              <a:rPr lang="el-GR" cap="none" dirty="0" err="1"/>
              <a:t>ἕν</a:t>
            </a:r>
            <a:r>
              <a:rPr lang="el-GR" cap="none" dirty="0"/>
              <a:t> </a:t>
            </a:r>
            <a:r>
              <a:rPr lang="en-US" cap="none" dirty="0"/>
              <a:t>are also used, as emphatic variants:</a:t>
            </a:r>
          </a:p>
          <a:p>
            <a:r>
              <a:rPr lang="en-US" cap="none" dirty="0"/>
              <a:t>not even one.</a:t>
            </a:r>
            <a:endParaRPr lang="el-GR" cap="none" dirty="0"/>
          </a:p>
        </p:txBody>
      </p:sp>
    </p:spTree>
    <p:extLst>
      <p:ext uri="{BB962C8B-B14F-4D97-AF65-F5344CB8AC3E}">
        <p14:creationId xmlns:p14="http://schemas.microsoft.com/office/powerpoint/2010/main" val="155173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6D5461-01B5-04E6-6A3B-B4E5D7029301}"/>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FC4B2386-9C64-D322-1109-71CE2901A562}"/>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The numerals ending in -</a:t>
            </a:r>
            <a:r>
              <a:rPr lang="en-US" cap="none" dirty="0" err="1">
                <a:latin typeface="Arial" panose="020B0604020202020204" pitchFamily="34" charset="0"/>
                <a:cs typeface="Arial" panose="020B0604020202020204" pitchFamily="34" charset="0"/>
              </a:rPr>
              <a:t>κόσιοι</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χίλιοι</a:t>
            </a:r>
            <a:r>
              <a:rPr lang="en-US" cap="none" dirty="0">
                <a:latin typeface="Arial" panose="020B0604020202020204" pitchFamily="34" charset="0"/>
                <a:cs typeface="Arial" panose="020B0604020202020204" pitchFamily="34" charset="0"/>
              </a:rPr>
              <a:t>, etc. and </a:t>
            </a:r>
            <a:r>
              <a:rPr lang="en-US" cap="none" dirty="0" err="1">
                <a:latin typeface="Arial" panose="020B0604020202020204" pitchFamily="34" charset="0"/>
                <a:cs typeface="Arial" panose="020B0604020202020204" pitchFamily="34" charset="0"/>
              </a:rPr>
              <a:t>μύριοι</a:t>
            </a:r>
            <a:r>
              <a:rPr lang="en-US" cap="none" dirty="0">
                <a:latin typeface="Arial" panose="020B0604020202020204" pitchFamily="34" charset="0"/>
                <a:cs typeface="Arial" panose="020B0604020202020204" pitchFamily="34" charset="0"/>
              </a:rPr>
              <a:t>, etc. are declined like the plurals of adjectives in -</a:t>
            </a:r>
            <a:r>
              <a:rPr lang="en-US" cap="none" dirty="0" err="1">
                <a:latin typeface="Arial" panose="020B0604020202020204" pitchFamily="34" charset="0"/>
                <a:cs typeface="Arial" panose="020B0604020202020204" pitchFamily="34" charset="0"/>
              </a:rPr>
              <a:t>ος</a:t>
            </a:r>
            <a:r>
              <a:rPr lang="en-US" cap="none" dirty="0">
                <a:latin typeface="Arial" panose="020B0604020202020204" pitchFamily="34" charset="0"/>
                <a:cs typeface="Arial" panose="020B0604020202020204" pitchFamily="34" charset="0"/>
              </a:rPr>
              <a:t>, -ᾱ, -</a:t>
            </a:r>
            <a:r>
              <a:rPr lang="en-US" cap="none" dirty="0" err="1">
                <a:latin typeface="Arial" panose="020B0604020202020204" pitchFamily="34" charset="0"/>
                <a:cs typeface="Arial" panose="020B0604020202020204" pitchFamily="34" charset="0"/>
              </a:rPr>
              <a:t>ον</a:t>
            </a:r>
            <a:r>
              <a:rPr lang="en-US"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Other numerals are not declined: e.g. </a:t>
            </a:r>
            <a:r>
              <a:rPr lang="el-GR" cap="none" dirty="0" err="1">
                <a:latin typeface="Arial" panose="020B0604020202020204" pitchFamily="34" charset="0"/>
                <a:cs typeface="Arial" panose="020B0604020202020204" pitchFamily="34" charset="0"/>
              </a:rPr>
              <a:t>ἑξήκοντα</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πέντε </a:t>
            </a:r>
            <a:r>
              <a:rPr lang="el-GR" cap="none" dirty="0" err="1">
                <a:latin typeface="Arial" panose="020B0604020202020204" pitchFamily="34" charset="0"/>
                <a:cs typeface="Arial" panose="020B0604020202020204" pitchFamily="34" charset="0"/>
              </a:rPr>
              <a:t>νεῶν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sixty-five ships (gen. pl. fem.), </a:t>
            </a:r>
            <a:r>
              <a:rPr lang="el-GR" cap="none" dirty="0" err="1">
                <a:latin typeface="Arial" panose="020B0604020202020204" pitchFamily="34" charset="0"/>
                <a:cs typeface="Arial" panose="020B0604020202020204" pitchFamily="34" charset="0"/>
              </a:rPr>
              <a:t>ὀγδοήκοντα</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πέντε </a:t>
            </a:r>
            <a:r>
              <a:rPr lang="el-GR" cap="none" dirty="0" err="1">
                <a:latin typeface="Arial" panose="020B0604020202020204" pitchFamily="34" charset="0"/>
                <a:cs typeface="Arial" panose="020B0604020202020204" pitchFamily="34" charset="0"/>
              </a:rPr>
              <a:t>ἔτεσι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eighty-five years (dat. pl. neut.).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93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E809A-7279-4699-6E08-687E1D39A1DF}"/>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216924D4-82AB-3BE3-7406-EFC628B8CDA4}"/>
              </a:ext>
            </a:extLst>
          </p:cNvPr>
          <p:cNvSpPr>
            <a:spLocks noGrp="1"/>
          </p:cNvSpPr>
          <p:nvPr>
            <p:ph sz="quarter" idx="13"/>
          </p:nvPr>
        </p:nvSpPr>
        <p:spPr/>
        <p:txBody>
          <a:bodyPr>
            <a:normAutofit fontScale="92500" lnSpcReduction="10000"/>
          </a:bodyPr>
          <a:lstStyle/>
          <a:p>
            <a:r>
              <a:rPr lang="en-US" cap="none" dirty="0">
                <a:latin typeface="Arial" panose="020B0604020202020204" pitchFamily="34" charset="0"/>
                <a:cs typeface="Arial" panose="020B0604020202020204" pitchFamily="34" charset="0"/>
              </a:rPr>
              <a:t>Complex numbers above 20 may be ordered in two ways:</a:t>
            </a:r>
          </a:p>
          <a:p>
            <a:r>
              <a:rPr lang="en-US" cap="none" dirty="0">
                <a:latin typeface="Arial" panose="020B0604020202020204" pitchFamily="34" charset="0"/>
                <a:cs typeface="Arial" panose="020B0604020202020204" pitchFamily="34" charset="0"/>
              </a:rPr>
              <a:t>– in the order units-tens-hundreds-thousands, in which case they must be connected by καί</a:t>
            </a:r>
          </a:p>
          <a:p>
            <a:r>
              <a:rPr lang="en-US" cap="none" dirty="0">
                <a:latin typeface="Arial" panose="020B0604020202020204" pitchFamily="34" charset="0"/>
                <a:cs typeface="Arial" panose="020B0604020202020204" pitchFamily="34" charset="0"/>
              </a:rPr>
              <a:t>(in </a:t>
            </a:r>
            <a:r>
              <a:rPr lang="en-US" cap="none" dirty="0" err="1">
                <a:latin typeface="Arial" panose="020B0604020202020204" pitchFamily="34" charset="0"/>
                <a:cs typeface="Arial" panose="020B0604020202020204" pitchFamily="34" charset="0"/>
              </a:rPr>
              <a:t>herodotus</a:t>
            </a:r>
            <a:r>
              <a:rPr lang="en-US" cap="none" dirty="0">
                <a:latin typeface="Arial" panose="020B0604020202020204" pitchFamily="34" charset="0"/>
                <a:cs typeface="Arial" panose="020B0604020202020204" pitchFamily="34" charset="0"/>
              </a:rPr>
              <a:t> also </a:t>
            </a:r>
            <a:r>
              <a:rPr lang="en-US" cap="none" dirty="0" err="1">
                <a:latin typeface="Arial" panose="020B0604020202020204" pitchFamily="34" charset="0"/>
                <a:cs typeface="Arial" panose="020B0604020202020204" pitchFamily="34" charset="0"/>
              </a:rPr>
              <a:t>τε</a:t>
            </a:r>
            <a:r>
              <a:rPr lang="en-US" cap="none" dirty="0">
                <a:latin typeface="Arial" panose="020B0604020202020204" pitchFamily="34" charset="0"/>
                <a:cs typeface="Arial" panose="020B0604020202020204" pitchFamily="34" charset="0"/>
              </a:rPr>
              <a:t> καί);</a:t>
            </a:r>
          </a:p>
          <a:p>
            <a:r>
              <a:rPr lang="en-US" cap="none" dirty="0">
                <a:latin typeface="Arial" panose="020B0604020202020204" pitchFamily="34" charset="0"/>
                <a:cs typeface="Arial" panose="020B0604020202020204" pitchFamily="34" charset="0"/>
              </a:rPr>
              <a:t>– or, more rarely, in the reverse order, in which case they may but need not be connected by καί:</a:t>
            </a:r>
          </a:p>
          <a:p>
            <a:r>
              <a:rPr lang="en-US" cap="none" dirty="0">
                <a:latin typeface="Arial" panose="020B0604020202020204" pitchFamily="34" charset="0"/>
                <a:cs typeface="Arial" panose="020B0604020202020204" pitchFamily="34" charset="0"/>
              </a:rPr>
              <a:t>π</a:t>
            </a:r>
            <a:r>
              <a:rPr lang="en-US" cap="none" dirty="0" err="1">
                <a:latin typeface="Arial" panose="020B0604020202020204" pitchFamily="34" charset="0"/>
                <a:cs typeface="Arial" panose="020B0604020202020204" pitchFamily="34" charset="0"/>
              </a:rPr>
              <a:t>έντε</a:t>
            </a:r>
            <a:r>
              <a:rPr lang="en-US" cap="none" dirty="0">
                <a:latin typeface="Arial" panose="020B0604020202020204" pitchFamily="34" charset="0"/>
                <a:cs typeface="Arial" panose="020B0604020202020204" pitchFamily="34" charset="0"/>
              </a:rPr>
              <a:t> καὶ </a:t>
            </a:r>
            <a:r>
              <a:rPr lang="en-US" cap="none" dirty="0" err="1">
                <a:latin typeface="Arial" panose="020B0604020202020204" pitchFamily="34" charset="0"/>
                <a:cs typeface="Arial" panose="020B0604020202020204" pitchFamily="34" charset="0"/>
              </a:rPr>
              <a:t>εἴκοσι</a:t>
            </a:r>
            <a:r>
              <a:rPr lang="en-US" cap="none" dirty="0">
                <a:latin typeface="Arial" panose="020B0604020202020204" pitchFamily="34" charset="0"/>
                <a:cs typeface="Arial" panose="020B0604020202020204" pitchFamily="34" charset="0"/>
              </a:rPr>
              <a:t> or </a:t>
            </a:r>
            <a:r>
              <a:rPr lang="en-US" cap="none" dirty="0" err="1">
                <a:latin typeface="Arial" panose="020B0604020202020204" pitchFamily="34" charset="0"/>
                <a:cs typeface="Arial" panose="020B0604020202020204" pitchFamily="34" charset="0"/>
              </a:rPr>
              <a:t>εἴκοσι</a:t>
            </a:r>
            <a:r>
              <a:rPr lang="en-US" cap="none" dirty="0">
                <a:latin typeface="Arial" panose="020B0604020202020204" pitchFamily="34" charset="0"/>
                <a:cs typeface="Arial" panose="020B0604020202020204" pitchFamily="34" charset="0"/>
              </a:rPr>
              <a:t> (καὶ) π</a:t>
            </a:r>
            <a:r>
              <a:rPr lang="en-US" cap="none" dirty="0" err="1">
                <a:latin typeface="Arial" panose="020B0604020202020204" pitchFamily="34" charset="0"/>
                <a:cs typeface="Arial" panose="020B0604020202020204" pitchFamily="34" charset="0"/>
              </a:rPr>
              <a:t>έντε</a:t>
            </a:r>
            <a:r>
              <a:rPr lang="en-US" cap="none" dirty="0">
                <a:latin typeface="Arial" panose="020B0604020202020204" pitchFamily="34" charset="0"/>
                <a:cs typeface="Arial" panose="020B0604020202020204" pitchFamily="34" charset="0"/>
              </a:rPr>
              <a:t> twenty-five</a:t>
            </a:r>
          </a:p>
          <a:p>
            <a:r>
              <a:rPr lang="en-US" cap="none" dirty="0">
                <a:latin typeface="Arial" panose="020B0604020202020204" pitchFamily="34" charset="0"/>
                <a:cs typeface="Arial" panose="020B0604020202020204" pitchFamily="34" charset="0"/>
              </a:rPr>
              <a:t>π</a:t>
            </a:r>
            <a:r>
              <a:rPr lang="en-US" cap="none" dirty="0" err="1">
                <a:latin typeface="Arial" panose="020B0604020202020204" pitchFamily="34" charset="0"/>
                <a:cs typeface="Arial" panose="020B0604020202020204" pitchFamily="34" charset="0"/>
              </a:rPr>
              <a:t>έντε</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τε</a:t>
            </a:r>
            <a:r>
              <a:rPr lang="en-US" cap="none" dirty="0">
                <a:latin typeface="Arial" panose="020B0604020202020204" pitchFamily="34" charset="0"/>
                <a:cs typeface="Arial" panose="020B0604020202020204" pitchFamily="34" charset="0"/>
              </a:rPr>
              <a:t>) καὶ π</a:t>
            </a:r>
            <a:r>
              <a:rPr lang="en-US" cap="none" dirty="0" err="1">
                <a:latin typeface="Arial" panose="020B0604020202020204" pitchFamily="34" charset="0"/>
                <a:cs typeface="Arial" panose="020B0604020202020204" pitchFamily="34" charset="0"/>
              </a:rPr>
              <a:t>εντ</a:t>
            </a:r>
            <a:r>
              <a:rPr lang="en-US" cap="none" dirty="0">
                <a:latin typeface="Arial" panose="020B0604020202020204" pitchFamily="34" charset="0"/>
                <a:cs typeface="Arial" panose="020B0604020202020204" pitchFamily="34" charset="0"/>
              </a:rPr>
              <a:t>ακόσια (neut.) five hundred and five</a:t>
            </a:r>
          </a:p>
          <a:p>
            <a:r>
              <a:rPr lang="en-US" cap="none" dirty="0">
                <a:latin typeface="Arial" panose="020B0604020202020204" pitchFamily="34" charset="0"/>
                <a:cs typeface="Arial" panose="020B0604020202020204" pitchFamily="34" charset="0"/>
              </a:rPr>
              <a:t>also with ordinals: e.g. </a:t>
            </a:r>
            <a:r>
              <a:rPr lang="en-US" cap="none" dirty="0" err="1">
                <a:latin typeface="Arial" panose="020B0604020202020204" pitchFamily="34" charset="0"/>
                <a:cs typeface="Arial" panose="020B0604020202020204" pitchFamily="34" charset="0"/>
              </a:rPr>
              <a:t>ἔτει</a:t>
            </a:r>
            <a:r>
              <a:rPr lang="en-US" cap="none" dirty="0">
                <a:latin typeface="Arial" panose="020B0604020202020204" pitchFamily="34" charset="0"/>
                <a:cs typeface="Arial" panose="020B0604020202020204" pitchFamily="34" charset="0"/>
              </a:rPr>
              <a:t> π</a:t>
            </a:r>
            <a:r>
              <a:rPr lang="en-US" cap="none" dirty="0" err="1">
                <a:latin typeface="Arial" panose="020B0604020202020204" pitchFamily="34" charset="0"/>
                <a:cs typeface="Arial" panose="020B0604020202020204" pitchFamily="34" charset="0"/>
              </a:rPr>
              <a:t>έμ</a:t>
            </a:r>
            <a:r>
              <a:rPr lang="en-US" cap="none" dirty="0">
                <a:latin typeface="Arial" panose="020B0604020202020204" pitchFamily="34" charset="0"/>
                <a:cs typeface="Arial" panose="020B0604020202020204" pitchFamily="34" charset="0"/>
              </a:rPr>
              <a:t>πτῳ καὶ τετταρακοστῷ in the forty-fifth year.</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23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BF0D06-4379-029C-1EBA-D1BE09574B5E}"/>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1A4BFE07-7123-E0D5-10C5-139547C4B14B}"/>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There are also abstract and collective numeral nouns, ending in -</a:t>
            </a:r>
            <a:r>
              <a:rPr lang="el-GR" cap="none" dirty="0" err="1">
                <a:latin typeface="Arial" panose="020B0604020202020204" pitchFamily="34" charset="0"/>
                <a:cs typeface="Arial" panose="020B0604020202020204" pitchFamily="34" charset="0"/>
              </a:rPr>
              <a:t>άς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άδος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δεκάς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decade,</a:t>
            </a:r>
          </a:p>
          <a:p>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μυριάς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number of) ten thousand. </a:t>
            </a:r>
            <a:r>
              <a:rPr lang="el-GR" cap="none" dirty="0" err="1">
                <a:latin typeface="Arial" panose="020B0604020202020204" pitchFamily="34" charset="0"/>
                <a:cs typeface="Arial" panose="020B0604020202020204" pitchFamily="34" charset="0"/>
              </a:rPr>
              <a:t>μυριάς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is frequently used to express large numbers: e.g.</a:t>
            </a:r>
          </a:p>
          <a:p>
            <a:r>
              <a:rPr lang="el-GR" cap="none" dirty="0">
                <a:latin typeface="Arial" panose="020B0604020202020204" pitchFamily="34" charset="0"/>
                <a:cs typeface="Arial" panose="020B0604020202020204" pitchFamily="34" charset="0"/>
              </a:rPr>
              <a:t>πέντε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εἴκοσι</a:t>
            </a:r>
            <a:r>
              <a:rPr lang="el-GR" cap="none" dirty="0">
                <a:latin typeface="Arial" panose="020B0604020202020204" pitchFamily="34" charset="0"/>
                <a:cs typeface="Arial" panose="020B0604020202020204" pitchFamily="34" charset="0"/>
              </a:rPr>
              <a:t> μυριάδες </a:t>
            </a:r>
            <a:r>
              <a:rPr lang="el-GR" cap="none" dirty="0" err="1">
                <a:latin typeface="Arial" panose="020B0604020202020204" pitchFamily="34" charset="0"/>
                <a:cs typeface="Arial" panose="020B0604020202020204" pitchFamily="34" charset="0"/>
              </a:rPr>
              <a:t>ἀνδρῶν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twenty-five ten thousands of men (= 250,000).</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79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79531D-5CF1-D630-90F4-B039F7194D96}"/>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DEA09ACC-7A4E-FF1E-257C-8D6EB883A8CE}"/>
              </a:ext>
            </a:extLst>
          </p:cNvPr>
          <p:cNvSpPr>
            <a:spLocks noGrp="1"/>
          </p:cNvSpPr>
          <p:nvPr>
            <p:ph sz="quarter" idx="13"/>
          </p:nvPr>
        </p:nvSpPr>
        <p:spPr/>
        <p:txBody>
          <a:bodyPr>
            <a:normAutofit fontScale="92500" lnSpcReduction="20000"/>
          </a:bodyPr>
          <a:lstStyle/>
          <a:p>
            <a:r>
              <a:rPr lang="en-US" cap="none" dirty="0">
                <a:latin typeface="Arial" panose="020B0604020202020204" pitchFamily="34" charset="0"/>
                <a:cs typeface="Arial" panose="020B0604020202020204" pitchFamily="34" charset="0"/>
              </a:rPr>
              <a:t>Fractions are expressed e.g. by </a:t>
            </a:r>
            <a:r>
              <a:rPr lang="el-GR" cap="none" dirty="0" err="1">
                <a:latin typeface="Arial" panose="020B0604020202020204" pitchFamily="34" charset="0"/>
                <a:cs typeface="Arial" panose="020B0604020202020204" pitchFamily="34" charset="0"/>
              </a:rPr>
              <a:t>ἥμισυς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half (declined like </a:t>
            </a:r>
            <a:r>
              <a:rPr lang="el-GR" cap="none" dirty="0" err="1">
                <a:latin typeface="Arial" panose="020B0604020202020204" pitchFamily="34" charset="0"/>
                <a:cs typeface="Arial" panose="020B0604020202020204" pitchFamily="34" charset="0"/>
              </a:rPr>
              <a:t>ἡδύς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Some examples:</a:t>
            </a:r>
          </a:p>
          <a:p>
            <a:r>
              <a:rPr lang="el-GR" cap="none" dirty="0" err="1">
                <a:latin typeface="Arial" panose="020B0604020202020204" pitchFamily="34" charset="0"/>
                <a:cs typeface="Arial" panose="020B0604020202020204" pitchFamily="34" charset="0"/>
              </a:rPr>
              <a:t>τάλαντον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ἥμισυ</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one and a half talents</a:t>
            </a:r>
          </a:p>
          <a:p>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ἥμισυ</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τῆς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ὅλης</a:t>
            </a:r>
            <a:r>
              <a:rPr lang="el-GR" cap="none" dirty="0">
                <a:latin typeface="Arial" panose="020B0604020202020204" pitchFamily="34" charset="0"/>
                <a:cs typeface="Arial" panose="020B0604020202020204" pitchFamily="34" charset="0"/>
              </a:rPr>
              <a:t> μισθώσεως </a:t>
            </a:r>
            <a:r>
              <a:rPr lang="en-US" cap="none" dirty="0">
                <a:latin typeface="Arial" panose="020B0604020202020204" pitchFamily="34" charset="0"/>
                <a:cs typeface="Arial" panose="020B0604020202020204" pitchFamily="34" charset="0"/>
              </a:rPr>
              <a:t>half of the whole rent</a:t>
            </a:r>
          </a:p>
          <a:p>
            <a:r>
              <a:rPr lang="el-GR" cap="none" dirty="0" err="1">
                <a:latin typeface="Arial" panose="020B0604020202020204" pitchFamily="34" charset="0"/>
                <a:cs typeface="Arial" panose="020B0604020202020204" pitchFamily="34" charset="0"/>
              </a:rPr>
              <a:t>τὸν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ἥμισυν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τοῦ</a:t>
            </a:r>
            <a:r>
              <a:rPr lang="el-GR" cap="none" dirty="0">
                <a:latin typeface="Arial" panose="020B0604020202020204" pitchFamily="34" charset="0"/>
                <a:cs typeface="Arial" panose="020B0604020202020204" pitchFamily="34" charset="0"/>
              </a:rPr>
              <a:t> χρόνου </a:t>
            </a:r>
            <a:r>
              <a:rPr lang="en-US" cap="none" dirty="0">
                <a:latin typeface="Arial" panose="020B0604020202020204" pitchFamily="34" charset="0"/>
                <a:cs typeface="Arial" panose="020B0604020202020204" pitchFamily="34" charset="0"/>
              </a:rPr>
              <a:t>half of the time (acc.)</a:t>
            </a:r>
          </a:p>
          <a:p>
            <a:r>
              <a:rPr lang="el-GR" cap="none" dirty="0" err="1">
                <a:latin typeface="Arial" panose="020B0604020202020204" pitchFamily="34" charset="0"/>
                <a:cs typeface="Arial" panose="020B0604020202020204" pitchFamily="34" charset="0"/>
              </a:rPr>
              <a:t>τὰς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ἡμισείας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τῶν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νεῶν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half of the ships (acc.)</a:t>
            </a:r>
          </a:p>
          <a:p>
            <a:r>
              <a:rPr lang="en-US" cap="none" dirty="0">
                <a:latin typeface="Arial" panose="020B0604020202020204" pitchFamily="34" charset="0"/>
                <a:cs typeface="Arial" panose="020B0604020202020204" pitchFamily="34" charset="0"/>
              </a:rPr>
              <a:t>some other expressions: </a:t>
            </a:r>
            <a:r>
              <a:rPr lang="el-GR" cap="none" dirty="0" err="1">
                <a:latin typeface="Arial" panose="020B0604020202020204" pitchFamily="34" charset="0"/>
                <a:cs typeface="Arial" panose="020B0604020202020204" pitchFamily="34" charset="0"/>
              </a:rPr>
              <a:t>ἡμιτάλαντον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half a talent; </a:t>
            </a:r>
            <a:r>
              <a:rPr lang="el-GR" cap="none" dirty="0" err="1">
                <a:latin typeface="Arial" panose="020B0604020202020204" pitchFamily="34" charset="0"/>
                <a:cs typeface="Arial" panose="020B0604020202020204" pitchFamily="34" charset="0"/>
              </a:rPr>
              <a:t>τριτημόριον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one third; </a:t>
            </a:r>
            <a:r>
              <a:rPr lang="el-GR" cap="none" dirty="0">
                <a:latin typeface="Arial" panose="020B0604020202020204" pitchFamily="34" charset="0"/>
                <a:cs typeface="Arial" panose="020B0604020202020204" pitchFamily="34" charset="0"/>
              </a:rPr>
              <a:t>τρίτον μέρος </a:t>
            </a:r>
            <a:r>
              <a:rPr lang="el-GR" cap="none" dirty="0" err="1">
                <a:latin typeface="Arial" panose="020B0604020202020204" pitchFamily="34" charset="0"/>
                <a:cs typeface="Arial" panose="020B0604020202020204" pitchFamily="34" charset="0"/>
              </a:rPr>
              <a:t>ἀνθ</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ἡμίσεος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one third instead of half; </a:t>
            </a:r>
            <a:r>
              <a:rPr lang="el-GR" cap="none" dirty="0">
                <a:latin typeface="Arial" panose="020B0604020202020204" pitchFamily="34" charset="0"/>
                <a:cs typeface="Arial" panose="020B0604020202020204" pitchFamily="34" charset="0"/>
              </a:rPr>
              <a:t>τρίτον </a:t>
            </a:r>
            <a:r>
              <a:rPr lang="el-GR" cap="none" dirty="0" err="1">
                <a:latin typeface="Arial" panose="020B0604020202020204" pitchFamily="34" charset="0"/>
                <a:cs typeface="Arial" panose="020B0604020202020204" pitchFamily="34" charset="0"/>
              </a:rPr>
              <a:t>ἡμιτάλαντον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two and a half talents (lit. ‘the third half’, i.e. the one between two and three = 2½); </a:t>
            </a:r>
            <a:r>
              <a:rPr lang="el-GR" cap="none" dirty="0" err="1">
                <a:latin typeface="Arial" panose="020B0604020202020204" pitchFamily="34" charset="0"/>
                <a:cs typeface="Arial" panose="020B0604020202020204" pitchFamily="34" charset="0"/>
              </a:rPr>
              <a:t>πελοποννήσου</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τῶν</a:t>
            </a:r>
            <a:r>
              <a:rPr lang="el-GR" cap="none" dirty="0">
                <a:latin typeface="Arial" panose="020B0604020202020204" pitchFamily="34" charset="0"/>
                <a:cs typeface="Arial" panose="020B0604020202020204" pitchFamily="34" charset="0"/>
              </a:rPr>
              <a:t> πέντε </a:t>
            </a:r>
            <a:r>
              <a:rPr lang="el-GR" cap="none" dirty="0" err="1">
                <a:latin typeface="Arial" panose="020B0604020202020204" pitchFamily="34" charset="0"/>
                <a:cs typeface="Arial" panose="020B0604020202020204" pitchFamily="34" charset="0"/>
              </a:rPr>
              <a:t>τὰς</a:t>
            </a:r>
            <a:r>
              <a:rPr lang="el-GR" cap="none" dirty="0">
                <a:latin typeface="Arial" panose="020B0604020202020204" pitchFamily="34" charset="0"/>
                <a:cs typeface="Arial" panose="020B0604020202020204" pitchFamily="34" charset="0"/>
              </a:rPr>
              <a:t> δύο μοίρας </a:t>
            </a:r>
            <a:r>
              <a:rPr lang="en-US" cap="none" dirty="0">
                <a:latin typeface="Arial" panose="020B0604020202020204" pitchFamily="34" charset="0"/>
                <a:cs typeface="Arial" panose="020B0604020202020204" pitchFamily="34" charset="0"/>
              </a:rPr>
              <a:t>two fifths of the </a:t>
            </a:r>
            <a:r>
              <a:rPr lang="en-US" cap="none" dirty="0" err="1">
                <a:latin typeface="Arial" panose="020B0604020202020204" pitchFamily="34" charset="0"/>
                <a:cs typeface="Arial" panose="020B0604020202020204" pitchFamily="34" charset="0"/>
              </a:rPr>
              <a:t>peloponnese</a:t>
            </a:r>
            <a:r>
              <a:rPr lang="en-US" cap="none" dirty="0">
                <a:latin typeface="Arial" panose="020B0604020202020204" pitchFamily="34" charset="0"/>
                <a:cs typeface="Arial" panose="020B0604020202020204" pitchFamily="34" charset="0"/>
              </a:rPr>
              <a:t> (lit. ‘the two parts of the five of . . .’)</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73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15BCA2-69F2-2211-809A-52D858AF8512}"/>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814672C3-1777-D40E-D831-6C029C7E0348}"/>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Multiplication is expressed by adverbs and adjectives:</a:t>
            </a:r>
          </a:p>
          <a:p>
            <a:r>
              <a:rPr lang="en-US" cap="none" dirty="0">
                <a:latin typeface="Arial" panose="020B0604020202020204" pitchFamily="34" charset="0"/>
                <a:cs typeface="Arial" panose="020B0604020202020204" pitchFamily="34" charset="0"/>
              </a:rPr>
              <a:t>– adverbs: </a:t>
            </a:r>
            <a:r>
              <a:rPr lang="el-GR" cap="none" dirty="0" err="1">
                <a:latin typeface="Arial" panose="020B0604020202020204" pitchFamily="34" charset="0"/>
                <a:cs typeface="Arial" panose="020B0604020202020204" pitchFamily="34" charset="0"/>
              </a:rPr>
              <a:t>ἅπαξ</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once, </a:t>
            </a:r>
            <a:r>
              <a:rPr lang="el-GR" cap="none" dirty="0" err="1">
                <a:latin typeface="Arial" panose="020B0604020202020204" pitchFamily="34" charset="0"/>
                <a:cs typeface="Arial" panose="020B0604020202020204" pitchFamily="34" charset="0"/>
              </a:rPr>
              <a:t>δίς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twice, </a:t>
            </a:r>
            <a:r>
              <a:rPr lang="el-GR" cap="none" dirty="0" err="1">
                <a:latin typeface="Arial" panose="020B0604020202020204" pitchFamily="34" charset="0"/>
                <a:cs typeface="Arial" panose="020B0604020202020204" pitchFamily="34" charset="0"/>
              </a:rPr>
              <a:t>τρίς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three times; all other adverbs are formed with the suffix -</a:t>
            </a:r>
            <a:r>
              <a:rPr lang="el-GR" cap="none" dirty="0" err="1">
                <a:latin typeface="Arial" panose="020B0604020202020204" pitchFamily="34" charset="0"/>
                <a:cs typeface="Arial" panose="020B0604020202020204" pitchFamily="34" charset="0"/>
              </a:rPr>
              <a:t>άκις</a:t>
            </a:r>
            <a:r>
              <a:rPr lang="el-GR" cap="none" dirty="0">
                <a:latin typeface="Arial" panose="020B0604020202020204" pitchFamily="34" charset="0"/>
                <a:cs typeface="Arial" panose="020B0604020202020204" pitchFamily="34" charset="0"/>
              </a:rPr>
              <a:t>: τετράκις </a:t>
            </a:r>
            <a:r>
              <a:rPr lang="en-US" cap="none" dirty="0">
                <a:latin typeface="Arial" panose="020B0604020202020204" pitchFamily="34" charset="0"/>
                <a:cs typeface="Arial" panose="020B0604020202020204" pitchFamily="34" charset="0"/>
              </a:rPr>
              <a:t>four times, </a:t>
            </a:r>
            <a:r>
              <a:rPr lang="el-GR" cap="none" dirty="0" err="1">
                <a:latin typeface="Arial" panose="020B0604020202020204" pitchFamily="34" charset="0"/>
                <a:cs typeface="Arial" panose="020B0604020202020204" pitchFamily="34" charset="0"/>
              </a:rPr>
              <a:t>πεντάκις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five times, etc. (cf. the adverb </a:t>
            </a:r>
            <a:r>
              <a:rPr lang="el-GR" cap="none" dirty="0" err="1">
                <a:latin typeface="Arial" panose="020B0604020202020204" pitchFamily="34" charset="0"/>
                <a:cs typeface="Arial" panose="020B0604020202020204" pitchFamily="34" charset="0"/>
              </a:rPr>
              <a:t>πολλάκις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often):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δὶς</a:t>
            </a:r>
            <a:r>
              <a:rPr lang="el-GR" cap="none" dirty="0">
                <a:latin typeface="Arial" panose="020B0604020202020204" pitchFamily="34" charset="0"/>
                <a:cs typeface="Arial" panose="020B0604020202020204" pitchFamily="34" charset="0"/>
              </a:rPr>
              <a:t> πέντε δέκα </a:t>
            </a:r>
            <a:r>
              <a:rPr lang="el-GR" cap="none" dirty="0" err="1">
                <a:latin typeface="Arial" panose="020B0604020202020204" pitchFamily="34" charset="0"/>
                <a:cs typeface="Arial" panose="020B0604020202020204" pitchFamily="34" charset="0"/>
              </a:rPr>
              <a:t>ἐστίν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two times five equals ten</a:t>
            </a:r>
          </a:p>
          <a:p>
            <a:r>
              <a:rPr lang="en-US" cap="none" dirty="0">
                <a:latin typeface="Arial" panose="020B0604020202020204" pitchFamily="34" charset="0"/>
                <a:cs typeface="Arial" panose="020B0604020202020204" pitchFamily="34" charset="0"/>
              </a:rPr>
              <a:t>– adjectives: either formed with -</a:t>
            </a:r>
            <a:r>
              <a:rPr lang="el-GR" cap="none" dirty="0" err="1">
                <a:latin typeface="Arial" panose="020B0604020202020204" pitchFamily="34" charset="0"/>
                <a:cs typeface="Arial" panose="020B0604020202020204" pitchFamily="34" charset="0"/>
              </a:rPr>
              <a:t>πλοῦς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πλῆ</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πλοῦν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fold: </a:t>
            </a:r>
            <a:r>
              <a:rPr lang="el-GR" cap="none" dirty="0" err="1">
                <a:latin typeface="Arial" panose="020B0604020202020204" pitchFamily="34" charset="0"/>
                <a:cs typeface="Arial" panose="020B0604020202020204" pitchFamily="34" charset="0"/>
              </a:rPr>
              <a:t>ἁπλοῦς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single, simple, </a:t>
            </a:r>
            <a:r>
              <a:rPr lang="el-GR" cap="none" dirty="0" err="1">
                <a:latin typeface="Arial" panose="020B0604020202020204" pitchFamily="34" charset="0"/>
                <a:cs typeface="Arial" panose="020B0604020202020204" pitchFamily="34" charset="0"/>
              </a:rPr>
              <a:t>διπλοῦς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twofold, double, etc.; or with -</a:t>
            </a:r>
            <a:r>
              <a:rPr lang="el-GR" cap="none" dirty="0" err="1">
                <a:latin typeface="Arial" panose="020B0604020202020204" pitchFamily="34" charset="0"/>
                <a:cs typeface="Arial" panose="020B0604020202020204" pitchFamily="34" charset="0"/>
              </a:rPr>
              <a:t>πλάσιος</a:t>
            </a:r>
            <a:r>
              <a:rPr lang="el-GR" cap="none" dirty="0">
                <a:latin typeface="Arial" panose="020B0604020202020204" pitchFamily="34" charset="0"/>
                <a:cs typeface="Arial" panose="020B0604020202020204" pitchFamily="34" charset="0"/>
              </a:rPr>
              <a:t>, -ᾱ, -ον: διπλάσιος </a:t>
            </a:r>
            <a:r>
              <a:rPr lang="en-US" cap="none" dirty="0">
                <a:latin typeface="Arial" panose="020B0604020202020204" pitchFamily="34" charset="0"/>
                <a:cs typeface="Arial" panose="020B0604020202020204" pitchFamily="34" charset="0"/>
              </a:rPr>
              <a:t>double, twice as great/much/many, </a:t>
            </a:r>
            <a:r>
              <a:rPr lang="el-GR" cap="none" dirty="0">
                <a:latin typeface="Arial" panose="020B0604020202020204" pitchFamily="34" charset="0"/>
                <a:cs typeface="Arial" panose="020B0604020202020204" pitchFamily="34" charset="0"/>
              </a:rPr>
              <a:t>τριπλάσιος </a:t>
            </a:r>
            <a:r>
              <a:rPr lang="en-US" cap="none" dirty="0">
                <a:latin typeface="Arial" panose="020B0604020202020204" pitchFamily="34" charset="0"/>
                <a:cs typeface="Arial" panose="020B0604020202020204" pitchFamily="34" charset="0"/>
              </a:rPr>
              <a:t>triple, three times as great/much/many, etc.</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27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672FF9-3AF2-358C-91FD-F658A1BB795D}"/>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45E13B44-CFD5-251F-4D21-93DE0E2BDED6}"/>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The Greeks usually wrote out numbers in full. In manuscripts and inscriptions, two sign systems</a:t>
            </a:r>
          </a:p>
          <a:p>
            <a:r>
              <a:rPr lang="en-US" cap="none" dirty="0">
                <a:latin typeface="Arial" panose="020B0604020202020204" pitchFamily="34" charset="0"/>
                <a:cs typeface="Arial" panose="020B0604020202020204" pitchFamily="34" charset="0"/>
              </a:rPr>
              <a:t>were in use:</a:t>
            </a:r>
          </a:p>
          <a:p>
            <a:r>
              <a:rPr lang="en-US" cap="none" dirty="0">
                <a:latin typeface="Arial" panose="020B0604020202020204" pitchFamily="34" charset="0"/>
                <a:cs typeface="Arial" panose="020B0604020202020204" pitchFamily="34" charset="0"/>
              </a:rPr>
              <a:t>– (in inscriptions of the classical period:) a vertical stroke ι for one unit, and the initial letter of words designating certain numbers, e.g. = π</a:t>
            </a:r>
            <a:r>
              <a:rPr lang="en-US" cap="none" dirty="0" err="1">
                <a:latin typeface="Arial" panose="020B0604020202020204" pitchFamily="34" charset="0"/>
                <a:cs typeface="Arial" panose="020B0604020202020204" pitchFamily="34" charset="0"/>
              </a:rPr>
              <a:t>έντε</a:t>
            </a:r>
            <a:r>
              <a:rPr lang="en-US" cap="none" dirty="0">
                <a:latin typeface="Arial" panose="020B0604020202020204" pitchFamily="34" charset="0"/>
                <a:cs typeface="Arial" panose="020B0604020202020204" pitchFamily="34" charset="0"/>
              </a:rPr>
              <a:t> = 5, δ = </a:t>
            </a:r>
            <a:r>
              <a:rPr lang="en-US" cap="none" dirty="0" err="1">
                <a:latin typeface="Arial" panose="020B0604020202020204" pitchFamily="34" charset="0"/>
                <a:cs typeface="Arial" panose="020B0604020202020204" pitchFamily="34" charset="0"/>
              </a:rPr>
              <a:t>δέκ</a:t>
            </a:r>
            <a:r>
              <a:rPr lang="en-US" cap="none" dirty="0">
                <a:latin typeface="Arial" panose="020B0604020202020204" pitchFamily="34" charset="0"/>
                <a:cs typeface="Arial" panose="020B0604020202020204" pitchFamily="34" charset="0"/>
              </a:rPr>
              <a:t>α = 10, δι = 11, = πεντάκις δέκα = 50, η = ἑκατόν (hεκατόν) = 100, χ = χίλιοι = 1000, etc. this system was used especially to indicate value, weight and measure.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37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BAD462-D51A-6541-C0BF-C007F43D2775}"/>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7D3AC861-B018-24F6-DA1A-287B521255A1}"/>
              </a:ext>
            </a:extLst>
          </p:cNvPr>
          <p:cNvSpPr>
            <a:spLocks noGrp="1"/>
          </p:cNvSpPr>
          <p:nvPr>
            <p:ph sz="quarter" idx="13"/>
          </p:nvPr>
        </p:nvSpPr>
        <p:spPr/>
        <p:txBody>
          <a:bodyPr>
            <a:normAutofit fontScale="62500" lnSpcReduction="20000"/>
          </a:bodyPr>
          <a:lstStyle/>
          <a:p>
            <a:r>
              <a:rPr lang="en-US" cap="none" dirty="0">
                <a:latin typeface="Arial" panose="020B0604020202020204" pitchFamily="34" charset="0"/>
                <a:cs typeface="Arial" panose="020B0604020202020204" pitchFamily="34" charset="0"/>
              </a:rPr>
              <a:t>– In later inscriptions, papyri and manuscripts: the letters of the alphabet as ‘numbers’ in a decimal system; these were often modified by an oblique stroke above and to the right of the letter for numbers up to and including 999:</a:t>
            </a:r>
          </a:p>
          <a:p>
            <a:r>
              <a:rPr lang="en-US" cap="none" dirty="0">
                <a:latin typeface="Arial" panose="020B0604020202020204" pitchFamily="34" charset="0"/>
                <a:cs typeface="Arial" panose="020B0604020202020204" pitchFamily="34" charset="0"/>
              </a:rPr>
              <a:t>αʹ βʹ γʹ δʹ εʹ ϛʹ or ϝʹ ζʹ ηʹ θʹ</a:t>
            </a:r>
          </a:p>
          <a:p>
            <a:r>
              <a:rPr lang="en-US" cap="none" dirty="0">
                <a:latin typeface="Arial" panose="020B0604020202020204" pitchFamily="34" charset="0"/>
                <a:cs typeface="Arial" panose="020B0604020202020204" pitchFamily="34" charset="0"/>
              </a:rPr>
              <a:t>1 2 3 4 5 6 7 8 9</a:t>
            </a:r>
          </a:p>
          <a:p>
            <a:r>
              <a:rPr lang="en-US" cap="none" dirty="0">
                <a:latin typeface="Arial" panose="020B0604020202020204" pitchFamily="34" charset="0"/>
                <a:cs typeface="Arial" panose="020B0604020202020204" pitchFamily="34" charset="0"/>
              </a:rPr>
              <a:t>ιʹ κʹ λʹ μʹ νʹ ξʹ οʹ πʹ ϙʹ</a:t>
            </a:r>
          </a:p>
          <a:p>
            <a:r>
              <a:rPr lang="en-US" cap="none" dirty="0">
                <a:latin typeface="Arial" panose="020B0604020202020204" pitchFamily="34" charset="0"/>
                <a:cs typeface="Arial" panose="020B0604020202020204" pitchFamily="34" charset="0"/>
              </a:rPr>
              <a:t>10 20 30 40 50 60 70 80 90</a:t>
            </a:r>
          </a:p>
          <a:p>
            <a:r>
              <a:rPr lang="en-US" cap="none" dirty="0">
                <a:latin typeface="Arial" panose="020B0604020202020204" pitchFamily="34" charset="0"/>
                <a:cs typeface="Arial" panose="020B0604020202020204" pitchFamily="34" charset="0"/>
              </a:rPr>
              <a:t>ρʹ σʹ τʹ υʹ φʹ χʹ ψʹ ωʹ ϡʹ</a:t>
            </a:r>
          </a:p>
          <a:p>
            <a:r>
              <a:rPr lang="en-US" cap="none" dirty="0">
                <a:latin typeface="Arial" panose="020B0604020202020204" pitchFamily="34" charset="0"/>
                <a:cs typeface="Arial" panose="020B0604020202020204" pitchFamily="34" charset="0"/>
              </a:rPr>
              <a:t>100 200 300 400 500 600 700 800 900</a:t>
            </a:r>
          </a:p>
          <a:p>
            <a:r>
              <a:rPr lang="en-US" cap="none" dirty="0">
                <a:latin typeface="Arial" panose="020B0604020202020204" pitchFamily="34" charset="0"/>
                <a:cs typeface="Arial" panose="020B0604020202020204" pitchFamily="34" charset="0"/>
              </a:rPr>
              <a:t>The letters ϛ (stigma), ϝ (digamma/</a:t>
            </a:r>
            <a:r>
              <a:rPr lang="en-US" cap="none" dirty="0" err="1">
                <a:latin typeface="Arial" panose="020B0604020202020204" pitchFamily="34" charset="0"/>
                <a:cs typeface="Arial" panose="020B0604020202020204" pitchFamily="34" charset="0"/>
              </a:rPr>
              <a:t>wau</a:t>
            </a:r>
            <a:r>
              <a:rPr lang="en-US" cap="none" dirty="0">
                <a:latin typeface="Arial" panose="020B0604020202020204" pitchFamily="34" charset="0"/>
                <a:cs typeface="Arial" panose="020B0604020202020204" pitchFamily="34" charset="0"/>
              </a:rPr>
              <a:t>), ϙ (</a:t>
            </a:r>
            <a:r>
              <a:rPr lang="en-US" cap="none" dirty="0" err="1">
                <a:latin typeface="Arial" panose="020B0604020202020204" pitchFamily="34" charset="0"/>
                <a:cs typeface="Arial" panose="020B0604020202020204" pitchFamily="34" charset="0"/>
              </a:rPr>
              <a:t>koppa</a:t>
            </a:r>
            <a:r>
              <a:rPr lang="en-US" cap="none" dirty="0">
                <a:latin typeface="Arial" panose="020B0604020202020204" pitchFamily="34" charset="0"/>
                <a:cs typeface="Arial" panose="020B0604020202020204" pitchFamily="34" charset="0"/>
              </a:rPr>
              <a:t>), and ϡ (sampi), which were no longer in common use, were introduced into this numeral system to supplement the standardized 24, insufficient by themselves to write all numbers up to 999.</a:t>
            </a:r>
          </a:p>
          <a:p>
            <a:r>
              <a:rPr lang="en-US" cap="none" dirty="0">
                <a:latin typeface="Arial" panose="020B0604020202020204" pitchFamily="34" charset="0"/>
                <a:cs typeface="Arial" panose="020B0604020202020204" pitchFamily="34" charset="0"/>
              </a:rPr>
              <a:t>The same letters were used with a stroke below and to the left of the letter for numbers starting with 1000: ͵α = 1000, ͵β = 2000, etc.</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58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85D09C-699D-B6DB-A885-4ACED37780DF}"/>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0B26A11D-CAE5-3F16-B81F-6E1FE9AD183E}"/>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Complex numbers are formed by combining the letter symbols. only the rightmost letter (and the leftmost with numbers over 1000) have the stroke:</a:t>
            </a:r>
          </a:p>
          <a:p>
            <a:r>
              <a:rPr lang="en-US" cap="none" dirty="0" err="1">
                <a:latin typeface="Arial" panose="020B0604020202020204" pitchFamily="34" charset="0"/>
                <a:cs typeface="Arial" panose="020B0604020202020204" pitchFamily="34" charset="0"/>
              </a:rPr>
              <a:t>τιθ</a:t>
            </a:r>
            <a:r>
              <a:rPr lang="en-US" cap="none" dirty="0">
                <a:latin typeface="Arial" panose="020B0604020202020204" pitchFamily="34" charset="0"/>
                <a:cs typeface="Arial" panose="020B0604020202020204" pitchFamily="34" charset="0"/>
              </a:rPr>
              <a:t>ʹ = 319 (any ordering was possible: </a:t>
            </a:r>
            <a:r>
              <a:rPr lang="en-US" cap="none" dirty="0" err="1">
                <a:latin typeface="Arial" panose="020B0604020202020204" pitchFamily="34" charset="0"/>
                <a:cs typeface="Arial" panose="020B0604020202020204" pitchFamily="34" charset="0"/>
              </a:rPr>
              <a:t>τθι</a:t>
            </a:r>
            <a:r>
              <a:rPr lang="en-US" cap="none" dirty="0">
                <a:latin typeface="Arial" panose="020B0604020202020204" pitchFamily="34" charset="0"/>
                <a:cs typeface="Arial" panose="020B0604020202020204" pitchFamily="34" charset="0"/>
              </a:rPr>
              <a:t>ʹ, </a:t>
            </a:r>
            <a:r>
              <a:rPr lang="en-US" cap="none" dirty="0" err="1">
                <a:latin typeface="Arial" panose="020B0604020202020204" pitchFamily="34" charset="0"/>
                <a:cs typeface="Arial" panose="020B0604020202020204" pitchFamily="34" charset="0"/>
              </a:rPr>
              <a:t>θτι</a:t>
            </a:r>
            <a:r>
              <a:rPr lang="en-US" cap="none" dirty="0">
                <a:latin typeface="Arial" panose="020B0604020202020204" pitchFamily="34" charset="0"/>
                <a:cs typeface="Arial" panose="020B0604020202020204" pitchFamily="34" charset="0"/>
              </a:rPr>
              <a:t>ʹ, etc.)</a:t>
            </a:r>
          </a:p>
          <a:p>
            <a:r>
              <a:rPr lang="en-US" cap="none" dirty="0">
                <a:latin typeface="Arial" panose="020B0604020202020204" pitchFamily="34" charset="0"/>
                <a:cs typeface="Arial" panose="020B0604020202020204" pitchFamily="34" charset="0"/>
              </a:rPr>
              <a:t>͵α</a:t>
            </a:r>
            <a:r>
              <a:rPr lang="en-US" cap="none" dirty="0" err="1">
                <a:latin typeface="Arial" panose="020B0604020202020204" pitchFamily="34" charset="0"/>
                <a:cs typeface="Arial" panose="020B0604020202020204" pitchFamily="34" charset="0"/>
              </a:rPr>
              <a:t>τιθ</a:t>
            </a:r>
            <a:r>
              <a:rPr lang="en-US" cap="none" dirty="0">
                <a:latin typeface="Arial" panose="020B0604020202020204" pitchFamily="34" charset="0"/>
                <a:cs typeface="Arial" panose="020B0604020202020204" pitchFamily="34" charset="0"/>
              </a:rPr>
              <a:t>ʹ = 1319</a:t>
            </a:r>
          </a:p>
          <a:p>
            <a:r>
              <a:rPr lang="en-US" cap="none" dirty="0">
                <a:latin typeface="Arial" panose="020B0604020202020204" pitchFamily="34" charset="0"/>
                <a:cs typeface="Arial" panose="020B0604020202020204" pitchFamily="34" charset="0"/>
              </a:rPr>
              <a:t>– until Hellenistic times, Greek had no letter-symbol for 0 (‘zero’). The corresponding item in written form was </a:t>
            </a:r>
            <a:r>
              <a:rPr lang="en-US" cap="none" dirty="0" err="1">
                <a:latin typeface="Arial" panose="020B0604020202020204" pitchFamily="34" charset="0"/>
                <a:cs typeface="Arial" panose="020B0604020202020204" pitchFamily="34" charset="0"/>
              </a:rPr>
              <a:t>οὐδέν</a:t>
            </a:r>
            <a:r>
              <a:rPr lang="en-US" cap="none"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4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BCF5E-F78F-6C9B-8936-77057A67FBFD}"/>
              </a:ext>
            </a:extLst>
          </p:cNvPr>
          <p:cNvSpPr>
            <a:spLocks noGrp="1"/>
          </p:cNvSpPr>
          <p:nvPr>
            <p:ph type="title"/>
          </p:nvPr>
        </p:nvSpPr>
        <p:spPr/>
        <p:txBody>
          <a:bodyPr/>
          <a:lstStyle/>
          <a:p>
            <a:r>
              <a:rPr lang="en-US" dirty="0"/>
              <a:t>WEEK 4</a:t>
            </a:r>
            <a:endParaRPr lang="el-GR" dirty="0"/>
          </a:p>
        </p:txBody>
      </p:sp>
      <p:pic>
        <p:nvPicPr>
          <p:cNvPr id="5" name="Θέση περιεχομένου 4">
            <a:extLst>
              <a:ext uri="{FF2B5EF4-FFF2-40B4-BE49-F238E27FC236}">
                <a16:creationId xmlns:a16="http://schemas.microsoft.com/office/drawing/2014/main" id="{D31946BE-DE38-6749-D6FB-D4752BFA0938}"/>
              </a:ext>
            </a:extLst>
          </p:cNvPr>
          <p:cNvPicPr>
            <a:picLocks noGrp="1" noChangeAspect="1"/>
          </p:cNvPicPr>
          <p:nvPr>
            <p:ph sz="quarter" idx="13"/>
          </p:nvPr>
        </p:nvPicPr>
        <p:blipFill>
          <a:blip r:embed="rId2"/>
          <a:stretch>
            <a:fillRect/>
          </a:stretch>
        </p:blipFill>
        <p:spPr>
          <a:xfrm>
            <a:off x="6282531" y="785812"/>
            <a:ext cx="3790950" cy="4829175"/>
          </a:xfrm>
          <a:prstGeom prst="rect">
            <a:avLst/>
          </a:prstGeom>
        </p:spPr>
      </p:pic>
      <p:sp>
        <p:nvSpPr>
          <p:cNvPr id="4" name="Θέση κειμένου 3">
            <a:extLst>
              <a:ext uri="{FF2B5EF4-FFF2-40B4-BE49-F238E27FC236}">
                <a16:creationId xmlns:a16="http://schemas.microsoft.com/office/drawing/2014/main" id="{D17392C1-CF83-F58F-8094-DF93B400B574}"/>
              </a:ext>
            </a:extLst>
          </p:cNvPr>
          <p:cNvSpPr>
            <a:spLocks noGrp="1"/>
          </p:cNvSpPr>
          <p:nvPr>
            <p:ph type="body" sz="half" idx="2"/>
          </p:nvPr>
        </p:nvSpPr>
        <p:spPr/>
        <p:txBody>
          <a:bodyPr/>
          <a:lstStyle/>
          <a:p>
            <a:r>
              <a:rPr lang="en-US" dirty="0"/>
              <a:t>Numbers and Degrees of Comparison</a:t>
            </a:r>
            <a:endParaRPr lang="el-GR" dirty="0"/>
          </a:p>
        </p:txBody>
      </p:sp>
    </p:spTree>
    <p:extLst>
      <p:ext uri="{BB962C8B-B14F-4D97-AF65-F5344CB8AC3E}">
        <p14:creationId xmlns:p14="http://schemas.microsoft.com/office/powerpoint/2010/main" val="43953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29B96-1621-BDE7-B8D2-0E80199FE32A}"/>
              </a:ext>
            </a:extLst>
          </p:cNvPr>
          <p:cNvSpPr>
            <a:spLocks noGrp="1"/>
          </p:cNvSpPr>
          <p:nvPr>
            <p:ph type="title"/>
          </p:nvPr>
        </p:nvSpPr>
        <p:spPr/>
        <p:txBody>
          <a:bodyPr/>
          <a:lstStyle/>
          <a:p>
            <a:r>
              <a:rPr lang="en-US" dirty="0"/>
              <a:t>numerals</a:t>
            </a:r>
            <a:endParaRPr lang="el-GR" dirty="0"/>
          </a:p>
        </p:txBody>
      </p:sp>
      <p:pic>
        <p:nvPicPr>
          <p:cNvPr id="4" name="Θέση περιεχομένου 3">
            <a:extLst>
              <a:ext uri="{FF2B5EF4-FFF2-40B4-BE49-F238E27FC236}">
                <a16:creationId xmlns:a16="http://schemas.microsoft.com/office/drawing/2014/main" id="{85D69D76-5328-D0CE-02EA-7CEF9B762CBE}"/>
              </a:ext>
            </a:extLst>
          </p:cNvPr>
          <p:cNvPicPr>
            <a:picLocks noGrp="1" noChangeAspect="1"/>
          </p:cNvPicPr>
          <p:nvPr>
            <p:ph sz="quarter" idx="13"/>
          </p:nvPr>
        </p:nvPicPr>
        <p:blipFill>
          <a:blip r:embed="rId2"/>
          <a:stretch>
            <a:fillRect/>
          </a:stretch>
        </p:blipFill>
        <p:spPr>
          <a:xfrm>
            <a:off x="3376475" y="2366963"/>
            <a:ext cx="5439050" cy="3424237"/>
          </a:xfrm>
          <a:prstGeom prst="rect">
            <a:avLst/>
          </a:prstGeom>
        </p:spPr>
      </p:pic>
    </p:spTree>
    <p:extLst>
      <p:ext uri="{BB962C8B-B14F-4D97-AF65-F5344CB8AC3E}">
        <p14:creationId xmlns:p14="http://schemas.microsoft.com/office/powerpoint/2010/main" val="224255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5D7EDB-9C21-0314-A70D-40F8714A6AFD}"/>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284ACA35-9D08-5D04-82F3-5FE6E8ADF023}"/>
              </a:ext>
            </a:extLst>
          </p:cNvPr>
          <p:cNvSpPr>
            <a:spLocks noGrp="1"/>
          </p:cNvSpPr>
          <p:nvPr>
            <p:ph sz="quarter" idx="13"/>
          </p:nvPr>
        </p:nvSpPr>
        <p:spPr/>
        <p:txBody>
          <a:bodyPr>
            <a:normAutofit fontScale="62500" lnSpcReduction="20000"/>
          </a:bodyPr>
          <a:lstStyle/>
          <a:p>
            <a:r>
              <a:rPr lang="en-US" cap="none" dirty="0">
                <a:latin typeface="Arial" panose="020B0604020202020204" pitchFamily="34" charset="0"/>
                <a:cs typeface="Arial" panose="020B0604020202020204" pitchFamily="34" charset="0"/>
              </a:rPr>
              <a:t>Number adverbs</a:t>
            </a:r>
          </a:p>
          <a:p>
            <a:r>
              <a:rPr lang="en-US" cap="none" dirty="0">
                <a:latin typeface="Arial" panose="020B0604020202020204" pitchFamily="34" charset="0"/>
                <a:cs typeface="Arial" panose="020B0604020202020204" pitchFamily="34" charset="0"/>
              </a:rPr>
              <a:t>With the exception of ἅπαξ once, </a:t>
            </a:r>
            <a:r>
              <a:rPr lang="en-US" cap="none" dirty="0" err="1">
                <a:latin typeface="Arial" panose="020B0604020202020204" pitchFamily="34" charset="0"/>
                <a:cs typeface="Arial" panose="020B0604020202020204" pitchFamily="34" charset="0"/>
              </a:rPr>
              <a:t>δίς</a:t>
            </a:r>
            <a:r>
              <a:rPr lang="en-US" cap="none" dirty="0">
                <a:latin typeface="Arial" panose="020B0604020202020204" pitchFamily="34" charset="0"/>
                <a:cs typeface="Arial" panose="020B0604020202020204" pitchFamily="34" charset="0"/>
              </a:rPr>
              <a:t> twice, and </a:t>
            </a:r>
            <a:r>
              <a:rPr lang="en-US" cap="none" dirty="0" err="1">
                <a:latin typeface="Arial" panose="020B0604020202020204" pitchFamily="34" charset="0"/>
                <a:cs typeface="Arial" panose="020B0604020202020204" pitchFamily="34" charset="0"/>
              </a:rPr>
              <a:t>τρίς</a:t>
            </a:r>
            <a:r>
              <a:rPr lang="en-US" cap="none" dirty="0">
                <a:latin typeface="Arial" panose="020B0604020202020204" pitchFamily="34" charset="0"/>
                <a:cs typeface="Arial" panose="020B0604020202020204" pitchFamily="34" charset="0"/>
              </a:rPr>
              <a:t> thrice, </a:t>
            </a:r>
            <a:r>
              <a:rPr lang="en-US" cap="none" dirty="0" err="1">
                <a:latin typeface="Arial" panose="020B0604020202020204" pitchFamily="34" charset="0"/>
                <a:cs typeface="Arial" panose="020B0604020202020204" pitchFamily="34" charset="0"/>
              </a:rPr>
              <a:t>greek</a:t>
            </a:r>
            <a:r>
              <a:rPr lang="en-US" cap="none" dirty="0">
                <a:latin typeface="Arial" panose="020B0604020202020204" pitchFamily="34" charset="0"/>
                <a:cs typeface="Arial" panose="020B0604020202020204" pitchFamily="34" charset="0"/>
              </a:rPr>
              <a:t> normally adds –</a:t>
            </a:r>
            <a:r>
              <a:rPr lang="en-US" cap="none" dirty="0" err="1">
                <a:latin typeface="Arial" panose="020B0604020202020204" pitchFamily="34" charset="0"/>
                <a:cs typeface="Arial" panose="020B0604020202020204" pitchFamily="34" charset="0"/>
              </a:rPr>
              <a:t>κις</a:t>
            </a:r>
            <a:r>
              <a:rPr lang="en-US" cap="none" dirty="0">
                <a:latin typeface="Arial" panose="020B0604020202020204" pitchFamily="34" charset="0"/>
                <a:cs typeface="Arial" panose="020B0604020202020204" pitchFamily="34" charset="0"/>
              </a:rPr>
              <a:t> to a cardinal number to make numeral adverbs.</a:t>
            </a:r>
          </a:p>
          <a:p>
            <a:r>
              <a:rPr lang="en-US" cap="none" dirty="0">
                <a:latin typeface="Arial" panose="020B0604020202020204" pitchFamily="34" charset="0"/>
                <a:cs typeface="Arial" panose="020B0604020202020204" pitchFamily="34" charset="0"/>
              </a:rPr>
              <a:t> For example:</a:t>
            </a:r>
          </a:p>
          <a:p>
            <a:r>
              <a:rPr lang="en-US" cap="none" dirty="0">
                <a:latin typeface="Arial" panose="020B0604020202020204" pitchFamily="34" charset="0"/>
                <a:cs typeface="Arial" panose="020B0604020202020204" pitchFamily="34" charset="0"/>
              </a:rPr>
              <a:t>ἅπαξ once</a:t>
            </a:r>
          </a:p>
          <a:p>
            <a:r>
              <a:rPr lang="en-US" cap="none" dirty="0" err="1">
                <a:latin typeface="Arial" panose="020B0604020202020204" pitchFamily="34" charset="0"/>
                <a:cs typeface="Arial" panose="020B0604020202020204" pitchFamily="34" charset="0"/>
              </a:rPr>
              <a:t>δίς</a:t>
            </a:r>
            <a:r>
              <a:rPr lang="en-US" cap="none" dirty="0">
                <a:latin typeface="Arial" panose="020B0604020202020204" pitchFamily="34" charset="0"/>
                <a:cs typeface="Arial" panose="020B0604020202020204" pitchFamily="34" charset="0"/>
              </a:rPr>
              <a:t> twice</a:t>
            </a:r>
          </a:p>
          <a:p>
            <a:r>
              <a:rPr lang="en-US" cap="none" dirty="0" err="1">
                <a:latin typeface="Arial" panose="020B0604020202020204" pitchFamily="34" charset="0"/>
                <a:cs typeface="Arial" panose="020B0604020202020204" pitchFamily="34" charset="0"/>
              </a:rPr>
              <a:t>τρίς</a:t>
            </a:r>
            <a:r>
              <a:rPr lang="en-US" cap="none" dirty="0">
                <a:latin typeface="Arial" panose="020B0604020202020204" pitchFamily="34" charset="0"/>
                <a:cs typeface="Arial" panose="020B0604020202020204" pitchFamily="34" charset="0"/>
              </a:rPr>
              <a:t> thrice, three times</a:t>
            </a:r>
          </a:p>
          <a:p>
            <a:r>
              <a:rPr lang="en-US" cap="none" dirty="0" err="1">
                <a:latin typeface="Arial" panose="020B0604020202020204" pitchFamily="34" charset="0"/>
                <a:cs typeface="Arial" panose="020B0604020202020204" pitchFamily="34" charset="0"/>
              </a:rPr>
              <a:t>τετράκις</a:t>
            </a:r>
            <a:r>
              <a:rPr lang="en-US" cap="none" dirty="0">
                <a:latin typeface="Arial" panose="020B0604020202020204" pitchFamily="34" charset="0"/>
                <a:cs typeface="Arial" panose="020B0604020202020204" pitchFamily="34" charset="0"/>
              </a:rPr>
              <a:t> four times</a:t>
            </a:r>
          </a:p>
          <a:p>
            <a:r>
              <a:rPr lang="el-GR" cap="none" dirty="0" err="1">
                <a:latin typeface="Arial" panose="020B0604020202020204" pitchFamily="34" charset="0"/>
                <a:cs typeface="Arial" panose="020B0604020202020204" pitchFamily="34" charset="0"/>
              </a:rPr>
              <a:t>πεντάκις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five times</a:t>
            </a:r>
          </a:p>
          <a:p>
            <a:r>
              <a:rPr lang="el-GR" cap="none" dirty="0" err="1">
                <a:latin typeface="Arial" panose="020B0604020202020204" pitchFamily="34" charset="0"/>
                <a:cs typeface="Arial" panose="020B0604020202020204" pitchFamily="34" charset="0"/>
              </a:rPr>
              <a:t>ἑξάκις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six times</a:t>
            </a:r>
          </a:p>
          <a:p>
            <a:r>
              <a:rPr lang="el-GR" cap="none" dirty="0">
                <a:latin typeface="Arial" panose="020B0604020202020204" pitchFamily="34" charset="0"/>
                <a:cs typeface="Arial" panose="020B0604020202020204" pitchFamily="34" charset="0"/>
              </a:rPr>
              <a:t>δεκάκις </a:t>
            </a:r>
            <a:r>
              <a:rPr lang="en-US" cap="none" dirty="0">
                <a:latin typeface="Arial" panose="020B0604020202020204" pitchFamily="34" charset="0"/>
                <a:cs typeface="Arial" panose="020B0604020202020204" pitchFamily="34" charset="0"/>
              </a:rPr>
              <a:t>ten times</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6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CBA436-2F3A-4819-9CBA-6C43E844317D}"/>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04BC28C4-862E-0134-5AEC-DA32B1E6266F}"/>
              </a:ext>
            </a:extLst>
          </p:cNvPr>
          <p:cNvSpPr>
            <a:spLocks noGrp="1"/>
          </p:cNvSpPr>
          <p:nvPr>
            <p:ph sz="quarter" idx="13"/>
          </p:nvPr>
        </p:nvSpPr>
        <p:spPr/>
        <p:txBody>
          <a:bodyPr>
            <a:normAutofit fontScale="92500"/>
          </a:bodyPr>
          <a:lstStyle/>
          <a:p>
            <a:r>
              <a:rPr lang="en-US" b="1" cap="none" dirty="0">
                <a:latin typeface="Arial" panose="020B0604020202020204" pitchFamily="34" charset="0"/>
                <a:cs typeface="Arial" panose="020B0604020202020204" pitchFamily="34" charset="0"/>
              </a:rPr>
              <a:t>Exercise 1:</a:t>
            </a:r>
            <a:r>
              <a:rPr lang="en-US" cap="none" dirty="0">
                <a:latin typeface="Arial" panose="020B0604020202020204" pitchFamily="34" charset="0"/>
                <a:cs typeface="Arial" panose="020B0604020202020204" pitchFamily="34" charset="0"/>
              </a:rPr>
              <a:t> supply, in Greek, the answers to the following math problems: e.g.:  </a:t>
            </a:r>
            <a:r>
              <a:rPr lang="en-US" cap="none" dirty="0" err="1">
                <a:latin typeface="Arial" panose="020B0604020202020204" pitchFamily="34" charset="0"/>
                <a:cs typeface="Arial" panose="020B0604020202020204" pitchFamily="34" charset="0"/>
              </a:rPr>
              <a:t>ἑκκ</a:t>
            </a:r>
            <a:r>
              <a:rPr lang="en-US" cap="none" dirty="0">
                <a:latin typeface="Arial" panose="020B0604020202020204" pitchFamily="34" charset="0"/>
                <a:cs typeface="Arial" panose="020B0604020202020204" pitchFamily="34" charset="0"/>
              </a:rPr>
              <a:t>αίδεκα καὶ τέτταρά εἰσιν εἴκοσι = sixteen plus (and) four equals (are) twenty.</a:t>
            </a:r>
          </a:p>
          <a:p>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ἕξ</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εἰσι</a:t>
            </a:r>
            <a:r>
              <a:rPr lang="el-GR" cap="none" dirty="0">
                <a:latin typeface="Arial" panose="020B0604020202020204" pitchFamily="34" charset="0"/>
                <a:cs typeface="Arial" panose="020B0604020202020204" pitchFamily="34" charset="0"/>
              </a:rPr>
              <a:t> ________________</a:t>
            </a:r>
          </a:p>
          <a:p>
            <a:r>
              <a:rPr lang="el-GR" cap="none" dirty="0">
                <a:latin typeface="Arial" panose="020B0604020202020204" pitchFamily="34" charset="0"/>
                <a:cs typeface="Arial" panose="020B0604020202020204" pitchFamily="34" charset="0"/>
              </a:rPr>
              <a:t>Β. δέκα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δέκα </a:t>
            </a:r>
            <a:r>
              <a:rPr lang="el-GR" cap="none" dirty="0" err="1">
                <a:latin typeface="Arial" panose="020B0604020202020204" pitchFamily="34" charset="0"/>
                <a:cs typeface="Arial" panose="020B0604020202020204" pitchFamily="34" charset="0"/>
              </a:rPr>
              <a:t>εἰσὶ</a:t>
            </a:r>
            <a:r>
              <a:rPr lang="el-GR" cap="none" dirty="0">
                <a:latin typeface="Arial" panose="020B0604020202020204" pitchFamily="34" charset="0"/>
                <a:cs typeface="Arial" panose="020B0604020202020204" pitchFamily="34" charset="0"/>
              </a:rPr>
              <a:t> ________________</a:t>
            </a:r>
          </a:p>
          <a:p>
            <a:r>
              <a:rPr lang="el-GR" cap="none" dirty="0">
                <a:latin typeface="Arial" panose="020B0604020202020204" pitchFamily="34" charset="0"/>
                <a:cs typeface="Arial" panose="020B0604020202020204" pitchFamily="34" charset="0"/>
              </a:rPr>
              <a:t>Γ. </a:t>
            </a:r>
            <a:r>
              <a:rPr lang="el-GR" cap="none" dirty="0" err="1">
                <a:latin typeface="Arial" panose="020B0604020202020204" pitchFamily="34" charset="0"/>
                <a:cs typeface="Arial" panose="020B0604020202020204" pitchFamily="34" charset="0"/>
              </a:rPr>
              <a:t>ἕνδεκα</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δώδεκά</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εἰσι</a:t>
            </a:r>
            <a:r>
              <a:rPr lang="el-GR" cap="none" dirty="0">
                <a:latin typeface="Arial" panose="020B0604020202020204" pitchFamily="34" charset="0"/>
                <a:cs typeface="Arial" panose="020B0604020202020204" pitchFamily="34" charset="0"/>
              </a:rPr>
              <a:t> ________________</a:t>
            </a:r>
          </a:p>
          <a:p>
            <a:endParaRPr lang="el-GR" dirty="0"/>
          </a:p>
        </p:txBody>
      </p:sp>
      <p:sp>
        <p:nvSpPr>
          <p:cNvPr id="4" name="Θέση περιεχομένου 3">
            <a:extLst>
              <a:ext uri="{FF2B5EF4-FFF2-40B4-BE49-F238E27FC236}">
                <a16:creationId xmlns:a16="http://schemas.microsoft.com/office/drawing/2014/main" id="{BCBFA278-B188-70A3-822E-5CD21FD41523}"/>
              </a:ext>
            </a:extLst>
          </p:cNvPr>
          <p:cNvSpPr>
            <a:spLocks noGrp="1"/>
          </p:cNvSpPr>
          <p:nvPr>
            <p:ph sz="quarter" idx="14"/>
          </p:nvPr>
        </p:nvSpPr>
        <p:spPr/>
        <p:txBody>
          <a:bodyPr>
            <a:normAutofit fontScale="92500" lnSpcReduction="10000"/>
          </a:bodyPr>
          <a:lstStyle/>
          <a:p>
            <a:r>
              <a:rPr lang="el-GR" cap="none" dirty="0">
                <a:latin typeface="Arial" panose="020B0604020202020204" pitchFamily="34" charset="0"/>
                <a:cs typeface="Arial" panose="020B0604020202020204" pitchFamily="34" charset="0"/>
              </a:rPr>
              <a:t>Δ.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ἑξάκις</a:t>
            </a:r>
            <a:r>
              <a:rPr lang="el-GR" cap="none" dirty="0">
                <a:latin typeface="Arial" panose="020B0604020202020204" pitchFamily="34" charset="0"/>
                <a:cs typeface="Arial" panose="020B0604020202020204" pitchFamily="34" charset="0"/>
              </a:rPr>
              <a:t> πέντε </a:t>
            </a:r>
            <a:r>
              <a:rPr lang="el-GR" cap="none" dirty="0" err="1">
                <a:latin typeface="Arial" panose="020B0604020202020204" pitchFamily="34" charset="0"/>
                <a:cs typeface="Arial" panose="020B0604020202020204" pitchFamily="34" charset="0"/>
              </a:rPr>
              <a:t>ἐστὶ</a:t>
            </a:r>
            <a:r>
              <a:rPr lang="el-GR" cap="none" dirty="0">
                <a:latin typeface="Arial" panose="020B0604020202020204" pitchFamily="34" charset="0"/>
                <a:cs typeface="Arial" panose="020B0604020202020204" pitchFamily="34" charset="0"/>
              </a:rPr>
              <a:t> ________________</a:t>
            </a:r>
          </a:p>
          <a:p>
            <a:r>
              <a:rPr lang="el-GR" cap="none" dirty="0">
                <a:latin typeface="Arial" panose="020B0604020202020204" pitchFamily="34" charset="0"/>
                <a:cs typeface="Arial" panose="020B0604020202020204" pitchFamily="34" charset="0"/>
              </a:rPr>
              <a:t>Ε.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δεκάκις </a:t>
            </a:r>
            <a:r>
              <a:rPr lang="el-GR" cap="none" dirty="0" err="1">
                <a:latin typeface="Arial" panose="020B0604020202020204" pitchFamily="34" charset="0"/>
                <a:cs typeface="Arial" panose="020B0604020202020204" pitchFamily="34" charset="0"/>
              </a:rPr>
              <a:t>ἑκατόν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ἐστι</a:t>
            </a:r>
            <a:r>
              <a:rPr lang="el-GR" cap="none" dirty="0">
                <a:latin typeface="Arial" panose="020B0604020202020204" pitchFamily="34" charset="0"/>
                <a:cs typeface="Arial" panose="020B0604020202020204" pitchFamily="34" charset="0"/>
              </a:rPr>
              <a:t> ________________</a:t>
            </a:r>
          </a:p>
          <a:p>
            <a:r>
              <a:rPr lang="el-GR" cap="none" dirty="0">
                <a:latin typeface="Arial" panose="020B0604020202020204" pitchFamily="34" charset="0"/>
                <a:cs typeface="Arial" panose="020B0604020202020204" pitchFamily="34" charset="0"/>
              </a:rPr>
              <a:t>Στ’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πεντάκις</a:t>
            </a:r>
            <a:r>
              <a:rPr lang="el-GR" cap="none" dirty="0">
                <a:latin typeface="Arial" panose="020B0604020202020204" pitchFamily="34" charset="0"/>
                <a:cs typeface="Arial" panose="020B0604020202020204" pitchFamily="34" charset="0"/>
              </a:rPr>
              <a:t> _______________ </a:t>
            </a:r>
            <a:r>
              <a:rPr lang="el-GR" cap="none" dirty="0" err="1">
                <a:latin typeface="Arial" panose="020B0604020202020204" pitchFamily="34" charset="0"/>
                <a:cs typeface="Arial" panose="020B0604020202020204" pitchFamily="34" charset="0"/>
              </a:rPr>
              <a:t>ἐστι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τετταράκοντα</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Ζ. </a:t>
            </a:r>
            <a:r>
              <a:rPr lang="el-GR" cap="none" dirty="0" err="1">
                <a:latin typeface="Arial" panose="020B0604020202020204" pitchFamily="34" charset="0"/>
                <a:cs typeface="Arial" panose="020B0604020202020204" pitchFamily="34" charset="0"/>
              </a:rPr>
              <a:t>δὶς</a:t>
            </a:r>
            <a:r>
              <a:rPr lang="el-GR" cap="none" dirty="0">
                <a:latin typeface="Arial" panose="020B0604020202020204" pitchFamily="34" charset="0"/>
                <a:cs typeface="Arial" panose="020B0604020202020204" pitchFamily="34" charset="0"/>
              </a:rPr>
              <a:t> _______________ ἢ </a:t>
            </a:r>
            <a:r>
              <a:rPr lang="el-GR" cap="none" dirty="0" err="1">
                <a:latin typeface="Arial" panose="020B0604020202020204" pitchFamily="34" charset="0"/>
                <a:cs typeface="Arial" panose="020B0604020202020204" pitchFamily="34" charset="0"/>
              </a:rPr>
              <a:t>τρὶς</a:t>
            </a:r>
            <a:r>
              <a:rPr lang="el-GR" cap="none" dirty="0">
                <a:latin typeface="Arial" panose="020B0604020202020204" pitchFamily="34" charset="0"/>
                <a:cs typeface="Arial" panose="020B0604020202020204" pitchFamily="34" charset="0"/>
              </a:rPr>
              <a:t> _______________ ἢ τετράκις ______________ ἢ </a:t>
            </a:r>
            <a:r>
              <a:rPr lang="el-GR" cap="none" dirty="0" err="1">
                <a:latin typeface="Arial" panose="020B0604020202020204" pitchFamily="34" charset="0"/>
                <a:cs typeface="Arial" panose="020B0604020202020204" pitchFamily="34" charset="0"/>
              </a:rPr>
              <a:t>ἑξάκις</a:t>
            </a:r>
            <a:r>
              <a:rPr lang="el-GR" cap="none" dirty="0">
                <a:latin typeface="Arial" panose="020B0604020202020204" pitchFamily="34" charset="0"/>
                <a:cs typeface="Arial" panose="020B0604020202020204" pitchFamily="34" charset="0"/>
              </a:rPr>
              <a:t> _______________ </a:t>
            </a:r>
            <a:r>
              <a:rPr lang="el-GR" cap="none" dirty="0" err="1">
                <a:latin typeface="Arial" panose="020B0604020202020204" pitchFamily="34" charset="0"/>
                <a:cs typeface="Arial" panose="020B0604020202020204" pitchFamily="34" charset="0"/>
              </a:rPr>
              <a:t>ἐστὶ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δώδεκα</a:t>
            </a:r>
            <a:endParaRPr lang="en-US"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91822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77E15-40D2-2510-44C9-0350D40036C7}"/>
              </a:ext>
            </a:extLst>
          </p:cNvPr>
          <p:cNvSpPr>
            <a:spLocks noGrp="1"/>
          </p:cNvSpPr>
          <p:nvPr>
            <p:ph type="title"/>
          </p:nvPr>
        </p:nvSpPr>
        <p:spPr/>
        <p:txBody>
          <a:bodyPr/>
          <a:lstStyle/>
          <a:p>
            <a:r>
              <a:rPr lang="en-US" dirty="0"/>
              <a:t>NUMERALS</a:t>
            </a:r>
            <a:endParaRPr lang="el-GR" dirty="0"/>
          </a:p>
        </p:txBody>
      </p:sp>
      <p:sp>
        <p:nvSpPr>
          <p:cNvPr id="4" name="Θέση περιεχομένου 3">
            <a:extLst>
              <a:ext uri="{FF2B5EF4-FFF2-40B4-BE49-F238E27FC236}">
                <a16:creationId xmlns:a16="http://schemas.microsoft.com/office/drawing/2014/main" id="{D0852923-7611-4017-7EA8-6DF841457D8E}"/>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ἕξ</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εἰσι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ὀκτώ</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Β. δέκα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δέκα </a:t>
            </a:r>
            <a:r>
              <a:rPr lang="el-GR" cap="none" dirty="0" err="1">
                <a:latin typeface="Arial" panose="020B0604020202020204" pitchFamily="34" charset="0"/>
                <a:cs typeface="Arial" panose="020B0604020202020204" pitchFamily="34" charset="0"/>
              </a:rPr>
              <a:t>εἰσὶ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εἴκοσι</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Γ. </a:t>
            </a:r>
            <a:r>
              <a:rPr lang="el-GR" cap="none" dirty="0" err="1">
                <a:latin typeface="Arial" panose="020B0604020202020204" pitchFamily="34" charset="0"/>
                <a:cs typeface="Arial" panose="020B0604020202020204" pitchFamily="34" charset="0"/>
              </a:rPr>
              <a:t>ἕνδεκα</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δώδεκά</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εἰσι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εἴκοσι</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Δ.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ἑξάκις</a:t>
            </a:r>
            <a:r>
              <a:rPr lang="el-GR" cap="none" dirty="0">
                <a:latin typeface="Arial" panose="020B0604020202020204" pitchFamily="34" charset="0"/>
                <a:cs typeface="Arial" panose="020B0604020202020204" pitchFamily="34" charset="0"/>
              </a:rPr>
              <a:t> πέντε </a:t>
            </a:r>
            <a:r>
              <a:rPr lang="el-GR" cap="none" dirty="0" err="1">
                <a:latin typeface="Arial" panose="020B0604020202020204" pitchFamily="34" charset="0"/>
                <a:cs typeface="Arial" panose="020B0604020202020204" pitchFamily="34" charset="0"/>
              </a:rPr>
              <a:t>ἐστὶ</a:t>
            </a:r>
            <a:r>
              <a:rPr lang="el-GR" cap="none" dirty="0">
                <a:latin typeface="Arial" panose="020B0604020202020204" pitchFamily="34" charset="0"/>
                <a:cs typeface="Arial" panose="020B0604020202020204" pitchFamily="34" charset="0"/>
              </a:rPr>
              <a:t> τριάκοντα</a:t>
            </a:r>
          </a:p>
          <a:p>
            <a:endParaRPr lang="el-GR" dirty="0"/>
          </a:p>
        </p:txBody>
      </p:sp>
      <p:sp>
        <p:nvSpPr>
          <p:cNvPr id="5" name="Θέση περιεχομένου 4">
            <a:extLst>
              <a:ext uri="{FF2B5EF4-FFF2-40B4-BE49-F238E27FC236}">
                <a16:creationId xmlns:a16="http://schemas.microsoft.com/office/drawing/2014/main" id="{6873378D-67F7-0940-87EB-79275F57C0B1}"/>
              </a:ext>
            </a:extLst>
          </p:cNvPr>
          <p:cNvSpPr>
            <a:spLocks noGrp="1"/>
          </p:cNvSpPr>
          <p:nvPr>
            <p:ph sz="quarter" idx="14"/>
          </p:nvPr>
        </p:nvSpPr>
        <p:spPr/>
        <p:txBody>
          <a:bodyPr>
            <a:normAutofit/>
          </a:bodyPr>
          <a:lstStyle/>
          <a:p>
            <a:r>
              <a:rPr lang="el-GR" cap="none" dirty="0">
                <a:latin typeface="Arial" panose="020B0604020202020204" pitchFamily="34" charset="0"/>
                <a:cs typeface="Arial" panose="020B0604020202020204" pitchFamily="34" charset="0"/>
              </a:rPr>
              <a:t>Ε.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δεκάκις </a:t>
            </a:r>
            <a:r>
              <a:rPr lang="el-GR" cap="none" dirty="0" err="1">
                <a:latin typeface="Arial" panose="020B0604020202020204" pitchFamily="34" charset="0"/>
                <a:cs typeface="Arial" panose="020B0604020202020204" pitchFamily="34" charset="0"/>
              </a:rPr>
              <a:t>ἑκατόν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ἐστι</a:t>
            </a:r>
            <a:r>
              <a:rPr lang="el-GR" cap="none" dirty="0">
                <a:latin typeface="Arial" panose="020B0604020202020204" pitchFamily="34" charset="0"/>
                <a:cs typeface="Arial" panose="020B0604020202020204" pitchFamily="34" charset="0"/>
              </a:rPr>
              <a:t> χίλια</a:t>
            </a:r>
          </a:p>
          <a:p>
            <a:r>
              <a:rPr lang="el-GR" cap="none" dirty="0">
                <a:latin typeface="Arial" panose="020B0604020202020204" pitchFamily="34" charset="0"/>
                <a:cs typeface="Arial" panose="020B0604020202020204" pitchFamily="34" charset="0"/>
              </a:rPr>
              <a:t>Στ’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πεντάκις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ὀκτώ</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ἐστι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τετταράκοντα</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Ζ. </a:t>
            </a:r>
            <a:r>
              <a:rPr lang="el-GR" cap="none" dirty="0" err="1">
                <a:latin typeface="Arial" panose="020B0604020202020204" pitchFamily="34" charset="0"/>
                <a:cs typeface="Arial" panose="020B0604020202020204" pitchFamily="34" charset="0"/>
              </a:rPr>
              <a:t>δὶς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ἕξ</a:t>
            </a:r>
            <a:r>
              <a:rPr lang="el-GR" cap="none" dirty="0">
                <a:latin typeface="Arial" panose="020B0604020202020204" pitchFamily="34" charset="0"/>
                <a:cs typeface="Arial" panose="020B0604020202020204" pitchFamily="34" charset="0"/>
              </a:rPr>
              <a:t> ἢ </a:t>
            </a:r>
            <a:r>
              <a:rPr lang="el-GR" cap="none" dirty="0" err="1">
                <a:latin typeface="Arial" panose="020B0604020202020204" pitchFamily="34" charset="0"/>
                <a:cs typeface="Arial" panose="020B0604020202020204" pitchFamily="34" charset="0"/>
              </a:rPr>
              <a:t>τρὶς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τέτταρες</a:t>
            </a:r>
            <a:r>
              <a:rPr lang="el-GR" cap="none" dirty="0">
                <a:latin typeface="Arial" panose="020B0604020202020204" pitchFamily="34" charset="0"/>
                <a:cs typeface="Arial" panose="020B0604020202020204" pitchFamily="34" charset="0"/>
              </a:rPr>
              <a:t> ἢ τετράκις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ἢ </a:t>
            </a:r>
            <a:r>
              <a:rPr lang="el-GR" cap="none" dirty="0" err="1">
                <a:latin typeface="Arial" panose="020B0604020202020204" pitchFamily="34" charset="0"/>
                <a:cs typeface="Arial" panose="020B0604020202020204" pitchFamily="34" charset="0"/>
              </a:rPr>
              <a:t>ἑξάκις</a:t>
            </a:r>
            <a:r>
              <a:rPr lang="el-GR" cap="none" dirty="0">
                <a:latin typeface="Arial" panose="020B0604020202020204" pitchFamily="34" charset="0"/>
                <a:cs typeface="Arial" panose="020B0604020202020204" pitchFamily="34" charset="0"/>
              </a:rPr>
              <a:t> δύο </a:t>
            </a:r>
            <a:r>
              <a:rPr lang="el-GR" cap="none" dirty="0" err="1">
                <a:latin typeface="Arial" panose="020B0604020202020204" pitchFamily="34" charset="0"/>
                <a:cs typeface="Arial" panose="020B0604020202020204" pitchFamily="34" charset="0"/>
              </a:rPr>
              <a:t>ἐστὶ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τὰ</a:t>
            </a:r>
            <a:r>
              <a:rPr lang="el-GR" cap="none" dirty="0">
                <a:latin typeface="Arial" panose="020B0604020202020204" pitchFamily="34" charset="0"/>
                <a:cs typeface="Arial" panose="020B0604020202020204" pitchFamily="34" charset="0"/>
              </a:rPr>
              <a:t> δώδεκα</a:t>
            </a:r>
            <a:endParaRPr lang="en-US"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47702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67A2-E114-F42F-7A4D-8A30D3EC80B4}"/>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A60CC439-962F-FBAA-4948-8F1915EEC865}"/>
              </a:ext>
            </a:extLst>
          </p:cNvPr>
          <p:cNvSpPr>
            <a:spLocks noGrp="1"/>
          </p:cNvSpPr>
          <p:nvPr>
            <p:ph sz="quarter" idx="13"/>
          </p:nvPr>
        </p:nvSpPr>
        <p:spPr/>
        <p:txBody>
          <a:bodyPr>
            <a:normAutofit lnSpcReduction="10000"/>
          </a:bodyPr>
          <a:lstStyle/>
          <a:p>
            <a:pPr algn="just"/>
            <a:r>
              <a:rPr lang="en-US" b="1" cap="none" dirty="0">
                <a:latin typeface="Arial" panose="020B0604020202020204" pitchFamily="34" charset="0"/>
                <a:cs typeface="Arial" panose="020B0604020202020204" pitchFamily="34" charset="0"/>
              </a:rPr>
              <a:t>Third-declension nouns:</a:t>
            </a:r>
          </a:p>
          <a:p>
            <a:pPr algn="just"/>
            <a:r>
              <a:rPr lang="en-US" cap="none" dirty="0">
                <a:latin typeface="Arial" panose="020B0604020202020204" pitchFamily="34" charset="0"/>
                <a:cs typeface="Arial" panose="020B0604020202020204" pitchFamily="34" charset="0"/>
              </a:rPr>
              <a:t>Third-declension nouns are masculine, feminine or neuter.</a:t>
            </a:r>
          </a:p>
          <a:p>
            <a:pPr algn="just"/>
            <a:r>
              <a:rPr lang="en-US" cap="none" dirty="0">
                <a:latin typeface="Arial" panose="020B0604020202020204" pitchFamily="34" charset="0"/>
                <a:cs typeface="Arial" panose="020B0604020202020204" pitchFamily="34" charset="0"/>
              </a:rPr>
              <a:t>Stems, types and gender of third-declension nouns: all third-declension nouns have a </a:t>
            </a:r>
            <a:r>
              <a:rPr lang="en-US" b="1" cap="none" dirty="0">
                <a:latin typeface="Arial" panose="020B0604020202020204" pitchFamily="34" charset="0"/>
                <a:cs typeface="Arial" panose="020B0604020202020204" pitchFamily="34" charset="0"/>
              </a:rPr>
              <a:t>stem ending in a consonant or </a:t>
            </a:r>
            <a:r>
              <a:rPr lang="en-US" b="1" cap="none" dirty="0" err="1">
                <a:latin typeface="Arial" panose="020B0604020202020204" pitchFamily="34" charset="0"/>
                <a:cs typeface="Arial" panose="020B0604020202020204" pitchFamily="34" charset="0"/>
              </a:rPr>
              <a:t>i</a:t>
            </a:r>
            <a:r>
              <a:rPr lang="en-US" b="1" cap="none" dirty="0">
                <a:latin typeface="Arial" panose="020B0604020202020204" pitchFamily="34" charset="0"/>
                <a:cs typeface="Arial" panose="020B0604020202020204" pitchFamily="34" charset="0"/>
              </a:rPr>
              <a:t> or y </a:t>
            </a:r>
            <a:r>
              <a:rPr lang="en-US" cap="none" dirty="0">
                <a:latin typeface="Arial" panose="020B0604020202020204" pitchFamily="34" charset="0"/>
                <a:cs typeface="Arial" panose="020B0604020202020204" pitchFamily="34" charset="0"/>
              </a:rPr>
              <a:t>(or semivowels Y or Ϝ).</a:t>
            </a:r>
          </a:p>
          <a:p>
            <a:pPr algn="just"/>
            <a:r>
              <a:rPr lang="en-US" cap="none" dirty="0">
                <a:latin typeface="Arial" panose="020B0604020202020204" pitchFamily="34" charset="0"/>
                <a:cs typeface="Arial" panose="020B0604020202020204" pitchFamily="34" charset="0"/>
              </a:rPr>
              <a:t>A number of different subtypes of the third declension are distinguished: the differences between these types largely depend on two factors:</a:t>
            </a:r>
          </a:p>
          <a:p>
            <a:pPr algn="just"/>
            <a:r>
              <a:rPr lang="en-US" cap="none" dirty="0">
                <a:latin typeface="Arial" panose="020B0604020202020204" pitchFamily="34" charset="0"/>
                <a:cs typeface="Arial" panose="020B0604020202020204" pitchFamily="34" charset="0"/>
              </a:rPr>
              <a:t>– the (type of) consonant, or ι/υ, in which the stem ends;</a:t>
            </a:r>
          </a:p>
          <a:p>
            <a:pPr algn="just"/>
            <a:r>
              <a:rPr lang="en-US" cap="none" dirty="0">
                <a:latin typeface="Arial" panose="020B0604020202020204" pitchFamily="34" charset="0"/>
                <a:cs typeface="Arial" panose="020B0604020202020204" pitchFamily="34" charset="0"/>
              </a:rPr>
              <a:t>– whether or not there is ablaut in the stem.</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96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556DD9-70C2-33EB-9559-6F9ED6B26CE4}"/>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C5BE32EF-04E6-79FE-795F-B51B82E51712}"/>
              </a:ext>
            </a:extLst>
          </p:cNvPr>
          <p:cNvSpPr>
            <a:spLocks noGrp="1"/>
          </p:cNvSpPr>
          <p:nvPr>
            <p:ph sz="quarter" idx="13"/>
          </p:nvPr>
        </p:nvSpPr>
        <p:spPr/>
        <p:txBody>
          <a:bodyPr>
            <a:normAutofit fontScale="77500" lnSpcReduction="20000"/>
          </a:bodyPr>
          <a:lstStyle/>
          <a:p>
            <a:r>
              <a:rPr lang="en-US" cap="none" dirty="0">
                <a:latin typeface="Arial" panose="020B0604020202020204" pitchFamily="34" charset="0"/>
                <a:cs typeface="Arial" panose="020B0604020202020204" pitchFamily="34" charset="0"/>
              </a:rPr>
              <a:t>Ablaut: </a:t>
            </a:r>
          </a:p>
          <a:p>
            <a:r>
              <a:rPr lang="en-US" cap="none" dirty="0">
                <a:latin typeface="Arial" panose="020B0604020202020204" pitchFamily="34" charset="0"/>
                <a:cs typeface="Arial" panose="020B0604020202020204" pitchFamily="34" charset="0"/>
              </a:rPr>
              <a:t>In Greek, as in all </a:t>
            </a:r>
            <a:r>
              <a:rPr lang="en-US" cap="none" dirty="0" err="1">
                <a:latin typeface="Arial" panose="020B0604020202020204" pitchFamily="34" charset="0"/>
                <a:cs typeface="Arial" panose="020B0604020202020204" pitchFamily="34" charset="0"/>
              </a:rPr>
              <a:t>Indo-european</a:t>
            </a:r>
            <a:r>
              <a:rPr lang="en-US" cap="none" dirty="0">
                <a:latin typeface="Arial" panose="020B0604020202020204" pitchFamily="34" charset="0"/>
                <a:cs typeface="Arial" panose="020B0604020202020204" pitchFamily="34" charset="0"/>
              </a:rPr>
              <a:t> languages, there are often different grades (variants) of an individual root: the different grades have different vowels. the German term ablaut is normally used for this alternation.</a:t>
            </a:r>
          </a:p>
          <a:p>
            <a:r>
              <a:rPr lang="en-US" cap="none" dirty="0">
                <a:latin typeface="Arial" panose="020B0604020202020204" pitchFamily="34" charset="0"/>
                <a:cs typeface="Arial" panose="020B0604020202020204" pitchFamily="34" charset="0"/>
              </a:rPr>
              <a:t>For instance, the following grades of the root meaning ‘father’ are found, depending on the word in which that root is used, and the grammatical case:</a:t>
            </a:r>
          </a:p>
          <a:p>
            <a:r>
              <a:rPr lang="el-GR" cap="none" dirty="0" err="1">
                <a:latin typeface="Arial" panose="020B0604020202020204" pitchFamily="34" charset="0"/>
                <a:cs typeface="Arial" panose="020B0604020202020204" pitchFamily="34" charset="0"/>
              </a:rPr>
              <a:t>πατερ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in the voc. sg. </a:t>
            </a:r>
            <a:r>
              <a:rPr lang="el-GR" cap="none" dirty="0">
                <a:latin typeface="Arial" panose="020B0604020202020204" pitchFamily="34" charset="0"/>
                <a:cs typeface="Arial" panose="020B0604020202020204" pitchFamily="34" charset="0"/>
              </a:rPr>
              <a:t>πάτερ, </a:t>
            </a:r>
            <a:r>
              <a:rPr lang="en-US" cap="none" dirty="0">
                <a:latin typeface="Arial" panose="020B0604020202020204" pitchFamily="34" charset="0"/>
                <a:cs typeface="Arial" panose="020B0604020202020204" pitchFamily="34" charset="0"/>
              </a:rPr>
              <a:t>nom. pl. </a:t>
            </a:r>
            <a:r>
              <a:rPr lang="el-GR" cap="none" dirty="0">
                <a:latin typeface="Arial" panose="020B0604020202020204" pitchFamily="34" charset="0"/>
                <a:cs typeface="Arial" panose="020B0604020202020204" pitchFamily="34" charset="0"/>
              </a:rPr>
              <a:t>πατέρες (</a:t>
            </a:r>
            <a:r>
              <a:rPr lang="en-US" cap="none" dirty="0">
                <a:latin typeface="Arial" panose="020B0604020202020204" pitchFamily="34" charset="0"/>
                <a:cs typeface="Arial" panose="020B0604020202020204" pitchFamily="34" charset="0"/>
              </a:rPr>
              <a:t>normal) e-grade</a:t>
            </a:r>
          </a:p>
          <a:p>
            <a:r>
              <a:rPr lang="el-GR" cap="none" dirty="0" err="1">
                <a:latin typeface="Arial" panose="020B0604020202020204" pitchFamily="34" charset="0"/>
                <a:cs typeface="Arial" panose="020B0604020202020204" pitchFamily="34" charset="0"/>
              </a:rPr>
              <a:t>πατηρ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nom. sg. </a:t>
            </a:r>
            <a:r>
              <a:rPr lang="el-GR" cap="none" dirty="0">
                <a:latin typeface="Arial" panose="020B0604020202020204" pitchFamily="34" charset="0"/>
                <a:cs typeface="Arial" panose="020B0604020202020204" pitchFamily="34" charset="0"/>
              </a:rPr>
              <a:t>πατήρ </a:t>
            </a:r>
            <a:r>
              <a:rPr lang="en-US" cap="none" dirty="0">
                <a:latin typeface="Arial" panose="020B0604020202020204" pitchFamily="34" charset="0"/>
                <a:cs typeface="Arial" panose="020B0604020202020204" pitchFamily="34" charset="0"/>
              </a:rPr>
              <a:t>father lengthened e-grade</a:t>
            </a:r>
          </a:p>
          <a:p>
            <a:r>
              <a:rPr lang="el-GR" cap="none" dirty="0" err="1">
                <a:latin typeface="Arial" panose="020B0604020202020204" pitchFamily="34" charset="0"/>
                <a:cs typeface="Arial" panose="020B0604020202020204" pitchFamily="34" charset="0"/>
              </a:rPr>
              <a:t>πατορ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e.g.inthegen.sg.</a:t>
            </a:r>
            <a:r>
              <a:rPr lang="el-GR" cap="none" dirty="0" err="1">
                <a:latin typeface="Arial" panose="020B0604020202020204" pitchFamily="34" charset="0"/>
                <a:cs typeface="Arial" panose="020B0604020202020204" pitchFamily="34" charset="0"/>
              </a:rPr>
              <a:t>ἀπατόρος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acc. sg. </a:t>
            </a:r>
            <a:r>
              <a:rPr lang="el-GR" cap="none" dirty="0" err="1">
                <a:latin typeface="Arial" panose="020B0604020202020204" pitchFamily="34" charset="0"/>
                <a:cs typeface="Arial" panose="020B0604020202020204" pitchFamily="34" charset="0"/>
              </a:rPr>
              <a:t>ἀπατόρα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normal) o-grade</a:t>
            </a:r>
          </a:p>
          <a:p>
            <a:r>
              <a:rPr lang="el-GR" cap="none" dirty="0" err="1">
                <a:latin typeface="Arial" panose="020B0604020202020204" pitchFamily="34" charset="0"/>
                <a:cs typeface="Arial" panose="020B0604020202020204" pitchFamily="34" charset="0"/>
              </a:rPr>
              <a:t>πατωρ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in the nom. sg. of the adj. </a:t>
            </a:r>
            <a:r>
              <a:rPr lang="el-GR" cap="none" dirty="0" err="1">
                <a:latin typeface="Arial" panose="020B0604020202020204" pitchFamily="34" charset="0"/>
                <a:cs typeface="Arial" panose="020B0604020202020204" pitchFamily="34" charset="0"/>
              </a:rPr>
              <a:t>ἀπατώρ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fatherless lengthened o-grade</a:t>
            </a:r>
          </a:p>
          <a:p>
            <a:r>
              <a:rPr lang="el-GR" cap="none" dirty="0" err="1">
                <a:latin typeface="Arial" panose="020B0604020202020204" pitchFamily="34" charset="0"/>
                <a:cs typeface="Arial" panose="020B0604020202020204" pitchFamily="34" charset="0"/>
              </a:rPr>
              <a:t>πατρ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in the gen. sg. </a:t>
            </a:r>
            <a:r>
              <a:rPr lang="el-GR" cap="none" dirty="0">
                <a:latin typeface="Arial" panose="020B0604020202020204" pitchFamily="34" charset="0"/>
                <a:cs typeface="Arial" panose="020B0604020202020204" pitchFamily="34" charset="0"/>
              </a:rPr>
              <a:t>πατρός, </a:t>
            </a:r>
            <a:r>
              <a:rPr lang="en-US" cap="none" dirty="0">
                <a:latin typeface="Arial" panose="020B0604020202020204" pitchFamily="34" charset="0"/>
                <a:cs typeface="Arial" panose="020B0604020202020204" pitchFamily="34" charset="0"/>
              </a:rPr>
              <a:t>dat. sg. </a:t>
            </a:r>
            <a:r>
              <a:rPr lang="el-GR" cap="none" dirty="0">
                <a:latin typeface="Arial" panose="020B0604020202020204" pitchFamily="34" charset="0"/>
                <a:cs typeface="Arial" panose="020B0604020202020204" pitchFamily="34" charset="0"/>
              </a:rPr>
              <a:t>πατρί </a:t>
            </a:r>
            <a:r>
              <a:rPr lang="en-US" cap="none" dirty="0">
                <a:latin typeface="Arial" panose="020B0604020202020204" pitchFamily="34" charset="0"/>
                <a:cs typeface="Arial" panose="020B0604020202020204" pitchFamily="34" charset="0"/>
              </a:rPr>
              <a:t>zero-grade</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50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46D54D-2A5F-E518-6246-ED8C8E54289E}"/>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AF2A36F8-59DA-A89B-FF70-B75DB1D1E29C}"/>
              </a:ext>
            </a:extLst>
          </p:cNvPr>
          <p:cNvSpPr>
            <a:spLocks noGrp="1"/>
          </p:cNvSpPr>
          <p:nvPr>
            <p:ph sz="quarter" idx="13"/>
          </p:nvPr>
        </p:nvSpPr>
        <p:spPr/>
        <p:txBody>
          <a:bodyPr>
            <a:normAutofit fontScale="70000" lnSpcReduction="20000"/>
          </a:bodyPr>
          <a:lstStyle/>
          <a:p>
            <a:pPr algn="just"/>
            <a:r>
              <a:rPr lang="en-US" cap="none" dirty="0">
                <a:latin typeface="Arial" panose="020B0604020202020204" pitchFamily="34" charset="0"/>
                <a:cs typeface="Arial" panose="020B0604020202020204" pitchFamily="34" charset="0"/>
              </a:rPr>
              <a:t>It is often impossible to derive the stem of a third-declension noun (and thus the exact pattern of that noun’s declension) from the nominative singular alone: the genitive is required to determine which subtype the noun belongs to. compare, for example:</a:t>
            </a:r>
          </a:p>
          <a:p>
            <a:pPr algn="just"/>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ἀγών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contest, gen. </a:t>
            </a:r>
            <a:r>
              <a:rPr lang="el-GR" cap="none" dirty="0" err="1">
                <a:latin typeface="Arial" panose="020B0604020202020204" pitchFamily="34" charset="0"/>
                <a:cs typeface="Arial" panose="020B0604020202020204" pitchFamily="34" charset="0"/>
              </a:rPr>
              <a:t>ἀγῶ</a:t>
            </a:r>
            <a:r>
              <a:rPr lang="el-GR" b="1" cap="none" dirty="0" err="1">
                <a:latin typeface="Arial" panose="020B0604020202020204" pitchFamily="34" charset="0"/>
                <a:cs typeface="Arial" panose="020B0604020202020204" pitchFamily="34" charset="0"/>
              </a:rPr>
              <a:t>ν</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a:t>
            </a:r>
          </a:p>
          <a:p>
            <a:pPr algn="just"/>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ν</a:t>
            </a:r>
          </a:p>
          <a:p>
            <a:pPr algn="just"/>
            <a:r>
              <a:rPr lang="en-US" cap="none" dirty="0">
                <a:latin typeface="Arial" panose="020B0604020202020204" pitchFamily="34" charset="0"/>
                <a:cs typeface="Arial" panose="020B0604020202020204" pitchFamily="34" charset="0"/>
              </a:rPr>
              <a:t>but </a:t>
            </a:r>
            <a:r>
              <a:rPr lang="el-GR" cap="none" dirty="0">
                <a:latin typeface="Arial" panose="020B0604020202020204" pitchFamily="34" charset="0"/>
                <a:cs typeface="Arial" panose="020B0604020202020204" pitchFamily="34" charset="0"/>
              </a:rPr>
              <a:t>ὁ γέρων </a:t>
            </a:r>
            <a:r>
              <a:rPr lang="en-US" cap="none" dirty="0">
                <a:latin typeface="Arial" panose="020B0604020202020204" pitchFamily="34" charset="0"/>
                <a:cs typeface="Arial" panose="020B0604020202020204" pitchFamily="34" charset="0"/>
              </a:rPr>
              <a:t>old man, gen. </a:t>
            </a:r>
            <a:r>
              <a:rPr lang="el-GR" cap="none" dirty="0" err="1">
                <a:latin typeface="Arial" panose="020B0604020202020204" pitchFamily="34" charset="0"/>
                <a:cs typeface="Arial" panose="020B0604020202020204" pitchFamily="34" charset="0"/>
              </a:rPr>
              <a:t>γέρο</a:t>
            </a:r>
            <a:r>
              <a:rPr lang="el-GR" b="1" cap="none" dirty="0" err="1">
                <a:latin typeface="Arial" panose="020B0604020202020204" pitchFamily="34" charset="0"/>
                <a:cs typeface="Arial" panose="020B0604020202020204" pitchFamily="34" charset="0"/>
              </a:rPr>
              <a:t>ντ</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a:t>
            </a:r>
          </a:p>
          <a:p>
            <a:pPr algn="just"/>
            <a:r>
              <a:rPr lang="en-US" b="1" cap="none" dirty="0">
                <a:latin typeface="Arial" panose="020B0604020202020204" pitchFamily="34" charset="0"/>
                <a:cs typeface="Arial" panose="020B0604020202020204" pitchFamily="34" charset="0"/>
              </a:rPr>
              <a:t>stem in </a:t>
            </a:r>
            <a:r>
              <a:rPr lang="el-GR" b="1" cap="none" dirty="0" err="1">
                <a:latin typeface="Arial" panose="020B0604020202020204" pitchFamily="34" charset="0"/>
                <a:cs typeface="Arial" panose="020B0604020202020204" pitchFamily="34" charset="0"/>
              </a:rPr>
              <a:t>ντ</a:t>
            </a:r>
            <a:endParaRPr lang="el-GR" b="1" cap="none" dirty="0">
              <a:latin typeface="Arial" panose="020B0604020202020204" pitchFamily="34" charset="0"/>
              <a:cs typeface="Arial" panose="020B0604020202020204" pitchFamily="34" charset="0"/>
            </a:endParaRPr>
          </a:p>
          <a:p>
            <a:pPr algn="just"/>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ἐλπίς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hope, gen. </a:t>
            </a:r>
            <a:r>
              <a:rPr lang="el-GR" cap="none" dirty="0" err="1">
                <a:latin typeface="Arial" panose="020B0604020202020204" pitchFamily="34" charset="0"/>
                <a:cs typeface="Arial" panose="020B0604020202020204" pitchFamily="34" charset="0"/>
              </a:rPr>
              <a:t>ἐλπί</a:t>
            </a:r>
            <a:r>
              <a:rPr lang="el-GR" b="1" cap="none" dirty="0" err="1">
                <a:latin typeface="Arial" panose="020B0604020202020204" pitchFamily="34" charset="0"/>
                <a:cs typeface="Arial" panose="020B0604020202020204" pitchFamily="34" charset="0"/>
              </a:rPr>
              <a:t>δ</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a:t>
            </a:r>
          </a:p>
          <a:p>
            <a:pPr algn="just"/>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δ</a:t>
            </a:r>
          </a:p>
          <a:p>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F1D8A088-FE16-2683-60FD-8CA4BB7234EA}"/>
              </a:ext>
            </a:extLst>
          </p:cNvPr>
          <p:cNvSpPr>
            <a:spLocks noGrp="1"/>
          </p:cNvSpPr>
          <p:nvPr>
            <p:ph sz="quarter" idx="14"/>
          </p:nvPr>
        </p:nvSpPr>
        <p:spPr/>
        <p:txBody>
          <a:bodyPr>
            <a:normAutofit fontScale="47500" lnSpcReduction="20000"/>
          </a:bodyPr>
          <a:lstStyle/>
          <a:p>
            <a:r>
              <a:rPr lang="en-US" cap="none" dirty="0">
                <a:latin typeface="Arial" panose="020B0604020202020204" pitchFamily="34" charset="0"/>
                <a:cs typeface="Arial" panose="020B0604020202020204" pitchFamily="34" charset="0"/>
              </a:rPr>
              <a:t>but </a:t>
            </a:r>
            <a:r>
              <a:rPr lang="el-GR" cap="none" dirty="0">
                <a:latin typeface="Arial" panose="020B0604020202020204" pitchFamily="34" charset="0"/>
                <a:cs typeface="Arial" panose="020B0604020202020204" pitchFamily="34" charset="0"/>
              </a:rPr>
              <a:t>ἡ πόλ</a:t>
            </a:r>
            <a:r>
              <a:rPr lang="el-GR" b="1" cap="none" dirty="0">
                <a:latin typeface="Arial" panose="020B0604020202020204" pitchFamily="34" charset="0"/>
                <a:cs typeface="Arial" panose="020B0604020202020204" pitchFamily="34" charset="0"/>
              </a:rPr>
              <a:t>ι</a:t>
            </a:r>
            <a:r>
              <a:rPr lang="el-GR" cap="none" dirty="0">
                <a:latin typeface="Arial" panose="020B0604020202020204" pitchFamily="34" charset="0"/>
                <a:cs typeface="Arial" panose="020B0604020202020204" pitchFamily="34" charset="0"/>
              </a:rPr>
              <a:t>ς </a:t>
            </a:r>
            <a:r>
              <a:rPr lang="en-US" cap="none" dirty="0">
                <a:latin typeface="Arial" panose="020B0604020202020204" pitchFamily="34" charset="0"/>
                <a:cs typeface="Arial" panose="020B0604020202020204" pitchFamily="34" charset="0"/>
              </a:rPr>
              <a:t>city, gen. </a:t>
            </a:r>
            <a:r>
              <a:rPr lang="el-GR" cap="none" dirty="0">
                <a:latin typeface="Arial" panose="020B0604020202020204" pitchFamily="34" charset="0"/>
                <a:cs typeface="Arial" panose="020B0604020202020204" pitchFamily="34" charset="0"/>
              </a:rPr>
              <a:t>πόλεως,</a:t>
            </a:r>
          </a:p>
          <a:p>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ι</a:t>
            </a:r>
          </a:p>
          <a:p>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κόρυς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helmet, gen. </a:t>
            </a:r>
            <a:r>
              <a:rPr lang="el-GR" cap="none" dirty="0" err="1">
                <a:latin typeface="Arial" panose="020B0604020202020204" pitchFamily="34" charset="0"/>
                <a:cs typeface="Arial" panose="020B0604020202020204" pitchFamily="34" charset="0"/>
              </a:rPr>
              <a:t>κόρυ</a:t>
            </a:r>
            <a:r>
              <a:rPr lang="el-GR" b="1" cap="none" dirty="0" err="1">
                <a:latin typeface="Arial" panose="020B0604020202020204" pitchFamily="34" charset="0"/>
                <a:cs typeface="Arial" panose="020B0604020202020204" pitchFamily="34" charset="0"/>
              </a:rPr>
              <a:t>θ</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a:t>
            </a:r>
          </a:p>
          <a:p>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θ</a:t>
            </a:r>
          </a:p>
          <a:p>
            <a:r>
              <a:rPr lang="en-US" cap="none" dirty="0">
                <a:latin typeface="Arial" panose="020B0604020202020204" pitchFamily="34" charset="0"/>
                <a:cs typeface="Arial" panose="020B0604020202020204" pitchFamily="34" charset="0"/>
              </a:rPr>
              <a:t>but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ἰχθ</a:t>
            </a:r>
            <a:r>
              <a:rPr lang="el-GR" b="1" cap="none" dirty="0" err="1">
                <a:latin typeface="Arial" panose="020B0604020202020204" pitchFamily="34" charset="0"/>
                <a:cs typeface="Arial" panose="020B0604020202020204" pitchFamily="34" charset="0"/>
              </a:rPr>
              <a:t>ῦ</a:t>
            </a:r>
            <a:r>
              <a:rPr lang="el-GR" cap="none" dirty="0" err="1">
                <a:latin typeface="Arial" panose="020B0604020202020204" pitchFamily="34" charset="0"/>
                <a:cs typeface="Arial" panose="020B0604020202020204" pitchFamily="34" charset="0"/>
              </a:rPr>
              <a:t>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fish, gen. </a:t>
            </a:r>
            <a:r>
              <a:rPr lang="el-GR" cap="none" dirty="0" err="1">
                <a:latin typeface="Arial" panose="020B0604020202020204" pitchFamily="34" charset="0"/>
                <a:cs typeface="Arial" panose="020B0604020202020204" pitchFamily="34" charset="0"/>
              </a:rPr>
              <a:t>ἰχθύος</a:t>
            </a:r>
            <a:r>
              <a:rPr lang="el-GR" cap="none" dirty="0">
                <a:latin typeface="Arial" panose="020B0604020202020204" pitchFamily="34" charset="0"/>
                <a:cs typeface="Arial" panose="020B0604020202020204" pitchFamily="34" charset="0"/>
              </a:rPr>
              <a:t>,</a:t>
            </a:r>
          </a:p>
          <a:p>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υ</a:t>
            </a:r>
          </a:p>
          <a:p>
            <a:r>
              <a:rPr lang="en-US" cap="none" dirty="0">
                <a:latin typeface="Arial" panose="020B0604020202020204" pitchFamily="34" charset="0"/>
                <a:cs typeface="Arial" panose="020B0604020202020204" pitchFamily="34" charset="0"/>
              </a:rPr>
              <a:t>but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πῆχ</a:t>
            </a:r>
            <a:r>
              <a:rPr lang="el-GR" b="1" cap="none" dirty="0" err="1">
                <a:latin typeface="Arial" panose="020B0604020202020204" pitchFamily="34" charset="0"/>
                <a:cs typeface="Arial" panose="020B0604020202020204" pitchFamily="34" charset="0"/>
              </a:rPr>
              <a:t>υ</a:t>
            </a:r>
            <a:r>
              <a:rPr lang="el-GR" cap="none" dirty="0" err="1">
                <a:latin typeface="Arial" panose="020B0604020202020204" pitchFamily="34" charset="0"/>
                <a:cs typeface="Arial" panose="020B0604020202020204" pitchFamily="34" charset="0"/>
              </a:rPr>
              <a:t>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forearm, gen. </a:t>
            </a:r>
            <a:r>
              <a:rPr lang="el-GR" cap="none" dirty="0">
                <a:latin typeface="Arial" panose="020B0604020202020204" pitchFamily="34" charset="0"/>
                <a:cs typeface="Arial" panose="020B0604020202020204" pitchFamily="34" charset="0"/>
              </a:rPr>
              <a:t>πήχεως,</a:t>
            </a:r>
          </a:p>
          <a:p>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υ, </a:t>
            </a:r>
            <a:r>
              <a:rPr lang="en-US" b="1" cap="none" dirty="0">
                <a:latin typeface="Arial" panose="020B0604020202020204" pitchFamily="34" charset="0"/>
                <a:cs typeface="Arial" panose="020B0604020202020204" pitchFamily="34" charset="0"/>
              </a:rPr>
              <a:t>with ablaut</a:t>
            </a:r>
          </a:p>
          <a:p>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σωτή</a:t>
            </a:r>
            <a:r>
              <a:rPr lang="el-GR" b="1" cap="none" dirty="0" err="1">
                <a:latin typeface="Arial" panose="020B0604020202020204" pitchFamily="34" charset="0"/>
                <a:cs typeface="Arial" panose="020B0604020202020204" pitchFamily="34" charset="0"/>
              </a:rPr>
              <a:t>ρ</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saviour</a:t>
            </a:r>
            <a:r>
              <a:rPr lang="en-US" cap="none" dirty="0">
                <a:latin typeface="Arial" panose="020B0604020202020204" pitchFamily="34" charset="0"/>
                <a:cs typeface="Arial" panose="020B0604020202020204" pitchFamily="34" charset="0"/>
              </a:rPr>
              <a:t>, gen. </a:t>
            </a:r>
            <a:r>
              <a:rPr lang="el-GR" cap="none" dirty="0" err="1">
                <a:latin typeface="Arial" panose="020B0604020202020204" pitchFamily="34" charset="0"/>
                <a:cs typeface="Arial" panose="020B0604020202020204" pitchFamily="34" charset="0"/>
              </a:rPr>
              <a:t>σωτῆρος</a:t>
            </a:r>
            <a:r>
              <a:rPr lang="el-GR" cap="none" dirty="0">
                <a:latin typeface="Arial" panose="020B0604020202020204" pitchFamily="34" charset="0"/>
                <a:cs typeface="Arial" panose="020B0604020202020204" pitchFamily="34" charset="0"/>
              </a:rPr>
              <a:t>,</a:t>
            </a:r>
          </a:p>
          <a:p>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ρ</a:t>
            </a:r>
          </a:p>
          <a:p>
            <a:r>
              <a:rPr lang="en-US" cap="none" dirty="0">
                <a:latin typeface="Arial" panose="020B0604020202020204" pitchFamily="34" charset="0"/>
                <a:cs typeface="Arial" panose="020B0604020202020204" pitchFamily="34" charset="0"/>
              </a:rPr>
              <a:t>but </a:t>
            </a:r>
            <a:r>
              <a:rPr lang="el-GR" cap="none" dirty="0">
                <a:latin typeface="Arial" panose="020B0604020202020204" pitchFamily="34" charset="0"/>
                <a:cs typeface="Arial" panose="020B0604020202020204" pitchFamily="34" charset="0"/>
              </a:rPr>
              <a:t>ὁ πατή</a:t>
            </a:r>
            <a:r>
              <a:rPr lang="el-GR" b="1" cap="none" dirty="0">
                <a:latin typeface="Arial" panose="020B0604020202020204" pitchFamily="34" charset="0"/>
                <a:cs typeface="Arial" panose="020B0604020202020204" pitchFamily="34" charset="0"/>
              </a:rPr>
              <a:t>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father, gen. </a:t>
            </a:r>
            <a:r>
              <a:rPr lang="el-GR" cap="none" dirty="0">
                <a:latin typeface="Arial" panose="020B0604020202020204" pitchFamily="34" charset="0"/>
                <a:cs typeface="Arial" panose="020B0604020202020204" pitchFamily="34" charset="0"/>
              </a:rPr>
              <a:t>πατρός,</a:t>
            </a:r>
          </a:p>
          <a:p>
            <a:r>
              <a:rPr lang="en-US" b="1" cap="none" dirty="0">
                <a:latin typeface="Arial" panose="020B0604020202020204" pitchFamily="34" charset="0"/>
                <a:cs typeface="Arial" panose="020B0604020202020204" pitchFamily="34" charset="0"/>
              </a:rPr>
              <a:t>stem in </a:t>
            </a:r>
            <a:r>
              <a:rPr lang="el-GR" b="1" cap="none" dirty="0">
                <a:latin typeface="Arial" panose="020B0604020202020204" pitchFamily="34" charset="0"/>
                <a:cs typeface="Arial" panose="020B0604020202020204" pitchFamily="34" charset="0"/>
              </a:rPr>
              <a:t>ρ, </a:t>
            </a:r>
            <a:r>
              <a:rPr lang="en-US" b="1" cap="none" dirty="0">
                <a:latin typeface="Arial" panose="020B0604020202020204" pitchFamily="34" charset="0"/>
                <a:cs typeface="Arial" panose="020B0604020202020204" pitchFamily="34" charset="0"/>
              </a:rPr>
              <a:t>with ablaut</a:t>
            </a:r>
            <a:endParaRPr lang="el-GR"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14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C14A5E-1529-B569-33CD-30B89FAED9E4}"/>
              </a:ext>
            </a:extLst>
          </p:cNvPr>
          <p:cNvSpPr>
            <a:spLocks noGrp="1"/>
          </p:cNvSpPr>
          <p:nvPr>
            <p:ph type="title"/>
          </p:nvPr>
        </p:nvSpPr>
        <p:spPr/>
        <p:txBody>
          <a:bodyPr/>
          <a:lstStyle/>
          <a:p>
            <a:r>
              <a:rPr lang="en-US" dirty="0"/>
              <a:t>Nouns and </a:t>
            </a:r>
            <a:r>
              <a:rPr lang="en-US" dirty="0" err="1"/>
              <a:t>aDjectives</a:t>
            </a:r>
            <a:endParaRPr lang="el-GR" dirty="0"/>
          </a:p>
        </p:txBody>
      </p:sp>
      <p:sp>
        <p:nvSpPr>
          <p:cNvPr id="3" name="Θέση περιεχομένου 2">
            <a:extLst>
              <a:ext uri="{FF2B5EF4-FFF2-40B4-BE49-F238E27FC236}">
                <a16:creationId xmlns:a16="http://schemas.microsoft.com/office/drawing/2014/main" id="{976A0390-AA41-BD15-09DE-87E91BC0DDB6}"/>
              </a:ext>
            </a:extLst>
          </p:cNvPr>
          <p:cNvSpPr>
            <a:spLocks noGrp="1"/>
          </p:cNvSpPr>
          <p:nvPr>
            <p:ph sz="quarter" idx="13"/>
          </p:nvPr>
        </p:nvSpPr>
        <p:spPr/>
        <p:txBody>
          <a:bodyPr>
            <a:normAutofit fontScale="77500" lnSpcReduction="20000"/>
          </a:bodyPr>
          <a:lstStyle/>
          <a:p>
            <a:r>
              <a:rPr lang="en-US" cap="none" dirty="0">
                <a:latin typeface="Arial" panose="020B0604020202020204" pitchFamily="34" charset="0"/>
                <a:cs typeface="Arial" panose="020B0604020202020204" pitchFamily="34" charset="0"/>
              </a:rPr>
              <a:t>Phonetic details: consonants are sounds produced by the complete or partial interruption of the flow of air by a constriction at some point in the vocal tract: the Greek consonants may be divided into the following categories: stops (labial, velar and dental stops), fricatives, liquids, and nasals (for semivowels).</a:t>
            </a:r>
          </a:p>
          <a:p>
            <a:r>
              <a:rPr lang="en-US" cap="none" dirty="0">
                <a:latin typeface="Arial" panose="020B0604020202020204" pitchFamily="34" charset="0"/>
                <a:cs typeface="Arial" panose="020B0604020202020204" pitchFamily="34" charset="0"/>
              </a:rPr>
              <a:t>Stops</a:t>
            </a:r>
          </a:p>
          <a:p>
            <a:r>
              <a:rPr lang="en-US" cap="none" dirty="0">
                <a:latin typeface="Arial" panose="020B0604020202020204" pitchFamily="34" charset="0"/>
                <a:cs typeface="Arial" panose="020B0604020202020204" pitchFamily="34" charset="0"/>
              </a:rPr>
              <a:t>Stops (or plosives): sounds produced by the complete interruption of the flow of air. Within this category, three groups may be distinguished, depending on the place of articulation:</a:t>
            </a:r>
          </a:p>
          <a:p>
            <a:r>
              <a:rPr lang="en-US" cap="none" dirty="0">
                <a:latin typeface="Arial" panose="020B0604020202020204" pitchFamily="34" charset="0"/>
                <a:cs typeface="Arial" panose="020B0604020202020204" pitchFamily="34" charset="0"/>
              </a:rPr>
              <a:t>– (bi)labial stops: the flow of air is interrupted by pressing the lips (Lat. labia) together;</a:t>
            </a:r>
          </a:p>
          <a:p>
            <a:r>
              <a:rPr lang="en-US" cap="none" dirty="0">
                <a:latin typeface="Arial" panose="020B0604020202020204" pitchFamily="34" charset="0"/>
                <a:cs typeface="Arial" panose="020B0604020202020204" pitchFamily="34" charset="0"/>
              </a:rPr>
              <a:t>– dental stops: the flow of air is interrupted by pressing the tongue against the teeth (Lat. </a:t>
            </a:r>
            <a:r>
              <a:rPr lang="en-US" cap="none" dirty="0" err="1">
                <a:latin typeface="Arial" panose="020B0604020202020204" pitchFamily="34" charset="0"/>
                <a:cs typeface="Arial" panose="020B0604020202020204" pitchFamily="34" charset="0"/>
              </a:rPr>
              <a:t>dentes</a:t>
            </a:r>
            <a:r>
              <a:rPr lang="en-US"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velar stops: the flow of air is interrupted by pressing the tongue against the roof of the mouth (Lat. velum).</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62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C6C769-6FD6-8636-42B0-038268DC5C22}"/>
              </a:ext>
            </a:extLst>
          </p:cNvPr>
          <p:cNvSpPr>
            <a:spLocks noGrp="1"/>
          </p:cNvSpPr>
          <p:nvPr>
            <p:ph type="title"/>
          </p:nvPr>
        </p:nvSpPr>
        <p:spPr/>
        <p:txBody>
          <a:bodyPr/>
          <a:lstStyle/>
          <a:p>
            <a:r>
              <a:rPr lang="en-US" dirty="0"/>
              <a:t>Nouns and adjectives</a:t>
            </a:r>
            <a:endParaRPr lang="el-GR" dirty="0"/>
          </a:p>
        </p:txBody>
      </p:sp>
      <p:sp>
        <p:nvSpPr>
          <p:cNvPr id="4" name="Θέση περιεχομένου 3">
            <a:extLst>
              <a:ext uri="{FF2B5EF4-FFF2-40B4-BE49-F238E27FC236}">
                <a16:creationId xmlns:a16="http://schemas.microsoft.com/office/drawing/2014/main" id="{B22DF149-7545-BE67-0DE9-54C92AA3847F}"/>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Phonetic details: the stops may be further divided between:</a:t>
            </a:r>
          </a:p>
          <a:p>
            <a:r>
              <a:rPr lang="en-US" cap="none" dirty="0">
                <a:latin typeface="Arial" panose="020B0604020202020204" pitchFamily="34" charset="0"/>
                <a:cs typeface="Arial" panose="020B0604020202020204" pitchFamily="34" charset="0"/>
              </a:rPr>
              <a:t>– voiced stops: the vocal cords vibrate;</a:t>
            </a:r>
          </a:p>
          <a:p>
            <a:r>
              <a:rPr lang="en-US" cap="none" dirty="0">
                <a:latin typeface="Arial" panose="020B0604020202020204" pitchFamily="34" charset="0"/>
                <a:cs typeface="Arial" panose="020B0604020202020204" pitchFamily="34" charset="0"/>
              </a:rPr>
              <a:t>– voiceless stops: the vocal cords do not vibrate;</a:t>
            </a:r>
          </a:p>
          <a:p>
            <a:r>
              <a:rPr lang="en-US" cap="none" dirty="0">
                <a:latin typeface="Arial" panose="020B0604020202020204" pitchFamily="34" charset="0"/>
                <a:cs typeface="Arial" panose="020B0604020202020204" pitchFamily="34" charset="0"/>
              </a:rPr>
              <a:t>– aspirated (voiceless) stops: the sound is produced together with aspiration (an h-sound).</a:t>
            </a:r>
            <a:endParaRPr lang="el-GR" dirty="0">
              <a:latin typeface="Arial" panose="020B0604020202020204" pitchFamily="34" charset="0"/>
              <a:cs typeface="Arial" panose="020B0604020202020204" pitchFamily="34" charset="0"/>
            </a:endParaRPr>
          </a:p>
        </p:txBody>
      </p:sp>
      <p:sp>
        <p:nvSpPr>
          <p:cNvPr id="5" name="Θέση περιεχομένου 4">
            <a:extLst>
              <a:ext uri="{FF2B5EF4-FFF2-40B4-BE49-F238E27FC236}">
                <a16:creationId xmlns:a16="http://schemas.microsoft.com/office/drawing/2014/main" id="{7E17ABA3-CD18-9BBA-E4FD-F87813C27C57}"/>
              </a:ext>
            </a:extLst>
          </p:cNvPr>
          <p:cNvSpPr>
            <a:spLocks noGrp="1"/>
          </p:cNvSpPr>
          <p:nvPr>
            <p:ph sz="quarter" idx="14"/>
          </p:nvPr>
        </p:nvSpPr>
        <p:spPr/>
        <p:txBody>
          <a:bodyPr/>
          <a:lstStyle/>
          <a:p>
            <a:r>
              <a:rPr lang="en-US" cap="none" dirty="0">
                <a:latin typeface="Arial" panose="020B0604020202020204" pitchFamily="34" charset="0"/>
                <a:cs typeface="Arial" panose="020B0604020202020204" pitchFamily="34" charset="0"/>
              </a:rPr>
              <a:t>The following are the nine stops of Greek:</a:t>
            </a:r>
          </a:p>
          <a:p>
            <a:r>
              <a:rPr lang="en-US" cap="none" dirty="0">
                <a:latin typeface="Arial" panose="020B0604020202020204" pitchFamily="34" charset="0"/>
                <a:cs typeface="Arial" panose="020B0604020202020204" pitchFamily="34" charset="0"/>
              </a:rPr>
              <a:t>voiced voiceless aspirated (voiceless)</a:t>
            </a:r>
          </a:p>
          <a:p>
            <a:r>
              <a:rPr lang="en-US" cap="none" dirty="0">
                <a:latin typeface="Arial" panose="020B0604020202020204" pitchFamily="34" charset="0"/>
                <a:cs typeface="Arial" panose="020B0604020202020204" pitchFamily="34" charset="0"/>
              </a:rPr>
              <a:t>labial stops β [b] π [p] φ [</a:t>
            </a:r>
            <a:r>
              <a:rPr lang="en-US" cap="none" dirty="0" err="1">
                <a:latin typeface="Arial" panose="020B0604020202020204" pitchFamily="34" charset="0"/>
                <a:cs typeface="Arial" panose="020B0604020202020204" pitchFamily="34" charset="0"/>
              </a:rPr>
              <a:t>ph</a:t>
            </a:r>
            <a:r>
              <a:rPr lang="en-US"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dental stops δ [d] τ [t] θ [</a:t>
            </a:r>
            <a:r>
              <a:rPr lang="en-US" cap="none" dirty="0" err="1">
                <a:latin typeface="Arial" panose="020B0604020202020204" pitchFamily="34" charset="0"/>
                <a:cs typeface="Arial" panose="020B0604020202020204" pitchFamily="34" charset="0"/>
              </a:rPr>
              <a:t>th</a:t>
            </a:r>
            <a:r>
              <a:rPr lang="en-US"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velar stops γ [g] κ [k] χ [</a:t>
            </a:r>
            <a:r>
              <a:rPr lang="en-US" cap="none" dirty="0" err="1">
                <a:latin typeface="Arial" panose="020B0604020202020204" pitchFamily="34" charset="0"/>
                <a:cs typeface="Arial" panose="020B0604020202020204" pitchFamily="34" charset="0"/>
              </a:rPr>
              <a:t>kh</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72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823DC5-18A8-8C79-ADB4-C812F4A71841}"/>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10128413-2295-546E-801F-2674714F507E}"/>
              </a:ext>
            </a:extLst>
          </p:cNvPr>
          <p:cNvSpPr>
            <a:spLocks noGrp="1"/>
          </p:cNvSpPr>
          <p:nvPr>
            <p:ph sz="quarter" idx="13"/>
          </p:nvPr>
        </p:nvSpPr>
        <p:spPr/>
        <p:txBody>
          <a:bodyPr/>
          <a:lstStyle/>
          <a:p>
            <a:endParaRPr lang="en-US" dirty="0"/>
          </a:p>
          <a:p>
            <a:r>
              <a:rPr lang="en-US" cap="none" dirty="0">
                <a:latin typeface="Arial" panose="020B0604020202020204" pitchFamily="34" charset="0"/>
                <a:cs typeface="Arial" panose="020B0604020202020204" pitchFamily="34" charset="0"/>
              </a:rPr>
              <a:t>Notes: </a:t>
            </a:r>
          </a:p>
          <a:p>
            <a:r>
              <a:rPr lang="en-US" cap="none" dirty="0">
                <a:latin typeface="Arial" panose="020B0604020202020204" pitchFamily="34" charset="0"/>
                <a:cs typeface="Arial" panose="020B0604020202020204" pitchFamily="34" charset="0"/>
              </a:rPr>
              <a:t>Lengthening: the lengthening of a vowel sound that happens upon the loss of a following consonant.</a:t>
            </a:r>
          </a:p>
          <a:p>
            <a:r>
              <a:rPr lang="en-US" cap="none" dirty="0">
                <a:latin typeface="Arial" panose="020B0604020202020204" pitchFamily="34" charset="0"/>
                <a:cs typeface="Arial" panose="020B0604020202020204" pitchFamily="34" charset="0"/>
              </a:rPr>
              <a:t>Contraction: two vowels in hiatus are contracted together into a single long vowel.</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28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F597B-407D-785E-7482-C4115CCBC82A}"/>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483B4EA0-EB11-302F-B511-E7E91D294EE9}"/>
              </a:ext>
            </a:extLst>
          </p:cNvPr>
          <p:cNvSpPr>
            <a:spLocks noGrp="1"/>
          </p:cNvSpPr>
          <p:nvPr>
            <p:ph sz="quarter" idx="13"/>
          </p:nvPr>
        </p:nvSpPr>
        <p:spPr/>
        <p:txBody>
          <a:bodyPr/>
          <a:lstStyle/>
          <a:p>
            <a:r>
              <a:rPr lang="en-US" cap="none" dirty="0"/>
              <a:t>Cardinal numbers: e.g., one, two, three.</a:t>
            </a:r>
          </a:p>
          <a:p>
            <a:r>
              <a:rPr lang="en-US" cap="none" dirty="0"/>
              <a:t>Ordinal Adjectives: e.g., first, second, third.</a:t>
            </a:r>
            <a:endParaRPr lang="el-GR" cap="none" dirty="0"/>
          </a:p>
        </p:txBody>
      </p:sp>
    </p:spTree>
    <p:extLst>
      <p:ext uri="{BB962C8B-B14F-4D97-AF65-F5344CB8AC3E}">
        <p14:creationId xmlns:p14="http://schemas.microsoft.com/office/powerpoint/2010/main" val="66038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88E3C-760D-35E8-A01D-85B62D735BCA}"/>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BCB96B35-6225-152F-0E75-FC0775B90CCD}"/>
              </a:ext>
            </a:extLst>
          </p:cNvPr>
          <p:cNvSpPr>
            <a:spLocks noGrp="1"/>
          </p:cNvSpPr>
          <p:nvPr>
            <p:ph sz="quarter" idx="13"/>
          </p:nvPr>
        </p:nvSpPr>
        <p:spPr/>
        <p:txBody>
          <a:bodyPr/>
          <a:lstStyle/>
          <a:p>
            <a:r>
              <a:rPr lang="en-US" b="1" cap="none" dirty="0">
                <a:latin typeface="Arial" panose="020B0604020202020204" pitchFamily="34" charset="0"/>
                <a:cs typeface="Arial" panose="020B0604020202020204" pitchFamily="34" charset="0"/>
              </a:rPr>
              <a:t>Stems in a labial stop (π, β, φ) or velar stop (κ, γ, χ):</a:t>
            </a:r>
          </a:p>
          <a:p>
            <a:r>
              <a:rPr lang="en-US" cap="none" dirty="0">
                <a:latin typeface="Arial" panose="020B0604020202020204" pitchFamily="34" charset="0"/>
                <a:cs typeface="Arial" panose="020B0604020202020204" pitchFamily="34" charset="0"/>
              </a:rPr>
              <a:t>Labial + </a:t>
            </a:r>
            <a:r>
              <a:rPr lang="el-GR" cap="none" dirty="0">
                <a:latin typeface="Arial" panose="020B0604020202020204" pitchFamily="34" charset="0"/>
                <a:cs typeface="Arial" panose="020B0604020202020204" pitchFamily="34" charset="0"/>
              </a:rPr>
              <a:t>σ = ψ; </a:t>
            </a:r>
            <a:r>
              <a:rPr lang="en-US" cap="none" dirty="0">
                <a:latin typeface="Arial" panose="020B0604020202020204" pitchFamily="34" charset="0"/>
                <a:cs typeface="Arial" panose="020B0604020202020204" pitchFamily="34" charset="0"/>
              </a:rPr>
              <a:t>velar + </a:t>
            </a:r>
            <a:r>
              <a:rPr lang="el-GR" cap="none" dirty="0">
                <a:latin typeface="Arial" panose="020B0604020202020204" pitchFamily="34" charset="0"/>
                <a:cs typeface="Arial" panose="020B0604020202020204" pitchFamily="34" charset="0"/>
              </a:rPr>
              <a:t>σ = ξ:</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nom. sg.: </a:t>
            </a:r>
            <a:r>
              <a:rPr lang="el-GR" cap="none" dirty="0" err="1">
                <a:latin typeface="Arial" panose="020B0604020202020204" pitchFamily="34" charset="0"/>
                <a:cs typeface="Arial" panose="020B0604020202020204" pitchFamily="34" charset="0"/>
              </a:rPr>
              <a:t>γύπ</a:t>
            </a:r>
            <a:r>
              <a:rPr lang="el-GR" cap="none" dirty="0">
                <a:latin typeface="Arial" panose="020B0604020202020204" pitchFamily="34" charset="0"/>
                <a:cs typeface="Arial" panose="020B0604020202020204" pitchFamily="34" charset="0"/>
              </a:rPr>
              <a:t>-ς&gt; </a:t>
            </a:r>
            <a:r>
              <a:rPr lang="el-GR" cap="none" dirty="0" err="1">
                <a:latin typeface="Arial" panose="020B0604020202020204" pitchFamily="34" charset="0"/>
                <a:cs typeface="Arial" panose="020B0604020202020204" pitchFamily="34" charset="0"/>
              </a:rPr>
              <a:t>γύψ</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φλέβ</a:t>
            </a:r>
            <a:r>
              <a:rPr lang="el-GR" cap="none" dirty="0">
                <a:latin typeface="Arial" panose="020B0604020202020204" pitchFamily="34" charset="0"/>
                <a:cs typeface="Arial" panose="020B0604020202020204" pitchFamily="34" charset="0"/>
              </a:rPr>
              <a:t>-ς &gt; </a:t>
            </a:r>
            <a:r>
              <a:rPr lang="el-GR" cap="none" dirty="0" err="1">
                <a:latin typeface="Arial" panose="020B0604020202020204" pitchFamily="34" charset="0"/>
                <a:cs typeface="Arial" panose="020B0604020202020204" pitchFamily="34" charset="0"/>
              </a:rPr>
              <a:t>φλέψ</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ὄνυχ</a:t>
            </a:r>
            <a:r>
              <a:rPr lang="el-GR" cap="none" dirty="0">
                <a:latin typeface="Arial" panose="020B0604020202020204" pitchFamily="34" charset="0"/>
                <a:cs typeface="Arial" panose="020B0604020202020204" pitchFamily="34" charset="0"/>
              </a:rPr>
              <a:t>-ς &gt; </a:t>
            </a:r>
            <a:r>
              <a:rPr lang="el-GR" cap="none" dirty="0" err="1">
                <a:latin typeface="Arial" panose="020B0604020202020204" pitchFamily="34" charset="0"/>
                <a:cs typeface="Arial" panose="020B0604020202020204" pitchFamily="34" charset="0"/>
              </a:rPr>
              <a:t>ὄνυξ</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dat. pl.: </a:t>
            </a:r>
            <a:r>
              <a:rPr lang="el-GR" cap="none" dirty="0" err="1">
                <a:latin typeface="Arial" panose="020B0604020202020204" pitchFamily="34" charset="0"/>
                <a:cs typeface="Arial" panose="020B0604020202020204" pitchFamily="34" charset="0"/>
              </a:rPr>
              <a:t>γυπ-σί</a:t>
            </a:r>
            <a:r>
              <a:rPr lang="el-GR" cap="none" dirty="0">
                <a:latin typeface="Arial" panose="020B0604020202020204" pitchFamily="34" charset="0"/>
                <a:cs typeface="Arial" panose="020B0604020202020204" pitchFamily="34" charset="0"/>
              </a:rPr>
              <a:t>&gt; </a:t>
            </a:r>
            <a:r>
              <a:rPr lang="el-GR" cap="none" dirty="0" err="1">
                <a:latin typeface="Arial" panose="020B0604020202020204" pitchFamily="34" charset="0"/>
                <a:cs typeface="Arial" panose="020B0604020202020204" pitchFamily="34" charset="0"/>
              </a:rPr>
              <a:t>γυψί</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φλεβ-σί</a:t>
            </a:r>
            <a:r>
              <a:rPr lang="el-GR" cap="none" dirty="0">
                <a:latin typeface="Arial" panose="020B0604020202020204" pitchFamily="34" charset="0"/>
                <a:cs typeface="Arial" panose="020B0604020202020204" pitchFamily="34" charset="0"/>
              </a:rPr>
              <a:t> &gt; </a:t>
            </a:r>
            <a:r>
              <a:rPr lang="el-GR" cap="none" dirty="0" err="1">
                <a:latin typeface="Arial" panose="020B0604020202020204" pitchFamily="34" charset="0"/>
                <a:cs typeface="Arial" panose="020B0604020202020204" pitchFamily="34" charset="0"/>
              </a:rPr>
              <a:t>φλεψί</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ὄνυχ-σι</a:t>
            </a:r>
            <a:r>
              <a:rPr lang="el-GR" cap="none" dirty="0">
                <a:latin typeface="Arial" panose="020B0604020202020204" pitchFamily="34" charset="0"/>
                <a:cs typeface="Arial" panose="020B0604020202020204" pitchFamily="34" charset="0"/>
              </a:rPr>
              <a:t> &gt; </a:t>
            </a:r>
            <a:r>
              <a:rPr lang="el-GR" cap="none" dirty="0" err="1">
                <a:latin typeface="Arial" panose="020B0604020202020204" pitchFamily="34" charset="0"/>
                <a:cs typeface="Arial" panose="020B0604020202020204" pitchFamily="34" charset="0"/>
              </a:rPr>
              <a:t>ὄνυξι</a:t>
            </a:r>
            <a:r>
              <a:rPr lang="el-GR" cap="none"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C3205C2A-355E-EA4B-9870-795245DDE182}"/>
              </a:ext>
            </a:extLst>
          </p:cNvPr>
          <p:cNvSpPr>
            <a:spLocks noGrp="1"/>
          </p:cNvSpPr>
          <p:nvPr>
            <p:ph sz="quarter" idx="14"/>
          </p:nvPr>
        </p:nvSpPr>
        <p:spPr/>
        <p:txBody>
          <a:bodyPr>
            <a:normAutofit/>
          </a:bodyPr>
          <a:lstStyle/>
          <a:p>
            <a:r>
              <a:rPr lang="en-US" cap="none" dirty="0">
                <a:latin typeface="Arial" panose="020B0604020202020204" pitchFamily="34" charset="0"/>
                <a:cs typeface="Arial" panose="020B0604020202020204" pitchFamily="34" charset="0"/>
              </a:rPr>
              <a:t>Singular</a:t>
            </a: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αἴξ</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αἰγός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 </a:t>
            </a:r>
            <a:r>
              <a:rPr lang="el-GR" cap="none" dirty="0" err="1">
                <a:latin typeface="Arial" panose="020B0604020202020204" pitchFamily="34" charset="0"/>
                <a:cs typeface="Arial" panose="020B0604020202020204" pitchFamily="34" charset="0"/>
              </a:rPr>
              <a:t>αἰγί</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αἶγα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v </a:t>
            </a:r>
            <a:r>
              <a:rPr lang="el-GR" cap="none" dirty="0" err="1">
                <a:latin typeface="Arial" panose="020B0604020202020204" pitchFamily="34" charset="0"/>
                <a:cs typeface="Arial" panose="020B0604020202020204" pitchFamily="34" charset="0"/>
              </a:rPr>
              <a:t>αἴξ</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Plural</a:t>
            </a: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αἶγες</a:t>
            </a:r>
            <a:r>
              <a:rPr lang="en-US" cap="none" dirty="0">
                <a:latin typeface="Arial" panose="020B0604020202020204" pitchFamily="34" charset="0"/>
                <a:cs typeface="Arial" panose="020B0604020202020204" pitchFamily="34" charset="0"/>
              </a:rPr>
              <a:t> g </a:t>
            </a:r>
            <a:r>
              <a:rPr lang="el-GR" cap="none" dirty="0" err="1">
                <a:latin typeface="Arial" panose="020B0604020202020204" pitchFamily="34" charset="0"/>
                <a:cs typeface="Arial" panose="020B0604020202020204" pitchFamily="34" charset="0"/>
              </a:rPr>
              <a:t>αἰγῶν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 </a:t>
            </a:r>
            <a:r>
              <a:rPr lang="el-GR" cap="none" dirty="0" err="1">
                <a:latin typeface="Arial" panose="020B0604020202020204" pitchFamily="34" charset="0"/>
                <a:cs typeface="Arial" panose="020B0604020202020204" pitchFamily="34" charset="0"/>
              </a:rPr>
              <a:t>αἰξί</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αἶγας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v </a:t>
            </a:r>
            <a:r>
              <a:rPr lang="el-GR" cap="none" dirty="0" err="1">
                <a:latin typeface="Arial" panose="020B0604020202020204" pitchFamily="34" charset="0"/>
                <a:cs typeface="Arial" panose="020B0604020202020204" pitchFamily="34" charset="0"/>
              </a:rPr>
              <a:t>αἶγες</a:t>
            </a:r>
            <a:endParaRPr lang="en-US" cap="none" dirty="0">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Exercise 2:</a:t>
            </a:r>
            <a:r>
              <a:rPr lang="en-US" cap="none" dirty="0">
                <a:latin typeface="Arial" panose="020B0604020202020204" pitchFamily="34" charset="0"/>
                <a:cs typeface="Arial" panose="020B0604020202020204" pitchFamily="34" charset="0"/>
              </a:rPr>
              <a:t> Can you decline: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φλέψ</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vein (</a:t>
            </a:r>
            <a:r>
              <a:rPr lang="el-GR" cap="none" dirty="0" err="1">
                <a:latin typeface="Arial" panose="020B0604020202020204" pitchFamily="34" charset="0"/>
                <a:cs typeface="Arial" panose="020B0604020202020204" pitchFamily="34" charset="0"/>
              </a:rPr>
              <a:t>φλεβ</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θρίξ</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hair (</a:t>
            </a:r>
            <a:r>
              <a:rPr lang="el-GR" cap="none" dirty="0" err="1">
                <a:latin typeface="Arial" panose="020B0604020202020204" pitchFamily="34" charset="0"/>
                <a:cs typeface="Arial" panose="020B0604020202020204" pitchFamily="34" charset="0"/>
              </a:rPr>
              <a:t>θριχ</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ὄνυξ</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claw (</a:t>
            </a:r>
            <a:r>
              <a:rPr lang="el-GR" cap="none" dirty="0" err="1">
                <a:latin typeface="Arial" panose="020B0604020202020204" pitchFamily="34" charset="0"/>
                <a:cs typeface="Arial" panose="020B0604020202020204" pitchFamily="34" charset="0"/>
              </a:rPr>
              <a:t>ὀνυχ</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37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686EE-4A13-8404-98FE-48389DB09183}"/>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22DA37BE-2ADA-22F8-8FD5-CDC98684F9A5}"/>
              </a:ext>
            </a:extLst>
          </p:cNvPr>
          <p:cNvSpPr>
            <a:spLocks noGrp="1"/>
          </p:cNvSpPr>
          <p:nvPr>
            <p:ph sz="quarter" idx="13"/>
          </p:nvPr>
        </p:nvSpPr>
        <p:spPr/>
        <p:txBody>
          <a:bodyPr>
            <a:normAutofit fontScale="92500" lnSpcReduction="20000"/>
          </a:bodyPr>
          <a:lstStyle/>
          <a:p>
            <a:r>
              <a:rPr lang="en-US" b="1" cap="none" dirty="0">
                <a:latin typeface="Arial" panose="020B0604020202020204" pitchFamily="34" charset="0"/>
                <a:cs typeface="Arial" panose="020B0604020202020204" pitchFamily="34" charset="0"/>
              </a:rPr>
              <a:t>Stems in a dental stop (τ, δ, θ, except </a:t>
            </a:r>
            <a:r>
              <a:rPr lang="en-US" b="1" cap="none" dirty="0" err="1">
                <a:latin typeface="Arial" panose="020B0604020202020204" pitchFamily="34" charset="0"/>
                <a:cs typeface="Arial" panose="020B0604020202020204" pitchFamily="34" charset="0"/>
              </a:rPr>
              <a:t>ντ</a:t>
            </a:r>
            <a:r>
              <a:rPr lang="en-US" b="1"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Third-declension nouns with a stem ending in a dental stop may be:</a:t>
            </a:r>
          </a:p>
          <a:p>
            <a:r>
              <a:rPr lang="en-US" cap="none" dirty="0">
                <a:latin typeface="Arial" panose="020B0604020202020204" pitchFamily="34" charset="0"/>
                <a:cs typeface="Arial" panose="020B0604020202020204" pitchFamily="34" charset="0"/>
              </a:rPr>
              <a:t>– neuter, usually with a stem in </a:t>
            </a:r>
            <a:r>
              <a:rPr lang="el-GR" cap="none" dirty="0" err="1">
                <a:latin typeface="Arial" panose="020B0604020202020204" pitchFamily="34" charset="0"/>
                <a:cs typeface="Arial" panose="020B0604020202020204" pitchFamily="34" charset="0"/>
              </a:rPr>
              <a:t>μᾰτ</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πρᾶγμα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thing (</a:t>
            </a:r>
            <a:r>
              <a:rPr lang="el-GR" cap="none" dirty="0" err="1">
                <a:latin typeface="Arial" panose="020B0604020202020204" pitchFamily="34" charset="0"/>
                <a:cs typeface="Arial" panose="020B0604020202020204" pitchFamily="34" charset="0"/>
              </a:rPr>
              <a:t>πραγματ</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σῶμα</a:t>
            </a:r>
            <a:r>
              <a:rPr lang="en-US" cap="none" dirty="0">
                <a:latin typeface="Arial" panose="020B0604020202020204" pitchFamily="34" charset="0"/>
                <a:cs typeface="Arial" panose="020B0604020202020204" pitchFamily="34" charset="0"/>
              </a:rPr>
              <a:t> body (</a:t>
            </a:r>
            <a:r>
              <a:rPr lang="el-GR" cap="none" dirty="0" err="1">
                <a:latin typeface="Arial" panose="020B0604020202020204" pitchFamily="34" charset="0"/>
                <a:cs typeface="Arial" panose="020B0604020202020204" pitchFamily="34" charset="0"/>
              </a:rPr>
              <a:t>σωματ</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ὄνομα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name (</a:t>
            </a:r>
            <a:r>
              <a:rPr lang="el-GR" cap="none" dirty="0" err="1">
                <a:latin typeface="Arial" panose="020B0604020202020204" pitchFamily="34" charset="0"/>
                <a:cs typeface="Arial" panose="020B0604020202020204" pitchFamily="34" charset="0"/>
              </a:rPr>
              <a:t>ὀνοματ</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 feminine: e.g.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ἐλπίς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expectation (</a:t>
            </a:r>
            <a:r>
              <a:rPr lang="el-GR" cap="none" dirty="0" err="1">
                <a:latin typeface="Arial" panose="020B0604020202020204" pitchFamily="34" charset="0"/>
                <a:cs typeface="Arial" panose="020B0604020202020204" pitchFamily="34" charset="0"/>
              </a:rPr>
              <a:t>ἐλπιδ</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ἔρις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strife (</a:t>
            </a:r>
            <a:r>
              <a:rPr lang="el-GR" cap="none" dirty="0" err="1">
                <a:latin typeface="Arial" panose="020B0604020202020204" pitchFamily="34" charset="0"/>
                <a:cs typeface="Arial" panose="020B0604020202020204" pitchFamily="34" charset="0"/>
              </a:rPr>
              <a:t>ἐριδ</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ἐσθής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clothing (</a:t>
            </a:r>
            <a:r>
              <a:rPr lang="el-GR" cap="none" dirty="0" err="1">
                <a:latin typeface="Arial" panose="020B0604020202020204" pitchFamily="34" charset="0"/>
                <a:cs typeface="Arial" panose="020B0604020202020204" pitchFamily="34" charset="0"/>
              </a:rPr>
              <a:t>ἐσθητ</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κακότης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baseness (</a:t>
            </a:r>
            <a:r>
              <a:rPr lang="el-GR" cap="none" dirty="0" err="1">
                <a:latin typeface="Arial" panose="020B0604020202020204" pitchFamily="34" charset="0"/>
                <a:cs typeface="Arial" panose="020B0604020202020204" pitchFamily="34" charset="0"/>
              </a:rPr>
              <a:t>κακοτητ</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κόρυς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helmet (</a:t>
            </a:r>
            <a:r>
              <a:rPr lang="el-GR" cap="none" dirty="0" err="1">
                <a:latin typeface="Arial" panose="020B0604020202020204" pitchFamily="34" charset="0"/>
                <a:cs typeface="Arial" panose="020B0604020202020204" pitchFamily="34" charset="0"/>
              </a:rPr>
              <a:t>κορυθ</a:t>
            </a:r>
            <a:r>
              <a:rPr lang="el-GR" cap="none" dirty="0">
                <a:latin typeface="Arial" panose="020B0604020202020204" pitchFamily="34" charset="0"/>
                <a:cs typeface="Arial" panose="020B0604020202020204" pitchFamily="34" charset="0"/>
              </a:rPr>
              <a:t>-), ἡ χάρις</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favour</a:t>
            </a:r>
            <a:r>
              <a:rPr lang="en-US" cap="none" dirty="0">
                <a:latin typeface="Arial" panose="020B0604020202020204" pitchFamily="34" charset="0"/>
                <a:cs typeface="Arial" panose="020B0604020202020204" pitchFamily="34" charset="0"/>
              </a:rPr>
              <a:t>, gratitude (</a:t>
            </a:r>
            <a:r>
              <a:rPr lang="el-GR" cap="none" dirty="0" err="1">
                <a:latin typeface="Arial" panose="020B0604020202020204" pitchFamily="34" charset="0"/>
                <a:cs typeface="Arial" panose="020B0604020202020204" pitchFamily="34" charset="0"/>
              </a:rPr>
              <a:t>χαριτ</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Ἄρτεμις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Artemis (</a:t>
            </a:r>
            <a:r>
              <a:rPr lang="el-GR" cap="none" dirty="0" err="1">
                <a:latin typeface="Arial" panose="020B0604020202020204" pitchFamily="34" charset="0"/>
                <a:cs typeface="Arial" panose="020B0604020202020204" pitchFamily="34" charset="0"/>
              </a:rPr>
              <a:t>Ἀρτεμιδ</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occasionally masculine: e.g.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πούς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foot (</a:t>
            </a:r>
            <a:r>
              <a:rPr lang="el-GR" cap="none" dirty="0" err="1">
                <a:latin typeface="Arial" panose="020B0604020202020204" pitchFamily="34" charset="0"/>
                <a:cs typeface="Arial" panose="020B0604020202020204" pitchFamily="34" charset="0"/>
              </a:rPr>
              <a:t>ποδ</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common gender: </a:t>
            </a:r>
            <a:r>
              <a:rPr lang="el-GR" cap="none" dirty="0">
                <a:latin typeface="Arial" panose="020B0604020202020204" pitchFamily="34" charset="0"/>
                <a:cs typeface="Arial" panose="020B0604020202020204" pitchFamily="34" charset="0"/>
              </a:rPr>
              <a:t>ὁ/ἡ </a:t>
            </a:r>
            <a:r>
              <a:rPr lang="el-GR" cap="none" dirty="0" err="1">
                <a:latin typeface="Arial" panose="020B0604020202020204" pitchFamily="34" charset="0"/>
                <a:cs typeface="Arial" panose="020B0604020202020204" pitchFamily="34" charset="0"/>
              </a:rPr>
              <a:t>ὄρνις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bird</a:t>
            </a:r>
          </a:p>
          <a:p>
            <a:r>
              <a:rPr lang="en-US" cap="none" dirty="0">
                <a:latin typeface="Arial" panose="020B0604020202020204" pitchFamily="34" charset="0"/>
                <a:cs typeface="Arial" panose="020B0604020202020204" pitchFamily="34" charset="0"/>
              </a:rPr>
              <a:t>(</a:t>
            </a:r>
            <a:r>
              <a:rPr lang="el-GR" cap="none" dirty="0" err="1">
                <a:latin typeface="Arial" panose="020B0604020202020204" pitchFamily="34" charset="0"/>
                <a:cs typeface="Arial" panose="020B0604020202020204" pitchFamily="34" charset="0"/>
              </a:rPr>
              <a:t>ὀρνιθ</a:t>
            </a:r>
            <a:r>
              <a:rPr lang="el-GR" cap="none" dirty="0">
                <a:latin typeface="Arial" panose="020B0604020202020204" pitchFamily="34" charset="0"/>
                <a:cs typeface="Arial" panose="020B0604020202020204" pitchFamily="34" charset="0"/>
              </a:rPr>
              <a:t>-), ὁ/ἡ </a:t>
            </a:r>
            <a:r>
              <a:rPr lang="el-GR" cap="none" dirty="0" err="1">
                <a:latin typeface="Arial" panose="020B0604020202020204" pitchFamily="34" charset="0"/>
                <a:cs typeface="Arial" panose="020B0604020202020204" pitchFamily="34" charset="0"/>
              </a:rPr>
              <a:t>παῖς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child (</a:t>
            </a:r>
            <a:r>
              <a:rPr lang="el-GR" cap="none" dirty="0" err="1">
                <a:latin typeface="Arial" panose="020B0604020202020204" pitchFamily="34" charset="0"/>
                <a:cs typeface="Arial" panose="020B0604020202020204" pitchFamily="34" charset="0"/>
              </a:rPr>
              <a:t>παιδ</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4231064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30B738-ED03-0687-5BBB-19362018DA28}"/>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7D9D1FDC-C4DE-7DD6-C2AC-EA1A3DD4DCB8}"/>
              </a:ext>
            </a:extLst>
          </p:cNvPr>
          <p:cNvSpPr>
            <a:spLocks noGrp="1"/>
          </p:cNvSpPr>
          <p:nvPr>
            <p:ph sz="quarter" idx="13"/>
          </p:nvPr>
        </p:nvSpPr>
        <p:spPr/>
        <p:txBody>
          <a:bodyPr/>
          <a:lstStyle/>
          <a:p>
            <a:r>
              <a:rPr lang="en-US" b="1" cap="none" dirty="0">
                <a:latin typeface="Arial" panose="020B0604020202020204" pitchFamily="34" charset="0"/>
                <a:cs typeface="Arial" panose="020B0604020202020204" pitchFamily="34" charset="0"/>
              </a:rPr>
              <a:t>Stems in a dental stop (τ, δ, θ, except </a:t>
            </a:r>
            <a:r>
              <a:rPr lang="en-US" b="1" cap="none" dirty="0" err="1">
                <a:latin typeface="Arial" panose="020B0604020202020204" pitchFamily="34" charset="0"/>
                <a:cs typeface="Arial" panose="020B0604020202020204" pitchFamily="34" charset="0"/>
              </a:rPr>
              <a:t>ντ</a:t>
            </a:r>
            <a:r>
              <a:rPr lang="en-US" b="1"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dental stops disappear without trace before </a:t>
            </a:r>
            <a:r>
              <a:rPr lang="el-GR" cap="none" dirty="0">
                <a:latin typeface="Arial" panose="020B0604020202020204" pitchFamily="34" charset="0"/>
                <a:cs typeface="Arial" panose="020B0604020202020204" pitchFamily="34" charset="0"/>
              </a:rPr>
              <a:t>σ:</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nom. sg.: e.g. *</a:t>
            </a:r>
            <a:r>
              <a:rPr lang="el-GR" cap="none" dirty="0" err="1">
                <a:latin typeface="Arial" panose="020B0604020202020204" pitchFamily="34" charset="0"/>
                <a:cs typeface="Arial" panose="020B0604020202020204" pitchFamily="34" charset="0"/>
              </a:rPr>
              <a:t>ἐλπίδ</a:t>
            </a:r>
            <a:r>
              <a:rPr lang="el-GR" cap="none" dirty="0">
                <a:latin typeface="Arial" panose="020B0604020202020204" pitchFamily="34" charset="0"/>
                <a:cs typeface="Arial" panose="020B0604020202020204" pitchFamily="34" charset="0"/>
              </a:rPr>
              <a:t>-ς &gt; </a:t>
            </a:r>
            <a:r>
              <a:rPr lang="el-GR" cap="none" dirty="0" err="1">
                <a:latin typeface="Arial" panose="020B0604020202020204" pitchFamily="34" charset="0"/>
                <a:cs typeface="Arial" panose="020B0604020202020204" pitchFamily="34" charset="0"/>
              </a:rPr>
              <a:t>ἐλπίς</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dat. pl.: e.g. *</a:t>
            </a:r>
            <a:r>
              <a:rPr lang="el-GR" cap="none" dirty="0" err="1">
                <a:latin typeface="Arial" panose="020B0604020202020204" pitchFamily="34" charset="0"/>
                <a:cs typeface="Arial" panose="020B0604020202020204" pitchFamily="34" charset="0"/>
              </a:rPr>
              <a:t>ἐλπίδ-σι</a:t>
            </a:r>
            <a:r>
              <a:rPr lang="el-GR" cap="none" dirty="0">
                <a:latin typeface="Arial" panose="020B0604020202020204" pitchFamily="34" charset="0"/>
                <a:cs typeface="Arial" panose="020B0604020202020204" pitchFamily="34" charset="0"/>
              </a:rPr>
              <a:t> &gt; </a:t>
            </a:r>
            <a:r>
              <a:rPr lang="el-GR" cap="none" dirty="0" err="1">
                <a:latin typeface="Arial" panose="020B0604020202020204" pitchFamily="34" charset="0"/>
                <a:cs typeface="Arial" panose="020B0604020202020204" pitchFamily="34" charset="0"/>
              </a:rPr>
              <a:t>ἐλπίσι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τέρατ-σι</a:t>
            </a:r>
            <a:r>
              <a:rPr lang="el-GR" cap="none" dirty="0">
                <a:latin typeface="Arial" panose="020B0604020202020204" pitchFamily="34" charset="0"/>
                <a:cs typeface="Arial" panose="020B0604020202020204" pitchFamily="34" charset="0"/>
              </a:rPr>
              <a:t> &gt; </a:t>
            </a:r>
            <a:r>
              <a:rPr lang="el-GR" cap="none" dirty="0" err="1">
                <a:latin typeface="Arial" panose="020B0604020202020204" pitchFamily="34" charset="0"/>
                <a:cs typeface="Arial" panose="020B0604020202020204" pitchFamily="34" charset="0"/>
              </a:rPr>
              <a:t>τέρασι</a:t>
            </a:r>
            <a:r>
              <a:rPr lang="el-GR" cap="none"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E4523F17-D52A-1D85-07CF-C588123F1EE0}"/>
              </a:ext>
            </a:extLst>
          </p:cNvPr>
          <p:cNvSpPr>
            <a:spLocks noGrp="1"/>
          </p:cNvSpPr>
          <p:nvPr>
            <p:ph sz="quarter" idx="14"/>
          </p:nvPr>
        </p:nvSpPr>
        <p:spPr/>
        <p:txBody>
          <a:bodyPr>
            <a:normAutofit/>
          </a:bodyPr>
          <a:lstStyle/>
          <a:p>
            <a:r>
              <a:rPr lang="en-US" cap="none" dirty="0">
                <a:latin typeface="Arial" panose="020B0604020202020204" pitchFamily="34" charset="0"/>
                <a:cs typeface="Arial" panose="020B0604020202020204" pitchFamily="34" charset="0"/>
              </a:rPr>
              <a:t>Singular:</a:t>
            </a: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ἐλπίς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ἐλπίδος</a:t>
            </a:r>
            <a:r>
              <a:rPr lang="en-US" cap="none" dirty="0">
                <a:latin typeface="Arial" panose="020B0604020202020204" pitchFamily="34" charset="0"/>
                <a:cs typeface="Arial" panose="020B0604020202020204" pitchFamily="34" charset="0"/>
              </a:rPr>
              <a:t> d</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ἐλπίδι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ἐλπίδα</a:t>
            </a:r>
            <a:r>
              <a:rPr lang="en-US" cap="none" dirty="0">
                <a:latin typeface="Arial" panose="020B0604020202020204" pitchFamily="34" charset="0"/>
                <a:cs typeface="Arial" panose="020B0604020202020204" pitchFamily="34" charset="0"/>
              </a:rPr>
              <a:t> v </a:t>
            </a:r>
            <a:r>
              <a:rPr lang="el-GR" cap="none" dirty="0" err="1">
                <a:latin typeface="Arial" panose="020B0604020202020204" pitchFamily="34" charset="0"/>
                <a:cs typeface="Arial" panose="020B0604020202020204" pitchFamily="34" charset="0"/>
              </a:rPr>
              <a:t>ἐλπί</a:t>
            </a:r>
            <a:r>
              <a:rPr lang="el-GR" cap="none" dirty="0">
                <a:latin typeface="Arial" panose="020B0604020202020204" pitchFamily="34" charset="0"/>
                <a:cs typeface="Arial" panose="020B0604020202020204" pitchFamily="34" charset="0"/>
              </a:rPr>
              <a:t> </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Plural:</a:t>
            </a: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ἐλπίδες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ἐλπίδων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ἐλπίσι</a:t>
            </a:r>
            <a:r>
              <a:rPr lang="en-US" cap="none" dirty="0">
                <a:latin typeface="Arial" panose="020B0604020202020204" pitchFamily="34" charset="0"/>
                <a:cs typeface="Arial" panose="020B0604020202020204" pitchFamily="34" charset="0"/>
              </a:rPr>
              <a:t>(</a:t>
            </a:r>
            <a:r>
              <a:rPr lang="el-GR" cap="none" dirty="0">
                <a:latin typeface="Arial" panose="020B0604020202020204" pitchFamily="34" charset="0"/>
                <a:cs typeface="Arial" panose="020B0604020202020204" pitchFamily="34" charset="0"/>
              </a:rPr>
              <a:t>ν) </a:t>
            </a:r>
            <a:r>
              <a:rPr lang="en-US" cap="none" dirty="0">
                <a:latin typeface="Arial" panose="020B0604020202020204" pitchFamily="34" charset="0"/>
                <a:cs typeface="Arial" panose="020B0604020202020204" pitchFamily="34" charset="0"/>
              </a:rPr>
              <a:t>a</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ἐλπίδας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v </a:t>
            </a:r>
            <a:r>
              <a:rPr lang="el-GR" cap="none" dirty="0" err="1">
                <a:latin typeface="Arial" panose="020B0604020202020204" pitchFamily="34" charset="0"/>
                <a:cs typeface="Arial" panose="020B0604020202020204" pitchFamily="34" charset="0"/>
              </a:rPr>
              <a:t>ἐλπίδες</a:t>
            </a:r>
            <a:endParaRPr lang="el-GR" cap="none" dirty="0">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Exercise 3:</a:t>
            </a:r>
            <a:r>
              <a:rPr lang="en-US" cap="none" dirty="0">
                <a:latin typeface="Arial" panose="020B0604020202020204" pitchFamily="34" charset="0"/>
                <a:cs typeface="Arial" panose="020B0604020202020204" pitchFamily="34" charset="0"/>
              </a:rPr>
              <a:t> Can you decline: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ἔρις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strife (</a:t>
            </a:r>
            <a:r>
              <a:rPr lang="el-GR" cap="none" dirty="0" err="1">
                <a:latin typeface="Arial" panose="020B0604020202020204" pitchFamily="34" charset="0"/>
                <a:cs typeface="Arial" panose="020B0604020202020204" pitchFamily="34" charset="0"/>
              </a:rPr>
              <a:t>ἐριδ</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and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πούς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foot (</a:t>
            </a:r>
            <a:r>
              <a:rPr lang="el-GR" cap="none" dirty="0" err="1">
                <a:latin typeface="Arial" panose="020B0604020202020204" pitchFamily="34" charset="0"/>
                <a:cs typeface="Arial" panose="020B0604020202020204" pitchFamily="34" charset="0"/>
              </a:rPr>
              <a:t>ποδ</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a:p>
            <a:endParaRPr lang="el-GR"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456333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9A0A96-08F8-7677-94ED-EDAA16939F1F}"/>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4218B6EF-1A2B-D194-1837-22276C1907BF}"/>
              </a:ext>
            </a:extLst>
          </p:cNvPr>
          <p:cNvSpPr>
            <a:spLocks noGrp="1"/>
          </p:cNvSpPr>
          <p:nvPr>
            <p:ph sz="quarter" idx="13"/>
          </p:nvPr>
        </p:nvSpPr>
        <p:spPr/>
        <p:txBody>
          <a:bodyPr>
            <a:normAutofit fontScale="77500" lnSpcReduction="20000"/>
          </a:bodyPr>
          <a:lstStyle/>
          <a:p>
            <a:r>
              <a:rPr lang="en-US" b="1" cap="none" dirty="0">
                <a:latin typeface="Arial" panose="020B0604020202020204" pitchFamily="34" charset="0"/>
                <a:cs typeface="Arial" panose="020B0604020202020204" pitchFamily="34" charset="0"/>
              </a:rPr>
              <a:t>Stems in </a:t>
            </a:r>
            <a:r>
              <a:rPr lang="el-GR" b="1" cap="none" dirty="0" err="1">
                <a:latin typeface="Arial" panose="020B0604020202020204" pitchFamily="34" charset="0"/>
                <a:cs typeface="Arial" panose="020B0604020202020204" pitchFamily="34" charset="0"/>
              </a:rPr>
              <a:t>ντ</a:t>
            </a:r>
            <a:r>
              <a:rPr lang="en-US" b="1"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Third-declension nouns with a stem in </a:t>
            </a:r>
            <a:r>
              <a:rPr lang="el-GR" cap="none" dirty="0" err="1">
                <a:latin typeface="Arial" panose="020B0604020202020204" pitchFamily="34" charset="0"/>
                <a:cs typeface="Arial" panose="020B0604020202020204" pitchFamily="34" charset="0"/>
              </a:rPr>
              <a:t>ντ</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are masculine: e.g. </a:t>
            </a:r>
            <a:r>
              <a:rPr lang="el-GR" cap="none" dirty="0">
                <a:latin typeface="Arial" panose="020B0604020202020204" pitchFamily="34" charset="0"/>
                <a:cs typeface="Arial" panose="020B0604020202020204" pitchFamily="34" charset="0"/>
              </a:rPr>
              <a:t>ὁ γέρων </a:t>
            </a:r>
            <a:r>
              <a:rPr lang="en-US" cap="none" dirty="0">
                <a:latin typeface="Arial" panose="020B0604020202020204" pitchFamily="34" charset="0"/>
                <a:cs typeface="Arial" panose="020B0604020202020204" pitchFamily="34" charset="0"/>
              </a:rPr>
              <a:t>old man (</a:t>
            </a:r>
            <a:r>
              <a:rPr lang="el-GR" cap="none" dirty="0" err="1">
                <a:latin typeface="Arial" panose="020B0604020202020204" pitchFamily="34" charset="0"/>
                <a:cs typeface="Arial" panose="020B0604020202020204" pitchFamily="34" charset="0"/>
              </a:rPr>
              <a:t>γεροντ</a:t>
            </a:r>
            <a:r>
              <a:rPr lang="el-GR" cap="none" dirty="0">
                <a:latin typeface="Arial" panose="020B0604020202020204" pitchFamily="34" charset="0"/>
                <a:cs typeface="Arial" panose="020B0604020202020204" pitchFamily="34" charset="0"/>
              </a:rPr>
              <a:t>-), ὁ γίγας </a:t>
            </a:r>
            <a:r>
              <a:rPr lang="en-US" cap="none" dirty="0">
                <a:latin typeface="Arial" panose="020B0604020202020204" pitchFamily="34" charset="0"/>
                <a:cs typeface="Arial" panose="020B0604020202020204" pitchFamily="34" charset="0"/>
              </a:rPr>
              <a:t>giant (</a:t>
            </a:r>
            <a:r>
              <a:rPr lang="el-GR" cap="none" dirty="0" err="1">
                <a:latin typeface="Arial" panose="020B0604020202020204" pitchFamily="34" charset="0"/>
                <a:cs typeface="Arial" panose="020B0604020202020204" pitchFamily="34" charset="0"/>
              </a:rPr>
              <a:t>γιγᾰντ</a:t>
            </a:r>
            <a:r>
              <a:rPr lang="el-GR" cap="none" dirty="0">
                <a:latin typeface="Arial" panose="020B0604020202020204" pitchFamily="34" charset="0"/>
                <a:cs typeface="Arial" panose="020B0604020202020204" pitchFamily="34" charset="0"/>
              </a:rPr>
              <a:t>-), ὁ δράκων </a:t>
            </a:r>
            <a:r>
              <a:rPr lang="en-US" cap="none" dirty="0">
                <a:latin typeface="Arial" panose="020B0604020202020204" pitchFamily="34" charset="0"/>
                <a:cs typeface="Arial" panose="020B0604020202020204" pitchFamily="34" charset="0"/>
              </a:rPr>
              <a:t>serpent (</a:t>
            </a:r>
            <a:r>
              <a:rPr lang="el-GR" cap="none" dirty="0" err="1">
                <a:latin typeface="Arial" panose="020B0604020202020204" pitchFamily="34" charset="0"/>
                <a:cs typeface="Arial" panose="020B0604020202020204" pitchFamily="34" charset="0"/>
              </a:rPr>
              <a:t>δρακοντ</a:t>
            </a:r>
            <a:r>
              <a:rPr lang="el-GR" cap="none" dirty="0">
                <a:latin typeface="Arial" panose="020B0604020202020204" pitchFamily="34" charset="0"/>
                <a:cs typeface="Arial" panose="020B0604020202020204" pitchFamily="34" charset="0"/>
              </a:rPr>
              <a:t>-), ὁ λέων </a:t>
            </a:r>
            <a:r>
              <a:rPr lang="en-US" cap="none" dirty="0">
                <a:latin typeface="Arial" panose="020B0604020202020204" pitchFamily="34" charset="0"/>
                <a:cs typeface="Arial" panose="020B0604020202020204" pitchFamily="34" charset="0"/>
              </a:rPr>
              <a:t>lion (</a:t>
            </a:r>
            <a:r>
              <a:rPr lang="el-GR" cap="none" dirty="0" err="1">
                <a:latin typeface="Arial" panose="020B0604020202020204" pitchFamily="34" charset="0"/>
                <a:cs typeface="Arial" panose="020B0604020202020204" pitchFamily="34" charset="0"/>
              </a:rPr>
              <a:t>λεοντ</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ὀδούς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tooth (</a:t>
            </a:r>
            <a:r>
              <a:rPr lang="el-GR" cap="none" dirty="0" err="1">
                <a:latin typeface="Arial" panose="020B0604020202020204" pitchFamily="34" charset="0"/>
                <a:cs typeface="Arial" panose="020B0604020202020204" pitchFamily="34" charset="0"/>
              </a:rPr>
              <a:t>ὀδοντ</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Ξενοφῶν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Xenophon (</a:t>
            </a:r>
            <a:r>
              <a:rPr lang="el-GR" cap="none" dirty="0" err="1">
                <a:latin typeface="Arial" panose="020B0604020202020204" pitchFamily="34" charset="0"/>
                <a:cs typeface="Arial" panose="020B0604020202020204" pitchFamily="34" charset="0"/>
              </a:rPr>
              <a:t>Ξενοφωντ</a:t>
            </a:r>
            <a:r>
              <a:rPr lang="el-GR"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ἄρχων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ἄρχοντος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 </a:t>
            </a:r>
            <a:r>
              <a:rPr lang="el-GR" cap="none" dirty="0" err="1">
                <a:latin typeface="Arial" panose="020B0604020202020204" pitchFamily="34" charset="0"/>
                <a:cs typeface="Arial" panose="020B0604020202020204" pitchFamily="34" charset="0"/>
              </a:rPr>
              <a:t>ἄρχοντι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ἄρχοντα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v </a:t>
            </a:r>
            <a:r>
              <a:rPr lang="el-GR" cap="none" dirty="0" err="1">
                <a:latin typeface="Arial" panose="020B0604020202020204" pitchFamily="34" charset="0"/>
                <a:cs typeface="Arial" panose="020B0604020202020204" pitchFamily="34" charset="0"/>
              </a:rPr>
              <a:t>ἄρχον</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ἄρχοντες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ἀρχόντων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 </a:t>
            </a:r>
            <a:r>
              <a:rPr lang="el-GR" cap="none" dirty="0" err="1">
                <a:latin typeface="Arial" panose="020B0604020202020204" pitchFamily="34" charset="0"/>
                <a:cs typeface="Arial" panose="020B0604020202020204" pitchFamily="34" charset="0"/>
              </a:rPr>
              <a:t>ἄρχουσι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ἄρχοντας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v</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ἄρχοντες</a:t>
            </a:r>
            <a:endParaRPr lang="el-GR" cap="none" dirty="0">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Exercise 4: </a:t>
            </a:r>
            <a:r>
              <a:rPr lang="en-US" cap="none" dirty="0">
                <a:latin typeface="Arial" panose="020B0604020202020204" pitchFamily="34" charset="0"/>
                <a:cs typeface="Arial" panose="020B0604020202020204" pitchFamily="34" charset="0"/>
              </a:rPr>
              <a:t>Can you decline: </a:t>
            </a:r>
            <a:r>
              <a:rPr lang="el-GR" cap="none" dirty="0">
                <a:latin typeface="Arial" panose="020B0604020202020204" pitchFamily="34" charset="0"/>
                <a:cs typeface="Arial" panose="020B0604020202020204" pitchFamily="34" charset="0"/>
              </a:rPr>
              <a:t>ὁ δράκων </a:t>
            </a:r>
            <a:r>
              <a:rPr lang="en-US" cap="none" dirty="0">
                <a:latin typeface="Arial" panose="020B0604020202020204" pitchFamily="34" charset="0"/>
                <a:cs typeface="Arial" panose="020B0604020202020204" pitchFamily="34" charset="0"/>
              </a:rPr>
              <a:t>serpent (</a:t>
            </a:r>
            <a:r>
              <a:rPr lang="el-GR" cap="none" dirty="0" err="1">
                <a:latin typeface="Arial" panose="020B0604020202020204" pitchFamily="34" charset="0"/>
                <a:cs typeface="Arial" panose="020B0604020202020204" pitchFamily="34" charset="0"/>
              </a:rPr>
              <a:t>δρακοντ</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and </a:t>
            </a:r>
            <a:r>
              <a:rPr lang="el-GR" cap="none" dirty="0">
                <a:latin typeface="Arial" panose="020B0604020202020204" pitchFamily="34" charset="0"/>
                <a:cs typeface="Arial" panose="020B0604020202020204" pitchFamily="34" charset="0"/>
              </a:rPr>
              <a:t>ὁ γίγας </a:t>
            </a:r>
            <a:r>
              <a:rPr lang="en-US" cap="none" dirty="0">
                <a:latin typeface="Arial" panose="020B0604020202020204" pitchFamily="34" charset="0"/>
                <a:cs typeface="Arial" panose="020B0604020202020204" pitchFamily="34" charset="0"/>
              </a:rPr>
              <a:t>giant (</a:t>
            </a:r>
            <a:r>
              <a:rPr lang="el-GR" cap="none" dirty="0" err="1">
                <a:latin typeface="Arial" panose="020B0604020202020204" pitchFamily="34" charset="0"/>
                <a:cs typeface="Arial" panose="020B0604020202020204" pitchFamily="34" charset="0"/>
              </a:rPr>
              <a:t>γιγᾰντ</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a:p>
            <a:endParaRPr lang="el-GR"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55FFE68D-A318-B3D9-584C-1ED2463BCE01}"/>
              </a:ext>
            </a:extLst>
          </p:cNvPr>
          <p:cNvSpPr>
            <a:spLocks noGrp="1"/>
          </p:cNvSpPr>
          <p:nvPr>
            <p:ph sz="quarter" idx="14"/>
          </p:nvPr>
        </p:nvSpPr>
        <p:spPr/>
        <p:txBody>
          <a:bodyPr>
            <a:normAutofit fontScale="55000" lnSpcReduction="20000"/>
          </a:bodyPr>
          <a:lstStyle/>
          <a:p>
            <a:r>
              <a:rPr lang="en-US" b="1" cap="none" dirty="0">
                <a:latin typeface="Arial" panose="020B0604020202020204" pitchFamily="34" charset="0"/>
                <a:cs typeface="Arial" panose="020B0604020202020204" pitchFamily="34" charset="0"/>
              </a:rPr>
              <a:t>Stems in </a:t>
            </a:r>
            <a:r>
              <a:rPr lang="el-GR" b="1" cap="none" dirty="0">
                <a:latin typeface="Arial" panose="020B0604020202020204" pitchFamily="34" charset="0"/>
                <a:cs typeface="Arial" panose="020B0604020202020204" pitchFamily="34" charset="0"/>
              </a:rPr>
              <a:t>ν</a:t>
            </a:r>
            <a:r>
              <a:rPr lang="en-US" b="1"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Third-declension nouns with a stem in </a:t>
            </a:r>
            <a:r>
              <a:rPr lang="el-GR" cap="none" dirty="0">
                <a:latin typeface="Arial" panose="020B0604020202020204" pitchFamily="34" charset="0"/>
                <a:cs typeface="Arial" panose="020B0604020202020204" pitchFamily="34" charset="0"/>
              </a:rPr>
              <a:t>ν </a:t>
            </a:r>
            <a:r>
              <a:rPr lang="en-US" cap="none" dirty="0">
                <a:latin typeface="Arial" panose="020B0604020202020204" pitchFamily="34" charset="0"/>
                <a:cs typeface="Arial" panose="020B0604020202020204" pitchFamily="34" charset="0"/>
              </a:rPr>
              <a:t>may be:</a:t>
            </a:r>
          </a:p>
          <a:p>
            <a:r>
              <a:rPr lang="en-US" cap="none" dirty="0">
                <a:latin typeface="Arial" panose="020B0604020202020204" pitchFamily="34" charset="0"/>
                <a:cs typeface="Arial" panose="020B0604020202020204" pitchFamily="34" charset="0"/>
              </a:rPr>
              <a:t>– masculine: e.g.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ἁγών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contest (</a:t>
            </a:r>
            <a:r>
              <a:rPr lang="el-GR" cap="none" dirty="0" err="1">
                <a:latin typeface="Arial" panose="020B0604020202020204" pitchFamily="34" charset="0"/>
                <a:cs typeface="Arial" panose="020B0604020202020204" pitchFamily="34" charset="0"/>
              </a:rPr>
              <a:t>ἀγων</a:t>
            </a:r>
            <a:r>
              <a:rPr lang="el-GR" cap="none" dirty="0">
                <a:latin typeface="Arial" panose="020B0604020202020204" pitchFamily="34" charset="0"/>
                <a:cs typeface="Arial" panose="020B0604020202020204" pitchFamily="34" charset="0"/>
              </a:rPr>
              <a:t>-), ὁ δαίμων </a:t>
            </a:r>
            <a:r>
              <a:rPr lang="en-US" cap="none" dirty="0">
                <a:latin typeface="Arial" panose="020B0604020202020204" pitchFamily="34" charset="0"/>
                <a:cs typeface="Arial" panose="020B0604020202020204" pitchFamily="34" charset="0"/>
              </a:rPr>
              <a:t>spirit (</a:t>
            </a:r>
            <a:r>
              <a:rPr lang="el-GR" cap="none" dirty="0" err="1">
                <a:latin typeface="Arial" panose="020B0604020202020204" pitchFamily="34" charset="0"/>
                <a:cs typeface="Arial" panose="020B0604020202020204" pitchFamily="34" charset="0"/>
              </a:rPr>
              <a:t>δαιμον</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δελφίς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dolphin (</a:t>
            </a:r>
            <a:r>
              <a:rPr lang="el-GR" cap="none" dirty="0" err="1">
                <a:latin typeface="Arial" panose="020B0604020202020204" pitchFamily="34" charset="0"/>
                <a:cs typeface="Arial" panose="020B0604020202020204" pitchFamily="34" charset="0"/>
              </a:rPr>
              <a:t>δελφιν</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ἡγεμών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guide (</a:t>
            </a:r>
            <a:r>
              <a:rPr lang="el-GR" cap="none" dirty="0" err="1">
                <a:latin typeface="Arial" panose="020B0604020202020204" pitchFamily="34" charset="0"/>
                <a:cs typeface="Arial" panose="020B0604020202020204" pitchFamily="34" charset="0"/>
              </a:rPr>
              <a:t>ἡγεμον</a:t>
            </a:r>
            <a:r>
              <a:rPr lang="el-GR" cap="none" dirty="0">
                <a:latin typeface="Arial" panose="020B0604020202020204" pitchFamily="34" charset="0"/>
                <a:cs typeface="Arial" panose="020B0604020202020204" pitchFamily="34" charset="0"/>
              </a:rPr>
              <a:t>-), ὁ ποιμήν </a:t>
            </a:r>
            <a:r>
              <a:rPr lang="en-US" cap="none" dirty="0">
                <a:latin typeface="Arial" panose="020B0604020202020204" pitchFamily="34" charset="0"/>
                <a:cs typeface="Arial" panose="020B0604020202020204" pitchFamily="34" charset="0"/>
              </a:rPr>
              <a:t>shepherd (</a:t>
            </a:r>
            <a:r>
              <a:rPr lang="el-GR" cap="none" dirty="0" err="1">
                <a:latin typeface="Arial" panose="020B0604020202020204" pitchFamily="34" charset="0"/>
                <a:cs typeface="Arial" panose="020B0604020202020204" pitchFamily="34" charset="0"/>
              </a:rPr>
              <a:t>ποιμεν</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Ἀγαμέμνων</a:t>
            </a:r>
            <a:r>
              <a:rPr lang="en-US" cap="none" dirty="0">
                <a:latin typeface="Arial" panose="020B0604020202020204" pitchFamily="34" charset="0"/>
                <a:cs typeface="Arial" panose="020B0604020202020204" pitchFamily="34" charset="0"/>
              </a:rPr>
              <a:t> Agamemnon (</a:t>
            </a:r>
            <a:r>
              <a:rPr lang="el-GR" cap="none" dirty="0" err="1">
                <a:latin typeface="Arial" panose="020B0604020202020204" pitchFamily="34" charset="0"/>
                <a:cs typeface="Arial" panose="020B0604020202020204" pitchFamily="34" charset="0"/>
              </a:rPr>
              <a:t>Ἀγαμεμνον</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Ἕλλην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Greek (</a:t>
            </a:r>
            <a:r>
              <a:rPr lang="el-GR" cap="none" dirty="0" err="1">
                <a:latin typeface="Arial" panose="020B0604020202020204" pitchFamily="34" charset="0"/>
                <a:cs typeface="Arial" panose="020B0604020202020204" pitchFamily="34" charset="0"/>
              </a:rPr>
              <a:t>Ἑλλην</a:t>
            </a:r>
            <a:r>
              <a:rPr lang="el-GR" cap="none" dirty="0">
                <a:latin typeface="Arial" panose="020B0604020202020204" pitchFamily="34" charset="0"/>
                <a:cs typeface="Arial" panose="020B0604020202020204" pitchFamily="34" charset="0"/>
              </a:rPr>
              <a:t>-), ὁ Πλάτων </a:t>
            </a:r>
            <a:r>
              <a:rPr lang="en-US" cap="none" dirty="0">
                <a:latin typeface="Arial" panose="020B0604020202020204" pitchFamily="34" charset="0"/>
                <a:cs typeface="Arial" panose="020B0604020202020204" pitchFamily="34" charset="0"/>
              </a:rPr>
              <a:t>Plato (</a:t>
            </a:r>
            <a:r>
              <a:rPr lang="el-GR" cap="none" dirty="0" err="1">
                <a:latin typeface="Arial" panose="020B0604020202020204" pitchFamily="34" charset="0"/>
                <a:cs typeface="Arial" panose="020B0604020202020204" pitchFamily="34" charset="0"/>
              </a:rPr>
              <a:t>Πλατων</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fewer cases, feminine: e.g.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εἰκών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image (</a:t>
            </a:r>
            <a:r>
              <a:rPr lang="el-GR" cap="none" dirty="0" err="1">
                <a:latin typeface="Arial" panose="020B0604020202020204" pitchFamily="34" charset="0"/>
                <a:cs typeface="Arial" panose="020B0604020202020204" pitchFamily="34" charset="0"/>
              </a:rPr>
              <a:t>εἰκον</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σταγών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drop (</a:t>
            </a:r>
            <a:r>
              <a:rPr lang="el-GR" cap="none" dirty="0" err="1">
                <a:latin typeface="Arial" panose="020B0604020202020204" pitchFamily="34" charset="0"/>
                <a:cs typeface="Arial" panose="020B0604020202020204" pitchFamily="34" charset="0"/>
              </a:rPr>
              <a:t>σταγον</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ὠδίς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childbirth pain (</a:t>
            </a:r>
            <a:r>
              <a:rPr lang="el-GR" cap="none" dirty="0" err="1">
                <a:latin typeface="Arial" panose="020B0604020202020204" pitchFamily="34" charset="0"/>
                <a:cs typeface="Arial" panose="020B0604020202020204" pitchFamily="34" charset="0"/>
              </a:rPr>
              <a:t>ὠδιν</a:t>
            </a:r>
            <a:r>
              <a:rPr lang="el-GR" cap="none" dirty="0">
                <a:latin typeface="Arial" panose="020B0604020202020204" pitchFamily="34" charset="0"/>
                <a:cs typeface="Arial" panose="020B0604020202020204" pitchFamily="34" charset="0"/>
              </a:rPr>
              <a:t>-); ἡ Σαλαμίς </a:t>
            </a:r>
            <a:r>
              <a:rPr lang="en-US" cap="none" dirty="0">
                <a:latin typeface="Arial" panose="020B0604020202020204" pitchFamily="34" charset="0"/>
                <a:cs typeface="Arial" panose="020B0604020202020204" pitchFamily="34" charset="0"/>
              </a:rPr>
              <a:t>Salamis (</a:t>
            </a:r>
            <a:r>
              <a:rPr lang="el-GR" cap="none" dirty="0" err="1">
                <a:latin typeface="Arial" panose="020B0604020202020204" pitchFamily="34" charset="0"/>
                <a:cs typeface="Arial" panose="020B0604020202020204" pitchFamily="34" charset="0"/>
              </a:rPr>
              <a:t>Σαλαμιν</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n </a:t>
            </a:r>
            <a:r>
              <a:rPr lang="el-GR" cap="none" dirty="0" err="1">
                <a:latin typeface="Arial" panose="020B0604020202020204" pitchFamily="34" charset="0"/>
                <a:cs typeface="Arial" panose="020B0604020202020204" pitchFamily="34" charset="0"/>
              </a:rPr>
              <a:t>ἀγών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ἀγῶνος</a:t>
            </a:r>
            <a:r>
              <a:rPr lang="en-US" cap="none" dirty="0">
                <a:latin typeface="Arial" panose="020B0604020202020204" pitchFamily="34" charset="0"/>
                <a:cs typeface="Arial" panose="020B0604020202020204" pitchFamily="34" charset="0"/>
              </a:rPr>
              <a:t> d </a:t>
            </a:r>
            <a:r>
              <a:rPr lang="el-GR" cap="none" dirty="0" err="1">
                <a:latin typeface="Arial" panose="020B0604020202020204" pitchFamily="34" charset="0"/>
                <a:cs typeface="Arial" panose="020B0604020202020204" pitchFamily="34" charset="0"/>
              </a:rPr>
              <a:t>ἀγῶνι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ἀγῶνα</a:t>
            </a:r>
            <a:r>
              <a:rPr lang="en-US" cap="none" dirty="0">
                <a:latin typeface="Arial" panose="020B0604020202020204" pitchFamily="34" charset="0"/>
                <a:cs typeface="Arial" panose="020B0604020202020204" pitchFamily="34" charset="0"/>
              </a:rPr>
              <a:t> v </a:t>
            </a:r>
            <a:r>
              <a:rPr lang="el-GR" cap="none" dirty="0" err="1">
                <a:latin typeface="Arial" panose="020B0604020202020204" pitchFamily="34" charset="0"/>
                <a:cs typeface="Arial" panose="020B0604020202020204" pitchFamily="34" charset="0"/>
              </a:rPr>
              <a:t>ἀγών</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n</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ἀγῶνες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ἀγώνων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 </a:t>
            </a:r>
            <a:r>
              <a:rPr lang="el-GR" cap="none" dirty="0" err="1">
                <a:latin typeface="Arial" panose="020B0604020202020204" pitchFamily="34" charset="0"/>
                <a:cs typeface="Arial" panose="020B0604020202020204" pitchFamily="34" charset="0"/>
              </a:rPr>
              <a:t>ἀγῶσι</a:t>
            </a:r>
            <a:r>
              <a:rPr lang="el-GR" cap="none" dirty="0">
                <a:latin typeface="Arial" panose="020B0604020202020204" pitchFamily="34" charset="0"/>
                <a:cs typeface="Arial" panose="020B0604020202020204" pitchFamily="34" charset="0"/>
              </a:rPr>
              <a:t>(ν) </a:t>
            </a:r>
            <a:r>
              <a:rPr lang="en-US" cap="none" dirty="0">
                <a:latin typeface="Arial" panose="020B0604020202020204" pitchFamily="34" charset="0"/>
                <a:cs typeface="Arial" panose="020B0604020202020204" pitchFamily="34" charset="0"/>
              </a:rPr>
              <a:t>a </a:t>
            </a:r>
            <a:r>
              <a:rPr lang="el-GR" cap="none" dirty="0" err="1">
                <a:latin typeface="Arial" panose="020B0604020202020204" pitchFamily="34" charset="0"/>
                <a:cs typeface="Arial" panose="020B0604020202020204" pitchFamily="34" charset="0"/>
              </a:rPr>
              <a:t>ἀγῶνας</a:t>
            </a:r>
            <a:r>
              <a:rPr lang="en-US" cap="none" dirty="0">
                <a:latin typeface="Arial" panose="020B0604020202020204" pitchFamily="34" charset="0"/>
                <a:cs typeface="Arial" panose="020B0604020202020204" pitchFamily="34" charset="0"/>
              </a:rPr>
              <a:t> v </a:t>
            </a:r>
            <a:r>
              <a:rPr lang="el-GR" cap="none" dirty="0" err="1">
                <a:latin typeface="Arial" panose="020B0604020202020204" pitchFamily="34" charset="0"/>
                <a:cs typeface="Arial" panose="020B0604020202020204" pitchFamily="34" charset="0"/>
              </a:rPr>
              <a:t>ἀγῶνες</a:t>
            </a:r>
            <a:endParaRPr lang="en-US" cap="none" dirty="0">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Exercise 5:</a:t>
            </a:r>
            <a:r>
              <a:rPr lang="en-US" cap="none" dirty="0">
                <a:latin typeface="Arial" panose="020B0604020202020204" pitchFamily="34" charset="0"/>
                <a:cs typeface="Arial" panose="020B0604020202020204" pitchFamily="34" charset="0"/>
              </a:rPr>
              <a:t> Can you decline </a:t>
            </a:r>
            <a:r>
              <a:rPr lang="el-GR" cap="none" dirty="0">
                <a:latin typeface="Arial" panose="020B0604020202020204" pitchFamily="34" charset="0"/>
                <a:cs typeface="Arial" panose="020B0604020202020204" pitchFamily="34" charset="0"/>
              </a:rPr>
              <a:t>ὁ ποιμήν </a:t>
            </a:r>
            <a:r>
              <a:rPr lang="en-US" cap="none" dirty="0">
                <a:latin typeface="Arial" panose="020B0604020202020204" pitchFamily="34" charset="0"/>
                <a:cs typeface="Arial" panose="020B0604020202020204" pitchFamily="34" charset="0"/>
              </a:rPr>
              <a:t>shepherd (</a:t>
            </a:r>
            <a:r>
              <a:rPr lang="el-GR" cap="none" dirty="0" err="1">
                <a:latin typeface="Arial" panose="020B0604020202020204" pitchFamily="34" charset="0"/>
                <a:cs typeface="Arial" panose="020B0604020202020204" pitchFamily="34" charset="0"/>
              </a:rPr>
              <a:t>ποιμεν</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661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ADD30-4CE9-A0D2-4D37-B6A5D47D2A94}"/>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8A287E0A-8314-DF75-AF43-5ACD3AFEB3D3}"/>
              </a:ext>
            </a:extLst>
          </p:cNvPr>
          <p:cNvSpPr>
            <a:spLocks noGrp="1"/>
          </p:cNvSpPr>
          <p:nvPr>
            <p:ph sz="quarter" idx="13"/>
          </p:nvPr>
        </p:nvSpPr>
        <p:spPr/>
        <p:txBody>
          <a:bodyPr>
            <a:normAutofit fontScale="70000" lnSpcReduction="20000"/>
          </a:bodyPr>
          <a:lstStyle/>
          <a:p>
            <a:r>
              <a:rPr lang="en-US" b="1" cap="none" dirty="0">
                <a:latin typeface="Arial" panose="020B0604020202020204" pitchFamily="34" charset="0"/>
                <a:cs typeface="Arial" panose="020B0604020202020204" pitchFamily="34" charset="0"/>
              </a:rPr>
              <a:t>Stems in a liquid (λ or ρ):</a:t>
            </a:r>
          </a:p>
          <a:p>
            <a:r>
              <a:rPr lang="en-US" cap="none" dirty="0">
                <a:latin typeface="Arial" panose="020B0604020202020204" pitchFamily="34" charset="0"/>
                <a:cs typeface="Arial" panose="020B0604020202020204" pitchFamily="34" charset="0"/>
              </a:rPr>
              <a:t> Third-declension nouns with a stem ending in a liquid are:</a:t>
            </a:r>
          </a:p>
          <a:p>
            <a:r>
              <a:rPr lang="en-US" cap="none" dirty="0">
                <a:latin typeface="Arial" panose="020B0604020202020204" pitchFamily="34" charset="0"/>
                <a:cs typeface="Arial" panose="020B0604020202020204" pitchFamily="34" charset="0"/>
              </a:rPr>
              <a:t>– normally masculine: e.g.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ῥήτωρ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orator (</a:t>
            </a:r>
            <a:r>
              <a:rPr lang="el-GR" cap="none" dirty="0" err="1">
                <a:latin typeface="Arial" panose="020B0604020202020204" pitchFamily="34" charset="0"/>
                <a:cs typeface="Arial" panose="020B0604020202020204" pitchFamily="34" charset="0"/>
              </a:rPr>
              <a:t>ῥητορ</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κρατήρ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mixing bowl (</a:t>
            </a:r>
            <a:r>
              <a:rPr lang="el-GR" cap="none" dirty="0" err="1">
                <a:latin typeface="Arial" panose="020B0604020202020204" pitchFamily="34" charset="0"/>
                <a:cs typeface="Arial" panose="020B0604020202020204" pitchFamily="34" charset="0"/>
              </a:rPr>
              <a:t>κρατηρ</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σωτήρ</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saviour</a:t>
            </a:r>
            <a:r>
              <a:rPr lang="en-US"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σωτηρ</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φώρ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thief (</a:t>
            </a:r>
            <a:r>
              <a:rPr lang="el-GR" cap="none" dirty="0" err="1">
                <a:latin typeface="Arial" panose="020B0604020202020204" pitchFamily="34" charset="0"/>
                <a:cs typeface="Arial" panose="020B0604020202020204" pitchFamily="34" charset="0"/>
              </a:rPr>
              <a:t>φωρ</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Ἕκτωρ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Hector (</a:t>
            </a:r>
            <a:r>
              <a:rPr lang="el-GR" cap="none" dirty="0" err="1">
                <a:latin typeface="Arial" panose="020B0604020202020204" pitchFamily="34" charset="0"/>
                <a:cs typeface="Arial" panose="020B0604020202020204" pitchFamily="34" charset="0"/>
              </a:rPr>
              <a:t>Ἑκτορ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few feminine nouns occur: e.g.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κήρ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fate (</a:t>
            </a:r>
            <a:r>
              <a:rPr lang="el-GR" cap="none" dirty="0" err="1">
                <a:latin typeface="Arial" panose="020B0604020202020204" pitchFamily="34" charset="0"/>
                <a:cs typeface="Arial" panose="020B0604020202020204" pitchFamily="34" charset="0"/>
              </a:rPr>
              <a:t>κηρ</a:t>
            </a:r>
            <a:r>
              <a:rPr lang="el-GR" cap="none" dirty="0">
                <a:latin typeface="Arial" panose="020B0604020202020204" pitchFamily="34" charset="0"/>
                <a:cs typeface="Arial" panose="020B0604020202020204" pitchFamily="34" charset="0"/>
              </a:rPr>
              <a:t>-), ἡ </a:t>
            </a:r>
            <a:r>
              <a:rPr lang="el-GR" cap="none" dirty="0" err="1">
                <a:latin typeface="Arial" panose="020B0604020202020204" pitchFamily="34" charset="0"/>
                <a:cs typeface="Arial" panose="020B0604020202020204" pitchFamily="34" charset="0"/>
              </a:rPr>
              <a:t>χείρ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hand (</a:t>
            </a:r>
            <a:r>
              <a:rPr lang="el-GR" cap="none" dirty="0">
                <a:latin typeface="Arial" panose="020B0604020202020204" pitchFamily="34" charset="0"/>
                <a:cs typeface="Arial" panose="020B0604020202020204" pitchFamily="34" charset="0"/>
              </a:rPr>
              <a:t>χειρ-);</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masculine or feminine are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ἅλς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grain of) salt,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ἅλς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sea (</a:t>
            </a:r>
            <a:r>
              <a:rPr lang="el-GR" cap="none" dirty="0" err="1">
                <a:latin typeface="Arial" panose="020B0604020202020204" pitchFamily="34" charset="0"/>
                <a:cs typeface="Arial" panose="020B0604020202020204" pitchFamily="34" charset="0"/>
              </a:rPr>
              <a:t>ἁλ</a:t>
            </a:r>
            <a:r>
              <a:rPr lang="el-GR" cap="none" dirty="0">
                <a:latin typeface="Arial" panose="020B0604020202020204" pitchFamily="34" charset="0"/>
                <a:cs typeface="Arial" panose="020B0604020202020204" pitchFamily="34" charset="0"/>
              </a:rPr>
              <a:t>-); ὁ/ἡ </a:t>
            </a:r>
            <a:r>
              <a:rPr lang="el-GR" cap="none" dirty="0" err="1">
                <a:latin typeface="Arial" panose="020B0604020202020204" pitchFamily="34" charset="0"/>
                <a:cs typeface="Arial" panose="020B0604020202020204" pitchFamily="34" charset="0"/>
              </a:rPr>
              <a:t>ἀήρ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air (</a:t>
            </a:r>
            <a:r>
              <a:rPr lang="el-GR" cap="none" dirty="0" err="1">
                <a:latin typeface="Arial" panose="020B0604020202020204" pitchFamily="34" charset="0"/>
                <a:cs typeface="Arial" panose="020B0604020202020204" pitchFamily="34" charset="0"/>
              </a:rPr>
              <a:t>ἀερ</a:t>
            </a:r>
            <a:r>
              <a:rPr lang="el-GR" cap="none" dirty="0">
                <a:latin typeface="Arial" panose="020B0604020202020204" pitchFamily="34" charset="0"/>
                <a:cs typeface="Arial" panose="020B0604020202020204" pitchFamily="34" charset="0"/>
              </a:rPr>
              <a:t>-); ὁ/ἡ </a:t>
            </a:r>
            <a:r>
              <a:rPr lang="el-GR" cap="none" dirty="0" err="1">
                <a:latin typeface="Arial" panose="020B0604020202020204" pitchFamily="34" charset="0"/>
                <a:cs typeface="Arial" panose="020B0604020202020204" pitchFamily="34" charset="0"/>
              </a:rPr>
              <a:t>αἰθήρ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heaven (</a:t>
            </a:r>
            <a:r>
              <a:rPr lang="el-GR" cap="none" dirty="0" err="1">
                <a:latin typeface="Arial" panose="020B0604020202020204" pitchFamily="34" charset="0"/>
                <a:cs typeface="Arial" panose="020B0604020202020204" pitchFamily="34" charset="0"/>
              </a:rPr>
              <a:t>αἰθερ</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two nouns are neuter: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ἔαρ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spring and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πῦρ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fire.</a:t>
            </a:r>
          </a:p>
          <a:p>
            <a:r>
              <a:rPr lang="en-US" cap="none" dirty="0">
                <a:latin typeface="Arial" panose="020B0604020202020204" pitchFamily="34" charset="0"/>
                <a:cs typeface="Arial" panose="020B0604020202020204" pitchFamily="34" charset="0"/>
              </a:rPr>
              <a:t>The nom. sg. is normally without ending. Several nouns of this type have ablaut in the stem, and then use the lengthened vowel in the nom. sg. : e.g. </a:t>
            </a:r>
            <a:r>
              <a:rPr lang="el-GR" cap="none" dirty="0" err="1">
                <a:latin typeface="Arial" panose="020B0604020202020204" pitchFamily="34" charset="0"/>
                <a:cs typeface="Arial" panose="020B0604020202020204" pitchFamily="34" charset="0"/>
              </a:rPr>
              <a:t>αἰθήρ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gen. </a:t>
            </a:r>
            <a:r>
              <a:rPr lang="el-GR" cap="none" dirty="0" err="1">
                <a:latin typeface="Arial" panose="020B0604020202020204" pitchFamily="34" charset="0"/>
                <a:cs typeface="Arial" panose="020B0604020202020204" pitchFamily="34" charset="0"/>
              </a:rPr>
              <a:t>αἰθέρος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ῥήτωρ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gen. </a:t>
            </a:r>
            <a:r>
              <a:rPr lang="el-GR" cap="none" dirty="0" err="1">
                <a:latin typeface="Arial" panose="020B0604020202020204" pitchFamily="34" charset="0"/>
                <a:cs typeface="Arial" panose="020B0604020202020204" pitchFamily="34" charset="0"/>
              </a:rPr>
              <a:t>ῥήτορος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other nouns have a long vowel throughout the declension: e.g. </a:t>
            </a:r>
            <a:r>
              <a:rPr lang="el-GR" cap="none" dirty="0" err="1">
                <a:latin typeface="Arial" panose="020B0604020202020204" pitchFamily="34" charset="0"/>
                <a:cs typeface="Arial" panose="020B0604020202020204" pitchFamily="34" charset="0"/>
              </a:rPr>
              <a:t>κρατήρ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gen. </a:t>
            </a:r>
            <a:r>
              <a:rPr lang="el-GR" cap="none" dirty="0" err="1">
                <a:latin typeface="Arial" panose="020B0604020202020204" pitchFamily="34" charset="0"/>
                <a:cs typeface="Arial" panose="020B0604020202020204" pitchFamily="34" charset="0"/>
              </a:rPr>
              <a:t>κρατῆρος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φώρ</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gen. </a:t>
            </a:r>
            <a:r>
              <a:rPr lang="el-GR" cap="none" dirty="0" err="1">
                <a:latin typeface="Arial" panose="020B0604020202020204" pitchFamily="34" charset="0"/>
                <a:cs typeface="Arial" panose="020B0604020202020204" pitchFamily="34" charset="0"/>
              </a:rPr>
              <a:t>φωρός</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Singular: n </a:t>
            </a:r>
            <a:r>
              <a:rPr lang="el-GR" cap="none" dirty="0" err="1">
                <a:latin typeface="Arial" panose="020B0604020202020204" pitchFamily="34" charset="0"/>
                <a:cs typeface="Arial" panose="020B0604020202020204" pitchFamily="34" charset="0"/>
              </a:rPr>
              <a:t>ῥήτωρ</a:t>
            </a:r>
            <a:r>
              <a:rPr lang="en-US" cap="none" dirty="0">
                <a:latin typeface="Arial" panose="020B0604020202020204" pitchFamily="34" charset="0"/>
                <a:cs typeface="Arial" panose="020B0604020202020204" pitchFamily="34" charset="0"/>
              </a:rPr>
              <a:t> g. </a:t>
            </a:r>
            <a:r>
              <a:rPr lang="el-GR" cap="none" dirty="0" err="1">
                <a:latin typeface="Arial" panose="020B0604020202020204" pitchFamily="34" charset="0"/>
                <a:cs typeface="Arial" panose="020B0604020202020204" pitchFamily="34" charset="0"/>
              </a:rPr>
              <a:t>ῥήτορος</a:t>
            </a:r>
            <a:r>
              <a:rPr lang="en-US" cap="none" dirty="0">
                <a:latin typeface="Arial" panose="020B0604020202020204" pitchFamily="34" charset="0"/>
                <a:cs typeface="Arial" panose="020B0604020202020204" pitchFamily="34" charset="0"/>
              </a:rPr>
              <a:t> dat. </a:t>
            </a:r>
            <a:r>
              <a:rPr lang="el-GR" cap="none" dirty="0" err="1">
                <a:latin typeface="Arial" panose="020B0604020202020204" pitchFamily="34" charset="0"/>
                <a:cs typeface="Arial" panose="020B0604020202020204" pitchFamily="34" charset="0"/>
              </a:rPr>
              <a:t>ῥήτορι</a:t>
            </a:r>
            <a:r>
              <a:rPr lang="en-US" cap="none" dirty="0">
                <a:latin typeface="Arial" panose="020B0604020202020204" pitchFamily="34" charset="0"/>
                <a:cs typeface="Arial" panose="020B0604020202020204" pitchFamily="34" charset="0"/>
              </a:rPr>
              <a:t> a </a:t>
            </a:r>
            <a:r>
              <a:rPr lang="el-GR" cap="none" dirty="0" err="1">
                <a:latin typeface="Arial" panose="020B0604020202020204" pitchFamily="34" charset="0"/>
                <a:cs typeface="Arial" panose="020B0604020202020204" pitchFamily="34" charset="0"/>
              </a:rPr>
              <a:t>ῥήτορα</a:t>
            </a:r>
            <a:r>
              <a:rPr lang="en-US" cap="none" dirty="0">
                <a:latin typeface="Arial" panose="020B0604020202020204" pitchFamily="34" charset="0"/>
                <a:cs typeface="Arial" panose="020B0604020202020204" pitchFamily="34" charset="0"/>
              </a:rPr>
              <a:t> v — </a:t>
            </a:r>
            <a:r>
              <a:rPr lang="el-GR" cap="none" dirty="0" err="1">
                <a:latin typeface="Arial" panose="020B0604020202020204" pitchFamily="34" charset="0"/>
                <a:cs typeface="Arial" panose="020B0604020202020204" pitchFamily="34" charset="0"/>
              </a:rPr>
              <a:t>ῥῆτορ</a:t>
            </a:r>
            <a:r>
              <a:rPr lang="en-US" cap="none" dirty="0">
                <a:latin typeface="Arial" panose="020B0604020202020204" pitchFamily="34" charset="0"/>
                <a:cs typeface="Arial" panose="020B0604020202020204" pitchFamily="34" charset="0"/>
              </a:rPr>
              <a:t> Plural: n and v </a:t>
            </a:r>
            <a:r>
              <a:rPr lang="el-GR" cap="none" dirty="0" err="1">
                <a:latin typeface="Arial" panose="020B0604020202020204" pitchFamily="34" charset="0"/>
                <a:cs typeface="Arial" panose="020B0604020202020204" pitchFamily="34" charset="0"/>
              </a:rPr>
              <a:t>ῥήτορες</a:t>
            </a:r>
            <a:r>
              <a:rPr lang="en-US" cap="none" dirty="0">
                <a:latin typeface="Arial" panose="020B0604020202020204" pitchFamily="34" charset="0"/>
                <a:cs typeface="Arial" panose="020B0604020202020204" pitchFamily="34" charset="0"/>
              </a:rPr>
              <a:t> g </a:t>
            </a:r>
            <a:r>
              <a:rPr lang="el-GR" cap="none" dirty="0" err="1">
                <a:latin typeface="Arial" panose="020B0604020202020204" pitchFamily="34" charset="0"/>
                <a:cs typeface="Arial" panose="020B0604020202020204" pitchFamily="34" charset="0"/>
              </a:rPr>
              <a:t>ῥητόρων</a:t>
            </a:r>
            <a:r>
              <a:rPr lang="en-US" cap="none" dirty="0">
                <a:latin typeface="Arial" panose="020B0604020202020204" pitchFamily="34" charset="0"/>
                <a:cs typeface="Arial" panose="020B0604020202020204" pitchFamily="34" charset="0"/>
              </a:rPr>
              <a:t> d </a:t>
            </a:r>
            <a:r>
              <a:rPr lang="el-GR" cap="none" dirty="0" err="1">
                <a:latin typeface="Arial" panose="020B0604020202020204" pitchFamily="34" charset="0"/>
                <a:cs typeface="Arial" panose="020B0604020202020204" pitchFamily="34" charset="0"/>
              </a:rPr>
              <a:t>ῥήτορσι</a:t>
            </a:r>
            <a:r>
              <a:rPr lang="el-GR" cap="none" dirty="0">
                <a:latin typeface="Arial" panose="020B0604020202020204" pitchFamily="34" charset="0"/>
                <a:cs typeface="Arial" panose="020B0604020202020204" pitchFamily="34" charset="0"/>
              </a:rPr>
              <a:t>(ν)</a:t>
            </a:r>
            <a:r>
              <a:rPr lang="en-US" cap="none" dirty="0">
                <a:latin typeface="Arial" panose="020B0604020202020204" pitchFamily="34" charset="0"/>
                <a:cs typeface="Arial" panose="020B0604020202020204" pitchFamily="34" charset="0"/>
              </a:rPr>
              <a:t> a </a:t>
            </a:r>
            <a:r>
              <a:rPr lang="el-GR" cap="none" dirty="0" err="1">
                <a:latin typeface="Arial" panose="020B0604020202020204" pitchFamily="34" charset="0"/>
                <a:cs typeface="Arial" panose="020B0604020202020204" pitchFamily="34" charset="0"/>
              </a:rPr>
              <a:t>ῥήτορας</a:t>
            </a:r>
            <a:endParaRPr lang="en-US" cap="none" dirty="0">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Exercise 5:</a:t>
            </a:r>
            <a:r>
              <a:rPr lang="en-US" cap="none" dirty="0">
                <a:latin typeface="Arial" panose="020B0604020202020204" pitchFamily="34" charset="0"/>
                <a:cs typeface="Arial" panose="020B0604020202020204" pitchFamily="34" charset="0"/>
              </a:rPr>
              <a:t> Can you decline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κρατήρ</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mixing</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bowl</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κρατηρ</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22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18CDAC-BFDF-1CB6-A8A5-BE41BCE105DB}"/>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B403CEE5-3936-3051-B815-5B54745F9074}"/>
              </a:ext>
            </a:extLst>
          </p:cNvPr>
          <p:cNvSpPr>
            <a:spLocks noGrp="1"/>
          </p:cNvSpPr>
          <p:nvPr>
            <p:ph sz="quarter" idx="13"/>
          </p:nvPr>
        </p:nvSpPr>
        <p:spPr/>
        <p:txBody>
          <a:bodyPr>
            <a:normAutofit fontScale="85000" lnSpcReduction="20000"/>
          </a:bodyPr>
          <a:lstStyle/>
          <a:p>
            <a:r>
              <a:rPr lang="en-US" b="1" cap="none" dirty="0">
                <a:latin typeface="Arial" panose="020B0604020202020204" pitchFamily="34" charset="0"/>
                <a:cs typeface="Arial" panose="020B0604020202020204" pitchFamily="34" charset="0"/>
              </a:rPr>
              <a:t>Stems in (ε)ρ, with three ablaut grades (type πα</a:t>
            </a:r>
            <a:r>
              <a:rPr lang="en-US" b="1" cap="none" dirty="0" err="1">
                <a:latin typeface="Arial" panose="020B0604020202020204" pitchFamily="34" charset="0"/>
                <a:cs typeface="Arial" panose="020B0604020202020204" pitchFamily="34" charset="0"/>
              </a:rPr>
              <a:t>τήρ</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ἀνήρ</a:t>
            </a:r>
            <a:r>
              <a:rPr lang="en-US" b="1"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Four nouns ending in -</a:t>
            </a:r>
            <a:r>
              <a:rPr lang="el-GR" cap="none" dirty="0" err="1">
                <a:latin typeface="Arial" panose="020B0604020202020204" pitchFamily="34" charset="0"/>
                <a:cs typeface="Arial" panose="020B0604020202020204" pitchFamily="34" charset="0"/>
              </a:rPr>
              <a:t>τηρ</a:t>
            </a:r>
            <a:r>
              <a:rPr lang="el-GR" cap="none" dirty="0">
                <a:latin typeface="Arial" panose="020B0604020202020204" pitchFamily="34" charset="0"/>
                <a:cs typeface="Arial" panose="020B0604020202020204" pitchFamily="34" charset="0"/>
              </a:rPr>
              <a:t> – ὁ πατήρ </a:t>
            </a:r>
            <a:r>
              <a:rPr lang="en-US" cap="none" dirty="0">
                <a:latin typeface="Arial" panose="020B0604020202020204" pitchFamily="34" charset="0"/>
                <a:cs typeface="Arial" panose="020B0604020202020204" pitchFamily="34" charset="0"/>
              </a:rPr>
              <a:t>father, </a:t>
            </a:r>
            <a:r>
              <a:rPr lang="el-GR" cap="none" dirty="0">
                <a:latin typeface="Arial" panose="020B0604020202020204" pitchFamily="34" charset="0"/>
                <a:cs typeface="Arial" panose="020B0604020202020204" pitchFamily="34" charset="0"/>
              </a:rPr>
              <a:t>ἡ μήτηρ </a:t>
            </a:r>
            <a:r>
              <a:rPr lang="en-US" cap="none" dirty="0">
                <a:latin typeface="Arial" panose="020B0604020202020204" pitchFamily="34" charset="0"/>
                <a:cs typeface="Arial" panose="020B0604020202020204" pitchFamily="34" charset="0"/>
              </a:rPr>
              <a:t>mother,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θυγάτηρ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daughter,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γαστήρ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belly – show three different ablaut variations through their declension:</a:t>
            </a:r>
          </a:p>
          <a:p>
            <a:r>
              <a:rPr lang="en-US" cap="none" dirty="0">
                <a:latin typeface="Arial" panose="020B0604020202020204" pitchFamily="34" charset="0"/>
                <a:cs typeface="Arial" panose="020B0604020202020204" pitchFamily="34" charset="0"/>
              </a:rPr>
              <a:t>– lengthened e-grade in the nom. sg.: e.g. </a:t>
            </a:r>
            <a:r>
              <a:rPr lang="el-GR" cap="none" dirty="0">
                <a:latin typeface="Arial" panose="020B0604020202020204" pitchFamily="34" charset="0"/>
                <a:cs typeface="Arial" panose="020B0604020202020204" pitchFamily="34" charset="0"/>
              </a:rPr>
              <a:t>πατήρ, μήτηρ;</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e-grade in the acc. and voc. sg.; nom., gen. and acc. pl.: e.g. </a:t>
            </a:r>
            <a:r>
              <a:rPr lang="el-GR" cap="none" dirty="0">
                <a:latin typeface="Arial" panose="020B0604020202020204" pitchFamily="34" charset="0"/>
                <a:cs typeface="Arial" panose="020B0604020202020204" pitchFamily="34" charset="0"/>
              </a:rPr>
              <a:t>πατέρα, θυγατέρων,</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γαστέρας;</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 zero-grade in the gen. and dat. sg., and in the dat. pl., e.g. </a:t>
            </a:r>
            <a:r>
              <a:rPr lang="el-GR" cap="none" dirty="0">
                <a:latin typeface="Arial" panose="020B0604020202020204" pitchFamily="34" charset="0"/>
                <a:cs typeface="Arial" panose="020B0604020202020204" pitchFamily="34" charset="0"/>
              </a:rPr>
              <a:t>μητρός, </a:t>
            </a:r>
            <a:r>
              <a:rPr lang="el-GR" cap="none" dirty="0" err="1">
                <a:latin typeface="Arial" panose="020B0604020202020204" pitchFamily="34" charset="0"/>
                <a:cs typeface="Arial" panose="020B0604020202020204" pitchFamily="34" charset="0"/>
              </a:rPr>
              <a:t>θυγατρός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resulting combination of the dat. pl., *-</a:t>
            </a:r>
            <a:r>
              <a:rPr lang="el-GR" cap="none" dirty="0" err="1">
                <a:latin typeface="Arial" panose="020B0604020202020204" pitchFamily="34" charset="0"/>
                <a:cs typeface="Arial" panose="020B0604020202020204" pitchFamily="34" charset="0"/>
              </a:rPr>
              <a:t>τρ-σι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a:t>
            </a:r>
            <a:r>
              <a:rPr lang="el-GR" cap="none" dirty="0">
                <a:latin typeface="Arial" panose="020B0604020202020204" pitchFamily="34" charset="0"/>
                <a:cs typeface="Arial" panose="020B0604020202020204" pitchFamily="34" charset="0"/>
              </a:rPr>
              <a:t>ρ </a:t>
            </a:r>
            <a:r>
              <a:rPr lang="en-US" cap="none" dirty="0">
                <a:latin typeface="Arial" panose="020B0604020202020204" pitchFamily="34" charset="0"/>
                <a:cs typeface="Arial" panose="020B0604020202020204" pitchFamily="34" charset="0"/>
              </a:rPr>
              <a:t>has expanded to </a:t>
            </a:r>
            <a:r>
              <a:rPr lang="el-GR" cap="none" dirty="0" err="1">
                <a:latin typeface="Arial" panose="020B0604020202020204" pitchFamily="34" charset="0"/>
                <a:cs typeface="Arial" panose="020B0604020202020204" pitchFamily="34" charset="0"/>
              </a:rPr>
              <a:t>ρᾰ</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a:t>
            </a:r>
            <a:r>
              <a:rPr lang="el-GR" cap="none" dirty="0" err="1">
                <a:latin typeface="Arial" panose="020B0604020202020204" pitchFamily="34" charset="0"/>
                <a:cs typeface="Arial" panose="020B0604020202020204" pitchFamily="34" charset="0"/>
              </a:rPr>
              <a:t>πατρ</a:t>
            </a:r>
            <a:r>
              <a:rPr lang="en-US" cap="none" dirty="0">
                <a:latin typeface="Arial" panose="020B0604020202020204" pitchFamily="34" charset="0"/>
                <a:cs typeface="Arial" panose="020B0604020202020204" pitchFamily="34" charset="0"/>
              </a:rPr>
              <a:t>;a</a:t>
            </a:r>
            <a:r>
              <a:rPr lang="el-GR" cap="none" dirty="0" err="1">
                <a:latin typeface="Arial" panose="020B0604020202020204" pitchFamily="34" charset="0"/>
                <a:cs typeface="Arial" panose="020B0604020202020204" pitchFamily="34" charset="0"/>
              </a:rPr>
              <a:t>σι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γαστρ</a:t>
            </a:r>
            <a:r>
              <a:rPr lang="en-US" cap="none" dirty="0">
                <a:latin typeface="Arial" panose="020B0604020202020204" pitchFamily="34" charset="0"/>
                <a:cs typeface="Arial" panose="020B0604020202020204" pitchFamily="34" charset="0"/>
              </a:rPr>
              <a:t>;a</a:t>
            </a:r>
            <a:r>
              <a:rPr lang="el-GR" cap="none" dirty="0" err="1">
                <a:latin typeface="Arial" panose="020B0604020202020204" pitchFamily="34" charset="0"/>
                <a:cs typeface="Arial" panose="020B0604020202020204" pitchFamily="34" charset="0"/>
              </a:rPr>
              <a:t>σι</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ἀνήρ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man is similarly declined using three ablaut variations: lengthened grade in the nom. sg. (</a:t>
            </a:r>
            <a:r>
              <a:rPr lang="el-GR" cap="none" dirty="0" err="1">
                <a:latin typeface="Arial" panose="020B0604020202020204" pitchFamily="34" charset="0"/>
                <a:cs typeface="Arial" panose="020B0604020202020204" pitchFamily="34" charset="0"/>
              </a:rPr>
              <a:t>ἀνήρ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e-grade in the voc. sg. (</a:t>
            </a:r>
            <a:r>
              <a:rPr lang="el-GR" cap="none" dirty="0" err="1">
                <a:latin typeface="Arial" panose="020B0604020202020204" pitchFamily="34" charset="0"/>
                <a:cs typeface="Arial" panose="020B0604020202020204" pitchFamily="34" charset="0"/>
              </a:rPr>
              <a:t>ἄνερ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however, the zero-grade appears in all the other cases, where the resulting combination </a:t>
            </a:r>
            <a:r>
              <a:rPr lang="el-GR" cap="none" dirty="0" err="1">
                <a:latin typeface="Arial" panose="020B0604020202020204" pitchFamily="34" charset="0"/>
                <a:cs typeface="Arial" panose="020B0604020202020204" pitchFamily="34" charset="0"/>
              </a:rPr>
              <a:t>νρ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has changed to </a:t>
            </a:r>
            <a:r>
              <a:rPr lang="el-GR" cap="none" dirty="0" err="1">
                <a:latin typeface="Arial" panose="020B0604020202020204" pitchFamily="34" charset="0"/>
                <a:cs typeface="Arial" panose="020B0604020202020204" pitchFamily="34" charset="0"/>
              </a:rPr>
              <a:t>νδρ</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a:t>
            </a:r>
            <a:r>
              <a:rPr lang="el-GR" cap="none" dirty="0" err="1">
                <a:latin typeface="Arial" panose="020B0604020202020204" pitchFamily="34" charset="0"/>
                <a:cs typeface="Arial" panose="020B0604020202020204" pitchFamily="34" charset="0"/>
              </a:rPr>
              <a:t>ἀνδρί</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ἀνδρῶν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Note the dat. pl. </a:t>
            </a:r>
            <a:r>
              <a:rPr lang="el-GR" cap="none" dirty="0" err="1">
                <a:latin typeface="Arial" panose="020B0604020202020204" pitchFamily="34" charset="0"/>
                <a:cs typeface="Arial" panose="020B0604020202020204" pitchFamily="34" charset="0"/>
              </a:rPr>
              <a:t>ἀνδράσι</a:t>
            </a:r>
            <a:r>
              <a:rPr lang="el-GR"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87800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47F103-864E-69C5-9539-8D97CBFBF38C}"/>
              </a:ext>
            </a:extLst>
          </p:cNvPr>
          <p:cNvSpPr>
            <a:spLocks noGrp="1"/>
          </p:cNvSpPr>
          <p:nvPr>
            <p:ph type="title"/>
          </p:nvPr>
        </p:nvSpPr>
        <p:spPr/>
        <p:txBody>
          <a:bodyPr/>
          <a:lstStyle/>
          <a:p>
            <a:r>
              <a:rPr lang="en-US" dirty="0"/>
              <a:t>NOUNS AND ADJECTIVES</a:t>
            </a:r>
            <a:endParaRPr lang="el-GR" dirty="0"/>
          </a:p>
        </p:txBody>
      </p:sp>
      <p:sp>
        <p:nvSpPr>
          <p:cNvPr id="4" name="Θέση περιεχομένου 3">
            <a:extLst>
              <a:ext uri="{FF2B5EF4-FFF2-40B4-BE49-F238E27FC236}">
                <a16:creationId xmlns:a16="http://schemas.microsoft.com/office/drawing/2014/main" id="{E155FC86-2104-337D-3F44-9A26E979026A}"/>
              </a:ext>
            </a:extLst>
          </p:cNvPr>
          <p:cNvSpPr>
            <a:spLocks noGrp="1"/>
          </p:cNvSpPr>
          <p:nvPr>
            <p:ph sz="quarter" idx="13"/>
          </p:nvPr>
        </p:nvSpPr>
        <p:spPr>
          <a:xfrm>
            <a:off x="786938" y="2367092"/>
            <a:ext cx="5232862" cy="3424107"/>
          </a:xfrm>
        </p:spPr>
        <p:txBody>
          <a:bodyPr>
            <a:normAutofit fontScale="55000" lnSpcReduction="20000"/>
          </a:bodyPr>
          <a:lstStyle/>
          <a:p>
            <a:r>
              <a:rPr lang="en-US" b="1" cap="none" dirty="0">
                <a:latin typeface="Arial" panose="020B0604020202020204" pitchFamily="34" charset="0"/>
                <a:cs typeface="Arial" panose="020B0604020202020204" pitchFamily="34" charset="0"/>
              </a:rPr>
              <a:t>S</a:t>
            </a:r>
            <a:r>
              <a:rPr lang="de-DE" b="1" cap="none" dirty="0" err="1">
                <a:latin typeface="Arial" panose="020B0604020202020204" pitchFamily="34" charset="0"/>
                <a:cs typeface="Arial" panose="020B0604020202020204" pitchFamily="34" charset="0"/>
              </a:rPr>
              <a:t>tems</a:t>
            </a:r>
            <a:r>
              <a:rPr lang="de-DE" b="1" cap="none" dirty="0">
                <a:latin typeface="Arial" panose="020B0604020202020204" pitchFamily="34" charset="0"/>
                <a:cs typeface="Arial" panose="020B0604020202020204" pitchFamily="34" charset="0"/>
              </a:rPr>
              <a:t> in σ (</a:t>
            </a:r>
            <a:r>
              <a:rPr lang="de-DE" b="1" cap="none" dirty="0" err="1">
                <a:latin typeface="Arial" panose="020B0604020202020204" pitchFamily="34" charset="0"/>
                <a:cs typeface="Arial" panose="020B0604020202020204" pitchFamily="34" charset="0"/>
              </a:rPr>
              <a:t>neuter</a:t>
            </a:r>
            <a:r>
              <a:rPr lang="de-DE" b="1" cap="none" dirty="0">
                <a:latin typeface="Arial" panose="020B0604020202020204" pitchFamily="34" charset="0"/>
                <a:cs typeface="Arial" panose="020B0604020202020204" pitchFamily="34" charset="0"/>
              </a:rPr>
              <a:t> </a:t>
            </a:r>
            <a:r>
              <a:rPr lang="de-DE" b="1" cap="none" dirty="0" err="1">
                <a:latin typeface="Arial" panose="020B0604020202020204" pitchFamily="34" charset="0"/>
                <a:cs typeface="Arial" panose="020B0604020202020204" pitchFamily="34" charset="0"/>
              </a:rPr>
              <a:t>nouns</a:t>
            </a:r>
            <a:r>
              <a:rPr lang="de-DE" b="1" cap="none" dirty="0">
                <a:latin typeface="Arial" panose="020B0604020202020204" pitchFamily="34" charset="0"/>
                <a:cs typeface="Arial" panose="020B0604020202020204" pitchFamily="34" charset="0"/>
              </a:rPr>
              <a:t> in -</a:t>
            </a:r>
            <a:r>
              <a:rPr lang="de-DE" b="1" cap="none" dirty="0" err="1">
                <a:latin typeface="Arial" panose="020B0604020202020204" pitchFamily="34" charset="0"/>
                <a:cs typeface="Arial" panose="020B0604020202020204" pitchFamily="34" charset="0"/>
              </a:rPr>
              <a:t>ος</a:t>
            </a:r>
            <a:r>
              <a:rPr lang="de-DE" b="1" cap="none" dirty="0">
                <a:latin typeface="Arial" panose="020B0604020202020204" pitchFamily="34" charset="0"/>
                <a:cs typeface="Arial" panose="020B0604020202020204" pitchFamily="34" charset="0"/>
              </a:rPr>
              <a:t>, </a:t>
            </a:r>
            <a:r>
              <a:rPr lang="de-DE" b="1" cap="none" dirty="0" err="1">
                <a:latin typeface="Arial" panose="020B0604020202020204" pitchFamily="34" charset="0"/>
                <a:cs typeface="Arial" panose="020B0604020202020204" pitchFamily="34" charset="0"/>
              </a:rPr>
              <a:t>names</a:t>
            </a:r>
            <a:r>
              <a:rPr lang="de-DE" b="1" cap="none" dirty="0">
                <a:latin typeface="Arial" panose="020B0604020202020204" pitchFamily="34" charset="0"/>
                <a:cs typeface="Arial" panose="020B0604020202020204" pitchFamily="34" charset="0"/>
              </a:rPr>
              <a:t> in -</a:t>
            </a:r>
            <a:r>
              <a:rPr lang="de-DE" b="1" cap="none" dirty="0" err="1">
                <a:latin typeface="Arial" panose="020B0604020202020204" pitchFamily="34" charset="0"/>
                <a:cs typeface="Arial" panose="020B0604020202020204" pitchFamily="34" charset="0"/>
              </a:rPr>
              <a:t>ης</a:t>
            </a:r>
            <a:r>
              <a:rPr lang="de-DE" b="1" cap="none" dirty="0">
                <a:latin typeface="Arial" panose="020B0604020202020204" pitchFamily="34" charset="0"/>
                <a:cs typeface="Arial" panose="020B0604020202020204" pitchFamily="34" charset="0"/>
              </a:rPr>
              <a:t>)</a:t>
            </a:r>
            <a:r>
              <a:rPr lang="el-GR" b="1" cap="none" dirty="0">
                <a:latin typeface="Arial" panose="020B0604020202020204" pitchFamily="34" charset="0"/>
                <a:cs typeface="Arial" panose="020B0604020202020204" pitchFamily="34" charset="0"/>
              </a:rPr>
              <a:t>:</a:t>
            </a:r>
            <a:endParaRPr lang="en-US" b="1"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Third-declension nouns with a stem ending in </a:t>
            </a:r>
            <a:r>
              <a:rPr lang="el-GR" cap="none" dirty="0">
                <a:latin typeface="Arial" panose="020B0604020202020204" pitchFamily="34" charset="0"/>
                <a:cs typeface="Arial" panose="020B0604020202020204" pitchFamily="34" charset="0"/>
              </a:rPr>
              <a:t>σ </a:t>
            </a:r>
            <a:r>
              <a:rPr lang="en-US" cap="none" dirty="0">
                <a:latin typeface="Arial" panose="020B0604020202020204" pitchFamily="34" charset="0"/>
                <a:cs typeface="Arial" panose="020B0604020202020204" pitchFamily="34" charset="0"/>
              </a:rPr>
              <a:t>may be:</a:t>
            </a:r>
          </a:p>
          <a:p>
            <a:r>
              <a:rPr lang="en-US" cap="none" dirty="0">
                <a:latin typeface="Arial" panose="020B0604020202020204" pitchFamily="34" charset="0"/>
                <a:cs typeface="Arial" panose="020B0604020202020204" pitchFamily="34" charset="0"/>
              </a:rPr>
              <a:t>– neuter: nouns ending in -</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with two ablaut variations in the stem, </a:t>
            </a:r>
            <a:r>
              <a:rPr lang="el-GR" cap="none" dirty="0" err="1">
                <a:latin typeface="Arial" panose="020B0604020202020204" pitchFamily="34" charset="0"/>
                <a:cs typeface="Arial" panose="020B0604020202020204" pitchFamily="34" charset="0"/>
              </a:rPr>
              <a:t>οσ</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used in nom./acc. sg.) and </a:t>
            </a:r>
            <a:r>
              <a:rPr lang="el-GR" cap="none" dirty="0" err="1">
                <a:latin typeface="Arial" panose="020B0604020202020204" pitchFamily="34" charset="0"/>
                <a:cs typeface="Arial" panose="020B0604020202020204" pitchFamily="34" charset="0"/>
              </a:rPr>
              <a:t>εσ</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used in all other cases): e.g.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γένος </a:t>
            </a:r>
            <a:r>
              <a:rPr lang="en-US" cap="none" dirty="0">
                <a:latin typeface="Arial" panose="020B0604020202020204" pitchFamily="34" charset="0"/>
                <a:cs typeface="Arial" panose="020B0604020202020204" pitchFamily="34" charset="0"/>
              </a:rPr>
              <a:t>race (</a:t>
            </a:r>
            <a:r>
              <a:rPr lang="el-GR" cap="none" dirty="0" err="1">
                <a:latin typeface="Arial" panose="020B0604020202020204" pitchFamily="34" charset="0"/>
                <a:cs typeface="Arial" panose="020B0604020202020204" pitchFamily="34" charset="0"/>
              </a:rPr>
              <a:t>γενεσ</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ἔπος</a:t>
            </a:r>
            <a:r>
              <a:rPr lang="en-US" cap="none" dirty="0">
                <a:latin typeface="Arial" panose="020B0604020202020204" pitchFamily="34" charset="0"/>
                <a:cs typeface="Arial" panose="020B0604020202020204" pitchFamily="34" charset="0"/>
              </a:rPr>
              <a:t> word (</a:t>
            </a:r>
            <a:r>
              <a:rPr lang="el-GR" cap="none" dirty="0" err="1">
                <a:latin typeface="Arial" panose="020B0604020202020204" pitchFamily="34" charset="0"/>
                <a:cs typeface="Arial" panose="020B0604020202020204" pitchFamily="34" charset="0"/>
              </a:rPr>
              <a:t>ἐπεσ</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ἔτος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year (</a:t>
            </a:r>
            <a:r>
              <a:rPr lang="el-GR" cap="none" dirty="0" err="1">
                <a:latin typeface="Arial" panose="020B0604020202020204" pitchFamily="34" charset="0"/>
                <a:cs typeface="Arial" panose="020B0604020202020204" pitchFamily="34" charset="0"/>
              </a:rPr>
              <a:t>ἐτεσ</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κράτος </a:t>
            </a:r>
            <a:r>
              <a:rPr lang="en-US" cap="none" dirty="0">
                <a:latin typeface="Arial" panose="020B0604020202020204" pitchFamily="34" charset="0"/>
                <a:cs typeface="Arial" panose="020B0604020202020204" pitchFamily="34" charset="0"/>
              </a:rPr>
              <a:t>might (</a:t>
            </a:r>
            <a:r>
              <a:rPr lang="el-GR" cap="none" dirty="0" err="1">
                <a:latin typeface="Arial" panose="020B0604020202020204" pitchFamily="34" charset="0"/>
                <a:cs typeface="Arial" panose="020B0604020202020204" pitchFamily="34" charset="0"/>
              </a:rPr>
              <a:t>κρατεσ</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τὸ</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τεῖχος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wall (</a:t>
            </a:r>
            <a:r>
              <a:rPr lang="el-GR" cap="none" dirty="0" err="1">
                <a:latin typeface="Arial" panose="020B0604020202020204" pitchFamily="34" charset="0"/>
                <a:cs typeface="Arial" panose="020B0604020202020204" pitchFamily="34" charset="0"/>
              </a:rPr>
              <a:t>τειχεσ</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masculine: a number of masculine proper names in -</a:t>
            </a:r>
            <a:r>
              <a:rPr lang="el-GR" cap="none" dirty="0">
                <a:latin typeface="Arial" panose="020B0604020202020204" pitchFamily="34" charset="0"/>
                <a:cs typeface="Arial" panose="020B0604020202020204" pitchFamily="34" charset="0"/>
              </a:rPr>
              <a:t>ης, </a:t>
            </a:r>
            <a:r>
              <a:rPr lang="en-US" cap="none" dirty="0">
                <a:latin typeface="Arial" panose="020B0604020202020204" pitchFamily="34" charset="0"/>
                <a:cs typeface="Arial" panose="020B0604020202020204" pitchFamily="34" charset="0"/>
              </a:rPr>
              <a:t>with a stem in </a:t>
            </a:r>
            <a:r>
              <a:rPr lang="el-GR" cap="none" dirty="0" err="1">
                <a:latin typeface="Arial" panose="020B0604020202020204" pitchFamily="34" charset="0"/>
                <a:cs typeface="Arial" panose="020B0604020202020204" pitchFamily="34" charset="0"/>
              </a:rPr>
              <a:t>εσ</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e.g. </a:t>
            </a:r>
            <a:r>
              <a:rPr lang="el-GR" cap="none" dirty="0">
                <a:latin typeface="Arial" panose="020B0604020202020204" pitchFamily="34" charset="0"/>
                <a:cs typeface="Arial" panose="020B0604020202020204" pitchFamily="34" charset="0"/>
              </a:rPr>
              <a:t>ὁ Διογένης </a:t>
            </a:r>
            <a:r>
              <a:rPr lang="en-US" cap="none" dirty="0">
                <a:latin typeface="Arial" panose="020B0604020202020204" pitchFamily="34" charset="0"/>
                <a:cs typeface="Arial" panose="020B0604020202020204" pitchFamily="34" charset="0"/>
              </a:rPr>
              <a:t>Diogenes (</a:t>
            </a:r>
            <a:r>
              <a:rPr lang="el-GR" cap="none" dirty="0" err="1">
                <a:latin typeface="Arial" panose="020B0604020202020204" pitchFamily="34" charset="0"/>
                <a:cs typeface="Arial" panose="020B0604020202020204" pitchFamily="34" charset="0"/>
              </a:rPr>
              <a:t>Διογενεσ</a:t>
            </a:r>
            <a:r>
              <a:rPr lang="el-GR" cap="none" dirty="0">
                <a:latin typeface="Arial" panose="020B0604020202020204" pitchFamily="34" charset="0"/>
                <a:cs typeface="Arial" panose="020B0604020202020204" pitchFamily="34" charset="0"/>
              </a:rPr>
              <a:t>-), ὁ Σωκράτης </a:t>
            </a:r>
            <a:r>
              <a:rPr lang="en-US" cap="none" dirty="0">
                <a:latin typeface="Arial" panose="020B0604020202020204" pitchFamily="34" charset="0"/>
                <a:cs typeface="Arial" panose="020B0604020202020204" pitchFamily="34" charset="0"/>
              </a:rPr>
              <a:t>Socrates (</a:t>
            </a:r>
            <a:r>
              <a:rPr lang="el-GR" cap="none" dirty="0" err="1">
                <a:latin typeface="Arial" panose="020B0604020202020204" pitchFamily="34" charset="0"/>
                <a:cs typeface="Arial" panose="020B0604020202020204" pitchFamily="34" charset="0"/>
              </a:rPr>
              <a:t>Σωκρατεσ</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also names in -</a:t>
            </a:r>
            <a:r>
              <a:rPr lang="el-GR" cap="none" dirty="0" err="1">
                <a:latin typeface="Arial" panose="020B0604020202020204" pitchFamily="34" charset="0"/>
                <a:cs typeface="Arial" panose="020B0604020202020204" pitchFamily="34" charset="0"/>
              </a:rPr>
              <a:t>κλῆς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with a stem originally ending in </a:t>
            </a:r>
            <a:r>
              <a:rPr lang="el-GR" cap="none" dirty="0">
                <a:latin typeface="Arial" panose="020B0604020202020204" pitchFamily="34" charset="0"/>
                <a:cs typeface="Arial" panose="020B0604020202020204" pitchFamily="34" charset="0"/>
              </a:rPr>
              <a:t>ε(ϝ)</a:t>
            </a:r>
            <a:r>
              <a:rPr lang="el-GR" cap="none" dirty="0" err="1">
                <a:latin typeface="Arial" panose="020B0604020202020204" pitchFamily="34" charset="0"/>
                <a:cs typeface="Arial" panose="020B0604020202020204" pitchFamily="34" charset="0"/>
              </a:rPr>
              <a:t>εσ</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Περικλῆς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Pericles (</a:t>
            </a:r>
            <a:r>
              <a:rPr lang="el-GR" cap="none" dirty="0" err="1">
                <a:latin typeface="Arial" panose="020B0604020202020204" pitchFamily="34" charset="0"/>
                <a:cs typeface="Arial" panose="020B0604020202020204" pitchFamily="34" charset="0"/>
              </a:rPr>
              <a:t>Περικλε</a:t>
            </a:r>
            <a:r>
              <a:rPr lang="el-GR" cap="none" dirty="0">
                <a:latin typeface="Arial" panose="020B0604020202020204" pitchFamily="34" charset="0"/>
                <a:cs typeface="Arial" panose="020B0604020202020204" pitchFamily="34" charset="0"/>
              </a:rPr>
              <a:t>(ϝ)</a:t>
            </a:r>
            <a:r>
              <a:rPr lang="el-GR" cap="none" dirty="0" err="1">
                <a:latin typeface="Arial" panose="020B0604020202020204" pitchFamily="34" charset="0"/>
                <a:cs typeface="Arial" panose="020B0604020202020204" pitchFamily="34" charset="0"/>
              </a:rPr>
              <a:t>εσ</a:t>
            </a:r>
            <a:r>
              <a:rPr lang="el-GR" cap="none" dirty="0">
                <a:latin typeface="Arial" panose="020B0604020202020204" pitchFamily="34" charset="0"/>
                <a:cs typeface="Arial" panose="020B0604020202020204" pitchFamily="34" charset="0"/>
              </a:rPr>
              <a:t>-), ὁ </a:t>
            </a:r>
            <a:r>
              <a:rPr lang="el-GR" cap="none" dirty="0" err="1">
                <a:latin typeface="Arial" panose="020B0604020202020204" pitchFamily="34" charset="0"/>
                <a:cs typeface="Arial" panose="020B0604020202020204" pitchFamily="34" charset="0"/>
              </a:rPr>
              <a:t>Σοφοκλῆς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Sophocles (</a:t>
            </a:r>
            <a:r>
              <a:rPr lang="el-GR" cap="none" dirty="0" err="1">
                <a:latin typeface="Arial" panose="020B0604020202020204" pitchFamily="34" charset="0"/>
                <a:cs typeface="Arial" panose="020B0604020202020204" pitchFamily="34" charset="0"/>
              </a:rPr>
              <a:t>Σοφοκλε</a:t>
            </a:r>
            <a:r>
              <a:rPr lang="el-GR" cap="none" dirty="0">
                <a:latin typeface="Arial" panose="020B0604020202020204" pitchFamily="34" charset="0"/>
                <a:cs typeface="Arial" panose="020B0604020202020204" pitchFamily="34" charset="0"/>
              </a:rPr>
              <a:t>(ϝ)</a:t>
            </a:r>
            <a:r>
              <a:rPr lang="el-GR" cap="none" dirty="0" err="1">
                <a:latin typeface="Arial" panose="020B0604020202020204" pitchFamily="34" charset="0"/>
                <a:cs typeface="Arial" panose="020B0604020202020204" pitchFamily="34" charset="0"/>
              </a:rPr>
              <a:t>εσ</a:t>
            </a:r>
            <a:r>
              <a:rPr lang="el-GR"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The masculine proper names are built on the same stems as some of the neuter nouns: </a:t>
            </a:r>
            <a:r>
              <a:rPr lang="el-GR" cap="none" dirty="0">
                <a:latin typeface="Arial" panose="020B0604020202020204" pitchFamily="34" charset="0"/>
                <a:cs typeface="Arial" panose="020B0604020202020204" pitchFamily="34" charset="0"/>
              </a:rPr>
              <a:t>Διογένης (γένος), Σωκράτης (κράτος), </a:t>
            </a:r>
            <a:r>
              <a:rPr lang="el-GR" cap="none" dirty="0" err="1">
                <a:latin typeface="Arial" panose="020B0604020202020204" pitchFamily="34" charset="0"/>
                <a:cs typeface="Arial" panose="020B0604020202020204" pitchFamily="34" charset="0"/>
              </a:rPr>
              <a:t>Περικλῆς</a:t>
            </a:r>
            <a:r>
              <a:rPr lang="el-GR" cap="none" dirty="0">
                <a:latin typeface="Arial" panose="020B0604020202020204" pitchFamily="34" charset="0"/>
                <a:cs typeface="Arial" panose="020B0604020202020204" pitchFamily="34" charset="0"/>
              </a:rPr>
              <a:t> (κλέος </a:t>
            </a:r>
            <a:r>
              <a:rPr lang="en-US" cap="none" dirty="0">
                <a:latin typeface="Arial" panose="020B0604020202020204" pitchFamily="34" charset="0"/>
                <a:cs typeface="Arial" panose="020B0604020202020204" pitchFamily="34" charset="0"/>
              </a:rPr>
              <a:t>fame, &lt;*</a:t>
            </a:r>
            <a:r>
              <a:rPr lang="el-GR" cap="none" dirty="0" err="1">
                <a:latin typeface="Arial" panose="020B0604020202020204" pitchFamily="34" charset="0"/>
                <a:cs typeface="Arial" panose="020B0604020202020204" pitchFamily="34" charset="0"/>
              </a:rPr>
              <a:t>κλέϝος</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n </a:t>
            </a:r>
            <a:r>
              <a:rPr lang="el-GR" cap="none" dirty="0">
                <a:latin typeface="Arial" panose="020B0604020202020204" pitchFamily="34" charset="0"/>
                <a:cs typeface="Arial" panose="020B0604020202020204" pitchFamily="34" charset="0"/>
              </a:rPr>
              <a:t>Σωκράτης </a:t>
            </a:r>
            <a:r>
              <a:rPr lang="en-US" cap="none" dirty="0">
                <a:latin typeface="Arial" panose="020B0604020202020204" pitchFamily="34" charset="0"/>
                <a:cs typeface="Arial" panose="020B0604020202020204" pitchFamily="34" charset="0"/>
              </a:rPr>
              <a:t>g </a:t>
            </a:r>
            <a:r>
              <a:rPr lang="el-GR" cap="none" dirty="0" err="1">
                <a:latin typeface="Arial" panose="020B0604020202020204" pitchFamily="34" charset="0"/>
                <a:cs typeface="Arial" panose="020B0604020202020204" pitchFamily="34" charset="0"/>
              </a:rPr>
              <a:t>Σωκράτους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 d </a:t>
            </a:r>
            <a:r>
              <a:rPr lang="el-GR" cap="none" dirty="0" err="1">
                <a:latin typeface="Arial" panose="020B0604020202020204" pitchFamily="34" charset="0"/>
                <a:cs typeface="Arial" panose="020B0604020202020204" pitchFamily="34" charset="0"/>
              </a:rPr>
              <a:t>Σωκράτει</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a:t>
            </a:r>
            <a:r>
              <a:rPr lang="el-GR" cap="none" dirty="0">
                <a:latin typeface="Arial" panose="020B0604020202020204" pitchFamily="34" charset="0"/>
                <a:cs typeface="Arial" panose="020B0604020202020204" pitchFamily="34" charset="0"/>
              </a:rPr>
              <a:t>Σωκράτη </a:t>
            </a:r>
            <a:r>
              <a:rPr lang="en-US" cap="none" dirty="0">
                <a:latin typeface="Arial" panose="020B0604020202020204" pitchFamily="34" charset="0"/>
                <a:cs typeface="Arial" panose="020B0604020202020204" pitchFamily="34" charset="0"/>
              </a:rPr>
              <a:t>or </a:t>
            </a:r>
            <a:r>
              <a:rPr lang="el-GR" cap="none" dirty="0" err="1">
                <a:latin typeface="Arial" panose="020B0604020202020204" pitchFamily="34" charset="0"/>
                <a:cs typeface="Arial" panose="020B0604020202020204" pitchFamily="34" charset="0"/>
              </a:rPr>
              <a:t>Σωκράτην</a:t>
            </a:r>
            <a:r>
              <a:rPr lang="en-US" cap="none" dirty="0">
                <a:latin typeface="Arial" panose="020B0604020202020204" pitchFamily="34" charset="0"/>
                <a:cs typeface="Arial" panose="020B0604020202020204" pitchFamily="34" charset="0"/>
              </a:rPr>
              <a:t> v = n </a:t>
            </a:r>
            <a:r>
              <a:rPr lang="el-GR" cap="none" dirty="0" err="1">
                <a:latin typeface="Arial" panose="020B0604020202020204" pitchFamily="34" charset="0"/>
                <a:cs typeface="Arial" panose="020B0604020202020204" pitchFamily="34" charset="0"/>
              </a:rPr>
              <a:t>Σώκρατες</a:t>
            </a:r>
            <a:endParaRPr lang="el-GR" cap="none" dirty="0">
              <a:latin typeface="Arial" panose="020B0604020202020204" pitchFamily="34" charset="0"/>
              <a:cs typeface="Arial" panose="020B0604020202020204" pitchFamily="34" charset="0"/>
            </a:endParaRPr>
          </a:p>
        </p:txBody>
      </p:sp>
      <p:sp>
        <p:nvSpPr>
          <p:cNvPr id="5" name="Θέση περιεχομένου 4">
            <a:extLst>
              <a:ext uri="{FF2B5EF4-FFF2-40B4-BE49-F238E27FC236}">
                <a16:creationId xmlns:a16="http://schemas.microsoft.com/office/drawing/2014/main" id="{49C6946A-D486-6319-E29D-67F6793B9A90}"/>
              </a:ext>
            </a:extLst>
          </p:cNvPr>
          <p:cNvSpPr>
            <a:spLocks noGrp="1"/>
          </p:cNvSpPr>
          <p:nvPr>
            <p:ph sz="quarter" idx="14"/>
          </p:nvPr>
        </p:nvSpPr>
        <p:spPr/>
        <p:txBody>
          <a:bodyPr>
            <a:normAutofit fontScale="40000" lnSpcReduction="20000"/>
          </a:bodyPr>
          <a:lstStyle/>
          <a:p>
            <a:r>
              <a:rPr lang="en-US" b="1" cap="none" dirty="0">
                <a:latin typeface="Arial" panose="020B0604020202020204" pitchFamily="34" charset="0"/>
                <a:cs typeface="Arial" panose="020B0604020202020204" pitchFamily="34" charset="0"/>
              </a:rPr>
              <a:t>Stems in ι/ε(y) (type π</a:t>
            </a:r>
            <a:r>
              <a:rPr lang="en-US" b="1" cap="none" dirty="0" err="1">
                <a:latin typeface="Arial" panose="020B0604020202020204" pitchFamily="34" charset="0"/>
                <a:cs typeface="Arial" panose="020B0604020202020204" pitchFamily="34" charset="0"/>
              </a:rPr>
              <a:t>όλις</a:t>
            </a:r>
            <a:r>
              <a:rPr lang="en-US" b="1"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Third-declension nouns with a stem ending in </a:t>
            </a:r>
            <a:r>
              <a:rPr lang="el-GR" cap="none" dirty="0">
                <a:latin typeface="Arial" panose="020B0604020202020204" pitchFamily="34" charset="0"/>
                <a:cs typeface="Arial" panose="020B0604020202020204" pitchFamily="34" charset="0"/>
              </a:rPr>
              <a:t>ῐ </a:t>
            </a:r>
            <a:r>
              <a:rPr lang="en-US" cap="none" dirty="0">
                <a:latin typeface="Arial" panose="020B0604020202020204" pitchFamily="34" charset="0"/>
                <a:cs typeface="Arial" panose="020B0604020202020204" pitchFamily="34" charset="0"/>
              </a:rPr>
              <a:t>are nearly all feminine: e.g. </a:t>
            </a:r>
            <a:r>
              <a:rPr lang="el-GR" cap="none" dirty="0">
                <a:latin typeface="Arial" panose="020B0604020202020204" pitchFamily="34" charset="0"/>
                <a:cs typeface="Arial" panose="020B0604020202020204" pitchFamily="34" charset="0"/>
              </a:rPr>
              <a:t>ἡ πόλις</a:t>
            </a:r>
            <a:r>
              <a:rPr lang="en-US" cap="none" dirty="0">
                <a:latin typeface="Arial" panose="020B0604020202020204" pitchFamily="34" charset="0"/>
                <a:cs typeface="Arial" panose="020B0604020202020204" pitchFamily="34" charset="0"/>
              </a:rPr>
              <a:t> city, </a:t>
            </a:r>
            <a:r>
              <a:rPr lang="el-GR" cap="none" dirty="0">
                <a:latin typeface="Arial" panose="020B0604020202020204" pitchFamily="34" charset="0"/>
                <a:cs typeface="Arial" panose="020B0604020202020204" pitchFamily="34" charset="0"/>
              </a:rPr>
              <a:t>ἡ δύναμις </a:t>
            </a:r>
            <a:r>
              <a:rPr lang="en-US" cap="none" dirty="0">
                <a:latin typeface="Arial" panose="020B0604020202020204" pitchFamily="34" charset="0"/>
                <a:cs typeface="Arial" panose="020B0604020202020204" pitchFamily="34" charset="0"/>
              </a:rPr>
              <a:t>power,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ὕβρις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brutality. Many such nouns end in -</a:t>
            </a:r>
            <a:r>
              <a:rPr lang="el-GR" cap="none" dirty="0" err="1">
                <a:latin typeface="Arial" panose="020B0604020202020204" pitchFamily="34" charset="0"/>
                <a:cs typeface="Arial" panose="020B0604020202020204" pitchFamily="34" charset="0"/>
              </a:rPr>
              <a:t>σις</a:t>
            </a:r>
            <a:r>
              <a:rPr lang="el-GR" cap="none" dirty="0">
                <a:latin typeface="Arial" panose="020B0604020202020204" pitchFamily="34" charset="0"/>
                <a:cs typeface="Arial" panose="020B0604020202020204" pitchFamily="34" charset="0"/>
              </a:rPr>
              <a:t> : </a:t>
            </a:r>
            <a:r>
              <a:rPr lang="en-US" cap="none" dirty="0">
                <a:latin typeface="Arial" panose="020B0604020202020204" pitchFamily="34" charset="0"/>
                <a:cs typeface="Arial" panose="020B0604020202020204" pitchFamily="34" charset="0"/>
              </a:rPr>
              <a:t>e.g.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ποίησις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poetry,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λύσις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release, </a:t>
            </a:r>
            <a:r>
              <a:rPr lang="el-GR" cap="none" dirty="0">
                <a:latin typeface="Arial" panose="020B0604020202020204" pitchFamily="34" charset="0"/>
                <a:cs typeface="Arial" panose="020B0604020202020204" pitchFamily="34" charset="0"/>
              </a:rPr>
              <a:t>ἡ </a:t>
            </a:r>
            <a:r>
              <a:rPr lang="el-GR" cap="none" dirty="0" err="1">
                <a:latin typeface="Arial" panose="020B0604020202020204" pitchFamily="34" charset="0"/>
                <a:cs typeface="Arial" panose="020B0604020202020204" pitchFamily="34" charset="0"/>
              </a:rPr>
              <a:t>πρᾶξις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act. A few nouns are masculine: e.g.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μάντις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seer,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ὄφις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serpent.</a:t>
            </a:r>
          </a:p>
          <a:p>
            <a:r>
              <a:rPr lang="en-US" cap="none" dirty="0">
                <a:latin typeface="Arial" panose="020B0604020202020204" pitchFamily="34" charset="0"/>
                <a:cs typeface="Arial" panose="020B0604020202020204" pitchFamily="34" charset="0"/>
              </a:rPr>
              <a:t>These nouns show two ablaut variations in the stem:</a:t>
            </a:r>
          </a:p>
          <a:p>
            <a:r>
              <a:rPr lang="en-US" cap="none" dirty="0">
                <a:latin typeface="Arial" panose="020B0604020202020204" pitchFamily="34" charset="0"/>
                <a:cs typeface="Arial" panose="020B0604020202020204" pitchFamily="34" charset="0"/>
              </a:rPr>
              <a:t>– (zero-grade) in </a:t>
            </a:r>
            <a:r>
              <a:rPr lang="el-GR" cap="none" dirty="0">
                <a:latin typeface="Arial" panose="020B0604020202020204" pitchFamily="34" charset="0"/>
                <a:cs typeface="Arial" panose="020B0604020202020204" pitchFamily="34" charset="0"/>
              </a:rPr>
              <a:t>ι: </a:t>
            </a:r>
            <a:r>
              <a:rPr lang="en-US" cap="none" dirty="0">
                <a:latin typeface="Arial" panose="020B0604020202020204" pitchFamily="34" charset="0"/>
                <a:cs typeface="Arial" panose="020B0604020202020204" pitchFamily="34" charset="0"/>
              </a:rPr>
              <a:t>in nom., acc. and voc. sg.: e.g. </a:t>
            </a:r>
            <a:r>
              <a:rPr lang="el-GR" cap="none" dirty="0">
                <a:latin typeface="Arial" panose="020B0604020202020204" pitchFamily="34" charset="0"/>
                <a:cs typeface="Arial" panose="020B0604020202020204" pitchFamily="34" charset="0"/>
              </a:rPr>
              <a:t>πόλι-ς, πόλι-ν, πόλι;</a:t>
            </a:r>
          </a:p>
          <a:p>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e-grade) in </a:t>
            </a:r>
            <a:r>
              <a:rPr lang="el-GR" cap="none" dirty="0">
                <a:latin typeface="Arial" panose="020B0604020202020204" pitchFamily="34" charset="0"/>
                <a:cs typeface="Arial" panose="020B0604020202020204" pitchFamily="34" charset="0"/>
              </a:rPr>
              <a:t>ε</a:t>
            </a:r>
            <a:r>
              <a:rPr lang="en-US" cap="none" dirty="0">
                <a:latin typeface="Arial" panose="020B0604020202020204" pitchFamily="34" charset="0"/>
                <a:cs typeface="Arial" panose="020B0604020202020204" pitchFamily="34" charset="0"/>
              </a:rPr>
              <a:t>y, the y of which disappeared: in dat. sg. </a:t>
            </a:r>
            <a:r>
              <a:rPr lang="el-GR" cap="none" dirty="0">
                <a:latin typeface="Arial" panose="020B0604020202020204" pitchFamily="34" charset="0"/>
                <a:cs typeface="Arial" panose="020B0604020202020204" pitchFamily="34" charset="0"/>
              </a:rPr>
              <a:t>πόλει (&lt;*πόλε(</a:t>
            </a:r>
            <a:r>
              <a:rPr lang="en-US" cap="none" dirty="0">
                <a:latin typeface="Arial" panose="020B0604020202020204" pitchFamily="34" charset="0"/>
                <a:cs typeface="Arial" panose="020B0604020202020204" pitchFamily="34" charset="0"/>
              </a:rPr>
              <a:t>y)-</a:t>
            </a:r>
            <a:r>
              <a:rPr lang="el-GR" cap="none" dirty="0">
                <a:latin typeface="Arial" panose="020B0604020202020204" pitchFamily="34" charset="0"/>
                <a:cs typeface="Arial" panose="020B0604020202020204" pitchFamily="34" charset="0"/>
              </a:rPr>
              <a:t>ι), </a:t>
            </a:r>
            <a:r>
              <a:rPr lang="en-US" cap="none" dirty="0">
                <a:latin typeface="Arial" panose="020B0604020202020204" pitchFamily="34" charset="0"/>
                <a:cs typeface="Arial" panose="020B0604020202020204" pitchFamily="34" charset="0"/>
              </a:rPr>
              <a:t>nom. pl. </a:t>
            </a:r>
            <a:r>
              <a:rPr lang="el-GR" cap="none" dirty="0">
                <a:latin typeface="Arial" panose="020B0604020202020204" pitchFamily="34" charset="0"/>
                <a:cs typeface="Arial" panose="020B0604020202020204" pitchFamily="34" charset="0"/>
              </a:rPr>
              <a:t>πόλεις (= </a:t>
            </a:r>
            <a:r>
              <a:rPr lang="el-GR" cap="none" dirty="0" err="1">
                <a:latin typeface="Arial" panose="020B0604020202020204" pitchFamily="34" charset="0"/>
                <a:cs typeface="Arial" panose="020B0604020202020204" pitchFamily="34" charset="0"/>
              </a:rPr>
              <a:t>πόλες</a:t>
            </a:r>
            <a:r>
              <a:rPr lang="el-GR" cap="none" dirty="0">
                <a:latin typeface="Arial" panose="020B0604020202020204" pitchFamily="34" charset="0"/>
                <a:cs typeface="Arial" panose="020B0604020202020204" pitchFamily="34" charset="0"/>
              </a:rPr>
              <a:t> &lt;*πόλε(</a:t>
            </a:r>
            <a:r>
              <a:rPr lang="en-US" cap="none" dirty="0">
                <a:latin typeface="Arial" panose="020B0604020202020204" pitchFamily="34" charset="0"/>
                <a:cs typeface="Arial" panose="020B0604020202020204" pitchFamily="34" charset="0"/>
              </a:rPr>
              <a:t>y)-</a:t>
            </a:r>
            <a:r>
              <a:rPr lang="el-GR" cap="none" dirty="0" err="1">
                <a:latin typeface="Arial" panose="020B0604020202020204" pitchFamily="34" charset="0"/>
                <a:cs typeface="Arial" panose="020B0604020202020204" pitchFamily="34" charset="0"/>
              </a:rPr>
              <a:t>ες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with contraction).</a:t>
            </a:r>
          </a:p>
          <a:p>
            <a:r>
              <a:rPr lang="en-US" cap="none" dirty="0">
                <a:latin typeface="Arial" panose="020B0604020202020204" pitchFamily="34" charset="0"/>
                <a:cs typeface="Arial" panose="020B0604020202020204" pitchFamily="34" charset="0"/>
              </a:rPr>
              <a:t>sing.                pl.</a:t>
            </a:r>
          </a:p>
          <a:p>
            <a:r>
              <a:rPr lang="en-US" cap="none" dirty="0">
                <a:latin typeface="Arial" panose="020B0604020202020204" pitchFamily="34" charset="0"/>
                <a:cs typeface="Arial" panose="020B0604020202020204" pitchFamily="34" charset="0"/>
              </a:rPr>
              <a:t>nom. </a:t>
            </a:r>
            <a:r>
              <a:rPr lang="el-GR" cap="none" dirty="0" err="1">
                <a:latin typeface="Arial" panose="020B0604020202020204" pitchFamily="34" charset="0"/>
                <a:cs typeface="Arial" panose="020B0604020202020204" pitchFamily="34" charset="0"/>
              </a:rPr>
              <a:t>πόλι</a:t>
            </a:r>
            <a:r>
              <a:rPr lang="el-GR" cap="none" dirty="0">
                <a:latin typeface="Arial" panose="020B0604020202020204" pitchFamily="34" charset="0"/>
                <a:cs typeface="Arial" panose="020B0604020202020204" pitchFamily="34" charset="0"/>
              </a:rPr>
              <a:t>-ς    </a:t>
            </a:r>
            <a:r>
              <a:rPr lang="el-GR" cap="none" dirty="0" err="1">
                <a:latin typeface="Arial" panose="020B0604020202020204" pitchFamily="34" charset="0"/>
                <a:cs typeface="Arial" panose="020B0604020202020204" pitchFamily="34" charset="0"/>
              </a:rPr>
              <a:t>πόλεις</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acc. </a:t>
            </a:r>
            <a:r>
              <a:rPr lang="el-GR" cap="none" dirty="0" err="1">
                <a:latin typeface="Arial" panose="020B0604020202020204" pitchFamily="34" charset="0"/>
                <a:cs typeface="Arial" panose="020B0604020202020204" pitchFamily="34" charset="0"/>
              </a:rPr>
              <a:t>πόλι</a:t>
            </a:r>
            <a:r>
              <a:rPr lang="el-GR" cap="none" dirty="0">
                <a:latin typeface="Arial" panose="020B0604020202020204" pitchFamily="34" charset="0"/>
                <a:cs typeface="Arial" panose="020B0604020202020204" pitchFamily="34" charset="0"/>
              </a:rPr>
              <a:t>-ν     </a:t>
            </a:r>
            <a:r>
              <a:rPr lang="el-GR" cap="none" dirty="0" err="1">
                <a:latin typeface="Arial" panose="020B0604020202020204" pitchFamily="34" charset="0"/>
                <a:cs typeface="Arial" panose="020B0604020202020204" pitchFamily="34" charset="0"/>
              </a:rPr>
              <a:t>πόλεις</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gen. </a:t>
            </a:r>
            <a:r>
              <a:rPr lang="el-GR" cap="none" dirty="0" err="1">
                <a:latin typeface="Arial" panose="020B0604020202020204" pitchFamily="34" charset="0"/>
                <a:cs typeface="Arial" panose="020B0604020202020204" pitchFamily="34" charset="0"/>
              </a:rPr>
              <a:t>πόλε</a:t>
            </a:r>
            <a:r>
              <a:rPr lang="el-GR" cap="none" dirty="0">
                <a:latin typeface="Arial" panose="020B0604020202020204" pitchFamily="34" charset="0"/>
                <a:cs typeface="Arial" panose="020B0604020202020204" pitchFamily="34" charset="0"/>
              </a:rPr>
              <a:t>-ως  </a:t>
            </a:r>
            <a:r>
              <a:rPr lang="el-GR" cap="none" dirty="0" err="1">
                <a:latin typeface="Arial" panose="020B0604020202020204" pitchFamily="34" charset="0"/>
                <a:cs typeface="Arial" panose="020B0604020202020204" pitchFamily="34" charset="0"/>
              </a:rPr>
              <a:t>πόλε</a:t>
            </a:r>
            <a:r>
              <a:rPr lang="el-GR" cap="none" dirty="0">
                <a:latin typeface="Arial" panose="020B0604020202020204" pitchFamily="34" charset="0"/>
                <a:cs typeface="Arial" panose="020B0604020202020204" pitchFamily="34" charset="0"/>
              </a:rPr>
              <a:t>-ων</a:t>
            </a:r>
          </a:p>
          <a:p>
            <a:r>
              <a:rPr lang="en-US" cap="none" dirty="0">
                <a:latin typeface="Arial" panose="020B0604020202020204" pitchFamily="34" charset="0"/>
                <a:cs typeface="Arial" panose="020B0604020202020204" pitchFamily="34" charset="0"/>
              </a:rPr>
              <a:t>dat. </a:t>
            </a:r>
            <a:r>
              <a:rPr lang="el-GR" cap="none" dirty="0" err="1">
                <a:latin typeface="Arial" panose="020B0604020202020204" pitchFamily="34" charset="0"/>
                <a:cs typeface="Arial" panose="020B0604020202020204" pitchFamily="34" charset="0"/>
              </a:rPr>
              <a:t>πόλε</a:t>
            </a:r>
            <a:r>
              <a:rPr lang="el-GR" cap="none" dirty="0">
                <a:latin typeface="Arial" panose="020B0604020202020204" pitchFamily="34" charset="0"/>
                <a:cs typeface="Arial" panose="020B0604020202020204" pitchFamily="34" charset="0"/>
              </a:rPr>
              <a:t>-ι     </a:t>
            </a:r>
            <a:r>
              <a:rPr lang="el-GR" cap="none" dirty="0" err="1">
                <a:latin typeface="Arial" panose="020B0604020202020204" pitchFamily="34" charset="0"/>
                <a:cs typeface="Arial" panose="020B0604020202020204" pitchFamily="34" charset="0"/>
              </a:rPr>
              <a:t>πόλεσι</a:t>
            </a:r>
            <a:r>
              <a:rPr lang="el-GR" cap="none" dirty="0">
                <a:latin typeface="Arial" panose="020B0604020202020204" pitchFamily="34" charset="0"/>
                <a:cs typeface="Arial" panose="020B0604020202020204" pitchFamily="34" charset="0"/>
              </a:rPr>
              <a:t>(ν)</a:t>
            </a:r>
          </a:p>
          <a:p>
            <a:r>
              <a:rPr lang="en-US" cap="none" dirty="0">
                <a:latin typeface="Arial" panose="020B0604020202020204" pitchFamily="34" charset="0"/>
                <a:cs typeface="Arial" panose="020B0604020202020204" pitchFamily="34" charset="0"/>
              </a:rPr>
              <a:t>voc. </a:t>
            </a:r>
            <a:r>
              <a:rPr lang="el-GR" cap="none" dirty="0">
                <a:latin typeface="Arial" panose="020B0604020202020204" pitchFamily="34" charset="0"/>
                <a:cs typeface="Arial" panose="020B0604020202020204" pitchFamily="34" charset="0"/>
              </a:rPr>
              <a:t>ὦ πόλι    πόλεις</a:t>
            </a:r>
          </a:p>
          <a:p>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573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489CC-DB0C-8AA1-E9EF-67BFBDB2B15F}"/>
              </a:ext>
            </a:extLst>
          </p:cNvPr>
          <p:cNvSpPr>
            <a:spLocks noGrp="1"/>
          </p:cNvSpPr>
          <p:nvPr>
            <p:ph type="title"/>
          </p:nvPr>
        </p:nvSpPr>
        <p:spPr/>
        <p:txBody>
          <a:bodyPr/>
          <a:lstStyle/>
          <a:p>
            <a:r>
              <a:rPr lang="en-US" dirty="0"/>
              <a:t>NOUNS AND ADJECTIVES</a:t>
            </a:r>
            <a:endParaRPr lang="el-GR" dirty="0"/>
          </a:p>
        </p:txBody>
      </p:sp>
      <p:sp>
        <p:nvSpPr>
          <p:cNvPr id="3" name="Θέση περιεχομένου 2">
            <a:extLst>
              <a:ext uri="{FF2B5EF4-FFF2-40B4-BE49-F238E27FC236}">
                <a16:creationId xmlns:a16="http://schemas.microsoft.com/office/drawing/2014/main" id="{126CCE8D-26EE-76ED-2862-E9F7C855C866}"/>
              </a:ext>
            </a:extLst>
          </p:cNvPr>
          <p:cNvSpPr>
            <a:spLocks noGrp="1"/>
          </p:cNvSpPr>
          <p:nvPr>
            <p:ph sz="quarter" idx="13"/>
          </p:nvPr>
        </p:nvSpPr>
        <p:spPr/>
        <p:txBody>
          <a:bodyPr>
            <a:normAutofit/>
          </a:bodyPr>
          <a:lstStyle/>
          <a:p>
            <a:r>
              <a:rPr lang="en-US" b="1" cap="none" dirty="0">
                <a:latin typeface="Arial" panose="020B0604020202020204" pitchFamily="34" charset="0"/>
                <a:cs typeface="Arial" panose="020B0604020202020204" pitchFamily="34" charset="0"/>
              </a:rPr>
              <a:t>Exercise 6:</a:t>
            </a:r>
            <a:r>
              <a:rPr lang="en-US" cap="none" dirty="0">
                <a:latin typeface="Arial" panose="020B0604020202020204" pitchFamily="34" charset="0"/>
                <a:cs typeface="Arial" panose="020B0604020202020204" pitchFamily="34" charset="0"/>
              </a:rPr>
              <a:t> For the following noun forms, 1) give the proper form of its article(s), and 2) change to its opposite number (singular to plural, plural to singular), if possible.</a:t>
            </a:r>
          </a:p>
          <a:p>
            <a:r>
              <a:rPr lang="en-US" cap="none" dirty="0">
                <a:latin typeface="Arial" panose="020B0604020202020204" pitchFamily="34" charset="0"/>
                <a:cs typeface="Arial" panose="020B0604020202020204" pitchFamily="34" charset="0"/>
              </a:rPr>
              <a:t>for example: </a:t>
            </a:r>
            <a:r>
              <a:rPr lang="el-GR" cap="none" dirty="0">
                <a:latin typeface="Arial" panose="020B0604020202020204" pitchFamily="34" charset="0"/>
                <a:cs typeface="Arial" panose="020B0604020202020204" pitchFamily="34" charset="0"/>
              </a:rPr>
              <a:t>γένει (</a:t>
            </a:r>
            <a:r>
              <a:rPr lang="en-US" cap="none" dirty="0">
                <a:latin typeface="Arial" panose="020B0604020202020204" pitchFamily="34" charset="0"/>
                <a:cs typeface="Arial" panose="020B0604020202020204" pitchFamily="34" charset="0"/>
              </a:rPr>
              <a:t>answer: </a:t>
            </a:r>
            <a:r>
              <a:rPr lang="el-GR" cap="none" dirty="0" err="1">
                <a:latin typeface="Arial" panose="020B0604020202020204" pitchFamily="34" charset="0"/>
                <a:cs typeface="Arial" panose="020B0604020202020204" pitchFamily="34" charset="0"/>
              </a:rPr>
              <a:t>τῷ</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τοῖς</a:t>
            </a:r>
            <a:r>
              <a:rPr lang="el-GR" cap="none" dirty="0">
                <a:latin typeface="Arial" panose="020B0604020202020204" pitchFamily="34" charset="0"/>
                <a:cs typeface="Arial" panose="020B0604020202020204" pitchFamily="34" charset="0"/>
              </a:rPr>
              <a:t> γένεσι)</a:t>
            </a:r>
            <a:r>
              <a:rPr lang="en-US" cap="none" dirty="0">
                <a:latin typeface="Arial" panose="020B0604020202020204" pitchFamily="34" charset="0"/>
                <a:cs typeface="Arial" panose="020B0604020202020204" pitchFamily="34" charset="0"/>
              </a:rPr>
              <a:t>: </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ἄνδρας</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πατέρες</a:t>
            </a:r>
            <a:r>
              <a:rPr lang="en-US"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χερσί</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τέλους</a:t>
            </a:r>
            <a:r>
              <a:rPr lang="en-US"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πῦρ</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477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F74C83-EFCB-3EEA-BE0B-F36DA7D5B30C}"/>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DC606C69-DBC6-8281-38EB-0C933991978F}"/>
              </a:ext>
            </a:extLst>
          </p:cNvPr>
          <p:cNvSpPr>
            <a:spLocks noGrp="1"/>
          </p:cNvSpPr>
          <p:nvPr>
            <p:ph sz="quarter" idx="13"/>
          </p:nvPr>
        </p:nvSpPr>
        <p:spPr/>
        <p:txBody>
          <a:bodyPr>
            <a:normAutofit lnSpcReduction="10000"/>
          </a:bodyPr>
          <a:lstStyle/>
          <a:p>
            <a:r>
              <a:rPr lang="en-US" cap="none" dirty="0">
                <a:latin typeface="Arial" panose="020B0604020202020204" pitchFamily="34" charset="0"/>
                <a:cs typeface="Arial" panose="020B0604020202020204" pitchFamily="34" charset="0"/>
              </a:rPr>
              <a:t>The comparative (expressing greater degree) and superlative (expressing greatest degree) of adjectives are formed in two different ways:</a:t>
            </a:r>
          </a:p>
          <a:p>
            <a:r>
              <a:rPr lang="en-US" cap="none" dirty="0">
                <a:latin typeface="Arial" panose="020B0604020202020204" pitchFamily="34" charset="0"/>
                <a:cs typeface="Arial" panose="020B0604020202020204" pitchFamily="34" charset="0"/>
              </a:rPr>
              <a:t>– most adjectives form comparatives </a:t>
            </a:r>
            <a:r>
              <a:rPr lang="en-US" b="1" cap="none" dirty="0">
                <a:latin typeface="Arial" panose="020B0604020202020204" pitchFamily="34" charset="0"/>
                <a:cs typeface="Arial" panose="020B0604020202020204" pitchFamily="34" charset="0"/>
              </a:rPr>
              <a:t>using the suffix -</a:t>
            </a:r>
            <a:r>
              <a:rPr lang="en-US" b="1" cap="none" dirty="0" err="1">
                <a:latin typeface="Arial" panose="020B0604020202020204" pitchFamily="34" charset="0"/>
                <a:cs typeface="Arial" panose="020B0604020202020204" pitchFamily="34" charset="0"/>
              </a:rPr>
              <a:t>τερος</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τέρᾱ</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τερον</a:t>
            </a:r>
            <a:r>
              <a:rPr lang="en-US" cap="none" dirty="0">
                <a:latin typeface="Arial" panose="020B0604020202020204" pitchFamily="34" charset="0"/>
                <a:cs typeface="Arial" panose="020B0604020202020204" pitchFamily="34" charset="0"/>
              </a:rPr>
              <a:t>; corresponding superlatives are formed </a:t>
            </a:r>
            <a:r>
              <a:rPr lang="en-US" b="1" cap="none" dirty="0">
                <a:latin typeface="Arial" panose="020B0604020202020204" pitchFamily="34" charset="0"/>
                <a:cs typeface="Arial" panose="020B0604020202020204" pitchFamily="34" charset="0"/>
              </a:rPr>
              <a:t>using the suffix -τα</a:t>
            </a:r>
            <a:r>
              <a:rPr lang="en-US" b="1" cap="none" dirty="0" err="1">
                <a:latin typeface="Arial" panose="020B0604020202020204" pitchFamily="34" charset="0"/>
                <a:cs typeface="Arial" panose="020B0604020202020204" pitchFamily="34" charset="0"/>
              </a:rPr>
              <a:t>τος</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τάτη</a:t>
            </a:r>
            <a:r>
              <a:rPr lang="en-US" b="1" cap="none" dirty="0">
                <a:latin typeface="Arial" panose="020B0604020202020204" pitchFamily="34" charset="0"/>
                <a:cs typeface="Arial" panose="020B0604020202020204" pitchFamily="34" charset="0"/>
              </a:rPr>
              <a:t>, -τα</a:t>
            </a:r>
            <a:r>
              <a:rPr lang="en-US" b="1" cap="none" dirty="0" err="1">
                <a:latin typeface="Arial" panose="020B0604020202020204" pitchFamily="34" charset="0"/>
                <a:cs typeface="Arial" panose="020B0604020202020204" pitchFamily="34" charset="0"/>
              </a:rPr>
              <a:t>τον</a:t>
            </a:r>
            <a:r>
              <a:rPr lang="en-US" cap="none" dirty="0">
                <a:latin typeface="Arial" panose="020B0604020202020204" pitchFamily="34" charset="0"/>
                <a:cs typeface="Arial" panose="020B0604020202020204" pitchFamily="34" charset="0"/>
              </a:rPr>
              <a:t>. e.g. </a:t>
            </a:r>
            <a:r>
              <a:rPr lang="en-US" cap="none" dirty="0" err="1">
                <a:latin typeface="Arial" panose="020B0604020202020204" pitchFamily="34" charset="0"/>
                <a:cs typeface="Arial" panose="020B0604020202020204" pitchFamily="34" charset="0"/>
              </a:rPr>
              <a:t>δικ</a:t>
            </a:r>
            <a:r>
              <a:rPr lang="en-US" cap="none" dirty="0">
                <a:latin typeface="Arial" panose="020B0604020202020204" pitchFamily="34" charset="0"/>
                <a:cs typeface="Arial" panose="020B0604020202020204" pitchFamily="34" charset="0"/>
              </a:rPr>
              <a:t>αιότερος more just, fairly just, too just, most just (of two); δικαιότατος most just, very just;</a:t>
            </a:r>
          </a:p>
          <a:p>
            <a:r>
              <a:rPr lang="en-US" cap="none" dirty="0">
                <a:latin typeface="Arial" panose="020B0604020202020204" pitchFamily="34" charset="0"/>
                <a:cs typeface="Arial" panose="020B0604020202020204" pitchFamily="34" charset="0"/>
              </a:rPr>
              <a:t>– a smaller group of adjectives forms comparatives </a:t>
            </a:r>
            <a:r>
              <a:rPr lang="en-US" b="1" cap="none" dirty="0">
                <a:latin typeface="Arial" panose="020B0604020202020204" pitchFamily="34" charset="0"/>
                <a:cs typeface="Arial" panose="020B0604020202020204" pitchFamily="34" charset="0"/>
              </a:rPr>
              <a:t>using the suffix -(ί)</a:t>
            </a:r>
            <a:r>
              <a:rPr lang="en-US" b="1" cap="none" dirty="0" err="1">
                <a:latin typeface="Arial" panose="020B0604020202020204" pitchFamily="34" charset="0"/>
                <a:cs typeface="Arial" panose="020B0604020202020204" pitchFamily="34" charset="0"/>
              </a:rPr>
              <a:t>ον</a:t>
            </a:r>
            <a:r>
              <a:rPr lang="en-US" b="1"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(nom. -(ί)</a:t>
            </a:r>
            <a:r>
              <a:rPr lang="en-US" cap="none" dirty="0" err="1">
                <a:latin typeface="Arial" panose="020B0604020202020204" pitchFamily="34" charset="0"/>
                <a:cs typeface="Arial" panose="020B0604020202020204" pitchFamily="34" charset="0"/>
              </a:rPr>
              <a:t>ων</a:t>
            </a:r>
            <a:r>
              <a:rPr lang="en-US" cap="none" dirty="0">
                <a:latin typeface="Arial" panose="020B0604020202020204" pitchFamily="34" charset="0"/>
                <a:cs typeface="Arial" panose="020B0604020202020204" pitchFamily="34" charset="0"/>
              </a:rPr>
              <a:t>); corresponding superlatives are formed using the </a:t>
            </a:r>
            <a:r>
              <a:rPr lang="en-US" b="1" cap="none" dirty="0">
                <a:latin typeface="Arial" panose="020B0604020202020204" pitchFamily="34" charset="0"/>
                <a:cs typeface="Arial" panose="020B0604020202020204" pitchFamily="34" charset="0"/>
              </a:rPr>
              <a:t>suffix -</a:t>
            </a:r>
            <a:r>
              <a:rPr lang="en-US" b="1" cap="none" dirty="0" err="1">
                <a:latin typeface="Arial" panose="020B0604020202020204" pitchFamily="34" charset="0"/>
                <a:cs typeface="Arial" panose="020B0604020202020204" pitchFamily="34" charset="0"/>
              </a:rPr>
              <a:t>ιστος</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ίστη</a:t>
            </a:r>
            <a:r>
              <a:rPr lang="en-US" b="1" cap="none" dirty="0">
                <a:latin typeface="Arial" panose="020B0604020202020204" pitchFamily="34" charset="0"/>
                <a:cs typeface="Arial" panose="020B0604020202020204" pitchFamily="34" charset="0"/>
              </a:rPr>
              <a:t>, -</a:t>
            </a:r>
            <a:r>
              <a:rPr lang="en-US" b="1" cap="none" dirty="0" err="1">
                <a:latin typeface="Arial" panose="020B0604020202020204" pitchFamily="34" charset="0"/>
                <a:cs typeface="Arial" panose="020B0604020202020204" pitchFamily="34" charset="0"/>
              </a:rPr>
              <a:t>ιστον</a:t>
            </a:r>
            <a:r>
              <a:rPr lang="en-US" cap="none" dirty="0">
                <a:latin typeface="Arial" panose="020B0604020202020204" pitchFamily="34" charset="0"/>
                <a:cs typeface="Arial" panose="020B0604020202020204" pitchFamily="34" charset="0"/>
              </a:rPr>
              <a:t>. e.g. κα</a:t>
            </a:r>
            <a:r>
              <a:rPr lang="en-US" cap="none" dirty="0" err="1">
                <a:latin typeface="Arial" panose="020B0604020202020204" pitchFamily="34" charset="0"/>
                <a:cs typeface="Arial" panose="020B0604020202020204" pitchFamily="34" charset="0"/>
              </a:rPr>
              <a:t>κίων</a:t>
            </a:r>
            <a:r>
              <a:rPr lang="en-US" cap="none" dirty="0">
                <a:latin typeface="Arial" panose="020B0604020202020204" pitchFamily="34" charset="0"/>
                <a:cs typeface="Arial" panose="020B0604020202020204" pitchFamily="34" charset="0"/>
              </a:rPr>
              <a:t> worse, fairly bad, too bad, worst (of two), </a:t>
            </a:r>
            <a:r>
              <a:rPr lang="en-US" cap="none" dirty="0" err="1">
                <a:latin typeface="Arial" panose="020B0604020202020204" pitchFamily="34" charset="0"/>
                <a:cs typeface="Arial" panose="020B0604020202020204" pitchFamily="34" charset="0"/>
              </a:rPr>
              <a:t>κάκιστος</a:t>
            </a:r>
            <a:r>
              <a:rPr lang="en-US" cap="none" dirty="0">
                <a:latin typeface="Arial" panose="020B0604020202020204" pitchFamily="34" charset="0"/>
                <a:cs typeface="Arial" panose="020B0604020202020204" pitchFamily="34" charset="0"/>
              </a:rPr>
              <a:t> worst, very bad.</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235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7088D2-98D8-FFA5-2E2A-0E04C1A4F795}"/>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DC6EBE0C-A545-A374-7FD3-F1A9A21FA285}"/>
              </a:ext>
            </a:extLst>
          </p:cNvPr>
          <p:cNvSpPr>
            <a:spLocks noGrp="1"/>
          </p:cNvSpPr>
          <p:nvPr>
            <p:ph sz="quarter" idx="13"/>
          </p:nvPr>
        </p:nvSpPr>
        <p:spPr/>
        <p:txBody>
          <a:bodyPr>
            <a:normAutofit/>
          </a:bodyPr>
          <a:lstStyle/>
          <a:p>
            <a:r>
              <a:rPr lang="en-US" b="1" cap="none" dirty="0">
                <a:latin typeface="Arial" panose="020B0604020202020204" pitchFamily="34" charset="0"/>
                <a:cs typeface="Arial" panose="020B0604020202020204" pitchFamily="34" charset="0"/>
              </a:rPr>
              <a:t>Comparatives in -</a:t>
            </a:r>
            <a:r>
              <a:rPr lang="en-US" b="1" cap="none" dirty="0" err="1">
                <a:latin typeface="Arial" panose="020B0604020202020204" pitchFamily="34" charset="0"/>
                <a:cs typeface="Arial" panose="020B0604020202020204" pitchFamily="34" charset="0"/>
              </a:rPr>
              <a:t>τερος</a:t>
            </a:r>
            <a:r>
              <a:rPr lang="en-US" b="1" cap="none" dirty="0">
                <a:latin typeface="Arial" panose="020B0604020202020204" pitchFamily="34" charset="0"/>
                <a:cs typeface="Arial" panose="020B0604020202020204" pitchFamily="34" charset="0"/>
              </a:rPr>
              <a:t> and superlatives in -τα</a:t>
            </a:r>
            <a:r>
              <a:rPr lang="en-US" b="1" cap="none" dirty="0" err="1">
                <a:latin typeface="Arial" panose="020B0604020202020204" pitchFamily="34" charset="0"/>
                <a:cs typeface="Arial" panose="020B0604020202020204" pitchFamily="34" charset="0"/>
              </a:rPr>
              <a:t>τος</a:t>
            </a:r>
            <a:endParaRPr lang="en-US" b="1"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The comparative degree of most adjectives is formed with the suffix -</a:t>
            </a:r>
            <a:r>
              <a:rPr lang="en-US" cap="none" dirty="0" err="1">
                <a:latin typeface="Arial" panose="020B0604020202020204" pitchFamily="34" charset="0"/>
                <a:cs typeface="Arial" panose="020B0604020202020204" pitchFamily="34" charset="0"/>
              </a:rPr>
              <a:t>τερος</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τέρᾱ</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τερον</a:t>
            </a:r>
            <a:r>
              <a:rPr lang="en-US" cap="none" dirty="0">
                <a:latin typeface="Arial" panose="020B0604020202020204" pitchFamily="34" charset="0"/>
                <a:cs typeface="Arial" panose="020B0604020202020204" pitchFamily="34" charset="0"/>
              </a:rPr>
              <a:t>, added to the (masculine) stem of the adjective’s positive degree. Such comparatives are declined as first-and-second-declension adjectives, like </a:t>
            </a:r>
            <a:r>
              <a:rPr lang="en-US" cap="none" dirty="0" err="1">
                <a:latin typeface="Arial" panose="020B0604020202020204" pitchFamily="34" charset="0"/>
                <a:cs typeface="Arial" panose="020B0604020202020204" pitchFamily="34" charset="0"/>
              </a:rPr>
              <a:t>δίκ</a:t>
            </a:r>
            <a:r>
              <a:rPr lang="en-US" cap="none" dirty="0">
                <a:latin typeface="Arial" panose="020B0604020202020204" pitchFamily="34" charset="0"/>
                <a:cs typeface="Arial" panose="020B0604020202020204" pitchFamily="34" charset="0"/>
              </a:rPr>
              <a:t>αιος.</a:t>
            </a:r>
          </a:p>
          <a:p>
            <a:r>
              <a:rPr lang="en-US" cap="none" dirty="0">
                <a:latin typeface="Arial" panose="020B0604020202020204" pitchFamily="34" charset="0"/>
                <a:cs typeface="Arial" panose="020B0604020202020204" pitchFamily="34" charset="0"/>
              </a:rPr>
              <a:t>The superlative degree of these adjectives is formed by adding the suffix -τα</a:t>
            </a:r>
            <a:r>
              <a:rPr lang="en-US" cap="none" dirty="0" err="1">
                <a:latin typeface="Arial" panose="020B0604020202020204" pitchFamily="34" charset="0"/>
                <a:cs typeface="Arial" panose="020B0604020202020204" pitchFamily="34" charset="0"/>
              </a:rPr>
              <a:t>τος</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τάτη</a:t>
            </a:r>
            <a:r>
              <a:rPr lang="en-US" cap="none" dirty="0">
                <a:latin typeface="Arial" panose="020B0604020202020204" pitchFamily="34" charset="0"/>
                <a:cs typeface="Arial" panose="020B0604020202020204" pitchFamily="34" charset="0"/>
              </a:rPr>
              <a:t>, -τα</a:t>
            </a:r>
            <a:r>
              <a:rPr lang="en-US" cap="none" dirty="0" err="1">
                <a:latin typeface="Arial" panose="020B0604020202020204" pitchFamily="34" charset="0"/>
                <a:cs typeface="Arial" panose="020B0604020202020204" pitchFamily="34" charset="0"/>
              </a:rPr>
              <a:t>τον</a:t>
            </a:r>
            <a:r>
              <a:rPr lang="en-US" cap="none" dirty="0">
                <a:latin typeface="Arial" panose="020B0604020202020204" pitchFamily="34" charset="0"/>
                <a:cs typeface="Arial" panose="020B0604020202020204" pitchFamily="34" charset="0"/>
              </a:rPr>
              <a:t> to the same stem. such superlatives are declined as first-and-second -declension adjectives, like </a:t>
            </a:r>
            <a:r>
              <a:rPr lang="en-US" cap="none" dirty="0" err="1">
                <a:latin typeface="Arial" panose="020B0604020202020204" pitchFamily="34" charset="0"/>
                <a:cs typeface="Arial" panose="020B0604020202020204" pitchFamily="34" charset="0"/>
              </a:rPr>
              <a:t>δεινός</a:t>
            </a:r>
            <a:r>
              <a:rPr lang="en-US" cap="none" dirty="0">
                <a:latin typeface="Arial" panose="020B0604020202020204" pitchFamily="34" charset="0"/>
                <a:cs typeface="Arial" panose="020B0604020202020204" pitchFamily="34" charset="0"/>
              </a:rPr>
              <a: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80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15F9E6-F147-BAD4-978A-71F909ACAE06}"/>
              </a:ext>
            </a:extLst>
          </p:cNvPr>
          <p:cNvSpPr>
            <a:spLocks noGrp="1"/>
          </p:cNvSpPr>
          <p:nvPr>
            <p:ph type="title"/>
          </p:nvPr>
        </p:nvSpPr>
        <p:spPr/>
        <p:txBody>
          <a:bodyPr/>
          <a:lstStyle/>
          <a:p>
            <a:r>
              <a:rPr lang="en-US" dirty="0"/>
              <a:t>Numerals</a:t>
            </a:r>
            <a:endParaRPr lang="el-GR" dirty="0"/>
          </a:p>
        </p:txBody>
      </p:sp>
      <p:pic>
        <p:nvPicPr>
          <p:cNvPr id="4" name="Θέση περιεχομένου 3">
            <a:extLst>
              <a:ext uri="{FF2B5EF4-FFF2-40B4-BE49-F238E27FC236}">
                <a16:creationId xmlns:a16="http://schemas.microsoft.com/office/drawing/2014/main" id="{1522628A-DF6C-1A26-B796-A8BCACA15818}"/>
              </a:ext>
            </a:extLst>
          </p:cNvPr>
          <p:cNvPicPr>
            <a:picLocks noGrp="1" noChangeAspect="1"/>
          </p:cNvPicPr>
          <p:nvPr>
            <p:ph sz="quarter" idx="13"/>
          </p:nvPr>
        </p:nvPicPr>
        <p:blipFill>
          <a:blip r:embed="rId2"/>
          <a:stretch>
            <a:fillRect/>
          </a:stretch>
        </p:blipFill>
        <p:spPr>
          <a:xfrm>
            <a:off x="1268387" y="2366963"/>
            <a:ext cx="9655225" cy="3424237"/>
          </a:xfrm>
          <a:prstGeom prst="rect">
            <a:avLst/>
          </a:prstGeom>
        </p:spPr>
      </p:pic>
    </p:spTree>
    <p:extLst>
      <p:ext uri="{BB962C8B-B14F-4D97-AF65-F5344CB8AC3E}">
        <p14:creationId xmlns:p14="http://schemas.microsoft.com/office/powerpoint/2010/main" val="2150751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286B79-DD63-D2B2-7E46-C05042AE290D}"/>
              </a:ext>
            </a:extLst>
          </p:cNvPr>
          <p:cNvSpPr>
            <a:spLocks noGrp="1"/>
          </p:cNvSpPr>
          <p:nvPr>
            <p:ph type="title"/>
          </p:nvPr>
        </p:nvSpPr>
        <p:spPr/>
        <p:txBody>
          <a:bodyPr/>
          <a:lstStyle/>
          <a:p>
            <a:r>
              <a:rPr lang="en-US" dirty="0"/>
              <a:t>comparison</a:t>
            </a:r>
            <a:endParaRPr lang="el-GR" dirty="0"/>
          </a:p>
        </p:txBody>
      </p:sp>
      <p:sp>
        <p:nvSpPr>
          <p:cNvPr id="4" name="Θέση περιεχομένου 3">
            <a:extLst>
              <a:ext uri="{FF2B5EF4-FFF2-40B4-BE49-F238E27FC236}">
                <a16:creationId xmlns:a16="http://schemas.microsoft.com/office/drawing/2014/main" id="{B6B1F590-D229-BF8F-82B0-9CA1CB3A80CE}"/>
              </a:ext>
            </a:extLst>
          </p:cNvPr>
          <p:cNvSpPr>
            <a:spLocks noGrp="1"/>
          </p:cNvSpPr>
          <p:nvPr>
            <p:ph sz="quarter" idx="13"/>
          </p:nvPr>
        </p:nvSpPr>
        <p:spPr/>
        <p:txBody>
          <a:bodyPr>
            <a:normAutofit fontScale="77500" lnSpcReduction="20000"/>
          </a:bodyPr>
          <a:lstStyle/>
          <a:p>
            <a:r>
              <a:rPr lang="en-US" cap="none" dirty="0">
                <a:latin typeface="Arial" panose="020B0604020202020204" pitchFamily="34" charset="0"/>
                <a:cs typeface="Arial" panose="020B0604020202020204" pitchFamily="34" charset="0"/>
              </a:rPr>
              <a:t>For adjectives with a masc. in -</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if the preceding syllable is long (i.e. its vowel is long or followed by two or more consonants), the comparative has the form -</a:t>
            </a:r>
            <a:r>
              <a:rPr lang="el-GR" cap="none" dirty="0" err="1">
                <a:latin typeface="Arial" panose="020B0604020202020204" pitchFamily="34" charset="0"/>
                <a:cs typeface="Arial" panose="020B0604020202020204" pitchFamily="34" charset="0"/>
              </a:rPr>
              <a:t>ότερος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superlative -</a:t>
            </a:r>
            <a:r>
              <a:rPr lang="el-GR" cap="none" dirty="0" err="1">
                <a:latin typeface="Arial" panose="020B0604020202020204" pitchFamily="34" charset="0"/>
                <a:cs typeface="Arial" panose="020B0604020202020204" pitchFamily="34" charset="0"/>
              </a:rPr>
              <a:t>ότατος</a:t>
            </a:r>
            <a:r>
              <a:rPr lang="el-GR"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positive comparative superlative</a:t>
            </a:r>
          </a:p>
          <a:p>
            <a:r>
              <a:rPr lang="el-GR" cap="none" dirty="0">
                <a:latin typeface="Arial" panose="020B0604020202020204" pitchFamily="34" charset="0"/>
                <a:cs typeface="Arial" panose="020B0604020202020204" pitchFamily="34" charset="0"/>
              </a:rPr>
              <a:t>δεινός </a:t>
            </a:r>
            <a:r>
              <a:rPr lang="en-US" cap="none" dirty="0">
                <a:latin typeface="Arial" panose="020B0604020202020204" pitchFamily="34" charset="0"/>
                <a:cs typeface="Arial" panose="020B0604020202020204" pitchFamily="34" charset="0"/>
              </a:rPr>
              <a:t>impressive </a:t>
            </a:r>
            <a:r>
              <a:rPr lang="el-GR" cap="none" dirty="0">
                <a:latin typeface="Arial" panose="020B0604020202020204" pitchFamily="34" charset="0"/>
                <a:cs typeface="Arial" panose="020B0604020202020204" pitchFamily="34" charset="0"/>
              </a:rPr>
              <a:t>δεινότερος δεινότατος</a:t>
            </a:r>
          </a:p>
          <a:p>
            <a:r>
              <a:rPr lang="el-GR" cap="none" dirty="0">
                <a:latin typeface="Arial" panose="020B0604020202020204" pitchFamily="34" charset="0"/>
                <a:cs typeface="Arial" panose="020B0604020202020204" pitchFamily="34" charset="0"/>
              </a:rPr>
              <a:t>δίκαιος </a:t>
            </a:r>
            <a:r>
              <a:rPr lang="en-US" cap="none" dirty="0">
                <a:latin typeface="Arial" panose="020B0604020202020204" pitchFamily="34" charset="0"/>
                <a:cs typeface="Arial" panose="020B0604020202020204" pitchFamily="34" charset="0"/>
              </a:rPr>
              <a:t>just </a:t>
            </a:r>
            <a:r>
              <a:rPr lang="el-GR" cap="none" dirty="0">
                <a:latin typeface="Arial" panose="020B0604020202020204" pitchFamily="34" charset="0"/>
                <a:cs typeface="Arial" panose="020B0604020202020204" pitchFamily="34" charset="0"/>
              </a:rPr>
              <a:t>δικαιότερος δικαιότατος</a:t>
            </a:r>
          </a:p>
          <a:p>
            <a:r>
              <a:rPr lang="el-GR" cap="none" dirty="0" err="1">
                <a:latin typeface="Arial" panose="020B0604020202020204" pitchFamily="34" charset="0"/>
                <a:cs typeface="Arial" panose="020B0604020202020204" pitchFamily="34" charset="0"/>
              </a:rPr>
              <a:t>ἰσχῡρός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strong </a:t>
            </a:r>
            <a:r>
              <a:rPr lang="el-GR" cap="none" dirty="0" err="1">
                <a:latin typeface="Arial" panose="020B0604020202020204" pitchFamily="34" charset="0"/>
                <a:cs typeface="Arial" panose="020B0604020202020204" pitchFamily="34" charset="0"/>
              </a:rPr>
              <a:t>ἰσχῡρότερος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ἰσχῡρότατος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λεπτός </a:t>
            </a:r>
            <a:r>
              <a:rPr lang="en-US" cap="none" dirty="0">
                <a:latin typeface="Arial" panose="020B0604020202020204" pitchFamily="34" charset="0"/>
                <a:cs typeface="Arial" panose="020B0604020202020204" pitchFamily="34" charset="0"/>
              </a:rPr>
              <a:t>fine </a:t>
            </a:r>
            <a:r>
              <a:rPr lang="el-GR" cap="none" dirty="0">
                <a:latin typeface="Arial" panose="020B0604020202020204" pitchFamily="34" charset="0"/>
                <a:cs typeface="Arial" panose="020B0604020202020204" pitchFamily="34" charset="0"/>
              </a:rPr>
              <a:t>λεπτότερος λεπτότατος</a:t>
            </a:r>
          </a:p>
          <a:p>
            <a:r>
              <a:rPr lang="el-GR" cap="none" dirty="0">
                <a:latin typeface="Arial" panose="020B0604020202020204" pitchFamily="34" charset="0"/>
                <a:cs typeface="Arial" panose="020B0604020202020204" pitchFamily="34" charset="0"/>
              </a:rPr>
              <a:t>πικρός </a:t>
            </a:r>
            <a:r>
              <a:rPr lang="en-US" cap="none" dirty="0">
                <a:latin typeface="Arial" panose="020B0604020202020204" pitchFamily="34" charset="0"/>
                <a:cs typeface="Arial" panose="020B0604020202020204" pitchFamily="34" charset="0"/>
              </a:rPr>
              <a:t>painful </a:t>
            </a:r>
            <a:r>
              <a:rPr lang="el-GR" cap="none" dirty="0">
                <a:latin typeface="Arial" panose="020B0604020202020204" pitchFamily="34" charset="0"/>
                <a:cs typeface="Arial" panose="020B0604020202020204" pitchFamily="34" charset="0"/>
              </a:rPr>
              <a:t>πικρότερος πικρότατος</a:t>
            </a:r>
            <a:endParaRPr lang="el-GR" dirty="0">
              <a:latin typeface="Arial" panose="020B0604020202020204" pitchFamily="34" charset="0"/>
              <a:cs typeface="Arial" panose="020B0604020202020204" pitchFamily="34" charset="0"/>
            </a:endParaRPr>
          </a:p>
        </p:txBody>
      </p:sp>
      <p:sp>
        <p:nvSpPr>
          <p:cNvPr id="5" name="Θέση περιεχομένου 4">
            <a:extLst>
              <a:ext uri="{FF2B5EF4-FFF2-40B4-BE49-F238E27FC236}">
                <a16:creationId xmlns:a16="http://schemas.microsoft.com/office/drawing/2014/main" id="{7F9E9470-ED51-59BE-2CE4-78103FDFA4DB}"/>
              </a:ext>
            </a:extLst>
          </p:cNvPr>
          <p:cNvSpPr>
            <a:spLocks noGrp="1"/>
          </p:cNvSpPr>
          <p:nvPr>
            <p:ph sz="quarter" idx="14"/>
          </p:nvPr>
        </p:nvSpPr>
        <p:spPr/>
        <p:txBody>
          <a:bodyPr>
            <a:normAutofit fontScale="92500" lnSpcReduction="20000"/>
          </a:bodyPr>
          <a:lstStyle/>
          <a:p>
            <a:r>
              <a:rPr lang="en-US" cap="none" dirty="0">
                <a:latin typeface="Arial" panose="020B0604020202020204" pitchFamily="34" charset="0"/>
                <a:cs typeface="Arial" panose="020B0604020202020204" pitchFamily="34" charset="0"/>
              </a:rPr>
              <a:t>If the preceding syllable is short (i.e. its vowel is short) the comparative has the form -</a:t>
            </a:r>
            <a:r>
              <a:rPr lang="el-GR" cap="none" dirty="0" err="1">
                <a:latin typeface="Arial" panose="020B0604020202020204" pitchFamily="34" charset="0"/>
                <a:cs typeface="Arial" panose="020B0604020202020204" pitchFamily="34" charset="0"/>
              </a:rPr>
              <a:t>ώτερος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superlative -</a:t>
            </a:r>
            <a:r>
              <a:rPr lang="el-GR" cap="none" dirty="0" err="1">
                <a:latin typeface="Arial" panose="020B0604020202020204" pitchFamily="34" charset="0"/>
                <a:cs typeface="Arial" panose="020B0604020202020204" pitchFamily="34" charset="0"/>
              </a:rPr>
              <a:t>ώτατος</a:t>
            </a:r>
            <a:r>
              <a:rPr lang="el-GR" cap="none" dirty="0">
                <a:latin typeface="Arial" panose="020B0604020202020204" pitchFamily="34" charset="0"/>
                <a:cs typeface="Arial" panose="020B0604020202020204" pitchFamily="34" charset="0"/>
              </a:rPr>
              <a:t>:</a:t>
            </a:r>
          </a:p>
          <a:p>
            <a:r>
              <a:rPr lang="el-GR" cap="none" dirty="0" err="1">
                <a:latin typeface="Arial" panose="020B0604020202020204" pitchFamily="34" charset="0"/>
                <a:cs typeface="Arial" panose="020B0604020202020204" pitchFamily="34" charset="0"/>
              </a:rPr>
              <a:t>ἄξῐος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worthy </a:t>
            </a:r>
            <a:r>
              <a:rPr lang="el-GR" cap="none" dirty="0" err="1">
                <a:latin typeface="Arial" panose="020B0604020202020204" pitchFamily="34" charset="0"/>
                <a:cs typeface="Arial" panose="020B0604020202020204" pitchFamily="34" charset="0"/>
              </a:rPr>
              <a:t>ἀξῐώτερος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ἀξῐώτατος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ἱκᾰνός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suitable, sufficient </a:t>
            </a:r>
            <a:r>
              <a:rPr lang="el-GR" cap="none" dirty="0" err="1">
                <a:latin typeface="Arial" panose="020B0604020202020204" pitchFamily="34" charset="0"/>
                <a:cs typeface="Arial" panose="020B0604020202020204" pitchFamily="34" charset="0"/>
              </a:rPr>
              <a:t>ἱκᾰνώτερος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ἱκᾰνώτατος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νέος </a:t>
            </a:r>
            <a:r>
              <a:rPr lang="en-US" cap="none" dirty="0">
                <a:latin typeface="Arial" panose="020B0604020202020204" pitchFamily="34" charset="0"/>
                <a:cs typeface="Arial" panose="020B0604020202020204" pitchFamily="34" charset="0"/>
              </a:rPr>
              <a:t>young </a:t>
            </a:r>
            <a:r>
              <a:rPr lang="el-GR" cap="none" dirty="0" err="1">
                <a:latin typeface="Arial" panose="020B0604020202020204" pitchFamily="34" charset="0"/>
                <a:cs typeface="Arial" panose="020B0604020202020204" pitchFamily="34" charset="0"/>
              </a:rPr>
              <a:t>νεώτερος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νεώτατος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χαλεπός </a:t>
            </a:r>
            <a:r>
              <a:rPr lang="en-US" cap="none" dirty="0">
                <a:latin typeface="Arial" panose="020B0604020202020204" pitchFamily="34" charset="0"/>
                <a:cs typeface="Arial" panose="020B0604020202020204" pitchFamily="34" charset="0"/>
              </a:rPr>
              <a:t>difficult </a:t>
            </a:r>
            <a:r>
              <a:rPr lang="el-GR" cap="none" dirty="0" err="1">
                <a:latin typeface="Arial" panose="020B0604020202020204" pitchFamily="34" charset="0"/>
                <a:cs typeface="Arial" panose="020B0604020202020204" pitchFamily="34" charset="0"/>
              </a:rPr>
              <a:t>χαλεπώτερος</a:t>
            </a:r>
            <a:r>
              <a:rPr lang="en-US"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χαλεπώτατος</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49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061D16-AF90-069A-24A8-23EE3AF6D2CF}"/>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149C3EA4-9218-FFC9-0C7D-BB6C18137C23}"/>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Adjectives with a masc. in -</a:t>
            </a:r>
            <a:r>
              <a:rPr lang="el-GR" cap="none" dirty="0">
                <a:latin typeface="Arial" panose="020B0604020202020204" pitchFamily="34" charset="0"/>
                <a:cs typeface="Arial" panose="020B0604020202020204" pitchFamily="34" charset="0"/>
              </a:rPr>
              <a:t>ας (</a:t>
            </a:r>
            <a:r>
              <a:rPr lang="en-US" cap="none" dirty="0">
                <a:latin typeface="Arial" panose="020B0604020202020204" pitchFamily="34" charset="0"/>
                <a:cs typeface="Arial" panose="020B0604020202020204" pitchFamily="34" charset="0"/>
              </a:rPr>
              <a:t>stem in </a:t>
            </a:r>
            <a:r>
              <a:rPr lang="el-GR" cap="none" dirty="0">
                <a:latin typeface="Arial" panose="020B0604020202020204" pitchFamily="34" charset="0"/>
                <a:cs typeface="Arial" panose="020B0604020202020204" pitchFamily="34" charset="0"/>
              </a:rPr>
              <a:t>ν</a:t>
            </a:r>
            <a:r>
              <a:rPr lang="en-US" cap="none" dirty="0">
                <a:latin typeface="Arial" panose="020B0604020202020204" pitchFamily="34" charset="0"/>
                <a:cs typeface="Arial" panose="020B0604020202020204" pitchFamily="34" charset="0"/>
              </a:rPr>
              <a:t>)</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have -</a:t>
            </a:r>
            <a:r>
              <a:rPr lang="el-GR" cap="none" dirty="0" err="1">
                <a:latin typeface="Arial" panose="020B0604020202020204" pitchFamily="34" charset="0"/>
                <a:cs typeface="Arial" panose="020B0604020202020204" pitchFamily="34" charset="0"/>
              </a:rPr>
              <a:t>άντερος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άντατος</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μέλας </a:t>
            </a:r>
            <a:r>
              <a:rPr lang="en-US" cap="none" dirty="0">
                <a:latin typeface="Arial" panose="020B0604020202020204" pitchFamily="34" charset="0"/>
                <a:cs typeface="Arial" panose="020B0604020202020204" pitchFamily="34" charset="0"/>
              </a:rPr>
              <a:t>dark </a:t>
            </a:r>
            <a:r>
              <a:rPr lang="el-GR" cap="none" dirty="0" err="1">
                <a:latin typeface="Arial" panose="020B0604020202020204" pitchFamily="34" charset="0"/>
                <a:cs typeface="Arial" panose="020B0604020202020204" pitchFamily="34" charset="0"/>
              </a:rPr>
              <a:t>μελάντερος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μελάντατος</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Adjectives with a masc. in -</a:t>
            </a:r>
            <a:r>
              <a:rPr lang="el-GR" cap="none" dirty="0" err="1">
                <a:latin typeface="Arial" panose="020B0604020202020204" pitchFamily="34" charset="0"/>
                <a:cs typeface="Arial" panose="020B0604020202020204" pitchFamily="34" charset="0"/>
              </a:rPr>
              <a:t>υς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have -</a:t>
            </a:r>
            <a:r>
              <a:rPr lang="el-GR" cap="none" dirty="0" err="1">
                <a:latin typeface="Arial" panose="020B0604020202020204" pitchFamily="34" charset="0"/>
                <a:cs typeface="Arial" panose="020B0604020202020204" pitchFamily="34" charset="0"/>
              </a:rPr>
              <a:t>ύτερος</a:t>
            </a:r>
            <a:r>
              <a:rPr lang="el-GR" cap="none" dirty="0">
                <a:latin typeface="Arial" panose="020B0604020202020204" pitchFamily="34" charset="0"/>
                <a:cs typeface="Arial" panose="020B0604020202020204" pitchFamily="34" charset="0"/>
              </a:rPr>
              <a:t>/-</a:t>
            </a:r>
            <a:r>
              <a:rPr lang="el-GR" cap="none" dirty="0" err="1">
                <a:latin typeface="Arial" panose="020B0604020202020204" pitchFamily="34" charset="0"/>
                <a:cs typeface="Arial" panose="020B0604020202020204" pitchFamily="34" charset="0"/>
              </a:rPr>
              <a:t>ύτατος</a:t>
            </a:r>
            <a:r>
              <a:rPr lang="en-US"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βαρύς </a:t>
            </a:r>
            <a:r>
              <a:rPr lang="en-US" cap="none" dirty="0">
                <a:latin typeface="Arial" panose="020B0604020202020204" pitchFamily="34" charset="0"/>
                <a:cs typeface="Arial" panose="020B0604020202020204" pitchFamily="34" charset="0"/>
              </a:rPr>
              <a:t>heavy </a:t>
            </a:r>
            <a:r>
              <a:rPr lang="el-GR" cap="none" dirty="0">
                <a:latin typeface="Arial" panose="020B0604020202020204" pitchFamily="34" charset="0"/>
                <a:cs typeface="Arial" panose="020B0604020202020204" pitchFamily="34" charset="0"/>
              </a:rPr>
              <a:t>βαρύτερος βαρύτατος</a:t>
            </a:r>
          </a:p>
          <a:p>
            <a:r>
              <a:rPr lang="el-GR" cap="none" dirty="0">
                <a:latin typeface="Arial" panose="020B0604020202020204" pitchFamily="34" charset="0"/>
                <a:cs typeface="Arial" panose="020B0604020202020204" pitchFamily="34" charset="0"/>
              </a:rPr>
              <a:t>βραχύς </a:t>
            </a:r>
            <a:r>
              <a:rPr lang="en-US" cap="none" dirty="0">
                <a:latin typeface="Arial" panose="020B0604020202020204" pitchFamily="34" charset="0"/>
                <a:cs typeface="Arial" panose="020B0604020202020204" pitchFamily="34" charset="0"/>
              </a:rPr>
              <a:t>short </a:t>
            </a:r>
            <a:r>
              <a:rPr lang="el-GR" cap="none" dirty="0">
                <a:latin typeface="Arial" panose="020B0604020202020204" pitchFamily="34" charset="0"/>
                <a:cs typeface="Arial" panose="020B0604020202020204" pitchFamily="34" charset="0"/>
              </a:rPr>
              <a:t>βραχύτερος βραχύτατος</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C1571B04-D6D7-EBF7-132C-58A210FF5B12}"/>
              </a:ext>
            </a:extLst>
          </p:cNvPr>
          <p:cNvSpPr>
            <a:spLocks noGrp="1"/>
          </p:cNvSpPr>
          <p:nvPr>
            <p:ph sz="quarter" idx="14"/>
          </p:nvPr>
        </p:nvSpPr>
        <p:spPr/>
        <p:txBody>
          <a:bodyPr>
            <a:normAutofit fontScale="85000" lnSpcReduction="20000"/>
          </a:bodyPr>
          <a:lstStyle/>
          <a:p>
            <a:r>
              <a:rPr lang="en-US" cap="none" dirty="0">
                <a:latin typeface="Arial" panose="020B0604020202020204" pitchFamily="34" charset="0"/>
                <a:cs typeface="Arial" panose="020B0604020202020204" pitchFamily="34" charset="0"/>
              </a:rPr>
              <a:t>Adjectives with a masc. in -</a:t>
            </a:r>
            <a:r>
              <a:rPr lang="el-GR" cap="none" dirty="0">
                <a:latin typeface="Arial" panose="020B0604020202020204" pitchFamily="34" charset="0"/>
                <a:cs typeface="Arial" panose="020B0604020202020204" pitchFamily="34" charset="0"/>
              </a:rPr>
              <a:t>ης </a:t>
            </a:r>
            <a:r>
              <a:rPr lang="en-US" cap="none" dirty="0">
                <a:latin typeface="Arial" panose="020B0604020202020204" pitchFamily="34" charset="0"/>
                <a:cs typeface="Arial" panose="020B0604020202020204" pitchFamily="34" charset="0"/>
              </a:rPr>
              <a:t>have -</a:t>
            </a:r>
            <a:r>
              <a:rPr lang="el-GR" cap="none" dirty="0" err="1">
                <a:latin typeface="Arial" panose="020B0604020202020204" pitchFamily="34" charset="0"/>
                <a:cs typeface="Arial" panose="020B0604020202020204" pitchFamily="34" charset="0"/>
              </a:rPr>
              <a:t>έστερος</a:t>
            </a:r>
            <a:r>
              <a:rPr lang="el-GR" cap="none" dirty="0">
                <a:latin typeface="Arial" panose="020B0604020202020204" pitchFamily="34" charset="0"/>
                <a:cs typeface="Arial" panose="020B0604020202020204" pitchFamily="34" charset="0"/>
              </a:rPr>
              <a:t>/-</a:t>
            </a:r>
            <a:r>
              <a:rPr lang="el-GR" cap="none" dirty="0" err="1">
                <a:latin typeface="Arial" panose="020B0604020202020204" pitchFamily="34" charset="0"/>
                <a:cs typeface="Arial" panose="020B0604020202020204" pitchFamily="34" charset="0"/>
              </a:rPr>
              <a:t>έστατος</a:t>
            </a:r>
            <a:r>
              <a:rPr lang="el-GR" cap="none" dirty="0">
                <a:latin typeface="Arial" panose="020B0604020202020204" pitchFamily="34" charset="0"/>
                <a:cs typeface="Arial" panose="020B0604020202020204" pitchFamily="34" charset="0"/>
              </a:rPr>
              <a:t>:</a:t>
            </a:r>
          </a:p>
          <a:p>
            <a:r>
              <a:rPr lang="el-GR" cap="none" dirty="0" err="1">
                <a:latin typeface="Arial" panose="020B0604020202020204" pitchFamily="34" charset="0"/>
                <a:cs typeface="Arial" panose="020B0604020202020204" pitchFamily="34" charset="0"/>
              </a:rPr>
              <a:t>ἀληθής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true </a:t>
            </a:r>
            <a:r>
              <a:rPr lang="el-GR" cap="none" dirty="0" err="1">
                <a:latin typeface="Arial" panose="020B0604020202020204" pitchFamily="34" charset="0"/>
                <a:cs typeface="Arial" panose="020B0604020202020204" pitchFamily="34" charset="0"/>
              </a:rPr>
              <a:t>ἀληθέστερος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ἀληθέστατος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εὐκλεής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famous </a:t>
            </a:r>
            <a:r>
              <a:rPr lang="el-GR" cap="none" dirty="0" err="1">
                <a:latin typeface="Arial" panose="020B0604020202020204" pitchFamily="34" charset="0"/>
                <a:cs typeface="Arial" panose="020B0604020202020204" pitchFamily="34" charset="0"/>
              </a:rPr>
              <a:t>εὐκλεέστερος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εὐκλεέστατος</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Adjectives with a masc. in -</a:t>
            </a:r>
            <a:r>
              <a:rPr lang="el-GR" cap="none" dirty="0">
                <a:latin typeface="Arial" panose="020B0604020202020204" pitchFamily="34" charset="0"/>
                <a:cs typeface="Arial" panose="020B0604020202020204" pitchFamily="34" charset="0"/>
              </a:rPr>
              <a:t>ων </a:t>
            </a:r>
            <a:r>
              <a:rPr lang="en-US" cap="none" dirty="0">
                <a:latin typeface="Arial" panose="020B0604020202020204" pitchFamily="34" charset="0"/>
                <a:cs typeface="Arial" panose="020B0604020202020204" pitchFamily="34" charset="0"/>
              </a:rPr>
              <a:t>add -</a:t>
            </a:r>
            <a:r>
              <a:rPr lang="el-GR" cap="none" dirty="0" err="1">
                <a:latin typeface="Arial" panose="020B0604020202020204" pitchFamily="34" charset="0"/>
                <a:cs typeface="Arial" panose="020B0604020202020204" pitchFamily="34" charset="0"/>
              </a:rPr>
              <a:t>έσ</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to the stem, giving -</a:t>
            </a:r>
            <a:r>
              <a:rPr lang="el-GR" cap="none" dirty="0" err="1">
                <a:latin typeface="Arial" panose="020B0604020202020204" pitchFamily="34" charset="0"/>
                <a:cs typeface="Arial" panose="020B0604020202020204" pitchFamily="34" charset="0"/>
              </a:rPr>
              <a:t>ονέστερος</a:t>
            </a:r>
            <a:r>
              <a:rPr lang="el-GR" cap="none" dirty="0">
                <a:latin typeface="Arial" panose="020B0604020202020204" pitchFamily="34" charset="0"/>
                <a:cs typeface="Arial" panose="020B0604020202020204" pitchFamily="34" charset="0"/>
              </a:rPr>
              <a:t>/-</a:t>
            </a:r>
            <a:r>
              <a:rPr lang="el-GR" cap="none" dirty="0" err="1">
                <a:latin typeface="Arial" panose="020B0604020202020204" pitchFamily="34" charset="0"/>
                <a:cs typeface="Arial" panose="020B0604020202020204" pitchFamily="34" charset="0"/>
              </a:rPr>
              <a:t>ονέστατος</a:t>
            </a:r>
            <a:r>
              <a:rPr lang="el-GR" cap="none" dirty="0">
                <a:latin typeface="Arial" panose="020B0604020202020204" pitchFamily="34" charset="0"/>
                <a:cs typeface="Arial" panose="020B0604020202020204" pitchFamily="34" charset="0"/>
              </a:rPr>
              <a:t>:</a:t>
            </a:r>
          </a:p>
          <a:p>
            <a:r>
              <a:rPr lang="el-GR" cap="none" dirty="0" err="1">
                <a:latin typeface="Arial" panose="020B0604020202020204" pitchFamily="34" charset="0"/>
                <a:cs typeface="Arial" panose="020B0604020202020204" pitchFamily="34" charset="0"/>
              </a:rPr>
              <a:t>εὐδαίμων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fortunate </a:t>
            </a:r>
            <a:r>
              <a:rPr lang="el-GR" cap="none" dirty="0" err="1">
                <a:latin typeface="Arial" panose="020B0604020202020204" pitchFamily="34" charset="0"/>
                <a:cs typeface="Arial" panose="020B0604020202020204" pitchFamily="34" charset="0"/>
              </a:rPr>
              <a:t>εὐδαιμονέστερος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εὐδαιμονέστατος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σώφρων </a:t>
            </a:r>
            <a:r>
              <a:rPr lang="en-US" cap="none" dirty="0">
                <a:latin typeface="Arial" panose="020B0604020202020204" pitchFamily="34" charset="0"/>
                <a:cs typeface="Arial" panose="020B0604020202020204" pitchFamily="34" charset="0"/>
              </a:rPr>
              <a:t>prudent </a:t>
            </a:r>
            <a:r>
              <a:rPr lang="el-GR" cap="none" dirty="0">
                <a:latin typeface="Arial" panose="020B0604020202020204" pitchFamily="34" charset="0"/>
                <a:cs typeface="Arial" panose="020B0604020202020204" pitchFamily="34" charset="0"/>
              </a:rPr>
              <a:t>σωφρονέστερος σωφρονέστατος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279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91DD7E-CF3C-9FD2-C333-BEC45188FEF2}"/>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79A59E4B-0A47-345D-6039-0DF765573B76}"/>
              </a:ext>
            </a:extLst>
          </p:cNvPr>
          <p:cNvSpPr>
            <a:spLocks noGrp="1"/>
          </p:cNvSpPr>
          <p:nvPr>
            <p:ph sz="quarter" idx="13"/>
          </p:nvPr>
        </p:nvSpPr>
        <p:spPr/>
        <p:txBody>
          <a:bodyPr>
            <a:normAutofit/>
          </a:bodyPr>
          <a:lstStyle/>
          <a:p>
            <a:r>
              <a:rPr lang="en-US" b="1" cap="none" dirty="0">
                <a:latin typeface="Arial" panose="020B0604020202020204" pitchFamily="34" charset="0"/>
                <a:cs typeface="Arial" panose="020B0604020202020204" pitchFamily="34" charset="0"/>
              </a:rPr>
              <a:t>Comparatives in -(</a:t>
            </a:r>
            <a:r>
              <a:rPr lang="el-GR" b="1" cap="none" dirty="0">
                <a:latin typeface="Arial" panose="020B0604020202020204" pitchFamily="34" charset="0"/>
                <a:cs typeface="Arial" panose="020B0604020202020204" pitchFamily="34" charset="0"/>
              </a:rPr>
              <a:t>ί</a:t>
            </a:r>
            <a:r>
              <a:rPr lang="en-US" b="1" cap="none" dirty="0">
                <a:latin typeface="Arial" panose="020B0604020202020204" pitchFamily="34" charset="0"/>
                <a:cs typeface="Arial" panose="020B0604020202020204" pitchFamily="34" charset="0"/>
              </a:rPr>
              <a:t>)</a:t>
            </a:r>
            <a:r>
              <a:rPr lang="en-US" b="1" cap="none" dirty="0" err="1">
                <a:latin typeface="Arial" panose="020B0604020202020204" pitchFamily="34" charset="0"/>
                <a:cs typeface="Arial" panose="020B0604020202020204" pitchFamily="34" charset="0"/>
              </a:rPr>
              <a:t>ων</a:t>
            </a:r>
            <a:r>
              <a:rPr lang="en-US" b="1" cap="none" dirty="0">
                <a:latin typeface="Arial" panose="020B0604020202020204" pitchFamily="34" charset="0"/>
                <a:cs typeface="Arial" panose="020B0604020202020204" pitchFamily="34" charset="0"/>
              </a:rPr>
              <a:t> and superlatives in –</a:t>
            </a:r>
            <a:r>
              <a:rPr lang="en-US" b="1" cap="none" dirty="0" err="1">
                <a:latin typeface="Arial" panose="020B0604020202020204" pitchFamily="34" charset="0"/>
                <a:cs typeface="Arial" panose="020B0604020202020204" pitchFamily="34" charset="0"/>
              </a:rPr>
              <a:t>ιστος</a:t>
            </a:r>
            <a:r>
              <a:rPr lang="en-US" b="1" cap="none" dirty="0">
                <a:latin typeface="Arial" panose="020B0604020202020204" pitchFamily="34" charset="0"/>
                <a:cs typeface="Arial" panose="020B0604020202020204" pitchFamily="34" charset="0"/>
              </a:rPr>
              <a:t> </a:t>
            </a:r>
          </a:p>
          <a:p>
            <a:r>
              <a:rPr lang="en-US" cap="none" dirty="0">
                <a:latin typeface="Arial" panose="020B0604020202020204" pitchFamily="34" charset="0"/>
                <a:cs typeface="Arial" panose="020B0604020202020204" pitchFamily="34" charset="0"/>
              </a:rPr>
              <a:t>Several frequently occurring adjectives form their comparative degree by adding the suffix -</a:t>
            </a:r>
            <a:r>
              <a:rPr lang="en-US" cap="none" dirty="0" err="1">
                <a:latin typeface="Arial" panose="020B0604020202020204" pitchFamily="34" charset="0"/>
                <a:cs typeface="Arial" panose="020B0604020202020204" pitchFamily="34" charset="0"/>
              </a:rPr>
              <a:t>ῑον</a:t>
            </a:r>
            <a:r>
              <a:rPr lang="en-US" cap="none" dirty="0">
                <a:latin typeface="Arial" panose="020B0604020202020204" pitchFamily="34" charset="0"/>
                <a:cs typeface="Arial" panose="020B0604020202020204" pitchFamily="34" charset="0"/>
              </a:rPr>
              <a:t>-/-(y)</a:t>
            </a:r>
            <a:r>
              <a:rPr lang="en-US" cap="none" dirty="0" err="1">
                <a:latin typeface="Arial" panose="020B0604020202020204" pitchFamily="34" charset="0"/>
                <a:cs typeface="Arial" panose="020B0604020202020204" pitchFamily="34" charset="0"/>
              </a:rPr>
              <a:t>ον</a:t>
            </a:r>
            <a:r>
              <a:rPr lang="en-US" cap="none" dirty="0">
                <a:latin typeface="Arial" panose="020B0604020202020204" pitchFamily="34" charset="0"/>
                <a:cs typeface="Arial" panose="020B0604020202020204" pitchFamily="34" charset="0"/>
              </a:rPr>
              <a:t>- to the adjective’s stem (this occurs especially with adjectives in -</a:t>
            </a:r>
            <a:r>
              <a:rPr lang="en-US" cap="none" dirty="0" err="1">
                <a:latin typeface="Arial" panose="020B0604020202020204" pitchFamily="34" charset="0"/>
                <a:cs typeface="Arial" panose="020B0604020202020204" pitchFamily="34" charset="0"/>
              </a:rPr>
              <a:t>υς</a:t>
            </a:r>
            <a:r>
              <a:rPr lang="en-US" cap="none" dirty="0">
                <a:latin typeface="Arial" panose="020B0604020202020204" pitchFamily="34" charset="0"/>
                <a:cs typeface="Arial" panose="020B0604020202020204" pitchFamily="34" charset="0"/>
              </a:rPr>
              <a:t>), or to an entirely different stem.</a:t>
            </a:r>
          </a:p>
          <a:p>
            <a:r>
              <a:rPr lang="en-US" cap="none" dirty="0">
                <a:latin typeface="Arial" panose="020B0604020202020204" pitchFamily="34" charset="0"/>
                <a:cs typeface="Arial" panose="020B0604020202020204" pitchFamily="34" charset="0"/>
              </a:rPr>
              <a:t>The superlative degree of these adjectives is formed by adding the suffix -</a:t>
            </a:r>
            <a:r>
              <a:rPr lang="en-US" cap="none" dirty="0" err="1">
                <a:latin typeface="Arial" panose="020B0604020202020204" pitchFamily="34" charset="0"/>
                <a:cs typeface="Arial" panose="020B0604020202020204" pitchFamily="34" charset="0"/>
              </a:rPr>
              <a:t>ιστος</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ίστη</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ιστον</a:t>
            </a:r>
            <a:r>
              <a:rPr lang="en-US" cap="none" dirty="0">
                <a:latin typeface="Arial" panose="020B0604020202020204" pitchFamily="34" charset="0"/>
                <a:cs typeface="Arial" panose="020B0604020202020204" pitchFamily="34" charset="0"/>
              </a:rPr>
              <a:t> to the same stem. such superlatives are declined as first-and-second declension adjectives of three endings, like </a:t>
            </a:r>
            <a:r>
              <a:rPr lang="en-US" cap="none" dirty="0" err="1">
                <a:latin typeface="Arial" panose="020B0604020202020204" pitchFamily="34" charset="0"/>
                <a:cs typeface="Arial" panose="020B0604020202020204" pitchFamily="34" charset="0"/>
              </a:rPr>
              <a:t>δεινός</a:t>
            </a:r>
            <a:r>
              <a:rPr lang="en-US" cap="none" dirty="0">
                <a:latin typeface="Arial" panose="020B0604020202020204" pitchFamily="34" charset="0"/>
                <a:cs typeface="Arial" panose="020B0604020202020204" pitchFamily="34" charset="0"/>
              </a:rPr>
              <a:t>, -ή, -ό</a:t>
            </a:r>
            <a:r>
              <a:rPr lang="el-GR" cap="none" dirty="0">
                <a:latin typeface="Arial" panose="020B0604020202020204" pitchFamily="34" charset="0"/>
                <a:cs typeface="Arial" panose="020B0604020202020204" pitchFamily="34" charset="0"/>
              </a:rPr>
              <a:t>ν.</a:t>
            </a:r>
          </a:p>
        </p:txBody>
      </p:sp>
    </p:spTree>
    <p:extLst>
      <p:ext uri="{BB962C8B-B14F-4D97-AF65-F5344CB8AC3E}">
        <p14:creationId xmlns:p14="http://schemas.microsoft.com/office/powerpoint/2010/main" val="4111240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02EC5-F54F-D47F-A30E-B98FC0EC1114}"/>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BE8F3341-19E4-16D0-882F-DC0682A4187B}"/>
              </a:ext>
            </a:extLst>
          </p:cNvPr>
          <p:cNvSpPr>
            <a:spLocks noGrp="1"/>
          </p:cNvSpPr>
          <p:nvPr>
            <p:ph sz="quarter" idx="13"/>
          </p:nvPr>
        </p:nvSpPr>
        <p:spPr/>
        <p:txBody>
          <a:bodyPr>
            <a:normAutofit fontScale="92500" lnSpcReduction="20000"/>
          </a:bodyPr>
          <a:lstStyle/>
          <a:p>
            <a:r>
              <a:rPr lang="en-US" b="1" cap="none" dirty="0">
                <a:latin typeface="Arial" panose="020B0604020202020204" pitchFamily="34" charset="0"/>
                <a:cs typeface="Arial" panose="020B0604020202020204" pitchFamily="34" charset="0"/>
              </a:rPr>
              <a:t>Comparatives in -(</a:t>
            </a:r>
            <a:r>
              <a:rPr lang="el-GR" b="1" cap="none" dirty="0">
                <a:latin typeface="Arial" panose="020B0604020202020204" pitchFamily="34" charset="0"/>
                <a:cs typeface="Arial" panose="020B0604020202020204" pitchFamily="34" charset="0"/>
              </a:rPr>
              <a:t>ί</a:t>
            </a:r>
            <a:r>
              <a:rPr lang="en-US" b="1" cap="none" dirty="0">
                <a:latin typeface="Arial" panose="020B0604020202020204" pitchFamily="34" charset="0"/>
                <a:cs typeface="Arial" panose="020B0604020202020204" pitchFamily="34" charset="0"/>
              </a:rPr>
              <a:t>)</a:t>
            </a:r>
            <a:r>
              <a:rPr lang="en-US" b="1" cap="none" dirty="0" err="1">
                <a:latin typeface="Arial" panose="020B0604020202020204" pitchFamily="34" charset="0"/>
                <a:cs typeface="Arial" panose="020B0604020202020204" pitchFamily="34" charset="0"/>
              </a:rPr>
              <a:t>ων</a:t>
            </a:r>
            <a:r>
              <a:rPr lang="en-US" b="1" cap="none" dirty="0">
                <a:latin typeface="Arial" panose="020B0604020202020204" pitchFamily="34" charset="0"/>
                <a:cs typeface="Arial" panose="020B0604020202020204" pitchFamily="34" charset="0"/>
              </a:rPr>
              <a:t> and superlatives in –</a:t>
            </a:r>
            <a:r>
              <a:rPr lang="en-US" b="1" cap="none" dirty="0" err="1">
                <a:latin typeface="Arial" panose="020B0604020202020204" pitchFamily="34" charset="0"/>
                <a:cs typeface="Arial" panose="020B0604020202020204" pitchFamily="34" charset="0"/>
              </a:rPr>
              <a:t>ιστος</a:t>
            </a:r>
            <a:r>
              <a:rPr lang="en-US" b="1" cap="none" dirty="0">
                <a:latin typeface="Arial" panose="020B0604020202020204" pitchFamily="34" charset="0"/>
                <a:cs typeface="Arial" panose="020B0604020202020204" pitchFamily="34" charset="0"/>
              </a:rPr>
              <a:t> </a:t>
            </a:r>
          </a:p>
          <a:p>
            <a:r>
              <a:rPr lang="en-US" cap="none" dirty="0">
                <a:latin typeface="Arial" panose="020B0604020202020204" pitchFamily="34" charset="0"/>
                <a:cs typeface="Arial" panose="020B0604020202020204" pitchFamily="34" charset="0"/>
              </a:rPr>
              <a:t>The following comparatives and superlatives belong to this type:</a:t>
            </a:r>
          </a:p>
          <a:p>
            <a:r>
              <a:rPr lang="en-US" cap="none" dirty="0">
                <a:latin typeface="Arial" panose="020B0604020202020204" pitchFamily="34" charset="0"/>
                <a:cs typeface="Arial" panose="020B0604020202020204" pitchFamily="34" charset="0"/>
              </a:rPr>
              <a:t>positive comparative superlative</a:t>
            </a:r>
          </a:p>
          <a:p>
            <a:r>
              <a:rPr lang="el-GR" cap="none" dirty="0" err="1">
                <a:latin typeface="Arial" panose="020B0604020202020204" pitchFamily="34" charset="0"/>
                <a:cs typeface="Arial" panose="020B0604020202020204" pitchFamily="34" charset="0"/>
              </a:rPr>
              <a:t>ἀγαθός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good, strong </a:t>
            </a:r>
            <a:r>
              <a:rPr lang="el-GR" cap="none" dirty="0" err="1">
                <a:latin typeface="Arial" panose="020B0604020202020204" pitchFamily="34" charset="0"/>
                <a:cs typeface="Arial" panose="020B0604020202020204" pitchFamily="34" charset="0"/>
              </a:rPr>
              <a:t>ἀμείνων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ἄριστος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see below)</a:t>
            </a:r>
          </a:p>
          <a:p>
            <a:r>
              <a:rPr lang="el-GR" cap="none" dirty="0" err="1">
                <a:latin typeface="Arial" panose="020B0604020202020204" pitchFamily="34" charset="0"/>
                <a:cs typeface="Arial" panose="020B0604020202020204" pitchFamily="34" charset="0"/>
              </a:rPr>
              <a:t>ἀρείων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poetry only) </a:t>
            </a:r>
            <a:r>
              <a:rPr lang="el-GR" cap="none" dirty="0" err="1">
                <a:latin typeface="Arial" panose="020B0604020202020204" pitchFamily="34" charset="0"/>
                <a:cs typeface="Arial" panose="020B0604020202020204" pitchFamily="34" charset="0"/>
              </a:rPr>
              <a:t>ἄριστος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βελτίων</a:t>
            </a:r>
            <a:r>
              <a:rPr lang="el-GR" cap="none" dirty="0">
                <a:latin typeface="Arial" panose="020B0604020202020204" pitchFamily="34" charset="0"/>
                <a:cs typeface="Arial" panose="020B0604020202020204" pitchFamily="34" charset="0"/>
              </a:rPr>
              <a:t> βέλτιστος</a:t>
            </a:r>
          </a:p>
          <a:p>
            <a:r>
              <a:rPr lang="el-GR" cap="none" dirty="0" err="1">
                <a:latin typeface="Arial" panose="020B0604020202020204" pitchFamily="34" charset="0"/>
                <a:cs typeface="Arial" panose="020B0604020202020204" pitchFamily="34" charset="0"/>
              </a:rPr>
              <a:t>λῴων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λῷστος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a:t>
            </a:r>
            <a:r>
              <a:rPr lang="el-GR" cap="none" dirty="0" err="1">
                <a:latin typeface="Arial" panose="020B0604020202020204" pitchFamily="34" charset="0"/>
                <a:cs typeface="Arial" panose="020B0604020202020204" pitchFamily="34" charset="0"/>
              </a:rPr>
              <a:t>κρατύς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strong</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(homer only)</a:t>
            </a:r>
            <a:r>
              <a:rPr lang="el-GR" cap="none" dirty="0">
                <a:latin typeface="Arial" panose="020B0604020202020204" pitchFamily="34" charset="0"/>
                <a:cs typeface="Arial" panose="020B0604020202020204" pitchFamily="34" charset="0"/>
              </a:rPr>
              <a:t> κρείττων </a:t>
            </a:r>
            <a:r>
              <a:rPr lang="en-US" cap="none" dirty="0">
                <a:latin typeface="Arial" panose="020B0604020202020204" pitchFamily="34" charset="0"/>
                <a:cs typeface="Arial" panose="020B0604020202020204" pitchFamily="34" charset="0"/>
              </a:rPr>
              <a:t>better </a:t>
            </a:r>
            <a:r>
              <a:rPr lang="el-GR" cap="none" dirty="0">
                <a:latin typeface="Arial" panose="020B0604020202020204" pitchFamily="34" charset="0"/>
                <a:cs typeface="Arial" panose="020B0604020202020204" pitchFamily="34" charset="0"/>
              </a:rPr>
              <a:t>κράτιστος </a:t>
            </a:r>
            <a:r>
              <a:rPr lang="en-US" cap="none" dirty="0">
                <a:latin typeface="Arial" panose="020B0604020202020204" pitchFamily="34" charset="0"/>
                <a:cs typeface="Arial" panose="020B0604020202020204" pitchFamily="34" charset="0"/>
              </a:rPr>
              <a:t>best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982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C24934-9917-A6C5-F29A-751AD1C236D1}"/>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F5ABF2E3-B1FD-08D8-0639-2B31838237A6}"/>
              </a:ext>
            </a:extLst>
          </p:cNvPr>
          <p:cNvSpPr>
            <a:spLocks noGrp="1"/>
          </p:cNvSpPr>
          <p:nvPr>
            <p:ph sz="quarter" idx="13"/>
          </p:nvPr>
        </p:nvSpPr>
        <p:spPr/>
        <p:txBody>
          <a:bodyPr>
            <a:normAutofit fontScale="70000" lnSpcReduction="20000"/>
          </a:bodyPr>
          <a:lstStyle/>
          <a:p>
            <a:r>
              <a:rPr lang="en-US" b="1" cap="none" dirty="0">
                <a:latin typeface="Arial" panose="020B0604020202020204" pitchFamily="34" charset="0"/>
                <a:cs typeface="Arial" panose="020B0604020202020204" pitchFamily="34" charset="0"/>
              </a:rPr>
              <a:t>Comparatives in -(</a:t>
            </a:r>
            <a:r>
              <a:rPr lang="el-GR" b="1" cap="none" dirty="0">
                <a:latin typeface="Arial" panose="020B0604020202020204" pitchFamily="34" charset="0"/>
                <a:cs typeface="Arial" panose="020B0604020202020204" pitchFamily="34" charset="0"/>
              </a:rPr>
              <a:t>ί</a:t>
            </a:r>
            <a:r>
              <a:rPr lang="en-US" b="1" cap="none" dirty="0">
                <a:latin typeface="Arial" panose="020B0604020202020204" pitchFamily="34" charset="0"/>
                <a:cs typeface="Arial" panose="020B0604020202020204" pitchFamily="34" charset="0"/>
              </a:rPr>
              <a:t>)</a:t>
            </a:r>
            <a:r>
              <a:rPr lang="en-US" b="1" cap="none" dirty="0" err="1">
                <a:latin typeface="Arial" panose="020B0604020202020204" pitchFamily="34" charset="0"/>
                <a:cs typeface="Arial" panose="020B0604020202020204" pitchFamily="34" charset="0"/>
              </a:rPr>
              <a:t>ων</a:t>
            </a:r>
            <a:r>
              <a:rPr lang="en-US" b="1" cap="none" dirty="0">
                <a:latin typeface="Arial" panose="020B0604020202020204" pitchFamily="34" charset="0"/>
                <a:cs typeface="Arial" panose="020B0604020202020204" pitchFamily="34" charset="0"/>
              </a:rPr>
              <a:t> and superlatives in –</a:t>
            </a:r>
            <a:r>
              <a:rPr lang="en-US" b="1" cap="none" dirty="0" err="1">
                <a:latin typeface="Arial" panose="020B0604020202020204" pitchFamily="34" charset="0"/>
                <a:cs typeface="Arial" panose="020B0604020202020204" pitchFamily="34" charset="0"/>
              </a:rPr>
              <a:t>ιστος</a:t>
            </a:r>
            <a:r>
              <a:rPr lang="en-US" b="1" cap="none" dirty="0">
                <a:latin typeface="Arial" panose="020B0604020202020204" pitchFamily="34" charset="0"/>
                <a:cs typeface="Arial" panose="020B0604020202020204" pitchFamily="34" charset="0"/>
              </a:rPr>
              <a:t> </a:t>
            </a:r>
          </a:p>
          <a:p>
            <a:r>
              <a:rPr lang="en-US" cap="none" dirty="0">
                <a:latin typeface="Arial" panose="020B0604020202020204" pitchFamily="34" charset="0"/>
                <a:cs typeface="Arial" panose="020B0604020202020204" pitchFamily="34" charset="0"/>
              </a:rPr>
              <a:t>The following comparatives and superlatives belong to this type:</a:t>
            </a:r>
          </a:p>
          <a:p>
            <a:r>
              <a:rPr lang="el-GR" cap="none" dirty="0" err="1">
                <a:latin typeface="Arial" panose="020B0604020202020204" pitchFamily="34" charset="0"/>
                <a:cs typeface="Arial" panose="020B0604020202020204" pitchFamily="34" charset="0"/>
              </a:rPr>
              <a:t>αἰσχρός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ugly </a:t>
            </a:r>
            <a:r>
              <a:rPr lang="el-GR" cap="none" dirty="0" err="1">
                <a:latin typeface="Arial" panose="020B0604020202020204" pitchFamily="34" charset="0"/>
                <a:cs typeface="Arial" panose="020B0604020202020204" pitchFamily="34" charset="0"/>
              </a:rPr>
              <a:t>αἰσχίων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αἴσχιστος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ἐχθρός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hostile </a:t>
            </a:r>
            <a:r>
              <a:rPr lang="el-GR" cap="none" dirty="0" err="1">
                <a:latin typeface="Arial" panose="020B0604020202020204" pitchFamily="34" charset="0"/>
                <a:cs typeface="Arial" panose="020B0604020202020204" pitchFamily="34" charset="0"/>
              </a:rPr>
              <a:t>ἐχθίων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ἔχθιστος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ἡδύς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sweet </a:t>
            </a:r>
            <a:r>
              <a:rPr lang="el-GR" cap="none" dirty="0" err="1">
                <a:latin typeface="Arial" panose="020B0604020202020204" pitchFamily="34" charset="0"/>
                <a:cs typeface="Arial" panose="020B0604020202020204" pitchFamily="34" charset="0"/>
              </a:rPr>
              <a:t>ἡδίων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ἥδιστος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κακός </a:t>
            </a:r>
            <a:r>
              <a:rPr lang="en-US" cap="none" dirty="0">
                <a:latin typeface="Arial" panose="020B0604020202020204" pitchFamily="34" charset="0"/>
                <a:cs typeface="Arial" panose="020B0604020202020204" pitchFamily="34" charset="0"/>
              </a:rPr>
              <a:t>bad, evil </a:t>
            </a:r>
            <a:r>
              <a:rPr lang="el-GR" cap="none" dirty="0" err="1">
                <a:latin typeface="Arial" panose="020B0604020202020204" pitchFamily="34" charset="0"/>
                <a:cs typeface="Arial" panose="020B0604020202020204" pitchFamily="34" charset="0"/>
              </a:rPr>
              <a:t>κακίων</a:t>
            </a:r>
            <a:r>
              <a:rPr lang="el-GR" cap="none" dirty="0">
                <a:latin typeface="Arial" panose="020B0604020202020204" pitchFamily="34" charset="0"/>
                <a:cs typeface="Arial" panose="020B0604020202020204" pitchFamily="34" charset="0"/>
              </a:rPr>
              <a:t> κάκιστος</a:t>
            </a:r>
          </a:p>
          <a:p>
            <a:r>
              <a:rPr lang="en-US" cap="none" dirty="0">
                <a:latin typeface="Arial" panose="020B0604020202020204" pitchFamily="34" charset="0"/>
                <a:cs typeface="Arial" panose="020B0604020202020204" pitchFamily="34" charset="0"/>
              </a:rPr>
              <a:t>but also: </a:t>
            </a:r>
            <a:r>
              <a:rPr lang="el-GR" cap="none" dirty="0" err="1">
                <a:latin typeface="Arial" panose="020B0604020202020204" pitchFamily="34" charset="0"/>
                <a:cs typeface="Arial" panose="020B0604020202020204" pitchFamily="34" charset="0"/>
              </a:rPr>
              <a:t>κακώτερος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poetry only)</a:t>
            </a:r>
          </a:p>
          <a:p>
            <a:r>
              <a:rPr lang="el-GR" cap="none" dirty="0" err="1">
                <a:latin typeface="Arial" panose="020B0604020202020204" pitchFamily="34" charset="0"/>
                <a:cs typeface="Arial" panose="020B0604020202020204" pitchFamily="34" charset="0"/>
              </a:rPr>
              <a:t>χείρων</a:t>
            </a:r>
            <a:r>
              <a:rPr lang="el-GR" cap="none" dirty="0">
                <a:latin typeface="Arial" panose="020B0604020202020204" pitchFamily="34" charset="0"/>
                <a:cs typeface="Arial" panose="020B0604020202020204" pitchFamily="34" charset="0"/>
              </a:rPr>
              <a:t> χείριστος</a:t>
            </a:r>
          </a:p>
          <a:p>
            <a:r>
              <a:rPr lang="el-GR" cap="none" dirty="0" err="1">
                <a:latin typeface="Arial" panose="020B0604020202020204" pitchFamily="34" charset="0"/>
                <a:cs typeface="Arial" panose="020B0604020202020204" pitchFamily="34" charset="0"/>
              </a:rPr>
              <a:t>ἥττων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worse </a:t>
            </a:r>
            <a:r>
              <a:rPr lang="el-GR" cap="none" dirty="0" err="1">
                <a:latin typeface="Arial" panose="020B0604020202020204" pitchFamily="34" charset="0"/>
                <a:cs typeface="Arial" panose="020B0604020202020204" pitchFamily="34" charset="0"/>
              </a:rPr>
              <a:t>ἥκιστος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worst (usually adv.</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ἥκιστα</a:t>
            </a:r>
            <a:r>
              <a:rPr lang="el-GR" cap="none" dirty="0">
                <a:latin typeface="Arial" panose="020B0604020202020204" pitchFamily="34" charset="0"/>
                <a:cs typeface="Arial" panose="020B0604020202020204" pitchFamily="34" charset="0"/>
              </a:rPr>
              <a:t>)</a:t>
            </a:r>
          </a:p>
          <a:p>
            <a:endParaRPr lang="en-US" cap="none"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6ECD6CC7-2C15-66B2-5073-C75A6C968585}"/>
              </a:ext>
            </a:extLst>
          </p:cNvPr>
          <p:cNvSpPr>
            <a:spLocks noGrp="1"/>
          </p:cNvSpPr>
          <p:nvPr>
            <p:ph sz="quarter" idx="14"/>
          </p:nvPr>
        </p:nvSpPr>
        <p:spPr/>
        <p:txBody>
          <a:bodyPr>
            <a:normAutofit/>
          </a:bodyPr>
          <a:lstStyle/>
          <a:p>
            <a:r>
              <a:rPr lang="el-GR" cap="none" dirty="0">
                <a:latin typeface="Arial" panose="020B0604020202020204" pitchFamily="34" charset="0"/>
                <a:cs typeface="Arial" panose="020B0604020202020204" pitchFamily="34" charset="0"/>
              </a:rPr>
              <a:t>καλός </a:t>
            </a:r>
            <a:r>
              <a:rPr lang="en-US" cap="none" dirty="0">
                <a:latin typeface="Arial" panose="020B0604020202020204" pitchFamily="34" charset="0"/>
                <a:cs typeface="Arial" panose="020B0604020202020204" pitchFamily="34" charset="0"/>
              </a:rPr>
              <a:t>beautiful </a:t>
            </a:r>
            <a:r>
              <a:rPr lang="el-GR" cap="none" dirty="0" err="1">
                <a:latin typeface="Arial" panose="020B0604020202020204" pitchFamily="34" charset="0"/>
                <a:cs typeface="Arial" panose="020B0604020202020204" pitchFamily="34" charset="0"/>
              </a:rPr>
              <a:t>καλλίων</a:t>
            </a:r>
            <a:r>
              <a:rPr lang="el-GR" cap="none" dirty="0">
                <a:latin typeface="Arial" panose="020B0604020202020204" pitchFamily="34" charset="0"/>
                <a:cs typeface="Arial" panose="020B0604020202020204" pitchFamily="34" charset="0"/>
              </a:rPr>
              <a:t> κάλλιστος</a:t>
            </a:r>
          </a:p>
          <a:p>
            <a:r>
              <a:rPr lang="el-GR" cap="none" dirty="0">
                <a:latin typeface="Arial" panose="020B0604020202020204" pitchFamily="34" charset="0"/>
                <a:cs typeface="Arial" panose="020B0604020202020204" pitchFamily="34" charset="0"/>
              </a:rPr>
              <a:t>μακρός </a:t>
            </a:r>
            <a:r>
              <a:rPr lang="en-US" cap="none" dirty="0">
                <a:latin typeface="Arial" panose="020B0604020202020204" pitchFamily="34" charset="0"/>
                <a:cs typeface="Arial" panose="020B0604020202020204" pitchFamily="34" charset="0"/>
              </a:rPr>
              <a:t>long (</a:t>
            </a:r>
            <a:r>
              <a:rPr lang="el-GR" cap="none" dirty="0" err="1">
                <a:latin typeface="Arial" panose="020B0604020202020204" pitchFamily="34" charset="0"/>
                <a:cs typeface="Arial" panose="020B0604020202020204" pitchFamily="34" charset="0"/>
              </a:rPr>
              <a:t>μάσσων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poet.)</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μήκιστος</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but also: </a:t>
            </a:r>
            <a:r>
              <a:rPr lang="el-GR" cap="none" dirty="0">
                <a:latin typeface="Arial" panose="020B0604020202020204" pitchFamily="34" charset="0"/>
                <a:cs typeface="Arial" panose="020B0604020202020204" pitchFamily="34" charset="0"/>
              </a:rPr>
              <a:t>μακρότατος</a:t>
            </a:r>
          </a:p>
          <a:p>
            <a:r>
              <a:rPr lang="en-US" cap="none" dirty="0">
                <a:latin typeface="Arial" panose="020B0604020202020204" pitchFamily="34" charset="0"/>
                <a:cs typeface="Arial" panose="020B0604020202020204" pitchFamily="34" charset="0"/>
              </a:rPr>
              <a:t>but normally: </a:t>
            </a:r>
            <a:r>
              <a:rPr lang="el-GR" cap="none" dirty="0">
                <a:latin typeface="Arial" panose="020B0604020202020204" pitchFamily="34" charset="0"/>
                <a:cs typeface="Arial" panose="020B0604020202020204" pitchFamily="34" charset="0"/>
              </a:rPr>
              <a:t>μακρότερος</a:t>
            </a:r>
          </a:p>
          <a:p>
            <a:r>
              <a:rPr lang="el-GR" cap="none" dirty="0">
                <a:latin typeface="Arial" panose="020B0604020202020204" pitchFamily="34" charset="0"/>
                <a:cs typeface="Arial" panose="020B0604020202020204" pitchFamily="34" charset="0"/>
              </a:rPr>
              <a:t>μέγας </a:t>
            </a:r>
            <a:r>
              <a:rPr lang="en-US" cap="none" dirty="0">
                <a:latin typeface="Arial" panose="020B0604020202020204" pitchFamily="34" charset="0"/>
                <a:cs typeface="Arial" panose="020B0604020202020204" pitchFamily="34" charset="0"/>
              </a:rPr>
              <a:t>large, great </a:t>
            </a:r>
            <a:r>
              <a:rPr lang="el-GR" cap="none" dirty="0">
                <a:latin typeface="Arial" panose="020B0604020202020204" pitchFamily="34" charset="0"/>
                <a:cs typeface="Arial" panose="020B0604020202020204" pitchFamily="34" charset="0"/>
              </a:rPr>
              <a:t>μείζων μέγιστος</a:t>
            </a:r>
          </a:p>
          <a:p>
            <a:endParaRPr lang="el-GR" dirty="0"/>
          </a:p>
        </p:txBody>
      </p:sp>
    </p:spTree>
    <p:extLst>
      <p:ext uri="{BB962C8B-B14F-4D97-AF65-F5344CB8AC3E}">
        <p14:creationId xmlns:p14="http://schemas.microsoft.com/office/powerpoint/2010/main" val="234911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3E9CB3-7DA3-9E61-6245-0A687E993B58}"/>
              </a:ext>
            </a:extLst>
          </p:cNvPr>
          <p:cNvSpPr>
            <a:spLocks noGrp="1"/>
          </p:cNvSpPr>
          <p:nvPr>
            <p:ph type="title"/>
          </p:nvPr>
        </p:nvSpPr>
        <p:spPr/>
        <p:txBody>
          <a:bodyPr/>
          <a:lstStyle/>
          <a:p>
            <a:r>
              <a:rPr lang="en-US" dirty="0"/>
              <a:t>comparison</a:t>
            </a:r>
            <a:endParaRPr lang="el-GR" dirty="0"/>
          </a:p>
        </p:txBody>
      </p:sp>
      <p:sp>
        <p:nvSpPr>
          <p:cNvPr id="4" name="Θέση περιεχομένου 3">
            <a:extLst>
              <a:ext uri="{FF2B5EF4-FFF2-40B4-BE49-F238E27FC236}">
                <a16:creationId xmlns:a16="http://schemas.microsoft.com/office/drawing/2014/main" id="{6464B15B-F8BD-8C56-D052-DF6BAC6B4BDF}"/>
              </a:ext>
            </a:extLst>
          </p:cNvPr>
          <p:cNvSpPr>
            <a:spLocks noGrp="1"/>
          </p:cNvSpPr>
          <p:nvPr>
            <p:ph sz="quarter" idx="13"/>
          </p:nvPr>
        </p:nvSpPr>
        <p:spPr/>
        <p:txBody>
          <a:bodyPr>
            <a:normAutofit fontScale="70000" lnSpcReduction="20000"/>
          </a:bodyPr>
          <a:lstStyle/>
          <a:p>
            <a:r>
              <a:rPr lang="en-US" b="1" cap="none" dirty="0">
                <a:latin typeface="Arial" panose="020B0604020202020204" pitchFamily="34" charset="0"/>
                <a:cs typeface="Arial" panose="020B0604020202020204" pitchFamily="34" charset="0"/>
              </a:rPr>
              <a:t>Comparatives in -(</a:t>
            </a:r>
            <a:r>
              <a:rPr lang="el-GR" b="1" cap="none" dirty="0">
                <a:latin typeface="Arial" panose="020B0604020202020204" pitchFamily="34" charset="0"/>
                <a:cs typeface="Arial" panose="020B0604020202020204" pitchFamily="34" charset="0"/>
              </a:rPr>
              <a:t>ί</a:t>
            </a:r>
            <a:r>
              <a:rPr lang="en-US" b="1" cap="none" dirty="0">
                <a:latin typeface="Arial" panose="020B0604020202020204" pitchFamily="34" charset="0"/>
                <a:cs typeface="Arial" panose="020B0604020202020204" pitchFamily="34" charset="0"/>
              </a:rPr>
              <a:t>)</a:t>
            </a:r>
            <a:r>
              <a:rPr lang="en-US" b="1" cap="none" dirty="0" err="1">
                <a:latin typeface="Arial" panose="020B0604020202020204" pitchFamily="34" charset="0"/>
                <a:cs typeface="Arial" panose="020B0604020202020204" pitchFamily="34" charset="0"/>
              </a:rPr>
              <a:t>ων</a:t>
            </a:r>
            <a:r>
              <a:rPr lang="en-US" b="1" cap="none" dirty="0">
                <a:latin typeface="Arial" panose="020B0604020202020204" pitchFamily="34" charset="0"/>
                <a:cs typeface="Arial" panose="020B0604020202020204" pitchFamily="34" charset="0"/>
              </a:rPr>
              <a:t> and superlatives in –</a:t>
            </a:r>
            <a:r>
              <a:rPr lang="en-US" b="1" cap="none" dirty="0" err="1">
                <a:latin typeface="Arial" panose="020B0604020202020204" pitchFamily="34" charset="0"/>
                <a:cs typeface="Arial" panose="020B0604020202020204" pitchFamily="34" charset="0"/>
              </a:rPr>
              <a:t>ιστος</a:t>
            </a:r>
            <a:r>
              <a:rPr lang="en-US" b="1" cap="none" dirty="0">
                <a:latin typeface="Arial" panose="020B0604020202020204" pitchFamily="34" charset="0"/>
                <a:cs typeface="Arial" panose="020B0604020202020204" pitchFamily="34" charset="0"/>
              </a:rPr>
              <a:t> </a:t>
            </a:r>
            <a:endParaRPr lang="en-US"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μικρός </a:t>
            </a:r>
            <a:r>
              <a:rPr lang="en-US" cap="none" dirty="0">
                <a:latin typeface="Arial" panose="020B0604020202020204" pitchFamily="34" charset="0"/>
                <a:cs typeface="Arial" panose="020B0604020202020204" pitchFamily="34" charset="0"/>
              </a:rPr>
              <a:t>small </a:t>
            </a:r>
            <a:r>
              <a:rPr lang="el-GR" cap="none" dirty="0" err="1">
                <a:latin typeface="Arial" panose="020B0604020202020204" pitchFamily="34" charset="0"/>
                <a:cs typeface="Arial" panose="020B0604020202020204" pitchFamily="34" charset="0"/>
              </a:rPr>
              <a:t>ἐλάττων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ἐλάχιστος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μείων</a:t>
            </a:r>
            <a:r>
              <a:rPr lang="el-GR" cap="none" dirty="0">
                <a:latin typeface="Arial" panose="020B0604020202020204" pitchFamily="34" charset="0"/>
                <a:cs typeface="Arial" panose="020B0604020202020204" pitchFamily="34" charset="0"/>
              </a:rPr>
              <a:t> —</a:t>
            </a:r>
          </a:p>
          <a:p>
            <a:r>
              <a:rPr lang="en-US" cap="none" dirty="0">
                <a:latin typeface="Arial" panose="020B0604020202020204" pitchFamily="34" charset="0"/>
                <a:cs typeface="Arial" panose="020B0604020202020204" pitchFamily="34" charset="0"/>
              </a:rPr>
              <a:t>but also: </a:t>
            </a:r>
            <a:r>
              <a:rPr lang="el-GR" cap="none" dirty="0">
                <a:latin typeface="Arial" panose="020B0604020202020204" pitchFamily="34" charset="0"/>
                <a:cs typeface="Arial" panose="020B0604020202020204" pitchFamily="34" charset="0"/>
              </a:rPr>
              <a:t>μικρότερος </a:t>
            </a:r>
            <a:r>
              <a:rPr lang="el-GR" cap="none" dirty="0" err="1">
                <a:latin typeface="Arial" panose="020B0604020202020204" pitchFamily="34" charset="0"/>
                <a:cs typeface="Arial" panose="020B0604020202020204" pitchFamily="34" charset="0"/>
              </a:rPr>
              <a:t>μικρότατος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ὀλίγος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little, few </a:t>
            </a:r>
            <a:r>
              <a:rPr lang="el-GR" cap="none" dirty="0" err="1">
                <a:latin typeface="Arial" panose="020B0604020202020204" pitchFamily="34" charset="0"/>
                <a:cs typeface="Arial" panose="020B0604020202020204" pitchFamily="34" charset="0"/>
              </a:rPr>
              <a:t>ἐλάττων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ἐλάχιστος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μείων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ὀλίγιστος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ἥττων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less </a:t>
            </a:r>
            <a:r>
              <a:rPr lang="el-GR" cap="none" dirty="0" err="1">
                <a:latin typeface="Arial" panose="020B0604020202020204" pitchFamily="34" charset="0"/>
                <a:cs typeface="Arial" panose="020B0604020202020204" pitchFamily="34" charset="0"/>
              </a:rPr>
              <a:t>ἥκιστος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least (usually adv. </a:t>
            </a:r>
            <a:r>
              <a:rPr lang="el-GR" cap="none" dirty="0" err="1">
                <a:latin typeface="Arial" panose="020B0604020202020204" pitchFamily="34" charset="0"/>
                <a:cs typeface="Arial" panose="020B0604020202020204" pitchFamily="34" charset="0"/>
              </a:rPr>
              <a:t>ἥκιστα</a:t>
            </a:r>
            <a:r>
              <a:rPr lang="el-GR" cap="none" dirty="0">
                <a:latin typeface="Arial" panose="020B0604020202020204" pitchFamily="34" charset="0"/>
                <a:cs typeface="Arial" panose="020B0604020202020204" pitchFamily="34" charset="0"/>
              </a:rPr>
              <a:t>)</a:t>
            </a:r>
          </a:p>
          <a:p>
            <a:r>
              <a:rPr lang="el-GR" cap="none" dirty="0">
                <a:latin typeface="Arial" panose="020B0604020202020204" pitchFamily="34" charset="0"/>
                <a:cs typeface="Arial" panose="020B0604020202020204" pitchFamily="34" charset="0"/>
              </a:rPr>
              <a:t>πολύς </a:t>
            </a:r>
            <a:r>
              <a:rPr lang="en-US" cap="none" dirty="0">
                <a:latin typeface="Arial" panose="020B0604020202020204" pitchFamily="34" charset="0"/>
                <a:cs typeface="Arial" panose="020B0604020202020204" pitchFamily="34" charset="0"/>
              </a:rPr>
              <a:t>great, many </a:t>
            </a:r>
            <a:r>
              <a:rPr lang="el-GR" cap="none" dirty="0">
                <a:latin typeface="Arial" panose="020B0604020202020204" pitchFamily="34" charset="0"/>
                <a:cs typeface="Arial" panose="020B0604020202020204" pitchFamily="34" charset="0"/>
              </a:rPr>
              <a:t>πλέων </a:t>
            </a:r>
            <a:r>
              <a:rPr lang="en-US" cap="none" dirty="0">
                <a:latin typeface="Arial" panose="020B0604020202020204" pitchFamily="34" charset="0"/>
                <a:cs typeface="Arial" panose="020B0604020202020204" pitchFamily="34" charset="0"/>
              </a:rPr>
              <a:t>or </a:t>
            </a:r>
            <a:r>
              <a:rPr lang="el-GR" cap="none" dirty="0" err="1">
                <a:latin typeface="Arial" panose="020B0604020202020204" pitchFamily="34" charset="0"/>
                <a:cs typeface="Arial" panose="020B0604020202020204" pitchFamily="34" charset="0"/>
              </a:rPr>
              <a:t>πλείων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πλεῖστος</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ῥᾴδιος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easy </a:t>
            </a:r>
            <a:r>
              <a:rPr lang="el-GR" cap="none" dirty="0" err="1">
                <a:latin typeface="Arial" panose="020B0604020202020204" pitchFamily="34" charset="0"/>
                <a:cs typeface="Arial" panose="020B0604020202020204" pitchFamily="34" charset="0"/>
              </a:rPr>
              <a:t>ῥᾴων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ῥᾷστος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ταχύς </a:t>
            </a:r>
            <a:r>
              <a:rPr lang="en-US" cap="none" dirty="0">
                <a:latin typeface="Arial" panose="020B0604020202020204" pitchFamily="34" charset="0"/>
                <a:cs typeface="Arial" panose="020B0604020202020204" pitchFamily="34" charset="0"/>
              </a:rPr>
              <a:t>quick </a:t>
            </a:r>
            <a:r>
              <a:rPr lang="el-GR" cap="none" dirty="0" err="1">
                <a:latin typeface="Arial" panose="020B0604020202020204" pitchFamily="34" charset="0"/>
                <a:cs typeface="Arial" panose="020B0604020202020204" pitchFamily="34" charset="0"/>
              </a:rPr>
              <a:t>θάττων</a:t>
            </a:r>
            <a:r>
              <a:rPr lang="el-GR" cap="none" dirty="0">
                <a:latin typeface="Arial" panose="020B0604020202020204" pitchFamily="34" charset="0"/>
                <a:cs typeface="Arial" panose="020B0604020202020204" pitchFamily="34" charset="0"/>
              </a:rPr>
              <a:t> τάχιστος</a:t>
            </a:r>
            <a:endParaRPr lang="el-GR" dirty="0">
              <a:latin typeface="Arial" panose="020B0604020202020204" pitchFamily="34" charset="0"/>
              <a:cs typeface="Arial" panose="020B0604020202020204" pitchFamily="34" charset="0"/>
            </a:endParaRPr>
          </a:p>
        </p:txBody>
      </p:sp>
      <p:sp>
        <p:nvSpPr>
          <p:cNvPr id="5" name="Θέση περιεχομένου 4">
            <a:extLst>
              <a:ext uri="{FF2B5EF4-FFF2-40B4-BE49-F238E27FC236}">
                <a16:creationId xmlns:a16="http://schemas.microsoft.com/office/drawing/2014/main" id="{06328669-E8E2-4B71-F4AF-B66B3EDB0AE3}"/>
              </a:ext>
            </a:extLst>
          </p:cNvPr>
          <p:cNvSpPr>
            <a:spLocks noGrp="1"/>
          </p:cNvSpPr>
          <p:nvPr>
            <p:ph sz="quarter" idx="14"/>
          </p:nvPr>
        </p:nvSpPr>
        <p:spPr/>
        <p:txBody>
          <a:bodyPr/>
          <a:lstStyle/>
          <a:p>
            <a:r>
              <a:rPr lang="en-US" cap="none" dirty="0">
                <a:latin typeface="Arial" panose="020B0604020202020204" pitchFamily="34" charset="0"/>
                <a:cs typeface="Arial" panose="020B0604020202020204" pitchFamily="34" charset="0"/>
              </a:rPr>
              <a:t>Comparatives in -(</a:t>
            </a:r>
            <a:r>
              <a:rPr lang="el-GR" cap="none" dirty="0">
                <a:latin typeface="Arial" panose="020B0604020202020204" pitchFamily="34" charset="0"/>
                <a:cs typeface="Arial" panose="020B0604020202020204" pitchFamily="34" charset="0"/>
              </a:rPr>
              <a:t>ί</a:t>
            </a:r>
            <a:r>
              <a:rPr lang="en-US" cap="none" dirty="0">
                <a:latin typeface="Arial" panose="020B0604020202020204" pitchFamily="34" charset="0"/>
                <a:cs typeface="Arial" panose="020B0604020202020204" pitchFamily="34" charset="0"/>
              </a:rPr>
              <a:t>)</a:t>
            </a:r>
            <a:r>
              <a:rPr lang="en-US" cap="none" dirty="0" err="1">
                <a:latin typeface="Arial" panose="020B0604020202020204" pitchFamily="34" charset="0"/>
                <a:cs typeface="Arial" panose="020B0604020202020204" pitchFamily="34" charset="0"/>
              </a:rPr>
              <a:t>ων</a:t>
            </a:r>
            <a:r>
              <a:rPr lang="en-US" cap="none" dirty="0">
                <a:latin typeface="Arial" panose="020B0604020202020204" pitchFamily="34" charset="0"/>
                <a:cs typeface="Arial" panose="020B0604020202020204" pitchFamily="34" charset="0"/>
              </a:rPr>
              <a:t> are declined as third-declension adjectives of two endings with a stem in </a:t>
            </a:r>
            <a:r>
              <a:rPr lang="en-US" cap="none" dirty="0" err="1">
                <a:latin typeface="Arial" panose="020B0604020202020204" pitchFamily="34" charset="0"/>
                <a:cs typeface="Arial" panose="020B0604020202020204" pitchFamily="34" charset="0"/>
              </a:rPr>
              <a:t>ον</a:t>
            </a:r>
            <a:r>
              <a:rPr lang="en-US" cap="none" dirty="0">
                <a:latin typeface="Arial" panose="020B0604020202020204" pitchFamily="34" charset="0"/>
                <a:cs typeface="Arial" panose="020B0604020202020204" pitchFamily="34" charset="0"/>
              </a:rPr>
              <a:t>-, like </a:t>
            </a:r>
            <a:r>
              <a:rPr lang="en-US" cap="none" dirty="0" err="1">
                <a:latin typeface="Arial" panose="020B0604020202020204" pitchFamily="34" charset="0"/>
                <a:cs typeface="Arial" panose="020B0604020202020204" pitchFamily="34" charset="0"/>
              </a:rPr>
              <a:t>σώφρων</a:t>
            </a:r>
            <a:r>
              <a:rPr lang="en-US" cap="none"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39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93396D-47C3-1150-AA5F-3DA18EEC0C66}"/>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B299FAB7-6265-7B33-B564-812E801DEE6D}"/>
              </a:ext>
            </a:extLst>
          </p:cNvPr>
          <p:cNvSpPr>
            <a:spLocks noGrp="1"/>
          </p:cNvSpPr>
          <p:nvPr>
            <p:ph sz="quarter" idx="13"/>
          </p:nvPr>
        </p:nvSpPr>
        <p:spPr/>
        <p:txBody>
          <a:bodyPr>
            <a:normAutofit fontScale="92500" lnSpcReduction="20000"/>
          </a:bodyPr>
          <a:lstStyle/>
          <a:p>
            <a:r>
              <a:rPr lang="el-GR" cap="none" dirty="0">
                <a:latin typeface="Arial" panose="020B0604020202020204" pitchFamily="34" charset="0"/>
                <a:cs typeface="Arial" panose="020B0604020202020204" pitchFamily="34" charset="0"/>
              </a:rPr>
              <a:t>-(ί)ων, -(ί)ον</a:t>
            </a:r>
          </a:p>
          <a:p>
            <a:r>
              <a:rPr lang="el-GR" cap="none" dirty="0">
                <a:latin typeface="Arial" panose="020B0604020202020204" pitchFamily="34" charset="0"/>
                <a:cs typeface="Arial" panose="020B0604020202020204" pitchFamily="34" charset="0"/>
              </a:rPr>
              <a:t>μείζων </a:t>
            </a:r>
            <a:r>
              <a:rPr lang="en-US" cap="none" dirty="0">
                <a:latin typeface="Arial" panose="020B0604020202020204" pitchFamily="34" charset="0"/>
                <a:cs typeface="Arial" panose="020B0604020202020204" pitchFamily="34" charset="0"/>
              </a:rPr>
              <a:t>larger, more</a:t>
            </a:r>
          </a:p>
          <a:p>
            <a:r>
              <a:rPr lang="en-US" cap="none" dirty="0">
                <a:latin typeface="Arial" panose="020B0604020202020204" pitchFamily="34" charset="0"/>
                <a:cs typeface="Arial" panose="020B0604020202020204" pitchFamily="34" charset="0"/>
              </a:rPr>
              <a:t>masc. and fem. neut.</a:t>
            </a:r>
          </a:p>
          <a:p>
            <a:r>
              <a:rPr lang="en-US" cap="none" dirty="0">
                <a:latin typeface="Arial" panose="020B0604020202020204" pitchFamily="34" charset="0"/>
                <a:cs typeface="Arial" panose="020B0604020202020204" pitchFamily="34" charset="0"/>
              </a:rPr>
              <a:t>sg. nom. </a:t>
            </a:r>
            <a:r>
              <a:rPr lang="el-GR" cap="none" dirty="0">
                <a:latin typeface="Arial" panose="020B0604020202020204" pitchFamily="34" charset="0"/>
                <a:cs typeface="Arial" panose="020B0604020202020204" pitchFamily="34" charset="0"/>
              </a:rPr>
              <a:t>μείζων </a:t>
            </a:r>
            <a:r>
              <a:rPr lang="el-GR" cap="none" dirty="0" err="1">
                <a:latin typeface="Arial" panose="020B0604020202020204" pitchFamily="34" charset="0"/>
                <a:cs typeface="Arial" panose="020B0604020202020204" pitchFamily="34" charset="0"/>
              </a:rPr>
              <a:t>μεῖζον</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gen. </a:t>
            </a:r>
            <a:r>
              <a:rPr lang="el-GR" cap="none" dirty="0">
                <a:latin typeface="Arial" panose="020B0604020202020204" pitchFamily="34" charset="0"/>
                <a:cs typeface="Arial" panose="020B0604020202020204" pitchFamily="34" charset="0"/>
              </a:rPr>
              <a:t>μείζονος </a:t>
            </a:r>
            <a:r>
              <a:rPr lang="el-GR" cap="none" dirty="0" err="1">
                <a:latin typeface="Arial" panose="020B0604020202020204" pitchFamily="34" charset="0"/>
                <a:cs typeface="Arial" panose="020B0604020202020204" pitchFamily="34" charset="0"/>
              </a:rPr>
              <a:t>μείζονος</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dat. </a:t>
            </a:r>
            <a:r>
              <a:rPr lang="el-GR" cap="none" dirty="0" err="1">
                <a:latin typeface="Arial" panose="020B0604020202020204" pitchFamily="34" charset="0"/>
                <a:cs typeface="Arial" panose="020B0604020202020204" pitchFamily="34" charset="0"/>
              </a:rPr>
              <a:t>μείζονι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μείζονι</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acc. </a:t>
            </a:r>
            <a:r>
              <a:rPr lang="el-GR" cap="none" dirty="0">
                <a:latin typeface="Arial" panose="020B0604020202020204" pitchFamily="34" charset="0"/>
                <a:cs typeface="Arial" panose="020B0604020202020204" pitchFamily="34" charset="0"/>
              </a:rPr>
              <a:t>μείζονα </a:t>
            </a:r>
            <a:r>
              <a:rPr lang="el-GR" cap="none" dirty="0" err="1">
                <a:latin typeface="Arial" panose="020B0604020202020204" pitchFamily="34" charset="0"/>
                <a:cs typeface="Arial" panose="020B0604020202020204" pitchFamily="34" charset="0"/>
              </a:rPr>
              <a:t>μεῖζον</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voc. </a:t>
            </a:r>
            <a:r>
              <a:rPr lang="el-GR" cap="none" dirty="0">
                <a:latin typeface="Arial" panose="020B0604020202020204" pitchFamily="34" charset="0"/>
                <a:cs typeface="Arial" panose="020B0604020202020204" pitchFamily="34" charset="0"/>
              </a:rPr>
              <a:t>μείζον = </a:t>
            </a:r>
            <a:r>
              <a:rPr lang="en-US" cap="none" dirty="0">
                <a:latin typeface="Arial" panose="020B0604020202020204" pitchFamily="34" charset="0"/>
                <a:cs typeface="Arial" panose="020B0604020202020204" pitchFamily="34" charset="0"/>
              </a:rPr>
              <a:t>nom.</a:t>
            </a:r>
          </a:p>
          <a:p>
            <a:endParaRPr lang="el-GR" dirty="0"/>
          </a:p>
        </p:txBody>
      </p:sp>
      <p:sp>
        <p:nvSpPr>
          <p:cNvPr id="4" name="Θέση περιεχομένου 3">
            <a:extLst>
              <a:ext uri="{FF2B5EF4-FFF2-40B4-BE49-F238E27FC236}">
                <a16:creationId xmlns:a16="http://schemas.microsoft.com/office/drawing/2014/main" id="{E5CC394A-DEF4-71ED-604F-6A7616F1A1D0}"/>
              </a:ext>
            </a:extLst>
          </p:cNvPr>
          <p:cNvSpPr>
            <a:spLocks noGrp="1"/>
          </p:cNvSpPr>
          <p:nvPr>
            <p:ph sz="quarter" idx="14"/>
          </p:nvPr>
        </p:nvSpPr>
        <p:spPr/>
        <p:txBody>
          <a:bodyPr>
            <a:normAutofit/>
          </a:bodyPr>
          <a:lstStyle/>
          <a:p>
            <a:r>
              <a:rPr lang="en-US" cap="none" dirty="0">
                <a:latin typeface="Arial" panose="020B0604020202020204" pitchFamily="34" charset="0"/>
                <a:cs typeface="Arial" panose="020B0604020202020204" pitchFamily="34" charset="0"/>
              </a:rPr>
              <a:t>pl. nom./voc. </a:t>
            </a:r>
            <a:r>
              <a:rPr lang="el-GR" cap="none" dirty="0">
                <a:latin typeface="Arial" panose="020B0604020202020204" pitchFamily="34" charset="0"/>
                <a:cs typeface="Arial" panose="020B0604020202020204" pitchFamily="34" charset="0"/>
              </a:rPr>
              <a:t>μείζονες μείζονα</a:t>
            </a:r>
          </a:p>
          <a:p>
            <a:r>
              <a:rPr lang="en-US" cap="none" dirty="0">
                <a:latin typeface="Arial" panose="020B0604020202020204" pitchFamily="34" charset="0"/>
                <a:cs typeface="Arial" panose="020B0604020202020204" pitchFamily="34" charset="0"/>
              </a:rPr>
              <a:t>more often </a:t>
            </a:r>
            <a:r>
              <a:rPr lang="el-GR" cap="none" dirty="0" err="1">
                <a:latin typeface="Arial" panose="020B0604020202020204" pitchFamily="34" charset="0"/>
                <a:cs typeface="Arial" panose="020B0604020202020204" pitchFamily="34" charset="0"/>
              </a:rPr>
              <a:t>μείζους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often </a:t>
            </a:r>
            <a:r>
              <a:rPr lang="el-GR" cap="none" dirty="0" err="1">
                <a:latin typeface="Arial" panose="020B0604020202020204" pitchFamily="34" charset="0"/>
                <a:cs typeface="Arial" panose="020B0604020202020204" pitchFamily="34" charset="0"/>
              </a:rPr>
              <a:t>μείζω</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gen. </a:t>
            </a:r>
            <a:r>
              <a:rPr lang="el-GR" cap="none" dirty="0">
                <a:latin typeface="Arial" panose="020B0604020202020204" pitchFamily="34" charset="0"/>
                <a:cs typeface="Arial" panose="020B0604020202020204" pitchFamily="34" charset="0"/>
              </a:rPr>
              <a:t>μειζόνων </a:t>
            </a:r>
            <a:r>
              <a:rPr lang="el-GR" cap="none" dirty="0" err="1">
                <a:latin typeface="Arial" panose="020B0604020202020204" pitchFamily="34" charset="0"/>
                <a:cs typeface="Arial" panose="020B0604020202020204" pitchFamily="34" charset="0"/>
              </a:rPr>
              <a:t>μειζόνων</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dat. </a:t>
            </a:r>
            <a:r>
              <a:rPr lang="el-GR" cap="none" dirty="0" err="1">
                <a:latin typeface="Arial" panose="020B0604020202020204" pitchFamily="34" charset="0"/>
                <a:cs typeface="Arial" panose="020B0604020202020204" pitchFamily="34" charset="0"/>
              </a:rPr>
              <a:t>μείζοσι</a:t>
            </a:r>
            <a:r>
              <a:rPr lang="el-GR" cap="none" dirty="0">
                <a:latin typeface="Arial" panose="020B0604020202020204" pitchFamily="34" charset="0"/>
                <a:cs typeface="Arial" panose="020B0604020202020204" pitchFamily="34" charset="0"/>
              </a:rPr>
              <a:t>(ν) </a:t>
            </a:r>
            <a:r>
              <a:rPr lang="el-GR" cap="none" dirty="0" err="1">
                <a:latin typeface="Arial" panose="020B0604020202020204" pitchFamily="34" charset="0"/>
                <a:cs typeface="Arial" panose="020B0604020202020204" pitchFamily="34" charset="0"/>
              </a:rPr>
              <a:t>μείζοσι</a:t>
            </a:r>
            <a:r>
              <a:rPr lang="el-GR" cap="none" dirty="0">
                <a:latin typeface="Arial" panose="020B0604020202020204" pitchFamily="34" charset="0"/>
                <a:cs typeface="Arial" panose="020B0604020202020204" pitchFamily="34" charset="0"/>
              </a:rPr>
              <a:t>(ν)</a:t>
            </a:r>
          </a:p>
          <a:p>
            <a:r>
              <a:rPr lang="en-US" cap="none" dirty="0">
                <a:latin typeface="Arial" panose="020B0604020202020204" pitchFamily="34" charset="0"/>
                <a:cs typeface="Arial" panose="020B0604020202020204" pitchFamily="34" charset="0"/>
              </a:rPr>
              <a:t>acc. </a:t>
            </a:r>
            <a:r>
              <a:rPr lang="el-GR" cap="none" dirty="0">
                <a:latin typeface="Arial" panose="020B0604020202020204" pitchFamily="34" charset="0"/>
                <a:cs typeface="Arial" panose="020B0604020202020204" pitchFamily="34" charset="0"/>
              </a:rPr>
              <a:t>μείζονας μείζονα</a:t>
            </a:r>
          </a:p>
          <a:p>
            <a:r>
              <a:rPr lang="en-US" cap="none" dirty="0">
                <a:latin typeface="Arial" panose="020B0604020202020204" pitchFamily="34" charset="0"/>
                <a:cs typeface="Arial" panose="020B0604020202020204" pitchFamily="34" charset="0"/>
              </a:rPr>
              <a:t>more often </a:t>
            </a:r>
            <a:r>
              <a:rPr lang="el-GR" cap="none" dirty="0" err="1">
                <a:latin typeface="Arial" panose="020B0604020202020204" pitchFamily="34" charset="0"/>
                <a:cs typeface="Arial" panose="020B0604020202020204" pitchFamily="34" charset="0"/>
              </a:rPr>
              <a:t>μείζους</a:t>
            </a:r>
            <a:r>
              <a:rPr lang="el-GR" cap="none" dirty="0">
                <a:latin typeface="Arial" panose="020B0604020202020204" pitchFamily="34" charset="0"/>
                <a:cs typeface="Arial" panose="020B0604020202020204" pitchFamily="34" charset="0"/>
              </a:rPr>
              <a:t> (= </a:t>
            </a:r>
            <a:r>
              <a:rPr lang="en-US" cap="none" dirty="0">
                <a:latin typeface="Arial" panose="020B0604020202020204" pitchFamily="34" charset="0"/>
                <a:cs typeface="Arial" panose="020B0604020202020204" pitchFamily="34" charset="0"/>
              </a:rPr>
              <a:t>nom.) more often </a:t>
            </a:r>
            <a:r>
              <a:rPr lang="el-GR" cap="none" dirty="0" err="1">
                <a:latin typeface="Arial" panose="020B0604020202020204" pitchFamily="34" charset="0"/>
                <a:cs typeface="Arial" panose="020B0604020202020204" pitchFamily="34" charset="0"/>
              </a:rPr>
              <a:t>μείζω</a:t>
            </a:r>
            <a:r>
              <a:rPr lang="el-GR"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1283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C01616-F413-8828-F77A-AA4143D08CC5}"/>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D076C929-A4BA-62C7-7E53-87BEB9502D05}"/>
              </a:ext>
            </a:extLst>
          </p:cNvPr>
          <p:cNvSpPr>
            <a:spLocks noGrp="1"/>
          </p:cNvSpPr>
          <p:nvPr>
            <p:ph sz="quarter" idx="13"/>
          </p:nvPr>
        </p:nvSpPr>
        <p:spPr/>
        <p:txBody>
          <a:bodyPr/>
          <a:lstStyle/>
          <a:p>
            <a:r>
              <a:rPr lang="en-US" b="1" cap="none" dirty="0">
                <a:latin typeface="Arial" panose="020B0604020202020204" pitchFamily="34" charset="0"/>
                <a:cs typeface="Arial" panose="020B0604020202020204" pitchFamily="34" charset="0"/>
              </a:rPr>
              <a:t>Exercise 7: </a:t>
            </a:r>
            <a:r>
              <a:rPr lang="en-US" cap="none" dirty="0">
                <a:latin typeface="Arial" panose="020B0604020202020204" pitchFamily="34" charset="0"/>
                <a:cs typeface="Arial" panose="020B0604020202020204" pitchFamily="34" charset="0"/>
              </a:rPr>
              <a:t>Pair up comparative forms with positive. Add the superlatives where you can:</a:t>
            </a:r>
          </a:p>
          <a:p>
            <a:r>
              <a:rPr lang="el-GR" cap="none" dirty="0" err="1">
                <a:latin typeface="Arial" panose="020B0604020202020204" pitchFamily="34" charset="0"/>
                <a:cs typeface="Arial" panose="020B0604020202020204" pitchFamily="34" charset="0"/>
              </a:rPr>
              <a:t>ἀγαθός</a:t>
            </a:r>
            <a:r>
              <a:rPr lang="el-GR" cap="none" dirty="0">
                <a:latin typeface="Arial" panose="020B0604020202020204" pitchFamily="34" charset="0"/>
                <a:cs typeface="Arial" panose="020B0604020202020204" pitchFamily="34" charset="0"/>
              </a:rPr>
              <a:t>, βέβαιος, δεινός, κακός, καλός, μέγας, </a:t>
            </a:r>
            <a:r>
              <a:rPr lang="el-GR" cap="none" dirty="0" err="1">
                <a:latin typeface="Arial" panose="020B0604020202020204" pitchFamily="34" charset="0"/>
                <a:cs typeface="Arial" panose="020B0604020202020204" pitchFamily="34" charset="0"/>
              </a:rPr>
              <a:t>μῶρος</a:t>
            </a:r>
            <a:r>
              <a:rPr lang="el-GR" cap="none" dirty="0">
                <a:latin typeface="Arial" panose="020B0604020202020204" pitchFamily="34" charset="0"/>
                <a:cs typeface="Arial" panose="020B0604020202020204" pitchFamily="34" charset="0"/>
              </a:rPr>
              <a:t>, πολέμιος, πολύς, φίλος, χρήσιμος</a:t>
            </a:r>
          </a:p>
        </p:txBody>
      </p:sp>
      <p:sp>
        <p:nvSpPr>
          <p:cNvPr id="4" name="Θέση περιεχομένου 3">
            <a:extLst>
              <a:ext uri="{FF2B5EF4-FFF2-40B4-BE49-F238E27FC236}">
                <a16:creationId xmlns:a16="http://schemas.microsoft.com/office/drawing/2014/main" id="{282D251F-487F-0F0B-2DAD-4389BE7AE88A}"/>
              </a:ext>
            </a:extLst>
          </p:cNvPr>
          <p:cNvSpPr>
            <a:spLocks noGrp="1"/>
          </p:cNvSpPr>
          <p:nvPr>
            <p:ph sz="quarter" idx="14"/>
          </p:nvPr>
        </p:nvSpPr>
        <p:spPr/>
        <p:txBody>
          <a:bodyPr/>
          <a:lstStyle/>
          <a:p>
            <a:r>
              <a:rPr lang="el-GR" cap="none" dirty="0" err="1">
                <a:latin typeface="Arial" panose="020B0604020202020204" pitchFamily="34" charset="0"/>
                <a:cs typeface="Arial" panose="020B0604020202020204" pitchFamily="34" charset="0"/>
              </a:rPr>
              <a:t>καλλίων</a:t>
            </a:r>
            <a:r>
              <a:rPr lang="el-GR" cap="none" dirty="0">
                <a:latin typeface="Arial" panose="020B0604020202020204" pitchFamily="34" charset="0"/>
                <a:cs typeface="Arial" panose="020B0604020202020204" pitchFamily="34" charset="0"/>
              </a:rPr>
              <a:t>, μείζων, </a:t>
            </a:r>
            <a:r>
              <a:rPr lang="el-GR" cap="none" dirty="0" err="1">
                <a:latin typeface="Arial" panose="020B0604020202020204" pitchFamily="34" charset="0"/>
                <a:cs typeface="Arial" panose="020B0604020202020204" pitchFamily="34" charset="0"/>
              </a:rPr>
              <a:t>φίλτερος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πολεμιώτερος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μωρότερος</a:t>
            </a:r>
            <a:r>
              <a:rPr lang="el-GR" cap="none" dirty="0">
                <a:latin typeface="Arial" panose="020B0604020202020204" pitchFamily="34" charset="0"/>
                <a:cs typeface="Arial" panose="020B0604020202020204" pitchFamily="34" charset="0"/>
              </a:rPr>
              <a:t>, δεινότερος, βεβαιότερος, </a:t>
            </a:r>
            <a:r>
              <a:rPr lang="el-GR" cap="none" dirty="0" err="1">
                <a:latin typeface="Arial" panose="020B0604020202020204" pitchFamily="34" charset="0"/>
                <a:cs typeface="Arial" panose="020B0604020202020204" pitchFamily="34" charset="0"/>
              </a:rPr>
              <a:t>ἀμείνων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χρησιμώτερος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πλείων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κακίων</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368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25EA2-9B4D-06CE-AFE0-339314B0DC11}"/>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F6DD72F8-4000-30ED-045F-977286C13420}"/>
              </a:ext>
            </a:extLst>
          </p:cNvPr>
          <p:cNvSpPr>
            <a:spLocks noGrp="1"/>
          </p:cNvSpPr>
          <p:nvPr>
            <p:ph sz="quarter" idx="13"/>
          </p:nvPr>
        </p:nvSpPr>
        <p:spPr/>
        <p:txBody>
          <a:bodyPr>
            <a:normAutofit fontScale="92500" lnSpcReduction="10000"/>
          </a:bodyPr>
          <a:lstStyle/>
          <a:p>
            <a:r>
              <a:rPr lang="en-US" b="1" cap="none" dirty="0">
                <a:latin typeface="Arial" panose="020B0604020202020204" pitchFamily="34" charset="0"/>
                <a:cs typeface="Arial" panose="020B0604020202020204" pitchFamily="34" charset="0"/>
              </a:rPr>
              <a:t>Exercise 7: </a:t>
            </a:r>
            <a:r>
              <a:rPr lang="en-US" cap="none" dirty="0">
                <a:latin typeface="Arial" panose="020B0604020202020204" pitchFamily="34" charset="0"/>
                <a:cs typeface="Arial" panose="020B0604020202020204" pitchFamily="34" charset="0"/>
              </a:rPr>
              <a:t>Pair up comparative forms with positive. Add the superlatives where you can:</a:t>
            </a:r>
          </a:p>
          <a:p>
            <a:r>
              <a:rPr lang="el-GR" cap="none" dirty="0" err="1">
                <a:latin typeface="Arial" panose="020B0604020202020204" pitchFamily="34" charset="0"/>
                <a:cs typeface="Arial" panose="020B0604020202020204" pitchFamily="34" charset="0"/>
              </a:rPr>
              <a:t>ἀγαθός</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ἀμείνων</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ἄριστος</a:t>
            </a:r>
            <a:endParaRPr lang="en-US"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βέβαιος = βεβαιότερος = βεβαιότατος</a:t>
            </a:r>
            <a:endParaRPr lang="en-US"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δεινός = δεινότερος = δεινότατος</a:t>
            </a:r>
            <a:endParaRPr lang="en-US"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κακός = </a:t>
            </a:r>
            <a:r>
              <a:rPr lang="el-GR" cap="none" dirty="0" err="1">
                <a:latin typeface="Arial" panose="020B0604020202020204" pitchFamily="34" charset="0"/>
                <a:cs typeface="Arial" panose="020B0604020202020204" pitchFamily="34" charset="0"/>
              </a:rPr>
              <a:t>κακίων</a:t>
            </a:r>
            <a:r>
              <a:rPr lang="el-GR" cap="none" dirty="0">
                <a:latin typeface="Arial" panose="020B0604020202020204" pitchFamily="34" charset="0"/>
                <a:cs typeface="Arial" panose="020B0604020202020204" pitchFamily="34" charset="0"/>
              </a:rPr>
              <a:t> = κάκιστος</a:t>
            </a:r>
          </a:p>
          <a:p>
            <a:r>
              <a:rPr lang="el-GR" cap="none" dirty="0">
                <a:latin typeface="Arial" panose="020B0604020202020204" pitchFamily="34" charset="0"/>
                <a:cs typeface="Arial" panose="020B0604020202020204" pitchFamily="34" charset="0"/>
              </a:rPr>
              <a:t>καλός =  </a:t>
            </a:r>
            <a:r>
              <a:rPr lang="el-GR" cap="none" dirty="0" err="1">
                <a:latin typeface="Arial" panose="020B0604020202020204" pitchFamily="34" charset="0"/>
                <a:cs typeface="Arial" panose="020B0604020202020204" pitchFamily="34" charset="0"/>
              </a:rPr>
              <a:t>καλλίων</a:t>
            </a:r>
            <a:r>
              <a:rPr lang="el-GR" cap="none" dirty="0">
                <a:latin typeface="Arial" panose="020B0604020202020204" pitchFamily="34" charset="0"/>
                <a:cs typeface="Arial" panose="020B0604020202020204" pitchFamily="34" charset="0"/>
              </a:rPr>
              <a:t> = κάλλιστος</a:t>
            </a:r>
            <a:endParaRPr lang="el-GR" dirty="0"/>
          </a:p>
        </p:txBody>
      </p:sp>
      <p:sp>
        <p:nvSpPr>
          <p:cNvPr id="4" name="Θέση περιεχομένου 3">
            <a:extLst>
              <a:ext uri="{FF2B5EF4-FFF2-40B4-BE49-F238E27FC236}">
                <a16:creationId xmlns:a16="http://schemas.microsoft.com/office/drawing/2014/main" id="{4B4D56D4-3EB6-A250-D786-B5C2818318F5}"/>
              </a:ext>
            </a:extLst>
          </p:cNvPr>
          <p:cNvSpPr>
            <a:spLocks noGrp="1"/>
          </p:cNvSpPr>
          <p:nvPr>
            <p:ph sz="quarter" idx="14"/>
          </p:nvPr>
        </p:nvSpPr>
        <p:spPr/>
        <p:txBody>
          <a:bodyPr/>
          <a:lstStyle/>
          <a:p>
            <a:r>
              <a:rPr lang="el-GR" cap="none" dirty="0">
                <a:latin typeface="Arial" panose="020B0604020202020204" pitchFamily="34" charset="0"/>
                <a:cs typeface="Arial" panose="020B0604020202020204" pitchFamily="34" charset="0"/>
              </a:rPr>
              <a:t>μέγας = μείζων = μέγιστος</a:t>
            </a:r>
          </a:p>
          <a:p>
            <a:r>
              <a:rPr lang="el-GR" cap="none" dirty="0" err="1">
                <a:latin typeface="Arial" panose="020B0604020202020204" pitchFamily="34" charset="0"/>
                <a:cs typeface="Arial" panose="020B0604020202020204" pitchFamily="34" charset="0"/>
              </a:rPr>
              <a:t>μῶρος</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μωρότερος</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μωρότατος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πολέμιος =  </a:t>
            </a:r>
            <a:r>
              <a:rPr lang="el-GR" cap="none" dirty="0" err="1">
                <a:latin typeface="Arial" panose="020B0604020202020204" pitchFamily="34" charset="0"/>
                <a:cs typeface="Arial" panose="020B0604020202020204" pitchFamily="34" charset="0"/>
              </a:rPr>
              <a:t>πολεμιώτερος</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πολεμιώτατος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πολύς = </a:t>
            </a:r>
            <a:r>
              <a:rPr lang="el-GR" cap="none" dirty="0" err="1">
                <a:latin typeface="Arial" panose="020B0604020202020204" pitchFamily="34" charset="0"/>
                <a:cs typeface="Arial" panose="020B0604020202020204" pitchFamily="34" charset="0"/>
              </a:rPr>
              <a:t>πλείων</a:t>
            </a:r>
            <a:r>
              <a:rPr lang="el-GR" cap="none" dirty="0">
                <a:latin typeface="Arial" panose="020B0604020202020204" pitchFamily="34" charset="0"/>
                <a:cs typeface="Arial" panose="020B0604020202020204" pitchFamily="34" charset="0"/>
              </a:rPr>
              <a:t> = </a:t>
            </a:r>
            <a:r>
              <a:rPr lang="el-GR" cap="none" dirty="0" err="1">
                <a:latin typeface="Arial" panose="020B0604020202020204" pitchFamily="34" charset="0"/>
                <a:cs typeface="Arial" panose="020B0604020202020204" pitchFamily="34" charset="0"/>
              </a:rPr>
              <a:t>πλεῖστος</a:t>
            </a:r>
            <a:endParaRPr lang="el-GR" cap="none" dirty="0">
              <a:latin typeface="Arial" panose="020B0604020202020204" pitchFamily="34" charset="0"/>
              <a:cs typeface="Arial" panose="020B0604020202020204" pitchFamily="34" charset="0"/>
            </a:endParaRPr>
          </a:p>
          <a:p>
            <a:r>
              <a:rPr lang="el-GR" cap="none" dirty="0">
                <a:latin typeface="Arial" panose="020B0604020202020204" pitchFamily="34" charset="0"/>
                <a:cs typeface="Arial" panose="020B0604020202020204" pitchFamily="34" charset="0"/>
              </a:rPr>
              <a:t>φίλος = </a:t>
            </a:r>
            <a:r>
              <a:rPr lang="el-GR" cap="none" dirty="0" err="1">
                <a:latin typeface="Arial" panose="020B0604020202020204" pitchFamily="34" charset="0"/>
                <a:cs typeface="Arial" panose="020B0604020202020204" pitchFamily="34" charset="0"/>
              </a:rPr>
              <a:t>φίλτερος</a:t>
            </a:r>
            <a:r>
              <a:rPr lang="el-GR" cap="none" dirty="0">
                <a:latin typeface="Arial" panose="020B0604020202020204" pitchFamily="34" charset="0"/>
                <a:cs typeface="Arial" panose="020B0604020202020204" pitchFamily="34" charset="0"/>
              </a:rPr>
              <a:t> = φίλτατος</a:t>
            </a:r>
          </a:p>
          <a:p>
            <a:r>
              <a:rPr lang="el-GR" cap="none" dirty="0">
                <a:latin typeface="Arial" panose="020B0604020202020204" pitchFamily="34" charset="0"/>
                <a:cs typeface="Arial" panose="020B0604020202020204" pitchFamily="34" charset="0"/>
              </a:rPr>
              <a:t>χρήσιμος = χρησιμότερος = χρησιμότατος</a:t>
            </a:r>
          </a:p>
          <a:p>
            <a:endParaRPr lang="el-GR" dirty="0"/>
          </a:p>
        </p:txBody>
      </p:sp>
    </p:spTree>
    <p:extLst>
      <p:ext uri="{BB962C8B-B14F-4D97-AF65-F5344CB8AC3E}">
        <p14:creationId xmlns:p14="http://schemas.microsoft.com/office/powerpoint/2010/main" val="2393614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7AEBF-DB42-F087-F376-6879C0A5F8D1}"/>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075F72D5-C951-DB29-6812-79BF8E565A47}"/>
              </a:ext>
            </a:extLst>
          </p:cNvPr>
          <p:cNvSpPr>
            <a:spLocks noGrp="1"/>
          </p:cNvSpPr>
          <p:nvPr>
            <p:ph sz="quarter" idx="13"/>
          </p:nvPr>
        </p:nvSpPr>
        <p:spPr/>
        <p:txBody>
          <a:bodyPr>
            <a:normAutofit fontScale="70000" lnSpcReduction="20000"/>
          </a:bodyPr>
          <a:lstStyle/>
          <a:p>
            <a:r>
              <a:rPr lang="en-US" b="1" cap="none" dirty="0">
                <a:latin typeface="Arial" panose="020B0604020202020204" pitchFamily="34" charset="0"/>
                <a:cs typeface="Arial" panose="020B0604020202020204" pitchFamily="34" charset="0"/>
              </a:rPr>
              <a:t>Comparison of adverbs:</a:t>
            </a:r>
          </a:p>
          <a:p>
            <a:r>
              <a:rPr lang="en-US" cap="none" dirty="0">
                <a:latin typeface="Arial" panose="020B0604020202020204" pitchFamily="34" charset="0"/>
                <a:cs typeface="Arial" panose="020B0604020202020204" pitchFamily="34" charset="0"/>
              </a:rPr>
              <a:t>The comparative and superlative degrees of adverbs are identical to the neuter accusative of the corresponding comparative and superlative adjectives. the acc. neut. singular of the comparative adjective is used for the comparative adverb; the acc. neut. plural of the superlative adjective is used for the superlative adverb. </a:t>
            </a:r>
          </a:p>
          <a:p>
            <a:r>
              <a:rPr lang="en-US" cap="none" dirty="0">
                <a:latin typeface="Arial" panose="020B0604020202020204" pitchFamily="34" charset="0"/>
                <a:cs typeface="Arial" panose="020B0604020202020204" pitchFamily="34" charset="0"/>
              </a:rPr>
              <a:t>Thus:</a:t>
            </a:r>
          </a:p>
          <a:p>
            <a:r>
              <a:rPr lang="en-US" cap="none" dirty="0">
                <a:latin typeface="Arial" panose="020B0604020202020204" pitchFamily="34" charset="0"/>
                <a:cs typeface="Arial" panose="020B0604020202020204" pitchFamily="34" charset="0"/>
              </a:rPr>
              <a:t>positive comparative superlative</a:t>
            </a:r>
          </a:p>
          <a:p>
            <a:r>
              <a:rPr lang="el-GR" cap="none" dirty="0" err="1">
                <a:latin typeface="Arial" panose="020B0604020202020204" pitchFamily="34" charset="0"/>
                <a:cs typeface="Arial" panose="020B0604020202020204" pitchFamily="34" charset="0"/>
              </a:rPr>
              <a:t>ἀληθῶς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ἀληθέστερον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truly </a:t>
            </a:r>
            <a:r>
              <a:rPr lang="el-GR" cap="none" dirty="0" err="1">
                <a:latin typeface="Arial" panose="020B0604020202020204" pitchFamily="34" charset="0"/>
                <a:cs typeface="Arial" panose="020B0604020202020204" pitchFamily="34" charset="0"/>
              </a:rPr>
              <a:t>ἀληθέστατα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most truly</a:t>
            </a:r>
          </a:p>
          <a:p>
            <a:r>
              <a:rPr lang="el-GR" cap="none" dirty="0" err="1">
                <a:latin typeface="Arial" panose="020B0604020202020204" pitchFamily="34" charset="0"/>
                <a:cs typeface="Arial" panose="020B0604020202020204" pitchFamily="34" charset="0"/>
              </a:rPr>
              <a:t>ἀξίως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ἀξιώτερον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a more worthy manner</a:t>
            </a:r>
          </a:p>
          <a:p>
            <a:r>
              <a:rPr lang="el-GR" cap="none" dirty="0" err="1">
                <a:latin typeface="Arial" panose="020B0604020202020204" pitchFamily="34" charset="0"/>
                <a:cs typeface="Arial" panose="020B0604020202020204" pitchFamily="34" charset="0"/>
              </a:rPr>
              <a:t>ἀξιώτατα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most worthy manner</a:t>
            </a:r>
          </a:p>
          <a:p>
            <a:r>
              <a:rPr lang="el-GR" cap="none" dirty="0" err="1">
                <a:latin typeface="Arial" panose="020B0604020202020204" pitchFamily="34" charset="0"/>
                <a:cs typeface="Arial" panose="020B0604020202020204" pitchFamily="34" charset="0"/>
              </a:rPr>
              <a:t>ἁπλῶς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ἁπλούστερον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simply </a:t>
            </a:r>
            <a:r>
              <a:rPr lang="el-GR" cap="none" dirty="0" err="1">
                <a:latin typeface="Arial" panose="020B0604020202020204" pitchFamily="34" charset="0"/>
                <a:cs typeface="Arial" panose="020B0604020202020204" pitchFamily="34" charset="0"/>
              </a:rPr>
              <a:t>ἁπλούστατα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most</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46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99F7D1-139B-7852-0BCC-C9DA9FDEE388}"/>
              </a:ext>
            </a:extLst>
          </p:cNvPr>
          <p:cNvSpPr>
            <a:spLocks noGrp="1"/>
          </p:cNvSpPr>
          <p:nvPr>
            <p:ph type="title"/>
          </p:nvPr>
        </p:nvSpPr>
        <p:spPr/>
        <p:txBody>
          <a:bodyPr/>
          <a:lstStyle/>
          <a:p>
            <a:r>
              <a:rPr lang="en-US" dirty="0"/>
              <a:t>NUMERALS</a:t>
            </a:r>
            <a:endParaRPr lang="el-GR" dirty="0"/>
          </a:p>
        </p:txBody>
      </p:sp>
      <p:pic>
        <p:nvPicPr>
          <p:cNvPr id="4" name="Θέση περιεχομένου 3">
            <a:extLst>
              <a:ext uri="{FF2B5EF4-FFF2-40B4-BE49-F238E27FC236}">
                <a16:creationId xmlns:a16="http://schemas.microsoft.com/office/drawing/2014/main" id="{C8EADB94-9FBF-C462-D535-4C22E84FB90F}"/>
              </a:ext>
            </a:extLst>
          </p:cNvPr>
          <p:cNvPicPr>
            <a:picLocks noGrp="1" noChangeAspect="1"/>
          </p:cNvPicPr>
          <p:nvPr>
            <p:ph sz="quarter" idx="13"/>
          </p:nvPr>
        </p:nvPicPr>
        <p:blipFill>
          <a:blip r:embed="rId2"/>
          <a:stretch>
            <a:fillRect/>
          </a:stretch>
        </p:blipFill>
        <p:spPr>
          <a:xfrm>
            <a:off x="2466109" y="1601584"/>
            <a:ext cx="7620000" cy="5256415"/>
          </a:xfrm>
          <a:prstGeom prst="rect">
            <a:avLst/>
          </a:prstGeom>
        </p:spPr>
      </p:pic>
    </p:spTree>
    <p:extLst>
      <p:ext uri="{BB962C8B-B14F-4D97-AF65-F5344CB8AC3E}">
        <p14:creationId xmlns:p14="http://schemas.microsoft.com/office/powerpoint/2010/main" val="1413105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706C34-12C6-5395-D430-4AE27EFEBF7A}"/>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35D08A32-A057-55D6-BED7-C81F6D4CB49D}"/>
              </a:ext>
            </a:extLst>
          </p:cNvPr>
          <p:cNvSpPr>
            <a:spLocks noGrp="1"/>
          </p:cNvSpPr>
          <p:nvPr>
            <p:ph sz="quarter" idx="13"/>
          </p:nvPr>
        </p:nvSpPr>
        <p:spPr/>
        <p:txBody>
          <a:bodyPr>
            <a:normAutofit fontScale="77500" lnSpcReduction="20000"/>
          </a:bodyPr>
          <a:lstStyle/>
          <a:p>
            <a:r>
              <a:rPr lang="en-US" b="1" cap="none" dirty="0">
                <a:latin typeface="Arial" panose="020B0604020202020204" pitchFamily="34" charset="0"/>
                <a:cs typeface="Arial" panose="020B0604020202020204" pitchFamily="34" charset="0"/>
              </a:rPr>
              <a:t>Comparison of adverbs:</a:t>
            </a:r>
          </a:p>
          <a:p>
            <a:r>
              <a:rPr lang="en-US" cap="none" dirty="0">
                <a:latin typeface="Arial" panose="020B0604020202020204" pitchFamily="34" charset="0"/>
                <a:cs typeface="Arial" panose="020B0604020202020204" pitchFamily="34" charset="0"/>
              </a:rPr>
              <a:t>The same rules apply to superlative adverbs based on ‘irregular’ comparatives and superlatives:</a:t>
            </a:r>
          </a:p>
          <a:p>
            <a:r>
              <a:rPr lang="el-GR" cap="none" dirty="0" err="1">
                <a:latin typeface="Arial" panose="020B0604020202020204" pitchFamily="34" charset="0"/>
                <a:cs typeface="Arial" panose="020B0604020202020204" pitchFamily="34" charset="0"/>
              </a:rPr>
              <a:t>εὖ</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ἀγαθῶς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ἄμεινον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a better manner </a:t>
            </a:r>
            <a:r>
              <a:rPr lang="el-GR" cap="none" dirty="0" err="1">
                <a:latin typeface="Arial" panose="020B0604020202020204" pitchFamily="34" charset="0"/>
                <a:cs typeface="Arial" panose="020B0604020202020204" pitchFamily="34" charset="0"/>
              </a:rPr>
              <a:t>ἄριστα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best manner</a:t>
            </a:r>
          </a:p>
          <a:p>
            <a:r>
              <a:rPr lang="el-GR" cap="none" dirty="0" err="1">
                <a:latin typeface="Arial" panose="020B0604020202020204" pitchFamily="34" charset="0"/>
                <a:cs typeface="Arial" panose="020B0604020202020204" pitchFamily="34" charset="0"/>
              </a:rPr>
              <a:t>ἡδέως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ἥδιον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pleasantly </a:t>
            </a:r>
            <a:r>
              <a:rPr lang="el-GR" cap="none" dirty="0" err="1">
                <a:latin typeface="Arial" panose="020B0604020202020204" pitchFamily="34" charset="0"/>
                <a:cs typeface="Arial" panose="020B0604020202020204" pitchFamily="34" charset="0"/>
              </a:rPr>
              <a:t>ἥδιστα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most pleasantly</a:t>
            </a:r>
          </a:p>
          <a:p>
            <a:r>
              <a:rPr lang="el-GR" cap="none" dirty="0" err="1">
                <a:latin typeface="Arial" panose="020B0604020202020204" pitchFamily="34" charset="0"/>
                <a:cs typeface="Arial" panose="020B0604020202020204" pitchFamily="34" charset="0"/>
              </a:rPr>
              <a:t>μεγάλως</a:t>
            </a:r>
            <a:r>
              <a:rPr lang="el-GR" cap="none" dirty="0">
                <a:latin typeface="Arial" panose="020B0604020202020204" pitchFamily="34" charset="0"/>
                <a:cs typeface="Arial" panose="020B0604020202020204" pitchFamily="34" charset="0"/>
              </a:rPr>
              <a:t>, μέγα </a:t>
            </a:r>
            <a:r>
              <a:rPr lang="el-GR" cap="none" dirty="0" err="1">
                <a:latin typeface="Arial" panose="020B0604020202020204" pitchFamily="34" charset="0"/>
                <a:cs typeface="Arial" panose="020B0604020202020204" pitchFamily="34" charset="0"/>
              </a:rPr>
              <a:t>μεῖζον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greatly </a:t>
            </a:r>
            <a:r>
              <a:rPr lang="el-GR" cap="none" dirty="0">
                <a:latin typeface="Arial" panose="020B0604020202020204" pitchFamily="34" charset="0"/>
                <a:cs typeface="Arial" panose="020B0604020202020204" pitchFamily="34" charset="0"/>
              </a:rPr>
              <a:t>μέγιστα </a:t>
            </a:r>
            <a:r>
              <a:rPr lang="en-US" cap="none" dirty="0">
                <a:latin typeface="Arial" panose="020B0604020202020204" pitchFamily="34" charset="0"/>
                <a:cs typeface="Arial" panose="020B0604020202020204" pitchFamily="34" charset="0"/>
              </a:rPr>
              <a:t>most greatly</a:t>
            </a:r>
          </a:p>
          <a:p>
            <a:r>
              <a:rPr lang="el-GR" cap="none" dirty="0" err="1">
                <a:latin typeface="Arial" panose="020B0604020202020204" pitchFamily="34" charset="0"/>
                <a:cs typeface="Arial" panose="020B0604020202020204" pitchFamily="34" charset="0"/>
              </a:rPr>
              <a:t>καλῶς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κάλλιον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beautifully </a:t>
            </a:r>
            <a:r>
              <a:rPr lang="el-GR" cap="none" dirty="0">
                <a:latin typeface="Arial" panose="020B0604020202020204" pitchFamily="34" charset="0"/>
                <a:cs typeface="Arial" panose="020B0604020202020204" pitchFamily="34" charset="0"/>
              </a:rPr>
              <a:t>κάλλιστα </a:t>
            </a:r>
            <a:r>
              <a:rPr lang="en-US" cap="none" dirty="0">
                <a:latin typeface="Arial" panose="020B0604020202020204" pitchFamily="34" charset="0"/>
                <a:cs typeface="Arial" panose="020B0604020202020204" pitchFamily="34" charset="0"/>
              </a:rPr>
              <a:t>most beautifully</a:t>
            </a:r>
          </a:p>
          <a:p>
            <a:r>
              <a:rPr lang="el-GR" cap="none" dirty="0" err="1">
                <a:latin typeface="Arial" panose="020B0604020202020204" pitchFamily="34" charset="0"/>
                <a:cs typeface="Arial" panose="020B0604020202020204" pitchFamily="34" charset="0"/>
              </a:rPr>
              <a:t>ὀλίγον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ἧττον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less </a:t>
            </a:r>
            <a:r>
              <a:rPr lang="el-GR" cap="none" dirty="0" err="1">
                <a:latin typeface="Arial" panose="020B0604020202020204" pitchFamily="34" charset="0"/>
                <a:cs typeface="Arial" panose="020B0604020202020204" pitchFamily="34" charset="0"/>
              </a:rPr>
              <a:t>ἥκιστα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least</a:t>
            </a:r>
          </a:p>
          <a:p>
            <a:r>
              <a:rPr lang="el-GR" cap="none" dirty="0">
                <a:latin typeface="Arial" panose="020B0604020202020204" pitchFamily="34" charset="0"/>
                <a:cs typeface="Arial" panose="020B0604020202020204" pitchFamily="34" charset="0"/>
              </a:rPr>
              <a:t>πολύ </a:t>
            </a:r>
            <a:r>
              <a:rPr lang="el-GR" cap="none" dirty="0" err="1">
                <a:latin typeface="Arial" panose="020B0604020202020204" pitchFamily="34" charset="0"/>
                <a:cs typeface="Arial" panose="020B0604020202020204" pitchFamily="34" charset="0"/>
              </a:rPr>
              <a:t>πλεῖον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a:t>
            </a:r>
            <a:r>
              <a:rPr lang="el-GR" cap="none" dirty="0" err="1">
                <a:latin typeface="Arial" panose="020B0604020202020204" pitchFamily="34" charset="0"/>
                <a:cs typeface="Arial" panose="020B0604020202020204" pitchFamily="34" charset="0"/>
              </a:rPr>
              <a:t>πλεῖστα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most</a:t>
            </a:r>
          </a:p>
          <a:p>
            <a:r>
              <a:rPr lang="el-GR" cap="none" dirty="0">
                <a:latin typeface="Arial" panose="020B0604020202020204" pitchFamily="34" charset="0"/>
                <a:cs typeface="Arial" panose="020B0604020202020204" pitchFamily="34" charset="0"/>
              </a:rPr>
              <a:t>ταχέως, ταχύ </a:t>
            </a:r>
            <a:r>
              <a:rPr lang="el-GR" cap="none" dirty="0" err="1">
                <a:latin typeface="Arial" panose="020B0604020202020204" pitchFamily="34" charset="0"/>
                <a:cs typeface="Arial" panose="020B0604020202020204" pitchFamily="34" charset="0"/>
              </a:rPr>
              <a:t>θᾶττον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quickly </a:t>
            </a:r>
            <a:r>
              <a:rPr lang="el-GR" cap="none" dirty="0">
                <a:latin typeface="Arial" panose="020B0604020202020204" pitchFamily="34" charset="0"/>
                <a:cs typeface="Arial" panose="020B0604020202020204" pitchFamily="34" charset="0"/>
              </a:rPr>
              <a:t>τάχιστα </a:t>
            </a:r>
            <a:r>
              <a:rPr lang="en-US" cap="none" dirty="0">
                <a:latin typeface="Arial" panose="020B0604020202020204" pitchFamily="34" charset="0"/>
                <a:cs typeface="Arial" panose="020B0604020202020204" pitchFamily="34" charset="0"/>
              </a:rPr>
              <a:t>most quickly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820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4EE323-0D07-0155-B792-BD31E8E42A05}"/>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C9DF3252-567B-1F98-4D52-48A1BBAC9080}"/>
              </a:ext>
            </a:extLst>
          </p:cNvPr>
          <p:cNvSpPr>
            <a:spLocks noGrp="1"/>
          </p:cNvSpPr>
          <p:nvPr>
            <p:ph sz="quarter" idx="13"/>
          </p:nvPr>
        </p:nvSpPr>
        <p:spPr/>
        <p:txBody>
          <a:bodyPr/>
          <a:lstStyle/>
          <a:p>
            <a:r>
              <a:rPr lang="en-US" b="1" cap="none" dirty="0">
                <a:latin typeface="Arial" panose="020B0604020202020204" pitchFamily="34" charset="0"/>
                <a:cs typeface="Arial" panose="020B0604020202020204" pitchFamily="34" charset="0"/>
              </a:rPr>
              <a:t>Comparison of adverbs:</a:t>
            </a:r>
          </a:p>
          <a:p>
            <a:r>
              <a:rPr lang="en-US" cap="none" dirty="0">
                <a:latin typeface="Arial" panose="020B0604020202020204" pitchFamily="34" charset="0"/>
                <a:cs typeface="Arial" panose="020B0604020202020204" pitchFamily="34" charset="0"/>
              </a:rPr>
              <a:t>In addition to the above forms, comparative adverbs in -</a:t>
            </a:r>
            <a:r>
              <a:rPr lang="el-GR" cap="none" dirty="0" err="1">
                <a:latin typeface="Arial" panose="020B0604020202020204" pitchFamily="34" charset="0"/>
                <a:cs typeface="Arial" panose="020B0604020202020204" pitchFamily="34" charset="0"/>
              </a:rPr>
              <a:t>τέρως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are fairly frequent. e.g.:</a:t>
            </a:r>
          </a:p>
          <a:p>
            <a:r>
              <a:rPr lang="el-GR" cap="none" dirty="0" err="1">
                <a:latin typeface="Arial" panose="020B0604020202020204" pitchFamily="34" charset="0"/>
                <a:cs typeface="Arial" panose="020B0604020202020204" pitchFamily="34" charset="0"/>
              </a:rPr>
              <a:t>δικαιοτέρως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justly (</a:t>
            </a:r>
            <a:r>
              <a:rPr lang="el-GR" cap="none" dirty="0">
                <a:latin typeface="Arial" panose="020B0604020202020204" pitchFamily="34" charset="0"/>
                <a:cs typeface="Arial" panose="020B0604020202020204" pitchFamily="34" charset="0"/>
              </a:rPr>
              <a:t>δίκαιος, </a:t>
            </a:r>
            <a:r>
              <a:rPr lang="en-US" cap="none" dirty="0">
                <a:latin typeface="Arial" panose="020B0604020202020204" pitchFamily="34" charset="0"/>
                <a:cs typeface="Arial" panose="020B0604020202020204" pitchFamily="34" charset="0"/>
              </a:rPr>
              <a:t>next to </a:t>
            </a:r>
            <a:r>
              <a:rPr lang="el-GR" cap="none" dirty="0" err="1">
                <a:latin typeface="Arial" panose="020B0604020202020204" pitchFamily="34" charset="0"/>
                <a:cs typeface="Arial" panose="020B0604020202020204" pitchFamily="34" charset="0"/>
              </a:rPr>
              <a:t>δικαιότερον</a:t>
            </a:r>
            <a:r>
              <a:rPr lang="el-GR" cap="none" dirty="0">
                <a:latin typeface="Arial" panose="020B0604020202020204" pitchFamily="34" charset="0"/>
                <a:cs typeface="Arial" panose="020B0604020202020204" pitchFamily="34" charset="0"/>
              </a:rPr>
              <a:t>)</a:t>
            </a:r>
          </a:p>
          <a:p>
            <a:r>
              <a:rPr lang="el-GR" cap="none" dirty="0" err="1">
                <a:latin typeface="Arial" panose="020B0604020202020204" pitchFamily="34" charset="0"/>
                <a:cs typeface="Arial" panose="020B0604020202020204" pitchFamily="34" charset="0"/>
              </a:rPr>
              <a:t>χαλεπωτέρως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a more difficult way (</a:t>
            </a:r>
            <a:r>
              <a:rPr lang="el-GR" cap="none" dirty="0">
                <a:latin typeface="Arial" panose="020B0604020202020204" pitchFamily="34" charset="0"/>
                <a:cs typeface="Arial" panose="020B0604020202020204" pitchFamily="34" charset="0"/>
              </a:rPr>
              <a:t>χαλεπός, </a:t>
            </a:r>
            <a:r>
              <a:rPr lang="en-US" cap="none" dirty="0">
                <a:latin typeface="Arial" panose="020B0604020202020204" pitchFamily="34" charset="0"/>
                <a:cs typeface="Arial" panose="020B0604020202020204" pitchFamily="34" charset="0"/>
              </a:rPr>
              <a:t>next to </a:t>
            </a:r>
            <a:r>
              <a:rPr lang="el-GR" cap="none" dirty="0" err="1">
                <a:latin typeface="Arial" panose="020B0604020202020204" pitchFamily="34" charset="0"/>
                <a:cs typeface="Arial" panose="020B0604020202020204" pitchFamily="34" charset="0"/>
              </a:rPr>
              <a:t>χαλεπώτερον</a:t>
            </a:r>
            <a:r>
              <a:rPr lang="el-GR" cap="none" dirty="0">
                <a:latin typeface="Arial" panose="020B0604020202020204" pitchFamily="34" charset="0"/>
                <a:cs typeface="Arial" panose="020B0604020202020204" pitchFamily="34" charset="0"/>
              </a:rPr>
              <a:t>)</a:t>
            </a:r>
          </a:p>
          <a:p>
            <a:r>
              <a:rPr lang="el-GR" cap="none" dirty="0" err="1">
                <a:latin typeface="Arial" panose="020B0604020202020204" pitchFamily="34" charset="0"/>
                <a:cs typeface="Arial" panose="020B0604020202020204" pitchFamily="34" charset="0"/>
              </a:rPr>
              <a:t>σωφρονεστέρως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more prudently (</a:t>
            </a:r>
            <a:r>
              <a:rPr lang="el-GR" cap="none" dirty="0">
                <a:latin typeface="Arial" panose="020B0604020202020204" pitchFamily="34" charset="0"/>
                <a:cs typeface="Arial" panose="020B0604020202020204" pitchFamily="34" charset="0"/>
              </a:rPr>
              <a:t>σώφρων, </a:t>
            </a:r>
            <a:r>
              <a:rPr lang="en-US" cap="none" dirty="0">
                <a:latin typeface="Arial" panose="020B0604020202020204" pitchFamily="34" charset="0"/>
                <a:cs typeface="Arial" panose="020B0604020202020204" pitchFamily="34" charset="0"/>
              </a:rPr>
              <a:t>next to </a:t>
            </a:r>
            <a:r>
              <a:rPr lang="el-GR" cap="none" dirty="0" err="1">
                <a:latin typeface="Arial" panose="020B0604020202020204" pitchFamily="34" charset="0"/>
                <a:cs typeface="Arial" panose="020B0604020202020204" pitchFamily="34" charset="0"/>
              </a:rPr>
              <a:t>σωφρονέστερον</a:t>
            </a:r>
            <a:r>
              <a:rPr lang="el-GR" cap="none" dirty="0">
                <a:latin typeface="Arial" panose="020B0604020202020204" pitchFamily="34" charset="0"/>
                <a:cs typeface="Arial" panose="020B0604020202020204" pitchFamily="34" charset="0"/>
              </a:rPr>
              <a:t>)</a:t>
            </a:r>
          </a:p>
          <a:p>
            <a:r>
              <a:rPr lang="en-US" cap="none" dirty="0">
                <a:latin typeface="Arial" panose="020B0604020202020204" pitchFamily="34" charset="0"/>
                <a:cs typeface="Arial" panose="020B0604020202020204" pitchFamily="34" charset="0"/>
              </a:rPr>
              <a:t>Superlative adverbs in -</a:t>
            </a:r>
            <a:r>
              <a:rPr lang="el-GR" cap="none" dirty="0" err="1">
                <a:latin typeface="Arial" panose="020B0604020202020204" pitchFamily="34" charset="0"/>
                <a:cs typeface="Arial" panose="020B0604020202020204" pitchFamily="34" charset="0"/>
              </a:rPr>
              <a:t>τάτως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occur infrequently, e.g.:</a:t>
            </a:r>
          </a:p>
          <a:p>
            <a:r>
              <a:rPr lang="el-GR" cap="none" dirty="0" err="1">
                <a:latin typeface="Arial" panose="020B0604020202020204" pitchFamily="34" charset="0"/>
                <a:cs typeface="Arial" panose="020B0604020202020204" pitchFamily="34" charset="0"/>
              </a:rPr>
              <a:t>συντομωτάτως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in the most summary fashion (</a:t>
            </a:r>
            <a:r>
              <a:rPr lang="el-GR" cap="none" dirty="0">
                <a:latin typeface="Arial" panose="020B0604020202020204" pitchFamily="34" charset="0"/>
                <a:cs typeface="Arial" panose="020B0604020202020204" pitchFamily="34" charset="0"/>
              </a:rPr>
              <a:t>σύντομος, </a:t>
            </a:r>
            <a:r>
              <a:rPr lang="en-US" cap="none" dirty="0">
                <a:latin typeface="Arial" panose="020B0604020202020204" pitchFamily="34" charset="0"/>
                <a:cs typeface="Arial" panose="020B0604020202020204" pitchFamily="34" charset="0"/>
              </a:rPr>
              <a:t>next to </a:t>
            </a:r>
            <a:r>
              <a:rPr lang="el-GR" cap="none" dirty="0" err="1">
                <a:latin typeface="Arial" panose="020B0604020202020204" pitchFamily="34" charset="0"/>
                <a:cs typeface="Arial" panose="020B0604020202020204" pitchFamily="34" charset="0"/>
              </a:rPr>
              <a:t>συντομώτατα</a:t>
            </a:r>
            <a:r>
              <a:rPr lang="el-GR"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5589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3E20C3-9327-0590-B5AF-22504295ECB4}"/>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1E611F3E-BEA9-B921-895E-0A181BF1A91E}"/>
              </a:ext>
            </a:extLst>
          </p:cNvPr>
          <p:cNvSpPr>
            <a:spLocks noGrp="1"/>
          </p:cNvSpPr>
          <p:nvPr>
            <p:ph sz="quarter" idx="13"/>
          </p:nvPr>
        </p:nvSpPr>
        <p:spPr/>
        <p:txBody>
          <a:bodyPr/>
          <a:lstStyle/>
          <a:p>
            <a:r>
              <a:rPr lang="en-US" b="1" cap="none" dirty="0">
                <a:latin typeface="Arial" panose="020B0604020202020204" pitchFamily="34" charset="0"/>
                <a:cs typeface="Arial" panose="020B0604020202020204" pitchFamily="34" charset="0"/>
              </a:rPr>
              <a:t>Exercise 8: </a:t>
            </a:r>
            <a:r>
              <a:rPr lang="en-US" cap="none" dirty="0">
                <a:latin typeface="Arial" panose="020B0604020202020204" pitchFamily="34" charset="0"/>
                <a:cs typeface="Arial" panose="020B0604020202020204" pitchFamily="34" charset="0"/>
              </a:rPr>
              <a:t>Read aloud and translate:</a:t>
            </a:r>
          </a:p>
          <a:p>
            <a:r>
              <a:rPr lang="en-US" cap="none" dirty="0">
                <a:latin typeface="Arial" panose="020B0604020202020204" pitchFamily="34" charset="0"/>
                <a:cs typeface="Arial" panose="020B0604020202020204" pitchFamily="34" charset="0"/>
              </a:rPr>
              <a:t>1) </a:t>
            </a:r>
            <a:r>
              <a:rPr lang="el-GR" cap="none" dirty="0" err="1">
                <a:latin typeface="Arial" panose="020B0604020202020204" pitchFamily="34" charset="0"/>
                <a:cs typeface="Arial" panose="020B0604020202020204" pitchFamily="34" charset="0"/>
              </a:rPr>
              <a:t>ἀκούοντες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τὴν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Κύρου</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ἀρετὴν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ἥδιον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προθυμότερον</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συνεπορεύοντο</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2) </a:t>
            </a:r>
            <a:r>
              <a:rPr lang="el-GR" cap="none" dirty="0">
                <a:latin typeface="Arial" panose="020B0604020202020204" pitchFamily="34" charset="0"/>
                <a:cs typeface="Arial" panose="020B0604020202020204" pitchFamily="34" charset="0"/>
              </a:rPr>
              <a:t>ὁ </a:t>
            </a:r>
            <a:r>
              <a:rPr lang="el-GR" cap="none" dirty="0" err="1">
                <a:latin typeface="Arial" panose="020B0604020202020204" pitchFamily="34" charset="0"/>
                <a:cs typeface="Arial" panose="020B0604020202020204" pitchFamily="34" charset="0"/>
              </a:rPr>
              <a:t>δὲ</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στρατηγὸς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ἔφη</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αὐτὸς</a:t>
            </a:r>
            <a:r>
              <a:rPr lang="el-GR" cap="none" dirty="0">
                <a:latin typeface="Arial" panose="020B0604020202020204" pitchFamily="34" charset="0"/>
                <a:cs typeface="Arial" panose="020B0604020202020204" pitchFamily="34" charset="0"/>
              </a:rPr>
              <a:t> κρείττων </a:t>
            </a:r>
            <a:r>
              <a:rPr lang="el-GR" cap="none" dirty="0" err="1">
                <a:latin typeface="Arial" panose="020B0604020202020204" pitchFamily="34" charset="0"/>
                <a:cs typeface="Arial" panose="020B0604020202020204" pitchFamily="34" charset="0"/>
              </a:rPr>
              <a:t>ὕδατος</a:t>
            </a:r>
            <a:r>
              <a:rPr lang="el-GR" cap="none" dirty="0">
                <a:latin typeface="Arial" panose="020B0604020202020204" pitchFamily="34" charset="0"/>
                <a:cs typeface="Arial" panose="020B0604020202020204" pitchFamily="34" charset="0"/>
              </a:rPr>
              <a:t>.</a:t>
            </a:r>
            <a:endParaRPr lang="en-US" cap="none" dirty="0">
              <a:latin typeface="Arial" panose="020B0604020202020204" pitchFamily="34" charset="0"/>
              <a:cs typeface="Arial" panose="020B0604020202020204" pitchFamily="34" charset="0"/>
            </a:endParaRPr>
          </a:p>
          <a:p>
            <a:pPr marL="0" indent="0">
              <a:buNone/>
            </a:pPr>
            <a:r>
              <a:rPr lang="en-US" cap="none" dirty="0">
                <a:latin typeface="Arial" panose="020B0604020202020204" pitchFamily="34" charset="0"/>
                <a:cs typeface="Arial" panose="020B0604020202020204" pitchFamily="34" charset="0"/>
              </a:rPr>
              <a:t>Vocabulary: </a:t>
            </a:r>
            <a:r>
              <a:rPr lang="en-US" cap="none" dirty="0" err="1">
                <a:latin typeface="Arial" panose="020B0604020202020204" pitchFamily="34" charset="0"/>
                <a:cs typeface="Arial" panose="020B0604020202020204" pitchFamily="34" charset="0"/>
              </a:rPr>
              <a:t>ἔφη</a:t>
            </a:r>
            <a:r>
              <a:rPr lang="en-US" cap="none" dirty="0">
                <a:latin typeface="Arial" panose="020B0604020202020204" pitchFamily="34" charset="0"/>
                <a:cs typeface="Arial" panose="020B0604020202020204" pitchFamily="34" charset="0"/>
              </a:rPr>
              <a:t> he, she, it said, </a:t>
            </a:r>
            <a:r>
              <a:rPr lang="el-GR" cap="none" dirty="0" err="1">
                <a:latin typeface="Arial" panose="020B0604020202020204" pitchFamily="34" charset="0"/>
                <a:cs typeface="Arial" panose="020B0604020202020204" pitchFamily="34" charset="0"/>
              </a:rPr>
              <a:t>ὕδωρ</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ὕδατος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τό</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water; pond</a:t>
            </a:r>
            <a:r>
              <a:rPr lang="el-GR" cap="none" dirty="0">
                <a:latin typeface="Arial" panose="020B0604020202020204" pitchFamily="34" charset="0"/>
                <a:cs typeface="Arial" panose="020B0604020202020204" pitchFamily="34" charset="0"/>
              </a:rPr>
              <a:t>,</a:t>
            </a:r>
            <a:r>
              <a:rPr lang="en-US"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ἀρετή</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ἀρετῆς</a:t>
            </a:r>
            <a:r>
              <a:rPr lang="en-US" cap="none" dirty="0">
                <a:latin typeface="Arial" panose="020B0604020202020204" pitchFamily="34" charset="0"/>
                <a:cs typeface="Arial" panose="020B0604020202020204" pitchFamily="34" charset="0"/>
              </a:rPr>
              <a:t>, ἡ, goodness, excellence</a:t>
            </a:r>
            <a:r>
              <a:rPr lang="el-GR" cap="none" dirty="0">
                <a:latin typeface="Arial" panose="020B0604020202020204" pitchFamily="34" charset="0"/>
                <a:cs typeface="Arial" panose="020B0604020202020204" pitchFamily="34" charset="0"/>
              </a:rPr>
              <a:t>, πρόθυμος, -</a:t>
            </a:r>
            <a:r>
              <a:rPr lang="el-GR" cap="none" dirty="0" err="1">
                <a:latin typeface="Arial" panose="020B0604020202020204" pitchFamily="34" charset="0"/>
                <a:cs typeface="Arial" panose="020B0604020202020204" pitchFamily="34" charset="0"/>
              </a:rPr>
              <a:t>ος</a:t>
            </a:r>
            <a:r>
              <a:rPr lang="el-GR" cap="none" dirty="0">
                <a:latin typeface="Arial" panose="020B0604020202020204" pitchFamily="34" charset="0"/>
                <a:cs typeface="Arial" panose="020B0604020202020204" pitchFamily="34" charset="0"/>
              </a:rPr>
              <a:t>, -ον </a:t>
            </a:r>
            <a:r>
              <a:rPr lang="en-US" cap="none" dirty="0">
                <a:latin typeface="Arial" panose="020B0604020202020204" pitchFamily="34" charset="0"/>
                <a:cs typeface="Arial" panose="020B0604020202020204" pitchFamily="34" charset="0"/>
              </a:rPr>
              <a:t>ready, willing, eager</a:t>
            </a:r>
            <a:r>
              <a:rPr lang="el-GR" cap="none" dirty="0">
                <a:latin typeface="Arial" panose="020B0604020202020204" pitchFamily="34" charset="0"/>
                <a:cs typeface="Arial" panose="020B0604020202020204" pitchFamily="34" charset="0"/>
              </a:rPr>
              <a:t>, συμπορεύομαι, </a:t>
            </a:r>
            <a:r>
              <a:rPr lang="en-US" cap="none" dirty="0">
                <a:latin typeface="Arial" panose="020B0604020202020204" pitchFamily="34" charset="0"/>
                <a:cs typeface="Arial" panose="020B0604020202020204" pitchFamily="34" charset="0"/>
              </a:rPr>
              <a:t>come, go, or proceed together</a:t>
            </a:r>
          </a:p>
          <a:p>
            <a:pPr marL="0" indent="0">
              <a:buNone/>
            </a:pPr>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1046723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EC86D9-5632-C9D9-2B95-1B4A11D025DC}"/>
              </a:ext>
            </a:extLst>
          </p:cNvPr>
          <p:cNvSpPr>
            <a:spLocks noGrp="1"/>
          </p:cNvSpPr>
          <p:nvPr>
            <p:ph type="title"/>
          </p:nvPr>
        </p:nvSpPr>
        <p:spPr/>
        <p:txBody>
          <a:bodyPr/>
          <a:lstStyle/>
          <a:p>
            <a:r>
              <a:rPr lang="en-US" dirty="0"/>
              <a:t>COMPARISON</a:t>
            </a:r>
            <a:endParaRPr lang="el-GR" dirty="0"/>
          </a:p>
        </p:txBody>
      </p:sp>
      <p:sp>
        <p:nvSpPr>
          <p:cNvPr id="3" name="Θέση περιεχομένου 2">
            <a:extLst>
              <a:ext uri="{FF2B5EF4-FFF2-40B4-BE49-F238E27FC236}">
                <a16:creationId xmlns:a16="http://schemas.microsoft.com/office/drawing/2014/main" id="{7018C669-3C7C-5D03-84D6-946F4FE5AD71}"/>
              </a:ext>
            </a:extLst>
          </p:cNvPr>
          <p:cNvSpPr>
            <a:spLocks noGrp="1"/>
          </p:cNvSpPr>
          <p:nvPr>
            <p:ph sz="quarter" idx="13"/>
          </p:nvPr>
        </p:nvSpPr>
        <p:spPr/>
        <p:txBody>
          <a:bodyPr/>
          <a:lstStyle/>
          <a:p>
            <a:r>
              <a:rPr lang="en-US" cap="none" dirty="0"/>
              <a:t>When they heard of the excellence of </a:t>
            </a:r>
            <a:r>
              <a:rPr lang="en-US" cap="none" dirty="0" err="1"/>
              <a:t>cyrus</a:t>
            </a:r>
            <a:r>
              <a:rPr lang="en-US" cap="none" dirty="0"/>
              <a:t> they continued on their way with greater satisfaction and eagerness.</a:t>
            </a:r>
          </a:p>
          <a:p>
            <a:r>
              <a:rPr lang="en-US" cap="none" dirty="0"/>
              <a:t>The general said that he is stronger than water.</a:t>
            </a:r>
            <a:endParaRPr lang="el-GR" cap="none" dirty="0"/>
          </a:p>
        </p:txBody>
      </p:sp>
    </p:spTree>
    <p:extLst>
      <p:ext uri="{BB962C8B-B14F-4D97-AF65-F5344CB8AC3E}">
        <p14:creationId xmlns:p14="http://schemas.microsoft.com/office/powerpoint/2010/main" val="2439393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0C033B-193C-65C3-9AD1-309976419F89}"/>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8CC1D7DD-29C8-B480-AAA9-AAB7C856CAAD}"/>
              </a:ext>
            </a:extLst>
          </p:cNvPr>
          <p:cNvSpPr>
            <a:spLocks noGrp="1"/>
          </p:cNvSpPr>
          <p:nvPr>
            <p:ph sz="quarter" idx="13"/>
          </p:nvPr>
        </p:nvSpPr>
        <p:spPr/>
        <p:txBody>
          <a:bodyPr>
            <a:normAutofit lnSpcReduction="10000"/>
          </a:bodyPr>
          <a:lstStyle/>
          <a:p>
            <a:r>
              <a:rPr lang="el-GR" dirty="0">
                <a:latin typeface="Arial" panose="020B0604020202020204" pitchFamily="34" charset="0"/>
                <a:cs typeface="Arial" panose="020B0604020202020204" pitchFamily="34" charset="0"/>
              </a:rPr>
              <a:t>Ε</a:t>
            </a:r>
          </a:p>
          <a:p>
            <a:r>
              <a:rPr lang="el-GR" cap="none" dirty="0" err="1">
                <a:latin typeface="Arial" panose="020B0604020202020204" pitchFamily="34" charset="0"/>
                <a:cs typeface="Arial" panose="020B0604020202020204" pitchFamily="34" charset="0"/>
              </a:rPr>
              <a:t>εἴδος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has a variety of connected meanings, from the way a thing</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looks (the word is etymologically connected with video), through its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shape or form, a species or kind of thing, to the intelligible form of</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Platonism. As bodily appearance: </a:t>
            </a:r>
            <a:r>
              <a:rPr lang="en-US" cap="none" dirty="0" err="1">
                <a:latin typeface="Arial" panose="020B0604020202020204" pitchFamily="34" charset="0"/>
                <a:cs typeface="Arial" panose="020B0604020202020204" pitchFamily="34" charset="0"/>
              </a:rPr>
              <a:t>houtos</a:t>
            </a:r>
            <a:r>
              <a:rPr lang="en-US" cap="none" dirty="0">
                <a:latin typeface="Arial" panose="020B0604020202020204" pitchFamily="34" charset="0"/>
                <a:cs typeface="Arial" panose="020B0604020202020204" pitchFamily="34" charset="0"/>
              </a:rPr>
              <a:t> to eidos </a:t>
            </a:r>
            <a:r>
              <a:rPr lang="en-US" cap="none" dirty="0" err="1">
                <a:latin typeface="Arial" panose="020B0604020202020204" pitchFamily="34" charset="0"/>
                <a:cs typeface="Arial" panose="020B0604020202020204" pitchFamily="34" charset="0"/>
              </a:rPr>
              <a:t>pagkalos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estin</a:t>
            </a:r>
            <a:r>
              <a:rPr lang="en-US" cap="none" dirty="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he is so very beautiful in appearance (Pl. Charm. 154d). As the</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bodily form itself: </a:t>
            </a:r>
            <a:r>
              <a:rPr lang="en-US" cap="none" dirty="0" err="1">
                <a:latin typeface="Arial" panose="020B0604020202020204" pitchFamily="34" charset="0"/>
                <a:cs typeface="Arial" panose="020B0604020202020204" pitchFamily="34" charset="0"/>
              </a:rPr>
              <a:t>antepideiknunai</a:t>
            </a:r>
            <a:r>
              <a:rPr lang="en-US" cap="none" dirty="0">
                <a:latin typeface="Arial" panose="020B0604020202020204" pitchFamily="34" charset="0"/>
                <a:cs typeface="Arial" panose="020B0604020202020204" pitchFamily="34" charset="0"/>
              </a:rPr>
              <a:t> to eidos </a:t>
            </a:r>
            <a:r>
              <a:rPr lang="en-US" cap="none" dirty="0" err="1">
                <a:latin typeface="Arial" panose="020B0604020202020204" pitchFamily="34" charset="0"/>
                <a:cs typeface="Arial" panose="020B0604020202020204" pitchFamily="34" charset="0"/>
              </a:rPr>
              <a:t>apoduomenos</a:t>
            </a:r>
            <a:r>
              <a:rPr lang="en-US" cap="none" dirty="0">
                <a:latin typeface="Arial" panose="020B0604020202020204" pitchFamily="34" charset="0"/>
                <a:cs typeface="Arial" panose="020B0604020202020204" pitchFamily="34" charset="0"/>
              </a:rPr>
              <a:t> — to strip</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and display one’s body in turn (P1. </a:t>
            </a:r>
            <a:r>
              <a:rPr lang="en-US" cap="none" dirty="0" err="1">
                <a:latin typeface="Arial" panose="020B0604020202020204" pitchFamily="34" charset="0"/>
                <a:cs typeface="Arial" panose="020B0604020202020204" pitchFamily="34" charset="0"/>
              </a:rPr>
              <a:t>Theaet</a:t>
            </a:r>
            <a:r>
              <a:rPr lang="en-US" cap="none" dirty="0">
                <a:latin typeface="Arial" panose="020B0604020202020204" pitchFamily="34" charset="0"/>
                <a:cs typeface="Arial" panose="020B0604020202020204" pitchFamily="34" charset="0"/>
              </a:rPr>
              <a:t>. 162b). In Aristotle it is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sometimes form in a wider sense in contrast to </a:t>
            </a:r>
            <a:r>
              <a:rPr lang="en-US" cap="none" dirty="0" err="1">
                <a:latin typeface="Arial" panose="020B0604020202020204" pitchFamily="34" charset="0"/>
                <a:cs typeface="Arial" panose="020B0604020202020204" pitchFamily="34" charset="0"/>
              </a:rPr>
              <a:t>hulé</a:t>
            </a:r>
            <a:r>
              <a:rPr lang="en-US" cap="none" dirty="0">
                <a:latin typeface="Arial" panose="020B0604020202020204" pitchFamily="34" charset="0"/>
                <a:cs typeface="Arial" panose="020B0604020202020204" pitchFamily="34" charset="0"/>
              </a:rPr>
              <a:t>‘ — matter: </a:t>
            </a:r>
            <a:r>
              <a:rPr lang="en-US" cap="none" dirty="0" err="1">
                <a:latin typeface="Arial" panose="020B0604020202020204" pitchFamily="34" charset="0"/>
                <a:cs typeface="Arial" panose="020B0604020202020204" pitchFamily="34" charset="0"/>
              </a:rPr>
              <a:t>eti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hé</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hulé</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esti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dunamei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hoti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elthoi</a:t>
            </a:r>
            <a:r>
              <a:rPr lang="en-US" cap="none" dirty="0">
                <a:latin typeface="Arial" panose="020B0604020202020204" pitchFamily="34" charset="0"/>
                <a:cs typeface="Arial" panose="020B0604020202020204" pitchFamily="34" charset="0"/>
              </a:rPr>
              <a:t> an </a:t>
            </a:r>
            <a:r>
              <a:rPr lang="en-US" cap="none" dirty="0" err="1">
                <a:latin typeface="Arial" panose="020B0604020202020204" pitchFamily="34" charset="0"/>
                <a:cs typeface="Arial" panose="020B0604020202020204" pitchFamily="34" charset="0"/>
              </a:rPr>
              <a:t>eis</a:t>
            </a:r>
            <a:r>
              <a:rPr lang="en-US" cap="none" dirty="0">
                <a:latin typeface="Arial" panose="020B0604020202020204" pitchFamily="34" charset="0"/>
                <a:cs typeface="Arial" panose="020B0604020202020204" pitchFamily="34" charset="0"/>
              </a:rPr>
              <a:t> to eidos — also matter is that</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which potentially might come to be form (Ar. Met. 1050a 15).</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526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7F491F-7AFF-85F0-F363-464705F5D485}"/>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C7D36B1D-82C3-C03F-BCB8-754FE333854D}"/>
              </a:ext>
            </a:extLst>
          </p:cNvPr>
          <p:cNvSpPr>
            <a:spLocks noGrp="1"/>
          </p:cNvSpPr>
          <p:nvPr>
            <p:ph sz="quarter" idx="13"/>
          </p:nvPr>
        </p:nvSpPr>
        <p:spPr/>
        <p:txBody>
          <a:bodyPr>
            <a:normAutofit fontScale="85000" lnSpcReduction="10000"/>
          </a:bodyPr>
          <a:lstStyle/>
          <a:p>
            <a:r>
              <a:rPr lang="el-GR" cap="none" dirty="0" err="1">
                <a:latin typeface="Arial" panose="020B0604020202020204" pitchFamily="34" charset="0"/>
                <a:cs typeface="Arial" panose="020B0604020202020204" pitchFamily="34" charset="0"/>
              </a:rPr>
              <a:t>εἶναι</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einai</a:t>
            </a:r>
            <a:r>
              <a:rPr lang="en-US" cap="none" dirty="0">
                <a:latin typeface="Arial" panose="020B0604020202020204" pitchFamily="34" charset="0"/>
                <a:cs typeface="Arial" panose="020B0604020202020204" pitchFamily="34" charset="0"/>
              </a:rPr>
              <a:t>: to be, to exist; to on: that which is, the real;-</a:t>
            </a:r>
            <a:r>
              <a:rPr lang="en-US" cap="none" dirty="0" err="1">
                <a:latin typeface="Arial" panose="020B0604020202020204" pitchFamily="34" charset="0"/>
                <a:cs typeface="Arial" panose="020B0604020202020204" pitchFamily="34" charset="0"/>
              </a:rPr>
              <a:t>ousia</a:t>
            </a:r>
            <a:r>
              <a:rPr lang="en-US" cap="none" dirty="0">
                <a:latin typeface="Arial" panose="020B0604020202020204" pitchFamily="34" charset="0"/>
                <a:cs typeface="Arial" panose="020B0604020202020204" pitchFamily="34" charset="0"/>
              </a:rPr>
              <a:t>: being,</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essence.</a:t>
            </a:r>
          </a:p>
          <a:p>
            <a:r>
              <a:rPr lang="el-GR" cap="none" dirty="0" err="1">
                <a:latin typeface="Arial" panose="020B0604020202020204" pitchFamily="34" charset="0"/>
                <a:cs typeface="Arial" panose="020B0604020202020204" pitchFamily="34" charset="0"/>
              </a:rPr>
              <a:t>ἔλεγχος</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elegkhos</a:t>
            </a:r>
            <a:r>
              <a:rPr lang="en-US" cap="none" dirty="0">
                <a:latin typeface="Arial" panose="020B0604020202020204" pitchFamily="34" charset="0"/>
                <a:cs typeface="Arial" panose="020B0604020202020204" pitchFamily="34" charset="0"/>
              </a:rPr>
              <a:t>: usually refutation, sometimes proof, but then normally in</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an adversative situation: </a:t>
            </a:r>
            <a:r>
              <a:rPr lang="en-US" cap="none" dirty="0" err="1">
                <a:latin typeface="Arial" panose="020B0604020202020204" pitchFamily="34" charset="0"/>
                <a:cs typeface="Arial" panose="020B0604020202020204" pitchFamily="34" charset="0"/>
              </a:rPr>
              <a:t>elegkhos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esti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tou</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Pittakou</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rhématos</a:t>
            </a:r>
            <a:r>
              <a:rPr lang="en-US" cap="none" dirty="0">
                <a:latin typeface="Arial" panose="020B0604020202020204" pitchFamily="34" charset="0"/>
                <a:cs typeface="Arial" panose="020B0604020202020204" pitchFamily="34" charset="0"/>
              </a:rPr>
              <a:t> — it is a</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refutation of the saying of Pittacus (Pl. Prot. 344b); </a:t>
            </a:r>
            <a:r>
              <a:rPr lang="en-US" cap="none" dirty="0" err="1">
                <a:latin typeface="Arial" panose="020B0604020202020204" pitchFamily="34" charset="0"/>
                <a:cs typeface="Arial" panose="020B0604020202020204" pitchFamily="34" charset="0"/>
              </a:rPr>
              <a:t>khalepon</a:t>
            </a:r>
            <a:r>
              <a:rPr lang="en-US" cap="none" dirty="0">
                <a:latin typeface="Arial" panose="020B0604020202020204" pitchFamily="34" charset="0"/>
                <a:cs typeface="Arial" panose="020B0604020202020204" pitchFamily="34" charset="0"/>
              </a:rPr>
              <a:t> de se</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elegxai</a:t>
            </a:r>
            <a:r>
              <a:rPr lang="en-US" cap="none" dirty="0">
                <a:latin typeface="Arial" panose="020B0604020202020204" pitchFamily="34" charset="0"/>
                <a:cs typeface="Arial" panose="020B0604020202020204" pitchFamily="34" charset="0"/>
              </a:rPr>
              <a:t>, 6 </a:t>
            </a:r>
            <a:r>
              <a:rPr lang="en-US" cap="none" dirty="0" err="1">
                <a:latin typeface="Arial" panose="020B0604020202020204" pitchFamily="34" charset="0"/>
                <a:cs typeface="Arial" panose="020B0604020202020204" pitchFamily="34" charset="0"/>
              </a:rPr>
              <a:t>Sékrates</a:t>
            </a:r>
            <a:r>
              <a:rPr lang="en-US" cap="none" dirty="0">
                <a:latin typeface="Arial" panose="020B0604020202020204" pitchFamily="34" charset="0"/>
                <a:cs typeface="Arial" panose="020B0604020202020204" pitchFamily="34" charset="0"/>
              </a:rPr>
              <a:t> — it is hard to refute you, Socrates (Pl. Gorg. 470d).</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ἐνδελέχεια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to de </a:t>
            </a:r>
            <a:r>
              <a:rPr lang="en-US" cap="none" dirty="0" err="1">
                <a:latin typeface="Arial" panose="020B0604020202020204" pitchFamily="34" charset="0"/>
                <a:cs typeface="Arial" panose="020B0604020202020204" pitchFamily="34" charset="0"/>
              </a:rPr>
              <a:t>tés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entelekheias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onoma</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legetai</a:t>
            </a:r>
            <a:r>
              <a:rPr lang="en-US" cap="none" dirty="0">
                <a:latin typeface="Arial" panose="020B0604020202020204" pitchFamily="34" charset="0"/>
                <a:cs typeface="Arial" panose="020B0604020202020204" pitchFamily="34" charset="0"/>
              </a:rPr>
              <a:t> men </a:t>
            </a:r>
            <a:r>
              <a:rPr lang="en-US" cap="none" dirty="0" err="1">
                <a:latin typeface="Arial" panose="020B0604020202020204" pitchFamily="34" charset="0"/>
                <a:cs typeface="Arial" panose="020B0604020202020204" pitchFamily="34" charset="0"/>
              </a:rPr>
              <a:t>autou</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tou</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Aristotelous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idion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sémainei</a:t>
            </a:r>
            <a:r>
              <a:rPr lang="en-US" cap="none" dirty="0">
                <a:latin typeface="Arial" panose="020B0604020202020204" pitchFamily="34" charset="0"/>
                <a:cs typeface="Arial" panose="020B0604020202020204" pitchFamily="34" charset="0"/>
              </a:rPr>
              <a:t> to eidos to </a:t>
            </a:r>
            <a:r>
              <a:rPr lang="en-US" cap="none" dirty="0" err="1">
                <a:latin typeface="Arial" panose="020B0604020202020204" pitchFamily="34" charset="0"/>
                <a:cs typeface="Arial" panose="020B0604020202020204" pitchFamily="34" charset="0"/>
              </a:rPr>
              <a:t>energeiai</a:t>
            </a:r>
            <a:r>
              <a:rPr lang="en-US" cap="none" dirty="0">
                <a:latin typeface="Arial" panose="020B0604020202020204" pitchFamily="34" charset="0"/>
                <a:cs typeface="Arial" panose="020B0604020202020204" pitchFamily="34" charset="0"/>
              </a:rPr>
              <a:t>’ on — </a:t>
            </a:r>
            <a:r>
              <a:rPr lang="en-US" cap="none" dirty="0" err="1">
                <a:latin typeface="Arial" panose="020B0604020202020204" pitchFamily="34" charset="0"/>
                <a:cs typeface="Arial" panose="020B0604020202020204" pitchFamily="34" charset="0"/>
              </a:rPr>
              <a:t>entelekheia</a:t>
            </a:r>
            <a:r>
              <a:rPr lang="en-US" cap="none" dirty="0">
                <a:latin typeface="Arial" panose="020B0604020202020204" pitchFamily="34" charset="0"/>
                <a:cs typeface="Arial" panose="020B0604020202020204" pitchFamily="34" charset="0"/>
              </a:rPr>
              <a:t> is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word that is Aristotle’s own; it means the form that is actualized</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(Simplicius, Physics 278.6). Usually translated as actuality or</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perfection: to </a:t>
            </a:r>
            <a:r>
              <a:rPr lang="en-US" cap="none" dirty="0" err="1">
                <a:latin typeface="Arial" panose="020B0604020202020204" pitchFamily="34" charset="0"/>
                <a:cs typeface="Arial" panose="020B0604020202020204" pitchFamily="34" charset="0"/>
              </a:rPr>
              <a:t>onoma</a:t>
            </a:r>
            <a:r>
              <a:rPr lang="en-US" cap="none" dirty="0">
                <a:latin typeface="Arial" panose="020B0604020202020204" pitchFamily="34" charset="0"/>
                <a:cs typeface="Arial" panose="020B0604020202020204" pitchFamily="34" charset="0"/>
              </a:rPr>
              <a:t> energeia </a:t>
            </a:r>
            <a:r>
              <a:rPr lang="en-US" cap="none" dirty="0" err="1">
                <a:latin typeface="Arial" panose="020B0604020202020204" pitchFamily="34" charset="0"/>
                <a:cs typeface="Arial" panose="020B0604020202020204" pitchFamily="34" charset="0"/>
              </a:rPr>
              <a:t>legetai</a:t>
            </a:r>
            <a:r>
              <a:rPr lang="en-US" cap="none" dirty="0">
                <a:latin typeface="Arial" panose="020B0604020202020204" pitchFamily="34" charset="0"/>
                <a:cs typeface="Arial" panose="020B0604020202020204" pitchFamily="34" charset="0"/>
              </a:rPr>
              <a:t> kata to ergon kai </a:t>
            </a:r>
            <a:r>
              <a:rPr lang="en-US" cap="none" dirty="0" err="1">
                <a:latin typeface="Arial" panose="020B0604020202020204" pitchFamily="34" charset="0"/>
                <a:cs typeface="Arial" panose="020B0604020202020204" pitchFamily="34" charset="0"/>
              </a:rPr>
              <a:t>sunteinei</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pros </a:t>
            </a:r>
            <a:r>
              <a:rPr lang="en-US" cap="none" dirty="0" err="1">
                <a:latin typeface="Arial" panose="020B0604020202020204" pitchFamily="34" charset="0"/>
                <a:cs typeface="Arial" panose="020B0604020202020204" pitchFamily="34" charset="0"/>
              </a:rPr>
              <a:t>tén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entelekheian</a:t>
            </a:r>
            <a:r>
              <a:rPr lang="en-US" cap="none" dirty="0">
                <a:latin typeface="Arial" panose="020B0604020202020204" pitchFamily="34" charset="0"/>
                <a:cs typeface="Arial" panose="020B0604020202020204" pitchFamily="34" charset="0"/>
              </a:rPr>
              <a:t> — the word energeia </a:t>
            </a:r>
            <a:r>
              <a:rPr lang="en-US" cap="none" dirty="0" err="1">
                <a:latin typeface="Arial" panose="020B0604020202020204" pitchFamily="34" charset="0"/>
                <a:cs typeface="Arial" panose="020B0604020202020204" pitchFamily="34" charset="0"/>
              </a:rPr>
              <a:t>isused</a:t>
            </a:r>
            <a:r>
              <a:rPr lang="en-US" cap="none" dirty="0">
                <a:latin typeface="Arial" panose="020B0604020202020204" pitchFamily="34" charset="0"/>
                <a:cs typeface="Arial" panose="020B0604020202020204" pitchFamily="34" charset="0"/>
              </a:rPr>
              <a:t> with reference to</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ergon [function] and it itself tends to the actuality (Ar. Met.1050a 22)</a:t>
            </a:r>
            <a:r>
              <a:rPr lang="el-GR" cap="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25733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DC7D9B-A975-F34A-07E8-A2A34110754E}"/>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FEB19FD8-4432-6541-5802-20A3A6EB3965}"/>
              </a:ext>
            </a:extLst>
          </p:cNvPr>
          <p:cNvSpPr>
            <a:spLocks noGrp="1"/>
          </p:cNvSpPr>
          <p:nvPr>
            <p:ph sz="quarter" idx="13"/>
          </p:nvPr>
        </p:nvSpPr>
        <p:spPr/>
        <p:txBody>
          <a:bodyPr>
            <a:normAutofit fontScale="62500" lnSpcReduction="20000"/>
          </a:bodyPr>
          <a:lstStyle/>
          <a:p>
            <a:r>
              <a:rPr lang="el-GR" cap="none" dirty="0" err="1">
                <a:latin typeface="Arial" panose="020B0604020202020204" pitchFamily="34" charset="0"/>
                <a:cs typeface="Arial" panose="020B0604020202020204" pitchFamily="34" charset="0"/>
              </a:rPr>
              <a:t>ἐπιθυμία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non-rational appetite for pleasure, particularly the</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simple bodily pleasures, such as eating, drinking and sex, which</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man shares with other animals; </a:t>
            </a:r>
            <a:r>
              <a:rPr lang="en-US" cap="none" dirty="0" err="1">
                <a:latin typeface="Arial" panose="020B0604020202020204" pitchFamily="34" charset="0"/>
                <a:cs typeface="Arial" panose="020B0604020202020204" pitchFamily="34" charset="0"/>
              </a:rPr>
              <a:t>epithumein</a:t>
            </a:r>
            <a:r>
              <a:rPr lang="en-US" cap="none" dirty="0">
                <a:latin typeface="Arial" panose="020B0604020202020204" pitchFamily="34" charset="0"/>
                <a:cs typeface="Arial" panose="020B0604020202020204" pitchFamily="34" charset="0"/>
              </a:rPr>
              <a:t>: to desire; </a:t>
            </a:r>
            <a:r>
              <a:rPr lang="en-US" cap="none" dirty="0" err="1">
                <a:latin typeface="Arial" panose="020B0604020202020204" pitchFamily="34" charset="0"/>
                <a:cs typeface="Arial" panose="020B0604020202020204" pitchFamily="34" charset="0"/>
              </a:rPr>
              <a:t>epithumétikon</a:t>
            </a:r>
            <a:r>
              <a:rPr lang="en-US" cap="none" dirty="0">
                <a:latin typeface="Arial" panose="020B0604020202020204" pitchFamily="34" charset="0"/>
                <a:cs typeface="Arial" panose="020B0604020202020204" pitchFamily="34" charset="0"/>
              </a:rPr>
              <a:t>:</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concerned with appetite. </a:t>
            </a:r>
            <a:r>
              <a:rPr lang="en-US" cap="none" dirty="0" err="1">
                <a:latin typeface="Arial" panose="020B0604020202020204" pitchFamily="34" charset="0"/>
                <a:cs typeface="Arial" panose="020B0604020202020204" pitchFamily="34" charset="0"/>
              </a:rPr>
              <a:t>epithumia</a:t>
            </a:r>
            <a:r>
              <a:rPr lang="en-US" cap="none" dirty="0">
                <a:latin typeface="Arial" panose="020B0604020202020204" pitchFamily="34" charset="0"/>
                <a:cs typeface="Arial" panose="020B0604020202020204" pitchFamily="34" charset="0"/>
              </a:rPr>
              <a:t> is distinguished from other</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types of </a:t>
            </a:r>
            <a:r>
              <a:rPr lang="en-US" cap="none" dirty="0" err="1">
                <a:latin typeface="Arial" panose="020B0604020202020204" pitchFamily="34" charset="0"/>
                <a:cs typeface="Arial" panose="020B0604020202020204" pitchFamily="34" charset="0"/>
              </a:rPr>
              <a:t>orexis</a:t>
            </a:r>
            <a:r>
              <a:rPr lang="en-US" cap="none" dirty="0">
                <a:latin typeface="Arial" panose="020B0604020202020204" pitchFamily="34" charset="0"/>
                <a:cs typeface="Arial" panose="020B0604020202020204" pitchFamily="34" charset="0"/>
              </a:rPr>
              <a:t>, such as </a:t>
            </a:r>
            <a:r>
              <a:rPr lang="en-US" cap="none" dirty="0" err="1">
                <a:latin typeface="Arial" panose="020B0604020202020204" pitchFamily="34" charset="0"/>
                <a:cs typeface="Arial" panose="020B0604020202020204" pitchFamily="34" charset="0"/>
              </a:rPr>
              <a:t>boulésis</a:t>
            </a:r>
            <a:r>
              <a:rPr lang="en-US" cap="none" dirty="0">
                <a:latin typeface="Arial" panose="020B0604020202020204" pitchFamily="34" charset="0"/>
                <a:cs typeface="Arial" panose="020B0604020202020204" pitchFamily="34" charset="0"/>
              </a:rPr>
              <a:t>, by its non-rationality: to de hoi </a:t>
            </a:r>
            <a:r>
              <a:rPr lang="en-US" cap="none" dirty="0" err="1">
                <a:latin typeface="Arial" panose="020B0604020202020204" pitchFamily="34" charset="0"/>
                <a:cs typeface="Arial" panose="020B0604020202020204" pitchFamily="34" charset="0"/>
              </a:rPr>
              <a:t>era'z’te</a:t>
            </a:r>
            <a:r>
              <a:rPr lang="en-US" cap="none" dirty="0">
                <a:latin typeface="Arial" panose="020B0604020202020204" pitchFamily="34" charset="0"/>
                <a:cs typeface="Arial" panose="020B0604020202020204" pitchFamily="34" charset="0"/>
              </a:rPr>
              <a:t> kai </a:t>
            </a:r>
            <a:r>
              <a:rPr lang="en-US" cap="none" dirty="0" err="1">
                <a:latin typeface="Arial" panose="020B0604020202020204" pitchFamily="34" charset="0"/>
                <a:cs typeface="Arial" panose="020B0604020202020204" pitchFamily="34" charset="0"/>
              </a:rPr>
              <a:t>peinéi</a:t>
            </a:r>
            <a:r>
              <a:rPr lang="en-US" cap="none" dirty="0">
                <a:latin typeface="Arial" panose="020B0604020202020204" pitchFamily="34" charset="0"/>
                <a:cs typeface="Arial" panose="020B0604020202020204" pitchFamily="34" charset="0"/>
              </a:rPr>
              <a:t> kai </a:t>
            </a:r>
            <a:r>
              <a:rPr lang="en-US" cap="none" dirty="0" err="1">
                <a:latin typeface="Arial" panose="020B0604020202020204" pitchFamily="34" charset="0"/>
                <a:cs typeface="Arial" panose="020B0604020202020204" pitchFamily="34" charset="0"/>
              </a:rPr>
              <a:t>dipséi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hé</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psukhé</a:t>
            </a:r>
            <a:r>
              <a:rPr lang="en-US" cap="none" dirty="0">
                <a:latin typeface="Arial" panose="020B0604020202020204" pitchFamily="34" charset="0"/>
                <a:cs typeface="Arial" panose="020B0604020202020204" pitchFamily="34" charset="0"/>
              </a:rPr>
              <a:t>] kai peri </a:t>
            </a:r>
            <a:r>
              <a:rPr lang="en-US" cap="none" dirty="0" err="1">
                <a:latin typeface="Arial" panose="020B0604020202020204" pitchFamily="34" charset="0"/>
                <a:cs typeface="Arial" panose="020B0604020202020204" pitchFamily="34" charset="0"/>
              </a:rPr>
              <a:t>tas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allas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epithumias</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eptoétai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alogiston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te</a:t>
            </a:r>
            <a:r>
              <a:rPr lang="en-US" cap="none" dirty="0">
                <a:latin typeface="Arial" panose="020B0604020202020204" pitchFamily="34" charset="0"/>
                <a:cs typeface="Arial" panose="020B0604020202020204" pitchFamily="34" charset="0"/>
              </a:rPr>
              <a:t> kai </a:t>
            </a:r>
            <a:r>
              <a:rPr lang="en-US" cap="none" dirty="0" err="1">
                <a:latin typeface="Arial" panose="020B0604020202020204" pitchFamily="34" charset="0"/>
                <a:cs typeface="Arial" panose="020B0604020202020204" pitchFamily="34" charset="0"/>
              </a:rPr>
              <a:t>epithumétikon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ple‘réseon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tinon</a:t>
            </a:r>
            <a:r>
              <a:rPr lang="en-US" cap="none" dirty="0">
                <a:latin typeface="Arial" panose="020B0604020202020204" pitchFamily="34" charset="0"/>
                <a:cs typeface="Arial" panose="020B0604020202020204" pitchFamily="34" charset="0"/>
              </a:rPr>
              <a:t> kai </a:t>
            </a:r>
            <a:r>
              <a:rPr lang="en-US" cap="none" dirty="0" err="1">
                <a:latin typeface="Arial" panose="020B0604020202020204" pitchFamily="34" charset="0"/>
                <a:cs typeface="Arial" panose="020B0604020202020204" pitchFamily="34" charset="0"/>
              </a:rPr>
              <a:t>he‘donén</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hetairon</a:t>
            </a:r>
            <a:r>
              <a:rPr lang="en-US" cap="none" dirty="0">
                <a:latin typeface="Arial" panose="020B0604020202020204" pitchFamily="34" charset="0"/>
                <a:cs typeface="Arial" panose="020B0604020202020204" pitchFamily="34" charset="0"/>
              </a:rPr>
              <a:t> — that with which [the soul] lusts and hungers and thirsts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and is concerned with the other appetites is non-rational and appetitive,</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companion of</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certain fillings and pleasures (Pl. Rep. 439d)</a:t>
            </a:r>
            <a:r>
              <a:rPr lang="el-GR" cap="none" dirty="0">
                <a:latin typeface="Arial" panose="020B0604020202020204" pitchFamily="34" charset="0"/>
                <a:cs typeface="Arial" panose="020B0604020202020204" pitchFamily="34" charset="0"/>
              </a:rPr>
              <a:t>.</a:t>
            </a:r>
          </a:p>
          <a:p>
            <a:r>
              <a:rPr lang="el-GR" cap="none" dirty="0" err="1">
                <a:latin typeface="Arial" panose="020B0604020202020204" pitchFamily="34" charset="0"/>
                <a:cs typeface="Arial" panose="020B0604020202020204" pitchFamily="34" charset="0"/>
              </a:rPr>
              <a:t>ἔθος</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ethos: habit, custom; </a:t>
            </a:r>
            <a:r>
              <a:rPr lang="en-US" cap="none" dirty="0" err="1">
                <a:latin typeface="Arial" panose="020B0604020202020204" pitchFamily="34" charset="0"/>
                <a:cs typeface="Arial" panose="020B0604020202020204" pitchFamily="34" charset="0"/>
              </a:rPr>
              <a:t>ethizein</a:t>
            </a:r>
            <a:r>
              <a:rPr lang="en-US" cap="none" dirty="0">
                <a:latin typeface="Arial" panose="020B0604020202020204" pitchFamily="34" charset="0"/>
                <a:cs typeface="Arial" panose="020B0604020202020204" pitchFamily="34" charset="0"/>
              </a:rPr>
              <a:t>: to accustom, to habituate. Sometimes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an ethos is a mere unthinking habit: </a:t>
            </a:r>
            <a:r>
              <a:rPr lang="en-US" cap="none" dirty="0" err="1">
                <a:latin typeface="Arial" panose="020B0604020202020204" pitchFamily="34" charset="0"/>
                <a:cs typeface="Arial" panose="020B0604020202020204" pitchFamily="34" charset="0"/>
              </a:rPr>
              <a:t>hai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miméseis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ean</a:t>
            </a:r>
            <a:r>
              <a:rPr lang="en-US" cap="none" dirty="0">
                <a:latin typeface="Arial" panose="020B0604020202020204" pitchFamily="34" charset="0"/>
                <a:cs typeface="Arial" panose="020B0604020202020204" pitchFamily="34" charset="0"/>
              </a:rPr>
              <a:t> ek </a:t>
            </a:r>
            <a:r>
              <a:rPr lang="en-US" cap="none" dirty="0" err="1">
                <a:latin typeface="Arial" panose="020B0604020202020204" pitchFamily="34" charset="0"/>
                <a:cs typeface="Arial" panose="020B0604020202020204" pitchFamily="34" charset="0"/>
              </a:rPr>
              <a:t>neén</a:t>
            </a:r>
            <a:r>
              <a:rPr lang="en-US" cap="none" dirty="0">
                <a:latin typeface="Arial" panose="020B0604020202020204" pitchFamily="34" charset="0"/>
                <a:cs typeface="Arial" panose="020B0604020202020204" pitchFamily="34" charset="0"/>
              </a:rPr>
              <a:t> porro</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diatelesosin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eis</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ethé</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te</a:t>
            </a:r>
            <a:r>
              <a:rPr lang="en-US" cap="none" dirty="0">
                <a:latin typeface="Arial" panose="020B0604020202020204" pitchFamily="34" charset="0"/>
                <a:cs typeface="Arial" panose="020B0604020202020204" pitchFamily="34" charset="0"/>
              </a:rPr>
              <a:t> kai </a:t>
            </a:r>
            <a:r>
              <a:rPr lang="en-US" cap="none" dirty="0" err="1">
                <a:latin typeface="Arial" panose="020B0604020202020204" pitchFamily="34" charset="0"/>
                <a:cs typeface="Arial" panose="020B0604020202020204" pitchFamily="34" charset="0"/>
              </a:rPr>
              <a:t>phusin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kathistantai</a:t>
            </a:r>
            <a:r>
              <a:rPr lang="en-US" cap="none" dirty="0">
                <a:latin typeface="Arial" panose="020B0604020202020204" pitchFamily="34" charset="0"/>
                <a:cs typeface="Arial" panose="020B0604020202020204" pitchFamily="34" charset="0"/>
              </a:rPr>
              <a:t> — mimicry, if it</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continues for a time from youth onwards, turns into a habit and</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becomes natural (Pl. Rep. 395d).</a:t>
            </a:r>
            <a:endParaRPr lang="el-GR" cap="none" dirty="0">
              <a:latin typeface="Arial" panose="020B0604020202020204" pitchFamily="34" charset="0"/>
              <a:cs typeface="Arial" panose="020B0604020202020204" pitchFamily="34" charset="0"/>
            </a:endParaRPr>
          </a:p>
          <a:p>
            <a:r>
              <a:rPr lang="el-GR" cap="none" dirty="0" err="1">
                <a:latin typeface="Arial" panose="020B0604020202020204" pitchFamily="34" charset="0"/>
                <a:cs typeface="Arial" panose="020B0604020202020204" pitchFamily="34" charset="0"/>
              </a:rPr>
              <a:t>εὐδαίμων</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comes from </a:t>
            </a:r>
            <a:r>
              <a:rPr lang="en-US" cap="none" dirty="0" err="1">
                <a:latin typeface="Arial" panose="020B0604020202020204" pitchFamily="34" charset="0"/>
                <a:cs typeface="Arial" panose="020B0604020202020204" pitchFamily="34" charset="0"/>
              </a:rPr>
              <a:t>eu</a:t>
            </a:r>
            <a:r>
              <a:rPr lang="en-US" cap="none" dirty="0">
                <a:latin typeface="Arial" panose="020B0604020202020204" pitchFamily="34" charset="0"/>
                <a:cs typeface="Arial" panose="020B0604020202020204" pitchFamily="34" charset="0"/>
              </a:rPr>
              <a:t>, well, and </a:t>
            </a:r>
            <a:r>
              <a:rPr lang="en-US" cap="none" dirty="0" err="1">
                <a:latin typeface="Arial" panose="020B0604020202020204" pitchFamily="34" charset="0"/>
                <a:cs typeface="Arial" panose="020B0604020202020204" pitchFamily="34" charset="0"/>
              </a:rPr>
              <a:t>daimén</a:t>
            </a:r>
            <a:r>
              <a:rPr lang="en-US" cap="none" dirty="0">
                <a:latin typeface="Arial" panose="020B0604020202020204" pitchFamily="34" charset="0"/>
                <a:cs typeface="Arial" panose="020B0604020202020204" pitchFamily="34" charset="0"/>
              </a:rPr>
              <a:t>, a divinity: </a:t>
            </a:r>
            <a:r>
              <a:rPr lang="en-US" cap="none" dirty="0" err="1">
                <a:latin typeface="Arial" panose="020B0604020202020204" pitchFamily="34" charset="0"/>
                <a:cs typeface="Arial" panose="020B0604020202020204" pitchFamily="34" charset="0"/>
              </a:rPr>
              <a:t>eudaimonié</a:t>
            </a:r>
            <a:r>
              <a:rPr lang="el-GR"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ouk</a:t>
            </a:r>
            <a:r>
              <a:rPr lang="en-US" cap="none" dirty="0">
                <a:latin typeface="Arial" panose="020B0604020202020204" pitchFamily="34" charset="0"/>
                <a:cs typeface="Arial" panose="020B0604020202020204" pitchFamily="34" charset="0"/>
              </a:rPr>
              <a:t> yen </a:t>
            </a:r>
            <a:r>
              <a:rPr lang="en-US" cap="none" dirty="0" err="1">
                <a:latin typeface="Arial" panose="020B0604020202020204" pitchFamily="34" charset="0"/>
                <a:cs typeface="Arial" panose="020B0604020202020204" pitchFamily="34" charset="0"/>
              </a:rPr>
              <a:t>boskémasin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oikei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oude</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en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khruséz</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psukhé</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oikétérion</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daimonos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 eudaemonia does not reside in cattle or in gold; the soul is</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dwelling-place of the divinity (Democritus in Stobaeus, Anthology</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2.7.31). Traditionally translated as ‘happy’, but in general use</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‘Well of might often do, since it can mean little more than economically</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prosperous. But usually in general use and always in philosophy</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it is the adjective denoting the life that is most worth living or</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man who lives that life. eudaimonia is the state of such who live</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that life.</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875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9D128A-2490-C850-17F7-48D1C19A4A81}"/>
              </a:ext>
            </a:extLst>
          </p:cNvPr>
          <p:cNvSpPr>
            <a:spLocks noGrp="1"/>
          </p:cNvSpPr>
          <p:nvPr>
            <p:ph type="title"/>
          </p:nvPr>
        </p:nvSpPr>
        <p:spPr/>
        <p:txBody>
          <a:bodyPr/>
          <a:lstStyle/>
          <a:p>
            <a:r>
              <a:rPr lang="en-US" dirty="0"/>
              <a:t>THANK YOU!</a:t>
            </a:r>
            <a:endParaRPr lang="el-GR" dirty="0"/>
          </a:p>
        </p:txBody>
      </p:sp>
      <p:pic>
        <p:nvPicPr>
          <p:cNvPr id="6" name="Θέση περιεχομένου 5">
            <a:extLst>
              <a:ext uri="{FF2B5EF4-FFF2-40B4-BE49-F238E27FC236}">
                <a16:creationId xmlns:a16="http://schemas.microsoft.com/office/drawing/2014/main" id="{533C131B-7499-3EAA-8F7E-05B9CD3A2FB1}"/>
              </a:ext>
            </a:extLst>
          </p:cNvPr>
          <p:cNvPicPr>
            <a:picLocks noGrp="1" noChangeAspect="1"/>
          </p:cNvPicPr>
          <p:nvPr>
            <p:ph sz="quarter" idx="13"/>
          </p:nvPr>
        </p:nvPicPr>
        <p:blipFill>
          <a:blip r:embed="rId2"/>
          <a:stretch>
            <a:fillRect/>
          </a:stretch>
        </p:blipFill>
        <p:spPr>
          <a:xfrm>
            <a:off x="6987381" y="1895475"/>
            <a:ext cx="2381250" cy="2609850"/>
          </a:xfrm>
        </p:spPr>
      </p:pic>
      <p:sp>
        <p:nvSpPr>
          <p:cNvPr id="4" name="Θέση κειμένου 3">
            <a:extLst>
              <a:ext uri="{FF2B5EF4-FFF2-40B4-BE49-F238E27FC236}">
                <a16:creationId xmlns:a16="http://schemas.microsoft.com/office/drawing/2014/main" id="{A3ABE65C-3BC9-72C2-AEFB-A2D6413B8F0A}"/>
              </a:ext>
            </a:extLst>
          </p:cNvPr>
          <p:cNvSpPr>
            <a:spLocks noGrp="1"/>
          </p:cNvSpPr>
          <p:nvPr>
            <p:ph type="body" sz="half" idx="2"/>
          </p:nvPr>
        </p:nvSpPr>
        <p:spPr/>
        <p:txBody>
          <a:bodyPr/>
          <a:lstStyle/>
          <a:p>
            <a:r>
              <a:rPr lang="el-GR" cap="none" dirty="0"/>
              <a:t>Ευχαριστώ!</a:t>
            </a:r>
          </a:p>
        </p:txBody>
      </p:sp>
    </p:spTree>
    <p:extLst>
      <p:ext uri="{BB962C8B-B14F-4D97-AF65-F5344CB8AC3E}">
        <p14:creationId xmlns:p14="http://schemas.microsoft.com/office/powerpoint/2010/main" val="51517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9B5898-A41E-EE56-9B04-9CA52BC8A635}"/>
              </a:ext>
            </a:extLst>
          </p:cNvPr>
          <p:cNvSpPr>
            <a:spLocks noGrp="1"/>
          </p:cNvSpPr>
          <p:nvPr>
            <p:ph type="title"/>
          </p:nvPr>
        </p:nvSpPr>
        <p:spPr/>
        <p:txBody>
          <a:bodyPr/>
          <a:lstStyle/>
          <a:p>
            <a:r>
              <a:rPr lang="en-US" dirty="0"/>
              <a:t>NUMERALS</a:t>
            </a:r>
            <a:endParaRPr lang="el-GR" dirty="0"/>
          </a:p>
        </p:txBody>
      </p:sp>
      <p:pic>
        <p:nvPicPr>
          <p:cNvPr id="4" name="Θέση περιεχομένου 3">
            <a:extLst>
              <a:ext uri="{FF2B5EF4-FFF2-40B4-BE49-F238E27FC236}">
                <a16:creationId xmlns:a16="http://schemas.microsoft.com/office/drawing/2014/main" id="{AF635309-5653-C9B4-3410-EDE1838947DB}"/>
              </a:ext>
            </a:extLst>
          </p:cNvPr>
          <p:cNvPicPr>
            <a:picLocks noGrp="1" noChangeAspect="1"/>
          </p:cNvPicPr>
          <p:nvPr>
            <p:ph sz="quarter" idx="13"/>
          </p:nvPr>
        </p:nvPicPr>
        <p:blipFill>
          <a:blip r:embed="rId2"/>
          <a:stretch>
            <a:fillRect/>
          </a:stretch>
        </p:blipFill>
        <p:spPr>
          <a:xfrm>
            <a:off x="1978429" y="1557250"/>
            <a:ext cx="8467898" cy="5300749"/>
          </a:xfrm>
          <a:prstGeom prst="rect">
            <a:avLst/>
          </a:prstGeom>
        </p:spPr>
      </p:pic>
    </p:spTree>
    <p:extLst>
      <p:ext uri="{BB962C8B-B14F-4D97-AF65-F5344CB8AC3E}">
        <p14:creationId xmlns:p14="http://schemas.microsoft.com/office/powerpoint/2010/main" val="50220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E65CC-940D-98B6-1AF0-F80E13DCA6C8}"/>
              </a:ext>
            </a:extLst>
          </p:cNvPr>
          <p:cNvSpPr>
            <a:spLocks noGrp="1"/>
          </p:cNvSpPr>
          <p:nvPr>
            <p:ph type="title"/>
          </p:nvPr>
        </p:nvSpPr>
        <p:spPr/>
        <p:txBody>
          <a:bodyPr/>
          <a:lstStyle/>
          <a:p>
            <a:r>
              <a:rPr lang="en-US" dirty="0"/>
              <a:t>NUMERALS</a:t>
            </a:r>
            <a:endParaRPr lang="el-GR" dirty="0"/>
          </a:p>
        </p:txBody>
      </p:sp>
      <p:sp>
        <p:nvSpPr>
          <p:cNvPr id="4" name="Θέση περιεχομένου 3">
            <a:extLst>
              <a:ext uri="{FF2B5EF4-FFF2-40B4-BE49-F238E27FC236}">
                <a16:creationId xmlns:a16="http://schemas.microsoft.com/office/drawing/2014/main" id="{A777513A-EF14-E10F-9162-0692DA82A29B}"/>
              </a:ext>
            </a:extLst>
          </p:cNvPr>
          <p:cNvSpPr>
            <a:spLocks noGrp="1"/>
          </p:cNvSpPr>
          <p:nvPr>
            <p:ph sz="quarter" idx="13"/>
          </p:nvPr>
        </p:nvSpPr>
        <p:spPr/>
        <p:txBody>
          <a:bodyPr>
            <a:normAutofit fontScale="62500" lnSpcReduction="20000"/>
          </a:bodyPr>
          <a:lstStyle/>
          <a:p>
            <a:r>
              <a:rPr lang="en-US" cap="none" dirty="0">
                <a:latin typeface="Arial" panose="020B0604020202020204" pitchFamily="34" charset="0"/>
                <a:cs typeface="Arial" panose="020B0604020202020204" pitchFamily="34" charset="0"/>
              </a:rPr>
              <a:t>The cardinal numbers 5-29 </a:t>
            </a:r>
          </a:p>
          <a:p>
            <a:r>
              <a:rPr lang="en-US" cap="none" dirty="0">
                <a:latin typeface="Arial" panose="020B0604020202020204" pitchFamily="34" charset="0"/>
                <a:cs typeface="Arial" panose="020B0604020202020204" pitchFamily="34" charset="0"/>
              </a:rPr>
              <a:t>five: </a:t>
            </a:r>
            <a:r>
              <a:rPr lang="el-GR" cap="none" dirty="0">
                <a:latin typeface="Arial" panose="020B0604020202020204" pitchFamily="34" charset="0"/>
                <a:cs typeface="Arial" panose="020B0604020202020204" pitchFamily="34" charset="0"/>
              </a:rPr>
              <a:t>πέντε	</a:t>
            </a:r>
            <a:r>
              <a:rPr lang="en-US" cap="none" dirty="0">
                <a:latin typeface="Arial" panose="020B0604020202020204" pitchFamily="34" charset="0"/>
                <a:cs typeface="Arial" panose="020B0604020202020204" pitchFamily="34" charset="0"/>
              </a:rPr>
              <a:t>fourteen: </a:t>
            </a:r>
            <a:r>
              <a:rPr lang="el-GR" cap="none" dirty="0" err="1">
                <a:latin typeface="Arial" panose="020B0604020202020204" pitchFamily="34" charset="0"/>
                <a:cs typeface="Arial" panose="020B0604020202020204" pitchFamily="34" charset="0"/>
              </a:rPr>
              <a:t>τέτταρες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δέκα</a:t>
            </a:r>
          </a:p>
          <a:p>
            <a:r>
              <a:rPr lang="en-US" cap="none" dirty="0">
                <a:latin typeface="Arial" panose="020B0604020202020204" pitchFamily="34" charset="0"/>
                <a:cs typeface="Arial" panose="020B0604020202020204" pitchFamily="34" charset="0"/>
              </a:rPr>
              <a:t>six: </a:t>
            </a:r>
            <a:r>
              <a:rPr lang="el-GR" cap="none" dirty="0" err="1">
                <a:latin typeface="Arial" panose="020B0604020202020204" pitchFamily="34" charset="0"/>
                <a:cs typeface="Arial" panose="020B0604020202020204" pitchFamily="34" charset="0"/>
              </a:rPr>
              <a:t>ἕξ</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fifteen: </a:t>
            </a:r>
            <a:r>
              <a:rPr lang="el-GR" cap="none" dirty="0" err="1">
                <a:latin typeface="Arial" panose="020B0604020202020204" pitchFamily="34" charset="0"/>
                <a:cs typeface="Arial" panose="020B0604020202020204" pitchFamily="34" charset="0"/>
              </a:rPr>
              <a:t>πεντεκαίδεκα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seven: </a:t>
            </a:r>
            <a:r>
              <a:rPr lang="el-GR" cap="none" dirty="0" err="1">
                <a:latin typeface="Arial" panose="020B0604020202020204" pitchFamily="34" charset="0"/>
                <a:cs typeface="Arial" panose="020B0604020202020204" pitchFamily="34" charset="0"/>
              </a:rPr>
              <a:t>ἑπτά</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sixteen: </a:t>
            </a:r>
            <a:r>
              <a:rPr lang="el-GR" cap="none" dirty="0" err="1">
                <a:latin typeface="Arial" panose="020B0604020202020204" pitchFamily="34" charset="0"/>
                <a:cs typeface="Arial" panose="020B0604020202020204" pitchFamily="34" charset="0"/>
              </a:rPr>
              <a:t>ἑκκαίδεκα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eight: </a:t>
            </a:r>
            <a:r>
              <a:rPr lang="el-GR" cap="none" dirty="0" err="1">
                <a:latin typeface="Arial" panose="020B0604020202020204" pitchFamily="34" charset="0"/>
                <a:cs typeface="Arial" panose="020B0604020202020204" pitchFamily="34" charset="0"/>
              </a:rPr>
              <a:t>ὀκτώ</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seventeen: </a:t>
            </a:r>
            <a:r>
              <a:rPr lang="el-GR" cap="none" dirty="0" err="1">
                <a:latin typeface="Arial" panose="020B0604020202020204" pitchFamily="34" charset="0"/>
                <a:cs typeface="Arial" panose="020B0604020202020204" pitchFamily="34" charset="0"/>
              </a:rPr>
              <a:t>ἑπτακαίδεκα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nine: </a:t>
            </a:r>
            <a:r>
              <a:rPr lang="el-GR" cap="none" dirty="0" err="1">
                <a:latin typeface="Arial" panose="020B0604020202020204" pitchFamily="34" charset="0"/>
                <a:cs typeface="Arial" panose="020B0604020202020204" pitchFamily="34" charset="0"/>
              </a:rPr>
              <a:t>ἐννέα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eighteen: </a:t>
            </a:r>
            <a:r>
              <a:rPr lang="el-GR" cap="none" dirty="0" err="1">
                <a:latin typeface="Arial" panose="020B0604020202020204" pitchFamily="34" charset="0"/>
                <a:cs typeface="Arial" panose="020B0604020202020204" pitchFamily="34" charset="0"/>
              </a:rPr>
              <a:t>ὀκτωκαίδεκα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ten: </a:t>
            </a:r>
            <a:r>
              <a:rPr lang="el-GR" cap="none" dirty="0">
                <a:latin typeface="Arial" panose="020B0604020202020204" pitchFamily="34" charset="0"/>
                <a:cs typeface="Arial" panose="020B0604020202020204" pitchFamily="34" charset="0"/>
              </a:rPr>
              <a:t>δέκα	</a:t>
            </a:r>
            <a:r>
              <a:rPr lang="en-US" cap="none" dirty="0">
                <a:latin typeface="Arial" panose="020B0604020202020204" pitchFamily="34" charset="0"/>
                <a:cs typeface="Arial" panose="020B0604020202020204" pitchFamily="34" charset="0"/>
              </a:rPr>
              <a:t>nineteen: </a:t>
            </a:r>
            <a:r>
              <a:rPr lang="el-GR" cap="none" dirty="0" err="1">
                <a:latin typeface="Arial" panose="020B0604020202020204" pitchFamily="34" charset="0"/>
                <a:cs typeface="Arial" panose="020B0604020202020204" pitchFamily="34" charset="0"/>
              </a:rPr>
              <a:t>ἐννεακαίδεκα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eleven: </a:t>
            </a:r>
            <a:r>
              <a:rPr lang="el-GR" cap="none" dirty="0" err="1">
                <a:latin typeface="Arial" panose="020B0604020202020204" pitchFamily="34" charset="0"/>
                <a:cs typeface="Arial" panose="020B0604020202020204" pitchFamily="34" charset="0"/>
              </a:rPr>
              <a:t>ἕνδεκα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twenty: </a:t>
            </a:r>
            <a:r>
              <a:rPr lang="el-GR" cap="none" dirty="0" err="1">
                <a:latin typeface="Arial" panose="020B0604020202020204" pitchFamily="34" charset="0"/>
                <a:cs typeface="Arial" panose="020B0604020202020204" pitchFamily="34" charset="0"/>
              </a:rPr>
              <a:t>εἴκοσι</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twelve: </a:t>
            </a:r>
            <a:r>
              <a:rPr lang="el-GR" cap="none" dirty="0">
                <a:latin typeface="Arial" panose="020B0604020202020204" pitchFamily="34" charset="0"/>
                <a:cs typeface="Arial" panose="020B0604020202020204" pitchFamily="34" charset="0"/>
              </a:rPr>
              <a:t>δώδεκα	</a:t>
            </a:r>
            <a:r>
              <a:rPr lang="en-US" cap="none" dirty="0">
                <a:latin typeface="Arial" panose="020B0604020202020204" pitchFamily="34" charset="0"/>
                <a:cs typeface="Arial" panose="020B0604020202020204" pitchFamily="34" charset="0"/>
              </a:rPr>
              <a:t>twenty one: </a:t>
            </a:r>
            <a:r>
              <a:rPr lang="el-GR" cap="none" dirty="0" err="1">
                <a:latin typeface="Arial" panose="020B0604020202020204" pitchFamily="34" charset="0"/>
                <a:cs typeface="Arial" panose="020B0604020202020204" pitchFamily="34" charset="0"/>
              </a:rPr>
              <a:t>εἷς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εἴκοσι</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thirteen: </a:t>
            </a:r>
            <a:r>
              <a:rPr lang="el-GR" cap="none" dirty="0" err="1">
                <a:latin typeface="Arial" panose="020B0604020202020204" pitchFamily="34" charset="0"/>
                <a:cs typeface="Arial" panose="020B0604020202020204" pitchFamily="34" charset="0"/>
              </a:rPr>
              <a:t>τρεῖς</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δέκα	</a:t>
            </a:r>
            <a:r>
              <a:rPr lang="en-US" cap="none" dirty="0">
                <a:latin typeface="Arial" panose="020B0604020202020204" pitchFamily="34" charset="0"/>
                <a:cs typeface="Arial" panose="020B0604020202020204" pitchFamily="34" charset="0"/>
              </a:rPr>
              <a:t>twenty two: </a:t>
            </a:r>
            <a:r>
              <a:rPr lang="el-GR" cap="none" dirty="0">
                <a:latin typeface="Arial" panose="020B0604020202020204" pitchFamily="34" charset="0"/>
                <a:cs typeface="Arial" panose="020B0604020202020204" pitchFamily="34" charset="0"/>
              </a:rPr>
              <a:t>δύο </a:t>
            </a:r>
            <a:r>
              <a:rPr lang="el-GR" cap="none" dirty="0" err="1">
                <a:latin typeface="Arial" panose="020B0604020202020204" pitchFamily="34" charset="0"/>
                <a:cs typeface="Arial" panose="020B0604020202020204" pitchFamily="34" charset="0"/>
              </a:rPr>
              <a:t>καὶ</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εἴκοσι</a:t>
            </a:r>
            <a:r>
              <a:rPr lang="el-GR" cap="none" dirty="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κτλ</a:t>
            </a:r>
            <a:endParaRPr lang="el-GR" cap="none" dirty="0">
              <a:latin typeface="Arial" panose="020B0604020202020204" pitchFamily="34" charset="0"/>
              <a:cs typeface="Arial" panose="020B0604020202020204" pitchFamily="34" charset="0"/>
            </a:endParaRPr>
          </a:p>
          <a:p>
            <a:endParaRPr lang="el-GR" dirty="0"/>
          </a:p>
        </p:txBody>
      </p:sp>
      <p:sp>
        <p:nvSpPr>
          <p:cNvPr id="5" name="Θέση περιεχομένου 4">
            <a:extLst>
              <a:ext uri="{FF2B5EF4-FFF2-40B4-BE49-F238E27FC236}">
                <a16:creationId xmlns:a16="http://schemas.microsoft.com/office/drawing/2014/main" id="{F4E28158-A0A7-885B-A481-B9337491498D}"/>
              </a:ext>
            </a:extLst>
          </p:cNvPr>
          <p:cNvSpPr>
            <a:spLocks noGrp="1"/>
          </p:cNvSpPr>
          <p:nvPr>
            <p:ph sz="quarter" idx="14"/>
          </p:nvPr>
        </p:nvSpPr>
        <p:spPr/>
        <p:txBody>
          <a:bodyPr/>
          <a:lstStyle/>
          <a:p>
            <a:r>
              <a:rPr lang="en-US" cap="none" dirty="0">
                <a:latin typeface="Arial" panose="020B0604020202020204" pitchFamily="34" charset="0"/>
                <a:cs typeface="Arial" panose="020B0604020202020204" pitchFamily="34" charset="0"/>
              </a:rPr>
              <a:t>thirty: </a:t>
            </a:r>
            <a:r>
              <a:rPr lang="el-GR" cap="none" dirty="0">
                <a:latin typeface="Arial" panose="020B0604020202020204" pitchFamily="34" charset="0"/>
                <a:cs typeface="Arial" panose="020B0604020202020204" pitchFamily="34" charset="0"/>
              </a:rPr>
              <a:t>τριάκοντα	</a:t>
            </a:r>
            <a:r>
              <a:rPr lang="en-US" cap="none" dirty="0">
                <a:latin typeface="Arial" panose="020B0604020202020204" pitchFamily="34" charset="0"/>
                <a:cs typeface="Arial" panose="020B0604020202020204" pitchFamily="34" charset="0"/>
              </a:rPr>
              <a:t>seventy: </a:t>
            </a:r>
            <a:r>
              <a:rPr lang="el-GR" cap="none" dirty="0" err="1">
                <a:latin typeface="Arial" panose="020B0604020202020204" pitchFamily="34" charset="0"/>
                <a:cs typeface="Arial" panose="020B0604020202020204" pitchFamily="34" charset="0"/>
              </a:rPr>
              <a:t>ἑβδομήκοντα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forty: </a:t>
            </a:r>
            <a:r>
              <a:rPr lang="el-GR" cap="none" dirty="0" err="1">
                <a:latin typeface="Arial" panose="020B0604020202020204" pitchFamily="34" charset="0"/>
                <a:cs typeface="Arial" panose="020B0604020202020204" pitchFamily="34" charset="0"/>
              </a:rPr>
              <a:t>τετταράκοντα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eighty: </a:t>
            </a:r>
            <a:r>
              <a:rPr lang="el-GR" cap="none" dirty="0" err="1">
                <a:latin typeface="Arial" panose="020B0604020202020204" pitchFamily="34" charset="0"/>
                <a:cs typeface="Arial" panose="020B0604020202020204" pitchFamily="34" charset="0"/>
              </a:rPr>
              <a:t>ὀγδοήκοντα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fifty: </a:t>
            </a:r>
            <a:r>
              <a:rPr lang="el-GR" cap="none" dirty="0" err="1">
                <a:latin typeface="Arial" panose="020B0604020202020204" pitchFamily="34" charset="0"/>
                <a:cs typeface="Arial" panose="020B0604020202020204" pitchFamily="34" charset="0"/>
              </a:rPr>
              <a:t>πεντήκοντα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ninety: </a:t>
            </a:r>
            <a:r>
              <a:rPr lang="el-GR" cap="none" dirty="0" err="1">
                <a:latin typeface="Arial" panose="020B0604020202020204" pitchFamily="34" charset="0"/>
                <a:cs typeface="Arial" panose="020B0604020202020204" pitchFamily="34" charset="0"/>
              </a:rPr>
              <a:t>ἐνενήκοντα</a:t>
            </a:r>
            <a:endParaRPr lang="el-GR"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sixty: </a:t>
            </a:r>
            <a:r>
              <a:rPr lang="el-GR" cap="none" dirty="0" err="1">
                <a:latin typeface="Arial" panose="020B0604020202020204" pitchFamily="34" charset="0"/>
                <a:cs typeface="Arial" panose="020B0604020202020204" pitchFamily="34" charset="0"/>
              </a:rPr>
              <a:t>ἑξήκοντα</a:t>
            </a:r>
            <a:r>
              <a:rPr lang="el-GR"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one hundred: </a:t>
            </a:r>
            <a:r>
              <a:rPr lang="el-GR" cap="none" dirty="0" err="1">
                <a:latin typeface="Arial" panose="020B0604020202020204" pitchFamily="34" charset="0"/>
                <a:cs typeface="Arial" panose="020B0604020202020204" pitchFamily="34" charset="0"/>
              </a:rPr>
              <a:t>ἑκατόν</a:t>
            </a:r>
            <a:endParaRPr lang="el-GR"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55868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F48D7D-C6D0-8A2D-63FF-3DAF04A4D6BB}"/>
              </a:ext>
            </a:extLst>
          </p:cNvPr>
          <p:cNvSpPr>
            <a:spLocks noGrp="1"/>
          </p:cNvSpPr>
          <p:nvPr>
            <p:ph type="title"/>
          </p:nvPr>
        </p:nvSpPr>
        <p:spPr/>
        <p:txBody>
          <a:bodyPr/>
          <a:lstStyle/>
          <a:p>
            <a:r>
              <a:rPr lang="en-US" dirty="0"/>
              <a:t>NUMERALS</a:t>
            </a:r>
            <a:endParaRPr lang="el-GR" dirty="0"/>
          </a:p>
        </p:txBody>
      </p:sp>
      <p:sp>
        <p:nvSpPr>
          <p:cNvPr id="3" name="Θέση περιεχομένου 2">
            <a:extLst>
              <a:ext uri="{FF2B5EF4-FFF2-40B4-BE49-F238E27FC236}">
                <a16:creationId xmlns:a16="http://schemas.microsoft.com/office/drawing/2014/main" id="{0E75064A-6CEA-EE67-1B54-503755A52031}"/>
              </a:ext>
            </a:extLst>
          </p:cNvPr>
          <p:cNvSpPr>
            <a:spLocks noGrp="1"/>
          </p:cNvSpPr>
          <p:nvPr>
            <p:ph sz="quarter" idx="13"/>
          </p:nvPr>
        </p:nvSpPr>
        <p:spPr/>
        <p:txBody>
          <a:bodyPr>
            <a:normAutofit lnSpcReduction="10000"/>
          </a:bodyPr>
          <a:lstStyle/>
          <a:p>
            <a:r>
              <a:rPr lang="en-US" cap="none" dirty="0" err="1">
                <a:latin typeface="Arial" panose="020B0604020202020204" pitchFamily="34" charset="0"/>
                <a:cs typeface="Arial" panose="020B0604020202020204" pitchFamily="34" charset="0"/>
              </a:rPr>
              <a:t>greek</a:t>
            </a:r>
            <a:r>
              <a:rPr lang="en-US" cap="none" dirty="0">
                <a:latin typeface="Arial" panose="020B0604020202020204" pitchFamily="34" charset="0"/>
                <a:cs typeface="Arial" panose="020B0604020202020204" pitchFamily="34" charset="0"/>
              </a:rPr>
              <a:t> usually expresses written compound numbers above 20 (21, 22…) in one of two ways:</a:t>
            </a:r>
          </a:p>
          <a:p>
            <a:r>
              <a:rPr lang="en-US" cap="none" dirty="0">
                <a:latin typeface="Arial" panose="020B0604020202020204" pitchFamily="34" charset="0"/>
                <a:cs typeface="Arial" panose="020B0604020202020204" pitchFamily="34" charset="0"/>
              </a:rPr>
              <a:t>placing the smaller number first, followed by καί and the larger number</a:t>
            </a:r>
          </a:p>
          <a:p>
            <a:r>
              <a:rPr lang="en-US" cap="none" dirty="0" err="1">
                <a:latin typeface="Arial" panose="020B0604020202020204" pitchFamily="34" charset="0"/>
                <a:cs typeface="Arial" panose="020B0604020202020204" pitchFamily="34" charset="0"/>
              </a:rPr>
              <a:t>εἷς</a:t>
            </a:r>
            <a:r>
              <a:rPr lang="en-US" cap="none" dirty="0">
                <a:latin typeface="Arial" panose="020B0604020202020204" pitchFamily="34" charset="0"/>
                <a:cs typeface="Arial" panose="020B0604020202020204" pitchFamily="34" charset="0"/>
              </a:rPr>
              <a:t> καὶ </a:t>
            </a:r>
            <a:r>
              <a:rPr lang="en-US" cap="none" dirty="0" err="1">
                <a:latin typeface="Arial" panose="020B0604020202020204" pitchFamily="34" charset="0"/>
                <a:cs typeface="Arial" panose="020B0604020202020204" pitchFamily="34" charset="0"/>
              </a:rPr>
              <a:t>εἴκοσι</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placing the larger number first, followed by the smaller number. in this order, καί is optional.</a:t>
            </a:r>
          </a:p>
          <a:p>
            <a:r>
              <a:rPr lang="en-US" cap="none" dirty="0" err="1">
                <a:latin typeface="Arial" panose="020B0604020202020204" pitchFamily="34" charset="0"/>
                <a:cs typeface="Arial" panose="020B0604020202020204" pitchFamily="34" charset="0"/>
              </a:rPr>
              <a:t>εἴκοσι</a:t>
            </a:r>
            <a:r>
              <a:rPr lang="en-US" cap="none" dirty="0">
                <a:latin typeface="Arial" panose="020B0604020202020204" pitchFamily="34" charset="0"/>
                <a:cs typeface="Arial" panose="020B0604020202020204" pitchFamily="34" charset="0"/>
              </a:rPr>
              <a:t> καὶ </a:t>
            </a:r>
            <a:r>
              <a:rPr lang="en-US" cap="none" dirty="0" err="1">
                <a:latin typeface="Arial" panose="020B0604020202020204" pitchFamily="34" charset="0"/>
                <a:cs typeface="Arial" panose="020B0604020202020204" pitchFamily="34" charset="0"/>
              </a:rPr>
              <a:t>εἷς</a:t>
            </a:r>
            <a:endParaRPr lang="en-US" cap="none" dirty="0">
              <a:latin typeface="Arial" panose="020B0604020202020204" pitchFamily="34" charset="0"/>
              <a:cs typeface="Arial" panose="020B0604020202020204" pitchFamily="34" charset="0"/>
            </a:endParaRPr>
          </a:p>
          <a:p>
            <a:r>
              <a:rPr lang="en-US" cap="none" dirty="0" err="1">
                <a:latin typeface="Arial" panose="020B0604020202020204" pitchFamily="34" charset="0"/>
                <a:cs typeface="Arial" panose="020B0604020202020204" pitchFamily="34" charset="0"/>
              </a:rPr>
              <a:t>εἴκοσι</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εἷς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23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F98E8-2DB8-DFEF-9283-FB1D69925104}"/>
              </a:ext>
            </a:extLst>
          </p:cNvPr>
          <p:cNvSpPr>
            <a:spLocks noGrp="1"/>
          </p:cNvSpPr>
          <p:nvPr>
            <p:ph type="title"/>
          </p:nvPr>
        </p:nvSpPr>
        <p:spPr/>
        <p:txBody>
          <a:bodyPr/>
          <a:lstStyle/>
          <a:p>
            <a:r>
              <a:rPr lang="en-US" dirty="0"/>
              <a:t>NUMERALS</a:t>
            </a:r>
            <a:endParaRPr lang="el-GR" dirty="0"/>
          </a:p>
        </p:txBody>
      </p:sp>
      <p:pic>
        <p:nvPicPr>
          <p:cNvPr id="4" name="Θέση περιεχομένου 3">
            <a:extLst>
              <a:ext uri="{FF2B5EF4-FFF2-40B4-BE49-F238E27FC236}">
                <a16:creationId xmlns:a16="http://schemas.microsoft.com/office/drawing/2014/main" id="{2EB6F6E5-8E94-4AF8-1F85-0835A27CA6CB}"/>
              </a:ext>
            </a:extLst>
          </p:cNvPr>
          <p:cNvPicPr>
            <a:picLocks noGrp="1" noChangeAspect="1"/>
          </p:cNvPicPr>
          <p:nvPr>
            <p:ph sz="quarter" idx="13"/>
          </p:nvPr>
        </p:nvPicPr>
        <p:blipFill>
          <a:blip r:embed="rId2"/>
          <a:stretch>
            <a:fillRect/>
          </a:stretch>
        </p:blipFill>
        <p:spPr>
          <a:xfrm>
            <a:off x="3739209" y="2366963"/>
            <a:ext cx="4713581" cy="3424237"/>
          </a:xfrm>
          <a:prstGeom prst="rect">
            <a:avLst/>
          </a:prstGeom>
        </p:spPr>
      </p:pic>
    </p:spTree>
    <p:extLst>
      <p:ext uri="{BB962C8B-B14F-4D97-AF65-F5344CB8AC3E}">
        <p14:creationId xmlns:p14="http://schemas.microsoft.com/office/powerpoint/2010/main" val="3162070083"/>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{FF38172F-8DC7-49A6-9E49-5853018FF707}TF62d0d592-7ac2-4846-a919-75806e8bead410510303-abf4253988bf</Template>
  <TotalTime>226</TotalTime>
  <Words>5886</Words>
  <Application>Microsoft Office PowerPoint</Application>
  <PresentationFormat>Ευρεία οθόνη</PresentationFormat>
  <Paragraphs>415</Paragraphs>
  <Slides>57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57</vt:i4>
      </vt:variant>
    </vt:vector>
  </HeadingPairs>
  <TitlesOfParts>
    <vt:vector size="60" baseType="lpstr">
      <vt:lpstr>Arial</vt:lpstr>
      <vt:lpstr>Tw Cen MT</vt:lpstr>
      <vt:lpstr>Σταγονίδιο</vt:lpstr>
      <vt:lpstr>Ancient Greek (Intermediate Level)</vt:lpstr>
      <vt:lpstr>WEEK 4</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NUMERALS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NOUNS AND ADJECTIVES</vt:lpstr>
      <vt:lpstr>Comparison</vt:lpstr>
      <vt:lpstr>comparison</vt:lpstr>
      <vt:lpstr>comparison</vt:lpstr>
      <vt:lpstr>comparison</vt:lpstr>
      <vt:lpstr>comparison</vt:lpstr>
      <vt:lpstr>comparison</vt:lpstr>
      <vt:lpstr>comparison</vt:lpstr>
      <vt:lpstr>comparison</vt:lpstr>
      <vt:lpstr>COMPARISON</vt:lpstr>
      <vt:lpstr>comparison</vt:lpstr>
      <vt:lpstr>comparison</vt:lpstr>
      <vt:lpstr>comparison</vt:lpstr>
      <vt:lpstr>comparison</vt:lpstr>
      <vt:lpstr>comparison</vt:lpstr>
      <vt:lpstr>comparison</vt:lpstr>
      <vt:lpstr>COMPARISON</vt:lpstr>
      <vt:lpstr>Philosophical vocabulary</vt:lpstr>
      <vt:lpstr>Philosophical vocabulary</vt:lpstr>
      <vt:lpstr>Philosophical vocabulary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2025-10-25T05:36:17Z</dcterms:created>
  <dcterms:modified xsi:type="dcterms:W3CDTF">2025-11-02T12:08:26Z</dcterms:modified>
</cp:coreProperties>
</file>