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4" r:id="rId7"/>
    <p:sldId id="265" r:id="rId8"/>
    <p:sldId id="266" r:id="rId9"/>
    <p:sldId id="267" r:id="rId10"/>
    <p:sldId id="268" r:id="rId11"/>
    <p:sldId id="261" r:id="rId12"/>
    <p:sldId id="262" r:id="rId13"/>
    <p:sldId id="263" r:id="rId14"/>
    <p:sldId id="269" r:id="rId15"/>
    <p:sldId id="270" r:id="rId16"/>
    <p:sldId id="272" r:id="rId17"/>
    <p:sldId id="271" r:id="rId18"/>
    <p:sldId id="273" r:id="rId19"/>
    <p:sldId id="274" r:id="rId20"/>
    <p:sldId id="278" r:id="rId21"/>
    <p:sldId id="279" r:id="rId22"/>
    <p:sldId id="280" r:id="rId23"/>
    <p:sldId id="281" r:id="rId24"/>
    <p:sldId id="275" r:id="rId25"/>
    <p:sldId id="276" r:id="rId26"/>
    <p:sldId id="277"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7" r:id="rId42"/>
    <p:sldId id="296" r:id="rId43"/>
    <p:sldId id="298" r:id="rId44"/>
    <p:sldId id="299" r:id="rId45"/>
    <p:sldId id="300" r:id="rId46"/>
    <p:sldId id="301" r:id="rId47"/>
    <p:sldId id="302" r:id="rId48"/>
    <p:sldId id="303" r:id="rId49"/>
    <p:sldId id="304" r:id="rId50"/>
    <p:sldId id="305"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p:scale>
          <a:sx n="86" d="100"/>
          <a:sy n="86" d="100"/>
        </p:scale>
        <p:origin x="270"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32F381D2-874E-4EA9-86FC-6E84D619C799}"/>
    <pc:docChg chg="undo custSel addSld delSld modSld">
      <pc:chgData name="Vasiliki Kousoulini" userId="27d6ad4fd7685091" providerId="LiveId" clId="{32F381D2-874E-4EA9-86FC-6E84D619C799}" dt="2025-10-19T06:18:41.835" v="3368" actId="2711"/>
      <pc:docMkLst>
        <pc:docMk/>
      </pc:docMkLst>
      <pc:sldChg chg="modSp mod">
        <pc:chgData name="Vasiliki Kousoulini" userId="27d6ad4fd7685091" providerId="LiveId" clId="{32F381D2-874E-4EA9-86FC-6E84D619C799}" dt="2025-10-19T06:09:12.072" v="3256" actId="20577"/>
        <pc:sldMkLst>
          <pc:docMk/>
          <pc:sldMk cId="1124255504" sldId="258"/>
        </pc:sldMkLst>
        <pc:spChg chg="mod">
          <ac:chgData name="Vasiliki Kousoulini" userId="27d6ad4fd7685091" providerId="LiveId" clId="{32F381D2-874E-4EA9-86FC-6E84D619C799}" dt="2025-10-19T06:09:12.072" v="3256" actId="20577"/>
          <ac:spMkLst>
            <pc:docMk/>
            <pc:sldMk cId="1124255504" sldId="258"/>
            <ac:spMk id="3" creationId="{223F6626-5031-11D3-5EEB-C13D7AF31017}"/>
          </ac:spMkLst>
        </pc:spChg>
      </pc:sldChg>
      <pc:sldChg chg="modSp mod">
        <pc:chgData name="Vasiliki Kousoulini" userId="27d6ad4fd7685091" providerId="LiveId" clId="{32F381D2-874E-4EA9-86FC-6E84D619C799}" dt="2025-10-19T06:09:20.228" v="3258" actId="2711"/>
        <pc:sldMkLst>
          <pc:docMk/>
          <pc:sldMk cId="1641000261" sldId="259"/>
        </pc:sldMkLst>
        <pc:spChg chg="mod">
          <ac:chgData name="Vasiliki Kousoulini" userId="27d6ad4fd7685091" providerId="LiveId" clId="{32F381D2-874E-4EA9-86FC-6E84D619C799}" dt="2025-10-19T06:09:20.228" v="3258" actId="2711"/>
          <ac:spMkLst>
            <pc:docMk/>
            <pc:sldMk cId="1641000261" sldId="259"/>
            <ac:spMk id="3" creationId="{FC584478-432E-F1B0-2168-A43F734D5CF1}"/>
          </ac:spMkLst>
        </pc:spChg>
      </pc:sldChg>
      <pc:sldChg chg="modSp mod">
        <pc:chgData name="Vasiliki Kousoulini" userId="27d6ad4fd7685091" providerId="LiveId" clId="{32F381D2-874E-4EA9-86FC-6E84D619C799}" dt="2025-10-19T06:09:30.099" v="3260" actId="2711"/>
        <pc:sldMkLst>
          <pc:docMk/>
          <pc:sldMk cId="2335215734" sldId="260"/>
        </pc:sldMkLst>
        <pc:spChg chg="mod">
          <ac:chgData name="Vasiliki Kousoulini" userId="27d6ad4fd7685091" providerId="LiveId" clId="{32F381D2-874E-4EA9-86FC-6E84D619C799}" dt="2025-10-19T06:09:30.099" v="3260" actId="2711"/>
          <ac:spMkLst>
            <pc:docMk/>
            <pc:sldMk cId="2335215734" sldId="260"/>
            <ac:spMk id="3" creationId="{158FA568-BE3A-BFA6-B772-C92C33B8FF98}"/>
          </ac:spMkLst>
        </pc:spChg>
      </pc:sldChg>
      <pc:sldChg chg="modSp mod">
        <pc:chgData name="Vasiliki Kousoulini" userId="27d6ad4fd7685091" providerId="LiveId" clId="{32F381D2-874E-4EA9-86FC-6E84D619C799}" dt="2025-10-19T06:10:49.579" v="3274" actId="113"/>
        <pc:sldMkLst>
          <pc:docMk/>
          <pc:sldMk cId="2033217983" sldId="261"/>
        </pc:sldMkLst>
        <pc:spChg chg="mod">
          <ac:chgData name="Vasiliki Kousoulini" userId="27d6ad4fd7685091" providerId="LiveId" clId="{32F381D2-874E-4EA9-86FC-6E84D619C799}" dt="2025-10-19T06:10:49.579" v="3274" actId="113"/>
          <ac:spMkLst>
            <pc:docMk/>
            <pc:sldMk cId="2033217983" sldId="261"/>
            <ac:spMk id="3" creationId="{3ADFCD73-F28F-1DEA-1F02-9E419F4CC6BE}"/>
          </ac:spMkLst>
        </pc:spChg>
      </pc:sldChg>
      <pc:sldChg chg="modSp mod">
        <pc:chgData name="Vasiliki Kousoulini" userId="27d6ad4fd7685091" providerId="LiveId" clId="{32F381D2-874E-4EA9-86FC-6E84D619C799}" dt="2025-10-19T06:10:42.696" v="3273" actId="113"/>
        <pc:sldMkLst>
          <pc:docMk/>
          <pc:sldMk cId="2992809596" sldId="262"/>
        </pc:sldMkLst>
        <pc:spChg chg="mod">
          <ac:chgData name="Vasiliki Kousoulini" userId="27d6ad4fd7685091" providerId="LiveId" clId="{32F381D2-874E-4EA9-86FC-6E84D619C799}" dt="2025-10-19T06:10:42.696" v="3273" actId="113"/>
          <ac:spMkLst>
            <pc:docMk/>
            <pc:sldMk cId="2992809596" sldId="262"/>
            <ac:spMk id="3" creationId="{0166523C-064A-7FA4-EFBA-E55F2F93F87A}"/>
          </ac:spMkLst>
        </pc:spChg>
      </pc:sldChg>
      <pc:sldChg chg="modSp mod">
        <pc:chgData name="Vasiliki Kousoulini" userId="27d6ad4fd7685091" providerId="LiveId" clId="{32F381D2-874E-4EA9-86FC-6E84D619C799}" dt="2025-10-19T06:12:08.035" v="3282" actId="20577"/>
        <pc:sldMkLst>
          <pc:docMk/>
          <pc:sldMk cId="2609671284" sldId="263"/>
        </pc:sldMkLst>
        <pc:spChg chg="mod">
          <ac:chgData name="Vasiliki Kousoulini" userId="27d6ad4fd7685091" providerId="LiveId" clId="{32F381D2-874E-4EA9-86FC-6E84D619C799}" dt="2025-10-19T06:12:08.035" v="3282" actId="20577"/>
          <ac:spMkLst>
            <pc:docMk/>
            <pc:sldMk cId="2609671284" sldId="263"/>
            <ac:spMk id="3" creationId="{4EFB801F-967F-136D-267F-6BFE9C25CCA7}"/>
          </ac:spMkLst>
        </pc:spChg>
      </pc:sldChg>
      <pc:sldChg chg="modSp mod">
        <pc:chgData name="Vasiliki Kousoulini" userId="27d6ad4fd7685091" providerId="LiveId" clId="{32F381D2-874E-4EA9-86FC-6E84D619C799}" dt="2025-10-19T06:11:42.611" v="3278" actId="113"/>
        <pc:sldMkLst>
          <pc:docMk/>
          <pc:sldMk cId="2738880732" sldId="264"/>
        </pc:sldMkLst>
        <pc:spChg chg="mod">
          <ac:chgData name="Vasiliki Kousoulini" userId="27d6ad4fd7685091" providerId="LiveId" clId="{32F381D2-874E-4EA9-86FC-6E84D619C799}" dt="2025-10-19T06:11:42.611" v="3278" actId="113"/>
          <ac:spMkLst>
            <pc:docMk/>
            <pc:sldMk cId="2738880732" sldId="264"/>
            <ac:spMk id="3" creationId="{91EB86AC-0232-CF82-7ACC-4EA862BC07EB}"/>
          </ac:spMkLst>
        </pc:spChg>
      </pc:sldChg>
      <pc:sldChg chg="modSp mod">
        <pc:chgData name="Vasiliki Kousoulini" userId="27d6ad4fd7685091" providerId="LiveId" clId="{32F381D2-874E-4EA9-86FC-6E84D619C799}" dt="2025-10-19T06:11:36.391" v="3277" actId="113"/>
        <pc:sldMkLst>
          <pc:docMk/>
          <pc:sldMk cId="1393838871" sldId="265"/>
        </pc:sldMkLst>
        <pc:spChg chg="mod">
          <ac:chgData name="Vasiliki Kousoulini" userId="27d6ad4fd7685091" providerId="LiveId" clId="{32F381D2-874E-4EA9-86FC-6E84D619C799}" dt="2025-10-19T06:11:36.391" v="3277" actId="113"/>
          <ac:spMkLst>
            <pc:docMk/>
            <pc:sldMk cId="1393838871" sldId="265"/>
            <ac:spMk id="3" creationId="{DB5D01B7-BE04-7C56-ECE7-684AB4540752}"/>
          </ac:spMkLst>
        </pc:spChg>
      </pc:sldChg>
      <pc:sldChg chg="modSp mod">
        <pc:chgData name="Vasiliki Kousoulini" userId="27d6ad4fd7685091" providerId="LiveId" clId="{32F381D2-874E-4EA9-86FC-6E84D619C799}" dt="2025-10-19T06:11:17.170" v="3276" actId="113"/>
        <pc:sldMkLst>
          <pc:docMk/>
          <pc:sldMk cId="3267402805" sldId="266"/>
        </pc:sldMkLst>
        <pc:spChg chg="mod">
          <ac:chgData name="Vasiliki Kousoulini" userId="27d6ad4fd7685091" providerId="LiveId" clId="{32F381D2-874E-4EA9-86FC-6E84D619C799}" dt="2025-10-19T06:11:17.170" v="3276" actId="113"/>
          <ac:spMkLst>
            <pc:docMk/>
            <pc:sldMk cId="3267402805" sldId="266"/>
            <ac:spMk id="3" creationId="{AFACB571-CD11-EB75-3A31-46D3588D0159}"/>
          </ac:spMkLst>
        </pc:spChg>
      </pc:sldChg>
      <pc:sldChg chg="modSp mod">
        <pc:chgData name="Vasiliki Kousoulini" userId="27d6ad4fd7685091" providerId="LiveId" clId="{32F381D2-874E-4EA9-86FC-6E84D619C799}" dt="2025-10-19T06:10:11.939" v="3265" actId="2711"/>
        <pc:sldMkLst>
          <pc:docMk/>
          <pc:sldMk cId="868312900" sldId="267"/>
        </pc:sldMkLst>
        <pc:spChg chg="mod">
          <ac:chgData name="Vasiliki Kousoulini" userId="27d6ad4fd7685091" providerId="LiveId" clId="{32F381D2-874E-4EA9-86FC-6E84D619C799}" dt="2025-10-19T06:10:11.939" v="3265" actId="2711"/>
          <ac:spMkLst>
            <pc:docMk/>
            <pc:sldMk cId="868312900" sldId="267"/>
            <ac:spMk id="3" creationId="{3F4B0027-F413-B886-A8D6-4E1C0599BDCE}"/>
          </ac:spMkLst>
        </pc:spChg>
      </pc:sldChg>
      <pc:sldChg chg="modSp mod">
        <pc:chgData name="Vasiliki Kousoulini" userId="27d6ad4fd7685091" providerId="LiveId" clId="{32F381D2-874E-4EA9-86FC-6E84D619C799}" dt="2025-10-19T06:10:20.209" v="3267" actId="2711"/>
        <pc:sldMkLst>
          <pc:docMk/>
          <pc:sldMk cId="885885433" sldId="268"/>
        </pc:sldMkLst>
        <pc:spChg chg="mod">
          <ac:chgData name="Vasiliki Kousoulini" userId="27d6ad4fd7685091" providerId="LiveId" clId="{32F381D2-874E-4EA9-86FC-6E84D619C799}" dt="2025-10-19T06:10:20.209" v="3267" actId="2711"/>
          <ac:spMkLst>
            <pc:docMk/>
            <pc:sldMk cId="885885433" sldId="268"/>
            <ac:spMk id="3" creationId="{29B33527-065E-E4DF-80F8-855662AE922A}"/>
          </ac:spMkLst>
        </pc:spChg>
      </pc:sldChg>
      <pc:sldChg chg="modSp mod">
        <pc:chgData name="Vasiliki Kousoulini" userId="27d6ad4fd7685091" providerId="LiveId" clId="{32F381D2-874E-4EA9-86FC-6E84D619C799}" dt="2025-10-19T06:12:22.546" v="3285" actId="2711"/>
        <pc:sldMkLst>
          <pc:docMk/>
          <pc:sldMk cId="3758226927" sldId="269"/>
        </pc:sldMkLst>
        <pc:spChg chg="mod">
          <ac:chgData name="Vasiliki Kousoulini" userId="27d6ad4fd7685091" providerId="LiveId" clId="{32F381D2-874E-4EA9-86FC-6E84D619C799}" dt="2025-10-19T06:12:22.546" v="3285" actId="2711"/>
          <ac:spMkLst>
            <pc:docMk/>
            <pc:sldMk cId="3758226927" sldId="269"/>
            <ac:spMk id="3" creationId="{E4CD4443-A2D9-FDE6-28C0-8EC8114F364A}"/>
          </ac:spMkLst>
        </pc:spChg>
      </pc:sldChg>
      <pc:sldChg chg="modSp mod">
        <pc:chgData name="Vasiliki Kousoulini" userId="27d6ad4fd7685091" providerId="LiveId" clId="{32F381D2-874E-4EA9-86FC-6E84D619C799}" dt="2025-10-19T06:12:32.578" v="3287" actId="2711"/>
        <pc:sldMkLst>
          <pc:docMk/>
          <pc:sldMk cId="2842666321" sldId="270"/>
        </pc:sldMkLst>
        <pc:spChg chg="mod">
          <ac:chgData name="Vasiliki Kousoulini" userId="27d6ad4fd7685091" providerId="LiveId" clId="{32F381D2-874E-4EA9-86FC-6E84D619C799}" dt="2025-10-19T06:12:32.578" v="3287" actId="2711"/>
          <ac:spMkLst>
            <pc:docMk/>
            <pc:sldMk cId="2842666321" sldId="270"/>
            <ac:spMk id="3" creationId="{5949084C-9BA9-1470-65E4-AACBD6989681}"/>
          </ac:spMkLst>
        </pc:spChg>
      </pc:sldChg>
      <pc:sldChg chg="modSp mod">
        <pc:chgData name="Vasiliki Kousoulini" userId="27d6ad4fd7685091" providerId="LiveId" clId="{32F381D2-874E-4EA9-86FC-6E84D619C799}" dt="2025-10-19T06:12:50.821" v="3293" actId="27636"/>
        <pc:sldMkLst>
          <pc:docMk/>
          <pc:sldMk cId="1912979985" sldId="271"/>
        </pc:sldMkLst>
        <pc:spChg chg="mod">
          <ac:chgData name="Vasiliki Kousoulini" userId="27d6ad4fd7685091" providerId="LiveId" clId="{32F381D2-874E-4EA9-86FC-6E84D619C799}" dt="2025-10-19T06:12:50.821" v="3293" actId="27636"/>
          <ac:spMkLst>
            <pc:docMk/>
            <pc:sldMk cId="1912979985" sldId="271"/>
            <ac:spMk id="3" creationId="{DBE13559-A52C-098D-7144-040B350109AF}"/>
          </ac:spMkLst>
        </pc:spChg>
      </pc:sldChg>
      <pc:sldChg chg="modSp mod">
        <pc:chgData name="Vasiliki Kousoulini" userId="27d6ad4fd7685091" providerId="LiveId" clId="{32F381D2-874E-4EA9-86FC-6E84D619C799}" dt="2025-10-19T06:12:41.952" v="3290" actId="27636"/>
        <pc:sldMkLst>
          <pc:docMk/>
          <pc:sldMk cId="1303483805" sldId="272"/>
        </pc:sldMkLst>
        <pc:spChg chg="mod">
          <ac:chgData name="Vasiliki Kousoulini" userId="27d6ad4fd7685091" providerId="LiveId" clId="{32F381D2-874E-4EA9-86FC-6E84D619C799}" dt="2025-10-19T06:12:41.952" v="3290" actId="27636"/>
          <ac:spMkLst>
            <pc:docMk/>
            <pc:sldMk cId="1303483805" sldId="272"/>
            <ac:spMk id="3" creationId="{77027FFC-E0B5-DA05-9F26-C162CD800945}"/>
          </ac:spMkLst>
        </pc:spChg>
      </pc:sldChg>
      <pc:sldChg chg="modSp new mod chgLayout">
        <pc:chgData name="Vasiliki Kousoulini" userId="27d6ad4fd7685091" providerId="LiveId" clId="{32F381D2-874E-4EA9-86FC-6E84D619C799}" dt="2025-10-19T06:12:58.387" v="3295" actId="27636"/>
        <pc:sldMkLst>
          <pc:docMk/>
          <pc:sldMk cId="183425563" sldId="273"/>
        </pc:sldMkLst>
        <pc:spChg chg="mod ord">
          <ac:chgData name="Vasiliki Kousoulini" userId="27d6ad4fd7685091" providerId="LiveId" clId="{32F381D2-874E-4EA9-86FC-6E84D619C799}" dt="2025-10-18T10:36:15.661" v="59" actId="700"/>
          <ac:spMkLst>
            <pc:docMk/>
            <pc:sldMk cId="183425563" sldId="273"/>
            <ac:spMk id="2" creationId="{CE9D093A-0439-D9CD-E9DB-2EB65734C3DB}"/>
          </ac:spMkLst>
        </pc:spChg>
        <pc:spChg chg="mod ord">
          <ac:chgData name="Vasiliki Kousoulini" userId="27d6ad4fd7685091" providerId="LiveId" clId="{32F381D2-874E-4EA9-86FC-6E84D619C799}" dt="2025-10-19T06:12:58.387" v="3295" actId="27636"/>
          <ac:spMkLst>
            <pc:docMk/>
            <pc:sldMk cId="183425563" sldId="273"/>
            <ac:spMk id="3" creationId="{96B14FE7-F5E8-55DE-6247-B2CFEBB40DC1}"/>
          </ac:spMkLst>
        </pc:spChg>
      </pc:sldChg>
      <pc:sldChg chg="modSp new del mod">
        <pc:chgData name="Vasiliki Kousoulini" userId="27d6ad4fd7685091" providerId="LiveId" clId="{32F381D2-874E-4EA9-86FC-6E84D619C799}" dt="2025-10-18T10:29:57.038" v="8" actId="2696"/>
        <pc:sldMkLst>
          <pc:docMk/>
          <pc:sldMk cId="2834624893" sldId="273"/>
        </pc:sldMkLst>
        <pc:spChg chg="mod">
          <ac:chgData name="Vasiliki Kousoulini" userId="27d6ad4fd7685091" providerId="LiveId" clId="{32F381D2-874E-4EA9-86FC-6E84D619C799}" dt="2025-10-18T10:29:11.188" v="7" actId="20577"/>
          <ac:spMkLst>
            <pc:docMk/>
            <pc:sldMk cId="2834624893" sldId="273"/>
            <ac:spMk id="2" creationId="{93ECEE6D-5136-868F-528B-405BE26A7E05}"/>
          </ac:spMkLst>
        </pc:spChg>
      </pc:sldChg>
      <pc:sldChg chg="modSp new mod">
        <pc:chgData name="Vasiliki Kousoulini" userId="27d6ad4fd7685091" providerId="LiveId" clId="{32F381D2-874E-4EA9-86FC-6E84D619C799}" dt="2025-10-19T06:13:06.554" v="3296" actId="2711"/>
        <pc:sldMkLst>
          <pc:docMk/>
          <pc:sldMk cId="2447697363" sldId="274"/>
        </pc:sldMkLst>
        <pc:spChg chg="mod">
          <ac:chgData name="Vasiliki Kousoulini" userId="27d6ad4fd7685091" providerId="LiveId" clId="{32F381D2-874E-4EA9-86FC-6E84D619C799}" dt="2025-10-18T10:36:22.374" v="72" actId="20577"/>
          <ac:spMkLst>
            <pc:docMk/>
            <pc:sldMk cId="2447697363" sldId="274"/>
            <ac:spMk id="2" creationId="{67E11B2F-ACE4-3007-E02A-500FD518AE2E}"/>
          </ac:spMkLst>
        </pc:spChg>
        <pc:spChg chg="mod">
          <ac:chgData name="Vasiliki Kousoulini" userId="27d6ad4fd7685091" providerId="LiveId" clId="{32F381D2-874E-4EA9-86FC-6E84D619C799}" dt="2025-10-19T06:13:06.554" v="3296" actId="2711"/>
          <ac:spMkLst>
            <pc:docMk/>
            <pc:sldMk cId="2447697363" sldId="274"/>
            <ac:spMk id="3" creationId="{F6238BC3-9AFF-906D-5C39-532A9B7E0AB8}"/>
          </ac:spMkLst>
        </pc:spChg>
      </pc:sldChg>
      <pc:sldChg chg="modSp new mod">
        <pc:chgData name="Vasiliki Kousoulini" userId="27d6ad4fd7685091" providerId="LiveId" clId="{32F381D2-874E-4EA9-86FC-6E84D619C799}" dt="2025-10-19T06:14:19.002" v="3313" actId="2711"/>
        <pc:sldMkLst>
          <pc:docMk/>
          <pc:sldMk cId="3603989654" sldId="275"/>
        </pc:sldMkLst>
        <pc:spChg chg="mod">
          <ac:chgData name="Vasiliki Kousoulini" userId="27d6ad4fd7685091" providerId="LiveId" clId="{32F381D2-874E-4EA9-86FC-6E84D619C799}" dt="2025-10-18T10:37:21.920" v="110" actId="20577"/>
          <ac:spMkLst>
            <pc:docMk/>
            <pc:sldMk cId="3603989654" sldId="275"/>
            <ac:spMk id="2" creationId="{E07A65F8-B83B-DF1D-7F6C-663486326C0F}"/>
          </ac:spMkLst>
        </pc:spChg>
        <pc:spChg chg="mod">
          <ac:chgData name="Vasiliki Kousoulini" userId="27d6ad4fd7685091" providerId="LiveId" clId="{32F381D2-874E-4EA9-86FC-6E84D619C799}" dt="2025-10-19T06:14:19.002" v="3313" actId="2711"/>
          <ac:spMkLst>
            <pc:docMk/>
            <pc:sldMk cId="3603989654" sldId="275"/>
            <ac:spMk id="3" creationId="{4D162422-2CED-C4CB-D167-1F8207525DD3}"/>
          </ac:spMkLst>
        </pc:spChg>
      </pc:sldChg>
      <pc:sldChg chg="addSp delSp modSp new mod modClrScheme chgLayout">
        <pc:chgData name="Vasiliki Kousoulini" userId="27d6ad4fd7685091" providerId="LiveId" clId="{32F381D2-874E-4EA9-86FC-6E84D619C799}" dt="2025-10-19T06:14:35.326" v="3317" actId="2711"/>
        <pc:sldMkLst>
          <pc:docMk/>
          <pc:sldMk cId="2635013550" sldId="276"/>
        </pc:sldMkLst>
        <pc:spChg chg="mod ord">
          <ac:chgData name="Vasiliki Kousoulini" userId="27d6ad4fd7685091" providerId="LiveId" clId="{32F381D2-874E-4EA9-86FC-6E84D619C799}" dt="2025-10-18T10:47:29.203" v="240" actId="700"/>
          <ac:spMkLst>
            <pc:docMk/>
            <pc:sldMk cId="2635013550" sldId="276"/>
            <ac:spMk id="2" creationId="{73A5C896-4BF3-CB51-7672-F94E6120FBEB}"/>
          </ac:spMkLst>
        </pc:spChg>
        <pc:spChg chg="del mod ord">
          <ac:chgData name="Vasiliki Kousoulini" userId="27d6ad4fd7685091" providerId="LiveId" clId="{32F381D2-874E-4EA9-86FC-6E84D619C799}" dt="2025-10-18T10:47:29.203" v="240" actId="700"/>
          <ac:spMkLst>
            <pc:docMk/>
            <pc:sldMk cId="2635013550" sldId="276"/>
            <ac:spMk id="3" creationId="{A62C3D03-5914-1F8A-F6F9-8335479F55AB}"/>
          </ac:spMkLst>
        </pc:spChg>
        <pc:spChg chg="add mod ord">
          <ac:chgData name="Vasiliki Kousoulini" userId="27d6ad4fd7685091" providerId="LiveId" clId="{32F381D2-874E-4EA9-86FC-6E84D619C799}" dt="2025-10-19T06:14:27.466" v="3315" actId="2711"/>
          <ac:spMkLst>
            <pc:docMk/>
            <pc:sldMk cId="2635013550" sldId="276"/>
            <ac:spMk id="4" creationId="{C407B8A6-F6CE-CE0D-E5B8-66F27A5C6756}"/>
          </ac:spMkLst>
        </pc:spChg>
        <pc:spChg chg="add mod ord">
          <ac:chgData name="Vasiliki Kousoulini" userId="27d6ad4fd7685091" providerId="LiveId" clId="{32F381D2-874E-4EA9-86FC-6E84D619C799}" dt="2025-10-19T06:14:35.326" v="3317" actId="2711"/>
          <ac:spMkLst>
            <pc:docMk/>
            <pc:sldMk cId="2635013550" sldId="276"/>
            <ac:spMk id="5" creationId="{7D34B634-F84B-0F0D-5171-B738AEC80F21}"/>
          </ac:spMkLst>
        </pc:spChg>
      </pc:sldChg>
      <pc:sldChg chg="modSp new mod">
        <pc:chgData name="Vasiliki Kousoulini" userId="27d6ad4fd7685091" providerId="LiveId" clId="{32F381D2-874E-4EA9-86FC-6E84D619C799}" dt="2025-10-19T06:14:47.785" v="3319" actId="2711"/>
        <pc:sldMkLst>
          <pc:docMk/>
          <pc:sldMk cId="3976305062" sldId="277"/>
        </pc:sldMkLst>
        <pc:spChg chg="mod">
          <ac:chgData name="Vasiliki Kousoulini" userId="27d6ad4fd7685091" providerId="LiveId" clId="{32F381D2-874E-4EA9-86FC-6E84D619C799}" dt="2025-10-18T10:53:50.923" v="416" actId="20577"/>
          <ac:spMkLst>
            <pc:docMk/>
            <pc:sldMk cId="3976305062" sldId="277"/>
            <ac:spMk id="2" creationId="{AEA7BDF7-4A1F-D80B-BA58-59C332D56CD7}"/>
          </ac:spMkLst>
        </pc:spChg>
        <pc:spChg chg="mod">
          <ac:chgData name="Vasiliki Kousoulini" userId="27d6ad4fd7685091" providerId="LiveId" clId="{32F381D2-874E-4EA9-86FC-6E84D619C799}" dt="2025-10-19T06:14:47.785" v="3319" actId="2711"/>
          <ac:spMkLst>
            <pc:docMk/>
            <pc:sldMk cId="3976305062" sldId="277"/>
            <ac:spMk id="3" creationId="{CEDAAC44-952E-B7F7-9BAD-FCF62C2D3AA6}"/>
          </ac:spMkLst>
        </pc:spChg>
      </pc:sldChg>
      <pc:sldChg chg="modSp new mod">
        <pc:chgData name="Vasiliki Kousoulini" userId="27d6ad4fd7685091" providerId="LiveId" clId="{32F381D2-874E-4EA9-86FC-6E84D619C799}" dt="2025-10-19T06:13:19.605" v="3299" actId="123"/>
        <pc:sldMkLst>
          <pc:docMk/>
          <pc:sldMk cId="372585281" sldId="278"/>
        </pc:sldMkLst>
        <pc:spChg chg="mod">
          <ac:chgData name="Vasiliki Kousoulini" userId="27d6ad4fd7685091" providerId="LiveId" clId="{32F381D2-874E-4EA9-86FC-6E84D619C799}" dt="2025-10-18T10:55:26.640" v="438" actId="20577"/>
          <ac:spMkLst>
            <pc:docMk/>
            <pc:sldMk cId="372585281" sldId="278"/>
            <ac:spMk id="2" creationId="{133D6C10-E4D9-E8DC-49A3-67274405CE6E}"/>
          </ac:spMkLst>
        </pc:spChg>
        <pc:spChg chg="mod">
          <ac:chgData name="Vasiliki Kousoulini" userId="27d6ad4fd7685091" providerId="LiveId" clId="{32F381D2-874E-4EA9-86FC-6E84D619C799}" dt="2025-10-19T06:13:19.605" v="3299" actId="123"/>
          <ac:spMkLst>
            <pc:docMk/>
            <pc:sldMk cId="372585281" sldId="278"/>
            <ac:spMk id="3" creationId="{390E079B-0035-2F46-4375-FAB3F138EF0E}"/>
          </ac:spMkLst>
        </pc:spChg>
      </pc:sldChg>
      <pc:sldChg chg="modSp new mod">
        <pc:chgData name="Vasiliki Kousoulini" userId="27d6ad4fd7685091" providerId="LiveId" clId="{32F381D2-874E-4EA9-86FC-6E84D619C799}" dt="2025-10-19T06:13:33.721" v="3302" actId="2711"/>
        <pc:sldMkLst>
          <pc:docMk/>
          <pc:sldMk cId="3634695733" sldId="279"/>
        </pc:sldMkLst>
        <pc:spChg chg="mod">
          <ac:chgData name="Vasiliki Kousoulini" userId="27d6ad4fd7685091" providerId="LiveId" clId="{32F381D2-874E-4EA9-86FC-6E84D619C799}" dt="2025-10-18T10:55:50.763" v="456" actId="20577"/>
          <ac:spMkLst>
            <pc:docMk/>
            <pc:sldMk cId="3634695733" sldId="279"/>
            <ac:spMk id="2" creationId="{4954E453-C4AC-8F0A-094D-BB9A13227FB7}"/>
          </ac:spMkLst>
        </pc:spChg>
        <pc:spChg chg="mod">
          <ac:chgData name="Vasiliki Kousoulini" userId="27d6ad4fd7685091" providerId="LiveId" clId="{32F381D2-874E-4EA9-86FC-6E84D619C799}" dt="2025-10-19T06:13:33.721" v="3302" actId="2711"/>
          <ac:spMkLst>
            <pc:docMk/>
            <pc:sldMk cId="3634695733" sldId="279"/>
            <ac:spMk id="3" creationId="{20B366D6-F056-C7D8-65CE-6D99E128DC37}"/>
          </ac:spMkLst>
        </pc:spChg>
      </pc:sldChg>
      <pc:sldChg chg="addSp modSp new mod modClrScheme chgLayout">
        <pc:chgData name="Vasiliki Kousoulini" userId="27d6ad4fd7685091" providerId="LiveId" clId="{32F381D2-874E-4EA9-86FC-6E84D619C799}" dt="2025-10-19T06:14:05.531" v="3311" actId="2711"/>
        <pc:sldMkLst>
          <pc:docMk/>
          <pc:sldMk cId="2196763716" sldId="280"/>
        </pc:sldMkLst>
        <pc:spChg chg="mod ord">
          <ac:chgData name="Vasiliki Kousoulini" userId="27d6ad4fd7685091" providerId="LiveId" clId="{32F381D2-874E-4EA9-86FC-6E84D619C799}" dt="2025-10-19T06:13:44.341" v="3304" actId="700"/>
          <ac:spMkLst>
            <pc:docMk/>
            <pc:sldMk cId="2196763716" sldId="280"/>
            <ac:spMk id="2" creationId="{D97B7C5B-F51E-B92A-1EF2-6669C37AAB46}"/>
          </ac:spMkLst>
        </pc:spChg>
        <pc:spChg chg="mod ord">
          <ac:chgData name="Vasiliki Kousoulini" userId="27d6ad4fd7685091" providerId="LiveId" clId="{32F381D2-874E-4EA9-86FC-6E84D619C799}" dt="2025-10-19T06:14:05.531" v="3311" actId="2711"/>
          <ac:spMkLst>
            <pc:docMk/>
            <pc:sldMk cId="2196763716" sldId="280"/>
            <ac:spMk id="3" creationId="{4E3619D1-302A-0DD2-60FE-AE5ABB1C4798}"/>
          </ac:spMkLst>
        </pc:spChg>
        <pc:spChg chg="add mod ord">
          <ac:chgData name="Vasiliki Kousoulini" userId="27d6ad4fd7685091" providerId="LiveId" clId="{32F381D2-874E-4EA9-86FC-6E84D619C799}" dt="2025-10-19T06:13:58.707" v="3309" actId="2711"/>
          <ac:spMkLst>
            <pc:docMk/>
            <pc:sldMk cId="2196763716" sldId="280"/>
            <ac:spMk id="4" creationId="{1FD54880-C39D-38C0-4DAF-5E19742BC7EC}"/>
          </ac:spMkLst>
        </pc:spChg>
      </pc:sldChg>
      <pc:sldChg chg="addSp delSp modSp new mod">
        <pc:chgData name="Vasiliki Kousoulini" userId="27d6ad4fd7685091" providerId="LiveId" clId="{32F381D2-874E-4EA9-86FC-6E84D619C799}" dt="2025-10-18T10:57:25.740" v="494"/>
        <pc:sldMkLst>
          <pc:docMk/>
          <pc:sldMk cId="2659624754" sldId="281"/>
        </pc:sldMkLst>
        <pc:spChg chg="mod">
          <ac:chgData name="Vasiliki Kousoulini" userId="27d6ad4fd7685091" providerId="LiveId" clId="{32F381D2-874E-4EA9-86FC-6E84D619C799}" dt="2025-10-18T10:57:20.984" v="492" actId="20577"/>
          <ac:spMkLst>
            <pc:docMk/>
            <pc:sldMk cId="2659624754" sldId="281"/>
            <ac:spMk id="2" creationId="{BAA8EB79-757C-BD7C-1A82-663A3DF54893}"/>
          </ac:spMkLst>
        </pc:spChg>
        <pc:spChg chg="del mod">
          <ac:chgData name="Vasiliki Kousoulini" userId="27d6ad4fd7685091" providerId="LiveId" clId="{32F381D2-874E-4EA9-86FC-6E84D619C799}" dt="2025-10-18T10:57:25.740" v="494"/>
          <ac:spMkLst>
            <pc:docMk/>
            <pc:sldMk cId="2659624754" sldId="281"/>
            <ac:spMk id="3" creationId="{617F8500-C0A0-EF6C-F040-4926E8A4B22D}"/>
          </ac:spMkLst>
        </pc:spChg>
        <pc:picChg chg="add mod">
          <ac:chgData name="Vasiliki Kousoulini" userId="27d6ad4fd7685091" providerId="LiveId" clId="{32F381D2-874E-4EA9-86FC-6E84D619C799}" dt="2025-10-18T10:57:25.740" v="494"/>
          <ac:picMkLst>
            <pc:docMk/>
            <pc:sldMk cId="2659624754" sldId="281"/>
            <ac:picMk id="4" creationId="{987091A7-B0CD-1DC6-860D-1B5AE69B2EB3}"/>
          </ac:picMkLst>
        </pc:picChg>
      </pc:sldChg>
      <pc:sldChg chg="modSp new add del mod">
        <pc:chgData name="Vasiliki Kousoulini" userId="27d6ad4fd7685091" providerId="LiveId" clId="{32F381D2-874E-4EA9-86FC-6E84D619C799}" dt="2025-10-19T06:14:57.705" v="3321" actId="2711"/>
        <pc:sldMkLst>
          <pc:docMk/>
          <pc:sldMk cId="3930946457" sldId="282"/>
        </pc:sldMkLst>
        <pc:spChg chg="mod">
          <ac:chgData name="Vasiliki Kousoulini" userId="27d6ad4fd7685091" providerId="LiveId" clId="{32F381D2-874E-4EA9-86FC-6E84D619C799}" dt="2025-10-18T10:59:01.025" v="509" actId="1076"/>
          <ac:spMkLst>
            <pc:docMk/>
            <pc:sldMk cId="3930946457" sldId="282"/>
            <ac:spMk id="2" creationId="{C0708C58-F715-DEDD-D7D7-B322B011911F}"/>
          </ac:spMkLst>
        </pc:spChg>
        <pc:spChg chg="mod">
          <ac:chgData name="Vasiliki Kousoulini" userId="27d6ad4fd7685091" providerId="LiveId" clId="{32F381D2-874E-4EA9-86FC-6E84D619C799}" dt="2025-10-19T06:14:57.705" v="3321" actId="2711"/>
          <ac:spMkLst>
            <pc:docMk/>
            <pc:sldMk cId="3930946457" sldId="282"/>
            <ac:spMk id="3" creationId="{83F4A0CA-7DB0-C5A1-CC16-2FAE013EE661}"/>
          </ac:spMkLst>
        </pc:spChg>
      </pc:sldChg>
      <pc:sldChg chg="modSp new mod">
        <pc:chgData name="Vasiliki Kousoulini" userId="27d6ad4fd7685091" providerId="LiveId" clId="{32F381D2-874E-4EA9-86FC-6E84D619C799}" dt="2025-10-19T06:15:11.201" v="3323" actId="27636"/>
        <pc:sldMkLst>
          <pc:docMk/>
          <pc:sldMk cId="1267218109" sldId="283"/>
        </pc:sldMkLst>
        <pc:spChg chg="mod">
          <ac:chgData name="Vasiliki Kousoulini" userId="27d6ad4fd7685091" providerId="LiveId" clId="{32F381D2-874E-4EA9-86FC-6E84D619C799}" dt="2025-10-18T11:00:44.032" v="552" actId="20577"/>
          <ac:spMkLst>
            <pc:docMk/>
            <pc:sldMk cId="1267218109" sldId="283"/>
            <ac:spMk id="2" creationId="{221F51D1-777B-07D1-CB95-FCB63D26D75B}"/>
          </ac:spMkLst>
        </pc:spChg>
        <pc:spChg chg="mod">
          <ac:chgData name="Vasiliki Kousoulini" userId="27d6ad4fd7685091" providerId="LiveId" clId="{32F381D2-874E-4EA9-86FC-6E84D619C799}" dt="2025-10-19T06:15:11.201" v="3323" actId="27636"/>
          <ac:spMkLst>
            <pc:docMk/>
            <pc:sldMk cId="1267218109" sldId="283"/>
            <ac:spMk id="3" creationId="{26587720-9839-8F84-A36F-26E729C46370}"/>
          </ac:spMkLst>
        </pc:spChg>
      </pc:sldChg>
      <pc:sldChg chg="modSp new mod">
        <pc:chgData name="Vasiliki Kousoulini" userId="27d6ad4fd7685091" providerId="LiveId" clId="{32F381D2-874E-4EA9-86FC-6E84D619C799}" dt="2025-10-19T06:15:25.716" v="3326" actId="2711"/>
        <pc:sldMkLst>
          <pc:docMk/>
          <pc:sldMk cId="476231334" sldId="284"/>
        </pc:sldMkLst>
        <pc:spChg chg="mod">
          <ac:chgData name="Vasiliki Kousoulini" userId="27d6ad4fd7685091" providerId="LiveId" clId="{32F381D2-874E-4EA9-86FC-6E84D619C799}" dt="2025-10-18T11:10:10.713" v="682" actId="20577"/>
          <ac:spMkLst>
            <pc:docMk/>
            <pc:sldMk cId="476231334" sldId="284"/>
            <ac:spMk id="2" creationId="{503EC77F-2CB4-3DDF-6803-F839780A2DBF}"/>
          </ac:spMkLst>
        </pc:spChg>
        <pc:spChg chg="mod">
          <ac:chgData name="Vasiliki Kousoulini" userId="27d6ad4fd7685091" providerId="LiveId" clId="{32F381D2-874E-4EA9-86FC-6E84D619C799}" dt="2025-10-19T06:15:25.716" v="3326" actId="2711"/>
          <ac:spMkLst>
            <pc:docMk/>
            <pc:sldMk cId="476231334" sldId="284"/>
            <ac:spMk id="3" creationId="{AD0B8FE0-BF8D-90C7-AB15-67F10550A720}"/>
          </ac:spMkLst>
        </pc:spChg>
      </pc:sldChg>
      <pc:sldChg chg="modSp new mod">
        <pc:chgData name="Vasiliki Kousoulini" userId="27d6ad4fd7685091" providerId="LiveId" clId="{32F381D2-874E-4EA9-86FC-6E84D619C799}" dt="2025-10-19T06:15:33.449" v="3328" actId="2711"/>
        <pc:sldMkLst>
          <pc:docMk/>
          <pc:sldMk cId="3314021809" sldId="285"/>
        </pc:sldMkLst>
        <pc:spChg chg="mod">
          <ac:chgData name="Vasiliki Kousoulini" userId="27d6ad4fd7685091" providerId="LiveId" clId="{32F381D2-874E-4EA9-86FC-6E84D619C799}" dt="2025-10-18T11:15:44.416" v="725" actId="20577"/>
          <ac:spMkLst>
            <pc:docMk/>
            <pc:sldMk cId="3314021809" sldId="285"/>
            <ac:spMk id="2" creationId="{61700587-6CBB-9756-46EA-AD1658B5BD06}"/>
          </ac:spMkLst>
        </pc:spChg>
        <pc:spChg chg="mod">
          <ac:chgData name="Vasiliki Kousoulini" userId="27d6ad4fd7685091" providerId="LiveId" clId="{32F381D2-874E-4EA9-86FC-6E84D619C799}" dt="2025-10-19T06:15:33.449" v="3328" actId="2711"/>
          <ac:spMkLst>
            <pc:docMk/>
            <pc:sldMk cId="3314021809" sldId="285"/>
            <ac:spMk id="3" creationId="{770CF488-AA8D-C656-DC1A-7EB443DCD5C4}"/>
          </ac:spMkLst>
        </pc:spChg>
      </pc:sldChg>
      <pc:sldChg chg="modSp new mod">
        <pc:chgData name="Vasiliki Kousoulini" userId="27d6ad4fd7685091" providerId="LiveId" clId="{32F381D2-874E-4EA9-86FC-6E84D619C799}" dt="2025-10-19T06:15:46.877" v="3331" actId="113"/>
        <pc:sldMkLst>
          <pc:docMk/>
          <pc:sldMk cId="2337046157" sldId="286"/>
        </pc:sldMkLst>
        <pc:spChg chg="mod">
          <ac:chgData name="Vasiliki Kousoulini" userId="27d6ad4fd7685091" providerId="LiveId" clId="{32F381D2-874E-4EA9-86FC-6E84D619C799}" dt="2025-10-18T11:17:14.998" v="793" actId="20577"/>
          <ac:spMkLst>
            <pc:docMk/>
            <pc:sldMk cId="2337046157" sldId="286"/>
            <ac:spMk id="2" creationId="{BF1A1CEE-F33E-4B9A-E6BE-0F8FDBB1DD20}"/>
          </ac:spMkLst>
        </pc:spChg>
        <pc:spChg chg="mod">
          <ac:chgData name="Vasiliki Kousoulini" userId="27d6ad4fd7685091" providerId="LiveId" clId="{32F381D2-874E-4EA9-86FC-6E84D619C799}" dt="2025-10-19T06:15:46.877" v="3331" actId="113"/>
          <ac:spMkLst>
            <pc:docMk/>
            <pc:sldMk cId="2337046157" sldId="286"/>
            <ac:spMk id="3" creationId="{FC399082-F5E4-1A35-AA26-531EF5CA80AD}"/>
          </ac:spMkLst>
        </pc:spChg>
      </pc:sldChg>
      <pc:sldChg chg="modSp new mod">
        <pc:chgData name="Vasiliki Kousoulini" userId="27d6ad4fd7685091" providerId="LiveId" clId="{32F381D2-874E-4EA9-86FC-6E84D619C799}" dt="2025-10-19T06:16:02.574" v="3335" actId="27636"/>
        <pc:sldMkLst>
          <pc:docMk/>
          <pc:sldMk cId="2612608948" sldId="287"/>
        </pc:sldMkLst>
        <pc:spChg chg="mod">
          <ac:chgData name="Vasiliki Kousoulini" userId="27d6ad4fd7685091" providerId="LiveId" clId="{32F381D2-874E-4EA9-86FC-6E84D619C799}" dt="2025-10-18T11:17:38.281" v="818" actId="20577"/>
          <ac:spMkLst>
            <pc:docMk/>
            <pc:sldMk cId="2612608948" sldId="287"/>
            <ac:spMk id="2" creationId="{E8D84C60-7A3D-4517-0684-41983C35CF50}"/>
          </ac:spMkLst>
        </pc:spChg>
        <pc:spChg chg="mod">
          <ac:chgData name="Vasiliki Kousoulini" userId="27d6ad4fd7685091" providerId="LiveId" clId="{32F381D2-874E-4EA9-86FC-6E84D619C799}" dt="2025-10-19T06:16:02.574" v="3335" actId="27636"/>
          <ac:spMkLst>
            <pc:docMk/>
            <pc:sldMk cId="2612608948" sldId="287"/>
            <ac:spMk id="3" creationId="{9CBC4DD2-57CA-16AA-EE56-6246374DA697}"/>
          </ac:spMkLst>
        </pc:spChg>
      </pc:sldChg>
      <pc:sldChg chg="modSp new mod">
        <pc:chgData name="Vasiliki Kousoulini" userId="27d6ad4fd7685091" providerId="LiveId" clId="{32F381D2-874E-4EA9-86FC-6E84D619C799}" dt="2025-10-19T06:16:10.332" v="3337" actId="2711"/>
        <pc:sldMkLst>
          <pc:docMk/>
          <pc:sldMk cId="2264425002" sldId="288"/>
        </pc:sldMkLst>
        <pc:spChg chg="mod">
          <ac:chgData name="Vasiliki Kousoulini" userId="27d6ad4fd7685091" providerId="LiveId" clId="{32F381D2-874E-4EA9-86FC-6E84D619C799}" dt="2025-10-18T11:26:17.863" v="986" actId="20577"/>
          <ac:spMkLst>
            <pc:docMk/>
            <pc:sldMk cId="2264425002" sldId="288"/>
            <ac:spMk id="2" creationId="{77A59EE6-FB54-FCE5-BFE9-F426575625D3}"/>
          </ac:spMkLst>
        </pc:spChg>
        <pc:spChg chg="mod">
          <ac:chgData name="Vasiliki Kousoulini" userId="27d6ad4fd7685091" providerId="LiveId" clId="{32F381D2-874E-4EA9-86FC-6E84D619C799}" dt="2025-10-19T06:16:10.332" v="3337" actId="2711"/>
          <ac:spMkLst>
            <pc:docMk/>
            <pc:sldMk cId="2264425002" sldId="288"/>
            <ac:spMk id="3" creationId="{FD6976B4-F193-5EFD-BE4E-5B365BEA722F}"/>
          </ac:spMkLst>
        </pc:spChg>
      </pc:sldChg>
      <pc:sldChg chg="modSp new mod">
        <pc:chgData name="Vasiliki Kousoulini" userId="27d6ad4fd7685091" providerId="LiveId" clId="{32F381D2-874E-4EA9-86FC-6E84D619C799}" dt="2025-10-19T06:16:16.915" v="3338" actId="2711"/>
        <pc:sldMkLst>
          <pc:docMk/>
          <pc:sldMk cId="3450878123" sldId="289"/>
        </pc:sldMkLst>
        <pc:spChg chg="mod">
          <ac:chgData name="Vasiliki Kousoulini" userId="27d6ad4fd7685091" providerId="LiveId" clId="{32F381D2-874E-4EA9-86FC-6E84D619C799}" dt="2025-10-18T11:30:29.183" v="1041" actId="20577"/>
          <ac:spMkLst>
            <pc:docMk/>
            <pc:sldMk cId="3450878123" sldId="289"/>
            <ac:spMk id="2" creationId="{5167A05A-2B89-7738-FD01-8123F1807108}"/>
          </ac:spMkLst>
        </pc:spChg>
        <pc:spChg chg="mod">
          <ac:chgData name="Vasiliki Kousoulini" userId="27d6ad4fd7685091" providerId="LiveId" clId="{32F381D2-874E-4EA9-86FC-6E84D619C799}" dt="2025-10-19T06:16:16.915" v="3338" actId="2711"/>
          <ac:spMkLst>
            <pc:docMk/>
            <pc:sldMk cId="3450878123" sldId="289"/>
            <ac:spMk id="3" creationId="{9330786A-5C38-5FB7-864C-E2B7B836B1DF}"/>
          </ac:spMkLst>
        </pc:spChg>
      </pc:sldChg>
      <pc:sldChg chg="modSp new mod">
        <pc:chgData name="Vasiliki Kousoulini" userId="27d6ad4fd7685091" providerId="LiveId" clId="{32F381D2-874E-4EA9-86FC-6E84D619C799}" dt="2025-10-19T06:16:29.074" v="3340" actId="2711"/>
        <pc:sldMkLst>
          <pc:docMk/>
          <pc:sldMk cId="2948760616" sldId="290"/>
        </pc:sldMkLst>
        <pc:spChg chg="mod">
          <ac:chgData name="Vasiliki Kousoulini" userId="27d6ad4fd7685091" providerId="LiveId" clId="{32F381D2-874E-4EA9-86FC-6E84D619C799}" dt="2025-10-18T11:45:01.320" v="1313" actId="20577"/>
          <ac:spMkLst>
            <pc:docMk/>
            <pc:sldMk cId="2948760616" sldId="290"/>
            <ac:spMk id="2" creationId="{72566ECF-0AFA-4285-EC47-854E96A5C0CD}"/>
          </ac:spMkLst>
        </pc:spChg>
        <pc:spChg chg="mod">
          <ac:chgData name="Vasiliki Kousoulini" userId="27d6ad4fd7685091" providerId="LiveId" clId="{32F381D2-874E-4EA9-86FC-6E84D619C799}" dt="2025-10-19T06:16:29.074" v="3340" actId="2711"/>
          <ac:spMkLst>
            <pc:docMk/>
            <pc:sldMk cId="2948760616" sldId="290"/>
            <ac:spMk id="3" creationId="{809B2EA4-C221-A562-7C53-6BF8C5D21C96}"/>
          </ac:spMkLst>
        </pc:spChg>
      </pc:sldChg>
      <pc:sldChg chg="modSp new mod">
        <pc:chgData name="Vasiliki Kousoulini" userId="27d6ad4fd7685091" providerId="LiveId" clId="{32F381D2-874E-4EA9-86FC-6E84D619C799}" dt="2025-10-19T06:16:41.230" v="3343" actId="2711"/>
        <pc:sldMkLst>
          <pc:docMk/>
          <pc:sldMk cId="3243829435" sldId="291"/>
        </pc:sldMkLst>
        <pc:spChg chg="mod">
          <ac:chgData name="Vasiliki Kousoulini" userId="27d6ad4fd7685091" providerId="LiveId" clId="{32F381D2-874E-4EA9-86FC-6E84D619C799}" dt="2025-10-18T11:46:39.268" v="1348" actId="20577"/>
          <ac:spMkLst>
            <pc:docMk/>
            <pc:sldMk cId="3243829435" sldId="291"/>
            <ac:spMk id="2" creationId="{6D2791E2-D675-050C-1A47-76E8724E2C8A}"/>
          </ac:spMkLst>
        </pc:spChg>
        <pc:spChg chg="mod">
          <ac:chgData name="Vasiliki Kousoulini" userId="27d6ad4fd7685091" providerId="LiveId" clId="{32F381D2-874E-4EA9-86FC-6E84D619C799}" dt="2025-10-19T06:16:41.230" v="3343" actId="2711"/>
          <ac:spMkLst>
            <pc:docMk/>
            <pc:sldMk cId="3243829435" sldId="291"/>
            <ac:spMk id="3" creationId="{4FCA0A13-93BF-C844-268A-2F2202BE7737}"/>
          </ac:spMkLst>
        </pc:spChg>
      </pc:sldChg>
      <pc:sldChg chg="modSp new mod">
        <pc:chgData name="Vasiliki Kousoulini" userId="27d6ad4fd7685091" providerId="LiveId" clId="{32F381D2-874E-4EA9-86FC-6E84D619C799}" dt="2025-10-19T06:16:54.047" v="3345" actId="2711"/>
        <pc:sldMkLst>
          <pc:docMk/>
          <pc:sldMk cId="3385667986" sldId="292"/>
        </pc:sldMkLst>
        <pc:spChg chg="mod">
          <ac:chgData name="Vasiliki Kousoulini" userId="27d6ad4fd7685091" providerId="LiveId" clId="{32F381D2-874E-4EA9-86FC-6E84D619C799}" dt="2025-10-18T11:53:01.104" v="1533" actId="20577"/>
          <ac:spMkLst>
            <pc:docMk/>
            <pc:sldMk cId="3385667986" sldId="292"/>
            <ac:spMk id="2" creationId="{1769C9F7-76C4-BDE8-87BC-B783833FB029}"/>
          </ac:spMkLst>
        </pc:spChg>
        <pc:spChg chg="mod">
          <ac:chgData name="Vasiliki Kousoulini" userId="27d6ad4fd7685091" providerId="LiveId" clId="{32F381D2-874E-4EA9-86FC-6E84D619C799}" dt="2025-10-19T06:16:54.047" v="3345" actId="2711"/>
          <ac:spMkLst>
            <pc:docMk/>
            <pc:sldMk cId="3385667986" sldId="292"/>
            <ac:spMk id="3" creationId="{9DEC3FA0-27A1-A2A8-B48F-4EE0719588C3}"/>
          </ac:spMkLst>
        </pc:spChg>
      </pc:sldChg>
      <pc:sldChg chg="modSp new mod">
        <pc:chgData name="Vasiliki Kousoulini" userId="27d6ad4fd7685091" providerId="LiveId" clId="{32F381D2-874E-4EA9-86FC-6E84D619C799}" dt="2025-10-19T06:17:05.457" v="3348" actId="2711"/>
        <pc:sldMkLst>
          <pc:docMk/>
          <pc:sldMk cId="3608292726" sldId="293"/>
        </pc:sldMkLst>
        <pc:spChg chg="mod">
          <ac:chgData name="Vasiliki Kousoulini" userId="27d6ad4fd7685091" providerId="LiveId" clId="{32F381D2-874E-4EA9-86FC-6E84D619C799}" dt="2025-10-18T11:53:28.652" v="1554" actId="20577"/>
          <ac:spMkLst>
            <pc:docMk/>
            <pc:sldMk cId="3608292726" sldId="293"/>
            <ac:spMk id="2" creationId="{42C7420A-3305-DC80-82B8-E9015AB7D9DD}"/>
          </ac:spMkLst>
        </pc:spChg>
        <pc:spChg chg="mod">
          <ac:chgData name="Vasiliki Kousoulini" userId="27d6ad4fd7685091" providerId="LiveId" clId="{32F381D2-874E-4EA9-86FC-6E84D619C799}" dt="2025-10-19T06:17:05.457" v="3348" actId="2711"/>
          <ac:spMkLst>
            <pc:docMk/>
            <pc:sldMk cId="3608292726" sldId="293"/>
            <ac:spMk id="3" creationId="{5EA27D6B-CEEC-FD16-CC7D-593B74AF3311}"/>
          </ac:spMkLst>
        </pc:spChg>
      </pc:sldChg>
      <pc:sldChg chg="modSp new mod">
        <pc:chgData name="Vasiliki Kousoulini" userId="27d6ad4fd7685091" providerId="LiveId" clId="{32F381D2-874E-4EA9-86FC-6E84D619C799}" dt="2025-10-19T06:17:15.018" v="3350" actId="2711"/>
        <pc:sldMkLst>
          <pc:docMk/>
          <pc:sldMk cId="3434286838" sldId="294"/>
        </pc:sldMkLst>
        <pc:spChg chg="mod">
          <ac:chgData name="Vasiliki Kousoulini" userId="27d6ad4fd7685091" providerId="LiveId" clId="{32F381D2-874E-4EA9-86FC-6E84D619C799}" dt="2025-10-18T11:58:03.939" v="1642" actId="20577"/>
          <ac:spMkLst>
            <pc:docMk/>
            <pc:sldMk cId="3434286838" sldId="294"/>
            <ac:spMk id="2" creationId="{4B1F2693-01D2-5762-24B1-B33C72CB5A6B}"/>
          </ac:spMkLst>
        </pc:spChg>
        <pc:spChg chg="mod">
          <ac:chgData name="Vasiliki Kousoulini" userId="27d6ad4fd7685091" providerId="LiveId" clId="{32F381D2-874E-4EA9-86FC-6E84D619C799}" dt="2025-10-19T06:17:15.018" v="3350" actId="2711"/>
          <ac:spMkLst>
            <pc:docMk/>
            <pc:sldMk cId="3434286838" sldId="294"/>
            <ac:spMk id="3" creationId="{6B19BD60-9713-E44B-6BB2-501456635A57}"/>
          </ac:spMkLst>
        </pc:spChg>
      </pc:sldChg>
      <pc:sldChg chg="modSp new mod">
        <pc:chgData name="Vasiliki Kousoulini" userId="27d6ad4fd7685091" providerId="LiveId" clId="{32F381D2-874E-4EA9-86FC-6E84D619C799}" dt="2025-10-19T06:17:23.614" v="3352" actId="2711"/>
        <pc:sldMkLst>
          <pc:docMk/>
          <pc:sldMk cId="1962358828" sldId="295"/>
        </pc:sldMkLst>
        <pc:spChg chg="mod">
          <ac:chgData name="Vasiliki Kousoulini" userId="27d6ad4fd7685091" providerId="LiveId" clId="{32F381D2-874E-4EA9-86FC-6E84D619C799}" dt="2025-10-18T11:58:33.250" v="1655" actId="20577"/>
          <ac:spMkLst>
            <pc:docMk/>
            <pc:sldMk cId="1962358828" sldId="295"/>
            <ac:spMk id="2" creationId="{58EBFEF1-33F4-CC79-7F35-645DA0FB47E7}"/>
          </ac:spMkLst>
        </pc:spChg>
        <pc:spChg chg="mod">
          <ac:chgData name="Vasiliki Kousoulini" userId="27d6ad4fd7685091" providerId="LiveId" clId="{32F381D2-874E-4EA9-86FC-6E84D619C799}" dt="2025-10-19T06:17:23.614" v="3352" actId="2711"/>
          <ac:spMkLst>
            <pc:docMk/>
            <pc:sldMk cId="1962358828" sldId="295"/>
            <ac:spMk id="3" creationId="{6FD68603-9B56-85FE-23F4-D78DB62EA1B8}"/>
          </ac:spMkLst>
        </pc:spChg>
      </pc:sldChg>
      <pc:sldChg chg="modSp new mod">
        <pc:chgData name="Vasiliki Kousoulini" userId="27d6ad4fd7685091" providerId="LiveId" clId="{32F381D2-874E-4EA9-86FC-6E84D619C799}" dt="2025-10-19T06:17:41.333" v="3355" actId="2711"/>
        <pc:sldMkLst>
          <pc:docMk/>
          <pc:sldMk cId="1957216305" sldId="296"/>
        </pc:sldMkLst>
        <pc:spChg chg="mod">
          <ac:chgData name="Vasiliki Kousoulini" userId="27d6ad4fd7685091" providerId="LiveId" clId="{32F381D2-874E-4EA9-86FC-6E84D619C799}" dt="2025-10-18T12:11:12.968" v="1713" actId="20577"/>
          <ac:spMkLst>
            <pc:docMk/>
            <pc:sldMk cId="1957216305" sldId="296"/>
            <ac:spMk id="2" creationId="{50CF8989-BF38-3215-969F-6E18BB07772B}"/>
          </ac:spMkLst>
        </pc:spChg>
        <pc:spChg chg="mod">
          <ac:chgData name="Vasiliki Kousoulini" userId="27d6ad4fd7685091" providerId="LiveId" clId="{32F381D2-874E-4EA9-86FC-6E84D619C799}" dt="2025-10-19T06:17:41.333" v="3355" actId="2711"/>
          <ac:spMkLst>
            <pc:docMk/>
            <pc:sldMk cId="1957216305" sldId="296"/>
            <ac:spMk id="3" creationId="{F3321009-8714-02A6-84AF-C22CC350F73B}"/>
          </ac:spMkLst>
        </pc:spChg>
      </pc:sldChg>
      <pc:sldChg chg="modSp new mod">
        <pc:chgData name="Vasiliki Kousoulini" userId="27d6ad4fd7685091" providerId="LiveId" clId="{32F381D2-874E-4EA9-86FC-6E84D619C799}" dt="2025-10-19T06:17:32.900" v="3354" actId="2711"/>
        <pc:sldMkLst>
          <pc:docMk/>
          <pc:sldMk cId="679670066" sldId="297"/>
        </pc:sldMkLst>
        <pc:spChg chg="mod">
          <ac:chgData name="Vasiliki Kousoulini" userId="27d6ad4fd7685091" providerId="LiveId" clId="{32F381D2-874E-4EA9-86FC-6E84D619C799}" dt="2025-10-18T12:47:13.619" v="1840" actId="20577"/>
          <ac:spMkLst>
            <pc:docMk/>
            <pc:sldMk cId="679670066" sldId="297"/>
            <ac:spMk id="2" creationId="{7A1CD1C3-DDB6-45A0-8D2F-E576ACC52DEF}"/>
          </ac:spMkLst>
        </pc:spChg>
        <pc:spChg chg="mod">
          <ac:chgData name="Vasiliki Kousoulini" userId="27d6ad4fd7685091" providerId="LiveId" clId="{32F381D2-874E-4EA9-86FC-6E84D619C799}" dt="2025-10-19T06:17:32.900" v="3354" actId="2711"/>
          <ac:spMkLst>
            <pc:docMk/>
            <pc:sldMk cId="679670066" sldId="297"/>
            <ac:spMk id="3" creationId="{F20C0C22-C5FF-14B9-54F0-560EA16640C0}"/>
          </ac:spMkLst>
        </pc:spChg>
      </pc:sldChg>
      <pc:sldChg chg="modSp new mod">
        <pc:chgData name="Vasiliki Kousoulini" userId="27d6ad4fd7685091" providerId="LiveId" clId="{32F381D2-874E-4EA9-86FC-6E84D619C799}" dt="2025-10-19T06:17:49.258" v="3357" actId="27636"/>
        <pc:sldMkLst>
          <pc:docMk/>
          <pc:sldMk cId="1428304285" sldId="298"/>
        </pc:sldMkLst>
        <pc:spChg chg="mod">
          <ac:chgData name="Vasiliki Kousoulini" userId="27d6ad4fd7685091" providerId="LiveId" clId="{32F381D2-874E-4EA9-86FC-6E84D619C799}" dt="2025-10-19T05:25:00.556" v="2460" actId="20577"/>
          <ac:spMkLst>
            <pc:docMk/>
            <pc:sldMk cId="1428304285" sldId="298"/>
            <ac:spMk id="2" creationId="{85C5D50D-E8A3-BF44-2AE8-23B346F646DF}"/>
          </ac:spMkLst>
        </pc:spChg>
        <pc:spChg chg="mod">
          <ac:chgData name="Vasiliki Kousoulini" userId="27d6ad4fd7685091" providerId="LiveId" clId="{32F381D2-874E-4EA9-86FC-6E84D619C799}" dt="2025-10-19T06:17:49.258" v="3357" actId="27636"/>
          <ac:spMkLst>
            <pc:docMk/>
            <pc:sldMk cId="1428304285" sldId="298"/>
            <ac:spMk id="3" creationId="{1892A6A2-9221-954A-51E6-D1F3DEA9F5C9}"/>
          </ac:spMkLst>
        </pc:spChg>
      </pc:sldChg>
      <pc:sldChg chg="modSp new mod">
        <pc:chgData name="Vasiliki Kousoulini" userId="27d6ad4fd7685091" providerId="LiveId" clId="{32F381D2-874E-4EA9-86FC-6E84D619C799}" dt="2025-10-19T06:17:55.892" v="3358" actId="2711"/>
        <pc:sldMkLst>
          <pc:docMk/>
          <pc:sldMk cId="1513512987" sldId="299"/>
        </pc:sldMkLst>
        <pc:spChg chg="mod">
          <ac:chgData name="Vasiliki Kousoulini" userId="27d6ad4fd7685091" providerId="LiveId" clId="{32F381D2-874E-4EA9-86FC-6E84D619C799}" dt="2025-10-19T05:33:13.351" v="2593"/>
          <ac:spMkLst>
            <pc:docMk/>
            <pc:sldMk cId="1513512987" sldId="299"/>
            <ac:spMk id="2" creationId="{95D92D0B-9DB4-070E-4995-DC7D7F0DC14D}"/>
          </ac:spMkLst>
        </pc:spChg>
        <pc:spChg chg="mod">
          <ac:chgData name="Vasiliki Kousoulini" userId="27d6ad4fd7685091" providerId="LiveId" clId="{32F381D2-874E-4EA9-86FC-6E84D619C799}" dt="2025-10-19T06:17:55.892" v="3358" actId="2711"/>
          <ac:spMkLst>
            <pc:docMk/>
            <pc:sldMk cId="1513512987" sldId="299"/>
            <ac:spMk id="3" creationId="{29F0D164-CA65-8A53-07B8-69B00BA87774}"/>
          </ac:spMkLst>
        </pc:spChg>
      </pc:sldChg>
      <pc:sldChg chg="modSp new mod">
        <pc:chgData name="Vasiliki Kousoulini" userId="27d6ad4fd7685091" providerId="LiveId" clId="{32F381D2-874E-4EA9-86FC-6E84D619C799}" dt="2025-10-19T06:18:04.306" v="3360" actId="27636"/>
        <pc:sldMkLst>
          <pc:docMk/>
          <pc:sldMk cId="3543210760" sldId="300"/>
        </pc:sldMkLst>
        <pc:spChg chg="mod">
          <ac:chgData name="Vasiliki Kousoulini" userId="27d6ad4fd7685091" providerId="LiveId" clId="{32F381D2-874E-4EA9-86FC-6E84D619C799}" dt="2025-10-19T05:37:06.213" v="2695" actId="20577"/>
          <ac:spMkLst>
            <pc:docMk/>
            <pc:sldMk cId="3543210760" sldId="300"/>
            <ac:spMk id="2" creationId="{A57676A0-E2BD-866D-5E3F-06BD518A6132}"/>
          </ac:spMkLst>
        </pc:spChg>
        <pc:spChg chg="mod">
          <ac:chgData name="Vasiliki Kousoulini" userId="27d6ad4fd7685091" providerId="LiveId" clId="{32F381D2-874E-4EA9-86FC-6E84D619C799}" dt="2025-10-19T06:18:04.306" v="3360" actId="27636"/>
          <ac:spMkLst>
            <pc:docMk/>
            <pc:sldMk cId="3543210760" sldId="300"/>
            <ac:spMk id="3" creationId="{FBB0C0FF-25CD-735C-196E-6DC87AF732CC}"/>
          </ac:spMkLst>
        </pc:spChg>
      </pc:sldChg>
      <pc:sldChg chg="modSp new mod">
        <pc:chgData name="Vasiliki Kousoulini" userId="27d6ad4fd7685091" providerId="LiveId" clId="{32F381D2-874E-4EA9-86FC-6E84D619C799}" dt="2025-10-19T06:18:11.834" v="3362" actId="27636"/>
        <pc:sldMkLst>
          <pc:docMk/>
          <pc:sldMk cId="413252829" sldId="301"/>
        </pc:sldMkLst>
        <pc:spChg chg="mod">
          <ac:chgData name="Vasiliki Kousoulini" userId="27d6ad4fd7685091" providerId="LiveId" clId="{32F381D2-874E-4EA9-86FC-6E84D619C799}" dt="2025-10-19T05:39:43.902" v="2830" actId="20577"/>
          <ac:spMkLst>
            <pc:docMk/>
            <pc:sldMk cId="413252829" sldId="301"/>
            <ac:spMk id="2" creationId="{41705CCB-4FFF-D074-8137-6AA985EDEEAA}"/>
          </ac:spMkLst>
        </pc:spChg>
        <pc:spChg chg="mod">
          <ac:chgData name="Vasiliki Kousoulini" userId="27d6ad4fd7685091" providerId="LiveId" clId="{32F381D2-874E-4EA9-86FC-6E84D619C799}" dt="2025-10-19T06:18:11.834" v="3362" actId="27636"/>
          <ac:spMkLst>
            <pc:docMk/>
            <pc:sldMk cId="413252829" sldId="301"/>
            <ac:spMk id="3" creationId="{8333E8FF-4BF3-7C69-6F6F-338034BEFC6C}"/>
          </ac:spMkLst>
        </pc:spChg>
      </pc:sldChg>
      <pc:sldChg chg="addSp modSp new mod modClrScheme chgLayout">
        <pc:chgData name="Vasiliki Kousoulini" userId="27d6ad4fd7685091" providerId="LiveId" clId="{32F381D2-874E-4EA9-86FC-6E84D619C799}" dt="2025-10-19T06:18:21.045" v="3365" actId="27636"/>
        <pc:sldMkLst>
          <pc:docMk/>
          <pc:sldMk cId="2867696398" sldId="302"/>
        </pc:sldMkLst>
        <pc:spChg chg="mod ord">
          <ac:chgData name="Vasiliki Kousoulini" userId="27d6ad4fd7685091" providerId="LiveId" clId="{32F381D2-874E-4EA9-86FC-6E84D619C799}" dt="2025-10-19T05:55:37.083" v="2991" actId="700"/>
          <ac:spMkLst>
            <pc:docMk/>
            <pc:sldMk cId="2867696398" sldId="302"/>
            <ac:spMk id="2" creationId="{5C5BF548-62E2-EDE4-E978-CED7CABBB8CF}"/>
          </ac:spMkLst>
        </pc:spChg>
        <pc:spChg chg="mod ord">
          <ac:chgData name="Vasiliki Kousoulini" userId="27d6ad4fd7685091" providerId="LiveId" clId="{32F381D2-874E-4EA9-86FC-6E84D619C799}" dt="2025-10-19T06:18:21.045" v="3364" actId="27636"/>
          <ac:spMkLst>
            <pc:docMk/>
            <pc:sldMk cId="2867696398" sldId="302"/>
            <ac:spMk id="3" creationId="{D0BA97CA-A852-A114-CF21-41C1A3FE32DA}"/>
          </ac:spMkLst>
        </pc:spChg>
        <pc:spChg chg="add mod ord">
          <ac:chgData name="Vasiliki Kousoulini" userId="27d6ad4fd7685091" providerId="LiveId" clId="{32F381D2-874E-4EA9-86FC-6E84D619C799}" dt="2025-10-19T06:18:21.045" v="3365" actId="27636"/>
          <ac:spMkLst>
            <pc:docMk/>
            <pc:sldMk cId="2867696398" sldId="302"/>
            <ac:spMk id="4" creationId="{9137BEF2-209B-53BF-35E2-75C5FE3B77DE}"/>
          </ac:spMkLst>
        </pc:spChg>
      </pc:sldChg>
      <pc:sldChg chg="modSp new mod">
        <pc:chgData name="Vasiliki Kousoulini" userId="27d6ad4fd7685091" providerId="LiveId" clId="{32F381D2-874E-4EA9-86FC-6E84D619C799}" dt="2025-10-19T06:18:30.177" v="3366" actId="2711"/>
        <pc:sldMkLst>
          <pc:docMk/>
          <pc:sldMk cId="457858590" sldId="303"/>
        </pc:sldMkLst>
        <pc:spChg chg="mod">
          <ac:chgData name="Vasiliki Kousoulini" userId="27d6ad4fd7685091" providerId="LiveId" clId="{32F381D2-874E-4EA9-86FC-6E84D619C799}" dt="2025-10-19T05:59:23.290" v="3138" actId="20577"/>
          <ac:spMkLst>
            <pc:docMk/>
            <pc:sldMk cId="457858590" sldId="303"/>
            <ac:spMk id="2" creationId="{F62BF839-EC97-62D6-034E-4A307CCB8BC4}"/>
          </ac:spMkLst>
        </pc:spChg>
        <pc:spChg chg="mod">
          <ac:chgData name="Vasiliki Kousoulini" userId="27d6ad4fd7685091" providerId="LiveId" clId="{32F381D2-874E-4EA9-86FC-6E84D619C799}" dt="2025-10-19T05:59:53.625" v="3145" actId="113"/>
          <ac:spMkLst>
            <pc:docMk/>
            <pc:sldMk cId="457858590" sldId="303"/>
            <ac:spMk id="3" creationId="{BD8FAAE7-6040-501B-E991-A7F2E2AD44CE}"/>
          </ac:spMkLst>
        </pc:spChg>
        <pc:spChg chg="mod">
          <ac:chgData name="Vasiliki Kousoulini" userId="27d6ad4fd7685091" providerId="LiveId" clId="{32F381D2-874E-4EA9-86FC-6E84D619C799}" dt="2025-10-19T06:18:30.177" v="3366" actId="2711"/>
          <ac:spMkLst>
            <pc:docMk/>
            <pc:sldMk cId="457858590" sldId="303"/>
            <ac:spMk id="4" creationId="{B9C79F04-E4DB-8D92-CCC6-8B2A85A2157E}"/>
          </ac:spMkLst>
        </pc:spChg>
      </pc:sldChg>
      <pc:sldChg chg="modSp new mod">
        <pc:chgData name="Vasiliki Kousoulini" userId="27d6ad4fd7685091" providerId="LiveId" clId="{32F381D2-874E-4EA9-86FC-6E84D619C799}" dt="2025-10-19T06:18:41.835" v="3368" actId="2711"/>
        <pc:sldMkLst>
          <pc:docMk/>
          <pc:sldMk cId="1528542715" sldId="304"/>
        </pc:sldMkLst>
        <pc:spChg chg="mod">
          <ac:chgData name="Vasiliki Kousoulini" userId="27d6ad4fd7685091" providerId="LiveId" clId="{32F381D2-874E-4EA9-86FC-6E84D619C799}" dt="2025-10-19T06:00:32.080" v="3170" actId="20577"/>
          <ac:spMkLst>
            <pc:docMk/>
            <pc:sldMk cId="1528542715" sldId="304"/>
            <ac:spMk id="2" creationId="{D96934C3-F1E4-01EB-3F2C-11717598DA19}"/>
          </ac:spMkLst>
        </pc:spChg>
        <pc:spChg chg="mod">
          <ac:chgData name="Vasiliki Kousoulini" userId="27d6ad4fd7685091" providerId="LiveId" clId="{32F381D2-874E-4EA9-86FC-6E84D619C799}" dt="2025-10-19T06:01:22.884" v="3204" actId="113"/>
          <ac:spMkLst>
            <pc:docMk/>
            <pc:sldMk cId="1528542715" sldId="304"/>
            <ac:spMk id="3" creationId="{771110E4-CDE9-9380-7740-2DEF22C6F13D}"/>
          </ac:spMkLst>
        </pc:spChg>
        <pc:spChg chg="mod">
          <ac:chgData name="Vasiliki Kousoulini" userId="27d6ad4fd7685091" providerId="LiveId" clId="{32F381D2-874E-4EA9-86FC-6E84D619C799}" dt="2025-10-19T06:18:41.835" v="3368" actId="2711"/>
          <ac:spMkLst>
            <pc:docMk/>
            <pc:sldMk cId="1528542715" sldId="304"/>
            <ac:spMk id="4" creationId="{5E78845F-54FE-7006-E137-F10CC3A19FC4}"/>
          </ac:spMkLst>
        </pc:spChg>
      </pc:sldChg>
      <pc:sldChg chg="addSp delSp modSp new mod">
        <pc:chgData name="Vasiliki Kousoulini" userId="27d6ad4fd7685091" providerId="LiveId" clId="{32F381D2-874E-4EA9-86FC-6E84D619C799}" dt="2025-10-19T06:06:47.562" v="3253" actId="931"/>
        <pc:sldMkLst>
          <pc:docMk/>
          <pc:sldMk cId="251878135" sldId="305"/>
        </pc:sldMkLst>
        <pc:spChg chg="mod">
          <ac:chgData name="Vasiliki Kousoulini" userId="27d6ad4fd7685091" providerId="LiveId" clId="{32F381D2-874E-4EA9-86FC-6E84D619C799}" dt="2025-10-19T06:06:24.919" v="3242" actId="20577"/>
          <ac:spMkLst>
            <pc:docMk/>
            <pc:sldMk cId="251878135" sldId="305"/>
            <ac:spMk id="2" creationId="{73B4E958-0BAC-09FE-749D-BD8149F78186}"/>
          </ac:spMkLst>
        </pc:spChg>
        <pc:spChg chg="del">
          <ac:chgData name="Vasiliki Kousoulini" userId="27d6ad4fd7685091" providerId="LiveId" clId="{32F381D2-874E-4EA9-86FC-6E84D619C799}" dt="2025-10-19T06:06:47.562" v="3253" actId="931"/>
          <ac:spMkLst>
            <pc:docMk/>
            <pc:sldMk cId="251878135" sldId="305"/>
            <ac:spMk id="3" creationId="{AA959C19-5B45-559F-C5CB-B5487E69E39B}"/>
          </ac:spMkLst>
        </pc:spChg>
        <pc:spChg chg="mod">
          <ac:chgData name="Vasiliki Kousoulini" userId="27d6ad4fd7685091" providerId="LiveId" clId="{32F381D2-874E-4EA9-86FC-6E84D619C799}" dt="2025-10-19T06:06:32.023" v="3252" actId="20577"/>
          <ac:spMkLst>
            <pc:docMk/>
            <pc:sldMk cId="251878135" sldId="305"/>
            <ac:spMk id="4" creationId="{D6CDD9D3-265F-7653-B8AB-0E587A712016}"/>
          </ac:spMkLst>
        </pc:spChg>
        <pc:picChg chg="add mod">
          <ac:chgData name="Vasiliki Kousoulini" userId="27d6ad4fd7685091" providerId="LiveId" clId="{32F381D2-874E-4EA9-86FC-6E84D619C799}" dt="2025-10-19T06:06:47.562" v="3253" actId="931"/>
          <ac:picMkLst>
            <pc:docMk/>
            <pc:sldMk cId="251878135" sldId="305"/>
            <ac:picMk id="6" creationId="{B0F70D3B-53E9-3F66-349C-5FD545A7E47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1DDCCA-E06F-4FB5-0B5B-27880E905CCF}"/>
              </a:ext>
            </a:extLst>
          </p:cNvPr>
          <p:cNvSpPr>
            <a:spLocks noGrp="1"/>
          </p:cNvSpPr>
          <p:nvPr>
            <p:ph type="ctrTitle"/>
          </p:nvPr>
        </p:nvSpPr>
        <p:spPr/>
        <p:txBody>
          <a:bodyPr/>
          <a:lstStyle/>
          <a:p>
            <a:r>
              <a:rPr lang="en-US" dirty="0"/>
              <a:t>Ancient Greek (Intermediate Level)</a:t>
            </a:r>
            <a:endParaRPr lang="el-GR" dirty="0"/>
          </a:p>
        </p:txBody>
      </p:sp>
      <p:sp>
        <p:nvSpPr>
          <p:cNvPr id="3" name="Υπότιτλος 2">
            <a:extLst>
              <a:ext uri="{FF2B5EF4-FFF2-40B4-BE49-F238E27FC236}">
                <a16:creationId xmlns:a16="http://schemas.microsoft.com/office/drawing/2014/main" id="{E1F9261E-7B91-07C2-2321-9C4AAB2FDEC5}"/>
              </a:ext>
            </a:extLst>
          </p:cNvPr>
          <p:cNvSpPr>
            <a:spLocks noGrp="1"/>
          </p:cNvSpPr>
          <p:nvPr>
            <p:ph type="subTitle" idx="1"/>
          </p:nvPr>
        </p:nvSpPr>
        <p:spPr/>
        <p:txBody>
          <a:bodyPr>
            <a:normAutofit fontScale="40000" lnSpcReduction="20000"/>
          </a:bodyPr>
          <a:lstStyle/>
          <a:p>
            <a:r>
              <a:rPr lang="en-US" dirty="0"/>
              <a:t>ATHENS MA IN ANCIENT PHILOSOPHY</a:t>
            </a:r>
          </a:p>
          <a:p>
            <a:r>
              <a:rPr lang="en-US" dirty="0"/>
              <a:t>NATIONAL AND KAPODISTRIAN UNIVERSITY OF ATHENS / Department of History and Philosophy of Science </a:t>
            </a:r>
          </a:p>
          <a:p>
            <a:r>
              <a:rPr lang="en-US" dirty="0"/>
              <a:t>In collaboration with:</a:t>
            </a:r>
          </a:p>
          <a:p>
            <a:r>
              <a:rPr lang="en-US" dirty="0"/>
              <a:t>•UNIVERSITY OF PATRAS / Department of Philosophy</a:t>
            </a:r>
          </a:p>
          <a:p>
            <a:r>
              <a:rPr lang="en-US" dirty="0"/>
              <a:t>•UNIVERSITY OF CRETE / Department of Philosophy and Social Studies </a:t>
            </a:r>
          </a:p>
          <a:p>
            <a:endParaRPr lang="el-GR" dirty="0"/>
          </a:p>
        </p:txBody>
      </p:sp>
    </p:spTree>
    <p:extLst>
      <p:ext uri="{BB962C8B-B14F-4D97-AF65-F5344CB8AC3E}">
        <p14:creationId xmlns:p14="http://schemas.microsoft.com/office/powerpoint/2010/main" val="3234686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213E29-C702-4BD5-A7C9-E56457BD2B99}"/>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29B33527-065E-E4DF-80F8-855662AE922A}"/>
              </a:ext>
            </a:extLst>
          </p:cNvPr>
          <p:cNvSpPr>
            <a:spLocks noGrp="1"/>
          </p:cNvSpPr>
          <p:nvPr>
            <p:ph idx="1"/>
          </p:nvPr>
        </p:nvSpPr>
        <p:spPr/>
        <p:txBody>
          <a:bodyPr/>
          <a:lstStyle/>
          <a:p>
            <a:pPr algn="just"/>
            <a:r>
              <a:rPr lang="en-US" dirty="0">
                <a:latin typeface="Arial" panose="020B0604020202020204" pitchFamily="34" charset="0"/>
                <a:cs typeface="Arial" panose="020B0604020202020204" pitchFamily="34" charset="0"/>
              </a:rPr>
              <a:t>In numerous other cases, another case-form came to be used as adverb: in some instances the derivation was still transparent in classical Greek (as the case-form in question was still used, e.g. adv. π</a:t>
            </a:r>
            <a:r>
              <a:rPr lang="en-US" dirty="0" err="1">
                <a:latin typeface="Arial" panose="020B0604020202020204" pitchFamily="34" charset="0"/>
                <a:cs typeface="Arial" panose="020B0604020202020204" pitchFamily="34" charset="0"/>
              </a:rPr>
              <a:t>ολύ</a:t>
            </a:r>
            <a:r>
              <a:rPr lang="en-US" dirty="0">
                <a:latin typeface="Arial" panose="020B0604020202020204" pitchFamily="34" charset="0"/>
                <a:cs typeface="Arial" panose="020B0604020202020204" pitchFamily="34" charset="0"/>
              </a:rPr>
              <a:t> very, greatly, originally acc. sg. neut. π</a:t>
            </a:r>
            <a:r>
              <a:rPr lang="en-US" dirty="0" err="1">
                <a:latin typeface="Arial" panose="020B0604020202020204" pitchFamily="34" charset="0"/>
                <a:cs typeface="Arial" panose="020B0604020202020204" pitchFamily="34" charset="0"/>
              </a:rPr>
              <a:t>ολύ</a:t>
            </a:r>
            <a:r>
              <a:rPr lang="en-US" dirty="0">
                <a:latin typeface="Arial" panose="020B0604020202020204" pitchFamily="34" charset="0"/>
                <a:cs typeface="Arial" panose="020B0604020202020204" pitchFamily="34" charset="0"/>
              </a:rPr>
              <a:t> of the adj. π</a:t>
            </a:r>
            <a:r>
              <a:rPr lang="en-US" dirty="0" err="1">
                <a:latin typeface="Arial" panose="020B0604020202020204" pitchFamily="34" charset="0"/>
                <a:cs typeface="Arial" panose="020B0604020202020204" pitchFamily="34" charset="0"/>
              </a:rPr>
              <a:t>ολύς</a:t>
            </a:r>
            <a:r>
              <a:rPr lang="en-US" dirty="0">
                <a:latin typeface="Arial" panose="020B0604020202020204" pitchFamily="34" charset="0"/>
                <a:cs typeface="Arial" panose="020B0604020202020204" pitchFamily="34" charset="0"/>
              </a:rPr>
              <a:t> great, many); however, in other cases, the original noun/adjective had gone out of use, and the adverb remained as a fossilized, isolated form.</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885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C3D3B0-241E-3C1E-B003-A1D490EB6ED4}"/>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3ADFCD73-F28F-1DEA-1F02-9E419F4CC6BE}"/>
              </a:ext>
            </a:extLst>
          </p:cNvPr>
          <p:cNvSpPr>
            <a:spLocks noGrp="1"/>
          </p:cNvSpPr>
          <p:nvPr>
            <p:ph idx="1"/>
          </p:nvPr>
        </p:nvSpPr>
        <p:spPr/>
        <p:txBody>
          <a:bodyPr>
            <a:normAutofit fontScale="85000" lnSpcReduction="10000"/>
          </a:bodyPr>
          <a:lstStyle/>
          <a:p>
            <a:pPr algn="just"/>
            <a:r>
              <a:rPr lang="en-US" dirty="0">
                <a:latin typeface="Arial" panose="020B0604020202020204" pitchFamily="34" charset="0"/>
                <a:cs typeface="Arial" panose="020B0604020202020204" pitchFamily="34" charset="0"/>
              </a:rPr>
              <a:t>Less productive, but still widely used, were various endings indicating various local relationships, e.g. -</a:t>
            </a:r>
            <a:r>
              <a:rPr lang="en-US" dirty="0" err="1">
                <a:latin typeface="Arial" panose="020B0604020202020204" pitchFamily="34" charset="0"/>
                <a:cs typeface="Arial" panose="020B0604020202020204" pitchFamily="34" charset="0"/>
              </a:rPr>
              <a:t>δε</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σε</a:t>
            </a:r>
            <a:r>
              <a:rPr lang="en-US" dirty="0">
                <a:latin typeface="Arial" panose="020B0604020202020204" pitchFamily="34" charset="0"/>
                <a:cs typeface="Arial" panose="020B0604020202020204" pitchFamily="34" charset="0"/>
              </a:rPr>
              <a:t> (indicating place to which), -</a:t>
            </a:r>
            <a:r>
              <a:rPr lang="en-US" dirty="0" err="1">
                <a:latin typeface="Arial" panose="020B0604020202020204" pitchFamily="34" charset="0"/>
                <a:cs typeface="Arial" panose="020B0604020202020204" pitchFamily="34" charset="0"/>
              </a:rPr>
              <a:t>θεν</a:t>
            </a:r>
            <a:r>
              <a:rPr lang="en-US" dirty="0">
                <a:latin typeface="Arial" panose="020B0604020202020204" pitchFamily="34" charset="0"/>
                <a:cs typeface="Arial" panose="020B0604020202020204" pitchFamily="34" charset="0"/>
              </a:rPr>
              <a:t> (indicating place from which), etc.</a:t>
            </a:r>
          </a:p>
          <a:p>
            <a:pPr algn="just"/>
            <a:r>
              <a:rPr lang="en-US" b="1" dirty="0">
                <a:latin typeface="Arial" panose="020B0604020202020204" pitchFamily="34" charset="0"/>
                <a:cs typeface="Arial" panose="020B0604020202020204" pitchFamily="34" charset="0"/>
              </a:rPr>
              <a:t>Other Adverbs Indicating Space</a:t>
            </a:r>
          </a:p>
          <a:p>
            <a:pPr algn="just"/>
            <a:r>
              <a:rPr lang="en-US" dirty="0">
                <a:latin typeface="Arial" panose="020B0604020202020204" pitchFamily="34" charset="0"/>
                <a:cs typeface="Arial" panose="020B0604020202020204" pitchFamily="34" charset="0"/>
              </a:rPr>
              <a:t>With place names and a few other nouns of the first declension (in -η/-α), which have a dative plural in -α</a:t>
            </a:r>
            <a:r>
              <a:rPr lang="en-US" dirty="0" err="1">
                <a:latin typeface="Arial" panose="020B0604020202020204" pitchFamily="34" charset="0"/>
                <a:cs typeface="Arial" panose="020B0604020202020204" pitchFamily="34" charset="0"/>
              </a:rPr>
              <a:t>ις</a:t>
            </a:r>
            <a:r>
              <a:rPr lang="en-US" dirty="0">
                <a:latin typeface="Arial" panose="020B0604020202020204" pitchFamily="34" charset="0"/>
                <a:cs typeface="Arial" panose="020B0604020202020204" pitchFamily="34" charset="0"/>
              </a:rPr>
              <a:t>, an older form of the dative plural, in -</a:t>
            </a:r>
            <a:r>
              <a:rPr lang="en-US" dirty="0" err="1">
                <a:latin typeface="Arial" panose="020B0604020202020204" pitchFamily="34" charset="0"/>
                <a:cs typeface="Arial" panose="020B0604020202020204" pitchFamily="34" charset="0"/>
              </a:rPr>
              <a:t>ᾱσι</a:t>
            </a:r>
            <a:r>
              <a:rPr lang="en-US" dirty="0">
                <a:latin typeface="Arial" panose="020B0604020202020204" pitchFamily="34" charset="0"/>
                <a:cs typeface="Arial" panose="020B0604020202020204" pitchFamily="34" charset="0"/>
              </a:rPr>
              <a:t> or -</a:t>
            </a:r>
            <a:r>
              <a:rPr lang="en-US" dirty="0" err="1">
                <a:latin typeface="Arial" panose="020B0604020202020204" pitchFamily="34" charset="0"/>
                <a:cs typeface="Arial" panose="020B0604020202020204" pitchFamily="34" charset="0"/>
              </a:rPr>
              <a:t>ησι</a:t>
            </a:r>
            <a:r>
              <a:rPr lang="en-US" dirty="0">
                <a:latin typeface="Arial" panose="020B0604020202020204" pitchFamily="34" charset="0"/>
                <a:cs typeface="Arial" panose="020B0604020202020204" pitchFamily="34" charset="0"/>
              </a:rPr>
              <a:t>, is still used as a locative (denoting place where):</a:t>
            </a:r>
          </a:p>
          <a:p>
            <a:pPr algn="just"/>
            <a:r>
              <a:rPr lang="en-US" dirty="0" err="1">
                <a:latin typeface="Arial" panose="020B0604020202020204" pitchFamily="34" charset="0"/>
                <a:cs typeface="Arial" panose="020B0604020202020204" pitchFamily="34" charset="0"/>
              </a:rPr>
              <a:t>Ἀθήνησι</a:t>
            </a:r>
            <a:r>
              <a:rPr lang="en-US" dirty="0">
                <a:latin typeface="Arial" panose="020B0604020202020204" pitchFamily="34" charset="0"/>
                <a:cs typeface="Arial" panose="020B0604020202020204" pitchFamily="34" charset="0"/>
              </a:rPr>
              <a:t> in Athens</a:t>
            </a:r>
          </a:p>
          <a:p>
            <a:pPr algn="just"/>
            <a:r>
              <a:rPr lang="en-US" dirty="0" err="1">
                <a:latin typeface="Arial" panose="020B0604020202020204" pitchFamily="34" charset="0"/>
                <a:cs typeface="Arial" panose="020B0604020202020204" pitchFamily="34" charset="0"/>
              </a:rPr>
              <a:t>Πλ</a:t>
            </a:r>
            <a:r>
              <a:rPr lang="en-US" dirty="0">
                <a:latin typeface="Arial" panose="020B0604020202020204" pitchFamily="34" charset="0"/>
                <a:cs typeface="Arial" panose="020B0604020202020204" pitchFamily="34" charset="0"/>
              </a:rPr>
              <a:t>αταιᾶσι in Plataea</a:t>
            </a:r>
          </a:p>
          <a:p>
            <a:pPr algn="just"/>
            <a:r>
              <a:rPr lang="en-US" dirty="0">
                <a:latin typeface="Arial" panose="020B0604020202020204" pitchFamily="34" charset="0"/>
                <a:cs typeface="Arial" panose="020B0604020202020204" pitchFamily="34" charset="0"/>
              </a:rPr>
              <a:t>There also remain in classical Greek a few fossilized examples of an original locative in -ι.</a:t>
            </a:r>
          </a:p>
          <a:p>
            <a:pPr algn="just"/>
            <a:r>
              <a:rPr lang="en-US" dirty="0" err="1">
                <a:latin typeface="Arial" panose="020B0604020202020204" pitchFamily="34" charset="0"/>
                <a:cs typeface="Arial" panose="020B0604020202020204" pitchFamily="34" charset="0"/>
              </a:rPr>
              <a:t>οἴκοι</a:t>
            </a:r>
            <a:r>
              <a:rPr lang="en-US" dirty="0">
                <a:latin typeface="Arial" panose="020B0604020202020204" pitchFamily="34" charset="0"/>
                <a:cs typeface="Arial" panose="020B0604020202020204" pitchFamily="34" charset="0"/>
              </a:rPr>
              <a:t> (at) home</a:t>
            </a:r>
          </a:p>
          <a:p>
            <a:pPr algn="just"/>
            <a:r>
              <a:rPr lang="en-US" dirty="0">
                <a:latin typeface="Arial" panose="020B0604020202020204" pitchFamily="34" charset="0"/>
                <a:cs typeface="Arial" panose="020B0604020202020204" pitchFamily="34" charset="0"/>
              </a:rPr>
              <a:t>χαμαί on the ground</a:t>
            </a:r>
          </a:p>
          <a:p>
            <a:pPr algn="just"/>
            <a:r>
              <a:rPr lang="en-US" dirty="0" err="1">
                <a:latin typeface="Arial" panose="020B0604020202020204" pitchFamily="34" charset="0"/>
                <a:cs typeface="Arial" panose="020B0604020202020204" pitchFamily="34" charset="0"/>
              </a:rPr>
              <a:t>Πυθοῖ</a:t>
            </a:r>
            <a:r>
              <a:rPr lang="en-US" dirty="0">
                <a:latin typeface="Arial" panose="020B0604020202020204" pitchFamily="34" charset="0"/>
                <a:cs typeface="Arial" panose="020B0604020202020204" pitchFamily="34" charset="0"/>
              </a:rPr>
              <a:t> at Delphi</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3217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5C94A2-7BE2-1723-F744-61C8218563CE}"/>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0166523C-064A-7FA4-EFBA-E55F2F93F87A}"/>
              </a:ext>
            </a:extLst>
          </p:cNvPr>
          <p:cNvSpPr>
            <a:spLocks noGrp="1"/>
          </p:cNvSpPr>
          <p:nvPr>
            <p:ph idx="1"/>
          </p:nvPr>
        </p:nvSpPr>
        <p:spPr/>
        <p:txBody>
          <a:bodyPr>
            <a:normAutofit fontScale="92500" lnSpcReduction="20000"/>
          </a:bodyPr>
          <a:lstStyle/>
          <a:p>
            <a:pPr algn="just"/>
            <a:r>
              <a:rPr lang="en-US" b="1" dirty="0">
                <a:latin typeface="Arial" panose="020B0604020202020204" pitchFamily="34" charset="0"/>
                <a:cs typeface="Arial" panose="020B0604020202020204" pitchFamily="34" charset="0"/>
              </a:rPr>
              <a:t>Other Adverbs Indicating Space</a:t>
            </a:r>
          </a:p>
          <a:p>
            <a:pPr algn="just"/>
            <a:r>
              <a:rPr lang="en-US" dirty="0">
                <a:latin typeface="Arial" panose="020B0604020202020204" pitchFamily="34" charset="0"/>
                <a:cs typeface="Arial" panose="020B0604020202020204" pitchFamily="34" charset="0"/>
              </a:rPr>
              <a:t>Some genitives are also used to indicate place where:</a:t>
            </a:r>
          </a:p>
          <a:p>
            <a:pPr algn="just"/>
            <a:r>
              <a:rPr lang="en-US" dirty="0">
                <a:latin typeface="Arial" panose="020B0604020202020204" pitchFamily="34" charset="0"/>
                <a:cs typeface="Arial" panose="020B0604020202020204" pitchFamily="34" charset="0"/>
              </a:rPr>
              <a:t>α</a:t>
            </a:r>
            <a:r>
              <a:rPr lang="en-US" dirty="0" err="1">
                <a:latin typeface="Arial" panose="020B0604020202020204" pitchFamily="34" charset="0"/>
                <a:cs typeface="Arial" panose="020B0604020202020204" pitchFamily="34" charset="0"/>
              </a:rPr>
              <a:t>ὐτοῦ</a:t>
            </a:r>
            <a:r>
              <a:rPr lang="en-US" dirty="0">
                <a:latin typeface="Arial" panose="020B0604020202020204" pitchFamily="34" charset="0"/>
                <a:cs typeface="Arial" panose="020B0604020202020204" pitchFamily="34" charset="0"/>
              </a:rPr>
              <a:t> here, there, in this very place (α</a:t>
            </a:r>
            <a:r>
              <a:rPr lang="en-US" dirty="0" err="1">
                <a:latin typeface="Arial" panose="020B0604020202020204" pitchFamily="34" charset="0"/>
                <a:cs typeface="Arial" panose="020B0604020202020204" pitchFamily="34" charset="0"/>
              </a:rPr>
              <a:t>ὐτός</a:t>
            </a:r>
            <a:r>
              <a:rPr lang="en-US" dirty="0">
                <a:latin typeface="Arial" panose="020B0604020202020204" pitchFamily="34" charset="0"/>
                <a:cs typeface="Arial" panose="020B0604020202020204" pitchFamily="34" charset="0"/>
              </a:rPr>
              <a:t>)</a:t>
            </a:r>
          </a:p>
          <a:p>
            <a:pPr algn="just"/>
            <a:r>
              <a:rPr lang="en-US" dirty="0" err="1">
                <a:latin typeface="Arial" panose="020B0604020202020204" pitchFamily="34" charset="0"/>
                <a:cs typeface="Arial" panose="020B0604020202020204" pitchFamily="34" charset="0"/>
              </a:rPr>
              <a:t>ὁμοῦ</a:t>
            </a:r>
            <a:r>
              <a:rPr lang="en-US" dirty="0">
                <a:latin typeface="Arial" panose="020B0604020202020204" pitchFamily="34" charset="0"/>
                <a:cs typeface="Arial" panose="020B0604020202020204" pitchFamily="34" charset="0"/>
              </a:rPr>
              <a:t> in the same place, together, at once, close at hand</a:t>
            </a:r>
          </a:p>
          <a:p>
            <a:pPr algn="just"/>
            <a:r>
              <a:rPr lang="en-US" dirty="0">
                <a:latin typeface="Arial" panose="020B0604020202020204" pitchFamily="34" charset="0"/>
                <a:cs typeface="Arial" panose="020B0604020202020204" pitchFamily="34" charset="0"/>
              </a:rPr>
              <a:t>An old instrumental ending -ω is used in various adverbs indicating direction, often related to prepositions:</a:t>
            </a:r>
          </a:p>
          <a:p>
            <a:pPr algn="just"/>
            <a:r>
              <a:rPr lang="en-US" dirty="0" err="1">
                <a:latin typeface="Arial" panose="020B0604020202020204" pitchFamily="34" charset="0"/>
                <a:cs typeface="Arial" panose="020B0604020202020204" pitchFamily="34" charset="0"/>
              </a:rPr>
              <a:t>ἄνω</a:t>
            </a:r>
            <a:r>
              <a:rPr lang="en-US" dirty="0">
                <a:latin typeface="Arial" panose="020B0604020202020204" pitchFamily="34" charset="0"/>
                <a:cs typeface="Arial" panose="020B0604020202020204" pitchFamily="34" charset="0"/>
              </a:rPr>
              <a:t> above, upwards (</a:t>
            </a:r>
            <a:r>
              <a:rPr lang="en-US" dirty="0" err="1">
                <a:latin typeface="Arial" panose="020B0604020202020204" pitchFamily="34" charset="0"/>
                <a:cs typeface="Arial" panose="020B0604020202020204" pitchFamily="34" charset="0"/>
              </a:rPr>
              <a:t>ἀνά</a:t>
            </a:r>
            <a:r>
              <a:rPr lang="en-US" dirty="0">
                <a:latin typeface="Arial" panose="020B0604020202020204" pitchFamily="34" charset="0"/>
                <a:cs typeface="Arial" panose="020B0604020202020204" pitchFamily="34" charset="0"/>
              </a:rPr>
              <a:t> above)</a:t>
            </a:r>
          </a:p>
          <a:p>
            <a:pPr algn="just"/>
            <a:r>
              <a:rPr lang="en-US" dirty="0" err="1">
                <a:latin typeface="Arial" panose="020B0604020202020204" pitchFamily="34" charset="0"/>
                <a:cs typeface="Arial" panose="020B0604020202020204" pitchFamily="34" charset="0"/>
              </a:rPr>
              <a:t>κάτω</a:t>
            </a:r>
            <a:r>
              <a:rPr lang="en-US" dirty="0">
                <a:latin typeface="Arial" panose="020B0604020202020204" pitchFamily="34" charset="0"/>
                <a:cs typeface="Arial" panose="020B0604020202020204" pitchFamily="34" charset="0"/>
              </a:rPr>
              <a:t> below, downwards (κα</a:t>
            </a:r>
            <a:r>
              <a:rPr lang="en-US" dirty="0" err="1">
                <a:latin typeface="Arial" panose="020B0604020202020204" pitchFamily="34" charset="0"/>
                <a:cs typeface="Arial" panose="020B0604020202020204" pitchFamily="34" charset="0"/>
              </a:rPr>
              <a:t>τά</a:t>
            </a:r>
            <a:r>
              <a:rPr lang="en-US" dirty="0">
                <a:latin typeface="Arial" panose="020B0604020202020204" pitchFamily="34" charset="0"/>
                <a:cs typeface="Arial" panose="020B0604020202020204" pitchFamily="34" charset="0"/>
              </a:rPr>
              <a:t> below)</a:t>
            </a:r>
          </a:p>
          <a:p>
            <a:pPr algn="just"/>
            <a:r>
              <a:rPr lang="en-US" dirty="0" err="1">
                <a:latin typeface="Arial" panose="020B0604020202020204" pitchFamily="34" charset="0"/>
                <a:cs typeface="Arial" panose="020B0604020202020204" pitchFamily="34" charset="0"/>
              </a:rPr>
              <a:t>ἔξω</a:t>
            </a:r>
            <a:r>
              <a:rPr lang="en-US" dirty="0">
                <a:latin typeface="Arial" panose="020B0604020202020204" pitchFamily="34" charset="0"/>
                <a:cs typeface="Arial" panose="020B0604020202020204" pitchFamily="34" charset="0"/>
              </a:rPr>
              <a:t> (to) outside, away (</a:t>
            </a:r>
            <a:r>
              <a:rPr lang="en-US" dirty="0" err="1">
                <a:latin typeface="Arial" panose="020B0604020202020204" pitchFamily="34" charset="0"/>
                <a:cs typeface="Arial" panose="020B0604020202020204" pitchFamily="34" charset="0"/>
              </a:rPr>
              <a:t>ἐξ</a:t>
            </a:r>
            <a:r>
              <a:rPr lang="en-US" dirty="0">
                <a:latin typeface="Arial" panose="020B0604020202020204" pitchFamily="34" charset="0"/>
                <a:cs typeface="Arial" panose="020B0604020202020204" pitchFamily="34" charset="0"/>
              </a:rPr>
              <a:t> (away) from)</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όρρω</a:t>
            </a:r>
            <a:r>
              <a:rPr lang="en-US" dirty="0">
                <a:latin typeface="Arial" panose="020B0604020202020204" pitchFamily="34" charset="0"/>
                <a:cs typeface="Arial" panose="020B0604020202020204" pitchFamily="34" charset="0"/>
              </a:rPr>
              <a:t> forward</a:t>
            </a:r>
          </a:p>
          <a:p>
            <a:pPr algn="just"/>
            <a:r>
              <a:rPr lang="en-US" dirty="0">
                <a:latin typeface="Arial" panose="020B0604020202020204" pitchFamily="34" charset="0"/>
                <a:cs typeface="Arial" panose="020B0604020202020204" pitchFamily="34" charset="0"/>
              </a:rPr>
              <a:t>ὀπ</a:t>
            </a:r>
            <a:r>
              <a:rPr lang="en-US" dirty="0" err="1">
                <a:latin typeface="Arial" panose="020B0604020202020204" pitchFamily="34" charset="0"/>
                <a:cs typeface="Arial" panose="020B0604020202020204" pitchFamily="34" charset="0"/>
              </a:rPr>
              <a:t>ίσω</a:t>
            </a:r>
            <a:r>
              <a:rPr lang="en-US" dirty="0">
                <a:latin typeface="Arial" panose="020B0604020202020204" pitchFamily="34" charset="0"/>
                <a:cs typeface="Arial" panose="020B0604020202020204" pitchFamily="34" charset="0"/>
              </a:rPr>
              <a:t> backward</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809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BD1320-D722-B4F0-7167-78D254A217ED}"/>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4EFB801F-967F-136D-267F-6BFE9C25CCA7}"/>
              </a:ext>
            </a:extLst>
          </p:cNvPr>
          <p:cNvSpPr>
            <a:spLocks noGrp="1"/>
          </p:cNvSpPr>
          <p:nvPr>
            <p:ph idx="1"/>
          </p:nvPr>
        </p:nvSpPr>
        <p:spPr/>
        <p:txBody>
          <a:bodyPr>
            <a:normAutofit fontScale="92500" lnSpcReduction="10000"/>
          </a:bodyPr>
          <a:lstStyle/>
          <a:p>
            <a:pPr algn="just"/>
            <a:r>
              <a:rPr lang="en-US" b="1" dirty="0">
                <a:latin typeface="Arial" panose="020B0604020202020204" pitchFamily="34" charset="0"/>
                <a:cs typeface="Arial" panose="020B0604020202020204" pitchFamily="34" charset="0"/>
              </a:rPr>
              <a:t>Other Adverbs Indicating Space</a:t>
            </a:r>
            <a:r>
              <a:rPr lang="en-US" dirty="0">
                <a:latin typeface="Arial" panose="020B0604020202020204" pitchFamily="34" charset="0"/>
                <a:cs typeface="Arial" panose="020B0604020202020204" pitchFamily="34" charset="0"/>
              </a:rPr>
              <a:t>:</a:t>
            </a:r>
          </a:p>
          <a:p>
            <a:pPr algn="just"/>
            <a:r>
              <a:rPr lang="en-US" dirty="0">
                <a:latin typeface="Arial" panose="020B0604020202020204" pitchFamily="34" charset="0"/>
                <a:cs typeface="Arial" panose="020B0604020202020204" pitchFamily="34" charset="0"/>
              </a:rPr>
              <a:t>Several other suffixes (originally case endings) are used to form spatial modifiers:</a:t>
            </a:r>
          </a:p>
          <a:p>
            <a:pPr algn="just"/>
            <a:r>
              <a:rPr lang="en-US" dirty="0">
                <a:latin typeface="Arial" panose="020B0604020202020204" pitchFamily="34" charset="0"/>
                <a:cs typeface="Arial" panose="020B0604020202020204" pitchFamily="34" charset="0"/>
              </a:rPr>
              <a:t>– The suffixes -</a:t>
            </a:r>
            <a:r>
              <a:rPr lang="en-US" dirty="0" err="1">
                <a:latin typeface="Arial" panose="020B0604020202020204" pitchFamily="34" charset="0"/>
                <a:cs typeface="Arial" panose="020B0604020202020204" pitchFamily="34" charset="0"/>
              </a:rPr>
              <a:t>σε</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δε</a:t>
            </a:r>
            <a:r>
              <a:rPr lang="en-US" dirty="0">
                <a:latin typeface="Arial" panose="020B0604020202020204" pitchFamily="34" charset="0"/>
                <a:cs typeface="Arial" panose="020B0604020202020204" pitchFamily="34" charset="0"/>
              </a:rPr>
              <a:t> (attached to the accusative) indicate place to which:</a:t>
            </a:r>
          </a:p>
          <a:p>
            <a:pPr algn="just"/>
            <a:r>
              <a:rPr lang="en-US" dirty="0">
                <a:latin typeface="Arial" panose="020B0604020202020204" pitchFamily="34" charset="0"/>
                <a:cs typeface="Arial" panose="020B0604020202020204" pitchFamily="34" charset="0"/>
              </a:rPr>
              <a:t>πα</a:t>
            </a:r>
            <a:r>
              <a:rPr lang="en-US" dirty="0" err="1">
                <a:latin typeface="Arial" panose="020B0604020202020204" pitchFamily="34" charset="0"/>
                <a:cs typeface="Arial" panose="020B0604020202020204" pitchFamily="34" charset="0"/>
              </a:rPr>
              <a:t>ντ</a:t>
            </a:r>
            <a:r>
              <a:rPr lang="en-US" dirty="0">
                <a:latin typeface="Arial" panose="020B0604020202020204" pitchFamily="34" charset="0"/>
                <a:cs typeface="Arial" panose="020B0604020202020204" pitchFamily="34" charset="0"/>
              </a:rPr>
              <a:t>αχόσε in all directions, ὁμόσε to the same place, Ἀθήναζε (&lt;Ἀθήνασ-δε) to Athens, οἴκαδε (to) home</a:t>
            </a:r>
          </a:p>
          <a:p>
            <a:pPr algn="just"/>
            <a:r>
              <a:rPr lang="en-US" dirty="0">
                <a:latin typeface="Arial" panose="020B0604020202020204" pitchFamily="34" charset="0"/>
                <a:cs typeface="Arial" panose="020B0604020202020204" pitchFamily="34" charset="0"/>
              </a:rPr>
              <a:t>– The suffix -</a:t>
            </a:r>
            <a:r>
              <a:rPr lang="en-US" dirty="0" err="1">
                <a:latin typeface="Arial" panose="020B0604020202020204" pitchFamily="34" charset="0"/>
                <a:cs typeface="Arial" panose="020B0604020202020204" pitchFamily="34" charset="0"/>
              </a:rPr>
              <a:t>θεν</a:t>
            </a:r>
            <a:r>
              <a:rPr lang="en-US" dirty="0">
                <a:latin typeface="Arial" panose="020B0604020202020204" pitchFamily="34" charset="0"/>
                <a:cs typeface="Arial" panose="020B0604020202020204" pitchFamily="34" charset="0"/>
              </a:rPr>
              <a:t> indicates place from where:</a:t>
            </a:r>
          </a:p>
          <a:p>
            <a:pPr algn="just"/>
            <a:r>
              <a:rPr lang="en-US" dirty="0">
                <a:latin typeface="Arial" panose="020B0604020202020204" pitchFamily="34" charset="0"/>
                <a:cs typeface="Arial" panose="020B0604020202020204" pitchFamily="34" charset="0"/>
              </a:rPr>
              <a:t>πα</a:t>
            </a:r>
            <a:r>
              <a:rPr lang="en-US" dirty="0" err="1">
                <a:latin typeface="Arial" panose="020B0604020202020204" pitchFamily="34" charset="0"/>
                <a:cs typeface="Arial" panose="020B0604020202020204" pitchFamily="34" charset="0"/>
              </a:rPr>
              <a:t>ντ</a:t>
            </a:r>
            <a:r>
              <a:rPr lang="en-US" dirty="0">
                <a:latin typeface="Arial" panose="020B0604020202020204" pitchFamily="34" charset="0"/>
                <a:cs typeface="Arial" panose="020B0604020202020204" pitchFamily="34" charset="0"/>
              </a:rPr>
              <a:t>αχόθεν from every direction</a:t>
            </a:r>
          </a:p>
          <a:p>
            <a:pPr algn="just"/>
            <a:r>
              <a:rPr lang="en-US" dirty="0" err="1">
                <a:latin typeface="Arial" panose="020B0604020202020204" pitchFamily="34" charset="0"/>
                <a:cs typeface="Arial" panose="020B0604020202020204" pitchFamily="34" charset="0"/>
              </a:rPr>
              <a:t>Ἀθήνηθεν</a:t>
            </a:r>
            <a:r>
              <a:rPr lang="en-US" dirty="0">
                <a:latin typeface="Arial" panose="020B0604020202020204" pitchFamily="34" charset="0"/>
                <a:cs typeface="Arial" panose="020B0604020202020204" pitchFamily="34" charset="0"/>
              </a:rPr>
              <a:t> from Athens, </a:t>
            </a:r>
            <a:r>
              <a:rPr lang="en-US" dirty="0" err="1">
                <a:latin typeface="Arial" panose="020B0604020202020204" pitchFamily="34" charset="0"/>
                <a:cs typeface="Arial" panose="020B0604020202020204" pitchFamily="34" charset="0"/>
              </a:rPr>
              <a:t>οἴκοθεν</a:t>
            </a:r>
            <a:r>
              <a:rPr lang="en-US" dirty="0">
                <a:latin typeface="Arial" panose="020B0604020202020204" pitchFamily="34" charset="0"/>
                <a:cs typeface="Arial" panose="020B0604020202020204" pitchFamily="34" charset="0"/>
              </a:rPr>
              <a:t> from home</a:t>
            </a:r>
          </a:p>
          <a:p>
            <a:pPr algn="just"/>
            <a:r>
              <a:rPr lang="en-US" dirty="0">
                <a:latin typeface="Arial" panose="020B0604020202020204" pitchFamily="34" charset="0"/>
                <a:cs typeface="Arial" panose="020B0604020202020204" pitchFamily="34" charset="0"/>
              </a:rPr>
              <a:t>– The suffix -</a:t>
            </a:r>
            <a:r>
              <a:rPr lang="en-US" dirty="0" err="1">
                <a:latin typeface="Arial" panose="020B0604020202020204" pitchFamily="34" charset="0"/>
                <a:cs typeface="Arial" panose="020B0604020202020204" pitchFamily="34" charset="0"/>
              </a:rPr>
              <a:t>θι</a:t>
            </a:r>
            <a:r>
              <a:rPr lang="en-US" dirty="0">
                <a:latin typeface="Arial" panose="020B0604020202020204" pitchFamily="34" charset="0"/>
                <a:cs typeface="Arial" panose="020B0604020202020204" pitchFamily="34" charset="0"/>
              </a:rPr>
              <a:t> indicates (with certain stems only) place where:</a:t>
            </a:r>
          </a:p>
          <a:p>
            <a:pPr algn="just"/>
            <a:r>
              <a:rPr lang="en-US" dirty="0" err="1">
                <a:latin typeface="Arial" panose="020B0604020202020204" pitchFamily="34" charset="0"/>
                <a:cs typeface="Arial" panose="020B0604020202020204" pitchFamily="34" charset="0"/>
              </a:rPr>
              <a:t>ἄλλοθι</a:t>
            </a:r>
            <a:r>
              <a:rPr lang="en-US" dirty="0">
                <a:latin typeface="Arial" panose="020B0604020202020204" pitchFamily="34" charset="0"/>
                <a:cs typeface="Arial" panose="020B0604020202020204" pitchFamily="34" charset="0"/>
              </a:rPr>
              <a:t> elsewhere, </a:t>
            </a:r>
            <a:r>
              <a:rPr lang="en-US" dirty="0" err="1">
                <a:latin typeface="Arial" panose="020B0604020202020204" pitchFamily="34" charset="0"/>
                <a:cs typeface="Arial" panose="020B0604020202020204" pitchFamily="34" charset="0"/>
              </a:rPr>
              <a:t>ἀμφοτέρωθι</a:t>
            </a:r>
            <a:r>
              <a:rPr lang="en-US" dirty="0">
                <a:latin typeface="Arial" panose="020B0604020202020204" pitchFamily="34" charset="0"/>
                <a:cs typeface="Arial" panose="020B0604020202020204" pitchFamily="34" charset="0"/>
              </a:rPr>
              <a:t> on both sides (= in both ways), α</a:t>
            </a:r>
            <a:r>
              <a:rPr lang="en-US" dirty="0" err="1">
                <a:latin typeface="Arial" panose="020B0604020202020204" pitchFamily="34" charset="0"/>
                <a:cs typeface="Arial" panose="020B0604020202020204" pitchFamily="34" charset="0"/>
              </a:rPr>
              <a:t>ὐτόθι</a:t>
            </a:r>
            <a:r>
              <a:rPr lang="en-US" dirty="0">
                <a:latin typeface="Arial" panose="020B0604020202020204" pitchFamily="34" charset="0"/>
                <a:cs typeface="Arial" panose="020B0604020202020204" pitchFamily="34" charset="0"/>
              </a:rPr>
              <a:t> (≈ α</a:t>
            </a:r>
            <a:r>
              <a:rPr lang="en-US" dirty="0" err="1">
                <a:latin typeface="Arial" panose="020B0604020202020204" pitchFamily="34" charset="0"/>
                <a:cs typeface="Arial" panose="020B0604020202020204" pitchFamily="34" charset="0"/>
              </a:rPr>
              <a:t>ὐτοῦ</a:t>
            </a:r>
            <a:r>
              <a:rPr lang="en-US" dirty="0">
                <a:latin typeface="Arial" panose="020B0604020202020204" pitchFamily="34" charset="0"/>
                <a:cs typeface="Arial" panose="020B0604020202020204" pitchFamily="34" charset="0"/>
              </a:rPr>
              <a:t>) in that very place.</a:t>
            </a:r>
          </a:p>
          <a:p>
            <a:endParaRPr lang="el-GR" dirty="0"/>
          </a:p>
        </p:txBody>
      </p:sp>
    </p:spTree>
    <p:extLst>
      <p:ext uri="{BB962C8B-B14F-4D97-AF65-F5344CB8AC3E}">
        <p14:creationId xmlns:p14="http://schemas.microsoft.com/office/powerpoint/2010/main" val="2609671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561855-D7F4-B1CB-A96D-30117551619C}"/>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E4CD4443-A2D9-FDE6-28C0-8EC8114F364A}"/>
              </a:ext>
            </a:extLst>
          </p:cNvPr>
          <p:cNvSpPr>
            <a:spLocks noGrp="1"/>
          </p:cNvSpPr>
          <p:nvPr>
            <p:ph idx="1"/>
          </p:nvPr>
        </p:nvSpPr>
        <p:spPr/>
        <p:txBody>
          <a:bodyPr>
            <a:normAutofit/>
          </a:bodyPr>
          <a:lstStyle/>
          <a:p>
            <a:pPr algn="just"/>
            <a:r>
              <a:rPr lang="en-US" b="1" dirty="0">
                <a:latin typeface="Arial" panose="020B0604020202020204" pitchFamily="34" charset="0"/>
                <a:cs typeface="Arial" panose="020B0604020202020204" pitchFamily="34" charset="0"/>
              </a:rPr>
              <a:t>Adverbs Deriving from Prepositions/Prepositional Phrases</a:t>
            </a:r>
          </a:p>
          <a:p>
            <a:pPr algn="just"/>
            <a:r>
              <a:rPr lang="en-US" dirty="0">
                <a:latin typeface="Arial" panose="020B0604020202020204" pitchFamily="34" charset="0"/>
                <a:cs typeface="Arial" panose="020B0604020202020204" pitchFamily="34" charset="0"/>
              </a:rPr>
              <a:t>Finally, some adverbs derive from a preposition or prepositional phrase:</a:t>
            </a:r>
          </a:p>
          <a:p>
            <a:pPr algn="just"/>
            <a:r>
              <a:rPr lang="en-US" dirty="0">
                <a:latin typeface="Arial" panose="020B0604020202020204" pitchFamily="34" charset="0"/>
                <a:cs typeface="Arial" panose="020B0604020202020204" pitchFamily="34" charset="0"/>
              </a:rPr>
              <a:t>– Adverbs deriving from a combination of preposition and noun:</a:t>
            </a:r>
          </a:p>
          <a:p>
            <a:pPr algn="just"/>
            <a:r>
              <a:rPr lang="el-GR" dirty="0" err="1">
                <a:latin typeface="Arial" panose="020B0604020202020204" pitchFamily="34" charset="0"/>
                <a:cs typeface="Arial" panose="020B0604020202020204" pitchFamily="34" charset="0"/>
              </a:rPr>
              <a:t>ἐκποδών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out of the way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ποδῶν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παραχρῆμα</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immediately (</a:t>
            </a:r>
            <a:r>
              <a:rPr lang="el-GR" dirty="0" err="1">
                <a:latin typeface="Arial" panose="020B0604020202020204" pitchFamily="34" charset="0"/>
                <a:cs typeface="Arial" panose="020B0604020202020204" pitchFamily="34" charset="0"/>
              </a:rPr>
              <a:t>παρὰ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χρῆμα</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παράπαν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altogether, absolutely (</a:t>
            </a:r>
            <a:r>
              <a:rPr lang="el-GR" dirty="0" err="1">
                <a:latin typeface="Arial" panose="020B0604020202020204" pitchFamily="34" charset="0"/>
                <a:cs typeface="Arial" panose="020B0604020202020204" pitchFamily="34" charset="0"/>
              </a:rPr>
              <a:t>παρὰ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πᾶν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Many prepositions are used also as adverbs:</a:t>
            </a:r>
          </a:p>
          <a:p>
            <a:pPr algn="just"/>
            <a:r>
              <a:rPr lang="el-GR" dirty="0">
                <a:latin typeface="Arial" panose="020B0604020202020204" pitchFamily="34" charset="0"/>
                <a:cs typeface="Arial" panose="020B0604020202020204" pitchFamily="34" charset="0"/>
              </a:rPr>
              <a:t>μετά </a:t>
            </a:r>
            <a:r>
              <a:rPr lang="en-US" dirty="0">
                <a:latin typeface="Arial" panose="020B0604020202020204" pitchFamily="34" charset="0"/>
                <a:cs typeface="Arial" panose="020B0604020202020204" pitchFamily="34" charset="0"/>
              </a:rPr>
              <a:t>thereafter</a:t>
            </a:r>
          </a:p>
          <a:p>
            <a:pPr algn="just"/>
            <a:r>
              <a:rPr lang="el-GR" dirty="0" err="1">
                <a:latin typeface="Arial" panose="020B0604020202020204" pitchFamily="34" charset="0"/>
                <a:cs typeface="Arial" panose="020B0604020202020204" pitchFamily="34" charset="0"/>
              </a:rPr>
              <a:t>πρός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furthermore, besides</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8226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114AA6-5EE5-3531-F85F-4E3264758883}"/>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5949084C-9BA9-1470-65E4-AACBD6989681}"/>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Exercise 2: Read and Translate these Sentences:</a:t>
            </a:r>
          </a:p>
          <a:p>
            <a:pPr algn="just"/>
            <a:r>
              <a:rPr lang="en-US"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πλοίῳ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προσεκύνησαν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λέγοντες</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Ἀληθῶς</a:t>
            </a:r>
            <a:r>
              <a:rPr lang="el-GR" b="1"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υἱὸς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B) </a:t>
            </a:r>
            <a:r>
              <a:rPr lang="el-GR" b="1" dirty="0" err="1">
                <a:latin typeface="Arial" panose="020B0604020202020204" pitchFamily="34" charset="0"/>
                <a:cs typeface="Arial" panose="020B0604020202020204" pitchFamily="34" charset="0"/>
              </a:rPr>
              <a:t>ὁμοίως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μαθηταὶ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εἶπαν</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Γ) </a:t>
            </a:r>
            <a:r>
              <a:rPr lang="el-GR" b="1" dirty="0" err="1">
                <a:latin typeface="Arial" panose="020B0604020202020204" pitchFamily="34" charset="0"/>
                <a:cs typeface="Arial" panose="020B0604020202020204" pitchFamily="34" charset="0"/>
              </a:rPr>
              <a:t>σωφρόνως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δικαίως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εὐσεβῶς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ζήσωμεν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αἰῶνι</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Δ)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ἰδοὺ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ἔρχομαι</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ταχύ</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 </a:t>
            </a:r>
            <a:r>
              <a:rPr lang="el-GR" dirty="0" err="1">
                <a:latin typeface="Arial" panose="020B0604020202020204" pitchFamily="34" charset="0"/>
                <a:cs typeface="Arial" panose="020B0604020202020204" pitchFamily="34" charset="0"/>
              </a:rPr>
              <a:t>ὑμεῖς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Φαρισαῖοι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ἔξωθεν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ποτηρίου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πίνακος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καθαρίζετε</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Στ’) </a:t>
            </a:r>
            <a:r>
              <a:rPr lang="en-US" dirty="0" err="1">
                <a:latin typeface="Arial" panose="020B0604020202020204" pitchFamily="34" charset="0"/>
                <a:cs typeface="Arial" panose="020B0604020202020204" pitchFamily="34" charset="0"/>
              </a:rPr>
              <a:t>Eἰς</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τὸν</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οἶκόν</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μ</a:t>
            </a:r>
            <a:r>
              <a:rPr lang="en-US" dirty="0" err="1">
                <a:latin typeface="Arial" panose="020B0604020202020204" pitchFamily="34" charset="0"/>
                <a:cs typeface="Arial" panose="020B0604020202020204" pitchFamily="34" charset="0"/>
              </a:rPr>
              <a:t>ου</a:t>
            </a:r>
            <a:r>
              <a:rPr lang="en-US" dirty="0">
                <a:latin typeface="Arial" panose="020B0604020202020204" pitchFamily="34" charset="0"/>
                <a:cs typeface="Arial" panose="020B0604020202020204" pitchFamily="34" charset="0"/>
              </a:rPr>
              <a:t>  ἐπ</a:t>
            </a:r>
            <a:r>
              <a:rPr lang="en-US" dirty="0" err="1">
                <a:latin typeface="Arial" panose="020B0604020202020204" pitchFamily="34" charset="0"/>
                <a:cs typeface="Arial" panose="020B0604020202020204" pitchFamily="34" charset="0"/>
              </a:rPr>
              <a:t>ιστρέψω</a:t>
            </a:r>
            <a:r>
              <a:rPr lang="en-US"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ὅθεν</a:t>
            </a:r>
            <a:r>
              <a:rPr lang="en-US" b="1"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ἐξῆλθον</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Ζ) </a:t>
            </a:r>
            <a:r>
              <a:rPr lang="el-GR" b="1" dirty="0" err="1">
                <a:latin typeface="Arial" panose="020B0604020202020204" pitchFamily="34" charset="0"/>
                <a:cs typeface="Arial" panose="020B0604020202020204" pitchFamily="34" charset="0"/>
              </a:rPr>
              <a:t>πάλιν</a:t>
            </a:r>
            <a:r>
              <a:rPr lang="el-GR" b="1"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παραλαμβάνει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αὐτὸν</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διάβολος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ὄρος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ὑψηλὸν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λίαν</a:t>
            </a:r>
            <a:r>
              <a:rPr lang="el-G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42666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D42BF5-0E0B-C967-BAB6-0C322343E51A}"/>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77027FFC-E0B5-DA05-9F26-C162CD800945}"/>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Exercise 2: Vocabulary</a:t>
            </a:r>
          </a:p>
          <a:p>
            <a:pPr algn="just"/>
            <a:r>
              <a:rPr lang="el-GR" dirty="0" err="1">
                <a:latin typeface="Arial" panose="020B0604020202020204" pitchFamily="34" charset="0"/>
                <a:cs typeface="Arial" panose="020B0604020202020204" pitchFamily="34" charset="0"/>
              </a:rPr>
              <a:t>πλοῖον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floating vessel: hence, generally, ship, boat; </a:t>
            </a:r>
            <a:r>
              <a:rPr lang="el-GR" dirty="0" err="1">
                <a:latin typeface="Arial" panose="020B0604020202020204" pitchFamily="34" charset="0"/>
                <a:cs typeface="Arial" panose="020B0604020202020204" pitchFamily="34" charset="0"/>
              </a:rPr>
              <a:t>προσκυνῶ</a:t>
            </a:r>
            <a:r>
              <a:rPr lang="en-US" dirty="0">
                <a:latin typeface="Arial" panose="020B0604020202020204" pitchFamily="34" charset="0"/>
                <a:cs typeface="Arial" panose="020B0604020202020204" pitchFamily="34" charset="0"/>
              </a:rPr>
              <a:t> = worship; </a:t>
            </a:r>
          </a:p>
          <a:p>
            <a:pPr algn="just"/>
            <a:r>
              <a:rPr lang="el-GR" dirty="0" err="1">
                <a:latin typeface="Arial" panose="020B0604020202020204" pitchFamily="34" charset="0"/>
                <a:cs typeface="Arial" panose="020B0604020202020204" pitchFamily="34" charset="0"/>
              </a:rPr>
              <a:t>αἰών</a:t>
            </a:r>
            <a:r>
              <a:rPr lang="el-GR" dirty="0">
                <a:latin typeface="Arial" panose="020B0604020202020204" pitchFamily="34" charset="0"/>
                <a:cs typeface="Arial" panose="020B0604020202020204" pitchFamily="34" charset="0"/>
              </a:rPr>
              <a:t> (ὁ) =  </a:t>
            </a:r>
            <a:r>
              <a:rPr lang="en-US" dirty="0">
                <a:latin typeface="Arial" panose="020B0604020202020204" pitchFamily="34" charset="0"/>
                <a:cs typeface="Arial" panose="020B0604020202020204" pitchFamily="34" charset="0"/>
              </a:rPr>
              <a:t>period of existence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age; </a:t>
            </a:r>
            <a:r>
              <a:rPr lang="el-GR" dirty="0">
                <a:latin typeface="Arial" panose="020B0604020202020204" pitchFamily="34" charset="0"/>
                <a:cs typeface="Arial" panose="020B0604020202020204" pitchFamily="34" charset="0"/>
              </a:rPr>
              <a:t>σώφρων = </a:t>
            </a:r>
            <a:r>
              <a:rPr lang="en-US" dirty="0">
                <a:latin typeface="Arial" panose="020B0604020202020204" pitchFamily="34" charset="0"/>
                <a:cs typeface="Arial" panose="020B0604020202020204" pitchFamily="34" charset="0"/>
              </a:rPr>
              <a:t>of sound mind, prudent; </a:t>
            </a:r>
            <a:r>
              <a:rPr lang="el-GR" dirty="0">
                <a:latin typeface="Arial" panose="020B0604020202020204" pitchFamily="34" charset="0"/>
                <a:cs typeface="Arial" panose="020B0604020202020204" pitchFamily="34" charset="0"/>
              </a:rPr>
              <a:t>δίκαιος =  </a:t>
            </a:r>
            <a:r>
              <a:rPr lang="en-US" dirty="0">
                <a:latin typeface="Arial" panose="020B0604020202020204" pitchFamily="34" charset="0"/>
                <a:cs typeface="Arial" panose="020B0604020202020204" pitchFamily="34" charset="0"/>
              </a:rPr>
              <a:t>just, right; </a:t>
            </a:r>
            <a:r>
              <a:rPr lang="el-GR" dirty="0" err="1">
                <a:latin typeface="Arial" panose="020B0604020202020204" pitchFamily="34" charset="0"/>
                <a:cs typeface="Arial" panose="020B0604020202020204" pitchFamily="34" charset="0"/>
              </a:rPr>
              <a:t>εὐσεβής</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pious, dutiful; </a:t>
            </a:r>
            <a:r>
              <a:rPr lang="el-GR" dirty="0" err="1">
                <a:latin typeface="Arial" panose="020B0604020202020204" pitchFamily="34" charset="0"/>
                <a:cs typeface="Arial" panose="020B0604020202020204" pitchFamily="34" charset="0"/>
              </a:rPr>
              <a:t>ζῶ</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 live</a:t>
            </a:r>
          </a:p>
          <a:p>
            <a:pPr algn="just"/>
            <a:r>
              <a:rPr lang="el-GR" dirty="0">
                <a:latin typeface="Arial" panose="020B0604020202020204" pitchFamily="34" charset="0"/>
                <a:cs typeface="Arial" panose="020B0604020202020204" pitchFamily="34" charset="0"/>
              </a:rPr>
              <a:t> ταχύς, </a:t>
            </a:r>
            <a:r>
              <a:rPr lang="el-GR" dirty="0" err="1">
                <a:latin typeface="Arial" panose="020B0604020202020204" pitchFamily="34" charset="0"/>
                <a:cs typeface="Arial" panose="020B0604020202020204" pitchFamily="34" charset="0"/>
              </a:rPr>
              <a:t>εῖα</a:t>
            </a:r>
            <a:r>
              <a:rPr lang="el-GR" dirty="0">
                <a:latin typeface="Arial" panose="020B0604020202020204" pitchFamily="34" charset="0"/>
                <a:cs typeface="Arial" panose="020B0604020202020204" pitchFamily="34" charset="0"/>
              </a:rPr>
              <a:t>, υ = </a:t>
            </a:r>
            <a:r>
              <a:rPr lang="en-US" dirty="0">
                <a:latin typeface="Arial" panose="020B0604020202020204" pitchFamily="34" charset="0"/>
                <a:cs typeface="Arial" panose="020B0604020202020204" pitchFamily="34" charset="0"/>
              </a:rPr>
              <a:t>quick, fast; </a:t>
            </a:r>
            <a:r>
              <a:rPr lang="el-GR" dirty="0" err="1">
                <a:latin typeface="Arial" panose="020B0604020202020204" pitchFamily="34" charset="0"/>
                <a:cs typeface="Arial" panose="020B0604020202020204" pitchFamily="34" charset="0"/>
              </a:rPr>
              <a:t>ἔρχομαι</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 come </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ποτήριον</a:t>
            </a:r>
            <a:r>
              <a:rPr lang="el-GR" dirty="0">
                <a:latin typeface="Arial" panose="020B0604020202020204" pitchFamily="34" charset="0"/>
                <a:cs typeface="Arial" panose="020B0604020202020204" pitchFamily="34" charset="0"/>
              </a:rPr>
              <a:t> (το) = </a:t>
            </a:r>
            <a:r>
              <a:rPr lang="en-US" dirty="0">
                <a:latin typeface="Arial" panose="020B0604020202020204" pitchFamily="34" charset="0"/>
                <a:cs typeface="Arial" panose="020B0604020202020204" pitchFamily="34" charset="0"/>
              </a:rPr>
              <a:t>cup, drinking vessel; </a:t>
            </a:r>
            <a:r>
              <a:rPr lang="el-GR" dirty="0" err="1">
                <a:latin typeface="Arial" panose="020B0604020202020204" pitchFamily="34" charset="0"/>
                <a:cs typeface="Arial" panose="020B0604020202020204" pitchFamily="34" charset="0"/>
              </a:rPr>
              <a:t>Φαρισαῖος</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 Pharisee, a member of the sect or party of the Pharisees; </a:t>
            </a:r>
            <a:r>
              <a:rPr lang="el-GR" dirty="0" err="1">
                <a:latin typeface="Arial" panose="020B0604020202020204" pitchFamily="34" charset="0"/>
                <a:cs typeface="Arial" panose="020B0604020202020204" pitchFamily="34" charset="0"/>
              </a:rPr>
              <a:t>πίναξ</a:t>
            </a:r>
            <a:r>
              <a:rPr lang="el-GR" dirty="0">
                <a:latin typeface="Arial" panose="020B0604020202020204" pitchFamily="34" charset="0"/>
                <a:cs typeface="Arial" panose="020B0604020202020204" pitchFamily="34" charset="0"/>
              </a:rPr>
              <a:t> (ὁ) = </a:t>
            </a:r>
            <a:r>
              <a:rPr lang="en-US" dirty="0">
                <a:latin typeface="Arial" panose="020B0604020202020204" pitchFamily="34" charset="0"/>
                <a:cs typeface="Arial" panose="020B0604020202020204" pitchFamily="34" charset="0"/>
              </a:rPr>
              <a:t>platter; </a:t>
            </a:r>
            <a:r>
              <a:rPr lang="el-GR" dirty="0">
                <a:latin typeface="Arial" panose="020B0604020202020204" pitchFamily="34" charset="0"/>
                <a:cs typeface="Arial" panose="020B0604020202020204" pitchFamily="34" charset="0"/>
              </a:rPr>
              <a:t>καθαρίζω = </a:t>
            </a:r>
            <a:r>
              <a:rPr lang="en-US" dirty="0">
                <a:latin typeface="Arial" panose="020B0604020202020204" pitchFamily="34" charset="0"/>
                <a:cs typeface="Arial" panose="020B0604020202020204" pitchFamily="34" charset="0"/>
              </a:rPr>
              <a:t>I clean</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ἐπιστρέφω</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 return, </a:t>
            </a:r>
            <a:r>
              <a:rPr lang="el-GR" dirty="0" err="1">
                <a:latin typeface="Arial" panose="020B0604020202020204" pitchFamily="34" charset="0"/>
                <a:cs typeface="Arial" panose="020B0604020202020204" pitchFamily="34" charset="0"/>
              </a:rPr>
              <a:t>ἐξέρχομαι</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 go out.</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παραλαμβάνω = </a:t>
            </a:r>
            <a:r>
              <a:rPr lang="en-US" dirty="0">
                <a:latin typeface="Arial" panose="020B0604020202020204" pitchFamily="34" charset="0"/>
                <a:cs typeface="Arial" panose="020B0604020202020204" pitchFamily="34" charset="0"/>
              </a:rPr>
              <a:t>take along, take by force; </a:t>
            </a:r>
            <a:r>
              <a:rPr lang="el-GR" dirty="0">
                <a:latin typeface="Arial" panose="020B0604020202020204" pitchFamily="34" charset="0"/>
                <a:cs typeface="Arial" panose="020B0604020202020204" pitchFamily="34" charset="0"/>
              </a:rPr>
              <a:t>διάβολος (ὁ) = </a:t>
            </a:r>
            <a:r>
              <a:rPr lang="en-US" dirty="0">
                <a:latin typeface="Arial" panose="020B0604020202020204" pitchFamily="34" charset="0"/>
                <a:cs typeface="Arial" panose="020B0604020202020204" pitchFamily="34" charset="0"/>
              </a:rPr>
              <a:t>the devil; </a:t>
            </a:r>
            <a:r>
              <a:rPr lang="el-GR" dirty="0" err="1">
                <a:latin typeface="Arial" panose="020B0604020202020204" pitchFamily="34" charset="0"/>
                <a:cs typeface="Arial" panose="020B0604020202020204" pitchFamily="34" charset="0"/>
              </a:rPr>
              <a:t>ὄρος</a:t>
            </a:r>
            <a:r>
              <a:rPr lang="el-GR" dirty="0">
                <a:latin typeface="Arial" panose="020B0604020202020204" pitchFamily="34" charset="0"/>
                <a:cs typeface="Arial" panose="020B0604020202020204" pitchFamily="34" charset="0"/>
              </a:rPr>
              <a:t> (το) = </a:t>
            </a:r>
            <a:r>
              <a:rPr lang="en-US" dirty="0">
                <a:latin typeface="Arial" panose="020B0604020202020204" pitchFamily="34" charset="0"/>
                <a:cs typeface="Arial" panose="020B0604020202020204" pitchFamily="34" charset="0"/>
              </a:rPr>
              <a:t>mountain, </a:t>
            </a:r>
            <a:r>
              <a:rPr lang="el-GR" dirty="0" err="1">
                <a:latin typeface="Arial" panose="020B0604020202020204" pitchFamily="34" charset="0"/>
                <a:cs typeface="Arial" panose="020B0604020202020204" pitchFamily="34" charset="0"/>
              </a:rPr>
              <a:t>ὑψηλός</a:t>
            </a:r>
            <a:r>
              <a:rPr lang="el-GR" dirty="0">
                <a:latin typeface="Arial" panose="020B0604020202020204" pitchFamily="34" charset="0"/>
                <a:cs typeface="Arial" panose="020B0604020202020204" pitchFamily="34" charset="0"/>
              </a:rPr>
              <a:t>, -η, -ον = </a:t>
            </a:r>
            <a:r>
              <a:rPr lang="en-US" dirty="0">
                <a:latin typeface="Arial" panose="020B0604020202020204" pitchFamily="34" charset="0"/>
                <a:cs typeface="Arial" panose="020B0604020202020204" pitchFamily="34" charset="0"/>
              </a:rPr>
              <a:t>high</a:t>
            </a:r>
          </a:p>
          <a:p>
            <a:endParaRPr lang="el-GR" dirty="0"/>
          </a:p>
        </p:txBody>
      </p:sp>
    </p:spTree>
    <p:extLst>
      <p:ext uri="{BB962C8B-B14F-4D97-AF65-F5344CB8AC3E}">
        <p14:creationId xmlns:p14="http://schemas.microsoft.com/office/powerpoint/2010/main" val="1303483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8B6D9B-4349-716A-1B06-2B69F1C816B0}"/>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DBE13559-A52C-098D-7144-040B350109AF}"/>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Exercise 2:</a:t>
            </a:r>
          </a:p>
          <a:p>
            <a:pPr algn="just"/>
            <a:r>
              <a:rPr lang="en-US" dirty="0">
                <a:latin typeface="Arial" panose="020B0604020202020204" pitchFamily="34" charset="0"/>
                <a:cs typeface="Arial" panose="020B0604020202020204" pitchFamily="34" charset="0"/>
              </a:rPr>
              <a:t>A) Those in the boat worshipped him, saying "You are truly the Son of God</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(Matt. 14:33)</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Β) </a:t>
            </a:r>
            <a:r>
              <a:rPr lang="en-US" dirty="0">
                <a:latin typeface="Arial" panose="020B0604020202020204" pitchFamily="34" charset="0"/>
                <a:cs typeface="Arial" panose="020B0604020202020204" pitchFamily="34" charset="0"/>
              </a:rPr>
              <a:t>All the disciples said similarly.  (Matt. 26:35)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Γ) </a:t>
            </a:r>
            <a:r>
              <a:rPr lang="en-US" dirty="0">
                <a:latin typeface="Arial" panose="020B0604020202020204" pitchFamily="34" charset="0"/>
                <a:cs typeface="Arial" panose="020B0604020202020204" pitchFamily="34" charset="0"/>
              </a:rPr>
              <a:t>Let us live sensibly, righteously, and  reverently in the present age.  (Titus 2:12)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Δ) </a:t>
            </a:r>
            <a:r>
              <a:rPr lang="en-US" dirty="0">
                <a:latin typeface="Arial" panose="020B0604020202020204" pitchFamily="34" charset="0"/>
                <a:cs typeface="Arial" panose="020B0604020202020204" pitchFamily="34" charset="0"/>
              </a:rPr>
              <a:t>Behold, I come quickly. (Rev. 22:6)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 </a:t>
            </a:r>
            <a:r>
              <a:rPr lang="en-US" dirty="0">
                <a:latin typeface="Arial" panose="020B0604020202020204" pitchFamily="34" charset="0"/>
                <a:cs typeface="Arial" panose="020B0604020202020204" pitchFamily="34" charset="0"/>
              </a:rPr>
              <a:t>You Pharisees clean the outside of the cup and the platter</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Luke 11:39)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Στ’) </a:t>
            </a:r>
            <a:r>
              <a:rPr lang="en-US" dirty="0">
                <a:latin typeface="Arial" panose="020B0604020202020204" pitchFamily="34" charset="0"/>
                <a:cs typeface="Arial" panose="020B0604020202020204" pitchFamily="34" charset="0"/>
              </a:rPr>
              <a:t>I will return to my home from whence I came.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Matt. 12:44)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Ζ)</a:t>
            </a:r>
            <a:r>
              <a:rPr lang="en-US" dirty="0">
                <a:latin typeface="Arial" panose="020B0604020202020204" pitchFamily="34" charset="0"/>
                <a:cs typeface="Arial" panose="020B0604020202020204" pitchFamily="34" charset="0"/>
              </a:rPr>
              <a:t>Again, the devil takes him (along) to an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exceedingly high mountain.  (Matt. 4:8)</a:t>
            </a:r>
          </a:p>
          <a:p>
            <a:endParaRPr lang="en-US" dirty="0"/>
          </a:p>
          <a:p>
            <a:endParaRPr lang="el-GR" dirty="0"/>
          </a:p>
        </p:txBody>
      </p:sp>
    </p:spTree>
    <p:extLst>
      <p:ext uri="{BB962C8B-B14F-4D97-AF65-F5344CB8AC3E}">
        <p14:creationId xmlns:p14="http://schemas.microsoft.com/office/powerpoint/2010/main" val="1912979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D093A-0439-D9CD-E9DB-2EB65734C3DB}"/>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96B14FE7-F5E8-55DE-6247-B2CFEBB40DC1}"/>
              </a:ext>
            </a:extLst>
          </p:cNvPr>
          <p:cNvSpPr>
            <a:spLocks noGrp="1"/>
          </p:cNvSpPr>
          <p:nvPr>
            <p:ph idx="1"/>
          </p:nvPr>
        </p:nvSpPr>
        <p:spPr/>
        <p:txBody>
          <a:bodyPr>
            <a:normAutofit fontScale="92500"/>
          </a:bodyPr>
          <a:lstStyle/>
          <a:p>
            <a:pPr algn="just"/>
            <a:r>
              <a:rPr lang="en-US" dirty="0">
                <a:latin typeface="Arial" panose="020B0604020202020204" pitchFamily="34" charset="0"/>
                <a:cs typeface="Arial" panose="020B0604020202020204" pitchFamily="34" charset="0"/>
              </a:rPr>
              <a:t>Greek prepositions can be accompanied by (pro)nominal constituents in the genitive, dative or accusative. Together with this constituent they form a prepositional phrase (e.g. </a:t>
            </a:r>
            <a:r>
              <a:rPr lang="en-US" dirty="0" err="1">
                <a:latin typeface="Arial" panose="020B0604020202020204" pitchFamily="34" charset="0"/>
                <a:cs typeface="Arial" panose="020B0604020202020204" pitchFamily="34" charset="0"/>
              </a:rPr>
              <a:t>εἰς</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τὴν</a:t>
            </a:r>
            <a:r>
              <a:rPr lang="en-US" dirty="0">
                <a:latin typeface="Arial" panose="020B0604020202020204" pitchFamily="34" charset="0"/>
                <a:cs typeface="Arial" panose="020B0604020202020204" pitchFamily="34" charset="0"/>
              </a:rPr>
              <a:t> π</a:t>
            </a:r>
            <a:r>
              <a:rPr lang="en-US" dirty="0" err="1">
                <a:latin typeface="Arial" panose="020B0604020202020204" pitchFamily="34" charset="0"/>
                <a:cs typeface="Arial" panose="020B0604020202020204" pitchFamily="34" charset="0"/>
              </a:rPr>
              <a:t>όλιν</a:t>
            </a:r>
            <a:r>
              <a:rPr lang="en-US" dirty="0">
                <a:latin typeface="Arial" panose="020B0604020202020204" pitchFamily="34" charset="0"/>
                <a:cs typeface="Arial" panose="020B0604020202020204" pitchFamily="34" charset="0"/>
              </a:rPr>
              <a:t> into the city). These can be used to indicate </a:t>
            </a:r>
            <a:r>
              <a:rPr lang="en-US" b="1" dirty="0">
                <a:latin typeface="Arial" panose="020B0604020202020204" pitchFamily="34" charset="0"/>
                <a:cs typeface="Arial" panose="020B0604020202020204" pitchFamily="34" charset="0"/>
              </a:rPr>
              <a:t>spatial</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temporal</a:t>
            </a:r>
            <a:r>
              <a:rPr lang="en-US" dirty="0">
                <a:latin typeface="Arial" panose="020B0604020202020204" pitchFamily="34" charset="0"/>
                <a:cs typeface="Arial" panose="020B0604020202020204" pitchFamily="34" charset="0"/>
              </a:rPr>
              <a:t> or other, </a:t>
            </a:r>
            <a:r>
              <a:rPr lang="en-US" b="1" dirty="0">
                <a:latin typeface="Arial" panose="020B0604020202020204" pitchFamily="34" charset="0"/>
                <a:cs typeface="Arial" panose="020B0604020202020204" pitchFamily="34" charset="0"/>
              </a:rPr>
              <a:t>more abstract relationships</a:t>
            </a:r>
            <a:r>
              <a:rPr lang="en-US"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(1)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ἄνθρωπον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ἀποπέμψω</a:t>
            </a:r>
            <a:r>
              <a:rPr lang="el-GR" dirty="0">
                <a:latin typeface="Arial" panose="020B0604020202020204" pitchFamily="34" charset="0"/>
                <a:cs typeface="Arial" panose="020B0604020202020204" pitchFamily="34" charset="0"/>
              </a:rPr>
              <a:t> </a:t>
            </a:r>
            <a:r>
              <a:rPr lang="el-GR" u="sng" dirty="0" err="1">
                <a:latin typeface="Arial" panose="020B0604020202020204" pitchFamily="34" charset="0"/>
                <a:cs typeface="Arial" panose="020B0604020202020204" pitchFamily="34" charset="0"/>
              </a:rPr>
              <a:t>ἐκ</a:t>
            </a:r>
            <a:r>
              <a:rPr lang="el-GR" u="sng" dirty="0">
                <a:latin typeface="Arial" panose="020B0604020202020204" pitchFamily="34" charset="0"/>
                <a:cs typeface="Arial" panose="020B0604020202020204" pitchFamily="34" charset="0"/>
              </a:rPr>
              <a:t> </a:t>
            </a:r>
            <a:r>
              <a:rPr lang="el-GR" u="sng" dirty="0" err="1">
                <a:latin typeface="Arial" panose="020B0604020202020204" pitchFamily="34" charset="0"/>
                <a:cs typeface="Arial" panose="020B0604020202020204" pitchFamily="34" charset="0"/>
              </a:rPr>
              <a:t>τῆς</a:t>
            </a:r>
            <a:r>
              <a:rPr lang="el-GR" u="sng" dirty="0">
                <a:latin typeface="Arial" panose="020B0604020202020204" pitchFamily="34" charset="0"/>
                <a:cs typeface="Arial" panose="020B0604020202020204" pitchFamily="34" charset="0"/>
              </a:rPr>
              <a:t> </a:t>
            </a:r>
            <a:r>
              <a:rPr lang="el-GR" u="sng" dirty="0" err="1">
                <a:latin typeface="Arial" panose="020B0604020202020204" pitchFamily="34" charset="0"/>
                <a:cs typeface="Arial" panose="020B0604020202020204" pitchFamily="34" charset="0"/>
              </a:rPr>
              <a:t>οἰκίας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Dem.] 59.82)</a:t>
            </a:r>
          </a:p>
          <a:p>
            <a:pPr algn="just"/>
            <a:r>
              <a:rPr lang="en-US" dirty="0">
                <a:latin typeface="Arial" panose="020B0604020202020204" pitchFamily="34" charset="0"/>
                <a:cs typeface="Arial" panose="020B0604020202020204" pitchFamily="34" charset="0"/>
              </a:rPr>
              <a:t>For I will send the woman away, out of my house. Spatial.</a:t>
            </a:r>
          </a:p>
          <a:p>
            <a:pPr algn="just"/>
            <a:r>
              <a:rPr lang="en-US" dirty="0">
                <a:latin typeface="Arial" panose="020B0604020202020204" pitchFamily="34" charset="0"/>
                <a:cs typeface="Arial" panose="020B0604020202020204" pitchFamily="34" charset="0"/>
              </a:rPr>
              <a:t>(2) </a:t>
            </a:r>
            <a:r>
              <a:rPr lang="el-GR" dirty="0" err="1">
                <a:latin typeface="Arial" panose="020B0604020202020204" pitchFamily="34" charset="0"/>
                <a:cs typeface="Arial" panose="020B0604020202020204" pitchFamily="34" charset="0"/>
              </a:rPr>
              <a:t>ὑμᾶς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παῖδες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u="sng" dirty="0" err="1">
                <a:latin typeface="Arial" panose="020B0604020202020204" pitchFamily="34" charset="0"/>
                <a:cs typeface="Arial" panose="020B0604020202020204" pitchFamily="34" charset="0"/>
              </a:rPr>
              <a:t>ἐξ</a:t>
            </a:r>
            <a:r>
              <a:rPr lang="el-GR" u="sng" dirty="0">
                <a:latin typeface="Arial" panose="020B0604020202020204" pitchFamily="34" charset="0"/>
                <a:cs typeface="Arial" panose="020B0604020202020204" pitchFamily="34" charset="0"/>
              </a:rPr>
              <a:t> </a:t>
            </a:r>
            <a:r>
              <a:rPr lang="el-GR" u="sng" dirty="0" err="1">
                <a:latin typeface="Arial" panose="020B0604020202020204" pitchFamily="34" charset="0"/>
                <a:cs typeface="Arial" panose="020B0604020202020204" pitchFamily="34" charset="0"/>
              </a:rPr>
              <a:t>ἀρχῆς</a:t>
            </a:r>
            <a:r>
              <a:rPr lang="el-GR" u="sng"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ἐπαίδευον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Xen. </a:t>
            </a:r>
            <a:r>
              <a:rPr lang="en-US" i="1" dirty="0">
                <a:latin typeface="Arial" panose="020B0604020202020204" pitchFamily="34" charset="0"/>
                <a:cs typeface="Arial" panose="020B0604020202020204" pitchFamily="34" charset="0"/>
              </a:rPr>
              <a:t>Cyr.</a:t>
            </a:r>
            <a:r>
              <a:rPr lang="en-US" dirty="0">
                <a:latin typeface="Arial" panose="020B0604020202020204" pitchFamily="34" charset="0"/>
                <a:cs typeface="Arial" panose="020B0604020202020204" pitchFamily="34" charset="0"/>
              </a:rPr>
              <a:t> 8.7.10)</a:t>
            </a:r>
          </a:p>
          <a:p>
            <a:pPr algn="just"/>
            <a:r>
              <a:rPr lang="en-US" dirty="0">
                <a:latin typeface="Arial" panose="020B0604020202020204" pitchFamily="34" charset="0"/>
                <a:cs typeface="Arial" panose="020B0604020202020204" pitchFamily="34" charset="0"/>
              </a:rPr>
              <a:t>And in this way I educated you, my children, from the beginning. Temporal</a:t>
            </a:r>
          </a:p>
          <a:p>
            <a:pPr algn="just"/>
            <a:r>
              <a:rPr lang="en-US" dirty="0">
                <a:latin typeface="Arial" panose="020B0604020202020204" pitchFamily="34" charset="0"/>
                <a:cs typeface="Arial" panose="020B0604020202020204" pitchFamily="34" charset="0"/>
              </a:rPr>
              <a:t>(3)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γάρ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ἐνετέταλτο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Δαρείου, </a:t>
            </a:r>
            <a:r>
              <a:rPr lang="el-GR" dirty="0" err="1">
                <a:latin typeface="Arial" panose="020B0604020202020204" pitchFamily="34" charset="0"/>
                <a:cs typeface="Arial" panose="020B0604020202020204" pitchFamily="34" charset="0"/>
              </a:rPr>
              <a:t>Θρηίκην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καταστρέφεσθαι</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Hdt</a:t>
            </a:r>
            <a:r>
              <a:rPr lang="en-US" dirty="0">
                <a:latin typeface="Arial" panose="020B0604020202020204" pitchFamily="34" charset="0"/>
                <a:cs typeface="Arial" panose="020B0604020202020204" pitchFamily="34" charset="0"/>
              </a:rPr>
              <a:t>. 5.2.2)</a:t>
            </a:r>
          </a:p>
          <a:p>
            <a:pPr algn="just"/>
            <a:r>
              <a:rPr lang="en-US" dirty="0">
                <a:latin typeface="Arial" panose="020B0604020202020204" pitchFamily="34" charset="0"/>
                <a:cs typeface="Arial" panose="020B0604020202020204" pitchFamily="34" charset="0"/>
              </a:rPr>
              <a:t>For this had been ordered to him by Darius, to conquer Thrace. </a:t>
            </a:r>
            <a:r>
              <a:rPr lang="en-US" b="1" dirty="0">
                <a:latin typeface="Arial" panose="020B0604020202020204" pitchFamily="34" charset="0"/>
                <a:cs typeface="Arial" panose="020B0604020202020204" pitchFamily="34" charset="0"/>
              </a:rPr>
              <a:t>Abstract</a:t>
            </a:r>
            <a:r>
              <a:rPr lang="en-US" dirty="0">
                <a:latin typeface="Arial" panose="020B0604020202020204" pitchFamily="34" charset="0"/>
                <a:cs typeface="Arial" panose="020B0604020202020204" pitchFamily="34" charset="0"/>
              </a:rPr>
              <a:t>, the prepositional phrase indicates the source/origin of the order expressed by </a:t>
            </a:r>
            <a:r>
              <a:rPr lang="el-GR" dirty="0" err="1">
                <a:latin typeface="Arial" panose="020B0604020202020204" pitchFamily="34" charset="0"/>
                <a:cs typeface="Arial" panose="020B0604020202020204" pitchFamily="34" charset="0"/>
              </a:rPr>
              <a:t>ἐνετέταλτο</a:t>
            </a:r>
            <a:r>
              <a:rPr lang="en-US" dirty="0">
                <a:latin typeface="Arial" panose="020B0604020202020204" pitchFamily="34" charset="0"/>
                <a:cs typeface="Arial" panose="020B0604020202020204" pitchFamily="34" charset="0"/>
              </a:rPr>
              <a:t>.</a:t>
            </a:r>
          </a:p>
          <a:p>
            <a:endParaRPr lang="el-GR" dirty="0"/>
          </a:p>
        </p:txBody>
      </p:sp>
    </p:spTree>
    <p:extLst>
      <p:ext uri="{BB962C8B-B14F-4D97-AF65-F5344CB8AC3E}">
        <p14:creationId xmlns:p14="http://schemas.microsoft.com/office/powerpoint/2010/main" val="183425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E11B2F-ACE4-3007-E02A-500FD518AE2E}"/>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F6238BC3-9AFF-906D-5C39-532A9B7E0AB8}"/>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Distinction is made between</a:t>
            </a:r>
          </a:p>
          <a:p>
            <a:pPr algn="just"/>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‘proper’ </a:t>
            </a:r>
            <a:r>
              <a:rPr lang="en-US" dirty="0">
                <a:latin typeface="Arial" panose="020B0604020202020204" pitchFamily="34" charset="0"/>
                <a:cs typeface="Arial" panose="020B0604020202020204" pitchFamily="34" charset="0"/>
              </a:rPr>
              <a:t>prepositions: prepositions that also appear in compound verbs, such as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cf. e.g. </a:t>
            </a:r>
            <a:r>
              <a:rPr lang="el-GR" dirty="0" err="1">
                <a:latin typeface="Arial" panose="020B0604020202020204" pitchFamily="34" charset="0"/>
                <a:cs typeface="Arial" panose="020B0604020202020204" pitchFamily="34" charset="0"/>
              </a:rPr>
              <a:t>ἐκβαίνω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ἐξέρχομαι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ἀπό</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cf. e.g. </a:t>
            </a:r>
            <a:r>
              <a:rPr lang="el-GR" dirty="0" err="1">
                <a:latin typeface="Arial" panose="020B0604020202020204" pitchFamily="34" charset="0"/>
                <a:cs typeface="Arial" panose="020B0604020202020204" pitchFamily="34" charset="0"/>
              </a:rPr>
              <a:t>ἀποβαίνω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ἀπαγγέλλω</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ἀφίστημι</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improper’ </a:t>
            </a:r>
            <a:r>
              <a:rPr lang="en-US" dirty="0">
                <a:latin typeface="Arial" panose="020B0604020202020204" pitchFamily="34" charset="0"/>
                <a:cs typeface="Arial" panose="020B0604020202020204" pitchFamily="34" charset="0"/>
              </a:rPr>
              <a:t>prepositions: prepositions that are not used in compound verbs, such as </a:t>
            </a:r>
            <a:r>
              <a:rPr lang="el-GR" dirty="0">
                <a:latin typeface="Arial" panose="020B0604020202020204" pitchFamily="34" charset="0"/>
                <a:cs typeface="Arial" panose="020B0604020202020204" pitchFamily="34" charset="0"/>
              </a:rPr>
              <a:t>χωρίς + </a:t>
            </a:r>
            <a:r>
              <a:rPr lang="en-US" dirty="0">
                <a:latin typeface="Arial" panose="020B0604020202020204" pitchFamily="34" charset="0"/>
                <a:cs typeface="Arial" panose="020B0604020202020204" pitchFamily="34" charset="0"/>
              </a:rPr>
              <a:t>gen., </a:t>
            </a:r>
            <a:r>
              <a:rPr lang="el-GR" dirty="0" err="1">
                <a:latin typeface="Arial" panose="020B0604020202020204" pitchFamily="34" charset="0"/>
                <a:cs typeface="Arial" panose="020B0604020202020204" pitchFamily="34" charset="0"/>
              </a:rPr>
              <a:t>ἅμα</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dat.,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acc.: these also appear regularly as adverbs without accompanying constituent.</a:t>
            </a:r>
          </a:p>
          <a:p>
            <a:pPr algn="just"/>
            <a:r>
              <a:rPr lang="en-US" dirty="0">
                <a:latin typeface="Arial" panose="020B0604020202020204" pitchFamily="34" charset="0"/>
                <a:cs typeface="Arial" panose="020B0604020202020204" pitchFamily="34" charset="0"/>
              </a:rPr>
              <a:t>Note: Some prepositions are always accompanied by constituents in a single fixed case (e.g. </a:t>
            </a:r>
            <a:r>
              <a:rPr lang="en-US" dirty="0" err="1">
                <a:latin typeface="Arial" panose="020B0604020202020204" pitchFamily="34" charset="0"/>
                <a:cs typeface="Arial" panose="020B0604020202020204" pitchFamily="34" charset="0"/>
              </a:rPr>
              <a:t>ἐκ</a:t>
            </a:r>
            <a:r>
              <a:rPr lang="en-US" dirty="0">
                <a:latin typeface="Arial" panose="020B0604020202020204" pitchFamily="34" charset="0"/>
                <a:cs typeface="Arial" panose="020B0604020202020204" pitchFamily="34" charset="0"/>
              </a:rPr>
              <a:t> + gen., </a:t>
            </a:r>
            <a:r>
              <a:rPr lang="en-US" dirty="0" err="1">
                <a:latin typeface="Arial" panose="020B0604020202020204" pitchFamily="34" charset="0"/>
                <a:cs typeface="Arial" panose="020B0604020202020204" pitchFamily="34" charset="0"/>
              </a:rPr>
              <a:t>ἐν</a:t>
            </a:r>
            <a:r>
              <a:rPr lang="en-US" dirty="0">
                <a:latin typeface="Arial" panose="020B0604020202020204" pitchFamily="34" charset="0"/>
                <a:cs typeface="Arial" panose="020B0604020202020204" pitchFamily="34" charset="0"/>
              </a:rPr>
              <a:t> + dat., </a:t>
            </a:r>
            <a:r>
              <a:rPr lang="en-US" dirty="0" err="1">
                <a:latin typeface="Arial" panose="020B0604020202020204" pitchFamily="34" charset="0"/>
                <a:cs typeface="Arial" panose="020B0604020202020204" pitchFamily="34" charset="0"/>
              </a:rPr>
              <a:t>εἰς</a:t>
            </a:r>
            <a:r>
              <a:rPr lang="en-US" dirty="0">
                <a:latin typeface="Arial" panose="020B0604020202020204" pitchFamily="34" charset="0"/>
                <a:cs typeface="Arial" panose="020B0604020202020204" pitchFamily="34" charset="0"/>
              </a:rPr>
              <a:t> + acc.), whereas others allow a choice between two or three cases (e.g. </a:t>
            </a:r>
            <a:r>
              <a:rPr lang="en-US" dirty="0" err="1">
                <a:latin typeface="Arial" panose="020B0604020202020204" pitchFamily="34" charset="0"/>
                <a:cs typeface="Arial" panose="020B0604020202020204" pitchFamily="34" charset="0"/>
              </a:rPr>
              <a:t>διά</a:t>
            </a:r>
            <a:r>
              <a:rPr lang="en-US" dirty="0">
                <a:latin typeface="Arial" panose="020B0604020202020204" pitchFamily="34" charset="0"/>
                <a:cs typeface="Arial" panose="020B0604020202020204" pitchFamily="34" charset="0"/>
              </a:rPr>
              <a:t> + gen./acc., πα</a:t>
            </a:r>
            <a:r>
              <a:rPr lang="en-US" dirty="0" err="1">
                <a:latin typeface="Arial" panose="020B0604020202020204" pitchFamily="34" charset="0"/>
                <a:cs typeface="Arial" panose="020B0604020202020204" pitchFamily="34" charset="0"/>
              </a:rPr>
              <a:t>ρά</a:t>
            </a:r>
            <a:r>
              <a:rPr lang="en-US" dirty="0">
                <a:latin typeface="Arial" panose="020B0604020202020204" pitchFamily="34" charset="0"/>
                <a:cs typeface="Arial" panose="020B0604020202020204" pitchFamily="34" charset="0"/>
              </a:rPr>
              <a:t> + gen./dat./acc.) and differ in meaning accordingly. Improper prepositions are always accompanied by one fixed case.</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7697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3A1C72-62DD-8A87-DB6D-6EEDA5A0EB78}"/>
              </a:ext>
            </a:extLst>
          </p:cNvPr>
          <p:cNvSpPr>
            <a:spLocks noGrp="1"/>
          </p:cNvSpPr>
          <p:nvPr>
            <p:ph type="title"/>
          </p:nvPr>
        </p:nvSpPr>
        <p:spPr/>
        <p:txBody>
          <a:bodyPr/>
          <a:lstStyle/>
          <a:p>
            <a:r>
              <a:rPr lang="en-US" dirty="0"/>
              <a:t>WEEK 3</a:t>
            </a:r>
            <a:endParaRPr lang="el-GR" dirty="0"/>
          </a:p>
        </p:txBody>
      </p:sp>
      <p:pic>
        <p:nvPicPr>
          <p:cNvPr id="6" name="Θέση περιεχομένου 5">
            <a:extLst>
              <a:ext uri="{FF2B5EF4-FFF2-40B4-BE49-F238E27FC236}">
                <a16:creationId xmlns:a16="http://schemas.microsoft.com/office/drawing/2014/main" id="{7A3A3872-8ABB-4702-1C71-58D9115E8310}"/>
              </a:ext>
            </a:extLst>
          </p:cNvPr>
          <p:cNvPicPr>
            <a:picLocks noGrp="1" noChangeAspect="1"/>
          </p:cNvPicPr>
          <p:nvPr>
            <p:ph idx="1"/>
          </p:nvPr>
        </p:nvPicPr>
        <p:blipFill>
          <a:blip r:embed="rId2"/>
          <a:stretch>
            <a:fillRect/>
          </a:stretch>
        </p:blipFill>
        <p:spPr>
          <a:xfrm>
            <a:off x="6323013" y="1425526"/>
            <a:ext cx="5181600" cy="3456086"/>
          </a:xfrm>
        </p:spPr>
      </p:pic>
      <p:sp>
        <p:nvSpPr>
          <p:cNvPr id="4" name="Θέση κειμένου 3">
            <a:extLst>
              <a:ext uri="{FF2B5EF4-FFF2-40B4-BE49-F238E27FC236}">
                <a16:creationId xmlns:a16="http://schemas.microsoft.com/office/drawing/2014/main" id="{C753C33A-388B-C941-0781-1AEEC6E8BCC7}"/>
              </a:ext>
            </a:extLst>
          </p:cNvPr>
          <p:cNvSpPr>
            <a:spLocks noGrp="1"/>
          </p:cNvSpPr>
          <p:nvPr>
            <p:ph type="body" sz="half" idx="2"/>
          </p:nvPr>
        </p:nvSpPr>
        <p:spPr/>
        <p:txBody>
          <a:bodyPr/>
          <a:lstStyle/>
          <a:p>
            <a:r>
              <a:rPr lang="en-US" dirty="0"/>
              <a:t>Adverbs, Prepositions, and Particles </a:t>
            </a:r>
            <a:endParaRPr lang="el-GR" dirty="0"/>
          </a:p>
        </p:txBody>
      </p:sp>
    </p:spTree>
    <p:extLst>
      <p:ext uri="{BB962C8B-B14F-4D97-AF65-F5344CB8AC3E}">
        <p14:creationId xmlns:p14="http://schemas.microsoft.com/office/powerpoint/2010/main" val="213158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3D6C10-E4D9-E8DC-49A3-67274405CE6E}"/>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390E079B-0035-2F46-4375-FAB3F138EF0E}"/>
              </a:ext>
            </a:extLst>
          </p:cNvPr>
          <p:cNvSpPr>
            <a:spLocks noGrp="1"/>
          </p:cNvSpPr>
          <p:nvPr>
            <p:ph idx="1"/>
          </p:nvPr>
        </p:nvSpPr>
        <p:spPr/>
        <p:txBody>
          <a:bodyPr>
            <a:normAutofit fontScale="70000" lnSpcReduction="20000"/>
          </a:bodyPr>
          <a:lstStyle/>
          <a:p>
            <a:pPr algn="just"/>
            <a:r>
              <a:rPr lang="en-US" b="1" dirty="0">
                <a:latin typeface="Arial" panose="020B0604020202020204" pitchFamily="34" charset="0"/>
                <a:cs typeface="Arial" panose="020B0604020202020204" pitchFamily="34" charset="0"/>
              </a:rPr>
              <a:t>Prepositions + Accusative Case</a:t>
            </a:r>
          </a:p>
          <a:p>
            <a:pPr algn="just"/>
            <a:r>
              <a:rPr lang="el-GR" dirty="0" err="1">
                <a:latin typeface="Arial" panose="020B0604020202020204" pitchFamily="34" charset="0"/>
                <a:cs typeface="Arial" panose="020B0604020202020204" pitchFamily="34" charset="0"/>
              </a:rPr>
              <a:t>ἀμφί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around, about</a:t>
            </a:r>
          </a:p>
          <a:p>
            <a:pPr algn="just"/>
            <a:r>
              <a:rPr lang="el-GR" dirty="0" err="1">
                <a:latin typeface="Arial" panose="020B0604020202020204" pitchFamily="34" charset="0"/>
                <a:cs typeface="Arial" panose="020B0604020202020204" pitchFamily="34" charset="0"/>
              </a:rPr>
              <a:t>ἀνά</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up, through</a:t>
            </a:r>
          </a:p>
          <a:p>
            <a:pPr algn="just"/>
            <a:r>
              <a:rPr lang="el-GR" dirty="0">
                <a:latin typeface="Arial" panose="020B0604020202020204" pitchFamily="34" charset="0"/>
                <a:cs typeface="Arial" panose="020B0604020202020204" pitchFamily="34" charset="0"/>
              </a:rPr>
              <a:t>διά </a:t>
            </a:r>
            <a:r>
              <a:rPr lang="en-US" dirty="0">
                <a:latin typeface="Arial" panose="020B0604020202020204" pitchFamily="34" charset="0"/>
                <a:cs typeface="Arial" panose="020B0604020202020204" pitchFamily="34" charset="0"/>
              </a:rPr>
              <a:t>because of, through</a:t>
            </a:r>
          </a:p>
          <a:p>
            <a:pPr algn="just"/>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ἐς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into</a:t>
            </a:r>
          </a:p>
          <a:p>
            <a:pPr algn="just"/>
            <a:r>
              <a:rPr lang="el-GR" dirty="0" err="1">
                <a:latin typeface="Arial" panose="020B0604020202020204" pitchFamily="34" charset="0"/>
                <a:cs typeface="Arial" panose="020B0604020202020204" pitchFamily="34" charset="0"/>
              </a:rPr>
              <a:t>ἐπί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against</a:t>
            </a:r>
          </a:p>
          <a:p>
            <a:pPr algn="just"/>
            <a:r>
              <a:rPr lang="el-GR" dirty="0">
                <a:latin typeface="Arial" panose="020B0604020202020204" pitchFamily="34" charset="0"/>
                <a:cs typeface="Arial" panose="020B0604020202020204" pitchFamily="34" charset="0"/>
              </a:rPr>
              <a:t>κατά </a:t>
            </a:r>
            <a:r>
              <a:rPr lang="en-US" dirty="0">
                <a:latin typeface="Arial" panose="020B0604020202020204" pitchFamily="34" charset="0"/>
                <a:cs typeface="Arial" panose="020B0604020202020204" pitchFamily="34" charset="0"/>
              </a:rPr>
              <a:t>down, along, according to</a:t>
            </a:r>
          </a:p>
          <a:p>
            <a:pPr algn="just"/>
            <a:r>
              <a:rPr lang="el-GR" dirty="0">
                <a:latin typeface="Arial" panose="020B0604020202020204" pitchFamily="34" charset="0"/>
                <a:cs typeface="Arial" panose="020B0604020202020204" pitchFamily="34" charset="0"/>
              </a:rPr>
              <a:t>μετά </a:t>
            </a:r>
            <a:r>
              <a:rPr lang="en-US" dirty="0">
                <a:latin typeface="Arial" panose="020B0604020202020204" pitchFamily="34" charset="0"/>
                <a:cs typeface="Arial" panose="020B0604020202020204" pitchFamily="34" charset="0"/>
              </a:rPr>
              <a:t>after, behind</a:t>
            </a:r>
          </a:p>
          <a:p>
            <a:pPr algn="just"/>
            <a:r>
              <a:rPr lang="el-GR" dirty="0">
                <a:latin typeface="Arial" panose="020B0604020202020204" pitchFamily="34" charset="0"/>
                <a:cs typeface="Arial" panose="020B0604020202020204" pitchFamily="34" charset="0"/>
              </a:rPr>
              <a:t>παρά </a:t>
            </a:r>
            <a:r>
              <a:rPr lang="en-US" dirty="0">
                <a:latin typeface="Arial" panose="020B0604020202020204" pitchFamily="34" charset="0"/>
                <a:cs typeface="Arial" panose="020B0604020202020204" pitchFamily="34" charset="0"/>
              </a:rPr>
              <a:t>to, throughout, beside</a:t>
            </a:r>
          </a:p>
          <a:p>
            <a:pPr algn="just"/>
            <a:r>
              <a:rPr lang="el-GR" dirty="0">
                <a:latin typeface="Arial" panose="020B0604020202020204" pitchFamily="34" charset="0"/>
                <a:cs typeface="Arial" panose="020B0604020202020204" pitchFamily="34" charset="0"/>
              </a:rPr>
              <a:t>περί </a:t>
            </a:r>
            <a:r>
              <a:rPr lang="en-US" dirty="0">
                <a:latin typeface="Arial" panose="020B0604020202020204" pitchFamily="34" charset="0"/>
                <a:cs typeface="Arial" panose="020B0604020202020204" pitchFamily="34" charset="0"/>
              </a:rPr>
              <a:t>near, around</a:t>
            </a:r>
          </a:p>
          <a:p>
            <a:pPr algn="just"/>
            <a:r>
              <a:rPr lang="el-GR" dirty="0" err="1">
                <a:latin typeface="Arial" panose="020B0604020202020204" pitchFamily="34" charset="0"/>
                <a:cs typeface="Arial" panose="020B0604020202020204" pitchFamily="34" charset="0"/>
              </a:rPr>
              <a:t>πρός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toward</a:t>
            </a:r>
          </a:p>
          <a:p>
            <a:pPr algn="just"/>
            <a:r>
              <a:rPr lang="el-GR" dirty="0" err="1">
                <a:latin typeface="Arial" panose="020B0604020202020204" pitchFamily="34" charset="0"/>
                <a:cs typeface="Arial" panose="020B0604020202020204" pitchFamily="34" charset="0"/>
              </a:rPr>
              <a:t>ὑπέρ</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above, over, beyond</a:t>
            </a:r>
          </a:p>
          <a:p>
            <a:pPr algn="just"/>
            <a:r>
              <a:rPr lang="el-GR" dirty="0" err="1">
                <a:latin typeface="Arial" panose="020B0604020202020204" pitchFamily="34" charset="0"/>
                <a:cs typeface="Arial" panose="020B0604020202020204" pitchFamily="34" charset="0"/>
              </a:rPr>
              <a:t>ὑπό</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under</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585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54E453-C4AC-8F0A-094D-BB9A13227FB7}"/>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20B366D6-F056-C7D8-65CE-6D99E128DC37}"/>
              </a:ext>
            </a:extLst>
          </p:cNvPr>
          <p:cNvSpPr>
            <a:spLocks noGrp="1"/>
          </p:cNvSpPr>
          <p:nvPr>
            <p:ph idx="1"/>
          </p:nvPr>
        </p:nvSpPr>
        <p:spPr/>
        <p:txBody>
          <a:bodyPr>
            <a:normAutofit fontScale="92500" lnSpcReduction="10000"/>
          </a:bodyPr>
          <a:lstStyle/>
          <a:p>
            <a:pPr algn="just"/>
            <a:r>
              <a:rPr lang="en-US" b="1" dirty="0">
                <a:latin typeface="Arial" panose="020B0604020202020204" pitchFamily="34" charset="0"/>
                <a:cs typeface="Arial" panose="020B0604020202020204" pitchFamily="34" charset="0"/>
              </a:rPr>
              <a:t>Prepositions + Dative Case</a:t>
            </a:r>
          </a:p>
          <a:p>
            <a:pPr algn="just"/>
            <a:r>
              <a:rPr lang="en-US" dirty="0" err="1">
                <a:latin typeface="Arial" panose="020B0604020202020204" pitchFamily="34" charset="0"/>
                <a:cs typeface="Arial" panose="020B0604020202020204" pitchFamily="34" charset="0"/>
              </a:rPr>
              <a:t>ἀμφί</a:t>
            </a:r>
            <a:r>
              <a:rPr lang="en-US" dirty="0">
                <a:latin typeface="Arial" panose="020B0604020202020204" pitchFamily="34" charset="0"/>
                <a:cs typeface="Arial" panose="020B0604020202020204" pitchFamily="34" charset="0"/>
              </a:rPr>
              <a:t> around, near</a:t>
            </a:r>
          </a:p>
          <a:p>
            <a:pPr algn="just"/>
            <a:r>
              <a:rPr lang="en-US" dirty="0" err="1">
                <a:latin typeface="Arial" panose="020B0604020202020204" pitchFamily="34" charset="0"/>
                <a:cs typeface="Arial" panose="020B0604020202020204" pitchFamily="34" charset="0"/>
              </a:rPr>
              <a:t>ἀνά</a:t>
            </a:r>
            <a:r>
              <a:rPr lang="en-US" dirty="0">
                <a:latin typeface="Arial" panose="020B0604020202020204" pitchFamily="34" charset="0"/>
                <a:cs typeface="Arial" panose="020B0604020202020204" pitchFamily="34" charset="0"/>
              </a:rPr>
              <a:t> upon</a:t>
            </a:r>
          </a:p>
          <a:p>
            <a:pPr algn="just"/>
            <a:r>
              <a:rPr lang="en-US" dirty="0" err="1">
                <a:latin typeface="Arial" panose="020B0604020202020204" pitchFamily="34" charset="0"/>
                <a:cs typeface="Arial" panose="020B0604020202020204" pitchFamily="34" charset="0"/>
              </a:rPr>
              <a:t>ἐν</a:t>
            </a:r>
            <a:r>
              <a:rPr lang="en-US" dirty="0">
                <a:latin typeface="Arial" panose="020B0604020202020204" pitchFamily="34" charset="0"/>
                <a:cs typeface="Arial" panose="020B0604020202020204" pitchFamily="34" charset="0"/>
              </a:rPr>
              <a:t> in</a:t>
            </a:r>
          </a:p>
          <a:p>
            <a:pPr algn="just"/>
            <a:r>
              <a:rPr lang="en-US" dirty="0">
                <a:latin typeface="Arial" panose="020B0604020202020204" pitchFamily="34" charset="0"/>
                <a:cs typeface="Arial" panose="020B0604020202020204" pitchFamily="34" charset="0"/>
              </a:rPr>
              <a:t>ἐπί on, for the purpose of, because of</a:t>
            </a:r>
          </a:p>
          <a:p>
            <a:pPr algn="just"/>
            <a:r>
              <a:rPr lang="en-US" dirty="0">
                <a:latin typeface="Arial" panose="020B0604020202020204" pitchFamily="34" charset="0"/>
                <a:cs typeface="Arial" panose="020B0604020202020204" pitchFamily="34" charset="0"/>
              </a:rPr>
              <a:t>πα</a:t>
            </a:r>
            <a:r>
              <a:rPr lang="en-US" dirty="0" err="1">
                <a:latin typeface="Arial" panose="020B0604020202020204" pitchFamily="34" charset="0"/>
                <a:cs typeface="Arial" panose="020B0604020202020204" pitchFamily="34" charset="0"/>
              </a:rPr>
              <a:t>ρά</a:t>
            </a:r>
            <a:r>
              <a:rPr lang="en-US" dirty="0">
                <a:latin typeface="Arial" panose="020B0604020202020204" pitchFamily="34" charset="0"/>
                <a:cs typeface="Arial" panose="020B0604020202020204" pitchFamily="34" charset="0"/>
              </a:rPr>
              <a:t> with, near</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ερί</a:t>
            </a:r>
            <a:r>
              <a:rPr lang="en-US" dirty="0">
                <a:latin typeface="Arial" panose="020B0604020202020204" pitchFamily="34" charset="0"/>
                <a:cs typeface="Arial" panose="020B0604020202020204" pitchFamily="34" charset="0"/>
              </a:rPr>
              <a:t> about</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ρός</a:t>
            </a:r>
            <a:r>
              <a:rPr lang="en-US" dirty="0">
                <a:latin typeface="Arial" panose="020B0604020202020204" pitchFamily="34" charset="0"/>
                <a:cs typeface="Arial" panose="020B0604020202020204" pitchFamily="34" charset="0"/>
              </a:rPr>
              <a:t> by, in addition to</a:t>
            </a:r>
          </a:p>
          <a:p>
            <a:pPr algn="just"/>
            <a:r>
              <a:rPr lang="en-US" dirty="0" err="1">
                <a:latin typeface="Arial" panose="020B0604020202020204" pitchFamily="34" charset="0"/>
                <a:cs typeface="Arial" panose="020B0604020202020204" pitchFamily="34" charset="0"/>
              </a:rPr>
              <a:t>σύν</a:t>
            </a:r>
            <a:r>
              <a:rPr lang="en-US" dirty="0">
                <a:latin typeface="Arial" panose="020B0604020202020204" pitchFamily="34" charset="0"/>
                <a:cs typeface="Arial" panose="020B0604020202020204" pitchFamily="34" charset="0"/>
              </a:rPr>
              <a:t> with (the help of)</a:t>
            </a:r>
          </a:p>
          <a:p>
            <a:pPr algn="just"/>
            <a:r>
              <a:rPr lang="en-US" dirty="0">
                <a:latin typeface="Arial" panose="020B0604020202020204" pitchFamily="34" charset="0"/>
                <a:cs typeface="Arial" panose="020B0604020202020204" pitchFamily="34" charset="0"/>
              </a:rPr>
              <a:t>ὑπό under</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4695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7B7C5B-F51E-B92A-1EF2-6669C37AAB46}"/>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4E3619D1-302A-0DD2-60FE-AE5ABB1C4798}"/>
              </a:ext>
            </a:extLst>
          </p:cNvPr>
          <p:cNvSpPr>
            <a:spLocks noGrp="1"/>
          </p:cNvSpPr>
          <p:nvPr>
            <p:ph sz="half" idx="1"/>
          </p:nvPr>
        </p:nvSpPr>
        <p:spPr/>
        <p:txBody>
          <a:bodyPr>
            <a:normAutofit/>
          </a:bodyPr>
          <a:lstStyle/>
          <a:p>
            <a:pPr algn="just"/>
            <a:r>
              <a:rPr lang="en-US" b="1" dirty="0">
                <a:latin typeface="Arial" panose="020B0604020202020204" pitchFamily="34" charset="0"/>
                <a:cs typeface="Arial" panose="020B0604020202020204" pitchFamily="34" charset="0"/>
              </a:rPr>
              <a:t>Prepositions + Genitive Case</a:t>
            </a:r>
          </a:p>
          <a:p>
            <a:pPr algn="just"/>
            <a:r>
              <a:rPr lang="el-GR" dirty="0" err="1">
                <a:latin typeface="Arial" panose="020B0604020202020204" pitchFamily="34" charset="0"/>
                <a:cs typeface="Arial" panose="020B0604020202020204" pitchFamily="34" charset="0"/>
              </a:rPr>
              <a:t>ἀμφί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around, for the sake of</a:t>
            </a:r>
          </a:p>
          <a:p>
            <a:pPr algn="just"/>
            <a:r>
              <a:rPr lang="el-GR" dirty="0" err="1">
                <a:latin typeface="Arial" panose="020B0604020202020204" pitchFamily="34" charset="0"/>
                <a:cs typeface="Arial" panose="020B0604020202020204" pitchFamily="34" charset="0"/>
              </a:rPr>
              <a:t>ἀντί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opposite, instead of, for the sake of</a:t>
            </a:r>
          </a:p>
          <a:p>
            <a:pPr algn="just"/>
            <a:r>
              <a:rPr lang="el-GR" dirty="0" err="1">
                <a:latin typeface="Arial" panose="020B0604020202020204" pitchFamily="34" charset="0"/>
                <a:cs typeface="Arial" panose="020B0604020202020204" pitchFamily="34" charset="0"/>
              </a:rPr>
              <a:t>ἀπό</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a:t>
            </a:r>
          </a:p>
          <a:p>
            <a:pPr algn="just"/>
            <a:r>
              <a:rPr lang="el-GR" dirty="0">
                <a:latin typeface="Arial" panose="020B0604020202020204" pitchFamily="34" charset="0"/>
                <a:cs typeface="Arial" panose="020B0604020202020204" pitchFamily="34" charset="0"/>
              </a:rPr>
              <a:t>διά </a:t>
            </a:r>
            <a:r>
              <a:rPr lang="en-US" dirty="0">
                <a:latin typeface="Arial" panose="020B0604020202020204" pitchFamily="34" charset="0"/>
                <a:cs typeface="Arial" panose="020B0604020202020204" pitchFamily="34" charset="0"/>
              </a:rPr>
              <a:t>through</a:t>
            </a:r>
          </a:p>
          <a:p>
            <a:pPr algn="just"/>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a:t>
            </a:r>
          </a:p>
          <a:p>
            <a:pPr algn="just"/>
            <a:r>
              <a:rPr lang="el-GR" dirty="0" err="1">
                <a:latin typeface="Arial" panose="020B0604020202020204" pitchFamily="34" charset="0"/>
                <a:cs typeface="Arial" panose="020B0604020202020204" pitchFamily="34" charset="0"/>
              </a:rPr>
              <a:t>ἐπί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 at</a:t>
            </a:r>
          </a:p>
          <a:p>
            <a:pPr algn="just"/>
            <a:r>
              <a:rPr lang="el-GR" dirty="0">
                <a:latin typeface="Arial" panose="020B0604020202020204" pitchFamily="34" charset="0"/>
                <a:cs typeface="Arial" panose="020B0604020202020204" pitchFamily="34" charset="0"/>
              </a:rPr>
              <a:t>κατά  </a:t>
            </a:r>
            <a:r>
              <a:rPr lang="en-US" dirty="0">
                <a:latin typeface="Arial" panose="020B0604020202020204" pitchFamily="34" charset="0"/>
                <a:cs typeface="Arial" panose="020B0604020202020204" pitchFamily="34" charset="0"/>
              </a:rPr>
              <a:t>down, against</a:t>
            </a:r>
          </a:p>
        </p:txBody>
      </p:sp>
      <p:sp>
        <p:nvSpPr>
          <p:cNvPr id="4" name="Θέση περιεχομένου 3">
            <a:extLst>
              <a:ext uri="{FF2B5EF4-FFF2-40B4-BE49-F238E27FC236}">
                <a16:creationId xmlns:a16="http://schemas.microsoft.com/office/drawing/2014/main" id="{1FD54880-C39D-38C0-4DAF-5E19742BC7EC}"/>
              </a:ext>
            </a:extLst>
          </p:cNvPr>
          <p:cNvSpPr>
            <a:spLocks noGrp="1"/>
          </p:cNvSpPr>
          <p:nvPr>
            <p:ph sz="half" idx="2"/>
          </p:nvPr>
        </p:nvSpPr>
        <p:spPr/>
        <p:txBody>
          <a:bodyPr/>
          <a:lstStyle/>
          <a:p>
            <a:pPr algn="just"/>
            <a:r>
              <a:rPr lang="en-US" dirty="0" err="1">
                <a:latin typeface="Arial" panose="020B0604020202020204" pitchFamily="34" charset="0"/>
                <a:cs typeface="Arial" panose="020B0604020202020204" pitchFamily="34" charset="0"/>
              </a:rPr>
              <a:t>μετά</a:t>
            </a:r>
            <a:r>
              <a:rPr lang="en-US" dirty="0">
                <a:latin typeface="Arial" panose="020B0604020202020204" pitchFamily="34" charset="0"/>
                <a:cs typeface="Arial" panose="020B0604020202020204" pitchFamily="34" charset="0"/>
              </a:rPr>
              <a:t> with</a:t>
            </a:r>
          </a:p>
          <a:p>
            <a:pPr algn="just"/>
            <a:r>
              <a:rPr lang="en-US" dirty="0">
                <a:latin typeface="Arial" panose="020B0604020202020204" pitchFamily="34" charset="0"/>
                <a:cs typeface="Arial" panose="020B0604020202020204" pitchFamily="34" charset="0"/>
              </a:rPr>
              <a:t>πα</a:t>
            </a:r>
            <a:r>
              <a:rPr lang="en-US" dirty="0" err="1">
                <a:latin typeface="Arial" panose="020B0604020202020204" pitchFamily="34" charset="0"/>
                <a:cs typeface="Arial" panose="020B0604020202020204" pitchFamily="34" charset="0"/>
              </a:rPr>
              <a:t>ρά</a:t>
            </a:r>
            <a:r>
              <a:rPr lang="en-US" dirty="0">
                <a:latin typeface="Arial" panose="020B0604020202020204" pitchFamily="34" charset="0"/>
                <a:cs typeface="Arial" panose="020B0604020202020204" pitchFamily="34" charset="0"/>
              </a:rPr>
              <a:t> from</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ερί</a:t>
            </a:r>
            <a:r>
              <a:rPr lang="en-US" dirty="0">
                <a:latin typeface="Arial" panose="020B0604020202020204" pitchFamily="34" charset="0"/>
                <a:cs typeface="Arial" panose="020B0604020202020204" pitchFamily="34" charset="0"/>
              </a:rPr>
              <a:t> about</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ρό</a:t>
            </a:r>
            <a:r>
              <a:rPr lang="en-US" dirty="0">
                <a:latin typeface="Arial" panose="020B0604020202020204" pitchFamily="34" charset="0"/>
                <a:cs typeface="Arial" panose="020B0604020202020204" pitchFamily="34" charset="0"/>
              </a:rPr>
              <a:t> before, in front of</a:t>
            </a:r>
          </a:p>
          <a:p>
            <a:pPr algn="just"/>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ρός</a:t>
            </a:r>
            <a:r>
              <a:rPr lang="en-US" dirty="0">
                <a:latin typeface="Arial" panose="020B0604020202020204" pitchFamily="34" charset="0"/>
                <a:cs typeface="Arial" panose="020B0604020202020204" pitchFamily="34" charset="0"/>
              </a:rPr>
              <a:t> toward, (swear) by</a:t>
            </a:r>
          </a:p>
          <a:p>
            <a:pPr algn="just"/>
            <a:r>
              <a:rPr lang="en-US" dirty="0">
                <a:latin typeface="Arial" panose="020B0604020202020204" pitchFamily="34" charset="0"/>
                <a:cs typeface="Arial" panose="020B0604020202020204" pitchFamily="34" charset="0"/>
              </a:rPr>
              <a:t>ὑπ</a:t>
            </a:r>
            <a:r>
              <a:rPr lang="en-US" dirty="0" err="1">
                <a:latin typeface="Arial" panose="020B0604020202020204" pitchFamily="34" charset="0"/>
                <a:cs typeface="Arial" panose="020B0604020202020204" pitchFamily="34" charset="0"/>
              </a:rPr>
              <a:t>έρ</a:t>
            </a:r>
            <a:r>
              <a:rPr lang="en-US" dirty="0">
                <a:latin typeface="Arial" panose="020B0604020202020204" pitchFamily="34" charset="0"/>
                <a:cs typeface="Arial" panose="020B0604020202020204" pitchFamily="34" charset="0"/>
              </a:rPr>
              <a:t> over, on behalf of</a:t>
            </a:r>
          </a:p>
          <a:p>
            <a:pPr algn="just"/>
            <a:r>
              <a:rPr lang="en-US" dirty="0">
                <a:latin typeface="Arial" panose="020B0604020202020204" pitchFamily="34" charset="0"/>
                <a:cs typeface="Arial" panose="020B0604020202020204" pitchFamily="34" charset="0"/>
              </a:rPr>
              <a:t>ὑπό under, by</a:t>
            </a:r>
          </a:p>
          <a:p>
            <a:endParaRPr lang="el-GR" dirty="0"/>
          </a:p>
        </p:txBody>
      </p:sp>
    </p:spTree>
    <p:extLst>
      <p:ext uri="{BB962C8B-B14F-4D97-AF65-F5344CB8AC3E}">
        <p14:creationId xmlns:p14="http://schemas.microsoft.com/office/powerpoint/2010/main" val="2196763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A8EB79-757C-BD7C-1A82-663A3DF54893}"/>
              </a:ext>
            </a:extLst>
          </p:cNvPr>
          <p:cNvSpPr>
            <a:spLocks noGrp="1"/>
          </p:cNvSpPr>
          <p:nvPr>
            <p:ph type="title"/>
          </p:nvPr>
        </p:nvSpPr>
        <p:spPr/>
        <p:txBody>
          <a:bodyPr/>
          <a:lstStyle/>
          <a:p>
            <a:r>
              <a:rPr lang="en-US" dirty="0"/>
              <a:t>Prepositions</a:t>
            </a:r>
            <a:endParaRPr lang="el-GR" dirty="0"/>
          </a:p>
        </p:txBody>
      </p:sp>
      <p:pic>
        <p:nvPicPr>
          <p:cNvPr id="4" name="Θέση περιεχομένου 3">
            <a:extLst>
              <a:ext uri="{FF2B5EF4-FFF2-40B4-BE49-F238E27FC236}">
                <a16:creationId xmlns:a16="http://schemas.microsoft.com/office/drawing/2014/main" id="{987091A7-B0CD-1DC6-860D-1B5AE69B2EB3}"/>
              </a:ext>
            </a:extLst>
          </p:cNvPr>
          <p:cNvPicPr>
            <a:picLocks noGrp="1" noChangeAspect="1"/>
          </p:cNvPicPr>
          <p:nvPr>
            <p:ph idx="1"/>
          </p:nvPr>
        </p:nvPicPr>
        <p:blipFill>
          <a:blip r:embed="rId2"/>
          <a:stretch>
            <a:fillRect/>
          </a:stretch>
        </p:blipFill>
        <p:spPr>
          <a:xfrm>
            <a:off x="4564270" y="2133600"/>
            <a:ext cx="4965286" cy="3778250"/>
          </a:xfrm>
          <a:prstGeom prst="rect">
            <a:avLst/>
          </a:prstGeom>
        </p:spPr>
      </p:pic>
    </p:spTree>
    <p:extLst>
      <p:ext uri="{BB962C8B-B14F-4D97-AF65-F5344CB8AC3E}">
        <p14:creationId xmlns:p14="http://schemas.microsoft.com/office/powerpoint/2010/main" val="2659624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7A65F8-B83B-DF1D-7F6C-663486326C0F}"/>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4D162422-2CED-C4CB-D167-1F8207525DD3}"/>
              </a:ext>
            </a:extLst>
          </p:cNvPr>
          <p:cNvSpPr>
            <a:spLocks noGrp="1"/>
          </p:cNvSpPr>
          <p:nvPr>
            <p:ph idx="1"/>
          </p:nvPr>
        </p:nvSpPr>
        <p:spPr/>
        <p:txBody>
          <a:bodyPr>
            <a:normAutofit/>
          </a:bodyPr>
          <a:lstStyle/>
          <a:p>
            <a:pPr algn="just"/>
            <a:r>
              <a:rPr lang="en-US" b="1" dirty="0">
                <a:latin typeface="Arial" panose="020B0604020202020204" pitchFamily="34" charset="0"/>
                <a:cs typeface="Arial" panose="020B0604020202020204" pitchFamily="34" charset="0"/>
              </a:rPr>
              <a:t>Accents, Elision, and Aspiration</a:t>
            </a:r>
          </a:p>
          <a:p>
            <a:pPr algn="just"/>
            <a:r>
              <a:rPr lang="en-US" dirty="0">
                <a:latin typeface="Arial" panose="020B0604020202020204" pitchFamily="34" charset="0"/>
                <a:cs typeface="Arial" panose="020B0604020202020204" pitchFamily="34" charset="0"/>
              </a:rPr>
              <a:t>Prepositions – with the exception of </a:t>
            </a:r>
            <a:r>
              <a:rPr lang="en-US" dirty="0" err="1">
                <a:latin typeface="Arial" panose="020B0604020202020204" pitchFamily="34" charset="0"/>
                <a:cs typeface="Arial" panose="020B0604020202020204" pitchFamily="34" charset="0"/>
              </a:rPr>
              <a:t>εἰς</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ἐν</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ἐκ</a:t>
            </a:r>
            <a:r>
              <a:rPr lang="en-US" dirty="0">
                <a:latin typeface="Arial" panose="020B0604020202020204" pitchFamily="34" charset="0"/>
                <a:cs typeface="Arial" panose="020B0604020202020204" pitchFamily="34" charset="0"/>
              </a:rPr>
              <a:t> – normally have an ACUTE accent. If the preposition has two syllables, the acute falls on the ULTIMA.</a:t>
            </a:r>
          </a:p>
          <a:p>
            <a:pPr algn="just"/>
            <a:r>
              <a:rPr lang="en-US" dirty="0">
                <a:latin typeface="Arial" panose="020B0604020202020204" pitchFamily="34" charset="0"/>
                <a:cs typeface="Arial" panose="020B0604020202020204" pitchFamily="34" charset="0"/>
              </a:rPr>
              <a:t>ELISION is common with prepositions; they frequently drop their final vowel before a word beginning with a vowel. In such cases, the preposition has NO ACCENT. There are two important exceptions: π</a:t>
            </a:r>
            <a:r>
              <a:rPr lang="en-US" dirty="0" err="1">
                <a:latin typeface="Arial" panose="020B0604020202020204" pitchFamily="34" charset="0"/>
                <a:cs typeface="Arial" panose="020B0604020202020204" pitchFamily="34" charset="0"/>
              </a:rPr>
              <a:t>ερί</a:t>
            </a:r>
            <a:r>
              <a:rPr lang="en-US" dirty="0">
                <a:latin typeface="Arial" panose="020B0604020202020204" pitchFamily="34" charset="0"/>
                <a:cs typeface="Arial" panose="020B0604020202020204" pitchFamily="34" charset="0"/>
              </a:rPr>
              <a:t> and π</a:t>
            </a:r>
            <a:r>
              <a:rPr lang="en-US" dirty="0" err="1">
                <a:latin typeface="Arial" panose="020B0604020202020204" pitchFamily="34" charset="0"/>
                <a:cs typeface="Arial" panose="020B0604020202020204" pitchFamily="34" charset="0"/>
              </a:rPr>
              <a:t>ρό</a:t>
            </a:r>
            <a:r>
              <a:rPr lang="en-US" dirty="0">
                <a:latin typeface="Arial" panose="020B0604020202020204" pitchFamily="34" charset="0"/>
                <a:cs typeface="Arial" panose="020B0604020202020204" pitchFamily="34" charset="0"/>
              </a:rPr>
              <a:t>. Neither allows for elision.</a:t>
            </a:r>
          </a:p>
          <a:p>
            <a:pPr algn="just"/>
            <a:r>
              <a:rPr lang="en-US" dirty="0">
                <a:latin typeface="Arial" panose="020B0604020202020204" pitchFamily="34" charset="0"/>
                <a:cs typeface="Arial" panose="020B0604020202020204" pitchFamily="34" charset="0"/>
              </a:rPr>
              <a:t>After a preposition drops its final vowel, if it then ends in a STOP CONSONANT, that consonant becomes ASPIRATED if the following word begins with an aspirated – i.e., marked with a rough breathing – vowel or diphthong.</a:t>
            </a:r>
          </a:p>
          <a:p>
            <a:endParaRPr lang="el-GR" dirty="0"/>
          </a:p>
        </p:txBody>
      </p:sp>
    </p:spTree>
    <p:extLst>
      <p:ext uri="{BB962C8B-B14F-4D97-AF65-F5344CB8AC3E}">
        <p14:creationId xmlns:p14="http://schemas.microsoft.com/office/powerpoint/2010/main" val="3603989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A5C896-4BF3-CB51-7672-F94E6120FBEB}"/>
              </a:ext>
            </a:extLst>
          </p:cNvPr>
          <p:cNvSpPr>
            <a:spLocks noGrp="1"/>
          </p:cNvSpPr>
          <p:nvPr>
            <p:ph type="title"/>
          </p:nvPr>
        </p:nvSpPr>
        <p:spPr/>
        <p:txBody>
          <a:bodyPr/>
          <a:lstStyle/>
          <a:p>
            <a:r>
              <a:rPr lang="en-US" dirty="0"/>
              <a:t>Prepositions</a:t>
            </a:r>
            <a:endParaRPr lang="el-GR" dirty="0"/>
          </a:p>
        </p:txBody>
      </p:sp>
      <p:sp>
        <p:nvSpPr>
          <p:cNvPr id="4" name="Θέση περιεχομένου 3">
            <a:extLst>
              <a:ext uri="{FF2B5EF4-FFF2-40B4-BE49-F238E27FC236}">
                <a16:creationId xmlns:a16="http://schemas.microsoft.com/office/drawing/2014/main" id="{C407B8A6-F6CE-CE0D-E5B8-66F27A5C6756}"/>
              </a:ext>
            </a:extLst>
          </p:cNvPr>
          <p:cNvSpPr>
            <a:spLocks noGrp="1"/>
          </p:cNvSpPr>
          <p:nvPr>
            <p:ph sz="half" idx="1"/>
          </p:nvPr>
        </p:nvSpPr>
        <p:spPr/>
        <p:txBody>
          <a:bodyPr/>
          <a:lstStyle/>
          <a:p>
            <a:pPr algn="just"/>
            <a:r>
              <a:rPr lang="en-US" dirty="0">
                <a:latin typeface="Arial" panose="020B0604020202020204" pitchFamily="34" charset="0"/>
                <a:cs typeface="Arial" panose="020B0604020202020204" pitchFamily="34" charset="0"/>
              </a:rPr>
              <a:t>Examples:</a:t>
            </a:r>
          </a:p>
          <a:p>
            <a:pPr algn="just"/>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ἐλπίδος</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from the hope</a:t>
            </a:r>
          </a:p>
          <a:p>
            <a:pPr algn="just"/>
            <a:r>
              <a:rPr lang="el-GR" dirty="0" err="1">
                <a:latin typeface="Arial" panose="020B0604020202020204" pitchFamily="34" charset="0"/>
                <a:cs typeface="Arial" panose="020B0604020202020204" pitchFamily="34" charset="0"/>
              </a:rPr>
              <a:t>ἀπ</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ἐλπίδος</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from hope</a:t>
            </a:r>
          </a:p>
          <a:p>
            <a:pPr algn="just"/>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αἵματος</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from the blood</a:t>
            </a:r>
          </a:p>
          <a:p>
            <a:pPr algn="just"/>
            <a:r>
              <a:rPr lang="el-GR" dirty="0" err="1">
                <a:latin typeface="Arial" panose="020B0604020202020204" pitchFamily="34" charset="0"/>
                <a:cs typeface="Arial" panose="020B0604020202020204" pitchFamily="34" charset="0"/>
              </a:rPr>
              <a:t>ἀφ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αἵματος</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from blood</a:t>
            </a:r>
            <a:endParaRPr lang="el-GR" dirty="0">
              <a:latin typeface="Arial" panose="020B0604020202020204" pitchFamily="34" charset="0"/>
              <a:cs typeface="Arial" panose="020B0604020202020204" pitchFamily="34" charset="0"/>
            </a:endParaRPr>
          </a:p>
        </p:txBody>
      </p:sp>
      <p:sp>
        <p:nvSpPr>
          <p:cNvPr id="5" name="Θέση περιεχομένου 4">
            <a:extLst>
              <a:ext uri="{FF2B5EF4-FFF2-40B4-BE49-F238E27FC236}">
                <a16:creationId xmlns:a16="http://schemas.microsoft.com/office/drawing/2014/main" id="{7D34B634-F84B-0F0D-5171-B738AEC80F21}"/>
              </a:ext>
            </a:extLst>
          </p:cNvPr>
          <p:cNvSpPr>
            <a:spLocks noGrp="1"/>
          </p:cNvSpPr>
          <p:nvPr>
            <p:ph sz="half" idx="2"/>
          </p:nvPr>
        </p:nvSpPr>
        <p:spPr/>
        <p:txBody>
          <a:bodyPr/>
          <a:lstStyle/>
          <a:p>
            <a:pPr algn="just"/>
            <a:r>
              <a:rPr lang="en-US" dirty="0">
                <a:latin typeface="Arial" panose="020B0604020202020204" pitchFamily="34" charset="0"/>
                <a:cs typeface="Arial" panose="020B0604020202020204" pitchFamily="34" charset="0"/>
              </a:rPr>
              <a:t>Exercise 3:</a:t>
            </a:r>
          </a:p>
          <a:p>
            <a:pPr algn="just"/>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τοὺς</a:t>
            </a:r>
            <a:r>
              <a:rPr lang="el-GR" dirty="0">
                <a:latin typeface="Arial" panose="020B0604020202020204" pitchFamily="34" charset="0"/>
                <a:cs typeface="Arial" panose="020B0604020202020204" pitchFamily="34" charset="0"/>
              </a:rPr>
              <a:t> πολεμίους</a:t>
            </a:r>
            <a:endParaRPr lang="en-US"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against the enemies</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ἐμἐ</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as far as I am concerned</a:t>
            </a:r>
          </a:p>
          <a:p>
            <a:pPr algn="just"/>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ἵππου</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 horseback</a:t>
            </a:r>
          </a:p>
          <a:p>
            <a:pPr algn="just"/>
            <a:endParaRPr lang="en-US"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6350135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A7BDF7-4A1F-D80B-BA58-59C332D56CD7}"/>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CEDAAC44-952E-B7F7-9BAD-FCF62C2D3AA6}"/>
              </a:ext>
            </a:extLst>
          </p:cNvPr>
          <p:cNvSpPr>
            <a:spLocks noGrp="1"/>
          </p:cNvSpPr>
          <p:nvPr>
            <p:ph idx="1"/>
          </p:nvPr>
        </p:nvSpPr>
        <p:spPr/>
        <p:txBody>
          <a:bodyPr>
            <a:normAutofit fontScale="77500" lnSpcReduction="20000"/>
          </a:bodyPr>
          <a:lstStyle/>
          <a:p>
            <a:pPr algn="just"/>
            <a:r>
              <a:rPr lang="en-US" b="1" dirty="0">
                <a:latin typeface="Arial" panose="020B0604020202020204" pitchFamily="34" charset="0"/>
                <a:cs typeface="Arial" panose="020B0604020202020204" pitchFamily="34" charset="0"/>
              </a:rPr>
              <a:t>Prefixes, Elision, and Aspiration</a:t>
            </a:r>
          </a:p>
          <a:p>
            <a:pPr algn="just"/>
            <a:r>
              <a:rPr lang="en-US" dirty="0">
                <a:latin typeface="Arial" panose="020B0604020202020204" pitchFamily="34" charset="0"/>
                <a:cs typeface="Arial" panose="020B0604020202020204" pitchFamily="34" charset="0"/>
              </a:rPr>
              <a:t>When prefixes are attached to verbs, any final vowel drops out – or ELIDES – if the tense stem to which it is added begins with a vowel. As with prepositions, the prefixes π</a:t>
            </a:r>
            <a:r>
              <a:rPr lang="en-US" dirty="0" err="1">
                <a:latin typeface="Arial" panose="020B0604020202020204" pitchFamily="34" charset="0"/>
                <a:cs typeface="Arial" panose="020B0604020202020204" pitchFamily="34" charset="0"/>
              </a:rPr>
              <a:t>ερί</a:t>
            </a:r>
            <a:r>
              <a:rPr lang="en-US" dirty="0">
                <a:latin typeface="Arial" panose="020B0604020202020204" pitchFamily="34" charset="0"/>
                <a:cs typeface="Arial" panose="020B0604020202020204" pitchFamily="34" charset="0"/>
              </a:rPr>
              <a:t> and π</a:t>
            </a:r>
            <a:r>
              <a:rPr lang="en-US" dirty="0" err="1">
                <a:latin typeface="Arial" panose="020B0604020202020204" pitchFamily="34" charset="0"/>
                <a:cs typeface="Arial" panose="020B0604020202020204" pitchFamily="34" charset="0"/>
              </a:rPr>
              <a:t>ρό</a:t>
            </a:r>
            <a:r>
              <a:rPr lang="en-US" dirty="0">
                <a:latin typeface="Arial" panose="020B0604020202020204" pitchFamily="34" charset="0"/>
                <a:cs typeface="Arial" panose="020B0604020202020204" pitchFamily="34" charset="0"/>
              </a:rPr>
              <a:t> are an exception to this rule, and do not elide. If a prefix drops its final vowel, the remaining consonant becomes ASPIRATED if the tense stem begins with an aspirated vowel or diphthong.</a:t>
            </a:r>
          </a:p>
          <a:p>
            <a:pPr algn="just"/>
            <a:r>
              <a:rPr lang="el-GR" dirty="0" err="1">
                <a:latin typeface="Arial" panose="020B0604020202020204" pitchFamily="34" charset="0"/>
                <a:cs typeface="Arial" panose="020B0604020202020204" pitchFamily="34" charset="0"/>
              </a:rPr>
              <a:t>ἀνίστημι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ἵστημι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raise, appoint</a:t>
            </a:r>
          </a:p>
          <a:p>
            <a:pPr algn="just"/>
            <a:r>
              <a:rPr lang="el-GR" dirty="0" err="1">
                <a:latin typeface="Arial" panose="020B0604020202020204" pitchFamily="34" charset="0"/>
                <a:cs typeface="Arial" panose="020B0604020202020204" pitchFamily="34" charset="0"/>
              </a:rPr>
              <a:t>ἀποδίδωμι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a:t>
            </a:r>
            <a:r>
              <a:rPr lang="el-GR" dirty="0">
                <a:latin typeface="Arial" panose="020B0604020202020204" pitchFamily="34" charset="0"/>
                <a:cs typeface="Arial" panose="020B0604020202020204" pitchFamily="34" charset="0"/>
              </a:rPr>
              <a:t> + δίδωμι) </a:t>
            </a:r>
            <a:r>
              <a:rPr lang="en-US" dirty="0">
                <a:latin typeface="Arial" panose="020B0604020202020204" pitchFamily="34" charset="0"/>
                <a:cs typeface="Arial" panose="020B0604020202020204" pitchFamily="34" charset="0"/>
              </a:rPr>
              <a:t>give back</a:t>
            </a:r>
          </a:p>
          <a:p>
            <a:pPr algn="just"/>
            <a:r>
              <a:rPr lang="el-GR" dirty="0" err="1">
                <a:latin typeface="Arial" panose="020B0604020202020204" pitchFamily="34" charset="0"/>
                <a:cs typeface="Arial" panose="020B0604020202020204" pitchFamily="34" charset="0"/>
              </a:rPr>
              <a:t>ἀφίημι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ἵημι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let go, allow, forgive</a:t>
            </a:r>
          </a:p>
          <a:p>
            <a:pPr algn="just"/>
            <a:r>
              <a:rPr lang="el-GR" dirty="0" err="1">
                <a:latin typeface="Arial" panose="020B0604020202020204" pitchFamily="34" charset="0"/>
                <a:cs typeface="Arial" panose="020B0604020202020204" pitchFamily="34" charset="0"/>
              </a:rPr>
              <a:t>ἐπιτίθημι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τίθημι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put on</a:t>
            </a:r>
          </a:p>
          <a:p>
            <a:pPr algn="just"/>
            <a:r>
              <a:rPr lang="el-GR" dirty="0" err="1">
                <a:latin typeface="Arial" panose="020B0604020202020204" pitchFamily="34" charset="0"/>
                <a:cs typeface="Arial" panose="020B0604020202020204" pitchFamily="34" charset="0"/>
              </a:rPr>
              <a:t>καθίστημι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κατα</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ἵστημι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set down, establish</a:t>
            </a:r>
          </a:p>
          <a:p>
            <a:pPr algn="just"/>
            <a:r>
              <a:rPr lang="el-GR" dirty="0" err="1">
                <a:latin typeface="Arial" panose="020B0604020202020204" pitchFamily="34" charset="0"/>
                <a:cs typeface="Arial" panose="020B0604020202020204" pitchFamily="34" charset="0"/>
              </a:rPr>
              <a:t>παραδίδωμι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a:t>
            </a:r>
            <a:r>
              <a:rPr lang="el-GR" dirty="0">
                <a:latin typeface="Arial" panose="020B0604020202020204" pitchFamily="34" charset="0"/>
                <a:cs typeface="Arial" panose="020B0604020202020204" pitchFamily="34" charset="0"/>
              </a:rPr>
              <a:t> + δίδωμι) </a:t>
            </a:r>
            <a:r>
              <a:rPr lang="en-US" dirty="0">
                <a:latin typeface="Arial" panose="020B0604020202020204" pitchFamily="34" charset="0"/>
                <a:cs typeface="Arial" panose="020B0604020202020204" pitchFamily="34" charset="0"/>
              </a:rPr>
              <a:t>hand over, deliver</a:t>
            </a:r>
          </a:p>
          <a:p>
            <a:pPr algn="just"/>
            <a:r>
              <a:rPr lang="el-GR" dirty="0" err="1">
                <a:latin typeface="Arial" panose="020B0604020202020204" pitchFamily="34" charset="0"/>
                <a:cs typeface="Arial" panose="020B0604020202020204" pitchFamily="34" charset="0"/>
              </a:rPr>
              <a:t>πάρειμι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εἰμί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be present</a:t>
            </a:r>
          </a:p>
          <a:p>
            <a:pPr algn="just"/>
            <a:r>
              <a:rPr lang="el-GR" dirty="0" err="1">
                <a:latin typeface="Arial" panose="020B0604020202020204" pitchFamily="34" charset="0"/>
                <a:cs typeface="Arial" panose="020B0604020202020204" pitchFamily="34" charset="0"/>
              </a:rPr>
              <a:t>παρίστημι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ἵστημι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present</a:t>
            </a:r>
          </a:p>
          <a:p>
            <a:pPr algn="just"/>
            <a:r>
              <a:rPr lang="el-GR" dirty="0" err="1">
                <a:latin typeface="Arial" panose="020B0604020202020204" pitchFamily="34" charset="0"/>
                <a:cs typeface="Arial" panose="020B0604020202020204" pitchFamily="34" charset="0"/>
              </a:rPr>
              <a:t>προστίθημι</a:t>
            </a:r>
            <a:r>
              <a:rPr lang="el-GR" dirty="0">
                <a:latin typeface="Arial" panose="020B0604020202020204" pitchFamily="34" charset="0"/>
                <a:cs typeface="Arial" panose="020B0604020202020204" pitchFamily="34" charset="0"/>
              </a:rPr>
              <a:t> (προς + </a:t>
            </a:r>
            <a:r>
              <a:rPr lang="el-GR" dirty="0" err="1">
                <a:latin typeface="Arial" panose="020B0604020202020204" pitchFamily="34" charset="0"/>
                <a:cs typeface="Arial" panose="020B0604020202020204" pitchFamily="34" charset="0"/>
              </a:rPr>
              <a:t>τίθημι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add to</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63050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708C58-F715-DEDD-D7D7-B322B011911F}"/>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83F4A0CA-7DB0-C5A1-CC16-2FAE013EE661}"/>
              </a:ext>
            </a:extLst>
          </p:cNvPr>
          <p:cNvSpPr>
            <a:spLocks noGrp="1"/>
          </p:cNvSpPr>
          <p:nvPr>
            <p:ph idx="1"/>
          </p:nvPr>
        </p:nvSpPr>
        <p:spPr/>
        <p:txBody>
          <a:bodyPr>
            <a:normAutofit fontScale="85000" lnSpcReduction="10000"/>
          </a:bodyPr>
          <a:lstStyle/>
          <a:p>
            <a:pPr algn="just"/>
            <a:r>
              <a:rPr lang="en-US" dirty="0">
                <a:latin typeface="Arial" panose="020B0604020202020204" pitchFamily="34" charset="0"/>
                <a:cs typeface="Arial" panose="020B0604020202020204" pitchFamily="34" charset="0"/>
              </a:rPr>
              <a:t>Exercise 4: Translate the paragraph below, paying attention to how the adverbs and prepositions function.</a:t>
            </a:r>
          </a:p>
          <a:p>
            <a:pPr algn="just"/>
            <a:r>
              <a:rPr lang="en-US" dirty="0">
                <a:latin typeface="Arial" panose="020B0604020202020204" pitchFamily="34" charset="0"/>
                <a:cs typeface="Arial" panose="020B0604020202020204" pitchFamily="34" charset="0"/>
              </a:rPr>
              <a:t>Paragraph I (from </a:t>
            </a:r>
            <a:r>
              <a:rPr lang="en-US" i="1" dirty="0">
                <a:latin typeface="Arial" panose="020B0604020202020204" pitchFamily="34" charset="0"/>
                <a:cs typeface="Arial" panose="020B0604020202020204" pitchFamily="34" charset="0"/>
              </a:rPr>
              <a:t>Moby Dick</a:t>
            </a:r>
            <a:r>
              <a:rPr lang="en-US" dirty="0">
                <a:latin typeface="Arial" panose="020B0604020202020204" pitchFamily="34" charset="0"/>
                <a:cs typeface="Arial" panose="020B0604020202020204" pitchFamily="34" charset="0"/>
              </a:rPr>
              <a:t>)</a:t>
            </a:r>
          </a:p>
          <a:p>
            <a:pPr algn="just"/>
            <a:r>
              <a:rPr lang="en-US" dirty="0">
                <a:latin typeface="Arial" panose="020B0604020202020204" pitchFamily="34" charset="0"/>
                <a:cs typeface="Arial" panose="020B0604020202020204" pitchFamily="34" charset="0"/>
              </a:rPr>
              <a:t>It was a humorously perilous business for both of us. </a:t>
            </a:r>
            <a:r>
              <a:rPr lang="en-US" b="1" dirty="0">
                <a:latin typeface="Arial" panose="020B0604020202020204" pitchFamily="34" charset="0"/>
                <a:cs typeface="Arial" panose="020B0604020202020204" pitchFamily="34" charset="0"/>
              </a:rPr>
              <a:t>π</a:t>
            </a:r>
            <a:r>
              <a:rPr lang="en-US" b="1" dirty="0" err="1">
                <a:latin typeface="Arial" panose="020B0604020202020204" pitchFamily="34" charset="0"/>
                <a:cs typeface="Arial" panose="020B0604020202020204" pitchFamily="34" charset="0"/>
              </a:rPr>
              <a:t>ρὶν</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γὰρ</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we proceed further, it must be said that the monkey-rope was fast </a:t>
            </a:r>
            <a:r>
              <a:rPr lang="en-US" b="1" dirty="0">
                <a:latin typeface="Arial" panose="020B0604020202020204" pitchFamily="34" charset="0"/>
                <a:cs typeface="Arial" panose="020B0604020202020204" pitchFamily="34" charset="0"/>
              </a:rPr>
              <a:t>ἐπὶ</a:t>
            </a:r>
            <a:r>
              <a:rPr lang="en-US" dirty="0">
                <a:latin typeface="Arial" panose="020B0604020202020204" pitchFamily="34" charset="0"/>
                <a:cs typeface="Arial" panose="020B0604020202020204" pitchFamily="34" charset="0"/>
              </a:rPr>
              <a:t> both ends; fast to Queequeg’s broad canvas belt, and fast to my narrow leather one. So that for better or for worse, we two, </a:t>
            </a:r>
            <a:r>
              <a:rPr lang="en-US" b="1" dirty="0" err="1">
                <a:latin typeface="Arial" panose="020B0604020202020204" pitchFamily="34" charset="0"/>
                <a:cs typeface="Arial" panose="020B0604020202020204" pitchFamily="34" charset="0"/>
              </a:rPr>
              <a:t>εἰς</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νῦν</a:t>
            </a:r>
            <a:r>
              <a:rPr lang="en-US" dirty="0">
                <a:latin typeface="Arial" panose="020B0604020202020204" pitchFamily="34" charset="0"/>
                <a:cs typeface="Arial" panose="020B0604020202020204" pitchFamily="34" charset="0"/>
              </a:rPr>
              <a:t>, were wedded; and should poor Queequeg sink to rise no more, </a:t>
            </a:r>
            <a:r>
              <a:rPr lang="en-US" b="1" dirty="0">
                <a:latin typeface="Arial" panose="020B0604020202020204" pitchFamily="34" charset="0"/>
                <a:cs typeface="Arial" panose="020B0604020202020204" pitchFamily="34" charset="0"/>
              </a:rPr>
              <a:t>ἔπ</a:t>
            </a:r>
            <a:r>
              <a:rPr lang="en-US" b="1" dirty="0" err="1">
                <a:latin typeface="Arial" panose="020B0604020202020204" pitchFamily="34" charset="0"/>
                <a:cs typeface="Arial" panose="020B0604020202020204" pitchFamily="34" charset="0"/>
              </a:rPr>
              <a:t>ειτ</a:t>
            </a:r>
            <a:r>
              <a:rPr lang="en-US" b="1" dirty="0">
                <a:latin typeface="Arial" panose="020B0604020202020204" pitchFamily="34" charset="0"/>
                <a:cs typeface="Arial" panose="020B0604020202020204" pitchFamily="34" charset="0"/>
              </a:rPr>
              <a:t>α</a:t>
            </a:r>
            <a:r>
              <a:rPr lang="en-US" dirty="0">
                <a:latin typeface="Arial" panose="020B0604020202020204" pitchFamily="34" charset="0"/>
                <a:cs typeface="Arial" panose="020B0604020202020204" pitchFamily="34" charset="0"/>
              </a:rPr>
              <a:t> and usage and honor demanded, that instead of cutting the cord, it should drag me down in his wake. </a:t>
            </a:r>
            <a:r>
              <a:rPr lang="en-US" b="1" dirty="0" err="1">
                <a:latin typeface="Arial" panose="020B0604020202020204" pitchFamily="34" charset="0"/>
                <a:cs typeface="Arial" panose="020B0604020202020204" pitchFamily="34" charset="0"/>
              </a:rPr>
              <a:t>οὕτως</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ἔπ</a:t>
            </a:r>
            <a:r>
              <a:rPr lang="en-US" b="1" dirty="0" err="1">
                <a:latin typeface="Arial" panose="020B0604020202020204" pitchFamily="34" charset="0"/>
                <a:cs typeface="Arial" panose="020B0604020202020204" pitchFamily="34" charset="0"/>
              </a:rPr>
              <a:t>ειτ</a:t>
            </a:r>
            <a:r>
              <a:rPr lang="en-US" b="1" dirty="0">
                <a:latin typeface="Arial" panose="020B0604020202020204" pitchFamily="34" charset="0"/>
                <a:cs typeface="Arial" panose="020B0604020202020204" pitchFamily="34" charset="0"/>
              </a:rPr>
              <a:t>α</a:t>
            </a:r>
            <a:r>
              <a:rPr lang="en-US" dirty="0">
                <a:latin typeface="Arial" panose="020B0604020202020204" pitchFamily="34" charset="0"/>
                <a:cs typeface="Arial" panose="020B0604020202020204" pitchFamily="34" charset="0"/>
              </a:rPr>
              <a:t>, an elongated Siamese ligature united us. Queequeg was my own inseparable twin brother; nor could I any way get rid of the dangerous liabilities which the hempen bond entailed.</a:t>
            </a:r>
          </a:p>
          <a:p>
            <a:pPr algn="just"/>
            <a:r>
              <a:rPr lang="en-US" b="1" dirty="0" err="1">
                <a:latin typeface="Arial" panose="020B0604020202020204" pitchFamily="34" charset="0"/>
                <a:cs typeface="Arial" panose="020B0604020202020204" pitchFamily="34" charset="0"/>
              </a:rPr>
              <a:t>οὕτως</a:t>
            </a:r>
            <a:r>
              <a:rPr lang="en-US" dirty="0">
                <a:latin typeface="Arial" panose="020B0604020202020204" pitchFamily="34" charset="0"/>
                <a:cs typeface="Arial" panose="020B0604020202020204" pitchFamily="34" charset="0"/>
              </a:rPr>
              <a:t> strongly and metaphysically did I conceive of my situation </a:t>
            </a:r>
            <a:r>
              <a:rPr lang="en-US" b="1" dirty="0" err="1">
                <a:latin typeface="Arial" panose="020B0604020202020204" pitchFamily="34" charset="0"/>
                <a:cs typeface="Arial" panose="020B0604020202020204" pitchFamily="34" charset="0"/>
              </a:rPr>
              <a:t>τότε</a:t>
            </a:r>
            <a:r>
              <a:rPr lang="en-US" dirty="0">
                <a:latin typeface="Arial" panose="020B0604020202020204" pitchFamily="34" charset="0"/>
                <a:cs typeface="Arial" panose="020B0604020202020204" pitchFamily="34" charset="0"/>
              </a:rPr>
              <a:t>, that </a:t>
            </a:r>
            <a:r>
              <a:rPr lang="en-US" b="1" dirty="0" err="1">
                <a:latin typeface="Arial" panose="020B0604020202020204" pitchFamily="34" charset="0"/>
                <a:cs typeface="Arial" panose="020B0604020202020204" pitchFamily="34" charset="0"/>
              </a:rPr>
              <a:t>μέχρι</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earnestly watching his motions, I seemed distinctly to perceive that my own individuality was </a:t>
            </a:r>
            <a:r>
              <a:rPr lang="en-US" b="1" dirty="0" err="1">
                <a:latin typeface="Arial" panose="020B0604020202020204" pitchFamily="34" charset="0"/>
                <a:cs typeface="Arial" panose="020B0604020202020204" pitchFamily="34" charset="0"/>
              </a:rPr>
              <a:t>νῦν</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merged in a joint stock company of two; that my free will had received a mortal wound; καὶ that another’s mistake or misfortune might plunge innocent me </a:t>
            </a:r>
            <a:r>
              <a:rPr lang="en-US" b="1" dirty="0" err="1">
                <a:latin typeface="Arial" panose="020B0604020202020204" pitchFamily="34" charset="0"/>
                <a:cs typeface="Arial" panose="020B0604020202020204" pitchFamily="34" charset="0"/>
              </a:rPr>
              <a:t>εἰς</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unmerited disaster and death.</a:t>
            </a:r>
          </a:p>
          <a:p>
            <a:endParaRPr lang="en-US" dirty="0"/>
          </a:p>
          <a:p>
            <a:endParaRPr lang="el-GR" dirty="0"/>
          </a:p>
        </p:txBody>
      </p:sp>
    </p:spTree>
    <p:extLst>
      <p:ext uri="{BB962C8B-B14F-4D97-AF65-F5344CB8AC3E}">
        <p14:creationId xmlns:p14="http://schemas.microsoft.com/office/powerpoint/2010/main" val="3930946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F51D1-777B-07D1-CB95-FCB63D26D75B}"/>
              </a:ext>
            </a:extLst>
          </p:cNvPr>
          <p:cNvSpPr>
            <a:spLocks noGrp="1"/>
          </p:cNvSpPr>
          <p:nvPr>
            <p:ph type="title"/>
          </p:nvPr>
        </p:nvSpPr>
        <p:spPr/>
        <p:txBody>
          <a:bodyPr/>
          <a:lstStyle/>
          <a:p>
            <a:r>
              <a:rPr lang="en-US" dirty="0"/>
              <a:t>Prepositions</a:t>
            </a:r>
            <a:endParaRPr lang="el-GR" dirty="0"/>
          </a:p>
        </p:txBody>
      </p:sp>
      <p:sp>
        <p:nvSpPr>
          <p:cNvPr id="3" name="Θέση περιεχομένου 2">
            <a:extLst>
              <a:ext uri="{FF2B5EF4-FFF2-40B4-BE49-F238E27FC236}">
                <a16:creationId xmlns:a16="http://schemas.microsoft.com/office/drawing/2014/main" id="{26587720-9839-8F84-A36F-26E729C46370}"/>
              </a:ext>
            </a:extLst>
          </p:cNvPr>
          <p:cNvSpPr>
            <a:spLocks noGrp="1"/>
          </p:cNvSpPr>
          <p:nvPr>
            <p:ph idx="1"/>
          </p:nvPr>
        </p:nvSpPr>
        <p:spPr/>
        <p:txBody>
          <a:bodyPr>
            <a:normAutofit fontScale="92500" lnSpcReduction="10000"/>
          </a:bodyPr>
          <a:lstStyle/>
          <a:p>
            <a:pPr algn="just"/>
            <a:r>
              <a:rPr lang="en-US" dirty="0">
                <a:latin typeface="Arial" panose="020B0604020202020204" pitchFamily="34" charset="0"/>
                <a:cs typeface="Arial" panose="020B0604020202020204" pitchFamily="34" charset="0"/>
              </a:rPr>
              <a:t>Exercise 4:</a:t>
            </a:r>
          </a:p>
          <a:p>
            <a:pPr algn="just"/>
            <a:r>
              <a:rPr lang="en-US" dirty="0">
                <a:latin typeface="Arial" panose="020B0604020202020204" pitchFamily="34" charset="0"/>
                <a:cs typeface="Arial" panose="020B0604020202020204" pitchFamily="34" charset="0"/>
              </a:rPr>
              <a:t>It was a humorously perilous business for both of us. For, before we proceed further, it must be said that the monkey-rope was fast at both ends; fast to Queequeg’s broad canvas belt, and fast to my narrow leather one. So that for better or for worse, we two, for the time, were wedded; and should poor Queequeg sink to rise no more, then both usage and honor demanded, that instead of cutting the cord, it should drag me down in his wake. So, then, an elongated Siamese ligature united us. Queequeg was my own inseparable twin brother; nor could I any way get rid of the dangerous liabilities which the hempen bond entailed.</a:t>
            </a:r>
          </a:p>
          <a:p>
            <a:pPr algn="just"/>
            <a:r>
              <a:rPr lang="en-US" dirty="0">
                <a:latin typeface="Arial" panose="020B0604020202020204" pitchFamily="34" charset="0"/>
                <a:cs typeface="Arial" panose="020B0604020202020204" pitchFamily="34" charset="0"/>
              </a:rPr>
              <a:t>So strongly and metaphysically did I conceive of my situation then, that while earnestly watching his motions, I seemed distinctly to perceive that my own individuality was now merged in a joint stock company of two; that my free will had received a mortal wound; and that another’s mistake or misfortune might plunge innocent me into unmerited disaster and death.</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72181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3EC77F-2CB4-3DDF-6803-F839780A2DBF}"/>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AD0B8FE0-BF8D-90C7-AB15-67F10550A720}"/>
              </a:ext>
            </a:extLst>
          </p:cNvPr>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Meanings and Functions; Types of Particle</a:t>
            </a:r>
          </a:p>
          <a:p>
            <a:pPr algn="just"/>
            <a:r>
              <a:rPr lang="en-US" dirty="0">
                <a:latin typeface="Arial" panose="020B0604020202020204" pitchFamily="34" charset="0"/>
                <a:cs typeface="Arial" panose="020B0604020202020204" pitchFamily="34" charset="0"/>
              </a:rPr>
              <a:t>Particles are usually considered a class separate from adverbs conjunctions and interjections (</a:t>
            </a:r>
            <a:r>
              <a:rPr lang="en-US" dirty="0" err="1">
                <a:latin typeface="Arial" panose="020B0604020202020204" pitchFamily="34" charset="0"/>
                <a:cs typeface="Arial" panose="020B0604020202020204" pitchFamily="34" charset="0"/>
              </a:rPr>
              <a:t>οἶμοι</a:t>
            </a:r>
            <a:r>
              <a:rPr lang="en-US" dirty="0">
                <a:latin typeface="Arial" panose="020B0604020202020204" pitchFamily="34" charset="0"/>
                <a:cs typeface="Arial" panose="020B0604020202020204" pitchFamily="34" charset="0"/>
              </a:rPr>
              <a:t>, ἔα, ἒ ἔ, etc.), even though there is a considerable overlap between these classes. It is indeed almost impossible to draw clear boundaries between particles and adverbs, or between particles and conjunctions.</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They are used for rhetorical and stylistic coloring. </a:t>
            </a:r>
          </a:p>
          <a:p>
            <a:pPr algn="just"/>
            <a:r>
              <a:rPr lang="en-US" dirty="0">
                <a:latin typeface="Arial" panose="020B0604020202020204" pitchFamily="34" charset="0"/>
                <a:cs typeface="Arial" panose="020B0604020202020204" pitchFamily="34" charset="0"/>
              </a:rPr>
              <a:t>The words classed as particles do share some formal characteristics:</a:t>
            </a:r>
          </a:p>
          <a:p>
            <a:pPr algn="just"/>
            <a:r>
              <a:rPr lang="en-US" dirty="0">
                <a:latin typeface="Arial" panose="020B0604020202020204" pitchFamily="34" charset="0"/>
                <a:cs typeface="Arial" panose="020B0604020202020204" pitchFamily="34" charset="0"/>
              </a:rPr>
              <a:t>– they are short words (mostly one or two syllables) that are never declined, and normally not derived;</a:t>
            </a:r>
          </a:p>
          <a:p>
            <a:pPr algn="just"/>
            <a:r>
              <a:rPr lang="en-US" dirty="0">
                <a:latin typeface="Arial" panose="020B0604020202020204" pitchFamily="34" charset="0"/>
                <a:cs typeface="Arial" panose="020B0604020202020204" pitchFamily="34" charset="0"/>
              </a:rPr>
              <a:t>– they are either postpositive or prepositive.</a:t>
            </a:r>
          </a:p>
          <a:p>
            <a:endParaRPr lang="el-GR" dirty="0"/>
          </a:p>
        </p:txBody>
      </p:sp>
    </p:spTree>
    <p:extLst>
      <p:ext uri="{BB962C8B-B14F-4D97-AF65-F5344CB8AC3E}">
        <p14:creationId xmlns:p14="http://schemas.microsoft.com/office/powerpoint/2010/main" val="476231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342594-1DDC-AE90-CC13-D1CE7435B3C8}"/>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223F6626-5031-11D3-5EEB-C13D7AF31017}"/>
              </a:ext>
            </a:extLst>
          </p:cNvPr>
          <p:cNvSpPr>
            <a:spLocks noGrp="1"/>
          </p:cNvSpPr>
          <p:nvPr>
            <p:ph idx="1"/>
          </p:nvPr>
        </p:nvSpPr>
        <p:spPr/>
        <p:txBody>
          <a:bodyPr/>
          <a:lstStyle/>
          <a:p>
            <a:pPr algn="just"/>
            <a:r>
              <a:rPr lang="en-US" dirty="0">
                <a:latin typeface="Arial" panose="020B0604020202020204" pitchFamily="34" charset="0"/>
                <a:cs typeface="Arial" panose="020B0604020202020204" pitchFamily="34" charset="0"/>
              </a:rPr>
              <a:t>Nearly all adverbs derive from original case-forms of an adjective or noun.</a:t>
            </a:r>
          </a:p>
          <a:p>
            <a:pPr algn="just"/>
            <a:r>
              <a:rPr lang="en-US" dirty="0">
                <a:latin typeface="Arial" panose="020B0604020202020204" pitchFamily="34" charset="0"/>
                <a:cs typeface="Arial" panose="020B0604020202020204" pitchFamily="34" charset="0"/>
              </a:rPr>
              <a:t>A few adverbs did not originate as case forms of a noun or adjective.</a:t>
            </a:r>
          </a:p>
          <a:p>
            <a:pPr algn="just"/>
            <a:r>
              <a:rPr lang="en-US" dirty="0">
                <a:latin typeface="Arial" panose="020B0604020202020204" pitchFamily="34" charset="0"/>
                <a:cs typeface="Arial" panose="020B0604020202020204" pitchFamily="34" charset="0"/>
              </a:rPr>
              <a:t>Rare cases: adverbs formed from (the stems of) pronouns (e.g. </a:t>
            </a:r>
            <a:r>
              <a:rPr lang="el-GR" dirty="0">
                <a:latin typeface="Arial" panose="020B0604020202020204" pitchFamily="34" charset="0"/>
                <a:cs typeface="Arial" panose="020B0604020202020204" pitchFamily="34" charset="0"/>
              </a:rPr>
              <a:t>πότε,</a:t>
            </a:r>
          </a:p>
          <a:p>
            <a:pPr algn="just"/>
            <a:r>
              <a:rPr lang="el-GR" dirty="0" err="1">
                <a:latin typeface="Arial" panose="020B0604020202020204" pitchFamily="34" charset="0"/>
                <a:cs typeface="Arial" panose="020B0604020202020204" pitchFamily="34" charset="0"/>
              </a:rPr>
              <a:t>ὁπότε</a:t>
            </a:r>
            <a:r>
              <a:rPr lang="el-GR" dirty="0">
                <a:latin typeface="Arial" panose="020B0604020202020204" pitchFamily="34" charset="0"/>
                <a:cs typeface="Arial" panose="020B0604020202020204" pitchFamily="34" charset="0"/>
              </a:rPr>
              <a:t>, τότε, </a:t>
            </a:r>
            <a:r>
              <a:rPr lang="el-GR" dirty="0" err="1">
                <a:latin typeface="Arial" panose="020B0604020202020204" pitchFamily="34" charset="0"/>
                <a:cs typeface="Arial" panose="020B0604020202020204" pitchFamily="34" charset="0"/>
              </a:rPr>
              <a:t>τῇδε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ταύτῃ</a:t>
            </a:r>
            <a:r>
              <a:rPr lang="en-US" dirty="0">
                <a:latin typeface="Arial" panose="020B0604020202020204" pitchFamily="34" charset="0"/>
                <a:cs typeface="Arial" panose="020B0604020202020204" pitchFamily="34" charset="0"/>
              </a:rPr>
              <a:t> and adverbs formed from numerals (usually in</a:t>
            </a:r>
          </a:p>
          <a:p>
            <a:pPr marL="0" indent="0" algn="just">
              <a:buNone/>
            </a:pPr>
            <a:r>
              <a:rPr lang="en-US" dirty="0">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άκις</a:t>
            </a:r>
            <a:r>
              <a:rPr lang="en-US" dirty="0">
                <a:latin typeface="Arial" panose="020B0604020202020204" pitchFamily="34" charset="0"/>
                <a:cs typeface="Arial" panose="020B0604020202020204" pitchFamily="34" charset="0"/>
              </a:rPr>
              <a:t>, e.g. </a:t>
            </a:r>
            <a:r>
              <a:rPr lang="el-GR" dirty="0" err="1">
                <a:latin typeface="Arial" panose="020B0604020202020204" pitchFamily="34" charset="0"/>
                <a:cs typeface="Arial" panose="020B0604020202020204" pitchFamily="34" charset="0"/>
              </a:rPr>
              <a:t>πολλάκις</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2555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700587-6CBB-9756-46EA-AD1658B5BD06}"/>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770CF488-AA8D-C656-DC1A-7EB443DCD5C4}"/>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Particles may be subdivided among the following categories:</a:t>
            </a:r>
          </a:p>
          <a:p>
            <a:pPr algn="just"/>
            <a:r>
              <a:rPr lang="en-US" dirty="0">
                <a:latin typeface="Arial" panose="020B0604020202020204" pitchFamily="34" charset="0"/>
                <a:cs typeface="Arial" panose="020B0604020202020204" pitchFamily="34" charset="0"/>
              </a:rPr>
              <a:t>– connective (or ‘text-structuring’) particles, which function (primarily) to indicate relationships between (the content of) text segments: </a:t>
            </a:r>
            <a:r>
              <a:rPr lang="el-GR" dirty="0" err="1">
                <a:latin typeface="Arial" panose="020B0604020202020204" pitchFamily="34" charset="0"/>
                <a:cs typeface="Arial" panose="020B0604020202020204" pitchFamily="34" charset="0"/>
              </a:rPr>
              <a:t>ἀλλά</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γάρ,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ἤ,</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καί</a:t>
            </a:r>
            <a:r>
              <a:rPr lang="el-GR" dirty="0">
                <a:latin typeface="Arial" panose="020B0604020202020204" pitchFamily="34" charset="0"/>
                <a:cs typeface="Arial" panose="020B0604020202020204" pitchFamily="34" charset="0"/>
              </a:rPr>
              <a:t>, καίτοι, </a:t>
            </a:r>
            <a:r>
              <a:rPr lang="el-GR" dirty="0" err="1">
                <a:latin typeface="Arial" panose="020B0604020202020204" pitchFamily="34" charset="0"/>
                <a:cs typeface="Arial" panose="020B0604020202020204" pitchFamily="34" charset="0"/>
              </a:rPr>
              <a:t>μέν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νυν, </a:t>
            </a:r>
            <a:r>
              <a:rPr lang="el-GR" dirty="0" err="1">
                <a:latin typeface="Arial" panose="020B0604020202020204" pitchFamily="34" charset="0"/>
                <a:cs typeface="Arial" panose="020B0604020202020204" pitchFamily="34" charset="0"/>
              </a:rPr>
              <a:t>οὐδέ</a:t>
            </a:r>
            <a:r>
              <a:rPr lang="el-GR" dirty="0">
                <a:latin typeface="Arial" panose="020B0604020202020204" pitchFamily="34" charset="0"/>
                <a:cs typeface="Arial" panose="020B0604020202020204" pitchFamily="34" charset="0"/>
              </a:rPr>
              <a:t>/μηδέ, </a:t>
            </a:r>
            <a:r>
              <a:rPr lang="el-GR" dirty="0" err="1">
                <a:latin typeface="Arial" panose="020B0604020202020204" pitchFamily="34" charset="0"/>
                <a:cs typeface="Arial" panose="020B0604020202020204" pitchFamily="34" charset="0"/>
              </a:rPr>
              <a:t>οὔκουν</a:t>
            </a:r>
            <a:r>
              <a:rPr lang="el-GR" dirty="0">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/μήτε, τε, </a:t>
            </a:r>
            <a:r>
              <a:rPr lang="el-GR" dirty="0" err="1">
                <a:latin typeface="Arial" panose="020B0604020202020204" pitchFamily="34" charset="0"/>
                <a:cs typeface="Arial" panose="020B0604020202020204" pitchFamily="34" charset="0"/>
              </a:rPr>
              <a:t>τοιγάρ</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τοιγαροῦν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τοιγάρτοι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τοίνυν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attitudinal (also: ‘modal’ or ‘interactional’) particles, which function (primarily)to indicate a speaker’s attitude towards the content of his/her utterance, or his/her anticipation of the addressee’s attitude towards that content: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ἆρα</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δήπου</a:t>
            </a:r>
            <a:r>
              <a:rPr lang="el-GR" dirty="0">
                <a:latin typeface="Arial" panose="020B0604020202020204" pitchFamily="34" charset="0"/>
                <a:cs typeface="Arial" panose="020B0604020202020204" pitchFamily="34" charset="0"/>
              </a:rPr>
              <a:t>, ἦ, </a:t>
            </a:r>
            <a:r>
              <a:rPr lang="el-GR" dirty="0" err="1">
                <a:latin typeface="Arial" panose="020B0604020202020204" pitchFamily="34" charset="0"/>
                <a:cs typeface="Arial" panose="020B0604020202020204" pitchFamily="34" charset="0"/>
              </a:rPr>
              <a:t>μήν</a:t>
            </a:r>
            <a:r>
              <a:rPr lang="el-GR" dirty="0">
                <a:latin typeface="Arial" panose="020B0604020202020204" pitchFamily="34" charset="0"/>
                <a:cs typeface="Arial" panose="020B0604020202020204" pitchFamily="34" charset="0"/>
              </a:rPr>
              <a:t>, που, </a:t>
            </a:r>
            <a:r>
              <a:rPr lang="en-US" dirty="0">
                <a:latin typeface="Arial" panose="020B0604020202020204" pitchFamily="34" charset="0"/>
                <a:cs typeface="Arial" panose="020B0604020202020204" pitchFamily="34" charset="0"/>
              </a:rPr>
              <a:t>and </a:t>
            </a:r>
            <a:r>
              <a:rPr lang="el-GR" dirty="0">
                <a:latin typeface="Arial" panose="020B0604020202020204" pitchFamily="34" charset="0"/>
                <a:cs typeface="Arial" panose="020B0604020202020204" pitchFamily="34" charset="0"/>
              </a:rPr>
              <a:t>τοι;</a:t>
            </a:r>
          </a:p>
          <a:p>
            <a:pPr algn="just"/>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particles of scope, which determine the applicability of an utterance’s content to a particular element: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γοῦν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so-called ‘adverbial’ </a:t>
            </a:r>
            <a:r>
              <a:rPr lang="el-GR" dirty="0" err="1">
                <a:latin typeface="Arial" panose="020B0604020202020204" pitchFamily="34" charset="0"/>
                <a:cs typeface="Arial" panose="020B0604020202020204" pitchFamily="34" charset="0"/>
              </a:rPr>
              <a:t>καί</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a:latin typeface="Arial" panose="020B0604020202020204" pitchFamily="34" charset="0"/>
                <a:cs typeface="Arial" panose="020B0604020202020204" pitchFamily="34" charset="0"/>
              </a:rPr>
              <a:t>περ</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40218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A1CEE-F33E-4B9A-E6BE-0F8FDBB1DD20}"/>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FC399082-F5E4-1A35-AA26-531EF5CA80AD}"/>
              </a:ext>
            </a:extLst>
          </p:cNvPr>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Particle Combinations</a:t>
            </a:r>
          </a:p>
          <a:p>
            <a:pPr algn="just"/>
            <a:r>
              <a:rPr lang="en-US" dirty="0">
                <a:latin typeface="Arial" panose="020B0604020202020204" pitchFamily="34" charset="0"/>
                <a:cs typeface="Arial" panose="020B0604020202020204" pitchFamily="34" charset="0"/>
              </a:rPr>
              <a:t>Particles very frequently occur in combinations: e.g. </a:t>
            </a:r>
            <a:r>
              <a:rPr lang="en-US" dirty="0" err="1">
                <a:latin typeface="Arial" panose="020B0604020202020204" pitchFamily="34" charset="0"/>
                <a:cs typeface="Arial" panose="020B0604020202020204" pitchFamily="34" charset="0"/>
              </a:rPr>
              <a:t>ἀλλὰ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μήν</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μὲν</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οὖν</a:t>
            </a:r>
            <a:r>
              <a:rPr lang="en-US" dirty="0">
                <a:latin typeface="Arial" panose="020B0604020202020204" pitchFamily="34" charset="0"/>
                <a:cs typeface="Arial" panose="020B0604020202020204" pitchFamily="34" charset="0"/>
              </a:rPr>
              <a:t>, καὶ </a:t>
            </a:r>
            <a:r>
              <a:rPr lang="en-US" dirty="0" err="1">
                <a:latin typeface="Arial" panose="020B0604020202020204" pitchFamily="34" charset="0"/>
                <a:cs typeface="Arial" panose="020B0604020202020204" pitchFamily="34" charset="0"/>
              </a:rPr>
              <a:t>δή</a:t>
            </a:r>
            <a:r>
              <a:rPr lang="en-US" dirty="0">
                <a:latin typeface="Arial" panose="020B0604020202020204" pitchFamily="34" charset="0"/>
                <a:cs typeface="Arial" panose="020B0604020202020204" pitchFamily="34" charset="0"/>
              </a:rPr>
              <a:t>, ἦ </a:t>
            </a:r>
            <a:r>
              <a:rPr lang="en-US" dirty="0" err="1">
                <a:latin typeface="Arial" panose="020B0604020202020204" pitchFamily="34" charset="0"/>
                <a:cs typeface="Arial" panose="020B0604020202020204" pitchFamily="34" charset="0"/>
              </a:rPr>
              <a:t>μήν</a:t>
            </a:r>
            <a:r>
              <a:rPr lang="en-US" dirty="0">
                <a:latin typeface="Arial" panose="020B0604020202020204" pitchFamily="34" charset="0"/>
                <a:cs typeface="Arial" panose="020B0604020202020204" pitchFamily="34" charset="0"/>
              </a:rPr>
              <a:t>. It is not always possible to reduce the function of these particle combinations to the sum of their individual parts, as certain (relatively) fixed combinations have acquired specific uses.</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7046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D84C60-7A3D-4517-0684-41983C35CF50}"/>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9CBC4DD2-57CA-16AA-EE56-6246374DA697}"/>
              </a:ext>
            </a:extLst>
          </p:cNvPr>
          <p:cNvSpPr>
            <a:spLocks noGrp="1"/>
          </p:cNvSpPr>
          <p:nvPr>
            <p:ph idx="1"/>
          </p:nvPr>
        </p:nvSpPr>
        <p:spPr/>
        <p:txBody>
          <a:bodyPr>
            <a:normAutofit/>
          </a:bodyPr>
          <a:lstStyle/>
          <a:p>
            <a:pPr algn="just"/>
            <a:r>
              <a:rPr lang="en-US" b="1" dirty="0">
                <a:latin typeface="Arial" panose="020B0604020202020204" pitchFamily="34" charset="0"/>
                <a:cs typeface="Arial" panose="020B0604020202020204" pitchFamily="34" charset="0"/>
              </a:rPr>
              <a:t>Connective Particles</a:t>
            </a:r>
          </a:p>
          <a:p>
            <a:pPr algn="just"/>
            <a:r>
              <a:rPr lang="en-US" dirty="0">
                <a:latin typeface="Arial" panose="020B0604020202020204" pitchFamily="34" charset="0"/>
                <a:cs typeface="Arial" panose="020B0604020202020204" pitchFamily="34" charset="0"/>
              </a:rPr>
              <a:t>The vast majority of Greek sentences are ‘connected’ in some way to their surrounding context, in most cases by a connective particle. Different connective particles establish different kinds of coherence relationships between the text segment they stand in and the preceding and/or following context (segments may have more than one connective particle to indicate complex relationships, and there are several common combinations).</a:t>
            </a:r>
          </a:p>
          <a:p>
            <a:pPr algn="just"/>
            <a:r>
              <a:rPr lang="en-US" dirty="0">
                <a:latin typeface="Arial" panose="020B0604020202020204" pitchFamily="34" charset="0"/>
                <a:cs typeface="Arial" panose="020B0604020202020204" pitchFamily="34" charset="0"/>
              </a:rPr>
              <a:t>Connective particles are used to connect individual sentences, but they can also function to link various clauses within a sentence, various elements within a clause, or (very frequently) to indicate relationships between larger sections of text.</a:t>
            </a:r>
          </a:p>
          <a:p>
            <a:pPr algn="just"/>
            <a:r>
              <a:rPr lang="en-US" dirty="0">
                <a:latin typeface="Arial" panose="020B0604020202020204" pitchFamily="34" charset="0"/>
                <a:cs typeface="Arial" panose="020B0604020202020204" pitchFamily="34" charset="0"/>
              </a:rPr>
              <a:t>The lack of any particle to connect sentences is relatively rare in Greek texts. It is called asyndeton, and occurs only in certain circumstances.</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26089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A59EE6-FB54-FCE5-BFE9-F426575625D3}"/>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FD6976B4-F193-5EFD-BE4E-5B365BEA722F}"/>
              </a:ext>
            </a:extLst>
          </p:cNvPr>
          <p:cNvSpPr>
            <a:spLocks noGrp="1"/>
          </p:cNvSpPr>
          <p:nvPr>
            <p:ph idx="1"/>
          </p:nvPr>
        </p:nvSpPr>
        <p:spPr/>
        <p:txBody>
          <a:bodyPr>
            <a:normAutofit fontScale="92500" lnSpcReduction="10000"/>
          </a:bodyPr>
          <a:lstStyle/>
          <a:p>
            <a:pPr algn="just"/>
            <a:r>
              <a:rPr lang="en-US" b="1" dirty="0">
                <a:latin typeface="Arial" panose="020B0604020202020204" pitchFamily="34" charset="0"/>
                <a:cs typeface="Arial" panose="020B0604020202020204" pitchFamily="34" charset="0"/>
              </a:rPr>
              <a:t>List of Connective Particles</a:t>
            </a:r>
          </a:p>
          <a:p>
            <a:pPr algn="just"/>
            <a:r>
              <a:rPr lang="en-US" dirty="0" err="1">
                <a:latin typeface="Arial" panose="020B0604020202020204" pitchFamily="34" charset="0"/>
                <a:cs typeface="Arial" panose="020B0604020202020204" pitchFamily="34" charset="0"/>
              </a:rPr>
              <a:t>ἀλλά</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but, rather</a:t>
            </a:r>
          </a:p>
          <a:p>
            <a:pPr algn="just"/>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αὖτε</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 in turn, again, on the other hand, then, as for, furthermore</a:t>
            </a:r>
          </a:p>
          <a:p>
            <a:pPr algn="just"/>
            <a:r>
              <a:rPr lang="el-GR" dirty="0">
                <a:latin typeface="Arial" panose="020B0604020202020204" pitchFamily="34" charset="0"/>
                <a:cs typeface="Arial" panose="020B0604020202020204" pitchFamily="34" charset="0"/>
              </a:rPr>
              <a:t>γάρ = </a:t>
            </a:r>
            <a:r>
              <a:rPr lang="en-US" dirty="0">
                <a:latin typeface="Arial" panose="020B0604020202020204" pitchFamily="34" charset="0"/>
                <a:cs typeface="Arial" panose="020B0604020202020204" pitchFamily="34" charset="0"/>
              </a:rPr>
              <a:t>for, since, then, in fact, indeed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ἤ = </a:t>
            </a:r>
            <a:r>
              <a:rPr lang="en-US" dirty="0">
                <a:latin typeface="Arial" panose="020B0604020202020204" pitchFamily="34" charset="0"/>
                <a:cs typeface="Arial" panose="020B0604020202020204" pitchFamily="34" charset="0"/>
              </a:rPr>
              <a:t>or</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και = </a:t>
            </a:r>
            <a:r>
              <a:rPr lang="en-US" dirty="0">
                <a:latin typeface="Arial" panose="020B0604020202020204" pitchFamily="34" charset="0"/>
                <a:cs typeface="Arial" panose="020B0604020202020204" pitchFamily="34" charset="0"/>
              </a:rPr>
              <a:t>and, also</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καίτοι = </a:t>
            </a:r>
            <a:r>
              <a:rPr lang="en-US" dirty="0">
                <a:latin typeface="Arial" panose="020B0604020202020204" pitchFamily="34" charset="0"/>
                <a:cs typeface="Arial" panose="020B0604020202020204" pitchFamily="34" charset="0"/>
              </a:rPr>
              <a:t>and yet, although</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μέν</a:t>
            </a:r>
            <a:r>
              <a:rPr lang="en-US" dirty="0">
                <a:latin typeface="Arial" panose="020B0604020202020204" pitchFamily="34" charset="0"/>
                <a:cs typeface="Arial" panose="020B0604020202020204" pitchFamily="34" charset="0"/>
              </a:rPr>
              <a:t> = but, on the one hand, and</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μέντοι</a:t>
            </a:r>
            <a:r>
              <a:rPr lang="en-US" dirty="0">
                <a:latin typeface="Arial" panose="020B0604020202020204" pitchFamily="34" charset="0"/>
                <a:cs typeface="Arial" panose="020B0604020202020204" pitchFamily="34" charset="0"/>
              </a:rPr>
              <a:t> = nevertheless, however</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νυν</a:t>
            </a:r>
            <a:r>
              <a:rPr lang="en-US" dirty="0">
                <a:latin typeface="Arial" panose="020B0604020202020204" pitchFamily="34" charset="0"/>
                <a:cs typeface="Arial" panose="020B0604020202020204" pitchFamily="34" charset="0"/>
              </a:rPr>
              <a:t> = then, so</a:t>
            </a:r>
            <a:endParaRPr lang="el-GR" dirty="0">
              <a:latin typeface="Arial" panose="020B0604020202020204" pitchFamily="34" charset="0"/>
              <a:cs typeface="Arial" panose="020B0604020202020204" pitchFamily="34" charset="0"/>
            </a:endParaRPr>
          </a:p>
          <a:p>
            <a:endParaRPr lang="el-GR" dirty="0"/>
          </a:p>
          <a:p>
            <a:endParaRPr lang="en-US" dirty="0"/>
          </a:p>
          <a:p>
            <a:endParaRPr lang="el-GR" dirty="0"/>
          </a:p>
        </p:txBody>
      </p:sp>
    </p:spTree>
    <p:extLst>
      <p:ext uri="{BB962C8B-B14F-4D97-AF65-F5344CB8AC3E}">
        <p14:creationId xmlns:p14="http://schemas.microsoft.com/office/powerpoint/2010/main" val="2264425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67A05A-2B89-7738-FD01-8123F1807108}"/>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9330786A-5C38-5FB7-864C-E2B7B836B1DF}"/>
              </a:ext>
            </a:extLst>
          </p:cNvPr>
          <p:cNvSpPr>
            <a:spLocks noGrp="1"/>
          </p:cNvSpPr>
          <p:nvPr>
            <p:ph idx="1"/>
          </p:nvPr>
        </p:nvSpPr>
        <p:spPr/>
        <p:txBody>
          <a:bodyPr/>
          <a:lstStyle/>
          <a:p>
            <a:r>
              <a:rPr lang="en-US" b="1" dirty="0">
                <a:latin typeface="Arial" panose="020B0604020202020204" pitchFamily="34" charset="0"/>
                <a:cs typeface="Arial" panose="020B0604020202020204" pitchFamily="34" charset="0"/>
              </a:rPr>
              <a:t>List of Connective Particles</a:t>
            </a:r>
          </a:p>
          <a:p>
            <a:r>
              <a:rPr lang="el-GR" dirty="0" err="1">
                <a:latin typeface="Arial" panose="020B0604020202020204" pitchFamily="34" charset="0"/>
                <a:cs typeface="Arial" panose="020B0604020202020204" pitchFamily="34" charset="0"/>
              </a:rPr>
              <a:t>οὐδέ</a:t>
            </a:r>
            <a:r>
              <a:rPr lang="el-GR" dirty="0">
                <a:latin typeface="Arial" panose="020B0604020202020204" pitchFamily="34" charset="0"/>
                <a:cs typeface="Arial" panose="020B0604020202020204" pitchFamily="34" charset="0"/>
              </a:rPr>
              <a:t>/μηδέ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/μήτε</a:t>
            </a:r>
            <a:r>
              <a:rPr lang="en-US" dirty="0">
                <a:latin typeface="Arial" panose="020B0604020202020204" pitchFamily="34" charset="0"/>
                <a:cs typeface="Arial" panose="020B0604020202020204" pitchFamily="34" charset="0"/>
              </a:rPr>
              <a:t> = and not, but not, nor; neither … nor</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οὔκουν</a:t>
            </a:r>
            <a:r>
              <a:rPr lang="en-US" dirty="0">
                <a:latin typeface="Arial" panose="020B0604020202020204" pitchFamily="34" charset="0"/>
                <a:cs typeface="Arial" panose="020B0604020202020204" pitchFamily="34" charset="0"/>
              </a:rPr>
              <a:t> = isn’t it the case, then?; not, therefore?;</a:t>
            </a:r>
          </a:p>
          <a:p>
            <a:r>
              <a:rPr lang="en-US" dirty="0">
                <a:latin typeface="Arial" panose="020B0604020202020204" pitchFamily="34" charset="0"/>
                <a:cs typeface="Arial" panose="020B0604020202020204" pitchFamily="34" charset="0"/>
              </a:rPr>
              <a:t>o</a:t>
            </a:r>
            <a:r>
              <a:rPr lang="el-GR" dirty="0" err="1">
                <a:latin typeface="Arial" panose="020B0604020202020204" pitchFamily="34" charset="0"/>
                <a:cs typeface="Arial" panose="020B0604020202020204" pitchFamily="34" charset="0"/>
              </a:rPr>
              <a:t>ὖν</a:t>
            </a:r>
            <a:r>
              <a:rPr lang="en-US" dirty="0">
                <a:latin typeface="Arial" panose="020B0604020202020204" pitchFamily="34" charset="0"/>
                <a:cs typeface="Arial" panose="020B0604020202020204" pitchFamily="34" charset="0"/>
              </a:rPr>
              <a:t> = so, then, therefore, well, the point is that</a:t>
            </a:r>
          </a:p>
          <a:p>
            <a:r>
              <a:rPr lang="el-GR" dirty="0">
                <a:latin typeface="Arial" panose="020B0604020202020204" pitchFamily="34" charset="0"/>
                <a:cs typeface="Arial" panose="020B0604020202020204" pitchFamily="34" charset="0"/>
              </a:rPr>
              <a:t>τε</a:t>
            </a:r>
            <a:r>
              <a:rPr lang="en-US" dirty="0">
                <a:latin typeface="Arial" panose="020B0604020202020204" pitchFamily="34" charset="0"/>
                <a:cs typeface="Arial" panose="020B0604020202020204" pitchFamily="34" charset="0"/>
              </a:rPr>
              <a:t> = and, as well as</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τοιγάρ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τοιγαροῦν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l-GR" dirty="0" err="1">
                <a:latin typeface="Arial" panose="020B0604020202020204" pitchFamily="34" charset="0"/>
                <a:cs typeface="Arial" panose="020B0604020202020204" pitchFamily="34" charset="0"/>
              </a:rPr>
              <a:t>τοιγάρτοι</a:t>
            </a:r>
            <a:r>
              <a:rPr lang="en-US" dirty="0">
                <a:latin typeface="Arial" panose="020B0604020202020204" pitchFamily="34" charset="0"/>
                <a:cs typeface="Arial" panose="020B0604020202020204" pitchFamily="34" charset="0"/>
              </a:rPr>
              <a:t> = therefore, hence, thus, that is why</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τοίνυν</a:t>
            </a:r>
            <a:r>
              <a:rPr lang="en-US" dirty="0">
                <a:latin typeface="Arial" panose="020B0604020202020204" pitchFamily="34" charset="0"/>
                <a:cs typeface="Arial" panose="020B0604020202020204" pitchFamily="34" charset="0"/>
              </a:rPr>
              <a:t> = well, then, so, now </a:t>
            </a:r>
            <a:endParaRPr lang="el-GR" dirty="0">
              <a:latin typeface="Arial" panose="020B0604020202020204" pitchFamily="34" charset="0"/>
              <a:cs typeface="Arial" panose="020B0604020202020204" pitchFamily="34" charset="0"/>
            </a:endParaRPr>
          </a:p>
          <a:p>
            <a:endParaRPr lang="el-GR" dirty="0"/>
          </a:p>
          <a:p>
            <a:endParaRPr lang="el-GR" dirty="0"/>
          </a:p>
          <a:p>
            <a:endParaRPr lang="en-US" dirty="0"/>
          </a:p>
          <a:p>
            <a:endParaRPr lang="en-US" dirty="0"/>
          </a:p>
          <a:p>
            <a:endParaRPr lang="en-US" dirty="0"/>
          </a:p>
          <a:p>
            <a:endParaRPr lang="el-GR" dirty="0"/>
          </a:p>
        </p:txBody>
      </p:sp>
    </p:spTree>
    <p:extLst>
      <p:ext uri="{BB962C8B-B14F-4D97-AF65-F5344CB8AC3E}">
        <p14:creationId xmlns:p14="http://schemas.microsoft.com/office/powerpoint/2010/main" val="34508781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566ECF-0AFA-4285-EC47-854E96A5C0CD}"/>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809B2EA4-C221-A562-7C53-6BF8C5D21C96}"/>
              </a:ext>
            </a:extLst>
          </p:cNvPr>
          <p:cNvSpPr>
            <a:spLocks noGrp="1"/>
          </p:cNvSpPr>
          <p:nvPr>
            <p:ph idx="1"/>
          </p:nvPr>
        </p:nvSpPr>
        <p:spPr/>
        <p:txBody>
          <a:bodyPr>
            <a:normAutofit/>
          </a:bodyPr>
          <a:lstStyle/>
          <a:p>
            <a:pPr algn="just"/>
            <a:r>
              <a:rPr lang="en-US" b="1" dirty="0">
                <a:latin typeface="Arial" panose="020B0604020202020204" pitchFamily="34" charset="0"/>
                <a:cs typeface="Arial" panose="020B0604020202020204" pitchFamily="34" charset="0"/>
              </a:rPr>
              <a:t>Attitudinal Particles</a:t>
            </a:r>
          </a:p>
          <a:p>
            <a:pPr algn="just"/>
            <a:r>
              <a:rPr lang="en-US" dirty="0">
                <a:latin typeface="Arial" panose="020B0604020202020204" pitchFamily="34" charset="0"/>
                <a:cs typeface="Arial" panose="020B0604020202020204" pitchFamily="34" charset="0"/>
              </a:rPr>
              <a:t>The particles </a:t>
            </a:r>
            <a:r>
              <a:rPr lang="en-US" dirty="0" err="1">
                <a:latin typeface="Arial" panose="020B0604020202020204" pitchFamily="34" charset="0"/>
                <a:cs typeface="Arial" panose="020B0604020202020204" pitchFamily="34" charset="0"/>
              </a:rPr>
              <a:t>ἄρ</a:t>
            </a:r>
            <a:r>
              <a:rPr lang="en-US" dirty="0">
                <a:latin typeface="Arial" panose="020B0604020202020204" pitchFamily="34" charset="0"/>
                <a:cs typeface="Arial" panose="020B0604020202020204" pitchFamily="34" charset="0"/>
              </a:rPr>
              <a:t>α, ἆρα, δή, δήπου, ἦ, μήν, τοι and που (also μέντοι, καίτοι and τοίνυν described above) play a role in managing the attitudes and beliefs that speaker and addressee have towards what is said. By using these particles, speakers can signal that their utterance should be interpreted in a specific way, or they can anticipate what the addressee might or should think about it. These particles are by far the hardest to translate, and the ‘definitions’ below are by no means certain.</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87606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2791E2-D675-050C-1A47-76E8724E2C8A}"/>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4FCA0A13-93BF-C844-268A-2F2202BE7737}"/>
              </a:ext>
            </a:extLst>
          </p:cNvPr>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List of Attitudinal Particles</a:t>
            </a:r>
          </a:p>
          <a:p>
            <a:pPr algn="just"/>
            <a:r>
              <a:rPr lang="el-GR" dirty="0" err="1">
                <a:latin typeface="Arial" panose="020B0604020202020204" pitchFamily="34" charset="0"/>
                <a:cs typeface="Arial" panose="020B0604020202020204" pitchFamily="34" charset="0"/>
              </a:rPr>
              <a:t>ἄρα</a:t>
            </a:r>
            <a:r>
              <a:rPr lang="en-US" dirty="0">
                <a:latin typeface="Arial" panose="020B0604020202020204" pitchFamily="34" charset="0"/>
                <a:cs typeface="Arial" panose="020B0604020202020204" pitchFamily="34" charset="0"/>
              </a:rPr>
              <a:t> = apparently, it seems, then, so, in that case</a:t>
            </a:r>
          </a:p>
          <a:p>
            <a:pPr algn="just"/>
            <a:r>
              <a:rPr lang="el-GR" dirty="0" err="1">
                <a:latin typeface="Arial" panose="020B0604020202020204" pitchFamily="34" charset="0"/>
                <a:cs typeface="Arial" panose="020B0604020202020204" pitchFamily="34" charset="0"/>
              </a:rPr>
              <a:t>δή</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fact, actually, very,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precisely, indeed</a:t>
            </a:r>
            <a:endParaRPr lang="el-GR"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ἦ = </a:t>
            </a:r>
            <a:r>
              <a:rPr lang="en-US" dirty="0">
                <a:latin typeface="Arial" panose="020B0604020202020204" pitchFamily="34" charset="0"/>
                <a:cs typeface="Arial" panose="020B0604020202020204" pitchFamily="34" charset="0"/>
              </a:rPr>
              <a:t>truly, really, certainly</a:t>
            </a:r>
          </a:p>
          <a:p>
            <a:pPr algn="just"/>
            <a:r>
              <a:rPr lang="el-GR" dirty="0" err="1">
                <a:latin typeface="Arial" panose="020B0604020202020204" pitchFamily="34" charset="0"/>
                <a:cs typeface="Arial" panose="020B0604020202020204" pitchFamily="34" charset="0"/>
              </a:rPr>
              <a:t>μήν</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I assure you, really, truly, certainly, in fact, know that,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let me tell you that</a:t>
            </a:r>
          </a:p>
          <a:p>
            <a:pPr algn="just"/>
            <a:r>
              <a:rPr lang="el-GR" dirty="0">
                <a:latin typeface="Arial" panose="020B0604020202020204" pitchFamily="34" charset="0"/>
                <a:cs typeface="Arial" panose="020B0604020202020204" pitchFamily="34" charset="0"/>
              </a:rPr>
              <a:t>που</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perhaps, possibly,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somehow, I suppose</a:t>
            </a: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2438294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69C9F7-76C4-BDE8-87BC-B783833FB029}"/>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9DEC3FA0-27A1-A2A8-B48F-4EE0719588C3}"/>
              </a:ext>
            </a:extLst>
          </p:cNvPr>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Particles of Scope</a:t>
            </a:r>
          </a:p>
          <a:p>
            <a:pPr algn="just"/>
            <a:r>
              <a:rPr lang="en-US" dirty="0">
                <a:latin typeface="Arial" panose="020B0604020202020204" pitchFamily="34" charset="0"/>
                <a:cs typeface="Arial" panose="020B0604020202020204" pitchFamily="34" charset="0"/>
              </a:rPr>
              <a:t>The particles </a:t>
            </a:r>
            <a:r>
              <a:rPr lang="en-US" dirty="0" err="1">
                <a:latin typeface="Arial" panose="020B0604020202020204" pitchFamily="34" charset="0"/>
                <a:cs typeface="Arial" panose="020B0604020202020204" pitchFamily="34" charset="0"/>
              </a:rPr>
              <a:t>γε</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γοῦν</a:t>
            </a:r>
            <a:r>
              <a:rPr lang="en-US" dirty="0">
                <a:latin typeface="Arial" panose="020B0604020202020204" pitchFamily="34" charset="0"/>
                <a:cs typeface="Arial" panose="020B0604020202020204" pitchFamily="34" charset="0"/>
              </a:rPr>
              <a:t>, καί (negative </a:t>
            </a:r>
            <a:r>
              <a:rPr lang="en-US" dirty="0" err="1">
                <a:latin typeface="Arial" panose="020B0604020202020204" pitchFamily="34" charset="0"/>
                <a:cs typeface="Arial" panose="020B0604020202020204" pitchFamily="34" charset="0"/>
              </a:rPr>
              <a:t>οὐδέ</a:t>
            </a:r>
            <a:r>
              <a:rPr lang="en-US" dirty="0">
                <a:latin typeface="Arial" panose="020B0604020202020204" pitchFamily="34" charset="0"/>
                <a:cs typeface="Arial" panose="020B0604020202020204" pitchFamily="34" charset="0"/>
              </a:rPr>
              <a:t>) and π</a:t>
            </a:r>
            <a:r>
              <a:rPr lang="en-US" dirty="0" err="1">
                <a:latin typeface="Arial" panose="020B0604020202020204" pitchFamily="34" charset="0"/>
                <a:cs typeface="Arial" panose="020B0604020202020204" pitchFamily="34" charset="0"/>
              </a:rPr>
              <a:t>ερ</a:t>
            </a:r>
            <a:r>
              <a:rPr lang="en-US" dirty="0">
                <a:latin typeface="Arial" panose="020B0604020202020204" pitchFamily="34" charset="0"/>
                <a:cs typeface="Arial" panose="020B0604020202020204" pitchFamily="34" charset="0"/>
              </a:rPr>
              <a:t> are particles that delimit the scope or applicability of a certain statement. A speaker can use these particles to signal that what he/she says is applicable ‘at least in the case of X’, ‘even in the case of X’ or ‘precisely in the case of X’.</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56679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C7420A-3305-DC80-82B8-E9015AB7D9DD}"/>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5EA27D6B-CEEC-FD16-CC7D-593B74AF3311}"/>
              </a:ext>
            </a:extLst>
          </p:cNvPr>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List of Particles of Scope</a:t>
            </a:r>
          </a:p>
          <a:p>
            <a:pPr algn="just"/>
            <a:r>
              <a:rPr lang="el-GR" dirty="0" err="1">
                <a:latin typeface="Arial" panose="020B0604020202020204" pitchFamily="34" charset="0"/>
                <a:cs typeface="Arial" panose="020B0604020202020204" pitchFamily="34" charset="0"/>
              </a:rPr>
              <a:t>γε</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least, when it comes to, to be precise</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περ = </a:t>
            </a:r>
            <a:r>
              <a:rPr lang="en-US" dirty="0">
                <a:latin typeface="Arial" panose="020B0604020202020204" pitchFamily="34" charset="0"/>
                <a:cs typeface="Arial" panose="020B0604020202020204" pitchFamily="34" charset="0"/>
              </a:rPr>
              <a:t>if and only if, precisely if</a:t>
            </a:r>
            <a:endParaRPr lang="el-GR" dirty="0">
              <a:latin typeface="Arial" panose="020B0604020202020204" pitchFamily="34" charset="0"/>
              <a:cs typeface="Arial" panose="020B0604020202020204" pitchFamily="34" charset="0"/>
            </a:endParaRPr>
          </a:p>
          <a:p>
            <a:endParaRPr lang="el-GR" dirty="0"/>
          </a:p>
          <a:p>
            <a:endParaRPr lang="el-GR" dirty="0"/>
          </a:p>
        </p:txBody>
      </p:sp>
    </p:spTree>
    <p:extLst>
      <p:ext uri="{BB962C8B-B14F-4D97-AF65-F5344CB8AC3E}">
        <p14:creationId xmlns:p14="http://schemas.microsoft.com/office/powerpoint/2010/main" val="36082927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1F2693-01D2-5762-24B1-B33C72CB5A6B}"/>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6B19BD60-9713-E44B-6BB2-501456635A57}"/>
              </a:ext>
            </a:extLst>
          </p:cNvPr>
          <p:cNvSpPr>
            <a:spLocks noGrp="1"/>
          </p:cNvSpPr>
          <p:nvPr>
            <p:ph idx="1"/>
          </p:nvPr>
        </p:nvSpPr>
        <p:spPr/>
        <p:txBody>
          <a:bodyPr/>
          <a:lstStyle/>
          <a:p>
            <a:pPr algn="just"/>
            <a:r>
              <a:rPr lang="en-US" dirty="0">
                <a:latin typeface="Arial" panose="020B0604020202020204" pitchFamily="34" charset="0"/>
                <a:cs typeface="Arial" panose="020B0604020202020204" pitchFamily="34" charset="0"/>
              </a:rPr>
              <a:t>Particles in Ancient Greek Discourse: Exploring Particle Use across Genres</a:t>
            </a:r>
          </a:p>
          <a:p>
            <a:pPr algn="just"/>
            <a:r>
              <a:rPr lang="en-US" dirty="0">
                <a:latin typeface="Arial" panose="020B0604020202020204" pitchFamily="34" charset="0"/>
                <a:cs typeface="Arial" panose="020B0604020202020204" pitchFamily="34" charset="0"/>
              </a:rPr>
              <a:t>https://chs.harvard.edu/chapter/i-7-particle-index/</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286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7A012-A722-D97C-CD6D-E5A029043677}"/>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FC584478-432E-F1B0-2168-A43F734D5CF1}"/>
              </a:ext>
            </a:extLst>
          </p:cNvPr>
          <p:cNvSpPr>
            <a:spLocks noGrp="1"/>
          </p:cNvSpPr>
          <p:nvPr>
            <p:ph idx="1"/>
          </p:nvPr>
        </p:nvSpPr>
        <p:spPr/>
        <p:txBody>
          <a:bodyPr/>
          <a:lstStyle/>
          <a:p>
            <a:pPr algn="just"/>
            <a:r>
              <a:rPr lang="en-US" dirty="0">
                <a:latin typeface="Arial" panose="020B0604020202020204" pitchFamily="34" charset="0"/>
                <a:cs typeface="Arial" panose="020B0604020202020204" pitchFamily="34" charset="0"/>
              </a:rPr>
              <a:t>A few of the case endings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of adjectives and nouns developed into suffixes specifically used for the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formation of adverbs; chief among these is -</a:t>
            </a:r>
            <a:r>
              <a:rPr lang="en-US" dirty="0" err="1">
                <a:latin typeface="Arial" panose="020B0604020202020204" pitchFamily="34" charset="0"/>
                <a:cs typeface="Arial" panose="020B0604020202020204" pitchFamily="34" charset="0"/>
              </a:rPr>
              <a:t>ως</a:t>
            </a:r>
            <a:r>
              <a:rPr lang="en-US" dirty="0">
                <a:latin typeface="Arial" panose="020B0604020202020204" pitchFamily="34" charset="0"/>
                <a:cs typeface="Arial" panose="020B0604020202020204" pitchFamily="34" charset="0"/>
              </a:rPr>
              <a:t> (an old case-ending -ω, with a suffix -ς); this suffix -</a:t>
            </a:r>
            <a:r>
              <a:rPr lang="en-US" dirty="0" err="1">
                <a:latin typeface="Arial" panose="020B0604020202020204" pitchFamily="34" charset="0"/>
                <a:cs typeface="Arial" panose="020B0604020202020204" pitchFamily="34" charset="0"/>
              </a:rPr>
              <a:t>ως</a:t>
            </a:r>
            <a:r>
              <a:rPr lang="en-US" dirty="0">
                <a:latin typeface="Arial" panose="020B0604020202020204" pitchFamily="34" charset="0"/>
                <a:cs typeface="Arial" panose="020B0604020202020204" pitchFamily="34" charset="0"/>
              </a:rPr>
              <a:t> was freely added (i.e. it was productive) to the stems of adjectives to create manner adverbs, e.g. adv. </a:t>
            </a:r>
            <a:r>
              <a:rPr lang="en-US" dirty="0" err="1">
                <a:latin typeface="Arial" panose="020B0604020202020204" pitchFamily="34" charset="0"/>
                <a:cs typeface="Arial" panose="020B0604020202020204" pitchFamily="34" charset="0"/>
              </a:rPr>
              <a:t>ἡδέως</a:t>
            </a:r>
            <a:r>
              <a:rPr lang="en-US" dirty="0">
                <a:latin typeface="Arial" panose="020B0604020202020204" pitchFamily="34" charset="0"/>
                <a:cs typeface="Arial" panose="020B0604020202020204" pitchFamily="34" charset="0"/>
              </a:rPr>
              <a:t> sweetly, with the adj. </a:t>
            </a:r>
            <a:r>
              <a:rPr lang="en-US" dirty="0" err="1">
                <a:latin typeface="Arial" panose="020B0604020202020204" pitchFamily="34" charset="0"/>
                <a:cs typeface="Arial" panose="020B0604020202020204" pitchFamily="34" charset="0"/>
              </a:rPr>
              <a:t>ἡδύς</a:t>
            </a:r>
            <a:r>
              <a:rPr lang="en-US" dirty="0">
                <a:latin typeface="Arial" panose="020B0604020202020204" pitchFamily="34" charset="0"/>
                <a:cs typeface="Arial" panose="020B0604020202020204" pitchFamily="34" charset="0"/>
              </a:rPr>
              <a:t> sweet.</a:t>
            </a:r>
          </a:p>
          <a:p>
            <a:pPr algn="just"/>
            <a:r>
              <a:rPr lang="en-US" dirty="0">
                <a:latin typeface="Arial" panose="020B0604020202020204" pitchFamily="34" charset="0"/>
                <a:cs typeface="Arial" panose="020B0604020202020204" pitchFamily="34" charset="0"/>
              </a:rPr>
              <a:t>The suffix is added directly to the stem.</a:t>
            </a:r>
          </a:p>
          <a:p>
            <a:pPr algn="just"/>
            <a:r>
              <a:rPr lang="en-US" dirty="0">
                <a:latin typeface="Arial" panose="020B0604020202020204" pitchFamily="34" charset="0"/>
                <a:cs typeface="Arial" panose="020B0604020202020204" pitchFamily="34" charset="0"/>
              </a:rPr>
              <a:t>Exercise: Form adverbs of manner ending in –</a:t>
            </a:r>
            <a:r>
              <a:rPr lang="el-GR" dirty="0">
                <a:latin typeface="Arial" panose="020B0604020202020204" pitchFamily="34" charset="0"/>
                <a:cs typeface="Arial" panose="020B0604020202020204" pitchFamily="34" charset="0"/>
              </a:rPr>
              <a:t>ως.</a:t>
            </a:r>
            <a:endParaRPr lang="en-US"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ἄξιος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(worthy), </a:t>
            </a:r>
            <a:r>
              <a:rPr lang="el-GR" dirty="0" err="1">
                <a:latin typeface="Arial" panose="020B0604020202020204" pitchFamily="34" charset="0"/>
                <a:cs typeface="Arial" panose="020B0604020202020204" pitchFamily="34" charset="0"/>
              </a:rPr>
              <a:t>ἄλλος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(other), </a:t>
            </a:r>
            <a:r>
              <a:rPr lang="el-GR" dirty="0">
                <a:latin typeface="Arial" panose="020B0604020202020204" pitchFamily="34" charset="0"/>
                <a:cs typeface="Arial" panose="020B0604020202020204" pitchFamily="34" charset="0"/>
              </a:rPr>
              <a:t>καλός </a:t>
            </a:r>
            <a:r>
              <a:rPr lang="en-US" dirty="0">
                <a:latin typeface="Arial" panose="020B0604020202020204" pitchFamily="34" charset="0"/>
                <a:cs typeface="Arial" panose="020B0604020202020204" pitchFamily="34" charset="0"/>
              </a:rPr>
              <a:t>(beautiful, fine, noble), </a:t>
            </a:r>
            <a:r>
              <a:rPr lang="el-GR" dirty="0" err="1">
                <a:latin typeface="Arial" panose="020B0604020202020204" pitchFamily="34" charset="0"/>
                <a:cs typeface="Arial" panose="020B0604020202020204" pitchFamily="34" charset="0"/>
              </a:rPr>
              <a:t>ἁπλοῦς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(simple), </a:t>
            </a:r>
            <a:r>
              <a:rPr lang="el-GR" dirty="0" err="1">
                <a:latin typeface="Arial" panose="020B0604020202020204" pitchFamily="34" charset="0"/>
                <a:cs typeface="Arial" panose="020B0604020202020204" pitchFamily="34" charset="0"/>
              </a:rPr>
              <a:t>πᾶς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(all, whole), </a:t>
            </a:r>
            <a:r>
              <a:rPr lang="el-GR" dirty="0" err="1">
                <a:latin typeface="Arial" panose="020B0604020202020204" pitchFamily="34" charset="0"/>
                <a:cs typeface="Arial" panose="020B0604020202020204" pitchFamily="34" charset="0"/>
              </a:rPr>
              <a:t>ἀληθής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(true), </a:t>
            </a:r>
            <a:r>
              <a:rPr lang="el-GR" dirty="0" err="1">
                <a:latin typeface="Arial" panose="020B0604020202020204" pitchFamily="34" charset="0"/>
                <a:cs typeface="Arial" panose="020B0604020202020204" pitchFamily="34" charset="0"/>
              </a:rPr>
              <a:t>ἡδύς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(sweet), </a:t>
            </a:r>
            <a:r>
              <a:rPr lang="el-GR" dirty="0" err="1">
                <a:latin typeface="Arial" panose="020B0604020202020204" pitchFamily="34" charset="0"/>
                <a:cs typeface="Arial" panose="020B0604020202020204" pitchFamily="34" charset="0"/>
              </a:rPr>
              <a:t>ἄφρων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(senseless), </a:t>
            </a:r>
            <a:r>
              <a:rPr lang="el-GR" dirty="0">
                <a:latin typeface="Arial" panose="020B0604020202020204" pitchFamily="34" charset="0"/>
                <a:cs typeface="Arial" panose="020B0604020202020204" pitchFamily="34" charset="0"/>
              </a:rPr>
              <a:t>χαρίεις </a:t>
            </a:r>
            <a:r>
              <a:rPr lang="en-US" dirty="0">
                <a:latin typeface="Arial" panose="020B0604020202020204" pitchFamily="34" charset="0"/>
                <a:cs typeface="Arial" panose="020B0604020202020204" pitchFamily="34" charset="0"/>
              </a:rPr>
              <a:t>(graceful).</a:t>
            </a:r>
          </a:p>
          <a:p>
            <a:pPr algn="just"/>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641000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EBFEF1-33F4-CC79-7F35-645DA0FB47E7}"/>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6FD68603-9B56-85FE-23F4-D78DB62EA1B8}"/>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Exercise 4: Translate these sentences:</a:t>
            </a:r>
          </a:p>
          <a:p>
            <a:pPr algn="just"/>
            <a:r>
              <a:rPr lang="en-US"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ἀμαθής</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εἶ</a:t>
            </a:r>
            <a:r>
              <a:rPr lang="el-GR" dirty="0">
                <a:latin typeface="Arial" panose="020B0604020202020204" pitchFamily="34" charset="0"/>
                <a:cs typeface="Arial" panose="020B0604020202020204" pitchFamily="34" charset="0"/>
              </a:rPr>
              <a:t> θεός ἢ δίκαιος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ἔφυς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Eur. </a:t>
            </a:r>
            <a:r>
              <a:rPr lang="en-US" i="1" dirty="0">
                <a:latin typeface="Arial" panose="020B0604020202020204" pitchFamily="34" charset="0"/>
                <a:cs typeface="Arial" panose="020B0604020202020204" pitchFamily="34" charset="0"/>
              </a:rPr>
              <a:t>Her.</a:t>
            </a:r>
            <a:r>
              <a:rPr lang="en-US" dirty="0">
                <a:latin typeface="Arial" panose="020B0604020202020204" pitchFamily="34" charset="0"/>
                <a:cs typeface="Arial" panose="020B0604020202020204" pitchFamily="34" charset="0"/>
              </a:rPr>
              <a:t> 347)</a:t>
            </a:r>
          </a:p>
          <a:p>
            <a:pPr algn="just"/>
            <a:r>
              <a:rPr lang="en-US" dirty="0">
                <a:latin typeface="Arial" panose="020B0604020202020204" pitchFamily="34" charset="0"/>
                <a:cs typeface="Arial" panose="020B0604020202020204" pitchFamily="34" charset="0"/>
              </a:rPr>
              <a:t>B)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ἐπειδὴ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ὑμεῖς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ἤρξατε</a:t>
            </a:r>
            <a:r>
              <a:rPr lang="el-GR" dirty="0">
                <a:latin typeface="Arial" panose="020B0604020202020204" pitchFamily="34" charset="0"/>
                <a:cs typeface="Arial" panose="020B0604020202020204" pitchFamily="34" charset="0"/>
              </a:rPr>
              <a:t> τούτου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λόγου,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ἄρξομεν</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Hdt</a:t>
            </a:r>
            <a:r>
              <a:rPr lang="en-US" dirty="0">
                <a:latin typeface="Arial" panose="020B0604020202020204" pitchFamily="34" charset="0"/>
                <a:cs typeface="Arial" panose="020B0604020202020204" pitchFamily="34" charset="0"/>
              </a:rPr>
              <a:t>. 9.48.3)</a:t>
            </a:r>
          </a:p>
          <a:p>
            <a:pPr algn="just"/>
            <a:r>
              <a:rPr lang="el-GR" dirty="0">
                <a:latin typeface="Arial" panose="020B0604020202020204" pitchFamily="34" charset="0"/>
                <a:cs typeface="Arial" panose="020B0604020202020204" pitchFamily="34" charset="0"/>
              </a:rPr>
              <a:t>Γ)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ἡμέτεροι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μᾶλλον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θαρρήσαντες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ἀπίασιν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πολέμιοι . . . </a:t>
            </a:r>
            <a:r>
              <a:rPr lang="el-GR" dirty="0" err="1">
                <a:latin typeface="Arial" panose="020B0604020202020204" pitchFamily="34" charset="0"/>
                <a:cs typeface="Arial" panose="020B0604020202020204" pitchFamily="34" charset="0"/>
              </a:rPr>
              <a:t>μᾶλλον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φοβήσονται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Xen. </a:t>
            </a:r>
            <a:r>
              <a:rPr lang="en-US" i="1" dirty="0">
                <a:latin typeface="Arial" panose="020B0604020202020204" pitchFamily="34" charset="0"/>
                <a:cs typeface="Arial" panose="020B0604020202020204" pitchFamily="34" charset="0"/>
              </a:rPr>
              <a:t>Cyr. </a:t>
            </a:r>
            <a:r>
              <a:rPr lang="en-US" dirty="0">
                <a:latin typeface="Arial" panose="020B0604020202020204" pitchFamily="34" charset="0"/>
                <a:cs typeface="Arial" panose="020B0604020202020204" pitchFamily="34" charset="0"/>
              </a:rPr>
              <a:t>3.3.</a:t>
            </a:r>
            <a:r>
              <a:rPr lang="el-GR" dirty="0">
                <a:latin typeface="Arial" panose="020B0604020202020204" pitchFamily="34" charset="0"/>
                <a:cs typeface="Arial" panose="020B0604020202020204" pitchFamily="34" charset="0"/>
              </a:rPr>
              <a:t>30)</a:t>
            </a:r>
          </a:p>
          <a:p>
            <a:pPr algn="just"/>
            <a:r>
              <a:rPr lang="el-GR" dirty="0">
                <a:latin typeface="Arial" panose="020B0604020202020204" pitchFamily="34" charset="0"/>
                <a:cs typeface="Arial" panose="020B0604020202020204" pitchFamily="34" charset="0"/>
              </a:rPr>
              <a:t>Δ) Λέγεται </a:t>
            </a:r>
            <a:r>
              <a:rPr lang="el-GR" dirty="0" err="1">
                <a:latin typeface="Arial" panose="020B0604020202020204" pitchFamily="34" charset="0"/>
                <a:cs typeface="Arial" panose="020B0604020202020204" pitchFamily="34" charset="0"/>
              </a:rPr>
              <a:t>ψυχὴ</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νοῦν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ἔχειν</a:t>
            </a:r>
            <a:r>
              <a:rPr lang="el-GR" dirty="0">
                <a:latin typeface="Arial" panose="020B0604020202020204" pitchFamily="34" charset="0"/>
                <a:cs typeface="Arial" panose="020B0604020202020204" pitchFamily="34" charset="0"/>
              </a:rPr>
              <a:t> . . . , ἡ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ἄνοιαν</a:t>
            </a:r>
            <a:r>
              <a:rPr lang="el-GR" dirty="0">
                <a:latin typeface="Arial" panose="020B0604020202020204" pitchFamily="34" charset="0"/>
                <a:cs typeface="Arial" panose="020B0604020202020204" pitchFamily="34" charset="0"/>
              </a:rPr>
              <a:t> . . .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ἀληθῶς</a:t>
            </a:r>
            <a:r>
              <a:rPr lang="el-GR" dirty="0">
                <a:latin typeface="Arial" panose="020B0604020202020204" pitchFamily="34" charset="0"/>
                <a:cs typeface="Arial" panose="020B0604020202020204" pitchFamily="34" charset="0"/>
              </a:rPr>
              <a:t> λέγεται; </a:t>
            </a:r>
            <a:r>
              <a:rPr lang="el-GR" dirty="0" err="1">
                <a:latin typeface="Arial" panose="020B0604020202020204" pitchFamily="34" charset="0"/>
                <a:cs typeface="Arial" panose="020B0604020202020204" pitchFamily="34" charset="0"/>
              </a:rPr>
              <a:t>Ἀληθῶς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Pl. </a:t>
            </a:r>
            <a:r>
              <a:rPr lang="en-US" i="1" dirty="0" err="1">
                <a:latin typeface="Arial" panose="020B0604020202020204" pitchFamily="34" charset="0"/>
                <a:cs typeface="Arial" panose="020B0604020202020204" pitchFamily="34" charset="0"/>
              </a:rPr>
              <a:t>Phd</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93b–c)</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 </a:t>
            </a:r>
            <a:r>
              <a:rPr lang="el-GR" dirty="0" err="1">
                <a:latin typeface="Arial" panose="020B0604020202020204" pitchFamily="34" charset="0"/>
                <a:cs typeface="Arial" panose="020B0604020202020204" pitchFamily="34" charset="0"/>
              </a:rPr>
              <a:t>δῆλον</a:t>
            </a:r>
            <a:r>
              <a:rPr lang="el-GR" dirty="0">
                <a:latin typeface="Arial" panose="020B0604020202020204" pitchFamily="34" charset="0"/>
                <a:cs typeface="Arial" panose="020B0604020202020204" pitchFamily="34" charset="0"/>
              </a:rPr>
              <a:t> . . .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ἀρετῆς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ἐνέργειαν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ἄριστον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εὐδαιμονία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ἄριστον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εὐδαιμονία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ἐνέργεια</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Arist. </a:t>
            </a:r>
            <a:r>
              <a:rPr lang="en-US" i="1" dirty="0">
                <a:latin typeface="Arial" panose="020B0604020202020204" pitchFamily="34" charset="0"/>
                <a:cs typeface="Arial" panose="020B0604020202020204" pitchFamily="34" charset="0"/>
              </a:rPr>
              <a:t>Eth. </a:t>
            </a:r>
            <a:r>
              <a:rPr lang="en-US" i="1" dirty="0" err="1">
                <a:latin typeface="Arial" panose="020B0604020202020204" pitchFamily="34" charset="0"/>
                <a:cs typeface="Arial" panose="020B0604020202020204" pitchFamily="34" charset="0"/>
              </a:rPr>
              <a:t>Eud</a:t>
            </a:r>
            <a:r>
              <a:rPr lang="en-US" i="1" dirty="0">
                <a:latin typeface="Arial" panose="020B0604020202020204" pitchFamily="34" charset="0"/>
                <a:cs typeface="Arial" panose="020B0604020202020204" pitchFamily="34" charset="0"/>
              </a:rPr>
              <a:t>.</a:t>
            </a:r>
            <a:r>
              <a:rPr lang="el-GR"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1219a28–35)</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23588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1CD1C3-DDB6-45A0-8D2F-E576ACC52DEF}"/>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F20C0C22-C5FF-14B9-54F0-560EA16640C0}"/>
              </a:ext>
            </a:extLst>
          </p:cNvPr>
          <p:cNvSpPr>
            <a:spLocks noGrp="1"/>
          </p:cNvSpPr>
          <p:nvPr>
            <p:ph idx="1"/>
          </p:nvPr>
        </p:nvSpPr>
        <p:spPr/>
        <p:txBody>
          <a:bodyPr>
            <a:normAutofit fontScale="92500" lnSpcReduction="10000"/>
          </a:bodyPr>
          <a:lstStyle/>
          <a:p>
            <a:pPr algn="just"/>
            <a:r>
              <a:rPr lang="en-US" dirty="0">
                <a:latin typeface="Arial" panose="020B0604020202020204" pitchFamily="34" charset="0"/>
                <a:cs typeface="Arial" panose="020B0604020202020204" pitchFamily="34" charset="0"/>
              </a:rPr>
              <a:t>Exercise 4: Vocabulary</a:t>
            </a:r>
          </a:p>
          <a:p>
            <a:pPr algn="just"/>
            <a:r>
              <a:rPr lang="el-GR" dirty="0" err="1">
                <a:latin typeface="Arial" panose="020B0604020202020204" pitchFamily="34" charset="0"/>
                <a:cs typeface="Arial" panose="020B0604020202020204" pitchFamily="34" charset="0"/>
              </a:rPr>
              <a:t>ἀμᾰθής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ές</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Ignorant, stupid, unwise;</a:t>
            </a:r>
            <a:r>
              <a:rPr lang="el-GR" dirty="0">
                <a:latin typeface="Arial" panose="020B0604020202020204" pitchFamily="34" charset="0"/>
                <a:cs typeface="Arial" panose="020B0604020202020204" pitchFamily="34" charset="0"/>
              </a:rPr>
              <a:t> φύω (</a:t>
            </a:r>
            <a:r>
              <a:rPr lang="en-US" dirty="0">
                <a:latin typeface="Arial" panose="020B0604020202020204" pitchFamily="34" charset="0"/>
                <a:cs typeface="Arial" panose="020B0604020202020204" pitchFamily="34" charset="0"/>
              </a:rPr>
              <a:t>f. </a:t>
            </a:r>
            <a:r>
              <a:rPr lang="el-GR" dirty="0">
                <a:latin typeface="Arial" panose="020B0604020202020204" pitchFamily="34" charset="0"/>
                <a:cs typeface="Arial" panose="020B0604020202020204" pitchFamily="34" charset="0"/>
              </a:rPr>
              <a:t>φύσω, </a:t>
            </a:r>
            <a:r>
              <a:rPr lang="en-US" dirty="0" err="1">
                <a:latin typeface="Arial" panose="020B0604020202020204" pitchFamily="34" charset="0"/>
                <a:cs typeface="Arial" panose="020B0604020202020204" pitchFamily="34" charset="0"/>
              </a:rPr>
              <a:t>ao</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ἔφυσα</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ao.2 </a:t>
            </a:r>
            <a:r>
              <a:rPr lang="el-GR" dirty="0" err="1">
                <a:latin typeface="Arial" panose="020B0604020202020204" pitchFamily="34" charset="0"/>
                <a:cs typeface="Arial" panose="020B0604020202020204" pitchFamily="34" charset="0"/>
              </a:rPr>
              <a:t>ἔφυν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pf. </a:t>
            </a:r>
            <a:r>
              <a:rPr lang="el-GR" dirty="0" err="1">
                <a:latin typeface="Arial" panose="020B0604020202020204" pitchFamily="34" charset="0"/>
                <a:cs typeface="Arial" panose="020B0604020202020204" pitchFamily="34" charset="0"/>
              </a:rPr>
              <a:t>πέφυκα</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pqp</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ἐπεφύκειν</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be born, germinate, grow</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ἄρχω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ἄρχει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ἄρχε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ἄρχειν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impf. </a:t>
            </a:r>
            <a:r>
              <a:rPr lang="el-GR" dirty="0" err="1">
                <a:latin typeface="Arial" panose="020B0604020202020204" pitchFamily="34" charset="0"/>
                <a:cs typeface="Arial" panose="020B0604020202020204" pitchFamily="34" charset="0"/>
              </a:rPr>
              <a:t>ἆρχε</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aor. </a:t>
            </a:r>
            <a:r>
              <a:rPr lang="el-GR" dirty="0" err="1">
                <a:latin typeface="Arial" panose="020B0604020202020204" pitchFamily="34" charset="0"/>
                <a:cs typeface="Arial" panose="020B0604020202020204" pitchFamily="34" charset="0"/>
              </a:rPr>
              <a:t>ἄρξαι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med. </a:t>
            </a:r>
            <a:r>
              <a:rPr lang="el-GR" dirty="0" err="1">
                <a:latin typeface="Arial" panose="020B0604020202020204" pitchFamily="34" charset="0"/>
                <a:cs typeface="Arial" panose="020B0604020202020204" pitchFamily="34" charset="0"/>
              </a:rPr>
              <a:t>ἄρχονται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ἀρχομένου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μεναι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fut. </a:t>
            </a:r>
            <a:r>
              <a:rPr lang="el-GR" dirty="0" err="1">
                <a:latin typeface="Arial" panose="020B0604020202020204" pitchFamily="34" charset="0"/>
                <a:cs typeface="Arial" panose="020B0604020202020204" pitchFamily="34" charset="0"/>
              </a:rPr>
              <a:t>ἄρξεται</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dub.: impf. </a:t>
            </a:r>
            <a:r>
              <a:rPr lang="el-GR" dirty="0" err="1">
                <a:latin typeface="Arial" panose="020B0604020202020204" pitchFamily="34" charset="0"/>
                <a:cs typeface="Arial" panose="020B0604020202020204" pitchFamily="34" charset="0"/>
              </a:rPr>
              <a:t>ἄρχετο</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aor. </a:t>
            </a:r>
            <a:r>
              <a:rPr lang="el-GR" dirty="0" err="1">
                <a:latin typeface="Arial" panose="020B0604020202020204" pitchFamily="34" charset="0"/>
                <a:cs typeface="Arial" panose="020B0604020202020204" pitchFamily="34" charset="0"/>
              </a:rPr>
              <a:t>ἄρξατο</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rule, begin.</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θαρσῶ</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participle, aorist, plural, male);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ἄπειμι</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ind</a:t>
            </a:r>
            <a:r>
              <a:rPr lang="en-US" dirty="0">
                <a:latin typeface="Arial" panose="020B0604020202020204" pitchFamily="34" charset="0"/>
                <a:cs typeface="Arial" panose="020B0604020202020204" pitchFamily="34" charset="0"/>
              </a:rPr>
              <a:t> act 3rd pl</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to be away or be far from</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to go, to depart; </a:t>
            </a:r>
            <a:r>
              <a:rPr lang="el-GR" dirty="0" err="1">
                <a:latin typeface="Arial" panose="020B0604020202020204" pitchFamily="34" charset="0"/>
                <a:cs typeface="Arial" panose="020B0604020202020204" pitchFamily="34" charset="0"/>
              </a:rPr>
              <a:t>μᾶλλον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adv., comp. of </a:t>
            </a:r>
            <a:r>
              <a:rPr lang="el-GR" dirty="0" err="1">
                <a:latin typeface="Arial" panose="020B0604020202020204" pitchFamily="34" charset="0"/>
                <a:cs typeface="Arial" panose="020B0604020202020204" pitchFamily="34" charset="0"/>
              </a:rPr>
              <a:t>μάλα</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more, in a greater degree; </a:t>
            </a:r>
            <a:r>
              <a:rPr lang="el-GR" dirty="0" err="1">
                <a:latin typeface="Arial" panose="020B0604020202020204" pitchFamily="34" charset="0"/>
                <a:cs typeface="Arial" panose="020B0604020202020204" pitchFamily="34" charset="0"/>
              </a:rPr>
              <a:t>φοβέω</a:t>
            </a:r>
            <a:r>
              <a:rPr lang="el-GR" dirty="0">
                <a:latin typeface="Arial" panose="020B0604020202020204" pitchFamily="34" charset="0"/>
                <a:cs typeface="Arial" panose="020B0604020202020204" pitchFamily="34" charset="0"/>
              </a:rPr>
              <a:t> (</a:t>
            </a:r>
            <a:r>
              <a:rPr lang="da-DK" dirty="0">
                <a:latin typeface="Arial" panose="020B0604020202020204" pitchFamily="34" charset="0"/>
                <a:cs typeface="Arial" panose="020B0604020202020204" pitchFamily="34" charset="0"/>
              </a:rPr>
              <a:t>fut ind mid 3rd pl</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be afraid, put to flight</a:t>
            </a:r>
          </a:p>
          <a:p>
            <a:pPr algn="just"/>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ἄνοια</a:t>
            </a:r>
            <a:r>
              <a:rPr lang="el-GR" dirty="0">
                <a:latin typeface="Arial" panose="020B0604020202020204" pitchFamily="34" charset="0"/>
                <a:cs typeface="Arial" panose="020B0604020202020204" pitchFamily="34" charset="0"/>
              </a:rPr>
              <a:t> (ἡ) = </a:t>
            </a:r>
            <a:r>
              <a:rPr lang="en-US" dirty="0">
                <a:latin typeface="Arial" panose="020B0604020202020204" pitchFamily="34" charset="0"/>
                <a:cs typeface="Arial" panose="020B0604020202020204" pitchFamily="34" charset="0"/>
              </a:rPr>
              <a:t>stupidity, lack of reason, madness, folly</a:t>
            </a:r>
          </a:p>
          <a:p>
            <a:pPr algn="just"/>
            <a:r>
              <a:rPr lang="el-GR" dirty="0" err="1">
                <a:latin typeface="Arial" panose="020B0604020202020204" pitchFamily="34" charset="0"/>
                <a:cs typeface="Arial" panose="020B0604020202020204" pitchFamily="34" charset="0"/>
              </a:rPr>
              <a:t>δῆλον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adv.</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it is clear; </a:t>
            </a:r>
            <a:r>
              <a:rPr lang="el-GR" dirty="0" err="1">
                <a:latin typeface="Arial" panose="020B0604020202020204" pitchFamily="34" charset="0"/>
                <a:cs typeface="Arial" panose="020B0604020202020204" pitchFamily="34" charset="0"/>
              </a:rPr>
              <a:t>ἐνέργεια</a:t>
            </a:r>
            <a:r>
              <a:rPr lang="el-GR" dirty="0">
                <a:latin typeface="Arial" panose="020B0604020202020204" pitchFamily="34" charset="0"/>
                <a:cs typeface="Arial" panose="020B0604020202020204" pitchFamily="34" charset="0"/>
              </a:rPr>
              <a:t> (ἡ) = </a:t>
            </a:r>
            <a:r>
              <a:rPr lang="en-US" dirty="0">
                <a:latin typeface="Arial" panose="020B0604020202020204" pitchFamily="34" charset="0"/>
                <a:cs typeface="Arial" panose="020B0604020202020204" pitchFamily="34" charset="0"/>
              </a:rPr>
              <a:t>energy, activity; </a:t>
            </a:r>
            <a:r>
              <a:rPr lang="el-GR" dirty="0" err="1">
                <a:latin typeface="Arial" panose="020B0604020202020204" pitchFamily="34" charset="0"/>
                <a:cs typeface="Arial" panose="020B0604020202020204" pitchFamily="34" charset="0"/>
              </a:rPr>
              <a:t>ἄριστος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ἀρίστη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ἄριστον</a:t>
            </a:r>
            <a:r>
              <a:rPr lang="el-G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the best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serving as Sup. of </a:t>
            </a:r>
            <a:r>
              <a:rPr lang="en-US" dirty="0" err="1">
                <a:latin typeface="Arial" panose="020B0604020202020204" pitchFamily="34" charset="0"/>
                <a:cs typeface="Arial" panose="020B0604020202020204" pitchFamily="34" charset="0"/>
              </a:rPr>
              <a:t>ἀγ</a:t>
            </a:r>
            <a:r>
              <a:rPr lang="en-US" dirty="0">
                <a:latin typeface="Arial" panose="020B0604020202020204" pitchFamily="34" charset="0"/>
                <a:cs typeface="Arial" panose="020B0604020202020204" pitchFamily="34" charset="0"/>
              </a:rPr>
              <a:t>αθός</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ἀγαθός</a:t>
            </a:r>
            <a:r>
              <a:rPr lang="el-GR" dirty="0">
                <a:latin typeface="Arial" panose="020B0604020202020204" pitchFamily="34" charset="0"/>
                <a:cs typeface="Arial" panose="020B0604020202020204" pitchFamily="34" charset="0"/>
              </a:rPr>
              <a:t>, -η, -ον = </a:t>
            </a:r>
            <a:r>
              <a:rPr lang="en-US" dirty="0">
                <a:latin typeface="Arial" panose="020B0604020202020204" pitchFamily="34" charset="0"/>
                <a:cs typeface="Arial" panose="020B0604020202020204" pitchFamily="34" charset="0"/>
              </a:rPr>
              <a:t>good, well-born, gentle; </a:t>
            </a:r>
            <a:r>
              <a:rPr lang="el-GR" dirty="0" err="1">
                <a:latin typeface="Arial" panose="020B0604020202020204" pitchFamily="34" charset="0"/>
                <a:cs typeface="Arial" panose="020B0604020202020204" pitchFamily="34" charset="0"/>
              </a:rPr>
              <a:t>εὐδαιμονία</a:t>
            </a:r>
            <a:r>
              <a:rPr lang="el-GR" dirty="0">
                <a:latin typeface="Arial" panose="020B0604020202020204" pitchFamily="34" charset="0"/>
                <a:cs typeface="Arial" panose="020B0604020202020204" pitchFamily="34" charset="0"/>
              </a:rPr>
              <a:t> (ἡ) = </a:t>
            </a:r>
            <a:r>
              <a:rPr lang="en-US" dirty="0">
                <a:latin typeface="Arial" panose="020B0604020202020204" pitchFamily="34" charset="0"/>
                <a:cs typeface="Arial" panose="020B0604020202020204" pitchFamily="34" charset="0"/>
              </a:rPr>
              <a:t>prosperity, happiness; </a:t>
            </a:r>
            <a:r>
              <a:rPr lang="el-GR" dirty="0">
                <a:latin typeface="Arial" panose="020B0604020202020204" pitchFamily="34" charset="0"/>
                <a:cs typeface="Arial" panose="020B0604020202020204" pitchFamily="34" charset="0"/>
              </a:rPr>
              <a:t>ψυχή (ἡ) = </a:t>
            </a:r>
            <a:r>
              <a:rPr lang="en-US" dirty="0">
                <a:latin typeface="Arial" panose="020B0604020202020204" pitchFamily="34" charset="0"/>
                <a:cs typeface="Arial" panose="020B0604020202020204" pitchFamily="34" charset="0"/>
              </a:rPr>
              <a:t>soul.</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endParaRPr lang="en-US" dirty="0"/>
          </a:p>
          <a:p>
            <a:endParaRPr lang="en-US" dirty="0"/>
          </a:p>
          <a:p>
            <a:endParaRPr lang="el-GR" dirty="0"/>
          </a:p>
        </p:txBody>
      </p:sp>
    </p:spTree>
    <p:extLst>
      <p:ext uri="{BB962C8B-B14F-4D97-AF65-F5344CB8AC3E}">
        <p14:creationId xmlns:p14="http://schemas.microsoft.com/office/powerpoint/2010/main" val="679670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CF8989-BF38-3215-969F-6E18BB07772B}"/>
              </a:ext>
            </a:extLst>
          </p:cNvPr>
          <p:cNvSpPr>
            <a:spLocks noGrp="1"/>
          </p:cNvSpPr>
          <p:nvPr>
            <p:ph type="title"/>
          </p:nvPr>
        </p:nvSpPr>
        <p:spPr/>
        <p:txBody>
          <a:bodyPr/>
          <a:lstStyle/>
          <a:p>
            <a:r>
              <a:rPr lang="en-US" dirty="0"/>
              <a:t>Particles</a:t>
            </a:r>
            <a:endParaRPr lang="el-GR" dirty="0"/>
          </a:p>
        </p:txBody>
      </p:sp>
      <p:sp>
        <p:nvSpPr>
          <p:cNvPr id="3" name="Θέση περιεχομένου 2">
            <a:extLst>
              <a:ext uri="{FF2B5EF4-FFF2-40B4-BE49-F238E27FC236}">
                <a16:creationId xmlns:a16="http://schemas.microsoft.com/office/drawing/2014/main" id="{F3321009-8714-02A6-84AF-C22CC350F73B}"/>
              </a:ext>
            </a:extLst>
          </p:cNvPr>
          <p:cNvSpPr>
            <a:spLocks noGrp="1"/>
          </p:cNvSpPr>
          <p:nvPr>
            <p:ph idx="1"/>
          </p:nvPr>
        </p:nvSpPr>
        <p:spPr/>
        <p:txBody>
          <a:bodyPr>
            <a:normAutofit/>
          </a:bodyPr>
          <a:lstStyle/>
          <a:p>
            <a:pPr algn="just"/>
            <a:r>
              <a:rPr lang="en-US" dirty="0">
                <a:latin typeface="Arial" panose="020B0604020202020204" pitchFamily="34" charset="0"/>
                <a:cs typeface="Arial" panose="020B0604020202020204" pitchFamily="34" charset="0"/>
              </a:rPr>
              <a:t>Exercise 4:</a:t>
            </a:r>
          </a:p>
          <a:p>
            <a:pPr algn="just"/>
            <a:r>
              <a:rPr lang="en-US" dirty="0">
                <a:latin typeface="Arial" panose="020B0604020202020204" pitchFamily="34" charset="0"/>
                <a:cs typeface="Arial" panose="020B0604020202020204" pitchFamily="34" charset="0"/>
              </a:rPr>
              <a:t>A) You are an unwise god, or else you are not just.</a:t>
            </a:r>
          </a:p>
          <a:p>
            <a:pPr algn="just"/>
            <a:r>
              <a:rPr lang="en-US" dirty="0">
                <a:latin typeface="Arial" panose="020B0604020202020204" pitchFamily="34" charset="0"/>
                <a:cs typeface="Arial" panose="020B0604020202020204" pitchFamily="34" charset="0"/>
              </a:rPr>
              <a:t>B) Well then, since you did not start this conversation, we will rather start it.</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Γ) Ο</a:t>
            </a:r>
            <a:r>
              <a:rPr lang="en-US" dirty="0" err="1">
                <a:latin typeface="Arial" panose="020B0604020202020204" pitchFamily="34" charset="0"/>
                <a:cs typeface="Arial" panose="020B0604020202020204" pitchFamily="34" charset="0"/>
              </a:rPr>
              <a:t>ur</a:t>
            </a:r>
            <a:r>
              <a:rPr lang="en-US" dirty="0">
                <a:latin typeface="Arial" panose="020B0604020202020204" pitchFamily="34" charset="0"/>
                <a:cs typeface="Arial" panose="020B0604020202020204" pitchFamily="34" charset="0"/>
              </a:rPr>
              <a:t> men will come back to camp with more courage, whereas the enemy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will be more frightened</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Δ) </a:t>
            </a:r>
            <a:r>
              <a:rPr lang="en-US" dirty="0">
                <a:latin typeface="Arial" panose="020B0604020202020204" pitchFamily="34" charset="0"/>
                <a:cs typeface="Arial" panose="020B0604020202020204" pitchFamily="34" charset="0"/>
              </a:rPr>
              <a:t>(Socrates:) It is said that one soul possesses sense, another folly . . . And is it true what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they say? (Simmias:) Most certainly it is. Simmias confirms the correctness of </a:t>
            </a:r>
            <a:r>
              <a:rPr lang="en-US" dirty="0" err="1">
                <a:latin typeface="Arial" panose="020B0604020202020204" pitchFamily="34" charset="0"/>
                <a:cs typeface="Arial" panose="020B0604020202020204" pitchFamily="34" charset="0"/>
              </a:rPr>
              <a:t>ἀληθῶς</a:t>
            </a:r>
            <a:r>
              <a:rPr lang="en-US" dirty="0">
                <a:latin typeface="Arial" panose="020B0604020202020204" pitchFamily="34" charset="0"/>
                <a:cs typeface="Arial" panose="020B0604020202020204" pitchFamily="34" charset="0"/>
              </a:rPr>
              <a:t> in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Socrates’ question.</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 </a:t>
            </a:r>
            <a:r>
              <a:rPr lang="en-US" dirty="0">
                <a:latin typeface="Arial" panose="020B0604020202020204" pitchFamily="34" charset="0"/>
                <a:cs typeface="Arial" panose="020B0604020202020204" pitchFamily="34" charset="0"/>
              </a:rPr>
              <a:t>It is clear that the activity of excellence is the greatest good of the spirit. And</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happiness was also the greatest good: so happiness is the activity of a good</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spirit.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2163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C5D50D-E8A3-BF44-2AE8-23B346F646DF}"/>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1892A6A2-9221-954A-51E6-D1F3DEA9F5C9}"/>
              </a:ext>
            </a:extLst>
          </p:cNvPr>
          <p:cNvSpPr>
            <a:spLocks noGrp="1"/>
          </p:cNvSpPr>
          <p:nvPr>
            <p:ph idx="1"/>
          </p:nvPr>
        </p:nvSpPr>
        <p:spPr/>
        <p:txBody>
          <a:bodyPr>
            <a:normAutofit fontScale="92500" lnSpcReduction="20000"/>
          </a:bodyPr>
          <a:lstStyle/>
          <a:p>
            <a:pPr algn="just"/>
            <a:r>
              <a:rPr lang="en-US" dirty="0">
                <a:latin typeface="Arial" panose="020B0604020202020204" pitchFamily="34" charset="0"/>
                <a:cs typeface="Arial" panose="020B0604020202020204" pitchFamily="34" charset="0"/>
              </a:rPr>
              <a:t>B</a:t>
            </a:r>
          </a:p>
          <a:p>
            <a:pPr algn="just"/>
            <a:r>
              <a:rPr lang="el-GR" dirty="0">
                <a:latin typeface="Arial" panose="020B0604020202020204" pitchFamily="34" charset="0"/>
                <a:cs typeface="Arial" panose="020B0604020202020204" pitchFamily="34" charset="0"/>
              </a:rPr>
              <a:t>βία</a:t>
            </a:r>
            <a:r>
              <a:rPr lang="en-US" dirty="0">
                <a:latin typeface="Arial" panose="020B0604020202020204" pitchFamily="34" charset="0"/>
                <a:cs typeface="Arial" panose="020B0604020202020204" pitchFamily="34" charset="0"/>
              </a:rPr>
              <a:t>: force; </a:t>
            </a:r>
            <a:r>
              <a:rPr lang="en-US" dirty="0" err="1">
                <a:latin typeface="Arial" panose="020B0604020202020204" pitchFamily="34" charset="0"/>
                <a:cs typeface="Arial" panose="020B0604020202020204" pitchFamily="34" charset="0"/>
              </a:rPr>
              <a:t>biaias</a:t>
            </a:r>
            <a:r>
              <a:rPr lang="en-US" dirty="0">
                <a:latin typeface="Arial" panose="020B0604020202020204" pitchFamily="34" charset="0"/>
                <a:cs typeface="Arial" panose="020B0604020202020204" pitchFamily="34" charset="0"/>
              </a:rPr>
              <a:t>, forcible; </a:t>
            </a:r>
            <a:r>
              <a:rPr lang="en-US" dirty="0" err="1">
                <a:latin typeface="Arial" panose="020B0604020202020204" pitchFamily="34" charset="0"/>
                <a:cs typeface="Arial" panose="020B0604020202020204" pitchFamily="34" charset="0"/>
              </a:rPr>
              <a:t>biazein</a:t>
            </a:r>
            <a:r>
              <a:rPr lang="en-US" dirty="0">
                <a:latin typeface="Arial" panose="020B0604020202020204" pitchFamily="34" charset="0"/>
                <a:cs typeface="Arial" panose="020B0604020202020204" pitchFamily="34" charset="0"/>
              </a:rPr>
              <a:t>, to force. </a:t>
            </a:r>
            <a:r>
              <a:rPr lang="en-US" dirty="0" err="1">
                <a:latin typeface="Arial" panose="020B0604020202020204" pitchFamily="34" charset="0"/>
                <a:cs typeface="Arial" panose="020B0604020202020204" pitchFamily="34" charset="0"/>
              </a:rPr>
              <a:t>bia</a:t>
            </a:r>
            <a:r>
              <a:rPr lang="en-US" dirty="0">
                <a:latin typeface="Arial" panose="020B0604020202020204" pitchFamily="34" charset="0"/>
                <a:cs typeface="Arial" panose="020B0604020202020204" pitchFamily="34" charset="0"/>
              </a:rPr>
              <a:t> can be used to mean pressure of a non-physical kind in a non-technical context, as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when contrasted with </a:t>
            </a:r>
            <a:r>
              <a:rPr lang="en-US" dirty="0" err="1">
                <a:latin typeface="Arial" panose="020B0604020202020204" pitchFamily="34" charset="0"/>
                <a:cs typeface="Arial" panose="020B0604020202020204" pitchFamily="34" charset="0"/>
              </a:rPr>
              <a:t>hekén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médamés</a:t>
            </a:r>
            <a:r>
              <a:rPr lang="en-US" dirty="0">
                <a:latin typeface="Arial" panose="020B0604020202020204" pitchFamily="34" charset="0"/>
                <a:cs typeface="Arial" panose="020B0604020202020204" pitchFamily="34" charset="0"/>
              </a:rPr>
              <a:t> pros </a:t>
            </a:r>
            <a:r>
              <a:rPr lang="en-US" dirty="0" err="1">
                <a:latin typeface="Arial" panose="020B0604020202020204" pitchFamily="34" charset="0"/>
                <a:cs typeface="Arial" panose="020B0604020202020204" pitchFamily="34" charset="0"/>
              </a:rPr>
              <a:t>bian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bouléthéis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mallon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é </a:t>
            </a:r>
            <a:r>
              <a:rPr lang="en-US" dirty="0" err="1">
                <a:latin typeface="Arial" panose="020B0604020202020204" pitchFamily="34" charset="0"/>
                <a:cs typeface="Arial" panose="020B0604020202020204" pitchFamily="34" charset="0"/>
              </a:rPr>
              <a:t>hekén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legein</a:t>
            </a:r>
            <a:r>
              <a:rPr lang="en-US" dirty="0">
                <a:latin typeface="Arial" panose="020B0604020202020204" pitchFamily="34" charset="0"/>
                <a:cs typeface="Arial" panose="020B0604020202020204" pitchFamily="34" charset="0"/>
              </a:rPr>
              <a:t> — not wishing to speak under pressure rather than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willingly (Pl. </a:t>
            </a:r>
            <a:r>
              <a:rPr lang="en-US" i="1" dirty="0">
                <a:latin typeface="Arial" panose="020B0604020202020204" pitchFamily="34" charset="0"/>
                <a:cs typeface="Arial" panose="020B0604020202020204" pitchFamily="34" charset="0"/>
              </a:rPr>
              <a:t>Phaedrus</a:t>
            </a:r>
            <a:r>
              <a:rPr lang="en-US" dirty="0">
                <a:latin typeface="Arial" panose="020B0604020202020204" pitchFamily="34" charset="0"/>
                <a:cs typeface="Arial" panose="020B0604020202020204" pitchFamily="34" charset="0"/>
              </a:rPr>
              <a:t> 236d). But in philosophical use it means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physical force: </a:t>
            </a:r>
            <a:r>
              <a:rPr lang="en-US" dirty="0" err="1">
                <a:latin typeface="Arial" panose="020B0604020202020204" pitchFamily="34" charset="0"/>
                <a:cs typeface="Arial" panose="020B0604020202020204" pitchFamily="34" charset="0"/>
              </a:rPr>
              <a:t>anagké</a:t>
            </a:r>
            <a:r>
              <a:rPr lang="en-US" dirty="0">
                <a:latin typeface="Arial" panose="020B0604020202020204" pitchFamily="34" charset="0"/>
                <a:cs typeface="Arial" panose="020B0604020202020204" pitchFamily="34" charset="0"/>
              </a:rPr>
              <a:t> gar é </a:t>
            </a:r>
            <a:r>
              <a:rPr lang="en-US" dirty="0" err="1">
                <a:latin typeface="Arial" panose="020B0604020202020204" pitchFamily="34" charset="0"/>
                <a:cs typeface="Arial" panose="020B0604020202020204" pitchFamily="34" charset="0"/>
              </a:rPr>
              <a:t>biaion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einai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kinésin</a:t>
            </a:r>
            <a:r>
              <a:rPr lang="en-US" dirty="0">
                <a:latin typeface="Arial" panose="020B0604020202020204" pitchFamily="34" charset="0"/>
                <a:cs typeface="Arial" panose="020B0604020202020204" pitchFamily="34" charset="0"/>
              </a:rPr>
              <a:t> é kata </a:t>
            </a:r>
            <a:r>
              <a:rPr lang="en-US" dirty="0" err="1">
                <a:latin typeface="Arial" panose="020B0604020202020204" pitchFamily="34" charset="0"/>
                <a:cs typeface="Arial" panose="020B0604020202020204" pitchFamily="34" charset="0"/>
              </a:rPr>
              <a:t>phusin</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 motion must either be forced or natural (Ar</a:t>
            </a:r>
            <a:r>
              <a:rPr lang="en-US" i="1" dirty="0">
                <a:latin typeface="Arial" panose="020B0604020202020204" pitchFamily="34" charset="0"/>
                <a:cs typeface="Arial" panose="020B0604020202020204" pitchFamily="34" charset="0"/>
              </a:rPr>
              <a:t>. De </a:t>
            </a:r>
            <a:r>
              <a:rPr lang="en-US" i="1" dirty="0" err="1">
                <a:latin typeface="Arial" panose="020B0604020202020204" pitchFamily="34" charset="0"/>
                <a:cs typeface="Arial" panose="020B0604020202020204" pitchFamily="34" charset="0"/>
              </a:rPr>
              <a:t>Caelo</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300b 18).</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the ethical writings Aristotle gives as examples of </a:t>
            </a:r>
            <a:r>
              <a:rPr lang="en-US" dirty="0" err="1">
                <a:latin typeface="Arial" panose="020B0604020202020204" pitchFamily="34" charset="0"/>
                <a:cs typeface="Arial" panose="020B0604020202020204" pitchFamily="34" charset="0"/>
              </a:rPr>
              <a:t>akousia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biai</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unintended because of violence — only physical force: </a:t>
            </a:r>
            <a:r>
              <a:rPr lang="en-US" dirty="0" err="1">
                <a:latin typeface="Arial" panose="020B0604020202020204" pitchFamily="34" charset="0"/>
                <a:cs typeface="Arial" panose="020B0604020202020204" pitchFamily="34" charset="0"/>
              </a:rPr>
              <a:t>biaion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hou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hé</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arkhé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exéthen</a:t>
            </a:r>
            <a:r>
              <a:rPr lang="en-US" dirty="0">
                <a:latin typeface="Arial" panose="020B0604020202020204" pitchFamily="34" charset="0"/>
                <a:cs typeface="Arial" panose="020B0604020202020204" pitchFamily="34" charset="0"/>
              </a:rPr>
              <a:t> — forcible where the source is external (</a:t>
            </a:r>
            <a:r>
              <a:rPr lang="en-US" i="1" dirty="0">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1110a 1).</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bia</a:t>
            </a:r>
            <a:r>
              <a:rPr lang="en-US" dirty="0">
                <a:latin typeface="Arial" panose="020B0604020202020204" pitchFamily="34" charset="0"/>
                <a:cs typeface="Arial" panose="020B0604020202020204" pitchFamily="34" charset="0"/>
              </a:rPr>
              <a:t> is one form of </a:t>
            </a:r>
            <a:r>
              <a:rPr lang="en-US" dirty="0" err="1">
                <a:latin typeface="Arial" panose="020B0604020202020204" pitchFamily="34" charset="0"/>
                <a:cs typeface="Arial" panose="020B0604020202020204" pitchFamily="34" charset="0"/>
              </a:rPr>
              <a:t>anagké</a:t>
            </a:r>
            <a:r>
              <a:rPr lang="en-US" dirty="0">
                <a:latin typeface="Arial" panose="020B0604020202020204" pitchFamily="34" charset="0"/>
                <a:cs typeface="Arial" panose="020B0604020202020204" pitchFamily="34" charset="0"/>
              </a:rPr>
              <a:t>; thus </a:t>
            </a:r>
            <a:r>
              <a:rPr lang="en-US" dirty="0" err="1">
                <a:latin typeface="Arial" panose="020B0604020202020204" pitchFamily="34" charset="0"/>
                <a:cs typeface="Arial" panose="020B0604020202020204" pitchFamily="34" charset="0"/>
              </a:rPr>
              <a:t>biaias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anagkés</a:t>
            </a:r>
            <a:r>
              <a:rPr lang="en-US" dirty="0">
                <a:latin typeface="Arial" panose="020B0604020202020204" pitchFamily="34" charset="0"/>
                <a:cs typeface="Arial" panose="020B0604020202020204" pitchFamily="34" charset="0"/>
              </a:rPr>
              <a:t> — necessity of a</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forceful kind (Ar. </a:t>
            </a:r>
            <a:r>
              <a:rPr lang="en-US" i="1" dirty="0">
                <a:latin typeface="Arial" panose="020B0604020202020204" pitchFamily="34" charset="0"/>
                <a:cs typeface="Arial" panose="020B0604020202020204" pitchFamily="34" charset="0"/>
              </a:rPr>
              <a:t>De </a:t>
            </a:r>
            <a:r>
              <a:rPr lang="en-US" i="1" dirty="0" err="1">
                <a:latin typeface="Arial" panose="020B0604020202020204" pitchFamily="34" charset="0"/>
                <a:cs typeface="Arial" panose="020B0604020202020204" pitchFamily="34" charset="0"/>
              </a:rPr>
              <a:t>Caelo</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284a 15).</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βίος</a:t>
            </a:r>
            <a:r>
              <a:rPr lang="en-US" dirty="0">
                <a:latin typeface="Arial" panose="020B0604020202020204" pitchFamily="34" charset="0"/>
                <a:cs typeface="Arial" panose="020B0604020202020204" pitchFamily="34" charset="0"/>
              </a:rPr>
              <a:t>: life, usually as a social rather than a merely biological</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phenomenon, which is usually </a:t>
            </a:r>
            <a:r>
              <a:rPr lang="en-US" dirty="0" err="1">
                <a:latin typeface="Arial" panose="020B0604020202020204" pitchFamily="34" charset="0"/>
                <a:cs typeface="Arial" panose="020B0604020202020204" pitchFamily="34" charset="0"/>
              </a:rPr>
              <a:t>zo‘é</a:t>
            </a:r>
            <a:r>
              <a:rPr lang="en-US" dirty="0">
                <a:latin typeface="Arial" panose="020B0604020202020204" pitchFamily="34" charset="0"/>
                <a:cs typeface="Arial" panose="020B0604020202020204" pitchFamily="34" charset="0"/>
              </a:rPr>
              <a:t>‘. Thus Plutarch and Diogenes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Laertius wrote </a:t>
            </a:r>
            <a:r>
              <a:rPr lang="en-US" dirty="0" err="1">
                <a:latin typeface="Arial" panose="020B0604020202020204" pitchFamily="34" charset="0"/>
                <a:cs typeface="Arial" panose="020B0604020202020204" pitchFamily="34" charset="0"/>
              </a:rPr>
              <a:t>Bioi</a:t>
            </a:r>
            <a:r>
              <a:rPr lang="en-US" dirty="0">
                <a:latin typeface="Arial" panose="020B0604020202020204" pitchFamily="34" charset="0"/>
                <a:cs typeface="Arial" panose="020B0604020202020204" pitchFamily="34" charset="0"/>
              </a:rPr>
              <a:t> and not </a:t>
            </a:r>
            <a:r>
              <a:rPr lang="en-US" dirty="0" err="1">
                <a:latin typeface="Arial" panose="020B0604020202020204" pitchFamily="34" charset="0"/>
                <a:cs typeface="Arial" panose="020B0604020202020204" pitchFamily="34" charset="0"/>
              </a:rPr>
              <a:t>Zoai</a:t>
            </a:r>
            <a:r>
              <a:rPr lang="en-US" dirty="0">
                <a:latin typeface="Arial" panose="020B0604020202020204" pitchFamily="34" charset="0"/>
                <a:cs typeface="Arial" panose="020B0604020202020204" pitchFamily="34" charset="0"/>
              </a:rPr>
              <a:t>. ton </a:t>
            </a:r>
            <a:r>
              <a:rPr lang="en-US" dirty="0" err="1">
                <a:latin typeface="Arial" panose="020B0604020202020204" pitchFamily="34" charset="0"/>
                <a:cs typeface="Arial" panose="020B0604020202020204" pitchFamily="34" charset="0"/>
              </a:rPr>
              <a:t>bion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apolaustikon</a:t>
            </a:r>
            <a:r>
              <a:rPr lang="en-US" dirty="0">
                <a:latin typeface="Arial" panose="020B0604020202020204" pitchFamily="34" charset="0"/>
                <a:cs typeface="Arial" panose="020B0604020202020204" pitchFamily="34" charset="0"/>
              </a:rPr>
              <a:t> -— the life of</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blabé</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bouleuesthai</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pleasure (Ar. </a:t>
            </a:r>
            <a:r>
              <a:rPr lang="en-US" i="1" dirty="0">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1095b '17). Aristotle also speaks of the bios</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politikos</a:t>
            </a:r>
            <a:r>
              <a:rPr lang="en-US" dirty="0">
                <a:latin typeface="Arial" panose="020B0604020202020204" pitchFamily="34" charset="0"/>
                <a:cs typeface="Arial" panose="020B0604020202020204" pitchFamily="34" charset="0"/>
              </a:rPr>
              <a:t> and the </a:t>
            </a:r>
            <a:r>
              <a:rPr lang="en-US" dirty="0" err="1">
                <a:latin typeface="Arial" panose="020B0604020202020204" pitchFamily="34" charset="0"/>
                <a:cs typeface="Arial" panose="020B0604020202020204" pitchFamily="34" charset="0"/>
              </a:rPr>
              <a:t>theére‘tikos</a:t>
            </a:r>
            <a:r>
              <a:rPr lang="en-US" dirty="0">
                <a:latin typeface="Arial" panose="020B0604020202020204" pitchFamily="34" charset="0"/>
                <a:cs typeface="Arial" panose="020B0604020202020204" pitchFamily="34" charset="0"/>
              </a:rPr>
              <a:t> bios. But there is no clear-cut distinction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between bios and </a:t>
            </a:r>
            <a:r>
              <a:rPr lang="en-US" dirty="0" err="1">
                <a:latin typeface="Arial" panose="020B0604020202020204" pitchFamily="34" charset="0"/>
                <a:cs typeface="Arial" panose="020B0604020202020204" pitchFamily="34" charset="0"/>
              </a:rPr>
              <a:t>zéé</a:t>
            </a:r>
            <a:r>
              <a:rPr lang="en-US" dirty="0">
                <a:latin typeface="Arial" panose="020B0604020202020204" pitchFamily="34" charset="0"/>
                <a:cs typeface="Arial" panose="020B0604020202020204" pitchFamily="34" charset="0"/>
              </a:rPr>
              <a:t>. bios as life has a paroxytone accent</a:t>
            </a:r>
            <a:r>
              <a:rPr lang="el-G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283042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D92D0B-9DB4-070E-4995-DC7D7F0DC14D}"/>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29F0D164-CA65-8A53-07B8-69B00BA87774}"/>
              </a:ext>
            </a:extLst>
          </p:cNvPr>
          <p:cNvSpPr>
            <a:spLocks noGrp="1"/>
          </p:cNvSpPr>
          <p:nvPr>
            <p:ph idx="1"/>
          </p:nvPr>
        </p:nvSpPr>
        <p:spPr/>
        <p:txBody>
          <a:bodyPr>
            <a:normAutofit fontScale="92500" lnSpcReduction="10000"/>
          </a:bodyPr>
          <a:lstStyle/>
          <a:p>
            <a:pPr algn="just"/>
            <a:r>
              <a:rPr lang="el-GR" dirty="0"/>
              <a:t>Δ</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διάνοια</a:t>
            </a:r>
            <a:r>
              <a:rPr lang="en-US" dirty="0">
                <a:latin typeface="Arial" panose="020B0604020202020204" pitchFamily="34" charset="0"/>
                <a:cs typeface="Arial" panose="020B0604020202020204" pitchFamily="34" charset="0"/>
              </a:rPr>
              <a:t>: intelligence, mind. Plato and Aristotle use the term sometimes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a general sense: [</a:t>
            </a:r>
            <a:r>
              <a:rPr lang="en-US" dirty="0" err="1">
                <a:latin typeface="Arial" panose="020B0604020202020204" pitchFamily="34" charset="0"/>
                <a:cs typeface="Arial" panose="020B0604020202020204" pitchFamily="34" charset="0"/>
              </a:rPr>
              <a:t>noséma</a:t>
            </a:r>
            <a:r>
              <a:rPr lang="en-US" dirty="0">
                <a:latin typeface="Arial" panose="020B0604020202020204" pitchFamily="34" charset="0"/>
                <a:cs typeface="Arial" panose="020B0604020202020204" pitchFamily="34" charset="0"/>
              </a:rPr>
              <a:t>] kata to </a:t>
            </a:r>
            <a:r>
              <a:rPr lang="en-US" dirty="0" err="1">
                <a:latin typeface="Arial" panose="020B0604020202020204" pitchFamily="34" charset="0"/>
                <a:cs typeface="Arial" panose="020B0604020202020204" pitchFamily="34" charset="0"/>
              </a:rPr>
              <a:t>séma</a:t>
            </a:r>
            <a:r>
              <a:rPr lang="en-US" dirty="0">
                <a:latin typeface="Arial" panose="020B0604020202020204" pitchFamily="34" charset="0"/>
                <a:cs typeface="Arial" panose="020B0604020202020204" pitchFamily="34" charset="0"/>
              </a:rPr>
              <a:t> é kata </a:t>
            </a:r>
            <a:r>
              <a:rPr lang="en-US" dirty="0" err="1">
                <a:latin typeface="Arial" panose="020B0604020202020204" pitchFamily="34" charset="0"/>
                <a:cs typeface="Arial" panose="020B0604020202020204" pitchFamily="34" charset="0"/>
              </a:rPr>
              <a:t>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dianoian</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disease of body or mind (Pl. </a:t>
            </a:r>
            <a:r>
              <a:rPr lang="en-US" i="1" dirty="0">
                <a:latin typeface="Arial" panose="020B0604020202020204" pitchFamily="34" charset="0"/>
                <a:cs typeface="Arial" panose="020B0604020202020204" pitchFamily="34" charset="0"/>
              </a:rPr>
              <a:t>Laws</a:t>
            </a:r>
            <a:r>
              <a:rPr lang="en-US" dirty="0">
                <a:latin typeface="Arial" panose="020B0604020202020204" pitchFamily="34" charset="0"/>
                <a:cs typeface="Arial" panose="020B0604020202020204" pitchFamily="34" charset="0"/>
              </a:rPr>
              <a:t> 916a); </a:t>
            </a:r>
            <a:r>
              <a:rPr lang="en-US" dirty="0" err="1">
                <a:latin typeface="Arial" panose="020B0604020202020204" pitchFamily="34" charset="0"/>
                <a:cs typeface="Arial" panose="020B0604020202020204" pitchFamily="34" charset="0"/>
              </a:rPr>
              <a:t>ouden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paskhontos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tou</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sématos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alla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mallon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tés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dianoias</a:t>
            </a:r>
            <a:r>
              <a:rPr lang="en-US" dirty="0">
                <a:latin typeface="Arial" panose="020B0604020202020204" pitchFamily="34" charset="0"/>
                <a:cs typeface="Arial" panose="020B0604020202020204" pitchFamily="34" charset="0"/>
              </a:rPr>
              <a:t> — nothing happening in the body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but rather in the mind (Ar. </a:t>
            </a:r>
            <a:r>
              <a:rPr lang="en-US" i="1" dirty="0">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1117b31). Of thought, including</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practical thought: dianoia </a:t>
            </a:r>
            <a:r>
              <a:rPr lang="en-US" dirty="0" err="1">
                <a:latin typeface="Arial" panose="020B0604020202020204" pitchFamily="34" charset="0"/>
                <a:cs typeface="Arial" panose="020B0604020202020204" pitchFamily="34" charset="0"/>
              </a:rPr>
              <a:t>d’auté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outhen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kinei</a:t>
            </a:r>
            <a:r>
              <a:rPr lang="en-US" dirty="0">
                <a:latin typeface="Arial" panose="020B0604020202020204" pitchFamily="34" charset="0"/>
                <a:cs typeface="Arial" panose="020B0604020202020204" pitchFamily="34" charset="0"/>
              </a:rPr>
              <a:t> — thought itself initiates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no change (Ar. </a:t>
            </a:r>
            <a:r>
              <a:rPr lang="en-US" i="1" dirty="0">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1139a 35); ho </a:t>
            </a:r>
            <a:r>
              <a:rPr lang="en-US" dirty="0" err="1">
                <a:latin typeface="Arial" panose="020B0604020202020204" pitchFamily="34" charset="0"/>
                <a:cs typeface="Arial" panose="020B0604020202020204" pitchFamily="34" charset="0"/>
              </a:rPr>
              <a:t>entos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tés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psukhés</a:t>
            </a:r>
            <a:r>
              <a:rPr lang="en-US" dirty="0">
                <a:latin typeface="Arial" panose="020B0604020202020204" pitchFamily="34" charset="0"/>
                <a:cs typeface="Arial" panose="020B0604020202020204" pitchFamily="34" charset="0"/>
              </a:rPr>
              <a:t> pros</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hautén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dialogos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aneu</a:t>
            </a:r>
            <a:r>
              <a:rPr lang="en-US" dirty="0">
                <a:latin typeface="Arial" panose="020B0604020202020204" pitchFamily="34" charset="0"/>
                <a:cs typeface="Arial" panose="020B0604020202020204" pitchFamily="34" charset="0"/>
              </a:rPr>
              <a:t> phone‘s </a:t>
            </a:r>
            <a:r>
              <a:rPr lang="en-US" dirty="0" err="1">
                <a:latin typeface="Arial" panose="020B0604020202020204" pitchFamily="34" charset="0"/>
                <a:cs typeface="Arial" panose="020B0604020202020204" pitchFamily="34" charset="0"/>
              </a:rPr>
              <a:t>genomenos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tout’auto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hémin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eponomasthé</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dianoia — the converse of the soul with itself, without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speech, is what we called thought (Pl. </a:t>
            </a:r>
            <a:r>
              <a:rPr lang="en-US" i="1" dirty="0">
                <a:latin typeface="Arial" panose="020B0604020202020204" pitchFamily="34" charset="0"/>
                <a:cs typeface="Arial" panose="020B0604020202020204" pitchFamily="34" charset="0"/>
              </a:rPr>
              <a:t>Soph.</a:t>
            </a:r>
            <a:r>
              <a:rPr lang="en-US" dirty="0">
                <a:latin typeface="Arial" panose="020B0604020202020204" pitchFamily="34" charset="0"/>
                <a:cs typeface="Arial" panose="020B0604020202020204" pitchFamily="34" charset="0"/>
              </a:rPr>
              <a:t> 263e). Sometimes, as in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has </a:t>
            </a:r>
            <a:r>
              <a:rPr lang="en-US" dirty="0" err="1">
                <a:latin typeface="Arial" panose="020B0604020202020204" pitchFamily="34" charset="0"/>
                <a:cs typeface="Arial" panose="020B0604020202020204" pitchFamily="34" charset="0"/>
              </a:rPr>
              <a:t>metaxu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doxés</a:t>
            </a:r>
            <a:r>
              <a:rPr lang="en-US" dirty="0">
                <a:latin typeface="Arial" panose="020B0604020202020204" pitchFamily="34" charset="0"/>
                <a:cs typeface="Arial" panose="020B0604020202020204" pitchFamily="34" charset="0"/>
              </a:rPr>
              <a:t> kai nou </a:t>
            </a:r>
            <a:r>
              <a:rPr lang="en-US" dirty="0" err="1">
                <a:latin typeface="Arial" panose="020B0604020202020204" pitchFamily="34" charset="0"/>
                <a:cs typeface="Arial" panose="020B0604020202020204" pitchFamily="34" charset="0"/>
              </a:rPr>
              <a:t>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dianoian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ousan</a:t>
            </a:r>
            <a:r>
              <a:rPr lang="en-US" dirty="0">
                <a:latin typeface="Arial" panose="020B0604020202020204" pitchFamily="34" charset="0"/>
                <a:cs typeface="Arial" panose="020B0604020202020204" pitchFamily="34" charset="0"/>
              </a:rPr>
              <a:t>, which may mean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‘discursive knowledge is between immediate apprehension and fallible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opinion’ (Pl. </a:t>
            </a:r>
            <a:r>
              <a:rPr lang="en-US" i="1" dirty="0">
                <a:latin typeface="Arial" panose="020B0604020202020204" pitchFamily="34" charset="0"/>
                <a:cs typeface="Arial" panose="020B0604020202020204" pitchFamily="34" charset="0"/>
              </a:rPr>
              <a:t>Rep.</a:t>
            </a:r>
            <a:r>
              <a:rPr lang="en-US" dirty="0">
                <a:latin typeface="Arial" panose="020B0604020202020204" pitchFamily="34" charset="0"/>
                <a:cs typeface="Arial" panose="020B0604020202020204" pitchFamily="34" charset="0"/>
              </a:rPr>
              <a:t> 511d), it seems to have a narrower meaning.</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Also some specific thought or intention of an individual: [</a:t>
            </a:r>
            <a:r>
              <a:rPr lang="en-US" dirty="0" err="1">
                <a:latin typeface="Arial" panose="020B0604020202020204" pitchFamily="34" charset="0"/>
                <a:cs typeface="Arial" panose="020B0604020202020204" pitchFamily="34" charset="0"/>
              </a:rPr>
              <a:t>skopein</a:t>
            </a:r>
            <a:r>
              <a:rPr lang="en-US"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pros </a:t>
            </a:r>
            <a:r>
              <a:rPr lang="en-US" dirty="0" err="1">
                <a:latin typeface="Arial" panose="020B0604020202020204" pitchFamily="34" charset="0"/>
                <a:cs typeface="Arial" panose="020B0604020202020204" pitchFamily="34" charset="0"/>
              </a:rPr>
              <a:t>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dianoian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tou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nomothetou</a:t>
            </a:r>
            <a:r>
              <a:rPr lang="en-US" dirty="0">
                <a:latin typeface="Arial" panose="020B0604020202020204" pitchFamily="34" charset="0"/>
                <a:cs typeface="Arial" panose="020B0604020202020204" pitchFamily="34" charset="0"/>
              </a:rPr>
              <a:t> — look to the intention of the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lawgiver (Ar. </a:t>
            </a:r>
            <a:r>
              <a:rPr lang="en-US" i="1" dirty="0">
                <a:latin typeface="Arial" panose="020B0604020202020204" pitchFamily="34" charset="0"/>
                <a:cs typeface="Arial" panose="020B0604020202020204" pitchFamily="34" charset="0"/>
              </a:rPr>
              <a:t>Rhet.</a:t>
            </a:r>
            <a:r>
              <a:rPr lang="en-US" dirty="0">
                <a:latin typeface="Arial" panose="020B0604020202020204" pitchFamily="34" charset="0"/>
                <a:cs typeface="Arial" panose="020B0604020202020204" pitchFamily="34" charset="0"/>
              </a:rPr>
              <a:t> 1374b 13). The verb is </a:t>
            </a:r>
            <a:r>
              <a:rPr lang="en-US" dirty="0" err="1">
                <a:latin typeface="Arial" panose="020B0604020202020204" pitchFamily="34" charset="0"/>
                <a:cs typeface="Arial" panose="020B0604020202020204" pitchFamily="34" charset="0"/>
              </a:rPr>
              <a:t>dianoeisthai</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5135129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676A0-E2BD-866D-5E3F-06BD518A6132}"/>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FBB0C0FF-25CD-735C-196E-6DC87AF732CC}"/>
              </a:ext>
            </a:extLst>
          </p:cNvPr>
          <p:cNvSpPr>
            <a:spLocks noGrp="1"/>
          </p:cNvSpPr>
          <p:nvPr>
            <p:ph idx="1"/>
          </p:nvPr>
        </p:nvSpPr>
        <p:spPr/>
        <p:txBody>
          <a:bodyPr>
            <a:normAutofit fontScale="92500" lnSpcReduction="10000"/>
          </a:bodyPr>
          <a:lstStyle/>
          <a:p>
            <a:pPr algn="just"/>
            <a:r>
              <a:rPr lang="el-GR" dirty="0">
                <a:latin typeface="Arial" panose="020B0604020202020204" pitchFamily="34" charset="0"/>
                <a:cs typeface="Arial" panose="020B0604020202020204" pitchFamily="34" charset="0"/>
              </a:rPr>
              <a:t>δόξα</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δοξαστός</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δοξάζειν</a:t>
            </a:r>
            <a:r>
              <a:rPr lang="en-US" dirty="0">
                <a:latin typeface="Arial" panose="020B0604020202020204" pitchFamily="34" charset="0"/>
                <a:cs typeface="Arial" panose="020B0604020202020204" pitchFamily="34" charset="0"/>
              </a:rPr>
              <a:t>: opinion, </a:t>
            </a:r>
            <a:r>
              <a:rPr lang="en-US" dirty="0" err="1">
                <a:latin typeface="Arial" panose="020B0604020202020204" pitchFamily="34" charset="0"/>
                <a:cs typeface="Arial" panose="020B0604020202020204" pitchFamily="34" charset="0"/>
              </a:rPr>
              <a:t>opinable</a:t>
            </a:r>
            <a:r>
              <a:rPr lang="en-US" dirty="0">
                <a:latin typeface="Arial" panose="020B0604020202020204" pitchFamily="34" charset="0"/>
                <a:cs typeface="Arial" panose="020B0604020202020204" pitchFamily="34" charset="0"/>
              </a:rPr>
              <a:t>, to opine. Particularly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the </a:t>
            </a:r>
            <a:r>
              <a:rPr lang="en-US" i="1" dirty="0">
                <a:latin typeface="Arial" panose="020B0604020202020204" pitchFamily="34" charset="0"/>
                <a:cs typeface="Arial" panose="020B0604020202020204" pitchFamily="34" charset="0"/>
              </a:rPr>
              <a:t>Republic</a:t>
            </a:r>
            <a:r>
              <a:rPr lang="en-US" dirty="0">
                <a:latin typeface="Arial" panose="020B0604020202020204" pitchFamily="34" charset="0"/>
                <a:cs typeface="Arial" panose="020B0604020202020204" pitchFamily="34" charset="0"/>
              </a:rPr>
              <a:t>, Plato made a sharp distinction between the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intelligible world of forms of which </a:t>
            </a:r>
            <a:r>
              <a:rPr lang="en-US" dirty="0" err="1">
                <a:latin typeface="Arial" panose="020B0604020202020204" pitchFamily="34" charset="0"/>
                <a:cs typeface="Arial" panose="020B0604020202020204" pitchFamily="34" charset="0"/>
              </a:rPr>
              <a:t>gnésis</a:t>
            </a:r>
            <a:r>
              <a:rPr lang="en-US" dirty="0">
                <a:latin typeface="Arial" panose="020B0604020202020204" pitchFamily="34" charset="0"/>
                <a:cs typeface="Arial" panose="020B0604020202020204" pitchFamily="34" charset="0"/>
              </a:rPr>
              <a:t>, knowledge, was possible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the perceptible world of becoming which is only </a:t>
            </a:r>
            <a:r>
              <a:rPr lang="en-US" dirty="0" err="1">
                <a:latin typeface="Arial" panose="020B0604020202020204" pitchFamily="34" charset="0"/>
                <a:cs typeface="Arial" panose="020B0604020202020204" pitchFamily="34" charset="0"/>
              </a:rPr>
              <a:t>doxastos</a:t>
            </a:r>
            <a:r>
              <a:rPr lang="en-US" dirty="0">
                <a:latin typeface="Arial" panose="020B0604020202020204" pitchFamily="34" charset="0"/>
                <a:cs typeface="Arial" panose="020B0604020202020204" pitchFamily="34" charset="0"/>
              </a:rPr>
              <a:t>. This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distinction was the basis of </a:t>
            </a:r>
            <a:r>
              <a:rPr lang="en-US" dirty="0" err="1">
                <a:latin typeface="Arial" panose="020B0604020202020204" pitchFamily="34" charset="0"/>
                <a:cs typeface="Arial" panose="020B0604020202020204" pitchFamily="34" charset="0"/>
              </a:rPr>
              <a:t>neoplatonism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ep’alloi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tetaktai</a:t>
            </a:r>
            <a:r>
              <a:rPr lang="en-US" dirty="0">
                <a:latin typeface="Arial" panose="020B0604020202020204" pitchFamily="34" charset="0"/>
                <a:cs typeface="Arial" panose="020B0604020202020204" pitchFamily="34" charset="0"/>
              </a:rPr>
              <a:t> doxa</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kai </a:t>
            </a:r>
            <a:r>
              <a:rPr lang="en-US" dirty="0" err="1">
                <a:latin typeface="Arial" panose="020B0604020202020204" pitchFamily="34" charset="0"/>
                <a:cs typeface="Arial" panose="020B0604020202020204" pitchFamily="34" charset="0"/>
              </a:rPr>
              <a:t>ep’alléi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epistémé</a:t>
            </a:r>
            <a:r>
              <a:rPr lang="en-US" dirty="0">
                <a:latin typeface="Arial" panose="020B0604020202020204" pitchFamily="34" charset="0"/>
                <a:cs typeface="Arial" panose="020B0604020202020204" pitchFamily="34" charset="0"/>
              </a:rPr>
              <a:t> — opinion has one object and knowledge</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another (Pl. </a:t>
            </a:r>
            <a:r>
              <a:rPr lang="en-US" i="1" dirty="0">
                <a:latin typeface="Arial" panose="020B0604020202020204" pitchFamily="34" charset="0"/>
                <a:cs typeface="Arial" panose="020B0604020202020204" pitchFamily="34" charset="0"/>
              </a:rPr>
              <a:t>Rep.</a:t>
            </a:r>
            <a:r>
              <a:rPr lang="en-US" dirty="0">
                <a:latin typeface="Arial" panose="020B0604020202020204" pitchFamily="34" charset="0"/>
                <a:cs typeface="Arial" panose="020B0604020202020204" pitchFamily="34" charset="0"/>
              </a:rPr>
              <a:t> 477b); </a:t>
            </a:r>
            <a:r>
              <a:rPr lang="en-US" dirty="0" err="1">
                <a:latin typeface="Arial" panose="020B0604020202020204" pitchFamily="34" charset="0"/>
                <a:cs typeface="Arial" panose="020B0604020202020204" pitchFamily="34" charset="0"/>
              </a:rPr>
              <a:t>oukoun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ei</a:t>
            </a:r>
            <a:r>
              <a:rPr lang="en-US" dirty="0">
                <a:latin typeface="Arial" panose="020B0604020202020204" pitchFamily="34" charset="0"/>
                <a:cs typeface="Arial" panose="020B0604020202020204" pitchFamily="34" charset="0"/>
              </a:rPr>
              <a:t> to on </a:t>
            </a:r>
            <a:r>
              <a:rPr lang="en-US" dirty="0" err="1">
                <a:latin typeface="Arial" panose="020B0604020202020204" pitchFamily="34" charset="0"/>
                <a:cs typeface="Arial" panose="020B0604020202020204" pitchFamily="34" charset="0"/>
              </a:rPr>
              <a:t>gnoston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allo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a:t>
            </a:r>
            <a:r>
              <a:rPr lang="en-US" dirty="0">
                <a:latin typeface="Arial" panose="020B0604020202020204" pitchFamily="34" charset="0"/>
                <a:cs typeface="Arial" panose="020B0604020202020204" pitchFamily="34" charset="0"/>
              </a:rPr>
              <a:t> an </a:t>
            </a:r>
            <a:r>
              <a:rPr lang="en-US" dirty="0" err="1">
                <a:latin typeface="Arial" panose="020B0604020202020204" pitchFamily="34" charset="0"/>
                <a:cs typeface="Arial" panose="020B0604020202020204" pitchFamily="34" charset="0"/>
              </a:rPr>
              <a:t>doxaston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e to on </a:t>
            </a:r>
            <a:r>
              <a:rPr lang="en-US" dirty="0" err="1">
                <a:latin typeface="Arial" panose="020B0604020202020204" pitchFamily="34" charset="0"/>
                <a:cs typeface="Arial" panose="020B0604020202020204" pitchFamily="34" charset="0"/>
              </a:rPr>
              <a:t>eié</a:t>
            </a:r>
            <a:r>
              <a:rPr lang="en-US" dirty="0">
                <a:latin typeface="Arial" panose="020B0604020202020204" pitchFamily="34" charset="0"/>
                <a:cs typeface="Arial" panose="020B0604020202020204" pitchFamily="34" charset="0"/>
              </a:rPr>
              <a:t>? - surely, if what is </a:t>
            </a:r>
            <a:r>
              <a:rPr lang="en-US" dirty="0" err="1">
                <a:latin typeface="Arial" panose="020B0604020202020204" pitchFamily="34" charset="0"/>
                <a:cs typeface="Arial" panose="020B0604020202020204" pitchFamily="34" charset="0"/>
              </a:rPr>
              <a:t>is</a:t>
            </a:r>
            <a:r>
              <a:rPr lang="en-US" dirty="0">
                <a:latin typeface="Arial" panose="020B0604020202020204" pitchFamily="34" charset="0"/>
                <a:cs typeface="Arial" panose="020B0604020202020204" pitchFamily="34" charset="0"/>
              </a:rPr>
              <a:t> knowable, something other than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what is </a:t>
            </a:r>
            <a:r>
              <a:rPr lang="en-US" dirty="0" err="1">
                <a:latin typeface="Arial" panose="020B0604020202020204" pitchFamily="34" charset="0"/>
                <a:cs typeface="Arial" panose="020B0604020202020204" pitchFamily="34" charset="0"/>
              </a:rPr>
              <a:t>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opinable</a:t>
            </a:r>
            <a:r>
              <a:rPr lang="en-US" dirty="0">
                <a:latin typeface="Arial" panose="020B0604020202020204" pitchFamily="34" charset="0"/>
                <a:cs typeface="Arial" panose="020B0604020202020204" pitchFamily="34" charset="0"/>
              </a:rPr>
              <a:t>? (Pl. </a:t>
            </a:r>
            <a:r>
              <a:rPr lang="en-US" i="1" dirty="0">
                <a:latin typeface="Arial" panose="020B0604020202020204" pitchFamily="34" charset="0"/>
                <a:cs typeface="Arial" panose="020B0604020202020204" pitchFamily="34" charset="0"/>
              </a:rPr>
              <a:t>Rep.</a:t>
            </a:r>
            <a:r>
              <a:rPr lang="en-US" dirty="0">
                <a:latin typeface="Arial" panose="020B0604020202020204" pitchFamily="34" charset="0"/>
                <a:cs typeface="Arial" panose="020B0604020202020204" pitchFamily="34" charset="0"/>
              </a:rPr>
              <a:t> 478b); </a:t>
            </a:r>
            <a:r>
              <a:rPr lang="en-US" dirty="0" err="1">
                <a:latin typeface="Arial" panose="020B0604020202020204" pitchFamily="34" charset="0"/>
                <a:cs typeface="Arial" panose="020B0604020202020204" pitchFamily="34" charset="0"/>
              </a:rPr>
              <a:t>all’hen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doxazei</a:t>
            </a:r>
            <a:r>
              <a:rPr lang="en-US" dirty="0">
                <a:latin typeface="Arial" panose="020B0604020202020204" pitchFamily="34" charset="0"/>
                <a:cs typeface="Arial" panose="020B0604020202020204" pitchFamily="34" charset="0"/>
              </a:rPr>
              <a:t> ho</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doxazon</a:t>
            </a:r>
            <a:r>
              <a:rPr lang="en-US" dirty="0">
                <a:latin typeface="Arial" panose="020B0604020202020204" pitchFamily="34" charset="0"/>
                <a:cs typeface="Arial" panose="020B0604020202020204" pitchFamily="34" charset="0"/>
              </a:rPr>
              <a:t>? — but he who opines </a:t>
            </a:r>
            <a:r>
              <a:rPr lang="en-US" dirty="0" err="1">
                <a:latin typeface="Arial" panose="020B0604020202020204" pitchFamily="34" charset="0"/>
                <a:cs typeface="Arial" panose="020B0604020202020204" pitchFamily="34" charset="0"/>
              </a:rPr>
              <a:t>opines</a:t>
            </a:r>
            <a:r>
              <a:rPr lang="en-US" dirty="0">
                <a:latin typeface="Arial" panose="020B0604020202020204" pitchFamily="34" charset="0"/>
                <a:cs typeface="Arial" panose="020B0604020202020204" pitchFamily="34" charset="0"/>
              </a:rPr>
              <a:t> some object? (Pl. </a:t>
            </a:r>
            <a:r>
              <a:rPr lang="en-US" i="1" dirty="0">
                <a:latin typeface="Arial" panose="020B0604020202020204" pitchFamily="34" charset="0"/>
                <a:cs typeface="Arial" panose="020B0604020202020204" pitchFamily="34" charset="0"/>
              </a:rPr>
              <a:t>Rep.</a:t>
            </a:r>
            <a:r>
              <a:rPr lang="en-US" dirty="0">
                <a:latin typeface="Arial" panose="020B0604020202020204" pitchFamily="34" charset="0"/>
                <a:cs typeface="Arial" panose="020B0604020202020204" pitchFamily="34" charset="0"/>
              </a:rPr>
              <a:t> 478b);</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pan gar to on é </a:t>
            </a:r>
            <a:r>
              <a:rPr lang="en-US" dirty="0" err="1">
                <a:latin typeface="Arial" panose="020B0604020202020204" pitchFamily="34" charset="0"/>
                <a:cs typeface="Arial" panose="020B0604020202020204" pitchFamily="34" charset="0"/>
              </a:rPr>
              <a:t>aisthéton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esti</a:t>
            </a:r>
            <a:r>
              <a:rPr lang="en-US" dirty="0">
                <a:latin typeface="Arial" panose="020B0604020202020204" pitchFamily="34" charset="0"/>
                <a:cs typeface="Arial" panose="020B0604020202020204" pitchFamily="34" charset="0"/>
              </a:rPr>
              <a:t>, kai </a:t>
            </a:r>
            <a:r>
              <a:rPr lang="en-US" dirty="0" err="1">
                <a:latin typeface="Arial" panose="020B0604020202020204" pitchFamily="34" charset="0"/>
                <a:cs typeface="Arial" panose="020B0604020202020204" pitchFamily="34" charset="0"/>
              </a:rPr>
              <a:t>dia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touto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doxaston</a:t>
            </a:r>
            <a:r>
              <a:rPr lang="en-US" dirty="0">
                <a:latin typeface="Arial" panose="020B0604020202020204" pitchFamily="34" charset="0"/>
                <a:cs typeface="Arial" panose="020B0604020202020204" pitchFamily="34" charset="0"/>
              </a:rPr>
              <a:t>, é </a:t>
            </a:r>
            <a:r>
              <a:rPr lang="en-US" dirty="0" err="1">
                <a:latin typeface="Arial" panose="020B0604020202020204" pitchFamily="34" charset="0"/>
                <a:cs typeface="Arial" panose="020B0604020202020204" pitchFamily="34" charset="0"/>
              </a:rPr>
              <a:t>ontos</a:t>
            </a:r>
            <a:r>
              <a:rPr lang="en-US" dirty="0">
                <a:latin typeface="Arial" panose="020B0604020202020204" pitchFamily="34" charset="0"/>
                <a:cs typeface="Arial" panose="020B0604020202020204" pitchFamily="34" charset="0"/>
              </a:rPr>
              <a:t> on, kai</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touto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noéton</a:t>
            </a:r>
            <a:r>
              <a:rPr lang="en-US" dirty="0">
                <a:latin typeface="Arial" panose="020B0604020202020204" pitchFamily="34" charset="0"/>
                <a:cs typeface="Arial" panose="020B0604020202020204" pitchFamily="34" charset="0"/>
              </a:rPr>
              <a:t> — everything that is </a:t>
            </a:r>
            <a:r>
              <a:rPr lang="en-US" dirty="0" err="1">
                <a:latin typeface="Arial" panose="020B0604020202020204" pitchFamily="34" charset="0"/>
                <a:cs typeface="Arial" panose="020B0604020202020204" pitchFamily="34" charset="0"/>
              </a:rPr>
              <a:t>is</a:t>
            </a:r>
            <a:r>
              <a:rPr lang="en-US" dirty="0">
                <a:latin typeface="Arial" panose="020B0604020202020204" pitchFamily="34" charset="0"/>
                <a:cs typeface="Arial" panose="020B0604020202020204" pitchFamily="34" charset="0"/>
              </a:rPr>
              <a:t> either perceptible and</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therefore </a:t>
            </a:r>
            <a:r>
              <a:rPr lang="en-US" dirty="0" err="1">
                <a:latin typeface="Arial" panose="020B0604020202020204" pitchFamily="34" charset="0"/>
                <a:cs typeface="Arial" panose="020B0604020202020204" pitchFamily="34" charset="0"/>
              </a:rPr>
              <a:t>opinable</a:t>
            </a:r>
            <a:r>
              <a:rPr lang="en-US" dirty="0">
                <a:latin typeface="Arial" panose="020B0604020202020204" pitchFamily="34" charset="0"/>
                <a:cs typeface="Arial" panose="020B0604020202020204" pitchFamily="34" charset="0"/>
              </a:rPr>
              <a:t>, or true being, and therefore an object of intellect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(Proclus, </a:t>
            </a:r>
            <a:r>
              <a:rPr lang="en-US" i="1" dirty="0">
                <a:latin typeface="Arial" panose="020B0604020202020204" pitchFamily="34" charset="0"/>
                <a:cs typeface="Arial" panose="020B0604020202020204" pitchFamily="34" charset="0"/>
              </a:rPr>
              <a:t>Elements of Theology </a:t>
            </a:r>
            <a:r>
              <a:rPr lang="en-US" dirty="0">
                <a:latin typeface="Arial" panose="020B0604020202020204" pitchFamily="34" charset="0"/>
                <a:cs typeface="Arial" panose="020B0604020202020204" pitchFamily="34" charset="0"/>
              </a:rPr>
              <a:t>123); </a:t>
            </a:r>
            <a:r>
              <a:rPr lang="en-US" dirty="0" err="1">
                <a:latin typeface="Arial" panose="020B0604020202020204" pitchFamily="34" charset="0"/>
                <a:cs typeface="Arial" panose="020B0604020202020204" pitchFamily="34" charset="0"/>
              </a:rPr>
              <a:t>hoti</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allo</a:t>
            </a:r>
            <a:r>
              <a:rPr lang="en-US" dirty="0">
                <a:latin typeface="Arial" panose="020B0604020202020204" pitchFamily="34" charset="0"/>
                <a:cs typeface="Arial" panose="020B0604020202020204" pitchFamily="34" charset="0"/>
              </a:rPr>
              <a:t> to </a:t>
            </a:r>
            <a:r>
              <a:rPr lang="en-US" dirty="0" err="1">
                <a:latin typeface="Arial" panose="020B0604020202020204" pitchFamily="34" charset="0"/>
                <a:cs typeface="Arial" panose="020B0604020202020204" pitchFamily="34" charset="0"/>
              </a:rPr>
              <a:t>doxazein</a:t>
            </a:r>
            <a:r>
              <a:rPr lang="en-US" dirty="0">
                <a:latin typeface="Arial" panose="020B0604020202020204" pitchFamily="34" charset="0"/>
                <a:cs typeface="Arial" panose="020B0604020202020204" pitchFamily="34" charset="0"/>
              </a:rPr>
              <a:t> kai </a:t>
            </a:r>
            <a:r>
              <a:rPr lang="en-US" dirty="0" err="1">
                <a:latin typeface="Arial" panose="020B0604020202020204" pitchFamily="34" charset="0"/>
                <a:cs typeface="Arial" panose="020B0604020202020204" pitchFamily="34" charset="0"/>
              </a:rPr>
              <a:t>allo</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a:t>
            </a:r>
            <a:r>
              <a:rPr lang="en-US" dirty="0">
                <a:latin typeface="Arial" panose="020B0604020202020204" pitchFamily="34" charset="0"/>
                <a:cs typeface="Arial" panose="020B0604020202020204" pitchFamily="34" charset="0"/>
              </a:rPr>
              <a:t> to </a:t>
            </a:r>
            <a:r>
              <a:rPr lang="en-US" dirty="0" err="1">
                <a:latin typeface="Arial" panose="020B0604020202020204" pitchFamily="34" charset="0"/>
                <a:cs typeface="Arial" panose="020B0604020202020204" pitchFamily="34" charset="0"/>
              </a:rPr>
              <a:t>epistasthai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edeixen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téi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Theaite‘téi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Sékrate‘s</a:t>
            </a:r>
            <a:r>
              <a:rPr lang="en-US" dirty="0">
                <a:latin typeface="Arial" panose="020B0604020202020204" pitchFamily="34" charset="0"/>
                <a:cs typeface="Arial" panose="020B0604020202020204" pitchFamily="34" charset="0"/>
              </a:rPr>
              <a:t> ex </a:t>
            </a:r>
            <a:r>
              <a:rPr lang="en-US" dirty="0" err="1">
                <a:latin typeface="Arial" panose="020B0604020202020204" pitchFamily="34" charset="0"/>
                <a:cs typeface="Arial" panose="020B0604020202020204" pitchFamily="34" charset="0"/>
              </a:rPr>
              <a:t>tou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doxan</a:t>
            </a:r>
            <a:r>
              <a:rPr lang="en-US" dirty="0">
                <a:latin typeface="Arial" panose="020B0604020202020204" pitchFamily="34" charset="0"/>
                <a:cs typeface="Arial" panose="020B0604020202020204" pitchFamily="34" charset="0"/>
              </a:rPr>
              <a:t> men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kai </a:t>
            </a:r>
            <a:r>
              <a:rPr lang="en-US" dirty="0" err="1">
                <a:latin typeface="Arial" panose="020B0604020202020204" pitchFamily="34" charset="0"/>
                <a:cs typeface="Arial" panose="020B0604020202020204" pitchFamily="34" charset="0"/>
              </a:rPr>
              <a:t>aléthé</a:t>
            </a:r>
            <a:r>
              <a:rPr lang="en-US" dirty="0">
                <a:latin typeface="Arial" panose="020B0604020202020204" pitchFamily="34" charset="0"/>
                <a:cs typeface="Arial" panose="020B0604020202020204" pitchFamily="34" charset="0"/>
              </a:rPr>
              <a:t> kai </a:t>
            </a:r>
            <a:r>
              <a:rPr lang="en-US" dirty="0" err="1">
                <a:latin typeface="Arial" panose="020B0604020202020204" pitchFamily="34" charset="0"/>
                <a:cs typeface="Arial" panose="020B0604020202020204" pitchFamily="34" charset="0"/>
              </a:rPr>
              <a:t>pseudé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einai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epistémén</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monos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aléthé</a:t>
            </a:r>
            <a:r>
              <a:rPr lang="en-US" dirty="0">
                <a:latin typeface="Arial" panose="020B0604020202020204" pitchFamily="34" charset="0"/>
                <a:cs typeface="Arial" panose="020B0604020202020204" pitchFamily="34" charset="0"/>
              </a:rPr>
              <a:t> — Socrates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showed in the Theaetetus that opining is one thing and knowing</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another through opinion being both true and false, knowledge only</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true (Simplicius, </a:t>
            </a:r>
            <a:r>
              <a:rPr lang="en-US" i="1" dirty="0">
                <a:latin typeface="Arial" panose="020B0604020202020204" pitchFamily="34" charset="0"/>
                <a:cs typeface="Arial" panose="020B0604020202020204" pitchFamily="34" charset="0"/>
              </a:rPr>
              <a:t>Physics </a:t>
            </a:r>
            <a:r>
              <a:rPr lang="en-US" dirty="0">
                <a:latin typeface="Arial" panose="020B0604020202020204" pitchFamily="34" charset="0"/>
                <a:cs typeface="Arial" panose="020B0604020202020204" pitchFamily="34" charset="0"/>
              </a:rPr>
              <a:t>13.10).</a:t>
            </a:r>
            <a:endParaRPr lang="el-GR" dirty="0">
              <a:latin typeface="Arial" panose="020B0604020202020204" pitchFamily="34" charset="0"/>
              <a:cs typeface="Arial" panose="020B0604020202020204" pitchFamily="34" charset="0"/>
            </a:endParaRPr>
          </a:p>
          <a:p>
            <a:pPr algn="just"/>
            <a:endParaRPr lang="en-US" dirty="0"/>
          </a:p>
          <a:p>
            <a:endParaRPr lang="el-GR" dirty="0"/>
          </a:p>
        </p:txBody>
      </p:sp>
    </p:spTree>
    <p:extLst>
      <p:ext uri="{BB962C8B-B14F-4D97-AF65-F5344CB8AC3E}">
        <p14:creationId xmlns:p14="http://schemas.microsoft.com/office/powerpoint/2010/main" val="35432107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705CCB-4FFF-D074-8137-6AA985EDEEAA}"/>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8333E8FF-4BF3-7C69-6F6F-338034BEFC6C}"/>
              </a:ext>
            </a:extLst>
          </p:cNvPr>
          <p:cNvSpPr>
            <a:spLocks noGrp="1"/>
          </p:cNvSpPr>
          <p:nvPr>
            <p:ph idx="1"/>
          </p:nvPr>
        </p:nvSpPr>
        <p:spPr/>
        <p:txBody>
          <a:bodyPr>
            <a:normAutofit/>
          </a:bodyPr>
          <a:lstStyle/>
          <a:p>
            <a:pPr algn="just"/>
            <a:r>
              <a:rPr lang="el-GR" dirty="0">
                <a:latin typeface="Arial" panose="020B0604020202020204" pitchFamily="34" charset="0"/>
                <a:cs typeface="Arial" panose="020B0604020202020204" pitchFamily="34" charset="0"/>
              </a:rPr>
              <a:t>δύναμις</a:t>
            </a:r>
            <a:r>
              <a:rPr lang="en-US" dirty="0">
                <a:latin typeface="Arial" panose="020B0604020202020204" pitchFamily="34" charset="0"/>
                <a:cs typeface="Arial" panose="020B0604020202020204" pitchFamily="34" charset="0"/>
              </a:rPr>
              <a:t>: generally, power, capacity: </a:t>
            </a:r>
            <a:r>
              <a:rPr lang="en-US" dirty="0" err="1">
                <a:latin typeface="Arial" panose="020B0604020202020204" pitchFamily="34" charset="0"/>
                <a:cs typeface="Arial" panose="020B0604020202020204" pitchFamily="34" charset="0"/>
              </a:rPr>
              <a:t>phésomen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dunameis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einai</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genos </a:t>
            </a:r>
            <a:r>
              <a:rPr lang="en-US" dirty="0" err="1">
                <a:latin typeface="Arial" panose="020B0604020202020204" pitchFamily="34" charset="0"/>
                <a:cs typeface="Arial" panose="020B0604020202020204" pitchFamily="34" charset="0"/>
              </a:rPr>
              <a:t>ti</a:t>
            </a:r>
            <a:r>
              <a:rPr lang="en-US" dirty="0">
                <a:latin typeface="Arial" panose="020B0604020202020204" pitchFamily="34" charset="0"/>
                <a:cs typeface="Arial" panose="020B0604020202020204" pitchFamily="34" charset="0"/>
              </a:rPr>
              <a:t> ton </a:t>
            </a:r>
            <a:r>
              <a:rPr lang="en-US" dirty="0" err="1">
                <a:latin typeface="Arial" panose="020B0604020202020204" pitchFamily="34" charset="0"/>
                <a:cs typeface="Arial" panose="020B0604020202020204" pitchFamily="34" charset="0"/>
              </a:rPr>
              <a:t>ontén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hais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dé</a:t>
            </a:r>
            <a:r>
              <a:rPr lang="en-US" dirty="0">
                <a:latin typeface="Arial" panose="020B0604020202020204" pitchFamily="34" charset="0"/>
                <a:cs typeface="Arial" panose="020B0604020202020204" pitchFamily="34" charset="0"/>
              </a:rPr>
              <a:t> kai </a:t>
            </a:r>
            <a:r>
              <a:rPr lang="en-US" dirty="0" err="1">
                <a:latin typeface="Arial" panose="020B0604020202020204" pitchFamily="34" charset="0"/>
                <a:cs typeface="Arial" panose="020B0604020202020204" pitchFamily="34" charset="0"/>
              </a:rPr>
              <a:t>hémeis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dunametha</a:t>
            </a:r>
            <a:r>
              <a:rPr lang="en-US" dirty="0">
                <a:latin typeface="Arial" panose="020B0604020202020204" pitchFamily="34" charset="0"/>
                <a:cs typeface="Arial" panose="020B0604020202020204" pitchFamily="34" charset="0"/>
              </a:rPr>
              <a:t> ha </a:t>
            </a:r>
            <a:r>
              <a:rPr lang="en-US" dirty="0" err="1">
                <a:latin typeface="Arial" panose="020B0604020202020204" pitchFamily="34" charset="0"/>
                <a:cs typeface="Arial" panose="020B0604020202020204" pitchFamily="34" charset="0"/>
              </a:rPr>
              <a:t>dunametha</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we shall say that powers are a kind of thing by which we are able to</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do what we are able to do (Pl. </a:t>
            </a:r>
            <a:r>
              <a:rPr lang="en-US" i="1" dirty="0">
                <a:latin typeface="Arial" panose="020B0604020202020204" pitchFamily="34" charset="0"/>
                <a:cs typeface="Arial" panose="020B0604020202020204" pitchFamily="34" charset="0"/>
              </a:rPr>
              <a:t>Rep. </a:t>
            </a:r>
            <a:r>
              <a:rPr lang="en-US" dirty="0">
                <a:latin typeface="Arial" panose="020B0604020202020204" pitchFamily="34" charset="0"/>
                <a:cs typeface="Arial" panose="020B0604020202020204" pitchFamily="34" charset="0"/>
              </a:rPr>
              <a:t>4770); </a:t>
            </a:r>
            <a:r>
              <a:rPr lang="en-US" dirty="0" err="1">
                <a:latin typeface="Arial" panose="020B0604020202020204" pitchFamily="34" charset="0"/>
                <a:cs typeface="Arial" panose="020B0604020202020204" pitchFamily="34" charset="0"/>
              </a:rPr>
              <a:t>dunameés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ekeino</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monon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blepé</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eph’héi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estin</a:t>
            </a:r>
            <a:r>
              <a:rPr lang="en-US" dirty="0">
                <a:latin typeface="Arial" panose="020B0604020202020204" pitchFamily="34" charset="0"/>
                <a:cs typeface="Arial" panose="020B0604020202020204" pitchFamily="34" charset="0"/>
              </a:rPr>
              <a:t> kai ho </a:t>
            </a:r>
            <a:r>
              <a:rPr lang="en-US" dirty="0" err="1">
                <a:latin typeface="Arial" panose="020B0604020202020204" pitchFamily="34" charset="0"/>
                <a:cs typeface="Arial" panose="020B0604020202020204" pitchFamily="34" charset="0"/>
              </a:rPr>
              <a:t>apergazetai</a:t>
            </a:r>
            <a:r>
              <a:rPr lang="en-US" dirty="0">
                <a:latin typeface="Arial" panose="020B0604020202020204" pitchFamily="34" charset="0"/>
                <a:cs typeface="Arial" panose="020B0604020202020204" pitchFamily="34" charset="0"/>
              </a:rPr>
              <a:t> — in a power I look</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only to its scope and to its results (Pl. </a:t>
            </a:r>
            <a:r>
              <a:rPr lang="en-US" i="1" dirty="0">
                <a:latin typeface="Arial" panose="020B0604020202020204" pitchFamily="34" charset="0"/>
                <a:cs typeface="Arial" panose="020B0604020202020204" pitchFamily="34" charset="0"/>
              </a:rPr>
              <a:t>Rep. </a:t>
            </a:r>
            <a:r>
              <a:rPr lang="en-US" dirty="0">
                <a:latin typeface="Arial" panose="020B0604020202020204" pitchFamily="34" charset="0"/>
                <a:cs typeface="Arial" panose="020B0604020202020204" pitchFamily="34" charset="0"/>
              </a:rPr>
              <a:t>477d). For Aristotle</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dunamis</a:t>
            </a:r>
            <a:r>
              <a:rPr lang="en-US" dirty="0">
                <a:latin typeface="Arial" panose="020B0604020202020204" pitchFamily="34" charset="0"/>
                <a:cs typeface="Arial" panose="020B0604020202020204" pitchFamily="34" charset="0"/>
              </a:rPr>
              <a:t> is one of his </a:t>
            </a:r>
            <a:r>
              <a:rPr lang="en-US" dirty="0" err="1">
                <a:latin typeface="Arial" panose="020B0604020202020204" pitchFamily="34" charset="0"/>
                <a:cs typeface="Arial" panose="020B0604020202020204" pitchFamily="34" charset="0"/>
              </a:rPr>
              <a:t>arkhai</a:t>
            </a:r>
            <a:r>
              <a:rPr lang="en-US" dirty="0">
                <a:latin typeface="Arial" panose="020B0604020202020204" pitchFamily="34" charset="0"/>
                <a:cs typeface="Arial" panose="020B0604020202020204" pitchFamily="34" charset="0"/>
              </a:rPr>
              <a:t> — basic principles. It is potentiality as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distinct from </a:t>
            </a:r>
            <a:r>
              <a:rPr lang="en-US" dirty="0" err="1">
                <a:latin typeface="Arial" panose="020B0604020202020204" pitchFamily="34" charset="0"/>
                <a:cs typeface="Arial" panose="020B0604020202020204" pitchFamily="34" charset="0"/>
              </a:rPr>
              <a:t>entelekheia</a:t>
            </a:r>
            <a:r>
              <a:rPr lang="en-US" dirty="0">
                <a:latin typeface="Arial" panose="020B0604020202020204" pitchFamily="34" charset="0"/>
                <a:cs typeface="Arial" panose="020B0604020202020204" pitchFamily="34" charset="0"/>
              </a:rPr>
              <a:t> — actuality: </a:t>
            </a:r>
            <a:r>
              <a:rPr lang="en-US" dirty="0" err="1">
                <a:latin typeface="Arial" panose="020B0604020202020204" pitchFamily="34" charset="0"/>
                <a:cs typeface="Arial" panose="020B0604020202020204" pitchFamily="34" charset="0"/>
              </a:rPr>
              <a:t>hekaston</a:t>
            </a:r>
            <a:r>
              <a:rPr lang="en-US" dirty="0">
                <a:latin typeface="Arial" panose="020B0604020202020204" pitchFamily="34" charset="0"/>
                <a:cs typeface="Arial" panose="020B0604020202020204" pitchFamily="34" charset="0"/>
              </a:rPr>
              <a:t> gar tote </a:t>
            </a:r>
            <a:r>
              <a:rPr lang="en-US" dirty="0" err="1">
                <a:latin typeface="Arial" panose="020B0604020202020204" pitchFamily="34" charset="0"/>
                <a:cs typeface="Arial" panose="020B0604020202020204" pitchFamily="34" charset="0"/>
              </a:rPr>
              <a:t>legetai</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hotan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entelekheia'i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éi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mallon</a:t>
            </a:r>
            <a:r>
              <a:rPr lang="en-US" dirty="0">
                <a:latin typeface="Arial" panose="020B0604020202020204" pitchFamily="34" charset="0"/>
                <a:cs typeface="Arial" panose="020B0604020202020204" pitchFamily="34" charset="0"/>
              </a:rPr>
              <a:t> é </a:t>
            </a:r>
            <a:r>
              <a:rPr lang="en-US" dirty="0" err="1">
                <a:latin typeface="Arial" panose="020B0604020202020204" pitchFamily="34" charset="0"/>
                <a:cs typeface="Arial" panose="020B0604020202020204" pitchFamily="34" charset="0"/>
              </a:rPr>
              <a:t>hotan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dunamei</a:t>
            </a:r>
            <a:r>
              <a:rPr lang="en-US" dirty="0">
                <a:latin typeface="Arial" panose="020B0604020202020204" pitchFamily="34" charset="0"/>
                <a:cs typeface="Arial" panose="020B0604020202020204" pitchFamily="34" charset="0"/>
              </a:rPr>
              <a:t> — for each thing is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called what it is when it is in actuality, rather than when</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potentially (Ar. </a:t>
            </a:r>
            <a:r>
              <a:rPr lang="en-US" i="1" dirty="0">
                <a:latin typeface="Arial" panose="020B0604020202020204" pitchFamily="34" charset="0"/>
                <a:cs typeface="Arial" panose="020B0604020202020204" pitchFamily="34" charset="0"/>
              </a:rPr>
              <a:t>Phys.</a:t>
            </a:r>
            <a:r>
              <a:rPr lang="en-US" dirty="0">
                <a:latin typeface="Arial" panose="020B0604020202020204" pitchFamily="34" charset="0"/>
                <a:cs typeface="Arial" panose="020B0604020202020204" pitchFamily="34" charset="0"/>
              </a:rPr>
              <a:t> 193b 8). It is also contrasted with energeia:</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hotan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eipémen</a:t>
            </a:r>
            <a:r>
              <a:rPr lang="en-US" dirty="0">
                <a:latin typeface="Arial" panose="020B0604020202020204" pitchFamily="34" charset="0"/>
                <a:cs typeface="Arial" panose="020B0604020202020204" pitchFamily="34" charset="0"/>
              </a:rPr>
              <a:t> ‘to </a:t>
            </a:r>
            <a:r>
              <a:rPr lang="en-US" dirty="0" err="1">
                <a:latin typeface="Arial" panose="020B0604020202020204" pitchFamily="34" charset="0"/>
                <a:cs typeface="Arial" panose="020B0604020202020204" pitchFamily="34" charset="0"/>
              </a:rPr>
              <a:t>ginomenon</a:t>
            </a:r>
            <a:r>
              <a:rPr lang="en-US" dirty="0">
                <a:latin typeface="Arial" panose="020B0604020202020204" pitchFamily="34" charset="0"/>
                <a:cs typeface="Arial" panose="020B0604020202020204" pitchFamily="34" charset="0"/>
              </a:rPr>
              <a:t> ex </a:t>
            </a:r>
            <a:r>
              <a:rPr lang="en-US" dirty="0" err="1">
                <a:latin typeface="Arial" panose="020B0604020202020204" pitchFamily="34" charset="0"/>
                <a:cs typeface="Arial" panose="020B0604020202020204" pitchFamily="34" charset="0"/>
              </a:rPr>
              <a:t>ontos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gignetai</a:t>
            </a:r>
            <a:r>
              <a:rPr lang="en-US" dirty="0">
                <a:latin typeface="Arial" panose="020B0604020202020204" pitchFamily="34" charset="0"/>
                <a:cs typeface="Arial" panose="020B0604020202020204" pitchFamily="34" charset="0"/>
              </a:rPr>
              <a:t>’, ek </a:t>
            </a:r>
            <a:r>
              <a:rPr lang="en-US" dirty="0" err="1">
                <a:latin typeface="Arial" panose="020B0604020202020204" pitchFamily="34" charset="0"/>
                <a:cs typeface="Arial" panose="020B0604020202020204" pitchFamily="34" charset="0"/>
              </a:rPr>
              <a:t>tou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dunamei</a:t>
            </a:r>
            <a:r>
              <a:rPr lang="el-GR"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ontos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phamen</a:t>
            </a:r>
            <a:r>
              <a:rPr lang="en-US" dirty="0">
                <a:latin typeface="Arial" panose="020B0604020202020204" pitchFamily="34" charset="0"/>
                <a:cs typeface="Arial" panose="020B0604020202020204" pitchFamily="34" charset="0"/>
              </a:rPr>
              <a:t> to </a:t>
            </a:r>
            <a:r>
              <a:rPr lang="en-US" dirty="0" err="1">
                <a:latin typeface="Arial" panose="020B0604020202020204" pitchFamily="34" charset="0"/>
                <a:cs typeface="Arial" panose="020B0604020202020204" pitchFamily="34" charset="0"/>
              </a:rPr>
              <a:t>energeiai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ginesthai</a:t>
            </a:r>
            <a:r>
              <a:rPr lang="en-US" dirty="0">
                <a:latin typeface="Arial" panose="020B0604020202020204" pitchFamily="34" charset="0"/>
                <a:cs typeface="Arial" panose="020B0604020202020204" pitchFamily="34" charset="0"/>
              </a:rPr>
              <a:t> 4 when we say ‘what becomes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comes from what is’, we say that what actually is comes from what</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is potentially (Simplicius, </a:t>
            </a:r>
            <a:r>
              <a:rPr lang="en-US" i="1" dirty="0">
                <a:latin typeface="Arial" panose="020B0604020202020204" pitchFamily="34" charset="0"/>
                <a:cs typeface="Arial" panose="020B0604020202020204" pitchFamily="34" charset="0"/>
              </a:rPr>
              <a:t>Physics </a:t>
            </a:r>
            <a:r>
              <a:rPr lang="en-US" dirty="0">
                <a:latin typeface="Arial" panose="020B0604020202020204" pitchFamily="34" charset="0"/>
                <a:cs typeface="Arial" panose="020B0604020202020204" pitchFamily="34" charset="0"/>
              </a:rPr>
              <a:t>241.3). The varieties of </a:t>
            </a:r>
            <a:r>
              <a:rPr lang="en-US" dirty="0" err="1">
                <a:latin typeface="Arial" panose="020B0604020202020204" pitchFamily="34" charset="0"/>
                <a:cs typeface="Arial" panose="020B0604020202020204" pitchFamily="34" charset="0"/>
              </a:rPr>
              <a:t>dunamis</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are discussed by Aristotle in </a:t>
            </a:r>
            <a:r>
              <a:rPr lang="en-US" i="1" dirty="0">
                <a:latin typeface="Arial" panose="020B0604020202020204" pitchFamily="34" charset="0"/>
                <a:cs typeface="Arial" panose="020B0604020202020204" pitchFamily="34" charset="0"/>
              </a:rPr>
              <a:t>Met.</a:t>
            </a:r>
            <a:r>
              <a:rPr lang="en-US" dirty="0">
                <a:latin typeface="Arial" panose="020B0604020202020204" pitchFamily="34" charset="0"/>
                <a:cs typeface="Arial" panose="020B0604020202020204" pitchFamily="34" charset="0"/>
              </a:rPr>
              <a:t> , Book 4, Ch. 12.</a:t>
            </a:r>
          </a:p>
          <a:p>
            <a:pPr marL="0" indent="0">
              <a:buNone/>
            </a:pPr>
            <a:endParaRPr lang="el-GR" dirty="0"/>
          </a:p>
        </p:txBody>
      </p:sp>
    </p:spTree>
    <p:extLst>
      <p:ext uri="{BB962C8B-B14F-4D97-AF65-F5344CB8AC3E}">
        <p14:creationId xmlns:p14="http://schemas.microsoft.com/office/powerpoint/2010/main" val="4132528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5BF548-62E2-EDE4-E978-CED7CABBB8CF}"/>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D0BA97CA-A852-A114-CF21-41C1A3FE32DA}"/>
              </a:ext>
            </a:extLst>
          </p:cNvPr>
          <p:cNvSpPr>
            <a:spLocks noGrp="1"/>
          </p:cNvSpPr>
          <p:nvPr>
            <p:ph sz="half" idx="1"/>
          </p:nvPr>
        </p:nvSpPr>
        <p:spPr/>
        <p:txBody>
          <a:bodyPr>
            <a:normAutofit fontScale="85000" lnSpcReduction="10000"/>
          </a:bodyPr>
          <a:lstStyle/>
          <a:p>
            <a:r>
              <a:rPr lang="en-US" dirty="0"/>
              <a:t>Plato, </a:t>
            </a:r>
            <a:r>
              <a:rPr lang="en-US" i="1" dirty="0"/>
              <a:t>Republic</a:t>
            </a:r>
            <a:r>
              <a:rPr lang="en-US" dirty="0"/>
              <a:t> 478b-</a:t>
            </a:r>
            <a:r>
              <a:rPr lang="el-GR" dirty="0"/>
              <a:t>478</a:t>
            </a:r>
            <a:r>
              <a:rPr lang="en-US" dirty="0"/>
              <a:t>e</a:t>
            </a:r>
          </a:p>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ἑκατέρα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ἐγχωρεῖ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γνωστὸν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δοξαστὸν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γνωστόν,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 τι ἂν </a:t>
            </a:r>
            <a:r>
              <a:rPr lang="el-GR" b="1" dirty="0" err="1">
                <a:latin typeface="Arial" panose="020B0604020202020204" pitchFamily="34" charset="0"/>
                <a:cs typeface="Arial" panose="020B0604020202020204" pitchFamily="34" charset="0"/>
              </a:rPr>
              <a:t>δοξαστὸν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δοξάζει</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ἀδύνατον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δοξάσαι</a:t>
            </a:r>
            <a:r>
              <a:rPr lang="el-GR" b="1"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ἐννόει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οὐχ</a:t>
            </a:r>
            <a:r>
              <a:rPr lang="el-GR" dirty="0">
                <a:latin typeface="Arial" panose="020B0604020202020204" pitchFamily="34" charset="0"/>
                <a:cs typeface="Arial" panose="020B0604020202020204" pitchFamily="34" charset="0"/>
              </a:rPr>
              <a:t> ὁ </a:t>
            </a:r>
            <a:r>
              <a:rPr lang="el-GR" b="1" dirty="0">
                <a:latin typeface="Arial" panose="020B0604020202020204" pitchFamily="34" charset="0"/>
                <a:cs typeface="Arial" panose="020B0604020202020204" pitchFamily="34" charset="0"/>
              </a:rPr>
              <a:t>δοξάζων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τὶ</a:t>
            </a:r>
            <a:r>
              <a:rPr lang="el-GR" dirty="0">
                <a:latin typeface="Arial" panose="020B0604020202020204" pitchFamily="34" charset="0"/>
                <a:cs typeface="Arial" panose="020B0604020202020204" pitchFamily="34" charset="0"/>
              </a:rPr>
              <a:t> φέρει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δόξαν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οἷόν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δοξάζειν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δοξάζειν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μηδέν;</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ἀδύνατον</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γέ</a:t>
            </a:r>
            <a:r>
              <a:rPr lang="el-GR" dirty="0">
                <a:latin typeface="Arial" panose="020B0604020202020204" pitchFamily="34" charset="0"/>
                <a:cs typeface="Arial" panose="020B0604020202020204" pitchFamily="34" charset="0"/>
              </a:rPr>
              <a:t> τι </a:t>
            </a:r>
            <a:r>
              <a:rPr lang="el-GR" b="1" dirty="0">
                <a:latin typeface="Arial" panose="020B0604020202020204" pitchFamily="34" charset="0"/>
                <a:cs typeface="Arial" panose="020B0604020202020204" pitchFamily="34" charset="0"/>
              </a:rPr>
              <a:t>δοξάζει</a:t>
            </a:r>
            <a:r>
              <a:rPr lang="el-GR" dirty="0">
                <a:latin typeface="Arial" panose="020B0604020202020204" pitchFamily="34" charset="0"/>
                <a:cs typeface="Arial" panose="020B0604020202020204" pitchFamily="34" charset="0"/>
              </a:rPr>
              <a:t> ὁ </a:t>
            </a:r>
            <a:r>
              <a:rPr lang="el-GR" b="1" dirty="0">
                <a:latin typeface="Arial" panose="020B0604020202020204" pitchFamily="34" charset="0"/>
                <a:cs typeface="Arial" panose="020B0604020202020204" pitchFamily="34" charset="0"/>
              </a:rPr>
              <a:t>δοξάζων</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ναί</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ἕν</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ὀρθότατ</a:t>
            </a:r>
            <a:r>
              <a:rPr lang="el-GR" dirty="0">
                <a:latin typeface="Arial" panose="020B0604020202020204" pitchFamily="34" charset="0"/>
                <a:cs typeface="Arial" panose="020B0604020202020204" pitchFamily="34" charset="0"/>
              </a:rPr>
              <a:t>᾽ ἂν</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προσαγορεύοιτο</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9137BEF2-209B-53BF-35E2-75C5FE3B77DE}"/>
              </a:ext>
            </a:extLst>
          </p:cNvPr>
          <p:cNvSpPr>
            <a:spLocks noGrp="1"/>
          </p:cNvSpPr>
          <p:nvPr>
            <p:ph sz="half" idx="2"/>
          </p:nvPr>
        </p:nvSpPr>
        <p:spPr/>
        <p:txBody>
          <a:bodyPr>
            <a:normAutofit fontScale="85000" lnSpcReduction="10000"/>
          </a:bodyPr>
          <a:lstStyle/>
          <a:p>
            <a:pPr algn="just"/>
            <a:r>
              <a:rPr lang="en-US" dirty="0">
                <a:latin typeface="Arial" panose="020B0604020202020204" pitchFamily="34" charset="0"/>
                <a:cs typeface="Arial" panose="020B0604020202020204" pitchFamily="34" charset="0"/>
              </a:rPr>
              <a:t>and both opinion and science are faculties, but each different from the other, as we say—these admissions do not leave place for the identity of the knowable and the </a:t>
            </a:r>
            <a:r>
              <a:rPr lang="en-US" dirty="0" err="1">
                <a:latin typeface="Arial" panose="020B0604020202020204" pitchFamily="34" charset="0"/>
                <a:cs typeface="Arial" panose="020B0604020202020204" pitchFamily="34" charset="0"/>
              </a:rPr>
              <a:t>opinable</a:t>
            </a:r>
            <a:r>
              <a:rPr lang="en-US" dirty="0">
                <a:latin typeface="Arial" panose="020B0604020202020204" pitchFamily="34" charset="0"/>
                <a:cs typeface="Arial" panose="020B0604020202020204" pitchFamily="34" charset="0"/>
              </a:rPr>
              <a:t>.” “Then, if that which is </a:t>
            </a:r>
            <a:r>
              <a:rPr lang="en-US" dirty="0" err="1">
                <a:latin typeface="Arial" panose="020B0604020202020204" pitchFamily="34" charset="0"/>
                <a:cs typeface="Arial" panose="020B0604020202020204" pitchFamily="34" charset="0"/>
              </a:rPr>
              <a:t>is</a:t>
            </a:r>
            <a:r>
              <a:rPr lang="en-US" dirty="0">
                <a:latin typeface="Arial" panose="020B0604020202020204" pitchFamily="34" charset="0"/>
                <a:cs typeface="Arial" panose="020B0604020202020204" pitchFamily="34" charset="0"/>
              </a:rPr>
              <a:t> knowable, something other than that which is would be the </a:t>
            </a:r>
            <a:r>
              <a:rPr lang="en-US" dirty="0" err="1">
                <a:latin typeface="Arial" panose="020B0604020202020204" pitchFamily="34" charset="0"/>
                <a:cs typeface="Arial" panose="020B0604020202020204" pitchFamily="34" charset="0"/>
              </a:rPr>
              <a:t>opinable</a:t>
            </a:r>
            <a:r>
              <a:rPr lang="en-US" dirty="0">
                <a:latin typeface="Arial" panose="020B0604020202020204" pitchFamily="34" charset="0"/>
                <a:cs typeface="Arial" panose="020B0604020202020204" pitchFamily="34" charset="0"/>
              </a:rPr>
              <a:t>.” “Something else.” “Does it opine that which is not, or is it impossible even to opine that which is not? Reflect: Does not he who opines bring his opinion to bear upon something or shall we reverse ourselves and say that it is possible to opine, yet opine nothing?” “That is impossible.” “Then he who opines </a:t>
            </a:r>
            <a:r>
              <a:rPr lang="en-US" dirty="0" err="1">
                <a:latin typeface="Arial" panose="020B0604020202020204" pitchFamily="34" charset="0"/>
                <a:cs typeface="Arial" panose="020B0604020202020204" pitchFamily="34" charset="0"/>
              </a:rPr>
              <a:t>opines</a:t>
            </a:r>
            <a:r>
              <a:rPr lang="en-US" dirty="0">
                <a:latin typeface="Arial" panose="020B0604020202020204" pitchFamily="34" charset="0"/>
                <a:cs typeface="Arial" panose="020B0604020202020204" pitchFamily="34" charset="0"/>
              </a:rPr>
              <a:t> some one thing.” “Yes.” “But surely that which is not could not be designated as some one thing, but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76963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2BF839-EC97-62D6-034E-4A307CCB8BC4}"/>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BD8FAAE7-6040-501B-E991-A7F2E2AD44CE}"/>
              </a:ext>
            </a:extLst>
          </p:cNvPr>
          <p:cNvSpPr>
            <a:spLocks noGrp="1"/>
          </p:cNvSpPr>
          <p:nvPr>
            <p:ph sz="half" idx="1"/>
          </p:nvPr>
        </p:nvSpPr>
        <p:spPr/>
        <p:txBody>
          <a:bodyPr>
            <a:normAutofit fontScale="77500" lnSpcReduction="20000"/>
          </a:bodyPr>
          <a:lstStyle/>
          <a:p>
            <a:pPr algn="just"/>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ἄγνοιαν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ἀπέδομεν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γνῶσιν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δοξάζει</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γάρ.</a:t>
            </a:r>
          </a:p>
          <a:p>
            <a:pPr algn="just"/>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ἄγνοια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γνῶσις</a:t>
            </a:r>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δόξα</a:t>
            </a:r>
            <a:r>
              <a:rPr lang="el-GR" dirty="0">
                <a:latin typeface="Arial" panose="020B0604020202020204" pitchFamily="34" charset="0"/>
                <a:cs typeface="Arial" panose="020B0604020202020204" pitchFamily="34" charset="0"/>
              </a:rPr>
              <a:t> ἂν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ἔοικεν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ἄρ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ἐκτὸς</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ἐστίν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ὑπερβαίνουσα</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γνῶσιν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σαφηνείᾳ</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ἄγνοιαν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ἀσαφείᾳ</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οὐδέτερα</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ἐγώ</a:t>
            </a:r>
            <a:r>
              <a:rPr lang="el-GR" dirty="0">
                <a:latin typeface="Arial" panose="020B0604020202020204" pitchFamily="34" charset="0"/>
                <a:cs typeface="Arial" panose="020B0604020202020204" pitchFamily="34" charset="0"/>
              </a:rPr>
              <a:t>, γνώσεως </a:t>
            </a:r>
            <a:r>
              <a:rPr lang="el-GR" dirty="0" err="1">
                <a:latin typeface="Arial" panose="020B0604020202020204" pitchFamily="34" charset="0"/>
                <a:cs typeface="Arial" panose="020B0604020202020204" pitchFamily="34" charset="0"/>
              </a:rPr>
              <a:t>μέν</a:t>
            </a:r>
            <a:r>
              <a:rPr lang="el-GR" dirty="0">
                <a:latin typeface="Arial" panose="020B0604020202020204" pitchFamily="34" charset="0"/>
                <a:cs typeface="Arial" panose="020B0604020202020204" pitchFamily="34" charset="0"/>
              </a:rPr>
              <a:t> σοι φαίνεται </a:t>
            </a:r>
            <a:r>
              <a:rPr lang="el-GR" b="1" dirty="0">
                <a:latin typeface="Arial" panose="020B0604020202020204" pitchFamily="34" charset="0"/>
                <a:cs typeface="Arial" panose="020B0604020202020204" pitchFamily="34" charset="0"/>
              </a:rPr>
              <a:t>δόξα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σκοτωδέστερον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ἀγνοίας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φανότερον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πολύ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B9C79F04-E4DB-8D92-CCC6-8B2A85A2157E}"/>
              </a:ext>
            </a:extLst>
          </p:cNvPr>
          <p:cNvSpPr>
            <a:spLocks noGrp="1"/>
          </p:cNvSpPr>
          <p:nvPr>
            <p:ph sz="half" idx="2"/>
          </p:nvPr>
        </p:nvSpPr>
        <p:spPr/>
        <p:txBody>
          <a:bodyPr>
            <a:normAutofit fontScale="77500" lnSpcReduction="20000"/>
          </a:bodyPr>
          <a:lstStyle/>
          <a:p>
            <a:pPr algn="just"/>
            <a:r>
              <a:rPr lang="en-US" dirty="0">
                <a:latin typeface="Arial" panose="020B0604020202020204" pitchFamily="34" charset="0"/>
                <a:cs typeface="Arial" panose="020B0604020202020204" pitchFamily="34" charset="0"/>
              </a:rPr>
              <a:t>most rightly as nothing at all. To that which is not we of necessity assigned nescience, and to that which is, knowledge.” “Rightly,” he said. “Then neither that which is nor that which is not is the object of opinion.” “It seems not.” “Then opinion would be neither nescience nor knowledge.” “So it seems.” “Is it then a faculty outside of these, exceeding either knowledge in lucidity or ignorance in obscurity?” “It is neither.” “But do you deem opinion something darker than knowledge but brighter than ignorance?” “Much so,” he said. “And does it lie within the boundaries </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78585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6934C3-F1E4-01EB-3F2C-11717598DA19}"/>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771110E4-CDE9-9380-7740-2DEF22C6F13D}"/>
              </a:ext>
            </a:extLst>
          </p:cNvPr>
          <p:cNvSpPr>
            <a:spLocks noGrp="1"/>
          </p:cNvSpPr>
          <p:nvPr>
            <p:ph sz="half" idx="1"/>
          </p:nvPr>
        </p:nvSpPr>
        <p:spPr/>
        <p:txBody>
          <a:bodyPr>
            <a:normAutofit fontScale="85000" lnSpcReduction="20000"/>
          </a:bodyPr>
          <a:lstStyle/>
          <a:p>
            <a:pPr algn="just"/>
            <a:r>
              <a:rPr lang="el-GR" dirty="0" err="1">
                <a:latin typeface="Arial" panose="020B0604020202020204" pitchFamily="34" charset="0"/>
                <a:cs typeface="Arial" panose="020B0604020202020204" pitchFamily="34" charset="0"/>
              </a:rPr>
              <a:t>ἔντὸς</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ἀμφοῖν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κεῖται</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ναί</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μεταξὺ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ἂν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τούτοιν</a:t>
            </a:r>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δόξα</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κομιδῇ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πρόσθεν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φανείη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μεταξὺ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κεῖσθαι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εἰλικρινῶς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ὄντος</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πάντως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ἄγνοιαν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μεταξὺ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φανὲν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ἀγνοίας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ἐπιστήμης</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πέφανται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μεταξὺ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τούτοιν</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καλοῦμεν</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δόξαν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πέφανται</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5E78845F-54FE-7006-E137-F10CC3A19FC4}"/>
              </a:ext>
            </a:extLst>
          </p:cNvPr>
          <p:cNvSpPr>
            <a:spLocks noGrp="1"/>
          </p:cNvSpPr>
          <p:nvPr>
            <p:ph sz="half" idx="2"/>
          </p:nvPr>
        </p:nvSpPr>
        <p:spPr/>
        <p:txBody>
          <a:bodyPr>
            <a:normAutofit fontScale="85000" lnSpcReduction="20000"/>
          </a:bodyPr>
          <a:lstStyle/>
          <a:p>
            <a:pPr algn="just"/>
            <a:r>
              <a:rPr lang="en-US" dirty="0">
                <a:latin typeface="Arial" panose="020B0604020202020204" pitchFamily="34" charset="0"/>
                <a:cs typeface="Arial" panose="020B0604020202020204" pitchFamily="34" charset="0"/>
              </a:rPr>
              <a:t>of the two?” “Yes.” “Then opinion would be between the two.” “Most assuredly.” “Were we not saying a little while ago1 that if anything should turn up2 such that it both is and is not, that sort of thing would lie between that which purely and absolutely is and that which wholly is not, and that the faculty correlated with it would be neither science or nescience, but that which should appear to hold a place correspondingly between nescience and science.” “Right.” “And now there has turned up between these two the thing that we call opinion.” “There has.”</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542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73CBAF-D0B9-F123-27B7-5CCD683F21E8}"/>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158FA568-BE3A-BFA6-B772-C92C33B8FF98}"/>
              </a:ext>
            </a:extLst>
          </p:cNvPr>
          <p:cNvSpPr>
            <a:spLocks noGrp="1"/>
          </p:cNvSpPr>
          <p:nvPr>
            <p:ph idx="1"/>
          </p:nvPr>
        </p:nvSpPr>
        <p:spPr/>
        <p:txBody>
          <a:bodyPr>
            <a:normAutofit lnSpcReduction="10000"/>
          </a:bodyPr>
          <a:lstStyle/>
          <a:p>
            <a:pPr algn="just"/>
            <a:r>
              <a:rPr lang="en-US" dirty="0">
                <a:latin typeface="Arial" panose="020B0604020202020204" pitchFamily="34" charset="0"/>
                <a:cs typeface="Arial" panose="020B0604020202020204" pitchFamily="34" charset="0"/>
              </a:rPr>
              <a:t>Exercise 1</a:t>
            </a:r>
          </a:p>
          <a:p>
            <a:pPr algn="just"/>
            <a:r>
              <a:rPr lang="el-GR" dirty="0" err="1">
                <a:latin typeface="Arial" panose="020B0604020202020204" pitchFamily="34" charset="0"/>
                <a:cs typeface="Arial" panose="020B0604020202020204" pitchFamily="34" charset="0"/>
              </a:rPr>
              <a:t>ἀξίως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a worthy manner (</a:t>
            </a:r>
            <a:r>
              <a:rPr lang="el-GR" dirty="0" err="1">
                <a:latin typeface="Arial" panose="020B0604020202020204" pitchFamily="34" charset="0"/>
                <a:cs typeface="Arial" panose="020B0604020202020204" pitchFamily="34" charset="0"/>
              </a:rPr>
              <a:t>ἄξιος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worthy)</a:t>
            </a:r>
          </a:p>
          <a:p>
            <a:pPr algn="just"/>
            <a:r>
              <a:rPr lang="el-GR" dirty="0" err="1">
                <a:latin typeface="Arial" panose="020B0604020202020204" pitchFamily="34" charset="0"/>
                <a:cs typeface="Arial" panose="020B0604020202020204" pitchFamily="34" charset="0"/>
              </a:rPr>
              <a:t>ἄλλως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otherwise; in vain (</a:t>
            </a:r>
            <a:r>
              <a:rPr lang="el-GR" dirty="0" err="1">
                <a:latin typeface="Arial" panose="020B0604020202020204" pitchFamily="34" charset="0"/>
                <a:cs typeface="Arial" panose="020B0604020202020204" pitchFamily="34" charset="0"/>
              </a:rPr>
              <a:t>ἄλλος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other)</a:t>
            </a:r>
          </a:p>
          <a:p>
            <a:pPr algn="just"/>
            <a:r>
              <a:rPr lang="el-GR" dirty="0" err="1">
                <a:latin typeface="Arial" panose="020B0604020202020204" pitchFamily="34" charset="0"/>
                <a:cs typeface="Arial" panose="020B0604020202020204" pitchFamily="34" charset="0"/>
              </a:rPr>
              <a:t>καλῶς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well, nobly (</a:t>
            </a:r>
            <a:r>
              <a:rPr lang="el-GR" dirty="0">
                <a:latin typeface="Arial" panose="020B0604020202020204" pitchFamily="34" charset="0"/>
                <a:cs typeface="Arial" panose="020B0604020202020204" pitchFamily="34" charset="0"/>
              </a:rPr>
              <a:t>καλός </a:t>
            </a:r>
            <a:r>
              <a:rPr lang="en-US" dirty="0">
                <a:latin typeface="Arial" panose="020B0604020202020204" pitchFamily="34" charset="0"/>
                <a:cs typeface="Arial" panose="020B0604020202020204" pitchFamily="34" charset="0"/>
              </a:rPr>
              <a:t>beautiful, fine, noble)</a:t>
            </a:r>
          </a:p>
          <a:p>
            <a:pPr algn="just"/>
            <a:r>
              <a:rPr lang="el-GR" dirty="0" err="1">
                <a:latin typeface="Arial" panose="020B0604020202020204" pitchFamily="34" charset="0"/>
                <a:cs typeface="Arial" panose="020B0604020202020204" pitchFamily="34" charset="0"/>
              </a:rPr>
              <a:t>ἁπλῶς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simply (</a:t>
            </a:r>
            <a:r>
              <a:rPr lang="el-GR" dirty="0" err="1">
                <a:latin typeface="Arial" panose="020B0604020202020204" pitchFamily="34" charset="0"/>
                <a:cs typeface="Arial" panose="020B0604020202020204" pitchFamily="34" charset="0"/>
              </a:rPr>
              <a:t>ἁπλοῦς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simple)</a:t>
            </a:r>
          </a:p>
          <a:p>
            <a:pPr algn="just"/>
            <a:r>
              <a:rPr lang="el-GR" dirty="0">
                <a:latin typeface="Arial" panose="020B0604020202020204" pitchFamily="34" charset="0"/>
                <a:cs typeface="Arial" panose="020B0604020202020204" pitchFamily="34" charset="0"/>
              </a:rPr>
              <a:t>πάντως </a:t>
            </a:r>
            <a:r>
              <a:rPr lang="en-US" dirty="0">
                <a:latin typeface="Arial" panose="020B0604020202020204" pitchFamily="34" charset="0"/>
                <a:cs typeface="Arial" panose="020B0604020202020204" pitchFamily="34" charset="0"/>
              </a:rPr>
              <a:t>wholly, in every way (</a:t>
            </a:r>
            <a:r>
              <a:rPr lang="el-GR" dirty="0" err="1">
                <a:latin typeface="Arial" panose="020B0604020202020204" pitchFamily="34" charset="0"/>
                <a:cs typeface="Arial" panose="020B0604020202020204" pitchFamily="34" charset="0"/>
              </a:rPr>
              <a:t>πᾶς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all, whole)</a:t>
            </a:r>
          </a:p>
          <a:p>
            <a:pPr algn="just"/>
            <a:r>
              <a:rPr lang="el-GR" dirty="0" err="1">
                <a:latin typeface="Arial" panose="020B0604020202020204" pitchFamily="34" charset="0"/>
                <a:cs typeface="Arial" panose="020B0604020202020204" pitchFamily="34" charset="0"/>
              </a:rPr>
              <a:t>ἀληθῶς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truly, really (</a:t>
            </a:r>
            <a:r>
              <a:rPr lang="el-GR" dirty="0" err="1">
                <a:latin typeface="Arial" panose="020B0604020202020204" pitchFamily="34" charset="0"/>
                <a:cs typeface="Arial" panose="020B0604020202020204" pitchFamily="34" charset="0"/>
              </a:rPr>
              <a:t>ἀληθής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true)</a:t>
            </a:r>
          </a:p>
          <a:p>
            <a:pPr algn="just"/>
            <a:r>
              <a:rPr lang="el-GR" dirty="0" err="1">
                <a:latin typeface="Arial" panose="020B0604020202020204" pitchFamily="34" charset="0"/>
                <a:cs typeface="Arial" panose="020B0604020202020204" pitchFamily="34" charset="0"/>
              </a:rPr>
              <a:t>ἡδέως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sweetly, pleasantly (</a:t>
            </a:r>
            <a:r>
              <a:rPr lang="el-GR" dirty="0" err="1">
                <a:latin typeface="Arial" panose="020B0604020202020204" pitchFamily="34" charset="0"/>
                <a:cs typeface="Arial" panose="020B0604020202020204" pitchFamily="34" charset="0"/>
              </a:rPr>
              <a:t>ἡδύς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sweet)</a:t>
            </a:r>
          </a:p>
          <a:p>
            <a:pPr algn="just"/>
            <a:r>
              <a:rPr lang="el-GR" dirty="0" err="1">
                <a:latin typeface="Arial" panose="020B0604020202020204" pitchFamily="34" charset="0"/>
                <a:cs typeface="Arial" panose="020B0604020202020204" pitchFamily="34" charset="0"/>
              </a:rPr>
              <a:t>ἀφρόνως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senselessly (</a:t>
            </a:r>
            <a:r>
              <a:rPr lang="el-GR" dirty="0" err="1">
                <a:latin typeface="Arial" panose="020B0604020202020204" pitchFamily="34" charset="0"/>
                <a:cs typeface="Arial" panose="020B0604020202020204" pitchFamily="34" charset="0"/>
              </a:rPr>
              <a:t>ἄφρων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senseless)</a:t>
            </a:r>
          </a:p>
          <a:p>
            <a:pPr algn="just"/>
            <a:r>
              <a:rPr lang="el-GR" dirty="0" err="1">
                <a:latin typeface="Arial" panose="020B0604020202020204" pitchFamily="34" charset="0"/>
                <a:cs typeface="Arial" panose="020B0604020202020204" pitchFamily="34" charset="0"/>
              </a:rPr>
              <a:t>χαριέντως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gracefully (</a:t>
            </a:r>
            <a:r>
              <a:rPr lang="el-GR" dirty="0">
                <a:latin typeface="Arial" panose="020B0604020202020204" pitchFamily="34" charset="0"/>
                <a:cs typeface="Arial" panose="020B0604020202020204" pitchFamily="34" charset="0"/>
              </a:rPr>
              <a:t>χαρίεις </a:t>
            </a:r>
            <a:r>
              <a:rPr lang="en-US" dirty="0">
                <a:latin typeface="Arial" panose="020B0604020202020204" pitchFamily="34" charset="0"/>
                <a:cs typeface="Arial" panose="020B0604020202020204" pitchFamily="34" charset="0"/>
              </a:rPr>
              <a:t>graceful)</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52157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B4E958-0BAC-09FE-749D-BD8149F78186}"/>
              </a:ext>
            </a:extLst>
          </p:cNvPr>
          <p:cNvSpPr>
            <a:spLocks noGrp="1"/>
          </p:cNvSpPr>
          <p:nvPr>
            <p:ph type="title"/>
          </p:nvPr>
        </p:nvSpPr>
        <p:spPr/>
        <p:txBody>
          <a:bodyPr/>
          <a:lstStyle/>
          <a:p>
            <a:r>
              <a:rPr lang="en-US" dirty="0"/>
              <a:t>Have a nice evening!</a:t>
            </a:r>
            <a:endParaRPr lang="el-GR" dirty="0"/>
          </a:p>
        </p:txBody>
      </p:sp>
      <p:pic>
        <p:nvPicPr>
          <p:cNvPr id="6" name="Θέση περιεχομένου 5">
            <a:extLst>
              <a:ext uri="{FF2B5EF4-FFF2-40B4-BE49-F238E27FC236}">
                <a16:creationId xmlns:a16="http://schemas.microsoft.com/office/drawing/2014/main" id="{B0F70D3B-53E9-3F66-349C-5FD545A7E47D}"/>
              </a:ext>
            </a:extLst>
          </p:cNvPr>
          <p:cNvPicPr>
            <a:picLocks noGrp="1" noChangeAspect="1"/>
          </p:cNvPicPr>
          <p:nvPr>
            <p:ph idx="1"/>
          </p:nvPr>
        </p:nvPicPr>
        <p:blipFill>
          <a:blip r:embed="rId2"/>
          <a:stretch>
            <a:fillRect/>
          </a:stretch>
        </p:blipFill>
        <p:spPr>
          <a:xfrm>
            <a:off x="7165975" y="867569"/>
            <a:ext cx="3495675" cy="4572000"/>
          </a:xfrm>
        </p:spPr>
      </p:pic>
      <p:sp>
        <p:nvSpPr>
          <p:cNvPr id="4" name="Θέση κειμένου 3">
            <a:extLst>
              <a:ext uri="{FF2B5EF4-FFF2-40B4-BE49-F238E27FC236}">
                <a16:creationId xmlns:a16="http://schemas.microsoft.com/office/drawing/2014/main" id="{D6CDD9D3-265F-7653-B8AB-0E587A712016}"/>
              </a:ext>
            </a:extLst>
          </p:cNvPr>
          <p:cNvSpPr>
            <a:spLocks noGrp="1"/>
          </p:cNvSpPr>
          <p:nvPr>
            <p:ph type="body" sz="half" idx="2"/>
          </p:nvPr>
        </p:nvSpPr>
        <p:spPr/>
        <p:txBody>
          <a:bodyPr/>
          <a:lstStyle/>
          <a:p>
            <a:r>
              <a:rPr lang="en-US" dirty="0"/>
              <a:t>Thank you!</a:t>
            </a:r>
            <a:endParaRPr lang="el-GR" dirty="0"/>
          </a:p>
        </p:txBody>
      </p:sp>
    </p:spTree>
    <p:extLst>
      <p:ext uri="{BB962C8B-B14F-4D97-AF65-F5344CB8AC3E}">
        <p14:creationId xmlns:p14="http://schemas.microsoft.com/office/powerpoint/2010/main" val="251878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8E926E-88C3-CDC3-C244-4D78A0B33298}"/>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91EB86AC-0232-CF82-7ACC-4EA862BC07EB}"/>
              </a:ext>
            </a:extLst>
          </p:cNvPr>
          <p:cNvSpPr>
            <a:spLocks noGrp="1"/>
          </p:cNvSpPr>
          <p:nvPr>
            <p:ph idx="1"/>
          </p:nvPr>
        </p:nvSpPr>
        <p:spPr/>
        <p:txBody>
          <a:bodyPr/>
          <a:lstStyle/>
          <a:p>
            <a:r>
              <a:rPr lang="en-US" b="1" dirty="0">
                <a:latin typeface="Arial" panose="020B0604020202020204" pitchFamily="34" charset="0"/>
                <a:cs typeface="Arial" panose="020B0604020202020204" pitchFamily="34" charset="0"/>
              </a:rPr>
              <a:t>Adverbs Based on Other Case-Forms</a:t>
            </a:r>
          </a:p>
          <a:p>
            <a:r>
              <a:rPr lang="en-US" dirty="0">
                <a:latin typeface="Arial" panose="020B0604020202020204" pitchFamily="34" charset="0"/>
                <a:cs typeface="Arial" panose="020B0604020202020204" pitchFamily="34" charset="0"/>
              </a:rPr>
              <a:t>Various adverbs derive from other case-forms of adjectives.</a:t>
            </a:r>
          </a:p>
          <a:p>
            <a:r>
              <a:rPr lang="en-US" dirty="0">
                <a:latin typeface="Arial" panose="020B0604020202020204" pitchFamily="34" charset="0"/>
                <a:cs typeface="Arial" panose="020B0604020202020204" pitchFamily="34" charset="0"/>
              </a:rPr>
              <a:t>– accusative neuter (singular or plural):</a:t>
            </a:r>
          </a:p>
          <a:p>
            <a:r>
              <a:rPr lang="el-GR" dirty="0">
                <a:latin typeface="Arial" panose="020B0604020202020204" pitchFamily="34" charset="0"/>
                <a:cs typeface="Arial" panose="020B0604020202020204" pitchFamily="34" charset="0"/>
              </a:rPr>
              <a:t>μέγα (</a:t>
            </a:r>
            <a:r>
              <a:rPr lang="en-US" dirty="0">
                <a:latin typeface="Arial" panose="020B0604020202020204" pitchFamily="34" charset="0"/>
                <a:cs typeface="Arial" panose="020B0604020202020204" pitchFamily="34" charset="0"/>
              </a:rPr>
              <a:t>also </a:t>
            </a:r>
            <a:r>
              <a:rPr lang="el-GR" dirty="0" err="1">
                <a:latin typeface="Arial" panose="020B0604020202020204" pitchFamily="34" charset="0"/>
                <a:cs typeface="Arial" panose="020B0604020202020204" pitchFamily="34" charset="0"/>
              </a:rPr>
              <a:t>μεγάλως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greatly, very, loudly (</a:t>
            </a:r>
            <a:r>
              <a:rPr lang="el-GR" dirty="0">
                <a:latin typeface="Arial" panose="020B0604020202020204" pitchFamily="34" charset="0"/>
                <a:cs typeface="Arial" panose="020B0604020202020204" pitchFamily="34" charset="0"/>
              </a:rPr>
              <a:t>μέγας </a:t>
            </a:r>
            <a:r>
              <a:rPr lang="en-US" dirty="0">
                <a:latin typeface="Arial" panose="020B0604020202020204" pitchFamily="34" charset="0"/>
                <a:cs typeface="Arial" panose="020B0604020202020204" pitchFamily="34" charset="0"/>
              </a:rPr>
              <a:t>great)</a:t>
            </a:r>
          </a:p>
          <a:p>
            <a:r>
              <a:rPr lang="el-GR" dirty="0">
                <a:latin typeface="Arial" panose="020B0604020202020204" pitchFamily="34" charset="0"/>
                <a:cs typeface="Arial" panose="020B0604020202020204" pitchFamily="34" charset="0"/>
              </a:rPr>
              <a:t>μικρόν </a:t>
            </a:r>
            <a:r>
              <a:rPr lang="en-US" dirty="0">
                <a:latin typeface="Arial" panose="020B0604020202020204" pitchFamily="34" charset="0"/>
                <a:cs typeface="Arial" panose="020B0604020202020204" pitchFamily="34" charset="0"/>
              </a:rPr>
              <a:t>a little (</a:t>
            </a:r>
            <a:r>
              <a:rPr lang="el-GR" dirty="0">
                <a:latin typeface="Arial" panose="020B0604020202020204" pitchFamily="34" charset="0"/>
                <a:cs typeface="Arial" panose="020B0604020202020204" pitchFamily="34" charset="0"/>
              </a:rPr>
              <a:t>μικρός </a:t>
            </a:r>
            <a:r>
              <a:rPr lang="en-US" dirty="0">
                <a:latin typeface="Arial" panose="020B0604020202020204" pitchFamily="34" charset="0"/>
                <a:cs typeface="Arial" panose="020B0604020202020204" pitchFamily="34" charset="0"/>
              </a:rPr>
              <a:t>small)</a:t>
            </a:r>
          </a:p>
          <a:p>
            <a:r>
              <a:rPr lang="el-GR" dirty="0" err="1">
                <a:latin typeface="Arial" panose="020B0604020202020204" pitchFamily="34" charset="0"/>
                <a:cs typeface="Arial" panose="020B0604020202020204" pitchFamily="34" charset="0"/>
              </a:rPr>
              <a:t>ὀλίγον</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little (</a:t>
            </a:r>
            <a:r>
              <a:rPr lang="el-GR" dirty="0" err="1">
                <a:latin typeface="Arial" panose="020B0604020202020204" pitchFamily="34" charset="0"/>
                <a:cs typeface="Arial" panose="020B0604020202020204" pitchFamily="34" charset="0"/>
              </a:rPr>
              <a:t>ὀλίγος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few, small)</a:t>
            </a:r>
          </a:p>
          <a:p>
            <a:r>
              <a:rPr lang="el-GR" dirty="0">
                <a:latin typeface="Arial" panose="020B0604020202020204" pitchFamily="34" charset="0"/>
                <a:cs typeface="Arial" panose="020B0604020202020204" pitchFamily="34" charset="0"/>
              </a:rPr>
              <a:t>πολλά </a:t>
            </a:r>
            <a:r>
              <a:rPr lang="en-US" dirty="0">
                <a:latin typeface="Arial" panose="020B0604020202020204" pitchFamily="34" charset="0"/>
                <a:cs typeface="Arial" panose="020B0604020202020204" pitchFamily="34" charset="0"/>
              </a:rPr>
              <a:t>often (</a:t>
            </a:r>
            <a:r>
              <a:rPr lang="el-GR" dirty="0">
                <a:latin typeface="Arial" panose="020B0604020202020204" pitchFamily="34" charset="0"/>
                <a:cs typeface="Arial" panose="020B0604020202020204" pitchFamily="34" charset="0"/>
              </a:rPr>
              <a:t>πολύς </a:t>
            </a:r>
            <a:r>
              <a:rPr lang="en-US" dirty="0">
                <a:latin typeface="Arial" panose="020B0604020202020204" pitchFamily="34" charset="0"/>
                <a:cs typeface="Arial" panose="020B0604020202020204" pitchFamily="34" charset="0"/>
              </a:rPr>
              <a:t>large, many)</a:t>
            </a:r>
          </a:p>
          <a:p>
            <a:r>
              <a:rPr lang="el-GR" dirty="0">
                <a:latin typeface="Arial" panose="020B0604020202020204" pitchFamily="34" charset="0"/>
                <a:cs typeface="Arial" panose="020B0604020202020204" pitchFamily="34" charset="0"/>
              </a:rPr>
              <a:t>πολύ </a:t>
            </a:r>
            <a:r>
              <a:rPr lang="en-US" dirty="0">
                <a:latin typeface="Arial" panose="020B0604020202020204" pitchFamily="34" charset="0"/>
                <a:cs typeface="Arial" panose="020B0604020202020204" pitchFamily="34" charset="0"/>
              </a:rPr>
              <a:t>much, very (</a:t>
            </a:r>
            <a:r>
              <a:rPr lang="el-GR" dirty="0">
                <a:latin typeface="Arial" panose="020B0604020202020204" pitchFamily="34" charset="0"/>
                <a:cs typeface="Arial" panose="020B0604020202020204" pitchFamily="34" charset="0"/>
              </a:rPr>
              <a:t>πολύς </a:t>
            </a:r>
            <a:r>
              <a:rPr lang="en-US" dirty="0">
                <a:latin typeface="Arial" panose="020B0604020202020204" pitchFamily="34" charset="0"/>
                <a:cs typeface="Arial" panose="020B0604020202020204" pitchFamily="34" charset="0"/>
              </a:rPr>
              <a:t>large, many)</a:t>
            </a:r>
          </a:p>
          <a:p>
            <a:r>
              <a:rPr lang="el-GR" dirty="0">
                <a:latin typeface="Arial" panose="020B0604020202020204" pitchFamily="34" charset="0"/>
                <a:cs typeface="Arial" panose="020B0604020202020204" pitchFamily="34" charset="0"/>
              </a:rPr>
              <a:t>ταχύ (</a:t>
            </a:r>
            <a:r>
              <a:rPr lang="en-US" dirty="0">
                <a:latin typeface="Arial" panose="020B0604020202020204" pitchFamily="34" charset="0"/>
                <a:cs typeface="Arial" panose="020B0604020202020204" pitchFamily="34" charset="0"/>
              </a:rPr>
              <a:t>also </a:t>
            </a:r>
            <a:r>
              <a:rPr lang="el-GR" dirty="0">
                <a:latin typeface="Arial" panose="020B0604020202020204" pitchFamily="34" charset="0"/>
                <a:cs typeface="Arial" panose="020B0604020202020204" pitchFamily="34" charset="0"/>
              </a:rPr>
              <a:t>ταχέως) </a:t>
            </a:r>
            <a:r>
              <a:rPr lang="en-US" dirty="0">
                <a:latin typeface="Arial" panose="020B0604020202020204" pitchFamily="34" charset="0"/>
                <a:cs typeface="Arial" panose="020B0604020202020204" pitchFamily="34" charset="0"/>
              </a:rPr>
              <a:t>fast, quickly (</a:t>
            </a:r>
            <a:r>
              <a:rPr lang="el-GR" dirty="0">
                <a:latin typeface="Arial" panose="020B0604020202020204" pitchFamily="34" charset="0"/>
                <a:cs typeface="Arial" panose="020B0604020202020204" pitchFamily="34" charset="0"/>
              </a:rPr>
              <a:t>ταχύς </a:t>
            </a:r>
            <a:r>
              <a:rPr lang="en-US" dirty="0">
                <a:latin typeface="Arial" panose="020B0604020202020204" pitchFamily="34" charset="0"/>
                <a:cs typeface="Arial" panose="020B0604020202020204" pitchFamily="34" charset="0"/>
              </a:rPr>
              <a:t>quick)</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880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39C541-C819-FC0F-DBF4-0C1438BA8384}"/>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DB5D01B7-BE04-7C56-ECE7-684AB4540752}"/>
              </a:ext>
            </a:extLst>
          </p:cNvPr>
          <p:cNvSpPr>
            <a:spLocks noGrp="1"/>
          </p:cNvSpPr>
          <p:nvPr>
            <p:ph idx="1"/>
          </p:nvPr>
        </p:nvSpPr>
        <p:spPr/>
        <p:txBody>
          <a:bodyPr/>
          <a:lstStyle/>
          <a:p>
            <a:r>
              <a:rPr lang="en-US" b="1" dirty="0">
                <a:latin typeface="Arial" panose="020B0604020202020204" pitchFamily="34" charset="0"/>
                <a:cs typeface="Arial" panose="020B0604020202020204" pitchFamily="34" charset="0"/>
              </a:rPr>
              <a:t>Adverbs Based on Other Case-Forms</a:t>
            </a:r>
          </a:p>
          <a:p>
            <a:r>
              <a:rPr lang="en-US" dirty="0">
                <a:latin typeface="Arial" panose="020B0604020202020204" pitchFamily="34" charset="0"/>
                <a:cs typeface="Arial" panose="020B0604020202020204" pitchFamily="34" charset="0"/>
              </a:rPr>
              <a:t>– genitive (neuter):</a:t>
            </a:r>
          </a:p>
          <a:p>
            <a:r>
              <a:rPr lang="el-GR" dirty="0" err="1">
                <a:latin typeface="Arial" panose="020B0604020202020204" pitchFamily="34" charset="0"/>
                <a:cs typeface="Arial" panose="020B0604020202020204" pitchFamily="34" charset="0"/>
              </a:rPr>
              <a:t>μικροῦ</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almost (</a:t>
            </a:r>
            <a:r>
              <a:rPr lang="el-GR" dirty="0">
                <a:latin typeface="Arial" panose="020B0604020202020204" pitchFamily="34" charset="0"/>
                <a:cs typeface="Arial" panose="020B0604020202020204" pitchFamily="34" charset="0"/>
              </a:rPr>
              <a:t>μικρός </a:t>
            </a:r>
            <a:r>
              <a:rPr lang="en-US" dirty="0">
                <a:latin typeface="Arial" panose="020B0604020202020204" pitchFamily="34" charset="0"/>
                <a:cs typeface="Arial" panose="020B0604020202020204" pitchFamily="34" charset="0"/>
              </a:rPr>
              <a:t>small)</a:t>
            </a:r>
          </a:p>
          <a:p>
            <a:r>
              <a:rPr lang="el-GR" dirty="0" err="1">
                <a:latin typeface="Arial" panose="020B0604020202020204" pitchFamily="34" charset="0"/>
                <a:cs typeface="Arial" panose="020B0604020202020204" pitchFamily="34" charset="0"/>
              </a:rPr>
              <a:t>ὀλίγου</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almost (</a:t>
            </a:r>
            <a:r>
              <a:rPr lang="el-GR" dirty="0" err="1">
                <a:latin typeface="Arial" panose="020B0604020202020204" pitchFamily="34" charset="0"/>
                <a:cs typeface="Arial" panose="020B0604020202020204" pitchFamily="34" charset="0"/>
              </a:rPr>
              <a:t>ὀλίγος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few, small)</a:t>
            </a:r>
          </a:p>
          <a:p>
            <a:r>
              <a:rPr lang="en-US" dirty="0">
                <a:latin typeface="Arial" panose="020B0604020202020204" pitchFamily="34" charset="0"/>
                <a:cs typeface="Arial" panose="020B0604020202020204" pitchFamily="34" charset="0"/>
              </a:rPr>
              <a:t>– dative (usually feminine: </a:t>
            </a:r>
            <a:r>
              <a:rPr lang="el-GR" dirty="0" err="1">
                <a:latin typeface="Arial" panose="020B0604020202020204" pitchFamily="34" charset="0"/>
                <a:cs typeface="Arial" panose="020B0604020202020204" pitchFamily="34" charset="0"/>
              </a:rPr>
              <a:t>ὁδῷ</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may be supplied):</a:t>
            </a:r>
          </a:p>
          <a:p>
            <a:r>
              <a:rPr lang="el-GR" dirty="0" err="1">
                <a:latin typeface="Arial" panose="020B0604020202020204" pitchFamily="34" charset="0"/>
                <a:cs typeface="Arial" panose="020B0604020202020204" pitchFamily="34" charset="0"/>
              </a:rPr>
              <a:t>ἰδίᾳ</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privately (</a:t>
            </a:r>
            <a:r>
              <a:rPr lang="el-GR" dirty="0" err="1">
                <a:latin typeface="Arial" panose="020B0604020202020204" pitchFamily="34" charset="0"/>
                <a:cs typeface="Arial" panose="020B0604020202020204" pitchFamily="34" charset="0"/>
              </a:rPr>
              <a:t>ἴδιος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private)</a:t>
            </a:r>
          </a:p>
          <a:p>
            <a:r>
              <a:rPr lang="el-GR" dirty="0" err="1">
                <a:latin typeface="Arial" panose="020B0604020202020204" pitchFamily="34" charset="0"/>
                <a:cs typeface="Arial" panose="020B0604020202020204" pitchFamily="34" charset="0"/>
              </a:rPr>
              <a:t>κοινῇ</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common, commonly (</a:t>
            </a:r>
            <a:r>
              <a:rPr lang="el-GR" dirty="0">
                <a:latin typeface="Arial" panose="020B0604020202020204" pitchFamily="34" charset="0"/>
                <a:cs typeface="Arial" panose="020B0604020202020204" pitchFamily="34" charset="0"/>
              </a:rPr>
              <a:t>κοινός </a:t>
            </a:r>
            <a:r>
              <a:rPr lang="en-US" dirty="0">
                <a:latin typeface="Arial" panose="020B0604020202020204" pitchFamily="34" charset="0"/>
                <a:cs typeface="Arial" panose="020B0604020202020204" pitchFamily="34" charset="0"/>
              </a:rPr>
              <a:t>communal, shared)</a:t>
            </a:r>
          </a:p>
          <a:p>
            <a:r>
              <a:rPr lang="el-GR" dirty="0" err="1">
                <a:latin typeface="Arial" panose="020B0604020202020204" pitchFamily="34" charset="0"/>
                <a:cs typeface="Arial" panose="020B0604020202020204" pitchFamily="34" charset="0"/>
              </a:rPr>
              <a:t>πεζῇ</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 foot, by land (</a:t>
            </a:r>
            <a:r>
              <a:rPr lang="el-GR" dirty="0">
                <a:latin typeface="Arial" panose="020B0604020202020204" pitchFamily="34" charset="0"/>
                <a:cs typeface="Arial" panose="020B0604020202020204" pitchFamily="34" charset="0"/>
              </a:rPr>
              <a:t>πεζός </a:t>
            </a:r>
            <a:r>
              <a:rPr lang="en-US" dirty="0">
                <a:latin typeface="Arial" panose="020B0604020202020204" pitchFamily="34" charset="0"/>
                <a:cs typeface="Arial" panose="020B0604020202020204" pitchFamily="34" charset="0"/>
              </a:rPr>
              <a:t>on land)</a:t>
            </a:r>
          </a:p>
          <a:p>
            <a:endParaRPr lang="el-GR" dirty="0"/>
          </a:p>
        </p:txBody>
      </p:sp>
    </p:spTree>
    <p:extLst>
      <p:ext uri="{BB962C8B-B14F-4D97-AF65-F5344CB8AC3E}">
        <p14:creationId xmlns:p14="http://schemas.microsoft.com/office/powerpoint/2010/main" val="1393838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8658BF-EB3B-24AD-F161-D5D734327152}"/>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AFACB571-CD11-EB75-3A31-46D3588D0159}"/>
              </a:ext>
            </a:extLst>
          </p:cNvPr>
          <p:cNvSpPr>
            <a:spLocks noGrp="1"/>
          </p:cNvSpPr>
          <p:nvPr>
            <p:ph idx="1"/>
          </p:nvPr>
        </p:nvSpPr>
        <p:spPr/>
        <p:txBody>
          <a:bodyPr>
            <a:normAutofit fontScale="62500" lnSpcReduction="20000"/>
          </a:bodyPr>
          <a:lstStyle/>
          <a:p>
            <a:pPr algn="just"/>
            <a:r>
              <a:rPr lang="en-US" dirty="0">
                <a:latin typeface="Arial" panose="020B0604020202020204" pitchFamily="34" charset="0"/>
                <a:cs typeface="Arial" panose="020B0604020202020204" pitchFamily="34" charset="0"/>
              </a:rPr>
              <a:t>For many adverbs which derive from an original case-form, there is no longer a corresponding adjective or noun in classical Greek: only the adverb remains as an isolated, fossilized form. Some examples are (there are many more):</a:t>
            </a:r>
          </a:p>
          <a:p>
            <a:pPr algn="just"/>
            <a:r>
              <a:rPr lang="en-US" dirty="0">
                <a:latin typeface="Arial" panose="020B0604020202020204" pitchFamily="34" charset="0"/>
                <a:cs typeface="Arial" panose="020B0604020202020204" pitchFamily="34" charset="0"/>
              </a:rPr>
              <a:t>– Originally </a:t>
            </a:r>
            <a:r>
              <a:rPr lang="en-US" b="1" dirty="0">
                <a:latin typeface="Arial" panose="020B0604020202020204" pitchFamily="34" charset="0"/>
                <a:cs typeface="Arial" panose="020B0604020202020204" pitchFamily="34" charset="0"/>
              </a:rPr>
              <a:t>accusative</a:t>
            </a:r>
            <a:r>
              <a:rPr lang="en-US" dirty="0">
                <a:latin typeface="Arial" panose="020B0604020202020204" pitchFamily="34" charset="0"/>
                <a:cs typeface="Arial" panose="020B0604020202020204" pitchFamily="34" charset="0"/>
              </a:rPr>
              <a:t>:</a:t>
            </a:r>
          </a:p>
          <a:p>
            <a:pPr algn="just"/>
            <a:r>
              <a:rPr lang="en-US" dirty="0" err="1">
                <a:latin typeface="Arial" panose="020B0604020202020204" pitchFamily="34" charset="0"/>
                <a:cs typeface="Arial" panose="020B0604020202020204" pitchFamily="34" charset="0"/>
              </a:rPr>
              <a:t>ἄγ</a:t>
            </a:r>
            <a:r>
              <a:rPr lang="en-US" dirty="0">
                <a:latin typeface="Arial" panose="020B0604020202020204" pitchFamily="34" charset="0"/>
                <a:cs typeface="Arial" panose="020B0604020202020204" pitchFamily="34" charset="0"/>
              </a:rPr>
              <a:t>αν, λίαν too, excessively, μάτην in vain, εὖ well (adverb with ἀγαθός ‘good’; ἐύς ‘good, brave’occurs in epic), πάλιν back, again</a:t>
            </a:r>
          </a:p>
          <a:p>
            <a:pPr algn="just"/>
            <a:r>
              <a:rPr lang="en-US" dirty="0">
                <a:latin typeface="Arial" panose="020B0604020202020204" pitchFamily="34" charset="0"/>
                <a:cs typeface="Arial" panose="020B0604020202020204" pitchFamily="34" charset="0"/>
              </a:rPr>
              <a:t>Originally genitive:</a:t>
            </a:r>
          </a:p>
          <a:p>
            <a:pPr algn="just"/>
            <a:r>
              <a:rPr lang="el-GR" dirty="0" err="1">
                <a:latin typeface="Arial" panose="020B0604020202020204" pitchFamily="34" charset="0"/>
                <a:cs typeface="Arial" panose="020B0604020202020204" pitchFamily="34" charset="0"/>
              </a:rPr>
              <a:t>ἐξῆς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a row, one after the other</a:t>
            </a:r>
          </a:p>
          <a:p>
            <a:pPr algn="just"/>
            <a:r>
              <a:rPr lang="en-US" dirty="0">
                <a:latin typeface="Arial" panose="020B0604020202020204" pitchFamily="34" charset="0"/>
                <a:cs typeface="Arial" panose="020B0604020202020204" pitchFamily="34" charset="0"/>
              </a:rPr>
              <a:t>– Originally </a:t>
            </a:r>
            <a:r>
              <a:rPr lang="en-US" b="1" dirty="0">
                <a:latin typeface="Arial" panose="020B0604020202020204" pitchFamily="34" charset="0"/>
                <a:cs typeface="Arial" panose="020B0604020202020204" pitchFamily="34" charset="0"/>
              </a:rPr>
              <a:t>dative</a:t>
            </a:r>
            <a:r>
              <a:rPr lang="en-US"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εἰκῇ</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randomly</a:t>
            </a:r>
          </a:p>
          <a:p>
            <a:pPr algn="just"/>
            <a:r>
              <a:rPr lang="el-GR" dirty="0" err="1">
                <a:latin typeface="Arial" panose="020B0604020202020204" pitchFamily="34" charset="0"/>
                <a:cs typeface="Arial" panose="020B0604020202020204" pitchFamily="34" charset="0"/>
              </a:rPr>
              <a:t>λάθρᾳ</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secret, secretly</a:t>
            </a:r>
          </a:p>
          <a:p>
            <a:pPr algn="just"/>
            <a:r>
              <a:rPr lang="en-US" dirty="0">
                <a:latin typeface="Arial" panose="020B0604020202020204" pitchFamily="34" charset="0"/>
                <a:cs typeface="Arial" panose="020B0604020202020204" pitchFamily="34" charset="0"/>
              </a:rPr>
              <a:t>– Formed with adverbial -</a:t>
            </a:r>
            <a:r>
              <a:rPr lang="el-GR" dirty="0">
                <a:latin typeface="Arial" panose="020B0604020202020204" pitchFamily="34" charset="0"/>
                <a:cs typeface="Arial" panose="020B0604020202020204" pitchFamily="34" charset="0"/>
              </a:rPr>
              <a:t>ς (</a:t>
            </a:r>
            <a:r>
              <a:rPr lang="en-US" dirty="0">
                <a:latin typeface="Arial" panose="020B0604020202020204" pitchFamily="34" charset="0"/>
                <a:cs typeface="Arial" panose="020B0604020202020204" pitchFamily="34" charset="0"/>
              </a:rPr>
              <a:t>cf. -(</a:t>
            </a:r>
            <a:r>
              <a:rPr lang="el-GR" dirty="0">
                <a:latin typeface="Arial" panose="020B0604020202020204" pitchFamily="34" charset="0"/>
                <a:cs typeface="Arial" panose="020B0604020202020204" pitchFamily="34" charset="0"/>
              </a:rPr>
              <a:t>ω)ς):</a:t>
            </a:r>
          </a:p>
          <a:p>
            <a:pPr algn="just"/>
            <a:r>
              <a:rPr lang="el-GR" dirty="0" err="1">
                <a:latin typeface="Arial" panose="020B0604020202020204" pitchFamily="34" charset="0"/>
                <a:cs typeface="Arial" panose="020B0604020202020204" pitchFamily="34" charset="0"/>
              </a:rPr>
              <a:t>ἅπαξ</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once</a:t>
            </a:r>
          </a:p>
          <a:p>
            <a:pPr algn="just"/>
            <a:r>
              <a:rPr lang="el-GR" dirty="0" err="1">
                <a:latin typeface="Arial" panose="020B0604020202020204" pitchFamily="34" charset="0"/>
                <a:cs typeface="Arial" panose="020B0604020202020204" pitchFamily="34" charset="0"/>
              </a:rPr>
              <a:t>ἅλις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sufficiently</a:t>
            </a:r>
          </a:p>
          <a:p>
            <a:pPr algn="just"/>
            <a:r>
              <a:rPr lang="en-US" dirty="0" err="1">
                <a:latin typeface="Arial" panose="020B0604020202020204" pitchFamily="34" charset="0"/>
                <a:cs typeface="Arial" panose="020B0604020202020204" pitchFamily="34" charset="0"/>
              </a:rPr>
              <a:t>μόγις</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μόλις</a:t>
            </a:r>
            <a:r>
              <a:rPr lang="en-US" dirty="0">
                <a:latin typeface="Arial" panose="020B0604020202020204" pitchFamily="34" charset="0"/>
                <a:cs typeface="Arial" panose="020B0604020202020204" pitchFamily="34" charset="0"/>
              </a:rPr>
              <a:t> with difficulty, hardly, scarcely</a:t>
            </a:r>
          </a:p>
          <a:p>
            <a:pPr algn="just"/>
            <a:r>
              <a:rPr lang="en-US" dirty="0" err="1">
                <a:latin typeface="Arial" panose="020B0604020202020204" pitchFamily="34" charset="0"/>
                <a:cs typeface="Arial" panose="020B0604020202020204" pitchFamily="34" charset="0"/>
              </a:rPr>
              <a:t>εὐθύς</a:t>
            </a:r>
            <a:r>
              <a:rPr lang="en-US" dirty="0">
                <a:latin typeface="Arial" panose="020B0604020202020204" pitchFamily="34" charset="0"/>
                <a:cs typeface="Arial" panose="020B0604020202020204" pitchFamily="34" charset="0"/>
              </a:rPr>
              <a:t> (also </a:t>
            </a:r>
            <a:r>
              <a:rPr lang="en-US" dirty="0" err="1">
                <a:latin typeface="Arial" panose="020B0604020202020204" pitchFamily="34" charset="0"/>
                <a:cs typeface="Arial" panose="020B0604020202020204" pitchFamily="34" charset="0"/>
              </a:rPr>
              <a:t>εὐθύ</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εὐθέως</a:t>
            </a:r>
            <a:r>
              <a:rPr lang="en-US" dirty="0">
                <a:latin typeface="Arial" panose="020B0604020202020204" pitchFamily="34" charset="0"/>
                <a:cs typeface="Arial" panose="020B0604020202020204" pitchFamily="34" charset="0"/>
              </a:rPr>
              <a:t>) directly, immediately, straight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7402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4CCAE8-CD44-5923-D470-37405C16932D}"/>
              </a:ext>
            </a:extLst>
          </p:cNvPr>
          <p:cNvSpPr>
            <a:spLocks noGrp="1"/>
          </p:cNvSpPr>
          <p:nvPr>
            <p:ph type="title"/>
          </p:nvPr>
        </p:nvSpPr>
        <p:spPr/>
        <p:txBody>
          <a:bodyPr/>
          <a:lstStyle/>
          <a:p>
            <a:r>
              <a:rPr lang="en-US" dirty="0"/>
              <a:t>Adverbs</a:t>
            </a:r>
            <a:endParaRPr lang="el-GR" dirty="0"/>
          </a:p>
        </p:txBody>
      </p:sp>
      <p:sp>
        <p:nvSpPr>
          <p:cNvPr id="3" name="Θέση περιεχομένου 2">
            <a:extLst>
              <a:ext uri="{FF2B5EF4-FFF2-40B4-BE49-F238E27FC236}">
                <a16:creationId xmlns:a16="http://schemas.microsoft.com/office/drawing/2014/main" id="{3F4B0027-F413-B886-A8D6-4E1C0599BDCE}"/>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Other, in some cases obscure derivations (only a few examples are given):</a:t>
            </a:r>
          </a:p>
          <a:p>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έλ</a:t>
            </a:r>
            <a:r>
              <a:rPr lang="en-US" dirty="0">
                <a:latin typeface="Arial" panose="020B0604020202020204" pitchFamily="34" charset="0"/>
                <a:cs typeface="Arial" panose="020B0604020202020204" pitchFamily="34" charset="0"/>
              </a:rPr>
              <a:t>ας nearby</a:t>
            </a:r>
          </a:p>
          <a:p>
            <a:r>
              <a:rPr lang="en-US" dirty="0" err="1">
                <a:latin typeface="Arial" panose="020B0604020202020204" pitchFamily="34" charset="0"/>
                <a:cs typeface="Arial" panose="020B0604020202020204" pitchFamily="34" charset="0"/>
              </a:rPr>
              <a:t>μάλ</a:t>
            </a:r>
            <a:r>
              <a:rPr lang="en-US" dirty="0">
                <a:latin typeface="Arial" panose="020B0604020202020204" pitchFamily="34" charset="0"/>
                <a:cs typeface="Arial" panose="020B0604020202020204" pitchFamily="34" charset="0"/>
              </a:rPr>
              <a:t>α very</a:t>
            </a:r>
          </a:p>
          <a:p>
            <a:r>
              <a:rPr lang="en-US" dirty="0">
                <a:latin typeface="Arial" panose="020B0604020202020204" pitchFamily="34" charset="0"/>
                <a:cs typeface="Arial" panose="020B0604020202020204" pitchFamily="34" charset="0"/>
              </a:rPr>
              <a:t>π</a:t>
            </a:r>
            <a:r>
              <a:rPr lang="en-US" dirty="0" err="1">
                <a:latin typeface="Arial" panose="020B0604020202020204" pitchFamily="34" charset="0"/>
                <a:cs typeface="Arial" panose="020B0604020202020204" pitchFamily="34" charset="0"/>
              </a:rPr>
              <a:t>άνυ</a:t>
            </a:r>
            <a:r>
              <a:rPr lang="en-US" dirty="0">
                <a:latin typeface="Arial" panose="020B0604020202020204" pitchFamily="34" charset="0"/>
                <a:cs typeface="Arial" panose="020B0604020202020204" pitchFamily="34" charset="0"/>
              </a:rPr>
              <a:t> altogether, completely, very (related to π</a:t>
            </a:r>
            <a:r>
              <a:rPr lang="en-US" dirty="0" err="1">
                <a:latin typeface="Arial" panose="020B0604020202020204" pitchFamily="34" charset="0"/>
                <a:cs typeface="Arial" panose="020B0604020202020204" pitchFamily="34" charset="0"/>
              </a:rPr>
              <a:t>ᾶς</a:t>
            </a:r>
            <a:r>
              <a:rPr lang="en-US" dirty="0">
                <a:latin typeface="Arial" panose="020B0604020202020204" pitchFamily="34" charset="0"/>
                <a:cs typeface="Arial" panose="020B0604020202020204" pitchFamily="34" charset="0"/>
              </a:rPr>
              <a:t>)</a:t>
            </a:r>
          </a:p>
          <a:p>
            <a:r>
              <a:rPr lang="en-US" dirty="0" err="1">
                <a:latin typeface="Arial" panose="020B0604020202020204" pitchFamily="34" charset="0"/>
                <a:cs typeface="Arial" panose="020B0604020202020204" pitchFamily="34" charset="0"/>
              </a:rPr>
              <a:t>νῦν</a:t>
            </a:r>
            <a:r>
              <a:rPr lang="en-US" dirty="0">
                <a:latin typeface="Arial" panose="020B0604020202020204" pitchFamily="34" charset="0"/>
                <a:cs typeface="Arial" panose="020B0604020202020204" pitchFamily="34" charset="0"/>
              </a:rPr>
              <a:t> now</a:t>
            </a:r>
          </a:p>
          <a:p>
            <a:r>
              <a:rPr lang="en-US" dirty="0" err="1">
                <a:latin typeface="Arial" panose="020B0604020202020204" pitchFamily="34" charset="0"/>
                <a:cs typeface="Arial" panose="020B0604020202020204" pitchFamily="34" charset="0"/>
              </a:rPr>
              <a:t>χθές</a:t>
            </a:r>
            <a:r>
              <a:rPr lang="en-US" dirty="0">
                <a:latin typeface="Arial" panose="020B0604020202020204" pitchFamily="34" charset="0"/>
                <a:cs typeface="Arial" panose="020B0604020202020204" pitchFamily="34" charset="0"/>
              </a:rPr>
              <a:t> yesterday</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8312900"/>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323</TotalTime>
  <Words>5955</Words>
  <Application>Microsoft Office PowerPoint</Application>
  <PresentationFormat>Ευρεία οθόνη</PresentationFormat>
  <Paragraphs>361</Paragraphs>
  <Slides>50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50</vt:i4>
      </vt:variant>
    </vt:vector>
  </HeadingPairs>
  <TitlesOfParts>
    <vt:vector size="54" baseType="lpstr">
      <vt:lpstr>Arial</vt:lpstr>
      <vt:lpstr>Century Gothic</vt:lpstr>
      <vt:lpstr>Wingdings 3</vt:lpstr>
      <vt:lpstr>Θρόισμα</vt:lpstr>
      <vt:lpstr>Ancient Greek (Intermediate Level)</vt:lpstr>
      <vt:lpstr>WEEK 3</vt:lpstr>
      <vt:lpstr>Adverbs</vt:lpstr>
      <vt:lpstr>Adverbs</vt:lpstr>
      <vt:lpstr>Adverbs</vt:lpstr>
      <vt:lpstr>Adverbs</vt:lpstr>
      <vt:lpstr>Adverbs</vt:lpstr>
      <vt:lpstr>Adverbs</vt:lpstr>
      <vt:lpstr>Adverbs</vt:lpstr>
      <vt:lpstr>Adverbs</vt:lpstr>
      <vt:lpstr>Adverbs</vt:lpstr>
      <vt:lpstr>Adverbs</vt:lpstr>
      <vt:lpstr>Adverbs</vt:lpstr>
      <vt:lpstr>Adverbs</vt:lpstr>
      <vt:lpstr>Adverbs</vt:lpstr>
      <vt:lpstr>Adverbs</vt:lpstr>
      <vt:lpstr>Adverbs</vt:lpstr>
      <vt:lpstr>Prepositions</vt:lpstr>
      <vt:lpstr>Prepositions</vt:lpstr>
      <vt:lpstr>Prepositions</vt:lpstr>
      <vt:lpstr>Prepositions</vt:lpstr>
      <vt:lpstr>Prepositions</vt:lpstr>
      <vt:lpstr>Prepositions</vt:lpstr>
      <vt:lpstr>Prepositions</vt:lpstr>
      <vt:lpstr>Prepositions</vt:lpstr>
      <vt:lpstr>Prepositions</vt:lpstr>
      <vt:lpstr>Prepositions</vt:lpstr>
      <vt:lpstr>Prepositions</vt:lpstr>
      <vt:lpstr>Particles</vt:lpstr>
      <vt:lpstr>Particles</vt:lpstr>
      <vt:lpstr>Particles</vt:lpstr>
      <vt:lpstr>Particles</vt:lpstr>
      <vt:lpstr>Particles</vt:lpstr>
      <vt:lpstr>Particles</vt:lpstr>
      <vt:lpstr>Particles</vt:lpstr>
      <vt:lpstr>Particles</vt:lpstr>
      <vt:lpstr>Particles</vt:lpstr>
      <vt:lpstr>Particles</vt:lpstr>
      <vt:lpstr>Particles</vt:lpstr>
      <vt:lpstr>Particles</vt:lpstr>
      <vt:lpstr>Particles</vt:lpstr>
      <vt:lpstr>Particles</vt:lpstr>
      <vt:lpstr>Philosophical Vocabulary</vt:lpstr>
      <vt:lpstr>Philosophical Vocabulary</vt:lpstr>
      <vt:lpstr>Philosophical Vocabulary</vt:lpstr>
      <vt:lpstr>Philosophical Vocabulary</vt:lpstr>
      <vt:lpstr>Philosophical Vocabulary</vt:lpstr>
      <vt:lpstr>Philosophical Vocabulary</vt:lpstr>
      <vt:lpstr>Philosophical Vocabulary</vt:lpstr>
      <vt:lpstr>Have a nice evening!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1</cp:revision>
  <dcterms:created xsi:type="dcterms:W3CDTF">2025-10-18T05:11:09Z</dcterms:created>
  <dcterms:modified xsi:type="dcterms:W3CDTF">2025-10-19T06:18:52Z</dcterms:modified>
</cp:coreProperties>
</file>