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3" r:id="rId8"/>
    <p:sldId id="264" r:id="rId9"/>
    <p:sldId id="266" r:id="rId10"/>
    <p:sldId id="267" r:id="rId11"/>
    <p:sldId id="268" r:id="rId12"/>
    <p:sldId id="269" r:id="rId13"/>
    <p:sldId id="270" r:id="rId14"/>
    <p:sldId id="271" r:id="rId15"/>
    <p:sldId id="272" r:id="rId16"/>
    <p:sldId id="273" r:id="rId17"/>
    <p:sldId id="265"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93" r:id="rId32"/>
    <p:sldId id="294" r:id="rId33"/>
    <p:sldId id="295" r:id="rId34"/>
    <p:sldId id="296" r:id="rId35"/>
    <p:sldId id="297" r:id="rId36"/>
    <p:sldId id="298" r:id="rId37"/>
    <p:sldId id="288" r:id="rId38"/>
    <p:sldId id="289" r:id="rId39"/>
    <p:sldId id="290" r:id="rId40"/>
    <p:sldId id="291" r:id="rId41"/>
    <p:sldId id="292" r:id="rId42"/>
    <p:sldId id="274"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p:scale>
          <a:sx n="91" d="100"/>
          <a:sy n="91" d="100"/>
        </p:scale>
        <p:origin x="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E4595-CFEB-42C5-BCF2-69D738682BA8}" type="datetimeFigureOut">
              <a:rPr lang="el-GR" smtClean="0"/>
              <a:t>11/1/2026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234B-4AD9-496C-B611-C28E199410B9}" type="slidenum">
              <a:rPr lang="el-GR" smtClean="0"/>
              <a:t>‹#›</a:t>
            </a:fld>
            <a:endParaRPr lang="el-GR"/>
          </a:p>
        </p:txBody>
      </p:sp>
    </p:spTree>
    <p:extLst>
      <p:ext uri="{BB962C8B-B14F-4D97-AF65-F5344CB8AC3E}">
        <p14:creationId xmlns:p14="http://schemas.microsoft.com/office/powerpoint/2010/main" val="83865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A1D234B-4AD9-496C-B611-C28E199410B9}" type="slidenum">
              <a:rPr lang="el-GR" smtClean="0"/>
              <a:t>30</a:t>
            </a:fld>
            <a:endParaRPr lang="el-GR"/>
          </a:p>
        </p:txBody>
      </p:sp>
    </p:spTree>
    <p:extLst>
      <p:ext uri="{BB962C8B-B14F-4D97-AF65-F5344CB8AC3E}">
        <p14:creationId xmlns:p14="http://schemas.microsoft.com/office/powerpoint/2010/main" val="3291752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F94347-13B1-B975-2BA2-D4299F69566B}"/>
              </a:ext>
            </a:extLst>
          </p:cNvPr>
          <p:cNvSpPr>
            <a:spLocks noGrp="1"/>
          </p:cNvSpPr>
          <p:nvPr>
            <p:ph type="ctrTitle"/>
          </p:nvPr>
        </p:nvSpPr>
        <p:spPr/>
        <p:txBody>
          <a:bodyPr/>
          <a:lstStyle/>
          <a:p>
            <a:r>
              <a:rPr lang="en-US" dirty="0"/>
              <a:t>Ancient Greek (Intermediate Level)</a:t>
            </a:r>
            <a:endParaRPr lang="el-GR" dirty="0"/>
          </a:p>
        </p:txBody>
      </p:sp>
      <p:sp>
        <p:nvSpPr>
          <p:cNvPr id="3" name="Υπότιτλος 2">
            <a:extLst>
              <a:ext uri="{FF2B5EF4-FFF2-40B4-BE49-F238E27FC236}">
                <a16:creationId xmlns:a16="http://schemas.microsoft.com/office/drawing/2014/main" id="{B6564895-AA1B-089C-790F-8ADC69E41CA0}"/>
              </a:ext>
            </a:extLst>
          </p:cNvPr>
          <p:cNvSpPr>
            <a:spLocks noGrp="1"/>
          </p:cNvSpPr>
          <p:nvPr>
            <p:ph type="subTitle" idx="1"/>
          </p:nvPr>
        </p:nvSpPr>
        <p:spPr/>
        <p:txBody>
          <a:bodyPr>
            <a:normAutofit fontScale="47500" lnSpcReduction="20000"/>
          </a:bodyPr>
          <a:lstStyle/>
          <a:p>
            <a:r>
              <a:rPr lang="en-US" dirty="0"/>
              <a:t>ATHENS MA IN ANCIENT PHILOSOPHY</a:t>
            </a:r>
          </a:p>
          <a:p>
            <a:r>
              <a:rPr lang="en-US" dirty="0"/>
              <a:t>NATIONAL AND KAPODISTRIAN UNIVERSITY OF ATHENS / Department of History and Philosophy of Science </a:t>
            </a:r>
          </a:p>
          <a:p>
            <a:r>
              <a:rPr lang="en-US" dirty="0"/>
              <a:t>In collaboration with:</a:t>
            </a:r>
          </a:p>
          <a:p>
            <a:r>
              <a:rPr lang="en-US" dirty="0"/>
              <a:t>•UNIVERSITY OF PATRAS / Department of Philosophy</a:t>
            </a:r>
          </a:p>
          <a:p>
            <a:r>
              <a:rPr lang="en-US" dirty="0"/>
              <a:t>•UNIVERSITY OF CRETE / Department of Philosophy and Social Studies </a:t>
            </a:r>
          </a:p>
          <a:p>
            <a:endParaRPr lang="el-GR" dirty="0"/>
          </a:p>
        </p:txBody>
      </p:sp>
    </p:spTree>
    <p:extLst>
      <p:ext uri="{BB962C8B-B14F-4D97-AF65-F5344CB8AC3E}">
        <p14:creationId xmlns:p14="http://schemas.microsoft.com/office/powerpoint/2010/main" val="260066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B570E-B0D1-62F6-44ED-1CEB7D02AF09}"/>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B5336682-CF90-D6DC-0C80-0FE5B006998C}"/>
              </a:ext>
            </a:extLst>
          </p:cNvPr>
          <p:cNvSpPr>
            <a:spLocks noGrp="1"/>
          </p:cNvSpPr>
          <p:nvPr>
            <p:ph idx="1"/>
          </p:nvPr>
        </p:nvSpPr>
        <p:spPr/>
        <p:txBody>
          <a:bodyPr>
            <a:normAutofit fontScale="70000" lnSpcReduction="20000"/>
          </a:bodyPr>
          <a:lstStyle/>
          <a:p>
            <a:pPr algn="just"/>
            <a:r>
              <a:rPr lang="el-GR" dirty="0" err="1">
                <a:latin typeface="Times New Roman" panose="02020603050405020304" pitchFamily="18" charset="0"/>
                <a:cs typeface="Times New Roman" panose="02020603050405020304" pitchFamily="18" charset="0"/>
              </a:rPr>
              <a:t>ποιῶν</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governing a double acc. (obj. and pred.)</a:t>
            </a:r>
          </a:p>
          <a:p>
            <a:pPr algn="just"/>
            <a:r>
              <a:rPr lang="el-GR" dirty="0" err="1">
                <a:latin typeface="Times New Roman" panose="02020603050405020304" pitchFamily="18" charset="0"/>
                <a:cs typeface="Times New Roman" panose="02020603050405020304" pitchFamily="18" charset="0"/>
              </a:rPr>
              <a:t>ταὐτὰ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τὰ</a:t>
            </a:r>
            <a:r>
              <a:rPr lang="el-GR" dirty="0">
                <a:latin typeface="Times New Roman" panose="02020603050405020304" pitchFamily="18" charset="0"/>
                <a:cs typeface="Times New Roman" panose="02020603050405020304" pitchFamily="18" charset="0"/>
              </a:rPr>
              <a:t> (α)</a:t>
            </a:r>
            <a:r>
              <a:rPr lang="el-GR" dirty="0" err="1">
                <a:latin typeface="Times New Roman" panose="02020603050405020304" pitchFamily="18" charset="0"/>
                <a:cs typeface="Times New Roman" panose="02020603050405020304" pitchFamily="18" charset="0"/>
              </a:rPr>
              <a:t>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crasis</a:t>
            </a:r>
            <a:r>
              <a:rPr lang="en-US" dirty="0">
                <a:latin typeface="Times New Roman" panose="02020603050405020304" pitchFamily="18" charset="0"/>
                <a:cs typeface="Times New Roman" panose="02020603050405020304" pitchFamily="18" charset="0"/>
              </a:rPr>
              <a:t>,</a:t>
            </a:r>
          </a:p>
          <a:p>
            <a:pPr algn="just"/>
            <a:r>
              <a:rPr lang="el-GR" dirty="0" err="1">
                <a:latin typeface="Times New Roman" panose="02020603050405020304" pitchFamily="18" charset="0"/>
                <a:cs typeface="Times New Roman" panose="02020603050405020304" pitchFamily="18" charset="0"/>
              </a:rPr>
              <a:t>αὐτός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attributive position is ‘same’</a:t>
            </a:r>
          </a:p>
          <a:p>
            <a:pPr algn="just"/>
            <a:r>
              <a:rPr lang="el-GR" dirty="0" err="1">
                <a:latin typeface="Times New Roman" panose="02020603050405020304" pitchFamily="18" charset="0"/>
                <a:cs typeface="Times New Roman" panose="02020603050405020304" pitchFamily="18" charset="0"/>
              </a:rPr>
              <a:t>διδάσκων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double acc. (person, obj.)</a:t>
            </a:r>
          </a:p>
          <a:p>
            <a:pPr algn="just"/>
            <a:r>
              <a:rPr lang="el-GR" dirty="0">
                <a:latin typeface="Times New Roman" panose="02020603050405020304" pitchFamily="18" charset="0"/>
                <a:cs typeface="Times New Roman" panose="02020603050405020304" pitchFamily="18" charset="0"/>
              </a:rPr>
              <a:t>τοιαύτη τίς </a:t>
            </a:r>
            <a:r>
              <a:rPr lang="el-GR"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something…; </a:t>
            </a:r>
            <a:r>
              <a:rPr lang="el-GR" dirty="0">
                <a:latin typeface="Times New Roman" panose="02020603050405020304" pitchFamily="18" charset="0"/>
                <a:cs typeface="Times New Roman" panose="02020603050405020304" pitchFamily="18" charset="0"/>
              </a:rPr>
              <a:t>τις </a:t>
            </a:r>
            <a:r>
              <a:rPr lang="en-US" dirty="0">
                <a:latin typeface="Times New Roman" panose="02020603050405020304" pitchFamily="18" charset="0"/>
                <a:cs typeface="Times New Roman" panose="02020603050405020304" pitchFamily="18" charset="0"/>
              </a:rPr>
              <a:t>is indefinite; i.e. fem. sg. </a:t>
            </a:r>
            <a:r>
              <a:rPr lang="el-GR" dirty="0">
                <a:latin typeface="Times New Roman" panose="02020603050405020304" pitchFamily="18" charset="0"/>
                <a:cs typeface="Times New Roman" panose="02020603050405020304" pitchFamily="18" charset="0"/>
              </a:rPr>
              <a:t>γραφή</a:t>
            </a:r>
          </a:p>
          <a:p>
            <a:pPr algn="just"/>
            <a:r>
              <a:rPr lang="el-GR" dirty="0" err="1">
                <a:latin typeface="Times New Roman" panose="02020603050405020304" pitchFamily="18" charset="0"/>
                <a:cs typeface="Times New Roman" panose="02020603050405020304" pitchFamily="18" charset="0"/>
              </a:rPr>
              <a:t>ἑωρᾶτε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ἑωράετε</a:t>
            </a:r>
            <a:r>
              <a:rPr lang="el-GR"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p. impf. </a:t>
            </a:r>
            <a:r>
              <a:rPr lang="el-GR" dirty="0" err="1">
                <a:latin typeface="Times New Roman" panose="02020603050405020304" pitchFamily="18" charset="0"/>
                <a:cs typeface="Times New Roman" panose="02020603050405020304" pitchFamily="18" charset="0"/>
              </a:rPr>
              <a:t>ὁράω</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 yourselves also; intensive</a:t>
            </a:r>
          </a:p>
          <a:p>
            <a:pPr algn="just"/>
            <a:r>
              <a:rPr lang="el-GR" dirty="0" err="1">
                <a:latin typeface="Times New Roman" panose="02020603050405020304" pitchFamily="18" charset="0"/>
                <a:cs typeface="Times New Roman" panose="02020603050405020304" pitchFamily="18" charset="0"/>
              </a:rPr>
              <a:t>Ἀριστοφάνους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Ἀριστοφάνε-ος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 sg.</a:t>
            </a:r>
          </a:p>
          <a:p>
            <a:pPr algn="just"/>
            <a:r>
              <a:rPr lang="el-GR" dirty="0" err="1">
                <a:latin typeface="Times New Roman" panose="02020603050405020304" pitchFamily="18" charset="0"/>
                <a:cs typeface="Times New Roman" panose="02020603050405020304" pitchFamily="18" charset="0"/>
              </a:rPr>
              <a:t>Σωκράτη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τινὰ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περιφερόμενον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namely) a certain…; i.e. in a basket in the clouds (Aristophanes’ Clouds 424 BC); in apposition to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Σωκράτε</a:t>
            </a:r>
            <a:r>
              <a:rPr lang="el-GR" dirty="0">
                <a:latin typeface="Times New Roman" panose="02020603050405020304" pitchFamily="18" charset="0"/>
                <a:cs typeface="Times New Roman" panose="02020603050405020304" pitchFamily="18" charset="0"/>
              </a:rPr>
              <a:t>-α </a:t>
            </a:r>
            <a:r>
              <a:rPr lang="en-US" dirty="0">
                <a:latin typeface="Times New Roman" panose="02020603050405020304" pitchFamily="18" charset="0"/>
                <a:cs typeface="Times New Roman" panose="02020603050405020304" pitchFamily="18" charset="0"/>
              </a:rPr>
              <a:t>is acc.</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80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30FBA3-70EB-C93A-82BE-955A7176CCB2}"/>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A81CE700-E9BE-A619-F1EA-25D1D9FA0333}"/>
              </a:ext>
            </a:extLst>
          </p:cNvPr>
          <p:cNvSpPr>
            <a:spLocks noGrp="1"/>
          </p:cNvSpPr>
          <p:nvPr>
            <p:ph idx="1"/>
          </p:nvPr>
        </p:nvSpPr>
        <p:spPr/>
        <p:txBody>
          <a:bodyPr>
            <a:normAutofit fontScale="92500"/>
          </a:bodyPr>
          <a:lstStyle/>
          <a:p>
            <a:pPr algn="just"/>
            <a:r>
              <a:rPr lang="en-US" dirty="0" err="1">
                <a:latin typeface="Times New Roman" panose="02020603050405020304" pitchFamily="18" charset="0"/>
                <a:cs typeface="Times New Roman" panose="02020603050405020304" pitchFamily="18" charset="0"/>
              </a:rPr>
              <a:t>ὧν</a:t>
            </a: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έρι</a:t>
            </a:r>
            <a:r>
              <a:rPr lang="en-US" dirty="0">
                <a:latin typeface="Times New Roman" panose="02020603050405020304" pitchFamily="18" charset="0"/>
                <a:cs typeface="Times New Roman" panose="02020603050405020304" pitchFamily="18" charset="0"/>
              </a:rPr>
              <a:t>: about which…; π</a:t>
            </a:r>
            <a:r>
              <a:rPr lang="en-US" dirty="0" err="1">
                <a:latin typeface="Times New Roman" panose="02020603050405020304" pitchFamily="18" charset="0"/>
                <a:cs typeface="Times New Roman" panose="02020603050405020304" pitchFamily="18" charset="0"/>
              </a:rPr>
              <a:t>ερὶ</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ὣν</a:t>
            </a:r>
            <a:r>
              <a:rPr lang="en-US" dirty="0">
                <a:latin typeface="Times New Roman" panose="02020603050405020304" pitchFamily="18" charset="0"/>
                <a:cs typeface="Times New Roman" panose="02020603050405020304" pitchFamily="18" charset="0"/>
              </a:rPr>
              <a:t> relative; the position of the accent on the 1st syllable indicates anastrophe (inverted word order), π</a:t>
            </a:r>
            <a:r>
              <a:rPr lang="en-US" dirty="0" err="1">
                <a:latin typeface="Times New Roman" panose="02020603050405020304" pitchFamily="18" charset="0"/>
                <a:cs typeface="Times New Roman" panose="02020603050405020304" pitchFamily="18" charset="0"/>
              </a:rPr>
              <a:t>ερὶ</a:t>
            </a:r>
            <a:r>
              <a:rPr lang="en-US" dirty="0">
                <a:latin typeface="Times New Roman" panose="02020603050405020304" pitchFamily="18" charset="0"/>
                <a:cs typeface="Times New Roman" panose="02020603050405020304" pitchFamily="18" charset="0"/>
              </a:rPr>
              <a:t> is far removed because the preceding adverbial acc. is considered as a single unit</a:t>
            </a:r>
          </a:p>
          <a:p>
            <a:pPr algn="just"/>
            <a:r>
              <a:rPr lang="en-US" dirty="0" err="1">
                <a:latin typeface="Times New Roman" panose="02020603050405020304" pitchFamily="18" charset="0"/>
                <a:cs typeface="Times New Roman" panose="02020603050405020304" pitchFamily="18" charset="0"/>
              </a:rPr>
              <a:t>οὔτε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μέγ</a:t>
            </a:r>
            <a:r>
              <a:rPr lang="en-US" dirty="0">
                <a:latin typeface="Times New Roman" panose="02020603050405020304" pitchFamily="18" charset="0"/>
                <a:cs typeface="Times New Roman" panose="02020603050405020304" pitchFamily="18" charset="0"/>
              </a:rPr>
              <a:t>α οὔτε μικρὸν: either much or little; adverbial acc. (inner acc., ‘much/little knowledge’)</a:t>
            </a:r>
          </a:p>
          <a:p>
            <a:pPr algn="just"/>
            <a:r>
              <a:rPr lang="el-GR" dirty="0" err="1">
                <a:latin typeface="Times New Roman" panose="02020603050405020304" pitchFamily="18" charset="0"/>
                <a:cs typeface="Times New Roman" panose="02020603050405020304" pitchFamily="18" charset="0"/>
              </a:rPr>
              <a:t>οὐχ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ἀτιμάζων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τοιαύτην</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ἐπιστήμην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not on the grounds of…; ‘since,’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(here </a:t>
            </a:r>
            <a:r>
              <a:rPr lang="el-GR" dirty="0" err="1">
                <a:latin typeface="Times New Roman" panose="02020603050405020304" pitchFamily="18" charset="0"/>
                <a:cs typeface="Times New Roman" panose="02020603050405020304" pitchFamily="18" charset="0"/>
              </a:rPr>
              <a:t>εἰμί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expresses alleged cause; the acc. is obj. of the </a:t>
            </a:r>
            <a:r>
              <a:rPr lang="en-US" dirty="0" err="1">
                <a:latin typeface="Times New Roman" panose="02020603050405020304" pitchFamily="18" charset="0"/>
                <a:cs typeface="Times New Roman" panose="02020603050405020304" pitchFamily="18" charset="0"/>
              </a:rPr>
              <a:t>pple</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λέγω: </a:t>
            </a:r>
            <a:r>
              <a:rPr lang="en-US" dirty="0">
                <a:latin typeface="Times New Roman" panose="02020603050405020304" pitchFamily="18" charset="0"/>
                <a:cs typeface="Times New Roman" panose="02020603050405020304" pitchFamily="18" charset="0"/>
              </a:rPr>
              <a:t>I say (this)</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73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6863F3-ABAA-A2F2-63FF-7CE14935FB83}"/>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8EC4ED9E-DF81-DD00-A026-A333577AA4F8}"/>
              </a:ext>
            </a:extLst>
          </p:cNvPr>
          <p:cNvSpPr>
            <a:spLocks noGrp="1"/>
          </p:cNvSpPr>
          <p:nvPr>
            <p:ph idx="1"/>
          </p:nvPr>
        </p:nvSpPr>
        <p:spPr/>
        <p:txBody>
          <a:bodyPr>
            <a:normAutofit fontScale="70000" lnSpcReduction="20000"/>
          </a:bodyPr>
          <a:lstStyle/>
          <a:p>
            <a:pPr algn="just"/>
            <a:r>
              <a:rPr lang="el-GR" dirty="0" err="1">
                <a:latin typeface="Times New Roman" panose="02020603050405020304" pitchFamily="18" charset="0"/>
                <a:cs typeface="Times New Roman" panose="02020603050405020304" pitchFamily="18" charset="0"/>
              </a:rPr>
              <a:t>μή</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φεύγοιμι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may I not have to defend myself from…; neg. opt. of wish, 1s pres. mid.; </a:t>
            </a:r>
            <a:r>
              <a:rPr lang="el-GR" dirty="0">
                <a:latin typeface="Times New Roman" panose="02020603050405020304" pitchFamily="18" charset="0"/>
                <a:cs typeface="Times New Roman" panose="02020603050405020304" pitchFamily="18" charset="0"/>
              </a:rPr>
              <a:t>φεύγω </a:t>
            </a:r>
            <a:r>
              <a:rPr lang="en-US" dirty="0">
                <a:latin typeface="Times New Roman" panose="02020603050405020304" pitchFamily="18" charset="0"/>
                <a:cs typeface="Times New Roman" panose="02020603050405020304" pitchFamily="18" charset="0"/>
              </a:rPr>
              <a:t>means ‘defend’ in this context</a:t>
            </a:r>
          </a:p>
          <a:p>
            <a:pPr algn="just"/>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by…, at the hands of…; expressing agency or cause</a:t>
            </a:r>
          </a:p>
          <a:p>
            <a:pPr algn="just"/>
            <a:r>
              <a:rPr lang="el-GR" dirty="0" err="1">
                <a:latin typeface="Times New Roman" panose="02020603050405020304" pitchFamily="18" charset="0"/>
                <a:cs typeface="Times New Roman" panose="02020603050405020304" pitchFamily="18" charset="0"/>
              </a:rPr>
              <a:t>δίκας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suits</a:t>
            </a:r>
          </a:p>
          <a:p>
            <a:pPr algn="just"/>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in fact; ‘for on the contrary’ </a:t>
            </a:r>
            <a:r>
              <a:rPr lang="el-GR" dirty="0">
                <a:latin typeface="Times New Roman" panose="02020603050405020304" pitchFamily="18" charset="0"/>
                <a:cs typeface="Times New Roman" panose="02020603050405020304" pitchFamily="18" charset="0"/>
              </a:rPr>
              <a:t>γάρ </a:t>
            </a:r>
            <a:r>
              <a:rPr lang="en-US" dirty="0">
                <a:latin typeface="Times New Roman" panose="02020603050405020304" pitchFamily="18" charset="0"/>
                <a:cs typeface="Times New Roman" panose="02020603050405020304" pitchFamily="18" charset="0"/>
              </a:rPr>
              <a:t>explains the adversative: ‘but (it is not the case) for…’</a:t>
            </a:r>
          </a:p>
          <a:p>
            <a:pPr algn="just"/>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not at all; adv. acc. (inner acc.: ‘no share’)</a:t>
            </a:r>
          </a:p>
          <a:p>
            <a:pPr algn="just"/>
            <a:r>
              <a:rPr lang="el-GR" dirty="0" err="1">
                <a:latin typeface="Times New Roman" panose="02020603050405020304" pitchFamily="18" charset="0"/>
                <a:cs typeface="Times New Roman" panose="02020603050405020304" pitchFamily="18" charset="0"/>
              </a:rPr>
              <a:t>μάρτυρας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 predicative acc.: ‘</a:t>
            </a:r>
            <a:r>
              <a:rPr lang="el-GR" dirty="0" err="1">
                <a:latin typeface="Times New Roman" panose="02020603050405020304" pitchFamily="18" charset="0"/>
                <a:cs typeface="Times New Roman" panose="02020603050405020304" pitchFamily="18" charset="0"/>
              </a:rPr>
              <a:t>τοὺς</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πολλοὺς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a:t>
            </a:r>
            <a:r>
              <a:rPr lang="el-GR" dirty="0" err="1">
                <a:latin typeface="Times New Roman" panose="02020603050405020304" pitchFamily="18" charset="0"/>
                <a:cs typeface="Times New Roman" panose="02020603050405020304" pitchFamily="18" charset="0"/>
              </a:rPr>
              <a:t>μάρτυρας</a:t>
            </a:r>
            <a:r>
              <a:rPr lang="el-GR" dirty="0">
                <a:latin typeface="Times New Roman" panose="02020603050405020304" pitchFamily="18" charset="0"/>
                <a:cs typeface="Times New Roman" panose="02020603050405020304" pitchFamily="18" charset="0"/>
              </a:rPr>
              <a:t>’</a:t>
            </a:r>
          </a:p>
          <a:p>
            <a:pPr algn="just"/>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αὖ</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but…once again; adversative</a:t>
            </a:r>
          </a:p>
          <a:p>
            <a:pPr algn="just"/>
            <a:r>
              <a:rPr lang="el-GR" dirty="0" err="1">
                <a:latin typeface="Times New Roman" panose="02020603050405020304" pitchFamily="18" charset="0"/>
                <a:cs typeface="Times New Roman" panose="02020603050405020304" pitchFamily="18" charset="0"/>
              </a:rPr>
              <a:t>ὑμᾶς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ἀλλήλους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διδάσκειν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φράζειν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that…; ind. disc., </a:t>
            </a:r>
            <a:r>
              <a:rPr lang="el-GR" dirty="0" err="1">
                <a:latin typeface="Times New Roman" panose="02020603050405020304" pitchFamily="18" charset="0"/>
                <a:cs typeface="Times New Roman" panose="02020603050405020304" pitchFamily="18" charset="0"/>
              </a:rPr>
              <a:t>ὑμᾶς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acc. subject</a:t>
            </a:r>
          </a:p>
          <a:p>
            <a:pPr algn="just"/>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 of source and obj. of main verb</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FF5276-0753-C40F-6FC0-F4088960416D}"/>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AC8DD701-5FF5-C863-947C-F70C3060C227}"/>
              </a:ext>
            </a:extLst>
          </p:cNvPr>
          <p:cNvSpPr>
            <a:spLocks noGrp="1"/>
          </p:cNvSpPr>
          <p:nvPr>
            <p:ph sz="half" idx="1"/>
          </p:nvPr>
        </p:nvSpPr>
        <p:spPr/>
        <p:txBody>
          <a:bodyPr>
            <a:normAutofit fontScale="92500" lnSpcReduction="10000"/>
          </a:bodyPr>
          <a:lstStyle/>
          <a:p>
            <a:pPr algn="just"/>
            <a:r>
              <a:rPr lang="el-GR" dirty="0">
                <a:latin typeface="Times New Roman" panose="02020603050405020304" pitchFamily="18" charset="0"/>
                <a:cs typeface="Times New Roman" panose="02020603050405020304" pitchFamily="18" charset="0"/>
              </a:rPr>
              <a:t>γιγνώσκω: </a:t>
            </a:r>
            <a:r>
              <a:rPr lang="en-US" dirty="0">
                <a:latin typeface="Times New Roman" panose="02020603050405020304" pitchFamily="18" charset="0"/>
                <a:cs typeface="Times New Roman" panose="02020603050405020304" pitchFamily="18" charset="0"/>
              </a:rPr>
              <a:t>to learn, realize; know, </a:t>
            </a:r>
          </a:p>
          <a:p>
            <a:pPr algn="just"/>
            <a:r>
              <a:rPr lang="el-GR" dirty="0">
                <a:latin typeface="Times New Roman" panose="02020603050405020304" pitchFamily="18" charset="0"/>
                <a:cs typeface="Times New Roman" panose="02020603050405020304" pitchFamily="18" charset="0"/>
              </a:rPr>
              <a:t>Γοργίας, ὁ: </a:t>
            </a:r>
            <a:r>
              <a:rPr lang="en-US" dirty="0">
                <a:latin typeface="Times New Roman" panose="02020603050405020304" pitchFamily="18" charset="0"/>
                <a:cs typeface="Times New Roman" panose="02020603050405020304" pitchFamily="18" charset="0"/>
              </a:rPr>
              <a:t>Gorgias (ca. 483-375)</a:t>
            </a:r>
          </a:p>
          <a:p>
            <a:pPr algn="just"/>
            <a:r>
              <a:rPr lang="el-GR" dirty="0">
                <a:latin typeface="Times New Roman" panose="02020603050405020304" pitchFamily="18" charset="0"/>
                <a:cs typeface="Times New Roman" panose="02020603050405020304" pitchFamily="18" charset="0"/>
              </a:rPr>
              <a:t>δια-λέγομαι: </a:t>
            </a:r>
            <a:r>
              <a:rPr lang="en-US" dirty="0">
                <a:latin typeface="Times New Roman" panose="02020603050405020304" pitchFamily="18" charset="0"/>
                <a:cs typeface="Times New Roman" panose="02020603050405020304" pitchFamily="18" charset="0"/>
              </a:rPr>
              <a:t>to converse with, discuss</a:t>
            </a:r>
          </a:p>
          <a:p>
            <a:pPr algn="just"/>
            <a:r>
              <a:rPr lang="el-GR" dirty="0" err="1">
                <a:latin typeface="Times New Roman" panose="02020603050405020304" pitchFamily="18" charset="0"/>
                <a:cs typeface="Times New Roman" panose="02020603050405020304" pitchFamily="18" charset="0"/>
              </a:rPr>
              <a:t>ἐπεί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after; since, because</a:t>
            </a:r>
          </a:p>
          <a:p>
            <a:pPr algn="just"/>
            <a:r>
              <a:rPr lang="el-GR" dirty="0" err="1">
                <a:latin typeface="Times New Roman" panose="02020603050405020304" pitchFamily="18" charset="0"/>
                <a:cs typeface="Times New Roman" panose="02020603050405020304" pitchFamily="18" charset="0"/>
              </a:rPr>
              <a:t>ἐπι-χειρέω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attempt, try, put a hand on</a:t>
            </a:r>
          </a:p>
          <a:p>
            <a:pPr algn="just"/>
            <a:r>
              <a:rPr lang="el-GR" dirty="0" err="1">
                <a:latin typeface="Times New Roman" panose="02020603050405020304" pitchFamily="18" charset="0"/>
                <a:cs typeface="Times New Roman" panose="02020603050405020304" pitchFamily="18" charset="0"/>
              </a:rPr>
              <a:t>Ἱππίας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Hippias (~ late 5th c.)</a:t>
            </a:r>
            <a:endParaRPr lang="el-GR" dirty="0">
              <a:latin typeface="Times New Roman" panose="02020603050405020304" pitchFamily="18" charset="0"/>
              <a:cs typeface="Times New Roman" panose="02020603050405020304" pitchFamily="18" charset="0"/>
            </a:endParaRPr>
          </a:p>
        </p:txBody>
      </p:sp>
      <p:sp>
        <p:nvSpPr>
          <p:cNvPr id="4" name="Θέση περιεχομένου 3">
            <a:extLst>
              <a:ext uri="{FF2B5EF4-FFF2-40B4-BE49-F238E27FC236}">
                <a16:creationId xmlns:a16="http://schemas.microsoft.com/office/drawing/2014/main" id="{20E3BED8-CDCD-37B2-C4D5-A89A0B335F17}"/>
              </a:ext>
            </a:extLst>
          </p:cNvPr>
          <p:cNvSpPr>
            <a:spLocks noGrp="1"/>
          </p:cNvSpPr>
          <p:nvPr>
            <p:ph sz="half" idx="2"/>
          </p:nvPr>
        </p:nvSpPr>
        <p:spPr/>
        <p:txBody>
          <a:bodyPr>
            <a:normAutofit fontScale="92500" lnSpcReduction="10000"/>
          </a:bodyPr>
          <a:lstStyle/>
          <a:p>
            <a:pPr algn="just"/>
            <a:r>
              <a:rPr lang="el-GR" dirty="0" err="1">
                <a:latin typeface="Times New Roman" panose="02020603050405020304" pitchFamily="18" charset="0"/>
                <a:cs typeface="Times New Roman" panose="02020603050405020304" pitchFamily="18" charset="0"/>
              </a:rPr>
              <a:t>Κεῖος</a:t>
            </a:r>
            <a:r>
              <a:rPr lang="el-GR" dirty="0">
                <a:latin typeface="Times New Roman" panose="02020603050405020304" pitchFamily="18" charset="0"/>
                <a:cs typeface="Times New Roman" panose="02020603050405020304" pitchFamily="18" charset="0"/>
              </a:rPr>
              <a:t>, -α, -ον: </a:t>
            </a:r>
            <a:r>
              <a:rPr lang="en-US" dirty="0">
                <a:latin typeface="Times New Roman" panose="02020603050405020304" pitchFamily="18" charset="0"/>
                <a:cs typeface="Times New Roman" panose="02020603050405020304" pitchFamily="18" charset="0"/>
              </a:rPr>
              <a:t>of Ceos</a:t>
            </a:r>
          </a:p>
          <a:p>
            <a:pPr algn="just"/>
            <a:r>
              <a:rPr lang="el-GR" dirty="0" err="1">
                <a:latin typeface="Times New Roman" panose="02020603050405020304" pitchFamily="18" charset="0"/>
                <a:cs typeface="Times New Roman" panose="02020603050405020304" pitchFamily="18" charset="0"/>
              </a:rPr>
              <a:t>Λεοντῖνος</a:t>
            </a:r>
            <a:r>
              <a:rPr lang="el-GR" dirty="0">
                <a:latin typeface="Times New Roman" panose="02020603050405020304" pitchFamily="18" charset="0"/>
                <a:cs typeface="Times New Roman" panose="02020603050405020304" pitchFamily="18" charset="0"/>
              </a:rPr>
              <a:t>, -η, -ον: </a:t>
            </a:r>
            <a:r>
              <a:rPr lang="en-US" dirty="0">
                <a:latin typeface="Times New Roman" panose="02020603050405020304" pitchFamily="18" charset="0"/>
                <a:cs typeface="Times New Roman" panose="02020603050405020304" pitchFamily="18" charset="0"/>
              </a:rPr>
              <a:t>of </a:t>
            </a:r>
            <a:r>
              <a:rPr lang="en-US" dirty="0" err="1">
                <a:latin typeface="Times New Roman" panose="02020603050405020304" pitchFamily="18" charset="0"/>
                <a:cs typeface="Times New Roman" panose="02020603050405020304" pitchFamily="18" charset="0"/>
              </a:rPr>
              <a:t>Leontini</a:t>
            </a:r>
            <a:r>
              <a:rPr lang="en-US" dirty="0">
                <a:latin typeface="Times New Roman" panose="02020603050405020304" pitchFamily="18" charset="0"/>
                <a:cs typeface="Times New Roman" panose="02020603050405020304" pitchFamily="18" charset="0"/>
              </a:rPr>
              <a:t> (Sicily)</a:t>
            </a:r>
          </a:p>
          <a:p>
            <a:pPr algn="just"/>
            <a:r>
              <a:rPr lang="el-GR" dirty="0">
                <a:latin typeface="Times New Roman" panose="02020603050405020304" pitchFamily="18" charset="0"/>
                <a:cs typeface="Times New Roman" panose="02020603050405020304" pitchFamily="18" charset="0"/>
              </a:rPr>
              <a:t>μικρός, -ά,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small, little, insignificant</a:t>
            </a:r>
          </a:p>
          <a:p>
            <a:pPr algn="just"/>
            <a:r>
              <a:rPr lang="el-GR" dirty="0">
                <a:latin typeface="Times New Roman" panose="02020603050405020304" pitchFamily="18" charset="0"/>
                <a:cs typeface="Times New Roman" panose="02020603050405020304" pitchFamily="18" charset="0"/>
              </a:rPr>
              <a:t>παιδεύω: </a:t>
            </a:r>
            <a:r>
              <a:rPr lang="en-US" dirty="0">
                <a:latin typeface="Times New Roman" panose="02020603050405020304" pitchFamily="18" charset="0"/>
                <a:cs typeface="Times New Roman" panose="02020603050405020304" pitchFamily="18" charset="0"/>
              </a:rPr>
              <a:t>to educate, teach</a:t>
            </a:r>
          </a:p>
          <a:p>
            <a:pPr algn="just"/>
            <a:r>
              <a:rPr lang="el-GR" dirty="0">
                <a:latin typeface="Times New Roman" panose="02020603050405020304" pitchFamily="18" charset="0"/>
                <a:cs typeface="Times New Roman" panose="02020603050405020304" pitchFamily="18" charset="0"/>
              </a:rPr>
              <a:t>Πρόδικος, ὁ: </a:t>
            </a:r>
            <a:r>
              <a:rPr lang="en-US" dirty="0" err="1">
                <a:latin typeface="Times New Roman" panose="02020603050405020304" pitchFamily="18" charset="0"/>
                <a:cs typeface="Times New Roman" panose="02020603050405020304" pitchFamily="18" charset="0"/>
              </a:rPr>
              <a:t>Prodicus</a:t>
            </a:r>
            <a:r>
              <a:rPr lang="en-US" dirty="0">
                <a:latin typeface="Times New Roman" panose="02020603050405020304" pitchFamily="18" charset="0"/>
                <a:cs typeface="Times New Roman" panose="02020603050405020304" pitchFamily="18" charset="0"/>
              </a:rPr>
              <a:t> (ca. 465-395)</a:t>
            </a:r>
          </a:p>
          <a:p>
            <a:pPr algn="just"/>
            <a:r>
              <a:rPr lang="el-GR" dirty="0">
                <a:latin typeface="Times New Roman" panose="02020603050405020304" pitchFamily="18" charset="0"/>
                <a:cs typeface="Times New Roman" panose="02020603050405020304" pitchFamily="18" charset="0"/>
              </a:rPr>
              <a:t>φράζω: </a:t>
            </a:r>
            <a:r>
              <a:rPr lang="en-US" dirty="0">
                <a:latin typeface="Times New Roman" panose="02020603050405020304" pitchFamily="18" charset="0"/>
                <a:cs typeface="Times New Roman" panose="02020603050405020304" pitchFamily="18" charset="0"/>
              </a:rPr>
              <a:t>to point out, tell, indicate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45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113D34-8890-9A24-1E42-A700E218BDB3}"/>
              </a:ext>
            </a:extLst>
          </p:cNvPr>
          <p:cNvSpPr>
            <a:spLocks noGrp="1"/>
          </p:cNvSpPr>
          <p:nvPr>
            <p:ph type="title"/>
          </p:nvPr>
        </p:nvSpPr>
        <p:spPr/>
        <p:txBody>
          <a:bodyPr/>
          <a:lstStyle/>
          <a:p>
            <a:r>
              <a:rPr lang="en-US" dirty="0"/>
              <a:t>Vocabulary </a:t>
            </a:r>
            <a:endParaRPr lang="el-GR" dirty="0"/>
          </a:p>
        </p:txBody>
      </p:sp>
      <p:sp>
        <p:nvSpPr>
          <p:cNvPr id="3" name="Θέση περιεχομένου 2">
            <a:extLst>
              <a:ext uri="{FF2B5EF4-FFF2-40B4-BE49-F238E27FC236}">
                <a16:creationId xmlns:a16="http://schemas.microsoft.com/office/drawing/2014/main" id="{250DFE40-D30B-4695-4014-EACC39CAE2D4}"/>
              </a:ext>
            </a:extLst>
          </p:cNvPr>
          <p:cNvSpPr>
            <a:spLocks noGrp="1"/>
          </p:cNvSpPr>
          <p:nvPr>
            <p:ph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ἀκηκόατε</a:t>
            </a:r>
            <a:r>
              <a:rPr lang="el-GR"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p pf. </a:t>
            </a:r>
            <a:r>
              <a:rPr lang="el-GR" dirty="0" err="1">
                <a:latin typeface="Times New Roman" panose="02020603050405020304" pitchFamily="18" charset="0"/>
                <a:cs typeface="Times New Roman" panose="02020603050405020304" pitchFamily="18" charset="0"/>
              </a:rPr>
              <a:t>ἀκούω</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διαλεγομένου: </a:t>
            </a:r>
            <a:r>
              <a:rPr lang="en-US" dirty="0">
                <a:latin typeface="Times New Roman" panose="02020603050405020304" pitchFamily="18" charset="0"/>
                <a:cs typeface="Times New Roman" panose="02020603050405020304" pitchFamily="18" charset="0"/>
              </a:rPr>
              <a:t>mid.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modifying </a:t>
            </a:r>
            <a:r>
              <a:rPr lang="el-GR" dirty="0" err="1">
                <a:latin typeface="Times New Roman" panose="02020603050405020304" pitchFamily="18" charset="0"/>
                <a:cs typeface="Times New Roman" panose="02020603050405020304" pitchFamily="18" charset="0"/>
              </a:rPr>
              <a:t>ἐμοῦ</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φράζετε</a:t>
            </a:r>
            <a:r>
              <a:rPr lang="el-GR"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p imperative</a:t>
            </a:r>
          </a:p>
          <a:p>
            <a:pPr algn="just"/>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so; resumptive</a:t>
            </a:r>
          </a:p>
          <a:p>
            <a:pPr algn="just"/>
            <a:r>
              <a:rPr lang="el-GR" dirty="0" err="1">
                <a:latin typeface="Times New Roman" panose="02020603050405020304" pitchFamily="18" charset="0"/>
                <a:cs typeface="Times New Roman" panose="02020603050405020304" pitchFamily="18" charset="0"/>
              </a:rPr>
              <a:t>ἀλλήλοις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ind. obj.</a:t>
            </a:r>
          </a:p>
          <a:p>
            <a:pPr algn="just"/>
            <a:r>
              <a:rPr lang="el-GR" dirty="0">
                <a:latin typeface="Times New Roman" panose="02020603050405020304" pitchFamily="18" charset="0"/>
                <a:cs typeface="Times New Roman" panose="02020603050405020304" pitchFamily="18" charset="0"/>
              </a:rPr>
              <a:t>ἢ </a:t>
            </a:r>
            <a:r>
              <a:rPr lang="el-GR" dirty="0" err="1">
                <a:latin typeface="Times New Roman" panose="02020603050405020304" pitchFamily="18" charset="0"/>
                <a:cs typeface="Times New Roman" panose="02020603050405020304" pitchFamily="18" charset="0"/>
              </a:rPr>
              <a:t>μικρὸν</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μέγα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either little or a lot; adverbial acc. (inner acc.)</a:t>
            </a:r>
          </a:p>
          <a:p>
            <a:pPr algn="just"/>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…διαλεγομένου: </a:t>
            </a:r>
            <a:r>
              <a:rPr lang="en-US" dirty="0">
                <a:latin typeface="Times New Roman" panose="02020603050405020304" pitchFamily="18" charset="0"/>
                <a:cs typeface="Times New Roman" panose="02020603050405020304" pitchFamily="18" charset="0"/>
              </a:rPr>
              <a:t>from…; gen. of source and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with </a:t>
            </a:r>
            <a:r>
              <a:rPr lang="el-GR" dirty="0" err="1">
                <a:latin typeface="Times New Roman" panose="02020603050405020304" pitchFamily="18" charset="0"/>
                <a:cs typeface="Times New Roman" panose="02020603050405020304" pitchFamily="18" charset="0"/>
              </a:rPr>
              <a:t>ἤκουσέ</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τούτου: </a:t>
            </a:r>
            <a:r>
              <a:rPr lang="en-US" dirty="0">
                <a:latin typeface="Times New Roman" panose="02020603050405020304" pitchFamily="18" charset="0"/>
                <a:cs typeface="Times New Roman" panose="02020603050405020304" pitchFamily="18" charset="0"/>
              </a:rPr>
              <a:t>i.e. from what others have heard</a:t>
            </a:r>
          </a:p>
          <a:p>
            <a:pPr algn="just"/>
            <a:r>
              <a:rPr lang="el-GR" dirty="0" err="1">
                <a:latin typeface="Times New Roman" panose="02020603050405020304" pitchFamily="18" charset="0"/>
                <a:cs typeface="Times New Roman" panose="02020603050405020304" pitchFamily="18" charset="0"/>
              </a:rPr>
              <a:t>γνώσεσθε</a:t>
            </a:r>
            <a:r>
              <a:rPr lang="el-GR"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p fut. </a:t>
            </a:r>
            <a:r>
              <a:rPr lang="el-GR" dirty="0">
                <a:latin typeface="Times New Roman" panose="02020603050405020304" pitchFamily="18" charset="0"/>
                <a:cs typeface="Times New Roman" panose="02020603050405020304" pitchFamily="18" charset="0"/>
              </a:rPr>
              <a:t>γιγνώσκω</a:t>
            </a:r>
          </a:p>
          <a:p>
            <a:pPr algn="just"/>
            <a:r>
              <a:rPr lang="el-GR" dirty="0" err="1">
                <a:latin typeface="Times New Roman" panose="02020603050405020304" pitchFamily="18" charset="0"/>
                <a:cs typeface="Times New Roman" panose="02020603050405020304" pitchFamily="18" charset="0"/>
              </a:rPr>
              <a:t>ὅτι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τοιαῦτ</a:t>
            </a:r>
            <a:r>
              <a:rPr lang="el-GR" dirty="0">
                <a:latin typeface="Times New Roman" panose="02020603050405020304" pitchFamily="18" charset="0"/>
                <a:cs typeface="Times New Roman" panose="02020603050405020304" pitchFamily="18" charset="0"/>
              </a:rPr>
              <a:t>(α): </a:t>
            </a:r>
            <a:r>
              <a:rPr lang="en-US" dirty="0">
                <a:latin typeface="Times New Roman" panose="02020603050405020304" pitchFamily="18" charset="0"/>
                <a:cs typeface="Times New Roman" panose="02020603050405020304" pitchFamily="18" charset="0"/>
              </a:rPr>
              <a:t>that…; i.e. equally baseless; ind. disc., neut. pl. subject with 3s verb</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a:t>
            </a:r>
          </a:p>
          <a:p>
            <a:pPr algn="just"/>
            <a:r>
              <a:rPr lang="el-GR" dirty="0" err="1">
                <a:latin typeface="Times New Roman" panose="02020603050405020304" pitchFamily="18" charset="0"/>
                <a:cs typeface="Times New Roman" panose="02020603050405020304" pitchFamily="18" charset="0"/>
              </a:rPr>
              <a:t>τὰ</a:t>
            </a:r>
            <a:r>
              <a:rPr lang="el-GR" dirty="0">
                <a:latin typeface="Times New Roman" panose="02020603050405020304" pitchFamily="18" charset="0"/>
                <a:cs typeface="Times New Roman" panose="02020603050405020304" pitchFamily="18" charset="0"/>
              </a:rPr>
              <a:t> (ἄ)</a:t>
            </a:r>
            <a:r>
              <a:rPr lang="el-GR" dirty="0" err="1">
                <a:latin typeface="Times New Roman" panose="02020603050405020304" pitchFamily="18" charset="0"/>
                <a:cs typeface="Times New Roman" panose="02020603050405020304" pitchFamily="18" charset="0"/>
              </a:rPr>
              <a:t>λλα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neut. substantive (add ‘things’)</a:t>
            </a:r>
          </a:p>
          <a:p>
            <a:pPr algn="just"/>
            <a:r>
              <a:rPr lang="el-GR" dirty="0">
                <a:latin typeface="Times New Roman" panose="02020603050405020304" pitchFamily="18" charset="0"/>
                <a:cs typeface="Times New Roman" panose="02020603050405020304" pitchFamily="18" charset="0"/>
              </a:rPr>
              <a:t>ἃ...</a:t>
            </a:r>
            <a:r>
              <a:rPr lang="el-GR" dirty="0" err="1">
                <a:latin typeface="Times New Roman" panose="02020603050405020304" pitchFamily="18" charset="0"/>
                <a:cs typeface="Times New Roman" panose="02020603050405020304" pitchFamily="18" charset="0"/>
              </a:rPr>
              <a:t>λέγουσιν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relative, neut. acc.</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2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0F473B-6CD4-A156-91EE-0D225983E92C}"/>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734AC6F8-0DC1-3474-3155-CAB81E49A4D0}"/>
              </a:ext>
            </a:extLst>
          </p:cNvPr>
          <p:cNvSpPr>
            <a:spLocks noGrp="1"/>
          </p:cNvSpPr>
          <p:nvPr>
            <p:ph idx="1"/>
          </p:nvPr>
        </p:nvSpPr>
        <p:spPr/>
        <p:txBody>
          <a:bodyPr>
            <a:normAutofit fontScale="92500" lnSpcReduction="10000"/>
          </a:bodyPr>
          <a:lstStyle/>
          <a:p>
            <a:r>
              <a:rPr lang="en-US" dirty="0" err="1">
                <a:latin typeface="Times New Roman" panose="02020603050405020304" pitchFamily="18" charset="0"/>
                <a:cs typeface="Times New Roman" panose="02020603050405020304" pitchFamily="18" charset="0"/>
              </a:rPr>
              <a:t>ἀλλὰ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γὰρ</a:t>
            </a:r>
            <a:r>
              <a:rPr lang="en-US" dirty="0">
                <a:latin typeface="Times New Roman" panose="02020603050405020304" pitchFamily="18" charset="0"/>
                <a:cs typeface="Times New Roman" panose="02020603050405020304" pitchFamily="18" charset="0"/>
              </a:rPr>
              <a:t>: but in fact; ‘for on the contrary’</a:t>
            </a:r>
          </a:p>
          <a:p>
            <a:r>
              <a:rPr lang="en-US" dirty="0" err="1">
                <a:latin typeface="Times New Roman" panose="02020603050405020304" pitchFamily="18" charset="0"/>
                <a:cs typeface="Times New Roman" panose="02020603050405020304" pitchFamily="18" charset="0"/>
              </a:rPr>
              <a:t>γάρ</a:t>
            </a:r>
            <a:r>
              <a:rPr lang="en-US" dirty="0">
                <a:latin typeface="Times New Roman" panose="02020603050405020304" pitchFamily="18" charset="0"/>
                <a:cs typeface="Times New Roman" panose="02020603050405020304" pitchFamily="18" charset="0"/>
              </a:rPr>
              <a:t> explains the adversative: ‘but (it is not the case) for…’</a:t>
            </a:r>
          </a:p>
          <a:p>
            <a:r>
              <a:rPr lang="en-US" dirty="0" err="1">
                <a:latin typeface="Times New Roman" panose="02020603050405020304" pitchFamily="18" charset="0"/>
                <a:cs typeface="Times New Roman" panose="02020603050405020304" pitchFamily="18" charset="0"/>
              </a:rPr>
              <a:t>οὔτε</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οὐδέν</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οὐδέ</a:t>
            </a:r>
            <a:r>
              <a:rPr lang="en-US" dirty="0">
                <a:latin typeface="Times New Roman" panose="02020603050405020304" pitchFamily="18" charset="0"/>
                <a:cs typeface="Times New Roman" panose="02020603050405020304" pitchFamily="18" charset="0"/>
              </a:rPr>
              <a:t> γ(ε): neither…any… not even indeed...; </a:t>
            </a:r>
            <a:r>
              <a:rPr lang="en-US" dirty="0" err="1">
                <a:latin typeface="Times New Roman" panose="02020603050405020304" pitchFamily="18" charset="0"/>
                <a:cs typeface="Times New Roman" panose="02020603050405020304" pitchFamily="18" charset="0"/>
              </a:rPr>
              <a:t>οὐδέ</a:t>
            </a:r>
            <a:r>
              <a:rPr lang="en-US" dirty="0">
                <a:latin typeface="Times New Roman" panose="02020603050405020304" pitchFamily="18" charset="0"/>
                <a:cs typeface="Times New Roman" panose="02020603050405020304" pitchFamily="18" charset="0"/>
              </a:rPr>
              <a:t> adds emphasis to the alternative, and </a:t>
            </a:r>
            <a:r>
              <a:rPr lang="en-US" dirty="0" err="1">
                <a:latin typeface="Times New Roman" panose="02020603050405020304" pitchFamily="18" charset="0"/>
                <a:cs typeface="Times New Roman" panose="02020603050405020304" pitchFamily="18" charset="0"/>
              </a:rPr>
              <a:t>γε</a:t>
            </a:r>
            <a:r>
              <a:rPr lang="en-US" dirty="0">
                <a:latin typeface="Times New Roman" panose="02020603050405020304" pitchFamily="18" charset="0"/>
                <a:cs typeface="Times New Roman" panose="02020603050405020304" pitchFamily="18" charset="0"/>
              </a:rPr>
              <a:t> adds still more emphasis; </a:t>
            </a:r>
            <a:r>
              <a:rPr lang="el-GR" dirty="0" err="1">
                <a:latin typeface="Times New Roman" panose="02020603050405020304" pitchFamily="18" charset="0"/>
                <a:cs typeface="Times New Roman" panose="02020603050405020304" pitchFamily="18" charset="0"/>
              </a:rPr>
              <a:t>ἐστίν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here means ‘are the case’ or ‘are true’</a:t>
            </a:r>
          </a:p>
          <a:p>
            <a:r>
              <a:rPr lang="el-GR" dirty="0" err="1">
                <a:latin typeface="Times New Roman" panose="02020603050405020304" pitchFamily="18" charset="0"/>
                <a:cs typeface="Times New Roman" panose="02020603050405020304" pitchFamily="18" charset="0"/>
              </a:rPr>
              <a:t>τινος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gen. of source, indefinite </a:t>
            </a:r>
            <a:r>
              <a:rPr lang="el-GR" dirty="0">
                <a:latin typeface="Times New Roman" panose="02020603050405020304" pitchFamily="18" charset="0"/>
                <a:cs typeface="Times New Roman" panose="02020603050405020304" pitchFamily="18" charset="0"/>
              </a:rPr>
              <a:t>τις</a:t>
            </a:r>
          </a:p>
          <a:p>
            <a:r>
              <a:rPr lang="el-GR" dirty="0" err="1">
                <a:latin typeface="Times New Roman" panose="02020603050405020304" pitchFamily="18" charset="0"/>
                <a:cs typeface="Times New Roman" panose="02020603050405020304" pitchFamily="18" charset="0"/>
              </a:rPr>
              <a:t>ἀκηκόατε</a:t>
            </a:r>
            <a:r>
              <a:rPr lang="el-GR"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p pf. </a:t>
            </a:r>
            <a:r>
              <a:rPr lang="el-GR" dirty="0" err="1">
                <a:latin typeface="Times New Roman" panose="02020603050405020304" pitchFamily="18" charset="0"/>
                <a:cs typeface="Times New Roman" panose="02020603050405020304" pitchFamily="18" charset="0"/>
              </a:rPr>
              <a:t>ἀκούω</a:t>
            </a:r>
            <a:endParaRPr lang="el-GR" dirty="0">
              <a:latin typeface="Times New Roman" panose="02020603050405020304" pitchFamily="18" charset="0"/>
              <a:cs typeface="Times New Roman" panose="02020603050405020304" pitchFamily="18" charset="0"/>
            </a:endParaRPr>
          </a:p>
          <a:p>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ἐπιχειρῶ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ind. disc.</a:t>
            </a:r>
          </a:p>
          <a:p>
            <a:endParaRPr lang="el-GR" dirty="0"/>
          </a:p>
        </p:txBody>
      </p:sp>
    </p:spTree>
    <p:extLst>
      <p:ext uri="{BB962C8B-B14F-4D97-AF65-F5344CB8AC3E}">
        <p14:creationId xmlns:p14="http://schemas.microsoft.com/office/powerpoint/2010/main" val="65649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A549ED-BADA-1B94-ADB5-383B4F9E0CD4}"/>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8914436E-A206-28C9-903D-0FB40037540A}"/>
              </a:ext>
            </a:extLst>
          </p:cNvPr>
          <p:cNvSpPr>
            <a:spLocks noGrp="1"/>
          </p:cNvSpPr>
          <p:nvPr>
            <p:ph idx="1"/>
          </p:nvPr>
        </p:nvSpPr>
        <p:spPr/>
        <p:txBody>
          <a:bodyPr>
            <a:normAutofit fontScale="70000" lnSpcReduction="20000"/>
          </a:bodyPr>
          <a:lstStyle/>
          <a:p>
            <a:pPr algn="just"/>
            <a:r>
              <a:rPr lang="el-GR" dirty="0" err="1">
                <a:latin typeface="Times New Roman" panose="02020603050405020304" pitchFamily="18" charset="0"/>
                <a:cs typeface="Times New Roman" panose="02020603050405020304" pitchFamily="18" charset="0"/>
              </a:rPr>
              <a:t>χρήματα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money; obj. of pres. mid. </a:t>
            </a:r>
            <a:r>
              <a:rPr lang="el-GR" dirty="0">
                <a:latin typeface="Times New Roman" panose="02020603050405020304" pitchFamily="18" charset="0"/>
                <a:cs typeface="Times New Roman" panose="02020603050405020304" pitchFamily="18" charset="0"/>
              </a:rPr>
              <a:t>πράττω—</a:t>
            </a:r>
            <a:r>
              <a:rPr lang="en-US" dirty="0">
                <a:latin typeface="Times New Roman" panose="02020603050405020304" pitchFamily="18" charset="0"/>
                <a:cs typeface="Times New Roman" panose="02020603050405020304" pitchFamily="18" charset="0"/>
              </a:rPr>
              <a:t>mid. because Socrates allegedly benefits himself from the teaching</a:t>
            </a:r>
          </a:p>
          <a:p>
            <a:pPr algn="just"/>
            <a:r>
              <a:rPr lang="el-GR" dirty="0" err="1">
                <a:latin typeface="Times New Roman" panose="02020603050405020304" pitchFamily="18" charset="0"/>
                <a:cs typeface="Times New Roman" panose="02020603050405020304" pitchFamily="18" charset="0"/>
              </a:rPr>
              <a:t>τοῦτο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ἐστίν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ἀληθές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supply verb</a:t>
            </a:r>
          </a:p>
          <a:p>
            <a:pPr algn="just"/>
            <a:r>
              <a:rPr lang="el-GR" dirty="0" err="1">
                <a:latin typeface="Times New Roman" panose="02020603050405020304" pitchFamily="18" charset="0"/>
                <a:cs typeface="Times New Roman" panose="02020603050405020304" pitchFamily="18" charset="0"/>
              </a:rPr>
              <a:t>ἐπεὶ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say this) since; Socrates explains why he just said that he is not paid</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γέ</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indeed;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γέ</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often emphasize the intervening word (i.e. ‘and …indeed’); here,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adverbial</a:t>
            </a:r>
          </a:p>
          <a:p>
            <a:pPr algn="just"/>
            <a:r>
              <a:rPr lang="el-GR" dirty="0" err="1">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οἷός</a:t>
            </a:r>
            <a:r>
              <a:rPr lang="el-GR" dirty="0">
                <a:latin typeface="Times New Roman" panose="02020603050405020304" pitchFamily="18" charset="0"/>
                <a:cs typeface="Times New Roman" panose="02020603050405020304" pitchFamily="18" charset="0"/>
              </a:rPr>
              <a:t> τ᾽ </a:t>
            </a:r>
            <a:r>
              <a:rPr lang="el-GR" dirty="0" err="1">
                <a:latin typeface="Times New Roman" panose="02020603050405020304" pitchFamily="18" charset="0"/>
                <a:cs typeface="Times New Roman" panose="02020603050405020304" pitchFamily="18" charset="0"/>
              </a:rPr>
              <a:t>εἴη</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namely) if…should…; in apposition to </a:t>
            </a:r>
            <a:r>
              <a:rPr lang="el-GR" dirty="0" err="1">
                <a:latin typeface="Times New Roman" panose="02020603050405020304" pitchFamily="18" charset="0"/>
                <a:cs typeface="Times New Roman" panose="02020603050405020304" pitchFamily="18" charset="0"/>
              </a:rPr>
              <a:t>τοῦτό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ind. disc.; 3s opt.</a:t>
            </a:r>
          </a:p>
          <a:p>
            <a:pPr algn="just"/>
            <a:r>
              <a:rPr lang="el-GR" dirty="0" err="1">
                <a:latin typeface="Times New Roman" panose="02020603050405020304" pitchFamily="18" charset="0"/>
                <a:cs typeface="Times New Roman" panose="02020603050405020304" pitchFamily="18" charset="0"/>
              </a:rPr>
              <a:t>εἰμί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a mixed condition; </a:t>
            </a:r>
            <a:r>
              <a:rPr lang="el-GR" dirty="0" err="1">
                <a:latin typeface="Times New Roman" panose="02020603050405020304" pitchFamily="18" charset="0"/>
                <a:cs typeface="Times New Roman" panose="02020603050405020304" pitchFamily="18" charset="0"/>
              </a:rPr>
              <a:t>οἷός</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εἰμί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to sort to’ is a common idiom for ‘be able’</a:t>
            </a:r>
          </a:p>
          <a:p>
            <a:pPr algn="just"/>
            <a:r>
              <a:rPr lang="el-GR" dirty="0" err="1">
                <a:latin typeface="Times New Roman" panose="02020603050405020304" pitchFamily="18" charset="0"/>
                <a:cs typeface="Times New Roman" panose="02020603050405020304" pitchFamily="18" charset="0"/>
              </a:rPr>
              <a:t>Γοργίας</a:t>
            </a:r>
            <a:r>
              <a:rPr lang="el-GR" dirty="0">
                <a:latin typeface="Times New Roman" panose="02020603050405020304" pitchFamily="18" charset="0"/>
                <a:cs typeface="Times New Roman" panose="02020603050405020304" pitchFamily="18" charset="0"/>
              </a:rPr>
              <a:t> τε ὁ </a:t>
            </a:r>
            <a:r>
              <a:rPr lang="el-GR" dirty="0" err="1">
                <a:latin typeface="Times New Roman" panose="02020603050405020304" pitchFamily="18" charset="0"/>
                <a:cs typeface="Times New Roman" panose="02020603050405020304" pitchFamily="18" charset="0"/>
              </a:rPr>
              <a:t>Λεοντῖνος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Gorgias of </a:t>
            </a:r>
            <a:r>
              <a:rPr lang="en-US" dirty="0" err="1">
                <a:latin typeface="Times New Roman" panose="02020603050405020304" pitchFamily="18" charset="0"/>
                <a:cs typeface="Times New Roman" panose="02020603050405020304" pitchFamily="18" charset="0"/>
              </a:rPr>
              <a:t>Leotini</a:t>
            </a:r>
            <a:r>
              <a:rPr lang="en-US" dirty="0">
                <a:latin typeface="Times New Roman" panose="02020603050405020304" pitchFamily="18" charset="0"/>
                <a:cs typeface="Times New Roman" panose="02020603050405020304" pitchFamily="18" charset="0"/>
              </a:rPr>
              <a:t>; i.e. sophists of the late 5th century</a:t>
            </a:r>
          </a:p>
          <a:p>
            <a:pPr algn="just"/>
            <a:r>
              <a:rPr lang="el-GR" dirty="0" err="1">
                <a:latin typeface="Times New Roman" panose="02020603050405020304" pitchFamily="18" charset="0"/>
                <a:cs typeface="Times New Roman" panose="02020603050405020304" pitchFamily="18" charset="0"/>
              </a:rPr>
              <a:t>Πρόδικος</a:t>
            </a:r>
            <a:r>
              <a:rPr lang="el-GR" dirty="0">
                <a:latin typeface="Times New Roman" panose="02020603050405020304" pitchFamily="18" charset="0"/>
                <a:cs typeface="Times New Roman" panose="02020603050405020304" pitchFamily="18" charset="0"/>
              </a:rPr>
              <a:t> ὁ </a:t>
            </a:r>
            <a:r>
              <a:rPr lang="el-GR" dirty="0" err="1">
                <a:latin typeface="Times New Roman" panose="02020603050405020304" pitchFamily="18" charset="0"/>
                <a:cs typeface="Times New Roman" panose="02020603050405020304" pitchFamily="18" charset="0"/>
              </a:rPr>
              <a:t>Κεῖος</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Prodicus</a:t>
            </a:r>
            <a:r>
              <a:rPr lang="en-US" dirty="0">
                <a:latin typeface="Times New Roman" panose="02020603050405020304" pitchFamily="18" charset="0"/>
                <a:cs typeface="Times New Roman" panose="02020603050405020304" pitchFamily="18" charset="0"/>
              </a:rPr>
              <a:t> of Ceos </a:t>
            </a:r>
            <a:r>
              <a:rPr lang="el-GR" dirty="0" err="1">
                <a:latin typeface="Times New Roman" panose="02020603050405020304" pitchFamily="18" charset="0"/>
                <a:cs typeface="Times New Roman" panose="02020603050405020304" pitchFamily="18" charset="0"/>
              </a:rPr>
              <a:t>Ἱππίας</a:t>
            </a:r>
            <a:r>
              <a:rPr lang="el-GR" dirty="0">
                <a:latin typeface="Times New Roman" panose="02020603050405020304" pitchFamily="18" charset="0"/>
                <a:cs typeface="Times New Roman" panose="02020603050405020304" pitchFamily="18" charset="0"/>
              </a:rPr>
              <a:t> ὁ </a:t>
            </a:r>
            <a:r>
              <a:rPr lang="el-GR" dirty="0" err="1">
                <a:latin typeface="Times New Roman" panose="02020603050405020304" pitchFamily="18" charset="0"/>
                <a:cs typeface="Times New Roman" panose="02020603050405020304" pitchFamily="18" charset="0"/>
              </a:rPr>
              <a:t>Ἠλεῖος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Hippias of Elis</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83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1C7B63-59A8-B4FD-F762-44C93240F103}"/>
              </a:ext>
            </a:extLst>
          </p:cNvPr>
          <p:cNvSpPr>
            <a:spLocks noGrp="1"/>
          </p:cNvSpPr>
          <p:nvPr>
            <p:ph type="title"/>
          </p:nvPr>
        </p:nvSpPr>
        <p:spPr/>
        <p:txBody>
          <a:bodyPr/>
          <a:lstStyle/>
          <a:p>
            <a:r>
              <a:rPr lang="en-US" dirty="0"/>
              <a:t>Vocabulary</a:t>
            </a:r>
            <a:endParaRPr lang="el-GR" dirty="0"/>
          </a:p>
        </p:txBody>
      </p:sp>
      <p:sp>
        <p:nvSpPr>
          <p:cNvPr id="4" name="Θέση περιεχομένου 3">
            <a:extLst>
              <a:ext uri="{FF2B5EF4-FFF2-40B4-BE49-F238E27FC236}">
                <a16:creationId xmlns:a16="http://schemas.microsoft.com/office/drawing/2014/main" id="{F0729990-9E7D-3830-95C3-8281E8B024FD}"/>
              </a:ext>
            </a:extLst>
          </p:cNvPr>
          <p:cNvSpPr>
            <a:spLocks noGrp="1"/>
          </p:cNvSpPr>
          <p:nvPr>
            <p:ph sz="half" idx="1"/>
          </p:nvPr>
        </p:nvSpPr>
        <p:spPr/>
        <p:txBody>
          <a:bodyPr>
            <a:normAutofit fontScale="62500" lnSpcReduction="20000"/>
          </a:bodyPr>
          <a:lstStyle/>
          <a:p>
            <a:r>
              <a:rPr lang="el-GR" dirty="0" err="1">
                <a:latin typeface="Times New Roman" panose="02020603050405020304" pitchFamily="18" charset="0"/>
                <a:cs typeface="Times New Roman" panose="02020603050405020304" pitchFamily="18" charset="0"/>
              </a:rPr>
              <a:t>ἀπο</a:t>
            </a:r>
            <a:r>
              <a:rPr lang="el-GR" dirty="0">
                <a:latin typeface="Times New Roman" panose="02020603050405020304" pitchFamily="18" charset="0"/>
                <a:cs typeface="Times New Roman" panose="02020603050405020304" pitchFamily="18" charset="0"/>
              </a:rPr>
              <a:t>-λείπω: </a:t>
            </a:r>
            <a:r>
              <a:rPr lang="en-US" dirty="0">
                <a:latin typeface="Times New Roman" panose="02020603050405020304" pitchFamily="18" charset="0"/>
                <a:cs typeface="Times New Roman" panose="02020603050405020304" pitchFamily="18" charset="0"/>
              </a:rPr>
              <a:t>to leave, quit, abandon, fail</a:t>
            </a:r>
          </a:p>
          <a:p>
            <a:r>
              <a:rPr lang="el-GR" dirty="0">
                <a:latin typeface="Times New Roman" panose="02020603050405020304" pitchFamily="18" charset="0"/>
                <a:cs typeface="Times New Roman" panose="02020603050405020304" pitchFamily="18" charset="0"/>
              </a:rPr>
              <a:t>δίδωμι: </a:t>
            </a:r>
            <a:r>
              <a:rPr lang="en-US" dirty="0">
                <a:latin typeface="Times New Roman" panose="02020603050405020304" pitchFamily="18" charset="0"/>
                <a:cs typeface="Times New Roman" panose="02020603050405020304" pitchFamily="18" charset="0"/>
              </a:rPr>
              <a:t>to give, offer, grant, provide</a:t>
            </a:r>
          </a:p>
          <a:p>
            <a:r>
              <a:rPr lang="el-GR" dirty="0" err="1">
                <a:latin typeface="Times New Roman" panose="02020603050405020304" pitchFamily="18" charset="0"/>
                <a:cs typeface="Times New Roman" panose="02020603050405020304" pitchFamily="18" charset="0"/>
              </a:rPr>
              <a:t>Ἐλεῖος</a:t>
            </a:r>
            <a:r>
              <a:rPr lang="el-GR" dirty="0">
                <a:latin typeface="Times New Roman" panose="02020603050405020304" pitchFamily="18" charset="0"/>
                <a:cs typeface="Times New Roman" panose="02020603050405020304" pitchFamily="18" charset="0"/>
              </a:rPr>
              <a:t>, -α, -ον: </a:t>
            </a:r>
            <a:r>
              <a:rPr lang="en-US" dirty="0">
                <a:latin typeface="Times New Roman" panose="02020603050405020304" pitchFamily="18" charset="0"/>
                <a:cs typeface="Times New Roman" panose="02020603050405020304" pitchFamily="18" charset="0"/>
              </a:rPr>
              <a:t>of Elis (place)</a:t>
            </a:r>
          </a:p>
          <a:p>
            <a:r>
              <a:rPr lang="el-GR" dirty="0" err="1">
                <a:latin typeface="Times New Roman" panose="02020603050405020304" pitchFamily="18" charset="0"/>
                <a:cs typeface="Times New Roman" panose="02020603050405020304" pitchFamily="18" charset="0"/>
              </a:rPr>
              <a:t>ἐνθάδε</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hither, here; thither, there</a:t>
            </a:r>
          </a:p>
          <a:p>
            <a:r>
              <a:rPr lang="el-GR" dirty="0" err="1">
                <a:latin typeface="Times New Roman" panose="02020603050405020304" pitchFamily="18" charset="0"/>
                <a:cs typeface="Times New Roman" panose="02020603050405020304" pitchFamily="18" charset="0"/>
              </a:rPr>
              <a:t>ἔξ-εστι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allowed, is possible</a:t>
            </a:r>
          </a:p>
          <a:p>
            <a:r>
              <a:rPr lang="el-GR" dirty="0" err="1">
                <a:latin typeface="Times New Roman" panose="02020603050405020304" pitchFamily="18" charset="0"/>
                <a:cs typeface="Times New Roman" panose="02020603050405020304" pitchFamily="18" charset="0"/>
              </a:rPr>
              <a:t>ἐπεί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after; since, because</a:t>
            </a:r>
          </a:p>
          <a:p>
            <a:r>
              <a:rPr lang="el-GR" dirty="0" err="1">
                <a:latin typeface="Times New Roman" panose="02020603050405020304" pitchFamily="18" charset="0"/>
                <a:cs typeface="Times New Roman" panose="02020603050405020304" pitchFamily="18" charset="0"/>
              </a:rPr>
              <a:t>ἐπι-δημέω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in town, live at home</a:t>
            </a:r>
          </a:p>
          <a:p>
            <a:r>
              <a:rPr lang="el-GR" dirty="0">
                <a:latin typeface="Times New Roman" panose="02020603050405020304" pitchFamily="18" charset="0"/>
                <a:cs typeface="Times New Roman" panose="02020603050405020304" pitchFamily="18" charset="0"/>
              </a:rPr>
              <a:t>Πάριος, -α, -ον: </a:t>
            </a:r>
            <a:r>
              <a:rPr lang="en-US" dirty="0">
                <a:latin typeface="Times New Roman" panose="02020603050405020304" pitchFamily="18" charset="0"/>
                <a:cs typeface="Times New Roman" panose="02020603050405020304" pitchFamily="18" charset="0"/>
              </a:rPr>
              <a:t>of Paros</a:t>
            </a:r>
          </a:p>
          <a:p>
            <a:r>
              <a:rPr lang="el-GR" dirty="0">
                <a:latin typeface="Times New Roman" panose="02020603050405020304" pitchFamily="18" charset="0"/>
                <a:cs typeface="Times New Roman" panose="02020603050405020304" pitchFamily="18" charset="0"/>
              </a:rPr>
              <a:t>πολίτης, ὁ: </a:t>
            </a:r>
            <a:r>
              <a:rPr lang="en-US" dirty="0">
                <a:latin typeface="Times New Roman" panose="02020603050405020304" pitchFamily="18" charset="0"/>
                <a:cs typeface="Times New Roman" panose="02020603050405020304" pitchFamily="18" charset="0"/>
              </a:rPr>
              <a:t>citizen</a:t>
            </a:r>
          </a:p>
          <a:p>
            <a:r>
              <a:rPr lang="el-GR" dirty="0" err="1">
                <a:latin typeface="Times New Roman" panose="02020603050405020304" pitchFamily="18" charset="0"/>
                <a:cs typeface="Times New Roman" panose="02020603050405020304" pitchFamily="18" charset="0"/>
              </a:rPr>
              <a:t>προῖκα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freely</a:t>
            </a:r>
            <a:endParaRPr lang="el-GR"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B847A264-22F2-5CC7-1523-B5DE57A01D06}"/>
              </a:ext>
            </a:extLst>
          </p:cNvPr>
          <p:cNvSpPr>
            <a:spLocks noGrp="1"/>
          </p:cNvSpPr>
          <p:nvPr>
            <p:ph sz="half" idx="2"/>
          </p:nvPr>
        </p:nvSpPr>
        <p:spPr/>
        <p:txBody>
          <a:bodyPr>
            <a:normAutofit fontScale="62500" lnSpcReduction="20000"/>
          </a:bodyPr>
          <a:lstStyle/>
          <a:p>
            <a:pPr algn="just"/>
            <a:r>
              <a:rPr lang="el-GR" dirty="0" err="1">
                <a:latin typeface="Times New Roman" panose="02020603050405020304" pitchFamily="18" charset="0"/>
                <a:cs typeface="Times New Roman" panose="02020603050405020304" pitchFamily="18" charset="0"/>
              </a:rPr>
              <a:t>προσ</a:t>
            </a:r>
            <a:r>
              <a:rPr lang="el-GR" dirty="0">
                <a:latin typeface="Times New Roman" panose="02020603050405020304" pitchFamily="18" charset="0"/>
                <a:cs typeface="Times New Roman" panose="02020603050405020304" pitchFamily="18" charset="0"/>
              </a:rPr>
              <a:t>-έρχομαι: </a:t>
            </a:r>
            <a:r>
              <a:rPr lang="en-US" dirty="0">
                <a:latin typeface="Times New Roman" panose="02020603050405020304" pitchFamily="18" charset="0"/>
                <a:cs typeface="Times New Roman" panose="02020603050405020304" pitchFamily="18" charset="0"/>
              </a:rPr>
              <a:t>to come or go to, approach</a:t>
            </a:r>
          </a:p>
          <a:p>
            <a:pPr algn="just"/>
            <a:r>
              <a:rPr lang="el-GR" dirty="0" err="1">
                <a:latin typeface="Times New Roman" panose="02020603050405020304" pitchFamily="18" charset="0"/>
                <a:cs typeface="Times New Roman" panose="02020603050405020304" pitchFamily="18" charset="0"/>
              </a:rPr>
              <a:t>πρόσ-οιδα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know, acknowledge in</a:t>
            </a:r>
          </a:p>
          <a:p>
            <a:pPr algn="just"/>
            <a:r>
              <a:rPr lang="en-US" dirty="0">
                <a:latin typeface="Times New Roman" panose="02020603050405020304" pitchFamily="18" charset="0"/>
                <a:cs typeface="Times New Roman" panose="02020603050405020304" pitchFamily="18" charset="0"/>
              </a:rPr>
              <a:t>addition; + </a:t>
            </a:r>
            <a:r>
              <a:rPr lang="el-GR" dirty="0">
                <a:latin typeface="Times New Roman" panose="02020603050405020304" pitchFamily="18" charset="0"/>
                <a:cs typeface="Times New Roman" panose="02020603050405020304" pitchFamily="18" charset="0"/>
              </a:rPr>
              <a:t>χάριν, </a:t>
            </a:r>
            <a:r>
              <a:rPr lang="en-US" dirty="0">
                <a:latin typeface="Times New Roman" panose="02020603050405020304" pitchFamily="18" charset="0"/>
                <a:cs typeface="Times New Roman" panose="02020603050405020304" pitchFamily="18" charset="0"/>
              </a:rPr>
              <a:t>be grateful</a:t>
            </a:r>
          </a:p>
          <a:p>
            <a:pPr algn="just"/>
            <a:r>
              <a:rPr lang="el-GR" dirty="0">
                <a:latin typeface="Times New Roman" panose="02020603050405020304" pitchFamily="18" charset="0"/>
                <a:cs typeface="Times New Roman" panose="02020603050405020304" pitchFamily="18" charset="0"/>
              </a:rPr>
              <a:t>σοφιστής, ὁ: </a:t>
            </a:r>
            <a:r>
              <a:rPr lang="en-US" dirty="0">
                <a:latin typeface="Times New Roman" panose="02020603050405020304" pitchFamily="18" charset="0"/>
                <a:cs typeface="Times New Roman" panose="02020603050405020304" pitchFamily="18" charset="0"/>
              </a:rPr>
              <a:t>sophist</a:t>
            </a:r>
          </a:p>
          <a:p>
            <a:pPr algn="just"/>
            <a:r>
              <a:rPr lang="el-GR" dirty="0" err="1">
                <a:latin typeface="Times New Roman" panose="02020603050405020304" pitchFamily="18" charset="0"/>
                <a:cs typeface="Times New Roman" panose="02020603050405020304" pitchFamily="18" charset="0"/>
              </a:rPr>
              <a:t>σύν-ειμι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with, associate with (dat.)</a:t>
            </a:r>
          </a:p>
          <a:p>
            <a:pPr algn="just"/>
            <a:r>
              <a:rPr lang="el-GR" dirty="0">
                <a:latin typeface="Times New Roman" panose="02020603050405020304" pitchFamily="18" charset="0"/>
                <a:cs typeface="Times New Roman" panose="02020603050405020304" pitchFamily="18" charset="0"/>
              </a:rPr>
              <a:t>συν-</a:t>
            </a:r>
            <a:r>
              <a:rPr lang="el-GR" dirty="0" err="1">
                <a:latin typeface="Times New Roman" panose="02020603050405020304" pitchFamily="18" charset="0"/>
                <a:cs typeface="Times New Roman" panose="02020603050405020304" pitchFamily="18" charset="0"/>
              </a:rPr>
              <a:t>ουσία</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association, company</a:t>
            </a:r>
          </a:p>
          <a:p>
            <a:pPr algn="just"/>
            <a:r>
              <a:rPr lang="el-GR" dirty="0" err="1">
                <a:latin typeface="Times New Roman" panose="02020603050405020304" pitchFamily="18" charset="0"/>
                <a:cs typeface="Times New Roman" panose="02020603050405020304" pitchFamily="18" charset="0"/>
              </a:rPr>
              <a:t>σφεῖς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a:t>
            </a:r>
          </a:p>
          <a:p>
            <a:pPr algn="just"/>
            <a:r>
              <a:rPr lang="el-GR" dirty="0" err="1">
                <a:latin typeface="Times New Roman" panose="02020603050405020304" pitchFamily="18" charset="0"/>
                <a:cs typeface="Times New Roman" panose="02020603050405020304" pitchFamily="18" charset="0"/>
              </a:rPr>
              <a:t>τελέω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pay; complete, accomplish</a:t>
            </a:r>
          </a:p>
          <a:p>
            <a:pPr algn="just"/>
            <a:r>
              <a:rPr lang="el-GR" dirty="0">
                <a:latin typeface="Times New Roman" panose="02020603050405020304" pitchFamily="18" charset="0"/>
                <a:cs typeface="Times New Roman" panose="02020603050405020304" pitchFamily="18" charset="0"/>
              </a:rPr>
              <a:t>τυγχάνω: </a:t>
            </a:r>
            <a:r>
              <a:rPr lang="en-US" dirty="0">
                <a:latin typeface="Times New Roman" panose="02020603050405020304" pitchFamily="18" charset="0"/>
                <a:cs typeface="Times New Roman" panose="02020603050405020304" pitchFamily="18" charset="0"/>
              </a:rPr>
              <a:t>to chance upon, attain; happen</a:t>
            </a:r>
          </a:p>
          <a:p>
            <a:pPr algn="just"/>
            <a:r>
              <a:rPr lang="el-GR" dirty="0">
                <a:latin typeface="Times New Roman" panose="02020603050405020304" pitchFamily="18" charset="0"/>
                <a:cs typeface="Times New Roman" panose="02020603050405020304" pitchFamily="18" charset="0"/>
              </a:rPr>
              <a:t>χάρις, </a:t>
            </a:r>
            <a:r>
              <a:rPr lang="el-GR" dirty="0" err="1">
                <a:latin typeface="Times New Roman" panose="02020603050405020304" pitchFamily="18" charset="0"/>
                <a:cs typeface="Times New Roman" panose="02020603050405020304" pitchFamily="18" charset="0"/>
              </a:rPr>
              <a:t>χάριτος</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gratitude, thanks, favor</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09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F88F43-F6D2-5189-971D-55A203D488C1}"/>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C9FAEA07-801E-1741-17F9-19773A16B9BC}"/>
              </a:ext>
            </a:extLst>
          </p:cNvPr>
          <p:cNvSpPr>
            <a:spLocks noGrp="1"/>
          </p:cNvSpPr>
          <p:nvPr>
            <p:ph idx="1"/>
          </p:nvPr>
        </p:nvSpPr>
        <p:spPr/>
        <p:txBody>
          <a:bodyPr>
            <a:normAutofit fontScale="62500" lnSpcReduction="20000"/>
          </a:bodyPr>
          <a:lstStyle/>
          <a:p>
            <a:pPr algn="just"/>
            <a:r>
              <a:rPr lang="el-GR" dirty="0" err="1">
                <a:latin typeface="Times New Roman" panose="02020603050405020304" pitchFamily="18" charset="0"/>
                <a:cs typeface="Times New Roman" panose="02020603050405020304" pitchFamily="18" charset="0"/>
              </a:rPr>
              <a:t>οἷός</a:t>
            </a:r>
            <a:r>
              <a:rPr lang="el-GR" dirty="0">
                <a:latin typeface="Times New Roman" panose="02020603050405020304" pitchFamily="18" charset="0"/>
                <a:cs typeface="Times New Roman" panose="02020603050405020304" pitchFamily="18" charset="0"/>
              </a:rPr>
              <a:t> τ᾽ </a:t>
            </a:r>
            <a:r>
              <a:rPr lang="el-GR" dirty="0" err="1">
                <a:latin typeface="Times New Roman" panose="02020603050405020304" pitchFamily="18" charset="0"/>
                <a:cs typeface="Times New Roman" panose="02020603050405020304" pitchFamily="18" charset="0"/>
              </a:rPr>
              <a:t>ἐστὶν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πείθειν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 the inf. with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 </a:t>
            </a:r>
            <a:r>
              <a:rPr lang="en-US" dirty="0">
                <a:latin typeface="Times New Roman" panose="02020603050405020304" pitchFamily="18" charset="0"/>
                <a:cs typeface="Times New Roman" panose="02020603050405020304" pitchFamily="18" charset="0"/>
              </a:rPr>
              <a:t>as object; the construction changes abruptly mid-sentence; for </a:t>
            </a:r>
            <a:r>
              <a:rPr lang="el-GR" dirty="0" err="1">
                <a:latin typeface="Times New Roman" panose="02020603050405020304" pitchFamily="18" charset="0"/>
                <a:cs typeface="Times New Roman" panose="02020603050405020304" pitchFamily="18" charset="0"/>
              </a:rPr>
              <a:t>οἷός</a:t>
            </a:r>
            <a:r>
              <a:rPr lang="el-GR" dirty="0">
                <a:latin typeface="Times New Roman" panose="02020603050405020304" pitchFamily="18" charset="0"/>
                <a:cs typeface="Times New Roman" panose="02020603050405020304" pitchFamily="18" charset="0"/>
              </a:rPr>
              <a:t> τε</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see note for e2</a:t>
            </a:r>
          </a:p>
          <a:p>
            <a:pPr algn="just"/>
            <a:r>
              <a:rPr lang="el-GR" dirty="0" err="1">
                <a:latin typeface="Times New Roman" panose="02020603050405020304" pitchFamily="18" charset="0"/>
                <a:cs typeface="Times New Roman" panose="02020603050405020304" pitchFamily="18" charset="0"/>
              </a:rPr>
              <a:t>ἰὼν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ἔρχομαι</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πόλεων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 pl. </a:t>
            </a:r>
            <a:r>
              <a:rPr lang="el-GR" dirty="0">
                <a:latin typeface="Times New Roman" panose="02020603050405020304" pitchFamily="18" charset="0"/>
                <a:cs typeface="Times New Roman" panose="02020603050405020304" pitchFamily="18" charset="0"/>
              </a:rPr>
              <a:t>πόλις</a:t>
            </a:r>
          </a:p>
          <a:p>
            <a:pPr algn="just"/>
            <a:r>
              <a:rPr lang="el-GR" dirty="0" err="1">
                <a:latin typeface="Times New Roman" panose="02020603050405020304" pitchFamily="18" charset="0"/>
                <a:cs typeface="Times New Roman" panose="02020603050405020304" pitchFamily="18" charset="0"/>
              </a:rPr>
              <a:t>οἷς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whom…; relative, dat. of interest</a:t>
            </a:r>
          </a:p>
          <a:p>
            <a:pPr algn="just"/>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πολιτῶν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among…; partitive gen. best translated following the relative </a:t>
            </a:r>
            <a:r>
              <a:rPr lang="el-GR" dirty="0">
                <a:latin typeface="Times New Roman" panose="02020603050405020304" pitchFamily="18" charset="0"/>
                <a:cs typeface="Times New Roman" panose="02020603050405020304" pitchFamily="18" charset="0"/>
              </a:rPr>
              <a:t>ᾧ</a:t>
            </a:r>
            <a:r>
              <a:rPr lang="en-US" dirty="0">
                <a:latin typeface="Times New Roman" panose="02020603050405020304" pitchFamily="18" charset="0"/>
                <a:cs typeface="Times New Roman" panose="02020603050405020304" pitchFamily="18" charset="0"/>
              </a:rPr>
              <a:t> below; </a:t>
            </a:r>
            <a:r>
              <a:rPr lang="el-GR" dirty="0" err="1">
                <a:latin typeface="Times New Roman" panose="02020603050405020304" pitchFamily="18" charset="0"/>
                <a:cs typeface="Times New Roman" panose="02020603050405020304" pitchFamily="18" charset="0"/>
              </a:rPr>
              <a:t>ἑαυτῶν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gen. possession</a:t>
            </a:r>
          </a:p>
          <a:p>
            <a:pPr algn="just"/>
            <a:r>
              <a:rPr lang="en-US" dirty="0">
                <a:latin typeface="Times New Roman" panose="02020603050405020304" pitchFamily="18" charset="0"/>
                <a:cs typeface="Times New Roman" panose="02020603050405020304" pitchFamily="18" charset="0"/>
              </a:rPr>
              <a:t>modifying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πολιτῶν</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ᾧ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βούλωνται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whomever…; (</a:t>
            </a:r>
            <a:r>
              <a:rPr lang="el-GR" dirty="0" err="1">
                <a:latin typeface="Times New Roman" panose="02020603050405020304" pitchFamily="18" charset="0"/>
                <a:cs typeface="Times New Roman" panose="02020603050405020304" pitchFamily="18" charset="0"/>
              </a:rPr>
              <a:t>τουτῷ</a:t>
            </a:r>
            <a:r>
              <a:rPr lang="el-GR" dirty="0">
                <a:latin typeface="Times New Roman" panose="02020603050405020304" pitchFamily="18" charset="0"/>
                <a:cs typeface="Times New Roman" panose="02020603050405020304" pitchFamily="18" charset="0"/>
              </a:rPr>
              <a:t>) ᾧ, ‘</a:t>
            </a:r>
            <a:r>
              <a:rPr lang="en-US" dirty="0">
                <a:latin typeface="Times New Roman" panose="02020603050405020304" pitchFamily="18" charset="0"/>
                <a:cs typeface="Times New Roman" panose="02020603050405020304" pitchFamily="18" charset="0"/>
              </a:rPr>
              <a:t>with (this one) with whomever,’ a general relative</a:t>
            </a:r>
          </a:p>
          <a:p>
            <a:pPr algn="just"/>
            <a:r>
              <a:rPr lang="en-US" dirty="0">
                <a:latin typeface="Times New Roman" panose="02020603050405020304" pitchFamily="18" charset="0"/>
                <a:cs typeface="Times New Roman" panose="02020603050405020304" pitchFamily="18" charset="0"/>
              </a:rPr>
              <a:t>clause with </a:t>
            </a:r>
            <a:r>
              <a:rPr lang="el-GR" dirty="0" err="1">
                <a:latin typeface="Times New Roman" panose="02020603050405020304" pitchFamily="18" charset="0"/>
                <a:cs typeface="Times New Roman" panose="02020603050405020304" pitchFamily="18" charset="0"/>
              </a:rPr>
              <a:t>ἄν</a:t>
            </a:r>
            <a:r>
              <a:rPr lang="el-GR"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subj. and dat. of compound verb; the missing antecedent</a:t>
            </a:r>
          </a:p>
          <a:p>
            <a:pPr algn="just"/>
            <a:r>
              <a:rPr lang="en-US" dirty="0">
                <a:latin typeface="Times New Roman" panose="02020603050405020304" pitchFamily="18" charset="0"/>
                <a:cs typeface="Times New Roman" panose="02020603050405020304" pitchFamily="18" charset="0"/>
              </a:rPr>
              <a:t>would be dat. of compound verb </a:t>
            </a:r>
            <a:r>
              <a:rPr lang="el-GR" dirty="0" err="1">
                <a:latin typeface="Times New Roman" panose="02020603050405020304" pitchFamily="18" charset="0"/>
                <a:cs typeface="Times New Roman" panose="02020603050405020304" pitchFamily="18" charset="0"/>
              </a:rPr>
              <a:t>συνεῖναι</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τούτους: </a:t>
            </a:r>
            <a:r>
              <a:rPr lang="en-US" dirty="0">
                <a:latin typeface="Times New Roman" panose="02020603050405020304" pitchFamily="18" charset="0"/>
                <a:cs typeface="Times New Roman" panose="02020603050405020304" pitchFamily="18" charset="0"/>
              </a:rPr>
              <a:t>i.e.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 </a:t>
            </a:r>
            <a:r>
              <a:rPr lang="en-US" dirty="0">
                <a:latin typeface="Times New Roman" panose="02020603050405020304" pitchFamily="18" charset="0"/>
                <a:cs typeface="Times New Roman" panose="02020603050405020304" pitchFamily="18" charset="0"/>
              </a:rPr>
              <a:t>the sentence resumes with a new construction</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301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26CD7-2211-04E8-4A74-8EC0DCDC0B87}"/>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164F4E6A-6705-2449-68BF-97E82AD33E4A}"/>
              </a:ext>
            </a:extLst>
          </p:cNvPr>
          <p:cNvSpPr>
            <a:spLocks noGrp="1"/>
          </p:cNvSpPr>
          <p:nvPr>
            <p:ph idx="1"/>
          </p:nvPr>
        </p:nvSpPr>
        <p:spPr/>
        <p:txBody>
          <a:bodyPr>
            <a:normAutofit fontScale="47500" lnSpcReduction="20000"/>
          </a:bodyPr>
          <a:lstStyle/>
          <a:p>
            <a:pPr algn="just"/>
            <a:r>
              <a:rPr lang="el-GR" dirty="0" err="1">
                <a:latin typeface="Times New Roman" panose="02020603050405020304" pitchFamily="18" charset="0"/>
                <a:cs typeface="Times New Roman" panose="02020603050405020304" pitchFamily="18" charset="0"/>
              </a:rPr>
              <a:t>πείθουσι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προσειδέναι</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main verb; Gorgias and the other </a:t>
            </a:r>
            <a:r>
              <a:rPr lang="en-US" dirty="0" err="1">
                <a:latin typeface="Times New Roman" panose="02020603050405020304" pitchFamily="18" charset="0"/>
                <a:cs typeface="Times New Roman" panose="02020603050405020304" pitchFamily="18" charset="0"/>
              </a:rPr>
              <a:t>sophistsare</a:t>
            </a:r>
            <a:r>
              <a:rPr lang="en-US" dirty="0">
                <a:latin typeface="Times New Roman" panose="02020603050405020304" pitchFamily="18" charset="0"/>
                <a:cs typeface="Times New Roman" panose="02020603050405020304" pitchFamily="18" charset="0"/>
              </a:rPr>
              <a:t> the subject</a:t>
            </a:r>
          </a:p>
          <a:p>
            <a:pPr algn="just"/>
            <a:r>
              <a:rPr lang="el-GR" dirty="0" err="1">
                <a:latin typeface="Times New Roman" panose="02020603050405020304" pitchFamily="18" charset="0"/>
                <a:cs typeface="Times New Roman" panose="02020603050405020304" pitchFamily="18" charset="0"/>
              </a:rPr>
              <a:t>ἀπολιπόντας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aor.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with </a:t>
            </a:r>
            <a:r>
              <a:rPr lang="el-GR" dirty="0">
                <a:latin typeface="Times New Roman" panose="02020603050405020304" pitchFamily="18" charset="0"/>
                <a:cs typeface="Times New Roman" panose="02020603050405020304" pitchFamily="18" charset="0"/>
              </a:rPr>
              <a:t>τούτους</a:t>
            </a:r>
          </a:p>
          <a:p>
            <a:pPr algn="just"/>
            <a:r>
              <a:rPr lang="el-GR" dirty="0" err="1">
                <a:latin typeface="Times New Roman" panose="02020603050405020304" pitchFamily="18" charset="0"/>
                <a:cs typeface="Times New Roman" panose="02020603050405020304" pitchFamily="18" charset="0"/>
              </a:rPr>
              <a:t>σφίσιν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themselves; i.e. the sophists, dat. pl of compound verb; </a:t>
            </a:r>
            <a:r>
              <a:rPr lang="el-GR" dirty="0" err="1">
                <a:latin typeface="Times New Roman" panose="02020603050405020304" pitchFamily="18" charset="0"/>
                <a:cs typeface="Times New Roman" panose="02020603050405020304" pitchFamily="18" charset="0"/>
              </a:rPr>
              <a:t>σφεῖς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an ind. reflexive: used to refer to the subject within ind. disc. (used only once in this speech)</a:t>
            </a:r>
          </a:p>
          <a:p>
            <a:pPr algn="just"/>
            <a:r>
              <a:rPr lang="el-GR" dirty="0" err="1">
                <a:latin typeface="Times New Roman" panose="02020603050405020304" pitchFamily="18" charset="0"/>
                <a:cs typeface="Times New Roman" panose="02020603050405020304" pitchFamily="18" charset="0"/>
              </a:rPr>
              <a:t>χρήματα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money</a:t>
            </a:r>
          </a:p>
          <a:p>
            <a:pPr algn="just"/>
            <a:r>
              <a:rPr lang="el-GR" dirty="0" err="1">
                <a:latin typeface="Times New Roman" panose="02020603050405020304" pitchFamily="18" charset="0"/>
                <a:cs typeface="Times New Roman" panose="02020603050405020304" pitchFamily="18" charset="0"/>
              </a:rPr>
              <a:t>προσειδέναι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inf. + </a:t>
            </a:r>
            <a:r>
              <a:rPr lang="el-GR" dirty="0">
                <a:latin typeface="Times New Roman" panose="02020603050405020304" pitchFamily="18" charset="0"/>
                <a:cs typeface="Times New Roman" panose="02020603050405020304" pitchFamily="18" charset="0"/>
              </a:rPr>
              <a:t>χάριν </a:t>
            </a:r>
            <a:r>
              <a:rPr lang="en-US" dirty="0">
                <a:latin typeface="Times New Roman" panose="02020603050405020304" pitchFamily="18" charset="0"/>
                <a:cs typeface="Times New Roman" panose="02020603050405020304" pitchFamily="18" charset="0"/>
              </a:rPr>
              <a:t>is an idiom for ‘be grateful’</a:t>
            </a:r>
          </a:p>
          <a:p>
            <a:pPr algn="just"/>
            <a:r>
              <a:rPr lang="el-GR" dirty="0" err="1">
                <a:latin typeface="Times New Roman" panose="02020603050405020304" pitchFamily="18" charset="0"/>
                <a:cs typeface="Times New Roman" panose="02020603050405020304" pitchFamily="18" charset="0"/>
              </a:rPr>
              <a:t>ἐπεὶ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say this) since; Socrates explains why he just said what he said</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 adv.</a:t>
            </a:r>
          </a:p>
          <a:p>
            <a:pPr algn="just"/>
            <a:r>
              <a:rPr lang="el-GR" dirty="0" err="1">
                <a:latin typeface="Times New Roman" panose="02020603050405020304" pitchFamily="18" charset="0"/>
                <a:cs typeface="Times New Roman" panose="02020603050405020304" pitchFamily="18" charset="0"/>
              </a:rPr>
              <a:t>ἐστι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a:t>
            </a:r>
          </a:p>
          <a:p>
            <a:pPr algn="just"/>
            <a:r>
              <a:rPr lang="el-GR" dirty="0" err="1">
                <a:latin typeface="Times New Roman" panose="02020603050405020304" pitchFamily="18" charset="0"/>
                <a:cs typeface="Times New Roman" panose="02020603050405020304" pitchFamily="18" charset="0"/>
              </a:rPr>
              <a:t>ὃν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whom…; relative</a:t>
            </a:r>
          </a:p>
          <a:p>
            <a:pPr algn="just"/>
            <a:r>
              <a:rPr lang="el-GR" dirty="0" err="1">
                <a:latin typeface="Times New Roman" panose="02020603050405020304" pitchFamily="18" charset="0"/>
                <a:cs typeface="Times New Roman" panose="02020603050405020304" pitchFamily="18" charset="0"/>
              </a:rPr>
              <a:t>ᾐσθόμην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aor. mid.</a:t>
            </a:r>
          </a:p>
          <a:p>
            <a:pPr algn="just"/>
            <a:r>
              <a:rPr lang="el-GR" dirty="0" err="1">
                <a:latin typeface="Times New Roman" panose="02020603050405020304" pitchFamily="18" charset="0"/>
                <a:cs typeface="Times New Roman" panose="02020603050405020304" pitchFamily="18" charset="0"/>
              </a:rPr>
              <a:t>ἔτυχον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happened to + complementary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3p aor. </a:t>
            </a:r>
            <a:r>
              <a:rPr lang="el-GR" dirty="0">
                <a:latin typeface="Times New Roman" panose="02020603050405020304" pitchFamily="18" charset="0"/>
                <a:cs typeface="Times New Roman" panose="02020603050405020304" pitchFamily="18" charset="0"/>
              </a:rPr>
              <a:t>τυγχάνω</a:t>
            </a:r>
          </a:p>
          <a:p>
            <a:pPr algn="just"/>
            <a:r>
              <a:rPr lang="el-GR" dirty="0" err="1">
                <a:latin typeface="Times New Roman" panose="02020603050405020304" pitchFamily="18" charset="0"/>
                <a:cs typeface="Times New Roman" panose="02020603050405020304" pitchFamily="18" charset="0"/>
              </a:rPr>
              <a:t>ἀνδρὶ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dat. of compound verb</a:t>
            </a:r>
          </a:p>
          <a:p>
            <a:pPr algn="just"/>
            <a:r>
              <a:rPr lang="el-GR" dirty="0" err="1">
                <a:latin typeface="Times New Roman" panose="02020603050405020304" pitchFamily="18" charset="0"/>
                <a:cs typeface="Times New Roman" panose="02020603050405020304" pitchFamily="18" charset="0"/>
              </a:rPr>
              <a:t>ὃς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τετέλεκε</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 with pf. </a:t>
            </a:r>
            <a:r>
              <a:rPr lang="el-GR" dirty="0" err="1">
                <a:latin typeface="Times New Roman" panose="02020603050405020304" pitchFamily="18" charset="0"/>
                <a:cs typeface="Times New Roman" panose="02020603050405020304" pitchFamily="18" charset="0"/>
              </a:rPr>
              <a:t>τελέω</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88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F7AF6D-FC10-96C6-07C7-7D1A4AE9764A}"/>
              </a:ext>
            </a:extLst>
          </p:cNvPr>
          <p:cNvSpPr>
            <a:spLocks noGrp="1"/>
          </p:cNvSpPr>
          <p:nvPr>
            <p:ph type="title"/>
          </p:nvPr>
        </p:nvSpPr>
        <p:spPr/>
        <p:txBody>
          <a:bodyPr/>
          <a:lstStyle/>
          <a:p>
            <a:r>
              <a:rPr lang="en-US" dirty="0"/>
              <a:t>WEEK 13</a:t>
            </a:r>
            <a:endParaRPr lang="el-GR" dirty="0"/>
          </a:p>
        </p:txBody>
      </p:sp>
      <p:pic>
        <p:nvPicPr>
          <p:cNvPr id="5" name="Θέση περιεχομένου 4">
            <a:extLst>
              <a:ext uri="{FF2B5EF4-FFF2-40B4-BE49-F238E27FC236}">
                <a16:creationId xmlns:a16="http://schemas.microsoft.com/office/drawing/2014/main" id="{29DA5FF9-CD0F-18DA-EAE4-A61E3D18F2CE}"/>
              </a:ext>
            </a:extLst>
          </p:cNvPr>
          <p:cNvPicPr>
            <a:picLocks noGrp="1" noChangeAspect="1"/>
          </p:cNvPicPr>
          <p:nvPr>
            <p:ph idx="1"/>
          </p:nvPr>
        </p:nvPicPr>
        <p:blipFill>
          <a:blip r:embed="rId2"/>
          <a:stretch>
            <a:fillRect/>
          </a:stretch>
        </p:blipFill>
        <p:spPr>
          <a:xfrm>
            <a:off x="7048500" y="2395538"/>
            <a:ext cx="2209800" cy="2066925"/>
          </a:xfrm>
          <a:prstGeom prst="rect">
            <a:avLst/>
          </a:prstGeom>
        </p:spPr>
      </p:pic>
      <p:sp>
        <p:nvSpPr>
          <p:cNvPr id="4" name="Θέση κειμένου 3">
            <a:extLst>
              <a:ext uri="{FF2B5EF4-FFF2-40B4-BE49-F238E27FC236}">
                <a16:creationId xmlns:a16="http://schemas.microsoft.com/office/drawing/2014/main" id="{7F619E3C-B1E5-18BE-11BF-A48A217A29AB}"/>
              </a:ext>
            </a:extLst>
          </p:cNvPr>
          <p:cNvSpPr>
            <a:spLocks noGrp="1"/>
          </p:cNvSpPr>
          <p:nvPr>
            <p:ph type="body" sz="half" idx="2"/>
          </p:nvPr>
        </p:nvSpPr>
        <p:spPr/>
        <p:txBody>
          <a:bodyPr/>
          <a:lstStyle/>
          <a:p>
            <a:r>
              <a:rPr lang="en-US" dirty="0"/>
              <a:t>Reading and Translating the </a:t>
            </a:r>
            <a:r>
              <a:rPr lang="en-US" i="1" dirty="0"/>
              <a:t>Apology</a:t>
            </a:r>
          </a:p>
          <a:p>
            <a:endParaRPr lang="el-GR" dirty="0"/>
          </a:p>
        </p:txBody>
      </p:sp>
    </p:spTree>
    <p:extLst>
      <p:ext uri="{BB962C8B-B14F-4D97-AF65-F5344CB8AC3E}">
        <p14:creationId xmlns:p14="http://schemas.microsoft.com/office/powerpoint/2010/main" val="61933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16057-DC98-5166-EAA4-A32F28DF0AB3}"/>
              </a:ext>
            </a:extLst>
          </p:cNvPr>
          <p:cNvSpPr>
            <a:spLocks noGrp="1"/>
          </p:cNvSpPr>
          <p:nvPr>
            <p:ph type="title"/>
          </p:nvPr>
        </p:nvSpPr>
        <p:spPr/>
        <p:txBody>
          <a:bodyPr/>
          <a:lstStyle/>
          <a:p>
            <a:r>
              <a:rPr lang="en-US" dirty="0"/>
              <a:t>Vocabulary</a:t>
            </a:r>
            <a:endParaRPr lang="el-GR" dirty="0"/>
          </a:p>
        </p:txBody>
      </p:sp>
      <p:sp>
        <p:nvSpPr>
          <p:cNvPr id="4" name="Θέση περιεχομένου 3">
            <a:extLst>
              <a:ext uri="{FF2B5EF4-FFF2-40B4-BE49-F238E27FC236}">
                <a16:creationId xmlns:a16="http://schemas.microsoft.com/office/drawing/2014/main" id="{A23088C5-B532-1520-3C96-6D7A2928F7C6}"/>
              </a:ext>
            </a:extLst>
          </p:cNvPr>
          <p:cNvSpPr>
            <a:spLocks noGrp="1"/>
          </p:cNvSpPr>
          <p:nvPr>
            <p:ph sz="half"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ἀν-έρομαι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ask, inquire</a:t>
            </a:r>
          </a:p>
          <a:p>
            <a:pPr algn="just"/>
            <a:r>
              <a:rPr lang="el-GR" dirty="0" err="1">
                <a:latin typeface="Times New Roman" panose="02020603050405020304" pitchFamily="18" charset="0"/>
                <a:cs typeface="Times New Roman" panose="02020603050405020304" pitchFamily="18" charset="0"/>
              </a:rPr>
              <a:t>ἀνθρώπινος</a:t>
            </a:r>
            <a:r>
              <a:rPr lang="el-GR" dirty="0">
                <a:latin typeface="Times New Roman" panose="02020603050405020304" pitchFamily="18" charset="0"/>
                <a:cs typeface="Times New Roman" panose="02020603050405020304" pitchFamily="18" charset="0"/>
              </a:rPr>
              <a:t>, -η, -ον: </a:t>
            </a:r>
            <a:r>
              <a:rPr lang="en-US" dirty="0">
                <a:latin typeface="Times New Roman" panose="02020603050405020304" pitchFamily="18" charset="0"/>
                <a:cs typeface="Times New Roman" panose="02020603050405020304" pitchFamily="18" charset="0"/>
              </a:rPr>
              <a:t>of a human, human,</a:t>
            </a:r>
          </a:p>
          <a:p>
            <a:pPr algn="just"/>
            <a:r>
              <a:rPr lang="el-GR" dirty="0">
                <a:latin typeface="Times New Roman" panose="02020603050405020304" pitchFamily="18" charset="0"/>
                <a:cs typeface="Times New Roman" panose="02020603050405020304" pitchFamily="18" charset="0"/>
              </a:rPr>
              <a:t>γεωργικός,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farming; noun farmer</a:t>
            </a:r>
          </a:p>
          <a:p>
            <a:pPr algn="just"/>
            <a:r>
              <a:rPr lang="el-GR" dirty="0">
                <a:latin typeface="Times New Roman" panose="02020603050405020304" pitchFamily="18" charset="0"/>
                <a:cs typeface="Times New Roman" panose="02020603050405020304" pitchFamily="18" charset="0"/>
              </a:rPr>
              <a:t>δύο: </a:t>
            </a:r>
            <a:r>
              <a:rPr lang="en-US" dirty="0">
                <a:latin typeface="Times New Roman" panose="02020603050405020304" pitchFamily="18" charset="0"/>
                <a:cs typeface="Times New Roman" panose="02020603050405020304" pitchFamily="18" charset="0"/>
              </a:rPr>
              <a:t>two</a:t>
            </a:r>
          </a:p>
          <a:p>
            <a:pPr algn="just"/>
            <a:r>
              <a:rPr lang="el-GR" dirty="0" err="1">
                <a:latin typeface="Times New Roman" panose="02020603050405020304" pitchFamily="18" charset="0"/>
                <a:cs typeface="Times New Roman" panose="02020603050405020304" pitchFamily="18" charset="0"/>
              </a:rPr>
              <a:t>ἐπει-δή</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because, when, after</a:t>
            </a:r>
          </a:p>
          <a:p>
            <a:pPr algn="just"/>
            <a:r>
              <a:rPr lang="el-GR" dirty="0" err="1">
                <a:latin typeface="Times New Roman" panose="02020603050405020304" pitchFamily="18" charset="0"/>
                <a:cs typeface="Times New Roman" panose="02020603050405020304" pitchFamily="18" charset="0"/>
              </a:rPr>
              <a:t>ἐπιστάτης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overseer (one standing over)</a:t>
            </a:r>
          </a:p>
          <a:p>
            <a:pPr algn="just"/>
            <a:r>
              <a:rPr lang="el-GR" dirty="0" err="1">
                <a:latin typeface="Times New Roman" panose="02020603050405020304" pitchFamily="18" charset="0"/>
                <a:cs typeface="Times New Roman" panose="02020603050405020304" pitchFamily="18" charset="0"/>
              </a:rPr>
              <a:t>ἐπιστήμων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οντος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knowing, skilled in +gen</a:t>
            </a:r>
          </a:p>
          <a:p>
            <a:pPr algn="just"/>
            <a:r>
              <a:rPr lang="el-GR" dirty="0" err="1">
                <a:latin typeface="Times New Roman" panose="02020603050405020304" pitchFamily="18" charset="0"/>
                <a:cs typeface="Times New Roman" panose="02020603050405020304" pitchFamily="18" charset="0"/>
              </a:rPr>
              <a:t>ἠμί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say</a:t>
            </a:r>
          </a:p>
          <a:p>
            <a:pPr algn="just"/>
            <a:r>
              <a:rPr lang="el-GR" dirty="0" err="1">
                <a:latin typeface="Times New Roman" panose="02020603050405020304" pitchFamily="18" charset="0"/>
                <a:cs typeface="Times New Roman" panose="02020603050405020304" pitchFamily="18" charset="0"/>
              </a:rPr>
              <a:t>ἱππικός</a:t>
            </a:r>
            <a:r>
              <a:rPr lang="el-GR" dirty="0">
                <a:latin typeface="Times New Roman" panose="02020603050405020304" pitchFamily="18" charset="0"/>
                <a:cs typeface="Times New Roman" panose="02020603050405020304" pitchFamily="18" charset="0"/>
              </a:rPr>
              <a:t>,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 horse; noun horseman</a:t>
            </a:r>
          </a:p>
          <a:p>
            <a:pPr algn="just"/>
            <a:r>
              <a:rPr lang="el-GR" dirty="0" err="1">
                <a:latin typeface="Times New Roman" panose="02020603050405020304" pitchFamily="18" charset="0"/>
                <a:cs typeface="Times New Roman" panose="02020603050405020304" pitchFamily="18" charset="0"/>
              </a:rPr>
              <a:t>Ἱππόνικος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Hipponicus</a:t>
            </a:r>
          </a:p>
          <a:p>
            <a:pPr algn="just"/>
            <a:r>
              <a:rPr lang="el-GR" dirty="0">
                <a:latin typeface="Times New Roman" panose="02020603050405020304" pitchFamily="18" charset="0"/>
                <a:cs typeface="Times New Roman" panose="02020603050405020304" pitchFamily="18" charset="0"/>
              </a:rPr>
              <a:t>Καλλίας, ὁ: </a:t>
            </a:r>
            <a:r>
              <a:rPr lang="en-US" dirty="0">
                <a:latin typeface="Times New Roman" panose="02020603050405020304" pitchFamily="18" charset="0"/>
                <a:cs typeface="Times New Roman" panose="02020603050405020304" pitchFamily="18" charset="0"/>
              </a:rPr>
              <a:t>Callias</a:t>
            </a:r>
            <a:endParaRPr lang="el-GR"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DBF5F1A4-B97F-8338-C058-236616C62144}"/>
              </a:ext>
            </a:extLst>
          </p:cNvPr>
          <p:cNvSpPr>
            <a:spLocks noGrp="1"/>
          </p:cNvSpPr>
          <p:nvPr>
            <p:ph sz="half" idx="2"/>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προσ</a:t>
            </a:r>
            <a:r>
              <a:rPr lang="el-GR" dirty="0">
                <a:latin typeface="Times New Roman" panose="02020603050405020304" pitchFamily="18" charset="0"/>
                <a:cs typeface="Times New Roman" panose="02020603050405020304" pitchFamily="18" charset="0"/>
              </a:rPr>
              <a:t>-έρχομαι: </a:t>
            </a:r>
            <a:r>
              <a:rPr lang="en-US" dirty="0">
                <a:latin typeface="Times New Roman" panose="02020603050405020304" pitchFamily="18" charset="0"/>
                <a:cs typeface="Times New Roman" panose="02020603050405020304" pitchFamily="18" charset="0"/>
              </a:rPr>
              <a:t>to come or go to, approach</a:t>
            </a:r>
          </a:p>
          <a:p>
            <a:pPr algn="just"/>
            <a:r>
              <a:rPr lang="el-GR" dirty="0" err="1">
                <a:latin typeface="Times New Roman" panose="02020603050405020304" pitchFamily="18" charset="0"/>
                <a:cs typeface="Times New Roman" panose="02020603050405020304" pitchFamily="18" charset="0"/>
              </a:rPr>
              <a:t>πρόσ-οιδα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know, acknowledge in</a:t>
            </a:r>
          </a:p>
          <a:p>
            <a:pPr algn="just"/>
            <a:r>
              <a:rPr lang="en-US" dirty="0">
                <a:latin typeface="Times New Roman" panose="02020603050405020304" pitchFamily="18" charset="0"/>
                <a:cs typeface="Times New Roman" panose="02020603050405020304" pitchFamily="18" charset="0"/>
              </a:rPr>
              <a:t>addition; + </a:t>
            </a:r>
            <a:r>
              <a:rPr lang="el-GR" dirty="0">
                <a:latin typeface="Times New Roman" panose="02020603050405020304" pitchFamily="18" charset="0"/>
                <a:cs typeface="Times New Roman" panose="02020603050405020304" pitchFamily="18" charset="0"/>
              </a:rPr>
              <a:t>χάριν, </a:t>
            </a:r>
            <a:r>
              <a:rPr lang="en-US" dirty="0">
                <a:latin typeface="Times New Roman" panose="02020603050405020304" pitchFamily="18" charset="0"/>
                <a:cs typeface="Times New Roman" panose="02020603050405020304" pitchFamily="18" charset="0"/>
              </a:rPr>
              <a:t>be grateful</a:t>
            </a:r>
          </a:p>
          <a:p>
            <a:pPr algn="just"/>
            <a:r>
              <a:rPr lang="el-GR" dirty="0">
                <a:latin typeface="Times New Roman" panose="02020603050405020304" pitchFamily="18" charset="0"/>
                <a:cs typeface="Times New Roman" panose="02020603050405020304" pitchFamily="18" charset="0"/>
              </a:rPr>
              <a:t>σοφιστής, ὁ: </a:t>
            </a:r>
            <a:r>
              <a:rPr lang="en-US" dirty="0">
                <a:latin typeface="Times New Roman" panose="02020603050405020304" pitchFamily="18" charset="0"/>
                <a:cs typeface="Times New Roman" panose="02020603050405020304" pitchFamily="18" charset="0"/>
              </a:rPr>
              <a:t>sophist</a:t>
            </a:r>
          </a:p>
          <a:p>
            <a:pPr algn="just"/>
            <a:r>
              <a:rPr lang="el-GR" dirty="0" err="1">
                <a:latin typeface="Times New Roman" panose="02020603050405020304" pitchFamily="18" charset="0"/>
                <a:cs typeface="Times New Roman" panose="02020603050405020304" pitchFamily="18" charset="0"/>
              </a:rPr>
              <a:t>σύν-ειμι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be with, associate with (dat.)</a:t>
            </a:r>
          </a:p>
          <a:p>
            <a:pPr algn="just"/>
            <a:r>
              <a:rPr lang="el-GR" dirty="0">
                <a:latin typeface="Times New Roman" panose="02020603050405020304" pitchFamily="18" charset="0"/>
                <a:cs typeface="Times New Roman" panose="02020603050405020304" pitchFamily="18" charset="0"/>
              </a:rPr>
              <a:t>συν-</a:t>
            </a:r>
            <a:r>
              <a:rPr lang="el-GR" dirty="0" err="1">
                <a:latin typeface="Times New Roman" panose="02020603050405020304" pitchFamily="18" charset="0"/>
                <a:cs typeface="Times New Roman" panose="02020603050405020304" pitchFamily="18" charset="0"/>
              </a:rPr>
              <a:t>ουσία</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association, company</a:t>
            </a:r>
          </a:p>
          <a:p>
            <a:pPr algn="just"/>
            <a:r>
              <a:rPr lang="el-GR" dirty="0" err="1">
                <a:latin typeface="Times New Roman" panose="02020603050405020304" pitchFamily="18" charset="0"/>
                <a:cs typeface="Times New Roman" panose="02020603050405020304" pitchFamily="18" charset="0"/>
              </a:rPr>
              <a:t>σφεῖς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they</a:t>
            </a:r>
          </a:p>
          <a:p>
            <a:pPr algn="just"/>
            <a:r>
              <a:rPr lang="el-GR" dirty="0" err="1">
                <a:latin typeface="Times New Roman" panose="02020603050405020304" pitchFamily="18" charset="0"/>
                <a:cs typeface="Times New Roman" panose="02020603050405020304" pitchFamily="18" charset="0"/>
              </a:rPr>
              <a:t>τελέω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pay; complete, accomplish</a:t>
            </a:r>
          </a:p>
          <a:p>
            <a:pPr algn="just"/>
            <a:r>
              <a:rPr lang="el-GR" dirty="0">
                <a:latin typeface="Times New Roman" panose="02020603050405020304" pitchFamily="18" charset="0"/>
                <a:cs typeface="Times New Roman" panose="02020603050405020304" pitchFamily="18" charset="0"/>
              </a:rPr>
              <a:t>τυγχάνω: </a:t>
            </a:r>
            <a:r>
              <a:rPr lang="en-US" dirty="0">
                <a:latin typeface="Times New Roman" panose="02020603050405020304" pitchFamily="18" charset="0"/>
                <a:cs typeface="Times New Roman" panose="02020603050405020304" pitchFamily="18" charset="0"/>
              </a:rPr>
              <a:t>to chance upon, attain; happen</a:t>
            </a:r>
          </a:p>
          <a:p>
            <a:pPr algn="just"/>
            <a:r>
              <a:rPr lang="el-GR" dirty="0">
                <a:latin typeface="Times New Roman" panose="02020603050405020304" pitchFamily="18" charset="0"/>
                <a:cs typeface="Times New Roman" panose="02020603050405020304" pitchFamily="18" charset="0"/>
              </a:rPr>
              <a:t>χάρις, </a:t>
            </a:r>
            <a:r>
              <a:rPr lang="el-GR" dirty="0" err="1">
                <a:latin typeface="Times New Roman" panose="02020603050405020304" pitchFamily="18" charset="0"/>
                <a:cs typeface="Times New Roman" panose="02020603050405020304" pitchFamily="18" charset="0"/>
              </a:rPr>
              <a:t>χάριτος</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gratitude, thanks, favor</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25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289DD-6181-A1A3-CE36-99418BB698CB}"/>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FFC547D7-E91D-95B2-1591-510B95499EE1}"/>
              </a:ext>
            </a:extLst>
          </p:cNvPr>
          <p:cNvSpPr>
            <a:spLocks noGrp="1"/>
          </p:cNvSpPr>
          <p:nvPr>
            <p:ph idx="1"/>
          </p:nvPr>
        </p:nvSpPr>
        <p:spPr/>
        <p:txBody>
          <a:bodyPr>
            <a:normAutofit fontScale="62500" lnSpcReduction="20000"/>
          </a:bodyPr>
          <a:lstStyle/>
          <a:p>
            <a:pPr algn="just"/>
            <a:r>
              <a:rPr lang="el-GR" dirty="0" err="1">
                <a:latin typeface="Times New Roman" panose="02020603050405020304" pitchFamily="18" charset="0"/>
                <a:cs typeface="Times New Roman" panose="02020603050405020304" pitchFamily="18" charset="0"/>
              </a:rPr>
              <a:t>οἷός</a:t>
            </a:r>
            <a:r>
              <a:rPr lang="el-GR" dirty="0">
                <a:latin typeface="Times New Roman" panose="02020603050405020304" pitchFamily="18" charset="0"/>
                <a:cs typeface="Times New Roman" panose="02020603050405020304" pitchFamily="18" charset="0"/>
              </a:rPr>
              <a:t> τ᾽ </a:t>
            </a:r>
            <a:r>
              <a:rPr lang="el-GR" dirty="0" err="1">
                <a:latin typeface="Times New Roman" panose="02020603050405020304" pitchFamily="18" charset="0"/>
                <a:cs typeface="Times New Roman" panose="02020603050405020304" pitchFamily="18" charset="0"/>
              </a:rPr>
              <a:t>ἐστὶν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πείθειν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 the inf. with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 </a:t>
            </a:r>
            <a:r>
              <a:rPr lang="en-US" dirty="0">
                <a:latin typeface="Times New Roman" panose="02020603050405020304" pitchFamily="18" charset="0"/>
                <a:cs typeface="Times New Roman" panose="02020603050405020304" pitchFamily="18" charset="0"/>
              </a:rPr>
              <a:t>as object; the construction changes abruptly mid-sentence</a:t>
            </a:r>
          </a:p>
          <a:p>
            <a:pPr algn="just"/>
            <a:r>
              <a:rPr lang="el-GR" dirty="0" err="1">
                <a:latin typeface="Times New Roman" panose="02020603050405020304" pitchFamily="18" charset="0"/>
                <a:cs typeface="Times New Roman" panose="02020603050405020304" pitchFamily="18" charset="0"/>
              </a:rPr>
              <a:t>ἰὼν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pres.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ἔρχομαι</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πόλεων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 pl. </a:t>
            </a:r>
            <a:r>
              <a:rPr lang="el-GR" dirty="0">
                <a:latin typeface="Times New Roman" panose="02020603050405020304" pitchFamily="18" charset="0"/>
                <a:cs typeface="Times New Roman" panose="02020603050405020304" pitchFamily="18" charset="0"/>
              </a:rPr>
              <a:t>πόλις</a:t>
            </a:r>
          </a:p>
          <a:p>
            <a:pPr algn="just"/>
            <a:r>
              <a:rPr lang="el-GR" dirty="0" err="1">
                <a:latin typeface="Times New Roman" panose="02020603050405020304" pitchFamily="18" charset="0"/>
                <a:cs typeface="Times New Roman" panose="02020603050405020304" pitchFamily="18" charset="0"/>
              </a:rPr>
              <a:t>οἷς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whom…; relative, dat. of interest</a:t>
            </a:r>
          </a:p>
          <a:p>
            <a:pPr algn="just"/>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πολιτῶν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among…; partitive gen. best translated following the relative </a:t>
            </a:r>
            <a:r>
              <a:rPr lang="el-GR" dirty="0">
                <a:latin typeface="Times New Roman" panose="02020603050405020304" pitchFamily="18" charset="0"/>
                <a:cs typeface="Times New Roman" panose="02020603050405020304" pitchFamily="18" charset="0"/>
              </a:rPr>
              <a:t>ᾧ</a:t>
            </a:r>
            <a:r>
              <a:rPr lang="en-US" dirty="0">
                <a:latin typeface="Times New Roman" panose="02020603050405020304" pitchFamily="18" charset="0"/>
                <a:cs typeface="Times New Roman" panose="02020603050405020304" pitchFamily="18" charset="0"/>
              </a:rPr>
              <a:t> below; </a:t>
            </a:r>
            <a:r>
              <a:rPr lang="el-GR" dirty="0" err="1">
                <a:latin typeface="Times New Roman" panose="02020603050405020304" pitchFamily="18" charset="0"/>
                <a:cs typeface="Times New Roman" panose="02020603050405020304" pitchFamily="18" charset="0"/>
              </a:rPr>
              <a:t>ἑαυτῶν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gen. possession modifying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πολιτῶν</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ᾧ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βούλωνται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whomever…; (</a:t>
            </a:r>
            <a:r>
              <a:rPr lang="el-GR" dirty="0" err="1">
                <a:latin typeface="Times New Roman" panose="02020603050405020304" pitchFamily="18" charset="0"/>
                <a:cs typeface="Times New Roman" panose="02020603050405020304" pitchFamily="18" charset="0"/>
              </a:rPr>
              <a:t>τουτῷ</a:t>
            </a:r>
            <a:r>
              <a:rPr lang="el-GR" dirty="0">
                <a:latin typeface="Times New Roman" panose="02020603050405020304" pitchFamily="18" charset="0"/>
                <a:cs typeface="Times New Roman" panose="02020603050405020304" pitchFamily="18" charset="0"/>
              </a:rPr>
              <a:t>) ᾧ, ‘</a:t>
            </a:r>
            <a:r>
              <a:rPr lang="en-US" dirty="0">
                <a:latin typeface="Times New Roman" panose="02020603050405020304" pitchFamily="18" charset="0"/>
                <a:cs typeface="Times New Roman" panose="02020603050405020304" pitchFamily="18" charset="0"/>
              </a:rPr>
              <a:t>with (this one) with whomever,’ a general relative clause with </a:t>
            </a:r>
            <a:r>
              <a:rPr lang="el-GR" dirty="0" err="1">
                <a:latin typeface="Times New Roman" panose="02020603050405020304" pitchFamily="18" charset="0"/>
                <a:cs typeface="Times New Roman" panose="02020603050405020304" pitchFamily="18" charset="0"/>
              </a:rPr>
              <a:t>ἄν</a:t>
            </a:r>
            <a:r>
              <a:rPr lang="el-GR"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subj. and dat. Of compound verb; the missing antecedent would be dat. of compound verb </a:t>
            </a:r>
            <a:r>
              <a:rPr lang="el-GR" dirty="0" err="1">
                <a:latin typeface="Times New Roman" panose="02020603050405020304" pitchFamily="18" charset="0"/>
                <a:cs typeface="Times New Roman" panose="02020603050405020304" pitchFamily="18" charset="0"/>
              </a:rPr>
              <a:t>συνεῖναι</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τούτους: </a:t>
            </a:r>
            <a:r>
              <a:rPr lang="en-US" dirty="0">
                <a:latin typeface="Times New Roman" panose="02020603050405020304" pitchFamily="18" charset="0"/>
                <a:cs typeface="Times New Roman" panose="02020603050405020304" pitchFamily="18" charset="0"/>
              </a:rPr>
              <a:t>i.e.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 </a:t>
            </a:r>
            <a:r>
              <a:rPr lang="en-US" dirty="0">
                <a:latin typeface="Times New Roman" panose="02020603050405020304" pitchFamily="18" charset="0"/>
                <a:cs typeface="Times New Roman" panose="02020603050405020304" pitchFamily="18" charset="0"/>
              </a:rPr>
              <a:t>the sentence resumes with a new construction</a:t>
            </a:r>
          </a:p>
          <a:p>
            <a:pPr algn="just"/>
            <a:r>
              <a:rPr lang="el-GR" dirty="0" err="1">
                <a:latin typeface="Times New Roman" panose="02020603050405020304" pitchFamily="18" charset="0"/>
                <a:cs typeface="Times New Roman" panose="02020603050405020304" pitchFamily="18" charset="0"/>
              </a:rPr>
              <a:t>πείθουσι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προσειδέναι</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main verb; Gorgias and the other sophists are the subject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36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37A3DC-4C22-72DE-7233-D20824A6AB3C}"/>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59F870A4-6890-E140-67AA-2473D5ACE538}"/>
              </a:ext>
            </a:extLst>
          </p:cNvPr>
          <p:cNvSpPr>
            <a:spLocks noGrp="1"/>
          </p:cNvSpPr>
          <p:nvPr>
            <p:ph idx="1"/>
          </p:nvPr>
        </p:nvSpPr>
        <p:spPr/>
        <p:txBody>
          <a:bodyPr>
            <a:normAutofit fontScale="47500" lnSpcReduction="20000"/>
          </a:bodyPr>
          <a:lstStyle/>
          <a:p>
            <a:pPr algn="just"/>
            <a:r>
              <a:rPr lang="el-GR" dirty="0" err="1">
                <a:latin typeface="Times New Roman" panose="02020603050405020304" pitchFamily="18" charset="0"/>
                <a:cs typeface="Times New Roman" panose="02020603050405020304" pitchFamily="18" charset="0"/>
              </a:rPr>
              <a:t>ἀπολιπόντας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aor.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with </a:t>
            </a:r>
            <a:r>
              <a:rPr lang="el-GR" dirty="0">
                <a:latin typeface="Times New Roman" panose="02020603050405020304" pitchFamily="18" charset="0"/>
                <a:cs typeface="Times New Roman" panose="02020603050405020304" pitchFamily="18" charset="0"/>
              </a:rPr>
              <a:t>τούτους</a:t>
            </a:r>
          </a:p>
          <a:p>
            <a:pPr algn="just"/>
            <a:r>
              <a:rPr lang="el-GR" dirty="0" err="1">
                <a:latin typeface="Times New Roman" panose="02020603050405020304" pitchFamily="18" charset="0"/>
                <a:cs typeface="Times New Roman" panose="02020603050405020304" pitchFamily="18" charset="0"/>
              </a:rPr>
              <a:t>σφίσιν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with themselves; i.e. the sophists dat. pl of compound verb; </a:t>
            </a:r>
            <a:r>
              <a:rPr lang="el-GR" dirty="0" err="1">
                <a:latin typeface="Times New Roman" panose="02020603050405020304" pitchFamily="18" charset="0"/>
                <a:cs typeface="Times New Roman" panose="02020603050405020304" pitchFamily="18" charset="0"/>
              </a:rPr>
              <a:t>σφεῖς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an ind. reflexive: used to refer to the subject within ind. disc. (used only once in this speech)</a:t>
            </a:r>
          </a:p>
          <a:p>
            <a:pPr algn="just"/>
            <a:r>
              <a:rPr lang="el-GR" dirty="0" err="1">
                <a:latin typeface="Times New Roman" panose="02020603050405020304" pitchFamily="18" charset="0"/>
                <a:cs typeface="Times New Roman" panose="02020603050405020304" pitchFamily="18" charset="0"/>
              </a:rPr>
              <a:t>χρήματα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money</a:t>
            </a:r>
          </a:p>
          <a:p>
            <a:pPr algn="just"/>
            <a:r>
              <a:rPr lang="el-GR" dirty="0" err="1">
                <a:latin typeface="Times New Roman" panose="02020603050405020304" pitchFamily="18" charset="0"/>
                <a:cs typeface="Times New Roman" panose="02020603050405020304" pitchFamily="18" charset="0"/>
              </a:rPr>
              <a:t>προσειδέναι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inf. + </a:t>
            </a:r>
            <a:r>
              <a:rPr lang="el-GR" dirty="0">
                <a:latin typeface="Times New Roman" panose="02020603050405020304" pitchFamily="18" charset="0"/>
                <a:cs typeface="Times New Roman" panose="02020603050405020304" pitchFamily="18" charset="0"/>
              </a:rPr>
              <a:t>χάριν </a:t>
            </a:r>
            <a:r>
              <a:rPr lang="en-US" dirty="0">
                <a:latin typeface="Times New Roman" panose="02020603050405020304" pitchFamily="18" charset="0"/>
                <a:cs typeface="Times New Roman" panose="02020603050405020304" pitchFamily="18" charset="0"/>
              </a:rPr>
              <a:t>is an idiom for ‘be grateful’</a:t>
            </a:r>
          </a:p>
          <a:p>
            <a:pPr algn="just"/>
            <a:r>
              <a:rPr lang="el-GR" dirty="0" err="1">
                <a:latin typeface="Times New Roman" panose="02020603050405020304" pitchFamily="18" charset="0"/>
                <a:cs typeface="Times New Roman" panose="02020603050405020304" pitchFamily="18" charset="0"/>
              </a:rPr>
              <a:t>ἐπεὶ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say this) since; Socrates explains why he just said what he said</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also; adv.</a:t>
            </a:r>
          </a:p>
          <a:p>
            <a:pPr algn="just"/>
            <a:r>
              <a:rPr lang="el-GR" dirty="0" err="1">
                <a:latin typeface="Times New Roman" panose="02020603050405020304" pitchFamily="18" charset="0"/>
                <a:cs typeface="Times New Roman" panose="02020603050405020304" pitchFamily="18" charset="0"/>
              </a:rPr>
              <a:t>ἐστι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a:t>
            </a:r>
          </a:p>
          <a:p>
            <a:pPr algn="just"/>
            <a:r>
              <a:rPr lang="el-GR" dirty="0" err="1">
                <a:latin typeface="Times New Roman" panose="02020603050405020304" pitchFamily="18" charset="0"/>
                <a:cs typeface="Times New Roman" panose="02020603050405020304" pitchFamily="18" charset="0"/>
              </a:rPr>
              <a:t>ὃν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whom…; relative</a:t>
            </a:r>
          </a:p>
          <a:p>
            <a:pPr algn="just"/>
            <a:r>
              <a:rPr lang="el-GR" dirty="0" err="1">
                <a:latin typeface="Times New Roman" panose="02020603050405020304" pitchFamily="18" charset="0"/>
                <a:cs typeface="Times New Roman" panose="02020603050405020304" pitchFamily="18" charset="0"/>
              </a:rPr>
              <a:t>ᾐσθόμην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aor. mid.</a:t>
            </a:r>
          </a:p>
          <a:p>
            <a:pPr algn="just"/>
            <a:r>
              <a:rPr lang="el-GR" dirty="0" err="1">
                <a:latin typeface="Times New Roman" panose="02020603050405020304" pitchFamily="18" charset="0"/>
                <a:cs typeface="Times New Roman" panose="02020603050405020304" pitchFamily="18" charset="0"/>
              </a:rPr>
              <a:t>ἔτυχον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happened to + complementary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3p aor. </a:t>
            </a:r>
            <a:r>
              <a:rPr lang="el-GR" dirty="0">
                <a:latin typeface="Times New Roman" panose="02020603050405020304" pitchFamily="18" charset="0"/>
                <a:cs typeface="Times New Roman" panose="02020603050405020304" pitchFamily="18" charset="0"/>
              </a:rPr>
              <a:t>τυγχάνω</a:t>
            </a:r>
          </a:p>
          <a:p>
            <a:pPr algn="just"/>
            <a:r>
              <a:rPr lang="el-GR" dirty="0" err="1">
                <a:latin typeface="Times New Roman" panose="02020603050405020304" pitchFamily="18" charset="0"/>
                <a:cs typeface="Times New Roman" panose="02020603050405020304" pitchFamily="18" charset="0"/>
              </a:rPr>
              <a:t>ἀνδρὶ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dat. of compound verb</a:t>
            </a:r>
          </a:p>
          <a:p>
            <a:pPr algn="just"/>
            <a:r>
              <a:rPr lang="el-GR" dirty="0" err="1">
                <a:latin typeface="Times New Roman" panose="02020603050405020304" pitchFamily="18" charset="0"/>
                <a:cs typeface="Times New Roman" panose="02020603050405020304" pitchFamily="18" charset="0"/>
              </a:rPr>
              <a:t>ὃς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τετέλεκε</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 with pf. </a:t>
            </a:r>
            <a:r>
              <a:rPr lang="el-GR" dirty="0" err="1">
                <a:latin typeface="Times New Roman" panose="02020603050405020304" pitchFamily="18" charset="0"/>
                <a:cs typeface="Times New Roman" panose="02020603050405020304" pitchFamily="18" charset="0"/>
              </a:rPr>
              <a:t>τελέω</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05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EB8486-0B73-49F0-09D7-4E3FE6102EFA}"/>
              </a:ext>
            </a:extLst>
          </p:cNvPr>
          <p:cNvSpPr>
            <a:spLocks noGrp="1"/>
          </p:cNvSpPr>
          <p:nvPr>
            <p:ph type="title"/>
          </p:nvPr>
        </p:nvSpPr>
        <p:spPr/>
        <p:txBody>
          <a:bodyPr/>
          <a:lstStyle/>
          <a:p>
            <a:r>
              <a:rPr lang="en-US" dirty="0"/>
              <a:t>Vocabulary</a:t>
            </a:r>
            <a:endParaRPr lang="el-GR" dirty="0"/>
          </a:p>
        </p:txBody>
      </p:sp>
      <p:sp>
        <p:nvSpPr>
          <p:cNvPr id="4" name="Θέση περιεχομένου 3">
            <a:extLst>
              <a:ext uri="{FF2B5EF4-FFF2-40B4-BE49-F238E27FC236}">
                <a16:creationId xmlns:a16="http://schemas.microsoft.com/office/drawing/2014/main" id="{0EBACF4A-D69F-48F0-D7C2-774DF94B2CAF}"/>
              </a:ext>
            </a:extLst>
          </p:cNvPr>
          <p:cNvSpPr>
            <a:spLocks noGrp="1"/>
          </p:cNvSpPr>
          <p:nvPr>
            <p:ph sz="half"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ἀν-έρομαι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ask, inquire</a:t>
            </a:r>
          </a:p>
          <a:p>
            <a:pPr algn="just"/>
            <a:r>
              <a:rPr lang="el-GR" dirty="0" err="1">
                <a:latin typeface="Times New Roman" panose="02020603050405020304" pitchFamily="18" charset="0"/>
                <a:cs typeface="Times New Roman" panose="02020603050405020304" pitchFamily="18" charset="0"/>
              </a:rPr>
              <a:t>ἀνθρώπινος</a:t>
            </a:r>
            <a:r>
              <a:rPr lang="el-GR" dirty="0">
                <a:latin typeface="Times New Roman" panose="02020603050405020304" pitchFamily="18" charset="0"/>
                <a:cs typeface="Times New Roman" panose="02020603050405020304" pitchFamily="18" charset="0"/>
              </a:rPr>
              <a:t>, -η, -ον: </a:t>
            </a:r>
            <a:r>
              <a:rPr lang="en-US" dirty="0">
                <a:latin typeface="Times New Roman" panose="02020603050405020304" pitchFamily="18" charset="0"/>
                <a:cs typeface="Times New Roman" panose="02020603050405020304" pitchFamily="18" charset="0"/>
              </a:rPr>
              <a:t>of a human, human</a:t>
            </a:r>
          </a:p>
          <a:p>
            <a:pPr algn="just"/>
            <a:r>
              <a:rPr lang="el-GR" dirty="0">
                <a:latin typeface="Times New Roman" panose="02020603050405020304" pitchFamily="18" charset="0"/>
                <a:cs typeface="Times New Roman" panose="02020603050405020304" pitchFamily="18" charset="0"/>
              </a:rPr>
              <a:t>γεωργικός,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farming; noun farmer</a:t>
            </a:r>
          </a:p>
          <a:p>
            <a:pPr algn="just"/>
            <a:r>
              <a:rPr lang="el-GR" dirty="0">
                <a:latin typeface="Times New Roman" panose="02020603050405020304" pitchFamily="18" charset="0"/>
                <a:cs typeface="Times New Roman" panose="02020603050405020304" pitchFamily="18" charset="0"/>
              </a:rPr>
              <a:t>δύο: </a:t>
            </a:r>
            <a:r>
              <a:rPr lang="en-US" dirty="0">
                <a:latin typeface="Times New Roman" panose="02020603050405020304" pitchFamily="18" charset="0"/>
                <a:cs typeface="Times New Roman" panose="02020603050405020304" pitchFamily="18" charset="0"/>
              </a:rPr>
              <a:t>two</a:t>
            </a:r>
          </a:p>
          <a:p>
            <a:pPr algn="just"/>
            <a:r>
              <a:rPr lang="el-GR" dirty="0" err="1">
                <a:latin typeface="Times New Roman" panose="02020603050405020304" pitchFamily="18" charset="0"/>
                <a:cs typeface="Times New Roman" panose="02020603050405020304" pitchFamily="18" charset="0"/>
              </a:rPr>
              <a:t>ἐπει-δή</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since, because, when, after</a:t>
            </a:r>
          </a:p>
          <a:p>
            <a:pPr algn="just"/>
            <a:r>
              <a:rPr lang="el-GR" dirty="0" err="1">
                <a:latin typeface="Times New Roman" panose="02020603050405020304" pitchFamily="18" charset="0"/>
                <a:cs typeface="Times New Roman" panose="02020603050405020304" pitchFamily="18" charset="0"/>
              </a:rPr>
              <a:t>ἐπιστάτης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overseer (one standing over)</a:t>
            </a:r>
          </a:p>
          <a:p>
            <a:pPr algn="just"/>
            <a:r>
              <a:rPr lang="el-GR" dirty="0" err="1">
                <a:latin typeface="Times New Roman" panose="02020603050405020304" pitchFamily="18" charset="0"/>
                <a:cs typeface="Times New Roman" panose="02020603050405020304" pitchFamily="18" charset="0"/>
              </a:rPr>
              <a:t>ἐπιστήμων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οντος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knowing, skilled in +gen</a:t>
            </a:r>
          </a:p>
          <a:p>
            <a:pPr algn="just"/>
            <a:r>
              <a:rPr lang="el-GR" dirty="0" err="1">
                <a:latin typeface="Times New Roman" panose="02020603050405020304" pitchFamily="18" charset="0"/>
                <a:cs typeface="Times New Roman" panose="02020603050405020304" pitchFamily="18" charset="0"/>
              </a:rPr>
              <a:t>ἠμί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say</a:t>
            </a:r>
          </a:p>
          <a:p>
            <a:pPr algn="just"/>
            <a:r>
              <a:rPr lang="el-GR" dirty="0" err="1">
                <a:latin typeface="Times New Roman" panose="02020603050405020304" pitchFamily="18" charset="0"/>
                <a:cs typeface="Times New Roman" panose="02020603050405020304" pitchFamily="18" charset="0"/>
              </a:rPr>
              <a:t>ἱππικός</a:t>
            </a:r>
            <a:r>
              <a:rPr lang="el-GR" dirty="0">
                <a:latin typeface="Times New Roman" panose="02020603050405020304" pitchFamily="18" charset="0"/>
                <a:cs typeface="Times New Roman" panose="02020603050405020304" pitchFamily="18" charset="0"/>
              </a:rPr>
              <a:t>,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 horse; noun horseman</a:t>
            </a:r>
          </a:p>
          <a:p>
            <a:pPr algn="just"/>
            <a:r>
              <a:rPr lang="el-GR" dirty="0" err="1">
                <a:latin typeface="Times New Roman" panose="02020603050405020304" pitchFamily="18" charset="0"/>
                <a:cs typeface="Times New Roman" panose="02020603050405020304" pitchFamily="18" charset="0"/>
              </a:rPr>
              <a:t>Ἱππόνικος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Hipponicus</a:t>
            </a:r>
          </a:p>
          <a:p>
            <a:pPr algn="just"/>
            <a:r>
              <a:rPr lang="el-GR" dirty="0">
                <a:latin typeface="Times New Roman" panose="02020603050405020304" pitchFamily="18" charset="0"/>
                <a:cs typeface="Times New Roman" panose="02020603050405020304" pitchFamily="18" charset="0"/>
              </a:rPr>
              <a:t>Καλλίας, ὁ: </a:t>
            </a:r>
            <a:r>
              <a:rPr lang="en-US" dirty="0">
                <a:latin typeface="Times New Roman" panose="02020603050405020304" pitchFamily="18" charset="0"/>
                <a:cs typeface="Times New Roman" panose="02020603050405020304" pitchFamily="18" charset="0"/>
              </a:rPr>
              <a:t>Callias</a:t>
            </a:r>
            <a:endParaRPr lang="el-GR"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33AF7C37-535D-B414-FD72-4192892141CE}"/>
              </a:ext>
            </a:extLst>
          </p:cNvPr>
          <p:cNvSpPr>
            <a:spLocks noGrp="1"/>
          </p:cNvSpPr>
          <p:nvPr>
            <p:ph sz="half" idx="2"/>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κτῆσις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εως</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possession, acquisition</a:t>
            </a:r>
          </a:p>
          <a:p>
            <a:pPr algn="just"/>
            <a:r>
              <a:rPr lang="el-GR" dirty="0">
                <a:latin typeface="Times New Roman" panose="02020603050405020304" pitchFamily="18" charset="0"/>
                <a:cs typeface="Times New Roman" panose="02020603050405020304" pitchFamily="18" charset="0"/>
              </a:rPr>
              <a:t>λαμβάνω: </a:t>
            </a:r>
            <a:r>
              <a:rPr lang="en-US" dirty="0">
                <a:latin typeface="Times New Roman" panose="02020603050405020304" pitchFamily="18" charset="0"/>
                <a:cs typeface="Times New Roman" panose="02020603050405020304" pitchFamily="18" charset="0"/>
              </a:rPr>
              <a:t>to take, receive, catch, grasp</a:t>
            </a:r>
          </a:p>
          <a:p>
            <a:pPr algn="just"/>
            <a:r>
              <a:rPr lang="el-GR" dirty="0" err="1">
                <a:latin typeface="Times New Roman" panose="02020603050405020304" pitchFamily="18" charset="0"/>
                <a:cs typeface="Times New Roman" panose="02020603050405020304" pitchFamily="18" charset="0"/>
              </a:rPr>
              <a:t>μισθόω</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to hire</a:t>
            </a:r>
          </a:p>
          <a:p>
            <a:pPr algn="just"/>
            <a:r>
              <a:rPr lang="el-GR" dirty="0">
                <a:latin typeface="Times New Roman" panose="02020603050405020304" pitchFamily="18" charset="0"/>
                <a:cs typeface="Times New Roman" panose="02020603050405020304" pitchFamily="18" charset="0"/>
              </a:rPr>
              <a:t>μόσχος, ὁ: </a:t>
            </a:r>
            <a:r>
              <a:rPr lang="en-US" dirty="0">
                <a:latin typeface="Times New Roman" panose="02020603050405020304" pitchFamily="18" charset="0"/>
                <a:cs typeface="Times New Roman" panose="02020603050405020304" pitchFamily="18" charset="0"/>
              </a:rPr>
              <a:t>young bull, calf</a:t>
            </a:r>
          </a:p>
          <a:p>
            <a:pPr algn="just"/>
            <a:r>
              <a:rPr lang="el-GR" dirty="0" err="1">
                <a:latin typeface="Times New Roman" panose="02020603050405020304" pitchFamily="18" charset="0"/>
                <a:cs typeface="Times New Roman" panose="02020603050405020304" pitchFamily="18" charset="0"/>
              </a:rPr>
              <a:t>νοῦς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mind, sense, attention</a:t>
            </a:r>
          </a:p>
          <a:p>
            <a:pPr algn="just"/>
            <a:r>
              <a:rPr lang="el-GR" dirty="0" err="1">
                <a:latin typeface="Times New Roman" panose="02020603050405020304" pitchFamily="18" charset="0"/>
                <a:cs typeface="Times New Roman" panose="02020603050405020304" pitchFamily="18" charset="0"/>
              </a:rPr>
              <a:t>πλείων</a:t>
            </a:r>
            <a:r>
              <a:rPr lang="el-GR" dirty="0">
                <a:latin typeface="Times New Roman" panose="02020603050405020304" pitchFamily="18" charset="0"/>
                <a:cs typeface="Times New Roman" panose="02020603050405020304" pitchFamily="18" charset="0"/>
              </a:rPr>
              <a:t>, πλέων (-</a:t>
            </a:r>
            <a:r>
              <a:rPr lang="el-GR" dirty="0" err="1">
                <a:latin typeface="Times New Roman" panose="02020603050405020304" pitchFamily="18" charset="0"/>
                <a:cs typeface="Times New Roman" panose="02020603050405020304" pitchFamily="18" charset="0"/>
              </a:rPr>
              <a:t>ονος</a:t>
            </a:r>
            <a:r>
              <a:rPr lang="el-GR" dirty="0">
                <a:latin typeface="Times New Roman" panose="02020603050405020304" pitchFamily="18" charset="0"/>
                <a:cs typeface="Times New Roman" panose="02020603050405020304" pitchFamily="18" charset="0"/>
              </a:rPr>
              <a:t>) ὁ, ἡ: </a:t>
            </a:r>
            <a:r>
              <a:rPr lang="en-US" dirty="0">
                <a:latin typeface="Times New Roman" panose="02020603050405020304" pitchFamily="18" charset="0"/>
                <a:cs typeface="Times New Roman" panose="02020603050405020304" pitchFamily="18" charset="0"/>
              </a:rPr>
              <a:t>more</a:t>
            </a:r>
          </a:p>
          <a:p>
            <a:pPr algn="just"/>
            <a:r>
              <a:rPr lang="el-GR" dirty="0">
                <a:latin typeface="Times New Roman" panose="02020603050405020304" pitchFamily="18" charset="0"/>
                <a:cs typeface="Times New Roman" panose="02020603050405020304" pitchFamily="18" charset="0"/>
              </a:rPr>
              <a:t>πολιτικός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a citizen; political</a:t>
            </a:r>
          </a:p>
          <a:p>
            <a:pPr algn="just"/>
            <a:r>
              <a:rPr lang="el-GR" dirty="0" err="1">
                <a:latin typeface="Times New Roman" panose="02020603050405020304" pitchFamily="18" charset="0"/>
                <a:cs typeface="Times New Roman" panose="02020603050405020304" pitchFamily="18" charset="0"/>
              </a:rPr>
              <a:t>προσ-ήκω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fitting, be proper</a:t>
            </a:r>
          </a:p>
          <a:p>
            <a:pPr algn="just"/>
            <a:r>
              <a:rPr lang="el-GR" dirty="0">
                <a:latin typeface="Times New Roman" panose="02020603050405020304" pitchFamily="18" charset="0"/>
                <a:cs typeface="Times New Roman" panose="02020603050405020304" pitchFamily="18" charset="0"/>
              </a:rPr>
              <a:t>πώλος, ὁ, ἡ: </a:t>
            </a:r>
            <a:r>
              <a:rPr lang="en-US" dirty="0">
                <a:latin typeface="Times New Roman" panose="02020603050405020304" pitchFamily="18" charset="0"/>
                <a:cs typeface="Times New Roman" panose="02020603050405020304" pitchFamily="18" charset="0"/>
              </a:rPr>
              <a:t>foal, young horse; colt, filly</a:t>
            </a:r>
          </a:p>
          <a:p>
            <a:pPr algn="just"/>
            <a:r>
              <a:rPr lang="el-GR" dirty="0">
                <a:latin typeface="Times New Roman" panose="02020603050405020304" pitchFamily="18" charset="0"/>
                <a:cs typeface="Times New Roman" panose="02020603050405020304" pitchFamily="18" charset="0"/>
              </a:rPr>
              <a:t>σκέπτομαι: </a:t>
            </a:r>
            <a:r>
              <a:rPr lang="en-US" dirty="0">
                <a:latin typeface="Times New Roman" panose="02020603050405020304" pitchFamily="18" charset="0"/>
                <a:cs typeface="Times New Roman" panose="02020603050405020304" pitchFamily="18" charset="0"/>
              </a:rPr>
              <a:t>to examine, consider, look at</a:t>
            </a:r>
          </a:p>
          <a:p>
            <a:pPr algn="just"/>
            <a:r>
              <a:rPr lang="el-GR" dirty="0" err="1">
                <a:latin typeface="Times New Roman" panose="02020603050405020304" pitchFamily="18" charset="0"/>
                <a:cs typeface="Times New Roman" panose="02020603050405020304" pitchFamily="18" charset="0"/>
              </a:rPr>
              <a:t>συμ-πᾶς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πᾶσα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all together, whole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39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D0D019-D280-4EDE-CEC8-B29884435F72}"/>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6487B83F-2C84-DE1A-576D-F148D81A5A8B}"/>
              </a:ext>
            </a:extLst>
          </p:cNvPr>
          <p:cNvSpPr>
            <a:spLocks noGrp="1"/>
          </p:cNvSpPr>
          <p:nvPr>
            <p:ph idx="1"/>
          </p:nvPr>
        </p:nvSpPr>
        <p:spPr/>
        <p:txBody>
          <a:bodyPr>
            <a:normAutofit fontScale="62500" lnSpcReduction="20000"/>
          </a:bodyPr>
          <a:lstStyle/>
          <a:p>
            <a:pPr algn="just"/>
            <a:r>
              <a:rPr lang="el-GR" dirty="0" err="1">
                <a:latin typeface="Times New Roman" panose="02020603050405020304" pitchFamily="18" charset="0"/>
                <a:cs typeface="Times New Roman" panose="02020603050405020304" pitchFamily="18" charset="0"/>
              </a:rPr>
              <a:t>πλείω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πλείο</a:t>
            </a:r>
            <a:r>
              <a:rPr lang="el-GR" dirty="0">
                <a:latin typeface="Times New Roman" panose="02020603050405020304" pitchFamily="18" charset="0"/>
                <a:cs typeface="Times New Roman" panose="02020603050405020304" pitchFamily="18" charset="0"/>
              </a:rPr>
              <a:t>(ν)α, </a:t>
            </a:r>
            <a:r>
              <a:rPr lang="en-US" dirty="0">
                <a:latin typeface="Times New Roman" panose="02020603050405020304" pitchFamily="18" charset="0"/>
                <a:cs typeface="Times New Roman" panose="02020603050405020304" pitchFamily="18" charset="0"/>
              </a:rPr>
              <a:t>modifies </a:t>
            </a:r>
            <a:r>
              <a:rPr lang="el-GR" dirty="0" err="1">
                <a:latin typeface="Times New Roman" panose="02020603050405020304" pitchFamily="18" charset="0"/>
                <a:cs typeface="Times New Roman" panose="02020603050405020304" pitchFamily="18" charset="0"/>
              </a:rPr>
              <a:t>χρήματα</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Καλλίᾳ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Ἱππονίκου</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Callias, son of Hipponicus; a wealthy Athenian; dat. In apposition to </a:t>
            </a:r>
            <a:r>
              <a:rPr lang="el-GR" dirty="0" err="1">
                <a:latin typeface="Times New Roman" panose="02020603050405020304" pitchFamily="18" charset="0"/>
                <a:cs typeface="Times New Roman" panose="02020603050405020304" pitchFamily="18" charset="0"/>
              </a:rPr>
              <a:t>ἀνδρὶ</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ἀνηρόμην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aor.</a:t>
            </a:r>
          </a:p>
          <a:p>
            <a:pPr algn="just"/>
            <a:r>
              <a:rPr lang="el-GR" dirty="0" err="1">
                <a:latin typeface="Times New Roman" panose="02020603050405020304" pitchFamily="18" charset="0"/>
                <a:cs typeface="Times New Roman" panose="02020603050405020304" pitchFamily="18" charset="0"/>
              </a:rPr>
              <a:t>ἐστὸν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are; dual 3p. pres. </a:t>
            </a:r>
            <a:r>
              <a:rPr lang="el-GR" dirty="0" err="1">
                <a:latin typeface="Times New Roman" panose="02020603050405020304" pitchFamily="18" charset="0"/>
                <a:cs typeface="Times New Roman" panose="02020603050405020304" pitchFamily="18" charset="0"/>
              </a:rPr>
              <a:t>εἰμί</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αὐτῷ</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of possession, translate as a simple dative or with the verb: ‘X </a:t>
            </a:r>
            <a:r>
              <a:rPr lang="en-US" dirty="0" err="1">
                <a:latin typeface="Times New Roman" panose="02020603050405020304" pitchFamily="18" charset="0"/>
                <a:cs typeface="Times New Roman" panose="02020603050405020304" pitchFamily="18" charset="0"/>
              </a:rPr>
              <a:t>has’</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ὦ </a:t>
            </a:r>
            <a:r>
              <a:rPr lang="el-GR" dirty="0" err="1">
                <a:latin typeface="Times New Roman" panose="02020603050405020304" pitchFamily="18" charset="0"/>
                <a:cs typeface="Times New Roman" panose="02020603050405020304" pitchFamily="18" charset="0"/>
              </a:rPr>
              <a:t>Καλλία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vocative, dir. address</a:t>
            </a:r>
          </a:p>
          <a:p>
            <a:pPr algn="just"/>
            <a:r>
              <a:rPr lang="el-GR"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impf. </a:t>
            </a:r>
            <a:r>
              <a:rPr lang="el-GR" dirty="0" err="1">
                <a:latin typeface="Times New Roman" panose="02020603050405020304" pitchFamily="18" charset="0"/>
                <a:cs typeface="Times New Roman" panose="02020603050405020304" pitchFamily="18" charset="0"/>
              </a:rPr>
              <a:t>ἠμί</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ἐγενέσθην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εἴχομεν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if…had been…, would…; a mixed contrary to fact condition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aor., impf.); dual 3p aor. </a:t>
            </a:r>
            <a:r>
              <a:rPr lang="el-GR" dirty="0" err="1">
                <a:latin typeface="Times New Roman" panose="02020603050405020304" pitchFamily="18" charset="0"/>
                <a:cs typeface="Times New Roman" panose="02020603050405020304" pitchFamily="18" charset="0"/>
              </a:rPr>
              <a:t>γίγνομαι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born,’ the dual ending is -</a:t>
            </a:r>
            <a:r>
              <a:rPr lang="el-GR" dirty="0" err="1">
                <a:latin typeface="Times New Roman" panose="02020603050405020304" pitchFamily="18" charset="0"/>
                <a:cs typeface="Times New Roman" panose="02020603050405020304" pitchFamily="18" charset="0"/>
              </a:rPr>
              <a:t>σθην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ἔχω</a:t>
            </a:r>
            <a:r>
              <a:rPr lang="el-GR"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inf. often means ‘is able’</a:t>
            </a:r>
          </a:p>
          <a:p>
            <a:pPr algn="just"/>
            <a:r>
              <a:rPr lang="el-GR" dirty="0" err="1">
                <a:latin typeface="Times New Roman" panose="02020603050405020304" pitchFamily="18" charset="0"/>
                <a:cs typeface="Times New Roman" panose="02020603050405020304" pitchFamily="18" charset="0"/>
              </a:rPr>
              <a:t>τὼ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ὑε</a:t>
            </a:r>
            <a:r>
              <a:rPr lang="el-GR" dirty="0">
                <a:latin typeface="Times New Roman" panose="02020603050405020304" pitchFamily="18" charset="0"/>
                <a:cs typeface="Times New Roman" panose="02020603050405020304" pitchFamily="18" charset="0"/>
              </a:rPr>
              <a:t>-ε, </a:t>
            </a:r>
            <a:r>
              <a:rPr lang="en-US" dirty="0">
                <a:latin typeface="Times New Roman" panose="02020603050405020304" pitchFamily="18" charset="0"/>
                <a:cs typeface="Times New Roman" panose="02020603050405020304" pitchFamily="18" charset="0"/>
              </a:rPr>
              <a:t>dual nom. 3rd decl.</a:t>
            </a:r>
          </a:p>
          <a:p>
            <a:pPr algn="just"/>
            <a:r>
              <a:rPr lang="el-GR" dirty="0" err="1">
                <a:latin typeface="Times New Roman" panose="02020603050405020304" pitchFamily="18" charset="0"/>
                <a:cs typeface="Times New Roman" panose="02020603050405020304" pitchFamily="18" charset="0"/>
              </a:rPr>
              <a:t>πώλω</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μόσχω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dual nom. pred. 2nd decl.</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148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82545C-6377-1611-88A8-C32F5C088DAD}"/>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FD6C1CAF-0880-CCC2-E9F9-9DEB4CD9DF9A}"/>
              </a:ext>
            </a:extLst>
          </p:cNvPr>
          <p:cNvSpPr>
            <a:spLocks noGrp="1"/>
          </p:cNvSpPr>
          <p:nvPr>
            <p:ph idx="1"/>
          </p:nvPr>
        </p:nvSpPr>
        <p:spPr/>
        <p:txBody>
          <a:bodyPr>
            <a:normAutofit fontScale="92500" lnSpcReduction="10000"/>
          </a:bodyPr>
          <a:lstStyle/>
          <a:p>
            <a:pPr algn="just"/>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over…; dual dat. of compound adj. or substantive: ‘the two’ or ‘them two’</a:t>
            </a:r>
          </a:p>
          <a:p>
            <a:pPr algn="just"/>
            <a:r>
              <a:rPr lang="el-GR" dirty="0" err="1">
                <a:latin typeface="Times New Roman" panose="02020603050405020304" pitchFamily="18" charset="0"/>
                <a:cs typeface="Times New Roman" panose="02020603050405020304" pitchFamily="18" charset="0"/>
              </a:rPr>
              <a:t>ὃς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ἔμελλεν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ποιήσειν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who…; </a:t>
            </a:r>
            <a:r>
              <a:rPr lang="el-GR" dirty="0">
                <a:latin typeface="Times New Roman" panose="02020603050405020304" pitchFamily="18" charset="0"/>
                <a:cs typeface="Times New Roman" panose="02020603050405020304" pitchFamily="18" charset="0"/>
              </a:rPr>
              <a:t>μέλλω + </a:t>
            </a:r>
            <a:r>
              <a:rPr lang="en-US" dirty="0">
                <a:latin typeface="Times New Roman" panose="02020603050405020304" pitchFamily="18" charset="0"/>
                <a:cs typeface="Times New Roman" panose="02020603050405020304" pitchFamily="18" charset="0"/>
              </a:rPr>
              <a:t>fut. inf. expressing purpose; fut. </a:t>
            </a:r>
            <a:r>
              <a:rPr lang="el-GR" dirty="0" err="1">
                <a:latin typeface="Times New Roman" panose="02020603050405020304" pitchFamily="18" charset="0"/>
                <a:cs typeface="Times New Roman" panose="02020603050405020304" pitchFamily="18" charset="0"/>
              </a:rPr>
              <a:t>ποιήσειν</a:t>
            </a:r>
            <a:r>
              <a:rPr lang="en-US" dirty="0">
                <a:latin typeface="Times New Roman" panose="02020603050405020304" pitchFamily="18" charset="0"/>
                <a:cs typeface="Times New Roman" panose="02020603050405020304" pitchFamily="18" charset="0"/>
              </a:rPr>
              <a:t> should be translated as a pres. inf. and</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governs a double acc.</a:t>
            </a:r>
          </a:p>
          <a:p>
            <a:pPr algn="just"/>
            <a:r>
              <a:rPr lang="el-GR" dirty="0" err="1">
                <a:latin typeface="Times New Roman" panose="02020603050405020304" pitchFamily="18" charset="0"/>
                <a:cs typeface="Times New Roman" panose="02020603050405020304" pitchFamily="18" charset="0"/>
              </a:rPr>
              <a:t>αὐτὼ</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dual acc. obj.; </a:t>
            </a:r>
            <a:r>
              <a:rPr lang="el-GR" dirty="0" err="1">
                <a:latin typeface="Times New Roman" panose="02020603050405020304" pitchFamily="18" charset="0"/>
                <a:cs typeface="Times New Roman" panose="02020603050405020304" pitchFamily="18" charset="0"/>
              </a:rPr>
              <a:t>καλώ</a:t>
            </a:r>
            <a:r>
              <a:rPr lang="el-GR" dirty="0">
                <a:latin typeface="Times New Roman" panose="02020603050405020304" pitchFamily="18" charset="0"/>
                <a:cs typeface="Times New Roman" panose="02020603050405020304" pitchFamily="18" charset="0"/>
              </a:rPr>
              <a:t> τε κα(ὶ) </a:t>
            </a:r>
            <a:r>
              <a:rPr lang="el-GR" dirty="0" err="1">
                <a:latin typeface="Times New Roman" panose="02020603050405020304" pitchFamily="18" charset="0"/>
                <a:cs typeface="Times New Roman" panose="02020603050405020304" pitchFamily="18" charset="0"/>
              </a:rPr>
              <a:t>ἀγαθὼ</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dual acc. predicate; κα</a:t>
            </a:r>
            <a:r>
              <a:rPr lang="en-US" dirty="0" err="1">
                <a:latin typeface="Times New Roman" panose="02020603050405020304" pitchFamily="18" charset="0"/>
                <a:cs typeface="Times New Roman" panose="02020603050405020304" pitchFamily="18" charset="0"/>
              </a:rPr>
              <a:t>λὸς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κἀγ</a:t>
            </a:r>
            <a:r>
              <a:rPr lang="en-US" dirty="0">
                <a:latin typeface="Times New Roman" panose="02020603050405020304" pitchFamily="18" charset="0"/>
                <a:cs typeface="Times New Roman" panose="02020603050405020304" pitchFamily="18" charset="0"/>
              </a:rPr>
              <a:t>αθός, ‘the fine and the good,’ is a common expression used to describe the aristocratic ideal</a:t>
            </a:r>
          </a:p>
          <a:p>
            <a:pPr algn="just"/>
            <a:r>
              <a:rPr lang="en-US" dirty="0" err="1">
                <a:latin typeface="Times New Roman" panose="02020603050405020304" pitchFamily="18" charset="0"/>
                <a:cs typeface="Times New Roman" panose="02020603050405020304" pitchFamily="18" charset="0"/>
              </a:rPr>
              <a:t>τὴν</a:t>
            </a:r>
            <a:r>
              <a:rPr lang="en-US" dirty="0">
                <a:latin typeface="Times New Roman" panose="02020603050405020304" pitchFamily="18" charset="0"/>
                <a:cs typeface="Times New Roman" panose="02020603050405020304" pitchFamily="18" charset="0"/>
              </a:rPr>
              <a:t> π</a:t>
            </a:r>
            <a:r>
              <a:rPr lang="en-US" dirty="0" err="1">
                <a:latin typeface="Times New Roman" panose="02020603050405020304" pitchFamily="18" charset="0"/>
                <a:cs typeface="Times New Roman" panose="02020603050405020304" pitchFamily="18" charset="0"/>
              </a:rPr>
              <a:t>ροσήκουσ</a:t>
            </a:r>
            <a:r>
              <a:rPr lang="en-US" dirty="0">
                <a:latin typeface="Times New Roman" panose="02020603050405020304" pitchFamily="18" charset="0"/>
                <a:cs typeface="Times New Roman" panose="02020603050405020304" pitchFamily="18" charset="0"/>
              </a:rPr>
              <a:t>αν ἀρετήν: in respect to…; acc. of respect; pres.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which often means ‘fitting,’ ’becoming,’ ‘appropriate</a:t>
            </a:r>
          </a:p>
          <a:p>
            <a:endParaRPr lang="el-GR" dirty="0"/>
          </a:p>
        </p:txBody>
      </p:sp>
    </p:spTree>
    <p:extLst>
      <p:ext uri="{BB962C8B-B14F-4D97-AF65-F5344CB8AC3E}">
        <p14:creationId xmlns:p14="http://schemas.microsoft.com/office/powerpoint/2010/main" val="386213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4016B0-F2FE-3263-EB94-0A65FBFC96C7}"/>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2153420E-8DE5-6A38-2F0C-CE6D8952DAAB}"/>
              </a:ext>
            </a:extLst>
          </p:cNvPr>
          <p:cNvSpPr>
            <a:spLocks noGrp="1"/>
          </p:cNvSpPr>
          <p:nvPr>
            <p:ph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οὗτος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this one would be…; second verb in the apodosis of the contrary to fact starting in a7; 3s impf. </a:t>
            </a:r>
            <a:r>
              <a:rPr lang="el-GR" dirty="0" err="1">
                <a:latin typeface="Times New Roman" panose="02020603050405020304" pitchFamily="18" charset="0"/>
                <a:cs typeface="Times New Roman" panose="02020603050405020304" pitchFamily="18" charset="0"/>
              </a:rPr>
              <a:t>εἰμί</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ἱππικῶν</a:t>
            </a:r>
            <a:r>
              <a:rPr lang="el-GR" dirty="0">
                <a:latin typeface="Times New Roman" panose="02020603050405020304" pitchFamily="18" charset="0"/>
                <a:cs typeface="Times New Roman" panose="02020603050405020304" pitchFamily="18" charset="0"/>
              </a:rPr>
              <a:t> τις 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γεωργικῶν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(τις): </a:t>
            </a:r>
            <a:r>
              <a:rPr lang="en-US" dirty="0">
                <a:latin typeface="Times New Roman" panose="02020603050405020304" pitchFamily="18" charset="0"/>
                <a:cs typeface="Times New Roman" panose="02020603050405020304" pitchFamily="18" charset="0"/>
              </a:rPr>
              <a:t>either…or…; both partitive gen.</a:t>
            </a:r>
          </a:p>
          <a:p>
            <a:pPr algn="just"/>
            <a:r>
              <a:rPr lang="el-GR" dirty="0" err="1">
                <a:latin typeface="Times New Roman" panose="02020603050405020304" pitchFamily="18" charset="0"/>
                <a:cs typeface="Times New Roman" panose="02020603050405020304" pitchFamily="18" charset="0"/>
              </a:rPr>
              <a:t>νῦν</a:t>
            </a:r>
            <a:r>
              <a:rPr lang="el-GR" dirty="0">
                <a:latin typeface="Times New Roman" panose="02020603050405020304" pitchFamily="18" charset="0"/>
                <a:cs typeface="Times New Roman" panose="02020603050405020304" pitchFamily="18" charset="0"/>
              </a:rPr>
              <a:t> δ(ὲ): </a:t>
            </a:r>
            <a:r>
              <a:rPr lang="en-US" dirty="0">
                <a:latin typeface="Times New Roman" panose="02020603050405020304" pitchFamily="18" charset="0"/>
                <a:cs typeface="Times New Roman" panose="02020603050405020304" pitchFamily="18" charset="0"/>
              </a:rPr>
              <a:t>but, as it is; a common adversative following a contrary to fact condition</a:t>
            </a:r>
          </a:p>
          <a:p>
            <a:pPr algn="just"/>
            <a:r>
              <a:rPr lang="el-GR" dirty="0" err="1">
                <a:latin typeface="Times New Roman" panose="02020603050405020304" pitchFamily="18" charset="0"/>
                <a:cs typeface="Times New Roman" panose="02020603050405020304" pitchFamily="18" charset="0"/>
              </a:rPr>
              <a:t>ἀνθρώπω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two)…; dual nom. pred. and dual 3p </a:t>
            </a:r>
            <a:r>
              <a:rPr lang="el-GR" dirty="0" err="1">
                <a:latin typeface="Times New Roman" panose="02020603050405020304" pitchFamily="18" charset="0"/>
                <a:cs typeface="Times New Roman" panose="02020603050405020304" pitchFamily="18" charset="0"/>
              </a:rPr>
              <a:t>εἰμί</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τίνα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interrogative, acc. </a:t>
            </a:r>
            <a:r>
              <a:rPr lang="el-GR" dirty="0">
                <a:latin typeface="Times New Roman" panose="02020603050405020304" pitchFamily="18" charset="0"/>
                <a:cs typeface="Times New Roman" panose="02020603050405020304" pitchFamily="18" charset="0"/>
              </a:rPr>
              <a:t>τίς</a:t>
            </a:r>
          </a:p>
          <a:p>
            <a:pPr algn="just"/>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over…; dual dat. of compound</a:t>
            </a:r>
          </a:p>
          <a:p>
            <a:pPr algn="just"/>
            <a:r>
              <a:rPr lang="el-GR" dirty="0" err="1">
                <a:latin typeface="Times New Roman" panose="02020603050405020304" pitchFamily="18" charset="0"/>
                <a:cs typeface="Times New Roman" panose="02020603050405020304" pitchFamily="18" charset="0"/>
              </a:rPr>
              <a:t>ἐπιστάτην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dat. of interest (for…)</a:t>
            </a:r>
          </a:p>
          <a:p>
            <a:pPr algn="just"/>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νῷ</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place where, </a:t>
            </a:r>
            <a:r>
              <a:rPr lang="el-GR" dirty="0" err="1">
                <a:latin typeface="Times New Roman" panose="02020603050405020304" pitchFamily="18" charset="0"/>
                <a:cs typeface="Times New Roman" panose="02020603050405020304" pitchFamily="18" charset="0"/>
              </a:rPr>
              <a:t>νοῦς</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ἀνθρωπίνης</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πολιτικῆς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attributive position modifying </a:t>
            </a:r>
            <a:r>
              <a:rPr lang="el-GR" dirty="0" err="1">
                <a:latin typeface="Times New Roman" panose="02020603050405020304" pitchFamily="18" charset="0"/>
                <a:cs typeface="Times New Roman" panose="02020603050405020304" pitchFamily="18" charset="0"/>
              </a:rPr>
              <a:t>ἀρετῆς</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σε </a:t>
            </a:r>
            <a:r>
              <a:rPr lang="el-GR" dirty="0" err="1">
                <a:latin typeface="Times New Roman" panose="02020603050405020304" pitchFamily="18" charset="0"/>
                <a:cs typeface="Times New Roman" panose="02020603050405020304" pitchFamily="18" charset="0"/>
              </a:rPr>
              <a:t>ἐσκέφθαι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ind. disc., pf. mid. inf.</a:t>
            </a:r>
          </a:p>
          <a:p>
            <a:pPr algn="just"/>
            <a:r>
              <a:rPr lang="el-GR" dirty="0" err="1">
                <a:latin typeface="Times New Roman" panose="02020603050405020304" pitchFamily="18" charset="0"/>
                <a:cs typeface="Times New Roman" panose="02020603050405020304" pitchFamily="18" charset="0"/>
              </a:rPr>
              <a:t>διὰ</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 account of…</a:t>
            </a:r>
          </a:p>
          <a:p>
            <a:pPr algn="just"/>
            <a:r>
              <a:rPr lang="el-GR" dirty="0" err="1">
                <a:latin typeface="Times New Roman" panose="02020603050405020304" pitchFamily="18" charset="0"/>
                <a:cs typeface="Times New Roman" panose="02020603050405020304" pitchFamily="18" charset="0"/>
              </a:rPr>
              <a:t>ἔφην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impf. </a:t>
            </a:r>
            <a:r>
              <a:rPr lang="el-GR" dirty="0" err="1">
                <a:latin typeface="Times New Roman" panose="02020603050405020304" pitchFamily="18" charset="0"/>
                <a:cs typeface="Times New Roman" panose="02020603050405020304" pitchFamily="18" charset="0"/>
              </a:rPr>
              <a:t>φημί</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54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6A9FF7-71FB-BACC-6926-FD61E40B92AC}"/>
              </a:ext>
            </a:extLst>
          </p:cNvPr>
          <p:cNvSpPr>
            <a:spLocks noGrp="1"/>
          </p:cNvSpPr>
          <p:nvPr>
            <p:ph type="title"/>
          </p:nvPr>
        </p:nvSpPr>
        <p:spPr/>
        <p:txBody>
          <a:bodyPr/>
          <a:lstStyle/>
          <a:p>
            <a:r>
              <a:rPr lang="en-US" dirty="0"/>
              <a:t>Vocabulary</a:t>
            </a:r>
            <a:endParaRPr lang="el-GR" dirty="0"/>
          </a:p>
        </p:txBody>
      </p:sp>
      <p:sp>
        <p:nvSpPr>
          <p:cNvPr id="4" name="Θέση περιεχομένου 3">
            <a:extLst>
              <a:ext uri="{FF2B5EF4-FFF2-40B4-BE49-F238E27FC236}">
                <a16:creationId xmlns:a16="http://schemas.microsoft.com/office/drawing/2014/main" id="{761AFC6B-4458-5593-82A7-8EC19FE2A66C}"/>
              </a:ext>
            </a:extLst>
          </p:cNvPr>
          <p:cNvSpPr>
            <a:spLocks noGrp="1"/>
          </p:cNvSpPr>
          <p:nvPr>
            <p:ph sz="half" idx="1"/>
          </p:nvPr>
        </p:nvSpPr>
        <p:spPr/>
        <p:txBody>
          <a:bodyPr>
            <a:normAutofit fontScale="47500" lnSpcReduction="20000"/>
          </a:bodyPr>
          <a:lstStyle/>
          <a:p>
            <a:pPr algn="just"/>
            <a:r>
              <a:rPr lang="el-GR" dirty="0" err="1">
                <a:latin typeface="Times New Roman" panose="02020603050405020304" pitchFamily="18" charset="0"/>
                <a:cs typeface="Times New Roman" panose="02020603050405020304" pitchFamily="18" charset="0"/>
              </a:rPr>
              <a:t>ἁβρύνομαι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live luxuriously, put on airs</a:t>
            </a:r>
          </a:p>
          <a:p>
            <a:pPr algn="just"/>
            <a:r>
              <a:rPr lang="el-GR" dirty="0" err="1">
                <a:latin typeface="Times New Roman" panose="02020603050405020304" pitchFamily="18" charset="0"/>
                <a:cs typeface="Times New Roman" panose="02020603050405020304" pitchFamily="18" charset="0"/>
              </a:rPr>
              <a:t>ἀληθῶς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truly</a:t>
            </a:r>
          </a:p>
          <a:p>
            <a:pPr algn="just"/>
            <a:r>
              <a:rPr lang="el-GR" dirty="0" err="1">
                <a:latin typeface="Times New Roman" panose="02020603050405020304" pitchFamily="18" charset="0"/>
                <a:cs typeface="Times New Roman" panose="02020603050405020304" pitchFamily="18" charset="0"/>
              </a:rPr>
              <a:t>γοῦν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any rate; reply: yes, well</a:t>
            </a:r>
          </a:p>
          <a:p>
            <a:pPr algn="just"/>
            <a:r>
              <a:rPr lang="el-GR" dirty="0" err="1">
                <a:latin typeface="Times New Roman" panose="02020603050405020304" pitchFamily="18" charset="0"/>
                <a:cs typeface="Times New Roman" panose="02020603050405020304" pitchFamily="18" charset="0"/>
              </a:rPr>
              <a:t>δή</a:t>
            </a:r>
            <a:r>
              <a:rPr lang="el-GR" dirty="0">
                <a:latin typeface="Times New Roman" panose="02020603050405020304" pitchFamily="18" charset="0"/>
                <a:cs typeface="Times New Roman" panose="02020603050405020304" pitchFamily="18" charset="0"/>
              </a:rPr>
              <a:t>-που: </a:t>
            </a:r>
            <a:r>
              <a:rPr lang="en-US" dirty="0">
                <a:latin typeface="Times New Roman" panose="02020603050405020304" pitchFamily="18" charset="0"/>
                <a:cs typeface="Times New Roman" panose="02020603050405020304" pitchFamily="18" charset="0"/>
              </a:rPr>
              <a:t>perhaps, I suppose, surely</a:t>
            </a:r>
          </a:p>
          <a:p>
            <a:pPr algn="just"/>
            <a:r>
              <a:rPr lang="el-GR" dirty="0" err="1">
                <a:latin typeface="Times New Roman" panose="02020603050405020304" pitchFamily="18" charset="0"/>
                <a:cs typeface="Times New Roman" panose="02020603050405020304" pitchFamily="18" charset="0"/>
              </a:rPr>
              <a:t>ἐμμελῶς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reasonably (priced), in tune</a:t>
            </a:r>
          </a:p>
          <a:p>
            <a:pPr algn="just"/>
            <a:r>
              <a:rPr lang="el-GR" dirty="0" err="1">
                <a:latin typeface="Times New Roman" panose="02020603050405020304" pitchFamily="18" charset="0"/>
                <a:cs typeface="Times New Roman" panose="02020603050405020304" pitchFamily="18" charset="0"/>
              </a:rPr>
              <a:t>ἔπειτα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then, next, secondly</a:t>
            </a:r>
          </a:p>
          <a:p>
            <a:pPr algn="just"/>
            <a:r>
              <a:rPr lang="el-GR" dirty="0" err="1">
                <a:latin typeface="Times New Roman" panose="02020603050405020304" pitchFamily="18" charset="0"/>
                <a:cs typeface="Times New Roman" panose="02020603050405020304" pitchFamily="18" charset="0"/>
              </a:rPr>
              <a:t>ἐπίσταμαι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know (how), understand</a:t>
            </a:r>
          </a:p>
          <a:p>
            <a:pPr algn="just"/>
            <a:r>
              <a:rPr lang="el-GR" dirty="0" err="1">
                <a:latin typeface="Times New Roman" panose="02020603050405020304" pitchFamily="18" charset="0"/>
                <a:cs typeface="Times New Roman" panose="02020603050405020304" pitchFamily="18" charset="0"/>
              </a:rPr>
              <a:t>Εὔηνος</a:t>
            </a:r>
            <a:r>
              <a:rPr lang="el-GR" dirty="0">
                <a:latin typeface="Times New Roman" panose="02020603050405020304" pitchFamily="18" charset="0"/>
                <a:cs typeface="Times New Roman" panose="02020603050405020304" pitchFamily="18" charset="0"/>
              </a:rPr>
              <a:t>, ὁ: </a:t>
            </a:r>
            <a:r>
              <a:rPr lang="en-US" dirty="0" err="1">
                <a:latin typeface="Times New Roman" panose="02020603050405020304" pitchFamily="18" charset="0"/>
                <a:cs typeface="Times New Roman" panose="02020603050405020304" pitchFamily="18" charset="0"/>
              </a:rPr>
              <a:t>Evenus</a:t>
            </a:r>
            <a:endParaRPr lang="en-US"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ἠμί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say</a:t>
            </a:r>
          </a:p>
          <a:p>
            <a:pPr algn="just"/>
            <a:r>
              <a:rPr lang="el-GR" dirty="0">
                <a:latin typeface="Times New Roman" panose="02020603050405020304" pitchFamily="18" charset="0"/>
                <a:cs typeface="Times New Roman" panose="02020603050405020304" pitchFamily="18" charset="0"/>
              </a:rPr>
              <a:t>καλλύνω: </a:t>
            </a:r>
            <a:r>
              <a:rPr lang="en-US" dirty="0">
                <a:latin typeface="Times New Roman" panose="02020603050405020304" pitchFamily="18" charset="0"/>
                <a:cs typeface="Times New Roman" panose="02020603050405020304" pitchFamily="18" charset="0"/>
              </a:rPr>
              <a:t>to beautify; mid. pride oneself (in)</a:t>
            </a:r>
          </a:p>
          <a:p>
            <a:pPr algn="just"/>
            <a:r>
              <a:rPr lang="el-GR" dirty="0">
                <a:latin typeface="Times New Roman" panose="02020603050405020304" pitchFamily="18" charset="0"/>
                <a:cs typeface="Times New Roman" panose="02020603050405020304" pitchFamily="18" charset="0"/>
              </a:rPr>
              <a:t>μακαρίζω: </a:t>
            </a:r>
            <a:r>
              <a:rPr lang="en-US" dirty="0">
                <a:latin typeface="Times New Roman" panose="02020603050405020304" pitchFamily="18" charset="0"/>
                <a:cs typeface="Times New Roman" panose="02020603050405020304" pitchFamily="18" charset="0"/>
              </a:rPr>
              <a:t>to deem blessed or happy</a:t>
            </a:r>
          </a:p>
          <a:p>
            <a:pPr algn="just"/>
            <a:r>
              <a:rPr lang="el-GR" dirty="0" err="1">
                <a:latin typeface="Times New Roman" panose="02020603050405020304" pitchFamily="18" charset="0"/>
                <a:cs typeface="Times New Roman" panose="02020603050405020304" pitchFamily="18" charset="0"/>
              </a:rPr>
              <a:t>μνᾶ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μνᾶς</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mina (=100 drachmae)</a:t>
            </a:r>
            <a:endParaRPr lang="el-GR" dirty="0">
              <a:latin typeface="Times New Roman" panose="02020603050405020304" pitchFamily="18" charset="0"/>
              <a:cs typeface="Times New Roman" panose="02020603050405020304" pitchFamily="18" charset="0"/>
            </a:endParaRPr>
          </a:p>
        </p:txBody>
      </p:sp>
      <p:sp>
        <p:nvSpPr>
          <p:cNvPr id="5" name="Θέση περιεχομένου 4">
            <a:extLst>
              <a:ext uri="{FF2B5EF4-FFF2-40B4-BE49-F238E27FC236}">
                <a16:creationId xmlns:a16="http://schemas.microsoft.com/office/drawing/2014/main" id="{D99DA70E-1608-1009-D107-F8C6A9BA439A}"/>
              </a:ext>
            </a:extLst>
          </p:cNvPr>
          <p:cNvSpPr>
            <a:spLocks noGrp="1"/>
          </p:cNvSpPr>
          <p:nvPr>
            <p:ph sz="half" idx="2"/>
          </p:nvPr>
        </p:nvSpPr>
        <p:spPr/>
        <p:txBody>
          <a:bodyPr>
            <a:normAutofit fontScale="47500" lnSpcReduction="20000"/>
          </a:bodyPr>
          <a:lstStyle/>
          <a:p>
            <a:pPr algn="just"/>
            <a:r>
              <a:rPr lang="el-GR" dirty="0">
                <a:latin typeface="Times New Roman" panose="02020603050405020304" pitchFamily="18" charset="0"/>
                <a:cs typeface="Times New Roman" panose="02020603050405020304" pitchFamily="18" charset="0"/>
              </a:rPr>
              <a:t>Πάριος, -α, -ον: </a:t>
            </a:r>
            <a:r>
              <a:rPr lang="en-US" dirty="0">
                <a:latin typeface="Times New Roman" panose="02020603050405020304" pitchFamily="18" charset="0"/>
                <a:cs typeface="Times New Roman" panose="02020603050405020304" pitchFamily="18" charset="0"/>
              </a:rPr>
              <a:t>of Paros</a:t>
            </a:r>
          </a:p>
          <a:p>
            <a:pPr algn="just"/>
            <a:r>
              <a:rPr lang="el-GR" dirty="0">
                <a:latin typeface="Times New Roman" panose="02020603050405020304" pitchFamily="18" charset="0"/>
                <a:cs typeface="Times New Roman" panose="02020603050405020304" pitchFamily="18" charset="0"/>
              </a:rPr>
              <a:t>πέντε: </a:t>
            </a:r>
            <a:r>
              <a:rPr lang="en-US" dirty="0">
                <a:latin typeface="Times New Roman" panose="02020603050405020304" pitchFamily="18" charset="0"/>
                <a:cs typeface="Times New Roman" panose="02020603050405020304" pitchFamily="18" charset="0"/>
              </a:rPr>
              <a:t>five</a:t>
            </a:r>
          </a:p>
          <a:p>
            <a:pPr algn="just"/>
            <a:r>
              <a:rPr lang="el-GR" dirty="0" err="1">
                <a:latin typeface="Times New Roman" panose="02020603050405020304" pitchFamily="18" charset="0"/>
                <a:cs typeface="Times New Roman" panose="02020603050405020304" pitchFamily="18" charset="0"/>
              </a:rPr>
              <a:t>περιττός</a:t>
            </a:r>
            <a:r>
              <a:rPr lang="el-GR" dirty="0">
                <a:latin typeface="Times New Roman" panose="02020603050405020304" pitchFamily="18" charset="0"/>
                <a:cs typeface="Times New Roman" panose="02020603050405020304" pitchFamily="18" charset="0"/>
              </a:rPr>
              <a:t>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extraordinary, remarkable</a:t>
            </a:r>
          </a:p>
          <a:p>
            <a:pPr algn="just"/>
            <a:r>
              <a:rPr lang="el-GR" dirty="0" err="1">
                <a:latin typeface="Times New Roman" panose="02020603050405020304" pitchFamily="18" charset="0"/>
                <a:cs typeface="Times New Roman" panose="02020603050405020304" pitchFamily="18" charset="0"/>
              </a:rPr>
              <a:t>πο-δαπός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what country?, whence?</a:t>
            </a:r>
          </a:p>
          <a:p>
            <a:pPr algn="just"/>
            <a:r>
              <a:rPr lang="el-GR" dirty="0" err="1">
                <a:latin typeface="Times New Roman" panose="02020603050405020304" pitchFamily="18" charset="0"/>
                <a:cs typeface="Times New Roman" panose="02020603050405020304" pitchFamily="18" charset="0"/>
              </a:rPr>
              <a:t>πό-θεν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from where, whence</a:t>
            </a:r>
          </a:p>
          <a:p>
            <a:pPr algn="just"/>
            <a:r>
              <a:rPr lang="el-GR" dirty="0">
                <a:latin typeface="Times New Roman" panose="02020603050405020304" pitchFamily="18" charset="0"/>
                <a:cs typeface="Times New Roman" panose="02020603050405020304" pitchFamily="18" charset="0"/>
              </a:rPr>
              <a:t>πόσος, -α, -ον: </a:t>
            </a:r>
            <a:r>
              <a:rPr lang="en-US" dirty="0">
                <a:latin typeface="Times New Roman" panose="02020603050405020304" pitchFamily="18" charset="0"/>
                <a:cs typeface="Times New Roman" panose="02020603050405020304" pitchFamily="18" charset="0"/>
              </a:rPr>
              <a:t>how much, many or great</a:t>
            </a:r>
          </a:p>
          <a:p>
            <a:pPr algn="just"/>
            <a:r>
              <a:rPr lang="el-GR" dirty="0">
                <a:latin typeface="Times New Roman" panose="02020603050405020304" pitchFamily="18" charset="0"/>
                <a:cs typeface="Times New Roman" panose="02020603050405020304" pitchFamily="18" charset="0"/>
              </a:rPr>
              <a:t>πραγματεύομαι: </a:t>
            </a:r>
            <a:r>
              <a:rPr lang="en-US" dirty="0">
                <a:latin typeface="Times New Roman" panose="02020603050405020304" pitchFamily="18" charset="0"/>
                <a:cs typeface="Times New Roman" panose="02020603050405020304" pitchFamily="18" charset="0"/>
              </a:rPr>
              <a:t>to exert oneself at, pf. be</a:t>
            </a:r>
          </a:p>
          <a:p>
            <a:pPr algn="just"/>
            <a:r>
              <a:rPr lang="en-US" dirty="0">
                <a:latin typeface="Times New Roman" panose="02020603050405020304" pitchFamily="18" charset="0"/>
                <a:cs typeface="Times New Roman" panose="02020603050405020304" pitchFamily="18" charset="0"/>
              </a:rPr>
              <a:t>labored at, worked out</a:t>
            </a:r>
          </a:p>
          <a:p>
            <a:pPr algn="just"/>
            <a:r>
              <a:rPr lang="el-GR" dirty="0" err="1">
                <a:latin typeface="Times New Roman" panose="02020603050405020304" pitchFamily="18" charset="0"/>
                <a:cs typeface="Times New Roman" panose="02020603050405020304" pitchFamily="18" charset="0"/>
              </a:rPr>
              <a:t>σός</a:t>
            </a:r>
            <a:r>
              <a:rPr lang="el-GR" dirty="0">
                <a:latin typeface="Times New Roman" panose="02020603050405020304" pitchFamily="18" charset="0"/>
                <a:cs typeface="Times New Roman" panose="02020603050405020304" pitchFamily="18" charset="0"/>
              </a:rPr>
              <a:t>, -ή,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your, yours</a:t>
            </a:r>
          </a:p>
          <a:p>
            <a:pPr algn="just"/>
            <a:r>
              <a:rPr lang="el-GR" dirty="0">
                <a:latin typeface="Times New Roman" panose="02020603050405020304" pitchFamily="18" charset="0"/>
                <a:cs typeface="Times New Roman" panose="02020603050405020304" pitchFamily="18" charset="0"/>
              </a:rPr>
              <a:t>τέχνη, ἡ: </a:t>
            </a:r>
            <a:r>
              <a:rPr lang="en-US" dirty="0">
                <a:latin typeface="Times New Roman" panose="02020603050405020304" pitchFamily="18" charset="0"/>
                <a:cs typeface="Times New Roman" panose="02020603050405020304" pitchFamily="18" charset="0"/>
              </a:rPr>
              <a:t>art, skill, craft</a:t>
            </a:r>
          </a:p>
          <a:p>
            <a:pPr algn="just"/>
            <a:r>
              <a:rPr lang="el-GR" dirty="0" err="1">
                <a:latin typeface="Times New Roman" panose="02020603050405020304" pitchFamily="18" charset="0"/>
                <a:cs typeface="Times New Roman" panose="02020603050405020304" pitchFamily="18" charset="0"/>
              </a:rPr>
              <a:t>ὑπο</a:t>
            </a:r>
            <a:r>
              <a:rPr lang="el-GR" dirty="0">
                <a:latin typeface="Times New Roman" panose="02020603050405020304" pitchFamily="18" charset="0"/>
                <a:cs typeface="Times New Roman" panose="02020603050405020304" pitchFamily="18" charset="0"/>
              </a:rPr>
              <a:t>-λαμβάνω: </a:t>
            </a:r>
            <a:r>
              <a:rPr lang="en-US" dirty="0">
                <a:latin typeface="Times New Roman" panose="02020603050405020304" pitchFamily="18" charset="0"/>
                <a:cs typeface="Times New Roman" panose="02020603050405020304" pitchFamily="18" charset="0"/>
              </a:rPr>
              <a:t>to take up, reply; suppose</a:t>
            </a:r>
          </a:p>
          <a:p>
            <a:pPr algn="just"/>
            <a:r>
              <a:rPr lang="el-GR" dirty="0">
                <a:latin typeface="Times New Roman" panose="02020603050405020304" pitchFamily="18" charset="0"/>
                <a:cs typeface="Times New Roman" panose="02020603050405020304" pitchFamily="18" charset="0"/>
              </a:rPr>
              <a:t>φήμη, ἡ: </a:t>
            </a:r>
            <a:r>
              <a:rPr lang="en-US" dirty="0">
                <a:latin typeface="Times New Roman" panose="02020603050405020304" pitchFamily="18" charset="0"/>
                <a:cs typeface="Times New Roman" panose="02020603050405020304" pitchFamily="18" charset="0"/>
              </a:rPr>
              <a:t>rumor; divine utterance</a:t>
            </a:r>
          </a:p>
          <a:p>
            <a:pPr algn="just"/>
            <a:r>
              <a:rPr lang="en-US" dirty="0">
                <a:latin typeface="Times New Roman" panose="02020603050405020304" pitchFamily="18" charset="0"/>
                <a:cs typeface="Times New Roman" panose="02020603050405020304" pitchFamily="18" charset="0"/>
              </a:rPr>
              <a:t>α</a:t>
            </a:r>
            <a:r>
              <a:rPr lang="en-US" dirty="0" err="1">
                <a:latin typeface="Times New Roman" panose="02020603050405020304" pitchFamily="18" charset="0"/>
                <a:cs typeface="Times New Roman" panose="02020603050405020304" pitchFamily="18" charset="0"/>
              </a:rPr>
              <a:t>ὐτο-σχεδιάζω</a:t>
            </a:r>
            <a:r>
              <a:rPr lang="en-US" dirty="0">
                <a:latin typeface="Times New Roman" panose="02020603050405020304" pitchFamily="18" charset="0"/>
                <a:cs typeface="Times New Roman" panose="02020603050405020304" pitchFamily="18" charset="0"/>
              </a:rPr>
              <a:t>: to act or speak off-hand</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806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BB680A-E7E3-97DA-474B-5407F10D7F51}"/>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E97386C4-ADD9-CF55-7819-D89B15D22DDD}"/>
              </a:ext>
            </a:extLst>
          </p:cNvPr>
          <p:cNvSpPr>
            <a:spLocks noGrp="1"/>
          </p:cNvSpPr>
          <p:nvPr>
            <p:ph idx="1"/>
          </p:nvPr>
        </p:nvSpPr>
        <p:spPr/>
        <p:txBody>
          <a:bodyPr>
            <a:normAutofit fontScale="47500" lnSpcReduction="20000"/>
          </a:bodyPr>
          <a:lstStyle/>
          <a:p>
            <a:pPr algn="just"/>
            <a:r>
              <a:rPr lang="el-GR" dirty="0">
                <a:latin typeface="Times New Roman" panose="02020603050405020304" pitchFamily="18" charset="0"/>
                <a:cs typeface="Times New Roman" panose="02020603050405020304" pitchFamily="18" charset="0"/>
              </a:rPr>
              <a:t>πάνυ </a:t>
            </a:r>
            <a:r>
              <a:rPr lang="el-GR" dirty="0" err="1">
                <a:latin typeface="Times New Roman" panose="02020603050405020304" pitchFamily="18" charset="0"/>
                <a:cs typeface="Times New Roman" panose="02020603050405020304" pitchFamily="18" charset="0"/>
              </a:rPr>
              <a:t>γε</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quite so; very common reply</a:t>
            </a:r>
          </a:p>
          <a:p>
            <a:pPr algn="just"/>
            <a:r>
              <a:rPr lang="el-GR" dirty="0">
                <a:latin typeface="Times New Roman" panose="02020603050405020304" pitchFamily="18" charset="0"/>
                <a:cs typeface="Times New Roman" panose="02020603050405020304" pitchFamily="18" charset="0"/>
              </a:rPr>
              <a:t>ἦ δ᾽ </a:t>
            </a:r>
            <a:r>
              <a:rPr lang="el-GR" dirty="0" err="1">
                <a:latin typeface="Times New Roman" panose="02020603050405020304" pitchFamily="18" charset="0"/>
                <a:cs typeface="Times New Roman" panose="02020603050405020304" pitchFamily="18" charset="0"/>
              </a:rPr>
              <a:t>ὅς</a:t>
            </a:r>
            <a:r>
              <a:rPr lang="el-GR" dirty="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s impf. </a:t>
            </a:r>
            <a:r>
              <a:rPr lang="el-GR" dirty="0" err="1">
                <a:latin typeface="Times New Roman" panose="02020603050405020304" pitchFamily="18" charset="0"/>
                <a:cs typeface="Times New Roman" panose="02020603050405020304" pitchFamily="18" charset="0"/>
              </a:rPr>
              <a:t>ἠμί</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ὅς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a demonstrative: ‘this/that one’ or just ‘he’ as it is in epic</a:t>
            </a:r>
          </a:p>
          <a:p>
            <a:pPr algn="just"/>
            <a:r>
              <a:rPr lang="el-GR"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impf. </a:t>
            </a:r>
            <a:r>
              <a:rPr lang="el-GR" dirty="0" err="1">
                <a:latin typeface="Times New Roman" panose="02020603050405020304" pitchFamily="18" charset="0"/>
                <a:cs typeface="Times New Roman" panose="02020603050405020304" pitchFamily="18" charset="0"/>
              </a:rPr>
              <a:t>ἠμί</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τίς</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ποδαπός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ἐστίν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 verb</a:t>
            </a:r>
          </a:p>
          <a:p>
            <a:pPr algn="just"/>
            <a:r>
              <a:rPr lang="el-GR" dirty="0" err="1">
                <a:latin typeface="Times New Roman" panose="02020603050405020304" pitchFamily="18" charset="0"/>
                <a:cs typeface="Times New Roman" panose="02020603050405020304" pitchFamily="18" charset="0"/>
              </a:rPr>
              <a:t>πόσου</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interrogative, gen. of price</a:t>
            </a:r>
          </a:p>
          <a:p>
            <a:pPr algn="just"/>
            <a:r>
              <a:rPr lang="el-GR" dirty="0" err="1">
                <a:latin typeface="Times New Roman" panose="02020603050405020304" pitchFamily="18" charset="0"/>
                <a:cs typeface="Times New Roman" panose="02020603050405020304" pitchFamily="18" charset="0"/>
              </a:rPr>
              <a:t>ἔφην</a:t>
            </a:r>
            <a:r>
              <a:rPr lang="el-GR"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s impf. </a:t>
            </a:r>
            <a:r>
              <a:rPr lang="el-GR" dirty="0" err="1">
                <a:latin typeface="Times New Roman" panose="02020603050405020304" pitchFamily="18" charset="0"/>
                <a:cs typeface="Times New Roman" panose="02020603050405020304" pitchFamily="18" charset="0"/>
              </a:rPr>
              <a:t>φημί</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πέντε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μνῶν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gen. of price</a:t>
            </a:r>
          </a:p>
          <a:p>
            <a:pPr algn="just"/>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ἔχοι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he had…; pres. opt.; the verb </a:t>
            </a:r>
            <a:r>
              <a:rPr lang="el-GR" dirty="0" err="1">
                <a:latin typeface="Times New Roman" panose="02020603050405020304" pitchFamily="18" charset="0"/>
                <a:cs typeface="Times New Roman" panose="02020603050405020304" pitchFamily="18" charset="0"/>
              </a:rPr>
              <a:t>ἐμακάρισα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implies ind. disc. (</a:t>
            </a:r>
            <a:r>
              <a:rPr lang="en-US" dirty="0" err="1">
                <a:latin typeface="Times New Roman" panose="02020603050405020304" pitchFamily="18" charset="0"/>
                <a:cs typeface="Times New Roman" panose="02020603050405020304" pitchFamily="18" charset="0"/>
              </a:rPr>
              <a:t>i.g.</a:t>
            </a:r>
            <a:r>
              <a:rPr lang="en-US" dirty="0">
                <a:latin typeface="Times New Roman" panose="02020603050405020304" pitchFamily="18" charset="0"/>
                <a:cs typeface="Times New Roman" panose="02020603050405020304" pitchFamily="18" charset="0"/>
              </a:rPr>
              <a:t> ‘deemed that he was happy’) and a subordinate verb in ind. disc. can become opt. in secondary seq. (</a:t>
            </a:r>
            <a:r>
              <a:rPr lang="el-GR" dirty="0" err="1">
                <a:latin typeface="Times New Roman" panose="02020603050405020304" pitchFamily="18" charset="0"/>
                <a:cs typeface="Times New Roman" panose="02020603050405020304" pitchFamily="18" charset="0"/>
              </a:rPr>
              <a:t>ἔχοι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remain indicative (</a:t>
            </a:r>
            <a:r>
              <a:rPr lang="el-GR" dirty="0" err="1">
                <a:latin typeface="Times New Roman" panose="02020603050405020304" pitchFamily="18" charset="0"/>
                <a:cs typeface="Times New Roman" panose="02020603050405020304" pitchFamily="18" charset="0"/>
              </a:rPr>
              <a:t>διδάσκει</a:t>
            </a:r>
            <a:r>
              <a:rPr lang="el-GR"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one expects both to be opt. or both to be indicative but there is no parallelism here</a:t>
            </a:r>
          </a:p>
          <a:p>
            <a:pPr algn="just"/>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ἀληθῶς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truly; lit. ‘thus truly’</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αὐτὸς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adv. and 1s intensive</a:t>
            </a:r>
          </a:p>
          <a:p>
            <a:pPr algn="just"/>
            <a:r>
              <a:rPr lang="el-GR" dirty="0" err="1">
                <a:latin typeface="Times New Roman" panose="02020603050405020304" pitchFamily="18" charset="0"/>
                <a:cs typeface="Times New Roman" panose="02020603050405020304" pitchFamily="18" charset="0"/>
              </a:rPr>
              <a:t>ἐκαλλυνόμην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ἡβρυνόμην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ἠπιστάμην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would…would…if I knew…; contrary to fact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impf mid., </a:t>
            </a:r>
            <a:r>
              <a:rPr lang="el-GR" dirty="0" err="1">
                <a:latin typeface="Times New Roman" panose="02020603050405020304" pitchFamily="18" charset="0"/>
                <a:cs typeface="Times New Roman" panose="02020603050405020304" pitchFamily="18" charset="0"/>
              </a:rPr>
              <a:t>ἄν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impf mid.)</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953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23E25-C780-43D1-1283-C88BE4A77243}"/>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8B5C6FBF-89D2-F2E2-8A8D-FB5E649187D0}"/>
              </a:ext>
            </a:extLst>
          </p:cNvPr>
          <p:cNvSpPr>
            <a:spLocks noGrp="1"/>
          </p:cNvSpPr>
          <p:nvPr>
            <p:ph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ἀλλ</a:t>
            </a:r>
            <a:r>
              <a:rPr lang="el-GR" dirty="0">
                <a:latin typeface="Times New Roman" panose="02020603050405020304" pitchFamily="18" charset="0"/>
                <a:cs typeface="Times New Roman" panose="02020603050405020304" pitchFamily="18" charset="0"/>
              </a:rPr>
              <a:t>(ὰ)…</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but in fact; </a:t>
            </a:r>
            <a:r>
              <a:rPr lang="el-GR" dirty="0">
                <a:latin typeface="Times New Roman" panose="02020603050405020304" pitchFamily="18" charset="0"/>
                <a:cs typeface="Times New Roman" panose="02020603050405020304" pitchFamily="18" charset="0"/>
              </a:rPr>
              <a:t>γάρ </a:t>
            </a:r>
            <a:r>
              <a:rPr lang="en-US" dirty="0">
                <a:latin typeface="Times New Roman" panose="02020603050405020304" pitchFamily="18" charset="0"/>
                <a:cs typeface="Times New Roman" panose="02020603050405020304" pitchFamily="18" charset="0"/>
              </a:rPr>
              <a:t>explains the adversative: ‘but (it is not the case) for…’</a:t>
            </a:r>
          </a:p>
          <a:p>
            <a:pPr algn="just"/>
            <a:r>
              <a:rPr lang="el-GR" dirty="0" err="1">
                <a:latin typeface="Times New Roman" panose="02020603050405020304" pitchFamily="18" charset="0"/>
                <a:cs typeface="Times New Roman" panose="02020603050405020304" pitchFamily="18" charset="0"/>
              </a:rPr>
              <a:t>ὑπολάβοι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would…; potential aor. opt.; i.e. ‘reply’ or ‘take up’ in a conversation</a:t>
            </a:r>
          </a:p>
          <a:p>
            <a:pPr algn="just"/>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well; often used at the beginning of speeches in opposition to what was said</a:t>
            </a:r>
          </a:p>
          <a:p>
            <a:pPr algn="just"/>
            <a:r>
              <a:rPr lang="el-GR" dirty="0" err="1">
                <a:latin typeface="Times New Roman" panose="02020603050405020304" pitchFamily="18" charset="0"/>
                <a:cs typeface="Times New Roman" panose="02020603050405020304" pitchFamily="18" charset="0"/>
              </a:rPr>
              <a:t>τί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πρᾶγμα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a:t>
            </a: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σὸν</a:t>
            </a:r>
            <a:r>
              <a:rPr lang="en-US" dirty="0">
                <a:latin typeface="Times New Roman" panose="02020603050405020304" pitchFamily="18" charset="0"/>
                <a:cs typeface="Times New Roman" panose="02020603050405020304" pitchFamily="18" charset="0"/>
              </a:rPr>
              <a:t> is placed at the beginning for emphasis</a:t>
            </a:r>
          </a:p>
          <a:p>
            <a:pPr algn="just"/>
            <a:r>
              <a:rPr lang="el-GR" dirty="0">
                <a:latin typeface="Times New Roman" panose="02020603050405020304" pitchFamily="18" charset="0"/>
                <a:cs typeface="Times New Roman" panose="02020603050405020304" pitchFamily="18" charset="0"/>
              </a:rPr>
              <a:t>σοι: </a:t>
            </a:r>
            <a:r>
              <a:rPr lang="en-US" dirty="0">
                <a:latin typeface="Times New Roman" panose="02020603050405020304" pitchFamily="18" charset="0"/>
                <a:cs typeface="Times New Roman" panose="02020603050405020304" pitchFamily="18" charset="0"/>
              </a:rPr>
              <a:t>against…; ; dat. of compound noun or simple dat. of interest (for…)</a:t>
            </a:r>
          </a:p>
          <a:p>
            <a:pPr algn="just"/>
            <a:r>
              <a:rPr lang="el-GR" dirty="0" err="1">
                <a:latin typeface="Times New Roman" panose="02020603050405020304" pitchFamily="18" charset="0"/>
                <a:cs typeface="Times New Roman" panose="02020603050405020304" pitchFamily="18" charset="0"/>
              </a:rPr>
              <a:t>αὗται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intensive</a:t>
            </a:r>
          </a:p>
          <a:p>
            <a:pPr algn="just"/>
            <a:r>
              <a:rPr lang="el-GR" dirty="0" err="1">
                <a:latin typeface="Times New Roman" panose="02020603050405020304" pitchFamily="18" charset="0"/>
                <a:cs typeface="Times New Roman" panose="02020603050405020304" pitchFamily="18" charset="0"/>
              </a:rPr>
              <a:t>γεγόνασιν</a:t>
            </a:r>
            <a:r>
              <a:rPr lang="el-GR" dirty="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p pf. </a:t>
            </a:r>
            <a:r>
              <a:rPr lang="el-GR" dirty="0" err="1">
                <a:latin typeface="Times New Roman" panose="02020603050405020304" pitchFamily="18" charset="0"/>
                <a:cs typeface="Times New Roman" panose="02020603050405020304" pitchFamily="18" charset="0"/>
              </a:rPr>
              <a:t>γίγνομαι</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οὐ</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δήπου</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surely…not; ‘not… I suppose,’ in incredulity or surprise, as in 17c4</a:t>
            </a:r>
          </a:p>
          <a:p>
            <a:pPr algn="just"/>
            <a:r>
              <a:rPr lang="el-GR" dirty="0" err="1">
                <a:latin typeface="Times New Roman" panose="02020603050405020304" pitchFamily="18" charset="0"/>
                <a:cs typeface="Times New Roman" panose="02020603050405020304" pitchFamily="18" charset="0"/>
              </a:rPr>
              <a:t>σοῦ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πραγματευομένου</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 abs.; </a:t>
            </a:r>
            <a:r>
              <a:rPr lang="el-GR" dirty="0" err="1">
                <a:latin typeface="Times New Roman" panose="02020603050405020304" pitchFamily="18" charset="0"/>
                <a:cs typeface="Times New Roman" panose="02020603050405020304" pitchFamily="18" charset="0"/>
              </a:rPr>
              <a:t>γε</a:t>
            </a:r>
            <a:r>
              <a:rPr lang="en-US" dirty="0">
                <a:latin typeface="Times New Roman" panose="02020603050405020304" pitchFamily="18" charset="0"/>
                <a:cs typeface="Times New Roman" panose="02020603050405020304" pitchFamily="18" charset="0"/>
              </a:rPr>
              <a:t> is intensive emphasizing the entire abs.</a:t>
            </a:r>
          </a:p>
          <a:p>
            <a:pPr algn="just"/>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περιττότερον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 obj. and</a:t>
            </a:r>
          </a:p>
          <a:p>
            <a:pPr algn="just"/>
            <a:r>
              <a:rPr lang="en-US" dirty="0">
                <a:latin typeface="Times New Roman" panose="02020603050405020304" pitchFamily="18" charset="0"/>
                <a:cs typeface="Times New Roman" panose="02020603050405020304" pitchFamily="18" charset="0"/>
              </a:rPr>
              <a:t>comparative adj.;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ἄλλων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masc. gen. of comparison (i.e. people, not things)</a:t>
            </a:r>
          </a:p>
          <a:p>
            <a:pPr algn="just"/>
            <a:r>
              <a:rPr lang="el-GR" dirty="0" err="1">
                <a:latin typeface="Times New Roman" panose="02020603050405020304" pitchFamily="18" charset="0"/>
                <a:cs typeface="Times New Roman" panose="02020603050405020304" pitchFamily="18" charset="0"/>
              </a:rPr>
              <a:t>γέγονεν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pf. </a:t>
            </a:r>
            <a:r>
              <a:rPr lang="el-GR" dirty="0" err="1">
                <a:latin typeface="Times New Roman" panose="02020603050405020304" pitchFamily="18" charset="0"/>
                <a:cs typeface="Times New Roman" panose="02020603050405020304" pitchFamily="18" charset="0"/>
              </a:rPr>
              <a:t>γίγνομαι</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82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1E0B5E-24DB-8F7A-55E4-0F557188C2C7}"/>
              </a:ext>
            </a:extLst>
          </p:cNvPr>
          <p:cNvSpPr>
            <a:spLocks noGrp="1"/>
          </p:cNvSpPr>
          <p:nvPr>
            <p:ph type="title"/>
          </p:nvPr>
        </p:nvSpPr>
        <p:spPr/>
        <p:txBody>
          <a:bodyPr/>
          <a:lstStyle/>
          <a:p>
            <a:r>
              <a:rPr lang="en-US" i="1" dirty="0"/>
              <a:t>Apology</a:t>
            </a:r>
            <a:r>
              <a:rPr lang="en-US" dirty="0"/>
              <a:t> 19a-20a (Defense Proper)</a:t>
            </a:r>
            <a:endParaRPr lang="el-GR" dirty="0"/>
          </a:p>
        </p:txBody>
      </p:sp>
      <p:sp>
        <p:nvSpPr>
          <p:cNvPr id="3" name="Θέση περιεχομένου 2">
            <a:extLst>
              <a:ext uri="{FF2B5EF4-FFF2-40B4-BE49-F238E27FC236}">
                <a16:creationId xmlns:a16="http://schemas.microsoft.com/office/drawing/2014/main" id="{8446359D-4EE2-436D-7662-6929B2888E19}"/>
              </a:ext>
            </a:extLst>
          </p:cNvPr>
          <p:cNvSpPr>
            <a:spLocks noGrp="1"/>
          </p:cNvSpPr>
          <p:nvPr>
            <p:ph idx="1"/>
          </p:nvPr>
        </p:nvSpPr>
        <p:spPr/>
        <p:txBody>
          <a:bodyPr>
            <a:normAutofit fontScale="92500" lnSpcReduction="20000"/>
          </a:bodyPr>
          <a:lstStyle/>
          <a:p>
            <a:pPr marL="0" indent="0" algn="just">
              <a:buNone/>
            </a:pPr>
            <a:r>
              <a:rPr lang="el-GR" dirty="0" err="1">
                <a:latin typeface="Times New Roman" panose="02020603050405020304" pitchFamily="18" charset="0"/>
                <a:cs typeface="Times New Roman" panose="02020603050405020304" pitchFamily="18" charset="0"/>
              </a:rPr>
              <a:t>ἀναλάβωμεν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ἀρχῆς</a:t>
            </a:r>
            <a:r>
              <a:rPr lang="el-GR" dirty="0">
                <a:latin typeface="Times New Roman" panose="02020603050405020304" pitchFamily="18" charset="0"/>
                <a:cs typeface="Times New Roman" panose="02020603050405020304" pitchFamily="18" charset="0"/>
              </a:rPr>
              <a:t> τίς ἡ κατηγορία </a:t>
            </a:r>
            <a:r>
              <a:rPr lang="el-GR" dirty="0" err="1">
                <a:latin typeface="Times New Roman" panose="02020603050405020304" pitchFamily="18" charset="0"/>
                <a:cs typeface="Times New Roman" panose="02020603050405020304" pitchFamily="18" charset="0"/>
              </a:rPr>
              <a:t>ἐστὶν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ἧ</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ἡ </a:t>
            </a:r>
            <a:r>
              <a:rPr lang="el-GR" dirty="0" err="1">
                <a:latin typeface="Times New Roman" panose="02020603050405020304" pitchFamily="18" charset="0"/>
                <a:cs typeface="Times New Roman" panose="02020603050405020304" pitchFamily="18" charset="0"/>
              </a:rPr>
              <a:t>ἐμὴ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διαβολὴ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γέγονεν</a:t>
            </a:r>
            <a:r>
              <a:rPr lang="el-GR" dirty="0">
                <a:latin typeface="Times New Roman" panose="02020603050405020304" pitchFamily="18" charset="0"/>
                <a:cs typeface="Times New Roman" panose="02020603050405020304" pitchFamily="18" charset="0"/>
              </a:rPr>
              <a:t>, ᾗ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πιστεύων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Μέλητός</a:t>
            </a:r>
            <a:r>
              <a:rPr lang="el-GR" dirty="0">
                <a:latin typeface="Times New Roman" panose="02020603050405020304" pitchFamily="18" charset="0"/>
                <a:cs typeface="Times New Roman" panose="02020603050405020304" pitchFamily="18" charset="0"/>
              </a:rPr>
              <a:t> με </a:t>
            </a:r>
            <a:r>
              <a:rPr lang="el-GR" dirty="0" err="1">
                <a:latin typeface="Times New Roman" panose="02020603050405020304" pitchFamily="18" charset="0"/>
                <a:cs typeface="Times New Roman" panose="02020603050405020304" pitchFamily="18" charset="0"/>
              </a:rPr>
              <a:t>ἐγράψατο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γραφὴν</a:t>
            </a:r>
            <a:r>
              <a:rPr lang="el-GR" dirty="0">
                <a:latin typeface="Times New Roman" panose="02020603050405020304" pitchFamily="18" charset="0"/>
                <a:cs typeface="Times New Roman" panose="02020603050405020304" pitchFamily="18" charset="0"/>
              </a:rPr>
              <a:t> ταύτην. </a:t>
            </a:r>
            <a:r>
              <a:rPr lang="el-GR" dirty="0" err="1">
                <a:latin typeface="Times New Roman" panose="02020603050405020304" pitchFamily="18" charset="0"/>
                <a:cs typeface="Times New Roman" panose="02020603050405020304" pitchFamily="18" charset="0"/>
              </a:rPr>
              <a:t>εἶεν</a:t>
            </a:r>
            <a:r>
              <a:rPr lang="el-GR" dirty="0">
                <a:latin typeface="Times New Roman" panose="02020603050405020304" pitchFamily="18" charset="0"/>
                <a:cs typeface="Times New Roman" panose="02020603050405020304" pitchFamily="18" charset="0"/>
              </a:rPr>
              <a:t>· τί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λέγοντες </a:t>
            </a:r>
            <a:r>
              <a:rPr lang="el-GR" dirty="0" err="1">
                <a:latin typeface="Times New Roman" panose="02020603050405020304" pitchFamily="18" charset="0"/>
                <a:cs typeface="Times New Roman" panose="02020603050405020304" pitchFamily="18" charset="0"/>
              </a:rPr>
              <a:t>διέβαλλον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διαβάλλοντες; </a:t>
            </a:r>
            <a:r>
              <a:rPr lang="el-GR" dirty="0" err="1">
                <a:latin typeface="Times New Roman" panose="02020603050405020304" pitchFamily="18" charset="0"/>
                <a:cs typeface="Times New Roman" panose="02020603050405020304" pitchFamily="18" charset="0"/>
              </a:rPr>
              <a:t>ὥσπερ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κατηγόρων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ἀντωμοσίαν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ἀναγνῶναι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αὐτῶν</a:t>
            </a:r>
            <a:r>
              <a:rPr lang="el-GR" dirty="0">
                <a:latin typeface="Times New Roman" panose="02020603050405020304" pitchFamily="18" charset="0"/>
                <a:cs typeface="Times New Roman" panose="02020603050405020304" pitchFamily="18" charset="0"/>
              </a:rPr>
              <a:t>: ‘Σωκράτης </a:t>
            </a:r>
            <a:r>
              <a:rPr lang="el-GR" dirty="0" err="1">
                <a:latin typeface="Times New Roman" panose="02020603050405020304" pitchFamily="18" charset="0"/>
                <a:cs typeface="Times New Roman" panose="02020603050405020304" pitchFamily="18" charset="0"/>
              </a:rPr>
              <a:t>ἀδικεῖ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περιεργάζεται </a:t>
            </a:r>
            <a:r>
              <a:rPr lang="el-GR" dirty="0" err="1">
                <a:latin typeface="Times New Roman" panose="02020603050405020304" pitchFamily="18" charset="0"/>
                <a:cs typeface="Times New Roman" panose="02020603050405020304" pitchFamily="18" charset="0"/>
              </a:rPr>
              <a:t>ζητῶν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τά</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οὐράνια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ἥττω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λόγον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κρείττω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ποιῶν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διδάσκων.’ τοιαύτη τίς </a:t>
            </a:r>
            <a:r>
              <a:rPr lang="el-GR"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ἑωρᾶτε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Ἀριστοφάνους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κωμῳδίᾳ</a:t>
            </a:r>
            <a:r>
              <a:rPr lang="el-GR" dirty="0">
                <a:latin typeface="Times New Roman" panose="02020603050405020304" pitchFamily="18" charset="0"/>
                <a:cs typeface="Times New Roman" panose="02020603050405020304" pitchFamily="18" charset="0"/>
              </a:rPr>
              <a:t>, Σωκράτη </a:t>
            </a:r>
            <a:r>
              <a:rPr lang="el-GR" dirty="0" err="1">
                <a:latin typeface="Times New Roman" panose="02020603050405020304" pitchFamily="18" charset="0"/>
                <a:cs typeface="Times New Roman" panose="02020603050405020304" pitchFamily="18" charset="0"/>
              </a:rPr>
              <a:t>τινὰ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περιφερόμενον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φάσκοντά</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ἀεροβατεῖν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φλυαρίαν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φλυαροῦντα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ὧν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μέγα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μικρὸν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πέρι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ἐπαΐω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ἀτιμάζων</a:t>
            </a:r>
            <a:r>
              <a:rPr lang="el-GR" dirty="0">
                <a:latin typeface="Times New Roman" panose="02020603050405020304" pitchFamily="18" charset="0"/>
                <a:cs typeface="Times New Roman" panose="02020603050405020304" pitchFamily="18" charset="0"/>
              </a:rPr>
              <a:t> λέγω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τοιαύτην </a:t>
            </a:r>
            <a:r>
              <a:rPr lang="el-GR" dirty="0" err="1">
                <a:latin typeface="Times New Roman" panose="02020603050405020304" pitchFamily="18" charset="0"/>
                <a:cs typeface="Times New Roman" panose="02020603050405020304" pitchFamily="18" charset="0"/>
              </a:rPr>
              <a:t>ἐπιστήμην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τοιούτων σοφός </a:t>
            </a:r>
            <a:r>
              <a:rPr lang="el-GR"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μή</a:t>
            </a:r>
            <a:r>
              <a:rPr lang="el-GR" dirty="0">
                <a:latin typeface="Times New Roman" panose="02020603050405020304" pitchFamily="18" charset="0"/>
                <a:cs typeface="Times New Roman" panose="02020603050405020304" pitchFamily="18" charset="0"/>
              </a:rPr>
              <a:t> πως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Μελήτου </a:t>
            </a:r>
            <a:r>
              <a:rPr lang="el-GR" dirty="0" err="1">
                <a:latin typeface="Times New Roman" panose="02020603050405020304" pitchFamily="18" charset="0"/>
                <a:cs typeface="Times New Roman" panose="02020603050405020304" pitchFamily="18" charset="0"/>
              </a:rPr>
              <a:t>τοσαύτας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δίκας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φεύγοιμι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ἐμοὶ</a:t>
            </a:r>
            <a:r>
              <a:rPr lang="el-GR" dirty="0">
                <a:latin typeface="Times New Roman" panose="02020603050405020304" pitchFamily="18" charset="0"/>
                <a:cs typeface="Times New Roman" panose="02020603050405020304" pitchFamily="18" charset="0"/>
              </a:rPr>
              <a:t> τούτων, ὦ </a:t>
            </a:r>
            <a:r>
              <a:rPr lang="el-GR" dirty="0" err="1">
                <a:latin typeface="Times New Roman" panose="02020603050405020304" pitchFamily="18" charset="0"/>
                <a:cs typeface="Times New Roman" panose="02020603050405020304" pitchFamily="18" charset="0"/>
              </a:rPr>
              <a:t>ἄνδρες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Ἀθηναῖοι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μέτεστιν</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3679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BA410-E8B8-438A-59BD-6FF2323FDC4C}"/>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B78C1FC3-86E3-1B67-FB13-F749E45D2F5B}"/>
              </a:ext>
            </a:extLst>
          </p:cNvPr>
          <p:cNvSpPr>
            <a:spLocks noGrp="1"/>
          </p:cNvSpPr>
          <p:nvPr>
            <p:ph idx="1"/>
          </p:nvPr>
        </p:nvSpPr>
        <p:spPr>
          <a:xfrm>
            <a:off x="1295402" y="2433710"/>
            <a:ext cx="9601196" cy="3685736"/>
          </a:xfrm>
        </p:spPr>
        <p:txBody>
          <a:bodyPr>
            <a:normAutofit fontScale="92500"/>
          </a:bodyPr>
          <a:lstStyle/>
          <a:p>
            <a:pPr algn="just"/>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μή</a:t>
            </a:r>
            <a:r>
              <a:rPr lang="el-GR" dirty="0">
                <a:latin typeface="Times New Roman" panose="02020603050405020304" pitchFamily="18" charset="0"/>
                <a:cs typeface="Times New Roman" panose="02020603050405020304" pitchFamily="18" charset="0"/>
              </a:rPr>
              <a:t> τι </a:t>
            </a:r>
            <a:r>
              <a:rPr lang="el-GR" dirty="0" err="1">
                <a:latin typeface="Times New Roman" panose="02020603050405020304" pitchFamily="18" charset="0"/>
                <a:cs typeface="Times New Roman" panose="02020603050405020304" pitchFamily="18" charset="0"/>
              </a:rPr>
              <a:t>ἔπραττες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unless you were…; protasis of a pres. contrary to fact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impf.)</a:t>
            </a:r>
          </a:p>
          <a:p>
            <a:pPr algn="just"/>
            <a:r>
              <a:rPr lang="el-GR" dirty="0">
                <a:latin typeface="Times New Roman" panose="02020603050405020304" pitchFamily="18" charset="0"/>
                <a:cs typeface="Times New Roman" panose="02020603050405020304" pitchFamily="18" charset="0"/>
              </a:rPr>
              <a:t>ἢ: </a:t>
            </a:r>
            <a:r>
              <a:rPr lang="en-US" dirty="0">
                <a:latin typeface="Times New Roman" panose="02020603050405020304" pitchFamily="18" charset="0"/>
                <a:cs typeface="Times New Roman" panose="02020603050405020304" pitchFamily="18" charset="0"/>
              </a:rPr>
              <a:t>clause of comparison as often follows forms of </a:t>
            </a:r>
            <a:r>
              <a:rPr lang="el-GR" dirty="0" err="1">
                <a:latin typeface="Times New Roman" panose="02020603050405020304" pitchFamily="18" charset="0"/>
                <a:cs typeface="Times New Roman" panose="02020603050405020304" pitchFamily="18" charset="0"/>
              </a:rPr>
              <a:t>ἄλλος</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λέγε: </a:t>
            </a:r>
            <a:r>
              <a:rPr lang="en-US" dirty="0">
                <a:latin typeface="Times New Roman" panose="02020603050405020304" pitchFamily="18" charset="0"/>
                <a:cs typeface="Times New Roman" panose="02020603050405020304" pitchFamily="18" charset="0"/>
              </a:rPr>
              <a:t>keep…, continue…; pres. imperative of continuous action</a:t>
            </a:r>
          </a:p>
          <a:p>
            <a:pPr algn="just"/>
            <a:r>
              <a:rPr lang="el-GR" dirty="0">
                <a:latin typeface="Times New Roman" panose="02020603050405020304" pitchFamily="18" charset="0"/>
                <a:cs typeface="Times New Roman" panose="02020603050405020304" pitchFamily="18" charset="0"/>
              </a:rPr>
              <a:t>τί </a:t>
            </a:r>
            <a:r>
              <a:rPr lang="el-GR"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 question</a:t>
            </a:r>
          </a:p>
          <a:p>
            <a:pPr algn="just"/>
            <a:r>
              <a:rPr lang="el-GR" dirty="0" err="1">
                <a:latin typeface="Times New Roman" panose="02020603050405020304" pitchFamily="18" charset="0"/>
                <a:cs typeface="Times New Roman" panose="02020603050405020304" pitchFamily="18" charset="0"/>
              </a:rPr>
              <a:t>ἵνα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μὴ</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αὐτοσχεδιάζωμεν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 that we may…; neg. purpose with 1p pres. subj.</a:t>
            </a:r>
          </a:p>
          <a:p>
            <a:pPr algn="just"/>
            <a:r>
              <a:rPr lang="el-GR" dirty="0" err="1">
                <a:latin typeface="Times New Roman" panose="02020603050405020304" pitchFamily="18" charset="0"/>
                <a:cs typeface="Times New Roman" panose="02020603050405020304" pitchFamily="18" charset="0"/>
              </a:rPr>
              <a:t>ταυτί</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these here things;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-ι, </a:t>
            </a:r>
            <a:r>
              <a:rPr lang="en-US" dirty="0">
                <a:latin typeface="Times New Roman" panose="02020603050405020304" pitchFamily="18" charset="0"/>
                <a:cs typeface="Times New Roman" panose="02020603050405020304" pitchFamily="18" charset="0"/>
              </a:rPr>
              <a:t>the deictic iota adds emphasis to the pronoun</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954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48EABF-8A56-D5F8-3010-D21B04392481}"/>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B01A98D1-260E-9822-257A-472D161F029D}"/>
              </a:ext>
            </a:extLst>
          </p:cNvPr>
          <p:cNvSpPr>
            <a:spLocks noGrp="1"/>
          </p:cNvSpPr>
          <p:nvPr>
            <p:ph idx="1"/>
          </p:nvPr>
        </p:nvSpPr>
        <p:spPr/>
        <p:txBody>
          <a:bodyPr>
            <a:normAutofit fontScale="62500" lnSpcReduction="20000"/>
          </a:bodyPr>
          <a:lstStyle/>
          <a:p>
            <a:pPr algn="just"/>
            <a:r>
              <a:rPr lang="el-GR" b="1" dirty="0" err="1">
                <a:latin typeface="Times New Roman" panose="02020603050405020304" pitchFamily="18" charset="0"/>
                <a:cs typeface="Times New Roman" panose="02020603050405020304" pitchFamily="18" charset="0"/>
              </a:rPr>
              <a:t>ἀναλάβωμεν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ἀρχῆς</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solidFill>
                  <a:srgbClr val="FF0000"/>
                </a:solidFill>
                <a:latin typeface="Times New Roman" panose="02020603050405020304" pitchFamily="18" charset="0"/>
                <a:cs typeface="Times New Roman" panose="02020603050405020304" pitchFamily="18" charset="0"/>
              </a:rPr>
              <a:t>τίς </a:t>
            </a:r>
            <a:r>
              <a:rPr lang="el-GR" dirty="0">
                <a:latin typeface="Times New Roman" panose="02020603050405020304" pitchFamily="18" charset="0"/>
                <a:cs typeface="Times New Roman" panose="02020603050405020304" pitchFamily="18" charset="0"/>
              </a:rPr>
              <a:t>ἡ κατηγορία </a:t>
            </a:r>
            <a:r>
              <a:rPr lang="el-GR" b="1" dirty="0" err="1">
                <a:latin typeface="Times New Roman" panose="02020603050405020304" pitchFamily="18" charset="0"/>
                <a:cs typeface="Times New Roman" panose="02020603050405020304" pitchFamily="18" charset="0"/>
              </a:rPr>
              <a:t>ἐστὶν</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indirect question</a:t>
            </a:r>
            <a:r>
              <a:rPr lang="el-GR"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a:t>
            </a:r>
            <a:r>
              <a:rPr lang="el-GR" dirty="0" err="1">
                <a:solidFill>
                  <a:srgbClr val="FF0000"/>
                </a:solidFill>
                <a:latin typeface="Times New Roman" panose="02020603050405020304" pitchFamily="18" charset="0"/>
                <a:cs typeface="Times New Roman" panose="02020603050405020304" pitchFamily="18" charset="0"/>
              </a:rPr>
              <a:t>ἧς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ἡ </a:t>
            </a:r>
            <a:r>
              <a:rPr lang="el-GR" dirty="0" err="1">
                <a:latin typeface="Times New Roman" panose="02020603050405020304" pitchFamily="18" charset="0"/>
                <a:cs typeface="Times New Roman" panose="02020603050405020304" pitchFamily="18" charset="0"/>
              </a:rPr>
              <a:t>ἐμὴ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διαβολὴ</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γέγονεν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 </a:t>
            </a:r>
            <a:r>
              <a:rPr lang="el-GR" dirty="0">
                <a:latin typeface="Times New Roman" panose="02020603050405020304" pitchFamily="18" charset="0"/>
                <a:cs typeface="Times New Roman" panose="02020603050405020304" pitchFamily="18" charset="0"/>
              </a:rPr>
              <a:t>κατηγορία</a:t>
            </a:r>
            <a:r>
              <a:rPr lang="en-US" dirty="0">
                <a:latin typeface="Times New Roman" panose="02020603050405020304" pitchFamily="18" charset="0"/>
                <a:cs typeface="Times New Roman" panose="02020603050405020304" pitchFamily="18" charset="0"/>
              </a:rPr>
              <a:t>)</a:t>
            </a:r>
          </a:p>
          <a:p>
            <a:pPr algn="just"/>
            <a:r>
              <a:rPr lang="el-GR" dirty="0">
                <a:solidFill>
                  <a:srgbClr val="FF0000"/>
                </a:solidFill>
                <a:latin typeface="Times New Roman" panose="02020603050405020304" pitchFamily="18" charset="0"/>
                <a:cs typeface="Times New Roman" panose="02020603050405020304" pitchFamily="18" charset="0"/>
              </a:rPr>
              <a:t>ᾗ</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πιστεύων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Μέλητός</a:t>
            </a:r>
            <a:r>
              <a:rPr lang="el-GR" dirty="0">
                <a:latin typeface="Times New Roman" panose="02020603050405020304" pitchFamily="18" charset="0"/>
                <a:cs typeface="Times New Roman" panose="02020603050405020304" pitchFamily="18" charset="0"/>
              </a:rPr>
              <a:t> με </a:t>
            </a:r>
            <a:r>
              <a:rPr lang="el-GR" b="1" dirty="0" err="1">
                <a:latin typeface="Times New Roman" panose="02020603050405020304" pitchFamily="18" charset="0"/>
                <a:cs typeface="Times New Roman" panose="02020603050405020304" pitchFamily="18" charset="0"/>
              </a:rPr>
              <a:t>ἐγράψατο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γραφὴν</a:t>
            </a:r>
            <a:r>
              <a:rPr lang="el-GR" dirty="0">
                <a:latin typeface="Times New Roman" panose="02020603050405020304" pitchFamily="18" charset="0"/>
                <a:cs typeface="Times New Roman" panose="02020603050405020304" pitchFamily="18" charset="0"/>
              </a:rPr>
              <a:t> ταύτην. (</a:t>
            </a:r>
            <a:r>
              <a:rPr lang="en-US" dirty="0">
                <a:latin typeface="Times New Roman" panose="02020603050405020304" pitchFamily="18" charset="0"/>
                <a:cs typeface="Times New Roman" panose="02020603050405020304" pitchFamily="18" charset="0"/>
              </a:rPr>
              <a:t>relative clause, </a:t>
            </a:r>
            <a:r>
              <a:rPr lang="el-GR" dirty="0">
                <a:latin typeface="Times New Roman" panose="02020603050405020304" pitchFamily="18" charset="0"/>
                <a:cs typeface="Times New Roman" panose="02020603050405020304" pitchFamily="18" charset="0"/>
              </a:rPr>
              <a:t>κατηγορία)</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εἶεν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solidFill>
                  <a:srgbClr val="FF0000"/>
                </a:solidFill>
                <a:latin typeface="Times New Roman" panose="02020603050405020304" pitchFamily="18" charset="0"/>
                <a:cs typeface="Times New Roman" panose="02020603050405020304" pitchFamily="18" charset="0"/>
              </a:rPr>
              <a:t>τί</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λέγοντες </a:t>
            </a:r>
            <a:r>
              <a:rPr lang="el-GR" b="1" dirty="0" err="1">
                <a:latin typeface="Times New Roman" panose="02020603050405020304" pitchFamily="18" charset="0"/>
                <a:cs typeface="Times New Roman" panose="02020603050405020304" pitchFamily="18" charset="0"/>
              </a:rPr>
              <a:t>διέβαλλον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διαβάλλοντες; </a:t>
            </a:r>
            <a:r>
              <a:rPr lang="en-US" dirty="0">
                <a:latin typeface="Times New Roman" panose="02020603050405020304" pitchFamily="18" charset="0"/>
                <a:cs typeface="Times New Roman" panose="02020603050405020304" pitchFamily="18" charset="0"/>
              </a:rPr>
              <a:t>(main clause</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question)</a:t>
            </a:r>
          </a:p>
          <a:p>
            <a:pPr algn="just"/>
            <a:r>
              <a:rPr lang="el-GR" dirty="0" err="1">
                <a:solidFill>
                  <a:srgbClr val="FF0000"/>
                </a:solidFill>
                <a:latin typeface="Times New Roman" panose="02020603050405020304" pitchFamily="18" charset="0"/>
                <a:cs typeface="Times New Roman" panose="02020603050405020304" pitchFamily="18" charset="0"/>
              </a:rPr>
              <a:t>ὥσπερ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κατηγόρων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ἀντωμοσίαν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δεῖ</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ἀναγνῶναι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comparative clause)</a:t>
            </a:r>
          </a:p>
          <a:p>
            <a:pPr algn="just"/>
            <a:r>
              <a:rPr lang="el-GR" dirty="0">
                <a:latin typeface="Times New Roman" panose="02020603050405020304" pitchFamily="18" charset="0"/>
                <a:cs typeface="Times New Roman" panose="02020603050405020304" pitchFamily="18" charset="0"/>
              </a:rPr>
              <a:t>‘Σωκράτης </a:t>
            </a:r>
            <a:r>
              <a:rPr lang="el-GR" b="1" dirty="0" err="1">
                <a:latin typeface="Times New Roman" panose="02020603050405020304" pitchFamily="18" charset="0"/>
                <a:cs typeface="Times New Roman" panose="02020603050405020304" pitchFamily="18" charset="0"/>
              </a:rPr>
              <a:t>ἀδικεῖ</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περιεργάζεται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ζητῶν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τά</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οὐράνια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ἥττω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λόγον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κρείττω</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ποιῶν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διδάσκων.’</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τοιαύτη τίς </a:t>
            </a:r>
            <a:r>
              <a:rPr lang="el-GR" b="1"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3988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09F020-8450-936C-2536-5C00D461E5AA}"/>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85CD6AEC-72FD-8B43-9A1A-04EC10A78A21}"/>
              </a:ext>
            </a:extLst>
          </p:cNvPr>
          <p:cNvSpPr>
            <a:spLocks noGrp="1"/>
          </p:cNvSpPr>
          <p:nvPr>
            <p:ph idx="1"/>
          </p:nvPr>
        </p:nvSpPr>
        <p:spPr/>
        <p:txBody>
          <a:bodyPr>
            <a:normAutofit fontScale="92500" lnSpcReduction="10000"/>
          </a:bodyPr>
          <a:lstStyle/>
          <a:p>
            <a:pPr algn="just"/>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ἑωρᾶτε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Ἀριστοφάνους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κωμῳδίᾳ</a:t>
            </a:r>
            <a:r>
              <a:rPr lang="el-GR" dirty="0">
                <a:latin typeface="Times New Roman" panose="02020603050405020304" pitchFamily="18" charset="0"/>
                <a:cs typeface="Times New Roman" panose="02020603050405020304" pitchFamily="18" charset="0"/>
              </a:rPr>
              <a:t>, Σωκράτη </a:t>
            </a:r>
            <a:r>
              <a:rPr lang="el-GR" dirty="0" err="1">
                <a:latin typeface="Times New Roman" panose="02020603050405020304" pitchFamily="18" charset="0"/>
                <a:cs typeface="Times New Roman" panose="02020603050405020304" pitchFamily="18" charset="0"/>
              </a:rPr>
              <a:t>τινὰ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περιφερόμενον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φάσκοντά</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ἀεροβατεῖν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φλυαρίαν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φλυαροῦντα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solidFill>
                  <a:srgbClr val="FF0000"/>
                </a:solidFill>
                <a:latin typeface="Times New Roman" panose="02020603050405020304" pitchFamily="18" charset="0"/>
                <a:cs typeface="Times New Roman" panose="02020603050405020304" pitchFamily="18" charset="0"/>
              </a:rPr>
              <a:t>ὧν</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μέγα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μικρὸν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πέρι</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ἐπαΐω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realtice</a:t>
            </a:r>
            <a:r>
              <a:rPr lang="en-US" dirty="0">
                <a:latin typeface="Times New Roman" panose="02020603050405020304" pitchFamily="18" charset="0"/>
                <a:cs typeface="Times New Roman" panose="02020603050405020304" pitchFamily="18" charset="0"/>
              </a:rPr>
              <a:t> clause)</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ἀτιμάζων</a:t>
            </a:r>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λέγω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τοιαύτην </a:t>
            </a:r>
            <a:r>
              <a:rPr lang="el-GR" dirty="0" err="1">
                <a:latin typeface="Times New Roman" panose="02020603050405020304" pitchFamily="18" charset="0"/>
                <a:cs typeface="Times New Roman" panose="02020603050405020304" pitchFamily="18" charset="0"/>
              </a:rPr>
              <a:t>ἐπιστήμην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err="1">
                <a:solidFill>
                  <a:srgbClr val="FF0000"/>
                </a:solidFill>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τοιούτων σοφός </a:t>
            </a:r>
            <a:r>
              <a:rPr lang="el-GR" b="1" dirty="0" err="1">
                <a:latin typeface="Times New Roman" panose="02020603050405020304" pitchFamily="18" charset="0"/>
                <a:cs typeface="Times New Roman" panose="02020603050405020304" pitchFamily="18" charset="0"/>
              </a:rPr>
              <a:t>ἐστιν</a:t>
            </a:r>
            <a:r>
              <a:rPr lang="en-US" dirty="0">
                <a:latin typeface="Times New Roman" panose="02020603050405020304" pitchFamily="18" charset="0"/>
                <a:cs typeface="Times New Roman" panose="02020603050405020304" pitchFamily="18" charset="0"/>
              </a:rPr>
              <a:t> (conditional clause)</a:t>
            </a:r>
          </a:p>
          <a:p>
            <a:pPr algn="just"/>
            <a:r>
              <a:rPr lang="el-GR" dirty="0">
                <a:latin typeface="Times New Roman" panose="02020603050405020304" pitchFamily="18" charset="0"/>
                <a:cs typeface="Times New Roman" panose="02020603050405020304" pitchFamily="18" charset="0"/>
              </a:rPr>
              <a:t>—</a:t>
            </a:r>
            <a:r>
              <a:rPr lang="el-GR" dirty="0" err="1">
                <a:solidFill>
                  <a:srgbClr val="FF0000"/>
                </a:solidFill>
                <a:latin typeface="Times New Roman" panose="02020603050405020304" pitchFamily="18" charset="0"/>
                <a:cs typeface="Times New Roman" panose="02020603050405020304" pitchFamily="18" charset="0"/>
              </a:rPr>
              <a:t>μή</a:t>
            </a:r>
            <a:r>
              <a:rPr lang="el-GR" dirty="0">
                <a:solidFill>
                  <a:srgbClr val="FF0000"/>
                </a:solidFill>
                <a:latin typeface="Times New Roman" panose="02020603050405020304" pitchFamily="18" charset="0"/>
                <a:cs typeface="Times New Roman" panose="02020603050405020304" pitchFamily="18" charset="0"/>
              </a:rPr>
              <a:t> </a:t>
            </a:r>
            <a:r>
              <a:rPr lang="el-GR" dirty="0">
                <a:solidFill>
                  <a:schemeClr val="tx1"/>
                </a:solidFill>
                <a:latin typeface="Times New Roman" panose="02020603050405020304" pitchFamily="18" charset="0"/>
                <a:cs typeface="Times New Roman" panose="02020603050405020304" pitchFamily="18" charset="0"/>
              </a:rPr>
              <a:t>πως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Μελήτου </a:t>
            </a:r>
            <a:r>
              <a:rPr lang="el-GR" dirty="0" err="1">
                <a:latin typeface="Times New Roman" panose="02020603050405020304" pitchFamily="18" charset="0"/>
                <a:cs typeface="Times New Roman" panose="02020603050405020304" pitchFamily="18" charset="0"/>
              </a:rPr>
              <a:t>τοσαύτας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δίκας</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φεύγοιμι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(express wish)</a:t>
            </a:r>
          </a:p>
          <a:p>
            <a:pPr algn="just"/>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ἐμοὶ</a:t>
            </a:r>
            <a:r>
              <a:rPr lang="el-GR" dirty="0">
                <a:latin typeface="Times New Roman" panose="02020603050405020304" pitchFamily="18" charset="0"/>
                <a:cs typeface="Times New Roman" panose="02020603050405020304" pitchFamily="18" charset="0"/>
              </a:rPr>
              <a:t> τούτων, ὦ </a:t>
            </a:r>
            <a:r>
              <a:rPr lang="el-GR" dirty="0" err="1">
                <a:latin typeface="Times New Roman" panose="02020603050405020304" pitchFamily="18" charset="0"/>
                <a:cs typeface="Times New Roman" panose="02020603050405020304" pitchFamily="18" charset="0"/>
              </a:rPr>
              <a:t>ἄνδρες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Ἀθηναῖοι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μέτεστιν</a:t>
            </a:r>
            <a:r>
              <a:rPr lang="el-GR"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403326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6824EA-E0F3-7044-1BF1-D8FA0DD65D61}"/>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2A62EEB6-D402-2411-5E12-AE7A94272C3A}"/>
              </a:ext>
            </a:extLst>
          </p:cNvPr>
          <p:cNvSpPr>
            <a:spLocks noGrp="1"/>
          </p:cNvSpPr>
          <p:nvPr>
            <p:ph idx="1"/>
          </p:nvPr>
        </p:nvSpPr>
        <p:spPr/>
        <p:txBody>
          <a:bodyPr>
            <a:normAutofit fontScale="70000" lnSpcReduction="20000"/>
          </a:bodyPr>
          <a:lstStyle/>
          <a:p>
            <a:pPr algn="just"/>
            <a:r>
              <a:rPr lang="el-GR" dirty="0">
                <a:latin typeface="Times New Roman" panose="02020603050405020304" pitchFamily="18" charset="0"/>
                <a:cs typeface="Times New Roman" panose="02020603050405020304" pitchFamily="18" charset="0"/>
              </a:rPr>
              <a:t>μάρτυρας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πολλοὺς</a:t>
            </a:r>
            <a:r>
              <a:rPr lang="el-GR"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παρέχομαι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ἀξιῶ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ὑμᾶς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ἀλλήλους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διδάσκειν</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φράζειν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solidFill>
                  <a:srgbClr val="FF0000"/>
                </a:solidFill>
                <a:latin typeface="Times New Roman" panose="02020603050405020304" pitchFamily="18" charset="0"/>
                <a:cs typeface="Times New Roman" panose="02020603050405020304" pitchFamily="18" charset="0"/>
              </a:rPr>
              <a:t>ὅσοι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πώποτε</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ἀκηκόατε</a:t>
            </a:r>
            <a:r>
              <a:rPr lang="el-GR" dirty="0">
                <a:latin typeface="Times New Roman" panose="02020603050405020304" pitchFamily="18" charset="0"/>
                <a:cs typeface="Times New Roman" panose="02020603050405020304" pitchFamily="18" charset="0"/>
              </a:rPr>
              <a:t> διαλεγομένου</a:t>
            </a:r>
            <a:r>
              <a:rPr lang="en-US" dirty="0">
                <a:latin typeface="Times New Roman" panose="02020603050405020304" pitchFamily="18" charset="0"/>
                <a:cs typeface="Times New Roman" panose="02020603050405020304" pitchFamily="18" charset="0"/>
              </a:rPr>
              <a:t> (relative clause, </a:t>
            </a:r>
            <a:r>
              <a:rPr lang="el-GR" dirty="0" err="1">
                <a:latin typeface="Times New Roman" panose="02020603050405020304" pitchFamily="18" charset="0"/>
                <a:cs typeface="Times New Roman" panose="02020603050405020304" pitchFamily="18" charset="0"/>
              </a:rPr>
              <a:t>ὑμᾶς</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πολλοὶ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τοιοῦτοί</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εἰσιν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b="1" dirty="0">
                <a:latin typeface="Times New Roman" panose="02020603050405020304" pitchFamily="18" charset="0"/>
                <a:cs typeface="Times New Roman" panose="02020603050405020304" pitchFamily="18" charset="0"/>
              </a:rPr>
              <a:t>φράζετε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ἀλλήλοις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solidFill>
                  <a:srgbClr val="FF0000"/>
                </a:solidFill>
                <a:latin typeface="Times New Roman" panose="02020603050405020304" pitchFamily="18" charset="0"/>
                <a:cs typeface="Times New Roman" panose="02020603050405020304" pitchFamily="18" charset="0"/>
              </a:rPr>
              <a:t>εἰ</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πώποτε</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μικρὸν</a:t>
            </a:r>
            <a:r>
              <a:rPr lang="el-GR" dirty="0">
                <a:latin typeface="Times New Roman" panose="02020603050405020304" pitchFamily="18" charset="0"/>
                <a:cs typeface="Times New Roman" panose="02020603050405020304" pitchFamily="18" charset="0"/>
              </a:rPr>
              <a:t> ἢ μέγα </a:t>
            </a:r>
            <a:r>
              <a:rPr lang="el-GR" b="1" dirty="0" err="1">
                <a:latin typeface="Times New Roman" panose="02020603050405020304" pitchFamily="18" charset="0"/>
                <a:cs typeface="Times New Roman" panose="02020603050405020304" pitchFamily="18" charset="0"/>
              </a:rPr>
              <a:t>ἤκουσέ</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τοιούτων διαλεγομένου, </a:t>
            </a:r>
            <a:r>
              <a:rPr lang="en-US" dirty="0">
                <a:latin typeface="Times New Roman" panose="02020603050405020304" pitchFamily="18" charset="0"/>
                <a:cs typeface="Times New Roman" panose="02020603050405020304" pitchFamily="18" charset="0"/>
              </a:rPr>
              <a:t>(conditional sentence)</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τούτου </a:t>
            </a:r>
            <a:r>
              <a:rPr lang="el-GR" b="1" dirty="0" err="1">
                <a:latin typeface="Times New Roman" panose="02020603050405020304" pitchFamily="18" charset="0"/>
                <a:cs typeface="Times New Roman" panose="02020603050405020304" pitchFamily="18" charset="0"/>
              </a:rPr>
              <a:t>γνώσεσθε</a:t>
            </a:r>
            <a:r>
              <a:rPr lang="el-GR"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(main clause)</a:t>
            </a:r>
          </a:p>
          <a:p>
            <a:pPr algn="just"/>
            <a:r>
              <a:rPr lang="el-GR" dirty="0" err="1">
                <a:solidFill>
                  <a:srgbClr val="FF0000"/>
                </a:solidFill>
                <a:latin typeface="Times New Roman" panose="02020603050405020304" pitchFamily="18" charset="0"/>
                <a:cs typeface="Times New Roman" panose="02020603050405020304" pitchFamily="18" charset="0"/>
              </a:rPr>
              <a:t>ὅτι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τοιαῦτ</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ἐστὶ</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τἆλλα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a:t>
            </a:r>
          </a:p>
          <a:p>
            <a:pPr algn="just"/>
            <a:r>
              <a:rPr lang="el-GR" dirty="0">
                <a:solidFill>
                  <a:srgbClr val="FF0000"/>
                </a:solidFill>
                <a:latin typeface="Times New Roman" panose="02020603050405020304" pitchFamily="18" charset="0"/>
                <a:cs typeface="Times New Roman" panose="02020603050405020304" pitchFamily="18" charset="0"/>
              </a:rPr>
              <a:t>ἃ</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πολλοὶ</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λέγουσιν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(relative clause, </a:t>
            </a:r>
            <a:r>
              <a:rPr lang="el-GR" dirty="0" err="1">
                <a:latin typeface="Times New Roman" panose="02020603050405020304" pitchFamily="18" charset="0"/>
                <a:cs typeface="Times New Roman" panose="02020603050405020304" pitchFamily="18" charset="0"/>
              </a:rPr>
              <a:t>τἆλλα</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508140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3A426-B598-4546-C373-F66FB2A19A6E}"/>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70610E9B-3D64-9519-E880-92EFB9B8C798}"/>
              </a:ext>
            </a:extLst>
          </p:cNvPr>
          <p:cNvSpPr>
            <a:spLocks noGrp="1"/>
          </p:cNvSpPr>
          <p:nvPr>
            <p:ph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τούτων </a:t>
            </a:r>
            <a:r>
              <a:rPr lang="el-GR" dirty="0" err="1">
                <a:latin typeface="Times New Roman" panose="02020603050405020304" pitchFamily="18" charset="0"/>
                <a:cs typeface="Times New Roman" panose="02020603050405020304" pitchFamily="18" charset="0"/>
              </a:rPr>
              <a:t>οὐδέν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latin typeface="Times New Roman" panose="02020603050405020304" pitchFamily="18" charset="0"/>
                <a:cs typeface="Times New Roman" panose="02020603050405020304" pitchFamily="18" charset="0"/>
              </a:rPr>
              <a:t>οὐδέ</a:t>
            </a:r>
            <a:r>
              <a:rPr lang="el-GR" dirty="0">
                <a:latin typeface="Times New Roman" panose="02020603050405020304" pitchFamily="18" charset="0"/>
                <a:cs typeface="Times New Roman" panose="02020603050405020304" pitchFamily="18" charset="0"/>
              </a:rPr>
              <a:t> γ᾽ </a:t>
            </a:r>
            <a:r>
              <a:rPr lang="el-GR" dirty="0" err="1">
                <a:solidFill>
                  <a:srgbClr val="FF0000"/>
                </a:solidFill>
                <a:latin typeface="Times New Roman" panose="02020603050405020304" pitchFamily="18" charset="0"/>
                <a:cs typeface="Times New Roman" panose="02020603050405020304" pitchFamily="18" charset="0"/>
              </a:rPr>
              <a:t>εἴ</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τινος</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ἀκηκόατε</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(conditional clause)</a:t>
            </a:r>
          </a:p>
          <a:p>
            <a:pPr algn="just"/>
            <a:r>
              <a:rPr lang="el-GR" dirty="0" err="1">
                <a:solidFill>
                  <a:srgbClr val="FF0000"/>
                </a:solidFill>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παιδεύειν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ἐπιχειρῶ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ἀνθρώπους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(indirect statement, declarative, object)</a:t>
            </a: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χρήματα </a:t>
            </a:r>
            <a:r>
              <a:rPr lang="el-GR" b="1" dirty="0">
                <a:latin typeface="Times New Roman" panose="02020603050405020304" pitchFamily="18" charset="0"/>
                <a:cs typeface="Times New Roman" panose="02020603050405020304" pitchFamily="18" charset="0"/>
              </a:rPr>
              <a:t>πράττομαι,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(same as above)</a:t>
            </a:r>
          </a:p>
          <a:p>
            <a:pPr algn="just"/>
            <a:r>
              <a:rPr lang="el-GR" dirty="0" err="1">
                <a:latin typeface="Times New Roman" panose="02020603050405020304" pitchFamily="18" charset="0"/>
                <a:cs typeface="Times New Roman" panose="02020603050405020304" pitchFamily="18" charset="0"/>
              </a:rPr>
              <a:t>οὐδὲ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ἀληθές</a:t>
            </a:r>
            <a:r>
              <a:rPr lang="en-US"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ἔστιν</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(main clause)</a:t>
            </a:r>
            <a:r>
              <a:rPr lang="el-GR" dirty="0">
                <a:latin typeface="Times New Roman" panose="02020603050405020304" pitchFamily="18" charset="0"/>
                <a:cs typeface="Times New Roman" panose="02020603050405020304" pitchFamily="18" charset="0"/>
              </a:rPr>
              <a:t> </a:t>
            </a:r>
          </a:p>
          <a:p>
            <a:pPr algn="just"/>
            <a:r>
              <a:rPr lang="el-GR" dirty="0" err="1">
                <a:solidFill>
                  <a:srgbClr val="FF0000"/>
                </a:solidFill>
                <a:latin typeface="Times New Roman" panose="02020603050405020304" pitchFamily="18" charset="0"/>
                <a:cs typeface="Times New Roman" panose="02020603050405020304" pitchFamily="18" charset="0"/>
              </a:rPr>
              <a:t>ἐπεὶ</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τοῦτό</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γέ</a:t>
            </a:r>
            <a:r>
              <a:rPr lang="el-GR" dirty="0">
                <a:latin typeface="Times New Roman" panose="02020603050405020304" pitchFamily="18" charset="0"/>
                <a:cs typeface="Times New Roman" panose="02020603050405020304" pitchFamily="18" charset="0"/>
              </a:rPr>
              <a:t> μοι </a:t>
            </a:r>
            <a:r>
              <a:rPr lang="el-GR" b="1" dirty="0" err="1">
                <a:latin typeface="Times New Roman" panose="02020603050405020304" pitchFamily="18" charset="0"/>
                <a:cs typeface="Times New Roman" panose="02020603050405020304" pitchFamily="18" charset="0"/>
              </a:rPr>
              <a:t>δοκεῖ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καλὸν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εἶναι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(secondary clause, cause)</a:t>
            </a:r>
            <a:endParaRPr lang="el-GR" dirty="0">
              <a:latin typeface="Times New Roman" panose="02020603050405020304" pitchFamily="18" charset="0"/>
              <a:cs typeface="Times New Roman" panose="02020603050405020304" pitchFamily="18" charset="0"/>
            </a:endParaRPr>
          </a:p>
          <a:p>
            <a:pPr algn="just"/>
            <a:r>
              <a:rPr lang="el-GR" dirty="0" err="1">
                <a:solidFill>
                  <a:srgbClr val="FF0000"/>
                </a:solidFill>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οἷός</a:t>
            </a:r>
            <a:r>
              <a:rPr lang="el-GR" dirty="0">
                <a:latin typeface="Times New Roman" panose="02020603050405020304" pitchFamily="18" charset="0"/>
                <a:cs typeface="Times New Roman" panose="02020603050405020304" pitchFamily="18" charset="0"/>
              </a:rPr>
              <a:t> τ᾽ </a:t>
            </a:r>
            <a:r>
              <a:rPr lang="el-GR" b="1" dirty="0" err="1">
                <a:latin typeface="Times New Roman" panose="02020603050405020304" pitchFamily="18" charset="0"/>
                <a:cs typeface="Times New Roman" panose="02020603050405020304" pitchFamily="18" charset="0"/>
              </a:rPr>
              <a:t>εἴη</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παιδεύειν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ἀνθρώπους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(conditional clause) </a:t>
            </a:r>
            <a:r>
              <a:rPr lang="el-GR" dirty="0" err="1">
                <a:solidFill>
                  <a:schemeClr val="tx1"/>
                </a:solidFill>
                <a:latin typeface="Times New Roman" panose="02020603050405020304" pitchFamily="18" charset="0"/>
                <a:cs typeface="Times New Roman" panose="02020603050405020304" pitchFamily="18" charset="0"/>
              </a:rPr>
              <a:t>ὥσπερ</a:t>
            </a:r>
            <a:r>
              <a:rPr lang="el-GR" dirty="0">
                <a:latin typeface="Times New Roman" panose="02020603050405020304" pitchFamily="18" charset="0"/>
                <a:cs typeface="Times New Roman" panose="02020603050405020304" pitchFamily="18" charset="0"/>
              </a:rPr>
              <a:t> Γοργίας τε ὁ </a:t>
            </a:r>
            <a:r>
              <a:rPr lang="el-GR" dirty="0" err="1">
                <a:latin typeface="Times New Roman" panose="02020603050405020304" pitchFamily="18" charset="0"/>
                <a:cs typeface="Times New Roman" panose="02020603050405020304" pitchFamily="18" charset="0"/>
              </a:rPr>
              <a:t>Λεοντῖνος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Πρόδικος ὁ </a:t>
            </a:r>
            <a:r>
              <a:rPr lang="el-GR" dirty="0" err="1">
                <a:latin typeface="Times New Roman" panose="02020603050405020304" pitchFamily="18" charset="0"/>
                <a:cs typeface="Times New Roman" panose="02020603050405020304" pitchFamily="18" charset="0"/>
              </a:rPr>
              <a:t>Κεῖος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Ἱππίας</a:t>
            </a:r>
            <a:r>
              <a:rPr lang="el-GR" dirty="0">
                <a:latin typeface="Times New Roman" panose="02020603050405020304" pitchFamily="18" charset="0"/>
                <a:cs typeface="Times New Roman" panose="02020603050405020304" pitchFamily="18" charset="0"/>
              </a:rPr>
              <a:t> ὁ </a:t>
            </a:r>
            <a:r>
              <a:rPr lang="el-GR" dirty="0" err="1">
                <a:latin typeface="Times New Roman" panose="02020603050405020304" pitchFamily="18" charset="0"/>
                <a:cs typeface="Times New Roman" panose="02020603050405020304" pitchFamily="18" charset="0"/>
              </a:rPr>
              <a:t>Ἠλεῖος</a:t>
            </a:r>
            <a:r>
              <a:rPr lang="el-GR"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τούτων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ἕκαστος</a:t>
            </a:r>
            <a:r>
              <a:rPr lang="el-GR" dirty="0">
                <a:latin typeface="Times New Roman" panose="02020603050405020304" pitchFamily="18" charset="0"/>
                <a:cs typeface="Times New Roman" panose="02020603050405020304" pitchFamily="18" charset="0"/>
              </a:rPr>
              <a:t>, ὦ </a:t>
            </a:r>
            <a:r>
              <a:rPr lang="el-GR" dirty="0" err="1">
                <a:latin typeface="Times New Roman" panose="02020603050405020304" pitchFamily="18" charset="0"/>
                <a:cs typeface="Times New Roman" panose="02020603050405020304" pitchFamily="18" charset="0"/>
              </a:rPr>
              <a:t>ἄνδρες</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οἷός</a:t>
            </a:r>
            <a:r>
              <a:rPr lang="el-GR" b="1" dirty="0">
                <a:latin typeface="Times New Roman" panose="02020603050405020304" pitchFamily="18" charset="0"/>
                <a:cs typeface="Times New Roman" panose="02020603050405020304" pitchFamily="18" charset="0"/>
              </a:rPr>
              <a:t> τ᾽ </a:t>
            </a:r>
            <a:r>
              <a:rPr lang="el-GR" b="1" dirty="0" err="1">
                <a:latin typeface="Times New Roman" panose="02020603050405020304" pitchFamily="18" charset="0"/>
                <a:cs typeface="Times New Roman" panose="02020603050405020304" pitchFamily="18" charset="0"/>
              </a:rPr>
              <a:t>ἐστὶν</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ἰὼν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ἑκάστην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πόλεων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 …</a:t>
            </a:r>
            <a:r>
              <a:rPr lang="en-US" dirty="0">
                <a:latin typeface="Times New Roman" panose="02020603050405020304" pitchFamily="18" charset="0"/>
                <a:cs typeface="Times New Roman" panose="02020603050405020304" pitchFamily="18" charset="0"/>
              </a:rPr>
              <a:t> </a:t>
            </a:r>
          </a:p>
          <a:p>
            <a:pPr algn="just"/>
            <a:r>
              <a:rPr lang="el-GR" dirty="0">
                <a:latin typeface="Times New Roman" panose="02020603050405020304" pitchFamily="18" charset="0"/>
                <a:cs typeface="Times New Roman" panose="02020603050405020304" pitchFamily="18" charset="0"/>
              </a:rPr>
              <a:t>τούτους </a:t>
            </a:r>
            <a:r>
              <a:rPr lang="el-GR" b="1" dirty="0" err="1">
                <a:solidFill>
                  <a:schemeClr val="tx1"/>
                </a:solidFill>
                <a:latin typeface="Times New Roman" panose="02020603050405020304" pitchFamily="18" charset="0"/>
                <a:cs typeface="Times New Roman" panose="02020603050405020304" pitchFamily="18" charset="0"/>
              </a:rPr>
              <a:t>πείθουσι</a:t>
            </a:r>
            <a:r>
              <a:rPr lang="en-US"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τὰς</a:t>
            </a:r>
            <a:r>
              <a:rPr lang="el-GR"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ἐκείνων</a:t>
            </a:r>
            <a:r>
              <a:rPr lang="el-GR" dirty="0">
                <a:solidFill>
                  <a:schemeClr val="tx1"/>
                </a:solidFill>
                <a:latin typeface="Times New Roman" panose="02020603050405020304" pitchFamily="18" charset="0"/>
                <a:cs typeface="Times New Roman" panose="02020603050405020304" pitchFamily="18" charset="0"/>
              </a:rPr>
              <a:t> συνουσίας </a:t>
            </a:r>
            <a:r>
              <a:rPr lang="el-GR" dirty="0" err="1">
                <a:solidFill>
                  <a:schemeClr val="tx1"/>
                </a:solidFill>
                <a:latin typeface="Times New Roman" panose="02020603050405020304" pitchFamily="18" charset="0"/>
                <a:cs typeface="Times New Roman" panose="02020603050405020304" pitchFamily="18" charset="0"/>
              </a:rPr>
              <a:t>ἀπολιπόντας</a:t>
            </a:r>
            <a:r>
              <a:rPr lang="el-GR"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σφίσιν</a:t>
            </a:r>
            <a:r>
              <a:rPr lang="el-GR"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συνεῖναι</a:t>
            </a:r>
            <a:r>
              <a:rPr lang="el-GR" dirty="0">
                <a:solidFill>
                  <a:schemeClr val="tx1"/>
                </a:solidFill>
                <a:latin typeface="Times New Roman" panose="02020603050405020304" pitchFamily="18" charset="0"/>
                <a:cs typeface="Times New Roman" panose="02020603050405020304" pitchFamily="18" charset="0"/>
              </a:rPr>
              <a:t> χρήματα </a:t>
            </a:r>
            <a:r>
              <a:rPr lang="el-GR" dirty="0" err="1">
                <a:solidFill>
                  <a:schemeClr val="tx1"/>
                </a:solidFill>
                <a:latin typeface="Times New Roman" panose="02020603050405020304" pitchFamily="18" charset="0"/>
                <a:cs typeface="Times New Roman" panose="02020603050405020304" pitchFamily="18" charset="0"/>
              </a:rPr>
              <a:t>διδόντας</a:t>
            </a:r>
            <a:r>
              <a:rPr lang="el-GR" dirty="0">
                <a:solidFill>
                  <a:schemeClr val="tx1"/>
                </a:solidFill>
                <a:latin typeface="Times New Roman" panose="02020603050405020304" pitchFamily="18" charset="0"/>
                <a:cs typeface="Times New Roman" panose="02020603050405020304" pitchFamily="18" charset="0"/>
              </a:rPr>
              <a:t> </a:t>
            </a:r>
            <a:r>
              <a:rPr lang="el-GR" dirty="0" err="1">
                <a:solidFill>
                  <a:schemeClr val="tx1"/>
                </a:solidFill>
                <a:latin typeface="Times New Roman" panose="02020603050405020304" pitchFamily="18" charset="0"/>
                <a:cs typeface="Times New Roman" panose="02020603050405020304" pitchFamily="18" charset="0"/>
              </a:rPr>
              <a:t>καὶ</a:t>
            </a:r>
            <a:r>
              <a:rPr lang="el-GR" dirty="0">
                <a:solidFill>
                  <a:schemeClr val="tx1"/>
                </a:solidFill>
                <a:latin typeface="Times New Roman" panose="02020603050405020304" pitchFamily="18" charset="0"/>
                <a:cs typeface="Times New Roman" panose="02020603050405020304" pitchFamily="18" charset="0"/>
              </a:rPr>
              <a:t> χάριν </a:t>
            </a:r>
            <a:r>
              <a:rPr lang="el-GR" dirty="0" err="1">
                <a:solidFill>
                  <a:schemeClr val="tx1"/>
                </a:solidFill>
                <a:latin typeface="Times New Roman" panose="02020603050405020304" pitchFamily="18" charset="0"/>
                <a:cs typeface="Times New Roman" panose="02020603050405020304" pitchFamily="18" charset="0"/>
              </a:rPr>
              <a:t>προσειδέναι</a:t>
            </a:r>
            <a:r>
              <a:rPr lang="el-GR"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anakolouthon</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a:t>
            </a:r>
            <a:r>
              <a:rPr lang="el-GR" dirty="0" err="1">
                <a:solidFill>
                  <a:srgbClr val="FF0000"/>
                </a:solidFill>
                <a:latin typeface="Times New Roman" panose="02020603050405020304" pitchFamily="18" charset="0"/>
                <a:cs typeface="Times New Roman" panose="02020603050405020304" pitchFamily="18" charset="0"/>
              </a:rPr>
              <a:t>οἷς</a:t>
            </a:r>
            <a:r>
              <a:rPr lang="el-GR" dirty="0">
                <a:solidFill>
                  <a:srgbClr val="FF0000"/>
                </a:solidFill>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ἔξεστι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ἑαυτῶν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προῖκα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n-US" dirty="0">
                <a:latin typeface="Times New Roman" panose="02020603050405020304" pitchFamily="18" charset="0"/>
                <a:cs typeface="Times New Roman" panose="02020603050405020304" pitchFamily="18" charset="0"/>
              </a:rPr>
              <a:t> (relative clause)</a:t>
            </a:r>
          </a:p>
          <a:p>
            <a:pPr algn="just"/>
            <a:r>
              <a:rPr lang="el-GR" dirty="0">
                <a:latin typeface="Times New Roman" panose="02020603050405020304" pitchFamily="18" charset="0"/>
                <a:cs typeface="Times New Roman" panose="02020603050405020304" pitchFamily="18" charset="0"/>
              </a:rPr>
              <a:t> </a:t>
            </a:r>
            <a:r>
              <a:rPr lang="el-GR" dirty="0">
                <a:solidFill>
                  <a:srgbClr val="FF0000"/>
                </a:solidFill>
                <a:latin typeface="Times New Roman" panose="02020603050405020304" pitchFamily="18" charset="0"/>
                <a:cs typeface="Times New Roman" panose="02020603050405020304" pitchFamily="18" charset="0"/>
              </a:rPr>
              <a:t>ᾧ</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βούλωνται</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(relative clause)</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09262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B9E8A-9847-8705-2229-C2874E1CCBB1}"/>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91F235C2-683C-69AB-85B7-9F66FD0B3BE3}"/>
              </a:ext>
            </a:extLst>
          </p:cNvPr>
          <p:cNvSpPr>
            <a:spLocks noGrp="1"/>
          </p:cNvSpPr>
          <p:nvPr>
            <p:ph idx="1"/>
          </p:nvPr>
        </p:nvSpPr>
        <p:spPr/>
        <p:txBody>
          <a:bodyPr>
            <a:normAutofit fontScale="70000" lnSpcReduction="20000"/>
          </a:bodyPr>
          <a:lstStyle/>
          <a:p>
            <a:pPr algn="just"/>
            <a:r>
              <a:rPr lang="el-GR" dirty="0" err="1">
                <a:solidFill>
                  <a:srgbClr val="FF0000"/>
                </a:solidFill>
                <a:latin typeface="Times New Roman" panose="02020603050405020304" pitchFamily="18" charset="0"/>
                <a:cs typeface="Times New Roman" panose="02020603050405020304" pitchFamily="18" charset="0"/>
              </a:rPr>
              <a:t>ἐπεὶ</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ἀνήρ</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ἐστι</a:t>
            </a:r>
            <a:r>
              <a:rPr lang="el-GR" dirty="0">
                <a:latin typeface="Times New Roman" panose="02020603050405020304" pitchFamily="18" charset="0"/>
                <a:cs typeface="Times New Roman" panose="02020603050405020304" pitchFamily="18" charset="0"/>
              </a:rPr>
              <a:t> Πάριος </a:t>
            </a:r>
            <a:r>
              <a:rPr lang="el-GR" dirty="0" err="1">
                <a:latin typeface="Times New Roman" panose="02020603050405020304" pitchFamily="18" charset="0"/>
                <a:cs typeface="Times New Roman" panose="02020603050405020304" pitchFamily="18" charset="0"/>
              </a:rPr>
              <a:t>ἐνθάδε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σοφὸς</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err="1">
                <a:solidFill>
                  <a:srgbClr val="FF0000"/>
                </a:solidFill>
                <a:latin typeface="Times New Roman" panose="02020603050405020304" pitchFamily="18" charset="0"/>
                <a:cs typeface="Times New Roman" panose="02020603050405020304" pitchFamily="18" charset="0"/>
              </a:rPr>
              <a:t>ὃν</a:t>
            </a:r>
            <a:r>
              <a:rPr lang="el-GR" dirty="0">
                <a:solidFill>
                  <a:srgbClr val="FF0000"/>
                </a:solidFill>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ᾐσθόμην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ἐπιδημοῦντα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 </a:t>
            </a:r>
            <a:r>
              <a:rPr lang="el-GR" dirty="0" err="1">
                <a:latin typeface="Times New Roman" panose="02020603050405020304" pitchFamily="18" charset="0"/>
                <a:cs typeface="Times New Roman" panose="02020603050405020304" pitchFamily="18" charset="0"/>
              </a:rPr>
              <a:t>ἀνήρ</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l-GR" b="1" dirty="0" err="1">
                <a:latin typeface="Times New Roman" panose="02020603050405020304" pitchFamily="18" charset="0"/>
                <a:cs typeface="Times New Roman" panose="02020603050405020304" pitchFamily="18" charset="0"/>
              </a:rPr>
              <a:t>ἔτυχον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προσελθὼν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ἀνδρὶ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err="1">
                <a:solidFill>
                  <a:srgbClr val="FF0000"/>
                </a:solidFill>
                <a:latin typeface="Times New Roman" panose="02020603050405020304" pitchFamily="18" charset="0"/>
                <a:cs typeface="Times New Roman" panose="02020603050405020304" pitchFamily="18" charset="0"/>
              </a:rPr>
              <a:t>ὃς</a:t>
            </a:r>
            <a:r>
              <a:rPr lang="el-GR" dirty="0">
                <a:solidFill>
                  <a:srgbClr val="FF0000"/>
                </a:solidFill>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τετέλεκε</a:t>
            </a:r>
            <a:r>
              <a:rPr lang="el-GR" dirty="0">
                <a:latin typeface="Times New Roman" panose="02020603050405020304" pitchFamily="18" charset="0"/>
                <a:cs typeface="Times New Roman" panose="02020603050405020304" pitchFamily="18" charset="0"/>
              </a:rPr>
              <a:t> χρήματα </a:t>
            </a:r>
            <a:r>
              <a:rPr lang="el-GR" dirty="0" err="1">
                <a:latin typeface="Times New Roman" panose="02020603050405020304" pitchFamily="18" charset="0"/>
                <a:cs typeface="Times New Roman" panose="02020603050405020304" pitchFamily="18" charset="0"/>
              </a:rPr>
              <a:t>σοφισταῖς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πλείω</a:t>
            </a:r>
            <a:r>
              <a:rPr lang="el-GR" dirty="0">
                <a:latin typeface="Times New Roman" panose="02020603050405020304" pitchFamily="18" charset="0"/>
                <a:cs typeface="Times New Roman" panose="02020603050405020304" pitchFamily="18" charset="0"/>
              </a:rPr>
              <a:t> ἢ σύμπαντες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Καλλίᾳ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Ἱππονίκου</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(relative clause)</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τοῦτον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ἀνηρόμην</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endParaRPr lang="en-US" b="1"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a:t>
            </a:r>
            <a:r>
              <a:rPr lang="el-GR" b="1" dirty="0" err="1">
                <a:latin typeface="Times New Roman" panose="02020603050405020304" pitchFamily="18" charset="0"/>
                <a:cs typeface="Times New Roman" panose="02020603050405020304" pitchFamily="18" charset="0"/>
              </a:rPr>
              <a:t>ἐστὸν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αὐτῷ</a:t>
            </a:r>
            <a:r>
              <a:rPr lang="el-GR" dirty="0">
                <a:latin typeface="Times New Roman" panose="02020603050405020304" pitchFamily="18" charset="0"/>
                <a:cs typeface="Times New Roman" panose="02020603050405020304" pitchFamily="18" charset="0"/>
              </a:rPr>
              <a:t> δύο </a:t>
            </a:r>
            <a:r>
              <a:rPr lang="el-GR" dirty="0" err="1">
                <a:latin typeface="Times New Roman" panose="02020603050405020304" pitchFamily="18" charset="0"/>
                <a:cs typeface="Times New Roman" panose="02020603050405020304" pitchFamily="18" charset="0"/>
              </a:rPr>
              <a:t>ὑεῖ</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b="1"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ἐγώ</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pPr algn="just"/>
            <a:r>
              <a:rPr lang="el-GR" dirty="0">
                <a:latin typeface="Times New Roman" panose="02020603050405020304" pitchFamily="18" charset="0"/>
                <a:cs typeface="Times New Roman" panose="02020603050405020304" pitchFamily="18" charset="0"/>
              </a:rPr>
              <a:t>‘ὦ Καλλία,’ ‘</a:t>
            </a:r>
            <a:r>
              <a:rPr lang="el-GR" dirty="0" err="1">
                <a:solidFill>
                  <a:srgbClr val="FF0000"/>
                </a:solidFill>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μέν</a:t>
            </a:r>
            <a:r>
              <a:rPr lang="el-GR" dirty="0">
                <a:latin typeface="Times New Roman" panose="02020603050405020304" pitchFamily="18" charset="0"/>
                <a:cs typeface="Times New Roman" panose="02020603050405020304" pitchFamily="18" charset="0"/>
              </a:rPr>
              <a:t> σου </a:t>
            </a:r>
            <a:r>
              <a:rPr lang="el-GR" dirty="0" err="1">
                <a:latin typeface="Times New Roman" panose="02020603050405020304" pitchFamily="18" charset="0"/>
                <a:cs typeface="Times New Roman" panose="02020603050405020304" pitchFamily="18" charset="0"/>
              </a:rPr>
              <a:t>τὼ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πώλω</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μόσχω</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ἐγενέσθην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(conditional clause)</a:t>
            </a:r>
          </a:p>
          <a:p>
            <a:pPr algn="just"/>
            <a:r>
              <a:rPr lang="el-GR" b="1" dirty="0" err="1">
                <a:latin typeface="Times New Roman" panose="02020603050405020304" pitchFamily="18" charset="0"/>
                <a:cs typeface="Times New Roman" panose="02020603050405020304" pitchFamily="18" charset="0"/>
              </a:rPr>
              <a:t>εἴχομεν</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ἂν</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ἐπιστάτην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λαβεῖν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μισθώσασθαι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23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37E2F4-6A5E-9D7F-BDA1-ECC4B6D51FCB}"/>
              </a:ext>
            </a:extLst>
          </p:cNvPr>
          <p:cNvSpPr>
            <a:spLocks noGrp="1"/>
          </p:cNvSpPr>
          <p:nvPr>
            <p:ph type="title"/>
          </p:nvPr>
        </p:nvSpPr>
        <p:spPr/>
        <p:txBody>
          <a:bodyPr/>
          <a:lstStyle/>
          <a:p>
            <a:r>
              <a:rPr lang="en-US" dirty="0"/>
              <a:t>Sentences</a:t>
            </a:r>
            <a:endParaRPr lang="el-GR" dirty="0"/>
          </a:p>
        </p:txBody>
      </p:sp>
      <p:sp>
        <p:nvSpPr>
          <p:cNvPr id="3" name="Θέση περιεχομένου 2">
            <a:extLst>
              <a:ext uri="{FF2B5EF4-FFF2-40B4-BE49-F238E27FC236}">
                <a16:creationId xmlns:a16="http://schemas.microsoft.com/office/drawing/2014/main" id="{A3170305-4784-8A24-4735-598EA1776828}"/>
              </a:ext>
            </a:extLst>
          </p:cNvPr>
          <p:cNvSpPr>
            <a:spLocks noGrp="1"/>
          </p:cNvSpPr>
          <p:nvPr>
            <p:ph idx="1"/>
          </p:nvPr>
        </p:nvSpPr>
        <p:spPr/>
        <p:txBody>
          <a:bodyPr>
            <a:normAutofit fontScale="92500" lnSpcReduction="10000"/>
          </a:bodyPr>
          <a:lstStyle/>
          <a:p>
            <a:r>
              <a:rPr lang="el-GR" dirty="0" err="1">
                <a:solidFill>
                  <a:srgbClr val="FF0000"/>
                </a:solidFill>
                <a:latin typeface="Times New Roman" panose="02020603050405020304" pitchFamily="18" charset="0"/>
                <a:cs typeface="Times New Roman" panose="02020603050405020304" pitchFamily="18" charset="0"/>
              </a:rPr>
              <a:t>ὃς</a:t>
            </a:r>
            <a:r>
              <a:rPr lang="en-US" dirty="0">
                <a:solidFill>
                  <a:srgbClr val="FF0000"/>
                </a:solidFill>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ἔμελλεν</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αὐτὼ</a:t>
            </a:r>
            <a:r>
              <a:rPr lang="el-GR" dirty="0">
                <a:latin typeface="Times New Roman" panose="02020603050405020304" pitchFamily="18" charset="0"/>
                <a:cs typeface="Times New Roman" panose="02020603050405020304" pitchFamily="18" charset="0"/>
              </a:rPr>
              <a:t> καλώ τε </a:t>
            </a:r>
            <a:r>
              <a:rPr lang="el-GR" dirty="0" err="1">
                <a:latin typeface="Times New Roman" panose="02020603050405020304" pitchFamily="18" charset="0"/>
                <a:cs typeface="Times New Roman" panose="02020603050405020304" pitchFamily="18" charset="0"/>
              </a:rPr>
              <a:t>κἀγαθὼ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ποιήσειν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προσήκουσαν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ἀρετήν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(relative clause, </a:t>
            </a:r>
            <a:r>
              <a:rPr lang="el-GR" dirty="0" err="1">
                <a:latin typeface="Times New Roman" panose="02020603050405020304" pitchFamily="18" charset="0"/>
                <a:cs typeface="Times New Roman" panose="02020603050405020304" pitchFamily="18" charset="0"/>
              </a:rPr>
              <a:t>ἐπιστάτην</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l-GR" b="1" dirty="0" err="1">
                <a:solidFill>
                  <a:schemeClr val="tx1"/>
                </a:solidFill>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οὗτος</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ἱππικῶν</a:t>
            </a:r>
            <a:r>
              <a:rPr lang="el-GR" dirty="0">
                <a:latin typeface="Times New Roman" panose="02020603050405020304" pitchFamily="18" charset="0"/>
                <a:cs typeface="Times New Roman" panose="02020603050405020304" pitchFamily="18" charset="0"/>
              </a:rPr>
              <a:t> τις 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γεωργικῶν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p>
          <a:p>
            <a:r>
              <a:rPr lang="el-GR" dirty="0" err="1">
                <a:latin typeface="Times New Roman" panose="02020603050405020304" pitchFamily="18" charset="0"/>
                <a:cs typeface="Times New Roman" panose="02020603050405020304" pitchFamily="18" charset="0"/>
              </a:rPr>
              <a:t>νῦν</a:t>
            </a:r>
            <a:r>
              <a:rPr lang="el-GR" dirty="0">
                <a:latin typeface="Times New Roman" panose="02020603050405020304" pitchFamily="18" charset="0"/>
                <a:cs typeface="Times New Roman" panose="02020603050405020304" pitchFamily="18" charset="0"/>
              </a:rPr>
              <a:t> δ᾽ </a:t>
            </a:r>
            <a:r>
              <a:rPr lang="el-GR" dirty="0" err="1">
                <a:solidFill>
                  <a:srgbClr val="FF0000"/>
                </a:solidFill>
                <a:latin typeface="Times New Roman" panose="02020603050405020304" pitchFamily="18" charset="0"/>
                <a:cs typeface="Times New Roman" panose="02020603050405020304" pitchFamily="18" charset="0"/>
              </a:rPr>
              <a:t>ἐπειδὴ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ἀνθρώπω</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ἐστόν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(secondary clause, cause)</a:t>
            </a:r>
          </a:p>
          <a:p>
            <a:r>
              <a:rPr lang="el-GR" dirty="0">
                <a:solidFill>
                  <a:srgbClr val="FF0000"/>
                </a:solidFill>
                <a:latin typeface="Times New Roman" panose="02020603050405020304" pitchFamily="18" charset="0"/>
                <a:cs typeface="Times New Roman" panose="02020603050405020304" pitchFamily="18" charset="0"/>
              </a:rPr>
              <a:t>τίνα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νῷ</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ἔχεις</a:t>
            </a:r>
            <a:r>
              <a:rPr lang="el-GR" b="1"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ἐπιστάτην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λαβεῖν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 question)</a:t>
            </a:r>
          </a:p>
          <a:p>
            <a:r>
              <a:rPr lang="el-GR" dirty="0">
                <a:solidFill>
                  <a:srgbClr val="FF0000"/>
                </a:solidFill>
                <a:latin typeface="Times New Roman" panose="02020603050405020304" pitchFamily="18" charset="0"/>
                <a:cs typeface="Times New Roman" panose="02020603050405020304" pitchFamily="18" charset="0"/>
              </a:rPr>
              <a:t>τίς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τοιαύτης </a:t>
            </a:r>
            <a:r>
              <a:rPr lang="el-GR" dirty="0" err="1">
                <a:latin typeface="Times New Roman" panose="02020603050405020304" pitchFamily="18" charset="0"/>
                <a:cs typeface="Times New Roman" panose="02020603050405020304" pitchFamily="18" charset="0"/>
              </a:rPr>
              <a:t>ἀρετῆς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ἀνθρωπίνης</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πολιτικῆς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ἐπιστήμων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ἐστίν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 question)</a:t>
            </a:r>
          </a:p>
          <a:p>
            <a:r>
              <a:rPr lang="el-GR" b="1" dirty="0" err="1">
                <a:latin typeface="Times New Roman" panose="02020603050405020304" pitchFamily="18" charset="0"/>
                <a:cs typeface="Times New Roman" panose="02020603050405020304" pitchFamily="18" charset="0"/>
              </a:rPr>
              <a:t>οἶμαι</a:t>
            </a:r>
            <a:r>
              <a:rPr lang="el-GR" dirty="0">
                <a:latin typeface="Times New Roman" panose="02020603050405020304" pitchFamily="18" charset="0"/>
                <a:cs typeface="Times New Roman" panose="02020603050405020304" pitchFamily="18" charset="0"/>
              </a:rPr>
              <a:t> γάρ σε </a:t>
            </a:r>
            <a:r>
              <a:rPr lang="el-GR" dirty="0" err="1">
                <a:latin typeface="Times New Roman" panose="02020603050405020304" pitchFamily="18" charset="0"/>
                <a:cs typeface="Times New Roman" panose="02020603050405020304" pitchFamily="18" charset="0"/>
              </a:rPr>
              <a:t>ἐσκέφθαι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ὑέων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κτῆσιν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(main clause)</a:t>
            </a:r>
            <a:endParaRPr lang="el-GR" dirty="0"/>
          </a:p>
        </p:txBody>
      </p:sp>
    </p:spTree>
    <p:extLst>
      <p:ext uri="{BB962C8B-B14F-4D97-AF65-F5344CB8AC3E}">
        <p14:creationId xmlns:p14="http://schemas.microsoft.com/office/powerpoint/2010/main" val="138976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9FC385-E814-7E28-86B6-D269966D7804}"/>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267334BE-1E8E-DC02-617A-9A8E9425E1D1}"/>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 will begin at the beginning, and ask what the accusation is [19b] which has given rise to this slander of me, and which has encouraged Meletus to proceed against me. What do the slanderers say? They shall be my prosecutors, and I will sum up their words in an affidavit. “Socrates does nothing that is just [</a:t>
            </a:r>
            <a:r>
              <a:rPr lang="en-US" dirty="0" err="1">
                <a:latin typeface="Times New Roman" panose="02020603050405020304" pitchFamily="18" charset="0"/>
                <a:cs typeface="Times New Roman" panose="02020603050405020304" pitchFamily="18" charset="0"/>
              </a:rPr>
              <a:t>dikē</a:t>
            </a:r>
            <a:r>
              <a:rPr lang="en-US" dirty="0">
                <a:latin typeface="Times New Roman" panose="02020603050405020304" pitchFamily="18" charset="0"/>
                <a:cs typeface="Times New Roman" panose="02020603050405020304" pitchFamily="18" charset="0"/>
              </a:rPr>
              <a:t>]; he is a curious person, who searches into things under the earth and in the sky, and he makes the worse appear the better cause; [19c] and he teaches the aforesaid doctrines to others.”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79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0A0B02-1654-74C7-860A-92C965351D33}"/>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56B602C2-47EC-C902-C3FC-72DD2D41B90F}"/>
              </a:ext>
            </a:extLst>
          </p:cNvPr>
          <p:cNvSpPr>
            <a:spLocks noGrp="1"/>
          </p:cNvSpPr>
          <p:nvPr>
            <p:ph idx="1"/>
          </p:nvPr>
        </p:nvSpPr>
        <p:spPr/>
        <p:txBody>
          <a:bodyPr>
            <a:normAutofit fontScale="92500" lnSpcReduction="20000"/>
          </a:bodyPr>
          <a:lstStyle/>
          <a:p>
            <a:pPr algn="just"/>
            <a:r>
              <a:rPr lang="en-US" dirty="0">
                <a:latin typeface="Times New Roman" panose="02020603050405020304" pitchFamily="18" charset="0"/>
                <a:cs typeface="Times New Roman" panose="02020603050405020304" pitchFamily="18" charset="0"/>
              </a:rPr>
              <a:t>That is the nature of the accusation, and that is what you have seen yourselves in the comedy of Aristophanes; who has introduced a man whom he calls Socrates, going about and saying that he can walk in the air, and talking a deal of nonsense concerning matters of which I do not pretend to know either much or little—not that I mean to say anything disparaging of [literally: show no </a:t>
            </a:r>
            <a:r>
              <a:rPr lang="en-US" dirty="0" err="1">
                <a:latin typeface="Times New Roman" panose="02020603050405020304" pitchFamily="18" charset="0"/>
                <a:cs typeface="Times New Roman" panose="02020603050405020304" pitchFamily="18" charset="0"/>
              </a:rPr>
              <a:t>tīmē</a:t>
            </a:r>
            <a:r>
              <a:rPr lang="en-US" dirty="0">
                <a:latin typeface="Times New Roman" panose="02020603050405020304" pitchFamily="18" charset="0"/>
                <a:cs typeface="Times New Roman" panose="02020603050405020304" pitchFamily="18" charset="0"/>
              </a:rPr>
              <a:t> toward] anyone who is wise [</a:t>
            </a:r>
            <a:r>
              <a:rPr lang="en-US" dirty="0" err="1">
                <a:latin typeface="Times New Roman" panose="02020603050405020304" pitchFamily="18" charset="0"/>
                <a:cs typeface="Times New Roman" panose="02020603050405020304" pitchFamily="18" charset="0"/>
              </a:rPr>
              <a:t>sophos</a:t>
            </a:r>
            <a:r>
              <a:rPr lang="en-US" dirty="0">
                <a:latin typeface="Times New Roman" panose="02020603050405020304" pitchFamily="18" charset="0"/>
                <a:cs typeface="Times New Roman" panose="02020603050405020304" pitchFamily="18" charset="0"/>
              </a:rPr>
              <a:t>] about natural philosophy. I should be very sorry if Meletus could lay that to my charge. But the simple truth is, O Athenians, that I have nothing to do with these studies. [19d] Very many of those here present are witnesses to the truth of this, and to them I appeal. Speak then, you who have heard me, and tell your neighbors whether any of you have ever known me hold forth in few words or in many upon matters of this sort. … You hear their answer. And from what they say of this you will be able to judge of the truth of the rest.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292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16B975-C143-3425-5FF2-7958F3F5E97B}"/>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671BA906-D5D9-F963-1ACA-F49D49507CCF}"/>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As little foundation is there for the report that I am a teacher, and take money; [19e] that is no more true [</a:t>
            </a:r>
            <a:r>
              <a:rPr lang="en-US" dirty="0" err="1">
                <a:latin typeface="Times New Roman" panose="02020603050405020304" pitchFamily="18" charset="0"/>
                <a:cs typeface="Times New Roman" panose="02020603050405020304" pitchFamily="18" charset="0"/>
              </a:rPr>
              <a:t>alēthēs</a:t>
            </a:r>
            <a:r>
              <a:rPr lang="en-US" dirty="0">
                <a:latin typeface="Times New Roman" panose="02020603050405020304" pitchFamily="18" charset="0"/>
                <a:cs typeface="Times New Roman" panose="02020603050405020304" pitchFamily="18" charset="0"/>
              </a:rPr>
              <a:t>] than the other. Although, if a man is able to teach, I honor him for being paid. There is Gorgias of </a:t>
            </a:r>
            <a:r>
              <a:rPr lang="en-US" dirty="0" err="1">
                <a:latin typeface="Times New Roman" panose="02020603050405020304" pitchFamily="18" charset="0"/>
                <a:cs typeface="Times New Roman" panose="02020603050405020304" pitchFamily="18" charset="0"/>
              </a:rPr>
              <a:t>Leontini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Prodicus</a:t>
            </a:r>
            <a:r>
              <a:rPr lang="en-US" dirty="0">
                <a:latin typeface="Times New Roman" panose="02020603050405020304" pitchFamily="18" charset="0"/>
                <a:cs typeface="Times New Roman" panose="02020603050405020304" pitchFamily="18" charset="0"/>
              </a:rPr>
              <a:t> of Ceos, and Hippias of Elis, who go the round of the cities, and are able to persuade the young men to leave their own citizens [of the polis], by whom they might be taught for nothing, [20a] and come to them, whom they not only pay, but are thankful [full of </a:t>
            </a:r>
            <a:r>
              <a:rPr lang="en-US" dirty="0" err="1">
                <a:latin typeface="Times New Roman" panose="02020603050405020304" pitchFamily="18" charset="0"/>
                <a:cs typeface="Times New Roman" panose="02020603050405020304" pitchFamily="18" charset="0"/>
              </a:rPr>
              <a:t>kharis</a:t>
            </a:r>
            <a:r>
              <a:rPr lang="en-US" dirty="0">
                <a:latin typeface="Times New Roman" panose="02020603050405020304" pitchFamily="18" charset="0"/>
                <a:cs typeface="Times New Roman" panose="02020603050405020304" pitchFamily="18" charset="0"/>
              </a:rPr>
              <a:t>] if they may be allowed to pay them.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94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C82926-8080-7B05-AF8C-95E005FE0C45}"/>
              </a:ext>
            </a:extLst>
          </p:cNvPr>
          <p:cNvSpPr>
            <a:spLocks noGrp="1"/>
          </p:cNvSpPr>
          <p:nvPr>
            <p:ph type="title"/>
          </p:nvPr>
        </p:nvSpPr>
        <p:spPr/>
        <p:txBody>
          <a:bodyPr/>
          <a:lstStyle/>
          <a:p>
            <a:r>
              <a:rPr lang="en-US" i="1" dirty="0"/>
              <a:t>Apology</a:t>
            </a:r>
            <a:r>
              <a:rPr lang="en-US" dirty="0"/>
              <a:t> 19a-20a (Defense Proper)</a:t>
            </a:r>
            <a:endParaRPr lang="el-GR" dirty="0"/>
          </a:p>
        </p:txBody>
      </p:sp>
      <p:sp>
        <p:nvSpPr>
          <p:cNvPr id="3" name="Θέση περιεχομένου 2">
            <a:extLst>
              <a:ext uri="{FF2B5EF4-FFF2-40B4-BE49-F238E27FC236}">
                <a16:creationId xmlns:a16="http://schemas.microsoft.com/office/drawing/2014/main" id="{E9024E80-CE3B-86B4-3FE4-8F9196C00E82}"/>
              </a:ext>
            </a:extLst>
          </p:cNvPr>
          <p:cNvSpPr>
            <a:spLocks noGrp="1"/>
          </p:cNvSpPr>
          <p:nvPr>
            <p:ph idx="1"/>
          </p:nvPr>
        </p:nvSpPr>
        <p:spPr/>
        <p:txBody>
          <a:bodyPr>
            <a:normAutofit fontScale="92500" lnSpcReduction="20000"/>
          </a:bodyPr>
          <a:lstStyle/>
          <a:p>
            <a:pPr marL="0" indent="0" algn="just">
              <a:buNone/>
            </a:pPr>
            <a:r>
              <a:rPr lang="el-GR" dirty="0">
                <a:latin typeface="Times New Roman" panose="02020603050405020304" pitchFamily="18" charset="0"/>
                <a:cs typeface="Times New Roman" panose="02020603050405020304" pitchFamily="18" charset="0"/>
              </a:rPr>
              <a:t>μάρτυρας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πολλοὺς</a:t>
            </a:r>
            <a:r>
              <a:rPr lang="el-GR" dirty="0">
                <a:latin typeface="Times New Roman" panose="02020603050405020304" pitchFamily="18" charset="0"/>
                <a:cs typeface="Times New Roman" panose="02020603050405020304" pitchFamily="18" charset="0"/>
              </a:rPr>
              <a:t> παρέχομαι,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ἀξιῶ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ὑμᾶς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ἀλλήλους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διδάσκειν</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φράζειν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ὅσοι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πώποτε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ἀκηκόατε</a:t>
            </a:r>
            <a:r>
              <a:rPr lang="el-GR" dirty="0">
                <a:latin typeface="Times New Roman" panose="02020603050405020304" pitchFamily="18" charset="0"/>
                <a:cs typeface="Times New Roman" panose="02020603050405020304" pitchFamily="18" charset="0"/>
              </a:rPr>
              <a:t> διαλεγομένου—</a:t>
            </a:r>
            <a:r>
              <a:rPr lang="el-GR" dirty="0" err="1">
                <a:latin typeface="Times New Roman" panose="02020603050405020304" pitchFamily="18" charset="0"/>
                <a:cs typeface="Times New Roman" panose="02020603050405020304" pitchFamily="18" charset="0"/>
              </a:rPr>
              <a:t>πολλοὶ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τοιοῦτοί</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εἰσιν</a:t>
            </a:r>
            <a:r>
              <a:rPr lang="el-GR" dirty="0">
                <a:latin typeface="Times New Roman" panose="02020603050405020304" pitchFamily="18" charset="0"/>
                <a:cs typeface="Times New Roman" panose="02020603050405020304" pitchFamily="18" charset="0"/>
              </a:rPr>
              <a:t>— φράζετε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ἀλλήλοις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πώποτε</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μικρὸν</a:t>
            </a:r>
            <a:r>
              <a:rPr lang="el-GR" dirty="0">
                <a:latin typeface="Times New Roman" panose="02020603050405020304" pitchFamily="18" charset="0"/>
                <a:cs typeface="Times New Roman" panose="02020603050405020304" pitchFamily="18" charset="0"/>
              </a:rPr>
              <a:t> ἢ μέγα </a:t>
            </a:r>
            <a:r>
              <a:rPr lang="el-GR" dirty="0" err="1">
                <a:latin typeface="Times New Roman" panose="02020603050405020304" pitchFamily="18" charset="0"/>
                <a:cs typeface="Times New Roman" panose="02020603050405020304" pitchFamily="18" charset="0"/>
              </a:rPr>
              <a:t>ἤκουσέ</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ὑμῶν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τοιούτων διαλεγομένου,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τούτου </a:t>
            </a:r>
            <a:r>
              <a:rPr lang="el-GR" dirty="0" err="1">
                <a:latin typeface="Times New Roman" panose="02020603050405020304" pitchFamily="18" charset="0"/>
                <a:cs typeface="Times New Roman" panose="02020603050405020304" pitchFamily="18" charset="0"/>
              </a:rPr>
              <a:t>γνώσεσθε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ὅτι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τοιαῦτ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τἆλλα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ἐμοῦ</a:t>
            </a:r>
            <a:r>
              <a:rPr lang="el-GR" dirty="0">
                <a:latin typeface="Times New Roman" panose="02020603050405020304" pitchFamily="18" charset="0"/>
                <a:cs typeface="Times New Roman" panose="02020603050405020304" pitchFamily="18" charset="0"/>
              </a:rPr>
              <a:t> ἃ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λέγουσιν</a:t>
            </a:r>
            <a:r>
              <a:rPr lang="el-GR" dirty="0">
                <a:latin typeface="Times New Roman" panose="02020603050405020304" pitchFamily="18" charset="0"/>
                <a:cs typeface="Times New Roman" panose="02020603050405020304" pitchFamily="18" charset="0"/>
              </a:rPr>
              <a:t>.</a:t>
            </a:r>
          </a:p>
          <a:p>
            <a:pPr marL="0" indent="0" algn="just">
              <a:buNone/>
            </a:pPr>
            <a:r>
              <a:rPr lang="el-GR" dirty="0" err="1">
                <a:latin typeface="Times New Roman" panose="02020603050405020304" pitchFamily="18" charset="0"/>
                <a:cs typeface="Times New Roman" panose="02020603050405020304" pitchFamily="18" charset="0"/>
              </a:rPr>
              <a:t>ἀλλὰ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οὔτε</a:t>
            </a:r>
            <a:r>
              <a:rPr lang="el-GR" dirty="0">
                <a:latin typeface="Times New Roman" panose="02020603050405020304" pitchFamily="18" charset="0"/>
                <a:cs typeface="Times New Roman" panose="02020603050405020304" pitchFamily="18" charset="0"/>
              </a:rPr>
              <a:t> τούτων </a:t>
            </a:r>
            <a:r>
              <a:rPr lang="el-GR" dirty="0" err="1">
                <a:latin typeface="Times New Roman" panose="02020603050405020304" pitchFamily="18" charset="0"/>
                <a:cs typeface="Times New Roman" panose="02020603050405020304" pitchFamily="18" charset="0"/>
              </a:rPr>
              <a:t>οὐδέν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οὐδέ</a:t>
            </a:r>
            <a:r>
              <a:rPr lang="el-GR" dirty="0">
                <a:latin typeface="Times New Roman" panose="02020603050405020304" pitchFamily="18" charset="0"/>
                <a:cs typeface="Times New Roman" panose="02020603050405020304" pitchFamily="18" charset="0"/>
              </a:rPr>
              <a:t> γ᾽ </a:t>
            </a:r>
            <a:r>
              <a:rPr lang="el-GR" dirty="0" err="1">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τινος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ἀκηκόατε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παιδεύειν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ἐπιχειρῶ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χρήματα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πράττομαι, </a:t>
            </a:r>
            <a:r>
              <a:rPr lang="el-GR" dirty="0" err="1">
                <a:latin typeface="Times New Roman" panose="02020603050405020304" pitchFamily="18" charset="0"/>
                <a:cs typeface="Times New Roman" panose="02020603050405020304" pitchFamily="18" charset="0"/>
              </a:rPr>
              <a:t>οὐδὲ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ἀληθές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ἐπεὶ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τοῦτό</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γέ</a:t>
            </a:r>
            <a:r>
              <a:rPr lang="el-GR" dirty="0">
                <a:latin typeface="Times New Roman" panose="02020603050405020304" pitchFamily="18" charset="0"/>
                <a:cs typeface="Times New Roman" panose="02020603050405020304" pitchFamily="18" charset="0"/>
              </a:rPr>
              <a:t> μοι </a:t>
            </a:r>
            <a:r>
              <a:rPr lang="el-GR" dirty="0" err="1">
                <a:latin typeface="Times New Roman" panose="02020603050405020304" pitchFamily="18" charset="0"/>
                <a:cs typeface="Times New Roman" panose="02020603050405020304" pitchFamily="18" charset="0"/>
              </a:rPr>
              <a:t>δοκεῖ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καλὸν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εἶναι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a:t>
            </a:r>
            <a:r>
              <a:rPr lang="el-GR" dirty="0">
                <a:latin typeface="Times New Roman" panose="02020603050405020304" pitchFamily="18" charset="0"/>
                <a:cs typeface="Times New Roman" panose="02020603050405020304" pitchFamily="18" charset="0"/>
              </a:rPr>
              <a:t> τις </a:t>
            </a:r>
            <a:r>
              <a:rPr lang="el-GR" dirty="0" err="1">
                <a:latin typeface="Times New Roman" panose="02020603050405020304" pitchFamily="18" charset="0"/>
                <a:cs typeface="Times New Roman" panose="02020603050405020304" pitchFamily="18" charset="0"/>
              </a:rPr>
              <a:t>οἷός</a:t>
            </a:r>
            <a:r>
              <a:rPr lang="el-GR" dirty="0">
                <a:latin typeface="Times New Roman" panose="02020603050405020304" pitchFamily="18" charset="0"/>
                <a:cs typeface="Times New Roman" panose="02020603050405020304" pitchFamily="18" charset="0"/>
              </a:rPr>
              <a:t> τ᾽ </a:t>
            </a:r>
            <a:r>
              <a:rPr lang="el-GR" dirty="0" err="1">
                <a:latin typeface="Times New Roman" panose="02020603050405020304" pitchFamily="18" charset="0"/>
                <a:cs typeface="Times New Roman" panose="02020603050405020304" pitchFamily="18" charset="0"/>
              </a:rPr>
              <a:t>εἴη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παιδεύειν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ἀνθρώπους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ὥσπερ</a:t>
            </a:r>
            <a:r>
              <a:rPr lang="el-GR" dirty="0">
                <a:latin typeface="Times New Roman" panose="02020603050405020304" pitchFamily="18" charset="0"/>
                <a:cs typeface="Times New Roman" panose="02020603050405020304" pitchFamily="18" charset="0"/>
              </a:rPr>
              <a:t> Γοργίας τε ὁ </a:t>
            </a:r>
            <a:r>
              <a:rPr lang="el-GR" dirty="0" err="1">
                <a:latin typeface="Times New Roman" panose="02020603050405020304" pitchFamily="18" charset="0"/>
                <a:cs typeface="Times New Roman" panose="02020603050405020304" pitchFamily="18" charset="0"/>
              </a:rPr>
              <a:t>Λεοντῖνος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Πρόδικος ὁ </a:t>
            </a:r>
            <a:r>
              <a:rPr lang="el-GR" dirty="0" err="1">
                <a:latin typeface="Times New Roman" panose="02020603050405020304" pitchFamily="18" charset="0"/>
                <a:cs typeface="Times New Roman" panose="02020603050405020304" pitchFamily="18" charset="0"/>
              </a:rPr>
              <a:t>Κεῖος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Ἱππίας</a:t>
            </a:r>
            <a:r>
              <a:rPr lang="el-GR" dirty="0">
                <a:latin typeface="Times New Roman" panose="02020603050405020304" pitchFamily="18" charset="0"/>
                <a:cs typeface="Times New Roman" panose="02020603050405020304" pitchFamily="18" charset="0"/>
              </a:rPr>
              <a:t> ὁ </a:t>
            </a:r>
            <a:r>
              <a:rPr lang="el-GR" dirty="0" err="1">
                <a:latin typeface="Times New Roman" panose="02020603050405020304" pitchFamily="18" charset="0"/>
                <a:cs typeface="Times New Roman" panose="02020603050405020304" pitchFamily="18" charset="0"/>
              </a:rPr>
              <a:t>Ἠλεῖος</a:t>
            </a:r>
            <a:r>
              <a:rPr lang="el-GR" dirty="0">
                <a:latin typeface="Times New Roman" panose="02020603050405020304" pitchFamily="18" charset="0"/>
                <a:cs typeface="Times New Roman" panose="02020603050405020304" pitchFamily="18" charset="0"/>
              </a:rPr>
              <a:t>. τούτων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ἕκαστος</a:t>
            </a:r>
            <a:r>
              <a:rPr lang="el-GR" dirty="0">
                <a:latin typeface="Times New Roman" panose="02020603050405020304" pitchFamily="18" charset="0"/>
                <a:cs typeface="Times New Roman" panose="02020603050405020304" pitchFamily="18" charset="0"/>
              </a:rPr>
              <a:t>, ὦ </a:t>
            </a:r>
            <a:r>
              <a:rPr lang="el-GR" dirty="0" err="1">
                <a:latin typeface="Times New Roman" panose="02020603050405020304" pitchFamily="18" charset="0"/>
                <a:cs typeface="Times New Roman" panose="02020603050405020304" pitchFamily="18" charset="0"/>
              </a:rPr>
              <a:t>ἄνδρες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οἷός</a:t>
            </a:r>
            <a:r>
              <a:rPr lang="el-GR" dirty="0">
                <a:latin typeface="Times New Roman" panose="02020603050405020304" pitchFamily="18" charset="0"/>
                <a:cs typeface="Times New Roman" panose="02020603050405020304" pitchFamily="18" charset="0"/>
              </a:rPr>
              <a:t> τ᾽ </a:t>
            </a:r>
            <a:r>
              <a:rPr lang="el-GR" dirty="0" err="1">
                <a:latin typeface="Times New Roman" panose="02020603050405020304" pitchFamily="18" charset="0"/>
                <a:cs typeface="Times New Roman" panose="02020603050405020304" pitchFamily="18" charset="0"/>
              </a:rPr>
              <a:t>ἐστὶν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ἰὼν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ἑκάστην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πόλεων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νέους—</a:t>
            </a:r>
            <a:r>
              <a:rPr lang="el-GR" dirty="0" err="1">
                <a:latin typeface="Times New Roman" panose="02020603050405020304" pitchFamily="18" charset="0"/>
                <a:cs typeface="Times New Roman" panose="02020603050405020304" pitchFamily="18" charset="0"/>
              </a:rPr>
              <a:t>οἷς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ἔξεστι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ἑαυτῶν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προῖκα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 ᾧ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βούλωνται</a:t>
            </a:r>
            <a:r>
              <a:rPr lang="el-GR" dirty="0">
                <a:latin typeface="Times New Roman" panose="02020603050405020304" pitchFamily="18" charset="0"/>
                <a:cs typeface="Times New Roman" panose="02020603050405020304" pitchFamily="18" charset="0"/>
              </a:rPr>
              <a:t>—τούτους </a:t>
            </a:r>
            <a:r>
              <a:rPr lang="el-GR" dirty="0" err="1">
                <a:latin typeface="Times New Roman" panose="02020603050405020304" pitchFamily="18" charset="0"/>
                <a:cs typeface="Times New Roman" panose="02020603050405020304" pitchFamily="18" charset="0"/>
              </a:rPr>
              <a:t>πείθουσι</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024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64A0D3-2E48-BC8F-783D-77C05A02721F}"/>
              </a:ext>
            </a:extLst>
          </p:cNvPr>
          <p:cNvSpPr>
            <a:spLocks noGrp="1"/>
          </p:cNvSpPr>
          <p:nvPr>
            <p:ph type="title"/>
          </p:nvPr>
        </p:nvSpPr>
        <p:spPr/>
        <p:txBody>
          <a:bodyPr/>
          <a:lstStyle/>
          <a:p>
            <a:r>
              <a:rPr lang="en-US" dirty="0"/>
              <a:t>Translation</a:t>
            </a:r>
            <a:endParaRPr lang="el-GR" dirty="0"/>
          </a:p>
        </p:txBody>
      </p:sp>
      <p:sp>
        <p:nvSpPr>
          <p:cNvPr id="3" name="Θέση περιεχομένου 2">
            <a:extLst>
              <a:ext uri="{FF2B5EF4-FFF2-40B4-BE49-F238E27FC236}">
                <a16:creationId xmlns:a16="http://schemas.microsoft.com/office/drawing/2014/main" id="{CBF4A7CB-BD6C-BDEA-9811-EE14BA024E7D}"/>
              </a:ext>
            </a:extLst>
          </p:cNvPr>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There is actually a Parian wise man [</a:t>
            </a:r>
            <a:r>
              <a:rPr lang="en-US" dirty="0" err="1">
                <a:latin typeface="Times New Roman" panose="02020603050405020304" pitchFamily="18" charset="0"/>
                <a:cs typeface="Times New Roman" panose="02020603050405020304" pitchFamily="18" charset="0"/>
              </a:rPr>
              <a:t>sophos</a:t>
            </a:r>
            <a:r>
              <a:rPr lang="en-US" dirty="0">
                <a:latin typeface="Times New Roman" panose="02020603050405020304" pitchFamily="18" charset="0"/>
                <a:cs typeface="Times New Roman" panose="02020603050405020304" pitchFamily="18" charset="0"/>
              </a:rPr>
              <a:t>] residing in Athens, of whom I have heard; and I came to hear of him in this way: I met a man who has spent a world of money on the Sophists, Kallias the son of Hipponikos, and knowing that he had sons, I asked him: “Kallias,” I said, “if your two sons were foals or calves, there would be no difficulty in [20b] finding someone to put over them; we should hire a trainer of horses or a farmer probably who would improve and perfect [lit: make them more </a:t>
            </a:r>
            <a:r>
              <a:rPr lang="en-US" dirty="0" err="1">
                <a:latin typeface="Times New Roman" panose="02020603050405020304" pitchFamily="18" charset="0"/>
                <a:cs typeface="Times New Roman" panose="02020603050405020304" pitchFamily="18" charset="0"/>
              </a:rPr>
              <a:t>agathoi</a:t>
            </a:r>
            <a:r>
              <a:rPr lang="en-US" dirty="0">
                <a:latin typeface="Times New Roman" panose="02020603050405020304" pitchFamily="18" charset="0"/>
                <a:cs typeface="Times New Roman" panose="02020603050405020304" pitchFamily="18" charset="0"/>
              </a:rPr>
              <a:t>] them in their own proper virtue and excellence [</a:t>
            </a:r>
            <a:r>
              <a:rPr lang="en-US" dirty="0" err="1">
                <a:latin typeface="Times New Roman" panose="02020603050405020304" pitchFamily="18" charset="0"/>
                <a:cs typeface="Times New Roman" panose="02020603050405020304" pitchFamily="18" charset="0"/>
              </a:rPr>
              <a:t>aretē</a:t>
            </a:r>
            <a:r>
              <a:rPr lang="en-US" dirty="0">
                <a:latin typeface="Times New Roman" panose="02020603050405020304" pitchFamily="18" charset="0"/>
                <a:cs typeface="Times New Roman" panose="02020603050405020304" pitchFamily="18" charset="0"/>
              </a:rPr>
              <a:t>]; but as they are human beings, whom are you thinking of placing over them? Is there anyone who understands human and political virtue [</a:t>
            </a:r>
            <a:r>
              <a:rPr lang="en-US" dirty="0" err="1">
                <a:latin typeface="Times New Roman" panose="02020603050405020304" pitchFamily="18" charset="0"/>
                <a:cs typeface="Times New Roman" panose="02020603050405020304" pitchFamily="18" charset="0"/>
              </a:rPr>
              <a:t>aretē</a:t>
            </a:r>
            <a:r>
              <a:rPr lang="en-US" dirty="0">
                <a:latin typeface="Times New Roman" panose="02020603050405020304" pitchFamily="18" charset="0"/>
                <a:cs typeface="Times New Roman" panose="02020603050405020304" pitchFamily="18" charset="0"/>
              </a:rPr>
              <a:t>]? You must have thought about this as you have sons; is there anyone?”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54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33070F-081C-A235-2DB8-006021252D93}"/>
              </a:ext>
            </a:extLst>
          </p:cNvPr>
          <p:cNvSpPr>
            <a:spLocks noGrp="1"/>
          </p:cNvSpPr>
          <p:nvPr>
            <p:ph type="title"/>
          </p:nvPr>
        </p:nvSpPr>
        <p:spPr/>
        <p:txBody>
          <a:bodyPr/>
          <a:lstStyle/>
          <a:p>
            <a:r>
              <a:rPr lang="en-US" dirty="0"/>
              <a:t>Translation </a:t>
            </a:r>
            <a:endParaRPr lang="el-GR" dirty="0"/>
          </a:p>
        </p:txBody>
      </p:sp>
      <p:sp>
        <p:nvSpPr>
          <p:cNvPr id="3" name="Θέση περιεχομένου 2">
            <a:extLst>
              <a:ext uri="{FF2B5EF4-FFF2-40B4-BE49-F238E27FC236}">
                <a16:creationId xmlns:a16="http://schemas.microsoft.com/office/drawing/2014/main" id="{54A72CE7-306E-2CE2-688F-4B5798C6F61B}"/>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 dare say, Athenians, that someone among you will reply, “Why is this, Socrates, and what is the origin of these accusations of you: for there must have been something strange which you have been doing? All this great fame and talk about you would never have arisen if you had been like other men: tell us, then, [20d] why this is, as we should be sorry to judge hastily of you.”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322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F94C08-E569-EA9A-A5DC-D56D11543DB1}"/>
              </a:ext>
            </a:extLst>
          </p:cNvPr>
          <p:cNvSpPr>
            <a:spLocks noGrp="1"/>
          </p:cNvSpPr>
          <p:nvPr>
            <p:ph type="title"/>
          </p:nvPr>
        </p:nvSpPr>
        <p:spPr/>
        <p:txBody>
          <a:bodyPr/>
          <a:lstStyle/>
          <a:p>
            <a:r>
              <a:rPr lang="en-US" dirty="0"/>
              <a:t>Notes</a:t>
            </a:r>
            <a:endParaRPr lang="el-GR" dirty="0"/>
          </a:p>
        </p:txBody>
      </p:sp>
      <p:sp>
        <p:nvSpPr>
          <p:cNvPr id="3" name="Θέση περιεχομένου 2">
            <a:extLst>
              <a:ext uri="{FF2B5EF4-FFF2-40B4-BE49-F238E27FC236}">
                <a16:creationId xmlns:a16="http://schemas.microsoft.com/office/drawing/2014/main" id="{CEDD318A-C4DA-8A58-2377-C1EA6A276C62}"/>
              </a:ext>
            </a:extLst>
          </p:cNvPr>
          <p:cNvSpPr>
            <a:spLocks noGrp="1"/>
          </p:cNvSpPr>
          <p:nvPr>
            <p:ph idx="1"/>
          </p:nvPr>
        </p:nvSpPr>
        <p:spPr/>
        <p:txBody>
          <a:bodyPr>
            <a:normAutofit fontScale="92500"/>
          </a:bodyPr>
          <a:lstStyle/>
          <a:p>
            <a:pPr algn="just"/>
            <a:r>
              <a:rPr lang="en-US" dirty="0"/>
              <a:t>Gorgias of </a:t>
            </a:r>
            <a:r>
              <a:rPr lang="en-US" dirty="0" err="1"/>
              <a:t>Leontini</a:t>
            </a:r>
            <a:r>
              <a:rPr lang="en-US" dirty="0"/>
              <a:t>, Sicily (483-375) was a prominent sophist and itinerant teacher </a:t>
            </a:r>
            <a:r>
              <a:rPr lang="en-US" dirty="0" err="1"/>
              <a:t>ofvrhetoric</a:t>
            </a:r>
            <a:r>
              <a:rPr lang="en-US" dirty="0"/>
              <a:t>, depicted in great detail in Plato’s lengthy dialogue </a:t>
            </a:r>
            <a:r>
              <a:rPr lang="en-US" i="1" dirty="0"/>
              <a:t>Gorgias</a:t>
            </a:r>
            <a:r>
              <a:rPr lang="en-US" dirty="0"/>
              <a:t>. </a:t>
            </a:r>
          </a:p>
          <a:p>
            <a:pPr algn="just"/>
            <a:r>
              <a:rPr lang="en-US" dirty="0" err="1"/>
              <a:t>Prodicus</a:t>
            </a:r>
            <a:r>
              <a:rPr lang="en-US" dirty="0"/>
              <a:t> of Ceos (465- 495) came to Athens as an ambassador from Ceos and taught philosophy and linguistics as well as rhetoric. Plato often depicts him favorably and even claims that </a:t>
            </a:r>
            <a:r>
              <a:rPr lang="en-US" dirty="0" err="1"/>
              <a:t>Prodicus</a:t>
            </a:r>
            <a:r>
              <a:rPr lang="en-US" dirty="0"/>
              <a:t> instructed Socrates. </a:t>
            </a:r>
          </a:p>
          <a:p>
            <a:pPr algn="just"/>
            <a:r>
              <a:rPr lang="en-US" dirty="0"/>
              <a:t>Hippias of Elis (late 5th c.), a polymath who taught ‘arithmetic, astronomy, geometry, </a:t>
            </a:r>
            <a:r>
              <a:rPr lang="en-US" dirty="0" err="1"/>
              <a:t>mustic</a:t>
            </a:r>
            <a:r>
              <a:rPr lang="en-US" dirty="0"/>
              <a:t>, and poetry’ (</a:t>
            </a:r>
            <a:r>
              <a:rPr lang="en-US" i="1" dirty="0" err="1"/>
              <a:t>Prt</a:t>
            </a:r>
            <a:r>
              <a:rPr lang="en-US" i="1" dirty="0"/>
              <a:t>.</a:t>
            </a:r>
            <a:r>
              <a:rPr lang="en-US" dirty="0"/>
              <a:t> 318e), is satirized by Plato in the Protagoras</a:t>
            </a:r>
            <a:endParaRPr lang="el-GR" dirty="0"/>
          </a:p>
        </p:txBody>
      </p:sp>
    </p:spTree>
    <p:extLst>
      <p:ext uri="{BB962C8B-B14F-4D97-AF65-F5344CB8AC3E}">
        <p14:creationId xmlns:p14="http://schemas.microsoft.com/office/powerpoint/2010/main" val="282603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EDDAF9-CDCC-5923-3134-7A18799CF0E6}"/>
              </a:ext>
            </a:extLst>
          </p:cNvPr>
          <p:cNvSpPr>
            <a:spLocks noGrp="1"/>
          </p:cNvSpPr>
          <p:nvPr>
            <p:ph type="title"/>
          </p:nvPr>
        </p:nvSpPr>
        <p:spPr/>
        <p:txBody>
          <a:bodyPr/>
          <a:lstStyle/>
          <a:p>
            <a:r>
              <a:rPr lang="el-GR" dirty="0"/>
              <a:t>Ευχαριστώ πολύ!</a:t>
            </a:r>
          </a:p>
        </p:txBody>
      </p:sp>
      <p:pic>
        <p:nvPicPr>
          <p:cNvPr id="5" name="Θέση περιεχομένου 4">
            <a:extLst>
              <a:ext uri="{FF2B5EF4-FFF2-40B4-BE49-F238E27FC236}">
                <a16:creationId xmlns:a16="http://schemas.microsoft.com/office/drawing/2014/main" id="{48E34361-9BD2-1F65-F75E-A428C79E1EDF}"/>
              </a:ext>
            </a:extLst>
          </p:cNvPr>
          <p:cNvPicPr>
            <a:picLocks noGrp="1" noChangeAspect="1"/>
          </p:cNvPicPr>
          <p:nvPr>
            <p:ph idx="1"/>
          </p:nvPr>
        </p:nvPicPr>
        <p:blipFill>
          <a:blip r:embed="rId2"/>
          <a:stretch>
            <a:fillRect/>
          </a:stretch>
        </p:blipFill>
        <p:spPr>
          <a:xfrm>
            <a:off x="6738938" y="2619375"/>
            <a:ext cx="2828925" cy="1619250"/>
          </a:xfrm>
          <a:prstGeom prst="rect">
            <a:avLst/>
          </a:prstGeom>
        </p:spPr>
      </p:pic>
      <p:sp>
        <p:nvSpPr>
          <p:cNvPr id="4" name="Θέση κειμένου 3">
            <a:extLst>
              <a:ext uri="{FF2B5EF4-FFF2-40B4-BE49-F238E27FC236}">
                <a16:creationId xmlns:a16="http://schemas.microsoft.com/office/drawing/2014/main" id="{A712A97E-168E-149C-BCC9-BDF43F725EC7}"/>
              </a:ext>
            </a:extLst>
          </p:cNvPr>
          <p:cNvSpPr>
            <a:spLocks noGrp="1"/>
          </p:cNvSpPr>
          <p:nvPr>
            <p:ph type="body" sz="half" idx="2"/>
          </p:nvPr>
        </p:nvSpPr>
        <p:spPr/>
        <p:txBody>
          <a:bodyPr/>
          <a:lstStyle/>
          <a:p>
            <a:r>
              <a:rPr lang="en-US" dirty="0"/>
              <a:t>Have a nice evening!</a:t>
            </a:r>
            <a:endParaRPr lang="el-GR" dirty="0"/>
          </a:p>
        </p:txBody>
      </p:sp>
    </p:spTree>
    <p:extLst>
      <p:ext uri="{BB962C8B-B14F-4D97-AF65-F5344CB8AC3E}">
        <p14:creationId xmlns:p14="http://schemas.microsoft.com/office/powerpoint/2010/main" val="405516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1E16BA-2530-75F9-4F19-816F1210F25F}"/>
              </a:ext>
            </a:extLst>
          </p:cNvPr>
          <p:cNvSpPr>
            <a:spLocks noGrp="1"/>
          </p:cNvSpPr>
          <p:nvPr>
            <p:ph type="title"/>
          </p:nvPr>
        </p:nvSpPr>
        <p:spPr/>
        <p:txBody>
          <a:bodyPr/>
          <a:lstStyle/>
          <a:p>
            <a:r>
              <a:rPr lang="en-US" i="1" dirty="0"/>
              <a:t>Apology</a:t>
            </a:r>
            <a:r>
              <a:rPr lang="en-US" dirty="0"/>
              <a:t> 19a-20a (Defense Proper)</a:t>
            </a:r>
            <a:endParaRPr lang="el-GR" dirty="0"/>
          </a:p>
        </p:txBody>
      </p:sp>
      <p:sp>
        <p:nvSpPr>
          <p:cNvPr id="3" name="Θέση περιεχομένου 2">
            <a:extLst>
              <a:ext uri="{FF2B5EF4-FFF2-40B4-BE49-F238E27FC236}">
                <a16:creationId xmlns:a16="http://schemas.microsoft.com/office/drawing/2014/main" id="{791618B6-B346-F2F0-F3AA-3516C8BACF61}"/>
              </a:ext>
            </a:extLst>
          </p:cNvPr>
          <p:cNvSpPr>
            <a:spLocks noGrp="1"/>
          </p:cNvSpPr>
          <p:nvPr>
            <p:ph idx="1"/>
          </p:nvPr>
        </p:nvSpPr>
        <p:spPr/>
        <p:txBody>
          <a:bodyPr/>
          <a:lstStyle/>
          <a:p>
            <a:pPr marL="0" indent="0" algn="just">
              <a:buNone/>
            </a:pPr>
            <a:r>
              <a:rPr lang="el-GR" dirty="0" err="1">
                <a:latin typeface="Times New Roman" panose="02020603050405020304" pitchFamily="18" charset="0"/>
                <a:cs typeface="Times New Roman" panose="02020603050405020304" pitchFamily="18" charset="0"/>
              </a:rPr>
              <a:t>τὰς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ἐκείνων</a:t>
            </a:r>
            <a:r>
              <a:rPr lang="el-GR" dirty="0">
                <a:latin typeface="Times New Roman" panose="02020603050405020304" pitchFamily="18" charset="0"/>
                <a:cs typeface="Times New Roman" panose="02020603050405020304" pitchFamily="18" charset="0"/>
              </a:rPr>
              <a:t> συνουσίας </a:t>
            </a:r>
            <a:r>
              <a:rPr lang="el-GR" dirty="0" err="1">
                <a:latin typeface="Times New Roman" panose="02020603050405020304" pitchFamily="18" charset="0"/>
                <a:cs typeface="Times New Roman" panose="02020603050405020304" pitchFamily="18" charset="0"/>
              </a:rPr>
              <a:t>ἀπολιπόντας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σφίσιν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συνεῖναι</a:t>
            </a:r>
            <a:r>
              <a:rPr lang="el-GR" dirty="0">
                <a:latin typeface="Times New Roman" panose="02020603050405020304" pitchFamily="18" charset="0"/>
                <a:cs typeface="Times New Roman" panose="02020603050405020304" pitchFamily="18" charset="0"/>
              </a:rPr>
              <a:t> χρήματα </a:t>
            </a:r>
            <a:r>
              <a:rPr lang="el-GR" dirty="0" err="1">
                <a:latin typeface="Times New Roman" panose="02020603050405020304" pitchFamily="18" charset="0"/>
                <a:cs typeface="Times New Roman" panose="02020603050405020304" pitchFamily="18" charset="0"/>
              </a:rPr>
              <a:t>διδόντας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χάριν </a:t>
            </a:r>
            <a:r>
              <a:rPr lang="el-GR" dirty="0" err="1">
                <a:latin typeface="Times New Roman" panose="02020603050405020304" pitchFamily="18" charset="0"/>
                <a:cs typeface="Times New Roman" panose="02020603050405020304" pitchFamily="18" charset="0"/>
              </a:rPr>
              <a:t>προσειδέναι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ἐπεὶ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ἀνήρ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ἐστι</a:t>
            </a:r>
            <a:r>
              <a:rPr lang="el-GR" dirty="0">
                <a:latin typeface="Times New Roman" panose="02020603050405020304" pitchFamily="18" charset="0"/>
                <a:cs typeface="Times New Roman" panose="02020603050405020304" pitchFamily="18" charset="0"/>
              </a:rPr>
              <a:t> Πάριος </a:t>
            </a:r>
            <a:r>
              <a:rPr lang="el-GR" dirty="0" err="1">
                <a:latin typeface="Times New Roman" panose="02020603050405020304" pitchFamily="18" charset="0"/>
                <a:cs typeface="Times New Roman" panose="02020603050405020304" pitchFamily="18" charset="0"/>
              </a:rPr>
              <a:t>ἐνθάδε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σοφὸς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ὃν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ᾐσθόμην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ἐπιδημοῦντα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ἔτυχον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προσελθὼν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ἀνδρὶ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ὃς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τετέλεκε</a:t>
            </a:r>
            <a:r>
              <a:rPr lang="el-GR" dirty="0">
                <a:latin typeface="Times New Roman" panose="02020603050405020304" pitchFamily="18" charset="0"/>
                <a:cs typeface="Times New Roman" panose="02020603050405020304" pitchFamily="18" charset="0"/>
              </a:rPr>
              <a:t> χρήματα </a:t>
            </a:r>
            <a:r>
              <a:rPr lang="el-GR" dirty="0" err="1">
                <a:latin typeface="Times New Roman" panose="02020603050405020304" pitchFamily="18" charset="0"/>
                <a:cs typeface="Times New Roman" panose="02020603050405020304" pitchFamily="18" charset="0"/>
              </a:rPr>
              <a:t>σοφισταῖς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πλείω</a:t>
            </a:r>
            <a:r>
              <a:rPr lang="el-GR" dirty="0">
                <a:latin typeface="Times New Roman" panose="02020603050405020304" pitchFamily="18" charset="0"/>
                <a:cs typeface="Times New Roman" panose="02020603050405020304" pitchFamily="18" charset="0"/>
              </a:rPr>
              <a:t> ἢ σύμπαντες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Καλλίᾳ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Ἱππονίκου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ἀνηρόμην</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ἐστὸν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γὰρ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αὐτῷ</a:t>
            </a:r>
            <a:r>
              <a:rPr lang="el-GR" dirty="0">
                <a:latin typeface="Times New Roman" panose="02020603050405020304" pitchFamily="18" charset="0"/>
                <a:cs typeface="Times New Roman" panose="02020603050405020304" pitchFamily="18" charset="0"/>
              </a:rPr>
              <a:t> δύο </a:t>
            </a:r>
            <a:r>
              <a:rPr lang="el-GR" dirty="0" err="1">
                <a:latin typeface="Times New Roman" panose="02020603050405020304" pitchFamily="18" charset="0"/>
                <a:cs typeface="Times New Roman" panose="02020603050405020304" pitchFamily="18" charset="0"/>
              </a:rPr>
              <a:t>ὑεῖ</a:t>
            </a:r>
            <a:r>
              <a:rPr lang="el-GR" dirty="0">
                <a:latin typeface="Times New Roman" panose="02020603050405020304" pitchFamily="18" charset="0"/>
                <a:cs typeface="Times New Roman" panose="02020603050405020304" pitchFamily="18" charset="0"/>
              </a:rPr>
              <a:t>— ‘ὦ Καλλία,’ </a:t>
            </a:r>
            <a:r>
              <a:rPr lang="el-GR"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ἐγώ</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μέν</a:t>
            </a:r>
            <a:r>
              <a:rPr lang="el-GR" dirty="0">
                <a:latin typeface="Times New Roman" panose="02020603050405020304" pitchFamily="18" charset="0"/>
                <a:cs typeface="Times New Roman" panose="02020603050405020304" pitchFamily="18" charset="0"/>
              </a:rPr>
              <a:t> σου </a:t>
            </a:r>
            <a:r>
              <a:rPr lang="el-GR" dirty="0" err="1">
                <a:latin typeface="Times New Roman" panose="02020603050405020304" pitchFamily="18" charset="0"/>
                <a:cs typeface="Times New Roman" panose="02020603050405020304" pitchFamily="18" charset="0"/>
              </a:rPr>
              <a:t>τὼ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πώλω</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μόσχω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ἐγενέσθην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εἴχομεν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ἐπιστάτην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λαβεῖν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μισθώσασθαι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ὃς</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357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1CD69-DFAF-372A-3902-779E207429F3}"/>
              </a:ext>
            </a:extLst>
          </p:cNvPr>
          <p:cNvSpPr>
            <a:spLocks noGrp="1"/>
          </p:cNvSpPr>
          <p:nvPr>
            <p:ph type="title"/>
          </p:nvPr>
        </p:nvSpPr>
        <p:spPr/>
        <p:txBody>
          <a:bodyPr/>
          <a:lstStyle/>
          <a:p>
            <a:r>
              <a:rPr lang="en-US" i="1" dirty="0"/>
              <a:t>Apology</a:t>
            </a:r>
            <a:r>
              <a:rPr lang="en-US" dirty="0"/>
              <a:t> 19a-20a (Defense Proper)</a:t>
            </a:r>
            <a:endParaRPr lang="el-GR" dirty="0"/>
          </a:p>
        </p:txBody>
      </p:sp>
      <p:sp>
        <p:nvSpPr>
          <p:cNvPr id="3" name="Θέση περιεχομένου 2">
            <a:extLst>
              <a:ext uri="{FF2B5EF4-FFF2-40B4-BE49-F238E27FC236}">
                <a16:creationId xmlns:a16="http://schemas.microsoft.com/office/drawing/2014/main" id="{9330D75A-B6E7-0648-1EE4-4C55BC7DD6C9}"/>
              </a:ext>
            </a:extLst>
          </p:cNvPr>
          <p:cNvSpPr>
            <a:spLocks noGrp="1"/>
          </p:cNvSpPr>
          <p:nvPr>
            <p:ph idx="1"/>
          </p:nvPr>
        </p:nvSpPr>
        <p:spPr/>
        <p:txBody>
          <a:bodyPr>
            <a:normAutofit/>
          </a:bodyPr>
          <a:lstStyle/>
          <a:p>
            <a:pPr marL="0" indent="0" algn="just">
              <a:buNone/>
            </a:pPr>
            <a:r>
              <a:rPr lang="el-GR" dirty="0"/>
              <a:t>‘</a:t>
            </a:r>
            <a:r>
              <a:rPr lang="el-GR" dirty="0" err="1">
                <a:latin typeface="Times New Roman" panose="02020603050405020304" pitchFamily="18" charset="0"/>
                <a:cs typeface="Times New Roman" panose="02020603050405020304" pitchFamily="18" charset="0"/>
              </a:rPr>
              <a:t>ἔμελλεν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αὐτὼ</a:t>
            </a:r>
            <a:r>
              <a:rPr lang="el-GR" dirty="0">
                <a:latin typeface="Times New Roman" panose="02020603050405020304" pitchFamily="18" charset="0"/>
                <a:cs typeface="Times New Roman" panose="02020603050405020304" pitchFamily="18" charset="0"/>
              </a:rPr>
              <a:t> καλώ τε </a:t>
            </a:r>
            <a:r>
              <a:rPr lang="el-GR" dirty="0" err="1">
                <a:latin typeface="Times New Roman" panose="02020603050405020304" pitchFamily="18" charset="0"/>
                <a:cs typeface="Times New Roman" panose="02020603050405020304" pitchFamily="18" charset="0"/>
              </a:rPr>
              <a:t>κἀγαθὼ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ποιήσειν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προσήκουσαν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ἀρετήν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ἂν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οὗτος</a:t>
            </a:r>
            <a:r>
              <a:rPr lang="el-GR" dirty="0">
                <a:latin typeface="Times New Roman" panose="02020603050405020304" pitchFamily="18" charset="0"/>
                <a:cs typeface="Times New Roman" panose="02020603050405020304" pitchFamily="18" charset="0"/>
              </a:rPr>
              <a:t> 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ἱππικῶν</a:t>
            </a:r>
            <a:r>
              <a:rPr lang="el-GR" dirty="0">
                <a:latin typeface="Times New Roman" panose="02020603050405020304" pitchFamily="18" charset="0"/>
                <a:cs typeface="Times New Roman" panose="02020603050405020304" pitchFamily="18" charset="0"/>
              </a:rPr>
              <a:t> τις ἢ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γεωργικῶν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νῦν</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ἐπειδὴ</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ἐστόν</a:t>
            </a:r>
            <a:r>
              <a:rPr lang="el-GR" dirty="0">
                <a:latin typeface="Times New Roman" panose="02020603050405020304" pitchFamily="18" charset="0"/>
                <a:cs typeface="Times New Roman" panose="02020603050405020304" pitchFamily="18" charset="0"/>
              </a:rPr>
              <a:t>, τίνα </a:t>
            </a:r>
            <a:r>
              <a:rPr lang="el-GR" dirty="0" err="1">
                <a:latin typeface="Times New Roman" panose="02020603050405020304" pitchFamily="18" charset="0"/>
                <a:cs typeface="Times New Roman" panose="02020603050405020304" pitchFamily="18" charset="0"/>
              </a:rPr>
              <a:t>αὐτοῖν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ἔχεις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ἐπιστάτην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λαβεῖν</a:t>
            </a:r>
            <a:r>
              <a:rPr lang="el-GR" dirty="0">
                <a:latin typeface="Times New Roman" panose="02020603050405020304" pitchFamily="18" charset="0"/>
                <a:cs typeface="Times New Roman" panose="02020603050405020304" pitchFamily="18" charset="0"/>
              </a:rPr>
              <a:t>; τίς </a:t>
            </a:r>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τοιαύτης </a:t>
            </a:r>
            <a:r>
              <a:rPr lang="el-GR" dirty="0" err="1">
                <a:latin typeface="Times New Roman" panose="02020603050405020304" pitchFamily="18" charset="0"/>
                <a:cs typeface="Times New Roman" panose="02020603050405020304" pitchFamily="18" charset="0"/>
              </a:rPr>
              <a:t>ἀρετῆς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ἀνθρωπίνης</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πολιτικῆς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ἐπιστήμων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ἐστίν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οἶμαι</a:t>
            </a:r>
            <a:r>
              <a:rPr lang="el-GR" dirty="0">
                <a:latin typeface="Times New Roman" panose="02020603050405020304" pitchFamily="18" charset="0"/>
                <a:cs typeface="Times New Roman" panose="02020603050405020304" pitchFamily="18" charset="0"/>
              </a:rPr>
              <a:t> γάρ σε </a:t>
            </a:r>
            <a:r>
              <a:rPr lang="el-GR" dirty="0" err="1">
                <a:latin typeface="Times New Roman" panose="02020603050405020304" pitchFamily="18" charset="0"/>
                <a:cs typeface="Times New Roman" panose="02020603050405020304" pitchFamily="18" charset="0"/>
              </a:rPr>
              <a:t>ἐσκέφθαι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ὑέων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κτῆσιν</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910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216C9C-2227-7143-0BFE-EBDD6882C692}"/>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97C87F73-DF58-57A4-85DA-4F6BA70BC548}"/>
              </a:ext>
            </a:extLst>
          </p:cNvPr>
          <p:cNvSpPr>
            <a:spLocks noGrp="1"/>
          </p:cNvSpPr>
          <p:nvPr>
            <p:ph idx="1"/>
          </p:nvPr>
        </p:nvSpPr>
        <p:spPr/>
        <p:txBody>
          <a:bodyPr>
            <a:normAutofit fontScale="85000" lnSpcReduction="20000"/>
          </a:bodyPr>
          <a:lstStyle/>
          <a:p>
            <a:pPr algn="just"/>
            <a:r>
              <a:rPr lang="el-GR" dirty="0" err="1">
                <a:latin typeface="Times New Roman" panose="02020603050405020304" pitchFamily="18" charset="0"/>
                <a:cs typeface="Times New Roman" panose="02020603050405020304" pitchFamily="18" charset="0"/>
              </a:rPr>
              <a:t>ἀναλάβωμεν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let…; 1p hortatory subj.</a:t>
            </a:r>
          </a:p>
          <a:p>
            <a:pPr algn="just"/>
            <a:r>
              <a:rPr lang="el-GR" dirty="0" err="1">
                <a:latin typeface="Times New Roman" panose="02020603050405020304" pitchFamily="18" charset="0"/>
                <a:cs typeface="Times New Roman" panose="02020603050405020304" pitchFamily="18" charset="0"/>
              </a:rPr>
              <a:t>τίς</a:t>
            </a:r>
            <a:r>
              <a:rPr lang="el-GR" dirty="0">
                <a:latin typeface="Times New Roman" panose="02020603050405020304" pitchFamily="18" charset="0"/>
                <a:cs typeface="Times New Roman" panose="02020603050405020304" pitchFamily="18" charset="0"/>
              </a:rPr>
              <a:t> ἡ </a:t>
            </a:r>
            <a:r>
              <a:rPr lang="el-GR" dirty="0" err="1">
                <a:latin typeface="Times New Roman" panose="02020603050405020304" pitchFamily="18" charset="0"/>
                <a:cs typeface="Times New Roman" panose="02020603050405020304" pitchFamily="18" charset="0"/>
              </a:rPr>
              <a:t>κατηγορία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what…; ind. question</a:t>
            </a:r>
          </a:p>
          <a:p>
            <a:pPr algn="just"/>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ἐμὴ</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i.e. against me; equiv. to obj. gen.</a:t>
            </a:r>
          </a:p>
          <a:p>
            <a:pPr algn="just"/>
            <a:r>
              <a:rPr lang="el-GR" dirty="0" err="1">
                <a:latin typeface="Times New Roman" panose="02020603050405020304" pitchFamily="18" charset="0"/>
                <a:cs typeface="Times New Roman" panose="02020603050405020304" pitchFamily="18" charset="0"/>
              </a:rPr>
              <a:t>γέγονεν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pf. </a:t>
            </a:r>
            <a:r>
              <a:rPr lang="el-GR" dirty="0" err="1">
                <a:latin typeface="Times New Roman" panose="02020603050405020304" pitchFamily="18" charset="0"/>
                <a:cs typeface="Times New Roman" panose="02020603050405020304" pitchFamily="18" charset="0"/>
              </a:rPr>
              <a:t>γίγνομαι</a:t>
            </a:r>
            <a:endParaRPr lang="el-GR"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ᾗ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very thing which; ‘which indeed,’ intensive </a:t>
            </a:r>
            <a:r>
              <a:rPr lang="el-GR" dirty="0" err="1">
                <a:latin typeface="Times New Roman" panose="02020603050405020304" pitchFamily="18" charset="0"/>
                <a:cs typeface="Times New Roman" panose="02020603050405020304" pitchFamily="18" charset="0"/>
              </a:rPr>
              <a:t>δή</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διαβολὴ</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antecedent; dat. ind. obj. of </a:t>
            </a:r>
            <a:r>
              <a:rPr lang="el-GR" dirty="0" err="1">
                <a:latin typeface="Times New Roman" panose="02020603050405020304" pitchFamily="18" charset="0"/>
                <a:cs typeface="Times New Roman" panose="02020603050405020304" pitchFamily="18" charset="0"/>
              </a:rPr>
              <a:t>πιστεύων</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fact, actually; adv.</a:t>
            </a:r>
          </a:p>
          <a:p>
            <a:pPr algn="just"/>
            <a:r>
              <a:rPr lang="el-GR" dirty="0" err="1">
                <a:latin typeface="Times New Roman" panose="02020603050405020304" pitchFamily="18" charset="0"/>
                <a:cs typeface="Times New Roman" panose="02020603050405020304" pitchFamily="18" charset="0"/>
              </a:rPr>
              <a:t>ἐγράψατο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γραφὴν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brought this indictment against me; cognate acc.; the verb governs two accusatives</a:t>
            </a:r>
          </a:p>
          <a:p>
            <a:pPr marL="0" indent="0">
              <a:buNone/>
            </a:pPr>
            <a:endParaRPr lang="el-GR" dirty="0"/>
          </a:p>
        </p:txBody>
      </p:sp>
    </p:spTree>
    <p:extLst>
      <p:ext uri="{BB962C8B-B14F-4D97-AF65-F5344CB8AC3E}">
        <p14:creationId xmlns:p14="http://schemas.microsoft.com/office/powerpoint/2010/main" val="398368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4D4EED-950C-5A5A-E5FB-6DC89F126925}"/>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9CCD0C96-D27D-47CB-0029-8C0744632951}"/>
              </a:ext>
            </a:extLst>
          </p:cNvPr>
          <p:cNvSpPr>
            <a:spLocks noGrp="1"/>
          </p:cNvSpPr>
          <p:nvPr>
            <p:ph idx="1"/>
          </p:nvPr>
        </p:nvSpPr>
        <p:spPr/>
        <p:txBody>
          <a:bodyPr>
            <a:normAutofit fontScale="77500" lnSpcReduction="20000"/>
          </a:bodyPr>
          <a:lstStyle/>
          <a:p>
            <a:pPr algn="just"/>
            <a:r>
              <a:rPr lang="el-GR" dirty="0" err="1">
                <a:latin typeface="Times New Roman" panose="02020603050405020304" pitchFamily="18" charset="0"/>
                <a:cs typeface="Times New Roman" panose="02020603050405020304" pitchFamily="18" charset="0"/>
              </a:rPr>
              <a:t>εἶεν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well then!; an exclamation originally 3p pres. opt. of wish, </a:t>
            </a:r>
            <a:r>
              <a:rPr lang="el-GR" dirty="0" err="1">
                <a:latin typeface="Times New Roman" panose="02020603050405020304" pitchFamily="18" charset="0"/>
                <a:cs typeface="Times New Roman" panose="02020603050405020304" pitchFamily="18" charset="0"/>
              </a:rPr>
              <a:t>εἰμί</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let them be so!’</a:t>
            </a:r>
          </a:p>
          <a:p>
            <a:pPr algn="just"/>
            <a:r>
              <a:rPr lang="el-GR" dirty="0" err="1">
                <a:latin typeface="Times New Roman" panose="02020603050405020304" pitchFamily="18" charset="0"/>
                <a:cs typeface="Times New Roman" panose="02020603050405020304" pitchFamily="18" charset="0"/>
              </a:rPr>
              <a:t>τί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just what…?; ‘what precisely…?’</a:t>
            </a:r>
          </a:p>
          <a:p>
            <a:pPr algn="just"/>
            <a:r>
              <a:rPr lang="el-GR" dirty="0" err="1">
                <a:latin typeface="Times New Roman" panose="02020603050405020304" pitchFamily="18" charset="0"/>
                <a:cs typeface="Times New Roman" panose="02020603050405020304" pitchFamily="18" charset="0"/>
              </a:rPr>
              <a:t>ὥσπερ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οὖν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κατηγόρων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ἀντωμοσίαν</a:t>
            </a:r>
            <a:endParaRPr lang="el-GR" dirty="0">
              <a:latin typeface="Times New Roman" panose="02020603050405020304" pitchFamily="18" charset="0"/>
              <a:cs typeface="Times New Roman" panose="02020603050405020304" pitchFamily="18" charset="0"/>
            </a:endParaRPr>
          </a:p>
          <a:p>
            <a:pPr algn="just"/>
            <a:r>
              <a:rPr lang="el-GR" dirty="0" err="1">
                <a:latin typeface="Times New Roman" panose="02020603050405020304" pitchFamily="18" charset="0"/>
                <a:cs typeface="Times New Roman" panose="02020603050405020304" pitchFamily="18" charset="0"/>
              </a:rPr>
              <a:t>δεῖ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ἀναγνῶναι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γραφὴν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αὐτῶν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so just as we must read the affidavit of the accusers, (we must read) their (indictment)</a:t>
            </a:r>
          </a:p>
          <a:p>
            <a:pPr algn="just"/>
            <a:r>
              <a:rPr lang="el-GR" dirty="0" err="1">
                <a:latin typeface="Times New Roman" panose="02020603050405020304" pitchFamily="18" charset="0"/>
                <a:cs typeface="Times New Roman" panose="02020603050405020304" pitchFamily="18" charset="0"/>
              </a:rPr>
              <a:t>τά</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ὑπὸ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οὐράνια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matters…</a:t>
            </a:r>
          </a:p>
          <a:p>
            <a:pPr algn="just"/>
            <a:r>
              <a:rPr lang="el-GR" dirty="0" err="1">
                <a:latin typeface="Times New Roman" panose="02020603050405020304" pitchFamily="18" charset="0"/>
                <a:cs typeface="Times New Roman" panose="02020603050405020304" pitchFamily="18" charset="0"/>
              </a:rPr>
              <a:t>ποιῶν</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pple</a:t>
            </a:r>
            <a:r>
              <a:rPr lang="en-US" dirty="0">
                <a:latin typeface="Times New Roman" panose="02020603050405020304" pitchFamily="18" charset="0"/>
                <a:cs typeface="Times New Roman" panose="02020603050405020304" pitchFamily="18" charset="0"/>
              </a:rPr>
              <a:t> governing a double acc. (obj. and pred.)</a:t>
            </a:r>
          </a:p>
          <a:p>
            <a:pPr algn="just"/>
            <a:r>
              <a:rPr lang="el-GR" dirty="0" err="1">
                <a:latin typeface="Times New Roman" panose="02020603050405020304" pitchFamily="18" charset="0"/>
                <a:cs typeface="Times New Roman" panose="02020603050405020304" pitchFamily="18" charset="0"/>
              </a:rPr>
              <a:t>ταὐτὰ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τὰ</a:t>
            </a:r>
            <a:r>
              <a:rPr lang="el-GR" dirty="0">
                <a:latin typeface="Times New Roman" panose="02020603050405020304" pitchFamily="18" charset="0"/>
                <a:cs typeface="Times New Roman" panose="02020603050405020304" pitchFamily="18" charset="0"/>
              </a:rPr>
              <a:t> (α)</a:t>
            </a:r>
            <a:r>
              <a:rPr lang="el-GR" dirty="0" err="1">
                <a:latin typeface="Times New Roman" panose="02020603050405020304" pitchFamily="18" charset="0"/>
                <a:cs typeface="Times New Roman" panose="02020603050405020304" pitchFamily="18" charset="0"/>
              </a:rPr>
              <a:t>ὐτὰ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crasis</a:t>
            </a:r>
            <a:r>
              <a:rPr lang="en-US" dirty="0">
                <a:latin typeface="Times New Roman" panose="02020603050405020304" pitchFamily="18" charset="0"/>
                <a:cs typeface="Times New Roman" panose="02020603050405020304" pitchFamily="18" charset="0"/>
              </a:rPr>
              <a:t>,</a:t>
            </a:r>
          </a:p>
          <a:p>
            <a:pPr algn="just"/>
            <a:r>
              <a:rPr lang="el-GR" dirty="0" err="1">
                <a:latin typeface="Times New Roman" panose="02020603050405020304" pitchFamily="18" charset="0"/>
                <a:cs typeface="Times New Roman" panose="02020603050405020304" pitchFamily="18" charset="0"/>
              </a:rPr>
              <a:t>αὐτός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attributive position is ‘same’</a:t>
            </a:r>
          </a:p>
          <a:p>
            <a:pPr marL="0" indent="0">
              <a:buNone/>
            </a:pPr>
            <a:endParaRPr lang="el-GR" dirty="0"/>
          </a:p>
        </p:txBody>
      </p:sp>
    </p:spTree>
    <p:extLst>
      <p:ext uri="{BB962C8B-B14F-4D97-AF65-F5344CB8AC3E}">
        <p14:creationId xmlns:p14="http://schemas.microsoft.com/office/powerpoint/2010/main" val="110462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644E18-8215-C7D6-19A0-34D2FF1E1128}"/>
              </a:ext>
            </a:extLst>
          </p:cNvPr>
          <p:cNvSpPr>
            <a:spLocks noGrp="1"/>
          </p:cNvSpPr>
          <p:nvPr>
            <p:ph type="title"/>
          </p:nvPr>
        </p:nvSpPr>
        <p:spPr/>
        <p:txBody>
          <a:bodyPr/>
          <a:lstStyle/>
          <a:p>
            <a:r>
              <a:rPr lang="en-US" dirty="0"/>
              <a:t>Vocabulary</a:t>
            </a:r>
            <a:endParaRPr lang="el-GR" dirty="0"/>
          </a:p>
        </p:txBody>
      </p:sp>
      <p:sp>
        <p:nvSpPr>
          <p:cNvPr id="3" name="Θέση περιεχομένου 2">
            <a:extLst>
              <a:ext uri="{FF2B5EF4-FFF2-40B4-BE49-F238E27FC236}">
                <a16:creationId xmlns:a16="http://schemas.microsoft.com/office/drawing/2014/main" id="{4C6C7F66-0601-D144-A73D-7A34DB108406}"/>
              </a:ext>
            </a:extLst>
          </p:cNvPr>
          <p:cNvSpPr>
            <a:spLocks noGrp="1"/>
          </p:cNvSpPr>
          <p:nvPr>
            <p:ph sz="half" idx="1"/>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ἀλλήλων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one another,</a:t>
            </a:r>
          </a:p>
          <a:p>
            <a:pPr algn="just"/>
            <a:r>
              <a:rPr lang="el-GR" dirty="0" err="1">
                <a:latin typeface="Times New Roman" panose="02020603050405020304" pitchFamily="18" charset="0"/>
                <a:cs typeface="Times New Roman" panose="02020603050405020304" pitchFamily="18" charset="0"/>
              </a:rPr>
              <a:t>ἀξιόω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deem right, think worthy of (gen)</a:t>
            </a:r>
          </a:p>
          <a:p>
            <a:pPr algn="just"/>
            <a:r>
              <a:rPr lang="el-GR" dirty="0" err="1">
                <a:latin typeface="Times New Roman" panose="02020603050405020304" pitchFamily="18" charset="0"/>
                <a:cs typeface="Times New Roman" panose="02020603050405020304" pitchFamily="18" charset="0"/>
              </a:rPr>
              <a:t>Ἀριστοφάνης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εος</a:t>
            </a:r>
            <a:r>
              <a:rPr lang="el-GR" dirty="0">
                <a:latin typeface="Times New Roman" panose="02020603050405020304" pitchFamily="18" charset="0"/>
                <a:cs typeface="Times New Roman" panose="02020603050405020304" pitchFamily="18" charset="0"/>
              </a:rPr>
              <a:t>, ὁ: </a:t>
            </a:r>
            <a:r>
              <a:rPr lang="en-US" dirty="0">
                <a:latin typeface="Times New Roman" panose="02020603050405020304" pitchFamily="18" charset="0"/>
                <a:cs typeface="Times New Roman" panose="02020603050405020304" pitchFamily="18" charset="0"/>
              </a:rPr>
              <a:t>Aristophanes</a:t>
            </a:r>
          </a:p>
          <a:p>
            <a:pPr algn="just"/>
            <a:r>
              <a:rPr lang="el-GR" dirty="0">
                <a:latin typeface="Times New Roman" panose="02020603050405020304" pitchFamily="18" charset="0"/>
                <a:cs typeface="Times New Roman" panose="02020603050405020304" pitchFamily="18" charset="0"/>
              </a:rPr>
              <a:t>ἀ-</a:t>
            </a:r>
            <a:r>
              <a:rPr lang="el-GR" dirty="0" err="1">
                <a:latin typeface="Times New Roman" panose="02020603050405020304" pitchFamily="18" charset="0"/>
                <a:cs typeface="Times New Roman" panose="02020603050405020304" pitchFamily="18" charset="0"/>
              </a:rPr>
              <a:t>τιμάζω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dishonor, insult, slight</a:t>
            </a:r>
          </a:p>
          <a:p>
            <a:pPr algn="just"/>
            <a:r>
              <a:rPr lang="el-GR" dirty="0">
                <a:latin typeface="Times New Roman" panose="02020603050405020304" pitchFamily="18" charset="0"/>
                <a:cs typeface="Times New Roman" panose="02020603050405020304" pitchFamily="18" charset="0"/>
              </a:rPr>
              <a:t>δίκη, ἡ: </a:t>
            </a:r>
            <a:r>
              <a:rPr lang="en-US" dirty="0">
                <a:latin typeface="Times New Roman" panose="02020603050405020304" pitchFamily="18" charset="0"/>
                <a:cs typeface="Times New Roman" panose="02020603050405020304" pitchFamily="18" charset="0"/>
              </a:rPr>
              <a:t>charge, case, trial; penalty; justice</a:t>
            </a:r>
          </a:p>
          <a:p>
            <a:pPr algn="just"/>
            <a:r>
              <a:rPr lang="el-GR" dirty="0" err="1">
                <a:latin typeface="Times New Roman" panose="02020603050405020304" pitchFamily="18" charset="0"/>
                <a:cs typeface="Times New Roman" panose="02020603050405020304" pitchFamily="18" charset="0"/>
              </a:rPr>
              <a:t>ἐκεῖ</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in that place</a:t>
            </a:r>
          </a:p>
          <a:p>
            <a:pPr algn="just"/>
            <a:r>
              <a:rPr lang="el-GR" dirty="0" err="1">
                <a:latin typeface="Times New Roman" panose="02020603050405020304" pitchFamily="18" charset="0"/>
                <a:cs typeface="Times New Roman" panose="02020603050405020304" pitchFamily="18" charset="0"/>
              </a:rPr>
              <a:t>ἐπαΐω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have knowledge, be an expert in</a:t>
            </a:r>
          </a:p>
          <a:p>
            <a:pPr algn="just"/>
            <a:r>
              <a:rPr lang="el-GR" dirty="0" err="1">
                <a:latin typeface="Times New Roman" panose="02020603050405020304" pitchFamily="18" charset="0"/>
                <a:cs typeface="Times New Roman" panose="02020603050405020304" pitchFamily="18" charset="0"/>
              </a:rPr>
              <a:t>ἐπιστήμη</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knowledge, understanding</a:t>
            </a:r>
          </a:p>
          <a:p>
            <a:pPr algn="just"/>
            <a:r>
              <a:rPr lang="el-GR" dirty="0" err="1">
                <a:latin typeface="Times New Roman" panose="02020603050405020304" pitchFamily="18" charset="0"/>
                <a:cs typeface="Times New Roman" panose="02020603050405020304" pitchFamily="18" charset="0"/>
              </a:rPr>
              <a:t>κωμῳδία</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comedy</a:t>
            </a:r>
          </a:p>
          <a:p>
            <a:pPr algn="just"/>
            <a:r>
              <a:rPr lang="el-GR" dirty="0">
                <a:latin typeface="Times New Roman" panose="02020603050405020304" pitchFamily="18" charset="0"/>
                <a:cs typeface="Times New Roman" panose="02020603050405020304" pitchFamily="18" charset="0"/>
              </a:rPr>
              <a:t>μάρτυς, μάρτυρος. ὁ, ἡ: </a:t>
            </a:r>
            <a:r>
              <a:rPr lang="en-US" dirty="0">
                <a:latin typeface="Times New Roman" panose="02020603050405020304" pitchFamily="18" charset="0"/>
                <a:cs typeface="Times New Roman" panose="02020603050405020304" pitchFamily="18" charset="0"/>
              </a:rPr>
              <a:t>a witness</a:t>
            </a:r>
            <a:endParaRPr lang="el-GR" dirty="0">
              <a:latin typeface="Times New Roman" panose="02020603050405020304" pitchFamily="18" charset="0"/>
              <a:cs typeface="Times New Roman" panose="02020603050405020304" pitchFamily="18" charset="0"/>
            </a:endParaRPr>
          </a:p>
        </p:txBody>
      </p:sp>
      <p:sp>
        <p:nvSpPr>
          <p:cNvPr id="4" name="Θέση περιεχομένου 3">
            <a:extLst>
              <a:ext uri="{FF2B5EF4-FFF2-40B4-BE49-F238E27FC236}">
                <a16:creationId xmlns:a16="http://schemas.microsoft.com/office/drawing/2014/main" id="{D78B2E1B-32BA-D128-98B6-223AB08F4278}"/>
              </a:ext>
            </a:extLst>
          </p:cNvPr>
          <p:cNvSpPr>
            <a:spLocks noGrp="1"/>
          </p:cNvSpPr>
          <p:nvPr>
            <p:ph sz="half" idx="2"/>
          </p:nvPr>
        </p:nvSpPr>
        <p:spPr/>
        <p:txBody>
          <a:bodyPr>
            <a:normAutofit fontScale="55000" lnSpcReduction="20000"/>
          </a:bodyPr>
          <a:lstStyle/>
          <a:p>
            <a:pPr algn="just"/>
            <a:r>
              <a:rPr lang="el-GR" dirty="0" err="1">
                <a:latin typeface="Times New Roman" panose="02020603050405020304" pitchFamily="18" charset="0"/>
                <a:cs typeface="Times New Roman" panose="02020603050405020304" pitchFamily="18" charset="0"/>
              </a:rPr>
              <a:t>μέτ-εστιν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a share of (gen) for (</a:t>
            </a:r>
            <a:r>
              <a:rPr lang="en-US" dirty="0" err="1">
                <a:latin typeface="Times New Roman" panose="02020603050405020304" pitchFamily="18" charset="0"/>
                <a:cs typeface="Times New Roman" panose="02020603050405020304" pitchFamily="18" charset="0"/>
              </a:rPr>
              <a:t>dat</a:t>
            </a:r>
            <a:r>
              <a:rPr lang="en-US" dirty="0">
                <a:latin typeface="Times New Roman" panose="02020603050405020304" pitchFamily="18" charset="0"/>
                <a:cs typeface="Times New Roman" panose="02020603050405020304" pitchFamily="18" charset="0"/>
              </a:rPr>
              <a:t>)</a:t>
            </a:r>
          </a:p>
          <a:p>
            <a:pPr algn="just"/>
            <a:r>
              <a:rPr lang="el-GR" dirty="0">
                <a:latin typeface="Times New Roman" panose="02020603050405020304" pitchFamily="18" charset="0"/>
                <a:cs typeface="Times New Roman" panose="02020603050405020304" pitchFamily="18" charset="0"/>
              </a:rPr>
              <a:t>μικρός, -ά, -</a:t>
            </a:r>
            <a:r>
              <a:rPr lang="el-GR" dirty="0" err="1">
                <a:latin typeface="Times New Roman" panose="02020603050405020304" pitchFamily="18" charset="0"/>
                <a:cs typeface="Times New Roman" panose="02020603050405020304" pitchFamily="18" charset="0"/>
              </a:rPr>
              <a:t>όν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small, little, insignificant</a:t>
            </a:r>
          </a:p>
          <a:p>
            <a:pPr algn="just"/>
            <a:r>
              <a:rPr lang="el-GR" dirty="0" err="1">
                <a:latin typeface="Times New Roman" panose="02020603050405020304" pitchFamily="18" charset="0"/>
                <a:cs typeface="Times New Roman" panose="02020603050405020304" pitchFamily="18" charset="0"/>
              </a:rPr>
              <a:t>ὁράω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see, look, behold</a:t>
            </a:r>
          </a:p>
          <a:p>
            <a:pPr algn="just"/>
            <a:r>
              <a:rPr lang="el-GR" dirty="0" err="1">
                <a:latin typeface="Times New Roman" panose="02020603050405020304" pitchFamily="18" charset="0"/>
                <a:cs typeface="Times New Roman" panose="02020603050405020304" pitchFamily="18" charset="0"/>
              </a:rPr>
              <a:t>παρ</a:t>
            </a:r>
            <a:r>
              <a:rPr lang="el-GR" dirty="0">
                <a:latin typeface="Times New Roman" panose="02020603050405020304" pitchFamily="18" charset="0"/>
                <a:cs typeface="Times New Roman" panose="02020603050405020304" pitchFamily="18" charset="0"/>
              </a:rPr>
              <a:t>-έχω: </a:t>
            </a:r>
            <a:r>
              <a:rPr lang="en-US" dirty="0">
                <a:latin typeface="Times New Roman" panose="02020603050405020304" pitchFamily="18" charset="0"/>
                <a:cs typeface="Times New Roman" panose="02020603050405020304" pitchFamily="18" charset="0"/>
              </a:rPr>
              <a:t>to provide, furnish, supply</a:t>
            </a:r>
          </a:p>
          <a:p>
            <a:pPr algn="just"/>
            <a:r>
              <a:rPr lang="el-GR" dirty="0" err="1">
                <a:latin typeface="Times New Roman" panose="02020603050405020304" pitchFamily="18" charset="0"/>
                <a:cs typeface="Times New Roman" panose="02020603050405020304" pitchFamily="18" charset="0"/>
              </a:rPr>
              <a:t>περι-φέρω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carry around, bring about</a:t>
            </a:r>
          </a:p>
          <a:p>
            <a:pPr algn="just"/>
            <a:r>
              <a:rPr lang="el-GR" dirty="0">
                <a:latin typeface="Times New Roman" panose="02020603050405020304" pitchFamily="18" charset="0"/>
                <a:cs typeface="Times New Roman" panose="02020603050405020304" pitchFamily="18" charset="0"/>
              </a:rPr>
              <a:t>πως: </a:t>
            </a:r>
            <a:r>
              <a:rPr lang="en-US" dirty="0">
                <a:latin typeface="Times New Roman" panose="02020603050405020304" pitchFamily="18" charset="0"/>
                <a:cs typeface="Times New Roman" panose="02020603050405020304" pitchFamily="18" charset="0"/>
              </a:rPr>
              <a:t>somehow, in any way</a:t>
            </a:r>
          </a:p>
          <a:p>
            <a:pPr algn="just"/>
            <a:r>
              <a:rPr lang="el-GR" dirty="0">
                <a:latin typeface="Times New Roman" panose="02020603050405020304" pitchFamily="18" charset="0"/>
                <a:cs typeface="Times New Roman" panose="02020603050405020304" pitchFamily="18" charset="0"/>
              </a:rPr>
              <a:t>φάσκω: </a:t>
            </a:r>
            <a:r>
              <a:rPr lang="en-US" dirty="0">
                <a:latin typeface="Times New Roman" panose="02020603050405020304" pitchFamily="18" charset="0"/>
                <a:cs typeface="Times New Roman" panose="02020603050405020304" pitchFamily="18" charset="0"/>
              </a:rPr>
              <a:t>to claim, say, affirm</a:t>
            </a:r>
          </a:p>
          <a:p>
            <a:pPr algn="just"/>
            <a:r>
              <a:rPr lang="el-GR" dirty="0">
                <a:latin typeface="Times New Roman" panose="02020603050405020304" pitchFamily="18" charset="0"/>
                <a:cs typeface="Times New Roman" panose="02020603050405020304" pitchFamily="18" charset="0"/>
              </a:rPr>
              <a:t>φεύγω: </a:t>
            </a:r>
            <a:r>
              <a:rPr lang="en-US" dirty="0">
                <a:latin typeface="Times New Roman" panose="02020603050405020304" pitchFamily="18" charset="0"/>
                <a:cs typeface="Times New Roman" panose="02020603050405020304" pitchFamily="18" charset="0"/>
              </a:rPr>
              <a:t>to flee, avoid; defend in court</a:t>
            </a:r>
          </a:p>
          <a:p>
            <a:pPr algn="just"/>
            <a:r>
              <a:rPr lang="el-GR" dirty="0" err="1">
                <a:latin typeface="Times New Roman" panose="02020603050405020304" pitchFamily="18" charset="0"/>
                <a:cs typeface="Times New Roman" panose="02020603050405020304" pitchFamily="18" charset="0"/>
              </a:rPr>
              <a:t>φλυαρέω</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talk nonsense, play the fool</a:t>
            </a:r>
          </a:p>
          <a:p>
            <a:pPr algn="just"/>
            <a:r>
              <a:rPr lang="el-GR" dirty="0" err="1">
                <a:latin typeface="Times New Roman" panose="02020603050405020304" pitchFamily="18" charset="0"/>
                <a:cs typeface="Times New Roman" panose="02020603050405020304" pitchFamily="18" charset="0"/>
              </a:rPr>
              <a:t>φλυαρία</a:t>
            </a:r>
            <a:r>
              <a:rPr lang="el-GR" dirty="0">
                <a:latin typeface="Times New Roman" panose="02020603050405020304" pitchFamily="18" charset="0"/>
                <a:cs typeface="Times New Roman" panose="02020603050405020304" pitchFamily="18" charset="0"/>
              </a:rPr>
              <a:t>, ἡ: </a:t>
            </a:r>
            <a:r>
              <a:rPr lang="en-US" dirty="0">
                <a:latin typeface="Times New Roman" panose="02020603050405020304" pitchFamily="18" charset="0"/>
                <a:cs typeface="Times New Roman" panose="02020603050405020304" pitchFamily="18" charset="0"/>
              </a:rPr>
              <a:t>nonsense, silly talk</a:t>
            </a:r>
          </a:p>
          <a:p>
            <a:pPr algn="just"/>
            <a:r>
              <a:rPr lang="el-GR" dirty="0">
                <a:latin typeface="Times New Roman" panose="02020603050405020304" pitchFamily="18" charset="0"/>
                <a:cs typeface="Times New Roman" panose="02020603050405020304" pitchFamily="18" charset="0"/>
              </a:rPr>
              <a:t>φράζω: </a:t>
            </a:r>
            <a:r>
              <a:rPr lang="en-US" dirty="0">
                <a:latin typeface="Times New Roman" panose="02020603050405020304" pitchFamily="18" charset="0"/>
                <a:cs typeface="Times New Roman" panose="02020603050405020304" pitchFamily="18" charset="0"/>
              </a:rPr>
              <a:t>to point out, tell, indicate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4627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144</TotalTime>
  <Words>5611</Words>
  <Application>Microsoft Office PowerPoint</Application>
  <PresentationFormat>Ευρεία οθόνη</PresentationFormat>
  <Paragraphs>397</Paragraphs>
  <Slides>43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43</vt:i4>
      </vt:variant>
    </vt:vector>
  </HeadingPairs>
  <TitlesOfParts>
    <vt:vector size="48" baseType="lpstr">
      <vt:lpstr>Arial</vt:lpstr>
      <vt:lpstr>Calibri</vt:lpstr>
      <vt:lpstr>Garamond</vt:lpstr>
      <vt:lpstr>Times New Roman</vt:lpstr>
      <vt:lpstr>Οργανικό</vt:lpstr>
      <vt:lpstr>Ancient Greek (Intermediate Level)</vt:lpstr>
      <vt:lpstr>WEEK 13</vt:lpstr>
      <vt:lpstr>Apology 19a-20a (Defense Proper)</vt:lpstr>
      <vt:lpstr>Apology 19a-20a (Defense Proper)</vt:lpstr>
      <vt:lpstr>Apology 19a-20a (Defense Proper)</vt:lpstr>
      <vt:lpstr>Apology 19a-20a (Defense Proper)</vt:lpstr>
      <vt:lpstr>Vocabulary</vt:lpstr>
      <vt:lpstr>Vocabulary</vt:lpstr>
      <vt:lpstr>Vocabulary</vt:lpstr>
      <vt:lpstr>Vocabulary</vt:lpstr>
      <vt:lpstr>Vocabulary</vt:lpstr>
      <vt:lpstr>Vocabulary</vt:lpstr>
      <vt:lpstr>Vocabulary</vt:lpstr>
      <vt:lpstr>Vocabulary </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Vocabulary</vt:lpstr>
      <vt:lpstr>Sentences</vt:lpstr>
      <vt:lpstr>Sentences</vt:lpstr>
      <vt:lpstr>Sentences</vt:lpstr>
      <vt:lpstr>Sentences</vt:lpstr>
      <vt:lpstr>Sentences</vt:lpstr>
      <vt:lpstr>Sentences</vt:lpstr>
      <vt:lpstr>Translation</vt:lpstr>
      <vt:lpstr>Translation</vt:lpstr>
      <vt:lpstr>Translation</vt:lpstr>
      <vt:lpstr>Translation</vt:lpstr>
      <vt:lpstr>Translation </vt:lpstr>
      <vt:lpstr>Notes</vt:lpstr>
      <vt:lpstr>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2026-01-11T12:44:56Z</dcterms:created>
  <dcterms:modified xsi:type="dcterms:W3CDTF">2026-01-11T15:09:06Z</dcterms:modified>
</cp:coreProperties>
</file>