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96" r:id="rId4"/>
    <p:sldId id="297" r:id="rId5"/>
    <p:sldId id="299" r:id="rId6"/>
    <p:sldId id="300" r:id="rId7"/>
    <p:sldId id="301" r:id="rId8"/>
    <p:sldId id="302" r:id="rId9"/>
    <p:sldId id="298" r:id="rId10"/>
    <p:sldId id="303" r:id="rId11"/>
    <p:sldId id="304" r:id="rId12"/>
    <p:sldId id="258" r:id="rId13"/>
    <p:sldId id="261" r:id="rId14"/>
    <p:sldId id="269" r:id="rId15"/>
    <p:sldId id="263" r:id="rId16"/>
    <p:sldId id="264" r:id="rId17"/>
    <p:sldId id="265" r:id="rId18"/>
    <p:sldId id="266" r:id="rId19"/>
    <p:sldId id="267" r:id="rId20"/>
    <p:sldId id="274" r:id="rId21"/>
    <p:sldId id="268" r:id="rId22"/>
    <p:sldId id="262" r:id="rId23"/>
    <p:sldId id="291" r:id="rId24"/>
    <p:sldId id="259" r:id="rId25"/>
    <p:sldId id="273" r:id="rId26"/>
    <p:sldId id="275" r:id="rId27"/>
    <p:sldId id="276" r:id="rId28"/>
    <p:sldId id="277" r:id="rId29"/>
    <p:sldId id="278" r:id="rId30"/>
    <p:sldId id="279" r:id="rId31"/>
    <p:sldId id="270" r:id="rId32"/>
    <p:sldId id="292" r:id="rId33"/>
    <p:sldId id="260" r:id="rId34"/>
    <p:sldId id="281" r:id="rId35"/>
    <p:sldId id="282" r:id="rId36"/>
    <p:sldId id="283" r:id="rId37"/>
    <p:sldId id="284" r:id="rId38"/>
    <p:sldId id="285" r:id="rId39"/>
    <p:sldId id="286" r:id="rId40"/>
    <p:sldId id="287" r:id="rId41"/>
    <p:sldId id="288" r:id="rId42"/>
    <p:sldId id="289" r:id="rId43"/>
    <p:sldId id="290" r:id="rId44"/>
    <p:sldId id="271" r:id="rId45"/>
    <p:sldId id="272" r:id="rId46"/>
    <p:sldId id="293" r:id="rId47"/>
    <p:sldId id="294" r:id="rId48"/>
    <p:sldId id="305" r:id="rId49"/>
    <p:sldId id="306" r:id="rId50"/>
    <p:sldId id="307" r:id="rId51"/>
    <p:sldId id="295"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94660"/>
  </p:normalViewPr>
  <p:slideViewPr>
    <p:cSldViewPr snapToGrid="0">
      <p:cViewPr varScale="1">
        <p:scale>
          <a:sx n="86" d="100"/>
          <a:sy n="86" d="100"/>
        </p:scale>
        <p:origin x="270"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siliki Kousoulini" userId="27d6ad4fd7685091" providerId="LiveId" clId="{32F381D2-874E-4EA9-86FC-6E84D619C799}"/>
    <pc:docChg chg="undo custSel addSld delSld modSld">
      <pc:chgData name="Vasiliki Kousoulini" userId="27d6ad4fd7685091" providerId="LiveId" clId="{32F381D2-874E-4EA9-86FC-6E84D619C799}" dt="2025-12-21T13:08:29.011" v="3775" actId="114"/>
      <pc:docMkLst>
        <pc:docMk/>
      </pc:docMkLst>
      <pc:sldChg chg="modSp mod">
        <pc:chgData name="Vasiliki Kousoulini" userId="27d6ad4fd7685091" providerId="LiveId" clId="{32F381D2-874E-4EA9-86FC-6E84D619C799}" dt="2025-12-20T13:17:21.733" v="408" actId="20577"/>
        <pc:sldMkLst>
          <pc:docMk/>
          <pc:sldMk cId="4238347662" sldId="259"/>
        </pc:sldMkLst>
        <pc:spChg chg="mod">
          <ac:chgData name="Vasiliki Kousoulini" userId="27d6ad4fd7685091" providerId="LiveId" clId="{32F381D2-874E-4EA9-86FC-6E84D619C799}" dt="2025-12-20T13:17:21.733" v="408" actId="20577"/>
          <ac:spMkLst>
            <pc:docMk/>
            <pc:sldMk cId="4238347662" sldId="259"/>
            <ac:spMk id="3" creationId="{E1FFDACC-0C74-1FFB-A866-CB024D9CF95C}"/>
          </ac:spMkLst>
        </pc:spChg>
      </pc:sldChg>
      <pc:sldChg chg="modSp mod">
        <pc:chgData name="Vasiliki Kousoulini" userId="27d6ad4fd7685091" providerId="LiveId" clId="{32F381D2-874E-4EA9-86FC-6E84D619C799}" dt="2025-12-20T12:27:57.326" v="2" actId="20577"/>
        <pc:sldMkLst>
          <pc:docMk/>
          <pc:sldMk cId="816665082" sldId="265"/>
        </pc:sldMkLst>
        <pc:spChg chg="mod">
          <ac:chgData name="Vasiliki Kousoulini" userId="27d6ad4fd7685091" providerId="LiveId" clId="{32F381D2-874E-4EA9-86FC-6E84D619C799}" dt="2025-12-20T12:27:57.326" v="2" actId="20577"/>
          <ac:spMkLst>
            <pc:docMk/>
            <pc:sldMk cId="816665082" sldId="265"/>
            <ac:spMk id="3" creationId="{D7F77D8A-DAA8-ADD2-1447-1E7CDEFF2006}"/>
          </ac:spMkLst>
        </pc:spChg>
      </pc:sldChg>
      <pc:sldChg chg="modSp mod">
        <pc:chgData name="Vasiliki Kousoulini" userId="27d6ad4fd7685091" providerId="LiveId" clId="{32F381D2-874E-4EA9-86FC-6E84D619C799}" dt="2025-12-20T13:16:30.114" v="395" actId="27636"/>
        <pc:sldMkLst>
          <pc:docMk/>
          <pc:sldMk cId="780074811" sldId="267"/>
        </pc:sldMkLst>
        <pc:spChg chg="mod">
          <ac:chgData name="Vasiliki Kousoulini" userId="27d6ad4fd7685091" providerId="LiveId" clId="{32F381D2-874E-4EA9-86FC-6E84D619C799}" dt="2025-12-20T13:16:30.114" v="395" actId="27636"/>
          <ac:spMkLst>
            <pc:docMk/>
            <pc:sldMk cId="780074811" sldId="267"/>
            <ac:spMk id="3" creationId="{90678096-C2BC-3D07-35EE-BC34D5D56A7B}"/>
          </ac:spMkLst>
        </pc:spChg>
      </pc:sldChg>
      <pc:sldChg chg="modSp mod">
        <pc:chgData name="Vasiliki Kousoulini" userId="27d6ad4fd7685091" providerId="LiveId" clId="{32F381D2-874E-4EA9-86FC-6E84D619C799}" dt="2025-12-20T12:59:59.986" v="197" actId="20577"/>
        <pc:sldMkLst>
          <pc:docMk/>
          <pc:sldMk cId="4258367093" sldId="268"/>
        </pc:sldMkLst>
        <pc:spChg chg="mod">
          <ac:chgData name="Vasiliki Kousoulini" userId="27d6ad4fd7685091" providerId="LiveId" clId="{32F381D2-874E-4EA9-86FC-6E84D619C799}" dt="2025-12-20T12:59:59.986" v="197" actId="20577"/>
          <ac:spMkLst>
            <pc:docMk/>
            <pc:sldMk cId="4258367093" sldId="268"/>
            <ac:spMk id="3" creationId="{867F3DF1-0AE3-9377-9A32-1D8ED3B11657}"/>
          </ac:spMkLst>
        </pc:spChg>
      </pc:sldChg>
      <pc:sldChg chg="modSp mod">
        <pc:chgData name="Vasiliki Kousoulini" userId="27d6ad4fd7685091" providerId="LiveId" clId="{32F381D2-874E-4EA9-86FC-6E84D619C799}" dt="2025-12-20T13:24:38.418" v="669" actId="207"/>
        <pc:sldMkLst>
          <pc:docMk/>
          <pc:sldMk cId="3991879329" sldId="270"/>
        </pc:sldMkLst>
        <pc:spChg chg="mod">
          <ac:chgData name="Vasiliki Kousoulini" userId="27d6ad4fd7685091" providerId="LiveId" clId="{32F381D2-874E-4EA9-86FC-6E84D619C799}" dt="2025-12-20T13:24:38.418" v="669" actId="207"/>
          <ac:spMkLst>
            <pc:docMk/>
            <pc:sldMk cId="3991879329" sldId="270"/>
            <ac:spMk id="3" creationId="{E84E3D99-3354-F831-12CC-FFE8290D35AF}"/>
          </ac:spMkLst>
        </pc:spChg>
      </pc:sldChg>
      <pc:sldChg chg="modSp mod">
        <pc:chgData name="Vasiliki Kousoulini" userId="27d6ad4fd7685091" providerId="LiveId" clId="{32F381D2-874E-4EA9-86FC-6E84D619C799}" dt="2025-12-20T13:42:59.753" v="1228" actId="20577"/>
        <pc:sldMkLst>
          <pc:docMk/>
          <pc:sldMk cId="2761138693" sldId="271"/>
        </pc:sldMkLst>
        <pc:spChg chg="mod">
          <ac:chgData name="Vasiliki Kousoulini" userId="27d6ad4fd7685091" providerId="LiveId" clId="{32F381D2-874E-4EA9-86FC-6E84D619C799}" dt="2025-12-20T13:42:59.753" v="1228" actId="20577"/>
          <ac:spMkLst>
            <pc:docMk/>
            <pc:sldMk cId="2761138693" sldId="271"/>
            <ac:spMk id="3" creationId="{540AD76C-7A53-F1F1-3607-071AA69C5128}"/>
          </ac:spMkLst>
        </pc:spChg>
      </pc:sldChg>
      <pc:sldChg chg="modSp mod">
        <pc:chgData name="Vasiliki Kousoulini" userId="27d6ad4fd7685091" providerId="LiveId" clId="{32F381D2-874E-4EA9-86FC-6E84D619C799}" dt="2025-12-20T13:47:28.878" v="1397" actId="20577"/>
        <pc:sldMkLst>
          <pc:docMk/>
          <pc:sldMk cId="1806078260" sldId="272"/>
        </pc:sldMkLst>
        <pc:spChg chg="mod">
          <ac:chgData name="Vasiliki Kousoulini" userId="27d6ad4fd7685091" providerId="LiveId" clId="{32F381D2-874E-4EA9-86FC-6E84D619C799}" dt="2025-12-20T13:47:28.878" v="1397" actId="20577"/>
          <ac:spMkLst>
            <pc:docMk/>
            <pc:sldMk cId="1806078260" sldId="272"/>
            <ac:spMk id="3" creationId="{C9237B99-9B82-8D1C-6CF5-7982CFDF6E6B}"/>
          </ac:spMkLst>
        </pc:spChg>
      </pc:sldChg>
      <pc:sldChg chg="modSp new mod">
        <pc:chgData name="Vasiliki Kousoulini" userId="27d6ad4fd7685091" providerId="LiveId" clId="{32F381D2-874E-4EA9-86FC-6E84D619C799}" dt="2025-12-20T13:19:07.278" v="441" actId="27636"/>
        <pc:sldMkLst>
          <pc:docMk/>
          <pc:sldMk cId="3965111569" sldId="273"/>
        </pc:sldMkLst>
        <pc:spChg chg="mod">
          <ac:chgData name="Vasiliki Kousoulini" userId="27d6ad4fd7685091" providerId="LiveId" clId="{32F381D2-874E-4EA9-86FC-6E84D619C799}" dt="2025-12-20T13:12:37.076" v="350" actId="20577"/>
          <ac:spMkLst>
            <pc:docMk/>
            <pc:sldMk cId="3965111569" sldId="273"/>
            <ac:spMk id="2" creationId="{A71083A1-B62C-E851-ED71-45522F9E3E1B}"/>
          </ac:spMkLst>
        </pc:spChg>
        <pc:spChg chg="mod">
          <ac:chgData name="Vasiliki Kousoulini" userId="27d6ad4fd7685091" providerId="LiveId" clId="{32F381D2-874E-4EA9-86FC-6E84D619C799}" dt="2025-12-20T13:19:07.278" v="441" actId="27636"/>
          <ac:spMkLst>
            <pc:docMk/>
            <pc:sldMk cId="3965111569" sldId="273"/>
            <ac:spMk id="3" creationId="{E2D7E81D-CB10-DAEE-A14E-E1E769A93A87}"/>
          </ac:spMkLst>
        </pc:spChg>
      </pc:sldChg>
      <pc:sldChg chg="modSp new mod">
        <pc:chgData name="Vasiliki Kousoulini" userId="27d6ad4fd7685091" providerId="LiveId" clId="{32F381D2-874E-4EA9-86FC-6E84D619C799}" dt="2025-12-20T13:16:42.392" v="407"/>
        <pc:sldMkLst>
          <pc:docMk/>
          <pc:sldMk cId="3485370713" sldId="274"/>
        </pc:sldMkLst>
        <pc:spChg chg="mod">
          <ac:chgData name="Vasiliki Kousoulini" userId="27d6ad4fd7685091" providerId="LiveId" clId="{32F381D2-874E-4EA9-86FC-6E84D619C799}" dt="2025-12-20T13:16:37.192" v="406" actId="20577"/>
          <ac:spMkLst>
            <pc:docMk/>
            <pc:sldMk cId="3485370713" sldId="274"/>
            <ac:spMk id="2" creationId="{FBB0AC0C-BDE2-186C-90D5-7620F6759DCC}"/>
          </ac:spMkLst>
        </pc:spChg>
        <pc:spChg chg="mod">
          <ac:chgData name="Vasiliki Kousoulini" userId="27d6ad4fd7685091" providerId="LiveId" clId="{32F381D2-874E-4EA9-86FC-6E84D619C799}" dt="2025-12-20T13:16:42.392" v="407"/>
          <ac:spMkLst>
            <pc:docMk/>
            <pc:sldMk cId="3485370713" sldId="274"/>
            <ac:spMk id="3" creationId="{D48C456A-FE86-DE3B-12E9-43BCDD579B64}"/>
          </ac:spMkLst>
        </pc:spChg>
      </pc:sldChg>
      <pc:sldChg chg="modSp new mod">
        <pc:chgData name="Vasiliki Kousoulini" userId="27d6ad4fd7685091" providerId="LiveId" clId="{32F381D2-874E-4EA9-86FC-6E84D619C799}" dt="2025-12-20T13:20:03.947" v="487" actId="27636"/>
        <pc:sldMkLst>
          <pc:docMk/>
          <pc:sldMk cId="3523070891" sldId="275"/>
        </pc:sldMkLst>
        <pc:spChg chg="mod">
          <ac:chgData name="Vasiliki Kousoulini" userId="27d6ad4fd7685091" providerId="LiveId" clId="{32F381D2-874E-4EA9-86FC-6E84D619C799}" dt="2025-12-20T13:19:13.578" v="452" actId="20577"/>
          <ac:spMkLst>
            <pc:docMk/>
            <pc:sldMk cId="3523070891" sldId="275"/>
            <ac:spMk id="2" creationId="{0B497433-BFC2-B763-2A4F-A89E4BD94895}"/>
          </ac:spMkLst>
        </pc:spChg>
        <pc:spChg chg="mod">
          <ac:chgData name="Vasiliki Kousoulini" userId="27d6ad4fd7685091" providerId="LiveId" clId="{32F381D2-874E-4EA9-86FC-6E84D619C799}" dt="2025-12-20T13:20:03.947" v="487" actId="27636"/>
          <ac:spMkLst>
            <pc:docMk/>
            <pc:sldMk cId="3523070891" sldId="275"/>
            <ac:spMk id="3" creationId="{919CBA36-9D1C-5FEE-9AE3-E9B72D9680FD}"/>
          </ac:spMkLst>
        </pc:spChg>
      </pc:sldChg>
      <pc:sldChg chg="modSp new mod">
        <pc:chgData name="Vasiliki Kousoulini" userId="27d6ad4fd7685091" providerId="LiveId" clId="{32F381D2-874E-4EA9-86FC-6E84D619C799}" dt="2025-12-20T13:20:14.004" v="499"/>
        <pc:sldMkLst>
          <pc:docMk/>
          <pc:sldMk cId="1499869390" sldId="276"/>
        </pc:sldMkLst>
        <pc:spChg chg="mod">
          <ac:chgData name="Vasiliki Kousoulini" userId="27d6ad4fd7685091" providerId="LiveId" clId="{32F381D2-874E-4EA9-86FC-6E84D619C799}" dt="2025-12-20T13:20:10.551" v="498" actId="20577"/>
          <ac:spMkLst>
            <pc:docMk/>
            <pc:sldMk cId="1499869390" sldId="276"/>
            <ac:spMk id="2" creationId="{ECF94B7A-A545-CB3E-8970-0E77BC649335}"/>
          </ac:spMkLst>
        </pc:spChg>
        <pc:spChg chg="mod">
          <ac:chgData name="Vasiliki Kousoulini" userId="27d6ad4fd7685091" providerId="LiveId" clId="{32F381D2-874E-4EA9-86FC-6E84D619C799}" dt="2025-12-20T13:20:14.004" v="499"/>
          <ac:spMkLst>
            <pc:docMk/>
            <pc:sldMk cId="1499869390" sldId="276"/>
            <ac:spMk id="3" creationId="{52D5E2F6-6369-8B69-4B2E-0F4562CC3413}"/>
          </ac:spMkLst>
        </pc:spChg>
      </pc:sldChg>
      <pc:sldChg chg="modSp new mod">
        <pc:chgData name="Vasiliki Kousoulini" userId="27d6ad4fd7685091" providerId="LiveId" clId="{32F381D2-874E-4EA9-86FC-6E84D619C799}" dt="2025-12-20T13:21:55.400" v="558" actId="20577"/>
        <pc:sldMkLst>
          <pc:docMk/>
          <pc:sldMk cId="2692810409" sldId="277"/>
        </pc:sldMkLst>
        <pc:spChg chg="mod">
          <ac:chgData name="Vasiliki Kousoulini" userId="27d6ad4fd7685091" providerId="LiveId" clId="{32F381D2-874E-4EA9-86FC-6E84D619C799}" dt="2025-12-20T13:20:56.459" v="510" actId="20577"/>
          <ac:spMkLst>
            <pc:docMk/>
            <pc:sldMk cId="2692810409" sldId="277"/>
            <ac:spMk id="2" creationId="{9F1C9058-31C6-6F2A-CC43-0A87AEBD6CA3}"/>
          </ac:spMkLst>
        </pc:spChg>
        <pc:spChg chg="mod">
          <ac:chgData name="Vasiliki Kousoulini" userId="27d6ad4fd7685091" providerId="LiveId" clId="{32F381D2-874E-4EA9-86FC-6E84D619C799}" dt="2025-12-20T13:21:55.400" v="558" actId="20577"/>
          <ac:spMkLst>
            <pc:docMk/>
            <pc:sldMk cId="2692810409" sldId="277"/>
            <ac:spMk id="3" creationId="{E3E44B59-C30A-340A-75B5-3DD830CE3535}"/>
          </ac:spMkLst>
        </pc:spChg>
      </pc:sldChg>
      <pc:sldChg chg="modSp new mod">
        <pc:chgData name="Vasiliki Kousoulini" userId="27d6ad4fd7685091" providerId="LiveId" clId="{32F381D2-874E-4EA9-86FC-6E84D619C799}" dt="2025-12-20T13:25:39.014" v="690" actId="20577"/>
        <pc:sldMkLst>
          <pc:docMk/>
          <pc:sldMk cId="327421234" sldId="278"/>
        </pc:sldMkLst>
        <pc:spChg chg="mod">
          <ac:chgData name="Vasiliki Kousoulini" userId="27d6ad4fd7685091" providerId="LiveId" clId="{32F381D2-874E-4EA9-86FC-6E84D619C799}" dt="2025-12-20T13:22:14.721" v="569" actId="20577"/>
          <ac:spMkLst>
            <pc:docMk/>
            <pc:sldMk cId="327421234" sldId="278"/>
            <ac:spMk id="2" creationId="{840E17BD-68DE-5B1E-40A4-6492DD7DC3F5}"/>
          </ac:spMkLst>
        </pc:spChg>
        <pc:spChg chg="mod">
          <ac:chgData name="Vasiliki Kousoulini" userId="27d6ad4fd7685091" providerId="LiveId" clId="{32F381D2-874E-4EA9-86FC-6E84D619C799}" dt="2025-12-20T13:25:39.014" v="690" actId="20577"/>
          <ac:spMkLst>
            <pc:docMk/>
            <pc:sldMk cId="327421234" sldId="278"/>
            <ac:spMk id="3" creationId="{E24F25F3-0852-39BE-13F6-A6FC306A8662}"/>
          </ac:spMkLst>
        </pc:spChg>
      </pc:sldChg>
      <pc:sldChg chg="modSp new mod">
        <pc:chgData name="Vasiliki Kousoulini" userId="27d6ad4fd7685091" providerId="LiveId" clId="{32F381D2-874E-4EA9-86FC-6E84D619C799}" dt="2025-12-20T13:26:31.548" v="725" actId="20577"/>
        <pc:sldMkLst>
          <pc:docMk/>
          <pc:sldMk cId="552068658" sldId="279"/>
        </pc:sldMkLst>
        <pc:spChg chg="mod">
          <ac:chgData name="Vasiliki Kousoulini" userId="27d6ad4fd7685091" providerId="LiveId" clId="{32F381D2-874E-4EA9-86FC-6E84D619C799}" dt="2025-12-20T13:25:46.856" v="701" actId="20577"/>
          <ac:spMkLst>
            <pc:docMk/>
            <pc:sldMk cId="552068658" sldId="279"/>
            <ac:spMk id="2" creationId="{B885F7E1-935F-F485-424A-549D44E1BD19}"/>
          </ac:spMkLst>
        </pc:spChg>
        <pc:spChg chg="mod">
          <ac:chgData name="Vasiliki Kousoulini" userId="27d6ad4fd7685091" providerId="LiveId" clId="{32F381D2-874E-4EA9-86FC-6E84D619C799}" dt="2025-12-20T13:26:31.548" v="725" actId="20577"/>
          <ac:spMkLst>
            <pc:docMk/>
            <pc:sldMk cId="552068658" sldId="279"/>
            <ac:spMk id="3" creationId="{E7FB7BF0-56A9-EC4A-4254-1C89CF00B92E}"/>
          </ac:spMkLst>
        </pc:spChg>
      </pc:sldChg>
      <pc:sldChg chg="modSp new del mod">
        <pc:chgData name="Vasiliki Kousoulini" userId="27d6ad4fd7685091" providerId="LiveId" clId="{32F381D2-874E-4EA9-86FC-6E84D619C799}" dt="2025-12-20T13:57:47.830" v="1741" actId="2696"/>
        <pc:sldMkLst>
          <pc:docMk/>
          <pc:sldMk cId="4125570984" sldId="280"/>
        </pc:sldMkLst>
        <pc:spChg chg="mod">
          <ac:chgData name="Vasiliki Kousoulini" userId="27d6ad4fd7685091" providerId="LiveId" clId="{32F381D2-874E-4EA9-86FC-6E84D619C799}" dt="2025-12-20T13:26:38.452" v="736" actId="20577"/>
          <ac:spMkLst>
            <pc:docMk/>
            <pc:sldMk cId="4125570984" sldId="280"/>
            <ac:spMk id="2" creationId="{BE751437-C965-86F0-D368-0838DAC4DB2F}"/>
          </ac:spMkLst>
        </pc:spChg>
      </pc:sldChg>
      <pc:sldChg chg="modSp new mod">
        <pc:chgData name="Vasiliki Kousoulini" userId="27d6ad4fd7685091" providerId="LiveId" clId="{32F381D2-874E-4EA9-86FC-6E84D619C799}" dt="2025-12-20T13:28:34.892" v="796" actId="27636"/>
        <pc:sldMkLst>
          <pc:docMk/>
          <pc:sldMk cId="539947317" sldId="281"/>
        </pc:sldMkLst>
        <pc:spChg chg="mod">
          <ac:chgData name="Vasiliki Kousoulini" userId="27d6ad4fd7685091" providerId="LiveId" clId="{32F381D2-874E-4EA9-86FC-6E84D619C799}" dt="2025-12-20T13:27:13.549" v="747" actId="20577"/>
          <ac:spMkLst>
            <pc:docMk/>
            <pc:sldMk cId="539947317" sldId="281"/>
            <ac:spMk id="2" creationId="{0793B6CF-98D4-65DB-1D3C-813CDB427C8F}"/>
          </ac:spMkLst>
        </pc:spChg>
        <pc:spChg chg="mod">
          <ac:chgData name="Vasiliki Kousoulini" userId="27d6ad4fd7685091" providerId="LiveId" clId="{32F381D2-874E-4EA9-86FC-6E84D619C799}" dt="2025-12-20T13:28:34.892" v="796" actId="27636"/>
          <ac:spMkLst>
            <pc:docMk/>
            <pc:sldMk cId="539947317" sldId="281"/>
            <ac:spMk id="3" creationId="{D4E9F380-03D2-89A3-1409-6CFF7DD40AC0}"/>
          </ac:spMkLst>
        </pc:spChg>
      </pc:sldChg>
      <pc:sldChg chg="modSp new mod">
        <pc:chgData name="Vasiliki Kousoulini" userId="27d6ad4fd7685091" providerId="LiveId" clId="{32F381D2-874E-4EA9-86FC-6E84D619C799}" dt="2025-12-20T13:56:45.509" v="1740" actId="20577"/>
        <pc:sldMkLst>
          <pc:docMk/>
          <pc:sldMk cId="1890034932" sldId="282"/>
        </pc:sldMkLst>
        <pc:spChg chg="mod">
          <ac:chgData name="Vasiliki Kousoulini" userId="27d6ad4fd7685091" providerId="LiveId" clId="{32F381D2-874E-4EA9-86FC-6E84D619C799}" dt="2025-12-20T13:28:41.924" v="807" actId="20577"/>
          <ac:spMkLst>
            <pc:docMk/>
            <pc:sldMk cId="1890034932" sldId="282"/>
            <ac:spMk id="2" creationId="{EAF974D8-CAF8-A591-C49F-79551BAA7861}"/>
          </ac:spMkLst>
        </pc:spChg>
        <pc:spChg chg="mod">
          <ac:chgData name="Vasiliki Kousoulini" userId="27d6ad4fd7685091" providerId="LiveId" clId="{32F381D2-874E-4EA9-86FC-6E84D619C799}" dt="2025-12-20T13:56:45.509" v="1740" actId="20577"/>
          <ac:spMkLst>
            <pc:docMk/>
            <pc:sldMk cId="1890034932" sldId="282"/>
            <ac:spMk id="3" creationId="{26E0C8A0-75E6-B5D4-EA46-B5488D8358AD}"/>
          </ac:spMkLst>
        </pc:spChg>
      </pc:sldChg>
      <pc:sldChg chg="modSp new mod">
        <pc:chgData name="Vasiliki Kousoulini" userId="27d6ad4fd7685091" providerId="LiveId" clId="{32F381D2-874E-4EA9-86FC-6E84D619C799}" dt="2025-12-20T13:29:51.934" v="834" actId="2711"/>
        <pc:sldMkLst>
          <pc:docMk/>
          <pc:sldMk cId="790542474" sldId="283"/>
        </pc:sldMkLst>
        <pc:spChg chg="mod">
          <ac:chgData name="Vasiliki Kousoulini" userId="27d6ad4fd7685091" providerId="LiveId" clId="{32F381D2-874E-4EA9-86FC-6E84D619C799}" dt="2025-12-20T13:29:27.745" v="819" actId="20577"/>
          <ac:spMkLst>
            <pc:docMk/>
            <pc:sldMk cId="790542474" sldId="283"/>
            <ac:spMk id="2" creationId="{7C60DC9D-5CA8-21F2-1514-300ACEFC6CEB}"/>
          </ac:spMkLst>
        </pc:spChg>
        <pc:spChg chg="mod">
          <ac:chgData name="Vasiliki Kousoulini" userId="27d6ad4fd7685091" providerId="LiveId" clId="{32F381D2-874E-4EA9-86FC-6E84D619C799}" dt="2025-12-20T13:29:51.934" v="834" actId="2711"/>
          <ac:spMkLst>
            <pc:docMk/>
            <pc:sldMk cId="790542474" sldId="283"/>
            <ac:spMk id="3" creationId="{ED2EF3D9-3D07-29F1-ECE8-BD46868A7CA9}"/>
          </ac:spMkLst>
        </pc:spChg>
      </pc:sldChg>
      <pc:sldChg chg="modSp new mod">
        <pc:chgData name="Vasiliki Kousoulini" userId="27d6ad4fd7685091" providerId="LiveId" clId="{32F381D2-874E-4EA9-86FC-6E84D619C799}" dt="2025-12-20T13:53:05.205" v="1560" actId="20577"/>
        <pc:sldMkLst>
          <pc:docMk/>
          <pc:sldMk cId="1162178189" sldId="284"/>
        </pc:sldMkLst>
        <pc:spChg chg="mod">
          <ac:chgData name="Vasiliki Kousoulini" userId="27d6ad4fd7685091" providerId="LiveId" clId="{32F381D2-874E-4EA9-86FC-6E84D619C799}" dt="2025-12-20T13:29:59.247" v="845" actId="20577"/>
          <ac:spMkLst>
            <pc:docMk/>
            <pc:sldMk cId="1162178189" sldId="284"/>
            <ac:spMk id="2" creationId="{17BF88E9-4372-B3D4-2ED1-2A91E47D9C4C}"/>
          </ac:spMkLst>
        </pc:spChg>
        <pc:spChg chg="mod">
          <ac:chgData name="Vasiliki Kousoulini" userId="27d6ad4fd7685091" providerId="LiveId" clId="{32F381D2-874E-4EA9-86FC-6E84D619C799}" dt="2025-12-20T13:53:05.205" v="1560" actId="20577"/>
          <ac:spMkLst>
            <pc:docMk/>
            <pc:sldMk cId="1162178189" sldId="284"/>
            <ac:spMk id="3" creationId="{81344F8D-D77C-CECB-C2E2-4DD527A25B69}"/>
          </ac:spMkLst>
        </pc:spChg>
      </pc:sldChg>
      <pc:sldChg chg="modSp new mod">
        <pc:chgData name="Vasiliki Kousoulini" userId="27d6ad4fd7685091" providerId="LiveId" clId="{32F381D2-874E-4EA9-86FC-6E84D619C799}" dt="2025-12-20T13:54:17.310" v="1648" actId="20577"/>
        <pc:sldMkLst>
          <pc:docMk/>
          <pc:sldMk cId="899053828" sldId="285"/>
        </pc:sldMkLst>
        <pc:spChg chg="mod">
          <ac:chgData name="Vasiliki Kousoulini" userId="27d6ad4fd7685091" providerId="LiveId" clId="{32F381D2-874E-4EA9-86FC-6E84D619C799}" dt="2025-12-20T13:31:04.401" v="874" actId="20577"/>
          <ac:spMkLst>
            <pc:docMk/>
            <pc:sldMk cId="899053828" sldId="285"/>
            <ac:spMk id="2" creationId="{96412D40-6FDC-903A-9DCE-03A1036D0010}"/>
          </ac:spMkLst>
        </pc:spChg>
        <pc:spChg chg="mod">
          <ac:chgData name="Vasiliki Kousoulini" userId="27d6ad4fd7685091" providerId="LiveId" clId="{32F381D2-874E-4EA9-86FC-6E84D619C799}" dt="2025-12-20T13:54:17.310" v="1648" actId="20577"/>
          <ac:spMkLst>
            <pc:docMk/>
            <pc:sldMk cId="899053828" sldId="285"/>
            <ac:spMk id="3" creationId="{913168E2-2157-0E1D-3518-8FC9013007E7}"/>
          </ac:spMkLst>
        </pc:spChg>
      </pc:sldChg>
      <pc:sldChg chg="modSp new mod">
        <pc:chgData name="Vasiliki Kousoulini" userId="27d6ad4fd7685091" providerId="LiveId" clId="{32F381D2-874E-4EA9-86FC-6E84D619C799}" dt="2025-12-20T13:58:43.448" v="1789" actId="20577"/>
        <pc:sldMkLst>
          <pc:docMk/>
          <pc:sldMk cId="3444974103" sldId="286"/>
        </pc:sldMkLst>
        <pc:spChg chg="mod">
          <ac:chgData name="Vasiliki Kousoulini" userId="27d6ad4fd7685091" providerId="LiveId" clId="{32F381D2-874E-4EA9-86FC-6E84D619C799}" dt="2025-12-20T13:31:50.582" v="902" actId="20577"/>
          <ac:spMkLst>
            <pc:docMk/>
            <pc:sldMk cId="3444974103" sldId="286"/>
            <ac:spMk id="2" creationId="{57578713-8CCE-1749-E362-5AA16B13C091}"/>
          </ac:spMkLst>
        </pc:spChg>
        <pc:spChg chg="mod">
          <ac:chgData name="Vasiliki Kousoulini" userId="27d6ad4fd7685091" providerId="LiveId" clId="{32F381D2-874E-4EA9-86FC-6E84D619C799}" dt="2025-12-20T13:58:43.448" v="1789" actId="20577"/>
          <ac:spMkLst>
            <pc:docMk/>
            <pc:sldMk cId="3444974103" sldId="286"/>
            <ac:spMk id="3" creationId="{B714D710-9789-77D2-998D-110831A559F8}"/>
          </ac:spMkLst>
        </pc:spChg>
      </pc:sldChg>
      <pc:sldChg chg="modSp new mod">
        <pc:chgData name="Vasiliki Kousoulini" userId="27d6ad4fd7685091" providerId="LiveId" clId="{32F381D2-874E-4EA9-86FC-6E84D619C799}" dt="2025-12-20T13:34:11.834" v="1011" actId="20577"/>
        <pc:sldMkLst>
          <pc:docMk/>
          <pc:sldMk cId="1218958654" sldId="287"/>
        </pc:sldMkLst>
        <pc:spChg chg="mod">
          <ac:chgData name="Vasiliki Kousoulini" userId="27d6ad4fd7685091" providerId="LiveId" clId="{32F381D2-874E-4EA9-86FC-6E84D619C799}" dt="2025-12-20T13:32:19.003" v="917" actId="20577"/>
          <ac:spMkLst>
            <pc:docMk/>
            <pc:sldMk cId="1218958654" sldId="287"/>
            <ac:spMk id="2" creationId="{C4AB2BC0-ABC3-B3BA-7750-B6469C3510E4}"/>
          </ac:spMkLst>
        </pc:spChg>
        <pc:spChg chg="mod">
          <ac:chgData name="Vasiliki Kousoulini" userId="27d6ad4fd7685091" providerId="LiveId" clId="{32F381D2-874E-4EA9-86FC-6E84D619C799}" dt="2025-12-20T13:34:11.834" v="1011" actId="20577"/>
          <ac:spMkLst>
            <pc:docMk/>
            <pc:sldMk cId="1218958654" sldId="287"/>
            <ac:spMk id="3" creationId="{A6B6D29C-0444-476A-DAD4-B01549504651}"/>
          </ac:spMkLst>
        </pc:spChg>
      </pc:sldChg>
      <pc:sldChg chg="modSp new mod">
        <pc:chgData name="Vasiliki Kousoulini" userId="27d6ad4fd7685091" providerId="LiveId" clId="{32F381D2-874E-4EA9-86FC-6E84D619C799}" dt="2025-12-20T13:37:57.609" v="1047" actId="20577"/>
        <pc:sldMkLst>
          <pc:docMk/>
          <pc:sldMk cId="3608669044" sldId="288"/>
        </pc:sldMkLst>
        <pc:spChg chg="mod">
          <ac:chgData name="Vasiliki Kousoulini" userId="27d6ad4fd7685091" providerId="LiveId" clId="{32F381D2-874E-4EA9-86FC-6E84D619C799}" dt="2025-12-20T13:34:41.946" v="1022" actId="20577"/>
          <ac:spMkLst>
            <pc:docMk/>
            <pc:sldMk cId="3608669044" sldId="288"/>
            <ac:spMk id="2" creationId="{B08A011E-A9C6-DE41-621F-79C85B2ECB41}"/>
          </ac:spMkLst>
        </pc:spChg>
        <pc:spChg chg="mod">
          <ac:chgData name="Vasiliki Kousoulini" userId="27d6ad4fd7685091" providerId="LiveId" clId="{32F381D2-874E-4EA9-86FC-6E84D619C799}" dt="2025-12-20T13:37:57.609" v="1047" actId="20577"/>
          <ac:spMkLst>
            <pc:docMk/>
            <pc:sldMk cId="3608669044" sldId="288"/>
            <ac:spMk id="3" creationId="{B923840B-1DDE-2B03-7921-59E2FC470999}"/>
          </ac:spMkLst>
        </pc:spChg>
      </pc:sldChg>
      <pc:sldChg chg="modSp new mod">
        <pc:chgData name="Vasiliki Kousoulini" userId="27d6ad4fd7685091" providerId="LiveId" clId="{32F381D2-874E-4EA9-86FC-6E84D619C799}" dt="2025-12-20T13:38:40.864" v="1084" actId="20577"/>
        <pc:sldMkLst>
          <pc:docMk/>
          <pc:sldMk cId="3276821170" sldId="289"/>
        </pc:sldMkLst>
        <pc:spChg chg="mod">
          <ac:chgData name="Vasiliki Kousoulini" userId="27d6ad4fd7685091" providerId="LiveId" clId="{32F381D2-874E-4EA9-86FC-6E84D619C799}" dt="2025-12-20T13:38:04.826" v="1058" actId="20577"/>
          <ac:spMkLst>
            <pc:docMk/>
            <pc:sldMk cId="3276821170" sldId="289"/>
            <ac:spMk id="2" creationId="{1DED6020-203C-4661-9F50-959CF1F81C7C}"/>
          </ac:spMkLst>
        </pc:spChg>
        <pc:spChg chg="mod">
          <ac:chgData name="Vasiliki Kousoulini" userId="27d6ad4fd7685091" providerId="LiveId" clId="{32F381D2-874E-4EA9-86FC-6E84D619C799}" dt="2025-12-20T13:38:40.864" v="1084" actId="20577"/>
          <ac:spMkLst>
            <pc:docMk/>
            <pc:sldMk cId="3276821170" sldId="289"/>
            <ac:spMk id="3" creationId="{9FE62BE4-DF49-DDD2-78A4-A7CD03832DA9}"/>
          </ac:spMkLst>
        </pc:spChg>
      </pc:sldChg>
      <pc:sldChg chg="modSp new mod">
        <pc:chgData name="Vasiliki Kousoulini" userId="27d6ad4fd7685091" providerId="LiveId" clId="{32F381D2-874E-4EA9-86FC-6E84D619C799}" dt="2025-12-20T13:39:55.836" v="1123" actId="20577"/>
        <pc:sldMkLst>
          <pc:docMk/>
          <pc:sldMk cId="1596239577" sldId="290"/>
        </pc:sldMkLst>
        <pc:spChg chg="mod">
          <ac:chgData name="Vasiliki Kousoulini" userId="27d6ad4fd7685091" providerId="LiveId" clId="{32F381D2-874E-4EA9-86FC-6E84D619C799}" dt="2025-12-20T13:38:49.766" v="1095" actId="20577"/>
          <ac:spMkLst>
            <pc:docMk/>
            <pc:sldMk cId="1596239577" sldId="290"/>
            <ac:spMk id="2" creationId="{24265C35-0061-57CE-BF6E-AF90DB346921}"/>
          </ac:spMkLst>
        </pc:spChg>
        <pc:spChg chg="mod">
          <ac:chgData name="Vasiliki Kousoulini" userId="27d6ad4fd7685091" providerId="LiveId" clId="{32F381D2-874E-4EA9-86FC-6E84D619C799}" dt="2025-12-20T13:39:55.836" v="1123" actId="20577"/>
          <ac:spMkLst>
            <pc:docMk/>
            <pc:sldMk cId="1596239577" sldId="290"/>
            <ac:spMk id="3" creationId="{DE864ECA-B4E2-E2E2-4A47-1BA1247BB70D}"/>
          </ac:spMkLst>
        </pc:spChg>
      </pc:sldChg>
      <pc:sldChg chg="modSp new mod">
        <pc:chgData name="Vasiliki Kousoulini" userId="27d6ad4fd7685091" providerId="LiveId" clId="{32F381D2-874E-4EA9-86FC-6E84D619C799}" dt="2025-12-20T14:05:31.498" v="1805" actId="2711"/>
        <pc:sldMkLst>
          <pc:docMk/>
          <pc:sldMk cId="1239533721" sldId="291"/>
        </pc:sldMkLst>
        <pc:spChg chg="mod">
          <ac:chgData name="Vasiliki Kousoulini" userId="27d6ad4fd7685091" providerId="LiveId" clId="{32F381D2-874E-4EA9-86FC-6E84D619C799}" dt="2025-12-20T14:04:26.610" v="1801" actId="20577"/>
          <ac:spMkLst>
            <pc:docMk/>
            <pc:sldMk cId="1239533721" sldId="291"/>
            <ac:spMk id="2" creationId="{CB6D340C-77F1-51EC-EC56-7D34E7F1DE16}"/>
          </ac:spMkLst>
        </pc:spChg>
        <pc:spChg chg="mod">
          <ac:chgData name="Vasiliki Kousoulini" userId="27d6ad4fd7685091" providerId="LiveId" clId="{32F381D2-874E-4EA9-86FC-6E84D619C799}" dt="2025-12-20T14:05:31.498" v="1805" actId="2711"/>
          <ac:spMkLst>
            <pc:docMk/>
            <pc:sldMk cId="1239533721" sldId="291"/>
            <ac:spMk id="3" creationId="{5FE31D0D-FA01-21B1-433B-C69CCF96212F}"/>
          </ac:spMkLst>
        </pc:spChg>
      </pc:sldChg>
      <pc:sldChg chg="modSp new mod">
        <pc:chgData name="Vasiliki Kousoulini" userId="27d6ad4fd7685091" providerId="LiveId" clId="{32F381D2-874E-4EA9-86FC-6E84D619C799}" dt="2025-12-20T14:06:20.409" v="1821" actId="2711"/>
        <pc:sldMkLst>
          <pc:docMk/>
          <pc:sldMk cId="1668432730" sldId="292"/>
        </pc:sldMkLst>
        <pc:spChg chg="mod">
          <ac:chgData name="Vasiliki Kousoulini" userId="27d6ad4fd7685091" providerId="LiveId" clId="{32F381D2-874E-4EA9-86FC-6E84D619C799}" dt="2025-12-20T14:05:47.054" v="1817" actId="20577"/>
          <ac:spMkLst>
            <pc:docMk/>
            <pc:sldMk cId="1668432730" sldId="292"/>
            <ac:spMk id="2" creationId="{554CB63D-F041-E941-F507-E7E43D53491F}"/>
          </ac:spMkLst>
        </pc:spChg>
        <pc:spChg chg="mod">
          <ac:chgData name="Vasiliki Kousoulini" userId="27d6ad4fd7685091" providerId="LiveId" clId="{32F381D2-874E-4EA9-86FC-6E84D619C799}" dt="2025-12-20T14:06:20.409" v="1821" actId="2711"/>
          <ac:spMkLst>
            <pc:docMk/>
            <pc:sldMk cId="1668432730" sldId="292"/>
            <ac:spMk id="3" creationId="{5A0F1E1D-A5C1-6E57-D266-9F0C0DECC52A}"/>
          </ac:spMkLst>
        </pc:spChg>
      </pc:sldChg>
      <pc:sldChg chg="modSp new mod">
        <pc:chgData name="Vasiliki Kousoulini" userId="27d6ad4fd7685091" providerId="LiveId" clId="{32F381D2-874E-4EA9-86FC-6E84D619C799}" dt="2025-12-20T14:07:16.989" v="1848" actId="2711"/>
        <pc:sldMkLst>
          <pc:docMk/>
          <pc:sldMk cId="863573536" sldId="293"/>
        </pc:sldMkLst>
        <pc:spChg chg="mod">
          <ac:chgData name="Vasiliki Kousoulini" userId="27d6ad4fd7685091" providerId="LiveId" clId="{32F381D2-874E-4EA9-86FC-6E84D619C799}" dt="2025-12-20T14:06:40.526" v="1841" actId="20577"/>
          <ac:spMkLst>
            <pc:docMk/>
            <pc:sldMk cId="863573536" sldId="293"/>
            <ac:spMk id="2" creationId="{2253DEE7-2685-C839-D9EA-C79C85339C41}"/>
          </ac:spMkLst>
        </pc:spChg>
        <pc:spChg chg="mod">
          <ac:chgData name="Vasiliki Kousoulini" userId="27d6ad4fd7685091" providerId="LiveId" clId="{32F381D2-874E-4EA9-86FC-6E84D619C799}" dt="2025-12-20T14:07:16.989" v="1848" actId="2711"/>
          <ac:spMkLst>
            <pc:docMk/>
            <pc:sldMk cId="863573536" sldId="293"/>
            <ac:spMk id="3" creationId="{1FA4EF14-52ED-691C-B1A4-C86887FDDB56}"/>
          </ac:spMkLst>
        </pc:spChg>
      </pc:sldChg>
      <pc:sldChg chg="modSp new mod">
        <pc:chgData name="Vasiliki Kousoulini" userId="27d6ad4fd7685091" providerId="LiveId" clId="{32F381D2-874E-4EA9-86FC-6E84D619C799}" dt="2025-12-21T12:58:52.007" v="3408" actId="20577"/>
        <pc:sldMkLst>
          <pc:docMk/>
          <pc:sldMk cId="2009618004" sldId="294"/>
        </pc:sldMkLst>
        <pc:spChg chg="mod">
          <ac:chgData name="Vasiliki Kousoulini" userId="27d6ad4fd7685091" providerId="LiveId" clId="{32F381D2-874E-4EA9-86FC-6E84D619C799}" dt="2025-12-20T14:07:30.231" v="1873" actId="20577"/>
          <ac:spMkLst>
            <pc:docMk/>
            <pc:sldMk cId="2009618004" sldId="294"/>
            <ac:spMk id="2" creationId="{2685A82C-588D-3C9F-EE37-7E59084E5258}"/>
          </ac:spMkLst>
        </pc:spChg>
        <pc:spChg chg="mod">
          <ac:chgData name="Vasiliki Kousoulini" userId="27d6ad4fd7685091" providerId="LiveId" clId="{32F381D2-874E-4EA9-86FC-6E84D619C799}" dt="2025-12-21T12:58:52.007" v="3408" actId="20577"/>
          <ac:spMkLst>
            <pc:docMk/>
            <pc:sldMk cId="2009618004" sldId="294"/>
            <ac:spMk id="3" creationId="{1F1ADA0E-2521-4FC1-C326-754C4FFCB920}"/>
          </ac:spMkLst>
        </pc:spChg>
      </pc:sldChg>
      <pc:sldChg chg="addSp delSp modSp new mod">
        <pc:chgData name="Vasiliki Kousoulini" userId="27d6ad4fd7685091" providerId="LiveId" clId="{32F381D2-874E-4EA9-86FC-6E84D619C799}" dt="2025-12-20T14:08:24.841" v="1910"/>
        <pc:sldMkLst>
          <pc:docMk/>
          <pc:sldMk cId="1857873514" sldId="295"/>
        </pc:sldMkLst>
        <pc:spChg chg="mod">
          <ac:chgData name="Vasiliki Kousoulini" userId="27d6ad4fd7685091" providerId="LiveId" clId="{32F381D2-874E-4EA9-86FC-6E84D619C799}" dt="2025-12-20T14:07:41.312" v="1886" actId="20577"/>
          <ac:spMkLst>
            <pc:docMk/>
            <pc:sldMk cId="1857873514" sldId="295"/>
            <ac:spMk id="2" creationId="{9DDDB95C-179F-8ABF-1A8D-60E325311B86}"/>
          </ac:spMkLst>
        </pc:spChg>
        <pc:spChg chg="del">
          <ac:chgData name="Vasiliki Kousoulini" userId="27d6ad4fd7685091" providerId="LiveId" clId="{32F381D2-874E-4EA9-86FC-6E84D619C799}" dt="2025-12-20T14:08:24.841" v="1910"/>
          <ac:spMkLst>
            <pc:docMk/>
            <pc:sldMk cId="1857873514" sldId="295"/>
            <ac:spMk id="3" creationId="{4E7B1891-088D-5E97-DC3F-C2E4BA900881}"/>
          </ac:spMkLst>
        </pc:spChg>
        <pc:spChg chg="mod">
          <ac:chgData name="Vasiliki Kousoulini" userId="27d6ad4fd7685091" providerId="LiveId" clId="{32F381D2-874E-4EA9-86FC-6E84D619C799}" dt="2025-12-20T14:07:50.865" v="1909" actId="5793"/>
          <ac:spMkLst>
            <pc:docMk/>
            <pc:sldMk cId="1857873514" sldId="295"/>
            <ac:spMk id="4" creationId="{95F99962-71AB-DD47-22B6-7836CC6ADBDA}"/>
          </ac:spMkLst>
        </pc:spChg>
        <pc:picChg chg="add mod">
          <ac:chgData name="Vasiliki Kousoulini" userId="27d6ad4fd7685091" providerId="LiveId" clId="{32F381D2-874E-4EA9-86FC-6E84D619C799}" dt="2025-12-20T14:08:24.841" v="1910"/>
          <ac:picMkLst>
            <pc:docMk/>
            <pc:sldMk cId="1857873514" sldId="295"/>
            <ac:picMk id="5" creationId="{D02DF496-EDAB-18AF-211B-03BDEDBC692E}"/>
          </ac:picMkLst>
        </pc:picChg>
      </pc:sldChg>
      <pc:sldChg chg="modSp new mod">
        <pc:chgData name="Vasiliki Kousoulini" userId="27d6ad4fd7685091" providerId="LiveId" clId="{32F381D2-874E-4EA9-86FC-6E84D619C799}" dt="2025-12-21T12:27:07.095" v="2112" actId="2711"/>
        <pc:sldMkLst>
          <pc:docMk/>
          <pc:sldMk cId="1216768160" sldId="296"/>
        </pc:sldMkLst>
        <pc:spChg chg="mod">
          <ac:chgData name="Vasiliki Kousoulini" userId="27d6ad4fd7685091" providerId="LiveId" clId="{32F381D2-874E-4EA9-86FC-6E84D619C799}" dt="2025-12-21T12:24:41.866" v="2012" actId="20577"/>
          <ac:spMkLst>
            <pc:docMk/>
            <pc:sldMk cId="1216768160" sldId="296"/>
            <ac:spMk id="2" creationId="{76594124-EB58-D21C-22D2-1CAB89350EF9}"/>
          </ac:spMkLst>
        </pc:spChg>
        <pc:spChg chg="mod">
          <ac:chgData name="Vasiliki Kousoulini" userId="27d6ad4fd7685091" providerId="LiveId" clId="{32F381D2-874E-4EA9-86FC-6E84D619C799}" dt="2025-12-21T12:27:07.095" v="2112" actId="2711"/>
          <ac:spMkLst>
            <pc:docMk/>
            <pc:sldMk cId="1216768160" sldId="296"/>
            <ac:spMk id="3" creationId="{C2A50F29-D0EB-7BC4-7223-0374AA075CEF}"/>
          </ac:spMkLst>
        </pc:spChg>
      </pc:sldChg>
      <pc:sldChg chg="modSp new mod">
        <pc:chgData name="Vasiliki Kousoulini" userId="27d6ad4fd7685091" providerId="LiveId" clId="{32F381D2-874E-4EA9-86FC-6E84D619C799}" dt="2025-12-21T12:34:29.584" v="2619" actId="5793"/>
        <pc:sldMkLst>
          <pc:docMk/>
          <pc:sldMk cId="2756292798" sldId="297"/>
        </pc:sldMkLst>
        <pc:spChg chg="mod">
          <ac:chgData name="Vasiliki Kousoulini" userId="27d6ad4fd7685091" providerId="LiveId" clId="{32F381D2-874E-4EA9-86FC-6E84D619C799}" dt="2025-12-21T12:27:39.027" v="2151" actId="20577"/>
          <ac:spMkLst>
            <pc:docMk/>
            <pc:sldMk cId="2756292798" sldId="297"/>
            <ac:spMk id="2" creationId="{103E82BF-AD53-DB41-AD98-D03021714FF1}"/>
          </ac:spMkLst>
        </pc:spChg>
        <pc:spChg chg="mod">
          <ac:chgData name="Vasiliki Kousoulini" userId="27d6ad4fd7685091" providerId="LiveId" clId="{32F381D2-874E-4EA9-86FC-6E84D619C799}" dt="2025-12-21T12:34:29.584" v="2619" actId="5793"/>
          <ac:spMkLst>
            <pc:docMk/>
            <pc:sldMk cId="2756292798" sldId="297"/>
            <ac:spMk id="3" creationId="{C3FF025F-A32B-DD1D-154F-CB81BDCF6452}"/>
          </ac:spMkLst>
        </pc:spChg>
      </pc:sldChg>
      <pc:sldChg chg="modSp new mod">
        <pc:chgData name="Vasiliki Kousoulini" userId="27d6ad4fd7685091" providerId="LiveId" clId="{32F381D2-874E-4EA9-86FC-6E84D619C799}" dt="2025-12-21T12:46:15.686" v="2863" actId="20577"/>
        <pc:sldMkLst>
          <pc:docMk/>
          <pc:sldMk cId="4231329676" sldId="298"/>
        </pc:sldMkLst>
        <pc:spChg chg="mod">
          <ac:chgData name="Vasiliki Kousoulini" userId="27d6ad4fd7685091" providerId="LiveId" clId="{32F381D2-874E-4EA9-86FC-6E84D619C799}" dt="2025-12-21T12:27:56.971" v="2167" actId="20577"/>
          <ac:spMkLst>
            <pc:docMk/>
            <pc:sldMk cId="4231329676" sldId="298"/>
            <ac:spMk id="2" creationId="{BC08CEC0-2BD3-512D-9FA0-CA24E420A7ED}"/>
          </ac:spMkLst>
        </pc:spChg>
        <pc:spChg chg="mod">
          <ac:chgData name="Vasiliki Kousoulini" userId="27d6ad4fd7685091" providerId="LiveId" clId="{32F381D2-874E-4EA9-86FC-6E84D619C799}" dt="2025-12-21T12:46:15.686" v="2863" actId="20577"/>
          <ac:spMkLst>
            <pc:docMk/>
            <pc:sldMk cId="4231329676" sldId="298"/>
            <ac:spMk id="3" creationId="{CE33B3D9-76B8-174D-5A23-CF2DCA8FD9F5}"/>
          </ac:spMkLst>
        </pc:spChg>
      </pc:sldChg>
      <pc:sldChg chg="modSp new mod">
        <pc:chgData name="Vasiliki Kousoulini" userId="27d6ad4fd7685091" providerId="LiveId" clId="{32F381D2-874E-4EA9-86FC-6E84D619C799}" dt="2025-12-21T12:36:00.872" v="2663" actId="2711"/>
        <pc:sldMkLst>
          <pc:docMk/>
          <pc:sldMk cId="604802860" sldId="299"/>
        </pc:sldMkLst>
        <pc:spChg chg="mod">
          <ac:chgData name="Vasiliki Kousoulini" userId="27d6ad4fd7685091" providerId="LiveId" clId="{32F381D2-874E-4EA9-86FC-6E84D619C799}" dt="2025-12-21T12:34:58.012" v="2639" actId="20577"/>
          <ac:spMkLst>
            <pc:docMk/>
            <pc:sldMk cId="604802860" sldId="299"/>
            <ac:spMk id="2" creationId="{5CFF7D48-D520-4655-52EE-A628D26458B2}"/>
          </ac:spMkLst>
        </pc:spChg>
        <pc:spChg chg="mod">
          <ac:chgData name="Vasiliki Kousoulini" userId="27d6ad4fd7685091" providerId="LiveId" clId="{32F381D2-874E-4EA9-86FC-6E84D619C799}" dt="2025-12-21T12:36:00.872" v="2663" actId="2711"/>
          <ac:spMkLst>
            <pc:docMk/>
            <pc:sldMk cId="604802860" sldId="299"/>
            <ac:spMk id="3" creationId="{277C33F3-489A-9B73-4804-65C052920DC2}"/>
          </ac:spMkLst>
        </pc:spChg>
      </pc:sldChg>
      <pc:sldChg chg="modSp new mod">
        <pc:chgData name="Vasiliki Kousoulini" userId="27d6ad4fd7685091" providerId="LiveId" clId="{32F381D2-874E-4EA9-86FC-6E84D619C799}" dt="2025-12-21T12:37:38.198" v="2708" actId="113"/>
        <pc:sldMkLst>
          <pc:docMk/>
          <pc:sldMk cId="3484124446" sldId="300"/>
        </pc:sldMkLst>
        <pc:spChg chg="mod">
          <ac:chgData name="Vasiliki Kousoulini" userId="27d6ad4fd7685091" providerId="LiveId" clId="{32F381D2-874E-4EA9-86FC-6E84D619C799}" dt="2025-12-21T12:36:11.440" v="2680" actId="20577"/>
          <ac:spMkLst>
            <pc:docMk/>
            <pc:sldMk cId="3484124446" sldId="300"/>
            <ac:spMk id="2" creationId="{CED24383-3EAB-0F4F-2CEA-146CC14F2E81}"/>
          </ac:spMkLst>
        </pc:spChg>
        <pc:spChg chg="mod">
          <ac:chgData name="Vasiliki Kousoulini" userId="27d6ad4fd7685091" providerId="LiveId" clId="{32F381D2-874E-4EA9-86FC-6E84D619C799}" dt="2025-12-21T12:37:38.198" v="2708" actId="113"/>
          <ac:spMkLst>
            <pc:docMk/>
            <pc:sldMk cId="3484124446" sldId="300"/>
            <ac:spMk id="3" creationId="{4C7E54D3-1098-7089-3EE2-10426F2E590B}"/>
          </ac:spMkLst>
        </pc:spChg>
      </pc:sldChg>
      <pc:sldChg chg="modSp new mod">
        <pc:chgData name="Vasiliki Kousoulini" userId="27d6ad4fd7685091" providerId="LiveId" clId="{32F381D2-874E-4EA9-86FC-6E84D619C799}" dt="2025-12-21T12:39:46.984" v="2757" actId="20577"/>
        <pc:sldMkLst>
          <pc:docMk/>
          <pc:sldMk cId="975042517" sldId="301"/>
        </pc:sldMkLst>
        <pc:spChg chg="mod">
          <ac:chgData name="Vasiliki Kousoulini" userId="27d6ad4fd7685091" providerId="LiveId" clId="{32F381D2-874E-4EA9-86FC-6E84D619C799}" dt="2025-12-21T12:37:52.631" v="2725" actId="20577"/>
          <ac:spMkLst>
            <pc:docMk/>
            <pc:sldMk cId="975042517" sldId="301"/>
            <ac:spMk id="2" creationId="{AC2D18D5-2A3A-51A0-D4AF-ACAC6570F962}"/>
          </ac:spMkLst>
        </pc:spChg>
        <pc:spChg chg="mod">
          <ac:chgData name="Vasiliki Kousoulini" userId="27d6ad4fd7685091" providerId="LiveId" clId="{32F381D2-874E-4EA9-86FC-6E84D619C799}" dt="2025-12-21T12:39:46.984" v="2757" actId="20577"/>
          <ac:spMkLst>
            <pc:docMk/>
            <pc:sldMk cId="975042517" sldId="301"/>
            <ac:spMk id="3" creationId="{DD395E7C-CE34-DB72-AB2C-69CC8506FF67}"/>
          </ac:spMkLst>
        </pc:spChg>
      </pc:sldChg>
      <pc:sldChg chg="modSp new mod">
        <pc:chgData name="Vasiliki Kousoulini" userId="27d6ad4fd7685091" providerId="LiveId" clId="{32F381D2-874E-4EA9-86FC-6E84D619C799}" dt="2025-12-21T12:41:15.076" v="2791" actId="207"/>
        <pc:sldMkLst>
          <pc:docMk/>
          <pc:sldMk cId="3647851582" sldId="302"/>
        </pc:sldMkLst>
        <pc:spChg chg="mod">
          <ac:chgData name="Vasiliki Kousoulini" userId="27d6ad4fd7685091" providerId="LiveId" clId="{32F381D2-874E-4EA9-86FC-6E84D619C799}" dt="2025-12-21T12:40:04.205" v="2775" actId="20577"/>
          <ac:spMkLst>
            <pc:docMk/>
            <pc:sldMk cId="3647851582" sldId="302"/>
            <ac:spMk id="2" creationId="{533ADCB4-CD19-2897-83BB-EB2DD01F83E3}"/>
          </ac:spMkLst>
        </pc:spChg>
        <pc:spChg chg="mod">
          <ac:chgData name="Vasiliki Kousoulini" userId="27d6ad4fd7685091" providerId="LiveId" clId="{32F381D2-874E-4EA9-86FC-6E84D619C799}" dt="2025-12-21T12:41:15.076" v="2791" actId="207"/>
          <ac:spMkLst>
            <pc:docMk/>
            <pc:sldMk cId="3647851582" sldId="302"/>
            <ac:spMk id="3" creationId="{F4AEF9D1-FC2B-1FF7-1FB1-E03FD51C9BAD}"/>
          </ac:spMkLst>
        </pc:spChg>
      </pc:sldChg>
      <pc:sldChg chg="modSp new mod">
        <pc:chgData name="Vasiliki Kousoulini" userId="27d6ad4fd7685091" providerId="LiveId" clId="{32F381D2-874E-4EA9-86FC-6E84D619C799}" dt="2025-12-21T12:47:11.934" v="2889" actId="20577"/>
        <pc:sldMkLst>
          <pc:docMk/>
          <pc:sldMk cId="1188814058" sldId="303"/>
        </pc:sldMkLst>
        <pc:spChg chg="mod">
          <ac:chgData name="Vasiliki Kousoulini" userId="27d6ad4fd7685091" providerId="LiveId" clId="{32F381D2-874E-4EA9-86FC-6E84D619C799}" dt="2025-12-21T12:44:07.737" v="2830" actId="20577"/>
          <ac:spMkLst>
            <pc:docMk/>
            <pc:sldMk cId="1188814058" sldId="303"/>
            <ac:spMk id="2" creationId="{4D755719-167F-9935-A0DC-A2EC3E282125}"/>
          </ac:spMkLst>
        </pc:spChg>
        <pc:spChg chg="mod">
          <ac:chgData name="Vasiliki Kousoulini" userId="27d6ad4fd7685091" providerId="LiveId" clId="{32F381D2-874E-4EA9-86FC-6E84D619C799}" dt="2025-12-21T12:47:11.934" v="2889" actId="20577"/>
          <ac:spMkLst>
            <pc:docMk/>
            <pc:sldMk cId="1188814058" sldId="303"/>
            <ac:spMk id="3" creationId="{FCD6B795-AB39-7739-50B4-7FF1931E6A15}"/>
          </ac:spMkLst>
        </pc:spChg>
      </pc:sldChg>
      <pc:sldChg chg="modSp new mod">
        <pc:chgData name="Vasiliki Kousoulini" userId="27d6ad4fd7685091" providerId="LiveId" clId="{32F381D2-874E-4EA9-86FC-6E84D619C799}" dt="2025-12-21T12:50:10.812" v="3236" actId="20577"/>
        <pc:sldMkLst>
          <pc:docMk/>
          <pc:sldMk cId="965476002" sldId="304"/>
        </pc:sldMkLst>
        <pc:spChg chg="mod">
          <ac:chgData name="Vasiliki Kousoulini" userId="27d6ad4fd7685091" providerId="LiveId" clId="{32F381D2-874E-4EA9-86FC-6E84D619C799}" dt="2025-12-21T12:48:18.407" v="2905" actId="20577"/>
          <ac:spMkLst>
            <pc:docMk/>
            <pc:sldMk cId="965476002" sldId="304"/>
            <ac:spMk id="2" creationId="{A46753A0-A607-249C-3DE8-36553CB2154E}"/>
          </ac:spMkLst>
        </pc:spChg>
        <pc:spChg chg="mod">
          <ac:chgData name="Vasiliki Kousoulini" userId="27d6ad4fd7685091" providerId="LiveId" clId="{32F381D2-874E-4EA9-86FC-6E84D619C799}" dt="2025-12-21T12:50:10.812" v="3236" actId="20577"/>
          <ac:spMkLst>
            <pc:docMk/>
            <pc:sldMk cId="965476002" sldId="304"/>
            <ac:spMk id="3" creationId="{E168472B-01D4-5FBC-CE9C-B981B2AFBA5D}"/>
          </ac:spMkLst>
        </pc:spChg>
      </pc:sldChg>
      <pc:sldChg chg="modSp new mod">
        <pc:chgData name="Vasiliki Kousoulini" userId="27d6ad4fd7685091" providerId="LiveId" clId="{32F381D2-874E-4EA9-86FC-6E84D619C799}" dt="2025-12-21T13:01:09.647" v="3479" actId="20577"/>
        <pc:sldMkLst>
          <pc:docMk/>
          <pc:sldMk cId="1786251358" sldId="305"/>
        </pc:sldMkLst>
        <pc:spChg chg="mod">
          <ac:chgData name="Vasiliki Kousoulini" userId="27d6ad4fd7685091" providerId="LiveId" clId="{32F381D2-874E-4EA9-86FC-6E84D619C799}" dt="2025-12-21T12:56:49.732" v="3340" actId="20577"/>
          <ac:spMkLst>
            <pc:docMk/>
            <pc:sldMk cId="1786251358" sldId="305"/>
            <ac:spMk id="2" creationId="{546E7E88-2E5B-72B2-968C-7D252B79C425}"/>
          </ac:spMkLst>
        </pc:spChg>
        <pc:spChg chg="mod">
          <ac:chgData name="Vasiliki Kousoulini" userId="27d6ad4fd7685091" providerId="LiveId" clId="{32F381D2-874E-4EA9-86FC-6E84D619C799}" dt="2025-12-21T13:01:09.647" v="3479" actId="20577"/>
          <ac:spMkLst>
            <pc:docMk/>
            <pc:sldMk cId="1786251358" sldId="305"/>
            <ac:spMk id="3" creationId="{192FDE94-05D4-C3DC-699A-CB79F2188B17}"/>
          </ac:spMkLst>
        </pc:spChg>
      </pc:sldChg>
      <pc:sldChg chg="modSp new mod">
        <pc:chgData name="Vasiliki Kousoulini" userId="27d6ad4fd7685091" providerId="LiveId" clId="{32F381D2-874E-4EA9-86FC-6E84D619C799}" dt="2025-12-21T13:05:57.001" v="3692" actId="20577"/>
        <pc:sldMkLst>
          <pc:docMk/>
          <pc:sldMk cId="3284626019" sldId="306"/>
        </pc:sldMkLst>
        <pc:spChg chg="mod">
          <ac:chgData name="Vasiliki Kousoulini" userId="27d6ad4fd7685091" providerId="LiveId" clId="{32F381D2-874E-4EA9-86FC-6E84D619C799}" dt="2025-12-21T13:02:14.677" v="3504" actId="20577"/>
          <ac:spMkLst>
            <pc:docMk/>
            <pc:sldMk cId="3284626019" sldId="306"/>
            <ac:spMk id="2" creationId="{AD854F1E-D95A-FC38-3A69-5858FBBE0BF2}"/>
          </ac:spMkLst>
        </pc:spChg>
        <pc:spChg chg="mod">
          <ac:chgData name="Vasiliki Kousoulini" userId="27d6ad4fd7685091" providerId="LiveId" clId="{32F381D2-874E-4EA9-86FC-6E84D619C799}" dt="2025-12-21T13:05:57.001" v="3692" actId="20577"/>
          <ac:spMkLst>
            <pc:docMk/>
            <pc:sldMk cId="3284626019" sldId="306"/>
            <ac:spMk id="3" creationId="{60E2CD88-ECFD-6C44-AAF1-4D14C7054F06}"/>
          </ac:spMkLst>
        </pc:spChg>
      </pc:sldChg>
      <pc:sldChg chg="modSp new mod">
        <pc:chgData name="Vasiliki Kousoulini" userId="27d6ad4fd7685091" providerId="LiveId" clId="{32F381D2-874E-4EA9-86FC-6E84D619C799}" dt="2025-12-21T13:08:29.011" v="3775" actId="114"/>
        <pc:sldMkLst>
          <pc:docMk/>
          <pc:sldMk cId="1447481303" sldId="307"/>
        </pc:sldMkLst>
        <pc:spChg chg="mod">
          <ac:chgData name="Vasiliki Kousoulini" userId="27d6ad4fd7685091" providerId="LiveId" clId="{32F381D2-874E-4EA9-86FC-6E84D619C799}" dt="2025-12-21T13:06:24.444" v="3719" actId="20577"/>
          <ac:spMkLst>
            <pc:docMk/>
            <pc:sldMk cId="1447481303" sldId="307"/>
            <ac:spMk id="2" creationId="{9617C1E3-1226-2FED-37FD-84ABE640420D}"/>
          </ac:spMkLst>
        </pc:spChg>
        <pc:spChg chg="mod">
          <ac:chgData name="Vasiliki Kousoulini" userId="27d6ad4fd7685091" providerId="LiveId" clId="{32F381D2-874E-4EA9-86FC-6E84D619C799}" dt="2025-12-21T13:08:29.011" v="3775" actId="114"/>
          <ac:spMkLst>
            <pc:docMk/>
            <pc:sldMk cId="1447481303" sldId="307"/>
            <ac:spMk id="3" creationId="{2683A503-79F1-FBCF-8D94-E648F9BDBDB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12/21/2025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12/21/2025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6D8EDD-08D1-70E3-7DDC-7DD3A6FF3F1F}"/>
              </a:ext>
            </a:extLst>
          </p:cNvPr>
          <p:cNvSpPr>
            <a:spLocks noGrp="1"/>
          </p:cNvSpPr>
          <p:nvPr>
            <p:ph type="ctrTitle"/>
          </p:nvPr>
        </p:nvSpPr>
        <p:spPr/>
        <p:txBody>
          <a:bodyPr/>
          <a:lstStyle/>
          <a:p>
            <a:r>
              <a:rPr lang="en-US" dirty="0"/>
              <a:t>Ancient Greek (Intermediate Level)</a:t>
            </a:r>
            <a:endParaRPr lang="el-GR" dirty="0"/>
          </a:p>
        </p:txBody>
      </p:sp>
      <p:sp>
        <p:nvSpPr>
          <p:cNvPr id="3" name="Υπότιτλος 2">
            <a:extLst>
              <a:ext uri="{FF2B5EF4-FFF2-40B4-BE49-F238E27FC236}">
                <a16:creationId xmlns:a16="http://schemas.microsoft.com/office/drawing/2014/main" id="{BEBB9AC7-1CB3-1017-4BB3-C0B66682F86A}"/>
              </a:ext>
            </a:extLst>
          </p:cNvPr>
          <p:cNvSpPr>
            <a:spLocks noGrp="1"/>
          </p:cNvSpPr>
          <p:nvPr>
            <p:ph type="subTitle" idx="1"/>
          </p:nvPr>
        </p:nvSpPr>
        <p:spPr/>
        <p:txBody>
          <a:bodyPr>
            <a:normAutofit fontScale="40000" lnSpcReduction="20000"/>
          </a:bodyPr>
          <a:lstStyle/>
          <a:p>
            <a:r>
              <a:rPr lang="en-US" dirty="0"/>
              <a:t>ATHENS MA IN ANCIENT PHILOSOPHY</a:t>
            </a:r>
          </a:p>
          <a:p>
            <a:r>
              <a:rPr lang="en-US" dirty="0"/>
              <a:t>NATIONAL AND KAPODISTRIAN UNIVERSITY OF ATHENS / Department of History and Philosophy of Science </a:t>
            </a:r>
          </a:p>
          <a:p>
            <a:r>
              <a:rPr lang="en-US" dirty="0"/>
              <a:t>In collaboration with:</a:t>
            </a:r>
          </a:p>
          <a:p>
            <a:r>
              <a:rPr lang="en-US" dirty="0"/>
              <a:t>•UNIVERSITY OF PATRAS / Department of Philosophy</a:t>
            </a:r>
          </a:p>
          <a:p>
            <a:r>
              <a:rPr lang="en-US" dirty="0"/>
              <a:t>•UNIVERSITY OF CRETE / Department of Philosophy and Social Studies </a:t>
            </a:r>
          </a:p>
          <a:p>
            <a:endParaRPr lang="el-GR" dirty="0"/>
          </a:p>
        </p:txBody>
      </p:sp>
    </p:spTree>
    <p:extLst>
      <p:ext uri="{BB962C8B-B14F-4D97-AF65-F5344CB8AC3E}">
        <p14:creationId xmlns:p14="http://schemas.microsoft.com/office/powerpoint/2010/main" val="1307322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755719-167F-9935-A0DC-A2EC3E282125}"/>
              </a:ext>
            </a:extLst>
          </p:cNvPr>
          <p:cNvSpPr>
            <a:spLocks noGrp="1"/>
          </p:cNvSpPr>
          <p:nvPr>
            <p:ph type="title"/>
          </p:nvPr>
        </p:nvSpPr>
        <p:spPr/>
        <p:txBody>
          <a:bodyPr/>
          <a:lstStyle/>
          <a:p>
            <a:r>
              <a:rPr lang="en-US" dirty="0"/>
              <a:t>Indirect Speech</a:t>
            </a:r>
            <a:endParaRPr lang="el-GR" dirty="0"/>
          </a:p>
        </p:txBody>
      </p:sp>
      <p:sp>
        <p:nvSpPr>
          <p:cNvPr id="3" name="Θέση περιεχομένου 2">
            <a:extLst>
              <a:ext uri="{FF2B5EF4-FFF2-40B4-BE49-F238E27FC236}">
                <a16:creationId xmlns:a16="http://schemas.microsoft.com/office/drawing/2014/main" id="{FCD6B795-AB39-7739-50B4-7FF1931E6A15}"/>
              </a:ext>
            </a:extLst>
          </p:cNvPr>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Types of Indirect Speech</a:t>
            </a:r>
          </a:p>
          <a:p>
            <a:pPr algn="just"/>
            <a:r>
              <a:rPr lang="en-US" dirty="0">
                <a:latin typeface="Times New Roman" panose="02020603050405020304" pitchFamily="18" charset="0"/>
                <a:cs typeface="Times New Roman" panose="02020603050405020304" pitchFamily="18" charset="0"/>
              </a:rPr>
              <a:t>Different types of utterances are subordinated to a matrix verb in different ways when they are indirectly reported:</a:t>
            </a:r>
          </a:p>
          <a:p>
            <a:pPr algn="just"/>
            <a:r>
              <a:rPr lang="en-US" dirty="0">
                <a:latin typeface="Times New Roman" panose="02020603050405020304" pitchFamily="18" charset="0"/>
                <a:cs typeface="Times New Roman" panose="02020603050405020304" pitchFamily="18" charset="0"/>
              </a:rPr>
              <a:t>– Indirect declarative clauses, called indirect statements or that-clauses: these are regularly introduced by </a:t>
            </a:r>
            <a:r>
              <a:rPr lang="en-US" dirty="0" err="1">
                <a:latin typeface="Times New Roman" panose="02020603050405020304" pitchFamily="18" charset="0"/>
                <a:cs typeface="Times New Roman" panose="02020603050405020304" pitchFamily="18" charset="0"/>
              </a:rPr>
              <a:t>ὅτι</a:t>
            </a:r>
            <a:r>
              <a:rPr lang="en-US" dirty="0">
                <a:latin typeface="Times New Roman" panose="02020603050405020304" pitchFamily="18" charset="0"/>
                <a:cs typeface="Times New Roman" panose="02020603050405020304" pitchFamily="18" charset="0"/>
              </a:rPr>
              <a:t> or </a:t>
            </a:r>
            <a:r>
              <a:rPr lang="en-US" dirty="0" err="1">
                <a:latin typeface="Times New Roman" panose="02020603050405020304" pitchFamily="18" charset="0"/>
                <a:cs typeface="Times New Roman" panose="02020603050405020304" pitchFamily="18" charset="0"/>
              </a:rPr>
              <a:t>ὡς</a:t>
            </a:r>
            <a:r>
              <a:rPr lang="en-US" dirty="0">
                <a:latin typeface="Times New Roman" panose="02020603050405020304" pitchFamily="18" charset="0"/>
                <a:cs typeface="Times New Roman" panose="02020603050405020304" pitchFamily="18" charset="0"/>
              </a:rPr>
              <a:t> that; this chapter is concerned with such </a:t>
            </a:r>
            <a:r>
              <a:rPr lang="en-US" dirty="0" err="1">
                <a:latin typeface="Times New Roman" panose="02020603050405020304" pitchFamily="18" charset="0"/>
                <a:cs typeface="Times New Roman" panose="02020603050405020304" pitchFamily="18" charset="0"/>
              </a:rPr>
              <a:t>ὅτι</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ὡς</a:t>
            </a:r>
            <a:r>
              <a:rPr lang="en-US" dirty="0">
                <a:latin typeface="Times New Roman" panose="02020603050405020304" pitchFamily="18" charset="0"/>
                <a:cs typeface="Times New Roman" panose="02020603050405020304" pitchFamily="18" charset="0"/>
              </a:rPr>
              <a:t>-clauses.</a:t>
            </a:r>
          </a:p>
          <a:p>
            <a:pPr algn="just"/>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8814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6753A0-A607-249C-3DE8-36553CB2154E}"/>
              </a:ext>
            </a:extLst>
          </p:cNvPr>
          <p:cNvSpPr>
            <a:spLocks noGrp="1"/>
          </p:cNvSpPr>
          <p:nvPr>
            <p:ph type="title"/>
          </p:nvPr>
        </p:nvSpPr>
        <p:spPr/>
        <p:txBody>
          <a:bodyPr/>
          <a:lstStyle/>
          <a:p>
            <a:r>
              <a:rPr lang="en-US" dirty="0"/>
              <a:t>Indirect Speech</a:t>
            </a:r>
            <a:endParaRPr lang="el-GR" dirty="0"/>
          </a:p>
        </p:txBody>
      </p:sp>
      <p:sp>
        <p:nvSpPr>
          <p:cNvPr id="3" name="Θέση περιεχομένου 2">
            <a:extLst>
              <a:ext uri="{FF2B5EF4-FFF2-40B4-BE49-F238E27FC236}">
                <a16:creationId xmlns:a16="http://schemas.microsoft.com/office/drawing/2014/main" id="{E168472B-01D4-5FBC-CE9C-B981B2AFBA5D}"/>
              </a:ext>
            </a:extLst>
          </p:cNvPr>
          <p:cNvSpPr>
            <a:spLocks noGrp="1"/>
          </p:cNvSpPr>
          <p:nvPr>
            <p:ph idx="1"/>
          </p:nvPr>
        </p:nvSpPr>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There are many verbs which may take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clauses. Some of the most frequent are:</a:t>
            </a:r>
          </a:p>
          <a:p>
            <a:pPr algn="just"/>
            <a:r>
              <a:rPr lang="el-GR" dirty="0" err="1">
                <a:latin typeface="Times New Roman" panose="02020603050405020304" pitchFamily="18" charset="0"/>
                <a:cs typeface="Times New Roman" panose="02020603050405020304" pitchFamily="18" charset="0"/>
              </a:rPr>
              <a:t>αἰσθάνομαι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learn that, hear that             </a:t>
            </a:r>
            <a:r>
              <a:rPr lang="el-GR" dirty="0" err="1">
                <a:latin typeface="Times New Roman" panose="02020603050405020304" pitchFamily="18" charset="0"/>
                <a:cs typeface="Times New Roman" panose="02020603050405020304" pitchFamily="18" charset="0"/>
              </a:rPr>
              <a:t>ἀκούω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hear, be told that</a:t>
            </a:r>
          </a:p>
          <a:p>
            <a:pPr algn="just"/>
            <a:r>
              <a:rPr lang="el-GR" dirty="0" err="1">
                <a:latin typeface="Times New Roman" panose="02020603050405020304" pitchFamily="18" charset="0"/>
                <a:cs typeface="Times New Roman" panose="02020603050405020304" pitchFamily="18" charset="0"/>
              </a:rPr>
              <a:t>ἄχθομαι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 angry that                             </a:t>
            </a:r>
            <a:r>
              <a:rPr lang="el-GR" dirty="0">
                <a:latin typeface="Times New Roman" panose="02020603050405020304" pitchFamily="18" charset="0"/>
                <a:cs typeface="Times New Roman" panose="02020603050405020304" pitchFamily="18" charset="0"/>
              </a:rPr>
              <a:t>γιγνώσκω </a:t>
            </a:r>
            <a:r>
              <a:rPr lang="en-US" dirty="0">
                <a:latin typeface="Times New Roman" panose="02020603050405020304" pitchFamily="18" charset="0"/>
                <a:cs typeface="Times New Roman" panose="02020603050405020304" pitchFamily="18" charset="0"/>
              </a:rPr>
              <a:t>realize that, recognize that</a:t>
            </a:r>
          </a:p>
          <a:p>
            <a:pPr algn="just"/>
            <a:r>
              <a:rPr lang="el-GR" dirty="0" err="1">
                <a:latin typeface="Times New Roman" panose="02020603050405020304" pitchFamily="18" charset="0"/>
                <a:cs typeface="Times New Roman" panose="02020603050405020304" pitchFamily="18" charset="0"/>
              </a:rPr>
              <a:t>δείκνυμι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point out that                            </a:t>
            </a:r>
            <a:r>
              <a:rPr lang="el-GR" dirty="0" err="1">
                <a:latin typeface="Times New Roman" panose="02020603050405020304" pitchFamily="18" charset="0"/>
                <a:cs typeface="Times New Roman" panose="02020603050405020304" pitchFamily="18" charset="0"/>
              </a:rPr>
              <a:t>δῆλόν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is clear that</a:t>
            </a:r>
          </a:p>
          <a:p>
            <a:pPr algn="just"/>
            <a:r>
              <a:rPr lang="el-GR" dirty="0">
                <a:latin typeface="Times New Roman" panose="02020603050405020304" pitchFamily="18" charset="0"/>
                <a:cs typeface="Times New Roman" panose="02020603050405020304" pitchFamily="18" charset="0"/>
              </a:rPr>
              <a:t>διδάσκω </a:t>
            </a:r>
            <a:r>
              <a:rPr lang="en-US" dirty="0">
                <a:latin typeface="Times New Roman" panose="02020603050405020304" pitchFamily="18" charset="0"/>
                <a:cs typeface="Times New Roman" panose="02020603050405020304" pitchFamily="18" charset="0"/>
              </a:rPr>
              <a:t>teach that                                  </a:t>
            </a:r>
            <a:r>
              <a:rPr lang="el-GR" dirty="0">
                <a:latin typeface="Times New Roman" panose="02020603050405020304" pitchFamily="18" charset="0"/>
                <a:cs typeface="Times New Roman" panose="02020603050405020304" pitchFamily="18" charset="0"/>
              </a:rPr>
              <a:t>λέγω/</a:t>
            </a:r>
            <a:r>
              <a:rPr lang="el-GR" dirty="0" err="1">
                <a:latin typeface="Times New Roman" panose="02020603050405020304" pitchFamily="18" charset="0"/>
                <a:cs typeface="Times New Roman" panose="02020603050405020304" pitchFamily="18" charset="0"/>
              </a:rPr>
              <a:t>εἶπον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say that</a:t>
            </a:r>
          </a:p>
          <a:p>
            <a:pPr algn="just"/>
            <a:r>
              <a:rPr lang="el-GR" dirty="0">
                <a:latin typeface="Times New Roman" panose="02020603050405020304" pitchFamily="18" charset="0"/>
                <a:cs typeface="Times New Roman" panose="02020603050405020304" pitchFamily="18" charset="0"/>
              </a:rPr>
              <a:t>μανθάνω </a:t>
            </a:r>
            <a:r>
              <a:rPr lang="en-US" dirty="0">
                <a:latin typeface="Times New Roman" panose="02020603050405020304" pitchFamily="18" charset="0"/>
                <a:cs typeface="Times New Roman" panose="02020603050405020304" pitchFamily="18" charset="0"/>
              </a:rPr>
              <a:t>learn that                                  </a:t>
            </a:r>
            <a:r>
              <a:rPr lang="el-GR" dirty="0" err="1">
                <a:latin typeface="Times New Roman" panose="02020603050405020304" pitchFamily="18" charset="0"/>
                <a:cs typeface="Times New Roman" panose="02020603050405020304" pitchFamily="18" charset="0"/>
              </a:rPr>
              <a:t>οἶδα</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know that</a:t>
            </a:r>
          </a:p>
          <a:p>
            <a:pPr algn="just"/>
            <a:r>
              <a:rPr lang="el-GR" dirty="0" err="1">
                <a:latin typeface="Times New Roman" panose="02020603050405020304" pitchFamily="18" charset="0"/>
                <a:cs typeface="Times New Roman" panose="02020603050405020304" pitchFamily="18" charset="0"/>
              </a:rPr>
              <a:t>ὁράω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see that                                           </a:t>
            </a:r>
            <a:r>
              <a:rPr lang="el-GR" dirty="0" err="1">
                <a:latin typeface="Times New Roman" panose="02020603050405020304" pitchFamily="18" charset="0"/>
                <a:cs typeface="Times New Roman" panose="02020603050405020304" pitchFamily="18" charset="0"/>
              </a:rPr>
              <a:t>πυνθάνομαι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learn that</a:t>
            </a:r>
          </a:p>
          <a:p>
            <a:pPr algn="just"/>
            <a:r>
              <a:rPr lang="el-GR" dirty="0">
                <a:latin typeface="Times New Roman" panose="02020603050405020304" pitchFamily="18" charset="0"/>
                <a:cs typeface="Times New Roman" panose="02020603050405020304" pitchFamily="18" charset="0"/>
              </a:rPr>
              <a:t>φαίνεται </a:t>
            </a:r>
            <a:r>
              <a:rPr lang="en-US" dirty="0">
                <a:latin typeface="Times New Roman" panose="02020603050405020304" pitchFamily="18" charset="0"/>
                <a:cs typeface="Times New Roman" panose="02020603050405020304" pitchFamily="18" charset="0"/>
              </a:rPr>
              <a:t>it is clear that                             </a:t>
            </a:r>
            <a:r>
              <a:rPr lang="el-GR" dirty="0">
                <a:latin typeface="Times New Roman" panose="02020603050405020304" pitchFamily="18" charset="0"/>
                <a:cs typeface="Times New Roman" panose="02020603050405020304" pitchFamily="18" charset="0"/>
              </a:rPr>
              <a:t>φράζω </a:t>
            </a:r>
            <a:r>
              <a:rPr lang="en-US" dirty="0">
                <a:latin typeface="Times New Roman" panose="02020603050405020304" pitchFamily="18" charset="0"/>
                <a:cs typeface="Times New Roman" panose="02020603050405020304" pitchFamily="18" charset="0"/>
              </a:rPr>
              <a:t>say that</a:t>
            </a:r>
          </a:p>
          <a:p>
            <a:pPr algn="just"/>
            <a:r>
              <a:rPr lang="el-GR" dirty="0">
                <a:latin typeface="Times New Roman" panose="02020603050405020304" pitchFamily="18" charset="0"/>
                <a:cs typeface="Times New Roman" panose="02020603050405020304" pitchFamily="18" charset="0"/>
              </a:rPr>
              <a:t>χαίρω </a:t>
            </a:r>
            <a:r>
              <a:rPr lang="en-US" dirty="0">
                <a:latin typeface="Times New Roman" panose="02020603050405020304" pitchFamily="18" charset="0"/>
                <a:cs typeface="Times New Roman" panose="02020603050405020304" pitchFamily="18" charset="0"/>
              </a:rPr>
              <a:t>be glad that</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5476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05C793-C60A-A4F6-76D0-DC6A2AC32540}"/>
              </a:ext>
            </a:extLst>
          </p:cNvPr>
          <p:cNvSpPr>
            <a:spLocks noGrp="1"/>
          </p:cNvSpPr>
          <p:nvPr>
            <p:ph type="title"/>
          </p:nvPr>
        </p:nvSpPr>
        <p:spPr/>
        <p:txBody>
          <a:bodyPr/>
          <a:lstStyle/>
          <a:p>
            <a:r>
              <a:rPr lang="en-US" i="1" dirty="0"/>
              <a:t>Apology</a:t>
            </a:r>
            <a:r>
              <a:rPr lang="en-US" dirty="0"/>
              <a:t> 18a-19a (</a:t>
            </a:r>
            <a:r>
              <a:rPr lang="el-GR" i="1" dirty="0" err="1"/>
              <a:t>πρόθεσις</a:t>
            </a:r>
            <a:r>
              <a:rPr lang="en-US" dirty="0"/>
              <a:t>, </a:t>
            </a:r>
            <a:r>
              <a:rPr lang="en-US" i="1" dirty="0" err="1"/>
              <a:t>propositio</a:t>
            </a:r>
            <a:r>
              <a:rPr lang="el-GR" dirty="0"/>
              <a:t>)</a:t>
            </a:r>
          </a:p>
        </p:txBody>
      </p:sp>
      <p:sp>
        <p:nvSpPr>
          <p:cNvPr id="3" name="Θέση περιεχομένου 2">
            <a:extLst>
              <a:ext uri="{FF2B5EF4-FFF2-40B4-BE49-F238E27FC236}">
                <a16:creationId xmlns:a16="http://schemas.microsoft.com/office/drawing/2014/main" id="{54AE22A4-315C-E329-5288-5857B2DEAC12}"/>
              </a:ext>
            </a:extLst>
          </p:cNvPr>
          <p:cNvSpPr>
            <a:spLocks noGrp="1"/>
          </p:cNvSpPr>
          <p:nvPr>
            <p:ph idx="1"/>
          </p:nvPr>
        </p:nvSpPr>
        <p:spPr/>
        <p:txBody>
          <a:bodyPr>
            <a:normAutofit/>
          </a:bodyPr>
          <a:lstStyle/>
          <a:p>
            <a:pPr marL="0" indent="0" algn="just">
              <a:buNone/>
            </a:pPr>
            <a:r>
              <a:rPr lang="el-GR" dirty="0" err="1">
                <a:latin typeface="Times New Roman" panose="02020603050405020304" pitchFamily="18" charset="0"/>
                <a:cs typeface="Times New Roman" panose="02020603050405020304" pitchFamily="18" charset="0"/>
              </a:rPr>
              <a:t>πρῶτον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δίκαιός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εἰμι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ἀπολογήσασθαι</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ἄνδρες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Ἀθηναῖοι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πρῶτά</a:t>
            </a:r>
            <a:r>
              <a:rPr lang="el-GR" dirty="0">
                <a:latin typeface="Times New Roman" panose="02020603050405020304" pitchFamily="18" charset="0"/>
                <a:cs typeface="Times New Roman" panose="02020603050405020304" pitchFamily="18" charset="0"/>
              </a:rPr>
              <a:t> μου </a:t>
            </a:r>
            <a:r>
              <a:rPr lang="el-GR" dirty="0" err="1">
                <a:latin typeface="Times New Roman" panose="02020603050405020304" pitchFamily="18" charset="0"/>
                <a:cs typeface="Times New Roman" panose="02020603050405020304" pitchFamily="18" charset="0"/>
              </a:rPr>
              <a:t>ψευδῆ</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κατηγορημένα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πρώτους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κατηγόρους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ἔπειτα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ὕστερον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ὑστέρους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ἐμοῦ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πολλοὶ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κατήγοροι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γεγόνασι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ὑμᾶς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πάλαι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ἤδη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ἔτη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ἀληθὲς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λέγοντες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οὓς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μᾶλλον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φοβοῦμαι</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ἀμφὶ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Ἄνυτον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καίπερ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ὄντας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τούτους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δεινούς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ἐκεῖνοι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δεινότεροι</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ἄνδρες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οἳ</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παίδων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παραλαμβάνοντες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ἔπειθόν</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τε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κατηγόρουν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ἐμοῦ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μᾶλλον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ἀληθές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ἔστιν</a:t>
            </a:r>
            <a:r>
              <a:rPr lang="el-GR" dirty="0">
                <a:latin typeface="Times New Roman" panose="02020603050405020304" pitchFamily="18" charset="0"/>
                <a:cs typeface="Times New Roman" panose="02020603050405020304" pitchFamily="18" charset="0"/>
              </a:rPr>
              <a:t> τις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Σωκράτης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σοφὸς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τά</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μετέωρα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φροντιστὴς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γῆς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ἀνεζητηκὼς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ἥττω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λόγον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κρείττω</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ποιῶν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οὗτοι</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ἄνδρες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Ἀθηναῖοι</a:t>
            </a:r>
            <a:r>
              <a:rPr lang="el-GR" dirty="0">
                <a:latin typeface="Times New Roman" panose="02020603050405020304" pitchFamily="18" charset="0"/>
                <a:cs typeface="Times New Roman" panose="02020603050405020304" pitchFamily="18" charset="0"/>
              </a:rPr>
              <a:t>, &lt;</a:t>
            </a:r>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&gt; </a:t>
            </a:r>
            <a:r>
              <a:rPr lang="el-GR" dirty="0" err="1">
                <a:latin typeface="Times New Roman" panose="02020603050405020304" pitchFamily="18" charset="0"/>
                <a:cs typeface="Times New Roman" panose="02020603050405020304" pitchFamily="18" charset="0"/>
              </a:rPr>
              <a:t>ταύτην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φήμην</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κατασκεδάσαντες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δεινοί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εἰσίν</a:t>
            </a:r>
            <a:r>
              <a:rPr lang="el-GR" dirty="0">
                <a:latin typeface="Times New Roman" panose="02020603050405020304" pitchFamily="18" charset="0"/>
                <a:cs typeface="Times New Roman" panose="02020603050405020304" pitchFamily="18" charset="0"/>
              </a:rPr>
              <a:t> μου </a:t>
            </a:r>
            <a:r>
              <a:rPr lang="el-GR" dirty="0" err="1">
                <a:latin typeface="Times New Roman" panose="02020603050405020304" pitchFamily="18" charset="0"/>
                <a:cs typeface="Times New Roman" panose="02020603050405020304" pitchFamily="18" charset="0"/>
              </a:rPr>
              <a:t>κατήγοροι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ἀκούοντες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ἡγοῦνται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ταῦτα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ζητοῦντας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νομίζειν</a:t>
            </a:r>
            <a:r>
              <a:rPr lang="el-G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22664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41FEC9-88C5-EFB7-2B47-A24C18DEC853}"/>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DC5430D5-FEAB-5D71-DAC8-9EE9E0C398E7}"/>
              </a:ext>
            </a:extLst>
          </p:cNvPr>
          <p:cNvSpPr>
            <a:spLocks noGrp="1"/>
          </p:cNvSpPr>
          <p:nvPr>
            <p:ph idx="1"/>
          </p:nvPr>
        </p:nvSpPr>
        <p:spPr/>
        <p:txBody>
          <a:bodyPr>
            <a:normAutofit fontScale="92500" lnSpcReduction="20000"/>
          </a:bodyPr>
          <a:lstStyle/>
          <a:p>
            <a:pPr algn="just"/>
            <a:r>
              <a:rPr lang="el-GR" dirty="0" err="1">
                <a:latin typeface="Times New Roman" panose="02020603050405020304" pitchFamily="18" charset="0"/>
                <a:cs typeface="Times New Roman" panose="02020603050405020304" pitchFamily="18" charset="0"/>
              </a:rPr>
              <a:t>δίκαιός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justified, right; + explanatory (</a:t>
            </a:r>
            <a:r>
              <a:rPr lang="en-US" dirty="0" err="1">
                <a:latin typeface="Times New Roman" panose="02020603050405020304" pitchFamily="18" charset="0"/>
                <a:cs typeface="Times New Roman" panose="02020603050405020304" pitchFamily="18" charset="0"/>
              </a:rPr>
              <a:t>epexegetical</a:t>
            </a:r>
            <a:r>
              <a:rPr lang="en-US" dirty="0">
                <a:latin typeface="Times New Roman" panose="02020603050405020304" pitchFamily="18" charset="0"/>
                <a:cs typeface="Times New Roman" panose="02020603050405020304" pitchFamily="18" charset="0"/>
              </a:rPr>
              <a:t>) aor. mid. inf.</a:t>
            </a:r>
          </a:p>
          <a:p>
            <a:pPr algn="just"/>
            <a:r>
              <a:rPr lang="el-GR" dirty="0" err="1">
                <a:latin typeface="Times New Roman" panose="02020603050405020304" pitchFamily="18" charset="0"/>
                <a:cs typeface="Times New Roman" panose="02020603050405020304" pitchFamily="18" charset="0"/>
              </a:rPr>
              <a:t>δίκαιός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εἰμι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ἀπολογήσασθαι</a:t>
            </a:r>
            <a:r>
              <a:rPr lang="en-US" dirty="0">
                <a:latin typeface="Times New Roman" panose="02020603050405020304" pitchFamily="18" charset="0"/>
                <a:cs typeface="Times New Roman" panose="02020603050405020304" pitchFamily="18" charset="0"/>
              </a:rPr>
              <a:t>: I am justified in defending myself</a:t>
            </a:r>
          </a:p>
          <a:p>
            <a:pPr algn="just"/>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against…</a:t>
            </a:r>
          </a:p>
          <a:p>
            <a:pPr algn="just"/>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ψευδῆ</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falsehoods; </a:t>
            </a:r>
            <a:r>
              <a:rPr lang="el-GR" dirty="0">
                <a:latin typeface="Times New Roman" panose="02020603050405020304" pitchFamily="18" charset="0"/>
                <a:cs typeface="Times New Roman" panose="02020603050405020304" pitchFamily="18" charset="0"/>
              </a:rPr>
              <a:t>ψευδέ-α, </a:t>
            </a:r>
            <a:r>
              <a:rPr lang="en-US" dirty="0">
                <a:latin typeface="Times New Roman" panose="02020603050405020304" pitchFamily="18" charset="0"/>
                <a:cs typeface="Times New Roman" panose="02020603050405020304" pitchFamily="18" charset="0"/>
              </a:rPr>
              <a:t>neut. pl.</a:t>
            </a:r>
          </a:p>
          <a:p>
            <a:pPr algn="just"/>
            <a:r>
              <a:rPr lang="el-GR" dirty="0" err="1">
                <a:latin typeface="Times New Roman" panose="02020603050405020304" pitchFamily="18" charset="0"/>
                <a:cs typeface="Times New Roman" panose="02020603050405020304" pitchFamily="18" charset="0"/>
              </a:rPr>
              <a:t>κατηγορέω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allege x (acc.) against y (gen.)</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ἀμφὶ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Ἄνυτον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those around </a:t>
            </a:r>
            <a:r>
              <a:rPr lang="en-US" dirty="0" err="1">
                <a:latin typeface="Times New Roman" panose="02020603050405020304" pitchFamily="18" charset="0"/>
                <a:cs typeface="Times New Roman" panose="02020603050405020304" pitchFamily="18" charset="0"/>
              </a:rPr>
              <a:t>Anytos</a:t>
            </a:r>
            <a:endParaRPr lang="en-US"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καίπερ: </a:t>
            </a:r>
            <a:r>
              <a:rPr lang="en-US" dirty="0">
                <a:latin typeface="Times New Roman" panose="02020603050405020304" pitchFamily="18" charset="0"/>
                <a:cs typeface="Times New Roman" panose="02020603050405020304" pitchFamily="18" charset="0"/>
              </a:rPr>
              <a:t>although</a:t>
            </a:r>
          </a:p>
          <a:p>
            <a:pPr algn="just"/>
            <a:r>
              <a:rPr lang="el-GR" dirty="0">
                <a:latin typeface="Times New Roman" panose="02020603050405020304" pitchFamily="18" charset="0"/>
                <a:cs typeface="Times New Roman" panose="02020603050405020304" pitchFamily="18" charset="0"/>
              </a:rPr>
              <a:t>πάλαι: </a:t>
            </a:r>
            <a:r>
              <a:rPr lang="en-US" dirty="0">
                <a:latin typeface="Times New Roman" panose="02020603050405020304" pitchFamily="18" charset="0"/>
                <a:cs typeface="Times New Roman" panose="02020603050405020304" pitchFamily="18" charset="0"/>
              </a:rPr>
              <a:t>long ago, for a long time, </a:t>
            </a:r>
          </a:p>
          <a:p>
            <a:pPr algn="just"/>
            <a:r>
              <a:rPr lang="el-GR" dirty="0" err="1">
                <a:latin typeface="Times New Roman" panose="02020603050405020304" pitchFamily="18" charset="0"/>
                <a:cs typeface="Times New Roman" panose="02020603050405020304" pitchFamily="18" charset="0"/>
              </a:rPr>
              <a:t>προσ</a:t>
            </a:r>
            <a:r>
              <a:rPr lang="el-GR" dirty="0">
                <a:latin typeface="Times New Roman" panose="02020603050405020304" pitchFamily="18" charset="0"/>
                <a:cs typeface="Times New Roman" panose="02020603050405020304" pitchFamily="18" charset="0"/>
              </a:rPr>
              <a:t>-έχω: </a:t>
            </a:r>
            <a:r>
              <a:rPr lang="en-US" dirty="0">
                <a:latin typeface="Times New Roman" panose="02020603050405020304" pitchFamily="18" charset="0"/>
                <a:cs typeface="Times New Roman" panose="02020603050405020304" pitchFamily="18" charset="0"/>
              </a:rPr>
              <a:t>to offer, provide; direct</a:t>
            </a:r>
          </a:p>
          <a:p>
            <a:pPr algn="just"/>
            <a:r>
              <a:rPr lang="el-GR" dirty="0" err="1">
                <a:latin typeface="Times New Roman" panose="02020603050405020304" pitchFamily="18" charset="0"/>
                <a:cs typeface="Times New Roman" panose="02020603050405020304" pitchFamily="18" charset="0"/>
              </a:rPr>
              <a:t>ἔτη</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accusative plural of </a:t>
            </a:r>
            <a:r>
              <a:rPr lang="el-GR" dirty="0" err="1">
                <a:latin typeface="Times New Roman" panose="02020603050405020304" pitchFamily="18" charset="0"/>
                <a:cs typeface="Times New Roman" panose="02020603050405020304" pitchFamily="18" charset="0"/>
              </a:rPr>
              <a:t>ἔτος</a:t>
            </a:r>
            <a:r>
              <a:rPr lang="el-GR" dirty="0">
                <a:latin typeface="Times New Roman" panose="02020603050405020304" pitchFamily="18" charset="0"/>
                <a:cs typeface="Times New Roman" panose="02020603050405020304" pitchFamily="18" charset="0"/>
              </a:rPr>
              <a:t> (το)</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πρῶτος</a:t>
            </a:r>
            <a:r>
              <a:rPr lang="el-GR" dirty="0">
                <a:latin typeface="Times New Roman" panose="02020603050405020304" pitchFamily="18" charset="0"/>
                <a:cs typeface="Times New Roman" panose="02020603050405020304" pitchFamily="18" charset="0"/>
              </a:rPr>
              <a:t>, -η, -ον: </a:t>
            </a:r>
            <a:r>
              <a:rPr lang="en-US" dirty="0">
                <a:latin typeface="Times New Roman" panose="02020603050405020304" pitchFamily="18" charset="0"/>
                <a:cs typeface="Times New Roman" panose="02020603050405020304" pitchFamily="18" charset="0"/>
              </a:rPr>
              <a:t>first, earliest, </a:t>
            </a:r>
          </a:p>
        </p:txBody>
      </p:sp>
    </p:spTree>
    <p:extLst>
      <p:ext uri="{BB962C8B-B14F-4D97-AF65-F5344CB8AC3E}">
        <p14:creationId xmlns:p14="http://schemas.microsoft.com/office/powerpoint/2010/main" val="2414773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345CD8-58FC-147A-5FCE-BC755A22E905}"/>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D11571D8-4E00-02A0-F6E9-C80ECDF8B678}"/>
              </a:ext>
            </a:extLst>
          </p:cNvPr>
          <p:cNvSpPr>
            <a:spLocks noGrp="1"/>
          </p:cNvSpPr>
          <p:nvPr>
            <p:ph idx="1"/>
          </p:nvPr>
        </p:nvSpPr>
        <p:spPr/>
        <p:txBody>
          <a:bodyPr/>
          <a:lstStyle/>
          <a:p>
            <a:pPr algn="just"/>
            <a:r>
              <a:rPr lang="el-GR" dirty="0">
                <a:latin typeface="Times New Roman" panose="02020603050405020304" pitchFamily="18" charset="0"/>
                <a:cs typeface="Times New Roman" panose="02020603050405020304" pitchFamily="18" charset="0"/>
              </a:rPr>
              <a:t>παραλαμβάνω: </a:t>
            </a:r>
            <a:r>
              <a:rPr lang="en-US" dirty="0">
                <a:latin typeface="Times New Roman" panose="02020603050405020304" pitchFamily="18" charset="0"/>
                <a:cs typeface="Times New Roman" panose="02020603050405020304" pitchFamily="18" charset="0"/>
              </a:rPr>
              <a:t>receive, take aside, take in charge</a:t>
            </a:r>
          </a:p>
          <a:p>
            <a:pPr algn="just"/>
            <a:r>
              <a:rPr lang="el-GR" dirty="0" err="1">
                <a:latin typeface="Times New Roman" panose="02020603050405020304" pitchFamily="18" charset="0"/>
                <a:cs typeface="Times New Roman" panose="02020603050405020304" pitchFamily="18" charset="0"/>
              </a:rPr>
              <a:t>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παίδων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from childhood</a:t>
            </a:r>
          </a:p>
          <a:p>
            <a:pPr algn="just"/>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πολλούς: </a:t>
            </a:r>
            <a:r>
              <a:rPr lang="en-US" dirty="0">
                <a:latin typeface="Times New Roman" panose="02020603050405020304" pitchFamily="18" charset="0"/>
                <a:cs typeface="Times New Roman" panose="02020603050405020304" pitchFamily="18" charset="0"/>
              </a:rPr>
              <a:t>the many, the majority</a:t>
            </a:r>
          </a:p>
          <a:p>
            <a:pPr algn="just"/>
            <a:r>
              <a:rPr lang="el-GR" dirty="0" err="1">
                <a:latin typeface="Times New Roman" panose="02020603050405020304" pitchFamily="18" charset="0"/>
                <a:cs typeface="Times New Roman" panose="02020603050405020304" pitchFamily="18" charset="0"/>
              </a:rPr>
              <a:t>ῥήτωρ</a:t>
            </a:r>
            <a:r>
              <a:rPr lang="el-GR" dirty="0">
                <a:latin typeface="Times New Roman" panose="02020603050405020304" pitchFamily="18" charset="0"/>
                <a:cs typeface="Times New Roman" panose="02020603050405020304" pitchFamily="18" charset="0"/>
              </a:rPr>
              <a:t>, ὁ: </a:t>
            </a:r>
            <a:r>
              <a:rPr lang="en-US" dirty="0">
                <a:latin typeface="Times New Roman" panose="02020603050405020304" pitchFamily="18" charset="0"/>
                <a:cs typeface="Times New Roman" panose="02020603050405020304" pitchFamily="18" charset="0"/>
              </a:rPr>
              <a:t>orator, (public) speaker</a:t>
            </a:r>
          </a:p>
          <a:p>
            <a:pPr algn="just"/>
            <a:r>
              <a:rPr lang="el-GR" dirty="0" err="1">
                <a:latin typeface="Times New Roman" panose="02020603050405020304" pitchFamily="18" charset="0"/>
                <a:cs typeface="Times New Roman" panose="02020603050405020304" pitchFamily="18" charset="0"/>
              </a:rPr>
              <a:t>σκοπέω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examine, consider, look at</a:t>
            </a:r>
          </a:p>
          <a:p>
            <a:pPr algn="just"/>
            <a:r>
              <a:rPr lang="el-GR" dirty="0" err="1">
                <a:latin typeface="Times New Roman" panose="02020603050405020304" pitchFamily="18" charset="0"/>
                <a:cs typeface="Times New Roman" panose="02020603050405020304" pitchFamily="18" charset="0"/>
              </a:rPr>
              <a:t>ὕστερος</a:t>
            </a:r>
            <a:r>
              <a:rPr lang="el-GR" dirty="0">
                <a:latin typeface="Times New Roman" panose="02020603050405020304" pitchFamily="18" charset="0"/>
                <a:cs typeface="Times New Roman" panose="02020603050405020304" pitchFamily="18" charset="0"/>
              </a:rPr>
              <a:t>, -α, -ον: </a:t>
            </a:r>
            <a:r>
              <a:rPr lang="en-US" dirty="0">
                <a:latin typeface="Times New Roman" panose="02020603050405020304" pitchFamily="18" charset="0"/>
                <a:cs typeface="Times New Roman" panose="02020603050405020304" pitchFamily="18" charset="0"/>
              </a:rPr>
              <a:t>later, last; adv. later</a:t>
            </a:r>
          </a:p>
          <a:p>
            <a:pPr algn="just"/>
            <a:r>
              <a:rPr lang="el-GR" dirty="0" err="1">
                <a:latin typeface="Times New Roman" panose="02020603050405020304" pitchFamily="18" charset="0"/>
                <a:cs typeface="Times New Roman" panose="02020603050405020304" pitchFamily="18" charset="0"/>
              </a:rPr>
              <a:t>φοβέω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frighten; mid. fear, be afraid</a:t>
            </a:r>
          </a:p>
          <a:p>
            <a:pPr algn="just"/>
            <a:r>
              <a:rPr lang="el-GR" dirty="0" err="1">
                <a:latin typeface="Times New Roman" panose="02020603050405020304" pitchFamily="18" charset="0"/>
                <a:cs typeface="Times New Roman" panose="02020603050405020304" pitchFamily="18" charset="0"/>
              </a:rPr>
              <a:t>χείρων</a:t>
            </a:r>
            <a:r>
              <a:rPr lang="el-GR" dirty="0">
                <a:latin typeface="Times New Roman" panose="02020603050405020304" pitchFamily="18" charset="0"/>
                <a:cs typeface="Times New Roman" panose="02020603050405020304" pitchFamily="18" charset="0"/>
              </a:rPr>
              <a:t>, -ον, (-</a:t>
            </a:r>
            <a:r>
              <a:rPr lang="el-GR" dirty="0" err="1">
                <a:latin typeface="Times New Roman" panose="02020603050405020304" pitchFamily="18" charset="0"/>
                <a:cs typeface="Times New Roman" panose="02020603050405020304" pitchFamily="18" charset="0"/>
              </a:rPr>
              <a:t>οντος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worse, inferior</a:t>
            </a:r>
          </a:p>
          <a:p>
            <a:pPr algn="just"/>
            <a:r>
              <a:rPr lang="el-GR" dirty="0">
                <a:latin typeface="Times New Roman" panose="02020603050405020304" pitchFamily="18" charset="0"/>
                <a:cs typeface="Times New Roman" panose="02020603050405020304" pitchFamily="18" charset="0"/>
              </a:rPr>
              <a:t>ψευδής, -</a:t>
            </a:r>
            <a:r>
              <a:rPr lang="el-GR" dirty="0" err="1">
                <a:latin typeface="Times New Roman" panose="02020603050405020304" pitchFamily="18" charset="0"/>
                <a:cs typeface="Times New Roman" panose="02020603050405020304" pitchFamily="18" charset="0"/>
              </a:rPr>
              <a:t>ές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false, lying</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709970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250315-A28B-48C5-FAAD-0202B92BBF18}"/>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2208E657-44C3-E7C3-23C8-CAC27626E926}"/>
              </a:ext>
            </a:extLst>
          </p:cNvPr>
          <p:cNvSpPr>
            <a:spLocks noGrp="1"/>
          </p:cNvSpPr>
          <p:nvPr>
            <p:ph idx="1"/>
          </p:nvPr>
        </p:nvSpPr>
        <p:spPr/>
        <p:txBody>
          <a:bodyPr>
            <a:normAutofit lnSpcReduction="10000"/>
          </a:bodyPr>
          <a:lstStyle/>
          <a:p>
            <a:pPr algn="just"/>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ὕστερον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ψευδῆ</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κατηγορημένα</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those... ; i.e. second group of accusations; adverbial acc. in the attributive position</a:t>
            </a:r>
          </a:p>
          <a:p>
            <a:pPr algn="just"/>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ὑστέρους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κατηγόρους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those...</a:t>
            </a:r>
          </a:p>
          <a:p>
            <a:pPr algn="just"/>
            <a:r>
              <a:rPr lang="el-GR" dirty="0" err="1">
                <a:latin typeface="Times New Roman" panose="02020603050405020304" pitchFamily="18" charset="0"/>
                <a:cs typeface="Times New Roman" panose="02020603050405020304" pitchFamily="18" charset="0"/>
              </a:rPr>
              <a:t>ἐμοῦ</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objective gen. with </a:t>
            </a:r>
            <a:r>
              <a:rPr lang="el-GR" dirty="0">
                <a:latin typeface="Times New Roman" panose="02020603050405020304" pitchFamily="18" charset="0"/>
                <a:cs typeface="Times New Roman" panose="02020603050405020304" pitchFamily="18" charset="0"/>
              </a:rPr>
              <a:t>κατήγοροι</a:t>
            </a:r>
          </a:p>
          <a:p>
            <a:pPr algn="just"/>
            <a:r>
              <a:rPr lang="el-GR" dirty="0" err="1">
                <a:latin typeface="Times New Roman" panose="02020603050405020304" pitchFamily="18" charset="0"/>
                <a:cs typeface="Times New Roman" panose="02020603050405020304" pitchFamily="18" charset="0"/>
              </a:rPr>
              <a:t>γεγόνασι</a:t>
            </a:r>
            <a:r>
              <a:rPr lang="el-GR" dirty="0">
                <a:latin typeface="Times New Roman" panose="02020603050405020304" pitchFamily="18" charset="0"/>
                <a:cs typeface="Times New Roman" panose="02020603050405020304" pitchFamily="18" charset="0"/>
              </a:rPr>
              <a:t>: 3</a:t>
            </a:r>
            <a:r>
              <a:rPr lang="en-US" dirty="0">
                <a:latin typeface="Times New Roman" panose="02020603050405020304" pitchFamily="18" charset="0"/>
                <a:cs typeface="Times New Roman" panose="02020603050405020304" pitchFamily="18" charset="0"/>
              </a:rPr>
              <a:t>p pf. </a:t>
            </a:r>
            <a:r>
              <a:rPr lang="el-GR" dirty="0" err="1">
                <a:latin typeface="Times New Roman" panose="02020603050405020304" pitchFamily="18" charset="0"/>
                <a:cs typeface="Times New Roman" panose="02020603050405020304" pitchFamily="18" charset="0"/>
              </a:rPr>
              <a:t>γίγνομαι</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both…and…; governed by nom. </a:t>
            </a:r>
            <a:r>
              <a:rPr lang="en-US" dirty="0" err="1">
                <a:latin typeface="Times New Roman" panose="02020603050405020304" pitchFamily="18" charset="0"/>
                <a:cs typeface="Times New Roman" panose="02020603050405020304" pitchFamily="18" charset="0"/>
              </a:rPr>
              <a:t>pple</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λέγοντες</a:t>
            </a:r>
          </a:p>
          <a:p>
            <a:pPr algn="just"/>
            <a:r>
              <a:rPr lang="el-GR" dirty="0" err="1">
                <a:latin typeface="Times New Roman" panose="02020603050405020304" pitchFamily="18" charset="0"/>
                <a:cs typeface="Times New Roman" panose="02020603050405020304" pitchFamily="18" charset="0"/>
              </a:rPr>
              <a:t>πάλαι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ἤδη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ἔτη</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a:t>
            </a:r>
            <a:r>
              <a:rPr lang="el-GR" dirty="0" err="1">
                <a:latin typeface="Times New Roman" panose="02020603050405020304" pitchFamily="18" charset="0"/>
                <a:cs typeface="Times New Roman" panose="02020603050405020304" pitchFamily="18" charset="0"/>
              </a:rPr>
              <a:t>ἔτεα</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acc. of duration</a:t>
            </a:r>
          </a:p>
          <a:p>
            <a:pPr algn="just"/>
            <a:r>
              <a:rPr lang="el-GR" dirty="0" err="1">
                <a:latin typeface="Times New Roman" panose="02020603050405020304" pitchFamily="18" charset="0"/>
                <a:cs typeface="Times New Roman" panose="02020603050405020304" pitchFamily="18" charset="0"/>
              </a:rPr>
              <a:t>μᾶλλον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ἀληθές</a:t>
            </a:r>
            <a:r>
              <a:rPr lang="en-US" dirty="0">
                <a:latin typeface="Times New Roman" panose="02020603050405020304" pitchFamily="18" charset="0"/>
                <a:cs typeface="Times New Roman" panose="02020603050405020304" pitchFamily="18" charset="0"/>
              </a:rPr>
              <a:t>: nothing (any) more true</a:t>
            </a:r>
          </a:p>
          <a:p>
            <a:pPr algn="just"/>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saying that</a:t>
            </a:r>
          </a:p>
          <a:p>
            <a:pPr algn="just"/>
            <a:r>
              <a:rPr lang="el-GR" dirty="0">
                <a:latin typeface="Times New Roman" panose="02020603050405020304" pitchFamily="18" charset="0"/>
                <a:cs typeface="Times New Roman" panose="02020603050405020304" pitchFamily="18" charset="0"/>
              </a:rPr>
              <a:t>τις Σωκράτης: </a:t>
            </a:r>
            <a:r>
              <a:rPr lang="en-US" dirty="0">
                <a:latin typeface="Times New Roman" panose="02020603050405020304" pitchFamily="18" charset="0"/>
                <a:cs typeface="Times New Roman" panose="02020603050405020304" pitchFamily="18" charset="0"/>
              </a:rPr>
              <a:t>a certain Socrates</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16726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4C9B7B-FFB1-D552-E5CD-FB9A94FD95FD}"/>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6F619B56-B43D-1E1F-F7C0-3B019BDAC297}"/>
              </a:ext>
            </a:extLst>
          </p:cNvPr>
          <p:cNvSpPr>
            <a:spLocks noGrp="1"/>
          </p:cNvSpPr>
          <p:nvPr>
            <p:ph idx="1"/>
          </p:nvPr>
        </p:nvSpPr>
        <p:spPr/>
        <p:txBody>
          <a:bodyPr>
            <a:normAutofit lnSpcReduction="10000"/>
          </a:bodyPr>
          <a:lstStyle/>
          <a:p>
            <a:pPr algn="just"/>
            <a:r>
              <a:rPr lang="el-GR" dirty="0" err="1">
                <a:latin typeface="Times New Roman" panose="02020603050405020304" pitchFamily="18" charset="0"/>
                <a:cs typeface="Times New Roman" panose="02020603050405020304" pitchFamily="18" charset="0"/>
              </a:rPr>
              <a:t>οὓς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relative, the antecedent is </a:t>
            </a:r>
            <a:r>
              <a:rPr lang="el-GR" dirty="0">
                <a:latin typeface="Times New Roman" panose="02020603050405020304" pitchFamily="18" charset="0"/>
                <a:cs typeface="Times New Roman" panose="02020603050405020304" pitchFamily="18" charset="0"/>
              </a:rPr>
              <a:t>κατήγοροι</a:t>
            </a:r>
          </a:p>
          <a:p>
            <a:pPr algn="just"/>
            <a:r>
              <a:rPr lang="el-GR" dirty="0">
                <a:latin typeface="Times New Roman" panose="02020603050405020304" pitchFamily="18" charset="0"/>
                <a:cs typeface="Times New Roman" panose="02020603050405020304" pitchFamily="18" charset="0"/>
              </a:rPr>
              <a:t>3 ἢ: </a:t>
            </a:r>
            <a:r>
              <a:rPr lang="en-US" dirty="0">
                <a:latin typeface="Times New Roman" panose="02020603050405020304" pitchFamily="18" charset="0"/>
                <a:cs typeface="Times New Roman" panose="02020603050405020304" pitchFamily="18" charset="0"/>
              </a:rPr>
              <a:t>than…; clause of comparison</a:t>
            </a:r>
          </a:p>
          <a:p>
            <a:pPr algn="just"/>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ἀμφὶ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Ἄνυτον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those…; i.e. accusers,</a:t>
            </a:r>
          </a:p>
          <a:p>
            <a:pPr algn="just"/>
            <a:r>
              <a:rPr lang="el-GR" dirty="0" err="1">
                <a:latin typeface="Times New Roman" panose="02020603050405020304" pitchFamily="18" charset="0"/>
                <a:cs typeface="Times New Roman" panose="02020603050405020304" pitchFamily="18" charset="0"/>
              </a:rPr>
              <a:t>ἀμφὶ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Ἄνυτον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a prepositional phrase in</a:t>
            </a:r>
          </a:p>
          <a:p>
            <a:pPr algn="just"/>
            <a:r>
              <a:rPr lang="en-US" dirty="0">
                <a:latin typeface="Times New Roman" panose="02020603050405020304" pitchFamily="18" charset="0"/>
                <a:cs typeface="Times New Roman" panose="02020603050405020304" pitchFamily="18" charset="0"/>
              </a:rPr>
              <a:t>the attributive position; Anytus is the leader</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one group of accusers as well as an</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interlocutor in Plato’s </a:t>
            </a:r>
            <a:r>
              <a:rPr lang="en-US" i="1" dirty="0">
                <a:latin typeface="Times New Roman" panose="02020603050405020304" pitchFamily="18" charset="0"/>
                <a:cs typeface="Times New Roman" panose="02020603050405020304" pitchFamily="18" charset="0"/>
              </a:rPr>
              <a:t>Meno</a:t>
            </a:r>
          </a:p>
          <a:p>
            <a:pPr algn="just"/>
            <a:r>
              <a:rPr lang="el-GR" dirty="0" err="1">
                <a:latin typeface="Times New Roman" panose="02020603050405020304" pitchFamily="18" charset="0"/>
                <a:cs typeface="Times New Roman" panose="02020603050405020304" pitchFamily="18" charset="0"/>
              </a:rPr>
              <a:t>καὶπερ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ὄντας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although…; </a:t>
            </a:r>
            <a:r>
              <a:rPr lang="en-US" dirty="0" err="1">
                <a:latin typeface="Times New Roman" panose="02020603050405020304" pitchFamily="18" charset="0"/>
                <a:cs typeface="Times New Roman" panose="02020603050405020304" pitchFamily="18" charset="0"/>
              </a:rPr>
              <a:t>pple</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εἰμί</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concessive in sense</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σοφός </a:t>
            </a:r>
            <a:r>
              <a:rPr lang="el-GR" dirty="0" err="1">
                <a:latin typeface="Times New Roman" panose="02020603050405020304" pitchFamily="18" charset="0"/>
                <a:cs typeface="Times New Roman" panose="02020603050405020304" pitchFamily="18" charset="0"/>
              </a:rPr>
              <a:t>ἀνήρ</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in apposition to </a:t>
            </a:r>
            <a:r>
              <a:rPr lang="el-GR" dirty="0">
                <a:latin typeface="Times New Roman" panose="02020603050405020304" pitchFamily="18" charset="0"/>
                <a:cs typeface="Times New Roman" panose="02020603050405020304" pitchFamily="18" charset="0"/>
              </a:rPr>
              <a:t>Σωκράτης, σοφός = </a:t>
            </a:r>
            <a:r>
              <a:rPr lang="en-US" dirty="0">
                <a:latin typeface="Times New Roman" panose="02020603050405020304" pitchFamily="18" charset="0"/>
                <a:cs typeface="Times New Roman" panose="02020603050405020304" pitchFamily="18" charset="0"/>
              </a:rPr>
              <a:t>wise</a:t>
            </a:r>
          </a:p>
          <a:p>
            <a:pPr algn="just"/>
            <a:r>
              <a:rPr lang="el-GR" dirty="0" err="1">
                <a:latin typeface="Times New Roman" panose="02020603050405020304" pitchFamily="18" charset="0"/>
                <a:cs typeface="Times New Roman" panose="02020603050405020304" pitchFamily="18" charset="0"/>
              </a:rPr>
              <a:t>τά</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μετέωρα</a:t>
            </a:r>
            <a:r>
              <a:rPr lang="en-US" dirty="0">
                <a:latin typeface="Times New Roman" panose="02020603050405020304" pitchFamily="18" charset="0"/>
                <a:cs typeface="Times New Roman" panose="02020603050405020304" pitchFamily="18" charset="0"/>
              </a:rPr>
              <a:t>: things in middle air, celestial phenomena, acc. of respect </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φροντιστὴς</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thinker</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36600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09A480-920B-ED05-9D15-2C8313C64D23}"/>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D7F77D8A-DAA8-ADD2-1447-1E7CDEFF2006}"/>
              </a:ext>
            </a:extLst>
          </p:cNvPr>
          <p:cNvSpPr>
            <a:spLocks noGrp="1"/>
          </p:cNvSpPr>
          <p:nvPr>
            <p:ph idx="1"/>
          </p:nvPr>
        </p:nvSpPr>
        <p:spPr/>
        <p:txBody>
          <a:bodyPr/>
          <a:lstStyle/>
          <a:p>
            <a:pPr algn="just"/>
            <a:r>
              <a:rPr lang="el-GR" dirty="0" err="1">
                <a:latin typeface="Times New Roman" panose="02020603050405020304" pitchFamily="18" charset="0"/>
                <a:cs typeface="Times New Roman" panose="02020603050405020304" pitchFamily="18" charset="0"/>
              </a:rPr>
              <a:t>ἀνα-ζητέω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investigate, search out</a:t>
            </a:r>
          </a:p>
          <a:p>
            <a:pPr algn="just"/>
            <a:r>
              <a:rPr lang="el-GR" dirty="0" err="1">
                <a:latin typeface="Times New Roman" panose="02020603050405020304" pitchFamily="18" charset="0"/>
                <a:cs typeface="Times New Roman" panose="02020603050405020304" pitchFamily="18" charset="0"/>
              </a:rPr>
              <a:t>γῆ</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γῆς</a:t>
            </a:r>
            <a:r>
              <a:rPr lang="el-GR" dirty="0">
                <a:latin typeface="Times New Roman" panose="02020603050405020304" pitchFamily="18" charset="0"/>
                <a:cs typeface="Times New Roman" panose="02020603050405020304" pitchFamily="18" charset="0"/>
              </a:rPr>
              <a:t> ἡ: </a:t>
            </a:r>
            <a:r>
              <a:rPr lang="en-US" dirty="0">
                <a:latin typeface="Times New Roman" panose="02020603050405020304" pitchFamily="18" charset="0"/>
                <a:cs typeface="Times New Roman" panose="02020603050405020304" pitchFamily="18" charset="0"/>
              </a:rPr>
              <a:t>earth, land, ground</a:t>
            </a:r>
          </a:p>
          <a:p>
            <a:pPr algn="just"/>
            <a:r>
              <a:rPr lang="el-GR" dirty="0" err="1">
                <a:latin typeface="Times New Roman" panose="02020603050405020304" pitchFamily="18" charset="0"/>
                <a:cs typeface="Times New Roman" panose="02020603050405020304" pitchFamily="18" charset="0"/>
              </a:rPr>
              <a:t>ἔπειτα</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then, next, secondly</a:t>
            </a:r>
          </a:p>
          <a:p>
            <a:pPr algn="just"/>
            <a:r>
              <a:rPr lang="el-GR" dirty="0" err="1">
                <a:latin typeface="Times New Roman" panose="02020603050405020304" pitchFamily="18" charset="0"/>
                <a:cs typeface="Times New Roman" panose="02020603050405020304" pitchFamily="18" charset="0"/>
              </a:rPr>
              <a:t>ζητέω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seek, look for, investigate</a:t>
            </a:r>
          </a:p>
          <a:p>
            <a:pPr algn="just"/>
            <a:r>
              <a:rPr lang="el-GR" dirty="0" err="1">
                <a:latin typeface="Times New Roman" panose="02020603050405020304" pitchFamily="18" charset="0"/>
                <a:cs typeface="Times New Roman" panose="02020603050405020304" pitchFamily="18" charset="0"/>
              </a:rPr>
              <a:t>ἥττων</a:t>
            </a:r>
            <a:r>
              <a:rPr lang="el-GR" dirty="0">
                <a:latin typeface="Times New Roman" panose="02020603050405020304" pitchFamily="18" charset="0"/>
                <a:cs typeface="Times New Roman" panose="02020603050405020304" pitchFamily="18" charset="0"/>
              </a:rPr>
              <a:t>, -ον: </a:t>
            </a:r>
            <a:r>
              <a:rPr lang="en-US" dirty="0">
                <a:latin typeface="Times New Roman" panose="02020603050405020304" pitchFamily="18" charset="0"/>
                <a:cs typeface="Times New Roman" panose="02020603050405020304" pitchFamily="18" charset="0"/>
              </a:rPr>
              <a:t>weaker, less, inferior, </a:t>
            </a:r>
            <a:r>
              <a:rPr lang="el-GR" dirty="0" err="1">
                <a:latin typeface="Times New Roman" panose="02020603050405020304" pitchFamily="18" charset="0"/>
                <a:cs typeface="Times New Roman" panose="02020603050405020304" pitchFamily="18" charset="0"/>
              </a:rPr>
              <a:t>ἥττω</a:t>
            </a:r>
            <a:r>
              <a:rPr lang="el-GR" dirty="0">
                <a:latin typeface="Times New Roman" panose="02020603050405020304" pitchFamily="18" charset="0"/>
                <a:cs typeface="Times New Roman" panose="02020603050405020304" pitchFamily="18" charset="0"/>
              </a:rPr>
              <a:t> = </a:t>
            </a:r>
            <a:r>
              <a:rPr lang="el-GR" dirty="0" err="1">
                <a:latin typeface="Times New Roman" panose="02020603050405020304" pitchFamily="18" charset="0"/>
                <a:cs typeface="Times New Roman" panose="02020603050405020304" pitchFamily="18" charset="0"/>
              </a:rPr>
              <a:t>ἥττονα</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acc. sing. of </a:t>
            </a:r>
            <a:r>
              <a:rPr lang="el-GR" dirty="0" err="1">
                <a:latin typeface="Times New Roman" panose="02020603050405020304" pitchFamily="18" charset="0"/>
                <a:cs typeface="Times New Roman" panose="02020603050405020304" pitchFamily="18" charset="0"/>
              </a:rPr>
              <a:t>ἥττων</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κατα-σκεδάννυμι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scatter, spread</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6665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F85FD3-78E2-C3B4-AE0B-1A05D583E857}"/>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592564B4-810B-43D5-0F6C-4E10271FD442}"/>
              </a:ext>
            </a:extLst>
          </p:cNvPr>
          <p:cNvSpPr>
            <a:spLocks noGrp="1"/>
          </p:cNvSpPr>
          <p:nvPr>
            <p:ph idx="1"/>
          </p:nvPr>
        </p:nvSpPr>
        <p:spPr/>
        <p:txBody>
          <a:bodyPr>
            <a:normAutofit/>
          </a:bodyPr>
          <a:lstStyle/>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also; adv.</a:t>
            </a:r>
          </a:p>
          <a:p>
            <a:pPr algn="just"/>
            <a:r>
              <a:rPr lang="el-GR" dirty="0" err="1">
                <a:latin typeface="Times New Roman" panose="02020603050405020304" pitchFamily="18" charset="0"/>
                <a:cs typeface="Times New Roman" panose="02020603050405020304" pitchFamily="18" charset="0"/>
              </a:rPr>
              <a:t>τούτους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δεινούς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subj. and pred. of </a:t>
            </a:r>
            <a:r>
              <a:rPr lang="el-GR" dirty="0" err="1">
                <a:latin typeface="Times New Roman" panose="02020603050405020304" pitchFamily="18" charset="0"/>
                <a:cs typeface="Times New Roman" panose="02020603050405020304" pitchFamily="18" charset="0"/>
              </a:rPr>
              <a:t>ὄντας</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ἐκεῖνοι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εἰσίν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supply 3p linking </a:t>
            </a:r>
            <a:r>
              <a:rPr lang="el-GR" dirty="0" err="1">
                <a:latin typeface="Times New Roman" panose="02020603050405020304" pitchFamily="18" charset="0"/>
                <a:cs typeface="Times New Roman" panose="02020603050405020304" pitchFamily="18" charset="0"/>
              </a:rPr>
              <a:t>εἰμί</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οἳ</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relative</a:t>
            </a:r>
          </a:p>
          <a:p>
            <a:pPr algn="just"/>
            <a:r>
              <a:rPr lang="el-GR" dirty="0" err="1">
                <a:latin typeface="Times New Roman" panose="02020603050405020304" pitchFamily="18" charset="0"/>
                <a:cs typeface="Times New Roman" panose="02020603050405020304" pitchFamily="18" charset="0"/>
              </a:rPr>
              <a:t>ὑμῶν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partitive gen. with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πολλοὺς</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παίδων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from childhood</a:t>
            </a:r>
          </a:p>
          <a:p>
            <a:pPr algn="just"/>
            <a:r>
              <a:rPr lang="el-GR" dirty="0" err="1">
                <a:latin typeface="Times New Roman" panose="02020603050405020304" pitchFamily="18" charset="0"/>
                <a:cs typeface="Times New Roman" panose="02020603050405020304" pitchFamily="18" charset="0"/>
              </a:rPr>
              <a:t>παραλαβάντοντες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i.e. as if pulling</a:t>
            </a:r>
          </a:p>
          <a:p>
            <a:pPr algn="just"/>
            <a:r>
              <a:rPr lang="en-US" dirty="0">
                <a:latin typeface="Times New Roman" panose="02020603050405020304" pitchFamily="18" charset="0"/>
                <a:cs typeface="Times New Roman" panose="02020603050405020304" pitchFamily="18" charset="0"/>
              </a:rPr>
              <a:t>someone aside for a private conversation</a:t>
            </a:r>
          </a:p>
          <a:p>
            <a:pPr algn="just"/>
            <a:r>
              <a:rPr lang="el-GR" dirty="0" err="1">
                <a:latin typeface="Times New Roman" panose="02020603050405020304" pitchFamily="18" charset="0"/>
                <a:cs typeface="Times New Roman" panose="02020603050405020304" pitchFamily="18" charset="0"/>
              </a:rPr>
              <a:t>ἔπειθόν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tried to…; 3p conative impf.; </a:t>
            </a:r>
            <a:r>
              <a:rPr lang="el-GR" dirty="0">
                <a:latin typeface="Times New Roman" panose="02020603050405020304" pitchFamily="18" charset="0"/>
                <a:cs typeface="Times New Roman" panose="02020603050405020304" pitchFamily="18" charset="0"/>
              </a:rPr>
              <a:t>πείθω</a:t>
            </a:r>
          </a:p>
          <a:p>
            <a:endParaRPr lang="el-GR" dirty="0"/>
          </a:p>
        </p:txBody>
      </p:sp>
    </p:spTree>
    <p:extLst>
      <p:ext uri="{BB962C8B-B14F-4D97-AF65-F5344CB8AC3E}">
        <p14:creationId xmlns:p14="http://schemas.microsoft.com/office/powerpoint/2010/main" val="3684623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680000-ECF5-AC2F-B30E-0BB4057A46B4}"/>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90678096-C2BC-3D07-35EE-BC34D5D56A7B}"/>
              </a:ext>
            </a:extLst>
          </p:cNvPr>
          <p:cNvSpPr>
            <a:spLocks noGrp="1"/>
          </p:cNvSpPr>
          <p:nvPr>
            <p:ph idx="1"/>
          </p:nvPr>
        </p:nvSpPr>
        <p:spPr/>
        <p:txBody>
          <a:bodyPr>
            <a:normAutofit lnSpcReduction="10000"/>
          </a:bodyPr>
          <a:lstStyle/>
          <a:p>
            <a:pPr algn="just"/>
            <a:r>
              <a:rPr lang="el-GR" dirty="0" err="1">
                <a:latin typeface="Times New Roman" panose="02020603050405020304" pitchFamily="18" charset="0"/>
                <a:cs typeface="Times New Roman" panose="02020603050405020304" pitchFamily="18" charset="0"/>
              </a:rPr>
              <a:t>κατηγόρουν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kept…; </a:t>
            </a:r>
            <a:r>
              <a:rPr lang="el-GR" dirty="0" err="1">
                <a:latin typeface="Times New Roman" panose="02020603050405020304" pitchFamily="18" charset="0"/>
                <a:cs typeface="Times New Roman" panose="02020603050405020304" pitchFamily="18" charset="0"/>
              </a:rPr>
              <a:t>κατηγόρε</a:t>
            </a:r>
            <a:r>
              <a:rPr lang="el-GR" dirty="0">
                <a:latin typeface="Times New Roman" panose="02020603050405020304" pitchFamily="18" charset="0"/>
                <a:cs typeface="Times New Roman" panose="02020603050405020304" pitchFamily="18" charset="0"/>
              </a:rPr>
              <a:t>-ον, 3</a:t>
            </a:r>
            <a:r>
              <a:rPr lang="en-US" dirty="0">
                <a:latin typeface="Times New Roman" panose="02020603050405020304" pitchFamily="18" charset="0"/>
                <a:cs typeface="Times New Roman" panose="02020603050405020304" pitchFamily="18" charset="0"/>
              </a:rPr>
              <a:t>p customary impf. with gen. obj.</a:t>
            </a:r>
          </a:p>
          <a:p>
            <a:pPr algn="just"/>
            <a:r>
              <a:rPr lang="el-GR" dirty="0" err="1">
                <a:latin typeface="Times New Roman" panose="02020603050405020304" pitchFamily="18" charset="0"/>
                <a:cs typeface="Times New Roman" panose="02020603050405020304" pitchFamily="18" charset="0"/>
              </a:rPr>
              <a:t>μᾶλλον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ἀληθές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not at all more true; i.e. false; </a:t>
            </a:r>
            <a:r>
              <a:rPr lang="el-GR" dirty="0" err="1">
                <a:latin typeface="Times New Roman" panose="02020603050405020304" pitchFamily="18" charset="0"/>
                <a:cs typeface="Times New Roman" panose="02020603050405020304" pitchFamily="18" charset="0"/>
              </a:rPr>
              <a:t>οὐδὲν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not at all,’ is a common adverbial acc. (acc. of extent in degree, i.e. ‘more by nothing’) modifying </a:t>
            </a:r>
            <a:r>
              <a:rPr lang="el-GR" dirty="0" err="1">
                <a:latin typeface="Times New Roman" panose="02020603050405020304" pitchFamily="18" charset="0"/>
                <a:cs typeface="Times New Roman" panose="02020603050405020304" pitchFamily="18" charset="0"/>
              </a:rPr>
              <a:t>μᾶλλον</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ἔστιν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namely) that there is…; ind. disc.</a:t>
            </a:r>
          </a:p>
          <a:p>
            <a:pPr algn="just"/>
            <a:r>
              <a:rPr lang="el-GR" dirty="0">
                <a:latin typeface="Times New Roman" panose="02020603050405020304" pitchFamily="18" charset="0"/>
                <a:cs typeface="Times New Roman" panose="02020603050405020304" pitchFamily="18" charset="0"/>
              </a:rPr>
              <a:t>τις: </a:t>
            </a:r>
            <a:r>
              <a:rPr lang="en-US" dirty="0">
                <a:latin typeface="Times New Roman" panose="02020603050405020304" pitchFamily="18" charset="0"/>
                <a:cs typeface="Times New Roman" panose="02020603050405020304" pitchFamily="18" charset="0"/>
              </a:rPr>
              <a:t>a certain…; Socrates distances himself from this image</a:t>
            </a:r>
          </a:p>
          <a:p>
            <a:pPr algn="just"/>
            <a:r>
              <a:rPr lang="el-GR" dirty="0" err="1">
                <a:latin typeface="Times New Roman" panose="02020603050405020304" pitchFamily="18" charset="0"/>
                <a:cs typeface="Times New Roman" panose="02020603050405020304" pitchFamily="18" charset="0"/>
              </a:rPr>
              <a:t>τά</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μετέωρα</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about)…; ‘in respect to’ acc. of respect; i.e. heavenly bodies</a:t>
            </a:r>
          </a:p>
          <a:p>
            <a:pPr algn="just"/>
            <a:r>
              <a:rPr lang="el-GR" dirty="0">
                <a:latin typeface="Times New Roman" panose="02020603050405020304" pitchFamily="18" charset="0"/>
                <a:cs typeface="Times New Roman" panose="02020603050405020304" pitchFamily="18" charset="0"/>
              </a:rPr>
              <a:t>φροντιστής, ὁ: </a:t>
            </a:r>
            <a:r>
              <a:rPr lang="en-US" dirty="0">
                <a:latin typeface="Times New Roman" panose="02020603050405020304" pitchFamily="18" charset="0"/>
                <a:cs typeface="Times New Roman" panose="02020603050405020304" pitchFamily="18" charset="0"/>
              </a:rPr>
              <a:t>thinker, ponderer</a:t>
            </a:r>
          </a:p>
          <a:p>
            <a:pPr algn="just"/>
            <a:r>
              <a:rPr lang="el-GR" dirty="0">
                <a:latin typeface="Times New Roman" panose="02020603050405020304" pitchFamily="18" charset="0"/>
                <a:cs typeface="Times New Roman" panose="02020603050405020304" pitchFamily="18" charset="0"/>
              </a:rPr>
              <a:t>φήμη, ἡ: </a:t>
            </a:r>
            <a:r>
              <a:rPr lang="en-US" dirty="0">
                <a:latin typeface="Times New Roman" panose="02020603050405020304" pitchFamily="18" charset="0"/>
                <a:cs typeface="Times New Roman" panose="02020603050405020304" pitchFamily="18" charset="0"/>
              </a:rPr>
              <a:t>rumor, report; divine utterance</a:t>
            </a:r>
          </a:p>
          <a:p>
            <a:pPr algn="just"/>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γῆς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things…; prepositional phrase in the attributive position</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δεινοί</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predicate</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0074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D3B112-BB50-B392-5669-2913CAC9551B}"/>
              </a:ext>
            </a:extLst>
          </p:cNvPr>
          <p:cNvSpPr>
            <a:spLocks noGrp="1"/>
          </p:cNvSpPr>
          <p:nvPr>
            <p:ph type="title"/>
          </p:nvPr>
        </p:nvSpPr>
        <p:spPr/>
        <p:txBody>
          <a:bodyPr/>
          <a:lstStyle/>
          <a:p>
            <a:r>
              <a:rPr lang="en-US" dirty="0"/>
              <a:t>WEEK 12</a:t>
            </a:r>
            <a:endParaRPr lang="el-GR" dirty="0"/>
          </a:p>
        </p:txBody>
      </p:sp>
      <p:pic>
        <p:nvPicPr>
          <p:cNvPr id="5" name="Θέση περιεχομένου 4">
            <a:extLst>
              <a:ext uri="{FF2B5EF4-FFF2-40B4-BE49-F238E27FC236}">
                <a16:creationId xmlns:a16="http://schemas.microsoft.com/office/drawing/2014/main" id="{E187A791-7382-2719-5748-CE97D8830BC2}"/>
              </a:ext>
            </a:extLst>
          </p:cNvPr>
          <p:cNvPicPr>
            <a:picLocks noGrp="1" noChangeAspect="1"/>
          </p:cNvPicPr>
          <p:nvPr>
            <p:ph idx="1"/>
          </p:nvPr>
        </p:nvPicPr>
        <p:blipFill>
          <a:blip r:embed="rId2"/>
          <a:stretch>
            <a:fillRect/>
          </a:stretch>
        </p:blipFill>
        <p:spPr>
          <a:xfrm>
            <a:off x="7437438" y="2377281"/>
            <a:ext cx="2952750" cy="1552575"/>
          </a:xfrm>
          <a:prstGeom prst="rect">
            <a:avLst/>
          </a:prstGeom>
        </p:spPr>
      </p:pic>
      <p:sp>
        <p:nvSpPr>
          <p:cNvPr id="4" name="Θέση κειμένου 3">
            <a:extLst>
              <a:ext uri="{FF2B5EF4-FFF2-40B4-BE49-F238E27FC236}">
                <a16:creationId xmlns:a16="http://schemas.microsoft.com/office/drawing/2014/main" id="{C5C6C0CD-B330-13D5-0A45-0335849675B1}"/>
              </a:ext>
            </a:extLst>
          </p:cNvPr>
          <p:cNvSpPr>
            <a:spLocks noGrp="1"/>
          </p:cNvSpPr>
          <p:nvPr>
            <p:ph type="body" sz="half" idx="2"/>
          </p:nvPr>
        </p:nvSpPr>
        <p:spPr/>
        <p:txBody>
          <a:bodyPr/>
          <a:lstStyle/>
          <a:p>
            <a:r>
              <a:rPr lang="en-US" dirty="0"/>
              <a:t>Reading and Translating the </a:t>
            </a:r>
            <a:r>
              <a:rPr lang="en-US" i="1" dirty="0"/>
              <a:t>Apology</a:t>
            </a:r>
            <a:endParaRPr lang="el-GR" i="1" dirty="0"/>
          </a:p>
        </p:txBody>
      </p:sp>
    </p:spTree>
    <p:extLst>
      <p:ext uri="{BB962C8B-B14F-4D97-AF65-F5344CB8AC3E}">
        <p14:creationId xmlns:p14="http://schemas.microsoft.com/office/powerpoint/2010/main" val="14564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B0AC0C-BDE2-186C-90D5-7620F6759DCC}"/>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D48C456A-FE86-DE3B-12E9-43BCDD579B64}"/>
              </a:ext>
            </a:extLst>
          </p:cNvPr>
          <p:cNvSpPr>
            <a:spLocks noGrp="1"/>
          </p:cNvSpPr>
          <p:nvPr>
            <p:ph idx="1"/>
          </p:nvPr>
        </p:nvSpPr>
        <p:spPr/>
        <p:txBody>
          <a:bodyPr/>
          <a:lstStyle/>
          <a:p>
            <a:pPr algn="just"/>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νομίζειν</a:t>
            </a:r>
            <a:r>
              <a:rPr lang="en-US" dirty="0">
                <a:latin typeface="Times New Roman" panose="02020603050405020304" pitchFamily="18" charset="0"/>
                <a:cs typeface="Times New Roman" panose="02020603050405020304" pitchFamily="18" charset="0"/>
              </a:rPr>
              <a:t>: also do not believe in gods</a:t>
            </a:r>
          </a:p>
          <a:p>
            <a:pPr algn="just"/>
            <a:r>
              <a:rPr lang="en-US" dirty="0" err="1">
                <a:latin typeface="Times New Roman" panose="02020603050405020304" pitchFamily="18" charset="0"/>
                <a:cs typeface="Times New Roman" panose="02020603050405020304" pitchFamily="18" charset="0"/>
              </a:rPr>
              <a:t>κρείττων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ον</a:t>
            </a:r>
            <a:r>
              <a:rPr lang="en-US" dirty="0">
                <a:latin typeface="Times New Roman" panose="02020603050405020304" pitchFamily="18" charset="0"/>
                <a:cs typeface="Times New Roman" panose="02020603050405020304" pitchFamily="18" charset="0"/>
              </a:rPr>
              <a:t>: stronger, better, superior</a:t>
            </a:r>
          </a:p>
          <a:p>
            <a:pPr algn="just"/>
            <a:r>
              <a:rPr lang="en-US" dirty="0" err="1">
                <a:latin typeface="Times New Roman" panose="02020603050405020304" pitchFamily="18" charset="0"/>
                <a:cs typeface="Times New Roman" panose="02020603050405020304" pitchFamily="18" charset="0"/>
              </a:rPr>
              <a:t>μετέωρον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τό</a:t>
            </a:r>
            <a:r>
              <a:rPr lang="en-US" dirty="0">
                <a:latin typeface="Times New Roman" panose="02020603050405020304" pitchFamily="18" charset="0"/>
                <a:cs typeface="Times New Roman" panose="02020603050405020304" pitchFamily="18" charset="0"/>
              </a:rPr>
              <a:t>: things in the air</a:t>
            </a:r>
          </a:p>
          <a:p>
            <a:pPr algn="just"/>
            <a:r>
              <a:rPr lang="en-US" dirty="0">
                <a:latin typeface="Times New Roman" panose="02020603050405020304" pitchFamily="18" charset="0"/>
                <a:cs typeface="Times New Roman" panose="02020603050405020304" pitchFamily="18" charset="0"/>
              </a:rPr>
              <a:t>π</a:t>
            </a:r>
            <a:r>
              <a:rPr lang="en-US" dirty="0" err="1">
                <a:latin typeface="Times New Roman" panose="02020603050405020304" pitchFamily="18" charset="0"/>
                <a:cs typeface="Times New Roman" panose="02020603050405020304" pitchFamily="18" charset="0"/>
              </a:rPr>
              <a:t>οιῶν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pple</a:t>
            </a:r>
            <a:r>
              <a:rPr lang="en-US" dirty="0">
                <a:latin typeface="Times New Roman" panose="02020603050405020304" pitchFamily="18" charset="0"/>
                <a:cs typeface="Times New Roman" panose="02020603050405020304" pitchFamily="18" charset="0"/>
              </a:rPr>
              <a:t> governing a double acc. (obj. and pred.)</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485370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856B7B-FC1A-4761-952C-3791D35688D6}"/>
              </a:ext>
            </a:extLst>
          </p:cNvPr>
          <p:cNvSpPr>
            <a:spLocks noGrp="1"/>
          </p:cNvSpPr>
          <p:nvPr>
            <p:ph type="title"/>
          </p:nvPr>
        </p:nvSpPr>
        <p:spPr/>
        <p:txBody>
          <a:bodyPr/>
          <a:lstStyle/>
          <a:p>
            <a:r>
              <a:rPr lang="en-US" dirty="0"/>
              <a:t>Sentences</a:t>
            </a:r>
            <a:endParaRPr lang="el-GR" dirty="0"/>
          </a:p>
        </p:txBody>
      </p:sp>
      <p:sp>
        <p:nvSpPr>
          <p:cNvPr id="3" name="Θέση περιεχομένου 2">
            <a:extLst>
              <a:ext uri="{FF2B5EF4-FFF2-40B4-BE49-F238E27FC236}">
                <a16:creationId xmlns:a16="http://schemas.microsoft.com/office/drawing/2014/main" id="{867F3DF1-0AE3-9377-9A32-1D8ED3B11657}"/>
              </a:ext>
            </a:extLst>
          </p:cNvPr>
          <p:cNvSpPr>
            <a:spLocks noGrp="1"/>
          </p:cNvSpPr>
          <p:nvPr>
            <p:ph idx="1"/>
          </p:nvPr>
        </p:nvSpPr>
        <p:spPr/>
        <p:txBody>
          <a:bodyPr>
            <a:normAutofit fontScale="92500" lnSpcReduction="10000"/>
          </a:bodyPr>
          <a:lstStyle/>
          <a:p>
            <a:pPr algn="just"/>
            <a:r>
              <a:rPr lang="el-GR" dirty="0" err="1">
                <a:latin typeface="Times New Roman" panose="02020603050405020304" pitchFamily="18" charset="0"/>
                <a:cs typeface="Times New Roman" panose="02020603050405020304" pitchFamily="18" charset="0"/>
              </a:rPr>
              <a:t>πρῶτον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δίκαιός</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εἰμι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ἀπολογήσασθαι</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ἄνδρες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Ἀθηναῖοι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πρῶτά</a:t>
            </a:r>
            <a:r>
              <a:rPr lang="el-GR" dirty="0">
                <a:latin typeface="Times New Roman" panose="02020603050405020304" pitchFamily="18" charset="0"/>
                <a:cs typeface="Times New Roman" panose="02020603050405020304" pitchFamily="18" charset="0"/>
              </a:rPr>
              <a:t> μου </a:t>
            </a:r>
            <a:r>
              <a:rPr lang="el-GR" dirty="0" err="1">
                <a:latin typeface="Times New Roman" panose="02020603050405020304" pitchFamily="18" charset="0"/>
                <a:cs typeface="Times New Roman" panose="02020603050405020304" pitchFamily="18" charset="0"/>
              </a:rPr>
              <a:t>ψευδῆ</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κατηγορημένα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πρώτους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κατηγόρους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ἔπειτα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ὕστερον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ὑστέρους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p>
          <a:p>
            <a:pPr algn="just"/>
            <a:r>
              <a:rPr lang="el-GR" dirty="0" err="1">
                <a:latin typeface="Times New Roman" panose="02020603050405020304" pitchFamily="18" charset="0"/>
                <a:cs typeface="Times New Roman" panose="02020603050405020304" pitchFamily="18" charset="0"/>
              </a:rPr>
              <a:t>ἐμοῦ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πολλοὶ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κατήγοροι</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γεγόνασι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πάλαι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ἤδη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ἔτη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ἀληθὲς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λέγοντες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καίπερ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ὄντας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τούτους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δεινούς</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(main clause)</a:t>
            </a:r>
          </a:p>
          <a:p>
            <a:pPr algn="just"/>
            <a:r>
              <a:rPr lang="el-GR" dirty="0">
                <a:latin typeface="Times New Roman" panose="02020603050405020304" pitchFamily="18" charset="0"/>
                <a:cs typeface="Times New Roman" panose="02020603050405020304" pitchFamily="18" charset="0"/>
              </a:rPr>
              <a:t> </a:t>
            </a:r>
            <a:r>
              <a:rPr lang="el-GR" dirty="0" err="1">
                <a:solidFill>
                  <a:srgbClr val="FF0000"/>
                </a:solidFill>
                <a:latin typeface="Times New Roman" panose="02020603050405020304" pitchFamily="18" charset="0"/>
                <a:cs typeface="Times New Roman" panose="02020603050405020304" pitchFamily="18" charset="0"/>
              </a:rPr>
              <a:t>οὓς</a:t>
            </a:r>
            <a:r>
              <a:rPr lang="el-GR" dirty="0">
                <a:solidFill>
                  <a:srgbClr val="FF0000"/>
                </a:solidFill>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μᾶλλον</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φοβοῦμαι</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ἀμφὶ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Ἄνυτον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(secondary clause, relative clause, </a:t>
            </a:r>
            <a:r>
              <a:rPr lang="el-GR" dirty="0">
                <a:latin typeface="Times New Roman" panose="02020603050405020304" pitchFamily="18" charset="0"/>
                <a:cs typeface="Times New Roman" panose="02020603050405020304" pitchFamily="18" charset="0"/>
              </a:rPr>
              <a:t>κατήγοροι)</a:t>
            </a:r>
          </a:p>
          <a:p>
            <a:pPr algn="just"/>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ἐκεῖνοι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δεινότεροι</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ἄνδρες</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εἰσίν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r>
              <a:rPr lang="el-GR" dirty="0">
                <a:latin typeface="Times New Roman" panose="02020603050405020304" pitchFamily="18" charset="0"/>
                <a:cs typeface="Times New Roman" panose="02020603050405020304" pitchFamily="18" charset="0"/>
              </a:rPr>
              <a:t>)</a:t>
            </a:r>
          </a:p>
          <a:p>
            <a:pPr algn="just"/>
            <a:r>
              <a:rPr lang="el-GR" dirty="0" err="1">
                <a:solidFill>
                  <a:srgbClr val="FF0000"/>
                </a:solidFill>
                <a:latin typeface="Times New Roman" panose="02020603050405020304" pitchFamily="18" charset="0"/>
                <a:cs typeface="Times New Roman" panose="02020603050405020304" pitchFamily="18" charset="0"/>
              </a:rPr>
              <a:t>οἳ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παίδων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παραλαμβάνοντες</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ἔπειθόν</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τε </a:t>
            </a:r>
            <a:r>
              <a:rPr lang="en-US" dirty="0">
                <a:latin typeface="Times New Roman" panose="02020603050405020304" pitchFamily="18" charset="0"/>
                <a:cs typeface="Times New Roman" panose="02020603050405020304" pitchFamily="18" charset="0"/>
              </a:rPr>
              <a:t>(secondary clause, relative, </a:t>
            </a:r>
            <a:r>
              <a:rPr lang="el-GR" dirty="0" err="1">
                <a:latin typeface="Times New Roman" panose="02020603050405020304" pitchFamily="18" charset="0"/>
                <a:cs typeface="Times New Roman" panose="02020603050405020304" pitchFamily="18" charset="0"/>
              </a:rPr>
              <a:t>έκεῖνοι</a:t>
            </a:r>
            <a:r>
              <a:rPr lang="en-US"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κατηγόρουν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ἐμοῦ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μᾶλλον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ἀληθές</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λέγοντες), </a:t>
            </a:r>
            <a:r>
              <a:rPr lang="en-US" dirty="0">
                <a:latin typeface="Times New Roman" panose="02020603050405020304" pitchFamily="18" charset="0"/>
                <a:cs typeface="Times New Roman" panose="02020603050405020304" pitchFamily="18" charset="0"/>
              </a:rPr>
              <a:t>(secondary clause, relative, </a:t>
            </a:r>
            <a:r>
              <a:rPr lang="el-GR" dirty="0" err="1">
                <a:latin typeface="Times New Roman" panose="02020603050405020304" pitchFamily="18" charset="0"/>
                <a:cs typeface="Times New Roman" panose="02020603050405020304" pitchFamily="18" charset="0"/>
              </a:rPr>
              <a:t>έκεῖνοι</a:t>
            </a:r>
            <a:r>
              <a:rPr lang="el-GR" dirty="0">
                <a:latin typeface="Times New Roman" panose="02020603050405020304" pitchFamily="18" charset="0"/>
                <a:cs typeface="Times New Roman" panose="02020603050405020304" pitchFamily="18" charset="0"/>
              </a:rPr>
              <a:t>)</a:t>
            </a:r>
          </a:p>
          <a:p>
            <a:pPr algn="just"/>
            <a:r>
              <a:rPr lang="el-GR" dirty="0" err="1">
                <a:solidFill>
                  <a:srgbClr val="FF0000"/>
                </a:solidFill>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ἔστιν</a:t>
            </a:r>
            <a:r>
              <a:rPr lang="el-GR" dirty="0">
                <a:latin typeface="Times New Roman" panose="02020603050405020304" pitchFamily="18" charset="0"/>
                <a:cs typeface="Times New Roman" panose="02020603050405020304" pitchFamily="18" charset="0"/>
              </a:rPr>
              <a:t> τις </a:t>
            </a:r>
            <a:r>
              <a:rPr lang="el-GR" dirty="0" err="1">
                <a:latin typeface="Times New Roman" panose="02020603050405020304" pitchFamily="18" charset="0"/>
                <a:cs typeface="Times New Roman" panose="02020603050405020304" pitchFamily="18" charset="0"/>
              </a:rPr>
              <a:t>Σωκράτης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σοφὸς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τά</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μετέωρα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φροντιστὴς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γῆς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ἀνεζητηκὼς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ἥττω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λόγον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κρείττω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ποιῶν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secondary clause, declarative)</a:t>
            </a:r>
            <a:endParaRPr lang="el-GR"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endParaRPr lang="en-US" dirty="0"/>
          </a:p>
          <a:p>
            <a:endParaRPr lang="el-GR" dirty="0"/>
          </a:p>
        </p:txBody>
      </p:sp>
    </p:spTree>
    <p:extLst>
      <p:ext uri="{BB962C8B-B14F-4D97-AF65-F5344CB8AC3E}">
        <p14:creationId xmlns:p14="http://schemas.microsoft.com/office/powerpoint/2010/main" val="4258367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99FC6C-4574-3B42-1F60-8714D8B9EBC1}"/>
              </a:ext>
            </a:extLst>
          </p:cNvPr>
          <p:cNvSpPr>
            <a:spLocks noGrp="1"/>
          </p:cNvSpPr>
          <p:nvPr>
            <p:ph type="title"/>
          </p:nvPr>
        </p:nvSpPr>
        <p:spPr/>
        <p:txBody>
          <a:bodyPr/>
          <a:lstStyle/>
          <a:p>
            <a:r>
              <a:rPr lang="en-US" dirty="0"/>
              <a:t>Notes</a:t>
            </a:r>
            <a:endParaRPr lang="el-GR" dirty="0"/>
          </a:p>
        </p:txBody>
      </p:sp>
      <p:sp>
        <p:nvSpPr>
          <p:cNvPr id="3" name="Θέση περιεχομένου 2">
            <a:extLst>
              <a:ext uri="{FF2B5EF4-FFF2-40B4-BE49-F238E27FC236}">
                <a16:creationId xmlns:a16="http://schemas.microsoft.com/office/drawing/2014/main" id="{9846125C-BB04-48A5-26B1-AC9CCB7D62CB}"/>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π</a:t>
            </a:r>
            <a:r>
              <a:rPr lang="en-US" dirty="0" err="1">
                <a:latin typeface="Times New Roman" panose="02020603050405020304" pitchFamily="18" charset="0"/>
                <a:cs typeface="Times New Roman" panose="02020603050405020304" pitchFamily="18" charset="0"/>
              </a:rPr>
              <a:t>ρῶτον</a:t>
            </a:r>
            <a:r>
              <a:rPr lang="en-US" dirty="0">
                <a:latin typeface="Times New Roman" panose="02020603050405020304" pitchFamily="18" charset="0"/>
                <a:cs typeface="Times New Roman" panose="02020603050405020304" pitchFamily="18" charset="0"/>
              </a:rPr>
              <a:t>…ἔπ</a:t>
            </a:r>
            <a:r>
              <a:rPr lang="en-US" dirty="0" err="1">
                <a:latin typeface="Times New Roman" panose="02020603050405020304" pitchFamily="18" charset="0"/>
                <a:cs typeface="Times New Roman" panose="02020603050405020304" pitchFamily="18" charset="0"/>
              </a:rPr>
              <a:t>ειτ</a:t>
            </a:r>
            <a:r>
              <a:rPr lang="en-US" dirty="0">
                <a:latin typeface="Times New Roman" panose="02020603050405020304" pitchFamily="18" charset="0"/>
                <a:cs typeface="Times New Roman" panose="02020603050405020304" pitchFamily="18" charset="0"/>
              </a:rPr>
              <a:t>α: first…next…; Socrates will address the first group of accusations and accusers and then the second group.</a:t>
            </a:r>
          </a:p>
          <a:p>
            <a:pPr marL="0" indent="0" algn="just">
              <a:buNone/>
            </a:pP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ἀμφὶ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Ἄνυτον</a:t>
            </a:r>
            <a:r>
              <a:rPr lang="en-US" dirty="0">
                <a:latin typeface="Times New Roman" panose="02020603050405020304" pitchFamily="18" charset="0"/>
                <a:cs typeface="Times New Roman" panose="02020603050405020304" pitchFamily="18" charset="0"/>
              </a:rPr>
              <a:t>: his associates, </a:t>
            </a:r>
            <a:r>
              <a:rPr lang="en-US" dirty="0" err="1">
                <a:latin typeface="Times New Roman" panose="02020603050405020304" pitchFamily="18" charset="0"/>
                <a:cs typeface="Times New Roman" panose="02020603050405020304" pitchFamily="18" charset="0"/>
              </a:rPr>
              <a:t>Anytos</a:t>
            </a:r>
            <a:r>
              <a:rPr lang="en-US" dirty="0">
                <a:latin typeface="Times New Roman" panose="02020603050405020304" pitchFamily="18" charset="0"/>
                <a:cs typeface="Times New Roman" panose="02020603050405020304" pitchFamily="18" charset="0"/>
              </a:rPr>
              <a:t> was a wealthy democratic leader, the chief accuser of Socrates in his trial. The others were Meletus, a younger man who was the formal prosecutor and a certain </a:t>
            </a:r>
            <a:r>
              <a:rPr lang="en-US" dirty="0" err="1">
                <a:latin typeface="Times New Roman" panose="02020603050405020304" pitchFamily="18" charset="0"/>
                <a:cs typeface="Times New Roman" panose="02020603050405020304" pitchFamily="18" charset="0"/>
              </a:rPr>
              <a:t>Lycon</a:t>
            </a:r>
            <a:r>
              <a:rPr lang="en-US" dirty="0">
                <a:latin typeface="Times New Roman" panose="02020603050405020304" pitchFamily="18" charset="0"/>
                <a:cs typeface="Times New Roman" panose="02020603050405020304" pitchFamily="18" charset="0"/>
              </a:rPr>
              <a:t> who was also an accuser in his trial.</a:t>
            </a:r>
          </a:p>
          <a:p>
            <a:pPr marL="0" indent="0" algn="just">
              <a:buNone/>
            </a:pPr>
            <a:r>
              <a:rPr lang="el-GR" dirty="0">
                <a:latin typeface="Times New Roman" panose="02020603050405020304" pitchFamily="18" charset="0"/>
                <a:cs typeface="Times New Roman" panose="02020603050405020304" pitchFamily="18" charset="0"/>
              </a:rPr>
              <a:t>σοφός </a:t>
            </a:r>
            <a:r>
              <a:rPr lang="el-GR" dirty="0" err="1">
                <a:latin typeface="Times New Roman" panose="02020603050405020304" pitchFamily="18" charset="0"/>
                <a:cs typeface="Times New Roman" panose="02020603050405020304" pitchFamily="18" charset="0"/>
              </a:rPr>
              <a:t>ἀνήρ</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suggest sophist (</a:t>
            </a:r>
            <a:r>
              <a:rPr lang="el-GR" dirty="0">
                <a:latin typeface="Times New Roman" panose="02020603050405020304" pitchFamily="18" charset="0"/>
                <a:cs typeface="Times New Roman" panose="02020603050405020304" pitchFamily="18" charset="0"/>
              </a:rPr>
              <a:t>Σοφιστής) </a:t>
            </a:r>
            <a:r>
              <a:rPr lang="en-US" dirty="0">
                <a:latin typeface="Times New Roman" panose="02020603050405020304" pitchFamily="18" charset="0"/>
                <a:cs typeface="Times New Roman" panose="02020603050405020304" pitchFamily="18" charset="0"/>
              </a:rPr>
              <a:t>as well as a natural scientist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p>
          <a:p>
            <a:pPr marL="0" indent="0" algn="just">
              <a:buNone/>
            </a:pPr>
            <a:r>
              <a:rPr lang="el-GR" dirty="0" err="1">
                <a:latin typeface="Times New Roman" panose="02020603050405020304" pitchFamily="18" charset="0"/>
                <a:cs typeface="Times New Roman" panose="02020603050405020304" pitchFamily="18" charset="0"/>
              </a:rPr>
              <a:t>μετέωρα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φροντιστὴς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γῆς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ἀνεζητηκὼς</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natural philosopher, inquisition of divine things (the earth and heavenly bodies)</a:t>
            </a:r>
          </a:p>
          <a:p>
            <a:pPr marL="0" indent="0" algn="just">
              <a:buNone/>
            </a:pP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ἥττω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λόγον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κρείττω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ποιῶν</a:t>
            </a:r>
            <a:r>
              <a:rPr lang="en-US" dirty="0">
                <a:latin typeface="Times New Roman" panose="02020603050405020304" pitchFamily="18" charset="0"/>
                <a:cs typeface="Times New Roman" panose="02020603050405020304" pitchFamily="18" charset="0"/>
              </a:rPr>
              <a:t>: suggests making wrong right, unprincipled Sophist and relativist </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0071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6D340C-77F1-51EC-EC56-7D34E7F1DE16}"/>
              </a:ext>
            </a:extLst>
          </p:cNvPr>
          <p:cNvSpPr>
            <a:spLocks noGrp="1"/>
          </p:cNvSpPr>
          <p:nvPr>
            <p:ph type="title"/>
          </p:nvPr>
        </p:nvSpPr>
        <p:spPr/>
        <p:txBody>
          <a:bodyPr/>
          <a:lstStyle/>
          <a:p>
            <a:r>
              <a:rPr lang="en-US" dirty="0"/>
              <a:t>Translation</a:t>
            </a:r>
            <a:endParaRPr lang="el-GR" dirty="0"/>
          </a:p>
        </p:txBody>
      </p:sp>
      <p:sp>
        <p:nvSpPr>
          <p:cNvPr id="3" name="Θέση περιεχομένου 2">
            <a:extLst>
              <a:ext uri="{FF2B5EF4-FFF2-40B4-BE49-F238E27FC236}">
                <a16:creationId xmlns:a16="http://schemas.microsoft.com/office/drawing/2014/main" id="{5FE31D0D-FA01-21B1-433B-C69CCF96212F}"/>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And first, it’s only right [full of </a:t>
            </a:r>
            <a:r>
              <a:rPr lang="en-US" dirty="0" err="1">
                <a:latin typeface="Times New Roman" panose="02020603050405020304" pitchFamily="18" charset="0"/>
                <a:cs typeface="Times New Roman" panose="02020603050405020304" pitchFamily="18" charset="0"/>
              </a:rPr>
              <a:t>dikē</a:t>
            </a:r>
            <a:r>
              <a:rPr lang="en-US" dirty="0">
                <a:latin typeface="Times New Roman" panose="02020603050405020304" pitchFamily="18" charset="0"/>
                <a:cs typeface="Times New Roman" panose="02020603050405020304" pitchFamily="18" charset="0"/>
              </a:rPr>
              <a:t>] that I reply to the older charges and to my first accusers, and then I will go to the later ones. [18b] For I have had many accusers, who accused me of old, and their false [non-</a:t>
            </a:r>
            <a:r>
              <a:rPr lang="en-US" dirty="0" err="1">
                <a:latin typeface="Times New Roman" panose="02020603050405020304" pitchFamily="18" charset="0"/>
                <a:cs typeface="Times New Roman" panose="02020603050405020304" pitchFamily="18" charset="0"/>
              </a:rPr>
              <a:t>alēthēs</a:t>
            </a:r>
            <a:r>
              <a:rPr lang="en-US" dirty="0">
                <a:latin typeface="Times New Roman" panose="02020603050405020304" pitchFamily="18" charset="0"/>
                <a:cs typeface="Times New Roman" panose="02020603050405020304" pitchFamily="18" charset="0"/>
              </a:rPr>
              <a:t>] charges have continued during many years; and I am more afraid of them than of Anytus and his associates, who are dangerous, too, in their own way. But far more dangerous are these, who began when you were children, and took possession of your minds with their falsehoods [non-</a:t>
            </a:r>
            <a:r>
              <a:rPr lang="en-US" dirty="0" err="1">
                <a:latin typeface="Times New Roman" panose="02020603050405020304" pitchFamily="18" charset="0"/>
                <a:cs typeface="Times New Roman" panose="02020603050405020304" pitchFamily="18" charset="0"/>
              </a:rPr>
              <a:t>alēthēs</a:t>
            </a:r>
            <a:r>
              <a:rPr lang="en-US" dirty="0">
                <a:latin typeface="Times New Roman" panose="02020603050405020304" pitchFamily="18" charset="0"/>
                <a:cs typeface="Times New Roman" panose="02020603050405020304" pitchFamily="18" charset="0"/>
              </a:rPr>
              <a:t>], telling of one Socrates, a wise [</a:t>
            </a:r>
            <a:r>
              <a:rPr lang="en-US" dirty="0" err="1">
                <a:latin typeface="Times New Roman" panose="02020603050405020304" pitchFamily="18" charset="0"/>
                <a:cs typeface="Times New Roman" panose="02020603050405020304" pitchFamily="18" charset="0"/>
              </a:rPr>
              <a:t>sophos</a:t>
            </a:r>
            <a:r>
              <a:rPr lang="en-US" dirty="0">
                <a:latin typeface="Times New Roman" panose="02020603050405020304" pitchFamily="18" charset="0"/>
                <a:cs typeface="Times New Roman" panose="02020603050405020304" pitchFamily="18" charset="0"/>
              </a:rPr>
              <a:t>] man, who speculated about the sky above, and searched into the earth beneath, and made the worse appear the better cause. [18c] These are the accusers whom I dread; for they are the circulators of this rumor, and their hearers are too apt to fancy that speculators of this sort do not believe in the gods.</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95337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523F53-1301-1324-2CF1-826E284F49A7}"/>
              </a:ext>
            </a:extLst>
          </p:cNvPr>
          <p:cNvSpPr>
            <a:spLocks noGrp="1"/>
          </p:cNvSpPr>
          <p:nvPr>
            <p:ph type="title"/>
          </p:nvPr>
        </p:nvSpPr>
        <p:spPr/>
        <p:txBody>
          <a:bodyPr/>
          <a:lstStyle/>
          <a:p>
            <a:r>
              <a:rPr lang="en-US" i="1" dirty="0"/>
              <a:t>Apology</a:t>
            </a:r>
            <a:r>
              <a:rPr lang="en-US" dirty="0"/>
              <a:t> 18a-19a (</a:t>
            </a:r>
            <a:r>
              <a:rPr lang="el-GR" i="1" dirty="0" err="1"/>
              <a:t>πρόθεσις</a:t>
            </a:r>
            <a:r>
              <a:rPr lang="en-US" dirty="0"/>
              <a:t>, </a:t>
            </a:r>
            <a:r>
              <a:rPr lang="en-US" i="1" dirty="0" err="1"/>
              <a:t>propositio</a:t>
            </a:r>
            <a:r>
              <a:rPr lang="el-GR" dirty="0"/>
              <a:t>)</a:t>
            </a:r>
          </a:p>
        </p:txBody>
      </p:sp>
      <p:sp>
        <p:nvSpPr>
          <p:cNvPr id="3" name="Θέση περιεχομένου 2">
            <a:extLst>
              <a:ext uri="{FF2B5EF4-FFF2-40B4-BE49-F238E27FC236}">
                <a16:creationId xmlns:a16="http://schemas.microsoft.com/office/drawing/2014/main" id="{E1FFDACC-0C74-1FFB-A866-CB024D9CF95C}"/>
              </a:ext>
            </a:extLst>
          </p:cNvPr>
          <p:cNvSpPr>
            <a:spLocks noGrp="1"/>
          </p:cNvSpPr>
          <p:nvPr>
            <p:ph idx="1"/>
          </p:nvPr>
        </p:nvSpPr>
        <p:spPr/>
        <p:txBody>
          <a:bodyPr>
            <a:normAutofit/>
          </a:bodyPr>
          <a:lstStyle/>
          <a:p>
            <a:pPr marL="0" indent="0" algn="just">
              <a:buNone/>
            </a:pPr>
            <a:r>
              <a:rPr lang="el-GR" dirty="0" err="1">
                <a:latin typeface="Times New Roman" panose="02020603050405020304" pitchFamily="18" charset="0"/>
                <a:cs typeface="Times New Roman" panose="02020603050405020304" pitchFamily="18" charset="0"/>
              </a:rPr>
              <a:t>ἔπειτά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εἰσιν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οὗτοι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κατήγοροι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πολλοὶ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πολὺν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χρόνον</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ἤδη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κατηγορηκότες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ταύτῃ</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τῇ</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ἡλικίᾳ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λέγοντες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ᾗ </a:t>
            </a:r>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μάλιστα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ἐπιστεύσατε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παῖδες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ὄντες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ἔνιοι</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μειράκια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ἀτεχνῶς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ἐρήμην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κατηγοροῦντες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ἀπολογουμένου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οὐδενός</a:t>
            </a:r>
            <a:r>
              <a:rPr lang="el-GR" dirty="0">
                <a:latin typeface="Times New Roman" panose="02020603050405020304" pitchFamily="18" charset="0"/>
                <a:cs typeface="Times New Roman" panose="02020603050405020304" pitchFamily="18" charset="0"/>
              </a:rPr>
              <a:t>. ὃ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πάντων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ἀλογώτατον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ὀνόματα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οἷόν</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αὐτῶν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εἰδέναι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εἰπεῖν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πλὴν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εἴ</a:t>
            </a:r>
            <a:r>
              <a:rPr lang="el-GR" dirty="0">
                <a:latin typeface="Times New Roman" panose="02020603050405020304" pitchFamily="18" charset="0"/>
                <a:cs typeface="Times New Roman" panose="02020603050405020304" pitchFamily="18" charset="0"/>
              </a:rPr>
              <a:t> τις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κωμῳδοποιὸς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τυγχάνει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ὤν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φθόνῳ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διαβολῇ</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χρώμενοι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ἀνέπειθον</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αὐτοὶ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πεπεισμένοι</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ἄλλους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πείθοντες</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οὗτοι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ἀπορώτατοί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εἰσιν</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ἀναβιβάσασθαι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οἷόν</a:t>
            </a:r>
            <a:r>
              <a:rPr lang="el-GR" dirty="0">
                <a:latin typeface="Times New Roman" panose="02020603050405020304" pitchFamily="18" charset="0"/>
                <a:cs typeface="Times New Roman" panose="02020603050405020304" pitchFamily="18" charset="0"/>
              </a:rPr>
              <a:t> τ᾽ </a:t>
            </a:r>
            <a:r>
              <a:rPr lang="el-GR" dirty="0" err="1">
                <a:latin typeface="Times New Roman" panose="02020603050405020304" pitchFamily="18" charset="0"/>
                <a:cs typeface="Times New Roman" panose="02020603050405020304" pitchFamily="18" charset="0"/>
              </a:rPr>
              <a:t>ἐστὶν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ἐνταυθοῖ</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ἐλέγξαι</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οὐδένα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ἀνάγκη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ἀτεχνῶς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ὥσπερ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σκιαμαχεῖν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ἀπολογούμενόν</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ἐλέγχειν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μηδενὸς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ἀποκρινομένου</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8347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083A1-B62C-E851-ED71-45522F9E3E1B}"/>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E2D7E81D-CB10-DAEE-A14E-E1E769A93A87}"/>
              </a:ext>
            </a:extLst>
          </p:cNvPr>
          <p:cNvSpPr>
            <a:spLocks noGrp="1"/>
          </p:cNvSpPr>
          <p:nvPr>
            <p:ph idx="1"/>
          </p:nvPr>
        </p:nvSpPr>
        <p:spPr/>
        <p:txBody>
          <a:bodyPr>
            <a:normAutofit fontScale="92500" lnSpcReduction="10000"/>
          </a:bodyPr>
          <a:lstStyle/>
          <a:p>
            <a:pPr marL="0" indent="0">
              <a:buNone/>
            </a:pPr>
            <a:endParaRPr lang="en-US" dirty="0"/>
          </a:p>
          <a:p>
            <a:pPr algn="just"/>
            <a:r>
              <a:rPr lang="el-GR" dirty="0" err="1">
                <a:latin typeface="Times New Roman" panose="02020603050405020304" pitchFamily="18" charset="0"/>
                <a:cs typeface="Times New Roman" panose="02020603050405020304" pitchFamily="18" charset="0"/>
              </a:rPr>
              <a:t>εἰσιν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there are</a:t>
            </a:r>
          </a:p>
          <a:p>
            <a:pPr algn="just"/>
            <a:r>
              <a:rPr lang="el-GR" dirty="0" err="1">
                <a:latin typeface="Times New Roman" panose="02020603050405020304" pitchFamily="18" charset="0"/>
                <a:cs typeface="Times New Roman" panose="02020603050405020304" pitchFamily="18" charset="0"/>
              </a:rPr>
              <a:t>πολὺν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χρόνον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acc. duration</a:t>
            </a:r>
          </a:p>
          <a:p>
            <a:pPr algn="just"/>
            <a:r>
              <a:rPr lang="el-GR" dirty="0">
                <a:latin typeface="Times New Roman" panose="02020603050405020304" pitchFamily="18" charset="0"/>
                <a:cs typeface="Times New Roman" panose="02020603050405020304" pitchFamily="18" charset="0"/>
              </a:rPr>
              <a:t>ἄ-</a:t>
            </a:r>
            <a:r>
              <a:rPr lang="el-GR" dirty="0" err="1">
                <a:latin typeface="Times New Roman" panose="02020603050405020304" pitchFamily="18" charset="0"/>
                <a:cs typeface="Times New Roman" panose="02020603050405020304" pitchFamily="18" charset="0"/>
              </a:rPr>
              <a:t>λογος</a:t>
            </a:r>
            <a:r>
              <a:rPr lang="el-GR" dirty="0">
                <a:latin typeface="Times New Roman" panose="02020603050405020304" pitchFamily="18" charset="0"/>
                <a:cs typeface="Times New Roman" panose="02020603050405020304" pitchFamily="18" charset="0"/>
              </a:rPr>
              <a:t>, -ον: </a:t>
            </a:r>
            <a:r>
              <a:rPr lang="en-US" dirty="0">
                <a:latin typeface="Times New Roman" panose="02020603050405020304" pitchFamily="18" charset="0"/>
                <a:cs typeface="Times New Roman" panose="02020603050405020304" pitchFamily="18" charset="0"/>
              </a:rPr>
              <a:t>unreasonable, without reason</a:t>
            </a:r>
          </a:p>
          <a:p>
            <a:pPr algn="just"/>
            <a:r>
              <a:rPr lang="el-GR" dirty="0" err="1">
                <a:latin typeface="Times New Roman" panose="02020603050405020304" pitchFamily="18" charset="0"/>
                <a:cs typeface="Times New Roman" panose="02020603050405020304" pitchFamily="18" charset="0"/>
              </a:rPr>
              <a:t>ἀνα-βιβάζω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bring forward, bring up, </a:t>
            </a:r>
          </a:p>
          <a:p>
            <a:pPr algn="just"/>
            <a:r>
              <a:rPr lang="el-GR" dirty="0" err="1">
                <a:latin typeface="Times New Roman" panose="02020603050405020304" pitchFamily="18" charset="0"/>
                <a:cs typeface="Times New Roman" panose="02020603050405020304" pitchFamily="18" charset="0"/>
              </a:rPr>
              <a:t>ἀνα-πείθω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persuade, convince</a:t>
            </a:r>
          </a:p>
          <a:p>
            <a:pPr algn="just"/>
            <a:r>
              <a:rPr lang="el-GR" dirty="0" err="1">
                <a:latin typeface="Times New Roman" panose="02020603050405020304" pitchFamily="18" charset="0"/>
                <a:cs typeface="Times New Roman" panose="02020603050405020304" pitchFamily="18" charset="0"/>
              </a:rPr>
              <a:t>ἀνάγκη</a:t>
            </a:r>
            <a:r>
              <a:rPr lang="el-GR" dirty="0">
                <a:latin typeface="Times New Roman" panose="02020603050405020304" pitchFamily="18" charset="0"/>
                <a:cs typeface="Times New Roman" panose="02020603050405020304" pitchFamily="18" charset="0"/>
              </a:rPr>
              <a:t>, ἡ: </a:t>
            </a:r>
            <a:r>
              <a:rPr lang="en-US" dirty="0">
                <a:latin typeface="Times New Roman" panose="02020603050405020304" pitchFamily="18" charset="0"/>
                <a:cs typeface="Times New Roman" panose="02020603050405020304" pitchFamily="18" charset="0"/>
              </a:rPr>
              <a:t>necessity, force, </a:t>
            </a:r>
          </a:p>
          <a:p>
            <a:pPr algn="just"/>
            <a:r>
              <a:rPr lang="el-GR" dirty="0">
                <a:latin typeface="Times New Roman" panose="02020603050405020304" pitchFamily="18" charset="0"/>
                <a:cs typeface="Times New Roman" panose="02020603050405020304" pitchFamily="18" charset="0"/>
              </a:rPr>
              <a:t>ἄ-</a:t>
            </a:r>
            <a:r>
              <a:rPr lang="el-GR" dirty="0" err="1">
                <a:latin typeface="Times New Roman" panose="02020603050405020304" pitchFamily="18" charset="0"/>
                <a:cs typeface="Times New Roman" panose="02020603050405020304" pitchFamily="18" charset="0"/>
              </a:rPr>
              <a:t>πορος</a:t>
            </a:r>
            <a:r>
              <a:rPr lang="el-GR" dirty="0">
                <a:latin typeface="Times New Roman" panose="02020603050405020304" pitchFamily="18" charset="0"/>
                <a:cs typeface="Times New Roman" panose="02020603050405020304" pitchFamily="18" charset="0"/>
              </a:rPr>
              <a:t>, -ον: </a:t>
            </a:r>
            <a:r>
              <a:rPr lang="en-US" dirty="0">
                <a:latin typeface="Times New Roman" panose="02020603050405020304" pitchFamily="18" charset="0"/>
                <a:cs typeface="Times New Roman" panose="02020603050405020304" pitchFamily="18" charset="0"/>
              </a:rPr>
              <a:t>difficult, unmanageable</a:t>
            </a:r>
          </a:p>
          <a:p>
            <a:pPr algn="just"/>
            <a:r>
              <a:rPr lang="el-GR" dirty="0">
                <a:latin typeface="Times New Roman" panose="02020603050405020304" pitchFamily="18" charset="0"/>
                <a:cs typeface="Times New Roman" panose="02020603050405020304" pitchFamily="18" charset="0"/>
              </a:rPr>
              <a:t>ἀ-</a:t>
            </a:r>
            <a:r>
              <a:rPr lang="el-GR" dirty="0" err="1">
                <a:latin typeface="Times New Roman" panose="02020603050405020304" pitchFamily="18" charset="0"/>
                <a:cs typeface="Times New Roman" panose="02020603050405020304" pitchFamily="18" charset="0"/>
              </a:rPr>
              <a:t>τεχνῶς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simply, absolutely, quite</a:t>
            </a:r>
          </a:p>
          <a:p>
            <a:pPr algn="just"/>
            <a:r>
              <a:rPr lang="el-GR" dirty="0" err="1">
                <a:latin typeface="Times New Roman" panose="02020603050405020304" pitchFamily="18" charset="0"/>
                <a:cs typeface="Times New Roman" panose="02020603050405020304" pitchFamily="18" charset="0"/>
              </a:rPr>
              <a:t>ἐλέγχω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cross-examine, question; refute</a:t>
            </a:r>
          </a:p>
          <a:p>
            <a:pPr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51115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497433-BFC2-B763-2A4F-A89E4BD94895}"/>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919CBA36-9D1C-5FEE-9AE3-E9B72D9680FD}"/>
              </a:ext>
            </a:extLst>
          </p:cNvPr>
          <p:cNvSpPr>
            <a:spLocks noGrp="1"/>
          </p:cNvSpPr>
          <p:nvPr>
            <p:ph idx="1"/>
          </p:nvPr>
        </p:nvSpPr>
        <p:spPr/>
        <p:txBody>
          <a:bodyPr>
            <a:normAutofit/>
          </a:bodyPr>
          <a:lstStyle/>
          <a:p>
            <a:pPr algn="just"/>
            <a:r>
              <a:rPr lang="el-GR" dirty="0" err="1">
                <a:latin typeface="Times New Roman" panose="02020603050405020304" pitchFamily="18" charset="0"/>
                <a:cs typeface="Times New Roman" panose="02020603050405020304" pitchFamily="18" charset="0"/>
              </a:rPr>
              <a:t>ἔνιοι</a:t>
            </a:r>
            <a:r>
              <a:rPr lang="el-GR" dirty="0">
                <a:latin typeface="Times New Roman" panose="02020603050405020304" pitchFamily="18" charset="0"/>
                <a:cs typeface="Times New Roman" panose="02020603050405020304" pitchFamily="18" charset="0"/>
              </a:rPr>
              <a:t>, -αι, -α: </a:t>
            </a:r>
            <a:r>
              <a:rPr lang="en-US" dirty="0">
                <a:latin typeface="Times New Roman" panose="02020603050405020304" pitchFamily="18" charset="0"/>
                <a:cs typeface="Times New Roman" panose="02020603050405020304" pitchFamily="18" charset="0"/>
              </a:rPr>
              <a:t>some</a:t>
            </a:r>
          </a:p>
          <a:p>
            <a:pPr algn="just"/>
            <a:r>
              <a:rPr lang="el-GR" dirty="0" err="1">
                <a:latin typeface="Times New Roman" panose="02020603050405020304" pitchFamily="18" charset="0"/>
                <a:cs typeface="Times New Roman" panose="02020603050405020304" pitchFamily="18" charset="0"/>
              </a:rPr>
              <a:t>ἐνταυθοῖ</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here, to here, hither</a:t>
            </a:r>
          </a:p>
          <a:p>
            <a:pPr algn="just"/>
            <a:r>
              <a:rPr lang="el-GR" dirty="0" err="1">
                <a:latin typeface="Times New Roman" panose="02020603050405020304" pitchFamily="18" charset="0"/>
                <a:cs typeface="Times New Roman" panose="02020603050405020304" pitchFamily="18" charset="0"/>
              </a:rPr>
              <a:t>ἔρημος</a:t>
            </a:r>
            <a:r>
              <a:rPr lang="el-GR" dirty="0">
                <a:latin typeface="Times New Roman" panose="02020603050405020304" pitchFamily="18" charset="0"/>
                <a:cs typeface="Times New Roman" panose="02020603050405020304" pitchFamily="18" charset="0"/>
              </a:rPr>
              <a:t>, -ον: </a:t>
            </a:r>
            <a:r>
              <a:rPr lang="en-US" dirty="0">
                <a:latin typeface="Times New Roman" panose="02020603050405020304" pitchFamily="18" charset="0"/>
                <a:cs typeface="Times New Roman" panose="02020603050405020304" pitchFamily="18" charset="0"/>
              </a:rPr>
              <a:t>alone, desolate, bereft of (gen)</a:t>
            </a:r>
          </a:p>
          <a:p>
            <a:pPr algn="just"/>
            <a:r>
              <a:rPr lang="el-GR" dirty="0" err="1">
                <a:latin typeface="Times New Roman" panose="02020603050405020304" pitchFamily="18" charset="0"/>
                <a:cs typeface="Times New Roman" panose="02020603050405020304" pitchFamily="18" charset="0"/>
              </a:rPr>
              <a:t>ἔτι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still, besides, further; in addition</a:t>
            </a:r>
          </a:p>
          <a:p>
            <a:pPr algn="just"/>
            <a:r>
              <a:rPr lang="el-GR" dirty="0" err="1">
                <a:latin typeface="Times New Roman" panose="02020603050405020304" pitchFamily="18" charset="0"/>
                <a:cs typeface="Times New Roman" panose="02020603050405020304" pitchFamily="18" charset="0"/>
              </a:rPr>
              <a:t>ἡλικία</a:t>
            </a:r>
            <a:r>
              <a:rPr lang="el-GR" dirty="0">
                <a:latin typeface="Times New Roman" panose="02020603050405020304" pitchFamily="18" charset="0"/>
                <a:cs typeface="Times New Roman" panose="02020603050405020304" pitchFamily="18" charset="0"/>
              </a:rPr>
              <a:t>, ἡ: </a:t>
            </a:r>
            <a:r>
              <a:rPr lang="en-US" dirty="0">
                <a:latin typeface="Times New Roman" panose="02020603050405020304" pitchFamily="18" charset="0"/>
                <a:cs typeface="Times New Roman" panose="02020603050405020304" pitchFamily="18" charset="0"/>
              </a:rPr>
              <a:t>age, time of life</a:t>
            </a:r>
          </a:p>
          <a:p>
            <a:pPr algn="just"/>
            <a:r>
              <a:rPr lang="el-GR" dirty="0" err="1">
                <a:latin typeface="Times New Roman" panose="02020603050405020304" pitchFamily="18" charset="0"/>
                <a:cs typeface="Times New Roman" panose="02020603050405020304" pitchFamily="18" charset="0"/>
              </a:rPr>
              <a:t>κατ-ηγορέω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accuse, charge, speak against (gen)</a:t>
            </a:r>
          </a:p>
          <a:p>
            <a:pPr algn="just"/>
            <a:r>
              <a:rPr lang="el-GR" dirty="0" err="1">
                <a:latin typeface="Times New Roman" panose="02020603050405020304" pitchFamily="18" charset="0"/>
                <a:cs typeface="Times New Roman" panose="02020603050405020304" pitchFamily="18" charset="0"/>
              </a:rPr>
              <a:t>κωμῳδο-ποιός</a:t>
            </a:r>
            <a:r>
              <a:rPr lang="el-GR" dirty="0">
                <a:latin typeface="Times New Roman" panose="02020603050405020304" pitchFamily="18" charset="0"/>
                <a:cs typeface="Times New Roman" panose="02020603050405020304" pitchFamily="18" charset="0"/>
              </a:rPr>
              <a:t>, ὁ: </a:t>
            </a:r>
            <a:r>
              <a:rPr lang="en-US" dirty="0">
                <a:latin typeface="Times New Roman" panose="02020603050405020304" pitchFamily="18" charset="0"/>
                <a:cs typeface="Times New Roman" panose="02020603050405020304" pitchFamily="18" charset="0"/>
              </a:rPr>
              <a:t>comic playwright</a:t>
            </a:r>
          </a:p>
          <a:p>
            <a:pPr algn="just"/>
            <a:r>
              <a:rPr lang="el-GR" dirty="0">
                <a:latin typeface="Times New Roman" panose="02020603050405020304" pitchFamily="18" charset="0"/>
                <a:cs typeface="Times New Roman" panose="02020603050405020304" pitchFamily="18" charset="0"/>
              </a:rPr>
              <a:t>μειράκιον, </a:t>
            </a:r>
            <a:r>
              <a:rPr lang="el-GR" dirty="0" err="1">
                <a:latin typeface="Times New Roman" panose="02020603050405020304" pitchFamily="18" charset="0"/>
                <a:cs typeface="Times New Roman" panose="02020603050405020304" pitchFamily="18" charset="0"/>
              </a:rPr>
              <a:t>τό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young man, juvenile</a:t>
            </a:r>
          </a:p>
          <a:p>
            <a:pPr algn="just"/>
            <a:r>
              <a:rPr lang="el-GR" dirty="0" err="1">
                <a:latin typeface="Times New Roman" panose="02020603050405020304" pitchFamily="18" charset="0"/>
                <a:cs typeface="Times New Roman" panose="02020603050405020304" pitchFamily="18" charset="0"/>
              </a:rPr>
              <a:t>παῖς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παιδός</a:t>
            </a:r>
            <a:r>
              <a:rPr lang="el-GR" dirty="0">
                <a:latin typeface="Times New Roman" panose="02020603050405020304" pitchFamily="18" charset="0"/>
                <a:cs typeface="Times New Roman" panose="02020603050405020304" pitchFamily="18" charset="0"/>
              </a:rPr>
              <a:t>, ὁ, ἡ: </a:t>
            </a:r>
            <a:r>
              <a:rPr lang="en-US" dirty="0">
                <a:latin typeface="Times New Roman" panose="02020603050405020304" pitchFamily="18" charset="0"/>
                <a:cs typeface="Times New Roman" panose="02020603050405020304" pitchFamily="18" charset="0"/>
              </a:rPr>
              <a:t>child, boy, girl; slave</a:t>
            </a:r>
          </a:p>
        </p:txBody>
      </p:sp>
    </p:spTree>
    <p:extLst>
      <p:ext uri="{BB962C8B-B14F-4D97-AF65-F5344CB8AC3E}">
        <p14:creationId xmlns:p14="http://schemas.microsoft.com/office/powerpoint/2010/main" val="35230708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F94B7A-A545-CB3E-8970-0E77BC649335}"/>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52D5E2F6-6369-8B69-4B2E-0F4562CC3413}"/>
              </a:ext>
            </a:extLst>
          </p:cNvPr>
          <p:cNvSpPr>
            <a:spLocks noGrp="1"/>
          </p:cNvSpPr>
          <p:nvPr>
            <p:ph idx="1"/>
          </p:nvPr>
        </p:nvSpPr>
        <p:spPr/>
        <p:txBody>
          <a:bodyPr/>
          <a:lstStyle/>
          <a:p>
            <a:pPr algn="just"/>
            <a:r>
              <a:rPr lang="el-GR" dirty="0">
                <a:latin typeface="Times New Roman" panose="02020603050405020304" pitchFamily="18" charset="0"/>
                <a:cs typeface="Times New Roman" panose="02020603050405020304" pitchFamily="18" charset="0"/>
              </a:rPr>
              <a:t>πιστεύω: </a:t>
            </a:r>
            <a:r>
              <a:rPr lang="en-US" dirty="0">
                <a:latin typeface="Times New Roman" panose="02020603050405020304" pitchFamily="18" charset="0"/>
                <a:cs typeface="Times New Roman" panose="02020603050405020304" pitchFamily="18" charset="0"/>
              </a:rPr>
              <a:t>to trust, believe (</a:t>
            </a:r>
            <a:r>
              <a:rPr lang="en-US" dirty="0" err="1">
                <a:latin typeface="Times New Roman" panose="02020603050405020304" pitchFamily="18" charset="0"/>
                <a:cs typeface="Times New Roman" panose="02020603050405020304" pitchFamily="18" charset="0"/>
              </a:rPr>
              <a:t>dat</a:t>
            </a:r>
            <a:r>
              <a:rPr lang="en-US"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πλήν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except, but (gen.)</a:t>
            </a:r>
          </a:p>
          <a:p>
            <a:pPr algn="just"/>
            <a:r>
              <a:rPr lang="el-GR" dirty="0" err="1">
                <a:latin typeface="Times New Roman" panose="02020603050405020304" pitchFamily="18" charset="0"/>
                <a:cs typeface="Times New Roman" panose="02020603050405020304" pitchFamily="18" charset="0"/>
              </a:rPr>
              <a:t>σκια-μαχέω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fight with shadows/in the dark</a:t>
            </a:r>
          </a:p>
          <a:p>
            <a:pPr algn="just"/>
            <a:r>
              <a:rPr lang="el-GR" dirty="0">
                <a:latin typeface="Times New Roman" panose="02020603050405020304" pitchFamily="18" charset="0"/>
                <a:cs typeface="Times New Roman" panose="02020603050405020304" pitchFamily="18" charset="0"/>
              </a:rPr>
              <a:t>τυγχάνω: </a:t>
            </a:r>
            <a:r>
              <a:rPr lang="en-US" dirty="0">
                <a:latin typeface="Times New Roman" panose="02020603050405020304" pitchFamily="18" charset="0"/>
                <a:cs typeface="Times New Roman" panose="02020603050405020304" pitchFamily="18" charset="0"/>
              </a:rPr>
              <a:t>to chance upon, happen; attain</a:t>
            </a:r>
          </a:p>
          <a:p>
            <a:pPr algn="just"/>
            <a:r>
              <a:rPr lang="el-GR" dirty="0">
                <a:latin typeface="Times New Roman" panose="02020603050405020304" pitchFamily="18" charset="0"/>
                <a:cs typeface="Times New Roman" panose="02020603050405020304" pitchFamily="18" charset="0"/>
              </a:rPr>
              <a:t>φθόνος, ὁ: </a:t>
            </a:r>
            <a:r>
              <a:rPr lang="en-US" dirty="0">
                <a:latin typeface="Times New Roman" panose="02020603050405020304" pitchFamily="18" charset="0"/>
                <a:cs typeface="Times New Roman" panose="02020603050405020304" pitchFamily="18" charset="0"/>
              </a:rPr>
              <a:t>envy, ill-will</a:t>
            </a:r>
          </a:p>
          <a:p>
            <a:pPr algn="just"/>
            <a:r>
              <a:rPr lang="el-GR" dirty="0" err="1">
                <a:latin typeface="Times New Roman" panose="02020603050405020304" pitchFamily="18" charset="0"/>
                <a:cs typeface="Times New Roman" panose="02020603050405020304" pitchFamily="18" charset="0"/>
              </a:rPr>
              <a:t>χράομαι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use, employ, experience (dat.)</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998693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1C9058-31C6-6F2A-CC43-0A87AEBD6CA3}"/>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E3E44B59-C30A-340A-75B5-3DD830CE3535}"/>
              </a:ext>
            </a:extLst>
          </p:cNvPr>
          <p:cNvSpPr>
            <a:spLocks noGrp="1"/>
          </p:cNvSpPr>
          <p:nvPr>
            <p:ph idx="1"/>
          </p:nvPr>
        </p:nvSpPr>
        <p:spPr/>
        <p:txBody>
          <a:bodyPr>
            <a:normAutofit/>
          </a:bodyPr>
          <a:lstStyle/>
          <a:p>
            <a:pPr algn="just"/>
            <a:r>
              <a:rPr lang="el-GR" dirty="0" err="1">
                <a:latin typeface="Times New Roman" panose="02020603050405020304" pitchFamily="18" charset="0"/>
                <a:cs typeface="Times New Roman" panose="02020603050405020304" pitchFamily="18" charset="0"/>
              </a:rPr>
              <a:t>κατηγορηκότες</a:t>
            </a:r>
            <a:r>
              <a:rPr lang="el-GR" dirty="0">
                <a:latin typeface="Times New Roman" panose="02020603050405020304" pitchFamily="18" charset="0"/>
                <a:cs typeface="Times New Roman" panose="02020603050405020304" pitchFamily="18" charset="0"/>
              </a:rPr>
              <a:t>…λέγοντες…</a:t>
            </a:r>
            <a:r>
              <a:rPr lang="el-GR" dirty="0" err="1">
                <a:latin typeface="Times New Roman" panose="02020603050405020304" pitchFamily="18" charset="0"/>
                <a:cs typeface="Times New Roman" panose="02020603050405020304" pitchFamily="18" charset="0"/>
              </a:rPr>
              <a:t>κατηγοροῦντες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participial phrases all modifying </a:t>
            </a:r>
            <a:r>
              <a:rPr lang="el-GR" dirty="0" err="1">
                <a:latin typeface="Times New Roman" panose="02020603050405020304" pitchFamily="18" charset="0"/>
                <a:cs typeface="Times New Roman" panose="02020603050405020304" pitchFamily="18" charset="0"/>
              </a:rPr>
              <a:t>κατήγοροι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pf. act. </a:t>
            </a:r>
            <a:r>
              <a:rPr lang="en-US" dirty="0" err="1">
                <a:latin typeface="Times New Roman" panose="02020603050405020304" pitchFamily="18" charset="0"/>
                <a:cs typeface="Times New Roman" panose="02020603050405020304" pitchFamily="18" charset="0"/>
              </a:rPr>
              <a:t>pple</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ἔτι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in addition; 2nd participial phrase</a:t>
            </a:r>
          </a:p>
          <a:p>
            <a:pPr algn="just"/>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ταύτῃ</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τῇ</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ἡλικίᾳ</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i.e. the jurors were approached at an age easy to manipulate</a:t>
            </a:r>
          </a:p>
          <a:p>
            <a:pPr algn="just"/>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ᾗ (</a:t>
            </a:r>
            <a:r>
              <a:rPr lang="el-GR" dirty="0" err="1">
                <a:latin typeface="Times New Roman" panose="02020603050405020304" pitchFamily="18" charset="0"/>
                <a:cs typeface="Times New Roman" panose="02020603050405020304" pitchFamily="18" charset="0"/>
              </a:rPr>
              <a:t>ἡλικίᾳ</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which…; relative clause</a:t>
            </a:r>
          </a:p>
          <a:p>
            <a:pPr algn="just"/>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ἐπιστεύσατε</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you would (be likely to)…; </a:t>
            </a:r>
            <a:r>
              <a:rPr lang="el-GR" dirty="0" err="1">
                <a:latin typeface="Times New Roman" panose="02020603050405020304" pitchFamily="18" charset="0"/>
                <a:cs typeface="Times New Roman" panose="02020603050405020304" pitchFamily="18" charset="0"/>
              </a:rPr>
              <a:t>ἄν</a:t>
            </a:r>
            <a:r>
              <a:rPr lang="el-GR"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aor. ind. is either (a) contrary to fact (past potential) or, as here, (b) customary past; </a:t>
            </a:r>
            <a:r>
              <a:rPr lang="el-GR" dirty="0">
                <a:latin typeface="Times New Roman" panose="02020603050405020304" pitchFamily="18" charset="0"/>
                <a:cs typeface="Times New Roman" panose="02020603050405020304" pitchFamily="18" charset="0"/>
              </a:rPr>
              <a:t>πιστεύω</a:t>
            </a:r>
          </a:p>
          <a:p>
            <a:pPr algn="just"/>
            <a:r>
              <a:rPr lang="el-GR" dirty="0" err="1">
                <a:latin typeface="Times New Roman" panose="02020603050405020304" pitchFamily="18" charset="0"/>
                <a:cs typeface="Times New Roman" panose="02020603050405020304" pitchFamily="18" charset="0"/>
              </a:rPr>
              <a:t>ὄντες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ἔνιοι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ὑμῶν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since) some…; </a:t>
            </a:r>
            <a:r>
              <a:rPr lang="en-US" dirty="0" err="1">
                <a:latin typeface="Times New Roman" panose="02020603050405020304" pitchFamily="18" charset="0"/>
                <a:cs typeface="Times New Roman" panose="02020603050405020304" pitchFamily="18" charset="0"/>
              </a:rPr>
              <a:t>pple</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εἰμί</a:t>
            </a:r>
            <a:r>
              <a:rPr lang="en-US" dirty="0">
                <a:latin typeface="Times New Roman" panose="02020603050405020304" pitchFamily="18" charset="0"/>
                <a:cs typeface="Times New Roman" panose="02020603050405020304" pitchFamily="18" charset="0"/>
              </a:rPr>
              <a:t> is causal in sense, in apposition to the subject of </a:t>
            </a:r>
            <a:r>
              <a:rPr lang="el-GR" dirty="0" err="1">
                <a:latin typeface="Times New Roman" panose="02020603050405020304" pitchFamily="18" charset="0"/>
                <a:cs typeface="Times New Roman" panose="02020603050405020304" pitchFamily="18" charset="0"/>
              </a:rPr>
              <a:t>ἐπιστεύσατε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παῖδες</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καὶ</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μειράκια</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the predicate</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8104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0E17BD-68DE-5B1E-40A4-6492DD7DC3F5}"/>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E24F25F3-0852-39BE-13F6-A6FC306A8662}"/>
              </a:ext>
            </a:extLst>
          </p:cNvPr>
          <p:cNvSpPr>
            <a:spLocks noGrp="1"/>
          </p:cNvSpPr>
          <p:nvPr>
            <p:ph idx="1"/>
          </p:nvPr>
        </p:nvSpPr>
        <p:spPr/>
        <p:txBody>
          <a:bodyPr>
            <a:normAutofit fontScale="85000" lnSpcReduction="10000"/>
          </a:bodyPr>
          <a:lstStyle/>
          <a:p>
            <a:pPr algn="just"/>
            <a:r>
              <a:rPr lang="el-GR" dirty="0" err="1">
                <a:latin typeface="Times New Roman" panose="02020603050405020304" pitchFamily="18" charset="0"/>
                <a:cs typeface="Times New Roman" panose="02020603050405020304" pitchFamily="18" charset="0"/>
              </a:rPr>
              <a:t>ἐρήμην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δικὴν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κατηγοροῦντες</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prosecuting (the case) in absentia; </a:t>
            </a:r>
            <a:r>
              <a:rPr lang="el-GR" dirty="0" err="1">
                <a:latin typeface="Times New Roman" panose="02020603050405020304" pitchFamily="18" charset="0"/>
                <a:cs typeface="Times New Roman" panose="02020603050405020304" pitchFamily="18" charset="0"/>
              </a:rPr>
              <a:t>ἐρήμη</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δική </a:t>
            </a:r>
            <a:r>
              <a:rPr lang="en-US" dirty="0">
                <a:latin typeface="Times New Roman" panose="02020603050405020304" pitchFamily="18" charset="0"/>
                <a:cs typeface="Times New Roman" panose="02020603050405020304" pitchFamily="18" charset="0"/>
              </a:rPr>
              <a:t>is a legal term for a case where the accused is not present to defend himself</a:t>
            </a:r>
          </a:p>
          <a:p>
            <a:pPr algn="just"/>
            <a:r>
              <a:rPr lang="el-GR" dirty="0" err="1">
                <a:latin typeface="Times New Roman" panose="02020603050405020304" pitchFamily="18" charset="0"/>
                <a:cs typeface="Times New Roman" panose="02020603050405020304" pitchFamily="18" charset="0"/>
              </a:rPr>
              <a:t>ἀπολογουμένου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οὐδενός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gen. abs.</a:t>
            </a:r>
          </a:p>
          <a:p>
            <a:pPr algn="just"/>
            <a:r>
              <a:rPr lang="en-US"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τοῦτό</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ὃ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έστίν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this is) what is…; ‘(this is that) which (is)…; ellipsis; relative clause with missing antecedent, or assume acc. of respect: ‘as for what is…’</a:t>
            </a:r>
          </a:p>
          <a:p>
            <a:pPr algn="just"/>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namely) that…; in apposition to </a:t>
            </a:r>
            <a:r>
              <a:rPr lang="el-GR" dirty="0" err="1">
                <a:latin typeface="Times New Roman" panose="02020603050405020304" pitchFamily="18" charset="0"/>
                <a:cs typeface="Times New Roman" panose="02020603050405020304" pitchFamily="18" charset="0"/>
              </a:rPr>
              <a:t>τοῦτο</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not even; adv.</a:t>
            </a:r>
          </a:p>
          <a:p>
            <a:pPr algn="just"/>
            <a:r>
              <a:rPr lang="el-GR" dirty="0" err="1">
                <a:latin typeface="Times New Roman" panose="02020603050405020304" pitchFamily="18" charset="0"/>
                <a:cs typeface="Times New Roman" panose="02020603050405020304" pitchFamily="18" charset="0"/>
              </a:rPr>
              <a:t>οἷόν</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έστίν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is) possible; </a:t>
            </a:r>
            <a:r>
              <a:rPr lang="el-GR" dirty="0" err="1">
                <a:latin typeface="Times New Roman" panose="02020603050405020304" pitchFamily="18" charset="0"/>
                <a:cs typeface="Times New Roman" panose="02020603050405020304" pitchFamily="18" charset="0"/>
              </a:rPr>
              <a:t>οἷός</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εἰμί</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be to sort to’ is a common idiom for ‘be able’ or ‘be possible’</a:t>
            </a:r>
          </a:p>
          <a:p>
            <a:pPr algn="just"/>
            <a:r>
              <a:rPr lang="el-GR" dirty="0" err="1">
                <a:latin typeface="Times New Roman" panose="02020603050405020304" pitchFamily="18" charset="0"/>
                <a:cs typeface="Times New Roman" panose="02020603050405020304" pitchFamily="18" charset="0"/>
              </a:rPr>
              <a:t>αὐτῶν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i.e. accusers’; modifies </a:t>
            </a:r>
            <a:r>
              <a:rPr lang="el-GR" dirty="0" err="1">
                <a:latin typeface="Times New Roman" panose="02020603050405020304" pitchFamily="18" charset="0"/>
                <a:cs typeface="Times New Roman" panose="02020603050405020304" pitchFamily="18" charset="0"/>
              </a:rPr>
              <a:t>ὀνόματα</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εἰδέναι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εἰπεῖν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inf. </a:t>
            </a:r>
            <a:r>
              <a:rPr lang="el-GR" dirty="0" err="1">
                <a:latin typeface="Times New Roman" panose="02020603050405020304" pitchFamily="18" charset="0"/>
                <a:cs typeface="Times New Roman" panose="02020603050405020304" pitchFamily="18" charset="0"/>
              </a:rPr>
              <a:t>οἶδα</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aor. </a:t>
            </a:r>
            <a:r>
              <a:rPr lang="el-GR" dirty="0">
                <a:latin typeface="Times New Roman" panose="02020603050405020304" pitchFamily="18" charset="0"/>
                <a:cs typeface="Times New Roman" panose="02020603050405020304" pitchFamily="18" charset="0"/>
              </a:rPr>
              <a:t>λέγω</a:t>
            </a:r>
          </a:p>
          <a:p>
            <a:pPr algn="just"/>
            <a:r>
              <a:rPr lang="el-GR" dirty="0">
                <a:latin typeface="Times New Roman" panose="02020603050405020304" pitchFamily="18" charset="0"/>
                <a:cs typeface="Times New Roman" panose="02020603050405020304" pitchFamily="18" charset="0"/>
              </a:rPr>
              <a:t>τις </a:t>
            </a:r>
            <a:r>
              <a:rPr lang="el-GR" dirty="0" err="1">
                <a:latin typeface="Times New Roman" panose="02020603050405020304" pitchFamily="18" charset="0"/>
                <a:cs typeface="Times New Roman" panose="02020603050405020304" pitchFamily="18" charset="0"/>
              </a:rPr>
              <a:t>κωμῳδοποιὸς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i.e. Aristophanes, who satirized Socrates in the Clouds (424 BC)</a:t>
            </a:r>
          </a:p>
          <a:p>
            <a:pPr algn="just"/>
            <a:r>
              <a:rPr lang="el-GR" dirty="0" err="1">
                <a:latin typeface="Times New Roman" panose="02020603050405020304" pitchFamily="18" charset="0"/>
                <a:cs typeface="Times New Roman" panose="02020603050405020304" pitchFamily="18" charset="0"/>
              </a:rPr>
              <a:t>τυγχάνει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ὤν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happens to + </a:t>
            </a:r>
            <a:r>
              <a:rPr lang="en-US" dirty="0" err="1">
                <a:latin typeface="Times New Roman" panose="02020603050405020304" pitchFamily="18" charset="0"/>
                <a:cs typeface="Times New Roman" panose="02020603050405020304" pitchFamily="18" charset="0"/>
              </a:rPr>
              <a:t>pple</a:t>
            </a:r>
            <a:r>
              <a:rPr lang="en-US" dirty="0">
                <a:latin typeface="Times New Roman" panose="02020603050405020304" pitchFamily="18" charset="0"/>
                <a:cs typeface="Times New Roman" panose="02020603050405020304" pitchFamily="18" charset="0"/>
              </a:rPr>
              <a:t> (nom. </a:t>
            </a:r>
            <a:r>
              <a:rPr lang="el-GR" dirty="0" err="1">
                <a:latin typeface="Times New Roman" panose="02020603050405020304" pitchFamily="18" charset="0"/>
                <a:cs typeface="Times New Roman" panose="02020603050405020304" pitchFamily="18" charset="0"/>
              </a:rPr>
              <a:t>εἰμί</a:t>
            </a:r>
            <a:r>
              <a:rPr lang="el-G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7421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594124-EB58-D21C-22D2-1CAB89350EF9}"/>
              </a:ext>
            </a:extLst>
          </p:cNvPr>
          <p:cNvSpPr>
            <a:spLocks noGrp="1"/>
          </p:cNvSpPr>
          <p:nvPr>
            <p:ph type="title"/>
          </p:nvPr>
        </p:nvSpPr>
        <p:spPr/>
        <p:txBody>
          <a:bodyPr/>
          <a:lstStyle/>
          <a:p>
            <a:r>
              <a:rPr lang="en-US" dirty="0"/>
              <a:t>Ancient Greek </a:t>
            </a:r>
            <a:r>
              <a:rPr lang="el-GR" dirty="0"/>
              <a:t>Κάλαντα</a:t>
            </a:r>
            <a:r>
              <a:rPr lang="en-US" dirty="0"/>
              <a:t> (</a:t>
            </a:r>
            <a:r>
              <a:rPr lang="el-GR" dirty="0" err="1"/>
              <a:t>Εἰρεσιώνη</a:t>
            </a:r>
            <a:r>
              <a:rPr lang="el-GR" dirty="0"/>
              <a:t>)</a:t>
            </a:r>
          </a:p>
        </p:txBody>
      </p:sp>
      <p:sp>
        <p:nvSpPr>
          <p:cNvPr id="3" name="Θέση περιεχομένου 2">
            <a:extLst>
              <a:ext uri="{FF2B5EF4-FFF2-40B4-BE49-F238E27FC236}">
                <a16:creationId xmlns:a16="http://schemas.microsoft.com/office/drawing/2014/main" id="{C2A50F29-D0EB-7BC4-7223-0374AA075CEF}"/>
              </a:ext>
            </a:extLst>
          </p:cNvPr>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According to Plutarch, the Greeks had a custom of decorating tree branches</a:t>
            </a:r>
            <a:r>
              <a:rPr lang="el-GR" dirty="0">
                <a:latin typeface="Times New Roman" panose="02020603050405020304" pitchFamily="18" charset="0"/>
                <a:cs typeface="Times New Roman" panose="02020603050405020304" pitchFamily="18" charset="0"/>
              </a:rPr>
              <a:t>. Κ</a:t>
            </a:r>
            <a:r>
              <a:rPr lang="en-US" dirty="0">
                <a:latin typeface="Times New Roman" panose="02020603050405020304" pitchFamily="18" charset="0"/>
                <a:cs typeface="Times New Roman" panose="02020603050405020304" pitchFamily="18" charset="0"/>
              </a:rPr>
              <a:t>ids would decorate an olive branch and carry it around houses by singing songs of wealth, health and happiness.</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Εἴρος</a:t>
            </a:r>
            <a:r>
              <a:rPr lang="el-GR"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wool. The branch of olive or laurel, was covered with wool, fruit, cakes and olive flasks, dedicated to Apollo, and carried about by singing boys during the festivals of </a:t>
            </a:r>
            <a:r>
              <a:rPr lang="en-US" dirty="0" err="1">
                <a:latin typeface="Times New Roman" panose="02020603050405020304" pitchFamily="18" charset="0"/>
                <a:cs typeface="Times New Roman" panose="02020603050405020304" pitchFamily="18" charset="0"/>
              </a:rPr>
              <a:t>Pyanopsia</a:t>
            </a:r>
            <a:r>
              <a:rPr lang="en-US" dirty="0">
                <a:latin typeface="Times New Roman" panose="02020603050405020304" pitchFamily="18" charset="0"/>
                <a:cs typeface="Times New Roman" panose="02020603050405020304" pitchFamily="18" charset="0"/>
              </a:rPr>
              <a:t> (end of October) and </a:t>
            </a:r>
            <a:r>
              <a:rPr lang="en-US" dirty="0" err="1">
                <a:latin typeface="Times New Roman" panose="02020603050405020304" pitchFamily="18" charset="0"/>
                <a:cs typeface="Times New Roman" panose="02020603050405020304" pitchFamily="18" charset="0"/>
              </a:rPr>
              <a:t>Thargelia</a:t>
            </a:r>
            <a:r>
              <a:rPr lang="en-US" dirty="0">
                <a:latin typeface="Times New Roman" panose="02020603050405020304" pitchFamily="18" charset="0"/>
                <a:cs typeface="Times New Roman" panose="02020603050405020304" pitchFamily="18" charset="0"/>
              </a:rPr>
              <a:t> (end of May).</a:t>
            </a:r>
          </a:p>
          <a:p>
            <a:pPr algn="just"/>
            <a:r>
              <a:rPr lang="en-US" dirty="0">
                <a:latin typeface="Times New Roman" panose="02020603050405020304" pitchFamily="18" charset="0"/>
                <a:cs typeface="Times New Roman" panose="02020603050405020304" pitchFamily="18" charset="0"/>
              </a:rPr>
              <a:t>At the end of the festival, the </a:t>
            </a:r>
            <a:r>
              <a:rPr lang="en-US" dirty="0" err="1">
                <a:latin typeface="Times New Roman" panose="02020603050405020304" pitchFamily="18" charset="0"/>
                <a:cs typeface="Times New Roman" panose="02020603050405020304" pitchFamily="18" charset="0"/>
              </a:rPr>
              <a:t>Eiresione</a:t>
            </a:r>
            <a:r>
              <a:rPr lang="en-US" dirty="0">
                <a:latin typeface="Times New Roman" panose="02020603050405020304" pitchFamily="18" charset="0"/>
                <a:cs typeface="Times New Roman" panose="02020603050405020304" pitchFamily="18" charset="0"/>
              </a:rPr>
              <a:t> was hung up at the house door.</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67681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85F7E1-935F-F485-424A-549D44E1BD19}"/>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E7FB7BF0-56A9-EC4A-4254-1C89CF00B92E}"/>
              </a:ext>
            </a:extLst>
          </p:cNvPr>
          <p:cNvSpPr>
            <a:spLocks noGrp="1"/>
          </p:cNvSpPr>
          <p:nvPr>
            <p:ph idx="1"/>
          </p:nvPr>
        </p:nvSpPr>
        <p:spPr/>
        <p:txBody>
          <a:bodyPr>
            <a:normAutofit/>
          </a:bodyPr>
          <a:lstStyle/>
          <a:p>
            <a:pPr algn="just"/>
            <a:r>
              <a:rPr lang="el-GR" dirty="0" err="1">
                <a:latin typeface="Times New Roman" panose="02020603050405020304" pitchFamily="18" charset="0"/>
                <a:cs typeface="Times New Roman" panose="02020603050405020304" pitchFamily="18" charset="0"/>
              </a:rPr>
              <a:t>ὅσοι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ἀνέπειθον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as many as tried to…; or ‘all who…’ relative cl.; conative impf.</a:t>
            </a:r>
          </a:p>
          <a:p>
            <a:pPr algn="just"/>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αὐτοὶ</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these themselves also... i.e. those persuaded in turn persuade others</a:t>
            </a:r>
          </a:p>
          <a:p>
            <a:pPr algn="just"/>
            <a:r>
              <a:rPr lang="el-GR" dirty="0" err="1">
                <a:latin typeface="Times New Roman" panose="02020603050405020304" pitchFamily="18" charset="0"/>
                <a:cs typeface="Times New Roman" panose="02020603050405020304" pitchFamily="18" charset="0"/>
              </a:rPr>
              <a:t>πεπεισμένοι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pf. pass. </a:t>
            </a:r>
            <a:r>
              <a:rPr lang="el-GR" dirty="0">
                <a:latin typeface="Times New Roman" panose="02020603050405020304" pitchFamily="18" charset="0"/>
                <a:cs typeface="Times New Roman" panose="02020603050405020304" pitchFamily="18" charset="0"/>
              </a:rPr>
              <a:t>πείθω</a:t>
            </a:r>
          </a:p>
          <a:p>
            <a:pPr algn="just"/>
            <a:r>
              <a:rPr lang="el-GR" dirty="0" err="1">
                <a:latin typeface="Times New Roman" panose="02020603050405020304" pitchFamily="18" charset="0"/>
                <a:cs typeface="Times New Roman" panose="02020603050405020304" pitchFamily="18" charset="0"/>
              </a:rPr>
              <a:t>οὗτοι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πάντες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all three groups of first accusers: (a) </a:t>
            </a:r>
            <a:r>
              <a:rPr lang="el-GR" dirty="0" err="1">
                <a:latin typeface="Times New Roman" panose="02020603050405020304" pitchFamily="18" charset="0"/>
                <a:cs typeface="Times New Roman" panose="02020603050405020304" pitchFamily="18" charset="0"/>
              </a:rPr>
              <a:t>ὅσοι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 </a:t>
            </a:r>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 </a:t>
            </a:r>
            <a:r>
              <a:rPr lang="el-GR" dirty="0" err="1">
                <a:latin typeface="Times New Roman" panose="02020603050405020304" pitchFamily="18" charset="0"/>
                <a:cs typeface="Times New Roman" panose="02020603050405020304" pitchFamily="18" charset="0"/>
              </a:rPr>
              <a:t>ἄλλους</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not even…nor...; adv. and conj.</a:t>
            </a:r>
          </a:p>
          <a:p>
            <a:pPr algn="just"/>
            <a:r>
              <a:rPr lang="el-GR" dirty="0" err="1">
                <a:latin typeface="Times New Roman" panose="02020603050405020304" pitchFamily="18" charset="0"/>
                <a:cs typeface="Times New Roman" panose="02020603050405020304" pitchFamily="18" charset="0"/>
              </a:rPr>
              <a:t>ἀναβιβάσασθαι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i.e. to the court</a:t>
            </a:r>
          </a:p>
          <a:p>
            <a:pPr algn="just"/>
            <a:r>
              <a:rPr lang="el-GR" dirty="0" err="1">
                <a:latin typeface="Times New Roman" panose="02020603050405020304" pitchFamily="18" charset="0"/>
                <a:cs typeface="Times New Roman" panose="02020603050405020304" pitchFamily="18" charset="0"/>
              </a:rPr>
              <a:t>οἷόν</a:t>
            </a:r>
            <a:r>
              <a:rPr lang="el-GR" dirty="0">
                <a:latin typeface="Times New Roman" panose="02020603050405020304" pitchFamily="18" charset="0"/>
                <a:cs typeface="Times New Roman" panose="02020603050405020304" pitchFamily="18" charset="0"/>
              </a:rPr>
              <a:t> τ᾽ </a:t>
            </a:r>
            <a:r>
              <a:rPr lang="el-GR" dirty="0" err="1">
                <a:latin typeface="Times New Roman" panose="02020603050405020304" pitchFamily="18" charset="0"/>
                <a:cs typeface="Times New Roman" panose="02020603050405020304" pitchFamily="18" charset="0"/>
              </a:rPr>
              <a:t>ἐστὶν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see d1 above</a:t>
            </a:r>
          </a:p>
          <a:p>
            <a:pPr algn="just"/>
            <a:r>
              <a:rPr lang="el-GR" dirty="0" err="1">
                <a:latin typeface="Times New Roman" panose="02020603050405020304" pitchFamily="18" charset="0"/>
                <a:cs typeface="Times New Roman" panose="02020603050405020304" pitchFamily="18" charset="0"/>
              </a:rPr>
              <a:t>αὐτῶν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any) of them; partitive</a:t>
            </a:r>
          </a:p>
          <a:p>
            <a:pPr algn="just"/>
            <a:r>
              <a:rPr lang="el-GR" dirty="0" err="1">
                <a:latin typeface="Times New Roman" panose="02020603050405020304" pitchFamily="18" charset="0"/>
                <a:cs typeface="Times New Roman" panose="02020603050405020304" pitchFamily="18" charset="0"/>
              </a:rPr>
              <a:t>ἀνάγκη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is)…; impersonal</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20686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0E49B0-A28A-8CA4-AEDF-400107DA9A43}"/>
              </a:ext>
            </a:extLst>
          </p:cNvPr>
          <p:cNvSpPr>
            <a:spLocks noGrp="1"/>
          </p:cNvSpPr>
          <p:nvPr>
            <p:ph type="title"/>
          </p:nvPr>
        </p:nvSpPr>
        <p:spPr/>
        <p:txBody>
          <a:bodyPr/>
          <a:lstStyle/>
          <a:p>
            <a:r>
              <a:rPr lang="en-US" dirty="0"/>
              <a:t>Sentences</a:t>
            </a:r>
            <a:endParaRPr lang="el-GR" dirty="0"/>
          </a:p>
        </p:txBody>
      </p:sp>
      <p:sp>
        <p:nvSpPr>
          <p:cNvPr id="3" name="Θέση περιεχομένου 2">
            <a:extLst>
              <a:ext uri="{FF2B5EF4-FFF2-40B4-BE49-F238E27FC236}">
                <a16:creationId xmlns:a16="http://schemas.microsoft.com/office/drawing/2014/main" id="{E84E3D99-3354-F831-12CC-FFE8290D35AF}"/>
              </a:ext>
            </a:extLst>
          </p:cNvPr>
          <p:cNvSpPr>
            <a:spLocks noGrp="1"/>
          </p:cNvSpPr>
          <p:nvPr>
            <p:ph idx="1"/>
          </p:nvPr>
        </p:nvSpPr>
        <p:spPr/>
        <p:txBody>
          <a:bodyPr>
            <a:normAutofit fontScale="85000" lnSpcReduction="20000"/>
          </a:bodyPr>
          <a:lstStyle/>
          <a:p>
            <a:pPr algn="just"/>
            <a:r>
              <a:rPr lang="el-GR" dirty="0" err="1">
                <a:latin typeface="Times New Roman" panose="02020603050405020304" pitchFamily="18" charset="0"/>
                <a:cs typeface="Times New Roman" panose="02020603050405020304" pitchFamily="18" charset="0"/>
              </a:rPr>
              <a:t>ἔπειτά</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εἰσιν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οὗτοι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κατήγοροι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πολλοὶ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πολὺν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χρόνον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ἤδη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κατηγορηκότες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ταύτῃ</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τῇ</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ἡλικίᾳ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λέγοντες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ὑμᾶς</a:t>
            </a:r>
            <a:r>
              <a:rPr lang="el-GR" dirty="0">
                <a:latin typeface="Times New Roman" panose="02020603050405020304" pitchFamily="18" charset="0"/>
                <a:cs typeface="Times New Roman" panose="02020603050405020304" pitchFamily="18" charset="0"/>
              </a:rPr>
              <a:t> … </a:t>
            </a:r>
            <a:r>
              <a:rPr lang="el-GR" dirty="0" err="1">
                <a:latin typeface="Times New Roman" panose="02020603050405020304" pitchFamily="18" charset="0"/>
                <a:cs typeface="Times New Roman" panose="02020603050405020304" pitchFamily="18" charset="0"/>
              </a:rPr>
              <a:t>παῖδες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ὄντες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ἔνιοι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μειράκια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ἀτεχνῶς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ἐρήμην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κατηγοροῦντες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ἀπολογουμένου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οὐδενός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p>
          <a:p>
            <a:pPr algn="just"/>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a:solidFill>
                  <a:srgbClr val="FF0000"/>
                </a:solidFill>
                <a:latin typeface="Times New Roman" panose="02020603050405020304" pitchFamily="18" charset="0"/>
                <a:cs typeface="Times New Roman" panose="02020603050405020304" pitchFamily="18" charset="0"/>
              </a:rPr>
              <a:t>ᾗ</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μάλιστα</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ἐπιστεύσατε</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(relative clause, </a:t>
            </a:r>
            <a:r>
              <a:rPr lang="el-GR" dirty="0" err="1">
                <a:latin typeface="Times New Roman" panose="02020603050405020304" pitchFamily="18" charset="0"/>
                <a:cs typeface="Times New Roman" panose="02020603050405020304" pitchFamily="18" charset="0"/>
              </a:rPr>
              <a:t>ἡλικίᾳ</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l-GR" dirty="0">
                <a:solidFill>
                  <a:srgbClr val="FF0000"/>
                </a:solidFill>
                <a:latin typeface="Times New Roman" panose="02020603050405020304" pitchFamily="18" charset="0"/>
                <a:cs typeface="Times New Roman" panose="02020603050405020304" pitchFamily="18" charset="0"/>
              </a:rPr>
              <a:t>ὃ</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τοῦτό</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ὃ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a:t>
            </a:r>
            <a:r>
              <a:rPr lang="el-GR" b="1" dirty="0" err="1">
                <a:latin typeface="Times New Roman" panose="02020603050405020304" pitchFamily="18" charset="0"/>
                <a:cs typeface="Times New Roman" panose="02020603050405020304" pitchFamily="18" charset="0"/>
              </a:rPr>
              <a:t>έστίν</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πάντων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ἀλογώτατον</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(relative clause, ellipsis, missing the antecedent)</a:t>
            </a:r>
            <a:r>
              <a:rPr lang="el-GR" b="1" dirty="0">
                <a:latin typeface="Times New Roman" panose="02020603050405020304" pitchFamily="18" charset="0"/>
                <a:cs typeface="Times New Roman" panose="02020603050405020304" pitchFamily="18" charset="0"/>
              </a:rPr>
              <a:t> </a:t>
            </a:r>
          </a:p>
          <a:p>
            <a:pPr algn="just"/>
            <a:r>
              <a:rPr lang="el-GR" dirty="0" err="1">
                <a:solidFill>
                  <a:srgbClr val="FF0000"/>
                </a:solidFill>
                <a:latin typeface="Times New Roman" panose="02020603050405020304" pitchFamily="18" charset="0"/>
                <a:cs typeface="Times New Roman" panose="02020603050405020304" pitchFamily="18" charset="0"/>
              </a:rPr>
              <a:t>ὅτι</a:t>
            </a:r>
            <a:r>
              <a:rPr lang="el-GR" dirty="0">
                <a:solidFill>
                  <a:srgbClr val="FF0000"/>
                </a:solidFill>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ὀνόματα</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οἷόν</a:t>
            </a:r>
            <a:r>
              <a:rPr lang="el-GR" dirty="0">
                <a:latin typeface="Times New Roman" panose="02020603050405020304" pitchFamily="18" charset="0"/>
                <a:cs typeface="Times New Roman" panose="02020603050405020304" pitchFamily="18" charset="0"/>
              </a:rPr>
              <a:t> τε</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l-GR" b="1" dirty="0" err="1">
                <a:latin typeface="Times New Roman" panose="02020603050405020304" pitchFamily="18" charset="0"/>
                <a:cs typeface="Times New Roman" panose="02020603050405020304" pitchFamily="18" charset="0"/>
              </a:rPr>
              <a:t>ἐστιν</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εἰδέναι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εἰπεῖν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secondary clause,</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declarative) </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πλὴν</a:t>
            </a:r>
            <a:r>
              <a:rPr lang="el-GR" dirty="0">
                <a:latin typeface="Times New Roman" panose="02020603050405020304" pitchFamily="18" charset="0"/>
                <a:cs typeface="Times New Roman" panose="02020603050405020304" pitchFamily="18" charset="0"/>
              </a:rPr>
              <a:t> </a:t>
            </a:r>
            <a:r>
              <a:rPr lang="el-GR" dirty="0" err="1">
                <a:solidFill>
                  <a:srgbClr val="FF0000"/>
                </a:solidFill>
                <a:latin typeface="Times New Roman" panose="02020603050405020304" pitchFamily="18" charset="0"/>
                <a:cs typeface="Times New Roman" panose="02020603050405020304" pitchFamily="18" charset="0"/>
              </a:rPr>
              <a:t>εἴ</a:t>
            </a:r>
            <a:r>
              <a:rPr lang="el-GR" dirty="0">
                <a:latin typeface="Times New Roman" panose="02020603050405020304" pitchFamily="18" charset="0"/>
                <a:cs typeface="Times New Roman" panose="02020603050405020304" pitchFamily="18" charset="0"/>
              </a:rPr>
              <a:t> τις </a:t>
            </a:r>
            <a:r>
              <a:rPr lang="el-GR" dirty="0" err="1">
                <a:latin typeface="Times New Roman" panose="02020603050405020304" pitchFamily="18" charset="0"/>
                <a:cs typeface="Times New Roman" panose="02020603050405020304" pitchFamily="18" charset="0"/>
              </a:rPr>
              <a:t>κωμῳδοποιὸς</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τυγχάνει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ὤν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secondary clause, conditional)</a:t>
            </a:r>
          </a:p>
          <a:p>
            <a:pPr algn="just"/>
            <a:r>
              <a:rPr lang="el-GR" dirty="0" err="1">
                <a:solidFill>
                  <a:srgbClr val="FF0000"/>
                </a:solidFill>
                <a:latin typeface="Times New Roman" panose="02020603050405020304" pitchFamily="18" charset="0"/>
                <a:cs typeface="Times New Roman" panose="02020603050405020304" pitchFamily="18" charset="0"/>
              </a:rPr>
              <a:t>ὅσοι</a:t>
            </a:r>
            <a:r>
              <a:rPr lang="el-GR" dirty="0">
                <a:solidFill>
                  <a:srgbClr val="FF0000"/>
                </a:solidFill>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φθόνῳ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διαβολῇ</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χρώμενοι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ὑμᾶς</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ἀνέπειθον</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(relative clause, </a:t>
            </a:r>
            <a:r>
              <a:rPr lang="el-GR" dirty="0" err="1">
                <a:latin typeface="Times New Roman" panose="02020603050405020304" pitchFamily="18" charset="0"/>
                <a:cs typeface="Times New Roman" panose="02020603050405020304" pitchFamily="18" charset="0"/>
              </a:rPr>
              <a:t>οὗτοι</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endParaRPr lang="en-US" b="1"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οἱ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αὐτοὶ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πεπεισμένοι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ἄλλους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πείθοντες</a:t>
            </a:r>
            <a:r>
              <a:rPr lang="el-G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οὗτοι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ἀπορώτατοί</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εἰσιν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p>
          <a:p>
            <a:pPr algn="just"/>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ἀναβιβάσασθαι</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οἷόν</a:t>
            </a:r>
            <a:r>
              <a:rPr lang="el-GR" b="1" dirty="0">
                <a:latin typeface="Times New Roman" panose="02020603050405020304" pitchFamily="18" charset="0"/>
                <a:cs typeface="Times New Roman" panose="02020603050405020304" pitchFamily="18" charset="0"/>
              </a:rPr>
              <a:t> τ᾽ </a:t>
            </a:r>
            <a:r>
              <a:rPr lang="el-GR" b="1" dirty="0" err="1">
                <a:latin typeface="Times New Roman" panose="02020603050405020304" pitchFamily="18" charset="0"/>
                <a:cs typeface="Times New Roman" panose="02020603050405020304" pitchFamily="18" charset="0"/>
              </a:rPr>
              <a:t>ἐστὶν</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ἐνταυθοῖ</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ἐλέγξαι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οὐδένα</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p>
          <a:p>
            <a:pPr algn="just"/>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ἀνάγκη</a:t>
            </a:r>
            <a:r>
              <a:rPr lang="el-GR"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l-GR" b="1" dirty="0" err="1">
                <a:latin typeface="Times New Roman" panose="02020603050405020304" pitchFamily="18" charset="0"/>
                <a:cs typeface="Times New Roman" panose="02020603050405020304" pitchFamily="18" charset="0"/>
              </a:rPr>
              <a:t>ἐστιν</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ἀτεχνῶς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ὥσπερ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σκιαμαχεῖν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ἀπολογούμενόν</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ἐλέγχειν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μηδενὸς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ἀποκρινομένου</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918793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4CB63D-F041-E941-F507-E7E43D53491F}"/>
              </a:ext>
            </a:extLst>
          </p:cNvPr>
          <p:cNvSpPr>
            <a:spLocks noGrp="1"/>
          </p:cNvSpPr>
          <p:nvPr>
            <p:ph type="title"/>
          </p:nvPr>
        </p:nvSpPr>
        <p:spPr/>
        <p:txBody>
          <a:bodyPr/>
          <a:lstStyle/>
          <a:p>
            <a:r>
              <a:rPr lang="en-US" dirty="0"/>
              <a:t>Translation</a:t>
            </a:r>
            <a:endParaRPr lang="el-GR" dirty="0"/>
          </a:p>
        </p:txBody>
      </p:sp>
      <p:sp>
        <p:nvSpPr>
          <p:cNvPr id="3" name="Θέση περιεχομένου 2">
            <a:extLst>
              <a:ext uri="{FF2B5EF4-FFF2-40B4-BE49-F238E27FC236}">
                <a16:creationId xmlns:a16="http://schemas.microsoft.com/office/drawing/2014/main" id="{5A0F1E1D-A5C1-6E57-D266-9F0C0DECC52A}"/>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And they are many, and their charges against me are of ancient date, and they made them in days when you were impressible—in childhood, or perhaps in youth—and the cause when heard went by default, for there was none to answer. And, hardest of all, [18d] their names I do not know and cannot tell; unless in the chance of a comic poet. But the main body of these slanderers who from envy and malice have wrought upon you—and there are some of them who are convinced themselves, and impart their convictions to others—all these, I say, are most difficult to deal with; for I cannot have them up here, and examine them, and therefore I must simply fight with shadows in my own defense, and examine when there is no one who answers. </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84327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80F1B7-B72C-E0B7-D8E8-971A3CD14020}"/>
              </a:ext>
            </a:extLst>
          </p:cNvPr>
          <p:cNvSpPr>
            <a:spLocks noGrp="1"/>
          </p:cNvSpPr>
          <p:nvPr>
            <p:ph type="title"/>
          </p:nvPr>
        </p:nvSpPr>
        <p:spPr/>
        <p:txBody>
          <a:bodyPr/>
          <a:lstStyle/>
          <a:p>
            <a:r>
              <a:rPr lang="en-US" i="1" dirty="0"/>
              <a:t>Apology</a:t>
            </a:r>
            <a:r>
              <a:rPr lang="en-US" dirty="0"/>
              <a:t> 18a-19a (</a:t>
            </a:r>
            <a:r>
              <a:rPr lang="el-GR" i="1" dirty="0" err="1"/>
              <a:t>πρόθεσις</a:t>
            </a:r>
            <a:r>
              <a:rPr lang="en-US" dirty="0"/>
              <a:t>, </a:t>
            </a:r>
            <a:r>
              <a:rPr lang="en-US" i="1" dirty="0" err="1"/>
              <a:t>propositio</a:t>
            </a:r>
            <a:r>
              <a:rPr lang="el-GR" dirty="0"/>
              <a:t>)</a:t>
            </a:r>
          </a:p>
        </p:txBody>
      </p:sp>
      <p:sp>
        <p:nvSpPr>
          <p:cNvPr id="3" name="Θέση περιεχομένου 2">
            <a:extLst>
              <a:ext uri="{FF2B5EF4-FFF2-40B4-BE49-F238E27FC236}">
                <a16:creationId xmlns:a16="http://schemas.microsoft.com/office/drawing/2014/main" id="{119343F5-7FD8-E8C9-85D4-B68FD21B1A1B}"/>
              </a:ext>
            </a:extLst>
          </p:cNvPr>
          <p:cNvSpPr>
            <a:spLocks noGrp="1"/>
          </p:cNvSpPr>
          <p:nvPr>
            <p:ph idx="1"/>
          </p:nvPr>
        </p:nvSpPr>
        <p:spPr/>
        <p:txBody>
          <a:bodyPr/>
          <a:lstStyle/>
          <a:p>
            <a:pPr marL="0" indent="0" algn="just">
              <a:buNone/>
            </a:pPr>
            <a:r>
              <a:rPr lang="el-GR" dirty="0" err="1">
                <a:latin typeface="Times New Roman" panose="02020603050405020304" pitchFamily="18" charset="0"/>
                <a:cs typeface="Times New Roman" panose="02020603050405020304" pitchFamily="18" charset="0"/>
              </a:rPr>
              <a:t>ἀξιώσατε</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ὑμεῖς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ὥσπερ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λέγω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διττούς</a:t>
            </a:r>
            <a:r>
              <a:rPr lang="el-GR" dirty="0">
                <a:latin typeface="Times New Roman" panose="02020603050405020304" pitchFamily="18" charset="0"/>
                <a:cs typeface="Times New Roman" panose="02020603050405020304" pitchFamily="18" charset="0"/>
              </a:rPr>
              <a:t> μου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κατηγόρους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γεγονέναι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ἑτέρους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ἄρτι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κατηγορήσαντας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ἑτέρους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πάλαι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οὓς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λέγω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οἰήθητε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ἐκείνους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πρῶτόν</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ἀπολογήσασθαι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ὑμεῖς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ἐκείνων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πρότερον</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ἠκούσατε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κατηγορούντων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μᾶλλον</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τῶνδε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τῶν</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ὕστερον</a:t>
            </a:r>
            <a:r>
              <a:rPr lang="el-G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r>
              <a:rPr lang="el-GR" dirty="0" err="1">
                <a:latin typeface="Times New Roman" panose="02020603050405020304" pitchFamily="18" charset="0"/>
                <a:cs typeface="Times New Roman" panose="02020603050405020304" pitchFamily="18" charset="0"/>
              </a:rPr>
              <a:t>εἶεν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ἀπολογητέον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δή</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ἄνδρες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Ἀθηναῖοι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ἐπιχειρητέον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ἐξελέσθαι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διαβολὴν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ἣν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ὑμεῖς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χρόνῳ</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ἔσχετε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ταύτην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οὕτως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ὀλίγῳ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χρόνῳ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βουλοίμην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οὕτως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γενέσθαι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εἴ</a:t>
            </a:r>
            <a:r>
              <a:rPr lang="el-GR" dirty="0">
                <a:latin typeface="Times New Roman" panose="02020603050405020304" pitchFamily="18" charset="0"/>
                <a:cs typeface="Times New Roman" panose="02020603050405020304" pitchFamily="18" charset="0"/>
              </a:rPr>
              <a:t> τι </a:t>
            </a:r>
            <a:r>
              <a:rPr lang="el-GR" dirty="0" err="1">
                <a:latin typeface="Times New Roman" panose="02020603050405020304" pitchFamily="18" charset="0"/>
                <a:cs typeface="Times New Roman" panose="02020603050405020304" pitchFamily="18" charset="0"/>
              </a:rPr>
              <a:t>ἄμεινον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ἐμοί</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πλέον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τί</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ποιῆσαι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ἀπολογούμενον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οἶμαι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αὐτὸ</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χαλεπὸν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εἶναι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πάνυ</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λανθάνει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οἷόν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ὅμως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ἴτω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ὅπῃ</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φίλον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νόμῳ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πειστέον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ἀπολογητέον</a:t>
            </a:r>
            <a:r>
              <a:rPr lang="el-G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632242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93B6CF-98D4-65DB-1D3C-813CDB427C8F}"/>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D4E9F380-03D2-89A3-1409-6CFF7DD40AC0}"/>
              </a:ext>
            </a:extLst>
          </p:cNvPr>
          <p:cNvSpPr>
            <a:spLocks noGrp="1"/>
          </p:cNvSpPr>
          <p:nvPr>
            <p:ph idx="1"/>
          </p:nvPr>
        </p:nvSpPr>
        <p:spPr/>
        <p:txBody>
          <a:bodyPr>
            <a:normAutofit/>
          </a:bodyPr>
          <a:lstStyle/>
          <a:p>
            <a:pPr algn="just"/>
            <a:r>
              <a:rPr lang="el-GR" dirty="0" err="1">
                <a:latin typeface="Times New Roman" panose="02020603050405020304" pitchFamily="18" charset="0"/>
                <a:cs typeface="Times New Roman" panose="02020603050405020304" pitchFamily="18" charset="0"/>
              </a:rPr>
              <a:t>ἀξιόω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deem right, think worthy of (gen)</a:t>
            </a:r>
          </a:p>
          <a:p>
            <a:pPr algn="just"/>
            <a:r>
              <a:rPr lang="el-GR" dirty="0" err="1">
                <a:latin typeface="Times New Roman" panose="02020603050405020304" pitchFamily="18" charset="0"/>
                <a:cs typeface="Times New Roman" panose="02020603050405020304" pitchFamily="18" charset="0"/>
              </a:rPr>
              <a:t>ἀπο-λογητέος</a:t>
            </a:r>
            <a:r>
              <a:rPr lang="el-GR" dirty="0">
                <a:latin typeface="Times New Roman" panose="02020603050405020304" pitchFamily="18" charset="0"/>
                <a:cs typeface="Times New Roman" panose="02020603050405020304" pitchFamily="18" charset="0"/>
              </a:rPr>
              <a:t>, -ον: </a:t>
            </a:r>
            <a:r>
              <a:rPr lang="en-US" dirty="0">
                <a:latin typeface="Times New Roman" panose="02020603050405020304" pitchFamily="18" charset="0"/>
                <a:cs typeface="Times New Roman" panose="02020603050405020304" pitchFamily="18" charset="0"/>
              </a:rPr>
              <a:t>to be defended</a:t>
            </a:r>
          </a:p>
          <a:p>
            <a:pPr algn="just"/>
            <a:r>
              <a:rPr lang="el-GR" dirty="0" err="1">
                <a:latin typeface="Times New Roman" panose="02020603050405020304" pitchFamily="18" charset="0"/>
                <a:cs typeface="Times New Roman" panose="02020603050405020304" pitchFamily="18" charset="0"/>
              </a:rPr>
              <a:t>ἄρτι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just, exactly; just now</a:t>
            </a:r>
          </a:p>
          <a:p>
            <a:pPr algn="just"/>
            <a:r>
              <a:rPr lang="el-GR" dirty="0">
                <a:latin typeface="Times New Roman" panose="02020603050405020304" pitchFamily="18" charset="0"/>
                <a:cs typeface="Times New Roman" panose="02020603050405020304" pitchFamily="18" charset="0"/>
              </a:rPr>
              <a:t>διττός, -ή, -όν: </a:t>
            </a:r>
            <a:r>
              <a:rPr lang="en-US" dirty="0">
                <a:latin typeface="Times New Roman" panose="02020603050405020304" pitchFamily="18" charset="0"/>
                <a:cs typeface="Times New Roman" panose="02020603050405020304" pitchFamily="18" charset="0"/>
              </a:rPr>
              <a:t>two; twofold; double</a:t>
            </a:r>
          </a:p>
          <a:p>
            <a:pPr algn="just"/>
            <a:r>
              <a:rPr lang="el-GR" dirty="0" err="1">
                <a:latin typeface="Times New Roman" panose="02020603050405020304" pitchFamily="18" charset="0"/>
                <a:cs typeface="Times New Roman" panose="02020603050405020304" pitchFamily="18" charset="0"/>
              </a:rPr>
              <a:t>εἶεν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well then! (opt. </a:t>
            </a:r>
            <a:r>
              <a:rPr lang="el-GR" dirty="0" err="1">
                <a:latin typeface="Times New Roman" panose="02020603050405020304" pitchFamily="18" charset="0"/>
                <a:cs typeface="Times New Roman" panose="02020603050405020304" pitchFamily="18" charset="0"/>
              </a:rPr>
              <a:t>εἰμί</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let them be so’)</a:t>
            </a:r>
          </a:p>
          <a:p>
            <a:pPr algn="just"/>
            <a:r>
              <a:rPr lang="el-GR" dirty="0" err="1">
                <a:latin typeface="Times New Roman" panose="02020603050405020304" pitchFamily="18" charset="0"/>
                <a:cs typeface="Times New Roman" panose="02020603050405020304" pitchFamily="18" charset="0"/>
              </a:rPr>
              <a:t>ἐλέγχω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cross-examine, question; refute</a:t>
            </a:r>
          </a:p>
          <a:p>
            <a:pPr algn="just"/>
            <a:r>
              <a:rPr lang="el-GR" dirty="0" err="1">
                <a:latin typeface="Times New Roman" panose="02020603050405020304" pitchFamily="18" charset="0"/>
                <a:cs typeface="Times New Roman" panose="02020603050405020304" pitchFamily="18" charset="0"/>
              </a:rPr>
              <a:t>ἐξ-αιρέω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take out, pick out; mid. choose</a:t>
            </a:r>
          </a:p>
          <a:p>
            <a:pPr algn="just"/>
            <a:r>
              <a:rPr lang="el-GR" dirty="0" err="1">
                <a:latin typeface="Times New Roman" panose="02020603050405020304" pitchFamily="18" charset="0"/>
                <a:cs typeface="Times New Roman" panose="02020603050405020304" pitchFamily="18" charset="0"/>
              </a:rPr>
              <a:t>ἐπιχειρητέος</a:t>
            </a:r>
            <a:r>
              <a:rPr lang="el-GR" dirty="0">
                <a:latin typeface="Times New Roman" panose="02020603050405020304" pitchFamily="18" charset="0"/>
                <a:cs typeface="Times New Roman" panose="02020603050405020304" pitchFamily="18" charset="0"/>
              </a:rPr>
              <a:t>, -όν: </a:t>
            </a:r>
            <a:r>
              <a:rPr lang="en-US" dirty="0">
                <a:latin typeface="Times New Roman" panose="02020603050405020304" pitchFamily="18" charset="0"/>
                <a:cs typeface="Times New Roman" panose="02020603050405020304" pitchFamily="18" charset="0"/>
              </a:rPr>
              <a:t>to be attempted or tried</a:t>
            </a:r>
          </a:p>
        </p:txBody>
      </p:sp>
    </p:spTree>
    <p:extLst>
      <p:ext uri="{BB962C8B-B14F-4D97-AF65-F5344CB8AC3E}">
        <p14:creationId xmlns:p14="http://schemas.microsoft.com/office/powerpoint/2010/main" val="5399473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F974D8-CAF8-A591-C49F-79551BAA7861}"/>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26E0C8A0-75E6-B5D4-EA46-B5488D8358AD}"/>
              </a:ext>
            </a:extLst>
          </p:cNvPr>
          <p:cNvSpPr>
            <a:spLocks noGrp="1"/>
          </p:cNvSpPr>
          <p:nvPr>
            <p:ph idx="1"/>
          </p:nvPr>
        </p:nvSpPr>
        <p:spPr/>
        <p:txBody>
          <a:bodyPr/>
          <a:lstStyle/>
          <a:p>
            <a:pPr algn="just"/>
            <a:r>
              <a:rPr lang="el-GR" dirty="0" err="1">
                <a:latin typeface="Times New Roman" panose="02020603050405020304" pitchFamily="18" charset="0"/>
                <a:cs typeface="Times New Roman" panose="02020603050405020304" pitchFamily="18" charset="0"/>
              </a:rPr>
              <a:t>ἀπολογητέον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defense must be made</a:t>
            </a:r>
          </a:p>
          <a:p>
            <a:pPr algn="just"/>
            <a:r>
              <a:rPr lang="el-GR" dirty="0" err="1">
                <a:latin typeface="Times New Roman" panose="02020603050405020304" pitchFamily="18" charset="0"/>
                <a:cs typeface="Times New Roman" panose="02020603050405020304" pitchFamily="18" charset="0"/>
              </a:rPr>
              <a:t>ἐσχετε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ἔχω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aor., pl. 3</a:t>
            </a:r>
            <a:r>
              <a:rPr lang="en-US" baseline="30000" dirty="0">
                <a:latin typeface="Times New Roman" panose="02020603050405020304" pitchFamily="18" charset="0"/>
                <a:cs typeface="Times New Roman" panose="02020603050405020304" pitchFamily="18" charset="0"/>
              </a:rPr>
              <a:t>rd</a:t>
            </a:r>
            <a:r>
              <a:rPr lang="en-US" dirty="0">
                <a:latin typeface="Times New Roman" panose="02020603050405020304" pitchFamily="18" charset="0"/>
                <a:cs typeface="Times New Roman" panose="02020603050405020304" pitchFamily="18" charset="0"/>
              </a:rPr>
              <a:t>, you acquired</a:t>
            </a:r>
          </a:p>
          <a:p>
            <a:pPr algn="just"/>
            <a:r>
              <a:rPr lang="el-GR" dirty="0" err="1">
                <a:latin typeface="Times New Roman" panose="02020603050405020304" pitchFamily="18" charset="0"/>
                <a:cs typeface="Times New Roman" panose="02020603050405020304" pitchFamily="18" charset="0"/>
              </a:rPr>
              <a:t>ἕτερος</a:t>
            </a:r>
            <a:r>
              <a:rPr lang="el-GR" dirty="0">
                <a:latin typeface="Times New Roman" panose="02020603050405020304" pitchFamily="18" charset="0"/>
                <a:cs typeface="Times New Roman" panose="02020603050405020304" pitchFamily="18" charset="0"/>
              </a:rPr>
              <a:t>, -α, -ον: </a:t>
            </a:r>
            <a:r>
              <a:rPr lang="en-US" dirty="0">
                <a:latin typeface="Times New Roman" panose="02020603050405020304" pitchFamily="18" charset="0"/>
                <a:cs typeface="Times New Roman" panose="02020603050405020304" pitchFamily="18" charset="0"/>
              </a:rPr>
              <a:t>other, one…other, different</a:t>
            </a:r>
          </a:p>
          <a:p>
            <a:pPr algn="just"/>
            <a:r>
              <a:rPr lang="el-GR" dirty="0">
                <a:latin typeface="Times New Roman" panose="02020603050405020304" pitchFamily="18" charset="0"/>
                <a:cs typeface="Times New Roman" panose="02020603050405020304" pitchFamily="18" charset="0"/>
              </a:rPr>
              <a:t>πάλαι: </a:t>
            </a:r>
            <a:r>
              <a:rPr lang="en-US" dirty="0">
                <a:latin typeface="Times New Roman" panose="02020603050405020304" pitchFamily="18" charset="0"/>
                <a:cs typeface="Times New Roman" panose="02020603050405020304" pitchFamily="18" charset="0"/>
              </a:rPr>
              <a:t>long ago, for a long time</a:t>
            </a:r>
          </a:p>
          <a:p>
            <a:pPr algn="just"/>
            <a:r>
              <a:rPr lang="el-GR" dirty="0">
                <a:latin typeface="Times New Roman" panose="02020603050405020304" pitchFamily="18" charset="0"/>
                <a:cs typeface="Times New Roman" panose="02020603050405020304" pitchFamily="18" charset="0"/>
              </a:rPr>
              <a:t>πρότερος, -α, -ον: </a:t>
            </a:r>
            <a:r>
              <a:rPr lang="en-US" dirty="0">
                <a:latin typeface="Times New Roman" panose="02020603050405020304" pitchFamily="18" charset="0"/>
                <a:cs typeface="Times New Roman" panose="02020603050405020304" pitchFamily="18" charset="0"/>
              </a:rPr>
              <a:t>previous, earlier</a:t>
            </a:r>
          </a:p>
          <a:p>
            <a:pPr algn="just"/>
            <a:r>
              <a:rPr lang="el-GR" dirty="0" err="1">
                <a:latin typeface="Times New Roman" panose="02020603050405020304" pitchFamily="18" charset="0"/>
                <a:cs typeface="Times New Roman" panose="02020603050405020304" pitchFamily="18" charset="0"/>
              </a:rPr>
              <a:t>πρῶτος</a:t>
            </a:r>
            <a:r>
              <a:rPr lang="el-GR" dirty="0">
                <a:latin typeface="Times New Roman" panose="02020603050405020304" pitchFamily="18" charset="0"/>
                <a:cs typeface="Times New Roman" panose="02020603050405020304" pitchFamily="18" charset="0"/>
              </a:rPr>
              <a:t>, -η, -ον: </a:t>
            </a:r>
            <a:r>
              <a:rPr lang="en-US" dirty="0">
                <a:latin typeface="Times New Roman" panose="02020603050405020304" pitchFamily="18" charset="0"/>
                <a:cs typeface="Times New Roman" panose="02020603050405020304" pitchFamily="18" charset="0"/>
              </a:rPr>
              <a:t>first, earliest</a:t>
            </a:r>
          </a:p>
          <a:p>
            <a:pPr algn="just"/>
            <a:r>
              <a:rPr lang="en-US" dirty="0" err="1">
                <a:latin typeface="Times New Roman" panose="02020603050405020304" pitchFamily="18" charset="0"/>
                <a:cs typeface="Times New Roman" panose="02020603050405020304" pitchFamily="18" charset="0"/>
              </a:rPr>
              <a:t>ὕστερος</a:t>
            </a:r>
            <a:r>
              <a:rPr lang="en-US" dirty="0">
                <a:latin typeface="Times New Roman" panose="02020603050405020304" pitchFamily="18" charset="0"/>
                <a:cs typeface="Times New Roman" panose="02020603050405020304" pitchFamily="18" charset="0"/>
              </a:rPr>
              <a:t>, -α, -</a:t>
            </a:r>
            <a:r>
              <a:rPr lang="en-US" dirty="0" err="1">
                <a:latin typeface="Times New Roman" panose="02020603050405020304" pitchFamily="18" charset="0"/>
                <a:cs typeface="Times New Roman" panose="02020603050405020304" pitchFamily="18" charset="0"/>
              </a:rPr>
              <a:t>ον</a:t>
            </a:r>
            <a:r>
              <a:rPr lang="en-US" dirty="0">
                <a:latin typeface="Times New Roman" panose="02020603050405020304" pitchFamily="18" charset="0"/>
                <a:cs typeface="Times New Roman" panose="02020603050405020304" pitchFamily="18" charset="0"/>
              </a:rPr>
              <a:t>: later, last; adv. later</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8900349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60DC9D-5CA8-21F2-1514-300ACEFC6CEB}"/>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ED2EF3D9-3D07-29F1-ECE8-BD46868A7CA9}"/>
              </a:ext>
            </a:extLst>
          </p:cNvPr>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τε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joining the two infs.</a:t>
            </a:r>
          </a:p>
          <a:p>
            <a:pPr algn="just"/>
            <a:r>
              <a:rPr lang="el-GR" dirty="0" err="1">
                <a:latin typeface="Times New Roman" panose="02020603050405020304" pitchFamily="18" charset="0"/>
                <a:cs typeface="Times New Roman" panose="02020603050405020304" pitchFamily="18" charset="0"/>
              </a:rPr>
              <a:t>μηδενὸς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ἀποκρινομένου</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gen. abs.</a:t>
            </a:r>
          </a:p>
          <a:p>
            <a:pPr algn="just"/>
            <a:r>
              <a:rPr lang="el-GR" dirty="0" err="1">
                <a:latin typeface="Times New Roman" panose="02020603050405020304" pitchFamily="18" charset="0"/>
                <a:cs typeface="Times New Roman" panose="02020603050405020304" pitchFamily="18" charset="0"/>
              </a:rPr>
              <a:t>ἀξιώσατε</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aor. imperative</a:t>
            </a:r>
          </a:p>
          <a:p>
            <a:pPr algn="just"/>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inferential</a:t>
            </a:r>
          </a:p>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also, too</a:t>
            </a:r>
          </a:p>
          <a:p>
            <a:pPr algn="just"/>
            <a:r>
              <a:rPr lang="el-GR" dirty="0" err="1">
                <a:latin typeface="Times New Roman" panose="02020603050405020304" pitchFamily="18" charset="0"/>
                <a:cs typeface="Times New Roman" panose="02020603050405020304" pitchFamily="18" charset="0"/>
              </a:rPr>
              <a:t>διττούς</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γεγονέναι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that there…; ind. disc. with pf. act. inf. </a:t>
            </a:r>
            <a:r>
              <a:rPr lang="el-GR" dirty="0" err="1">
                <a:latin typeface="Times New Roman" panose="02020603050405020304" pitchFamily="18" charset="0"/>
                <a:cs typeface="Times New Roman" panose="02020603050405020304" pitchFamily="18" charset="0"/>
              </a:rPr>
              <a:t>γίγνομαι</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μου: </a:t>
            </a:r>
            <a:r>
              <a:rPr lang="en-US" dirty="0">
                <a:latin typeface="Times New Roman" panose="02020603050405020304" pitchFamily="18" charset="0"/>
                <a:cs typeface="Times New Roman" panose="02020603050405020304" pitchFamily="18" charset="0"/>
              </a:rPr>
              <a:t>objective gen. with </a:t>
            </a:r>
            <a:r>
              <a:rPr lang="el-GR" dirty="0" err="1">
                <a:latin typeface="Times New Roman" panose="02020603050405020304" pitchFamily="18" charset="0"/>
                <a:cs typeface="Times New Roman" panose="02020603050405020304" pitchFamily="18" charset="0"/>
              </a:rPr>
              <a:t>κατηγόρους</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ἑτέρους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ἑτέρους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some…others…</a:t>
            </a:r>
          </a:p>
          <a:p>
            <a:pPr algn="just"/>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κατηγορήσαντας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those…</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05424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BF88E9-4372-B3D4-2ED1-2A91E47D9C4C}"/>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81344F8D-D77C-CECB-C2E2-4DD527A25B69}"/>
              </a:ext>
            </a:extLst>
          </p:cNvPr>
          <p:cNvSpPr>
            <a:spLocks noGrp="1"/>
          </p:cNvSpPr>
          <p:nvPr>
            <p:ph idx="1"/>
          </p:nvPr>
        </p:nvSpPr>
        <p:spPr/>
        <p:txBody>
          <a:bodyPr>
            <a:normAutofit/>
          </a:bodyPr>
          <a:lstStyle/>
          <a:p>
            <a:pPr algn="just"/>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πάλαι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κατηγορήσαντας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those…</a:t>
            </a:r>
          </a:p>
          <a:p>
            <a:pPr algn="just"/>
            <a:r>
              <a:rPr lang="el-GR" dirty="0" err="1">
                <a:latin typeface="Times New Roman" panose="02020603050405020304" pitchFamily="18" charset="0"/>
                <a:cs typeface="Times New Roman" panose="02020603050405020304" pitchFamily="18" charset="0"/>
              </a:rPr>
              <a:t>ἀναπείθω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persuade strongly</a:t>
            </a:r>
          </a:p>
          <a:p>
            <a:pPr algn="just"/>
            <a:r>
              <a:rPr lang="el-GR" dirty="0" err="1">
                <a:latin typeface="Times New Roman" panose="02020603050405020304" pitchFamily="18" charset="0"/>
                <a:cs typeface="Times New Roman" panose="02020603050405020304" pitchFamily="18" charset="0"/>
              </a:rPr>
              <a:t>ἄπορος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without a way out, difficult</a:t>
            </a:r>
          </a:p>
          <a:p>
            <a:pPr algn="just"/>
            <a:r>
              <a:rPr lang="el-GR" dirty="0" err="1">
                <a:latin typeface="Times New Roman" panose="02020603050405020304" pitchFamily="18" charset="0"/>
                <a:cs typeface="Times New Roman" panose="02020603050405020304" pitchFamily="18" charset="0"/>
              </a:rPr>
              <a:t>οὓς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λέγω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about) whom…; relative</a:t>
            </a:r>
          </a:p>
          <a:p>
            <a:pPr algn="just"/>
            <a:r>
              <a:rPr lang="el-GR" dirty="0" err="1">
                <a:latin typeface="Times New Roman" panose="02020603050405020304" pitchFamily="18" charset="0"/>
                <a:cs typeface="Times New Roman" panose="02020603050405020304" pitchFamily="18" charset="0"/>
              </a:rPr>
              <a:t>ἀναβιβάζομαι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bring to the court</a:t>
            </a:r>
          </a:p>
          <a:p>
            <a:pPr algn="just"/>
            <a:r>
              <a:rPr lang="el-GR" dirty="0" err="1">
                <a:latin typeface="Times New Roman" panose="02020603050405020304" pitchFamily="18" charset="0"/>
                <a:cs typeface="Times New Roman" panose="02020603050405020304" pitchFamily="18" charset="0"/>
              </a:rPr>
              <a:t>αὐτῶν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partitive gen. from </a:t>
            </a:r>
            <a:r>
              <a:rPr lang="el-GR" dirty="0" err="1">
                <a:latin typeface="Times New Roman" panose="02020603050405020304" pitchFamily="18" charset="0"/>
                <a:cs typeface="Times New Roman" panose="02020603050405020304" pitchFamily="18" charset="0"/>
              </a:rPr>
              <a:t>οὐδένα</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οἰήθητε</a:t>
            </a:r>
            <a:r>
              <a:rPr lang="el-GR" dirty="0">
                <a:latin typeface="Times New Roman" panose="02020603050405020304" pitchFamily="18" charset="0"/>
                <a:cs typeface="Times New Roman" panose="02020603050405020304" pitchFamily="18" charset="0"/>
              </a:rPr>
              <a:t>: 2</a:t>
            </a:r>
            <a:r>
              <a:rPr lang="en-US" dirty="0">
                <a:latin typeface="Times New Roman" panose="02020603050405020304" pitchFamily="18" charset="0"/>
                <a:cs typeface="Times New Roman" panose="02020603050405020304" pitchFamily="18" charset="0"/>
              </a:rPr>
              <a:t>p aor. pass. dep. imperative, </a:t>
            </a:r>
            <a:r>
              <a:rPr lang="el-GR" dirty="0" err="1">
                <a:latin typeface="Times New Roman" panose="02020603050405020304" pitchFamily="18" charset="0"/>
                <a:cs typeface="Times New Roman" panose="02020603050405020304" pitchFamily="18" charset="0"/>
              </a:rPr>
              <a:t>οἴομαι</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δεῖν</a:t>
            </a:r>
            <a:r>
              <a:rPr lang="el-GR" dirty="0">
                <a:latin typeface="Times New Roman" panose="02020603050405020304" pitchFamily="18" charset="0"/>
                <a:cs typeface="Times New Roman" panose="02020603050405020304" pitchFamily="18" charset="0"/>
              </a:rPr>
              <a:t>…με </a:t>
            </a:r>
            <a:r>
              <a:rPr lang="el-GR" dirty="0" err="1">
                <a:latin typeface="Times New Roman" panose="02020603050405020304" pitchFamily="18" charset="0"/>
                <a:cs typeface="Times New Roman" panose="02020603050405020304" pitchFamily="18" charset="0"/>
              </a:rPr>
              <a:t>ἀπολογήσασθαι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that it…; ind. disc.; impersonal </a:t>
            </a:r>
            <a:r>
              <a:rPr lang="el-GR" dirty="0" err="1">
                <a:latin typeface="Times New Roman" panose="02020603050405020304" pitchFamily="18" charset="0"/>
                <a:cs typeface="Times New Roman" panose="02020603050405020304" pitchFamily="18" charset="0"/>
              </a:rPr>
              <a:t>δεῖ</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against…</a:t>
            </a:r>
          </a:p>
          <a:p>
            <a:endParaRPr lang="el-GR" dirty="0"/>
          </a:p>
        </p:txBody>
      </p:sp>
    </p:spTree>
    <p:extLst>
      <p:ext uri="{BB962C8B-B14F-4D97-AF65-F5344CB8AC3E}">
        <p14:creationId xmlns:p14="http://schemas.microsoft.com/office/powerpoint/2010/main" val="11621781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412D40-6FDC-903A-9DCE-03A1036D0010}"/>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913168E2-2157-0E1D-3518-8FC9013007E7}"/>
              </a:ext>
            </a:extLst>
          </p:cNvPr>
          <p:cNvSpPr>
            <a:spLocks noGrp="1"/>
          </p:cNvSpPr>
          <p:nvPr>
            <p:ph idx="1"/>
          </p:nvPr>
        </p:nvSpPr>
        <p:spPr/>
        <p:txBody>
          <a:bodyPr>
            <a:normAutofit lnSpcReduction="10000"/>
          </a:bodyPr>
          <a:lstStyle/>
          <a:p>
            <a:pPr algn="just"/>
            <a:r>
              <a:rPr lang="el-GR" dirty="0" err="1">
                <a:latin typeface="Times New Roman" panose="02020603050405020304" pitchFamily="18" charset="0"/>
                <a:cs typeface="Times New Roman" panose="02020603050405020304" pitchFamily="18" charset="0"/>
              </a:rPr>
              <a:t>ἀνάγκη</a:t>
            </a:r>
            <a:r>
              <a:rPr lang="el-GR" dirty="0">
                <a:latin typeface="Times New Roman" panose="02020603050405020304" pitchFamily="18" charset="0"/>
                <a:cs typeface="Times New Roman" panose="02020603050405020304" pitchFamily="18" charset="0"/>
              </a:rPr>
              <a:t> έστιν: </a:t>
            </a:r>
            <a:r>
              <a:rPr lang="en-US" dirty="0">
                <a:latin typeface="Times New Roman" panose="02020603050405020304" pitchFamily="18" charset="0"/>
                <a:cs typeface="Times New Roman" panose="02020603050405020304" pitchFamily="18" charset="0"/>
              </a:rPr>
              <a:t>inf. with subj. in acc., it is necessary </a:t>
            </a:r>
          </a:p>
          <a:p>
            <a:pPr algn="just"/>
            <a:r>
              <a:rPr lang="el-GR" dirty="0" err="1">
                <a:latin typeface="Times New Roman" panose="02020603050405020304" pitchFamily="18" charset="0"/>
                <a:cs typeface="Times New Roman" panose="02020603050405020304" pitchFamily="18" charset="0"/>
              </a:rPr>
              <a:t>ὥσπερ</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just if</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πρῶτον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adverbial acc.</a:t>
            </a:r>
          </a:p>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in fact; </a:t>
            </a:r>
            <a:r>
              <a:rPr lang="el-GR" dirty="0" err="1">
                <a:latin typeface="Times New Roman" panose="02020603050405020304" pitchFamily="18" charset="0"/>
                <a:cs typeface="Times New Roman" panose="02020603050405020304" pitchFamily="18" charset="0"/>
              </a:rPr>
              <a:t>καί</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adv.</a:t>
            </a:r>
          </a:p>
          <a:p>
            <a:pPr algn="just"/>
            <a:r>
              <a:rPr lang="el-GR" dirty="0" err="1">
                <a:latin typeface="Times New Roman" panose="02020603050405020304" pitchFamily="18" charset="0"/>
                <a:cs typeface="Times New Roman" panose="02020603050405020304" pitchFamily="18" charset="0"/>
              </a:rPr>
              <a:t>ἐκείνων</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κατηγορούντων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from…; gen. of source as obj. + </a:t>
            </a:r>
            <a:r>
              <a:rPr lang="en-US" dirty="0" err="1">
                <a:latin typeface="Times New Roman" panose="02020603050405020304" pitchFamily="18" charset="0"/>
                <a:cs typeface="Times New Roman" panose="02020603050405020304" pitchFamily="18" charset="0"/>
              </a:rPr>
              <a:t>pple</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πρότερον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comparative adv.</a:t>
            </a:r>
          </a:p>
          <a:p>
            <a:pPr algn="just"/>
            <a:r>
              <a:rPr lang="el-GR" dirty="0" err="1">
                <a:latin typeface="Times New Roman" panose="02020603050405020304" pitchFamily="18" charset="0"/>
                <a:cs typeface="Times New Roman" panose="02020603050405020304" pitchFamily="18" charset="0"/>
              </a:rPr>
              <a:t>πολὺ</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far; ‘much,’; adv. acc. (acc. of extent in degree: ‘more by much’)</a:t>
            </a:r>
          </a:p>
          <a:p>
            <a:pPr algn="just"/>
            <a:r>
              <a:rPr lang="el-GR" dirty="0">
                <a:latin typeface="Times New Roman" panose="02020603050405020304" pitchFamily="18" charset="0"/>
                <a:cs typeface="Times New Roman" panose="02020603050405020304" pitchFamily="18" charset="0"/>
              </a:rPr>
              <a:t>ἢ: </a:t>
            </a:r>
            <a:r>
              <a:rPr lang="en-US" dirty="0">
                <a:latin typeface="Times New Roman" panose="02020603050405020304" pitchFamily="18" charset="0"/>
                <a:cs typeface="Times New Roman" panose="02020603050405020304" pitchFamily="18" charset="0"/>
              </a:rPr>
              <a:t>than</a:t>
            </a:r>
          </a:p>
          <a:p>
            <a:pPr algn="just"/>
            <a:r>
              <a:rPr lang="el-GR" dirty="0" err="1">
                <a:latin typeface="Times New Roman" panose="02020603050405020304" pitchFamily="18" charset="0"/>
                <a:cs typeface="Times New Roman" panose="02020603050405020304" pitchFamily="18" charset="0"/>
              </a:rPr>
              <a:t>τῶνδε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ὕστερον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κατηγορούντων</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from…; gen. of source, comparative adv. In attributive position; i.e. 2nd set of accusers</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90538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578713-8CCE-1749-E362-5AA16B13C091}"/>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B714D710-9789-77D2-998D-110831A559F8}"/>
              </a:ext>
            </a:extLst>
          </p:cNvPr>
          <p:cNvSpPr>
            <a:spLocks noGrp="1"/>
          </p:cNvSpPr>
          <p:nvPr>
            <p:ph idx="1"/>
          </p:nvPr>
        </p:nvSpPr>
        <p:spPr/>
        <p:txBody>
          <a:bodyPr>
            <a:normAutofit/>
          </a:bodyPr>
          <a:lstStyle/>
          <a:p>
            <a:pPr algn="just"/>
            <a:r>
              <a:rPr lang="el-GR" dirty="0" err="1">
                <a:latin typeface="Times New Roman" panose="02020603050405020304" pitchFamily="18" charset="0"/>
                <a:cs typeface="Times New Roman" panose="02020603050405020304" pitchFamily="18" charset="0"/>
              </a:rPr>
              <a:t>εἶεν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well then!; an exclamation originally 3p pres. opt. of wish, </a:t>
            </a:r>
            <a:r>
              <a:rPr lang="el-GR" dirty="0" err="1">
                <a:latin typeface="Times New Roman" panose="02020603050405020304" pitchFamily="18" charset="0"/>
                <a:cs typeface="Times New Roman" panose="02020603050405020304" pitchFamily="18" charset="0"/>
              </a:rPr>
              <a:t>εἰμί</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let them be so!’</a:t>
            </a:r>
          </a:p>
          <a:p>
            <a:pPr algn="just"/>
            <a:r>
              <a:rPr lang="el-GR" dirty="0" err="1">
                <a:latin typeface="Times New Roman" panose="02020603050405020304" pitchFamily="18" charset="0"/>
                <a:cs typeface="Times New Roman" panose="02020603050405020304" pitchFamily="18" charset="0"/>
              </a:rPr>
              <a:t>ἀπολογητέον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ἐπιχειρητέον</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must…it must …; ‘(it is) to… and (it is) to…(by me)’ impersonal verbal adj. + missing </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express necessity; often, these forms are translated actively ‘(I) must…’</a:t>
            </a:r>
          </a:p>
          <a:p>
            <a:pPr algn="just"/>
            <a:r>
              <a:rPr lang="el-GR" dirty="0" err="1">
                <a:latin typeface="Times New Roman" panose="02020603050405020304" pitchFamily="18" charset="0"/>
                <a:cs typeface="Times New Roman" panose="02020603050405020304" pitchFamily="18" charset="0"/>
              </a:rPr>
              <a:t>δή</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now; ‘already,’ temporal or resumptive use</a:t>
            </a:r>
          </a:p>
          <a:p>
            <a:pPr algn="just"/>
            <a:r>
              <a:rPr lang="el-GR" dirty="0" err="1">
                <a:latin typeface="Times New Roman" panose="02020603050405020304" pitchFamily="18" charset="0"/>
                <a:cs typeface="Times New Roman" panose="02020603050405020304" pitchFamily="18" charset="0"/>
              </a:rPr>
              <a:t>ὑμῶν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from…; gen. separation</a:t>
            </a:r>
          </a:p>
          <a:p>
            <a:pPr algn="just"/>
            <a:r>
              <a:rPr lang="el-GR" dirty="0" err="1">
                <a:latin typeface="Times New Roman" panose="02020603050405020304" pitchFamily="18" charset="0"/>
                <a:cs typeface="Times New Roman" panose="02020603050405020304" pitchFamily="18" charset="0"/>
              </a:rPr>
              <a:t>ἐξελέσθαι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aor. mid. inf. </a:t>
            </a:r>
            <a:r>
              <a:rPr lang="el-GR" dirty="0" err="1">
                <a:latin typeface="Times New Roman" panose="02020603050405020304" pitchFamily="18" charset="0"/>
                <a:cs typeface="Times New Roman" panose="02020603050405020304" pitchFamily="18" charset="0"/>
              </a:rPr>
              <a:t>ἐξ-αιρέω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aor. stem </a:t>
            </a:r>
            <a:r>
              <a:rPr lang="el-GR" dirty="0" err="1">
                <a:latin typeface="Times New Roman" panose="02020603050405020304" pitchFamily="18" charset="0"/>
                <a:cs typeface="Times New Roman" panose="02020603050405020304" pitchFamily="18" charset="0"/>
              </a:rPr>
              <a:t>ἑλ</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i.e. remove</a:t>
            </a:r>
          </a:p>
          <a:p>
            <a:r>
              <a:rPr lang="el-GR" dirty="0" err="1">
                <a:latin typeface="Times New Roman" panose="02020603050405020304" pitchFamily="18" charset="0"/>
                <a:cs typeface="Times New Roman" panose="02020603050405020304" pitchFamily="18" charset="0"/>
              </a:rPr>
              <a:t>πλέον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τί</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ποιῆσαι</a:t>
            </a:r>
            <a:r>
              <a:rPr lang="en-US" dirty="0">
                <a:latin typeface="Times New Roman" panose="02020603050405020304" pitchFamily="18" charset="0"/>
                <a:cs typeface="Times New Roman" panose="02020603050405020304" pitchFamily="18" charset="0"/>
              </a:rPr>
              <a:t>: to do something more</a:t>
            </a:r>
            <a:r>
              <a:rPr lang="el-G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44974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3E82BF-AD53-DB41-AD98-D03021714FF1}"/>
              </a:ext>
            </a:extLst>
          </p:cNvPr>
          <p:cNvSpPr>
            <a:spLocks noGrp="1"/>
          </p:cNvSpPr>
          <p:nvPr>
            <p:ph type="title"/>
          </p:nvPr>
        </p:nvSpPr>
        <p:spPr/>
        <p:txBody>
          <a:bodyPr/>
          <a:lstStyle/>
          <a:p>
            <a:r>
              <a:rPr lang="en-US" dirty="0"/>
              <a:t>Relative Clauses</a:t>
            </a:r>
            <a:endParaRPr lang="el-GR" dirty="0"/>
          </a:p>
        </p:txBody>
      </p:sp>
      <p:sp>
        <p:nvSpPr>
          <p:cNvPr id="3" name="Θέση περιεχομένου 2">
            <a:extLst>
              <a:ext uri="{FF2B5EF4-FFF2-40B4-BE49-F238E27FC236}">
                <a16:creationId xmlns:a16="http://schemas.microsoft.com/office/drawing/2014/main" id="{C3FF025F-A32B-DD1D-154F-CB81BDCF6452}"/>
              </a:ext>
            </a:extLst>
          </p:cNvPr>
          <p:cNvSpPr>
            <a:spLocks noGrp="1"/>
          </p:cNvSpPr>
          <p:nvPr>
            <p:ph idx="1"/>
          </p:nvPr>
        </p:nvSpPr>
        <p:spPr/>
        <p:txBody>
          <a:bodyPr>
            <a:normAutofit fontScale="70000" lnSpcReduction="20000"/>
          </a:bodyPr>
          <a:lstStyle/>
          <a:p>
            <a:pPr marL="0" indent="0" algn="just">
              <a:buNone/>
            </a:pPr>
            <a:r>
              <a:rPr lang="en-US" dirty="0">
                <a:latin typeface="Times New Roman" panose="02020603050405020304" pitchFamily="18" charset="0"/>
                <a:cs typeface="Times New Roman" panose="02020603050405020304" pitchFamily="18" charset="0"/>
              </a:rPr>
              <a:t>Relative clauses are introduced by relative pronouns/adjectives/adverbs:</a:t>
            </a:r>
          </a:p>
          <a:p>
            <a:pPr algn="just"/>
            <a:r>
              <a:rPr lang="en-US" dirty="0">
                <a:latin typeface="Times New Roman" panose="02020603050405020304" pitchFamily="18" charset="0"/>
                <a:cs typeface="Times New Roman" panose="02020603050405020304" pitchFamily="18" charset="0"/>
              </a:rPr>
              <a:t>Definite                             Indefinite</a:t>
            </a:r>
          </a:p>
          <a:p>
            <a:pPr algn="just"/>
            <a:r>
              <a:rPr lang="en-US" dirty="0">
                <a:latin typeface="Times New Roman" panose="02020603050405020304" pitchFamily="18" charset="0"/>
                <a:cs typeface="Times New Roman" panose="02020603050405020304" pitchFamily="18" charset="0"/>
              </a:rPr>
              <a:t>Pronouns</a:t>
            </a:r>
          </a:p>
          <a:p>
            <a:pPr marL="0" indent="0" algn="just">
              <a:buNone/>
            </a:pPr>
            <a:r>
              <a:rPr lang="en-US" dirty="0" err="1">
                <a:latin typeface="Times New Roman" panose="02020603050405020304" pitchFamily="18" charset="0"/>
                <a:cs typeface="Times New Roman" panose="02020603050405020304" pitchFamily="18" charset="0"/>
              </a:rPr>
              <a:t>ὅς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ὅστις</a:t>
            </a:r>
            <a:r>
              <a:rPr lang="en-US" dirty="0">
                <a:latin typeface="Times New Roman" panose="02020603050405020304" pitchFamily="18" charset="0"/>
                <a:cs typeface="Times New Roman" panose="02020603050405020304" pitchFamily="18" charset="0"/>
              </a:rPr>
              <a:t> who(m), which, that</a:t>
            </a:r>
          </a:p>
          <a:p>
            <a:pPr algn="just"/>
            <a:r>
              <a:rPr lang="en-US" dirty="0">
                <a:latin typeface="Times New Roman" panose="02020603050405020304" pitchFamily="18" charset="0"/>
                <a:cs typeface="Times New Roman" panose="02020603050405020304" pitchFamily="18" charset="0"/>
              </a:rPr>
              <a:t>Adjectives</a:t>
            </a:r>
          </a:p>
          <a:p>
            <a:pPr marL="0" indent="0" algn="just">
              <a:buNone/>
            </a:pPr>
            <a:r>
              <a:rPr lang="en-US" dirty="0" err="1">
                <a:latin typeface="Times New Roman" panose="02020603050405020304" pitchFamily="18" charset="0"/>
                <a:cs typeface="Times New Roman" panose="02020603050405020304" pitchFamily="18" charset="0"/>
              </a:rPr>
              <a:t>οἷος</a:t>
            </a:r>
            <a:r>
              <a:rPr lang="en-US" dirty="0">
                <a:latin typeface="Times New Roman" panose="02020603050405020304" pitchFamily="18" charset="0"/>
                <a:cs typeface="Times New Roman" panose="02020603050405020304" pitchFamily="18" charset="0"/>
              </a:rPr>
              <a:t>                                    ὁπ</a:t>
            </a:r>
            <a:r>
              <a:rPr lang="en-US" dirty="0" err="1">
                <a:latin typeface="Times New Roman" panose="02020603050405020304" pitchFamily="18" charset="0"/>
                <a:cs typeface="Times New Roman" panose="02020603050405020304" pitchFamily="18" charset="0"/>
              </a:rPr>
              <a:t>οῖος</a:t>
            </a:r>
            <a:r>
              <a:rPr lang="en-US" dirty="0">
                <a:latin typeface="Times New Roman" panose="02020603050405020304" pitchFamily="18" charset="0"/>
                <a:cs typeface="Times New Roman" panose="02020603050405020304" pitchFamily="18" charset="0"/>
              </a:rPr>
              <a:t> such as, of the kind that</a:t>
            </a:r>
          </a:p>
          <a:p>
            <a:pPr marL="0" indent="0" algn="just">
              <a:buNone/>
            </a:pPr>
            <a:r>
              <a:rPr lang="en-US" dirty="0" err="1">
                <a:latin typeface="Times New Roman" panose="02020603050405020304" pitchFamily="18" charset="0"/>
                <a:cs typeface="Times New Roman" panose="02020603050405020304" pitchFamily="18" charset="0"/>
              </a:rPr>
              <a:t>ὅσος</a:t>
            </a:r>
            <a:r>
              <a:rPr lang="en-US" dirty="0">
                <a:latin typeface="Times New Roman" panose="02020603050405020304" pitchFamily="18" charset="0"/>
                <a:cs typeface="Times New Roman" panose="02020603050405020304" pitchFamily="18" charset="0"/>
              </a:rPr>
              <a:t>                                   ὁπ</a:t>
            </a:r>
            <a:r>
              <a:rPr lang="en-US" dirty="0" err="1">
                <a:latin typeface="Times New Roman" panose="02020603050405020304" pitchFamily="18" charset="0"/>
                <a:cs typeface="Times New Roman" panose="02020603050405020304" pitchFamily="18" charset="0"/>
              </a:rPr>
              <a:t>όσος</a:t>
            </a:r>
            <a:r>
              <a:rPr lang="en-US" dirty="0">
                <a:latin typeface="Times New Roman" panose="02020603050405020304" pitchFamily="18" charset="0"/>
                <a:cs typeface="Times New Roman" panose="02020603050405020304" pitchFamily="18" charset="0"/>
              </a:rPr>
              <a:t> as great, much (sg.)/many (pl.) as (often best translated by ‘all who(m)’)</a:t>
            </a:r>
          </a:p>
          <a:p>
            <a:pPr algn="just"/>
            <a:r>
              <a:rPr lang="en-US" dirty="0">
                <a:latin typeface="Times New Roman" panose="02020603050405020304" pitchFamily="18" charset="0"/>
                <a:cs typeface="Times New Roman" panose="02020603050405020304" pitchFamily="18" charset="0"/>
              </a:rPr>
              <a:t>Adverbs</a:t>
            </a:r>
          </a:p>
          <a:p>
            <a:pPr marL="0" indent="0" algn="just">
              <a:buNone/>
            </a:pPr>
            <a:r>
              <a:rPr lang="en-US" dirty="0" err="1">
                <a:latin typeface="Times New Roman" panose="02020603050405020304" pitchFamily="18" charset="0"/>
                <a:cs typeface="Times New Roman" panose="02020603050405020304" pitchFamily="18" charset="0"/>
              </a:rPr>
              <a:t>ἔνθ</a:t>
            </a:r>
            <a:r>
              <a:rPr lang="en-US" dirty="0">
                <a:latin typeface="Times New Roman" panose="02020603050405020304" pitchFamily="18" charset="0"/>
                <a:cs typeface="Times New Roman" panose="02020603050405020304" pitchFamily="18" charset="0"/>
              </a:rPr>
              <a:t>α, οὗ                             ὅπου where</a:t>
            </a:r>
          </a:p>
          <a:p>
            <a:pPr marL="0" indent="0" algn="just">
              <a:buNone/>
            </a:pPr>
            <a:r>
              <a:rPr lang="en-US" dirty="0" err="1">
                <a:latin typeface="Times New Roman" panose="02020603050405020304" pitchFamily="18" charset="0"/>
                <a:cs typeface="Times New Roman" panose="02020603050405020304" pitchFamily="18" charset="0"/>
              </a:rPr>
              <a:t>ἔνθεν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ὅθεν</a:t>
            </a:r>
            <a:r>
              <a:rPr lang="en-US" dirty="0">
                <a:latin typeface="Times New Roman" panose="02020603050405020304" pitchFamily="18" charset="0"/>
                <a:cs typeface="Times New Roman" panose="02020603050405020304" pitchFamily="18" charset="0"/>
              </a:rPr>
              <a:t>                        ὁπ</a:t>
            </a:r>
            <a:r>
              <a:rPr lang="en-US" dirty="0" err="1">
                <a:latin typeface="Times New Roman" panose="02020603050405020304" pitchFamily="18" charset="0"/>
                <a:cs typeface="Times New Roman" panose="02020603050405020304" pitchFamily="18" charset="0"/>
              </a:rPr>
              <a:t>όθεν</a:t>
            </a:r>
            <a:r>
              <a:rPr lang="en-US" dirty="0">
                <a:latin typeface="Times New Roman" panose="02020603050405020304" pitchFamily="18" charset="0"/>
                <a:cs typeface="Times New Roman" panose="02020603050405020304" pitchFamily="18" charset="0"/>
              </a:rPr>
              <a:t> from where</a:t>
            </a:r>
          </a:p>
          <a:p>
            <a:pPr marL="0" indent="0" algn="just">
              <a:buNone/>
            </a:pPr>
            <a:r>
              <a:rPr lang="en-US" dirty="0" err="1">
                <a:latin typeface="Times New Roman" panose="02020603050405020304" pitchFamily="18" charset="0"/>
                <a:cs typeface="Times New Roman" panose="02020603050405020304" pitchFamily="18" charset="0"/>
              </a:rPr>
              <a:t>ἔνθ</a:t>
            </a:r>
            <a:r>
              <a:rPr lang="en-US" dirty="0">
                <a:latin typeface="Times New Roman" panose="02020603050405020304" pitchFamily="18" charset="0"/>
                <a:cs typeface="Times New Roman" panose="02020603050405020304" pitchFamily="18" charset="0"/>
              </a:rPr>
              <a:t>α, οἷ                              ὅποι to where</a:t>
            </a:r>
          </a:p>
          <a:p>
            <a:pPr marL="0" indent="0" algn="just">
              <a:buNone/>
            </a:pPr>
            <a:r>
              <a:rPr lang="en-US" dirty="0">
                <a:latin typeface="Times New Roman" panose="02020603050405020304" pitchFamily="18" charset="0"/>
                <a:cs typeface="Times New Roman" panose="02020603050405020304" pitchFamily="18" charset="0"/>
              </a:rPr>
              <a:t>ᾗ                                         ὅπῃ along which/where, by which/where, as, like, in the way of</a:t>
            </a:r>
          </a:p>
          <a:p>
            <a:pPr marL="0" indent="0" algn="just">
              <a:buNone/>
            </a:pPr>
            <a:r>
              <a:rPr lang="en-US" dirty="0" err="1">
                <a:latin typeface="Times New Roman" panose="02020603050405020304" pitchFamily="18" charset="0"/>
                <a:cs typeface="Times New Roman" panose="02020603050405020304" pitchFamily="18" charset="0"/>
              </a:rPr>
              <a:t>ὡς</a:t>
            </a:r>
            <a:r>
              <a:rPr lang="en-US" dirty="0">
                <a:latin typeface="Times New Roman" panose="02020603050405020304" pitchFamily="18" charset="0"/>
                <a:cs typeface="Times New Roman" panose="02020603050405020304" pitchFamily="18" charset="0"/>
              </a:rPr>
              <a:t>                                      ὅπ</a:t>
            </a:r>
            <a:r>
              <a:rPr lang="en-US" dirty="0" err="1">
                <a:latin typeface="Times New Roman" panose="02020603050405020304" pitchFamily="18" charset="0"/>
                <a:cs typeface="Times New Roman" panose="02020603050405020304" pitchFamily="18" charset="0"/>
              </a:rPr>
              <a:t>ως</a:t>
            </a:r>
            <a:r>
              <a:rPr lang="en-US" dirty="0">
                <a:latin typeface="Times New Roman" panose="02020603050405020304" pitchFamily="18" charset="0"/>
                <a:cs typeface="Times New Roman" panose="02020603050405020304" pitchFamily="18" charset="0"/>
              </a:rPr>
              <a:t> as, like, in the way of</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62927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AB2BC0-ABC3-B3BA-7750-B6469C3510E4}"/>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A6B6D29C-0444-476A-DAD4-B01549504651}"/>
              </a:ext>
            </a:extLst>
          </p:cNvPr>
          <p:cNvSpPr>
            <a:spLocks noGrp="1"/>
          </p:cNvSpPr>
          <p:nvPr>
            <p:ph idx="1"/>
          </p:nvPr>
        </p:nvSpPr>
        <p:spPr/>
        <p:txBody>
          <a:bodyPr>
            <a:normAutofit/>
          </a:bodyPr>
          <a:lstStyle/>
          <a:p>
            <a:pPr algn="just"/>
            <a:r>
              <a:rPr lang="el-GR" dirty="0" err="1">
                <a:latin typeface="Times New Roman" panose="02020603050405020304" pitchFamily="18" charset="0"/>
                <a:cs typeface="Times New Roman" panose="02020603050405020304" pitchFamily="18" charset="0"/>
              </a:rPr>
              <a:t>ἣν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ὑμεῖς</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ἔσχετε</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which you have acquired relative clause; 2s aorist </a:t>
            </a:r>
            <a:r>
              <a:rPr lang="el-GR" dirty="0" err="1">
                <a:latin typeface="Times New Roman" panose="02020603050405020304" pitchFamily="18" charset="0"/>
                <a:cs typeface="Times New Roman" panose="02020603050405020304" pitchFamily="18" charset="0"/>
              </a:rPr>
              <a:t>ἔχω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where English expects a pf.</a:t>
            </a:r>
          </a:p>
          <a:p>
            <a:pPr algn="just"/>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χρόνῳ</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over…</a:t>
            </a:r>
          </a:p>
          <a:p>
            <a:pPr algn="just"/>
            <a:r>
              <a:rPr lang="el-GR" dirty="0" err="1">
                <a:latin typeface="Times New Roman" panose="02020603050405020304" pitchFamily="18" charset="0"/>
                <a:cs typeface="Times New Roman" panose="02020603050405020304" pitchFamily="18" charset="0"/>
              </a:rPr>
              <a:t>ταύτην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οὕτως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ὀλίγῳ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χρόνῳ</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but) this…; demonstrative modifies </a:t>
            </a:r>
            <a:r>
              <a:rPr lang="el-GR" dirty="0" err="1">
                <a:latin typeface="Times New Roman" panose="02020603050405020304" pitchFamily="18" charset="0"/>
                <a:cs typeface="Times New Roman" panose="02020603050405020304" pitchFamily="18" charset="0"/>
              </a:rPr>
              <a:t>διαβολὴν</a:t>
            </a:r>
            <a:r>
              <a:rPr lang="en-US" dirty="0">
                <a:latin typeface="Times New Roman" panose="02020603050405020304" pitchFamily="18" charset="0"/>
                <a:cs typeface="Times New Roman" panose="02020603050405020304" pitchFamily="18" charset="0"/>
              </a:rPr>
              <a:t> but placed at the end to emphasize the contrast with the relative clause</a:t>
            </a:r>
          </a:p>
          <a:p>
            <a:pPr algn="just"/>
            <a:r>
              <a:rPr lang="el-GR" dirty="0" err="1">
                <a:latin typeface="Times New Roman" panose="02020603050405020304" pitchFamily="18" charset="0"/>
                <a:cs typeface="Times New Roman" panose="02020603050405020304" pitchFamily="18" charset="0"/>
              </a:rPr>
              <a:t>βουλοίμην</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would…; 1s potential opt.</a:t>
            </a:r>
          </a:p>
          <a:p>
            <a:pPr algn="just"/>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certainly;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often expresses positive certainly</a:t>
            </a:r>
          </a:p>
          <a:p>
            <a:pPr algn="just"/>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89586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8A011E-A9C6-DE41-621F-79C85B2ECB41}"/>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B923840B-1DDE-2B03-7921-59E2FC470999}"/>
              </a:ext>
            </a:extLst>
          </p:cNvPr>
          <p:cNvSpPr>
            <a:spLocks noGrp="1"/>
          </p:cNvSpPr>
          <p:nvPr>
            <p:ph idx="1"/>
          </p:nvPr>
        </p:nvSpPr>
        <p:spPr/>
        <p:txBody>
          <a:bodyPr/>
          <a:lstStyle/>
          <a:p>
            <a:pPr algn="just"/>
            <a:r>
              <a:rPr lang="el-GR" dirty="0" err="1">
                <a:latin typeface="Times New Roman" panose="02020603050405020304" pitchFamily="18" charset="0"/>
                <a:cs typeface="Times New Roman" panose="02020603050405020304" pitchFamily="18" charset="0"/>
              </a:rPr>
              <a:t>ἀμείνων</a:t>
            </a:r>
            <a:r>
              <a:rPr lang="el-GR" dirty="0">
                <a:latin typeface="Times New Roman" panose="02020603050405020304" pitchFamily="18" charset="0"/>
                <a:cs typeface="Times New Roman" panose="02020603050405020304" pitchFamily="18" charset="0"/>
              </a:rPr>
              <a:t>, -ον (-</a:t>
            </a:r>
            <a:r>
              <a:rPr lang="el-GR" dirty="0" err="1">
                <a:latin typeface="Times New Roman" panose="02020603050405020304" pitchFamily="18" charset="0"/>
                <a:cs typeface="Times New Roman" panose="02020603050405020304" pitchFamily="18" charset="0"/>
              </a:rPr>
              <a:t>ονος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better</a:t>
            </a: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ἀπο-</a:t>
            </a:r>
            <a:r>
              <a:rPr lang="en-US" dirty="0" err="1">
                <a:latin typeface="Times New Roman" panose="02020603050405020304" pitchFamily="18" charset="0"/>
                <a:cs typeface="Times New Roman" panose="02020603050405020304" pitchFamily="18" charset="0"/>
              </a:rPr>
              <a:t>λογητέος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ον</a:t>
            </a:r>
            <a:r>
              <a:rPr lang="en-US" dirty="0">
                <a:latin typeface="Times New Roman" panose="02020603050405020304" pitchFamily="18" charset="0"/>
                <a:cs typeface="Times New Roman" panose="02020603050405020304" pitchFamily="18" charset="0"/>
              </a:rPr>
              <a:t>: to be defended</a:t>
            </a:r>
          </a:p>
          <a:p>
            <a:pPr algn="just"/>
            <a:r>
              <a:rPr lang="en-US" dirty="0" err="1">
                <a:latin typeface="Times New Roman" panose="02020603050405020304" pitchFamily="18" charset="0"/>
                <a:cs typeface="Times New Roman" panose="02020603050405020304" pitchFamily="18" charset="0"/>
              </a:rPr>
              <a:t>εἶεν</a:t>
            </a:r>
            <a:r>
              <a:rPr lang="en-US" dirty="0">
                <a:latin typeface="Times New Roman" panose="02020603050405020304" pitchFamily="18" charset="0"/>
                <a:cs typeface="Times New Roman" panose="02020603050405020304" pitchFamily="18" charset="0"/>
              </a:rPr>
              <a:t>: well then! (opt. </a:t>
            </a:r>
            <a:r>
              <a:rPr lang="en-US" dirty="0" err="1">
                <a:latin typeface="Times New Roman" panose="02020603050405020304" pitchFamily="18" charset="0"/>
                <a:cs typeface="Times New Roman" panose="02020603050405020304" pitchFamily="18" charset="0"/>
              </a:rPr>
              <a:t>εἰμί</a:t>
            </a:r>
            <a:r>
              <a:rPr lang="en-US" dirty="0">
                <a:latin typeface="Times New Roman" panose="02020603050405020304" pitchFamily="18" charset="0"/>
                <a:cs typeface="Times New Roman" panose="02020603050405020304" pitchFamily="18" charset="0"/>
              </a:rPr>
              <a:t> ‘let them be so’)</a:t>
            </a:r>
          </a:p>
          <a:p>
            <a:pPr algn="just"/>
            <a:r>
              <a:rPr lang="en-US" dirty="0">
                <a:latin typeface="Times New Roman" panose="02020603050405020304" pitchFamily="18" charset="0"/>
                <a:cs typeface="Times New Roman" panose="02020603050405020304" pitchFamily="18" charset="0"/>
              </a:rPr>
              <a:t>λα</a:t>
            </a:r>
            <a:r>
              <a:rPr lang="en-US" dirty="0" err="1">
                <a:latin typeface="Times New Roman" panose="02020603050405020304" pitchFamily="18" charset="0"/>
                <a:cs typeface="Times New Roman" panose="02020603050405020304" pitchFamily="18" charset="0"/>
              </a:rPr>
              <a:t>νθάνω</a:t>
            </a:r>
            <a:r>
              <a:rPr lang="en-US" dirty="0">
                <a:latin typeface="Times New Roman" panose="02020603050405020304" pitchFamily="18" charset="0"/>
                <a:cs typeface="Times New Roman" panose="02020603050405020304" pitchFamily="18" charset="0"/>
              </a:rPr>
              <a:t>: to escape notice of (acc)</a:t>
            </a:r>
          </a:p>
          <a:p>
            <a:pPr algn="just"/>
            <a:r>
              <a:rPr lang="en-US" dirty="0" err="1">
                <a:latin typeface="Times New Roman" panose="02020603050405020304" pitchFamily="18" charset="0"/>
                <a:cs typeface="Times New Roman" panose="02020603050405020304" pitchFamily="18" charset="0"/>
              </a:rPr>
              <a:t>ὅμως</a:t>
            </a:r>
            <a:r>
              <a:rPr lang="en-US" dirty="0">
                <a:latin typeface="Times New Roman" panose="02020603050405020304" pitchFamily="18" charset="0"/>
                <a:cs typeface="Times New Roman" panose="02020603050405020304" pitchFamily="18" charset="0"/>
              </a:rPr>
              <a:t>: nevertheless, however, yet</a:t>
            </a:r>
          </a:p>
          <a:p>
            <a:pPr algn="just"/>
            <a:r>
              <a:rPr lang="en-US" dirty="0">
                <a:latin typeface="Times New Roman" panose="02020603050405020304" pitchFamily="18" charset="0"/>
                <a:cs typeface="Times New Roman" panose="02020603050405020304" pitchFamily="18" charset="0"/>
              </a:rPr>
              <a:t>ὅπῃ: in which way or manner, how</a:t>
            </a:r>
          </a:p>
          <a:p>
            <a:endParaRPr lang="el-GR" dirty="0"/>
          </a:p>
        </p:txBody>
      </p:sp>
    </p:spTree>
    <p:extLst>
      <p:ext uri="{BB962C8B-B14F-4D97-AF65-F5344CB8AC3E}">
        <p14:creationId xmlns:p14="http://schemas.microsoft.com/office/powerpoint/2010/main" val="36086690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ED6020-203C-4661-9F50-959CF1F81C7C}"/>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9FE62BE4-DF49-DDD2-78A4-A7CD03832DA9}"/>
              </a:ext>
            </a:extLst>
          </p:cNvPr>
          <p:cNvSpPr>
            <a:spLocks noGrp="1"/>
          </p:cNvSpPr>
          <p:nvPr>
            <p:ph idx="1"/>
          </p:nvPr>
        </p:nvSpPr>
        <p:spPr/>
        <p:txBody>
          <a:bodyPr>
            <a:normAutofit/>
          </a:bodyPr>
          <a:lstStyle/>
          <a:p>
            <a:pPr algn="just"/>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οὕτως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γενέσθαι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that…; ind. disc. aor. inf. </a:t>
            </a:r>
            <a:r>
              <a:rPr lang="el-GR" dirty="0" err="1">
                <a:latin typeface="Times New Roman" panose="02020603050405020304" pitchFamily="18" charset="0"/>
                <a:cs typeface="Times New Roman" panose="02020603050405020304" pitchFamily="18" charset="0"/>
              </a:rPr>
              <a:t>γίγνομαι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turn out’ i.e. to remove the </a:t>
            </a:r>
            <a:r>
              <a:rPr lang="el-GR" dirty="0">
                <a:latin typeface="Times New Roman" panose="02020603050405020304" pitchFamily="18" charset="0"/>
                <a:cs typeface="Times New Roman" panose="02020603050405020304" pitchFamily="18" charset="0"/>
              </a:rPr>
              <a:t>διαβολή</a:t>
            </a:r>
          </a:p>
          <a:p>
            <a:pPr algn="just"/>
            <a:r>
              <a:rPr lang="el-GR" dirty="0" err="1">
                <a:latin typeface="Times New Roman" panose="02020603050405020304" pitchFamily="18" charset="0"/>
                <a:cs typeface="Times New Roman" panose="02020603050405020304" pitchFamily="18" charset="0"/>
              </a:rPr>
              <a:t>εἴ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ἄμεινον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if (it is)…; impersonal</a:t>
            </a:r>
          </a:p>
          <a:p>
            <a:pPr algn="just"/>
            <a:r>
              <a:rPr lang="el-GR" dirty="0">
                <a:latin typeface="Times New Roman" panose="02020603050405020304" pitchFamily="18" charset="0"/>
                <a:cs typeface="Times New Roman" panose="02020603050405020304" pitchFamily="18" charset="0"/>
              </a:rPr>
              <a:t>τι: </a:t>
            </a:r>
            <a:r>
              <a:rPr lang="en-US" dirty="0">
                <a:latin typeface="Times New Roman" panose="02020603050405020304" pitchFamily="18" charset="0"/>
                <a:cs typeface="Times New Roman" panose="02020603050405020304" pitchFamily="18" charset="0"/>
              </a:rPr>
              <a:t>at all; or ‘somewhat’; adv. acc. (acc. Of extent in degree: ‘better by something’)</a:t>
            </a:r>
          </a:p>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both for…and…; dat. of interest</a:t>
            </a:r>
          </a:p>
          <a:p>
            <a:pPr algn="just"/>
            <a:r>
              <a:rPr lang="el-GR" dirty="0" err="1">
                <a:latin typeface="Times New Roman" panose="02020603050405020304" pitchFamily="18" charset="0"/>
                <a:cs typeface="Times New Roman" panose="02020603050405020304" pitchFamily="18" charset="0"/>
              </a:rPr>
              <a:t>πλέον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τί</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ποιῆσαι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that) I succeed…; ‘that I do something more,</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an idiom with neut. comparative </a:t>
            </a:r>
            <a:r>
              <a:rPr lang="el-GR" dirty="0">
                <a:latin typeface="Times New Roman" panose="02020603050405020304" pitchFamily="18" charset="0"/>
                <a:cs typeface="Times New Roman" panose="02020603050405020304" pitchFamily="18" charset="0"/>
              </a:rPr>
              <a:t>πολύ </a:t>
            </a:r>
            <a:r>
              <a:rPr lang="en-US" dirty="0">
                <a:latin typeface="Times New Roman" panose="02020603050405020304" pitchFamily="18" charset="0"/>
                <a:cs typeface="Times New Roman" panose="02020603050405020304" pitchFamily="18" charset="0"/>
              </a:rPr>
              <a:t>and aor. inf.</a:t>
            </a:r>
          </a:p>
          <a:p>
            <a:pPr algn="just"/>
            <a:r>
              <a:rPr lang="el-GR" dirty="0" err="1">
                <a:latin typeface="Times New Roman" panose="02020603050405020304" pitchFamily="18" charset="0"/>
                <a:cs typeface="Times New Roman" panose="02020603050405020304" pitchFamily="18" charset="0"/>
              </a:rPr>
              <a:t>οἶμαι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οἴομαι</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αὐτὸ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χαλεπὸν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εἶναι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that it…; ind. disc.</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68211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265C35-0061-57CE-BF6E-AF90DB346921}"/>
              </a:ext>
            </a:extLst>
          </p:cNvPr>
          <p:cNvSpPr>
            <a:spLocks noGrp="1"/>
          </p:cNvSpPr>
          <p:nvPr>
            <p:ph type="title"/>
          </p:nvPr>
        </p:nvSpPr>
        <p:spPr/>
        <p:txBody>
          <a:bodyPr/>
          <a:lstStyle/>
          <a:p>
            <a:r>
              <a:rPr lang="en-US" dirty="0"/>
              <a:t>Vocabulary</a:t>
            </a:r>
            <a:endParaRPr lang="el-GR" dirty="0"/>
          </a:p>
        </p:txBody>
      </p:sp>
      <p:sp>
        <p:nvSpPr>
          <p:cNvPr id="3" name="Θέση περιεχομένου 2">
            <a:extLst>
              <a:ext uri="{FF2B5EF4-FFF2-40B4-BE49-F238E27FC236}">
                <a16:creationId xmlns:a16="http://schemas.microsoft.com/office/drawing/2014/main" id="{DE864ECA-B4E2-E2E2-4A47-1BA1247BB70D}"/>
              </a:ext>
            </a:extLst>
          </p:cNvPr>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με </a:t>
            </a:r>
            <a:r>
              <a:rPr lang="el-GR" dirty="0" err="1">
                <a:latin typeface="Times New Roman" panose="02020603050405020304" pitchFamily="18" charset="0"/>
                <a:cs typeface="Times New Roman" panose="02020603050405020304" pitchFamily="18" charset="0"/>
              </a:rPr>
              <a:t>λανθάνει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impers., </a:t>
            </a:r>
            <a:r>
              <a:rPr lang="el-GR" dirty="0" err="1">
                <a:latin typeface="Times New Roman" panose="02020603050405020304" pitchFamily="18" charset="0"/>
                <a:cs typeface="Times New Roman" panose="02020603050405020304" pitchFamily="18" charset="0"/>
              </a:rPr>
              <a:t>οἷόν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the logical subject</a:t>
            </a:r>
          </a:p>
          <a:p>
            <a:pPr algn="just"/>
            <a:r>
              <a:rPr lang="el-GR" dirty="0" err="1">
                <a:latin typeface="Times New Roman" panose="02020603050405020304" pitchFamily="18" charset="0"/>
                <a:cs typeface="Times New Roman" panose="02020603050405020304" pitchFamily="18" charset="0"/>
              </a:rPr>
              <a:t>οἷόν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how it is; ‘what sort it is’</a:t>
            </a:r>
          </a:p>
          <a:p>
            <a:pPr algn="just"/>
            <a:r>
              <a:rPr lang="el-GR" dirty="0" err="1">
                <a:latin typeface="Times New Roman" panose="02020603050405020304" pitchFamily="18" charset="0"/>
                <a:cs typeface="Times New Roman" panose="02020603050405020304" pitchFamily="18" charset="0"/>
              </a:rPr>
              <a:t>ἴτω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let…; 3s pres. imperative </a:t>
            </a:r>
            <a:r>
              <a:rPr lang="el-GR" dirty="0" err="1">
                <a:latin typeface="Times New Roman" panose="02020603050405020304" pitchFamily="18" charset="0"/>
                <a:cs typeface="Times New Roman" panose="02020603050405020304" pitchFamily="18" charset="0"/>
              </a:rPr>
              <a:t>ἔρχομαι</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ὅπῃ</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φίλον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what way (it is)…; relative clause, add verb</a:t>
            </a:r>
          </a:p>
          <a:p>
            <a:pPr algn="just"/>
            <a:r>
              <a:rPr lang="el-GR" dirty="0" err="1">
                <a:latin typeface="Times New Roman" panose="02020603050405020304" pitchFamily="18" charset="0"/>
                <a:cs typeface="Times New Roman" panose="02020603050405020304" pitchFamily="18" charset="0"/>
              </a:rPr>
              <a:t>τῷ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νόμῳ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πειστέον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must be obeyed to the law; ‘it is to be…’ impersonal verbal adj. + missing </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expressing necessity with dat. ind. obj.; translate as active: ‘(I) must obey the law’</a:t>
            </a:r>
          </a:p>
          <a:p>
            <a:pPr algn="just"/>
            <a:r>
              <a:rPr lang="en-US" dirty="0">
                <a:latin typeface="Times New Roman" panose="02020603050405020304" pitchFamily="18" charset="0"/>
                <a:cs typeface="Times New Roman" panose="02020603050405020304" pitchFamily="18" charset="0"/>
              </a:rPr>
              <a:t>ἀπ</a:t>
            </a:r>
            <a:r>
              <a:rPr lang="en-US" dirty="0" err="1">
                <a:latin typeface="Times New Roman" panose="02020603050405020304" pitchFamily="18" charset="0"/>
                <a:cs typeface="Times New Roman" panose="02020603050405020304" pitchFamily="18" charset="0"/>
              </a:rPr>
              <a:t>ολογητέον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ἐστίν</a:t>
            </a:r>
            <a:r>
              <a:rPr lang="en-US" dirty="0">
                <a:latin typeface="Times New Roman" panose="02020603050405020304" pitchFamily="18" charset="0"/>
                <a:cs typeface="Times New Roman" panose="02020603050405020304" pitchFamily="18" charset="0"/>
              </a:rPr>
              <a:t>)…: see above</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62395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5EB63C-380E-44CF-48C9-C96B5C3862AA}"/>
              </a:ext>
            </a:extLst>
          </p:cNvPr>
          <p:cNvSpPr>
            <a:spLocks noGrp="1"/>
          </p:cNvSpPr>
          <p:nvPr>
            <p:ph type="title"/>
          </p:nvPr>
        </p:nvSpPr>
        <p:spPr/>
        <p:txBody>
          <a:bodyPr/>
          <a:lstStyle/>
          <a:p>
            <a:r>
              <a:rPr lang="en-US" dirty="0"/>
              <a:t>Sentences</a:t>
            </a:r>
            <a:endParaRPr lang="el-GR" dirty="0"/>
          </a:p>
        </p:txBody>
      </p:sp>
      <p:sp>
        <p:nvSpPr>
          <p:cNvPr id="3" name="Θέση περιεχομένου 2">
            <a:extLst>
              <a:ext uri="{FF2B5EF4-FFF2-40B4-BE49-F238E27FC236}">
                <a16:creationId xmlns:a16="http://schemas.microsoft.com/office/drawing/2014/main" id="{540AD76C-7A53-F1F1-3607-071AA69C5128}"/>
              </a:ext>
            </a:extLst>
          </p:cNvPr>
          <p:cNvSpPr>
            <a:spLocks noGrp="1"/>
          </p:cNvSpPr>
          <p:nvPr>
            <p:ph idx="1"/>
          </p:nvPr>
        </p:nvSpPr>
        <p:spPr/>
        <p:txBody>
          <a:bodyPr>
            <a:normAutofit fontScale="92500" lnSpcReduction="10000"/>
          </a:bodyPr>
          <a:lstStyle/>
          <a:p>
            <a:pPr algn="just"/>
            <a:r>
              <a:rPr lang="el-GR" b="1" dirty="0" err="1">
                <a:latin typeface="Times New Roman" panose="02020603050405020304" pitchFamily="18" charset="0"/>
                <a:cs typeface="Times New Roman" panose="02020603050405020304" pitchFamily="18" charset="0"/>
              </a:rPr>
              <a:t>ἀξιώσατε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ὑμεῖς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διττούς</a:t>
            </a:r>
            <a:r>
              <a:rPr lang="el-GR" dirty="0">
                <a:latin typeface="Times New Roman" panose="02020603050405020304" pitchFamily="18" charset="0"/>
                <a:cs typeface="Times New Roman" panose="02020603050405020304" pitchFamily="18" charset="0"/>
              </a:rPr>
              <a:t> μου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κατηγόρους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γεγονέναι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ἑτέρους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ἄρτι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κατηγορήσαντας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ἑτέρους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πάλαι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p>
          <a:p>
            <a:pPr algn="just"/>
            <a:r>
              <a:rPr lang="el-GR" dirty="0" err="1">
                <a:solidFill>
                  <a:srgbClr val="FF0000"/>
                </a:solidFill>
                <a:latin typeface="Times New Roman" panose="02020603050405020304" pitchFamily="18" charset="0"/>
                <a:cs typeface="Times New Roman" panose="02020603050405020304" pitchFamily="18" charset="0"/>
              </a:rPr>
              <a:t>ὥσπερ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λέγω</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l-GR" dirty="0" err="1">
                <a:solidFill>
                  <a:srgbClr val="FF0000"/>
                </a:solidFill>
                <a:latin typeface="Times New Roman" panose="02020603050405020304" pitchFamily="18" charset="0"/>
                <a:cs typeface="Times New Roman" panose="02020603050405020304" pitchFamily="18" charset="0"/>
              </a:rPr>
              <a:t>οὓς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λέγω</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(relative clause, </a:t>
            </a:r>
            <a:r>
              <a:rPr lang="el-GR" dirty="0">
                <a:latin typeface="Times New Roman" panose="02020603050405020304" pitchFamily="18" charset="0"/>
                <a:cs typeface="Times New Roman" panose="02020603050405020304" pitchFamily="18" charset="0"/>
              </a:rPr>
              <a:t>κατηγόρους</a:t>
            </a:r>
            <a:r>
              <a:rPr lang="en-US"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οἰήθητε</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ἐκείνους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πρῶτόν</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ἀπολογήσασθαι</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(main clause)</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ὑμεῖς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ἐκείνων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πρότερον</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ἠκούσατε</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κατηγορούντων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μᾶλλον</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τῶνδε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ὕστερον</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(main clause)</a:t>
            </a:r>
          </a:p>
          <a:p>
            <a:pPr algn="just"/>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εἶεν</a:t>
            </a:r>
            <a:r>
              <a:rPr lang="el-G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ἀπολογητέον</a:t>
            </a:r>
            <a:r>
              <a:rPr lang="el-GR"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a:t>
            </a:r>
            <a:r>
              <a:rPr lang="el-GR" b="1" dirty="0" err="1">
                <a:latin typeface="Times New Roman" panose="02020603050405020304" pitchFamily="18" charset="0"/>
                <a:cs typeface="Times New Roman" panose="02020603050405020304" pitchFamily="18" charset="0"/>
              </a:rPr>
              <a:t>ἐστι</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δή</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ἄνδρες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Ἀθηναῖοι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ἐπιχειρητέον</a:t>
            </a:r>
            <a:r>
              <a:rPr lang="el-GR"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a:t>
            </a:r>
            <a:r>
              <a:rPr lang="el-GR" b="1" dirty="0" err="1">
                <a:latin typeface="Times New Roman" panose="02020603050405020304" pitchFamily="18" charset="0"/>
                <a:cs typeface="Times New Roman" panose="02020603050405020304" pitchFamily="18" charset="0"/>
              </a:rPr>
              <a:t>ἐστι</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ἐξελέσθαι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διαβολὴν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p>
          <a:p>
            <a:pPr algn="just"/>
            <a:r>
              <a:rPr lang="el-GR" dirty="0" err="1">
                <a:solidFill>
                  <a:srgbClr val="FF0000"/>
                </a:solidFill>
                <a:latin typeface="Times New Roman" panose="02020603050405020304" pitchFamily="18" charset="0"/>
                <a:cs typeface="Times New Roman" panose="02020603050405020304" pitchFamily="18" charset="0"/>
              </a:rPr>
              <a:t>ἣν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ὑμεῖς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χρόνῳ</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ἔσχετε</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ταύτην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οὕτως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ὀλίγῳ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χρόνῳ</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(relative clause, </a:t>
            </a:r>
            <a:r>
              <a:rPr lang="el-GR" dirty="0" err="1">
                <a:latin typeface="Times New Roman" panose="02020603050405020304" pitchFamily="18" charset="0"/>
                <a:cs typeface="Times New Roman" panose="02020603050405020304" pitchFamily="18" charset="0"/>
              </a:rPr>
              <a:t>διαβολήν</a:t>
            </a:r>
            <a:r>
              <a:rPr lang="el-G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7611386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FE0BE3-3626-98BE-CC3B-1CB55AD7AC33}"/>
              </a:ext>
            </a:extLst>
          </p:cNvPr>
          <p:cNvSpPr>
            <a:spLocks noGrp="1"/>
          </p:cNvSpPr>
          <p:nvPr>
            <p:ph type="title"/>
          </p:nvPr>
        </p:nvSpPr>
        <p:spPr/>
        <p:txBody>
          <a:bodyPr/>
          <a:lstStyle/>
          <a:p>
            <a:r>
              <a:rPr lang="en-US" dirty="0"/>
              <a:t>Sentences</a:t>
            </a:r>
            <a:endParaRPr lang="el-GR" dirty="0"/>
          </a:p>
        </p:txBody>
      </p:sp>
      <p:sp>
        <p:nvSpPr>
          <p:cNvPr id="3" name="Θέση περιεχομένου 2">
            <a:extLst>
              <a:ext uri="{FF2B5EF4-FFF2-40B4-BE49-F238E27FC236}">
                <a16:creationId xmlns:a16="http://schemas.microsoft.com/office/drawing/2014/main" id="{C9237B99-9B82-8D1C-6CF5-7982CFDF6E6B}"/>
              </a:ext>
            </a:extLst>
          </p:cNvPr>
          <p:cNvSpPr>
            <a:spLocks noGrp="1"/>
          </p:cNvSpPr>
          <p:nvPr>
            <p:ph idx="1"/>
          </p:nvPr>
        </p:nvSpPr>
        <p:spPr/>
        <p:txBody>
          <a:bodyPr/>
          <a:lstStyle/>
          <a:p>
            <a:pPr algn="just"/>
            <a:r>
              <a:rPr lang="el-GR" b="1" dirty="0" err="1">
                <a:latin typeface="Times New Roman" panose="02020603050405020304" pitchFamily="18" charset="0"/>
                <a:cs typeface="Times New Roman" panose="02020603050405020304" pitchFamily="18" charset="0"/>
              </a:rPr>
              <a:t>βουλοίμην</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οὕτως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γενέσθαι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πλέον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τί</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ποιῆσαι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ἀπολογούμενον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p>
          <a:p>
            <a:pPr algn="just"/>
            <a:r>
              <a:rPr lang="el-GR" dirty="0" err="1">
                <a:solidFill>
                  <a:srgbClr val="FF0000"/>
                </a:solidFill>
                <a:latin typeface="Times New Roman" panose="02020603050405020304" pitchFamily="18" charset="0"/>
                <a:cs typeface="Times New Roman" panose="02020603050405020304" pitchFamily="18" charset="0"/>
              </a:rPr>
              <a:t>εἴ</a:t>
            </a:r>
            <a:r>
              <a:rPr lang="el-GR" dirty="0">
                <a:solidFill>
                  <a:srgbClr val="FF0000"/>
                </a:solidFill>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τι </a:t>
            </a:r>
            <a:r>
              <a:rPr lang="el-GR" dirty="0" err="1">
                <a:latin typeface="Times New Roman" panose="02020603050405020304" pitchFamily="18" charset="0"/>
                <a:cs typeface="Times New Roman" panose="02020603050405020304" pitchFamily="18" charset="0"/>
              </a:rPr>
              <a:t>ἄμεινον</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l-GR" b="1" dirty="0" err="1">
                <a:latin typeface="Times New Roman" panose="02020603050405020304" pitchFamily="18" charset="0"/>
                <a:cs typeface="Times New Roman" panose="02020603050405020304" pitchFamily="18" charset="0"/>
              </a:rPr>
              <a:t>ἐστι</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ὑμῖν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ἐμοί</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secondary clause, conditional)</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l-GR" b="1" dirty="0" err="1">
                <a:latin typeface="Times New Roman" panose="02020603050405020304" pitchFamily="18" charset="0"/>
                <a:cs typeface="Times New Roman" panose="02020603050405020304" pitchFamily="18" charset="0"/>
              </a:rPr>
              <a:t>οἶμαι</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χαλεπὸν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εἶναι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p>
          <a:p>
            <a:pPr algn="just"/>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πάνυ</a:t>
            </a:r>
            <a:r>
              <a:rPr lang="el-GR" dirty="0">
                <a:latin typeface="Times New Roman" panose="02020603050405020304" pitchFamily="18" charset="0"/>
                <a:cs typeface="Times New Roman" panose="02020603050405020304" pitchFamily="18" charset="0"/>
              </a:rPr>
              <a:t> με </a:t>
            </a:r>
            <a:r>
              <a:rPr lang="el-GR" b="1" dirty="0" err="1">
                <a:latin typeface="Times New Roman" panose="02020603050405020304" pitchFamily="18" charset="0"/>
                <a:cs typeface="Times New Roman" panose="02020603050405020304" pitchFamily="18" charset="0"/>
              </a:rPr>
              <a:t>λανθάνει</a:t>
            </a:r>
            <a:r>
              <a:rPr lang="el-GR" b="1" dirty="0">
                <a:latin typeface="Times New Roman" panose="02020603050405020304" pitchFamily="18" charset="0"/>
                <a:cs typeface="Times New Roman" panose="02020603050405020304" pitchFamily="18" charset="0"/>
              </a:rPr>
              <a:t> </a:t>
            </a:r>
            <a:endParaRPr lang="en-US" b="1" dirty="0">
              <a:latin typeface="Times New Roman" panose="02020603050405020304" pitchFamily="18" charset="0"/>
              <a:cs typeface="Times New Roman" panose="02020603050405020304" pitchFamily="18" charset="0"/>
            </a:endParaRPr>
          </a:p>
          <a:p>
            <a:pPr algn="just"/>
            <a:r>
              <a:rPr lang="el-GR" dirty="0" err="1">
                <a:solidFill>
                  <a:srgbClr val="FF0000"/>
                </a:solidFill>
                <a:latin typeface="Times New Roman" panose="02020603050405020304" pitchFamily="18" charset="0"/>
                <a:cs typeface="Times New Roman" panose="02020603050405020304" pitchFamily="18" charset="0"/>
              </a:rPr>
              <a:t>οἷόν</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(relative clause</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logical subject of the imp. </a:t>
            </a:r>
            <a:r>
              <a:rPr lang="el-GR" dirty="0">
                <a:latin typeface="Times New Roman" panose="02020603050405020304" pitchFamily="18" charset="0"/>
                <a:cs typeface="Times New Roman" panose="02020603050405020304" pitchFamily="18" charset="0"/>
              </a:rPr>
              <a:t>με λανθάνει</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ὅμως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b="1" dirty="0" err="1">
                <a:solidFill>
                  <a:schemeClr val="tx1"/>
                </a:solidFill>
                <a:latin typeface="Times New Roman" panose="02020603050405020304" pitchFamily="18" charset="0"/>
                <a:cs typeface="Times New Roman" panose="02020603050405020304" pitchFamily="18" charset="0"/>
              </a:rPr>
              <a:t>ἴτω</a:t>
            </a:r>
            <a:r>
              <a:rPr lang="el-GR" b="1" dirty="0">
                <a:solidFill>
                  <a:schemeClr val="tx1"/>
                </a:solidFill>
                <a:latin typeface="Times New Roman" panose="02020603050405020304" pitchFamily="18" charset="0"/>
                <a:cs typeface="Times New Roman" panose="02020603050405020304" pitchFamily="18" charset="0"/>
              </a:rPr>
              <a:t> </a:t>
            </a:r>
          </a:p>
          <a:p>
            <a:pPr algn="just"/>
            <a:r>
              <a:rPr lang="el-GR" dirty="0" err="1">
                <a:solidFill>
                  <a:srgbClr val="FF0000"/>
                </a:solidFill>
                <a:latin typeface="Times New Roman" panose="02020603050405020304" pitchFamily="18" charset="0"/>
                <a:cs typeface="Times New Roman" panose="02020603050405020304" pitchFamily="18" charset="0"/>
              </a:rPr>
              <a:t>ὅπῃ</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φίλον</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έστιν), (</a:t>
            </a:r>
            <a:r>
              <a:rPr lang="en-US" dirty="0">
                <a:latin typeface="Times New Roman" panose="02020603050405020304" pitchFamily="18" charset="0"/>
                <a:cs typeface="Times New Roman" panose="02020603050405020304" pitchFamily="18" charset="0"/>
              </a:rPr>
              <a:t>relative clause)</a:t>
            </a:r>
            <a:r>
              <a:rPr lang="el-GR" dirty="0">
                <a:latin typeface="Times New Roman" panose="02020603050405020304" pitchFamily="18" charset="0"/>
                <a:cs typeface="Times New Roman" panose="02020603050405020304" pitchFamily="18" charset="0"/>
              </a:rPr>
              <a:t> </a:t>
            </a:r>
          </a:p>
          <a:p>
            <a:pPr algn="just"/>
            <a:r>
              <a:rPr lang="el-GR" dirty="0" err="1">
                <a:latin typeface="Times New Roman" panose="02020603050405020304" pitchFamily="18" charset="0"/>
                <a:cs typeface="Times New Roman" panose="02020603050405020304" pitchFamily="18" charset="0"/>
              </a:rPr>
              <a:t>τῷ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νόμῳ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πειστέον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ἀπολογητέον</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l-GR" b="1" dirty="0" err="1">
                <a:latin typeface="Times New Roman" panose="02020603050405020304" pitchFamily="18" charset="0"/>
                <a:cs typeface="Times New Roman" panose="02020603050405020304" pitchFamily="18" charset="0"/>
              </a:rPr>
              <a:t>έστι</a:t>
            </a:r>
            <a:r>
              <a:rPr lang="el-GR" b="1"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 clause)</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60782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53DEE7-2685-C839-D9EA-C79C85339C41}"/>
              </a:ext>
            </a:extLst>
          </p:cNvPr>
          <p:cNvSpPr>
            <a:spLocks noGrp="1"/>
          </p:cNvSpPr>
          <p:nvPr>
            <p:ph type="title"/>
          </p:nvPr>
        </p:nvSpPr>
        <p:spPr/>
        <p:txBody>
          <a:bodyPr/>
          <a:lstStyle/>
          <a:p>
            <a:r>
              <a:rPr lang="en-US" dirty="0"/>
              <a:t>Translation</a:t>
            </a:r>
            <a:endParaRPr lang="el-GR" dirty="0"/>
          </a:p>
        </p:txBody>
      </p:sp>
      <p:sp>
        <p:nvSpPr>
          <p:cNvPr id="3" name="Θέση περιεχομένου 2">
            <a:extLst>
              <a:ext uri="{FF2B5EF4-FFF2-40B4-BE49-F238E27FC236}">
                <a16:creationId xmlns:a16="http://schemas.microsoft.com/office/drawing/2014/main" id="{1FA4EF14-52ED-691C-B1A4-C86887FDDB56}"/>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I will ask you then to assume with me, as I was saying, that my opponents are of two kinds—one recent, [18e] the other ancient; and I hope that you will see the propriety of my answering the latter first, for these accusations you heard long before the others, and much oftener.</a:t>
            </a:r>
          </a:p>
          <a:p>
            <a:pPr marL="0" indent="0" algn="just">
              <a:buNone/>
            </a:pPr>
            <a:r>
              <a:rPr lang="en-US" dirty="0">
                <a:latin typeface="Times New Roman" panose="02020603050405020304" pitchFamily="18" charset="0"/>
                <a:cs typeface="Times New Roman" panose="02020603050405020304" pitchFamily="18" charset="0"/>
              </a:rPr>
              <a:t>Well, then, I will make my defense, and I will endeavor [19a] in the short time which is allowed to do away with this evil opinion of me which you have held for such a long time; and I hope I may succeed, if this be well for you and me, and that my words may find favor with you. But I know that to accomplish this is not easy—I quite see the nature of the task. Let the event be as the god wills: in obedience to the law [nomos] I make my defense.</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35735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85A82C-588D-3C9F-EE37-7E59084E5258}"/>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1F1ADA0E-2521-4FC1-C326-754C4FFCB920}"/>
              </a:ext>
            </a:extLst>
          </p:cNvPr>
          <p:cNvSpPr>
            <a:spLocks noGrp="1"/>
          </p:cNvSpPr>
          <p:nvPr>
            <p:ph idx="1"/>
          </p:nvPr>
        </p:nvSpPr>
        <p:spPr/>
        <p:txBody>
          <a:bodyPr>
            <a:normAutofit/>
          </a:bodyPr>
          <a:lstStyle/>
          <a:p>
            <a:pPr algn="just"/>
            <a:r>
              <a:rPr lang="en-US" dirty="0"/>
              <a:t>T</a:t>
            </a:r>
            <a:r>
              <a:rPr lang="el-GR" dirty="0"/>
              <a:t> (θ </a:t>
            </a:r>
            <a:r>
              <a:rPr lang="en-US" dirty="0"/>
              <a:t>or</a:t>
            </a:r>
            <a:r>
              <a:rPr lang="el-GR" dirty="0"/>
              <a:t> Τ</a:t>
            </a:r>
            <a:r>
              <a:rPr lang="en-US" dirty="0"/>
              <a:t>)</a:t>
            </a:r>
            <a:endParaRPr lang="en-US"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τέχνη: </a:t>
            </a:r>
            <a:r>
              <a:rPr lang="en-US" dirty="0">
                <a:latin typeface="Times New Roman" panose="02020603050405020304" pitchFamily="18" charset="0"/>
                <a:cs typeface="Times New Roman" panose="02020603050405020304" pitchFamily="18" charset="0"/>
              </a:rPr>
              <a:t>art, skill, craft, as distinguished from both nature and mere</a:t>
            </a:r>
            <a:r>
              <a:rPr lang="el-G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tribé</a:t>
            </a:r>
            <a:r>
              <a:rPr lang="en-US" dirty="0">
                <a:latin typeface="Times New Roman" panose="02020603050405020304" pitchFamily="18" charset="0"/>
                <a:cs typeface="Times New Roman" panose="02020603050405020304" pitchFamily="18" charset="0"/>
              </a:rPr>
              <a:t>‘, practice; </a:t>
            </a:r>
            <a:r>
              <a:rPr lang="en-US" dirty="0" err="1">
                <a:latin typeface="Times New Roman" panose="02020603050405020304" pitchFamily="18" charset="0"/>
                <a:cs typeface="Times New Roman" panose="02020603050405020304" pitchFamily="18" charset="0"/>
              </a:rPr>
              <a:t>tekhnikos</a:t>
            </a:r>
            <a:r>
              <a:rPr lang="en-US" dirty="0">
                <a:latin typeface="Times New Roman" panose="02020603050405020304" pitchFamily="18" charset="0"/>
                <a:cs typeface="Times New Roman" panose="02020603050405020304" pitchFamily="18" charset="0"/>
              </a:rPr>
              <a:t> is a possessor of such skill and </a:t>
            </a:r>
            <a:r>
              <a:rPr lang="en-US" dirty="0" err="1">
                <a:latin typeface="Times New Roman" panose="02020603050405020304" pitchFamily="18" charset="0"/>
                <a:cs typeface="Times New Roman" panose="02020603050405020304" pitchFamily="18" charset="0"/>
              </a:rPr>
              <a:t>tekhnéma</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product of such skill:</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τεκμήριον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sign; and </a:t>
            </a:r>
            <a:r>
              <a:rPr lang="en-US" dirty="0" err="1">
                <a:latin typeface="Times New Roman" panose="02020603050405020304" pitchFamily="18" charset="0"/>
                <a:cs typeface="Times New Roman" panose="02020603050405020304" pitchFamily="18" charset="0"/>
              </a:rPr>
              <a:t>tekmairesthai</a:t>
            </a:r>
            <a:r>
              <a:rPr lang="en-US" dirty="0">
                <a:latin typeface="Times New Roman" panose="02020603050405020304" pitchFamily="18" charset="0"/>
                <a:cs typeface="Times New Roman" panose="02020603050405020304" pitchFamily="18" charset="0"/>
              </a:rPr>
              <a:t>: to infer through a sign:</a:t>
            </a:r>
            <a:r>
              <a:rPr lang="el-G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oistha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hothen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tekmairomai</a:t>
            </a:r>
            <a:r>
              <a:rPr lang="en-US" dirty="0">
                <a:latin typeface="Times New Roman" panose="02020603050405020304" pitchFamily="18" charset="0"/>
                <a:cs typeface="Times New Roman" panose="02020603050405020304" pitchFamily="18" charset="0"/>
              </a:rPr>
              <a:t> — do you know what sign I rely on? (Pl. </a:t>
            </a:r>
            <a:r>
              <a:rPr lang="en-US" i="1" dirty="0">
                <a:latin typeface="Times New Roman" panose="02020603050405020304" pitchFamily="18" charset="0"/>
                <a:cs typeface="Times New Roman" panose="02020603050405020304" pitchFamily="18" charset="0"/>
              </a:rPr>
              <a:t>Rep.</a:t>
            </a:r>
            <a:r>
              <a:rPr lang="en-US" dirty="0">
                <a:latin typeface="Times New Roman" panose="02020603050405020304" pitchFamily="18" charset="0"/>
                <a:cs typeface="Times New Roman" panose="02020603050405020304" pitchFamily="18" charset="0"/>
              </a:rPr>
              <a:t> 433b); </a:t>
            </a:r>
            <a:r>
              <a:rPr lang="en-US" dirty="0" err="1">
                <a:latin typeface="Times New Roman" panose="02020603050405020304" pitchFamily="18" charset="0"/>
                <a:cs typeface="Times New Roman" panose="02020603050405020304" pitchFamily="18" charset="0"/>
              </a:rPr>
              <a:t>apaideusias</a:t>
            </a:r>
            <a:r>
              <a:rPr lang="en-US" dirty="0">
                <a:latin typeface="Times New Roman" panose="02020603050405020304" pitchFamily="18" charset="0"/>
                <a:cs typeface="Times New Roman" panose="02020603050405020304" pitchFamily="18" charset="0"/>
              </a:rPr>
              <a:t> mega </a:t>
            </a:r>
            <a:r>
              <a:rPr lang="en-US" dirty="0" err="1">
                <a:latin typeface="Times New Roman" panose="02020603050405020304" pitchFamily="18" charset="0"/>
                <a:cs typeface="Times New Roman" panose="02020603050405020304" pitchFamily="18" charset="0"/>
              </a:rPr>
              <a:t>tekmérion</a:t>
            </a:r>
            <a:r>
              <a:rPr lang="en-US" dirty="0">
                <a:latin typeface="Times New Roman" panose="02020603050405020304" pitchFamily="18" charset="0"/>
                <a:cs typeface="Times New Roman" panose="02020603050405020304" pitchFamily="18" charset="0"/>
              </a:rPr>
              <a:t> — a clear sign of lack of education (Pl. </a:t>
            </a:r>
            <a:r>
              <a:rPr lang="en-US" i="1" dirty="0">
                <a:latin typeface="Times New Roman" panose="02020603050405020304" pitchFamily="18" charset="0"/>
                <a:cs typeface="Times New Roman" panose="02020603050405020304" pitchFamily="18" charset="0"/>
              </a:rPr>
              <a:t>Rep. </a:t>
            </a:r>
            <a:r>
              <a:rPr lang="en-US" dirty="0">
                <a:latin typeface="Times New Roman" panose="02020603050405020304" pitchFamily="18" charset="0"/>
                <a:cs typeface="Times New Roman" panose="02020603050405020304" pitchFamily="18" charset="0"/>
              </a:rPr>
              <a:t>405b). The term was given a narrower sense by Aristotle, so that only those </a:t>
            </a:r>
            <a:r>
              <a:rPr lang="en-US" dirty="0" err="1">
                <a:latin typeface="Times New Roman" panose="02020603050405020304" pitchFamily="18" charset="0"/>
                <a:cs typeface="Times New Roman" panose="02020603050405020304" pitchFamily="18" charset="0"/>
              </a:rPr>
              <a:t>sémeia</a:t>
            </a:r>
            <a:r>
              <a:rPr lang="en-US" dirty="0">
                <a:latin typeface="Times New Roman" panose="02020603050405020304" pitchFamily="18" charset="0"/>
                <a:cs typeface="Times New Roman" panose="02020603050405020304" pitchFamily="18" charset="0"/>
              </a:rPr>
              <a:t>, indications, that were universally reliable could be called </a:t>
            </a:r>
            <a:r>
              <a:rPr lang="en-US" dirty="0" err="1">
                <a:latin typeface="Times New Roman" panose="02020603050405020304" pitchFamily="18" charset="0"/>
                <a:cs typeface="Times New Roman" panose="02020603050405020304" pitchFamily="18" charset="0"/>
              </a:rPr>
              <a:t>tekméria</a:t>
            </a:r>
            <a:r>
              <a:rPr lang="en-US" dirty="0">
                <a:latin typeface="Times New Roman" panose="02020603050405020304" pitchFamily="18" charset="0"/>
                <a:cs typeface="Times New Roman" panose="02020603050405020304" pitchFamily="18" charset="0"/>
              </a:rPr>
              <a:t>, as having milk is a sign that a woman has given birth.</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96180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6E7E88-2E5B-72B2-968C-7D252B79C425}"/>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192FDE94-05D4-C3DC-699A-CB79F2188B17}"/>
              </a:ext>
            </a:extLst>
          </p:cNvPr>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τέλος: </a:t>
            </a:r>
            <a:r>
              <a:rPr lang="en-US" dirty="0">
                <a:latin typeface="Times New Roman" panose="02020603050405020304" pitchFamily="18" charset="0"/>
                <a:cs typeface="Times New Roman" panose="02020603050405020304" pitchFamily="18" charset="0"/>
              </a:rPr>
              <a:t>complete; </a:t>
            </a:r>
            <a:r>
              <a:rPr lang="en-US" dirty="0" err="1">
                <a:latin typeface="Times New Roman" panose="02020603050405020304" pitchFamily="18" charset="0"/>
                <a:cs typeface="Times New Roman" panose="02020603050405020304" pitchFamily="18" charset="0"/>
              </a:rPr>
              <a:t>teleié‘sis</a:t>
            </a:r>
            <a:r>
              <a:rPr lang="en-US" dirty="0">
                <a:latin typeface="Times New Roman" panose="02020603050405020304" pitchFamily="18" charset="0"/>
                <a:cs typeface="Times New Roman" panose="02020603050405020304" pitchFamily="18" charset="0"/>
              </a:rPr>
              <a:t>: completion; </a:t>
            </a:r>
            <a:r>
              <a:rPr lang="en-US" dirty="0" err="1">
                <a:latin typeface="Times New Roman" panose="02020603050405020304" pitchFamily="18" charset="0"/>
                <a:cs typeface="Times New Roman" panose="02020603050405020304" pitchFamily="18" charset="0"/>
              </a:rPr>
              <a:t>teleiotés</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completeness; </a:t>
            </a:r>
            <a:r>
              <a:rPr lang="en-US" dirty="0" err="1">
                <a:latin typeface="Times New Roman" panose="02020603050405020304" pitchFamily="18" charset="0"/>
                <a:cs typeface="Times New Roman" panose="02020603050405020304" pitchFamily="18" charset="0"/>
              </a:rPr>
              <a:t>teleioun</a:t>
            </a:r>
            <a:r>
              <a:rPr lang="en-US" dirty="0">
                <a:latin typeface="Times New Roman" panose="02020603050405020304" pitchFamily="18" charset="0"/>
                <a:cs typeface="Times New Roman" panose="02020603050405020304" pitchFamily="18" charset="0"/>
              </a:rPr>
              <a:t>: to complete; </a:t>
            </a:r>
            <a:r>
              <a:rPr lang="en-US" dirty="0" err="1">
                <a:latin typeface="Times New Roman" panose="02020603050405020304" pitchFamily="18" charset="0"/>
                <a:cs typeface="Times New Roman" panose="02020603050405020304" pitchFamily="18" charset="0"/>
              </a:rPr>
              <a:t>telesiourgos</a:t>
            </a:r>
            <a:r>
              <a:rPr lang="en-US" dirty="0">
                <a:latin typeface="Times New Roman" panose="02020603050405020304" pitchFamily="18" charset="0"/>
                <a:cs typeface="Times New Roman" panose="02020603050405020304" pitchFamily="18" charset="0"/>
              </a:rPr>
              <a:t>: completing;</a:t>
            </a:r>
            <a:r>
              <a:rPr lang="el-G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telikos</a:t>
            </a:r>
            <a:r>
              <a:rPr lang="en-US" dirty="0">
                <a:latin typeface="Times New Roman" panose="02020603050405020304" pitchFamily="18" charset="0"/>
                <a:cs typeface="Times New Roman" panose="02020603050405020304" pitchFamily="18" charset="0"/>
              </a:rPr>
              <a:t>: final [of completion]; telos: end. A telos may be merely an</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end-point: </a:t>
            </a:r>
            <a:r>
              <a:rPr lang="en-US" dirty="0" err="1">
                <a:latin typeface="Times New Roman" panose="02020603050405020304" pitchFamily="18" charset="0"/>
                <a:cs typeface="Times New Roman" panose="02020603050405020304" pitchFamily="18" charset="0"/>
              </a:rPr>
              <a:t>sunaptei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téi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arkhéi</a:t>
            </a:r>
            <a:r>
              <a:rPr lang="en-US" dirty="0">
                <a:latin typeface="Times New Roman" panose="02020603050405020304" pitchFamily="18" charset="0"/>
                <a:cs typeface="Times New Roman" panose="02020603050405020304" pitchFamily="18" charset="0"/>
              </a:rPr>
              <a:t> to telos — it links its end to its</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beginning (Proclus, </a:t>
            </a:r>
            <a:r>
              <a:rPr lang="en-US" i="1" dirty="0">
                <a:latin typeface="Times New Roman" panose="02020603050405020304" pitchFamily="18" charset="0"/>
                <a:cs typeface="Times New Roman" panose="02020603050405020304" pitchFamily="18" charset="0"/>
              </a:rPr>
              <a:t>Elements of Theology </a:t>
            </a:r>
            <a:r>
              <a:rPr lang="en-US" dirty="0">
                <a:latin typeface="Times New Roman" panose="02020603050405020304" pitchFamily="18" charset="0"/>
                <a:cs typeface="Times New Roman" panose="02020603050405020304" pitchFamily="18" charset="0"/>
              </a:rPr>
              <a:t>33); but it may be an</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end-point that is the aim of action, and thus a goal or a success: </a:t>
            </a:r>
            <a:r>
              <a:rPr lang="en-US" dirty="0" err="1">
                <a:latin typeface="Times New Roman" panose="02020603050405020304" pitchFamily="18" charset="0"/>
                <a:cs typeface="Times New Roman" panose="02020603050405020304" pitchFamily="18" charset="0"/>
              </a:rPr>
              <a:t>hé</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men </a:t>
            </a:r>
            <a:r>
              <a:rPr lang="en-US" dirty="0" err="1">
                <a:latin typeface="Times New Roman" panose="02020603050405020304" pitchFamily="18" charset="0"/>
                <a:cs typeface="Times New Roman" panose="02020603050405020304" pitchFamily="18" charset="0"/>
              </a:rPr>
              <a:t>boulésis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telous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mallon</a:t>
            </a:r>
            <a:r>
              <a:rPr lang="en-US" dirty="0">
                <a:latin typeface="Times New Roman" panose="02020603050405020304" pitchFamily="18" charset="0"/>
                <a:cs typeface="Times New Roman" panose="02020603050405020304" pitchFamily="18" charset="0"/>
              </a:rPr>
              <a:t> - wish is rather for a success</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(Ar. </a:t>
            </a:r>
            <a:r>
              <a:rPr lang="en-US" i="1" dirty="0">
                <a:latin typeface="Times New Roman" panose="02020603050405020304" pitchFamily="18" charset="0"/>
                <a:cs typeface="Times New Roman" panose="02020603050405020304" pitchFamily="18" charset="0"/>
              </a:rPr>
              <a:t>E.N.</a:t>
            </a:r>
            <a:r>
              <a:rPr lang="en-US" dirty="0">
                <a:latin typeface="Times New Roman" panose="02020603050405020304" pitchFamily="18" charset="0"/>
                <a:cs typeface="Times New Roman" panose="02020603050405020304" pitchFamily="18" charset="0"/>
              </a:rPr>
              <a:t> 1111b 26).</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θεωρεῖν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contemplate, visually or mentally; </a:t>
            </a:r>
            <a:r>
              <a:rPr lang="en-US" dirty="0" err="1">
                <a:latin typeface="Times New Roman" panose="02020603050405020304" pitchFamily="18" charset="0"/>
                <a:cs typeface="Times New Roman" panose="02020603050405020304" pitchFamily="18" charset="0"/>
              </a:rPr>
              <a:t>theérétikos</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contemplative, theoretical; </a:t>
            </a:r>
            <a:r>
              <a:rPr lang="en-US" dirty="0" err="1">
                <a:latin typeface="Times New Roman" panose="02020603050405020304" pitchFamily="18" charset="0"/>
                <a:cs typeface="Times New Roman" panose="02020603050405020304" pitchFamily="18" charset="0"/>
              </a:rPr>
              <a:t>theéria</a:t>
            </a:r>
            <a:r>
              <a:rPr lang="en-US" dirty="0">
                <a:latin typeface="Times New Roman" panose="02020603050405020304" pitchFamily="18" charset="0"/>
                <a:cs typeface="Times New Roman" panose="02020603050405020304" pitchFamily="18" charset="0"/>
              </a:rPr>
              <a:t>: (1) a spectacle or ceremony,</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usually with religious associations; (2) contemplation; </a:t>
            </a:r>
            <a:r>
              <a:rPr lang="en-US" dirty="0" err="1">
                <a:latin typeface="Times New Roman" panose="02020603050405020304" pitchFamily="18" charset="0"/>
                <a:cs typeface="Times New Roman" panose="02020603050405020304" pitchFamily="18" charset="0"/>
              </a:rPr>
              <a:t>theo‘ros</a:t>
            </a:r>
            <a:r>
              <a:rPr lang="en-US" dirty="0">
                <a:latin typeface="Times New Roman" panose="02020603050405020304" pitchFamily="18" charset="0"/>
                <a:cs typeface="Times New Roman" panose="02020603050405020304" pitchFamily="18" charset="0"/>
              </a:rPr>
              <a:t>: a</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spectator or contemplator.</a:t>
            </a:r>
            <a:endParaRPr lang="el-GR"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θέσις</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has three main uses in philosophy, as well as others in</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metrics etc. (1) Physical position and positioning</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 The laying down of laws and the</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like</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(3a) Any thesis maintained, whether sound or not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(3b) (Always in Aristotle) a</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paradoxical thesis</a:t>
            </a:r>
            <a:r>
              <a:rPr lang="el-G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862513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854F1E-D95A-FC38-3A69-5858FBBE0BF2}"/>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60E2CD88-ECFD-6C44-AAF1-4D14C7054F06}"/>
              </a:ext>
            </a:extLst>
          </p:cNvPr>
          <p:cNvSpPr>
            <a:spLocks noGrp="1"/>
          </p:cNvSpPr>
          <p:nvPr>
            <p:ph idx="1"/>
          </p:nvPr>
        </p:nvSpPr>
        <p:spPr/>
        <p:txBody>
          <a:bodyPr>
            <a:normAutofit fontScale="92500"/>
          </a:bodyPr>
          <a:lstStyle/>
          <a:p>
            <a:pPr algn="just"/>
            <a:r>
              <a:rPr lang="el-GR" dirty="0">
                <a:latin typeface="Times New Roman" panose="02020603050405020304" pitchFamily="18" charset="0"/>
                <a:cs typeface="Times New Roman" panose="02020603050405020304" pitchFamily="18" charset="0"/>
              </a:rPr>
              <a:t>θυμός: </a:t>
            </a:r>
            <a:r>
              <a:rPr lang="en-US" dirty="0">
                <a:latin typeface="Times New Roman" panose="02020603050405020304" pitchFamily="18" charset="0"/>
                <a:cs typeface="Times New Roman" panose="02020603050405020304" pitchFamily="18" charset="0"/>
              </a:rPr>
              <a:t>anger; </a:t>
            </a:r>
            <a:r>
              <a:rPr lang="en-US" dirty="0" err="1">
                <a:latin typeface="Times New Roman" panose="02020603050405020304" pitchFamily="18" charset="0"/>
                <a:cs typeface="Times New Roman" panose="02020603050405020304" pitchFamily="18" charset="0"/>
              </a:rPr>
              <a:t>thumousthai</a:t>
            </a:r>
            <a:r>
              <a:rPr lang="en-US" dirty="0">
                <a:latin typeface="Times New Roman" panose="02020603050405020304" pitchFamily="18" charset="0"/>
                <a:cs typeface="Times New Roman" panose="02020603050405020304" pitchFamily="18" charset="0"/>
              </a:rPr>
              <a:t>: to be angry. In Homer </a:t>
            </a:r>
            <a:r>
              <a:rPr lang="en-US" dirty="0" err="1">
                <a:latin typeface="Times New Roman" panose="02020603050405020304" pitchFamily="18" charset="0"/>
                <a:cs typeface="Times New Roman" panose="02020603050405020304" pitchFamily="18" charset="0"/>
              </a:rPr>
              <a:t>thumos</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appears to be, among other things, any strong emotion, including</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anger, but also strong desire. Similarly in Heraclitus (fr. 85) </a:t>
            </a:r>
            <a:r>
              <a:rPr lang="en-US" dirty="0" err="1">
                <a:latin typeface="Times New Roman" panose="02020603050405020304" pitchFamily="18" charset="0"/>
                <a:cs typeface="Times New Roman" panose="02020603050405020304" pitchFamily="18" charset="0"/>
              </a:rPr>
              <a:t>thuméi</a:t>
            </a:r>
            <a:r>
              <a:rPr lang="el-G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makhesthai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khalepon</a:t>
            </a:r>
            <a:r>
              <a:rPr lang="en-US" dirty="0">
                <a:latin typeface="Times New Roman" panose="02020603050405020304" pitchFamily="18" charset="0"/>
                <a:cs typeface="Times New Roman" panose="02020603050405020304" pitchFamily="18" charset="0"/>
              </a:rPr>
              <a:t> seems to mean ‘it is hard to fight against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one’s heart’s desire’. But in Plato, Aristotle and later authors, at</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least, </a:t>
            </a:r>
            <a:r>
              <a:rPr lang="en-US" dirty="0" err="1">
                <a:latin typeface="Times New Roman" panose="02020603050405020304" pitchFamily="18" charset="0"/>
                <a:cs typeface="Times New Roman" panose="02020603050405020304" pitchFamily="18" charset="0"/>
              </a:rPr>
              <a:t>thumos</a:t>
            </a:r>
            <a:r>
              <a:rPr lang="en-US" dirty="0">
                <a:latin typeface="Times New Roman" panose="02020603050405020304" pitchFamily="18" charset="0"/>
                <a:cs typeface="Times New Roman" panose="02020603050405020304" pitchFamily="18" charset="0"/>
              </a:rPr>
              <a:t> seems to mean ‘anger’: hoi </a:t>
            </a:r>
            <a:r>
              <a:rPr lang="en-US" dirty="0" err="1">
                <a:latin typeface="Times New Roman" panose="02020603050405020304" pitchFamily="18" charset="0"/>
                <a:cs typeface="Times New Roman" panose="02020603050405020304" pitchFamily="18" charset="0"/>
              </a:rPr>
              <a:t>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thumoi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prakhthentes</a:t>
            </a:r>
            <a:r>
              <a:rPr lang="el-G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phonoi</a:t>
            </a:r>
            <a:r>
              <a:rPr lang="en-US" dirty="0">
                <a:latin typeface="Times New Roman" panose="02020603050405020304" pitchFamily="18" charset="0"/>
                <a:cs typeface="Times New Roman" panose="02020603050405020304" pitchFamily="18" charset="0"/>
              </a:rPr>
              <a:t> — murders committed in anger (Pl. </a:t>
            </a:r>
            <a:r>
              <a:rPr lang="en-US" i="1" dirty="0">
                <a:latin typeface="Times New Roman" panose="02020603050405020304" pitchFamily="18" charset="0"/>
                <a:cs typeface="Times New Roman" panose="02020603050405020304" pitchFamily="18" charset="0"/>
              </a:rPr>
              <a:t>Laws</a:t>
            </a:r>
            <a:r>
              <a:rPr lang="en-US" dirty="0">
                <a:latin typeface="Times New Roman" panose="02020603050405020304" pitchFamily="18" charset="0"/>
                <a:cs typeface="Times New Roman" panose="02020603050405020304" pitchFamily="18" charset="0"/>
              </a:rPr>
              <a:t> 867d); </a:t>
            </a:r>
            <a:r>
              <a:rPr lang="en-US" dirty="0" err="1">
                <a:latin typeface="Times New Roman" panose="02020603050405020304" pitchFamily="18" charset="0"/>
                <a:cs typeface="Times New Roman" panose="02020603050405020304" pitchFamily="18" charset="0"/>
              </a:rPr>
              <a:t>aiskhién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hé</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peri </a:t>
            </a:r>
            <a:r>
              <a:rPr lang="en-US" dirty="0" err="1">
                <a:latin typeface="Times New Roman" panose="02020603050405020304" pitchFamily="18" charset="0"/>
                <a:cs typeface="Times New Roman" panose="02020603050405020304" pitchFamily="18" charset="0"/>
              </a:rPr>
              <a:t>epithumias</a:t>
            </a:r>
            <a:r>
              <a:rPr lang="en-US" dirty="0">
                <a:latin typeface="Times New Roman" panose="02020603050405020304" pitchFamily="18" charset="0"/>
                <a:cs typeface="Times New Roman" panose="02020603050405020304" pitchFamily="18" charset="0"/>
              </a:rPr>
              <a:t> akrasia </a:t>
            </a:r>
            <a:r>
              <a:rPr lang="en-US" dirty="0" err="1">
                <a:latin typeface="Times New Roman" panose="02020603050405020304" pitchFamily="18" charset="0"/>
                <a:cs typeface="Times New Roman" panose="02020603050405020304" pitchFamily="18" charset="0"/>
              </a:rPr>
              <a:t>tés</a:t>
            </a:r>
            <a:r>
              <a:rPr lang="en-US" dirty="0">
                <a:latin typeface="Times New Roman" panose="02020603050405020304" pitchFamily="18" charset="0"/>
                <a:cs typeface="Times New Roman" panose="02020603050405020304" pitchFamily="18" charset="0"/>
              </a:rPr>
              <a:t> peri ton </a:t>
            </a:r>
            <a:r>
              <a:rPr lang="en-US" dirty="0" err="1">
                <a:latin typeface="Times New Roman" panose="02020603050405020304" pitchFamily="18" charset="0"/>
                <a:cs typeface="Times New Roman" panose="02020603050405020304" pitchFamily="18" charset="0"/>
              </a:rPr>
              <a:t>thumon</a:t>
            </a:r>
            <a:r>
              <a:rPr lang="en-US" dirty="0">
                <a:latin typeface="Times New Roman" panose="02020603050405020304" pitchFamily="18" charset="0"/>
                <a:cs typeface="Times New Roman" panose="02020603050405020304" pitchFamily="18" charset="0"/>
              </a:rPr>
              <a:t> — weakness with</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regard to appetites is more shameful than that with regard to anger</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(Ar. </a:t>
            </a:r>
            <a:r>
              <a:rPr lang="en-US" i="1" dirty="0">
                <a:latin typeface="Times New Roman" panose="02020603050405020304" pitchFamily="18" charset="0"/>
                <a:cs typeface="Times New Roman" panose="02020603050405020304" pitchFamily="18" charset="0"/>
              </a:rPr>
              <a:t>E.N.</a:t>
            </a:r>
            <a:r>
              <a:rPr lang="en-US" dirty="0">
                <a:latin typeface="Times New Roman" panose="02020603050405020304" pitchFamily="18" charset="0"/>
                <a:cs typeface="Times New Roman" panose="02020603050405020304" pitchFamily="18" charset="0"/>
              </a:rPr>
              <a:t> 1149b 24).</a:t>
            </a:r>
            <a:r>
              <a:rPr lang="el-GR" dirty="0">
                <a:latin typeface="Times New Roman" panose="02020603050405020304" pitchFamily="18" charset="0"/>
                <a:cs typeface="Times New Roman" panose="02020603050405020304" pitchFamily="18" charset="0"/>
              </a:rPr>
              <a:t> θυμοειδές: </a:t>
            </a:r>
            <a:r>
              <a:rPr lang="en-US" dirty="0">
                <a:latin typeface="Times New Roman" panose="02020603050405020304" pitchFamily="18" charset="0"/>
                <a:cs typeface="Times New Roman" panose="02020603050405020304" pitchFamily="18" charset="0"/>
              </a:rPr>
              <a:t>desirable element of the soul. It would appear that the notions of </a:t>
            </a:r>
            <a:r>
              <a:rPr lang="en-US" dirty="0" err="1">
                <a:latin typeface="Times New Roman" panose="02020603050405020304" pitchFamily="18" charset="0"/>
                <a:cs typeface="Times New Roman" panose="02020603050405020304" pitchFamily="18" charset="0"/>
              </a:rPr>
              <a:t>thumos</a:t>
            </a:r>
            <a:r>
              <a:rPr lang="en-US" dirty="0">
                <a:latin typeface="Times New Roman" panose="02020603050405020304" pitchFamily="18" charset="0"/>
                <a:cs typeface="Times New Roman" panose="02020603050405020304" pitchFamily="18" charset="0"/>
              </a:rPr>
              <a:t> and to </a:t>
            </a:r>
            <a:r>
              <a:rPr lang="en-US" dirty="0" err="1">
                <a:latin typeface="Times New Roman" panose="02020603050405020304" pitchFamily="18" charset="0"/>
                <a:cs typeface="Times New Roman" panose="02020603050405020304" pitchFamily="18" charset="0"/>
              </a:rPr>
              <a:t>thumoeides</a:t>
            </a:r>
            <a:r>
              <a:rPr lang="en-US" dirty="0">
                <a:latin typeface="Times New Roman" panose="02020603050405020304" pitchFamily="18" charset="0"/>
                <a:cs typeface="Times New Roman" panose="02020603050405020304" pitchFamily="18" charset="0"/>
              </a:rPr>
              <a:t> carry with them some notion of manliness, spiritedness and sense of </a:t>
            </a:r>
            <a:r>
              <a:rPr lang="en-US" dirty="0" err="1">
                <a:latin typeface="Times New Roman" panose="02020603050405020304" pitchFamily="18" charset="0"/>
                <a:cs typeface="Times New Roman" panose="02020603050405020304" pitchFamily="18" charset="0"/>
              </a:rPr>
              <a:t>honour</a:t>
            </a:r>
            <a:r>
              <a:rPr lang="en-US" dirty="0">
                <a:latin typeface="Times New Roman" panose="02020603050405020304" pitchFamily="18" charset="0"/>
                <a:cs typeface="Times New Roman" panose="02020603050405020304" pitchFamily="18" charset="0"/>
              </a:rPr>
              <a:t>, not present in </a:t>
            </a:r>
            <a:r>
              <a:rPr lang="en-US" dirty="0" err="1">
                <a:latin typeface="Times New Roman" panose="02020603050405020304" pitchFamily="18" charset="0"/>
                <a:cs typeface="Times New Roman" panose="02020603050405020304" pitchFamily="18" charset="0"/>
              </a:rPr>
              <a:t>orgé</a:t>
            </a:r>
            <a:r>
              <a:rPr lang="en-US" dirty="0">
                <a:latin typeface="Times New Roman" panose="02020603050405020304" pitchFamily="18" charset="0"/>
                <a:cs typeface="Times New Roman" panose="02020603050405020304" pitchFamily="18" charset="0"/>
              </a:rPr>
              <a:t>, which is why to </a:t>
            </a:r>
            <a:r>
              <a:rPr lang="en-US" dirty="0" err="1">
                <a:latin typeface="Times New Roman" panose="02020603050405020304" pitchFamily="18" charset="0"/>
                <a:cs typeface="Times New Roman" panose="02020603050405020304" pitchFamily="18" charset="0"/>
              </a:rPr>
              <a:t>thumoeides</a:t>
            </a:r>
            <a:r>
              <a:rPr lang="en-US" dirty="0">
                <a:latin typeface="Times New Roman" panose="02020603050405020304" pitchFamily="18" charset="0"/>
                <a:cs typeface="Times New Roman" panose="02020603050405020304" pitchFamily="18" charset="0"/>
              </a:rPr>
              <a:t> is often translated ‘the spirited element’.</a:t>
            </a:r>
          </a:p>
          <a:p>
            <a:pPr algn="just"/>
            <a:r>
              <a:rPr lang="el-GR" dirty="0">
                <a:latin typeface="Times New Roman" panose="02020603050405020304" pitchFamily="18" charset="0"/>
                <a:cs typeface="Times New Roman" panose="02020603050405020304" pitchFamily="18" charset="0"/>
              </a:rPr>
              <a:t>τί </a:t>
            </a:r>
            <a:r>
              <a:rPr lang="el-GR" dirty="0" err="1">
                <a:latin typeface="Times New Roman" panose="02020603050405020304" pitchFamily="18" charset="0"/>
                <a:cs typeface="Times New Roman" panose="02020603050405020304" pitchFamily="18" charset="0"/>
              </a:rPr>
              <a:t>ἐστι</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a question, a request for a definition.</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τύχη: </a:t>
            </a:r>
            <a:r>
              <a:rPr lang="en-US" dirty="0">
                <a:latin typeface="Times New Roman" panose="02020603050405020304" pitchFamily="18" charset="0"/>
                <a:cs typeface="Times New Roman" panose="02020603050405020304" pitchFamily="18" charset="0"/>
              </a:rPr>
              <a:t>more often to be translated as luck (good or bad), or fortune,</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than as chance, and, when it is well translated as chance, it usually</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means rather ‘not for any reason’ than ‘causeless’</a:t>
            </a:r>
            <a:r>
              <a:rPr lang="el-GR" dirty="0">
                <a:latin typeface="Times New Roman" panose="02020603050405020304" pitchFamily="18" charset="0"/>
                <a:cs typeface="Times New Roman" panose="02020603050405020304" pitchFamily="18" charset="0"/>
              </a:rPr>
              <a:t>.</a:t>
            </a:r>
          </a:p>
          <a:p>
            <a:pPr algn="just"/>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4626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FF7D48-D520-4655-52EE-A628D26458B2}"/>
              </a:ext>
            </a:extLst>
          </p:cNvPr>
          <p:cNvSpPr>
            <a:spLocks noGrp="1"/>
          </p:cNvSpPr>
          <p:nvPr>
            <p:ph type="title"/>
          </p:nvPr>
        </p:nvSpPr>
        <p:spPr/>
        <p:txBody>
          <a:bodyPr/>
          <a:lstStyle/>
          <a:p>
            <a:r>
              <a:rPr lang="en-US" dirty="0"/>
              <a:t>Relative Clauses </a:t>
            </a:r>
            <a:endParaRPr lang="el-GR" dirty="0"/>
          </a:p>
        </p:txBody>
      </p:sp>
      <p:sp>
        <p:nvSpPr>
          <p:cNvPr id="3" name="Θέση περιεχομένου 2">
            <a:extLst>
              <a:ext uri="{FF2B5EF4-FFF2-40B4-BE49-F238E27FC236}">
                <a16:creationId xmlns:a16="http://schemas.microsoft.com/office/drawing/2014/main" id="{277C33F3-489A-9B73-4804-65C052920DC2}"/>
              </a:ext>
            </a:extLst>
          </p:cNvPr>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As a general rule:</a:t>
            </a:r>
          </a:p>
          <a:p>
            <a:pPr algn="just"/>
            <a:r>
              <a:rPr lang="en-US" dirty="0">
                <a:latin typeface="Times New Roman" panose="02020603050405020304" pitchFamily="18" charset="0"/>
                <a:cs typeface="Times New Roman" panose="02020603050405020304" pitchFamily="18" charset="0"/>
              </a:rPr>
              <a:t>– the definite relative is used when the relative clause refers to a specific (identifiable) entity; when there is an antecedent (a word or phrase in the matrix clause to which the relative refers) it will often have the article;</a:t>
            </a:r>
          </a:p>
          <a:p>
            <a:pPr algn="just"/>
            <a:r>
              <a:rPr lang="en-US" dirty="0">
                <a:latin typeface="Times New Roman" panose="02020603050405020304" pitchFamily="18" charset="0"/>
                <a:cs typeface="Times New Roman" panose="02020603050405020304" pitchFamily="18" charset="0"/>
              </a:rPr>
              <a:t>the indefinite relative is used when the relative clause refers to an unspecific (unidentifiable, generic) entity, i.e. when the relative could refer to any of a number of entities or when the precise referent is unknown; when there is an antecedent it will usually not have the article.</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48028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17C1E3-1226-2FED-37FD-84ABE640420D}"/>
              </a:ext>
            </a:extLst>
          </p:cNvPr>
          <p:cNvSpPr>
            <a:spLocks noGrp="1"/>
          </p:cNvSpPr>
          <p:nvPr>
            <p:ph type="title"/>
          </p:nvPr>
        </p:nvSpPr>
        <p:spPr/>
        <p:txBody>
          <a:bodyPr/>
          <a:lstStyle/>
          <a:p>
            <a:r>
              <a:rPr lang="en-US" dirty="0"/>
              <a:t>Philosophical Vocabulary</a:t>
            </a:r>
            <a:endParaRPr lang="el-GR" dirty="0"/>
          </a:p>
        </p:txBody>
      </p:sp>
      <p:sp>
        <p:nvSpPr>
          <p:cNvPr id="3" name="Θέση περιεχομένου 2">
            <a:extLst>
              <a:ext uri="{FF2B5EF4-FFF2-40B4-BE49-F238E27FC236}">
                <a16:creationId xmlns:a16="http://schemas.microsoft.com/office/drawing/2014/main" id="{2683A503-79F1-FBCF-8D94-E648F9BDBDB8}"/>
              </a:ext>
            </a:extLst>
          </p:cNvPr>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Z</a:t>
            </a:r>
          </a:p>
          <a:p>
            <a:pPr algn="just"/>
            <a:r>
              <a:rPr lang="el-GR" dirty="0" err="1">
                <a:latin typeface="Times New Roman" panose="02020603050405020304" pitchFamily="18" charset="0"/>
                <a:cs typeface="Times New Roman" panose="02020603050405020304" pitchFamily="18" charset="0"/>
              </a:rPr>
              <a:t>ζεῖν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live; </a:t>
            </a:r>
            <a:r>
              <a:rPr lang="en-US" dirty="0" err="1">
                <a:latin typeface="Times New Roman" panose="02020603050405020304" pitchFamily="18" charset="0"/>
                <a:cs typeface="Times New Roman" panose="02020603050405020304" pitchFamily="18" charset="0"/>
              </a:rPr>
              <a:t>zéé</a:t>
            </a:r>
            <a:r>
              <a:rPr lang="en-US" dirty="0">
                <a:latin typeface="Times New Roman" panose="02020603050405020304" pitchFamily="18" charset="0"/>
                <a:cs typeface="Times New Roman" panose="02020603050405020304" pitchFamily="18" charset="0"/>
              </a:rPr>
              <a:t>: life. Notwithstanding English derivatives, </a:t>
            </a:r>
            <a:r>
              <a:rPr lang="en-US" dirty="0" err="1">
                <a:latin typeface="Times New Roman" panose="02020603050405020304" pitchFamily="18" charset="0"/>
                <a:cs typeface="Times New Roman" panose="02020603050405020304" pitchFamily="18" charset="0"/>
              </a:rPr>
              <a:t>zée</a:t>
            </a:r>
            <a:r>
              <a:rPr lang="en-US" dirty="0">
                <a:latin typeface="Times New Roman" panose="02020603050405020304" pitchFamily="18" charset="0"/>
                <a:cs typeface="Times New Roman" panose="02020603050405020304" pitchFamily="18" charset="0"/>
              </a:rPr>
              <a:t>‘ is;</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rather biological life while bios is more concerned with the history</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way of life of persons. Thus biographers like Diogenes Laertius</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Plutarch wrote </a:t>
            </a:r>
            <a:r>
              <a:rPr lang="en-US" dirty="0" err="1">
                <a:latin typeface="Times New Roman" panose="02020603050405020304" pitchFamily="18" charset="0"/>
                <a:cs typeface="Times New Roman" panose="02020603050405020304" pitchFamily="18" charset="0"/>
              </a:rPr>
              <a:t>Bioi</a:t>
            </a:r>
            <a:r>
              <a:rPr lang="en-US" dirty="0">
                <a:latin typeface="Times New Roman" panose="02020603050405020304" pitchFamily="18" charset="0"/>
                <a:cs typeface="Times New Roman" panose="02020603050405020304" pitchFamily="18" charset="0"/>
              </a:rPr>
              <a:t>, not </a:t>
            </a:r>
            <a:r>
              <a:rPr lang="en-US" dirty="0" err="1">
                <a:latin typeface="Times New Roman" panose="02020603050405020304" pitchFamily="18" charset="0"/>
                <a:cs typeface="Times New Roman" panose="02020603050405020304" pitchFamily="18" charset="0"/>
              </a:rPr>
              <a:t>Zéai</a:t>
            </a:r>
            <a:r>
              <a:rPr lang="en-US" dirty="0">
                <a:latin typeface="Times New Roman" panose="02020603050405020304" pitchFamily="18" charset="0"/>
                <a:cs typeface="Times New Roman" panose="02020603050405020304" pitchFamily="18" charset="0"/>
              </a:rPr>
              <a:t>. But, as is shown by, for example,</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Aristotle’s statement that eudaimonia means the same as </a:t>
            </a:r>
            <a:r>
              <a:rPr lang="en-US" dirty="0" err="1">
                <a:latin typeface="Times New Roman" panose="02020603050405020304" pitchFamily="18" charset="0"/>
                <a:cs typeface="Times New Roman" panose="02020603050405020304" pitchFamily="18" charset="0"/>
              </a:rPr>
              <a:t>eu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zén</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kai </a:t>
            </a:r>
            <a:r>
              <a:rPr lang="en-US" dirty="0" err="1">
                <a:latin typeface="Times New Roman" panose="02020603050405020304" pitchFamily="18" charset="0"/>
                <a:cs typeface="Times New Roman" panose="02020603050405020304" pitchFamily="18" charset="0"/>
              </a:rPr>
              <a:t>eu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prattein</a:t>
            </a:r>
            <a:r>
              <a:rPr lang="en-US" dirty="0">
                <a:latin typeface="Times New Roman" panose="02020603050405020304" pitchFamily="18" charset="0"/>
                <a:cs typeface="Times New Roman" panose="02020603050405020304" pitchFamily="18" charset="0"/>
              </a:rPr>
              <a:t> — to live and fare well (</a:t>
            </a:r>
            <a:r>
              <a:rPr lang="en-US" i="1" dirty="0">
                <a:latin typeface="Times New Roman" panose="02020603050405020304" pitchFamily="18" charset="0"/>
                <a:cs typeface="Times New Roman" panose="02020603050405020304" pitchFamily="18" charset="0"/>
              </a:rPr>
              <a:t>E.N.</a:t>
            </a:r>
            <a:r>
              <a:rPr lang="en-US" dirty="0">
                <a:latin typeface="Times New Roman" panose="02020603050405020304" pitchFamily="18" charset="0"/>
                <a:cs typeface="Times New Roman" panose="02020603050405020304" pitchFamily="18" charset="0"/>
              </a:rPr>
              <a:t> 1095a 19)</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ζητεῖν</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search for, investigate; </a:t>
            </a:r>
            <a:r>
              <a:rPr lang="en-US" dirty="0" err="1">
                <a:latin typeface="Times New Roman" panose="02020603050405020304" pitchFamily="18" charset="0"/>
                <a:cs typeface="Times New Roman" panose="02020603050405020304" pitchFamily="18" charset="0"/>
              </a:rPr>
              <a:t>zété‘sis</a:t>
            </a:r>
            <a:r>
              <a:rPr lang="en-US" dirty="0">
                <a:latin typeface="Times New Roman" panose="02020603050405020304" pitchFamily="18" charset="0"/>
                <a:cs typeface="Times New Roman" panose="02020603050405020304" pitchFamily="18" charset="0"/>
              </a:rPr>
              <a:t>: search, investigation;</a:t>
            </a:r>
            <a:r>
              <a:rPr lang="el-G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zé‘tétés</a:t>
            </a:r>
            <a:r>
              <a:rPr lang="en-US" dirty="0">
                <a:latin typeface="Times New Roman" panose="02020603050405020304" pitchFamily="18" charset="0"/>
                <a:cs typeface="Times New Roman" panose="02020603050405020304" pitchFamily="18" charset="0"/>
              </a:rPr>
              <a:t>: searcher, investigator; </a:t>
            </a:r>
            <a:r>
              <a:rPr lang="en-US" dirty="0" err="1">
                <a:latin typeface="Times New Roman" panose="02020603050405020304" pitchFamily="18" charset="0"/>
                <a:cs typeface="Times New Roman" panose="02020603050405020304" pitchFamily="18" charset="0"/>
              </a:rPr>
              <a:t>zété‘tikos</a:t>
            </a:r>
            <a:r>
              <a:rPr lang="en-US" dirty="0">
                <a:latin typeface="Times New Roman" panose="02020603050405020304" pitchFamily="18" charset="0"/>
                <a:cs typeface="Times New Roman" panose="02020603050405020304" pitchFamily="18" charset="0"/>
              </a:rPr>
              <a:t>: enquiring, investigative</a:t>
            </a:r>
            <a:r>
              <a:rPr lang="el-G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474813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DDB95C-179F-8ABF-1A8D-60E325311B86}"/>
              </a:ext>
            </a:extLst>
          </p:cNvPr>
          <p:cNvSpPr>
            <a:spLocks noGrp="1"/>
          </p:cNvSpPr>
          <p:nvPr>
            <p:ph type="title"/>
          </p:nvPr>
        </p:nvSpPr>
        <p:spPr/>
        <p:txBody>
          <a:bodyPr/>
          <a:lstStyle/>
          <a:p>
            <a:r>
              <a:rPr lang="en-US" dirty="0"/>
              <a:t>Thank you!</a:t>
            </a:r>
            <a:endParaRPr lang="el-GR" dirty="0"/>
          </a:p>
        </p:txBody>
      </p:sp>
      <p:pic>
        <p:nvPicPr>
          <p:cNvPr id="5" name="Θέση περιεχομένου 4">
            <a:extLst>
              <a:ext uri="{FF2B5EF4-FFF2-40B4-BE49-F238E27FC236}">
                <a16:creationId xmlns:a16="http://schemas.microsoft.com/office/drawing/2014/main" id="{D02DF496-EDAB-18AF-211B-03BDEDBC692E}"/>
              </a:ext>
            </a:extLst>
          </p:cNvPr>
          <p:cNvPicPr>
            <a:picLocks noGrp="1" noChangeAspect="1"/>
          </p:cNvPicPr>
          <p:nvPr>
            <p:ph idx="1"/>
          </p:nvPr>
        </p:nvPicPr>
        <p:blipFill>
          <a:blip r:embed="rId2"/>
          <a:stretch>
            <a:fillRect/>
          </a:stretch>
        </p:blipFill>
        <p:spPr>
          <a:xfrm>
            <a:off x="7518400" y="2334419"/>
            <a:ext cx="2790825" cy="1638300"/>
          </a:xfrm>
          <a:prstGeom prst="rect">
            <a:avLst/>
          </a:prstGeom>
        </p:spPr>
      </p:pic>
      <p:sp>
        <p:nvSpPr>
          <p:cNvPr id="4" name="Θέση κειμένου 3">
            <a:extLst>
              <a:ext uri="{FF2B5EF4-FFF2-40B4-BE49-F238E27FC236}">
                <a16:creationId xmlns:a16="http://schemas.microsoft.com/office/drawing/2014/main" id="{95F99962-71AB-DD47-22B6-7836CC6ADBDA}"/>
              </a:ext>
            </a:extLst>
          </p:cNvPr>
          <p:cNvSpPr>
            <a:spLocks noGrp="1"/>
          </p:cNvSpPr>
          <p:nvPr>
            <p:ph type="body" sz="half" idx="2"/>
          </p:nvPr>
        </p:nvSpPr>
        <p:spPr/>
        <p:txBody>
          <a:bodyPr/>
          <a:lstStyle/>
          <a:p>
            <a:r>
              <a:rPr lang="en-US" dirty="0"/>
              <a:t>Have a nice vacation!</a:t>
            </a:r>
            <a:endParaRPr lang="el-GR" dirty="0"/>
          </a:p>
        </p:txBody>
      </p:sp>
    </p:spTree>
    <p:extLst>
      <p:ext uri="{BB962C8B-B14F-4D97-AF65-F5344CB8AC3E}">
        <p14:creationId xmlns:p14="http://schemas.microsoft.com/office/powerpoint/2010/main" val="1857873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D24383-3EAB-0F4F-2CEA-146CC14F2E81}"/>
              </a:ext>
            </a:extLst>
          </p:cNvPr>
          <p:cNvSpPr>
            <a:spLocks noGrp="1"/>
          </p:cNvSpPr>
          <p:nvPr>
            <p:ph type="title"/>
          </p:nvPr>
        </p:nvSpPr>
        <p:spPr/>
        <p:txBody>
          <a:bodyPr/>
          <a:lstStyle/>
          <a:p>
            <a:r>
              <a:rPr lang="en-US" dirty="0"/>
              <a:t>Relative Clauses</a:t>
            </a:r>
            <a:endParaRPr lang="el-GR" dirty="0"/>
          </a:p>
        </p:txBody>
      </p:sp>
      <p:sp>
        <p:nvSpPr>
          <p:cNvPr id="3" name="Θέση περιεχομένου 2">
            <a:extLst>
              <a:ext uri="{FF2B5EF4-FFF2-40B4-BE49-F238E27FC236}">
                <a16:creationId xmlns:a16="http://schemas.microsoft.com/office/drawing/2014/main" id="{4C7E54D3-1098-7089-3EE2-10426F2E590B}"/>
              </a:ext>
            </a:extLst>
          </p:cNvPr>
          <p:cNvSpPr>
            <a:spLocks noGrp="1"/>
          </p:cNvSpPr>
          <p:nvPr>
            <p:ph idx="1"/>
          </p:nvPr>
        </p:nvSpPr>
        <p:spPr/>
        <p:txBody>
          <a:bodyPr>
            <a:normAutofit/>
          </a:bodyPr>
          <a:lstStyle/>
          <a:p>
            <a:pPr algn="just"/>
            <a:r>
              <a:rPr lang="en-US" b="1" dirty="0">
                <a:latin typeface="Times New Roman" panose="02020603050405020304" pitchFamily="18" charset="0"/>
                <a:cs typeface="Times New Roman" panose="02020603050405020304" pitchFamily="18" charset="0"/>
              </a:rPr>
              <a:t>Digressive, Restrictive and Autonomous Relative Clauses</a:t>
            </a:r>
          </a:p>
          <a:p>
            <a:pPr algn="just"/>
            <a:r>
              <a:rPr lang="en-US" dirty="0">
                <a:latin typeface="Times New Roman" panose="02020603050405020304" pitchFamily="18" charset="0"/>
                <a:cs typeface="Times New Roman" panose="02020603050405020304" pitchFamily="18" charset="0"/>
              </a:rPr>
              <a:t>Two types of relative clause may be distinguished:</a:t>
            </a:r>
          </a:p>
          <a:p>
            <a:pPr algn="just"/>
            <a:r>
              <a:rPr lang="en-US" dirty="0">
                <a:latin typeface="Times New Roman" panose="02020603050405020304" pitchFamily="18" charset="0"/>
                <a:cs typeface="Times New Roman" panose="02020603050405020304" pitchFamily="18" charset="0"/>
              </a:rPr>
              <a:t>– Restrictive (or ‘determinative’) relative clauses: the information in the relative clause serves to identify the antecedent, or limit it to a certain subset:</a:t>
            </a:r>
          </a:p>
          <a:p>
            <a:pPr algn="just"/>
            <a:r>
              <a:rPr lang="en-US" dirty="0" err="1">
                <a:latin typeface="Times New Roman" panose="02020603050405020304" pitchFamily="18" charset="0"/>
                <a:cs typeface="Times New Roman" panose="02020603050405020304" pitchFamily="18" charset="0"/>
              </a:rPr>
              <a:t>τῷ</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Φιλοκτήμονι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ἐκ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μὲν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τῆς</a:t>
            </a:r>
            <a:r>
              <a:rPr lang="en-US"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γυν</a:t>
            </a:r>
            <a:r>
              <a:rPr lang="en-US" u="sng" dirty="0">
                <a:latin typeface="Times New Roman" panose="02020603050405020304" pitchFamily="18" charset="0"/>
                <a:cs typeface="Times New Roman" panose="02020603050405020304" pitchFamily="18" charset="0"/>
              </a:rPr>
              <a:t>αικὸς</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ᾗ</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συνῴκει</a:t>
            </a:r>
            <a:r>
              <a:rPr lang="en-US" dirty="0">
                <a:latin typeface="Times New Roman" panose="02020603050405020304" pitchFamily="18" charset="0"/>
                <a:cs typeface="Times New Roman" panose="02020603050405020304" pitchFamily="18" charset="0"/>
              </a:rPr>
              <a:t> οὐκ </a:t>
            </a:r>
            <a:r>
              <a:rPr lang="en-US" b="1" dirty="0">
                <a:latin typeface="Times New Roman" panose="02020603050405020304" pitchFamily="18" charset="0"/>
                <a:cs typeface="Times New Roman" panose="02020603050405020304" pitchFamily="18" charset="0"/>
              </a:rPr>
              <a:t>ἦν </a:t>
            </a:r>
            <a:r>
              <a:rPr lang="en-US" dirty="0">
                <a:latin typeface="Times New Roman" panose="02020603050405020304" pitchFamily="18" charset="0"/>
                <a:cs typeface="Times New Roman" panose="02020603050405020304" pitchFamily="18" charset="0"/>
              </a:rPr>
              <a:t>παιδίον οὐδέν. (</a:t>
            </a:r>
            <a:r>
              <a:rPr lang="en-US" dirty="0" err="1">
                <a:latin typeface="Times New Roman" panose="02020603050405020304" pitchFamily="18" charset="0"/>
                <a:cs typeface="Times New Roman" panose="02020603050405020304" pitchFamily="18" charset="0"/>
              </a:rPr>
              <a:t>Isae</a:t>
            </a:r>
            <a:r>
              <a:rPr lang="en-US" dirty="0">
                <a:latin typeface="Times New Roman" panose="02020603050405020304" pitchFamily="18" charset="0"/>
                <a:cs typeface="Times New Roman" panose="02020603050405020304" pitchFamily="18" charset="0"/>
              </a:rPr>
              <a:t>. 6.5)</a:t>
            </a:r>
          </a:p>
          <a:p>
            <a:pPr algn="just"/>
            <a:r>
              <a:rPr lang="en-US" dirty="0" err="1">
                <a:latin typeface="Times New Roman" panose="02020603050405020304" pitchFamily="18" charset="0"/>
                <a:cs typeface="Times New Roman" panose="02020603050405020304" pitchFamily="18" charset="0"/>
              </a:rPr>
              <a:t>Philoctemon</a:t>
            </a:r>
            <a:r>
              <a:rPr lang="en-US" dirty="0">
                <a:latin typeface="Times New Roman" panose="02020603050405020304" pitchFamily="18" charset="0"/>
                <a:cs typeface="Times New Roman" panose="02020603050405020304" pitchFamily="18" charset="0"/>
              </a:rPr>
              <a:t> had no child by the woman he was living with. The relative clause helps to identify the antecedent: without it, it is unclear to which woman the speaker refers.</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4124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2D18D5-2A3A-51A0-D4AF-ACAC6570F962}"/>
              </a:ext>
            </a:extLst>
          </p:cNvPr>
          <p:cNvSpPr>
            <a:spLocks noGrp="1"/>
          </p:cNvSpPr>
          <p:nvPr>
            <p:ph type="title"/>
          </p:nvPr>
        </p:nvSpPr>
        <p:spPr/>
        <p:txBody>
          <a:bodyPr/>
          <a:lstStyle/>
          <a:p>
            <a:r>
              <a:rPr lang="en-US" dirty="0"/>
              <a:t>Relative Clauses</a:t>
            </a:r>
            <a:endParaRPr lang="el-GR" dirty="0"/>
          </a:p>
        </p:txBody>
      </p:sp>
      <p:sp>
        <p:nvSpPr>
          <p:cNvPr id="3" name="Θέση περιεχομένου 2">
            <a:extLst>
              <a:ext uri="{FF2B5EF4-FFF2-40B4-BE49-F238E27FC236}">
                <a16:creationId xmlns:a16="http://schemas.microsoft.com/office/drawing/2014/main" id="{DD395E7C-CE34-DB72-AB2C-69CC8506FF67}"/>
              </a:ext>
            </a:extLst>
          </p:cNvPr>
          <p:cNvSpPr>
            <a:spLocks noGrp="1"/>
          </p:cNvSpPr>
          <p:nvPr>
            <p:ph idx="1"/>
          </p:nvPr>
        </p:nvSpPr>
        <p:spPr/>
        <p:txBody>
          <a:bodyPr/>
          <a:lstStyle/>
          <a:p>
            <a:pPr algn="just"/>
            <a:r>
              <a:rPr lang="en-US" b="1" dirty="0">
                <a:latin typeface="Times New Roman" panose="02020603050405020304" pitchFamily="18" charset="0"/>
                <a:cs typeface="Times New Roman" panose="02020603050405020304" pitchFamily="18" charset="0"/>
              </a:rPr>
              <a:t>Digressive, Restrictive and Autonomous Relative Clauses</a:t>
            </a: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Digressive (or ‘non-restrictive’, ‘explanatory’) relative clauses: the relative clause gives additional information that is not required to identify or specify the antecedent. In other words, the antecedent still refers to the same entity if the relative clause is left out:</a:t>
            </a:r>
          </a:p>
          <a:p>
            <a:pPr algn="just"/>
            <a:r>
              <a:rPr lang="el-GR" dirty="0">
                <a:latin typeface="Times New Roman" panose="02020603050405020304" pitchFamily="18" charset="0"/>
                <a:cs typeface="Times New Roman" panose="02020603050405020304" pitchFamily="18" charset="0"/>
              </a:rPr>
              <a:t>. . </a:t>
            </a:r>
            <a:r>
              <a:rPr lang="el-GR" dirty="0" err="1">
                <a:latin typeface="Times New Roman" panose="02020603050405020304" pitchFamily="18" charset="0"/>
                <a:cs typeface="Times New Roman" panose="02020603050405020304" pitchFamily="18" charset="0"/>
              </a:rPr>
              <a:t>ἐξῃρηκότες</a:t>
            </a:r>
            <a:r>
              <a:rPr lang="el-GR" dirty="0">
                <a:latin typeface="Times New Roman" panose="02020603050405020304" pitchFamily="18" charset="0"/>
                <a:cs typeface="Times New Roman" panose="02020603050405020304" pitchFamily="18" charset="0"/>
              </a:rPr>
              <a:t> . . . </a:t>
            </a:r>
            <a:r>
              <a:rPr lang="el-GR" dirty="0" err="1">
                <a:latin typeface="Times New Roman" panose="02020603050405020304" pitchFamily="18" charset="0"/>
                <a:cs typeface="Times New Roman" panose="02020603050405020304" pitchFamily="18" charset="0"/>
              </a:rPr>
              <a:t>τὴν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Σουσίδα</a:t>
            </a:r>
            <a:r>
              <a:rPr lang="el-GR" dirty="0">
                <a:latin typeface="Times New Roman" panose="02020603050405020304" pitchFamily="18" charset="0"/>
                <a:cs typeface="Times New Roman" panose="02020603050405020304" pitchFamily="18" charset="0"/>
              </a:rPr>
              <a:t> </a:t>
            </a:r>
            <a:r>
              <a:rPr lang="el-GR" u="sng" dirty="0" err="1">
                <a:latin typeface="Times New Roman" panose="02020603050405020304" pitchFamily="18" charset="0"/>
                <a:cs typeface="Times New Roman" panose="02020603050405020304" pitchFamily="18" charset="0"/>
              </a:rPr>
              <a:t>γυναῖκα</a:t>
            </a:r>
            <a:r>
              <a:rPr lang="el-GR" dirty="0">
                <a:latin typeface="Times New Roman" panose="02020603050405020304" pitchFamily="18" charset="0"/>
                <a:cs typeface="Times New Roman" panose="02020603050405020304" pitchFamily="18" charset="0"/>
              </a:rPr>
              <a:t>, </a:t>
            </a:r>
            <a:r>
              <a:rPr lang="el-GR" dirty="0">
                <a:solidFill>
                  <a:srgbClr val="FF0000"/>
                </a:solidFill>
                <a:latin typeface="Times New Roman" panose="02020603050405020304" pitchFamily="18" charset="0"/>
                <a:cs typeface="Times New Roman" panose="02020603050405020304" pitchFamily="18" charset="0"/>
              </a:rPr>
              <a:t>ἣ </a:t>
            </a:r>
            <a:r>
              <a:rPr lang="el-GR" dirty="0">
                <a:latin typeface="Times New Roman" panose="02020603050405020304" pitchFamily="18" charset="0"/>
                <a:cs typeface="Times New Roman" panose="02020603050405020304" pitchFamily="18" charset="0"/>
              </a:rPr>
              <a:t>καλλίστη </a:t>
            </a:r>
            <a:r>
              <a:rPr lang="el-GR" dirty="0" err="1">
                <a:latin typeface="Times New Roman" panose="02020603050405020304" pitchFamily="18" charset="0"/>
                <a:cs typeface="Times New Roman" panose="02020603050405020304" pitchFamily="18" charset="0"/>
              </a:rPr>
              <a:t>δὴ</a:t>
            </a:r>
            <a:r>
              <a:rPr lang="el-GR"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λέγεται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τῇἈσίᾳ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γυνὴ</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γενέσθαι, . . . (</a:t>
            </a:r>
            <a:r>
              <a:rPr lang="en-US" dirty="0">
                <a:latin typeface="Times New Roman" panose="02020603050405020304" pitchFamily="18" charset="0"/>
                <a:cs typeface="Times New Roman" panose="02020603050405020304" pitchFamily="18" charset="0"/>
              </a:rPr>
              <a:t>Xen. </a:t>
            </a:r>
            <a:r>
              <a:rPr lang="en-US" i="1" dirty="0">
                <a:latin typeface="Times New Roman" panose="02020603050405020304" pitchFamily="18" charset="0"/>
                <a:cs typeface="Times New Roman" panose="02020603050405020304" pitchFamily="18" charset="0"/>
              </a:rPr>
              <a:t>Cyr. </a:t>
            </a:r>
            <a:r>
              <a:rPr lang="en-US" dirty="0">
                <a:latin typeface="Times New Roman" panose="02020603050405020304" pitchFamily="18" charset="0"/>
                <a:cs typeface="Times New Roman" panose="02020603050405020304" pitchFamily="18" charset="0"/>
              </a:rPr>
              <a:t>4.6.11)</a:t>
            </a:r>
          </a:p>
          <a:p>
            <a:pPr algn="just"/>
            <a:r>
              <a:rPr lang="en-US" dirty="0">
                <a:latin typeface="Times New Roman" panose="02020603050405020304" pitchFamily="18" charset="0"/>
                <a:cs typeface="Times New Roman" panose="02020603050405020304" pitchFamily="18" charset="0"/>
              </a:rPr>
              <a:t>. . . having selected the lady of Susa, who is said to have been the most beautiful woman in Asia, . . . The relative clause is not required to identify the – apparently well-known – lady of Susa, but provides additional information about her.</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5042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3ADCB4-CD19-2897-83BB-EB2DD01F83E3}"/>
              </a:ext>
            </a:extLst>
          </p:cNvPr>
          <p:cNvSpPr>
            <a:spLocks noGrp="1"/>
          </p:cNvSpPr>
          <p:nvPr>
            <p:ph type="title"/>
          </p:nvPr>
        </p:nvSpPr>
        <p:spPr/>
        <p:txBody>
          <a:bodyPr/>
          <a:lstStyle/>
          <a:p>
            <a:r>
              <a:rPr lang="en-US" dirty="0"/>
              <a:t>Relative Clauses</a:t>
            </a:r>
            <a:endParaRPr lang="el-GR" dirty="0"/>
          </a:p>
        </p:txBody>
      </p:sp>
      <p:sp>
        <p:nvSpPr>
          <p:cNvPr id="3" name="Θέση περιεχομένου 2">
            <a:extLst>
              <a:ext uri="{FF2B5EF4-FFF2-40B4-BE49-F238E27FC236}">
                <a16:creationId xmlns:a16="http://schemas.microsoft.com/office/drawing/2014/main" id="{F4AEF9D1-FC2B-1FF7-1FB1-E03FD51C9BAD}"/>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Digressive, Restrictive and Autonomous Relative Clauses</a:t>
            </a: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A special type of restrictive relative clause is the so-called autonomous relative clause, which has no antecedent:</a:t>
            </a:r>
          </a:p>
          <a:p>
            <a:pPr algn="just"/>
            <a:r>
              <a:rPr lang="el-GR" dirty="0">
                <a:latin typeface="Times New Roman" panose="02020603050405020304" pitchFamily="18" charset="0"/>
                <a:cs typeface="Times New Roman" panose="02020603050405020304" pitchFamily="18" charset="0"/>
              </a:rPr>
              <a:t>ΙΩ. </a:t>
            </a:r>
            <a:r>
              <a:rPr lang="el-GR" dirty="0">
                <a:solidFill>
                  <a:srgbClr val="FF0000"/>
                </a:solidFill>
                <a:latin typeface="Times New Roman" panose="02020603050405020304" pitchFamily="18" charset="0"/>
                <a:cs typeface="Times New Roman" panose="02020603050405020304" pitchFamily="18" charset="0"/>
              </a:rPr>
              <a:t>ἣ δ᾽ </a:t>
            </a:r>
            <a:r>
              <a:rPr lang="el-GR" dirty="0" err="1">
                <a:solidFill>
                  <a:srgbClr val="FF0000"/>
                </a:solidFill>
                <a:latin typeface="Times New Roman" panose="02020603050405020304" pitchFamily="18" charset="0"/>
                <a:cs typeface="Times New Roman" panose="02020603050405020304" pitchFamily="18" charset="0"/>
              </a:rPr>
              <a:t>ἔθρεψέ</a:t>
            </a:r>
            <a:r>
              <a:rPr lang="el-GR" dirty="0">
                <a:solidFill>
                  <a:srgbClr val="FF0000"/>
                </a:solidFill>
                <a:latin typeface="Times New Roman" panose="02020603050405020304" pitchFamily="18" charset="0"/>
                <a:cs typeface="Times New Roman" panose="02020603050405020304" pitchFamily="18" charset="0"/>
              </a:rPr>
              <a:t> με </a:t>
            </a:r>
            <a:r>
              <a:rPr lang="el-GR" dirty="0">
                <a:latin typeface="Times New Roman" panose="02020603050405020304" pitchFamily="18" charset="0"/>
                <a:cs typeface="Times New Roman" panose="02020603050405020304" pitchFamily="18" charset="0"/>
              </a:rPr>
              <a:t>:: ΚΡ. τίς; . . . :: ΙΩ. Φοίβου </a:t>
            </a:r>
            <a:r>
              <a:rPr lang="el-GR" dirty="0" err="1">
                <a:latin typeface="Times New Roman" panose="02020603050405020304" pitchFamily="18" charset="0"/>
                <a:cs typeface="Times New Roman" panose="02020603050405020304" pitchFamily="18" charset="0"/>
              </a:rPr>
              <a:t>προφῆτιν</a:t>
            </a:r>
            <a:r>
              <a:rPr lang="el-GR" dirty="0">
                <a:latin typeface="Times New Roman" panose="02020603050405020304" pitchFamily="18" charset="0"/>
                <a:cs typeface="Times New Roman" panose="02020603050405020304" pitchFamily="18" charset="0"/>
              </a:rPr>
              <a:t> μητέρ’ </a:t>
            </a:r>
            <a:r>
              <a:rPr lang="el-GR" dirty="0" err="1">
                <a:latin typeface="Times New Roman" panose="02020603050405020304" pitchFamily="18" charset="0"/>
                <a:cs typeface="Times New Roman" panose="02020603050405020304" pitchFamily="18" charset="0"/>
              </a:rPr>
              <a:t>ὣς</a:t>
            </a:r>
            <a:r>
              <a:rPr lang="el-GR" dirty="0">
                <a:latin typeface="Times New Roman" panose="02020603050405020304" pitchFamily="18" charset="0"/>
                <a:cs typeface="Times New Roman" panose="02020603050405020304" pitchFamily="18" charset="0"/>
              </a:rPr>
              <a:t> νομίζομεν. (</a:t>
            </a:r>
            <a:r>
              <a:rPr lang="en-US" dirty="0">
                <a:latin typeface="Times New Roman" panose="02020603050405020304" pitchFamily="18" charset="0"/>
                <a:cs typeface="Times New Roman" panose="02020603050405020304" pitchFamily="18" charset="0"/>
              </a:rPr>
              <a:t>Eur. </a:t>
            </a:r>
            <a:r>
              <a:rPr lang="en-US" i="1" dirty="0">
                <a:latin typeface="Times New Roman" panose="02020603050405020304" pitchFamily="18" charset="0"/>
                <a:cs typeface="Times New Roman" panose="02020603050405020304" pitchFamily="18" charset="0"/>
              </a:rPr>
              <a:t>Ion </a:t>
            </a:r>
            <a:r>
              <a:rPr lang="en-US" dirty="0">
                <a:latin typeface="Times New Roman" panose="02020603050405020304" pitchFamily="18" charset="0"/>
                <a:cs typeface="Times New Roman" panose="02020603050405020304" pitchFamily="18" charset="0"/>
              </a:rPr>
              <a:t>319–21)</a:t>
            </a:r>
          </a:p>
          <a:p>
            <a:pPr algn="just"/>
            <a:r>
              <a:rPr lang="en-US" dirty="0">
                <a:latin typeface="Times New Roman" panose="02020603050405020304" pitchFamily="18" charset="0"/>
                <a:cs typeface="Times New Roman" panose="02020603050405020304" pitchFamily="18" charset="0"/>
              </a:rPr>
              <a:t>(Ion:) The woman who raised me – :: (Creusa:) Who was she? :: (Ion:)</a:t>
            </a:r>
          </a:p>
          <a:p>
            <a:pPr algn="just"/>
            <a:r>
              <a:rPr lang="en-US" dirty="0">
                <a:latin typeface="Times New Roman" panose="02020603050405020304" pitchFamily="18" charset="0"/>
                <a:cs typeface="Times New Roman" panose="02020603050405020304" pitchFamily="18" charset="0"/>
              </a:rPr>
              <a:t>A prophetess of Phoebus; I regard her as my mother.</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7851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08CEC0-2BD3-512D-9FA0-CA24E420A7ED}"/>
              </a:ext>
            </a:extLst>
          </p:cNvPr>
          <p:cNvSpPr>
            <a:spLocks noGrp="1"/>
          </p:cNvSpPr>
          <p:nvPr>
            <p:ph type="title"/>
          </p:nvPr>
        </p:nvSpPr>
        <p:spPr/>
        <p:txBody>
          <a:bodyPr/>
          <a:lstStyle/>
          <a:p>
            <a:r>
              <a:rPr lang="en-US" dirty="0"/>
              <a:t>Indirect Speech</a:t>
            </a:r>
            <a:endParaRPr lang="el-GR" dirty="0"/>
          </a:p>
        </p:txBody>
      </p:sp>
      <p:sp>
        <p:nvSpPr>
          <p:cNvPr id="3" name="Θέση περιεχομένου 2">
            <a:extLst>
              <a:ext uri="{FF2B5EF4-FFF2-40B4-BE49-F238E27FC236}">
                <a16:creationId xmlns:a16="http://schemas.microsoft.com/office/drawing/2014/main" id="{CE33B3D9-76B8-174D-5A23-CF2DCA8FD9F5}"/>
              </a:ext>
            </a:extLst>
          </p:cNvPr>
          <p:cNvSpPr>
            <a:spLocks noGrp="1"/>
          </p:cNvSpPr>
          <p:nvPr>
            <p:ph idx="1"/>
          </p:nvPr>
        </p:nvSpPr>
        <p:spPr/>
        <p:txBody>
          <a:bodyPr>
            <a:normAutofit fontScale="85000" lnSpcReduction="20000"/>
          </a:bodyPr>
          <a:lstStyle/>
          <a:p>
            <a:pPr algn="just"/>
            <a:r>
              <a:rPr lang="en-US" b="1" dirty="0">
                <a:latin typeface="Times New Roman" panose="02020603050405020304" pitchFamily="18" charset="0"/>
                <a:cs typeface="Times New Roman" panose="02020603050405020304" pitchFamily="18" charset="0"/>
              </a:rPr>
              <a:t>Direct versus Indirect Speech</a:t>
            </a:r>
          </a:p>
          <a:p>
            <a:pPr algn="just"/>
            <a:r>
              <a:rPr lang="en-US" dirty="0">
                <a:latin typeface="Times New Roman" panose="02020603050405020304" pitchFamily="18" charset="0"/>
                <a:cs typeface="Times New Roman" panose="02020603050405020304" pitchFamily="18" charset="0"/>
              </a:rPr>
              <a:t>A reporter may represent speech (or thought) in one of two forms:</a:t>
            </a:r>
          </a:p>
          <a:p>
            <a:pPr algn="just"/>
            <a:r>
              <a:rPr lang="en-US" dirty="0">
                <a:latin typeface="Times New Roman" panose="02020603050405020304" pitchFamily="18" charset="0"/>
                <a:cs typeface="Times New Roman" panose="02020603050405020304" pitchFamily="18" charset="0"/>
              </a:rPr>
              <a:t>– Direct: ‘John said to Jane: “I want to see you.”’</a:t>
            </a:r>
          </a:p>
          <a:p>
            <a:pPr algn="just"/>
            <a:r>
              <a:rPr lang="en-US" dirty="0">
                <a:latin typeface="Times New Roman" panose="02020603050405020304" pitchFamily="18" charset="0"/>
                <a:cs typeface="Times New Roman" panose="02020603050405020304" pitchFamily="18" charset="0"/>
              </a:rPr>
              <a:t>– Indirect: ‘John said to Jane that he wanted to see her.’</a:t>
            </a:r>
          </a:p>
          <a:p>
            <a:pPr algn="just"/>
            <a:r>
              <a:rPr lang="en-US" dirty="0">
                <a:latin typeface="Times New Roman" panose="02020603050405020304" pitchFamily="18" charset="0"/>
                <a:cs typeface="Times New Roman" panose="02020603050405020304" pitchFamily="18" charset="0"/>
              </a:rPr>
              <a:t>Direct speech conveys the impression that John’s words are reported in the same form in which he spoke them (whether John actually said anything of the sort is an open question). Indirect speech conveys the impression that the reported words are given from the perspective of the reporter, necessitating certain changes to their original form. These changes include:</a:t>
            </a:r>
          </a:p>
          <a:p>
            <a:pPr algn="just"/>
            <a:r>
              <a:rPr lang="en-US" dirty="0">
                <a:latin typeface="Times New Roman" panose="02020603050405020304" pitchFamily="18" charset="0"/>
                <a:cs typeface="Times New Roman" panose="02020603050405020304" pitchFamily="18" charset="0"/>
              </a:rPr>
              <a:t>Indications of grammatical person.</a:t>
            </a:r>
          </a:p>
          <a:p>
            <a:pPr algn="just"/>
            <a:r>
              <a:rPr lang="en-US" dirty="0">
                <a:latin typeface="Times New Roman" panose="02020603050405020304" pitchFamily="18" charset="0"/>
                <a:cs typeface="Times New Roman" panose="02020603050405020304" pitchFamily="18" charset="0"/>
              </a:rPr>
              <a:t>Tense.</a:t>
            </a:r>
          </a:p>
          <a:p>
            <a:pPr algn="just"/>
            <a:r>
              <a:rPr lang="en-US" dirty="0">
                <a:latin typeface="Times New Roman" panose="02020603050405020304" pitchFamily="18" charset="0"/>
                <a:cs typeface="Times New Roman" panose="02020603050405020304" pitchFamily="18" charset="0"/>
              </a:rPr>
              <a:t>Subordination vs. co-ordination: direct speech is not explicitly subordinated to a verb of ‘speaking’ or ‘thinking’: the syntactic relationship between the two clauses is best thought of as paratactic. By contrast, indirect speech is explicitly subordinated to a verb of ‘speaking’ or ‘thinking’, in the example above through the conjunction that.</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1329676"/>
      </p:ext>
    </p:extLst>
  </p:cSld>
  <p:clrMapOvr>
    <a:masterClrMapping/>
  </p:clrMapOvr>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217</TotalTime>
  <Words>5649</Words>
  <Application>Microsoft Office PowerPoint</Application>
  <PresentationFormat>Ευρεία οθόνη</PresentationFormat>
  <Paragraphs>359</Paragraphs>
  <Slides>51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51</vt:i4>
      </vt:variant>
    </vt:vector>
  </HeadingPairs>
  <TitlesOfParts>
    <vt:vector size="56" baseType="lpstr">
      <vt:lpstr>Arial</vt:lpstr>
      <vt:lpstr>Century Gothic</vt:lpstr>
      <vt:lpstr>Times New Roman</vt:lpstr>
      <vt:lpstr>Wingdings 3</vt:lpstr>
      <vt:lpstr>Θρόισμα</vt:lpstr>
      <vt:lpstr>Ancient Greek (Intermediate Level)</vt:lpstr>
      <vt:lpstr>WEEK 12</vt:lpstr>
      <vt:lpstr>Ancient Greek Κάλαντα (Εἰρεσιώνη)</vt:lpstr>
      <vt:lpstr>Relative Clauses</vt:lpstr>
      <vt:lpstr>Relative Clauses </vt:lpstr>
      <vt:lpstr>Relative Clauses</vt:lpstr>
      <vt:lpstr>Relative Clauses</vt:lpstr>
      <vt:lpstr>Relative Clauses</vt:lpstr>
      <vt:lpstr>Indirect Speech</vt:lpstr>
      <vt:lpstr>Indirect Speech</vt:lpstr>
      <vt:lpstr>Indirect Speech</vt:lpstr>
      <vt:lpstr>Apology 18a-19a (πρόθεσις, propositio)</vt:lpstr>
      <vt:lpstr>Vocabulary</vt:lpstr>
      <vt:lpstr>Vocabulary</vt:lpstr>
      <vt:lpstr>Vocabulary</vt:lpstr>
      <vt:lpstr>Vocabulary</vt:lpstr>
      <vt:lpstr>Vocabulary</vt:lpstr>
      <vt:lpstr>Vocabulary</vt:lpstr>
      <vt:lpstr>Vocabulary</vt:lpstr>
      <vt:lpstr>Vocabulary</vt:lpstr>
      <vt:lpstr>Sentences</vt:lpstr>
      <vt:lpstr>Notes</vt:lpstr>
      <vt:lpstr>Translation</vt:lpstr>
      <vt:lpstr>Apology 18a-19a (πρόθεσις, propositio)</vt:lpstr>
      <vt:lpstr>Vocabulary</vt:lpstr>
      <vt:lpstr>Vocabulary</vt:lpstr>
      <vt:lpstr>Vocabulary</vt:lpstr>
      <vt:lpstr>Vocabulary</vt:lpstr>
      <vt:lpstr>Vocabulary</vt:lpstr>
      <vt:lpstr>Vocabulary</vt:lpstr>
      <vt:lpstr>Sentences</vt:lpstr>
      <vt:lpstr>Translation</vt:lpstr>
      <vt:lpstr>Apology 18a-19a (πρόθεσις, propositio)</vt:lpstr>
      <vt:lpstr>Vocabulary</vt:lpstr>
      <vt:lpstr>Vocabulary</vt:lpstr>
      <vt:lpstr>Vocabulary</vt:lpstr>
      <vt:lpstr>Vocabulary</vt:lpstr>
      <vt:lpstr>Vocabulary</vt:lpstr>
      <vt:lpstr>Vocabulary</vt:lpstr>
      <vt:lpstr>Vocabulary</vt:lpstr>
      <vt:lpstr>Vocabulary</vt:lpstr>
      <vt:lpstr>Vocabulary</vt:lpstr>
      <vt:lpstr>Vocabulary</vt:lpstr>
      <vt:lpstr>Sentences</vt:lpstr>
      <vt:lpstr>Sentences</vt:lpstr>
      <vt:lpstr>Translation</vt:lpstr>
      <vt:lpstr>Philosophical Vocabulary</vt:lpstr>
      <vt:lpstr>Philosophical Vocabulary</vt:lpstr>
      <vt:lpstr>Philosophical Vocabulary</vt:lpstr>
      <vt:lpstr>Philosophical Vocabulary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1</cp:revision>
  <dcterms:created xsi:type="dcterms:W3CDTF">2025-12-20T07:02:39Z</dcterms:created>
  <dcterms:modified xsi:type="dcterms:W3CDTF">2025-12-21T13:08:31Z</dcterms:modified>
</cp:coreProperties>
</file>