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12" r:id="rId4"/>
    <p:sldId id="304" r:id="rId5"/>
    <p:sldId id="305" r:id="rId6"/>
    <p:sldId id="306" r:id="rId7"/>
    <p:sldId id="307" r:id="rId8"/>
    <p:sldId id="308" r:id="rId9"/>
    <p:sldId id="309" r:id="rId10"/>
    <p:sldId id="310" r:id="rId11"/>
    <p:sldId id="311" r:id="rId12"/>
    <p:sldId id="303" r:id="rId13"/>
    <p:sldId id="313" r:id="rId14"/>
    <p:sldId id="294" r:id="rId15"/>
    <p:sldId id="295" r:id="rId16"/>
    <p:sldId id="296" r:id="rId17"/>
    <p:sldId id="297" r:id="rId18"/>
    <p:sldId id="298" r:id="rId19"/>
    <p:sldId id="314" r:id="rId20"/>
    <p:sldId id="299" r:id="rId21"/>
    <p:sldId id="300" r:id="rId22"/>
    <p:sldId id="301" r:id="rId23"/>
    <p:sldId id="302" r:id="rId24"/>
    <p:sldId id="260" r:id="rId25"/>
    <p:sldId id="266" r:id="rId26"/>
    <p:sldId id="277" r:id="rId27"/>
    <p:sldId id="282" r:id="rId28"/>
    <p:sldId id="283" r:id="rId29"/>
    <p:sldId id="278" r:id="rId30"/>
    <p:sldId id="279" r:id="rId31"/>
    <p:sldId id="280" r:id="rId32"/>
    <p:sldId id="281" r:id="rId33"/>
    <p:sldId id="276" r:id="rId34"/>
    <p:sldId id="267" r:id="rId35"/>
    <p:sldId id="268" r:id="rId36"/>
    <p:sldId id="263" r:id="rId37"/>
    <p:sldId id="261" r:id="rId38"/>
    <p:sldId id="269" r:id="rId39"/>
    <p:sldId id="286" r:id="rId40"/>
    <p:sldId id="284" r:id="rId41"/>
    <p:sldId id="287" r:id="rId42"/>
    <p:sldId id="285" r:id="rId43"/>
    <p:sldId id="289" r:id="rId44"/>
    <p:sldId id="270" r:id="rId45"/>
    <p:sldId id="271" r:id="rId46"/>
    <p:sldId id="264" r:id="rId47"/>
    <p:sldId id="262" r:id="rId48"/>
    <p:sldId id="290" r:id="rId49"/>
    <p:sldId id="272" r:id="rId50"/>
    <p:sldId id="291" r:id="rId51"/>
    <p:sldId id="292" r:id="rId52"/>
    <p:sldId id="273" r:id="rId53"/>
    <p:sldId id="274" r:id="rId54"/>
    <p:sldId id="275" r:id="rId55"/>
    <p:sldId id="265" r:id="rId56"/>
    <p:sldId id="315" r:id="rId57"/>
    <p:sldId id="316" r:id="rId58"/>
    <p:sldId id="258" r:id="rId59"/>
    <p:sldId id="259" r:id="rId60"/>
    <p:sldId id="293"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57" autoAdjust="0"/>
    <p:restoredTop sz="94660"/>
  </p:normalViewPr>
  <p:slideViewPr>
    <p:cSldViewPr snapToGrid="0">
      <p:cViewPr>
        <p:scale>
          <a:sx n="66" d="100"/>
          <a:sy n="66" d="100"/>
        </p:scale>
        <p:origin x="1203"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siliki Kousoulini" userId="27d6ad4fd7685091" providerId="LiveId" clId="{32F381D2-874E-4EA9-86FC-6E84D619C799}"/>
    <pc:docChg chg="undo custSel addSld delSld modSld sldOrd">
      <pc:chgData name="Vasiliki Kousoulini" userId="27d6ad4fd7685091" providerId="LiveId" clId="{32F381D2-874E-4EA9-86FC-6E84D619C799}" dt="2025-12-14T18:25:38.459" v="7968" actId="20577"/>
      <pc:docMkLst>
        <pc:docMk/>
      </pc:docMkLst>
      <pc:sldChg chg="modSp mod">
        <pc:chgData name="Vasiliki Kousoulini" userId="27d6ad4fd7685091" providerId="LiveId" clId="{32F381D2-874E-4EA9-86FC-6E84D619C799}" dt="2025-12-14T09:29:56.915" v="4771" actId="114"/>
        <pc:sldMkLst>
          <pc:docMk/>
          <pc:sldMk cId="3140013525" sldId="258"/>
        </pc:sldMkLst>
        <pc:spChg chg="mod">
          <ac:chgData name="Vasiliki Kousoulini" userId="27d6ad4fd7685091" providerId="LiveId" clId="{32F381D2-874E-4EA9-86FC-6E84D619C799}" dt="2025-12-14T09:29:56.915" v="4771" actId="114"/>
          <ac:spMkLst>
            <pc:docMk/>
            <pc:sldMk cId="3140013525" sldId="258"/>
            <ac:spMk id="3" creationId="{17A49DBB-FA28-47F5-6308-DA16F2E720B6}"/>
          </ac:spMkLst>
        </pc:spChg>
      </pc:sldChg>
      <pc:sldChg chg="modSp mod">
        <pc:chgData name="Vasiliki Kousoulini" userId="27d6ad4fd7685091" providerId="LiveId" clId="{32F381D2-874E-4EA9-86FC-6E84D619C799}" dt="2025-12-14T11:48:45.689" v="4854" actId="114"/>
        <pc:sldMkLst>
          <pc:docMk/>
          <pc:sldMk cId="1624417287" sldId="259"/>
        </pc:sldMkLst>
        <pc:spChg chg="mod">
          <ac:chgData name="Vasiliki Kousoulini" userId="27d6ad4fd7685091" providerId="LiveId" clId="{32F381D2-874E-4EA9-86FC-6E84D619C799}" dt="2025-12-14T11:48:45.689" v="4854" actId="114"/>
          <ac:spMkLst>
            <pc:docMk/>
            <pc:sldMk cId="1624417287" sldId="259"/>
            <ac:spMk id="3" creationId="{F7412190-E0BE-D4B7-5D4A-E25ED8A0660F}"/>
          </ac:spMkLst>
        </pc:spChg>
      </pc:sldChg>
      <pc:sldChg chg="modSp mod">
        <pc:chgData name="Vasiliki Kousoulini" userId="27d6ad4fd7685091" providerId="LiveId" clId="{32F381D2-874E-4EA9-86FC-6E84D619C799}" dt="2025-12-14T17:55:00.926" v="7868" actId="20577"/>
        <pc:sldMkLst>
          <pc:docMk/>
          <pc:sldMk cId="507230781" sldId="266"/>
        </pc:sldMkLst>
        <pc:spChg chg="mod">
          <ac:chgData name="Vasiliki Kousoulini" userId="27d6ad4fd7685091" providerId="LiveId" clId="{32F381D2-874E-4EA9-86FC-6E84D619C799}" dt="2025-12-14T17:55:00.926" v="7868" actId="20577"/>
          <ac:spMkLst>
            <pc:docMk/>
            <pc:sldMk cId="507230781" sldId="266"/>
            <ac:spMk id="3" creationId="{BD2E9647-F0E6-5CAF-2844-678FBA72AD26}"/>
          </ac:spMkLst>
        </pc:spChg>
      </pc:sldChg>
      <pc:sldChg chg="modSp mod">
        <pc:chgData name="Vasiliki Kousoulini" userId="27d6ad4fd7685091" providerId="LiveId" clId="{32F381D2-874E-4EA9-86FC-6E84D619C799}" dt="2025-12-14T13:46:26.818" v="6771" actId="20577"/>
        <pc:sldMkLst>
          <pc:docMk/>
          <pc:sldMk cId="2944681201" sldId="267"/>
        </pc:sldMkLst>
        <pc:spChg chg="mod">
          <ac:chgData name="Vasiliki Kousoulini" userId="27d6ad4fd7685091" providerId="LiveId" clId="{32F381D2-874E-4EA9-86FC-6E84D619C799}" dt="2025-12-14T13:46:26.818" v="6771" actId="20577"/>
          <ac:spMkLst>
            <pc:docMk/>
            <pc:sldMk cId="2944681201" sldId="267"/>
            <ac:spMk id="3" creationId="{BA52A900-E721-ED21-1A9D-0E37B9FA6536}"/>
          </ac:spMkLst>
        </pc:spChg>
      </pc:sldChg>
      <pc:sldChg chg="modSp mod">
        <pc:chgData name="Vasiliki Kousoulini" userId="27d6ad4fd7685091" providerId="LiveId" clId="{32F381D2-874E-4EA9-86FC-6E84D619C799}" dt="2025-12-14T17:59:45.425" v="7884" actId="20577"/>
        <pc:sldMkLst>
          <pc:docMk/>
          <pc:sldMk cId="2628575066" sldId="268"/>
        </pc:sldMkLst>
        <pc:spChg chg="mod">
          <ac:chgData name="Vasiliki Kousoulini" userId="27d6ad4fd7685091" providerId="LiveId" clId="{32F381D2-874E-4EA9-86FC-6E84D619C799}" dt="2025-12-14T17:59:45.425" v="7884" actId="20577"/>
          <ac:spMkLst>
            <pc:docMk/>
            <pc:sldMk cId="2628575066" sldId="268"/>
            <ac:spMk id="3" creationId="{8037C99B-65D5-27FE-15BE-C45313FA4C66}"/>
          </ac:spMkLst>
        </pc:spChg>
      </pc:sldChg>
      <pc:sldChg chg="modSp mod">
        <pc:chgData name="Vasiliki Kousoulini" userId="27d6ad4fd7685091" providerId="LiveId" clId="{32F381D2-874E-4EA9-86FC-6E84D619C799}" dt="2025-12-14T14:11:42.661" v="7055" actId="123"/>
        <pc:sldMkLst>
          <pc:docMk/>
          <pc:sldMk cId="3219305017" sldId="269"/>
        </pc:sldMkLst>
        <pc:spChg chg="mod">
          <ac:chgData name="Vasiliki Kousoulini" userId="27d6ad4fd7685091" providerId="LiveId" clId="{32F381D2-874E-4EA9-86FC-6E84D619C799}" dt="2025-12-14T14:11:42.661" v="7055" actId="123"/>
          <ac:spMkLst>
            <pc:docMk/>
            <pc:sldMk cId="3219305017" sldId="269"/>
            <ac:spMk id="3" creationId="{0D71A197-296A-62AB-CF53-867D963B8832}"/>
          </ac:spMkLst>
        </pc:spChg>
      </pc:sldChg>
      <pc:sldChg chg="modSp mod">
        <pc:chgData name="Vasiliki Kousoulini" userId="27d6ad4fd7685091" providerId="LiveId" clId="{32F381D2-874E-4EA9-86FC-6E84D619C799}" dt="2025-12-14T18:02:33.750" v="7897" actId="20577"/>
        <pc:sldMkLst>
          <pc:docMk/>
          <pc:sldMk cId="294563072" sldId="270"/>
        </pc:sldMkLst>
        <pc:spChg chg="mod">
          <ac:chgData name="Vasiliki Kousoulini" userId="27d6ad4fd7685091" providerId="LiveId" clId="{32F381D2-874E-4EA9-86FC-6E84D619C799}" dt="2025-12-14T18:02:33.750" v="7897" actId="20577"/>
          <ac:spMkLst>
            <pc:docMk/>
            <pc:sldMk cId="294563072" sldId="270"/>
            <ac:spMk id="3" creationId="{A3136D2B-4658-E7C3-2888-EA46B5B3F631}"/>
          </ac:spMkLst>
        </pc:spChg>
      </pc:sldChg>
      <pc:sldChg chg="modSp mod">
        <pc:chgData name="Vasiliki Kousoulini" userId="27d6ad4fd7685091" providerId="LiveId" clId="{32F381D2-874E-4EA9-86FC-6E84D619C799}" dt="2025-12-14T18:17:00.549" v="7922" actId="207"/>
        <pc:sldMkLst>
          <pc:docMk/>
          <pc:sldMk cId="2382267621" sldId="271"/>
        </pc:sldMkLst>
        <pc:spChg chg="mod">
          <ac:chgData name="Vasiliki Kousoulini" userId="27d6ad4fd7685091" providerId="LiveId" clId="{32F381D2-874E-4EA9-86FC-6E84D619C799}" dt="2025-12-14T18:17:00.549" v="7922" actId="207"/>
          <ac:spMkLst>
            <pc:docMk/>
            <pc:sldMk cId="2382267621" sldId="271"/>
            <ac:spMk id="3" creationId="{6DACE047-40CB-759C-CE84-6898B95938E5}"/>
          </ac:spMkLst>
        </pc:spChg>
      </pc:sldChg>
      <pc:sldChg chg="modSp mod">
        <pc:chgData name="Vasiliki Kousoulini" userId="27d6ad4fd7685091" providerId="LiveId" clId="{32F381D2-874E-4EA9-86FC-6E84D619C799}" dt="2025-12-14T14:31:49.564" v="7510" actId="20577"/>
        <pc:sldMkLst>
          <pc:docMk/>
          <pc:sldMk cId="687541198" sldId="272"/>
        </pc:sldMkLst>
        <pc:spChg chg="mod">
          <ac:chgData name="Vasiliki Kousoulini" userId="27d6ad4fd7685091" providerId="LiveId" clId="{32F381D2-874E-4EA9-86FC-6E84D619C799}" dt="2025-12-14T14:31:49.564" v="7510" actId="20577"/>
          <ac:spMkLst>
            <pc:docMk/>
            <pc:sldMk cId="687541198" sldId="272"/>
            <ac:spMk id="3" creationId="{FCD83443-8EF2-F066-0644-4A170DBC278A}"/>
          </ac:spMkLst>
        </pc:spChg>
      </pc:sldChg>
      <pc:sldChg chg="modSp mod">
        <pc:chgData name="Vasiliki Kousoulini" userId="27d6ad4fd7685091" providerId="LiveId" clId="{32F381D2-874E-4EA9-86FC-6E84D619C799}" dt="2025-12-14T18:25:38.459" v="7968" actId="20577"/>
        <pc:sldMkLst>
          <pc:docMk/>
          <pc:sldMk cId="2642785911" sldId="273"/>
        </pc:sldMkLst>
        <pc:spChg chg="mod">
          <ac:chgData name="Vasiliki Kousoulini" userId="27d6ad4fd7685091" providerId="LiveId" clId="{32F381D2-874E-4EA9-86FC-6E84D619C799}" dt="2025-12-14T18:25:38.459" v="7968" actId="20577"/>
          <ac:spMkLst>
            <pc:docMk/>
            <pc:sldMk cId="2642785911" sldId="273"/>
            <ac:spMk id="3" creationId="{11A3F9A1-8FF4-F72F-9F12-476A98C9AD3F}"/>
          </ac:spMkLst>
        </pc:spChg>
      </pc:sldChg>
      <pc:sldChg chg="modSp mod">
        <pc:chgData name="Vasiliki Kousoulini" userId="27d6ad4fd7685091" providerId="LiveId" clId="{32F381D2-874E-4EA9-86FC-6E84D619C799}" dt="2025-12-14T14:40:55.441" v="7800" actId="20577"/>
        <pc:sldMkLst>
          <pc:docMk/>
          <pc:sldMk cId="3513240540" sldId="274"/>
        </pc:sldMkLst>
        <pc:spChg chg="mod">
          <ac:chgData name="Vasiliki Kousoulini" userId="27d6ad4fd7685091" providerId="LiveId" clId="{32F381D2-874E-4EA9-86FC-6E84D619C799}" dt="2025-12-14T14:40:55.441" v="7800" actId="20577"/>
          <ac:spMkLst>
            <pc:docMk/>
            <pc:sldMk cId="3513240540" sldId="274"/>
            <ac:spMk id="3" creationId="{C8EFF835-F53C-9D3F-81DB-93A385A19D88}"/>
          </ac:spMkLst>
        </pc:spChg>
      </pc:sldChg>
      <pc:sldChg chg="modSp mod">
        <pc:chgData name="Vasiliki Kousoulini" userId="27d6ad4fd7685091" providerId="LiveId" clId="{32F381D2-874E-4EA9-86FC-6E84D619C799}" dt="2025-12-14T14:41:42.439" v="7852" actId="20577"/>
        <pc:sldMkLst>
          <pc:docMk/>
          <pc:sldMk cId="3732209017" sldId="275"/>
        </pc:sldMkLst>
        <pc:spChg chg="mod">
          <ac:chgData name="Vasiliki Kousoulini" userId="27d6ad4fd7685091" providerId="LiveId" clId="{32F381D2-874E-4EA9-86FC-6E84D619C799}" dt="2025-12-14T14:41:42.439" v="7852" actId="20577"/>
          <ac:spMkLst>
            <pc:docMk/>
            <pc:sldMk cId="3732209017" sldId="275"/>
            <ac:spMk id="3" creationId="{67752311-905C-6ED8-D2AC-671F6C13D900}"/>
          </ac:spMkLst>
        </pc:spChg>
      </pc:sldChg>
      <pc:sldChg chg="modSp new mod">
        <pc:chgData name="Vasiliki Kousoulini" userId="27d6ad4fd7685091" providerId="LiveId" clId="{32F381D2-874E-4EA9-86FC-6E84D619C799}" dt="2025-12-14T09:16:57.632" v="4404" actId="20577"/>
        <pc:sldMkLst>
          <pc:docMk/>
          <pc:sldMk cId="3005814126" sldId="276"/>
        </pc:sldMkLst>
        <pc:spChg chg="mod">
          <ac:chgData name="Vasiliki Kousoulini" userId="27d6ad4fd7685091" providerId="LiveId" clId="{32F381D2-874E-4EA9-86FC-6E84D619C799}" dt="2025-12-14T07:18:48.531" v="53" actId="20577"/>
          <ac:spMkLst>
            <pc:docMk/>
            <pc:sldMk cId="3005814126" sldId="276"/>
            <ac:spMk id="2" creationId="{0AFC9A51-9FD7-F89B-9AC3-B1CA9B6FDBF7}"/>
          </ac:spMkLst>
        </pc:spChg>
        <pc:spChg chg="mod">
          <ac:chgData name="Vasiliki Kousoulini" userId="27d6ad4fd7685091" providerId="LiveId" clId="{32F381D2-874E-4EA9-86FC-6E84D619C799}" dt="2025-12-14T09:16:57.632" v="4404" actId="20577"/>
          <ac:spMkLst>
            <pc:docMk/>
            <pc:sldMk cId="3005814126" sldId="276"/>
            <ac:spMk id="3" creationId="{B8D3B0D6-52F0-9F0C-52D9-5201FDD6D2FB}"/>
          </ac:spMkLst>
        </pc:spChg>
      </pc:sldChg>
      <pc:sldChg chg="modSp new mod">
        <pc:chgData name="Vasiliki Kousoulini" userId="27d6ad4fd7685091" providerId="LiveId" clId="{32F381D2-874E-4EA9-86FC-6E84D619C799}" dt="2025-12-14T17:55:35.184" v="7870" actId="20577"/>
        <pc:sldMkLst>
          <pc:docMk/>
          <pc:sldMk cId="3501415302" sldId="277"/>
        </pc:sldMkLst>
        <pc:spChg chg="mod">
          <ac:chgData name="Vasiliki Kousoulini" userId="27d6ad4fd7685091" providerId="LiveId" clId="{32F381D2-874E-4EA9-86FC-6E84D619C799}" dt="2025-12-14T07:24:08.133" v="237"/>
          <ac:spMkLst>
            <pc:docMk/>
            <pc:sldMk cId="3501415302" sldId="277"/>
            <ac:spMk id="2" creationId="{C2D3EC38-D24C-AB8A-2CA4-4680AC6AEE30}"/>
          </ac:spMkLst>
        </pc:spChg>
        <pc:spChg chg="mod">
          <ac:chgData name="Vasiliki Kousoulini" userId="27d6ad4fd7685091" providerId="LiveId" clId="{32F381D2-874E-4EA9-86FC-6E84D619C799}" dt="2025-12-14T17:55:35.184" v="7870" actId="20577"/>
          <ac:spMkLst>
            <pc:docMk/>
            <pc:sldMk cId="3501415302" sldId="277"/>
            <ac:spMk id="3" creationId="{7393F1D4-BA7F-F686-631D-E95C5DC3FAA0}"/>
          </ac:spMkLst>
        </pc:spChg>
      </pc:sldChg>
      <pc:sldChg chg="modSp new mod">
        <pc:chgData name="Vasiliki Kousoulini" userId="27d6ad4fd7685091" providerId="LiveId" clId="{32F381D2-874E-4EA9-86FC-6E84D619C799}" dt="2025-12-14T13:49:45.664" v="6791" actId="27636"/>
        <pc:sldMkLst>
          <pc:docMk/>
          <pc:sldMk cId="1539606877" sldId="278"/>
        </pc:sldMkLst>
        <pc:spChg chg="mod">
          <ac:chgData name="Vasiliki Kousoulini" userId="27d6ad4fd7685091" providerId="LiveId" clId="{32F381D2-874E-4EA9-86FC-6E84D619C799}" dt="2025-12-14T07:25:29.535" v="275" actId="20577"/>
          <ac:spMkLst>
            <pc:docMk/>
            <pc:sldMk cId="1539606877" sldId="278"/>
            <ac:spMk id="2" creationId="{3734A8E7-5889-38F2-5858-89D238AF4728}"/>
          </ac:spMkLst>
        </pc:spChg>
        <pc:spChg chg="mod">
          <ac:chgData name="Vasiliki Kousoulini" userId="27d6ad4fd7685091" providerId="LiveId" clId="{32F381D2-874E-4EA9-86FC-6E84D619C799}" dt="2025-12-14T13:49:45.664" v="6791" actId="27636"/>
          <ac:spMkLst>
            <pc:docMk/>
            <pc:sldMk cId="1539606877" sldId="278"/>
            <ac:spMk id="3" creationId="{9DF2ABC9-A331-E9D1-B901-2DA47089030A}"/>
          </ac:spMkLst>
        </pc:spChg>
      </pc:sldChg>
      <pc:sldChg chg="modSp new mod">
        <pc:chgData name="Vasiliki Kousoulini" userId="27d6ad4fd7685091" providerId="LiveId" clId="{32F381D2-874E-4EA9-86FC-6E84D619C799}" dt="2025-12-14T17:56:46.484" v="7871" actId="123"/>
        <pc:sldMkLst>
          <pc:docMk/>
          <pc:sldMk cId="88130247" sldId="279"/>
        </pc:sldMkLst>
        <pc:spChg chg="mod">
          <ac:chgData name="Vasiliki Kousoulini" userId="27d6ad4fd7685091" providerId="LiveId" clId="{32F381D2-874E-4EA9-86FC-6E84D619C799}" dt="2025-12-14T07:26:32.347" v="303"/>
          <ac:spMkLst>
            <pc:docMk/>
            <pc:sldMk cId="88130247" sldId="279"/>
            <ac:spMk id="2" creationId="{40C96119-D34D-4CCD-6A0A-217876A5B03A}"/>
          </ac:spMkLst>
        </pc:spChg>
        <pc:spChg chg="mod">
          <ac:chgData name="Vasiliki Kousoulini" userId="27d6ad4fd7685091" providerId="LiveId" clId="{32F381D2-874E-4EA9-86FC-6E84D619C799}" dt="2025-12-14T17:56:46.484" v="7871" actId="123"/>
          <ac:spMkLst>
            <pc:docMk/>
            <pc:sldMk cId="88130247" sldId="279"/>
            <ac:spMk id="3" creationId="{3B8DC34A-2758-5BD0-195B-0755A743D8E0}"/>
          </ac:spMkLst>
        </pc:spChg>
      </pc:sldChg>
      <pc:sldChg chg="modSp new mod">
        <pc:chgData name="Vasiliki Kousoulini" userId="27d6ad4fd7685091" providerId="LiveId" clId="{32F381D2-874E-4EA9-86FC-6E84D619C799}" dt="2025-12-14T17:57:03.371" v="7872" actId="123"/>
        <pc:sldMkLst>
          <pc:docMk/>
          <pc:sldMk cId="2278679713" sldId="280"/>
        </pc:sldMkLst>
        <pc:spChg chg="mod">
          <ac:chgData name="Vasiliki Kousoulini" userId="27d6ad4fd7685091" providerId="LiveId" clId="{32F381D2-874E-4EA9-86FC-6E84D619C799}" dt="2025-12-14T07:28:21.906" v="386"/>
          <ac:spMkLst>
            <pc:docMk/>
            <pc:sldMk cId="2278679713" sldId="280"/>
            <ac:spMk id="2" creationId="{F93C6DCB-7A9E-3404-DE02-D8723F71C789}"/>
          </ac:spMkLst>
        </pc:spChg>
        <pc:spChg chg="mod">
          <ac:chgData name="Vasiliki Kousoulini" userId="27d6ad4fd7685091" providerId="LiveId" clId="{32F381D2-874E-4EA9-86FC-6E84D619C799}" dt="2025-12-14T17:57:03.371" v="7872" actId="123"/>
          <ac:spMkLst>
            <pc:docMk/>
            <pc:sldMk cId="2278679713" sldId="280"/>
            <ac:spMk id="3" creationId="{589AF8DB-A62B-DD37-3F5A-36DC6DE0D07A}"/>
          </ac:spMkLst>
        </pc:spChg>
      </pc:sldChg>
      <pc:sldChg chg="modSp new mod">
        <pc:chgData name="Vasiliki Kousoulini" userId="27d6ad4fd7685091" providerId="LiveId" clId="{32F381D2-874E-4EA9-86FC-6E84D619C799}" dt="2025-12-14T17:57:24.489" v="7873" actId="123"/>
        <pc:sldMkLst>
          <pc:docMk/>
          <pc:sldMk cId="3570670336" sldId="281"/>
        </pc:sldMkLst>
        <pc:spChg chg="mod">
          <ac:chgData name="Vasiliki Kousoulini" userId="27d6ad4fd7685091" providerId="LiveId" clId="{32F381D2-874E-4EA9-86FC-6E84D619C799}" dt="2025-12-14T07:29:58.806" v="415"/>
          <ac:spMkLst>
            <pc:docMk/>
            <pc:sldMk cId="3570670336" sldId="281"/>
            <ac:spMk id="2" creationId="{CA75D493-AE04-71B3-5641-555E3B67CD30}"/>
          </ac:spMkLst>
        </pc:spChg>
        <pc:spChg chg="mod">
          <ac:chgData name="Vasiliki Kousoulini" userId="27d6ad4fd7685091" providerId="LiveId" clId="{32F381D2-874E-4EA9-86FC-6E84D619C799}" dt="2025-12-14T17:57:24.489" v="7873" actId="123"/>
          <ac:spMkLst>
            <pc:docMk/>
            <pc:sldMk cId="3570670336" sldId="281"/>
            <ac:spMk id="3" creationId="{12E5312B-3E26-48E5-5C62-D14459D3358D}"/>
          </ac:spMkLst>
        </pc:spChg>
      </pc:sldChg>
      <pc:sldChg chg="modSp new mod">
        <pc:chgData name="Vasiliki Kousoulini" userId="27d6ad4fd7685091" providerId="LiveId" clId="{32F381D2-874E-4EA9-86FC-6E84D619C799}" dt="2025-12-14T13:51:14.646" v="6826" actId="27636"/>
        <pc:sldMkLst>
          <pc:docMk/>
          <pc:sldMk cId="3612987024" sldId="282"/>
        </pc:sldMkLst>
        <pc:spChg chg="mod">
          <ac:chgData name="Vasiliki Kousoulini" userId="27d6ad4fd7685091" providerId="LiveId" clId="{32F381D2-874E-4EA9-86FC-6E84D619C799}" dt="2025-12-14T07:38:16.167" v="794" actId="20577"/>
          <ac:spMkLst>
            <pc:docMk/>
            <pc:sldMk cId="3612987024" sldId="282"/>
            <ac:spMk id="2" creationId="{75802833-B34F-D0A0-B5FA-B3DEF1695AAC}"/>
          </ac:spMkLst>
        </pc:spChg>
        <pc:spChg chg="mod">
          <ac:chgData name="Vasiliki Kousoulini" userId="27d6ad4fd7685091" providerId="LiveId" clId="{32F381D2-874E-4EA9-86FC-6E84D619C799}" dt="2025-12-14T13:51:14.646" v="6826" actId="27636"/>
          <ac:spMkLst>
            <pc:docMk/>
            <pc:sldMk cId="3612987024" sldId="282"/>
            <ac:spMk id="3" creationId="{45A68106-5AC9-0875-850A-ED20B013CCDB}"/>
          </ac:spMkLst>
        </pc:spChg>
      </pc:sldChg>
      <pc:sldChg chg="modSp new mod">
        <pc:chgData name="Vasiliki Kousoulini" userId="27d6ad4fd7685091" providerId="LiveId" clId="{32F381D2-874E-4EA9-86FC-6E84D619C799}" dt="2025-12-14T13:53:15.130" v="6844" actId="20577"/>
        <pc:sldMkLst>
          <pc:docMk/>
          <pc:sldMk cId="1774264210" sldId="283"/>
        </pc:sldMkLst>
        <pc:spChg chg="mod">
          <ac:chgData name="Vasiliki Kousoulini" userId="27d6ad4fd7685091" providerId="LiveId" clId="{32F381D2-874E-4EA9-86FC-6E84D619C799}" dt="2025-12-14T07:47:26.037" v="1327"/>
          <ac:spMkLst>
            <pc:docMk/>
            <pc:sldMk cId="1774264210" sldId="283"/>
            <ac:spMk id="2" creationId="{45B31916-6959-0839-9717-3398DCFC1177}"/>
          </ac:spMkLst>
        </pc:spChg>
        <pc:spChg chg="mod">
          <ac:chgData name="Vasiliki Kousoulini" userId="27d6ad4fd7685091" providerId="LiveId" clId="{32F381D2-874E-4EA9-86FC-6E84D619C799}" dt="2025-12-14T13:53:15.130" v="6844" actId="20577"/>
          <ac:spMkLst>
            <pc:docMk/>
            <pc:sldMk cId="1774264210" sldId="283"/>
            <ac:spMk id="3" creationId="{F324094B-11E5-284A-7B7F-51F55C9C337E}"/>
          </ac:spMkLst>
        </pc:spChg>
      </pc:sldChg>
      <pc:sldChg chg="modSp new mod">
        <pc:chgData name="Vasiliki Kousoulini" userId="27d6ad4fd7685091" providerId="LiveId" clId="{32F381D2-874E-4EA9-86FC-6E84D619C799}" dt="2025-12-14T18:00:22.704" v="7886" actId="123"/>
        <pc:sldMkLst>
          <pc:docMk/>
          <pc:sldMk cId="3281325350" sldId="284"/>
        </pc:sldMkLst>
        <pc:spChg chg="mod">
          <ac:chgData name="Vasiliki Kousoulini" userId="27d6ad4fd7685091" providerId="LiveId" clId="{32F381D2-874E-4EA9-86FC-6E84D619C799}" dt="2025-12-14T08:11:01.199" v="2412"/>
          <ac:spMkLst>
            <pc:docMk/>
            <pc:sldMk cId="3281325350" sldId="284"/>
            <ac:spMk id="2" creationId="{0984B54C-7FFD-AD0E-3C6B-476F29FB511A}"/>
          </ac:spMkLst>
        </pc:spChg>
        <pc:spChg chg="mod">
          <ac:chgData name="Vasiliki Kousoulini" userId="27d6ad4fd7685091" providerId="LiveId" clId="{32F381D2-874E-4EA9-86FC-6E84D619C799}" dt="2025-12-14T18:00:22.704" v="7886" actId="123"/>
          <ac:spMkLst>
            <pc:docMk/>
            <pc:sldMk cId="3281325350" sldId="284"/>
            <ac:spMk id="3" creationId="{4E916449-ED43-AA62-246F-A9775D03B061}"/>
          </ac:spMkLst>
        </pc:spChg>
      </pc:sldChg>
      <pc:sldChg chg="modSp new mod">
        <pc:chgData name="Vasiliki Kousoulini" userId="27d6ad4fd7685091" providerId="LiveId" clId="{32F381D2-874E-4EA9-86FC-6E84D619C799}" dt="2025-12-14T18:01:19.052" v="7893" actId="20577"/>
        <pc:sldMkLst>
          <pc:docMk/>
          <pc:sldMk cId="1427744310" sldId="285"/>
        </pc:sldMkLst>
        <pc:spChg chg="mod">
          <ac:chgData name="Vasiliki Kousoulini" userId="27d6ad4fd7685091" providerId="LiveId" clId="{32F381D2-874E-4EA9-86FC-6E84D619C799}" dt="2025-12-14T08:21:24.639" v="2776"/>
          <ac:spMkLst>
            <pc:docMk/>
            <pc:sldMk cId="1427744310" sldId="285"/>
            <ac:spMk id="2" creationId="{94C1FD85-590A-5EEF-71B2-DC7AA00BA893}"/>
          </ac:spMkLst>
        </pc:spChg>
        <pc:spChg chg="mod">
          <ac:chgData name="Vasiliki Kousoulini" userId="27d6ad4fd7685091" providerId="LiveId" clId="{32F381D2-874E-4EA9-86FC-6E84D619C799}" dt="2025-12-14T18:01:19.052" v="7893" actId="20577"/>
          <ac:spMkLst>
            <pc:docMk/>
            <pc:sldMk cId="1427744310" sldId="285"/>
            <ac:spMk id="3" creationId="{95BA6F0E-FA9C-E9DC-787F-BDB0F32A4879}"/>
          </ac:spMkLst>
        </pc:spChg>
      </pc:sldChg>
      <pc:sldChg chg="modSp new mod">
        <pc:chgData name="Vasiliki Kousoulini" userId="27d6ad4fd7685091" providerId="LiveId" clId="{32F381D2-874E-4EA9-86FC-6E84D619C799}" dt="2025-12-14T18:00:10.442" v="7885" actId="123"/>
        <pc:sldMkLst>
          <pc:docMk/>
          <pc:sldMk cId="3524046716" sldId="286"/>
        </pc:sldMkLst>
        <pc:spChg chg="mod">
          <ac:chgData name="Vasiliki Kousoulini" userId="27d6ad4fd7685091" providerId="LiveId" clId="{32F381D2-874E-4EA9-86FC-6E84D619C799}" dt="2025-12-14T08:29:13.252" v="2921" actId="20577"/>
          <ac:spMkLst>
            <pc:docMk/>
            <pc:sldMk cId="3524046716" sldId="286"/>
            <ac:spMk id="2" creationId="{F31C1AB2-8C2B-9803-DB8D-88041A9A90D1}"/>
          </ac:spMkLst>
        </pc:spChg>
        <pc:spChg chg="mod">
          <ac:chgData name="Vasiliki Kousoulini" userId="27d6ad4fd7685091" providerId="LiveId" clId="{32F381D2-874E-4EA9-86FC-6E84D619C799}" dt="2025-12-14T18:00:10.442" v="7885" actId="123"/>
          <ac:spMkLst>
            <pc:docMk/>
            <pc:sldMk cId="3524046716" sldId="286"/>
            <ac:spMk id="3" creationId="{FFD1D373-5808-F8FF-0A04-D2BA5E6BDD74}"/>
          </ac:spMkLst>
        </pc:spChg>
      </pc:sldChg>
      <pc:sldChg chg="modSp new mod">
        <pc:chgData name="Vasiliki Kousoulini" userId="27d6ad4fd7685091" providerId="LiveId" clId="{32F381D2-874E-4EA9-86FC-6E84D619C799}" dt="2025-12-14T18:00:30.376" v="7887" actId="123"/>
        <pc:sldMkLst>
          <pc:docMk/>
          <pc:sldMk cId="953805000" sldId="287"/>
        </pc:sldMkLst>
        <pc:spChg chg="mod">
          <ac:chgData name="Vasiliki Kousoulini" userId="27d6ad4fd7685091" providerId="LiveId" clId="{32F381D2-874E-4EA9-86FC-6E84D619C799}" dt="2025-12-14T08:31:23.677" v="2996" actId="20577"/>
          <ac:spMkLst>
            <pc:docMk/>
            <pc:sldMk cId="953805000" sldId="287"/>
            <ac:spMk id="2" creationId="{23CD6AC9-3992-707D-1C8C-3217A379F187}"/>
          </ac:spMkLst>
        </pc:spChg>
        <pc:spChg chg="mod">
          <ac:chgData name="Vasiliki Kousoulini" userId="27d6ad4fd7685091" providerId="LiveId" clId="{32F381D2-874E-4EA9-86FC-6E84D619C799}" dt="2025-12-14T18:00:30.376" v="7887" actId="123"/>
          <ac:spMkLst>
            <pc:docMk/>
            <pc:sldMk cId="953805000" sldId="287"/>
            <ac:spMk id="3" creationId="{01C45604-6894-1B09-676C-1FBA401EFE6D}"/>
          </ac:spMkLst>
        </pc:spChg>
      </pc:sldChg>
      <pc:sldChg chg="modSp new del mod">
        <pc:chgData name="Vasiliki Kousoulini" userId="27d6ad4fd7685091" providerId="LiveId" clId="{32F381D2-874E-4EA9-86FC-6E84D619C799}" dt="2025-12-14T18:01:29.973" v="7894" actId="2696"/>
        <pc:sldMkLst>
          <pc:docMk/>
          <pc:sldMk cId="270967302" sldId="288"/>
        </pc:sldMkLst>
        <pc:spChg chg="mod">
          <ac:chgData name="Vasiliki Kousoulini" userId="27d6ad4fd7685091" providerId="LiveId" clId="{32F381D2-874E-4EA9-86FC-6E84D619C799}" dt="2025-12-14T08:38:19.407" v="3210" actId="20577"/>
          <ac:spMkLst>
            <pc:docMk/>
            <pc:sldMk cId="270967302" sldId="288"/>
            <ac:spMk id="2" creationId="{B11C2C89-BC82-F420-6F43-DACD57D1CD5D}"/>
          </ac:spMkLst>
        </pc:spChg>
        <pc:spChg chg="mod">
          <ac:chgData name="Vasiliki Kousoulini" userId="27d6ad4fd7685091" providerId="LiveId" clId="{32F381D2-874E-4EA9-86FC-6E84D619C799}" dt="2025-12-14T18:01:10.717" v="7889" actId="21"/>
          <ac:spMkLst>
            <pc:docMk/>
            <pc:sldMk cId="270967302" sldId="288"/>
            <ac:spMk id="3" creationId="{AA472990-E2A5-C48B-9321-C224F21D185E}"/>
          </ac:spMkLst>
        </pc:spChg>
      </pc:sldChg>
      <pc:sldChg chg="modSp new mod">
        <pc:chgData name="Vasiliki Kousoulini" userId="27d6ad4fd7685091" providerId="LiveId" clId="{32F381D2-874E-4EA9-86FC-6E84D619C799}" dt="2025-12-14T14:10:06.226" v="7052" actId="123"/>
        <pc:sldMkLst>
          <pc:docMk/>
          <pc:sldMk cId="334706968" sldId="289"/>
        </pc:sldMkLst>
        <pc:spChg chg="mod">
          <ac:chgData name="Vasiliki Kousoulini" userId="27d6ad4fd7685091" providerId="LiveId" clId="{32F381D2-874E-4EA9-86FC-6E84D619C799}" dt="2025-12-14T08:42:20.412" v="3304" actId="20577"/>
          <ac:spMkLst>
            <pc:docMk/>
            <pc:sldMk cId="334706968" sldId="289"/>
            <ac:spMk id="2" creationId="{CA8E2A86-5BC8-7A72-FE0A-F1B864B7AE78}"/>
          </ac:spMkLst>
        </pc:spChg>
        <pc:spChg chg="mod">
          <ac:chgData name="Vasiliki Kousoulini" userId="27d6ad4fd7685091" providerId="LiveId" clId="{32F381D2-874E-4EA9-86FC-6E84D619C799}" dt="2025-12-14T14:10:06.226" v="7052" actId="123"/>
          <ac:spMkLst>
            <pc:docMk/>
            <pc:sldMk cId="334706968" sldId="289"/>
            <ac:spMk id="3" creationId="{C35E39F0-CD57-5227-828B-5CACA36A6D21}"/>
          </ac:spMkLst>
        </pc:spChg>
      </pc:sldChg>
      <pc:sldChg chg="modSp new mod ord">
        <pc:chgData name="Vasiliki Kousoulini" userId="27d6ad4fd7685091" providerId="LiveId" clId="{32F381D2-874E-4EA9-86FC-6E84D619C799}" dt="2025-12-14T14:22:23.193" v="7368" actId="123"/>
        <pc:sldMkLst>
          <pc:docMk/>
          <pc:sldMk cId="1490647090" sldId="290"/>
        </pc:sldMkLst>
        <pc:spChg chg="mod">
          <ac:chgData name="Vasiliki Kousoulini" userId="27d6ad4fd7685091" providerId="LiveId" clId="{32F381D2-874E-4EA9-86FC-6E84D619C799}" dt="2025-12-14T08:45:07.305" v="3410" actId="20577"/>
          <ac:spMkLst>
            <pc:docMk/>
            <pc:sldMk cId="1490647090" sldId="290"/>
            <ac:spMk id="2" creationId="{A39AD403-91B8-788E-2ADA-E9267B12D960}"/>
          </ac:spMkLst>
        </pc:spChg>
        <pc:spChg chg="mod">
          <ac:chgData name="Vasiliki Kousoulini" userId="27d6ad4fd7685091" providerId="LiveId" clId="{32F381D2-874E-4EA9-86FC-6E84D619C799}" dt="2025-12-14T14:22:23.193" v="7368" actId="123"/>
          <ac:spMkLst>
            <pc:docMk/>
            <pc:sldMk cId="1490647090" sldId="290"/>
            <ac:spMk id="3" creationId="{69DBF3EE-02F1-D9F0-6FC4-73394D439E32}"/>
          </ac:spMkLst>
        </pc:spChg>
      </pc:sldChg>
      <pc:sldChg chg="modSp new mod">
        <pc:chgData name="Vasiliki Kousoulini" userId="27d6ad4fd7685091" providerId="LiveId" clId="{32F381D2-874E-4EA9-86FC-6E84D619C799}" dt="2025-12-14T14:31:20.637" v="7496" actId="21"/>
        <pc:sldMkLst>
          <pc:docMk/>
          <pc:sldMk cId="4058292079" sldId="291"/>
        </pc:sldMkLst>
        <pc:spChg chg="mod">
          <ac:chgData name="Vasiliki Kousoulini" userId="27d6ad4fd7685091" providerId="LiveId" clId="{32F381D2-874E-4EA9-86FC-6E84D619C799}" dt="2025-12-14T08:56:03.119" v="3813"/>
          <ac:spMkLst>
            <pc:docMk/>
            <pc:sldMk cId="4058292079" sldId="291"/>
            <ac:spMk id="2" creationId="{5A3822EB-5AA1-7A88-0905-3CA74400C00F}"/>
          </ac:spMkLst>
        </pc:spChg>
        <pc:spChg chg="mod">
          <ac:chgData name="Vasiliki Kousoulini" userId="27d6ad4fd7685091" providerId="LiveId" clId="{32F381D2-874E-4EA9-86FC-6E84D619C799}" dt="2025-12-14T14:31:20.637" v="7496" actId="21"/>
          <ac:spMkLst>
            <pc:docMk/>
            <pc:sldMk cId="4058292079" sldId="291"/>
            <ac:spMk id="3" creationId="{2670EEC5-C3DB-D604-96D0-23E261D44E74}"/>
          </ac:spMkLst>
        </pc:spChg>
      </pc:sldChg>
      <pc:sldChg chg="modSp new mod">
        <pc:chgData name="Vasiliki Kousoulini" userId="27d6ad4fd7685091" providerId="LiveId" clId="{32F381D2-874E-4EA9-86FC-6E84D619C799}" dt="2025-12-14T14:22:49.629" v="7372" actId="2711"/>
        <pc:sldMkLst>
          <pc:docMk/>
          <pc:sldMk cId="523922985" sldId="292"/>
        </pc:sldMkLst>
        <pc:spChg chg="mod">
          <ac:chgData name="Vasiliki Kousoulini" userId="27d6ad4fd7685091" providerId="LiveId" clId="{32F381D2-874E-4EA9-86FC-6E84D619C799}" dt="2025-12-14T09:00:10.692" v="4001" actId="20577"/>
          <ac:spMkLst>
            <pc:docMk/>
            <pc:sldMk cId="523922985" sldId="292"/>
            <ac:spMk id="2" creationId="{6F72B996-CF65-42FB-3583-91CA78F31EDE}"/>
          </ac:spMkLst>
        </pc:spChg>
        <pc:spChg chg="mod">
          <ac:chgData name="Vasiliki Kousoulini" userId="27d6ad4fd7685091" providerId="LiveId" clId="{32F381D2-874E-4EA9-86FC-6E84D619C799}" dt="2025-12-14T14:22:49.629" v="7372" actId="2711"/>
          <ac:spMkLst>
            <pc:docMk/>
            <pc:sldMk cId="523922985" sldId="292"/>
            <ac:spMk id="3" creationId="{01B36465-8EDF-6EF4-B0CB-1BEB9A3E5646}"/>
          </ac:spMkLst>
        </pc:spChg>
      </pc:sldChg>
      <pc:sldChg chg="addSp delSp modSp new mod">
        <pc:chgData name="Vasiliki Kousoulini" userId="27d6ad4fd7685091" providerId="LiveId" clId="{32F381D2-874E-4EA9-86FC-6E84D619C799}" dt="2025-12-14T09:06:29.531" v="4247"/>
        <pc:sldMkLst>
          <pc:docMk/>
          <pc:sldMk cId="1940307781" sldId="293"/>
        </pc:sldMkLst>
        <pc:spChg chg="mod">
          <ac:chgData name="Vasiliki Kousoulini" userId="27d6ad4fd7685091" providerId="LiveId" clId="{32F381D2-874E-4EA9-86FC-6E84D619C799}" dt="2025-12-14T09:05:54.030" v="4226" actId="20577"/>
          <ac:spMkLst>
            <pc:docMk/>
            <pc:sldMk cId="1940307781" sldId="293"/>
            <ac:spMk id="2" creationId="{BCC53302-989C-16A8-F559-5ECC0F71BE4D}"/>
          </ac:spMkLst>
        </pc:spChg>
        <pc:spChg chg="del">
          <ac:chgData name="Vasiliki Kousoulini" userId="27d6ad4fd7685091" providerId="LiveId" clId="{32F381D2-874E-4EA9-86FC-6E84D619C799}" dt="2025-12-14T09:06:29.531" v="4247"/>
          <ac:spMkLst>
            <pc:docMk/>
            <pc:sldMk cId="1940307781" sldId="293"/>
            <ac:spMk id="3" creationId="{CF997DB9-F331-2127-619E-2FF9EBA39CD9}"/>
          </ac:spMkLst>
        </pc:spChg>
        <pc:spChg chg="mod">
          <ac:chgData name="Vasiliki Kousoulini" userId="27d6ad4fd7685091" providerId="LiveId" clId="{32F381D2-874E-4EA9-86FC-6E84D619C799}" dt="2025-12-14T09:06:05.042" v="4246" actId="20577"/>
          <ac:spMkLst>
            <pc:docMk/>
            <pc:sldMk cId="1940307781" sldId="293"/>
            <ac:spMk id="4" creationId="{B10E9441-6248-90BB-EB12-C0B42C9757D1}"/>
          </ac:spMkLst>
        </pc:spChg>
        <pc:picChg chg="add mod">
          <ac:chgData name="Vasiliki Kousoulini" userId="27d6ad4fd7685091" providerId="LiveId" clId="{32F381D2-874E-4EA9-86FC-6E84D619C799}" dt="2025-12-14T09:06:29.531" v="4247"/>
          <ac:picMkLst>
            <pc:docMk/>
            <pc:sldMk cId="1940307781" sldId="293"/>
            <ac:picMk id="5" creationId="{468DD68D-F84D-1399-9737-FEB46144B406}"/>
          </ac:picMkLst>
        </pc:picChg>
      </pc:sldChg>
      <pc:sldChg chg="modSp new mod">
        <pc:chgData name="Vasiliki Kousoulini" userId="27d6ad4fd7685091" providerId="LiveId" clId="{32F381D2-874E-4EA9-86FC-6E84D619C799}" dt="2025-12-14T09:09:36.236" v="4309" actId="123"/>
        <pc:sldMkLst>
          <pc:docMk/>
          <pc:sldMk cId="3038633175" sldId="294"/>
        </pc:sldMkLst>
        <pc:spChg chg="mod">
          <ac:chgData name="Vasiliki Kousoulini" userId="27d6ad4fd7685091" providerId="LiveId" clId="{32F381D2-874E-4EA9-86FC-6E84D619C799}" dt="2025-12-14T09:07:59.645" v="4279" actId="20577"/>
          <ac:spMkLst>
            <pc:docMk/>
            <pc:sldMk cId="3038633175" sldId="294"/>
            <ac:spMk id="2" creationId="{689A7EC6-22F7-8F01-96D3-A1F901632CE5}"/>
          </ac:spMkLst>
        </pc:spChg>
        <pc:spChg chg="mod">
          <ac:chgData name="Vasiliki Kousoulini" userId="27d6ad4fd7685091" providerId="LiveId" clId="{32F381D2-874E-4EA9-86FC-6E84D619C799}" dt="2025-12-14T09:09:36.236" v="4309" actId="123"/>
          <ac:spMkLst>
            <pc:docMk/>
            <pc:sldMk cId="3038633175" sldId="294"/>
            <ac:spMk id="3" creationId="{8C190E18-619C-D680-83F0-6D70B2820829}"/>
          </ac:spMkLst>
        </pc:spChg>
      </pc:sldChg>
      <pc:sldChg chg="modSp new mod">
        <pc:chgData name="Vasiliki Kousoulini" userId="27d6ad4fd7685091" providerId="LiveId" clId="{32F381D2-874E-4EA9-86FC-6E84D619C799}" dt="2025-12-14T09:11:08.300" v="4337" actId="123"/>
        <pc:sldMkLst>
          <pc:docMk/>
          <pc:sldMk cId="1231750397" sldId="295"/>
        </pc:sldMkLst>
        <pc:spChg chg="mod">
          <ac:chgData name="Vasiliki Kousoulini" userId="27d6ad4fd7685091" providerId="LiveId" clId="{32F381D2-874E-4EA9-86FC-6E84D619C799}" dt="2025-12-14T09:09:46.581" v="4311"/>
          <ac:spMkLst>
            <pc:docMk/>
            <pc:sldMk cId="1231750397" sldId="295"/>
            <ac:spMk id="2" creationId="{39078A75-6D65-C24F-6E71-3F90A7E7C82C}"/>
          </ac:spMkLst>
        </pc:spChg>
        <pc:spChg chg="mod">
          <ac:chgData name="Vasiliki Kousoulini" userId="27d6ad4fd7685091" providerId="LiveId" clId="{32F381D2-874E-4EA9-86FC-6E84D619C799}" dt="2025-12-14T09:11:08.300" v="4337" actId="123"/>
          <ac:spMkLst>
            <pc:docMk/>
            <pc:sldMk cId="1231750397" sldId="295"/>
            <ac:spMk id="3" creationId="{20453D22-FA8E-2C22-0616-D41D4A0B0B22}"/>
          </ac:spMkLst>
        </pc:spChg>
      </pc:sldChg>
      <pc:sldChg chg="modSp new mod">
        <pc:chgData name="Vasiliki Kousoulini" userId="27d6ad4fd7685091" providerId="LiveId" clId="{32F381D2-874E-4EA9-86FC-6E84D619C799}" dt="2025-12-14T12:50:24.663" v="6043" actId="123"/>
        <pc:sldMkLst>
          <pc:docMk/>
          <pc:sldMk cId="1406358479" sldId="296"/>
        </pc:sldMkLst>
        <pc:spChg chg="mod">
          <ac:chgData name="Vasiliki Kousoulini" userId="27d6ad4fd7685091" providerId="LiveId" clId="{32F381D2-874E-4EA9-86FC-6E84D619C799}" dt="2025-12-14T09:11:18.155" v="4339"/>
          <ac:spMkLst>
            <pc:docMk/>
            <pc:sldMk cId="1406358479" sldId="296"/>
            <ac:spMk id="2" creationId="{4A72E313-8364-F5D7-48F2-66D1DFB14021}"/>
          </ac:spMkLst>
        </pc:spChg>
        <pc:spChg chg="mod">
          <ac:chgData name="Vasiliki Kousoulini" userId="27d6ad4fd7685091" providerId="LiveId" clId="{32F381D2-874E-4EA9-86FC-6E84D619C799}" dt="2025-12-14T12:50:24.663" v="6043" actId="123"/>
          <ac:spMkLst>
            <pc:docMk/>
            <pc:sldMk cId="1406358479" sldId="296"/>
            <ac:spMk id="3" creationId="{33ABCA62-4A2A-38C5-F414-DD22C23EB5FC}"/>
          </ac:spMkLst>
        </pc:spChg>
      </pc:sldChg>
      <pc:sldChg chg="modSp new mod">
        <pc:chgData name="Vasiliki Kousoulini" userId="27d6ad4fd7685091" providerId="LiveId" clId="{32F381D2-874E-4EA9-86FC-6E84D619C799}" dt="2025-12-14T09:15:59.030" v="4387" actId="20577"/>
        <pc:sldMkLst>
          <pc:docMk/>
          <pc:sldMk cId="1982117284" sldId="297"/>
        </pc:sldMkLst>
        <pc:spChg chg="mod">
          <ac:chgData name="Vasiliki Kousoulini" userId="27d6ad4fd7685091" providerId="LiveId" clId="{32F381D2-874E-4EA9-86FC-6E84D619C799}" dt="2025-12-14T09:12:37.062" v="4350"/>
          <ac:spMkLst>
            <pc:docMk/>
            <pc:sldMk cId="1982117284" sldId="297"/>
            <ac:spMk id="2" creationId="{AFA86735-8910-A569-B792-9134FA4CBF49}"/>
          </ac:spMkLst>
        </pc:spChg>
        <pc:spChg chg="mod">
          <ac:chgData name="Vasiliki Kousoulini" userId="27d6ad4fd7685091" providerId="LiveId" clId="{32F381D2-874E-4EA9-86FC-6E84D619C799}" dt="2025-12-14T09:15:59.030" v="4387" actId="20577"/>
          <ac:spMkLst>
            <pc:docMk/>
            <pc:sldMk cId="1982117284" sldId="297"/>
            <ac:spMk id="3" creationId="{7F460589-B826-58B5-CDEA-497A1735C16C}"/>
          </ac:spMkLst>
        </pc:spChg>
      </pc:sldChg>
      <pc:sldChg chg="modSp new mod">
        <pc:chgData name="Vasiliki Kousoulini" userId="27d6ad4fd7685091" providerId="LiveId" clId="{32F381D2-874E-4EA9-86FC-6E84D619C799}" dt="2025-12-14T09:20:07.509" v="4481" actId="20577"/>
        <pc:sldMkLst>
          <pc:docMk/>
          <pc:sldMk cId="1277156764" sldId="298"/>
        </pc:sldMkLst>
        <pc:spChg chg="mod">
          <ac:chgData name="Vasiliki Kousoulini" userId="27d6ad4fd7685091" providerId="LiveId" clId="{32F381D2-874E-4EA9-86FC-6E84D619C799}" dt="2025-12-14T09:16:07.553" v="4389"/>
          <ac:spMkLst>
            <pc:docMk/>
            <pc:sldMk cId="1277156764" sldId="298"/>
            <ac:spMk id="2" creationId="{AA243495-691A-0AAE-BF60-DE37E68960D4}"/>
          </ac:spMkLst>
        </pc:spChg>
        <pc:spChg chg="mod">
          <ac:chgData name="Vasiliki Kousoulini" userId="27d6ad4fd7685091" providerId="LiveId" clId="{32F381D2-874E-4EA9-86FC-6E84D619C799}" dt="2025-12-14T09:20:07.509" v="4481" actId="20577"/>
          <ac:spMkLst>
            <pc:docMk/>
            <pc:sldMk cId="1277156764" sldId="298"/>
            <ac:spMk id="3" creationId="{795AB19C-DEE0-CC1E-3BC7-5DECA9C617CE}"/>
          </ac:spMkLst>
        </pc:spChg>
      </pc:sldChg>
      <pc:sldChg chg="modSp new mod">
        <pc:chgData name="Vasiliki Kousoulini" userId="27d6ad4fd7685091" providerId="LiveId" clId="{32F381D2-874E-4EA9-86FC-6E84D619C799}" dt="2025-12-14T09:22:33.853" v="4524" actId="123"/>
        <pc:sldMkLst>
          <pc:docMk/>
          <pc:sldMk cId="4276911196" sldId="299"/>
        </pc:sldMkLst>
        <pc:spChg chg="mod">
          <ac:chgData name="Vasiliki Kousoulini" userId="27d6ad4fd7685091" providerId="LiveId" clId="{32F381D2-874E-4EA9-86FC-6E84D619C799}" dt="2025-12-14T09:20:16.526" v="4483"/>
          <ac:spMkLst>
            <pc:docMk/>
            <pc:sldMk cId="4276911196" sldId="299"/>
            <ac:spMk id="2" creationId="{34F93AEB-8C53-8566-2841-8ED8CABA9194}"/>
          </ac:spMkLst>
        </pc:spChg>
        <pc:spChg chg="mod">
          <ac:chgData name="Vasiliki Kousoulini" userId="27d6ad4fd7685091" providerId="LiveId" clId="{32F381D2-874E-4EA9-86FC-6E84D619C799}" dt="2025-12-14T09:22:33.853" v="4524" actId="123"/>
          <ac:spMkLst>
            <pc:docMk/>
            <pc:sldMk cId="4276911196" sldId="299"/>
            <ac:spMk id="3" creationId="{5686214B-6E06-3D1F-7CD2-FC05950432C3}"/>
          </ac:spMkLst>
        </pc:spChg>
      </pc:sldChg>
      <pc:sldChg chg="modSp new mod">
        <pc:chgData name="Vasiliki Kousoulini" userId="27d6ad4fd7685091" providerId="LiveId" clId="{32F381D2-874E-4EA9-86FC-6E84D619C799}" dt="2025-12-14T17:53:16.657" v="7861" actId="113"/>
        <pc:sldMkLst>
          <pc:docMk/>
          <pc:sldMk cId="392404876" sldId="300"/>
        </pc:sldMkLst>
        <pc:spChg chg="mod">
          <ac:chgData name="Vasiliki Kousoulini" userId="27d6ad4fd7685091" providerId="LiveId" clId="{32F381D2-874E-4EA9-86FC-6E84D619C799}" dt="2025-12-14T09:23:04.551" v="4569" actId="114"/>
          <ac:spMkLst>
            <pc:docMk/>
            <pc:sldMk cId="392404876" sldId="300"/>
            <ac:spMk id="2" creationId="{06C854A3-68B4-49D2-837A-88CACE500BD8}"/>
          </ac:spMkLst>
        </pc:spChg>
        <pc:spChg chg="mod">
          <ac:chgData name="Vasiliki Kousoulini" userId="27d6ad4fd7685091" providerId="LiveId" clId="{32F381D2-874E-4EA9-86FC-6E84D619C799}" dt="2025-12-14T17:53:16.657" v="7861" actId="113"/>
          <ac:spMkLst>
            <pc:docMk/>
            <pc:sldMk cId="392404876" sldId="300"/>
            <ac:spMk id="3" creationId="{31DD185C-A061-C917-4C73-C65B2237351A}"/>
          </ac:spMkLst>
        </pc:spChg>
      </pc:sldChg>
      <pc:sldChg chg="modSp new mod">
        <pc:chgData name="Vasiliki Kousoulini" userId="27d6ad4fd7685091" providerId="LiveId" clId="{32F381D2-874E-4EA9-86FC-6E84D619C799}" dt="2025-12-14T17:53:29.277" v="7862" actId="123"/>
        <pc:sldMkLst>
          <pc:docMk/>
          <pc:sldMk cId="2686364604" sldId="301"/>
        </pc:sldMkLst>
        <pc:spChg chg="mod">
          <ac:chgData name="Vasiliki Kousoulini" userId="27d6ad4fd7685091" providerId="LiveId" clId="{32F381D2-874E-4EA9-86FC-6E84D619C799}" dt="2025-12-14T09:24:50.437" v="4580"/>
          <ac:spMkLst>
            <pc:docMk/>
            <pc:sldMk cId="2686364604" sldId="301"/>
            <ac:spMk id="2" creationId="{E62F9453-92A7-B179-4185-D689DC575097}"/>
          </ac:spMkLst>
        </pc:spChg>
        <pc:spChg chg="mod">
          <ac:chgData name="Vasiliki Kousoulini" userId="27d6ad4fd7685091" providerId="LiveId" clId="{32F381D2-874E-4EA9-86FC-6E84D619C799}" dt="2025-12-14T17:53:29.277" v="7862" actId="123"/>
          <ac:spMkLst>
            <pc:docMk/>
            <pc:sldMk cId="2686364604" sldId="301"/>
            <ac:spMk id="3" creationId="{2E818CDD-3CCD-EF2A-AF7C-F0073207A72F}"/>
          </ac:spMkLst>
        </pc:spChg>
      </pc:sldChg>
      <pc:sldChg chg="modSp new mod">
        <pc:chgData name="Vasiliki Kousoulini" userId="27d6ad4fd7685091" providerId="LiveId" clId="{32F381D2-874E-4EA9-86FC-6E84D619C799}" dt="2025-12-14T17:53:50.689" v="7864" actId="113"/>
        <pc:sldMkLst>
          <pc:docMk/>
          <pc:sldMk cId="2697656162" sldId="302"/>
        </pc:sldMkLst>
        <pc:spChg chg="mod">
          <ac:chgData name="Vasiliki Kousoulini" userId="27d6ad4fd7685091" providerId="LiveId" clId="{32F381D2-874E-4EA9-86FC-6E84D619C799}" dt="2025-12-14T09:25:44.816" v="4644" actId="114"/>
          <ac:spMkLst>
            <pc:docMk/>
            <pc:sldMk cId="2697656162" sldId="302"/>
            <ac:spMk id="2" creationId="{822CA7B9-4E2E-390B-78FF-664D65CEA08F}"/>
          </ac:spMkLst>
        </pc:spChg>
        <pc:spChg chg="mod">
          <ac:chgData name="Vasiliki Kousoulini" userId="27d6ad4fd7685091" providerId="LiveId" clId="{32F381D2-874E-4EA9-86FC-6E84D619C799}" dt="2025-12-14T17:53:50.689" v="7864" actId="113"/>
          <ac:spMkLst>
            <pc:docMk/>
            <pc:sldMk cId="2697656162" sldId="302"/>
            <ac:spMk id="3" creationId="{FC14F921-A939-6202-621A-5737A2F9A595}"/>
          </ac:spMkLst>
        </pc:spChg>
      </pc:sldChg>
      <pc:sldChg chg="modSp new del">
        <pc:chgData name="Vasiliki Kousoulini" userId="27d6ad4fd7685091" providerId="LiveId" clId="{32F381D2-874E-4EA9-86FC-6E84D619C799}" dt="2025-12-14T09:28:00.220" v="4660" actId="2696"/>
        <pc:sldMkLst>
          <pc:docMk/>
          <pc:sldMk cId="1169839919" sldId="303"/>
        </pc:sldMkLst>
        <pc:spChg chg="mod">
          <ac:chgData name="Vasiliki Kousoulini" userId="27d6ad4fd7685091" providerId="LiveId" clId="{32F381D2-874E-4EA9-86FC-6E84D619C799}" dt="2025-12-14T09:26:51.912" v="4649"/>
          <ac:spMkLst>
            <pc:docMk/>
            <pc:sldMk cId="1169839919" sldId="303"/>
            <ac:spMk id="2" creationId="{C4935E29-90CC-C692-5B31-182BD8D50352}"/>
          </ac:spMkLst>
        </pc:spChg>
      </pc:sldChg>
      <pc:sldChg chg="modSp new mod ord">
        <pc:chgData name="Vasiliki Kousoulini" userId="27d6ad4fd7685091" providerId="LiveId" clId="{32F381D2-874E-4EA9-86FC-6E84D619C799}" dt="2025-12-14T17:49:40.683" v="7860" actId="123"/>
        <pc:sldMkLst>
          <pc:docMk/>
          <pc:sldMk cId="2452964662" sldId="303"/>
        </pc:sldMkLst>
        <pc:spChg chg="mod">
          <ac:chgData name="Vasiliki Kousoulini" userId="27d6ad4fd7685091" providerId="LiveId" clId="{32F381D2-874E-4EA9-86FC-6E84D619C799}" dt="2025-12-14T11:36:42.151" v="4777" actId="20577"/>
          <ac:spMkLst>
            <pc:docMk/>
            <pc:sldMk cId="2452964662" sldId="303"/>
            <ac:spMk id="2" creationId="{A4CE652E-05C8-BBCB-3197-916C18FEF879}"/>
          </ac:spMkLst>
        </pc:spChg>
        <pc:spChg chg="mod">
          <ac:chgData name="Vasiliki Kousoulini" userId="27d6ad4fd7685091" providerId="LiveId" clId="{32F381D2-874E-4EA9-86FC-6E84D619C799}" dt="2025-12-14T17:49:40.683" v="7860" actId="123"/>
          <ac:spMkLst>
            <pc:docMk/>
            <pc:sldMk cId="2452964662" sldId="303"/>
            <ac:spMk id="3" creationId="{96A68802-4F6C-F382-3CED-C6672DE0D1C7}"/>
          </ac:spMkLst>
        </pc:spChg>
      </pc:sldChg>
      <pc:sldChg chg="modSp new mod ord">
        <pc:chgData name="Vasiliki Kousoulini" userId="27d6ad4fd7685091" providerId="LiveId" clId="{32F381D2-874E-4EA9-86FC-6E84D619C799}" dt="2025-12-14T17:47:56.771" v="7857"/>
        <pc:sldMkLst>
          <pc:docMk/>
          <pc:sldMk cId="948794232" sldId="304"/>
        </pc:sldMkLst>
        <pc:spChg chg="mod">
          <ac:chgData name="Vasiliki Kousoulini" userId="27d6ad4fd7685091" providerId="LiveId" clId="{32F381D2-874E-4EA9-86FC-6E84D619C799}" dt="2025-12-14T11:41:10.223" v="4830"/>
          <ac:spMkLst>
            <pc:docMk/>
            <pc:sldMk cId="948794232" sldId="304"/>
            <ac:spMk id="2" creationId="{61D67115-7C07-30CD-ECBB-1D84B42F4B5D}"/>
          </ac:spMkLst>
        </pc:spChg>
        <pc:spChg chg="mod">
          <ac:chgData name="Vasiliki Kousoulini" userId="27d6ad4fd7685091" providerId="LiveId" clId="{32F381D2-874E-4EA9-86FC-6E84D619C799}" dt="2025-12-14T12:18:30.968" v="5349" actId="113"/>
          <ac:spMkLst>
            <pc:docMk/>
            <pc:sldMk cId="948794232" sldId="304"/>
            <ac:spMk id="3" creationId="{8AD366EF-938F-60D7-928B-16CFAE5EC6E2}"/>
          </ac:spMkLst>
        </pc:spChg>
      </pc:sldChg>
      <pc:sldChg chg="modSp new mod ord">
        <pc:chgData name="Vasiliki Kousoulini" userId="27d6ad4fd7685091" providerId="LiveId" clId="{32F381D2-874E-4EA9-86FC-6E84D619C799}" dt="2025-12-14T17:47:50.459" v="7855"/>
        <pc:sldMkLst>
          <pc:docMk/>
          <pc:sldMk cId="1651258746" sldId="305"/>
        </pc:sldMkLst>
        <pc:spChg chg="mod">
          <ac:chgData name="Vasiliki Kousoulini" userId="27d6ad4fd7685091" providerId="LiveId" clId="{32F381D2-874E-4EA9-86FC-6E84D619C799}" dt="2025-12-14T12:12:16.830" v="5210"/>
          <ac:spMkLst>
            <pc:docMk/>
            <pc:sldMk cId="1651258746" sldId="305"/>
            <ac:spMk id="2" creationId="{B56C5768-155F-E8F3-728F-33CD6B0ACEF6}"/>
          </ac:spMkLst>
        </pc:spChg>
        <pc:spChg chg="mod">
          <ac:chgData name="Vasiliki Kousoulini" userId="27d6ad4fd7685091" providerId="LiveId" clId="{32F381D2-874E-4EA9-86FC-6E84D619C799}" dt="2025-12-14T17:47:27.707" v="7853" actId="313"/>
          <ac:spMkLst>
            <pc:docMk/>
            <pc:sldMk cId="1651258746" sldId="305"/>
            <ac:spMk id="3" creationId="{16277755-FA45-2786-3C11-C39C9408C7F1}"/>
          </ac:spMkLst>
        </pc:spChg>
      </pc:sldChg>
      <pc:sldChg chg="modSp new mod">
        <pc:chgData name="Vasiliki Kousoulini" userId="27d6ad4fd7685091" providerId="LiveId" clId="{32F381D2-874E-4EA9-86FC-6E84D619C799}" dt="2025-12-14T12:46:59.294" v="6016" actId="20577"/>
        <pc:sldMkLst>
          <pc:docMk/>
          <pc:sldMk cId="2800988988" sldId="306"/>
        </pc:sldMkLst>
        <pc:spChg chg="mod">
          <ac:chgData name="Vasiliki Kousoulini" userId="27d6ad4fd7685091" providerId="LiveId" clId="{32F381D2-874E-4EA9-86FC-6E84D619C799}" dt="2025-12-14T12:23:12.305" v="5476"/>
          <ac:spMkLst>
            <pc:docMk/>
            <pc:sldMk cId="2800988988" sldId="306"/>
            <ac:spMk id="2" creationId="{868B351B-45CF-C043-7C11-B4FEA383B81C}"/>
          </ac:spMkLst>
        </pc:spChg>
        <pc:spChg chg="mod">
          <ac:chgData name="Vasiliki Kousoulini" userId="27d6ad4fd7685091" providerId="LiveId" clId="{32F381D2-874E-4EA9-86FC-6E84D619C799}" dt="2025-12-14T12:46:59.294" v="6016" actId="20577"/>
          <ac:spMkLst>
            <pc:docMk/>
            <pc:sldMk cId="2800988988" sldId="306"/>
            <ac:spMk id="3" creationId="{B7BAB1BD-A063-B58B-A3DA-DBA43721AC2B}"/>
          </ac:spMkLst>
        </pc:spChg>
      </pc:sldChg>
      <pc:sldChg chg="modSp new mod">
        <pc:chgData name="Vasiliki Kousoulini" userId="27d6ad4fd7685091" providerId="LiveId" clId="{32F381D2-874E-4EA9-86FC-6E84D619C799}" dt="2025-12-14T12:26:22.849" v="5513" actId="20577"/>
        <pc:sldMkLst>
          <pc:docMk/>
          <pc:sldMk cId="446772787" sldId="307"/>
        </pc:sldMkLst>
        <pc:spChg chg="mod">
          <ac:chgData name="Vasiliki Kousoulini" userId="27d6ad4fd7685091" providerId="LiveId" clId="{32F381D2-874E-4EA9-86FC-6E84D619C799}" dt="2025-12-14T12:25:43.989" v="5485"/>
          <ac:spMkLst>
            <pc:docMk/>
            <pc:sldMk cId="446772787" sldId="307"/>
            <ac:spMk id="2" creationId="{46F0B8CC-02DD-D8CC-1243-B0CA8A97AE6F}"/>
          </ac:spMkLst>
        </pc:spChg>
        <pc:spChg chg="mod">
          <ac:chgData name="Vasiliki Kousoulini" userId="27d6ad4fd7685091" providerId="LiveId" clId="{32F381D2-874E-4EA9-86FC-6E84D619C799}" dt="2025-12-14T12:26:22.849" v="5513" actId="20577"/>
          <ac:spMkLst>
            <pc:docMk/>
            <pc:sldMk cId="446772787" sldId="307"/>
            <ac:spMk id="3" creationId="{9863428C-EE99-706D-D35D-BBC65B8AA907}"/>
          </ac:spMkLst>
        </pc:spChg>
      </pc:sldChg>
      <pc:sldChg chg="modSp new mod">
        <pc:chgData name="Vasiliki Kousoulini" userId="27d6ad4fd7685091" providerId="LiveId" clId="{32F381D2-874E-4EA9-86FC-6E84D619C799}" dt="2025-12-14T17:48:16.071" v="7859" actId="20577"/>
        <pc:sldMkLst>
          <pc:docMk/>
          <pc:sldMk cId="3298468260" sldId="308"/>
        </pc:sldMkLst>
        <pc:spChg chg="mod">
          <ac:chgData name="Vasiliki Kousoulini" userId="27d6ad4fd7685091" providerId="LiveId" clId="{32F381D2-874E-4EA9-86FC-6E84D619C799}" dt="2025-12-14T12:27:07.121" v="5517"/>
          <ac:spMkLst>
            <pc:docMk/>
            <pc:sldMk cId="3298468260" sldId="308"/>
            <ac:spMk id="2" creationId="{881A349C-64DA-4893-8BB3-F67561A95D14}"/>
          </ac:spMkLst>
        </pc:spChg>
        <pc:spChg chg="mod">
          <ac:chgData name="Vasiliki Kousoulini" userId="27d6ad4fd7685091" providerId="LiveId" clId="{32F381D2-874E-4EA9-86FC-6E84D619C799}" dt="2025-12-14T17:48:16.071" v="7859" actId="20577"/>
          <ac:spMkLst>
            <pc:docMk/>
            <pc:sldMk cId="3298468260" sldId="308"/>
            <ac:spMk id="3" creationId="{2CEA8077-2C4D-40C0-BD23-3D8A039398E3}"/>
          </ac:spMkLst>
        </pc:spChg>
      </pc:sldChg>
      <pc:sldChg chg="modSp new mod">
        <pc:chgData name="Vasiliki Kousoulini" userId="27d6ad4fd7685091" providerId="LiveId" clId="{32F381D2-874E-4EA9-86FC-6E84D619C799}" dt="2025-12-14T12:33:00.904" v="5669" actId="20577"/>
        <pc:sldMkLst>
          <pc:docMk/>
          <pc:sldMk cId="958948116" sldId="309"/>
        </pc:sldMkLst>
        <pc:spChg chg="mod">
          <ac:chgData name="Vasiliki Kousoulini" userId="27d6ad4fd7685091" providerId="LiveId" clId="{32F381D2-874E-4EA9-86FC-6E84D619C799}" dt="2025-12-14T12:30:57.087" v="5618"/>
          <ac:spMkLst>
            <pc:docMk/>
            <pc:sldMk cId="958948116" sldId="309"/>
            <ac:spMk id="2" creationId="{90271B92-B562-0524-3CA7-3754D27DC1A0}"/>
          </ac:spMkLst>
        </pc:spChg>
        <pc:spChg chg="mod">
          <ac:chgData name="Vasiliki Kousoulini" userId="27d6ad4fd7685091" providerId="LiveId" clId="{32F381D2-874E-4EA9-86FC-6E84D619C799}" dt="2025-12-14T12:33:00.904" v="5669" actId="20577"/>
          <ac:spMkLst>
            <pc:docMk/>
            <pc:sldMk cId="958948116" sldId="309"/>
            <ac:spMk id="3" creationId="{D71796BF-E93C-86DE-8BCB-98C0792922D3}"/>
          </ac:spMkLst>
        </pc:spChg>
      </pc:sldChg>
      <pc:sldChg chg="modSp new mod">
        <pc:chgData name="Vasiliki Kousoulini" userId="27d6ad4fd7685091" providerId="LiveId" clId="{32F381D2-874E-4EA9-86FC-6E84D619C799}" dt="2025-12-14T12:36:08.788" v="5751" actId="113"/>
        <pc:sldMkLst>
          <pc:docMk/>
          <pc:sldMk cId="1899722614" sldId="310"/>
        </pc:sldMkLst>
        <pc:spChg chg="mod">
          <ac:chgData name="Vasiliki Kousoulini" userId="27d6ad4fd7685091" providerId="LiveId" clId="{32F381D2-874E-4EA9-86FC-6E84D619C799}" dt="2025-12-14T12:33:08.866" v="5671"/>
          <ac:spMkLst>
            <pc:docMk/>
            <pc:sldMk cId="1899722614" sldId="310"/>
            <ac:spMk id="2" creationId="{19DDCF32-CDD8-7838-BD08-E742DEB95FF8}"/>
          </ac:spMkLst>
        </pc:spChg>
        <pc:spChg chg="mod">
          <ac:chgData name="Vasiliki Kousoulini" userId="27d6ad4fd7685091" providerId="LiveId" clId="{32F381D2-874E-4EA9-86FC-6E84D619C799}" dt="2025-12-14T12:36:08.788" v="5751" actId="113"/>
          <ac:spMkLst>
            <pc:docMk/>
            <pc:sldMk cId="1899722614" sldId="310"/>
            <ac:spMk id="3" creationId="{3D40781F-43BD-822E-FE50-6B373C1A726D}"/>
          </ac:spMkLst>
        </pc:spChg>
      </pc:sldChg>
      <pc:sldChg chg="modSp new mod">
        <pc:chgData name="Vasiliki Kousoulini" userId="27d6ad4fd7685091" providerId="LiveId" clId="{32F381D2-874E-4EA9-86FC-6E84D619C799}" dt="2025-12-14T12:40:34.597" v="5913" actId="113"/>
        <pc:sldMkLst>
          <pc:docMk/>
          <pc:sldMk cId="3909204876" sldId="311"/>
        </pc:sldMkLst>
        <pc:spChg chg="mod">
          <ac:chgData name="Vasiliki Kousoulini" userId="27d6ad4fd7685091" providerId="LiveId" clId="{32F381D2-874E-4EA9-86FC-6E84D619C799}" dt="2025-12-14T12:36:27.326" v="5753"/>
          <ac:spMkLst>
            <pc:docMk/>
            <pc:sldMk cId="3909204876" sldId="311"/>
            <ac:spMk id="2" creationId="{EDA8D5CE-5D52-8BCB-195C-A65A280E9C06}"/>
          </ac:spMkLst>
        </pc:spChg>
        <pc:spChg chg="mod">
          <ac:chgData name="Vasiliki Kousoulini" userId="27d6ad4fd7685091" providerId="LiveId" clId="{32F381D2-874E-4EA9-86FC-6E84D619C799}" dt="2025-12-14T12:40:34.597" v="5913" actId="113"/>
          <ac:spMkLst>
            <pc:docMk/>
            <pc:sldMk cId="3909204876" sldId="311"/>
            <ac:spMk id="3" creationId="{9741D7E9-0D33-7428-EA3E-DC27BB4368F4}"/>
          </ac:spMkLst>
        </pc:spChg>
      </pc:sldChg>
      <pc:sldChg chg="addSp delSp modSp new mod">
        <pc:chgData name="Vasiliki Kousoulini" userId="27d6ad4fd7685091" providerId="LiveId" clId="{32F381D2-874E-4EA9-86FC-6E84D619C799}" dt="2025-12-14T12:48:00.477" v="6032"/>
        <pc:sldMkLst>
          <pc:docMk/>
          <pc:sldMk cId="60927282" sldId="312"/>
        </pc:sldMkLst>
        <pc:spChg chg="mod">
          <ac:chgData name="Vasiliki Kousoulini" userId="27d6ad4fd7685091" providerId="LiveId" clId="{32F381D2-874E-4EA9-86FC-6E84D619C799}" dt="2025-12-14T12:47:31.268" v="6031" actId="20577"/>
          <ac:spMkLst>
            <pc:docMk/>
            <pc:sldMk cId="60927282" sldId="312"/>
            <ac:spMk id="2" creationId="{35DF3BA9-6A39-8457-74E3-786D482CED67}"/>
          </ac:spMkLst>
        </pc:spChg>
        <pc:spChg chg="del">
          <ac:chgData name="Vasiliki Kousoulini" userId="27d6ad4fd7685091" providerId="LiveId" clId="{32F381D2-874E-4EA9-86FC-6E84D619C799}" dt="2025-12-14T12:48:00.477" v="6032"/>
          <ac:spMkLst>
            <pc:docMk/>
            <pc:sldMk cId="60927282" sldId="312"/>
            <ac:spMk id="3" creationId="{541CC409-62F1-CDE9-0314-D4A253E13F4E}"/>
          </ac:spMkLst>
        </pc:spChg>
        <pc:picChg chg="add mod">
          <ac:chgData name="Vasiliki Kousoulini" userId="27d6ad4fd7685091" providerId="LiveId" clId="{32F381D2-874E-4EA9-86FC-6E84D619C799}" dt="2025-12-14T12:48:00.477" v="6032"/>
          <ac:picMkLst>
            <pc:docMk/>
            <pc:sldMk cId="60927282" sldId="312"/>
            <ac:picMk id="4" creationId="{E01E09F0-67D0-3E72-4267-8B52C009658A}"/>
          </ac:picMkLst>
        </pc:picChg>
      </pc:sldChg>
      <pc:sldChg chg="addSp delSp modSp new mod">
        <pc:chgData name="Vasiliki Kousoulini" userId="27d6ad4fd7685091" providerId="LiveId" clId="{32F381D2-874E-4EA9-86FC-6E84D619C799}" dt="2025-12-14T12:49:40.564" v="6042"/>
        <pc:sldMkLst>
          <pc:docMk/>
          <pc:sldMk cId="3028149489" sldId="313"/>
        </pc:sldMkLst>
        <pc:spChg chg="mod">
          <ac:chgData name="Vasiliki Kousoulini" userId="27d6ad4fd7685091" providerId="LiveId" clId="{32F381D2-874E-4EA9-86FC-6E84D619C799}" dt="2025-12-14T12:48:25.847" v="6041" actId="114"/>
          <ac:spMkLst>
            <pc:docMk/>
            <pc:sldMk cId="3028149489" sldId="313"/>
            <ac:spMk id="2" creationId="{0272D8D0-EE65-6376-2BF8-0DC326C83FB2}"/>
          </ac:spMkLst>
        </pc:spChg>
        <pc:spChg chg="del">
          <ac:chgData name="Vasiliki Kousoulini" userId="27d6ad4fd7685091" providerId="LiveId" clId="{32F381D2-874E-4EA9-86FC-6E84D619C799}" dt="2025-12-14T12:49:40.564" v="6042"/>
          <ac:spMkLst>
            <pc:docMk/>
            <pc:sldMk cId="3028149489" sldId="313"/>
            <ac:spMk id="3" creationId="{DE35F6A7-C4FC-171E-C75D-CB0F594C6775}"/>
          </ac:spMkLst>
        </pc:spChg>
        <pc:picChg chg="add mod">
          <ac:chgData name="Vasiliki Kousoulini" userId="27d6ad4fd7685091" providerId="LiveId" clId="{32F381D2-874E-4EA9-86FC-6E84D619C799}" dt="2025-12-14T12:49:40.564" v="6042"/>
          <ac:picMkLst>
            <pc:docMk/>
            <pc:sldMk cId="3028149489" sldId="313"/>
            <ac:picMk id="4" creationId="{E9519AC1-0D99-0464-084B-7D7262C89544}"/>
          </ac:picMkLst>
        </pc:picChg>
      </pc:sldChg>
      <pc:sldChg chg="addSp delSp modSp new">
        <pc:chgData name="Vasiliki Kousoulini" userId="27d6ad4fd7685091" providerId="LiveId" clId="{32F381D2-874E-4EA9-86FC-6E84D619C799}" dt="2025-12-14T12:51:31.557" v="6046"/>
        <pc:sldMkLst>
          <pc:docMk/>
          <pc:sldMk cId="4116401914" sldId="314"/>
        </pc:sldMkLst>
        <pc:spChg chg="mod">
          <ac:chgData name="Vasiliki Kousoulini" userId="27d6ad4fd7685091" providerId="LiveId" clId="{32F381D2-874E-4EA9-86FC-6E84D619C799}" dt="2025-12-14T12:51:31.557" v="6046"/>
          <ac:spMkLst>
            <pc:docMk/>
            <pc:sldMk cId="4116401914" sldId="314"/>
            <ac:spMk id="2" creationId="{99F38BDC-F8BA-487C-6529-7A5E1A517522}"/>
          </ac:spMkLst>
        </pc:spChg>
        <pc:spChg chg="del">
          <ac:chgData name="Vasiliki Kousoulini" userId="27d6ad4fd7685091" providerId="LiveId" clId="{32F381D2-874E-4EA9-86FC-6E84D619C799}" dt="2025-12-14T12:51:22.457" v="6045"/>
          <ac:spMkLst>
            <pc:docMk/>
            <pc:sldMk cId="4116401914" sldId="314"/>
            <ac:spMk id="3" creationId="{5A703556-6455-941E-D690-3071C06D539F}"/>
          </ac:spMkLst>
        </pc:spChg>
        <pc:picChg chg="add mod">
          <ac:chgData name="Vasiliki Kousoulini" userId="27d6ad4fd7685091" providerId="LiveId" clId="{32F381D2-874E-4EA9-86FC-6E84D619C799}" dt="2025-12-14T12:51:22.457" v="6045"/>
          <ac:picMkLst>
            <pc:docMk/>
            <pc:sldMk cId="4116401914" sldId="314"/>
            <ac:picMk id="4" creationId="{BFB87D90-6BCE-A75A-73DD-F83E38192D1C}"/>
          </ac:picMkLst>
        </pc:picChg>
      </pc:sldChg>
      <pc:sldChg chg="modSp new mod ord">
        <pc:chgData name="Vasiliki Kousoulini" userId="27d6ad4fd7685091" providerId="LiveId" clId="{32F381D2-874E-4EA9-86FC-6E84D619C799}" dt="2025-12-14T18:19:03.219" v="7924"/>
        <pc:sldMkLst>
          <pc:docMk/>
          <pc:sldMk cId="2602733608" sldId="315"/>
        </pc:sldMkLst>
        <pc:spChg chg="mod">
          <ac:chgData name="Vasiliki Kousoulini" userId="27d6ad4fd7685091" providerId="LiveId" clId="{32F381D2-874E-4EA9-86FC-6E84D619C799}" dt="2025-12-14T12:52:27.395" v="6079" actId="20577"/>
          <ac:spMkLst>
            <pc:docMk/>
            <pc:sldMk cId="2602733608" sldId="315"/>
            <ac:spMk id="2" creationId="{231B7679-FD52-970D-066B-D236BE3D23D2}"/>
          </ac:spMkLst>
        </pc:spChg>
        <pc:spChg chg="mod">
          <ac:chgData name="Vasiliki Kousoulini" userId="27d6ad4fd7685091" providerId="LiveId" clId="{32F381D2-874E-4EA9-86FC-6E84D619C799}" dt="2025-12-14T12:57:35.301" v="6175" actId="2711"/>
          <ac:spMkLst>
            <pc:docMk/>
            <pc:sldMk cId="2602733608" sldId="315"/>
            <ac:spMk id="3" creationId="{2CD22394-8D4D-1677-5FD2-22E70C125292}"/>
          </ac:spMkLst>
        </pc:spChg>
      </pc:sldChg>
      <pc:sldChg chg="modSp new mod ord">
        <pc:chgData name="Vasiliki Kousoulini" userId="27d6ad4fd7685091" providerId="LiveId" clId="{32F381D2-874E-4EA9-86FC-6E84D619C799}" dt="2025-12-14T18:19:04.923" v="7926"/>
        <pc:sldMkLst>
          <pc:docMk/>
          <pc:sldMk cId="3168407875" sldId="316"/>
        </pc:sldMkLst>
        <pc:spChg chg="mod">
          <ac:chgData name="Vasiliki Kousoulini" userId="27d6ad4fd7685091" providerId="LiveId" clId="{32F381D2-874E-4EA9-86FC-6E84D619C799}" dt="2025-12-14T12:57:44.917" v="6177"/>
          <ac:spMkLst>
            <pc:docMk/>
            <pc:sldMk cId="3168407875" sldId="316"/>
            <ac:spMk id="2" creationId="{03286B35-C4F4-5012-AD89-D41FFC901F8C}"/>
          </ac:spMkLst>
        </pc:spChg>
        <pc:spChg chg="mod">
          <ac:chgData name="Vasiliki Kousoulini" userId="27d6ad4fd7685091" providerId="LiveId" clId="{32F381D2-874E-4EA9-86FC-6E84D619C799}" dt="2025-12-14T13:01:13.076" v="6302" actId="20577"/>
          <ac:spMkLst>
            <pc:docMk/>
            <pc:sldMk cId="3168407875" sldId="316"/>
            <ac:spMk id="3" creationId="{56F9A800-3FFD-B4E9-5D71-548F38F1AB2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12/14/2025</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12/14/2025</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12/14/2025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12/14/2025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12/14/2025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12/14/2025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12/14/2025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12/14/2025</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0CF327-9937-B35B-D227-6FEC22061BC5}"/>
              </a:ext>
            </a:extLst>
          </p:cNvPr>
          <p:cNvSpPr>
            <a:spLocks noGrp="1"/>
          </p:cNvSpPr>
          <p:nvPr>
            <p:ph type="ctrTitle"/>
          </p:nvPr>
        </p:nvSpPr>
        <p:spPr/>
        <p:txBody>
          <a:bodyPr/>
          <a:lstStyle/>
          <a:p>
            <a:r>
              <a:rPr lang="en-US" sz="4400" dirty="0"/>
              <a:t>Ancient Greek (Intermediate Level)</a:t>
            </a:r>
            <a:endParaRPr lang="el-GR" sz="4400" dirty="0"/>
          </a:p>
        </p:txBody>
      </p:sp>
      <p:sp>
        <p:nvSpPr>
          <p:cNvPr id="3" name="Υπότιτλος 2">
            <a:extLst>
              <a:ext uri="{FF2B5EF4-FFF2-40B4-BE49-F238E27FC236}">
                <a16:creationId xmlns:a16="http://schemas.microsoft.com/office/drawing/2014/main" id="{485BF956-5CB6-ABF2-CBE1-1C67A4C67CED}"/>
              </a:ext>
            </a:extLst>
          </p:cNvPr>
          <p:cNvSpPr>
            <a:spLocks noGrp="1"/>
          </p:cNvSpPr>
          <p:nvPr>
            <p:ph type="subTitle" idx="1"/>
          </p:nvPr>
        </p:nvSpPr>
        <p:spPr/>
        <p:txBody>
          <a:bodyPr>
            <a:normAutofit fontScale="47500" lnSpcReduction="20000"/>
          </a:bodyPr>
          <a:lstStyle/>
          <a:p>
            <a:r>
              <a:rPr lang="en-US" dirty="0"/>
              <a:t>ATHENS MA IN ANCIENT PHILOSOPHY</a:t>
            </a:r>
          </a:p>
          <a:p>
            <a:r>
              <a:rPr lang="en-US" dirty="0"/>
              <a:t>NATIONAL AND KAPODISTRIAN UNIVERSITY OF ATHENS / Department of History and Philosophy of Science </a:t>
            </a:r>
          </a:p>
          <a:p>
            <a:r>
              <a:rPr lang="en-US" dirty="0"/>
              <a:t>In collaboration with:</a:t>
            </a:r>
          </a:p>
          <a:p>
            <a:r>
              <a:rPr lang="en-US" dirty="0"/>
              <a:t>•UNIVERSITY OF PATRAS / Department of Philosophy</a:t>
            </a:r>
          </a:p>
          <a:p>
            <a:r>
              <a:rPr lang="en-US" dirty="0"/>
              <a:t>•UNIVERSITY OF CRETE / Department of Philosophy and Social Studies </a:t>
            </a:r>
          </a:p>
          <a:p>
            <a:endParaRPr lang="el-GR" dirty="0"/>
          </a:p>
        </p:txBody>
      </p:sp>
    </p:spTree>
    <p:extLst>
      <p:ext uri="{BB962C8B-B14F-4D97-AF65-F5344CB8AC3E}">
        <p14:creationId xmlns:p14="http://schemas.microsoft.com/office/powerpoint/2010/main" val="2026451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DDCF32-CDD8-7838-BD08-E742DEB95FF8}"/>
              </a:ext>
            </a:extLst>
          </p:cNvPr>
          <p:cNvSpPr>
            <a:spLocks noGrp="1"/>
          </p:cNvSpPr>
          <p:nvPr>
            <p:ph type="title"/>
          </p:nvPr>
        </p:nvSpPr>
        <p:spPr/>
        <p:txBody>
          <a:bodyPr/>
          <a:lstStyle/>
          <a:p>
            <a:r>
              <a:rPr lang="en-US" dirty="0"/>
              <a:t>Can we translate a Greek Philosophical Text?</a:t>
            </a:r>
            <a:endParaRPr lang="el-GR" dirty="0"/>
          </a:p>
        </p:txBody>
      </p:sp>
      <p:sp>
        <p:nvSpPr>
          <p:cNvPr id="3" name="Θέση περιεχομένου 2">
            <a:extLst>
              <a:ext uri="{FF2B5EF4-FFF2-40B4-BE49-F238E27FC236}">
                <a16:creationId xmlns:a16="http://schemas.microsoft.com/office/drawing/2014/main" id="{3D40781F-43BD-822E-FE50-6B373C1A726D}"/>
              </a:ext>
            </a:extLst>
          </p:cNvPr>
          <p:cNvSpPr>
            <a:spLocks noGrp="1"/>
          </p:cNvSpPr>
          <p:nvPr>
            <p:ph idx="1"/>
          </p:nvPr>
        </p:nvSpPr>
        <p:spPr/>
        <p:txBody>
          <a:bodyPr>
            <a:normAutofit fontScale="92500"/>
          </a:bodyPr>
          <a:lstStyle/>
          <a:p>
            <a:pPr algn="just"/>
            <a:r>
              <a:rPr lang="en-US" b="1" dirty="0"/>
              <a:t>HOW?</a:t>
            </a:r>
          </a:p>
          <a:p>
            <a:pPr algn="just"/>
            <a:r>
              <a:rPr lang="en-US" dirty="0"/>
              <a:t>Some theorists of translation have so often concluded that philosophy is untranslatable.</a:t>
            </a:r>
          </a:p>
          <a:p>
            <a:pPr algn="just"/>
            <a:r>
              <a:rPr lang="en-US" dirty="0"/>
              <a:t>Philosophical texts pose a particular challenge to the translator, comparable to translating scripture or poetry. Plato in English translation, say, is not ‘the same’ as Plato in Greek; no one-to-one equivalence is possible, and the failure to achieve exact correspondence in the translation of philosophical terms has often led to purist cries of untranslatability.</a:t>
            </a:r>
          </a:p>
          <a:p>
            <a:pPr algn="just"/>
            <a:r>
              <a:rPr lang="en-US" dirty="0"/>
              <a:t>Barbara Cassin’s recent </a:t>
            </a:r>
            <a:r>
              <a:rPr lang="en-US" i="1" dirty="0"/>
              <a:t>Dictionary of </a:t>
            </a:r>
            <a:r>
              <a:rPr lang="en-US" i="1" dirty="0" err="1"/>
              <a:t>Untranslatables</a:t>
            </a:r>
            <a:r>
              <a:rPr lang="en-US" i="1" dirty="0"/>
              <a:t> </a:t>
            </a:r>
            <a:r>
              <a:rPr lang="en-US" dirty="0"/>
              <a:t>(Cassin 2014) is (for the most part) a dictionary of concepts, and what commentators usually mean when they call philosophy untranslatable is its rigorous conceptual language, for that is what marks the specificity of philosophy (and, with it, philosophy translation) in the first place.</a:t>
            </a:r>
            <a:endParaRPr lang="el-GR" dirty="0"/>
          </a:p>
        </p:txBody>
      </p:sp>
    </p:spTree>
    <p:extLst>
      <p:ext uri="{BB962C8B-B14F-4D97-AF65-F5344CB8AC3E}">
        <p14:creationId xmlns:p14="http://schemas.microsoft.com/office/powerpoint/2010/main" val="1899722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A8D5CE-5D52-8BCB-195C-A65A280E9C06}"/>
              </a:ext>
            </a:extLst>
          </p:cNvPr>
          <p:cNvSpPr>
            <a:spLocks noGrp="1"/>
          </p:cNvSpPr>
          <p:nvPr>
            <p:ph type="title"/>
          </p:nvPr>
        </p:nvSpPr>
        <p:spPr/>
        <p:txBody>
          <a:bodyPr/>
          <a:lstStyle/>
          <a:p>
            <a:r>
              <a:rPr lang="en-US" dirty="0"/>
              <a:t>Can we translate a Greek Philosophical Text?</a:t>
            </a:r>
            <a:endParaRPr lang="el-GR" dirty="0"/>
          </a:p>
        </p:txBody>
      </p:sp>
      <p:sp>
        <p:nvSpPr>
          <p:cNvPr id="3" name="Θέση περιεχομένου 2">
            <a:extLst>
              <a:ext uri="{FF2B5EF4-FFF2-40B4-BE49-F238E27FC236}">
                <a16:creationId xmlns:a16="http://schemas.microsoft.com/office/drawing/2014/main" id="{9741D7E9-0D33-7428-EA3E-DC27BB4368F4}"/>
              </a:ext>
            </a:extLst>
          </p:cNvPr>
          <p:cNvSpPr>
            <a:spLocks noGrp="1"/>
          </p:cNvSpPr>
          <p:nvPr>
            <p:ph idx="1"/>
          </p:nvPr>
        </p:nvSpPr>
        <p:spPr/>
        <p:txBody>
          <a:bodyPr/>
          <a:lstStyle/>
          <a:p>
            <a:pPr algn="just"/>
            <a:r>
              <a:rPr lang="en-US" b="1" dirty="0"/>
              <a:t>HOW?</a:t>
            </a:r>
          </a:p>
          <a:p>
            <a:pPr algn="just"/>
            <a:r>
              <a:rPr lang="en-US" dirty="0"/>
              <a:t>Conservative translation: a word-to-word translation.</a:t>
            </a:r>
          </a:p>
          <a:p>
            <a:pPr algn="just"/>
            <a:r>
              <a:rPr lang="en-US" dirty="0"/>
              <a:t>Creative translation: creating conceptual neologisms and calques, coin new philosophical terms, to represent those employed by other philosophers.</a:t>
            </a:r>
            <a:endParaRPr lang="el-GR" dirty="0"/>
          </a:p>
        </p:txBody>
      </p:sp>
    </p:spTree>
    <p:extLst>
      <p:ext uri="{BB962C8B-B14F-4D97-AF65-F5344CB8AC3E}">
        <p14:creationId xmlns:p14="http://schemas.microsoft.com/office/powerpoint/2010/main" val="3909204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CE652E-05C8-BBCB-3197-916C18FEF879}"/>
              </a:ext>
            </a:extLst>
          </p:cNvPr>
          <p:cNvSpPr>
            <a:spLocks noGrp="1"/>
          </p:cNvSpPr>
          <p:nvPr>
            <p:ph type="title"/>
          </p:nvPr>
        </p:nvSpPr>
        <p:spPr/>
        <p:txBody>
          <a:bodyPr/>
          <a:lstStyle/>
          <a:p>
            <a:r>
              <a:rPr lang="en-US" dirty="0"/>
              <a:t>Can we translate a Greek Philosophical Text?</a:t>
            </a:r>
            <a:endParaRPr lang="el-GR" dirty="0"/>
          </a:p>
        </p:txBody>
      </p:sp>
      <p:sp>
        <p:nvSpPr>
          <p:cNvPr id="3" name="Θέση περιεχομένου 2">
            <a:extLst>
              <a:ext uri="{FF2B5EF4-FFF2-40B4-BE49-F238E27FC236}">
                <a16:creationId xmlns:a16="http://schemas.microsoft.com/office/drawing/2014/main" id="{96A68802-4F6C-F382-3CED-C6672DE0D1C7}"/>
              </a:ext>
            </a:extLst>
          </p:cNvPr>
          <p:cNvSpPr>
            <a:spLocks noGrp="1"/>
          </p:cNvSpPr>
          <p:nvPr>
            <p:ph idx="1"/>
          </p:nvPr>
        </p:nvSpPr>
        <p:spPr/>
        <p:txBody>
          <a:bodyPr/>
          <a:lstStyle/>
          <a:p>
            <a:pPr algn="just"/>
            <a:r>
              <a:rPr lang="en-US" dirty="0"/>
              <a:t>Difficulty:</a:t>
            </a:r>
          </a:p>
          <a:p>
            <a:pPr algn="just"/>
            <a:r>
              <a:rPr lang="en-US" dirty="0"/>
              <a:t>The culture of Ancient Greek literature is very different from our modern one. As its medium, the Ancient Greek language is incomprehensible outside the general context of Greek civilization.</a:t>
            </a:r>
          </a:p>
          <a:p>
            <a:pPr algn="just"/>
            <a:r>
              <a:rPr lang="en-US" dirty="0"/>
              <a:t>Solution:</a:t>
            </a:r>
          </a:p>
          <a:p>
            <a:pPr algn="just"/>
            <a:r>
              <a:rPr lang="en-US" dirty="0"/>
              <a:t>The study of the language of literature in relation to the reality it represents is advocated as a possible solution to this problem.</a:t>
            </a:r>
          </a:p>
          <a:p>
            <a:endParaRPr lang="el-GR" dirty="0"/>
          </a:p>
        </p:txBody>
      </p:sp>
    </p:spTree>
    <p:extLst>
      <p:ext uri="{BB962C8B-B14F-4D97-AF65-F5344CB8AC3E}">
        <p14:creationId xmlns:p14="http://schemas.microsoft.com/office/powerpoint/2010/main" val="2452964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72D8D0-EE65-6376-2BF8-0DC326C83FB2}"/>
              </a:ext>
            </a:extLst>
          </p:cNvPr>
          <p:cNvSpPr>
            <a:spLocks noGrp="1"/>
          </p:cNvSpPr>
          <p:nvPr>
            <p:ph type="title"/>
          </p:nvPr>
        </p:nvSpPr>
        <p:spPr/>
        <p:txBody>
          <a:bodyPr/>
          <a:lstStyle/>
          <a:p>
            <a:r>
              <a:rPr lang="en-US" i="1" dirty="0"/>
              <a:t>Apology</a:t>
            </a:r>
            <a:endParaRPr lang="el-GR" i="1" dirty="0"/>
          </a:p>
        </p:txBody>
      </p:sp>
      <p:pic>
        <p:nvPicPr>
          <p:cNvPr id="4" name="Θέση περιεχομένου 3">
            <a:extLst>
              <a:ext uri="{FF2B5EF4-FFF2-40B4-BE49-F238E27FC236}">
                <a16:creationId xmlns:a16="http://schemas.microsoft.com/office/drawing/2014/main" id="{E9519AC1-0D99-0464-084B-7D7262C89544}"/>
              </a:ext>
            </a:extLst>
          </p:cNvPr>
          <p:cNvPicPr>
            <a:picLocks noGrp="1" noChangeAspect="1"/>
          </p:cNvPicPr>
          <p:nvPr>
            <p:ph idx="1"/>
          </p:nvPr>
        </p:nvPicPr>
        <p:blipFill>
          <a:blip r:embed="rId2"/>
          <a:stretch>
            <a:fillRect/>
          </a:stretch>
        </p:blipFill>
        <p:spPr>
          <a:xfrm>
            <a:off x="4978400" y="2286000"/>
            <a:ext cx="2387600" cy="3581400"/>
          </a:xfrm>
          <a:prstGeom prst="rect">
            <a:avLst/>
          </a:prstGeom>
        </p:spPr>
      </p:pic>
    </p:spTree>
    <p:extLst>
      <p:ext uri="{BB962C8B-B14F-4D97-AF65-F5344CB8AC3E}">
        <p14:creationId xmlns:p14="http://schemas.microsoft.com/office/powerpoint/2010/main" val="3028149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9A7EC6-22F7-8F01-96D3-A1F901632CE5}"/>
              </a:ext>
            </a:extLst>
          </p:cNvPr>
          <p:cNvSpPr>
            <a:spLocks noGrp="1"/>
          </p:cNvSpPr>
          <p:nvPr>
            <p:ph type="title"/>
          </p:nvPr>
        </p:nvSpPr>
        <p:spPr/>
        <p:txBody>
          <a:bodyPr/>
          <a:lstStyle/>
          <a:p>
            <a:r>
              <a:rPr lang="en-US" i="1" dirty="0"/>
              <a:t>Apology</a:t>
            </a:r>
            <a:r>
              <a:rPr lang="en-US" dirty="0"/>
              <a:t>: The Athenian Court</a:t>
            </a:r>
            <a:endParaRPr lang="el-GR" i="1" dirty="0"/>
          </a:p>
        </p:txBody>
      </p:sp>
      <p:sp>
        <p:nvSpPr>
          <p:cNvPr id="3" name="Θέση περιεχομένου 2">
            <a:extLst>
              <a:ext uri="{FF2B5EF4-FFF2-40B4-BE49-F238E27FC236}">
                <a16:creationId xmlns:a16="http://schemas.microsoft.com/office/drawing/2014/main" id="{8C190E18-619C-D680-83F0-6D70B2820829}"/>
              </a:ext>
            </a:extLst>
          </p:cNvPr>
          <p:cNvSpPr>
            <a:spLocks noGrp="1"/>
          </p:cNvSpPr>
          <p:nvPr>
            <p:ph idx="1"/>
          </p:nvPr>
        </p:nvSpPr>
        <p:spPr/>
        <p:txBody>
          <a:bodyPr/>
          <a:lstStyle/>
          <a:p>
            <a:pPr algn="just"/>
            <a:r>
              <a:rPr lang="en-US" dirty="0"/>
              <a:t>Six thousand Athenian citizens were entrusted with the judicial power. Choice was made by lot, every year, of six hundred men from each of the ten tribes (</a:t>
            </a:r>
            <a:r>
              <a:rPr lang="en-US" dirty="0" err="1"/>
              <a:t>φυλ</a:t>
            </a:r>
            <a:r>
              <a:rPr lang="en-US" dirty="0"/>
              <a:t>αί), and any citizen more than thirty years of age was eligible. Every one thus chosen was liable, after taking a prescribed oath, to be called to act as a </a:t>
            </a:r>
            <a:r>
              <a:rPr lang="en-US" dirty="0" err="1"/>
              <a:t>δικ</a:t>
            </a:r>
            <a:r>
              <a:rPr lang="en-US" dirty="0"/>
              <a:t>αστής. </a:t>
            </a:r>
            <a:r>
              <a:rPr lang="en-US" dirty="0" err="1"/>
              <a:t>δικ</a:t>
            </a:r>
            <a:r>
              <a:rPr lang="en-US" dirty="0"/>
              <a:t>ασταί, judges or jurymen, was the official name by which they were addressed, but they really formed a committee of the Assembly, and often were addressed as “Men of Athens.”</a:t>
            </a:r>
          </a:p>
          <a:p>
            <a:pPr algn="just"/>
            <a:r>
              <a:rPr lang="en-US" dirty="0"/>
              <a:t>Generally a court was composed of five hundred jurymen, but sometimes of less, as of two or four hundred.</a:t>
            </a:r>
            <a:endParaRPr lang="el-GR" dirty="0"/>
          </a:p>
        </p:txBody>
      </p:sp>
    </p:spTree>
    <p:extLst>
      <p:ext uri="{BB962C8B-B14F-4D97-AF65-F5344CB8AC3E}">
        <p14:creationId xmlns:p14="http://schemas.microsoft.com/office/powerpoint/2010/main" val="3038633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078A75-6D65-C24F-6E71-3F90A7E7C82C}"/>
              </a:ext>
            </a:extLst>
          </p:cNvPr>
          <p:cNvSpPr>
            <a:spLocks noGrp="1"/>
          </p:cNvSpPr>
          <p:nvPr>
            <p:ph type="title"/>
          </p:nvPr>
        </p:nvSpPr>
        <p:spPr/>
        <p:txBody>
          <a:bodyPr/>
          <a:lstStyle/>
          <a:p>
            <a:r>
              <a:rPr lang="en-US" i="1" dirty="0"/>
              <a:t>Apology</a:t>
            </a:r>
            <a:r>
              <a:rPr lang="en-US" dirty="0"/>
              <a:t>: The Athenian Court</a:t>
            </a:r>
            <a:endParaRPr lang="el-GR" dirty="0"/>
          </a:p>
        </p:txBody>
      </p:sp>
      <p:sp>
        <p:nvSpPr>
          <p:cNvPr id="3" name="Θέση περιεχομένου 2">
            <a:extLst>
              <a:ext uri="{FF2B5EF4-FFF2-40B4-BE49-F238E27FC236}">
                <a16:creationId xmlns:a16="http://schemas.microsoft.com/office/drawing/2014/main" id="{20453D22-FA8E-2C22-0616-D41D4A0B0B22}"/>
              </a:ext>
            </a:extLst>
          </p:cNvPr>
          <p:cNvSpPr>
            <a:spLocks noGrp="1"/>
          </p:cNvSpPr>
          <p:nvPr>
            <p:ph idx="1"/>
          </p:nvPr>
        </p:nvSpPr>
        <p:spPr/>
        <p:txBody>
          <a:bodyPr>
            <a:normAutofit/>
          </a:bodyPr>
          <a:lstStyle/>
          <a:p>
            <a:pPr algn="just"/>
            <a:r>
              <a:rPr lang="en-US" dirty="0"/>
              <a:t>On days appointed for holding court, each division was assigned by lot to one of the places used as court-rooms, and there tried the suit appointed for that time and place. Ingenious devices were used that no suitor might know beforehand which court was to try his case, and so be able privately to influence the judges. Each juryman received as the badge of his office a staff (βα</a:t>
            </a:r>
            <a:r>
              <a:rPr lang="en-US" dirty="0" err="1"/>
              <a:t>κτηρί</a:t>
            </a:r>
            <a:r>
              <a:rPr lang="en-US" dirty="0"/>
              <a:t>α) corresponding in color to a sign over the door of his court. He also received a ticket (</a:t>
            </a:r>
            <a:r>
              <a:rPr lang="en-US" dirty="0" err="1"/>
              <a:t>σύμ</a:t>
            </a:r>
            <a:r>
              <a:rPr lang="en-US" dirty="0"/>
              <a:t>βολον), by showing which he secured his fee after his day’s service. A fee of one obol for every day’s session was introduced by Pericles, and afterwards trebled by Cleon.</a:t>
            </a:r>
            <a:endParaRPr lang="el-GR" dirty="0"/>
          </a:p>
        </p:txBody>
      </p:sp>
    </p:spTree>
    <p:extLst>
      <p:ext uri="{BB962C8B-B14F-4D97-AF65-F5344CB8AC3E}">
        <p14:creationId xmlns:p14="http://schemas.microsoft.com/office/powerpoint/2010/main" val="1231750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72E313-8364-F5D7-48F2-66D1DFB14021}"/>
              </a:ext>
            </a:extLst>
          </p:cNvPr>
          <p:cNvSpPr>
            <a:spLocks noGrp="1"/>
          </p:cNvSpPr>
          <p:nvPr>
            <p:ph type="title"/>
          </p:nvPr>
        </p:nvSpPr>
        <p:spPr/>
        <p:txBody>
          <a:bodyPr/>
          <a:lstStyle/>
          <a:p>
            <a:r>
              <a:rPr lang="en-US" i="1" dirty="0"/>
              <a:t>Apology</a:t>
            </a:r>
            <a:r>
              <a:rPr lang="en-US" dirty="0"/>
              <a:t>: The Athenian Court</a:t>
            </a:r>
            <a:endParaRPr lang="el-GR" dirty="0"/>
          </a:p>
        </p:txBody>
      </p:sp>
      <p:sp>
        <p:nvSpPr>
          <p:cNvPr id="3" name="Θέση περιεχομένου 2">
            <a:extLst>
              <a:ext uri="{FF2B5EF4-FFF2-40B4-BE49-F238E27FC236}">
                <a16:creationId xmlns:a16="http://schemas.microsoft.com/office/drawing/2014/main" id="{33ABCA62-4A2A-38C5-F414-DD22C23EB5FC}"/>
              </a:ext>
            </a:extLst>
          </p:cNvPr>
          <p:cNvSpPr>
            <a:spLocks noGrp="1"/>
          </p:cNvSpPr>
          <p:nvPr>
            <p:ph idx="1"/>
          </p:nvPr>
        </p:nvSpPr>
        <p:spPr/>
        <p:txBody>
          <a:bodyPr>
            <a:normAutofit fontScale="92500"/>
          </a:bodyPr>
          <a:lstStyle/>
          <a:p>
            <a:pPr algn="just"/>
            <a:r>
              <a:rPr lang="en-US" dirty="0"/>
              <a:t>The most general term to designate an action at law is </a:t>
            </a:r>
            <a:r>
              <a:rPr lang="en-US" dirty="0" err="1"/>
              <a:t>δίκη</a:t>
            </a:r>
            <a:r>
              <a:rPr lang="en-US" dirty="0"/>
              <a:t>; though the same word also has the narrower meaning of a private suit. According as the complaint preferred involved the rights of individuals or of the whole state, </a:t>
            </a:r>
            <a:r>
              <a:rPr lang="en-US" dirty="0" err="1"/>
              <a:t>δίκ</a:t>
            </a:r>
            <a:r>
              <a:rPr lang="en-US" dirty="0"/>
              <a:t>αι in the wider sense were subdivided into (1) δίκαι in the narrower sense, private suits, and (2) γραφαί, public suits.</a:t>
            </a:r>
          </a:p>
          <a:p>
            <a:pPr algn="just"/>
            <a:r>
              <a:rPr lang="en-US" dirty="0"/>
              <a:t>In the ordinary course of procedure, every plaintiff was required to present his charge (</a:t>
            </a:r>
            <a:r>
              <a:rPr lang="en-US" dirty="0" err="1"/>
              <a:t>γρ</a:t>
            </a:r>
            <a:r>
              <a:rPr lang="en-US" dirty="0"/>
              <a:t>αφή) in writing to the particular magistrate whose department included the matters involved. The first archon, called </a:t>
            </a:r>
            <a:r>
              <a:rPr lang="en-US" dirty="0" err="1"/>
              <a:t>ἄρχων</a:t>
            </a:r>
            <a:r>
              <a:rPr lang="en-US" dirty="0"/>
              <a:t> par excellence, dealt especially with charges involving family rights and inheritance; the second archon, called </a:t>
            </a:r>
            <a:r>
              <a:rPr lang="en-US" dirty="0" err="1"/>
              <a:t>ἄρχων</a:t>
            </a:r>
            <a:r>
              <a:rPr lang="en-US" dirty="0"/>
              <a:t>  βα</a:t>
            </a:r>
            <a:r>
              <a:rPr lang="en-US" dirty="0" err="1"/>
              <a:t>σιλεύς</a:t>
            </a:r>
            <a:r>
              <a:rPr lang="en-US" i="1" dirty="0"/>
              <a:t>, </a:t>
            </a:r>
            <a:r>
              <a:rPr lang="en-US" dirty="0"/>
              <a:t>dealt with charges involving the regulations and requirements of religion and public worship; the third archon, called π</a:t>
            </a:r>
            <a:r>
              <a:rPr lang="en-US" dirty="0" err="1"/>
              <a:t>ολέμ</a:t>
            </a:r>
            <a:r>
              <a:rPr lang="en-US" dirty="0"/>
              <a:t>αρχος, dealt with most cases involving foreign-residents (μέτοικοι) and foreigners; the remaining six archons, called the </a:t>
            </a:r>
            <a:r>
              <a:rPr lang="en-US" i="1" dirty="0"/>
              <a:t>Thesmothetae</a:t>
            </a:r>
            <a:r>
              <a:rPr lang="en-US" dirty="0"/>
              <a:t>, dealt with most cases not specially assigned to the first three.</a:t>
            </a:r>
            <a:endParaRPr lang="el-GR" dirty="0"/>
          </a:p>
        </p:txBody>
      </p:sp>
    </p:spTree>
    <p:extLst>
      <p:ext uri="{BB962C8B-B14F-4D97-AF65-F5344CB8AC3E}">
        <p14:creationId xmlns:p14="http://schemas.microsoft.com/office/powerpoint/2010/main" val="1406358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A86735-8910-A569-B792-9134FA4CBF49}"/>
              </a:ext>
            </a:extLst>
          </p:cNvPr>
          <p:cNvSpPr>
            <a:spLocks noGrp="1"/>
          </p:cNvSpPr>
          <p:nvPr>
            <p:ph type="title"/>
          </p:nvPr>
        </p:nvSpPr>
        <p:spPr/>
        <p:txBody>
          <a:bodyPr/>
          <a:lstStyle/>
          <a:p>
            <a:r>
              <a:rPr lang="en-US" i="1" dirty="0"/>
              <a:t>Apology</a:t>
            </a:r>
            <a:r>
              <a:rPr lang="en-US" dirty="0"/>
              <a:t>: The Athenian Court</a:t>
            </a:r>
            <a:endParaRPr lang="el-GR" dirty="0"/>
          </a:p>
        </p:txBody>
      </p:sp>
      <p:sp>
        <p:nvSpPr>
          <p:cNvPr id="3" name="Θέση περιεχομένου 2">
            <a:extLst>
              <a:ext uri="{FF2B5EF4-FFF2-40B4-BE49-F238E27FC236}">
                <a16:creationId xmlns:a16="http://schemas.microsoft.com/office/drawing/2014/main" id="{7F460589-B826-58B5-CDEA-497A1735C16C}"/>
              </a:ext>
            </a:extLst>
          </p:cNvPr>
          <p:cNvSpPr>
            <a:spLocks noGrp="1"/>
          </p:cNvSpPr>
          <p:nvPr>
            <p:ph idx="1"/>
          </p:nvPr>
        </p:nvSpPr>
        <p:spPr/>
        <p:txBody>
          <a:bodyPr>
            <a:normAutofit lnSpcReduction="10000"/>
          </a:bodyPr>
          <a:lstStyle/>
          <a:p>
            <a:pPr algn="just"/>
            <a:r>
              <a:rPr lang="en-US" dirty="0"/>
              <a:t>The accusation was made in the presence of the accused, who had previously been served with notice to appear. Legal notice required the presence of two witnesses to the summons (</a:t>
            </a:r>
            <a:r>
              <a:rPr lang="en-US" dirty="0" err="1"/>
              <a:t>κλητῆρες</a:t>
            </a:r>
            <a:r>
              <a:rPr lang="en-US" dirty="0"/>
              <a:t>).</a:t>
            </a:r>
          </a:p>
          <a:p>
            <a:pPr algn="just"/>
            <a:r>
              <a:rPr lang="en-US" dirty="0"/>
              <a:t>The law required that every man should conduct his own case in person, and hence those who were not themselves skillful pleaders often induced others to write for them speeches which they should pronounce.</a:t>
            </a:r>
          </a:p>
          <a:p>
            <a:pPr algn="just"/>
            <a:r>
              <a:rPr lang="en-US" dirty="0"/>
              <a:t>While making his plea a man was protected by law from interruption by his opponent, and the law required his opponent to answer his questions.</a:t>
            </a:r>
          </a:p>
          <a:p>
            <a:pPr algn="just"/>
            <a:r>
              <a:rPr lang="en-US" dirty="0"/>
              <a:t>The jurymen might interrupt the speaker if in their opinion he was off the point, or if they required fuller explanation on any point, but the extant orations do not show that the judges often did so interrupt the speaker.</a:t>
            </a:r>
            <a:endParaRPr lang="el-GR" dirty="0"/>
          </a:p>
        </p:txBody>
      </p:sp>
    </p:spTree>
    <p:extLst>
      <p:ext uri="{BB962C8B-B14F-4D97-AF65-F5344CB8AC3E}">
        <p14:creationId xmlns:p14="http://schemas.microsoft.com/office/powerpoint/2010/main" val="1982117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243495-691A-0AAE-BF60-DE37E68960D4}"/>
              </a:ext>
            </a:extLst>
          </p:cNvPr>
          <p:cNvSpPr>
            <a:spLocks noGrp="1"/>
          </p:cNvSpPr>
          <p:nvPr>
            <p:ph type="title"/>
          </p:nvPr>
        </p:nvSpPr>
        <p:spPr/>
        <p:txBody>
          <a:bodyPr/>
          <a:lstStyle/>
          <a:p>
            <a:r>
              <a:rPr lang="en-US" i="1" dirty="0"/>
              <a:t>Apology</a:t>
            </a:r>
            <a:r>
              <a:rPr lang="en-US" dirty="0"/>
              <a:t>: The Athenian Court</a:t>
            </a:r>
            <a:endParaRPr lang="el-GR" dirty="0"/>
          </a:p>
        </p:txBody>
      </p:sp>
      <p:sp>
        <p:nvSpPr>
          <p:cNvPr id="3" name="Θέση περιεχομένου 2">
            <a:extLst>
              <a:ext uri="{FF2B5EF4-FFF2-40B4-BE49-F238E27FC236}">
                <a16:creationId xmlns:a16="http://schemas.microsoft.com/office/drawing/2014/main" id="{795AB19C-DEE0-CC1E-3BC7-5DECA9C617CE}"/>
              </a:ext>
            </a:extLst>
          </p:cNvPr>
          <p:cNvSpPr>
            <a:spLocks noGrp="1"/>
          </p:cNvSpPr>
          <p:nvPr>
            <p:ph idx="1"/>
          </p:nvPr>
        </p:nvSpPr>
        <p:spPr/>
        <p:txBody>
          <a:bodyPr>
            <a:normAutofit/>
          </a:bodyPr>
          <a:lstStyle/>
          <a:p>
            <a:pPr algn="just"/>
            <a:r>
              <a:rPr lang="en-US" dirty="0"/>
              <a:t>Frequent attempts were made to prejudice the jurymen instead of enlightening them, and nothing was commoner than to make appeal to their sympathies. A defendant often appeared in court with his wife and children, or with infirm and helpless parents, and sometimes with friends of great popularity or of high character.</a:t>
            </a:r>
          </a:p>
          <a:p>
            <a:pPr algn="just"/>
            <a:r>
              <a:rPr lang="en-US" dirty="0"/>
              <a:t>When the pleas had been made, the jurymen proceeded to decision by a secret vote. In public suits, in general, only one speech was allowed to the plaintiff, and one to the defendant.</a:t>
            </a:r>
          </a:p>
          <a:p>
            <a:pPr algn="just"/>
            <a:r>
              <a:rPr lang="en-US" dirty="0"/>
              <a:t>The jurors generally voted with bronze disks with axles either solid (to denote acquittal) or perforated (to denote condemnation). These were called </a:t>
            </a:r>
            <a:r>
              <a:rPr lang="en-US" dirty="0" err="1"/>
              <a:t>ψῆφοι</a:t>
            </a:r>
            <a:r>
              <a:rPr lang="en-US" dirty="0"/>
              <a:t>.</a:t>
            </a:r>
            <a:endParaRPr lang="el-GR" dirty="0"/>
          </a:p>
        </p:txBody>
      </p:sp>
    </p:spTree>
    <p:extLst>
      <p:ext uri="{BB962C8B-B14F-4D97-AF65-F5344CB8AC3E}">
        <p14:creationId xmlns:p14="http://schemas.microsoft.com/office/powerpoint/2010/main" val="1277156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F38BDC-F8BA-487C-6529-7A5E1A517522}"/>
              </a:ext>
            </a:extLst>
          </p:cNvPr>
          <p:cNvSpPr>
            <a:spLocks noGrp="1"/>
          </p:cNvSpPr>
          <p:nvPr>
            <p:ph type="title"/>
          </p:nvPr>
        </p:nvSpPr>
        <p:spPr/>
        <p:txBody>
          <a:bodyPr/>
          <a:lstStyle/>
          <a:p>
            <a:r>
              <a:rPr lang="en-US" i="1" dirty="0"/>
              <a:t>Apology</a:t>
            </a:r>
            <a:r>
              <a:rPr lang="en-US" dirty="0"/>
              <a:t>: The Athenian Court</a:t>
            </a:r>
            <a:endParaRPr lang="el-GR" dirty="0"/>
          </a:p>
        </p:txBody>
      </p:sp>
      <p:pic>
        <p:nvPicPr>
          <p:cNvPr id="4" name="Θέση περιεχομένου 3">
            <a:extLst>
              <a:ext uri="{FF2B5EF4-FFF2-40B4-BE49-F238E27FC236}">
                <a16:creationId xmlns:a16="http://schemas.microsoft.com/office/drawing/2014/main" id="{BFB87D90-6BCE-A75A-73DD-F83E38192D1C}"/>
              </a:ext>
            </a:extLst>
          </p:cNvPr>
          <p:cNvPicPr>
            <a:picLocks noGrp="1" noChangeAspect="1"/>
          </p:cNvPicPr>
          <p:nvPr>
            <p:ph idx="1"/>
          </p:nvPr>
        </p:nvPicPr>
        <p:blipFill>
          <a:blip r:embed="rId2"/>
          <a:stretch>
            <a:fillRect/>
          </a:stretch>
        </p:blipFill>
        <p:spPr>
          <a:xfrm>
            <a:off x="3634771" y="2286000"/>
            <a:ext cx="5074858" cy="3581400"/>
          </a:xfrm>
          <a:prstGeom prst="rect">
            <a:avLst/>
          </a:prstGeom>
        </p:spPr>
      </p:pic>
    </p:spTree>
    <p:extLst>
      <p:ext uri="{BB962C8B-B14F-4D97-AF65-F5344CB8AC3E}">
        <p14:creationId xmlns:p14="http://schemas.microsoft.com/office/powerpoint/2010/main" val="4116401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B377A4-B2CE-E1BD-B24F-C503D3DE9A34}"/>
              </a:ext>
            </a:extLst>
          </p:cNvPr>
          <p:cNvSpPr>
            <a:spLocks noGrp="1"/>
          </p:cNvSpPr>
          <p:nvPr>
            <p:ph type="title"/>
          </p:nvPr>
        </p:nvSpPr>
        <p:spPr/>
        <p:txBody>
          <a:bodyPr/>
          <a:lstStyle/>
          <a:p>
            <a:r>
              <a:rPr lang="en-US" dirty="0"/>
              <a:t>WEEK 11</a:t>
            </a:r>
            <a:endParaRPr lang="el-GR" dirty="0"/>
          </a:p>
        </p:txBody>
      </p:sp>
      <p:pic>
        <p:nvPicPr>
          <p:cNvPr id="5" name="Θέση περιεχομένου 4">
            <a:extLst>
              <a:ext uri="{FF2B5EF4-FFF2-40B4-BE49-F238E27FC236}">
                <a16:creationId xmlns:a16="http://schemas.microsoft.com/office/drawing/2014/main" id="{3F358A5E-4459-D9AE-F352-E589E4760201}"/>
              </a:ext>
            </a:extLst>
          </p:cNvPr>
          <p:cNvPicPr>
            <a:picLocks noGrp="1" noChangeAspect="1"/>
          </p:cNvPicPr>
          <p:nvPr>
            <p:ph idx="1"/>
          </p:nvPr>
        </p:nvPicPr>
        <p:blipFill>
          <a:blip r:embed="rId2"/>
          <a:stretch>
            <a:fillRect/>
          </a:stretch>
        </p:blipFill>
        <p:spPr>
          <a:xfrm>
            <a:off x="7790656" y="2201862"/>
            <a:ext cx="2143125" cy="2143125"/>
          </a:xfrm>
          <a:prstGeom prst="rect">
            <a:avLst/>
          </a:prstGeom>
        </p:spPr>
      </p:pic>
      <p:sp>
        <p:nvSpPr>
          <p:cNvPr id="4" name="Θέση κειμένου 3">
            <a:extLst>
              <a:ext uri="{FF2B5EF4-FFF2-40B4-BE49-F238E27FC236}">
                <a16:creationId xmlns:a16="http://schemas.microsoft.com/office/drawing/2014/main" id="{CE48541A-9280-0252-82A5-DDAB6D95D588}"/>
              </a:ext>
            </a:extLst>
          </p:cNvPr>
          <p:cNvSpPr>
            <a:spLocks noGrp="1"/>
          </p:cNvSpPr>
          <p:nvPr>
            <p:ph type="body" sz="half" idx="2"/>
          </p:nvPr>
        </p:nvSpPr>
        <p:spPr/>
        <p:txBody>
          <a:bodyPr/>
          <a:lstStyle/>
          <a:p>
            <a:r>
              <a:rPr lang="en-US" dirty="0"/>
              <a:t>Reading and Translating Plato’s </a:t>
            </a:r>
            <a:r>
              <a:rPr lang="en-US" i="1" dirty="0"/>
              <a:t>Apology</a:t>
            </a:r>
            <a:endParaRPr lang="el-GR" i="1" dirty="0"/>
          </a:p>
        </p:txBody>
      </p:sp>
    </p:spTree>
    <p:extLst>
      <p:ext uri="{BB962C8B-B14F-4D97-AF65-F5344CB8AC3E}">
        <p14:creationId xmlns:p14="http://schemas.microsoft.com/office/powerpoint/2010/main" val="78930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F93AEB-8C53-8566-2841-8ED8CABA9194}"/>
              </a:ext>
            </a:extLst>
          </p:cNvPr>
          <p:cNvSpPr>
            <a:spLocks noGrp="1"/>
          </p:cNvSpPr>
          <p:nvPr>
            <p:ph type="title"/>
          </p:nvPr>
        </p:nvSpPr>
        <p:spPr/>
        <p:txBody>
          <a:bodyPr/>
          <a:lstStyle/>
          <a:p>
            <a:r>
              <a:rPr lang="en-US" i="1" dirty="0"/>
              <a:t>Apology</a:t>
            </a:r>
            <a:r>
              <a:rPr lang="en-US" dirty="0"/>
              <a:t>: The Athenian Court</a:t>
            </a:r>
            <a:endParaRPr lang="el-GR" dirty="0"/>
          </a:p>
        </p:txBody>
      </p:sp>
      <p:sp>
        <p:nvSpPr>
          <p:cNvPr id="3" name="Θέση περιεχομένου 2">
            <a:extLst>
              <a:ext uri="{FF2B5EF4-FFF2-40B4-BE49-F238E27FC236}">
                <a16:creationId xmlns:a16="http://schemas.microsoft.com/office/drawing/2014/main" id="{5686214B-6E06-3D1F-7CD2-FC05950432C3}"/>
              </a:ext>
            </a:extLst>
          </p:cNvPr>
          <p:cNvSpPr>
            <a:spLocks noGrp="1"/>
          </p:cNvSpPr>
          <p:nvPr>
            <p:ph idx="1"/>
          </p:nvPr>
        </p:nvSpPr>
        <p:spPr/>
        <p:txBody>
          <a:bodyPr>
            <a:normAutofit/>
          </a:bodyPr>
          <a:lstStyle/>
          <a:p>
            <a:pPr algn="just"/>
            <a:r>
              <a:rPr lang="en-US" dirty="0"/>
              <a:t>Public suits—like the </a:t>
            </a:r>
            <a:r>
              <a:rPr lang="en-US" dirty="0" err="1"/>
              <a:t>γρ</a:t>
            </a:r>
            <a:r>
              <a:rPr lang="en-US" dirty="0"/>
              <a:t>αφὴ ἀσεβείας brought against Socrates—: the accuser proposed the penalty which he considered adequate, and the accused, if convicted, might make a counterproposition.</a:t>
            </a:r>
          </a:p>
          <a:p>
            <a:pPr algn="just"/>
            <a:r>
              <a:rPr lang="en-US" dirty="0"/>
              <a:t>The ordinary penalties imposed on citizens for crimes against the state were death, exile, loss of rights of citizenship (</a:t>
            </a:r>
            <a:r>
              <a:rPr lang="en-US" dirty="0" err="1"/>
              <a:t>ἀτιμί</a:t>
            </a:r>
            <a:r>
              <a:rPr lang="en-US" dirty="0"/>
              <a:t>α), confiscation of property, and fines. All these are summed up in the formula </a:t>
            </a:r>
            <a:r>
              <a:rPr lang="en-US" dirty="0" err="1"/>
              <a:t>τί</a:t>
            </a:r>
            <a:r>
              <a:rPr lang="en-US" dirty="0"/>
              <a:t> </a:t>
            </a:r>
            <a:r>
              <a:rPr lang="en-US" dirty="0" err="1"/>
              <a:t>χρὴ</a:t>
            </a:r>
            <a:r>
              <a:rPr lang="en-US" dirty="0"/>
              <a:t> πα</a:t>
            </a:r>
            <a:r>
              <a:rPr lang="en-US" dirty="0" err="1"/>
              <a:t>θεῖν</a:t>
            </a:r>
            <a:r>
              <a:rPr lang="en-US" dirty="0"/>
              <a:t> ἢ ἀπ</a:t>
            </a:r>
            <a:r>
              <a:rPr lang="en-US" dirty="0" err="1"/>
              <a:t>οτεὶσ</a:t>
            </a:r>
            <a:r>
              <a:rPr lang="en-US" dirty="0"/>
              <a:t>αι, what must he suffer or pay for his offense</a:t>
            </a:r>
          </a:p>
          <a:p>
            <a:pPr algn="just"/>
            <a:r>
              <a:rPr lang="en-US" dirty="0"/>
              <a:t>The commission which had general oversight of all prisons and floggings, and executions generally, was called the Eleven (</a:t>
            </a:r>
            <a:r>
              <a:rPr lang="en-US" dirty="0" err="1"/>
              <a:t>οἰ</a:t>
            </a:r>
            <a:r>
              <a:rPr lang="en-US" dirty="0"/>
              <a:t> </a:t>
            </a:r>
            <a:r>
              <a:rPr lang="en-US" dirty="0" err="1"/>
              <a:t>Ἕνδεκ</a:t>
            </a:r>
            <a:r>
              <a:rPr lang="en-US" dirty="0"/>
              <a:t>α). Ten men on this board were chosen by lot every year, one from each of the ten tribes; the eleventh was a scribe, </a:t>
            </a:r>
            <a:r>
              <a:rPr lang="en-US" dirty="0" err="1"/>
              <a:t>γρ</a:t>
            </a:r>
            <a:r>
              <a:rPr lang="en-US" dirty="0"/>
              <a:t>αμματεύς.</a:t>
            </a:r>
            <a:endParaRPr lang="el-GR" dirty="0"/>
          </a:p>
        </p:txBody>
      </p:sp>
    </p:spTree>
    <p:extLst>
      <p:ext uri="{BB962C8B-B14F-4D97-AF65-F5344CB8AC3E}">
        <p14:creationId xmlns:p14="http://schemas.microsoft.com/office/powerpoint/2010/main" val="4276911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C854A3-68B4-49D2-837A-88CACE500BD8}"/>
              </a:ext>
            </a:extLst>
          </p:cNvPr>
          <p:cNvSpPr>
            <a:spLocks noGrp="1"/>
          </p:cNvSpPr>
          <p:nvPr>
            <p:ph type="title"/>
          </p:nvPr>
        </p:nvSpPr>
        <p:spPr/>
        <p:txBody>
          <a:bodyPr/>
          <a:lstStyle/>
          <a:p>
            <a:r>
              <a:rPr lang="en-US" i="1" dirty="0"/>
              <a:t>Apology</a:t>
            </a:r>
            <a:r>
              <a:rPr lang="en-US" dirty="0"/>
              <a:t>: Structure of a Rhetorical Speech</a:t>
            </a:r>
            <a:endParaRPr lang="el-GR" dirty="0"/>
          </a:p>
        </p:txBody>
      </p:sp>
      <p:sp>
        <p:nvSpPr>
          <p:cNvPr id="3" name="Θέση περιεχομένου 2">
            <a:extLst>
              <a:ext uri="{FF2B5EF4-FFF2-40B4-BE49-F238E27FC236}">
                <a16:creationId xmlns:a16="http://schemas.microsoft.com/office/drawing/2014/main" id="{31DD185C-A061-C917-4C73-C65B2237351A}"/>
              </a:ext>
            </a:extLst>
          </p:cNvPr>
          <p:cNvSpPr>
            <a:spLocks noGrp="1"/>
          </p:cNvSpPr>
          <p:nvPr>
            <p:ph idx="1"/>
          </p:nvPr>
        </p:nvSpPr>
        <p:spPr/>
        <p:txBody>
          <a:bodyPr/>
          <a:lstStyle/>
          <a:p>
            <a:pPr algn="just"/>
            <a:r>
              <a:rPr lang="en-US" dirty="0"/>
              <a:t>Ancient Greek rhetorical speech followed a structured format, often including an introduction (proem), narration, arguments (proofs), refutation of counterarguments, and a conclusion (epilogue), all built on Aristotle's appeals: logical (logos), emotional (pathos), and ethical (ethos), aiming to persuade through structured arrangement, style, memory, and delivery for civic, legal, or ceremonial purposes. </a:t>
            </a:r>
          </a:p>
          <a:p>
            <a:pPr algn="just"/>
            <a:r>
              <a:rPr lang="en-US" b="1" dirty="0"/>
              <a:t>The Modes of Persuasion</a:t>
            </a:r>
          </a:p>
          <a:p>
            <a:pPr algn="just"/>
            <a:r>
              <a:rPr lang="en-US" dirty="0"/>
              <a:t>Logos: Appeal to logic and reason through evidence and sound argument.</a:t>
            </a:r>
          </a:p>
          <a:p>
            <a:pPr algn="just"/>
            <a:r>
              <a:rPr lang="en-US" dirty="0"/>
              <a:t>Pathos: Appeal to the audience's emotions (fear, pity, joy).</a:t>
            </a:r>
          </a:p>
          <a:p>
            <a:pPr algn="just"/>
            <a:r>
              <a:rPr lang="en-US" dirty="0"/>
              <a:t>Ethos: Establish the speaker's credibility, character, and trustworthiness. </a:t>
            </a:r>
            <a:endParaRPr lang="el-GR" dirty="0"/>
          </a:p>
        </p:txBody>
      </p:sp>
    </p:spTree>
    <p:extLst>
      <p:ext uri="{BB962C8B-B14F-4D97-AF65-F5344CB8AC3E}">
        <p14:creationId xmlns:p14="http://schemas.microsoft.com/office/powerpoint/2010/main" val="392404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2F9453-92A7-B179-4185-D689DC575097}"/>
              </a:ext>
            </a:extLst>
          </p:cNvPr>
          <p:cNvSpPr>
            <a:spLocks noGrp="1"/>
          </p:cNvSpPr>
          <p:nvPr>
            <p:ph type="title"/>
          </p:nvPr>
        </p:nvSpPr>
        <p:spPr/>
        <p:txBody>
          <a:bodyPr/>
          <a:lstStyle/>
          <a:p>
            <a:r>
              <a:rPr lang="en-US" i="1" dirty="0"/>
              <a:t>Apology</a:t>
            </a:r>
            <a:r>
              <a:rPr lang="en-US" dirty="0"/>
              <a:t>: Structure of a Rhetorical Speech</a:t>
            </a:r>
            <a:endParaRPr lang="el-GR" dirty="0"/>
          </a:p>
        </p:txBody>
      </p:sp>
      <p:sp>
        <p:nvSpPr>
          <p:cNvPr id="3" name="Θέση περιεχομένου 2">
            <a:extLst>
              <a:ext uri="{FF2B5EF4-FFF2-40B4-BE49-F238E27FC236}">
                <a16:creationId xmlns:a16="http://schemas.microsoft.com/office/drawing/2014/main" id="{2E818CDD-3CCD-EF2A-AF7C-F0073207A72F}"/>
              </a:ext>
            </a:extLst>
          </p:cNvPr>
          <p:cNvSpPr>
            <a:spLocks noGrp="1"/>
          </p:cNvSpPr>
          <p:nvPr>
            <p:ph idx="1"/>
          </p:nvPr>
        </p:nvSpPr>
        <p:spPr/>
        <p:txBody>
          <a:bodyPr>
            <a:normAutofit lnSpcReduction="10000"/>
          </a:bodyPr>
          <a:lstStyle/>
          <a:p>
            <a:pPr algn="just"/>
            <a:r>
              <a:rPr lang="en-US" dirty="0"/>
              <a:t>Parts of a Rhetorical Speech:</a:t>
            </a:r>
          </a:p>
          <a:p>
            <a:pPr algn="just"/>
            <a:r>
              <a:rPr lang="en-US" dirty="0"/>
              <a:t>Proem (Introduction): Gain goodwill (</a:t>
            </a:r>
            <a:r>
              <a:rPr lang="en-US" dirty="0" err="1"/>
              <a:t>captatio</a:t>
            </a:r>
            <a:r>
              <a:rPr lang="en-US" dirty="0"/>
              <a:t> </a:t>
            </a:r>
            <a:r>
              <a:rPr lang="en-US" dirty="0" err="1"/>
              <a:t>benevolentiae</a:t>
            </a:r>
            <a:r>
              <a:rPr lang="en-US" dirty="0"/>
              <a:t>) and state the speech's purpose.</a:t>
            </a:r>
          </a:p>
          <a:p>
            <a:pPr algn="just"/>
            <a:r>
              <a:rPr lang="en-US" dirty="0" err="1"/>
              <a:t>Narratio</a:t>
            </a:r>
            <a:r>
              <a:rPr lang="en-US" dirty="0"/>
              <a:t> (Narration): Present the background and facts of the situation.</a:t>
            </a:r>
          </a:p>
          <a:p>
            <a:pPr algn="just"/>
            <a:r>
              <a:rPr lang="en-US" dirty="0" err="1"/>
              <a:t>Propositio</a:t>
            </a:r>
            <a:r>
              <a:rPr lang="en-US" dirty="0"/>
              <a:t>/</a:t>
            </a:r>
            <a:r>
              <a:rPr lang="en-US" dirty="0" err="1"/>
              <a:t>Partitio</a:t>
            </a:r>
            <a:r>
              <a:rPr lang="en-US" dirty="0"/>
              <a:t> (Proposition/Partition): Clearly state your main points/plan.</a:t>
            </a:r>
          </a:p>
          <a:p>
            <a:pPr algn="just"/>
            <a:r>
              <a:rPr lang="en-US" dirty="0" err="1"/>
              <a:t>Confirmatio</a:t>
            </a:r>
            <a:r>
              <a:rPr lang="en-US" dirty="0"/>
              <a:t> (Proof/Argument): Present logical proofs and evidence for your case.</a:t>
            </a:r>
          </a:p>
          <a:p>
            <a:pPr algn="just"/>
            <a:r>
              <a:rPr lang="en-US" dirty="0" err="1"/>
              <a:t>Refutatio</a:t>
            </a:r>
            <a:r>
              <a:rPr lang="en-US" dirty="0"/>
              <a:t> (Refutation): Address and disprove opposing arguments.</a:t>
            </a:r>
          </a:p>
          <a:p>
            <a:pPr algn="just"/>
            <a:r>
              <a:rPr lang="en-US" dirty="0" err="1"/>
              <a:t>Peroratio</a:t>
            </a:r>
            <a:r>
              <a:rPr lang="en-US" dirty="0"/>
              <a:t> (Conclusion/Epilogue): Summarize, appeal to emotions, and call the audience to action. </a:t>
            </a:r>
            <a:endParaRPr lang="el-GR" dirty="0"/>
          </a:p>
        </p:txBody>
      </p:sp>
    </p:spTree>
    <p:extLst>
      <p:ext uri="{BB962C8B-B14F-4D97-AF65-F5344CB8AC3E}">
        <p14:creationId xmlns:p14="http://schemas.microsoft.com/office/powerpoint/2010/main" val="2686364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2CA7B9-4E2E-390B-78FF-664D65CEA08F}"/>
              </a:ext>
            </a:extLst>
          </p:cNvPr>
          <p:cNvSpPr>
            <a:spLocks noGrp="1"/>
          </p:cNvSpPr>
          <p:nvPr>
            <p:ph type="title"/>
          </p:nvPr>
        </p:nvSpPr>
        <p:spPr/>
        <p:txBody>
          <a:bodyPr/>
          <a:lstStyle/>
          <a:p>
            <a:r>
              <a:rPr lang="en-US" i="1" dirty="0"/>
              <a:t>Apology</a:t>
            </a:r>
            <a:r>
              <a:rPr lang="en-US" dirty="0"/>
              <a:t>: Context</a:t>
            </a:r>
            <a:endParaRPr lang="el-GR" dirty="0"/>
          </a:p>
        </p:txBody>
      </p:sp>
      <p:sp>
        <p:nvSpPr>
          <p:cNvPr id="3" name="Θέση περιεχομένου 2">
            <a:extLst>
              <a:ext uri="{FF2B5EF4-FFF2-40B4-BE49-F238E27FC236}">
                <a16:creationId xmlns:a16="http://schemas.microsoft.com/office/drawing/2014/main" id="{FC14F921-A939-6202-621A-5737A2F9A595}"/>
              </a:ext>
            </a:extLst>
          </p:cNvPr>
          <p:cNvSpPr>
            <a:spLocks noGrp="1"/>
          </p:cNvSpPr>
          <p:nvPr>
            <p:ph idx="1"/>
          </p:nvPr>
        </p:nvSpPr>
        <p:spPr/>
        <p:txBody>
          <a:bodyPr>
            <a:normAutofit fontScale="92500" lnSpcReduction="20000"/>
          </a:bodyPr>
          <a:lstStyle/>
          <a:p>
            <a:pPr algn="just"/>
            <a:r>
              <a:rPr lang="en-US" dirty="0"/>
              <a:t>399 B.C.</a:t>
            </a:r>
          </a:p>
          <a:p>
            <a:pPr algn="just"/>
            <a:r>
              <a:rPr lang="en-US" dirty="0"/>
              <a:t>Historical &amp; Legal Context</a:t>
            </a:r>
          </a:p>
          <a:p>
            <a:pPr algn="just"/>
            <a:r>
              <a:rPr lang="en-US" dirty="0"/>
              <a:t>The Charges: Socrates was accused of impiety (not recognizing state gods, inventing new deities) and corrupting young men, stemming from public suspicion that his questioning undermined Athenian traditions and figures like his controversial former students, Critias and Alcibiades.</a:t>
            </a:r>
          </a:p>
          <a:p>
            <a:pPr algn="just"/>
            <a:r>
              <a:rPr lang="en-US" dirty="0"/>
              <a:t>The Accusers: Key accusers were </a:t>
            </a:r>
            <a:r>
              <a:rPr lang="en-US" b="1" dirty="0"/>
              <a:t>Meletus, Anytus, and Lyco</a:t>
            </a:r>
            <a:r>
              <a:rPr lang="en-US" dirty="0"/>
              <a:t>, representing a climate of anti-intellectualism and political resentment after Athens' defeat in the Peloponnesian War.</a:t>
            </a:r>
          </a:p>
          <a:p>
            <a:pPr algn="just"/>
            <a:r>
              <a:rPr lang="en-US" dirty="0"/>
              <a:t>Socrates' Defense: Rather than beg, Socrates defended his life's work as a divine mission from the Oracle at Delphi, likening himself to a "gadfly" stimulating Athens, and argued his questioning exposed false wisdom, benefiting the state. </a:t>
            </a:r>
            <a:endParaRPr lang="el-GR" dirty="0"/>
          </a:p>
        </p:txBody>
      </p:sp>
    </p:spTree>
    <p:extLst>
      <p:ext uri="{BB962C8B-B14F-4D97-AF65-F5344CB8AC3E}">
        <p14:creationId xmlns:p14="http://schemas.microsoft.com/office/powerpoint/2010/main" val="2697656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85F258-3F76-C13D-5C5D-E6C34A27415D}"/>
              </a:ext>
            </a:extLst>
          </p:cNvPr>
          <p:cNvSpPr>
            <a:spLocks noGrp="1"/>
          </p:cNvSpPr>
          <p:nvPr>
            <p:ph type="title"/>
          </p:nvPr>
        </p:nvSpPr>
        <p:spPr/>
        <p:txBody>
          <a:bodyPr/>
          <a:lstStyle/>
          <a:p>
            <a:r>
              <a:rPr lang="en-US" i="1" dirty="0">
                <a:latin typeface="Arial" panose="020B0604020202020204" pitchFamily="34" charset="0"/>
                <a:cs typeface="Arial" panose="020B0604020202020204" pitchFamily="34" charset="0"/>
              </a:rPr>
              <a:t>Apology</a:t>
            </a:r>
            <a:r>
              <a:rPr lang="en-US" dirty="0">
                <a:latin typeface="Arial" panose="020B0604020202020204" pitchFamily="34" charset="0"/>
                <a:cs typeface="Arial" panose="020B0604020202020204" pitchFamily="34" charset="0"/>
              </a:rPr>
              <a:t> 17a-18a (Introduction or </a:t>
            </a:r>
            <a:r>
              <a:rPr lang="el-GR" i="1" dirty="0" err="1">
                <a:latin typeface="Arial" panose="020B0604020202020204" pitchFamily="34" charset="0"/>
                <a:cs typeface="Arial" panose="020B0604020202020204" pitchFamily="34" charset="0"/>
              </a:rPr>
              <a:t>προοίμιον</a:t>
            </a:r>
            <a:r>
              <a:rPr lang="en-US" dirty="0">
                <a:latin typeface="Arial" panose="020B0604020202020204" pitchFamily="34" charset="0"/>
                <a:cs typeface="Arial" panose="020B0604020202020204" pitchFamily="34" charset="0"/>
              </a:rPr>
              <a:t> or </a:t>
            </a:r>
            <a:r>
              <a:rPr lang="en-US" i="1" dirty="0">
                <a:latin typeface="Arial" panose="020B0604020202020204" pitchFamily="34" charset="0"/>
                <a:cs typeface="Arial" panose="020B0604020202020204" pitchFamily="34" charset="0"/>
              </a:rPr>
              <a:t>exordium</a:t>
            </a:r>
            <a:r>
              <a:rPr lang="el-GR" dirty="0">
                <a:latin typeface="Arial" panose="020B0604020202020204" pitchFamily="34" charset="0"/>
                <a:cs typeface="Arial" panose="020B0604020202020204" pitchFamily="34" charset="0"/>
              </a:rPr>
              <a:t>)</a:t>
            </a:r>
          </a:p>
        </p:txBody>
      </p:sp>
      <p:sp>
        <p:nvSpPr>
          <p:cNvPr id="3" name="Θέση περιεχομένου 2">
            <a:extLst>
              <a:ext uri="{FF2B5EF4-FFF2-40B4-BE49-F238E27FC236}">
                <a16:creationId xmlns:a16="http://schemas.microsoft.com/office/drawing/2014/main" id="{41300208-758B-033C-7D11-E9B9C8B8C795}"/>
              </a:ext>
            </a:extLst>
          </p:cNvPr>
          <p:cNvSpPr>
            <a:spLocks noGrp="1"/>
          </p:cNvSpPr>
          <p:nvPr>
            <p:ph idx="1"/>
          </p:nvPr>
        </p:nvSpPr>
        <p:spPr/>
        <p:txBody>
          <a:bodyPr>
            <a:normAutofit/>
          </a:bodyPr>
          <a:lstStyle/>
          <a:p>
            <a:pPr marL="0" indent="0" algn="just">
              <a:buNone/>
            </a:pPr>
            <a:r>
              <a:rPr lang="el-GR" dirty="0">
                <a:latin typeface="Arial" panose="020B0604020202020204" pitchFamily="34" charset="0"/>
                <a:cs typeface="Arial" panose="020B0604020202020204" pitchFamily="34" charset="0"/>
              </a:rPr>
              <a:t>ὅ τι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ὑμεῖς</a:t>
            </a:r>
            <a:r>
              <a:rPr lang="el-GR" dirty="0">
                <a:latin typeface="Arial" panose="020B0604020202020204" pitchFamily="34" charset="0"/>
                <a:cs typeface="Arial" panose="020B0604020202020204" pitchFamily="34" charset="0"/>
              </a:rPr>
              <a:t>, ὦ </a:t>
            </a:r>
            <a:r>
              <a:rPr lang="el-GR" dirty="0" err="1">
                <a:latin typeface="Arial" panose="020B0604020202020204" pitchFamily="34" charset="0"/>
                <a:cs typeface="Arial" panose="020B0604020202020204" pitchFamily="34" charset="0"/>
              </a:rPr>
              <a:t>ἄνδρες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Ἀθηναῖοι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πεπόνθατε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ὑπὸ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ἐμῶν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κατηγόρων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οὐκ</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οἶδα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ἐγὼ</a:t>
            </a:r>
            <a:r>
              <a:rPr lang="el-GR" dirty="0">
                <a:latin typeface="Arial" panose="020B0604020202020204" pitchFamily="34" charset="0"/>
                <a:cs typeface="Arial" panose="020B0604020202020204" pitchFamily="34" charset="0"/>
              </a:rPr>
              <a:t> δ᾽ </a:t>
            </a:r>
            <a:r>
              <a:rPr lang="el-GR" dirty="0" err="1">
                <a:latin typeface="Arial" panose="020B0604020202020204" pitchFamily="34" charset="0"/>
                <a:cs typeface="Arial" panose="020B0604020202020204" pitchFamily="34" charset="0"/>
              </a:rPr>
              <a:t>οὖν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αὐτὸς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ὑπ</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ὀλίγου</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ἐμαυτοῦ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ἐπελαθόμην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οὕτω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πιθανῶς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ἔλεγον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Καίτοι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ἀληθές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ὡς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ἔπος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εἰπεῖν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οὐδὲν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εἰρήκασιν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μάλιστα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ἓν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ἐθαύμασα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πολλῶν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ὧν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ἐψεύσαντο</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τοῦτο</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ἐν</a:t>
            </a:r>
            <a:r>
              <a:rPr lang="el-GR" dirty="0">
                <a:latin typeface="Arial" panose="020B0604020202020204" pitchFamily="34" charset="0"/>
                <a:cs typeface="Arial" panose="020B0604020202020204" pitchFamily="34" charset="0"/>
              </a:rPr>
              <a:t> ᾧ </a:t>
            </a:r>
            <a:r>
              <a:rPr lang="el-GR" dirty="0" err="1">
                <a:latin typeface="Arial" panose="020B0604020202020204" pitchFamily="34" charset="0"/>
                <a:cs typeface="Arial" panose="020B0604020202020204" pitchFamily="34" charset="0"/>
              </a:rPr>
              <a:t>ἔλεγον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ὡς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χρῆν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ὑμᾶς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εὐλαβεῖσθαι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ὑπ</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ἐμοῦ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ἐξαπατηθῆτε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ὡς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δεινοῦ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ὄντος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λέγειν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αἰσχυνθῆναι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ὅτι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αὐτίκα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ὑπ</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ἐμοῦ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ἐξελεγχθήσονται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ἔργῳ</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ἐπειδὰν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μηδ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ὁπωστιοῦν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φαίνωμαι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δεινὸς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λέγειν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τοῦτό</a:t>
            </a:r>
            <a:r>
              <a:rPr lang="el-GR" dirty="0">
                <a:latin typeface="Arial" panose="020B0604020202020204" pitchFamily="34" charset="0"/>
                <a:cs typeface="Arial" panose="020B0604020202020204" pitchFamily="34" charset="0"/>
              </a:rPr>
              <a:t> μοι </a:t>
            </a:r>
            <a:r>
              <a:rPr lang="el-GR" dirty="0" err="1">
                <a:latin typeface="Arial" panose="020B0604020202020204" pitchFamily="34" charset="0"/>
                <a:cs typeface="Arial" panose="020B0604020202020204" pitchFamily="34" charset="0"/>
              </a:rPr>
              <a:t>ἔδοξεν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ἀναισχυντότατον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εἶναι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ἄρα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δεινὸν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καλοῦσιν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οὗτοι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λέγειν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τἀληθῆ</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λέγοντα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τοῦτο</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λέγουσιν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ὁμολογοίην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ἂν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ἔγωγε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οὐ</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κατὰ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τούτους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εἶναι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ῥήτωρ</a:t>
            </a:r>
            <a:r>
              <a:rPr lang="el-GR"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οὗτοι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ὥσπερ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ἐγὼ</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λέγω</a:t>
            </a:r>
            <a:r>
              <a:rPr lang="el-GR" dirty="0">
                <a:latin typeface="Arial" panose="020B0604020202020204" pitchFamily="34" charset="0"/>
                <a:cs typeface="Arial" panose="020B0604020202020204" pitchFamily="34" charset="0"/>
              </a:rPr>
              <a:t>, ἤ τι ἢ </a:t>
            </a:r>
            <a:r>
              <a:rPr lang="el-GR" dirty="0" err="1">
                <a:latin typeface="Arial" panose="020B0604020202020204" pitchFamily="34" charset="0"/>
                <a:cs typeface="Arial" panose="020B0604020202020204" pitchFamily="34" charset="0"/>
              </a:rPr>
              <a:t>οὐδὲν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ἀληθὲς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εἰρήκασιν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ὑμεῖς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δέ</a:t>
            </a:r>
            <a:r>
              <a:rPr lang="el-GR" dirty="0">
                <a:latin typeface="Arial" panose="020B0604020202020204" pitchFamily="34" charset="0"/>
                <a:cs typeface="Arial" panose="020B0604020202020204" pitchFamily="34" charset="0"/>
              </a:rPr>
              <a:t> μου </a:t>
            </a:r>
            <a:r>
              <a:rPr lang="el-GR" dirty="0" err="1">
                <a:latin typeface="Arial" panose="020B0604020202020204" pitchFamily="34" charset="0"/>
                <a:cs typeface="Arial" panose="020B0604020202020204" pitchFamily="34" charset="0"/>
              </a:rPr>
              <a:t>ἀκούσεσθε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πᾶσαν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τὴν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ἀλήθειαν</a:t>
            </a:r>
            <a:r>
              <a:rPr lang="el-GR"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19738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55E89A-CB5D-B345-7101-AC31D8990C2F}"/>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BD2E9647-F0E6-5CAF-2844-678FBA72AD26}"/>
              </a:ext>
            </a:extLst>
          </p:cNvPr>
          <p:cNvSpPr>
            <a:spLocks noGrp="1"/>
          </p:cNvSpPr>
          <p:nvPr>
            <p:ph idx="1"/>
          </p:nvPr>
        </p:nvSpPr>
        <p:spPr/>
        <p:txBody>
          <a:bodyPr>
            <a:normAutofit fontScale="92500" lnSpcReduction="10000"/>
          </a:bodyPr>
          <a:lstStyle/>
          <a:p>
            <a:pPr algn="just"/>
            <a:r>
              <a:rPr lang="el-GR" dirty="0">
                <a:latin typeface="Arial" panose="020B0604020202020204" pitchFamily="34" charset="0"/>
                <a:cs typeface="Arial" panose="020B0604020202020204" pitchFamily="34" charset="0"/>
              </a:rPr>
              <a:t>ὅ τι</a:t>
            </a:r>
            <a:r>
              <a:rPr lang="en-US" dirty="0">
                <a:latin typeface="Arial" panose="020B0604020202020204" pitchFamily="34" charset="0"/>
                <a:cs typeface="Arial" panose="020B0604020202020204" pitchFamily="34" charset="0"/>
              </a:rPr>
              <a:t>: indefinite relative pronoun,</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ὅτι</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neut. acc. relative </a:t>
            </a:r>
            <a:r>
              <a:rPr lang="el-GR" dirty="0" err="1">
                <a:latin typeface="Arial" panose="020B0604020202020204" pitchFamily="34" charset="0"/>
                <a:cs typeface="Arial" panose="020B0604020202020204" pitchFamily="34" charset="0"/>
              </a:rPr>
              <a:t>ὅστις</a:t>
            </a:r>
            <a:r>
              <a:rPr lang="en-US" dirty="0">
                <a:latin typeface="Arial" panose="020B0604020202020204" pitchFamily="34" charset="0"/>
                <a:cs typeface="Arial" panose="020B0604020202020204" pitchFamily="34" charset="0"/>
              </a:rPr>
              <a:t>  = that, which</a:t>
            </a:r>
          </a:p>
          <a:p>
            <a:pPr algn="just"/>
            <a:r>
              <a:rPr lang="el-GR" dirty="0" err="1">
                <a:latin typeface="Arial" panose="020B0604020202020204" pitchFamily="34" charset="0"/>
                <a:cs typeface="Arial" panose="020B0604020202020204" pitchFamily="34" charset="0"/>
              </a:rPr>
              <a:t>πεπόνθατε</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2p pf. </a:t>
            </a:r>
            <a:r>
              <a:rPr lang="el-GR" dirty="0">
                <a:latin typeface="Arial" panose="020B0604020202020204" pitchFamily="34" charset="0"/>
                <a:cs typeface="Arial" panose="020B0604020202020204" pitchFamily="34" charset="0"/>
              </a:rPr>
              <a:t>πάσχω = </a:t>
            </a:r>
            <a:r>
              <a:rPr lang="en-US" dirty="0">
                <a:latin typeface="Arial" panose="020B0604020202020204" pitchFamily="34" charset="0"/>
                <a:cs typeface="Arial" panose="020B0604020202020204" pitchFamily="34" charset="0"/>
              </a:rPr>
              <a:t>experience</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Here π</a:t>
            </a:r>
            <a:r>
              <a:rPr lang="en-US" dirty="0" err="1">
                <a:latin typeface="Arial" panose="020B0604020202020204" pitchFamily="34" charset="0"/>
                <a:cs typeface="Arial" panose="020B0604020202020204" pitchFamily="34" charset="0"/>
              </a:rPr>
              <a:t>άσχω</a:t>
            </a:r>
            <a:r>
              <a:rPr lang="en-US" dirty="0">
                <a:latin typeface="Arial" panose="020B0604020202020204" pitchFamily="34" charset="0"/>
                <a:cs typeface="Arial" panose="020B0604020202020204" pitchFamily="34" charset="0"/>
              </a:rPr>
              <a:t> serves as the passive of π</a:t>
            </a:r>
            <a:r>
              <a:rPr lang="en-US" dirty="0" err="1">
                <a:latin typeface="Arial" panose="020B0604020202020204" pitchFamily="34" charset="0"/>
                <a:cs typeface="Arial" panose="020B0604020202020204" pitchFamily="34" charset="0"/>
              </a:rPr>
              <a:t>οιέω</a:t>
            </a:r>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ὑπὸ: by…, because of…; ὑπό+ gen. expressing agency or cause</a:t>
            </a:r>
            <a:endParaRPr lang="el-GR"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α</a:t>
            </a:r>
            <a:r>
              <a:rPr lang="en-US" dirty="0" err="1">
                <a:latin typeface="Arial" panose="020B0604020202020204" pitchFamily="34" charset="0"/>
                <a:cs typeface="Arial" panose="020B0604020202020204" pitchFamily="34" charset="0"/>
              </a:rPr>
              <a:t>ὐτὸς</a:t>
            </a:r>
            <a:r>
              <a:rPr lang="en-US" dirty="0">
                <a:latin typeface="Arial" panose="020B0604020202020204" pitchFamily="34" charset="0"/>
                <a:cs typeface="Arial" panose="020B0604020202020204" pitchFamily="34" charset="0"/>
              </a:rPr>
              <a:t>: intensive (-self) with 1s subject,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adverbial = even myself</a:t>
            </a:r>
          </a:p>
          <a:p>
            <a:pPr algn="just"/>
            <a:r>
              <a:rPr lang="en-US" dirty="0" err="1">
                <a:latin typeface="Arial" panose="020B0604020202020204" pitchFamily="34" charset="0"/>
                <a:cs typeface="Arial" panose="020B0604020202020204" pitchFamily="34" charset="0"/>
              </a:rPr>
              <a:t>ὀλίγου</a:t>
            </a:r>
            <a:r>
              <a:rPr lang="en-US" dirty="0">
                <a:latin typeface="Arial" panose="020B0604020202020204" pitchFamily="34" charset="0"/>
                <a:cs typeface="Arial" panose="020B0604020202020204" pitchFamily="34" charset="0"/>
              </a:rPr>
              <a:t>: almost; ‘(lacking) from a little,’ adverbial (gen. of separation</a:t>
            </a:r>
            <a:r>
              <a:rPr lang="el-GR"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ἐπ</a:t>
            </a:r>
            <a:r>
              <a:rPr lang="en-US" dirty="0" err="1">
                <a:latin typeface="Arial" panose="020B0604020202020204" pitchFamily="34" charset="0"/>
                <a:cs typeface="Arial" panose="020B0604020202020204" pitchFamily="34" charset="0"/>
              </a:rPr>
              <a:t>ελ</a:t>
            </a:r>
            <a:r>
              <a:rPr lang="en-US" dirty="0">
                <a:latin typeface="Arial" panose="020B0604020202020204" pitchFamily="34" charset="0"/>
                <a:cs typeface="Arial" panose="020B0604020202020204" pitchFamily="34" charset="0"/>
              </a:rPr>
              <a:t>αθόμην: 1s aor. mid.; often verbs of forgetting and remembering govern a gen.</a:t>
            </a:r>
          </a:p>
          <a:p>
            <a:pPr algn="just"/>
            <a:r>
              <a:rPr lang="en-US" dirty="0" err="1">
                <a:latin typeface="Arial" panose="020B0604020202020204" pitchFamily="34" charset="0"/>
                <a:cs typeface="Arial" panose="020B0604020202020204" pitchFamily="34" charset="0"/>
              </a:rPr>
              <a:t>ἔλεγον</a:t>
            </a:r>
            <a:r>
              <a:rPr lang="en-US" dirty="0">
                <a:latin typeface="Arial" panose="020B0604020202020204" pitchFamily="34" charset="0"/>
                <a:cs typeface="Arial" panose="020B0604020202020204" pitchFamily="34" charset="0"/>
              </a:rPr>
              <a:t>: 3p impf.</a:t>
            </a:r>
          </a:p>
          <a:p>
            <a:pPr algn="just"/>
            <a:r>
              <a:rPr lang="en-US" dirty="0" err="1">
                <a:latin typeface="Arial" panose="020B0604020202020204" pitchFamily="34" charset="0"/>
                <a:cs typeface="Arial" panose="020B0604020202020204" pitchFamily="34" charset="0"/>
              </a:rPr>
              <a:t>οὕτω</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οὕτως</a:t>
            </a:r>
            <a:r>
              <a:rPr lang="en-US" dirty="0">
                <a:latin typeface="Arial" panose="020B0604020202020204" pitchFamily="34" charset="0"/>
                <a:cs typeface="Arial" panose="020B0604020202020204" pitchFamily="34" charset="0"/>
              </a:rPr>
              <a:t>: adv. in this way, even</a:t>
            </a:r>
          </a:p>
          <a:p>
            <a:endParaRPr lang="el-GR" dirty="0"/>
          </a:p>
        </p:txBody>
      </p:sp>
    </p:spTree>
    <p:extLst>
      <p:ext uri="{BB962C8B-B14F-4D97-AF65-F5344CB8AC3E}">
        <p14:creationId xmlns:p14="http://schemas.microsoft.com/office/powerpoint/2010/main" val="507230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D3EC38-D24C-AB8A-2CA4-4680AC6AEE30}"/>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7393F1D4-BA7F-F686-631D-E95C5DC3FAA0}"/>
              </a:ext>
            </a:extLst>
          </p:cNvPr>
          <p:cNvSpPr>
            <a:spLocks noGrp="1"/>
          </p:cNvSpPr>
          <p:nvPr>
            <p:ph idx="1"/>
          </p:nvPr>
        </p:nvSpPr>
        <p:spPr/>
        <p:txBody>
          <a:bodyPr>
            <a:normAutofit fontScale="85000" lnSpcReduction="20000"/>
          </a:bodyPr>
          <a:lstStyle/>
          <a:p>
            <a:pPr algn="just"/>
            <a:r>
              <a:rPr lang="en-US" dirty="0" err="1">
                <a:latin typeface="Arial" panose="020B0604020202020204" pitchFamily="34" charset="0"/>
                <a:cs typeface="Arial" panose="020B0604020202020204" pitchFamily="34" charset="0"/>
              </a:rPr>
              <a:t>ὡς</a:t>
            </a:r>
            <a:r>
              <a:rPr lang="en-US" dirty="0">
                <a:latin typeface="Arial" panose="020B0604020202020204" pitchFamily="34" charset="0"/>
                <a:cs typeface="Arial" panose="020B0604020202020204" pitchFamily="34" charset="0"/>
              </a:rPr>
              <a:t> ἔπ</a:t>
            </a:r>
            <a:r>
              <a:rPr lang="en-US" dirty="0" err="1">
                <a:latin typeface="Arial" panose="020B0604020202020204" pitchFamily="34" charset="0"/>
                <a:cs typeface="Arial" panose="020B0604020202020204" pitchFamily="34" charset="0"/>
              </a:rPr>
              <a:t>ος</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εἰ</a:t>
            </a:r>
            <a:r>
              <a:rPr lang="en-US" dirty="0">
                <a:latin typeface="Arial" panose="020B0604020202020204" pitchFamily="34" charset="0"/>
                <a:cs typeface="Arial" panose="020B0604020202020204" pitchFamily="34" charset="0"/>
              </a:rPr>
              <a:t>πεῖν: so to speak; ‘to speak the word thus,’ inf. abs.: idiom found 70+ times in Plato limiting the force of </a:t>
            </a:r>
            <a:r>
              <a:rPr lang="en-US" dirty="0" err="1">
                <a:latin typeface="Arial" panose="020B0604020202020204" pitchFamily="34" charset="0"/>
                <a:cs typeface="Arial" panose="020B0604020202020204" pitchFamily="34" charset="0"/>
              </a:rPr>
              <a:t>οὐδὲν</a:t>
            </a:r>
            <a:r>
              <a:rPr lang="en-US" dirty="0">
                <a:latin typeface="Arial" panose="020B0604020202020204" pitchFamily="34" charset="0"/>
                <a:cs typeface="Arial" panose="020B0604020202020204" pitchFamily="34" charset="0"/>
              </a:rPr>
              <a:t> or π</a:t>
            </a:r>
            <a:r>
              <a:rPr lang="en-US" dirty="0" err="1">
                <a:latin typeface="Arial" panose="020B0604020202020204" pitchFamily="34" charset="0"/>
                <a:cs typeface="Arial" panose="020B0604020202020204" pitchFamily="34" charset="0"/>
              </a:rPr>
              <a:t>ᾶς</a:t>
            </a:r>
            <a:r>
              <a:rPr lang="en-US" dirty="0">
                <a:latin typeface="Arial" panose="020B0604020202020204" pitchFamily="34" charset="0"/>
                <a:cs typeface="Arial" panose="020B0604020202020204" pitchFamily="34" charset="0"/>
              </a:rPr>
              <a:t> and equiv. to ‘almost’ or ‘nearly’</a:t>
            </a:r>
          </a:p>
          <a:p>
            <a:pPr algn="just"/>
            <a:r>
              <a:rPr lang="el-GR" dirty="0" err="1">
                <a:latin typeface="Arial" panose="020B0604020202020204" pitchFamily="34" charset="0"/>
                <a:cs typeface="Arial" panose="020B0604020202020204" pitchFamily="34" charset="0"/>
              </a:rPr>
              <a:t>εἰρήκασιν</a:t>
            </a:r>
            <a:r>
              <a:rPr lang="el-GR" dirty="0">
                <a:latin typeface="Arial" panose="020B0604020202020204" pitchFamily="34" charset="0"/>
                <a:cs typeface="Arial" panose="020B0604020202020204" pitchFamily="34" charset="0"/>
              </a:rPr>
              <a:t>: 3</a:t>
            </a:r>
            <a:r>
              <a:rPr lang="en-US" dirty="0">
                <a:latin typeface="Arial" panose="020B0604020202020204" pitchFamily="34" charset="0"/>
                <a:cs typeface="Arial" panose="020B0604020202020204" pitchFamily="34" charset="0"/>
              </a:rPr>
              <a:t>p pf. </a:t>
            </a:r>
            <a:r>
              <a:rPr lang="el-GR" dirty="0">
                <a:latin typeface="Arial" panose="020B0604020202020204" pitchFamily="34" charset="0"/>
                <a:cs typeface="Arial" panose="020B0604020202020204" pitchFamily="34" charset="0"/>
              </a:rPr>
              <a:t>λέγω (</a:t>
            </a:r>
            <a:r>
              <a:rPr lang="en-US" dirty="0">
                <a:latin typeface="Arial" panose="020B0604020202020204" pitchFamily="34" charset="0"/>
                <a:cs typeface="Arial" panose="020B0604020202020204" pitchFamily="34" charset="0"/>
              </a:rPr>
              <a:t>fut. </a:t>
            </a:r>
            <a:r>
              <a:rPr lang="el-GR" dirty="0" err="1">
                <a:latin typeface="Arial" panose="020B0604020202020204" pitchFamily="34" charset="0"/>
                <a:cs typeface="Arial" panose="020B0604020202020204" pitchFamily="34" charset="0"/>
              </a:rPr>
              <a:t>ἐρέω</a:t>
            </a:r>
            <a:r>
              <a:rPr lang="el-GR"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αὐτῶν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from them; </a:t>
            </a:r>
            <a:r>
              <a:rPr lang="en-US" dirty="0" err="1">
                <a:latin typeface="Arial" panose="020B0604020202020204" pitchFamily="34" charset="0"/>
                <a:cs typeface="Arial" panose="020B0604020202020204" pitchFamily="34" charset="0"/>
              </a:rPr>
              <a:t>i.e</a:t>
            </a:r>
            <a:r>
              <a:rPr lang="en-US" dirty="0">
                <a:latin typeface="Arial" panose="020B0604020202020204" pitchFamily="34" charset="0"/>
                <a:cs typeface="Arial" panose="020B0604020202020204" pitchFamily="34" charset="0"/>
              </a:rPr>
              <a:t> from the accusers, gen. of source; or intensive adj. (‘the very,’ or -selves) modifying partitive gen. </a:t>
            </a:r>
          </a:p>
          <a:p>
            <a:pPr algn="just"/>
            <a:r>
              <a:rPr lang="el-GR" dirty="0" err="1">
                <a:latin typeface="Arial" panose="020B0604020202020204" pitchFamily="34" charset="0"/>
                <a:cs typeface="Arial" panose="020B0604020202020204" pitchFamily="34" charset="0"/>
              </a:rPr>
              <a:t>τῶν</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πόλλων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 neut. substantive: add ‘things)</a:t>
            </a:r>
          </a:p>
          <a:p>
            <a:pPr algn="just"/>
            <a:r>
              <a:rPr lang="el-GR" dirty="0" err="1">
                <a:latin typeface="Arial" panose="020B0604020202020204" pitchFamily="34" charset="0"/>
                <a:cs typeface="Arial" panose="020B0604020202020204" pitchFamily="34" charset="0"/>
              </a:rPr>
              <a:t>ἓν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neut. acc. sg. </a:t>
            </a:r>
            <a:r>
              <a:rPr lang="el-GR" dirty="0" err="1">
                <a:latin typeface="Arial" panose="020B0604020202020204" pitchFamily="34" charset="0"/>
                <a:cs typeface="Arial" panose="020B0604020202020204" pitchFamily="34" charset="0"/>
              </a:rPr>
              <a:t>εἷς</a:t>
            </a:r>
            <a:endParaRPr lang="en-US"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θαυμάζω: </a:t>
            </a:r>
            <a:r>
              <a:rPr lang="en-US" dirty="0">
                <a:latin typeface="Arial" panose="020B0604020202020204" pitchFamily="34" charset="0"/>
                <a:cs typeface="Arial" panose="020B0604020202020204" pitchFamily="34" charset="0"/>
              </a:rPr>
              <a:t>marvel at, amaze at, wonder</a:t>
            </a:r>
          </a:p>
          <a:p>
            <a:r>
              <a:rPr lang="el-GR" dirty="0">
                <a:latin typeface="Arial" panose="020B0604020202020204" pitchFamily="34" charset="0"/>
                <a:cs typeface="Arial" panose="020B0604020202020204" pitchFamily="34" charset="0"/>
              </a:rPr>
              <a:t>καίτοι: </a:t>
            </a:r>
            <a:r>
              <a:rPr lang="en-US" dirty="0">
                <a:latin typeface="Arial" panose="020B0604020202020204" pitchFamily="34" charset="0"/>
                <a:cs typeface="Arial" panose="020B0604020202020204" pitchFamily="34" charset="0"/>
              </a:rPr>
              <a:t>and yet, and indeed, and further</a:t>
            </a:r>
            <a:endParaRPr lang="el-GR" dirty="0">
              <a:latin typeface="Arial" panose="020B0604020202020204" pitchFamily="34" charset="0"/>
              <a:cs typeface="Arial" panose="020B0604020202020204" pitchFamily="34" charset="0"/>
            </a:endParaRPr>
          </a:p>
          <a:p>
            <a:pPr algn="just"/>
            <a:r>
              <a:rPr lang="el-GR" dirty="0" err="1">
                <a:latin typeface="Arial" panose="020B0604020202020204" pitchFamily="34" charset="0"/>
                <a:cs typeface="Arial" panose="020B0604020202020204" pitchFamily="34" charset="0"/>
              </a:rPr>
              <a:t>ὧν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about) which…; relative, neut. acc. pl.</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the relative pronoun </a:t>
            </a:r>
            <a:r>
              <a:rPr lang="el-GR" dirty="0">
                <a:latin typeface="Arial" panose="020B0604020202020204" pitchFamily="34" charset="0"/>
                <a:cs typeface="Arial" panose="020B0604020202020204" pitchFamily="34" charset="0"/>
              </a:rPr>
              <a:t>ἅ </a:t>
            </a:r>
            <a:r>
              <a:rPr lang="en-US" dirty="0">
                <a:latin typeface="Arial" panose="020B0604020202020204" pitchFamily="34" charset="0"/>
                <a:cs typeface="Arial" panose="020B0604020202020204" pitchFamily="34" charset="0"/>
              </a:rPr>
              <a:t>attracted to the case of its antecedent, the internal object denoting something already implied by the meaning of the verb. Somehow redundant.  </a:t>
            </a:r>
          </a:p>
          <a:p>
            <a:endParaRPr lang="en-US" dirty="0"/>
          </a:p>
          <a:p>
            <a:endParaRPr lang="el-GR" dirty="0"/>
          </a:p>
        </p:txBody>
      </p:sp>
    </p:spTree>
    <p:extLst>
      <p:ext uri="{BB962C8B-B14F-4D97-AF65-F5344CB8AC3E}">
        <p14:creationId xmlns:p14="http://schemas.microsoft.com/office/powerpoint/2010/main" val="3501415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802833-B34F-D0A0-B5FA-B3DEF1695AAC}"/>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45A68106-5AC9-0875-850A-ED20B013CCDB}"/>
              </a:ext>
            </a:extLst>
          </p:cNvPr>
          <p:cNvSpPr>
            <a:spLocks noGrp="1"/>
          </p:cNvSpPr>
          <p:nvPr>
            <p:ph idx="1"/>
          </p:nvPr>
        </p:nvSpPr>
        <p:spPr/>
        <p:txBody>
          <a:bodyPr>
            <a:normAutofit fontScale="92500" lnSpcReduction="20000"/>
          </a:bodyPr>
          <a:lstStyle/>
          <a:p>
            <a:pPr algn="just"/>
            <a:r>
              <a:rPr lang="el-GR" dirty="0" err="1">
                <a:latin typeface="Arial" panose="020B0604020202020204" pitchFamily="34" charset="0"/>
                <a:cs typeface="Arial" panose="020B0604020202020204" pitchFamily="34" charset="0"/>
              </a:rPr>
              <a:t>τοῦτο</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namely this, resuming </a:t>
            </a:r>
            <a:r>
              <a:rPr lang="el-GR" dirty="0" err="1">
                <a:latin typeface="Arial" panose="020B0604020202020204" pitchFamily="34" charset="0"/>
                <a:cs typeface="Arial" panose="020B0604020202020204" pitchFamily="34" charset="0"/>
              </a:rPr>
              <a:t>ἕν</a:t>
            </a:r>
            <a:endParaRPr lang="el-GR" dirty="0">
              <a:latin typeface="Arial" panose="020B0604020202020204" pitchFamily="34" charset="0"/>
              <a:cs typeface="Arial" panose="020B0604020202020204" pitchFamily="34" charset="0"/>
            </a:endParaRPr>
          </a:p>
          <a:p>
            <a:pPr algn="just"/>
            <a:r>
              <a:rPr lang="el-GR" dirty="0" err="1">
                <a:latin typeface="Arial" panose="020B0604020202020204" pitchFamily="34" charset="0"/>
                <a:cs typeface="Arial" panose="020B0604020202020204" pitchFamily="34" charset="0"/>
              </a:rPr>
              <a:t>χρῆν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ἐχρῆν</a:t>
            </a:r>
            <a:r>
              <a:rPr lang="el-GR" dirty="0">
                <a:latin typeface="Arial" panose="020B0604020202020204" pitchFamily="34" charset="0"/>
                <a:cs typeface="Arial" panose="020B0604020202020204" pitchFamily="34" charset="0"/>
              </a:rPr>
              <a:t> = </a:t>
            </a:r>
            <a:r>
              <a:rPr lang="en-US" dirty="0">
                <a:latin typeface="Arial" panose="020B0604020202020204" pitchFamily="34" charset="0"/>
                <a:cs typeface="Arial" panose="020B0604020202020204" pitchFamily="34" charset="0"/>
              </a:rPr>
              <a:t>imperfect of </a:t>
            </a:r>
            <a:r>
              <a:rPr lang="el-GR" dirty="0" err="1">
                <a:latin typeface="Arial" panose="020B0604020202020204" pitchFamily="34" charset="0"/>
                <a:cs typeface="Arial" panose="020B0604020202020204" pitchFamily="34" charset="0"/>
              </a:rPr>
              <a:t>χρῆ</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it is obligatory or fitting, one must + infinitive with subject acc.</a:t>
            </a:r>
          </a:p>
          <a:p>
            <a:pPr algn="just"/>
            <a:r>
              <a:rPr lang="el-GR" dirty="0" err="1">
                <a:latin typeface="Arial" panose="020B0604020202020204" pitchFamily="34" charset="0"/>
                <a:cs typeface="Arial" panose="020B0604020202020204" pitchFamily="34" charset="0"/>
              </a:rPr>
              <a:t>εὐλαβέομαι</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be cautious, beware</a:t>
            </a:r>
          </a:p>
          <a:p>
            <a:pPr algn="just"/>
            <a:r>
              <a:rPr lang="el-GR" dirty="0" err="1">
                <a:latin typeface="Arial" panose="020B0604020202020204" pitchFamily="34" charset="0"/>
                <a:cs typeface="Arial" panose="020B0604020202020204" pitchFamily="34" charset="0"/>
              </a:rPr>
              <a:t>μὴ</a:t>
            </a:r>
            <a:r>
              <a:rPr lang="en-US" dirty="0">
                <a:latin typeface="Arial" panose="020B0604020202020204" pitchFamily="34" charset="0"/>
                <a:cs typeface="Arial" panose="020B0604020202020204" pitchFamily="34" charset="0"/>
              </a:rPr>
              <a:t>: lest, that … not, introducing an object clause after a verb of precaution</a:t>
            </a:r>
          </a:p>
          <a:p>
            <a:pPr algn="just"/>
            <a:r>
              <a:rPr lang="el-GR" dirty="0" err="1">
                <a:latin typeface="Arial" panose="020B0604020202020204" pitchFamily="34" charset="0"/>
                <a:cs typeface="Arial" panose="020B0604020202020204" pitchFamily="34" charset="0"/>
              </a:rPr>
              <a:t>μὴ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ὑπ</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ἐμοῦ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ἐξαπατηθῆτε</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that…; Fearing</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clause, 2p aor. pass. subj. with </a:t>
            </a:r>
            <a:r>
              <a:rPr lang="el-GR" dirty="0" err="1">
                <a:latin typeface="Arial" panose="020B0604020202020204" pitchFamily="34" charset="0"/>
                <a:cs typeface="Arial" panose="020B0604020202020204" pitchFamily="34" charset="0"/>
              </a:rPr>
              <a:t>ὑπό</a:t>
            </a:r>
            <a:r>
              <a:rPr lang="el-GR" dirty="0">
                <a:latin typeface="Arial" panose="020B0604020202020204" pitchFamily="34" charset="0"/>
                <a:cs typeface="Arial" panose="020B0604020202020204" pitchFamily="34" charset="0"/>
              </a:rPr>
              <a:t> + </a:t>
            </a:r>
            <a:r>
              <a:rPr lang="en-US" dirty="0">
                <a:latin typeface="Arial" panose="020B0604020202020204" pitchFamily="34" charset="0"/>
                <a:cs typeface="Arial" panose="020B0604020202020204" pitchFamily="34" charset="0"/>
              </a:rPr>
              <a:t>gen.</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expressing agency</a:t>
            </a:r>
          </a:p>
          <a:p>
            <a:pPr algn="just"/>
            <a:r>
              <a:rPr lang="el-GR" dirty="0" err="1">
                <a:latin typeface="Arial" panose="020B0604020202020204" pitchFamily="34" charset="0"/>
                <a:cs typeface="Arial" panose="020B0604020202020204" pitchFamily="34" charset="0"/>
              </a:rPr>
              <a:t>ὡς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δεινοῦ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ὄντος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λέγειν</a:t>
            </a:r>
            <a:r>
              <a:rPr lang="en-US" dirty="0">
                <a:latin typeface="Arial" panose="020B0604020202020204" pitchFamily="34" charset="0"/>
                <a:cs typeface="Arial" panose="020B0604020202020204" pitchFamily="34" charset="0"/>
              </a:rPr>
              <a:t>: on the grounds that I am skilled at speaking, </a:t>
            </a:r>
            <a:r>
              <a:rPr lang="el-GR" dirty="0" err="1">
                <a:latin typeface="Arial" panose="020B0604020202020204" pitchFamily="34" charset="0"/>
                <a:cs typeface="Arial" panose="020B0604020202020204" pitchFamily="34" charset="0"/>
              </a:rPr>
              <a:t>ὡς</a:t>
            </a:r>
            <a:r>
              <a:rPr lang="el-GR" dirty="0">
                <a:latin typeface="Arial" panose="020B0604020202020204" pitchFamily="34" charset="0"/>
                <a:cs typeface="Arial" panose="020B0604020202020204" pitchFamily="34" charset="0"/>
              </a:rPr>
              <a:t> + </a:t>
            </a:r>
            <a:r>
              <a:rPr lang="en-US" dirty="0">
                <a:latin typeface="Arial" panose="020B0604020202020204" pitchFamily="34" charset="0"/>
                <a:cs typeface="Arial" panose="020B0604020202020204" pitchFamily="34" charset="0"/>
              </a:rPr>
              <a:t>participle = as if, on the grounds that, </a:t>
            </a:r>
            <a:r>
              <a:rPr lang="el-GR" dirty="0">
                <a:latin typeface="Arial" panose="020B0604020202020204" pitchFamily="34" charset="0"/>
                <a:cs typeface="Arial" panose="020B0604020202020204" pitchFamily="34" charset="0"/>
              </a:rPr>
              <a:t>λέγειν </a:t>
            </a:r>
            <a:r>
              <a:rPr lang="en-US" dirty="0">
                <a:latin typeface="Arial" panose="020B0604020202020204" pitchFamily="34" charset="0"/>
                <a:cs typeface="Arial" panose="020B0604020202020204" pitchFamily="34" charset="0"/>
              </a:rPr>
              <a:t>is accusative of respect and explains </a:t>
            </a:r>
            <a:r>
              <a:rPr lang="el-GR" dirty="0" err="1">
                <a:latin typeface="Arial" panose="020B0604020202020204" pitchFamily="34" charset="0"/>
                <a:cs typeface="Arial" panose="020B0604020202020204" pitchFamily="34" charset="0"/>
              </a:rPr>
              <a:t>δεινοῦ</a:t>
            </a:r>
            <a:endParaRPr lang="el-GR" dirty="0">
              <a:latin typeface="Arial" panose="020B0604020202020204" pitchFamily="34" charset="0"/>
              <a:cs typeface="Arial" panose="020B0604020202020204" pitchFamily="34" charset="0"/>
            </a:endParaRPr>
          </a:p>
          <a:p>
            <a:pPr algn="just"/>
            <a:r>
              <a:rPr lang="el-GR" dirty="0" err="1">
                <a:latin typeface="Arial" panose="020B0604020202020204" pitchFamily="34" charset="0"/>
                <a:cs typeface="Arial" panose="020B0604020202020204" pitchFamily="34" charset="0"/>
              </a:rPr>
              <a:t>τὸ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αἰσχυνθῆναι</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not to be ashamed; the articular inf. is nominative, subject of </a:t>
            </a:r>
            <a:r>
              <a:rPr lang="el-GR" dirty="0" err="1">
                <a:latin typeface="Arial" panose="020B0604020202020204" pitchFamily="34" charset="0"/>
                <a:cs typeface="Arial" panose="020B0604020202020204" pitchFamily="34" charset="0"/>
              </a:rPr>
              <a:t>ἔδοξεν</a:t>
            </a:r>
            <a:r>
              <a:rPr lang="el-GR" dirty="0">
                <a:latin typeface="Arial" panose="020B0604020202020204" pitchFamily="34" charset="0"/>
                <a:cs typeface="Arial" panose="020B0604020202020204" pitchFamily="34" charset="0"/>
              </a:rPr>
              <a:t> </a:t>
            </a:r>
          </a:p>
          <a:p>
            <a:endParaRPr lang="en-US" dirty="0"/>
          </a:p>
          <a:p>
            <a:endParaRPr lang="en-US" dirty="0"/>
          </a:p>
          <a:p>
            <a:endParaRPr lang="el-GR" dirty="0"/>
          </a:p>
        </p:txBody>
      </p:sp>
    </p:spTree>
    <p:extLst>
      <p:ext uri="{BB962C8B-B14F-4D97-AF65-F5344CB8AC3E}">
        <p14:creationId xmlns:p14="http://schemas.microsoft.com/office/powerpoint/2010/main" val="3612987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B31916-6959-0839-9717-3398DCFC1177}"/>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F324094B-11E5-284A-7B7F-51F55C9C337E}"/>
              </a:ext>
            </a:extLst>
          </p:cNvPr>
          <p:cNvSpPr>
            <a:spLocks noGrp="1"/>
          </p:cNvSpPr>
          <p:nvPr>
            <p:ph idx="1"/>
          </p:nvPr>
        </p:nvSpPr>
        <p:spPr/>
        <p:txBody>
          <a:bodyPr/>
          <a:lstStyle/>
          <a:p>
            <a:pPr algn="just"/>
            <a:r>
              <a:rPr lang="el-GR" dirty="0" err="1">
                <a:latin typeface="Arial" panose="020B0604020202020204" pitchFamily="34" charset="0"/>
                <a:cs typeface="Arial" panose="020B0604020202020204" pitchFamily="34" charset="0"/>
              </a:rPr>
              <a:t>ἐξελεγχθήσονται</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future passive of </a:t>
            </a:r>
            <a:r>
              <a:rPr lang="el-GR" dirty="0" err="1">
                <a:latin typeface="Arial" panose="020B0604020202020204" pitchFamily="34" charset="0"/>
                <a:cs typeface="Arial" panose="020B0604020202020204" pitchFamily="34" charset="0"/>
              </a:rPr>
              <a:t>ἐξελέγχω</a:t>
            </a:r>
            <a:r>
              <a:rPr lang="el-GR" dirty="0">
                <a:latin typeface="Arial" panose="020B0604020202020204" pitchFamily="34" charset="0"/>
                <a:cs typeface="Arial" panose="020B0604020202020204" pitchFamily="34" charset="0"/>
              </a:rPr>
              <a:t> = </a:t>
            </a:r>
            <a:r>
              <a:rPr lang="en-US" dirty="0">
                <a:latin typeface="Arial" panose="020B0604020202020204" pitchFamily="34" charset="0"/>
                <a:cs typeface="Arial" panose="020B0604020202020204" pitchFamily="34" charset="0"/>
              </a:rPr>
              <a:t>examine critically, question</a:t>
            </a:r>
            <a:endParaRPr lang="el-GR" dirty="0">
              <a:latin typeface="Arial" panose="020B0604020202020204" pitchFamily="34" charset="0"/>
              <a:cs typeface="Arial" panose="020B0604020202020204" pitchFamily="34" charset="0"/>
            </a:endParaRPr>
          </a:p>
          <a:p>
            <a:pPr algn="just"/>
            <a:r>
              <a:rPr lang="el-GR" dirty="0" err="1">
                <a:latin typeface="Arial" panose="020B0604020202020204" pitchFamily="34" charset="0"/>
                <a:cs typeface="Arial" panose="020B0604020202020204" pitchFamily="34" charset="0"/>
              </a:rPr>
              <a:t>ἔργῳ</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by what is done (aka by his speech),</a:t>
            </a:r>
            <a:r>
              <a:rPr lang="nl-NL" dirty="0">
                <a:latin typeface="Arial" panose="020B0604020202020204" pitchFamily="34" charset="0"/>
                <a:cs typeface="Arial" panose="020B0604020202020204" pitchFamily="34" charset="0"/>
              </a:rPr>
              <a:t> dat. of manner</a:t>
            </a:r>
            <a:endParaRPr lang="en-US" dirty="0">
              <a:latin typeface="Arial" panose="020B0604020202020204" pitchFamily="34" charset="0"/>
              <a:cs typeface="Arial" panose="020B0604020202020204" pitchFamily="34" charset="0"/>
            </a:endParaRPr>
          </a:p>
          <a:p>
            <a:pPr algn="just"/>
            <a:r>
              <a:rPr lang="el-GR" dirty="0" err="1">
                <a:latin typeface="Arial" panose="020B0604020202020204" pitchFamily="34" charset="0"/>
                <a:cs typeface="Arial" panose="020B0604020202020204" pitchFamily="34" charset="0"/>
              </a:rPr>
              <a:t>ὁπωσ</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τι</a:t>
            </a:r>
            <a:r>
              <a:rPr lang="en-US"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οῦν</a:t>
            </a:r>
            <a:r>
              <a:rPr lang="en-US" dirty="0">
                <a:latin typeface="Arial" panose="020B0604020202020204" pitchFamily="34" charset="0"/>
                <a:cs typeface="Arial" panose="020B0604020202020204" pitchFamily="34" charset="0"/>
              </a:rPr>
              <a:t>: in any way, whatsoever</a:t>
            </a:r>
          </a:p>
          <a:p>
            <a:pPr algn="just"/>
            <a:r>
              <a:rPr lang="el-GR" dirty="0" err="1">
                <a:latin typeface="Arial" panose="020B0604020202020204" pitchFamily="34" charset="0"/>
                <a:cs typeface="Arial" panose="020B0604020202020204" pitchFamily="34" charset="0"/>
              </a:rPr>
              <a:t>αὐτίκα</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adv. = forthwith, at once, in a moment</a:t>
            </a:r>
          </a:p>
          <a:p>
            <a:pPr algn="just"/>
            <a:r>
              <a:rPr lang="el-GR" dirty="0" err="1">
                <a:latin typeface="Arial" panose="020B0604020202020204" pitchFamily="34" charset="0"/>
                <a:cs typeface="Arial" panose="020B0604020202020204" pitchFamily="34" charset="0"/>
              </a:rPr>
              <a:t>τοῦτο</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resumes </a:t>
            </a:r>
            <a:r>
              <a:rPr lang="el-GR" dirty="0" err="1">
                <a:latin typeface="Arial" panose="020B0604020202020204" pitchFamily="34" charset="0"/>
                <a:cs typeface="Arial" panose="020B0604020202020204" pitchFamily="34" charset="0"/>
              </a:rPr>
              <a:t>τὸ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αἰσχυνθῆναι</a:t>
            </a:r>
            <a:r>
              <a:rPr lang="el-GR"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lgn="just"/>
            <a:r>
              <a:rPr lang="el-GR" dirty="0" err="1">
                <a:latin typeface="Arial" panose="020B0604020202020204" pitchFamily="34" charset="0"/>
                <a:cs typeface="Arial" panose="020B0604020202020204" pitchFamily="34" charset="0"/>
              </a:rPr>
              <a:t>εἰ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ἄρα</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ἄρα</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marks a truth just realized = unless of course</a:t>
            </a:r>
          </a:p>
          <a:p>
            <a:pPr algn="just"/>
            <a:r>
              <a:rPr lang="el-GR" dirty="0">
                <a:latin typeface="Arial" panose="020B0604020202020204" pitchFamily="34" charset="0"/>
                <a:cs typeface="Arial" panose="020B0604020202020204" pitchFamily="34" charset="0"/>
              </a:rPr>
              <a:t>δεινός, δεινή, </a:t>
            </a:r>
            <a:r>
              <a:rPr lang="el-GR" dirty="0" err="1">
                <a:latin typeface="Arial" panose="020B0604020202020204" pitchFamily="34" charset="0"/>
                <a:cs typeface="Arial" panose="020B0604020202020204" pitchFamily="34" charset="0"/>
              </a:rPr>
              <a:t>δεινόν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fearful, terrible</a:t>
            </a:r>
          </a:p>
          <a:p>
            <a:pPr algn="just"/>
            <a:endParaRPr lang="en-US"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1774264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34A8E7-5889-38F2-5858-89D238AF4728}"/>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9DF2ABC9-A331-E9D1-B901-2DA47089030A}"/>
              </a:ext>
            </a:extLst>
          </p:cNvPr>
          <p:cNvSpPr>
            <a:spLocks noGrp="1"/>
          </p:cNvSpPr>
          <p:nvPr>
            <p:ph idx="1"/>
          </p:nvPr>
        </p:nvSpPr>
        <p:spPr/>
        <p:txBody>
          <a:bodyPr>
            <a:normAutofit/>
          </a:bodyPr>
          <a:lstStyle/>
          <a:p>
            <a:pPr algn="just"/>
            <a:r>
              <a:rPr lang="el-GR" dirty="0" err="1">
                <a:latin typeface="Arial" panose="020B0604020202020204" pitchFamily="34" charset="0"/>
                <a:cs typeface="Arial" panose="020B0604020202020204" pitchFamily="34" charset="0"/>
              </a:rPr>
              <a:t>καλέω</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call, summon, invite</a:t>
            </a:r>
            <a:endParaRPr lang="el-GR" dirty="0">
              <a:latin typeface="Arial" panose="020B0604020202020204" pitchFamily="34" charset="0"/>
              <a:cs typeface="Arial" panose="020B0604020202020204" pitchFamily="34" charset="0"/>
            </a:endParaRPr>
          </a:p>
          <a:p>
            <a:pPr algn="just"/>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τἀληθῆ</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λέγοντα</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one who speaks the truth</a:t>
            </a:r>
          </a:p>
          <a:p>
            <a:pPr algn="just"/>
            <a:r>
              <a:rPr lang="el-GR" dirty="0" err="1">
                <a:latin typeface="Arial" panose="020B0604020202020204" pitchFamily="34" charset="0"/>
                <a:cs typeface="Arial" panose="020B0604020202020204" pitchFamily="34" charset="0"/>
              </a:rPr>
              <a:t>ὁμολογοίην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ἂν</a:t>
            </a:r>
            <a:r>
              <a:rPr lang="en-US" dirty="0">
                <a:latin typeface="Arial" panose="020B0604020202020204" pitchFamily="34" charset="0"/>
                <a:cs typeface="Arial" panose="020B0604020202020204" pitchFamily="34" charset="0"/>
              </a:rPr>
              <a:t>: potential opt. in the apodosis, it seems to me that I must admit</a:t>
            </a:r>
            <a:r>
              <a:rPr lang="el-GR"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lgn="just"/>
            <a:r>
              <a:rPr lang="el-GR" dirty="0">
                <a:latin typeface="Arial" panose="020B0604020202020204" pitchFamily="34" charset="0"/>
                <a:cs typeface="Arial" panose="020B0604020202020204" pitchFamily="34" charset="0"/>
              </a:rPr>
              <a:t>μηδέ: </a:t>
            </a:r>
            <a:r>
              <a:rPr lang="en-US" dirty="0">
                <a:latin typeface="Arial" panose="020B0604020202020204" pitchFamily="34" charset="0"/>
                <a:cs typeface="Arial" panose="020B0604020202020204" pitchFamily="34" charset="0"/>
              </a:rPr>
              <a:t>not even, nor; but not</a:t>
            </a:r>
          </a:p>
          <a:p>
            <a:pPr algn="just"/>
            <a:r>
              <a:rPr lang="el-GR" dirty="0" err="1">
                <a:latin typeface="Arial" panose="020B0604020202020204" pitchFamily="34" charset="0"/>
                <a:cs typeface="Arial" panose="020B0604020202020204" pitchFamily="34" charset="0"/>
              </a:rPr>
              <a:t>κατὰ</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 accordance with</a:t>
            </a:r>
          </a:p>
          <a:p>
            <a:pPr algn="just"/>
            <a:r>
              <a:rPr lang="el-GR" dirty="0" err="1">
                <a:latin typeface="Arial" panose="020B0604020202020204" pitchFamily="34" charset="0"/>
                <a:cs typeface="Arial" panose="020B0604020202020204" pitchFamily="34" charset="0"/>
              </a:rPr>
              <a:t>πιθανῶς</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persuasively, plausibly</a:t>
            </a:r>
          </a:p>
          <a:p>
            <a:pPr algn="just"/>
            <a:r>
              <a:rPr lang="en-US" dirty="0">
                <a:latin typeface="Arial" panose="020B0604020202020204" pitchFamily="34" charset="0"/>
                <a:cs typeface="Arial" panose="020B0604020202020204" pitchFamily="34" charset="0"/>
              </a:rPr>
              <a:t>φα</a:t>
            </a:r>
            <a:r>
              <a:rPr lang="en-US" dirty="0" err="1">
                <a:latin typeface="Arial" panose="020B0604020202020204" pitchFamily="34" charset="0"/>
                <a:cs typeface="Arial" panose="020B0604020202020204" pitchFamily="34" charset="0"/>
              </a:rPr>
              <a:t>ίνω</a:t>
            </a:r>
            <a:r>
              <a:rPr lang="en-US" dirty="0">
                <a:latin typeface="Arial" panose="020B0604020202020204" pitchFamily="34" charset="0"/>
                <a:cs typeface="Arial" panose="020B0604020202020204" pitchFamily="34" charset="0"/>
              </a:rPr>
              <a:t>: show; mid. appear, seem</a:t>
            </a:r>
          </a:p>
          <a:p>
            <a:pPr algn="just"/>
            <a:r>
              <a:rPr lang="en-US" dirty="0" err="1">
                <a:latin typeface="Arial" panose="020B0604020202020204" pitchFamily="34" charset="0"/>
                <a:cs typeface="Arial" panose="020B0604020202020204" pitchFamily="34" charset="0"/>
              </a:rPr>
              <a:t>χρή</a:t>
            </a:r>
            <a:r>
              <a:rPr lang="en-US" dirty="0">
                <a:latin typeface="Arial" panose="020B0604020202020204" pitchFamily="34" charset="0"/>
                <a:cs typeface="Arial" panose="020B0604020202020204" pitchFamily="34" charset="0"/>
              </a:rPr>
              <a:t>: it is necessary, fitting; must, ought</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9606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DF3BA9-6A39-8457-74E3-786D482CED67}"/>
              </a:ext>
            </a:extLst>
          </p:cNvPr>
          <p:cNvSpPr>
            <a:spLocks noGrp="1"/>
          </p:cNvSpPr>
          <p:nvPr>
            <p:ph type="title"/>
          </p:nvPr>
        </p:nvSpPr>
        <p:spPr/>
        <p:txBody>
          <a:bodyPr/>
          <a:lstStyle/>
          <a:p>
            <a:r>
              <a:rPr lang="en-US" dirty="0"/>
              <a:t>Translation</a:t>
            </a:r>
            <a:endParaRPr lang="el-GR" dirty="0"/>
          </a:p>
        </p:txBody>
      </p:sp>
      <p:pic>
        <p:nvPicPr>
          <p:cNvPr id="4" name="Θέση περιεχομένου 3">
            <a:extLst>
              <a:ext uri="{FF2B5EF4-FFF2-40B4-BE49-F238E27FC236}">
                <a16:creationId xmlns:a16="http://schemas.microsoft.com/office/drawing/2014/main" id="{E01E09F0-67D0-3E72-4267-8B52C009658A}"/>
              </a:ext>
            </a:extLst>
          </p:cNvPr>
          <p:cNvPicPr>
            <a:picLocks noGrp="1" noChangeAspect="1"/>
          </p:cNvPicPr>
          <p:nvPr>
            <p:ph idx="1"/>
          </p:nvPr>
        </p:nvPicPr>
        <p:blipFill>
          <a:blip r:embed="rId2"/>
          <a:stretch>
            <a:fillRect/>
          </a:stretch>
        </p:blipFill>
        <p:spPr>
          <a:xfrm>
            <a:off x="4986337" y="3371850"/>
            <a:ext cx="2371725" cy="1409700"/>
          </a:xfrm>
          <a:prstGeom prst="rect">
            <a:avLst/>
          </a:prstGeom>
        </p:spPr>
      </p:pic>
    </p:spTree>
    <p:extLst>
      <p:ext uri="{BB962C8B-B14F-4D97-AF65-F5344CB8AC3E}">
        <p14:creationId xmlns:p14="http://schemas.microsoft.com/office/powerpoint/2010/main" val="60927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C96119-D34D-4CCD-6A0A-217876A5B03A}"/>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3B8DC34A-2758-5BD0-195B-0755A743D8E0}"/>
              </a:ext>
            </a:extLst>
          </p:cNvPr>
          <p:cNvSpPr>
            <a:spLocks noGrp="1"/>
          </p:cNvSpPr>
          <p:nvPr>
            <p:ph idx="1"/>
          </p:nvPr>
        </p:nvSpPr>
        <p:spPr/>
        <p:txBody>
          <a:bodyPr>
            <a:normAutofit/>
          </a:bodyPr>
          <a:lstStyle/>
          <a:p>
            <a:pPr marL="0" indent="0" algn="just">
              <a:buNone/>
            </a:pPr>
            <a:r>
              <a:rPr lang="el-GR" dirty="0">
                <a:latin typeface="Arial" panose="020B0604020202020204" pitchFamily="34" charset="0"/>
                <a:cs typeface="Arial" panose="020B0604020202020204" pitchFamily="34" charset="0"/>
              </a:rPr>
              <a:t>λέγειν: </a:t>
            </a:r>
            <a:r>
              <a:rPr lang="en-US" dirty="0">
                <a:latin typeface="Arial" panose="020B0604020202020204" pitchFamily="34" charset="0"/>
                <a:cs typeface="Arial" panose="020B0604020202020204" pitchFamily="34" charset="0"/>
              </a:rPr>
              <a:t>at…; explanatory (</a:t>
            </a:r>
            <a:r>
              <a:rPr lang="en-US" dirty="0" err="1">
                <a:latin typeface="Arial" panose="020B0604020202020204" pitchFamily="34" charset="0"/>
                <a:cs typeface="Arial" panose="020B0604020202020204" pitchFamily="34" charset="0"/>
              </a:rPr>
              <a:t>epexegetical</a:t>
            </a:r>
            <a:r>
              <a:rPr lang="en-US" dirty="0">
                <a:latin typeface="Arial" panose="020B0604020202020204" pitchFamily="34" charset="0"/>
                <a:cs typeface="Arial" panose="020B0604020202020204" pitchFamily="34" charset="0"/>
              </a:rPr>
              <a:t>) inf.</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qualifying </a:t>
            </a:r>
            <a:r>
              <a:rPr lang="el-GR" dirty="0" err="1">
                <a:latin typeface="Arial" panose="020B0604020202020204" pitchFamily="34" charset="0"/>
                <a:cs typeface="Arial" panose="020B0604020202020204" pitchFamily="34" charset="0"/>
              </a:rPr>
              <a:t>δείνου</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translate as gerund (-</a:t>
            </a:r>
            <a:r>
              <a:rPr lang="en-US" dirty="0" err="1">
                <a:latin typeface="Arial" panose="020B0604020202020204" pitchFamily="34" charset="0"/>
                <a:cs typeface="Arial" panose="020B0604020202020204" pitchFamily="34" charset="0"/>
              </a:rPr>
              <a:t>ing</a:t>
            </a:r>
            <a:r>
              <a:rPr lang="en-US" dirty="0">
                <a:latin typeface="Arial" panose="020B0604020202020204" pitchFamily="34" charset="0"/>
                <a:cs typeface="Arial" panose="020B0604020202020204" pitchFamily="34" charset="0"/>
              </a:rPr>
              <a:t>)</a:t>
            </a:r>
          </a:p>
          <a:p>
            <a:pPr algn="just"/>
            <a:r>
              <a:rPr lang="el-GR" dirty="0">
                <a:latin typeface="Arial" panose="020B0604020202020204" pitchFamily="34" charset="0"/>
                <a:cs typeface="Arial" panose="020B0604020202020204" pitchFamily="34" charset="0"/>
              </a:rPr>
              <a:t>ψεύδομαι: </a:t>
            </a:r>
            <a:r>
              <a:rPr lang="en-US" dirty="0">
                <a:latin typeface="Arial" panose="020B0604020202020204" pitchFamily="34" charset="0"/>
                <a:cs typeface="Arial" panose="020B0604020202020204" pitchFamily="34" charset="0"/>
              </a:rPr>
              <a:t>to deceive with lies; mid. lie</a:t>
            </a:r>
          </a:p>
          <a:p>
            <a:pPr algn="just"/>
            <a:r>
              <a:rPr lang="el-GR" dirty="0">
                <a:latin typeface="Arial" panose="020B0604020202020204" pitchFamily="34" charset="0"/>
                <a:cs typeface="Arial" panose="020B0604020202020204" pitchFamily="34" charset="0"/>
              </a:rPr>
              <a:t>ἃ </a:t>
            </a:r>
            <a:r>
              <a:rPr lang="en-US" dirty="0">
                <a:latin typeface="Arial" panose="020B0604020202020204" pitchFamily="34" charset="0"/>
                <a:cs typeface="Arial" panose="020B0604020202020204" pitchFamily="34" charset="0"/>
              </a:rPr>
              <a:t>attracted into gen. of the antecedent</a:t>
            </a:r>
          </a:p>
          <a:p>
            <a:pPr algn="just"/>
            <a:r>
              <a:rPr lang="el-GR" dirty="0" err="1">
                <a:latin typeface="Arial" panose="020B0604020202020204" pitchFamily="34" charset="0"/>
                <a:cs typeface="Arial" panose="020B0604020202020204" pitchFamily="34" charset="0"/>
              </a:rPr>
              <a:t>τοῦτο</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namely) this one; appositive to </a:t>
            </a:r>
            <a:r>
              <a:rPr lang="el-GR" dirty="0" err="1">
                <a:latin typeface="Arial" panose="020B0604020202020204" pitchFamily="34" charset="0"/>
                <a:cs typeface="Arial" panose="020B0604020202020204" pitchFamily="34" charset="0"/>
              </a:rPr>
              <a:t>ἓν</a:t>
            </a:r>
            <a:endParaRPr lang="el-GR" dirty="0">
              <a:latin typeface="Arial" panose="020B0604020202020204" pitchFamily="34" charset="0"/>
              <a:cs typeface="Arial" panose="020B0604020202020204" pitchFamily="34" charset="0"/>
            </a:endParaRPr>
          </a:p>
          <a:p>
            <a:pPr algn="just"/>
            <a:r>
              <a:rPr lang="el-GR" dirty="0" err="1">
                <a:latin typeface="Arial" panose="020B0604020202020204" pitchFamily="34" charset="0"/>
                <a:cs typeface="Arial" panose="020B0604020202020204" pitchFamily="34" charset="0"/>
              </a:rPr>
              <a:t>ἐν</a:t>
            </a:r>
            <a:r>
              <a:rPr lang="el-GR" dirty="0">
                <a:latin typeface="Arial" panose="020B0604020202020204" pitchFamily="34" charset="0"/>
                <a:cs typeface="Arial" panose="020B0604020202020204" pitchFamily="34" charset="0"/>
              </a:rPr>
              <a:t> ᾧ…: </a:t>
            </a:r>
            <a:r>
              <a:rPr lang="en-US" dirty="0">
                <a:latin typeface="Arial" panose="020B0604020202020204" pitchFamily="34" charset="0"/>
                <a:cs typeface="Arial" panose="020B0604020202020204" pitchFamily="34" charset="0"/>
              </a:rPr>
              <a:t>relative</a:t>
            </a:r>
          </a:p>
          <a:p>
            <a:pPr algn="just"/>
            <a:r>
              <a:rPr lang="el-GR" dirty="0" err="1">
                <a:latin typeface="Arial" panose="020B0604020202020204" pitchFamily="34" charset="0"/>
                <a:cs typeface="Arial" panose="020B0604020202020204" pitchFamily="34" charset="0"/>
              </a:rPr>
              <a:t>ὡς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χρῆν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that…; =</a:t>
            </a:r>
            <a:r>
              <a:rPr lang="el-GR" dirty="0" err="1">
                <a:latin typeface="Arial" panose="020B0604020202020204" pitchFamily="34" charset="0"/>
                <a:cs typeface="Arial" panose="020B0604020202020204" pitchFamily="34" charset="0"/>
              </a:rPr>
              <a:t>χρή</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ἦν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ind. disc. With</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impersonal 3s impf. </a:t>
            </a:r>
            <a:r>
              <a:rPr lang="el-GR" dirty="0" err="1">
                <a:latin typeface="Arial" panose="020B0604020202020204" pitchFamily="34" charset="0"/>
                <a:cs typeface="Arial" panose="020B0604020202020204" pitchFamily="34" charset="0"/>
              </a:rPr>
              <a:t>χρή</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130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3C6DCB-7A9E-3404-DE02-D8723F71C789}"/>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589AF8DB-A62B-DD37-3F5A-36DC6DE0D07A}"/>
              </a:ext>
            </a:extLst>
          </p:cNvPr>
          <p:cNvSpPr>
            <a:spLocks noGrp="1"/>
          </p:cNvSpPr>
          <p:nvPr>
            <p:ph idx="1"/>
          </p:nvPr>
        </p:nvSpPr>
        <p:spPr/>
        <p:txBody>
          <a:bodyPr>
            <a:normAutofit/>
          </a:bodyPr>
          <a:lstStyle/>
          <a:p>
            <a:pPr algn="just"/>
            <a:r>
              <a:rPr lang="el-GR" dirty="0" err="1">
                <a:latin typeface="Arial" panose="020B0604020202020204" pitchFamily="34" charset="0"/>
                <a:cs typeface="Arial" panose="020B0604020202020204" pitchFamily="34" charset="0"/>
              </a:rPr>
              <a:t>ὡς</a:t>
            </a:r>
            <a:r>
              <a:rPr lang="el-GR"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ὄντος</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on the grounds of…in the</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belief that; ‘since,’ </a:t>
            </a:r>
            <a:r>
              <a:rPr lang="el-GR" dirty="0" err="1">
                <a:latin typeface="Arial" panose="020B0604020202020204" pitchFamily="34" charset="0"/>
                <a:cs typeface="Arial" panose="020B0604020202020204" pitchFamily="34" charset="0"/>
              </a:rPr>
              <a:t>ὡς</a:t>
            </a:r>
            <a:r>
              <a:rPr lang="el-GR"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pple</a:t>
            </a:r>
            <a:r>
              <a:rPr lang="en-US" dirty="0">
                <a:latin typeface="Arial" panose="020B0604020202020204" pitchFamily="34" charset="0"/>
                <a:cs typeface="Arial" panose="020B0604020202020204" pitchFamily="34" charset="0"/>
              </a:rPr>
              <a:t> (here, </a:t>
            </a:r>
            <a:r>
              <a:rPr lang="el-GR" dirty="0" err="1">
                <a:latin typeface="Arial" panose="020B0604020202020204" pitchFamily="34" charset="0"/>
                <a:cs typeface="Arial" panose="020B0604020202020204" pitchFamily="34" charset="0"/>
              </a:rPr>
              <a:t>εἰμί</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modifying </a:t>
            </a:r>
            <a:r>
              <a:rPr lang="el-GR" dirty="0" err="1">
                <a:latin typeface="Arial" panose="020B0604020202020204" pitchFamily="34" charset="0"/>
                <a:cs typeface="Arial" panose="020B0604020202020204" pitchFamily="34" charset="0"/>
              </a:rPr>
              <a:t>ἐμοῦ</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expresses alleged cause</a:t>
            </a:r>
          </a:p>
          <a:p>
            <a:pPr algn="just"/>
            <a:r>
              <a:rPr lang="el-GR" dirty="0" err="1">
                <a:latin typeface="Arial" panose="020B0604020202020204" pitchFamily="34" charset="0"/>
                <a:cs typeface="Arial" panose="020B0604020202020204" pitchFamily="34" charset="0"/>
              </a:rPr>
              <a:t>δεινοῦ</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clever; i.e. skillful, but in a way that</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engenders mistrust; predicative adj. of </a:t>
            </a:r>
            <a:r>
              <a:rPr lang="en-US" dirty="0" err="1">
                <a:latin typeface="Arial" panose="020B0604020202020204" pitchFamily="34" charset="0"/>
                <a:cs typeface="Arial" panose="020B0604020202020204" pitchFamily="34" charset="0"/>
              </a:rPr>
              <a:t>pple</a:t>
            </a:r>
            <a:endParaRPr lang="en-US" dirty="0">
              <a:latin typeface="Arial" panose="020B0604020202020204" pitchFamily="34" charset="0"/>
              <a:cs typeface="Arial" panose="020B0604020202020204" pitchFamily="34" charset="0"/>
            </a:endParaRPr>
          </a:p>
          <a:p>
            <a:pPr algn="just"/>
            <a:r>
              <a:rPr lang="el-GR" dirty="0" err="1">
                <a:latin typeface="Arial" panose="020B0604020202020204" pitchFamily="34" charset="0"/>
                <a:cs typeface="Arial" panose="020B0604020202020204" pitchFamily="34" charset="0"/>
              </a:rPr>
              <a:t>τὸ</a:t>
            </a:r>
            <a:r>
              <a:rPr lang="el-GR"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μὴ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αἰσχυνθῆναι</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not to...; articular inf.</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aor. pass. dep. (mid. sense), subj of </a:t>
            </a:r>
            <a:r>
              <a:rPr lang="el-GR" dirty="0" err="1">
                <a:latin typeface="Arial" panose="020B0604020202020204" pitchFamily="34" charset="0"/>
                <a:cs typeface="Arial" panose="020B0604020202020204" pitchFamily="34" charset="0"/>
              </a:rPr>
              <a:t>ἔδοξεν</a:t>
            </a:r>
            <a:endParaRPr lang="el-GR" dirty="0">
              <a:latin typeface="Arial" panose="020B0604020202020204" pitchFamily="34" charset="0"/>
              <a:cs typeface="Arial" panose="020B0604020202020204" pitchFamily="34" charset="0"/>
            </a:endParaRPr>
          </a:p>
          <a:p>
            <a:pPr algn="just"/>
            <a:r>
              <a:rPr lang="el-GR" dirty="0" err="1">
                <a:latin typeface="Arial" panose="020B0604020202020204" pitchFamily="34" charset="0"/>
                <a:cs typeface="Arial" panose="020B0604020202020204" pitchFamily="34" charset="0"/>
              </a:rPr>
              <a:t>ὅτι</a:t>
            </a:r>
            <a:r>
              <a:rPr lang="el-GR"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ἐξελεγχθήσονται</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that…; ind. disc.</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with fut. pass. (aor. pass. stem + </a:t>
            </a:r>
            <a:r>
              <a:rPr lang="el-GR" dirty="0">
                <a:latin typeface="Arial" panose="020B0604020202020204" pitchFamily="34" charset="0"/>
                <a:cs typeface="Arial" panose="020B0604020202020204" pitchFamily="34" charset="0"/>
              </a:rPr>
              <a:t>σ)</a:t>
            </a:r>
          </a:p>
          <a:p>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8679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75D493-AE04-71B3-5641-555E3B67CD30}"/>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12E5312B-3E26-48E5-5C62-D14459D3358D}"/>
              </a:ext>
            </a:extLst>
          </p:cNvPr>
          <p:cNvSpPr>
            <a:spLocks noGrp="1"/>
          </p:cNvSpPr>
          <p:nvPr>
            <p:ph idx="1"/>
          </p:nvPr>
        </p:nvSpPr>
        <p:spPr/>
        <p:txBody>
          <a:bodyPr>
            <a:normAutofit fontScale="70000" lnSpcReduction="20000"/>
          </a:bodyPr>
          <a:lstStyle/>
          <a:p>
            <a:pPr algn="just"/>
            <a:r>
              <a:rPr lang="el-GR" dirty="0" err="1">
                <a:latin typeface="Arial" panose="020B0604020202020204" pitchFamily="34" charset="0"/>
                <a:cs typeface="Arial" panose="020B0604020202020204" pitchFamily="34" charset="0"/>
              </a:rPr>
              <a:t>ἐπειδὰν</a:t>
            </a:r>
            <a:r>
              <a:rPr lang="el-GR"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φαίνωμαι</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when…; Temporal</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equiv. to fut. more vivid condition (</a:t>
            </a:r>
            <a:r>
              <a:rPr lang="el-GR" dirty="0" err="1">
                <a:latin typeface="Arial" panose="020B0604020202020204" pitchFamily="34" charset="0"/>
                <a:cs typeface="Arial" panose="020B0604020202020204" pitchFamily="34" charset="0"/>
              </a:rPr>
              <a:t>ἐάν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subj., fut.); pres. subj.; takes </a:t>
            </a:r>
            <a:r>
              <a:rPr lang="el-GR" dirty="0" err="1">
                <a:latin typeface="Arial" panose="020B0604020202020204" pitchFamily="34" charset="0"/>
                <a:cs typeface="Arial" panose="020B0604020202020204" pitchFamily="34" charset="0"/>
              </a:rPr>
              <a:t>μή</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not </a:t>
            </a:r>
            <a:r>
              <a:rPr lang="el-GR" dirty="0" err="1">
                <a:latin typeface="Arial" panose="020B0604020202020204" pitchFamily="34" charset="0"/>
                <a:cs typeface="Arial" panose="020B0604020202020204" pitchFamily="34" charset="0"/>
              </a:rPr>
              <a:t>οὐ</a:t>
            </a:r>
            <a:endParaRPr lang="el-GR" dirty="0">
              <a:latin typeface="Arial" panose="020B0604020202020204" pitchFamily="34" charset="0"/>
              <a:cs typeface="Arial" panose="020B0604020202020204" pitchFamily="34" charset="0"/>
            </a:endParaRPr>
          </a:p>
          <a:p>
            <a:pPr algn="just"/>
            <a:r>
              <a:rPr lang="el-GR" dirty="0" err="1">
                <a:latin typeface="Arial" panose="020B0604020202020204" pitchFamily="34" charset="0"/>
                <a:cs typeface="Arial" panose="020B0604020202020204" pitchFamily="34" charset="0"/>
              </a:rPr>
              <a:t>μηδὲ</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not in the least; ‘not even’ with adv.</a:t>
            </a:r>
          </a:p>
          <a:p>
            <a:pPr algn="just"/>
            <a:r>
              <a:rPr lang="el-GR" dirty="0" err="1">
                <a:latin typeface="Arial" panose="020B0604020202020204" pitchFamily="34" charset="0"/>
                <a:cs typeface="Arial" panose="020B0604020202020204" pitchFamily="34" charset="0"/>
              </a:rPr>
              <a:t>αὐτῶν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from them; accusers, gen. of source</a:t>
            </a:r>
          </a:p>
          <a:p>
            <a:pPr algn="just"/>
            <a:r>
              <a:rPr lang="el-GR" dirty="0" err="1">
                <a:latin typeface="Arial" panose="020B0604020202020204" pitchFamily="34" charset="0"/>
                <a:cs typeface="Arial" panose="020B0604020202020204" pitchFamily="34" charset="0"/>
              </a:rPr>
              <a:t>εἰ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μὴ</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unless</a:t>
            </a:r>
          </a:p>
          <a:p>
            <a:pPr algn="just"/>
            <a:r>
              <a:rPr lang="el-GR" dirty="0" err="1">
                <a:latin typeface="Arial" panose="020B0604020202020204" pitchFamily="34" charset="0"/>
                <a:cs typeface="Arial" panose="020B0604020202020204" pitchFamily="34" charset="0"/>
              </a:rPr>
              <a:t>καλοῦσιν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call (x) (y); double acc.</a:t>
            </a:r>
            <a:endParaRPr lang="el-GR" dirty="0">
              <a:latin typeface="Arial" panose="020B0604020202020204" pitchFamily="34" charset="0"/>
              <a:cs typeface="Arial" panose="020B0604020202020204" pitchFamily="34" charset="0"/>
            </a:endParaRPr>
          </a:p>
          <a:p>
            <a:pPr algn="just"/>
            <a:r>
              <a:rPr lang="el-GR" dirty="0" err="1">
                <a:latin typeface="Arial" panose="020B0604020202020204" pitchFamily="34" charset="0"/>
                <a:cs typeface="Arial" panose="020B0604020202020204" pitchFamily="34" charset="0"/>
              </a:rPr>
              <a:t>ἀλήθεια</a:t>
            </a:r>
            <a:r>
              <a:rPr lang="el-GR" dirty="0">
                <a:latin typeface="Arial" panose="020B0604020202020204" pitchFamily="34" charset="0"/>
                <a:cs typeface="Arial" panose="020B0604020202020204" pitchFamily="34" charset="0"/>
              </a:rPr>
              <a:t>, ἡ: </a:t>
            </a:r>
            <a:r>
              <a:rPr lang="en-US" dirty="0">
                <a:latin typeface="Arial" panose="020B0604020202020204" pitchFamily="34" charset="0"/>
                <a:cs typeface="Arial" panose="020B0604020202020204" pitchFamily="34" charset="0"/>
              </a:rPr>
              <a:t>truth</a:t>
            </a:r>
          </a:p>
          <a:p>
            <a:pPr algn="just"/>
            <a:r>
              <a:rPr lang="el-GR" dirty="0" err="1">
                <a:latin typeface="Arial" panose="020B0604020202020204" pitchFamily="34" charset="0"/>
                <a:cs typeface="Arial" panose="020B0604020202020204" pitchFamily="34" charset="0"/>
              </a:rPr>
              <a:t>ῥήτωρ</a:t>
            </a:r>
            <a:r>
              <a:rPr lang="en-US" dirty="0">
                <a:latin typeface="Arial" panose="020B0604020202020204" pitchFamily="34" charset="0"/>
                <a:cs typeface="Arial" panose="020B0604020202020204" pitchFamily="34" charset="0"/>
              </a:rPr>
              <a:t>: speaker, orator, nominative, the S of the inf. is the same as that of the main verb</a:t>
            </a:r>
          </a:p>
          <a:p>
            <a:pPr algn="just"/>
            <a:r>
              <a:rPr lang="el-GR" dirty="0">
                <a:latin typeface="Arial" panose="020B0604020202020204" pitchFamily="34" charset="0"/>
                <a:cs typeface="Arial" panose="020B0604020202020204" pitchFamily="34" charset="0"/>
              </a:rPr>
              <a:t>ἤ τι ἢ </a:t>
            </a:r>
            <a:r>
              <a:rPr lang="el-GR" dirty="0" err="1">
                <a:latin typeface="Arial" panose="020B0604020202020204" pitchFamily="34" charset="0"/>
                <a:cs typeface="Arial" panose="020B0604020202020204" pitchFamily="34" charset="0"/>
              </a:rPr>
              <a:t>οὐδὲν</a:t>
            </a:r>
            <a:r>
              <a:rPr lang="en-US" dirty="0">
                <a:latin typeface="Arial" panose="020B0604020202020204" pitchFamily="34" charset="0"/>
                <a:cs typeface="Arial" panose="020B0604020202020204" pitchFamily="34" charset="0"/>
              </a:rPr>
              <a:t>: either something or nothing</a:t>
            </a:r>
          </a:p>
          <a:p>
            <a:pPr algn="just"/>
            <a:r>
              <a:rPr lang="el-GR" dirty="0">
                <a:latin typeface="Arial" panose="020B0604020202020204" pitchFamily="34" charset="0"/>
                <a:cs typeface="Arial" panose="020B0604020202020204" pitchFamily="34" charset="0"/>
              </a:rPr>
              <a:t>μου: </a:t>
            </a:r>
            <a:r>
              <a:rPr lang="en-US" dirty="0">
                <a:latin typeface="Arial" panose="020B0604020202020204" pitchFamily="34" charset="0"/>
                <a:cs typeface="Arial" panose="020B0604020202020204" pitchFamily="34" charset="0"/>
              </a:rPr>
              <a:t>from me, </a:t>
            </a:r>
            <a:r>
              <a:rPr lang="el-GR" dirty="0" err="1">
                <a:latin typeface="Arial" panose="020B0604020202020204" pitchFamily="34" charset="0"/>
                <a:cs typeface="Arial" panose="020B0604020202020204" pitchFamily="34" charset="0"/>
              </a:rPr>
              <a:t>ἀκούω</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takes the acc. of the thing heard and the gen. of the speaker or the source of sound</a:t>
            </a:r>
            <a:r>
              <a:rPr lang="el-GR"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lgn="just"/>
            <a:r>
              <a:rPr lang="el-GR" dirty="0" err="1">
                <a:latin typeface="Arial" panose="020B0604020202020204" pitchFamily="34" charset="0"/>
                <a:cs typeface="Arial" panose="020B0604020202020204" pitchFamily="34" charset="0"/>
              </a:rPr>
              <a:t>εἰρήκασιν</a:t>
            </a:r>
            <a:r>
              <a:rPr lang="el-GR" dirty="0">
                <a:latin typeface="Arial" panose="020B0604020202020204" pitchFamily="34" charset="0"/>
                <a:cs typeface="Arial" panose="020B0604020202020204" pitchFamily="34" charset="0"/>
              </a:rPr>
              <a:t>: 3</a:t>
            </a:r>
            <a:r>
              <a:rPr lang="en-US" dirty="0">
                <a:latin typeface="Arial" panose="020B0604020202020204" pitchFamily="34" charset="0"/>
                <a:cs typeface="Arial" panose="020B0604020202020204" pitchFamily="34" charset="0"/>
              </a:rPr>
              <a:t>p pf. </a:t>
            </a:r>
            <a:r>
              <a:rPr lang="el-GR" dirty="0">
                <a:latin typeface="Arial" panose="020B0604020202020204" pitchFamily="34" charset="0"/>
                <a:cs typeface="Arial" panose="020B0604020202020204" pitchFamily="34" charset="0"/>
              </a:rPr>
              <a:t>λέγω (</a:t>
            </a:r>
            <a:r>
              <a:rPr lang="en-US" dirty="0">
                <a:latin typeface="Arial" panose="020B0604020202020204" pitchFamily="34" charset="0"/>
                <a:cs typeface="Arial" panose="020B0604020202020204" pitchFamily="34" charset="0"/>
              </a:rPr>
              <a:t>fut. </a:t>
            </a:r>
            <a:r>
              <a:rPr lang="el-GR" dirty="0" err="1">
                <a:latin typeface="Arial" panose="020B0604020202020204" pitchFamily="34" charset="0"/>
                <a:cs typeface="Arial" panose="020B0604020202020204" pitchFamily="34" charset="0"/>
              </a:rPr>
              <a:t>ἐρέω</a:t>
            </a:r>
            <a:r>
              <a:rPr lang="el-GR"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70670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FC9A51-9FD7-F89B-9AC3-B1CA9B6FDBF7}"/>
              </a:ext>
            </a:extLst>
          </p:cNvPr>
          <p:cNvSpPr>
            <a:spLocks noGrp="1"/>
          </p:cNvSpPr>
          <p:nvPr>
            <p:ph type="title"/>
          </p:nvPr>
        </p:nvSpPr>
        <p:spPr/>
        <p:txBody>
          <a:bodyPr/>
          <a:lstStyle/>
          <a:p>
            <a:r>
              <a:rPr lang="en-US" dirty="0"/>
              <a:t>Notes</a:t>
            </a:r>
            <a:endParaRPr lang="el-GR" dirty="0"/>
          </a:p>
        </p:txBody>
      </p:sp>
      <p:sp>
        <p:nvSpPr>
          <p:cNvPr id="3" name="Θέση περιεχομένου 2">
            <a:extLst>
              <a:ext uri="{FF2B5EF4-FFF2-40B4-BE49-F238E27FC236}">
                <a16:creationId xmlns:a16="http://schemas.microsoft.com/office/drawing/2014/main" id="{B8D3B0D6-52F0-9F0C-52D9-5201FDD6D2FB}"/>
              </a:ext>
            </a:extLst>
          </p:cNvPr>
          <p:cNvSpPr>
            <a:spLocks noGrp="1"/>
          </p:cNvSpPr>
          <p:nvPr>
            <p:ph idx="1"/>
          </p:nvPr>
        </p:nvSpPr>
        <p:spPr/>
        <p:txBody>
          <a:bodyPr/>
          <a:lstStyle/>
          <a:p>
            <a:pPr algn="just"/>
            <a:r>
              <a:rPr lang="el-GR" dirty="0">
                <a:latin typeface="Arial" panose="020B0604020202020204" pitchFamily="34" charset="0"/>
                <a:cs typeface="Arial" panose="020B0604020202020204" pitchFamily="34" charset="0"/>
              </a:rPr>
              <a:t>ὦ </a:t>
            </a:r>
            <a:r>
              <a:rPr lang="el-GR" dirty="0" err="1">
                <a:latin typeface="Arial" panose="020B0604020202020204" pitchFamily="34" charset="0"/>
                <a:cs typeface="Arial" panose="020B0604020202020204" pitchFamily="34" charset="0"/>
              </a:rPr>
              <a:t>ἄνδρες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Ἀθηναῖοι</a:t>
            </a:r>
            <a:r>
              <a:rPr lang="en-US" dirty="0">
                <a:latin typeface="Arial" panose="020B0604020202020204" pitchFamily="34" charset="0"/>
                <a:cs typeface="Arial" panose="020B0604020202020204" pitchFamily="34" charset="0"/>
              </a:rPr>
              <a:t>: S avoids the official title of the jurors (</a:t>
            </a:r>
            <a:r>
              <a:rPr lang="el-GR" dirty="0">
                <a:latin typeface="Arial" panose="020B0604020202020204" pitchFamily="34" charset="0"/>
                <a:cs typeface="Arial" panose="020B0604020202020204" pitchFamily="34" charset="0"/>
              </a:rPr>
              <a:t>δικασταί)</a:t>
            </a:r>
            <a:r>
              <a:rPr lang="en-US" dirty="0">
                <a:latin typeface="Arial" panose="020B0604020202020204" pitchFamily="34" charset="0"/>
                <a:cs typeface="Arial" panose="020B0604020202020204" pitchFamily="34" charset="0"/>
              </a:rPr>
              <a:t> and</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addresses them as the citizens of Athens.</a:t>
            </a:r>
          </a:p>
          <a:p>
            <a:pPr algn="just"/>
            <a:r>
              <a:rPr lang="en-US" dirty="0">
                <a:latin typeface="Arial" panose="020B0604020202020204" pitchFamily="34" charset="0"/>
                <a:cs typeface="Arial" panose="020B0604020202020204" pitchFamily="34" charset="0"/>
              </a:rPr>
              <a:t>The presiding magistrate acted simply as a chairman; he did not interpret the law, or even call attention to any misstatements of it. Indeed, Socrates does not appeal to the presiding officer of the court to maintain order, but asks the jurymen not to make a disturbance.</a:t>
            </a:r>
            <a:endParaRPr lang="el-GR" dirty="0"/>
          </a:p>
        </p:txBody>
      </p:sp>
    </p:spTree>
    <p:extLst>
      <p:ext uri="{BB962C8B-B14F-4D97-AF65-F5344CB8AC3E}">
        <p14:creationId xmlns:p14="http://schemas.microsoft.com/office/powerpoint/2010/main" val="3005814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7C940E-996B-5647-3D60-29ABD4D8513B}"/>
              </a:ext>
            </a:extLst>
          </p:cNvPr>
          <p:cNvSpPr>
            <a:spLocks noGrp="1"/>
          </p:cNvSpPr>
          <p:nvPr>
            <p:ph type="title"/>
          </p:nvPr>
        </p:nvSpPr>
        <p:spPr/>
        <p:txBody>
          <a:bodyPr/>
          <a:lstStyle/>
          <a:p>
            <a:r>
              <a:rPr lang="en-US" dirty="0"/>
              <a:t>Sentences</a:t>
            </a:r>
            <a:endParaRPr lang="el-GR" dirty="0"/>
          </a:p>
        </p:txBody>
      </p:sp>
      <p:sp>
        <p:nvSpPr>
          <p:cNvPr id="3" name="Θέση περιεχομένου 2">
            <a:extLst>
              <a:ext uri="{FF2B5EF4-FFF2-40B4-BE49-F238E27FC236}">
                <a16:creationId xmlns:a16="http://schemas.microsoft.com/office/drawing/2014/main" id="{BA52A900-E721-ED21-1A9D-0E37B9FA6536}"/>
              </a:ext>
            </a:extLst>
          </p:cNvPr>
          <p:cNvSpPr>
            <a:spLocks noGrp="1"/>
          </p:cNvSpPr>
          <p:nvPr>
            <p:ph idx="1"/>
          </p:nvPr>
        </p:nvSpPr>
        <p:spPr/>
        <p:txBody>
          <a:bodyPr>
            <a:normAutofit fontScale="70000" lnSpcReduction="20000"/>
          </a:bodyPr>
          <a:lstStyle/>
          <a:p>
            <a:r>
              <a:rPr lang="el-GR" dirty="0" err="1">
                <a:latin typeface="Arial" panose="020B0604020202020204" pitchFamily="34" charset="0"/>
                <a:cs typeface="Arial" panose="020B0604020202020204" pitchFamily="34" charset="0"/>
              </a:rPr>
              <a:t>οὐκ</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οἶδα</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(main clause)</a:t>
            </a:r>
          </a:p>
          <a:p>
            <a:r>
              <a:rPr lang="el-GR" dirty="0">
                <a:solidFill>
                  <a:srgbClr val="FF0000"/>
                </a:solidFill>
                <a:latin typeface="Arial" panose="020B0604020202020204" pitchFamily="34" charset="0"/>
                <a:cs typeface="Arial" panose="020B0604020202020204" pitchFamily="34" charset="0"/>
              </a:rPr>
              <a:t>ὅ τι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ὑμεῖς</a:t>
            </a:r>
            <a:r>
              <a:rPr lang="el-GR" dirty="0">
                <a:latin typeface="Arial" panose="020B0604020202020204" pitchFamily="34" charset="0"/>
                <a:cs typeface="Arial" panose="020B0604020202020204" pitchFamily="34" charset="0"/>
              </a:rPr>
              <a:t>, ὦ </a:t>
            </a:r>
            <a:r>
              <a:rPr lang="el-GR" dirty="0" err="1">
                <a:latin typeface="Arial" panose="020B0604020202020204" pitchFamily="34" charset="0"/>
                <a:cs typeface="Arial" panose="020B0604020202020204" pitchFamily="34" charset="0"/>
              </a:rPr>
              <a:t>ἄνδρες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Ἀθηναῖοι</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πεπόνθατε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ὑπὸ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ἐμῶν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κατηγόρων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(secondary clause</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relative clause, object of the verb)</a:t>
            </a:r>
          </a:p>
          <a:p>
            <a:r>
              <a:rPr lang="el-GR" dirty="0" err="1">
                <a:latin typeface="Arial" panose="020B0604020202020204" pitchFamily="34" charset="0"/>
                <a:cs typeface="Arial" panose="020B0604020202020204" pitchFamily="34" charset="0"/>
              </a:rPr>
              <a:t>ἐγὼ</a:t>
            </a:r>
            <a:r>
              <a:rPr lang="el-GR" dirty="0">
                <a:latin typeface="Arial" panose="020B0604020202020204" pitchFamily="34" charset="0"/>
                <a:cs typeface="Arial" panose="020B0604020202020204" pitchFamily="34" charset="0"/>
              </a:rPr>
              <a:t> δ᾽ </a:t>
            </a:r>
            <a:r>
              <a:rPr lang="el-GR" dirty="0" err="1">
                <a:latin typeface="Arial" panose="020B0604020202020204" pitchFamily="34" charset="0"/>
                <a:cs typeface="Arial" panose="020B0604020202020204" pitchFamily="34" charset="0"/>
              </a:rPr>
              <a:t>οὖν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αὐτὸς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ὑπ</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ὀλίγου</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ἐμαυτοῦ</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ἐπελαθόμην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(main clause)</a:t>
            </a:r>
          </a:p>
          <a:p>
            <a:r>
              <a:rPr lang="el-GR" dirty="0" err="1">
                <a:latin typeface="Arial" panose="020B0604020202020204" pitchFamily="34" charset="0"/>
                <a:cs typeface="Arial" panose="020B0604020202020204" pitchFamily="34" charset="0"/>
              </a:rPr>
              <a:t>οὕτω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πιθανῶς</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ἔλεγον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(main clause)</a:t>
            </a:r>
          </a:p>
          <a:p>
            <a:r>
              <a:rPr lang="el-GR" dirty="0" err="1">
                <a:latin typeface="Arial" panose="020B0604020202020204" pitchFamily="34" charset="0"/>
                <a:cs typeface="Arial" panose="020B0604020202020204" pitchFamily="34" charset="0"/>
              </a:rPr>
              <a:t>Καίτοι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ἀληθές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γε</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ὡς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ἔπος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εἰπεῖν</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οὐδὲν</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εἰρήκασιν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(main clause)</a:t>
            </a:r>
          </a:p>
          <a:p>
            <a:r>
              <a:rPr lang="el-GR" dirty="0" err="1">
                <a:latin typeface="Arial" panose="020B0604020202020204" pitchFamily="34" charset="0"/>
                <a:cs typeface="Arial" panose="020B0604020202020204" pitchFamily="34" charset="0"/>
              </a:rPr>
              <a:t>μάλιστα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ἓν</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ἐθαύμασα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πολλῶν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(main clause)</a:t>
            </a:r>
          </a:p>
          <a:p>
            <a:r>
              <a:rPr lang="el-GR" dirty="0" err="1">
                <a:solidFill>
                  <a:srgbClr val="FF0000"/>
                </a:solidFill>
                <a:latin typeface="Arial" panose="020B0604020202020204" pitchFamily="34" charset="0"/>
                <a:cs typeface="Arial" panose="020B0604020202020204" pitchFamily="34" charset="0"/>
              </a:rPr>
              <a:t>ὧν</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ἐψεύσαντο</a:t>
            </a:r>
            <a:r>
              <a:rPr lang="en-US" dirty="0">
                <a:latin typeface="Arial" panose="020B0604020202020204" pitchFamily="34" charset="0"/>
                <a:cs typeface="Arial" panose="020B0604020202020204" pitchFamily="34" charset="0"/>
              </a:rPr>
              <a:t> (secondary clause, relative clause, the relative is attracted from its proper case to the case of the antecedent)</a:t>
            </a:r>
          </a:p>
          <a:p>
            <a:r>
              <a:rPr lang="el-GR" dirty="0" err="1">
                <a:latin typeface="Arial" panose="020B0604020202020204" pitchFamily="34" charset="0"/>
                <a:cs typeface="Arial" panose="020B0604020202020204" pitchFamily="34" charset="0"/>
              </a:rPr>
              <a:t>τοῦτο</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ἐν</a:t>
            </a:r>
            <a:r>
              <a:rPr lang="el-GR" dirty="0">
                <a:latin typeface="Arial" panose="020B0604020202020204" pitchFamily="34" charset="0"/>
                <a:cs typeface="Arial" panose="020B0604020202020204" pitchFamily="34" charset="0"/>
              </a:rPr>
              <a:t> ᾧ </a:t>
            </a:r>
            <a:r>
              <a:rPr lang="el-GR" b="1" dirty="0" err="1">
                <a:latin typeface="Arial" panose="020B0604020202020204" pitchFamily="34" charset="0"/>
                <a:cs typeface="Arial" panose="020B0604020202020204" pitchFamily="34" charset="0"/>
              </a:rPr>
              <a:t>ἔλεγον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(main clause)</a:t>
            </a:r>
          </a:p>
          <a:p>
            <a:r>
              <a:rPr lang="el-GR" dirty="0" err="1">
                <a:solidFill>
                  <a:srgbClr val="FF0000"/>
                </a:solidFill>
                <a:latin typeface="Arial" panose="020B0604020202020204" pitchFamily="34" charset="0"/>
                <a:cs typeface="Arial" panose="020B0604020202020204" pitchFamily="34" charset="0"/>
              </a:rPr>
              <a:t>ὡς</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χρῆν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ὑμᾶς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εὐλαβεῖσθαι</a:t>
            </a:r>
            <a:r>
              <a:rPr lang="en-US" dirty="0">
                <a:latin typeface="Arial" panose="020B0604020202020204" pitchFamily="34" charset="0"/>
                <a:cs typeface="Arial" panose="020B0604020202020204" pitchFamily="34" charset="0"/>
              </a:rPr>
              <a:t> (secondary clause, relative adverb, relative clause, object of the verb)</a:t>
            </a:r>
            <a:r>
              <a:rPr lang="el-GR"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l-GR" dirty="0" err="1">
                <a:solidFill>
                  <a:srgbClr val="FF0000"/>
                </a:solidFill>
                <a:latin typeface="Arial" panose="020B0604020202020204" pitchFamily="34" charset="0"/>
                <a:cs typeface="Arial" panose="020B0604020202020204" pitchFamily="34" charset="0"/>
              </a:rPr>
              <a:t>μὴ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ὑπ</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ἐμοῦ</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ἐξαπατηθῆτε</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ὡς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δεινοῦ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ὄντος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λέγειν</a:t>
            </a:r>
            <a:r>
              <a:rPr lang="en-US" dirty="0">
                <a:latin typeface="Arial" panose="020B0604020202020204" pitchFamily="34" charset="0"/>
                <a:cs typeface="Arial" panose="020B0604020202020204" pitchFamily="34" charset="0"/>
              </a:rPr>
              <a:t>) (secondary clause, fear clause, acts essentially as the direct object of a verb of fearing)</a:t>
            </a:r>
          </a:p>
          <a:p>
            <a:endParaRPr lang="en-US" dirty="0">
              <a:latin typeface="Arial" panose="020B0604020202020204" pitchFamily="34" charset="0"/>
              <a:cs typeface="Arial" panose="020B0604020202020204" pitchFamily="34" charset="0"/>
            </a:endParaRPr>
          </a:p>
          <a:p>
            <a:endParaRPr lang="en-US" dirty="0"/>
          </a:p>
          <a:p>
            <a:endParaRPr lang="en-US" dirty="0"/>
          </a:p>
          <a:p>
            <a:endParaRPr lang="en-US" dirty="0"/>
          </a:p>
          <a:p>
            <a:endParaRPr lang="el-GR" dirty="0"/>
          </a:p>
        </p:txBody>
      </p:sp>
    </p:spTree>
    <p:extLst>
      <p:ext uri="{BB962C8B-B14F-4D97-AF65-F5344CB8AC3E}">
        <p14:creationId xmlns:p14="http://schemas.microsoft.com/office/powerpoint/2010/main" val="2944681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B9BF54-06AE-4BBE-FBD1-1AE1367AA769}"/>
              </a:ext>
            </a:extLst>
          </p:cNvPr>
          <p:cNvSpPr>
            <a:spLocks noGrp="1"/>
          </p:cNvSpPr>
          <p:nvPr>
            <p:ph type="title"/>
          </p:nvPr>
        </p:nvSpPr>
        <p:spPr/>
        <p:txBody>
          <a:bodyPr/>
          <a:lstStyle/>
          <a:p>
            <a:r>
              <a:rPr lang="en-US" dirty="0"/>
              <a:t>Sentences</a:t>
            </a:r>
            <a:endParaRPr lang="el-GR" dirty="0"/>
          </a:p>
        </p:txBody>
      </p:sp>
      <p:sp>
        <p:nvSpPr>
          <p:cNvPr id="3" name="Θέση περιεχομένου 2">
            <a:extLst>
              <a:ext uri="{FF2B5EF4-FFF2-40B4-BE49-F238E27FC236}">
                <a16:creationId xmlns:a16="http://schemas.microsoft.com/office/drawing/2014/main" id="{8037C99B-65D5-27FE-15BE-C45313FA4C66}"/>
              </a:ext>
            </a:extLst>
          </p:cNvPr>
          <p:cNvSpPr>
            <a:spLocks noGrp="1"/>
          </p:cNvSpPr>
          <p:nvPr>
            <p:ph idx="1"/>
          </p:nvPr>
        </p:nvSpPr>
        <p:spPr/>
        <p:txBody>
          <a:bodyPr>
            <a:normAutofit fontScale="77500" lnSpcReduction="20000"/>
          </a:bodyPr>
          <a:lstStyle/>
          <a:p>
            <a:pPr algn="just"/>
            <a:r>
              <a:rPr lang="el-GR" dirty="0" err="1">
                <a:latin typeface="Arial" panose="020B0604020202020204" pitchFamily="34" charset="0"/>
                <a:cs typeface="Arial" panose="020B0604020202020204" pitchFamily="34" charset="0"/>
              </a:rPr>
              <a:t>τὸ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αἰσχυνθῆναι</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τοῦτό</a:t>
            </a:r>
            <a:r>
              <a:rPr lang="el-GR" dirty="0">
                <a:latin typeface="Arial" panose="020B0604020202020204" pitchFamily="34" charset="0"/>
                <a:cs typeface="Arial" panose="020B0604020202020204" pitchFamily="34" charset="0"/>
              </a:rPr>
              <a:t> μοι </a:t>
            </a:r>
            <a:r>
              <a:rPr lang="el-GR" b="1" dirty="0" err="1">
                <a:latin typeface="Arial" panose="020B0604020202020204" pitchFamily="34" charset="0"/>
                <a:cs typeface="Arial" panose="020B0604020202020204" pitchFamily="34" charset="0"/>
              </a:rPr>
              <a:t>ἔδοξεν</a:t>
            </a:r>
            <a:r>
              <a:rPr lang="el-GR" b="1"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ἀναισχυντότατον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εἶναι</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main clause)</a:t>
            </a:r>
          </a:p>
          <a:p>
            <a:pPr algn="just"/>
            <a:r>
              <a:rPr lang="el-GR" dirty="0" err="1">
                <a:solidFill>
                  <a:srgbClr val="FF0000"/>
                </a:solidFill>
                <a:latin typeface="Arial" panose="020B0604020202020204" pitchFamily="34" charset="0"/>
                <a:cs typeface="Arial" panose="020B0604020202020204" pitchFamily="34" charset="0"/>
              </a:rPr>
              <a:t>ὅτι</a:t>
            </a:r>
            <a:r>
              <a:rPr lang="el-GR" dirty="0">
                <a:solidFill>
                  <a:srgbClr val="FF0000"/>
                </a:solidFill>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αὐτίκα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ὑπ</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ἐμοῦ</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ἐξελεγχθήσονται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ἔργῳ</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(secondary clause, accusative neuter of the relative, when used adverbially showing result)</a:t>
            </a:r>
          </a:p>
          <a:p>
            <a:pPr algn="just"/>
            <a:r>
              <a:rPr lang="el-GR" dirty="0" err="1">
                <a:solidFill>
                  <a:srgbClr val="FF0000"/>
                </a:solidFill>
                <a:latin typeface="Arial" panose="020B0604020202020204" pitchFamily="34" charset="0"/>
                <a:cs typeface="Arial" panose="020B0604020202020204" pitchFamily="34" charset="0"/>
              </a:rPr>
              <a:t>ἐπειδὰν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μηδ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ὁπωστιοῦν</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φαίνωμαι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δεινὸς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λέγειν</a:t>
            </a:r>
            <a:r>
              <a:rPr lang="el-GR"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(temporal clause, equiv. to fut. more vivid condition (</a:t>
            </a:r>
            <a:r>
              <a:rPr lang="el-GR" dirty="0" err="1">
                <a:latin typeface="Arial" panose="020B0604020202020204" pitchFamily="34" charset="0"/>
                <a:cs typeface="Arial" panose="020B0604020202020204" pitchFamily="34" charset="0"/>
              </a:rPr>
              <a:t>ἐάν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subj., fut.), habitual, present)</a:t>
            </a:r>
            <a:r>
              <a:rPr lang="el-GR"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lgn="just"/>
            <a:r>
              <a:rPr lang="el-GR" dirty="0" err="1">
                <a:solidFill>
                  <a:srgbClr val="FF0000"/>
                </a:solidFill>
                <a:latin typeface="Arial" panose="020B0604020202020204" pitchFamily="34" charset="0"/>
                <a:cs typeface="Arial" panose="020B0604020202020204" pitchFamily="34" charset="0"/>
              </a:rPr>
              <a:t>εἰ</a:t>
            </a:r>
            <a:r>
              <a:rPr lang="el-GR" dirty="0">
                <a:solidFill>
                  <a:srgbClr val="FF0000"/>
                </a:solidFill>
                <a:latin typeface="Arial" panose="020B0604020202020204" pitchFamily="34" charset="0"/>
                <a:cs typeface="Arial" panose="020B0604020202020204" pitchFamily="34" charset="0"/>
              </a:rPr>
              <a:t> </a:t>
            </a:r>
            <a:r>
              <a:rPr lang="el-GR" dirty="0" err="1">
                <a:solidFill>
                  <a:srgbClr val="FF0000"/>
                </a:solidFill>
                <a:latin typeface="Arial" panose="020B0604020202020204" pitchFamily="34" charset="0"/>
                <a:cs typeface="Arial" panose="020B0604020202020204" pitchFamily="34" charset="0"/>
              </a:rPr>
              <a:t>μὴ</a:t>
            </a:r>
            <a:r>
              <a:rPr lang="el-GR" dirty="0">
                <a:solidFill>
                  <a:srgbClr val="FF0000"/>
                </a:solidFill>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ἄρα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δεινὸν</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καλοῦσιν</a:t>
            </a:r>
            <a:r>
              <a:rPr lang="el-GR" b="1"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οὗτοι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λέγειν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τἀληθῆ</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λέγοντα</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(secondary clause</a:t>
            </a:r>
            <a:r>
              <a:rPr lang="el-GR"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conditional clause, </a:t>
            </a:r>
            <a:r>
              <a:rPr lang="el-GR" dirty="0">
                <a:latin typeface="Arial" panose="020B0604020202020204" pitchFamily="34" charset="0"/>
                <a:cs typeface="Arial" panose="020B0604020202020204" pitchFamily="34" charset="0"/>
              </a:rPr>
              <a:t>Ν</a:t>
            </a:r>
            <a:r>
              <a:rPr lang="en-US" dirty="0">
                <a:latin typeface="Arial" panose="020B0604020202020204" pitchFamily="34" charset="0"/>
                <a:cs typeface="Arial" panose="020B0604020202020204" pitchFamily="34" charset="0"/>
              </a:rPr>
              <a:t>neutral condition, possible)</a:t>
            </a:r>
          </a:p>
          <a:p>
            <a:pPr algn="just"/>
            <a:r>
              <a:rPr lang="el-GR" dirty="0" err="1">
                <a:solidFill>
                  <a:srgbClr val="FF0000"/>
                </a:solidFill>
                <a:latin typeface="Arial" panose="020B0604020202020204" pitchFamily="34" charset="0"/>
                <a:cs typeface="Arial" panose="020B0604020202020204" pitchFamily="34" charset="0"/>
              </a:rPr>
              <a:t>εἰ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τοῦτο</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λέγουσιν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(secondary clause,</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conditional</a:t>
            </a:r>
            <a:r>
              <a:rPr lang="fr-FR" dirty="0">
                <a:latin typeface="Arial" panose="020B0604020202020204" pitchFamily="34" charset="0"/>
                <a:cs typeface="Arial" panose="020B0604020202020204" pitchFamily="34" charset="0"/>
              </a:rPr>
              <a:t> clause, Feutra condition, possible</a:t>
            </a:r>
            <a:r>
              <a:rPr lang="en-US" dirty="0">
                <a:latin typeface="Arial" panose="020B0604020202020204" pitchFamily="34" charset="0"/>
                <a:cs typeface="Arial" panose="020B0604020202020204" pitchFamily="34" charset="0"/>
              </a:rPr>
              <a:t>)</a:t>
            </a:r>
          </a:p>
          <a:p>
            <a:pPr algn="just"/>
            <a:r>
              <a:rPr lang="el-GR" dirty="0" err="1">
                <a:solidFill>
                  <a:srgbClr val="FF0000"/>
                </a:solidFill>
                <a:latin typeface="Arial" panose="020B0604020202020204" pitchFamily="34" charset="0"/>
                <a:cs typeface="Arial" panose="020B0604020202020204" pitchFamily="34" charset="0"/>
              </a:rPr>
              <a:t>ὁμολογοίην</a:t>
            </a:r>
            <a:r>
              <a:rPr lang="el-GR" dirty="0">
                <a:solidFill>
                  <a:srgbClr val="FF0000"/>
                </a:solidFill>
                <a:latin typeface="Arial" panose="020B0604020202020204" pitchFamily="34" charset="0"/>
                <a:cs typeface="Arial" panose="020B0604020202020204" pitchFamily="34" charset="0"/>
              </a:rPr>
              <a:t> </a:t>
            </a:r>
            <a:r>
              <a:rPr lang="el-GR" dirty="0" err="1">
                <a:solidFill>
                  <a:srgbClr val="FF0000"/>
                </a:solidFill>
                <a:latin typeface="Arial" panose="020B0604020202020204" pitchFamily="34" charset="0"/>
                <a:cs typeface="Arial" panose="020B0604020202020204" pitchFamily="34" charset="0"/>
              </a:rPr>
              <a:t>ἂν</a:t>
            </a:r>
            <a:r>
              <a:rPr lang="el-GR" dirty="0">
                <a:solidFill>
                  <a:srgbClr val="FF0000"/>
                </a:solidFill>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ἔγωγε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οὐ</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κατὰ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τούτους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εἶναι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ῥήτωρ</a:t>
            </a:r>
            <a:r>
              <a:rPr lang="en-US" dirty="0">
                <a:latin typeface="Arial" panose="020B0604020202020204" pitchFamily="34" charset="0"/>
                <a:cs typeface="Arial" panose="020B0604020202020204" pitchFamily="34" charset="0"/>
              </a:rPr>
              <a:t> (main clause, potential optative)</a:t>
            </a:r>
          </a:p>
          <a:p>
            <a:pPr algn="just"/>
            <a:r>
              <a:rPr lang="el-GR" dirty="0" err="1">
                <a:latin typeface="Arial" panose="020B0604020202020204" pitchFamily="34" charset="0"/>
                <a:cs typeface="Arial" panose="020B0604020202020204" pitchFamily="34" charset="0"/>
              </a:rPr>
              <a:t>οὗτοι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οὖν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ἤ τι ἢ </a:t>
            </a:r>
            <a:r>
              <a:rPr lang="el-GR" dirty="0" err="1">
                <a:latin typeface="Arial" panose="020B0604020202020204" pitchFamily="34" charset="0"/>
                <a:cs typeface="Arial" panose="020B0604020202020204" pitchFamily="34" charset="0"/>
              </a:rPr>
              <a:t>οὐδὲν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ἀληθὲς</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εἰρήκασιν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(main clause)</a:t>
            </a:r>
          </a:p>
          <a:p>
            <a:pPr algn="just"/>
            <a:r>
              <a:rPr lang="el-GR" dirty="0" err="1">
                <a:solidFill>
                  <a:srgbClr val="FF0000"/>
                </a:solidFill>
                <a:latin typeface="Arial" panose="020B0604020202020204" pitchFamily="34" charset="0"/>
                <a:cs typeface="Arial" panose="020B0604020202020204" pitchFamily="34" charset="0"/>
              </a:rPr>
              <a:t>ὥσπερ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ἐγὼ</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λέγω</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(secondary clause, introduces a comparison)</a:t>
            </a:r>
          </a:p>
          <a:p>
            <a:pPr algn="just"/>
            <a:r>
              <a:rPr lang="el-GR" dirty="0" err="1">
                <a:latin typeface="Arial" panose="020B0604020202020204" pitchFamily="34" charset="0"/>
                <a:cs typeface="Arial" panose="020B0604020202020204" pitchFamily="34" charset="0"/>
              </a:rPr>
              <a:t>ὑμεῖς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δέ</a:t>
            </a:r>
            <a:r>
              <a:rPr lang="el-GR" dirty="0">
                <a:latin typeface="Arial" panose="020B0604020202020204" pitchFamily="34" charset="0"/>
                <a:cs typeface="Arial" panose="020B0604020202020204" pitchFamily="34" charset="0"/>
              </a:rPr>
              <a:t> μου </a:t>
            </a:r>
            <a:r>
              <a:rPr lang="el-GR" b="1" dirty="0" err="1">
                <a:latin typeface="Arial" panose="020B0604020202020204" pitchFamily="34" charset="0"/>
                <a:cs typeface="Arial" panose="020B0604020202020204" pitchFamily="34" charset="0"/>
              </a:rPr>
              <a:t>ἀκούσεσθε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πᾶσαν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τὴν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ἀλήθειαν</a:t>
            </a:r>
            <a:r>
              <a:rPr lang="el-GR"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(main clause)</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575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AE679F-1B2B-B433-A834-E2F0D7A7CAEC}"/>
              </a:ext>
            </a:extLst>
          </p:cNvPr>
          <p:cNvSpPr>
            <a:spLocks noGrp="1"/>
          </p:cNvSpPr>
          <p:nvPr>
            <p:ph type="title"/>
          </p:nvPr>
        </p:nvSpPr>
        <p:spPr/>
        <p:txBody>
          <a:bodyPr/>
          <a:lstStyle/>
          <a:p>
            <a:r>
              <a:rPr lang="en-US" dirty="0"/>
              <a:t>Translation</a:t>
            </a:r>
            <a:endParaRPr lang="el-GR" dirty="0"/>
          </a:p>
        </p:txBody>
      </p:sp>
      <p:sp>
        <p:nvSpPr>
          <p:cNvPr id="3" name="Θέση περιεχομένου 2">
            <a:extLst>
              <a:ext uri="{FF2B5EF4-FFF2-40B4-BE49-F238E27FC236}">
                <a16:creationId xmlns:a16="http://schemas.microsoft.com/office/drawing/2014/main" id="{F9DEED36-83EE-EE43-4DA6-D5D751CD1710}"/>
              </a:ext>
            </a:extLst>
          </p:cNvPr>
          <p:cNvSpPr>
            <a:spLocks noGrp="1"/>
          </p:cNvSpPr>
          <p:nvPr>
            <p:ph idx="1"/>
          </p:nvPr>
        </p:nvSpPr>
        <p:spPr/>
        <p:txBody>
          <a:bodyPr>
            <a:normAutofit/>
          </a:bodyPr>
          <a:lstStyle/>
          <a:p>
            <a:pPr marL="0" indent="0" algn="just">
              <a:buNone/>
            </a:pPr>
            <a:r>
              <a:rPr lang="en-US" dirty="0">
                <a:latin typeface="Arial" panose="020B0604020202020204" pitchFamily="34" charset="0"/>
                <a:cs typeface="Arial" panose="020B0604020202020204" pitchFamily="34" charset="0"/>
              </a:rPr>
              <a:t>[17a] How you have felt, O men of Athens, at hearing the speeches of my accusers, I cannot tell; but I know that their persuasive words almost made me forget who I was—such was the effect of them; and yet they have hardly spoken a word of truth [</a:t>
            </a:r>
            <a:r>
              <a:rPr lang="en-US" dirty="0" err="1">
                <a:latin typeface="Arial" panose="020B0604020202020204" pitchFamily="34" charset="0"/>
                <a:cs typeface="Arial" panose="020B0604020202020204" pitchFamily="34" charset="0"/>
              </a:rPr>
              <a:t>alēthēs</a:t>
            </a:r>
            <a:r>
              <a:rPr lang="en-US" dirty="0">
                <a:latin typeface="Arial" panose="020B0604020202020204" pitchFamily="34" charset="0"/>
                <a:cs typeface="Arial" panose="020B0604020202020204" pitchFamily="34" charset="0"/>
              </a:rPr>
              <a:t>]. But many as their falsehoods were, there was one of them which quite amazed me—I mean when they told you to be upon your guard, and not to let yourselves be deceived [17b] by the force of my eloquence. They ought to have been ashamed of saying this, because they were sure to be detected as soon as I opened my lips and displayed my deficiency; they certainly did appear to be most shameless in saying this, unless by the force of eloquence they mean the force of truth [</a:t>
            </a:r>
            <a:r>
              <a:rPr lang="en-US" dirty="0" err="1">
                <a:latin typeface="Arial" panose="020B0604020202020204" pitchFamily="34" charset="0"/>
                <a:cs typeface="Arial" panose="020B0604020202020204" pitchFamily="34" charset="0"/>
              </a:rPr>
              <a:t>alēthēs</a:t>
            </a:r>
            <a:r>
              <a:rPr lang="en-US" dirty="0">
                <a:latin typeface="Arial" panose="020B0604020202020204" pitchFamily="34" charset="0"/>
                <a:cs typeface="Arial" panose="020B0604020202020204" pitchFamily="34" charset="0"/>
              </a:rPr>
              <a:t>]; for then I do indeed admit that I am eloquent. But in how different a way from theirs! Well, as I was saying, they have hardly uttered a word, or not more than a word, of truth [</a:t>
            </a:r>
            <a:r>
              <a:rPr lang="en-US" dirty="0" err="1">
                <a:latin typeface="Arial" panose="020B0604020202020204" pitchFamily="34" charset="0"/>
                <a:cs typeface="Arial" panose="020B0604020202020204" pitchFamily="34" charset="0"/>
              </a:rPr>
              <a:t>alēthēs</a:t>
            </a:r>
            <a:r>
              <a:rPr lang="en-US" dirty="0">
                <a:latin typeface="Arial" panose="020B0604020202020204" pitchFamily="34" charset="0"/>
                <a:cs typeface="Arial" panose="020B0604020202020204" pitchFamily="34" charset="0"/>
              </a:rPr>
              <a:t>]; but you shall hear from me the whole truth [</a:t>
            </a:r>
            <a:r>
              <a:rPr lang="en-US" dirty="0" err="1">
                <a:latin typeface="Arial" panose="020B0604020202020204" pitchFamily="34" charset="0"/>
                <a:cs typeface="Arial" panose="020B0604020202020204" pitchFamily="34" charset="0"/>
              </a:rPr>
              <a:t>alēthēs</a:t>
            </a:r>
            <a:r>
              <a:rPr lang="en-US" dirty="0">
                <a:latin typeface="Arial" panose="020B0604020202020204" pitchFamily="34" charset="0"/>
                <a:cs typeface="Arial" panose="020B0604020202020204" pitchFamily="34" charset="0"/>
              </a:rPr>
              <a:t>]: </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364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9BFEF1-E55F-A66E-E831-610CB8740BE3}"/>
              </a:ext>
            </a:extLst>
          </p:cNvPr>
          <p:cNvSpPr>
            <a:spLocks noGrp="1"/>
          </p:cNvSpPr>
          <p:nvPr>
            <p:ph type="title"/>
          </p:nvPr>
        </p:nvSpPr>
        <p:spPr/>
        <p:txBody>
          <a:bodyPr/>
          <a:lstStyle/>
          <a:p>
            <a:r>
              <a:rPr lang="en-US" i="1" dirty="0">
                <a:latin typeface="Arial" panose="020B0604020202020204" pitchFamily="34" charset="0"/>
                <a:cs typeface="Arial" panose="020B0604020202020204" pitchFamily="34" charset="0"/>
              </a:rPr>
              <a:t>Apology</a:t>
            </a:r>
            <a:r>
              <a:rPr lang="en-US" dirty="0">
                <a:latin typeface="Arial" panose="020B0604020202020204" pitchFamily="34" charset="0"/>
                <a:cs typeface="Arial" panose="020B0604020202020204" pitchFamily="34" charset="0"/>
              </a:rPr>
              <a:t> 17a-18a (Introduction or </a:t>
            </a:r>
            <a:r>
              <a:rPr lang="el-GR" i="1" dirty="0" err="1">
                <a:latin typeface="Arial" panose="020B0604020202020204" pitchFamily="34" charset="0"/>
                <a:cs typeface="Arial" panose="020B0604020202020204" pitchFamily="34" charset="0"/>
              </a:rPr>
              <a:t>προοίμιον</a:t>
            </a:r>
            <a:r>
              <a:rPr lang="el-GR" dirty="0">
                <a:latin typeface="Arial" panose="020B0604020202020204" pitchFamily="34" charset="0"/>
                <a:cs typeface="Arial" panose="020B0604020202020204" pitchFamily="34" charset="0"/>
              </a:rPr>
              <a:t>)</a:t>
            </a:r>
            <a:endParaRPr lang="el-GR" dirty="0"/>
          </a:p>
        </p:txBody>
      </p:sp>
      <p:sp>
        <p:nvSpPr>
          <p:cNvPr id="3" name="Θέση περιεχομένου 2">
            <a:extLst>
              <a:ext uri="{FF2B5EF4-FFF2-40B4-BE49-F238E27FC236}">
                <a16:creationId xmlns:a16="http://schemas.microsoft.com/office/drawing/2014/main" id="{9F89E118-1AAF-B5A6-93D2-A11910A520DF}"/>
              </a:ext>
            </a:extLst>
          </p:cNvPr>
          <p:cNvSpPr>
            <a:spLocks noGrp="1"/>
          </p:cNvSpPr>
          <p:nvPr>
            <p:ph idx="1"/>
          </p:nvPr>
        </p:nvSpPr>
        <p:spPr/>
        <p:txBody>
          <a:bodyPr>
            <a:normAutofit/>
          </a:bodyPr>
          <a:lstStyle/>
          <a:p>
            <a:pPr marL="0" indent="0" algn="just">
              <a:buNone/>
            </a:pPr>
            <a:r>
              <a:rPr lang="el-GR" dirty="0" err="1">
                <a:latin typeface="Arial" panose="020B0604020202020204" pitchFamily="34" charset="0"/>
                <a:cs typeface="Arial" panose="020B0604020202020204" pitchFamily="34" charset="0"/>
              </a:rPr>
              <a:t>οὐ</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μέντοι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Δία</a:t>
            </a:r>
            <a:r>
              <a:rPr lang="el-GR" dirty="0">
                <a:latin typeface="Arial" panose="020B0604020202020204" pitchFamily="34" charset="0"/>
                <a:cs typeface="Arial" panose="020B0604020202020204" pitchFamily="34" charset="0"/>
              </a:rPr>
              <a:t>, ὦ </a:t>
            </a:r>
            <a:r>
              <a:rPr lang="el-GR" dirty="0" err="1">
                <a:latin typeface="Arial" panose="020B0604020202020204" pitchFamily="34" charset="0"/>
                <a:cs typeface="Arial" panose="020B0604020202020204" pitchFamily="34" charset="0"/>
              </a:rPr>
              <a:t>ἄνδρες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Ἀθηναῖοι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κεκαλλιεπημένους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λόγους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ὥσπερ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τούτων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ῥήμασί</a:t>
            </a:r>
            <a:r>
              <a:rPr lang="el-GR" dirty="0">
                <a:latin typeface="Arial" panose="020B0604020202020204" pitchFamily="34" charset="0"/>
                <a:cs typeface="Arial" panose="020B0604020202020204" pitchFamily="34" charset="0"/>
              </a:rPr>
              <a:t> τε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ὀνόμασιν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οὐδὲ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κεκοσμημένους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ἀλλ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ἀκούσεσθε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εἰκῇ</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λεγόμενα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ἐπιτυχοῦσιν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ὀνόμασιν</a:t>
            </a:r>
            <a:r>
              <a:rPr lang="el-GR"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πιστεύω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δίκαια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εἶναι</a:t>
            </a:r>
            <a:r>
              <a:rPr lang="el-GR" dirty="0">
                <a:latin typeface="Arial" panose="020B0604020202020204" pitchFamily="34" charset="0"/>
                <a:cs typeface="Arial" panose="020B0604020202020204" pitchFamily="34" charset="0"/>
              </a:rPr>
              <a:t> ἃ </a:t>
            </a:r>
            <a:r>
              <a:rPr lang="el-GR" dirty="0" err="1">
                <a:latin typeface="Arial" panose="020B0604020202020204" pitchFamily="34" charset="0"/>
                <a:cs typeface="Arial" panose="020B0604020202020204" pitchFamily="34" charset="0"/>
              </a:rPr>
              <a:t>λέγω</a:t>
            </a:r>
            <a:r>
              <a:rPr lang="el-GR"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μηδεὶς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ὑμῶν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προσδοκησάτω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ἄλλως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οὐδὲ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ἂν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δήπου</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πρέποι</a:t>
            </a:r>
            <a:r>
              <a:rPr lang="el-GR" dirty="0">
                <a:latin typeface="Arial" panose="020B0604020202020204" pitchFamily="34" charset="0"/>
                <a:cs typeface="Arial" panose="020B0604020202020204" pitchFamily="34" charset="0"/>
              </a:rPr>
              <a:t>, ὦ </a:t>
            </a:r>
            <a:r>
              <a:rPr lang="el-GR" dirty="0" err="1">
                <a:latin typeface="Arial" panose="020B0604020202020204" pitchFamily="34" charset="0"/>
                <a:cs typeface="Arial" panose="020B0604020202020204" pitchFamily="34" charset="0"/>
              </a:rPr>
              <a:t>ἄνδρες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τῇδε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τῇ</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ἡλικίᾳ</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ὥσπερ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μειρακίῳ</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πλάττοντι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λόγους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ὑμᾶς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εἰσιέναι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μέντοι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πάνυ</a:t>
            </a:r>
            <a:r>
              <a:rPr lang="el-GR" dirty="0">
                <a:latin typeface="Arial" panose="020B0604020202020204" pitchFamily="34" charset="0"/>
                <a:cs typeface="Arial" panose="020B0604020202020204" pitchFamily="34" charset="0"/>
              </a:rPr>
              <a:t>, ὦ </a:t>
            </a:r>
            <a:r>
              <a:rPr lang="el-GR" dirty="0" err="1">
                <a:latin typeface="Arial" panose="020B0604020202020204" pitchFamily="34" charset="0"/>
                <a:cs typeface="Arial" panose="020B0604020202020204" pitchFamily="34" charset="0"/>
              </a:rPr>
              <a:t>ἄνδρες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Ἀθηναῖοι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τοῦτο</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ὑμῶν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δέομαι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παρίεμαι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ἐὰν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λόγων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ἀκούητέ</a:t>
            </a:r>
            <a:r>
              <a:rPr lang="el-GR" dirty="0">
                <a:latin typeface="Arial" panose="020B0604020202020204" pitchFamily="34" charset="0"/>
                <a:cs typeface="Arial" panose="020B0604020202020204" pitchFamily="34" charset="0"/>
              </a:rPr>
              <a:t> μου </a:t>
            </a:r>
            <a:r>
              <a:rPr lang="el-GR" dirty="0" err="1">
                <a:latin typeface="Arial" panose="020B0604020202020204" pitchFamily="34" charset="0"/>
                <a:cs typeface="Arial" panose="020B0604020202020204" pitchFamily="34" charset="0"/>
              </a:rPr>
              <a:t>ἀπολογουμένου</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ὧνπερ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εἴωθα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λέγειν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ἀγορᾷ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τραπεζῶν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ἵνα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ὑμῶν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πολλοὶ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ἀκηκόασι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ἄλλοθι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μήτε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θαυμάζειν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μήτε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θορυβεῖν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τούτου</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ἕνεκα</a:t>
            </a:r>
            <a:r>
              <a:rPr lang="el-GR"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06525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8CAD64-23FC-B3CF-6F5E-0F35CE01EB9F}"/>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0D71A197-296A-62AB-CF53-867D963B8832}"/>
              </a:ext>
            </a:extLst>
          </p:cNvPr>
          <p:cNvSpPr>
            <a:spLocks noGrp="1"/>
          </p:cNvSpPr>
          <p:nvPr>
            <p:ph idx="1"/>
          </p:nvPr>
        </p:nvSpPr>
        <p:spPr/>
        <p:txBody>
          <a:bodyPr>
            <a:normAutofit fontScale="92500" lnSpcReduction="20000"/>
          </a:bodyPr>
          <a:lstStyle/>
          <a:p>
            <a:pPr algn="just"/>
            <a:r>
              <a:rPr lang="el-GR" dirty="0" err="1">
                <a:latin typeface="Arial" panose="020B0604020202020204" pitchFamily="34" charset="0"/>
                <a:cs typeface="Arial" panose="020B0604020202020204" pitchFamily="34" charset="0"/>
              </a:rPr>
              <a:t>μέντοι</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certainly or however</a:t>
            </a:r>
          </a:p>
          <a:p>
            <a:pPr algn="just"/>
            <a:r>
              <a:rPr lang="el-GR" dirty="0" err="1">
                <a:latin typeface="Arial" panose="020B0604020202020204" pitchFamily="34" charset="0"/>
                <a:cs typeface="Arial" panose="020B0604020202020204" pitchFamily="34" charset="0"/>
              </a:rPr>
              <a:t>μὰ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Δία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μά</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acc. in oaths calls upon a deity as a witness, by Zeus</a:t>
            </a:r>
          </a:p>
          <a:p>
            <a:pPr algn="just"/>
            <a:r>
              <a:rPr lang="el-GR" dirty="0" err="1">
                <a:latin typeface="Arial" panose="020B0604020202020204" pitchFamily="34" charset="0"/>
                <a:cs typeface="Arial" panose="020B0604020202020204" pitchFamily="34" charset="0"/>
              </a:rPr>
              <a:t>καλλιεπέομαι</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embellish</a:t>
            </a:r>
          </a:p>
          <a:p>
            <a:pPr algn="just"/>
            <a:r>
              <a:rPr lang="en-US" dirty="0" err="1">
                <a:latin typeface="Arial" panose="020B0604020202020204" pitchFamily="34" charset="0"/>
                <a:cs typeface="Arial" panose="020B0604020202020204" pitchFamily="34" charset="0"/>
              </a:rPr>
              <a:t>ῥῆμ</a:t>
            </a:r>
            <a:r>
              <a:rPr lang="en-US" dirty="0">
                <a:latin typeface="Arial" panose="020B0604020202020204" pitchFamily="34" charset="0"/>
                <a:cs typeface="Arial" panose="020B0604020202020204" pitchFamily="34" charset="0"/>
              </a:rPr>
              <a:t>α, -ατος, τό: phrase, saying; word / </a:t>
            </a:r>
            <a:r>
              <a:rPr lang="el-GR" dirty="0" err="1">
                <a:latin typeface="Arial" panose="020B0604020202020204" pitchFamily="34" charset="0"/>
                <a:cs typeface="Arial" panose="020B0604020202020204" pitchFamily="34" charset="0"/>
              </a:rPr>
              <a:t>λεγόμενα</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things) said…; substantive</a:t>
            </a:r>
          </a:p>
          <a:p>
            <a:pPr algn="just"/>
            <a:r>
              <a:rPr lang="el-GR" dirty="0" err="1">
                <a:latin typeface="Arial" panose="020B0604020202020204" pitchFamily="34" charset="0"/>
                <a:cs typeface="Arial" panose="020B0604020202020204" pitchFamily="34" charset="0"/>
              </a:rPr>
              <a:t>τοῖς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ἐπιτυχοῦσιν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ὀνόμασιν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dat. means</a:t>
            </a:r>
          </a:p>
          <a:p>
            <a:pPr algn="just"/>
            <a:r>
              <a:rPr lang="el-GR" dirty="0" err="1">
                <a:latin typeface="Arial" panose="020B0604020202020204" pitchFamily="34" charset="0"/>
                <a:cs typeface="Arial" panose="020B0604020202020204" pitchFamily="34" charset="0"/>
              </a:rPr>
              <a:t>ῥήμασί</a:t>
            </a:r>
            <a:r>
              <a:rPr lang="el-GR" dirty="0">
                <a:latin typeface="Arial" panose="020B0604020202020204" pitchFamily="34" charset="0"/>
                <a:cs typeface="Arial" panose="020B0604020202020204" pitchFamily="34" charset="0"/>
              </a:rPr>
              <a:t> τε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ὀνόμασιν</a:t>
            </a:r>
            <a:r>
              <a:rPr lang="en-US" dirty="0">
                <a:latin typeface="Arial" panose="020B0604020202020204" pitchFamily="34" charset="0"/>
                <a:cs typeface="Arial" panose="020B0604020202020204" pitchFamily="34" charset="0"/>
              </a:rPr>
              <a:t>: with phrases and words</a:t>
            </a:r>
          </a:p>
          <a:p>
            <a:pPr algn="just"/>
            <a:r>
              <a:rPr lang="el-GR" dirty="0" err="1">
                <a:latin typeface="Arial" panose="020B0604020202020204" pitchFamily="34" charset="0"/>
                <a:cs typeface="Arial" panose="020B0604020202020204" pitchFamily="34" charset="0"/>
              </a:rPr>
              <a:t>κεκαλλιεπημένους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ῥήμασί</a:t>
            </a:r>
            <a:r>
              <a:rPr lang="el-GR" dirty="0">
                <a:latin typeface="Arial" panose="020B0604020202020204" pitchFamily="34" charset="0"/>
                <a:cs typeface="Arial" panose="020B0604020202020204" pitchFamily="34" charset="0"/>
              </a:rPr>
              <a:t> τε </a:t>
            </a:r>
            <a:r>
              <a:rPr lang="el-GR" dirty="0" err="1">
                <a:latin typeface="Arial" panose="020B0604020202020204" pitchFamily="34" charset="0"/>
                <a:cs typeface="Arial" panose="020B0604020202020204" pitchFamily="34" charset="0"/>
              </a:rPr>
              <a:t>καὶ</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ὀνόμασιν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pf. pass. </a:t>
            </a:r>
            <a:r>
              <a:rPr lang="en-US" dirty="0" err="1">
                <a:latin typeface="Arial" panose="020B0604020202020204" pitchFamily="34" charset="0"/>
                <a:cs typeface="Arial" panose="020B0604020202020204" pitchFamily="34" charset="0"/>
              </a:rPr>
              <a:t>pple</a:t>
            </a:r>
            <a:r>
              <a:rPr lang="en-US" dirty="0">
                <a:latin typeface="Arial" panose="020B0604020202020204" pitchFamily="34" charset="0"/>
                <a:cs typeface="Arial" panose="020B0604020202020204" pitchFamily="34" charset="0"/>
              </a:rPr>
              <a:t> and dat. of means; </a:t>
            </a:r>
            <a:r>
              <a:rPr lang="el-GR" dirty="0" err="1">
                <a:latin typeface="Arial" panose="020B0604020202020204" pitchFamily="34" charset="0"/>
                <a:cs typeface="Arial" panose="020B0604020202020204" pitchFamily="34" charset="0"/>
              </a:rPr>
              <a:t>ὄνομα</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here refers to individual words; </a:t>
            </a:r>
            <a:r>
              <a:rPr lang="el-GR" dirty="0" err="1">
                <a:latin typeface="Arial" panose="020B0604020202020204" pitchFamily="34" charset="0"/>
                <a:cs typeface="Arial" panose="020B0604020202020204" pitchFamily="34" charset="0"/>
              </a:rPr>
              <a:t>ῥῆμα</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sayings and expressions</a:t>
            </a:r>
          </a:p>
          <a:p>
            <a:pPr algn="just"/>
            <a:r>
              <a:rPr lang="en-US" dirty="0">
                <a:latin typeface="Arial" panose="020B0604020202020204" pitchFamily="34" charset="0"/>
                <a:cs typeface="Arial" panose="020B0604020202020204" pitchFamily="34" charset="0"/>
              </a:rPr>
              <a:t>ἃ…: what…; (τα</a:t>
            </a:r>
            <a:r>
              <a:rPr lang="en-US" dirty="0" err="1">
                <a:latin typeface="Arial" panose="020B0604020202020204" pitchFamily="34" charset="0"/>
                <a:cs typeface="Arial" panose="020B0604020202020204" pitchFamily="34" charset="0"/>
              </a:rPr>
              <a:t>ῦτ</a:t>
            </a:r>
            <a:r>
              <a:rPr lang="en-US" dirty="0">
                <a:latin typeface="Arial" panose="020B0604020202020204" pitchFamily="34" charset="0"/>
                <a:cs typeface="Arial" panose="020B0604020202020204" pitchFamily="34" charset="0"/>
              </a:rPr>
              <a:t>α) ἃ, ‘(these things) which,’ relative with missing antecendent, which is acc. subject of the inf.</a:t>
            </a:r>
          </a:p>
          <a:p>
            <a:endParaRPr lang="el-GR" dirty="0"/>
          </a:p>
        </p:txBody>
      </p:sp>
    </p:spTree>
    <p:extLst>
      <p:ext uri="{BB962C8B-B14F-4D97-AF65-F5344CB8AC3E}">
        <p14:creationId xmlns:p14="http://schemas.microsoft.com/office/powerpoint/2010/main" val="3219305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1C1AB2-8C2B-9803-DB8D-88041A9A90D1}"/>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FFD1D373-5808-F8FF-0A04-D2BA5E6BDD74}"/>
              </a:ext>
            </a:extLst>
          </p:cNvPr>
          <p:cNvSpPr>
            <a:spLocks noGrp="1"/>
          </p:cNvSpPr>
          <p:nvPr>
            <p:ph idx="1"/>
          </p:nvPr>
        </p:nvSpPr>
        <p:spPr/>
        <p:txBody>
          <a:bodyPr/>
          <a:lstStyle/>
          <a:p>
            <a:pPr algn="just"/>
            <a:r>
              <a:rPr lang="el-GR" dirty="0" err="1">
                <a:latin typeface="Arial" panose="020B0604020202020204" pitchFamily="34" charset="0"/>
                <a:cs typeface="Arial" panose="020B0604020202020204" pitchFamily="34" charset="0"/>
              </a:rPr>
              <a:t>οἱ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τούτων</a:t>
            </a:r>
            <a:r>
              <a:rPr lang="en-US" dirty="0">
                <a:latin typeface="Arial" panose="020B0604020202020204" pitchFamily="34" charset="0"/>
                <a:cs typeface="Arial" panose="020B0604020202020204" pitchFamily="34" charset="0"/>
              </a:rPr>
              <a:t>: supply </a:t>
            </a:r>
            <a:r>
              <a:rPr lang="el-GR" dirty="0">
                <a:latin typeface="Arial" panose="020B0604020202020204" pitchFamily="34" charset="0"/>
                <a:cs typeface="Arial" panose="020B0604020202020204" pitchFamily="34" charset="0"/>
              </a:rPr>
              <a:t>λόγων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οἱ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τούτων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λόγοι</a:t>
            </a:r>
            <a:r>
              <a:rPr lang="en-US" dirty="0">
                <a:latin typeface="Arial" panose="020B0604020202020204" pitchFamily="34" charset="0"/>
                <a:cs typeface="Arial" panose="020B0604020202020204" pitchFamily="34" charset="0"/>
              </a:rPr>
              <a:t>): the (speeches)…; </a:t>
            </a:r>
            <a:r>
              <a:rPr lang="en-US" dirty="0" err="1">
                <a:latin typeface="Arial" panose="020B0604020202020204" pitchFamily="34" charset="0"/>
                <a:cs typeface="Arial" panose="020B0604020202020204" pitchFamily="34" charset="0"/>
              </a:rPr>
              <a:t>τούτων</a:t>
            </a:r>
            <a:r>
              <a:rPr lang="en-US" dirty="0">
                <a:latin typeface="Arial" panose="020B0604020202020204" pitchFamily="34" charset="0"/>
                <a:cs typeface="Arial" panose="020B0604020202020204" pitchFamily="34" charset="0"/>
              </a:rPr>
              <a:t> refers to the accusers)</a:t>
            </a:r>
          </a:p>
          <a:p>
            <a:pPr algn="just"/>
            <a:r>
              <a:rPr lang="en-US" dirty="0" err="1">
                <a:latin typeface="Arial" panose="020B0604020202020204" pitchFamily="34" charset="0"/>
                <a:cs typeface="Arial" panose="020B0604020202020204" pitchFamily="34" charset="0"/>
              </a:rPr>
              <a:t>γε</a:t>
            </a:r>
            <a:r>
              <a:rPr lang="en-US" dirty="0">
                <a:latin typeface="Arial" panose="020B0604020202020204" pitchFamily="34" charset="0"/>
                <a:cs typeface="Arial" panose="020B0604020202020204" pitchFamily="34" charset="0"/>
              </a:rPr>
              <a:t>: indeed; emphatic, often expressed just by raising pitch of the previous word</a:t>
            </a:r>
          </a:p>
          <a:p>
            <a:pPr algn="just"/>
            <a:r>
              <a:rPr lang="el-GR" dirty="0" err="1">
                <a:latin typeface="Arial" panose="020B0604020202020204" pitchFamily="34" charset="0"/>
                <a:cs typeface="Arial" panose="020B0604020202020204" pitchFamily="34" charset="0"/>
              </a:rPr>
              <a:t>κοσμέω</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set in order, pf. pass. </a:t>
            </a:r>
            <a:r>
              <a:rPr lang="en-US" dirty="0" err="1">
                <a:latin typeface="Arial" panose="020B0604020202020204" pitchFamily="34" charset="0"/>
                <a:cs typeface="Arial" panose="020B0604020202020204" pitchFamily="34" charset="0"/>
              </a:rPr>
              <a:t>pple</a:t>
            </a:r>
            <a:endParaRPr lang="en-US" dirty="0">
              <a:latin typeface="Arial" panose="020B0604020202020204" pitchFamily="34" charset="0"/>
              <a:cs typeface="Arial" panose="020B0604020202020204" pitchFamily="34" charset="0"/>
            </a:endParaRPr>
          </a:p>
          <a:p>
            <a:pPr algn="just"/>
            <a:r>
              <a:rPr lang="en-US" dirty="0" err="1">
                <a:latin typeface="Arial" panose="020B0604020202020204" pitchFamily="34" charset="0"/>
                <a:cs typeface="Arial" panose="020B0604020202020204" pitchFamily="34" charset="0"/>
              </a:rPr>
              <a:t>εἰκῇ</a:t>
            </a:r>
            <a:r>
              <a:rPr lang="en-US" dirty="0">
                <a:latin typeface="Arial" panose="020B0604020202020204" pitchFamily="34" charset="0"/>
                <a:cs typeface="Arial" panose="020B0604020202020204" pitchFamily="34" charset="0"/>
              </a:rPr>
              <a:t>: adv., at random, without plan or purpose</a:t>
            </a:r>
          </a:p>
          <a:p>
            <a:pPr algn="just"/>
            <a:r>
              <a:rPr lang="el-GR" dirty="0" err="1">
                <a:latin typeface="Arial" panose="020B0604020202020204" pitchFamily="34" charset="0"/>
                <a:cs typeface="Arial" panose="020B0604020202020204" pitchFamily="34" charset="0"/>
              </a:rPr>
              <a:t>τοῖς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ἐπιτυχοῦσιν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aor. part. of </a:t>
            </a:r>
            <a:r>
              <a:rPr lang="el-GR" dirty="0" err="1">
                <a:latin typeface="Arial" panose="020B0604020202020204" pitchFamily="34" charset="0"/>
                <a:cs typeface="Arial" panose="020B0604020202020204" pitchFamily="34" charset="0"/>
              </a:rPr>
              <a:t>ἐπιτυγχάνω</a:t>
            </a:r>
            <a:r>
              <a:rPr lang="el-GR" dirty="0">
                <a:latin typeface="Arial" panose="020B0604020202020204" pitchFamily="34" charset="0"/>
                <a:cs typeface="Arial" panose="020B0604020202020204" pitchFamily="34" charset="0"/>
              </a:rPr>
              <a:t> = </a:t>
            </a:r>
            <a:r>
              <a:rPr lang="en-US" dirty="0">
                <a:latin typeface="Arial" panose="020B0604020202020204" pitchFamily="34" charset="0"/>
                <a:cs typeface="Arial" panose="020B0604020202020204" pitchFamily="34" charset="0"/>
              </a:rPr>
              <a:t>which come to me by chance  </a:t>
            </a:r>
          </a:p>
          <a:p>
            <a:endParaRPr lang="en-US"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3524046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D67115-7C07-30CD-ECBB-1D84B42F4B5D}"/>
              </a:ext>
            </a:extLst>
          </p:cNvPr>
          <p:cNvSpPr>
            <a:spLocks noGrp="1"/>
          </p:cNvSpPr>
          <p:nvPr>
            <p:ph type="title"/>
          </p:nvPr>
        </p:nvSpPr>
        <p:spPr/>
        <p:txBody>
          <a:bodyPr/>
          <a:lstStyle/>
          <a:p>
            <a:r>
              <a:rPr lang="en-US" dirty="0"/>
              <a:t>Can we translate a Greek Philosophical Text?</a:t>
            </a:r>
            <a:endParaRPr lang="el-GR" dirty="0"/>
          </a:p>
        </p:txBody>
      </p:sp>
      <p:sp>
        <p:nvSpPr>
          <p:cNvPr id="3" name="Θέση περιεχομένου 2">
            <a:extLst>
              <a:ext uri="{FF2B5EF4-FFF2-40B4-BE49-F238E27FC236}">
                <a16:creationId xmlns:a16="http://schemas.microsoft.com/office/drawing/2014/main" id="{8AD366EF-938F-60D7-928B-16CFAE5EC6E2}"/>
              </a:ext>
            </a:extLst>
          </p:cNvPr>
          <p:cNvSpPr>
            <a:spLocks noGrp="1"/>
          </p:cNvSpPr>
          <p:nvPr>
            <p:ph idx="1"/>
          </p:nvPr>
        </p:nvSpPr>
        <p:spPr/>
        <p:txBody>
          <a:bodyPr>
            <a:normAutofit/>
          </a:bodyPr>
          <a:lstStyle/>
          <a:p>
            <a:pPr algn="just"/>
            <a:r>
              <a:rPr lang="en-US" b="1" dirty="0"/>
              <a:t>Philosophers on Translation</a:t>
            </a:r>
            <a:r>
              <a:rPr lang="en-US" dirty="0"/>
              <a:t>: e.g., </a:t>
            </a:r>
            <a:r>
              <a:rPr lang="de-DE" dirty="0"/>
              <a:t>Friedrich Daniel Ernst Schleiermacher (1768–1834), Friedrich Nietzsche (1844–1900), Martin Heidegger (1889–1976), Ludwig Wittgenstein (1889–1951), Walter Benjamin (1892–1928), Hans-Georg Gadamer (1900–2002), Paul </a:t>
            </a:r>
            <a:r>
              <a:rPr lang="de-DE" dirty="0" err="1"/>
              <a:t>Ricoeur</a:t>
            </a:r>
            <a:r>
              <a:rPr lang="de-DE" dirty="0"/>
              <a:t> (1913–2005), </a:t>
            </a:r>
            <a:r>
              <a:rPr lang="nl-NL" dirty="0"/>
              <a:t>Willard Van Orman Quine (1908–2000), Donald Herbert Davidson (1917–2003), Jacques Derrida (1930–2004).</a:t>
            </a:r>
          </a:p>
          <a:p>
            <a:pPr algn="just"/>
            <a:r>
              <a:rPr lang="nl-NL" dirty="0"/>
              <a:t>Current Trends (20th century): both </a:t>
            </a:r>
            <a:r>
              <a:rPr lang="en-US" dirty="0"/>
              <a:t>the continental and analytic traditions witnessed a ‘linguistic turn’. Translation was seen as a philosophical problem. Elevating language to the status of a central concept also implied that translation had to play an important role in our theoretical system.</a:t>
            </a:r>
          </a:p>
        </p:txBody>
      </p:sp>
    </p:spTree>
    <p:extLst>
      <p:ext uri="{BB962C8B-B14F-4D97-AF65-F5344CB8AC3E}">
        <p14:creationId xmlns:p14="http://schemas.microsoft.com/office/powerpoint/2010/main" val="948794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84B54C-7FFD-AD0E-3C6B-476F29FB511A}"/>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4E916449-ED43-AA62-246F-A9775D03B061}"/>
              </a:ext>
            </a:extLst>
          </p:cNvPr>
          <p:cNvSpPr>
            <a:spLocks noGrp="1"/>
          </p:cNvSpPr>
          <p:nvPr>
            <p:ph idx="1"/>
          </p:nvPr>
        </p:nvSpPr>
        <p:spPr/>
        <p:txBody>
          <a:bodyPr>
            <a:normAutofit fontScale="92500" lnSpcReduction="10000"/>
          </a:bodyPr>
          <a:lstStyle/>
          <a:p>
            <a:pPr algn="just"/>
            <a:r>
              <a:rPr lang="el-GR" dirty="0">
                <a:latin typeface="Arial" panose="020B0604020202020204" pitchFamily="34" charset="0"/>
                <a:cs typeface="Arial" panose="020B0604020202020204" pitchFamily="34" charset="0"/>
              </a:rPr>
              <a:t>ἃ </a:t>
            </a:r>
            <a:r>
              <a:rPr lang="el-GR" dirty="0" err="1">
                <a:latin typeface="Arial" panose="020B0604020202020204" pitchFamily="34" charset="0"/>
                <a:cs typeface="Arial" panose="020B0604020202020204" pitchFamily="34" charset="0"/>
              </a:rPr>
              <a:t>λέγω</a:t>
            </a:r>
            <a:r>
              <a:rPr lang="en-US" dirty="0">
                <a:latin typeface="Arial" panose="020B0604020202020204" pitchFamily="34" charset="0"/>
                <a:cs typeface="Arial" panose="020B0604020202020204" pitchFamily="34" charset="0"/>
              </a:rPr>
              <a:t>: the indefinite and unexpressed antecedent is the subject of </a:t>
            </a:r>
            <a:r>
              <a:rPr lang="el-GR" dirty="0" err="1">
                <a:latin typeface="Arial" panose="020B0604020202020204" pitchFamily="34" charset="0"/>
                <a:cs typeface="Arial" panose="020B0604020202020204" pitchFamily="34" charset="0"/>
              </a:rPr>
              <a:t>εἶναι</a:t>
            </a:r>
            <a:endParaRPr lang="en-US" dirty="0">
              <a:latin typeface="Arial" panose="020B0604020202020204" pitchFamily="34" charset="0"/>
              <a:cs typeface="Arial" panose="020B0604020202020204" pitchFamily="34" charset="0"/>
            </a:endParaRPr>
          </a:p>
          <a:p>
            <a:pPr algn="just"/>
            <a:r>
              <a:rPr lang="el-GR" dirty="0" err="1">
                <a:latin typeface="Arial" panose="020B0604020202020204" pitchFamily="34" charset="0"/>
                <a:cs typeface="Arial" panose="020B0604020202020204" pitchFamily="34" charset="0"/>
              </a:rPr>
              <a:t>προσδοκησάτω</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3rd pers. aor. imperative,</a:t>
            </a:r>
            <a:r>
              <a:rPr lang="el-GR" dirty="0">
                <a:latin typeface="Arial" panose="020B0604020202020204" pitchFamily="34" charset="0"/>
                <a:cs typeface="Arial" panose="020B0604020202020204" pitchFamily="34" charset="0"/>
              </a:rPr>
              <a:t> προσδοκάω = </a:t>
            </a:r>
            <a:r>
              <a:rPr lang="en-US" dirty="0">
                <a:latin typeface="Arial" panose="020B0604020202020204" pitchFamily="34" charset="0"/>
                <a:cs typeface="Arial" panose="020B0604020202020204" pitchFamily="34" charset="0"/>
              </a:rPr>
              <a:t>expect, wait</a:t>
            </a:r>
          </a:p>
          <a:p>
            <a:pPr algn="just"/>
            <a:r>
              <a:rPr lang="el-GR" dirty="0" err="1">
                <a:latin typeface="Arial" panose="020B0604020202020204" pitchFamily="34" charset="0"/>
                <a:cs typeface="Arial" panose="020B0604020202020204" pitchFamily="34" charset="0"/>
              </a:rPr>
              <a:t>δήπου</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surely</a:t>
            </a:r>
          </a:p>
          <a:p>
            <a:pPr algn="just"/>
            <a:r>
              <a:rPr lang="en-US" dirty="0" err="1">
                <a:latin typeface="Arial" panose="020B0604020202020204" pitchFamily="34" charset="0"/>
                <a:cs typeface="Arial" panose="020B0604020202020204" pitchFamily="34" charset="0"/>
              </a:rPr>
              <a:t>ἂν</a:t>
            </a:r>
            <a:r>
              <a:rPr lang="en-US" dirty="0">
                <a:latin typeface="Arial" panose="020B0604020202020204" pitchFamily="34" charset="0"/>
                <a:cs typeface="Arial" panose="020B0604020202020204" pitchFamily="34" charset="0"/>
              </a:rPr>
              <a:t> π</a:t>
            </a:r>
            <a:r>
              <a:rPr lang="en-US" dirty="0" err="1">
                <a:latin typeface="Arial" panose="020B0604020202020204" pitchFamily="34" charset="0"/>
                <a:cs typeface="Arial" panose="020B0604020202020204" pitchFamily="34" charset="0"/>
              </a:rPr>
              <a:t>ρέ</a:t>
            </a:r>
            <a:r>
              <a:rPr lang="en-US" dirty="0">
                <a:latin typeface="Arial" panose="020B0604020202020204" pitchFamily="34" charset="0"/>
                <a:cs typeface="Arial" panose="020B0604020202020204" pitchFamily="34" charset="0"/>
              </a:rPr>
              <a:t>ποι: it would...; impers. potential opt.</a:t>
            </a:r>
          </a:p>
          <a:p>
            <a:pPr algn="just"/>
            <a:r>
              <a:rPr lang="el-GR" dirty="0" err="1">
                <a:latin typeface="Arial" panose="020B0604020202020204" pitchFamily="34" charset="0"/>
                <a:cs typeface="Arial" panose="020B0604020202020204" pitchFamily="34" charset="0"/>
              </a:rPr>
              <a:t>τῇδε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τῇ</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ἡλικίᾳ</a:t>
            </a:r>
            <a:r>
              <a:rPr lang="en-US" dirty="0">
                <a:latin typeface="Arial" panose="020B0604020202020204" pitchFamily="34" charset="0"/>
                <a:cs typeface="Arial" panose="020B0604020202020204" pitchFamily="34" charset="0"/>
              </a:rPr>
              <a:t>: for a person at this age</a:t>
            </a:r>
          </a:p>
          <a:p>
            <a:pPr algn="just"/>
            <a:r>
              <a:rPr lang="en-US" dirty="0" err="1">
                <a:latin typeface="Arial" panose="020B0604020202020204" pitchFamily="34" charset="0"/>
                <a:cs typeface="Arial" panose="020B0604020202020204" pitchFamily="34" charset="0"/>
              </a:rPr>
              <a:t>μειράκιον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τό</a:t>
            </a:r>
            <a:r>
              <a:rPr lang="en-US" dirty="0">
                <a:latin typeface="Arial" panose="020B0604020202020204" pitchFamily="34" charset="0"/>
                <a:cs typeface="Arial" panose="020B0604020202020204" pitchFamily="34" charset="0"/>
              </a:rPr>
              <a:t>: young man, juvenile </a:t>
            </a:r>
            <a:r>
              <a:rPr lang="el-GR"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lgn="just"/>
            <a:r>
              <a:rPr lang="el-GR" dirty="0" err="1">
                <a:latin typeface="Arial" panose="020B0604020202020204" pitchFamily="34" charset="0"/>
                <a:cs typeface="Arial" panose="020B0604020202020204" pitchFamily="34" charset="0"/>
              </a:rPr>
              <a:t>ὥσπερ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μειρακίῳ</a:t>
            </a:r>
            <a:r>
              <a:rPr lang="en-US" dirty="0">
                <a:latin typeface="Arial" panose="020B0604020202020204" pitchFamily="34" charset="0"/>
                <a:cs typeface="Arial" panose="020B0604020202020204" pitchFamily="34" charset="0"/>
              </a:rPr>
              <a:t>: just like a teenager, parenthetical use</a:t>
            </a:r>
          </a:p>
          <a:p>
            <a:pPr algn="just"/>
            <a:r>
              <a:rPr lang="el-GR" dirty="0" err="1">
                <a:latin typeface="Arial" panose="020B0604020202020204" pitchFamily="34" charset="0"/>
                <a:cs typeface="Arial" panose="020B0604020202020204" pitchFamily="34" charset="0"/>
              </a:rPr>
              <a:t>τῇδε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τῇ</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ἡλικίᾳ</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 dat. of interest, i.e. a man at Socrates’ age</a:t>
            </a:r>
          </a:p>
          <a:p>
            <a:pPr algn="just"/>
            <a:r>
              <a:rPr lang="el-GR" dirty="0" err="1">
                <a:latin typeface="Arial" panose="020B0604020202020204" pitchFamily="34" charset="0"/>
                <a:cs typeface="Arial" panose="020B0604020202020204" pitchFamily="34" charset="0"/>
              </a:rPr>
              <a:t>μειρακίῳ</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 dat. of interest</a:t>
            </a:r>
          </a:p>
          <a:p>
            <a:endParaRPr lang="el-GR" dirty="0"/>
          </a:p>
        </p:txBody>
      </p:sp>
    </p:spTree>
    <p:extLst>
      <p:ext uri="{BB962C8B-B14F-4D97-AF65-F5344CB8AC3E}">
        <p14:creationId xmlns:p14="http://schemas.microsoft.com/office/powerpoint/2010/main" val="3281325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CD6AC9-3992-707D-1C8C-3217A379F187}"/>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01C45604-6894-1B09-676C-1FBA401EFE6D}"/>
              </a:ext>
            </a:extLst>
          </p:cNvPr>
          <p:cNvSpPr>
            <a:spLocks noGrp="1"/>
          </p:cNvSpPr>
          <p:nvPr>
            <p:ph idx="1"/>
          </p:nvPr>
        </p:nvSpPr>
        <p:spPr/>
        <p:txBody>
          <a:bodyPr>
            <a:normAutofit lnSpcReduction="10000"/>
          </a:bodyPr>
          <a:lstStyle/>
          <a:p>
            <a:pPr algn="just"/>
            <a:r>
              <a:rPr lang="en-US" dirty="0">
                <a:latin typeface="Arial" panose="020B0604020202020204" pitchFamily="34" charset="0"/>
                <a:cs typeface="Arial" panose="020B0604020202020204" pitchFamily="34" charset="0"/>
              </a:rPr>
              <a:t>π</a:t>
            </a:r>
            <a:r>
              <a:rPr lang="en-US" dirty="0" err="1">
                <a:latin typeface="Arial" panose="020B0604020202020204" pitchFamily="34" charset="0"/>
                <a:cs typeface="Arial" panose="020B0604020202020204" pitchFamily="34" charset="0"/>
              </a:rPr>
              <a:t>λάττω</a:t>
            </a:r>
            <a:r>
              <a:rPr lang="en-US" dirty="0">
                <a:latin typeface="Arial" panose="020B0604020202020204" pitchFamily="34" charset="0"/>
                <a:cs typeface="Arial" panose="020B0604020202020204" pitchFamily="34" charset="0"/>
              </a:rPr>
              <a:t>: to fabricate, make up; form</a:t>
            </a:r>
          </a:p>
          <a:p>
            <a:pPr algn="just"/>
            <a:r>
              <a:rPr lang="el-GR" dirty="0" err="1">
                <a:latin typeface="Arial" panose="020B0604020202020204" pitchFamily="34" charset="0"/>
                <a:cs typeface="Arial" panose="020B0604020202020204" pitchFamily="34" charset="0"/>
              </a:rPr>
              <a:t>πλάττοντι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λόγους</a:t>
            </a:r>
            <a:r>
              <a:rPr lang="en-US" dirty="0">
                <a:latin typeface="Arial" panose="020B0604020202020204" pitchFamily="34" charset="0"/>
                <a:cs typeface="Arial" panose="020B0604020202020204" pitchFamily="34" charset="0"/>
              </a:rPr>
              <a:t>: making up stories</a:t>
            </a:r>
          </a:p>
          <a:p>
            <a:pPr algn="just"/>
            <a:r>
              <a:rPr lang="el-GR" dirty="0" err="1">
                <a:latin typeface="Arial" panose="020B0604020202020204" pitchFamily="34" charset="0"/>
                <a:cs typeface="Arial" panose="020B0604020202020204" pitchFamily="34" charset="0"/>
              </a:rPr>
              <a:t>εἰσιέναι</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impersonal subject of </a:t>
            </a:r>
            <a:r>
              <a:rPr lang="el-GR" dirty="0" err="1">
                <a:latin typeface="Arial" panose="020B0604020202020204" pitchFamily="34" charset="0"/>
                <a:cs typeface="Arial" panose="020B0604020202020204" pitchFamily="34" charset="0"/>
              </a:rPr>
              <a:t>πρέποι</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come to before the court, inf.</a:t>
            </a:r>
          </a:p>
          <a:p>
            <a:pPr algn="just"/>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μέντοι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πάνυ</a:t>
            </a:r>
            <a:r>
              <a:rPr lang="en-US" dirty="0">
                <a:latin typeface="Arial" panose="020B0604020202020204" pitchFamily="34" charset="0"/>
                <a:cs typeface="Arial" panose="020B0604020202020204" pitchFamily="34" charset="0"/>
              </a:rPr>
              <a:t>: yes indeed and</a:t>
            </a:r>
          </a:p>
          <a:p>
            <a:pPr algn="just"/>
            <a:r>
              <a:rPr lang="en-US" dirty="0">
                <a:latin typeface="Arial" panose="020B0604020202020204" pitchFamily="34" charset="0"/>
                <a:cs typeface="Arial" panose="020B0604020202020204" pitchFamily="34" charset="0"/>
              </a:rPr>
              <a:t>καὶ </a:t>
            </a:r>
            <a:r>
              <a:rPr lang="en-US" dirty="0" err="1">
                <a:latin typeface="Arial" panose="020B0604020202020204" pitchFamily="34" charset="0"/>
                <a:cs typeface="Arial" panose="020B0604020202020204" pitchFamily="34" charset="0"/>
              </a:rPr>
              <a:t>μέντοι</a:t>
            </a:r>
            <a:r>
              <a:rPr lang="en-US" dirty="0">
                <a:latin typeface="Arial" panose="020B0604020202020204" pitchFamily="34" charset="0"/>
                <a:cs typeface="Arial" panose="020B0604020202020204" pitchFamily="34" charset="0"/>
              </a:rPr>
              <a:t> καὶ: and certainly also; the first καί is a conjunction, the second is an adv.</a:t>
            </a:r>
          </a:p>
          <a:p>
            <a:pPr algn="just"/>
            <a:r>
              <a:rPr lang="en-US" dirty="0" err="1">
                <a:latin typeface="Arial" panose="020B0604020202020204" pitchFamily="34" charset="0"/>
                <a:cs typeface="Arial" panose="020B0604020202020204" pitchFamily="34" charset="0"/>
              </a:rPr>
              <a:t>ὑμῶν</a:t>
            </a:r>
            <a:r>
              <a:rPr lang="en-US" dirty="0">
                <a:latin typeface="Arial" panose="020B0604020202020204" pitchFamily="34" charset="0"/>
                <a:cs typeface="Arial" panose="020B0604020202020204" pitchFamily="34" charset="0"/>
              </a:rPr>
              <a:t>: gen. of source</a:t>
            </a:r>
          </a:p>
          <a:p>
            <a:pPr algn="just"/>
            <a:r>
              <a:rPr lang="en-US" dirty="0" err="1">
                <a:latin typeface="Arial" panose="020B0604020202020204" pitchFamily="34" charset="0"/>
                <a:cs typeface="Arial" panose="020B0604020202020204" pitchFamily="34" charset="0"/>
              </a:rPr>
              <a:t>δέομ</a:t>
            </a:r>
            <a:r>
              <a:rPr lang="en-US" dirty="0">
                <a:latin typeface="Arial" panose="020B0604020202020204" pitchFamily="34" charset="0"/>
                <a:cs typeface="Arial" panose="020B0604020202020204" pitchFamily="34" charset="0"/>
              </a:rPr>
              <a:t>αι: I ask; mid., ‘I lack for myself’, ask something (acc.) of someone (gen.)</a:t>
            </a:r>
          </a:p>
          <a:p>
            <a:pPr algn="just"/>
            <a:r>
              <a:rPr lang="el-GR" dirty="0" err="1">
                <a:latin typeface="Arial" panose="020B0604020202020204" pitchFamily="34" charset="0"/>
                <a:cs typeface="Arial" panose="020B0604020202020204" pitchFamily="34" charset="0"/>
              </a:rPr>
              <a:t>παρίεμαι</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pres. mid. </a:t>
            </a:r>
            <a:r>
              <a:rPr lang="el-GR" dirty="0" err="1">
                <a:latin typeface="Arial" panose="020B0604020202020204" pitchFamily="34" charset="0"/>
                <a:cs typeface="Arial" panose="020B0604020202020204" pitchFamily="34" charset="0"/>
              </a:rPr>
              <a:t>παρ-ίημι</a:t>
            </a:r>
            <a:r>
              <a:rPr lang="en-US" dirty="0">
                <a:latin typeface="Arial" panose="020B0604020202020204" pitchFamily="34" charset="0"/>
                <a:cs typeface="Arial" panose="020B0604020202020204" pitchFamily="34" charset="0"/>
              </a:rPr>
              <a:t> = let fall, forgive, permit</a:t>
            </a:r>
            <a:endParaRPr lang="el-GR"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9538050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C1FD85-590A-5EEF-71B2-DC7AA00BA893}"/>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95BA6F0E-FA9C-E9DC-787F-BDB0F32A4879}"/>
              </a:ext>
            </a:extLst>
          </p:cNvPr>
          <p:cNvSpPr>
            <a:spLocks noGrp="1"/>
          </p:cNvSpPr>
          <p:nvPr>
            <p:ph idx="1"/>
          </p:nvPr>
        </p:nvSpPr>
        <p:spPr/>
        <p:txBody>
          <a:bodyPr>
            <a:normAutofit fontScale="70000" lnSpcReduction="20000"/>
          </a:bodyPr>
          <a:lstStyle/>
          <a:p>
            <a:pPr algn="just"/>
            <a:r>
              <a:rPr lang="el-GR" dirty="0" err="1">
                <a:latin typeface="Arial" panose="020B0604020202020204" pitchFamily="34" charset="0"/>
                <a:cs typeface="Arial" panose="020B0604020202020204" pitchFamily="34" charset="0"/>
              </a:rPr>
              <a:t>ἐὰν</a:t>
            </a:r>
            <a:r>
              <a:rPr lang="el-GR"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ἀκούητέ</a:t>
            </a:r>
            <a:r>
              <a:rPr lang="el-GR"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μήτε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θαυμάζειν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μήτε</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θορυβεῖν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namely) that if you listen to…, not to… nor to…; a variation of fut. More vivid (</a:t>
            </a:r>
            <a:r>
              <a:rPr lang="el-GR" dirty="0" err="1">
                <a:latin typeface="Arial" panose="020B0604020202020204" pitchFamily="34" charset="0"/>
                <a:cs typeface="Arial" panose="020B0604020202020204" pitchFamily="34" charset="0"/>
              </a:rPr>
              <a:t>ἐάν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subj., fut.) with infs. in the apodosis expressing ind. command the infs. are in apposition to </a:t>
            </a:r>
            <a:r>
              <a:rPr lang="el-GR" dirty="0" err="1">
                <a:latin typeface="Arial" panose="020B0604020202020204" pitchFamily="34" charset="0"/>
                <a:cs typeface="Arial" panose="020B0604020202020204" pitchFamily="34" charset="0"/>
              </a:rPr>
              <a:t>τοῦτο</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 c6 and are therefore governed by </a:t>
            </a:r>
            <a:r>
              <a:rPr lang="el-GR" dirty="0">
                <a:latin typeface="Arial" panose="020B0604020202020204" pitchFamily="34" charset="0"/>
                <a:cs typeface="Arial" panose="020B0604020202020204" pitchFamily="34" charset="0"/>
              </a:rPr>
              <a:t>δέομαι </a:t>
            </a:r>
            <a:r>
              <a:rPr lang="en-US" dirty="0">
                <a:latin typeface="Arial" panose="020B0604020202020204" pitchFamily="34" charset="0"/>
                <a:cs typeface="Arial" panose="020B0604020202020204" pitchFamily="34" charset="0"/>
              </a:rPr>
              <a:t>and </a:t>
            </a:r>
            <a:r>
              <a:rPr lang="el-GR" dirty="0" err="1">
                <a:latin typeface="Arial" panose="020B0604020202020204" pitchFamily="34" charset="0"/>
                <a:cs typeface="Arial" panose="020B0604020202020204" pitchFamily="34" charset="0"/>
              </a:rPr>
              <a:t>παριέμαι</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note that infs. In wishes govern </a:t>
            </a:r>
            <a:r>
              <a:rPr lang="el-GR" dirty="0" err="1">
                <a:latin typeface="Arial" panose="020B0604020202020204" pitchFamily="34" charset="0"/>
                <a:cs typeface="Arial" panose="020B0604020202020204" pitchFamily="34" charset="0"/>
              </a:rPr>
              <a:t>μή</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not </a:t>
            </a:r>
            <a:r>
              <a:rPr lang="el-GR" dirty="0" err="1">
                <a:latin typeface="Arial" panose="020B0604020202020204" pitchFamily="34" charset="0"/>
                <a:cs typeface="Arial" panose="020B0604020202020204" pitchFamily="34" charset="0"/>
              </a:rPr>
              <a:t>οὐ</a:t>
            </a:r>
            <a:r>
              <a:rPr lang="en-US" dirty="0">
                <a:latin typeface="Arial" panose="020B0604020202020204" pitchFamily="34" charset="0"/>
                <a:cs typeface="Arial" panose="020B0604020202020204" pitchFamily="34" charset="0"/>
              </a:rPr>
              <a:t>.</a:t>
            </a:r>
          </a:p>
          <a:p>
            <a:pPr algn="just"/>
            <a:r>
              <a:rPr lang="el-GR" dirty="0">
                <a:latin typeface="Arial" panose="020B0604020202020204" pitchFamily="34" charset="0"/>
                <a:cs typeface="Arial" panose="020B0604020202020204" pitchFamily="34" charset="0"/>
              </a:rPr>
              <a:t>θαυμάζειν … </a:t>
            </a:r>
            <a:r>
              <a:rPr lang="el-GR" dirty="0" err="1">
                <a:latin typeface="Arial" panose="020B0604020202020204" pitchFamily="34" charset="0"/>
                <a:cs typeface="Arial" panose="020B0604020202020204" pitchFamily="34" charset="0"/>
              </a:rPr>
              <a:t>θορυβεῖν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infinitives used as imperatives</a:t>
            </a:r>
          </a:p>
          <a:p>
            <a:pPr algn="just"/>
            <a:r>
              <a:rPr lang="en-US" dirty="0">
                <a:latin typeface="Arial" panose="020B0604020202020204" pitchFamily="34" charset="0"/>
                <a:cs typeface="Arial" panose="020B0604020202020204" pitchFamily="34" charset="0"/>
              </a:rPr>
              <a:t>θα</a:t>
            </a:r>
            <a:r>
              <a:rPr lang="en-US" dirty="0" err="1">
                <a:latin typeface="Arial" panose="020B0604020202020204" pitchFamily="34" charset="0"/>
                <a:cs typeface="Arial" panose="020B0604020202020204" pitchFamily="34" charset="0"/>
              </a:rPr>
              <a:t>υμάζω</a:t>
            </a:r>
            <a:r>
              <a:rPr lang="en-US" dirty="0">
                <a:latin typeface="Arial" panose="020B0604020202020204" pitchFamily="34" charset="0"/>
                <a:cs typeface="Arial" panose="020B0604020202020204" pitchFamily="34" charset="0"/>
              </a:rPr>
              <a:t>: marvel at, amaze at, wonder, </a:t>
            </a:r>
          </a:p>
          <a:p>
            <a:pPr algn="just"/>
            <a:r>
              <a:rPr lang="en-US" dirty="0" err="1">
                <a:latin typeface="Arial" panose="020B0604020202020204" pitchFamily="34" charset="0"/>
                <a:cs typeface="Arial" panose="020B0604020202020204" pitchFamily="34" charset="0"/>
              </a:rPr>
              <a:t>θορυ</a:t>
            </a:r>
            <a:r>
              <a:rPr lang="en-US" dirty="0">
                <a:latin typeface="Arial" panose="020B0604020202020204" pitchFamily="34" charset="0"/>
                <a:cs typeface="Arial" panose="020B0604020202020204" pitchFamily="34" charset="0"/>
              </a:rPr>
              <a:t>βέω: to make an uproar, disturbance</a:t>
            </a:r>
          </a:p>
          <a:p>
            <a:pPr algn="just"/>
            <a:r>
              <a:rPr lang="el-GR" dirty="0" err="1">
                <a:latin typeface="Arial" panose="020B0604020202020204" pitchFamily="34" charset="0"/>
                <a:cs typeface="Arial" panose="020B0604020202020204" pitchFamily="34" charset="0"/>
              </a:rPr>
              <a:t>διὰ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λόγων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 the attributive position, </a:t>
            </a:r>
            <a:r>
              <a:rPr lang="el-GR" dirty="0" err="1">
                <a:latin typeface="Arial" panose="020B0604020202020204" pitchFamily="34" charset="0"/>
                <a:cs typeface="Arial" panose="020B0604020202020204" pitchFamily="34" charset="0"/>
              </a:rPr>
              <a:t>αὐτός</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means ‘same’</a:t>
            </a:r>
          </a:p>
          <a:p>
            <a:pPr algn="just"/>
            <a:r>
              <a:rPr lang="el-GR" dirty="0">
                <a:latin typeface="Arial" panose="020B0604020202020204" pitchFamily="34" charset="0"/>
                <a:cs typeface="Arial" panose="020B0604020202020204" pitchFamily="34" charset="0"/>
              </a:rPr>
              <a:t>μου </a:t>
            </a:r>
            <a:r>
              <a:rPr lang="el-GR" dirty="0" err="1">
                <a:latin typeface="Arial" panose="020B0604020202020204" pitchFamily="34" charset="0"/>
                <a:cs typeface="Arial" panose="020B0604020202020204" pitchFamily="34" charset="0"/>
              </a:rPr>
              <a:t>ἀπολογουμένου</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me…; gen. of source with </a:t>
            </a:r>
            <a:r>
              <a:rPr lang="el-GR" dirty="0" err="1">
                <a:latin typeface="Arial" panose="020B0604020202020204" pitchFamily="34" charset="0"/>
                <a:cs typeface="Arial" panose="020B0604020202020204" pitchFamily="34" charset="0"/>
              </a:rPr>
              <a:t>ἀκούω</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complementary </a:t>
            </a:r>
            <a:r>
              <a:rPr lang="en-US" dirty="0" err="1">
                <a:latin typeface="Arial" panose="020B0604020202020204" pitchFamily="34" charset="0"/>
                <a:cs typeface="Arial" panose="020B0604020202020204" pitchFamily="34" charset="0"/>
              </a:rPr>
              <a:t>pple</a:t>
            </a:r>
            <a:r>
              <a:rPr lang="en-US" dirty="0">
                <a:latin typeface="Arial" panose="020B0604020202020204" pitchFamily="34" charset="0"/>
                <a:cs typeface="Arial" panose="020B0604020202020204" pitchFamily="34" charset="0"/>
              </a:rPr>
              <a:t> (equiv. to ind. disc.)</a:t>
            </a:r>
          </a:p>
          <a:p>
            <a:r>
              <a:rPr lang="el-GR" dirty="0" err="1">
                <a:latin typeface="Arial" panose="020B0604020202020204" pitchFamily="34" charset="0"/>
                <a:cs typeface="Arial" panose="020B0604020202020204" pitchFamily="34" charset="0"/>
              </a:rPr>
              <a:t>εἴωθα</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be accustomed</a:t>
            </a:r>
          </a:p>
          <a:p>
            <a:r>
              <a:rPr lang="pt-BR" dirty="0">
                <a:latin typeface="Arial" panose="020B0604020202020204" pitchFamily="34" charset="0"/>
                <a:cs typeface="Arial" panose="020B0604020202020204" pitchFamily="34" charset="0"/>
              </a:rPr>
              <a:t>ἀγορά, ἡ: agora; market, assembly</a:t>
            </a:r>
          </a:p>
          <a:p>
            <a:r>
              <a:rPr lang="en-US" dirty="0" err="1">
                <a:latin typeface="Arial" panose="020B0604020202020204" pitchFamily="34" charset="0"/>
                <a:cs typeface="Arial" panose="020B0604020202020204" pitchFamily="34" charset="0"/>
              </a:rPr>
              <a:t>τρά</a:t>
            </a:r>
            <a:r>
              <a:rPr lang="en-US" dirty="0">
                <a:latin typeface="Arial" panose="020B0604020202020204" pitchFamily="34" charset="0"/>
                <a:cs typeface="Arial" panose="020B0604020202020204" pitchFamily="34" charset="0"/>
              </a:rPr>
              <a:t>πεζα, ἡ: table; (banker’s) table, bank</a:t>
            </a:r>
          </a:p>
        </p:txBody>
      </p:sp>
    </p:spTree>
    <p:extLst>
      <p:ext uri="{BB962C8B-B14F-4D97-AF65-F5344CB8AC3E}">
        <p14:creationId xmlns:p14="http://schemas.microsoft.com/office/powerpoint/2010/main" val="14277443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8E2A86-5BC8-7A72-FE0A-F1B864B7AE78}"/>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C35E39F0-CD57-5227-828B-5CACA36A6D21}"/>
              </a:ext>
            </a:extLst>
          </p:cNvPr>
          <p:cNvSpPr>
            <a:spLocks noGrp="1"/>
          </p:cNvSpPr>
          <p:nvPr>
            <p:ph idx="1"/>
          </p:nvPr>
        </p:nvSpPr>
        <p:spPr/>
        <p:txBody>
          <a:bodyPr>
            <a:normAutofit/>
          </a:bodyPr>
          <a:lstStyle/>
          <a:p>
            <a:pPr algn="just"/>
            <a:r>
              <a:rPr lang="el-GR" dirty="0" err="1">
                <a:latin typeface="Arial" panose="020B0604020202020204" pitchFamily="34" charset="0"/>
                <a:cs typeface="Arial" panose="020B0604020202020204" pitchFamily="34" charset="0"/>
              </a:rPr>
              <a:t>δι</a:t>
            </a:r>
            <a:r>
              <a:rPr lang="el-GR" dirty="0">
                <a:latin typeface="Arial" panose="020B0604020202020204" pitchFamily="34" charset="0"/>
                <a:cs typeface="Arial" panose="020B0604020202020204" pitchFamily="34" charset="0"/>
              </a:rPr>
              <a:t>(ὰ) </a:t>
            </a:r>
            <a:r>
              <a:rPr lang="el-GR" dirty="0" err="1">
                <a:latin typeface="Arial" panose="020B0604020202020204" pitchFamily="34" charset="0"/>
                <a:cs typeface="Arial" panose="020B0604020202020204" pitchFamily="34" charset="0"/>
              </a:rPr>
              <a:t>ὧνπερ</a:t>
            </a:r>
            <a:r>
              <a:rPr lang="el-GR" dirty="0">
                <a:latin typeface="Arial" panose="020B0604020202020204" pitchFamily="34" charset="0"/>
                <a:cs typeface="Arial" panose="020B0604020202020204" pitchFamily="34" charset="0"/>
              </a:rPr>
              <a:t> (λόγων): </a:t>
            </a:r>
            <a:r>
              <a:rPr lang="en-US" dirty="0">
                <a:latin typeface="Arial" panose="020B0604020202020204" pitchFamily="34" charset="0"/>
                <a:cs typeface="Arial" panose="020B0604020202020204" pitchFamily="34" charset="0"/>
              </a:rPr>
              <a:t>through…; relative clause with </a:t>
            </a:r>
            <a:r>
              <a:rPr lang="el-GR" dirty="0" err="1">
                <a:latin typeface="Arial" panose="020B0604020202020204" pitchFamily="34" charset="0"/>
                <a:cs typeface="Arial" panose="020B0604020202020204" pitchFamily="34" charset="0"/>
              </a:rPr>
              <a:t>ὅσπερ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εἴωθα</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1s pf.</a:t>
            </a:r>
          </a:p>
          <a:p>
            <a:pPr algn="just"/>
            <a:r>
              <a:rPr lang="el-GR" dirty="0" err="1">
                <a:latin typeface="Arial" panose="020B0604020202020204" pitchFamily="34" charset="0"/>
                <a:cs typeface="Arial" panose="020B0604020202020204" pitchFamily="34" charset="0"/>
              </a:rPr>
              <a:t>ἐπὶ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τραπεζῶν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in the presence of…; the tables are where banking was done</a:t>
            </a:r>
          </a:p>
          <a:p>
            <a:pPr algn="just"/>
            <a:r>
              <a:rPr lang="en-US" dirty="0">
                <a:latin typeface="Arial" panose="020B0604020202020204" pitchFamily="34" charset="0"/>
                <a:cs typeface="Arial" panose="020B0604020202020204" pitchFamily="34" charset="0"/>
              </a:rPr>
              <a:t>in Athens</a:t>
            </a:r>
          </a:p>
          <a:p>
            <a:pPr algn="just"/>
            <a:r>
              <a:rPr lang="el-GR" dirty="0" err="1">
                <a:latin typeface="Arial" panose="020B0604020202020204" pitchFamily="34" charset="0"/>
                <a:cs typeface="Arial" panose="020B0604020202020204" pitchFamily="34" charset="0"/>
              </a:rPr>
              <a:t>ἵνα</a:t>
            </a:r>
            <a:r>
              <a:rPr lang="el-GR"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ἀκηκόασι</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where…; relative clause, 3p pf. with gen. of source</a:t>
            </a:r>
          </a:p>
          <a:p>
            <a:pPr algn="just"/>
            <a:r>
              <a:rPr lang="el-GR" dirty="0" err="1">
                <a:latin typeface="Arial" panose="020B0604020202020204" pitchFamily="34" charset="0"/>
                <a:cs typeface="Arial" panose="020B0604020202020204" pitchFamily="34" charset="0"/>
              </a:rPr>
              <a:t>μήτε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θαυμάζειν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μήτε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θορυβεῖν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not to…; in apposition to </a:t>
            </a:r>
            <a:r>
              <a:rPr lang="en-US" dirty="0" err="1">
                <a:latin typeface="Arial" panose="020B0604020202020204" pitchFamily="34" charset="0"/>
                <a:cs typeface="Arial" panose="020B0604020202020204" pitchFamily="34" charset="0"/>
              </a:rPr>
              <a:t>τοῦτο</a:t>
            </a:r>
            <a:r>
              <a:rPr lang="en-US" dirty="0">
                <a:latin typeface="Arial" panose="020B0604020202020204" pitchFamily="34" charset="0"/>
                <a:cs typeface="Arial" panose="020B0604020202020204" pitchFamily="34" charset="0"/>
              </a:rPr>
              <a:t> in c6</a:t>
            </a:r>
          </a:p>
        </p:txBody>
      </p:sp>
    </p:spTree>
    <p:extLst>
      <p:ext uri="{BB962C8B-B14F-4D97-AF65-F5344CB8AC3E}">
        <p14:creationId xmlns:p14="http://schemas.microsoft.com/office/powerpoint/2010/main" val="334706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F04ECF-B37C-EA60-63FB-9566F184DF6E}"/>
              </a:ext>
            </a:extLst>
          </p:cNvPr>
          <p:cNvSpPr>
            <a:spLocks noGrp="1"/>
          </p:cNvSpPr>
          <p:nvPr>
            <p:ph type="title"/>
          </p:nvPr>
        </p:nvSpPr>
        <p:spPr/>
        <p:txBody>
          <a:bodyPr/>
          <a:lstStyle/>
          <a:p>
            <a:r>
              <a:rPr lang="en-US" dirty="0"/>
              <a:t>Sentences</a:t>
            </a:r>
            <a:endParaRPr lang="el-GR" dirty="0"/>
          </a:p>
        </p:txBody>
      </p:sp>
      <p:sp>
        <p:nvSpPr>
          <p:cNvPr id="3" name="Θέση περιεχομένου 2">
            <a:extLst>
              <a:ext uri="{FF2B5EF4-FFF2-40B4-BE49-F238E27FC236}">
                <a16:creationId xmlns:a16="http://schemas.microsoft.com/office/drawing/2014/main" id="{A3136D2B-4658-E7C3-2888-EA46B5B3F631}"/>
              </a:ext>
            </a:extLst>
          </p:cNvPr>
          <p:cNvSpPr>
            <a:spLocks noGrp="1"/>
          </p:cNvSpPr>
          <p:nvPr>
            <p:ph idx="1"/>
          </p:nvPr>
        </p:nvSpPr>
        <p:spPr/>
        <p:txBody>
          <a:bodyPr>
            <a:normAutofit fontScale="92500" lnSpcReduction="20000"/>
          </a:bodyPr>
          <a:lstStyle/>
          <a:p>
            <a:pPr algn="just"/>
            <a:r>
              <a:rPr lang="el-GR" dirty="0" err="1">
                <a:latin typeface="Arial" panose="020B0604020202020204" pitchFamily="34" charset="0"/>
                <a:cs typeface="Arial" panose="020B0604020202020204" pitchFamily="34" charset="0"/>
              </a:rPr>
              <a:t>οὐ</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μέντοι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Δία</a:t>
            </a:r>
            <a:r>
              <a:rPr lang="el-GR" dirty="0">
                <a:latin typeface="Arial" panose="020B0604020202020204" pitchFamily="34" charset="0"/>
                <a:cs typeface="Arial" panose="020B0604020202020204" pitchFamily="34" charset="0"/>
              </a:rPr>
              <a:t>, ὦ </a:t>
            </a:r>
            <a:r>
              <a:rPr lang="el-GR" dirty="0" err="1">
                <a:latin typeface="Arial" panose="020B0604020202020204" pitchFamily="34" charset="0"/>
                <a:cs typeface="Arial" panose="020B0604020202020204" pitchFamily="34" charset="0"/>
              </a:rPr>
              <a:t>ἄνδρες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Ἀθηναῖοι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κεκαλλιεπημένους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λόγους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ῥήμασί</a:t>
            </a:r>
            <a:r>
              <a:rPr lang="el-GR" dirty="0">
                <a:latin typeface="Arial" panose="020B0604020202020204" pitchFamily="34" charset="0"/>
                <a:cs typeface="Arial" panose="020B0604020202020204" pitchFamily="34" charset="0"/>
              </a:rPr>
              <a:t> τε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ὀνόμασιν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οὐδὲ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κεκοσμημένους</a:t>
            </a:r>
            <a:r>
              <a:rPr lang="en-US" dirty="0">
                <a:latin typeface="Arial" panose="020B0604020202020204" pitchFamily="34" charset="0"/>
                <a:cs typeface="Arial" panose="020B0604020202020204" pitchFamily="34" charset="0"/>
              </a:rPr>
              <a:t> … </a:t>
            </a:r>
            <a:r>
              <a:rPr lang="el-GR" dirty="0" err="1">
                <a:latin typeface="Arial" panose="020B0604020202020204" pitchFamily="34" charset="0"/>
                <a:cs typeface="Arial" panose="020B0604020202020204" pitchFamily="34" charset="0"/>
              </a:rPr>
              <a:t>ἀλλ</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ἀκούσεσθε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εἰκῇ</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λεγόμενα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ἐπιτυχοῦσιν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ὀνόμασιν</a:t>
            </a:r>
            <a:r>
              <a:rPr lang="el-GR"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(main clause)</a:t>
            </a:r>
          </a:p>
          <a:p>
            <a:pPr algn="just"/>
            <a:r>
              <a:rPr lang="el-GR" dirty="0" err="1">
                <a:solidFill>
                  <a:srgbClr val="FF0000"/>
                </a:solidFill>
                <a:latin typeface="Arial" panose="020B0604020202020204" pitchFamily="34" charset="0"/>
                <a:cs typeface="Arial" panose="020B0604020202020204" pitchFamily="34" charset="0"/>
              </a:rPr>
              <a:t>ὥσπερ</a:t>
            </a:r>
            <a:r>
              <a:rPr lang="el-GR" dirty="0">
                <a:solidFill>
                  <a:srgbClr val="FF0000"/>
                </a:solidFill>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τούτων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(secondary clause, comparison, </a:t>
            </a:r>
            <a:r>
              <a:rPr lang="el-GR" dirty="0">
                <a:latin typeface="Arial" panose="020B0604020202020204" pitchFamily="34" charset="0"/>
                <a:cs typeface="Arial" panose="020B0604020202020204" pitchFamily="34" charset="0"/>
              </a:rPr>
              <a:t>λόγων </a:t>
            </a:r>
            <a:r>
              <a:rPr lang="en-US" dirty="0">
                <a:latin typeface="Arial" panose="020B0604020202020204" pitchFamily="34" charset="0"/>
                <a:cs typeface="Arial" panose="020B0604020202020204" pitchFamily="34" charset="0"/>
              </a:rPr>
              <a:t>missing)</a:t>
            </a:r>
          </a:p>
          <a:p>
            <a:pPr algn="just"/>
            <a:r>
              <a:rPr lang="el-GR" b="1" dirty="0" err="1">
                <a:latin typeface="Arial" panose="020B0604020202020204" pitchFamily="34" charset="0"/>
                <a:cs typeface="Arial" panose="020B0604020202020204" pitchFamily="34" charset="0"/>
              </a:rPr>
              <a:t>πιστεύω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δίκαια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εἶναι</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(main clause)</a:t>
            </a:r>
          </a:p>
          <a:p>
            <a:pPr algn="just"/>
            <a:r>
              <a:rPr lang="el-GR" dirty="0">
                <a:solidFill>
                  <a:srgbClr val="FF0000"/>
                </a:solidFill>
                <a:latin typeface="Arial" panose="020B0604020202020204" pitchFamily="34" charset="0"/>
                <a:cs typeface="Arial" panose="020B0604020202020204" pitchFamily="34" charset="0"/>
              </a:rPr>
              <a:t>ἃ</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λέγω</a:t>
            </a:r>
            <a:r>
              <a:rPr lang="el-GR"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(secondary clause, relative with missing antecedent, which is acc. subject of the inf.)</a:t>
            </a:r>
          </a:p>
          <a:p>
            <a:pPr algn="just"/>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μηδεὶς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ὑμῶν</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προσδοκησάτω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ἄλλως</a:t>
            </a:r>
            <a:r>
              <a:rPr lang="el-GR"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(main clause)</a:t>
            </a:r>
          </a:p>
          <a:p>
            <a:pPr algn="just"/>
            <a:r>
              <a:rPr lang="el-GR" dirty="0" err="1">
                <a:latin typeface="Arial" panose="020B0604020202020204" pitchFamily="34" charset="0"/>
                <a:cs typeface="Arial" panose="020B0604020202020204" pitchFamily="34" charset="0"/>
              </a:rPr>
              <a:t>οὐδὲ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ἂν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δήπου</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πρέποι</a:t>
            </a:r>
            <a:r>
              <a:rPr lang="el-GR" dirty="0">
                <a:latin typeface="Arial" panose="020B0604020202020204" pitchFamily="34" charset="0"/>
                <a:cs typeface="Arial" panose="020B0604020202020204" pitchFamily="34" charset="0"/>
              </a:rPr>
              <a:t>, ὦ </a:t>
            </a:r>
            <a:r>
              <a:rPr lang="el-GR" dirty="0" err="1">
                <a:latin typeface="Arial" panose="020B0604020202020204" pitchFamily="34" charset="0"/>
                <a:cs typeface="Arial" panose="020B0604020202020204" pitchFamily="34" charset="0"/>
              </a:rPr>
              <a:t>ἄνδρες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τῇδε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τῇ</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ἡλικίᾳ</a:t>
            </a:r>
            <a:r>
              <a:rPr lang="en-US" dirty="0">
                <a:latin typeface="Arial" panose="020B0604020202020204" pitchFamily="34" charset="0"/>
                <a:cs typeface="Arial" panose="020B0604020202020204" pitchFamily="34" charset="0"/>
              </a:rPr>
              <a:t> … </a:t>
            </a:r>
            <a:r>
              <a:rPr lang="el-GR" dirty="0" err="1">
                <a:latin typeface="Arial" panose="020B0604020202020204" pitchFamily="34" charset="0"/>
                <a:cs typeface="Arial" panose="020B0604020202020204" pitchFamily="34" charset="0"/>
              </a:rPr>
              <a:t>πλάττοντι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λόγους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ὑμᾶς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εἰσιέναι</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(main clause)</a:t>
            </a:r>
            <a:r>
              <a:rPr lang="el-GR"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lgn="just"/>
            <a:r>
              <a:rPr lang="el-GR" dirty="0">
                <a:solidFill>
                  <a:srgbClr val="FF0000"/>
                </a:solidFill>
                <a:latin typeface="Arial" panose="020B0604020202020204" pitchFamily="34" charset="0"/>
                <a:cs typeface="Arial" panose="020B0604020202020204" pitchFamily="34" charset="0"/>
              </a:rPr>
              <a:t>(</a:t>
            </a:r>
            <a:r>
              <a:rPr lang="el-GR" dirty="0" err="1">
                <a:solidFill>
                  <a:srgbClr val="FF0000"/>
                </a:solidFill>
                <a:latin typeface="Arial" panose="020B0604020202020204" pitchFamily="34" charset="0"/>
                <a:cs typeface="Arial" panose="020B0604020202020204" pitchFamily="34" charset="0"/>
              </a:rPr>
              <a:t>ὥσπερ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μειρακίῳ</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(dat. of interest, parenthetical use)</a:t>
            </a:r>
          </a:p>
        </p:txBody>
      </p:sp>
    </p:spTree>
    <p:extLst>
      <p:ext uri="{BB962C8B-B14F-4D97-AF65-F5344CB8AC3E}">
        <p14:creationId xmlns:p14="http://schemas.microsoft.com/office/powerpoint/2010/main" val="294563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3D36F3-615A-6A4A-5314-2528FEEDC012}"/>
              </a:ext>
            </a:extLst>
          </p:cNvPr>
          <p:cNvSpPr>
            <a:spLocks noGrp="1"/>
          </p:cNvSpPr>
          <p:nvPr>
            <p:ph type="title"/>
          </p:nvPr>
        </p:nvSpPr>
        <p:spPr/>
        <p:txBody>
          <a:bodyPr/>
          <a:lstStyle/>
          <a:p>
            <a:r>
              <a:rPr lang="en-US" dirty="0"/>
              <a:t>Sentences</a:t>
            </a:r>
            <a:endParaRPr lang="el-GR" dirty="0"/>
          </a:p>
        </p:txBody>
      </p:sp>
      <p:sp>
        <p:nvSpPr>
          <p:cNvPr id="3" name="Θέση περιεχομένου 2">
            <a:extLst>
              <a:ext uri="{FF2B5EF4-FFF2-40B4-BE49-F238E27FC236}">
                <a16:creationId xmlns:a16="http://schemas.microsoft.com/office/drawing/2014/main" id="{6DACE047-40CB-759C-CE84-6898B95938E5}"/>
              </a:ext>
            </a:extLst>
          </p:cNvPr>
          <p:cNvSpPr>
            <a:spLocks noGrp="1"/>
          </p:cNvSpPr>
          <p:nvPr>
            <p:ph idx="1"/>
          </p:nvPr>
        </p:nvSpPr>
        <p:spPr/>
        <p:txBody>
          <a:bodyPr>
            <a:normAutofit/>
          </a:bodyPr>
          <a:lstStyle/>
          <a:p>
            <a:pPr algn="just"/>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μέντοι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πάνυ</a:t>
            </a:r>
            <a:r>
              <a:rPr lang="el-GR" dirty="0">
                <a:latin typeface="Arial" panose="020B0604020202020204" pitchFamily="34" charset="0"/>
                <a:cs typeface="Arial" panose="020B0604020202020204" pitchFamily="34" charset="0"/>
              </a:rPr>
              <a:t>, ὦ </a:t>
            </a:r>
            <a:r>
              <a:rPr lang="el-GR" dirty="0" err="1">
                <a:latin typeface="Arial" panose="020B0604020202020204" pitchFamily="34" charset="0"/>
                <a:cs typeface="Arial" panose="020B0604020202020204" pitchFamily="34" charset="0"/>
              </a:rPr>
              <a:t>ἄνδρες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Ἀθηναῖοι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τοῦτο</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ὑμῶν</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δέομα</a:t>
            </a:r>
            <a:r>
              <a:rPr lang="el-GR" dirty="0" err="1">
                <a:latin typeface="Arial" panose="020B0604020202020204" pitchFamily="34" charset="0"/>
                <a:cs typeface="Arial" panose="020B0604020202020204" pitchFamily="34" charset="0"/>
              </a:rPr>
              <a:t>ι</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(main clause)</a:t>
            </a:r>
          </a:p>
          <a:p>
            <a:pPr algn="just"/>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παρίεμαι</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(main clause)</a:t>
            </a:r>
          </a:p>
          <a:p>
            <a:pPr algn="just"/>
            <a:r>
              <a:rPr lang="el-GR" dirty="0" err="1">
                <a:solidFill>
                  <a:srgbClr val="FF0000"/>
                </a:solidFill>
                <a:latin typeface="Arial" panose="020B0604020202020204" pitchFamily="34" charset="0"/>
                <a:cs typeface="Arial" panose="020B0604020202020204" pitchFamily="34" charset="0"/>
              </a:rPr>
              <a:t>ἐὰν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λόγων</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ἀκούητέ</a:t>
            </a:r>
            <a:r>
              <a:rPr lang="el-GR" b="1"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μου </a:t>
            </a:r>
            <a:r>
              <a:rPr lang="el-GR" dirty="0" err="1">
                <a:latin typeface="Arial" panose="020B0604020202020204" pitchFamily="34" charset="0"/>
                <a:cs typeface="Arial" panose="020B0604020202020204" pitchFamily="34" charset="0"/>
              </a:rPr>
              <a:t>ἀπολογουμένου</a:t>
            </a:r>
            <a:r>
              <a:rPr lang="en-US" dirty="0">
                <a:latin typeface="Arial" panose="020B0604020202020204" pitchFamily="34" charset="0"/>
                <a:cs typeface="Arial" panose="020B0604020202020204" pitchFamily="34" charset="0"/>
              </a:rPr>
              <a:t> (conditional clause, </a:t>
            </a:r>
            <a:r>
              <a:rPr lang="el-GR" dirty="0" err="1">
                <a:latin typeface="Arial" panose="020B0604020202020204" pitchFamily="34" charset="0"/>
                <a:cs typeface="Arial" panose="020B0604020202020204" pitchFamily="34" charset="0"/>
              </a:rPr>
              <a:t>ἐἀν</a:t>
            </a:r>
            <a:r>
              <a:rPr lang="el-GR" dirty="0">
                <a:latin typeface="Arial" panose="020B0604020202020204" pitchFamily="34" charset="0"/>
                <a:cs typeface="Arial" panose="020B0604020202020204" pitchFamily="34" charset="0"/>
              </a:rPr>
              <a:t> + </a:t>
            </a:r>
            <a:r>
              <a:rPr lang="en-US" dirty="0">
                <a:latin typeface="Arial" panose="020B0604020202020204" pitchFamily="34" charset="0"/>
                <a:cs typeface="Arial" panose="020B0604020202020204" pitchFamily="34" charset="0"/>
              </a:rPr>
              <a:t>subj.)</a:t>
            </a:r>
            <a:r>
              <a:rPr lang="el-GR"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lgn="just"/>
            <a:r>
              <a:rPr lang="el-GR" dirty="0" err="1">
                <a:latin typeface="Arial" panose="020B0604020202020204" pitchFamily="34" charset="0"/>
                <a:cs typeface="Arial" panose="020B0604020202020204" pitchFamily="34" charset="0"/>
              </a:rPr>
              <a:t>δι</a:t>
            </a:r>
            <a:r>
              <a:rPr lang="el-GR" dirty="0">
                <a:latin typeface="Arial" panose="020B0604020202020204" pitchFamily="34" charset="0"/>
                <a:cs typeface="Arial" panose="020B0604020202020204" pitchFamily="34" charset="0"/>
              </a:rPr>
              <a:t>᾽ </a:t>
            </a:r>
            <a:r>
              <a:rPr lang="el-GR" dirty="0" err="1">
                <a:solidFill>
                  <a:srgbClr val="FF0000"/>
                </a:solidFill>
                <a:latin typeface="Arial" panose="020B0604020202020204" pitchFamily="34" charset="0"/>
                <a:cs typeface="Arial" panose="020B0604020202020204" pitchFamily="34" charset="0"/>
              </a:rPr>
              <a:t>ὧνπερ</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εἴωθα</a:t>
            </a:r>
            <a:r>
              <a:rPr lang="el-GR" b="1"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λέγειν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ἀγορᾷ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τραπεζῶν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ἄλλοθι</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(relative clause, modifying the noun </a:t>
            </a:r>
            <a:r>
              <a:rPr lang="el-GR" dirty="0">
                <a:latin typeface="Arial" panose="020B0604020202020204" pitchFamily="34" charset="0"/>
                <a:cs typeface="Arial" panose="020B0604020202020204" pitchFamily="34" charset="0"/>
              </a:rPr>
              <a:t>λόγων</a:t>
            </a:r>
            <a:r>
              <a:rPr lang="en-US" dirty="0">
                <a:latin typeface="Arial" panose="020B0604020202020204" pitchFamily="34" charset="0"/>
                <a:cs typeface="Arial" panose="020B0604020202020204" pitchFamily="34" charset="0"/>
              </a:rPr>
              <a:t>)</a:t>
            </a:r>
          </a:p>
          <a:p>
            <a:pPr algn="just"/>
            <a:r>
              <a:rPr lang="el-GR" dirty="0" err="1">
                <a:solidFill>
                  <a:srgbClr val="FF0000"/>
                </a:solidFill>
                <a:latin typeface="Arial" panose="020B0604020202020204" pitchFamily="34" charset="0"/>
                <a:cs typeface="Arial" panose="020B0604020202020204" pitchFamily="34" charset="0"/>
              </a:rPr>
              <a:t>ἵνα</a:t>
            </a:r>
            <a:r>
              <a:rPr lang="el-GR" dirty="0">
                <a:solidFill>
                  <a:srgbClr val="FF0000"/>
                </a:solidFill>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ὑμῶν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πολλοὶ</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ἀκηκόασι</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(secondary clause, final clause)</a:t>
            </a:r>
          </a:p>
          <a:p>
            <a:pPr algn="just"/>
            <a:r>
              <a:rPr lang="el-GR" dirty="0" err="1">
                <a:latin typeface="Arial" panose="020B0604020202020204" pitchFamily="34" charset="0"/>
                <a:cs typeface="Arial" panose="020B0604020202020204" pitchFamily="34" charset="0"/>
              </a:rPr>
              <a:t>μήτε</a:t>
            </a:r>
            <a:r>
              <a:rPr lang="el-GR" dirty="0">
                <a:latin typeface="Arial" panose="020B0604020202020204" pitchFamily="34" charset="0"/>
                <a:cs typeface="Arial" panose="020B0604020202020204" pitchFamily="34" charset="0"/>
              </a:rPr>
              <a:t> </a:t>
            </a:r>
            <a:r>
              <a:rPr lang="el-GR" dirty="0" err="1">
                <a:solidFill>
                  <a:srgbClr val="FF0000"/>
                </a:solidFill>
                <a:latin typeface="Arial" panose="020B0604020202020204" pitchFamily="34" charset="0"/>
                <a:cs typeface="Arial" panose="020B0604020202020204" pitchFamily="34" charset="0"/>
              </a:rPr>
              <a:t>θαυμάζειν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μήτε</a:t>
            </a:r>
            <a:r>
              <a:rPr lang="el-GR" dirty="0">
                <a:latin typeface="Arial" panose="020B0604020202020204" pitchFamily="34" charset="0"/>
                <a:cs typeface="Arial" panose="020B0604020202020204" pitchFamily="34" charset="0"/>
              </a:rPr>
              <a:t> </a:t>
            </a:r>
            <a:r>
              <a:rPr lang="el-GR" dirty="0" err="1">
                <a:solidFill>
                  <a:srgbClr val="FF0000"/>
                </a:solidFill>
                <a:latin typeface="Arial" panose="020B0604020202020204" pitchFamily="34" charset="0"/>
                <a:cs typeface="Arial" panose="020B0604020202020204" pitchFamily="34" charset="0"/>
              </a:rPr>
              <a:t>θορυβεῖν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τούτου</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ἕνεκα</a:t>
            </a:r>
            <a:r>
              <a:rPr lang="el-GR"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(apodosis, infinitives used as imperatives = future = Future More Vivid (habitual, present)</a:t>
            </a:r>
          </a:p>
        </p:txBody>
      </p:sp>
    </p:spTree>
    <p:extLst>
      <p:ext uri="{BB962C8B-B14F-4D97-AF65-F5344CB8AC3E}">
        <p14:creationId xmlns:p14="http://schemas.microsoft.com/office/powerpoint/2010/main" val="23822676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B70C56-A31D-E78A-94ED-A9B222A9DDBA}"/>
              </a:ext>
            </a:extLst>
          </p:cNvPr>
          <p:cNvSpPr>
            <a:spLocks noGrp="1"/>
          </p:cNvSpPr>
          <p:nvPr>
            <p:ph type="title"/>
          </p:nvPr>
        </p:nvSpPr>
        <p:spPr/>
        <p:txBody>
          <a:bodyPr/>
          <a:lstStyle/>
          <a:p>
            <a:r>
              <a:rPr lang="en-US" dirty="0"/>
              <a:t>Translation</a:t>
            </a:r>
            <a:endParaRPr lang="el-GR" dirty="0"/>
          </a:p>
        </p:txBody>
      </p:sp>
      <p:sp>
        <p:nvSpPr>
          <p:cNvPr id="3" name="Θέση περιεχομένου 2">
            <a:extLst>
              <a:ext uri="{FF2B5EF4-FFF2-40B4-BE49-F238E27FC236}">
                <a16:creationId xmlns:a16="http://schemas.microsoft.com/office/drawing/2014/main" id="{0F880644-B491-8B65-9FE5-D1C59120D2C5}"/>
              </a:ext>
            </a:extLst>
          </p:cNvPr>
          <p:cNvSpPr>
            <a:spLocks noGrp="1"/>
          </p:cNvSpPr>
          <p:nvPr>
            <p:ph idx="1"/>
          </p:nvPr>
        </p:nvSpPr>
        <p:spPr/>
        <p:txBody>
          <a:bodyPr/>
          <a:lstStyle/>
          <a:p>
            <a:pPr marL="0" indent="0" algn="just">
              <a:buNone/>
            </a:pPr>
            <a:r>
              <a:rPr lang="en-US" dirty="0">
                <a:latin typeface="Arial" panose="020B0604020202020204" pitchFamily="34" charset="0"/>
                <a:cs typeface="Arial" panose="020B0604020202020204" pitchFamily="34" charset="0"/>
              </a:rPr>
              <a:t>not, however, delivered after their manner, in a set oration duly ornamented with words and phrases. No indeed! [17c] but I shall use the words and arguments which occur to me at the moment; for I am certain that this is right, and that at my time of life I ought not to be appearing before you, O men of Athens, in the character of a juvenile orator—let no one expect this of me. And I must beg of you to grant me one favor, which is this—if you hear me using the same words in my defense which I have been in the habit of using, and which most of you may have heard in the agora, and at the tables of the money-changers, or anywhere else, [17d] I would ask you not to be surprised at this, and not to interrupt me.</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31649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F8516F-33A5-EF71-0E52-8E4632A73DF2}"/>
              </a:ext>
            </a:extLst>
          </p:cNvPr>
          <p:cNvSpPr>
            <a:spLocks noGrp="1"/>
          </p:cNvSpPr>
          <p:nvPr>
            <p:ph type="title"/>
          </p:nvPr>
        </p:nvSpPr>
        <p:spPr/>
        <p:txBody>
          <a:bodyPr/>
          <a:lstStyle/>
          <a:p>
            <a:r>
              <a:rPr lang="en-US" i="1" dirty="0">
                <a:latin typeface="Arial" panose="020B0604020202020204" pitchFamily="34" charset="0"/>
                <a:cs typeface="Arial" panose="020B0604020202020204" pitchFamily="34" charset="0"/>
              </a:rPr>
              <a:t>Apology</a:t>
            </a:r>
            <a:r>
              <a:rPr lang="en-US" dirty="0">
                <a:latin typeface="Arial" panose="020B0604020202020204" pitchFamily="34" charset="0"/>
                <a:cs typeface="Arial" panose="020B0604020202020204" pitchFamily="34" charset="0"/>
              </a:rPr>
              <a:t> 17a-18a (Introduction or </a:t>
            </a:r>
            <a:r>
              <a:rPr lang="el-GR" i="1" dirty="0" err="1">
                <a:latin typeface="Arial" panose="020B0604020202020204" pitchFamily="34" charset="0"/>
                <a:cs typeface="Arial" panose="020B0604020202020204" pitchFamily="34" charset="0"/>
              </a:rPr>
              <a:t>προοίμιον</a:t>
            </a:r>
            <a:r>
              <a:rPr lang="el-GR" dirty="0">
                <a:latin typeface="Arial" panose="020B0604020202020204" pitchFamily="34" charset="0"/>
                <a:cs typeface="Arial" panose="020B0604020202020204" pitchFamily="34" charset="0"/>
              </a:rPr>
              <a:t>)</a:t>
            </a:r>
            <a:endParaRPr lang="el-GR" dirty="0"/>
          </a:p>
        </p:txBody>
      </p:sp>
      <p:sp>
        <p:nvSpPr>
          <p:cNvPr id="3" name="Θέση περιεχομένου 2">
            <a:extLst>
              <a:ext uri="{FF2B5EF4-FFF2-40B4-BE49-F238E27FC236}">
                <a16:creationId xmlns:a16="http://schemas.microsoft.com/office/drawing/2014/main" id="{66BF55B1-38F0-8F5C-2E2B-DECDCAEFAB96}"/>
              </a:ext>
            </a:extLst>
          </p:cNvPr>
          <p:cNvSpPr>
            <a:spLocks noGrp="1"/>
          </p:cNvSpPr>
          <p:nvPr>
            <p:ph idx="1"/>
          </p:nvPr>
        </p:nvSpPr>
        <p:spPr/>
        <p:txBody>
          <a:bodyPr>
            <a:normAutofit/>
          </a:bodyPr>
          <a:lstStyle/>
          <a:p>
            <a:pPr marL="0" indent="0" algn="just">
              <a:buNone/>
            </a:pPr>
            <a:r>
              <a:rPr lang="el-GR" dirty="0" err="1">
                <a:latin typeface="Arial" panose="020B0604020202020204" pitchFamily="34" charset="0"/>
                <a:cs typeface="Arial" panose="020B0604020202020204" pitchFamily="34" charset="0"/>
              </a:rPr>
              <a:t>ἔχει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οὑτωσί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νῦν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ἐγὼ</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πρῶτον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δικαστήριον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ἀναβέβηκα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ἔτη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γεγονὼς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ἑβδομήκοντα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ἀτεχνῶς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ξένως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ἔχω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τῆς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ἐνθάδε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λέξεως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ὥσπερ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ὄντι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ξένος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ἐτύγχανον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ὤν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συνεγιγνώσκετε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δήπου</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ἄν</a:t>
            </a:r>
            <a:r>
              <a:rPr lang="el-GR" dirty="0">
                <a:latin typeface="Arial" panose="020B0604020202020204" pitchFamily="34" charset="0"/>
                <a:cs typeface="Arial" panose="020B0604020202020204" pitchFamily="34" charset="0"/>
              </a:rPr>
              <a:t> μοι </a:t>
            </a:r>
            <a:r>
              <a:rPr lang="el-GR" dirty="0" err="1">
                <a:latin typeface="Arial" panose="020B0604020202020204" pitchFamily="34" charset="0"/>
                <a:cs typeface="Arial" panose="020B0604020202020204" pitchFamily="34" charset="0"/>
              </a:rPr>
              <a:t>εἰ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ἐκείνῃ</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τῇ</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φωνῇ</a:t>
            </a:r>
            <a:r>
              <a:rPr lang="el-GR" dirty="0">
                <a:latin typeface="Arial" panose="020B0604020202020204" pitchFamily="34" charset="0"/>
                <a:cs typeface="Arial" panose="020B0604020202020204" pitchFamily="34" charset="0"/>
              </a:rPr>
              <a:t> τε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τρόπῳ</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ἔλεγον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οἷσπερ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ἐτεθράμμην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νῦν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τοῦτο</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ὑμῶν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δέομαι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δίκαιον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ὥς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γέ</a:t>
            </a:r>
            <a:r>
              <a:rPr lang="el-GR" dirty="0">
                <a:latin typeface="Arial" panose="020B0604020202020204" pitchFamily="34" charset="0"/>
                <a:cs typeface="Arial" panose="020B0604020202020204" pitchFamily="34" charset="0"/>
              </a:rPr>
              <a:t> μοι </a:t>
            </a:r>
            <a:r>
              <a:rPr lang="el-GR" dirty="0" err="1">
                <a:latin typeface="Arial" panose="020B0604020202020204" pitchFamily="34" charset="0"/>
                <a:cs typeface="Arial" panose="020B0604020202020204" pitchFamily="34" charset="0"/>
              </a:rPr>
              <a:t>δοκῶ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τρόπον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τῆς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λέξεως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ἐᾶν</a:t>
            </a:r>
            <a:r>
              <a:rPr lang="el-GR"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ἴσως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χείρων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ἴσως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βελτίων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ἂν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εἴη</a:t>
            </a:r>
            <a:r>
              <a:rPr lang="el-GR"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αὐτὸ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τοῦτο</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σκοπεῖν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τούτῳ</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νοῦν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προσέχειν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δίκαια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λέγω</a:t>
            </a:r>
            <a:r>
              <a:rPr lang="el-GR" dirty="0">
                <a:latin typeface="Arial" panose="020B0604020202020204" pitchFamily="34" charset="0"/>
                <a:cs typeface="Arial" panose="020B0604020202020204" pitchFamily="34" charset="0"/>
              </a:rPr>
              <a:t> ἢ </a:t>
            </a:r>
            <a:r>
              <a:rPr lang="el-GR" dirty="0" err="1">
                <a:latin typeface="Arial" panose="020B0604020202020204" pitchFamily="34" charset="0"/>
                <a:cs typeface="Arial" panose="020B0604020202020204" pitchFamily="34" charset="0"/>
              </a:rPr>
              <a:t>μή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δικαστοῦ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αὕτη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ἀρετή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ῥήτορος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τἀληθῆ</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λέγειν</a:t>
            </a:r>
            <a:r>
              <a:rPr lang="el-GR"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587271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9AD403-91B8-788E-2ADA-E9267B12D960}"/>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69DBF3EE-02F1-D9F0-6FC4-73394D439E32}"/>
              </a:ext>
            </a:extLst>
          </p:cNvPr>
          <p:cNvSpPr>
            <a:spLocks noGrp="1"/>
          </p:cNvSpPr>
          <p:nvPr>
            <p:ph idx="1"/>
          </p:nvPr>
        </p:nvSpPr>
        <p:spPr/>
        <p:txBody>
          <a:bodyPr>
            <a:normAutofit fontScale="85000" lnSpcReduction="20000"/>
          </a:bodyPr>
          <a:lstStyle/>
          <a:p>
            <a:pPr algn="just"/>
            <a:r>
              <a:rPr lang="en-US" dirty="0" err="1">
                <a:latin typeface="Arial" panose="020B0604020202020204" pitchFamily="34" charset="0"/>
                <a:cs typeface="Arial" panose="020B0604020202020204" pitchFamily="34" charset="0"/>
              </a:rPr>
              <a:t>ἔχει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γὰρ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οὑτωσί</a:t>
            </a:r>
            <a:r>
              <a:rPr lang="en-US" dirty="0">
                <a:latin typeface="Arial" panose="020B0604020202020204" pitchFamily="34" charset="0"/>
                <a:cs typeface="Arial" panose="020B0604020202020204" pitchFamily="34" charset="0"/>
              </a:rPr>
              <a:t>: for it…; </a:t>
            </a:r>
            <a:r>
              <a:rPr lang="en-US" dirty="0" err="1">
                <a:latin typeface="Arial" panose="020B0604020202020204" pitchFamily="34" charset="0"/>
                <a:cs typeface="Arial" panose="020B0604020202020204" pitchFamily="34" charset="0"/>
              </a:rPr>
              <a:t>ἔχω</a:t>
            </a:r>
            <a:r>
              <a:rPr lang="en-US" dirty="0">
                <a:latin typeface="Arial" panose="020B0604020202020204" pitchFamily="34" charset="0"/>
                <a:cs typeface="Arial" panose="020B0604020202020204" pitchFamily="34" charset="0"/>
              </a:rPr>
              <a:t> (‘holds’ or ‘is disposed’) + adv. is equiv. to </a:t>
            </a:r>
            <a:r>
              <a:rPr lang="en-US" dirty="0" err="1">
                <a:latin typeface="Arial" panose="020B0604020202020204" pitchFamily="34" charset="0"/>
                <a:cs typeface="Arial" panose="020B0604020202020204" pitchFamily="34" charset="0"/>
              </a:rPr>
              <a:t>εἰμί</a:t>
            </a:r>
            <a:r>
              <a:rPr lang="en-US" dirty="0">
                <a:latin typeface="Arial" panose="020B0604020202020204" pitchFamily="34" charset="0"/>
                <a:cs typeface="Arial" panose="020B0604020202020204" pitchFamily="34" charset="0"/>
              </a:rPr>
              <a:t> + pred. adj.; the deictic iota on the adv. </a:t>
            </a:r>
            <a:r>
              <a:rPr lang="en-US" dirty="0" err="1">
                <a:latin typeface="Arial" panose="020B0604020202020204" pitchFamily="34" charset="0"/>
                <a:cs typeface="Arial" panose="020B0604020202020204" pitchFamily="34" charset="0"/>
              </a:rPr>
              <a:t>οὕτως</a:t>
            </a:r>
            <a:r>
              <a:rPr lang="en-US" dirty="0">
                <a:latin typeface="Arial" panose="020B0604020202020204" pitchFamily="34" charset="0"/>
                <a:cs typeface="Arial" panose="020B0604020202020204" pitchFamily="34" charset="0"/>
              </a:rPr>
              <a:t> adds emphasis: ‘just so’ or ‘in just this way’</a:t>
            </a:r>
          </a:p>
          <a:p>
            <a:pPr algn="just"/>
            <a:r>
              <a:rPr lang="el-GR" dirty="0" err="1">
                <a:latin typeface="Arial" panose="020B0604020202020204" pitchFamily="34" charset="0"/>
                <a:cs typeface="Arial" panose="020B0604020202020204" pitchFamily="34" charset="0"/>
              </a:rPr>
              <a:t>ἀναβέβηκα</a:t>
            </a:r>
            <a:r>
              <a:rPr lang="el-GR" dirty="0">
                <a:latin typeface="Arial" panose="020B0604020202020204" pitchFamily="34" charset="0"/>
                <a:cs typeface="Arial" panose="020B0604020202020204" pitchFamily="34" charset="0"/>
              </a:rPr>
              <a:t>: 1</a:t>
            </a:r>
            <a:r>
              <a:rPr lang="en-US" dirty="0">
                <a:latin typeface="Arial" panose="020B0604020202020204" pitchFamily="34" charset="0"/>
                <a:cs typeface="Arial" panose="020B0604020202020204" pitchFamily="34" charset="0"/>
              </a:rPr>
              <a:t>s pf. </a:t>
            </a:r>
            <a:r>
              <a:rPr lang="el-GR" dirty="0" err="1">
                <a:latin typeface="Arial" panose="020B0604020202020204" pitchFamily="34" charset="0"/>
                <a:cs typeface="Arial" panose="020B0604020202020204" pitchFamily="34" charset="0"/>
              </a:rPr>
              <a:t>ἀναβαίνω</a:t>
            </a:r>
            <a:r>
              <a:rPr lang="el-GR" dirty="0">
                <a:latin typeface="Arial" panose="020B0604020202020204" pitchFamily="34" charset="0"/>
                <a:cs typeface="Arial" panose="020B0604020202020204" pitchFamily="34" charset="0"/>
              </a:rPr>
              <a:t> = </a:t>
            </a:r>
            <a:r>
              <a:rPr lang="en-US" dirty="0">
                <a:latin typeface="Arial" panose="020B0604020202020204" pitchFamily="34" charset="0"/>
                <a:cs typeface="Arial" panose="020B0604020202020204" pitchFamily="34" charset="0"/>
              </a:rPr>
              <a:t>go up, technical term = appearing before the court</a:t>
            </a:r>
            <a:r>
              <a:rPr lang="el-GR"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lgn="just"/>
            <a:r>
              <a:rPr lang="el-GR" dirty="0" err="1">
                <a:latin typeface="Arial" panose="020B0604020202020204" pitchFamily="34" charset="0"/>
                <a:cs typeface="Arial" panose="020B0604020202020204" pitchFamily="34" charset="0"/>
              </a:rPr>
              <a:t>γεγονὼς</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pf. </a:t>
            </a:r>
            <a:r>
              <a:rPr lang="en-US" dirty="0" err="1">
                <a:latin typeface="Arial" panose="020B0604020202020204" pitchFamily="34" charset="0"/>
                <a:cs typeface="Arial" panose="020B0604020202020204" pitchFamily="34" charset="0"/>
              </a:rPr>
              <a:t>pple</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γίγνομαι</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be born’</a:t>
            </a:r>
          </a:p>
          <a:p>
            <a:pPr algn="just"/>
            <a:r>
              <a:rPr lang="el-GR" dirty="0" err="1">
                <a:latin typeface="Arial" panose="020B0604020202020204" pitchFamily="34" charset="0"/>
                <a:cs typeface="Arial" panose="020B0604020202020204" pitchFamily="34" charset="0"/>
              </a:rPr>
              <a:t>ἔτη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ἑβδομήκοντα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ἔτε</a:t>
            </a:r>
            <a:r>
              <a:rPr lang="el-GR" dirty="0">
                <a:latin typeface="Arial" panose="020B0604020202020204" pitchFamily="34" charset="0"/>
                <a:cs typeface="Arial" panose="020B0604020202020204" pitchFamily="34" charset="0"/>
              </a:rPr>
              <a:t>-α, </a:t>
            </a:r>
            <a:r>
              <a:rPr lang="en-US" dirty="0">
                <a:latin typeface="Arial" panose="020B0604020202020204" pitchFamily="34" charset="0"/>
                <a:cs typeface="Arial" panose="020B0604020202020204" pitchFamily="34" charset="0"/>
              </a:rPr>
              <a:t>acc. of extent of time</a:t>
            </a:r>
          </a:p>
          <a:p>
            <a:pPr algn="just"/>
            <a:r>
              <a:rPr lang="el-GR" dirty="0" err="1">
                <a:latin typeface="Arial" panose="020B0604020202020204" pitchFamily="34" charset="0"/>
                <a:cs typeface="Arial" panose="020B0604020202020204" pitchFamily="34" charset="0"/>
              </a:rPr>
              <a:t>οὖν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then, accordingly; inferential, as often</a:t>
            </a:r>
          </a:p>
          <a:p>
            <a:pPr algn="just"/>
            <a:r>
              <a:rPr lang="el-GR" dirty="0">
                <a:latin typeface="Arial" panose="020B0604020202020204" pitchFamily="34" charset="0"/>
                <a:cs typeface="Arial" panose="020B0604020202020204" pitchFamily="34" charset="0"/>
              </a:rPr>
              <a:t>ἀ-</a:t>
            </a:r>
            <a:r>
              <a:rPr lang="el-GR" dirty="0" err="1">
                <a:latin typeface="Arial" panose="020B0604020202020204" pitchFamily="34" charset="0"/>
                <a:cs typeface="Arial" panose="020B0604020202020204" pitchFamily="34" charset="0"/>
              </a:rPr>
              <a:t>τεχνῶς</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simply, absolutely, quite = colloquial Attic adverb</a:t>
            </a:r>
          </a:p>
          <a:p>
            <a:pPr algn="just"/>
            <a:r>
              <a:rPr lang="el-GR" dirty="0" err="1">
                <a:latin typeface="Arial" panose="020B0604020202020204" pitchFamily="34" charset="0"/>
                <a:cs typeface="Arial" panose="020B0604020202020204" pitchFamily="34" charset="0"/>
              </a:rPr>
              <a:t>ξένως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ἔχω</a:t>
            </a:r>
            <a:r>
              <a:rPr lang="en-US" dirty="0">
                <a:latin typeface="Arial" panose="020B0604020202020204" pitchFamily="34" charset="0"/>
                <a:cs typeface="Arial" panose="020B0604020202020204" pitchFamily="34" charset="0"/>
              </a:rPr>
              <a:t>: genitive with adverbs of manner, I am a stranger to, </a:t>
            </a:r>
            <a:r>
              <a:rPr lang="el-GR" dirty="0" err="1">
                <a:latin typeface="Arial" panose="020B0604020202020204" pitchFamily="34" charset="0"/>
                <a:cs typeface="Arial" panose="020B0604020202020204" pitchFamily="34" charset="0"/>
              </a:rPr>
              <a:t>ἔχω</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adv. of manner = hold oneself in a certain state = </a:t>
            </a:r>
            <a:r>
              <a:rPr lang="el-GR" dirty="0" err="1">
                <a:latin typeface="Arial" panose="020B0604020202020204" pitchFamily="34" charset="0"/>
                <a:cs typeface="Arial" panose="020B0604020202020204" pitchFamily="34" charset="0"/>
              </a:rPr>
              <a:t>εἰμι</a:t>
            </a:r>
            <a:r>
              <a:rPr lang="el-GR" dirty="0">
                <a:latin typeface="Arial" panose="020B0604020202020204" pitchFamily="34" charset="0"/>
                <a:cs typeface="Arial" panose="020B0604020202020204" pitchFamily="34" charset="0"/>
              </a:rPr>
              <a:t> + </a:t>
            </a:r>
            <a:r>
              <a:rPr lang="en-US" dirty="0">
                <a:latin typeface="Arial" panose="020B0604020202020204" pitchFamily="34" charset="0"/>
                <a:cs typeface="Arial" panose="020B0604020202020204" pitchFamily="34" charset="0"/>
              </a:rPr>
              <a:t>equivalent adjective </a:t>
            </a:r>
          </a:p>
          <a:p>
            <a:pPr algn="just"/>
            <a:r>
              <a:rPr lang="en-US" dirty="0" err="1">
                <a:latin typeface="Arial" panose="020B0604020202020204" pitchFamily="34" charset="0"/>
                <a:cs typeface="Arial" panose="020B0604020202020204" pitchFamily="34" charset="0"/>
              </a:rPr>
              <a:t>ξένως</a:t>
            </a:r>
            <a:r>
              <a:rPr lang="en-US" dirty="0">
                <a:latin typeface="Arial" panose="020B0604020202020204" pitchFamily="34" charset="0"/>
                <a:cs typeface="Arial" panose="020B0604020202020204" pitchFamily="34" charset="0"/>
              </a:rPr>
              <a:t>: adv., strangely, in an unusual way</a:t>
            </a:r>
            <a:r>
              <a:rPr lang="el-GR"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lgn="just"/>
            <a:r>
              <a:rPr lang="en-US" dirty="0" err="1">
                <a:latin typeface="Arial" panose="020B0604020202020204" pitchFamily="34" charset="0"/>
                <a:cs typeface="Arial" panose="020B0604020202020204" pitchFamily="34" charset="0"/>
              </a:rPr>
              <a:t>τῆς</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ἐνθάδε</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λέξεως</a:t>
            </a:r>
            <a:r>
              <a:rPr lang="en-US" dirty="0">
                <a:latin typeface="Arial" panose="020B0604020202020204" pitchFamily="34" charset="0"/>
                <a:cs typeface="Arial" panose="020B0604020202020204" pitchFamily="34" charset="0"/>
              </a:rPr>
              <a:t>: (concerning) this type of speaking here; objective gen. with </a:t>
            </a:r>
            <a:r>
              <a:rPr lang="en-US" dirty="0" err="1">
                <a:latin typeface="Arial" panose="020B0604020202020204" pitchFamily="34" charset="0"/>
                <a:cs typeface="Arial" panose="020B0604020202020204" pitchFamily="34" charset="0"/>
              </a:rPr>
              <a:t>ξένως</a:t>
            </a:r>
            <a:endParaRPr lang="en-US" dirty="0">
              <a:latin typeface="Arial" panose="020B0604020202020204" pitchFamily="34" charset="0"/>
              <a:cs typeface="Arial" panose="020B0604020202020204" pitchFamily="34" charset="0"/>
            </a:endParaRPr>
          </a:p>
          <a:p>
            <a:endParaRPr lang="en-US" dirty="0"/>
          </a:p>
          <a:p>
            <a:endParaRPr lang="el-GR" dirty="0"/>
          </a:p>
        </p:txBody>
      </p:sp>
    </p:spTree>
    <p:extLst>
      <p:ext uri="{BB962C8B-B14F-4D97-AF65-F5344CB8AC3E}">
        <p14:creationId xmlns:p14="http://schemas.microsoft.com/office/powerpoint/2010/main" val="14906470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350C4C-3F04-4458-2891-87A6B5F87BEB}"/>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FCD83443-8EF2-F066-0644-4A170DBC278A}"/>
              </a:ext>
            </a:extLst>
          </p:cNvPr>
          <p:cNvSpPr>
            <a:spLocks noGrp="1"/>
          </p:cNvSpPr>
          <p:nvPr>
            <p:ph idx="1"/>
          </p:nvPr>
        </p:nvSpPr>
        <p:spPr/>
        <p:txBody>
          <a:bodyPr>
            <a:normAutofit fontScale="70000" lnSpcReduction="20000"/>
          </a:bodyPr>
          <a:lstStyle/>
          <a:p>
            <a:pPr algn="just"/>
            <a:r>
              <a:rPr lang="el-GR" dirty="0" err="1">
                <a:latin typeface="Arial" panose="020B0604020202020204" pitchFamily="34" charset="0"/>
                <a:cs typeface="Arial" panose="020B0604020202020204" pitchFamily="34" charset="0"/>
              </a:rPr>
              <a:t>ἄν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a:t>
            </a:r>
            <a:r>
              <a:rPr lang="el-GR"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ἐτύγχανον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ὤν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συνεγιγνώσκετε</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if I happened to…you would…; contrary to fact condition (</a:t>
            </a:r>
            <a:r>
              <a:rPr lang="el-GR" dirty="0" err="1">
                <a:latin typeface="Arial" panose="020B0604020202020204" pitchFamily="34" charset="0"/>
                <a:cs typeface="Arial" panose="020B0604020202020204" pitchFamily="34" charset="0"/>
              </a:rPr>
              <a:t>εί</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impf., impf.) with duplicated </a:t>
            </a:r>
            <a:r>
              <a:rPr lang="el-GR" dirty="0" err="1">
                <a:latin typeface="Arial" panose="020B0604020202020204" pitchFamily="34" charset="0"/>
                <a:cs typeface="Arial" panose="020B0604020202020204" pitchFamily="34" charset="0"/>
              </a:rPr>
              <a:t>ἄν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added for emphasis</a:t>
            </a:r>
          </a:p>
          <a:p>
            <a:pPr algn="just"/>
            <a:r>
              <a:rPr lang="en-US" dirty="0" err="1">
                <a:latin typeface="Arial" panose="020B0604020202020204" pitchFamily="34" charset="0"/>
                <a:cs typeface="Arial" panose="020B0604020202020204" pitchFamily="34" charset="0"/>
              </a:rPr>
              <a:t>συγ-γιγνώσκω</a:t>
            </a:r>
            <a:r>
              <a:rPr lang="en-US" dirty="0">
                <a:latin typeface="Arial" panose="020B0604020202020204" pitchFamily="34" charset="0"/>
                <a:cs typeface="Arial" panose="020B0604020202020204" pitchFamily="34" charset="0"/>
              </a:rPr>
              <a:t>: agree/sympathize with (</a:t>
            </a:r>
            <a:r>
              <a:rPr lang="en-US" dirty="0" err="1">
                <a:latin typeface="Arial" panose="020B0604020202020204" pitchFamily="34" charset="0"/>
                <a:cs typeface="Arial" panose="020B0604020202020204" pitchFamily="34" charset="0"/>
              </a:rPr>
              <a:t>dat</a:t>
            </a:r>
            <a:r>
              <a:rPr lang="en-US" dirty="0">
                <a:latin typeface="Arial" panose="020B0604020202020204" pitchFamily="34" charset="0"/>
                <a:cs typeface="Arial" panose="020B0604020202020204" pitchFamily="34" charset="0"/>
              </a:rPr>
              <a:t>), imp. with </a:t>
            </a:r>
            <a:r>
              <a:rPr lang="el-GR" dirty="0" err="1">
                <a:latin typeface="Arial" panose="020B0604020202020204" pitchFamily="34" charset="0"/>
                <a:cs typeface="Arial" panose="020B0604020202020204" pitchFamily="34" charset="0"/>
              </a:rPr>
              <a:t>ἄν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 the main clause of a present contrary to the fact condition</a:t>
            </a:r>
          </a:p>
          <a:p>
            <a:pPr algn="just"/>
            <a:r>
              <a:rPr lang="el-GR" dirty="0" err="1">
                <a:latin typeface="Arial" panose="020B0604020202020204" pitchFamily="34" charset="0"/>
                <a:cs typeface="Arial" panose="020B0604020202020204" pitchFamily="34" charset="0"/>
              </a:rPr>
              <a:t>τῷ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ὄντι</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 reality; (</a:t>
            </a:r>
            <a:r>
              <a:rPr lang="en-US" dirty="0" err="1">
                <a:latin typeface="Arial" panose="020B0604020202020204" pitchFamily="34" charset="0"/>
                <a:cs typeface="Arial" panose="020B0604020202020204" pitchFamily="34" charset="0"/>
              </a:rPr>
              <a:t>pple</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εἰμί</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dat. manner or dative of respect (with respect to what is)</a:t>
            </a:r>
          </a:p>
          <a:p>
            <a:pPr algn="just"/>
            <a:r>
              <a:rPr lang="el-GR" dirty="0" err="1">
                <a:latin typeface="Arial" panose="020B0604020202020204" pitchFamily="34" charset="0"/>
                <a:cs typeface="Arial" panose="020B0604020202020204" pitchFamily="34" charset="0"/>
              </a:rPr>
              <a:t>εἰ</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introduces a second conditional clause, one main </a:t>
            </a:r>
          </a:p>
          <a:p>
            <a:pPr algn="just"/>
            <a:r>
              <a:rPr lang="el-GR" dirty="0" err="1">
                <a:latin typeface="Arial" panose="020B0604020202020204" pitchFamily="34" charset="0"/>
                <a:cs typeface="Arial" panose="020B0604020202020204" pitchFamily="34" charset="0"/>
              </a:rPr>
              <a:t>ἐτύγχανον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happened to + </a:t>
            </a:r>
            <a:r>
              <a:rPr lang="en-US" dirty="0" err="1">
                <a:latin typeface="Arial" panose="020B0604020202020204" pitchFamily="34" charset="0"/>
                <a:cs typeface="Arial" panose="020B0604020202020204" pitchFamily="34" charset="0"/>
              </a:rPr>
              <a:t>pple</a:t>
            </a:r>
            <a:r>
              <a:rPr lang="en-US" dirty="0">
                <a:latin typeface="Arial" panose="020B0604020202020204" pitchFamily="34" charset="0"/>
                <a:cs typeface="Arial" panose="020B0604020202020204" pitchFamily="34" charset="0"/>
              </a:rPr>
              <a:t> (nom. </a:t>
            </a:r>
            <a:r>
              <a:rPr lang="el-GR" dirty="0" err="1">
                <a:latin typeface="Arial" panose="020B0604020202020204" pitchFamily="34" charset="0"/>
                <a:cs typeface="Arial" panose="020B0604020202020204" pitchFamily="34" charset="0"/>
              </a:rPr>
              <a:t>Εἰμί</a:t>
            </a:r>
            <a:r>
              <a:rPr lang="en-US" dirty="0">
                <a:latin typeface="Arial" panose="020B0604020202020204" pitchFamily="34" charset="0"/>
                <a:cs typeface="Arial" panose="020B0604020202020204" pitchFamily="34" charset="0"/>
              </a:rPr>
              <a:t>)</a:t>
            </a:r>
          </a:p>
          <a:p>
            <a:pPr algn="just"/>
            <a:r>
              <a:rPr lang="en-US" dirty="0" err="1">
                <a:latin typeface="Arial" panose="020B0604020202020204" pitchFamily="34" charset="0"/>
                <a:cs typeface="Arial" panose="020B0604020202020204" pitchFamily="34" charset="0"/>
              </a:rPr>
              <a:t>φωνή</a:t>
            </a:r>
            <a:r>
              <a:rPr lang="en-US" dirty="0">
                <a:latin typeface="Arial" panose="020B0604020202020204" pitchFamily="34" charset="0"/>
                <a:cs typeface="Arial" panose="020B0604020202020204" pitchFamily="34" charset="0"/>
              </a:rPr>
              <a:t>, ἡ: voice, dialect, speech</a:t>
            </a:r>
          </a:p>
          <a:p>
            <a:pPr algn="just"/>
            <a:r>
              <a:rPr lang="el-GR" dirty="0" err="1">
                <a:latin typeface="Arial" panose="020B0604020202020204" pitchFamily="34" charset="0"/>
                <a:cs typeface="Arial" panose="020B0604020202020204" pitchFamily="34" charset="0"/>
              </a:rPr>
              <a:t>ἔλεγον</a:t>
            </a:r>
            <a:r>
              <a:rPr lang="el-GR" dirty="0">
                <a:latin typeface="Arial" panose="020B0604020202020204" pitchFamily="34" charset="0"/>
                <a:cs typeface="Arial" panose="020B0604020202020204" pitchFamily="34" charset="0"/>
              </a:rPr>
              <a:t>: 1</a:t>
            </a:r>
            <a:r>
              <a:rPr lang="en-US" dirty="0">
                <a:latin typeface="Arial" panose="020B0604020202020204" pitchFamily="34" charset="0"/>
                <a:cs typeface="Arial" panose="020B0604020202020204" pitchFamily="34" charset="0"/>
              </a:rPr>
              <a:t>s impf.</a:t>
            </a:r>
          </a:p>
          <a:p>
            <a:pPr algn="just"/>
            <a:r>
              <a:rPr lang="el-GR" dirty="0" err="1">
                <a:latin typeface="Arial" panose="020B0604020202020204" pitchFamily="34" charset="0"/>
                <a:cs typeface="Arial" panose="020B0604020202020204" pitchFamily="34" charset="0"/>
              </a:rPr>
              <a:t>ἐτεθράμμην</a:t>
            </a:r>
            <a:r>
              <a:rPr lang="el-GR" dirty="0">
                <a:latin typeface="Arial" panose="020B0604020202020204" pitchFamily="34" charset="0"/>
                <a:cs typeface="Arial" panose="020B0604020202020204" pitchFamily="34" charset="0"/>
              </a:rPr>
              <a:t>: 1</a:t>
            </a:r>
            <a:r>
              <a:rPr lang="en-US" dirty="0">
                <a:latin typeface="Arial" panose="020B0604020202020204" pitchFamily="34" charset="0"/>
                <a:cs typeface="Arial" panose="020B0604020202020204" pitchFamily="34" charset="0"/>
              </a:rPr>
              <a:t>s </a:t>
            </a:r>
            <a:r>
              <a:rPr lang="en-US" dirty="0" err="1">
                <a:latin typeface="Arial" panose="020B0604020202020204" pitchFamily="34" charset="0"/>
                <a:cs typeface="Arial" panose="020B0604020202020204" pitchFamily="34" charset="0"/>
              </a:rPr>
              <a:t>plpf</a:t>
            </a:r>
            <a:r>
              <a:rPr lang="en-US" dirty="0">
                <a:latin typeface="Arial" panose="020B0604020202020204" pitchFamily="34" charset="0"/>
                <a:cs typeface="Arial" panose="020B0604020202020204" pitchFamily="34" charset="0"/>
              </a:rPr>
              <a:t>. pass. </a:t>
            </a:r>
            <a:r>
              <a:rPr lang="el-GR" dirty="0">
                <a:latin typeface="Arial" panose="020B0604020202020204" pitchFamily="34" charset="0"/>
                <a:cs typeface="Arial" panose="020B0604020202020204" pitchFamily="34" charset="0"/>
              </a:rPr>
              <a:t>τρέφω</a:t>
            </a:r>
          </a:p>
          <a:p>
            <a:pPr algn="just"/>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νῦν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in particular now; ‘and indeed also now,’ </a:t>
            </a:r>
            <a:r>
              <a:rPr lang="el-GR" dirty="0" err="1">
                <a:latin typeface="Arial" panose="020B0604020202020204" pitchFamily="34" charset="0"/>
                <a:cs typeface="Arial" panose="020B0604020202020204" pitchFamily="34" charset="0"/>
              </a:rPr>
              <a:t>καί</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conjunction &amp; adv., introducing the main point</a:t>
            </a:r>
          </a:p>
          <a:p>
            <a:pPr algn="just"/>
            <a:r>
              <a:rPr lang="el-GR" dirty="0" err="1">
                <a:latin typeface="Arial" panose="020B0604020202020204" pitchFamily="34" charset="0"/>
                <a:cs typeface="Arial" panose="020B0604020202020204" pitchFamily="34" charset="0"/>
              </a:rPr>
              <a:t>δίκαιον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as just; predicative acc.</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7541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6C5768-155F-E8F3-728F-33CD6B0ACEF6}"/>
              </a:ext>
            </a:extLst>
          </p:cNvPr>
          <p:cNvSpPr>
            <a:spLocks noGrp="1"/>
          </p:cNvSpPr>
          <p:nvPr>
            <p:ph type="title"/>
          </p:nvPr>
        </p:nvSpPr>
        <p:spPr/>
        <p:txBody>
          <a:bodyPr/>
          <a:lstStyle/>
          <a:p>
            <a:r>
              <a:rPr lang="en-US" dirty="0"/>
              <a:t>Can we translate a Greek Philosophical Text?</a:t>
            </a:r>
            <a:endParaRPr lang="el-GR" dirty="0"/>
          </a:p>
        </p:txBody>
      </p:sp>
      <p:sp>
        <p:nvSpPr>
          <p:cNvPr id="3" name="Θέση περιεχομένου 2">
            <a:extLst>
              <a:ext uri="{FF2B5EF4-FFF2-40B4-BE49-F238E27FC236}">
                <a16:creationId xmlns:a16="http://schemas.microsoft.com/office/drawing/2014/main" id="{16277755-FA45-2786-3C11-C39C9408C7F1}"/>
              </a:ext>
            </a:extLst>
          </p:cNvPr>
          <p:cNvSpPr>
            <a:spLocks noGrp="1"/>
          </p:cNvSpPr>
          <p:nvPr>
            <p:ph idx="1"/>
          </p:nvPr>
        </p:nvSpPr>
        <p:spPr/>
        <p:txBody>
          <a:bodyPr>
            <a:normAutofit/>
          </a:bodyPr>
          <a:lstStyle/>
          <a:p>
            <a:pPr algn="just"/>
            <a:r>
              <a:rPr lang="en-US" dirty="0"/>
              <a:t>Current Trends (21th century): Since a significant section of contemporary philosophy is motivated by a barely disguised fatigue with questions of language, signification, textuality, hermeneutics, and deconstruction, a rather dark eventuality began to rise on our horizon: the possibility that translation might not be such an interesting problem for philosophy after all. This turn away from language, which also implied a turn away from translation, was more often than not couched in the form of a rejection of ‘post-structuralism’. E.g., Alain </a:t>
            </a:r>
            <a:r>
              <a:rPr lang="en-US" dirty="0" err="1"/>
              <a:t>Badiou</a:t>
            </a:r>
            <a:r>
              <a:rPr lang="en-US" dirty="0"/>
              <a:t> (1937–…) who removes translation from the center of attention but retains the basic linguistic nature of translation. </a:t>
            </a:r>
          </a:p>
          <a:p>
            <a:pPr marL="0" indent="0">
              <a:buNone/>
            </a:pPr>
            <a:endParaRPr lang="el-GR" dirty="0"/>
          </a:p>
        </p:txBody>
      </p:sp>
    </p:spTree>
    <p:extLst>
      <p:ext uri="{BB962C8B-B14F-4D97-AF65-F5344CB8AC3E}">
        <p14:creationId xmlns:p14="http://schemas.microsoft.com/office/powerpoint/2010/main" val="16512587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3822EB-5AA1-7A88-0905-3CA74400C00F}"/>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2670EEC5-C3DB-D604-96D0-23E261D44E74}"/>
              </a:ext>
            </a:extLst>
          </p:cNvPr>
          <p:cNvSpPr>
            <a:spLocks noGrp="1"/>
          </p:cNvSpPr>
          <p:nvPr>
            <p:ph idx="1"/>
          </p:nvPr>
        </p:nvSpPr>
        <p:spPr/>
        <p:txBody>
          <a:bodyPr/>
          <a:lstStyle/>
          <a:p>
            <a:pPr algn="just"/>
            <a:r>
              <a:rPr lang="en-US" dirty="0">
                <a:latin typeface="Arial" panose="020B0604020202020204" pitchFamily="34" charset="0"/>
                <a:cs typeface="Arial" panose="020B0604020202020204" pitchFamily="34" charset="0"/>
              </a:rPr>
              <a:t>o</a:t>
            </a:r>
            <a:r>
              <a:rPr lang="el-GR" dirty="0" err="1">
                <a:latin typeface="Arial" panose="020B0604020202020204" pitchFamily="34" charset="0"/>
                <a:cs typeface="Arial" panose="020B0604020202020204" pitchFamily="34" charset="0"/>
              </a:rPr>
              <a:t>ἷσπερ</a:t>
            </a:r>
            <a:r>
              <a:rPr lang="el-GR"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plural, agreeing with two singular antecedents</a:t>
            </a:r>
          </a:p>
          <a:p>
            <a:pPr algn="just"/>
            <a:r>
              <a:rPr lang="el-GR" dirty="0" err="1">
                <a:latin typeface="Arial" panose="020B0604020202020204" pitchFamily="34" charset="0"/>
                <a:cs typeface="Arial" panose="020B0604020202020204" pitchFamily="34" charset="0"/>
              </a:rPr>
              <a:t>ἐτεθράμμην</a:t>
            </a:r>
            <a:r>
              <a:rPr lang="el-GR" dirty="0">
                <a:latin typeface="Arial" panose="020B0604020202020204" pitchFamily="34" charset="0"/>
                <a:cs typeface="Arial" panose="020B0604020202020204" pitchFamily="34" charset="0"/>
              </a:rPr>
              <a:t>: 1</a:t>
            </a:r>
            <a:r>
              <a:rPr lang="en-US" dirty="0">
                <a:latin typeface="Arial" panose="020B0604020202020204" pitchFamily="34" charset="0"/>
                <a:cs typeface="Arial" panose="020B0604020202020204" pitchFamily="34" charset="0"/>
              </a:rPr>
              <a:t>s </a:t>
            </a:r>
            <a:r>
              <a:rPr lang="en-US" dirty="0" err="1">
                <a:latin typeface="Arial" panose="020B0604020202020204" pitchFamily="34" charset="0"/>
                <a:cs typeface="Arial" panose="020B0604020202020204" pitchFamily="34" charset="0"/>
              </a:rPr>
              <a:t>plpf</a:t>
            </a:r>
            <a:r>
              <a:rPr lang="en-US" dirty="0">
                <a:latin typeface="Arial" panose="020B0604020202020204" pitchFamily="34" charset="0"/>
                <a:cs typeface="Arial" panose="020B0604020202020204" pitchFamily="34" charset="0"/>
              </a:rPr>
              <a:t>. pass. </a:t>
            </a:r>
            <a:r>
              <a:rPr lang="el-GR" dirty="0">
                <a:latin typeface="Arial" panose="020B0604020202020204" pitchFamily="34" charset="0"/>
                <a:cs typeface="Arial" panose="020B0604020202020204" pitchFamily="34" charset="0"/>
              </a:rPr>
              <a:t>τρέφω</a:t>
            </a:r>
          </a:p>
          <a:p>
            <a:pPr algn="just"/>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νῦν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in particular now; ‘and indeed also now,’ </a:t>
            </a:r>
            <a:r>
              <a:rPr lang="el-GR" dirty="0" err="1">
                <a:latin typeface="Arial" panose="020B0604020202020204" pitchFamily="34" charset="0"/>
                <a:cs typeface="Arial" panose="020B0604020202020204" pitchFamily="34" charset="0"/>
              </a:rPr>
              <a:t>καί</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conjunction &amp; adv.</a:t>
            </a:r>
          </a:p>
          <a:p>
            <a:pPr algn="just"/>
            <a:r>
              <a:rPr lang="el-GR" dirty="0" err="1">
                <a:latin typeface="Arial" panose="020B0604020202020204" pitchFamily="34" charset="0"/>
                <a:cs typeface="Arial" panose="020B0604020202020204" pitchFamily="34" charset="0"/>
              </a:rPr>
              <a:t>δίκαιον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as just; predicative acc.</a:t>
            </a:r>
          </a:p>
          <a:p>
            <a:pPr algn="just"/>
            <a:r>
              <a:rPr lang="el-GR" dirty="0" err="1">
                <a:latin typeface="Arial" panose="020B0604020202020204" pitchFamily="34" charset="0"/>
                <a:cs typeface="Arial" panose="020B0604020202020204" pitchFamily="34" charset="0"/>
              </a:rPr>
              <a:t>ὥς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γέ</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as at least; clause of comparison = </a:t>
            </a:r>
            <a:r>
              <a:rPr lang="el-GR" dirty="0" err="1">
                <a:latin typeface="Arial" panose="020B0604020202020204" pitchFamily="34" charset="0"/>
                <a:cs typeface="Arial" panose="020B0604020202020204" pitchFamily="34" charset="0"/>
              </a:rPr>
              <a:t>ὡς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γέ</a:t>
            </a:r>
            <a:r>
              <a:rPr lang="el-GR" dirty="0">
                <a:latin typeface="Arial" panose="020B0604020202020204" pitchFamily="34" charset="0"/>
                <a:cs typeface="Arial" panose="020B0604020202020204" pitchFamily="34" charset="0"/>
              </a:rPr>
              <a:t> μοι </a:t>
            </a:r>
            <a:r>
              <a:rPr lang="el-GR" dirty="0" err="1">
                <a:latin typeface="Arial" panose="020B0604020202020204" pitchFamily="34" charset="0"/>
                <a:cs typeface="Arial" panose="020B0604020202020204" pitchFamily="34" charset="0"/>
              </a:rPr>
              <a:t>δοκεῖ</a:t>
            </a:r>
            <a:r>
              <a:rPr lang="el-GR" dirty="0">
                <a:latin typeface="Arial" panose="020B0604020202020204" pitchFamily="34" charset="0"/>
                <a:cs typeface="Arial" panose="020B0604020202020204" pitchFamily="34" charset="0"/>
              </a:rPr>
              <a:t> = </a:t>
            </a:r>
            <a:r>
              <a:rPr lang="en-US" dirty="0">
                <a:latin typeface="Arial" panose="020B0604020202020204" pitchFamily="34" charset="0"/>
                <a:cs typeface="Arial" panose="020B0604020202020204" pitchFamily="34" charset="0"/>
              </a:rPr>
              <a:t>personal construction used for impersonal</a:t>
            </a:r>
          </a:p>
          <a:p>
            <a:endParaRPr lang="el-GR" dirty="0"/>
          </a:p>
        </p:txBody>
      </p:sp>
    </p:spTree>
    <p:extLst>
      <p:ext uri="{BB962C8B-B14F-4D97-AF65-F5344CB8AC3E}">
        <p14:creationId xmlns:p14="http://schemas.microsoft.com/office/powerpoint/2010/main" val="40582920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72B996-CF65-42FB-3583-91CA78F31EDE}"/>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01B36465-8EDF-6EF4-B0CB-1BEB9A3E5646}"/>
              </a:ext>
            </a:extLst>
          </p:cNvPr>
          <p:cNvSpPr>
            <a:spLocks noGrp="1"/>
          </p:cNvSpPr>
          <p:nvPr>
            <p:ph idx="1"/>
          </p:nvPr>
        </p:nvSpPr>
        <p:spPr/>
        <p:txBody>
          <a:bodyPr>
            <a:normAutofit fontScale="92500" lnSpcReduction="20000"/>
          </a:bodyPr>
          <a:lstStyle/>
          <a:p>
            <a:pPr algn="just"/>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ἐᾶν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that you)…; a lengthy obj. inf. for </a:t>
            </a:r>
            <a:r>
              <a:rPr lang="el-GR" dirty="0">
                <a:latin typeface="Arial" panose="020B0604020202020204" pitchFamily="34" charset="0"/>
                <a:cs typeface="Arial" panose="020B0604020202020204" pitchFamily="34" charset="0"/>
              </a:rPr>
              <a:t>α-</a:t>
            </a:r>
            <a:r>
              <a:rPr lang="en-US" dirty="0">
                <a:latin typeface="Arial" panose="020B0604020202020204" pitchFamily="34" charset="0"/>
                <a:cs typeface="Arial" panose="020B0604020202020204" pitchFamily="34" charset="0"/>
              </a:rPr>
              <a:t>contract </a:t>
            </a:r>
            <a:r>
              <a:rPr lang="el-GR" dirty="0" err="1">
                <a:latin typeface="Arial" panose="020B0604020202020204" pitchFamily="34" charset="0"/>
                <a:cs typeface="Arial" panose="020B0604020202020204" pitchFamily="34" charset="0"/>
              </a:rPr>
              <a:t>ἐάω</a:t>
            </a:r>
            <a:r>
              <a:rPr lang="en-US" dirty="0">
                <a:latin typeface="Arial" panose="020B0604020202020204" pitchFamily="34" charset="0"/>
                <a:cs typeface="Arial" panose="020B0604020202020204" pitchFamily="34" charset="0"/>
              </a:rPr>
              <a:t> (= allow, forget)</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as ind. command in apposition to </a:t>
            </a:r>
            <a:r>
              <a:rPr lang="el-GR" dirty="0" err="1">
                <a:latin typeface="Arial" panose="020B0604020202020204" pitchFamily="34" charset="0"/>
                <a:cs typeface="Arial" panose="020B0604020202020204" pitchFamily="34" charset="0"/>
              </a:rPr>
              <a:t>τοῦτο</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governed by </a:t>
            </a:r>
            <a:r>
              <a:rPr lang="el-GR" dirty="0">
                <a:latin typeface="Arial" panose="020B0604020202020204" pitchFamily="34" charset="0"/>
                <a:cs typeface="Arial" panose="020B0604020202020204" pitchFamily="34" charset="0"/>
              </a:rPr>
              <a:t>δέομαι</a:t>
            </a:r>
          </a:p>
          <a:p>
            <a:pPr algn="just"/>
            <a:r>
              <a:rPr lang="el-GR" dirty="0" err="1">
                <a:latin typeface="Arial" panose="020B0604020202020204" pitchFamily="34" charset="0"/>
                <a:cs typeface="Arial" panose="020B0604020202020204" pitchFamily="34" charset="0"/>
              </a:rPr>
              <a:t>ἂν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εἴη</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would…; 3s potential opt. </a:t>
            </a:r>
            <a:r>
              <a:rPr lang="el-GR" dirty="0" err="1">
                <a:latin typeface="Arial" panose="020B0604020202020204" pitchFamily="34" charset="0"/>
                <a:cs typeface="Arial" panose="020B0604020202020204" pitchFamily="34" charset="0"/>
              </a:rPr>
              <a:t>εἰμί</a:t>
            </a:r>
            <a:endParaRPr lang="el-GR" dirty="0">
              <a:latin typeface="Arial" panose="020B0604020202020204" pitchFamily="34" charset="0"/>
              <a:cs typeface="Arial" panose="020B0604020202020204" pitchFamily="34" charset="0"/>
            </a:endParaRPr>
          </a:p>
          <a:p>
            <a:pPr algn="just"/>
            <a:r>
              <a:rPr lang="el-GR" dirty="0" err="1">
                <a:latin typeface="Arial" panose="020B0604020202020204" pitchFamily="34" charset="0"/>
                <a:cs typeface="Arial" panose="020B0604020202020204" pitchFamily="34" charset="0"/>
              </a:rPr>
              <a:t>αὐτὸ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τοῦτο</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σκοπεῖν</a:t>
            </a:r>
            <a:r>
              <a:rPr lang="el-GR"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προσέχειν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(that you)…; parallel to </a:t>
            </a:r>
            <a:r>
              <a:rPr lang="el-GR" dirty="0" err="1">
                <a:latin typeface="Arial" panose="020B0604020202020204" pitchFamily="34" charset="0"/>
                <a:cs typeface="Arial" panose="020B0604020202020204" pitchFamily="34" charset="0"/>
              </a:rPr>
              <a:t>ἐᾶν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obj. of </a:t>
            </a:r>
            <a:r>
              <a:rPr lang="el-GR" dirty="0">
                <a:latin typeface="Arial" panose="020B0604020202020204" pitchFamily="34" charset="0"/>
                <a:cs typeface="Arial" panose="020B0604020202020204" pitchFamily="34" charset="0"/>
              </a:rPr>
              <a:t>δέομαι</a:t>
            </a:r>
          </a:p>
          <a:p>
            <a:pPr algn="just"/>
            <a:r>
              <a:rPr lang="el-GR" dirty="0" err="1">
                <a:latin typeface="Arial" panose="020B0604020202020204" pitchFamily="34" charset="0"/>
                <a:cs typeface="Arial" panose="020B0604020202020204" pitchFamily="34" charset="0"/>
              </a:rPr>
              <a:t>αὐτὸ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τοῦτο</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this very thing; i.e. the following thing; intensive</a:t>
            </a:r>
          </a:p>
          <a:p>
            <a:pPr algn="just"/>
            <a:r>
              <a:rPr lang="el-GR" dirty="0" err="1">
                <a:latin typeface="Arial" panose="020B0604020202020204" pitchFamily="34" charset="0"/>
                <a:cs typeface="Arial" panose="020B0604020202020204" pitchFamily="34" charset="0"/>
              </a:rPr>
              <a:t>τούτῳ</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i.e. what follows, dat. Of compound verb</a:t>
            </a:r>
          </a:p>
          <a:p>
            <a:pPr algn="just"/>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νοῦν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προσέχειν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i.e. pay attention</a:t>
            </a:r>
          </a:p>
          <a:p>
            <a:pPr algn="just"/>
            <a:r>
              <a:rPr lang="el-GR" dirty="0" err="1">
                <a:latin typeface="Arial" panose="020B0604020202020204" pitchFamily="34" charset="0"/>
                <a:cs typeface="Arial" panose="020B0604020202020204" pitchFamily="34" charset="0"/>
              </a:rPr>
              <a:t>αὕτη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ἐστίν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this (is); ellipsis (</a:t>
            </a:r>
            <a:r>
              <a:rPr lang="el-GR" dirty="0">
                <a:latin typeface="Arial" panose="020B0604020202020204" pitchFamily="34" charset="0"/>
                <a:cs typeface="Arial" panose="020B0604020202020204" pitchFamily="34" charset="0"/>
              </a:rPr>
              <a:t>ἡ </a:t>
            </a:r>
            <a:r>
              <a:rPr lang="el-GR" dirty="0" err="1">
                <a:latin typeface="Arial" panose="020B0604020202020204" pitchFamily="34" charset="0"/>
                <a:cs typeface="Arial" panose="020B0604020202020204" pitchFamily="34" charset="0"/>
              </a:rPr>
              <a:t>ἁρετή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ῥήτορος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ἐστίν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ellipsis</a:t>
            </a:r>
          </a:p>
          <a:p>
            <a:pPr algn="just"/>
            <a:r>
              <a:rPr lang="el-GR" dirty="0" err="1">
                <a:latin typeface="Arial" panose="020B0604020202020204" pitchFamily="34" charset="0"/>
                <a:cs typeface="Arial" panose="020B0604020202020204" pitchFamily="34" charset="0"/>
              </a:rPr>
              <a:t>τἀληθῆ</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ἀληθῆ</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ἀληθέ</a:t>
            </a:r>
            <a:r>
              <a:rPr lang="el-GR" dirty="0">
                <a:latin typeface="Arial" panose="020B0604020202020204" pitchFamily="34" charset="0"/>
                <a:cs typeface="Arial" panose="020B0604020202020204" pitchFamily="34" charset="0"/>
              </a:rPr>
              <a:t>-α); </a:t>
            </a:r>
            <a:r>
              <a:rPr lang="en-US" dirty="0">
                <a:latin typeface="Arial" panose="020B0604020202020204" pitchFamily="34" charset="0"/>
                <a:cs typeface="Arial" panose="020B0604020202020204" pitchFamily="34" charset="0"/>
              </a:rPr>
              <a:t>i.e. the truth</a:t>
            </a:r>
          </a:p>
          <a:p>
            <a:pPr algn="just"/>
            <a:r>
              <a:rPr lang="el-GR" dirty="0" err="1">
                <a:latin typeface="Arial" panose="020B0604020202020204" pitchFamily="34" charset="0"/>
                <a:cs typeface="Arial" panose="020B0604020202020204" pitchFamily="34" charset="0"/>
              </a:rPr>
              <a:t>ἀρετή</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predicate, as omission of the article shows</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39229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FB6370-19FC-AFBC-7611-2E7BC883E7A0}"/>
              </a:ext>
            </a:extLst>
          </p:cNvPr>
          <p:cNvSpPr>
            <a:spLocks noGrp="1"/>
          </p:cNvSpPr>
          <p:nvPr>
            <p:ph type="title"/>
          </p:nvPr>
        </p:nvSpPr>
        <p:spPr/>
        <p:txBody>
          <a:bodyPr/>
          <a:lstStyle/>
          <a:p>
            <a:r>
              <a:rPr lang="en-US" dirty="0"/>
              <a:t>Sentences</a:t>
            </a:r>
            <a:endParaRPr lang="el-GR" dirty="0"/>
          </a:p>
        </p:txBody>
      </p:sp>
      <p:sp>
        <p:nvSpPr>
          <p:cNvPr id="3" name="Θέση περιεχομένου 2">
            <a:extLst>
              <a:ext uri="{FF2B5EF4-FFF2-40B4-BE49-F238E27FC236}">
                <a16:creationId xmlns:a16="http://schemas.microsoft.com/office/drawing/2014/main" id="{11A3F9A1-8FF4-F72F-9F12-476A98C9AD3F}"/>
              </a:ext>
            </a:extLst>
          </p:cNvPr>
          <p:cNvSpPr>
            <a:spLocks noGrp="1"/>
          </p:cNvSpPr>
          <p:nvPr>
            <p:ph idx="1"/>
          </p:nvPr>
        </p:nvSpPr>
        <p:spPr/>
        <p:txBody>
          <a:bodyPr>
            <a:normAutofit lnSpcReduction="10000"/>
          </a:bodyPr>
          <a:lstStyle/>
          <a:p>
            <a:pPr algn="just"/>
            <a:r>
              <a:rPr lang="el-GR" b="1" dirty="0" err="1">
                <a:latin typeface="Arial" panose="020B0604020202020204" pitchFamily="34" charset="0"/>
                <a:cs typeface="Arial" panose="020B0604020202020204" pitchFamily="34" charset="0"/>
              </a:rPr>
              <a:t>ἔχει</a:t>
            </a:r>
            <a:r>
              <a:rPr lang="el-GR" b="1"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οὑτωσί</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(main clause)</a:t>
            </a:r>
          </a:p>
          <a:p>
            <a:pPr algn="just"/>
            <a:r>
              <a:rPr lang="el-GR" dirty="0" err="1">
                <a:latin typeface="Arial" panose="020B0604020202020204" pitchFamily="34" charset="0"/>
                <a:cs typeface="Arial" panose="020B0604020202020204" pitchFamily="34" charset="0"/>
              </a:rPr>
              <a:t>νῦν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ἐγὼ</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πρῶτον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δικαστήριον</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ἀναβέβηκα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ἔτη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γεγονὼς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ἑβδομήκοντα</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(main clause)</a:t>
            </a:r>
          </a:p>
          <a:p>
            <a:pPr algn="just"/>
            <a:r>
              <a:rPr lang="el-GR" dirty="0" err="1">
                <a:latin typeface="Arial" panose="020B0604020202020204" pitchFamily="34" charset="0"/>
                <a:cs typeface="Arial" panose="020B0604020202020204" pitchFamily="34" charset="0"/>
              </a:rPr>
              <a:t>ἀτεχνῶς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ξένως</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ἔχω</a:t>
            </a:r>
            <a:r>
              <a:rPr lang="el-GR" b="1"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τῆς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ἐνθάδε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λέξεως</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(main clause)</a:t>
            </a:r>
          </a:p>
          <a:p>
            <a:pPr algn="just"/>
            <a:r>
              <a:rPr lang="el-GR" dirty="0" err="1">
                <a:latin typeface="Arial" panose="020B0604020202020204" pitchFamily="34" charset="0"/>
                <a:cs typeface="Arial" panose="020B0604020202020204" pitchFamily="34" charset="0"/>
              </a:rPr>
              <a:t>ἄν</a:t>
            </a:r>
            <a:r>
              <a:rPr lang="el-GR"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l-GR" dirty="0" err="1">
                <a:solidFill>
                  <a:srgbClr val="FF0000"/>
                </a:solidFill>
                <a:latin typeface="Arial" panose="020B0604020202020204" pitchFamily="34" charset="0"/>
                <a:cs typeface="Arial" panose="020B0604020202020204" pitchFamily="34" charset="0"/>
              </a:rPr>
              <a:t>εἰ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ὄντι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ξένος</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ἐτύγχανον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ὤν</a:t>
            </a:r>
            <a:r>
              <a:rPr lang="el-GR"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(secondary clause and main clause interrupting the flow of the main sentence, adverbial clause of manner or comparison, modifying the main verb, Contrary-to-fact (counterfactual/impossible, conditional clause)</a:t>
            </a:r>
          </a:p>
          <a:p>
            <a:pPr algn="just"/>
            <a:r>
              <a:rPr lang="el-GR" b="1" dirty="0" err="1">
                <a:latin typeface="Arial" panose="020B0604020202020204" pitchFamily="34" charset="0"/>
                <a:cs typeface="Arial" panose="020B0604020202020204" pitchFamily="34" charset="0"/>
              </a:rPr>
              <a:t>συνεγιγνώσκετε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δήπου</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ἄν</a:t>
            </a:r>
            <a:r>
              <a:rPr lang="el-GR" dirty="0">
                <a:latin typeface="Arial" panose="020B0604020202020204" pitchFamily="34" charset="0"/>
                <a:cs typeface="Arial" panose="020B0604020202020204" pitchFamily="34" charset="0"/>
              </a:rPr>
              <a:t> μοι </a:t>
            </a:r>
            <a:r>
              <a:rPr lang="en-US" dirty="0">
                <a:latin typeface="Arial" panose="020B0604020202020204" pitchFamily="34" charset="0"/>
                <a:cs typeface="Arial" panose="020B0604020202020204" pitchFamily="34" charset="0"/>
              </a:rPr>
              <a:t>(imp. with </a:t>
            </a:r>
            <a:r>
              <a:rPr lang="en-US" dirty="0" err="1">
                <a:latin typeface="Arial" panose="020B0604020202020204" pitchFamily="34" charset="0"/>
                <a:cs typeface="Arial" panose="020B0604020202020204" pitchFamily="34" charset="0"/>
              </a:rPr>
              <a:t>ἄν</a:t>
            </a:r>
            <a:r>
              <a:rPr lang="en-US" dirty="0">
                <a:latin typeface="Arial" panose="020B0604020202020204" pitchFamily="34" charset="0"/>
                <a:cs typeface="Arial" panose="020B0604020202020204" pitchFamily="34" charset="0"/>
              </a:rPr>
              <a:t> in the main clause of a present contrary to the fact condition, )</a:t>
            </a:r>
          </a:p>
          <a:p>
            <a:pPr algn="just"/>
            <a:endParaRPr lang="en-US" dirty="0">
              <a:latin typeface="Arial" panose="020B0604020202020204" pitchFamily="34" charset="0"/>
              <a:cs typeface="Arial" panose="020B0604020202020204" pitchFamily="34" charset="0"/>
            </a:endParaRPr>
          </a:p>
          <a:p>
            <a:endParaRPr lang="en-US" dirty="0"/>
          </a:p>
          <a:p>
            <a:endParaRPr lang="el-GR" dirty="0"/>
          </a:p>
        </p:txBody>
      </p:sp>
    </p:spTree>
    <p:extLst>
      <p:ext uri="{BB962C8B-B14F-4D97-AF65-F5344CB8AC3E}">
        <p14:creationId xmlns:p14="http://schemas.microsoft.com/office/powerpoint/2010/main" val="26427859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45713D-8F93-24A8-0B2D-D6419EF64E9E}"/>
              </a:ext>
            </a:extLst>
          </p:cNvPr>
          <p:cNvSpPr>
            <a:spLocks noGrp="1"/>
          </p:cNvSpPr>
          <p:nvPr>
            <p:ph type="title"/>
          </p:nvPr>
        </p:nvSpPr>
        <p:spPr/>
        <p:txBody>
          <a:bodyPr/>
          <a:lstStyle/>
          <a:p>
            <a:r>
              <a:rPr lang="en-US" dirty="0"/>
              <a:t>Sentences</a:t>
            </a:r>
            <a:endParaRPr lang="el-GR" dirty="0"/>
          </a:p>
        </p:txBody>
      </p:sp>
      <p:sp>
        <p:nvSpPr>
          <p:cNvPr id="3" name="Θέση περιεχομένου 2">
            <a:extLst>
              <a:ext uri="{FF2B5EF4-FFF2-40B4-BE49-F238E27FC236}">
                <a16:creationId xmlns:a16="http://schemas.microsoft.com/office/drawing/2014/main" id="{C8EFF835-F53C-9D3F-81DB-93A385A19D88}"/>
              </a:ext>
            </a:extLst>
          </p:cNvPr>
          <p:cNvSpPr>
            <a:spLocks noGrp="1"/>
          </p:cNvSpPr>
          <p:nvPr>
            <p:ph idx="1"/>
          </p:nvPr>
        </p:nvSpPr>
        <p:spPr/>
        <p:txBody>
          <a:bodyPr>
            <a:normAutofit/>
          </a:bodyPr>
          <a:lstStyle/>
          <a:p>
            <a:pPr algn="just"/>
            <a:r>
              <a:rPr lang="el-GR" dirty="0" err="1">
                <a:solidFill>
                  <a:srgbClr val="FF0000"/>
                </a:solidFill>
                <a:latin typeface="Arial" panose="020B0604020202020204" pitchFamily="34" charset="0"/>
                <a:cs typeface="Arial" panose="020B0604020202020204" pitchFamily="34" charset="0"/>
              </a:rPr>
              <a:t>εἰ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ἐκείνῃ</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τῇ</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φωνῇ</a:t>
            </a:r>
            <a:r>
              <a:rPr lang="el-GR" dirty="0">
                <a:latin typeface="Arial" panose="020B0604020202020204" pitchFamily="34" charset="0"/>
                <a:cs typeface="Arial" panose="020B0604020202020204" pitchFamily="34" charset="0"/>
              </a:rPr>
              <a:t> τε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τρόπῳ</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ἔλεγον</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(secondary clause, conditional)</a:t>
            </a:r>
            <a:r>
              <a:rPr lang="el-GR"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lgn="just"/>
            <a:r>
              <a:rPr lang="el-GR" dirty="0" err="1">
                <a:latin typeface="Arial" panose="020B0604020202020204" pitchFamily="34" charset="0"/>
                <a:cs typeface="Arial" panose="020B0604020202020204" pitchFamily="34" charset="0"/>
              </a:rPr>
              <a:t>ἐν</a:t>
            </a:r>
            <a:r>
              <a:rPr lang="el-GR" dirty="0">
                <a:latin typeface="Arial" panose="020B0604020202020204" pitchFamily="34" charset="0"/>
                <a:cs typeface="Arial" panose="020B0604020202020204" pitchFamily="34" charset="0"/>
              </a:rPr>
              <a:t> </a:t>
            </a:r>
            <a:r>
              <a:rPr lang="el-GR" dirty="0" err="1">
                <a:solidFill>
                  <a:srgbClr val="FF0000"/>
                </a:solidFill>
                <a:latin typeface="Arial" panose="020B0604020202020204" pitchFamily="34" charset="0"/>
                <a:cs typeface="Arial" panose="020B0604020202020204" pitchFamily="34" charset="0"/>
              </a:rPr>
              <a:t>οἷσπερ</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ἐτεθράμμην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(secondary clause, plural, agreeing with two singular antecedents, relative clause)</a:t>
            </a:r>
          </a:p>
          <a:p>
            <a:pPr algn="just"/>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νῦν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τοῦτο</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ὑμῶν</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δέομαι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δίκαιον</a:t>
            </a:r>
            <a:r>
              <a:rPr lang="en-US" dirty="0">
                <a:latin typeface="Arial" panose="020B0604020202020204" pitchFamily="34" charset="0"/>
                <a:cs typeface="Arial" panose="020B0604020202020204" pitchFamily="34" charset="0"/>
              </a:rPr>
              <a:t> … </a:t>
            </a:r>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τρόπον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τῆς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λέξεως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ἐᾶν</a:t>
            </a:r>
            <a:r>
              <a:rPr lang="en-US" dirty="0">
                <a:latin typeface="Arial" panose="020B0604020202020204" pitchFamily="34" charset="0"/>
                <a:cs typeface="Arial" panose="020B0604020202020204" pitchFamily="34" charset="0"/>
              </a:rPr>
              <a:t> (main clause)</a:t>
            </a:r>
            <a:r>
              <a:rPr lang="el-GR"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a:t>
            </a:r>
            <a:r>
              <a:rPr lang="el-GR" dirty="0" err="1">
                <a:solidFill>
                  <a:srgbClr val="FF0000"/>
                </a:solidFill>
                <a:latin typeface="Arial" panose="020B0604020202020204" pitchFamily="34" charset="0"/>
                <a:cs typeface="Arial" panose="020B0604020202020204" pitchFamily="34" charset="0"/>
              </a:rPr>
              <a:t>ὥς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γέ</a:t>
            </a:r>
            <a:r>
              <a:rPr lang="el-GR" dirty="0">
                <a:latin typeface="Arial" panose="020B0604020202020204" pitchFamily="34" charset="0"/>
                <a:cs typeface="Arial" panose="020B0604020202020204" pitchFamily="34" charset="0"/>
              </a:rPr>
              <a:t> μοι </a:t>
            </a:r>
            <a:r>
              <a:rPr lang="el-GR" b="1" dirty="0" err="1">
                <a:latin typeface="Arial" panose="020B0604020202020204" pitchFamily="34" charset="0"/>
                <a:cs typeface="Arial" panose="020B0604020202020204" pitchFamily="34" charset="0"/>
              </a:rPr>
              <a:t>δοκῶ</a:t>
            </a:r>
            <a:r>
              <a:rPr lang="el-GR"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clause of comparison = </a:t>
            </a:r>
            <a:r>
              <a:rPr lang="en-US" dirty="0" err="1">
                <a:latin typeface="Arial" panose="020B0604020202020204" pitchFamily="34" charset="0"/>
                <a:cs typeface="Arial" panose="020B0604020202020204" pitchFamily="34" charset="0"/>
              </a:rPr>
              <a:t>ὡς</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γέ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μοι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δοκεῖ</a:t>
            </a:r>
            <a:r>
              <a:rPr lang="en-US" dirty="0">
                <a:latin typeface="Arial" panose="020B0604020202020204" pitchFamily="34" charset="0"/>
                <a:cs typeface="Arial" panose="020B0604020202020204" pitchFamily="34" charset="0"/>
              </a:rPr>
              <a:t> = personal construction used for impersonal</a:t>
            </a:r>
          </a:p>
          <a:p>
            <a:pPr algn="just"/>
            <a:r>
              <a:rPr lang="el-GR"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ἴσως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χείρων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ἂν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εἴη</a:t>
            </a:r>
            <a:r>
              <a:rPr lang="en-US" dirty="0">
                <a:latin typeface="Arial" panose="020B0604020202020204" pitchFamily="34" charset="0"/>
                <a:cs typeface="Arial" panose="020B0604020202020204" pitchFamily="34" charset="0"/>
              </a:rPr>
              <a:t>) (main clause, optative + </a:t>
            </a:r>
            <a:r>
              <a:rPr lang="el-GR" dirty="0" err="1">
                <a:latin typeface="Arial" panose="020B0604020202020204" pitchFamily="34" charset="0"/>
                <a:cs typeface="Arial" panose="020B0604020202020204" pitchFamily="34" charset="0"/>
              </a:rPr>
              <a:t>ἄν</a:t>
            </a:r>
            <a:r>
              <a:rPr lang="en-US"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ἴσως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βελτίων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ἂν</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εἴη</a:t>
            </a:r>
            <a:r>
              <a:rPr lang="el-GR"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(main clause, optative + </a:t>
            </a:r>
            <a:r>
              <a:rPr lang="el-GR" dirty="0" err="1">
                <a:latin typeface="Arial" panose="020B0604020202020204" pitchFamily="34" charset="0"/>
                <a:cs typeface="Arial" panose="020B0604020202020204" pitchFamily="34" charset="0"/>
              </a:rPr>
              <a:t>ἄν</a:t>
            </a:r>
            <a:r>
              <a:rPr lang="en-US" dirty="0">
                <a:latin typeface="Arial" panose="020B0604020202020204" pitchFamily="34" charset="0"/>
                <a:cs typeface="Arial" panose="020B0604020202020204" pitchFamily="34" charset="0"/>
              </a:rPr>
              <a:t>)</a:t>
            </a:r>
          </a:p>
          <a:p>
            <a:pPr algn="just"/>
            <a:endParaRPr lang="en-US"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35132405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4C78E8-2813-BAF0-5B7C-2E8960E35D66}"/>
              </a:ext>
            </a:extLst>
          </p:cNvPr>
          <p:cNvSpPr>
            <a:spLocks noGrp="1"/>
          </p:cNvSpPr>
          <p:nvPr>
            <p:ph type="title"/>
          </p:nvPr>
        </p:nvSpPr>
        <p:spPr/>
        <p:txBody>
          <a:bodyPr/>
          <a:lstStyle/>
          <a:p>
            <a:r>
              <a:rPr lang="en-US" dirty="0"/>
              <a:t>Sentences</a:t>
            </a:r>
            <a:endParaRPr lang="el-GR" dirty="0"/>
          </a:p>
        </p:txBody>
      </p:sp>
      <p:sp>
        <p:nvSpPr>
          <p:cNvPr id="3" name="Θέση περιεχομένου 2">
            <a:extLst>
              <a:ext uri="{FF2B5EF4-FFF2-40B4-BE49-F238E27FC236}">
                <a16:creationId xmlns:a16="http://schemas.microsoft.com/office/drawing/2014/main" id="{67752311-905C-6ED8-D2AC-671F6C13D900}"/>
              </a:ext>
            </a:extLst>
          </p:cNvPr>
          <p:cNvSpPr>
            <a:spLocks noGrp="1"/>
          </p:cNvSpPr>
          <p:nvPr>
            <p:ph idx="1"/>
          </p:nvPr>
        </p:nvSpPr>
        <p:spPr/>
        <p:txBody>
          <a:bodyPr/>
          <a:lstStyle/>
          <a:p>
            <a:r>
              <a:rPr lang="el-GR" dirty="0" err="1">
                <a:solidFill>
                  <a:srgbClr val="FF0000"/>
                </a:solidFill>
                <a:latin typeface="Arial" panose="020B0604020202020204" pitchFamily="34" charset="0"/>
                <a:cs typeface="Arial" panose="020B0604020202020204" pitchFamily="34" charset="0"/>
              </a:rPr>
              <a:t>εἰ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δίκαια</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λέγω</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(secondary clause, conditional</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a:t>
            </a:r>
            <a:r>
              <a:rPr lang="el-GR" dirty="0">
                <a:latin typeface="Arial" panose="020B0604020202020204" pitchFamily="34" charset="0"/>
                <a:cs typeface="Arial" panose="020B0604020202020204" pitchFamily="34" charset="0"/>
              </a:rPr>
              <a:t> + </a:t>
            </a:r>
            <a:r>
              <a:rPr lang="en-US" dirty="0">
                <a:latin typeface="Arial" panose="020B0604020202020204" pitchFamily="34" charset="0"/>
                <a:cs typeface="Arial" panose="020B0604020202020204" pitchFamily="34" charset="0"/>
              </a:rPr>
              <a:t>indicative, neutral condition)</a:t>
            </a:r>
          </a:p>
          <a:p>
            <a:r>
              <a:rPr lang="el-GR" dirty="0">
                <a:latin typeface="Arial" panose="020B0604020202020204" pitchFamily="34" charset="0"/>
                <a:cs typeface="Arial" panose="020B0604020202020204" pitchFamily="34" charset="0"/>
              </a:rPr>
              <a:t>ἢ </a:t>
            </a:r>
            <a:r>
              <a:rPr lang="el-GR" dirty="0" err="1">
                <a:latin typeface="Arial" panose="020B0604020202020204" pitchFamily="34" charset="0"/>
                <a:cs typeface="Arial" panose="020B0604020202020204" pitchFamily="34" charset="0"/>
              </a:rPr>
              <a:t>μή</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δίκαια </a:t>
            </a:r>
            <a:r>
              <a:rPr lang="el-GR" b="1" dirty="0">
                <a:latin typeface="Arial" panose="020B0604020202020204" pitchFamily="34" charset="0"/>
                <a:cs typeface="Arial" panose="020B0604020202020204" pitchFamily="34" charset="0"/>
              </a:rPr>
              <a:t>λέγω</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(secondary clause, conditional)</a:t>
            </a:r>
          </a:p>
          <a:p>
            <a:r>
              <a:rPr lang="el-GR" dirty="0" err="1">
                <a:latin typeface="Arial" panose="020B0604020202020204" pitchFamily="34" charset="0"/>
                <a:cs typeface="Arial" panose="020B0604020202020204" pitchFamily="34" charset="0"/>
              </a:rPr>
              <a:t>δικαστοῦ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αὕτη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ἀρετή</a:t>
            </a:r>
            <a:r>
              <a:rPr lang="el-GR" dirty="0">
                <a:latin typeface="Arial" panose="020B0604020202020204" pitchFamily="34" charset="0"/>
                <a:cs typeface="Arial" panose="020B0604020202020204" pitchFamily="34" charset="0"/>
              </a:rPr>
              <a:t>, = </a:t>
            </a:r>
            <a:r>
              <a:rPr lang="el-GR" dirty="0" err="1">
                <a:latin typeface="Arial" panose="020B0604020202020204" pitchFamily="34" charset="0"/>
                <a:cs typeface="Arial" panose="020B0604020202020204" pitchFamily="34" charset="0"/>
              </a:rPr>
              <a:t>τοῦτὀ</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ἐστιν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ἀρετὴ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δικαστοῦ</a:t>
            </a:r>
            <a:r>
              <a:rPr lang="en-US" dirty="0">
                <a:latin typeface="Arial" panose="020B0604020202020204" pitchFamily="34" charset="0"/>
                <a:cs typeface="Arial" panose="020B0604020202020204" pitchFamily="34" charset="0"/>
              </a:rPr>
              <a:t> … </a:t>
            </a:r>
            <a:r>
              <a:rPr lang="el-GR" dirty="0" err="1">
                <a:latin typeface="Arial" panose="020B0604020202020204" pitchFamily="34" charset="0"/>
                <a:cs typeface="Arial" panose="020B0604020202020204" pitchFamily="34" charset="0"/>
              </a:rPr>
              <a:t>αὐτὸ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τοῦτο</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σκοπεῖν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τούτῳ</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νοῦν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προσέχειν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(main clause)</a:t>
            </a:r>
            <a:endParaRPr lang="el-GR" dirty="0">
              <a:latin typeface="Arial" panose="020B0604020202020204" pitchFamily="34" charset="0"/>
              <a:cs typeface="Arial" panose="020B0604020202020204" pitchFamily="34" charset="0"/>
            </a:endParaRPr>
          </a:p>
          <a:p>
            <a:r>
              <a:rPr lang="el-GR" dirty="0" err="1">
                <a:latin typeface="Arial" panose="020B0604020202020204" pitchFamily="34" charset="0"/>
                <a:cs typeface="Arial" panose="020B0604020202020204" pitchFamily="34" charset="0"/>
              </a:rPr>
              <a:t>ῥήτορος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τἀληθῆ</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λέγειν</a:t>
            </a:r>
            <a:r>
              <a:rPr lang="el-GR" dirty="0">
                <a:latin typeface="Arial" panose="020B0604020202020204" pitchFamily="34" charset="0"/>
                <a:cs typeface="Arial" panose="020B0604020202020204" pitchFamily="34" charset="0"/>
              </a:rPr>
              <a:t>. = </a:t>
            </a:r>
            <a:r>
              <a:rPr lang="el-GR" dirty="0" err="1">
                <a:latin typeface="Arial" panose="020B0604020202020204" pitchFamily="34" charset="0"/>
                <a:cs typeface="Arial" panose="020B0604020202020204" pitchFamily="34" charset="0"/>
              </a:rPr>
              <a:t>ῥήτορος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αὔτη</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ἐστιν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ἀρετή</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τἀληθῆ</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λέγειν</a:t>
            </a:r>
            <a:r>
              <a:rPr lang="en-US" dirty="0">
                <a:latin typeface="Arial" panose="020B0604020202020204" pitchFamily="34" charset="0"/>
                <a:cs typeface="Arial" panose="020B0604020202020204" pitchFamily="34" charset="0"/>
              </a:rPr>
              <a:t> (main clause)</a:t>
            </a:r>
            <a:endParaRPr lang="el-GR"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37322090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6CF737-7DF1-982C-B260-8838712FE419}"/>
              </a:ext>
            </a:extLst>
          </p:cNvPr>
          <p:cNvSpPr>
            <a:spLocks noGrp="1"/>
          </p:cNvSpPr>
          <p:nvPr>
            <p:ph type="title"/>
          </p:nvPr>
        </p:nvSpPr>
        <p:spPr/>
        <p:txBody>
          <a:bodyPr/>
          <a:lstStyle/>
          <a:p>
            <a:r>
              <a:rPr lang="en-US" dirty="0"/>
              <a:t>Translation</a:t>
            </a:r>
            <a:endParaRPr lang="el-GR" dirty="0"/>
          </a:p>
        </p:txBody>
      </p:sp>
      <p:sp>
        <p:nvSpPr>
          <p:cNvPr id="3" name="Θέση περιεχομένου 2">
            <a:extLst>
              <a:ext uri="{FF2B5EF4-FFF2-40B4-BE49-F238E27FC236}">
                <a16:creationId xmlns:a16="http://schemas.microsoft.com/office/drawing/2014/main" id="{12306219-B263-E305-1969-152B100425CD}"/>
              </a:ext>
            </a:extLst>
          </p:cNvPr>
          <p:cNvSpPr>
            <a:spLocks noGrp="1"/>
          </p:cNvSpPr>
          <p:nvPr>
            <p:ph idx="1"/>
          </p:nvPr>
        </p:nvSpPr>
        <p:spPr/>
        <p:txBody>
          <a:bodyPr/>
          <a:lstStyle/>
          <a:p>
            <a:pPr marL="0" indent="0" algn="just">
              <a:buNone/>
            </a:pPr>
            <a:r>
              <a:rPr lang="en-US" dirty="0">
                <a:latin typeface="Arial" panose="020B0604020202020204" pitchFamily="34" charset="0"/>
                <a:cs typeface="Arial" panose="020B0604020202020204" pitchFamily="34" charset="0"/>
              </a:rPr>
              <a:t>For I am more than seventy years of age, and this is the first time that I have ever appeared in a court of law, and I am quite a stranger to the ways of the place; and therefore I would have you regard me as if I were really a stranger, whom you would excuse if he spoke in his native tongue, [18a] and after the fashion of his country—that I think is not an unfair request. Never mind the manner, which may or may not be good; but think only of the justice [</a:t>
            </a:r>
            <a:r>
              <a:rPr lang="en-US" dirty="0" err="1">
                <a:latin typeface="Arial" panose="020B0604020202020204" pitchFamily="34" charset="0"/>
                <a:cs typeface="Arial" panose="020B0604020202020204" pitchFamily="34" charset="0"/>
              </a:rPr>
              <a:t>dikē</a:t>
            </a:r>
            <a:r>
              <a:rPr lang="en-US" dirty="0">
                <a:latin typeface="Arial" panose="020B0604020202020204" pitchFamily="34" charset="0"/>
                <a:cs typeface="Arial" panose="020B0604020202020204" pitchFamily="34" charset="0"/>
              </a:rPr>
              <a:t>] of my cause, and give heed to that: let the jury decide with their virtue [</a:t>
            </a:r>
            <a:r>
              <a:rPr lang="en-US" dirty="0" err="1">
                <a:latin typeface="Arial" panose="020B0604020202020204" pitchFamily="34" charset="0"/>
                <a:cs typeface="Arial" panose="020B0604020202020204" pitchFamily="34" charset="0"/>
              </a:rPr>
              <a:t>aretē</a:t>
            </a:r>
            <a:r>
              <a:rPr lang="en-US" dirty="0">
                <a:latin typeface="Arial" panose="020B0604020202020204" pitchFamily="34" charset="0"/>
                <a:cs typeface="Arial" panose="020B0604020202020204" pitchFamily="34" charset="0"/>
              </a:rPr>
              <a:t>] and the speaker speak truly [</a:t>
            </a:r>
            <a:r>
              <a:rPr lang="en-US" dirty="0" err="1">
                <a:latin typeface="Arial" panose="020B0604020202020204" pitchFamily="34" charset="0"/>
                <a:cs typeface="Arial" panose="020B0604020202020204" pitchFamily="34" charset="0"/>
              </a:rPr>
              <a:t>alēthēs</a:t>
            </a:r>
            <a:r>
              <a:rPr lang="en-US" dirty="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08922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1B7679-FD52-970D-066B-D236BE3D23D2}"/>
              </a:ext>
            </a:extLst>
          </p:cNvPr>
          <p:cNvSpPr>
            <a:spLocks noGrp="1"/>
          </p:cNvSpPr>
          <p:nvPr>
            <p:ph type="title"/>
          </p:nvPr>
        </p:nvSpPr>
        <p:spPr/>
        <p:txBody>
          <a:bodyPr/>
          <a:lstStyle/>
          <a:p>
            <a:r>
              <a:rPr lang="en-US" dirty="0"/>
              <a:t>Philosophical vocabulary</a:t>
            </a:r>
            <a:endParaRPr lang="el-GR" dirty="0"/>
          </a:p>
        </p:txBody>
      </p:sp>
      <p:sp>
        <p:nvSpPr>
          <p:cNvPr id="3" name="Θέση περιεχομένου 2">
            <a:extLst>
              <a:ext uri="{FF2B5EF4-FFF2-40B4-BE49-F238E27FC236}">
                <a16:creationId xmlns:a16="http://schemas.microsoft.com/office/drawing/2014/main" id="{2CD22394-8D4D-1677-5FD2-22E70C125292}"/>
              </a:ext>
            </a:extLst>
          </p:cNvPr>
          <p:cNvSpPr>
            <a:spLocks noGrp="1"/>
          </p:cNvSpPr>
          <p:nvPr>
            <p:ph idx="1"/>
          </p:nvPr>
        </p:nvSpPr>
        <p:spPr/>
        <p:txBody>
          <a:bodyPr/>
          <a:lstStyle/>
          <a:p>
            <a:pPr algn="just"/>
            <a:r>
              <a:rPr lang="el-GR" dirty="0">
                <a:latin typeface="Arial" panose="020B0604020202020204" pitchFamily="34" charset="0"/>
                <a:cs typeface="Arial" panose="020B0604020202020204" pitchFamily="34" charset="0"/>
              </a:rPr>
              <a:t>Ρ </a:t>
            </a:r>
          </a:p>
          <a:p>
            <a:pPr algn="just"/>
            <a:r>
              <a:rPr lang="el-GR" dirty="0" err="1">
                <a:latin typeface="Arial" panose="020B0604020202020204" pitchFamily="34" charset="0"/>
                <a:cs typeface="Arial" panose="020B0604020202020204" pitchFamily="34" charset="0"/>
              </a:rPr>
              <a:t>ῥήτωρ</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 orator; </a:t>
            </a:r>
            <a:r>
              <a:rPr lang="en-US" dirty="0" err="1">
                <a:latin typeface="Arial" panose="020B0604020202020204" pitchFamily="34" charset="0"/>
                <a:cs typeface="Arial" panose="020B0604020202020204" pitchFamily="34" charset="0"/>
              </a:rPr>
              <a:t>rhétoriké</a:t>
            </a:r>
            <a:r>
              <a:rPr lang="en-US" dirty="0">
                <a:latin typeface="Arial" panose="020B0604020202020204" pitchFamily="34" charset="0"/>
                <a:cs typeface="Arial" panose="020B0604020202020204" pitchFamily="34" charset="0"/>
              </a:rPr>
              <a:t>: rhetoric; </a:t>
            </a:r>
            <a:r>
              <a:rPr lang="en-US" dirty="0" err="1">
                <a:latin typeface="Arial" panose="020B0604020202020204" pitchFamily="34" charset="0"/>
                <a:cs typeface="Arial" panose="020B0604020202020204" pitchFamily="34" charset="0"/>
              </a:rPr>
              <a:t>rhétorikos</a:t>
            </a:r>
            <a:r>
              <a:rPr lang="en-US" dirty="0">
                <a:latin typeface="Arial" panose="020B0604020202020204" pitchFamily="34" charset="0"/>
                <a:cs typeface="Arial" panose="020B0604020202020204" pitchFamily="34" charset="0"/>
              </a:rPr>
              <a:t>: versed in</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rhetoric</a:t>
            </a:r>
            <a:r>
              <a:rPr lang="el-GR"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ῥυσμός</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 Ionic version of </a:t>
            </a:r>
            <a:r>
              <a:rPr lang="en-US" dirty="0" err="1">
                <a:latin typeface="Arial" panose="020B0604020202020204" pitchFamily="34" charset="0"/>
                <a:cs typeface="Arial" panose="020B0604020202020204" pitchFamily="34" charset="0"/>
              </a:rPr>
              <a:t>rhuthmos</a:t>
            </a:r>
            <a:r>
              <a:rPr lang="en-US" dirty="0">
                <a:latin typeface="Arial" panose="020B0604020202020204" pitchFamily="34" charset="0"/>
                <a:cs typeface="Arial" panose="020B0604020202020204" pitchFamily="34" charset="0"/>
              </a:rPr>
              <a:t>, used by Democritus to</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mean ‘shape’; he wrote a book called </a:t>
            </a:r>
            <a:r>
              <a:rPr lang="en-US" i="1" dirty="0">
                <a:latin typeface="Arial" panose="020B0604020202020204" pitchFamily="34" charset="0"/>
                <a:cs typeface="Arial" panose="020B0604020202020204" pitchFamily="34" charset="0"/>
              </a:rPr>
              <a:t>Peri ton </a:t>
            </a:r>
            <a:r>
              <a:rPr lang="en-US" i="1" dirty="0" err="1">
                <a:latin typeface="Arial" panose="020B0604020202020204" pitchFamily="34" charset="0"/>
                <a:cs typeface="Arial" panose="020B0604020202020204" pitchFamily="34" charset="0"/>
              </a:rPr>
              <a:t>diapheronton</a:t>
            </a:r>
            <a:r>
              <a:rPr lang="el-GR"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rhusmén</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‘On different shapes’ (Democritus, fr. 5).</a:t>
            </a:r>
            <a:endParaRPr lang="el-GR" dirty="0">
              <a:latin typeface="Arial" panose="020B0604020202020204" pitchFamily="34" charset="0"/>
              <a:cs typeface="Arial" panose="020B0604020202020204" pitchFamily="34" charset="0"/>
            </a:endParaRPr>
          </a:p>
          <a:p>
            <a:pPr algn="just"/>
            <a:r>
              <a:rPr lang="el-GR" dirty="0">
                <a:latin typeface="Arial" panose="020B0604020202020204" pitchFamily="34" charset="0"/>
                <a:cs typeface="Arial" panose="020B0604020202020204" pitchFamily="34" charset="0"/>
              </a:rPr>
              <a:t>Σ</a:t>
            </a:r>
          </a:p>
          <a:p>
            <a:pPr algn="just"/>
            <a:r>
              <a:rPr lang="el-GR" dirty="0" err="1">
                <a:latin typeface="Arial" panose="020B0604020202020204" pitchFamily="34" charset="0"/>
                <a:cs typeface="Arial" panose="020B0604020202020204" pitchFamily="34" charset="0"/>
              </a:rPr>
              <a:t>σημεῖον</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sign: to </a:t>
            </a:r>
            <a:r>
              <a:rPr lang="en-US" dirty="0" err="1">
                <a:latin typeface="Arial" panose="020B0604020202020204" pitchFamily="34" charset="0"/>
                <a:cs typeface="Arial" panose="020B0604020202020204" pitchFamily="34" charset="0"/>
              </a:rPr>
              <a:t>eiéthos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sémeion</a:t>
            </a:r>
            <a:r>
              <a:rPr lang="en-US" dirty="0">
                <a:latin typeface="Arial" panose="020B0604020202020204" pitchFamily="34" charset="0"/>
                <a:cs typeface="Arial" panose="020B0604020202020204" pitchFamily="34" charset="0"/>
              </a:rPr>
              <a:t> to</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daimonion — the usual divine sign (Pl. </a:t>
            </a:r>
            <a:r>
              <a:rPr lang="en-US" i="1" dirty="0" err="1">
                <a:latin typeface="Arial" panose="020B0604020202020204" pitchFamily="34" charset="0"/>
                <a:cs typeface="Arial" panose="020B0604020202020204" pitchFamily="34" charset="0"/>
              </a:rPr>
              <a:t>Theages</a:t>
            </a:r>
            <a:r>
              <a:rPr lang="en-US" dirty="0">
                <a:latin typeface="Arial" panose="020B0604020202020204" pitchFamily="34" charset="0"/>
                <a:cs typeface="Arial" panose="020B0604020202020204" pitchFamily="34" charset="0"/>
              </a:rPr>
              <a:t> 129b</a:t>
            </a:r>
            <a:r>
              <a:rPr lang="el-GR"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σκέψις</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enquiry, investigation</a:t>
            </a:r>
            <a:r>
              <a:rPr lang="el-GR"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027336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286B35-C4F4-5012-AD89-D41FFC901F8C}"/>
              </a:ext>
            </a:extLst>
          </p:cNvPr>
          <p:cNvSpPr>
            <a:spLocks noGrp="1"/>
          </p:cNvSpPr>
          <p:nvPr>
            <p:ph type="title"/>
          </p:nvPr>
        </p:nvSpPr>
        <p:spPr/>
        <p:txBody>
          <a:bodyPr/>
          <a:lstStyle/>
          <a:p>
            <a:r>
              <a:rPr lang="en-US" dirty="0"/>
              <a:t>Philosophical vocabulary</a:t>
            </a:r>
            <a:endParaRPr lang="el-GR" dirty="0"/>
          </a:p>
        </p:txBody>
      </p:sp>
      <p:sp>
        <p:nvSpPr>
          <p:cNvPr id="3" name="Θέση περιεχομένου 2">
            <a:extLst>
              <a:ext uri="{FF2B5EF4-FFF2-40B4-BE49-F238E27FC236}">
                <a16:creationId xmlns:a16="http://schemas.microsoft.com/office/drawing/2014/main" id="{56F9A800-3FFD-B4E9-5D71-548F38F1AB26}"/>
              </a:ext>
            </a:extLst>
          </p:cNvPr>
          <p:cNvSpPr>
            <a:spLocks noGrp="1"/>
          </p:cNvSpPr>
          <p:nvPr>
            <p:ph idx="1"/>
          </p:nvPr>
        </p:nvSpPr>
        <p:spPr/>
        <p:txBody>
          <a:bodyPr>
            <a:normAutofit fontScale="92500" lnSpcReduction="20000"/>
          </a:bodyPr>
          <a:lstStyle/>
          <a:p>
            <a:pPr algn="just"/>
            <a:r>
              <a:rPr lang="el-GR" dirty="0" err="1">
                <a:latin typeface="Arial" panose="020B0604020202020204" pitchFamily="34" charset="0"/>
                <a:cs typeface="Arial" panose="020B0604020202020204" pitchFamily="34" charset="0"/>
              </a:rPr>
              <a:t>σχῆμα</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shape, form: </a:t>
            </a:r>
            <a:r>
              <a:rPr lang="en-US" dirty="0" err="1">
                <a:latin typeface="Arial" panose="020B0604020202020204" pitchFamily="34" charset="0"/>
                <a:cs typeface="Arial" panose="020B0604020202020204" pitchFamily="34" charset="0"/>
              </a:rPr>
              <a:t>estc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hémin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touto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skhéma</a:t>
            </a:r>
            <a:r>
              <a:rPr lang="en-US" dirty="0">
                <a:latin typeface="Arial" panose="020B0604020202020204" pitchFamily="34" charset="0"/>
                <a:cs typeface="Arial" panose="020B0604020202020204" pitchFamily="34" charset="0"/>
              </a:rPr>
              <a:t> ho </a:t>
            </a:r>
            <a:r>
              <a:rPr lang="en-US" dirty="0" err="1">
                <a:latin typeface="Arial" panose="020B0604020202020204" pitchFamily="34" charset="0"/>
                <a:cs typeface="Arial" panose="020B0604020202020204" pitchFamily="34" charset="0"/>
              </a:rPr>
              <a:t>monon</a:t>
            </a:r>
            <a:r>
              <a:rPr lang="en-US" dirty="0">
                <a:latin typeface="Arial" panose="020B0604020202020204" pitchFamily="34" charset="0"/>
                <a:cs typeface="Arial" panose="020B0604020202020204" pitchFamily="34" charset="0"/>
              </a:rPr>
              <a:t> ton</a:t>
            </a:r>
            <a:r>
              <a:rPr lang="el-GR"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ontén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tugkhanei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khrémati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aei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hepomenon</a:t>
            </a:r>
            <a:r>
              <a:rPr lang="en-US" dirty="0">
                <a:latin typeface="Arial" panose="020B0604020202020204" pitchFamily="34" charset="0"/>
                <a:cs typeface="Arial" panose="020B0604020202020204" pitchFamily="34" charset="0"/>
              </a:rPr>
              <a:t> — let . . . shape be for us that</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which alone among what is always follows on </a:t>
            </a:r>
            <a:r>
              <a:rPr lang="en-US" dirty="0" err="1">
                <a:latin typeface="Arial" panose="020B0604020202020204" pitchFamily="34" charset="0"/>
                <a:cs typeface="Arial" panose="020B0604020202020204" pitchFamily="34" charset="0"/>
              </a:rPr>
              <a:t>colour</a:t>
            </a:r>
            <a:r>
              <a:rPr lang="en-US" dirty="0">
                <a:latin typeface="Arial" panose="020B0604020202020204" pitchFamily="34" charset="0"/>
                <a:cs typeface="Arial" panose="020B0604020202020204" pitchFamily="34" charset="0"/>
              </a:rPr>
              <a:t> (Pl. </a:t>
            </a:r>
            <a:r>
              <a:rPr lang="en-US" i="1" dirty="0">
                <a:latin typeface="Arial" panose="020B0604020202020204" pitchFamily="34" charset="0"/>
                <a:cs typeface="Arial" panose="020B0604020202020204" pitchFamily="34" charset="0"/>
              </a:rPr>
              <a:t>Meno</a:t>
            </a:r>
            <a:r>
              <a:rPr lang="en-US" dirty="0">
                <a:latin typeface="Arial" panose="020B0604020202020204" pitchFamily="34" charset="0"/>
                <a:cs typeface="Arial" panose="020B0604020202020204" pitchFamily="34" charset="0"/>
              </a:rPr>
              <a:t> 75b)</a:t>
            </a:r>
            <a:r>
              <a:rPr lang="el-GR" dirty="0">
                <a:latin typeface="Arial" panose="020B0604020202020204" pitchFamily="34" charset="0"/>
                <a:cs typeface="Arial" panose="020B0604020202020204" pitchFamily="34" charset="0"/>
              </a:rPr>
              <a:t>.</a:t>
            </a:r>
          </a:p>
          <a:p>
            <a:pPr algn="just"/>
            <a:r>
              <a:rPr lang="el-GR" dirty="0">
                <a:latin typeface="Arial" panose="020B0604020202020204" pitchFamily="34" charset="0"/>
                <a:cs typeface="Arial" panose="020B0604020202020204" pitchFamily="34" charset="0"/>
              </a:rPr>
              <a:t>σκοπός: </a:t>
            </a:r>
            <a:r>
              <a:rPr lang="en-US" dirty="0">
                <a:latin typeface="Arial" panose="020B0604020202020204" pitchFamily="34" charset="0"/>
                <a:cs typeface="Arial" panose="020B0604020202020204" pitchFamily="34" charset="0"/>
              </a:rPr>
              <a:t>target, goal or end aimed at, to which one looks (the root is</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as in </a:t>
            </a:r>
            <a:r>
              <a:rPr lang="en-US" dirty="0" err="1">
                <a:latin typeface="Arial" panose="020B0604020202020204" pitchFamily="34" charset="0"/>
                <a:cs typeface="Arial" panose="020B0604020202020204" pitchFamily="34" charset="0"/>
              </a:rPr>
              <a:t>skopein</a:t>
            </a:r>
            <a:r>
              <a:rPr lang="en-US" dirty="0">
                <a:latin typeface="Arial" panose="020B0604020202020204" pitchFamily="34" charset="0"/>
                <a:cs typeface="Arial" panose="020B0604020202020204" pitchFamily="34" charset="0"/>
              </a:rPr>
              <a:t>, to look at).</a:t>
            </a:r>
            <a:endParaRPr lang="el-GR" dirty="0">
              <a:latin typeface="Arial" panose="020B0604020202020204" pitchFamily="34" charset="0"/>
              <a:cs typeface="Arial" panose="020B0604020202020204" pitchFamily="34" charset="0"/>
            </a:endParaRPr>
          </a:p>
          <a:p>
            <a:pPr algn="just"/>
            <a:r>
              <a:rPr lang="el-GR" dirty="0">
                <a:latin typeface="Arial" panose="020B0604020202020204" pitchFamily="34" charset="0"/>
                <a:cs typeface="Arial" panose="020B0604020202020204" pitchFamily="34" charset="0"/>
              </a:rPr>
              <a:t>σοφία: </a:t>
            </a:r>
            <a:r>
              <a:rPr lang="en-US" dirty="0">
                <a:latin typeface="Arial" panose="020B0604020202020204" pitchFamily="34" charset="0"/>
                <a:cs typeface="Arial" panose="020B0604020202020204" pitchFamily="34" charset="0"/>
              </a:rPr>
              <a:t>skill, intellectual excellence; </a:t>
            </a:r>
            <a:r>
              <a:rPr lang="en-US" dirty="0" err="1">
                <a:latin typeface="Arial" panose="020B0604020202020204" pitchFamily="34" charset="0"/>
                <a:cs typeface="Arial" panose="020B0604020202020204" pitchFamily="34" charset="0"/>
              </a:rPr>
              <a:t>sophos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skilful</a:t>
            </a:r>
            <a:r>
              <a:rPr lang="en-US" dirty="0">
                <a:latin typeface="Arial" panose="020B0604020202020204" pitchFamily="34" charset="0"/>
                <a:cs typeface="Arial" panose="020B0604020202020204" pitchFamily="34" charset="0"/>
              </a:rPr>
              <a:t>, excellent in</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intelligence</a:t>
            </a:r>
            <a:r>
              <a:rPr lang="el-GR" dirty="0">
                <a:latin typeface="Arial" panose="020B0604020202020204" pitchFamily="34" charset="0"/>
                <a:cs typeface="Arial" panose="020B0604020202020204" pitchFamily="34" charset="0"/>
              </a:rPr>
              <a:t>.</a:t>
            </a:r>
          </a:p>
          <a:p>
            <a:pPr algn="just"/>
            <a:r>
              <a:rPr lang="el-GR" dirty="0">
                <a:latin typeface="Arial" panose="020B0604020202020204" pitchFamily="34" charset="0"/>
                <a:cs typeface="Arial" panose="020B0604020202020204" pitchFamily="34" charset="0"/>
              </a:rPr>
              <a:t>σοφιστής:  </a:t>
            </a:r>
            <a:r>
              <a:rPr lang="en-US" dirty="0">
                <a:latin typeface="Arial" panose="020B0604020202020204" pitchFamily="34" charset="0"/>
                <a:cs typeface="Arial" panose="020B0604020202020204" pitchFamily="34" charset="0"/>
              </a:rPr>
              <a:t>a sophist. Originally simply a man of high scientific</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attainments — the seven wise men were called </a:t>
            </a:r>
            <a:r>
              <a:rPr lang="en-US" dirty="0" err="1">
                <a:latin typeface="Arial" panose="020B0604020202020204" pitchFamily="34" charset="0"/>
                <a:cs typeface="Arial" panose="020B0604020202020204" pitchFamily="34" charset="0"/>
              </a:rPr>
              <a:t>sophistai</a:t>
            </a:r>
            <a:r>
              <a:rPr lang="en-US" dirty="0">
                <a:latin typeface="Arial" panose="020B0604020202020204" pitchFamily="34" charset="0"/>
                <a:cs typeface="Arial" panose="020B0604020202020204" pitchFamily="34" charset="0"/>
              </a:rPr>
              <a:t>. Those who</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taught professionally were the purveyors of higher education in</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fifth-century Greece. Plato disapproved of their taking payment for</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teaching and philosophically thought that they did not truly know ‘</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about what they taught.</a:t>
            </a:r>
            <a:endParaRPr lang="el-GR" dirty="0">
              <a:latin typeface="Arial" panose="020B0604020202020204" pitchFamily="34" charset="0"/>
              <a:cs typeface="Arial" panose="020B0604020202020204" pitchFamily="34" charset="0"/>
            </a:endParaRPr>
          </a:p>
          <a:p>
            <a:pPr algn="just"/>
            <a:r>
              <a:rPr lang="el-GR" dirty="0">
                <a:latin typeface="Arial" panose="020B0604020202020204" pitchFamily="34" charset="0"/>
                <a:cs typeface="Arial" panose="020B0604020202020204" pitchFamily="34" charset="0"/>
              </a:rPr>
              <a:t>σώφρων: </a:t>
            </a:r>
            <a:r>
              <a:rPr lang="en-US" dirty="0">
                <a:latin typeface="Arial" panose="020B0604020202020204" pitchFamily="34" charset="0"/>
                <a:cs typeface="Arial" panose="020B0604020202020204" pitchFamily="34" charset="0"/>
              </a:rPr>
              <a:t>temperate; </a:t>
            </a:r>
            <a:r>
              <a:rPr lang="en-US" dirty="0" err="1">
                <a:latin typeface="Arial" panose="020B0604020202020204" pitchFamily="34" charset="0"/>
                <a:cs typeface="Arial" panose="020B0604020202020204" pitchFamily="34" charset="0"/>
              </a:rPr>
              <a:t>séphronein</a:t>
            </a:r>
            <a:r>
              <a:rPr lang="en-US" dirty="0">
                <a:latin typeface="Arial" panose="020B0604020202020204" pitchFamily="34" charset="0"/>
                <a:cs typeface="Arial" panose="020B0604020202020204" pitchFamily="34" charset="0"/>
              </a:rPr>
              <a:t>: to be temperate; </a:t>
            </a:r>
            <a:r>
              <a:rPr lang="en-US" dirty="0" err="1">
                <a:latin typeface="Arial" panose="020B0604020202020204" pitchFamily="34" charset="0"/>
                <a:cs typeface="Arial" panose="020B0604020202020204" pitchFamily="34" charset="0"/>
              </a:rPr>
              <a:t>séphronés</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temperately; </a:t>
            </a:r>
            <a:r>
              <a:rPr lang="en-US" dirty="0" err="1">
                <a:latin typeface="Arial" panose="020B0604020202020204" pitchFamily="34" charset="0"/>
                <a:cs typeface="Arial" panose="020B0604020202020204" pitchFamily="34" charset="0"/>
              </a:rPr>
              <a:t>séphrosuné</a:t>
            </a:r>
            <a:r>
              <a:rPr lang="en-US" dirty="0">
                <a:latin typeface="Arial" panose="020B0604020202020204" pitchFamily="34" charset="0"/>
                <a:cs typeface="Arial" panose="020B0604020202020204" pitchFamily="34" charset="0"/>
              </a:rPr>
              <a:t>: temperance.</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84078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53B394-CA6E-D7E1-9305-5807A9B615B0}"/>
              </a:ext>
            </a:extLst>
          </p:cNvPr>
          <p:cNvSpPr>
            <a:spLocks noGrp="1"/>
          </p:cNvSpPr>
          <p:nvPr>
            <p:ph type="title"/>
          </p:nvPr>
        </p:nvSpPr>
        <p:spPr/>
        <p:txBody>
          <a:bodyPr/>
          <a:lstStyle/>
          <a:p>
            <a:r>
              <a:rPr lang="en-US" dirty="0"/>
              <a:t>Bibliography</a:t>
            </a:r>
            <a:endParaRPr lang="el-GR" dirty="0"/>
          </a:p>
        </p:txBody>
      </p:sp>
      <p:sp>
        <p:nvSpPr>
          <p:cNvPr id="3" name="Θέση περιεχομένου 2">
            <a:extLst>
              <a:ext uri="{FF2B5EF4-FFF2-40B4-BE49-F238E27FC236}">
                <a16:creationId xmlns:a16="http://schemas.microsoft.com/office/drawing/2014/main" id="{17A49DBB-FA28-47F5-6308-DA16F2E720B6}"/>
              </a:ext>
            </a:extLst>
          </p:cNvPr>
          <p:cNvSpPr>
            <a:spLocks noGrp="1"/>
          </p:cNvSpPr>
          <p:nvPr>
            <p:ph idx="1"/>
          </p:nvPr>
        </p:nvSpPr>
        <p:spPr/>
        <p:txBody>
          <a:bodyPr>
            <a:normAutofit fontScale="70000" lnSpcReduction="20000"/>
          </a:bodyPr>
          <a:lstStyle/>
          <a:p>
            <a:r>
              <a:rPr lang="en-US" dirty="0"/>
              <a:t>Blanshard, B. 1967. </a:t>
            </a:r>
            <a:r>
              <a:rPr lang="en-US" i="1" dirty="0"/>
              <a:t>On Philosophical Style</a:t>
            </a:r>
            <a:r>
              <a:rPr lang="en-US" dirty="0"/>
              <a:t>. Manchester: Manchester University Press.</a:t>
            </a:r>
          </a:p>
          <a:p>
            <a:r>
              <a:rPr lang="en-US" dirty="0" err="1"/>
              <a:t>Biguenet</a:t>
            </a:r>
            <a:r>
              <a:rPr lang="en-US" dirty="0"/>
              <a:t>, J, &amp; Schulte, R. (eds.). 1992. </a:t>
            </a:r>
            <a:r>
              <a:rPr lang="en-US" i="1" dirty="0"/>
              <a:t>Theories of Translation. An Anthology of Essays from Dryden to Derrida</a:t>
            </a:r>
            <a:r>
              <a:rPr lang="en-US" dirty="0"/>
              <a:t>. Chicago: University of Chicago Press.</a:t>
            </a:r>
          </a:p>
          <a:p>
            <a:r>
              <a:rPr lang="en-US" dirty="0"/>
              <a:t>Brickhouse, T. S. &amp; Smith, N. 1989. </a:t>
            </a:r>
            <a:r>
              <a:rPr lang="en-US" i="1" dirty="0"/>
              <a:t>Socrates on Trial</a:t>
            </a:r>
            <a:r>
              <a:rPr lang="en-US" dirty="0"/>
              <a:t>. Princeton, NJ: Princeton Univ. Press.</a:t>
            </a:r>
          </a:p>
          <a:p>
            <a:r>
              <a:rPr lang="en-US" dirty="0"/>
              <a:t>Briggs, K. 2017. </a:t>
            </a:r>
            <a:r>
              <a:rPr lang="en-US" i="1" dirty="0"/>
              <a:t>This Little Art</a:t>
            </a:r>
            <a:r>
              <a:rPr lang="en-US" dirty="0"/>
              <a:t>, London: Fitzcarraldo Editions.</a:t>
            </a:r>
          </a:p>
          <a:p>
            <a:r>
              <a:rPr lang="en-US" dirty="0"/>
              <a:t>Burnett, J. 1905. </a:t>
            </a:r>
            <a:r>
              <a:rPr lang="en-US" i="1" dirty="0"/>
              <a:t>Plato: Euthyphro; Apology of Socrates; and Crito</a:t>
            </a:r>
            <a:r>
              <a:rPr lang="en-US" dirty="0"/>
              <a:t>. Oxford: Clarendon Press. </a:t>
            </a:r>
          </a:p>
          <a:p>
            <a:r>
              <a:rPr lang="en-US" dirty="0"/>
              <a:t>Fowler, H. N. 1914. </a:t>
            </a:r>
            <a:r>
              <a:rPr lang="en-US" i="1" dirty="0"/>
              <a:t>Plato: Euthyphro, Apology, Crito, Phaedo, Phaedrus, Greek with translation by Harold North Fowler</a:t>
            </a:r>
            <a:r>
              <a:rPr lang="en-US" dirty="0"/>
              <a:t>. Cambridge, MA: Harvard Univ. Press.</a:t>
            </a:r>
          </a:p>
          <a:p>
            <a:r>
              <a:rPr lang="en-US" dirty="0"/>
              <a:t>Helm, J. J. 2003. </a:t>
            </a:r>
            <a:r>
              <a:rPr lang="en-US" i="1" dirty="0"/>
              <a:t>Plato, Apology, Text, Grammatical Commentary, Vocabulary, Revised Edition</a:t>
            </a:r>
            <a:r>
              <a:rPr lang="en-US" dirty="0"/>
              <a:t>. Wauconda, IL: </a:t>
            </a:r>
            <a:r>
              <a:rPr lang="en-US" dirty="0" err="1"/>
              <a:t>Bolchazy</a:t>
            </a:r>
            <a:r>
              <a:rPr lang="en-US" dirty="0"/>
              <a:t>-Carducci Publishers.</a:t>
            </a:r>
          </a:p>
          <a:p>
            <a:r>
              <a:rPr lang="en-US" dirty="0"/>
              <a:t>Lengauer, W. 2013. ‘‘</a:t>
            </a:r>
            <a:r>
              <a:rPr lang="en-US" dirty="0" err="1"/>
              <a:t>Traduttore</a:t>
            </a:r>
            <a:r>
              <a:rPr lang="en-US" dirty="0"/>
              <a:t> </a:t>
            </a:r>
            <a:r>
              <a:rPr lang="en-US" dirty="0" err="1"/>
              <a:t>Traditore</a:t>
            </a:r>
            <a:r>
              <a:rPr lang="en-US" dirty="0"/>
              <a:t>: Is it Possible to Translate Ancient Greek Texts?’’, </a:t>
            </a:r>
            <a:r>
              <a:rPr lang="en-US" i="1" dirty="0" err="1"/>
              <a:t>Przekładaniec</a:t>
            </a:r>
            <a:r>
              <a:rPr lang="en-US" i="1" dirty="0"/>
              <a:t>. A Journal of Literary Translation</a:t>
            </a:r>
            <a:r>
              <a:rPr lang="en-US" dirty="0"/>
              <a:t> (2013) 15–27.</a:t>
            </a:r>
          </a:p>
          <a:p>
            <a:r>
              <a:rPr lang="en-US" dirty="0"/>
              <a:t>Nails, D. 2006. ‘‘The Trial and Death of Socrates’’, in S. </a:t>
            </a:r>
            <a:r>
              <a:rPr lang="en-US" dirty="0" err="1"/>
              <a:t>Ahbel</a:t>
            </a:r>
            <a:r>
              <a:rPr lang="en-US" dirty="0"/>
              <a:t>-Rappe &amp; R. </a:t>
            </a:r>
            <a:r>
              <a:rPr lang="en-US" dirty="0" err="1"/>
              <a:t>Kamtekar</a:t>
            </a:r>
            <a:r>
              <a:rPr lang="en-US" dirty="0"/>
              <a:t> (eds.), </a:t>
            </a:r>
            <a:r>
              <a:rPr lang="en-US" i="1" dirty="0"/>
              <a:t>A Companion to Socrates</a:t>
            </a:r>
            <a:r>
              <a:rPr lang="en-US" dirty="0"/>
              <a:t>, 5–20. Oxford: Blackwell.</a:t>
            </a:r>
          </a:p>
          <a:p>
            <a:endParaRPr lang="el-GR" dirty="0"/>
          </a:p>
        </p:txBody>
      </p:sp>
    </p:spTree>
    <p:extLst>
      <p:ext uri="{BB962C8B-B14F-4D97-AF65-F5344CB8AC3E}">
        <p14:creationId xmlns:p14="http://schemas.microsoft.com/office/powerpoint/2010/main" val="31400135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8A9673-0FDB-72E4-92D6-521292BC6A27}"/>
              </a:ext>
            </a:extLst>
          </p:cNvPr>
          <p:cNvSpPr>
            <a:spLocks noGrp="1"/>
          </p:cNvSpPr>
          <p:nvPr>
            <p:ph type="title"/>
          </p:nvPr>
        </p:nvSpPr>
        <p:spPr/>
        <p:txBody>
          <a:bodyPr/>
          <a:lstStyle/>
          <a:p>
            <a:r>
              <a:rPr lang="en-US" dirty="0"/>
              <a:t>Bibliography</a:t>
            </a:r>
            <a:endParaRPr lang="el-GR" dirty="0"/>
          </a:p>
        </p:txBody>
      </p:sp>
      <p:sp>
        <p:nvSpPr>
          <p:cNvPr id="3" name="Θέση περιεχομένου 2">
            <a:extLst>
              <a:ext uri="{FF2B5EF4-FFF2-40B4-BE49-F238E27FC236}">
                <a16:creationId xmlns:a16="http://schemas.microsoft.com/office/drawing/2014/main" id="{F7412190-E0BE-D4B7-5D4A-E25ED8A0660F}"/>
              </a:ext>
            </a:extLst>
          </p:cNvPr>
          <p:cNvSpPr>
            <a:spLocks noGrp="1"/>
          </p:cNvSpPr>
          <p:nvPr>
            <p:ph idx="1"/>
          </p:nvPr>
        </p:nvSpPr>
        <p:spPr/>
        <p:txBody>
          <a:bodyPr>
            <a:normAutofit fontScale="92500" lnSpcReduction="20000"/>
          </a:bodyPr>
          <a:lstStyle/>
          <a:p>
            <a:r>
              <a:rPr lang="en-US" dirty="0"/>
              <a:t>Parks, G. 2004. “The Translation of Philosophical Texts”, </a:t>
            </a:r>
            <a:r>
              <a:rPr lang="en-US" i="1" dirty="0"/>
              <a:t>Rivista </a:t>
            </a:r>
            <a:r>
              <a:rPr lang="en-US" i="1" dirty="0" err="1"/>
              <a:t>internazionale</a:t>
            </a:r>
            <a:r>
              <a:rPr lang="en-US" i="1" dirty="0"/>
              <a:t> di </a:t>
            </a:r>
            <a:r>
              <a:rPr lang="en-US" i="1" dirty="0" err="1"/>
              <a:t>tecnica</a:t>
            </a:r>
            <a:r>
              <a:rPr lang="en-US" i="1" dirty="0"/>
              <a:t> della </a:t>
            </a:r>
            <a:r>
              <a:rPr lang="en-US" i="1" dirty="0" err="1"/>
              <a:t>traduzione</a:t>
            </a:r>
            <a:r>
              <a:rPr lang="en-US" i="1" dirty="0"/>
              <a:t> / International Journal of Translation </a:t>
            </a:r>
            <a:r>
              <a:rPr lang="en-US" dirty="0"/>
              <a:t>8 (2004) 1–10.</a:t>
            </a:r>
          </a:p>
          <a:p>
            <a:r>
              <a:rPr lang="en-US" dirty="0"/>
              <a:t>Rawlings, P. &amp; P. Wilson (eds.), 2018. </a:t>
            </a:r>
            <a:r>
              <a:rPr lang="en-US" i="1" dirty="0"/>
              <a:t>The Routledge Handbook of Translation and Philosophy</a:t>
            </a:r>
            <a:r>
              <a:rPr lang="en-US" dirty="0"/>
              <a:t>. London: Routledge.</a:t>
            </a:r>
          </a:p>
          <a:p>
            <a:r>
              <a:rPr lang="en-US" dirty="0"/>
              <a:t>Reeve, C. D. 1989. </a:t>
            </a:r>
            <a:r>
              <a:rPr lang="en-US" i="1" dirty="0"/>
              <a:t>Socrates in the Apology: An Essay on Plato’s Apology of Socrates</a:t>
            </a:r>
            <a:r>
              <a:rPr lang="en-US" dirty="0"/>
              <a:t>. Indianapolis, IN: Hackett.</a:t>
            </a:r>
          </a:p>
          <a:p>
            <a:r>
              <a:rPr lang="en-US" dirty="0"/>
              <a:t>Steadman, G. 2020. </a:t>
            </a:r>
            <a:r>
              <a:rPr lang="en-US" i="1" dirty="0"/>
              <a:t>Plato's Apology: Greek Text with Facing Vocabulary and Commentary</a:t>
            </a:r>
            <a:r>
              <a:rPr lang="en-US" dirty="0"/>
              <a:t>. (free online).</a:t>
            </a:r>
          </a:p>
          <a:p>
            <a:r>
              <a:rPr lang="en-US" dirty="0"/>
              <a:t>Strauss, Leo. 1983. ‘‘On Plato’s Apology of Socrates and Crito’’, in T. Pangle (ed.), </a:t>
            </a:r>
            <a:r>
              <a:rPr lang="en-US" i="1" dirty="0"/>
              <a:t>Studies in Platonic Political Philosophy</a:t>
            </a:r>
            <a:r>
              <a:rPr lang="en-US" dirty="0"/>
              <a:t>, 38–66. Chicago: Univ. of Chicago Press.</a:t>
            </a:r>
          </a:p>
          <a:p>
            <a:r>
              <a:rPr lang="en-US" dirty="0"/>
              <a:t>West, T. G. 1979. </a:t>
            </a:r>
            <a:r>
              <a:rPr lang="en-US" i="1" dirty="0"/>
              <a:t>Plato’s Apology of Socrates: An Interpretation, with a new Translation</a:t>
            </a:r>
            <a:r>
              <a:rPr lang="en-US" dirty="0"/>
              <a:t>. Ithaca, NY: Cornell Univ. Press.</a:t>
            </a:r>
          </a:p>
          <a:p>
            <a:endParaRPr lang="el-GR" dirty="0"/>
          </a:p>
        </p:txBody>
      </p:sp>
    </p:spTree>
    <p:extLst>
      <p:ext uri="{BB962C8B-B14F-4D97-AF65-F5344CB8AC3E}">
        <p14:creationId xmlns:p14="http://schemas.microsoft.com/office/powerpoint/2010/main" val="1624417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8B351B-45CF-C043-7C11-B4FEA383B81C}"/>
              </a:ext>
            </a:extLst>
          </p:cNvPr>
          <p:cNvSpPr>
            <a:spLocks noGrp="1"/>
          </p:cNvSpPr>
          <p:nvPr>
            <p:ph type="title"/>
          </p:nvPr>
        </p:nvSpPr>
        <p:spPr/>
        <p:txBody>
          <a:bodyPr/>
          <a:lstStyle/>
          <a:p>
            <a:r>
              <a:rPr lang="en-US" dirty="0"/>
              <a:t>Can we translate a Greek Philosophical Text?</a:t>
            </a:r>
            <a:endParaRPr lang="el-GR" dirty="0"/>
          </a:p>
        </p:txBody>
      </p:sp>
      <p:sp>
        <p:nvSpPr>
          <p:cNvPr id="3" name="Θέση περιεχομένου 2">
            <a:extLst>
              <a:ext uri="{FF2B5EF4-FFF2-40B4-BE49-F238E27FC236}">
                <a16:creationId xmlns:a16="http://schemas.microsoft.com/office/drawing/2014/main" id="{B7BAB1BD-A063-B58B-A3DA-DBA43721AC2B}"/>
              </a:ext>
            </a:extLst>
          </p:cNvPr>
          <p:cNvSpPr>
            <a:spLocks noGrp="1"/>
          </p:cNvSpPr>
          <p:nvPr>
            <p:ph idx="1"/>
          </p:nvPr>
        </p:nvSpPr>
        <p:spPr/>
        <p:txBody>
          <a:bodyPr>
            <a:normAutofit/>
          </a:bodyPr>
          <a:lstStyle/>
          <a:p>
            <a:pPr algn="just"/>
            <a:r>
              <a:rPr lang="en-US" dirty="0"/>
              <a:t>Current trends (21th century): Actor–network theory (ANT): sociology of translation. No longer an essentially linguistic phenomenon (e.g., Michel Callon 1945–2025). Mediation. New materialisms, speculative realism, object-oriented ontology: these are the names under which the rejection of a specific conception of language and translation proceeds today. E.g., Levi Bryant (1972–…). Barbara Cassin (1947–…): New </a:t>
            </a:r>
            <a:r>
              <a:rPr lang="en-US" dirty="0" err="1"/>
              <a:t>Sophistics</a:t>
            </a:r>
            <a:r>
              <a:rPr lang="en-US" dirty="0"/>
              <a:t> of translation. This reinvention of </a:t>
            </a:r>
            <a:r>
              <a:rPr lang="en-US" dirty="0" err="1"/>
              <a:t>sophistics</a:t>
            </a:r>
            <a:r>
              <a:rPr lang="en-US" dirty="0"/>
              <a:t> amounts to a rearticulation of the role of language for a post-deconstructive era.</a:t>
            </a:r>
          </a:p>
          <a:p>
            <a:pPr algn="just"/>
            <a:r>
              <a:rPr lang="en-US" dirty="0"/>
              <a:t>Emerging trends: Cognitive approaches to translation: Emotion in translation Machine translation (the role of AI). </a:t>
            </a:r>
          </a:p>
        </p:txBody>
      </p:sp>
    </p:spTree>
    <p:extLst>
      <p:ext uri="{BB962C8B-B14F-4D97-AF65-F5344CB8AC3E}">
        <p14:creationId xmlns:p14="http://schemas.microsoft.com/office/powerpoint/2010/main" val="28009889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C53302-989C-16A8-F559-5ECC0F71BE4D}"/>
              </a:ext>
            </a:extLst>
          </p:cNvPr>
          <p:cNvSpPr>
            <a:spLocks noGrp="1"/>
          </p:cNvSpPr>
          <p:nvPr>
            <p:ph type="title"/>
          </p:nvPr>
        </p:nvSpPr>
        <p:spPr/>
        <p:txBody>
          <a:bodyPr/>
          <a:lstStyle/>
          <a:p>
            <a:r>
              <a:rPr lang="en-US" dirty="0"/>
              <a:t>Thank you!</a:t>
            </a:r>
            <a:endParaRPr lang="el-GR" dirty="0"/>
          </a:p>
        </p:txBody>
      </p:sp>
      <p:pic>
        <p:nvPicPr>
          <p:cNvPr id="5" name="Θέση περιεχομένου 4">
            <a:extLst>
              <a:ext uri="{FF2B5EF4-FFF2-40B4-BE49-F238E27FC236}">
                <a16:creationId xmlns:a16="http://schemas.microsoft.com/office/drawing/2014/main" id="{468DD68D-F84D-1399-9737-FEB46144B406}"/>
              </a:ext>
            </a:extLst>
          </p:cNvPr>
          <p:cNvPicPr>
            <a:picLocks noGrp="1" noChangeAspect="1"/>
          </p:cNvPicPr>
          <p:nvPr>
            <p:ph idx="1"/>
          </p:nvPr>
        </p:nvPicPr>
        <p:blipFill>
          <a:blip r:embed="rId2"/>
          <a:stretch>
            <a:fillRect/>
          </a:stretch>
        </p:blipFill>
        <p:spPr>
          <a:xfrm>
            <a:off x="7552531" y="2401887"/>
            <a:ext cx="2619375" cy="1743075"/>
          </a:xfrm>
          <a:prstGeom prst="rect">
            <a:avLst/>
          </a:prstGeom>
        </p:spPr>
      </p:pic>
      <p:sp>
        <p:nvSpPr>
          <p:cNvPr id="4" name="Θέση κειμένου 3">
            <a:extLst>
              <a:ext uri="{FF2B5EF4-FFF2-40B4-BE49-F238E27FC236}">
                <a16:creationId xmlns:a16="http://schemas.microsoft.com/office/drawing/2014/main" id="{B10E9441-6248-90BB-EB12-C0B42C9757D1}"/>
              </a:ext>
            </a:extLst>
          </p:cNvPr>
          <p:cNvSpPr>
            <a:spLocks noGrp="1"/>
          </p:cNvSpPr>
          <p:nvPr>
            <p:ph type="body" sz="half" idx="2"/>
          </p:nvPr>
        </p:nvSpPr>
        <p:spPr/>
        <p:txBody>
          <a:bodyPr/>
          <a:lstStyle/>
          <a:p>
            <a:r>
              <a:rPr lang="en-US" dirty="0"/>
              <a:t>Have a nice evening!</a:t>
            </a:r>
            <a:endParaRPr lang="el-GR" dirty="0"/>
          </a:p>
        </p:txBody>
      </p:sp>
    </p:spTree>
    <p:extLst>
      <p:ext uri="{BB962C8B-B14F-4D97-AF65-F5344CB8AC3E}">
        <p14:creationId xmlns:p14="http://schemas.microsoft.com/office/powerpoint/2010/main" val="1940307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F0B8CC-02DD-D8CC-1243-B0CA8A97AE6F}"/>
              </a:ext>
            </a:extLst>
          </p:cNvPr>
          <p:cNvSpPr>
            <a:spLocks noGrp="1"/>
          </p:cNvSpPr>
          <p:nvPr>
            <p:ph type="title"/>
          </p:nvPr>
        </p:nvSpPr>
        <p:spPr/>
        <p:txBody>
          <a:bodyPr/>
          <a:lstStyle/>
          <a:p>
            <a:r>
              <a:rPr lang="en-US" dirty="0"/>
              <a:t>Can we translate a Greek Philosophical Text?</a:t>
            </a:r>
            <a:endParaRPr lang="el-GR" dirty="0"/>
          </a:p>
        </p:txBody>
      </p:sp>
      <p:sp>
        <p:nvSpPr>
          <p:cNvPr id="3" name="Θέση περιεχομένου 2">
            <a:extLst>
              <a:ext uri="{FF2B5EF4-FFF2-40B4-BE49-F238E27FC236}">
                <a16:creationId xmlns:a16="http://schemas.microsoft.com/office/drawing/2014/main" id="{9863428C-EE99-706D-D35D-BBC65B8AA907}"/>
              </a:ext>
            </a:extLst>
          </p:cNvPr>
          <p:cNvSpPr>
            <a:spLocks noGrp="1"/>
          </p:cNvSpPr>
          <p:nvPr>
            <p:ph idx="1"/>
          </p:nvPr>
        </p:nvSpPr>
        <p:spPr/>
        <p:txBody>
          <a:bodyPr/>
          <a:lstStyle/>
          <a:p>
            <a:r>
              <a:rPr lang="en-US" dirty="0"/>
              <a:t>The reception of foreign-language philosophy has depended on translations.</a:t>
            </a:r>
          </a:p>
          <a:p>
            <a:r>
              <a:rPr lang="en-US" dirty="0"/>
              <a:t>Why translate philosophy? </a:t>
            </a:r>
          </a:p>
          <a:p>
            <a:r>
              <a:rPr lang="en-US" dirty="0"/>
              <a:t>Who translates philosophy?</a:t>
            </a:r>
          </a:p>
          <a:p>
            <a:r>
              <a:rPr lang="en-US" dirty="0"/>
              <a:t>How to translate philosophy?</a:t>
            </a:r>
          </a:p>
          <a:p>
            <a:endParaRPr lang="el-GR" dirty="0"/>
          </a:p>
        </p:txBody>
      </p:sp>
    </p:spTree>
    <p:extLst>
      <p:ext uri="{BB962C8B-B14F-4D97-AF65-F5344CB8AC3E}">
        <p14:creationId xmlns:p14="http://schemas.microsoft.com/office/powerpoint/2010/main" val="446772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1A349C-64DA-4893-8BB3-F67561A95D14}"/>
              </a:ext>
            </a:extLst>
          </p:cNvPr>
          <p:cNvSpPr>
            <a:spLocks noGrp="1"/>
          </p:cNvSpPr>
          <p:nvPr>
            <p:ph type="title"/>
          </p:nvPr>
        </p:nvSpPr>
        <p:spPr/>
        <p:txBody>
          <a:bodyPr/>
          <a:lstStyle/>
          <a:p>
            <a:r>
              <a:rPr lang="en-US" dirty="0"/>
              <a:t>Can we translate a Greek Philosophical Text?</a:t>
            </a:r>
            <a:endParaRPr lang="el-GR" dirty="0"/>
          </a:p>
        </p:txBody>
      </p:sp>
      <p:sp>
        <p:nvSpPr>
          <p:cNvPr id="3" name="Θέση περιεχομένου 2">
            <a:extLst>
              <a:ext uri="{FF2B5EF4-FFF2-40B4-BE49-F238E27FC236}">
                <a16:creationId xmlns:a16="http://schemas.microsoft.com/office/drawing/2014/main" id="{2CEA8077-2C4D-40C0-BD23-3D8A039398E3}"/>
              </a:ext>
            </a:extLst>
          </p:cNvPr>
          <p:cNvSpPr>
            <a:spLocks noGrp="1"/>
          </p:cNvSpPr>
          <p:nvPr>
            <p:ph idx="1"/>
          </p:nvPr>
        </p:nvSpPr>
        <p:spPr/>
        <p:txBody>
          <a:bodyPr>
            <a:normAutofit fontScale="92500" lnSpcReduction="10000"/>
          </a:bodyPr>
          <a:lstStyle/>
          <a:p>
            <a:pPr algn="just"/>
            <a:r>
              <a:rPr lang="en-US" b="1" dirty="0"/>
              <a:t>WHO?</a:t>
            </a:r>
            <a:endParaRPr lang="el-GR" b="1" dirty="0"/>
          </a:p>
          <a:p>
            <a:pPr algn="just"/>
            <a:r>
              <a:rPr lang="en-US" b="1" dirty="0"/>
              <a:t>The history of philosophical translation in the west </a:t>
            </a:r>
            <a:r>
              <a:rPr lang="en-US" dirty="0"/>
              <a:t>begins in the first century BC with Roman translations and adaptations of Greek philosophy into Latin, and the creation of a new philosophical vocabulary in order to do so. As in most other cultural spheres, Roman philosophy exhibits a self-conscious and deferential desire to emulate prestigious Greek models. Lucretius’ (c. 99–c. 55 BC) epic didactic poem </a:t>
            </a:r>
            <a:r>
              <a:rPr lang="en-US" i="1" dirty="0"/>
              <a:t>De rerum natura </a:t>
            </a:r>
            <a:r>
              <a:rPr lang="en-US" dirty="0"/>
              <a:t>[</a:t>
            </a:r>
            <a:r>
              <a:rPr lang="en-US" i="1" dirty="0"/>
              <a:t>On the Nature of Things</a:t>
            </a:r>
            <a:r>
              <a:rPr lang="en-US" dirty="0"/>
              <a:t>] seeks to introduce Roman readers to Epicurean philosophy through a free adaptation of Epicurus’ </a:t>
            </a:r>
            <a:r>
              <a:rPr lang="el-GR" i="1" dirty="0"/>
              <a:t>Περί Φύσεως</a:t>
            </a:r>
            <a:r>
              <a:rPr lang="en-US" i="1" dirty="0"/>
              <a:t> </a:t>
            </a:r>
            <a:r>
              <a:rPr lang="en-US" dirty="0"/>
              <a:t>[</a:t>
            </a:r>
            <a:r>
              <a:rPr lang="en-US" i="1" dirty="0"/>
              <a:t>Peri </a:t>
            </a:r>
            <a:r>
              <a:rPr lang="en-US" i="1" dirty="0" err="1"/>
              <a:t>Physeos</a:t>
            </a:r>
            <a:r>
              <a:rPr lang="en-US" i="1" dirty="0"/>
              <a:t>: On Nature</a:t>
            </a:r>
            <a:r>
              <a:rPr lang="en-US" dirty="0"/>
              <a:t>] with an admixture of</a:t>
            </a:r>
            <a:r>
              <a:rPr lang="el-GR" dirty="0"/>
              <a:t> </a:t>
            </a:r>
            <a:r>
              <a:rPr lang="en-US" dirty="0"/>
              <a:t>paraphrase and translation</a:t>
            </a:r>
            <a:r>
              <a:rPr lang="el-GR" dirty="0"/>
              <a:t>.</a:t>
            </a:r>
          </a:p>
          <a:p>
            <a:pPr algn="just"/>
            <a:r>
              <a:rPr lang="en-US" dirty="0"/>
              <a:t>Cicero (106–43 BC) was translating Greek oratory and philosophy</a:t>
            </a:r>
            <a:r>
              <a:rPr lang="el-GR" dirty="0"/>
              <a:t> </a:t>
            </a:r>
            <a:r>
              <a:rPr lang="en-US" dirty="0"/>
              <a:t>(Epicurus, Xenophon, Plato, Aristotle) into Latin for an elite, educated (i.e. Greek</a:t>
            </a:r>
            <a:r>
              <a:rPr lang="el-GR" dirty="0"/>
              <a:t> </a:t>
            </a:r>
            <a:r>
              <a:rPr lang="en-US" dirty="0"/>
              <a:t>speaking)</a:t>
            </a:r>
            <a:r>
              <a:rPr lang="el-GR" dirty="0"/>
              <a:t> </a:t>
            </a:r>
            <a:r>
              <a:rPr lang="en-US" dirty="0"/>
              <a:t>readership of free-born males who could be expected to be familiar with the source</a:t>
            </a:r>
            <a:r>
              <a:rPr lang="el-GR" dirty="0"/>
              <a:t> </a:t>
            </a:r>
            <a:r>
              <a:rPr lang="en-US" dirty="0"/>
              <a:t>texts in their original language</a:t>
            </a:r>
            <a:r>
              <a:rPr lang="el-GR" dirty="0"/>
              <a:t>.</a:t>
            </a:r>
          </a:p>
        </p:txBody>
      </p:sp>
    </p:spTree>
    <p:extLst>
      <p:ext uri="{BB962C8B-B14F-4D97-AF65-F5344CB8AC3E}">
        <p14:creationId xmlns:p14="http://schemas.microsoft.com/office/powerpoint/2010/main" val="3298468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271B92-B562-0524-3CA7-3754D27DC1A0}"/>
              </a:ext>
            </a:extLst>
          </p:cNvPr>
          <p:cNvSpPr>
            <a:spLocks noGrp="1"/>
          </p:cNvSpPr>
          <p:nvPr>
            <p:ph type="title"/>
          </p:nvPr>
        </p:nvSpPr>
        <p:spPr/>
        <p:txBody>
          <a:bodyPr/>
          <a:lstStyle/>
          <a:p>
            <a:r>
              <a:rPr lang="en-US" dirty="0"/>
              <a:t>Can we translate a Greek Philosophical Text?</a:t>
            </a:r>
            <a:endParaRPr lang="el-GR" dirty="0"/>
          </a:p>
        </p:txBody>
      </p:sp>
      <p:sp>
        <p:nvSpPr>
          <p:cNvPr id="3" name="Θέση περιεχομένου 2">
            <a:extLst>
              <a:ext uri="{FF2B5EF4-FFF2-40B4-BE49-F238E27FC236}">
                <a16:creationId xmlns:a16="http://schemas.microsoft.com/office/drawing/2014/main" id="{D71796BF-E93C-86DE-8BCB-98C0792922D3}"/>
              </a:ext>
            </a:extLst>
          </p:cNvPr>
          <p:cNvSpPr>
            <a:spLocks noGrp="1"/>
          </p:cNvSpPr>
          <p:nvPr>
            <p:ph idx="1"/>
          </p:nvPr>
        </p:nvSpPr>
        <p:spPr/>
        <p:txBody>
          <a:bodyPr>
            <a:normAutofit fontScale="92500"/>
          </a:bodyPr>
          <a:lstStyle/>
          <a:p>
            <a:pPr algn="just"/>
            <a:r>
              <a:rPr lang="en-US" b="1" dirty="0"/>
              <a:t>WHY?</a:t>
            </a:r>
          </a:p>
          <a:p>
            <a:pPr algn="just"/>
            <a:r>
              <a:rPr lang="en-US" dirty="0"/>
              <a:t>Philosophy translation (generally speaking) arises from the intention – on the part of a translator, publisher or other translation commissioner – simply to make a work or body of philosophy available to a new readership who lack command of the source language.</a:t>
            </a:r>
          </a:p>
          <a:p>
            <a:pPr algn="just"/>
            <a:r>
              <a:rPr lang="en-US" dirty="0"/>
              <a:t>A second major aim in philosophy translation has been to use translation as a vehicle for exegesis of the philosophy itself, clarifying ambiguities and resolving cruces through translation choices.</a:t>
            </a:r>
          </a:p>
          <a:p>
            <a:pPr algn="just"/>
            <a:r>
              <a:rPr lang="en-US" dirty="0"/>
              <a:t>Irrespective of the nature and quality of the translation, the infusion of new ideas and forms has invariably had a reinvigorating impact on indigenous philosophical traditions. Reception has usually followed a common path, from translation and commentary to imitation and emulation, to adaptation and syncretistic fusion with native traditions.</a:t>
            </a:r>
            <a:endParaRPr lang="el-GR" dirty="0"/>
          </a:p>
        </p:txBody>
      </p:sp>
    </p:spTree>
    <p:extLst>
      <p:ext uri="{BB962C8B-B14F-4D97-AF65-F5344CB8AC3E}">
        <p14:creationId xmlns:p14="http://schemas.microsoft.com/office/powerpoint/2010/main" val="958948116"/>
      </p:ext>
    </p:extLst>
  </p:cSld>
  <p:clrMapOvr>
    <a:masterClrMapping/>
  </p:clrMapOvr>
</p:sld>
</file>

<file path=ppt/theme/theme1.xml><?xml version="1.0" encoding="utf-8"?>
<a:theme xmlns:a="http://schemas.openxmlformats.org/drawingml/2006/main" name="Περικοπή">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{F9F31C02-D441-4C39-A217-0F2DD61A9FEB}TFc3084226-2d0c-440f-9f46-6b48c7a7f670204f72b6-3efdcd01ffc9</Template>
  <TotalTime>428</TotalTime>
  <Words>6908</Words>
  <Application>Microsoft Office PowerPoint</Application>
  <PresentationFormat>Ευρεία οθόνη</PresentationFormat>
  <Paragraphs>347</Paragraphs>
  <Slides>60</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60</vt:i4>
      </vt:variant>
    </vt:vector>
  </HeadingPairs>
  <TitlesOfParts>
    <vt:vector size="63" baseType="lpstr">
      <vt:lpstr>Arial</vt:lpstr>
      <vt:lpstr>Franklin Gothic Book</vt:lpstr>
      <vt:lpstr>Περικοπή</vt:lpstr>
      <vt:lpstr>Ancient Greek (Intermediate Level)</vt:lpstr>
      <vt:lpstr>WEEK 11</vt:lpstr>
      <vt:lpstr>Translation</vt:lpstr>
      <vt:lpstr>Can we translate a Greek Philosophical Text?</vt:lpstr>
      <vt:lpstr>Can we translate a Greek Philosophical Text?</vt:lpstr>
      <vt:lpstr>Can we translate a Greek Philosophical Text?</vt:lpstr>
      <vt:lpstr>Can we translate a Greek Philosophical Text?</vt:lpstr>
      <vt:lpstr>Can we translate a Greek Philosophical Text?</vt:lpstr>
      <vt:lpstr>Can we translate a Greek Philosophical Text?</vt:lpstr>
      <vt:lpstr>Can we translate a Greek Philosophical Text?</vt:lpstr>
      <vt:lpstr>Can we translate a Greek Philosophical Text?</vt:lpstr>
      <vt:lpstr>Can we translate a Greek Philosophical Text?</vt:lpstr>
      <vt:lpstr>Apology</vt:lpstr>
      <vt:lpstr>Apology: The Athenian Court</vt:lpstr>
      <vt:lpstr>Apology: The Athenian Court</vt:lpstr>
      <vt:lpstr>Apology: The Athenian Court</vt:lpstr>
      <vt:lpstr>Apology: The Athenian Court</vt:lpstr>
      <vt:lpstr>Apology: The Athenian Court</vt:lpstr>
      <vt:lpstr>Apology: The Athenian Court</vt:lpstr>
      <vt:lpstr>Apology: The Athenian Court</vt:lpstr>
      <vt:lpstr>Apology: Structure of a Rhetorical Speech</vt:lpstr>
      <vt:lpstr>Apology: Structure of a Rhetorical Speech</vt:lpstr>
      <vt:lpstr>Apology: Context</vt:lpstr>
      <vt:lpstr>Apology 17a-18a (Introduction or προοίμιον or exordium)</vt:lpstr>
      <vt:lpstr>Vocabulary</vt:lpstr>
      <vt:lpstr>Vocabulary</vt:lpstr>
      <vt:lpstr>Vocabulary</vt:lpstr>
      <vt:lpstr>Vocabulary</vt:lpstr>
      <vt:lpstr>Vocabulary</vt:lpstr>
      <vt:lpstr>Vocabulary</vt:lpstr>
      <vt:lpstr>Vocabulary</vt:lpstr>
      <vt:lpstr>Vocabulary</vt:lpstr>
      <vt:lpstr>Notes</vt:lpstr>
      <vt:lpstr>Sentences</vt:lpstr>
      <vt:lpstr>Sentences</vt:lpstr>
      <vt:lpstr>Translation</vt:lpstr>
      <vt:lpstr>Apology 17a-18a (Introduction or προοίμιον)</vt:lpstr>
      <vt:lpstr>Vocabulary</vt:lpstr>
      <vt:lpstr>Vocabulary</vt:lpstr>
      <vt:lpstr>Vocabulary</vt:lpstr>
      <vt:lpstr>Vocabulary</vt:lpstr>
      <vt:lpstr>Vocabulary</vt:lpstr>
      <vt:lpstr>Vocabulary</vt:lpstr>
      <vt:lpstr>Sentences</vt:lpstr>
      <vt:lpstr>Sentences</vt:lpstr>
      <vt:lpstr>Translation</vt:lpstr>
      <vt:lpstr>Apology 17a-18a (Introduction or προοίμιον)</vt:lpstr>
      <vt:lpstr>Vocabulary</vt:lpstr>
      <vt:lpstr>Vocabulary</vt:lpstr>
      <vt:lpstr>Vocabulary</vt:lpstr>
      <vt:lpstr>Vocabulary</vt:lpstr>
      <vt:lpstr>Sentences</vt:lpstr>
      <vt:lpstr>Sentences</vt:lpstr>
      <vt:lpstr>Sentences</vt:lpstr>
      <vt:lpstr>Translation</vt:lpstr>
      <vt:lpstr>Philosophical vocabulary</vt:lpstr>
      <vt:lpstr>Philosophical vocabulary</vt:lpstr>
      <vt:lpstr>Bibliography</vt:lpstr>
      <vt:lpstr>Bibliography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Vasiliki Kousoulini</dc:creator>
  <cp:lastModifiedBy>Vasiliki Kousoulini</cp:lastModifiedBy>
  <cp:revision>1</cp:revision>
  <dcterms:created xsi:type="dcterms:W3CDTF">2025-12-14T06:08:02Z</dcterms:created>
  <dcterms:modified xsi:type="dcterms:W3CDTF">2025-12-14T18:26:52Z</dcterms:modified>
</cp:coreProperties>
</file>