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84" r:id="rId18"/>
    <p:sldId id="286" r:id="rId19"/>
    <p:sldId id="289" r:id="rId20"/>
    <p:sldId id="290" r:id="rId21"/>
    <p:sldId id="285" r:id="rId22"/>
    <p:sldId id="287" r:id="rId23"/>
    <p:sldId id="288" r:id="rId24"/>
    <p:sldId id="291" r:id="rId25"/>
    <p:sldId id="272" r:id="rId26"/>
    <p:sldId id="273" r:id="rId27"/>
    <p:sldId id="274" r:id="rId28"/>
    <p:sldId id="275" r:id="rId29"/>
    <p:sldId id="276" r:id="rId30"/>
    <p:sldId id="277" r:id="rId31"/>
    <p:sldId id="278" r:id="rId32"/>
    <p:sldId id="279" r:id="rId33"/>
    <p:sldId id="280" r:id="rId34"/>
    <p:sldId id="281" r:id="rId35"/>
    <p:sldId id="282" r:id="rId36"/>
    <p:sldId id="293" r:id="rId37"/>
    <p:sldId id="295" r:id="rId38"/>
    <p:sldId id="296" r:id="rId39"/>
    <p:sldId id="294" r:id="rId40"/>
    <p:sldId id="292" r:id="rId41"/>
    <p:sldId id="297" r:id="rId42"/>
    <p:sldId id="283"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94660"/>
  </p:normalViewPr>
  <p:slideViewPr>
    <p:cSldViewPr snapToGrid="0">
      <p:cViewPr varScale="1">
        <p:scale>
          <a:sx n="86" d="100"/>
          <a:sy n="86" d="100"/>
        </p:scale>
        <p:origin x="270"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siliki Kousoulini" userId="27d6ad4fd7685091" providerId="LiveId" clId="{32F381D2-874E-4EA9-86FC-6E84D619C799}"/>
    <pc:docChg chg="undo custSel addSld modSld">
      <pc:chgData name="Vasiliki Kousoulini" userId="27d6ad4fd7685091" providerId="LiveId" clId="{32F381D2-874E-4EA9-86FC-6E84D619C799}" dt="2025-12-08T07:08:36.521" v="2636" actId="2711"/>
      <pc:docMkLst>
        <pc:docMk/>
      </pc:docMkLst>
      <pc:sldChg chg="modSp mod">
        <pc:chgData name="Vasiliki Kousoulini" userId="27d6ad4fd7685091" providerId="LiveId" clId="{32F381D2-874E-4EA9-86FC-6E84D619C799}" dt="2025-12-07T07:17:19.754" v="614" actId="20577"/>
        <pc:sldMkLst>
          <pc:docMk/>
          <pc:sldMk cId="441332610" sldId="258"/>
        </pc:sldMkLst>
        <pc:spChg chg="mod">
          <ac:chgData name="Vasiliki Kousoulini" userId="27d6ad4fd7685091" providerId="LiveId" clId="{32F381D2-874E-4EA9-86FC-6E84D619C799}" dt="2025-12-07T07:17:19.754" v="614" actId="20577"/>
          <ac:spMkLst>
            <pc:docMk/>
            <pc:sldMk cId="441332610" sldId="258"/>
            <ac:spMk id="3" creationId="{5A2DB956-4C6A-F0F4-85AD-551B887402F0}"/>
          </ac:spMkLst>
        </pc:spChg>
      </pc:sldChg>
      <pc:sldChg chg="modSp new mod">
        <pc:chgData name="Vasiliki Kousoulini" userId="27d6ad4fd7685091" providerId="LiveId" clId="{32F381D2-874E-4EA9-86FC-6E84D619C799}" dt="2025-12-07T06:43:35.814" v="87" actId="2711"/>
        <pc:sldMkLst>
          <pc:docMk/>
          <pc:sldMk cId="894418390" sldId="272"/>
        </pc:sldMkLst>
        <pc:spChg chg="mod">
          <ac:chgData name="Vasiliki Kousoulini" userId="27d6ad4fd7685091" providerId="LiveId" clId="{32F381D2-874E-4EA9-86FC-6E84D619C799}" dt="2025-12-07T06:38:44.059" v="19" actId="20577"/>
          <ac:spMkLst>
            <pc:docMk/>
            <pc:sldMk cId="894418390" sldId="272"/>
            <ac:spMk id="2" creationId="{DEF5AF6D-8A24-2DB5-7537-F7ECD6E72D2F}"/>
          </ac:spMkLst>
        </pc:spChg>
        <pc:spChg chg="mod">
          <ac:chgData name="Vasiliki Kousoulini" userId="27d6ad4fd7685091" providerId="LiveId" clId="{32F381D2-874E-4EA9-86FC-6E84D619C799}" dt="2025-12-07T06:43:35.814" v="87" actId="2711"/>
          <ac:spMkLst>
            <pc:docMk/>
            <pc:sldMk cId="894418390" sldId="272"/>
            <ac:spMk id="3" creationId="{C47F2AA6-A492-36CD-5105-4822DFB50778}"/>
          </ac:spMkLst>
        </pc:spChg>
      </pc:sldChg>
      <pc:sldChg chg="modSp new mod">
        <pc:chgData name="Vasiliki Kousoulini" userId="27d6ad4fd7685091" providerId="LiveId" clId="{32F381D2-874E-4EA9-86FC-6E84D619C799}" dt="2025-12-08T07:01:09.457" v="2624" actId="20577"/>
        <pc:sldMkLst>
          <pc:docMk/>
          <pc:sldMk cId="3068264845" sldId="273"/>
        </pc:sldMkLst>
        <pc:spChg chg="mod">
          <ac:chgData name="Vasiliki Kousoulini" userId="27d6ad4fd7685091" providerId="LiveId" clId="{32F381D2-874E-4EA9-86FC-6E84D619C799}" dt="2025-12-07T06:41:20.079" v="57"/>
          <ac:spMkLst>
            <pc:docMk/>
            <pc:sldMk cId="3068264845" sldId="273"/>
            <ac:spMk id="2" creationId="{22C084FD-AD9D-21FB-71FD-0057F95B3E14}"/>
          </ac:spMkLst>
        </pc:spChg>
        <pc:spChg chg="mod">
          <ac:chgData name="Vasiliki Kousoulini" userId="27d6ad4fd7685091" providerId="LiveId" clId="{32F381D2-874E-4EA9-86FC-6E84D619C799}" dt="2025-12-08T07:01:09.457" v="2624" actId="20577"/>
          <ac:spMkLst>
            <pc:docMk/>
            <pc:sldMk cId="3068264845" sldId="273"/>
            <ac:spMk id="3" creationId="{F0372FE8-B7B7-6349-4704-A6006571C701}"/>
          </ac:spMkLst>
        </pc:spChg>
      </pc:sldChg>
      <pc:sldChg chg="modSp new mod">
        <pc:chgData name="Vasiliki Kousoulini" userId="27d6ad4fd7685091" providerId="LiveId" clId="{32F381D2-874E-4EA9-86FC-6E84D619C799}" dt="2025-12-07T06:47:37.283" v="152" actId="115"/>
        <pc:sldMkLst>
          <pc:docMk/>
          <pc:sldMk cId="2111009529" sldId="274"/>
        </pc:sldMkLst>
        <pc:spChg chg="mod">
          <ac:chgData name="Vasiliki Kousoulini" userId="27d6ad4fd7685091" providerId="LiveId" clId="{32F381D2-874E-4EA9-86FC-6E84D619C799}" dt="2025-12-07T06:45:15.849" v="120"/>
          <ac:spMkLst>
            <pc:docMk/>
            <pc:sldMk cId="2111009529" sldId="274"/>
            <ac:spMk id="2" creationId="{7EEBC5C3-C144-341B-CBA2-DBE7C8D7E2D4}"/>
          </ac:spMkLst>
        </pc:spChg>
        <pc:spChg chg="mod">
          <ac:chgData name="Vasiliki Kousoulini" userId="27d6ad4fd7685091" providerId="LiveId" clId="{32F381D2-874E-4EA9-86FC-6E84D619C799}" dt="2025-12-07T06:47:30.521" v="151" actId="115"/>
          <ac:spMkLst>
            <pc:docMk/>
            <pc:sldMk cId="2111009529" sldId="274"/>
            <ac:spMk id="3" creationId="{3155D405-AE5C-A36C-CC1A-A417295C5FEE}"/>
          </ac:spMkLst>
        </pc:spChg>
        <pc:spChg chg="mod">
          <ac:chgData name="Vasiliki Kousoulini" userId="27d6ad4fd7685091" providerId="LiveId" clId="{32F381D2-874E-4EA9-86FC-6E84D619C799}" dt="2025-12-07T06:47:37.283" v="152" actId="115"/>
          <ac:spMkLst>
            <pc:docMk/>
            <pc:sldMk cId="2111009529" sldId="274"/>
            <ac:spMk id="4" creationId="{16339CAD-D047-6754-EC04-197CD89FB5E5}"/>
          </ac:spMkLst>
        </pc:spChg>
      </pc:sldChg>
      <pc:sldChg chg="modSp new mod">
        <pc:chgData name="Vasiliki Kousoulini" userId="27d6ad4fd7685091" providerId="LiveId" clId="{32F381D2-874E-4EA9-86FC-6E84D619C799}" dt="2025-12-07T13:21:19.757" v="1757" actId="20577"/>
        <pc:sldMkLst>
          <pc:docMk/>
          <pc:sldMk cId="2876499351" sldId="275"/>
        </pc:sldMkLst>
        <pc:spChg chg="mod">
          <ac:chgData name="Vasiliki Kousoulini" userId="27d6ad4fd7685091" providerId="LiveId" clId="{32F381D2-874E-4EA9-86FC-6E84D619C799}" dt="2025-12-07T06:48:40.864" v="169"/>
          <ac:spMkLst>
            <pc:docMk/>
            <pc:sldMk cId="2876499351" sldId="275"/>
            <ac:spMk id="2" creationId="{ED812C4A-480A-D596-2FDC-A030E0217475}"/>
          </ac:spMkLst>
        </pc:spChg>
        <pc:spChg chg="mod">
          <ac:chgData name="Vasiliki Kousoulini" userId="27d6ad4fd7685091" providerId="LiveId" clId="{32F381D2-874E-4EA9-86FC-6E84D619C799}" dt="2025-12-07T13:21:19.757" v="1757" actId="20577"/>
          <ac:spMkLst>
            <pc:docMk/>
            <pc:sldMk cId="2876499351" sldId="275"/>
            <ac:spMk id="3" creationId="{5D7B67CE-5DE2-C6E0-70A0-19B0355C14D9}"/>
          </ac:spMkLst>
        </pc:spChg>
      </pc:sldChg>
      <pc:sldChg chg="modSp new mod">
        <pc:chgData name="Vasiliki Kousoulini" userId="27d6ad4fd7685091" providerId="LiveId" clId="{32F381D2-874E-4EA9-86FC-6E84D619C799}" dt="2025-12-07T06:54:12.593" v="274" actId="114"/>
        <pc:sldMkLst>
          <pc:docMk/>
          <pc:sldMk cId="1557864350" sldId="276"/>
        </pc:sldMkLst>
        <pc:spChg chg="mod">
          <ac:chgData name="Vasiliki Kousoulini" userId="27d6ad4fd7685091" providerId="LiveId" clId="{32F381D2-874E-4EA9-86FC-6E84D619C799}" dt="2025-12-07T06:51:12.971" v="222"/>
          <ac:spMkLst>
            <pc:docMk/>
            <pc:sldMk cId="1557864350" sldId="276"/>
            <ac:spMk id="2" creationId="{1DE3D4C8-39CD-A59B-26B7-A97B6B001ACE}"/>
          </ac:spMkLst>
        </pc:spChg>
        <pc:spChg chg="mod">
          <ac:chgData name="Vasiliki Kousoulini" userId="27d6ad4fd7685091" providerId="LiveId" clId="{32F381D2-874E-4EA9-86FC-6E84D619C799}" dt="2025-12-07T06:53:27.616" v="267" actId="20577"/>
          <ac:spMkLst>
            <pc:docMk/>
            <pc:sldMk cId="1557864350" sldId="276"/>
            <ac:spMk id="3" creationId="{E80B5A33-732D-9564-2940-EE4DFA518E27}"/>
          </ac:spMkLst>
        </pc:spChg>
        <pc:spChg chg="mod">
          <ac:chgData name="Vasiliki Kousoulini" userId="27d6ad4fd7685091" providerId="LiveId" clId="{32F381D2-874E-4EA9-86FC-6E84D619C799}" dt="2025-12-07T06:54:12.593" v="274" actId="114"/>
          <ac:spMkLst>
            <pc:docMk/>
            <pc:sldMk cId="1557864350" sldId="276"/>
            <ac:spMk id="4" creationId="{C3FC91C2-9A1E-0C5D-1458-5D4E8E251384}"/>
          </ac:spMkLst>
        </pc:spChg>
      </pc:sldChg>
      <pc:sldChg chg="modSp new mod">
        <pc:chgData name="Vasiliki Kousoulini" userId="27d6ad4fd7685091" providerId="LiveId" clId="{32F381D2-874E-4EA9-86FC-6E84D619C799}" dt="2025-12-07T13:21:41.593" v="1768" actId="20577"/>
        <pc:sldMkLst>
          <pc:docMk/>
          <pc:sldMk cId="2829191252" sldId="277"/>
        </pc:sldMkLst>
        <pc:spChg chg="mod">
          <ac:chgData name="Vasiliki Kousoulini" userId="27d6ad4fd7685091" providerId="LiveId" clId="{32F381D2-874E-4EA9-86FC-6E84D619C799}" dt="2025-12-07T06:54:25.058" v="276"/>
          <ac:spMkLst>
            <pc:docMk/>
            <pc:sldMk cId="2829191252" sldId="277"/>
            <ac:spMk id="2" creationId="{F505254F-5721-9E0E-0BD4-7D106CA703A0}"/>
          </ac:spMkLst>
        </pc:spChg>
        <pc:spChg chg="mod">
          <ac:chgData name="Vasiliki Kousoulini" userId="27d6ad4fd7685091" providerId="LiveId" clId="{32F381D2-874E-4EA9-86FC-6E84D619C799}" dt="2025-12-07T13:21:41.593" v="1768" actId="20577"/>
          <ac:spMkLst>
            <pc:docMk/>
            <pc:sldMk cId="2829191252" sldId="277"/>
            <ac:spMk id="3" creationId="{23E5D5AA-375B-7EAB-54C9-18B41B217599}"/>
          </ac:spMkLst>
        </pc:spChg>
      </pc:sldChg>
      <pc:sldChg chg="modSp new mod">
        <pc:chgData name="Vasiliki Kousoulini" userId="27d6ad4fd7685091" providerId="LiveId" clId="{32F381D2-874E-4EA9-86FC-6E84D619C799}" dt="2025-12-07T06:59:02.522" v="369" actId="20577"/>
        <pc:sldMkLst>
          <pc:docMk/>
          <pc:sldMk cId="499966359" sldId="278"/>
        </pc:sldMkLst>
        <pc:spChg chg="mod">
          <ac:chgData name="Vasiliki Kousoulini" userId="27d6ad4fd7685091" providerId="LiveId" clId="{32F381D2-874E-4EA9-86FC-6E84D619C799}" dt="2025-12-07T06:56:40.997" v="325"/>
          <ac:spMkLst>
            <pc:docMk/>
            <pc:sldMk cId="499966359" sldId="278"/>
            <ac:spMk id="2" creationId="{65068FAE-B56D-DAD7-00DD-71C3BDB66F03}"/>
          </ac:spMkLst>
        </pc:spChg>
        <pc:spChg chg="mod">
          <ac:chgData name="Vasiliki Kousoulini" userId="27d6ad4fd7685091" providerId="LiveId" clId="{32F381D2-874E-4EA9-86FC-6E84D619C799}" dt="2025-12-07T06:57:39.438" v="343" actId="115"/>
          <ac:spMkLst>
            <pc:docMk/>
            <pc:sldMk cId="499966359" sldId="278"/>
            <ac:spMk id="3" creationId="{A3C83955-D23B-EC25-391D-2373E788FAC8}"/>
          </ac:spMkLst>
        </pc:spChg>
        <pc:spChg chg="mod">
          <ac:chgData name="Vasiliki Kousoulini" userId="27d6ad4fd7685091" providerId="LiveId" clId="{32F381D2-874E-4EA9-86FC-6E84D619C799}" dt="2025-12-07T06:59:02.522" v="369" actId="20577"/>
          <ac:spMkLst>
            <pc:docMk/>
            <pc:sldMk cId="499966359" sldId="278"/>
            <ac:spMk id="4" creationId="{783DEB46-4A0C-F8EF-843F-A6261406E201}"/>
          </ac:spMkLst>
        </pc:spChg>
      </pc:sldChg>
      <pc:sldChg chg="modSp new mod">
        <pc:chgData name="Vasiliki Kousoulini" userId="27d6ad4fd7685091" providerId="LiveId" clId="{32F381D2-874E-4EA9-86FC-6E84D619C799}" dt="2025-12-07T13:20:34.704" v="1720" actId="20577"/>
        <pc:sldMkLst>
          <pc:docMk/>
          <pc:sldMk cId="1142100298" sldId="279"/>
        </pc:sldMkLst>
        <pc:spChg chg="mod">
          <ac:chgData name="Vasiliki Kousoulini" userId="27d6ad4fd7685091" providerId="LiveId" clId="{32F381D2-874E-4EA9-86FC-6E84D619C799}" dt="2025-12-07T06:59:18.123" v="371"/>
          <ac:spMkLst>
            <pc:docMk/>
            <pc:sldMk cId="1142100298" sldId="279"/>
            <ac:spMk id="2" creationId="{FDC03971-975F-BFC7-97C2-77112FDC82A8}"/>
          </ac:spMkLst>
        </pc:spChg>
        <pc:spChg chg="mod">
          <ac:chgData name="Vasiliki Kousoulini" userId="27d6ad4fd7685091" providerId="LiveId" clId="{32F381D2-874E-4EA9-86FC-6E84D619C799}" dt="2025-12-07T13:20:34.704" v="1720" actId="20577"/>
          <ac:spMkLst>
            <pc:docMk/>
            <pc:sldMk cId="1142100298" sldId="279"/>
            <ac:spMk id="3" creationId="{F1B1ADB8-E887-4C68-B7E3-119404DA780E}"/>
          </ac:spMkLst>
        </pc:spChg>
      </pc:sldChg>
      <pc:sldChg chg="modSp new mod">
        <pc:chgData name="Vasiliki Kousoulini" userId="27d6ad4fd7685091" providerId="LiveId" clId="{32F381D2-874E-4EA9-86FC-6E84D619C799}" dt="2025-12-07T07:04:08.733" v="500" actId="20577"/>
        <pc:sldMkLst>
          <pc:docMk/>
          <pc:sldMk cId="7110169" sldId="280"/>
        </pc:sldMkLst>
        <pc:spChg chg="mod">
          <ac:chgData name="Vasiliki Kousoulini" userId="27d6ad4fd7685091" providerId="LiveId" clId="{32F381D2-874E-4EA9-86FC-6E84D619C799}" dt="2025-12-07T07:01:39.902" v="450"/>
          <ac:spMkLst>
            <pc:docMk/>
            <pc:sldMk cId="7110169" sldId="280"/>
            <ac:spMk id="2" creationId="{E55CF1D2-9C65-4FAE-6578-6C140D731E2E}"/>
          </ac:spMkLst>
        </pc:spChg>
        <pc:spChg chg="mod">
          <ac:chgData name="Vasiliki Kousoulini" userId="27d6ad4fd7685091" providerId="LiveId" clId="{32F381D2-874E-4EA9-86FC-6E84D619C799}" dt="2025-12-07T07:04:06.102" v="499" actId="20577"/>
          <ac:spMkLst>
            <pc:docMk/>
            <pc:sldMk cId="7110169" sldId="280"/>
            <ac:spMk id="3" creationId="{C913F7D1-AC07-BB96-CB9C-70F6614F4EB4}"/>
          </ac:spMkLst>
        </pc:spChg>
        <pc:spChg chg="mod">
          <ac:chgData name="Vasiliki Kousoulini" userId="27d6ad4fd7685091" providerId="LiveId" clId="{32F381D2-874E-4EA9-86FC-6E84D619C799}" dt="2025-12-07T07:04:08.733" v="500" actId="20577"/>
          <ac:spMkLst>
            <pc:docMk/>
            <pc:sldMk cId="7110169" sldId="280"/>
            <ac:spMk id="4" creationId="{8A1F2849-18CF-DBD4-D6AF-5046B63DEC9B}"/>
          </ac:spMkLst>
        </pc:spChg>
      </pc:sldChg>
      <pc:sldChg chg="modSp new mod">
        <pc:chgData name="Vasiliki Kousoulini" userId="27d6ad4fd7685091" providerId="LiveId" clId="{32F381D2-874E-4EA9-86FC-6E84D619C799}" dt="2025-12-07T13:21:58.737" v="1777" actId="20577"/>
        <pc:sldMkLst>
          <pc:docMk/>
          <pc:sldMk cId="4028015213" sldId="281"/>
        </pc:sldMkLst>
        <pc:spChg chg="mod">
          <ac:chgData name="Vasiliki Kousoulini" userId="27d6ad4fd7685091" providerId="LiveId" clId="{32F381D2-874E-4EA9-86FC-6E84D619C799}" dt="2025-12-07T07:04:18.596" v="502"/>
          <ac:spMkLst>
            <pc:docMk/>
            <pc:sldMk cId="4028015213" sldId="281"/>
            <ac:spMk id="2" creationId="{DE00FD02-7682-C3C6-CFBF-CAE1862EF299}"/>
          </ac:spMkLst>
        </pc:spChg>
        <pc:spChg chg="mod">
          <ac:chgData name="Vasiliki Kousoulini" userId="27d6ad4fd7685091" providerId="LiveId" clId="{32F381D2-874E-4EA9-86FC-6E84D619C799}" dt="2025-12-07T13:21:58.737" v="1777" actId="20577"/>
          <ac:spMkLst>
            <pc:docMk/>
            <pc:sldMk cId="4028015213" sldId="281"/>
            <ac:spMk id="3" creationId="{03F7E303-046C-B9DD-F068-50F1F22CCFBA}"/>
          </ac:spMkLst>
        </pc:spChg>
      </pc:sldChg>
      <pc:sldChg chg="modSp new mod">
        <pc:chgData name="Vasiliki Kousoulini" userId="27d6ad4fd7685091" providerId="LiveId" clId="{32F381D2-874E-4EA9-86FC-6E84D619C799}" dt="2025-12-08T07:04:49.616" v="2626" actId="5793"/>
        <pc:sldMkLst>
          <pc:docMk/>
          <pc:sldMk cId="251210371" sldId="282"/>
        </pc:sldMkLst>
        <pc:spChg chg="mod">
          <ac:chgData name="Vasiliki Kousoulini" userId="27d6ad4fd7685091" providerId="LiveId" clId="{32F381D2-874E-4EA9-86FC-6E84D619C799}" dt="2025-12-07T07:07:04.604" v="562"/>
          <ac:spMkLst>
            <pc:docMk/>
            <pc:sldMk cId="251210371" sldId="282"/>
            <ac:spMk id="2" creationId="{F818D595-AAD2-EC1E-8BF3-6DBD58F99C42}"/>
          </ac:spMkLst>
        </pc:spChg>
        <pc:spChg chg="mod">
          <ac:chgData name="Vasiliki Kousoulini" userId="27d6ad4fd7685091" providerId="LiveId" clId="{32F381D2-874E-4EA9-86FC-6E84D619C799}" dt="2025-12-07T07:08:49.783" v="588" actId="115"/>
          <ac:spMkLst>
            <pc:docMk/>
            <pc:sldMk cId="251210371" sldId="282"/>
            <ac:spMk id="3" creationId="{409074CB-2ED2-0009-FD8F-6F89C0C3F3DE}"/>
          </ac:spMkLst>
        </pc:spChg>
        <pc:spChg chg="mod">
          <ac:chgData name="Vasiliki Kousoulini" userId="27d6ad4fd7685091" providerId="LiveId" clId="{32F381D2-874E-4EA9-86FC-6E84D619C799}" dt="2025-12-08T07:04:49.616" v="2626" actId="5793"/>
          <ac:spMkLst>
            <pc:docMk/>
            <pc:sldMk cId="251210371" sldId="282"/>
            <ac:spMk id="4" creationId="{BBDCA752-A14A-7445-3029-B7D0C7EBB998}"/>
          </ac:spMkLst>
        </pc:spChg>
      </pc:sldChg>
      <pc:sldChg chg="addSp delSp modSp new mod">
        <pc:chgData name="Vasiliki Kousoulini" userId="27d6ad4fd7685091" providerId="LiveId" clId="{32F381D2-874E-4EA9-86FC-6E84D619C799}" dt="2025-12-07T07:18:35.922" v="655"/>
        <pc:sldMkLst>
          <pc:docMk/>
          <pc:sldMk cId="3916266412" sldId="283"/>
        </pc:sldMkLst>
        <pc:spChg chg="mod">
          <ac:chgData name="Vasiliki Kousoulini" userId="27d6ad4fd7685091" providerId="LiveId" clId="{32F381D2-874E-4EA9-86FC-6E84D619C799}" dt="2025-12-07T07:17:38.967" v="629" actId="20577"/>
          <ac:spMkLst>
            <pc:docMk/>
            <pc:sldMk cId="3916266412" sldId="283"/>
            <ac:spMk id="2" creationId="{F112AE45-8935-10A0-E9AC-285B7A0FEF64}"/>
          </ac:spMkLst>
        </pc:spChg>
        <pc:spChg chg="del">
          <ac:chgData name="Vasiliki Kousoulini" userId="27d6ad4fd7685091" providerId="LiveId" clId="{32F381D2-874E-4EA9-86FC-6E84D619C799}" dt="2025-12-07T07:18:35.922" v="655"/>
          <ac:spMkLst>
            <pc:docMk/>
            <pc:sldMk cId="3916266412" sldId="283"/>
            <ac:spMk id="3" creationId="{537CA241-3D8D-01D7-3AF2-60CAF6E795B7}"/>
          </ac:spMkLst>
        </pc:spChg>
        <pc:spChg chg="mod">
          <ac:chgData name="Vasiliki Kousoulini" userId="27d6ad4fd7685091" providerId="LiveId" clId="{32F381D2-874E-4EA9-86FC-6E84D619C799}" dt="2025-12-07T07:17:52.018" v="654" actId="20577"/>
          <ac:spMkLst>
            <pc:docMk/>
            <pc:sldMk cId="3916266412" sldId="283"/>
            <ac:spMk id="4" creationId="{66C9F422-DDFB-9DF0-F171-2BB3F0662282}"/>
          </ac:spMkLst>
        </pc:spChg>
        <pc:picChg chg="add mod">
          <ac:chgData name="Vasiliki Kousoulini" userId="27d6ad4fd7685091" providerId="LiveId" clId="{32F381D2-874E-4EA9-86FC-6E84D619C799}" dt="2025-12-07T07:18:35.922" v="655"/>
          <ac:picMkLst>
            <pc:docMk/>
            <pc:sldMk cId="3916266412" sldId="283"/>
            <ac:picMk id="5" creationId="{B8BEEDD1-1E57-C983-221F-1048BF36B975}"/>
          </ac:picMkLst>
        </pc:picChg>
      </pc:sldChg>
      <pc:sldChg chg="modSp new mod">
        <pc:chgData name="Vasiliki Kousoulini" userId="27d6ad4fd7685091" providerId="LiveId" clId="{32F381D2-874E-4EA9-86FC-6E84D619C799}" dt="2025-12-07T13:17:07.968" v="1681" actId="20577"/>
        <pc:sldMkLst>
          <pc:docMk/>
          <pc:sldMk cId="1611860236" sldId="284"/>
        </pc:sldMkLst>
        <pc:spChg chg="mod">
          <ac:chgData name="Vasiliki Kousoulini" userId="27d6ad4fd7685091" providerId="LiveId" clId="{32F381D2-874E-4EA9-86FC-6E84D619C799}" dt="2025-12-07T12:02:46.556" v="658"/>
          <ac:spMkLst>
            <pc:docMk/>
            <pc:sldMk cId="1611860236" sldId="284"/>
            <ac:spMk id="2" creationId="{A84FBDAD-5D8D-B686-ABFD-D06F87EB119B}"/>
          </ac:spMkLst>
        </pc:spChg>
        <pc:spChg chg="mod">
          <ac:chgData name="Vasiliki Kousoulini" userId="27d6ad4fd7685091" providerId="LiveId" clId="{32F381D2-874E-4EA9-86FC-6E84D619C799}" dt="2025-12-07T13:17:07.968" v="1681" actId="20577"/>
          <ac:spMkLst>
            <pc:docMk/>
            <pc:sldMk cId="1611860236" sldId="284"/>
            <ac:spMk id="3" creationId="{673B9EBD-8B20-A001-7B49-56D5A4680737}"/>
          </ac:spMkLst>
        </pc:spChg>
      </pc:sldChg>
      <pc:sldChg chg="modSp new mod">
        <pc:chgData name="Vasiliki Kousoulini" userId="27d6ad4fd7685091" providerId="LiveId" clId="{32F381D2-874E-4EA9-86FC-6E84D619C799}" dt="2025-12-07T12:45:18.449" v="1190" actId="20577"/>
        <pc:sldMkLst>
          <pc:docMk/>
          <pc:sldMk cId="3769697354" sldId="285"/>
        </pc:sldMkLst>
        <pc:spChg chg="mod">
          <ac:chgData name="Vasiliki Kousoulini" userId="27d6ad4fd7685091" providerId="LiveId" clId="{32F381D2-874E-4EA9-86FC-6E84D619C799}" dt="2025-12-07T12:10:07.945" v="744"/>
          <ac:spMkLst>
            <pc:docMk/>
            <pc:sldMk cId="3769697354" sldId="285"/>
            <ac:spMk id="2" creationId="{A4643950-005A-A3E4-B417-268CE317BCFB}"/>
          </ac:spMkLst>
        </pc:spChg>
        <pc:spChg chg="mod">
          <ac:chgData name="Vasiliki Kousoulini" userId="27d6ad4fd7685091" providerId="LiveId" clId="{32F381D2-874E-4EA9-86FC-6E84D619C799}" dt="2025-12-07T12:15:29.090" v="768" actId="20577"/>
          <ac:spMkLst>
            <pc:docMk/>
            <pc:sldMk cId="3769697354" sldId="285"/>
            <ac:spMk id="3" creationId="{309D187E-B69E-F9BE-53A9-960E04722505}"/>
          </ac:spMkLst>
        </pc:spChg>
        <pc:spChg chg="mod">
          <ac:chgData name="Vasiliki Kousoulini" userId="27d6ad4fd7685091" providerId="LiveId" clId="{32F381D2-874E-4EA9-86FC-6E84D619C799}" dt="2025-12-07T12:45:18.449" v="1190" actId="20577"/>
          <ac:spMkLst>
            <pc:docMk/>
            <pc:sldMk cId="3769697354" sldId="285"/>
            <ac:spMk id="4" creationId="{EEE82D4A-3CDB-9606-9815-89959E543B10}"/>
          </ac:spMkLst>
        </pc:spChg>
      </pc:sldChg>
      <pc:sldChg chg="modSp new mod">
        <pc:chgData name="Vasiliki Kousoulini" userId="27d6ad4fd7685091" providerId="LiveId" clId="{32F381D2-874E-4EA9-86FC-6E84D619C799}" dt="2025-12-07T12:39:37.836" v="1111" actId="20577"/>
        <pc:sldMkLst>
          <pc:docMk/>
          <pc:sldMk cId="3326552662" sldId="286"/>
        </pc:sldMkLst>
        <pc:spChg chg="mod">
          <ac:chgData name="Vasiliki Kousoulini" userId="27d6ad4fd7685091" providerId="LiveId" clId="{32F381D2-874E-4EA9-86FC-6E84D619C799}" dt="2025-12-07T12:16:10.339" v="771"/>
          <ac:spMkLst>
            <pc:docMk/>
            <pc:sldMk cId="3326552662" sldId="286"/>
            <ac:spMk id="2" creationId="{49ECEFB6-BBC0-BCD1-CB33-06A13D6D9596}"/>
          </ac:spMkLst>
        </pc:spChg>
        <pc:spChg chg="mod">
          <ac:chgData name="Vasiliki Kousoulini" userId="27d6ad4fd7685091" providerId="LiveId" clId="{32F381D2-874E-4EA9-86FC-6E84D619C799}" dt="2025-12-07T12:39:37.836" v="1111" actId="20577"/>
          <ac:spMkLst>
            <pc:docMk/>
            <pc:sldMk cId="3326552662" sldId="286"/>
            <ac:spMk id="3" creationId="{F7106057-C3BE-DD45-BC1C-CB85C070095D}"/>
          </ac:spMkLst>
        </pc:spChg>
      </pc:sldChg>
      <pc:sldChg chg="modSp new mod">
        <pc:chgData name="Vasiliki Kousoulini" userId="27d6ad4fd7685091" providerId="LiveId" clId="{32F381D2-874E-4EA9-86FC-6E84D619C799}" dt="2025-12-07T12:22:08.146" v="828" actId="113"/>
        <pc:sldMkLst>
          <pc:docMk/>
          <pc:sldMk cId="906289103" sldId="287"/>
        </pc:sldMkLst>
        <pc:spChg chg="mod">
          <ac:chgData name="Vasiliki Kousoulini" userId="27d6ad4fd7685091" providerId="LiveId" clId="{32F381D2-874E-4EA9-86FC-6E84D619C799}" dt="2025-12-07T12:20:49.063" v="810"/>
          <ac:spMkLst>
            <pc:docMk/>
            <pc:sldMk cId="906289103" sldId="287"/>
            <ac:spMk id="2" creationId="{543C9DA7-1BC4-BF36-2A81-C826FC8AA602}"/>
          </ac:spMkLst>
        </pc:spChg>
        <pc:spChg chg="mod">
          <ac:chgData name="Vasiliki Kousoulini" userId="27d6ad4fd7685091" providerId="LiveId" clId="{32F381D2-874E-4EA9-86FC-6E84D619C799}" dt="2025-12-07T12:22:08.146" v="828" actId="113"/>
          <ac:spMkLst>
            <pc:docMk/>
            <pc:sldMk cId="906289103" sldId="287"/>
            <ac:spMk id="3" creationId="{2DFB18E4-50F7-0C53-93BE-22FE690A099A}"/>
          </ac:spMkLst>
        </pc:spChg>
      </pc:sldChg>
      <pc:sldChg chg="modSp new mod">
        <pc:chgData name="Vasiliki Kousoulini" userId="27d6ad4fd7685091" providerId="LiveId" clId="{32F381D2-874E-4EA9-86FC-6E84D619C799}" dt="2025-12-07T13:14:24.508" v="1642" actId="20577"/>
        <pc:sldMkLst>
          <pc:docMk/>
          <pc:sldMk cId="969011923" sldId="288"/>
        </pc:sldMkLst>
        <pc:spChg chg="mod">
          <ac:chgData name="Vasiliki Kousoulini" userId="27d6ad4fd7685091" providerId="LiveId" clId="{32F381D2-874E-4EA9-86FC-6E84D619C799}" dt="2025-12-07T12:22:25.576" v="831"/>
          <ac:spMkLst>
            <pc:docMk/>
            <pc:sldMk cId="969011923" sldId="288"/>
            <ac:spMk id="2" creationId="{32014F2F-FF52-B155-1511-D4999551A3DC}"/>
          </ac:spMkLst>
        </pc:spChg>
        <pc:spChg chg="mod">
          <ac:chgData name="Vasiliki Kousoulini" userId="27d6ad4fd7685091" providerId="LiveId" clId="{32F381D2-874E-4EA9-86FC-6E84D619C799}" dt="2025-12-07T13:14:24.508" v="1642" actId="20577"/>
          <ac:spMkLst>
            <pc:docMk/>
            <pc:sldMk cId="969011923" sldId="288"/>
            <ac:spMk id="3" creationId="{214FC913-CCFE-2AB5-0D4A-69D1AAD42028}"/>
          </ac:spMkLst>
        </pc:spChg>
      </pc:sldChg>
      <pc:sldChg chg="modSp new mod">
        <pc:chgData name="Vasiliki Kousoulini" userId="27d6ad4fd7685091" providerId="LiveId" clId="{32F381D2-874E-4EA9-86FC-6E84D619C799}" dt="2025-12-07T12:54:56.411" v="1388" actId="27636"/>
        <pc:sldMkLst>
          <pc:docMk/>
          <pc:sldMk cId="4260884130" sldId="289"/>
        </pc:sldMkLst>
        <pc:spChg chg="mod">
          <ac:chgData name="Vasiliki Kousoulini" userId="27d6ad4fd7685091" providerId="LiveId" clId="{32F381D2-874E-4EA9-86FC-6E84D619C799}" dt="2025-12-07T12:37:58.407" v="1064"/>
          <ac:spMkLst>
            <pc:docMk/>
            <pc:sldMk cId="4260884130" sldId="289"/>
            <ac:spMk id="2" creationId="{F295B466-BFE1-9174-BD2D-F12E8F557ED5}"/>
          </ac:spMkLst>
        </pc:spChg>
        <pc:spChg chg="mod">
          <ac:chgData name="Vasiliki Kousoulini" userId="27d6ad4fd7685091" providerId="LiveId" clId="{32F381D2-874E-4EA9-86FC-6E84D619C799}" dt="2025-12-07T12:54:56.411" v="1388" actId="27636"/>
          <ac:spMkLst>
            <pc:docMk/>
            <pc:sldMk cId="4260884130" sldId="289"/>
            <ac:spMk id="3" creationId="{81ED018C-B20C-690D-4F26-0389D1E49A67}"/>
          </ac:spMkLst>
        </pc:spChg>
      </pc:sldChg>
      <pc:sldChg chg="modSp new mod">
        <pc:chgData name="Vasiliki Kousoulini" userId="27d6ad4fd7685091" providerId="LiveId" clId="{32F381D2-874E-4EA9-86FC-6E84D619C799}" dt="2025-12-07T13:07:59.641" v="1554" actId="123"/>
        <pc:sldMkLst>
          <pc:docMk/>
          <pc:sldMk cId="1377976751" sldId="290"/>
        </pc:sldMkLst>
        <pc:spChg chg="mod">
          <ac:chgData name="Vasiliki Kousoulini" userId="27d6ad4fd7685091" providerId="LiveId" clId="{32F381D2-874E-4EA9-86FC-6E84D619C799}" dt="2025-12-07T12:54:52.418" v="1386"/>
          <ac:spMkLst>
            <pc:docMk/>
            <pc:sldMk cId="1377976751" sldId="290"/>
            <ac:spMk id="2" creationId="{D374CC5B-1A98-4549-734A-EB0413CA56D0}"/>
          </ac:spMkLst>
        </pc:spChg>
        <pc:spChg chg="mod">
          <ac:chgData name="Vasiliki Kousoulini" userId="27d6ad4fd7685091" providerId="LiveId" clId="{32F381D2-874E-4EA9-86FC-6E84D619C799}" dt="2025-12-07T13:07:59.641" v="1554" actId="123"/>
          <ac:spMkLst>
            <pc:docMk/>
            <pc:sldMk cId="1377976751" sldId="290"/>
            <ac:spMk id="3" creationId="{66F5A0D9-C7C9-24CA-210D-9B14FD64B120}"/>
          </ac:spMkLst>
        </pc:spChg>
      </pc:sldChg>
      <pc:sldChg chg="modSp new mod">
        <pc:chgData name="Vasiliki Kousoulini" userId="27d6ad4fd7685091" providerId="LiveId" clId="{32F381D2-874E-4EA9-86FC-6E84D619C799}" dt="2025-12-07T13:10:36.591" v="1592" actId="123"/>
        <pc:sldMkLst>
          <pc:docMk/>
          <pc:sldMk cId="2075635113" sldId="291"/>
        </pc:sldMkLst>
        <pc:spChg chg="mod">
          <ac:chgData name="Vasiliki Kousoulini" userId="27d6ad4fd7685091" providerId="LiveId" clId="{32F381D2-874E-4EA9-86FC-6E84D619C799}" dt="2025-12-07T13:09:25.952" v="1559"/>
          <ac:spMkLst>
            <pc:docMk/>
            <pc:sldMk cId="2075635113" sldId="291"/>
            <ac:spMk id="2" creationId="{AAAAA7CE-3F03-01F7-28CA-3920832F420D}"/>
          </ac:spMkLst>
        </pc:spChg>
        <pc:spChg chg="mod">
          <ac:chgData name="Vasiliki Kousoulini" userId="27d6ad4fd7685091" providerId="LiveId" clId="{32F381D2-874E-4EA9-86FC-6E84D619C799}" dt="2025-12-07T13:10:36.591" v="1592" actId="123"/>
          <ac:spMkLst>
            <pc:docMk/>
            <pc:sldMk cId="2075635113" sldId="291"/>
            <ac:spMk id="3" creationId="{E35AF1C2-E59D-1D32-77E0-2E6471DDC0D0}"/>
          </ac:spMkLst>
        </pc:spChg>
      </pc:sldChg>
      <pc:sldChg chg="modSp new mod">
        <pc:chgData name="Vasiliki Kousoulini" userId="27d6ad4fd7685091" providerId="LiveId" clId="{32F381D2-874E-4EA9-86FC-6E84D619C799}" dt="2025-12-07T14:04:52.347" v="2453" actId="20577"/>
        <pc:sldMkLst>
          <pc:docMk/>
          <pc:sldMk cId="1149630831" sldId="292"/>
        </pc:sldMkLst>
        <pc:spChg chg="mod">
          <ac:chgData name="Vasiliki Kousoulini" userId="27d6ad4fd7685091" providerId="LiveId" clId="{32F381D2-874E-4EA9-86FC-6E84D619C799}" dt="2025-12-07T13:17:34.046" v="1707" actId="20577"/>
          <ac:spMkLst>
            <pc:docMk/>
            <pc:sldMk cId="1149630831" sldId="292"/>
            <ac:spMk id="2" creationId="{1027C749-D868-922D-6241-44DE8890DC15}"/>
          </ac:spMkLst>
        </pc:spChg>
        <pc:spChg chg="mod">
          <ac:chgData name="Vasiliki Kousoulini" userId="27d6ad4fd7685091" providerId="LiveId" clId="{32F381D2-874E-4EA9-86FC-6E84D619C799}" dt="2025-12-07T14:04:52.347" v="2453" actId="20577"/>
          <ac:spMkLst>
            <pc:docMk/>
            <pc:sldMk cId="1149630831" sldId="292"/>
            <ac:spMk id="3" creationId="{D3E00856-8E57-DDA2-A182-B81B8409B8C2}"/>
          </ac:spMkLst>
        </pc:spChg>
      </pc:sldChg>
      <pc:sldChg chg="modSp new mod">
        <pc:chgData name="Vasiliki Kousoulini" userId="27d6ad4fd7685091" providerId="LiveId" clId="{32F381D2-874E-4EA9-86FC-6E84D619C799}" dt="2025-12-07T13:32:05.281" v="1896" actId="5793"/>
        <pc:sldMkLst>
          <pc:docMk/>
          <pc:sldMk cId="1480597429" sldId="293"/>
        </pc:sldMkLst>
        <pc:spChg chg="mod">
          <ac:chgData name="Vasiliki Kousoulini" userId="27d6ad4fd7685091" providerId="LiveId" clId="{32F381D2-874E-4EA9-86FC-6E84D619C799}" dt="2025-12-07T13:22:19.343" v="1779"/>
          <ac:spMkLst>
            <pc:docMk/>
            <pc:sldMk cId="1480597429" sldId="293"/>
            <ac:spMk id="2" creationId="{47AD26CD-0D69-805B-263E-4CF7ADAE5AF0}"/>
          </ac:spMkLst>
        </pc:spChg>
        <pc:spChg chg="mod">
          <ac:chgData name="Vasiliki Kousoulini" userId="27d6ad4fd7685091" providerId="LiveId" clId="{32F381D2-874E-4EA9-86FC-6E84D619C799}" dt="2025-12-07T13:32:05.281" v="1896" actId="5793"/>
          <ac:spMkLst>
            <pc:docMk/>
            <pc:sldMk cId="1480597429" sldId="293"/>
            <ac:spMk id="3" creationId="{A34EA504-74B5-3D8B-0740-6E90D9DF3CDD}"/>
          </ac:spMkLst>
        </pc:spChg>
      </pc:sldChg>
      <pc:sldChg chg="modSp new mod">
        <pc:chgData name="Vasiliki Kousoulini" userId="27d6ad4fd7685091" providerId="LiveId" clId="{32F381D2-874E-4EA9-86FC-6E84D619C799}" dt="2025-12-07T13:38:44.432" v="2037" actId="20577"/>
        <pc:sldMkLst>
          <pc:docMk/>
          <pc:sldMk cId="2591355901" sldId="294"/>
        </pc:sldMkLst>
        <pc:spChg chg="mod">
          <ac:chgData name="Vasiliki Kousoulini" userId="27d6ad4fd7685091" providerId="LiveId" clId="{32F381D2-874E-4EA9-86FC-6E84D619C799}" dt="2025-12-07T13:32:15.458" v="1898"/>
          <ac:spMkLst>
            <pc:docMk/>
            <pc:sldMk cId="2591355901" sldId="294"/>
            <ac:spMk id="2" creationId="{67ED5514-4C44-06D7-457A-37BD8F52696E}"/>
          </ac:spMkLst>
        </pc:spChg>
        <pc:spChg chg="mod">
          <ac:chgData name="Vasiliki Kousoulini" userId="27d6ad4fd7685091" providerId="LiveId" clId="{32F381D2-874E-4EA9-86FC-6E84D619C799}" dt="2025-12-07T13:38:44.432" v="2037" actId="20577"/>
          <ac:spMkLst>
            <pc:docMk/>
            <pc:sldMk cId="2591355901" sldId="294"/>
            <ac:spMk id="3" creationId="{43CFE90C-0C05-52A3-ECD6-020099783917}"/>
          </ac:spMkLst>
        </pc:spChg>
      </pc:sldChg>
      <pc:sldChg chg="modSp new mod">
        <pc:chgData name="Vasiliki Kousoulini" userId="27d6ad4fd7685091" providerId="LiveId" clId="{32F381D2-874E-4EA9-86FC-6E84D619C799}" dt="2025-12-07T13:36:54.833" v="1955" actId="115"/>
        <pc:sldMkLst>
          <pc:docMk/>
          <pc:sldMk cId="774964031" sldId="295"/>
        </pc:sldMkLst>
        <pc:spChg chg="mod">
          <ac:chgData name="Vasiliki Kousoulini" userId="27d6ad4fd7685091" providerId="LiveId" clId="{32F381D2-874E-4EA9-86FC-6E84D619C799}" dt="2025-12-07T13:36:04.512" v="1934"/>
          <ac:spMkLst>
            <pc:docMk/>
            <pc:sldMk cId="774964031" sldId="295"/>
            <ac:spMk id="2" creationId="{1706F12D-D717-1077-4AA3-B4E87E609AA1}"/>
          </ac:spMkLst>
        </pc:spChg>
        <pc:spChg chg="mod">
          <ac:chgData name="Vasiliki Kousoulini" userId="27d6ad4fd7685091" providerId="LiveId" clId="{32F381D2-874E-4EA9-86FC-6E84D619C799}" dt="2025-12-07T13:36:54.833" v="1955" actId="115"/>
          <ac:spMkLst>
            <pc:docMk/>
            <pc:sldMk cId="774964031" sldId="295"/>
            <ac:spMk id="3" creationId="{E09C59B2-644B-37E6-A8D0-D5DBE89A3A73}"/>
          </ac:spMkLst>
        </pc:spChg>
      </pc:sldChg>
      <pc:sldChg chg="addSp delSp modSp new mod">
        <pc:chgData name="Vasiliki Kousoulini" userId="27d6ad4fd7685091" providerId="LiveId" clId="{32F381D2-874E-4EA9-86FC-6E84D619C799}" dt="2025-12-08T07:08:36.521" v="2636" actId="2711"/>
        <pc:sldMkLst>
          <pc:docMk/>
          <pc:sldMk cId="860162446" sldId="296"/>
        </pc:sldMkLst>
        <pc:spChg chg="mod">
          <ac:chgData name="Vasiliki Kousoulini" userId="27d6ad4fd7685091" providerId="LiveId" clId="{32F381D2-874E-4EA9-86FC-6E84D619C799}" dt="2025-12-07T13:42:47.972" v="2058" actId="20577"/>
          <ac:spMkLst>
            <pc:docMk/>
            <pc:sldMk cId="860162446" sldId="296"/>
            <ac:spMk id="2" creationId="{207B904A-9EF9-02F0-BE7B-3F14054F699F}"/>
          </ac:spMkLst>
        </pc:spChg>
        <pc:spChg chg="del">
          <ac:chgData name="Vasiliki Kousoulini" userId="27d6ad4fd7685091" providerId="LiveId" clId="{32F381D2-874E-4EA9-86FC-6E84D619C799}" dt="2025-12-07T13:43:14.891" v="2059" actId="3680"/>
          <ac:spMkLst>
            <pc:docMk/>
            <pc:sldMk cId="860162446" sldId="296"/>
            <ac:spMk id="3" creationId="{A47B27CC-62B6-790A-F4A5-471F7F72F8E3}"/>
          </ac:spMkLst>
        </pc:spChg>
        <pc:graphicFrameChg chg="add mod ord modGraphic">
          <ac:chgData name="Vasiliki Kousoulini" userId="27d6ad4fd7685091" providerId="LiveId" clId="{32F381D2-874E-4EA9-86FC-6E84D619C799}" dt="2025-12-08T07:08:36.521" v="2636" actId="2711"/>
          <ac:graphicFrameMkLst>
            <pc:docMk/>
            <pc:sldMk cId="860162446" sldId="296"/>
            <ac:graphicFrameMk id="4" creationId="{0A2889AF-F9DD-16CB-2746-D68415C6FDFB}"/>
          </ac:graphicFrameMkLst>
        </pc:graphicFrameChg>
      </pc:sldChg>
      <pc:sldChg chg="modSp new mod">
        <pc:chgData name="Vasiliki Kousoulini" userId="27d6ad4fd7685091" providerId="LiveId" clId="{32F381D2-874E-4EA9-86FC-6E84D619C799}" dt="2025-12-07T14:08:33.887" v="2620" actId="123"/>
        <pc:sldMkLst>
          <pc:docMk/>
          <pc:sldMk cId="1127959608" sldId="297"/>
        </pc:sldMkLst>
        <pc:spChg chg="mod">
          <ac:chgData name="Vasiliki Kousoulini" userId="27d6ad4fd7685091" providerId="LiveId" clId="{32F381D2-874E-4EA9-86FC-6E84D619C799}" dt="2025-12-07T14:04:21.235" v="2446"/>
          <ac:spMkLst>
            <pc:docMk/>
            <pc:sldMk cId="1127959608" sldId="297"/>
            <ac:spMk id="2" creationId="{97D2C2DB-5428-8A9D-6B9B-946BED2E4587}"/>
          </ac:spMkLst>
        </pc:spChg>
        <pc:spChg chg="mod">
          <ac:chgData name="Vasiliki Kousoulini" userId="27d6ad4fd7685091" providerId="LiveId" clId="{32F381D2-874E-4EA9-86FC-6E84D619C799}" dt="2025-12-07T14:08:33.887" v="2620" actId="123"/>
          <ac:spMkLst>
            <pc:docMk/>
            <pc:sldMk cId="1127959608" sldId="297"/>
            <ac:spMk id="3" creationId="{00D91358-F97B-3021-B718-1C25174B5F6A}"/>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l-GR"/>
              <a:t>Κάντε κλικ για να επεξεργαστείτε τον τίτλο υποδείγματος</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Content Placeholder 3"/>
          <p:cNvSpPr>
            <a:spLocks noGrp="1"/>
          </p:cNvSpPr>
          <p:nvPr>
            <p:ph sz="quarter" idx="13"/>
          </p:nvPr>
        </p:nvSpPr>
        <p:spPr>
          <a:xfrm>
            <a:off x="913774" y="3051012"/>
            <a:ext cx="5106027" cy="274018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3" name="Content Placeholder 5"/>
          <p:cNvSpPr>
            <a:spLocks noGrp="1"/>
          </p:cNvSpPr>
          <p:nvPr>
            <p:ph sz="quarter" idx="14"/>
          </p:nvPr>
        </p:nvSpPr>
        <p:spPr>
          <a:xfrm>
            <a:off x="6172200" y="3051012"/>
            <a:ext cx="5105401" cy="274018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l-GR"/>
              <a:t>Κάντε κλικ για να επεξεργαστείτε τον τίτλο υποδείγματος</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12/8/2025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95F689-83B6-7CA7-227E-1D22BF9B5EB1}"/>
              </a:ext>
            </a:extLst>
          </p:cNvPr>
          <p:cNvSpPr>
            <a:spLocks noGrp="1"/>
          </p:cNvSpPr>
          <p:nvPr>
            <p:ph type="ctrTitle"/>
          </p:nvPr>
        </p:nvSpPr>
        <p:spPr/>
        <p:txBody>
          <a:bodyPr/>
          <a:lstStyle/>
          <a:p>
            <a:r>
              <a:rPr lang="en-US" dirty="0"/>
              <a:t>Ancient Greek (Intermediate Level)</a:t>
            </a:r>
            <a:endParaRPr lang="el-GR" dirty="0"/>
          </a:p>
        </p:txBody>
      </p:sp>
      <p:sp>
        <p:nvSpPr>
          <p:cNvPr id="3" name="Υπότιτλος 2">
            <a:extLst>
              <a:ext uri="{FF2B5EF4-FFF2-40B4-BE49-F238E27FC236}">
                <a16:creationId xmlns:a16="http://schemas.microsoft.com/office/drawing/2014/main" id="{F39468B3-638C-D24A-0D58-7AAFF71640E6}"/>
              </a:ext>
            </a:extLst>
          </p:cNvPr>
          <p:cNvSpPr>
            <a:spLocks noGrp="1"/>
          </p:cNvSpPr>
          <p:nvPr>
            <p:ph type="subTitle" idx="1"/>
          </p:nvPr>
        </p:nvSpPr>
        <p:spPr/>
        <p:txBody>
          <a:bodyPr>
            <a:normAutofit fontScale="47500" lnSpcReduction="20000"/>
          </a:bodyPr>
          <a:lstStyle/>
          <a:p>
            <a:r>
              <a:rPr lang="en-US" dirty="0"/>
              <a:t>ATHENS MA IN ANCIENT PHILOSOPHY</a:t>
            </a:r>
          </a:p>
          <a:p>
            <a:r>
              <a:rPr lang="en-US" dirty="0"/>
              <a:t>NATIONAL AND KAPODISTRIAN UNIVERSITY OF ATHENS / Department of History and Philosophy of Science </a:t>
            </a:r>
          </a:p>
          <a:p>
            <a:r>
              <a:rPr lang="en-US" dirty="0"/>
              <a:t>In collaboration with:</a:t>
            </a:r>
          </a:p>
          <a:p>
            <a:r>
              <a:rPr lang="en-US" dirty="0"/>
              <a:t>•UNIVERSITY OF PATRAS / Department of Philosophy</a:t>
            </a:r>
          </a:p>
          <a:p>
            <a:r>
              <a:rPr lang="en-US" dirty="0"/>
              <a:t>•UNIVERSITY OF CRETE / Department of Philosophy and Social Studies </a:t>
            </a:r>
          </a:p>
          <a:p>
            <a:endParaRPr lang="el-GR" dirty="0"/>
          </a:p>
        </p:txBody>
      </p:sp>
    </p:spTree>
    <p:extLst>
      <p:ext uri="{BB962C8B-B14F-4D97-AF65-F5344CB8AC3E}">
        <p14:creationId xmlns:p14="http://schemas.microsoft.com/office/powerpoint/2010/main" val="739213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294E93-8F15-35EC-D54A-BFE047E12FCD}"/>
              </a:ext>
            </a:extLst>
          </p:cNvPr>
          <p:cNvSpPr>
            <a:spLocks noGrp="1"/>
          </p:cNvSpPr>
          <p:nvPr>
            <p:ph type="title"/>
          </p:nvPr>
        </p:nvSpPr>
        <p:spPr/>
        <p:txBody>
          <a:bodyPr/>
          <a:lstStyle/>
          <a:p>
            <a:r>
              <a:rPr lang="en-US" dirty="0"/>
              <a:t>Complex sentences</a:t>
            </a:r>
            <a:endParaRPr lang="el-GR" dirty="0"/>
          </a:p>
        </p:txBody>
      </p:sp>
      <p:sp>
        <p:nvSpPr>
          <p:cNvPr id="4" name="Θέση κειμένου 3">
            <a:extLst>
              <a:ext uri="{FF2B5EF4-FFF2-40B4-BE49-F238E27FC236}">
                <a16:creationId xmlns:a16="http://schemas.microsoft.com/office/drawing/2014/main" id="{45BDE41D-8CBC-DA31-1AB7-917A2D69F5BF}"/>
              </a:ext>
            </a:extLst>
          </p:cNvPr>
          <p:cNvSpPr>
            <a:spLocks noGrp="1"/>
          </p:cNvSpPr>
          <p:nvPr>
            <p:ph type="body" idx="1"/>
          </p:nvPr>
        </p:nvSpPr>
        <p:spPr/>
        <p:txBody>
          <a:bodyPr/>
          <a:lstStyle/>
          <a:p>
            <a:r>
              <a:rPr lang="en-US" dirty="0"/>
              <a:t>Subordination</a:t>
            </a:r>
            <a:endParaRPr lang="el-GR" dirty="0"/>
          </a:p>
        </p:txBody>
      </p:sp>
      <p:sp>
        <p:nvSpPr>
          <p:cNvPr id="6" name="Θέση περιεχομένου 5">
            <a:extLst>
              <a:ext uri="{FF2B5EF4-FFF2-40B4-BE49-F238E27FC236}">
                <a16:creationId xmlns:a16="http://schemas.microsoft.com/office/drawing/2014/main" id="{5FD5CBAE-464B-7357-0018-6961C344BFA4}"/>
              </a:ext>
            </a:extLst>
          </p:cNvPr>
          <p:cNvSpPr>
            <a:spLocks noGrp="1"/>
          </p:cNvSpPr>
          <p:nvPr>
            <p:ph sz="quarter" idx="13"/>
          </p:nvPr>
        </p:nvSpPr>
        <p:spPr>
          <a:xfrm>
            <a:off x="769707" y="3249390"/>
            <a:ext cx="5106027" cy="2740187"/>
          </a:xfrm>
        </p:spPr>
        <p:txBody>
          <a:bodyPr>
            <a:normAutofit fontScale="70000" lnSpcReduction="20000"/>
          </a:bodyPr>
          <a:lstStyle/>
          <a:p>
            <a:pPr algn="just"/>
            <a:r>
              <a:rPr lang="en-US" cap="none" dirty="0"/>
              <a:t>In subordination, one predicate is ‘superior’ to another in the structure of the sentence, in that the subordinate predicate fulfils a syntactic role with its superordinate predicate:</a:t>
            </a:r>
          </a:p>
          <a:p>
            <a:pPr algn="just"/>
            <a:r>
              <a:rPr lang="en-US" cap="none" dirty="0" err="1">
                <a:latin typeface="Times New Roman" panose="02020603050405020304" pitchFamily="18" charset="0"/>
                <a:cs typeface="Times New Roman" panose="02020603050405020304" pitchFamily="18" charset="0"/>
              </a:rPr>
              <a:t>τότε</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μὲν</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οὖν</a:t>
            </a:r>
            <a:r>
              <a:rPr lang="en-US" cap="none" dirty="0">
                <a:latin typeface="Times New Roman" panose="02020603050405020304" pitchFamily="18" charset="0"/>
                <a:cs typeface="Times New Roman" panose="02020603050405020304" pitchFamily="18" charset="0"/>
              </a:rPr>
              <a:t> </a:t>
            </a:r>
            <a:r>
              <a:rPr lang="en-US" cap="none" dirty="0"/>
              <a:t>. . . </a:t>
            </a:r>
            <a:r>
              <a:rPr lang="en-US" cap="none" dirty="0" err="1">
                <a:latin typeface="Times New Roman" panose="02020603050405020304" pitchFamily="18" charset="0"/>
                <a:cs typeface="Times New Roman" panose="02020603050405020304" pitchFamily="18" charset="0"/>
              </a:rPr>
              <a:t>δει</a:t>
            </a:r>
            <a:r>
              <a:rPr lang="en-US" cap="none" dirty="0">
                <a:latin typeface="Times New Roman" panose="02020603050405020304" pitchFamily="18" charset="0"/>
                <a:cs typeface="Times New Roman" panose="02020603050405020304" pitchFamily="18" charset="0"/>
              </a:rPr>
              <a:t>πνηποιησάμενοι ἐκοιμήθησαν</a:t>
            </a:r>
            <a:r>
              <a:rPr lang="en-US" cap="none" dirty="0"/>
              <a:t>. (Xen. </a:t>
            </a:r>
            <a:r>
              <a:rPr lang="en-US" i="1" cap="none" dirty="0"/>
              <a:t>Hell. </a:t>
            </a:r>
            <a:r>
              <a:rPr lang="en-US" cap="none" dirty="0"/>
              <a:t>4.3.20)</a:t>
            </a:r>
          </a:p>
          <a:p>
            <a:pPr marL="0" indent="0" algn="just">
              <a:buNone/>
            </a:pPr>
            <a:r>
              <a:rPr lang="en-US" cap="none" dirty="0"/>
              <a:t>Then, having taken dinner, they went to sleep. </a:t>
            </a:r>
          </a:p>
          <a:p>
            <a:pPr algn="just"/>
            <a:r>
              <a:rPr lang="en-US" cap="none" dirty="0"/>
              <a:t>Subordination – the subordinate predicate, which here takes the form of a participle (</a:t>
            </a:r>
            <a:r>
              <a:rPr lang="en-US" cap="none" dirty="0" err="1">
                <a:latin typeface="Times New Roman" panose="02020603050405020304" pitchFamily="18" charset="0"/>
                <a:cs typeface="Times New Roman" panose="02020603050405020304" pitchFamily="18" charset="0"/>
              </a:rPr>
              <a:t>δει</a:t>
            </a:r>
            <a:r>
              <a:rPr lang="en-US" cap="none" dirty="0">
                <a:latin typeface="Times New Roman" panose="02020603050405020304" pitchFamily="18" charset="0"/>
                <a:cs typeface="Times New Roman" panose="02020603050405020304" pitchFamily="18" charset="0"/>
              </a:rPr>
              <a:t>πνηποιησάμενοι</a:t>
            </a:r>
            <a:r>
              <a:rPr lang="en-US" cap="none" dirty="0"/>
              <a:t>), fulfils the role of predicative modifier with the superordinate predicate </a:t>
            </a:r>
            <a:r>
              <a:rPr lang="en-US" cap="none" dirty="0">
                <a:latin typeface="Times New Roman" panose="02020603050405020304" pitchFamily="18" charset="0"/>
                <a:cs typeface="Times New Roman" panose="02020603050405020304" pitchFamily="18" charset="0"/>
              </a:rPr>
              <a:t>ἐκοιμήθησαν</a:t>
            </a:r>
            <a:r>
              <a:rPr lang="en-US" cap="none" dirty="0"/>
              <a:t>.</a:t>
            </a:r>
            <a:endParaRPr lang="el-GR" cap="none" dirty="0"/>
          </a:p>
        </p:txBody>
      </p:sp>
      <p:sp>
        <p:nvSpPr>
          <p:cNvPr id="5" name="Θέση κειμένου 4">
            <a:extLst>
              <a:ext uri="{FF2B5EF4-FFF2-40B4-BE49-F238E27FC236}">
                <a16:creationId xmlns:a16="http://schemas.microsoft.com/office/drawing/2014/main" id="{FE3577BF-6DA2-3592-4E43-50517EC79D36}"/>
              </a:ext>
            </a:extLst>
          </p:cNvPr>
          <p:cNvSpPr>
            <a:spLocks noGrp="1"/>
          </p:cNvSpPr>
          <p:nvPr>
            <p:ph type="body" sz="quarter" idx="3"/>
          </p:nvPr>
        </p:nvSpPr>
        <p:spPr/>
        <p:txBody>
          <a:bodyPr/>
          <a:lstStyle/>
          <a:p>
            <a:r>
              <a:rPr lang="en-US" dirty="0"/>
              <a:t>Co-ordination</a:t>
            </a:r>
            <a:endParaRPr lang="el-GR" dirty="0"/>
          </a:p>
        </p:txBody>
      </p:sp>
      <p:sp>
        <p:nvSpPr>
          <p:cNvPr id="7" name="Θέση περιεχομένου 6">
            <a:extLst>
              <a:ext uri="{FF2B5EF4-FFF2-40B4-BE49-F238E27FC236}">
                <a16:creationId xmlns:a16="http://schemas.microsoft.com/office/drawing/2014/main" id="{49C96D58-1029-FA6A-E6E2-C4783C822BB7}"/>
              </a:ext>
            </a:extLst>
          </p:cNvPr>
          <p:cNvSpPr>
            <a:spLocks noGrp="1"/>
          </p:cNvSpPr>
          <p:nvPr>
            <p:ph sz="quarter" idx="14"/>
          </p:nvPr>
        </p:nvSpPr>
        <p:spPr/>
        <p:txBody>
          <a:bodyPr>
            <a:normAutofit/>
          </a:bodyPr>
          <a:lstStyle/>
          <a:p>
            <a:pPr algn="just"/>
            <a:r>
              <a:rPr lang="en-US" cap="none" dirty="0" err="1">
                <a:latin typeface="Times New Roman" panose="02020603050405020304" pitchFamily="18" charset="0"/>
                <a:cs typeface="Times New Roman" panose="02020603050405020304" pitchFamily="18" charset="0"/>
              </a:rPr>
              <a:t>τότε</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μὲν</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οὖν</a:t>
            </a:r>
            <a:r>
              <a:rPr lang="en-US" cap="none" dirty="0">
                <a:latin typeface="Times New Roman" panose="02020603050405020304" pitchFamily="18" charset="0"/>
                <a:cs typeface="Times New Roman" panose="02020603050405020304" pitchFamily="18" charset="0"/>
              </a:rPr>
              <a:t> </a:t>
            </a:r>
            <a:r>
              <a:rPr lang="en-US" cap="none" dirty="0"/>
              <a:t>. . . </a:t>
            </a:r>
            <a:r>
              <a:rPr lang="en-US" cap="none" dirty="0" err="1">
                <a:latin typeface="Times New Roman" panose="02020603050405020304" pitchFamily="18" charset="0"/>
                <a:cs typeface="Times New Roman" panose="02020603050405020304" pitchFamily="18" charset="0"/>
              </a:rPr>
              <a:t>ἐδει</a:t>
            </a:r>
            <a:r>
              <a:rPr lang="en-US" cap="none" dirty="0">
                <a:latin typeface="Times New Roman" panose="02020603050405020304" pitchFamily="18" charset="0"/>
                <a:cs typeface="Times New Roman" panose="02020603050405020304" pitchFamily="18" charset="0"/>
              </a:rPr>
              <a:t>πνηποιήσαντο καὶ ἐκοιμήθησαν</a:t>
            </a:r>
            <a:r>
              <a:rPr lang="en-US" cap="none" dirty="0"/>
              <a:t>. (Xen. </a:t>
            </a:r>
            <a:r>
              <a:rPr lang="en-US" i="1" cap="none" dirty="0"/>
              <a:t>Ages. </a:t>
            </a:r>
            <a:r>
              <a:rPr lang="en-US" cap="none" dirty="0"/>
              <a:t>2.15)</a:t>
            </a:r>
          </a:p>
          <a:p>
            <a:pPr marL="0" indent="0" algn="just">
              <a:buNone/>
            </a:pPr>
            <a:r>
              <a:rPr lang="en-US" cap="none" dirty="0"/>
              <a:t>Then they took dinner and went to sleep. </a:t>
            </a:r>
          </a:p>
          <a:p>
            <a:pPr algn="just"/>
            <a:r>
              <a:rPr lang="en-US" cap="none" dirty="0"/>
              <a:t>Co-ordination – two main clauses are </a:t>
            </a:r>
            <a:r>
              <a:rPr lang="en-US" cap="none" dirty="0" err="1"/>
              <a:t>co-ordinated</a:t>
            </a:r>
            <a:r>
              <a:rPr lang="en-US" cap="none" dirty="0"/>
              <a:t> by καί.</a:t>
            </a:r>
          </a:p>
          <a:p>
            <a:endParaRPr lang="el-GR" dirty="0"/>
          </a:p>
        </p:txBody>
      </p:sp>
    </p:spTree>
    <p:extLst>
      <p:ext uri="{BB962C8B-B14F-4D97-AF65-F5344CB8AC3E}">
        <p14:creationId xmlns:p14="http://schemas.microsoft.com/office/powerpoint/2010/main" val="2960123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5EEEE6-1759-C3F6-7EDB-99A8ECB69551}"/>
              </a:ext>
            </a:extLst>
          </p:cNvPr>
          <p:cNvSpPr>
            <a:spLocks noGrp="1"/>
          </p:cNvSpPr>
          <p:nvPr>
            <p:ph type="title"/>
          </p:nvPr>
        </p:nvSpPr>
        <p:spPr/>
        <p:txBody>
          <a:bodyPr/>
          <a:lstStyle/>
          <a:p>
            <a:r>
              <a:rPr lang="en-US" dirty="0"/>
              <a:t>Complex sentences</a:t>
            </a:r>
            <a:endParaRPr lang="el-GR" dirty="0"/>
          </a:p>
        </p:txBody>
      </p:sp>
      <p:sp>
        <p:nvSpPr>
          <p:cNvPr id="3" name="Θέση περιεχομένου 2">
            <a:extLst>
              <a:ext uri="{FF2B5EF4-FFF2-40B4-BE49-F238E27FC236}">
                <a16:creationId xmlns:a16="http://schemas.microsoft.com/office/drawing/2014/main" id="{B5416F5A-E60D-C522-B686-2DCB92698E79}"/>
              </a:ext>
            </a:extLst>
          </p:cNvPr>
          <p:cNvSpPr>
            <a:spLocks noGrp="1"/>
          </p:cNvSpPr>
          <p:nvPr>
            <p:ph sz="quarter" idx="13"/>
          </p:nvPr>
        </p:nvSpPr>
        <p:spPr/>
        <p:txBody>
          <a:bodyPr>
            <a:normAutofit fontScale="92500" lnSpcReduction="10000"/>
          </a:bodyPr>
          <a:lstStyle/>
          <a:p>
            <a:pPr algn="just"/>
            <a:r>
              <a:rPr lang="en-US" cap="none" dirty="0"/>
              <a:t>Subordinate predicates may fulfil all syntactic roles which nominal elements can fulfil. Thus they may be an obligatory constituent of the matrix predicate (subject, object, complement), an optional constituent with that predicate (adverbial modifier, predicative modifier) or, in the case of many relative clauses and participles, a modifier within a noun phrase.</a:t>
            </a:r>
          </a:p>
          <a:p>
            <a:pPr algn="just"/>
            <a:r>
              <a:rPr lang="en-US" cap="none" dirty="0">
                <a:latin typeface="Times New Roman" panose="02020603050405020304" pitchFamily="18" charset="0"/>
                <a:cs typeface="Times New Roman" panose="02020603050405020304" pitchFamily="18" charset="0"/>
              </a:rPr>
              <a:t>π</a:t>
            </a:r>
            <a:r>
              <a:rPr lang="en-US" cap="none" dirty="0" err="1">
                <a:latin typeface="Times New Roman" panose="02020603050405020304" pitchFamily="18" charset="0"/>
                <a:cs typeface="Times New Roman" panose="02020603050405020304" pitchFamily="18" charset="0"/>
              </a:rPr>
              <a:t>όλεμον</a:t>
            </a:r>
            <a:r>
              <a:rPr lang="en-US" cap="none" dirty="0"/>
              <a:t> . . . </a:t>
            </a:r>
            <a:r>
              <a:rPr lang="en-US" cap="none" dirty="0" err="1">
                <a:latin typeface="Times New Roman" panose="02020603050405020304" pitchFamily="18" charset="0"/>
                <a:cs typeface="Times New Roman" panose="02020603050405020304" pitchFamily="18" charset="0"/>
              </a:rPr>
              <a:t>οἶμ</a:t>
            </a:r>
            <a:r>
              <a:rPr lang="en-US" cap="none" dirty="0">
                <a:latin typeface="Times New Roman" panose="02020603050405020304" pitchFamily="18" charset="0"/>
                <a:cs typeface="Times New Roman" panose="02020603050405020304" pitchFamily="18" charset="0"/>
              </a:rPr>
              <a:t>αι προσήκειν ἡμῖν ὑπομένειν</a:t>
            </a:r>
            <a:r>
              <a:rPr lang="en-US" cap="none" dirty="0"/>
              <a:t>. (</a:t>
            </a:r>
            <a:r>
              <a:rPr lang="en-US" cap="none" dirty="0" err="1"/>
              <a:t>Isoc</a:t>
            </a:r>
            <a:r>
              <a:rPr lang="en-US" cap="none" dirty="0"/>
              <a:t>. 6.89)</a:t>
            </a:r>
          </a:p>
          <a:p>
            <a:pPr marL="0" indent="0" algn="just">
              <a:buNone/>
            </a:pPr>
            <a:r>
              <a:rPr lang="en-US" cap="none" dirty="0"/>
              <a:t>I think that it is fitting for us to endure war. the infinitive construction</a:t>
            </a:r>
          </a:p>
          <a:p>
            <a:pPr algn="just"/>
            <a:r>
              <a:rPr lang="en-US" cap="none" dirty="0"/>
              <a:t>Consisting of </a:t>
            </a:r>
            <a:r>
              <a:rPr lang="en-US" cap="none" dirty="0">
                <a:latin typeface="Times New Roman" panose="02020603050405020304" pitchFamily="18" charset="0"/>
                <a:cs typeface="Times New Roman" panose="02020603050405020304" pitchFamily="18" charset="0"/>
              </a:rPr>
              <a:t>π</a:t>
            </a:r>
            <a:r>
              <a:rPr lang="en-US" cap="none" dirty="0" err="1">
                <a:latin typeface="Times New Roman" panose="02020603050405020304" pitchFamily="18" charset="0"/>
                <a:cs typeface="Times New Roman" panose="02020603050405020304" pitchFamily="18" charset="0"/>
              </a:rPr>
              <a:t>ροσήκειν</a:t>
            </a:r>
            <a:r>
              <a:rPr lang="en-US" cap="none" dirty="0"/>
              <a:t> and everything that depends on it fulfils the role of object (an obligatory constituent) with the main predicate </a:t>
            </a:r>
            <a:r>
              <a:rPr lang="en-US" cap="none" dirty="0" err="1">
                <a:latin typeface="Times New Roman" panose="02020603050405020304" pitchFamily="18" charset="0"/>
                <a:cs typeface="Times New Roman" panose="02020603050405020304" pitchFamily="18" charset="0"/>
              </a:rPr>
              <a:t>οἶμ</a:t>
            </a:r>
            <a:r>
              <a:rPr lang="en-US" cap="none" dirty="0">
                <a:latin typeface="Times New Roman" panose="02020603050405020304" pitchFamily="18" charset="0"/>
                <a:cs typeface="Times New Roman" panose="02020603050405020304" pitchFamily="18" charset="0"/>
              </a:rPr>
              <a:t>αι</a:t>
            </a:r>
            <a:r>
              <a:rPr lang="en-US" cap="none" dirty="0"/>
              <a:t>; in turn, the infinitive construction </a:t>
            </a:r>
            <a:r>
              <a:rPr lang="en-US" cap="none" dirty="0">
                <a:latin typeface="Times New Roman" panose="02020603050405020304" pitchFamily="18" charset="0"/>
                <a:cs typeface="Times New Roman" panose="02020603050405020304" pitchFamily="18" charset="0"/>
              </a:rPr>
              <a:t>πόλεμον ὑπομένειν </a:t>
            </a:r>
            <a:r>
              <a:rPr lang="en-US" cap="none" dirty="0"/>
              <a:t>fulfils the role of subject (again an obligatory constituent) with </a:t>
            </a:r>
            <a:r>
              <a:rPr lang="en-US" cap="none" dirty="0">
                <a:latin typeface="Times New Roman" panose="02020603050405020304" pitchFamily="18" charset="0"/>
                <a:cs typeface="Times New Roman" panose="02020603050405020304" pitchFamily="18" charset="0"/>
              </a:rPr>
              <a:t>προσήκειν</a:t>
            </a:r>
            <a:r>
              <a:rPr lang="en-US" cap="none" dirty="0"/>
              <a:t>.</a:t>
            </a:r>
            <a:endParaRPr lang="el-GR" cap="none" dirty="0"/>
          </a:p>
        </p:txBody>
      </p:sp>
    </p:spTree>
    <p:extLst>
      <p:ext uri="{BB962C8B-B14F-4D97-AF65-F5344CB8AC3E}">
        <p14:creationId xmlns:p14="http://schemas.microsoft.com/office/powerpoint/2010/main" val="3658354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F18644-1C56-5E76-27E2-BB6D1D3B2E72}"/>
              </a:ext>
            </a:extLst>
          </p:cNvPr>
          <p:cNvSpPr>
            <a:spLocks noGrp="1"/>
          </p:cNvSpPr>
          <p:nvPr>
            <p:ph type="title"/>
          </p:nvPr>
        </p:nvSpPr>
        <p:spPr/>
        <p:txBody>
          <a:bodyPr/>
          <a:lstStyle/>
          <a:p>
            <a:r>
              <a:rPr lang="en-US" dirty="0"/>
              <a:t>Complex sentences</a:t>
            </a:r>
            <a:endParaRPr lang="el-GR" dirty="0"/>
          </a:p>
        </p:txBody>
      </p:sp>
      <p:sp>
        <p:nvSpPr>
          <p:cNvPr id="3" name="Θέση περιεχομένου 2">
            <a:extLst>
              <a:ext uri="{FF2B5EF4-FFF2-40B4-BE49-F238E27FC236}">
                <a16:creationId xmlns:a16="http://schemas.microsoft.com/office/drawing/2014/main" id="{47AA1440-3279-493E-71E6-CA504E33D4AA}"/>
              </a:ext>
            </a:extLst>
          </p:cNvPr>
          <p:cNvSpPr>
            <a:spLocks noGrp="1"/>
          </p:cNvSpPr>
          <p:nvPr>
            <p:ph sz="quarter" idx="13"/>
          </p:nvPr>
        </p:nvSpPr>
        <p:spPr/>
        <p:txBody>
          <a:bodyPr>
            <a:normAutofit fontScale="92500" lnSpcReduction="20000"/>
          </a:bodyPr>
          <a:lstStyle/>
          <a:p>
            <a:pPr algn="just"/>
            <a:r>
              <a:rPr lang="en-US" b="1" cap="none" dirty="0"/>
              <a:t>Types of subordinate constructions:</a:t>
            </a:r>
          </a:p>
          <a:p>
            <a:pPr algn="just"/>
            <a:r>
              <a:rPr lang="en-US" cap="none" dirty="0"/>
              <a:t>Greek displays three major types of subordination, defined in terms of the verb form of the subordinate predicate:</a:t>
            </a:r>
          </a:p>
          <a:p>
            <a:pPr algn="just"/>
            <a:r>
              <a:rPr lang="en-US" cap="none" dirty="0"/>
              <a:t>– infinitives;</a:t>
            </a:r>
          </a:p>
          <a:p>
            <a:pPr algn="just"/>
            <a:r>
              <a:rPr lang="en-US" cap="none" dirty="0"/>
              <a:t>– participles;</a:t>
            </a:r>
          </a:p>
          <a:p>
            <a:pPr algn="just"/>
            <a:r>
              <a:rPr lang="en-US" cap="none" dirty="0"/>
              <a:t>– </a:t>
            </a:r>
            <a:r>
              <a:rPr lang="en-US" u="sng" cap="none" dirty="0"/>
              <a:t>finite clauses</a:t>
            </a:r>
            <a:r>
              <a:rPr lang="en-US" cap="none" dirty="0"/>
              <a:t>, which contain a subordinator (conjunction, relative pronoun, etc.) and finite verb (with a personal ending).</a:t>
            </a:r>
          </a:p>
          <a:p>
            <a:pPr algn="just"/>
            <a:r>
              <a:rPr lang="en-US" cap="none" dirty="0"/>
              <a:t>Note: </a:t>
            </a:r>
            <a:r>
              <a:rPr lang="en-US" b="1" cap="none" dirty="0"/>
              <a:t>Although all these forms involve strategies of subordination, the term subordinate clause is usually reserved for the last category</a:t>
            </a:r>
            <a:r>
              <a:rPr lang="en-US" cap="none" dirty="0"/>
              <a:t>. </a:t>
            </a:r>
            <a:endParaRPr lang="el-GR" cap="none" dirty="0"/>
          </a:p>
        </p:txBody>
      </p:sp>
    </p:spTree>
    <p:extLst>
      <p:ext uri="{BB962C8B-B14F-4D97-AF65-F5344CB8AC3E}">
        <p14:creationId xmlns:p14="http://schemas.microsoft.com/office/powerpoint/2010/main" val="2524162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68A6E3-39C4-DEA2-228F-47FC2352D77D}"/>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E0460759-AFE4-801D-83EA-1ECD97F7F8F0}"/>
              </a:ext>
            </a:extLst>
          </p:cNvPr>
          <p:cNvSpPr>
            <a:spLocks noGrp="1"/>
          </p:cNvSpPr>
          <p:nvPr>
            <p:ph sz="quarter" idx="13"/>
          </p:nvPr>
        </p:nvSpPr>
        <p:spPr/>
        <p:txBody>
          <a:bodyPr>
            <a:normAutofit/>
          </a:bodyPr>
          <a:lstStyle/>
          <a:p>
            <a:pPr algn="just"/>
            <a:r>
              <a:rPr lang="en-US" b="1" cap="none" dirty="0"/>
              <a:t>Subordinators:</a:t>
            </a:r>
          </a:p>
          <a:p>
            <a:pPr algn="just"/>
            <a:r>
              <a:rPr lang="en-US" cap="none" dirty="0"/>
              <a:t>The following types of subordinators introduce Greek finite subordinate clauses:</a:t>
            </a:r>
          </a:p>
          <a:p>
            <a:pPr algn="just"/>
            <a:r>
              <a:rPr lang="en-US" cap="none" dirty="0"/>
              <a:t>– </a:t>
            </a:r>
            <a:r>
              <a:rPr lang="en-US" u="sng" cap="none" dirty="0"/>
              <a:t>conjunctions</a:t>
            </a:r>
            <a:r>
              <a:rPr lang="en-US" cap="none" dirty="0"/>
              <a:t> (</a:t>
            </a:r>
            <a:r>
              <a:rPr lang="el-GR" cap="none" dirty="0" err="1">
                <a:latin typeface="Times New Roman" panose="02020603050405020304" pitchFamily="18" charset="0"/>
                <a:cs typeface="Times New Roman" panose="02020603050405020304" pitchFamily="18" charset="0"/>
              </a:rPr>
              <a:t>ὅτι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ὡς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εἰ</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ὅτε</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ἐπεί</a:t>
            </a:r>
            <a:r>
              <a:rPr lang="el-GR" cap="none" dirty="0">
                <a:latin typeface="Times New Roman" panose="02020603050405020304" pitchFamily="18" charset="0"/>
                <a:cs typeface="Times New Roman" panose="02020603050405020304" pitchFamily="18" charset="0"/>
              </a:rPr>
              <a:t>, διότι, </a:t>
            </a:r>
            <a:r>
              <a:rPr lang="el-GR" cap="none" dirty="0" err="1">
                <a:latin typeface="Times New Roman" panose="02020603050405020304" pitchFamily="18" charset="0"/>
                <a:cs typeface="Times New Roman" panose="02020603050405020304" pitchFamily="18" charset="0"/>
              </a:rPr>
              <a:t>μή</a:t>
            </a:r>
            <a:r>
              <a:rPr lang="el-GR" cap="none" dirty="0">
                <a:latin typeface="Times New Roman" panose="02020603050405020304" pitchFamily="18" charset="0"/>
                <a:cs typeface="Times New Roman" panose="02020603050405020304" pitchFamily="18" charset="0"/>
              </a:rPr>
              <a:t>, </a:t>
            </a:r>
            <a:r>
              <a:rPr lang="en-US" cap="none" dirty="0"/>
              <a:t>etc.);</a:t>
            </a:r>
          </a:p>
          <a:p>
            <a:pPr algn="just"/>
            <a:r>
              <a:rPr lang="en-US" cap="none" dirty="0"/>
              <a:t>– </a:t>
            </a:r>
            <a:r>
              <a:rPr lang="en-US" u="sng" cap="none" dirty="0"/>
              <a:t>relative </a:t>
            </a:r>
            <a:r>
              <a:rPr lang="en-US" cap="none" dirty="0"/>
              <a:t>pronouns (</a:t>
            </a:r>
            <a:r>
              <a:rPr lang="el-GR" cap="none" dirty="0" err="1">
                <a:latin typeface="Times New Roman" panose="02020603050405020304" pitchFamily="18" charset="0"/>
                <a:cs typeface="Times New Roman" panose="02020603050405020304" pitchFamily="18" charset="0"/>
              </a:rPr>
              <a:t>ὅς</a:t>
            </a:r>
            <a:r>
              <a:rPr lang="el-GR" cap="none" dirty="0">
                <a:latin typeface="Times New Roman" panose="02020603050405020304" pitchFamily="18" charset="0"/>
                <a:cs typeface="Times New Roman" panose="02020603050405020304" pitchFamily="18" charset="0"/>
              </a:rPr>
              <a:t>, ἥ, ὅ; </a:t>
            </a:r>
            <a:r>
              <a:rPr lang="el-GR" cap="none" dirty="0" err="1">
                <a:latin typeface="Times New Roman" panose="02020603050405020304" pitchFamily="18" charset="0"/>
                <a:cs typeface="Times New Roman" panose="02020603050405020304" pitchFamily="18" charset="0"/>
              </a:rPr>
              <a:t>ὅστις</a:t>
            </a:r>
            <a:r>
              <a:rPr lang="el-GR" cap="none" dirty="0">
                <a:latin typeface="Times New Roman" panose="02020603050405020304" pitchFamily="18" charset="0"/>
                <a:cs typeface="Times New Roman" panose="02020603050405020304" pitchFamily="18" charset="0"/>
              </a:rPr>
              <a:t>, </a:t>
            </a:r>
            <a:r>
              <a:rPr lang="en-US" cap="none" dirty="0"/>
              <a:t>etc.), relative adjectives (</a:t>
            </a:r>
            <a:r>
              <a:rPr lang="el-GR" cap="none" dirty="0" err="1">
                <a:latin typeface="Times New Roman" panose="02020603050405020304" pitchFamily="18" charset="0"/>
                <a:cs typeface="Times New Roman" panose="02020603050405020304" pitchFamily="18" charset="0"/>
              </a:rPr>
              <a:t>οἷος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ὅσος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ὅποιος</a:t>
            </a:r>
            <a:r>
              <a:rPr lang="el-GR"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ὅποσος</a:t>
            </a:r>
            <a:r>
              <a:rPr lang="el-GR" cap="none" dirty="0">
                <a:latin typeface="Times New Roman" panose="02020603050405020304" pitchFamily="18" charset="0"/>
                <a:cs typeface="Times New Roman" panose="02020603050405020304" pitchFamily="18" charset="0"/>
              </a:rPr>
              <a:t>, </a:t>
            </a:r>
            <a:r>
              <a:rPr lang="en-US" cap="none" dirty="0"/>
              <a:t>etc.), or relative adverbs (</a:t>
            </a:r>
            <a:r>
              <a:rPr lang="el-GR" cap="none" dirty="0" err="1">
                <a:latin typeface="Times New Roman" panose="02020603050405020304" pitchFamily="18" charset="0"/>
                <a:cs typeface="Times New Roman" panose="02020603050405020304" pitchFamily="18" charset="0"/>
              </a:rPr>
              <a:t>ἔνθα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ὡς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ὅπως</a:t>
            </a:r>
            <a:r>
              <a:rPr lang="el-GR" cap="none" dirty="0">
                <a:latin typeface="Times New Roman" panose="02020603050405020304" pitchFamily="18" charset="0"/>
                <a:cs typeface="Times New Roman" panose="02020603050405020304" pitchFamily="18" charset="0"/>
              </a:rPr>
              <a:t>,</a:t>
            </a:r>
            <a:r>
              <a:rPr lang="el-GR" cap="none" dirty="0"/>
              <a:t> </a:t>
            </a:r>
            <a:r>
              <a:rPr lang="en-US" cap="none" dirty="0"/>
              <a:t>etc.);</a:t>
            </a:r>
          </a:p>
          <a:p>
            <a:pPr algn="just"/>
            <a:r>
              <a:rPr lang="en-US" cap="none" dirty="0"/>
              <a:t>– in indirect questions, </a:t>
            </a:r>
            <a:r>
              <a:rPr lang="en-US" u="sng" cap="none" dirty="0"/>
              <a:t>interrogative pronouns </a:t>
            </a:r>
            <a:r>
              <a:rPr lang="en-US" cap="none" dirty="0"/>
              <a:t>(</a:t>
            </a:r>
            <a:r>
              <a:rPr lang="el-GR" cap="none" dirty="0">
                <a:latin typeface="Times New Roman" panose="02020603050405020304" pitchFamily="18" charset="0"/>
                <a:cs typeface="Times New Roman" panose="02020603050405020304" pitchFamily="18" charset="0"/>
              </a:rPr>
              <a:t>τίς</a:t>
            </a:r>
            <a:r>
              <a:rPr lang="el-GR" cap="none" dirty="0"/>
              <a:t>, </a:t>
            </a:r>
            <a:r>
              <a:rPr lang="en-US" cap="none" dirty="0"/>
              <a:t>etc.), or </a:t>
            </a:r>
            <a:r>
              <a:rPr lang="en-US" u="sng" cap="none" dirty="0"/>
              <a:t>indefinite relative pronouns </a:t>
            </a:r>
            <a:r>
              <a:rPr lang="en-US" cap="none" dirty="0"/>
              <a:t>(</a:t>
            </a:r>
            <a:r>
              <a:rPr lang="el-GR" cap="none" dirty="0" err="1">
                <a:latin typeface="Times New Roman" panose="02020603050405020304" pitchFamily="18" charset="0"/>
                <a:cs typeface="Times New Roman" panose="02020603050405020304" pitchFamily="18" charset="0"/>
              </a:rPr>
              <a:t>ὅστις</a:t>
            </a:r>
            <a:r>
              <a:rPr lang="el-GR" cap="none" dirty="0"/>
              <a:t>, </a:t>
            </a:r>
            <a:r>
              <a:rPr lang="en-US" cap="none" dirty="0"/>
              <a:t>etc.).</a:t>
            </a:r>
            <a:endParaRPr lang="el-GR" cap="none" dirty="0"/>
          </a:p>
        </p:txBody>
      </p:sp>
    </p:spTree>
    <p:extLst>
      <p:ext uri="{BB962C8B-B14F-4D97-AF65-F5344CB8AC3E}">
        <p14:creationId xmlns:p14="http://schemas.microsoft.com/office/powerpoint/2010/main" val="2846006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333DDA-014D-CB5D-E488-82F54382816F}"/>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B6C8EBB2-8080-3F19-06F9-9666FA534D4F}"/>
              </a:ext>
            </a:extLst>
          </p:cNvPr>
          <p:cNvSpPr>
            <a:spLocks noGrp="1"/>
          </p:cNvSpPr>
          <p:nvPr>
            <p:ph sz="quarter" idx="13"/>
          </p:nvPr>
        </p:nvSpPr>
        <p:spPr/>
        <p:txBody>
          <a:bodyPr>
            <a:normAutofit fontScale="85000" lnSpcReduction="20000"/>
          </a:bodyPr>
          <a:lstStyle/>
          <a:p>
            <a:pPr algn="just"/>
            <a:r>
              <a:rPr lang="en-US" b="1" cap="none" dirty="0"/>
              <a:t>Functions and types of finite subordinate clauses:</a:t>
            </a:r>
          </a:p>
          <a:p>
            <a:pPr algn="just"/>
            <a:r>
              <a:rPr lang="en-US" cap="none" dirty="0"/>
              <a:t>The following types of subordinate clause </a:t>
            </a:r>
            <a:r>
              <a:rPr lang="en-US" u="sng" cap="none" dirty="0"/>
              <a:t>function as obligatory constituents </a:t>
            </a:r>
            <a:r>
              <a:rPr lang="en-US" cap="none" dirty="0"/>
              <a:t>with certain kinds of matrix predicates: the subordinate clause functions as subject or object with the matrix predicate (and the subordinate clause therefore cannot be left out). Such clauses are called </a:t>
            </a:r>
            <a:r>
              <a:rPr lang="en-US" b="1" cap="none" dirty="0"/>
              <a:t>complement clauses</a:t>
            </a:r>
            <a:r>
              <a:rPr lang="en-US" cap="none" dirty="0"/>
              <a:t>:</a:t>
            </a:r>
          </a:p>
          <a:p>
            <a:pPr algn="just"/>
            <a:r>
              <a:rPr lang="en-US" cap="none" dirty="0"/>
              <a:t>– declarative subordinate clauses (indirect statement), introduced by </a:t>
            </a:r>
            <a:r>
              <a:rPr lang="en-US" cap="none" dirty="0" err="1">
                <a:latin typeface="Times New Roman" panose="02020603050405020304" pitchFamily="18" charset="0"/>
                <a:cs typeface="Times New Roman" panose="02020603050405020304" pitchFamily="18" charset="0"/>
              </a:rPr>
              <a:t>ὅτι</a:t>
            </a:r>
            <a:r>
              <a:rPr lang="en-US" cap="none" dirty="0"/>
              <a:t> or </a:t>
            </a:r>
            <a:r>
              <a:rPr lang="en-US" cap="none" dirty="0" err="1">
                <a:latin typeface="Times New Roman" panose="02020603050405020304" pitchFamily="18" charset="0"/>
                <a:cs typeface="Times New Roman" panose="02020603050405020304" pitchFamily="18" charset="0"/>
              </a:rPr>
              <a:t>ὡς</a:t>
            </a:r>
            <a:r>
              <a:rPr lang="en-US" cap="none" dirty="0"/>
              <a:t>;</a:t>
            </a:r>
          </a:p>
          <a:p>
            <a:pPr algn="just"/>
            <a:r>
              <a:rPr lang="en-US" cap="none" dirty="0"/>
              <a:t>– indirect questions, introduced by </a:t>
            </a:r>
            <a:r>
              <a:rPr lang="en-US" cap="none" dirty="0" err="1">
                <a:latin typeface="Times New Roman" panose="02020603050405020304" pitchFamily="18" charset="0"/>
                <a:cs typeface="Times New Roman" panose="02020603050405020304" pitchFamily="18" charset="0"/>
              </a:rPr>
              <a:t>εἰ</a:t>
            </a:r>
            <a:r>
              <a:rPr lang="en-US" cap="none" dirty="0">
                <a:latin typeface="Times New Roman" panose="02020603050405020304" pitchFamily="18" charset="0"/>
                <a:cs typeface="Times New Roman" panose="02020603050405020304" pitchFamily="18" charset="0"/>
              </a:rPr>
              <a:t> </a:t>
            </a:r>
            <a:r>
              <a:rPr lang="en-US" cap="none" dirty="0"/>
              <a:t>/ </a:t>
            </a:r>
            <a:r>
              <a:rPr lang="en-US" cap="none" dirty="0">
                <a:latin typeface="Times New Roman" panose="02020603050405020304" pitchFamily="18" charset="0"/>
                <a:cs typeface="Times New Roman" panose="02020603050405020304" pitchFamily="18" charset="0"/>
              </a:rPr>
              <a:t>π</a:t>
            </a:r>
            <a:r>
              <a:rPr lang="en-US" cap="none" dirty="0" err="1">
                <a:latin typeface="Times New Roman" panose="02020603050405020304" pitchFamily="18" charset="0"/>
                <a:cs typeface="Times New Roman" panose="02020603050405020304" pitchFamily="18" charset="0"/>
              </a:rPr>
              <a:t>ότερον</a:t>
            </a:r>
            <a:r>
              <a:rPr lang="en-US" cap="none" dirty="0"/>
              <a:t> . . . </a:t>
            </a:r>
            <a:r>
              <a:rPr lang="en-US" cap="none" dirty="0">
                <a:latin typeface="Times New Roman" panose="02020603050405020304" pitchFamily="18" charset="0"/>
                <a:cs typeface="Times New Roman" panose="02020603050405020304" pitchFamily="18" charset="0"/>
              </a:rPr>
              <a:t>ἤ</a:t>
            </a:r>
            <a:r>
              <a:rPr lang="en-US" cap="none" dirty="0"/>
              <a:t> / </a:t>
            </a:r>
            <a:r>
              <a:rPr lang="en-US" cap="none" dirty="0" err="1">
                <a:latin typeface="Times New Roman" panose="02020603050405020304" pitchFamily="18" charset="0"/>
                <a:cs typeface="Times New Roman" panose="02020603050405020304" pitchFamily="18" charset="0"/>
              </a:rPr>
              <a:t>εἴτε</a:t>
            </a:r>
            <a:r>
              <a:rPr lang="en-US" cap="none" dirty="0"/>
              <a:t> . . . </a:t>
            </a:r>
            <a:r>
              <a:rPr lang="en-US" cap="none" dirty="0" err="1">
                <a:latin typeface="Times New Roman" panose="02020603050405020304" pitchFamily="18" charset="0"/>
                <a:cs typeface="Times New Roman" panose="02020603050405020304" pitchFamily="18" charset="0"/>
              </a:rPr>
              <a:t>εἴτε</a:t>
            </a:r>
            <a:r>
              <a:rPr lang="en-US" cap="none" dirty="0"/>
              <a:t>, interrogative pronouns/adjectives/adverbs (</a:t>
            </a:r>
            <a:r>
              <a:rPr lang="en-US" cap="none" dirty="0" err="1">
                <a:latin typeface="Times New Roman" panose="02020603050405020304" pitchFamily="18" charset="0"/>
                <a:cs typeface="Times New Roman" panose="02020603050405020304" pitchFamily="18" charset="0"/>
              </a:rPr>
              <a:t>τίς</a:t>
            </a:r>
            <a:r>
              <a:rPr lang="en-US" cap="none" dirty="0"/>
              <a:t>, </a:t>
            </a:r>
            <a:r>
              <a:rPr lang="en-US" cap="none" dirty="0">
                <a:latin typeface="Times New Roman" panose="02020603050405020304" pitchFamily="18" charset="0"/>
                <a:cs typeface="Times New Roman" panose="02020603050405020304" pitchFamily="18" charset="0"/>
              </a:rPr>
              <a:t>π</a:t>
            </a:r>
            <a:r>
              <a:rPr lang="en-US" cap="none" dirty="0" err="1">
                <a:latin typeface="Times New Roman" panose="02020603050405020304" pitchFamily="18" charset="0"/>
                <a:cs typeface="Times New Roman" panose="02020603050405020304" pitchFamily="18" charset="0"/>
              </a:rPr>
              <a:t>όσος</a:t>
            </a:r>
            <a:r>
              <a:rPr lang="en-US" cap="none" dirty="0"/>
              <a:t>, </a:t>
            </a:r>
            <a:r>
              <a:rPr lang="en-US" cap="none" dirty="0">
                <a:latin typeface="Times New Roman" panose="02020603050405020304" pitchFamily="18" charset="0"/>
                <a:cs typeface="Times New Roman" panose="02020603050405020304" pitchFamily="18" charset="0"/>
              </a:rPr>
              <a:t>π</a:t>
            </a:r>
            <a:r>
              <a:rPr lang="en-US" cap="none" dirty="0" err="1">
                <a:latin typeface="Times New Roman" panose="02020603050405020304" pitchFamily="18" charset="0"/>
                <a:cs typeface="Times New Roman" panose="02020603050405020304" pitchFamily="18" charset="0"/>
              </a:rPr>
              <a:t>οῦ</a:t>
            </a:r>
            <a:r>
              <a:rPr lang="en-US" cap="none" dirty="0"/>
              <a:t>, etc.), or indefinite relative pronouns/adjectives/adverbs (</a:t>
            </a:r>
            <a:r>
              <a:rPr lang="en-US" cap="none" dirty="0" err="1">
                <a:latin typeface="Times New Roman" panose="02020603050405020304" pitchFamily="18" charset="0"/>
                <a:cs typeface="Times New Roman" panose="02020603050405020304" pitchFamily="18" charset="0"/>
              </a:rPr>
              <a:t>ὅστις</a:t>
            </a:r>
            <a:r>
              <a:rPr lang="en-US" cap="none" dirty="0"/>
              <a:t>, </a:t>
            </a:r>
            <a:r>
              <a:rPr lang="en-US" cap="none" dirty="0">
                <a:latin typeface="Times New Roman" panose="02020603050405020304" pitchFamily="18" charset="0"/>
                <a:cs typeface="Times New Roman" panose="02020603050405020304" pitchFamily="18" charset="0"/>
              </a:rPr>
              <a:t>ὁπ</a:t>
            </a:r>
            <a:r>
              <a:rPr lang="en-US" cap="none" dirty="0" err="1">
                <a:latin typeface="Times New Roman" panose="02020603050405020304" pitchFamily="18" charset="0"/>
                <a:cs typeface="Times New Roman" panose="02020603050405020304" pitchFamily="18" charset="0"/>
              </a:rPr>
              <a:t>όσος</a:t>
            </a:r>
            <a:r>
              <a:rPr lang="en-US" cap="none" dirty="0"/>
              <a:t>, </a:t>
            </a:r>
            <a:r>
              <a:rPr lang="en-US" cap="none" dirty="0">
                <a:latin typeface="Times New Roman" panose="02020603050405020304" pitchFamily="18" charset="0"/>
                <a:cs typeface="Times New Roman" panose="02020603050405020304" pitchFamily="18" charset="0"/>
              </a:rPr>
              <a:t>ὅπ</a:t>
            </a:r>
            <a:r>
              <a:rPr lang="en-US" cap="none" dirty="0" err="1">
                <a:latin typeface="Times New Roman" panose="02020603050405020304" pitchFamily="18" charset="0"/>
                <a:cs typeface="Times New Roman" panose="02020603050405020304" pitchFamily="18" charset="0"/>
              </a:rPr>
              <a:t>ου</a:t>
            </a:r>
            <a:r>
              <a:rPr lang="en-US" cap="none" dirty="0"/>
              <a:t>, etc.); and indirect exclamations, introduced by definite relative adjectives or adverbs (</a:t>
            </a:r>
            <a:r>
              <a:rPr lang="en-US" cap="none" dirty="0" err="1">
                <a:latin typeface="Times New Roman" panose="02020603050405020304" pitchFamily="18" charset="0"/>
                <a:cs typeface="Times New Roman" panose="02020603050405020304" pitchFamily="18" charset="0"/>
              </a:rPr>
              <a:t>ὅσος</a:t>
            </a:r>
            <a:r>
              <a:rPr lang="en-US" cap="none" dirty="0"/>
              <a:t>, </a:t>
            </a:r>
            <a:r>
              <a:rPr lang="en-US" cap="none" dirty="0" err="1">
                <a:latin typeface="Times New Roman" panose="02020603050405020304" pitchFamily="18" charset="0"/>
                <a:cs typeface="Times New Roman" panose="02020603050405020304" pitchFamily="18" charset="0"/>
              </a:rPr>
              <a:t>ὡς</a:t>
            </a:r>
            <a:r>
              <a:rPr lang="en-US" cap="none" dirty="0"/>
              <a:t>, etc.);</a:t>
            </a:r>
          </a:p>
          <a:p>
            <a:pPr algn="just"/>
            <a:r>
              <a:rPr lang="en-US" cap="none" dirty="0"/>
              <a:t>– fear clauses, introduced by </a:t>
            </a:r>
            <a:r>
              <a:rPr lang="en-US" cap="none" dirty="0" err="1">
                <a:latin typeface="Times New Roman" panose="02020603050405020304" pitchFamily="18" charset="0"/>
                <a:cs typeface="Times New Roman" panose="02020603050405020304" pitchFamily="18" charset="0"/>
              </a:rPr>
              <a:t>μή</a:t>
            </a:r>
            <a:r>
              <a:rPr lang="en-US" cap="none" dirty="0"/>
              <a:t>;</a:t>
            </a:r>
          </a:p>
          <a:p>
            <a:pPr algn="just"/>
            <a:r>
              <a:rPr lang="en-US" cap="none" dirty="0"/>
              <a:t>– effort clauses, introduced by </a:t>
            </a:r>
            <a:r>
              <a:rPr lang="en-US" cap="none" dirty="0">
                <a:latin typeface="Times New Roman" panose="02020603050405020304" pitchFamily="18" charset="0"/>
                <a:cs typeface="Times New Roman" panose="02020603050405020304" pitchFamily="18" charset="0"/>
              </a:rPr>
              <a:t>ὅπ</a:t>
            </a:r>
            <a:r>
              <a:rPr lang="en-US" cap="none" dirty="0" err="1">
                <a:latin typeface="Times New Roman" panose="02020603050405020304" pitchFamily="18" charset="0"/>
                <a:cs typeface="Times New Roman" panose="02020603050405020304" pitchFamily="18" charset="0"/>
              </a:rPr>
              <a:t>ως</a:t>
            </a:r>
            <a:r>
              <a:rPr lang="en-US" cap="none" dirty="0"/>
              <a:t>;</a:t>
            </a:r>
            <a:endParaRPr lang="el-GR" dirty="0"/>
          </a:p>
        </p:txBody>
      </p:sp>
    </p:spTree>
    <p:extLst>
      <p:ext uri="{BB962C8B-B14F-4D97-AF65-F5344CB8AC3E}">
        <p14:creationId xmlns:p14="http://schemas.microsoft.com/office/powerpoint/2010/main" val="3857570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12D3B7-AF82-64F1-8CDF-468E3823EC06}"/>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C84007C9-4A8E-9E9F-6DE9-DFEFC33072A6}"/>
              </a:ext>
            </a:extLst>
          </p:cNvPr>
          <p:cNvSpPr>
            <a:spLocks noGrp="1"/>
          </p:cNvSpPr>
          <p:nvPr>
            <p:ph sz="quarter" idx="13"/>
          </p:nvPr>
        </p:nvSpPr>
        <p:spPr/>
        <p:txBody>
          <a:bodyPr>
            <a:normAutofit fontScale="85000" lnSpcReduction="10000"/>
          </a:bodyPr>
          <a:lstStyle/>
          <a:p>
            <a:pPr algn="just"/>
            <a:r>
              <a:rPr lang="en-US" b="1" cap="none" dirty="0"/>
              <a:t>Functions and types of finite subordinate clauses:</a:t>
            </a:r>
          </a:p>
          <a:p>
            <a:pPr algn="just"/>
            <a:r>
              <a:rPr lang="en-US" cap="none" dirty="0"/>
              <a:t>The following types of subordinate clause can be added to a matrix clause optionally; the subordinate clause functions as an optional adverbial modifier with the matrix predicate. such clauses are called adverbial clauses:</a:t>
            </a:r>
          </a:p>
          <a:p>
            <a:pPr algn="just"/>
            <a:r>
              <a:rPr lang="en-US" cap="none" dirty="0"/>
              <a:t>– purpose clauses, introduced by </a:t>
            </a:r>
            <a:r>
              <a:rPr lang="el-GR" cap="none" dirty="0" err="1">
                <a:latin typeface="Times New Roman" panose="02020603050405020304" pitchFamily="18" charset="0"/>
                <a:cs typeface="Times New Roman" panose="02020603050405020304" pitchFamily="18" charset="0"/>
              </a:rPr>
              <a:t>ἵνα</a:t>
            </a:r>
            <a:r>
              <a:rPr lang="el-GR" cap="none" dirty="0"/>
              <a:t>, </a:t>
            </a:r>
            <a:r>
              <a:rPr lang="el-GR" cap="none" dirty="0" err="1">
                <a:latin typeface="Times New Roman" panose="02020603050405020304" pitchFamily="18" charset="0"/>
                <a:cs typeface="Times New Roman" panose="02020603050405020304" pitchFamily="18" charset="0"/>
              </a:rPr>
              <a:t>ὅπως</a:t>
            </a:r>
            <a:r>
              <a:rPr lang="el-GR" cap="none" dirty="0"/>
              <a:t>, </a:t>
            </a:r>
            <a:r>
              <a:rPr lang="el-GR" cap="none" dirty="0" err="1">
                <a:latin typeface="Times New Roman" panose="02020603050405020304" pitchFamily="18" charset="0"/>
                <a:cs typeface="Times New Roman" panose="02020603050405020304" pitchFamily="18" charset="0"/>
              </a:rPr>
              <a:t>ὡς</a:t>
            </a:r>
            <a:r>
              <a:rPr lang="el-GR" cap="none" dirty="0"/>
              <a:t>, </a:t>
            </a:r>
            <a:r>
              <a:rPr lang="en-US" cap="none" dirty="0"/>
              <a:t>or </a:t>
            </a:r>
            <a:r>
              <a:rPr lang="el-GR" cap="none" dirty="0" err="1">
                <a:latin typeface="Times New Roman" panose="02020603050405020304" pitchFamily="18" charset="0"/>
                <a:cs typeface="Times New Roman" panose="02020603050405020304" pitchFamily="18" charset="0"/>
              </a:rPr>
              <a:t>μή</a:t>
            </a:r>
            <a:r>
              <a:rPr lang="el-GR" cap="none" dirty="0"/>
              <a:t>;</a:t>
            </a:r>
          </a:p>
          <a:p>
            <a:pPr algn="just"/>
            <a:r>
              <a:rPr lang="el-GR" cap="none" dirty="0"/>
              <a:t>– </a:t>
            </a:r>
            <a:r>
              <a:rPr lang="en-US" cap="none" dirty="0"/>
              <a:t>result clauses, introduced by </a:t>
            </a:r>
            <a:r>
              <a:rPr lang="el-GR" cap="none" dirty="0" err="1">
                <a:latin typeface="Times New Roman" panose="02020603050405020304" pitchFamily="18" charset="0"/>
                <a:cs typeface="Times New Roman" panose="02020603050405020304" pitchFamily="18" charset="0"/>
              </a:rPr>
              <a:t>ὥστε</a:t>
            </a:r>
            <a:r>
              <a:rPr lang="el-GR" cap="none" dirty="0"/>
              <a:t>;</a:t>
            </a:r>
          </a:p>
          <a:p>
            <a:pPr algn="just"/>
            <a:r>
              <a:rPr lang="el-GR" cap="none" dirty="0"/>
              <a:t>– </a:t>
            </a:r>
            <a:r>
              <a:rPr lang="en-US" cap="none" dirty="0"/>
              <a:t>temporal clauses, introduced by </a:t>
            </a:r>
            <a:r>
              <a:rPr lang="el-GR" cap="none" dirty="0" err="1">
                <a:latin typeface="Times New Roman" panose="02020603050405020304" pitchFamily="18" charset="0"/>
                <a:cs typeface="Times New Roman" panose="02020603050405020304" pitchFamily="18" charset="0"/>
              </a:rPr>
              <a:t>ὅτε</a:t>
            </a:r>
            <a:r>
              <a:rPr lang="el-GR" cap="none" dirty="0"/>
              <a:t>, </a:t>
            </a:r>
            <a:r>
              <a:rPr lang="el-GR" cap="none" dirty="0" err="1">
                <a:latin typeface="Times New Roman" panose="02020603050405020304" pitchFamily="18" charset="0"/>
                <a:cs typeface="Times New Roman" panose="02020603050405020304" pitchFamily="18" charset="0"/>
              </a:rPr>
              <a:t>ἐπεί</a:t>
            </a:r>
            <a:r>
              <a:rPr lang="el-GR" cap="none" dirty="0"/>
              <a:t>, </a:t>
            </a:r>
            <a:r>
              <a:rPr lang="el-GR" cap="none" dirty="0" err="1">
                <a:latin typeface="Times New Roman" panose="02020603050405020304" pitchFamily="18" charset="0"/>
                <a:cs typeface="Times New Roman" panose="02020603050405020304" pitchFamily="18" charset="0"/>
              </a:rPr>
              <a:t>πρίν</a:t>
            </a:r>
            <a:r>
              <a:rPr lang="el-GR" cap="none" dirty="0"/>
              <a:t>, </a:t>
            </a:r>
            <a:r>
              <a:rPr lang="el-GR" cap="none" dirty="0" err="1">
                <a:latin typeface="Times New Roman" panose="02020603050405020304" pitchFamily="18" charset="0"/>
                <a:cs typeface="Times New Roman" panose="02020603050405020304" pitchFamily="18" charset="0"/>
              </a:rPr>
              <a:t>ἕως</a:t>
            </a:r>
            <a:r>
              <a:rPr lang="el-GR" cap="none" dirty="0"/>
              <a:t>, </a:t>
            </a:r>
            <a:r>
              <a:rPr lang="en-US" cap="none" dirty="0"/>
              <a:t>etc.;</a:t>
            </a:r>
          </a:p>
          <a:p>
            <a:pPr algn="just"/>
            <a:r>
              <a:rPr lang="en-US" cap="none" dirty="0"/>
              <a:t>– causal clauses, introduced by </a:t>
            </a:r>
            <a:r>
              <a:rPr lang="el-GR" cap="none" dirty="0" err="1">
                <a:latin typeface="Times New Roman" panose="02020603050405020304" pitchFamily="18" charset="0"/>
                <a:cs typeface="Times New Roman" panose="02020603050405020304" pitchFamily="18" charset="0"/>
              </a:rPr>
              <a:t>ὅτι</a:t>
            </a:r>
            <a:r>
              <a:rPr lang="el-GR" cap="none" dirty="0">
                <a:latin typeface="Times New Roman" panose="02020603050405020304" pitchFamily="18" charset="0"/>
                <a:cs typeface="Times New Roman" panose="02020603050405020304" pitchFamily="18" charset="0"/>
              </a:rPr>
              <a:t> </a:t>
            </a:r>
            <a:r>
              <a:rPr lang="en-US" cap="none" dirty="0"/>
              <a:t>or </a:t>
            </a:r>
            <a:r>
              <a:rPr lang="el-GR" cap="none" dirty="0">
                <a:latin typeface="Times New Roman" panose="02020603050405020304" pitchFamily="18" charset="0"/>
                <a:cs typeface="Times New Roman" panose="02020603050405020304" pitchFamily="18" charset="0"/>
              </a:rPr>
              <a:t>διότι</a:t>
            </a:r>
            <a:r>
              <a:rPr lang="el-GR" cap="none" dirty="0"/>
              <a:t>;</a:t>
            </a:r>
          </a:p>
          <a:p>
            <a:pPr algn="just"/>
            <a:r>
              <a:rPr lang="el-GR" cap="none" dirty="0"/>
              <a:t>– </a:t>
            </a:r>
            <a:r>
              <a:rPr lang="en-US" cap="none" dirty="0"/>
              <a:t>conditional clauses, introduced by </a:t>
            </a:r>
            <a:r>
              <a:rPr lang="el-GR" cap="none" dirty="0" err="1">
                <a:latin typeface="Times New Roman" panose="02020603050405020304" pitchFamily="18" charset="0"/>
                <a:cs typeface="Times New Roman" panose="02020603050405020304" pitchFamily="18" charset="0"/>
              </a:rPr>
              <a:t>εἰ</a:t>
            </a:r>
            <a:r>
              <a:rPr lang="el-GR" cap="none" dirty="0"/>
              <a:t> (</a:t>
            </a:r>
            <a:r>
              <a:rPr lang="en-US" cap="none" dirty="0"/>
              <a:t>also concessive clauses introduced by </a:t>
            </a:r>
            <a:r>
              <a:rPr lang="el-GR" cap="none" dirty="0" err="1">
                <a:latin typeface="Times New Roman" panose="02020603050405020304" pitchFamily="18" charset="0"/>
                <a:cs typeface="Times New Roman" panose="02020603050405020304" pitchFamily="18" charset="0"/>
              </a:rPr>
              <a:t>εἰ</a:t>
            </a:r>
            <a:r>
              <a:rPr lang="en-US"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καί</a:t>
            </a:r>
            <a:r>
              <a:rPr lang="el-GR" cap="none" dirty="0"/>
              <a:t>/</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εἰ</a:t>
            </a:r>
            <a:r>
              <a:rPr lang="el-GR" cap="none" dirty="0"/>
              <a:t>).</a:t>
            </a:r>
          </a:p>
        </p:txBody>
      </p:sp>
    </p:spTree>
    <p:extLst>
      <p:ext uri="{BB962C8B-B14F-4D97-AF65-F5344CB8AC3E}">
        <p14:creationId xmlns:p14="http://schemas.microsoft.com/office/powerpoint/2010/main" val="3425212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0A96B8-11BC-88FA-7D4F-FD6CA57A69A2}"/>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42FE35EA-93C0-6574-E577-5A0ECBBD28D2}"/>
              </a:ext>
            </a:extLst>
          </p:cNvPr>
          <p:cNvSpPr>
            <a:spLocks noGrp="1"/>
          </p:cNvSpPr>
          <p:nvPr>
            <p:ph sz="quarter" idx="13"/>
          </p:nvPr>
        </p:nvSpPr>
        <p:spPr/>
        <p:txBody>
          <a:bodyPr>
            <a:normAutofit/>
          </a:bodyPr>
          <a:lstStyle/>
          <a:p>
            <a:r>
              <a:rPr lang="en-US" b="1" cap="none" dirty="0"/>
              <a:t>Functions and types of finite subordinate clauses:</a:t>
            </a:r>
            <a:endParaRPr lang="en-US" dirty="0"/>
          </a:p>
          <a:p>
            <a:pPr algn="just"/>
            <a:r>
              <a:rPr lang="en-US" cap="none" dirty="0"/>
              <a:t>Finally, </a:t>
            </a:r>
            <a:r>
              <a:rPr lang="en-US" u="sng" cap="none" dirty="0"/>
              <a:t>relative clauses</a:t>
            </a:r>
            <a:r>
              <a:rPr lang="en-US" cap="none" dirty="0"/>
              <a:t>, introduced by the relative pronouns </a:t>
            </a:r>
            <a:r>
              <a:rPr lang="en-US" cap="none" dirty="0" err="1">
                <a:latin typeface="Times New Roman" panose="02020603050405020304" pitchFamily="18" charset="0"/>
                <a:cs typeface="Times New Roman" panose="02020603050405020304" pitchFamily="18" charset="0"/>
              </a:rPr>
              <a:t>ὅς</a:t>
            </a:r>
            <a:r>
              <a:rPr lang="en-US" cap="none" dirty="0"/>
              <a:t>, </a:t>
            </a:r>
            <a:r>
              <a:rPr lang="en-US" cap="none" dirty="0" err="1">
                <a:latin typeface="Times New Roman" panose="02020603050405020304" pitchFamily="18" charset="0"/>
                <a:cs typeface="Times New Roman" panose="02020603050405020304" pitchFamily="18" charset="0"/>
              </a:rPr>
              <a:t>ὅστις</a:t>
            </a:r>
            <a:r>
              <a:rPr lang="en-US" cap="none" dirty="0"/>
              <a:t>, etc. or by relative adjectives such as </a:t>
            </a:r>
            <a:r>
              <a:rPr lang="en-US" cap="none" dirty="0" err="1">
                <a:latin typeface="Times New Roman" panose="02020603050405020304" pitchFamily="18" charset="0"/>
                <a:cs typeface="Times New Roman" panose="02020603050405020304" pitchFamily="18" charset="0"/>
              </a:rPr>
              <a:t>οἷος</a:t>
            </a:r>
            <a:r>
              <a:rPr lang="en-US" cap="none" dirty="0"/>
              <a:t>, </a:t>
            </a:r>
            <a:r>
              <a:rPr lang="en-US" cap="none" dirty="0" err="1">
                <a:latin typeface="Times New Roman" panose="02020603050405020304" pitchFamily="18" charset="0"/>
                <a:cs typeface="Times New Roman" panose="02020603050405020304" pitchFamily="18" charset="0"/>
              </a:rPr>
              <a:t>ὅσος</a:t>
            </a:r>
            <a:r>
              <a:rPr lang="en-US" cap="none" dirty="0"/>
              <a:t>, etc., typically function as an (attributive) modifier of a head (pro)noun in the matrix clause (the antecedent). </a:t>
            </a:r>
          </a:p>
          <a:p>
            <a:pPr algn="just"/>
            <a:r>
              <a:rPr lang="en-US" cap="none" dirty="0"/>
              <a:t>However, there are also ‘autonomous’ relative clauses, which lack a nominal antecedent in the matrix clause and function as constituents in the matrix clause by themselves. such clauses can or cannot be omitted depending on their function in the sentence.</a:t>
            </a:r>
            <a:endParaRPr lang="el-GR" cap="none" dirty="0"/>
          </a:p>
        </p:txBody>
      </p:sp>
    </p:spTree>
    <p:extLst>
      <p:ext uri="{BB962C8B-B14F-4D97-AF65-F5344CB8AC3E}">
        <p14:creationId xmlns:p14="http://schemas.microsoft.com/office/powerpoint/2010/main" val="4218837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4FBDAD-5D8D-B686-ABFD-D06F87EB119B}"/>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673B9EBD-8B20-A001-7B49-56D5A4680737}"/>
              </a:ext>
            </a:extLst>
          </p:cNvPr>
          <p:cNvSpPr>
            <a:spLocks noGrp="1"/>
          </p:cNvSpPr>
          <p:nvPr>
            <p:ph sz="quarter" idx="13"/>
          </p:nvPr>
        </p:nvSpPr>
        <p:spPr/>
        <p:txBody>
          <a:bodyPr>
            <a:normAutofit fontScale="92500" lnSpcReduction="10000"/>
          </a:bodyPr>
          <a:lstStyle/>
          <a:p>
            <a:pPr algn="just"/>
            <a:r>
              <a:rPr lang="en-US" b="1" cap="none" dirty="0"/>
              <a:t>Exercise 1</a:t>
            </a:r>
            <a:r>
              <a:rPr lang="en-US" cap="none" dirty="0"/>
              <a:t>: identify the main and the subordinate clauses in the following text and translate it:</a:t>
            </a:r>
          </a:p>
          <a:p>
            <a:pPr algn="just"/>
            <a:r>
              <a:rPr lang="el-GR" cap="none" dirty="0" err="1"/>
              <a:t>Φιλομάγειρος</a:t>
            </a:r>
            <a:r>
              <a:rPr lang="el-GR" cap="none" dirty="0"/>
              <a:t> </a:t>
            </a:r>
            <a:r>
              <a:rPr lang="el-GR" cap="none" dirty="0" err="1"/>
              <a:t>Πινακοσπογγίσῳ</a:t>
            </a:r>
            <a:endParaRPr lang="el-GR" cap="none" dirty="0"/>
          </a:p>
          <a:p>
            <a:pPr marL="0" indent="0" algn="just">
              <a:buNone/>
            </a:pPr>
            <a:r>
              <a:rPr lang="el-GR" cap="none" dirty="0" err="1">
                <a:latin typeface="Times New Roman" panose="02020603050405020304" pitchFamily="18" charset="0"/>
                <a:cs typeface="Times New Roman" panose="02020603050405020304" pitchFamily="18" charset="0"/>
              </a:rPr>
              <a:t>οἷα</a:t>
            </a:r>
            <a:r>
              <a:rPr lang="el-GR" cap="none" dirty="0">
                <a:latin typeface="Times New Roman" panose="02020603050405020304" pitchFamily="18" charset="0"/>
                <a:cs typeface="Times New Roman" panose="02020603050405020304" pitchFamily="18" charset="0"/>
              </a:rPr>
              <a:t> βουλεύονται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διανοοῦνται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αἱ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θεοῖς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ἐχθραὶ</a:t>
            </a:r>
            <a:r>
              <a:rPr lang="el-GR" cap="none" dirty="0">
                <a:latin typeface="Times New Roman" panose="02020603050405020304" pitchFamily="18" charset="0"/>
                <a:cs typeface="Times New Roman" panose="02020603050405020304" pitchFamily="18" charset="0"/>
              </a:rPr>
              <a:t> Λαιστρυγόνες </a:t>
            </a:r>
            <a:r>
              <a:rPr lang="el-GR" cap="none" dirty="0" err="1">
                <a:latin typeface="Times New Roman" panose="02020603050405020304" pitchFamily="18" charset="0"/>
                <a:cs typeface="Times New Roman" panose="02020603050405020304" pitchFamily="18" charset="0"/>
              </a:rPr>
              <a:t>αὗται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τῇ</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κεκτημένῃ</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συμπράττουσι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οἶδε</a:t>
            </a:r>
            <a:r>
              <a:rPr lang="el-GR" cap="none" dirty="0">
                <a:latin typeface="Times New Roman" panose="02020603050405020304" pitchFamily="18" charset="0"/>
                <a:cs typeface="Times New Roman" panose="02020603050405020304" pitchFamily="18" charset="0"/>
              </a:rPr>
              <a:t> τούτων </a:t>
            </a:r>
            <a:r>
              <a:rPr lang="el-GR" cap="none" dirty="0" err="1">
                <a:latin typeface="Times New Roman" panose="02020603050405020304" pitchFamily="18" charset="0"/>
                <a:cs typeface="Times New Roman" panose="02020603050405020304" pitchFamily="18" charset="0"/>
              </a:rPr>
              <a:t>οὐδὲν</a:t>
            </a:r>
            <a:r>
              <a:rPr lang="el-GR" cap="none" dirty="0">
                <a:latin typeface="Times New Roman" panose="02020603050405020304" pitchFamily="18" charset="0"/>
                <a:cs typeface="Times New Roman" panose="02020603050405020304" pitchFamily="18" charset="0"/>
              </a:rPr>
              <a:t> ὁ </a:t>
            </a:r>
            <a:r>
              <a:rPr lang="el-GR" cap="none" dirty="0" err="1">
                <a:latin typeface="Times New Roman" panose="02020603050405020304" pitchFamily="18" charset="0"/>
                <a:cs typeface="Times New Roman" panose="02020603050405020304" pitchFamily="18" charset="0"/>
              </a:rPr>
              <a:t>Φαιδρίας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μηνὶ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πέμπτῳ</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μετὰ</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τοὺς</a:t>
            </a:r>
            <a:r>
              <a:rPr lang="el-GR" cap="none" dirty="0">
                <a:latin typeface="Times New Roman" panose="02020603050405020304" pitchFamily="18" charset="0"/>
                <a:cs typeface="Times New Roman" panose="02020603050405020304" pitchFamily="18" charset="0"/>
              </a:rPr>
              <a:t> γάμους </a:t>
            </a:r>
            <a:r>
              <a:rPr lang="el-GR" cap="none" dirty="0" err="1">
                <a:latin typeface="Times New Roman" panose="02020603050405020304" pitchFamily="18" charset="0"/>
                <a:cs typeface="Times New Roman" panose="02020603050405020304" pitchFamily="18" charset="0"/>
              </a:rPr>
              <a:t>τέτοκεν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αὐτῷ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γύναιον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παιδίον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ἄρσεν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τοῦτο</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μετὰ</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τῶν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σπαργάνων</a:t>
            </a:r>
            <a:r>
              <a:rPr lang="el-GR" cap="none" dirty="0">
                <a:latin typeface="Times New Roman" panose="02020603050405020304" pitchFamily="18" charset="0"/>
                <a:cs typeface="Times New Roman" panose="02020603050405020304" pitchFamily="18" charset="0"/>
              </a:rPr>
              <a:t> περιδέραιά </a:t>
            </a:r>
            <a:r>
              <a:rPr lang="el-GR" cap="none" dirty="0" err="1">
                <a:latin typeface="Times New Roman" panose="02020603050405020304" pitchFamily="18" charset="0"/>
                <a:cs typeface="Times New Roman" panose="02020603050405020304" pitchFamily="18" charset="0"/>
              </a:rPr>
              <a:t>τινα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γνωρίσματα </a:t>
            </a:r>
            <a:r>
              <a:rPr lang="el-GR" cap="none" dirty="0" err="1">
                <a:latin typeface="Times New Roman" panose="02020603050405020304" pitchFamily="18" charset="0"/>
                <a:cs typeface="Times New Roman" panose="02020603050405020304" pitchFamily="18" charset="0"/>
              </a:rPr>
              <a:t>περιθεῖσαι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ἔδοσαν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Ἀσφαλίωνι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συργάστρῳ</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κομίζειν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τὰς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ἀκρωρείας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τῆς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Πάρνηθος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ἡμᾶς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δὲ</a:t>
            </a:r>
            <a:r>
              <a:rPr lang="el-GR" cap="none" dirty="0">
                <a:latin typeface="Times New Roman" panose="02020603050405020304" pitchFamily="18" charset="0"/>
                <a:cs typeface="Times New Roman" panose="02020603050405020304" pitchFamily="18" charset="0"/>
              </a:rPr>
              <a:t> τέως </a:t>
            </a:r>
            <a:r>
              <a:rPr lang="el-GR" cap="none" dirty="0" err="1">
                <a:latin typeface="Times New Roman" panose="02020603050405020304" pitchFamily="18" charset="0"/>
                <a:cs typeface="Times New Roman" panose="02020603050405020304" pitchFamily="18" charset="0"/>
              </a:rPr>
              <a:t>μὲν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ἀνάγκη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κρύπτειν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κακόν.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πρὸς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παρὸν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σιγῴην</a:t>
            </a:r>
            <a:r>
              <a:rPr lang="el-GR" cap="none" dirty="0">
                <a:latin typeface="Times New Roman" panose="02020603050405020304" pitchFamily="18" charset="0"/>
                <a:cs typeface="Times New Roman" panose="02020603050405020304" pitchFamily="18" charset="0"/>
              </a:rPr>
              <a:t>. ἡ </a:t>
            </a:r>
            <a:r>
              <a:rPr lang="el-GR" cap="none" dirty="0" err="1">
                <a:latin typeface="Times New Roman" panose="02020603050405020304" pitchFamily="18" charset="0"/>
                <a:cs typeface="Times New Roman" panose="02020603050405020304" pitchFamily="18" charset="0"/>
              </a:rPr>
              <a:t>σιγὴ</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δέ</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ἐστι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τοῦ</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θυμοῦ</a:t>
            </a:r>
            <a:r>
              <a:rPr lang="el-GR" cap="none" dirty="0">
                <a:latin typeface="Times New Roman" panose="02020603050405020304" pitchFamily="18" charset="0"/>
                <a:cs typeface="Times New Roman" panose="02020603050405020304" pitchFamily="18" charset="0"/>
              </a:rPr>
              <a:t> τροφή· </a:t>
            </a:r>
            <a:r>
              <a:rPr lang="el-GR" cap="none" dirty="0" err="1">
                <a:latin typeface="Times New Roman" panose="02020603050405020304" pitchFamily="18" charset="0"/>
                <a:cs typeface="Times New Roman" panose="02020603050405020304" pitchFamily="18" charset="0"/>
              </a:rPr>
              <a:t>ἐπειδὰν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δέ</a:t>
            </a:r>
            <a:r>
              <a:rPr lang="el-GR" cap="none" dirty="0">
                <a:latin typeface="Times New Roman" panose="02020603050405020304" pitchFamily="18" charset="0"/>
                <a:cs typeface="Times New Roman" panose="02020603050405020304" pitchFamily="18" charset="0"/>
              </a:rPr>
              <a:t> τι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ἂν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βραχὺ</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λυπήσωσι</a:t>
            </a:r>
            <a:r>
              <a:rPr lang="el-GR" cap="none" dirty="0">
                <a:latin typeface="Times New Roman" panose="02020603050405020304" pitchFamily="18" charset="0"/>
                <a:cs typeface="Times New Roman" panose="02020603050405020304" pitchFamily="18" charset="0"/>
              </a:rPr>
              <a:t>, κόλακα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παράσιτον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ἐξονειδίζουσαι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τὰς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ἄλλας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ἃς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εἰώθασιν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ὕβρεις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ἐπιφέρουσαι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εἴσεται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γεγονὸς</a:t>
            </a:r>
            <a:r>
              <a:rPr lang="el-GR" cap="none" dirty="0">
                <a:latin typeface="Times New Roman" panose="02020603050405020304" pitchFamily="18" charset="0"/>
                <a:cs typeface="Times New Roman" panose="02020603050405020304" pitchFamily="18" charset="0"/>
              </a:rPr>
              <a:t> ὁ </a:t>
            </a:r>
            <a:r>
              <a:rPr lang="el-GR" cap="none" dirty="0" err="1">
                <a:latin typeface="Times New Roman" panose="02020603050405020304" pitchFamily="18" charset="0"/>
                <a:cs typeface="Times New Roman" panose="02020603050405020304" pitchFamily="18" charset="0"/>
              </a:rPr>
              <a:t>Φαιδρίας</a:t>
            </a:r>
            <a:r>
              <a:rPr lang="el-GR" cap="none" dirty="0"/>
              <a:t> (</a:t>
            </a:r>
            <a:r>
              <a:rPr lang="en-US" cap="none" dirty="0"/>
              <a:t>Alkiphron, </a:t>
            </a:r>
            <a:r>
              <a:rPr lang="en-US" i="1" cap="none" dirty="0"/>
              <a:t>Letters of Parasites </a:t>
            </a:r>
            <a:r>
              <a:rPr lang="en-US" cap="none" dirty="0"/>
              <a:t>27 adapted).</a:t>
            </a:r>
            <a:endParaRPr lang="el-GR" cap="none" dirty="0"/>
          </a:p>
        </p:txBody>
      </p:sp>
    </p:spTree>
    <p:extLst>
      <p:ext uri="{BB962C8B-B14F-4D97-AF65-F5344CB8AC3E}">
        <p14:creationId xmlns:p14="http://schemas.microsoft.com/office/powerpoint/2010/main" val="1611860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ECEFB6-BBC0-BCD1-CB33-06A13D6D9596}"/>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F7106057-C3BE-DD45-BC1C-CB85C070095D}"/>
              </a:ext>
            </a:extLst>
          </p:cNvPr>
          <p:cNvSpPr>
            <a:spLocks noGrp="1"/>
          </p:cNvSpPr>
          <p:nvPr>
            <p:ph sz="quarter" idx="13"/>
          </p:nvPr>
        </p:nvSpPr>
        <p:spPr/>
        <p:txBody>
          <a:bodyPr>
            <a:normAutofit lnSpcReduction="10000"/>
          </a:bodyPr>
          <a:lstStyle/>
          <a:p>
            <a:r>
              <a:rPr lang="en-US" cap="none" dirty="0">
                <a:latin typeface="Times New Roman" panose="02020603050405020304" pitchFamily="18" charset="0"/>
                <a:cs typeface="Times New Roman" panose="02020603050405020304" pitchFamily="18" charset="0"/>
              </a:rPr>
              <a:t>Vocabulary:</a:t>
            </a:r>
          </a:p>
          <a:p>
            <a:pPr marL="0" indent="0" algn="just">
              <a:buNone/>
            </a:pPr>
            <a:r>
              <a:rPr lang="el-GR" cap="none" dirty="0" err="1">
                <a:latin typeface="Times New Roman" panose="02020603050405020304" pitchFamily="18" charset="0"/>
                <a:cs typeface="Times New Roman" panose="02020603050405020304" pitchFamily="18" charset="0"/>
              </a:rPr>
              <a:t>βουλεύω</a:t>
            </a:r>
            <a:r>
              <a:rPr lang="el-GR" cap="none" dirty="0">
                <a:latin typeface="Times New Roman" panose="02020603050405020304" pitchFamily="18" charset="0"/>
                <a:cs typeface="Times New Roman" panose="02020603050405020304" pitchFamily="18" charset="0"/>
              </a:rPr>
              <a:t> =  </a:t>
            </a:r>
            <a:r>
              <a:rPr lang="en-US" cap="none" dirty="0">
                <a:latin typeface="Times New Roman" panose="02020603050405020304" pitchFamily="18" charset="0"/>
                <a:cs typeface="Times New Roman" panose="02020603050405020304" pitchFamily="18" charset="0"/>
              </a:rPr>
              <a:t> deliberate on, plan, devise; </a:t>
            </a:r>
            <a:r>
              <a:rPr lang="el-GR" cap="none" dirty="0">
                <a:latin typeface="Times New Roman" panose="02020603050405020304" pitchFamily="18" charset="0"/>
                <a:cs typeface="Times New Roman" panose="02020603050405020304" pitchFamily="18" charset="0"/>
              </a:rPr>
              <a:t>ο</a:t>
            </a:r>
            <a:r>
              <a:rPr lang="en-US" cap="none" dirty="0">
                <a:latin typeface="Times New Roman" panose="02020603050405020304" pitchFamily="18" charset="0"/>
                <a:cs typeface="Times New Roman" panose="02020603050405020304" pitchFamily="18" charset="0"/>
              </a:rPr>
              <a:t>ἵα</a:t>
            </a:r>
            <a:r>
              <a:rPr lang="el-GR"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 Ion. </a:t>
            </a:r>
            <a:r>
              <a:rPr lang="en-US" cap="none" dirty="0" err="1">
                <a:latin typeface="Times New Roman" panose="02020603050405020304" pitchFamily="18" charset="0"/>
                <a:cs typeface="Times New Roman" panose="02020603050405020304" pitchFamily="18" charset="0"/>
              </a:rPr>
              <a:t>οἵη</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οἷον</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ὅς</a:t>
            </a:r>
            <a:r>
              <a:rPr lang="en-US" cap="none" dirty="0">
                <a:latin typeface="Times New Roman" panose="02020603050405020304" pitchFamily="18" charset="0"/>
                <a:cs typeface="Times New Roman" panose="02020603050405020304" pitchFamily="18" charset="0"/>
              </a:rPr>
              <a:t>)</a:t>
            </a:r>
            <a:r>
              <a:rPr lang="el-GR" cap="none" dirty="0">
                <a:latin typeface="Times New Roman" panose="02020603050405020304" pitchFamily="18" charset="0"/>
                <a:cs typeface="Times New Roman" panose="02020603050405020304" pitchFamily="18" charset="0"/>
              </a:rPr>
              <a:t> = </a:t>
            </a:r>
            <a:r>
              <a:rPr lang="en-US" cap="none" dirty="0">
                <a:latin typeface="Times New Roman" panose="02020603050405020304" pitchFamily="18" charset="0"/>
                <a:cs typeface="Times New Roman" panose="02020603050405020304" pitchFamily="18" charset="0"/>
              </a:rPr>
              <a:t> such as, of what sort, </a:t>
            </a:r>
            <a:r>
              <a:rPr lang="en-US" cap="none" dirty="0" err="1">
                <a:latin typeface="Times New Roman" panose="02020603050405020304" pitchFamily="18" charset="0"/>
                <a:cs typeface="Times New Roman" panose="02020603050405020304" pitchFamily="18" charset="0"/>
              </a:rPr>
              <a:t>relat</a:t>
            </a:r>
            <a:r>
              <a:rPr lang="en-US" cap="none" dirty="0">
                <a:latin typeface="Times New Roman" panose="02020603050405020304" pitchFamily="18" charset="0"/>
                <a:cs typeface="Times New Roman" panose="02020603050405020304" pitchFamily="18" charset="0"/>
              </a:rPr>
              <a:t>. and indirect </a:t>
            </a:r>
            <a:r>
              <a:rPr lang="en-US" cap="none" dirty="0" err="1">
                <a:latin typeface="Times New Roman" panose="02020603050405020304" pitchFamily="18" charset="0"/>
                <a:cs typeface="Times New Roman" panose="02020603050405020304" pitchFamily="18" charset="0"/>
              </a:rPr>
              <a:t>interrog</a:t>
            </a:r>
            <a:r>
              <a:rPr lang="el-GR"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οἷος</a:t>
            </a:r>
            <a:r>
              <a:rPr lang="en-US" cap="none" dirty="0">
                <a:latin typeface="Times New Roman" panose="02020603050405020304" pitchFamily="18" charset="0"/>
                <a:cs typeface="Times New Roman" panose="02020603050405020304" pitchFamily="18" charset="0"/>
              </a:rPr>
              <a:t> in an independent sentence as an exclamation of astonishment, ὢ πόπ</a:t>
            </a:r>
            <a:r>
              <a:rPr lang="en-US" cap="none" dirty="0" err="1">
                <a:latin typeface="Times New Roman" panose="02020603050405020304" pitchFamily="18" charset="0"/>
                <a:cs typeface="Times New Roman" panose="02020603050405020304" pitchFamily="18" charset="0"/>
              </a:rPr>
              <a:t>οι</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οἷον</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ἔει</a:t>
            </a:r>
            <a:r>
              <a:rPr lang="en-US" cap="none" dirty="0">
                <a:latin typeface="Times New Roman" panose="02020603050405020304" pitchFamily="18" charset="0"/>
                <a:cs typeface="Times New Roman" panose="02020603050405020304" pitchFamily="18" charset="0"/>
              </a:rPr>
              <a:t>πες; διανοέομαι intend, be minded to + inf.; think, suppose; be disposed; κεκτημένῃ &lt; κτάομαι acquire, get; (perfect) have, hold</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mistress); </a:t>
            </a:r>
            <a:r>
              <a:rPr lang="en-US" cap="none" dirty="0" err="1">
                <a:latin typeface="Times New Roman" panose="02020603050405020304" pitchFamily="18" charset="0"/>
                <a:cs typeface="Times New Roman" panose="02020603050405020304" pitchFamily="18" charset="0"/>
              </a:rPr>
              <a:t>συμ</a:t>
            </a:r>
            <a:r>
              <a:rPr lang="en-US" cap="none" dirty="0">
                <a:latin typeface="Times New Roman" panose="02020603050405020304" pitchFamily="18" charset="0"/>
                <a:cs typeface="Times New Roman" panose="02020603050405020304" pitchFamily="18" charset="0"/>
              </a:rPr>
              <a:t>πράσσω = join, help in doing;  </a:t>
            </a:r>
            <a:r>
              <a:rPr lang="el-GR" cap="none" dirty="0" err="1">
                <a:latin typeface="Times New Roman" panose="02020603050405020304" pitchFamily="18" charset="0"/>
                <a:cs typeface="Times New Roman" panose="02020603050405020304" pitchFamily="18" charset="0"/>
              </a:rPr>
              <a:t>Φαιδρίας</a:t>
            </a:r>
            <a:r>
              <a:rPr lang="el-GR" cap="none" dirty="0">
                <a:latin typeface="Times New Roman" panose="02020603050405020304" pitchFamily="18" charset="0"/>
                <a:cs typeface="Times New Roman" panose="02020603050405020304" pitchFamily="18" charset="0"/>
              </a:rPr>
              <a:t> = </a:t>
            </a:r>
            <a:r>
              <a:rPr lang="en-US" cap="none" dirty="0" err="1">
                <a:latin typeface="Times New Roman" panose="02020603050405020304" pitchFamily="18" charset="0"/>
                <a:cs typeface="Times New Roman" panose="02020603050405020304" pitchFamily="18" charset="0"/>
              </a:rPr>
              <a:t>Phaedrias</a:t>
            </a:r>
            <a:r>
              <a:rPr lang="en-US" cap="none" dirty="0">
                <a:latin typeface="Times New Roman" panose="02020603050405020304" pitchFamily="18" charset="0"/>
                <a:cs typeface="Times New Roman" panose="02020603050405020304" pitchFamily="18" charset="0"/>
              </a:rPr>
              <a:t>, the husband of the mistress; </a:t>
            </a:r>
            <a:r>
              <a:rPr lang="el-GR" cap="none" dirty="0" err="1">
                <a:latin typeface="Times New Roman" panose="02020603050405020304" pitchFamily="18" charset="0"/>
                <a:cs typeface="Times New Roman" panose="02020603050405020304" pitchFamily="18" charset="0"/>
              </a:rPr>
              <a:t>οἶδα</a:t>
            </a:r>
            <a:r>
              <a:rPr lang="el-GR" cap="none" dirty="0">
                <a:latin typeface="Times New Roman" panose="02020603050405020304" pitchFamily="18" charset="0"/>
                <a:cs typeface="Times New Roman" panose="02020603050405020304" pitchFamily="18" charset="0"/>
              </a:rPr>
              <a:t> = </a:t>
            </a:r>
            <a:r>
              <a:rPr lang="en-US" cap="none" dirty="0">
                <a:latin typeface="Times New Roman" panose="02020603050405020304" pitchFamily="18" charset="0"/>
                <a:cs typeface="Times New Roman" panose="02020603050405020304" pitchFamily="18" charset="0"/>
              </a:rPr>
              <a:t>I know; </a:t>
            </a:r>
            <a:r>
              <a:rPr lang="el-GR" cap="none" dirty="0">
                <a:latin typeface="Times New Roman" panose="02020603050405020304" pitchFamily="18" charset="0"/>
                <a:cs typeface="Times New Roman" panose="02020603050405020304" pitchFamily="18" charset="0"/>
              </a:rPr>
              <a:t>Λαιστρυγόνες, -ων </a:t>
            </a:r>
            <a:r>
              <a:rPr lang="el-GR" cap="none" dirty="0" err="1">
                <a:latin typeface="Times New Roman" panose="02020603050405020304" pitchFamily="18" charset="0"/>
                <a:cs typeface="Times New Roman" panose="02020603050405020304" pitchFamily="18" charset="0"/>
              </a:rPr>
              <a:t>οἱ</a:t>
            </a:r>
            <a:r>
              <a:rPr lang="el-GR" cap="none" dirty="0">
                <a:latin typeface="Times New Roman" panose="02020603050405020304" pitchFamily="18" charset="0"/>
                <a:cs typeface="Times New Roman" panose="02020603050405020304" pitchFamily="18" charset="0"/>
              </a:rPr>
              <a:t> =  </a:t>
            </a:r>
            <a:r>
              <a:rPr lang="en-US" cap="none" dirty="0" err="1">
                <a:latin typeface="Times New Roman" panose="02020603050405020304" pitchFamily="18" charset="0"/>
                <a:cs typeface="Times New Roman" panose="02020603050405020304" pitchFamily="18" charset="0"/>
              </a:rPr>
              <a:t>Laistrygonians</a:t>
            </a:r>
            <a:r>
              <a:rPr lang="en-US" cap="none" dirty="0">
                <a:latin typeface="Times New Roman" panose="02020603050405020304" pitchFamily="18" charset="0"/>
                <a:cs typeface="Times New Roman" panose="02020603050405020304" pitchFamily="18" charset="0"/>
              </a:rPr>
              <a:t>, giant Cannibals (Odyssey); </a:t>
            </a:r>
            <a:r>
              <a:rPr lang="el-GR" cap="none" dirty="0" err="1">
                <a:latin typeface="Times New Roman" panose="02020603050405020304" pitchFamily="18" charset="0"/>
                <a:cs typeface="Times New Roman" panose="02020603050405020304" pitchFamily="18" charset="0"/>
              </a:rPr>
              <a:t>μήν</a:t>
            </a:r>
            <a:r>
              <a:rPr lang="el-GR" cap="none" dirty="0">
                <a:latin typeface="Times New Roman" panose="02020603050405020304" pitchFamily="18" charset="0"/>
                <a:cs typeface="Times New Roman" panose="02020603050405020304" pitchFamily="18" charset="0"/>
              </a:rPr>
              <a:t> (ὁ) = </a:t>
            </a:r>
            <a:r>
              <a:rPr lang="en-US" cap="none" dirty="0">
                <a:latin typeface="Times New Roman" panose="02020603050405020304" pitchFamily="18" charset="0"/>
                <a:cs typeface="Times New Roman" panose="02020603050405020304" pitchFamily="18" charset="0"/>
              </a:rPr>
              <a:t>month; </a:t>
            </a:r>
            <a:r>
              <a:rPr lang="en-US" cap="none" dirty="0" err="1">
                <a:latin typeface="Times New Roman" panose="02020603050405020304" pitchFamily="18" charset="0"/>
                <a:cs typeface="Times New Roman" panose="02020603050405020304" pitchFamily="18" charset="0"/>
              </a:rPr>
              <a:t>τέτοκεν</a:t>
            </a:r>
            <a:r>
              <a:rPr lang="en-US" cap="none" dirty="0">
                <a:latin typeface="Times New Roman" panose="02020603050405020304" pitchFamily="18" charset="0"/>
                <a:cs typeface="Times New Roman" panose="02020603050405020304" pitchFamily="18" charset="0"/>
              </a:rPr>
              <a:t> &lt; </a:t>
            </a:r>
            <a:r>
              <a:rPr lang="en-US" cap="none" dirty="0" err="1">
                <a:latin typeface="Times New Roman" panose="02020603050405020304" pitchFamily="18" charset="0"/>
                <a:cs typeface="Times New Roman" panose="02020603050405020304" pitchFamily="18" charset="0"/>
              </a:rPr>
              <a:t>τίκτω</a:t>
            </a:r>
            <a:r>
              <a:rPr lang="en-US" cap="none" dirty="0">
                <a:latin typeface="Times New Roman" panose="02020603050405020304" pitchFamily="18" charset="0"/>
                <a:cs typeface="Times New Roman" panose="02020603050405020304" pitchFamily="18" charset="0"/>
              </a:rPr>
              <a:t> sire, give birth to, bear, produce; </a:t>
            </a:r>
            <a:r>
              <a:rPr lang="en-US" cap="none" dirty="0" err="1">
                <a:latin typeface="Times New Roman" panose="02020603050405020304" pitchFamily="18" charset="0"/>
                <a:cs typeface="Times New Roman" panose="02020603050405020304" pitchFamily="18" charset="0"/>
              </a:rPr>
              <a:t>γάμος</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ου</a:t>
            </a:r>
            <a:r>
              <a:rPr lang="en-US" cap="none" dirty="0">
                <a:latin typeface="Times New Roman" panose="02020603050405020304" pitchFamily="18" charset="0"/>
                <a:cs typeface="Times New Roman" panose="02020603050405020304" pitchFamily="18" charset="0"/>
              </a:rPr>
              <a:t> ὁ wedding, wedding feast; marriage; </a:t>
            </a:r>
            <a:r>
              <a:rPr lang="en-US" cap="none" dirty="0" err="1">
                <a:latin typeface="Times New Roman" panose="02020603050405020304" pitchFamily="18" charset="0"/>
                <a:cs typeface="Times New Roman" panose="02020603050405020304" pitchFamily="18" charset="0"/>
              </a:rPr>
              <a:t>γύν</a:t>
            </a:r>
            <a:r>
              <a:rPr lang="en-US" cap="none" dirty="0">
                <a:latin typeface="Times New Roman" panose="02020603050405020304" pitchFamily="18" charset="0"/>
                <a:cs typeface="Times New Roman" panose="02020603050405020304" pitchFamily="18" charset="0"/>
              </a:rPr>
              <a:t>αιον, -ου τό little old woman; </a:t>
            </a:r>
            <a:r>
              <a:rPr lang="el-GR" cap="none" dirty="0" err="1">
                <a:latin typeface="Times New Roman" panose="02020603050405020304" pitchFamily="18" charset="0"/>
                <a:cs typeface="Times New Roman" panose="02020603050405020304" pitchFamily="18" charset="0"/>
              </a:rPr>
              <a:t>ἄρσην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ἄρσεν</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male; </a:t>
            </a:r>
            <a:r>
              <a:rPr lang="el-GR" cap="none" dirty="0" err="1">
                <a:latin typeface="Times New Roman" panose="02020603050405020304" pitchFamily="18" charset="0"/>
                <a:cs typeface="Times New Roman" panose="02020603050405020304" pitchFamily="18" charset="0"/>
              </a:rPr>
              <a:t>παιδίον</a:t>
            </a:r>
            <a:r>
              <a:rPr lang="el-GR" cap="none" dirty="0">
                <a:latin typeface="Times New Roman" panose="02020603050405020304" pitchFamily="18" charset="0"/>
                <a:cs typeface="Times New Roman" panose="02020603050405020304" pitchFamily="18" charset="0"/>
              </a:rPr>
              <a:t>, -ου </a:t>
            </a:r>
            <a:r>
              <a:rPr lang="el-GR" cap="none" dirty="0" err="1">
                <a:latin typeface="Times New Roman" panose="02020603050405020304" pitchFamily="18" charset="0"/>
                <a:cs typeface="Times New Roman" panose="02020603050405020304" pitchFamily="18" charset="0"/>
              </a:rPr>
              <a:t>τό</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child</a:t>
            </a:r>
          </a:p>
          <a:p>
            <a:endParaRPr lang="el-GR"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6552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95B466-BFE1-9174-BD2D-F12E8F557ED5}"/>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81ED018C-B20C-690D-4F26-0389D1E49A67}"/>
              </a:ext>
            </a:extLst>
          </p:cNvPr>
          <p:cNvSpPr>
            <a:spLocks noGrp="1"/>
          </p:cNvSpPr>
          <p:nvPr>
            <p:ph sz="quarter" idx="13"/>
          </p:nvPr>
        </p:nvSpPr>
        <p:spPr/>
        <p:txBody>
          <a:bodyPr>
            <a:normAutofit fontScale="92500"/>
          </a:bodyPr>
          <a:lstStyle/>
          <a:p>
            <a:pPr algn="just"/>
            <a:r>
              <a:rPr lang="en-US" cap="none" dirty="0">
                <a:latin typeface="Times New Roman" panose="02020603050405020304" pitchFamily="18" charset="0"/>
                <a:cs typeface="Times New Roman" panose="02020603050405020304" pitchFamily="18" charset="0"/>
              </a:rPr>
              <a:t>Vocabulary:</a:t>
            </a:r>
          </a:p>
          <a:p>
            <a:pPr marL="0" indent="0" algn="just">
              <a:buNone/>
            </a:pPr>
            <a:r>
              <a:rPr lang="el-GR" cap="none" dirty="0" err="1">
                <a:latin typeface="Times New Roman" panose="02020603050405020304" pitchFamily="18" charset="0"/>
                <a:cs typeface="Times New Roman" panose="02020603050405020304" pitchFamily="18" charset="0"/>
              </a:rPr>
              <a:t>περιδέραιον</a:t>
            </a:r>
            <a:r>
              <a:rPr lang="el-GR" cap="none" dirty="0">
                <a:latin typeface="Times New Roman" panose="02020603050405020304" pitchFamily="18" charset="0"/>
                <a:cs typeface="Times New Roman" panose="02020603050405020304" pitchFamily="18" charset="0"/>
              </a:rPr>
              <a:t>, -ου </a:t>
            </a:r>
            <a:r>
              <a:rPr lang="el-GR" cap="none" dirty="0" err="1">
                <a:latin typeface="Times New Roman" panose="02020603050405020304" pitchFamily="18" charset="0"/>
                <a:cs typeface="Times New Roman" panose="02020603050405020304" pitchFamily="18" charset="0"/>
              </a:rPr>
              <a:t>τό</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 necklace; </a:t>
            </a:r>
            <a:r>
              <a:rPr lang="el-GR" cap="none" dirty="0" err="1">
                <a:latin typeface="Times New Roman" panose="02020603050405020304" pitchFamily="18" charset="0"/>
                <a:cs typeface="Times New Roman" panose="02020603050405020304" pitchFamily="18" charset="0"/>
              </a:rPr>
              <a:t>σπάργᾰνον</a:t>
            </a:r>
            <a:r>
              <a:rPr lang="el-GR" cap="none" dirty="0">
                <a:latin typeface="Times New Roman" panose="02020603050405020304" pitchFamily="18" charset="0"/>
                <a:cs typeface="Times New Roman" panose="02020603050405020304" pitchFamily="18" charset="0"/>
              </a:rPr>
              <a:t>, -ου </a:t>
            </a:r>
            <a:r>
              <a:rPr lang="el-GR" cap="none" dirty="0" err="1">
                <a:latin typeface="Times New Roman" panose="02020603050405020304" pitchFamily="18" charset="0"/>
                <a:cs typeface="Times New Roman" panose="02020603050405020304" pitchFamily="18" charset="0"/>
              </a:rPr>
              <a:t>τό</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 band for swathing infants, (pl.) swaddling clothes; π</a:t>
            </a:r>
            <a:r>
              <a:rPr lang="en-US" cap="none" dirty="0" err="1">
                <a:latin typeface="Times New Roman" panose="02020603050405020304" pitchFamily="18" charset="0"/>
                <a:cs typeface="Times New Roman" panose="02020603050405020304" pitchFamily="18" charset="0"/>
              </a:rPr>
              <a:t>εριτίθημι</a:t>
            </a:r>
            <a:r>
              <a:rPr lang="en-US" cap="none" dirty="0">
                <a:latin typeface="Times New Roman" panose="02020603050405020304" pitchFamily="18" charset="0"/>
                <a:cs typeface="Times New Roman" panose="02020603050405020304" pitchFamily="18" charset="0"/>
              </a:rPr>
              <a:t> = place or put round, put on; </a:t>
            </a:r>
            <a:r>
              <a:rPr lang="nb-NO" cap="none" dirty="0">
                <a:latin typeface="Times New Roman" panose="02020603050405020304" pitchFamily="18" charset="0"/>
                <a:cs typeface="Times New Roman" panose="02020603050405020304" pitchFamily="18" charset="0"/>
              </a:rPr>
              <a:t>γνώρισμα, -ατος τό =  mark, token, token-trinket;</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Ἀσφαλίων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ωνος</a:t>
            </a:r>
            <a:r>
              <a:rPr lang="el-GR" cap="none" dirty="0">
                <a:latin typeface="Times New Roman" panose="02020603050405020304" pitchFamily="18" charset="0"/>
                <a:cs typeface="Times New Roman" panose="02020603050405020304" pitchFamily="18" charset="0"/>
              </a:rPr>
              <a:t> ὁ </a:t>
            </a:r>
            <a:r>
              <a:rPr lang="en-US" cap="none" dirty="0">
                <a:latin typeface="Times New Roman" panose="02020603050405020304" pitchFamily="18" charset="0"/>
                <a:cs typeface="Times New Roman" panose="02020603050405020304" pitchFamily="18" charset="0"/>
              </a:rPr>
              <a:t>= </a:t>
            </a:r>
            <a:r>
              <a:rPr lang="nb-NO" cap="none" dirty="0">
                <a:latin typeface="Times New Roman" panose="02020603050405020304" pitchFamily="18" charset="0"/>
                <a:cs typeface="Times New Roman" panose="02020603050405020304" pitchFamily="18" charset="0"/>
              </a:rPr>
              <a:t>Asphalion, a day-laborer; </a:t>
            </a:r>
            <a:r>
              <a:rPr lang="el-GR" cap="none" dirty="0">
                <a:latin typeface="Times New Roman" panose="02020603050405020304" pitchFamily="18" charset="0"/>
                <a:cs typeface="Times New Roman" panose="02020603050405020304" pitchFamily="18" charset="0"/>
              </a:rPr>
              <a:t>δίδωμι = </a:t>
            </a:r>
            <a:r>
              <a:rPr lang="en-US" cap="none" dirty="0">
                <a:latin typeface="Times New Roman" panose="02020603050405020304" pitchFamily="18" charset="0"/>
                <a:cs typeface="Times New Roman" panose="02020603050405020304" pitchFamily="18" charset="0"/>
              </a:rPr>
              <a:t>I give; </a:t>
            </a:r>
            <a:r>
              <a:rPr lang="en-US" cap="none" dirty="0" err="1">
                <a:latin typeface="Times New Roman" panose="02020603050405020304" pitchFamily="18" charset="0"/>
                <a:cs typeface="Times New Roman" panose="02020603050405020304" pitchFamily="18" charset="0"/>
              </a:rPr>
              <a:t>σύργ</a:t>
            </a:r>
            <a:r>
              <a:rPr lang="en-US" cap="none" dirty="0">
                <a:latin typeface="Times New Roman" panose="02020603050405020304" pitchFamily="18" charset="0"/>
                <a:cs typeface="Times New Roman" panose="02020603050405020304" pitchFamily="18" charset="0"/>
              </a:rPr>
              <a:t>αστρος, -ου ὁ </a:t>
            </a:r>
            <a:r>
              <a:rPr lang="el-GR"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trailing the belly, as a snake, a day-laborer; </a:t>
            </a:r>
            <a:r>
              <a:rPr lang="en-US" cap="none" dirty="0" err="1">
                <a:latin typeface="Times New Roman" panose="02020603050405020304" pitchFamily="18" charset="0"/>
                <a:cs typeface="Times New Roman" panose="02020603050405020304" pitchFamily="18" charset="0"/>
              </a:rPr>
              <a:t>κομίζω</a:t>
            </a:r>
            <a:r>
              <a:rPr lang="en-US" cap="none" dirty="0">
                <a:latin typeface="Times New Roman" panose="02020603050405020304" pitchFamily="18" charset="0"/>
                <a:cs typeface="Times New Roman" panose="02020603050405020304" pitchFamily="18" charset="0"/>
              </a:rPr>
              <a:t> </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take care of; take, carry, convey; carry away; bring; (mid.) acquire; (pass.) come or go back, return; </a:t>
            </a:r>
            <a:r>
              <a:rPr lang="en-US" cap="none" dirty="0" err="1">
                <a:latin typeface="Times New Roman" panose="02020603050405020304" pitchFamily="18" charset="0"/>
                <a:cs typeface="Times New Roman" panose="02020603050405020304" pitchFamily="18" charset="0"/>
              </a:rPr>
              <a:t>ἀκρώρει</a:t>
            </a:r>
            <a:r>
              <a:rPr lang="en-US" cap="none" dirty="0">
                <a:latin typeface="Times New Roman" panose="02020603050405020304" pitchFamily="18" charset="0"/>
                <a:cs typeface="Times New Roman" panose="02020603050405020304" pitchFamily="18" charset="0"/>
              </a:rPr>
              <a:t>α, -ᾱς ἡ = mountain ridge, peak; </a:t>
            </a:r>
            <a:r>
              <a:rPr lang="el-GR" cap="none" dirty="0" err="1">
                <a:latin typeface="Times New Roman" panose="02020603050405020304" pitchFamily="18" charset="0"/>
                <a:cs typeface="Times New Roman" panose="02020603050405020304" pitchFamily="18" charset="0"/>
              </a:rPr>
              <a:t>Πάρνης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Πάρνηθος</a:t>
            </a:r>
            <a:r>
              <a:rPr lang="el-GR" cap="none" dirty="0">
                <a:latin typeface="Times New Roman" panose="02020603050405020304" pitchFamily="18" charset="0"/>
                <a:cs typeface="Times New Roman" panose="02020603050405020304" pitchFamily="18" charset="0"/>
              </a:rPr>
              <a:t> ἡ </a:t>
            </a:r>
            <a:r>
              <a:rPr lang="en-US"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Mt</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Parnes</a:t>
            </a:r>
            <a:r>
              <a:rPr lang="en-US" cap="none" dirty="0">
                <a:latin typeface="Times New Roman" panose="02020603050405020304" pitchFamily="18" charset="0"/>
                <a:cs typeface="Times New Roman" panose="02020603050405020304" pitchFamily="18" charset="0"/>
              </a:rPr>
              <a:t>; </a:t>
            </a:r>
            <a:r>
              <a:rPr lang="el-GR" cap="none" dirty="0">
                <a:latin typeface="Times New Roman" panose="02020603050405020304" pitchFamily="18" charset="0"/>
                <a:cs typeface="Times New Roman" panose="02020603050405020304" pitchFamily="18" charset="0"/>
              </a:rPr>
              <a:t>κρύπτω</a:t>
            </a:r>
            <a:r>
              <a:rPr lang="en-US" cap="none" dirty="0">
                <a:latin typeface="Times New Roman" panose="02020603050405020304" pitchFamily="18" charset="0"/>
                <a:cs typeface="Times New Roman" panose="02020603050405020304" pitchFamily="18" charset="0"/>
              </a:rPr>
              <a:t> = hide, cover, conceal; </a:t>
            </a:r>
            <a:r>
              <a:rPr lang="el-GR" cap="none" dirty="0">
                <a:latin typeface="Times New Roman" panose="02020603050405020304" pitchFamily="18" charset="0"/>
                <a:cs typeface="Times New Roman" panose="02020603050405020304" pitchFamily="18" charset="0"/>
              </a:rPr>
              <a:t>τέως =</a:t>
            </a:r>
            <a:r>
              <a:rPr lang="en-US" cap="none" dirty="0">
                <a:latin typeface="Times New Roman" panose="02020603050405020304" pitchFamily="18" charset="0"/>
                <a:cs typeface="Times New Roman" panose="02020603050405020304" pitchFamily="18" charset="0"/>
              </a:rPr>
              <a:t>so long, in the meantime; </a:t>
            </a:r>
            <a:r>
              <a:rPr lang="el-GR" cap="none" dirty="0" err="1">
                <a:latin typeface="Times New Roman" panose="02020603050405020304" pitchFamily="18" charset="0"/>
                <a:cs typeface="Times New Roman" panose="02020603050405020304" pitchFamily="18" charset="0"/>
              </a:rPr>
              <a:t>ἀνάγκη</a:t>
            </a:r>
            <a:r>
              <a:rPr lang="el-GR" cap="none" dirty="0">
                <a:latin typeface="Times New Roman" panose="02020603050405020304" pitchFamily="18" charset="0"/>
                <a:cs typeface="Times New Roman" panose="02020603050405020304" pitchFamily="18" charset="0"/>
              </a:rPr>
              <a:t> (ἡ) = </a:t>
            </a:r>
            <a:r>
              <a:rPr lang="en-US" cap="none" dirty="0">
                <a:latin typeface="Times New Roman" panose="02020603050405020304" pitchFamily="18" charset="0"/>
                <a:cs typeface="Times New Roman" panose="02020603050405020304" pitchFamily="18" charset="0"/>
              </a:rPr>
              <a:t> force, constraint, necessity; </a:t>
            </a:r>
            <a:r>
              <a:rPr lang="en-US" cap="none" dirty="0" err="1">
                <a:latin typeface="Times New Roman" panose="02020603050405020304" pitchFamily="18" charset="0"/>
                <a:cs typeface="Times New Roman" panose="02020603050405020304" pitchFamily="18" charset="0"/>
              </a:rPr>
              <a:t>σιγάω</a:t>
            </a:r>
            <a:r>
              <a:rPr lang="en-US" cap="none" dirty="0">
                <a:latin typeface="Times New Roman" panose="02020603050405020304" pitchFamily="18" charset="0"/>
                <a:cs typeface="Times New Roman" panose="02020603050405020304" pitchFamily="18" charset="0"/>
              </a:rPr>
              <a:t> = be silent; (transitive) keep secret; </a:t>
            </a:r>
            <a:r>
              <a:rPr lang="el-GR" cap="none" dirty="0">
                <a:latin typeface="Times New Roman" panose="02020603050405020304" pitchFamily="18" charset="0"/>
                <a:cs typeface="Times New Roman" panose="02020603050405020304" pitchFamily="18" charset="0"/>
              </a:rPr>
              <a:t>παρόν (το) = </a:t>
            </a:r>
            <a:r>
              <a:rPr lang="en-US" cap="none" dirty="0">
                <a:latin typeface="Times New Roman" panose="02020603050405020304" pitchFamily="18" charset="0"/>
                <a:cs typeface="Times New Roman" panose="02020603050405020304" pitchFamily="18" charset="0"/>
              </a:rPr>
              <a:t>participle of </a:t>
            </a:r>
            <a:r>
              <a:rPr lang="el-GR" cap="none" dirty="0" err="1">
                <a:latin typeface="Times New Roman" panose="02020603050405020304" pitchFamily="18" charset="0"/>
                <a:cs typeface="Times New Roman" panose="02020603050405020304" pitchFamily="18" charset="0"/>
              </a:rPr>
              <a:t>πάρειμι</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adverbial phrase: </a:t>
            </a:r>
            <a:r>
              <a:rPr lang="en-US" cap="none" dirty="0" err="1">
                <a:latin typeface="Times New Roman" panose="02020603050405020304" pitchFamily="18" charset="0"/>
                <a:cs typeface="Times New Roman" panose="02020603050405020304" pitchFamily="18" charset="0"/>
              </a:rPr>
              <a:t>τὸ</a:t>
            </a:r>
            <a:r>
              <a:rPr lang="en-US" cap="none" dirty="0">
                <a:latin typeface="Times New Roman" panose="02020603050405020304" pitchFamily="18" charset="0"/>
                <a:cs typeface="Times New Roman" panose="02020603050405020304" pitchFamily="18" charset="0"/>
              </a:rPr>
              <a:t> πα</a:t>
            </a:r>
            <a:r>
              <a:rPr lang="en-US" cap="none" dirty="0" err="1">
                <a:latin typeface="Times New Roman" panose="02020603050405020304" pitchFamily="18" charset="0"/>
                <a:cs typeface="Times New Roman" panose="02020603050405020304" pitchFamily="18" charset="0"/>
              </a:rPr>
              <a:t>ρόν</a:t>
            </a:r>
            <a:r>
              <a:rPr lang="en-US" cap="none" dirty="0">
                <a:latin typeface="Times New Roman" panose="02020603050405020304" pitchFamily="18" charset="0"/>
                <a:cs typeface="Times New Roman" panose="02020603050405020304" pitchFamily="18" charset="0"/>
              </a:rPr>
              <a:t> =  just now, for now; </a:t>
            </a:r>
            <a:r>
              <a:rPr lang="el-GR" cap="none" dirty="0">
                <a:latin typeface="Times New Roman" panose="02020603050405020304" pitchFamily="18" charset="0"/>
                <a:cs typeface="Times New Roman" panose="02020603050405020304" pitchFamily="18" charset="0"/>
              </a:rPr>
              <a:t>σιγή (ἡ) = </a:t>
            </a:r>
            <a:r>
              <a:rPr lang="en-US" cap="none" dirty="0">
                <a:latin typeface="Times New Roman" panose="02020603050405020304" pitchFamily="18" charset="0"/>
                <a:cs typeface="Times New Roman" panose="02020603050405020304" pitchFamily="18" charset="0"/>
              </a:rPr>
              <a:t>silence; </a:t>
            </a:r>
            <a:r>
              <a:rPr lang="el-GR" cap="none" dirty="0">
                <a:latin typeface="Times New Roman" panose="02020603050405020304" pitchFamily="18" charset="0"/>
                <a:cs typeface="Times New Roman" panose="02020603050405020304" pitchFamily="18" charset="0"/>
              </a:rPr>
              <a:t>θυμός (ὁ) = </a:t>
            </a:r>
            <a:r>
              <a:rPr lang="en-US" cap="none" dirty="0">
                <a:latin typeface="Times New Roman" panose="02020603050405020304" pitchFamily="18" charset="0"/>
                <a:cs typeface="Times New Roman" panose="02020603050405020304" pitchFamily="18" charset="0"/>
              </a:rPr>
              <a:t>anger; </a:t>
            </a:r>
            <a:r>
              <a:rPr lang="el-GR" cap="none" dirty="0">
                <a:latin typeface="Times New Roman" panose="02020603050405020304" pitchFamily="18" charset="0"/>
                <a:cs typeface="Times New Roman" panose="02020603050405020304" pitchFamily="18" charset="0"/>
              </a:rPr>
              <a:t>τροφή (ἡ) = </a:t>
            </a:r>
            <a:r>
              <a:rPr lang="en-US" cap="none" dirty="0">
                <a:latin typeface="Times New Roman" panose="02020603050405020304" pitchFamily="18" charset="0"/>
                <a:cs typeface="Times New Roman" panose="02020603050405020304" pitchFamily="18" charset="0"/>
              </a:rPr>
              <a:t>food.</a:t>
            </a:r>
            <a:r>
              <a:rPr lang="el-GR" cap="none" dirty="0">
                <a:latin typeface="Times New Roman" panose="02020603050405020304" pitchFamily="18" charset="0"/>
                <a:cs typeface="Times New Roman" panose="02020603050405020304" pitchFamily="18" charset="0"/>
              </a:rPr>
              <a:t> </a:t>
            </a:r>
            <a:endParaRPr lang="nb-NO"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0884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6C141C-81B8-45F7-B466-A25A1C90CEC6}"/>
              </a:ext>
            </a:extLst>
          </p:cNvPr>
          <p:cNvSpPr>
            <a:spLocks noGrp="1"/>
          </p:cNvSpPr>
          <p:nvPr>
            <p:ph type="title"/>
          </p:nvPr>
        </p:nvSpPr>
        <p:spPr/>
        <p:txBody>
          <a:bodyPr/>
          <a:lstStyle/>
          <a:p>
            <a:r>
              <a:rPr lang="en-US" dirty="0"/>
              <a:t>WEEK 10</a:t>
            </a:r>
            <a:endParaRPr lang="el-GR" dirty="0"/>
          </a:p>
        </p:txBody>
      </p:sp>
      <p:pic>
        <p:nvPicPr>
          <p:cNvPr id="5" name="Θέση περιεχομένου 4">
            <a:extLst>
              <a:ext uri="{FF2B5EF4-FFF2-40B4-BE49-F238E27FC236}">
                <a16:creationId xmlns:a16="http://schemas.microsoft.com/office/drawing/2014/main" id="{9531A4EF-CB3E-C2F7-2AAA-BA2D94791054}"/>
              </a:ext>
            </a:extLst>
          </p:cNvPr>
          <p:cNvPicPr>
            <a:picLocks noGrp="1" noChangeAspect="1"/>
          </p:cNvPicPr>
          <p:nvPr>
            <p:ph sz="quarter" idx="13"/>
          </p:nvPr>
        </p:nvPicPr>
        <p:blipFill>
          <a:blip r:embed="rId2"/>
          <a:stretch>
            <a:fillRect/>
          </a:stretch>
        </p:blipFill>
        <p:spPr>
          <a:xfrm>
            <a:off x="6763544" y="2390775"/>
            <a:ext cx="2828925" cy="1619250"/>
          </a:xfrm>
          <a:prstGeom prst="rect">
            <a:avLst/>
          </a:prstGeom>
        </p:spPr>
      </p:pic>
      <p:sp>
        <p:nvSpPr>
          <p:cNvPr id="4" name="Θέση κειμένου 3">
            <a:extLst>
              <a:ext uri="{FF2B5EF4-FFF2-40B4-BE49-F238E27FC236}">
                <a16:creationId xmlns:a16="http://schemas.microsoft.com/office/drawing/2014/main" id="{12DDE596-36E0-F89C-1765-A772C3C4924A}"/>
              </a:ext>
            </a:extLst>
          </p:cNvPr>
          <p:cNvSpPr>
            <a:spLocks noGrp="1"/>
          </p:cNvSpPr>
          <p:nvPr>
            <p:ph type="body" sz="half" idx="2"/>
          </p:nvPr>
        </p:nvSpPr>
        <p:spPr/>
        <p:txBody>
          <a:bodyPr/>
          <a:lstStyle/>
          <a:p>
            <a:r>
              <a:rPr lang="en-US" dirty="0"/>
              <a:t>Complex sentences</a:t>
            </a:r>
            <a:endParaRPr lang="el-GR" dirty="0"/>
          </a:p>
        </p:txBody>
      </p:sp>
    </p:spTree>
    <p:extLst>
      <p:ext uri="{BB962C8B-B14F-4D97-AF65-F5344CB8AC3E}">
        <p14:creationId xmlns:p14="http://schemas.microsoft.com/office/powerpoint/2010/main" val="16765019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74CC5B-1A98-4549-734A-EB0413CA56D0}"/>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66F5A0D9-C7C9-24CA-210D-9B14FD64B120}"/>
              </a:ext>
            </a:extLst>
          </p:cNvPr>
          <p:cNvSpPr>
            <a:spLocks noGrp="1"/>
          </p:cNvSpPr>
          <p:nvPr>
            <p:ph sz="quarter" idx="13"/>
          </p:nvPr>
        </p:nvSpPr>
        <p:spPr/>
        <p:txBody>
          <a:bodyPr/>
          <a:lstStyle/>
          <a:p>
            <a:r>
              <a:rPr lang="en-US" cap="none" dirty="0">
                <a:latin typeface="Times New Roman" panose="02020603050405020304" pitchFamily="18" charset="0"/>
                <a:cs typeface="Times New Roman" panose="02020603050405020304" pitchFamily="18" charset="0"/>
              </a:rPr>
              <a:t>Vocabulary:</a:t>
            </a:r>
          </a:p>
          <a:p>
            <a:pPr marL="0" indent="0" algn="just">
              <a:buNone/>
            </a:pPr>
            <a:r>
              <a:rPr lang="el-GR" cap="none" dirty="0">
                <a:latin typeface="Times New Roman" panose="02020603050405020304" pitchFamily="18" charset="0"/>
                <a:cs typeface="Times New Roman" panose="02020603050405020304" pitchFamily="18" charset="0"/>
              </a:rPr>
              <a:t>βραχύς, </a:t>
            </a:r>
            <a:r>
              <a:rPr lang="el-GR" cap="none" dirty="0" err="1">
                <a:latin typeface="Times New Roman" panose="02020603050405020304" pitchFamily="18" charset="0"/>
                <a:cs typeface="Times New Roman" panose="02020603050405020304" pitchFamily="18" charset="0"/>
              </a:rPr>
              <a:t>βραχεῖα</a:t>
            </a:r>
            <a:r>
              <a:rPr lang="el-GR" cap="none" dirty="0">
                <a:latin typeface="Times New Roman" panose="02020603050405020304" pitchFamily="18" charset="0"/>
                <a:cs typeface="Times New Roman" panose="02020603050405020304" pitchFamily="18" charset="0"/>
              </a:rPr>
              <a:t>, βραχύ</a:t>
            </a:r>
            <a:r>
              <a:rPr lang="en-US" cap="none" dirty="0">
                <a:latin typeface="Times New Roman" panose="02020603050405020304" pitchFamily="18" charset="0"/>
                <a:cs typeface="Times New Roman" panose="02020603050405020304" pitchFamily="18" charset="0"/>
              </a:rPr>
              <a:t> =</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brief, short, small; </a:t>
            </a:r>
            <a:r>
              <a:rPr lang="en-US" cap="none" dirty="0" err="1">
                <a:latin typeface="Times New Roman" panose="02020603050405020304" pitchFamily="18" charset="0"/>
                <a:cs typeface="Times New Roman" panose="02020603050405020304" pitchFamily="18" charset="0"/>
              </a:rPr>
              <a:t>λυ</a:t>
            </a:r>
            <a:r>
              <a:rPr lang="en-US" cap="none" dirty="0">
                <a:latin typeface="Times New Roman" panose="02020603050405020304" pitchFamily="18" charset="0"/>
                <a:cs typeface="Times New Roman" panose="02020603050405020304" pitchFamily="18" charset="0"/>
              </a:rPr>
              <a:t>πέω = give pain to, pain, distress, grieve, vex, annoy; </a:t>
            </a:r>
            <a:r>
              <a:rPr lang="el-GR" cap="none" dirty="0" err="1">
                <a:latin typeface="Times New Roman" panose="02020603050405020304" pitchFamily="18" charset="0"/>
                <a:cs typeface="Times New Roman" panose="02020603050405020304" pitchFamily="18" charset="0"/>
              </a:rPr>
              <a:t>ἐπειδάν</a:t>
            </a:r>
            <a:r>
              <a:rPr lang="el-GR" cap="none" dirty="0">
                <a:latin typeface="Times New Roman" panose="02020603050405020304" pitchFamily="18" charset="0"/>
                <a:cs typeface="Times New Roman" panose="02020603050405020304" pitchFamily="18" charset="0"/>
              </a:rPr>
              <a:t> = </a:t>
            </a:r>
            <a:r>
              <a:rPr lang="en-US" cap="none" dirty="0">
                <a:latin typeface="Times New Roman" panose="02020603050405020304" pitchFamily="18" charset="0"/>
                <a:cs typeface="Times New Roman" panose="02020603050405020304" pitchFamily="18" charset="0"/>
              </a:rPr>
              <a:t>conjunction = whenever; </a:t>
            </a:r>
            <a:r>
              <a:rPr lang="en-US" cap="none" dirty="0" err="1">
                <a:latin typeface="Times New Roman" panose="02020603050405020304" pitchFamily="18" charset="0"/>
                <a:cs typeface="Times New Roman" panose="02020603050405020304" pitchFamily="18" charset="0"/>
              </a:rPr>
              <a:t>ἐξονειδίζω</a:t>
            </a:r>
            <a:r>
              <a:rPr lang="en-US" cap="none" dirty="0">
                <a:latin typeface="Times New Roman" panose="02020603050405020304" pitchFamily="18" charset="0"/>
                <a:cs typeface="Times New Roman" panose="02020603050405020304" pitchFamily="18" charset="0"/>
              </a:rPr>
              <a:t> = cast in one’s teeth, reproach </a:t>
            </a:r>
            <a:r>
              <a:rPr lang="en-US" cap="none" dirty="0" err="1">
                <a:latin typeface="Times New Roman" panose="02020603050405020304" pitchFamily="18" charset="0"/>
                <a:cs typeface="Times New Roman" panose="02020603050405020304" pitchFamily="18" charset="0"/>
              </a:rPr>
              <a:t>ἐξεώσθης</a:t>
            </a:r>
            <a:r>
              <a:rPr lang="en-US" cap="none" dirty="0">
                <a:latin typeface="Times New Roman" panose="02020603050405020304" pitchFamily="18" charset="0"/>
                <a:cs typeface="Times New Roman" panose="02020603050405020304" pitchFamily="18" charset="0"/>
              </a:rPr>
              <a:t> &lt; </a:t>
            </a:r>
            <a:r>
              <a:rPr lang="en-US" cap="none" dirty="0" err="1">
                <a:latin typeface="Times New Roman" panose="02020603050405020304" pitchFamily="18" charset="0"/>
                <a:cs typeface="Times New Roman" panose="02020603050405020304" pitchFamily="18" charset="0"/>
              </a:rPr>
              <a:t>ἐξωθέω</a:t>
            </a:r>
            <a:r>
              <a:rPr lang="en-US" cap="none" dirty="0">
                <a:latin typeface="Times New Roman" panose="02020603050405020304" pitchFamily="18" charset="0"/>
                <a:cs typeface="Times New Roman" panose="02020603050405020304" pitchFamily="18" charset="0"/>
              </a:rPr>
              <a:t> thrust out, force out, wrench out; πα</a:t>
            </a:r>
            <a:r>
              <a:rPr lang="en-US" cap="none" dirty="0" err="1">
                <a:latin typeface="Times New Roman" panose="02020603050405020304" pitchFamily="18" charset="0"/>
                <a:cs typeface="Times New Roman" panose="02020603050405020304" pitchFamily="18" charset="0"/>
              </a:rPr>
              <a:t>ράσῑτος</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ου</a:t>
            </a:r>
            <a:r>
              <a:rPr lang="en-US" cap="none" dirty="0">
                <a:latin typeface="Times New Roman" panose="02020603050405020304" pitchFamily="18" charset="0"/>
                <a:cs typeface="Times New Roman" panose="02020603050405020304" pitchFamily="18" charset="0"/>
              </a:rPr>
              <a:t> ὁ = one who eats at the table of another and repays him with flattery and buffoonery, parasite; </a:t>
            </a:r>
            <a:r>
              <a:rPr lang="el-GR" cap="none" dirty="0" err="1">
                <a:latin typeface="Times New Roman" panose="02020603050405020304" pitchFamily="18" charset="0"/>
                <a:cs typeface="Times New Roman" panose="02020603050405020304" pitchFamily="18" charset="0"/>
              </a:rPr>
              <a:t>κόλαξ</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ᾰκος</a:t>
            </a:r>
            <a:r>
              <a:rPr lang="el-GR" cap="none" dirty="0">
                <a:latin typeface="Times New Roman" panose="02020603050405020304" pitchFamily="18" charset="0"/>
                <a:cs typeface="Times New Roman" panose="02020603050405020304" pitchFamily="18" charset="0"/>
              </a:rPr>
              <a:t> ὁ </a:t>
            </a:r>
            <a:r>
              <a:rPr lang="en-US" cap="none" dirty="0">
                <a:latin typeface="Times New Roman" panose="02020603050405020304" pitchFamily="18" charset="0"/>
                <a:cs typeface="Times New Roman" panose="02020603050405020304" pitchFamily="18" charset="0"/>
              </a:rPr>
              <a:t>= flatterer, fawner, parasite;</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εἴωθα</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 be accustomed; </a:t>
            </a:r>
            <a:r>
              <a:rPr lang="el-GR" cap="none" dirty="0" err="1">
                <a:latin typeface="Times New Roman" panose="02020603050405020304" pitchFamily="18" charset="0"/>
                <a:cs typeface="Times New Roman" panose="02020603050405020304" pitchFamily="18" charset="0"/>
              </a:rPr>
              <a:t>ὕβρις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ιος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ηος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εως</a:t>
            </a:r>
            <a:r>
              <a:rPr lang="el-GR" cap="none" dirty="0">
                <a:latin typeface="Times New Roman" panose="02020603050405020304" pitchFamily="18" charset="0"/>
                <a:cs typeface="Times New Roman" panose="02020603050405020304" pitchFamily="18" charset="0"/>
              </a:rPr>
              <a:t>) ἡ </a:t>
            </a:r>
            <a:r>
              <a:rPr lang="en-US" cap="none" dirty="0">
                <a:latin typeface="Times New Roman" panose="02020603050405020304" pitchFamily="18" charset="0"/>
                <a:cs typeface="Times New Roman" panose="02020603050405020304" pitchFamily="18" charset="0"/>
              </a:rPr>
              <a:t>= violence, outrage, insult, excessive act, hybris;</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ἐπιφέρω</a:t>
            </a:r>
            <a:r>
              <a:rPr lang="el-GR" cap="none" dirty="0">
                <a:latin typeface="Times New Roman" panose="02020603050405020304" pitchFamily="18" charset="0"/>
                <a:cs typeface="Times New Roman" panose="02020603050405020304" pitchFamily="18" charset="0"/>
              </a:rPr>
              <a:t> = </a:t>
            </a:r>
            <a:r>
              <a:rPr lang="en-US" cap="none" dirty="0">
                <a:latin typeface="Times New Roman" panose="02020603050405020304" pitchFamily="18" charset="0"/>
                <a:cs typeface="Times New Roman" panose="02020603050405020304" pitchFamily="18" charset="0"/>
              </a:rPr>
              <a:t> bring as a charge against, ἐπ</a:t>
            </a:r>
            <a:r>
              <a:rPr lang="en-US" cap="none" dirty="0" err="1">
                <a:latin typeface="Times New Roman" panose="02020603050405020304" pitchFamily="18" charset="0"/>
                <a:cs typeface="Times New Roman" panose="02020603050405020304" pitchFamily="18" charset="0"/>
              </a:rPr>
              <a:t>ιφέρω</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τινὶ</a:t>
            </a:r>
            <a:r>
              <a:rPr lang="en-US" cap="none" dirty="0">
                <a:latin typeface="Times New Roman" panose="02020603050405020304" pitchFamily="18" charset="0"/>
                <a:cs typeface="Times New Roman" panose="02020603050405020304" pitchFamily="18" charset="0"/>
              </a:rPr>
              <a:t> α</a:t>
            </a:r>
            <a:r>
              <a:rPr lang="en-US" cap="none" dirty="0" err="1">
                <a:latin typeface="Times New Roman" panose="02020603050405020304" pitchFamily="18" charset="0"/>
                <a:cs typeface="Times New Roman" panose="02020603050405020304" pitchFamily="18" charset="0"/>
              </a:rPr>
              <a:t>ἰτίην</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εἴσετ</a:t>
            </a:r>
            <a:r>
              <a:rPr lang="en-US" cap="none" dirty="0">
                <a:latin typeface="Times New Roman" panose="02020603050405020304" pitchFamily="18" charset="0"/>
                <a:cs typeface="Times New Roman" panose="02020603050405020304" pitchFamily="18" charset="0"/>
              </a:rPr>
              <a:t>αι </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third-person singular future middle indicative of </a:t>
            </a:r>
            <a:r>
              <a:rPr lang="en-US" cap="none" dirty="0" err="1">
                <a:latin typeface="Times New Roman" panose="02020603050405020304" pitchFamily="18" charset="0"/>
                <a:cs typeface="Times New Roman" panose="02020603050405020304" pitchFamily="18" charset="0"/>
              </a:rPr>
              <a:t>οἶδᾰ</a:t>
            </a:r>
            <a:r>
              <a:rPr lang="en-US"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γεγονώς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υῖᾰ</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ός</a:t>
            </a:r>
            <a:r>
              <a:rPr lang="en-US" cap="none" dirty="0">
                <a:latin typeface="Times New Roman" panose="02020603050405020304" pitchFamily="18" charset="0"/>
                <a:cs typeface="Times New Roman" panose="02020603050405020304" pitchFamily="18" charset="0"/>
              </a:rPr>
              <a:t> =  perfect participle of </a:t>
            </a:r>
            <a:r>
              <a:rPr lang="el-GR" cap="none" dirty="0" err="1">
                <a:latin typeface="Times New Roman" panose="02020603050405020304" pitchFamily="18" charset="0"/>
                <a:cs typeface="Times New Roman" panose="02020603050405020304" pitchFamily="18" charset="0"/>
              </a:rPr>
              <a:t>γίγνομαι</a:t>
            </a:r>
            <a:r>
              <a:rPr lang="el-GR" cap="none" dirty="0">
                <a:latin typeface="Times New Roman" panose="02020603050405020304" pitchFamily="18" charset="0"/>
                <a:cs typeface="Times New Roman" panose="02020603050405020304" pitchFamily="18" charset="0"/>
              </a:rPr>
              <a:t> = </a:t>
            </a:r>
            <a:r>
              <a:rPr lang="en-US" cap="none" dirty="0">
                <a:latin typeface="Times New Roman" panose="02020603050405020304" pitchFamily="18" charset="0"/>
                <a:cs typeface="Times New Roman" panose="02020603050405020304" pitchFamily="18" charset="0"/>
              </a:rPr>
              <a:t>happen. </a:t>
            </a:r>
            <a:endParaRPr lang="el-GR"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7976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643950-005A-A3E4-B417-268CE317BCFB}"/>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309D187E-B69E-F9BE-53A9-960E04722505}"/>
              </a:ext>
            </a:extLst>
          </p:cNvPr>
          <p:cNvSpPr>
            <a:spLocks noGrp="1"/>
          </p:cNvSpPr>
          <p:nvPr>
            <p:ph sz="quarter" idx="13"/>
          </p:nvPr>
        </p:nvSpPr>
        <p:spPr/>
        <p:txBody>
          <a:bodyPr>
            <a:normAutofit fontScale="85000" lnSpcReduction="20000"/>
          </a:bodyPr>
          <a:lstStyle/>
          <a:p>
            <a:pPr marL="0" indent="0" algn="just">
              <a:buNone/>
            </a:pPr>
            <a:r>
              <a:rPr lang="el-GR" cap="none" dirty="0" err="1">
                <a:latin typeface="Times New Roman" panose="02020603050405020304" pitchFamily="18" charset="0"/>
                <a:cs typeface="Times New Roman" panose="02020603050405020304" pitchFamily="18" charset="0"/>
              </a:rPr>
              <a:t>οἷα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βουλεύονται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διανοοῦνται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αἱ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θεοῖς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ἐχθραὶ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Λαιστρυγόνες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αὗται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τῇ</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κεκτημένῃ</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συμπράττουσ‹α›ι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οἶδε</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τούτων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οὐδὲν</a:t>
            </a:r>
            <a:r>
              <a:rPr lang="el-GR" cap="none" dirty="0">
                <a:latin typeface="Times New Roman" panose="02020603050405020304" pitchFamily="18" charset="0"/>
                <a:cs typeface="Times New Roman" panose="02020603050405020304" pitchFamily="18" charset="0"/>
              </a:rPr>
              <a:t> ὁ </a:t>
            </a:r>
            <a:r>
              <a:rPr lang="el-GR" cap="none" dirty="0" err="1">
                <a:latin typeface="Times New Roman" panose="02020603050405020304" pitchFamily="18" charset="0"/>
                <a:cs typeface="Times New Roman" panose="02020603050405020304" pitchFamily="18" charset="0"/>
              </a:rPr>
              <a:t>Φαιδρίας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μηνὶ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πέμπτῳ</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μετὰ</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τοὺς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γάμους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τέτοκεν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αὐτῷ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γύναιον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παιδίον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ἄρρεν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τοῦτο</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μετὰ</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τῶν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σπαργάνων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δέραιά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τινα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γνωρίσματα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περιθεῖσαι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ἔδοσαν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Ἀσφαλίωνι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συργάστρῳ</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κομίζειν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τὰς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ἀκρωρείας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τῆς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Πάρνηθος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ἡμᾶς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δὲ</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τέως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μὲν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ἀνάγκη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κρύπτειν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κακὸν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πρὸς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παρὸν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σιγᾶν</a:t>
            </a:r>
            <a:r>
              <a:rPr lang="el-GR" cap="none" dirty="0">
                <a:latin typeface="Times New Roman" panose="02020603050405020304" pitchFamily="18" charset="0"/>
                <a:cs typeface="Times New Roman" panose="02020603050405020304" pitchFamily="18" charset="0"/>
              </a:rPr>
              <a:t>.</a:t>
            </a:r>
          </a:p>
          <a:p>
            <a:pPr marL="0" indent="0" algn="just">
              <a:buNone/>
            </a:pPr>
            <a:r>
              <a:rPr lang="el-GR" cap="none" dirty="0">
                <a:latin typeface="Times New Roman" panose="02020603050405020304" pitchFamily="18" charset="0"/>
                <a:cs typeface="Times New Roman" panose="02020603050405020304" pitchFamily="18" charset="0"/>
              </a:rPr>
              <a:t>[ἡ </a:t>
            </a:r>
            <a:r>
              <a:rPr lang="el-GR" cap="none" dirty="0" err="1">
                <a:latin typeface="Times New Roman" panose="02020603050405020304" pitchFamily="18" charset="0"/>
                <a:cs typeface="Times New Roman" panose="02020603050405020304" pitchFamily="18" charset="0"/>
              </a:rPr>
              <a:t>σιγὴ</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δέ</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ἐστι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τοῦ</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θυμοῦ</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τροφή</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ἐπειδὰν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δέ</a:t>
            </a:r>
            <a:r>
              <a:rPr lang="el-GR" cap="none" dirty="0">
                <a:latin typeface="Times New Roman" panose="02020603050405020304" pitchFamily="18" charset="0"/>
                <a:cs typeface="Times New Roman" panose="02020603050405020304" pitchFamily="18" charset="0"/>
              </a:rPr>
              <a:t> τι </a:t>
            </a:r>
            <a:r>
              <a:rPr lang="el-GR" cap="none" dirty="0" err="1">
                <a:latin typeface="Times New Roman" panose="02020603050405020304" pitchFamily="18" charset="0"/>
                <a:cs typeface="Times New Roman" panose="02020603050405020304" pitchFamily="18" charset="0"/>
              </a:rPr>
              <a:t>κἂν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βραχὺ</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λυπήσωσι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κόλακα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παράσιτον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ἐξονειδίζουσαι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τὰς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ἄλλας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ἃς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εἰώθασιν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ὕβρεις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ἐπιφέρουσαι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εἴσεται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γεγονὸς</a:t>
            </a:r>
            <a:r>
              <a:rPr lang="el-GR" cap="none" dirty="0">
                <a:latin typeface="Times New Roman" panose="02020603050405020304" pitchFamily="18" charset="0"/>
                <a:cs typeface="Times New Roman" panose="02020603050405020304" pitchFamily="18" charset="0"/>
              </a:rPr>
              <a:t> ὁ </a:t>
            </a:r>
            <a:r>
              <a:rPr lang="el-GR" cap="none" dirty="0" err="1">
                <a:latin typeface="Times New Roman" panose="02020603050405020304" pitchFamily="18" charset="0"/>
                <a:cs typeface="Times New Roman" panose="02020603050405020304" pitchFamily="18" charset="0"/>
              </a:rPr>
              <a:t>Φαιδρίας</a:t>
            </a:r>
            <a:r>
              <a:rPr lang="el-GR" cap="none" dirty="0">
                <a:latin typeface="Times New Roman" panose="02020603050405020304" pitchFamily="18" charset="0"/>
                <a:cs typeface="Times New Roman" panose="02020603050405020304" pitchFamily="18" charset="0"/>
              </a:rPr>
              <a:t>.</a:t>
            </a:r>
          </a:p>
        </p:txBody>
      </p:sp>
      <p:sp>
        <p:nvSpPr>
          <p:cNvPr id="4" name="Θέση περιεχομένου 3">
            <a:extLst>
              <a:ext uri="{FF2B5EF4-FFF2-40B4-BE49-F238E27FC236}">
                <a16:creationId xmlns:a16="http://schemas.microsoft.com/office/drawing/2014/main" id="{EEE82D4A-3CDB-9606-9815-89959E543B10}"/>
              </a:ext>
            </a:extLst>
          </p:cNvPr>
          <p:cNvSpPr>
            <a:spLocks noGrp="1"/>
          </p:cNvSpPr>
          <p:nvPr>
            <p:ph sz="quarter" idx="14"/>
          </p:nvPr>
        </p:nvSpPr>
        <p:spPr/>
        <p:txBody>
          <a:bodyPr>
            <a:normAutofit fontScale="70000" lnSpcReduction="20000"/>
          </a:bodyPr>
          <a:lstStyle/>
          <a:p>
            <a:pPr marL="0" indent="0">
              <a:buNone/>
            </a:pPr>
            <a:r>
              <a:rPr lang="en-US" dirty="0"/>
              <a:t> </a:t>
            </a:r>
            <a:r>
              <a:rPr lang="en-US" cap="none" dirty="0" err="1"/>
              <a:t>Philomageirus</a:t>
            </a:r>
            <a:r>
              <a:rPr lang="en-US" cap="none" dirty="0"/>
              <a:t> to </a:t>
            </a:r>
            <a:r>
              <a:rPr lang="en-US" cap="none" dirty="0" err="1"/>
              <a:t>Pinacospongus</a:t>
            </a:r>
            <a:r>
              <a:rPr lang="en-US" cap="none" dirty="0"/>
              <a:t>:</a:t>
            </a:r>
          </a:p>
          <a:p>
            <a:pPr marL="0" indent="0" algn="just">
              <a:buNone/>
            </a:pPr>
            <a:r>
              <a:rPr lang="en-US" cap="none" dirty="0"/>
              <a:t>What tricks these accursed harlots are always devising! They are in league with my mistress, and </a:t>
            </a:r>
            <a:r>
              <a:rPr lang="en-US" cap="none" dirty="0" err="1"/>
              <a:t>Phaedrias</a:t>
            </a:r>
            <a:r>
              <a:rPr lang="en-US" cap="none" dirty="0"/>
              <a:t> knows nothing of what is going on. Five month after marriage, the woman had a child ̵ a boy; they wrapped him in his swaddling-clothes, fastened a necklace and some tokens, by which he might be afterwards </a:t>
            </a:r>
            <a:r>
              <a:rPr lang="en-US" cap="none" dirty="0" err="1"/>
              <a:t>recognised</a:t>
            </a:r>
            <a:r>
              <a:rPr lang="en-US" cap="none" dirty="0"/>
              <a:t>, round his neck, and gave him to </a:t>
            </a:r>
            <a:r>
              <a:rPr lang="en-US" cap="none" dirty="0" err="1"/>
              <a:t>Asphalion</a:t>
            </a:r>
            <a:r>
              <a:rPr lang="en-US" cap="none" dirty="0"/>
              <a:t>, one of the </a:t>
            </a:r>
            <a:r>
              <a:rPr lang="en-US" cap="none" dirty="0" err="1"/>
              <a:t>labourers</a:t>
            </a:r>
            <a:r>
              <a:rPr lang="en-US" cap="none" dirty="0"/>
              <a:t>, to carry to the summit of mount Parnes, and leave him there. In the meanwhile, we were obliged to keep the cruel deed a secret, and I would keep silence now, but silence is the food of anger. If they annoy me ever so little, reproaching me for a flatterer and parasite, and heaping the usual insults upon me, </a:t>
            </a:r>
            <a:r>
              <a:rPr lang="en-US" cap="none" dirty="0" err="1"/>
              <a:t>Phaedrias</a:t>
            </a:r>
            <a:r>
              <a:rPr lang="en-US" cap="none" dirty="0"/>
              <a:t> shall be informed of what has taken place.</a:t>
            </a:r>
            <a:endParaRPr lang="el-GR" cap="none" dirty="0"/>
          </a:p>
        </p:txBody>
      </p:sp>
    </p:spTree>
    <p:extLst>
      <p:ext uri="{BB962C8B-B14F-4D97-AF65-F5344CB8AC3E}">
        <p14:creationId xmlns:p14="http://schemas.microsoft.com/office/powerpoint/2010/main" val="37696973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3C9DA7-1BC4-BF36-2A81-C826FC8AA602}"/>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2DFB18E4-50F7-0C53-93BE-22FE690A099A}"/>
              </a:ext>
            </a:extLst>
          </p:cNvPr>
          <p:cNvSpPr>
            <a:spLocks noGrp="1"/>
          </p:cNvSpPr>
          <p:nvPr>
            <p:ph sz="quarter" idx="13"/>
          </p:nvPr>
        </p:nvSpPr>
        <p:spPr/>
        <p:txBody>
          <a:bodyPr>
            <a:normAutofit/>
          </a:bodyPr>
          <a:lstStyle/>
          <a:p>
            <a:pPr marL="0" indent="0">
              <a:buNone/>
            </a:pPr>
            <a:r>
              <a:rPr lang="el-GR" cap="none" dirty="0" err="1">
                <a:latin typeface="Times New Roman" panose="02020603050405020304" pitchFamily="18" charset="0"/>
                <a:cs typeface="Times New Roman" panose="02020603050405020304" pitchFamily="18" charset="0"/>
              </a:rPr>
              <a:t>οἷα</a:t>
            </a:r>
            <a:r>
              <a:rPr lang="el-GR" cap="none" dirty="0">
                <a:latin typeface="Times New Roman" panose="02020603050405020304" pitchFamily="18" charset="0"/>
                <a:cs typeface="Times New Roman" panose="02020603050405020304" pitchFamily="18" charset="0"/>
              </a:rPr>
              <a:t> βουλεύονται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διανοοῦνται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αἱ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θεοῖς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ἐχθραὶ</a:t>
            </a:r>
            <a:r>
              <a:rPr lang="el-GR" cap="none" dirty="0">
                <a:latin typeface="Times New Roman" panose="02020603050405020304" pitchFamily="18" charset="0"/>
                <a:cs typeface="Times New Roman" panose="02020603050405020304" pitchFamily="18" charset="0"/>
              </a:rPr>
              <a:t> Λαιστρυγόνες </a:t>
            </a:r>
            <a:r>
              <a:rPr lang="el-GR" cap="none" dirty="0" err="1">
                <a:latin typeface="Times New Roman" panose="02020603050405020304" pitchFamily="18" charset="0"/>
                <a:cs typeface="Times New Roman" panose="02020603050405020304" pitchFamily="18" charset="0"/>
              </a:rPr>
              <a:t>αὗται</a:t>
            </a:r>
            <a:r>
              <a:rPr lang="el-GR" cap="none" dirty="0">
                <a:latin typeface="Times New Roman" panose="02020603050405020304" pitchFamily="18" charset="0"/>
                <a:cs typeface="Times New Roman" panose="02020603050405020304" pitchFamily="18" charset="0"/>
              </a:rPr>
              <a:t>. </a:t>
            </a:r>
          </a:p>
          <a:p>
            <a:pPr marL="0" indent="0">
              <a:buNone/>
            </a:pPr>
            <a:r>
              <a:rPr lang="el-GR" cap="none" dirty="0" err="1">
                <a:latin typeface="Times New Roman" panose="02020603050405020304" pitchFamily="18" charset="0"/>
                <a:cs typeface="Times New Roman" panose="02020603050405020304" pitchFamily="18" charset="0"/>
              </a:rPr>
              <a:t>τῇ</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κεκτημένῃ</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συμπράττουσι</a:t>
            </a:r>
            <a:r>
              <a:rPr lang="el-GR" cap="none" dirty="0">
                <a:latin typeface="Times New Roman" panose="02020603050405020304" pitchFamily="18" charset="0"/>
                <a:cs typeface="Times New Roman" panose="02020603050405020304" pitchFamily="18" charset="0"/>
              </a:rPr>
              <a:t>. </a:t>
            </a:r>
          </a:p>
          <a:p>
            <a:pPr marL="0" indent="0">
              <a:buNone/>
            </a:pP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οἶδε</a:t>
            </a:r>
            <a:r>
              <a:rPr lang="el-GR" cap="none" dirty="0">
                <a:latin typeface="Times New Roman" panose="02020603050405020304" pitchFamily="18" charset="0"/>
                <a:cs typeface="Times New Roman" panose="02020603050405020304" pitchFamily="18" charset="0"/>
              </a:rPr>
              <a:t> τούτων </a:t>
            </a:r>
            <a:r>
              <a:rPr lang="el-GR" cap="none" dirty="0" err="1">
                <a:latin typeface="Times New Roman" panose="02020603050405020304" pitchFamily="18" charset="0"/>
                <a:cs typeface="Times New Roman" panose="02020603050405020304" pitchFamily="18" charset="0"/>
              </a:rPr>
              <a:t>οὐδὲν</a:t>
            </a:r>
            <a:r>
              <a:rPr lang="el-GR" cap="none" dirty="0">
                <a:latin typeface="Times New Roman" panose="02020603050405020304" pitchFamily="18" charset="0"/>
                <a:cs typeface="Times New Roman" panose="02020603050405020304" pitchFamily="18" charset="0"/>
              </a:rPr>
              <a:t> ὁ </a:t>
            </a:r>
            <a:r>
              <a:rPr lang="el-GR" cap="none" dirty="0" err="1">
                <a:latin typeface="Times New Roman" panose="02020603050405020304" pitchFamily="18" charset="0"/>
                <a:cs typeface="Times New Roman" panose="02020603050405020304" pitchFamily="18" charset="0"/>
              </a:rPr>
              <a:t>Φαιδρίας</a:t>
            </a:r>
            <a:r>
              <a:rPr lang="el-GR" cap="none" dirty="0">
                <a:latin typeface="Times New Roman" panose="02020603050405020304" pitchFamily="18" charset="0"/>
                <a:cs typeface="Times New Roman" panose="02020603050405020304" pitchFamily="18" charset="0"/>
              </a:rPr>
              <a:t>. </a:t>
            </a:r>
          </a:p>
          <a:p>
            <a:pPr marL="0" indent="0">
              <a:buNone/>
            </a:pPr>
            <a:r>
              <a:rPr lang="el-GR" cap="none" dirty="0" err="1">
                <a:latin typeface="Times New Roman" panose="02020603050405020304" pitchFamily="18" charset="0"/>
                <a:cs typeface="Times New Roman" panose="02020603050405020304" pitchFamily="18" charset="0"/>
              </a:rPr>
              <a:t>μηνὶ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πέμπτῳ</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μετὰ</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τοὺς</a:t>
            </a:r>
            <a:r>
              <a:rPr lang="el-GR" cap="none" dirty="0">
                <a:latin typeface="Times New Roman" panose="02020603050405020304" pitchFamily="18" charset="0"/>
                <a:cs typeface="Times New Roman" panose="02020603050405020304" pitchFamily="18" charset="0"/>
              </a:rPr>
              <a:t> γάμους </a:t>
            </a:r>
            <a:r>
              <a:rPr lang="el-GR" cap="none" dirty="0" err="1">
                <a:latin typeface="Times New Roman" panose="02020603050405020304" pitchFamily="18" charset="0"/>
                <a:cs typeface="Times New Roman" panose="02020603050405020304" pitchFamily="18" charset="0"/>
              </a:rPr>
              <a:t>τέτοκεν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αὐτῷ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γύναιον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παιδίον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ἄρσεν</a:t>
            </a:r>
            <a:r>
              <a:rPr lang="el-GR" cap="none" dirty="0">
                <a:latin typeface="Times New Roman" panose="02020603050405020304" pitchFamily="18" charset="0"/>
                <a:cs typeface="Times New Roman" panose="02020603050405020304" pitchFamily="18" charset="0"/>
              </a:rPr>
              <a:t>· </a:t>
            </a:r>
          </a:p>
          <a:p>
            <a:pPr marL="0" indent="0">
              <a:buNone/>
            </a:pPr>
            <a:r>
              <a:rPr lang="el-GR" cap="none" dirty="0" err="1">
                <a:latin typeface="Times New Roman" panose="02020603050405020304" pitchFamily="18" charset="0"/>
                <a:cs typeface="Times New Roman" panose="02020603050405020304" pitchFamily="18" charset="0"/>
              </a:rPr>
              <a:t>τοῦτο</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μετὰ</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τῶν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σπαργάνων</a:t>
            </a:r>
            <a:r>
              <a:rPr lang="el-GR" cap="none" dirty="0">
                <a:latin typeface="Times New Roman" panose="02020603050405020304" pitchFamily="18" charset="0"/>
                <a:cs typeface="Times New Roman" panose="02020603050405020304" pitchFamily="18" charset="0"/>
              </a:rPr>
              <a:t> περιδέραιά </a:t>
            </a:r>
            <a:r>
              <a:rPr lang="el-GR" cap="none" dirty="0" err="1">
                <a:latin typeface="Times New Roman" panose="02020603050405020304" pitchFamily="18" charset="0"/>
                <a:cs typeface="Times New Roman" panose="02020603050405020304" pitchFamily="18" charset="0"/>
              </a:rPr>
              <a:t>τινα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γνωρίσματα </a:t>
            </a:r>
            <a:r>
              <a:rPr lang="el-GR" cap="none" dirty="0" err="1">
                <a:latin typeface="Times New Roman" panose="02020603050405020304" pitchFamily="18" charset="0"/>
                <a:cs typeface="Times New Roman" panose="02020603050405020304" pitchFamily="18" charset="0"/>
              </a:rPr>
              <a:t>περιθεῖσαι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ἔδοσαν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Ἀσφαλίωνι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συργάστρῳ</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κομίζειν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τὰς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ἀκρωρείας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τῆς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Πάρνηθος</a:t>
            </a:r>
            <a:r>
              <a:rPr lang="el-GR" cap="none"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06289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014F2F-FF52-B155-1511-D4999551A3DC}"/>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214FC913-CCFE-2AB5-0D4A-69D1AAD42028}"/>
              </a:ext>
            </a:extLst>
          </p:cNvPr>
          <p:cNvSpPr>
            <a:spLocks noGrp="1"/>
          </p:cNvSpPr>
          <p:nvPr>
            <p:ph sz="quarter" idx="13"/>
          </p:nvPr>
        </p:nvSpPr>
        <p:spPr/>
        <p:txBody>
          <a:bodyPr>
            <a:normAutofit fontScale="77500" lnSpcReduction="20000"/>
          </a:bodyPr>
          <a:lstStyle/>
          <a:p>
            <a:pPr marL="0" indent="0">
              <a:buNone/>
            </a:pPr>
            <a:r>
              <a:rPr lang="el-GR" cap="none" dirty="0" err="1">
                <a:latin typeface="Times New Roman" panose="02020603050405020304" pitchFamily="18" charset="0"/>
                <a:cs typeface="Times New Roman" panose="02020603050405020304" pitchFamily="18" charset="0"/>
              </a:rPr>
              <a:t>ἡμᾶς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δὲ</a:t>
            </a:r>
            <a:r>
              <a:rPr lang="el-GR" cap="none" dirty="0">
                <a:latin typeface="Times New Roman" panose="02020603050405020304" pitchFamily="18" charset="0"/>
                <a:cs typeface="Times New Roman" panose="02020603050405020304" pitchFamily="18" charset="0"/>
              </a:rPr>
              <a:t> τέως </a:t>
            </a:r>
            <a:r>
              <a:rPr lang="el-GR" cap="none" dirty="0" err="1">
                <a:latin typeface="Times New Roman" panose="02020603050405020304" pitchFamily="18" charset="0"/>
                <a:cs typeface="Times New Roman" panose="02020603050405020304" pitchFamily="18" charset="0"/>
              </a:rPr>
              <a:t>μὲν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ἀνάγκη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κρύπτειν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κακόν. </a:t>
            </a:r>
          </a:p>
          <a:p>
            <a:pPr marL="0" indent="0">
              <a:buNone/>
            </a:pP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πρὸς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παρὸν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σιγῴην</a:t>
            </a:r>
            <a:r>
              <a:rPr lang="el-GR" cap="none" dirty="0">
                <a:latin typeface="Times New Roman" panose="02020603050405020304" pitchFamily="18" charset="0"/>
                <a:cs typeface="Times New Roman" panose="02020603050405020304" pitchFamily="18" charset="0"/>
              </a:rPr>
              <a:t>. </a:t>
            </a:r>
          </a:p>
          <a:p>
            <a:pPr marL="0" indent="0">
              <a:buNone/>
            </a:pPr>
            <a:r>
              <a:rPr lang="el-GR" cap="none" dirty="0">
                <a:latin typeface="Times New Roman" panose="02020603050405020304" pitchFamily="18" charset="0"/>
                <a:cs typeface="Times New Roman" panose="02020603050405020304" pitchFamily="18" charset="0"/>
              </a:rPr>
              <a:t>ἡ </a:t>
            </a:r>
            <a:r>
              <a:rPr lang="el-GR" cap="none" dirty="0" err="1">
                <a:latin typeface="Times New Roman" panose="02020603050405020304" pitchFamily="18" charset="0"/>
                <a:cs typeface="Times New Roman" panose="02020603050405020304" pitchFamily="18" charset="0"/>
              </a:rPr>
              <a:t>σιγὴ</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δέ</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ἐστι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τοῦ</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θυμοῦ</a:t>
            </a:r>
            <a:r>
              <a:rPr lang="el-GR" cap="none" dirty="0">
                <a:latin typeface="Times New Roman" panose="02020603050405020304" pitchFamily="18" charset="0"/>
                <a:cs typeface="Times New Roman" panose="02020603050405020304" pitchFamily="18" charset="0"/>
              </a:rPr>
              <a:t> τροφή· </a:t>
            </a:r>
          </a:p>
          <a:p>
            <a:pPr marL="0" indent="0">
              <a:buNone/>
            </a:pPr>
            <a:r>
              <a:rPr lang="el-GR" b="1" cap="none" dirty="0" err="1">
                <a:latin typeface="Times New Roman" panose="02020603050405020304" pitchFamily="18" charset="0"/>
                <a:cs typeface="Times New Roman" panose="02020603050405020304" pitchFamily="18" charset="0"/>
              </a:rPr>
              <a:t>ἐπειδὰν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δέ</a:t>
            </a:r>
            <a:r>
              <a:rPr lang="el-GR" cap="none" dirty="0">
                <a:latin typeface="Times New Roman" panose="02020603050405020304" pitchFamily="18" charset="0"/>
                <a:cs typeface="Times New Roman" panose="02020603050405020304" pitchFamily="18" charset="0"/>
              </a:rPr>
              <a:t> τι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ἂν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βραχὺ</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λυπήσωσι</a:t>
            </a:r>
            <a:r>
              <a:rPr lang="el-GR" cap="none" dirty="0">
                <a:latin typeface="Times New Roman" panose="02020603050405020304" pitchFamily="18" charset="0"/>
                <a:cs typeface="Times New Roman" panose="02020603050405020304" pitchFamily="18" charset="0"/>
              </a:rPr>
              <a:t>, κόλακα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παράσιτον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ἐξονειδίζουσαι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τὰς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ἄλλας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ἃς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εἰώθασιν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ὕβρεις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ἐπιφέρουσαι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εἴσεται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γεγονὸς</a:t>
            </a:r>
            <a:r>
              <a:rPr lang="el-GR" cap="none" dirty="0">
                <a:latin typeface="Times New Roman" panose="02020603050405020304" pitchFamily="18" charset="0"/>
                <a:cs typeface="Times New Roman" panose="02020603050405020304" pitchFamily="18" charset="0"/>
              </a:rPr>
              <a:t> ὁ </a:t>
            </a:r>
            <a:r>
              <a:rPr lang="el-GR" cap="none" dirty="0" err="1">
                <a:latin typeface="Times New Roman" panose="02020603050405020304" pitchFamily="18" charset="0"/>
                <a:cs typeface="Times New Roman" panose="02020603050405020304" pitchFamily="18" charset="0"/>
              </a:rPr>
              <a:t>Φαιδρίας</a:t>
            </a:r>
            <a:r>
              <a:rPr lang="el-GR" cap="none" dirty="0">
                <a:latin typeface="Times New Roman" panose="02020603050405020304" pitchFamily="18" charset="0"/>
                <a:cs typeface="Times New Roman" panose="02020603050405020304" pitchFamily="18" charset="0"/>
              </a:rPr>
              <a:t>.</a:t>
            </a:r>
            <a:endParaRPr lang="el-GR" dirty="0"/>
          </a:p>
          <a:p>
            <a:pPr algn="just"/>
            <a:r>
              <a:rPr lang="el-GR" cap="none" dirty="0" err="1">
                <a:latin typeface="Times New Roman" panose="02020603050405020304" pitchFamily="18" charset="0"/>
                <a:cs typeface="Times New Roman" panose="02020603050405020304" pitchFamily="18" charset="0"/>
              </a:rPr>
              <a:t>ἐπειδάν</a:t>
            </a:r>
            <a:r>
              <a:rPr lang="en-US" cap="none" dirty="0">
                <a:latin typeface="Times New Roman" panose="02020603050405020304" pitchFamily="18" charset="0"/>
                <a:cs typeface="Times New Roman" panose="02020603050405020304" pitchFamily="18" charset="0"/>
              </a:rPr>
              <a:t> =  when, whenever (</a:t>
            </a:r>
            <a:r>
              <a:rPr lang="el-GR" cap="none" dirty="0" err="1">
                <a:latin typeface="Times New Roman" panose="02020603050405020304" pitchFamily="18" charset="0"/>
                <a:cs typeface="Times New Roman" panose="02020603050405020304" pitchFamily="18" charset="0"/>
              </a:rPr>
              <a:t>ἐπειδή</a:t>
            </a:r>
            <a:r>
              <a:rPr lang="el-GR" cap="none" dirty="0">
                <a:latin typeface="Times New Roman" panose="02020603050405020304" pitchFamily="18" charset="0"/>
                <a:cs typeface="Times New Roman" panose="02020603050405020304" pitchFamily="18" charset="0"/>
              </a:rPr>
              <a:t> + </a:t>
            </a:r>
            <a:r>
              <a:rPr lang="el-GR" cap="none" dirty="0" err="1">
                <a:latin typeface="Times New Roman" panose="02020603050405020304" pitchFamily="18" charset="0"/>
                <a:cs typeface="Times New Roman" panose="02020603050405020304" pitchFamily="18" charset="0"/>
              </a:rPr>
              <a:t>ἄν</a:t>
            </a:r>
            <a:r>
              <a:rPr lang="el-GR"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 Prospective temporal clauses have a subordinating conjunction ἐπ</a:t>
            </a:r>
            <a:r>
              <a:rPr lang="en-US" cap="none" dirty="0" err="1">
                <a:latin typeface="Times New Roman" panose="02020603050405020304" pitchFamily="18" charset="0"/>
                <a:cs typeface="Times New Roman" panose="02020603050405020304" pitchFamily="18" charset="0"/>
              </a:rPr>
              <a:t>εί</a:t>
            </a:r>
            <a:r>
              <a:rPr lang="en-US" cap="none" dirty="0">
                <a:latin typeface="Times New Roman" panose="02020603050405020304" pitchFamily="18" charset="0"/>
                <a:cs typeface="Times New Roman" panose="02020603050405020304" pitchFamily="18" charset="0"/>
              </a:rPr>
              <a:t> when or equivalent + </a:t>
            </a:r>
            <a:r>
              <a:rPr lang="en-US" cap="none" dirty="0" err="1">
                <a:latin typeface="Times New Roman" panose="02020603050405020304" pitchFamily="18" charset="0"/>
                <a:cs typeface="Times New Roman" panose="02020603050405020304" pitchFamily="18" charset="0"/>
              </a:rPr>
              <a:t>ἄν</a:t>
            </a:r>
            <a:r>
              <a:rPr lang="en-US" cap="none" dirty="0">
                <a:latin typeface="Times New Roman" panose="02020603050405020304" pitchFamily="18" charset="0"/>
                <a:cs typeface="Times New Roman" panose="02020603050405020304" pitchFamily="18" charset="0"/>
              </a:rPr>
              <a:t> + the verb in the subjunctive mood. The verb in the matrix clause is typically a future indicative, imperative, or hortatory subjunctive, i.e., the tense of the verb looks to the future.</a:t>
            </a:r>
            <a:endParaRPr lang="el-GR" cap="none" dirty="0">
              <a:latin typeface="Times New Roman" panose="02020603050405020304" pitchFamily="18" charset="0"/>
              <a:cs typeface="Times New Roman" panose="02020603050405020304" pitchFamily="18" charset="0"/>
            </a:endParaRPr>
          </a:p>
          <a:p>
            <a:pPr algn="just"/>
            <a:r>
              <a:rPr lang="el-GR" cap="none" dirty="0" err="1">
                <a:latin typeface="Times New Roman" panose="02020603050405020304" pitchFamily="18" charset="0"/>
                <a:cs typeface="Times New Roman" panose="02020603050405020304" pitchFamily="18" charset="0"/>
              </a:rPr>
              <a:t>Φιλόστρατος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λήψεται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δὲ</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ἤδη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ἕτερον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ἐπειδὰν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τὰ</a:t>
            </a:r>
            <a:r>
              <a:rPr lang="el-GR" cap="none" dirty="0">
                <a:latin typeface="Times New Roman" panose="02020603050405020304" pitchFamily="18" charset="0"/>
                <a:cs typeface="Times New Roman" panose="02020603050405020304" pitchFamily="18" charset="0"/>
              </a:rPr>
              <a:t> φορτία </a:t>
            </a:r>
            <a:r>
              <a:rPr lang="el-GR" cap="none" dirty="0" err="1">
                <a:latin typeface="Times New Roman" panose="02020603050405020304" pitchFamily="18" charset="0"/>
                <a:cs typeface="Times New Roman" panose="02020603050405020304" pitchFamily="18" charset="0"/>
              </a:rPr>
              <a:t>διαθώμεθα</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Lucian, </a:t>
            </a:r>
            <a:r>
              <a:rPr lang="en-US" i="1" cap="none" dirty="0">
                <a:latin typeface="Times New Roman" panose="02020603050405020304" pitchFamily="18" charset="0"/>
                <a:cs typeface="Times New Roman" panose="02020603050405020304" pitchFamily="18" charset="0"/>
              </a:rPr>
              <a:t>Dialogues of courtesans </a:t>
            </a:r>
            <a:r>
              <a:rPr lang="en-US" cap="none" dirty="0">
                <a:latin typeface="Times New Roman" panose="02020603050405020304" pitchFamily="18" charset="0"/>
                <a:cs typeface="Times New Roman" panose="02020603050405020304" pitchFamily="18" charset="0"/>
              </a:rPr>
              <a:t>9).</a:t>
            </a:r>
          </a:p>
          <a:p>
            <a:pPr algn="just"/>
            <a:r>
              <a:rPr lang="en-US" cap="none" dirty="0" err="1">
                <a:latin typeface="Times New Roman" panose="02020603050405020304" pitchFamily="18" charset="0"/>
                <a:cs typeface="Times New Roman" panose="02020603050405020304" pitchFamily="18" charset="0"/>
              </a:rPr>
              <a:t>Philostratos</a:t>
            </a:r>
            <a:r>
              <a:rPr lang="en-US" cap="none" dirty="0">
                <a:latin typeface="Times New Roman" panose="02020603050405020304" pitchFamily="18" charset="0"/>
                <a:cs typeface="Times New Roman" panose="02020603050405020304" pitchFamily="18" charset="0"/>
              </a:rPr>
              <a:t>: She will soon take another, when we dispose of our bags.</a:t>
            </a:r>
            <a:endParaRPr lang="el-GR"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9011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AAA7CE-3F03-01F7-28CA-3920832F420D}"/>
              </a:ext>
            </a:extLst>
          </p:cNvPr>
          <p:cNvSpPr>
            <a:spLocks noGrp="1"/>
          </p:cNvSpPr>
          <p:nvPr>
            <p:ph type="title"/>
          </p:nvPr>
        </p:nvSpPr>
        <p:spPr/>
        <p:txBody>
          <a:bodyPr/>
          <a:lstStyle/>
          <a:p>
            <a:r>
              <a:rPr lang="en-US" dirty="0"/>
              <a:t>Finite subordinative clauses</a:t>
            </a:r>
            <a:endParaRPr lang="el-GR" dirty="0"/>
          </a:p>
        </p:txBody>
      </p:sp>
      <p:sp>
        <p:nvSpPr>
          <p:cNvPr id="3" name="Θέση περιεχομένου 2">
            <a:extLst>
              <a:ext uri="{FF2B5EF4-FFF2-40B4-BE49-F238E27FC236}">
                <a16:creationId xmlns:a16="http://schemas.microsoft.com/office/drawing/2014/main" id="{E35AF1C2-E59D-1D32-77E0-2E6471DDC0D0}"/>
              </a:ext>
            </a:extLst>
          </p:cNvPr>
          <p:cNvSpPr>
            <a:spLocks noGrp="1"/>
          </p:cNvSpPr>
          <p:nvPr>
            <p:ph sz="quarter" idx="13"/>
          </p:nvPr>
        </p:nvSpPr>
        <p:spPr/>
        <p:txBody>
          <a:bodyPr/>
          <a:lstStyle/>
          <a:p>
            <a:pPr marL="0" indent="0" algn="just">
              <a:buNone/>
            </a:pPr>
            <a:r>
              <a:rPr lang="en-US" cap="none" dirty="0"/>
              <a:t>What things the </a:t>
            </a:r>
            <a:r>
              <a:rPr lang="en-US" cap="none" dirty="0" err="1"/>
              <a:t>Laistrygonians</a:t>
            </a:r>
            <a:r>
              <a:rPr lang="en-US" cap="none" dirty="0"/>
              <a:t>, the gods’ enemies, plan and devise. They collude with my mistress. And </a:t>
            </a:r>
            <a:r>
              <a:rPr lang="en-US" cap="none" dirty="0" err="1"/>
              <a:t>phaidrias</a:t>
            </a:r>
            <a:r>
              <a:rPr lang="en-US" cap="none" dirty="0"/>
              <a:t> knows none of it. In the fifth month after his wedding his wife gave birth to a male child. With his swaddling clothes the women placed some necklaces and token-trinkets and gave him to </a:t>
            </a:r>
            <a:r>
              <a:rPr lang="en-US" cap="none" dirty="0" err="1"/>
              <a:t>Asphalion</a:t>
            </a:r>
            <a:r>
              <a:rPr lang="en-US" cap="none" dirty="0"/>
              <a:t> the day laborer to bring to the top of Mt. Parnes. And we meanwhile must keep the evil hidden. For now may I keep quiet. But silence nourishes resentment. And when they annoy me even a little, calling me flatterer and a parasite and other outrages which they typically bring to bear, </a:t>
            </a:r>
            <a:r>
              <a:rPr lang="en-US" cap="none" dirty="0" err="1"/>
              <a:t>Phaidrias</a:t>
            </a:r>
            <a:r>
              <a:rPr lang="en-US" cap="none" dirty="0"/>
              <a:t> will know what happened.</a:t>
            </a:r>
            <a:endParaRPr lang="el-GR" cap="none" dirty="0"/>
          </a:p>
        </p:txBody>
      </p:sp>
    </p:spTree>
    <p:extLst>
      <p:ext uri="{BB962C8B-B14F-4D97-AF65-F5344CB8AC3E}">
        <p14:creationId xmlns:p14="http://schemas.microsoft.com/office/powerpoint/2010/main" val="20756351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F5AF6D-8A24-2DB5-7537-F7ECD6E72D2F}"/>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C47F2AA6-A492-36CD-5105-4822DFB50778}"/>
              </a:ext>
            </a:extLst>
          </p:cNvPr>
          <p:cNvSpPr>
            <a:spLocks noGrp="1"/>
          </p:cNvSpPr>
          <p:nvPr>
            <p:ph sz="quarter" idx="13"/>
          </p:nvPr>
        </p:nvSpPr>
        <p:spPr/>
        <p:txBody>
          <a:bodyPr>
            <a:normAutofit fontScale="92500" lnSpcReduction="20000"/>
          </a:bodyPr>
          <a:lstStyle/>
          <a:p>
            <a:pPr algn="just"/>
            <a:r>
              <a:rPr lang="en-US" cap="none" dirty="0"/>
              <a:t>A </a:t>
            </a:r>
            <a:r>
              <a:rPr lang="en-US" b="1" cap="none" dirty="0"/>
              <a:t>conditional sentence consists of</a:t>
            </a:r>
            <a:r>
              <a:rPr lang="en-US" cap="none" dirty="0"/>
              <a:t>:</a:t>
            </a:r>
          </a:p>
          <a:p>
            <a:pPr algn="just"/>
            <a:r>
              <a:rPr lang="en-US" cap="none" dirty="0"/>
              <a:t>– a </a:t>
            </a:r>
            <a:r>
              <a:rPr lang="en-US" b="1" cap="none" dirty="0"/>
              <a:t>subordinate conditional clause </a:t>
            </a:r>
            <a:r>
              <a:rPr lang="en-US" cap="none" dirty="0"/>
              <a:t>(the protasis): ‘If </a:t>
            </a:r>
            <a:r>
              <a:rPr lang="en-US" cap="none" dirty="0" err="1"/>
              <a:t>achilles</a:t>
            </a:r>
            <a:r>
              <a:rPr lang="en-US" cap="none" dirty="0"/>
              <a:t> is shot in the heel, . . .’;</a:t>
            </a:r>
          </a:p>
          <a:p>
            <a:pPr algn="just"/>
            <a:r>
              <a:rPr lang="en-US" cap="none" dirty="0"/>
              <a:t>– a </a:t>
            </a:r>
            <a:r>
              <a:rPr lang="en-US" b="1" cap="none" dirty="0"/>
              <a:t>matrix clause</a:t>
            </a:r>
            <a:r>
              <a:rPr lang="en-US" cap="none" dirty="0"/>
              <a:t> (the apodosis): ‘ . . . (then) he will die.’</a:t>
            </a:r>
          </a:p>
          <a:p>
            <a:pPr algn="just"/>
            <a:r>
              <a:rPr lang="en-US" cap="none" dirty="0"/>
              <a:t>The whole of the conditional sentence expresses that </a:t>
            </a:r>
            <a:r>
              <a:rPr lang="en-US" u="sng" cap="none" dirty="0"/>
              <a:t>the realization of the action in the matrix clause depends on the realization of the action in the subordinate clause</a:t>
            </a:r>
            <a:r>
              <a:rPr lang="en-US" cap="none" dirty="0"/>
              <a:t>.</a:t>
            </a:r>
          </a:p>
          <a:p>
            <a:pPr algn="just"/>
            <a:r>
              <a:rPr lang="en-US" cap="none" dirty="0"/>
              <a:t>By using different types of conditional sentences, speakers can </a:t>
            </a:r>
            <a:r>
              <a:rPr lang="en-US" u="sng" cap="none" dirty="0"/>
              <a:t>indicate their assessment of the likelihood/factuality of the condition’s fulfilment</a:t>
            </a:r>
            <a:r>
              <a:rPr lang="en-US" cap="none" dirty="0"/>
              <a:t>.</a:t>
            </a:r>
          </a:p>
          <a:p>
            <a:pPr algn="just"/>
            <a:r>
              <a:rPr lang="en-US" cap="none" dirty="0"/>
              <a:t>Greek conditional clauses are introduced by </a:t>
            </a:r>
            <a:r>
              <a:rPr lang="en-US" cap="none" dirty="0" err="1">
                <a:latin typeface="Times New Roman" panose="02020603050405020304" pitchFamily="18" charset="0"/>
                <a:cs typeface="Times New Roman" panose="02020603050405020304" pitchFamily="18" charset="0"/>
              </a:rPr>
              <a:t>εἰ</a:t>
            </a:r>
            <a:r>
              <a:rPr lang="en-US" cap="none" dirty="0"/>
              <a:t>. If </a:t>
            </a:r>
            <a:r>
              <a:rPr lang="en-US" cap="none" dirty="0" err="1">
                <a:latin typeface="Times New Roman" panose="02020603050405020304" pitchFamily="18" charset="0"/>
                <a:cs typeface="Times New Roman" panose="02020603050405020304" pitchFamily="18" charset="0"/>
              </a:rPr>
              <a:t>εἰ</a:t>
            </a:r>
            <a:r>
              <a:rPr lang="en-US" cap="none" dirty="0"/>
              <a:t> is joined with </a:t>
            </a:r>
            <a:r>
              <a:rPr lang="en-US" cap="none" dirty="0" err="1">
                <a:latin typeface="Times New Roman" panose="02020603050405020304" pitchFamily="18" charset="0"/>
                <a:cs typeface="Times New Roman" panose="02020603050405020304" pitchFamily="18" charset="0"/>
              </a:rPr>
              <a:t>ἄν</a:t>
            </a:r>
            <a:r>
              <a:rPr lang="en-US" cap="none" dirty="0"/>
              <a:t>, it becomes</a:t>
            </a:r>
            <a:r>
              <a:rPr lang="el-GR" cap="none" dirty="0"/>
              <a:t> </a:t>
            </a:r>
            <a:r>
              <a:rPr lang="en-US" cap="none" dirty="0" err="1">
                <a:latin typeface="Times New Roman" panose="02020603050405020304" pitchFamily="18" charset="0"/>
                <a:cs typeface="Times New Roman" panose="02020603050405020304" pitchFamily="18" charset="0"/>
              </a:rPr>
              <a:t>ἐάν</a:t>
            </a:r>
            <a:r>
              <a:rPr lang="en-US" cap="none" dirty="0"/>
              <a:t>, </a:t>
            </a:r>
            <a:r>
              <a:rPr lang="en-US" cap="none" dirty="0" err="1">
                <a:latin typeface="Times New Roman" panose="02020603050405020304" pitchFamily="18" charset="0"/>
                <a:cs typeface="Times New Roman" panose="02020603050405020304" pitchFamily="18" charset="0"/>
              </a:rPr>
              <a:t>ἤν</a:t>
            </a:r>
            <a:r>
              <a:rPr lang="en-US" cap="none" dirty="0"/>
              <a:t> or </a:t>
            </a:r>
            <a:r>
              <a:rPr lang="el-GR" cap="none" dirty="0">
                <a:latin typeface="Times New Roman" panose="02020603050405020304" pitchFamily="18" charset="0"/>
                <a:cs typeface="Times New Roman" panose="02020603050405020304" pitchFamily="18" charset="0"/>
              </a:rPr>
              <a:t>ἄ</a:t>
            </a:r>
            <a:r>
              <a:rPr lang="en-US" cap="none" dirty="0">
                <a:latin typeface="Times New Roman" panose="02020603050405020304" pitchFamily="18" charset="0"/>
                <a:cs typeface="Times New Roman" panose="02020603050405020304" pitchFamily="18" charset="0"/>
              </a:rPr>
              <a:t>ν</a:t>
            </a:r>
            <a:r>
              <a:rPr lang="en-US" cap="none" dirty="0"/>
              <a:t> through </a:t>
            </a:r>
            <a:r>
              <a:rPr lang="en-US" cap="none" dirty="0" err="1"/>
              <a:t>crasis</a:t>
            </a:r>
            <a:r>
              <a:rPr lang="en-US" cap="none" dirty="0"/>
              <a:t>. The negative in the protasis is nearly</a:t>
            </a:r>
            <a:r>
              <a:rPr lang="el-GR" cap="none" dirty="0"/>
              <a:t> </a:t>
            </a:r>
            <a:r>
              <a:rPr lang="en-US" cap="none" dirty="0"/>
              <a:t>always </a:t>
            </a:r>
            <a:r>
              <a:rPr lang="en-US" cap="none" dirty="0" err="1">
                <a:latin typeface="Times New Roman" panose="02020603050405020304" pitchFamily="18" charset="0"/>
                <a:cs typeface="Times New Roman" panose="02020603050405020304" pitchFamily="18" charset="0"/>
              </a:rPr>
              <a:t>μή</a:t>
            </a:r>
            <a:r>
              <a:rPr lang="en-US" cap="none" dirty="0"/>
              <a:t>.</a:t>
            </a:r>
            <a:endParaRPr lang="el-GR" cap="none" dirty="0"/>
          </a:p>
        </p:txBody>
      </p:sp>
    </p:spTree>
    <p:extLst>
      <p:ext uri="{BB962C8B-B14F-4D97-AF65-F5344CB8AC3E}">
        <p14:creationId xmlns:p14="http://schemas.microsoft.com/office/powerpoint/2010/main" val="8944183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C084FD-AD9D-21FB-71FD-0057F95B3E14}"/>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F0372FE8-B7B7-6349-4704-A6006571C701}"/>
              </a:ext>
            </a:extLst>
          </p:cNvPr>
          <p:cNvSpPr>
            <a:spLocks noGrp="1"/>
          </p:cNvSpPr>
          <p:nvPr>
            <p:ph sz="quarter" idx="13"/>
          </p:nvPr>
        </p:nvSpPr>
        <p:spPr/>
        <p:txBody>
          <a:bodyPr>
            <a:normAutofit/>
          </a:bodyPr>
          <a:lstStyle/>
          <a:p>
            <a:r>
              <a:rPr lang="el-GR" b="1" cap="none" dirty="0"/>
              <a:t>Ν</a:t>
            </a:r>
            <a:r>
              <a:rPr lang="en-US" b="1" cap="none" dirty="0" err="1"/>
              <a:t>eutral</a:t>
            </a:r>
            <a:r>
              <a:rPr lang="en-US" b="1" cap="none" dirty="0"/>
              <a:t> conditions (possible or skeptical)</a:t>
            </a:r>
            <a:r>
              <a:rPr lang="el-GR" cap="none" dirty="0"/>
              <a:t>:</a:t>
            </a:r>
            <a:endParaRPr lang="en-US" cap="none" dirty="0"/>
          </a:p>
          <a:p>
            <a:r>
              <a:rPr lang="el-GR" cap="none" dirty="0"/>
              <a:t>Ι</a:t>
            </a:r>
            <a:r>
              <a:rPr lang="en-US" cap="none" dirty="0"/>
              <a:t>n neutral conditions, the speaker gives no indication of the likelihood of the</a:t>
            </a:r>
            <a:r>
              <a:rPr lang="el-GR" cap="none" dirty="0"/>
              <a:t> </a:t>
            </a:r>
            <a:r>
              <a:rPr lang="en-US" cap="none" dirty="0"/>
              <a:t>realization of the action in the protasis. the speaker simply puts forward that ‘if it</a:t>
            </a:r>
            <a:r>
              <a:rPr lang="el-GR" cap="none" dirty="0"/>
              <a:t> </a:t>
            </a:r>
            <a:r>
              <a:rPr lang="en-US" cap="none" dirty="0"/>
              <a:t>is true that x’ or ‘if it is the case that x’, ‘then y’.</a:t>
            </a:r>
          </a:p>
          <a:p>
            <a:r>
              <a:rPr lang="el-GR" cap="none" dirty="0"/>
              <a:t>Ν</a:t>
            </a:r>
            <a:r>
              <a:rPr lang="en-US" cap="none" dirty="0" err="1"/>
              <a:t>eutral</a:t>
            </a:r>
            <a:r>
              <a:rPr lang="en-US" cap="none" dirty="0"/>
              <a:t> conditions have </a:t>
            </a:r>
            <a:r>
              <a:rPr lang="en-US" b="1" cap="none" dirty="0" err="1">
                <a:latin typeface="Times New Roman" panose="02020603050405020304" pitchFamily="18" charset="0"/>
                <a:cs typeface="Times New Roman" panose="02020603050405020304" pitchFamily="18" charset="0"/>
              </a:rPr>
              <a:t>εἰ</a:t>
            </a:r>
            <a:r>
              <a:rPr lang="en-US" b="1" cap="none" dirty="0">
                <a:latin typeface="Times New Roman" panose="02020603050405020304" pitchFamily="18" charset="0"/>
                <a:cs typeface="Times New Roman" panose="02020603050405020304" pitchFamily="18" charset="0"/>
              </a:rPr>
              <a:t> </a:t>
            </a:r>
            <a:r>
              <a:rPr lang="en-US" b="1" cap="none" dirty="0"/>
              <a:t>+ indicative </a:t>
            </a:r>
            <a:r>
              <a:rPr lang="en-US" cap="none" dirty="0"/>
              <a:t>in the protasis; </a:t>
            </a:r>
            <a:r>
              <a:rPr lang="en-US" b="1" cap="none" dirty="0"/>
              <a:t>any mood and tense </a:t>
            </a:r>
            <a:r>
              <a:rPr lang="en-US" cap="none" dirty="0"/>
              <a:t>may</a:t>
            </a:r>
            <a:r>
              <a:rPr lang="el-GR" cap="none" dirty="0"/>
              <a:t> </a:t>
            </a:r>
            <a:r>
              <a:rPr lang="en-US" cap="none" dirty="0"/>
              <a:t>be used in the apodosis.</a:t>
            </a:r>
          </a:p>
          <a:p>
            <a:r>
              <a:rPr lang="en-US" cap="none" dirty="0"/>
              <a:t>The use of a neutral condition often implies a degree of </a:t>
            </a:r>
            <a:r>
              <a:rPr lang="en-US" cap="none" dirty="0" err="1"/>
              <a:t>scepticism</a:t>
            </a:r>
            <a:r>
              <a:rPr lang="en-US" cap="none" dirty="0"/>
              <a:t> on the speaker’s part, which may be made explicit by adding a phrase like (</a:t>
            </a:r>
            <a:r>
              <a:rPr lang="en-US" cap="none" dirty="0" err="1">
                <a:latin typeface="Times New Roman" panose="02020603050405020304" pitchFamily="18" charset="0"/>
                <a:cs typeface="Times New Roman" panose="02020603050405020304" pitchFamily="18" charset="0"/>
              </a:rPr>
              <a:t>ὡς</a:t>
            </a:r>
            <a:r>
              <a:rPr lang="en-US" cap="none" dirty="0"/>
              <a:t>) </a:t>
            </a:r>
            <a:r>
              <a:rPr lang="en-US" cap="none" dirty="0" err="1">
                <a:latin typeface="Times New Roman" panose="02020603050405020304" pitchFamily="18" charset="0"/>
                <a:cs typeface="Times New Roman" panose="02020603050405020304" pitchFamily="18" charset="0"/>
              </a:rPr>
              <a:t>ἀληθῶς</a:t>
            </a:r>
            <a:r>
              <a:rPr lang="en-US" cap="none" dirty="0"/>
              <a:t> really, truly.</a:t>
            </a:r>
            <a:endParaRPr lang="el-GR" cap="none" dirty="0"/>
          </a:p>
        </p:txBody>
      </p:sp>
    </p:spTree>
    <p:extLst>
      <p:ext uri="{BB962C8B-B14F-4D97-AF65-F5344CB8AC3E}">
        <p14:creationId xmlns:p14="http://schemas.microsoft.com/office/powerpoint/2010/main" val="30682648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EBC5C3-C144-341B-CBA2-DBE7C8D7E2D4}"/>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3155D405-AE5C-A36C-CC1A-A417295C5FEE}"/>
              </a:ext>
            </a:extLst>
          </p:cNvPr>
          <p:cNvSpPr>
            <a:spLocks noGrp="1"/>
          </p:cNvSpPr>
          <p:nvPr>
            <p:ph sz="quarter" idx="13"/>
          </p:nvPr>
        </p:nvSpPr>
        <p:spPr/>
        <p:txBody>
          <a:bodyPr/>
          <a:lstStyle/>
          <a:p>
            <a:pPr algn="just"/>
            <a:r>
              <a:rPr lang="el-GR" u="sng" cap="none" dirty="0" err="1">
                <a:latin typeface="Times New Roman" panose="02020603050405020304" pitchFamily="18" charset="0"/>
                <a:cs typeface="Times New Roman" panose="02020603050405020304" pitchFamily="18" charset="0"/>
              </a:rPr>
              <a:t>ἀξιῶ</a:t>
            </a:r>
            <a:r>
              <a:rPr lang="el-GR" u="sng"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δέ</a:t>
            </a:r>
            <a:r>
              <a:rPr lang="el-GR" cap="none" dirty="0">
                <a:latin typeface="Times New Roman" panose="02020603050405020304" pitchFamily="18" charset="0"/>
                <a:cs typeface="Times New Roman" panose="02020603050405020304" pitchFamily="18" charset="0"/>
              </a:rPr>
              <a:t>, ὦ βουλή, </a:t>
            </a:r>
            <a:r>
              <a:rPr lang="el-GR" b="1" cap="none" dirty="0" err="1">
                <a:latin typeface="Times New Roman" panose="02020603050405020304" pitchFamily="18" charset="0"/>
                <a:cs typeface="Times New Roman" panose="02020603050405020304" pitchFamily="18" charset="0"/>
              </a:rPr>
              <a:t>εἰ</a:t>
            </a:r>
            <a:r>
              <a:rPr lang="el-GR" b="1" cap="none" dirty="0">
                <a:latin typeface="Times New Roman" panose="02020603050405020304" pitchFamily="18" charset="0"/>
                <a:cs typeface="Times New Roman" panose="02020603050405020304" pitchFamily="18" charset="0"/>
              </a:rPr>
              <a:t> </a:t>
            </a:r>
            <a:r>
              <a:rPr lang="el-GR" b="1" cap="none" dirty="0" err="1">
                <a:latin typeface="Times New Roman" panose="02020603050405020304" pitchFamily="18" charset="0"/>
                <a:cs typeface="Times New Roman" panose="02020603050405020304" pitchFamily="18" charset="0"/>
              </a:rPr>
              <a:t>μὲν</a:t>
            </a:r>
            <a:r>
              <a:rPr lang="el-GR" b="1" cap="none" dirty="0">
                <a:latin typeface="Times New Roman" panose="02020603050405020304" pitchFamily="18" charset="0"/>
                <a:cs typeface="Times New Roman" panose="02020603050405020304" pitchFamily="18" charset="0"/>
              </a:rPr>
              <a:t> </a:t>
            </a:r>
            <a:r>
              <a:rPr lang="el-GR" b="1" cap="none" dirty="0" err="1">
                <a:latin typeface="Times New Roman" panose="02020603050405020304" pitchFamily="18" charset="0"/>
                <a:cs typeface="Times New Roman" panose="02020603050405020304" pitchFamily="18" charset="0"/>
              </a:rPr>
              <a:t>ἀδικῶ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μηδεμιᾶς</a:t>
            </a:r>
            <a:r>
              <a:rPr lang="el-GR" cap="none" dirty="0">
                <a:latin typeface="Times New Roman" panose="02020603050405020304" pitchFamily="18" charset="0"/>
                <a:cs typeface="Times New Roman" panose="02020603050405020304" pitchFamily="18" charset="0"/>
              </a:rPr>
              <a:t> συγγνώμης </a:t>
            </a:r>
            <a:r>
              <a:rPr lang="el-GR" cap="none" dirty="0" err="1">
                <a:latin typeface="Times New Roman" panose="02020603050405020304" pitchFamily="18" charset="0"/>
                <a:cs typeface="Times New Roman" panose="02020603050405020304" pitchFamily="18" charset="0"/>
              </a:rPr>
              <a:t>τυγχάνειν</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Lys. 3.4)</a:t>
            </a:r>
          </a:p>
          <a:p>
            <a:pPr algn="just"/>
            <a:endParaRPr lang="en-US" cap="none" dirty="0">
              <a:latin typeface="Times New Roman" panose="02020603050405020304" pitchFamily="18" charset="0"/>
              <a:cs typeface="Times New Roman" panose="02020603050405020304" pitchFamily="18" charset="0"/>
            </a:endParaRPr>
          </a:p>
          <a:p>
            <a:pPr algn="just"/>
            <a:r>
              <a:rPr lang="en-US" cap="none" dirty="0">
                <a:latin typeface="Times New Roman" panose="02020603050405020304" pitchFamily="18" charset="0"/>
                <a:cs typeface="Times New Roman" panose="02020603050405020304" pitchFamily="18" charset="0"/>
              </a:rPr>
              <a:t>I do not ask, council, to meet with any forgiveness if I am guilty.</a:t>
            </a:r>
            <a:endParaRPr lang="el-GR" cap="none" dirty="0">
              <a:latin typeface="Times New Roman" panose="02020603050405020304" pitchFamily="18" charset="0"/>
              <a:cs typeface="Times New Roman" panose="02020603050405020304" pitchFamily="18" charset="0"/>
            </a:endParaRPr>
          </a:p>
        </p:txBody>
      </p:sp>
      <p:sp>
        <p:nvSpPr>
          <p:cNvPr id="4" name="Θέση περιεχομένου 3">
            <a:extLst>
              <a:ext uri="{FF2B5EF4-FFF2-40B4-BE49-F238E27FC236}">
                <a16:creationId xmlns:a16="http://schemas.microsoft.com/office/drawing/2014/main" id="{16339CAD-D047-6754-EC04-197CD89FB5E5}"/>
              </a:ext>
            </a:extLst>
          </p:cNvPr>
          <p:cNvSpPr>
            <a:spLocks noGrp="1"/>
          </p:cNvSpPr>
          <p:nvPr>
            <p:ph sz="quarter" idx="14"/>
          </p:nvPr>
        </p:nvSpPr>
        <p:spPr/>
        <p:txBody>
          <a:bodyPr/>
          <a:lstStyle/>
          <a:p>
            <a:pPr algn="just"/>
            <a:r>
              <a:rPr lang="el-GR" b="1" cap="none" dirty="0" err="1">
                <a:latin typeface="Times New Roman" panose="02020603050405020304" pitchFamily="18" charset="0"/>
                <a:cs typeface="Times New Roman" panose="02020603050405020304" pitchFamily="18" charset="0"/>
              </a:rPr>
              <a:t>εἰ</a:t>
            </a:r>
            <a:r>
              <a:rPr lang="el-GR" cap="none" dirty="0">
                <a:latin typeface="Times New Roman" panose="02020603050405020304" pitchFamily="18" charset="0"/>
                <a:cs typeface="Times New Roman" panose="02020603050405020304" pitchFamily="18" charset="0"/>
              </a:rPr>
              <a:t> . . . </a:t>
            </a:r>
            <a:r>
              <a:rPr lang="el-GR" cap="none" dirty="0" err="1">
                <a:latin typeface="Times New Roman" panose="02020603050405020304" pitchFamily="18" charset="0"/>
                <a:cs typeface="Times New Roman" panose="02020603050405020304" pitchFamily="18" charset="0"/>
              </a:rPr>
              <a:t>ὑμᾶς</a:t>
            </a:r>
            <a:r>
              <a:rPr lang="el-GR" cap="none" dirty="0">
                <a:latin typeface="Times New Roman" panose="02020603050405020304" pitchFamily="18" charset="0"/>
                <a:cs typeface="Times New Roman" panose="02020603050405020304" pitchFamily="18" charset="0"/>
              </a:rPr>
              <a:t> </a:t>
            </a:r>
            <a:r>
              <a:rPr lang="el-GR" b="1" cap="none" dirty="0" err="1">
                <a:latin typeface="Times New Roman" panose="02020603050405020304" pitchFamily="18" charset="0"/>
                <a:cs typeface="Times New Roman" panose="02020603050405020304" pitchFamily="18" charset="0"/>
              </a:rPr>
              <a:t>οἴονται</a:t>
            </a:r>
            <a:r>
              <a:rPr lang="el-GR" cap="none" dirty="0">
                <a:latin typeface="Times New Roman" panose="02020603050405020304" pitchFamily="18" charset="0"/>
                <a:cs typeface="Times New Roman" panose="02020603050405020304" pitchFamily="18" charset="0"/>
              </a:rPr>
              <a:t> . . . </a:t>
            </a:r>
            <a:r>
              <a:rPr lang="el-GR" cap="none" dirty="0" err="1">
                <a:latin typeface="Times New Roman" panose="02020603050405020304" pitchFamily="18" charset="0"/>
                <a:cs typeface="Times New Roman" panose="02020603050405020304" pitchFamily="18" charset="0"/>
              </a:rPr>
              <a:t>ὑπὸ</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τῶν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διαβολῶν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πεισθέντας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καταψηφιεῖσθαί</a:t>
            </a:r>
            <a:r>
              <a:rPr lang="el-GR" cap="none" dirty="0">
                <a:latin typeface="Times New Roman" panose="02020603050405020304" pitchFamily="18" charset="0"/>
                <a:cs typeface="Times New Roman" panose="02020603050405020304" pitchFamily="18" charset="0"/>
              </a:rPr>
              <a:t> μου, </a:t>
            </a:r>
            <a:r>
              <a:rPr lang="el-GR" u="sng" cap="none" dirty="0" err="1">
                <a:latin typeface="Times New Roman" panose="02020603050405020304" pitchFamily="18" charset="0"/>
                <a:cs typeface="Times New Roman" panose="02020603050405020304" pitchFamily="18" charset="0"/>
              </a:rPr>
              <a:t>οὐκ</a:t>
            </a:r>
            <a:r>
              <a:rPr lang="el-GR" u="sng" cap="none" dirty="0">
                <a:latin typeface="Times New Roman" panose="02020603050405020304" pitchFamily="18" charset="0"/>
                <a:cs typeface="Times New Roman" panose="02020603050405020304" pitchFamily="18" charset="0"/>
              </a:rPr>
              <a:t> </a:t>
            </a:r>
            <a:r>
              <a:rPr lang="el-GR" u="sng" cap="none" dirty="0" err="1">
                <a:latin typeface="Times New Roman" panose="02020603050405020304" pitchFamily="18" charset="0"/>
                <a:cs typeface="Times New Roman" panose="02020603050405020304" pitchFamily="18" charset="0"/>
              </a:rPr>
              <a:t>ἂν</a:t>
            </a:r>
            <a:r>
              <a:rPr lang="en-US" u="sng" cap="none" dirty="0">
                <a:latin typeface="Times New Roman" panose="02020603050405020304" pitchFamily="18" charset="0"/>
                <a:cs typeface="Times New Roman" panose="02020603050405020304" pitchFamily="18" charset="0"/>
              </a:rPr>
              <a:t> </a:t>
            </a:r>
            <a:r>
              <a:rPr lang="el-GR" u="sng" cap="none" dirty="0" err="1">
                <a:latin typeface="Times New Roman" panose="02020603050405020304" pitchFamily="18" charset="0"/>
                <a:cs typeface="Times New Roman" panose="02020603050405020304" pitchFamily="18" charset="0"/>
              </a:rPr>
              <a:t>θαυμάσαιμι</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Lys. 9.2)</a:t>
            </a:r>
          </a:p>
          <a:p>
            <a:pPr algn="just"/>
            <a:r>
              <a:rPr lang="en-US" cap="none" dirty="0">
                <a:latin typeface="Times New Roman" panose="02020603050405020304" pitchFamily="18" charset="0"/>
                <a:cs typeface="Times New Roman" panose="02020603050405020304" pitchFamily="18" charset="0"/>
              </a:rPr>
              <a:t>If they think that you, having been persuaded by slander, will convict me, that would not surprise me.</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10095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812C4A-480A-D596-2FDC-A030E0217475}"/>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5D7B67CE-5DE2-C6E0-70A0-19B0355C14D9}"/>
              </a:ext>
            </a:extLst>
          </p:cNvPr>
          <p:cNvSpPr>
            <a:spLocks noGrp="1"/>
          </p:cNvSpPr>
          <p:nvPr>
            <p:ph sz="quarter" idx="13"/>
          </p:nvPr>
        </p:nvSpPr>
        <p:spPr/>
        <p:txBody>
          <a:bodyPr/>
          <a:lstStyle/>
          <a:p>
            <a:pPr algn="just"/>
            <a:r>
              <a:rPr lang="en-US" b="1" cap="none" dirty="0"/>
              <a:t>Prospective conditions (possible):</a:t>
            </a:r>
          </a:p>
          <a:p>
            <a:pPr algn="just"/>
            <a:r>
              <a:rPr lang="en-US" cap="none" dirty="0"/>
              <a:t>Prospective conditions are by far the most common type of conditionals referring to the future. by using this type of condition, the speaker presents fulfilment of the condition as very well possible/likely: ‘if x happens – and </a:t>
            </a:r>
            <a:r>
              <a:rPr lang="en-US" cap="none" dirty="0" err="1"/>
              <a:t>i</a:t>
            </a:r>
            <a:r>
              <a:rPr lang="en-US" cap="none" dirty="0"/>
              <a:t> consider it very well possible that it will, then y will happen.’</a:t>
            </a:r>
          </a:p>
          <a:p>
            <a:pPr algn="just"/>
            <a:r>
              <a:rPr lang="en-US" cap="none" dirty="0"/>
              <a:t>Prospective conditions in Greek have </a:t>
            </a:r>
            <a:r>
              <a:rPr lang="en-US" b="1" cap="none" dirty="0" err="1">
                <a:latin typeface="Times New Roman" panose="02020603050405020304" pitchFamily="18" charset="0"/>
                <a:cs typeface="Times New Roman" panose="02020603050405020304" pitchFamily="18" charset="0"/>
              </a:rPr>
              <a:t>ἐάν</a:t>
            </a:r>
            <a:r>
              <a:rPr lang="en-US" b="1" cap="none" dirty="0"/>
              <a:t> + subjunctive </a:t>
            </a:r>
            <a:r>
              <a:rPr lang="en-US" cap="none" dirty="0"/>
              <a:t>(prospective) in the protasis, and a </a:t>
            </a:r>
            <a:r>
              <a:rPr lang="en-US" b="1" cap="none" dirty="0"/>
              <a:t>verb form with future reference </a:t>
            </a:r>
            <a:r>
              <a:rPr lang="en-US" cap="none" dirty="0"/>
              <a:t>(e.g. future indicative, imperative, hortatory subjunctive) in the apodosis.</a:t>
            </a:r>
            <a:endParaRPr lang="el-GR" cap="none" dirty="0"/>
          </a:p>
        </p:txBody>
      </p:sp>
    </p:spTree>
    <p:extLst>
      <p:ext uri="{BB962C8B-B14F-4D97-AF65-F5344CB8AC3E}">
        <p14:creationId xmlns:p14="http://schemas.microsoft.com/office/powerpoint/2010/main" val="28764993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E3D4C8-39CD-A59B-26B7-A97B6B001ACE}"/>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E80B5A33-732D-9564-2940-EE4DFA518E27}"/>
              </a:ext>
            </a:extLst>
          </p:cNvPr>
          <p:cNvSpPr>
            <a:spLocks noGrp="1"/>
          </p:cNvSpPr>
          <p:nvPr>
            <p:ph sz="quarter" idx="13"/>
          </p:nvPr>
        </p:nvSpPr>
        <p:spPr/>
        <p:txBody>
          <a:bodyPr>
            <a:normAutofit/>
          </a:bodyPr>
          <a:lstStyle/>
          <a:p>
            <a:pPr algn="just"/>
            <a:r>
              <a:rPr lang="el-GR" b="1" cap="none" dirty="0" err="1">
                <a:latin typeface="Times New Roman" panose="02020603050405020304" pitchFamily="18" charset="0"/>
                <a:cs typeface="Times New Roman" panose="02020603050405020304" pitchFamily="18" charset="0"/>
              </a:rPr>
              <a:t>ἐὰν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δὲ</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νῦν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καταληφθεὶς</a:t>
            </a:r>
            <a:r>
              <a:rPr lang="el-GR" cap="none" dirty="0">
                <a:latin typeface="Times New Roman" panose="02020603050405020304" pitchFamily="18" charset="0"/>
                <a:cs typeface="Times New Roman" panose="02020603050405020304" pitchFamily="18" charset="0"/>
              </a:rPr>
              <a:t> </a:t>
            </a:r>
            <a:r>
              <a:rPr lang="el-GR" b="1" cap="none" dirty="0" err="1">
                <a:latin typeface="Times New Roman" panose="02020603050405020304" pitchFamily="18" charset="0"/>
                <a:cs typeface="Times New Roman" panose="02020603050405020304" pitchFamily="18" charset="0"/>
              </a:rPr>
              <a:t>ἀποθάνω</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ἀνόσια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ὀνείδη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τοῖς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παισὶν</a:t>
            </a:r>
            <a:r>
              <a:rPr lang="el-GR" cap="none" dirty="0">
                <a:latin typeface="Times New Roman" panose="02020603050405020304" pitchFamily="18" charset="0"/>
                <a:cs typeface="Times New Roman" panose="02020603050405020304" pitchFamily="18" charset="0"/>
              </a:rPr>
              <a:t> </a:t>
            </a:r>
            <a:r>
              <a:rPr lang="el-GR" u="sng" cap="none" dirty="0" err="1">
                <a:latin typeface="Times New Roman" panose="02020603050405020304" pitchFamily="18" charset="0"/>
                <a:cs typeface="Times New Roman" panose="02020603050405020304" pitchFamily="18" charset="0"/>
              </a:rPr>
              <a:t>ὑπολείψω</a:t>
            </a:r>
            <a:r>
              <a:rPr lang="el-GR"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 </a:t>
            </a:r>
            <a:r>
              <a:rPr lang="el-GR" cap="none" dirty="0">
                <a:latin typeface="Times New Roman" panose="02020603050405020304" pitchFamily="18" charset="0"/>
                <a:cs typeface="Times New Roman" panose="02020603050405020304" pitchFamily="18" charset="0"/>
              </a:rPr>
              <a:t>(</a:t>
            </a:r>
            <a:r>
              <a:rPr lang="en-US" cap="none" dirty="0" err="1">
                <a:latin typeface="Times New Roman" panose="02020603050405020304" pitchFamily="18" charset="0"/>
                <a:cs typeface="Times New Roman" panose="02020603050405020304" pitchFamily="18" charset="0"/>
              </a:rPr>
              <a:t>Antiph</a:t>
            </a:r>
            <a:r>
              <a:rPr lang="en-US" cap="none" dirty="0">
                <a:latin typeface="Times New Roman" panose="02020603050405020304" pitchFamily="18" charset="0"/>
                <a:cs typeface="Times New Roman" panose="02020603050405020304" pitchFamily="18" charset="0"/>
              </a:rPr>
              <a:t>. 2.2.9)</a:t>
            </a:r>
          </a:p>
          <a:p>
            <a:pPr algn="just"/>
            <a:endParaRPr lang="en-US" cap="none" dirty="0">
              <a:latin typeface="Times New Roman" panose="02020603050405020304" pitchFamily="18" charset="0"/>
              <a:cs typeface="Times New Roman" panose="02020603050405020304" pitchFamily="18" charset="0"/>
            </a:endParaRPr>
          </a:p>
          <a:p>
            <a:pPr algn="just"/>
            <a:r>
              <a:rPr lang="en-US" cap="none" dirty="0">
                <a:latin typeface="Times New Roman" panose="02020603050405020304" pitchFamily="18" charset="0"/>
                <a:cs typeface="Times New Roman" panose="02020603050405020304" pitchFamily="18" charset="0"/>
              </a:rPr>
              <a:t>If I am now taken into custody and die, I will leave shameful disgrace to my children.</a:t>
            </a:r>
            <a:endParaRPr lang="el-GR" cap="none" dirty="0">
              <a:latin typeface="Times New Roman" panose="02020603050405020304" pitchFamily="18" charset="0"/>
              <a:cs typeface="Times New Roman" panose="02020603050405020304" pitchFamily="18" charset="0"/>
            </a:endParaRPr>
          </a:p>
          <a:p>
            <a:pPr algn="just"/>
            <a:r>
              <a:rPr lang="en-US" cap="none" dirty="0">
                <a:latin typeface="Times New Roman" panose="02020603050405020304" pitchFamily="18" charset="0"/>
                <a:cs typeface="Times New Roman" panose="02020603050405020304" pitchFamily="18" charset="0"/>
              </a:rPr>
              <a:t> future indicative in the apodosis.</a:t>
            </a:r>
            <a:endParaRPr lang="el-GR" cap="none" dirty="0">
              <a:latin typeface="Times New Roman" panose="02020603050405020304" pitchFamily="18" charset="0"/>
              <a:cs typeface="Times New Roman" panose="02020603050405020304" pitchFamily="18" charset="0"/>
            </a:endParaRPr>
          </a:p>
        </p:txBody>
      </p:sp>
      <p:sp>
        <p:nvSpPr>
          <p:cNvPr id="4" name="Θέση περιεχομένου 3">
            <a:extLst>
              <a:ext uri="{FF2B5EF4-FFF2-40B4-BE49-F238E27FC236}">
                <a16:creationId xmlns:a16="http://schemas.microsoft.com/office/drawing/2014/main" id="{C3FC91C2-9A1E-0C5D-1458-5D4E8E251384}"/>
              </a:ext>
            </a:extLst>
          </p:cNvPr>
          <p:cNvSpPr>
            <a:spLocks noGrp="1"/>
          </p:cNvSpPr>
          <p:nvPr>
            <p:ph sz="quarter" idx="14"/>
          </p:nvPr>
        </p:nvSpPr>
        <p:spPr/>
        <p:txBody>
          <a:bodyPr/>
          <a:lstStyle/>
          <a:p>
            <a:pPr algn="just"/>
            <a:r>
              <a:rPr lang="el-GR" cap="none" dirty="0">
                <a:latin typeface="Times New Roman" panose="02020603050405020304" pitchFamily="18" charset="0"/>
                <a:cs typeface="Times New Roman" panose="02020603050405020304" pitchFamily="18" charset="0"/>
              </a:rPr>
              <a:t>Τ</a:t>
            </a:r>
            <a:r>
              <a:rPr lang="en-US" cap="none" dirty="0" err="1">
                <a:latin typeface="Times New Roman" panose="02020603050405020304" pitchFamily="18" charset="0"/>
                <a:cs typeface="Times New Roman" panose="02020603050405020304" pitchFamily="18" charset="0"/>
              </a:rPr>
              <a:t>εύκρῳ</a:t>
            </a:r>
            <a:r>
              <a:rPr lang="en-US" cap="none" dirty="0">
                <a:latin typeface="Times New Roman" panose="02020603050405020304" pitchFamily="18" charset="0"/>
                <a:cs typeface="Times New Roman" panose="02020603050405020304" pitchFamily="18" charset="0"/>
              </a:rPr>
              <a:t> . . . , </a:t>
            </a:r>
            <a:r>
              <a:rPr lang="en-US" b="1" cap="none" dirty="0" err="1">
                <a:latin typeface="Times New Roman" panose="02020603050405020304" pitchFamily="18" charset="0"/>
                <a:cs typeface="Times New Roman" panose="02020603050405020304" pitchFamily="18" charset="0"/>
              </a:rPr>
              <a:t>ἢν</a:t>
            </a:r>
            <a:r>
              <a:rPr lang="en-US" cap="none" dirty="0">
                <a:latin typeface="Times New Roman" panose="02020603050405020304" pitchFamily="18" charset="0"/>
                <a:cs typeface="Times New Roman" panose="02020603050405020304" pitchFamily="18" charset="0"/>
              </a:rPr>
              <a:t> </a:t>
            </a:r>
            <a:r>
              <a:rPr lang="en-US" b="1" cap="none" dirty="0" err="1">
                <a:latin typeface="Times New Roman" panose="02020603050405020304" pitchFamily="18" charset="0"/>
                <a:cs typeface="Times New Roman" panose="02020603050405020304" pitchFamily="18" charset="0"/>
              </a:rPr>
              <a:t>μόλῃ</a:t>
            </a:r>
            <a:r>
              <a:rPr lang="en-US" cap="none" dirty="0">
                <a:latin typeface="Times New Roman" panose="02020603050405020304" pitchFamily="18" charset="0"/>
                <a:cs typeface="Times New Roman" panose="02020603050405020304" pitchFamily="18" charset="0"/>
              </a:rPr>
              <a:t>, </a:t>
            </a:r>
            <a:r>
              <a:rPr lang="en-US" u="sng" cap="none" dirty="0" err="1">
                <a:latin typeface="Times New Roman" panose="02020603050405020304" pitchFamily="18" charset="0"/>
                <a:cs typeface="Times New Roman" panose="02020603050405020304" pitchFamily="18" charset="0"/>
              </a:rPr>
              <a:t>σημήν</a:t>
            </a:r>
            <a:r>
              <a:rPr lang="en-US" u="sng" cap="none" dirty="0">
                <a:latin typeface="Times New Roman" panose="02020603050405020304" pitchFamily="18" charset="0"/>
                <a:cs typeface="Times New Roman" panose="02020603050405020304" pitchFamily="18" charset="0"/>
              </a:rPr>
              <a:t>ατε </a:t>
            </a:r>
            <a:r>
              <a:rPr lang="en-US" cap="none" dirty="0">
                <a:latin typeface="Times New Roman" panose="02020603050405020304" pitchFamily="18" charset="0"/>
                <a:cs typeface="Times New Roman" panose="02020603050405020304" pitchFamily="18" charset="0"/>
              </a:rPr>
              <a:t>| μέλειν μὲν ἡμῶν. (Soph. </a:t>
            </a:r>
            <a:r>
              <a:rPr lang="en-US" i="1" cap="none" dirty="0">
                <a:latin typeface="Times New Roman" panose="02020603050405020304" pitchFamily="18" charset="0"/>
                <a:cs typeface="Times New Roman" panose="02020603050405020304" pitchFamily="18" charset="0"/>
              </a:rPr>
              <a:t>Aj.</a:t>
            </a:r>
            <a:r>
              <a:rPr lang="en-US" cap="none" dirty="0">
                <a:latin typeface="Times New Roman" panose="02020603050405020304" pitchFamily="18" charset="0"/>
                <a:cs typeface="Times New Roman" panose="02020603050405020304" pitchFamily="18" charset="0"/>
              </a:rPr>
              <a:t> 688–9)</a:t>
            </a:r>
          </a:p>
          <a:p>
            <a:pPr algn="just"/>
            <a:endParaRPr lang="en-US" cap="none" dirty="0">
              <a:latin typeface="Times New Roman" panose="02020603050405020304" pitchFamily="18" charset="0"/>
              <a:cs typeface="Times New Roman" panose="02020603050405020304" pitchFamily="18" charset="0"/>
            </a:endParaRPr>
          </a:p>
          <a:p>
            <a:pPr algn="just"/>
            <a:r>
              <a:rPr lang="en-US" cap="none" dirty="0">
                <a:latin typeface="Times New Roman" panose="02020603050405020304" pitchFamily="18" charset="0"/>
                <a:cs typeface="Times New Roman" panose="02020603050405020304" pitchFamily="18" charset="0"/>
              </a:rPr>
              <a:t>If Teucer comes, tell him to take care of me. </a:t>
            </a:r>
            <a:endParaRPr lang="el-GR" cap="none" dirty="0">
              <a:latin typeface="Times New Roman" panose="02020603050405020304" pitchFamily="18" charset="0"/>
              <a:cs typeface="Times New Roman" panose="02020603050405020304" pitchFamily="18" charset="0"/>
            </a:endParaRPr>
          </a:p>
          <a:p>
            <a:pPr algn="just"/>
            <a:r>
              <a:rPr lang="en-US" cap="none" dirty="0">
                <a:latin typeface="Times New Roman" panose="02020603050405020304" pitchFamily="18" charset="0"/>
                <a:cs typeface="Times New Roman" panose="02020603050405020304" pitchFamily="18" charset="0"/>
              </a:rPr>
              <a:t>imperative in the apodosis.</a:t>
            </a:r>
            <a:endParaRPr lang="el-GR"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7864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AD6E53-753F-FC58-C1F1-597D6E855EB9}"/>
              </a:ext>
            </a:extLst>
          </p:cNvPr>
          <p:cNvSpPr>
            <a:spLocks noGrp="1"/>
          </p:cNvSpPr>
          <p:nvPr>
            <p:ph type="title"/>
          </p:nvPr>
        </p:nvSpPr>
        <p:spPr/>
        <p:txBody>
          <a:bodyPr/>
          <a:lstStyle/>
          <a:p>
            <a:r>
              <a:rPr lang="en-US" dirty="0"/>
              <a:t>Simple sentences</a:t>
            </a:r>
            <a:endParaRPr lang="el-GR" dirty="0"/>
          </a:p>
        </p:txBody>
      </p:sp>
      <p:sp>
        <p:nvSpPr>
          <p:cNvPr id="3" name="Θέση περιεχομένου 2">
            <a:extLst>
              <a:ext uri="{FF2B5EF4-FFF2-40B4-BE49-F238E27FC236}">
                <a16:creationId xmlns:a16="http://schemas.microsoft.com/office/drawing/2014/main" id="{5A2DB956-4C6A-F0F4-85AD-551B887402F0}"/>
              </a:ext>
            </a:extLst>
          </p:cNvPr>
          <p:cNvSpPr>
            <a:spLocks noGrp="1"/>
          </p:cNvSpPr>
          <p:nvPr>
            <p:ph sz="quarter" idx="13"/>
          </p:nvPr>
        </p:nvSpPr>
        <p:spPr/>
        <p:txBody>
          <a:bodyPr>
            <a:normAutofit/>
          </a:bodyPr>
          <a:lstStyle/>
          <a:p>
            <a:r>
              <a:rPr lang="en-US" b="1" cap="none" dirty="0"/>
              <a:t>The Sentence Core:</a:t>
            </a:r>
          </a:p>
          <a:p>
            <a:r>
              <a:rPr lang="en-US" cap="none" dirty="0"/>
              <a:t>Predicate, Subject, Object, Complement</a:t>
            </a:r>
          </a:p>
          <a:p>
            <a:r>
              <a:rPr lang="en-US" cap="none" dirty="0"/>
              <a:t>Most sentences contain at least a predicate (nearly always a finite verb) and one or more obligatory constituents that belong to that predicate; together these make up the sentence core.</a:t>
            </a:r>
          </a:p>
          <a:p>
            <a:r>
              <a:rPr lang="en-US" cap="none" dirty="0"/>
              <a:t>Nearly all verbs take at least one obligatory constituent, a subject. Subjects are marked by the nominative case, and agree in person and number with the predicate.</a:t>
            </a:r>
          </a:p>
          <a:p>
            <a:r>
              <a:rPr lang="en-US" cap="none" dirty="0"/>
              <a:t>Matrix clause: contains another clause called the subordinate or embedded clause.</a:t>
            </a:r>
          </a:p>
        </p:txBody>
      </p:sp>
    </p:spTree>
    <p:extLst>
      <p:ext uri="{BB962C8B-B14F-4D97-AF65-F5344CB8AC3E}">
        <p14:creationId xmlns:p14="http://schemas.microsoft.com/office/powerpoint/2010/main" val="4413326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05254F-5721-9E0E-0BD4-7D106CA703A0}"/>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23E5D5AA-375B-7EAB-54C9-18B41B217599}"/>
              </a:ext>
            </a:extLst>
          </p:cNvPr>
          <p:cNvSpPr>
            <a:spLocks noGrp="1"/>
          </p:cNvSpPr>
          <p:nvPr>
            <p:ph sz="quarter" idx="13"/>
          </p:nvPr>
        </p:nvSpPr>
        <p:spPr/>
        <p:txBody>
          <a:bodyPr>
            <a:normAutofit/>
          </a:bodyPr>
          <a:lstStyle/>
          <a:p>
            <a:pPr algn="just"/>
            <a:r>
              <a:rPr lang="en-US" b="1" cap="none" dirty="0"/>
              <a:t>Potential conditions (possible):</a:t>
            </a:r>
          </a:p>
          <a:p>
            <a:pPr algn="just"/>
            <a:r>
              <a:rPr lang="en-US" cap="none" dirty="0"/>
              <a:t>Potential conditions also refer to the future (although a future which is considered less likely to occur), or refer to a hypothetical possibility. the speaker considers fulfilment of the condition possible, but no more than that. it is usually</a:t>
            </a:r>
            <a:r>
              <a:rPr lang="el-GR" cap="none" dirty="0"/>
              <a:t> </a:t>
            </a:r>
            <a:r>
              <a:rPr lang="en-US" cap="none" dirty="0"/>
              <a:t>implied that the condition is only remotely relevant: ‘If X should/were to happen, Y would happen,’ ‘If X happened, Y would happen.’</a:t>
            </a:r>
            <a:endParaRPr lang="el-GR" cap="none" dirty="0"/>
          </a:p>
          <a:p>
            <a:pPr algn="just"/>
            <a:r>
              <a:rPr lang="en-US" cap="none" dirty="0"/>
              <a:t>Potential conditions have </a:t>
            </a:r>
            <a:r>
              <a:rPr lang="en-US" b="1" cap="none" dirty="0" err="1">
                <a:latin typeface="Times New Roman" panose="02020603050405020304" pitchFamily="18" charset="0"/>
                <a:cs typeface="Times New Roman" panose="02020603050405020304" pitchFamily="18" charset="0"/>
              </a:rPr>
              <a:t>εἰ</a:t>
            </a:r>
            <a:r>
              <a:rPr lang="en-US" b="1" cap="none" dirty="0">
                <a:latin typeface="Times New Roman" panose="02020603050405020304" pitchFamily="18" charset="0"/>
                <a:cs typeface="Times New Roman" panose="02020603050405020304" pitchFamily="18" charset="0"/>
              </a:rPr>
              <a:t> </a:t>
            </a:r>
            <a:r>
              <a:rPr lang="en-US" b="1" cap="none" dirty="0"/>
              <a:t>+ optative </a:t>
            </a:r>
            <a:r>
              <a:rPr lang="en-US" cap="none" dirty="0"/>
              <a:t>in the protasis and </a:t>
            </a:r>
            <a:r>
              <a:rPr lang="en-US" b="1" cap="none" dirty="0" err="1">
                <a:latin typeface="Times New Roman" panose="02020603050405020304" pitchFamily="18" charset="0"/>
                <a:cs typeface="Times New Roman" panose="02020603050405020304" pitchFamily="18" charset="0"/>
              </a:rPr>
              <a:t>ἄν</a:t>
            </a:r>
            <a:r>
              <a:rPr lang="en-US" b="1" cap="none" dirty="0"/>
              <a:t> + optative </a:t>
            </a:r>
            <a:r>
              <a:rPr lang="en-US" cap="none" dirty="0"/>
              <a:t>(potential construction) in the apodosis.</a:t>
            </a:r>
            <a:endParaRPr lang="el-GR" cap="none" dirty="0"/>
          </a:p>
        </p:txBody>
      </p:sp>
    </p:spTree>
    <p:extLst>
      <p:ext uri="{BB962C8B-B14F-4D97-AF65-F5344CB8AC3E}">
        <p14:creationId xmlns:p14="http://schemas.microsoft.com/office/powerpoint/2010/main" val="28291912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068FAE-B56D-DAD7-00DD-71C3BDB66F03}"/>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A3C83955-D23B-EC25-391D-2373E788FAC8}"/>
              </a:ext>
            </a:extLst>
          </p:cNvPr>
          <p:cNvSpPr>
            <a:spLocks noGrp="1"/>
          </p:cNvSpPr>
          <p:nvPr>
            <p:ph sz="quarter" idx="13"/>
          </p:nvPr>
        </p:nvSpPr>
        <p:spPr/>
        <p:txBody>
          <a:bodyPr/>
          <a:lstStyle/>
          <a:p>
            <a:pPr algn="just"/>
            <a:r>
              <a:rPr lang="en-US" cap="none" dirty="0">
                <a:latin typeface="Times New Roman" panose="02020603050405020304" pitchFamily="18" charset="0"/>
                <a:cs typeface="Times New Roman" panose="02020603050405020304" pitchFamily="18" charset="0"/>
              </a:rPr>
              <a:t>παρα</a:t>
            </a:r>
            <a:r>
              <a:rPr lang="en-US" cap="none" dirty="0" err="1">
                <a:latin typeface="Times New Roman" panose="02020603050405020304" pitchFamily="18" charset="0"/>
                <a:cs typeface="Times New Roman" panose="02020603050405020304" pitchFamily="18" charset="0"/>
              </a:rPr>
              <a:t>χθεὶς</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δὲ</a:t>
            </a:r>
            <a:r>
              <a:rPr lang="en-US" cap="none" dirty="0">
                <a:latin typeface="Times New Roman" panose="02020603050405020304" pitchFamily="18" charset="0"/>
                <a:cs typeface="Times New Roman" panose="02020603050405020304" pitchFamily="18" charset="0"/>
              </a:rPr>
              <a:t> ὑπὸ </a:t>
            </a:r>
            <a:r>
              <a:rPr lang="en-US" cap="none" dirty="0" err="1">
                <a:latin typeface="Times New Roman" panose="02020603050405020304" pitchFamily="18" charset="0"/>
                <a:cs typeface="Times New Roman" panose="02020603050405020304" pitchFamily="18" charset="0"/>
              </a:rPr>
              <a:t>τῶνδε</a:t>
            </a:r>
            <a:r>
              <a:rPr lang="en-US" cap="none" dirty="0">
                <a:latin typeface="Times New Roman" panose="02020603050405020304" pitchFamily="18" charset="0"/>
                <a:cs typeface="Times New Roman" panose="02020603050405020304" pitchFamily="18" charset="0"/>
              </a:rPr>
              <a:t> </a:t>
            </a:r>
            <a:r>
              <a:rPr lang="en-US" b="1" cap="none" dirty="0" err="1">
                <a:latin typeface="Times New Roman" panose="02020603050405020304" pitchFamily="18" charset="0"/>
                <a:cs typeface="Times New Roman" panose="02020603050405020304" pitchFamily="18" charset="0"/>
              </a:rPr>
              <a:t>εἰ</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ἀδίκως</a:t>
            </a:r>
            <a:r>
              <a:rPr lang="en-US" cap="none" dirty="0">
                <a:latin typeface="Times New Roman" panose="02020603050405020304" pitchFamily="18" charset="0"/>
                <a:cs typeface="Times New Roman" panose="02020603050405020304" pitchFamily="18" charset="0"/>
              </a:rPr>
              <a:t> </a:t>
            </a:r>
            <a:r>
              <a:rPr lang="en-US" b="1" cap="none" dirty="0" err="1">
                <a:latin typeface="Times New Roman" panose="02020603050405020304" pitchFamily="18" charset="0"/>
                <a:cs typeface="Times New Roman" panose="02020603050405020304" pitchFamily="18" charset="0"/>
              </a:rPr>
              <a:t>ἁλοίην</a:t>
            </a:r>
            <a:r>
              <a:rPr lang="en-US" cap="none" dirty="0">
                <a:latin typeface="Times New Roman" panose="02020603050405020304" pitchFamily="18" charset="0"/>
                <a:cs typeface="Times New Roman" panose="02020603050405020304" pitchFamily="18" charset="0"/>
              </a:rPr>
              <a:t>, </a:t>
            </a:r>
            <a:r>
              <a:rPr lang="en-US" u="sng" cap="none" dirty="0">
                <a:latin typeface="Times New Roman" panose="02020603050405020304" pitchFamily="18" charset="0"/>
                <a:cs typeface="Times New Roman" panose="02020603050405020304" pitchFamily="18" charset="0"/>
              </a:rPr>
              <a:t>ἀπ</a:t>
            </a:r>
            <a:r>
              <a:rPr lang="en-US" u="sng" cap="none" dirty="0" err="1">
                <a:latin typeface="Times New Roman" panose="02020603050405020304" pitchFamily="18" charset="0"/>
                <a:cs typeface="Times New Roman" panose="02020603050405020304" pitchFamily="18" charset="0"/>
              </a:rPr>
              <a:t>οδρ</a:t>
            </a:r>
            <a:r>
              <a:rPr lang="en-US" u="sng" cap="none" dirty="0">
                <a:latin typeface="Times New Roman" panose="02020603050405020304" pitchFamily="18" charset="0"/>
                <a:cs typeface="Times New Roman" panose="02020603050405020304" pitchFamily="18" charset="0"/>
              </a:rPr>
              <a:t>αίην ἄν</a:t>
            </a:r>
            <a:r>
              <a:rPr lang="en-US" cap="none" dirty="0">
                <a:latin typeface="Times New Roman" panose="02020603050405020304" pitchFamily="18" charset="0"/>
                <a:cs typeface="Times New Roman" panose="02020603050405020304" pitchFamily="18" charset="0"/>
              </a:rPr>
              <a:t>. (Lys. 9.21)</a:t>
            </a:r>
          </a:p>
          <a:p>
            <a:pPr algn="just"/>
            <a:endParaRPr lang="en-US" cap="none" dirty="0">
              <a:latin typeface="Times New Roman" panose="02020603050405020304" pitchFamily="18" charset="0"/>
              <a:cs typeface="Times New Roman" panose="02020603050405020304" pitchFamily="18" charset="0"/>
            </a:endParaRPr>
          </a:p>
          <a:p>
            <a:pPr algn="just"/>
            <a:r>
              <a:rPr lang="en-US" cap="none" dirty="0">
                <a:latin typeface="Times New Roman" panose="02020603050405020304" pitchFamily="18" charset="0"/>
                <a:cs typeface="Times New Roman" panose="02020603050405020304" pitchFamily="18" charset="0"/>
              </a:rPr>
              <a:t>But if, summoned by them, I were to be unjustly convicted, I would run away.</a:t>
            </a:r>
            <a:endParaRPr lang="el-GR" cap="none" dirty="0">
              <a:latin typeface="Times New Roman" panose="02020603050405020304" pitchFamily="18" charset="0"/>
              <a:cs typeface="Times New Roman" panose="02020603050405020304" pitchFamily="18" charset="0"/>
            </a:endParaRPr>
          </a:p>
        </p:txBody>
      </p:sp>
      <p:sp>
        <p:nvSpPr>
          <p:cNvPr id="4" name="Θέση περιεχομένου 3">
            <a:extLst>
              <a:ext uri="{FF2B5EF4-FFF2-40B4-BE49-F238E27FC236}">
                <a16:creationId xmlns:a16="http://schemas.microsoft.com/office/drawing/2014/main" id="{783DEB46-4A0C-F8EF-843F-A6261406E201}"/>
              </a:ext>
            </a:extLst>
          </p:cNvPr>
          <p:cNvSpPr>
            <a:spLocks noGrp="1"/>
          </p:cNvSpPr>
          <p:nvPr>
            <p:ph sz="quarter" idx="14"/>
          </p:nvPr>
        </p:nvSpPr>
        <p:spPr/>
        <p:txBody>
          <a:bodyPr/>
          <a:lstStyle/>
          <a:p>
            <a:pPr algn="just"/>
            <a:r>
              <a:rPr lang="el-GR" u="sng" cap="none" dirty="0" err="1">
                <a:latin typeface="Times New Roman" panose="02020603050405020304" pitchFamily="18" charset="0"/>
                <a:cs typeface="Times New Roman" panose="02020603050405020304" pitchFamily="18" charset="0"/>
              </a:rPr>
              <a:t>θέλοις</a:t>
            </a:r>
            <a:r>
              <a:rPr lang="el-GR" u="sng" cap="none" dirty="0">
                <a:latin typeface="Times New Roman" panose="02020603050405020304" pitchFamily="18" charset="0"/>
                <a:cs typeface="Times New Roman" panose="02020603050405020304" pitchFamily="18" charset="0"/>
              </a:rPr>
              <a:t> </a:t>
            </a:r>
            <a:r>
              <a:rPr lang="el-GR" u="sng" cap="none" dirty="0" err="1">
                <a:latin typeface="Times New Roman" panose="02020603050405020304" pitchFamily="18" charset="0"/>
                <a:cs typeface="Times New Roman" panose="02020603050405020304" pitchFamily="18" charset="0"/>
              </a:rPr>
              <a:t>ἄν</a:t>
            </a:r>
            <a:r>
              <a:rPr lang="el-GR" cap="none" dirty="0">
                <a:latin typeface="Times New Roman" panose="02020603050405020304" pitchFamily="18" charset="0"/>
                <a:cs typeface="Times New Roman" panose="02020603050405020304" pitchFamily="18" charset="0"/>
              </a:rPr>
              <a:t>, </a:t>
            </a:r>
            <a:r>
              <a:rPr lang="el-GR" b="1" cap="none" dirty="0" err="1">
                <a:latin typeface="Times New Roman" panose="02020603050405020304" pitchFamily="18" charset="0"/>
                <a:cs typeface="Times New Roman" panose="02020603050405020304" pitchFamily="18" charset="0"/>
              </a:rPr>
              <a:t>εἰ</a:t>
            </a:r>
            <a:r>
              <a:rPr lang="el-GR" b="1" cap="none" dirty="0">
                <a:latin typeface="Times New Roman" panose="02020603050405020304" pitchFamily="18" charset="0"/>
                <a:cs typeface="Times New Roman" panose="02020603050405020304" pitchFamily="18" charset="0"/>
              </a:rPr>
              <a:t> </a:t>
            </a:r>
            <a:r>
              <a:rPr lang="el-GR" b="1" cap="none" dirty="0" err="1">
                <a:latin typeface="Times New Roman" panose="02020603050405020304" pitchFamily="18" charset="0"/>
                <a:cs typeface="Times New Roman" panose="02020603050405020304" pitchFamily="18" charset="0"/>
              </a:rPr>
              <a:t>σώσαιμί</a:t>
            </a:r>
            <a:r>
              <a:rPr lang="el-GR" b="1" cap="none" dirty="0">
                <a:latin typeface="Times New Roman" panose="02020603050405020304" pitchFamily="18" charset="0"/>
                <a:cs typeface="Times New Roman" panose="02020603050405020304" pitchFamily="18" charset="0"/>
              </a:rPr>
              <a:t> </a:t>
            </a:r>
            <a:r>
              <a:rPr lang="el-GR" cap="none" dirty="0">
                <a:latin typeface="Times New Roman" panose="02020603050405020304" pitchFamily="18" charset="0"/>
                <a:cs typeface="Times New Roman" panose="02020603050405020304" pitchFamily="18" charset="0"/>
              </a:rPr>
              <a:t>σ’, </a:t>
            </a:r>
            <a:r>
              <a:rPr lang="el-GR" cap="none" dirty="0" err="1">
                <a:latin typeface="Times New Roman" panose="02020603050405020304" pitchFamily="18" charset="0"/>
                <a:cs typeface="Times New Roman" panose="02020603050405020304" pitchFamily="18" charset="0"/>
              </a:rPr>
              <a:t>ἀγγεῖλαί</a:t>
            </a:r>
            <a:r>
              <a:rPr lang="el-GR" cap="none" dirty="0">
                <a:latin typeface="Times New Roman" panose="02020603050405020304" pitchFamily="18" charset="0"/>
                <a:cs typeface="Times New Roman" panose="02020603050405020304" pitchFamily="18" charset="0"/>
              </a:rPr>
              <a:t> τί μοι | </a:t>
            </a:r>
            <a:r>
              <a:rPr lang="el-GR" cap="none" dirty="0" err="1">
                <a:latin typeface="Times New Roman" panose="02020603050405020304" pitchFamily="18" charset="0"/>
                <a:cs typeface="Times New Roman" panose="02020603050405020304" pitchFamily="18" charset="0"/>
              </a:rPr>
              <a:t>πρὸς</a:t>
            </a:r>
            <a:r>
              <a:rPr lang="en-US"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Ἄργος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ἐλθὼν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τοῖς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ἐμοῖς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ἐκεῖ</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φίλοις</a:t>
            </a:r>
            <a:r>
              <a:rPr lang="el-GR"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 </a:t>
            </a:r>
            <a:r>
              <a:rPr lang="el-GR"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Eur. </a:t>
            </a:r>
            <a:r>
              <a:rPr lang="en-US" i="1" cap="none" dirty="0">
                <a:latin typeface="Times New Roman" panose="02020603050405020304" pitchFamily="18" charset="0"/>
                <a:cs typeface="Times New Roman" panose="02020603050405020304" pitchFamily="18" charset="0"/>
              </a:rPr>
              <a:t>It</a:t>
            </a:r>
            <a:r>
              <a:rPr lang="en-US" cap="none" dirty="0">
                <a:latin typeface="Times New Roman" panose="02020603050405020304" pitchFamily="18" charset="0"/>
                <a:cs typeface="Times New Roman" panose="02020603050405020304" pitchFamily="18" charset="0"/>
              </a:rPr>
              <a:t> 582–3)</a:t>
            </a:r>
          </a:p>
          <a:p>
            <a:pPr algn="just"/>
            <a:r>
              <a:rPr lang="en-US" cap="none" dirty="0">
                <a:latin typeface="Times New Roman" panose="02020603050405020304" pitchFamily="18" charset="0"/>
                <a:cs typeface="Times New Roman" panose="02020603050405020304" pitchFamily="18" charset="0"/>
              </a:rPr>
              <a:t>Would you be willing, if I saved you, to go to Argos and convey a message to my friends there?</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99663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C03971-975F-BFC7-97C2-77112FDC82A8}"/>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F1B1ADB8-E887-4C68-B7E3-119404DA780E}"/>
              </a:ext>
            </a:extLst>
          </p:cNvPr>
          <p:cNvSpPr>
            <a:spLocks noGrp="1"/>
          </p:cNvSpPr>
          <p:nvPr>
            <p:ph sz="quarter" idx="13"/>
          </p:nvPr>
        </p:nvSpPr>
        <p:spPr/>
        <p:txBody>
          <a:bodyPr>
            <a:normAutofit/>
          </a:bodyPr>
          <a:lstStyle/>
          <a:p>
            <a:pPr algn="just"/>
            <a:r>
              <a:rPr lang="en-US" b="1" cap="none" dirty="0"/>
              <a:t>Counterfactual conditions (impossible):</a:t>
            </a:r>
          </a:p>
          <a:p>
            <a:pPr algn="just"/>
            <a:r>
              <a:rPr lang="en-US" cap="none" dirty="0"/>
              <a:t>Counterfactual conditions indicate that the speaker considers the fulfilment of a present or past condition impossible or no longer possible: ‘if x were true, y would be true (but x isn’t true)’ or ‘if x had happened, y would have happened (but x didn’t happen).’</a:t>
            </a:r>
          </a:p>
          <a:p>
            <a:pPr algn="just"/>
            <a:r>
              <a:rPr lang="en-US" cap="none" dirty="0"/>
              <a:t>This type of condition is variously called ‘unfulfilled’, ‘unreal’ or ‘hypothetical’ in grammars.</a:t>
            </a:r>
          </a:p>
          <a:p>
            <a:pPr algn="just"/>
            <a:r>
              <a:rPr lang="en-US" cap="none" dirty="0"/>
              <a:t>Counterfactual conditions have </a:t>
            </a:r>
            <a:r>
              <a:rPr lang="en-US" b="1" cap="none" dirty="0" err="1">
                <a:latin typeface="Times New Roman" panose="02020603050405020304" pitchFamily="18" charset="0"/>
                <a:cs typeface="Times New Roman" panose="02020603050405020304" pitchFamily="18" charset="0"/>
              </a:rPr>
              <a:t>εἰ</a:t>
            </a:r>
            <a:r>
              <a:rPr lang="en-US" b="1" cap="none" dirty="0"/>
              <a:t> + modal </a:t>
            </a:r>
            <a:r>
              <a:rPr lang="en-US" cap="none" dirty="0"/>
              <a:t>(secondary) </a:t>
            </a:r>
            <a:r>
              <a:rPr lang="en-US" b="1" cap="none" dirty="0"/>
              <a:t>indicative</a:t>
            </a:r>
            <a:r>
              <a:rPr lang="en-US" cap="none" dirty="0"/>
              <a:t> in the protasis and </a:t>
            </a:r>
            <a:r>
              <a:rPr lang="en-US" b="1" cap="none" dirty="0"/>
              <a:t>modal </a:t>
            </a:r>
            <a:r>
              <a:rPr lang="en-US" cap="none" dirty="0"/>
              <a:t>(secondary) </a:t>
            </a:r>
            <a:r>
              <a:rPr lang="en-US" b="1" cap="none" dirty="0"/>
              <a:t>indicative + </a:t>
            </a:r>
            <a:r>
              <a:rPr lang="en-US" b="1" cap="none" dirty="0" err="1">
                <a:latin typeface="Times New Roman" panose="02020603050405020304" pitchFamily="18" charset="0"/>
                <a:cs typeface="Times New Roman" panose="02020603050405020304" pitchFamily="18" charset="0"/>
              </a:rPr>
              <a:t>ἄν</a:t>
            </a:r>
            <a:r>
              <a:rPr lang="en-US" b="1" cap="none" dirty="0"/>
              <a:t> or a counterfactual construction without </a:t>
            </a:r>
            <a:r>
              <a:rPr lang="en-US" b="1" cap="none" dirty="0" err="1">
                <a:latin typeface="Times New Roman" panose="02020603050405020304" pitchFamily="18" charset="0"/>
                <a:cs typeface="Times New Roman" panose="02020603050405020304" pitchFamily="18" charset="0"/>
              </a:rPr>
              <a:t>ἄν</a:t>
            </a:r>
            <a:r>
              <a:rPr lang="en-US" cap="none" dirty="0">
                <a:latin typeface="Times New Roman" panose="02020603050405020304" pitchFamily="18" charset="0"/>
                <a:cs typeface="Times New Roman" panose="02020603050405020304" pitchFamily="18" charset="0"/>
              </a:rPr>
              <a:t> </a:t>
            </a:r>
            <a:r>
              <a:rPr lang="en-US" cap="none" dirty="0"/>
              <a:t>in the apodosis.</a:t>
            </a:r>
            <a:endParaRPr lang="el-GR" cap="none" dirty="0"/>
          </a:p>
        </p:txBody>
      </p:sp>
    </p:spTree>
    <p:extLst>
      <p:ext uri="{BB962C8B-B14F-4D97-AF65-F5344CB8AC3E}">
        <p14:creationId xmlns:p14="http://schemas.microsoft.com/office/powerpoint/2010/main" val="11421002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5CF1D2-9C65-4FAE-6578-6C140D731E2E}"/>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C913F7D1-AC07-BB96-CB9C-70F6614F4EB4}"/>
              </a:ext>
            </a:extLst>
          </p:cNvPr>
          <p:cNvSpPr>
            <a:spLocks noGrp="1"/>
          </p:cNvSpPr>
          <p:nvPr>
            <p:ph sz="quarter" idx="13"/>
          </p:nvPr>
        </p:nvSpPr>
        <p:spPr/>
        <p:txBody>
          <a:bodyPr>
            <a:normAutofit/>
          </a:bodyPr>
          <a:lstStyle/>
          <a:p>
            <a:pPr algn="just"/>
            <a:r>
              <a:rPr lang="en-US" cap="none" dirty="0" err="1">
                <a:latin typeface="Times New Roman" panose="02020603050405020304" pitchFamily="18" charset="0"/>
                <a:cs typeface="Times New Roman" panose="02020603050405020304" pitchFamily="18" charset="0"/>
              </a:rPr>
              <a:t>ἴσ</a:t>
            </a:r>
            <a:r>
              <a:rPr lang="en-US" cap="none" dirty="0">
                <a:latin typeface="Times New Roman" panose="02020603050405020304" pitchFamily="18" charset="0"/>
                <a:cs typeface="Times New Roman" panose="02020603050405020304" pitchFamily="18" charset="0"/>
              </a:rPr>
              <a:t>αι αἱ ψῆφοι αὐτῷ ἐγένοντο· </a:t>
            </a:r>
            <a:r>
              <a:rPr lang="en-US" b="1" cap="none" dirty="0">
                <a:latin typeface="Times New Roman" panose="02020603050405020304" pitchFamily="18" charset="0"/>
                <a:cs typeface="Times New Roman" panose="02020603050405020304" pitchFamily="18" charset="0"/>
              </a:rPr>
              <a:t>εἰ </a:t>
            </a:r>
            <a:r>
              <a:rPr lang="en-US" cap="none" dirty="0">
                <a:latin typeface="Times New Roman" panose="02020603050405020304" pitchFamily="18" charset="0"/>
                <a:cs typeface="Times New Roman" panose="02020603050405020304" pitchFamily="18" charset="0"/>
              </a:rPr>
              <a:t>δὲ μία ψῆφος </a:t>
            </a:r>
            <a:r>
              <a:rPr lang="en-US" b="1" cap="none" dirty="0">
                <a:latin typeface="Times New Roman" panose="02020603050405020304" pitchFamily="18" charset="0"/>
                <a:cs typeface="Times New Roman" panose="02020603050405020304" pitchFamily="18" charset="0"/>
              </a:rPr>
              <a:t>μετέπεσεν</a:t>
            </a:r>
            <a:r>
              <a:rPr lang="en-US" cap="none" dirty="0">
                <a:latin typeface="Times New Roman" panose="02020603050405020304" pitchFamily="18" charset="0"/>
                <a:cs typeface="Times New Roman" panose="02020603050405020304" pitchFamily="18" charset="0"/>
              </a:rPr>
              <a:t>, </a:t>
            </a:r>
            <a:r>
              <a:rPr lang="en-US" u="sng" cap="none" dirty="0">
                <a:latin typeface="Times New Roman" panose="02020603050405020304" pitchFamily="18" charset="0"/>
                <a:cs typeface="Times New Roman" panose="02020603050405020304" pitchFamily="18" charset="0"/>
              </a:rPr>
              <a:t>ὑπερώριστ᾽ ἄν</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Aeschin</a:t>
            </a:r>
            <a:r>
              <a:rPr lang="en-US" cap="none" dirty="0">
                <a:latin typeface="Times New Roman" panose="02020603050405020304" pitchFamily="18" charset="0"/>
                <a:cs typeface="Times New Roman" panose="02020603050405020304" pitchFamily="18" charset="0"/>
              </a:rPr>
              <a:t>. 3.252)</a:t>
            </a:r>
          </a:p>
          <a:p>
            <a:pPr algn="just"/>
            <a:endParaRPr lang="en-US" cap="none" dirty="0">
              <a:latin typeface="Times New Roman" panose="02020603050405020304" pitchFamily="18" charset="0"/>
              <a:cs typeface="Times New Roman" panose="02020603050405020304" pitchFamily="18" charset="0"/>
            </a:endParaRPr>
          </a:p>
          <a:p>
            <a:pPr algn="just"/>
            <a:r>
              <a:rPr lang="en-US" cap="none" dirty="0">
                <a:latin typeface="Times New Roman" panose="02020603050405020304" pitchFamily="18" charset="0"/>
                <a:cs typeface="Times New Roman" panose="02020603050405020304" pitchFamily="18" charset="0"/>
              </a:rPr>
              <a:t>The votes cast over him were tied; and if a single vote had gone the other way, he would now be banished (but it didn’t go the other way).</a:t>
            </a:r>
            <a:endParaRPr lang="el-GR" cap="none" dirty="0">
              <a:latin typeface="Times New Roman" panose="02020603050405020304" pitchFamily="18" charset="0"/>
              <a:cs typeface="Times New Roman" panose="02020603050405020304" pitchFamily="18" charset="0"/>
            </a:endParaRPr>
          </a:p>
        </p:txBody>
      </p:sp>
      <p:sp>
        <p:nvSpPr>
          <p:cNvPr id="4" name="Θέση περιεχομένου 3">
            <a:extLst>
              <a:ext uri="{FF2B5EF4-FFF2-40B4-BE49-F238E27FC236}">
                <a16:creationId xmlns:a16="http://schemas.microsoft.com/office/drawing/2014/main" id="{8A1F2849-18CF-DBD4-D6AF-5046B63DEC9B}"/>
              </a:ext>
            </a:extLst>
          </p:cNvPr>
          <p:cNvSpPr>
            <a:spLocks noGrp="1"/>
          </p:cNvSpPr>
          <p:nvPr>
            <p:ph sz="quarter" idx="14"/>
          </p:nvPr>
        </p:nvSpPr>
        <p:spPr/>
        <p:txBody>
          <a:bodyPr/>
          <a:lstStyle/>
          <a:p>
            <a:pPr algn="just"/>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ταῦτα</a:t>
            </a:r>
            <a:r>
              <a:rPr lang="el-GR" cap="none" dirty="0">
                <a:latin typeface="Times New Roman" panose="02020603050405020304" pitchFamily="18" charset="0"/>
                <a:cs typeface="Times New Roman" panose="02020603050405020304" pitchFamily="18" charset="0"/>
              </a:rPr>
              <a:t> </a:t>
            </a:r>
            <a:r>
              <a:rPr lang="el-GR" b="1" cap="none" dirty="0" err="1">
                <a:latin typeface="Times New Roman" panose="02020603050405020304" pitchFamily="18" charset="0"/>
                <a:cs typeface="Times New Roman" panose="02020603050405020304" pitchFamily="18" charset="0"/>
              </a:rPr>
              <a:t>εἰ</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μὲν</a:t>
            </a:r>
            <a:r>
              <a:rPr lang="el-GR" cap="none" dirty="0">
                <a:latin typeface="Times New Roman" panose="02020603050405020304" pitchFamily="18" charset="0"/>
                <a:cs typeface="Times New Roman" panose="02020603050405020304" pitchFamily="18" charset="0"/>
              </a:rPr>
              <a:t> </a:t>
            </a:r>
            <a:r>
              <a:rPr lang="el-GR" b="1" cap="none" dirty="0" err="1">
                <a:latin typeface="Times New Roman" panose="02020603050405020304" pitchFamily="18" charset="0"/>
                <a:cs typeface="Times New Roman" panose="02020603050405020304" pitchFamily="18" charset="0"/>
              </a:rPr>
              <a:t>ἠπίστουν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ἐξελέγχειν</a:t>
            </a:r>
            <a:r>
              <a:rPr lang="el-GR" cap="none" dirty="0">
                <a:latin typeface="Times New Roman" panose="02020603050405020304" pitchFamily="18" charset="0"/>
                <a:cs typeface="Times New Roman" panose="02020603050405020304" pitchFamily="18" charset="0"/>
              </a:rPr>
              <a:t> </a:t>
            </a:r>
            <a:r>
              <a:rPr lang="el-GR" u="sng" cap="none" dirty="0" err="1">
                <a:latin typeface="Times New Roman" panose="02020603050405020304" pitchFamily="18" charset="0"/>
                <a:cs typeface="Times New Roman" panose="02020603050405020304" pitchFamily="18" charset="0"/>
              </a:rPr>
              <a:t>ἂν</a:t>
            </a:r>
            <a:r>
              <a:rPr lang="el-GR" u="sng" cap="none" dirty="0">
                <a:latin typeface="Times New Roman" panose="02020603050405020304" pitchFamily="18" charset="0"/>
                <a:cs typeface="Times New Roman" panose="02020603050405020304" pitchFamily="18" charset="0"/>
              </a:rPr>
              <a:t> </a:t>
            </a:r>
            <a:r>
              <a:rPr lang="el-GR" u="sng" cap="none" dirty="0" err="1">
                <a:latin typeface="Times New Roman" panose="02020603050405020304" pitchFamily="18" charset="0"/>
                <a:cs typeface="Times New Roman" panose="02020603050405020304" pitchFamily="18" charset="0"/>
              </a:rPr>
              <a:t>ἐζήτουν</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Lys.] 8.9)</a:t>
            </a:r>
          </a:p>
          <a:p>
            <a:pPr algn="just"/>
            <a:endParaRPr lang="en-US" cap="none" dirty="0">
              <a:latin typeface="Times New Roman" panose="02020603050405020304" pitchFamily="18" charset="0"/>
              <a:cs typeface="Times New Roman" panose="02020603050405020304" pitchFamily="18" charset="0"/>
            </a:endParaRPr>
          </a:p>
          <a:p>
            <a:pPr algn="just"/>
            <a:r>
              <a:rPr lang="en-US" cap="none" dirty="0">
                <a:latin typeface="Times New Roman" panose="02020603050405020304" pitchFamily="18" charset="0"/>
                <a:cs typeface="Times New Roman" panose="02020603050405020304" pitchFamily="18" charset="0"/>
              </a:rPr>
              <a:t>And if I disbelieved these things, I would seek to test them (but I don’t disbelieve them).</a:t>
            </a:r>
            <a:endParaRPr lang="el-GR"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101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00FD02-7682-C3C6-CFBF-CAE1862EF299}"/>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03F7E303-046C-B9DD-F068-50F1F22CCFBA}"/>
              </a:ext>
            </a:extLst>
          </p:cNvPr>
          <p:cNvSpPr>
            <a:spLocks noGrp="1"/>
          </p:cNvSpPr>
          <p:nvPr>
            <p:ph sz="quarter" idx="13"/>
          </p:nvPr>
        </p:nvSpPr>
        <p:spPr/>
        <p:txBody>
          <a:bodyPr>
            <a:normAutofit fontScale="92500"/>
          </a:bodyPr>
          <a:lstStyle/>
          <a:p>
            <a:pPr algn="just"/>
            <a:r>
              <a:rPr lang="en-US" b="1" cap="none" dirty="0"/>
              <a:t>Habitual conditions (actual):</a:t>
            </a:r>
          </a:p>
          <a:p>
            <a:pPr algn="just"/>
            <a:r>
              <a:rPr lang="en-US" cap="none" dirty="0"/>
              <a:t>Using a habitual condition, speakers indicate that a recurring action is dependent on something else happening, in other words, that one repeated or habitual action leads to another: ‘if ever (≈ whenever) x happens, then y happens.’ different constructions are used for present and past habitual conditions.</a:t>
            </a:r>
          </a:p>
          <a:p>
            <a:pPr algn="just"/>
            <a:r>
              <a:rPr lang="en-US" cap="none" dirty="0"/>
              <a:t>Habitual conditions referring to the </a:t>
            </a:r>
            <a:r>
              <a:rPr lang="en-US" cap="none" dirty="0">
                <a:solidFill>
                  <a:srgbClr val="FF0000"/>
                </a:solidFill>
              </a:rPr>
              <a:t>present</a:t>
            </a:r>
            <a:r>
              <a:rPr lang="en-US" cap="none" dirty="0"/>
              <a:t> have </a:t>
            </a:r>
            <a:r>
              <a:rPr lang="en-US" b="1" cap="none" dirty="0" err="1">
                <a:latin typeface="Times New Roman" panose="02020603050405020304" pitchFamily="18" charset="0"/>
                <a:cs typeface="Times New Roman" panose="02020603050405020304" pitchFamily="18" charset="0"/>
              </a:rPr>
              <a:t>ἄν</a:t>
            </a:r>
            <a:r>
              <a:rPr lang="en-US" b="1" cap="none" dirty="0"/>
              <a:t> + subjunctive </a:t>
            </a:r>
            <a:r>
              <a:rPr lang="en-US" cap="none" dirty="0"/>
              <a:t>(indefinite) in the protasis and typically have </a:t>
            </a:r>
            <a:r>
              <a:rPr lang="en-US" b="1" cap="none" dirty="0"/>
              <a:t>a present indicative </a:t>
            </a:r>
            <a:r>
              <a:rPr lang="en-US" cap="none" dirty="0"/>
              <a:t>(expressing a repeated action or a general fact) in the apodosis.</a:t>
            </a:r>
          </a:p>
          <a:p>
            <a:pPr algn="just"/>
            <a:r>
              <a:rPr lang="en-US" cap="none" dirty="0"/>
              <a:t>Habitual conditions referring to the </a:t>
            </a:r>
            <a:r>
              <a:rPr lang="en-US" cap="none" dirty="0">
                <a:solidFill>
                  <a:srgbClr val="FF0000"/>
                </a:solidFill>
              </a:rPr>
              <a:t>past</a:t>
            </a:r>
            <a:r>
              <a:rPr lang="en-US" cap="none" dirty="0"/>
              <a:t> have (iterative) </a:t>
            </a:r>
            <a:r>
              <a:rPr lang="en-US" b="1" cap="none" dirty="0"/>
              <a:t>optative without </a:t>
            </a:r>
            <a:r>
              <a:rPr lang="en-US" b="1" cap="none" dirty="0" err="1">
                <a:latin typeface="Times New Roman" panose="02020603050405020304" pitchFamily="18" charset="0"/>
                <a:cs typeface="Times New Roman" panose="02020603050405020304" pitchFamily="18" charset="0"/>
              </a:rPr>
              <a:t>ἄν</a:t>
            </a:r>
            <a:r>
              <a:rPr lang="en-US" b="1" cap="none" dirty="0">
                <a:latin typeface="Times New Roman" panose="02020603050405020304" pitchFamily="18" charset="0"/>
                <a:cs typeface="Times New Roman" panose="02020603050405020304" pitchFamily="18" charset="0"/>
              </a:rPr>
              <a:t> </a:t>
            </a:r>
            <a:r>
              <a:rPr lang="en-US" cap="none" dirty="0"/>
              <a:t>in the protasis and an </a:t>
            </a:r>
            <a:r>
              <a:rPr lang="en-US" b="1" cap="none" dirty="0"/>
              <a:t>imperfect (or pluperfect) </a:t>
            </a:r>
            <a:r>
              <a:rPr lang="en-US" cap="none" dirty="0"/>
              <a:t>in the apodosis.</a:t>
            </a:r>
            <a:endParaRPr lang="el-GR" cap="none" dirty="0"/>
          </a:p>
        </p:txBody>
      </p:sp>
    </p:spTree>
    <p:extLst>
      <p:ext uri="{BB962C8B-B14F-4D97-AF65-F5344CB8AC3E}">
        <p14:creationId xmlns:p14="http://schemas.microsoft.com/office/powerpoint/2010/main" val="40280152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18D595-AAD2-EC1E-8BF3-6DBD58F99C42}"/>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409074CB-2ED2-0009-FD8F-6F89C0C3F3DE}"/>
              </a:ext>
            </a:extLst>
          </p:cNvPr>
          <p:cNvSpPr>
            <a:spLocks noGrp="1"/>
          </p:cNvSpPr>
          <p:nvPr>
            <p:ph sz="quarter" idx="13"/>
          </p:nvPr>
        </p:nvSpPr>
        <p:spPr/>
        <p:txBody>
          <a:bodyPr/>
          <a:lstStyle/>
          <a:p>
            <a:pPr algn="just"/>
            <a:r>
              <a:rPr lang="el-GR" b="1" cap="none" dirty="0" err="1">
                <a:latin typeface="Times New Roman" panose="02020603050405020304" pitchFamily="18" charset="0"/>
                <a:cs typeface="Times New Roman" panose="02020603050405020304" pitchFamily="18" charset="0"/>
              </a:rPr>
              <a:t>ἐάν</a:t>
            </a:r>
            <a:r>
              <a:rPr lang="el-GR" b="1" cap="none" dirty="0">
                <a:latin typeface="Times New Roman" panose="02020603050405020304" pitchFamily="18" charset="0"/>
                <a:cs typeface="Times New Roman" panose="02020603050405020304" pitchFamily="18" charset="0"/>
              </a:rPr>
              <a:t> </a:t>
            </a:r>
            <a:r>
              <a:rPr lang="el-GR" cap="none" dirty="0">
                <a:latin typeface="Times New Roman" panose="02020603050405020304" pitchFamily="18" charset="0"/>
                <a:cs typeface="Times New Roman" panose="02020603050405020304" pitchFamily="18" charset="0"/>
              </a:rPr>
              <a:t>. . . </a:t>
            </a:r>
            <a:r>
              <a:rPr lang="el-GR" b="1" cap="none" dirty="0" err="1">
                <a:latin typeface="Times New Roman" panose="02020603050405020304" pitchFamily="18" charset="0"/>
                <a:cs typeface="Times New Roman" panose="02020603050405020304" pitchFamily="18" charset="0"/>
              </a:rPr>
              <a:t>νουθετῇ</a:t>
            </a:r>
            <a:r>
              <a:rPr lang="el-GR" b="1" cap="none" dirty="0">
                <a:latin typeface="Times New Roman" panose="02020603050405020304" pitchFamily="18" charset="0"/>
                <a:cs typeface="Times New Roman" panose="02020603050405020304" pitchFamily="18" charset="0"/>
              </a:rPr>
              <a:t> </a:t>
            </a:r>
            <a:r>
              <a:rPr lang="el-GR" cap="none" dirty="0">
                <a:latin typeface="Times New Roman" panose="02020603050405020304" pitchFamily="18" charset="0"/>
                <a:cs typeface="Times New Roman" panose="02020603050405020304" pitchFamily="18" charset="0"/>
              </a:rPr>
              <a:t>τις </a:t>
            </a:r>
            <a:r>
              <a:rPr lang="el-GR" cap="none" dirty="0" err="1">
                <a:latin typeface="Times New Roman" panose="02020603050405020304" pitchFamily="18" charset="0"/>
                <a:cs typeface="Times New Roman" panose="02020603050405020304" pitchFamily="18" charset="0"/>
              </a:rPr>
              <a:t>εὐνοίᾳ</a:t>
            </a:r>
            <a:r>
              <a:rPr lang="el-GR" cap="none" dirty="0">
                <a:latin typeface="Times New Roman" panose="02020603050405020304" pitchFamily="18" charset="0"/>
                <a:cs typeface="Times New Roman" panose="02020603050405020304" pitchFamily="18" charset="0"/>
              </a:rPr>
              <a:t> λέγων, | </a:t>
            </a:r>
            <a:r>
              <a:rPr lang="el-GR" u="sng" cap="none" dirty="0" err="1">
                <a:latin typeface="Times New Roman" panose="02020603050405020304" pitchFamily="18" charset="0"/>
                <a:cs typeface="Times New Roman" panose="02020603050405020304" pitchFamily="18" charset="0"/>
              </a:rPr>
              <a:t>στυγεῖς</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Soph. </a:t>
            </a:r>
            <a:r>
              <a:rPr lang="en-US" i="1" cap="none" dirty="0">
                <a:latin typeface="Times New Roman" panose="02020603050405020304" pitchFamily="18" charset="0"/>
                <a:cs typeface="Times New Roman" panose="02020603050405020304" pitchFamily="18" charset="0"/>
              </a:rPr>
              <a:t>Phil. </a:t>
            </a:r>
            <a:r>
              <a:rPr lang="en-US" cap="none" dirty="0">
                <a:latin typeface="Times New Roman" panose="02020603050405020304" pitchFamily="18" charset="0"/>
                <a:cs typeface="Times New Roman" panose="02020603050405020304" pitchFamily="18" charset="0"/>
              </a:rPr>
              <a:t>1322–3)</a:t>
            </a:r>
          </a:p>
          <a:p>
            <a:pPr algn="just"/>
            <a:endParaRPr lang="en-US" cap="none" dirty="0">
              <a:latin typeface="Times New Roman" panose="02020603050405020304" pitchFamily="18" charset="0"/>
              <a:cs typeface="Times New Roman" panose="02020603050405020304" pitchFamily="18" charset="0"/>
            </a:endParaRPr>
          </a:p>
          <a:p>
            <a:pPr algn="just"/>
            <a:r>
              <a:rPr lang="en-US" cap="none" dirty="0">
                <a:latin typeface="Times New Roman" panose="02020603050405020304" pitchFamily="18" charset="0"/>
                <a:cs typeface="Times New Roman" panose="02020603050405020304" pitchFamily="18" charset="0"/>
              </a:rPr>
              <a:t>If someone admonishes you, speaking with good intentions, you detest him.</a:t>
            </a:r>
            <a:endParaRPr lang="el-GR" cap="none" dirty="0">
              <a:latin typeface="Times New Roman" panose="02020603050405020304" pitchFamily="18" charset="0"/>
              <a:cs typeface="Times New Roman" panose="02020603050405020304" pitchFamily="18" charset="0"/>
            </a:endParaRPr>
          </a:p>
        </p:txBody>
      </p:sp>
      <p:sp>
        <p:nvSpPr>
          <p:cNvPr id="4" name="Θέση περιεχομένου 3">
            <a:extLst>
              <a:ext uri="{FF2B5EF4-FFF2-40B4-BE49-F238E27FC236}">
                <a16:creationId xmlns:a16="http://schemas.microsoft.com/office/drawing/2014/main" id="{BBDCA752-A14A-7445-3029-B7D0C7EBB998}"/>
              </a:ext>
            </a:extLst>
          </p:cNvPr>
          <p:cNvSpPr>
            <a:spLocks noGrp="1"/>
          </p:cNvSpPr>
          <p:nvPr>
            <p:ph sz="quarter" idx="14"/>
          </p:nvPr>
        </p:nvSpPr>
        <p:spPr/>
        <p:txBody>
          <a:bodyPr/>
          <a:lstStyle/>
          <a:p>
            <a:pPr marL="0" indent="0" algn="just">
              <a:buNone/>
            </a:pPr>
            <a:endParaRPr lang="el-GR"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2103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AD26CD-0D69-805B-263E-4CF7ADAE5AF0}"/>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A34EA504-74B5-3D8B-0740-6E90D9DF3CDD}"/>
              </a:ext>
            </a:extLst>
          </p:cNvPr>
          <p:cNvSpPr>
            <a:spLocks noGrp="1"/>
          </p:cNvSpPr>
          <p:nvPr>
            <p:ph sz="quarter" idx="13"/>
          </p:nvPr>
        </p:nvSpPr>
        <p:spPr/>
        <p:txBody>
          <a:bodyPr>
            <a:normAutofit fontScale="92500" lnSpcReduction="10000"/>
          </a:bodyPr>
          <a:lstStyle/>
          <a:p>
            <a:pPr marL="0" indent="0">
              <a:buNone/>
            </a:pPr>
            <a:r>
              <a:rPr lang="en-US" cap="none" dirty="0"/>
              <a:t>Exercise 2: Find the type of the hypothetical speech (counterfactual=impossible, habitual=actual,  neutral= possible or skeptical, potential=possible, and prospective=possible:</a:t>
            </a:r>
          </a:p>
          <a:p>
            <a:r>
              <a:rPr lang="en-US" cap="none" dirty="0"/>
              <a:t>1) </a:t>
            </a:r>
            <a:r>
              <a:rPr lang="el-GR" cap="none" dirty="0" err="1">
                <a:latin typeface="Times New Roman" panose="02020603050405020304" pitchFamily="18" charset="0"/>
                <a:cs typeface="Times New Roman" panose="02020603050405020304" pitchFamily="18" charset="0"/>
              </a:rPr>
              <a:t>Ὀδυσσεύς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οὐδ</a:t>
            </a:r>
            <a:r>
              <a:rPr lang="el-GR" cap="none" dirty="0">
                <a:latin typeface="Times New Roman" panose="02020603050405020304" pitchFamily="18" charset="0"/>
                <a:cs typeface="Times New Roman" panose="02020603050405020304" pitchFamily="18" charset="0"/>
              </a:rPr>
              <a:t>᾽ </a:t>
            </a:r>
            <a:r>
              <a:rPr lang="el-GR" u="sng" cap="none" dirty="0" err="1">
                <a:latin typeface="Times New Roman" panose="02020603050405020304" pitchFamily="18" charset="0"/>
                <a:cs typeface="Times New Roman" panose="02020603050405020304" pitchFamily="18" charset="0"/>
              </a:rPr>
              <a:t>ἂν</a:t>
            </a:r>
            <a:r>
              <a:rPr lang="el-GR" u="sng"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ἐγώ</a:t>
            </a:r>
            <a:r>
              <a:rPr lang="el-GR" cap="none" dirty="0">
                <a:latin typeface="Times New Roman" panose="02020603050405020304" pitchFamily="18" charset="0"/>
                <a:cs typeface="Times New Roman" panose="02020603050405020304" pitchFamily="18" charset="0"/>
              </a:rPr>
              <a:t> γ᾽ </a:t>
            </a:r>
            <a:r>
              <a:rPr lang="el-GR" u="sng" cap="none" dirty="0" err="1">
                <a:latin typeface="Times New Roman" panose="02020603050405020304" pitchFamily="18" charset="0"/>
                <a:cs typeface="Times New Roman" panose="02020603050405020304" pitchFamily="18" charset="0"/>
              </a:rPr>
              <a:t>ἐθέλοιμι</a:t>
            </a:r>
            <a:r>
              <a:rPr lang="el-GR" u="sng"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τεῆς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ἐπιβήμεναι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εὐνῆς</a:t>
            </a:r>
            <a:r>
              <a:rPr lang="el-GR" cap="none" dirty="0">
                <a:latin typeface="Times New Roman" panose="02020603050405020304" pitchFamily="18" charset="0"/>
                <a:cs typeface="Times New Roman" panose="02020603050405020304" pitchFamily="18" charset="0"/>
              </a:rPr>
              <a:t>,  </a:t>
            </a:r>
          </a:p>
          <a:p>
            <a:pPr marL="0" indent="0">
              <a:buNone/>
            </a:pPr>
            <a:r>
              <a:rPr lang="el-GR" b="1" cap="none" dirty="0" err="1">
                <a:latin typeface="Times New Roman" panose="02020603050405020304" pitchFamily="18" charset="0"/>
                <a:cs typeface="Times New Roman" panose="02020603050405020304" pitchFamily="18" charset="0"/>
              </a:rPr>
              <a:t>εἰ</a:t>
            </a:r>
            <a:r>
              <a:rPr lang="el-GR" b="1"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μή</a:t>
            </a:r>
            <a:r>
              <a:rPr lang="el-GR" cap="none" dirty="0">
                <a:latin typeface="Times New Roman" panose="02020603050405020304" pitchFamily="18" charset="0"/>
                <a:cs typeface="Times New Roman" panose="02020603050405020304" pitchFamily="18" charset="0"/>
              </a:rPr>
              <a:t> μοι </a:t>
            </a:r>
            <a:r>
              <a:rPr lang="el-GR" b="1" cap="none" dirty="0" err="1">
                <a:latin typeface="Times New Roman" panose="02020603050405020304" pitchFamily="18" charset="0"/>
                <a:cs typeface="Times New Roman" panose="02020603050405020304" pitchFamily="18" charset="0"/>
              </a:rPr>
              <a:t>τλαίης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γε</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θεά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μέγαν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ὅρκον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ὀμόσσαι</a:t>
            </a:r>
            <a:r>
              <a:rPr lang="el-GR" cap="none" dirty="0">
                <a:latin typeface="Times New Roman" panose="02020603050405020304" pitchFamily="18" charset="0"/>
                <a:cs typeface="Times New Roman" panose="02020603050405020304" pitchFamily="18" charset="0"/>
              </a:rPr>
              <a:t>  </a:t>
            </a:r>
          </a:p>
          <a:p>
            <a:pPr marL="0" indent="0">
              <a:buNone/>
            </a:pPr>
            <a:r>
              <a:rPr lang="el-GR" cap="none" dirty="0" err="1">
                <a:latin typeface="Times New Roman" panose="02020603050405020304" pitchFamily="18" charset="0"/>
                <a:cs typeface="Times New Roman" panose="02020603050405020304" pitchFamily="18" charset="0"/>
              </a:rPr>
              <a:t>μή</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τί</a:t>
            </a:r>
            <a:r>
              <a:rPr lang="el-GR" cap="none" dirty="0">
                <a:latin typeface="Times New Roman" panose="02020603050405020304" pitchFamily="18" charset="0"/>
                <a:cs typeface="Times New Roman" panose="02020603050405020304" pitchFamily="18" charset="0"/>
              </a:rPr>
              <a:t> μοι </a:t>
            </a:r>
            <a:r>
              <a:rPr lang="el-GR" cap="none" dirty="0" err="1">
                <a:latin typeface="Times New Roman" panose="02020603050405020304" pitchFamily="18" charset="0"/>
                <a:cs typeface="Times New Roman" panose="02020603050405020304" pitchFamily="18" charset="0"/>
              </a:rPr>
              <a:t>αὐτῷ</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πῆμα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κακὸν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βουλευσέμεν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ἄλλο</a:t>
            </a:r>
            <a:r>
              <a:rPr lang="el-GR" cap="none" dirty="0">
                <a:latin typeface="Times New Roman" panose="02020603050405020304" pitchFamily="18" charset="0"/>
                <a:cs typeface="Times New Roman" panose="02020603050405020304" pitchFamily="18" charset="0"/>
              </a:rPr>
              <a:t>.</a:t>
            </a:r>
          </a:p>
          <a:p>
            <a:pPr marL="0" indent="0">
              <a:buNone/>
            </a:pPr>
            <a:r>
              <a:rPr lang="en-US" cap="none" dirty="0"/>
              <a:t>Odysseus: I would not be willing to climb into your bed, goddess, </a:t>
            </a:r>
          </a:p>
          <a:p>
            <a:pPr marL="0" indent="0">
              <a:buNone/>
            </a:pPr>
            <a:r>
              <a:rPr lang="en-US" cap="none" dirty="0"/>
              <a:t>Unless you agree to swear to me a great oath, </a:t>
            </a:r>
          </a:p>
          <a:p>
            <a:pPr marL="0" indent="0">
              <a:buNone/>
            </a:pPr>
            <a:r>
              <a:rPr lang="en-US" cap="none" dirty="0"/>
              <a:t>That you plan no further suffering for me.</a:t>
            </a:r>
            <a:endParaRPr lang="el-GR" cap="none" dirty="0"/>
          </a:p>
        </p:txBody>
      </p:sp>
    </p:spTree>
    <p:extLst>
      <p:ext uri="{BB962C8B-B14F-4D97-AF65-F5344CB8AC3E}">
        <p14:creationId xmlns:p14="http://schemas.microsoft.com/office/powerpoint/2010/main" val="14805974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06F12D-D717-1077-4AA3-B4E87E609AA1}"/>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E09C59B2-644B-37E6-A8D0-D5DBE89A3A73}"/>
              </a:ext>
            </a:extLst>
          </p:cNvPr>
          <p:cNvSpPr>
            <a:spLocks noGrp="1"/>
          </p:cNvSpPr>
          <p:nvPr>
            <p:ph sz="quarter" idx="13"/>
          </p:nvPr>
        </p:nvSpPr>
        <p:spPr/>
        <p:txBody>
          <a:bodyPr/>
          <a:lstStyle/>
          <a:p>
            <a:r>
              <a:rPr lang="en-US" cap="none" dirty="0">
                <a:latin typeface="Times New Roman" panose="02020603050405020304" pitchFamily="18" charset="0"/>
                <a:cs typeface="Times New Roman" panose="02020603050405020304" pitchFamily="18" charset="0"/>
              </a:rPr>
              <a:t>2) M</a:t>
            </a:r>
            <a:r>
              <a:rPr lang="el-GR" cap="none" dirty="0" err="1">
                <a:latin typeface="Times New Roman" panose="02020603050405020304" pitchFamily="18" charset="0"/>
                <a:cs typeface="Times New Roman" panose="02020603050405020304" pitchFamily="18" charset="0"/>
              </a:rPr>
              <a:t>ήδεια</a:t>
            </a:r>
            <a:r>
              <a:rPr lang="en-US" cap="none" dirty="0">
                <a:latin typeface="Times New Roman" panose="02020603050405020304" pitchFamily="18" charset="0"/>
                <a:cs typeface="Times New Roman" panose="02020603050405020304" pitchFamily="18" charset="0"/>
              </a:rPr>
              <a:t>:</a:t>
            </a:r>
            <a:r>
              <a:rPr lang="el-GR" cap="none" dirty="0">
                <a:latin typeface="Times New Roman" panose="02020603050405020304" pitchFamily="18" charset="0"/>
                <a:cs typeface="Times New Roman" panose="02020603050405020304" pitchFamily="18" charset="0"/>
              </a:rPr>
              <a:t> </a:t>
            </a:r>
          </a:p>
          <a:p>
            <a:pPr marL="0" indent="0">
              <a:buNone/>
            </a:pPr>
            <a:r>
              <a:rPr lang="el-GR" b="1" cap="none" dirty="0" err="1">
                <a:latin typeface="Times New Roman" panose="02020603050405020304" pitchFamily="18" charset="0"/>
                <a:cs typeface="Times New Roman" panose="02020603050405020304" pitchFamily="18" charset="0"/>
              </a:rPr>
              <a:t>εἰ</a:t>
            </a:r>
            <a:r>
              <a:rPr lang="el-GR" b="1" cap="none" dirty="0">
                <a:latin typeface="Times New Roman" panose="02020603050405020304" pitchFamily="18" charset="0"/>
                <a:cs typeface="Times New Roman" panose="02020603050405020304" pitchFamily="18" charset="0"/>
              </a:rPr>
              <a:t> </a:t>
            </a:r>
            <a:r>
              <a:rPr lang="el-GR" b="1" cap="none" dirty="0" err="1">
                <a:latin typeface="Times New Roman" panose="02020603050405020304" pitchFamily="18" charset="0"/>
                <a:cs typeface="Times New Roman" panose="02020603050405020304" pitchFamily="18" charset="0"/>
              </a:rPr>
              <a:t>ληφθήσομαι</a:t>
            </a:r>
            <a:r>
              <a:rPr lang="el-GR" b="1" cap="none" dirty="0">
                <a:latin typeface="Times New Roman" panose="02020603050405020304" pitchFamily="18" charset="0"/>
                <a:cs typeface="Times New Roman" panose="02020603050405020304" pitchFamily="18" charset="0"/>
              </a:rPr>
              <a:t>  </a:t>
            </a:r>
          </a:p>
          <a:p>
            <a:pPr marL="0" indent="0">
              <a:buNone/>
            </a:pPr>
            <a:r>
              <a:rPr lang="el-GR" cap="none" dirty="0" err="1">
                <a:latin typeface="Times New Roman" panose="02020603050405020304" pitchFamily="18" charset="0"/>
                <a:cs typeface="Times New Roman" panose="02020603050405020304" pitchFamily="18" charset="0"/>
              </a:rPr>
              <a:t>δόμους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ὑπεσβαίνουσα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καὶ</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τεχνωμένη</a:t>
            </a:r>
            <a:r>
              <a:rPr lang="el-GR" cap="none" dirty="0">
                <a:latin typeface="Times New Roman" panose="02020603050405020304" pitchFamily="18" charset="0"/>
                <a:cs typeface="Times New Roman" panose="02020603050405020304" pitchFamily="18" charset="0"/>
              </a:rPr>
              <a:t>, </a:t>
            </a:r>
          </a:p>
          <a:p>
            <a:pPr marL="0" indent="0">
              <a:buNone/>
            </a:pPr>
            <a:r>
              <a:rPr lang="el-GR" cap="none" dirty="0" err="1">
                <a:latin typeface="Times New Roman" panose="02020603050405020304" pitchFamily="18" charset="0"/>
                <a:cs typeface="Times New Roman" panose="02020603050405020304" pitchFamily="18" charset="0"/>
              </a:rPr>
              <a:t>θανοῦσα</a:t>
            </a:r>
            <a:r>
              <a:rPr lang="el-GR" cap="none" dirty="0">
                <a:latin typeface="Times New Roman" panose="02020603050405020304" pitchFamily="18" charset="0"/>
                <a:cs typeface="Times New Roman" panose="02020603050405020304" pitchFamily="18" charset="0"/>
              </a:rPr>
              <a:t> </a:t>
            </a:r>
            <a:r>
              <a:rPr lang="el-GR" u="sng" cap="none" dirty="0" err="1">
                <a:latin typeface="Times New Roman" panose="02020603050405020304" pitchFamily="18" charset="0"/>
                <a:cs typeface="Times New Roman" panose="02020603050405020304" pitchFamily="18" charset="0"/>
              </a:rPr>
              <a:t>θήσω</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τοῖς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ἐμοῖς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ἐχθροῖς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γέλων</a:t>
            </a:r>
            <a:r>
              <a:rPr lang="el-GR" cap="none" dirty="0">
                <a:latin typeface="Times New Roman" panose="02020603050405020304" pitchFamily="18" charset="0"/>
                <a:cs typeface="Times New Roman" panose="02020603050405020304" pitchFamily="18" charset="0"/>
              </a:rPr>
              <a:t>.</a:t>
            </a:r>
          </a:p>
          <a:p>
            <a:r>
              <a:rPr lang="en-US" cap="none" dirty="0">
                <a:latin typeface="Times New Roman" panose="02020603050405020304" pitchFamily="18" charset="0"/>
                <a:cs typeface="Times New Roman" panose="02020603050405020304" pitchFamily="18" charset="0"/>
              </a:rPr>
              <a:t>If I am caught </a:t>
            </a:r>
          </a:p>
          <a:p>
            <a:pPr marL="0" indent="0">
              <a:buNone/>
            </a:pPr>
            <a:r>
              <a:rPr lang="en-US" cap="none" dirty="0">
                <a:latin typeface="Times New Roman" panose="02020603050405020304" pitchFamily="18" charset="0"/>
                <a:cs typeface="Times New Roman" panose="02020603050405020304" pitchFamily="18" charset="0"/>
              </a:rPr>
              <a:t>sneaking into the palace and working my craft, </a:t>
            </a:r>
          </a:p>
          <a:p>
            <a:pPr marL="0" indent="0">
              <a:buNone/>
            </a:pPr>
            <a:r>
              <a:rPr lang="en-US" cap="none" dirty="0">
                <a:latin typeface="Times New Roman" panose="02020603050405020304" pitchFamily="18" charset="0"/>
                <a:cs typeface="Times New Roman" panose="02020603050405020304" pitchFamily="18" charset="0"/>
              </a:rPr>
              <a:t>dead I will offer my enemies laughter.</a:t>
            </a:r>
            <a:endParaRPr lang="el-GR"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49640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7B904A-9EF9-02F0-BE7B-3F14054F699F}"/>
              </a:ext>
            </a:extLst>
          </p:cNvPr>
          <p:cNvSpPr>
            <a:spLocks noGrp="1"/>
          </p:cNvSpPr>
          <p:nvPr>
            <p:ph type="title"/>
          </p:nvPr>
        </p:nvSpPr>
        <p:spPr/>
        <p:txBody>
          <a:bodyPr/>
          <a:lstStyle/>
          <a:p>
            <a:r>
              <a:rPr lang="en-US" dirty="0"/>
              <a:t>Conditional clauses</a:t>
            </a:r>
            <a:endParaRPr lang="el-GR" dirty="0"/>
          </a:p>
        </p:txBody>
      </p:sp>
      <p:graphicFrame>
        <p:nvGraphicFramePr>
          <p:cNvPr id="4" name="Θέση περιεχομένου 3">
            <a:extLst>
              <a:ext uri="{FF2B5EF4-FFF2-40B4-BE49-F238E27FC236}">
                <a16:creationId xmlns:a16="http://schemas.microsoft.com/office/drawing/2014/main" id="{0A2889AF-F9DD-16CB-2746-D68415C6FDFB}"/>
              </a:ext>
            </a:extLst>
          </p:cNvPr>
          <p:cNvGraphicFramePr>
            <a:graphicFrameLocks noGrp="1"/>
          </p:cNvGraphicFramePr>
          <p:nvPr>
            <p:ph sz="quarter" idx="13"/>
            <p:extLst>
              <p:ext uri="{D42A27DB-BD31-4B8C-83A1-F6EECF244321}">
                <p14:modId xmlns:p14="http://schemas.microsoft.com/office/powerpoint/2010/main" val="523587080"/>
              </p:ext>
            </p:extLst>
          </p:nvPr>
        </p:nvGraphicFramePr>
        <p:xfrm>
          <a:off x="914400" y="2366963"/>
          <a:ext cx="10363200" cy="4221480"/>
        </p:xfrm>
        <a:graphic>
          <a:graphicData uri="http://schemas.openxmlformats.org/drawingml/2006/table">
            <a:tbl>
              <a:tblPr firstRow="1" bandRow="1">
                <a:tableStyleId>{5C22544A-7EE6-4342-B048-85BDC9FD1C3A}</a:tableStyleId>
              </a:tblPr>
              <a:tblGrid>
                <a:gridCol w="3454400">
                  <a:extLst>
                    <a:ext uri="{9D8B030D-6E8A-4147-A177-3AD203B41FA5}">
                      <a16:colId xmlns:a16="http://schemas.microsoft.com/office/drawing/2014/main" val="1533092837"/>
                    </a:ext>
                  </a:extLst>
                </a:gridCol>
                <a:gridCol w="3454400">
                  <a:extLst>
                    <a:ext uri="{9D8B030D-6E8A-4147-A177-3AD203B41FA5}">
                      <a16:colId xmlns:a16="http://schemas.microsoft.com/office/drawing/2014/main" val="382226111"/>
                    </a:ext>
                  </a:extLst>
                </a:gridCol>
                <a:gridCol w="3454400">
                  <a:extLst>
                    <a:ext uri="{9D8B030D-6E8A-4147-A177-3AD203B41FA5}">
                      <a16:colId xmlns:a16="http://schemas.microsoft.com/office/drawing/2014/main" val="1763104521"/>
                    </a:ext>
                  </a:extLst>
                </a:gridCol>
              </a:tblGrid>
              <a:tr h="370840">
                <a:tc>
                  <a:txBody>
                    <a:bodyPr/>
                    <a:lstStyle/>
                    <a:p>
                      <a:r>
                        <a:rPr lang="en-US" dirty="0"/>
                        <a:t>Type of conditional</a:t>
                      </a:r>
                      <a:endParaRPr lang="el-GR" dirty="0"/>
                    </a:p>
                  </a:txBody>
                  <a:tcPr/>
                </a:tc>
                <a:tc>
                  <a:txBody>
                    <a:bodyPr/>
                    <a:lstStyle/>
                    <a:p>
                      <a:r>
                        <a:rPr lang="en-US" dirty="0"/>
                        <a:t>Protasis (if-clause)</a:t>
                      </a:r>
                      <a:endParaRPr lang="el-GR" dirty="0"/>
                    </a:p>
                  </a:txBody>
                  <a:tcPr/>
                </a:tc>
                <a:tc>
                  <a:txBody>
                    <a:bodyPr/>
                    <a:lstStyle/>
                    <a:p>
                      <a:r>
                        <a:rPr lang="en-US" dirty="0"/>
                        <a:t>Apodosis (then-clause)</a:t>
                      </a:r>
                      <a:endParaRPr lang="el-GR" dirty="0"/>
                    </a:p>
                  </a:txBody>
                  <a:tcPr/>
                </a:tc>
                <a:extLst>
                  <a:ext uri="{0D108BD9-81ED-4DB2-BD59-A6C34878D82A}">
                    <a16:rowId xmlns:a16="http://schemas.microsoft.com/office/drawing/2014/main" val="1458102567"/>
                  </a:ext>
                </a:extLst>
              </a:tr>
              <a:tr h="370840">
                <a:tc>
                  <a:txBody>
                    <a:bodyPr/>
                    <a:lstStyle/>
                    <a:p>
                      <a:r>
                        <a:rPr lang="en-US" dirty="0"/>
                        <a:t>Neutral</a:t>
                      </a:r>
                      <a:r>
                        <a:rPr lang="el-GR" dirty="0"/>
                        <a:t> (</a:t>
                      </a:r>
                      <a:r>
                        <a:rPr lang="en-US" dirty="0"/>
                        <a:t>possible or skeptical)</a:t>
                      </a:r>
                      <a:endParaRPr lang="el-GR" dirty="0"/>
                    </a:p>
                  </a:txBody>
                  <a:tcPr/>
                </a:tc>
                <a:tc>
                  <a:txBody>
                    <a:bodyPr/>
                    <a:lstStyle/>
                    <a:p>
                      <a:r>
                        <a:rPr lang="el-GR" dirty="0" err="1">
                          <a:latin typeface="Times New Roman" panose="02020603050405020304" pitchFamily="18" charset="0"/>
                          <a:cs typeface="Times New Roman" panose="02020603050405020304" pitchFamily="18" charset="0"/>
                        </a:rPr>
                        <a:t>εἰ</a:t>
                      </a:r>
                      <a:r>
                        <a:rPr lang="en-US" dirty="0"/>
                        <a:t> + any indicative</a:t>
                      </a:r>
                      <a:endParaRPr lang="el-GR" dirty="0"/>
                    </a:p>
                  </a:txBody>
                  <a:tcPr/>
                </a:tc>
                <a:tc>
                  <a:txBody>
                    <a:bodyPr/>
                    <a:lstStyle/>
                    <a:p>
                      <a:r>
                        <a:rPr lang="en-US" dirty="0"/>
                        <a:t>any indicative</a:t>
                      </a:r>
                      <a:endParaRPr lang="el-GR" dirty="0"/>
                    </a:p>
                  </a:txBody>
                  <a:tcPr/>
                </a:tc>
                <a:extLst>
                  <a:ext uri="{0D108BD9-81ED-4DB2-BD59-A6C34878D82A}">
                    <a16:rowId xmlns:a16="http://schemas.microsoft.com/office/drawing/2014/main" val="1631235108"/>
                  </a:ext>
                </a:extLst>
              </a:tr>
              <a:tr h="370840">
                <a:tc>
                  <a:txBody>
                    <a:bodyPr/>
                    <a:lstStyle/>
                    <a:p>
                      <a:r>
                        <a:rPr lang="en-US" dirty="0"/>
                        <a:t>Contrary-to-fact (counterfactual/impossible)</a:t>
                      </a:r>
                      <a:endParaRPr lang="el-GR" dirty="0"/>
                    </a:p>
                  </a:txBody>
                  <a:tcPr/>
                </a:tc>
                <a:tc>
                  <a:txBody>
                    <a:bodyPr/>
                    <a:lstStyle/>
                    <a:p>
                      <a:r>
                        <a:rPr lang="el-GR" dirty="0" err="1"/>
                        <a:t>εἰ</a:t>
                      </a:r>
                      <a:r>
                        <a:rPr lang="el-GR" dirty="0"/>
                        <a:t> </a:t>
                      </a:r>
                      <a:r>
                        <a:rPr lang="en-US" dirty="0"/>
                        <a:t>+ indicative II</a:t>
                      </a:r>
                      <a:endParaRPr lang="el-GR" dirty="0"/>
                    </a:p>
                  </a:txBody>
                  <a:tcPr/>
                </a:tc>
                <a:tc>
                  <a:txBody>
                    <a:bodyPr/>
                    <a:lstStyle/>
                    <a:p>
                      <a:r>
                        <a:rPr lang="en-US" dirty="0"/>
                        <a:t>indicative II + </a:t>
                      </a:r>
                      <a:r>
                        <a:rPr lang="el-GR" dirty="0" err="1">
                          <a:latin typeface="Times New Roman" panose="02020603050405020304" pitchFamily="18" charset="0"/>
                          <a:cs typeface="Times New Roman" panose="02020603050405020304" pitchFamily="18" charset="0"/>
                        </a:rPr>
                        <a:t>ἄν</a:t>
                      </a:r>
                      <a:endParaRPr lang="el-G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83985983"/>
                  </a:ext>
                </a:extLst>
              </a:tr>
              <a:tr h="370840">
                <a:tc>
                  <a:txBody>
                    <a:bodyPr/>
                    <a:lstStyle/>
                    <a:p>
                      <a:r>
                        <a:rPr lang="en-US" dirty="0"/>
                        <a:t>Future More Vivid (habitual, present)</a:t>
                      </a:r>
                    </a:p>
                    <a:p>
                      <a:r>
                        <a:rPr lang="en-US" dirty="0"/>
                        <a:t>⇒ plausible</a:t>
                      </a:r>
                      <a:endParaRPr lang="el-GR" dirty="0"/>
                    </a:p>
                  </a:txBody>
                  <a:tcPr/>
                </a:tc>
                <a:tc>
                  <a:txBody>
                    <a:bodyPr/>
                    <a:lstStyle/>
                    <a:p>
                      <a:r>
                        <a:rPr lang="el-GR" dirty="0" err="1">
                          <a:latin typeface="Times New Roman" panose="02020603050405020304" pitchFamily="18" charset="0"/>
                          <a:cs typeface="Times New Roman" panose="02020603050405020304" pitchFamily="18" charset="0"/>
                        </a:rPr>
                        <a:t>ἐάν</a:t>
                      </a:r>
                      <a:r>
                        <a:rPr lang="el-GR" dirty="0"/>
                        <a:t> </a:t>
                      </a:r>
                      <a:r>
                        <a:rPr lang="en-US" dirty="0"/>
                        <a:t>+ subj. (= </a:t>
                      </a:r>
                      <a:r>
                        <a:rPr lang="el-GR" dirty="0" err="1"/>
                        <a:t>ἄν</a:t>
                      </a:r>
                      <a:r>
                        <a:rPr lang="en-US" dirty="0"/>
                        <a:t>/</a:t>
                      </a:r>
                      <a:r>
                        <a:rPr lang="el-GR" dirty="0" err="1"/>
                        <a:t>ἤν</a:t>
                      </a:r>
                      <a:r>
                        <a:rPr lang="en-US" dirty="0"/>
                        <a:t> + subj.)</a:t>
                      </a:r>
                      <a:endParaRPr lang="el-GR" dirty="0"/>
                    </a:p>
                  </a:txBody>
                  <a:tcPr/>
                </a:tc>
                <a:tc>
                  <a:txBody>
                    <a:bodyPr/>
                    <a:lstStyle/>
                    <a:p>
                      <a:r>
                        <a:rPr lang="en-US" dirty="0"/>
                        <a:t>future indicative</a:t>
                      </a:r>
                    </a:p>
                    <a:p>
                      <a:r>
                        <a:rPr lang="en-US" dirty="0"/>
                        <a:t>(/imperative/ other fut. reference)</a:t>
                      </a:r>
                      <a:endParaRPr lang="el-GR" dirty="0"/>
                    </a:p>
                  </a:txBody>
                  <a:tcPr/>
                </a:tc>
                <a:extLst>
                  <a:ext uri="{0D108BD9-81ED-4DB2-BD59-A6C34878D82A}">
                    <a16:rowId xmlns:a16="http://schemas.microsoft.com/office/drawing/2014/main" val="3931081152"/>
                  </a:ext>
                </a:extLst>
              </a:tr>
              <a:tr h="370840">
                <a:tc>
                  <a:txBody>
                    <a:bodyPr/>
                    <a:lstStyle/>
                    <a:p>
                      <a:r>
                        <a:rPr lang="en-US" dirty="0"/>
                        <a:t>Future Less Vivid (potential, possible)</a:t>
                      </a:r>
                    </a:p>
                    <a:p>
                      <a:r>
                        <a:rPr lang="en-US" dirty="0"/>
                        <a:t>⇒  just possible</a:t>
                      </a:r>
                      <a:endParaRPr lang="el-GR" dirty="0"/>
                    </a:p>
                  </a:txBody>
                  <a:tcPr/>
                </a:tc>
                <a:tc>
                  <a:txBody>
                    <a:bodyPr/>
                    <a:lstStyle/>
                    <a:p>
                      <a:r>
                        <a:rPr lang="el-GR" dirty="0" err="1">
                          <a:latin typeface="Times New Roman" panose="02020603050405020304" pitchFamily="18" charset="0"/>
                          <a:cs typeface="Times New Roman" panose="02020603050405020304" pitchFamily="18" charset="0"/>
                        </a:rPr>
                        <a:t>εἰ</a:t>
                      </a:r>
                      <a:r>
                        <a:rPr lang="el-GR" dirty="0"/>
                        <a:t> </a:t>
                      </a:r>
                      <a:r>
                        <a:rPr lang="en-US" dirty="0"/>
                        <a:t>+ opt.</a:t>
                      </a:r>
                      <a:endParaRPr lang="el-GR" dirty="0"/>
                    </a:p>
                  </a:txBody>
                  <a:tcPr/>
                </a:tc>
                <a:tc>
                  <a:txBody>
                    <a:bodyPr/>
                    <a:lstStyle/>
                    <a:p>
                      <a:r>
                        <a:rPr lang="en-US" dirty="0"/>
                        <a:t>optative + </a:t>
                      </a:r>
                      <a:r>
                        <a:rPr lang="el-GR" dirty="0" err="1">
                          <a:latin typeface="Times New Roman" panose="02020603050405020304" pitchFamily="18" charset="0"/>
                          <a:cs typeface="Times New Roman" panose="02020603050405020304" pitchFamily="18" charset="0"/>
                        </a:rPr>
                        <a:t>ἄν</a:t>
                      </a:r>
                      <a:endParaRPr lang="el-G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90637239"/>
                  </a:ext>
                </a:extLst>
              </a:tr>
              <a:tr h="370840">
                <a:tc>
                  <a:txBody>
                    <a:bodyPr/>
                    <a:lstStyle/>
                    <a:p>
                      <a:r>
                        <a:rPr lang="en-US" dirty="0"/>
                        <a:t>Present general (prospective) </a:t>
                      </a:r>
                      <a:endParaRPr lang="el-GR" dirty="0"/>
                    </a:p>
                  </a:txBody>
                  <a:tcPr/>
                </a:tc>
                <a:tc>
                  <a:txBody>
                    <a:bodyPr/>
                    <a:lstStyle/>
                    <a:p>
                      <a:r>
                        <a:rPr lang="el-GR" dirty="0" err="1">
                          <a:latin typeface="Times New Roman" panose="02020603050405020304" pitchFamily="18" charset="0"/>
                          <a:cs typeface="Times New Roman" panose="02020603050405020304" pitchFamily="18" charset="0"/>
                        </a:rPr>
                        <a:t>ἐάν</a:t>
                      </a:r>
                      <a:r>
                        <a:rPr lang="el-GR" dirty="0"/>
                        <a:t> </a:t>
                      </a:r>
                      <a:r>
                        <a:rPr lang="en-US" dirty="0"/>
                        <a:t>+ subj. (= </a:t>
                      </a:r>
                      <a:r>
                        <a:rPr lang="el-GR" dirty="0" err="1">
                          <a:latin typeface="Times New Roman" panose="02020603050405020304" pitchFamily="18" charset="0"/>
                          <a:cs typeface="Times New Roman" panose="02020603050405020304" pitchFamily="18" charset="0"/>
                        </a:rPr>
                        <a:t>ἄν</a:t>
                      </a:r>
                      <a:r>
                        <a:rPr lang="en-US" dirty="0"/>
                        <a:t>/</a:t>
                      </a:r>
                      <a:r>
                        <a:rPr lang="el-GR" dirty="0" err="1">
                          <a:latin typeface="Times New Roman" panose="02020603050405020304" pitchFamily="18" charset="0"/>
                          <a:cs typeface="Times New Roman" panose="02020603050405020304" pitchFamily="18" charset="0"/>
                        </a:rPr>
                        <a:t>ἤν</a:t>
                      </a:r>
                      <a:r>
                        <a:rPr lang="en-US" dirty="0"/>
                        <a:t> + subj.)</a:t>
                      </a:r>
                      <a:endParaRPr lang="el-GR" dirty="0"/>
                    </a:p>
                  </a:txBody>
                  <a:tcPr/>
                </a:tc>
                <a:tc>
                  <a:txBody>
                    <a:bodyPr/>
                    <a:lstStyle/>
                    <a:p>
                      <a:r>
                        <a:rPr lang="en-US" dirty="0"/>
                        <a:t>present indicative</a:t>
                      </a:r>
                      <a:endParaRPr lang="el-GR" dirty="0"/>
                    </a:p>
                  </a:txBody>
                  <a:tcPr/>
                </a:tc>
                <a:extLst>
                  <a:ext uri="{0D108BD9-81ED-4DB2-BD59-A6C34878D82A}">
                    <a16:rowId xmlns:a16="http://schemas.microsoft.com/office/drawing/2014/main" val="856301944"/>
                  </a:ext>
                </a:extLst>
              </a:tr>
              <a:tr h="370840">
                <a:tc>
                  <a:txBody>
                    <a:bodyPr/>
                    <a:lstStyle/>
                    <a:p>
                      <a:r>
                        <a:rPr lang="en-US" dirty="0"/>
                        <a:t>Past general (habitual, past)</a:t>
                      </a:r>
                      <a:endParaRPr lang="el-GR" dirty="0"/>
                    </a:p>
                  </a:txBody>
                  <a:tcPr/>
                </a:tc>
                <a:tc>
                  <a:txBody>
                    <a:bodyPr/>
                    <a:lstStyle/>
                    <a:p>
                      <a:r>
                        <a:rPr lang="el-GR" dirty="0" err="1">
                          <a:latin typeface="Times New Roman" panose="02020603050405020304" pitchFamily="18" charset="0"/>
                          <a:cs typeface="Times New Roman" panose="02020603050405020304" pitchFamily="18" charset="0"/>
                        </a:rPr>
                        <a:t>εἰ</a:t>
                      </a:r>
                      <a:r>
                        <a:rPr lang="el-GR" dirty="0">
                          <a:latin typeface="Times New Roman" panose="02020603050405020304" pitchFamily="18" charset="0"/>
                          <a:cs typeface="Times New Roman" panose="02020603050405020304" pitchFamily="18" charset="0"/>
                        </a:rPr>
                        <a:t> </a:t>
                      </a:r>
                      <a:r>
                        <a:rPr lang="en-US" dirty="0"/>
                        <a:t>+ opt.</a:t>
                      </a:r>
                      <a:endParaRPr lang="el-GR" dirty="0"/>
                    </a:p>
                  </a:txBody>
                  <a:tcPr/>
                </a:tc>
                <a:tc>
                  <a:txBody>
                    <a:bodyPr/>
                    <a:lstStyle/>
                    <a:p>
                      <a:r>
                        <a:rPr lang="en-US" dirty="0"/>
                        <a:t>imperfect indicative</a:t>
                      </a:r>
                    </a:p>
                    <a:p>
                      <a:r>
                        <a:rPr lang="en-US" dirty="0"/>
                        <a:t>(sometimes with </a:t>
                      </a:r>
                      <a:r>
                        <a:rPr lang="el-GR" dirty="0" err="1">
                          <a:latin typeface="Times New Roman" panose="02020603050405020304" pitchFamily="18" charset="0"/>
                          <a:cs typeface="Times New Roman" panose="02020603050405020304" pitchFamily="18" charset="0"/>
                        </a:rPr>
                        <a:t>ἄν</a:t>
                      </a:r>
                      <a:r>
                        <a:rPr lang="en-US" dirty="0"/>
                        <a:t>)</a:t>
                      </a:r>
                      <a:endParaRPr lang="el-GR" dirty="0"/>
                    </a:p>
                  </a:txBody>
                  <a:tcPr/>
                </a:tc>
                <a:extLst>
                  <a:ext uri="{0D108BD9-81ED-4DB2-BD59-A6C34878D82A}">
                    <a16:rowId xmlns:a16="http://schemas.microsoft.com/office/drawing/2014/main" val="571334256"/>
                  </a:ext>
                </a:extLst>
              </a:tr>
            </a:tbl>
          </a:graphicData>
        </a:graphic>
      </p:graphicFrame>
    </p:spTree>
    <p:extLst>
      <p:ext uri="{BB962C8B-B14F-4D97-AF65-F5344CB8AC3E}">
        <p14:creationId xmlns:p14="http://schemas.microsoft.com/office/powerpoint/2010/main" val="8601624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ED5514-4C44-06D7-457A-37BD8F52696E}"/>
              </a:ext>
            </a:extLst>
          </p:cNvPr>
          <p:cNvSpPr>
            <a:spLocks noGrp="1"/>
          </p:cNvSpPr>
          <p:nvPr>
            <p:ph type="title"/>
          </p:nvPr>
        </p:nvSpPr>
        <p:spPr/>
        <p:txBody>
          <a:bodyPr/>
          <a:lstStyle/>
          <a:p>
            <a:r>
              <a:rPr lang="en-US" dirty="0"/>
              <a:t>CONDITIONAL CLAUSES</a:t>
            </a:r>
            <a:endParaRPr lang="el-GR" dirty="0"/>
          </a:p>
        </p:txBody>
      </p:sp>
      <p:sp>
        <p:nvSpPr>
          <p:cNvPr id="3" name="Θέση περιεχομένου 2">
            <a:extLst>
              <a:ext uri="{FF2B5EF4-FFF2-40B4-BE49-F238E27FC236}">
                <a16:creationId xmlns:a16="http://schemas.microsoft.com/office/drawing/2014/main" id="{43CFE90C-0C05-52A3-ECD6-020099783917}"/>
              </a:ext>
            </a:extLst>
          </p:cNvPr>
          <p:cNvSpPr>
            <a:spLocks noGrp="1"/>
          </p:cNvSpPr>
          <p:nvPr>
            <p:ph sz="quarter" idx="13"/>
          </p:nvPr>
        </p:nvSpPr>
        <p:spPr/>
        <p:txBody>
          <a:bodyPr/>
          <a:lstStyle/>
          <a:p>
            <a:r>
              <a:rPr lang="en-US" dirty="0"/>
              <a:t>1) </a:t>
            </a:r>
            <a:r>
              <a:rPr lang="en-US" cap="none" dirty="0">
                <a:latin typeface="Times New Roman" panose="02020603050405020304" pitchFamily="18" charset="0"/>
                <a:cs typeface="Times New Roman" panose="02020603050405020304" pitchFamily="18" charset="0"/>
              </a:rPr>
              <a:t>the verbs are optative, expressing Odysseus’ condition on which he will  be willing to sleep with the goddess. Potential condition.</a:t>
            </a:r>
          </a:p>
          <a:p>
            <a:r>
              <a:rPr lang="en-US" cap="none" dirty="0">
                <a:latin typeface="Times New Roman" panose="02020603050405020304" pitchFamily="18" charset="0"/>
                <a:cs typeface="Times New Roman" panose="02020603050405020304" pitchFamily="18" charset="0"/>
              </a:rPr>
              <a:t>2) the verbs are in the indicative, future tense. </a:t>
            </a:r>
            <a:r>
              <a:rPr lang="el-GR" cap="none" dirty="0" err="1">
                <a:latin typeface="Times New Roman" panose="02020603050405020304" pitchFamily="18" charset="0"/>
                <a:cs typeface="Times New Roman" panose="02020603050405020304" pitchFamily="18" charset="0"/>
              </a:rPr>
              <a:t>Εἰ</a:t>
            </a:r>
            <a:r>
              <a:rPr lang="el-GR" cap="none" dirty="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 Neutral condition.</a:t>
            </a:r>
            <a:endParaRPr lang="el-GR"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1355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FA4E60-A77D-D63C-B4FB-89B1E01AF65C}"/>
              </a:ext>
            </a:extLst>
          </p:cNvPr>
          <p:cNvSpPr>
            <a:spLocks noGrp="1"/>
          </p:cNvSpPr>
          <p:nvPr>
            <p:ph type="title"/>
          </p:nvPr>
        </p:nvSpPr>
        <p:spPr/>
        <p:txBody>
          <a:bodyPr/>
          <a:lstStyle/>
          <a:p>
            <a:r>
              <a:rPr lang="en-US" dirty="0"/>
              <a:t>Simple sentences</a:t>
            </a:r>
            <a:endParaRPr lang="el-GR" dirty="0"/>
          </a:p>
        </p:txBody>
      </p:sp>
      <p:sp>
        <p:nvSpPr>
          <p:cNvPr id="3" name="Θέση περιεχομένου 2">
            <a:extLst>
              <a:ext uri="{FF2B5EF4-FFF2-40B4-BE49-F238E27FC236}">
                <a16:creationId xmlns:a16="http://schemas.microsoft.com/office/drawing/2014/main" id="{4F698480-EDC8-EC4C-53FC-D6B1DEC31057}"/>
              </a:ext>
            </a:extLst>
          </p:cNvPr>
          <p:cNvSpPr>
            <a:spLocks noGrp="1"/>
          </p:cNvSpPr>
          <p:nvPr>
            <p:ph sz="quarter" idx="13"/>
          </p:nvPr>
        </p:nvSpPr>
        <p:spPr/>
        <p:txBody>
          <a:bodyPr>
            <a:normAutofit/>
          </a:bodyPr>
          <a:lstStyle/>
          <a:p>
            <a:pPr algn="just"/>
            <a:r>
              <a:rPr lang="en-US" dirty="0"/>
              <a:t> </a:t>
            </a:r>
            <a:r>
              <a:rPr lang="en-US" cap="none" dirty="0"/>
              <a:t>Some verbs take only a subject:</a:t>
            </a:r>
          </a:p>
          <a:p>
            <a:pPr algn="just"/>
            <a:r>
              <a:rPr lang="en-US" cap="none" dirty="0"/>
              <a:t>(1) </a:t>
            </a:r>
            <a:r>
              <a:rPr lang="el-GR" cap="none" dirty="0" err="1">
                <a:latin typeface="Times New Roman" panose="02020603050405020304" pitchFamily="18" charset="0"/>
                <a:cs typeface="Times New Roman" panose="02020603050405020304" pitchFamily="18" charset="0"/>
              </a:rPr>
              <a:t>Κῦρος</a:t>
            </a:r>
            <a:r>
              <a:rPr lang="en-US" cap="none" dirty="0"/>
              <a:t> subject . . . </a:t>
            </a:r>
            <a:r>
              <a:rPr lang="el-GR" cap="none" dirty="0" err="1">
                <a:latin typeface="Times New Roman" panose="02020603050405020304" pitchFamily="18" charset="0"/>
                <a:cs typeface="Times New Roman" panose="02020603050405020304" pitchFamily="18" charset="0"/>
              </a:rPr>
              <a:t>ἐτελεύτησεν</a:t>
            </a:r>
            <a:r>
              <a:rPr lang="en-US" cap="none" dirty="0"/>
              <a:t> predicate.</a:t>
            </a:r>
          </a:p>
          <a:p>
            <a:pPr marL="0" indent="0" algn="just">
              <a:buNone/>
            </a:pPr>
            <a:r>
              <a:rPr lang="en-US" cap="none" dirty="0"/>
              <a:t>Cyrus came to his end.</a:t>
            </a:r>
          </a:p>
          <a:p>
            <a:pPr algn="just"/>
            <a:r>
              <a:rPr lang="en-US" cap="none" dirty="0"/>
              <a:t>(2) </a:t>
            </a:r>
            <a:r>
              <a:rPr lang="el-GR" cap="none" dirty="0" err="1">
                <a:latin typeface="Times New Roman" panose="02020603050405020304" pitchFamily="18" charset="0"/>
                <a:cs typeface="Times New Roman" panose="02020603050405020304" pitchFamily="18" charset="0"/>
              </a:rPr>
              <a:t>ἀπέθανον</a:t>
            </a:r>
            <a:r>
              <a:rPr lang="en-US" cap="none" dirty="0"/>
              <a:t> predicate </a:t>
            </a:r>
            <a:r>
              <a:rPr lang="el-GR" cap="none" dirty="0" err="1">
                <a:latin typeface="Times New Roman" panose="02020603050405020304" pitchFamily="18" charset="0"/>
                <a:cs typeface="Times New Roman" panose="02020603050405020304" pitchFamily="18" charset="0"/>
              </a:rPr>
              <a:t>δὲ</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ὀλίγοι</a:t>
            </a:r>
            <a:r>
              <a:rPr lang="en-US" cap="none" dirty="0">
                <a:latin typeface="Times New Roman" panose="02020603050405020304" pitchFamily="18" charset="0"/>
                <a:cs typeface="Times New Roman" panose="02020603050405020304" pitchFamily="18" charset="0"/>
              </a:rPr>
              <a:t> </a:t>
            </a:r>
            <a:r>
              <a:rPr lang="en-US" cap="none" dirty="0"/>
              <a:t>subject.</a:t>
            </a:r>
          </a:p>
          <a:p>
            <a:pPr marL="0" indent="0" algn="just">
              <a:buNone/>
            </a:pPr>
            <a:r>
              <a:rPr lang="en-US" cap="none" dirty="0"/>
              <a:t>And a few died.</a:t>
            </a:r>
          </a:p>
          <a:p>
            <a:pPr algn="just"/>
            <a:r>
              <a:rPr lang="en-US" cap="none" dirty="0"/>
              <a:t>(3) </a:t>
            </a:r>
            <a:r>
              <a:rPr lang="el-GR" cap="none" dirty="0" err="1">
                <a:latin typeface="Times New Roman" panose="02020603050405020304" pitchFamily="18" charset="0"/>
                <a:cs typeface="Times New Roman" panose="02020603050405020304" pitchFamily="18" charset="0"/>
              </a:rPr>
              <a:t>ὑμεῖς</a:t>
            </a:r>
            <a:r>
              <a:rPr lang="en-US" cap="none" dirty="0">
                <a:latin typeface="Times New Roman" panose="02020603050405020304" pitchFamily="18" charset="0"/>
                <a:cs typeface="Times New Roman" panose="02020603050405020304" pitchFamily="18" charset="0"/>
              </a:rPr>
              <a:t> </a:t>
            </a:r>
            <a:r>
              <a:rPr lang="en-US" cap="none" dirty="0"/>
              <a:t>subject </a:t>
            </a:r>
            <a:r>
              <a:rPr lang="el-GR" cap="none" dirty="0" err="1">
                <a:latin typeface="Times New Roman" panose="02020603050405020304" pitchFamily="18" charset="0"/>
                <a:cs typeface="Times New Roman" panose="02020603050405020304" pitchFamily="18" charset="0"/>
              </a:rPr>
              <a:t>δὲ</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εὐτυχοῖτε</a:t>
            </a:r>
            <a:r>
              <a:rPr lang="en-US" cap="none" dirty="0">
                <a:latin typeface="Times New Roman" panose="02020603050405020304" pitchFamily="18" charset="0"/>
                <a:cs typeface="Times New Roman" panose="02020603050405020304" pitchFamily="18" charset="0"/>
              </a:rPr>
              <a:t> </a:t>
            </a:r>
            <a:r>
              <a:rPr lang="en-US" cap="none" dirty="0"/>
              <a:t>predicate.</a:t>
            </a:r>
          </a:p>
          <a:p>
            <a:pPr marL="0" indent="0" algn="just">
              <a:buNone/>
            </a:pPr>
            <a:r>
              <a:rPr lang="en-US" cap="none" dirty="0"/>
              <a:t>May you be fortunate.</a:t>
            </a:r>
            <a:endParaRPr lang="el-GR" cap="none" dirty="0"/>
          </a:p>
        </p:txBody>
      </p:sp>
      <p:sp>
        <p:nvSpPr>
          <p:cNvPr id="4" name="Θέση περιεχομένου 3">
            <a:extLst>
              <a:ext uri="{FF2B5EF4-FFF2-40B4-BE49-F238E27FC236}">
                <a16:creationId xmlns:a16="http://schemas.microsoft.com/office/drawing/2014/main" id="{B6D5E7DF-D4B8-A8C5-259F-B8AB57C8B7CC}"/>
              </a:ext>
            </a:extLst>
          </p:cNvPr>
          <p:cNvSpPr>
            <a:spLocks noGrp="1"/>
          </p:cNvSpPr>
          <p:nvPr>
            <p:ph sz="quarter" idx="14"/>
          </p:nvPr>
        </p:nvSpPr>
        <p:spPr/>
        <p:txBody>
          <a:bodyPr>
            <a:normAutofit fontScale="77500" lnSpcReduction="20000"/>
          </a:bodyPr>
          <a:lstStyle/>
          <a:p>
            <a:pPr algn="just"/>
            <a:r>
              <a:rPr lang="en-US" cap="none" dirty="0"/>
              <a:t>Many verbs take both a subject and another obligatory constituent. With a majority of such verbs, this second obligatory constituent is the (direct) object, which is marked by the accusative case; some verbs take second obligatory constituents in a different case (such constituents are called complements):</a:t>
            </a:r>
          </a:p>
          <a:p>
            <a:pPr algn="just"/>
            <a:r>
              <a:rPr lang="en-US" cap="none" dirty="0"/>
              <a:t>(4) </a:t>
            </a:r>
            <a:r>
              <a:rPr lang="en-US" cap="none" dirty="0" err="1">
                <a:latin typeface="Times New Roman" panose="02020603050405020304" pitchFamily="18" charset="0"/>
                <a:cs typeface="Times New Roman" panose="02020603050405020304" pitchFamily="18" charset="0"/>
              </a:rPr>
              <a:t>στρουθὸν</a:t>
            </a:r>
            <a:r>
              <a:rPr lang="en-US" cap="none" dirty="0">
                <a:latin typeface="Times New Roman" panose="02020603050405020304" pitchFamily="18" charset="0"/>
                <a:cs typeface="Times New Roman" panose="02020603050405020304" pitchFamily="18" charset="0"/>
              </a:rPr>
              <a:t> </a:t>
            </a:r>
            <a:r>
              <a:rPr lang="en-US" cap="none" dirty="0"/>
              <a:t>object </a:t>
            </a:r>
            <a:r>
              <a:rPr lang="en-US" cap="none" dirty="0" err="1">
                <a:latin typeface="Times New Roman" panose="02020603050405020304" pitchFamily="18" charset="0"/>
                <a:cs typeface="Times New Roman" panose="02020603050405020304" pitchFamily="18" charset="0"/>
              </a:rPr>
              <a:t>δὲ</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οὐδεὶς</a:t>
            </a:r>
            <a:r>
              <a:rPr lang="en-US" cap="none" dirty="0">
                <a:latin typeface="Times New Roman" panose="02020603050405020304" pitchFamily="18" charset="0"/>
                <a:cs typeface="Times New Roman" panose="02020603050405020304" pitchFamily="18" charset="0"/>
              </a:rPr>
              <a:t> </a:t>
            </a:r>
            <a:r>
              <a:rPr lang="en-US" cap="none" dirty="0"/>
              <a:t>subject </a:t>
            </a:r>
            <a:r>
              <a:rPr lang="en-US" cap="none" dirty="0" err="1">
                <a:latin typeface="Times New Roman" panose="02020603050405020304" pitchFamily="18" charset="0"/>
                <a:cs typeface="Times New Roman" panose="02020603050405020304" pitchFamily="18" charset="0"/>
              </a:rPr>
              <a:t>ἔλ</a:t>
            </a:r>
            <a:r>
              <a:rPr lang="en-US" cap="none" dirty="0">
                <a:latin typeface="Times New Roman" panose="02020603050405020304" pitchFamily="18" charset="0"/>
                <a:cs typeface="Times New Roman" panose="02020603050405020304" pitchFamily="18" charset="0"/>
              </a:rPr>
              <a:t>αβεν </a:t>
            </a:r>
            <a:r>
              <a:rPr lang="en-US" cap="none" dirty="0"/>
              <a:t>predicate. </a:t>
            </a:r>
          </a:p>
          <a:p>
            <a:pPr marL="0" indent="0" algn="just">
              <a:buNone/>
            </a:pPr>
            <a:r>
              <a:rPr lang="en-US" cap="none" dirty="0"/>
              <a:t>No one caught an ostrich.</a:t>
            </a:r>
          </a:p>
          <a:p>
            <a:pPr algn="just"/>
            <a:r>
              <a:rPr lang="en-US" cap="none" dirty="0"/>
              <a:t>(5) </a:t>
            </a:r>
            <a:r>
              <a:rPr lang="en-US" cap="none" dirty="0" err="1">
                <a:latin typeface="Times New Roman" panose="02020603050405020304" pitchFamily="18" charset="0"/>
                <a:cs typeface="Times New Roman" panose="02020603050405020304" pitchFamily="18" charset="0"/>
              </a:rPr>
              <a:t>ἐγὼ</a:t>
            </a:r>
            <a:r>
              <a:rPr lang="en-US" cap="none" dirty="0"/>
              <a:t> subject . . . </a:t>
            </a:r>
            <a:r>
              <a:rPr lang="en-US" cap="none" dirty="0" err="1">
                <a:latin typeface="Times New Roman" panose="02020603050405020304" pitchFamily="18" charset="0"/>
                <a:cs typeface="Times New Roman" panose="02020603050405020304" pitchFamily="18" charset="0"/>
              </a:rPr>
              <a:t>ὑμᾶς</a:t>
            </a:r>
            <a:r>
              <a:rPr lang="en-US" cap="none" dirty="0"/>
              <a:t> object </a:t>
            </a:r>
            <a:r>
              <a:rPr lang="en-US" cap="none" dirty="0">
                <a:latin typeface="Times New Roman" panose="02020603050405020304" pitchFamily="18" charset="0"/>
                <a:cs typeface="Times New Roman" panose="02020603050405020304" pitchFamily="18" charset="0"/>
              </a:rPr>
              <a:t>ἐπα</a:t>
            </a:r>
            <a:r>
              <a:rPr lang="en-US" cap="none" dirty="0" err="1">
                <a:latin typeface="Times New Roman" panose="02020603050405020304" pitchFamily="18" charset="0"/>
                <a:cs typeface="Times New Roman" panose="02020603050405020304" pitchFamily="18" charset="0"/>
              </a:rPr>
              <a:t>ινῶ</a:t>
            </a:r>
            <a:r>
              <a:rPr lang="en-US" cap="none" dirty="0"/>
              <a:t> predicate.</a:t>
            </a:r>
          </a:p>
          <a:p>
            <a:pPr marL="0" indent="0" algn="just">
              <a:buNone/>
            </a:pPr>
            <a:r>
              <a:rPr lang="en-US" cap="none" dirty="0"/>
              <a:t>I commend you.</a:t>
            </a:r>
            <a:endParaRPr lang="el-GR" cap="none" dirty="0"/>
          </a:p>
        </p:txBody>
      </p:sp>
    </p:spTree>
    <p:extLst>
      <p:ext uri="{BB962C8B-B14F-4D97-AF65-F5344CB8AC3E}">
        <p14:creationId xmlns:p14="http://schemas.microsoft.com/office/powerpoint/2010/main" val="1025573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27C749-D868-922D-6241-44DE8890DC15}"/>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D3E00856-8E57-DDA2-A182-B81B8409B8C2}"/>
              </a:ext>
            </a:extLst>
          </p:cNvPr>
          <p:cNvSpPr>
            <a:spLocks noGrp="1"/>
          </p:cNvSpPr>
          <p:nvPr>
            <p:ph sz="quarter" idx="13"/>
          </p:nvPr>
        </p:nvSpPr>
        <p:spPr/>
        <p:txBody>
          <a:bodyPr>
            <a:normAutofit fontScale="92500" lnSpcReduction="20000"/>
          </a:bodyPr>
          <a:lstStyle/>
          <a:p>
            <a:r>
              <a:rPr lang="el-GR" dirty="0"/>
              <a:t>Π (Π, Φ)</a:t>
            </a:r>
          </a:p>
          <a:p>
            <a:r>
              <a:rPr lang="el-GR" cap="none" dirty="0">
                <a:latin typeface="Times New Roman" panose="02020603050405020304" pitchFamily="18" charset="0"/>
                <a:cs typeface="Times New Roman" panose="02020603050405020304" pitchFamily="18" charset="0"/>
              </a:rPr>
              <a:t>πάν: </a:t>
            </a:r>
            <a:r>
              <a:rPr lang="en-US" cap="none" dirty="0">
                <a:latin typeface="Times New Roman" panose="02020603050405020304" pitchFamily="18" charset="0"/>
                <a:cs typeface="Times New Roman" panose="02020603050405020304" pitchFamily="18" charset="0"/>
              </a:rPr>
              <a:t>to pan is the totality of things, or the universe. Aristotle</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tends to use </a:t>
            </a:r>
            <a:r>
              <a:rPr lang="en-US" cap="none" dirty="0" err="1">
                <a:latin typeface="Times New Roman" panose="02020603050405020304" pitchFamily="18" charset="0"/>
                <a:cs typeface="Times New Roman" panose="02020603050405020304" pitchFamily="18" charset="0"/>
              </a:rPr>
              <a:t>ouranos</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kosmos</a:t>
            </a:r>
            <a:r>
              <a:rPr lang="en-US" cap="none" dirty="0">
                <a:latin typeface="Times New Roman" panose="02020603050405020304" pitchFamily="18" charset="0"/>
                <a:cs typeface="Times New Roman" panose="02020603050405020304" pitchFamily="18" charset="0"/>
              </a:rPr>
              <a:t> and to pan as interchangeable</a:t>
            </a:r>
            <a:r>
              <a:rPr lang="el-GR" cap="none" dirty="0">
                <a:latin typeface="Times New Roman" panose="02020603050405020304" pitchFamily="18" charset="0"/>
                <a:cs typeface="Times New Roman" panose="02020603050405020304" pitchFamily="18" charset="0"/>
              </a:rPr>
              <a:t>.</a:t>
            </a:r>
          </a:p>
          <a:p>
            <a:r>
              <a:rPr lang="el-GR" cap="none" dirty="0">
                <a:latin typeface="Times New Roman" panose="02020603050405020304" pitchFamily="18" charset="0"/>
                <a:cs typeface="Times New Roman" panose="02020603050405020304" pitchFamily="18" charset="0"/>
              </a:rPr>
              <a:t>παρουσία: </a:t>
            </a:r>
            <a:r>
              <a:rPr lang="en-US" cap="none" dirty="0">
                <a:latin typeface="Times New Roman" panose="02020603050405020304" pitchFamily="18" charset="0"/>
                <a:cs typeface="Times New Roman" panose="02020603050405020304" pitchFamily="18" charset="0"/>
              </a:rPr>
              <a:t>presence, derived from the verb </a:t>
            </a:r>
            <a:r>
              <a:rPr lang="en-US" cap="none" dirty="0" err="1">
                <a:latin typeface="Times New Roman" panose="02020603050405020304" pitchFamily="18" charset="0"/>
                <a:cs typeface="Times New Roman" panose="02020603050405020304" pitchFamily="18" charset="0"/>
              </a:rPr>
              <a:t>pareinai</a:t>
            </a:r>
            <a:r>
              <a:rPr lang="en-US" cap="none" dirty="0">
                <a:latin typeface="Times New Roman" panose="02020603050405020304" pitchFamily="18" charset="0"/>
                <a:cs typeface="Times New Roman" panose="02020603050405020304" pitchFamily="18" charset="0"/>
              </a:rPr>
              <a:t>, which is used</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non-technically by Plato</a:t>
            </a:r>
            <a:r>
              <a:rPr lang="el-GR" cap="none" dirty="0">
                <a:latin typeface="Times New Roman" panose="02020603050405020304" pitchFamily="18" charset="0"/>
                <a:cs typeface="Times New Roman" panose="02020603050405020304" pitchFamily="18" charset="0"/>
              </a:rPr>
              <a:t>.</a:t>
            </a:r>
          </a:p>
          <a:p>
            <a:r>
              <a:rPr lang="el-GR" cap="none" dirty="0" err="1">
                <a:latin typeface="Times New Roman" panose="02020603050405020304" pitchFamily="18" charset="0"/>
                <a:cs typeface="Times New Roman" panose="02020603050405020304" pitchFamily="18" charset="0"/>
              </a:rPr>
              <a:t>πάσχειν</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the opposite both of</a:t>
            </a:r>
            <a:r>
              <a:rPr lang="el-GR"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poiein</a:t>
            </a:r>
            <a:r>
              <a:rPr lang="en-US" cap="none" dirty="0">
                <a:latin typeface="Times New Roman" panose="02020603050405020304" pitchFamily="18" charset="0"/>
                <a:cs typeface="Times New Roman" panose="02020603050405020304" pitchFamily="18" charset="0"/>
              </a:rPr>
              <a:t>, to do, to make, and of</a:t>
            </a:r>
            <a:r>
              <a:rPr lang="el-GR"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prattein</a:t>
            </a:r>
            <a:r>
              <a:rPr lang="en-US" cap="none" dirty="0">
                <a:latin typeface="Times New Roman" panose="02020603050405020304" pitchFamily="18" charset="0"/>
                <a:cs typeface="Times New Roman" panose="02020603050405020304" pitchFamily="18" charset="0"/>
              </a:rPr>
              <a:t>,</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to act. According to context it can be translated ‘undergo’, ‘suffer’,</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‘experience’, and often ‘X</a:t>
            </a:r>
            <a:r>
              <a:rPr lang="el-GR"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paskhei</a:t>
            </a:r>
            <a:r>
              <a:rPr lang="en-US" cap="none" dirty="0">
                <a:latin typeface="Times New Roman" panose="02020603050405020304" pitchFamily="18" charset="0"/>
                <a:cs typeface="Times New Roman" panose="02020603050405020304" pitchFamily="18" charset="0"/>
              </a:rPr>
              <a:t> Y’ is best translated as ‘Y happens</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to X’</a:t>
            </a:r>
            <a:r>
              <a:rPr lang="el-GR" cap="none" dirty="0">
                <a:latin typeface="Times New Roman" panose="02020603050405020304" pitchFamily="18" charset="0"/>
                <a:cs typeface="Times New Roman" panose="02020603050405020304" pitchFamily="18" charset="0"/>
              </a:rPr>
              <a:t>.</a:t>
            </a:r>
          </a:p>
          <a:p>
            <a:r>
              <a:rPr lang="el-GR" cap="none" dirty="0" err="1">
                <a:latin typeface="Times New Roman" panose="02020603050405020304" pitchFamily="18" charset="0"/>
                <a:cs typeface="Times New Roman" panose="02020603050405020304" pitchFamily="18" charset="0"/>
              </a:rPr>
              <a:t>πειραστικοί</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probing, testing</a:t>
            </a:r>
            <a:r>
              <a:rPr lang="el-GR" cap="none" dirty="0">
                <a:latin typeface="Times New Roman" panose="02020603050405020304" pitchFamily="18" charset="0"/>
                <a:cs typeface="Times New Roman" panose="02020603050405020304" pitchFamily="18" charset="0"/>
              </a:rPr>
              <a:t>.</a:t>
            </a:r>
          </a:p>
          <a:p>
            <a:r>
              <a:rPr lang="el-GR" cap="none" dirty="0">
                <a:latin typeface="Times New Roman" panose="02020603050405020304" pitchFamily="18" charset="0"/>
                <a:cs typeface="Times New Roman" panose="02020603050405020304" pitchFamily="18" charset="0"/>
              </a:rPr>
              <a:t>πέρας: </a:t>
            </a:r>
            <a:r>
              <a:rPr lang="en-US" cap="none" dirty="0">
                <a:latin typeface="Times New Roman" panose="02020603050405020304" pitchFamily="18" charset="0"/>
                <a:cs typeface="Times New Roman" panose="02020603050405020304" pitchFamily="18" charset="0"/>
              </a:rPr>
              <a:t>a limit or boundary</a:t>
            </a:r>
            <a:r>
              <a:rPr lang="el-GR" cap="none"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496308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D2C2DB-5428-8A9D-6B9B-946BED2E4587}"/>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00D91358-F97B-3021-B718-1C25174B5F6A}"/>
              </a:ext>
            </a:extLst>
          </p:cNvPr>
          <p:cNvSpPr>
            <a:spLocks noGrp="1"/>
          </p:cNvSpPr>
          <p:nvPr>
            <p:ph sz="quarter" idx="13"/>
          </p:nvPr>
        </p:nvSpPr>
        <p:spPr/>
        <p:txBody>
          <a:bodyPr>
            <a:normAutofit fontScale="85000" lnSpcReduction="20000"/>
          </a:bodyPr>
          <a:lstStyle/>
          <a:p>
            <a:pPr algn="just"/>
            <a:r>
              <a:rPr lang="el-GR" cap="none" dirty="0" err="1">
                <a:latin typeface="Times New Roman" panose="02020603050405020304" pitchFamily="18" charset="0"/>
                <a:cs typeface="Times New Roman" panose="02020603050405020304" pitchFamily="18" charset="0"/>
              </a:rPr>
              <a:t>φαίνεσθαι</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has two closely connected uses that can only be</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distinguished by reference to context. On the one hand, it is to</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appear with an implicit contrast with being the case. On the other,</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it is to be plain to see, literally or metaphorically. This holds also of</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the verbal noun to </a:t>
            </a:r>
            <a:r>
              <a:rPr lang="en-US" cap="none" dirty="0" err="1">
                <a:latin typeface="Times New Roman" panose="02020603050405020304" pitchFamily="18" charset="0"/>
                <a:cs typeface="Times New Roman" panose="02020603050405020304" pitchFamily="18" charset="0"/>
              </a:rPr>
              <a:t>phainomenon</a:t>
            </a:r>
            <a:r>
              <a:rPr lang="en-US" cap="none" dirty="0">
                <a:latin typeface="Times New Roman" panose="02020603050405020304" pitchFamily="18" charset="0"/>
                <a:cs typeface="Times New Roman" panose="02020603050405020304" pitchFamily="18" charset="0"/>
              </a:rPr>
              <a:t>, which is what is apparent.</a:t>
            </a:r>
            <a:endParaRPr lang="el-GR" cap="none" dirty="0">
              <a:latin typeface="Times New Roman" panose="02020603050405020304" pitchFamily="18" charset="0"/>
              <a:cs typeface="Times New Roman" panose="02020603050405020304" pitchFamily="18" charset="0"/>
            </a:endParaRPr>
          </a:p>
          <a:p>
            <a:pPr algn="just"/>
            <a:r>
              <a:rPr lang="el-GR" cap="none" dirty="0" err="1">
                <a:latin typeface="Times New Roman" panose="02020603050405020304" pitchFamily="18" charset="0"/>
                <a:cs typeface="Times New Roman" panose="02020603050405020304" pitchFamily="18" charset="0"/>
              </a:rPr>
              <a:t>φιλεῖν</a:t>
            </a:r>
            <a:r>
              <a:rPr lang="el-GR"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philein</a:t>
            </a:r>
            <a:r>
              <a:rPr lang="en-US" cap="none" dirty="0">
                <a:latin typeface="Times New Roman" panose="02020603050405020304" pitchFamily="18" charset="0"/>
                <a:cs typeface="Times New Roman" panose="02020603050405020304" pitchFamily="18" charset="0"/>
              </a:rPr>
              <a:t> is to like or love a</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person or thing, without sexual implications: </a:t>
            </a:r>
            <a:r>
              <a:rPr lang="en-US" cap="none" dirty="0" err="1">
                <a:latin typeface="Times New Roman" panose="02020603050405020304" pitchFamily="18" charset="0"/>
                <a:cs typeface="Times New Roman" panose="02020603050405020304" pitchFamily="18" charset="0"/>
              </a:rPr>
              <a:t>philésis</a:t>
            </a:r>
            <a:r>
              <a:rPr lang="en-US" cap="none" dirty="0">
                <a:latin typeface="Times New Roman" panose="02020603050405020304" pitchFamily="18" charset="0"/>
                <a:cs typeface="Times New Roman" panose="02020603050405020304" pitchFamily="18" charset="0"/>
              </a:rPr>
              <a:t> is the love,</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liking or affection felt for a person or thing that is </a:t>
            </a:r>
            <a:r>
              <a:rPr lang="en-US" cap="none" dirty="0" err="1">
                <a:latin typeface="Times New Roman" panose="02020603050405020304" pitchFamily="18" charset="0"/>
                <a:cs typeface="Times New Roman" panose="02020603050405020304" pitchFamily="18" charset="0"/>
              </a:rPr>
              <a:t>philétos</a:t>
            </a:r>
            <a:r>
              <a:rPr lang="en-US" cap="none" dirty="0">
                <a:latin typeface="Times New Roman" panose="02020603050405020304" pitchFamily="18" charset="0"/>
                <a:cs typeface="Times New Roman" panose="02020603050405020304" pitchFamily="18" charset="0"/>
              </a:rPr>
              <a:t>, its</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object. </a:t>
            </a:r>
            <a:r>
              <a:rPr lang="en-US" cap="none" dirty="0" err="1">
                <a:latin typeface="Times New Roman" panose="02020603050405020304" pitchFamily="18" charset="0"/>
                <a:cs typeface="Times New Roman" panose="02020603050405020304" pitchFamily="18" charset="0"/>
              </a:rPr>
              <a:t>philos</a:t>
            </a:r>
            <a:r>
              <a:rPr lang="en-US" cap="none" dirty="0">
                <a:latin typeface="Times New Roman" panose="02020603050405020304" pitchFamily="18" charset="0"/>
                <a:cs typeface="Times New Roman" panose="02020603050405020304" pitchFamily="18" charset="0"/>
              </a:rPr>
              <a:t>, as an adjective, is of anything that is liked or loved,</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but as a noun it is of a person; the personal relationship of </a:t>
            </a:r>
            <a:r>
              <a:rPr lang="en-US" cap="none" dirty="0" err="1">
                <a:latin typeface="Times New Roman" panose="02020603050405020304" pitchFamily="18" charset="0"/>
                <a:cs typeface="Times New Roman" panose="02020603050405020304" pitchFamily="18" charset="0"/>
              </a:rPr>
              <a:t>philoi</a:t>
            </a:r>
            <a:r>
              <a:rPr lang="en-US" cap="none" dirty="0">
                <a:latin typeface="Times New Roman" panose="02020603050405020304" pitchFamily="18" charset="0"/>
                <a:cs typeface="Times New Roman" panose="02020603050405020304" pitchFamily="18" charset="0"/>
              </a:rPr>
              <a:t> is</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philia.</a:t>
            </a:r>
            <a:endParaRPr lang="el-GR" cap="none" dirty="0">
              <a:latin typeface="Times New Roman" panose="02020603050405020304" pitchFamily="18" charset="0"/>
              <a:cs typeface="Times New Roman" panose="02020603050405020304" pitchFamily="18" charset="0"/>
            </a:endParaRPr>
          </a:p>
          <a:p>
            <a:pPr algn="just"/>
            <a:r>
              <a:rPr lang="el-GR" cap="none" dirty="0">
                <a:latin typeface="Times New Roman" panose="02020603050405020304" pitchFamily="18" charset="0"/>
                <a:cs typeface="Times New Roman" panose="02020603050405020304" pitchFamily="18" charset="0"/>
              </a:rPr>
              <a:t>φιλοσοφία: </a:t>
            </a:r>
            <a:r>
              <a:rPr lang="en-US" cap="none" dirty="0">
                <a:latin typeface="Times New Roman" panose="02020603050405020304" pitchFamily="18" charset="0"/>
                <a:cs typeface="Times New Roman" panose="02020603050405020304" pitchFamily="18" charset="0"/>
              </a:rPr>
              <a:t>Pythagoras is</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said to have coined the term </a:t>
            </a:r>
            <a:r>
              <a:rPr lang="en-US" cap="none" dirty="0" err="1">
                <a:latin typeface="Times New Roman" panose="02020603050405020304" pitchFamily="18" charset="0"/>
                <a:cs typeface="Times New Roman" panose="02020603050405020304" pitchFamily="18" charset="0"/>
              </a:rPr>
              <a:t>philosophos</a:t>
            </a:r>
            <a:r>
              <a:rPr lang="en-US" cap="none" dirty="0">
                <a:latin typeface="Times New Roman" panose="02020603050405020304" pitchFamily="18" charset="0"/>
                <a:cs typeface="Times New Roman" panose="02020603050405020304" pitchFamily="18" charset="0"/>
              </a:rPr>
              <a:t>: hoi men </a:t>
            </a:r>
            <a:r>
              <a:rPr lang="en-US" cap="none" dirty="0" err="1">
                <a:latin typeface="Times New Roman" panose="02020603050405020304" pitchFamily="18" charset="0"/>
                <a:cs typeface="Times New Roman" panose="02020603050405020304" pitchFamily="18" charset="0"/>
              </a:rPr>
              <a:t>andrapododeis</a:t>
            </a:r>
            <a:r>
              <a:rPr lang="en-US" cap="none" dirty="0">
                <a:latin typeface="Times New Roman" panose="02020603050405020304" pitchFamily="18" charset="0"/>
                <a:cs typeface="Times New Roman" panose="02020603050405020304" pitchFamily="18" charset="0"/>
              </a:rPr>
              <a:t>,</a:t>
            </a:r>
            <a:r>
              <a:rPr lang="el-GR"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ephé</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phuontai</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doxés</a:t>
            </a:r>
            <a:r>
              <a:rPr lang="en-US" cap="none" dirty="0">
                <a:latin typeface="Times New Roman" panose="02020603050405020304" pitchFamily="18" charset="0"/>
                <a:cs typeface="Times New Roman" panose="02020603050405020304" pitchFamily="18" charset="0"/>
              </a:rPr>
              <a:t> kai pleonexias </a:t>
            </a:r>
            <a:r>
              <a:rPr lang="en-US" cap="none" dirty="0" err="1">
                <a:latin typeface="Times New Roman" panose="02020603050405020304" pitchFamily="18" charset="0"/>
                <a:cs typeface="Times New Roman" panose="02020603050405020304" pitchFamily="18" charset="0"/>
              </a:rPr>
              <a:t>thératai</a:t>
            </a:r>
            <a:r>
              <a:rPr lang="en-US" cap="none" dirty="0">
                <a:latin typeface="Times New Roman" panose="02020603050405020304" pitchFamily="18" charset="0"/>
                <a:cs typeface="Times New Roman" panose="02020603050405020304" pitchFamily="18" charset="0"/>
              </a:rPr>
              <a:t>, hoi de </a:t>
            </a:r>
            <a:r>
              <a:rPr lang="en-US" cap="none" dirty="0" err="1">
                <a:latin typeface="Times New Roman" panose="02020603050405020304" pitchFamily="18" charset="0"/>
                <a:cs typeface="Times New Roman" panose="02020603050405020304" pitchFamily="18" charset="0"/>
              </a:rPr>
              <a:t>philosophoi</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tés</a:t>
            </a:r>
            <a:r>
              <a:rPr lang="el-GR"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alétheias</a:t>
            </a:r>
            <a:r>
              <a:rPr lang="en-US" cap="none" dirty="0">
                <a:latin typeface="Times New Roman" panose="02020603050405020304" pitchFamily="18" charset="0"/>
                <a:cs typeface="Times New Roman" panose="02020603050405020304" pitchFamily="18" charset="0"/>
              </a:rPr>
              <a:t> — he [Pythagoras] said that the slavish naturally pursue</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glory and riches, but philosophers the truth (Diogenes Laertius</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8.8)</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Love of knowledge and wisdom.</a:t>
            </a:r>
          </a:p>
          <a:p>
            <a:pPr algn="just"/>
            <a:r>
              <a:rPr lang="el-GR" cap="none" dirty="0">
                <a:latin typeface="Times New Roman" panose="02020603050405020304" pitchFamily="18" charset="0"/>
                <a:cs typeface="Times New Roman" panose="02020603050405020304" pitchFamily="18" charset="0"/>
              </a:rPr>
              <a:t>φθορά: </a:t>
            </a:r>
            <a:r>
              <a:rPr lang="en-US" cap="none" dirty="0">
                <a:latin typeface="Times New Roman" panose="02020603050405020304" pitchFamily="18" charset="0"/>
                <a:cs typeface="Times New Roman" panose="02020603050405020304" pitchFamily="18" charset="0"/>
              </a:rPr>
              <a:t>destruction or ceasing to be. In philosophy it refers to the</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ceasing to exist of a substance, the contrary being genesis, which is</a:t>
            </a:r>
            <a:r>
              <a:rPr lang="el-GR" cap="none" dirty="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the coming into existence of a substance</a:t>
            </a:r>
            <a:r>
              <a:rPr lang="el-GR" cap="none"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279596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12AE45-8935-10A0-E9AC-285B7A0FEF64}"/>
              </a:ext>
            </a:extLst>
          </p:cNvPr>
          <p:cNvSpPr>
            <a:spLocks noGrp="1"/>
          </p:cNvSpPr>
          <p:nvPr>
            <p:ph type="title"/>
          </p:nvPr>
        </p:nvSpPr>
        <p:spPr/>
        <p:txBody>
          <a:bodyPr/>
          <a:lstStyle/>
          <a:p>
            <a:r>
              <a:rPr lang="el-GR" dirty="0"/>
              <a:t>ΕΥΧΑΡΙΣΤΩ!</a:t>
            </a:r>
          </a:p>
        </p:txBody>
      </p:sp>
      <p:pic>
        <p:nvPicPr>
          <p:cNvPr id="5" name="Θέση περιεχομένου 4">
            <a:extLst>
              <a:ext uri="{FF2B5EF4-FFF2-40B4-BE49-F238E27FC236}">
                <a16:creationId xmlns:a16="http://schemas.microsoft.com/office/drawing/2014/main" id="{B8BEEDD1-1E57-C983-221F-1048BF36B975}"/>
              </a:ext>
            </a:extLst>
          </p:cNvPr>
          <p:cNvPicPr>
            <a:picLocks noGrp="1" noChangeAspect="1"/>
          </p:cNvPicPr>
          <p:nvPr>
            <p:ph sz="quarter" idx="13"/>
          </p:nvPr>
        </p:nvPicPr>
        <p:blipFill>
          <a:blip r:embed="rId2"/>
          <a:stretch>
            <a:fillRect/>
          </a:stretch>
        </p:blipFill>
        <p:spPr>
          <a:xfrm>
            <a:off x="6944519" y="2276475"/>
            <a:ext cx="2466975" cy="1847850"/>
          </a:xfrm>
          <a:prstGeom prst="rect">
            <a:avLst/>
          </a:prstGeom>
        </p:spPr>
      </p:pic>
      <p:sp>
        <p:nvSpPr>
          <p:cNvPr id="4" name="Θέση κειμένου 3">
            <a:extLst>
              <a:ext uri="{FF2B5EF4-FFF2-40B4-BE49-F238E27FC236}">
                <a16:creationId xmlns:a16="http://schemas.microsoft.com/office/drawing/2014/main" id="{66C9F422-DDFB-9DF0-F171-2BB3F0662282}"/>
              </a:ext>
            </a:extLst>
          </p:cNvPr>
          <p:cNvSpPr>
            <a:spLocks noGrp="1"/>
          </p:cNvSpPr>
          <p:nvPr>
            <p:ph type="body" sz="half" idx="2"/>
          </p:nvPr>
        </p:nvSpPr>
        <p:spPr/>
        <p:txBody>
          <a:bodyPr/>
          <a:lstStyle/>
          <a:p>
            <a:r>
              <a:rPr lang="en-US" dirty="0"/>
              <a:t>Have a nice evening!</a:t>
            </a:r>
            <a:endParaRPr lang="el-GR" dirty="0"/>
          </a:p>
        </p:txBody>
      </p:sp>
    </p:spTree>
    <p:extLst>
      <p:ext uri="{BB962C8B-B14F-4D97-AF65-F5344CB8AC3E}">
        <p14:creationId xmlns:p14="http://schemas.microsoft.com/office/powerpoint/2010/main" val="3916266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E527F9-5CB3-84A7-3ADE-C50260025CB6}"/>
              </a:ext>
            </a:extLst>
          </p:cNvPr>
          <p:cNvSpPr>
            <a:spLocks noGrp="1"/>
          </p:cNvSpPr>
          <p:nvPr>
            <p:ph type="title"/>
          </p:nvPr>
        </p:nvSpPr>
        <p:spPr/>
        <p:txBody>
          <a:bodyPr/>
          <a:lstStyle/>
          <a:p>
            <a:r>
              <a:rPr lang="en-US" dirty="0"/>
              <a:t>Simple sentences</a:t>
            </a:r>
            <a:endParaRPr lang="el-GR" dirty="0"/>
          </a:p>
        </p:txBody>
      </p:sp>
      <p:sp>
        <p:nvSpPr>
          <p:cNvPr id="3" name="Θέση περιεχομένου 2">
            <a:extLst>
              <a:ext uri="{FF2B5EF4-FFF2-40B4-BE49-F238E27FC236}">
                <a16:creationId xmlns:a16="http://schemas.microsoft.com/office/drawing/2014/main" id="{030A8079-EF17-8633-A6C4-7DA7A91F75BB}"/>
              </a:ext>
            </a:extLst>
          </p:cNvPr>
          <p:cNvSpPr>
            <a:spLocks noGrp="1"/>
          </p:cNvSpPr>
          <p:nvPr>
            <p:ph sz="quarter" idx="13"/>
          </p:nvPr>
        </p:nvSpPr>
        <p:spPr/>
        <p:txBody>
          <a:bodyPr>
            <a:normAutofit lnSpcReduction="10000"/>
          </a:bodyPr>
          <a:lstStyle/>
          <a:p>
            <a:pPr algn="just"/>
            <a:r>
              <a:rPr lang="en-US" cap="none" dirty="0"/>
              <a:t>Some verbs take more than two obligatory constituents: a subject, an object, and one (or more) further complements. often the third obligatory constituent is the indirect object, which is marked by the dative case; other verbs take a second complement in the accusative or genitive:</a:t>
            </a:r>
          </a:p>
          <a:p>
            <a:pPr algn="just"/>
            <a:r>
              <a:rPr lang="en-US" cap="none" dirty="0"/>
              <a:t>(8) </a:t>
            </a:r>
            <a:r>
              <a:rPr lang="el-GR" cap="none" dirty="0" err="1">
                <a:latin typeface="Times New Roman" panose="02020603050405020304" pitchFamily="18" charset="0"/>
                <a:cs typeface="Times New Roman" panose="02020603050405020304" pitchFamily="18" charset="0"/>
              </a:rPr>
              <a:t>Συέννεσις</a:t>
            </a:r>
            <a:r>
              <a:rPr lang="en-US" cap="none" dirty="0"/>
              <a:t> subject </a:t>
            </a:r>
            <a:r>
              <a:rPr lang="el-GR" cap="none" dirty="0" err="1">
                <a:latin typeface="Times New Roman" panose="02020603050405020304" pitchFamily="18" charset="0"/>
                <a:cs typeface="Times New Roman" panose="02020603050405020304" pitchFamily="18" charset="0"/>
              </a:rPr>
              <a:t>μὲν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ἔδωκε</a:t>
            </a:r>
            <a:r>
              <a:rPr lang="en-US" cap="none" dirty="0">
                <a:latin typeface="Times New Roman" panose="02020603050405020304" pitchFamily="18" charset="0"/>
                <a:cs typeface="Times New Roman" panose="02020603050405020304" pitchFamily="18" charset="0"/>
              </a:rPr>
              <a:t> </a:t>
            </a:r>
            <a:r>
              <a:rPr lang="en-US" cap="none" dirty="0"/>
              <a:t>predicate </a:t>
            </a:r>
            <a:r>
              <a:rPr lang="el-GR" cap="none" dirty="0" err="1"/>
              <a:t>Κύρῳ</a:t>
            </a:r>
            <a:r>
              <a:rPr lang="en-US" cap="none" dirty="0"/>
              <a:t> indirect object </a:t>
            </a:r>
            <a:r>
              <a:rPr lang="el-GR" cap="none" dirty="0">
                <a:latin typeface="Times New Roman" panose="02020603050405020304" pitchFamily="18" charset="0"/>
                <a:cs typeface="Times New Roman" panose="02020603050405020304" pitchFamily="18" charset="0"/>
              </a:rPr>
              <a:t>χρήματα</a:t>
            </a:r>
            <a:r>
              <a:rPr lang="el-GR" cap="none" dirty="0"/>
              <a:t> </a:t>
            </a:r>
            <a:r>
              <a:rPr lang="el-GR" cap="none" dirty="0">
                <a:latin typeface="Times New Roman" panose="02020603050405020304" pitchFamily="18" charset="0"/>
                <a:cs typeface="Times New Roman" panose="02020603050405020304" pitchFamily="18" charset="0"/>
              </a:rPr>
              <a:t>πολλά</a:t>
            </a:r>
            <a:r>
              <a:rPr lang="en-US" cap="none" dirty="0"/>
              <a:t> object.</a:t>
            </a:r>
          </a:p>
          <a:p>
            <a:pPr marL="0" indent="0" algn="just">
              <a:buNone/>
            </a:pPr>
            <a:r>
              <a:rPr lang="en-US" cap="none" dirty="0" err="1"/>
              <a:t>Syennesis</a:t>
            </a:r>
            <a:r>
              <a:rPr lang="en-US" cap="none" dirty="0"/>
              <a:t> gave Cyrus much money.</a:t>
            </a:r>
          </a:p>
          <a:p>
            <a:pPr algn="just"/>
            <a:r>
              <a:rPr lang="en-US" cap="none" dirty="0"/>
              <a:t>(9) </a:t>
            </a:r>
            <a:r>
              <a:rPr lang="el-GR" cap="none" dirty="0" err="1">
                <a:latin typeface="Times New Roman" panose="02020603050405020304" pitchFamily="18" charset="0"/>
                <a:cs typeface="Times New Roman" panose="02020603050405020304" pitchFamily="18" charset="0"/>
              </a:rPr>
              <a:t>Ἀρίστιππος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δὲ</a:t>
            </a:r>
            <a:r>
              <a:rPr lang="el-GR" cap="none" dirty="0">
                <a:latin typeface="Times New Roman" panose="02020603050405020304" pitchFamily="18" charset="0"/>
                <a:cs typeface="Times New Roman" panose="02020603050405020304" pitchFamily="18" charset="0"/>
              </a:rPr>
              <a:t> ὁ </a:t>
            </a:r>
            <a:r>
              <a:rPr lang="el-GR" cap="none" dirty="0" err="1">
                <a:latin typeface="Times New Roman" panose="02020603050405020304" pitchFamily="18" charset="0"/>
                <a:cs typeface="Times New Roman" panose="02020603050405020304" pitchFamily="18" charset="0"/>
              </a:rPr>
              <a:t>Θετταλὸς</a:t>
            </a:r>
            <a:r>
              <a:rPr lang="en-US" cap="none" dirty="0"/>
              <a:t> subject . . . </a:t>
            </a:r>
            <a:r>
              <a:rPr lang="el-GR" cap="none" dirty="0" err="1">
                <a:latin typeface="Times New Roman" panose="02020603050405020304" pitchFamily="18" charset="0"/>
                <a:cs typeface="Times New Roman" panose="02020603050405020304" pitchFamily="18" charset="0"/>
              </a:rPr>
              <a:t>αἰτεῖ</a:t>
            </a:r>
            <a:r>
              <a:rPr lang="en-US" cap="none" dirty="0">
                <a:latin typeface="Times New Roman" panose="02020603050405020304" pitchFamily="18" charset="0"/>
                <a:cs typeface="Times New Roman" panose="02020603050405020304" pitchFamily="18" charset="0"/>
              </a:rPr>
              <a:t> </a:t>
            </a:r>
            <a:r>
              <a:rPr lang="en-US" cap="none" dirty="0"/>
              <a:t>predicate </a:t>
            </a:r>
            <a:r>
              <a:rPr lang="el-GR" cap="none" dirty="0" err="1">
                <a:latin typeface="Times New Roman" panose="02020603050405020304" pitchFamily="18" charset="0"/>
                <a:cs typeface="Times New Roman" panose="02020603050405020304" pitchFamily="18" charset="0"/>
              </a:rPr>
              <a:t>αὐτὸν</a:t>
            </a:r>
            <a:r>
              <a:rPr lang="en-US" cap="none" dirty="0"/>
              <a:t> object . . . </a:t>
            </a:r>
            <a:r>
              <a:rPr lang="el-GR" cap="none" dirty="0">
                <a:latin typeface="Times New Roman" panose="02020603050405020304" pitchFamily="18" charset="0"/>
                <a:cs typeface="Times New Roman" panose="02020603050405020304" pitchFamily="18" charset="0"/>
              </a:rPr>
              <a:t>δισχιλίους ξένους</a:t>
            </a:r>
            <a:r>
              <a:rPr lang="en-US" cap="none" dirty="0">
                <a:latin typeface="Times New Roman" panose="02020603050405020304" pitchFamily="18" charset="0"/>
                <a:cs typeface="Times New Roman" panose="02020603050405020304" pitchFamily="18" charset="0"/>
              </a:rPr>
              <a:t> </a:t>
            </a:r>
            <a:r>
              <a:rPr lang="en-US" cap="none" dirty="0"/>
              <a:t>complement.</a:t>
            </a:r>
          </a:p>
          <a:p>
            <a:pPr marL="0" indent="0" algn="just">
              <a:buNone/>
            </a:pPr>
            <a:r>
              <a:rPr lang="en-US" cap="none" dirty="0"/>
              <a:t>Aristippus the Thessalian asked him for two thousand mercenaries.</a:t>
            </a:r>
            <a:endParaRPr lang="el-GR" dirty="0"/>
          </a:p>
        </p:txBody>
      </p:sp>
    </p:spTree>
    <p:extLst>
      <p:ext uri="{BB962C8B-B14F-4D97-AF65-F5344CB8AC3E}">
        <p14:creationId xmlns:p14="http://schemas.microsoft.com/office/powerpoint/2010/main" val="666987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ED662D-8E72-C216-BD37-FDF5B5915DCE}"/>
              </a:ext>
            </a:extLst>
          </p:cNvPr>
          <p:cNvSpPr>
            <a:spLocks noGrp="1"/>
          </p:cNvSpPr>
          <p:nvPr>
            <p:ph type="title"/>
          </p:nvPr>
        </p:nvSpPr>
        <p:spPr/>
        <p:txBody>
          <a:bodyPr/>
          <a:lstStyle/>
          <a:p>
            <a:r>
              <a:rPr lang="en-US" dirty="0"/>
              <a:t>Simple sentences</a:t>
            </a:r>
            <a:endParaRPr lang="el-GR" dirty="0"/>
          </a:p>
        </p:txBody>
      </p:sp>
      <p:sp>
        <p:nvSpPr>
          <p:cNvPr id="3" name="Θέση περιεχομένου 2">
            <a:extLst>
              <a:ext uri="{FF2B5EF4-FFF2-40B4-BE49-F238E27FC236}">
                <a16:creationId xmlns:a16="http://schemas.microsoft.com/office/drawing/2014/main" id="{7E23A55B-743E-7A8A-2F28-7C33ACE8A0AE}"/>
              </a:ext>
            </a:extLst>
          </p:cNvPr>
          <p:cNvSpPr>
            <a:spLocks noGrp="1"/>
          </p:cNvSpPr>
          <p:nvPr>
            <p:ph sz="quarter" idx="13"/>
          </p:nvPr>
        </p:nvSpPr>
        <p:spPr/>
        <p:txBody>
          <a:bodyPr>
            <a:normAutofit fontScale="85000" lnSpcReduction="10000"/>
          </a:bodyPr>
          <a:lstStyle/>
          <a:p>
            <a:r>
              <a:rPr lang="en-US" cap="none" dirty="0"/>
              <a:t>In the examples above, the obligatory constituents of a verb are expressed by a noun phrase or a pronoun.</a:t>
            </a:r>
          </a:p>
          <a:p>
            <a:r>
              <a:rPr lang="en-US" cap="none" dirty="0"/>
              <a:t>Such obligatory constituents may also take other forms, however. The most important of these are:</a:t>
            </a:r>
          </a:p>
          <a:p>
            <a:r>
              <a:rPr lang="en-US" cap="none" dirty="0"/>
              <a:t>– prepositional phrases (consisting of a preposition and its complement):</a:t>
            </a:r>
          </a:p>
          <a:p>
            <a:r>
              <a:rPr lang="en-US" cap="none" dirty="0"/>
              <a:t>(10) </a:t>
            </a:r>
            <a:r>
              <a:rPr lang="el-GR" cap="none" dirty="0" err="1">
                <a:latin typeface="Times New Roman" panose="02020603050405020304" pitchFamily="18" charset="0"/>
                <a:cs typeface="Times New Roman" panose="02020603050405020304" pitchFamily="18" charset="0"/>
              </a:rPr>
              <a:t>ἀφικνοῦνται</a:t>
            </a:r>
            <a:r>
              <a:rPr lang="en-US" cap="none" dirty="0"/>
              <a:t> predicate </a:t>
            </a:r>
            <a:r>
              <a:rPr lang="el-GR" cap="none" dirty="0" err="1">
                <a:latin typeface="Times New Roman" panose="02020603050405020304" pitchFamily="18" charset="0"/>
                <a:cs typeface="Times New Roman" panose="02020603050405020304" pitchFamily="18" charset="0"/>
              </a:rPr>
              <a:t>πρὸς</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Ἀριαῖον</a:t>
            </a:r>
            <a:r>
              <a:rPr lang="el-GR" cap="none" dirty="0">
                <a:latin typeface="Times New Roman" panose="02020603050405020304" pitchFamily="18" charset="0"/>
                <a:cs typeface="Times New Roman" panose="02020603050405020304" pitchFamily="18" charset="0"/>
              </a:rPr>
              <a:t> </a:t>
            </a:r>
            <a:r>
              <a:rPr lang="en-US" cap="none" dirty="0"/>
              <a:t>complement . . . </a:t>
            </a:r>
            <a:r>
              <a:rPr lang="el-GR" cap="none" dirty="0" err="1">
                <a:latin typeface="Times New Roman" panose="02020603050405020304" pitchFamily="18" charset="0"/>
                <a:cs typeface="Times New Roman" panose="02020603050405020304" pitchFamily="18" charset="0"/>
              </a:rPr>
              <a:t>οἱ</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ἀδελφοί</a:t>
            </a:r>
            <a:r>
              <a:rPr lang="en-US" cap="none" dirty="0">
                <a:latin typeface="Times New Roman" panose="02020603050405020304" pitchFamily="18" charset="0"/>
                <a:cs typeface="Times New Roman" panose="02020603050405020304" pitchFamily="18" charset="0"/>
              </a:rPr>
              <a:t> </a:t>
            </a:r>
            <a:r>
              <a:rPr lang="en-US" cap="none" dirty="0"/>
              <a:t>subject.</a:t>
            </a:r>
          </a:p>
          <a:p>
            <a:pPr marL="0" indent="0">
              <a:buNone/>
            </a:pPr>
            <a:r>
              <a:rPr lang="en-US" cap="none" dirty="0"/>
              <a:t>To </a:t>
            </a:r>
            <a:r>
              <a:rPr lang="en-US" cap="none" dirty="0" err="1"/>
              <a:t>Ariaeus</a:t>
            </a:r>
            <a:r>
              <a:rPr lang="en-US" cap="none" dirty="0"/>
              <a:t> came his brothers.</a:t>
            </a:r>
          </a:p>
          <a:p>
            <a:r>
              <a:rPr lang="en-US" cap="none" dirty="0"/>
              <a:t>– Adverbs:</a:t>
            </a:r>
          </a:p>
          <a:p>
            <a:r>
              <a:rPr lang="el-GR" cap="none" dirty="0"/>
              <a:t>(11) </a:t>
            </a:r>
            <a:r>
              <a:rPr lang="el-GR" cap="none" dirty="0" err="1">
                <a:latin typeface="Times New Roman" panose="02020603050405020304" pitchFamily="18" charset="0"/>
                <a:cs typeface="Times New Roman" panose="02020603050405020304" pitchFamily="18" charset="0"/>
              </a:rPr>
              <a:t>ἐνταῦθα</a:t>
            </a:r>
            <a:r>
              <a:rPr lang="en-US" cap="none" dirty="0"/>
              <a:t> complement </a:t>
            </a:r>
            <a:r>
              <a:rPr lang="el-GR" cap="none" dirty="0" err="1">
                <a:latin typeface="Times New Roman" panose="02020603050405020304" pitchFamily="18" charset="0"/>
                <a:cs typeface="Times New Roman" panose="02020603050405020304" pitchFamily="18" charset="0"/>
              </a:rPr>
              <a:t>ἀφικνεῖται</a:t>
            </a:r>
            <a:r>
              <a:rPr lang="en-US" cap="none" dirty="0">
                <a:latin typeface="Times New Roman" panose="02020603050405020304" pitchFamily="18" charset="0"/>
                <a:cs typeface="Times New Roman" panose="02020603050405020304" pitchFamily="18" charset="0"/>
              </a:rPr>
              <a:t> </a:t>
            </a:r>
            <a:r>
              <a:rPr lang="en-US" cap="none" dirty="0"/>
              <a:t>predicate </a:t>
            </a:r>
            <a:r>
              <a:rPr lang="el-GR" cap="none" dirty="0" err="1">
                <a:latin typeface="Times New Roman" panose="02020603050405020304" pitchFamily="18" charset="0"/>
                <a:cs typeface="Times New Roman" panose="02020603050405020304" pitchFamily="18" charset="0"/>
              </a:rPr>
              <a:t>Ἐπύαξα</a:t>
            </a:r>
            <a:r>
              <a:rPr lang="en-US" cap="none" dirty="0"/>
              <a:t> subject. </a:t>
            </a:r>
          </a:p>
          <a:p>
            <a:pPr marL="0" indent="0">
              <a:buNone/>
            </a:pPr>
            <a:r>
              <a:rPr lang="en-US" cap="none" dirty="0" err="1"/>
              <a:t>Epyaxa</a:t>
            </a:r>
            <a:r>
              <a:rPr lang="en-US" cap="none" dirty="0"/>
              <a:t> came there.</a:t>
            </a:r>
          </a:p>
          <a:p>
            <a:endParaRPr lang="en-US" cap="none" dirty="0"/>
          </a:p>
        </p:txBody>
      </p:sp>
    </p:spTree>
    <p:extLst>
      <p:ext uri="{BB962C8B-B14F-4D97-AF65-F5344CB8AC3E}">
        <p14:creationId xmlns:p14="http://schemas.microsoft.com/office/powerpoint/2010/main" val="3614650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D7ECCA-E3F9-A5FC-B355-8906A739E68B}"/>
              </a:ext>
            </a:extLst>
          </p:cNvPr>
          <p:cNvSpPr>
            <a:spLocks noGrp="1"/>
          </p:cNvSpPr>
          <p:nvPr>
            <p:ph type="title"/>
          </p:nvPr>
        </p:nvSpPr>
        <p:spPr/>
        <p:txBody>
          <a:bodyPr/>
          <a:lstStyle/>
          <a:p>
            <a:r>
              <a:rPr lang="en-US" dirty="0"/>
              <a:t>Simple sentences</a:t>
            </a:r>
            <a:endParaRPr lang="el-GR" dirty="0"/>
          </a:p>
        </p:txBody>
      </p:sp>
      <p:sp>
        <p:nvSpPr>
          <p:cNvPr id="3" name="Θέση περιεχομένου 2">
            <a:extLst>
              <a:ext uri="{FF2B5EF4-FFF2-40B4-BE49-F238E27FC236}">
                <a16:creationId xmlns:a16="http://schemas.microsoft.com/office/drawing/2014/main" id="{F11C3CBF-BCBE-5BD9-F2C1-DBBEFA8588E0}"/>
              </a:ext>
            </a:extLst>
          </p:cNvPr>
          <p:cNvSpPr>
            <a:spLocks noGrp="1"/>
          </p:cNvSpPr>
          <p:nvPr>
            <p:ph sz="quarter" idx="13"/>
          </p:nvPr>
        </p:nvSpPr>
        <p:spPr/>
        <p:txBody>
          <a:bodyPr>
            <a:normAutofit fontScale="77500" lnSpcReduction="20000"/>
          </a:bodyPr>
          <a:lstStyle/>
          <a:p>
            <a:r>
              <a:rPr lang="en-US" cap="none" dirty="0"/>
              <a:t>– Subordinate clauses:</a:t>
            </a:r>
          </a:p>
          <a:p>
            <a:r>
              <a:rPr lang="en-US" cap="none" dirty="0"/>
              <a:t>(12) </a:t>
            </a:r>
            <a:r>
              <a:rPr lang="el-GR" cap="none" dirty="0" err="1">
                <a:latin typeface="Times New Roman" panose="02020603050405020304" pitchFamily="18" charset="0"/>
                <a:cs typeface="Times New Roman" panose="02020603050405020304" pitchFamily="18" charset="0"/>
              </a:rPr>
              <a:t>οὗτοι</a:t>
            </a:r>
            <a:r>
              <a:rPr lang="en-US" cap="none" dirty="0"/>
              <a:t> subject </a:t>
            </a:r>
            <a:r>
              <a:rPr lang="el-GR" cap="none" dirty="0" err="1">
                <a:latin typeface="Times New Roman" panose="02020603050405020304" pitchFamily="18" charset="0"/>
                <a:cs typeface="Times New Roman" panose="02020603050405020304" pitchFamily="18" charset="0"/>
              </a:rPr>
              <a:t>ἔλεγον</a:t>
            </a:r>
            <a:r>
              <a:rPr lang="en-US" cap="none" dirty="0"/>
              <a:t> predicate </a:t>
            </a:r>
            <a:r>
              <a:rPr lang="el-GR" cap="none" dirty="0" err="1">
                <a:latin typeface="Times New Roman" panose="02020603050405020304" pitchFamily="18" charset="0"/>
                <a:cs typeface="Times New Roman" panose="02020603050405020304" pitchFamily="18" charset="0"/>
              </a:rPr>
              <a:t>ὅτι</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Κῦρος</a:t>
            </a:r>
            <a:r>
              <a:rPr lang="el-GR" cap="none" dirty="0">
                <a:latin typeface="Times New Roman" panose="02020603050405020304" pitchFamily="18" charset="0"/>
                <a:cs typeface="Times New Roman" panose="02020603050405020304" pitchFamily="18" charset="0"/>
              </a:rPr>
              <a:t> </a:t>
            </a:r>
            <a:r>
              <a:rPr lang="el-GR" cap="none" dirty="0"/>
              <a:t>. . . </a:t>
            </a:r>
            <a:r>
              <a:rPr lang="el-GR" cap="none" dirty="0" err="1">
                <a:latin typeface="Times New Roman" panose="02020603050405020304" pitchFamily="18" charset="0"/>
                <a:cs typeface="Times New Roman" panose="02020603050405020304" pitchFamily="18" charset="0"/>
              </a:rPr>
              <a:t>τέθνηκεν</a:t>
            </a:r>
            <a:r>
              <a:rPr lang="el-GR" cap="none" dirty="0"/>
              <a:t> </a:t>
            </a:r>
            <a:r>
              <a:rPr lang="en-US" cap="none" dirty="0"/>
              <a:t>object.</a:t>
            </a:r>
          </a:p>
          <a:p>
            <a:pPr marL="0" indent="0">
              <a:buNone/>
            </a:pPr>
            <a:r>
              <a:rPr lang="en-US" cap="none" dirty="0"/>
              <a:t>These men said that Cyrus was dead. </a:t>
            </a:r>
          </a:p>
          <a:p>
            <a:r>
              <a:rPr lang="en-US" cap="none" dirty="0"/>
              <a:t>The declarative subordinate clause fulfils the role of object with the predicate </a:t>
            </a:r>
            <a:r>
              <a:rPr lang="el-GR" cap="none" dirty="0" err="1">
                <a:latin typeface="Times New Roman" panose="02020603050405020304" pitchFamily="18" charset="0"/>
                <a:cs typeface="Times New Roman" panose="02020603050405020304" pitchFamily="18" charset="0"/>
              </a:rPr>
              <a:t>ἔλεγον</a:t>
            </a:r>
            <a:r>
              <a:rPr lang="el-GR" cap="none" dirty="0"/>
              <a:t>: </a:t>
            </a:r>
            <a:r>
              <a:rPr lang="en-US" cap="none" dirty="0"/>
              <a:t>compare </a:t>
            </a:r>
            <a:r>
              <a:rPr lang="el-GR" cap="none" dirty="0" err="1">
                <a:latin typeface="Times New Roman" panose="02020603050405020304" pitchFamily="18" charset="0"/>
                <a:cs typeface="Times New Roman" panose="02020603050405020304" pitchFamily="18" charset="0"/>
              </a:rPr>
              <a:t>ταῦτα</a:t>
            </a:r>
            <a:r>
              <a:rPr lang="el-GR" cap="none" dirty="0"/>
              <a:t> </a:t>
            </a:r>
            <a:r>
              <a:rPr lang="en-US" cap="none" dirty="0"/>
              <a:t>in </a:t>
            </a:r>
            <a:r>
              <a:rPr lang="el-GR" cap="none" dirty="0" err="1">
                <a:latin typeface="Times New Roman" panose="02020603050405020304" pitchFamily="18" charset="0"/>
                <a:cs typeface="Times New Roman" panose="02020603050405020304" pitchFamily="18" charset="0"/>
              </a:rPr>
              <a:t>ἔλεγον</a:t>
            </a:r>
            <a:r>
              <a:rPr lang="el-GR" cap="none" dirty="0">
                <a:latin typeface="Times New Roman" panose="02020603050405020304" pitchFamily="18" charset="0"/>
                <a:cs typeface="Times New Roman" panose="02020603050405020304" pitchFamily="18" charset="0"/>
              </a:rPr>
              <a:t> </a:t>
            </a:r>
            <a:r>
              <a:rPr lang="el-GR" cap="none" dirty="0" err="1">
                <a:latin typeface="Times New Roman" panose="02020603050405020304" pitchFamily="18" charset="0"/>
                <a:cs typeface="Times New Roman" panose="02020603050405020304" pitchFamily="18" charset="0"/>
              </a:rPr>
              <a:t>ταῦτα</a:t>
            </a:r>
            <a:r>
              <a:rPr lang="el-GR" cap="none" dirty="0">
                <a:latin typeface="Times New Roman" panose="02020603050405020304" pitchFamily="18" charset="0"/>
                <a:cs typeface="Times New Roman" panose="02020603050405020304" pitchFamily="18" charset="0"/>
              </a:rPr>
              <a:t> </a:t>
            </a:r>
            <a:r>
              <a:rPr lang="el-GR" cap="none" dirty="0"/>
              <a:t>‘</a:t>
            </a:r>
            <a:r>
              <a:rPr lang="en-US" cap="none" dirty="0"/>
              <a:t>they said those things.’</a:t>
            </a:r>
          </a:p>
          <a:p>
            <a:r>
              <a:rPr lang="en-US" cap="none" dirty="0"/>
              <a:t>– Infinitive constructions:</a:t>
            </a:r>
          </a:p>
          <a:p>
            <a:r>
              <a:rPr lang="en-US" cap="none" dirty="0"/>
              <a:t>(13) </a:t>
            </a:r>
            <a:r>
              <a:rPr lang="el-GR" cap="none" dirty="0" err="1">
                <a:latin typeface="Times New Roman" panose="02020603050405020304" pitchFamily="18" charset="0"/>
                <a:cs typeface="Times New Roman" panose="02020603050405020304" pitchFamily="18" charset="0"/>
              </a:rPr>
              <a:t>ἐγώ</a:t>
            </a:r>
            <a:r>
              <a:rPr lang="en-US" cap="none" dirty="0"/>
              <a:t> subject </a:t>
            </a:r>
            <a:r>
              <a:rPr lang="el-GR" cap="none" dirty="0" err="1">
                <a:latin typeface="Times New Roman" panose="02020603050405020304" pitchFamily="18" charset="0"/>
                <a:cs typeface="Times New Roman" panose="02020603050405020304" pitchFamily="18" charset="0"/>
              </a:rPr>
              <a:t>φημι</a:t>
            </a:r>
            <a:r>
              <a:rPr lang="en-US" cap="none" dirty="0"/>
              <a:t> predicate </a:t>
            </a:r>
            <a:r>
              <a:rPr lang="el-GR" cap="none" dirty="0" err="1">
                <a:latin typeface="Times New Roman" panose="02020603050405020304" pitchFamily="18" charset="0"/>
                <a:cs typeface="Times New Roman" panose="02020603050405020304" pitchFamily="18" charset="0"/>
              </a:rPr>
              <a:t>ταῦτα</a:t>
            </a:r>
            <a:r>
              <a:rPr lang="el-GR" cap="none" dirty="0"/>
              <a:t> . . . </a:t>
            </a:r>
            <a:r>
              <a:rPr lang="el-GR" cap="none" dirty="0">
                <a:latin typeface="Times New Roman" panose="02020603050405020304" pitchFamily="18" charset="0"/>
                <a:cs typeface="Times New Roman" panose="02020603050405020304" pitchFamily="18" charset="0"/>
              </a:rPr>
              <a:t>φλυαρίας </a:t>
            </a:r>
            <a:r>
              <a:rPr lang="el-GR" cap="none" dirty="0" err="1">
                <a:latin typeface="Times New Roman" panose="02020603050405020304" pitchFamily="18" charset="0"/>
                <a:cs typeface="Times New Roman" panose="02020603050405020304" pitchFamily="18" charset="0"/>
              </a:rPr>
              <a:t>εἶναι</a:t>
            </a:r>
            <a:r>
              <a:rPr lang="en-US" cap="none" dirty="0">
                <a:latin typeface="Times New Roman" panose="02020603050405020304" pitchFamily="18" charset="0"/>
                <a:cs typeface="Times New Roman" panose="02020603050405020304" pitchFamily="18" charset="0"/>
              </a:rPr>
              <a:t> </a:t>
            </a:r>
            <a:r>
              <a:rPr lang="en-US" cap="none" dirty="0"/>
              <a:t>object. </a:t>
            </a:r>
          </a:p>
          <a:p>
            <a:pPr marL="0" indent="0">
              <a:buNone/>
            </a:pPr>
            <a:r>
              <a:rPr lang="en-US" cap="none" dirty="0"/>
              <a:t>I say that that is nonsense. </a:t>
            </a:r>
          </a:p>
          <a:p>
            <a:r>
              <a:rPr lang="en-US" cap="none" dirty="0"/>
              <a:t>The accusative-and-infinitive construction  fulfils the role of object with the predicate </a:t>
            </a:r>
            <a:r>
              <a:rPr lang="el-GR" cap="none" dirty="0" err="1"/>
              <a:t>φημι</a:t>
            </a:r>
            <a:r>
              <a:rPr lang="el-GR" cap="none" dirty="0"/>
              <a:t>: </a:t>
            </a:r>
            <a:r>
              <a:rPr lang="en-US" cap="none" dirty="0"/>
              <a:t>compare </a:t>
            </a:r>
            <a:r>
              <a:rPr lang="el-GR" cap="none" dirty="0" err="1"/>
              <a:t>ταῦτα</a:t>
            </a:r>
            <a:r>
              <a:rPr lang="el-GR" cap="none" dirty="0"/>
              <a:t> </a:t>
            </a:r>
            <a:r>
              <a:rPr lang="en-US" cap="none" dirty="0"/>
              <a:t>in </a:t>
            </a:r>
            <a:r>
              <a:rPr lang="el-GR" cap="none" dirty="0" err="1"/>
              <a:t>φημὶ</a:t>
            </a:r>
            <a:r>
              <a:rPr lang="el-GR" cap="none" dirty="0"/>
              <a:t> </a:t>
            </a:r>
            <a:r>
              <a:rPr lang="el-GR" cap="none" dirty="0" err="1"/>
              <a:t>ταῦτα</a:t>
            </a:r>
            <a:r>
              <a:rPr lang="en-US" cap="none" dirty="0"/>
              <a:t> </a:t>
            </a:r>
            <a:r>
              <a:rPr lang="el-GR" cap="none" dirty="0"/>
              <a:t>‘</a:t>
            </a:r>
            <a:r>
              <a:rPr lang="en-US" cap="none" dirty="0" err="1"/>
              <a:t>i</a:t>
            </a:r>
            <a:r>
              <a:rPr lang="en-US" cap="none" dirty="0"/>
              <a:t> say those things.’</a:t>
            </a:r>
          </a:p>
          <a:p>
            <a:endParaRPr lang="el-GR" dirty="0"/>
          </a:p>
        </p:txBody>
      </p:sp>
    </p:spTree>
    <p:extLst>
      <p:ext uri="{BB962C8B-B14F-4D97-AF65-F5344CB8AC3E}">
        <p14:creationId xmlns:p14="http://schemas.microsoft.com/office/powerpoint/2010/main" val="225878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9FC6BF-DA67-7952-F525-73E4D399CDE6}"/>
              </a:ext>
            </a:extLst>
          </p:cNvPr>
          <p:cNvSpPr>
            <a:spLocks noGrp="1"/>
          </p:cNvSpPr>
          <p:nvPr>
            <p:ph type="title"/>
          </p:nvPr>
        </p:nvSpPr>
        <p:spPr/>
        <p:txBody>
          <a:bodyPr/>
          <a:lstStyle/>
          <a:p>
            <a:r>
              <a:rPr lang="en-US" dirty="0"/>
              <a:t>Simple sentences</a:t>
            </a:r>
            <a:endParaRPr lang="el-GR" dirty="0"/>
          </a:p>
        </p:txBody>
      </p:sp>
      <p:sp>
        <p:nvSpPr>
          <p:cNvPr id="3" name="Θέση περιεχομένου 2">
            <a:extLst>
              <a:ext uri="{FF2B5EF4-FFF2-40B4-BE49-F238E27FC236}">
                <a16:creationId xmlns:a16="http://schemas.microsoft.com/office/drawing/2014/main" id="{DD4E0CEF-5017-4B56-90D3-CEFE8AC4F609}"/>
              </a:ext>
            </a:extLst>
          </p:cNvPr>
          <p:cNvSpPr>
            <a:spLocks noGrp="1"/>
          </p:cNvSpPr>
          <p:nvPr>
            <p:ph sz="quarter" idx="13"/>
          </p:nvPr>
        </p:nvSpPr>
        <p:spPr/>
        <p:txBody>
          <a:bodyPr>
            <a:normAutofit/>
          </a:bodyPr>
          <a:lstStyle/>
          <a:p>
            <a:pPr algn="just"/>
            <a:r>
              <a:rPr lang="en-US" cap="none" dirty="0"/>
              <a:t>– Participle constructions:</a:t>
            </a:r>
          </a:p>
          <a:p>
            <a:pPr algn="just"/>
            <a:r>
              <a:rPr lang="en-US" cap="none" dirty="0"/>
              <a:t>(14) </a:t>
            </a:r>
            <a:r>
              <a:rPr lang="en-US" cap="none" dirty="0" err="1">
                <a:latin typeface="Times New Roman" panose="02020603050405020304" pitchFamily="18" charset="0"/>
                <a:cs typeface="Times New Roman" panose="02020603050405020304" pitchFamily="18" charset="0"/>
              </a:rPr>
              <a:t>ἐγώ</a:t>
            </a:r>
            <a:r>
              <a:rPr lang="en-US" cap="none" dirty="0"/>
              <a:t> subject . . . </a:t>
            </a:r>
            <a:r>
              <a:rPr lang="el-GR" cap="none" dirty="0">
                <a:latin typeface="Times New Roman" panose="02020603050405020304" pitchFamily="18" charset="0"/>
                <a:cs typeface="Times New Roman" panose="02020603050405020304" pitchFamily="18" charset="0"/>
              </a:rPr>
              <a:t>ο</a:t>
            </a:r>
            <a:r>
              <a:rPr lang="en-US" cap="none" dirty="0" err="1">
                <a:latin typeface="Times New Roman" panose="02020603050405020304" pitchFamily="18" charset="0"/>
                <a:cs typeface="Times New Roman" panose="02020603050405020304" pitchFamily="18" charset="0"/>
              </a:rPr>
              <a:t>ἶδ</a:t>
            </a:r>
            <a:r>
              <a:rPr lang="en-US" cap="none" dirty="0">
                <a:latin typeface="Times New Roman" panose="02020603050405020304" pitchFamily="18" charset="0"/>
                <a:cs typeface="Times New Roman" panose="02020603050405020304" pitchFamily="18" charset="0"/>
              </a:rPr>
              <a:t>α </a:t>
            </a:r>
            <a:r>
              <a:rPr lang="en-US" cap="none" dirty="0"/>
              <a:t>predicate . . . </a:t>
            </a:r>
            <a:r>
              <a:rPr lang="en-US" cap="none" dirty="0" err="1">
                <a:latin typeface="Times New Roman" panose="02020603050405020304" pitchFamily="18" charset="0"/>
                <a:cs typeface="Times New Roman" panose="02020603050405020304" pitchFamily="18" charset="0"/>
              </a:rPr>
              <a:t>ἡμῖν</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ὅρκους</a:t>
            </a:r>
            <a:r>
              <a:rPr lang="en-US"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γεγενημένους</a:t>
            </a:r>
            <a:r>
              <a:rPr lang="el-GR" cap="none" dirty="0">
                <a:latin typeface="Times New Roman" panose="02020603050405020304" pitchFamily="18" charset="0"/>
                <a:cs typeface="Times New Roman" panose="02020603050405020304" pitchFamily="18" charset="0"/>
              </a:rPr>
              <a:t> </a:t>
            </a:r>
            <a:r>
              <a:rPr lang="en-US" cap="none" dirty="0"/>
              <a:t>object</a:t>
            </a:r>
          </a:p>
          <a:p>
            <a:pPr marL="0" indent="0" algn="just">
              <a:buNone/>
            </a:pPr>
            <a:r>
              <a:rPr lang="en-US" cap="none" dirty="0"/>
              <a:t>I know that there are oaths between us. </a:t>
            </a:r>
            <a:endParaRPr lang="el-GR" cap="none" dirty="0"/>
          </a:p>
          <a:p>
            <a:pPr algn="just"/>
            <a:r>
              <a:rPr lang="en-US" cap="none" dirty="0"/>
              <a:t>The accusative-and-participle construction</a:t>
            </a:r>
            <a:r>
              <a:rPr lang="el-GR" cap="none" dirty="0"/>
              <a:t> </a:t>
            </a:r>
            <a:r>
              <a:rPr lang="en-US" cap="none" dirty="0"/>
              <a:t>fulfils the role of object with the predicate </a:t>
            </a:r>
            <a:r>
              <a:rPr lang="en-US" cap="none" dirty="0" err="1"/>
              <a:t>οἶδ</a:t>
            </a:r>
            <a:r>
              <a:rPr lang="en-US" cap="none" dirty="0"/>
              <a:t>α: compare</a:t>
            </a:r>
            <a:r>
              <a:rPr lang="el-GR" cap="none" dirty="0"/>
              <a:t> </a:t>
            </a:r>
            <a:r>
              <a:rPr lang="en-US" cap="none" dirty="0"/>
              <a:t>τα</a:t>
            </a:r>
            <a:r>
              <a:rPr lang="en-US" cap="none" dirty="0" err="1"/>
              <a:t>ῦτ</a:t>
            </a:r>
            <a:r>
              <a:rPr lang="en-US" cap="none" dirty="0"/>
              <a:t>α in οἶδα ταῦτα ‘I know those things.’</a:t>
            </a:r>
          </a:p>
          <a:p>
            <a:pPr algn="just"/>
            <a:r>
              <a:rPr lang="en-US" b="1" cap="none" dirty="0"/>
              <a:t>When a constituent is expressed in the form of a subordinate clause or</a:t>
            </a:r>
            <a:r>
              <a:rPr lang="el-GR" b="1" cap="none" dirty="0"/>
              <a:t> </a:t>
            </a:r>
            <a:r>
              <a:rPr lang="en-US" b="1" cap="none" dirty="0"/>
              <a:t>a construction with an infinitive or participle, this is called a complex sentence.</a:t>
            </a:r>
          </a:p>
          <a:p>
            <a:pPr marL="0" indent="0">
              <a:buNone/>
            </a:pPr>
            <a:endParaRPr lang="en-US" cap="none" dirty="0"/>
          </a:p>
          <a:p>
            <a:endParaRPr lang="el-GR" dirty="0"/>
          </a:p>
        </p:txBody>
      </p:sp>
    </p:spTree>
    <p:extLst>
      <p:ext uri="{BB962C8B-B14F-4D97-AF65-F5344CB8AC3E}">
        <p14:creationId xmlns:p14="http://schemas.microsoft.com/office/powerpoint/2010/main" val="1890136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64557B-631A-594E-7A51-524656540AD1}"/>
              </a:ext>
            </a:extLst>
          </p:cNvPr>
          <p:cNvSpPr>
            <a:spLocks noGrp="1"/>
          </p:cNvSpPr>
          <p:nvPr>
            <p:ph type="title"/>
          </p:nvPr>
        </p:nvSpPr>
        <p:spPr/>
        <p:txBody>
          <a:bodyPr/>
          <a:lstStyle/>
          <a:p>
            <a:r>
              <a:rPr lang="en-US" dirty="0"/>
              <a:t>Complex sentences</a:t>
            </a:r>
            <a:endParaRPr lang="el-GR" dirty="0"/>
          </a:p>
        </p:txBody>
      </p:sp>
      <p:sp>
        <p:nvSpPr>
          <p:cNvPr id="3" name="Θέση περιεχομένου 2">
            <a:extLst>
              <a:ext uri="{FF2B5EF4-FFF2-40B4-BE49-F238E27FC236}">
                <a16:creationId xmlns:a16="http://schemas.microsoft.com/office/drawing/2014/main" id="{592B54C4-85A8-1084-234E-6F72D64B187A}"/>
              </a:ext>
            </a:extLst>
          </p:cNvPr>
          <p:cNvSpPr>
            <a:spLocks noGrp="1"/>
          </p:cNvSpPr>
          <p:nvPr>
            <p:ph sz="quarter" idx="13"/>
          </p:nvPr>
        </p:nvSpPr>
        <p:spPr/>
        <p:txBody>
          <a:bodyPr/>
          <a:lstStyle/>
          <a:p>
            <a:pPr algn="just"/>
            <a:r>
              <a:rPr lang="en-US" cap="none" dirty="0"/>
              <a:t>Simple sentences: they are structured around a single predicate and several obligatory and optional constituents</a:t>
            </a:r>
          </a:p>
          <a:p>
            <a:pPr algn="just"/>
            <a:r>
              <a:rPr lang="en-US" cap="none" dirty="0"/>
              <a:t>When a sentence contains </a:t>
            </a:r>
            <a:r>
              <a:rPr lang="en-US" u="sng" cap="none" dirty="0"/>
              <a:t>more than one predicate, </a:t>
            </a:r>
            <a:r>
              <a:rPr lang="en-US" cap="none" dirty="0"/>
              <a:t>we speak of complex sentences.</a:t>
            </a:r>
          </a:p>
          <a:p>
            <a:pPr algn="just"/>
            <a:r>
              <a:rPr lang="en-US" cap="none" dirty="0"/>
              <a:t>Predicates can combine to form complex sentences either</a:t>
            </a:r>
          </a:p>
          <a:p>
            <a:pPr algn="just"/>
            <a:r>
              <a:rPr lang="en-US" cap="none" dirty="0"/>
              <a:t>– by </a:t>
            </a:r>
            <a:r>
              <a:rPr lang="en-US" b="1" cap="none" dirty="0"/>
              <a:t>co-ordination</a:t>
            </a:r>
            <a:r>
              <a:rPr lang="en-US" cap="none" dirty="0"/>
              <a:t> (also </a:t>
            </a:r>
            <a:r>
              <a:rPr lang="en-US" b="1" cap="none" dirty="0"/>
              <a:t>‘parataxis’</a:t>
            </a:r>
            <a:r>
              <a:rPr lang="en-US" cap="none" dirty="0"/>
              <a:t>, lit.: ‘placement next to’);</a:t>
            </a:r>
          </a:p>
          <a:p>
            <a:pPr algn="just"/>
            <a:r>
              <a:rPr lang="en-US" cap="none" dirty="0"/>
              <a:t>– or by </a:t>
            </a:r>
            <a:r>
              <a:rPr lang="en-US" b="1" cap="none" dirty="0"/>
              <a:t>subordination</a:t>
            </a:r>
            <a:r>
              <a:rPr lang="en-US" cap="none" dirty="0"/>
              <a:t> (also </a:t>
            </a:r>
            <a:r>
              <a:rPr lang="en-US" b="1" cap="none" dirty="0"/>
              <a:t>‘hypotaxis’</a:t>
            </a:r>
            <a:r>
              <a:rPr lang="en-US" cap="none" dirty="0"/>
              <a:t>, lit.: ‘placement under’).</a:t>
            </a:r>
            <a:endParaRPr lang="el-GR" cap="none" dirty="0"/>
          </a:p>
        </p:txBody>
      </p:sp>
    </p:spTree>
    <p:extLst>
      <p:ext uri="{BB962C8B-B14F-4D97-AF65-F5344CB8AC3E}">
        <p14:creationId xmlns:p14="http://schemas.microsoft.com/office/powerpoint/2010/main" val="1071185243"/>
      </p:ext>
    </p:extLst>
  </p:cSld>
  <p:clrMapOvr>
    <a:masterClrMapping/>
  </p:clrMapOvr>
</p:sld>
</file>

<file path=ppt/theme/theme1.xml><?xml version="1.0" encoding="utf-8"?>
<a:theme xmlns:a="http://schemas.openxmlformats.org/drawingml/2006/main" name="Σταγονίδιο">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{7648C238-F746-4B6C-8DFD-690027A01A0A}TF62d0d592-7ac2-4846-a919-75806e8bead410510303-abf4253988bf</Template>
  <TotalTime>246</TotalTime>
  <Words>4625</Words>
  <Application>Microsoft Office PowerPoint</Application>
  <PresentationFormat>Ευρεία οθόνη</PresentationFormat>
  <Paragraphs>265</Paragraphs>
  <Slides>42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42</vt:i4>
      </vt:variant>
    </vt:vector>
  </HeadingPairs>
  <TitlesOfParts>
    <vt:vector size="46" baseType="lpstr">
      <vt:lpstr>Arial</vt:lpstr>
      <vt:lpstr>Times New Roman</vt:lpstr>
      <vt:lpstr>Tw Cen MT</vt:lpstr>
      <vt:lpstr>Σταγονίδιο</vt:lpstr>
      <vt:lpstr>Ancient Greek (Intermediate Level)</vt:lpstr>
      <vt:lpstr>WEEK 10</vt:lpstr>
      <vt:lpstr>Simple sentences</vt:lpstr>
      <vt:lpstr>Simple sentences</vt:lpstr>
      <vt:lpstr>Simple sentences</vt:lpstr>
      <vt:lpstr>Simple sentences</vt:lpstr>
      <vt:lpstr>Simple sentences</vt:lpstr>
      <vt:lpstr>Simple sentences</vt:lpstr>
      <vt:lpstr>Complex sentences</vt:lpstr>
      <vt:lpstr>Complex sentences</vt:lpstr>
      <vt:lpstr>Complex sentences</vt:lpstr>
      <vt:lpstr>Complex sentences</vt:lpstr>
      <vt:lpstr>Finite subordinative clauses</vt:lpstr>
      <vt:lpstr>Finite subordinative clauses</vt:lpstr>
      <vt:lpstr>Finite subordinative clauses</vt:lpstr>
      <vt:lpstr>Finite subordinative clauses</vt:lpstr>
      <vt:lpstr>Finite subordinative clauses</vt:lpstr>
      <vt:lpstr>Finite subordinative clauses</vt:lpstr>
      <vt:lpstr>Finite subordinative clauses</vt:lpstr>
      <vt:lpstr>Finite subordinative clauses</vt:lpstr>
      <vt:lpstr>Finite subordinative clauses</vt:lpstr>
      <vt:lpstr>Finite subordinative clauses</vt:lpstr>
      <vt:lpstr>Finite subordinative clauses</vt:lpstr>
      <vt:lpstr>Finite subordinative clauses</vt:lpstr>
      <vt:lpstr>CONDITIONAL CLAUSES</vt:lpstr>
      <vt:lpstr>CONDITIONAL CLAUSES</vt:lpstr>
      <vt:lpstr>CONDITIONAL CLAUSES</vt:lpstr>
      <vt:lpstr>CONDITIONAL CLAUSES</vt:lpstr>
      <vt:lpstr>CONDITIONAL CLAUSES</vt:lpstr>
      <vt:lpstr>CONDITIONAL CLAUSES</vt:lpstr>
      <vt:lpstr>CONDITIONAL CLAUSES</vt:lpstr>
      <vt:lpstr>CONDITIONAL CLAUSES</vt:lpstr>
      <vt:lpstr>CONDITIONAL CLAUSES</vt:lpstr>
      <vt:lpstr>CONDITIONAL CLAUSES</vt:lpstr>
      <vt:lpstr>CONDITIONAL CLAUSES</vt:lpstr>
      <vt:lpstr>CONDITIONAL CLAUSES</vt:lpstr>
      <vt:lpstr>CONDITIONAL CLAUSES</vt:lpstr>
      <vt:lpstr>Conditional clauses</vt:lpstr>
      <vt:lpstr>CONDITIONAL CLAUSES</vt:lpstr>
      <vt:lpstr>Philosophical vocabulary</vt:lpstr>
      <vt:lpstr>Philosophical vocabulary</vt:lpstr>
      <vt:lpstr>ΕΥΧΑΡΙΣΤΩ!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1</cp:revision>
  <dcterms:created xsi:type="dcterms:W3CDTF">2025-12-06T13:02:43Z</dcterms:created>
  <dcterms:modified xsi:type="dcterms:W3CDTF">2025-12-08T07:08:45Z</dcterms:modified>
</cp:coreProperties>
</file>