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4" r:id="rId6"/>
    <p:sldId id="263" r:id="rId7"/>
    <p:sldId id="265" r:id="rId8"/>
    <p:sldId id="266" r:id="rId9"/>
    <p:sldId id="267" r:id="rId10"/>
    <p:sldId id="269" r:id="rId11"/>
    <p:sldId id="328" r:id="rId12"/>
    <p:sldId id="327" r:id="rId13"/>
    <p:sldId id="268" r:id="rId14"/>
    <p:sldId id="316" r:id="rId15"/>
    <p:sldId id="270" r:id="rId16"/>
    <p:sldId id="271" r:id="rId17"/>
    <p:sldId id="272" r:id="rId18"/>
    <p:sldId id="274" r:id="rId19"/>
    <p:sldId id="273" r:id="rId20"/>
    <p:sldId id="317" r:id="rId21"/>
    <p:sldId id="275" r:id="rId22"/>
    <p:sldId id="276" r:id="rId23"/>
    <p:sldId id="277" r:id="rId24"/>
    <p:sldId id="278" r:id="rId25"/>
    <p:sldId id="279" r:id="rId26"/>
    <p:sldId id="280" r:id="rId27"/>
    <p:sldId id="313" r:id="rId28"/>
    <p:sldId id="318" r:id="rId29"/>
    <p:sldId id="329" r:id="rId30"/>
    <p:sldId id="260" r:id="rId31"/>
    <p:sldId id="281" r:id="rId32"/>
    <p:sldId id="282" r:id="rId33"/>
    <p:sldId id="337" r:id="rId34"/>
    <p:sldId id="338" r:id="rId35"/>
    <p:sldId id="340" r:id="rId36"/>
    <p:sldId id="339" r:id="rId37"/>
    <p:sldId id="341" r:id="rId38"/>
    <p:sldId id="283" r:id="rId39"/>
    <p:sldId id="284" r:id="rId40"/>
    <p:sldId id="285" r:id="rId41"/>
    <p:sldId id="315" r:id="rId42"/>
    <p:sldId id="314" r:id="rId43"/>
    <p:sldId id="259" r:id="rId44"/>
    <p:sldId id="333" r:id="rId45"/>
    <p:sldId id="334" r:id="rId46"/>
    <p:sldId id="335" r:id="rId47"/>
    <p:sldId id="286" r:id="rId48"/>
    <p:sldId id="342" r:id="rId49"/>
    <p:sldId id="290" r:id="rId50"/>
    <p:sldId id="288" r:id="rId51"/>
    <p:sldId id="289" r:id="rId52"/>
    <p:sldId id="319" r:id="rId53"/>
    <p:sldId id="330" r:id="rId54"/>
    <p:sldId id="291" r:id="rId55"/>
    <p:sldId id="331" r:id="rId56"/>
    <p:sldId id="332" r:id="rId57"/>
    <p:sldId id="292" r:id="rId58"/>
    <p:sldId id="287" r:id="rId59"/>
    <p:sldId id="294" r:id="rId60"/>
    <p:sldId id="295" r:id="rId61"/>
    <p:sldId id="308" r:id="rId62"/>
    <p:sldId id="320" r:id="rId63"/>
    <p:sldId id="321" r:id="rId64"/>
    <p:sldId id="322" r:id="rId65"/>
    <p:sldId id="323" r:id="rId66"/>
    <p:sldId id="324" r:id="rId67"/>
    <p:sldId id="325" r:id="rId68"/>
    <p:sldId id="326" r:id="rId69"/>
    <p:sldId id="344" r:id="rId70"/>
    <p:sldId id="345" r:id="rId71"/>
    <p:sldId id="346" r:id="rId72"/>
    <p:sldId id="309" r:id="rId73"/>
    <p:sldId id="310" r:id="rId74"/>
    <p:sldId id="343" r:id="rId75"/>
    <p:sldId id="311" r:id="rId76"/>
    <p:sldId id="312" r:id="rId77"/>
    <p:sldId id="261" r:id="rId78"/>
    <p:sldId id="296" r:id="rId79"/>
    <p:sldId id="297" r:id="rId80"/>
    <p:sldId id="298" r:id="rId81"/>
    <p:sldId id="299" r:id="rId82"/>
    <p:sldId id="300" r:id="rId83"/>
    <p:sldId id="301" r:id="rId84"/>
    <p:sldId id="302" r:id="rId85"/>
    <p:sldId id="303" r:id="rId86"/>
    <p:sldId id="304" r:id="rId87"/>
    <p:sldId id="305" r:id="rId88"/>
    <p:sldId id="306" r:id="rId89"/>
    <p:sldId id="336" r:id="rId90"/>
    <p:sldId id="307"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86" d="100"/>
          <a:sy n="86" d="100"/>
        </p:scale>
        <p:origin x="270"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iliki Kousoulini" userId="27d6ad4fd7685091" providerId="LiveId" clId="{32F381D2-874E-4EA9-86FC-6E84D619C799}"/>
    <pc:docChg chg="undo custSel modSld sldOrd">
      <pc:chgData name="Vasiliki Kousoulini" userId="27d6ad4fd7685091" providerId="LiveId" clId="{32F381D2-874E-4EA9-86FC-6E84D619C799}" dt="2025-10-15T05:25:13.476" v="561" actId="20577"/>
      <pc:docMkLst>
        <pc:docMk/>
      </pc:docMkLst>
      <pc:sldChg chg="modSp mod">
        <pc:chgData name="Vasiliki Kousoulini" userId="27d6ad4fd7685091" providerId="LiveId" clId="{32F381D2-874E-4EA9-86FC-6E84D619C799}" dt="2025-10-13T06:33:06.481" v="8" actId="113"/>
        <pc:sldMkLst>
          <pc:docMk/>
          <pc:sldMk cId="959532177" sldId="262"/>
        </pc:sldMkLst>
        <pc:spChg chg="mod">
          <ac:chgData name="Vasiliki Kousoulini" userId="27d6ad4fd7685091" providerId="LiveId" clId="{32F381D2-874E-4EA9-86FC-6E84D619C799}" dt="2025-10-13T06:33:06.481" v="8" actId="113"/>
          <ac:spMkLst>
            <pc:docMk/>
            <pc:sldMk cId="959532177" sldId="262"/>
            <ac:spMk id="3" creationId="{1079B064-BC7F-31A7-2652-BD0D4AB1C701}"/>
          </ac:spMkLst>
        </pc:spChg>
      </pc:sldChg>
      <pc:sldChg chg="modSp mod">
        <pc:chgData name="Vasiliki Kousoulini" userId="27d6ad4fd7685091" providerId="LiveId" clId="{32F381D2-874E-4EA9-86FC-6E84D619C799}" dt="2025-10-13T06:35:44.177" v="12" actId="113"/>
        <pc:sldMkLst>
          <pc:docMk/>
          <pc:sldMk cId="408212256" sldId="264"/>
        </pc:sldMkLst>
        <pc:spChg chg="mod">
          <ac:chgData name="Vasiliki Kousoulini" userId="27d6ad4fd7685091" providerId="LiveId" clId="{32F381D2-874E-4EA9-86FC-6E84D619C799}" dt="2025-10-13T06:35:44.177" v="12" actId="113"/>
          <ac:spMkLst>
            <pc:docMk/>
            <pc:sldMk cId="408212256" sldId="264"/>
            <ac:spMk id="3" creationId="{8E143678-474E-2310-C4C0-AFA9895CBCC4}"/>
          </ac:spMkLst>
        </pc:spChg>
      </pc:sldChg>
      <pc:sldChg chg="modSp mod">
        <pc:chgData name="Vasiliki Kousoulini" userId="27d6ad4fd7685091" providerId="LiveId" clId="{32F381D2-874E-4EA9-86FC-6E84D619C799}" dt="2025-10-13T06:38:18.622" v="13" actId="20577"/>
        <pc:sldMkLst>
          <pc:docMk/>
          <pc:sldMk cId="2759187" sldId="265"/>
        </pc:sldMkLst>
        <pc:spChg chg="mod">
          <ac:chgData name="Vasiliki Kousoulini" userId="27d6ad4fd7685091" providerId="LiveId" clId="{32F381D2-874E-4EA9-86FC-6E84D619C799}" dt="2025-10-13T06:38:18.622" v="13" actId="20577"/>
          <ac:spMkLst>
            <pc:docMk/>
            <pc:sldMk cId="2759187" sldId="265"/>
            <ac:spMk id="3" creationId="{FB41E56A-38BA-E009-8BBB-576241469BBF}"/>
          </ac:spMkLst>
        </pc:spChg>
      </pc:sldChg>
      <pc:sldChg chg="modSp mod">
        <pc:chgData name="Vasiliki Kousoulini" userId="27d6ad4fd7685091" providerId="LiveId" clId="{32F381D2-874E-4EA9-86FC-6E84D619C799}" dt="2025-10-13T06:40:05.855" v="84" actId="20577"/>
        <pc:sldMkLst>
          <pc:docMk/>
          <pc:sldMk cId="1064760069" sldId="270"/>
        </pc:sldMkLst>
        <pc:spChg chg="mod">
          <ac:chgData name="Vasiliki Kousoulini" userId="27d6ad4fd7685091" providerId="LiveId" clId="{32F381D2-874E-4EA9-86FC-6E84D619C799}" dt="2025-10-13T06:40:05.855" v="84" actId="20577"/>
          <ac:spMkLst>
            <pc:docMk/>
            <pc:sldMk cId="1064760069" sldId="270"/>
            <ac:spMk id="3" creationId="{7FD11B10-E5B2-BC96-B6CD-DFE6EDE535A9}"/>
          </ac:spMkLst>
        </pc:spChg>
      </pc:sldChg>
      <pc:sldChg chg="modSp mod">
        <pc:chgData name="Vasiliki Kousoulini" userId="27d6ad4fd7685091" providerId="LiveId" clId="{32F381D2-874E-4EA9-86FC-6E84D619C799}" dt="2025-10-13T06:42:37.306" v="90" actId="20577"/>
        <pc:sldMkLst>
          <pc:docMk/>
          <pc:sldMk cId="3084649191" sldId="275"/>
        </pc:sldMkLst>
        <pc:spChg chg="mod">
          <ac:chgData name="Vasiliki Kousoulini" userId="27d6ad4fd7685091" providerId="LiveId" clId="{32F381D2-874E-4EA9-86FC-6E84D619C799}" dt="2025-10-13T06:42:37.306" v="90" actId="20577"/>
          <ac:spMkLst>
            <pc:docMk/>
            <pc:sldMk cId="3084649191" sldId="275"/>
            <ac:spMk id="3" creationId="{C16114FF-2CF8-F35C-E544-4752A69FA414}"/>
          </ac:spMkLst>
        </pc:spChg>
      </pc:sldChg>
      <pc:sldChg chg="modSp mod">
        <pc:chgData name="Vasiliki Kousoulini" userId="27d6ad4fd7685091" providerId="LiveId" clId="{32F381D2-874E-4EA9-86FC-6E84D619C799}" dt="2025-10-13T06:43:00.345" v="94" actId="20577"/>
        <pc:sldMkLst>
          <pc:docMk/>
          <pc:sldMk cId="3933532291" sldId="276"/>
        </pc:sldMkLst>
        <pc:spChg chg="mod">
          <ac:chgData name="Vasiliki Kousoulini" userId="27d6ad4fd7685091" providerId="LiveId" clId="{32F381D2-874E-4EA9-86FC-6E84D619C799}" dt="2025-10-13T06:43:00.345" v="94" actId="20577"/>
          <ac:spMkLst>
            <pc:docMk/>
            <pc:sldMk cId="3933532291" sldId="276"/>
            <ac:spMk id="3" creationId="{84BA89E9-A84A-5BE9-11A7-958D80A07E6A}"/>
          </ac:spMkLst>
        </pc:spChg>
      </pc:sldChg>
      <pc:sldChg chg="modSp mod ord">
        <pc:chgData name="Vasiliki Kousoulini" userId="27d6ad4fd7685091" providerId="LiveId" clId="{32F381D2-874E-4EA9-86FC-6E84D619C799}" dt="2025-10-13T06:56:31.424" v="239" actId="20577"/>
        <pc:sldMkLst>
          <pc:docMk/>
          <pc:sldMk cId="3169544069" sldId="289"/>
        </pc:sldMkLst>
        <pc:spChg chg="mod">
          <ac:chgData name="Vasiliki Kousoulini" userId="27d6ad4fd7685091" providerId="LiveId" clId="{32F381D2-874E-4EA9-86FC-6E84D619C799}" dt="2025-10-13T06:56:31.424" v="239" actId="20577"/>
          <ac:spMkLst>
            <pc:docMk/>
            <pc:sldMk cId="3169544069" sldId="289"/>
            <ac:spMk id="3" creationId="{752A1BA0-CB39-A7F2-E529-E86E44CFFE9A}"/>
          </ac:spMkLst>
        </pc:spChg>
      </pc:sldChg>
      <pc:sldChg chg="modSp mod">
        <pc:chgData name="Vasiliki Kousoulini" userId="27d6ad4fd7685091" providerId="LiveId" clId="{32F381D2-874E-4EA9-86FC-6E84D619C799}" dt="2025-10-13T06:58:18.905" v="241" actId="27636"/>
        <pc:sldMkLst>
          <pc:docMk/>
          <pc:sldMk cId="13070729" sldId="292"/>
        </pc:sldMkLst>
        <pc:spChg chg="mod">
          <ac:chgData name="Vasiliki Kousoulini" userId="27d6ad4fd7685091" providerId="LiveId" clId="{32F381D2-874E-4EA9-86FC-6E84D619C799}" dt="2025-10-13T06:58:18.905" v="241" actId="27636"/>
          <ac:spMkLst>
            <pc:docMk/>
            <pc:sldMk cId="13070729" sldId="292"/>
            <ac:spMk id="3" creationId="{AAE85B22-402C-CC8D-223A-5DC743420BDB}"/>
          </ac:spMkLst>
        </pc:spChg>
      </pc:sldChg>
      <pc:sldChg chg="modSp mod">
        <pc:chgData name="Vasiliki Kousoulini" userId="27d6ad4fd7685091" providerId="LiveId" clId="{32F381D2-874E-4EA9-86FC-6E84D619C799}" dt="2025-10-13T07:05:53.495" v="395" actId="20577"/>
        <pc:sldMkLst>
          <pc:docMk/>
          <pc:sldMk cId="3882852787" sldId="304"/>
        </pc:sldMkLst>
        <pc:spChg chg="mod">
          <ac:chgData name="Vasiliki Kousoulini" userId="27d6ad4fd7685091" providerId="LiveId" clId="{32F381D2-874E-4EA9-86FC-6E84D619C799}" dt="2025-10-13T07:05:53.351" v="393" actId="27636"/>
          <ac:spMkLst>
            <pc:docMk/>
            <pc:sldMk cId="3882852787" sldId="304"/>
            <ac:spMk id="4" creationId="{F62118F7-C423-E5BE-F9FB-86D891884F0E}"/>
          </ac:spMkLst>
        </pc:spChg>
        <pc:spChg chg="mod">
          <ac:chgData name="Vasiliki Kousoulini" userId="27d6ad4fd7685091" providerId="LiveId" clId="{32F381D2-874E-4EA9-86FC-6E84D619C799}" dt="2025-10-13T07:05:53.495" v="395" actId="20577"/>
          <ac:spMkLst>
            <pc:docMk/>
            <pc:sldMk cId="3882852787" sldId="304"/>
            <ac:spMk id="5" creationId="{8D4EFAB2-9320-16D5-76BD-77096C36EA57}"/>
          </ac:spMkLst>
        </pc:spChg>
      </pc:sldChg>
      <pc:sldChg chg="modSp mod">
        <pc:chgData name="Vasiliki Kousoulini" userId="27d6ad4fd7685091" providerId="LiveId" clId="{32F381D2-874E-4EA9-86FC-6E84D619C799}" dt="2025-10-13T07:06:46.045" v="480" actId="20577"/>
        <pc:sldMkLst>
          <pc:docMk/>
          <pc:sldMk cId="3678032244" sldId="305"/>
        </pc:sldMkLst>
        <pc:spChg chg="mod">
          <ac:chgData name="Vasiliki Kousoulini" userId="27d6ad4fd7685091" providerId="LiveId" clId="{32F381D2-874E-4EA9-86FC-6E84D619C799}" dt="2025-10-13T07:06:41.778" v="410" actId="27636"/>
          <ac:spMkLst>
            <pc:docMk/>
            <pc:sldMk cId="3678032244" sldId="305"/>
            <ac:spMk id="3" creationId="{A6CC3B41-5C53-CC23-D92A-F115CB614078}"/>
          </ac:spMkLst>
        </pc:spChg>
        <pc:spChg chg="mod">
          <ac:chgData name="Vasiliki Kousoulini" userId="27d6ad4fd7685091" providerId="LiveId" clId="{32F381D2-874E-4EA9-86FC-6E84D619C799}" dt="2025-10-13T07:06:46.045" v="480" actId="20577"/>
          <ac:spMkLst>
            <pc:docMk/>
            <pc:sldMk cId="3678032244" sldId="305"/>
            <ac:spMk id="4" creationId="{D651B039-DEBF-6E29-F623-27663A399B41}"/>
          </ac:spMkLst>
        </pc:spChg>
      </pc:sldChg>
      <pc:sldChg chg="modSp mod">
        <pc:chgData name="Vasiliki Kousoulini" userId="27d6ad4fd7685091" providerId="LiveId" clId="{32F381D2-874E-4EA9-86FC-6E84D619C799}" dt="2025-10-13T07:11:23.505" v="494" actId="27636"/>
        <pc:sldMkLst>
          <pc:docMk/>
          <pc:sldMk cId="808468361" sldId="308"/>
        </pc:sldMkLst>
        <pc:spChg chg="mod">
          <ac:chgData name="Vasiliki Kousoulini" userId="27d6ad4fd7685091" providerId="LiveId" clId="{32F381D2-874E-4EA9-86FC-6E84D619C799}" dt="2025-10-13T07:11:23.505" v="494" actId="27636"/>
          <ac:spMkLst>
            <pc:docMk/>
            <pc:sldMk cId="808468361" sldId="308"/>
            <ac:spMk id="3" creationId="{B3D5DD9E-41C6-0BA0-357A-A16E23EA0FA1}"/>
          </ac:spMkLst>
        </pc:spChg>
      </pc:sldChg>
      <pc:sldChg chg="modSp mod">
        <pc:chgData name="Vasiliki Kousoulini" userId="27d6ad4fd7685091" providerId="LiveId" clId="{32F381D2-874E-4EA9-86FC-6E84D619C799}" dt="2025-10-13T06:39:31.931" v="14" actId="20577"/>
        <pc:sldMkLst>
          <pc:docMk/>
          <pc:sldMk cId="1447975943" sldId="316"/>
        </pc:sldMkLst>
        <pc:spChg chg="mod">
          <ac:chgData name="Vasiliki Kousoulini" userId="27d6ad4fd7685091" providerId="LiveId" clId="{32F381D2-874E-4EA9-86FC-6E84D619C799}" dt="2025-10-13T06:39:31.931" v="14" actId="20577"/>
          <ac:spMkLst>
            <pc:docMk/>
            <pc:sldMk cId="1447975943" sldId="316"/>
            <ac:spMk id="3" creationId="{FB2C4069-957B-098B-E273-B1CC996759FE}"/>
          </ac:spMkLst>
        </pc:spChg>
      </pc:sldChg>
      <pc:sldChg chg="modSp mod">
        <pc:chgData name="Vasiliki Kousoulini" userId="27d6ad4fd7685091" providerId="LiveId" clId="{32F381D2-874E-4EA9-86FC-6E84D619C799}" dt="2025-10-13T07:11:39.196" v="495" actId="20577"/>
        <pc:sldMkLst>
          <pc:docMk/>
          <pc:sldMk cId="2521186487" sldId="323"/>
        </pc:sldMkLst>
        <pc:spChg chg="mod">
          <ac:chgData name="Vasiliki Kousoulini" userId="27d6ad4fd7685091" providerId="LiveId" clId="{32F381D2-874E-4EA9-86FC-6E84D619C799}" dt="2025-10-13T07:11:39.196" v="495" actId="20577"/>
          <ac:spMkLst>
            <pc:docMk/>
            <pc:sldMk cId="2521186487" sldId="323"/>
            <ac:spMk id="3" creationId="{25C64467-FF37-C7D5-8103-0B15A0722D0C}"/>
          </ac:spMkLst>
        </pc:spChg>
      </pc:sldChg>
      <pc:sldChg chg="modSp mod">
        <pc:chgData name="Vasiliki Kousoulini" userId="27d6ad4fd7685091" providerId="LiveId" clId="{32F381D2-874E-4EA9-86FC-6E84D619C799}" dt="2025-10-13T06:53:59.584" v="215" actId="20577"/>
        <pc:sldMkLst>
          <pc:docMk/>
          <pc:sldMk cId="2155137752" sldId="335"/>
        </pc:sldMkLst>
        <pc:spChg chg="mod">
          <ac:chgData name="Vasiliki Kousoulini" userId="27d6ad4fd7685091" providerId="LiveId" clId="{32F381D2-874E-4EA9-86FC-6E84D619C799}" dt="2025-10-13T06:53:59.584" v="215" actId="20577"/>
          <ac:spMkLst>
            <pc:docMk/>
            <pc:sldMk cId="2155137752" sldId="335"/>
            <ac:spMk id="3" creationId="{F16626AF-0DEF-05A0-72FA-6E10EE564944}"/>
          </ac:spMkLst>
        </pc:spChg>
      </pc:sldChg>
      <pc:sldChg chg="modSp mod">
        <pc:chgData name="Vasiliki Kousoulini" userId="27d6ad4fd7685091" providerId="LiveId" clId="{32F381D2-874E-4EA9-86FC-6E84D619C799}" dt="2025-10-15T05:25:13.476" v="561" actId="20577"/>
        <pc:sldMkLst>
          <pc:docMk/>
          <pc:sldMk cId="1921640715" sldId="336"/>
        </pc:sldMkLst>
        <pc:spChg chg="mod">
          <ac:chgData name="Vasiliki Kousoulini" userId="27d6ad4fd7685091" providerId="LiveId" clId="{32F381D2-874E-4EA9-86FC-6E84D619C799}" dt="2025-10-15T05:25:13.476" v="561" actId="20577"/>
          <ac:spMkLst>
            <pc:docMk/>
            <pc:sldMk cId="1921640715" sldId="336"/>
            <ac:spMk id="3" creationId="{755F7DD8-AA2F-9BD8-2BC1-A5CAAB80017A}"/>
          </ac:spMkLst>
        </pc:spChg>
      </pc:sldChg>
      <pc:sldChg chg="modSp mod ord">
        <pc:chgData name="Vasiliki Kousoulini" userId="27d6ad4fd7685091" providerId="LiveId" clId="{32F381D2-874E-4EA9-86FC-6E84D619C799}" dt="2025-10-13T06:56:07.599" v="236"/>
        <pc:sldMkLst>
          <pc:docMk/>
          <pc:sldMk cId="109644558" sldId="342"/>
        </pc:sldMkLst>
        <pc:spChg chg="mod">
          <ac:chgData name="Vasiliki Kousoulini" userId="27d6ad4fd7685091" providerId="LiveId" clId="{32F381D2-874E-4EA9-86FC-6E84D619C799}" dt="2025-10-13T06:55:10.111" v="228" actId="20577"/>
          <ac:spMkLst>
            <pc:docMk/>
            <pc:sldMk cId="109644558" sldId="342"/>
            <ac:spMk id="4" creationId="{B248D2A5-4323-AB7C-459C-7FF6AD17995F}"/>
          </ac:spMkLst>
        </pc:spChg>
      </pc:sldChg>
      <pc:sldChg chg="modSp mod">
        <pc:chgData name="Vasiliki Kousoulini" userId="27d6ad4fd7685091" providerId="LiveId" clId="{32F381D2-874E-4EA9-86FC-6E84D619C799}" dt="2025-10-13T09:37:54.472" v="500" actId="113"/>
        <pc:sldMkLst>
          <pc:docMk/>
          <pc:sldMk cId="3952020553" sldId="343"/>
        </pc:sldMkLst>
        <pc:spChg chg="mod">
          <ac:chgData name="Vasiliki Kousoulini" userId="27d6ad4fd7685091" providerId="LiveId" clId="{32F381D2-874E-4EA9-86FC-6E84D619C799}" dt="2025-10-13T09:37:54.472" v="500" actId="113"/>
          <ac:spMkLst>
            <pc:docMk/>
            <pc:sldMk cId="3952020553" sldId="343"/>
            <ac:spMk id="5" creationId="{259972F7-C84D-6770-20DE-83859EE79B73}"/>
          </ac:spMkLst>
        </pc:spChg>
        <pc:spChg chg="mod">
          <ac:chgData name="Vasiliki Kousoulini" userId="27d6ad4fd7685091" providerId="LiveId" clId="{32F381D2-874E-4EA9-86FC-6E84D619C799}" dt="2025-10-13T07:13:54.935" v="498" actId="113"/>
          <ac:spMkLst>
            <pc:docMk/>
            <pc:sldMk cId="3952020553" sldId="343"/>
            <ac:spMk id="6" creationId="{F30E393C-E079-7ED9-6648-036A49C3E9E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386C31-098D-1048-0D36-96589C8D0632}"/>
              </a:ext>
            </a:extLst>
          </p:cNvPr>
          <p:cNvSpPr>
            <a:spLocks noGrp="1"/>
          </p:cNvSpPr>
          <p:nvPr>
            <p:ph type="ctrTitle"/>
          </p:nvPr>
        </p:nvSpPr>
        <p:spPr/>
        <p:txBody>
          <a:bodyPr/>
          <a:lstStyle/>
          <a:p>
            <a:r>
              <a:rPr lang="en-GB" dirty="0">
                <a:latin typeface="Arial" panose="020B0604020202020204" pitchFamily="34" charset="0"/>
                <a:cs typeface="Arial" panose="020B0604020202020204" pitchFamily="34" charset="0"/>
              </a:rPr>
              <a:t>Ancient Greek (Intermediate Level)</a:t>
            </a:r>
            <a:endParaRPr lang="el-GR" dirty="0"/>
          </a:p>
        </p:txBody>
      </p:sp>
      <p:sp>
        <p:nvSpPr>
          <p:cNvPr id="3" name="Υπότιτλος 2">
            <a:extLst>
              <a:ext uri="{FF2B5EF4-FFF2-40B4-BE49-F238E27FC236}">
                <a16:creationId xmlns:a16="http://schemas.microsoft.com/office/drawing/2014/main" id="{4D6B7062-5F34-73F5-6AC5-F953979FBF73}"/>
              </a:ext>
            </a:extLst>
          </p:cNvPr>
          <p:cNvSpPr>
            <a:spLocks noGrp="1"/>
          </p:cNvSpPr>
          <p:nvPr>
            <p:ph type="subTitle" idx="1"/>
          </p:nvPr>
        </p:nvSpPr>
        <p:spPr/>
        <p:txBody>
          <a:bodyPr>
            <a:normAutofit fontScale="40000" lnSpcReduction="20000"/>
          </a:bodyPr>
          <a:lstStyle/>
          <a:p>
            <a:r>
              <a:rPr lang="en-US" b="1" dirty="0">
                <a:latin typeface="Arial" panose="020B0604020202020204" pitchFamily="34" charset="0"/>
                <a:cs typeface="Arial" panose="020B0604020202020204" pitchFamily="34" charset="0"/>
              </a:rPr>
              <a:t>ATHENS MA IN ANCIENT PHILOSOPHY</a:t>
            </a:r>
          </a:p>
          <a:p>
            <a:r>
              <a:rPr lang="en-US" dirty="0">
                <a:latin typeface="Arial" panose="020B0604020202020204" pitchFamily="34" charset="0"/>
                <a:cs typeface="Arial" panose="020B0604020202020204" pitchFamily="34" charset="0"/>
              </a:rPr>
              <a:t>NATIONAL AND KAPODISTRIAN UNIVERSITY OF ATHENS / Department of History and Philosophy of Science </a:t>
            </a:r>
          </a:p>
          <a:p>
            <a:r>
              <a:rPr lang="en-US" dirty="0">
                <a:latin typeface="Arial" panose="020B0604020202020204" pitchFamily="34" charset="0"/>
                <a:cs typeface="Arial" panose="020B0604020202020204" pitchFamily="34" charset="0"/>
              </a:rPr>
              <a:t>In collaboration with:</a:t>
            </a:r>
          </a:p>
          <a:p>
            <a:r>
              <a:rPr lang="en-US" dirty="0">
                <a:latin typeface="Arial" panose="020B0604020202020204" pitchFamily="34" charset="0"/>
                <a:cs typeface="Arial" panose="020B0604020202020204" pitchFamily="34" charset="0"/>
              </a:rPr>
              <a:t>•UNIVERSITY OF PATRAS / Department of Philosophy</a:t>
            </a:r>
          </a:p>
          <a:p>
            <a:r>
              <a:rPr lang="en-US" dirty="0">
                <a:latin typeface="Arial" panose="020B0604020202020204" pitchFamily="34" charset="0"/>
                <a:cs typeface="Arial" panose="020B0604020202020204" pitchFamily="34" charset="0"/>
              </a:rPr>
              <a:t>•UNIVERSITY OF CRETE / Department of Philosophy and Social Studies </a:t>
            </a:r>
          </a:p>
          <a:p>
            <a:endParaRPr lang="el-GR" dirty="0"/>
          </a:p>
        </p:txBody>
      </p:sp>
    </p:spTree>
    <p:extLst>
      <p:ext uri="{BB962C8B-B14F-4D97-AF65-F5344CB8AC3E}">
        <p14:creationId xmlns:p14="http://schemas.microsoft.com/office/powerpoint/2010/main" val="403955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32987D-78C9-67FB-866E-8FBFA530966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Nouns</a:t>
            </a:r>
            <a:endParaRPr lang="el-GR" dirty="0"/>
          </a:p>
        </p:txBody>
      </p:sp>
      <p:graphicFrame>
        <p:nvGraphicFramePr>
          <p:cNvPr id="4" name="Θέση περιεχομένου 3">
            <a:extLst>
              <a:ext uri="{FF2B5EF4-FFF2-40B4-BE49-F238E27FC236}">
                <a16:creationId xmlns:a16="http://schemas.microsoft.com/office/drawing/2014/main" id="{DF0336D9-D133-8BEE-EB14-9F696A19A14C}"/>
              </a:ext>
            </a:extLst>
          </p:cNvPr>
          <p:cNvGraphicFramePr>
            <a:graphicFrameLocks noGrp="1"/>
          </p:cNvGraphicFramePr>
          <p:nvPr>
            <p:ph idx="1"/>
            <p:extLst>
              <p:ext uri="{D42A27DB-BD31-4B8C-83A1-F6EECF244321}">
                <p14:modId xmlns:p14="http://schemas.microsoft.com/office/powerpoint/2010/main" val="3930201012"/>
              </p:ext>
            </p:extLst>
          </p:nvPr>
        </p:nvGraphicFramePr>
        <p:xfrm>
          <a:off x="677863" y="2160588"/>
          <a:ext cx="8596311" cy="222504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3749045871"/>
                    </a:ext>
                  </a:extLst>
                </a:gridCol>
                <a:gridCol w="2865437">
                  <a:extLst>
                    <a:ext uri="{9D8B030D-6E8A-4147-A177-3AD203B41FA5}">
                      <a16:colId xmlns:a16="http://schemas.microsoft.com/office/drawing/2014/main" val="2443226437"/>
                    </a:ext>
                  </a:extLst>
                </a:gridCol>
                <a:gridCol w="2865437">
                  <a:extLst>
                    <a:ext uri="{9D8B030D-6E8A-4147-A177-3AD203B41FA5}">
                      <a16:colId xmlns:a16="http://schemas.microsoft.com/office/drawing/2014/main" val="2901710503"/>
                    </a:ext>
                  </a:extLst>
                </a:gridCol>
              </a:tblGrid>
              <a:tr h="370840">
                <a:tc>
                  <a:txBody>
                    <a:bodyPr/>
                    <a:lstStyle/>
                    <a:p>
                      <a:endParaRPr lang="el-GR"/>
                    </a:p>
                  </a:txBody>
                  <a:tcPr/>
                </a:tc>
                <a:tc>
                  <a:txBody>
                    <a:bodyPr/>
                    <a:lstStyle/>
                    <a:p>
                      <a:r>
                        <a:rPr lang="en-US" dirty="0">
                          <a:latin typeface="Arial" panose="020B0604020202020204" pitchFamily="34" charset="0"/>
                          <a:cs typeface="Arial" panose="020B0604020202020204" pitchFamily="34" charset="0"/>
                        </a:rPr>
                        <a:t>Singular</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Plural</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7824037"/>
                  </a:ext>
                </a:extLst>
              </a:tr>
              <a:tr h="370840">
                <a:tc>
                  <a:txBody>
                    <a:bodyPr/>
                    <a:lstStyle/>
                    <a:p>
                      <a:r>
                        <a:rPr lang="en-US" dirty="0">
                          <a:latin typeface="Arial" panose="020B0604020202020204" pitchFamily="34" charset="0"/>
                          <a:cs typeface="Arial" panose="020B0604020202020204" pitchFamily="34" charset="0"/>
                        </a:rPr>
                        <a:t>Nominative</a:t>
                      </a:r>
                      <a:endParaRPr lang="el-GR" dirty="0">
                        <a:latin typeface="Arial" panose="020B0604020202020204" pitchFamily="34" charset="0"/>
                        <a:cs typeface="Arial" panose="020B0604020202020204" pitchFamily="34" charset="0"/>
                      </a:endParaRPr>
                    </a:p>
                  </a:txBody>
                  <a:tcPr/>
                </a:tc>
                <a:tc>
                  <a:txBody>
                    <a:bodyPr/>
                    <a:lstStyle/>
                    <a:p>
                      <a:r>
                        <a:rPr lang="el-GR" dirty="0">
                          <a:latin typeface="Arial" panose="020B0604020202020204" pitchFamily="34" charset="0"/>
                          <a:cs typeface="Arial" panose="020B0604020202020204" pitchFamily="34" charset="0"/>
                        </a:rPr>
                        <a:t>ὁ ποιητής</a:t>
                      </a:r>
                    </a:p>
                  </a:txBody>
                  <a:tcPr/>
                </a:tc>
                <a:tc>
                  <a:txBody>
                    <a:bodyPr/>
                    <a:lstStyle/>
                    <a:p>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ποιηταί</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85720769"/>
                  </a:ext>
                </a:extLst>
              </a:tr>
              <a:tr h="370840">
                <a:tc>
                  <a:txBody>
                    <a:bodyPr/>
                    <a:lstStyle/>
                    <a:p>
                      <a:r>
                        <a:rPr lang="en-US" dirty="0">
                          <a:latin typeface="Arial" panose="020B0604020202020204" pitchFamily="34" charset="0"/>
                          <a:cs typeface="Arial" panose="020B0604020202020204" pitchFamily="34" charset="0"/>
                        </a:rPr>
                        <a:t>Genitive</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ποιητοῦ</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ποιητῶν</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2646961"/>
                  </a:ext>
                </a:extLst>
              </a:tr>
              <a:tr h="370840">
                <a:tc>
                  <a:txBody>
                    <a:bodyPr/>
                    <a:lstStyle/>
                    <a:p>
                      <a:r>
                        <a:rPr lang="en-US" dirty="0">
                          <a:latin typeface="Arial" panose="020B0604020202020204" pitchFamily="34" charset="0"/>
                          <a:cs typeface="Arial" panose="020B0604020202020204" pitchFamily="34" charset="0"/>
                        </a:rPr>
                        <a:t>Dative</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ποιητῇ</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ποιηταῖς</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2887060"/>
                  </a:ext>
                </a:extLst>
              </a:tr>
              <a:tr h="370840">
                <a:tc>
                  <a:txBody>
                    <a:bodyPr/>
                    <a:lstStyle/>
                    <a:p>
                      <a:r>
                        <a:rPr lang="en-US" dirty="0">
                          <a:latin typeface="Arial" panose="020B0604020202020204" pitchFamily="34" charset="0"/>
                          <a:cs typeface="Arial" panose="020B0604020202020204" pitchFamily="34" charset="0"/>
                        </a:rPr>
                        <a:t>Accusative</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ποιητήν</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τοὺς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ποιητάς</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76048405"/>
                  </a:ext>
                </a:extLst>
              </a:tr>
              <a:tr h="370840">
                <a:tc>
                  <a:txBody>
                    <a:bodyPr/>
                    <a:lstStyle/>
                    <a:p>
                      <a:r>
                        <a:rPr lang="en-US" dirty="0">
                          <a:latin typeface="Arial" panose="020B0604020202020204" pitchFamily="34" charset="0"/>
                          <a:cs typeface="Arial" panose="020B0604020202020204" pitchFamily="34" charset="0"/>
                        </a:rPr>
                        <a:t>Vocative</a:t>
                      </a:r>
                      <a:endParaRPr lang="el-GR" dirty="0">
                        <a:latin typeface="Arial" panose="020B0604020202020204" pitchFamily="34" charset="0"/>
                        <a:cs typeface="Arial" panose="020B0604020202020204" pitchFamily="34" charset="0"/>
                      </a:endParaRPr>
                    </a:p>
                  </a:txBody>
                  <a:tcPr/>
                </a:tc>
                <a:tc>
                  <a:txBody>
                    <a:bodyPr/>
                    <a:lstStyle/>
                    <a:p>
                      <a:r>
                        <a:rPr lang="el-GR" dirty="0">
                          <a:latin typeface="Arial" panose="020B0604020202020204" pitchFamily="34" charset="0"/>
                          <a:cs typeface="Arial" panose="020B0604020202020204" pitchFamily="34" charset="0"/>
                        </a:rPr>
                        <a:t>ὦ </a:t>
                      </a:r>
                      <a:r>
                        <a:rPr lang="el-GR" dirty="0" err="1">
                          <a:latin typeface="Arial" panose="020B0604020202020204" pitchFamily="34" charset="0"/>
                          <a:cs typeface="Arial" panose="020B0604020202020204" pitchFamily="34" charset="0"/>
                        </a:rPr>
                        <a:t>ποιητά</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ποιηταί</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132819"/>
                  </a:ext>
                </a:extLst>
              </a:tr>
            </a:tbl>
          </a:graphicData>
        </a:graphic>
      </p:graphicFrame>
    </p:spTree>
    <p:extLst>
      <p:ext uri="{BB962C8B-B14F-4D97-AF65-F5344CB8AC3E}">
        <p14:creationId xmlns:p14="http://schemas.microsoft.com/office/powerpoint/2010/main" val="480471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9FE1BE-8ADD-86FC-C3D7-4B8ED3217745}"/>
              </a:ext>
            </a:extLst>
          </p:cNvPr>
          <p:cNvSpPr>
            <a:spLocks noGrp="1"/>
          </p:cNvSpPr>
          <p:nvPr>
            <p:ph type="title"/>
          </p:nvPr>
        </p:nvSpPr>
        <p:spPr/>
        <p:txBody>
          <a:bodyPr/>
          <a:lstStyle/>
          <a:p>
            <a:r>
              <a:rPr lang="en-US" dirty="0"/>
              <a:t>Nouns</a:t>
            </a:r>
            <a:endParaRPr lang="el-GR" dirty="0"/>
          </a:p>
        </p:txBody>
      </p:sp>
      <p:sp>
        <p:nvSpPr>
          <p:cNvPr id="3" name="Θέση περιεχομένου 2">
            <a:extLst>
              <a:ext uri="{FF2B5EF4-FFF2-40B4-BE49-F238E27FC236}">
                <a16:creationId xmlns:a16="http://schemas.microsoft.com/office/drawing/2014/main" id="{85FF087D-6970-C4FE-FA7C-7FD2F0E618D4}"/>
              </a:ext>
            </a:extLst>
          </p:cNvPr>
          <p:cNvSpPr>
            <a:spLocks noGrp="1"/>
          </p:cNvSpPr>
          <p:nvPr>
            <p:ph idx="1"/>
          </p:nvPr>
        </p:nvSpPr>
        <p:spPr/>
        <p:txBody>
          <a:bodyPr/>
          <a:lstStyle/>
          <a:p>
            <a:r>
              <a:rPr lang="en-US" dirty="0"/>
              <a:t>1st DECLENSION MASCULINE nouns that end in –</a:t>
            </a:r>
            <a:r>
              <a:rPr lang="el-GR" dirty="0"/>
              <a:t>της </a:t>
            </a:r>
            <a:r>
              <a:rPr lang="en-US" dirty="0"/>
              <a:t>are an important exception, forming their vocative singular in –</a:t>
            </a:r>
            <a:r>
              <a:rPr lang="el-GR" dirty="0" err="1"/>
              <a:t>τᾰ</a:t>
            </a:r>
            <a:r>
              <a:rPr lang="en-US" dirty="0"/>
              <a:t>.</a:t>
            </a:r>
          </a:p>
          <a:p>
            <a:r>
              <a:rPr lang="el-GR" dirty="0" err="1"/>
              <a:t>παραδίδως</a:t>
            </a:r>
            <a:r>
              <a:rPr lang="el-GR" dirty="0"/>
              <a:t>, ὦ </a:t>
            </a:r>
            <a:r>
              <a:rPr lang="el-GR" dirty="0" err="1"/>
              <a:t>στρατιῶτα</a:t>
            </a:r>
            <a:r>
              <a:rPr lang="el-GR" dirty="0"/>
              <a:t>, </a:t>
            </a:r>
            <a:r>
              <a:rPr lang="el-GR" dirty="0" err="1"/>
              <a:t>τὴν</a:t>
            </a:r>
            <a:r>
              <a:rPr lang="el-GR" dirty="0"/>
              <a:t> πατρίδα.</a:t>
            </a:r>
          </a:p>
          <a:p>
            <a:r>
              <a:rPr lang="en-US" dirty="0"/>
              <a:t>Soldier, you are betraying your country.</a:t>
            </a:r>
          </a:p>
          <a:p>
            <a:r>
              <a:rPr lang="el-GR" dirty="0"/>
              <a:t>στρατιώτης (</a:t>
            </a:r>
            <a:r>
              <a:rPr lang="en-US" dirty="0"/>
              <a:t>nom.) → </a:t>
            </a:r>
            <a:r>
              <a:rPr lang="el-GR" dirty="0" err="1"/>
              <a:t>στρατιῶτα</a:t>
            </a:r>
            <a:r>
              <a:rPr lang="el-GR" dirty="0"/>
              <a:t> (</a:t>
            </a:r>
            <a:r>
              <a:rPr lang="en-US" dirty="0"/>
              <a:t>voc.)</a:t>
            </a:r>
          </a:p>
          <a:p>
            <a:r>
              <a:rPr lang="el-GR" dirty="0" err="1"/>
              <a:t>παραδίδως</a:t>
            </a:r>
            <a:r>
              <a:rPr lang="el-GR" dirty="0"/>
              <a:t>, ὦ </a:t>
            </a:r>
            <a:r>
              <a:rPr lang="el-GR" dirty="0" err="1"/>
              <a:t>ποιητά</a:t>
            </a:r>
            <a:r>
              <a:rPr lang="el-GR" dirty="0"/>
              <a:t>, </a:t>
            </a:r>
            <a:r>
              <a:rPr lang="el-GR" dirty="0" err="1"/>
              <a:t>τὴν</a:t>
            </a:r>
            <a:r>
              <a:rPr lang="el-GR" dirty="0"/>
              <a:t> πατρίδα.</a:t>
            </a:r>
          </a:p>
          <a:p>
            <a:r>
              <a:rPr lang="en-US" dirty="0"/>
              <a:t>Poet, you are betraying your country.</a:t>
            </a:r>
          </a:p>
          <a:p>
            <a:r>
              <a:rPr lang="el-GR" dirty="0"/>
              <a:t>ποιητής (</a:t>
            </a:r>
            <a:r>
              <a:rPr lang="en-US" dirty="0"/>
              <a:t>nom.) → </a:t>
            </a:r>
            <a:r>
              <a:rPr lang="el-GR" dirty="0" err="1"/>
              <a:t>ποιητά</a:t>
            </a:r>
            <a:r>
              <a:rPr lang="el-GR" dirty="0"/>
              <a:t> (</a:t>
            </a:r>
            <a:r>
              <a:rPr lang="en-US" dirty="0"/>
              <a:t>voc.)</a:t>
            </a:r>
            <a:endParaRPr lang="el-GR" dirty="0"/>
          </a:p>
        </p:txBody>
      </p:sp>
    </p:spTree>
    <p:extLst>
      <p:ext uri="{BB962C8B-B14F-4D97-AF65-F5344CB8AC3E}">
        <p14:creationId xmlns:p14="http://schemas.microsoft.com/office/powerpoint/2010/main" val="183735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DD3D5E-B1EA-2679-F27B-3490B56D0D93}"/>
              </a:ext>
            </a:extLst>
          </p:cNvPr>
          <p:cNvSpPr>
            <a:spLocks noGrp="1"/>
          </p:cNvSpPr>
          <p:nvPr>
            <p:ph type="title"/>
          </p:nvPr>
        </p:nvSpPr>
        <p:spPr/>
        <p:txBody>
          <a:bodyPr/>
          <a:lstStyle/>
          <a:p>
            <a:r>
              <a:rPr lang="en-US" dirty="0"/>
              <a:t>Nouns</a:t>
            </a:r>
            <a:endParaRPr lang="el-GR" dirty="0"/>
          </a:p>
        </p:txBody>
      </p:sp>
      <p:sp>
        <p:nvSpPr>
          <p:cNvPr id="3" name="Θέση περιεχομένου 2">
            <a:extLst>
              <a:ext uri="{FF2B5EF4-FFF2-40B4-BE49-F238E27FC236}">
                <a16:creationId xmlns:a16="http://schemas.microsoft.com/office/drawing/2014/main" id="{6B28D9CB-F37F-21D3-F62A-206F93B1097E}"/>
              </a:ext>
            </a:extLst>
          </p:cNvPr>
          <p:cNvSpPr>
            <a:spLocks noGrp="1"/>
          </p:cNvSpPr>
          <p:nvPr>
            <p:ph idx="1"/>
          </p:nvPr>
        </p:nvSpPr>
        <p:spPr/>
        <p:txBody>
          <a:bodyPr/>
          <a:lstStyle/>
          <a:p>
            <a:r>
              <a:rPr lang="en-US" dirty="0"/>
              <a:t>FIRST DECLESION, ending in -</a:t>
            </a:r>
            <a:r>
              <a:rPr lang="el-GR" dirty="0"/>
              <a:t>α:</a:t>
            </a:r>
          </a:p>
          <a:p>
            <a:r>
              <a:rPr lang="el-GR" dirty="0"/>
              <a:t>                     </a:t>
            </a:r>
            <a:r>
              <a:rPr lang="en-US" dirty="0"/>
              <a:t>Singular	               Plural</a:t>
            </a:r>
          </a:p>
          <a:p>
            <a:r>
              <a:rPr lang="en-US" dirty="0"/>
              <a:t>Nominative	-</a:t>
            </a:r>
            <a:r>
              <a:rPr lang="el-GR" dirty="0"/>
              <a:t>α	                         -αι</a:t>
            </a:r>
          </a:p>
          <a:p>
            <a:r>
              <a:rPr lang="en-US" dirty="0"/>
              <a:t>Genitive	      -</a:t>
            </a:r>
            <a:r>
              <a:rPr lang="el-GR" dirty="0"/>
              <a:t>ας	                         -</a:t>
            </a:r>
            <a:r>
              <a:rPr lang="el-GR" dirty="0" err="1"/>
              <a:t>ῶν</a:t>
            </a:r>
            <a:endParaRPr lang="el-GR" dirty="0"/>
          </a:p>
          <a:p>
            <a:r>
              <a:rPr lang="en-US" dirty="0"/>
              <a:t>Dative	      -</a:t>
            </a:r>
            <a:r>
              <a:rPr lang="el-GR" dirty="0"/>
              <a:t>ᾳ	                         -</a:t>
            </a:r>
            <a:r>
              <a:rPr lang="el-GR" dirty="0" err="1"/>
              <a:t>αις</a:t>
            </a:r>
            <a:endParaRPr lang="el-GR" dirty="0"/>
          </a:p>
          <a:p>
            <a:r>
              <a:rPr lang="en-US" dirty="0"/>
              <a:t>Accusative	-</a:t>
            </a:r>
            <a:r>
              <a:rPr lang="el-GR" dirty="0"/>
              <a:t>αν	                         -ας</a:t>
            </a:r>
          </a:p>
        </p:txBody>
      </p:sp>
    </p:spTree>
    <p:extLst>
      <p:ext uri="{BB962C8B-B14F-4D97-AF65-F5344CB8AC3E}">
        <p14:creationId xmlns:p14="http://schemas.microsoft.com/office/powerpoint/2010/main" val="163252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AFC2F5-4802-28F1-7EB8-EB66D629744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Nouns</a:t>
            </a:r>
            <a:endParaRPr lang="el-GR" dirty="0">
              <a:latin typeface="Arial" panose="020B0604020202020204" pitchFamily="34" charset="0"/>
              <a:cs typeface="Arial" panose="020B0604020202020204" pitchFamily="34" charset="0"/>
            </a:endParaRPr>
          </a:p>
        </p:txBody>
      </p:sp>
      <p:graphicFrame>
        <p:nvGraphicFramePr>
          <p:cNvPr id="6" name="Θέση περιεχομένου 5">
            <a:extLst>
              <a:ext uri="{FF2B5EF4-FFF2-40B4-BE49-F238E27FC236}">
                <a16:creationId xmlns:a16="http://schemas.microsoft.com/office/drawing/2014/main" id="{9C456079-0975-BBB8-5998-88FFD2CCAE42}"/>
              </a:ext>
            </a:extLst>
          </p:cNvPr>
          <p:cNvGraphicFramePr>
            <a:graphicFrameLocks noGrp="1"/>
          </p:cNvGraphicFramePr>
          <p:nvPr>
            <p:ph idx="1"/>
            <p:extLst>
              <p:ext uri="{D42A27DB-BD31-4B8C-83A1-F6EECF244321}">
                <p14:modId xmlns:p14="http://schemas.microsoft.com/office/powerpoint/2010/main" val="3207273088"/>
              </p:ext>
            </p:extLst>
          </p:nvPr>
        </p:nvGraphicFramePr>
        <p:xfrm>
          <a:off x="677863" y="2160588"/>
          <a:ext cx="8596311" cy="222504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2088806858"/>
                    </a:ext>
                  </a:extLst>
                </a:gridCol>
                <a:gridCol w="2865437">
                  <a:extLst>
                    <a:ext uri="{9D8B030D-6E8A-4147-A177-3AD203B41FA5}">
                      <a16:colId xmlns:a16="http://schemas.microsoft.com/office/drawing/2014/main" val="3808213501"/>
                    </a:ext>
                  </a:extLst>
                </a:gridCol>
                <a:gridCol w="2865437">
                  <a:extLst>
                    <a:ext uri="{9D8B030D-6E8A-4147-A177-3AD203B41FA5}">
                      <a16:colId xmlns:a16="http://schemas.microsoft.com/office/drawing/2014/main" val="1957680467"/>
                    </a:ext>
                  </a:extLst>
                </a:gridCol>
              </a:tblGrid>
              <a:tr h="370840">
                <a:tc>
                  <a:txBody>
                    <a:bodyPr/>
                    <a:lstStyle/>
                    <a:p>
                      <a:endParaRPr lang="el-GR"/>
                    </a:p>
                  </a:txBody>
                  <a:tcPr/>
                </a:tc>
                <a:tc>
                  <a:txBody>
                    <a:bodyPr/>
                    <a:lstStyle/>
                    <a:p>
                      <a:r>
                        <a:rPr lang="en-US" dirty="0">
                          <a:latin typeface="Arial" panose="020B0604020202020204" pitchFamily="34" charset="0"/>
                          <a:cs typeface="Arial" panose="020B0604020202020204" pitchFamily="34" charset="0"/>
                        </a:rPr>
                        <a:t>Singular</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Plural</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50900606"/>
                  </a:ext>
                </a:extLst>
              </a:tr>
              <a:tr h="370840">
                <a:tc>
                  <a:txBody>
                    <a:bodyPr/>
                    <a:lstStyle/>
                    <a:p>
                      <a:r>
                        <a:rPr lang="en-US" dirty="0">
                          <a:latin typeface="Arial" panose="020B0604020202020204" pitchFamily="34" charset="0"/>
                          <a:cs typeface="Arial" panose="020B0604020202020204" pitchFamily="34" charset="0"/>
                        </a:rPr>
                        <a:t>Nominative</a:t>
                      </a:r>
                    </a:p>
                  </a:txBody>
                  <a:tcPr/>
                </a:tc>
                <a:tc>
                  <a:txBody>
                    <a:bodyPr/>
                    <a:lstStyle/>
                    <a:p>
                      <a:r>
                        <a:rPr lang="el-GR" dirty="0">
                          <a:latin typeface="Arial" panose="020B0604020202020204" pitchFamily="34" charset="0"/>
                          <a:cs typeface="Arial" panose="020B0604020202020204" pitchFamily="34" charset="0"/>
                        </a:rPr>
                        <a:t>ἡ χώρα</a:t>
                      </a:r>
                    </a:p>
                  </a:txBody>
                  <a:tcPr/>
                </a:tc>
                <a:tc>
                  <a:txBody>
                    <a:bodyPr/>
                    <a:lstStyle/>
                    <a:p>
                      <a:r>
                        <a:rPr lang="el-GR" dirty="0" err="1">
                          <a:latin typeface="Arial" panose="020B0604020202020204" pitchFamily="34" charset="0"/>
                          <a:cs typeface="Arial" panose="020B0604020202020204" pitchFamily="34" charset="0"/>
                        </a:rPr>
                        <a:t>αἱ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χῶραι</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89997514"/>
                  </a:ext>
                </a:extLst>
              </a:tr>
              <a:tr h="370840">
                <a:tc>
                  <a:txBody>
                    <a:bodyPr/>
                    <a:lstStyle/>
                    <a:p>
                      <a:r>
                        <a:rPr lang="en-US" dirty="0">
                          <a:latin typeface="Arial" panose="020B0604020202020204" pitchFamily="34" charset="0"/>
                          <a:cs typeface="Arial" panose="020B0604020202020204" pitchFamily="34" charset="0"/>
                        </a:rPr>
                        <a:t>Genitive</a:t>
                      </a:r>
                    </a:p>
                  </a:txBody>
                  <a:tcPr/>
                </a:tc>
                <a:tc>
                  <a:txBody>
                    <a:bodyPr/>
                    <a:lstStyle/>
                    <a:p>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χώρας</a:t>
                      </a:r>
                    </a:p>
                  </a:txBody>
                  <a:tcPr/>
                </a:tc>
                <a:tc>
                  <a:txBody>
                    <a:bodyPr/>
                    <a:lstStyle/>
                    <a:p>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χωρῶν</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1452581"/>
                  </a:ext>
                </a:extLst>
              </a:tr>
              <a:tr h="370840">
                <a:tc>
                  <a:txBody>
                    <a:bodyPr/>
                    <a:lstStyle/>
                    <a:p>
                      <a:r>
                        <a:rPr lang="en-US" dirty="0">
                          <a:latin typeface="Arial" panose="020B0604020202020204" pitchFamily="34" charset="0"/>
                          <a:cs typeface="Arial" panose="020B0604020202020204" pitchFamily="34" charset="0"/>
                        </a:rPr>
                        <a:t>Dative</a:t>
                      </a:r>
                    </a:p>
                  </a:txBody>
                  <a:tcPr/>
                </a:tc>
                <a:tc>
                  <a:txBody>
                    <a:bodyPr/>
                    <a:lstStyle/>
                    <a:p>
                      <a:r>
                        <a:rPr lang="el-GR" dirty="0" err="1">
                          <a:latin typeface="Arial" panose="020B0604020202020204" pitchFamily="34" charset="0"/>
                          <a:cs typeface="Arial" panose="020B0604020202020204" pitchFamily="34" charset="0"/>
                        </a:rPr>
                        <a:t>τῇ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χώρᾳ</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ταῖς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χώραις</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0802807"/>
                  </a:ext>
                </a:extLst>
              </a:tr>
              <a:tr h="370840">
                <a:tc>
                  <a:txBody>
                    <a:bodyPr/>
                    <a:lstStyle/>
                    <a:p>
                      <a:r>
                        <a:rPr lang="en-US" dirty="0">
                          <a:latin typeface="Arial" panose="020B0604020202020204" pitchFamily="34" charset="0"/>
                          <a:cs typeface="Arial" panose="020B0604020202020204" pitchFamily="34" charset="0"/>
                        </a:rPr>
                        <a:t>Accusative</a:t>
                      </a:r>
                    </a:p>
                  </a:txBody>
                  <a:tcPr/>
                </a:tc>
                <a:tc>
                  <a:txBody>
                    <a:bodyPr/>
                    <a:lstStyle/>
                    <a:p>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χώραν</a:t>
                      </a:r>
                      <a:endParaRPr lang="el-GR" dirty="0">
                        <a:latin typeface="Arial" panose="020B0604020202020204" pitchFamily="34" charset="0"/>
                        <a:cs typeface="Arial" panose="020B0604020202020204" pitchFamily="34" charset="0"/>
                      </a:endParaRPr>
                    </a:p>
                  </a:txBody>
                  <a:tcPr/>
                </a:tc>
                <a:tc>
                  <a:txBody>
                    <a:bodyPr/>
                    <a:lstStyle/>
                    <a:p>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τὰς</a:t>
                      </a:r>
                      <a:r>
                        <a:rPr lang="el-GR" dirty="0">
                          <a:latin typeface="Arial" panose="020B0604020202020204" pitchFamily="34" charset="0"/>
                          <a:cs typeface="Arial" panose="020B0604020202020204" pitchFamily="34" charset="0"/>
                        </a:rPr>
                        <a:t> χώρας</a:t>
                      </a:r>
                    </a:p>
                  </a:txBody>
                  <a:tcPr/>
                </a:tc>
                <a:extLst>
                  <a:ext uri="{0D108BD9-81ED-4DB2-BD59-A6C34878D82A}">
                    <a16:rowId xmlns:a16="http://schemas.microsoft.com/office/drawing/2014/main" val="3770714253"/>
                  </a:ext>
                </a:extLst>
              </a:tr>
              <a:tr h="370840">
                <a:tc>
                  <a:txBody>
                    <a:bodyPr/>
                    <a:lstStyle/>
                    <a:p>
                      <a:r>
                        <a:rPr lang="en-US" dirty="0">
                          <a:latin typeface="Arial" panose="020B0604020202020204" pitchFamily="34" charset="0"/>
                          <a:cs typeface="Arial" panose="020B0604020202020204" pitchFamily="34" charset="0"/>
                        </a:rPr>
                        <a:t>Vocative</a:t>
                      </a:r>
                    </a:p>
                  </a:txBody>
                  <a:tcPr/>
                </a:tc>
                <a:tc>
                  <a:txBody>
                    <a:bodyPr/>
                    <a:lstStyle/>
                    <a:p>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ὦ</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χώρα</a:t>
                      </a:r>
                    </a:p>
                  </a:txBody>
                  <a:tcPr/>
                </a:tc>
                <a:tc>
                  <a:txBody>
                    <a:bodyPr/>
                    <a:lstStyle/>
                    <a:p>
                      <a:r>
                        <a:rPr lang="el-GR" dirty="0" err="1">
                          <a:latin typeface="Arial" panose="020B0604020202020204" pitchFamily="34" charset="0"/>
                          <a:cs typeface="Arial" panose="020B0604020202020204" pitchFamily="34" charset="0"/>
                        </a:rPr>
                        <a:t>χῶραι</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3737881"/>
                  </a:ext>
                </a:extLst>
              </a:tr>
            </a:tbl>
          </a:graphicData>
        </a:graphic>
      </p:graphicFrame>
    </p:spTree>
    <p:extLst>
      <p:ext uri="{BB962C8B-B14F-4D97-AF65-F5344CB8AC3E}">
        <p14:creationId xmlns:p14="http://schemas.microsoft.com/office/powerpoint/2010/main" val="327393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AE1DB7-6959-76E3-7305-3E409CC8FA65}"/>
              </a:ext>
            </a:extLst>
          </p:cNvPr>
          <p:cNvSpPr>
            <a:spLocks noGrp="1"/>
          </p:cNvSpPr>
          <p:nvPr>
            <p:ph type="title"/>
          </p:nvPr>
        </p:nvSpPr>
        <p:spPr/>
        <p:txBody>
          <a:bodyPr/>
          <a:lstStyle/>
          <a:p>
            <a:r>
              <a:rPr lang="en-US" dirty="0"/>
              <a:t>Nouns: Exercise</a:t>
            </a:r>
            <a:r>
              <a:rPr lang="el-GR" dirty="0"/>
              <a:t> 1</a:t>
            </a:r>
          </a:p>
        </p:txBody>
      </p:sp>
      <p:sp>
        <p:nvSpPr>
          <p:cNvPr id="3" name="Θέση περιεχομένου 2">
            <a:extLst>
              <a:ext uri="{FF2B5EF4-FFF2-40B4-BE49-F238E27FC236}">
                <a16:creationId xmlns:a16="http://schemas.microsoft.com/office/drawing/2014/main" id="{FB2C4069-957B-098B-E273-B1CC996759FE}"/>
              </a:ext>
            </a:extLst>
          </p:cNvPr>
          <p:cNvSpPr>
            <a:spLocks noGrp="1"/>
          </p:cNvSpPr>
          <p:nvPr>
            <p:ph idx="1"/>
          </p:nvPr>
        </p:nvSpPr>
        <p:spPr/>
        <p:txBody>
          <a:bodyPr/>
          <a:lstStyle/>
          <a:p>
            <a:r>
              <a:rPr lang="en-US" dirty="0"/>
              <a:t>To decline first declension nouns ending in -η or -ᾱ, first get the stem by removing the genitive singular ending -</a:t>
            </a:r>
            <a:r>
              <a:rPr lang="en-US" dirty="0" err="1"/>
              <a:t>ης</a:t>
            </a:r>
            <a:r>
              <a:rPr lang="en-US" dirty="0"/>
              <a:t> or -</a:t>
            </a:r>
            <a:r>
              <a:rPr lang="en-US" dirty="0" err="1"/>
              <a:t>ᾱς</a:t>
            </a:r>
            <a:r>
              <a:rPr lang="en-US" dirty="0"/>
              <a:t>. What remains is the stem, the base of the word to which the ending is joined. </a:t>
            </a:r>
          </a:p>
          <a:p>
            <a:r>
              <a:rPr lang="en-US" dirty="0"/>
              <a:t>Can you decline </a:t>
            </a:r>
            <a:r>
              <a:rPr lang="el-GR" dirty="0"/>
              <a:t>ἡ </a:t>
            </a:r>
            <a:r>
              <a:rPr lang="en-US" dirty="0"/>
              <a:t>and </a:t>
            </a:r>
            <a:r>
              <a:rPr lang="el-GR" dirty="0" err="1"/>
              <a:t>μέλιττα</a:t>
            </a:r>
            <a:r>
              <a:rPr lang="el-GR" dirty="0"/>
              <a:t>?</a:t>
            </a:r>
          </a:p>
          <a:p>
            <a:r>
              <a:rPr lang="en-US" dirty="0"/>
              <a:t>Can you decline </a:t>
            </a:r>
            <a:r>
              <a:rPr lang="el-GR" dirty="0"/>
              <a:t>ἡ </a:t>
            </a:r>
            <a:r>
              <a:rPr lang="en-US" dirty="0"/>
              <a:t>and </a:t>
            </a:r>
            <a:r>
              <a:rPr lang="el-GR" dirty="0" err="1"/>
              <a:t>ἀρετή</a:t>
            </a:r>
            <a:r>
              <a:rPr lang="el-GR" dirty="0"/>
              <a:t>?</a:t>
            </a:r>
          </a:p>
          <a:p>
            <a:r>
              <a:rPr lang="en-US" dirty="0"/>
              <a:t>Can you decline </a:t>
            </a:r>
            <a:r>
              <a:rPr lang="el-GR" dirty="0"/>
              <a:t>ὁ </a:t>
            </a:r>
            <a:r>
              <a:rPr lang="en-US" dirty="0"/>
              <a:t>and </a:t>
            </a:r>
            <a:r>
              <a:rPr lang="el-GR" dirty="0"/>
              <a:t>πολίτης?</a:t>
            </a:r>
          </a:p>
        </p:txBody>
      </p:sp>
    </p:spTree>
    <p:extLst>
      <p:ext uri="{BB962C8B-B14F-4D97-AF65-F5344CB8AC3E}">
        <p14:creationId xmlns:p14="http://schemas.microsoft.com/office/powerpoint/2010/main" val="1447975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A244FA-EB08-99A1-8ECE-4E7DEDF5229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Nouns</a:t>
            </a:r>
            <a:endParaRPr lang="el-GR" dirty="0"/>
          </a:p>
        </p:txBody>
      </p:sp>
      <p:sp>
        <p:nvSpPr>
          <p:cNvPr id="3" name="Θέση περιεχομένου 2">
            <a:extLst>
              <a:ext uri="{FF2B5EF4-FFF2-40B4-BE49-F238E27FC236}">
                <a16:creationId xmlns:a16="http://schemas.microsoft.com/office/drawing/2014/main" id="{7FD11B10-E5B2-BC96-B6CD-DFE6EDE535A9}"/>
              </a:ext>
            </a:extLst>
          </p:cNvPr>
          <p:cNvSpPr>
            <a:spLocks noGrp="1"/>
          </p:cNvSpPr>
          <p:nvPr>
            <p:ph idx="1"/>
          </p:nvPr>
        </p:nvSpPr>
        <p:spPr/>
        <p:txBody>
          <a:bodyPr>
            <a:normAutofit/>
          </a:bodyPr>
          <a:lstStyle/>
          <a:p>
            <a:pPr algn="just"/>
            <a:r>
              <a:rPr lang="en-US" dirty="0">
                <a:latin typeface="Arial" panose="020B0604020202020204" pitchFamily="34" charset="0"/>
                <a:cs typeface="Arial" panose="020B0604020202020204" pitchFamily="34" charset="0"/>
              </a:rPr>
              <a:t>Second Declension: Nouns in this declension are mostly MASCULINE and use endings similar to the masculine definite article. The nominative singular, however, adds –ς. </a:t>
            </a:r>
          </a:p>
          <a:p>
            <a:pPr algn="just"/>
            <a:r>
              <a:rPr lang="en-US" dirty="0">
                <a:latin typeface="Arial" panose="020B0604020202020204" pitchFamily="34" charset="0"/>
                <a:cs typeface="Arial" panose="020B0604020202020204" pitchFamily="34" charset="0"/>
              </a:rPr>
              <a:t>The few FEMININE nouns in this declension use exactly the same endings as the masculine. Only the article marks their feminine gender.</a:t>
            </a:r>
          </a:p>
          <a:p>
            <a:r>
              <a:rPr lang="en-US" dirty="0"/>
              <a:t>Second declension NEUTER nouns follow the NEUTER LAWS</a:t>
            </a:r>
            <a:r>
              <a:rPr lang="el-GR" dirty="0"/>
              <a:t>.</a:t>
            </a:r>
            <a:r>
              <a:rPr lang="en-US" dirty="0"/>
              <a:t> Namely:</a:t>
            </a:r>
          </a:p>
          <a:p>
            <a:r>
              <a:rPr lang="en-US" dirty="0"/>
              <a:t>The NOMINATIVE and ACCUSATIVE SINGULAR must be IDENTICAL.</a:t>
            </a:r>
          </a:p>
          <a:p>
            <a:r>
              <a:rPr lang="en-US" dirty="0"/>
              <a:t>The NOMINATIVE and ACCUSATIVE PLURAL also must be IDENTICAL, and end in a short –α.</a:t>
            </a:r>
          </a:p>
          <a:p>
            <a:r>
              <a:rPr lang="en-US" dirty="0"/>
              <a:t>Whenever any NEUTER noun is the subject of a verb, the verb is regularly 3rd PERSON SINGULAR, even if the neuter subject is plural!</a:t>
            </a:r>
          </a:p>
          <a:p>
            <a:endParaRPr lang="el-GR" dirty="0"/>
          </a:p>
        </p:txBody>
      </p:sp>
    </p:spTree>
    <p:extLst>
      <p:ext uri="{BB962C8B-B14F-4D97-AF65-F5344CB8AC3E}">
        <p14:creationId xmlns:p14="http://schemas.microsoft.com/office/powerpoint/2010/main" val="1064760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B94EB6-E84E-C084-61E3-7F31EFF2E2C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Nouns</a:t>
            </a:r>
            <a:endParaRPr lang="el-GR" dirty="0"/>
          </a:p>
        </p:txBody>
      </p:sp>
      <p:sp>
        <p:nvSpPr>
          <p:cNvPr id="3" name="Θέση περιεχομένου 2">
            <a:extLst>
              <a:ext uri="{FF2B5EF4-FFF2-40B4-BE49-F238E27FC236}">
                <a16:creationId xmlns:a16="http://schemas.microsoft.com/office/drawing/2014/main" id="{F66992AF-4BFD-A678-1233-B1F06709C9BC}"/>
              </a:ext>
            </a:extLst>
          </p:cNvPr>
          <p:cNvSpPr>
            <a:spLocks noGrp="1"/>
          </p:cNvSpPr>
          <p:nvPr>
            <p:ph idx="1"/>
          </p:nvPr>
        </p:nvSpPr>
        <p:spPr/>
        <p:txBody>
          <a:bodyPr/>
          <a:lstStyle/>
          <a:p>
            <a:pPr algn="just"/>
            <a:r>
              <a:rPr lang="en-US" dirty="0"/>
              <a:t>                     </a:t>
            </a:r>
            <a:r>
              <a:rPr lang="en-US" dirty="0">
                <a:latin typeface="Arial" panose="020B0604020202020204" pitchFamily="34" charset="0"/>
                <a:cs typeface="Arial" panose="020B0604020202020204" pitchFamily="34" charset="0"/>
              </a:rPr>
              <a:t>Singular	Plural</a:t>
            </a:r>
          </a:p>
          <a:p>
            <a:pPr algn="just"/>
            <a:r>
              <a:rPr lang="en-US" dirty="0">
                <a:latin typeface="Arial" panose="020B0604020202020204" pitchFamily="34" charset="0"/>
                <a:cs typeface="Arial" panose="020B0604020202020204" pitchFamily="34" charset="0"/>
              </a:rPr>
              <a:t>Nominative	-</a:t>
            </a:r>
            <a:r>
              <a:rPr lang="el-GR" dirty="0" err="1">
                <a:latin typeface="Arial" panose="020B0604020202020204" pitchFamily="34" charset="0"/>
                <a:cs typeface="Arial" panose="020B0604020202020204" pitchFamily="34" charset="0"/>
              </a:rPr>
              <a:t>ος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-οι</a:t>
            </a:r>
          </a:p>
          <a:p>
            <a:pPr algn="just"/>
            <a:r>
              <a:rPr lang="en-US" dirty="0">
                <a:latin typeface="Arial" panose="020B0604020202020204" pitchFamily="34" charset="0"/>
                <a:cs typeface="Arial" panose="020B0604020202020204" pitchFamily="34" charset="0"/>
              </a:rPr>
              <a:t>Genitive	      -</a:t>
            </a:r>
            <a:r>
              <a:rPr lang="el-GR" dirty="0">
                <a:latin typeface="Arial" panose="020B0604020202020204" pitchFamily="34" charset="0"/>
                <a:cs typeface="Arial" panose="020B0604020202020204" pitchFamily="34" charset="0"/>
              </a:rPr>
              <a:t>ου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-ων</a:t>
            </a:r>
          </a:p>
          <a:p>
            <a:pPr algn="just"/>
            <a:r>
              <a:rPr lang="en-US" dirty="0">
                <a:latin typeface="Arial" panose="020B0604020202020204" pitchFamily="34" charset="0"/>
                <a:cs typeface="Arial" panose="020B0604020202020204" pitchFamily="34" charset="0"/>
              </a:rPr>
              <a:t>Dative	      -</a:t>
            </a:r>
            <a:r>
              <a:rPr lang="el-GR" dirty="0">
                <a:latin typeface="Arial" panose="020B0604020202020204" pitchFamily="34" charset="0"/>
                <a:cs typeface="Arial" panose="020B0604020202020204" pitchFamily="34" charset="0"/>
              </a:rPr>
              <a:t>ῳ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οις</a:t>
            </a:r>
            <a:endParaRPr lang="el-G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Accusative     -</a:t>
            </a:r>
            <a:r>
              <a:rPr lang="el-GR" dirty="0">
                <a:latin typeface="Arial" panose="020B0604020202020204" pitchFamily="34" charset="0"/>
                <a:cs typeface="Arial" panose="020B0604020202020204" pitchFamily="34" charset="0"/>
              </a:rPr>
              <a:t>ον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ους</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890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D265F3-545D-CE80-8A29-D3860B082D4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Nouns</a:t>
            </a:r>
            <a:endParaRPr lang="el-GR" dirty="0"/>
          </a:p>
        </p:txBody>
      </p:sp>
      <p:graphicFrame>
        <p:nvGraphicFramePr>
          <p:cNvPr id="6" name="Θέση περιεχομένου 5">
            <a:extLst>
              <a:ext uri="{FF2B5EF4-FFF2-40B4-BE49-F238E27FC236}">
                <a16:creationId xmlns:a16="http://schemas.microsoft.com/office/drawing/2014/main" id="{8DA734AD-340B-AC3E-C207-895322EE8725}"/>
              </a:ext>
            </a:extLst>
          </p:cNvPr>
          <p:cNvGraphicFramePr>
            <a:graphicFrameLocks noGrp="1"/>
          </p:cNvGraphicFramePr>
          <p:nvPr>
            <p:ph sz="half" idx="1"/>
            <p:extLst>
              <p:ext uri="{D42A27DB-BD31-4B8C-83A1-F6EECF244321}">
                <p14:modId xmlns:p14="http://schemas.microsoft.com/office/powerpoint/2010/main" val="1159595760"/>
              </p:ext>
            </p:extLst>
          </p:nvPr>
        </p:nvGraphicFramePr>
        <p:xfrm>
          <a:off x="677863" y="2160588"/>
          <a:ext cx="4183062" cy="2494280"/>
        </p:xfrm>
        <a:graphic>
          <a:graphicData uri="http://schemas.openxmlformats.org/drawingml/2006/table">
            <a:tbl>
              <a:tblPr firstRow="1" bandRow="1">
                <a:tableStyleId>{5C22544A-7EE6-4342-B048-85BDC9FD1C3A}</a:tableStyleId>
              </a:tblPr>
              <a:tblGrid>
                <a:gridCol w="1394354">
                  <a:extLst>
                    <a:ext uri="{9D8B030D-6E8A-4147-A177-3AD203B41FA5}">
                      <a16:colId xmlns:a16="http://schemas.microsoft.com/office/drawing/2014/main" val="3393936279"/>
                    </a:ext>
                  </a:extLst>
                </a:gridCol>
                <a:gridCol w="1394354">
                  <a:extLst>
                    <a:ext uri="{9D8B030D-6E8A-4147-A177-3AD203B41FA5}">
                      <a16:colId xmlns:a16="http://schemas.microsoft.com/office/drawing/2014/main" val="3004423686"/>
                    </a:ext>
                  </a:extLst>
                </a:gridCol>
                <a:gridCol w="1394354">
                  <a:extLst>
                    <a:ext uri="{9D8B030D-6E8A-4147-A177-3AD203B41FA5}">
                      <a16:colId xmlns:a16="http://schemas.microsoft.com/office/drawing/2014/main" val="1073598116"/>
                    </a:ext>
                  </a:extLst>
                </a:gridCol>
              </a:tblGrid>
              <a:tr h="370840">
                <a:tc>
                  <a:txBody>
                    <a:bodyPr/>
                    <a:lstStyle/>
                    <a:p>
                      <a:endParaRPr lang="el-GR"/>
                    </a:p>
                  </a:txBody>
                  <a:tcPr/>
                </a:tc>
                <a:tc>
                  <a:txBody>
                    <a:bodyPr/>
                    <a:lstStyle/>
                    <a:p>
                      <a:r>
                        <a:rPr lang="en-US" dirty="0">
                          <a:latin typeface="Arial" panose="020B0604020202020204" pitchFamily="34" charset="0"/>
                          <a:cs typeface="Arial" panose="020B0604020202020204" pitchFamily="34" charset="0"/>
                        </a:rPr>
                        <a:t>Singular</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Plural</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06182589"/>
                  </a:ext>
                </a:extLst>
              </a:tr>
              <a:tr h="370840">
                <a:tc>
                  <a:txBody>
                    <a:bodyPr/>
                    <a:lstStyle/>
                    <a:p>
                      <a:r>
                        <a:rPr lang="en-US" dirty="0">
                          <a:latin typeface="Arial" panose="020B0604020202020204" pitchFamily="34" charset="0"/>
                          <a:cs typeface="Arial" panose="020B0604020202020204" pitchFamily="34" charset="0"/>
                        </a:rPr>
                        <a:t>Nominative</a:t>
                      </a:r>
                      <a:endParaRPr lang="el-GR" dirty="0">
                        <a:latin typeface="Arial" panose="020B0604020202020204" pitchFamily="34" charset="0"/>
                        <a:cs typeface="Arial" panose="020B0604020202020204" pitchFamily="34" charset="0"/>
                      </a:endParaRPr>
                    </a:p>
                  </a:txBody>
                  <a:tcPr/>
                </a:tc>
                <a:tc>
                  <a:txBody>
                    <a:bodyPr/>
                    <a:lstStyle/>
                    <a:p>
                      <a:r>
                        <a:rPr lang="el-GR" dirty="0">
                          <a:latin typeface="Arial" panose="020B0604020202020204" pitchFamily="34" charset="0"/>
                          <a:cs typeface="Arial" panose="020B0604020202020204" pitchFamily="34" charset="0"/>
                        </a:rPr>
                        <a:t>ὁ λόγος</a:t>
                      </a:r>
                    </a:p>
                  </a:txBody>
                  <a:tcPr/>
                </a:tc>
                <a:tc>
                  <a:txBody>
                    <a:bodyPr/>
                    <a:lstStyle/>
                    <a:p>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λόγοι</a:t>
                      </a:r>
                    </a:p>
                  </a:txBody>
                  <a:tcPr/>
                </a:tc>
                <a:extLst>
                  <a:ext uri="{0D108BD9-81ED-4DB2-BD59-A6C34878D82A}">
                    <a16:rowId xmlns:a16="http://schemas.microsoft.com/office/drawing/2014/main" val="1568599059"/>
                  </a:ext>
                </a:extLst>
              </a:tr>
              <a:tr h="370840">
                <a:tc>
                  <a:txBody>
                    <a:bodyPr/>
                    <a:lstStyle/>
                    <a:p>
                      <a:r>
                        <a:rPr lang="en-US" dirty="0">
                          <a:latin typeface="Arial" panose="020B0604020202020204" pitchFamily="34" charset="0"/>
                          <a:cs typeface="Arial" panose="020B0604020202020204" pitchFamily="34" charset="0"/>
                        </a:rPr>
                        <a:t>Genitive</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λόγου</a:t>
                      </a:r>
                    </a:p>
                  </a:txBody>
                  <a:tcPr/>
                </a:tc>
                <a:tc>
                  <a:txBody>
                    <a:bodyPr/>
                    <a:lstStyle/>
                    <a:p>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λόγων</a:t>
                      </a:r>
                    </a:p>
                  </a:txBody>
                  <a:tcPr/>
                </a:tc>
                <a:extLst>
                  <a:ext uri="{0D108BD9-81ED-4DB2-BD59-A6C34878D82A}">
                    <a16:rowId xmlns:a16="http://schemas.microsoft.com/office/drawing/2014/main" val="1802548378"/>
                  </a:ext>
                </a:extLst>
              </a:tr>
              <a:tr h="370840">
                <a:tc>
                  <a:txBody>
                    <a:bodyPr/>
                    <a:lstStyle/>
                    <a:p>
                      <a:r>
                        <a:rPr lang="en-US" dirty="0">
                          <a:latin typeface="Arial" panose="020B0604020202020204" pitchFamily="34" charset="0"/>
                          <a:cs typeface="Arial" panose="020B0604020202020204" pitchFamily="34" charset="0"/>
                        </a:rPr>
                        <a:t>Dative</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λόγῳ</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λόγοις</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4304432"/>
                  </a:ext>
                </a:extLst>
              </a:tr>
              <a:tr h="370840">
                <a:tc>
                  <a:txBody>
                    <a:bodyPr/>
                    <a:lstStyle/>
                    <a:p>
                      <a:r>
                        <a:rPr lang="en-US" dirty="0">
                          <a:latin typeface="Arial" panose="020B0604020202020204" pitchFamily="34" charset="0"/>
                          <a:cs typeface="Arial" panose="020B0604020202020204" pitchFamily="34" charset="0"/>
                        </a:rPr>
                        <a:t>Accusative</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λόγον</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τοὺς</a:t>
                      </a:r>
                      <a:r>
                        <a:rPr lang="el-GR" dirty="0">
                          <a:latin typeface="Arial" panose="020B0604020202020204" pitchFamily="34" charset="0"/>
                          <a:cs typeface="Arial" panose="020B0604020202020204" pitchFamily="34" charset="0"/>
                        </a:rPr>
                        <a:t> λόγους</a:t>
                      </a:r>
                    </a:p>
                  </a:txBody>
                  <a:tcPr/>
                </a:tc>
                <a:extLst>
                  <a:ext uri="{0D108BD9-81ED-4DB2-BD59-A6C34878D82A}">
                    <a16:rowId xmlns:a16="http://schemas.microsoft.com/office/drawing/2014/main" val="1659718390"/>
                  </a:ext>
                </a:extLst>
              </a:tr>
              <a:tr h="370840">
                <a:tc>
                  <a:txBody>
                    <a:bodyPr/>
                    <a:lstStyle/>
                    <a:p>
                      <a:r>
                        <a:rPr lang="en-US" dirty="0">
                          <a:latin typeface="Arial" panose="020B0604020202020204" pitchFamily="34" charset="0"/>
                          <a:cs typeface="Arial" panose="020B0604020202020204" pitchFamily="34" charset="0"/>
                        </a:rPr>
                        <a:t>Vocative</a:t>
                      </a:r>
                      <a:endParaRPr lang="el-GR" dirty="0">
                        <a:latin typeface="Arial" panose="020B0604020202020204" pitchFamily="34" charset="0"/>
                        <a:cs typeface="Arial" panose="020B0604020202020204" pitchFamily="34" charset="0"/>
                      </a:endParaRPr>
                    </a:p>
                  </a:txBody>
                  <a:tcPr/>
                </a:tc>
                <a:tc>
                  <a:txBody>
                    <a:bodyPr/>
                    <a:lstStyle/>
                    <a:p>
                      <a:r>
                        <a:rPr lang="el-GR" dirty="0">
                          <a:latin typeface="Arial" panose="020B0604020202020204" pitchFamily="34" charset="0"/>
                          <a:cs typeface="Arial" panose="020B0604020202020204" pitchFamily="34" charset="0"/>
                        </a:rPr>
                        <a:t> ὦ λόγε</a:t>
                      </a:r>
                    </a:p>
                  </a:txBody>
                  <a:tcPr/>
                </a:tc>
                <a:tc>
                  <a:txBody>
                    <a:bodyPr/>
                    <a:lstStyle/>
                    <a:p>
                      <a:r>
                        <a:rPr lang="el-GR" dirty="0">
                          <a:latin typeface="Arial" panose="020B0604020202020204" pitchFamily="34" charset="0"/>
                          <a:cs typeface="Arial" panose="020B0604020202020204" pitchFamily="34" charset="0"/>
                        </a:rPr>
                        <a:t>λόγοι</a:t>
                      </a:r>
                    </a:p>
                  </a:txBody>
                  <a:tcPr/>
                </a:tc>
                <a:extLst>
                  <a:ext uri="{0D108BD9-81ED-4DB2-BD59-A6C34878D82A}">
                    <a16:rowId xmlns:a16="http://schemas.microsoft.com/office/drawing/2014/main" val="176074299"/>
                  </a:ext>
                </a:extLst>
              </a:tr>
            </a:tbl>
          </a:graphicData>
        </a:graphic>
      </p:graphicFrame>
      <p:graphicFrame>
        <p:nvGraphicFramePr>
          <p:cNvPr id="7" name="Θέση περιεχομένου 6">
            <a:extLst>
              <a:ext uri="{FF2B5EF4-FFF2-40B4-BE49-F238E27FC236}">
                <a16:creationId xmlns:a16="http://schemas.microsoft.com/office/drawing/2014/main" id="{78F35C0F-8011-67F4-0E2C-DEFA9DD76DC9}"/>
              </a:ext>
            </a:extLst>
          </p:cNvPr>
          <p:cNvGraphicFramePr>
            <a:graphicFrameLocks noGrp="1"/>
          </p:cNvGraphicFramePr>
          <p:nvPr>
            <p:ph sz="half" idx="2"/>
            <p:extLst>
              <p:ext uri="{D42A27DB-BD31-4B8C-83A1-F6EECF244321}">
                <p14:modId xmlns:p14="http://schemas.microsoft.com/office/powerpoint/2010/main" val="3606939176"/>
              </p:ext>
            </p:extLst>
          </p:nvPr>
        </p:nvGraphicFramePr>
        <p:xfrm>
          <a:off x="5089525" y="2160588"/>
          <a:ext cx="4184649" cy="2494280"/>
        </p:xfrm>
        <a:graphic>
          <a:graphicData uri="http://schemas.openxmlformats.org/drawingml/2006/table">
            <a:tbl>
              <a:tblPr firstRow="1" bandRow="1">
                <a:tableStyleId>{5C22544A-7EE6-4342-B048-85BDC9FD1C3A}</a:tableStyleId>
              </a:tblPr>
              <a:tblGrid>
                <a:gridCol w="1394883">
                  <a:extLst>
                    <a:ext uri="{9D8B030D-6E8A-4147-A177-3AD203B41FA5}">
                      <a16:colId xmlns:a16="http://schemas.microsoft.com/office/drawing/2014/main" val="1442395476"/>
                    </a:ext>
                  </a:extLst>
                </a:gridCol>
                <a:gridCol w="1394883">
                  <a:extLst>
                    <a:ext uri="{9D8B030D-6E8A-4147-A177-3AD203B41FA5}">
                      <a16:colId xmlns:a16="http://schemas.microsoft.com/office/drawing/2014/main" val="944466378"/>
                    </a:ext>
                  </a:extLst>
                </a:gridCol>
                <a:gridCol w="1394883">
                  <a:extLst>
                    <a:ext uri="{9D8B030D-6E8A-4147-A177-3AD203B41FA5}">
                      <a16:colId xmlns:a16="http://schemas.microsoft.com/office/drawing/2014/main" val="1919312294"/>
                    </a:ext>
                  </a:extLst>
                </a:gridCol>
              </a:tblGrid>
              <a:tr h="370840">
                <a:tc>
                  <a:txBody>
                    <a:bodyPr/>
                    <a:lstStyle/>
                    <a:p>
                      <a:endParaRPr lang="el-GR"/>
                    </a:p>
                  </a:txBody>
                  <a:tcPr/>
                </a:tc>
                <a:tc>
                  <a:txBody>
                    <a:bodyPr/>
                    <a:lstStyle/>
                    <a:p>
                      <a:r>
                        <a:rPr lang="en-US" dirty="0">
                          <a:latin typeface="Arial" panose="020B0604020202020204" pitchFamily="34" charset="0"/>
                          <a:cs typeface="Arial" panose="020B0604020202020204" pitchFamily="34" charset="0"/>
                        </a:rPr>
                        <a:t>Singular</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Plural</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33083117"/>
                  </a:ext>
                </a:extLst>
              </a:tr>
              <a:tr h="370840">
                <a:tc>
                  <a:txBody>
                    <a:bodyPr/>
                    <a:lstStyle/>
                    <a:p>
                      <a:r>
                        <a:rPr lang="en-US" dirty="0">
                          <a:latin typeface="Arial" panose="020B0604020202020204" pitchFamily="34" charset="0"/>
                          <a:cs typeface="Arial" panose="020B0604020202020204" pitchFamily="34" charset="0"/>
                        </a:rPr>
                        <a:t>Nominative</a:t>
                      </a:r>
                    </a:p>
                  </a:txBody>
                  <a:tcPr/>
                </a:tc>
                <a:tc>
                  <a:txBody>
                    <a:bodyPr/>
                    <a:lstStyle/>
                    <a:p>
                      <a:r>
                        <a:rPr lang="el-GR" dirty="0">
                          <a:latin typeface="Arial" panose="020B0604020202020204" pitchFamily="34" charset="0"/>
                          <a:cs typeface="Arial" panose="020B0604020202020204" pitchFamily="34" charset="0"/>
                        </a:rPr>
                        <a:t>ἡ </a:t>
                      </a:r>
                      <a:r>
                        <a:rPr lang="el-GR" dirty="0" err="1">
                          <a:latin typeface="Arial" panose="020B0604020202020204" pitchFamily="34" charset="0"/>
                          <a:cs typeface="Arial" panose="020B0604020202020204" pitchFamily="34" charset="0"/>
                        </a:rPr>
                        <a:t>νῆσος</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αἱ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νῆσοι</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6880390"/>
                  </a:ext>
                </a:extLst>
              </a:tr>
              <a:tr h="370840">
                <a:tc>
                  <a:txBody>
                    <a:bodyPr/>
                    <a:lstStyle/>
                    <a:p>
                      <a:r>
                        <a:rPr lang="en-US" dirty="0">
                          <a:latin typeface="Arial" panose="020B0604020202020204" pitchFamily="34" charset="0"/>
                          <a:cs typeface="Arial" panose="020B0604020202020204" pitchFamily="34" charset="0"/>
                        </a:rPr>
                        <a:t>Genitive</a:t>
                      </a:r>
                    </a:p>
                  </a:txBody>
                  <a:tcPr/>
                </a:tc>
                <a:tc>
                  <a:txBody>
                    <a:bodyPr/>
                    <a:lstStyle/>
                    <a:p>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νήσου</a:t>
                      </a:r>
                    </a:p>
                  </a:txBody>
                  <a:tcPr/>
                </a:tc>
                <a:tc>
                  <a:txBody>
                    <a:bodyPr/>
                    <a:lstStyle/>
                    <a:p>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νήσων</a:t>
                      </a:r>
                    </a:p>
                  </a:txBody>
                  <a:tcPr/>
                </a:tc>
                <a:extLst>
                  <a:ext uri="{0D108BD9-81ED-4DB2-BD59-A6C34878D82A}">
                    <a16:rowId xmlns:a16="http://schemas.microsoft.com/office/drawing/2014/main" val="398019402"/>
                  </a:ext>
                </a:extLst>
              </a:tr>
              <a:tr h="370840">
                <a:tc>
                  <a:txBody>
                    <a:bodyPr/>
                    <a:lstStyle/>
                    <a:p>
                      <a:r>
                        <a:rPr lang="en-US" dirty="0">
                          <a:latin typeface="Arial" panose="020B0604020202020204" pitchFamily="34" charset="0"/>
                          <a:cs typeface="Arial" panose="020B0604020202020204" pitchFamily="34" charset="0"/>
                        </a:rPr>
                        <a:t>Dative</a:t>
                      </a:r>
                    </a:p>
                  </a:txBody>
                  <a:tcPr/>
                </a:tc>
                <a:tc>
                  <a:txBody>
                    <a:bodyPr/>
                    <a:lstStyle/>
                    <a:p>
                      <a:r>
                        <a:rPr lang="el-GR" dirty="0" err="1">
                          <a:latin typeface="Arial" panose="020B0604020202020204" pitchFamily="34" charset="0"/>
                          <a:cs typeface="Arial" panose="020B0604020202020204" pitchFamily="34" charset="0"/>
                        </a:rPr>
                        <a:t>τῇ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νήσῳ</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ταῖς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νήσοις</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0307944"/>
                  </a:ext>
                </a:extLst>
              </a:tr>
              <a:tr h="370840">
                <a:tc>
                  <a:txBody>
                    <a:bodyPr/>
                    <a:lstStyle/>
                    <a:p>
                      <a:r>
                        <a:rPr lang="en-US" dirty="0">
                          <a:latin typeface="Arial" panose="020B0604020202020204" pitchFamily="34" charset="0"/>
                          <a:cs typeface="Arial" panose="020B0604020202020204" pitchFamily="34" charset="0"/>
                        </a:rPr>
                        <a:t>Accusative</a:t>
                      </a:r>
                    </a:p>
                  </a:txBody>
                  <a:tcPr/>
                </a:tc>
                <a:tc>
                  <a:txBody>
                    <a:bodyPr/>
                    <a:lstStyle/>
                    <a:p>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νῆσον</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τὰς</a:t>
                      </a:r>
                      <a:r>
                        <a:rPr lang="el-GR" dirty="0">
                          <a:latin typeface="Arial" panose="020B0604020202020204" pitchFamily="34" charset="0"/>
                          <a:cs typeface="Arial" panose="020B0604020202020204" pitchFamily="34" charset="0"/>
                        </a:rPr>
                        <a:t> νήσους</a:t>
                      </a:r>
                    </a:p>
                  </a:txBody>
                  <a:tcPr/>
                </a:tc>
                <a:extLst>
                  <a:ext uri="{0D108BD9-81ED-4DB2-BD59-A6C34878D82A}">
                    <a16:rowId xmlns:a16="http://schemas.microsoft.com/office/drawing/2014/main" val="2452805657"/>
                  </a:ext>
                </a:extLst>
              </a:tr>
              <a:tr h="370840">
                <a:tc>
                  <a:txBody>
                    <a:bodyPr/>
                    <a:lstStyle/>
                    <a:p>
                      <a:r>
                        <a:rPr lang="en-US" dirty="0">
                          <a:latin typeface="Arial" panose="020B0604020202020204" pitchFamily="34" charset="0"/>
                          <a:cs typeface="Arial" panose="020B0604020202020204" pitchFamily="34" charset="0"/>
                        </a:rPr>
                        <a:t>Vocative</a:t>
                      </a:r>
                    </a:p>
                  </a:txBody>
                  <a:tcPr/>
                </a:tc>
                <a:tc>
                  <a:txBody>
                    <a:bodyPr/>
                    <a:lstStyle/>
                    <a:p>
                      <a:r>
                        <a:rPr lang="el-GR" dirty="0">
                          <a:latin typeface="Arial" panose="020B0604020202020204" pitchFamily="34" charset="0"/>
                          <a:cs typeface="Arial" panose="020B0604020202020204" pitchFamily="34" charset="0"/>
                        </a:rPr>
                        <a:t> ὦ </a:t>
                      </a:r>
                      <a:r>
                        <a:rPr lang="el-GR" dirty="0" err="1">
                          <a:latin typeface="Arial" panose="020B0604020202020204" pitchFamily="34" charset="0"/>
                          <a:cs typeface="Arial" panose="020B0604020202020204" pitchFamily="34" charset="0"/>
                        </a:rPr>
                        <a:t>νῆσε</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νῆσοι</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8639206"/>
                  </a:ext>
                </a:extLst>
              </a:tr>
            </a:tbl>
          </a:graphicData>
        </a:graphic>
      </p:graphicFrame>
    </p:spTree>
    <p:extLst>
      <p:ext uri="{BB962C8B-B14F-4D97-AF65-F5344CB8AC3E}">
        <p14:creationId xmlns:p14="http://schemas.microsoft.com/office/powerpoint/2010/main" val="202066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2B90B7-FB3D-75A5-4DB8-9B743CE5D57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Nouns</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2902F21C-7C1C-C98A-52E5-B14F854F278A}"/>
              </a:ext>
            </a:extLst>
          </p:cNvPr>
          <p:cNvSpPr>
            <a:spLocks noGrp="1"/>
          </p:cNvSpPr>
          <p:nvPr>
            <p:ph idx="1"/>
          </p:nvPr>
        </p:nvSpPr>
        <p:spPr/>
        <p:txBody>
          <a:bodyPr/>
          <a:lstStyle/>
          <a:p>
            <a:r>
              <a:rPr lang="en-US" dirty="0"/>
              <a:t>                      </a:t>
            </a:r>
            <a:r>
              <a:rPr lang="en-US" dirty="0">
                <a:latin typeface="Arial" panose="020B0604020202020204" pitchFamily="34" charset="0"/>
                <a:cs typeface="Arial" panose="020B0604020202020204" pitchFamily="34" charset="0"/>
              </a:rPr>
              <a:t>Singular	     Plural</a:t>
            </a:r>
          </a:p>
          <a:p>
            <a:r>
              <a:rPr lang="en-US" dirty="0">
                <a:latin typeface="Arial" panose="020B0604020202020204" pitchFamily="34" charset="0"/>
                <a:cs typeface="Arial" panose="020B0604020202020204" pitchFamily="34" charset="0"/>
              </a:rPr>
              <a:t>Nominative	-</a:t>
            </a:r>
            <a:r>
              <a:rPr lang="el-GR" dirty="0">
                <a:latin typeface="Arial" panose="020B0604020202020204" pitchFamily="34" charset="0"/>
                <a:cs typeface="Arial" panose="020B0604020202020204" pitchFamily="34" charset="0"/>
              </a:rPr>
              <a:t>ον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-α</a:t>
            </a:r>
          </a:p>
          <a:p>
            <a:r>
              <a:rPr lang="en-US" dirty="0">
                <a:latin typeface="Arial" panose="020B0604020202020204" pitchFamily="34" charset="0"/>
                <a:cs typeface="Arial" panose="020B0604020202020204" pitchFamily="34" charset="0"/>
              </a:rPr>
              <a:t>Genitive	      -</a:t>
            </a:r>
            <a:r>
              <a:rPr lang="el-GR" dirty="0">
                <a:latin typeface="Arial" panose="020B0604020202020204" pitchFamily="34" charset="0"/>
                <a:cs typeface="Arial" panose="020B0604020202020204" pitchFamily="34" charset="0"/>
              </a:rPr>
              <a:t>ου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-ων</a:t>
            </a:r>
          </a:p>
          <a:p>
            <a:r>
              <a:rPr lang="en-US" dirty="0">
                <a:latin typeface="Arial" panose="020B0604020202020204" pitchFamily="34" charset="0"/>
                <a:cs typeface="Arial" panose="020B0604020202020204" pitchFamily="34" charset="0"/>
              </a:rPr>
              <a:t>Dative	      -</a:t>
            </a:r>
            <a:r>
              <a:rPr lang="el-GR" dirty="0">
                <a:latin typeface="Arial" panose="020B0604020202020204" pitchFamily="34" charset="0"/>
                <a:cs typeface="Arial" panose="020B0604020202020204" pitchFamily="34" charset="0"/>
              </a:rPr>
              <a:t>ῳ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οις</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Accusative     -</a:t>
            </a:r>
            <a:r>
              <a:rPr lang="el-GR" dirty="0">
                <a:latin typeface="Arial" panose="020B0604020202020204" pitchFamily="34" charset="0"/>
                <a:cs typeface="Arial" panose="020B0604020202020204" pitchFamily="34" charset="0"/>
              </a:rPr>
              <a:t>ον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-α</a:t>
            </a:r>
          </a:p>
        </p:txBody>
      </p:sp>
    </p:spTree>
    <p:extLst>
      <p:ext uri="{BB962C8B-B14F-4D97-AF65-F5344CB8AC3E}">
        <p14:creationId xmlns:p14="http://schemas.microsoft.com/office/powerpoint/2010/main" val="117428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A62090-2BA4-81EC-4C5C-7678DA4E4FF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Nouns</a:t>
            </a:r>
            <a:endParaRPr lang="el-GR" dirty="0"/>
          </a:p>
        </p:txBody>
      </p:sp>
      <p:graphicFrame>
        <p:nvGraphicFramePr>
          <p:cNvPr id="4" name="Θέση περιεχομένου 3">
            <a:extLst>
              <a:ext uri="{FF2B5EF4-FFF2-40B4-BE49-F238E27FC236}">
                <a16:creationId xmlns:a16="http://schemas.microsoft.com/office/drawing/2014/main" id="{90BF8926-5719-89C8-3069-0B2FC2520A22}"/>
              </a:ext>
            </a:extLst>
          </p:cNvPr>
          <p:cNvGraphicFramePr>
            <a:graphicFrameLocks noGrp="1"/>
          </p:cNvGraphicFramePr>
          <p:nvPr>
            <p:ph idx="1"/>
            <p:extLst>
              <p:ext uri="{D42A27DB-BD31-4B8C-83A1-F6EECF244321}">
                <p14:modId xmlns:p14="http://schemas.microsoft.com/office/powerpoint/2010/main" val="2000673945"/>
              </p:ext>
            </p:extLst>
          </p:nvPr>
        </p:nvGraphicFramePr>
        <p:xfrm>
          <a:off x="677863" y="2160588"/>
          <a:ext cx="8596311" cy="222504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2912061182"/>
                    </a:ext>
                  </a:extLst>
                </a:gridCol>
                <a:gridCol w="2865437">
                  <a:extLst>
                    <a:ext uri="{9D8B030D-6E8A-4147-A177-3AD203B41FA5}">
                      <a16:colId xmlns:a16="http://schemas.microsoft.com/office/drawing/2014/main" val="2818262116"/>
                    </a:ext>
                  </a:extLst>
                </a:gridCol>
                <a:gridCol w="2865437">
                  <a:extLst>
                    <a:ext uri="{9D8B030D-6E8A-4147-A177-3AD203B41FA5}">
                      <a16:colId xmlns:a16="http://schemas.microsoft.com/office/drawing/2014/main" val="1849769916"/>
                    </a:ext>
                  </a:extLst>
                </a:gridCol>
              </a:tblGrid>
              <a:tr h="370840">
                <a:tc>
                  <a:txBody>
                    <a:bodyPr/>
                    <a:lstStyle/>
                    <a:p>
                      <a:endParaRPr lang="el-GR"/>
                    </a:p>
                  </a:txBody>
                  <a:tcPr/>
                </a:tc>
                <a:tc>
                  <a:txBody>
                    <a:bodyPr/>
                    <a:lstStyle/>
                    <a:p>
                      <a:r>
                        <a:rPr lang="en-US" dirty="0">
                          <a:latin typeface="Arial" panose="020B0604020202020204" pitchFamily="34" charset="0"/>
                          <a:cs typeface="Arial" panose="020B0604020202020204" pitchFamily="34" charset="0"/>
                        </a:rPr>
                        <a:t>Singular</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Plural</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8827341"/>
                  </a:ext>
                </a:extLst>
              </a:tr>
              <a:tr h="370840">
                <a:tc>
                  <a:txBody>
                    <a:bodyPr/>
                    <a:lstStyle/>
                    <a:p>
                      <a:r>
                        <a:rPr lang="en-US" dirty="0">
                          <a:latin typeface="Arial" panose="020B0604020202020204" pitchFamily="34" charset="0"/>
                          <a:cs typeface="Arial" panose="020B0604020202020204" pitchFamily="34" charset="0"/>
                        </a:rPr>
                        <a:t>Nominative</a:t>
                      </a:r>
                    </a:p>
                  </a:txBody>
                  <a:tcPr/>
                </a:tc>
                <a:tc>
                  <a:txBody>
                    <a:bodyPr/>
                    <a:lstStyle/>
                    <a:p>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ἔργον</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ἔργα</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7153718"/>
                  </a:ext>
                </a:extLst>
              </a:tr>
              <a:tr h="370840">
                <a:tc>
                  <a:txBody>
                    <a:bodyPr/>
                    <a:lstStyle/>
                    <a:p>
                      <a:r>
                        <a:rPr lang="en-US" dirty="0">
                          <a:latin typeface="Arial" panose="020B0604020202020204" pitchFamily="34" charset="0"/>
                          <a:cs typeface="Arial" panose="020B0604020202020204" pitchFamily="34" charset="0"/>
                        </a:rPr>
                        <a:t>Genitive</a:t>
                      </a:r>
                    </a:p>
                  </a:txBody>
                  <a:tcPr/>
                </a:tc>
                <a:tc>
                  <a:txBody>
                    <a:bodyPr/>
                    <a:lstStyle/>
                    <a:p>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ἔργου</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ἔργων</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7886900"/>
                  </a:ext>
                </a:extLst>
              </a:tr>
              <a:tr h="370840">
                <a:tc>
                  <a:txBody>
                    <a:bodyPr/>
                    <a:lstStyle/>
                    <a:p>
                      <a:r>
                        <a:rPr lang="en-US" dirty="0">
                          <a:latin typeface="Arial" panose="020B0604020202020204" pitchFamily="34" charset="0"/>
                          <a:cs typeface="Arial" panose="020B0604020202020204" pitchFamily="34" charset="0"/>
                        </a:rPr>
                        <a:t>Dative</a:t>
                      </a:r>
                    </a:p>
                  </a:txBody>
                  <a:tcPr/>
                </a:tc>
                <a:tc>
                  <a:txBody>
                    <a:bodyPr/>
                    <a:lstStyle/>
                    <a:p>
                      <a:r>
                        <a:rPr lang="el-GR" dirty="0" err="1">
                          <a:latin typeface="Arial" panose="020B0604020202020204" pitchFamily="34" charset="0"/>
                          <a:cs typeface="Arial" panose="020B0604020202020204" pitchFamily="34" charset="0"/>
                        </a:rPr>
                        <a:t>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ἔργῳ</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ἔργοις</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490238"/>
                  </a:ext>
                </a:extLst>
              </a:tr>
              <a:tr h="370840">
                <a:tc>
                  <a:txBody>
                    <a:bodyPr/>
                    <a:lstStyle/>
                    <a:p>
                      <a:r>
                        <a:rPr lang="en-US" dirty="0">
                          <a:latin typeface="Arial" panose="020B0604020202020204" pitchFamily="34" charset="0"/>
                          <a:cs typeface="Arial" panose="020B0604020202020204" pitchFamily="34" charset="0"/>
                        </a:rPr>
                        <a:t>Accusative</a:t>
                      </a:r>
                    </a:p>
                  </a:txBody>
                  <a:tcPr/>
                </a:tc>
                <a:tc>
                  <a:txBody>
                    <a:bodyPr/>
                    <a:lstStyle/>
                    <a:p>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ἔργον</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ἔργα</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96068706"/>
                  </a:ext>
                </a:extLst>
              </a:tr>
              <a:tr h="370840">
                <a:tc>
                  <a:txBody>
                    <a:bodyPr/>
                    <a:lstStyle/>
                    <a:p>
                      <a:r>
                        <a:rPr lang="en-US" dirty="0">
                          <a:latin typeface="Arial" panose="020B0604020202020204" pitchFamily="34" charset="0"/>
                          <a:cs typeface="Arial" panose="020B0604020202020204" pitchFamily="34" charset="0"/>
                        </a:rPr>
                        <a:t>Vocative</a:t>
                      </a:r>
                    </a:p>
                  </a:txBody>
                  <a:tcPr/>
                </a:tc>
                <a:tc>
                  <a:txBody>
                    <a:bodyPr/>
                    <a:lstStyle/>
                    <a:p>
                      <a:r>
                        <a:rPr lang="el-GR" dirty="0">
                          <a:latin typeface="Arial" panose="020B0604020202020204" pitchFamily="34" charset="0"/>
                          <a:cs typeface="Arial" panose="020B0604020202020204" pitchFamily="34" charset="0"/>
                        </a:rPr>
                        <a:t> ὦ </a:t>
                      </a:r>
                      <a:r>
                        <a:rPr lang="el-GR" dirty="0" err="1">
                          <a:latin typeface="Arial" panose="020B0604020202020204" pitchFamily="34" charset="0"/>
                          <a:cs typeface="Arial" panose="020B0604020202020204" pitchFamily="34" charset="0"/>
                        </a:rPr>
                        <a:t>ἔργον</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ἔργα</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42366875"/>
                  </a:ext>
                </a:extLst>
              </a:tr>
            </a:tbl>
          </a:graphicData>
        </a:graphic>
      </p:graphicFrame>
    </p:spTree>
    <p:extLst>
      <p:ext uri="{BB962C8B-B14F-4D97-AF65-F5344CB8AC3E}">
        <p14:creationId xmlns:p14="http://schemas.microsoft.com/office/powerpoint/2010/main" val="371111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46B244-3688-9206-FB66-5A30B406CEE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Week 2</a:t>
            </a:r>
            <a:endParaRPr lang="el-GR" dirty="0">
              <a:latin typeface="Arial" panose="020B0604020202020204" pitchFamily="34" charset="0"/>
              <a:cs typeface="Arial" panose="020B0604020202020204" pitchFamily="34" charset="0"/>
            </a:endParaRPr>
          </a:p>
        </p:txBody>
      </p:sp>
      <p:pic>
        <p:nvPicPr>
          <p:cNvPr id="6" name="Θέση περιεχομένου 5">
            <a:extLst>
              <a:ext uri="{FF2B5EF4-FFF2-40B4-BE49-F238E27FC236}">
                <a16:creationId xmlns:a16="http://schemas.microsoft.com/office/drawing/2014/main" id="{A22F640E-E134-B680-C953-3DAD8AE9CDCA}"/>
              </a:ext>
            </a:extLst>
          </p:cNvPr>
          <p:cNvPicPr>
            <a:picLocks noGrp="1" noChangeAspect="1"/>
          </p:cNvPicPr>
          <p:nvPr>
            <p:ph idx="1"/>
          </p:nvPr>
        </p:nvPicPr>
        <p:blipFill>
          <a:blip r:embed="rId2"/>
          <a:stretch>
            <a:fillRect/>
          </a:stretch>
        </p:blipFill>
        <p:spPr>
          <a:xfrm>
            <a:off x="4760913" y="1663286"/>
            <a:ext cx="4513262" cy="3229803"/>
          </a:xfrm>
        </p:spPr>
      </p:pic>
      <p:sp>
        <p:nvSpPr>
          <p:cNvPr id="4" name="Θέση κειμένου 3">
            <a:extLst>
              <a:ext uri="{FF2B5EF4-FFF2-40B4-BE49-F238E27FC236}">
                <a16:creationId xmlns:a16="http://schemas.microsoft.com/office/drawing/2014/main" id="{5C4C8637-4661-5135-412F-07CE605D07F1}"/>
              </a:ext>
            </a:extLst>
          </p:cNvPr>
          <p:cNvSpPr>
            <a:spLocks noGrp="1"/>
          </p:cNvSpPr>
          <p:nvPr>
            <p:ph type="body" sz="half" idx="2"/>
          </p:nvPr>
        </p:nvSpPr>
        <p:spPr/>
        <p:txBody>
          <a:bodyPr/>
          <a:lstStyle/>
          <a:p>
            <a:r>
              <a:rPr lang="en-US" dirty="0">
                <a:latin typeface="Arial" panose="020B0604020202020204" pitchFamily="34" charset="0"/>
                <a:cs typeface="Arial" panose="020B0604020202020204" pitchFamily="34" charset="0"/>
              </a:rPr>
              <a:t>Nouns, Pronouns, and Adjectives</a:t>
            </a:r>
          </a:p>
          <a:p>
            <a:endParaRPr lang="el-GR" dirty="0"/>
          </a:p>
        </p:txBody>
      </p:sp>
    </p:spTree>
    <p:extLst>
      <p:ext uri="{BB962C8B-B14F-4D97-AF65-F5344CB8AC3E}">
        <p14:creationId xmlns:p14="http://schemas.microsoft.com/office/powerpoint/2010/main" val="4128823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DDA668-98DD-04DD-EBDB-40429BF40688}"/>
              </a:ext>
            </a:extLst>
          </p:cNvPr>
          <p:cNvSpPr>
            <a:spLocks noGrp="1"/>
          </p:cNvSpPr>
          <p:nvPr>
            <p:ph type="title"/>
          </p:nvPr>
        </p:nvSpPr>
        <p:spPr/>
        <p:txBody>
          <a:bodyPr/>
          <a:lstStyle/>
          <a:p>
            <a:r>
              <a:rPr lang="en-US" dirty="0"/>
              <a:t>Nouns: Exercise</a:t>
            </a:r>
            <a:r>
              <a:rPr lang="el-GR" dirty="0"/>
              <a:t> 2</a:t>
            </a:r>
          </a:p>
        </p:txBody>
      </p:sp>
      <p:sp>
        <p:nvSpPr>
          <p:cNvPr id="3" name="Θέση περιεχομένου 2">
            <a:extLst>
              <a:ext uri="{FF2B5EF4-FFF2-40B4-BE49-F238E27FC236}">
                <a16:creationId xmlns:a16="http://schemas.microsoft.com/office/drawing/2014/main" id="{E39BA843-FA08-82B3-D805-D0EADA201E7F}"/>
              </a:ext>
            </a:extLst>
          </p:cNvPr>
          <p:cNvSpPr>
            <a:spLocks noGrp="1"/>
          </p:cNvSpPr>
          <p:nvPr>
            <p:ph idx="1"/>
          </p:nvPr>
        </p:nvSpPr>
        <p:spPr/>
        <p:txBody>
          <a:bodyPr/>
          <a:lstStyle/>
          <a:p>
            <a:r>
              <a:rPr lang="en-US" dirty="0"/>
              <a:t>Can you decline </a:t>
            </a:r>
            <a:r>
              <a:rPr lang="el-GR" dirty="0"/>
              <a:t>ἡ </a:t>
            </a:r>
            <a:r>
              <a:rPr lang="en-US" dirty="0"/>
              <a:t>and </a:t>
            </a:r>
            <a:r>
              <a:rPr lang="el-GR" dirty="0" err="1"/>
              <a:t>ὁδός</a:t>
            </a:r>
            <a:r>
              <a:rPr lang="el-GR" dirty="0"/>
              <a:t>?</a:t>
            </a:r>
          </a:p>
          <a:p>
            <a:r>
              <a:rPr lang="en-US" dirty="0"/>
              <a:t>Can you decline </a:t>
            </a:r>
            <a:r>
              <a:rPr lang="el-GR" dirty="0"/>
              <a:t>ὁ </a:t>
            </a:r>
            <a:r>
              <a:rPr lang="en-US" dirty="0"/>
              <a:t>and </a:t>
            </a:r>
            <a:r>
              <a:rPr lang="el-GR" dirty="0" err="1"/>
              <a:t>ἄνθρωπος</a:t>
            </a:r>
            <a:r>
              <a:rPr lang="el-GR" dirty="0"/>
              <a:t>?</a:t>
            </a:r>
          </a:p>
        </p:txBody>
      </p:sp>
    </p:spTree>
    <p:extLst>
      <p:ext uri="{BB962C8B-B14F-4D97-AF65-F5344CB8AC3E}">
        <p14:creationId xmlns:p14="http://schemas.microsoft.com/office/powerpoint/2010/main" val="8936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D608F1-8C36-B425-A3B3-DCA3DF63D98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Nouns</a:t>
            </a:r>
            <a:endParaRPr lang="el-GR" dirty="0"/>
          </a:p>
        </p:txBody>
      </p:sp>
      <p:sp>
        <p:nvSpPr>
          <p:cNvPr id="3" name="Θέση περιεχομένου 2">
            <a:extLst>
              <a:ext uri="{FF2B5EF4-FFF2-40B4-BE49-F238E27FC236}">
                <a16:creationId xmlns:a16="http://schemas.microsoft.com/office/drawing/2014/main" id="{C16114FF-2CF8-F35C-E544-4752A69FA414}"/>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Third Declension: All third declension nouns use the same endings, but for some nouns the ending has been disguised by ablaut, contraction, or quantitative metathesis.</a:t>
            </a:r>
          </a:p>
          <a:p>
            <a:pPr algn="just"/>
            <a:r>
              <a:rPr lang="en-US" dirty="0">
                <a:latin typeface="Arial" panose="020B0604020202020204" pitchFamily="34" charset="0"/>
                <a:cs typeface="Arial" panose="020B0604020202020204" pitchFamily="34" charset="0"/>
              </a:rPr>
              <a:t>1) Subtype 1 Nouns with Stem Ending in ρ- or </a:t>
            </a:r>
            <a:r>
              <a:rPr lang="en-US" dirty="0" err="1">
                <a:latin typeface="Arial" panose="020B0604020202020204" pitchFamily="34" charset="0"/>
                <a:cs typeface="Arial" panose="020B0604020202020204" pitchFamily="34" charset="0"/>
              </a:rPr>
              <a:t>ερ</a:t>
            </a:r>
            <a:r>
              <a:rPr lang="en-US" dirty="0">
                <a:latin typeface="Arial" panose="020B0604020202020204" pitchFamily="34" charset="0"/>
                <a:cs typeface="Arial" panose="020B0604020202020204" pitchFamily="34" charset="0"/>
              </a:rPr>
              <a:t>- (ablaut): e.g. </a:t>
            </a:r>
            <a:r>
              <a:rPr lang="el-GR" dirty="0">
                <a:latin typeface="Arial" panose="020B0604020202020204" pitchFamily="34" charset="0"/>
                <a:cs typeface="Arial" panose="020B0604020202020204" pitchFamily="34" charset="0"/>
              </a:rPr>
              <a:t>μήτηρ, </a:t>
            </a:r>
            <a:r>
              <a:rPr lang="el-GR" dirty="0" err="1">
                <a:latin typeface="Arial" panose="020B0604020202020204" pitchFamily="34" charset="0"/>
                <a:cs typeface="Arial" panose="020B0604020202020204" pitchFamily="34" charset="0"/>
              </a:rPr>
              <a:t>άνήρ</a:t>
            </a:r>
            <a:r>
              <a:rPr lang="el-GR"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2)</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Subtype 2 Nouns with Stem Ending in σ- (ablaut, contraction, and disappearance of intervocalic sigma, -σ-):</a:t>
            </a:r>
          </a:p>
          <a:p>
            <a:pPr algn="just"/>
            <a:r>
              <a:rPr lang="en-US" dirty="0">
                <a:latin typeface="Arial" panose="020B0604020202020204" pitchFamily="34" charset="0"/>
                <a:cs typeface="Arial" panose="020B0604020202020204" pitchFamily="34" charset="0"/>
              </a:rPr>
              <a:t>Neuter Nouns Ending in –</a:t>
            </a:r>
            <a:r>
              <a:rPr lang="en-US" dirty="0" err="1">
                <a:latin typeface="Arial" panose="020B0604020202020204" pitchFamily="34" charset="0"/>
                <a:cs typeface="Arial" panose="020B0604020202020204" pitchFamily="34" charset="0"/>
              </a:rPr>
              <a:t>ος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γένος</a:t>
            </a:r>
            <a:r>
              <a:rPr lang="en-US" dirty="0">
                <a:latin typeface="Arial" panose="020B0604020202020204" pitchFamily="34" charset="0"/>
                <a:cs typeface="Arial" panose="020B0604020202020204" pitchFamily="34" charset="0"/>
              </a:rPr>
              <a:t> race</a:t>
            </a:r>
            <a:endParaRPr lang="el-G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Neuter Nouns Ending in –ας: </a:t>
            </a:r>
            <a:r>
              <a:rPr lang="en-US" dirty="0" err="1">
                <a:latin typeface="Arial" panose="020B0604020202020204" pitchFamily="34" charset="0"/>
                <a:cs typeface="Arial" panose="020B0604020202020204" pitchFamily="34" charset="0"/>
              </a:rPr>
              <a:t>γῆρ</a:t>
            </a:r>
            <a:r>
              <a:rPr lang="en-US" dirty="0">
                <a:latin typeface="Arial" panose="020B0604020202020204" pitchFamily="34" charset="0"/>
                <a:cs typeface="Arial" panose="020B0604020202020204" pitchFamily="34" charset="0"/>
              </a:rPr>
              <a:t>ας, old age</a:t>
            </a:r>
            <a:endParaRPr lang="el-G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Feminine and Masculine Nouns Ending in -</a:t>
            </a:r>
            <a:r>
              <a:rPr lang="el-GR" dirty="0">
                <a:latin typeface="Arial" panose="020B0604020202020204" pitchFamily="34" charset="0"/>
                <a:cs typeface="Arial" panose="020B0604020202020204" pitchFamily="34" charset="0"/>
              </a:rPr>
              <a:t>ης: </a:t>
            </a:r>
            <a:r>
              <a:rPr lang="el-GR" dirty="0" err="1">
                <a:latin typeface="Arial" panose="020B0604020202020204" pitchFamily="34" charset="0"/>
                <a:cs typeface="Arial" panose="020B0604020202020204" pitchFamily="34" charset="0"/>
              </a:rPr>
              <a:t>τριήρης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trireme</a:t>
            </a:r>
            <a:endParaRPr lang="el-G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Proper Nouns Ending in -</a:t>
            </a:r>
            <a:r>
              <a:rPr lang="el-GR" dirty="0">
                <a:latin typeface="Arial" panose="020B0604020202020204" pitchFamily="34" charset="0"/>
                <a:cs typeface="Arial" panose="020B0604020202020204" pitchFamily="34" charset="0"/>
              </a:rPr>
              <a:t>ης: Σωκράτης </a:t>
            </a:r>
            <a:r>
              <a:rPr lang="en-US" dirty="0">
                <a:latin typeface="Arial" panose="020B0604020202020204" pitchFamily="34" charset="0"/>
                <a:cs typeface="Arial" panose="020B0604020202020204" pitchFamily="34" charset="0"/>
              </a:rPr>
              <a:t>Sokrates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649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64A884-6715-7307-7DB3-7BEDF344A0F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Nouns</a:t>
            </a:r>
            <a:endParaRPr lang="el-GR" dirty="0"/>
          </a:p>
        </p:txBody>
      </p:sp>
      <p:sp>
        <p:nvSpPr>
          <p:cNvPr id="3" name="Θέση περιεχομένου 2">
            <a:extLst>
              <a:ext uri="{FF2B5EF4-FFF2-40B4-BE49-F238E27FC236}">
                <a16:creationId xmlns:a16="http://schemas.microsoft.com/office/drawing/2014/main" id="{84BA89E9-A84A-5BE9-11A7-958D80A07E6A}"/>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Third Declension:</a:t>
            </a:r>
          </a:p>
          <a:p>
            <a:pPr algn="just"/>
            <a:r>
              <a:rPr lang="en-US" dirty="0">
                <a:latin typeface="Arial" panose="020B0604020202020204" pitchFamily="34" charset="0"/>
                <a:cs typeface="Arial" panose="020B0604020202020204" pitchFamily="34" charset="0"/>
              </a:rPr>
              <a:t>3) Subtype 3 Nouns with Stem Ending in ι- (ablaut, contraction, disappearance of intervocalic digamma, -ϝ-, quantitative metathesis): e.g. </a:t>
            </a:r>
            <a:r>
              <a:rPr lang="el-GR" dirty="0">
                <a:latin typeface="Arial" panose="020B0604020202020204" pitchFamily="34" charset="0"/>
                <a:cs typeface="Arial" panose="020B0604020202020204" pitchFamily="34" charset="0"/>
              </a:rPr>
              <a:t>πόλις</a:t>
            </a:r>
          </a:p>
          <a:p>
            <a:pPr algn="just"/>
            <a:r>
              <a:rPr lang="en-US" dirty="0">
                <a:latin typeface="Arial" panose="020B0604020202020204" pitchFamily="34" charset="0"/>
                <a:cs typeface="Arial" panose="020B0604020202020204" pitchFamily="34" charset="0"/>
              </a:rPr>
              <a:t>4) Subtype 4 Nouns with Stem Ending in -</a:t>
            </a:r>
            <a:r>
              <a:rPr lang="en-US" dirty="0" err="1">
                <a:latin typeface="Arial" panose="020B0604020202020204" pitchFamily="34" charset="0"/>
                <a:cs typeface="Arial" panose="020B0604020202020204" pitchFamily="34" charset="0"/>
              </a:rPr>
              <a:t>ηυ</a:t>
            </a:r>
            <a:r>
              <a:rPr lang="en-US" dirty="0">
                <a:latin typeface="Arial" panose="020B0604020202020204" pitchFamily="34" charset="0"/>
                <a:cs typeface="Arial" panose="020B0604020202020204" pitchFamily="34" charset="0"/>
              </a:rPr>
              <a:t> or -</a:t>
            </a:r>
            <a:r>
              <a:rPr lang="en-US" dirty="0" err="1">
                <a:latin typeface="Arial" panose="020B0604020202020204" pitchFamily="34" charset="0"/>
                <a:cs typeface="Arial" panose="020B0604020202020204" pitchFamily="34" charset="0"/>
              </a:rPr>
              <a:t>ηϝ</a:t>
            </a:r>
            <a:r>
              <a:rPr lang="en-US" dirty="0">
                <a:latin typeface="Arial" panose="020B0604020202020204" pitchFamily="34" charset="0"/>
                <a:cs typeface="Arial" panose="020B0604020202020204" pitchFamily="34" charset="0"/>
              </a:rPr>
              <a:t> (contraction, disappearance of intervocalic digamma, -ϝ-, quantitative metathesis):</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e.g. </a:t>
            </a:r>
            <a:r>
              <a:rPr lang="el-GR" dirty="0">
                <a:latin typeface="Arial" panose="020B0604020202020204" pitchFamily="34" charset="0"/>
                <a:cs typeface="Arial" panose="020B0604020202020204" pitchFamily="34" charset="0"/>
              </a:rPr>
              <a:t>βασιλεύς</a:t>
            </a:r>
          </a:p>
        </p:txBody>
      </p:sp>
    </p:spTree>
    <p:extLst>
      <p:ext uri="{BB962C8B-B14F-4D97-AF65-F5344CB8AC3E}">
        <p14:creationId xmlns:p14="http://schemas.microsoft.com/office/powerpoint/2010/main" val="393353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FF1E0-4940-FBC6-1FF9-849F0B9552B2}"/>
              </a:ext>
            </a:extLst>
          </p:cNvPr>
          <p:cNvSpPr>
            <a:spLocks noGrp="1"/>
          </p:cNvSpPr>
          <p:nvPr>
            <p:ph type="title"/>
          </p:nvPr>
        </p:nvSpPr>
        <p:spPr/>
        <p:txBody>
          <a:bodyPr/>
          <a:lstStyle/>
          <a:p>
            <a:r>
              <a:rPr lang="en-US" dirty="0"/>
              <a:t>Nouns</a:t>
            </a:r>
            <a:endParaRPr lang="el-GR" dirty="0"/>
          </a:p>
        </p:txBody>
      </p:sp>
      <p:sp>
        <p:nvSpPr>
          <p:cNvPr id="3" name="Θέση περιεχομένου 2">
            <a:extLst>
              <a:ext uri="{FF2B5EF4-FFF2-40B4-BE49-F238E27FC236}">
                <a16:creationId xmlns:a16="http://schemas.microsoft.com/office/drawing/2014/main" id="{10E7D765-5DB3-41B1-C9DD-4E5EE3189FE1}"/>
              </a:ext>
            </a:extLst>
          </p:cNvPr>
          <p:cNvSpPr>
            <a:spLocks noGrp="1"/>
          </p:cNvSpPr>
          <p:nvPr>
            <p:ph sz="half" idx="1"/>
          </p:nvPr>
        </p:nvSpPr>
        <p:spPr/>
        <p:txBody>
          <a:bodyPr>
            <a:normAutofit/>
          </a:bodyPr>
          <a:lstStyle/>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Singular</a:t>
            </a:r>
          </a:p>
          <a:p>
            <a:r>
              <a:rPr lang="en-US" dirty="0">
                <a:latin typeface="Arial" panose="020B0604020202020204" pitchFamily="34" charset="0"/>
                <a:cs typeface="Arial" panose="020B0604020202020204" pitchFamily="34" charset="0"/>
              </a:rPr>
              <a:t>N  </a:t>
            </a:r>
            <a:r>
              <a:rPr lang="el-GR" dirty="0" err="1">
                <a:latin typeface="Arial" panose="020B0604020202020204" pitchFamily="34" charset="0"/>
                <a:cs typeface="Arial" panose="020B0604020202020204" pitchFamily="34" charset="0"/>
              </a:rPr>
              <a:t>αἴξ</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ἄρχων</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ἐλπίς</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σῶμα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φύλαξ</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χάρις</a:t>
            </a:r>
          </a:p>
          <a:p>
            <a:r>
              <a:rPr lang="en-US" dirty="0">
                <a:latin typeface="Arial" panose="020B0604020202020204" pitchFamily="34" charset="0"/>
                <a:cs typeface="Arial" panose="020B0604020202020204" pitchFamily="34" charset="0"/>
              </a:rPr>
              <a:t>G </a:t>
            </a:r>
            <a:r>
              <a:rPr lang="el-GR" dirty="0" err="1">
                <a:latin typeface="Arial" panose="020B0604020202020204" pitchFamily="34" charset="0"/>
                <a:cs typeface="Arial" panose="020B0604020202020204" pitchFamily="34" charset="0"/>
              </a:rPr>
              <a:t>αἰγός</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ἄρχοντος</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ἐλπίδος</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σώματος</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φύλακος</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χάριτος</a:t>
            </a:r>
          </a:p>
          <a:p>
            <a:r>
              <a:rPr lang="en-US" dirty="0">
                <a:latin typeface="Arial" panose="020B0604020202020204" pitchFamily="34" charset="0"/>
                <a:cs typeface="Arial" panose="020B0604020202020204" pitchFamily="34" charset="0"/>
              </a:rPr>
              <a:t>D </a:t>
            </a:r>
            <a:r>
              <a:rPr lang="el-GR" dirty="0" err="1">
                <a:latin typeface="Arial" panose="020B0604020202020204" pitchFamily="34" charset="0"/>
                <a:cs typeface="Arial" panose="020B0604020202020204" pitchFamily="34" charset="0"/>
              </a:rPr>
              <a:t>αἰγί</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ἄρχοντι</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ἐλπίδι</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σώματι</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φύλακι</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χάριτι</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a:t>
            </a:r>
            <a:r>
              <a:rPr lang="el-GR" dirty="0" err="1">
                <a:latin typeface="Arial" panose="020B0604020202020204" pitchFamily="34" charset="0"/>
                <a:cs typeface="Arial" panose="020B0604020202020204" pitchFamily="34" charset="0"/>
              </a:rPr>
              <a:t>αἶγα</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ἄρχοντα</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ἐλπίδα</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σῶμα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φύλακα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χάριν</a:t>
            </a:r>
          </a:p>
          <a:p>
            <a:r>
              <a:rPr lang="en-US" dirty="0">
                <a:latin typeface="Arial" panose="020B0604020202020204" pitchFamily="34" charset="0"/>
                <a:cs typeface="Arial" panose="020B0604020202020204" pitchFamily="34" charset="0"/>
              </a:rPr>
              <a:t>V </a:t>
            </a:r>
            <a:r>
              <a:rPr lang="el-GR" dirty="0" err="1">
                <a:latin typeface="Arial" panose="020B0604020202020204" pitchFamily="34" charset="0"/>
                <a:cs typeface="Arial" panose="020B0604020202020204" pitchFamily="34" charset="0"/>
              </a:rPr>
              <a:t>αἴξ</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ἄρχον</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ἐλπί</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σῶμα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φύλαξ</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χάρι</a:t>
            </a:r>
          </a:p>
          <a:p>
            <a:endParaRPr lang="en-US" dirty="0"/>
          </a:p>
          <a:p>
            <a:endParaRPr lang="el-GR" dirty="0"/>
          </a:p>
        </p:txBody>
      </p:sp>
      <p:sp>
        <p:nvSpPr>
          <p:cNvPr id="9" name="Θέση περιεχομένου 8">
            <a:extLst>
              <a:ext uri="{FF2B5EF4-FFF2-40B4-BE49-F238E27FC236}">
                <a16:creationId xmlns:a16="http://schemas.microsoft.com/office/drawing/2014/main" id="{6EE7797D-6C07-1768-7B99-BCA41742E420}"/>
              </a:ext>
            </a:extLst>
          </p:cNvPr>
          <p:cNvSpPr>
            <a:spLocks noGrp="1"/>
          </p:cNvSpPr>
          <p:nvPr>
            <p:ph sz="half" idx="2"/>
          </p:nvPr>
        </p:nvSpPr>
        <p:spPr/>
        <p:txBody>
          <a:bodyPr>
            <a:normAutofit/>
          </a:bodyPr>
          <a:lstStyle/>
          <a:p>
            <a:r>
              <a:rPr lang="en-US" dirty="0">
                <a:latin typeface="Arial" panose="020B0604020202020204" pitchFamily="34" charset="0"/>
                <a:cs typeface="Arial" panose="020B0604020202020204" pitchFamily="34" charset="0"/>
              </a:rPr>
              <a:t>Plural</a:t>
            </a:r>
          </a:p>
          <a:p>
            <a:r>
              <a:rPr lang="en-US" dirty="0">
                <a:latin typeface="Arial" panose="020B0604020202020204" pitchFamily="34" charset="0"/>
                <a:cs typeface="Arial" panose="020B0604020202020204" pitchFamily="34" charset="0"/>
              </a:rPr>
              <a:t>N </a:t>
            </a:r>
            <a:r>
              <a:rPr lang="el-GR" dirty="0" err="1">
                <a:latin typeface="Arial" panose="020B0604020202020204" pitchFamily="34" charset="0"/>
                <a:cs typeface="Arial" panose="020B0604020202020204" pitchFamily="34" charset="0"/>
              </a:rPr>
              <a:t>αἶγες</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ἄρχοντες</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ἐλπίδες</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σώματα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φύλακες</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χάριτες</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 </a:t>
            </a:r>
            <a:r>
              <a:rPr lang="el-GR" dirty="0" err="1">
                <a:latin typeface="Arial" panose="020B0604020202020204" pitchFamily="34" charset="0"/>
                <a:cs typeface="Arial" panose="020B0604020202020204" pitchFamily="34" charset="0"/>
              </a:rPr>
              <a:t>αἰγῶν</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ἀρχόντων</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ἐλπίδων</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σωμάτων</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φυλάκων</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χαρίτων</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 </a:t>
            </a:r>
            <a:r>
              <a:rPr lang="el-GR" dirty="0" err="1">
                <a:latin typeface="Arial" panose="020B0604020202020204" pitchFamily="34" charset="0"/>
                <a:cs typeface="Arial" panose="020B0604020202020204" pitchFamily="34" charset="0"/>
              </a:rPr>
              <a:t>αἰξί</a:t>
            </a:r>
            <a:r>
              <a:rPr lang="el-GR" dirty="0">
                <a:latin typeface="Arial" panose="020B0604020202020204" pitchFamily="34" charset="0"/>
                <a:cs typeface="Arial" panose="020B0604020202020204" pitchFamily="34" charset="0"/>
              </a:rPr>
              <a:t> (ν)</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ἄρχουσι</a:t>
            </a:r>
            <a:r>
              <a:rPr lang="el-GR" dirty="0">
                <a:latin typeface="Arial" panose="020B0604020202020204" pitchFamily="34" charset="0"/>
                <a:cs typeface="Arial" panose="020B0604020202020204" pitchFamily="34" charset="0"/>
              </a:rPr>
              <a:t> (ν)</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ἐλπίσι</a:t>
            </a:r>
            <a:r>
              <a:rPr lang="el-GR" dirty="0">
                <a:latin typeface="Arial" panose="020B0604020202020204" pitchFamily="34" charset="0"/>
                <a:cs typeface="Arial" panose="020B0604020202020204" pitchFamily="34" charset="0"/>
              </a:rPr>
              <a:t> (ν)</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σώμασι</a:t>
            </a:r>
            <a:r>
              <a:rPr lang="el-GR" dirty="0">
                <a:latin typeface="Arial" panose="020B0604020202020204" pitchFamily="34" charset="0"/>
                <a:cs typeface="Arial" panose="020B0604020202020204" pitchFamily="34" charset="0"/>
              </a:rPr>
              <a:t> (ν)</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φύλαξι (</a:t>
            </a:r>
            <a:r>
              <a:rPr lang="en-US" dirty="0">
                <a:latin typeface="Arial" panose="020B0604020202020204" pitchFamily="34" charset="0"/>
                <a:cs typeface="Arial" panose="020B0604020202020204" pitchFamily="34" charset="0"/>
              </a:rPr>
              <a:t>A </a:t>
            </a:r>
            <a:r>
              <a:rPr lang="el-GR" dirty="0" err="1">
                <a:latin typeface="Arial" panose="020B0604020202020204" pitchFamily="34" charset="0"/>
                <a:cs typeface="Arial" panose="020B0604020202020204" pitchFamily="34" charset="0"/>
              </a:rPr>
              <a:t>αἶγας</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ἄρχοντας</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ἐλπίδας</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σώματα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φύλακας</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χάριτας</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ν)</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χάρισι</a:t>
            </a:r>
            <a:r>
              <a:rPr lang="el-GR" dirty="0">
                <a:latin typeface="Arial" panose="020B0604020202020204" pitchFamily="34" charset="0"/>
                <a:cs typeface="Arial" panose="020B0604020202020204" pitchFamily="34" charset="0"/>
              </a:rPr>
              <a:t> (ν)</a:t>
            </a:r>
          </a:p>
          <a:p>
            <a:r>
              <a:rPr lang="en-US" dirty="0">
                <a:latin typeface="Arial" panose="020B0604020202020204" pitchFamily="34" charset="0"/>
                <a:cs typeface="Arial" panose="020B0604020202020204" pitchFamily="34" charset="0"/>
              </a:rPr>
              <a:t>V </a:t>
            </a:r>
            <a:r>
              <a:rPr lang="el-GR" dirty="0" err="1">
                <a:latin typeface="Arial" panose="020B0604020202020204" pitchFamily="34" charset="0"/>
                <a:cs typeface="Arial" panose="020B0604020202020204" pitchFamily="34" charset="0"/>
              </a:rPr>
              <a:t>αἶγες</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ἄρχοντες</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ἐλπίδες</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σώματα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φύλακες</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χάριτες</a:t>
            </a:r>
            <a:endParaRPr lang="en-US"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131173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5498FE-F4C2-638B-5801-FD2299D55D85}"/>
              </a:ext>
            </a:extLst>
          </p:cNvPr>
          <p:cNvSpPr>
            <a:spLocks noGrp="1"/>
          </p:cNvSpPr>
          <p:nvPr>
            <p:ph type="title"/>
          </p:nvPr>
        </p:nvSpPr>
        <p:spPr/>
        <p:txBody>
          <a:bodyPr/>
          <a:lstStyle/>
          <a:p>
            <a:r>
              <a:rPr lang="en-US" dirty="0"/>
              <a:t>Nouns</a:t>
            </a:r>
            <a:endParaRPr lang="el-GR" dirty="0"/>
          </a:p>
        </p:txBody>
      </p:sp>
      <p:sp>
        <p:nvSpPr>
          <p:cNvPr id="3" name="Θέση περιεχομένου 2">
            <a:extLst>
              <a:ext uri="{FF2B5EF4-FFF2-40B4-BE49-F238E27FC236}">
                <a16:creationId xmlns:a16="http://schemas.microsoft.com/office/drawing/2014/main" id="{6BF769E7-7C69-82F9-E944-B18FF16382E5}"/>
              </a:ext>
            </a:extLst>
          </p:cNvPr>
          <p:cNvSpPr>
            <a:spLocks noGrp="1"/>
          </p:cNvSpPr>
          <p:nvPr>
            <p:ph sz="half" idx="1"/>
          </p:nvPr>
        </p:nvSpPr>
        <p:spPr/>
        <p:txBody>
          <a:bodyPr>
            <a:normAutofit/>
          </a:bodyPr>
          <a:lstStyle/>
          <a:p>
            <a:r>
              <a:rPr lang="en-US" dirty="0">
                <a:latin typeface="Arial" panose="020B0604020202020204" pitchFamily="34" charset="0"/>
                <a:cs typeface="Arial" panose="020B0604020202020204" pitchFamily="34" charset="0"/>
              </a:rPr>
              <a:t>Subtype 1: Feminine</a:t>
            </a:r>
          </a:p>
          <a:p>
            <a:r>
              <a:rPr lang="en-US" dirty="0">
                <a:latin typeface="Arial" panose="020B0604020202020204" pitchFamily="34" charset="0"/>
                <a:cs typeface="Arial" panose="020B0604020202020204" pitchFamily="34" charset="0"/>
              </a:rPr>
              <a:t>Singular</a:t>
            </a:r>
          </a:p>
          <a:p>
            <a:r>
              <a:rPr lang="en-US" dirty="0">
                <a:latin typeface="Arial" panose="020B0604020202020204" pitchFamily="34" charset="0"/>
                <a:cs typeface="Arial" panose="020B0604020202020204" pitchFamily="34" charset="0"/>
              </a:rPr>
              <a:t>N </a:t>
            </a:r>
            <a:r>
              <a:rPr lang="el-GR" dirty="0">
                <a:latin typeface="Arial" panose="020B0604020202020204" pitchFamily="34" charset="0"/>
                <a:cs typeface="Arial" panose="020B0604020202020204" pitchFamily="34" charset="0"/>
              </a:rPr>
              <a:t>μήτηρ</a:t>
            </a:r>
            <a:r>
              <a:rPr lang="en-US" dirty="0">
                <a:latin typeface="Arial" panose="020B0604020202020204" pitchFamily="34" charset="0"/>
                <a:cs typeface="Arial" panose="020B0604020202020204" pitchFamily="34" charset="0"/>
              </a:rPr>
              <a:t>, G </a:t>
            </a:r>
            <a:r>
              <a:rPr lang="el-GR" dirty="0">
                <a:latin typeface="Arial" panose="020B0604020202020204" pitchFamily="34" charset="0"/>
                <a:cs typeface="Arial" panose="020B0604020202020204" pitchFamily="34" charset="0"/>
              </a:rPr>
              <a:t>μητρός</a:t>
            </a:r>
            <a:r>
              <a:rPr lang="en-US" dirty="0">
                <a:latin typeface="Arial" panose="020B0604020202020204" pitchFamily="34" charset="0"/>
                <a:cs typeface="Arial" panose="020B0604020202020204" pitchFamily="34" charset="0"/>
              </a:rPr>
              <a:t>, D </a:t>
            </a:r>
            <a:r>
              <a:rPr lang="el-GR" dirty="0" err="1">
                <a:latin typeface="Arial" panose="020B0604020202020204" pitchFamily="34" charset="0"/>
                <a:cs typeface="Arial" panose="020B0604020202020204" pitchFamily="34" charset="0"/>
              </a:rPr>
              <a:t>μητρί</a:t>
            </a:r>
            <a:r>
              <a:rPr lang="en-US" dirty="0">
                <a:latin typeface="Arial" panose="020B0604020202020204" pitchFamily="34" charset="0"/>
                <a:cs typeface="Arial" panose="020B0604020202020204" pitchFamily="34" charset="0"/>
              </a:rPr>
              <a:t>, A </a:t>
            </a:r>
            <a:r>
              <a:rPr lang="el-GR" dirty="0">
                <a:latin typeface="Arial" panose="020B0604020202020204" pitchFamily="34" charset="0"/>
                <a:cs typeface="Arial" panose="020B0604020202020204" pitchFamily="34" charset="0"/>
              </a:rPr>
              <a:t>μητέρα</a:t>
            </a:r>
            <a:r>
              <a:rPr lang="en-US" dirty="0">
                <a:latin typeface="Arial" panose="020B0604020202020204" pitchFamily="34" charset="0"/>
                <a:cs typeface="Arial" panose="020B0604020202020204" pitchFamily="34" charset="0"/>
              </a:rPr>
              <a:t>, V </a:t>
            </a:r>
            <a:r>
              <a:rPr lang="el-GR" dirty="0" err="1">
                <a:latin typeface="Arial" panose="020B0604020202020204" pitchFamily="34" charset="0"/>
                <a:cs typeface="Arial" panose="020B0604020202020204" pitchFamily="34" charset="0"/>
              </a:rPr>
              <a:t>μῆτερ</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Plural</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  </a:t>
            </a:r>
            <a:r>
              <a:rPr lang="el-GR" dirty="0">
                <a:latin typeface="Arial" panose="020B0604020202020204" pitchFamily="34" charset="0"/>
                <a:cs typeface="Arial" panose="020B0604020202020204" pitchFamily="34" charset="0"/>
              </a:rPr>
              <a:t>μητέρες</a:t>
            </a:r>
            <a:r>
              <a:rPr lang="en-US" dirty="0">
                <a:latin typeface="Arial" panose="020B0604020202020204" pitchFamily="34" charset="0"/>
                <a:cs typeface="Arial" panose="020B0604020202020204" pitchFamily="34" charset="0"/>
              </a:rPr>
              <a:t>, G </a:t>
            </a:r>
            <a:r>
              <a:rPr lang="el-GR" dirty="0" err="1">
                <a:latin typeface="Arial" panose="020B0604020202020204" pitchFamily="34" charset="0"/>
                <a:cs typeface="Arial" panose="020B0604020202020204" pitchFamily="34" charset="0"/>
              </a:rPr>
              <a:t>μητέρω</a:t>
            </a:r>
            <a:r>
              <a:rPr lang="en-US" dirty="0">
                <a:latin typeface="Arial" panose="020B0604020202020204" pitchFamily="34" charset="0"/>
                <a:cs typeface="Arial" panose="020B0604020202020204" pitchFamily="34" charset="0"/>
              </a:rPr>
              <a:t>v, D </a:t>
            </a:r>
            <a:r>
              <a:rPr lang="el-GR" dirty="0">
                <a:latin typeface="Arial" panose="020B0604020202020204" pitchFamily="34" charset="0"/>
                <a:cs typeface="Arial" panose="020B0604020202020204" pitchFamily="34" charset="0"/>
              </a:rPr>
              <a:t>μητράσι</a:t>
            </a:r>
            <a:r>
              <a:rPr lang="en-US" dirty="0">
                <a:latin typeface="Arial" panose="020B0604020202020204" pitchFamily="34" charset="0"/>
                <a:cs typeface="Arial" panose="020B0604020202020204" pitchFamily="34" charset="0"/>
              </a:rPr>
              <a:t>,  A </a:t>
            </a:r>
            <a:r>
              <a:rPr lang="el-GR" dirty="0">
                <a:latin typeface="Arial" panose="020B0604020202020204" pitchFamily="34" charset="0"/>
                <a:cs typeface="Arial" panose="020B0604020202020204" pitchFamily="34" charset="0"/>
              </a:rPr>
              <a:t>μητέρας</a:t>
            </a:r>
            <a:r>
              <a:rPr lang="en-US" dirty="0">
                <a:latin typeface="Arial" panose="020B0604020202020204" pitchFamily="34" charset="0"/>
                <a:cs typeface="Arial" panose="020B0604020202020204" pitchFamily="34" charset="0"/>
              </a:rPr>
              <a:t>, V </a:t>
            </a:r>
            <a:r>
              <a:rPr lang="el-GR" dirty="0">
                <a:latin typeface="Arial" panose="020B0604020202020204" pitchFamily="34" charset="0"/>
                <a:cs typeface="Arial" panose="020B0604020202020204" pitchFamily="34" charset="0"/>
              </a:rPr>
              <a:t>μητέρες</a:t>
            </a:r>
          </a:p>
        </p:txBody>
      </p:sp>
      <p:sp>
        <p:nvSpPr>
          <p:cNvPr id="4" name="Θέση περιεχομένου 3">
            <a:extLst>
              <a:ext uri="{FF2B5EF4-FFF2-40B4-BE49-F238E27FC236}">
                <a16:creationId xmlns:a16="http://schemas.microsoft.com/office/drawing/2014/main" id="{15DE05DE-89F1-52D2-F264-8F05EFC3C58F}"/>
              </a:ext>
            </a:extLst>
          </p:cNvPr>
          <p:cNvSpPr>
            <a:spLocks noGrp="1"/>
          </p:cNvSpPr>
          <p:nvPr>
            <p:ph sz="half" idx="2"/>
          </p:nvPr>
        </p:nvSpPr>
        <p:spPr/>
        <p:txBody>
          <a:bodyPr>
            <a:normAutofit/>
          </a:bodyPr>
          <a:lstStyle/>
          <a:p>
            <a:r>
              <a:rPr lang="en-US" dirty="0">
                <a:latin typeface="Arial" panose="020B0604020202020204" pitchFamily="34" charset="0"/>
                <a:cs typeface="Arial" panose="020B0604020202020204" pitchFamily="34" charset="0"/>
              </a:rPr>
              <a:t>Subtype 1: Masculine</a:t>
            </a:r>
          </a:p>
          <a:p>
            <a:r>
              <a:rPr lang="en-US" dirty="0">
                <a:latin typeface="Arial" panose="020B0604020202020204" pitchFamily="34" charset="0"/>
                <a:cs typeface="Arial" panose="020B0604020202020204" pitchFamily="34" charset="0"/>
              </a:rPr>
              <a:t>Singular</a:t>
            </a:r>
          </a:p>
          <a:p>
            <a:r>
              <a:rPr lang="en-US" dirty="0">
                <a:latin typeface="Arial" panose="020B0604020202020204" pitchFamily="34" charset="0"/>
                <a:cs typeface="Arial" panose="020B0604020202020204" pitchFamily="34" charset="0"/>
              </a:rPr>
              <a:t>N </a:t>
            </a:r>
            <a:r>
              <a:rPr lang="el-GR" dirty="0">
                <a:latin typeface="Arial" panose="020B0604020202020204" pitchFamily="34" charset="0"/>
                <a:cs typeface="Arial" panose="020B0604020202020204" pitchFamily="34" charset="0"/>
              </a:rPr>
              <a:t>ἀ</a:t>
            </a:r>
            <a:r>
              <a:rPr lang="en-US" dirty="0">
                <a:latin typeface="Arial" panose="020B0604020202020204" pitchFamily="34" charset="0"/>
                <a:cs typeface="Arial" panose="020B0604020202020204" pitchFamily="34" charset="0"/>
              </a:rPr>
              <a:t>v</a:t>
            </a:r>
            <a:r>
              <a:rPr lang="el-GR" dirty="0" err="1">
                <a:latin typeface="Arial" panose="020B0604020202020204" pitchFamily="34" charset="0"/>
                <a:cs typeface="Arial" panose="020B0604020202020204" pitchFamily="34" charset="0"/>
              </a:rPr>
              <a:t>ήρ</a:t>
            </a:r>
            <a:r>
              <a:rPr lang="en-US" dirty="0">
                <a:latin typeface="Arial" panose="020B0604020202020204" pitchFamily="34" charset="0"/>
                <a:cs typeface="Arial" panose="020B0604020202020204" pitchFamily="34" charset="0"/>
              </a:rPr>
              <a:t>, G </a:t>
            </a:r>
            <a:r>
              <a:rPr lang="el-GR" dirty="0">
                <a:latin typeface="Arial" panose="020B0604020202020204" pitchFamily="34" charset="0"/>
                <a:cs typeface="Arial" panose="020B0604020202020204" pitchFamily="34" charset="0"/>
              </a:rPr>
              <a:t>ἀ</a:t>
            </a:r>
            <a:r>
              <a:rPr lang="en-US" dirty="0">
                <a:latin typeface="Arial" panose="020B0604020202020204" pitchFamily="34" charset="0"/>
                <a:cs typeface="Arial" panose="020B0604020202020204" pitchFamily="34" charset="0"/>
              </a:rPr>
              <a:t>v</a:t>
            </a:r>
            <a:r>
              <a:rPr lang="el-GR" dirty="0" err="1">
                <a:latin typeface="Arial" panose="020B0604020202020204" pitchFamily="34" charset="0"/>
                <a:cs typeface="Arial" panose="020B0604020202020204" pitchFamily="34" charset="0"/>
              </a:rPr>
              <a:t>δρός</a:t>
            </a:r>
            <a:r>
              <a:rPr lang="en-US" dirty="0">
                <a:latin typeface="Arial" panose="020B0604020202020204" pitchFamily="34" charset="0"/>
                <a:cs typeface="Arial" panose="020B0604020202020204" pitchFamily="34" charset="0"/>
              </a:rPr>
              <a:t>, D </a:t>
            </a:r>
            <a:r>
              <a:rPr lang="el-GR" dirty="0">
                <a:latin typeface="Arial" panose="020B0604020202020204" pitchFamily="34" charset="0"/>
                <a:cs typeface="Arial" panose="020B0604020202020204" pitchFamily="34" charset="0"/>
              </a:rPr>
              <a:t>ἀ</a:t>
            </a:r>
            <a:r>
              <a:rPr lang="en-US" dirty="0">
                <a:latin typeface="Arial" panose="020B0604020202020204" pitchFamily="34" charset="0"/>
                <a:cs typeface="Arial" panose="020B0604020202020204" pitchFamily="34" charset="0"/>
              </a:rPr>
              <a:t>v</a:t>
            </a:r>
            <a:r>
              <a:rPr lang="el-GR" dirty="0" err="1">
                <a:latin typeface="Arial" panose="020B0604020202020204" pitchFamily="34" charset="0"/>
                <a:cs typeface="Arial" panose="020B0604020202020204" pitchFamily="34" charset="0"/>
              </a:rPr>
              <a:t>δρί</a:t>
            </a:r>
            <a:r>
              <a:rPr lang="en-US" dirty="0">
                <a:latin typeface="Arial" panose="020B0604020202020204" pitchFamily="34" charset="0"/>
                <a:cs typeface="Arial" panose="020B0604020202020204" pitchFamily="34" charset="0"/>
              </a:rPr>
              <a:t>, A </a:t>
            </a:r>
            <a:r>
              <a:rPr lang="el-GR" dirty="0">
                <a:latin typeface="Arial" panose="020B0604020202020204" pitchFamily="34" charset="0"/>
                <a:cs typeface="Arial" panose="020B0604020202020204" pitchFamily="34" charset="0"/>
              </a:rPr>
              <a:t>ἄ</a:t>
            </a:r>
            <a:r>
              <a:rPr lang="en-US" dirty="0">
                <a:latin typeface="Arial" panose="020B0604020202020204" pitchFamily="34" charset="0"/>
                <a:cs typeface="Arial" panose="020B0604020202020204" pitchFamily="34" charset="0"/>
              </a:rPr>
              <a:t>v</a:t>
            </a:r>
            <a:r>
              <a:rPr lang="el-GR" dirty="0">
                <a:latin typeface="Arial" panose="020B0604020202020204" pitchFamily="34" charset="0"/>
                <a:cs typeface="Arial" panose="020B0604020202020204" pitchFamily="34" charset="0"/>
              </a:rPr>
              <a:t>δρα</a:t>
            </a:r>
            <a:r>
              <a:rPr lang="en-US" dirty="0">
                <a:latin typeface="Arial" panose="020B0604020202020204" pitchFamily="34" charset="0"/>
                <a:cs typeface="Arial" panose="020B0604020202020204" pitchFamily="34" charset="0"/>
              </a:rPr>
              <a:t>, V </a:t>
            </a:r>
            <a:r>
              <a:rPr lang="el-GR" dirty="0">
                <a:latin typeface="Arial" panose="020B0604020202020204" pitchFamily="34" charset="0"/>
                <a:cs typeface="Arial" panose="020B0604020202020204" pitchFamily="34" charset="0"/>
              </a:rPr>
              <a:t>ἄ</a:t>
            </a:r>
            <a:r>
              <a:rPr lang="en-US" dirty="0">
                <a:latin typeface="Arial" panose="020B0604020202020204" pitchFamily="34" charset="0"/>
                <a:cs typeface="Arial" panose="020B0604020202020204" pitchFamily="34" charset="0"/>
              </a:rPr>
              <a:t>v</a:t>
            </a:r>
            <a:r>
              <a:rPr lang="el-GR" dirty="0" err="1">
                <a:latin typeface="Arial" panose="020B0604020202020204" pitchFamily="34" charset="0"/>
                <a:cs typeface="Arial" panose="020B0604020202020204" pitchFamily="34" charset="0"/>
              </a:rPr>
              <a:t>ερ</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Plural</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 </a:t>
            </a:r>
            <a:r>
              <a:rPr lang="el-GR" dirty="0">
                <a:latin typeface="Arial" panose="020B0604020202020204" pitchFamily="34" charset="0"/>
                <a:cs typeface="Arial" panose="020B0604020202020204" pitchFamily="34" charset="0"/>
              </a:rPr>
              <a:t>ἄ</a:t>
            </a:r>
            <a:r>
              <a:rPr lang="en-US" dirty="0">
                <a:latin typeface="Arial" panose="020B0604020202020204" pitchFamily="34" charset="0"/>
                <a:cs typeface="Arial" panose="020B0604020202020204" pitchFamily="34" charset="0"/>
              </a:rPr>
              <a:t>v</a:t>
            </a:r>
            <a:r>
              <a:rPr lang="el-GR" dirty="0" err="1">
                <a:latin typeface="Arial" panose="020B0604020202020204" pitchFamily="34" charset="0"/>
                <a:cs typeface="Arial" panose="020B0604020202020204" pitchFamily="34" charset="0"/>
              </a:rPr>
              <a:t>δρες</a:t>
            </a:r>
            <a:r>
              <a:rPr lang="en-US" dirty="0">
                <a:latin typeface="Arial" panose="020B0604020202020204" pitchFamily="34" charset="0"/>
                <a:cs typeface="Arial" panose="020B0604020202020204" pitchFamily="34" charset="0"/>
              </a:rPr>
              <a:t>, G </a:t>
            </a:r>
            <a:r>
              <a:rPr lang="el-GR" dirty="0">
                <a:latin typeface="Arial" panose="020B0604020202020204" pitchFamily="34" charset="0"/>
                <a:cs typeface="Arial" panose="020B0604020202020204" pitchFamily="34" charset="0"/>
              </a:rPr>
              <a:t>ἀ</a:t>
            </a:r>
            <a:r>
              <a:rPr lang="en-US" dirty="0">
                <a:latin typeface="Arial" panose="020B0604020202020204" pitchFamily="34" charset="0"/>
                <a:cs typeface="Arial" panose="020B0604020202020204" pitchFamily="34" charset="0"/>
              </a:rPr>
              <a:t>v</a:t>
            </a:r>
            <a:r>
              <a:rPr lang="el-GR" dirty="0" err="1">
                <a:latin typeface="Arial" panose="020B0604020202020204" pitchFamily="34" charset="0"/>
                <a:cs typeface="Arial" panose="020B0604020202020204" pitchFamily="34" charset="0"/>
              </a:rPr>
              <a:t>δρῶ</a:t>
            </a:r>
            <a:r>
              <a:rPr lang="en-US" dirty="0">
                <a:latin typeface="Arial" panose="020B0604020202020204" pitchFamily="34" charset="0"/>
                <a:cs typeface="Arial" panose="020B0604020202020204" pitchFamily="34" charset="0"/>
              </a:rPr>
              <a:t>v, D </a:t>
            </a:r>
            <a:r>
              <a:rPr lang="el-GR" dirty="0">
                <a:latin typeface="Arial" panose="020B0604020202020204" pitchFamily="34" charset="0"/>
                <a:cs typeface="Arial" panose="020B0604020202020204" pitchFamily="34" charset="0"/>
              </a:rPr>
              <a:t>ἀ</a:t>
            </a:r>
            <a:r>
              <a:rPr lang="en-US" dirty="0">
                <a:latin typeface="Arial" panose="020B0604020202020204" pitchFamily="34" charset="0"/>
                <a:cs typeface="Arial" panose="020B0604020202020204" pitchFamily="34" charset="0"/>
              </a:rPr>
              <a:t>v</a:t>
            </a:r>
            <a:r>
              <a:rPr lang="el-GR" dirty="0">
                <a:latin typeface="Arial" panose="020B0604020202020204" pitchFamily="34" charset="0"/>
                <a:cs typeface="Arial" panose="020B0604020202020204" pitchFamily="34" charset="0"/>
              </a:rPr>
              <a:t>δράσι (</a:t>
            </a:r>
            <a:r>
              <a:rPr lang="en-US" dirty="0">
                <a:latin typeface="Arial" panose="020B0604020202020204" pitchFamily="34" charset="0"/>
                <a:cs typeface="Arial" panose="020B0604020202020204" pitchFamily="34" charset="0"/>
              </a:rPr>
              <a:t>v), A </a:t>
            </a:r>
            <a:r>
              <a:rPr lang="el-GR" dirty="0">
                <a:latin typeface="Arial" panose="020B0604020202020204" pitchFamily="34" charset="0"/>
                <a:cs typeface="Arial" panose="020B0604020202020204" pitchFamily="34" charset="0"/>
              </a:rPr>
              <a:t>ἄ</a:t>
            </a:r>
            <a:r>
              <a:rPr lang="en-US" dirty="0">
                <a:latin typeface="Arial" panose="020B0604020202020204" pitchFamily="34" charset="0"/>
                <a:cs typeface="Arial" panose="020B0604020202020204" pitchFamily="34" charset="0"/>
              </a:rPr>
              <a:t>v</a:t>
            </a:r>
            <a:r>
              <a:rPr lang="el-GR" dirty="0">
                <a:latin typeface="Arial" panose="020B0604020202020204" pitchFamily="34" charset="0"/>
                <a:cs typeface="Arial" panose="020B0604020202020204" pitchFamily="34" charset="0"/>
              </a:rPr>
              <a:t>δρας</a:t>
            </a:r>
            <a:r>
              <a:rPr lang="en-US" dirty="0">
                <a:latin typeface="Arial" panose="020B0604020202020204" pitchFamily="34" charset="0"/>
                <a:cs typeface="Arial" panose="020B0604020202020204" pitchFamily="34" charset="0"/>
              </a:rPr>
              <a:t>, V </a:t>
            </a:r>
            <a:r>
              <a:rPr lang="el-GR" dirty="0">
                <a:latin typeface="Arial" panose="020B0604020202020204" pitchFamily="34" charset="0"/>
                <a:cs typeface="Arial" panose="020B0604020202020204" pitchFamily="34" charset="0"/>
              </a:rPr>
              <a:t>ἄ</a:t>
            </a:r>
            <a:r>
              <a:rPr lang="en-US" dirty="0">
                <a:latin typeface="Arial" panose="020B0604020202020204" pitchFamily="34" charset="0"/>
                <a:cs typeface="Arial" panose="020B0604020202020204" pitchFamily="34" charset="0"/>
              </a:rPr>
              <a:t>v</a:t>
            </a:r>
            <a:r>
              <a:rPr lang="el-GR" dirty="0" err="1">
                <a:latin typeface="Arial" panose="020B0604020202020204" pitchFamily="34" charset="0"/>
                <a:cs typeface="Arial" panose="020B0604020202020204" pitchFamily="34" charset="0"/>
              </a:rPr>
              <a:t>δρες</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252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A3DEF9-8B04-3D90-F40A-98338A9A8EB4}"/>
              </a:ext>
            </a:extLst>
          </p:cNvPr>
          <p:cNvSpPr>
            <a:spLocks noGrp="1"/>
          </p:cNvSpPr>
          <p:nvPr>
            <p:ph type="title"/>
          </p:nvPr>
        </p:nvSpPr>
        <p:spPr/>
        <p:txBody>
          <a:bodyPr/>
          <a:lstStyle/>
          <a:p>
            <a:r>
              <a:rPr lang="en-US" dirty="0"/>
              <a:t>Nouns</a:t>
            </a:r>
            <a:endParaRPr lang="el-GR" dirty="0"/>
          </a:p>
        </p:txBody>
      </p:sp>
      <p:sp>
        <p:nvSpPr>
          <p:cNvPr id="3" name="Θέση περιεχομένου 2">
            <a:extLst>
              <a:ext uri="{FF2B5EF4-FFF2-40B4-BE49-F238E27FC236}">
                <a16:creationId xmlns:a16="http://schemas.microsoft.com/office/drawing/2014/main" id="{EB9E46F5-447E-09A8-3C7C-7951C185611C}"/>
              </a:ext>
            </a:extLst>
          </p:cNvPr>
          <p:cNvSpPr>
            <a:spLocks noGrp="1"/>
          </p:cNvSpPr>
          <p:nvPr>
            <p:ph sz="half" idx="1"/>
          </p:nvPr>
        </p:nvSpPr>
        <p:spPr/>
        <p:txBody>
          <a:bodyPr/>
          <a:lstStyle/>
          <a:p>
            <a:r>
              <a:rPr lang="en-US" dirty="0">
                <a:latin typeface="Arial" panose="020B0604020202020204" pitchFamily="34" charset="0"/>
                <a:cs typeface="Arial" panose="020B0604020202020204" pitchFamily="34" charset="0"/>
              </a:rPr>
              <a:t>Subtype 1: neutral</a:t>
            </a:r>
          </a:p>
          <a:p>
            <a:r>
              <a:rPr lang="en-US" dirty="0">
                <a:latin typeface="Arial" panose="020B0604020202020204" pitchFamily="34" charset="0"/>
                <a:cs typeface="Arial" panose="020B0604020202020204" pitchFamily="34" charset="0"/>
              </a:rPr>
              <a:t>         sing.               pl.</a:t>
            </a:r>
          </a:p>
          <a:p>
            <a:r>
              <a:rPr lang="en-US" dirty="0">
                <a:latin typeface="Arial" panose="020B0604020202020204" pitchFamily="34" charset="0"/>
                <a:cs typeface="Arial" panose="020B0604020202020204" pitchFamily="34" charset="0"/>
              </a:rPr>
              <a:t>nom. </a:t>
            </a:r>
            <a:r>
              <a:rPr lang="el-GR" dirty="0" err="1">
                <a:latin typeface="Arial" panose="020B0604020202020204" pitchFamily="34" charset="0"/>
                <a:cs typeface="Arial" panose="020B0604020202020204" pitchFamily="34" charset="0"/>
              </a:rPr>
              <a:t>πλῆθ-ος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πλήθ</a:t>
            </a:r>
            <a:r>
              <a:rPr lang="el-GR" dirty="0">
                <a:latin typeface="Arial" panose="020B0604020202020204" pitchFamily="34" charset="0"/>
                <a:cs typeface="Arial" panose="020B0604020202020204" pitchFamily="34" charset="0"/>
              </a:rPr>
              <a:t>-η</a:t>
            </a:r>
          </a:p>
          <a:p>
            <a:r>
              <a:rPr lang="en-US" dirty="0">
                <a:latin typeface="Arial" panose="020B0604020202020204" pitchFamily="34" charset="0"/>
                <a:cs typeface="Arial" panose="020B0604020202020204" pitchFamily="34" charset="0"/>
              </a:rPr>
              <a:t>acc. </a:t>
            </a:r>
            <a:r>
              <a:rPr lang="el-GR" dirty="0" err="1">
                <a:latin typeface="Arial" panose="020B0604020202020204" pitchFamily="34" charset="0"/>
                <a:cs typeface="Arial" panose="020B0604020202020204" pitchFamily="34" charset="0"/>
              </a:rPr>
              <a:t>πλῆθ-ος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πλήθ</a:t>
            </a:r>
            <a:r>
              <a:rPr lang="el-GR" dirty="0">
                <a:latin typeface="Arial" panose="020B0604020202020204" pitchFamily="34" charset="0"/>
                <a:cs typeface="Arial" panose="020B0604020202020204" pitchFamily="34" charset="0"/>
              </a:rPr>
              <a:t>-η</a:t>
            </a:r>
          </a:p>
          <a:p>
            <a:r>
              <a:rPr lang="en-US" dirty="0">
                <a:latin typeface="Arial" panose="020B0604020202020204" pitchFamily="34" charset="0"/>
                <a:cs typeface="Arial" panose="020B0604020202020204" pitchFamily="34" charset="0"/>
              </a:rPr>
              <a:t>gen. </a:t>
            </a:r>
            <a:r>
              <a:rPr lang="el-GR" dirty="0" err="1">
                <a:latin typeface="Arial" panose="020B0604020202020204" pitchFamily="34" charset="0"/>
                <a:cs typeface="Arial" panose="020B0604020202020204" pitchFamily="34" charset="0"/>
              </a:rPr>
              <a:t>πλήθ-ους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πληθ-ῶν</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dat. </a:t>
            </a:r>
            <a:r>
              <a:rPr lang="el-GR" dirty="0" err="1">
                <a:latin typeface="Arial" panose="020B0604020202020204" pitchFamily="34" charset="0"/>
                <a:cs typeface="Arial" panose="020B0604020202020204" pitchFamily="34" charset="0"/>
              </a:rPr>
              <a:t>πλήθε</a:t>
            </a:r>
            <a:r>
              <a:rPr lang="el-GR" dirty="0">
                <a:latin typeface="Arial" panose="020B0604020202020204" pitchFamily="34" charset="0"/>
                <a:cs typeface="Arial" panose="020B0604020202020204" pitchFamily="34" charset="0"/>
              </a:rPr>
              <a:t>-ι </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πλήθεσι</a:t>
            </a:r>
            <a:r>
              <a:rPr lang="el-GR" dirty="0">
                <a:latin typeface="Arial" panose="020B0604020202020204" pitchFamily="34" charset="0"/>
                <a:cs typeface="Arial" panose="020B0604020202020204" pitchFamily="34" charset="0"/>
              </a:rPr>
              <a:t>(ν)</a:t>
            </a:r>
          </a:p>
          <a:p>
            <a:r>
              <a:rPr lang="en-US" dirty="0">
                <a:latin typeface="Arial" panose="020B0604020202020204" pitchFamily="34" charset="0"/>
                <a:cs typeface="Arial" panose="020B0604020202020204" pitchFamily="34" charset="0"/>
              </a:rPr>
              <a:t>voc. </a:t>
            </a:r>
            <a:r>
              <a:rPr lang="el-GR" dirty="0" err="1">
                <a:latin typeface="Arial" panose="020B0604020202020204" pitchFamily="34" charset="0"/>
                <a:cs typeface="Arial" panose="020B0604020202020204" pitchFamily="34" charset="0"/>
              </a:rPr>
              <a:t>πλῆθ-ος</a:t>
            </a:r>
            <a:r>
              <a:rPr lang="el-GR" dirty="0">
                <a:latin typeface="Arial" panose="020B0604020202020204" pitchFamily="34" charset="0"/>
                <a:cs typeface="Arial" panose="020B0604020202020204" pitchFamily="34" charset="0"/>
              </a:rPr>
              <a:t>          πλήθη</a:t>
            </a:r>
          </a:p>
        </p:txBody>
      </p:sp>
      <p:sp>
        <p:nvSpPr>
          <p:cNvPr id="4" name="Θέση περιεχομένου 3">
            <a:extLst>
              <a:ext uri="{FF2B5EF4-FFF2-40B4-BE49-F238E27FC236}">
                <a16:creationId xmlns:a16="http://schemas.microsoft.com/office/drawing/2014/main" id="{F62F33FB-10D9-2B08-32BB-9F918238BC68}"/>
              </a:ext>
            </a:extLst>
          </p:cNvPr>
          <p:cNvSpPr>
            <a:spLocks noGrp="1"/>
          </p:cNvSpPr>
          <p:nvPr>
            <p:ph sz="half" idx="2"/>
          </p:nvPr>
        </p:nvSpPr>
        <p:spPr/>
        <p:txBody>
          <a:bodyPr/>
          <a:lstStyle/>
          <a:p>
            <a:r>
              <a:rPr lang="en-US" dirty="0">
                <a:latin typeface="Arial" panose="020B0604020202020204" pitchFamily="34" charset="0"/>
                <a:cs typeface="Arial" panose="020B0604020202020204" pitchFamily="34" charset="0"/>
              </a:rPr>
              <a:t>Subtype 2: Feminine</a:t>
            </a:r>
          </a:p>
          <a:p>
            <a:r>
              <a:rPr lang="en-US" dirty="0">
                <a:latin typeface="Arial" panose="020B0604020202020204" pitchFamily="34" charset="0"/>
                <a:cs typeface="Arial" panose="020B0604020202020204" pitchFamily="34" charset="0"/>
              </a:rPr>
              <a:t>sing.                pl.</a:t>
            </a:r>
          </a:p>
          <a:p>
            <a:r>
              <a:rPr lang="en-US" dirty="0">
                <a:latin typeface="Arial" panose="020B0604020202020204" pitchFamily="34" charset="0"/>
                <a:cs typeface="Arial" panose="020B0604020202020204" pitchFamily="34" charset="0"/>
              </a:rPr>
              <a:t>nom. </a:t>
            </a:r>
            <a:r>
              <a:rPr lang="el-GR" dirty="0" err="1">
                <a:latin typeface="Arial" panose="020B0604020202020204" pitchFamily="34" charset="0"/>
                <a:cs typeface="Arial" panose="020B0604020202020204" pitchFamily="34" charset="0"/>
              </a:rPr>
              <a:t>τριήρ</a:t>
            </a:r>
            <a:r>
              <a:rPr lang="el-GR" dirty="0">
                <a:latin typeface="Arial" panose="020B0604020202020204" pitchFamily="34" charset="0"/>
                <a:cs typeface="Arial" panose="020B0604020202020204" pitchFamily="34" charset="0"/>
              </a:rPr>
              <a:t>-ης </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τριήρ</a:t>
            </a:r>
            <a:r>
              <a:rPr lang="el-GR" dirty="0">
                <a:latin typeface="Arial" panose="020B0604020202020204" pitchFamily="34" charset="0"/>
                <a:cs typeface="Arial" panose="020B0604020202020204" pitchFamily="34" charset="0"/>
              </a:rPr>
              <a:t>-εις</a:t>
            </a:r>
          </a:p>
          <a:p>
            <a:r>
              <a:rPr lang="en-US" dirty="0">
                <a:latin typeface="Arial" panose="020B0604020202020204" pitchFamily="34" charset="0"/>
                <a:cs typeface="Arial" panose="020B0604020202020204" pitchFamily="34" charset="0"/>
              </a:rPr>
              <a:t>acc. </a:t>
            </a:r>
            <a:r>
              <a:rPr lang="el-GR" dirty="0" err="1">
                <a:latin typeface="Arial" panose="020B0604020202020204" pitchFamily="34" charset="0"/>
                <a:cs typeface="Arial" panose="020B0604020202020204" pitchFamily="34" charset="0"/>
              </a:rPr>
              <a:t>τριήρ</a:t>
            </a:r>
            <a:r>
              <a:rPr lang="el-GR" dirty="0">
                <a:latin typeface="Arial" panose="020B0604020202020204" pitchFamily="34" charset="0"/>
                <a:cs typeface="Arial" panose="020B0604020202020204" pitchFamily="34" charset="0"/>
              </a:rPr>
              <a:t>-η </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τριήρ</a:t>
            </a:r>
            <a:r>
              <a:rPr lang="el-GR" dirty="0">
                <a:latin typeface="Arial" panose="020B0604020202020204" pitchFamily="34" charset="0"/>
                <a:cs typeface="Arial" panose="020B0604020202020204" pitchFamily="34" charset="0"/>
              </a:rPr>
              <a:t>-εις</a:t>
            </a:r>
          </a:p>
          <a:p>
            <a:r>
              <a:rPr lang="en-US" dirty="0">
                <a:latin typeface="Arial" panose="020B0604020202020204" pitchFamily="34" charset="0"/>
                <a:cs typeface="Arial" panose="020B0604020202020204" pitchFamily="34" charset="0"/>
              </a:rPr>
              <a:t>gen. </a:t>
            </a:r>
            <a:r>
              <a:rPr lang="el-GR" dirty="0" err="1">
                <a:latin typeface="Arial" panose="020B0604020202020204" pitchFamily="34" charset="0"/>
                <a:cs typeface="Arial" panose="020B0604020202020204" pitchFamily="34" charset="0"/>
              </a:rPr>
              <a:t>τριήρ-ους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τριήρ</a:t>
            </a:r>
            <a:r>
              <a:rPr lang="el-GR" dirty="0">
                <a:latin typeface="Arial" panose="020B0604020202020204" pitchFamily="34" charset="0"/>
                <a:cs typeface="Arial" panose="020B0604020202020204" pitchFamily="34" charset="0"/>
              </a:rPr>
              <a:t>-ων</a:t>
            </a:r>
          </a:p>
          <a:p>
            <a:r>
              <a:rPr lang="en-US" dirty="0">
                <a:latin typeface="Arial" panose="020B0604020202020204" pitchFamily="34" charset="0"/>
                <a:cs typeface="Arial" panose="020B0604020202020204" pitchFamily="34" charset="0"/>
              </a:rPr>
              <a:t>dat. </a:t>
            </a:r>
            <a:r>
              <a:rPr lang="el-GR" dirty="0" err="1">
                <a:latin typeface="Arial" panose="020B0604020202020204" pitchFamily="34" charset="0"/>
                <a:cs typeface="Arial" panose="020B0604020202020204" pitchFamily="34" charset="0"/>
              </a:rPr>
              <a:t>τριήρ</a:t>
            </a:r>
            <a:r>
              <a:rPr lang="el-GR" dirty="0">
                <a:latin typeface="Arial" panose="020B0604020202020204" pitchFamily="34" charset="0"/>
                <a:cs typeface="Arial" panose="020B0604020202020204" pitchFamily="34" charset="0"/>
              </a:rPr>
              <a:t>-ει </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τριήρεσι</a:t>
            </a:r>
            <a:r>
              <a:rPr lang="el-GR" dirty="0">
                <a:latin typeface="Arial" panose="020B0604020202020204" pitchFamily="34" charset="0"/>
                <a:cs typeface="Arial" panose="020B0604020202020204" pitchFamily="34" charset="0"/>
              </a:rPr>
              <a:t>(ν)</a:t>
            </a:r>
          </a:p>
          <a:p>
            <a:r>
              <a:rPr lang="en-US" dirty="0">
                <a:latin typeface="Arial" panose="020B0604020202020204" pitchFamily="34" charset="0"/>
                <a:cs typeface="Arial" panose="020B0604020202020204" pitchFamily="34" charset="0"/>
              </a:rPr>
              <a:t>voc. </a:t>
            </a:r>
            <a:r>
              <a:rPr lang="el-GR" dirty="0">
                <a:latin typeface="Arial" panose="020B0604020202020204" pitchFamily="34" charset="0"/>
                <a:cs typeface="Arial" panose="020B0604020202020204" pitchFamily="34" charset="0"/>
              </a:rPr>
              <a:t>ὦ </a:t>
            </a:r>
            <a:r>
              <a:rPr lang="el-GR" dirty="0" err="1">
                <a:latin typeface="Arial" panose="020B0604020202020204" pitchFamily="34" charset="0"/>
                <a:cs typeface="Arial" panose="020B0604020202020204" pitchFamily="34" charset="0"/>
              </a:rPr>
              <a:t>τριήρ</a:t>
            </a:r>
            <a:r>
              <a:rPr lang="el-GR" dirty="0">
                <a:latin typeface="Arial" panose="020B0604020202020204" pitchFamily="34" charset="0"/>
                <a:cs typeface="Arial" panose="020B0604020202020204" pitchFamily="34" charset="0"/>
              </a:rPr>
              <a:t>-η   </a:t>
            </a:r>
            <a:r>
              <a:rPr lang="el-GR" dirty="0" err="1">
                <a:latin typeface="Arial" panose="020B0604020202020204" pitchFamily="34" charset="0"/>
                <a:cs typeface="Arial" panose="020B0604020202020204" pitchFamily="34" charset="0"/>
              </a:rPr>
              <a:t>τριήρ</a:t>
            </a:r>
            <a:r>
              <a:rPr lang="el-GR" dirty="0">
                <a:latin typeface="Arial" panose="020B0604020202020204" pitchFamily="34" charset="0"/>
                <a:cs typeface="Arial" panose="020B0604020202020204" pitchFamily="34" charset="0"/>
              </a:rPr>
              <a:t>-εις</a:t>
            </a:r>
          </a:p>
        </p:txBody>
      </p:sp>
    </p:spTree>
    <p:extLst>
      <p:ext uri="{BB962C8B-B14F-4D97-AF65-F5344CB8AC3E}">
        <p14:creationId xmlns:p14="http://schemas.microsoft.com/office/powerpoint/2010/main" val="559167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70FA84-4232-939C-F3DC-0D18E0C4A092}"/>
              </a:ext>
            </a:extLst>
          </p:cNvPr>
          <p:cNvSpPr>
            <a:spLocks noGrp="1"/>
          </p:cNvSpPr>
          <p:nvPr>
            <p:ph type="title"/>
          </p:nvPr>
        </p:nvSpPr>
        <p:spPr/>
        <p:txBody>
          <a:bodyPr/>
          <a:lstStyle/>
          <a:p>
            <a:r>
              <a:rPr lang="en-US" dirty="0"/>
              <a:t>Nouns</a:t>
            </a:r>
            <a:endParaRPr lang="el-GR" dirty="0"/>
          </a:p>
        </p:txBody>
      </p:sp>
      <p:sp>
        <p:nvSpPr>
          <p:cNvPr id="3" name="Θέση περιεχομένου 2">
            <a:extLst>
              <a:ext uri="{FF2B5EF4-FFF2-40B4-BE49-F238E27FC236}">
                <a16:creationId xmlns:a16="http://schemas.microsoft.com/office/drawing/2014/main" id="{BF0748F3-F422-FA66-2580-2430BB1E435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Subtype 3: Feminine</a:t>
            </a:r>
          </a:p>
          <a:p>
            <a:r>
              <a:rPr lang="el-GR" dirty="0">
                <a:latin typeface="Arial" panose="020B0604020202020204" pitchFamily="34" charset="0"/>
                <a:cs typeface="Arial" panose="020B0604020202020204" pitchFamily="34" charset="0"/>
              </a:rPr>
              <a:t>ἡ </a:t>
            </a:r>
            <a:r>
              <a:rPr lang="el-GR" dirty="0" err="1">
                <a:latin typeface="Arial" panose="020B0604020202020204" pitchFamily="34" charset="0"/>
                <a:cs typeface="Arial" panose="020B0604020202020204" pitchFamily="34" charset="0"/>
              </a:rPr>
              <a:t>πόλις</a:t>
            </a:r>
            <a:r>
              <a:rPr lang="el-GR" dirty="0">
                <a:latin typeface="Arial" panose="020B0604020202020204" pitchFamily="34" charset="0"/>
                <a:cs typeface="Arial" panose="020B0604020202020204" pitchFamily="34" charset="0"/>
              </a:rPr>
              <a:t> (3</a:t>
            </a:r>
            <a:r>
              <a:rPr lang="en-US" dirty="0">
                <a:latin typeface="Arial" panose="020B0604020202020204" pitchFamily="34" charset="0"/>
                <a:cs typeface="Arial" panose="020B0604020202020204" pitchFamily="34" charset="0"/>
              </a:rPr>
              <a:t>e), city-state</a:t>
            </a:r>
          </a:p>
          <a:p>
            <a:r>
              <a:rPr lang="en-US" dirty="0">
                <a:latin typeface="Arial" panose="020B0604020202020204" pitchFamily="34" charset="0"/>
                <a:cs typeface="Arial" panose="020B0604020202020204" pitchFamily="34" charset="0"/>
              </a:rPr>
              <a:t>sing.                pl.</a:t>
            </a:r>
          </a:p>
          <a:p>
            <a:r>
              <a:rPr lang="en-US" dirty="0">
                <a:latin typeface="Arial" panose="020B0604020202020204" pitchFamily="34" charset="0"/>
                <a:cs typeface="Arial" panose="020B0604020202020204" pitchFamily="34" charset="0"/>
              </a:rPr>
              <a:t>nom. </a:t>
            </a:r>
            <a:r>
              <a:rPr lang="el-GR" dirty="0" err="1">
                <a:latin typeface="Arial" panose="020B0604020202020204" pitchFamily="34" charset="0"/>
                <a:cs typeface="Arial" panose="020B0604020202020204" pitchFamily="34" charset="0"/>
              </a:rPr>
              <a:t>πόλι</a:t>
            </a:r>
            <a:r>
              <a:rPr lang="el-GR" dirty="0">
                <a:latin typeface="Arial" panose="020B0604020202020204" pitchFamily="34" charset="0"/>
                <a:cs typeface="Arial" panose="020B0604020202020204" pitchFamily="34" charset="0"/>
              </a:rPr>
              <a:t>-ς </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πόλεις</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acc. </a:t>
            </a:r>
            <a:r>
              <a:rPr lang="el-GR" dirty="0" err="1">
                <a:latin typeface="Arial" panose="020B0604020202020204" pitchFamily="34" charset="0"/>
                <a:cs typeface="Arial" panose="020B0604020202020204" pitchFamily="34" charset="0"/>
              </a:rPr>
              <a:t>πόλι</a:t>
            </a:r>
            <a:r>
              <a:rPr lang="el-GR" dirty="0">
                <a:latin typeface="Arial" panose="020B0604020202020204" pitchFamily="34" charset="0"/>
                <a:cs typeface="Arial" panose="020B0604020202020204" pitchFamily="34" charset="0"/>
              </a:rPr>
              <a:t>-ν </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πόλεις</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gen. </a:t>
            </a:r>
            <a:r>
              <a:rPr lang="el-GR" dirty="0" err="1">
                <a:latin typeface="Arial" panose="020B0604020202020204" pitchFamily="34" charset="0"/>
                <a:cs typeface="Arial" panose="020B0604020202020204" pitchFamily="34" charset="0"/>
              </a:rPr>
              <a:t>πόλε</a:t>
            </a:r>
            <a:r>
              <a:rPr lang="el-GR" dirty="0">
                <a:latin typeface="Arial" panose="020B0604020202020204" pitchFamily="34" charset="0"/>
                <a:cs typeface="Arial" panose="020B0604020202020204" pitchFamily="34" charset="0"/>
              </a:rPr>
              <a:t>-ως </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πόλε</a:t>
            </a:r>
            <a:r>
              <a:rPr lang="el-GR" dirty="0">
                <a:latin typeface="Arial" panose="020B0604020202020204" pitchFamily="34" charset="0"/>
                <a:cs typeface="Arial" panose="020B0604020202020204" pitchFamily="34" charset="0"/>
              </a:rPr>
              <a:t>-ων</a:t>
            </a:r>
          </a:p>
          <a:p>
            <a:r>
              <a:rPr lang="en-US" dirty="0">
                <a:latin typeface="Arial" panose="020B0604020202020204" pitchFamily="34" charset="0"/>
                <a:cs typeface="Arial" panose="020B0604020202020204" pitchFamily="34" charset="0"/>
              </a:rPr>
              <a:t>dat. </a:t>
            </a:r>
            <a:r>
              <a:rPr lang="el-GR" dirty="0" err="1">
                <a:latin typeface="Arial" panose="020B0604020202020204" pitchFamily="34" charset="0"/>
                <a:cs typeface="Arial" panose="020B0604020202020204" pitchFamily="34" charset="0"/>
              </a:rPr>
              <a:t>πόλε</a:t>
            </a:r>
            <a:r>
              <a:rPr lang="el-GR" dirty="0">
                <a:latin typeface="Arial" panose="020B0604020202020204" pitchFamily="34" charset="0"/>
                <a:cs typeface="Arial" panose="020B0604020202020204" pitchFamily="34" charset="0"/>
              </a:rPr>
              <a:t>-ι </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πόλεσι</a:t>
            </a:r>
            <a:r>
              <a:rPr lang="el-GR" dirty="0">
                <a:latin typeface="Arial" panose="020B0604020202020204" pitchFamily="34" charset="0"/>
                <a:cs typeface="Arial" panose="020B0604020202020204" pitchFamily="34" charset="0"/>
              </a:rPr>
              <a:t>(ν)</a:t>
            </a:r>
          </a:p>
          <a:p>
            <a:r>
              <a:rPr lang="en-US" dirty="0">
                <a:latin typeface="Arial" panose="020B0604020202020204" pitchFamily="34" charset="0"/>
                <a:cs typeface="Arial" panose="020B0604020202020204" pitchFamily="34" charset="0"/>
              </a:rPr>
              <a:t>voc. </a:t>
            </a:r>
            <a:r>
              <a:rPr lang="el-GR" dirty="0">
                <a:latin typeface="Arial" panose="020B0604020202020204" pitchFamily="34" charset="0"/>
                <a:cs typeface="Arial" panose="020B0604020202020204" pitchFamily="34" charset="0"/>
              </a:rPr>
              <a:t>ὦ πόλι    πόλεις</a:t>
            </a:r>
          </a:p>
        </p:txBody>
      </p:sp>
    </p:spTree>
    <p:extLst>
      <p:ext uri="{BB962C8B-B14F-4D97-AF65-F5344CB8AC3E}">
        <p14:creationId xmlns:p14="http://schemas.microsoft.com/office/powerpoint/2010/main" val="3690624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91911B-FACB-5B94-3E52-3E261040F707}"/>
              </a:ext>
            </a:extLst>
          </p:cNvPr>
          <p:cNvSpPr>
            <a:spLocks noGrp="1"/>
          </p:cNvSpPr>
          <p:nvPr>
            <p:ph type="title"/>
          </p:nvPr>
        </p:nvSpPr>
        <p:spPr/>
        <p:txBody>
          <a:bodyPr/>
          <a:lstStyle/>
          <a:p>
            <a:r>
              <a:rPr lang="en-US" dirty="0"/>
              <a:t>Nouns: Exercise</a:t>
            </a:r>
            <a:r>
              <a:rPr lang="el-GR" dirty="0"/>
              <a:t> 3</a:t>
            </a:r>
          </a:p>
        </p:txBody>
      </p:sp>
      <p:sp>
        <p:nvSpPr>
          <p:cNvPr id="3" name="Θέση περιεχομένου 2">
            <a:extLst>
              <a:ext uri="{FF2B5EF4-FFF2-40B4-BE49-F238E27FC236}">
                <a16:creationId xmlns:a16="http://schemas.microsoft.com/office/drawing/2014/main" id="{9ABEC915-1B5F-A919-63E6-95602AA549E8}"/>
              </a:ext>
            </a:extLst>
          </p:cNvPr>
          <p:cNvSpPr>
            <a:spLocks noGrp="1"/>
          </p:cNvSpPr>
          <p:nvPr>
            <p:ph idx="1"/>
          </p:nvPr>
        </p:nvSpPr>
        <p:spPr/>
        <p:txBody>
          <a:bodyPr/>
          <a:lstStyle/>
          <a:p>
            <a:r>
              <a:rPr lang="en-US" dirty="0"/>
              <a:t>Name the GENDER, CASE, and NUMBER (where possible) of the following def. art. + noun combinations:</a:t>
            </a:r>
          </a:p>
          <a:p>
            <a:r>
              <a:rPr lang="en-US" dirty="0"/>
              <a:t>1. </a:t>
            </a:r>
            <a:r>
              <a:rPr lang="el-GR" dirty="0" err="1"/>
              <a:t>τῇ</a:t>
            </a:r>
            <a:r>
              <a:rPr lang="el-GR" dirty="0"/>
              <a:t> </a:t>
            </a:r>
            <a:r>
              <a:rPr lang="el-GR" dirty="0" err="1"/>
              <a:t>σκηνῇ</a:t>
            </a:r>
            <a:r>
              <a:rPr lang="el-GR" dirty="0"/>
              <a:t> </a:t>
            </a:r>
            <a:r>
              <a:rPr lang="en-US" dirty="0"/>
              <a:t>                                                                                  </a:t>
            </a:r>
            <a:r>
              <a:rPr lang="el-GR" dirty="0"/>
              <a:t>6. </a:t>
            </a:r>
            <a:r>
              <a:rPr lang="el-GR" dirty="0" err="1"/>
              <a:t>τὸ</a:t>
            </a:r>
            <a:r>
              <a:rPr lang="el-GR" dirty="0"/>
              <a:t> </a:t>
            </a:r>
            <a:r>
              <a:rPr lang="el-GR" dirty="0" err="1"/>
              <a:t>ἆσθμα</a:t>
            </a:r>
            <a:endParaRPr lang="el-GR" dirty="0"/>
          </a:p>
          <a:p>
            <a:r>
              <a:rPr lang="el-GR" dirty="0"/>
              <a:t>2. ἡ </a:t>
            </a:r>
            <a:r>
              <a:rPr lang="el-GR" dirty="0" err="1"/>
              <a:t>δημοκρατία</a:t>
            </a:r>
            <a:r>
              <a:rPr lang="el-GR" dirty="0"/>
              <a:t> </a:t>
            </a:r>
            <a:r>
              <a:rPr lang="en-US" dirty="0"/>
              <a:t>                                                                   </a:t>
            </a:r>
            <a:r>
              <a:rPr lang="el-GR" dirty="0"/>
              <a:t>7. </a:t>
            </a:r>
            <a:r>
              <a:rPr lang="el-GR" dirty="0" err="1"/>
              <a:t>τοῖς</a:t>
            </a:r>
            <a:r>
              <a:rPr lang="el-GR" dirty="0"/>
              <a:t> </a:t>
            </a:r>
            <a:r>
              <a:rPr lang="el-GR" dirty="0" err="1"/>
              <a:t>δεσπόταις</a:t>
            </a:r>
            <a:endParaRPr lang="el-GR" dirty="0"/>
          </a:p>
          <a:p>
            <a:r>
              <a:rPr lang="el-GR" dirty="0"/>
              <a:t>3. </a:t>
            </a:r>
            <a:r>
              <a:rPr lang="el-GR" dirty="0" err="1"/>
              <a:t>τὸ</a:t>
            </a:r>
            <a:r>
              <a:rPr lang="el-GR" dirty="0"/>
              <a:t> </a:t>
            </a:r>
            <a:r>
              <a:rPr lang="el-GR" dirty="0" err="1"/>
              <a:t>νεῦρον</a:t>
            </a:r>
            <a:r>
              <a:rPr lang="el-GR" dirty="0"/>
              <a:t> </a:t>
            </a:r>
            <a:r>
              <a:rPr lang="en-US" dirty="0"/>
              <a:t>                                                                          </a:t>
            </a:r>
            <a:r>
              <a:rPr lang="el-GR" dirty="0"/>
              <a:t>8. </a:t>
            </a:r>
            <a:r>
              <a:rPr lang="el-GR" dirty="0" err="1"/>
              <a:t>τῶν</a:t>
            </a:r>
            <a:r>
              <a:rPr lang="el-GR" dirty="0"/>
              <a:t> </a:t>
            </a:r>
            <a:r>
              <a:rPr lang="el-GR" dirty="0" err="1"/>
              <a:t>σπόγγων</a:t>
            </a:r>
            <a:endParaRPr lang="el-GR" dirty="0"/>
          </a:p>
          <a:p>
            <a:r>
              <a:rPr lang="el-GR" dirty="0"/>
              <a:t>4. </a:t>
            </a:r>
            <a:r>
              <a:rPr lang="el-GR" dirty="0" err="1"/>
              <a:t>τοῦ</a:t>
            </a:r>
            <a:r>
              <a:rPr lang="el-GR" dirty="0"/>
              <a:t> </a:t>
            </a:r>
            <a:r>
              <a:rPr lang="el-GR" dirty="0" err="1"/>
              <a:t>σκελετοῦ</a:t>
            </a:r>
            <a:r>
              <a:rPr lang="el-GR" dirty="0"/>
              <a:t> </a:t>
            </a:r>
            <a:r>
              <a:rPr lang="en-US" dirty="0"/>
              <a:t>                                                                          </a:t>
            </a:r>
            <a:r>
              <a:rPr lang="el-GR" dirty="0"/>
              <a:t>9. </a:t>
            </a:r>
            <a:r>
              <a:rPr lang="el-GR" dirty="0" err="1"/>
              <a:t>τὰ</a:t>
            </a:r>
            <a:r>
              <a:rPr lang="el-GR" dirty="0"/>
              <a:t> </a:t>
            </a:r>
            <a:r>
              <a:rPr lang="el-GR" dirty="0" err="1"/>
              <a:t>κρανία</a:t>
            </a:r>
            <a:endParaRPr lang="el-GR" dirty="0"/>
          </a:p>
          <a:p>
            <a:r>
              <a:rPr lang="el-GR" dirty="0"/>
              <a:t>5. </a:t>
            </a:r>
            <a:r>
              <a:rPr lang="el-GR" dirty="0" err="1"/>
              <a:t>τοὺς</a:t>
            </a:r>
            <a:r>
              <a:rPr lang="el-GR" dirty="0"/>
              <a:t> </a:t>
            </a:r>
            <a:r>
              <a:rPr lang="el-GR" dirty="0" err="1"/>
              <a:t>ὀφθαλμούς</a:t>
            </a:r>
            <a:r>
              <a:rPr lang="el-GR" dirty="0"/>
              <a:t> </a:t>
            </a:r>
            <a:r>
              <a:rPr lang="en-US" dirty="0"/>
              <a:t>                                                            </a:t>
            </a:r>
            <a:r>
              <a:rPr lang="el-GR" dirty="0"/>
              <a:t>10. </a:t>
            </a:r>
            <a:r>
              <a:rPr lang="el-GR" dirty="0" err="1"/>
              <a:t>τῆς</a:t>
            </a:r>
            <a:r>
              <a:rPr lang="el-GR" dirty="0"/>
              <a:t> </a:t>
            </a:r>
            <a:r>
              <a:rPr lang="el-GR" dirty="0" err="1"/>
              <a:t>τραγῳδίας</a:t>
            </a:r>
            <a:endParaRPr lang="el-GR" dirty="0"/>
          </a:p>
        </p:txBody>
      </p:sp>
    </p:spTree>
    <p:extLst>
      <p:ext uri="{BB962C8B-B14F-4D97-AF65-F5344CB8AC3E}">
        <p14:creationId xmlns:p14="http://schemas.microsoft.com/office/powerpoint/2010/main" val="173475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D44272-C6D2-7BEF-ABD1-0ABE5952FF91}"/>
              </a:ext>
            </a:extLst>
          </p:cNvPr>
          <p:cNvSpPr>
            <a:spLocks noGrp="1"/>
          </p:cNvSpPr>
          <p:nvPr>
            <p:ph type="title"/>
          </p:nvPr>
        </p:nvSpPr>
        <p:spPr/>
        <p:txBody>
          <a:bodyPr/>
          <a:lstStyle/>
          <a:p>
            <a:r>
              <a:rPr lang="en-US" dirty="0"/>
              <a:t>Exercise</a:t>
            </a:r>
            <a:r>
              <a:rPr lang="el-GR" dirty="0"/>
              <a:t> 4</a:t>
            </a:r>
          </a:p>
        </p:txBody>
      </p:sp>
      <p:sp>
        <p:nvSpPr>
          <p:cNvPr id="3" name="Θέση περιεχομένου 2">
            <a:extLst>
              <a:ext uri="{FF2B5EF4-FFF2-40B4-BE49-F238E27FC236}">
                <a16:creationId xmlns:a16="http://schemas.microsoft.com/office/drawing/2014/main" id="{2D95C20C-09E3-5A65-589D-9514DB8D0603}"/>
              </a:ext>
            </a:extLst>
          </p:cNvPr>
          <p:cNvSpPr>
            <a:spLocks noGrp="1"/>
          </p:cNvSpPr>
          <p:nvPr>
            <p:ph idx="1"/>
          </p:nvPr>
        </p:nvSpPr>
        <p:spPr/>
        <p:txBody>
          <a:bodyPr/>
          <a:lstStyle/>
          <a:p>
            <a:r>
              <a:rPr lang="en-US" dirty="0"/>
              <a:t>Write the correct form of </a:t>
            </a:r>
            <a:r>
              <a:rPr lang="el-GR" dirty="0" err="1"/>
              <a:t>ἄνθρωπος</a:t>
            </a:r>
            <a:r>
              <a:rPr lang="el-GR" dirty="0"/>
              <a:t> </a:t>
            </a:r>
            <a:r>
              <a:rPr lang="en-US" dirty="0"/>
              <a:t>or </a:t>
            </a:r>
            <a:r>
              <a:rPr lang="el-GR" dirty="0" err="1"/>
              <a:t>ἔργον</a:t>
            </a:r>
            <a:r>
              <a:rPr lang="el-GR" dirty="0"/>
              <a:t> </a:t>
            </a:r>
            <a:r>
              <a:rPr lang="en-US" dirty="0"/>
              <a:t>for the following def. art. adjective combinations. Check the gender of the def. art. + adj. to determine</a:t>
            </a:r>
            <a:r>
              <a:rPr lang="el-GR" dirty="0"/>
              <a:t> </a:t>
            </a:r>
            <a:r>
              <a:rPr lang="en-US" dirty="0"/>
              <a:t>which noun to put with them. Sometimes you can give two answers:</a:t>
            </a:r>
          </a:p>
          <a:p>
            <a:r>
              <a:rPr lang="en-US" dirty="0"/>
              <a:t>1. </a:t>
            </a:r>
            <a:r>
              <a:rPr lang="el-GR" dirty="0" err="1"/>
              <a:t>τὸν</a:t>
            </a:r>
            <a:r>
              <a:rPr lang="el-GR" dirty="0"/>
              <a:t> </a:t>
            </a:r>
            <a:r>
              <a:rPr lang="el-GR" dirty="0" err="1"/>
              <a:t>καλόν</a:t>
            </a:r>
            <a:r>
              <a:rPr lang="el-GR" dirty="0"/>
              <a:t> –                                                           5. </a:t>
            </a:r>
            <a:r>
              <a:rPr lang="el-GR" dirty="0" err="1"/>
              <a:t>τῷ</a:t>
            </a:r>
            <a:r>
              <a:rPr lang="el-GR" dirty="0"/>
              <a:t> </a:t>
            </a:r>
            <a:r>
              <a:rPr lang="el-GR" dirty="0" err="1"/>
              <a:t>κακῷ</a:t>
            </a:r>
            <a:r>
              <a:rPr lang="el-GR" dirty="0"/>
              <a:t> –</a:t>
            </a:r>
          </a:p>
          <a:p>
            <a:r>
              <a:rPr lang="el-GR" dirty="0"/>
              <a:t>2. </a:t>
            </a:r>
            <a:r>
              <a:rPr lang="el-GR" dirty="0" err="1"/>
              <a:t>τῶν</a:t>
            </a:r>
            <a:r>
              <a:rPr lang="el-GR" dirty="0"/>
              <a:t> </a:t>
            </a:r>
            <a:r>
              <a:rPr lang="el-GR" dirty="0" err="1"/>
              <a:t>κακῶν</a:t>
            </a:r>
            <a:r>
              <a:rPr lang="el-GR" dirty="0"/>
              <a:t> –                                                         6. </a:t>
            </a:r>
            <a:r>
              <a:rPr lang="el-GR" dirty="0" err="1"/>
              <a:t>τοὺς</a:t>
            </a:r>
            <a:r>
              <a:rPr lang="el-GR" dirty="0"/>
              <a:t> </a:t>
            </a:r>
            <a:r>
              <a:rPr lang="el-GR" dirty="0" err="1"/>
              <a:t>κακούς</a:t>
            </a:r>
            <a:r>
              <a:rPr lang="el-GR" dirty="0"/>
              <a:t> –</a:t>
            </a:r>
          </a:p>
          <a:p>
            <a:r>
              <a:rPr lang="el-GR" dirty="0"/>
              <a:t>3. </a:t>
            </a:r>
            <a:r>
              <a:rPr lang="el-GR" dirty="0" err="1"/>
              <a:t>οἱ</a:t>
            </a:r>
            <a:r>
              <a:rPr lang="el-GR" dirty="0"/>
              <a:t> </a:t>
            </a:r>
            <a:r>
              <a:rPr lang="el-GR" dirty="0" err="1"/>
              <a:t>καλοί</a:t>
            </a:r>
            <a:r>
              <a:rPr lang="el-GR" dirty="0"/>
              <a:t> –                                                              7. </a:t>
            </a:r>
            <a:r>
              <a:rPr lang="el-GR" dirty="0" err="1"/>
              <a:t>τῷ</a:t>
            </a:r>
            <a:r>
              <a:rPr lang="el-GR" dirty="0"/>
              <a:t> </a:t>
            </a:r>
            <a:r>
              <a:rPr lang="el-GR" dirty="0" err="1"/>
              <a:t>καλῷ</a:t>
            </a:r>
            <a:r>
              <a:rPr lang="el-GR" dirty="0"/>
              <a:t> –</a:t>
            </a:r>
          </a:p>
          <a:p>
            <a:r>
              <a:rPr lang="el-GR" dirty="0"/>
              <a:t>4. </a:t>
            </a:r>
            <a:r>
              <a:rPr lang="el-GR" dirty="0" err="1"/>
              <a:t>τοῖς</a:t>
            </a:r>
            <a:r>
              <a:rPr lang="el-GR" dirty="0"/>
              <a:t> </a:t>
            </a:r>
            <a:r>
              <a:rPr lang="el-GR" dirty="0" err="1"/>
              <a:t>σῶοις</a:t>
            </a:r>
            <a:r>
              <a:rPr lang="el-GR" dirty="0"/>
              <a:t> –                                                          8. </a:t>
            </a:r>
            <a:r>
              <a:rPr lang="el-GR" dirty="0" err="1"/>
              <a:t>τὸ</a:t>
            </a:r>
            <a:r>
              <a:rPr lang="el-GR" dirty="0"/>
              <a:t> </a:t>
            </a:r>
            <a:r>
              <a:rPr lang="el-GR" dirty="0" err="1"/>
              <a:t>σῶον</a:t>
            </a:r>
            <a:r>
              <a:rPr lang="el-GR" dirty="0"/>
              <a:t> –</a:t>
            </a:r>
          </a:p>
          <a:p>
            <a:pPr marL="0" indent="0">
              <a:buNone/>
            </a:pPr>
            <a:endParaRPr lang="el-GR" dirty="0"/>
          </a:p>
        </p:txBody>
      </p:sp>
    </p:spTree>
    <p:extLst>
      <p:ext uri="{BB962C8B-B14F-4D97-AF65-F5344CB8AC3E}">
        <p14:creationId xmlns:p14="http://schemas.microsoft.com/office/powerpoint/2010/main" val="2267609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80515A-4813-0E7E-20B1-49376492CDEB}"/>
              </a:ext>
            </a:extLst>
          </p:cNvPr>
          <p:cNvSpPr>
            <a:spLocks noGrp="1"/>
          </p:cNvSpPr>
          <p:nvPr>
            <p:ph type="title"/>
          </p:nvPr>
        </p:nvSpPr>
        <p:spPr/>
        <p:txBody>
          <a:bodyPr/>
          <a:lstStyle/>
          <a:p>
            <a:r>
              <a:rPr lang="en-US" dirty="0"/>
              <a:t>Exercise </a:t>
            </a:r>
            <a:r>
              <a:rPr lang="el-GR" dirty="0"/>
              <a:t>5</a:t>
            </a:r>
          </a:p>
        </p:txBody>
      </p:sp>
      <p:sp>
        <p:nvSpPr>
          <p:cNvPr id="3" name="Θέση περιεχομένου 2">
            <a:extLst>
              <a:ext uri="{FF2B5EF4-FFF2-40B4-BE49-F238E27FC236}">
                <a16:creationId xmlns:a16="http://schemas.microsoft.com/office/drawing/2014/main" id="{8606C789-E963-D480-7E1D-BB6FEF2F1FCD}"/>
              </a:ext>
            </a:extLst>
          </p:cNvPr>
          <p:cNvSpPr>
            <a:spLocks noGrp="1"/>
          </p:cNvSpPr>
          <p:nvPr>
            <p:ph sz="half" idx="1"/>
          </p:nvPr>
        </p:nvSpPr>
        <p:spPr/>
        <p:txBody>
          <a:bodyPr>
            <a:normAutofit fontScale="77500" lnSpcReduction="20000"/>
          </a:bodyPr>
          <a:lstStyle/>
          <a:p>
            <a:r>
              <a:rPr lang="el-GR" dirty="0" err="1"/>
              <a:t>ἀγορά</a:t>
            </a:r>
            <a:r>
              <a:rPr lang="el-GR" dirty="0"/>
              <a:t>, </a:t>
            </a:r>
            <a:r>
              <a:rPr lang="el-GR" dirty="0" err="1"/>
              <a:t>ᾶς</a:t>
            </a:r>
            <a:r>
              <a:rPr lang="el-GR" dirty="0"/>
              <a:t>, ἡ	</a:t>
            </a:r>
            <a:r>
              <a:rPr lang="en-US" dirty="0"/>
              <a:t> market-place.</a:t>
            </a:r>
          </a:p>
          <a:p>
            <a:r>
              <a:rPr lang="el-GR" dirty="0" err="1"/>
              <a:t>ἡμέρᾱ</a:t>
            </a:r>
            <a:r>
              <a:rPr lang="el-GR" dirty="0"/>
              <a:t>, </a:t>
            </a:r>
            <a:r>
              <a:rPr lang="el-GR" dirty="0" err="1"/>
              <a:t>ᾱς</a:t>
            </a:r>
            <a:r>
              <a:rPr lang="el-GR" dirty="0"/>
              <a:t>, ἡ	</a:t>
            </a:r>
            <a:r>
              <a:rPr lang="en-US" dirty="0"/>
              <a:t>day.</a:t>
            </a:r>
          </a:p>
          <a:p>
            <a:r>
              <a:rPr lang="el-GR" dirty="0" err="1"/>
              <a:t>θύρᾱ</a:t>
            </a:r>
            <a:r>
              <a:rPr lang="el-GR" dirty="0"/>
              <a:t>, </a:t>
            </a:r>
            <a:r>
              <a:rPr lang="el-GR" dirty="0" err="1"/>
              <a:t>ᾱς</a:t>
            </a:r>
            <a:r>
              <a:rPr lang="el-GR" dirty="0"/>
              <a:t>, ἡ	</a:t>
            </a:r>
            <a:r>
              <a:rPr lang="en-US" dirty="0"/>
              <a:t>door.</a:t>
            </a:r>
          </a:p>
          <a:p>
            <a:r>
              <a:rPr lang="el-GR" dirty="0" err="1"/>
              <a:t>οἰκίᾱ</a:t>
            </a:r>
            <a:r>
              <a:rPr lang="el-GR" dirty="0"/>
              <a:t>, </a:t>
            </a:r>
            <a:r>
              <a:rPr lang="el-GR" dirty="0" err="1"/>
              <a:t>ᾱς</a:t>
            </a:r>
            <a:r>
              <a:rPr lang="el-GR" dirty="0"/>
              <a:t>, ἡ	</a:t>
            </a:r>
            <a:r>
              <a:rPr lang="en-US" dirty="0"/>
              <a:t>house.</a:t>
            </a:r>
          </a:p>
          <a:p>
            <a:r>
              <a:rPr lang="el-GR" dirty="0" err="1"/>
              <a:t>στρατιά</a:t>
            </a:r>
            <a:r>
              <a:rPr lang="el-GR" dirty="0"/>
              <a:t>, </a:t>
            </a:r>
            <a:r>
              <a:rPr lang="el-GR" dirty="0" err="1"/>
              <a:t>ᾶς</a:t>
            </a:r>
            <a:r>
              <a:rPr lang="el-GR" dirty="0"/>
              <a:t>, ἡ	</a:t>
            </a:r>
            <a:r>
              <a:rPr lang="en-US" dirty="0"/>
              <a:t>army.</a:t>
            </a:r>
          </a:p>
          <a:p>
            <a:r>
              <a:rPr lang="el-GR" dirty="0" err="1"/>
              <a:t>χώρᾱ</a:t>
            </a:r>
            <a:r>
              <a:rPr lang="el-GR" dirty="0"/>
              <a:t>, </a:t>
            </a:r>
            <a:r>
              <a:rPr lang="el-GR" dirty="0" err="1"/>
              <a:t>ᾱς</a:t>
            </a:r>
            <a:r>
              <a:rPr lang="el-GR" dirty="0"/>
              <a:t>, ἡ	</a:t>
            </a:r>
            <a:r>
              <a:rPr lang="en-US" dirty="0"/>
              <a:t>place, land, country.</a:t>
            </a:r>
          </a:p>
          <a:p>
            <a:r>
              <a:rPr lang="el-GR" dirty="0" err="1"/>
              <a:t>μακρά</a:t>
            </a:r>
            <a:r>
              <a:rPr lang="el-GR" dirty="0"/>
              <a:t>	</a:t>
            </a:r>
            <a:r>
              <a:rPr lang="en-US" dirty="0"/>
              <a:t>adj., long.</a:t>
            </a:r>
          </a:p>
          <a:p>
            <a:r>
              <a:rPr lang="el-GR" dirty="0" err="1"/>
              <a:t>μῑκρά</a:t>
            </a:r>
            <a:r>
              <a:rPr lang="el-GR" dirty="0"/>
              <a:t>	</a:t>
            </a:r>
            <a:r>
              <a:rPr lang="en-US" dirty="0"/>
              <a:t>adj., small, little.</a:t>
            </a:r>
          </a:p>
          <a:p>
            <a:r>
              <a:rPr lang="el-GR" dirty="0" err="1"/>
              <a:t>ἐν</a:t>
            </a:r>
            <a:r>
              <a:rPr lang="el-GR" dirty="0"/>
              <a:t>	</a:t>
            </a:r>
            <a:r>
              <a:rPr lang="en-US" dirty="0"/>
              <a:t>prep. with dat., in (a proclitic).</a:t>
            </a:r>
          </a:p>
          <a:p>
            <a:r>
              <a:rPr lang="el-GR" dirty="0" err="1"/>
              <a:t>ἦν</a:t>
            </a:r>
            <a:r>
              <a:rPr lang="el-GR" dirty="0"/>
              <a:t>	</a:t>
            </a:r>
            <a:r>
              <a:rPr lang="en-US" dirty="0"/>
              <a:t>he (she, it) was</a:t>
            </a:r>
            <a:r>
              <a:rPr lang="el-GR" dirty="0"/>
              <a:t>.</a:t>
            </a:r>
            <a:endParaRPr lang="en-US" dirty="0"/>
          </a:p>
          <a:p>
            <a:r>
              <a:rPr lang="el-GR" dirty="0" err="1"/>
              <a:t>ἦσαν</a:t>
            </a:r>
            <a:r>
              <a:rPr lang="el-GR" dirty="0"/>
              <a:t>	</a:t>
            </a:r>
            <a:r>
              <a:rPr lang="en-US" dirty="0"/>
              <a:t>they were.</a:t>
            </a:r>
          </a:p>
          <a:p>
            <a:r>
              <a:rPr lang="el-GR" dirty="0" err="1"/>
              <a:t>ἔχει</a:t>
            </a:r>
            <a:r>
              <a:rPr lang="el-GR" dirty="0"/>
              <a:t>	</a:t>
            </a:r>
            <a:r>
              <a:rPr lang="en-US" dirty="0"/>
              <a:t>he (she, it) has</a:t>
            </a:r>
            <a:r>
              <a:rPr lang="el-GR" dirty="0"/>
              <a:t>.</a:t>
            </a:r>
            <a:endParaRPr lang="en-US" dirty="0"/>
          </a:p>
          <a:p>
            <a:r>
              <a:rPr lang="el-GR" dirty="0" err="1"/>
              <a:t>ἔχουσι</a:t>
            </a:r>
            <a:r>
              <a:rPr lang="el-GR" dirty="0"/>
              <a:t>	</a:t>
            </a:r>
            <a:r>
              <a:rPr lang="en-US" dirty="0"/>
              <a:t>they have.</a:t>
            </a:r>
            <a:endParaRPr lang="el-GR" dirty="0"/>
          </a:p>
        </p:txBody>
      </p:sp>
      <p:sp>
        <p:nvSpPr>
          <p:cNvPr id="4" name="Θέση περιεχομένου 3">
            <a:extLst>
              <a:ext uri="{FF2B5EF4-FFF2-40B4-BE49-F238E27FC236}">
                <a16:creationId xmlns:a16="http://schemas.microsoft.com/office/drawing/2014/main" id="{BE83DAA8-48F5-BBB2-7C4C-C77376DA7B0F}"/>
              </a:ext>
            </a:extLst>
          </p:cNvPr>
          <p:cNvSpPr>
            <a:spLocks noGrp="1"/>
          </p:cNvSpPr>
          <p:nvPr>
            <p:ph sz="half" idx="2"/>
          </p:nvPr>
        </p:nvSpPr>
        <p:spPr/>
        <p:txBody>
          <a:bodyPr>
            <a:normAutofit fontScale="77500" lnSpcReduction="20000"/>
          </a:bodyPr>
          <a:lstStyle/>
          <a:p>
            <a:r>
              <a:rPr lang="en-US" dirty="0"/>
              <a:t>READ ALOUD AND TRANSLATE</a:t>
            </a:r>
          </a:p>
          <a:p>
            <a:r>
              <a:rPr lang="el-GR" dirty="0"/>
              <a:t>1. </a:t>
            </a:r>
            <a:r>
              <a:rPr lang="el-GR" dirty="0" err="1"/>
              <a:t>οἰκίαι</a:t>
            </a:r>
            <a:r>
              <a:rPr lang="el-GR" dirty="0"/>
              <a:t> </a:t>
            </a:r>
            <a:r>
              <a:rPr lang="el-GR" dirty="0" err="1"/>
              <a:t>μικραί</a:t>
            </a:r>
            <a:r>
              <a:rPr lang="el-GR" dirty="0"/>
              <a:t>.</a:t>
            </a:r>
          </a:p>
          <a:p>
            <a:r>
              <a:rPr lang="el-GR" dirty="0"/>
              <a:t>2. </a:t>
            </a:r>
            <a:r>
              <a:rPr lang="el-GR" dirty="0" err="1"/>
              <a:t>ἐν</a:t>
            </a:r>
            <a:r>
              <a:rPr lang="el-GR" dirty="0"/>
              <a:t> </a:t>
            </a:r>
            <a:r>
              <a:rPr lang="el-GR" dirty="0" err="1"/>
              <a:t>ταῖς</a:t>
            </a:r>
            <a:r>
              <a:rPr lang="el-GR" dirty="0"/>
              <a:t> </a:t>
            </a:r>
            <a:r>
              <a:rPr lang="el-GR" dirty="0" err="1"/>
              <a:t>ἀγοραῖς</a:t>
            </a:r>
            <a:r>
              <a:rPr lang="el-GR" dirty="0"/>
              <a:t>.</a:t>
            </a:r>
          </a:p>
          <a:p>
            <a:r>
              <a:rPr lang="el-GR" dirty="0"/>
              <a:t>3. </a:t>
            </a:r>
            <a:r>
              <a:rPr lang="el-GR" dirty="0" err="1"/>
              <a:t>ἐν</a:t>
            </a:r>
            <a:r>
              <a:rPr lang="el-GR" dirty="0"/>
              <a:t> </a:t>
            </a:r>
            <a:r>
              <a:rPr lang="el-GR" dirty="0" err="1"/>
              <a:t>οἰκίᾳ</a:t>
            </a:r>
            <a:r>
              <a:rPr lang="el-GR" dirty="0"/>
              <a:t> </a:t>
            </a:r>
            <a:r>
              <a:rPr lang="el-GR" dirty="0" err="1"/>
              <a:t>μικρᾷ</a:t>
            </a:r>
            <a:r>
              <a:rPr lang="el-GR" dirty="0"/>
              <a:t>.</a:t>
            </a:r>
          </a:p>
          <a:p>
            <a:r>
              <a:rPr lang="el-GR" dirty="0"/>
              <a:t>4. ἡ </a:t>
            </a:r>
            <a:r>
              <a:rPr lang="el-GR" dirty="0" err="1"/>
              <a:t>οἰκίᾱ</a:t>
            </a:r>
            <a:r>
              <a:rPr lang="el-GR" dirty="0"/>
              <a:t> </a:t>
            </a:r>
            <a:r>
              <a:rPr lang="el-GR" dirty="0" err="1"/>
              <a:t>θύραν</a:t>
            </a:r>
            <a:r>
              <a:rPr lang="el-GR" dirty="0"/>
              <a:t> </a:t>
            </a:r>
            <a:r>
              <a:rPr lang="el-GR" dirty="0" err="1"/>
              <a:t>ἔχει</a:t>
            </a:r>
            <a:r>
              <a:rPr lang="el-GR" dirty="0"/>
              <a:t>.</a:t>
            </a:r>
          </a:p>
          <a:p>
            <a:r>
              <a:rPr lang="el-GR" dirty="0"/>
              <a:t>5. ἡ </a:t>
            </a:r>
            <a:r>
              <a:rPr lang="el-GR" dirty="0" err="1"/>
              <a:t>ἡμέρα</a:t>
            </a:r>
            <a:r>
              <a:rPr lang="el-GR" dirty="0"/>
              <a:t> </a:t>
            </a:r>
            <a:r>
              <a:rPr lang="el-GR" dirty="0" err="1"/>
              <a:t>μακρὰ</a:t>
            </a:r>
            <a:r>
              <a:rPr lang="el-GR" dirty="0"/>
              <a:t> </a:t>
            </a:r>
            <a:r>
              <a:rPr lang="el-GR" dirty="0" err="1"/>
              <a:t>ἦν</a:t>
            </a:r>
            <a:r>
              <a:rPr lang="el-GR" dirty="0"/>
              <a:t>.</a:t>
            </a:r>
          </a:p>
          <a:p>
            <a:r>
              <a:rPr lang="el-GR" dirty="0"/>
              <a:t>6. </a:t>
            </a:r>
            <a:r>
              <a:rPr lang="el-GR" dirty="0" err="1"/>
              <a:t>στρατιὰς</a:t>
            </a:r>
            <a:r>
              <a:rPr lang="el-GR" dirty="0"/>
              <a:t> </a:t>
            </a:r>
            <a:r>
              <a:rPr lang="el-GR" dirty="0" err="1"/>
              <a:t>μικρὰς</a:t>
            </a:r>
            <a:r>
              <a:rPr lang="el-GR" dirty="0"/>
              <a:t> </a:t>
            </a:r>
            <a:r>
              <a:rPr lang="el-GR" dirty="0" err="1"/>
              <a:t>ἔχουσι</a:t>
            </a:r>
            <a:r>
              <a:rPr lang="el-GR" dirty="0"/>
              <a:t>.</a:t>
            </a:r>
          </a:p>
          <a:p>
            <a:r>
              <a:rPr lang="el-GR" dirty="0"/>
              <a:t>7. </a:t>
            </a:r>
            <a:r>
              <a:rPr lang="el-GR" dirty="0" err="1"/>
              <a:t>αἱ</a:t>
            </a:r>
            <a:r>
              <a:rPr lang="el-GR" dirty="0"/>
              <a:t> </a:t>
            </a:r>
            <a:r>
              <a:rPr lang="el-GR" dirty="0" err="1"/>
              <a:t>οἰκίαι</a:t>
            </a:r>
            <a:r>
              <a:rPr lang="el-GR" dirty="0"/>
              <a:t> </a:t>
            </a:r>
            <a:r>
              <a:rPr lang="el-GR" dirty="0" err="1"/>
              <a:t>θύρας</a:t>
            </a:r>
            <a:r>
              <a:rPr lang="el-GR" dirty="0"/>
              <a:t> </a:t>
            </a:r>
            <a:r>
              <a:rPr lang="el-GR" dirty="0" err="1"/>
              <a:t>ἔχουσι</a:t>
            </a:r>
            <a:r>
              <a:rPr lang="el-GR" dirty="0"/>
              <a:t>.</a:t>
            </a:r>
          </a:p>
          <a:p>
            <a:r>
              <a:rPr lang="el-GR" dirty="0"/>
              <a:t>8. </a:t>
            </a:r>
            <a:r>
              <a:rPr lang="el-GR" dirty="0" err="1"/>
              <a:t>ἐν</a:t>
            </a:r>
            <a:r>
              <a:rPr lang="el-GR" dirty="0"/>
              <a:t> </a:t>
            </a:r>
            <a:r>
              <a:rPr lang="el-GR" dirty="0" err="1"/>
              <a:t>τῇ</a:t>
            </a:r>
            <a:r>
              <a:rPr lang="el-GR" dirty="0"/>
              <a:t> </a:t>
            </a:r>
            <a:r>
              <a:rPr lang="el-GR" dirty="0" err="1"/>
              <a:t>χώρᾳ</a:t>
            </a:r>
            <a:r>
              <a:rPr lang="el-GR" dirty="0"/>
              <a:t> </a:t>
            </a:r>
            <a:r>
              <a:rPr lang="el-GR" dirty="0" err="1"/>
              <a:t>οἰκίαι</a:t>
            </a:r>
            <a:r>
              <a:rPr lang="el-GR" dirty="0"/>
              <a:t> </a:t>
            </a:r>
            <a:r>
              <a:rPr lang="el-GR" dirty="0" err="1"/>
              <a:t>ἦσαν</a:t>
            </a:r>
            <a:r>
              <a:rPr lang="el-GR" dirty="0"/>
              <a:t>.</a:t>
            </a:r>
          </a:p>
          <a:p>
            <a:r>
              <a:rPr lang="el-GR" dirty="0"/>
              <a:t>9. </a:t>
            </a:r>
            <a:r>
              <a:rPr lang="el-GR" dirty="0" err="1"/>
              <a:t>αἱ</a:t>
            </a:r>
            <a:r>
              <a:rPr lang="el-GR" dirty="0"/>
              <a:t> </a:t>
            </a:r>
            <a:r>
              <a:rPr lang="el-GR" dirty="0" err="1"/>
              <a:t>οἰκίαι</a:t>
            </a:r>
            <a:r>
              <a:rPr lang="el-GR" dirty="0"/>
              <a:t> </a:t>
            </a:r>
            <a:r>
              <a:rPr lang="el-GR" dirty="0" err="1"/>
              <a:t>μικραὶ</a:t>
            </a:r>
            <a:r>
              <a:rPr lang="el-GR" dirty="0"/>
              <a:t> </a:t>
            </a:r>
            <a:r>
              <a:rPr lang="el-GR" dirty="0" err="1"/>
              <a:t>ἦσαν</a:t>
            </a:r>
            <a:r>
              <a:rPr lang="el-GR" dirty="0"/>
              <a:t>.</a:t>
            </a:r>
          </a:p>
          <a:p>
            <a:r>
              <a:rPr lang="el-GR" dirty="0"/>
              <a:t>10. </a:t>
            </a:r>
            <a:r>
              <a:rPr lang="el-GR" dirty="0" err="1"/>
              <a:t>μικραὶ</a:t>
            </a:r>
            <a:r>
              <a:rPr lang="el-GR" dirty="0"/>
              <a:t> </a:t>
            </a:r>
            <a:r>
              <a:rPr lang="el-GR" dirty="0" err="1"/>
              <a:t>ἦσαν</a:t>
            </a:r>
            <a:r>
              <a:rPr lang="el-GR" dirty="0"/>
              <a:t> </a:t>
            </a:r>
            <a:r>
              <a:rPr lang="el-GR" dirty="0" err="1"/>
              <a:t>αἱ</a:t>
            </a:r>
            <a:r>
              <a:rPr lang="el-GR" dirty="0"/>
              <a:t> </a:t>
            </a:r>
            <a:r>
              <a:rPr lang="el-GR" dirty="0" err="1"/>
              <a:t>θύραι</a:t>
            </a:r>
            <a:r>
              <a:rPr lang="el-GR" dirty="0"/>
              <a:t> </a:t>
            </a:r>
            <a:r>
              <a:rPr lang="el-GR" dirty="0" err="1"/>
              <a:t>τῶν</a:t>
            </a:r>
            <a:r>
              <a:rPr lang="el-GR" dirty="0"/>
              <a:t> </a:t>
            </a:r>
            <a:r>
              <a:rPr lang="el-GR" dirty="0" err="1"/>
              <a:t>οἰκιῶν</a:t>
            </a:r>
            <a:r>
              <a:rPr lang="el-GR" dirty="0"/>
              <a:t>.</a:t>
            </a:r>
          </a:p>
        </p:txBody>
      </p:sp>
    </p:spTree>
    <p:extLst>
      <p:ext uri="{BB962C8B-B14F-4D97-AF65-F5344CB8AC3E}">
        <p14:creationId xmlns:p14="http://schemas.microsoft.com/office/powerpoint/2010/main" val="171940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FDEFF6-13EE-366A-85EE-809F26CC04F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Nouns</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0375BC23-6FE0-27EC-86BC-FAA0FD850CFC}"/>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Nouns name things or people, e.g. potato, telephone, Chloe, honesty, courage. Cf. ‘The dog pursues Charlotte.’</a:t>
            </a:r>
            <a:r>
              <a:rPr lang="el-GR"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All nouns are classified according to grammatical gender (masculine, feminine, neuter) and are used in a number (singular, dual, or plural).</a:t>
            </a:r>
          </a:p>
          <a:p>
            <a:pPr algn="just"/>
            <a:r>
              <a:rPr lang="en-US" dirty="0">
                <a:latin typeface="Arial" panose="020B0604020202020204" pitchFamily="34" charset="0"/>
                <a:cs typeface="Arial" panose="020B0604020202020204" pitchFamily="34" charset="0"/>
              </a:rPr>
              <a:t>They are highly inflected words that change form to show their grammatical gender (masculine, feminine, or neuter), number (singular, dual, or plural), and case (nominative, vocative, accusative, genitive, or dative).</a:t>
            </a:r>
          </a:p>
          <a:p>
            <a:pPr algn="just"/>
            <a:r>
              <a:rPr lang="en-US" dirty="0">
                <a:latin typeface="Arial" panose="020B0604020202020204" pitchFamily="34" charset="0"/>
                <a:cs typeface="Arial" panose="020B0604020202020204" pitchFamily="34" charset="0"/>
              </a:rPr>
              <a:t>The specific endings a noun takes for these categories are determined by its declension, which is its set of inflectional forms. </a:t>
            </a:r>
          </a:p>
          <a:p>
            <a:endParaRPr lang="el-GR" dirty="0"/>
          </a:p>
        </p:txBody>
      </p:sp>
    </p:spTree>
    <p:extLst>
      <p:ext uri="{BB962C8B-B14F-4D97-AF65-F5344CB8AC3E}">
        <p14:creationId xmlns:p14="http://schemas.microsoft.com/office/powerpoint/2010/main" val="727400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08465E-FBF8-65E0-C86D-157E8FF1D78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Adjectives</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08DBE31B-54A7-934E-529F-1DBE159093E2}"/>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Adjectives describe or further define nouns (and pronouns). An adjective must agree with its noun in GENDER, NUMBER, and CASE. Like definite articles and pronouns, therefore, adjectives must have forms to represent each possible combination of gender, number and case.</a:t>
            </a:r>
          </a:p>
          <a:p>
            <a:r>
              <a:rPr lang="en-US" dirty="0">
                <a:latin typeface="Arial" panose="020B0604020202020204" pitchFamily="34" charset="0"/>
                <a:cs typeface="Arial" panose="020B0604020202020204" pitchFamily="34" charset="0"/>
              </a:rPr>
              <a:t>Greek adjectives are formed using the SAME THREE DECLENSIONS.</a:t>
            </a:r>
          </a:p>
          <a:p>
            <a:r>
              <a:rPr lang="en-US" dirty="0">
                <a:latin typeface="Arial" panose="020B0604020202020204" pitchFamily="34" charset="0"/>
                <a:cs typeface="Arial" panose="020B0604020202020204" pitchFamily="34" charset="0"/>
              </a:rPr>
              <a:t>There are four main declension families:</a:t>
            </a:r>
          </a:p>
          <a:p>
            <a:r>
              <a:rPr lang="en-US" dirty="0">
                <a:latin typeface="Arial" panose="020B0604020202020204" pitchFamily="34" charset="0"/>
                <a:cs typeface="Arial" panose="020B0604020202020204" pitchFamily="34" charset="0"/>
              </a:rPr>
              <a:t>Three-Ending 1st and 2nd Declension Adjectives (2-1-2)</a:t>
            </a:r>
          </a:p>
          <a:p>
            <a:r>
              <a:rPr lang="en-US" dirty="0">
                <a:latin typeface="Arial" panose="020B0604020202020204" pitchFamily="34" charset="0"/>
                <a:cs typeface="Arial" panose="020B0604020202020204" pitchFamily="34" charset="0"/>
              </a:rPr>
              <a:t>Two-Ending 2nd Declension Adjectives (2-2)</a:t>
            </a:r>
          </a:p>
          <a:p>
            <a:r>
              <a:rPr lang="en-US" dirty="0">
                <a:latin typeface="Arial" panose="020B0604020202020204" pitchFamily="34" charset="0"/>
                <a:cs typeface="Arial" panose="020B0604020202020204" pitchFamily="34" charset="0"/>
              </a:rPr>
              <a:t>Two-Ending 3rd Declension Adjectives (3-3)</a:t>
            </a:r>
          </a:p>
          <a:p>
            <a:r>
              <a:rPr lang="en-US" dirty="0">
                <a:latin typeface="Arial" panose="020B0604020202020204" pitchFamily="34" charset="0"/>
                <a:cs typeface="Arial" panose="020B0604020202020204" pitchFamily="34" charset="0"/>
              </a:rPr>
              <a:t>Three-Ending 1st and 3rd Declension Adjectives (3-1-3)</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773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BFD8E6-ACAB-86D0-EB8E-C473924621F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Adjectives</a:t>
            </a:r>
            <a:endParaRPr lang="el-GR" dirty="0"/>
          </a:p>
        </p:txBody>
      </p:sp>
      <p:sp>
        <p:nvSpPr>
          <p:cNvPr id="3" name="Θέση περιεχομένου 2">
            <a:extLst>
              <a:ext uri="{FF2B5EF4-FFF2-40B4-BE49-F238E27FC236}">
                <a16:creationId xmlns:a16="http://schemas.microsoft.com/office/drawing/2014/main" id="{61596E6F-2C2B-3813-7D94-7FE021E61A68}"/>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Three-Ending Adjectives: 1st and 2nd Declension (2-1-2)</a:t>
            </a:r>
          </a:p>
          <a:p>
            <a:r>
              <a:rPr lang="en-US" dirty="0">
                <a:latin typeface="Arial" panose="020B0604020202020204" pitchFamily="34" charset="0"/>
                <a:cs typeface="Arial" panose="020B0604020202020204" pitchFamily="34" charset="0"/>
              </a:rPr>
              <a:t>Singular:</a:t>
            </a:r>
          </a:p>
          <a:p>
            <a:r>
              <a:rPr lang="en-US" dirty="0">
                <a:latin typeface="Arial" panose="020B0604020202020204" pitchFamily="34" charset="0"/>
                <a:cs typeface="Arial" panose="020B0604020202020204" pitchFamily="34" charset="0"/>
              </a:rPr>
              <a:t>                      M	       F	        N</a:t>
            </a:r>
          </a:p>
          <a:p>
            <a:r>
              <a:rPr lang="en-US" dirty="0">
                <a:latin typeface="Arial" panose="020B0604020202020204" pitchFamily="34" charset="0"/>
                <a:cs typeface="Arial" panose="020B0604020202020204" pitchFamily="34" charset="0"/>
              </a:rPr>
              <a:t>Nominative	</a:t>
            </a:r>
            <a:r>
              <a:rPr lang="el-GR" dirty="0" err="1">
                <a:latin typeface="Arial" panose="020B0604020202020204" pitchFamily="34" charset="0"/>
                <a:cs typeface="Arial" panose="020B0604020202020204" pitchFamily="34" charset="0"/>
              </a:rPr>
              <a:t>ἀγαθός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ἀγαθή</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ἀγαθόν</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Genitive	</a:t>
            </a:r>
            <a:r>
              <a:rPr lang="el-GR" dirty="0" err="1">
                <a:latin typeface="Arial" panose="020B0604020202020204" pitchFamily="34" charset="0"/>
                <a:cs typeface="Arial" panose="020B0604020202020204" pitchFamily="34" charset="0"/>
              </a:rPr>
              <a:t>ἀγαθοῦ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ἀγαθοῦ</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Dative	</a:t>
            </a:r>
            <a:r>
              <a:rPr lang="el-GR" dirty="0" err="1">
                <a:latin typeface="Arial" panose="020B0604020202020204" pitchFamily="34" charset="0"/>
                <a:cs typeface="Arial" panose="020B0604020202020204" pitchFamily="34" charset="0"/>
              </a:rPr>
              <a:t>ἀγαθῷ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ἀγαθῷ</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Accusative	</a:t>
            </a:r>
            <a:r>
              <a:rPr lang="el-GR" dirty="0" err="1">
                <a:latin typeface="Arial" panose="020B0604020202020204" pitchFamily="34" charset="0"/>
                <a:cs typeface="Arial" panose="020B0604020202020204" pitchFamily="34" charset="0"/>
              </a:rPr>
              <a:t>ἀγαθόν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ἀγαθήν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ἀγαθόν</a:t>
            </a:r>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2979327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FBFBD7-8A2F-D33F-22F0-6322D43FEF3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Adjectives</a:t>
            </a:r>
            <a:endParaRPr lang="el-GR" dirty="0"/>
          </a:p>
        </p:txBody>
      </p:sp>
      <p:sp>
        <p:nvSpPr>
          <p:cNvPr id="3" name="Θέση περιεχομένου 2">
            <a:extLst>
              <a:ext uri="{FF2B5EF4-FFF2-40B4-BE49-F238E27FC236}">
                <a16:creationId xmlns:a16="http://schemas.microsoft.com/office/drawing/2014/main" id="{F89F3B68-D6CA-96A7-B36E-F44DFD02F0E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Three-Ending Adjectives: 1st and 2nd Declension (2-1-2)</a:t>
            </a:r>
          </a:p>
          <a:p>
            <a:r>
              <a:rPr lang="en-US" dirty="0">
                <a:latin typeface="Arial" panose="020B0604020202020204" pitchFamily="34" charset="0"/>
                <a:cs typeface="Arial" panose="020B0604020202020204" pitchFamily="34" charset="0"/>
              </a:rPr>
              <a:t>Plural: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M	       F	       N</a:t>
            </a:r>
          </a:p>
          <a:p>
            <a:r>
              <a:rPr lang="en-US" dirty="0">
                <a:latin typeface="Arial" panose="020B0604020202020204" pitchFamily="34" charset="0"/>
                <a:cs typeface="Arial" panose="020B0604020202020204" pitchFamily="34" charset="0"/>
              </a:rPr>
              <a:t>Nominative  </a:t>
            </a:r>
            <a:r>
              <a:rPr lang="el-GR" dirty="0" err="1">
                <a:latin typeface="Arial" panose="020B0604020202020204" pitchFamily="34" charset="0"/>
                <a:cs typeface="Arial" panose="020B0604020202020204" pitchFamily="34" charset="0"/>
              </a:rPr>
              <a:t>ἀγαθοί</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ἀγαθαί</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ἀγαθά</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Genitive	</a:t>
            </a:r>
            <a:r>
              <a:rPr lang="el-GR" dirty="0" err="1">
                <a:latin typeface="Arial" panose="020B0604020202020204" pitchFamily="34" charset="0"/>
                <a:cs typeface="Arial" panose="020B0604020202020204" pitchFamily="34" charset="0"/>
              </a:rPr>
              <a:t>ἀγαθῶν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ἀγαθῶν</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Dative	</a:t>
            </a:r>
            <a:r>
              <a:rPr lang="el-GR" dirty="0" err="1">
                <a:latin typeface="Arial" panose="020B0604020202020204" pitchFamily="34" charset="0"/>
                <a:cs typeface="Arial" panose="020B0604020202020204" pitchFamily="34" charset="0"/>
              </a:rPr>
              <a:t>ἀγαθοῖς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ἀγαθαῖς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ἀγαθοῖς</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Accusative	</a:t>
            </a:r>
            <a:r>
              <a:rPr lang="el-GR" dirty="0" err="1">
                <a:latin typeface="Arial" panose="020B0604020202020204" pitchFamily="34" charset="0"/>
                <a:cs typeface="Arial" panose="020B0604020202020204" pitchFamily="34" charset="0"/>
              </a:rPr>
              <a:t>ἀγαθούς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ἀγαθάς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ἀγαθά</a:t>
            </a:r>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350196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8BBA85-4199-DA0D-4521-2B631D19C74A}"/>
              </a:ext>
            </a:extLst>
          </p:cNvPr>
          <p:cNvSpPr>
            <a:spLocks noGrp="1"/>
          </p:cNvSpPr>
          <p:nvPr>
            <p:ph type="title"/>
          </p:nvPr>
        </p:nvSpPr>
        <p:spPr/>
        <p:txBody>
          <a:bodyPr/>
          <a:lstStyle/>
          <a:p>
            <a:r>
              <a:rPr lang="en-US" dirty="0"/>
              <a:t>Adjectives</a:t>
            </a:r>
            <a:endParaRPr lang="el-GR" dirty="0"/>
          </a:p>
        </p:txBody>
      </p:sp>
      <p:sp>
        <p:nvSpPr>
          <p:cNvPr id="3" name="Θέση περιεχομένου 2">
            <a:extLst>
              <a:ext uri="{FF2B5EF4-FFF2-40B4-BE49-F238E27FC236}">
                <a16:creationId xmlns:a16="http://schemas.microsoft.com/office/drawing/2014/main" id="{E29B5B5E-C95F-1346-A645-9AA9B175F379}"/>
              </a:ext>
            </a:extLst>
          </p:cNvPr>
          <p:cNvSpPr>
            <a:spLocks noGrp="1"/>
          </p:cNvSpPr>
          <p:nvPr>
            <p:ph sz="half" idx="1"/>
          </p:nvPr>
        </p:nvSpPr>
        <p:spPr/>
        <p:txBody>
          <a:bodyPr>
            <a:normAutofit/>
          </a:bodyPr>
          <a:lstStyle/>
          <a:p>
            <a:pPr algn="just"/>
            <a:r>
              <a:rPr lang="en-US" dirty="0"/>
              <a:t>Two-Ending 2nd Declension Adjectives (2-2)</a:t>
            </a:r>
          </a:p>
          <a:p>
            <a:pPr algn="just"/>
            <a:r>
              <a:rPr lang="en-US" dirty="0"/>
              <a:t>A handful of adjectives, usually compounds, use 2nd DECLENSION endings for ALL GENDERS. For these adjectives:</a:t>
            </a:r>
          </a:p>
          <a:p>
            <a:pPr algn="just"/>
            <a:r>
              <a:rPr lang="en-US" dirty="0"/>
              <a:t>Both the MASCULINE and FEMININE forms share the SAME ENDINGS as 2nd DECLENSION MASCULINE nouns.</a:t>
            </a:r>
          </a:p>
          <a:p>
            <a:pPr algn="just"/>
            <a:r>
              <a:rPr lang="en-US" dirty="0"/>
              <a:t>The NEUTER form shares the same endings as 2nd DECLENSION NEUTER nouns.</a:t>
            </a:r>
            <a:endParaRPr lang="el-GR" dirty="0"/>
          </a:p>
        </p:txBody>
      </p:sp>
      <p:pic>
        <p:nvPicPr>
          <p:cNvPr id="5" name="Θέση περιεχομένου 4">
            <a:extLst>
              <a:ext uri="{FF2B5EF4-FFF2-40B4-BE49-F238E27FC236}">
                <a16:creationId xmlns:a16="http://schemas.microsoft.com/office/drawing/2014/main" id="{B82D0A0C-0484-27FB-78DC-9873877D9CD4}"/>
              </a:ext>
            </a:extLst>
          </p:cNvPr>
          <p:cNvPicPr>
            <a:picLocks noGrp="1" noChangeAspect="1"/>
          </p:cNvPicPr>
          <p:nvPr>
            <p:ph sz="half" idx="2"/>
          </p:nvPr>
        </p:nvPicPr>
        <p:blipFill>
          <a:blip r:embed="rId2"/>
          <a:stretch>
            <a:fillRect/>
          </a:stretch>
        </p:blipFill>
        <p:spPr>
          <a:xfrm>
            <a:off x="5170006" y="2160588"/>
            <a:ext cx="4023688" cy="3881437"/>
          </a:xfrm>
          <a:prstGeom prst="rect">
            <a:avLst/>
          </a:prstGeom>
        </p:spPr>
      </p:pic>
    </p:spTree>
    <p:extLst>
      <p:ext uri="{BB962C8B-B14F-4D97-AF65-F5344CB8AC3E}">
        <p14:creationId xmlns:p14="http://schemas.microsoft.com/office/powerpoint/2010/main" val="1671270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48BF21-5FAE-4DC8-7E75-BE3E2BCF9353}"/>
              </a:ext>
            </a:extLst>
          </p:cNvPr>
          <p:cNvSpPr>
            <a:spLocks noGrp="1"/>
          </p:cNvSpPr>
          <p:nvPr>
            <p:ph type="title"/>
          </p:nvPr>
        </p:nvSpPr>
        <p:spPr/>
        <p:txBody>
          <a:bodyPr/>
          <a:lstStyle/>
          <a:p>
            <a:r>
              <a:rPr lang="en-US" dirty="0"/>
              <a:t>Adjectives</a:t>
            </a:r>
            <a:endParaRPr lang="el-GR" dirty="0"/>
          </a:p>
        </p:txBody>
      </p:sp>
      <p:sp>
        <p:nvSpPr>
          <p:cNvPr id="3" name="Θέση περιεχομένου 2">
            <a:extLst>
              <a:ext uri="{FF2B5EF4-FFF2-40B4-BE49-F238E27FC236}">
                <a16:creationId xmlns:a16="http://schemas.microsoft.com/office/drawing/2014/main" id="{B131CD9B-5655-4749-F842-54AF40FAA660}"/>
              </a:ext>
            </a:extLst>
          </p:cNvPr>
          <p:cNvSpPr>
            <a:spLocks noGrp="1"/>
          </p:cNvSpPr>
          <p:nvPr>
            <p:ph idx="1"/>
          </p:nvPr>
        </p:nvSpPr>
        <p:spPr/>
        <p:txBody>
          <a:bodyPr>
            <a:normAutofit fontScale="92500" lnSpcReduction="10000"/>
          </a:bodyPr>
          <a:lstStyle/>
          <a:p>
            <a:r>
              <a:rPr lang="en-US" dirty="0"/>
              <a:t>Two-Ending 3rd Declension Adjectives (3-3)</a:t>
            </a:r>
            <a:endParaRPr lang="el-GR" dirty="0"/>
          </a:p>
          <a:p>
            <a:r>
              <a:rPr lang="en-US" dirty="0"/>
              <a:t>Another small group of adjectives uses 3rd DECLENSION endings for ALL GENDERS. For these adjectives:</a:t>
            </a:r>
          </a:p>
          <a:p>
            <a:r>
              <a:rPr lang="en-US" dirty="0"/>
              <a:t>Both the MASCULINE and FEMININE forms share the SAME ENDINGS as 3rd DECLENSION MASCULINE/FEMININE nouns.</a:t>
            </a:r>
          </a:p>
          <a:p>
            <a:r>
              <a:rPr lang="en-US" dirty="0"/>
              <a:t>The NEUTER form uses the same endings as 3rd DECLENSION NEUTER nouns.</a:t>
            </a:r>
          </a:p>
          <a:p>
            <a:r>
              <a:rPr lang="en-US" dirty="0"/>
              <a:t>These adjectives tend to fall into one of two groups:</a:t>
            </a:r>
          </a:p>
          <a:p>
            <a:r>
              <a:rPr lang="en-US" dirty="0"/>
              <a:t>Adjectives ending in –</a:t>
            </a:r>
            <a:r>
              <a:rPr lang="en-US" dirty="0" err="1"/>
              <a:t>ης</a:t>
            </a:r>
            <a:r>
              <a:rPr lang="en-US" dirty="0"/>
              <a:t> –</a:t>
            </a:r>
            <a:r>
              <a:rPr lang="en-US" dirty="0" err="1"/>
              <a:t>ες</a:t>
            </a:r>
            <a:r>
              <a:rPr lang="en-US" dirty="0"/>
              <a:t>.</a:t>
            </a:r>
          </a:p>
          <a:p>
            <a:r>
              <a:rPr lang="en-US" dirty="0"/>
              <a:t>These adjectives have a stem ending in –</a:t>
            </a:r>
            <a:r>
              <a:rPr lang="en-US" dirty="0" err="1"/>
              <a:t>εσ</a:t>
            </a:r>
            <a:r>
              <a:rPr lang="en-US" dirty="0"/>
              <a:t>.</a:t>
            </a:r>
          </a:p>
          <a:p>
            <a:r>
              <a:rPr lang="en-US" dirty="0"/>
              <a:t>Adjectives ending in –(ί)</a:t>
            </a:r>
            <a:r>
              <a:rPr lang="en-US" dirty="0" err="1"/>
              <a:t>ων</a:t>
            </a:r>
            <a:r>
              <a:rPr lang="en-US" dirty="0"/>
              <a:t> –(ι)</a:t>
            </a:r>
            <a:r>
              <a:rPr lang="en-US" dirty="0" err="1"/>
              <a:t>ον</a:t>
            </a:r>
            <a:r>
              <a:rPr lang="en-US" dirty="0"/>
              <a:t>.</a:t>
            </a:r>
          </a:p>
          <a:p>
            <a:r>
              <a:rPr lang="en-US" dirty="0"/>
              <a:t>These adjectives have a stem ending in –(ι)</a:t>
            </a:r>
            <a:r>
              <a:rPr lang="en-US" dirty="0" err="1"/>
              <a:t>ον</a:t>
            </a:r>
            <a:r>
              <a:rPr lang="en-US" dirty="0"/>
              <a:t>.</a:t>
            </a:r>
            <a:endParaRPr lang="el-GR" dirty="0"/>
          </a:p>
          <a:p>
            <a:endParaRPr lang="en-US" dirty="0"/>
          </a:p>
          <a:p>
            <a:endParaRPr lang="el-GR" dirty="0"/>
          </a:p>
        </p:txBody>
      </p:sp>
    </p:spTree>
    <p:extLst>
      <p:ext uri="{BB962C8B-B14F-4D97-AF65-F5344CB8AC3E}">
        <p14:creationId xmlns:p14="http://schemas.microsoft.com/office/powerpoint/2010/main" val="741859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A1609D-D109-FAA8-848A-4368D80BD7F5}"/>
              </a:ext>
            </a:extLst>
          </p:cNvPr>
          <p:cNvSpPr>
            <a:spLocks noGrp="1"/>
          </p:cNvSpPr>
          <p:nvPr>
            <p:ph type="title"/>
          </p:nvPr>
        </p:nvSpPr>
        <p:spPr/>
        <p:txBody>
          <a:bodyPr>
            <a:normAutofit fontScale="90000"/>
          </a:bodyPr>
          <a:lstStyle/>
          <a:p>
            <a:r>
              <a:rPr lang="en-US" dirty="0"/>
              <a:t>Adjectives (Two-Ending 3rd Declension Adjectives (3-3)</a:t>
            </a:r>
            <a:br>
              <a:rPr lang="en-US" dirty="0"/>
            </a:br>
            <a:endParaRPr lang="el-GR" dirty="0"/>
          </a:p>
        </p:txBody>
      </p:sp>
      <p:pic>
        <p:nvPicPr>
          <p:cNvPr id="6" name="Θέση περιεχομένου 5">
            <a:extLst>
              <a:ext uri="{FF2B5EF4-FFF2-40B4-BE49-F238E27FC236}">
                <a16:creationId xmlns:a16="http://schemas.microsoft.com/office/drawing/2014/main" id="{EFED7316-3642-91F3-3232-701AD1E2D025}"/>
              </a:ext>
            </a:extLst>
          </p:cNvPr>
          <p:cNvPicPr>
            <a:picLocks noGrp="1" noChangeAspect="1"/>
          </p:cNvPicPr>
          <p:nvPr>
            <p:ph sz="half" idx="1"/>
          </p:nvPr>
        </p:nvPicPr>
        <p:blipFill>
          <a:blip r:embed="rId2"/>
          <a:stretch>
            <a:fillRect/>
          </a:stretch>
        </p:blipFill>
        <p:spPr>
          <a:xfrm>
            <a:off x="970927" y="2160588"/>
            <a:ext cx="3596933" cy="3881437"/>
          </a:xfrm>
          <a:prstGeom prst="rect">
            <a:avLst/>
          </a:prstGeom>
        </p:spPr>
      </p:pic>
      <p:pic>
        <p:nvPicPr>
          <p:cNvPr id="1026" name="Picture 2">
            <a:extLst>
              <a:ext uri="{FF2B5EF4-FFF2-40B4-BE49-F238E27FC236}">
                <a16:creationId xmlns:a16="http://schemas.microsoft.com/office/drawing/2014/main" id="{AE51B492-70A7-584F-2F98-BC4DE1EB36E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83383" y="2160588"/>
            <a:ext cx="3596933"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23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A02B77-1F6A-06AD-AC66-E5E7D9ECBEAA}"/>
              </a:ext>
            </a:extLst>
          </p:cNvPr>
          <p:cNvSpPr>
            <a:spLocks noGrp="1"/>
          </p:cNvSpPr>
          <p:nvPr>
            <p:ph type="title"/>
          </p:nvPr>
        </p:nvSpPr>
        <p:spPr/>
        <p:txBody>
          <a:bodyPr/>
          <a:lstStyle/>
          <a:p>
            <a:r>
              <a:rPr lang="en-US" dirty="0"/>
              <a:t>Adjectives</a:t>
            </a:r>
            <a:endParaRPr lang="el-GR" dirty="0"/>
          </a:p>
        </p:txBody>
      </p:sp>
      <p:sp>
        <p:nvSpPr>
          <p:cNvPr id="3" name="Θέση περιεχομένου 2">
            <a:extLst>
              <a:ext uri="{FF2B5EF4-FFF2-40B4-BE49-F238E27FC236}">
                <a16:creationId xmlns:a16="http://schemas.microsoft.com/office/drawing/2014/main" id="{FBF4E9FE-4194-1C77-57FA-936D17E82C3F}"/>
              </a:ext>
            </a:extLst>
          </p:cNvPr>
          <p:cNvSpPr>
            <a:spLocks noGrp="1"/>
          </p:cNvSpPr>
          <p:nvPr>
            <p:ph idx="1"/>
          </p:nvPr>
        </p:nvSpPr>
        <p:spPr/>
        <p:txBody>
          <a:bodyPr/>
          <a:lstStyle/>
          <a:p>
            <a:r>
              <a:rPr lang="en-US" dirty="0"/>
              <a:t>Three-Ending 1st and 3rd Declension Adjectives (3-1-3)</a:t>
            </a:r>
          </a:p>
          <a:p>
            <a:r>
              <a:rPr lang="en-US" dirty="0"/>
              <a:t>The final group of adjectives uses 3rd DECLENSION endings for MASCULINE and NEUTER, but 1st DECLENSION endings for FEMININE.</a:t>
            </a:r>
          </a:p>
          <a:p>
            <a:r>
              <a:rPr lang="en-US" dirty="0"/>
              <a:t>These adjectives tend to fall into one of two groups:</a:t>
            </a:r>
          </a:p>
          <a:p>
            <a:r>
              <a:rPr lang="en-US" dirty="0"/>
              <a:t>Adjectives ending in –ς –σα –ν.</a:t>
            </a:r>
          </a:p>
          <a:p>
            <a:r>
              <a:rPr lang="en-US" dirty="0"/>
              <a:t>These adjectives have a stem ending in –</a:t>
            </a:r>
            <a:r>
              <a:rPr lang="en-US" dirty="0" err="1"/>
              <a:t>ντ</a:t>
            </a:r>
            <a:r>
              <a:rPr lang="en-US" dirty="0"/>
              <a:t>.</a:t>
            </a:r>
          </a:p>
          <a:p>
            <a:r>
              <a:rPr lang="en-US" dirty="0"/>
              <a:t>Adjectives ending in –</a:t>
            </a:r>
            <a:r>
              <a:rPr lang="en-US" dirty="0" err="1"/>
              <a:t>ύς</a:t>
            </a:r>
            <a:r>
              <a:rPr lang="en-US" dirty="0"/>
              <a:t> –</a:t>
            </a:r>
            <a:r>
              <a:rPr lang="en-US" dirty="0" err="1"/>
              <a:t>εῖ</a:t>
            </a:r>
            <a:r>
              <a:rPr lang="en-US" dirty="0"/>
              <a:t>α –ύ.</a:t>
            </a:r>
          </a:p>
          <a:p>
            <a:r>
              <a:rPr lang="en-US" dirty="0"/>
              <a:t>These adjectives have a stem ending in –ε.</a:t>
            </a:r>
          </a:p>
          <a:p>
            <a:endParaRPr lang="el-GR" dirty="0"/>
          </a:p>
        </p:txBody>
      </p:sp>
    </p:spTree>
    <p:extLst>
      <p:ext uri="{BB962C8B-B14F-4D97-AF65-F5344CB8AC3E}">
        <p14:creationId xmlns:p14="http://schemas.microsoft.com/office/powerpoint/2010/main" val="2897046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118817-C566-AB5E-ABD4-95846BE12FFF}"/>
              </a:ext>
            </a:extLst>
          </p:cNvPr>
          <p:cNvSpPr>
            <a:spLocks noGrp="1"/>
          </p:cNvSpPr>
          <p:nvPr>
            <p:ph type="title"/>
          </p:nvPr>
        </p:nvSpPr>
        <p:spPr/>
        <p:txBody>
          <a:bodyPr>
            <a:normAutofit fontScale="90000"/>
          </a:bodyPr>
          <a:lstStyle/>
          <a:p>
            <a:r>
              <a:rPr lang="en-US" dirty="0"/>
              <a:t>Adjectives: Three-Ending 1st and 3rd Declension Adjectives (3-1-3)</a:t>
            </a:r>
            <a:br>
              <a:rPr lang="en-US" dirty="0"/>
            </a:br>
            <a:endParaRPr lang="el-GR" dirty="0"/>
          </a:p>
        </p:txBody>
      </p:sp>
      <p:pic>
        <p:nvPicPr>
          <p:cNvPr id="6" name="Θέση περιεχομένου 5">
            <a:extLst>
              <a:ext uri="{FF2B5EF4-FFF2-40B4-BE49-F238E27FC236}">
                <a16:creationId xmlns:a16="http://schemas.microsoft.com/office/drawing/2014/main" id="{641184A9-183D-867C-A080-C7580D3DFC97}"/>
              </a:ext>
            </a:extLst>
          </p:cNvPr>
          <p:cNvPicPr>
            <a:picLocks noGrp="1" noChangeAspect="1"/>
          </p:cNvPicPr>
          <p:nvPr>
            <p:ph sz="half" idx="1"/>
          </p:nvPr>
        </p:nvPicPr>
        <p:blipFill>
          <a:blip r:embed="rId2"/>
          <a:stretch>
            <a:fillRect/>
          </a:stretch>
        </p:blipFill>
        <p:spPr>
          <a:xfrm>
            <a:off x="677863" y="2409431"/>
            <a:ext cx="4183062" cy="3383750"/>
          </a:xfrm>
          <a:prstGeom prst="rect">
            <a:avLst/>
          </a:prstGeom>
        </p:spPr>
      </p:pic>
      <p:pic>
        <p:nvPicPr>
          <p:cNvPr id="7" name="Θέση περιεχομένου 6">
            <a:extLst>
              <a:ext uri="{FF2B5EF4-FFF2-40B4-BE49-F238E27FC236}">
                <a16:creationId xmlns:a16="http://schemas.microsoft.com/office/drawing/2014/main" id="{B4726E5F-CE07-4606-B4A7-EDE267A19EA3}"/>
              </a:ext>
            </a:extLst>
          </p:cNvPr>
          <p:cNvPicPr>
            <a:picLocks noGrp="1" noChangeAspect="1"/>
          </p:cNvPicPr>
          <p:nvPr>
            <p:ph sz="half" idx="2"/>
          </p:nvPr>
        </p:nvPicPr>
        <p:blipFill>
          <a:blip r:embed="rId3"/>
          <a:stretch>
            <a:fillRect/>
          </a:stretch>
        </p:blipFill>
        <p:spPr>
          <a:xfrm>
            <a:off x="5089525" y="2404347"/>
            <a:ext cx="4184650" cy="3393919"/>
          </a:xfrm>
          <a:prstGeom prst="rect">
            <a:avLst/>
          </a:prstGeom>
        </p:spPr>
      </p:pic>
    </p:spTree>
    <p:extLst>
      <p:ext uri="{BB962C8B-B14F-4D97-AF65-F5344CB8AC3E}">
        <p14:creationId xmlns:p14="http://schemas.microsoft.com/office/powerpoint/2010/main" val="3163058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C9AC8C-5033-58FC-4981-F43C596F83C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Adjectives</a:t>
            </a:r>
            <a:endParaRPr lang="el-GR" dirty="0"/>
          </a:p>
        </p:txBody>
      </p:sp>
      <p:sp>
        <p:nvSpPr>
          <p:cNvPr id="3" name="Θέση περιεχομένου 2">
            <a:extLst>
              <a:ext uri="{FF2B5EF4-FFF2-40B4-BE49-F238E27FC236}">
                <a16:creationId xmlns:a16="http://schemas.microsoft.com/office/drawing/2014/main" id="{BF094468-D1F1-EDA7-68BE-B0E665F72D0F}"/>
              </a:ext>
            </a:extLst>
          </p:cNvPr>
          <p:cNvSpPr>
            <a:spLocks noGrp="1"/>
          </p:cNvSpPr>
          <p:nvPr>
            <p:ph idx="1"/>
          </p:nvPr>
        </p:nvSpPr>
        <p:spPr/>
        <p:txBody>
          <a:bodyPr>
            <a:normAutofit fontScale="77500" lnSpcReduction="20000"/>
          </a:bodyPr>
          <a:lstStyle/>
          <a:p>
            <a:pPr marL="0" indent="0">
              <a:buNone/>
            </a:pPr>
            <a:endParaRPr lang="en-US" dirty="0"/>
          </a:p>
          <a:p>
            <a:r>
              <a:rPr lang="en-US" b="1" dirty="0">
                <a:latin typeface="Arial" panose="020B0604020202020204" pitchFamily="34" charset="0"/>
                <a:cs typeface="Arial" panose="020B0604020202020204" pitchFamily="34" charset="0"/>
              </a:rPr>
              <a:t>Usage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Depending on its placement, a Greek adjective has three possible functions.</a:t>
            </a:r>
          </a:p>
          <a:p>
            <a:r>
              <a:rPr lang="en-US" b="1" dirty="0">
                <a:latin typeface="Arial" panose="020B0604020202020204" pitchFamily="34" charset="0"/>
                <a:cs typeface="Arial" panose="020B0604020202020204" pitchFamily="34" charset="0"/>
              </a:rPr>
              <a:t>1. Attributive Position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Greek adjectives describe nouns when they are in the attributive position:</a:t>
            </a:r>
          </a:p>
          <a:p>
            <a:r>
              <a:rPr lang="el-GR" dirty="0">
                <a:latin typeface="Arial" panose="020B0604020202020204" pitchFamily="34" charset="0"/>
                <a:cs typeface="Arial" panose="020B0604020202020204" pitchFamily="34" charset="0"/>
              </a:rPr>
              <a:t>ὁ </a:t>
            </a:r>
            <a:r>
              <a:rPr lang="el-GR" dirty="0" err="1">
                <a:latin typeface="Arial" panose="020B0604020202020204" pitchFamily="34" charset="0"/>
                <a:cs typeface="Arial" panose="020B0604020202020204" pitchFamily="34" charset="0"/>
              </a:rPr>
              <a:t>κακὸς</a:t>
            </a:r>
            <a:r>
              <a:rPr lang="el-GR" dirty="0">
                <a:latin typeface="Arial" panose="020B0604020202020204" pitchFamily="34" charset="0"/>
                <a:cs typeface="Arial" panose="020B0604020202020204" pitchFamily="34" charset="0"/>
              </a:rPr>
              <a:t> βασιλεύς</a:t>
            </a:r>
          </a:p>
          <a:p>
            <a:pPr lvl="1"/>
            <a:r>
              <a:rPr lang="en-US" i="1" dirty="0">
                <a:latin typeface="Arial" panose="020B0604020202020204" pitchFamily="34" charset="0"/>
                <a:cs typeface="Arial" panose="020B0604020202020204" pitchFamily="34" charset="0"/>
              </a:rPr>
              <a:t>the bad king</a:t>
            </a:r>
            <a:endParaRPr lang="en-US"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ὁ </a:t>
            </a:r>
            <a:r>
              <a:rPr lang="el-GR" dirty="0" err="1">
                <a:latin typeface="Arial" panose="020B0604020202020204" pitchFamily="34" charset="0"/>
                <a:cs typeface="Arial" panose="020B0604020202020204" pitchFamily="34" charset="0"/>
              </a:rPr>
              <a:t>βασιλεὺς</a:t>
            </a:r>
            <a:r>
              <a:rPr lang="el-GR" dirty="0">
                <a:latin typeface="Arial" panose="020B0604020202020204" pitchFamily="34" charset="0"/>
                <a:cs typeface="Arial" panose="020B0604020202020204" pitchFamily="34" charset="0"/>
              </a:rPr>
              <a:t> ὁ κακός</a:t>
            </a:r>
          </a:p>
          <a:p>
            <a:pPr lvl="1"/>
            <a:r>
              <a:rPr lang="en-US" i="1" dirty="0">
                <a:latin typeface="Arial" panose="020B0604020202020204" pitchFamily="34" charset="0"/>
                <a:cs typeface="Arial" panose="020B0604020202020204" pitchFamily="34" charset="0"/>
              </a:rPr>
              <a:t>the bad king</a:t>
            </a:r>
            <a:endParaRPr lang="en-US" dirty="0">
              <a:latin typeface="Arial" panose="020B0604020202020204" pitchFamily="34" charset="0"/>
              <a:cs typeface="Arial" panose="020B0604020202020204" pitchFamily="34" charset="0"/>
            </a:endParaRPr>
          </a:p>
          <a:p>
            <a:r>
              <a:rPr lang="el-GR" dirty="0" err="1">
                <a:latin typeface="Arial" panose="020B0604020202020204" pitchFamily="34" charset="0"/>
                <a:cs typeface="Arial" panose="020B0604020202020204" pitchFamily="34" charset="0"/>
              </a:rPr>
              <a:t>βασιλεὺς</a:t>
            </a:r>
            <a:r>
              <a:rPr lang="el-GR" dirty="0">
                <a:latin typeface="Arial" panose="020B0604020202020204" pitchFamily="34" charset="0"/>
                <a:cs typeface="Arial" panose="020B0604020202020204" pitchFamily="34" charset="0"/>
              </a:rPr>
              <a:t> ὁ κακός</a:t>
            </a:r>
          </a:p>
          <a:p>
            <a:pPr lvl="1"/>
            <a:r>
              <a:rPr lang="en-US" i="1" dirty="0">
                <a:latin typeface="Arial" panose="020B0604020202020204" pitchFamily="34" charset="0"/>
                <a:cs typeface="Arial" panose="020B0604020202020204" pitchFamily="34" charset="0"/>
              </a:rPr>
              <a:t>the bad king</a:t>
            </a:r>
            <a:endParaRPr lang="en-US" dirty="0">
              <a:latin typeface="Arial" panose="020B0604020202020204" pitchFamily="34" charset="0"/>
              <a:cs typeface="Arial" panose="020B0604020202020204" pitchFamily="34" charset="0"/>
            </a:endParaRPr>
          </a:p>
          <a:p>
            <a:r>
              <a:rPr lang="el-GR" dirty="0" err="1">
                <a:latin typeface="Arial" panose="020B0604020202020204" pitchFamily="34" charset="0"/>
                <a:cs typeface="Arial" panose="020B0604020202020204" pitchFamily="34" charset="0"/>
              </a:rPr>
              <a:t>κακὸς</a:t>
            </a:r>
            <a:r>
              <a:rPr lang="el-GR" dirty="0">
                <a:latin typeface="Arial" panose="020B0604020202020204" pitchFamily="34" charset="0"/>
                <a:cs typeface="Arial" panose="020B0604020202020204" pitchFamily="34" charset="0"/>
              </a:rPr>
              <a:t> βασιλεύς</a:t>
            </a:r>
          </a:p>
          <a:p>
            <a:pPr lvl="1"/>
            <a:r>
              <a:rPr lang="en-US" i="1" dirty="0">
                <a:latin typeface="Arial" panose="020B0604020202020204" pitchFamily="34" charset="0"/>
                <a:cs typeface="Arial" panose="020B0604020202020204" pitchFamily="34" charset="0"/>
              </a:rPr>
              <a:t>a bad king</a:t>
            </a:r>
            <a:endParaRPr lang="en-US"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1555408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0CB0D0-6361-2FB9-7A38-6BE880159D3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Adjectives</a:t>
            </a:r>
            <a:endParaRPr lang="el-GR" dirty="0"/>
          </a:p>
        </p:txBody>
      </p:sp>
      <p:sp>
        <p:nvSpPr>
          <p:cNvPr id="3" name="Θέση περιεχομένου 2">
            <a:extLst>
              <a:ext uri="{FF2B5EF4-FFF2-40B4-BE49-F238E27FC236}">
                <a16:creationId xmlns:a16="http://schemas.microsoft.com/office/drawing/2014/main" id="{C95B975A-1F9A-9B09-0723-2550D5C4F19A}"/>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Usage</a:t>
            </a:r>
          </a:p>
          <a:p>
            <a:r>
              <a:rPr lang="en-US" b="1" dirty="0">
                <a:latin typeface="Arial" panose="020B0604020202020204" pitchFamily="34" charset="0"/>
                <a:cs typeface="Arial" panose="020B0604020202020204" pitchFamily="34" charset="0"/>
              </a:rPr>
              <a:t>2. Predicate Position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Outside the attributive position, Greek adjectives function as predicates to the noun:</a:t>
            </a:r>
          </a:p>
          <a:p>
            <a:r>
              <a:rPr lang="el-GR" dirty="0">
                <a:latin typeface="Arial" panose="020B0604020202020204" pitchFamily="34" charset="0"/>
                <a:cs typeface="Arial" panose="020B0604020202020204" pitchFamily="34" charset="0"/>
              </a:rPr>
              <a:t>ὁ βασιλεύς κακός.</a:t>
            </a:r>
          </a:p>
          <a:p>
            <a:pPr lvl="1"/>
            <a:r>
              <a:rPr lang="en-US" i="1" dirty="0">
                <a:latin typeface="Arial" panose="020B0604020202020204" pitchFamily="34" charset="0"/>
                <a:cs typeface="Arial" panose="020B0604020202020204" pitchFamily="34" charset="0"/>
              </a:rPr>
              <a:t>The king (is) bad.</a:t>
            </a:r>
            <a:endParaRPr lang="en-US" dirty="0">
              <a:latin typeface="Arial" panose="020B0604020202020204" pitchFamily="34" charset="0"/>
              <a:cs typeface="Arial" panose="020B0604020202020204" pitchFamily="34" charset="0"/>
            </a:endParaRPr>
          </a:p>
          <a:p>
            <a:r>
              <a:rPr lang="el-GR" dirty="0" err="1">
                <a:latin typeface="Arial" panose="020B0604020202020204" pitchFamily="34" charset="0"/>
                <a:cs typeface="Arial" panose="020B0604020202020204" pitchFamily="34" charset="0"/>
              </a:rPr>
              <a:t>αἱ</a:t>
            </a:r>
            <a:r>
              <a:rPr lang="el-GR" dirty="0">
                <a:latin typeface="Arial" panose="020B0604020202020204" pitchFamily="34" charset="0"/>
                <a:cs typeface="Arial" panose="020B0604020202020204" pitchFamily="34" charset="0"/>
              </a:rPr>
              <a:t> θλίψεις </a:t>
            </a:r>
            <a:r>
              <a:rPr lang="el-GR" dirty="0" err="1">
                <a:latin typeface="Arial" panose="020B0604020202020204" pitchFamily="34" charset="0"/>
                <a:cs typeface="Arial" panose="020B0604020202020204" pitchFamily="34" charset="0"/>
              </a:rPr>
              <a:t>ποιοῦσι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βασιλέα κακόν.</a:t>
            </a:r>
          </a:p>
          <a:p>
            <a:pPr lvl="1"/>
            <a:r>
              <a:rPr lang="en-US" i="1" dirty="0">
                <a:latin typeface="Arial" panose="020B0604020202020204" pitchFamily="34" charset="0"/>
                <a:cs typeface="Arial" panose="020B0604020202020204" pitchFamily="34" charset="0"/>
              </a:rPr>
              <a:t>Troubles make the king bad.</a:t>
            </a: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592252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F40ED5-B7C7-2BD3-7597-462286E828E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Nouns</a:t>
            </a:r>
            <a:endParaRPr lang="el-GR" dirty="0"/>
          </a:p>
        </p:txBody>
      </p:sp>
      <p:sp>
        <p:nvSpPr>
          <p:cNvPr id="3" name="Θέση περιεχομένου 2">
            <a:extLst>
              <a:ext uri="{FF2B5EF4-FFF2-40B4-BE49-F238E27FC236}">
                <a16:creationId xmlns:a16="http://schemas.microsoft.com/office/drawing/2014/main" id="{1079B064-BC7F-31A7-2652-BD0D4AB1C701}"/>
              </a:ext>
            </a:extLst>
          </p:cNvPr>
          <p:cNvSpPr>
            <a:spLocks noGrp="1"/>
          </p:cNvSpPr>
          <p:nvPr>
            <p:ph idx="1"/>
          </p:nvPr>
        </p:nvSpPr>
        <p:spPr/>
        <p:txBody>
          <a:bodyPr>
            <a:normAutofit fontScale="92500" lnSpcReduction="10000"/>
          </a:bodyPr>
          <a:lstStyle/>
          <a:p>
            <a:pPr algn="just"/>
            <a:r>
              <a:rPr lang="en-US" b="1" dirty="0">
                <a:latin typeface="Arial" panose="020B0604020202020204" pitchFamily="34" charset="0"/>
                <a:cs typeface="Arial" panose="020B0604020202020204" pitchFamily="34" charset="0"/>
              </a:rPr>
              <a:t>Gender</a:t>
            </a:r>
            <a:r>
              <a:rPr lang="en-US" dirty="0">
                <a:latin typeface="Arial" panose="020B0604020202020204" pitchFamily="34" charset="0"/>
                <a:cs typeface="Arial" panose="020B0604020202020204" pitchFamily="34" charset="0"/>
              </a:rPr>
              <a:t>: Nouns have one of three genders: masculine, feminine, or neuter. Grammatical gender can sometimes align with natural gender (e.g., male persons are masculine), but it is often arbitrary for inanimate objects. </a:t>
            </a:r>
          </a:p>
          <a:p>
            <a:pPr algn="just"/>
            <a:r>
              <a:rPr lang="en-US" b="1" dirty="0">
                <a:latin typeface="Arial" panose="020B0604020202020204" pitchFamily="34" charset="0"/>
                <a:cs typeface="Arial" panose="020B0604020202020204" pitchFamily="34" charset="0"/>
              </a:rPr>
              <a:t>Number</a:t>
            </a:r>
            <a:r>
              <a:rPr lang="en-US" dirty="0">
                <a:latin typeface="Arial" panose="020B0604020202020204" pitchFamily="34" charset="0"/>
                <a:cs typeface="Arial" panose="020B0604020202020204" pitchFamily="34" charset="0"/>
              </a:rPr>
              <a:t>: Ancient Greek nouns can be singular, dual (for two of something), or plural. </a:t>
            </a:r>
          </a:p>
          <a:p>
            <a:pPr algn="just"/>
            <a:r>
              <a:rPr lang="en-US" b="1" dirty="0">
                <a:latin typeface="Arial" panose="020B0604020202020204" pitchFamily="34" charset="0"/>
                <a:cs typeface="Arial" panose="020B0604020202020204" pitchFamily="34" charset="0"/>
              </a:rPr>
              <a:t>Case</a:t>
            </a:r>
            <a:r>
              <a:rPr lang="en-US" dirty="0">
                <a:latin typeface="Arial" panose="020B0604020202020204" pitchFamily="34" charset="0"/>
                <a:cs typeface="Arial" panose="020B0604020202020204" pitchFamily="34" charset="0"/>
              </a:rPr>
              <a:t>: Nouns decline (change their endings) to indicate their function in a sentence. The five cases are: </a:t>
            </a:r>
          </a:p>
          <a:p>
            <a:pPr algn="just"/>
            <a:r>
              <a:rPr lang="en-US" b="1" dirty="0">
                <a:latin typeface="Arial" panose="020B0604020202020204" pitchFamily="34" charset="0"/>
                <a:cs typeface="Arial" panose="020B0604020202020204" pitchFamily="34" charset="0"/>
              </a:rPr>
              <a:t>Nominative</a:t>
            </a:r>
            <a:r>
              <a:rPr lang="en-US" dirty="0">
                <a:latin typeface="Arial" panose="020B0604020202020204" pitchFamily="34" charset="0"/>
                <a:cs typeface="Arial" panose="020B0604020202020204" pitchFamily="34" charset="0"/>
              </a:rPr>
              <a:t>: The subject of a verb. </a:t>
            </a:r>
          </a:p>
          <a:p>
            <a:pPr algn="just"/>
            <a:r>
              <a:rPr lang="en-US" b="1" dirty="0">
                <a:latin typeface="Arial" panose="020B0604020202020204" pitchFamily="34" charset="0"/>
                <a:cs typeface="Arial" panose="020B0604020202020204" pitchFamily="34" charset="0"/>
              </a:rPr>
              <a:t>Vocative</a:t>
            </a:r>
            <a:r>
              <a:rPr lang="en-US" dirty="0">
                <a:latin typeface="Arial" panose="020B0604020202020204" pitchFamily="34" charset="0"/>
                <a:cs typeface="Arial" panose="020B0604020202020204" pitchFamily="34" charset="0"/>
              </a:rPr>
              <a:t>: Used when addressing someone directly. </a:t>
            </a:r>
          </a:p>
          <a:p>
            <a:pPr algn="just"/>
            <a:r>
              <a:rPr lang="en-US" b="1" dirty="0">
                <a:latin typeface="Arial" panose="020B0604020202020204" pitchFamily="34" charset="0"/>
                <a:cs typeface="Arial" panose="020B0604020202020204" pitchFamily="34" charset="0"/>
              </a:rPr>
              <a:t>Accusative</a:t>
            </a:r>
            <a:r>
              <a:rPr lang="en-US" dirty="0">
                <a:latin typeface="Arial" panose="020B0604020202020204" pitchFamily="34" charset="0"/>
                <a:cs typeface="Arial" panose="020B0604020202020204" pitchFamily="34" charset="0"/>
              </a:rPr>
              <a:t>: The direct object of a verb. </a:t>
            </a:r>
          </a:p>
          <a:p>
            <a:pPr algn="just"/>
            <a:r>
              <a:rPr lang="en-US" b="1" dirty="0">
                <a:latin typeface="Arial" panose="020B0604020202020204" pitchFamily="34" charset="0"/>
                <a:cs typeface="Arial" panose="020B0604020202020204" pitchFamily="34" charset="0"/>
              </a:rPr>
              <a:t>Genitive</a:t>
            </a:r>
            <a:r>
              <a:rPr lang="en-US" dirty="0">
                <a:latin typeface="Arial" panose="020B0604020202020204" pitchFamily="34" charset="0"/>
                <a:cs typeface="Arial" panose="020B0604020202020204" pitchFamily="34" charset="0"/>
              </a:rPr>
              <a:t>: Indicates possession or relationship, similar to the "'s" or "of" in English. </a:t>
            </a:r>
          </a:p>
          <a:p>
            <a:pPr algn="just"/>
            <a:r>
              <a:rPr lang="en-US" b="1" dirty="0">
                <a:latin typeface="Arial" panose="020B0604020202020204" pitchFamily="34" charset="0"/>
                <a:cs typeface="Arial" panose="020B0604020202020204" pitchFamily="34" charset="0"/>
              </a:rPr>
              <a:t>Dative</a:t>
            </a:r>
            <a:r>
              <a:rPr lang="en-US" dirty="0">
                <a:latin typeface="Arial" panose="020B0604020202020204" pitchFamily="34" charset="0"/>
                <a:cs typeface="Arial" panose="020B0604020202020204" pitchFamily="34" charset="0"/>
              </a:rPr>
              <a:t>: Expresses the indirect object of a verb, or other various functions. </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532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76C215-C1DD-2E3F-3493-12B382033EA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Adjectives</a:t>
            </a:r>
            <a:endParaRPr lang="el-GR" dirty="0"/>
          </a:p>
        </p:txBody>
      </p:sp>
      <p:sp>
        <p:nvSpPr>
          <p:cNvPr id="3" name="Θέση περιεχομένου 2">
            <a:extLst>
              <a:ext uri="{FF2B5EF4-FFF2-40B4-BE49-F238E27FC236}">
                <a16:creationId xmlns:a16="http://schemas.microsoft.com/office/drawing/2014/main" id="{3155D07E-7B42-EDDB-C0E4-414797CF2CC3}"/>
              </a:ext>
            </a:extLst>
          </p:cNvPr>
          <p:cNvSpPr>
            <a:spLocks noGrp="1"/>
          </p:cNvSpPr>
          <p:nvPr>
            <p:ph idx="1"/>
          </p:nvPr>
        </p:nvSpPr>
        <p:spPr/>
        <p:txBody>
          <a:bodyPr>
            <a:normAutofit fontScale="55000" lnSpcReduction="20000"/>
          </a:bodyPr>
          <a:lstStyle/>
          <a:p>
            <a:r>
              <a:rPr lang="en-US" dirty="0">
                <a:latin typeface="Arial" panose="020B0604020202020204" pitchFamily="34" charset="0"/>
                <a:cs typeface="Arial" panose="020B0604020202020204" pitchFamily="34" charset="0"/>
              </a:rPr>
              <a:t>Usage</a:t>
            </a:r>
          </a:p>
          <a:p>
            <a:r>
              <a:rPr lang="en-US" b="1" dirty="0">
                <a:latin typeface="Arial" panose="020B0604020202020204" pitchFamily="34" charset="0"/>
                <a:cs typeface="Arial" panose="020B0604020202020204" pitchFamily="34" charset="0"/>
              </a:rPr>
              <a:t>3. Stand Alone (Substantive)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Greek routinely uses adjectives substantively:</a:t>
            </a:r>
          </a:p>
          <a:p>
            <a:r>
              <a:rPr lang="en-US" dirty="0">
                <a:latin typeface="Arial" panose="020B0604020202020204" pitchFamily="34" charset="0"/>
                <a:cs typeface="Arial" panose="020B0604020202020204" pitchFamily="34" charset="0"/>
              </a:rPr>
              <a:t>ὁ κα</a:t>
            </a:r>
            <a:r>
              <a:rPr lang="en-US" dirty="0" err="1">
                <a:latin typeface="Arial" panose="020B0604020202020204" pitchFamily="34" charset="0"/>
                <a:cs typeface="Arial" panose="020B0604020202020204" pitchFamily="34" charset="0"/>
              </a:rPr>
              <a:t>κός</a:t>
            </a:r>
            <a:endParaRPr lang="en-US" dirty="0">
              <a:latin typeface="Arial" panose="020B0604020202020204" pitchFamily="34" charset="0"/>
              <a:cs typeface="Arial" panose="020B0604020202020204" pitchFamily="34" charset="0"/>
            </a:endParaRPr>
          </a:p>
          <a:p>
            <a:pPr lvl="1"/>
            <a:r>
              <a:rPr lang="en-US" i="1" dirty="0">
                <a:latin typeface="Arial" panose="020B0604020202020204" pitchFamily="34" charset="0"/>
                <a:cs typeface="Arial" panose="020B0604020202020204" pitchFamily="34" charset="0"/>
              </a:rPr>
              <a:t>the bad man, the bad person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κα</a:t>
            </a:r>
            <a:r>
              <a:rPr lang="en-US" dirty="0" err="1">
                <a:latin typeface="Arial" panose="020B0604020202020204" pitchFamily="34" charset="0"/>
                <a:cs typeface="Arial" panose="020B0604020202020204" pitchFamily="34" charset="0"/>
              </a:rPr>
              <a:t>κός</a:t>
            </a:r>
            <a:endParaRPr lang="en-US" dirty="0">
              <a:latin typeface="Arial" panose="020B0604020202020204" pitchFamily="34" charset="0"/>
              <a:cs typeface="Arial" panose="020B0604020202020204" pitchFamily="34" charset="0"/>
            </a:endParaRPr>
          </a:p>
          <a:p>
            <a:pPr lvl="1"/>
            <a:r>
              <a:rPr lang="en-US" i="1" dirty="0">
                <a:latin typeface="Arial" panose="020B0604020202020204" pitchFamily="34" charset="0"/>
                <a:cs typeface="Arial" panose="020B0604020202020204" pitchFamily="34" charset="0"/>
              </a:rPr>
              <a:t>a bad man, a bad person</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οἱ</a:t>
            </a:r>
            <a:r>
              <a:rPr lang="en-US" dirty="0">
                <a:latin typeface="Arial" panose="020B0604020202020204" pitchFamily="34" charset="0"/>
                <a:cs typeface="Arial" panose="020B0604020202020204" pitchFamily="34" charset="0"/>
              </a:rPr>
              <a:t> κα</a:t>
            </a:r>
            <a:r>
              <a:rPr lang="en-US" dirty="0" err="1">
                <a:latin typeface="Arial" panose="020B0604020202020204" pitchFamily="34" charset="0"/>
                <a:cs typeface="Arial" panose="020B0604020202020204" pitchFamily="34" charset="0"/>
              </a:rPr>
              <a:t>κοί</a:t>
            </a:r>
            <a:endParaRPr lang="en-US" dirty="0">
              <a:latin typeface="Arial" panose="020B0604020202020204" pitchFamily="34" charset="0"/>
              <a:cs typeface="Arial" panose="020B0604020202020204" pitchFamily="34" charset="0"/>
            </a:endParaRPr>
          </a:p>
          <a:p>
            <a:pPr lvl="1"/>
            <a:r>
              <a:rPr lang="en-US" i="1" dirty="0">
                <a:latin typeface="Arial" panose="020B0604020202020204" pitchFamily="34" charset="0"/>
                <a:cs typeface="Arial" panose="020B0604020202020204" pitchFamily="34" charset="0"/>
              </a:rPr>
              <a:t>the bad men, the bad people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 definite article is neuter singular – or occasionally neuter plural – the substantive can serve as an abstract noun:</a:t>
            </a:r>
          </a:p>
          <a:p>
            <a:r>
              <a:rPr lang="en-US" dirty="0" err="1">
                <a:latin typeface="Arial" panose="020B0604020202020204" pitchFamily="34" charset="0"/>
                <a:cs typeface="Arial" panose="020B0604020202020204" pitchFamily="34" charset="0"/>
              </a:rPr>
              <a:t>τὸ</a:t>
            </a:r>
            <a:r>
              <a:rPr lang="en-US" dirty="0">
                <a:latin typeface="Arial" panose="020B0604020202020204" pitchFamily="34" charset="0"/>
                <a:cs typeface="Arial" panose="020B0604020202020204" pitchFamily="34" charset="0"/>
              </a:rPr>
              <a:t> κα</a:t>
            </a:r>
            <a:r>
              <a:rPr lang="en-US" dirty="0" err="1">
                <a:latin typeface="Arial" panose="020B0604020202020204" pitchFamily="34" charset="0"/>
                <a:cs typeface="Arial" panose="020B0604020202020204" pitchFamily="34" charset="0"/>
              </a:rPr>
              <a:t>κόν</a:t>
            </a:r>
            <a:endParaRPr lang="en-US" dirty="0">
              <a:latin typeface="Arial" panose="020B0604020202020204" pitchFamily="34" charset="0"/>
              <a:cs typeface="Arial" panose="020B0604020202020204" pitchFamily="34" charset="0"/>
            </a:endParaRPr>
          </a:p>
          <a:p>
            <a:pPr lvl="1"/>
            <a:r>
              <a:rPr lang="en-US" i="1" dirty="0">
                <a:latin typeface="Arial" panose="020B0604020202020204" pitchFamily="34" charset="0"/>
                <a:cs typeface="Arial" panose="020B0604020202020204" pitchFamily="34" charset="0"/>
              </a:rPr>
              <a:t>the bad thing; evil</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τὸ</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ἄδικον</a:t>
            </a:r>
            <a:endParaRPr lang="en-US" dirty="0">
              <a:latin typeface="Arial" panose="020B0604020202020204" pitchFamily="34" charset="0"/>
              <a:cs typeface="Arial" panose="020B0604020202020204" pitchFamily="34" charset="0"/>
            </a:endParaRPr>
          </a:p>
          <a:p>
            <a:pPr lvl="1"/>
            <a:r>
              <a:rPr lang="en-US" i="1" dirty="0">
                <a:latin typeface="Arial" panose="020B0604020202020204" pitchFamily="34" charset="0"/>
                <a:cs typeface="Arial" panose="020B0604020202020204" pitchFamily="34" charset="0"/>
              </a:rPr>
              <a:t>the unjust thing; injustice</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τὸ</a:t>
            </a:r>
            <a:r>
              <a:rPr lang="en-US" dirty="0">
                <a:latin typeface="Arial" panose="020B0604020202020204" pitchFamily="34" charset="0"/>
                <a:cs typeface="Arial" panose="020B0604020202020204" pitchFamily="34" charset="0"/>
              </a:rPr>
              <a:t> κα</a:t>
            </a:r>
            <a:r>
              <a:rPr lang="en-US" dirty="0" err="1">
                <a:latin typeface="Arial" panose="020B0604020202020204" pitchFamily="34" charset="0"/>
                <a:cs typeface="Arial" panose="020B0604020202020204" pitchFamily="34" charset="0"/>
              </a:rPr>
              <a:t>λόν</a:t>
            </a:r>
            <a:endParaRPr lang="en-US" dirty="0">
              <a:latin typeface="Arial" panose="020B0604020202020204" pitchFamily="34" charset="0"/>
              <a:cs typeface="Arial" panose="020B0604020202020204" pitchFamily="34" charset="0"/>
            </a:endParaRPr>
          </a:p>
          <a:p>
            <a:pPr lvl="1"/>
            <a:r>
              <a:rPr lang="en-US" i="1" dirty="0">
                <a:latin typeface="Arial" panose="020B0604020202020204" pitchFamily="34" charset="0"/>
                <a:cs typeface="Arial" panose="020B0604020202020204" pitchFamily="34" charset="0"/>
              </a:rPr>
              <a:t>the beautiful; beauty</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75384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F9C849-669D-0471-6291-15A44BC0CA3B}"/>
              </a:ext>
            </a:extLst>
          </p:cNvPr>
          <p:cNvSpPr>
            <a:spLocks noGrp="1"/>
          </p:cNvSpPr>
          <p:nvPr>
            <p:ph type="title"/>
          </p:nvPr>
        </p:nvSpPr>
        <p:spPr/>
        <p:txBody>
          <a:bodyPr/>
          <a:lstStyle/>
          <a:p>
            <a:r>
              <a:rPr lang="en-US" dirty="0"/>
              <a:t>Adjectives: Exercise</a:t>
            </a:r>
            <a:r>
              <a:rPr lang="el-GR" dirty="0"/>
              <a:t> 6</a:t>
            </a:r>
          </a:p>
        </p:txBody>
      </p:sp>
      <p:sp>
        <p:nvSpPr>
          <p:cNvPr id="3" name="Θέση περιεχομένου 2">
            <a:extLst>
              <a:ext uri="{FF2B5EF4-FFF2-40B4-BE49-F238E27FC236}">
                <a16:creationId xmlns:a16="http://schemas.microsoft.com/office/drawing/2014/main" id="{24BEE865-5EEE-98A1-E685-2359EF387CC9}"/>
              </a:ext>
            </a:extLst>
          </p:cNvPr>
          <p:cNvSpPr>
            <a:spLocks noGrp="1"/>
          </p:cNvSpPr>
          <p:nvPr>
            <p:ph idx="1"/>
          </p:nvPr>
        </p:nvSpPr>
        <p:spPr/>
        <p:txBody>
          <a:bodyPr/>
          <a:lstStyle/>
          <a:p>
            <a:r>
              <a:rPr lang="en-US" dirty="0"/>
              <a:t>1. Can you decline </a:t>
            </a:r>
            <a:r>
              <a:rPr lang="el-GR" dirty="0"/>
              <a:t>ὁ</a:t>
            </a:r>
            <a:r>
              <a:rPr lang="en-US" dirty="0"/>
              <a:t> and </a:t>
            </a:r>
            <a:r>
              <a:rPr lang="el-GR" dirty="0"/>
              <a:t>καλός</a:t>
            </a:r>
            <a:r>
              <a:rPr lang="en-US" dirty="0"/>
              <a:t>?</a:t>
            </a:r>
            <a:endParaRPr lang="el-GR" dirty="0"/>
          </a:p>
          <a:p>
            <a:r>
              <a:rPr lang="el-GR" dirty="0"/>
              <a:t>2. </a:t>
            </a:r>
            <a:r>
              <a:rPr lang="en-US" dirty="0"/>
              <a:t>Can you decline </a:t>
            </a:r>
            <a:r>
              <a:rPr lang="el-GR" dirty="0"/>
              <a:t>ἡ </a:t>
            </a:r>
            <a:r>
              <a:rPr lang="en-US" dirty="0"/>
              <a:t>and </a:t>
            </a:r>
            <a:r>
              <a:rPr lang="el-GR" dirty="0"/>
              <a:t>κακή?</a:t>
            </a:r>
          </a:p>
          <a:p>
            <a:r>
              <a:rPr lang="el-GR" dirty="0"/>
              <a:t>3. </a:t>
            </a:r>
            <a:r>
              <a:rPr lang="en-US" dirty="0"/>
              <a:t>Can you decline </a:t>
            </a:r>
            <a:r>
              <a:rPr lang="el-GR" dirty="0" err="1"/>
              <a:t>τὸ</a:t>
            </a:r>
            <a:r>
              <a:rPr lang="el-GR" dirty="0"/>
              <a:t> </a:t>
            </a:r>
            <a:r>
              <a:rPr lang="en-US" dirty="0"/>
              <a:t>and </a:t>
            </a:r>
            <a:r>
              <a:rPr lang="el-GR" dirty="0" err="1"/>
              <a:t>ἀγαθόν</a:t>
            </a:r>
            <a:r>
              <a:rPr lang="el-GR" dirty="0"/>
              <a:t>?</a:t>
            </a:r>
            <a:endParaRPr lang="en-US" dirty="0"/>
          </a:p>
          <a:p>
            <a:r>
              <a:rPr lang="en-US" dirty="0"/>
              <a:t>4. Can you decline </a:t>
            </a:r>
            <a:r>
              <a:rPr lang="el-GR" dirty="0"/>
              <a:t>ὁ </a:t>
            </a:r>
            <a:r>
              <a:rPr lang="en-US" dirty="0"/>
              <a:t>and </a:t>
            </a:r>
            <a:r>
              <a:rPr lang="el-GR" dirty="0"/>
              <a:t>ψευδής?</a:t>
            </a:r>
          </a:p>
          <a:p>
            <a:r>
              <a:rPr lang="en-US" dirty="0"/>
              <a:t>5. Can you decline </a:t>
            </a:r>
            <a:r>
              <a:rPr lang="el-GR" dirty="0" err="1"/>
              <a:t>τὸ</a:t>
            </a:r>
            <a:r>
              <a:rPr lang="el-GR" dirty="0"/>
              <a:t> </a:t>
            </a:r>
            <a:r>
              <a:rPr lang="en-US" dirty="0"/>
              <a:t>and </a:t>
            </a:r>
            <a:r>
              <a:rPr lang="el-GR" dirty="0"/>
              <a:t>ταχύ?</a:t>
            </a:r>
            <a:r>
              <a:rPr lang="en-US" dirty="0"/>
              <a:t> </a:t>
            </a:r>
            <a:endParaRPr lang="el-GR" dirty="0"/>
          </a:p>
        </p:txBody>
      </p:sp>
    </p:spTree>
    <p:extLst>
      <p:ext uri="{BB962C8B-B14F-4D97-AF65-F5344CB8AC3E}">
        <p14:creationId xmlns:p14="http://schemas.microsoft.com/office/powerpoint/2010/main" val="2353763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89A6F0-9EEA-F0F9-32AD-51CD654965EF}"/>
              </a:ext>
            </a:extLst>
          </p:cNvPr>
          <p:cNvSpPr>
            <a:spLocks noGrp="1"/>
          </p:cNvSpPr>
          <p:nvPr>
            <p:ph type="title"/>
          </p:nvPr>
        </p:nvSpPr>
        <p:spPr/>
        <p:txBody>
          <a:bodyPr/>
          <a:lstStyle/>
          <a:p>
            <a:r>
              <a:rPr lang="en-US" dirty="0"/>
              <a:t>Adjectives: Exercise</a:t>
            </a:r>
            <a:r>
              <a:rPr lang="el-GR" dirty="0"/>
              <a:t> 7</a:t>
            </a:r>
          </a:p>
        </p:txBody>
      </p:sp>
      <p:sp>
        <p:nvSpPr>
          <p:cNvPr id="3" name="Θέση περιεχομένου 2">
            <a:extLst>
              <a:ext uri="{FF2B5EF4-FFF2-40B4-BE49-F238E27FC236}">
                <a16:creationId xmlns:a16="http://schemas.microsoft.com/office/drawing/2014/main" id="{BDC8C011-54BE-3CE5-0988-D697C182B7AB}"/>
              </a:ext>
            </a:extLst>
          </p:cNvPr>
          <p:cNvSpPr>
            <a:spLocks noGrp="1"/>
          </p:cNvSpPr>
          <p:nvPr>
            <p:ph idx="1"/>
          </p:nvPr>
        </p:nvSpPr>
        <p:spPr/>
        <p:txBody>
          <a:bodyPr>
            <a:normAutofit fontScale="85000" lnSpcReduction="10000"/>
          </a:bodyPr>
          <a:lstStyle/>
          <a:p>
            <a:r>
              <a:rPr lang="en-US" dirty="0"/>
              <a:t>2. Write the correct form of καλ-</a:t>
            </a:r>
            <a:r>
              <a:rPr lang="en-US" dirty="0" err="1"/>
              <a:t>ός</a:t>
            </a:r>
            <a:r>
              <a:rPr lang="en-US" dirty="0"/>
              <a:t> -ή -</a:t>
            </a:r>
            <a:r>
              <a:rPr lang="en-US" dirty="0" err="1"/>
              <a:t>όν</a:t>
            </a:r>
            <a:r>
              <a:rPr lang="en-US" dirty="0"/>
              <a:t> for the following nouns (remember you can tell their GENDER, CASE, and NUMBER from their def. art.), e.g. </a:t>
            </a:r>
            <a:r>
              <a:rPr lang="en-US" dirty="0" err="1"/>
              <a:t>τὸν</a:t>
            </a:r>
            <a:r>
              <a:rPr lang="en-US" dirty="0"/>
              <a:t> – </a:t>
            </a:r>
            <a:r>
              <a:rPr lang="en-US" dirty="0" err="1"/>
              <a:t>ψόφον</a:t>
            </a:r>
            <a:r>
              <a:rPr lang="en-US" dirty="0"/>
              <a:t> = </a:t>
            </a:r>
            <a:r>
              <a:rPr lang="en-US" dirty="0" err="1"/>
              <a:t>τὸν</a:t>
            </a:r>
            <a:r>
              <a:rPr lang="en-US" dirty="0"/>
              <a:t> κα</a:t>
            </a:r>
            <a:r>
              <a:rPr lang="en-US" dirty="0" err="1"/>
              <a:t>λὸν</a:t>
            </a:r>
            <a:r>
              <a:rPr lang="en-US" dirty="0"/>
              <a:t> </a:t>
            </a:r>
            <a:r>
              <a:rPr lang="en-US" dirty="0" err="1"/>
              <a:t>ψόφον</a:t>
            </a:r>
            <a:r>
              <a:rPr lang="en-US" dirty="0"/>
              <a:t>.</a:t>
            </a:r>
          </a:p>
          <a:p>
            <a:r>
              <a:rPr lang="en-US" dirty="0"/>
              <a:t>1. </a:t>
            </a:r>
            <a:r>
              <a:rPr lang="el-GR" dirty="0"/>
              <a:t>ὁ κυβερνήτης</a:t>
            </a:r>
          </a:p>
          <a:p>
            <a:r>
              <a:rPr lang="el-GR" dirty="0"/>
              <a:t>2. </a:t>
            </a:r>
            <a:r>
              <a:rPr lang="el-GR" dirty="0" err="1"/>
              <a:t>τὸ</a:t>
            </a:r>
            <a:r>
              <a:rPr lang="el-GR" dirty="0"/>
              <a:t> </a:t>
            </a:r>
            <a:r>
              <a:rPr lang="el-GR" dirty="0" err="1"/>
              <a:t>πλοῖον</a:t>
            </a:r>
            <a:endParaRPr lang="el-GR" dirty="0"/>
          </a:p>
          <a:p>
            <a:r>
              <a:rPr lang="el-GR" dirty="0"/>
              <a:t>3. </a:t>
            </a:r>
            <a:r>
              <a:rPr lang="el-GR" dirty="0" err="1"/>
              <a:t>τοῦ</a:t>
            </a:r>
            <a:r>
              <a:rPr lang="el-GR" dirty="0"/>
              <a:t> </a:t>
            </a:r>
            <a:r>
              <a:rPr lang="el-GR" dirty="0" err="1"/>
              <a:t>ἔργου</a:t>
            </a:r>
            <a:endParaRPr lang="el-GR" dirty="0"/>
          </a:p>
          <a:p>
            <a:r>
              <a:rPr lang="el-GR" dirty="0"/>
              <a:t>4. </a:t>
            </a:r>
            <a:r>
              <a:rPr lang="el-GR" dirty="0" err="1"/>
              <a:t>τὰς</a:t>
            </a:r>
            <a:r>
              <a:rPr lang="el-GR" dirty="0"/>
              <a:t> </a:t>
            </a:r>
            <a:r>
              <a:rPr lang="el-GR" dirty="0" err="1"/>
              <a:t>Ἀθήνας</a:t>
            </a:r>
            <a:endParaRPr lang="el-GR" dirty="0"/>
          </a:p>
          <a:p>
            <a:r>
              <a:rPr lang="el-GR" dirty="0"/>
              <a:t>5. </a:t>
            </a:r>
            <a:r>
              <a:rPr lang="el-GR" dirty="0" err="1"/>
              <a:t>τοῖς</a:t>
            </a:r>
            <a:r>
              <a:rPr lang="el-GR" dirty="0"/>
              <a:t> </a:t>
            </a:r>
            <a:r>
              <a:rPr lang="el-GR" dirty="0" err="1"/>
              <a:t>ἀθρώποις</a:t>
            </a:r>
            <a:endParaRPr lang="el-GR" dirty="0"/>
          </a:p>
          <a:p>
            <a:r>
              <a:rPr lang="el-GR" dirty="0"/>
              <a:t>6. </a:t>
            </a:r>
            <a:r>
              <a:rPr lang="el-GR" dirty="0" err="1"/>
              <a:t>τὴν</a:t>
            </a:r>
            <a:r>
              <a:rPr lang="el-GR" dirty="0"/>
              <a:t> </a:t>
            </a:r>
            <a:r>
              <a:rPr lang="el-GR" dirty="0" err="1"/>
              <a:t>ἀκρόπολιν</a:t>
            </a:r>
            <a:endParaRPr lang="el-GR" dirty="0"/>
          </a:p>
          <a:p>
            <a:r>
              <a:rPr lang="el-GR" dirty="0"/>
              <a:t>7. </a:t>
            </a:r>
            <a:r>
              <a:rPr lang="el-GR" dirty="0" err="1"/>
              <a:t>τὸν</a:t>
            </a:r>
            <a:r>
              <a:rPr lang="el-GR" dirty="0"/>
              <a:t> </a:t>
            </a:r>
            <a:r>
              <a:rPr lang="el-GR" dirty="0" err="1"/>
              <a:t>Παρθενῶνα</a:t>
            </a:r>
            <a:endParaRPr lang="el-GR" dirty="0"/>
          </a:p>
          <a:p>
            <a:r>
              <a:rPr lang="el-GR" dirty="0"/>
              <a:t>8. </a:t>
            </a:r>
            <a:r>
              <a:rPr lang="el-GR" dirty="0" err="1"/>
              <a:t>ταῖς</a:t>
            </a:r>
            <a:r>
              <a:rPr lang="el-GR" dirty="0"/>
              <a:t> </a:t>
            </a:r>
            <a:r>
              <a:rPr lang="el-GR" dirty="0" err="1"/>
              <a:t>βοαῖς</a:t>
            </a:r>
            <a:endParaRPr lang="el-GR" dirty="0"/>
          </a:p>
          <a:p>
            <a:r>
              <a:rPr lang="el-GR" dirty="0"/>
              <a:t>9. </a:t>
            </a:r>
            <a:r>
              <a:rPr lang="el-GR" dirty="0" err="1"/>
              <a:t>τῶι</a:t>
            </a:r>
            <a:r>
              <a:rPr lang="el-GR" dirty="0"/>
              <a:t> </a:t>
            </a:r>
            <a:r>
              <a:rPr lang="el-GR" dirty="0" err="1"/>
              <a:t>πλοίωι</a:t>
            </a:r>
            <a:endParaRPr lang="el-GR" dirty="0"/>
          </a:p>
          <a:p>
            <a:r>
              <a:rPr lang="el-GR" dirty="0"/>
              <a:t>10. </a:t>
            </a:r>
            <a:r>
              <a:rPr lang="el-GR" dirty="0" err="1"/>
              <a:t>τῆι</a:t>
            </a:r>
            <a:r>
              <a:rPr lang="el-GR" dirty="0"/>
              <a:t> </a:t>
            </a:r>
            <a:r>
              <a:rPr lang="el-GR" dirty="0" err="1"/>
              <a:t>ἀκροπόλει</a:t>
            </a:r>
            <a:endParaRPr lang="en-US" dirty="0"/>
          </a:p>
        </p:txBody>
      </p:sp>
    </p:spTree>
    <p:extLst>
      <p:ext uri="{BB962C8B-B14F-4D97-AF65-F5344CB8AC3E}">
        <p14:creationId xmlns:p14="http://schemas.microsoft.com/office/powerpoint/2010/main" val="3501263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D45524-649E-5D2F-A19B-85FD91C224C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Pronouns</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4E18C7D4-1D14-7DB5-4806-E6315A6EC589}"/>
              </a:ext>
            </a:extLst>
          </p:cNvPr>
          <p:cNvSpPr>
            <a:spLocks noGrp="1"/>
          </p:cNvSpPr>
          <p:nvPr>
            <p:ph idx="1"/>
          </p:nvPr>
        </p:nvSpPr>
        <p:spPr/>
        <p:txBody>
          <a:bodyPr/>
          <a:lstStyle/>
          <a:p>
            <a:r>
              <a:rPr lang="en-US" dirty="0"/>
              <a:t>Usage: they replace nouns.</a:t>
            </a:r>
          </a:p>
          <a:p>
            <a:r>
              <a:rPr lang="en-US" dirty="0"/>
              <a:t>Most Greek pronouns closely resemble the definite article (e.g. </a:t>
            </a:r>
            <a:r>
              <a:rPr lang="el-GR" dirty="0" err="1"/>
              <a:t>αὐτός</a:t>
            </a:r>
            <a:r>
              <a:rPr lang="el-GR" dirty="0"/>
              <a:t>).</a:t>
            </a:r>
          </a:p>
          <a:p>
            <a:r>
              <a:rPr lang="en-US" dirty="0"/>
              <a:t>Categories: personal, demonstrative, possessive, interrogative and indefinite pronouns, relative, reflexive, correlative.</a:t>
            </a:r>
          </a:p>
        </p:txBody>
      </p:sp>
    </p:spTree>
    <p:extLst>
      <p:ext uri="{BB962C8B-B14F-4D97-AF65-F5344CB8AC3E}">
        <p14:creationId xmlns:p14="http://schemas.microsoft.com/office/powerpoint/2010/main" val="2469842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DB12BE-60EF-A23C-20B4-AED5716AE87E}"/>
              </a:ext>
            </a:extLst>
          </p:cNvPr>
          <p:cNvSpPr>
            <a:spLocks noGrp="1"/>
          </p:cNvSpPr>
          <p:nvPr>
            <p:ph type="title"/>
          </p:nvPr>
        </p:nvSpPr>
        <p:spPr/>
        <p:txBody>
          <a:bodyPr/>
          <a:lstStyle/>
          <a:p>
            <a:r>
              <a:rPr lang="en-US" dirty="0"/>
              <a:t>Personal Pronouns</a:t>
            </a:r>
            <a:endParaRPr lang="el-GR" dirty="0"/>
          </a:p>
        </p:txBody>
      </p:sp>
      <p:sp>
        <p:nvSpPr>
          <p:cNvPr id="3" name="Θέση περιεχομένου 2">
            <a:extLst>
              <a:ext uri="{FF2B5EF4-FFF2-40B4-BE49-F238E27FC236}">
                <a16:creationId xmlns:a16="http://schemas.microsoft.com/office/drawing/2014/main" id="{027D045B-DDFF-0241-143C-B544FA28A5CA}"/>
              </a:ext>
            </a:extLst>
          </p:cNvPr>
          <p:cNvSpPr>
            <a:spLocks noGrp="1"/>
          </p:cNvSpPr>
          <p:nvPr>
            <p:ph idx="1"/>
          </p:nvPr>
        </p:nvSpPr>
        <p:spPr/>
        <p:txBody>
          <a:bodyPr/>
          <a:lstStyle/>
          <a:p>
            <a:r>
              <a:rPr lang="en-US" dirty="0"/>
              <a:t>First Person Pronoun (I, we)</a:t>
            </a:r>
          </a:p>
          <a:p>
            <a:r>
              <a:rPr lang="en-US" dirty="0"/>
              <a:t>Singular	Plural</a:t>
            </a:r>
          </a:p>
          <a:p>
            <a:r>
              <a:rPr lang="en-US" dirty="0"/>
              <a:t>Nominative	</a:t>
            </a:r>
            <a:r>
              <a:rPr lang="el-GR" dirty="0" err="1"/>
              <a:t>ἐγώ</a:t>
            </a:r>
            <a:r>
              <a:rPr lang="el-GR" dirty="0"/>
              <a:t>	</a:t>
            </a:r>
            <a:r>
              <a:rPr lang="el-GR" dirty="0" err="1"/>
              <a:t>ἡμεῖς</a:t>
            </a:r>
            <a:endParaRPr lang="el-GR" dirty="0"/>
          </a:p>
          <a:p>
            <a:r>
              <a:rPr lang="en-US" dirty="0"/>
              <a:t>Genitive	</a:t>
            </a:r>
            <a:r>
              <a:rPr lang="el-GR" dirty="0" err="1"/>
              <a:t>ἐμοῦ</a:t>
            </a:r>
            <a:r>
              <a:rPr lang="el-GR" dirty="0"/>
              <a:t>, μου	</a:t>
            </a:r>
            <a:r>
              <a:rPr lang="el-GR" dirty="0" err="1"/>
              <a:t>ἡμῶν</a:t>
            </a:r>
            <a:endParaRPr lang="el-GR" dirty="0"/>
          </a:p>
          <a:p>
            <a:r>
              <a:rPr lang="en-US" dirty="0"/>
              <a:t>Dative	</a:t>
            </a:r>
            <a:r>
              <a:rPr lang="el-GR" dirty="0" err="1"/>
              <a:t>ἐμοί</a:t>
            </a:r>
            <a:r>
              <a:rPr lang="el-GR" dirty="0"/>
              <a:t>, μοι	</a:t>
            </a:r>
            <a:r>
              <a:rPr lang="el-GR" dirty="0" err="1"/>
              <a:t>ἡμῖν</a:t>
            </a:r>
            <a:endParaRPr lang="el-GR" dirty="0"/>
          </a:p>
          <a:p>
            <a:r>
              <a:rPr lang="en-US" dirty="0"/>
              <a:t>Accusative	</a:t>
            </a:r>
            <a:r>
              <a:rPr lang="el-GR" dirty="0" err="1"/>
              <a:t>ἐμέ</a:t>
            </a:r>
            <a:r>
              <a:rPr lang="el-GR" dirty="0"/>
              <a:t>, με	</a:t>
            </a:r>
            <a:r>
              <a:rPr lang="el-GR" dirty="0" err="1"/>
              <a:t>ἡμᾶς</a:t>
            </a:r>
            <a:endParaRPr lang="en-US" dirty="0"/>
          </a:p>
          <a:p>
            <a:endParaRPr lang="el-GR" dirty="0"/>
          </a:p>
        </p:txBody>
      </p:sp>
    </p:spTree>
    <p:extLst>
      <p:ext uri="{BB962C8B-B14F-4D97-AF65-F5344CB8AC3E}">
        <p14:creationId xmlns:p14="http://schemas.microsoft.com/office/powerpoint/2010/main" val="1167651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24D662-E369-392A-6182-3A0D3FB6C279}"/>
              </a:ext>
            </a:extLst>
          </p:cNvPr>
          <p:cNvSpPr>
            <a:spLocks noGrp="1"/>
          </p:cNvSpPr>
          <p:nvPr>
            <p:ph type="title"/>
          </p:nvPr>
        </p:nvSpPr>
        <p:spPr/>
        <p:txBody>
          <a:bodyPr/>
          <a:lstStyle/>
          <a:p>
            <a:r>
              <a:rPr lang="en-US" dirty="0"/>
              <a:t>Personal Pronouns</a:t>
            </a:r>
            <a:endParaRPr lang="el-GR" dirty="0"/>
          </a:p>
        </p:txBody>
      </p:sp>
      <p:sp>
        <p:nvSpPr>
          <p:cNvPr id="3" name="Θέση περιεχομένου 2">
            <a:extLst>
              <a:ext uri="{FF2B5EF4-FFF2-40B4-BE49-F238E27FC236}">
                <a16:creationId xmlns:a16="http://schemas.microsoft.com/office/drawing/2014/main" id="{A2469147-2BE4-3C30-D32F-105A9661B047}"/>
              </a:ext>
            </a:extLst>
          </p:cNvPr>
          <p:cNvSpPr>
            <a:spLocks noGrp="1"/>
          </p:cNvSpPr>
          <p:nvPr>
            <p:ph idx="1"/>
          </p:nvPr>
        </p:nvSpPr>
        <p:spPr/>
        <p:txBody>
          <a:bodyPr/>
          <a:lstStyle/>
          <a:p>
            <a:r>
              <a:rPr lang="en-US" dirty="0"/>
              <a:t>Second Person Pronoun (you)</a:t>
            </a:r>
          </a:p>
          <a:p>
            <a:r>
              <a:rPr lang="en-US" dirty="0"/>
              <a:t>Singular	Plural</a:t>
            </a:r>
          </a:p>
          <a:p>
            <a:r>
              <a:rPr lang="en-US" dirty="0"/>
              <a:t>Nominative	</a:t>
            </a:r>
            <a:r>
              <a:rPr lang="el-GR" dirty="0"/>
              <a:t>σύ	</a:t>
            </a:r>
            <a:r>
              <a:rPr lang="el-GR" dirty="0" err="1"/>
              <a:t>ὑμεῖς</a:t>
            </a:r>
            <a:endParaRPr lang="el-GR" dirty="0"/>
          </a:p>
          <a:p>
            <a:r>
              <a:rPr lang="en-US" dirty="0"/>
              <a:t>Genitive	</a:t>
            </a:r>
            <a:r>
              <a:rPr lang="el-GR" dirty="0" err="1"/>
              <a:t>σοῦ</a:t>
            </a:r>
            <a:r>
              <a:rPr lang="el-GR" dirty="0"/>
              <a:t>, σου</a:t>
            </a:r>
            <a:r>
              <a:rPr lang="en-US" dirty="0"/>
              <a:t> </a:t>
            </a:r>
            <a:r>
              <a:rPr lang="el-GR" dirty="0"/>
              <a:t>	</a:t>
            </a:r>
            <a:r>
              <a:rPr lang="el-GR" dirty="0" err="1"/>
              <a:t>ὑμῶν</a:t>
            </a:r>
            <a:endParaRPr lang="el-GR" dirty="0"/>
          </a:p>
          <a:p>
            <a:r>
              <a:rPr lang="en-US" dirty="0"/>
              <a:t>Dative	</a:t>
            </a:r>
            <a:r>
              <a:rPr lang="el-GR" dirty="0"/>
              <a:t>σοί, σοι	</a:t>
            </a:r>
            <a:r>
              <a:rPr lang="el-GR" dirty="0" err="1"/>
              <a:t>ὑμῖν</a:t>
            </a:r>
            <a:endParaRPr lang="el-GR" dirty="0"/>
          </a:p>
          <a:p>
            <a:r>
              <a:rPr lang="en-US" dirty="0"/>
              <a:t>Accusative	</a:t>
            </a:r>
            <a:r>
              <a:rPr lang="el-GR" dirty="0"/>
              <a:t>σέ, σε	</a:t>
            </a:r>
            <a:r>
              <a:rPr lang="el-GR" dirty="0" err="1"/>
              <a:t>ὑμᾶς</a:t>
            </a:r>
            <a:endParaRPr lang="el-GR" dirty="0"/>
          </a:p>
          <a:p>
            <a:endParaRPr lang="el-GR" dirty="0"/>
          </a:p>
        </p:txBody>
      </p:sp>
    </p:spTree>
    <p:extLst>
      <p:ext uri="{BB962C8B-B14F-4D97-AF65-F5344CB8AC3E}">
        <p14:creationId xmlns:p14="http://schemas.microsoft.com/office/powerpoint/2010/main" val="2492683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8209F4-2F69-69E3-0767-7657858DE58E}"/>
              </a:ext>
            </a:extLst>
          </p:cNvPr>
          <p:cNvSpPr>
            <a:spLocks noGrp="1"/>
          </p:cNvSpPr>
          <p:nvPr>
            <p:ph type="title"/>
          </p:nvPr>
        </p:nvSpPr>
        <p:spPr/>
        <p:txBody>
          <a:bodyPr/>
          <a:lstStyle/>
          <a:p>
            <a:r>
              <a:rPr lang="en-US" dirty="0"/>
              <a:t>Personal Pronouns</a:t>
            </a:r>
            <a:endParaRPr lang="el-GR" dirty="0"/>
          </a:p>
        </p:txBody>
      </p:sp>
      <p:sp>
        <p:nvSpPr>
          <p:cNvPr id="3" name="Θέση περιεχομένου 2">
            <a:extLst>
              <a:ext uri="{FF2B5EF4-FFF2-40B4-BE49-F238E27FC236}">
                <a16:creationId xmlns:a16="http://schemas.microsoft.com/office/drawing/2014/main" id="{F16626AF-0DEF-05A0-72FA-6E10EE564944}"/>
              </a:ext>
            </a:extLst>
          </p:cNvPr>
          <p:cNvSpPr>
            <a:spLocks noGrp="1"/>
          </p:cNvSpPr>
          <p:nvPr>
            <p:ph idx="1"/>
          </p:nvPr>
        </p:nvSpPr>
        <p:spPr/>
        <p:txBody>
          <a:bodyPr>
            <a:normAutofit fontScale="47500" lnSpcReduction="20000"/>
          </a:bodyPr>
          <a:lstStyle/>
          <a:p>
            <a:r>
              <a:rPr lang="en-US" dirty="0"/>
              <a:t>3rd Person Personal Pronoun</a:t>
            </a:r>
            <a:endParaRPr lang="el-GR" dirty="0"/>
          </a:p>
          <a:p>
            <a:r>
              <a:rPr lang="en-US" dirty="0"/>
              <a:t>It is an intensive pronoun that serves as the third person pronoun in Attic Greek prose.</a:t>
            </a:r>
          </a:p>
          <a:p>
            <a:r>
              <a:rPr lang="en-US" dirty="0"/>
              <a:t>It is the Greek equivalent he/she/it. Greek uses a single pronoun for all of these, and declines it by gender, number, and case. While the definite article has the stem </a:t>
            </a:r>
            <a:r>
              <a:rPr lang="el-GR" dirty="0"/>
              <a:t>τ-, </a:t>
            </a:r>
            <a:r>
              <a:rPr lang="en-US" dirty="0"/>
              <a:t>this pronoun has the stem </a:t>
            </a:r>
            <a:r>
              <a:rPr lang="el-GR" dirty="0" err="1"/>
              <a:t>αὐτ</a:t>
            </a:r>
            <a:r>
              <a:rPr lang="el-GR" dirty="0"/>
              <a:t>-. </a:t>
            </a:r>
            <a:r>
              <a:rPr lang="en-US" dirty="0"/>
              <a:t>The forms of </a:t>
            </a:r>
            <a:r>
              <a:rPr lang="el-GR" dirty="0" err="1"/>
              <a:t>αὐτός</a:t>
            </a:r>
            <a:r>
              <a:rPr lang="el-GR" dirty="0"/>
              <a:t> </a:t>
            </a:r>
            <a:r>
              <a:rPr lang="en-US" dirty="0"/>
              <a:t>use the same endings with one exception: The masculine nominative singular of the pronoun ends in  –</a:t>
            </a:r>
            <a:r>
              <a:rPr lang="el-GR" dirty="0"/>
              <a:t>ς.</a:t>
            </a:r>
            <a:endParaRPr lang="en-US" dirty="0"/>
          </a:p>
          <a:p>
            <a:r>
              <a:rPr lang="en-US" dirty="0"/>
              <a:t>Singular:</a:t>
            </a:r>
          </a:p>
          <a:p>
            <a:r>
              <a:rPr lang="en-US" dirty="0"/>
              <a:t>M	 F	 N</a:t>
            </a:r>
          </a:p>
          <a:p>
            <a:r>
              <a:rPr lang="en-US" dirty="0"/>
              <a:t>Nominative	</a:t>
            </a:r>
            <a:r>
              <a:rPr lang="el-GR" dirty="0" err="1"/>
              <a:t>αὐτός</a:t>
            </a:r>
            <a:r>
              <a:rPr lang="el-GR" dirty="0"/>
              <a:t>	</a:t>
            </a:r>
            <a:r>
              <a:rPr lang="el-GR" dirty="0" err="1"/>
              <a:t>αὐτή</a:t>
            </a:r>
            <a:r>
              <a:rPr lang="el-GR" dirty="0"/>
              <a:t>	</a:t>
            </a:r>
            <a:r>
              <a:rPr lang="el-GR" dirty="0" err="1"/>
              <a:t>αὐτό</a:t>
            </a:r>
            <a:endParaRPr lang="el-GR" dirty="0"/>
          </a:p>
          <a:p>
            <a:r>
              <a:rPr lang="en-US" dirty="0"/>
              <a:t>Genitive	</a:t>
            </a:r>
            <a:r>
              <a:rPr lang="el-GR" dirty="0" err="1"/>
              <a:t>αὐτοῦ</a:t>
            </a:r>
            <a:r>
              <a:rPr lang="el-GR" dirty="0"/>
              <a:t>	</a:t>
            </a:r>
            <a:r>
              <a:rPr lang="el-GR" dirty="0" err="1"/>
              <a:t>αὐτῆς</a:t>
            </a:r>
            <a:r>
              <a:rPr lang="el-GR" dirty="0"/>
              <a:t>	</a:t>
            </a:r>
            <a:r>
              <a:rPr lang="el-GR" dirty="0" err="1"/>
              <a:t>αὐτοῦ</a:t>
            </a:r>
            <a:endParaRPr lang="el-GR" dirty="0"/>
          </a:p>
          <a:p>
            <a:r>
              <a:rPr lang="en-US" dirty="0"/>
              <a:t>Dative	</a:t>
            </a:r>
            <a:r>
              <a:rPr lang="el-GR" dirty="0" err="1"/>
              <a:t>αὐτῷ</a:t>
            </a:r>
            <a:r>
              <a:rPr lang="el-GR" dirty="0"/>
              <a:t>	</a:t>
            </a:r>
            <a:r>
              <a:rPr lang="el-GR" dirty="0" err="1"/>
              <a:t>αὐτῇ</a:t>
            </a:r>
            <a:r>
              <a:rPr lang="el-GR" dirty="0"/>
              <a:t>	</a:t>
            </a:r>
            <a:r>
              <a:rPr lang="el-GR" dirty="0" err="1"/>
              <a:t>αὐτῷ</a:t>
            </a:r>
            <a:endParaRPr lang="el-GR" dirty="0"/>
          </a:p>
          <a:p>
            <a:r>
              <a:rPr lang="en-US" dirty="0"/>
              <a:t>Accusative	</a:t>
            </a:r>
            <a:r>
              <a:rPr lang="el-GR" dirty="0" err="1"/>
              <a:t>αὐτόν</a:t>
            </a:r>
            <a:r>
              <a:rPr lang="el-GR" dirty="0"/>
              <a:t>	</a:t>
            </a:r>
            <a:r>
              <a:rPr lang="el-GR" dirty="0" err="1"/>
              <a:t>αὐτήν</a:t>
            </a:r>
            <a:r>
              <a:rPr lang="el-GR" dirty="0"/>
              <a:t>	</a:t>
            </a:r>
            <a:r>
              <a:rPr lang="el-GR" dirty="0" err="1"/>
              <a:t>αὐτό</a:t>
            </a:r>
            <a:endParaRPr lang="el-GR" dirty="0"/>
          </a:p>
          <a:p>
            <a:r>
              <a:rPr lang="en-US" dirty="0"/>
              <a:t>Plural:</a:t>
            </a:r>
          </a:p>
          <a:p>
            <a:r>
              <a:rPr lang="en-US" dirty="0"/>
              <a:t>M	 F	 N</a:t>
            </a:r>
          </a:p>
          <a:p>
            <a:r>
              <a:rPr lang="en-US" dirty="0"/>
              <a:t>Nominative	</a:t>
            </a:r>
            <a:r>
              <a:rPr lang="el-GR" dirty="0" err="1"/>
              <a:t>αὐτοί</a:t>
            </a:r>
            <a:r>
              <a:rPr lang="el-GR" dirty="0"/>
              <a:t>	</a:t>
            </a:r>
            <a:r>
              <a:rPr lang="el-GR" dirty="0" err="1"/>
              <a:t>αὐταί</a:t>
            </a:r>
            <a:r>
              <a:rPr lang="el-GR" dirty="0"/>
              <a:t>	</a:t>
            </a:r>
            <a:r>
              <a:rPr lang="el-GR" dirty="0" err="1"/>
              <a:t>αὐτά</a:t>
            </a:r>
            <a:endParaRPr lang="el-GR" dirty="0"/>
          </a:p>
          <a:p>
            <a:r>
              <a:rPr lang="en-US" dirty="0"/>
              <a:t>Genitive	</a:t>
            </a:r>
            <a:r>
              <a:rPr lang="el-GR" dirty="0" err="1"/>
              <a:t>αὐτῶν</a:t>
            </a:r>
            <a:r>
              <a:rPr lang="el-GR" dirty="0"/>
              <a:t>	</a:t>
            </a:r>
            <a:r>
              <a:rPr lang="el-GR" dirty="0" err="1"/>
              <a:t>αὐτῶν</a:t>
            </a:r>
            <a:r>
              <a:rPr lang="el-GR" dirty="0"/>
              <a:t>	</a:t>
            </a:r>
            <a:r>
              <a:rPr lang="el-GR" dirty="0" err="1"/>
              <a:t>αὐτῶν</a:t>
            </a:r>
            <a:endParaRPr lang="el-GR" dirty="0"/>
          </a:p>
          <a:p>
            <a:r>
              <a:rPr lang="en-US" dirty="0"/>
              <a:t>Dative	</a:t>
            </a:r>
            <a:r>
              <a:rPr lang="el-GR" dirty="0" err="1"/>
              <a:t>αὐτοῖς</a:t>
            </a:r>
            <a:r>
              <a:rPr lang="el-GR" dirty="0"/>
              <a:t>	</a:t>
            </a:r>
            <a:r>
              <a:rPr lang="el-GR" dirty="0" err="1"/>
              <a:t>αὐταῖς</a:t>
            </a:r>
            <a:r>
              <a:rPr lang="el-GR" dirty="0"/>
              <a:t>	</a:t>
            </a:r>
            <a:r>
              <a:rPr lang="el-GR" dirty="0" err="1"/>
              <a:t>αὐτοῖς</a:t>
            </a:r>
            <a:endParaRPr lang="el-GR" dirty="0"/>
          </a:p>
          <a:p>
            <a:r>
              <a:rPr lang="en-US" dirty="0"/>
              <a:t>Accusative	</a:t>
            </a:r>
            <a:r>
              <a:rPr lang="el-GR" dirty="0" err="1"/>
              <a:t>αὐτούς</a:t>
            </a:r>
            <a:r>
              <a:rPr lang="el-GR" dirty="0"/>
              <a:t>	</a:t>
            </a:r>
            <a:r>
              <a:rPr lang="el-GR" dirty="0" err="1"/>
              <a:t>αὐτάς</a:t>
            </a:r>
            <a:r>
              <a:rPr lang="el-GR" dirty="0"/>
              <a:t>	</a:t>
            </a:r>
            <a:r>
              <a:rPr lang="el-GR" dirty="0" err="1"/>
              <a:t>αὐτά</a:t>
            </a:r>
            <a:endParaRPr lang="el-GR" dirty="0"/>
          </a:p>
        </p:txBody>
      </p:sp>
    </p:spTree>
    <p:extLst>
      <p:ext uri="{BB962C8B-B14F-4D97-AF65-F5344CB8AC3E}">
        <p14:creationId xmlns:p14="http://schemas.microsoft.com/office/powerpoint/2010/main" val="2155137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04F214-0705-D322-D177-BF2263413B8E}"/>
              </a:ext>
            </a:extLst>
          </p:cNvPr>
          <p:cNvSpPr>
            <a:spLocks noGrp="1"/>
          </p:cNvSpPr>
          <p:nvPr>
            <p:ph type="title"/>
          </p:nvPr>
        </p:nvSpPr>
        <p:spPr/>
        <p:txBody>
          <a:bodyPr/>
          <a:lstStyle/>
          <a:p>
            <a:r>
              <a:rPr lang="en-US" dirty="0"/>
              <a:t>Pronouns</a:t>
            </a:r>
            <a:endParaRPr lang="el-GR" dirty="0"/>
          </a:p>
        </p:txBody>
      </p:sp>
      <p:pic>
        <p:nvPicPr>
          <p:cNvPr id="5" name="Θέση περιεχομένου 4">
            <a:extLst>
              <a:ext uri="{FF2B5EF4-FFF2-40B4-BE49-F238E27FC236}">
                <a16:creationId xmlns:a16="http://schemas.microsoft.com/office/drawing/2014/main" id="{3F077908-5ED3-1A24-50C0-67FDB4A2F03C}"/>
              </a:ext>
            </a:extLst>
          </p:cNvPr>
          <p:cNvPicPr>
            <a:picLocks noGrp="1" noChangeAspect="1"/>
          </p:cNvPicPr>
          <p:nvPr>
            <p:ph idx="1"/>
          </p:nvPr>
        </p:nvPicPr>
        <p:blipFill>
          <a:blip r:embed="rId2"/>
          <a:stretch>
            <a:fillRect/>
          </a:stretch>
        </p:blipFill>
        <p:spPr>
          <a:xfrm>
            <a:off x="1923477" y="2160588"/>
            <a:ext cx="6105084" cy="3881437"/>
          </a:xfrm>
        </p:spPr>
      </p:pic>
    </p:spTree>
    <p:extLst>
      <p:ext uri="{BB962C8B-B14F-4D97-AF65-F5344CB8AC3E}">
        <p14:creationId xmlns:p14="http://schemas.microsoft.com/office/powerpoint/2010/main" val="164340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AFFF22-F1C6-AFE9-7003-CD3975B4219E}"/>
              </a:ext>
            </a:extLst>
          </p:cNvPr>
          <p:cNvSpPr>
            <a:spLocks noGrp="1"/>
          </p:cNvSpPr>
          <p:nvPr>
            <p:ph type="title"/>
          </p:nvPr>
        </p:nvSpPr>
        <p:spPr/>
        <p:txBody>
          <a:bodyPr/>
          <a:lstStyle/>
          <a:p>
            <a:r>
              <a:rPr lang="en-US" dirty="0"/>
              <a:t>Pronouns</a:t>
            </a:r>
            <a:endParaRPr lang="el-GR" dirty="0"/>
          </a:p>
        </p:txBody>
      </p:sp>
      <p:sp>
        <p:nvSpPr>
          <p:cNvPr id="4" name="Θέση περιεχομένου 3">
            <a:extLst>
              <a:ext uri="{FF2B5EF4-FFF2-40B4-BE49-F238E27FC236}">
                <a16:creationId xmlns:a16="http://schemas.microsoft.com/office/drawing/2014/main" id="{B248D2A5-4323-AB7C-459C-7FF6AD17995F}"/>
              </a:ext>
            </a:extLst>
          </p:cNvPr>
          <p:cNvSpPr>
            <a:spLocks noGrp="1"/>
          </p:cNvSpPr>
          <p:nvPr>
            <p:ph sz="half" idx="1"/>
          </p:nvPr>
        </p:nvSpPr>
        <p:spPr/>
        <p:txBody>
          <a:bodyPr/>
          <a:lstStyle/>
          <a:p>
            <a:pPr algn="just"/>
            <a:r>
              <a:rPr lang="en-US" dirty="0"/>
              <a:t>In order to supply the lacking personal pronoun in the third person when used as an object (not as subject), it is necessary to use the so-called anaphoric or intensive pronoun. The word anaphoric means that it refers to something / somebody already mentioned previously. As it cannot be used as a subject, it lacks nominative forms. Its declension is as follows:</a:t>
            </a:r>
            <a:endParaRPr lang="el-GR" dirty="0"/>
          </a:p>
        </p:txBody>
      </p:sp>
      <p:pic>
        <p:nvPicPr>
          <p:cNvPr id="6" name="Θέση περιεχομένου 5">
            <a:extLst>
              <a:ext uri="{FF2B5EF4-FFF2-40B4-BE49-F238E27FC236}">
                <a16:creationId xmlns:a16="http://schemas.microsoft.com/office/drawing/2014/main" id="{BFB88DBF-06DA-0444-A786-B0DD9A03D6D9}"/>
              </a:ext>
            </a:extLst>
          </p:cNvPr>
          <p:cNvPicPr>
            <a:picLocks noGrp="1" noChangeAspect="1"/>
          </p:cNvPicPr>
          <p:nvPr>
            <p:ph sz="half" idx="2"/>
          </p:nvPr>
        </p:nvPicPr>
        <p:blipFill>
          <a:blip r:embed="rId2"/>
          <a:stretch>
            <a:fillRect/>
          </a:stretch>
        </p:blipFill>
        <p:spPr>
          <a:xfrm>
            <a:off x="5042766" y="1433946"/>
            <a:ext cx="4184650" cy="4648200"/>
          </a:xfrm>
          <a:prstGeom prst="rect">
            <a:avLst/>
          </a:prstGeom>
        </p:spPr>
      </p:pic>
    </p:spTree>
    <p:extLst>
      <p:ext uri="{BB962C8B-B14F-4D97-AF65-F5344CB8AC3E}">
        <p14:creationId xmlns:p14="http://schemas.microsoft.com/office/powerpoint/2010/main" val="109644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16327A-51CB-E36A-540A-C0E0F517AF0F}"/>
              </a:ext>
            </a:extLst>
          </p:cNvPr>
          <p:cNvSpPr>
            <a:spLocks noGrp="1"/>
          </p:cNvSpPr>
          <p:nvPr>
            <p:ph type="title"/>
          </p:nvPr>
        </p:nvSpPr>
        <p:spPr/>
        <p:txBody>
          <a:bodyPr/>
          <a:lstStyle/>
          <a:p>
            <a:r>
              <a:rPr lang="en-US" dirty="0"/>
              <a:t>Pronouns</a:t>
            </a:r>
            <a:endParaRPr lang="el-GR" dirty="0"/>
          </a:p>
        </p:txBody>
      </p:sp>
      <p:sp>
        <p:nvSpPr>
          <p:cNvPr id="3" name="Θέση περιεχομένου 2">
            <a:extLst>
              <a:ext uri="{FF2B5EF4-FFF2-40B4-BE49-F238E27FC236}">
                <a16:creationId xmlns:a16="http://schemas.microsoft.com/office/drawing/2014/main" id="{2B76A4CA-7F9B-42A8-4232-A4CAAD2E5DCB}"/>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Possessive pronouns, formed from the personal pronouns, are</a:t>
            </a:r>
          </a:p>
          <a:p>
            <a:r>
              <a:rPr lang="el-GR" dirty="0" err="1">
                <a:latin typeface="Arial" panose="020B0604020202020204" pitchFamily="34" charset="0"/>
                <a:cs typeface="Arial" panose="020B0604020202020204" pitchFamily="34" charset="0"/>
              </a:rPr>
              <a:t>ἐμός</a:t>
            </a:r>
            <a:r>
              <a:rPr lang="el-GR" dirty="0">
                <a:latin typeface="Arial" panose="020B0604020202020204" pitchFamily="34" charset="0"/>
                <a:cs typeface="Arial" panose="020B0604020202020204" pitchFamily="34" charset="0"/>
              </a:rPr>
              <a:t>, -ή, -όν</a:t>
            </a:r>
            <a:r>
              <a:rPr lang="en-US" dirty="0">
                <a:latin typeface="Arial" panose="020B0604020202020204" pitchFamily="34" charset="0"/>
                <a:cs typeface="Arial" panose="020B0604020202020204" pitchFamily="34" charset="0"/>
              </a:rPr>
              <a:t> =  my, mine	</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ἡμέτερος</a:t>
            </a:r>
            <a:r>
              <a:rPr lang="el-GR" dirty="0">
                <a:latin typeface="Arial" panose="020B0604020202020204" pitchFamily="34" charset="0"/>
                <a:cs typeface="Arial" panose="020B0604020202020204" pitchFamily="34" charset="0"/>
              </a:rPr>
              <a:t>, -ᾱ, -ον</a:t>
            </a:r>
            <a:r>
              <a:rPr lang="en-US" dirty="0">
                <a:latin typeface="Arial" panose="020B0604020202020204" pitchFamily="34" charset="0"/>
                <a:cs typeface="Arial" panose="020B0604020202020204" pitchFamily="34" charset="0"/>
              </a:rPr>
              <a:t> = our</a:t>
            </a:r>
          </a:p>
          <a:p>
            <a:r>
              <a:rPr lang="el-GR" dirty="0" err="1">
                <a:latin typeface="Arial" panose="020B0604020202020204" pitchFamily="34" charset="0"/>
                <a:cs typeface="Arial" panose="020B0604020202020204" pitchFamily="34" charset="0"/>
              </a:rPr>
              <a:t>σός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σή</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σόν</a:t>
            </a:r>
            <a:r>
              <a:rPr lang="en-US" dirty="0">
                <a:latin typeface="Arial" panose="020B0604020202020204" pitchFamily="34" charset="0"/>
                <a:cs typeface="Arial" panose="020B0604020202020204" pitchFamily="34" charset="0"/>
              </a:rPr>
              <a:t> = thy, thine, your	</a:t>
            </a:r>
            <a:r>
              <a:rPr lang="el-GR" dirty="0" err="1">
                <a:latin typeface="Arial" panose="020B0604020202020204" pitchFamily="34" charset="0"/>
                <a:cs typeface="Arial" panose="020B0604020202020204" pitchFamily="34" charset="0"/>
              </a:rPr>
              <a:t>ὑμέτερος</a:t>
            </a:r>
            <a:r>
              <a:rPr lang="el-GR" dirty="0">
                <a:latin typeface="Arial" panose="020B0604020202020204" pitchFamily="34" charset="0"/>
                <a:cs typeface="Arial" panose="020B0604020202020204" pitchFamily="34" charset="0"/>
              </a:rPr>
              <a:t>, -ᾱ, -ον</a:t>
            </a:r>
            <a:r>
              <a:rPr lang="en-US" dirty="0">
                <a:latin typeface="Arial" panose="020B0604020202020204" pitchFamily="34" charset="0"/>
                <a:cs typeface="Arial" panose="020B0604020202020204" pitchFamily="34" charset="0"/>
              </a:rPr>
              <a:t> = your, yours</a:t>
            </a:r>
          </a:p>
          <a:p>
            <a:r>
              <a:rPr lang="en-US" dirty="0">
                <a:latin typeface="Arial" panose="020B0604020202020204" pitchFamily="34" charset="0"/>
                <a:cs typeface="Arial" panose="020B0604020202020204" pitchFamily="34" charset="0"/>
              </a:rPr>
              <a:t>Also in poetry: </a:t>
            </a:r>
            <a:r>
              <a:rPr lang="el-GR" dirty="0" err="1">
                <a:latin typeface="Arial" panose="020B0604020202020204" pitchFamily="34" charset="0"/>
                <a:cs typeface="Arial" panose="020B0604020202020204" pitchFamily="34" charset="0"/>
              </a:rPr>
              <a:t>ὅς</a:t>
            </a:r>
            <a:r>
              <a:rPr lang="el-GR" dirty="0">
                <a:latin typeface="Arial" panose="020B0604020202020204" pitchFamily="34" charset="0"/>
                <a:cs typeface="Arial" panose="020B0604020202020204" pitchFamily="34" charset="0"/>
              </a:rPr>
              <a:t>, ἥ, </a:t>
            </a:r>
            <a:r>
              <a:rPr lang="el-GR" dirty="0" err="1">
                <a:latin typeface="Arial" panose="020B0604020202020204" pitchFamily="34" charset="0"/>
                <a:cs typeface="Arial" panose="020B0604020202020204" pitchFamily="34" charset="0"/>
              </a:rPr>
              <a:t>ὅν</a:t>
            </a:r>
            <a:r>
              <a:rPr lang="en-US" dirty="0">
                <a:latin typeface="Arial" panose="020B0604020202020204" pitchFamily="34" charset="0"/>
                <a:cs typeface="Arial" panose="020B0604020202020204" pitchFamily="34" charset="0"/>
              </a:rPr>
              <a:t> = his, its, hers and </a:t>
            </a:r>
            <a:r>
              <a:rPr lang="el-GR" dirty="0" err="1">
                <a:latin typeface="Arial" panose="020B0604020202020204" pitchFamily="34" charset="0"/>
                <a:cs typeface="Arial" panose="020B0604020202020204" pitchFamily="34" charset="0"/>
              </a:rPr>
              <a:t>σφέτερος</a:t>
            </a:r>
            <a:r>
              <a:rPr lang="el-GR" dirty="0">
                <a:latin typeface="Arial" panose="020B0604020202020204" pitchFamily="34" charset="0"/>
                <a:cs typeface="Arial" panose="020B0604020202020204" pitchFamily="34" charset="0"/>
              </a:rPr>
              <a:t>, -ᾱ, -ον</a:t>
            </a:r>
            <a:r>
              <a:rPr lang="en-US" dirty="0">
                <a:latin typeface="Arial" panose="020B0604020202020204" pitchFamily="34" charset="0"/>
                <a:cs typeface="Arial" panose="020B0604020202020204" pitchFamily="34" charset="0"/>
              </a:rPr>
              <a:t> = their, theirs</a:t>
            </a:r>
          </a:p>
          <a:p>
            <a:r>
              <a:rPr lang="el-GR" dirty="0" err="1">
                <a:latin typeface="Arial" panose="020B0604020202020204" pitchFamily="34" charset="0"/>
                <a:cs typeface="Arial" panose="020B0604020202020204" pitchFamily="34" charset="0"/>
              </a:rPr>
              <a:t>ᾱ̓μός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or </a:t>
            </a:r>
            <a:r>
              <a:rPr lang="el-GR" dirty="0" err="1">
                <a:latin typeface="Arial" panose="020B0604020202020204" pitchFamily="34" charset="0"/>
                <a:cs typeface="Arial" panose="020B0604020202020204" pitchFamily="34" charset="0"/>
              </a:rPr>
              <a:t>ᾱ̔μός</a:t>
            </a:r>
            <a:r>
              <a:rPr lang="el-GR" dirty="0">
                <a:latin typeface="Arial" panose="020B0604020202020204" pitchFamily="34" charset="0"/>
                <a:cs typeface="Arial" panose="020B0604020202020204" pitchFamily="34" charset="0"/>
              </a:rPr>
              <a:t>), -ή, -όν</a:t>
            </a:r>
            <a:r>
              <a:rPr lang="en-US" dirty="0">
                <a:latin typeface="Arial" panose="020B0604020202020204" pitchFamily="34" charset="0"/>
                <a:cs typeface="Arial" panose="020B0604020202020204" pitchFamily="34" charset="0"/>
              </a:rPr>
              <a:t> = our (sometimes my).</a:t>
            </a:r>
          </a:p>
          <a:p>
            <a:r>
              <a:rPr lang="el-GR" dirty="0" err="1">
                <a:latin typeface="Arial" panose="020B0604020202020204" pitchFamily="34" charset="0"/>
                <a:cs typeface="Arial" panose="020B0604020202020204" pitchFamily="34" charset="0"/>
              </a:rPr>
              <a:t>σφέτερος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occurs in prose in a reflexive sense =  their own.</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789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1582A1-784D-DFB5-4483-BACC1207415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Nouns</a:t>
            </a:r>
            <a:endParaRPr lang="el-GR" dirty="0"/>
          </a:p>
        </p:txBody>
      </p:sp>
      <p:sp>
        <p:nvSpPr>
          <p:cNvPr id="3" name="Θέση περιεχομένου 2">
            <a:extLst>
              <a:ext uri="{FF2B5EF4-FFF2-40B4-BE49-F238E27FC236}">
                <a16:creationId xmlns:a16="http://schemas.microsoft.com/office/drawing/2014/main" id="{8E143678-474E-2310-C4C0-AFA9895CBCC4}"/>
              </a:ext>
            </a:extLst>
          </p:cNvPr>
          <p:cNvSpPr>
            <a:spLocks noGrp="1"/>
          </p:cNvSpPr>
          <p:nvPr>
            <p:ph idx="1"/>
          </p:nvPr>
        </p:nvSpPr>
        <p:spPr/>
        <p:txBody>
          <a:bodyPr/>
          <a:lstStyle/>
          <a:p>
            <a:pPr algn="just"/>
            <a:r>
              <a:rPr lang="en-US" b="1" i="1" dirty="0">
                <a:latin typeface="Arial" panose="020B0604020202020204" pitchFamily="34" charset="0"/>
                <a:cs typeface="Arial" panose="020B0604020202020204" pitchFamily="34" charset="0"/>
              </a:rPr>
              <a:t>How to identify the gender of a noun?</a:t>
            </a:r>
          </a:p>
          <a:p>
            <a:pPr algn="just"/>
            <a:r>
              <a:rPr lang="en-US" dirty="0">
                <a:latin typeface="Arial" panose="020B0604020202020204" pitchFamily="34" charset="0"/>
                <a:cs typeface="Arial" panose="020B0604020202020204" pitchFamily="34" charset="0"/>
              </a:rPr>
              <a:t>The grammatical gender of a noun is often indicated by the definite article (ὁ, ἡ, </a:t>
            </a:r>
            <a:r>
              <a:rPr lang="en-US" dirty="0" err="1">
                <a:latin typeface="Arial" panose="020B0604020202020204" pitchFamily="34" charset="0"/>
                <a:cs typeface="Arial" panose="020B0604020202020204" pitchFamily="34" charset="0"/>
              </a:rPr>
              <a:t>τό</a:t>
            </a:r>
            <a:r>
              <a:rPr lang="en-US" dirty="0">
                <a:latin typeface="Arial" panose="020B0604020202020204" pitchFamily="34" charset="0"/>
                <a:cs typeface="Arial" panose="020B0604020202020204" pitchFamily="34" charset="0"/>
              </a:rPr>
              <a:t>, meaning "the") that precedes it.</a:t>
            </a:r>
          </a:p>
          <a:p>
            <a:pPr algn="just"/>
            <a:r>
              <a:rPr lang="en-US" dirty="0">
                <a:latin typeface="Arial" panose="020B0604020202020204" pitchFamily="34" charset="0"/>
                <a:cs typeface="Arial" panose="020B0604020202020204" pitchFamily="34" charset="0"/>
              </a:rPr>
              <a:t>Adjectives that agree in gender with the noun also reveal its gender.</a:t>
            </a:r>
          </a:p>
          <a:p>
            <a:pPr algn="just"/>
            <a:r>
              <a:rPr lang="en-US" dirty="0">
                <a:latin typeface="Arial" panose="020B0604020202020204" pitchFamily="34" charset="0"/>
                <a:cs typeface="Arial" panose="020B0604020202020204" pitchFamily="34" charset="0"/>
              </a:rPr>
              <a:t>Examples: </a:t>
            </a:r>
            <a:r>
              <a:rPr lang="el-GR" dirty="0" err="1">
                <a:latin typeface="Arial" panose="020B0604020202020204" pitchFamily="34" charset="0"/>
                <a:cs typeface="Arial" panose="020B0604020202020204" pitchFamily="34" charset="0"/>
              </a:rPr>
              <a:t>καλὴ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ἡ </a:t>
            </a:r>
            <a:r>
              <a:rPr lang="el-GR" dirty="0" err="1">
                <a:latin typeface="Arial" panose="020B0604020202020204" pitchFamily="34" charset="0"/>
                <a:cs typeface="Arial" panose="020B0604020202020204" pitchFamily="34" charset="0"/>
              </a:rPr>
              <a:t>ἀκρόπολις</a:t>
            </a:r>
            <a:r>
              <a:rPr lang="en-US" dirty="0">
                <a:latin typeface="Arial" panose="020B0604020202020204" pitchFamily="34" charset="0"/>
                <a:cs typeface="Arial" panose="020B0604020202020204" pitchFamily="34" charset="0"/>
              </a:rPr>
              <a:t>, </a:t>
            </a:r>
            <a:r>
              <a:rPr lang="el-GR" dirty="0" err="1"/>
              <a:t>οἱ</a:t>
            </a:r>
            <a:r>
              <a:rPr lang="el-GR" dirty="0"/>
              <a:t> </a:t>
            </a:r>
            <a:r>
              <a:rPr lang="el-GR" dirty="0" err="1"/>
              <a:t>ναῦται</a:t>
            </a:r>
            <a:r>
              <a:rPr lang="el-GR" dirty="0"/>
              <a:t> </a:t>
            </a:r>
            <a:r>
              <a:rPr lang="el-GR" dirty="0" err="1"/>
              <a:t>τὸν</a:t>
            </a:r>
            <a:r>
              <a:rPr lang="el-GR" dirty="0"/>
              <a:t> </a:t>
            </a:r>
            <a:r>
              <a:rPr lang="el-GR" dirty="0" err="1"/>
              <a:t>Ἡγέστρατον</a:t>
            </a:r>
            <a:r>
              <a:rPr lang="el-GR" dirty="0"/>
              <a:t> </a:t>
            </a:r>
            <a:r>
              <a:rPr lang="el-GR" dirty="0" err="1"/>
              <a:t>διώκουσιν</a:t>
            </a:r>
            <a:r>
              <a:rPr lang="en-US" dirty="0"/>
              <a:t>.</a:t>
            </a:r>
            <a:endParaRPr lang="en-US"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408212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4E6659-65A0-B0F6-3254-5020077A23D4}"/>
              </a:ext>
            </a:extLst>
          </p:cNvPr>
          <p:cNvSpPr>
            <a:spLocks noGrp="1"/>
          </p:cNvSpPr>
          <p:nvPr>
            <p:ph type="title"/>
          </p:nvPr>
        </p:nvSpPr>
        <p:spPr/>
        <p:txBody>
          <a:bodyPr/>
          <a:lstStyle/>
          <a:p>
            <a:r>
              <a:rPr lang="en-US" dirty="0"/>
              <a:t>Pronouns</a:t>
            </a:r>
            <a:endParaRPr lang="el-GR" dirty="0"/>
          </a:p>
        </p:txBody>
      </p:sp>
      <p:pic>
        <p:nvPicPr>
          <p:cNvPr id="5" name="Θέση περιεχομένου 4">
            <a:extLst>
              <a:ext uri="{FF2B5EF4-FFF2-40B4-BE49-F238E27FC236}">
                <a16:creationId xmlns:a16="http://schemas.microsoft.com/office/drawing/2014/main" id="{6825F9A4-E1A1-E97F-2B17-5D885D35380F}"/>
              </a:ext>
            </a:extLst>
          </p:cNvPr>
          <p:cNvPicPr>
            <a:picLocks noGrp="1" noChangeAspect="1"/>
          </p:cNvPicPr>
          <p:nvPr>
            <p:ph sz="half" idx="1"/>
          </p:nvPr>
        </p:nvPicPr>
        <p:blipFill>
          <a:blip r:embed="rId2"/>
          <a:stretch>
            <a:fillRect/>
          </a:stretch>
        </p:blipFill>
        <p:spPr>
          <a:xfrm>
            <a:off x="677863" y="3162209"/>
            <a:ext cx="4183062" cy="1878194"/>
          </a:xfrm>
        </p:spPr>
      </p:pic>
      <p:sp>
        <p:nvSpPr>
          <p:cNvPr id="3" name="Θέση περιεχομένου 2">
            <a:extLst>
              <a:ext uri="{FF2B5EF4-FFF2-40B4-BE49-F238E27FC236}">
                <a16:creationId xmlns:a16="http://schemas.microsoft.com/office/drawing/2014/main" id="{657E9C2B-4726-EB42-FE21-293F7CB03593}"/>
              </a:ext>
            </a:extLst>
          </p:cNvPr>
          <p:cNvSpPr>
            <a:spLocks noGrp="1"/>
          </p:cNvSpPr>
          <p:nvPr>
            <p:ph sz="half" idx="2"/>
          </p:nvPr>
        </p:nvSpPr>
        <p:spPr/>
        <p:txBody>
          <a:bodyPr/>
          <a:lstStyle/>
          <a:p>
            <a:r>
              <a:rPr lang="en-US" dirty="0"/>
              <a:t>In order to indicate a mutual interaction between two or more people, in Greek it is necessary to use the reciprocal</a:t>
            </a:r>
            <a:r>
              <a:rPr lang="el-GR" dirty="0"/>
              <a:t> </a:t>
            </a:r>
            <a:r>
              <a:rPr lang="en-US" dirty="0"/>
              <a:t>pronoun, which logically has only plural forms and no nominative forms, as this pronoun can not express the subject of a</a:t>
            </a:r>
            <a:r>
              <a:rPr lang="el-GR" dirty="0"/>
              <a:t> </a:t>
            </a:r>
            <a:r>
              <a:rPr lang="en-US" dirty="0"/>
              <a:t>sentence.</a:t>
            </a:r>
            <a:endParaRPr lang="el-GR" dirty="0"/>
          </a:p>
          <a:p>
            <a:r>
              <a:rPr lang="en-US" dirty="0"/>
              <a:t>Each other.</a:t>
            </a:r>
            <a:endParaRPr lang="el-GR" dirty="0"/>
          </a:p>
        </p:txBody>
      </p:sp>
    </p:spTree>
    <p:extLst>
      <p:ext uri="{BB962C8B-B14F-4D97-AF65-F5344CB8AC3E}">
        <p14:creationId xmlns:p14="http://schemas.microsoft.com/office/powerpoint/2010/main" val="219916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9BCAC4-7DAF-A353-0C12-72BF30F6E1F9}"/>
              </a:ext>
            </a:extLst>
          </p:cNvPr>
          <p:cNvSpPr>
            <a:spLocks noGrp="1"/>
          </p:cNvSpPr>
          <p:nvPr>
            <p:ph type="title"/>
          </p:nvPr>
        </p:nvSpPr>
        <p:spPr/>
        <p:txBody>
          <a:bodyPr/>
          <a:lstStyle/>
          <a:p>
            <a:r>
              <a:rPr lang="en-US" dirty="0"/>
              <a:t>Pronouns</a:t>
            </a:r>
            <a:endParaRPr lang="el-GR" dirty="0"/>
          </a:p>
        </p:txBody>
      </p:sp>
      <p:pic>
        <p:nvPicPr>
          <p:cNvPr id="5" name="Θέση περιεχομένου 4">
            <a:extLst>
              <a:ext uri="{FF2B5EF4-FFF2-40B4-BE49-F238E27FC236}">
                <a16:creationId xmlns:a16="http://schemas.microsoft.com/office/drawing/2014/main" id="{325AFFF0-B0BE-9A13-E89B-CFD87E381C9A}"/>
              </a:ext>
            </a:extLst>
          </p:cNvPr>
          <p:cNvPicPr>
            <a:picLocks noGrp="1" noChangeAspect="1"/>
          </p:cNvPicPr>
          <p:nvPr>
            <p:ph sz="half" idx="1"/>
          </p:nvPr>
        </p:nvPicPr>
        <p:blipFill>
          <a:blip r:embed="rId2"/>
          <a:stretch>
            <a:fillRect/>
          </a:stretch>
        </p:blipFill>
        <p:spPr>
          <a:xfrm>
            <a:off x="374073" y="1428751"/>
            <a:ext cx="4852554" cy="4748644"/>
          </a:xfrm>
        </p:spPr>
      </p:pic>
      <p:sp>
        <p:nvSpPr>
          <p:cNvPr id="3" name="Θέση περιεχομένου 2">
            <a:extLst>
              <a:ext uri="{FF2B5EF4-FFF2-40B4-BE49-F238E27FC236}">
                <a16:creationId xmlns:a16="http://schemas.microsoft.com/office/drawing/2014/main" id="{752A1BA0-CB39-A7F2-E529-E86E44CFFE9A}"/>
              </a:ext>
            </a:extLst>
          </p:cNvPr>
          <p:cNvSpPr>
            <a:spLocks noGrp="1"/>
          </p:cNvSpPr>
          <p:nvPr>
            <p:ph sz="half" idx="2"/>
          </p:nvPr>
        </p:nvSpPr>
        <p:spPr/>
        <p:txBody>
          <a:bodyPr/>
          <a:lstStyle/>
          <a:p>
            <a:r>
              <a:rPr lang="en-US" dirty="0"/>
              <a:t>In English the reflexive pronoun self is used in order to say that the object of a sentence is the same as the subject, e.g.: he killed himself, she bought herself a book, etc. Greek reflexive pronouns follow a peculiar inflectional pattern, which features a combination of the basic personal pronouns and α</a:t>
            </a:r>
            <a:r>
              <a:rPr lang="en-US" dirty="0" err="1"/>
              <a:t>ύτός</a:t>
            </a:r>
            <a:r>
              <a:rPr lang="en-US" dirty="0"/>
              <a:t> as follows:</a:t>
            </a:r>
            <a:endParaRPr lang="el-GR" dirty="0"/>
          </a:p>
        </p:txBody>
      </p:sp>
    </p:spTree>
    <p:extLst>
      <p:ext uri="{BB962C8B-B14F-4D97-AF65-F5344CB8AC3E}">
        <p14:creationId xmlns:p14="http://schemas.microsoft.com/office/powerpoint/2010/main" val="3169544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8C5860-A3DB-9DE7-F068-EC78FB8C3327}"/>
              </a:ext>
            </a:extLst>
          </p:cNvPr>
          <p:cNvSpPr>
            <a:spLocks noGrp="1"/>
          </p:cNvSpPr>
          <p:nvPr>
            <p:ph type="title"/>
          </p:nvPr>
        </p:nvSpPr>
        <p:spPr/>
        <p:txBody>
          <a:bodyPr/>
          <a:lstStyle/>
          <a:p>
            <a:r>
              <a:rPr lang="en-US" dirty="0"/>
              <a:t>Exercise</a:t>
            </a:r>
            <a:r>
              <a:rPr lang="el-GR" dirty="0"/>
              <a:t> 8 </a:t>
            </a:r>
          </a:p>
        </p:txBody>
      </p:sp>
      <p:sp>
        <p:nvSpPr>
          <p:cNvPr id="3" name="Θέση περιεχομένου 2">
            <a:extLst>
              <a:ext uri="{FF2B5EF4-FFF2-40B4-BE49-F238E27FC236}">
                <a16:creationId xmlns:a16="http://schemas.microsoft.com/office/drawing/2014/main" id="{197A5996-3EDB-0176-28D1-71E314523D61}"/>
              </a:ext>
            </a:extLst>
          </p:cNvPr>
          <p:cNvSpPr>
            <a:spLocks noGrp="1"/>
          </p:cNvSpPr>
          <p:nvPr>
            <p:ph idx="1"/>
          </p:nvPr>
        </p:nvSpPr>
        <p:spPr/>
        <p:txBody>
          <a:bodyPr/>
          <a:lstStyle/>
          <a:p>
            <a:r>
              <a:rPr lang="en-US" dirty="0"/>
              <a:t>Add the correct form of the noun </a:t>
            </a:r>
            <a:r>
              <a:rPr lang="el-GR" dirty="0" err="1"/>
              <a:t>ἄνθρωπος</a:t>
            </a:r>
            <a:r>
              <a:rPr lang="el-GR" dirty="0"/>
              <a:t> </a:t>
            </a:r>
            <a:r>
              <a:rPr lang="en-US" dirty="0"/>
              <a:t>to the following Greek phrases and specify the CASE and NUMBER of the article, adjective and noun, e.g. </a:t>
            </a:r>
            <a:r>
              <a:rPr lang="el-GR" dirty="0"/>
              <a:t>ὁ </a:t>
            </a:r>
            <a:r>
              <a:rPr lang="el-GR" dirty="0" err="1"/>
              <a:t>καλός</a:t>
            </a:r>
            <a:r>
              <a:rPr lang="el-GR" dirty="0"/>
              <a:t> – </a:t>
            </a:r>
            <a:r>
              <a:rPr lang="el-GR" dirty="0" err="1"/>
              <a:t>ἄνθρωπος</a:t>
            </a:r>
            <a:r>
              <a:rPr lang="el-GR" dirty="0"/>
              <a:t>, </a:t>
            </a:r>
            <a:r>
              <a:rPr lang="en-US" dirty="0"/>
              <a:t>nom. s.:</a:t>
            </a:r>
          </a:p>
          <a:p>
            <a:r>
              <a:rPr lang="en-US" dirty="0"/>
              <a:t>1. </a:t>
            </a:r>
            <a:r>
              <a:rPr lang="el-GR" dirty="0" err="1"/>
              <a:t>τὸν</a:t>
            </a:r>
            <a:r>
              <a:rPr lang="el-GR" dirty="0"/>
              <a:t> </a:t>
            </a:r>
            <a:r>
              <a:rPr lang="el-GR" dirty="0" err="1"/>
              <a:t>ἡμέτερον</a:t>
            </a:r>
            <a:r>
              <a:rPr lang="el-GR" dirty="0"/>
              <a:t> – </a:t>
            </a:r>
            <a:r>
              <a:rPr lang="en-US" dirty="0"/>
              <a:t>                                                </a:t>
            </a:r>
            <a:r>
              <a:rPr lang="el-GR" dirty="0"/>
              <a:t>4. </a:t>
            </a:r>
            <a:r>
              <a:rPr lang="el-GR" dirty="0" err="1"/>
              <a:t>τοῖς</a:t>
            </a:r>
            <a:r>
              <a:rPr lang="el-GR" dirty="0"/>
              <a:t> </a:t>
            </a:r>
            <a:r>
              <a:rPr lang="el-GR" dirty="0" err="1"/>
              <a:t>ἡμετέροις</a:t>
            </a:r>
            <a:r>
              <a:rPr lang="el-GR" dirty="0"/>
              <a:t> –</a:t>
            </a:r>
          </a:p>
          <a:p>
            <a:r>
              <a:rPr lang="el-GR" dirty="0"/>
              <a:t>2. </a:t>
            </a:r>
            <a:r>
              <a:rPr lang="el-GR" dirty="0" err="1"/>
              <a:t>τῶν</a:t>
            </a:r>
            <a:r>
              <a:rPr lang="el-GR" dirty="0"/>
              <a:t> </a:t>
            </a:r>
            <a:r>
              <a:rPr lang="el-GR" dirty="0" err="1"/>
              <a:t>καλῶν</a:t>
            </a:r>
            <a:r>
              <a:rPr lang="el-GR" dirty="0"/>
              <a:t> – </a:t>
            </a:r>
            <a:r>
              <a:rPr lang="en-US" dirty="0"/>
              <a:t>                                                   </a:t>
            </a:r>
            <a:r>
              <a:rPr lang="el-GR" dirty="0"/>
              <a:t>5. </a:t>
            </a:r>
            <a:r>
              <a:rPr lang="el-GR" dirty="0" err="1"/>
              <a:t>τοῦ</a:t>
            </a:r>
            <a:r>
              <a:rPr lang="el-GR" dirty="0"/>
              <a:t> </a:t>
            </a:r>
            <a:r>
              <a:rPr lang="el-GR" dirty="0" err="1"/>
              <a:t>καλοῦ</a:t>
            </a:r>
            <a:r>
              <a:rPr lang="el-GR" dirty="0"/>
              <a:t> –</a:t>
            </a:r>
          </a:p>
          <a:p>
            <a:r>
              <a:rPr lang="el-GR" dirty="0"/>
              <a:t>3. </a:t>
            </a:r>
            <a:r>
              <a:rPr lang="el-GR" dirty="0" err="1"/>
              <a:t>τοὺς</a:t>
            </a:r>
            <a:r>
              <a:rPr lang="el-GR" dirty="0"/>
              <a:t> </a:t>
            </a:r>
            <a:r>
              <a:rPr lang="el-GR" dirty="0" err="1"/>
              <a:t>ἡμετέρους</a:t>
            </a:r>
            <a:r>
              <a:rPr lang="el-GR" dirty="0"/>
              <a:t> –</a:t>
            </a:r>
          </a:p>
        </p:txBody>
      </p:sp>
    </p:spTree>
    <p:extLst>
      <p:ext uri="{BB962C8B-B14F-4D97-AF65-F5344CB8AC3E}">
        <p14:creationId xmlns:p14="http://schemas.microsoft.com/office/powerpoint/2010/main" val="4283835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6D0D70-27EE-93C6-346A-4672D8F3771A}"/>
              </a:ext>
            </a:extLst>
          </p:cNvPr>
          <p:cNvSpPr>
            <a:spLocks noGrp="1"/>
          </p:cNvSpPr>
          <p:nvPr>
            <p:ph type="title"/>
          </p:nvPr>
        </p:nvSpPr>
        <p:spPr/>
        <p:txBody>
          <a:bodyPr/>
          <a:lstStyle/>
          <a:p>
            <a:r>
              <a:rPr lang="en-US" dirty="0"/>
              <a:t>Demonstrative pronouns</a:t>
            </a:r>
            <a:endParaRPr lang="el-GR" dirty="0"/>
          </a:p>
        </p:txBody>
      </p:sp>
      <p:sp>
        <p:nvSpPr>
          <p:cNvPr id="3" name="Θέση περιεχομένου 2">
            <a:extLst>
              <a:ext uri="{FF2B5EF4-FFF2-40B4-BE49-F238E27FC236}">
                <a16:creationId xmlns:a16="http://schemas.microsoft.com/office/drawing/2014/main" id="{7720316B-643D-EF0C-00AA-7815FE44F9E2}"/>
              </a:ext>
            </a:extLst>
          </p:cNvPr>
          <p:cNvSpPr>
            <a:spLocks noGrp="1"/>
          </p:cNvSpPr>
          <p:nvPr>
            <p:ph idx="1"/>
          </p:nvPr>
        </p:nvSpPr>
        <p:spPr/>
        <p:txBody>
          <a:bodyPr>
            <a:normAutofit fontScale="92500" lnSpcReduction="10000"/>
          </a:bodyPr>
          <a:lstStyle/>
          <a:p>
            <a:r>
              <a:rPr lang="en-US" dirty="0"/>
              <a:t>Ancient Greek pronouns that refer to nouns, comparing them to external references.</a:t>
            </a:r>
          </a:p>
          <a:p>
            <a:r>
              <a:rPr lang="en-US" dirty="0"/>
              <a:t>They are used to point things or people out that are near or far from the speaker (the Latin word </a:t>
            </a:r>
            <a:r>
              <a:rPr lang="en-US" dirty="0" err="1"/>
              <a:t>demonstrare</a:t>
            </a:r>
            <a:r>
              <a:rPr lang="en-US" dirty="0"/>
              <a:t> means “to point out”).</a:t>
            </a:r>
          </a:p>
          <a:p>
            <a:r>
              <a:rPr lang="en-US" dirty="0"/>
              <a:t>The most common of them all: </a:t>
            </a:r>
            <a:r>
              <a:rPr lang="en-US" dirty="0" err="1"/>
              <a:t>οὗτος</a:t>
            </a:r>
            <a:r>
              <a:rPr lang="en-US" dirty="0"/>
              <a:t> α</a:t>
            </a:r>
            <a:r>
              <a:rPr lang="en-US" dirty="0" err="1"/>
              <a:t>ὕτη</a:t>
            </a:r>
            <a:r>
              <a:rPr lang="en-US" dirty="0"/>
              <a:t> </a:t>
            </a:r>
            <a:r>
              <a:rPr lang="en-US" dirty="0" err="1"/>
              <a:t>τοῦτο</a:t>
            </a:r>
            <a:r>
              <a:rPr lang="en-US" dirty="0"/>
              <a:t> (this/these).</a:t>
            </a:r>
          </a:p>
          <a:p>
            <a:r>
              <a:rPr lang="en-US" dirty="0"/>
              <a:t>Like other demonstrative pronouns, </a:t>
            </a:r>
            <a:r>
              <a:rPr lang="el-GR" dirty="0" err="1"/>
              <a:t>οὗτος</a:t>
            </a:r>
            <a:r>
              <a:rPr lang="el-GR" dirty="0"/>
              <a:t> </a:t>
            </a:r>
            <a:r>
              <a:rPr lang="el-GR" dirty="0" err="1"/>
              <a:t>αὕτη</a:t>
            </a:r>
            <a:r>
              <a:rPr lang="el-GR" dirty="0"/>
              <a:t> </a:t>
            </a:r>
            <a:r>
              <a:rPr lang="el-GR" dirty="0" err="1"/>
              <a:t>τοῦτο</a:t>
            </a:r>
            <a:r>
              <a:rPr lang="el-GR" dirty="0"/>
              <a:t> </a:t>
            </a:r>
            <a:r>
              <a:rPr lang="en-US" dirty="0"/>
              <a:t>can serve as an ADJECTIVE.</a:t>
            </a:r>
          </a:p>
          <a:p>
            <a:r>
              <a:rPr lang="en-US" dirty="0"/>
              <a:t>For example:</a:t>
            </a:r>
          </a:p>
          <a:p>
            <a:r>
              <a:rPr lang="el-GR" dirty="0" err="1"/>
              <a:t>οἱ</a:t>
            </a:r>
            <a:r>
              <a:rPr lang="el-GR" dirty="0"/>
              <a:t> </a:t>
            </a:r>
            <a:r>
              <a:rPr lang="el-GR" dirty="0" err="1"/>
              <a:t>Ἀθηναῖοι</a:t>
            </a:r>
            <a:r>
              <a:rPr lang="el-GR" dirty="0"/>
              <a:t> </a:t>
            </a:r>
            <a:r>
              <a:rPr lang="el-GR" dirty="0" err="1"/>
              <a:t>τοὺς</a:t>
            </a:r>
            <a:r>
              <a:rPr lang="el-GR" dirty="0"/>
              <a:t> πρέσβεις </a:t>
            </a:r>
            <a:r>
              <a:rPr lang="el-GR" dirty="0" err="1"/>
              <a:t>πρὸς</a:t>
            </a:r>
            <a:r>
              <a:rPr lang="el-GR" dirty="0"/>
              <a:t> </a:t>
            </a:r>
            <a:r>
              <a:rPr lang="el-GR" dirty="0" err="1"/>
              <a:t>τοὺς</a:t>
            </a:r>
            <a:r>
              <a:rPr lang="el-GR" dirty="0"/>
              <a:t> </a:t>
            </a:r>
            <a:r>
              <a:rPr lang="el-GR" dirty="0" err="1"/>
              <a:t>Σπαρτιάτας</a:t>
            </a:r>
            <a:r>
              <a:rPr lang="el-GR" dirty="0"/>
              <a:t> </a:t>
            </a:r>
            <a:r>
              <a:rPr lang="el-GR" dirty="0" err="1"/>
              <a:t>πέμπουσι</a:t>
            </a:r>
            <a:r>
              <a:rPr lang="el-GR" dirty="0"/>
              <a:t>.</a:t>
            </a:r>
          </a:p>
          <a:p>
            <a:r>
              <a:rPr lang="en-US" dirty="0"/>
              <a:t>The Athenians are sending ambassadors to the Spartans.</a:t>
            </a:r>
          </a:p>
          <a:p>
            <a:r>
              <a:rPr lang="el-GR" dirty="0" err="1"/>
              <a:t>οὗτοι</a:t>
            </a:r>
            <a:r>
              <a:rPr lang="el-GR" dirty="0"/>
              <a:t> τούτους </a:t>
            </a:r>
            <a:r>
              <a:rPr lang="el-GR" dirty="0" err="1"/>
              <a:t>τοὺς</a:t>
            </a:r>
            <a:r>
              <a:rPr lang="el-GR" dirty="0"/>
              <a:t> πρέσβεις </a:t>
            </a:r>
            <a:r>
              <a:rPr lang="el-GR" dirty="0" err="1"/>
              <a:t>πρὸς</a:t>
            </a:r>
            <a:r>
              <a:rPr lang="el-GR" dirty="0"/>
              <a:t> </a:t>
            </a:r>
            <a:r>
              <a:rPr lang="el-GR" dirty="0" err="1"/>
              <a:t>τοὺς</a:t>
            </a:r>
            <a:r>
              <a:rPr lang="el-GR" dirty="0"/>
              <a:t> </a:t>
            </a:r>
            <a:r>
              <a:rPr lang="el-GR" dirty="0" err="1"/>
              <a:t>Σπαρτιάτας</a:t>
            </a:r>
            <a:r>
              <a:rPr lang="el-GR" dirty="0"/>
              <a:t> </a:t>
            </a:r>
            <a:r>
              <a:rPr lang="el-GR" dirty="0" err="1"/>
              <a:t>πέμπουσι</a:t>
            </a:r>
            <a:r>
              <a:rPr lang="el-GR" dirty="0"/>
              <a:t>.</a:t>
            </a:r>
          </a:p>
          <a:p>
            <a:r>
              <a:rPr lang="en-US" dirty="0"/>
              <a:t>These (men) are sending these ambassadors to the Spartans</a:t>
            </a:r>
            <a:endParaRPr lang="el-GR" dirty="0"/>
          </a:p>
        </p:txBody>
      </p:sp>
    </p:spTree>
    <p:extLst>
      <p:ext uri="{BB962C8B-B14F-4D97-AF65-F5344CB8AC3E}">
        <p14:creationId xmlns:p14="http://schemas.microsoft.com/office/powerpoint/2010/main" val="801078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1D5E43-FAD9-2B31-6F3B-4859E1B9C102}"/>
              </a:ext>
            </a:extLst>
          </p:cNvPr>
          <p:cNvSpPr>
            <a:spLocks noGrp="1"/>
          </p:cNvSpPr>
          <p:nvPr>
            <p:ph type="title"/>
          </p:nvPr>
        </p:nvSpPr>
        <p:spPr/>
        <p:txBody>
          <a:bodyPr/>
          <a:lstStyle/>
          <a:p>
            <a:r>
              <a:rPr lang="en-US" dirty="0"/>
              <a:t>Pronouns</a:t>
            </a:r>
            <a:endParaRPr lang="el-GR" dirty="0"/>
          </a:p>
        </p:txBody>
      </p:sp>
      <p:pic>
        <p:nvPicPr>
          <p:cNvPr id="5" name="Θέση περιεχομένου 4">
            <a:extLst>
              <a:ext uri="{FF2B5EF4-FFF2-40B4-BE49-F238E27FC236}">
                <a16:creationId xmlns:a16="http://schemas.microsoft.com/office/drawing/2014/main" id="{4AF766C1-51BB-1931-481C-763EFA81B22F}"/>
              </a:ext>
            </a:extLst>
          </p:cNvPr>
          <p:cNvPicPr>
            <a:picLocks noGrp="1" noChangeAspect="1"/>
          </p:cNvPicPr>
          <p:nvPr>
            <p:ph idx="1"/>
          </p:nvPr>
        </p:nvPicPr>
        <p:blipFill>
          <a:blip r:embed="rId2"/>
          <a:stretch>
            <a:fillRect/>
          </a:stretch>
        </p:blipFill>
        <p:spPr>
          <a:xfrm>
            <a:off x="2563106" y="2160588"/>
            <a:ext cx="4825825" cy="3881437"/>
          </a:xfrm>
        </p:spPr>
      </p:pic>
    </p:spTree>
    <p:extLst>
      <p:ext uri="{BB962C8B-B14F-4D97-AF65-F5344CB8AC3E}">
        <p14:creationId xmlns:p14="http://schemas.microsoft.com/office/powerpoint/2010/main" val="3487517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9CC803-3BBD-8F6B-5E99-65DF4044DCE0}"/>
              </a:ext>
            </a:extLst>
          </p:cNvPr>
          <p:cNvSpPr>
            <a:spLocks noGrp="1"/>
          </p:cNvSpPr>
          <p:nvPr>
            <p:ph type="title"/>
          </p:nvPr>
        </p:nvSpPr>
        <p:spPr/>
        <p:txBody>
          <a:bodyPr/>
          <a:lstStyle/>
          <a:p>
            <a:r>
              <a:rPr lang="en-US" dirty="0" err="1"/>
              <a:t>Pronous</a:t>
            </a:r>
            <a:endParaRPr lang="el-GR" dirty="0"/>
          </a:p>
        </p:txBody>
      </p:sp>
      <p:sp>
        <p:nvSpPr>
          <p:cNvPr id="3" name="Θέση περιεχομένου 2">
            <a:extLst>
              <a:ext uri="{FF2B5EF4-FFF2-40B4-BE49-F238E27FC236}">
                <a16:creationId xmlns:a16="http://schemas.microsoft.com/office/drawing/2014/main" id="{1E2B771D-C37A-05E0-30BA-52D67CD6839D}"/>
              </a:ext>
            </a:extLst>
          </p:cNvPr>
          <p:cNvSpPr>
            <a:spLocks noGrp="1"/>
          </p:cNvSpPr>
          <p:nvPr>
            <p:ph idx="1"/>
          </p:nvPr>
        </p:nvSpPr>
        <p:spPr/>
        <p:txBody>
          <a:bodyPr>
            <a:normAutofit fontScale="62500" lnSpcReduction="20000"/>
          </a:bodyPr>
          <a:lstStyle/>
          <a:p>
            <a:r>
              <a:rPr lang="en-US" dirty="0"/>
              <a:t>The Greek equivalent of that/those, and it is used to point out someone or something far away from the speaker. It can also be used to indicate that the thing or person is well-known. When juxtaposed with the pronoun </a:t>
            </a:r>
            <a:r>
              <a:rPr lang="en-US" dirty="0" err="1"/>
              <a:t>οὗτος</a:t>
            </a:r>
            <a:r>
              <a:rPr lang="en-US" dirty="0"/>
              <a:t>, α</a:t>
            </a:r>
            <a:r>
              <a:rPr lang="en-US" dirty="0" err="1"/>
              <a:t>ὕτη</a:t>
            </a:r>
            <a:r>
              <a:rPr lang="en-US" dirty="0"/>
              <a:t>, </a:t>
            </a:r>
            <a:r>
              <a:rPr lang="en-US" dirty="0" err="1"/>
              <a:t>τοῦτο</a:t>
            </a:r>
            <a:r>
              <a:rPr lang="en-US" dirty="0"/>
              <a:t> (introduced below), it can also mean “the former” (as opposed to “the latter”). This pronoun has the stem </a:t>
            </a:r>
            <a:r>
              <a:rPr lang="en-US" dirty="0" err="1"/>
              <a:t>ἐκειν</a:t>
            </a:r>
            <a:r>
              <a:rPr lang="en-US" dirty="0"/>
              <a:t>-. It uses the same endings as the definite articles with one exception: The masculine nominative singular form ends in  –ς. </a:t>
            </a:r>
          </a:p>
          <a:p>
            <a:r>
              <a:rPr lang="en-US" dirty="0"/>
              <a:t>Singular:</a:t>
            </a:r>
          </a:p>
          <a:p>
            <a:r>
              <a:rPr lang="en-US" dirty="0"/>
              <a:t>M	 F	 N</a:t>
            </a:r>
          </a:p>
          <a:p>
            <a:r>
              <a:rPr lang="en-US" dirty="0"/>
              <a:t>Nominative	</a:t>
            </a:r>
            <a:r>
              <a:rPr lang="el-GR" dirty="0" err="1"/>
              <a:t>ἐκεῖνος</a:t>
            </a:r>
            <a:r>
              <a:rPr lang="el-GR" dirty="0"/>
              <a:t>	</a:t>
            </a:r>
            <a:r>
              <a:rPr lang="el-GR" dirty="0" err="1"/>
              <a:t>ἐκείνη</a:t>
            </a:r>
            <a:r>
              <a:rPr lang="el-GR" dirty="0"/>
              <a:t>	</a:t>
            </a:r>
            <a:r>
              <a:rPr lang="el-GR" dirty="0" err="1"/>
              <a:t>ἐκεῖνο</a:t>
            </a:r>
            <a:endParaRPr lang="el-GR" dirty="0"/>
          </a:p>
          <a:p>
            <a:r>
              <a:rPr lang="en-US" dirty="0"/>
              <a:t>Genitive	</a:t>
            </a:r>
            <a:r>
              <a:rPr lang="el-GR" dirty="0" err="1"/>
              <a:t>ἐκείνου</a:t>
            </a:r>
            <a:r>
              <a:rPr lang="el-GR" dirty="0"/>
              <a:t>	</a:t>
            </a:r>
            <a:r>
              <a:rPr lang="el-GR" dirty="0" err="1"/>
              <a:t>ἐκείνης</a:t>
            </a:r>
            <a:r>
              <a:rPr lang="el-GR" dirty="0"/>
              <a:t>	</a:t>
            </a:r>
            <a:r>
              <a:rPr lang="el-GR" dirty="0" err="1"/>
              <a:t>ἐκείνου</a:t>
            </a:r>
            <a:endParaRPr lang="el-GR" dirty="0"/>
          </a:p>
          <a:p>
            <a:r>
              <a:rPr lang="en-US" dirty="0"/>
              <a:t>Dative	</a:t>
            </a:r>
            <a:r>
              <a:rPr lang="el-GR" dirty="0" err="1"/>
              <a:t>ἐκείνῳ</a:t>
            </a:r>
            <a:r>
              <a:rPr lang="el-GR" dirty="0"/>
              <a:t>	</a:t>
            </a:r>
            <a:r>
              <a:rPr lang="el-GR" dirty="0" err="1"/>
              <a:t>ἐκείνῃ</a:t>
            </a:r>
            <a:r>
              <a:rPr lang="el-GR" dirty="0"/>
              <a:t>	</a:t>
            </a:r>
            <a:r>
              <a:rPr lang="el-GR" dirty="0" err="1"/>
              <a:t>ἐκείνῳ</a:t>
            </a:r>
            <a:endParaRPr lang="el-GR" dirty="0"/>
          </a:p>
          <a:p>
            <a:r>
              <a:rPr lang="en-US" dirty="0"/>
              <a:t>Accusative	</a:t>
            </a:r>
            <a:r>
              <a:rPr lang="el-GR" dirty="0" err="1"/>
              <a:t>ἐκεῖνον</a:t>
            </a:r>
            <a:r>
              <a:rPr lang="el-GR" dirty="0"/>
              <a:t>	</a:t>
            </a:r>
            <a:r>
              <a:rPr lang="el-GR" dirty="0" err="1"/>
              <a:t>ἐκείνην</a:t>
            </a:r>
            <a:r>
              <a:rPr lang="el-GR" dirty="0"/>
              <a:t>	</a:t>
            </a:r>
            <a:r>
              <a:rPr lang="el-GR" dirty="0" err="1"/>
              <a:t>ἐκεῖνο</a:t>
            </a:r>
            <a:endParaRPr lang="el-GR" dirty="0"/>
          </a:p>
          <a:p>
            <a:r>
              <a:rPr lang="en-US" dirty="0"/>
              <a:t>Plural:</a:t>
            </a:r>
          </a:p>
          <a:p>
            <a:r>
              <a:rPr lang="en-US" dirty="0"/>
              <a:t>M	 F	 N</a:t>
            </a:r>
          </a:p>
          <a:p>
            <a:r>
              <a:rPr lang="en-US" dirty="0"/>
              <a:t>Nominative	</a:t>
            </a:r>
            <a:r>
              <a:rPr lang="el-GR" dirty="0" err="1"/>
              <a:t>ἐκεῖνοι</a:t>
            </a:r>
            <a:r>
              <a:rPr lang="el-GR" dirty="0"/>
              <a:t>	</a:t>
            </a:r>
            <a:r>
              <a:rPr lang="el-GR" dirty="0" err="1"/>
              <a:t>ἐκεῖναι</a:t>
            </a:r>
            <a:r>
              <a:rPr lang="el-GR" dirty="0"/>
              <a:t>	</a:t>
            </a:r>
            <a:r>
              <a:rPr lang="el-GR" dirty="0" err="1"/>
              <a:t>ἐκεῖνα</a:t>
            </a:r>
            <a:endParaRPr lang="el-GR" dirty="0"/>
          </a:p>
          <a:p>
            <a:r>
              <a:rPr lang="en-US" dirty="0"/>
              <a:t>Genitive	</a:t>
            </a:r>
            <a:r>
              <a:rPr lang="el-GR" dirty="0" err="1"/>
              <a:t>ἐκείνων</a:t>
            </a:r>
            <a:r>
              <a:rPr lang="el-GR" dirty="0"/>
              <a:t>	</a:t>
            </a:r>
            <a:r>
              <a:rPr lang="el-GR" dirty="0" err="1"/>
              <a:t>ἐκείνων</a:t>
            </a:r>
            <a:r>
              <a:rPr lang="el-GR" dirty="0"/>
              <a:t>	</a:t>
            </a:r>
            <a:r>
              <a:rPr lang="el-GR" dirty="0" err="1"/>
              <a:t>ἐκείνων</a:t>
            </a:r>
            <a:endParaRPr lang="el-GR" dirty="0"/>
          </a:p>
          <a:p>
            <a:r>
              <a:rPr lang="en-US" dirty="0"/>
              <a:t>Dative	</a:t>
            </a:r>
            <a:r>
              <a:rPr lang="el-GR" dirty="0" err="1"/>
              <a:t>ἐκείνοις</a:t>
            </a:r>
            <a:r>
              <a:rPr lang="el-GR" dirty="0"/>
              <a:t>	</a:t>
            </a:r>
            <a:r>
              <a:rPr lang="el-GR" dirty="0" err="1"/>
              <a:t>ἐκείναις</a:t>
            </a:r>
            <a:r>
              <a:rPr lang="el-GR" dirty="0"/>
              <a:t>	</a:t>
            </a:r>
            <a:r>
              <a:rPr lang="el-GR" dirty="0" err="1"/>
              <a:t>ἐκείνοις</a:t>
            </a:r>
            <a:endParaRPr lang="el-GR" dirty="0"/>
          </a:p>
          <a:p>
            <a:r>
              <a:rPr lang="en-US" dirty="0"/>
              <a:t>Accusative	</a:t>
            </a:r>
            <a:r>
              <a:rPr lang="el-GR" dirty="0" err="1"/>
              <a:t>ἐκείνους</a:t>
            </a:r>
            <a:r>
              <a:rPr lang="el-GR" dirty="0"/>
              <a:t>	</a:t>
            </a:r>
            <a:r>
              <a:rPr lang="el-GR" dirty="0" err="1"/>
              <a:t>ἐκείνας</a:t>
            </a:r>
            <a:r>
              <a:rPr lang="el-GR" dirty="0"/>
              <a:t>	</a:t>
            </a:r>
            <a:r>
              <a:rPr lang="el-GR" dirty="0" err="1"/>
              <a:t>ἐκεῖνα</a:t>
            </a:r>
            <a:endParaRPr lang="el-GR" dirty="0"/>
          </a:p>
        </p:txBody>
      </p:sp>
    </p:spTree>
    <p:extLst>
      <p:ext uri="{BB962C8B-B14F-4D97-AF65-F5344CB8AC3E}">
        <p14:creationId xmlns:p14="http://schemas.microsoft.com/office/powerpoint/2010/main" val="3815811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660EFA-E493-7E1A-0BAD-42A209F169F3}"/>
              </a:ext>
            </a:extLst>
          </p:cNvPr>
          <p:cNvSpPr>
            <a:spLocks noGrp="1"/>
          </p:cNvSpPr>
          <p:nvPr>
            <p:ph type="title"/>
          </p:nvPr>
        </p:nvSpPr>
        <p:spPr/>
        <p:txBody>
          <a:bodyPr/>
          <a:lstStyle/>
          <a:p>
            <a:r>
              <a:rPr lang="en-US" dirty="0"/>
              <a:t>Pronouns</a:t>
            </a:r>
            <a:endParaRPr lang="el-GR" dirty="0"/>
          </a:p>
        </p:txBody>
      </p:sp>
      <p:sp>
        <p:nvSpPr>
          <p:cNvPr id="3" name="Θέση περιεχομένου 2">
            <a:extLst>
              <a:ext uri="{FF2B5EF4-FFF2-40B4-BE49-F238E27FC236}">
                <a16:creationId xmlns:a16="http://schemas.microsoft.com/office/drawing/2014/main" id="{465ACF3F-DF9D-F6E1-7E02-1E130C704297}"/>
              </a:ext>
            </a:extLst>
          </p:cNvPr>
          <p:cNvSpPr>
            <a:spLocks noGrp="1"/>
          </p:cNvSpPr>
          <p:nvPr>
            <p:ph idx="1"/>
          </p:nvPr>
        </p:nvSpPr>
        <p:spPr/>
        <p:txBody>
          <a:bodyPr/>
          <a:lstStyle/>
          <a:p>
            <a:r>
              <a:rPr lang="en-US" dirty="0"/>
              <a:t>This pronoun can substitute for a noun, or be used as a demonstrative adjective to modify a noun. </a:t>
            </a:r>
          </a:p>
          <a:p>
            <a:r>
              <a:rPr lang="el-GR" dirty="0" err="1"/>
              <a:t>οἱ</a:t>
            </a:r>
            <a:r>
              <a:rPr lang="el-GR" dirty="0"/>
              <a:t> </a:t>
            </a:r>
            <a:r>
              <a:rPr lang="el-GR" dirty="0" err="1"/>
              <a:t>ἄρχοντες</a:t>
            </a:r>
            <a:r>
              <a:rPr lang="el-GR" dirty="0"/>
              <a:t> </a:t>
            </a:r>
            <a:r>
              <a:rPr lang="el-GR" dirty="0" err="1"/>
              <a:t>διδόασι</a:t>
            </a:r>
            <a:r>
              <a:rPr lang="el-GR" dirty="0"/>
              <a:t> </a:t>
            </a:r>
            <a:r>
              <a:rPr lang="el-GR" dirty="0" err="1"/>
              <a:t>τὴν</a:t>
            </a:r>
            <a:r>
              <a:rPr lang="el-GR" dirty="0"/>
              <a:t> </a:t>
            </a:r>
            <a:r>
              <a:rPr lang="el-GR" dirty="0" err="1"/>
              <a:t>ἐλπίδα</a:t>
            </a:r>
            <a:r>
              <a:rPr lang="el-GR" dirty="0"/>
              <a:t> </a:t>
            </a:r>
            <a:r>
              <a:rPr lang="el-GR" dirty="0" err="1"/>
              <a:t>τοῖς</a:t>
            </a:r>
            <a:r>
              <a:rPr lang="el-GR" dirty="0"/>
              <a:t> </a:t>
            </a:r>
            <a:r>
              <a:rPr lang="el-GR" dirty="0" err="1"/>
              <a:t>παισίν</a:t>
            </a:r>
            <a:r>
              <a:rPr lang="el-GR" dirty="0"/>
              <a:t>.</a:t>
            </a:r>
          </a:p>
          <a:p>
            <a:r>
              <a:rPr lang="en-US" dirty="0"/>
              <a:t>The rulers give hope to the children.</a:t>
            </a:r>
          </a:p>
          <a:p>
            <a:r>
              <a:rPr lang="el-GR" dirty="0" err="1"/>
              <a:t>ἐκεῖνοι</a:t>
            </a:r>
            <a:r>
              <a:rPr lang="el-GR" dirty="0"/>
              <a:t> </a:t>
            </a:r>
            <a:r>
              <a:rPr lang="el-GR" dirty="0" err="1"/>
              <a:t>διδόασι</a:t>
            </a:r>
            <a:r>
              <a:rPr lang="el-GR" dirty="0"/>
              <a:t> </a:t>
            </a:r>
            <a:r>
              <a:rPr lang="el-GR" dirty="0" err="1"/>
              <a:t>τὴν</a:t>
            </a:r>
            <a:r>
              <a:rPr lang="el-GR" dirty="0"/>
              <a:t> </a:t>
            </a:r>
            <a:r>
              <a:rPr lang="el-GR" dirty="0" err="1"/>
              <a:t>ἐλπίδα</a:t>
            </a:r>
            <a:r>
              <a:rPr lang="el-GR" dirty="0"/>
              <a:t> </a:t>
            </a:r>
            <a:r>
              <a:rPr lang="el-GR" dirty="0" err="1"/>
              <a:t>ἐκείνοις</a:t>
            </a:r>
            <a:r>
              <a:rPr lang="el-GR" dirty="0"/>
              <a:t> </a:t>
            </a:r>
            <a:r>
              <a:rPr lang="el-GR" dirty="0" err="1"/>
              <a:t>τοῖς</a:t>
            </a:r>
            <a:r>
              <a:rPr lang="el-GR" dirty="0"/>
              <a:t> </a:t>
            </a:r>
            <a:r>
              <a:rPr lang="el-GR" dirty="0" err="1"/>
              <a:t>παισίν</a:t>
            </a:r>
            <a:r>
              <a:rPr lang="el-GR" dirty="0"/>
              <a:t>.</a:t>
            </a:r>
          </a:p>
          <a:p>
            <a:r>
              <a:rPr lang="en-US" dirty="0"/>
              <a:t>Those (men) give hope to those children.</a:t>
            </a:r>
            <a:endParaRPr lang="el-GR" dirty="0"/>
          </a:p>
        </p:txBody>
      </p:sp>
    </p:spTree>
    <p:extLst>
      <p:ext uri="{BB962C8B-B14F-4D97-AF65-F5344CB8AC3E}">
        <p14:creationId xmlns:p14="http://schemas.microsoft.com/office/powerpoint/2010/main" val="31777748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3FF847-A550-8F4C-D05A-2680719A3DF0}"/>
              </a:ext>
            </a:extLst>
          </p:cNvPr>
          <p:cNvSpPr>
            <a:spLocks noGrp="1"/>
          </p:cNvSpPr>
          <p:nvPr>
            <p:ph type="title"/>
          </p:nvPr>
        </p:nvSpPr>
        <p:spPr/>
        <p:txBody>
          <a:bodyPr/>
          <a:lstStyle/>
          <a:p>
            <a:r>
              <a:rPr lang="en-US" dirty="0"/>
              <a:t>Pronouns</a:t>
            </a:r>
            <a:endParaRPr lang="el-GR" dirty="0"/>
          </a:p>
        </p:txBody>
      </p:sp>
      <p:pic>
        <p:nvPicPr>
          <p:cNvPr id="5" name="Θέση περιεχομένου 4">
            <a:extLst>
              <a:ext uri="{FF2B5EF4-FFF2-40B4-BE49-F238E27FC236}">
                <a16:creationId xmlns:a16="http://schemas.microsoft.com/office/drawing/2014/main" id="{968BB455-7A6A-85B0-2C5C-CA97288DA6E6}"/>
              </a:ext>
            </a:extLst>
          </p:cNvPr>
          <p:cNvPicPr>
            <a:picLocks noGrp="1" noChangeAspect="1"/>
          </p:cNvPicPr>
          <p:nvPr>
            <p:ph sz="half" idx="1"/>
          </p:nvPr>
        </p:nvPicPr>
        <p:blipFill>
          <a:blip r:embed="rId2"/>
          <a:stretch>
            <a:fillRect/>
          </a:stretch>
        </p:blipFill>
        <p:spPr>
          <a:xfrm>
            <a:off x="677863" y="2587008"/>
            <a:ext cx="4183062" cy="3028596"/>
          </a:xfrm>
        </p:spPr>
      </p:pic>
      <p:sp>
        <p:nvSpPr>
          <p:cNvPr id="3" name="Θέση περιεχομένου 2">
            <a:extLst>
              <a:ext uri="{FF2B5EF4-FFF2-40B4-BE49-F238E27FC236}">
                <a16:creationId xmlns:a16="http://schemas.microsoft.com/office/drawing/2014/main" id="{AAE85B22-402C-CC8D-223A-5DC743420BDB}"/>
              </a:ext>
            </a:extLst>
          </p:cNvPr>
          <p:cNvSpPr>
            <a:spLocks noGrp="1"/>
          </p:cNvSpPr>
          <p:nvPr>
            <p:ph sz="half" idx="2"/>
          </p:nvPr>
        </p:nvSpPr>
        <p:spPr/>
        <p:txBody>
          <a:bodyPr>
            <a:normAutofit fontScale="92500" lnSpcReduction="20000"/>
          </a:bodyPr>
          <a:lstStyle/>
          <a:p>
            <a:r>
              <a:rPr lang="en-US" dirty="0"/>
              <a:t>It is the Greek equivalent of this/these. It points out someone or something close to the speaker. To form this pronoun, the suffix –</a:t>
            </a:r>
            <a:r>
              <a:rPr lang="en-US" dirty="0" err="1"/>
              <a:t>δε</a:t>
            </a:r>
            <a:r>
              <a:rPr lang="en-US" dirty="0"/>
              <a:t> is added to the definite article.</a:t>
            </a:r>
          </a:p>
          <a:p>
            <a:r>
              <a:rPr lang="en-US" dirty="0"/>
              <a:t>This pronoun can substitute for a noun, or be used as a demonstrative adjective to modify a noun. </a:t>
            </a:r>
          </a:p>
          <a:p>
            <a:r>
              <a:rPr lang="el-GR" dirty="0" err="1"/>
              <a:t>οἱ</a:t>
            </a:r>
            <a:r>
              <a:rPr lang="el-GR" dirty="0"/>
              <a:t> </a:t>
            </a:r>
            <a:r>
              <a:rPr lang="el-GR" dirty="0" err="1"/>
              <a:t>ἄρχοντες</a:t>
            </a:r>
            <a:r>
              <a:rPr lang="el-GR" dirty="0"/>
              <a:t> </a:t>
            </a:r>
            <a:r>
              <a:rPr lang="el-GR" dirty="0" err="1"/>
              <a:t>διδόασι</a:t>
            </a:r>
            <a:r>
              <a:rPr lang="el-GR" dirty="0"/>
              <a:t> </a:t>
            </a:r>
            <a:r>
              <a:rPr lang="el-GR" dirty="0" err="1"/>
              <a:t>τὴν</a:t>
            </a:r>
            <a:r>
              <a:rPr lang="el-GR" dirty="0"/>
              <a:t> </a:t>
            </a:r>
            <a:r>
              <a:rPr lang="el-GR" dirty="0" err="1"/>
              <a:t>ἐλπίδα</a:t>
            </a:r>
            <a:r>
              <a:rPr lang="el-GR" dirty="0"/>
              <a:t> </a:t>
            </a:r>
            <a:r>
              <a:rPr lang="el-GR" dirty="0" err="1"/>
              <a:t>τοῖς</a:t>
            </a:r>
            <a:r>
              <a:rPr lang="el-GR" dirty="0"/>
              <a:t> </a:t>
            </a:r>
            <a:r>
              <a:rPr lang="el-GR" dirty="0" err="1"/>
              <a:t>παισίν</a:t>
            </a:r>
            <a:r>
              <a:rPr lang="el-GR" dirty="0"/>
              <a:t>.</a:t>
            </a:r>
          </a:p>
          <a:p>
            <a:r>
              <a:rPr lang="en-US" dirty="0"/>
              <a:t>The rulers give hope to the children.</a:t>
            </a:r>
          </a:p>
          <a:p>
            <a:r>
              <a:rPr lang="el-GR" dirty="0" err="1"/>
              <a:t>οἵδε</a:t>
            </a:r>
            <a:r>
              <a:rPr lang="el-GR" dirty="0"/>
              <a:t> </a:t>
            </a:r>
            <a:r>
              <a:rPr lang="el-GR" dirty="0" err="1"/>
              <a:t>διδόασι</a:t>
            </a:r>
            <a:r>
              <a:rPr lang="el-GR" dirty="0"/>
              <a:t> </a:t>
            </a:r>
            <a:r>
              <a:rPr lang="el-GR" dirty="0" err="1"/>
              <a:t>τὴν</a:t>
            </a:r>
            <a:r>
              <a:rPr lang="el-GR" dirty="0"/>
              <a:t> </a:t>
            </a:r>
            <a:r>
              <a:rPr lang="el-GR" dirty="0" err="1"/>
              <a:t>ἐλπίδα</a:t>
            </a:r>
            <a:r>
              <a:rPr lang="el-GR" dirty="0"/>
              <a:t> </a:t>
            </a:r>
            <a:r>
              <a:rPr lang="el-GR" dirty="0" err="1"/>
              <a:t>τοῖσδε</a:t>
            </a:r>
            <a:r>
              <a:rPr lang="el-GR" dirty="0"/>
              <a:t> </a:t>
            </a:r>
            <a:r>
              <a:rPr lang="el-GR" dirty="0" err="1"/>
              <a:t>τοῖς</a:t>
            </a:r>
            <a:r>
              <a:rPr lang="el-GR" dirty="0"/>
              <a:t> </a:t>
            </a:r>
            <a:r>
              <a:rPr lang="el-GR" dirty="0" err="1"/>
              <a:t>παισίν</a:t>
            </a:r>
            <a:r>
              <a:rPr lang="el-GR" dirty="0"/>
              <a:t>.</a:t>
            </a:r>
          </a:p>
          <a:p>
            <a:r>
              <a:rPr lang="en-US" dirty="0"/>
              <a:t>These (men) give hope to these children.</a:t>
            </a:r>
          </a:p>
          <a:p>
            <a:endParaRPr lang="el-GR" dirty="0"/>
          </a:p>
        </p:txBody>
      </p:sp>
    </p:spTree>
    <p:extLst>
      <p:ext uri="{BB962C8B-B14F-4D97-AF65-F5344CB8AC3E}">
        <p14:creationId xmlns:p14="http://schemas.microsoft.com/office/powerpoint/2010/main" val="13070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99BB6D-C3A8-0573-E323-5557786924CD}"/>
              </a:ext>
            </a:extLst>
          </p:cNvPr>
          <p:cNvSpPr>
            <a:spLocks noGrp="1"/>
          </p:cNvSpPr>
          <p:nvPr>
            <p:ph type="title"/>
          </p:nvPr>
        </p:nvSpPr>
        <p:spPr/>
        <p:txBody>
          <a:bodyPr/>
          <a:lstStyle/>
          <a:p>
            <a:r>
              <a:rPr lang="en-US" dirty="0"/>
              <a:t>Pronouns</a:t>
            </a:r>
            <a:endParaRPr lang="el-GR" dirty="0"/>
          </a:p>
        </p:txBody>
      </p:sp>
      <p:pic>
        <p:nvPicPr>
          <p:cNvPr id="5" name="Θέση περιεχομένου 4">
            <a:extLst>
              <a:ext uri="{FF2B5EF4-FFF2-40B4-BE49-F238E27FC236}">
                <a16:creationId xmlns:a16="http://schemas.microsoft.com/office/drawing/2014/main" id="{36F37647-35DB-E16C-1F1B-059A329B91BB}"/>
              </a:ext>
            </a:extLst>
          </p:cNvPr>
          <p:cNvPicPr>
            <a:picLocks noGrp="1" noChangeAspect="1"/>
          </p:cNvPicPr>
          <p:nvPr>
            <p:ph sz="half" idx="1"/>
          </p:nvPr>
        </p:nvPicPr>
        <p:blipFill>
          <a:blip r:embed="rId2"/>
          <a:stretch>
            <a:fillRect/>
          </a:stretch>
        </p:blipFill>
        <p:spPr>
          <a:xfrm>
            <a:off x="677863" y="2559611"/>
            <a:ext cx="4183062" cy="3083391"/>
          </a:xfrm>
        </p:spPr>
      </p:pic>
      <p:sp>
        <p:nvSpPr>
          <p:cNvPr id="3" name="Θέση περιεχομένου 2">
            <a:extLst>
              <a:ext uri="{FF2B5EF4-FFF2-40B4-BE49-F238E27FC236}">
                <a16:creationId xmlns:a16="http://schemas.microsoft.com/office/drawing/2014/main" id="{8BA58332-A382-5566-A33D-5BBF7E429881}"/>
              </a:ext>
            </a:extLst>
          </p:cNvPr>
          <p:cNvSpPr>
            <a:spLocks noGrp="1"/>
          </p:cNvSpPr>
          <p:nvPr>
            <p:ph sz="half" idx="2"/>
          </p:nvPr>
        </p:nvSpPr>
        <p:spPr/>
        <p:txBody>
          <a:bodyPr>
            <a:normAutofit fontScale="85000" lnSpcReduction="10000"/>
          </a:bodyPr>
          <a:lstStyle/>
          <a:p>
            <a:r>
              <a:rPr lang="en-US" dirty="0"/>
              <a:t>The relative pronouns are </a:t>
            </a:r>
            <a:r>
              <a:rPr lang="en-US" dirty="0" err="1"/>
              <a:t>ὅς</a:t>
            </a:r>
            <a:r>
              <a:rPr lang="en-US" dirty="0"/>
              <a:t>, ἥ, ὅ, who, which, and </a:t>
            </a:r>
            <a:r>
              <a:rPr lang="en-US" dirty="0" err="1"/>
              <a:t>ὅστις</a:t>
            </a:r>
            <a:r>
              <a:rPr lang="en-US" dirty="0"/>
              <a:t>, </a:t>
            </a:r>
            <a:r>
              <a:rPr lang="en-US" dirty="0" err="1"/>
              <a:t>ἥτις</a:t>
            </a:r>
            <a:r>
              <a:rPr lang="en-US" dirty="0"/>
              <a:t>, ὅ </a:t>
            </a:r>
            <a:r>
              <a:rPr lang="en-US" dirty="0" err="1"/>
              <a:t>τι</a:t>
            </a:r>
            <a:r>
              <a:rPr lang="en-US" dirty="0"/>
              <a:t>, whoever, whichever. The latter is called the indefinite relative (who/whose/whom).</a:t>
            </a:r>
          </a:p>
          <a:p>
            <a:r>
              <a:rPr lang="en-US" dirty="0"/>
              <a:t>Relative pronouns are commonly used to join two sentences or clauses together. Note the following sentences.</a:t>
            </a:r>
          </a:p>
          <a:p>
            <a:r>
              <a:rPr lang="el-GR" dirty="0" err="1"/>
              <a:t>οἱ</a:t>
            </a:r>
            <a:r>
              <a:rPr lang="el-GR" dirty="0"/>
              <a:t> </a:t>
            </a:r>
            <a:r>
              <a:rPr lang="el-GR" dirty="0" err="1"/>
              <a:t>ἄρχοντες</a:t>
            </a:r>
            <a:r>
              <a:rPr lang="el-GR" dirty="0"/>
              <a:t> </a:t>
            </a:r>
            <a:r>
              <a:rPr lang="el-GR" dirty="0" err="1"/>
              <a:t>διδόασι</a:t>
            </a:r>
            <a:r>
              <a:rPr lang="el-GR" dirty="0"/>
              <a:t> </a:t>
            </a:r>
            <a:r>
              <a:rPr lang="el-GR" dirty="0" err="1"/>
              <a:t>τὴν</a:t>
            </a:r>
            <a:r>
              <a:rPr lang="el-GR" dirty="0"/>
              <a:t> </a:t>
            </a:r>
            <a:r>
              <a:rPr lang="el-GR" dirty="0" err="1"/>
              <a:t>ἐλπίδα</a:t>
            </a:r>
            <a:r>
              <a:rPr lang="el-GR" dirty="0"/>
              <a:t> </a:t>
            </a:r>
            <a:r>
              <a:rPr lang="el-GR" dirty="0" err="1"/>
              <a:t>τοῖς</a:t>
            </a:r>
            <a:r>
              <a:rPr lang="el-GR" dirty="0"/>
              <a:t> </a:t>
            </a:r>
            <a:r>
              <a:rPr lang="el-GR" dirty="0" err="1"/>
              <a:t>παισίν</a:t>
            </a:r>
            <a:r>
              <a:rPr lang="el-GR" dirty="0"/>
              <a:t>. </a:t>
            </a:r>
            <a:r>
              <a:rPr lang="el-GR" dirty="0" err="1"/>
              <a:t>οἱ</a:t>
            </a:r>
            <a:r>
              <a:rPr lang="el-GR" dirty="0"/>
              <a:t> </a:t>
            </a:r>
            <a:r>
              <a:rPr lang="el-GR" dirty="0" err="1"/>
              <a:t>παῖδες</a:t>
            </a:r>
            <a:r>
              <a:rPr lang="el-GR" dirty="0"/>
              <a:t> </a:t>
            </a:r>
            <a:r>
              <a:rPr lang="el-GR" dirty="0" err="1"/>
              <a:t>ἀποδιδόασι</a:t>
            </a:r>
            <a:r>
              <a:rPr lang="el-GR" dirty="0"/>
              <a:t> </a:t>
            </a:r>
            <a:r>
              <a:rPr lang="el-GR" dirty="0" err="1"/>
              <a:t>τὰ</a:t>
            </a:r>
            <a:r>
              <a:rPr lang="el-GR" dirty="0"/>
              <a:t> χρήματα.</a:t>
            </a:r>
          </a:p>
          <a:p>
            <a:r>
              <a:rPr lang="en-US" dirty="0"/>
              <a:t>The rulers give hope to the children. The children give the money back.</a:t>
            </a:r>
          </a:p>
          <a:p>
            <a:r>
              <a:rPr lang="el-GR" dirty="0" err="1"/>
              <a:t>οἱ</a:t>
            </a:r>
            <a:r>
              <a:rPr lang="el-GR" dirty="0"/>
              <a:t> </a:t>
            </a:r>
            <a:r>
              <a:rPr lang="el-GR" dirty="0" err="1"/>
              <a:t>ἄρχοντες</a:t>
            </a:r>
            <a:r>
              <a:rPr lang="el-GR" dirty="0"/>
              <a:t> </a:t>
            </a:r>
            <a:r>
              <a:rPr lang="el-GR" dirty="0" err="1"/>
              <a:t>διδόασι</a:t>
            </a:r>
            <a:r>
              <a:rPr lang="el-GR" dirty="0"/>
              <a:t> </a:t>
            </a:r>
            <a:r>
              <a:rPr lang="el-GR" dirty="0" err="1"/>
              <a:t>τὴν</a:t>
            </a:r>
            <a:r>
              <a:rPr lang="el-GR" dirty="0"/>
              <a:t> </a:t>
            </a:r>
            <a:r>
              <a:rPr lang="el-GR" dirty="0" err="1"/>
              <a:t>ἐλπίδα</a:t>
            </a:r>
            <a:r>
              <a:rPr lang="el-GR" dirty="0"/>
              <a:t> </a:t>
            </a:r>
            <a:r>
              <a:rPr lang="el-GR" dirty="0" err="1"/>
              <a:t>τοῖς</a:t>
            </a:r>
            <a:r>
              <a:rPr lang="el-GR" dirty="0"/>
              <a:t> </a:t>
            </a:r>
            <a:r>
              <a:rPr lang="el-GR" dirty="0" err="1"/>
              <a:t>παισὶν</a:t>
            </a:r>
            <a:r>
              <a:rPr lang="el-GR" dirty="0"/>
              <a:t> </a:t>
            </a:r>
            <a:r>
              <a:rPr lang="el-GR" dirty="0" err="1"/>
              <a:t>οἳ</a:t>
            </a:r>
            <a:r>
              <a:rPr lang="el-GR" dirty="0"/>
              <a:t> </a:t>
            </a:r>
            <a:r>
              <a:rPr lang="el-GR" dirty="0" err="1"/>
              <a:t>τὰ</a:t>
            </a:r>
            <a:r>
              <a:rPr lang="el-GR" dirty="0"/>
              <a:t> χρήματα </a:t>
            </a:r>
            <a:r>
              <a:rPr lang="el-GR" dirty="0" err="1"/>
              <a:t>ἀποδιδόασιν</a:t>
            </a:r>
            <a:r>
              <a:rPr lang="el-GR" dirty="0"/>
              <a:t>.</a:t>
            </a:r>
          </a:p>
          <a:p>
            <a:r>
              <a:rPr lang="en-US" dirty="0"/>
              <a:t>The leaders give hope to the children who give the money back.</a:t>
            </a:r>
            <a:endParaRPr lang="el-GR" dirty="0"/>
          </a:p>
        </p:txBody>
      </p:sp>
    </p:spTree>
    <p:extLst>
      <p:ext uri="{BB962C8B-B14F-4D97-AF65-F5344CB8AC3E}">
        <p14:creationId xmlns:p14="http://schemas.microsoft.com/office/powerpoint/2010/main" val="2540425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AB1875-7B35-E28C-C579-A8BD3118E12E}"/>
              </a:ext>
            </a:extLst>
          </p:cNvPr>
          <p:cNvSpPr>
            <a:spLocks noGrp="1"/>
          </p:cNvSpPr>
          <p:nvPr>
            <p:ph type="title"/>
          </p:nvPr>
        </p:nvSpPr>
        <p:spPr/>
        <p:txBody>
          <a:bodyPr/>
          <a:lstStyle/>
          <a:p>
            <a:r>
              <a:rPr lang="en-US" dirty="0"/>
              <a:t>Pronouns</a:t>
            </a:r>
            <a:endParaRPr lang="el-GR" dirty="0"/>
          </a:p>
        </p:txBody>
      </p:sp>
      <p:pic>
        <p:nvPicPr>
          <p:cNvPr id="5" name="Θέση περιεχομένου 4">
            <a:extLst>
              <a:ext uri="{FF2B5EF4-FFF2-40B4-BE49-F238E27FC236}">
                <a16:creationId xmlns:a16="http://schemas.microsoft.com/office/drawing/2014/main" id="{C020CE56-BD8C-03F0-A57D-E1BC6A04A22C}"/>
              </a:ext>
            </a:extLst>
          </p:cNvPr>
          <p:cNvPicPr>
            <a:picLocks noGrp="1" noChangeAspect="1"/>
          </p:cNvPicPr>
          <p:nvPr>
            <p:ph sz="half" idx="1"/>
          </p:nvPr>
        </p:nvPicPr>
        <p:blipFill>
          <a:blip r:embed="rId2"/>
          <a:stretch>
            <a:fillRect/>
          </a:stretch>
        </p:blipFill>
        <p:spPr>
          <a:xfrm>
            <a:off x="920219" y="2160588"/>
            <a:ext cx="3698350" cy="3881437"/>
          </a:xfrm>
        </p:spPr>
      </p:pic>
      <p:sp>
        <p:nvSpPr>
          <p:cNvPr id="3" name="Θέση περιεχομένου 2">
            <a:extLst>
              <a:ext uri="{FF2B5EF4-FFF2-40B4-BE49-F238E27FC236}">
                <a16:creationId xmlns:a16="http://schemas.microsoft.com/office/drawing/2014/main" id="{4A2E5844-A0DC-EA9F-D040-A8AE52764213}"/>
              </a:ext>
            </a:extLst>
          </p:cNvPr>
          <p:cNvSpPr>
            <a:spLocks noGrp="1"/>
          </p:cNvSpPr>
          <p:nvPr>
            <p:ph sz="half" idx="2"/>
          </p:nvPr>
        </p:nvSpPr>
        <p:spPr/>
        <p:txBody>
          <a:bodyPr>
            <a:normAutofit lnSpcReduction="10000"/>
          </a:bodyPr>
          <a:lstStyle/>
          <a:p>
            <a:r>
              <a:rPr lang="en-US" dirty="0"/>
              <a:t>The indefinite relative or pronoun (whoever) is made of the combination of two elements: the relative pronoun and the indefinite pronoun </a:t>
            </a:r>
            <a:r>
              <a:rPr lang="en-US" dirty="0" err="1"/>
              <a:t>τις</a:t>
            </a:r>
            <a:r>
              <a:rPr lang="en-US" dirty="0"/>
              <a:t> , </a:t>
            </a:r>
            <a:r>
              <a:rPr lang="en-US" dirty="0" err="1"/>
              <a:t>τι</a:t>
            </a:r>
            <a:r>
              <a:rPr lang="en-US" dirty="0"/>
              <a:t>. Both halves are declined, each half according to its own declension. Genitive and dative singular masc./neuter and nominative and accusative plural neuter can have alternative forms; moreover the neuter singular form ό τ ι is usually written as two words, in order to avoid confusion with the conjunction ό τ ι.</a:t>
            </a:r>
            <a:endParaRPr lang="el-GR" dirty="0"/>
          </a:p>
        </p:txBody>
      </p:sp>
    </p:spTree>
    <p:extLst>
      <p:ext uri="{BB962C8B-B14F-4D97-AF65-F5344CB8AC3E}">
        <p14:creationId xmlns:p14="http://schemas.microsoft.com/office/powerpoint/2010/main" val="308740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843061-FDF1-B610-2B97-CD1DE8D8F21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Nouns</a:t>
            </a:r>
            <a:endParaRPr lang="el-GR" dirty="0"/>
          </a:p>
        </p:txBody>
      </p:sp>
      <p:sp>
        <p:nvSpPr>
          <p:cNvPr id="3" name="Θέση περιεχομένου 2">
            <a:extLst>
              <a:ext uri="{FF2B5EF4-FFF2-40B4-BE49-F238E27FC236}">
                <a16:creationId xmlns:a16="http://schemas.microsoft.com/office/drawing/2014/main" id="{E7A46373-4423-7AA8-8E7E-39850E55A187}"/>
              </a:ext>
            </a:extLst>
          </p:cNvPr>
          <p:cNvSpPr>
            <a:spLocks noGrp="1"/>
          </p:cNvSpPr>
          <p:nvPr>
            <p:ph idx="1"/>
          </p:nvPr>
        </p:nvSpPr>
        <p:spPr/>
        <p:txBody>
          <a:bodyPr/>
          <a:lstStyle/>
          <a:p>
            <a:r>
              <a:rPr lang="en-US" dirty="0"/>
              <a:t>Nouns are grouped into declensions based on patterns of inflection. </a:t>
            </a:r>
          </a:p>
          <a:p>
            <a:r>
              <a:rPr lang="en-US" dirty="0"/>
              <a:t>The most common are the first declension (often a-stems), the second declension (o-stems), and the third declension (consonant-stems). </a:t>
            </a:r>
          </a:p>
          <a:p>
            <a:r>
              <a:rPr lang="en-US" dirty="0"/>
              <a:t>The declension system determines the specific suffixes (endings) added to a noun's stem to form its different cases and numbers. </a:t>
            </a:r>
          </a:p>
          <a:p>
            <a:r>
              <a:rPr lang="en-US" dirty="0"/>
              <a:t>Roots: A root is the core meaning of a word. New words can be formed from already existing words when we add affixes to them. For instance: the word, "educational", was created by adding the suffixes: "-ion", and "-al", to the word: "educate". </a:t>
            </a:r>
          </a:p>
          <a:p>
            <a:r>
              <a:rPr lang="en-US" dirty="0"/>
              <a:t>Stems: A stem is the core part of a word, consisting of a root and any derivational affixes (prefixes or suffixes). </a:t>
            </a:r>
          </a:p>
          <a:p>
            <a:endParaRPr lang="el-GR" dirty="0"/>
          </a:p>
        </p:txBody>
      </p:sp>
    </p:spTree>
    <p:extLst>
      <p:ext uri="{BB962C8B-B14F-4D97-AF65-F5344CB8AC3E}">
        <p14:creationId xmlns:p14="http://schemas.microsoft.com/office/powerpoint/2010/main" val="2696120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B0B891-AC20-21E1-E45F-EE6892E02CF8}"/>
              </a:ext>
            </a:extLst>
          </p:cNvPr>
          <p:cNvSpPr>
            <a:spLocks noGrp="1"/>
          </p:cNvSpPr>
          <p:nvPr>
            <p:ph type="title"/>
          </p:nvPr>
        </p:nvSpPr>
        <p:spPr/>
        <p:txBody>
          <a:bodyPr/>
          <a:lstStyle/>
          <a:p>
            <a:r>
              <a:rPr lang="en-US" dirty="0"/>
              <a:t>Pronouns</a:t>
            </a:r>
            <a:endParaRPr lang="el-GR" dirty="0"/>
          </a:p>
        </p:txBody>
      </p:sp>
      <p:pic>
        <p:nvPicPr>
          <p:cNvPr id="5" name="Θέση περιεχομένου 4">
            <a:extLst>
              <a:ext uri="{FF2B5EF4-FFF2-40B4-BE49-F238E27FC236}">
                <a16:creationId xmlns:a16="http://schemas.microsoft.com/office/drawing/2014/main" id="{FCB11F7D-5A1F-F2B4-B32F-44DE37A6B2E3}"/>
              </a:ext>
            </a:extLst>
          </p:cNvPr>
          <p:cNvPicPr>
            <a:picLocks noGrp="1" noChangeAspect="1"/>
          </p:cNvPicPr>
          <p:nvPr>
            <p:ph sz="half" idx="1"/>
          </p:nvPr>
        </p:nvPicPr>
        <p:blipFill>
          <a:blip r:embed="rId2"/>
          <a:stretch>
            <a:fillRect/>
          </a:stretch>
        </p:blipFill>
        <p:spPr>
          <a:xfrm>
            <a:off x="677863" y="2477165"/>
            <a:ext cx="4183062" cy="3248282"/>
          </a:xfrm>
        </p:spPr>
      </p:pic>
      <p:sp>
        <p:nvSpPr>
          <p:cNvPr id="3" name="Θέση περιεχομένου 2">
            <a:extLst>
              <a:ext uri="{FF2B5EF4-FFF2-40B4-BE49-F238E27FC236}">
                <a16:creationId xmlns:a16="http://schemas.microsoft.com/office/drawing/2014/main" id="{CF67ED89-5EBE-E26A-7FDF-E7C5F0BC35E3}"/>
              </a:ext>
            </a:extLst>
          </p:cNvPr>
          <p:cNvSpPr>
            <a:spLocks noGrp="1"/>
          </p:cNvSpPr>
          <p:nvPr>
            <p:ph sz="half" idx="2"/>
          </p:nvPr>
        </p:nvSpPr>
        <p:spPr/>
        <p:txBody>
          <a:bodyPr/>
          <a:lstStyle/>
          <a:p>
            <a:r>
              <a:rPr lang="en-US" dirty="0"/>
              <a:t>The interrogative pronoun </a:t>
            </a:r>
            <a:r>
              <a:rPr lang="en-US" dirty="0" err="1"/>
              <a:t>τίς</a:t>
            </a:r>
            <a:r>
              <a:rPr lang="en-US" dirty="0"/>
              <a:t>, </a:t>
            </a:r>
            <a:r>
              <a:rPr lang="en-US" dirty="0" err="1"/>
              <a:t>τί</a:t>
            </a:r>
            <a:r>
              <a:rPr lang="en-US" dirty="0"/>
              <a:t> (who? what?) and the indefinite pronoun </a:t>
            </a:r>
            <a:r>
              <a:rPr lang="en-US" dirty="0" err="1"/>
              <a:t>τις</a:t>
            </a:r>
            <a:r>
              <a:rPr lang="en-US" dirty="0"/>
              <a:t>, </a:t>
            </a:r>
            <a:r>
              <a:rPr lang="en-US" dirty="0" err="1"/>
              <a:t>τι</a:t>
            </a:r>
            <a:r>
              <a:rPr lang="en-US" dirty="0"/>
              <a:t> (some one, something, any one, anything) are spelt alike but differ in accent.</a:t>
            </a:r>
            <a:endParaRPr lang="el-GR" dirty="0"/>
          </a:p>
        </p:txBody>
      </p:sp>
    </p:spTree>
    <p:extLst>
      <p:ext uri="{BB962C8B-B14F-4D97-AF65-F5344CB8AC3E}">
        <p14:creationId xmlns:p14="http://schemas.microsoft.com/office/powerpoint/2010/main" val="13749962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B29D59-FCBC-FE05-A378-F7AB51D93FF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a:t>
            </a:r>
            <a:r>
              <a:rPr lang="el-GR" dirty="0">
                <a:latin typeface="Arial" panose="020B0604020202020204" pitchFamily="34" charset="0"/>
                <a:cs typeface="Arial" panose="020B0604020202020204" pitchFamily="34" charset="0"/>
              </a:rPr>
              <a:t> 9</a:t>
            </a:r>
          </a:p>
        </p:txBody>
      </p:sp>
      <p:sp>
        <p:nvSpPr>
          <p:cNvPr id="3" name="Θέση περιεχομένου 2">
            <a:extLst>
              <a:ext uri="{FF2B5EF4-FFF2-40B4-BE49-F238E27FC236}">
                <a16:creationId xmlns:a16="http://schemas.microsoft.com/office/drawing/2014/main" id="{B3D5DD9E-41C6-0BA0-357A-A16E23EA0FA1}"/>
              </a:ext>
            </a:extLst>
          </p:cNvPr>
          <p:cNvSpPr>
            <a:spLocks noGrp="1"/>
          </p:cNvSpPr>
          <p:nvPr>
            <p:ph idx="1"/>
          </p:nvPr>
        </p:nvSpPr>
        <p:spPr/>
        <p:txBody>
          <a:bodyPr>
            <a:normAutofit fontScale="70000" lnSpcReduction="20000"/>
          </a:bodyPr>
          <a:lstStyle/>
          <a:p>
            <a:r>
              <a:rPr lang="en-US" dirty="0"/>
              <a:t>Practice Translating Personal Pronouns and Adjectives. Practice translating this slightly adapted poem of Sappho. </a:t>
            </a:r>
          </a:p>
          <a:p>
            <a:r>
              <a:rPr lang="en-US" dirty="0"/>
              <a:t>Vocabulary</a:t>
            </a:r>
          </a:p>
          <a:p>
            <a:r>
              <a:rPr lang="el-GR" dirty="0" err="1"/>
              <a:t>ἄγω</a:t>
            </a:r>
            <a:r>
              <a:rPr lang="el-GR" dirty="0"/>
              <a:t>, </a:t>
            </a:r>
            <a:r>
              <a:rPr lang="el-GR" dirty="0" err="1"/>
              <a:t>ἄξω</a:t>
            </a:r>
            <a:r>
              <a:rPr lang="el-GR" dirty="0"/>
              <a:t> </a:t>
            </a:r>
            <a:r>
              <a:rPr lang="en-US" dirty="0"/>
              <a:t>do, drive, lead, </a:t>
            </a:r>
            <a:endParaRPr lang="el-GR" dirty="0"/>
          </a:p>
          <a:p>
            <a:r>
              <a:rPr lang="el-GR" dirty="0" err="1"/>
              <a:t>ἀδικέω</a:t>
            </a:r>
            <a:r>
              <a:rPr lang="el-GR" dirty="0"/>
              <a:t>, </a:t>
            </a:r>
            <a:r>
              <a:rPr lang="el-GR" dirty="0" err="1"/>
              <a:t>ἀδικήσω</a:t>
            </a:r>
            <a:r>
              <a:rPr lang="el-GR" dirty="0"/>
              <a:t> </a:t>
            </a:r>
            <a:r>
              <a:rPr lang="en-US" dirty="0"/>
              <a:t>be unjust, do wrong, </a:t>
            </a:r>
            <a:endParaRPr lang="el-GR" dirty="0"/>
          </a:p>
          <a:p>
            <a:r>
              <a:rPr lang="el-GR" dirty="0" err="1"/>
              <a:t>ἀθάνατος</a:t>
            </a:r>
            <a:r>
              <a:rPr lang="el-GR" dirty="0"/>
              <a:t>, </a:t>
            </a:r>
            <a:r>
              <a:rPr lang="el-GR" dirty="0" err="1"/>
              <a:t>ἀθάνατον</a:t>
            </a:r>
            <a:r>
              <a:rPr lang="el-GR" dirty="0"/>
              <a:t> </a:t>
            </a:r>
            <a:r>
              <a:rPr lang="en-US" dirty="0"/>
              <a:t>immortal, undying</a:t>
            </a:r>
          </a:p>
          <a:p>
            <a:r>
              <a:rPr lang="el-GR" dirty="0" err="1"/>
              <a:t>ἄση</a:t>
            </a:r>
            <a:r>
              <a:rPr lang="el-GR" dirty="0"/>
              <a:t>, </a:t>
            </a:r>
            <a:r>
              <a:rPr lang="el-GR" dirty="0" err="1"/>
              <a:t>ἄσης</a:t>
            </a:r>
            <a:r>
              <a:rPr lang="el-GR" dirty="0"/>
              <a:t> ἡ </a:t>
            </a:r>
            <a:r>
              <a:rPr lang="en-US" dirty="0"/>
              <a:t>distress, nausea; longing, desire, </a:t>
            </a:r>
            <a:endParaRPr lang="el-GR" dirty="0"/>
          </a:p>
          <a:p>
            <a:r>
              <a:rPr lang="el-GR" dirty="0" err="1"/>
              <a:t>αὐδή</a:t>
            </a:r>
            <a:r>
              <a:rPr lang="el-GR" dirty="0"/>
              <a:t>, </a:t>
            </a:r>
            <a:r>
              <a:rPr lang="el-GR" dirty="0" err="1"/>
              <a:t>αὐδῆς</a:t>
            </a:r>
            <a:r>
              <a:rPr lang="el-GR" dirty="0"/>
              <a:t> ἡ </a:t>
            </a:r>
            <a:r>
              <a:rPr lang="en-US" dirty="0"/>
              <a:t>voice, speech; song, </a:t>
            </a:r>
            <a:r>
              <a:rPr lang="el-GR" dirty="0" err="1"/>
              <a:t>αὐτή</a:t>
            </a:r>
            <a:r>
              <a:rPr lang="el-GR" dirty="0"/>
              <a:t>, </a:t>
            </a:r>
            <a:r>
              <a:rPr lang="el-GR" dirty="0" err="1"/>
              <a:t>αὐτῆς</a:t>
            </a:r>
            <a:r>
              <a:rPr lang="el-GR" dirty="0"/>
              <a:t> ἡ </a:t>
            </a:r>
            <a:r>
              <a:rPr lang="en-US" dirty="0"/>
              <a:t>she, her, hers</a:t>
            </a:r>
          </a:p>
          <a:p>
            <a:r>
              <a:rPr lang="el-GR" dirty="0" err="1"/>
              <a:t>Ἀφροδίτη</a:t>
            </a:r>
            <a:r>
              <a:rPr lang="el-GR" dirty="0"/>
              <a:t>, </a:t>
            </a:r>
            <a:r>
              <a:rPr lang="el-GR" dirty="0" err="1"/>
              <a:t>Ἀφροδίτης</a:t>
            </a:r>
            <a:r>
              <a:rPr lang="el-GR" dirty="0"/>
              <a:t> ἡ </a:t>
            </a:r>
            <a:r>
              <a:rPr lang="en-US" dirty="0"/>
              <a:t>Aphrodite, goddess of love, </a:t>
            </a:r>
            <a:endParaRPr lang="el-GR" dirty="0"/>
          </a:p>
          <a:p>
            <a:r>
              <a:rPr lang="el-GR" dirty="0" err="1"/>
              <a:t>ἄψ</a:t>
            </a:r>
            <a:r>
              <a:rPr lang="el-GR" dirty="0"/>
              <a:t> </a:t>
            </a:r>
            <a:r>
              <a:rPr lang="en-US" dirty="0"/>
              <a:t>back, </a:t>
            </a:r>
            <a:endParaRPr lang="el-GR" dirty="0"/>
          </a:p>
          <a:p>
            <a:r>
              <a:rPr lang="el-GR" dirty="0" err="1"/>
              <a:t>βούλομαι</a:t>
            </a:r>
            <a:r>
              <a:rPr lang="el-GR" dirty="0"/>
              <a:t>, </a:t>
            </a:r>
            <a:r>
              <a:rPr lang="el-GR" dirty="0" err="1"/>
              <a:t>βουλήσομαι</a:t>
            </a:r>
            <a:r>
              <a:rPr lang="el-GR" dirty="0"/>
              <a:t> </a:t>
            </a:r>
            <a:r>
              <a:rPr lang="en-US" dirty="0"/>
              <a:t>want, prefer; wish, be willing, </a:t>
            </a:r>
            <a:endParaRPr lang="el-GR" dirty="0"/>
          </a:p>
          <a:p>
            <a:r>
              <a:rPr lang="el-GR" dirty="0" err="1"/>
              <a:t>γίγνομαι</a:t>
            </a:r>
            <a:r>
              <a:rPr lang="el-GR" dirty="0"/>
              <a:t>, </a:t>
            </a:r>
            <a:r>
              <a:rPr lang="el-GR" dirty="0" err="1"/>
              <a:t>γενήσομαι</a:t>
            </a:r>
            <a:r>
              <a:rPr lang="el-GR" dirty="0"/>
              <a:t> </a:t>
            </a:r>
            <a:r>
              <a:rPr lang="en-US" dirty="0"/>
              <a:t>be, be born</a:t>
            </a:r>
          </a:p>
          <a:p>
            <a:r>
              <a:rPr lang="el-GR" dirty="0" err="1"/>
              <a:t>δαμνάω</a:t>
            </a:r>
            <a:r>
              <a:rPr lang="el-GR" dirty="0"/>
              <a:t> </a:t>
            </a:r>
            <a:r>
              <a:rPr lang="en-US" dirty="0"/>
              <a:t>tame, conquer, subdue, </a:t>
            </a:r>
            <a:endParaRPr lang="el-GR" dirty="0"/>
          </a:p>
          <a:p>
            <a:r>
              <a:rPr lang="el-GR" dirty="0" err="1"/>
              <a:t>δεῖ</a:t>
            </a:r>
            <a:r>
              <a:rPr lang="el-GR" dirty="0"/>
              <a:t> </a:t>
            </a:r>
            <a:r>
              <a:rPr lang="en-US" dirty="0"/>
              <a:t>it is necessary + ‘x’ in gen. or dat. or acc. + inf., </a:t>
            </a:r>
            <a:r>
              <a:rPr lang="el-GR" dirty="0" err="1"/>
              <a:t>δεῖ</a:t>
            </a:r>
            <a:r>
              <a:rPr lang="el-GR" dirty="0"/>
              <a:t> </a:t>
            </a:r>
            <a:r>
              <a:rPr lang="el-GR" dirty="0" err="1"/>
              <a:t>ἐλθεῖν</a:t>
            </a:r>
            <a:r>
              <a:rPr lang="el-GR" dirty="0"/>
              <a:t> </a:t>
            </a:r>
            <a:r>
              <a:rPr lang="en-US" dirty="0"/>
              <a:t>it is necessary to come</a:t>
            </a:r>
          </a:p>
          <a:p>
            <a:endParaRPr lang="el-GR" dirty="0"/>
          </a:p>
        </p:txBody>
      </p:sp>
    </p:spTree>
    <p:extLst>
      <p:ext uri="{BB962C8B-B14F-4D97-AF65-F5344CB8AC3E}">
        <p14:creationId xmlns:p14="http://schemas.microsoft.com/office/powerpoint/2010/main" val="808468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456ED7-AEB8-F9F9-6789-642559858B65}"/>
              </a:ext>
            </a:extLst>
          </p:cNvPr>
          <p:cNvSpPr>
            <a:spLocks noGrp="1"/>
          </p:cNvSpPr>
          <p:nvPr>
            <p:ph type="title"/>
          </p:nvPr>
        </p:nvSpPr>
        <p:spPr/>
        <p:txBody>
          <a:bodyPr/>
          <a:lstStyle/>
          <a:p>
            <a:r>
              <a:rPr lang="en-US" dirty="0"/>
              <a:t>Exercise</a:t>
            </a:r>
            <a:r>
              <a:rPr lang="el-GR" dirty="0"/>
              <a:t> 10</a:t>
            </a:r>
          </a:p>
        </p:txBody>
      </p:sp>
      <p:sp>
        <p:nvSpPr>
          <p:cNvPr id="3" name="Θέση περιεχομένου 2">
            <a:extLst>
              <a:ext uri="{FF2B5EF4-FFF2-40B4-BE49-F238E27FC236}">
                <a16:creationId xmlns:a16="http://schemas.microsoft.com/office/drawing/2014/main" id="{F9D020B2-8258-BF3A-F9CD-82F168C28F97}"/>
              </a:ext>
            </a:extLst>
          </p:cNvPr>
          <p:cNvSpPr>
            <a:spLocks noGrp="1"/>
          </p:cNvSpPr>
          <p:nvPr>
            <p:ph idx="1"/>
          </p:nvPr>
        </p:nvSpPr>
        <p:spPr/>
        <p:txBody>
          <a:bodyPr>
            <a:normAutofit fontScale="85000" lnSpcReduction="20000"/>
          </a:bodyPr>
          <a:lstStyle/>
          <a:p>
            <a:r>
              <a:rPr lang="el-GR" dirty="0" err="1"/>
              <a:t>ἱμείρω</a:t>
            </a:r>
            <a:r>
              <a:rPr lang="el-GR" dirty="0"/>
              <a:t> </a:t>
            </a:r>
            <a:r>
              <a:rPr lang="en-US" dirty="0"/>
              <a:t>long for, yearn for, desire </a:t>
            </a:r>
          </a:p>
          <a:p>
            <a:r>
              <a:rPr lang="el-GR" dirty="0" err="1"/>
              <a:t>κάλημμι</a:t>
            </a:r>
            <a:r>
              <a:rPr lang="el-GR" dirty="0"/>
              <a:t> </a:t>
            </a:r>
            <a:r>
              <a:rPr lang="en-US" dirty="0"/>
              <a:t>call</a:t>
            </a:r>
          </a:p>
          <a:p>
            <a:r>
              <a:rPr lang="el-GR" dirty="0" err="1"/>
              <a:t>καλός</a:t>
            </a:r>
            <a:r>
              <a:rPr lang="el-GR" dirty="0"/>
              <a:t>, </a:t>
            </a:r>
            <a:r>
              <a:rPr lang="el-GR" dirty="0" err="1"/>
              <a:t>καλή</a:t>
            </a:r>
            <a:r>
              <a:rPr lang="el-GR" dirty="0"/>
              <a:t>, </a:t>
            </a:r>
            <a:r>
              <a:rPr lang="el-GR" dirty="0" err="1"/>
              <a:t>καλόν</a:t>
            </a:r>
            <a:r>
              <a:rPr lang="el-GR" dirty="0"/>
              <a:t> </a:t>
            </a:r>
            <a:r>
              <a:rPr lang="en-US" dirty="0"/>
              <a:t>beautiful, good, noble</a:t>
            </a:r>
          </a:p>
          <a:p>
            <a:r>
              <a:rPr lang="el-GR" dirty="0" err="1"/>
              <a:t>κελεύω</a:t>
            </a:r>
            <a:r>
              <a:rPr lang="el-GR" dirty="0"/>
              <a:t>, </a:t>
            </a:r>
            <a:r>
              <a:rPr lang="el-GR" dirty="0" err="1"/>
              <a:t>κελεύσω</a:t>
            </a:r>
            <a:r>
              <a:rPr lang="el-GR" dirty="0"/>
              <a:t> </a:t>
            </a:r>
            <a:r>
              <a:rPr lang="en-US" dirty="0"/>
              <a:t>bid, order, command</a:t>
            </a:r>
          </a:p>
          <a:p>
            <a:r>
              <a:rPr lang="el-GR" dirty="0" err="1"/>
              <a:t>κλύω</a:t>
            </a:r>
            <a:r>
              <a:rPr lang="el-GR" dirty="0"/>
              <a:t> </a:t>
            </a:r>
            <a:r>
              <a:rPr lang="en-US" dirty="0"/>
              <a:t>hear, give ear to, attend to</a:t>
            </a:r>
          </a:p>
          <a:p>
            <a:r>
              <a:rPr lang="el-GR" dirty="0" err="1"/>
              <a:t>λέγω</a:t>
            </a:r>
            <a:r>
              <a:rPr lang="el-GR" dirty="0"/>
              <a:t>, </a:t>
            </a:r>
            <a:r>
              <a:rPr lang="el-GR" dirty="0" err="1"/>
              <a:t>λέξω</a:t>
            </a:r>
            <a:r>
              <a:rPr lang="el-GR" dirty="0"/>
              <a:t> </a:t>
            </a:r>
            <a:r>
              <a:rPr lang="en-US" dirty="0"/>
              <a:t>or </a:t>
            </a:r>
            <a:r>
              <a:rPr lang="el-GR" dirty="0" err="1"/>
              <a:t>ἐρέω</a:t>
            </a:r>
            <a:r>
              <a:rPr lang="el-GR" dirty="0"/>
              <a:t> </a:t>
            </a:r>
            <a:r>
              <a:rPr lang="en-US" dirty="0"/>
              <a:t>say, tell, speak</a:t>
            </a:r>
          </a:p>
          <a:p>
            <a:r>
              <a:rPr lang="el-GR" dirty="0" err="1"/>
              <a:t>λείπω</a:t>
            </a:r>
            <a:r>
              <a:rPr lang="el-GR" dirty="0"/>
              <a:t>, </a:t>
            </a:r>
            <a:r>
              <a:rPr lang="el-GR" dirty="0" err="1"/>
              <a:t>λείψω</a:t>
            </a:r>
            <a:r>
              <a:rPr lang="el-GR" dirty="0"/>
              <a:t> </a:t>
            </a:r>
            <a:r>
              <a:rPr lang="en-US" dirty="0"/>
              <a:t>leave </a:t>
            </a:r>
          </a:p>
          <a:p>
            <a:r>
              <a:rPr lang="el-GR" dirty="0" err="1"/>
              <a:t>λίσσομαι</a:t>
            </a:r>
            <a:r>
              <a:rPr lang="el-GR" dirty="0"/>
              <a:t> </a:t>
            </a:r>
            <a:r>
              <a:rPr lang="en-US" dirty="0"/>
              <a:t>beg</a:t>
            </a:r>
          </a:p>
          <a:p>
            <a:r>
              <a:rPr lang="el-GR" dirty="0" err="1"/>
              <a:t>λύω</a:t>
            </a:r>
            <a:r>
              <a:rPr lang="el-GR" dirty="0"/>
              <a:t>, </a:t>
            </a:r>
            <a:r>
              <a:rPr lang="el-GR" dirty="0" err="1"/>
              <a:t>λύσω</a:t>
            </a:r>
            <a:r>
              <a:rPr lang="el-GR" dirty="0"/>
              <a:t> </a:t>
            </a:r>
            <a:r>
              <a:rPr lang="en-US" dirty="0"/>
              <a:t>loose, free, destroy</a:t>
            </a:r>
          </a:p>
          <a:p>
            <a:r>
              <a:rPr lang="el-GR" dirty="0" err="1"/>
              <a:t>μειδιάω</a:t>
            </a:r>
            <a:r>
              <a:rPr lang="el-GR" dirty="0"/>
              <a:t> </a:t>
            </a:r>
            <a:r>
              <a:rPr lang="en-US" dirty="0"/>
              <a:t>smile</a:t>
            </a:r>
          </a:p>
          <a:p>
            <a:r>
              <a:rPr lang="el-GR" dirty="0" err="1"/>
              <a:t>μέριμνα</a:t>
            </a:r>
            <a:r>
              <a:rPr lang="el-GR" dirty="0"/>
              <a:t>, </a:t>
            </a:r>
            <a:r>
              <a:rPr lang="el-GR" dirty="0" err="1"/>
              <a:t>μερίμνης</a:t>
            </a:r>
            <a:r>
              <a:rPr lang="el-GR" dirty="0"/>
              <a:t> ἡ </a:t>
            </a:r>
            <a:r>
              <a:rPr lang="en-US" dirty="0"/>
              <a:t>care, thought</a:t>
            </a:r>
          </a:p>
          <a:p>
            <a:r>
              <a:rPr lang="el-GR" dirty="0" err="1"/>
              <a:t>ὅτι</a:t>
            </a:r>
            <a:r>
              <a:rPr lang="el-GR" dirty="0"/>
              <a:t>, </a:t>
            </a:r>
            <a:r>
              <a:rPr lang="el-GR" dirty="0" err="1"/>
              <a:t>ὅτινος</a:t>
            </a:r>
            <a:r>
              <a:rPr lang="el-GR" dirty="0"/>
              <a:t> </a:t>
            </a:r>
            <a:r>
              <a:rPr lang="el-GR" dirty="0" err="1"/>
              <a:t>τό</a:t>
            </a:r>
            <a:r>
              <a:rPr lang="el-GR" dirty="0"/>
              <a:t> </a:t>
            </a:r>
            <a:r>
              <a:rPr lang="en-US" dirty="0"/>
              <a:t>what, whatever</a:t>
            </a:r>
          </a:p>
          <a:p>
            <a:endParaRPr lang="el-GR" dirty="0"/>
          </a:p>
        </p:txBody>
      </p:sp>
    </p:spTree>
    <p:extLst>
      <p:ext uri="{BB962C8B-B14F-4D97-AF65-F5344CB8AC3E}">
        <p14:creationId xmlns:p14="http://schemas.microsoft.com/office/powerpoint/2010/main" val="12220920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F5035E-5712-9D71-0CDE-C77ACC412260}"/>
              </a:ext>
            </a:extLst>
          </p:cNvPr>
          <p:cNvSpPr>
            <a:spLocks noGrp="1"/>
          </p:cNvSpPr>
          <p:nvPr>
            <p:ph type="title"/>
          </p:nvPr>
        </p:nvSpPr>
        <p:spPr/>
        <p:txBody>
          <a:bodyPr/>
          <a:lstStyle/>
          <a:p>
            <a:r>
              <a:rPr lang="en-US" dirty="0"/>
              <a:t>Exercise</a:t>
            </a:r>
            <a:endParaRPr lang="el-GR" dirty="0"/>
          </a:p>
        </p:txBody>
      </p:sp>
      <p:sp>
        <p:nvSpPr>
          <p:cNvPr id="3" name="Θέση περιεχομένου 2">
            <a:extLst>
              <a:ext uri="{FF2B5EF4-FFF2-40B4-BE49-F238E27FC236}">
                <a16:creationId xmlns:a16="http://schemas.microsoft.com/office/drawing/2014/main" id="{27EF6506-A8F3-0D25-67C6-78B5C5643455}"/>
              </a:ext>
            </a:extLst>
          </p:cNvPr>
          <p:cNvSpPr>
            <a:spLocks noGrp="1"/>
          </p:cNvSpPr>
          <p:nvPr>
            <p:ph idx="1"/>
          </p:nvPr>
        </p:nvSpPr>
        <p:spPr/>
        <p:txBody>
          <a:bodyPr>
            <a:normAutofit fontScale="92500" lnSpcReduction="20000"/>
          </a:bodyPr>
          <a:lstStyle/>
          <a:p>
            <a:r>
              <a:rPr lang="el-GR" dirty="0" err="1"/>
              <a:t>δέχομαι</a:t>
            </a:r>
            <a:r>
              <a:rPr lang="el-GR" dirty="0"/>
              <a:t>, </a:t>
            </a:r>
            <a:r>
              <a:rPr lang="el-GR" dirty="0" err="1"/>
              <a:t>δέξομαι</a:t>
            </a:r>
            <a:r>
              <a:rPr lang="el-GR" dirty="0"/>
              <a:t> </a:t>
            </a:r>
            <a:r>
              <a:rPr lang="en-US" dirty="0"/>
              <a:t>receive; meet; accept</a:t>
            </a:r>
          </a:p>
          <a:p>
            <a:r>
              <a:rPr lang="el-GR" dirty="0" err="1"/>
              <a:t>δηὖτε</a:t>
            </a:r>
            <a:r>
              <a:rPr lang="el-GR" dirty="0"/>
              <a:t> = </a:t>
            </a:r>
            <a:r>
              <a:rPr lang="el-GR" dirty="0" err="1"/>
              <a:t>δὴ</a:t>
            </a:r>
            <a:r>
              <a:rPr lang="el-GR" dirty="0"/>
              <a:t> </a:t>
            </a:r>
            <a:r>
              <a:rPr lang="el-GR" dirty="0" err="1"/>
              <a:t>αὖτε</a:t>
            </a:r>
            <a:r>
              <a:rPr lang="el-GR" dirty="0"/>
              <a:t> </a:t>
            </a:r>
            <a:r>
              <a:rPr lang="en-US" dirty="0"/>
              <a:t>again</a:t>
            </a:r>
          </a:p>
          <a:p>
            <a:r>
              <a:rPr lang="el-GR" dirty="0" err="1"/>
              <a:t>δίδωμι</a:t>
            </a:r>
            <a:r>
              <a:rPr lang="el-GR" dirty="0"/>
              <a:t>, </a:t>
            </a:r>
            <a:r>
              <a:rPr lang="el-GR" dirty="0" err="1"/>
              <a:t>δώσω</a:t>
            </a:r>
            <a:r>
              <a:rPr lang="el-GR" dirty="0"/>
              <a:t> </a:t>
            </a:r>
            <a:r>
              <a:rPr lang="en-US" dirty="0"/>
              <a:t>give</a:t>
            </a:r>
          </a:p>
          <a:p>
            <a:r>
              <a:rPr lang="el-GR" dirty="0" err="1"/>
              <a:t>διώκω</a:t>
            </a:r>
            <a:r>
              <a:rPr lang="el-GR" dirty="0"/>
              <a:t>, </a:t>
            </a:r>
            <a:r>
              <a:rPr lang="el-GR" dirty="0" err="1"/>
              <a:t>διώξω</a:t>
            </a:r>
            <a:r>
              <a:rPr lang="el-GR" dirty="0"/>
              <a:t> </a:t>
            </a:r>
            <a:r>
              <a:rPr lang="en-US" dirty="0"/>
              <a:t>chase</a:t>
            </a:r>
          </a:p>
          <a:p>
            <a:r>
              <a:rPr lang="el-GR" dirty="0" err="1"/>
              <a:t>δόμος</a:t>
            </a:r>
            <a:r>
              <a:rPr lang="el-GR" dirty="0"/>
              <a:t>, </a:t>
            </a:r>
            <a:r>
              <a:rPr lang="el-GR" dirty="0" err="1"/>
              <a:t>δόμου</a:t>
            </a:r>
            <a:r>
              <a:rPr lang="el-GR" dirty="0"/>
              <a:t> ὁ </a:t>
            </a:r>
            <a:r>
              <a:rPr lang="en-US" dirty="0"/>
              <a:t>house</a:t>
            </a:r>
          </a:p>
          <a:p>
            <a:r>
              <a:rPr lang="el-GR" dirty="0" err="1"/>
              <a:t>δῶρον</a:t>
            </a:r>
            <a:r>
              <a:rPr lang="el-GR" dirty="0"/>
              <a:t>, </a:t>
            </a:r>
            <a:r>
              <a:rPr lang="el-GR" dirty="0" err="1"/>
              <a:t>δώρου</a:t>
            </a:r>
            <a:r>
              <a:rPr lang="el-GR" dirty="0"/>
              <a:t> </a:t>
            </a:r>
            <a:r>
              <a:rPr lang="el-GR" dirty="0" err="1"/>
              <a:t>τό</a:t>
            </a:r>
            <a:r>
              <a:rPr lang="el-GR" dirty="0"/>
              <a:t> </a:t>
            </a:r>
            <a:r>
              <a:rPr lang="en-US" dirty="0"/>
              <a:t>gift</a:t>
            </a:r>
          </a:p>
          <a:p>
            <a:r>
              <a:rPr lang="el-GR" dirty="0" err="1"/>
              <a:t>ἐθέλω</a:t>
            </a:r>
            <a:r>
              <a:rPr lang="el-GR" dirty="0"/>
              <a:t> (</a:t>
            </a:r>
            <a:r>
              <a:rPr lang="el-GR" dirty="0" err="1"/>
              <a:t>θέλω</a:t>
            </a:r>
            <a:r>
              <a:rPr lang="el-GR" dirty="0"/>
              <a:t>), </a:t>
            </a:r>
            <a:r>
              <a:rPr lang="el-GR" dirty="0" err="1"/>
              <a:t>ἐθελήσω</a:t>
            </a:r>
            <a:r>
              <a:rPr lang="el-GR" dirty="0"/>
              <a:t> (</a:t>
            </a:r>
            <a:r>
              <a:rPr lang="el-GR" dirty="0" err="1"/>
              <a:t>θελήσω</a:t>
            </a:r>
            <a:r>
              <a:rPr lang="el-GR" dirty="0"/>
              <a:t>) </a:t>
            </a:r>
            <a:r>
              <a:rPr lang="en-US" dirty="0"/>
              <a:t>wish, be willing</a:t>
            </a:r>
          </a:p>
          <a:p>
            <a:r>
              <a:rPr lang="el-GR" dirty="0" err="1"/>
              <a:t>ἔμαι</a:t>
            </a:r>
            <a:r>
              <a:rPr lang="el-GR" dirty="0"/>
              <a:t>, </a:t>
            </a:r>
            <a:r>
              <a:rPr lang="el-GR" dirty="0" err="1"/>
              <a:t>ἔμων</a:t>
            </a:r>
            <a:r>
              <a:rPr lang="el-GR" dirty="0"/>
              <a:t> </a:t>
            </a:r>
            <a:r>
              <a:rPr lang="en-US" dirty="0"/>
              <a:t>my</a:t>
            </a:r>
          </a:p>
          <a:p>
            <a:r>
              <a:rPr lang="el-GR" dirty="0" err="1"/>
              <a:t>ἐμός</a:t>
            </a:r>
            <a:r>
              <a:rPr lang="el-GR" dirty="0"/>
              <a:t>, </a:t>
            </a:r>
            <a:r>
              <a:rPr lang="el-GR" dirty="0" err="1"/>
              <a:t>ἐμοῦ</a:t>
            </a:r>
            <a:r>
              <a:rPr lang="el-GR" dirty="0"/>
              <a:t> </a:t>
            </a:r>
            <a:r>
              <a:rPr lang="en-US" dirty="0"/>
              <a:t>my</a:t>
            </a:r>
          </a:p>
          <a:p>
            <a:r>
              <a:rPr lang="el-GR" dirty="0" err="1"/>
              <a:t>ἔρομαι</a:t>
            </a:r>
            <a:r>
              <a:rPr lang="el-GR" dirty="0"/>
              <a:t>, </a:t>
            </a:r>
            <a:r>
              <a:rPr lang="el-GR" dirty="0" err="1"/>
              <a:t>ἐρήσομαι</a:t>
            </a:r>
            <a:r>
              <a:rPr lang="el-GR" dirty="0"/>
              <a:t> </a:t>
            </a:r>
            <a:r>
              <a:rPr lang="en-US" dirty="0"/>
              <a:t>ask</a:t>
            </a:r>
          </a:p>
          <a:p>
            <a:r>
              <a:rPr lang="el-GR" dirty="0" err="1"/>
              <a:t>ἔρχομαι</a:t>
            </a:r>
            <a:r>
              <a:rPr lang="el-GR" dirty="0"/>
              <a:t>, </a:t>
            </a:r>
            <a:r>
              <a:rPr lang="el-GR" dirty="0" err="1"/>
              <a:t>ἐλεύσομαι</a:t>
            </a:r>
            <a:r>
              <a:rPr lang="el-GR" dirty="0"/>
              <a:t> </a:t>
            </a:r>
            <a:r>
              <a:rPr lang="en-US" dirty="0"/>
              <a:t>come, go</a:t>
            </a:r>
            <a:endParaRPr lang="el-GR" dirty="0"/>
          </a:p>
        </p:txBody>
      </p:sp>
    </p:spTree>
    <p:extLst>
      <p:ext uri="{BB962C8B-B14F-4D97-AF65-F5344CB8AC3E}">
        <p14:creationId xmlns:p14="http://schemas.microsoft.com/office/powerpoint/2010/main" val="1615691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50E897-D05F-F71C-1E75-E62D1C747F0E}"/>
              </a:ext>
            </a:extLst>
          </p:cNvPr>
          <p:cNvSpPr>
            <a:spLocks noGrp="1"/>
          </p:cNvSpPr>
          <p:nvPr>
            <p:ph type="title"/>
          </p:nvPr>
        </p:nvSpPr>
        <p:spPr/>
        <p:txBody>
          <a:bodyPr/>
          <a:lstStyle/>
          <a:p>
            <a:r>
              <a:rPr lang="en-US" dirty="0"/>
              <a:t>Exercise</a:t>
            </a:r>
            <a:endParaRPr lang="el-GR" dirty="0"/>
          </a:p>
        </p:txBody>
      </p:sp>
      <p:sp>
        <p:nvSpPr>
          <p:cNvPr id="3" name="Θέση περιεχομένου 2">
            <a:extLst>
              <a:ext uri="{FF2B5EF4-FFF2-40B4-BE49-F238E27FC236}">
                <a16:creationId xmlns:a16="http://schemas.microsoft.com/office/drawing/2014/main" id="{D34362B6-B87D-9D23-AFA4-A7406EB643CC}"/>
              </a:ext>
            </a:extLst>
          </p:cNvPr>
          <p:cNvSpPr>
            <a:spLocks noGrp="1"/>
          </p:cNvSpPr>
          <p:nvPr>
            <p:ph idx="1"/>
          </p:nvPr>
        </p:nvSpPr>
        <p:spPr/>
        <p:txBody>
          <a:bodyPr>
            <a:normAutofit lnSpcReduction="10000"/>
          </a:bodyPr>
          <a:lstStyle/>
          <a:p>
            <a:r>
              <a:rPr lang="el-GR" dirty="0" err="1"/>
              <a:t>Ζεύς</a:t>
            </a:r>
            <a:r>
              <a:rPr lang="el-GR" dirty="0"/>
              <a:t>, </a:t>
            </a:r>
            <a:r>
              <a:rPr lang="el-GR" dirty="0" err="1"/>
              <a:t>Διός</a:t>
            </a:r>
            <a:r>
              <a:rPr lang="el-GR" dirty="0"/>
              <a:t> ὁ </a:t>
            </a:r>
            <a:r>
              <a:rPr lang="en-US" dirty="0"/>
              <a:t>Zeus</a:t>
            </a:r>
          </a:p>
          <a:p>
            <a:r>
              <a:rPr lang="el-GR" dirty="0" err="1"/>
              <a:t>θέλω</a:t>
            </a:r>
            <a:r>
              <a:rPr lang="el-GR" dirty="0"/>
              <a:t>, </a:t>
            </a:r>
            <a:r>
              <a:rPr lang="el-GR" dirty="0" err="1"/>
              <a:t>θελήσω</a:t>
            </a:r>
            <a:r>
              <a:rPr lang="el-GR" dirty="0"/>
              <a:t> </a:t>
            </a:r>
            <a:r>
              <a:rPr lang="en-US" dirty="0"/>
              <a:t>wish, be willing </a:t>
            </a:r>
          </a:p>
          <a:p>
            <a:r>
              <a:rPr lang="el-GR" dirty="0" err="1"/>
              <a:t>θυμός</a:t>
            </a:r>
            <a:r>
              <a:rPr lang="el-GR" dirty="0"/>
              <a:t>, </a:t>
            </a:r>
            <a:r>
              <a:rPr lang="el-GR" dirty="0" err="1"/>
              <a:t>θυμοῦ</a:t>
            </a:r>
            <a:r>
              <a:rPr lang="el-GR" dirty="0"/>
              <a:t> ὁ </a:t>
            </a:r>
            <a:r>
              <a:rPr lang="en-US" dirty="0"/>
              <a:t>soul, spirit; passion, heart, will, desire</a:t>
            </a:r>
          </a:p>
          <a:p>
            <a:r>
              <a:rPr lang="el-GR" dirty="0" err="1"/>
              <a:t>παῖς</a:t>
            </a:r>
            <a:r>
              <a:rPr lang="el-GR" dirty="0"/>
              <a:t>, </a:t>
            </a:r>
            <a:r>
              <a:rPr lang="el-GR" dirty="0" err="1"/>
              <a:t>παιδός</a:t>
            </a:r>
            <a:r>
              <a:rPr lang="el-GR" dirty="0"/>
              <a:t> ἡ ὁ </a:t>
            </a:r>
            <a:r>
              <a:rPr lang="en-US" dirty="0"/>
              <a:t>child</a:t>
            </a:r>
          </a:p>
          <a:p>
            <a:r>
              <a:rPr lang="el-GR" dirty="0" err="1"/>
              <a:t>πατήρ</a:t>
            </a:r>
            <a:r>
              <a:rPr lang="el-GR" dirty="0"/>
              <a:t>, </a:t>
            </a:r>
            <a:r>
              <a:rPr lang="el-GR" dirty="0" err="1"/>
              <a:t>πατρός</a:t>
            </a:r>
            <a:r>
              <a:rPr lang="el-GR" dirty="0"/>
              <a:t> ὁ </a:t>
            </a:r>
            <a:r>
              <a:rPr lang="en-US" dirty="0"/>
              <a:t>father</a:t>
            </a:r>
          </a:p>
          <a:p>
            <a:r>
              <a:rPr lang="el-GR" dirty="0" err="1"/>
              <a:t>πείθω</a:t>
            </a:r>
            <a:r>
              <a:rPr lang="el-GR" dirty="0"/>
              <a:t>, </a:t>
            </a:r>
            <a:r>
              <a:rPr lang="el-GR" dirty="0" err="1"/>
              <a:t>πείσω</a:t>
            </a:r>
            <a:r>
              <a:rPr lang="el-GR" dirty="0"/>
              <a:t> </a:t>
            </a:r>
            <a:r>
              <a:rPr lang="en-US" dirty="0"/>
              <a:t>persuade + inf.; (mid. or pass.) listen to, obey + dat. or gen. </a:t>
            </a:r>
          </a:p>
          <a:p>
            <a:r>
              <a:rPr lang="el-GR" dirty="0" err="1"/>
              <a:t>πρόσωπον</a:t>
            </a:r>
            <a:r>
              <a:rPr lang="el-GR" dirty="0"/>
              <a:t>, </a:t>
            </a:r>
            <a:r>
              <a:rPr lang="el-GR" dirty="0" err="1"/>
              <a:t>προσώπου</a:t>
            </a:r>
            <a:r>
              <a:rPr lang="el-GR" dirty="0"/>
              <a:t> </a:t>
            </a:r>
            <a:r>
              <a:rPr lang="el-GR" dirty="0" err="1"/>
              <a:t>τό</a:t>
            </a:r>
            <a:r>
              <a:rPr lang="el-GR" dirty="0"/>
              <a:t> </a:t>
            </a:r>
            <a:r>
              <a:rPr lang="en-US" dirty="0"/>
              <a:t>face, mask, person</a:t>
            </a:r>
          </a:p>
          <a:p>
            <a:r>
              <a:rPr lang="el-GR" dirty="0" err="1"/>
              <a:t>στρουθός</a:t>
            </a:r>
            <a:r>
              <a:rPr lang="el-GR" dirty="0"/>
              <a:t>, </a:t>
            </a:r>
            <a:r>
              <a:rPr lang="el-GR" dirty="0" err="1"/>
              <a:t>στρουθοῦ</a:t>
            </a:r>
            <a:r>
              <a:rPr lang="el-GR" dirty="0"/>
              <a:t> ὁ ἡ </a:t>
            </a:r>
            <a:r>
              <a:rPr lang="en-US" dirty="0"/>
              <a:t>sparrow</a:t>
            </a:r>
          </a:p>
          <a:p>
            <a:r>
              <a:rPr lang="el-GR" dirty="0" err="1"/>
              <a:t>σύμμαχος</a:t>
            </a:r>
            <a:r>
              <a:rPr lang="el-GR" dirty="0"/>
              <a:t>, </a:t>
            </a:r>
            <a:r>
              <a:rPr lang="el-GR" dirty="0" err="1"/>
              <a:t>συμμάχου</a:t>
            </a:r>
            <a:r>
              <a:rPr lang="el-GR" dirty="0"/>
              <a:t> ὁ </a:t>
            </a:r>
            <a:r>
              <a:rPr lang="en-US" dirty="0"/>
              <a:t>ally</a:t>
            </a:r>
          </a:p>
          <a:p>
            <a:r>
              <a:rPr lang="el-GR" dirty="0" err="1"/>
              <a:t>ταχέως</a:t>
            </a:r>
            <a:r>
              <a:rPr lang="el-GR" dirty="0"/>
              <a:t> </a:t>
            </a:r>
            <a:r>
              <a:rPr lang="en-US" dirty="0"/>
              <a:t>quickly, soon</a:t>
            </a:r>
          </a:p>
          <a:p>
            <a:endParaRPr lang="el-GR" dirty="0"/>
          </a:p>
        </p:txBody>
      </p:sp>
    </p:spTree>
    <p:extLst>
      <p:ext uri="{BB962C8B-B14F-4D97-AF65-F5344CB8AC3E}">
        <p14:creationId xmlns:p14="http://schemas.microsoft.com/office/powerpoint/2010/main" val="2848499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BFB1BF-4632-0B02-78A4-5E1F7443173C}"/>
              </a:ext>
            </a:extLst>
          </p:cNvPr>
          <p:cNvSpPr>
            <a:spLocks noGrp="1"/>
          </p:cNvSpPr>
          <p:nvPr>
            <p:ph type="title"/>
          </p:nvPr>
        </p:nvSpPr>
        <p:spPr/>
        <p:txBody>
          <a:bodyPr/>
          <a:lstStyle/>
          <a:p>
            <a:r>
              <a:rPr lang="en-US" dirty="0"/>
              <a:t>Exercise</a:t>
            </a:r>
            <a:endParaRPr lang="el-GR" dirty="0"/>
          </a:p>
        </p:txBody>
      </p:sp>
      <p:sp>
        <p:nvSpPr>
          <p:cNvPr id="3" name="Θέση περιεχομένου 2">
            <a:extLst>
              <a:ext uri="{FF2B5EF4-FFF2-40B4-BE49-F238E27FC236}">
                <a16:creationId xmlns:a16="http://schemas.microsoft.com/office/drawing/2014/main" id="{25C64467-FF37-C7D5-8103-0B15A0722D0C}"/>
              </a:ext>
            </a:extLst>
          </p:cNvPr>
          <p:cNvSpPr>
            <a:spLocks noGrp="1"/>
          </p:cNvSpPr>
          <p:nvPr>
            <p:ph idx="1"/>
          </p:nvPr>
        </p:nvSpPr>
        <p:spPr/>
        <p:txBody>
          <a:bodyPr/>
          <a:lstStyle/>
          <a:p>
            <a:r>
              <a:rPr lang="el-GR" dirty="0"/>
              <a:t> </a:t>
            </a:r>
            <a:r>
              <a:rPr lang="el-GR" dirty="0" err="1"/>
              <a:t>τελέω</a:t>
            </a:r>
            <a:r>
              <a:rPr lang="el-GR" dirty="0"/>
              <a:t>, </a:t>
            </a:r>
            <a:r>
              <a:rPr lang="el-GR" dirty="0" err="1"/>
              <a:t>τελέσω</a:t>
            </a:r>
            <a:r>
              <a:rPr lang="el-GR" dirty="0"/>
              <a:t> </a:t>
            </a:r>
            <a:r>
              <a:rPr lang="en-US" dirty="0"/>
              <a:t>fulfill, accomplish</a:t>
            </a:r>
          </a:p>
          <a:p>
            <a:r>
              <a:rPr lang="en-US" dirty="0"/>
              <a:t> </a:t>
            </a:r>
            <a:r>
              <a:rPr lang="el-GR" dirty="0" err="1"/>
              <a:t>φεύγω</a:t>
            </a:r>
            <a:r>
              <a:rPr lang="el-GR" dirty="0"/>
              <a:t>, </a:t>
            </a:r>
            <a:r>
              <a:rPr lang="el-GR" dirty="0" err="1"/>
              <a:t>φεύξομαι</a:t>
            </a:r>
            <a:r>
              <a:rPr lang="el-GR" dirty="0"/>
              <a:t> </a:t>
            </a:r>
            <a:r>
              <a:rPr lang="en-US" dirty="0"/>
              <a:t>flee</a:t>
            </a:r>
          </a:p>
          <a:p>
            <a:r>
              <a:rPr lang="en-US" dirty="0"/>
              <a:t> </a:t>
            </a:r>
            <a:r>
              <a:rPr lang="el-GR" dirty="0" err="1"/>
              <a:t>φιλέω</a:t>
            </a:r>
            <a:r>
              <a:rPr lang="el-GR" dirty="0"/>
              <a:t>, </a:t>
            </a:r>
            <a:r>
              <a:rPr lang="el-GR" dirty="0" err="1"/>
              <a:t>φιλήσω</a:t>
            </a:r>
            <a:r>
              <a:rPr lang="el-GR" dirty="0"/>
              <a:t> </a:t>
            </a:r>
            <a:r>
              <a:rPr lang="en-US" dirty="0"/>
              <a:t>love</a:t>
            </a:r>
          </a:p>
          <a:p>
            <a:r>
              <a:rPr lang="el-GR" dirty="0"/>
              <a:t>φιλότης, φιλότητος ἡ </a:t>
            </a:r>
            <a:r>
              <a:rPr lang="en-US" dirty="0"/>
              <a:t>friendship, love, affection</a:t>
            </a:r>
          </a:p>
          <a:p>
            <a:r>
              <a:rPr lang="el-GR" dirty="0" err="1"/>
              <a:t>χαλεπός</a:t>
            </a:r>
            <a:r>
              <a:rPr lang="el-GR" dirty="0"/>
              <a:t>, </a:t>
            </a:r>
            <a:r>
              <a:rPr lang="el-GR" dirty="0" err="1"/>
              <a:t>χαλεπή</a:t>
            </a:r>
            <a:r>
              <a:rPr lang="el-GR" dirty="0"/>
              <a:t>, </a:t>
            </a:r>
            <a:r>
              <a:rPr lang="el-GR" dirty="0" err="1"/>
              <a:t>χαλεπόν</a:t>
            </a:r>
            <a:r>
              <a:rPr lang="el-GR" dirty="0"/>
              <a:t> </a:t>
            </a:r>
            <a:r>
              <a:rPr lang="en-US" dirty="0"/>
              <a:t>difficult, harsh</a:t>
            </a:r>
          </a:p>
          <a:p>
            <a:r>
              <a:rPr lang="el-GR" dirty="0" err="1"/>
              <a:t>Ψάπφω</a:t>
            </a:r>
            <a:r>
              <a:rPr lang="el-GR" dirty="0"/>
              <a:t>, </a:t>
            </a:r>
            <a:r>
              <a:rPr lang="el-GR" dirty="0" err="1"/>
              <a:t>Ψάπφους</a:t>
            </a:r>
            <a:r>
              <a:rPr lang="el-GR" dirty="0"/>
              <a:t> ἡ </a:t>
            </a:r>
            <a:r>
              <a:rPr lang="en-US" dirty="0"/>
              <a:t>Sappho, a famous poet from Lesbos c. 630 B.C.E.</a:t>
            </a:r>
            <a:endParaRPr lang="el-GR" dirty="0"/>
          </a:p>
        </p:txBody>
      </p:sp>
    </p:spTree>
    <p:extLst>
      <p:ext uri="{BB962C8B-B14F-4D97-AF65-F5344CB8AC3E}">
        <p14:creationId xmlns:p14="http://schemas.microsoft.com/office/powerpoint/2010/main" val="2521186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DFFC70-C381-4A08-99F8-E0957CD331B7}"/>
              </a:ext>
            </a:extLst>
          </p:cNvPr>
          <p:cNvSpPr>
            <a:spLocks noGrp="1"/>
          </p:cNvSpPr>
          <p:nvPr>
            <p:ph type="title"/>
          </p:nvPr>
        </p:nvSpPr>
        <p:spPr/>
        <p:txBody>
          <a:bodyPr/>
          <a:lstStyle/>
          <a:p>
            <a:r>
              <a:rPr lang="en-US" dirty="0"/>
              <a:t>Exercise</a:t>
            </a:r>
            <a:endParaRPr lang="el-GR" dirty="0"/>
          </a:p>
        </p:txBody>
      </p:sp>
      <p:sp>
        <p:nvSpPr>
          <p:cNvPr id="3" name="Θέση περιεχομένου 2">
            <a:extLst>
              <a:ext uri="{FF2B5EF4-FFF2-40B4-BE49-F238E27FC236}">
                <a16:creationId xmlns:a16="http://schemas.microsoft.com/office/drawing/2014/main" id="{5248F656-BF7E-1D66-091B-10A42BD13D8B}"/>
              </a:ext>
            </a:extLst>
          </p:cNvPr>
          <p:cNvSpPr>
            <a:spLocks noGrp="1"/>
          </p:cNvSpPr>
          <p:nvPr>
            <p:ph sz="half" idx="1"/>
          </p:nvPr>
        </p:nvSpPr>
        <p:spPr/>
        <p:txBody>
          <a:bodyPr/>
          <a:lstStyle/>
          <a:p>
            <a:r>
              <a:rPr lang="el-GR" dirty="0"/>
              <a:t> 1. </a:t>
            </a:r>
            <a:r>
              <a:rPr lang="el-GR" dirty="0" err="1"/>
              <a:t>ἐγὼ</a:t>
            </a:r>
            <a:r>
              <a:rPr lang="el-GR" dirty="0"/>
              <a:t> </a:t>
            </a:r>
            <a:r>
              <a:rPr lang="el-GR" dirty="0" err="1"/>
              <a:t>λέγω</a:t>
            </a:r>
            <a:r>
              <a:rPr lang="el-GR" dirty="0"/>
              <a:t> </a:t>
            </a:r>
            <a:r>
              <a:rPr lang="el-GR" dirty="0" err="1"/>
              <a:t>πρὸς</a:t>
            </a:r>
            <a:r>
              <a:rPr lang="el-GR" dirty="0"/>
              <a:t> </a:t>
            </a:r>
            <a:r>
              <a:rPr lang="el-GR" dirty="0" err="1"/>
              <a:t>σέ</a:t>
            </a:r>
            <a:r>
              <a:rPr lang="el-GR" dirty="0"/>
              <a:t>. (</a:t>
            </a:r>
            <a:r>
              <a:rPr lang="el-GR" dirty="0" err="1"/>
              <a:t>ἐγὼ</a:t>
            </a:r>
            <a:r>
              <a:rPr lang="el-GR" dirty="0"/>
              <a:t> </a:t>
            </a:r>
            <a:r>
              <a:rPr lang="el-GR" dirty="0" err="1"/>
              <a:t>λέγω</a:t>
            </a:r>
            <a:r>
              <a:rPr lang="el-GR" dirty="0"/>
              <a:t> </a:t>
            </a:r>
            <a:r>
              <a:rPr lang="el-GR" dirty="0" err="1"/>
              <a:t>σοί</a:t>
            </a:r>
            <a:r>
              <a:rPr lang="el-GR" dirty="0"/>
              <a:t>.) </a:t>
            </a:r>
          </a:p>
          <a:p>
            <a:r>
              <a:rPr lang="el-GR" dirty="0"/>
              <a:t>2. ὦ </a:t>
            </a:r>
            <a:r>
              <a:rPr lang="el-GR" dirty="0" err="1"/>
              <a:t>Αφροδίτη</a:t>
            </a:r>
            <a:r>
              <a:rPr lang="el-GR" dirty="0"/>
              <a:t>, </a:t>
            </a:r>
            <a:r>
              <a:rPr lang="el-GR" dirty="0" err="1"/>
              <a:t>παῖ</a:t>
            </a:r>
            <a:r>
              <a:rPr lang="el-GR" dirty="0"/>
              <a:t> </a:t>
            </a:r>
            <a:r>
              <a:rPr lang="el-GR" dirty="0" err="1"/>
              <a:t>Δίος</a:t>
            </a:r>
            <a:r>
              <a:rPr lang="el-GR" dirty="0"/>
              <a:t>, </a:t>
            </a:r>
            <a:r>
              <a:rPr lang="el-GR" dirty="0" err="1"/>
              <a:t>λίσσομαί</a:t>
            </a:r>
            <a:r>
              <a:rPr lang="el-GR" dirty="0"/>
              <a:t> σε. </a:t>
            </a:r>
          </a:p>
          <a:p>
            <a:r>
              <a:rPr lang="el-GR" dirty="0"/>
              <a:t>3. </a:t>
            </a:r>
            <a:r>
              <a:rPr lang="el-GR" dirty="0" err="1"/>
              <a:t>οὐ</a:t>
            </a:r>
            <a:r>
              <a:rPr lang="el-GR" dirty="0"/>
              <a:t> </a:t>
            </a:r>
            <a:r>
              <a:rPr lang="el-GR" dirty="0" err="1"/>
              <a:t>σὲ</a:t>
            </a:r>
            <a:r>
              <a:rPr lang="el-GR" dirty="0"/>
              <a:t> </a:t>
            </a:r>
            <a:r>
              <a:rPr lang="el-GR" dirty="0" err="1"/>
              <a:t>δεῖ</a:t>
            </a:r>
            <a:r>
              <a:rPr lang="el-GR" dirty="0"/>
              <a:t> </a:t>
            </a:r>
            <a:r>
              <a:rPr lang="el-GR" dirty="0" err="1"/>
              <a:t>ἄσαις</a:t>
            </a:r>
            <a:r>
              <a:rPr lang="el-GR" dirty="0"/>
              <a:t> </a:t>
            </a:r>
            <a:r>
              <a:rPr lang="el-GR" dirty="0" err="1"/>
              <a:t>μοὶ</a:t>
            </a:r>
            <a:r>
              <a:rPr lang="el-GR" dirty="0"/>
              <a:t> </a:t>
            </a:r>
            <a:r>
              <a:rPr lang="el-GR" dirty="0" err="1"/>
              <a:t>δαμνάειν</a:t>
            </a:r>
            <a:r>
              <a:rPr lang="el-GR" dirty="0"/>
              <a:t> </a:t>
            </a:r>
            <a:r>
              <a:rPr lang="el-GR" dirty="0" err="1"/>
              <a:t>θυμόν</a:t>
            </a:r>
            <a:r>
              <a:rPr lang="el-GR" dirty="0"/>
              <a:t>. </a:t>
            </a:r>
          </a:p>
          <a:p>
            <a:r>
              <a:rPr lang="el-GR" dirty="0"/>
              <a:t>4. </a:t>
            </a:r>
            <a:r>
              <a:rPr lang="el-GR" dirty="0" err="1"/>
              <a:t>σὺ</a:t>
            </a:r>
            <a:r>
              <a:rPr lang="el-GR" dirty="0"/>
              <a:t> </a:t>
            </a:r>
            <a:r>
              <a:rPr lang="el-GR" dirty="0" err="1"/>
              <a:t>τὰς</a:t>
            </a:r>
            <a:r>
              <a:rPr lang="el-GR" dirty="0"/>
              <a:t> </a:t>
            </a:r>
            <a:r>
              <a:rPr lang="el-GR" dirty="0" err="1"/>
              <a:t>ἔμας</a:t>
            </a:r>
            <a:r>
              <a:rPr lang="el-GR" dirty="0"/>
              <a:t> </a:t>
            </a:r>
            <a:r>
              <a:rPr lang="el-GR" dirty="0" err="1"/>
              <a:t>αὔδας</a:t>
            </a:r>
            <a:r>
              <a:rPr lang="el-GR" dirty="0"/>
              <a:t> </a:t>
            </a:r>
            <a:r>
              <a:rPr lang="el-GR" dirty="0" err="1"/>
              <a:t>κλύεις</a:t>
            </a:r>
            <a:r>
              <a:rPr lang="el-GR" dirty="0"/>
              <a:t>; </a:t>
            </a:r>
          </a:p>
          <a:p>
            <a:r>
              <a:rPr lang="el-GR" dirty="0"/>
              <a:t>5. </a:t>
            </a:r>
            <a:r>
              <a:rPr lang="el-GR" dirty="0" err="1"/>
              <a:t>πάτρος</a:t>
            </a:r>
            <a:r>
              <a:rPr lang="el-GR" dirty="0"/>
              <a:t> </a:t>
            </a:r>
            <a:r>
              <a:rPr lang="el-GR" dirty="0" err="1"/>
              <a:t>δὲ</a:t>
            </a:r>
            <a:r>
              <a:rPr lang="el-GR" dirty="0"/>
              <a:t> </a:t>
            </a:r>
            <a:r>
              <a:rPr lang="el-GR" dirty="0" err="1"/>
              <a:t>δόμον</a:t>
            </a:r>
            <a:r>
              <a:rPr lang="el-GR" dirty="0"/>
              <a:t> </a:t>
            </a:r>
            <a:r>
              <a:rPr lang="el-GR" dirty="0" err="1"/>
              <a:t>λείπεις</a:t>
            </a:r>
            <a:r>
              <a:rPr lang="el-GR" dirty="0"/>
              <a:t> </a:t>
            </a:r>
            <a:r>
              <a:rPr lang="el-GR" dirty="0" err="1"/>
              <a:t>καὶ</a:t>
            </a:r>
            <a:r>
              <a:rPr lang="el-GR" dirty="0"/>
              <a:t> </a:t>
            </a:r>
            <a:r>
              <a:rPr lang="el-GR" dirty="0" err="1"/>
              <a:t>εἰς</a:t>
            </a:r>
            <a:r>
              <a:rPr lang="el-GR" dirty="0"/>
              <a:t> </a:t>
            </a:r>
            <a:r>
              <a:rPr lang="el-GR" dirty="0" err="1"/>
              <a:t>μὲ</a:t>
            </a:r>
            <a:r>
              <a:rPr lang="el-GR" dirty="0"/>
              <a:t> </a:t>
            </a:r>
            <a:r>
              <a:rPr lang="el-GR" dirty="0" err="1"/>
              <a:t>ἔρχῃ</a:t>
            </a:r>
            <a:r>
              <a:rPr lang="el-GR" dirty="0"/>
              <a:t>;</a:t>
            </a:r>
          </a:p>
        </p:txBody>
      </p:sp>
      <p:sp>
        <p:nvSpPr>
          <p:cNvPr id="4" name="Θέση περιεχομένου 3">
            <a:extLst>
              <a:ext uri="{FF2B5EF4-FFF2-40B4-BE49-F238E27FC236}">
                <a16:creationId xmlns:a16="http://schemas.microsoft.com/office/drawing/2014/main" id="{DA60D8B3-4015-1A09-44BB-D6F56F4E1F2F}"/>
              </a:ext>
            </a:extLst>
          </p:cNvPr>
          <p:cNvSpPr>
            <a:spLocks noGrp="1"/>
          </p:cNvSpPr>
          <p:nvPr>
            <p:ph sz="half" idx="2"/>
          </p:nvPr>
        </p:nvSpPr>
        <p:spPr/>
        <p:txBody>
          <a:bodyPr/>
          <a:lstStyle/>
          <a:p>
            <a:endParaRPr lang="el-GR"/>
          </a:p>
        </p:txBody>
      </p:sp>
    </p:spTree>
    <p:extLst>
      <p:ext uri="{BB962C8B-B14F-4D97-AF65-F5344CB8AC3E}">
        <p14:creationId xmlns:p14="http://schemas.microsoft.com/office/powerpoint/2010/main" val="2551699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49F08B-2E19-072E-D391-08E26ECEEE98}"/>
              </a:ext>
            </a:extLst>
          </p:cNvPr>
          <p:cNvSpPr>
            <a:spLocks noGrp="1"/>
          </p:cNvSpPr>
          <p:nvPr>
            <p:ph type="title"/>
          </p:nvPr>
        </p:nvSpPr>
        <p:spPr/>
        <p:txBody>
          <a:bodyPr/>
          <a:lstStyle/>
          <a:p>
            <a:r>
              <a:rPr lang="en-US" dirty="0"/>
              <a:t>Exercise</a:t>
            </a:r>
            <a:endParaRPr lang="el-GR" dirty="0"/>
          </a:p>
        </p:txBody>
      </p:sp>
      <p:sp>
        <p:nvSpPr>
          <p:cNvPr id="4" name="Θέση περιεχομένου 3">
            <a:extLst>
              <a:ext uri="{FF2B5EF4-FFF2-40B4-BE49-F238E27FC236}">
                <a16:creationId xmlns:a16="http://schemas.microsoft.com/office/drawing/2014/main" id="{2770B0CB-B11E-BDE1-4087-27B0A0B8BAB0}"/>
              </a:ext>
            </a:extLst>
          </p:cNvPr>
          <p:cNvSpPr>
            <a:spLocks noGrp="1"/>
          </p:cNvSpPr>
          <p:nvPr>
            <p:ph sz="half" idx="1"/>
          </p:nvPr>
        </p:nvSpPr>
        <p:spPr/>
        <p:txBody>
          <a:bodyPr/>
          <a:lstStyle/>
          <a:p>
            <a:r>
              <a:rPr lang="el-GR" dirty="0"/>
              <a:t>6. </a:t>
            </a:r>
            <a:r>
              <a:rPr lang="el-GR" dirty="0" err="1"/>
              <a:t>σὲ</a:t>
            </a:r>
            <a:r>
              <a:rPr lang="el-GR" dirty="0"/>
              <a:t> </a:t>
            </a:r>
            <a:r>
              <a:rPr lang="el-GR" dirty="0" err="1"/>
              <a:t>κάλοι</a:t>
            </a:r>
            <a:r>
              <a:rPr lang="el-GR" dirty="0"/>
              <a:t> </a:t>
            </a:r>
            <a:r>
              <a:rPr lang="el-GR" dirty="0" err="1"/>
              <a:t>δέ</a:t>
            </a:r>
            <a:r>
              <a:rPr lang="el-GR" dirty="0"/>
              <a:t> </a:t>
            </a:r>
            <a:r>
              <a:rPr lang="el-GR" dirty="0" err="1"/>
              <a:t>ἄγουσιν</a:t>
            </a:r>
            <a:r>
              <a:rPr lang="el-GR" dirty="0"/>
              <a:t> </a:t>
            </a:r>
            <a:r>
              <a:rPr lang="el-GR" dirty="0" err="1"/>
              <a:t>στροῦθοι</a:t>
            </a:r>
            <a:r>
              <a:rPr lang="el-GR" dirty="0"/>
              <a:t>. </a:t>
            </a:r>
          </a:p>
          <a:p>
            <a:r>
              <a:rPr lang="el-GR" dirty="0"/>
              <a:t>7. </a:t>
            </a:r>
            <a:r>
              <a:rPr lang="el-GR" dirty="0" err="1"/>
              <a:t>σὺ</a:t>
            </a:r>
            <a:r>
              <a:rPr lang="el-GR" dirty="0"/>
              <a:t> δ᾿, ὦ </a:t>
            </a:r>
            <a:r>
              <a:rPr lang="el-GR" dirty="0" err="1"/>
              <a:t>Αφροδίτη</a:t>
            </a:r>
            <a:r>
              <a:rPr lang="el-GR" dirty="0"/>
              <a:t>, </a:t>
            </a:r>
            <a:r>
              <a:rPr lang="el-GR" dirty="0" err="1"/>
              <a:t>μειδιάεις</a:t>
            </a:r>
            <a:r>
              <a:rPr lang="el-GR" dirty="0"/>
              <a:t> </a:t>
            </a:r>
            <a:r>
              <a:rPr lang="el-GR" dirty="0" err="1"/>
              <a:t>ἀθανάτῳ</a:t>
            </a:r>
            <a:r>
              <a:rPr lang="el-GR" dirty="0"/>
              <a:t> </a:t>
            </a:r>
            <a:r>
              <a:rPr lang="el-GR" dirty="0" err="1"/>
              <a:t>προσώπῳ</a:t>
            </a:r>
            <a:r>
              <a:rPr lang="el-GR" dirty="0"/>
              <a:t>; </a:t>
            </a:r>
          </a:p>
          <a:p>
            <a:r>
              <a:rPr lang="el-GR" dirty="0"/>
              <a:t>8. </a:t>
            </a:r>
            <a:r>
              <a:rPr lang="el-GR" dirty="0" err="1"/>
              <a:t>ἔρῃ</a:t>
            </a:r>
            <a:r>
              <a:rPr lang="el-GR" dirty="0"/>
              <a:t> </a:t>
            </a:r>
            <a:r>
              <a:rPr lang="el-GR" dirty="0" err="1"/>
              <a:t>τί</a:t>
            </a:r>
            <a:r>
              <a:rPr lang="el-GR" dirty="0"/>
              <a:t> </a:t>
            </a:r>
            <a:r>
              <a:rPr lang="el-GR" dirty="0" err="1"/>
              <a:t>δηὖτε</a:t>
            </a:r>
            <a:r>
              <a:rPr lang="el-GR" dirty="0"/>
              <a:t> </a:t>
            </a:r>
            <a:r>
              <a:rPr lang="el-GR" dirty="0" err="1"/>
              <a:t>κάλημμί</a:t>
            </a:r>
            <a:r>
              <a:rPr lang="el-GR" dirty="0"/>
              <a:t> σε; </a:t>
            </a:r>
          </a:p>
          <a:p>
            <a:r>
              <a:rPr lang="el-GR" dirty="0"/>
              <a:t>9. </a:t>
            </a:r>
            <a:r>
              <a:rPr lang="el-GR" dirty="0" err="1"/>
              <a:t>ἔρῃ</a:t>
            </a:r>
            <a:r>
              <a:rPr lang="el-GR" dirty="0"/>
              <a:t> </a:t>
            </a:r>
            <a:r>
              <a:rPr lang="el-GR" dirty="0" err="1"/>
              <a:t>ὅτι</a:t>
            </a:r>
            <a:r>
              <a:rPr lang="el-GR" dirty="0"/>
              <a:t> μοι </a:t>
            </a:r>
            <a:r>
              <a:rPr lang="el-GR" dirty="0" err="1"/>
              <a:t>μάλιστα</a:t>
            </a:r>
            <a:r>
              <a:rPr lang="el-GR" dirty="0"/>
              <a:t> </a:t>
            </a:r>
            <a:r>
              <a:rPr lang="el-GR" dirty="0" err="1"/>
              <a:t>θέλω</a:t>
            </a:r>
            <a:r>
              <a:rPr lang="el-GR" dirty="0"/>
              <a:t> </a:t>
            </a:r>
            <a:r>
              <a:rPr lang="el-GR" dirty="0" err="1"/>
              <a:t>γένεσθαι</a:t>
            </a:r>
            <a:r>
              <a:rPr lang="el-GR" dirty="0"/>
              <a:t> </a:t>
            </a:r>
            <a:r>
              <a:rPr lang="el-GR" dirty="0" err="1"/>
              <a:t>θυμῷ</a:t>
            </a:r>
            <a:r>
              <a:rPr lang="el-GR" dirty="0"/>
              <a:t>;</a:t>
            </a:r>
          </a:p>
          <a:p>
            <a:r>
              <a:rPr lang="el-GR" dirty="0"/>
              <a:t>10. </a:t>
            </a:r>
            <a:r>
              <a:rPr lang="el-GR" dirty="0" err="1"/>
              <a:t>ἔρῃ</a:t>
            </a:r>
            <a:r>
              <a:rPr lang="el-GR" dirty="0"/>
              <a:t> </a:t>
            </a:r>
            <a:r>
              <a:rPr lang="el-GR" dirty="0" err="1"/>
              <a:t>τίνα</a:t>
            </a:r>
            <a:r>
              <a:rPr lang="el-GR" dirty="0"/>
              <a:t> </a:t>
            </a:r>
            <a:r>
              <a:rPr lang="el-GR" dirty="0" err="1"/>
              <a:t>δηὖτε</a:t>
            </a:r>
            <a:r>
              <a:rPr lang="el-GR" dirty="0"/>
              <a:t> </a:t>
            </a:r>
            <a:r>
              <a:rPr lang="el-GR" dirty="0" err="1"/>
              <a:t>πείθω</a:t>
            </a:r>
            <a:r>
              <a:rPr lang="el-GR" dirty="0"/>
              <a:t> </a:t>
            </a:r>
            <a:r>
              <a:rPr lang="el-GR" dirty="0" err="1"/>
              <a:t>ἄψ</a:t>
            </a:r>
            <a:r>
              <a:rPr lang="el-GR" dirty="0"/>
              <a:t> σε </a:t>
            </a:r>
            <a:r>
              <a:rPr lang="el-GR" dirty="0" err="1"/>
              <a:t>ἄγειν</a:t>
            </a:r>
            <a:r>
              <a:rPr lang="el-GR" dirty="0"/>
              <a:t> </a:t>
            </a:r>
            <a:r>
              <a:rPr lang="el-GR" dirty="0" err="1"/>
              <a:t>ἐς</a:t>
            </a:r>
            <a:r>
              <a:rPr lang="el-GR" dirty="0"/>
              <a:t> </a:t>
            </a:r>
            <a:r>
              <a:rPr lang="el-GR" dirty="0" err="1"/>
              <a:t>φιλότητα</a:t>
            </a:r>
            <a:r>
              <a:rPr lang="el-GR" dirty="0"/>
              <a:t>; </a:t>
            </a:r>
          </a:p>
          <a:p>
            <a:r>
              <a:rPr lang="el-GR" dirty="0"/>
              <a:t>11. </a:t>
            </a:r>
            <a:r>
              <a:rPr lang="el-GR" dirty="0" err="1"/>
              <a:t>τίς</a:t>
            </a:r>
            <a:r>
              <a:rPr lang="el-GR" dirty="0"/>
              <a:t> σε, ὦ </a:t>
            </a:r>
            <a:r>
              <a:rPr lang="el-GR" dirty="0" err="1"/>
              <a:t>Ψάπφ</a:t>
            </a:r>
            <a:r>
              <a:rPr lang="el-GR" dirty="0"/>
              <a:t>᾿, </a:t>
            </a:r>
            <a:r>
              <a:rPr lang="el-GR" dirty="0" err="1"/>
              <a:t>ἀδικέει</a:t>
            </a:r>
            <a:r>
              <a:rPr lang="el-GR" dirty="0"/>
              <a:t>; </a:t>
            </a:r>
          </a:p>
          <a:p>
            <a:r>
              <a:rPr lang="el-GR" dirty="0"/>
              <a:t>12. </a:t>
            </a:r>
            <a:r>
              <a:rPr lang="el-GR" dirty="0" err="1"/>
              <a:t>καὶ</a:t>
            </a:r>
            <a:r>
              <a:rPr lang="el-GR" dirty="0"/>
              <a:t> </a:t>
            </a:r>
            <a:r>
              <a:rPr lang="el-GR" dirty="0" err="1"/>
              <a:t>γὰρ</a:t>
            </a:r>
            <a:r>
              <a:rPr lang="el-GR" dirty="0"/>
              <a:t> </a:t>
            </a:r>
            <a:r>
              <a:rPr lang="el-GR" dirty="0" err="1"/>
              <a:t>εἰ</a:t>
            </a:r>
            <a:r>
              <a:rPr lang="el-GR" dirty="0"/>
              <a:t> </a:t>
            </a:r>
            <a:r>
              <a:rPr lang="el-GR" dirty="0" err="1"/>
              <a:t>φεύγει</a:t>
            </a:r>
            <a:r>
              <a:rPr lang="el-GR" dirty="0"/>
              <a:t>, </a:t>
            </a:r>
            <a:r>
              <a:rPr lang="el-GR" dirty="0" err="1"/>
              <a:t>κελεύω</a:t>
            </a:r>
            <a:r>
              <a:rPr lang="el-GR" dirty="0"/>
              <a:t> </a:t>
            </a:r>
            <a:r>
              <a:rPr lang="el-GR" dirty="0" err="1"/>
              <a:t>αὐτὴν</a:t>
            </a:r>
            <a:r>
              <a:rPr lang="el-GR" dirty="0"/>
              <a:t> </a:t>
            </a:r>
            <a:r>
              <a:rPr lang="el-GR" dirty="0" err="1"/>
              <a:t>ταχέως</a:t>
            </a:r>
            <a:r>
              <a:rPr lang="el-GR" dirty="0"/>
              <a:t> </a:t>
            </a:r>
            <a:r>
              <a:rPr lang="el-GR" dirty="0" err="1"/>
              <a:t>διώκειν</a:t>
            </a:r>
            <a:r>
              <a:rPr lang="el-GR" dirty="0"/>
              <a:t>. </a:t>
            </a:r>
          </a:p>
        </p:txBody>
      </p:sp>
      <p:sp>
        <p:nvSpPr>
          <p:cNvPr id="5" name="Θέση περιεχομένου 4">
            <a:extLst>
              <a:ext uri="{FF2B5EF4-FFF2-40B4-BE49-F238E27FC236}">
                <a16:creationId xmlns:a16="http://schemas.microsoft.com/office/drawing/2014/main" id="{8FC21934-D5B6-7DB2-9D1C-562A4D12537E}"/>
              </a:ext>
            </a:extLst>
          </p:cNvPr>
          <p:cNvSpPr>
            <a:spLocks noGrp="1"/>
          </p:cNvSpPr>
          <p:nvPr>
            <p:ph sz="half" idx="2"/>
          </p:nvPr>
        </p:nvSpPr>
        <p:spPr/>
        <p:txBody>
          <a:bodyPr/>
          <a:lstStyle/>
          <a:p>
            <a:endParaRPr lang="el-GR"/>
          </a:p>
        </p:txBody>
      </p:sp>
    </p:spTree>
    <p:extLst>
      <p:ext uri="{BB962C8B-B14F-4D97-AF65-F5344CB8AC3E}">
        <p14:creationId xmlns:p14="http://schemas.microsoft.com/office/powerpoint/2010/main" val="7185129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780B95-F51A-C433-6177-74A663BA3468}"/>
              </a:ext>
            </a:extLst>
          </p:cNvPr>
          <p:cNvSpPr>
            <a:spLocks noGrp="1"/>
          </p:cNvSpPr>
          <p:nvPr>
            <p:ph type="title"/>
          </p:nvPr>
        </p:nvSpPr>
        <p:spPr/>
        <p:txBody>
          <a:bodyPr/>
          <a:lstStyle/>
          <a:p>
            <a:r>
              <a:rPr lang="en-US" dirty="0"/>
              <a:t>Exercise</a:t>
            </a:r>
            <a:endParaRPr lang="el-GR" dirty="0"/>
          </a:p>
        </p:txBody>
      </p:sp>
      <p:sp>
        <p:nvSpPr>
          <p:cNvPr id="3" name="Θέση περιεχομένου 2">
            <a:extLst>
              <a:ext uri="{FF2B5EF4-FFF2-40B4-BE49-F238E27FC236}">
                <a16:creationId xmlns:a16="http://schemas.microsoft.com/office/drawing/2014/main" id="{14FB8121-48A7-672D-86D7-38C47B483C4E}"/>
              </a:ext>
            </a:extLst>
          </p:cNvPr>
          <p:cNvSpPr>
            <a:spLocks noGrp="1"/>
          </p:cNvSpPr>
          <p:nvPr>
            <p:ph sz="half" idx="1"/>
          </p:nvPr>
        </p:nvSpPr>
        <p:spPr/>
        <p:txBody>
          <a:bodyPr/>
          <a:lstStyle/>
          <a:p>
            <a:r>
              <a:rPr lang="el-GR" dirty="0"/>
              <a:t>13. </a:t>
            </a:r>
            <a:r>
              <a:rPr lang="el-GR" dirty="0" err="1"/>
              <a:t>εἰ</a:t>
            </a:r>
            <a:r>
              <a:rPr lang="el-GR" dirty="0"/>
              <a:t> </a:t>
            </a:r>
            <a:r>
              <a:rPr lang="el-GR" dirty="0" err="1"/>
              <a:t>δὲ</a:t>
            </a:r>
            <a:r>
              <a:rPr lang="el-GR" dirty="0"/>
              <a:t> </a:t>
            </a:r>
            <a:r>
              <a:rPr lang="el-GR" dirty="0" err="1"/>
              <a:t>δῶρα</a:t>
            </a:r>
            <a:r>
              <a:rPr lang="el-GR" dirty="0"/>
              <a:t> </a:t>
            </a:r>
            <a:r>
              <a:rPr lang="el-GR" dirty="0" err="1"/>
              <a:t>μὴ</a:t>
            </a:r>
            <a:r>
              <a:rPr lang="el-GR" dirty="0"/>
              <a:t> </a:t>
            </a:r>
            <a:r>
              <a:rPr lang="el-GR" dirty="0" err="1"/>
              <a:t>δέχεται</a:t>
            </a:r>
            <a:r>
              <a:rPr lang="el-GR" dirty="0"/>
              <a:t> </a:t>
            </a:r>
            <a:r>
              <a:rPr lang="el-GR" dirty="0" err="1"/>
              <a:t>ἐκ</a:t>
            </a:r>
            <a:r>
              <a:rPr lang="el-GR" dirty="0"/>
              <a:t> </a:t>
            </a:r>
            <a:r>
              <a:rPr lang="el-GR" dirty="0" err="1"/>
              <a:t>σοῦ</a:t>
            </a:r>
            <a:r>
              <a:rPr lang="el-GR" dirty="0"/>
              <a:t>, </a:t>
            </a:r>
            <a:r>
              <a:rPr lang="el-GR" dirty="0" err="1"/>
              <a:t>ἀλλὰ</a:t>
            </a:r>
            <a:r>
              <a:rPr lang="el-GR" dirty="0"/>
              <a:t> </a:t>
            </a:r>
            <a:r>
              <a:rPr lang="el-GR" dirty="0" err="1"/>
              <a:t>ἐγὼ</a:t>
            </a:r>
            <a:r>
              <a:rPr lang="el-GR" dirty="0"/>
              <a:t> </a:t>
            </a:r>
            <a:r>
              <a:rPr lang="el-GR" dirty="0" err="1"/>
              <a:t>κελεύω</a:t>
            </a:r>
            <a:r>
              <a:rPr lang="el-GR" dirty="0"/>
              <a:t> </a:t>
            </a:r>
            <a:r>
              <a:rPr lang="el-GR" dirty="0" err="1"/>
              <a:t>αὐτῇ</a:t>
            </a:r>
            <a:r>
              <a:rPr lang="el-GR" dirty="0"/>
              <a:t> </a:t>
            </a:r>
            <a:r>
              <a:rPr lang="el-GR" dirty="0" err="1"/>
              <a:t>διδόναι</a:t>
            </a:r>
            <a:r>
              <a:rPr lang="el-GR" dirty="0"/>
              <a:t> </a:t>
            </a:r>
            <a:r>
              <a:rPr lang="el-GR" dirty="0" err="1"/>
              <a:t>σοί</a:t>
            </a:r>
            <a:r>
              <a:rPr lang="el-GR" dirty="0"/>
              <a:t>. </a:t>
            </a:r>
          </a:p>
          <a:p>
            <a:r>
              <a:rPr lang="el-GR" dirty="0"/>
              <a:t>14. </a:t>
            </a:r>
            <a:r>
              <a:rPr lang="el-GR" dirty="0" err="1"/>
              <a:t>εἰ</a:t>
            </a:r>
            <a:r>
              <a:rPr lang="el-GR" dirty="0"/>
              <a:t> </a:t>
            </a:r>
            <a:r>
              <a:rPr lang="el-GR" dirty="0" err="1"/>
              <a:t>δὲ</a:t>
            </a:r>
            <a:r>
              <a:rPr lang="el-GR" dirty="0"/>
              <a:t> </a:t>
            </a:r>
            <a:r>
              <a:rPr lang="el-GR" dirty="0" err="1"/>
              <a:t>μὴ</a:t>
            </a:r>
            <a:r>
              <a:rPr lang="el-GR" dirty="0"/>
              <a:t> </a:t>
            </a:r>
            <a:r>
              <a:rPr lang="el-GR" dirty="0" err="1"/>
              <a:t>φιλέει</a:t>
            </a:r>
            <a:r>
              <a:rPr lang="el-GR" dirty="0"/>
              <a:t>, </a:t>
            </a:r>
            <a:r>
              <a:rPr lang="el-GR" dirty="0" err="1"/>
              <a:t>ἐγὼ</a:t>
            </a:r>
            <a:r>
              <a:rPr lang="el-GR" dirty="0"/>
              <a:t> </a:t>
            </a:r>
            <a:r>
              <a:rPr lang="el-GR" dirty="0" err="1"/>
              <a:t>κελεύω</a:t>
            </a:r>
            <a:r>
              <a:rPr lang="el-GR" dirty="0"/>
              <a:t> </a:t>
            </a:r>
            <a:r>
              <a:rPr lang="el-GR" dirty="0" err="1"/>
              <a:t>αὐτὴν</a:t>
            </a:r>
            <a:r>
              <a:rPr lang="el-GR" dirty="0"/>
              <a:t> </a:t>
            </a:r>
            <a:r>
              <a:rPr lang="el-GR" dirty="0" err="1"/>
              <a:t>ταχέως</a:t>
            </a:r>
            <a:r>
              <a:rPr lang="el-GR" dirty="0"/>
              <a:t> </a:t>
            </a:r>
            <a:r>
              <a:rPr lang="el-GR" dirty="0" err="1"/>
              <a:t>φιλέειν</a:t>
            </a:r>
            <a:r>
              <a:rPr lang="el-GR" dirty="0"/>
              <a:t> </a:t>
            </a:r>
            <a:r>
              <a:rPr lang="el-GR" dirty="0" err="1"/>
              <a:t>καὶ</a:t>
            </a:r>
            <a:r>
              <a:rPr lang="el-GR" dirty="0"/>
              <a:t> </a:t>
            </a:r>
            <a:r>
              <a:rPr lang="el-GR" dirty="0" err="1"/>
              <a:t>εἰ</a:t>
            </a:r>
            <a:r>
              <a:rPr lang="el-GR" dirty="0"/>
              <a:t> </a:t>
            </a:r>
            <a:r>
              <a:rPr lang="el-GR" dirty="0" err="1"/>
              <a:t>μὴ</a:t>
            </a:r>
            <a:r>
              <a:rPr lang="el-GR" dirty="0"/>
              <a:t> </a:t>
            </a:r>
            <a:r>
              <a:rPr lang="el-GR" dirty="0" err="1"/>
              <a:t>ἐθέλει</a:t>
            </a:r>
            <a:r>
              <a:rPr lang="el-GR" dirty="0"/>
              <a:t>. </a:t>
            </a:r>
          </a:p>
          <a:p>
            <a:r>
              <a:rPr lang="el-GR" dirty="0"/>
              <a:t>15. </a:t>
            </a:r>
            <a:r>
              <a:rPr lang="el-GR" dirty="0" err="1"/>
              <a:t>ἐμὲ</a:t>
            </a:r>
            <a:r>
              <a:rPr lang="el-GR" dirty="0"/>
              <a:t> </a:t>
            </a:r>
            <a:r>
              <a:rPr lang="el-GR" dirty="0" err="1"/>
              <a:t>δεῖ</a:t>
            </a:r>
            <a:r>
              <a:rPr lang="el-GR" dirty="0"/>
              <a:t> </a:t>
            </a:r>
            <a:r>
              <a:rPr lang="el-GR" dirty="0" err="1"/>
              <a:t>χαλεπῶν</a:t>
            </a:r>
            <a:r>
              <a:rPr lang="el-GR" dirty="0"/>
              <a:t> </a:t>
            </a:r>
            <a:r>
              <a:rPr lang="el-GR" dirty="0" err="1"/>
              <a:t>λύειν</a:t>
            </a:r>
            <a:r>
              <a:rPr lang="el-GR" dirty="0"/>
              <a:t> </a:t>
            </a:r>
            <a:r>
              <a:rPr lang="el-GR" dirty="0" err="1"/>
              <a:t>ἐκ</a:t>
            </a:r>
            <a:r>
              <a:rPr lang="el-GR" dirty="0"/>
              <a:t> </a:t>
            </a:r>
            <a:r>
              <a:rPr lang="el-GR" dirty="0" err="1"/>
              <a:t>μερίμνων</a:t>
            </a:r>
            <a:r>
              <a:rPr lang="el-GR" dirty="0"/>
              <a:t>. </a:t>
            </a:r>
          </a:p>
          <a:p>
            <a:r>
              <a:rPr lang="el-GR" dirty="0"/>
              <a:t>16. </a:t>
            </a:r>
            <a:r>
              <a:rPr lang="el-GR" dirty="0" err="1"/>
              <a:t>ὅτι</a:t>
            </a:r>
            <a:r>
              <a:rPr lang="el-GR" dirty="0"/>
              <a:t> </a:t>
            </a:r>
            <a:r>
              <a:rPr lang="el-GR" dirty="0" err="1"/>
              <a:t>δέ</a:t>
            </a:r>
            <a:r>
              <a:rPr lang="el-GR" dirty="0"/>
              <a:t> μοι </a:t>
            </a:r>
            <a:r>
              <a:rPr lang="el-GR" dirty="0" err="1"/>
              <a:t>τελέειν</a:t>
            </a:r>
            <a:r>
              <a:rPr lang="el-GR" dirty="0"/>
              <a:t> </a:t>
            </a:r>
            <a:r>
              <a:rPr lang="el-GR" dirty="0" err="1"/>
              <a:t>θυμὸς</a:t>
            </a:r>
            <a:r>
              <a:rPr lang="el-GR" dirty="0"/>
              <a:t> </a:t>
            </a:r>
            <a:r>
              <a:rPr lang="el-GR" dirty="0" err="1"/>
              <a:t>ἱμείρει</a:t>
            </a:r>
            <a:r>
              <a:rPr lang="el-GR" dirty="0"/>
              <a:t>, </a:t>
            </a:r>
            <a:r>
              <a:rPr lang="el-GR" dirty="0" err="1"/>
              <a:t>βούλομαί</a:t>
            </a:r>
            <a:r>
              <a:rPr lang="el-GR" dirty="0"/>
              <a:t> σε </a:t>
            </a:r>
            <a:r>
              <a:rPr lang="el-GR" dirty="0" err="1"/>
              <a:t>τελέειν</a:t>
            </a:r>
            <a:r>
              <a:rPr lang="el-GR" dirty="0"/>
              <a:t>. </a:t>
            </a:r>
          </a:p>
          <a:p>
            <a:r>
              <a:rPr lang="el-GR" dirty="0"/>
              <a:t>17. </a:t>
            </a:r>
            <a:r>
              <a:rPr lang="el-GR" dirty="0" err="1"/>
              <a:t>σὺ</a:t>
            </a:r>
            <a:r>
              <a:rPr lang="el-GR" dirty="0"/>
              <a:t> </a:t>
            </a:r>
            <a:r>
              <a:rPr lang="el-GR" dirty="0" err="1"/>
              <a:t>δὲ</a:t>
            </a:r>
            <a:r>
              <a:rPr lang="el-GR" dirty="0"/>
              <a:t> </a:t>
            </a:r>
            <a:r>
              <a:rPr lang="el-GR" dirty="0" err="1"/>
              <a:t>σύμμαχος</a:t>
            </a:r>
            <a:r>
              <a:rPr lang="el-GR" dirty="0"/>
              <a:t> </a:t>
            </a:r>
            <a:r>
              <a:rPr lang="el-GR" dirty="0" err="1"/>
              <a:t>ἐμὸς</a:t>
            </a:r>
            <a:r>
              <a:rPr lang="el-GR" dirty="0"/>
              <a:t> </a:t>
            </a:r>
            <a:r>
              <a:rPr lang="el-GR" dirty="0" err="1"/>
              <a:t>εἶ</a:t>
            </a:r>
            <a:r>
              <a:rPr lang="el-GR" dirty="0"/>
              <a:t>. </a:t>
            </a:r>
          </a:p>
        </p:txBody>
      </p:sp>
      <p:sp>
        <p:nvSpPr>
          <p:cNvPr id="4" name="Θέση περιεχομένου 3">
            <a:extLst>
              <a:ext uri="{FF2B5EF4-FFF2-40B4-BE49-F238E27FC236}">
                <a16:creationId xmlns:a16="http://schemas.microsoft.com/office/drawing/2014/main" id="{62F45394-EFCD-3C30-7B1A-DC8278F9E5A4}"/>
              </a:ext>
            </a:extLst>
          </p:cNvPr>
          <p:cNvSpPr>
            <a:spLocks noGrp="1"/>
          </p:cNvSpPr>
          <p:nvPr>
            <p:ph sz="half" idx="2"/>
          </p:nvPr>
        </p:nvSpPr>
        <p:spPr/>
        <p:txBody>
          <a:bodyPr/>
          <a:lstStyle/>
          <a:p>
            <a:endParaRPr lang="el-GR"/>
          </a:p>
        </p:txBody>
      </p:sp>
    </p:spTree>
    <p:extLst>
      <p:ext uri="{BB962C8B-B14F-4D97-AF65-F5344CB8AC3E}">
        <p14:creationId xmlns:p14="http://schemas.microsoft.com/office/powerpoint/2010/main" val="29355576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5BB972-2B6B-FD86-9163-C2599C276D16}"/>
              </a:ext>
            </a:extLst>
          </p:cNvPr>
          <p:cNvSpPr>
            <a:spLocks noGrp="1"/>
          </p:cNvSpPr>
          <p:nvPr>
            <p:ph type="title"/>
          </p:nvPr>
        </p:nvSpPr>
        <p:spPr/>
        <p:txBody>
          <a:bodyPr/>
          <a:lstStyle/>
          <a:p>
            <a:r>
              <a:rPr lang="en-US" dirty="0"/>
              <a:t>Sappho 1 V</a:t>
            </a:r>
            <a:endParaRPr lang="el-GR" dirty="0"/>
          </a:p>
        </p:txBody>
      </p:sp>
      <p:sp>
        <p:nvSpPr>
          <p:cNvPr id="3" name="Θέση περιεχομένου 2">
            <a:extLst>
              <a:ext uri="{FF2B5EF4-FFF2-40B4-BE49-F238E27FC236}">
                <a16:creationId xmlns:a16="http://schemas.microsoft.com/office/drawing/2014/main" id="{7A2A158C-FF6A-8998-724D-3C092E6CA835}"/>
              </a:ext>
            </a:extLst>
          </p:cNvPr>
          <p:cNvSpPr>
            <a:spLocks noGrp="1"/>
          </p:cNvSpPr>
          <p:nvPr>
            <p:ph sz="half" idx="1"/>
          </p:nvPr>
        </p:nvSpPr>
        <p:spPr/>
        <p:txBody>
          <a:bodyPr>
            <a:normAutofit fontScale="92500" lnSpcReduction="20000"/>
          </a:bodyPr>
          <a:lstStyle/>
          <a:p>
            <a:pPr marL="0" indent="0">
              <a:buNone/>
            </a:pPr>
            <a:endParaRPr lang="el-GR" dirty="0"/>
          </a:p>
          <a:p>
            <a:pPr marL="0" indent="0">
              <a:buNone/>
            </a:pPr>
            <a:r>
              <a:rPr lang="el-GR" dirty="0" err="1"/>
              <a:t>ποικιλόθρον</a:t>
            </a:r>
            <a:r>
              <a:rPr lang="el-GR" dirty="0"/>
              <a:t>᾽ </a:t>
            </a:r>
            <a:r>
              <a:rPr lang="el-GR" dirty="0" err="1"/>
              <a:t>ἀθανάτ</a:t>
            </a:r>
            <a:r>
              <a:rPr lang="en-US" dirty="0"/>
              <a:t> </a:t>
            </a:r>
            <a:r>
              <a:rPr lang="el-GR" dirty="0" err="1"/>
              <a:t>Ἀφρόδιτα</a:t>
            </a:r>
            <a:r>
              <a:rPr lang="el-GR" dirty="0"/>
              <a:t>,</a:t>
            </a:r>
          </a:p>
          <a:p>
            <a:pPr marL="0" indent="0">
              <a:buNone/>
            </a:pPr>
            <a:r>
              <a:rPr lang="el-GR" dirty="0" err="1"/>
              <a:t>παῖ</a:t>
            </a:r>
            <a:r>
              <a:rPr lang="el-GR" dirty="0"/>
              <a:t> </a:t>
            </a:r>
            <a:r>
              <a:rPr lang="el-GR" dirty="0" err="1"/>
              <a:t>Δίος</a:t>
            </a:r>
            <a:r>
              <a:rPr lang="el-GR" dirty="0"/>
              <a:t> </a:t>
            </a:r>
            <a:r>
              <a:rPr lang="el-GR" dirty="0" err="1"/>
              <a:t>δολόπλοκε</a:t>
            </a:r>
            <a:r>
              <a:rPr lang="el-GR" dirty="0"/>
              <a:t>, </a:t>
            </a:r>
            <a:r>
              <a:rPr lang="el-GR" dirty="0" err="1"/>
              <a:t>λίσσομαί</a:t>
            </a:r>
            <a:r>
              <a:rPr lang="el-GR" dirty="0"/>
              <a:t> σε·</a:t>
            </a:r>
          </a:p>
          <a:p>
            <a:pPr marL="0" indent="0">
              <a:buNone/>
            </a:pPr>
            <a:r>
              <a:rPr lang="el-GR" dirty="0" err="1"/>
              <a:t>μή</a:t>
            </a:r>
            <a:r>
              <a:rPr lang="el-GR" dirty="0"/>
              <a:t> μ᾽ </a:t>
            </a:r>
            <a:r>
              <a:rPr lang="el-GR" dirty="0" err="1"/>
              <a:t>ἄσαισι</a:t>
            </a:r>
            <a:r>
              <a:rPr lang="el-GR" dirty="0"/>
              <a:t> </a:t>
            </a:r>
            <a:r>
              <a:rPr lang="el-GR" dirty="0" err="1"/>
              <a:t>μηδ</a:t>
            </a:r>
            <a:r>
              <a:rPr lang="el-GR" dirty="0"/>
              <a:t>᾽ </a:t>
            </a:r>
            <a:r>
              <a:rPr lang="el-GR" dirty="0" err="1"/>
              <a:t>ὀνίαισι</a:t>
            </a:r>
            <a:r>
              <a:rPr lang="el-GR" dirty="0"/>
              <a:t> </a:t>
            </a:r>
            <a:r>
              <a:rPr lang="el-GR" dirty="0" err="1"/>
              <a:t>δάμνα</a:t>
            </a:r>
            <a:r>
              <a:rPr lang="el-GR" dirty="0"/>
              <a:t>,</a:t>
            </a:r>
          </a:p>
          <a:p>
            <a:pPr marL="0" indent="0">
              <a:buNone/>
            </a:pPr>
            <a:r>
              <a:rPr lang="el-GR" dirty="0" err="1"/>
              <a:t>πότνια</a:t>
            </a:r>
            <a:r>
              <a:rPr lang="el-GR" dirty="0"/>
              <a:t>, </a:t>
            </a:r>
            <a:r>
              <a:rPr lang="el-GR" dirty="0" err="1"/>
              <a:t>θῦμον</a:t>
            </a:r>
            <a:r>
              <a:rPr lang="el-GR" dirty="0"/>
              <a:t>,</a:t>
            </a:r>
            <a:r>
              <a:rPr lang="en-US" dirty="0"/>
              <a:t> 4</a:t>
            </a:r>
            <a:endParaRPr lang="el-GR" dirty="0"/>
          </a:p>
          <a:p>
            <a:pPr marL="0" indent="0">
              <a:buNone/>
            </a:pPr>
            <a:endParaRPr lang="el-GR" dirty="0"/>
          </a:p>
          <a:p>
            <a:pPr marL="0" indent="0">
              <a:buNone/>
            </a:pPr>
            <a:r>
              <a:rPr lang="el-GR" dirty="0" err="1"/>
              <a:t>ἀλλὰ</a:t>
            </a:r>
            <a:r>
              <a:rPr lang="el-GR" dirty="0"/>
              <a:t> </a:t>
            </a:r>
            <a:r>
              <a:rPr lang="el-GR" dirty="0" err="1"/>
              <a:t>τυίδ</a:t>
            </a:r>
            <a:r>
              <a:rPr lang="el-GR" dirty="0"/>
              <a:t>᾽ </a:t>
            </a:r>
            <a:r>
              <a:rPr lang="el-GR" dirty="0" err="1"/>
              <a:t>ἔλθ</a:t>
            </a:r>
            <a:r>
              <a:rPr lang="el-GR" dirty="0"/>
              <a:t>᾽, </a:t>
            </a:r>
            <a:r>
              <a:rPr lang="el-GR" dirty="0" err="1"/>
              <a:t>αἴ</a:t>
            </a:r>
            <a:r>
              <a:rPr lang="el-GR" dirty="0"/>
              <a:t> </a:t>
            </a:r>
            <a:r>
              <a:rPr lang="el-GR" dirty="0" err="1"/>
              <a:t>ποτα</a:t>
            </a:r>
            <a:r>
              <a:rPr lang="el-GR" dirty="0"/>
              <a:t> </a:t>
            </a:r>
            <a:r>
              <a:rPr lang="el-GR" dirty="0" err="1"/>
              <a:t>κἀτέρωτα</a:t>
            </a:r>
            <a:endParaRPr lang="el-GR" dirty="0"/>
          </a:p>
          <a:p>
            <a:pPr marL="0" indent="0">
              <a:buNone/>
            </a:pPr>
            <a:r>
              <a:rPr lang="el-GR" dirty="0" err="1"/>
              <a:t>τὰς</a:t>
            </a:r>
            <a:r>
              <a:rPr lang="el-GR" dirty="0"/>
              <a:t> </a:t>
            </a:r>
            <a:r>
              <a:rPr lang="el-GR" dirty="0" err="1"/>
              <a:t>ἔμας</a:t>
            </a:r>
            <a:r>
              <a:rPr lang="el-GR" dirty="0"/>
              <a:t> </a:t>
            </a:r>
            <a:r>
              <a:rPr lang="el-GR" dirty="0" err="1"/>
              <a:t>αὔδας</a:t>
            </a:r>
            <a:r>
              <a:rPr lang="el-GR" dirty="0"/>
              <a:t> </a:t>
            </a:r>
            <a:r>
              <a:rPr lang="el-GR" dirty="0" err="1"/>
              <a:t>ἀίοισα</a:t>
            </a:r>
            <a:r>
              <a:rPr lang="el-GR" dirty="0"/>
              <a:t> </a:t>
            </a:r>
            <a:r>
              <a:rPr lang="el-GR" dirty="0" err="1"/>
              <a:t>πήλοι</a:t>
            </a:r>
            <a:endParaRPr lang="el-GR" dirty="0"/>
          </a:p>
          <a:p>
            <a:pPr marL="0" indent="0">
              <a:buNone/>
            </a:pPr>
            <a:r>
              <a:rPr lang="el-GR" dirty="0" err="1"/>
              <a:t>ἔκλυες</a:t>
            </a:r>
            <a:r>
              <a:rPr lang="el-GR" dirty="0"/>
              <a:t>, </a:t>
            </a:r>
            <a:r>
              <a:rPr lang="el-GR" dirty="0" err="1"/>
              <a:t>πάτρος</a:t>
            </a:r>
            <a:r>
              <a:rPr lang="el-GR" dirty="0"/>
              <a:t> </a:t>
            </a:r>
            <a:r>
              <a:rPr lang="el-GR" dirty="0" err="1"/>
              <a:t>δὲ</a:t>
            </a:r>
            <a:r>
              <a:rPr lang="el-GR" dirty="0"/>
              <a:t> </a:t>
            </a:r>
            <a:r>
              <a:rPr lang="el-GR" dirty="0" err="1"/>
              <a:t>δόμον</a:t>
            </a:r>
            <a:r>
              <a:rPr lang="el-GR" dirty="0"/>
              <a:t> </a:t>
            </a:r>
            <a:r>
              <a:rPr lang="el-GR" dirty="0" err="1"/>
              <a:t>λίποισα</a:t>
            </a:r>
            <a:endParaRPr lang="el-GR" dirty="0"/>
          </a:p>
          <a:p>
            <a:pPr marL="0" indent="0">
              <a:buNone/>
            </a:pPr>
            <a:r>
              <a:rPr lang="el-GR" dirty="0" err="1"/>
              <a:t>χρύσιον</a:t>
            </a:r>
            <a:r>
              <a:rPr lang="el-GR" dirty="0"/>
              <a:t> </a:t>
            </a:r>
            <a:r>
              <a:rPr lang="el-GR" dirty="0" err="1"/>
              <a:t>ἦλθες</a:t>
            </a:r>
            <a:r>
              <a:rPr lang="en-US" dirty="0"/>
              <a:t> 8</a:t>
            </a:r>
            <a:endParaRPr lang="el-GR" dirty="0"/>
          </a:p>
        </p:txBody>
      </p:sp>
      <p:sp>
        <p:nvSpPr>
          <p:cNvPr id="4" name="Θέση περιεχομένου 3">
            <a:extLst>
              <a:ext uri="{FF2B5EF4-FFF2-40B4-BE49-F238E27FC236}">
                <a16:creationId xmlns:a16="http://schemas.microsoft.com/office/drawing/2014/main" id="{3F272597-41CB-4F33-AAA4-32E6FBCA0894}"/>
              </a:ext>
            </a:extLst>
          </p:cNvPr>
          <p:cNvSpPr>
            <a:spLocks noGrp="1"/>
          </p:cNvSpPr>
          <p:nvPr>
            <p:ph sz="half" idx="2"/>
          </p:nvPr>
        </p:nvSpPr>
        <p:spPr/>
        <p:txBody>
          <a:bodyPr>
            <a:normAutofit fontScale="92500" lnSpcReduction="20000"/>
          </a:bodyPr>
          <a:lstStyle/>
          <a:p>
            <a:pPr marL="0" indent="0">
              <a:buNone/>
            </a:pPr>
            <a:r>
              <a:rPr lang="en-US" dirty="0"/>
              <a:t>Many-minded immortal Aphrodite,</a:t>
            </a:r>
          </a:p>
          <a:p>
            <a:pPr marL="0" indent="0">
              <a:buNone/>
            </a:pPr>
            <a:r>
              <a:rPr lang="en-US" dirty="0"/>
              <a:t>Child of Zeus, plot weaver, I implore you:</a:t>
            </a:r>
          </a:p>
          <a:p>
            <a:pPr marL="0" indent="0">
              <a:buNone/>
            </a:pPr>
            <a:r>
              <a:rPr lang="en-US" dirty="0"/>
              <a:t>Don’t with vexations and frustrations break</a:t>
            </a:r>
          </a:p>
          <a:p>
            <a:pPr marL="0" indent="0">
              <a:buNone/>
            </a:pPr>
            <a:r>
              <a:rPr lang="en-US" dirty="0"/>
              <a:t>My heart, O queen.</a:t>
            </a:r>
          </a:p>
          <a:p>
            <a:pPr marL="0" indent="0">
              <a:buNone/>
            </a:pPr>
            <a:endParaRPr lang="en-US" dirty="0"/>
          </a:p>
          <a:p>
            <a:pPr marL="0" indent="0">
              <a:buNone/>
            </a:pPr>
            <a:r>
              <a:rPr lang="en-US" dirty="0"/>
              <a:t>Instead, come here, if ever in past times</a:t>
            </a:r>
          </a:p>
          <a:p>
            <a:pPr marL="0" indent="0">
              <a:buNone/>
            </a:pPr>
            <a:r>
              <a:rPr lang="en-US" dirty="0"/>
              <a:t>From far off you heard, and heeded, my calls;</a:t>
            </a:r>
          </a:p>
          <a:p>
            <a:pPr marL="0" indent="0">
              <a:buNone/>
            </a:pPr>
            <a:r>
              <a:rPr lang="en-US" dirty="0"/>
              <a:t>And quitting your father’s golden palace,</a:t>
            </a:r>
          </a:p>
          <a:p>
            <a:pPr marL="0" indent="0">
              <a:buNone/>
            </a:pPr>
            <a:r>
              <a:rPr lang="en-US" dirty="0"/>
              <a:t>You came,</a:t>
            </a:r>
            <a:endParaRPr lang="el-GR" dirty="0"/>
          </a:p>
        </p:txBody>
      </p:sp>
    </p:spTree>
    <p:extLst>
      <p:ext uri="{BB962C8B-B14F-4D97-AF65-F5344CB8AC3E}">
        <p14:creationId xmlns:p14="http://schemas.microsoft.com/office/powerpoint/2010/main" val="54355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3AEA51-4BF3-FFC2-24EF-DF8B1FE2008A}"/>
              </a:ext>
            </a:extLst>
          </p:cNvPr>
          <p:cNvSpPr>
            <a:spLocks noGrp="1"/>
          </p:cNvSpPr>
          <p:nvPr>
            <p:ph type="title"/>
          </p:nvPr>
        </p:nvSpPr>
        <p:spPr/>
        <p:txBody>
          <a:bodyPr/>
          <a:lstStyle/>
          <a:p>
            <a:r>
              <a:rPr lang="en-US" dirty="0"/>
              <a:t>Nouns</a:t>
            </a:r>
            <a:endParaRPr lang="el-GR" dirty="0"/>
          </a:p>
        </p:txBody>
      </p:sp>
      <p:sp>
        <p:nvSpPr>
          <p:cNvPr id="3" name="Θέση περιεχομένου 2">
            <a:extLst>
              <a:ext uri="{FF2B5EF4-FFF2-40B4-BE49-F238E27FC236}">
                <a16:creationId xmlns:a16="http://schemas.microsoft.com/office/drawing/2014/main" id="{FB41E56A-38BA-E009-8BBB-576241469BBF}"/>
              </a:ext>
            </a:extLst>
          </p:cNvPr>
          <p:cNvSpPr>
            <a:spLocks noGrp="1"/>
          </p:cNvSpPr>
          <p:nvPr>
            <p:ph idx="1"/>
          </p:nvPr>
        </p:nvSpPr>
        <p:spPr/>
        <p:txBody>
          <a:bodyPr>
            <a:normAutofit fontScale="92500" lnSpcReduction="20000"/>
          </a:bodyPr>
          <a:lstStyle/>
          <a:p>
            <a:pPr algn="just"/>
            <a:r>
              <a:rPr lang="en-US" b="1" dirty="0">
                <a:latin typeface="Arial" panose="020B0604020202020204" pitchFamily="34" charset="0"/>
                <a:cs typeface="Arial" panose="020B0604020202020204" pitchFamily="34" charset="0"/>
              </a:rPr>
              <a:t>First Declension</a:t>
            </a:r>
            <a:r>
              <a:rPr lang="en-US" dirty="0">
                <a:latin typeface="Arial" panose="020B0604020202020204" pitchFamily="34" charset="0"/>
                <a:cs typeface="Arial" panose="020B0604020202020204" pitchFamily="34" charset="0"/>
              </a:rPr>
              <a:t>: Most nouns of the first declension are feminine. Some nouns of the first declension, however, are MASCULINE, particularly those referring to a specifically male person (ending in </a:t>
            </a:r>
            <a:r>
              <a:rPr lang="el-GR" dirty="0">
                <a:latin typeface="Arial" panose="020B0604020202020204" pitchFamily="34" charset="0"/>
                <a:cs typeface="Arial" panose="020B0604020202020204" pitchFamily="34" charset="0"/>
              </a:rPr>
              <a:t>–ας </a:t>
            </a:r>
            <a:r>
              <a:rPr lang="en-US" dirty="0">
                <a:latin typeface="Arial" panose="020B0604020202020204" pitchFamily="34" charset="0"/>
                <a:cs typeface="Arial" panose="020B0604020202020204" pitchFamily="34" charset="0"/>
              </a:rPr>
              <a:t>or </a:t>
            </a:r>
            <a:r>
              <a:rPr lang="el-GR" dirty="0">
                <a:latin typeface="Arial" panose="020B0604020202020204" pitchFamily="34" charset="0"/>
                <a:cs typeface="Arial" panose="020B0604020202020204" pitchFamily="34" charset="0"/>
              </a:rPr>
              <a:t>–ης)</a:t>
            </a:r>
            <a:r>
              <a:rPr lang="en-US"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Most nouns of the first declension end in </a:t>
            </a:r>
            <a:r>
              <a:rPr lang="en-US" b="1" dirty="0">
                <a:latin typeface="Arial" panose="020B0604020202020204" pitchFamily="34" charset="0"/>
                <a:cs typeface="Arial" panose="020B0604020202020204" pitchFamily="34" charset="0"/>
              </a:rPr>
              <a:t>–η</a:t>
            </a:r>
            <a:r>
              <a:rPr lang="en-US" dirty="0">
                <a:latin typeface="Arial" panose="020B0604020202020204" pitchFamily="34" charset="0"/>
                <a:cs typeface="Arial" panose="020B0604020202020204" pitchFamily="34" charset="0"/>
              </a:rPr>
              <a:t> in the singular. Most of these nouns in this declension are FEMININE and use endings similar to those of the FEMININE DEFINITE ARTICLE.</a:t>
            </a:r>
          </a:p>
          <a:p>
            <a:pPr algn="just"/>
            <a:r>
              <a:rPr lang="en-US" dirty="0">
                <a:latin typeface="Arial" panose="020B0604020202020204" pitchFamily="34" charset="0"/>
                <a:cs typeface="Arial" panose="020B0604020202020204" pitchFamily="34" charset="0"/>
              </a:rPr>
              <a:t>After –ε, –ι or –ρ. In Attic and </a:t>
            </a:r>
            <a:r>
              <a:rPr lang="en-US" dirty="0" err="1">
                <a:latin typeface="Arial" panose="020B0604020202020204" pitchFamily="34" charset="0"/>
                <a:cs typeface="Arial" panose="020B0604020202020204" pitchFamily="34" charset="0"/>
              </a:rPr>
              <a:t>Koine</a:t>
            </a:r>
            <a:r>
              <a:rPr lang="en-US" dirty="0">
                <a:latin typeface="Arial" panose="020B0604020202020204" pitchFamily="34" charset="0"/>
                <a:cs typeface="Arial" panose="020B0604020202020204" pitchFamily="34" charset="0"/>
              </a:rPr>
              <a:t> Greek, when a first declension noun has a stem ending in –ε, –ι or –ρ, </a:t>
            </a:r>
            <a:r>
              <a:rPr lang="en-US" b="1" dirty="0">
                <a:latin typeface="Arial" panose="020B0604020202020204" pitchFamily="34" charset="0"/>
                <a:cs typeface="Arial" panose="020B0604020202020204" pitchFamily="34" charset="0"/>
              </a:rPr>
              <a:t>ᾱ</a:t>
            </a:r>
            <a:r>
              <a:rPr lang="en-US" dirty="0">
                <a:latin typeface="Arial" panose="020B0604020202020204" pitchFamily="34" charset="0"/>
                <a:cs typeface="Arial" panose="020B0604020202020204" pitchFamily="34" charset="0"/>
              </a:rPr>
              <a:t> appears instead of η in all cases in the singular (e.g. </a:t>
            </a:r>
            <a:r>
              <a:rPr lang="en-US" dirty="0" err="1">
                <a:latin typeface="Arial" panose="020B0604020202020204" pitchFamily="34" charset="0"/>
                <a:cs typeface="Arial" panose="020B0604020202020204" pitchFamily="34" charset="0"/>
              </a:rPr>
              <a:t>οἰκίᾱ</a:t>
            </a:r>
            <a:r>
              <a:rPr lang="en-US" dirty="0">
                <a:latin typeface="Arial" panose="020B0604020202020204" pitchFamily="34" charset="0"/>
                <a:cs typeface="Arial" panose="020B0604020202020204" pitchFamily="34" charset="0"/>
              </a:rPr>
              <a:t> building, house, </a:t>
            </a:r>
            <a:r>
              <a:rPr lang="en-US" dirty="0" err="1">
                <a:latin typeface="Arial" panose="020B0604020202020204" pitchFamily="34" charset="0"/>
                <a:cs typeface="Arial" panose="020B0604020202020204" pitchFamily="34" charset="0"/>
              </a:rPr>
              <a:t>χώρᾱ</a:t>
            </a:r>
            <a:r>
              <a:rPr lang="en-US" dirty="0">
                <a:latin typeface="Arial" panose="020B0604020202020204" pitchFamily="34" charset="0"/>
                <a:cs typeface="Arial" panose="020B0604020202020204" pitchFamily="34" charset="0"/>
              </a:rPr>
              <a:t> land, place).</a:t>
            </a:r>
          </a:p>
          <a:p>
            <a:pPr algn="just"/>
            <a:r>
              <a:rPr lang="en-US" dirty="0">
                <a:latin typeface="Arial" panose="020B0604020202020204" pitchFamily="34" charset="0"/>
                <a:cs typeface="Arial" panose="020B0604020202020204" pitchFamily="34" charset="0"/>
              </a:rPr>
              <a:t>Masculine nouns: In such instances, two changes occur:</a:t>
            </a:r>
          </a:p>
          <a:p>
            <a:pPr algn="just"/>
            <a:r>
              <a:rPr lang="en-US" dirty="0">
                <a:latin typeface="Arial" panose="020B0604020202020204" pitchFamily="34" charset="0"/>
                <a:cs typeface="Arial" panose="020B0604020202020204" pitchFamily="34" charset="0"/>
              </a:rPr>
              <a:t>The NOMINATIVE SINGULAR adds –ς.</a:t>
            </a:r>
          </a:p>
          <a:p>
            <a:pPr algn="just"/>
            <a:r>
              <a:rPr lang="en-US" dirty="0">
                <a:latin typeface="Arial" panose="020B0604020202020204" pitchFamily="34" charset="0"/>
                <a:cs typeface="Arial" panose="020B0604020202020204" pitchFamily="34" charset="0"/>
              </a:rPr>
              <a:t>The GENITIVE SINGULAR uses the masculine –</a:t>
            </a:r>
            <a:r>
              <a:rPr lang="en-US" dirty="0" err="1">
                <a:latin typeface="Arial" panose="020B0604020202020204" pitchFamily="34" charset="0"/>
                <a:cs typeface="Arial" panose="020B0604020202020204" pitchFamily="34" charset="0"/>
              </a:rPr>
              <a:t>ου</a:t>
            </a:r>
            <a:r>
              <a:rPr lang="en-US" dirty="0">
                <a:latin typeface="Arial" panose="020B0604020202020204" pitchFamily="34" charset="0"/>
                <a:cs typeface="Arial" panose="020B0604020202020204" pitchFamily="34" charset="0"/>
              </a:rPr>
              <a:t> ending.</a:t>
            </a:r>
          </a:p>
          <a:p>
            <a:pPr algn="just"/>
            <a:r>
              <a:rPr lang="en-US" dirty="0">
                <a:latin typeface="Arial" panose="020B0604020202020204" pitchFamily="34" charset="0"/>
                <a:cs typeface="Arial" panose="020B0604020202020204" pitchFamily="34" charset="0"/>
              </a:rPr>
              <a:t>Otherwise, masculine nouns follow the basic rules for all other first declension nouns.</a:t>
            </a:r>
          </a:p>
          <a:p>
            <a:endParaRPr lang="en-US" dirty="0"/>
          </a:p>
          <a:p>
            <a:endParaRPr lang="el-GR" dirty="0"/>
          </a:p>
        </p:txBody>
      </p:sp>
    </p:spTree>
    <p:extLst>
      <p:ext uri="{BB962C8B-B14F-4D97-AF65-F5344CB8AC3E}">
        <p14:creationId xmlns:p14="http://schemas.microsoft.com/office/powerpoint/2010/main" val="27591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01BEB4-0BCA-75D5-FE51-755C06C6A4DC}"/>
              </a:ext>
            </a:extLst>
          </p:cNvPr>
          <p:cNvSpPr>
            <a:spLocks noGrp="1"/>
          </p:cNvSpPr>
          <p:nvPr>
            <p:ph type="title"/>
          </p:nvPr>
        </p:nvSpPr>
        <p:spPr/>
        <p:txBody>
          <a:bodyPr/>
          <a:lstStyle/>
          <a:p>
            <a:r>
              <a:rPr lang="en-US" dirty="0"/>
              <a:t>Sappho 1 V</a:t>
            </a:r>
            <a:endParaRPr lang="el-GR" dirty="0"/>
          </a:p>
        </p:txBody>
      </p:sp>
      <p:sp>
        <p:nvSpPr>
          <p:cNvPr id="3" name="Θέση περιεχομένου 2">
            <a:extLst>
              <a:ext uri="{FF2B5EF4-FFF2-40B4-BE49-F238E27FC236}">
                <a16:creationId xmlns:a16="http://schemas.microsoft.com/office/drawing/2014/main" id="{E56C8358-54DA-859A-7D88-DA4E5B0DDA74}"/>
              </a:ext>
            </a:extLst>
          </p:cNvPr>
          <p:cNvSpPr>
            <a:spLocks noGrp="1"/>
          </p:cNvSpPr>
          <p:nvPr>
            <p:ph sz="half" idx="1"/>
          </p:nvPr>
        </p:nvSpPr>
        <p:spPr/>
        <p:txBody>
          <a:bodyPr>
            <a:normAutofit fontScale="92500" lnSpcReduction="20000"/>
          </a:bodyPr>
          <a:lstStyle/>
          <a:p>
            <a:pPr marL="0" indent="0">
              <a:buNone/>
            </a:pPr>
            <a:r>
              <a:rPr lang="el-GR" dirty="0" err="1"/>
              <a:t>ἄρμ</a:t>
            </a:r>
            <a:r>
              <a:rPr lang="el-GR" dirty="0"/>
              <a:t>᾽ </a:t>
            </a:r>
            <a:r>
              <a:rPr lang="el-GR" dirty="0" err="1"/>
              <a:t>ὐπασδεύξαισα</a:t>
            </a:r>
            <a:r>
              <a:rPr lang="el-GR" dirty="0"/>
              <a:t>· κάλοι </a:t>
            </a:r>
            <a:r>
              <a:rPr lang="el-GR" dirty="0" err="1"/>
              <a:t>δέ</a:t>
            </a:r>
            <a:r>
              <a:rPr lang="el-GR" dirty="0"/>
              <a:t> σ᾽ </a:t>
            </a:r>
            <a:r>
              <a:rPr lang="el-GR" dirty="0" err="1"/>
              <a:t>ἆγον</a:t>
            </a:r>
            <a:endParaRPr lang="el-GR" dirty="0"/>
          </a:p>
          <a:p>
            <a:pPr marL="0" indent="0">
              <a:buNone/>
            </a:pPr>
            <a:r>
              <a:rPr lang="el-GR" dirty="0" err="1"/>
              <a:t>ὤκεες</a:t>
            </a:r>
            <a:r>
              <a:rPr lang="el-GR" dirty="0"/>
              <a:t> </a:t>
            </a:r>
            <a:r>
              <a:rPr lang="el-GR" dirty="0" err="1"/>
              <a:t>στροῦθοι</a:t>
            </a:r>
            <a:r>
              <a:rPr lang="el-GR" dirty="0"/>
              <a:t> </a:t>
            </a:r>
            <a:r>
              <a:rPr lang="el-GR" dirty="0" err="1"/>
              <a:t>περὶ</a:t>
            </a:r>
            <a:r>
              <a:rPr lang="el-GR" dirty="0"/>
              <a:t> </a:t>
            </a:r>
            <a:r>
              <a:rPr lang="el-GR" dirty="0" err="1"/>
              <a:t>γᾶς</a:t>
            </a:r>
            <a:r>
              <a:rPr lang="el-GR" dirty="0"/>
              <a:t> </a:t>
            </a:r>
            <a:r>
              <a:rPr lang="el-GR" dirty="0" err="1"/>
              <a:t>μελαίνας</a:t>
            </a:r>
            <a:endParaRPr lang="el-GR" dirty="0"/>
          </a:p>
          <a:p>
            <a:pPr marL="0" indent="0">
              <a:buNone/>
            </a:pPr>
            <a:r>
              <a:rPr lang="el-GR" dirty="0" err="1"/>
              <a:t>πύκνα</a:t>
            </a:r>
            <a:r>
              <a:rPr lang="el-GR" dirty="0"/>
              <a:t> </a:t>
            </a:r>
            <a:r>
              <a:rPr lang="el-GR" dirty="0" err="1"/>
              <a:t>δίννεντες</a:t>
            </a:r>
            <a:r>
              <a:rPr lang="el-GR" dirty="0"/>
              <a:t> </a:t>
            </a:r>
            <a:r>
              <a:rPr lang="el-GR" dirty="0" err="1"/>
              <a:t>πτέρ</a:t>
            </a:r>
            <a:r>
              <a:rPr lang="el-GR" dirty="0"/>
              <a:t>᾽ </a:t>
            </a:r>
            <a:r>
              <a:rPr lang="el-GR" dirty="0" err="1"/>
              <a:t>ἀπ</a:t>
            </a:r>
            <a:r>
              <a:rPr lang="el-GR" dirty="0"/>
              <a:t>᾽ </a:t>
            </a:r>
            <a:r>
              <a:rPr lang="el-GR" dirty="0" err="1"/>
              <a:t>ὠράνωἴθε</a:t>
            </a:r>
            <a:r>
              <a:rPr lang="el-GR" dirty="0"/>
              <a:t>-</a:t>
            </a:r>
          </a:p>
          <a:p>
            <a:pPr marL="0" indent="0">
              <a:buNone/>
            </a:pPr>
            <a:r>
              <a:rPr lang="el-GR" dirty="0" err="1"/>
              <a:t>ρος</a:t>
            </a:r>
            <a:r>
              <a:rPr lang="el-GR" dirty="0"/>
              <a:t> </a:t>
            </a:r>
            <a:r>
              <a:rPr lang="el-GR" dirty="0" err="1"/>
              <a:t>διὰ</a:t>
            </a:r>
            <a:r>
              <a:rPr lang="el-GR" dirty="0"/>
              <a:t> </a:t>
            </a:r>
            <a:r>
              <a:rPr lang="el-GR" dirty="0" err="1"/>
              <a:t>μέσσω</a:t>
            </a:r>
            <a:r>
              <a:rPr lang="el-GR" dirty="0"/>
              <a:t>·</a:t>
            </a:r>
            <a:r>
              <a:rPr lang="en-US" dirty="0"/>
              <a:t> 12</a:t>
            </a:r>
            <a:endParaRPr lang="el-GR" dirty="0"/>
          </a:p>
          <a:p>
            <a:endParaRPr lang="el-GR" dirty="0"/>
          </a:p>
          <a:p>
            <a:pPr marL="0" indent="0">
              <a:buNone/>
            </a:pPr>
            <a:r>
              <a:rPr lang="el-GR" dirty="0" err="1"/>
              <a:t>αἶψα</a:t>
            </a:r>
            <a:r>
              <a:rPr lang="el-GR" dirty="0"/>
              <a:t> δ᾽ </a:t>
            </a:r>
            <a:r>
              <a:rPr lang="el-GR" dirty="0" err="1"/>
              <a:t>ἐξίκοντο</a:t>
            </a:r>
            <a:r>
              <a:rPr lang="el-GR" dirty="0"/>
              <a:t>, </a:t>
            </a:r>
            <a:r>
              <a:rPr lang="el-GR" dirty="0" err="1"/>
              <a:t>σὺ</a:t>
            </a:r>
            <a:r>
              <a:rPr lang="el-GR" dirty="0"/>
              <a:t> δ᾽ ὦ </a:t>
            </a:r>
            <a:r>
              <a:rPr lang="el-GR" dirty="0" err="1"/>
              <a:t>μάκαιρα</a:t>
            </a:r>
            <a:endParaRPr lang="el-GR" dirty="0"/>
          </a:p>
          <a:p>
            <a:pPr marL="0" indent="0">
              <a:buNone/>
            </a:pPr>
            <a:r>
              <a:rPr lang="el-GR" dirty="0" err="1"/>
              <a:t>μειδιαίσαισ</a:t>
            </a:r>
            <a:r>
              <a:rPr lang="el-GR" dirty="0"/>
              <a:t>᾽ </a:t>
            </a:r>
            <a:r>
              <a:rPr lang="el-GR" dirty="0" err="1"/>
              <a:t>ἀθανάτωι</a:t>
            </a:r>
            <a:r>
              <a:rPr lang="el-GR" dirty="0"/>
              <a:t> </a:t>
            </a:r>
            <a:r>
              <a:rPr lang="el-GR" dirty="0" err="1"/>
              <a:t>προσώπωι</a:t>
            </a:r>
            <a:endParaRPr lang="el-GR" dirty="0"/>
          </a:p>
          <a:p>
            <a:pPr marL="0" indent="0">
              <a:buNone/>
            </a:pPr>
            <a:r>
              <a:rPr lang="el-GR" dirty="0" err="1"/>
              <a:t>ἤρε</a:t>
            </a:r>
            <a:r>
              <a:rPr lang="el-GR" dirty="0"/>
              <a:t>᾽ </a:t>
            </a:r>
            <a:r>
              <a:rPr lang="el-GR" dirty="0" err="1"/>
              <a:t>ὄττι</a:t>
            </a:r>
            <a:r>
              <a:rPr lang="el-GR" dirty="0"/>
              <a:t> </a:t>
            </a:r>
            <a:r>
              <a:rPr lang="el-GR" dirty="0" err="1"/>
              <a:t>δηὖτε</a:t>
            </a:r>
            <a:r>
              <a:rPr lang="el-GR" dirty="0"/>
              <a:t> </a:t>
            </a:r>
            <a:r>
              <a:rPr lang="el-GR" dirty="0" err="1"/>
              <a:t>πέπονθα</a:t>
            </a:r>
            <a:r>
              <a:rPr lang="el-GR" dirty="0"/>
              <a:t> </a:t>
            </a:r>
            <a:r>
              <a:rPr lang="el-GR" dirty="0" err="1"/>
              <a:t>κὤττι</a:t>
            </a:r>
            <a:endParaRPr lang="el-GR" dirty="0"/>
          </a:p>
          <a:p>
            <a:pPr marL="0" indent="0">
              <a:buNone/>
            </a:pPr>
            <a:r>
              <a:rPr lang="el-GR" dirty="0" err="1"/>
              <a:t>δηὖτε</a:t>
            </a:r>
            <a:r>
              <a:rPr lang="el-GR" dirty="0"/>
              <a:t> </a:t>
            </a:r>
            <a:r>
              <a:rPr lang="el-GR" dirty="0" err="1"/>
              <a:t>κάλημμι</a:t>
            </a:r>
            <a:r>
              <a:rPr lang="en-US" dirty="0"/>
              <a:t> 16</a:t>
            </a:r>
            <a:endParaRPr lang="el-GR" dirty="0"/>
          </a:p>
        </p:txBody>
      </p:sp>
      <p:sp>
        <p:nvSpPr>
          <p:cNvPr id="4" name="Θέση περιεχομένου 3">
            <a:extLst>
              <a:ext uri="{FF2B5EF4-FFF2-40B4-BE49-F238E27FC236}">
                <a16:creationId xmlns:a16="http://schemas.microsoft.com/office/drawing/2014/main" id="{ACD1AABE-0AC8-70B3-29CE-E21C012C193B}"/>
              </a:ext>
            </a:extLst>
          </p:cNvPr>
          <p:cNvSpPr>
            <a:spLocks noGrp="1"/>
          </p:cNvSpPr>
          <p:nvPr>
            <p:ph sz="half" idx="2"/>
          </p:nvPr>
        </p:nvSpPr>
        <p:spPr/>
        <p:txBody>
          <a:bodyPr>
            <a:normAutofit fontScale="92500" lnSpcReduction="20000"/>
          </a:bodyPr>
          <a:lstStyle/>
          <a:p>
            <a:pPr marL="0" indent="0">
              <a:buNone/>
            </a:pPr>
            <a:r>
              <a:rPr lang="en-US" dirty="0"/>
              <a:t>After yoking the chariot. Small birds,</a:t>
            </a:r>
          </a:p>
          <a:p>
            <a:pPr marL="0" indent="0">
              <a:buNone/>
            </a:pPr>
            <a:r>
              <a:rPr lang="en-US" dirty="0"/>
              <a:t>Handsome, swift, bore you across the black earth.</a:t>
            </a:r>
          </a:p>
          <a:p>
            <a:pPr marL="0" indent="0">
              <a:buNone/>
            </a:pPr>
            <a:r>
              <a:rPr lang="en-US" dirty="0"/>
              <a:t>Their fast wings whirred from the upper heavens</a:t>
            </a:r>
          </a:p>
          <a:p>
            <a:pPr marL="0" indent="0">
              <a:buNone/>
            </a:pPr>
            <a:r>
              <a:rPr lang="en-US" dirty="0"/>
              <a:t>down through the middle air.</a:t>
            </a:r>
          </a:p>
          <a:p>
            <a:pPr marL="0" indent="0">
              <a:buNone/>
            </a:pPr>
            <a:endParaRPr lang="en-US" dirty="0"/>
          </a:p>
          <a:p>
            <a:pPr marL="0" indent="0">
              <a:buNone/>
            </a:pPr>
            <a:r>
              <a:rPr lang="en-US" dirty="0"/>
              <a:t>Quick, their arrival. Then you, blessed one,</a:t>
            </a:r>
          </a:p>
          <a:p>
            <a:pPr marL="0" indent="0">
              <a:buNone/>
            </a:pPr>
            <a:r>
              <a:rPr lang="en-US" dirty="0"/>
              <a:t>A smile on your immortal countenance,</a:t>
            </a:r>
          </a:p>
          <a:p>
            <a:pPr marL="0" indent="0">
              <a:buNone/>
            </a:pPr>
            <a:r>
              <a:rPr lang="en-US" dirty="0"/>
              <a:t>Asked: what is it, this time, that’s happened to me;</a:t>
            </a:r>
          </a:p>
          <a:p>
            <a:pPr marL="0" indent="0">
              <a:buNone/>
            </a:pPr>
            <a:r>
              <a:rPr lang="en-US" dirty="0"/>
              <a:t>Why, this time, do I call;</a:t>
            </a:r>
            <a:endParaRPr lang="el-GR" dirty="0"/>
          </a:p>
        </p:txBody>
      </p:sp>
    </p:spTree>
    <p:extLst>
      <p:ext uri="{BB962C8B-B14F-4D97-AF65-F5344CB8AC3E}">
        <p14:creationId xmlns:p14="http://schemas.microsoft.com/office/powerpoint/2010/main" val="2353271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BC75A2-1F74-6A38-FF0E-8E048D031011}"/>
              </a:ext>
            </a:extLst>
          </p:cNvPr>
          <p:cNvSpPr>
            <a:spLocks noGrp="1"/>
          </p:cNvSpPr>
          <p:nvPr>
            <p:ph type="title"/>
          </p:nvPr>
        </p:nvSpPr>
        <p:spPr/>
        <p:txBody>
          <a:bodyPr/>
          <a:lstStyle/>
          <a:p>
            <a:r>
              <a:rPr lang="en-US" dirty="0"/>
              <a:t>Sappho 1 V</a:t>
            </a:r>
            <a:endParaRPr lang="el-GR" dirty="0"/>
          </a:p>
        </p:txBody>
      </p:sp>
      <p:sp>
        <p:nvSpPr>
          <p:cNvPr id="3" name="Θέση περιεχομένου 2">
            <a:extLst>
              <a:ext uri="{FF2B5EF4-FFF2-40B4-BE49-F238E27FC236}">
                <a16:creationId xmlns:a16="http://schemas.microsoft.com/office/drawing/2014/main" id="{B6996401-092E-2958-0C98-2B743DC26853}"/>
              </a:ext>
            </a:extLst>
          </p:cNvPr>
          <p:cNvSpPr>
            <a:spLocks noGrp="1"/>
          </p:cNvSpPr>
          <p:nvPr>
            <p:ph sz="half" idx="1"/>
          </p:nvPr>
        </p:nvSpPr>
        <p:spPr/>
        <p:txBody>
          <a:bodyPr>
            <a:normAutofit fontScale="62500" lnSpcReduction="20000"/>
          </a:bodyPr>
          <a:lstStyle/>
          <a:p>
            <a:pPr marL="0" indent="0">
              <a:buNone/>
            </a:pPr>
            <a:r>
              <a:rPr lang="el-GR" dirty="0" err="1"/>
              <a:t>κὤττι</a:t>
            </a:r>
            <a:r>
              <a:rPr lang="el-GR" dirty="0"/>
              <a:t> μοι μάλιστα θέλω </a:t>
            </a:r>
            <a:r>
              <a:rPr lang="el-GR" dirty="0" err="1"/>
              <a:t>γένεσθαι</a:t>
            </a:r>
            <a:endParaRPr lang="el-GR" dirty="0"/>
          </a:p>
          <a:p>
            <a:pPr marL="0" indent="0">
              <a:buNone/>
            </a:pPr>
            <a:r>
              <a:rPr lang="el-GR" dirty="0" err="1"/>
              <a:t>μαινόλαι</a:t>
            </a:r>
            <a:r>
              <a:rPr lang="el-GR" dirty="0"/>
              <a:t> </a:t>
            </a:r>
            <a:r>
              <a:rPr lang="el-GR" dirty="0" err="1"/>
              <a:t>θύμωι</a:t>
            </a:r>
            <a:r>
              <a:rPr lang="el-GR" dirty="0"/>
              <a:t>· τίνα </a:t>
            </a:r>
            <a:r>
              <a:rPr lang="el-GR" dirty="0" err="1"/>
              <a:t>δηὖτε</a:t>
            </a:r>
            <a:r>
              <a:rPr lang="el-GR" dirty="0"/>
              <a:t> πείθω</a:t>
            </a:r>
          </a:p>
          <a:p>
            <a:pPr marL="0" indent="0">
              <a:buNone/>
            </a:pPr>
            <a:r>
              <a:rPr lang="el-GR" dirty="0"/>
              <a:t>†. .</a:t>
            </a:r>
            <a:r>
              <a:rPr lang="el-GR" dirty="0" err="1"/>
              <a:t>σάγην</a:t>
            </a:r>
            <a:r>
              <a:rPr lang="el-GR" dirty="0"/>
              <a:t>† </a:t>
            </a:r>
            <a:r>
              <a:rPr lang="el-GR" dirty="0" err="1"/>
              <a:t>ἐς</a:t>
            </a:r>
            <a:r>
              <a:rPr lang="el-GR" dirty="0"/>
              <a:t> </a:t>
            </a:r>
            <a:r>
              <a:rPr lang="el-GR" dirty="0" err="1"/>
              <a:t>σὰν</a:t>
            </a:r>
            <a:r>
              <a:rPr lang="el-GR" dirty="0"/>
              <a:t> </a:t>
            </a:r>
            <a:r>
              <a:rPr lang="el-GR" dirty="0" err="1"/>
              <a:t>φιλότατα</a:t>
            </a:r>
            <a:r>
              <a:rPr lang="el-GR" dirty="0"/>
              <a:t>; τίς σ᾽ ὦ</a:t>
            </a:r>
          </a:p>
          <a:p>
            <a:pPr marL="0" indent="0">
              <a:buNone/>
            </a:pPr>
            <a:r>
              <a:rPr lang="el-GR" dirty="0" err="1"/>
              <a:t>Ψάπφ</a:t>
            </a:r>
            <a:r>
              <a:rPr lang="el-GR" dirty="0"/>
              <a:t>᾽ </a:t>
            </a:r>
            <a:r>
              <a:rPr lang="el-GR" dirty="0" err="1"/>
              <a:t>ἀδικήει</a:t>
            </a:r>
            <a:r>
              <a:rPr lang="el-GR" dirty="0"/>
              <a:t>;</a:t>
            </a:r>
            <a:r>
              <a:rPr lang="en-US" dirty="0"/>
              <a:t> 20</a:t>
            </a:r>
            <a:endParaRPr lang="el-GR" dirty="0"/>
          </a:p>
          <a:p>
            <a:pPr marL="0" indent="0">
              <a:buNone/>
            </a:pPr>
            <a:endParaRPr lang="en-US" dirty="0"/>
          </a:p>
          <a:p>
            <a:pPr marL="0" indent="0">
              <a:buNone/>
            </a:pPr>
            <a:r>
              <a:rPr lang="el-GR" dirty="0" err="1"/>
              <a:t>καὶ</a:t>
            </a:r>
            <a:r>
              <a:rPr lang="el-GR" dirty="0"/>
              <a:t> </a:t>
            </a:r>
            <a:r>
              <a:rPr lang="el-GR" dirty="0" err="1"/>
              <a:t>γὰρ</a:t>
            </a:r>
            <a:r>
              <a:rPr lang="el-GR" dirty="0"/>
              <a:t> </a:t>
            </a:r>
            <a:r>
              <a:rPr lang="el-GR" dirty="0" err="1"/>
              <a:t>αἰ</a:t>
            </a:r>
            <a:r>
              <a:rPr lang="el-GR" dirty="0"/>
              <a:t> φεύγει, ταχέως διώξει,</a:t>
            </a:r>
          </a:p>
          <a:p>
            <a:pPr marL="0" indent="0">
              <a:buNone/>
            </a:pPr>
            <a:r>
              <a:rPr lang="el-GR" dirty="0" err="1"/>
              <a:t>αἰ</a:t>
            </a:r>
            <a:r>
              <a:rPr lang="el-GR" dirty="0"/>
              <a:t> </a:t>
            </a:r>
            <a:r>
              <a:rPr lang="el-GR" dirty="0" err="1"/>
              <a:t>δὲ</a:t>
            </a:r>
            <a:r>
              <a:rPr lang="el-GR" dirty="0"/>
              <a:t> </a:t>
            </a:r>
            <a:r>
              <a:rPr lang="el-GR" dirty="0" err="1"/>
              <a:t>δῶρα</a:t>
            </a:r>
            <a:r>
              <a:rPr lang="el-GR" dirty="0"/>
              <a:t> </a:t>
            </a:r>
            <a:r>
              <a:rPr lang="el-GR" dirty="0" err="1"/>
              <a:t>μὴ</a:t>
            </a:r>
            <a:r>
              <a:rPr lang="el-GR" dirty="0"/>
              <a:t> </a:t>
            </a:r>
            <a:r>
              <a:rPr lang="el-GR" dirty="0" err="1"/>
              <a:t>δέκετ</a:t>
            </a:r>
            <a:r>
              <a:rPr lang="el-GR" dirty="0"/>
              <a:t>᾽, </a:t>
            </a:r>
            <a:r>
              <a:rPr lang="el-GR" dirty="0" err="1"/>
              <a:t>ἀλλὰ</a:t>
            </a:r>
            <a:r>
              <a:rPr lang="el-GR" dirty="0"/>
              <a:t> δώσει,</a:t>
            </a:r>
          </a:p>
          <a:p>
            <a:pPr marL="0" indent="0">
              <a:buNone/>
            </a:pPr>
            <a:r>
              <a:rPr lang="el-GR" dirty="0" err="1"/>
              <a:t>αἰ</a:t>
            </a:r>
            <a:r>
              <a:rPr lang="el-GR" dirty="0"/>
              <a:t> </a:t>
            </a:r>
            <a:r>
              <a:rPr lang="el-GR" dirty="0" err="1"/>
              <a:t>δὲ</a:t>
            </a:r>
            <a:r>
              <a:rPr lang="el-GR" dirty="0"/>
              <a:t> </a:t>
            </a:r>
            <a:r>
              <a:rPr lang="el-GR" dirty="0" err="1"/>
              <a:t>μὴ</a:t>
            </a:r>
            <a:r>
              <a:rPr lang="el-GR" dirty="0"/>
              <a:t> </a:t>
            </a:r>
            <a:r>
              <a:rPr lang="el-GR" dirty="0" err="1"/>
              <a:t>φίλει</a:t>
            </a:r>
            <a:r>
              <a:rPr lang="el-GR" dirty="0"/>
              <a:t>, ταχέως φιλήσει</a:t>
            </a:r>
          </a:p>
          <a:p>
            <a:pPr marL="0" indent="0">
              <a:buNone/>
            </a:pPr>
            <a:r>
              <a:rPr lang="el-GR" dirty="0" err="1"/>
              <a:t>κωὐκ</a:t>
            </a:r>
            <a:r>
              <a:rPr lang="el-GR" dirty="0"/>
              <a:t> </a:t>
            </a:r>
            <a:r>
              <a:rPr lang="el-GR" dirty="0" err="1"/>
              <a:t>ἐθέλοισα</a:t>
            </a:r>
            <a:r>
              <a:rPr lang="el-GR" dirty="0"/>
              <a:t>.</a:t>
            </a:r>
            <a:r>
              <a:rPr lang="en-US" dirty="0"/>
              <a:t> 24</a:t>
            </a:r>
            <a:endParaRPr lang="el-GR" dirty="0"/>
          </a:p>
          <a:p>
            <a:endParaRPr lang="el-GR" dirty="0"/>
          </a:p>
          <a:p>
            <a:pPr marL="0" indent="0">
              <a:buNone/>
            </a:pPr>
            <a:r>
              <a:rPr lang="el-GR" dirty="0" err="1"/>
              <a:t>ἔλθε</a:t>
            </a:r>
            <a:r>
              <a:rPr lang="el-GR" dirty="0"/>
              <a:t> μοι </a:t>
            </a:r>
            <a:r>
              <a:rPr lang="el-GR" dirty="0" err="1"/>
              <a:t>καὶ</a:t>
            </a:r>
            <a:r>
              <a:rPr lang="el-GR" dirty="0"/>
              <a:t> </a:t>
            </a:r>
            <a:r>
              <a:rPr lang="el-GR" dirty="0" err="1"/>
              <a:t>νῦν</a:t>
            </a:r>
            <a:r>
              <a:rPr lang="el-GR" dirty="0"/>
              <a:t>, </a:t>
            </a:r>
            <a:r>
              <a:rPr lang="el-GR" dirty="0" err="1"/>
              <a:t>χαλέπαν</a:t>
            </a:r>
            <a:r>
              <a:rPr lang="el-GR" dirty="0"/>
              <a:t> </a:t>
            </a:r>
            <a:r>
              <a:rPr lang="el-GR" dirty="0" err="1"/>
              <a:t>δὲ</a:t>
            </a:r>
            <a:r>
              <a:rPr lang="el-GR" dirty="0"/>
              <a:t> </a:t>
            </a:r>
            <a:r>
              <a:rPr lang="el-GR" dirty="0" err="1"/>
              <a:t>λῦσον</a:t>
            </a:r>
            <a:endParaRPr lang="el-GR" dirty="0"/>
          </a:p>
          <a:p>
            <a:pPr marL="0" indent="0">
              <a:buNone/>
            </a:pPr>
            <a:r>
              <a:rPr lang="el-GR" dirty="0" err="1"/>
              <a:t>ἐκ</a:t>
            </a:r>
            <a:r>
              <a:rPr lang="el-GR" dirty="0"/>
              <a:t> </a:t>
            </a:r>
            <a:r>
              <a:rPr lang="el-GR" dirty="0" err="1"/>
              <a:t>μερίμναν</a:t>
            </a:r>
            <a:r>
              <a:rPr lang="el-GR" dirty="0"/>
              <a:t>, </a:t>
            </a:r>
            <a:r>
              <a:rPr lang="el-GR" dirty="0" err="1"/>
              <a:t>ὄσσα</a:t>
            </a:r>
            <a:r>
              <a:rPr lang="el-GR" dirty="0"/>
              <a:t> </a:t>
            </a:r>
            <a:r>
              <a:rPr lang="el-GR" dirty="0" err="1"/>
              <a:t>δέ</a:t>
            </a:r>
            <a:r>
              <a:rPr lang="el-GR" dirty="0"/>
              <a:t> μοι </a:t>
            </a:r>
            <a:r>
              <a:rPr lang="el-GR" dirty="0" err="1"/>
              <a:t>τέλεσσαι</a:t>
            </a:r>
            <a:endParaRPr lang="el-GR" dirty="0"/>
          </a:p>
          <a:p>
            <a:pPr marL="0" indent="0">
              <a:buNone/>
            </a:pPr>
            <a:r>
              <a:rPr lang="el-GR" dirty="0" err="1"/>
              <a:t>θῦμος</a:t>
            </a:r>
            <a:r>
              <a:rPr lang="el-GR" dirty="0"/>
              <a:t> </a:t>
            </a:r>
            <a:r>
              <a:rPr lang="el-GR" dirty="0" err="1"/>
              <a:t>ἰμέρρει</a:t>
            </a:r>
            <a:r>
              <a:rPr lang="el-GR" dirty="0"/>
              <a:t>, </a:t>
            </a:r>
            <a:r>
              <a:rPr lang="el-GR" dirty="0" err="1"/>
              <a:t>τέλεσον</a:t>
            </a:r>
            <a:r>
              <a:rPr lang="el-GR" dirty="0"/>
              <a:t>, </a:t>
            </a:r>
            <a:r>
              <a:rPr lang="el-GR" dirty="0" err="1"/>
              <a:t>σὺ</a:t>
            </a:r>
            <a:r>
              <a:rPr lang="el-GR" dirty="0"/>
              <a:t> δ᾽ </a:t>
            </a:r>
            <a:r>
              <a:rPr lang="el-GR" dirty="0" err="1"/>
              <a:t>αὔτα</a:t>
            </a:r>
            <a:endParaRPr lang="el-GR" dirty="0"/>
          </a:p>
          <a:p>
            <a:pPr marL="0" indent="0">
              <a:buNone/>
            </a:pPr>
            <a:r>
              <a:rPr lang="el-GR" dirty="0"/>
              <a:t>σύμμαχος </a:t>
            </a:r>
            <a:r>
              <a:rPr lang="el-GR" dirty="0" err="1"/>
              <a:t>ἔσσο</a:t>
            </a:r>
            <a:r>
              <a:rPr lang="el-GR" dirty="0"/>
              <a:t>.</a:t>
            </a:r>
            <a:r>
              <a:rPr lang="en-US" dirty="0"/>
              <a:t> 28</a:t>
            </a:r>
            <a:endParaRPr lang="el-GR" dirty="0"/>
          </a:p>
        </p:txBody>
      </p:sp>
      <p:sp>
        <p:nvSpPr>
          <p:cNvPr id="4" name="Θέση περιεχομένου 3">
            <a:extLst>
              <a:ext uri="{FF2B5EF4-FFF2-40B4-BE49-F238E27FC236}">
                <a16:creationId xmlns:a16="http://schemas.microsoft.com/office/drawing/2014/main" id="{86BC25B1-9746-8638-0A9D-35FFA912ADD5}"/>
              </a:ext>
            </a:extLst>
          </p:cNvPr>
          <p:cNvSpPr>
            <a:spLocks noGrp="1"/>
          </p:cNvSpPr>
          <p:nvPr>
            <p:ph sz="half" idx="2"/>
          </p:nvPr>
        </p:nvSpPr>
        <p:spPr/>
        <p:txBody>
          <a:bodyPr>
            <a:normAutofit fontScale="62500" lnSpcReduction="20000"/>
          </a:bodyPr>
          <a:lstStyle/>
          <a:p>
            <a:pPr marL="0" indent="0">
              <a:buNone/>
            </a:pPr>
            <a:r>
              <a:rPr lang="en-US" dirty="0"/>
              <a:t>And what does my crazed heart most desire:</a:t>
            </a:r>
          </a:p>
          <a:p>
            <a:pPr marL="0" indent="0">
              <a:buNone/>
            </a:pPr>
            <a:r>
              <a:rPr lang="en-US" dirty="0"/>
              <a:t>“Whom, this time, must I persuade—</a:t>
            </a:r>
          </a:p>
          <a:p>
            <a:pPr marL="0" indent="0">
              <a:buNone/>
            </a:pPr>
            <a:r>
              <a:rPr lang="en-US" dirty="0"/>
              <a:t>Go out, that is, and bring into your love?</a:t>
            </a:r>
          </a:p>
          <a:p>
            <a:pPr marL="0" indent="0">
              <a:buNone/>
            </a:pPr>
            <a:r>
              <a:rPr lang="en-US" dirty="0"/>
              <a:t>O Sappho, who wrongs you?</a:t>
            </a:r>
          </a:p>
          <a:p>
            <a:pPr marL="0" indent="0">
              <a:buNone/>
            </a:pPr>
            <a:endParaRPr lang="en-US" dirty="0"/>
          </a:p>
          <a:p>
            <a:pPr marL="0" indent="0">
              <a:buNone/>
            </a:pPr>
            <a:r>
              <a:rPr lang="en-US" dirty="0"/>
              <a:t>Even if she’s fleeing, soon she’ll pursue.</a:t>
            </a:r>
          </a:p>
          <a:p>
            <a:pPr marL="0" indent="0">
              <a:buNone/>
            </a:pPr>
            <a:r>
              <a:rPr lang="en-US" dirty="0"/>
              <a:t>If she’s refusing gifts, she’ll give them.</a:t>
            </a:r>
          </a:p>
          <a:p>
            <a:pPr marL="0" indent="0">
              <a:buNone/>
            </a:pPr>
            <a:r>
              <a:rPr lang="en-US" dirty="0"/>
              <a:t>If she’s not in love, soon she’ll be in love—</a:t>
            </a:r>
          </a:p>
          <a:p>
            <a:pPr marL="0" indent="0">
              <a:buNone/>
            </a:pPr>
            <a:r>
              <a:rPr lang="en-US" dirty="0"/>
              <a:t>Even if against her will.”</a:t>
            </a:r>
          </a:p>
          <a:p>
            <a:pPr marL="0" indent="0">
              <a:buNone/>
            </a:pPr>
            <a:endParaRPr lang="en-US" dirty="0"/>
          </a:p>
          <a:p>
            <a:pPr marL="0" indent="0">
              <a:buNone/>
            </a:pPr>
            <a:r>
              <a:rPr lang="en-US" dirty="0"/>
              <a:t>Come this time too. Release me from hard cares.</a:t>
            </a:r>
          </a:p>
          <a:p>
            <a:pPr marL="0" indent="0">
              <a:buNone/>
            </a:pPr>
            <a:r>
              <a:rPr lang="en-US" dirty="0"/>
              <a:t>Whatever my heart wishes to see done,</a:t>
            </a:r>
          </a:p>
          <a:p>
            <a:pPr marL="0" indent="0">
              <a:buNone/>
            </a:pPr>
            <a:r>
              <a:rPr lang="en-US" dirty="0"/>
              <a:t>Bring about. And you yourself, be my ally</a:t>
            </a:r>
          </a:p>
          <a:p>
            <a:pPr marL="0" indent="0">
              <a:buNone/>
            </a:pPr>
            <a:r>
              <a:rPr lang="en-US" dirty="0"/>
              <a:t>In this fight.</a:t>
            </a:r>
            <a:endParaRPr lang="el-GR" dirty="0"/>
          </a:p>
        </p:txBody>
      </p:sp>
    </p:spTree>
    <p:extLst>
      <p:ext uri="{BB962C8B-B14F-4D97-AF65-F5344CB8AC3E}">
        <p14:creationId xmlns:p14="http://schemas.microsoft.com/office/powerpoint/2010/main" val="2315134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0E494E-3E7F-1C61-9E7A-FFC8518EC547}"/>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Exercise</a:t>
            </a:r>
            <a:r>
              <a:rPr lang="el-GR" dirty="0">
                <a:latin typeface="Arial" panose="020B0604020202020204" pitchFamily="34" charset="0"/>
                <a:cs typeface="Arial" panose="020B0604020202020204" pitchFamily="34" charset="0"/>
              </a:rPr>
              <a:t> 11</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Apology</a:t>
            </a:r>
            <a:r>
              <a:rPr lang="en-US" dirty="0">
                <a:latin typeface="Arial" panose="020B0604020202020204" pitchFamily="34" charset="0"/>
                <a:cs typeface="Arial" panose="020B0604020202020204" pitchFamily="34" charset="0"/>
              </a:rPr>
              <a:t> 17a-18a</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Find all the nouns, the adjectives and the pronouns in the genitive case</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6D2E6983-D166-6258-DB7F-2DD05375956D}"/>
              </a:ext>
            </a:extLst>
          </p:cNvPr>
          <p:cNvSpPr>
            <a:spLocks noGrp="1"/>
          </p:cNvSpPr>
          <p:nvPr>
            <p:ph idx="1"/>
          </p:nvPr>
        </p:nvSpPr>
        <p:spPr/>
        <p:txBody>
          <a:bodyPr/>
          <a:lstStyle/>
          <a:p>
            <a:pPr marL="0" indent="0" algn="just">
              <a:buNone/>
            </a:pPr>
            <a:r>
              <a:rPr lang="el-GR" dirty="0" err="1">
                <a:latin typeface="Arial" panose="020B0604020202020204" pitchFamily="34" charset="0"/>
                <a:cs typeface="Arial" panose="020B0604020202020204" pitchFamily="34" charset="0"/>
              </a:rPr>
              <a:t>ὅτι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ὑμεῖς</a:t>
            </a:r>
            <a:r>
              <a:rPr lang="el-GR" dirty="0">
                <a:latin typeface="Arial" panose="020B0604020202020204" pitchFamily="34" charset="0"/>
                <a:cs typeface="Arial" panose="020B0604020202020204" pitchFamily="34" charset="0"/>
              </a:rPr>
              <a:t>, ὦ </a:t>
            </a:r>
            <a:r>
              <a:rPr lang="el-GR" dirty="0" err="1">
                <a:latin typeface="Arial" panose="020B0604020202020204" pitchFamily="34" charset="0"/>
                <a:cs typeface="Arial" panose="020B0604020202020204" pitchFamily="34" charset="0"/>
              </a:rPr>
              <a:t>ἄνδρες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Ἀθηναῖοι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πεπόνθατε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ἐμῶν</a:t>
            </a:r>
            <a:r>
              <a:rPr lang="el-GR" dirty="0">
                <a:latin typeface="Arial" panose="020B0604020202020204" pitchFamily="34" charset="0"/>
                <a:cs typeface="Arial" panose="020B0604020202020204" pitchFamily="34" charset="0"/>
              </a:rPr>
              <a:t> κατηγόρων, </a:t>
            </a:r>
            <a:r>
              <a:rPr lang="el-GR" dirty="0" err="1">
                <a:latin typeface="Arial" panose="020B0604020202020204" pitchFamily="34" charset="0"/>
                <a:cs typeface="Arial" panose="020B0604020202020204" pitchFamily="34" charset="0"/>
              </a:rPr>
              <a:t>οὐκ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οἶδα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ἐγὼ</a:t>
            </a:r>
            <a:r>
              <a:rPr lang="el-GR" dirty="0">
                <a:latin typeface="Arial" panose="020B0604020202020204" pitchFamily="34" charset="0"/>
                <a:cs typeface="Arial" panose="020B0604020202020204" pitchFamily="34" charset="0"/>
              </a:rPr>
              <a:t> δ᾽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ὀλίγου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ἐμαυτοῦ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ἐπελαθόμην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οὕτω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πιθανῶς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ἔλεγον</a:t>
            </a:r>
            <a:r>
              <a:rPr lang="el-GR" dirty="0">
                <a:latin typeface="Arial" panose="020B0604020202020204" pitchFamily="34" charset="0"/>
                <a:cs typeface="Arial" panose="020B0604020202020204" pitchFamily="34" charset="0"/>
              </a:rPr>
              <a:t>. καίτοι </a:t>
            </a:r>
            <a:r>
              <a:rPr lang="el-GR" dirty="0" err="1">
                <a:latin typeface="Arial" panose="020B0604020202020204" pitchFamily="34" charset="0"/>
                <a:cs typeface="Arial" panose="020B0604020202020204" pitchFamily="34" charset="0"/>
              </a:rPr>
              <a:t>ἀληθές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ἔπος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εἰπεῖν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οὐδὲν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εἰρήκασιν</a:t>
            </a:r>
            <a:r>
              <a:rPr lang="el-GR" dirty="0">
                <a:latin typeface="Arial" panose="020B0604020202020204" pitchFamily="34" charset="0"/>
                <a:cs typeface="Arial" panose="020B0604020202020204" pitchFamily="34" charset="0"/>
              </a:rPr>
              <a:t>. μάλιστα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ἓν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ἐθαύμασα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πολλῶν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ὧν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ἐψεύσαντο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ᾧ </a:t>
            </a:r>
            <a:r>
              <a:rPr lang="el-GR" dirty="0" err="1">
                <a:latin typeface="Arial" panose="020B0604020202020204" pitchFamily="34" charset="0"/>
                <a:cs typeface="Arial" panose="020B0604020202020204" pitchFamily="34" charset="0"/>
              </a:rPr>
              <a:t>ἔλεγον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χρῆν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εὐλαβεῖσθαι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ἐξαπατηθῆτε</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δεινοῦ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ὄντος</a:t>
            </a:r>
            <a:r>
              <a:rPr lang="el-GR" dirty="0">
                <a:latin typeface="Arial" panose="020B0604020202020204" pitchFamily="34" charset="0"/>
                <a:cs typeface="Arial" panose="020B0604020202020204" pitchFamily="34" charset="0"/>
              </a:rPr>
              <a:t> λέγειν.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αἰσχυνθῆναι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αὐτίκα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ἐξελεγχθήσονται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ἔργῳ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ἐπειδὰν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μηδ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ὁπωστιοῦν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φαίνωμαι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δεινὸς</a:t>
            </a:r>
            <a:r>
              <a:rPr lang="el-GR" dirty="0">
                <a:latin typeface="Arial" panose="020B0604020202020204" pitchFamily="34" charset="0"/>
                <a:cs typeface="Arial" panose="020B0604020202020204" pitchFamily="34" charset="0"/>
              </a:rPr>
              <a:t> λέγειν, </a:t>
            </a:r>
            <a:r>
              <a:rPr lang="el-GR" dirty="0" err="1">
                <a:latin typeface="Arial" panose="020B0604020202020204" pitchFamily="34" charset="0"/>
                <a:cs typeface="Arial" panose="020B0604020202020204" pitchFamily="34" charset="0"/>
              </a:rPr>
              <a:t>τοῦτό</a:t>
            </a:r>
            <a:r>
              <a:rPr lang="el-GR" dirty="0">
                <a:latin typeface="Arial" panose="020B0604020202020204" pitchFamily="34" charset="0"/>
                <a:cs typeface="Arial" panose="020B0604020202020204" pitchFamily="34" charset="0"/>
              </a:rPr>
              <a:t> μοι </a:t>
            </a:r>
            <a:r>
              <a:rPr lang="el-GR" dirty="0" err="1">
                <a:latin typeface="Arial" panose="020B0604020202020204" pitchFamily="34" charset="0"/>
                <a:cs typeface="Arial" panose="020B0604020202020204" pitchFamily="34" charset="0"/>
              </a:rPr>
              <a:t>ἔδοξεν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ἀναισχυντότατον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δεινὸν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καλοῦσιν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οὗτοι</a:t>
            </a:r>
            <a:r>
              <a:rPr lang="el-GR" dirty="0">
                <a:latin typeface="Arial" panose="020B0604020202020204" pitchFamily="34" charset="0"/>
                <a:cs typeface="Arial" panose="020B0604020202020204" pitchFamily="34" charset="0"/>
              </a:rPr>
              <a:t> λέγειν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τἀληθῆ</a:t>
            </a:r>
            <a:r>
              <a:rPr lang="el-GR" dirty="0">
                <a:latin typeface="Arial" panose="020B0604020202020204" pitchFamily="34" charset="0"/>
                <a:cs typeface="Arial" panose="020B0604020202020204" pitchFamily="34" charset="0"/>
              </a:rPr>
              <a:t> λέγοντα· </a:t>
            </a:r>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λέγουσιν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ὁμολογοίην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ἔγωγε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κατὰ</a:t>
            </a:r>
            <a:r>
              <a:rPr lang="el-GR" dirty="0">
                <a:latin typeface="Arial" panose="020B0604020202020204" pitchFamily="34" charset="0"/>
                <a:cs typeface="Arial" panose="020B0604020202020204" pitchFamily="34" charset="0"/>
              </a:rPr>
              <a:t> τούτους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ῥήτωρ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οὗτοι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ἐγὼ</a:t>
            </a:r>
            <a:r>
              <a:rPr lang="el-GR" dirty="0">
                <a:latin typeface="Arial" panose="020B0604020202020204" pitchFamily="34" charset="0"/>
                <a:cs typeface="Arial" panose="020B0604020202020204" pitchFamily="34" charset="0"/>
              </a:rPr>
              <a:t> λέγω, ἤ τι ἢ </a:t>
            </a:r>
            <a:r>
              <a:rPr lang="el-GR" dirty="0" err="1">
                <a:latin typeface="Arial" panose="020B0604020202020204" pitchFamily="34" charset="0"/>
                <a:cs typeface="Arial" panose="020B0604020202020204" pitchFamily="34" charset="0"/>
              </a:rPr>
              <a:t>οὐδὲν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ἀληθὲς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εἰρήκασιν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ὑμεῖς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δέ</a:t>
            </a:r>
            <a:r>
              <a:rPr lang="el-GR" dirty="0">
                <a:latin typeface="Arial" panose="020B0604020202020204" pitchFamily="34" charset="0"/>
                <a:cs typeface="Arial" panose="020B0604020202020204" pitchFamily="34" charset="0"/>
              </a:rPr>
              <a:t> μου </a:t>
            </a:r>
            <a:r>
              <a:rPr lang="el-GR" dirty="0" err="1">
                <a:latin typeface="Arial" panose="020B0604020202020204" pitchFamily="34" charset="0"/>
                <a:cs typeface="Arial" panose="020B0604020202020204" pitchFamily="34" charset="0"/>
              </a:rPr>
              <a:t>ἀκούσεσθε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πᾶσαν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ἀλήθειαν</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οὐ</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μέντοι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μὰ</a:t>
            </a:r>
            <a:r>
              <a:rPr lang="el-GR" dirty="0">
                <a:latin typeface="Arial" panose="020B0604020202020204" pitchFamily="34" charset="0"/>
                <a:cs typeface="Arial" panose="020B0604020202020204" pitchFamily="34" charset="0"/>
              </a:rPr>
              <a:t> Δία, ὦ </a:t>
            </a:r>
            <a:r>
              <a:rPr lang="el-GR" dirty="0" err="1">
                <a:latin typeface="Arial" panose="020B0604020202020204" pitchFamily="34" charset="0"/>
                <a:cs typeface="Arial" panose="020B0604020202020204" pitchFamily="34" charset="0"/>
              </a:rPr>
              <a:t>ἄνδρες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Ἀθηναῖοι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κεκαλλιεπημένους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 λόγους,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τούτων,</a:t>
            </a:r>
          </a:p>
        </p:txBody>
      </p:sp>
    </p:spTree>
    <p:extLst>
      <p:ext uri="{BB962C8B-B14F-4D97-AF65-F5344CB8AC3E}">
        <p14:creationId xmlns:p14="http://schemas.microsoft.com/office/powerpoint/2010/main" val="394393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D1BDA0-5EA8-7089-07A5-4010928800A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a:t>
            </a:r>
            <a:r>
              <a:rPr lang="en-US" i="1" dirty="0">
                <a:latin typeface="Arial" panose="020B0604020202020204" pitchFamily="34" charset="0"/>
                <a:cs typeface="Arial" panose="020B0604020202020204" pitchFamily="34" charset="0"/>
              </a:rPr>
              <a:t>Apology</a:t>
            </a:r>
            <a:r>
              <a:rPr lang="en-US" dirty="0">
                <a:latin typeface="Arial" panose="020B0604020202020204" pitchFamily="34" charset="0"/>
                <a:cs typeface="Arial" panose="020B0604020202020204" pitchFamily="34" charset="0"/>
              </a:rPr>
              <a:t> 17a-18a</a:t>
            </a:r>
            <a:endParaRPr lang="el-GR" dirty="0"/>
          </a:p>
        </p:txBody>
      </p:sp>
      <p:sp>
        <p:nvSpPr>
          <p:cNvPr id="3" name="Θέση περιεχομένου 2">
            <a:extLst>
              <a:ext uri="{FF2B5EF4-FFF2-40B4-BE49-F238E27FC236}">
                <a16:creationId xmlns:a16="http://schemas.microsoft.com/office/drawing/2014/main" id="{10EA2030-F942-1011-AEF4-B153743069BB}"/>
              </a:ext>
            </a:extLst>
          </p:cNvPr>
          <p:cNvSpPr>
            <a:spLocks noGrp="1"/>
          </p:cNvSpPr>
          <p:nvPr>
            <p:ph idx="1"/>
          </p:nvPr>
        </p:nvSpPr>
        <p:spPr/>
        <p:txBody>
          <a:bodyPr>
            <a:normAutofit lnSpcReduction="10000"/>
          </a:bodyPr>
          <a:lstStyle/>
          <a:p>
            <a:pPr marL="0" indent="0" algn="just">
              <a:buNone/>
            </a:pPr>
            <a:r>
              <a:rPr lang="el-GR" dirty="0" err="1">
                <a:latin typeface="Arial" panose="020B0604020202020204" pitchFamily="34" charset="0"/>
                <a:cs typeface="Arial" panose="020B0604020202020204" pitchFamily="34" charset="0"/>
              </a:rPr>
              <a:t>ῥήμασί</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ὀνόμασιν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κεκοσμημένους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ἀκούσεσθε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εἰκῇ</a:t>
            </a:r>
            <a:r>
              <a:rPr lang="el-GR" dirty="0">
                <a:latin typeface="Arial" panose="020B0604020202020204" pitchFamily="34" charset="0"/>
                <a:cs typeface="Arial" panose="020B0604020202020204" pitchFamily="34" charset="0"/>
              </a:rPr>
              <a:t> λεγόμενα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ἐπιτυχοῦσιν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ὀνόμασιν</a:t>
            </a:r>
            <a:r>
              <a:rPr lang="el-GR" dirty="0">
                <a:latin typeface="Arial" panose="020B0604020202020204" pitchFamily="34" charset="0"/>
                <a:cs typeface="Arial" panose="020B0604020202020204" pitchFamily="34" charset="0"/>
              </a:rPr>
              <a:t>—πιστεύω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δίκαια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ἃ λέγω—</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μηδεὶς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προσδοκησάτω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ἄλλως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δήπου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πρέποι</a:t>
            </a:r>
            <a:r>
              <a:rPr lang="el-GR" dirty="0">
                <a:latin typeface="Arial" panose="020B0604020202020204" pitchFamily="34" charset="0"/>
                <a:cs typeface="Arial" panose="020B0604020202020204" pitchFamily="34" charset="0"/>
              </a:rPr>
              <a:t>, ὦ </a:t>
            </a:r>
            <a:r>
              <a:rPr lang="el-GR" dirty="0" err="1">
                <a:latin typeface="Arial" panose="020B0604020202020204" pitchFamily="34" charset="0"/>
                <a:cs typeface="Arial" panose="020B0604020202020204" pitchFamily="34" charset="0"/>
              </a:rPr>
              <a:t>ἄνδρες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τῇδε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ἡλικίᾳ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μειρακίῳ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πλάττοντι</a:t>
            </a:r>
            <a:r>
              <a:rPr lang="el-GR" dirty="0">
                <a:latin typeface="Arial" panose="020B0604020202020204" pitchFamily="34" charset="0"/>
                <a:cs typeface="Arial" panose="020B0604020202020204" pitchFamily="34" charset="0"/>
              </a:rPr>
              <a:t> λόγους </a:t>
            </a:r>
            <a:r>
              <a:rPr lang="el-GR" dirty="0" err="1">
                <a:latin typeface="Arial" panose="020B0604020202020204" pitchFamily="34" charset="0"/>
                <a:cs typeface="Arial" panose="020B0604020202020204" pitchFamily="34" charset="0"/>
              </a:rPr>
              <a:t>εἰς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εἰσιέναι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μέντοι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πάνυ, ὦ </a:t>
            </a:r>
            <a:r>
              <a:rPr lang="el-GR" dirty="0" err="1">
                <a:latin typeface="Arial" panose="020B0604020202020204" pitchFamily="34" charset="0"/>
                <a:cs typeface="Arial" panose="020B0604020202020204" pitchFamily="34" charset="0"/>
              </a:rPr>
              <a:t>ἄνδρες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Ἀθηναῖοι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ὑμῶν</a:t>
            </a:r>
            <a:r>
              <a:rPr lang="el-GR" dirty="0">
                <a:latin typeface="Arial" panose="020B0604020202020204" pitchFamily="34" charset="0"/>
                <a:cs typeface="Arial" panose="020B0604020202020204" pitchFamily="34" charset="0"/>
              </a:rPr>
              <a:t> δέομαι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παρίεμαι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ἐὰν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λόγων </a:t>
            </a:r>
            <a:r>
              <a:rPr lang="el-GR" dirty="0" err="1">
                <a:latin typeface="Arial" panose="020B0604020202020204" pitchFamily="34" charset="0"/>
                <a:cs typeface="Arial" panose="020B0604020202020204" pitchFamily="34" charset="0"/>
              </a:rPr>
              <a:t>ἀκούητέ</a:t>
            </a:r>
            <a:r>
              <a:rPr lang="el-GR" dirty="0">
                <a:latin typeface="Arial" panose="020B0604020202020204" pitchFamily="34" charset="0"/>
                <a:cs typeface="Arial" panose="020B0604020202020204" pitchFamily="34" charset="0"/>
              </a:rPr>
              <a:t> μου </a:t>
            </a:r>
            <a:r>
              <a:rPr lang="el-GR" dirty="0" err="1">
                <a:latin typeface="Arial" panose="020B0604020202020204" pitchFamily="34" charset="0"/>
                <a:cs typeface="Arial" panose="020B0604020202020204" pitchFamily="34" charset="0"/>
              </a:rPr>
              <a:t>ἀπολογουμένου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ὧνπερ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εἴωθα</a:t>
            </a:r>
            <a:r>
              <a:rPr lang="el-GR" dirty="0">
                <a:latin typeface="Arial" panose="020B0604020202020204" pitchFamily="34" charset="0"/>
                <a:cs typeface="Arial" panose="020B0604020202020204" pitchFamily="34" charset="0"/>
              </a:rPr>
              <a:t> λέγειν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ἀγορᾷ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τραπεζῶν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ἵνα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πολλοὶ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ἀκηκόασι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ἄλλοθι</a:t>
            </a:r>
            <a:r>
              <a:rPr lang="el-GR" dirty="0">
                <a:latin typeface="Arial" panose="020B0604020202020204" pitchFamily="34" charset="0"/>
                <a:cs typeface="Arial" panose="020B0604020202020204" pitchFamily="34" charset="0"/>
              </a:rPr>
              <a:t>, μήτε</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θαυμάζειν μήτε </a:t>
            </a:r>
            <a:r>
              <a:rPr lang="el-GR" dirty="0" err="1">
                <a:latin typeface="Arial" panose="020B0604020202020204" pitchFamily="34" charset="0"/>
                <a:cs typeface="Arial" panose="020B0604020202020204" pitchFamily="34" charset="0"/>
              </a:rPr>
              <a:t>θορυβεῖν</a:t>
            </a:r>
            <a:r>
              <a:rPr lang="el-GR" dirty="0">
                <a:latin typeface="Arial" panose="020B0604020202020204" pitchFamily="34" charset="0"/>
                <a:cs typeface="Arial" panose="020B0604020202020204" pitchFamily="34" charset="0"/>
              </a:rPr>
              <a:t> τούτου </a:t>
            </a:r>
            <a:r>
              <a:rPr lang="el-GR" dirty="0" err="1">
                <a:latin typeface="Arial" panose="020B0604020202020204" pitchFamily="34" charset="0"/>
                <a:cs typeface="Arial" panose="020B0604020202020204" pitchFamily="34" charset="0"/>
              </a:rPr>
              <a:t>ἕνεκα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ἔχει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οὑτωσί</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ἐγὼ</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πρῶτον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δικαστήριον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ἀναβέβηκα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ἔτη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γεγονὼς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ἑβδομήκοντα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ἀτεχνῶς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ξένως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ἔχω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ἐνθάδε</a:t>
            </a:r>
            <a:r>
              <a:rPr lang="el-GR" dirty="0">
                <a:latin typeface="Arial" panose="020B0604020202020204" pitchFamily="34" charset="0"/>
                <a:cs typeface="Arial" panose="020B0604020202020204" pitchFamily="34" charset="0"/>
              </a:rPr>
              <a:t> λέξεως.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ὄντι</a:t>
            </a:r>
            <a:r>
              <a:rPr lang="el-GR" dirty="0">
                <a:latin typeface="Arial" panose="020B0604020202020204" pitchFamily="34" charset="0"/>
                <a:cs typeface="Arial" panose="020B0604020202020204" pitchFamily="34" charset="0"/>
              </a:rPr>
              <a:t> ξένος </a:t>
            </a:r>
            <a:r>
              <a:rPr lang="el-GR" dirty="0" err="1">
                <a:latin typeface="Arial" panose="020B0604020202020204" pitchFamily="34" charset="0"/>
                <a:cs typeface="Arial" panose="020B0604020202020204" pitchFamily="34" charset="0"/>
              </a:rPr>
              <a:t>ἐτύγχανον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ὤν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συνεγιγνώσκετε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δήπου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ἄν</a:t>
            </a:r>
            <a:r>
              <a:rPr lang="el-GR" dirty="0">
                <a:latin typeface="Arial" panose="020B0604020202020204" pitchFamily="34" charset="0"/>
                <a:cs typeface="Arial" panose="020B0604020202020204" pitchFamily="34" charset="0"/>
              </a:rPr>
              <a:t> μοι </a:t>
            </a:r>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ἐκείνῃ</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φωνῇ</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τρόπῳ</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ἔλεγον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οἷσπερ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ἐτεθράμμην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ὑμῶν</a:t>
            </a:r>
            <a:r>
              <a:rPr lang="el-GR" dirty="0">
                <a:latin typeface="Arial" panose="020B0604020202020204" pitchFamily="34" charset="0"/>
                <a:cs typeface="Arial" panose="020B0604020202020204" pitchFamily="34" charset="0"/>
              </a:rPr>
              <a:t> δέομαι δίκαιον, </a:t>
            </a:r>
            <a:r>
              <a:rPr lang="el-GR" dirty="0" err="1">
                <a:latin typeface="Arial" panose="020B0604020202020204" pitchFamily="34" charset="0"/>
                <a:cs typeface="Arial" panose="020B0604020202020204" pitchFamily="34" charset="0"/>
              </a:rPr>
              <a:t>ὥς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γέ</a:t>
            </a:r>
            <a:r>
              <a:rPr lang="el-GR" dirty="0">
                <a:latin typeface="Arial" panose="020B0604020202020204" pitchFamily="34" charset="0"/>
                <a:cs typeface="Arial" panose="020B0604020202020204" pitchFamily="34" charset="0"/>
              </a:rPr>
              <a:t> μοι </a:t>
            </a:r>
            <a:r>
              <a:rPr lang="el-GR" dirty="0" err="1">
                <a:latin typeface="Arial" panose="020B0604020202020204" pitchFamily="34" charset="0"/>
                <a:cs typeface="Arial" panose="020B0604020202020204" pitchFamily="34" charset="0"/>
              </a:rPr>
              <a:t>δοκῶ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τρόπον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λέξεως </a:t>
            </a:r>
            <a:r>
              <a:rPr lang="el-GR" dirty="0" err="1">
                <a:latin typeface="Arial" panose="020B0604020202020204" pitchFamily="34" charset="0"/>
                <a:cs typeface="Arial" panose="020B0604020202020204" pitchFamily="34" charset="0"/>
              </a:rPr>
              <a:t>ἐᾶν</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ἴσως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χείρων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ἴσως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βελτίων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εἴη</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αὐτὸ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σκοπεῖν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τούτῳ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νοῦν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προσέχειν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δίκαια λέγω ἢ </a:t>
            </a:r>
            <a:r>
              <a:rPr lang="el-GR" dirty="0" err="1">
                <a:latin typeface="Arial" panose="020B0604020202020204" pitchFamily="34" charset="0"/>
                <a:cs typeface="Arial" panose="020B0604020202020204" pitchFamily="34" charset="0"/>
              </a:rPr>
              <a:t>μή</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δικαστοῦ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αὕτη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ἀρετή</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ῥήτορος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τἀληθῆ</a:t>
            </a:r>
            <a:r>
              <a:rPr lang="el-GR" dirty="0">
                <a:latin typeface="Arial" panose="020B0604020202020204" pitchFamily="34" charset="0"/>
                <a:cs typeface="Arial" panose="020B0604020202020204" pitchFamily="34" charset="0"/>
              </a:rPr>
              <a:t> λέγειν.</a:t>
            </a:r>
          </a:p>
        </p:txBody>
      </p:sp>
    </p:spTree>
    <p:extLst>
      <p:ext uri="{BB962C8B-B14F-4D97-AF65-F5344CB8AC3E}">
        <p14:creationId xmlns:p14="http://schemas.microsoft.com/office/powerpoint/2010/main" val="42709250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427F972-8576-CE45-4EA0-EB4AA6D4839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a:t>
            </a:r>
            <a:r>
              <a:rPr lang="en-US" i="1" dirty="0">
                <a:latin typeface="Arial" panose="020B0604020202020204" pitchFamily="34" charset="0"/>
                <a:cs typeface="Arial" panose="020B0604020202020204" pitchFamily="34" charset="0"/>
              </a:rPr>
              <a:t>Apology</a:t>
            </a:r>
            <a:r>
              <a:rPr lang="en-US" dirty="0">
                <a:latin typeface="Arial" panose="020B0604020202020204" pitchFamily="34" charset="0"/>
                <a:cs typeface="Arial" panose="020B0604020202020204" pitchFamily="34" charset="0"/>
              </a:rPr>
              <a:t> 17a-18a</a:t>
            </a:r>
            <a:endParaRPr lang="el-GR" dirty="0"/>
          </a:p>
        </p:txBody>
      </p:sp>
      <p:sp>
        <p:nvSpPr>
          <p:cNvPr id="5" name="Θέση περιεχομένου 4">
            <a:extLst>
              <a:ext uri="{FF2B5EF4-FFF2-40B4-BE49-F238E27FC236}">
                <a16:creationId xmlns:a16="http://schemas.microsoft.com/office/drawing/2014/main" id="{259972F7-C84D-6770-20DE-83859EE79B73}"/>
              </a:ext>
            </a:extLst>
          </p:cNvPr>
          <p:cNvSpPr>
            <a:spLocks noGrp="1"/>
          </p:cNvSpPr>
          <p:nvPr>
            <p:ph sz="half" idx="1"/>
          </p:nvPr>
        </p:nvSpPr>
        <p:spPr/>
        <p:txBody>
          <a:bodyPr>
            <a:normAutofit fontScale="70000" lnSpcReduction="20000"/>
          </a:bodyPr>
          <a:lstStyle/>
          <a:p>
            <a:pPr marL="0" indent="0" algn="just">
              <a:buNone/>
            </a:pPr>
            <a:r>
              <a:rPr lang="el-GR" dirty="0" err="1"/>
              <a:t>ὅτι</a:t>
            </a:r>
            <a:r>
              <a:rPr lang="el-GR" dirty="0"/>
              <a:t> </a:t>
            </a:r>
            <a:r>
              <a:rPr lang="el-GR" dirty="0" err="1"/>
              <a:t>μὲν</a:t>
            </a:r>
            <a:r>
              <a:rPr lang="el-GR" dirty="0"/>
              <a:t> </a:t>
            </a:r>
            <a:r>
              <a:rPr lang="el-GR" dirty="0" err="1"/>
              <a:t>ὑμεῖς</a:t>
            </a:r>
            <a:r>
              <a:rPr lang="el-GR" dirty="0"/>
              <a:t>, ὦ </a:t>
            </a:r>
            <a:r>
              <a:rPr lang="el-GR" dirty="0" err="1"/>
              <a:t>ἄνδρες</a:t>
            </a:r>
            <a:r>
              <a:rPr lang="el-GR" dirty="0"/>
              <a:t> </a:t>
            </a:r>
            <a:r>
              <a:rPr lang="el-GR" dirty="0" err="1"/>
              <a:t>Ἀθηναῖοι</a:t>
            </a:r>
            <a:r>
              <a:rPr lang="el-GR" dirty="0"/>
              <a:t>, </a:t>
            </a:r>
            <a:r>
              <a:rPr lang="el-GR" dirty="0" err="1"/>
              <a:t>πεπόνθατε</a:t>
            </a:r>
            <a:r>
              <a:rPr lang="el-GR" dirty="0"/>
              <a:t> </a:t>
            </a:r>
            <a:r>
              <a:rPr lang="el-GR" dirty="0" err="1"/>
              <a:t>ὑπὸ</a:t>
            </a:r>
            <a:r>
              <a:rPr lang="el-GR" dirty="0"/>
              <a:t> </a:t>
            </a:r>
            <a:r>
              <a:rPr lang="el-GR" dirty="0" err="1"/>
              <a:t>τῶν</a:t>
            </a:r>
            <a:r>
              <a:rPr lang="el-GR" dirty="0"/>
              <a:t> </a:t>
            </a:r>
            <a:r>
              <a:rPr lang="el-GR" b="1" dirty="0" err="1"/>
              <a:t>ἐμῶν</a:t>
            </a:r>
            <a:r>
              <a:rPr lang="el-GR" b="1" dirty="0"/>
              <a:t> κατηγόρων</a:t>
            </a:r>
            <a:r>
              <a:rPr lang="el-GR" dirty="0"/>
              <a:t>, </a:t>
            </a:r>
            <a:r>
              <a:rPr lang="el-GR" dirty="0" err="1"/>
              <a:t>οὐκ</a:t>
            </a:r>
            <a:r>
              <a:rPr lang="el-GR" dirty="0"/>
              <a:t> </a:t>
            </a:r>
            <a:r>
              <a:rPr lang="el-GR" dirty="0" err="1"/>
              <a:t>οἶδα</a:t>
            </a:r>
            <a:r>
              <a:rPr lang="el-GR" dirty="0"/>
              <a:t>· </a:t>
            </a:r>
            <a:r>
              <a:rPr lang="el-GR" dirty="0" err="1"/>
              <a:t>ἐγὼ</a:t>
            </a:r>
            <a:r>
              <a:rPr lang="el-GR" dirty="0"/>
              <a:t> δ᾽ </a:t>
            </a:r>
            <a:r>
              <a:rPr lang="el-GR" dirty="0" err="1"/>
              <a:t>οὖν</a:t>
            </a:r>
            <a:r>
              <a:rPr lang="el-GR" dirty="0"/>
              <a:t> </a:t>
            </a:r>
            <a:r>
              <a:rPr lang="el-GR" dirty="0" err="1"/>
              <a:t>καὶ</a:t>
            </a:r>
            <a:r>
              <a:rPr lang="el-GR" dirty="0"/>
              <a:t> </a:t>
            </a:r>
            <a:r>
              <a:rPr lang="el-GR" dirty="0" err="1"/>
              <a:t>αὐτὸς</a:t>
            </a:r>
            <a:r>
              <a:rPr lang="el-GR" dirty="0"/>
              <a:t> </a:t>
            </a:r>
            <a:r>
              <a:rPr lang="el-GR" dirty="0" err="1"/>
              <a:t>ὑπ</a:t>
            </a:r>
            <a:r>
              <a:rPr lang="el-GR" dirty="0"/>
              <a:t>᾽ </a:t>
            </a:r>
            <a:r>
              <a:rPr lang="el-GR" b="1" dirty="0" err="1"/>
              <a:t>αὐτῶν</a:t>
            </a:r>
            <a:r>
              <a:rPr lang="el-GR" dirty="0"/>
              <a:t> </a:t>
            </a:r>
            <a:r>
              <a:rPr lang="el-GR" b="1" dirty="0" err="1"/>
              <a:t>ὀλίγου</a:t>
            </a:r>
            <a:r>
              <a:rPr lang="el-GR" dirty="0"/>
              <a:t> </a:t>
            </a:r>
            <a:r>
              <a:rPr lang="el-GR" b="1" dirty="0" err="1"/>
              <a:t>ἐμαυτοῦ</a:t>
            </a:r>
            <a:r>
              <a:rPr lang="el-GR" dirty="0"/>
              <a:t> </a:t>
            </a:r>
            <a:r>
              <a:rPr lang="el-GR" dirty="0" err="1"/>
              <a:t>ἐπελαθόμην</a:t>
            </a:r>
            <a:r>
              <a:rPr lang="el-GR" dirty="0"/>
              <a:t>, </a:t>
            </a:r>
            <a:r>
              <a:rPr lang="el-GR" dirty="0" err="1"/>
              <a:t>οὕτω</a:t>
            </a:r>
            <a:r>
              <a:rPr lang="el-GR" dirty="0"/>
              <a:t> </a:t>
            </a:r>
            <a:r>
              <a:rPr lang="el-GR" dirty="0" err="1"/>
              <a:t>πιθανῶς</a:t>
            </a:r>
            <a:r>
              <a:rPr lang="el-GR" dirty="0"/>
              <a:t> </a:t>
            </a:r>
            <a:r>
              <a:rPr lang="el-GR" dirty="0" err="1"/>
              <a:t>ἔλεγον</a:t>
            </a:r>
            <a:r>
              <a:rPr lang="el-GR" dirty="0"/>
              <a:t>. καίτοι </a:t>
            </a:r>
            <a:r>
              <a:rPr lang="el-GR" dirty="0" err="1"/>
              <a:t>ἀληθές</a:t>
            </a:r>
            <a:r>
              <a:rPr lang="el-GR" dirty="0"/>
              <a:t> </a:t>
            </a:r>
            <a:r>
              <a:rPr lang="el-GR" dirty="0" err="1"/>
              <a:t>γε</a:t>
            </a:r>
            <a:r>
              <a:rPr lang="el-GR" dirty="0"/>
              <a:t> </a:t>
            </a:r>
            <a:r>
              <a:rPr lang="el-GR" dirty="0" err="1"/>
              <a:t>ὡς</a:t>
            </a:r>
            <a:r>
              <a:rPr lang="el-GR" dirty="0"/>
              <a:t> </a:t>
            </a:r>
            <a:r>
              <a:rPr lang="el-GR" dirty="0" err="1"/>
              <a:t>ἔπος</a:t>
            </a:r>
            <a:r>
              <a:rPr lang="el-GR" dirty="0"/>
              <a:t> </a:t>
            </a:r>
            <a:r>
              <a:rPr lang="el-GR" dirty="0" err="1"/>
              <a:t>εἰπεῖν</a:t>
            </a:r>
            <a:r>
              <a:rPr lang="el-GR" dirty="0"/>
              <a:t> </a:t>
            </a:r>
            <a:r>
              <a:rPr lang="el-GR" dirty="0" err="1"/>
              <a:t>οὐδὲν</a:t>
            </a:r>
            <a:r>
              <a:rPr lang="el-GR" dirty="0"/>
              <a:t> </a:t>
            </a:r>
            <a:r>
              <a:rPr lang="el-GR" dirty="0" err="1"/>
              <a:t>εἰρήκασιν</a:t>
            </a:r>
            <a:r>
              <a:rPr lang="el-GR" dirty="0"/>
              <a:t>. μάλιστα </a:t>
            </a:r>
            <a:r>
              <a:rPr lang="el-GR" dirty="0" err="1"/>
              <a:t>δὲ</a:t>
            </a:r>
            <a:r>
              <a:rPr lang="el-GR" dirty="0"/>
              <a:t> </a:t>
            </a:r>
            <a:r>
              <a:rPr lang="el-GR" b="1" dirty="0" err="1"/>
              <a:t>αὐτῶν</a:t>
            </a:r>
            <a:r>
              <a:rPr lang="el-GR" dirty="0"/>
              <a:t> </a:t>
            </a:r>
            <a:r>
              <a:rPr lang="el-GR" dirty="0" err="1"/>
              <a:t>ἓν</a:t>
            </a:r>
            <a:r>
              <a:rPr lang="el-GR" dirty="0"/>
              <a:t> </a:t>
            </a:r>
            <a:r>
              <a:rPr lang="el-GR" dirty="0" err="1"/>
              <a:t>ἐθαύμασα</a:t>
            </a:r>
            <a:r>
              <a:rPr lang="el-GR" dirty="0"/>
              <a:t> </a:t>
            </a:r>
            <a:r>
              <a:rPr lang="el-GR" dirty="0" err="1"/>
              <a:t>τῶν</a:t>
            </a:r>
            <a:r>
              <a:rPr lang="el-GR" dirty="0"/>
              <a:t> </a:t>
            </a:r>
            <a:r>
              <a:rPr lang="el-GR" b="1" dirty="0" err="1"/>
              <a:t>πολλῶν</a:t>
            </a:r>
            <a:r>
              <a:rPr lang="el-GR" dirty="0"/>
              <a:t> </a:t>
            </a:r>
            <a:r>
              <a:rPr lang="el-GR" dirty="0" err="1"/>
              <a:t>ὧν</a:t>
            </a:r>
            <a:r>
              <a:rPr lang="el-GR" dirty="0"/>
              <a:t> </a:t>
            </a:r>
            <a:r>
              <a:rPr lang="el-GR" dirty="0" err="1"/>
              <a:t>ἐψεύσαντο</a:t>
            </a:r>
            <a:r>
              <a:rPr lang="el-GR" dirty="0"/>
              <a:t>, </a:t>
            </a:r>
            <a:r>
              <a:rPr lang="el-GR" dirty="0" err="1"/>
              <a:t>τοῦτο</a:t>
            </a:r>
            <a:r>
              <a:rPr lang="el-GR" dirty="0"/>
              <a:t> </a:t>
            </a:r>
            <a:r>
              <a:rPr lang="el-GR" dirty="0" err="1"/>
              <a:t>ἐν</a:t>
            </a:r>
            <a:r>
              <a:rPr lang="el-GR" dirty="0"/>
              <a:t> ᾧ </a:t>
            </a:r>
            <a:r>
              <a:rPr lang="el-GR" dirty="0" err="1"/>
              <a:t>ἔλεγον</a:t>
            </a:r>
            <a:r>
              <a:rPr lang="el-GR" dirty="0"/>
              <a:t> </a:t>
            </a:r>
            <a:r>
              <a:rPr lang="el-GR" dirty="0" err="1"/>
              <a:t>ὡς</a:t>
            </a:r>
            <a:r>
              <a:rPr lang="el-GR" dirty="0"/>
              <a:t> </a:t>
            </a:r>
            <a:r>
              <a:rPr lang="el-GR" dirty="0" err="1"/>
              <a:t>χρῆν</a:t>
            </a:r>
            <a:r>
              <a:rPr lang="el-GR" dirty="0"/>
              <a:t> </a:t>
            </a:r>
            <a:r>
              <a:rPr lang="el-GR" dirty="0" err="1"/>
              <a:t>ὑμᾶς</a:t>
            </a:r>
            <a:r>
              <a:rPr lang="el-GR" dirty="0"/>
              <a:t> </a:t>
            </a:r>
            <a:r>
              <a:rPr lang="el-GR" dirty="0" err="1"/>
              <a:t>εὐλαβεῖσθαι</a:t>
            </a:r>
            <a:r>
              <a:rPr lang="el-GR" dirty="0"/>
              <a:t> </a:t>
            </a:r>
            <a:r>
              <a:rPr lang="el-GR" dirty="0" err="1"/>
              <a:t>μὴ</a:t>
            </a:r>
            <a:r>
              <a:rPr lang="el-GR" dirty="0"/>
              <a:t> </a:t>
            </a:r>
            <a:r>
              <a:rPr lang="el-GR" dirty="0" err="1"/>
              <a:t>ὑπ</a:t>
            </a:r>
            <a:r>
              <a:rPr lang="el-GR" b="1" dirty="0"/>
              <a:t>᾽ </a:t>
            </a:r>
            <a:r>
              <a:rPr lang="el-GR" b="1" dirty="0" err="1"/>
              <a:t>ἐμοῦ</a:t>
            </a:r>
            <a:r>
              <a:rPr lang="el-GR" b="1" dirty="0"/>
              <a:t> </a:t>
            </a:r>
            <a:r>
              <a:rPr lang="el-GR" dirty="0" err="1"/>
              <a:t>ἐξαπατηθῆτε</a:t>
            </a:r>
            <a:r>
              <a:rPr lang="el-GR" dirty="0"/>
              <a:t> </a:t>
            </a:r>
            <a:r>
              <a:rPr lang="el-GR" dirty="0" err="1"/>
              <a:t>ὡς</a:t>
            </a:r>
            <a:r>
              <a:rPr lang="el-GR" dirty="0"/>
              <a:t> </a:t>
            </a:r>
            <a:r>
              <a:rPr lang="el-GR" b="1" dirty="0" err="1"/>
              <a:t>δεινοῦ</a:t>
            </a:r>
            <a:r>
              <a:rPr lang="el-GR" dirty="0"/>
              <a:t> </a:t>
            </a:r>
            <a:r>
              <a:rPr lang="el-GR" dirty="0" err="1"/>
              <a:t>ὄντος</a:t>
            </a:r>
            <a:r>
              <a:rPr lang="el-GR" dirty="0"/>
              <a:t> λέγειν. </a:t>
            </a:r>
            <a:r>
              <a:rPr lang="el-GR" dirty="0" err="1"/>
              <a:t>τὸ</a:t>
            </a:r>
            <a:r>
              <a:rPr lang="el-GR" dirty="0"/>
              <a:t> </a:t>
            </a:r>
            <a:r>
              <a:rPr lang="el-GR" dirty="0" err="1"/>
              <a:t>γὰρ</a:t>
            </a:r>
            <a:r>
              <a:rPr lang="el-GR" dirty="0"/>
              <a:t> </a:t>
            </a:r>
            <a:r>
              <a:rPr lang="el-GR" dirty="0" err="1"/>
              <a:t>μὴ</a:t>
            </a:r>
            <a:r>
              <a:rPr lang="el-GR" dirty="0"/>
              <a:t> </a:t>
            </a:r>
            <a:r>
              <a:rPr lang="el-GR" dirty="0" err="1"/>
              <a:t>αἰσχυνθῆναι</a:t>
            </a:r>
            <a:r>
              <a:rPr lang="el-GR" dirty="0"/>
              <a:t> </a:t>
            </a:r>
            <a:r>
              <a:rPr lang="el-GR" dirty="0" err="1"/>
              <a:t>ὅτι</a:t>
            </a:r>
            <a:r>
              <a:rPr lang="el-GR" dirty="0"/>
              <a:t> </a:t>
            </a:r>
            <a:r>
              <a:rPr lang="el-GR" dirty="0" err="1"/>
              <a:t>αὐτίκα</a:t>
            </a:r>
            <a:r>
              <a:rPr lang="el-GR" dirty="0"/>
              <a:t> </a:t>
            </a:r>
            <a:r>
              <a:rPr lang="el-GR" dirty="0" err="1"/>
              <a:t>ὑπ</a:t>
            </a:r>
            <a:r>
              <a:rPr lang="el-GR" dirty="0"/>
              <a:t>᾽ </a:t>
            </a:r>
            <a:r>
              <a:rPr lang="el-GR" b="1" dirty="0" err="1"/>
              <a:t>ἐμοῦ</a:t>
            </a:r>
            <a:r>
              <a:rPr lang="el-GR" dirty="0"/>
              <a:t> </a:t>
            </a:r>
            <a:r>
              <a:rPr lang="el-GR" dirty="0" err="1"/>
              <a:t>ἐξελεγχθήσονται</a:t>
            </a:r>
            <a:r>
              <a:rPr lang="el-GR" dirty="0"/>
              <a:t> </a:t>
            </a:r>
            <a:r>
              <a:rPr lang="el-GR" dirty="0" err="1"/>
              <a:t>ἔργῳ</a:t>
            </a:r>
            <a:r>
              <a:rPr lang="el-GR" dirty="0"/>
              <a:t>, </a:t>
            </a:r>
            <a:r>
              <a:rPr lang="el-GR" dirty="0" err="1"/>
              <a:t>ἐπειδὰν</a:t>
            </a:r>
            <a:r>
              <a:rPr lang="el-GR" dirty="0"/>
              <a:t> </a:t>
            </a:r>
            <a:r>
              <a:rPr lang="el-GR" dirty="0" err="1"/>
              <a:t>μηδ</a:t>
            </a:r>
            <a:r>
              <a:rPr lang="el-GR" dirty="0"/>
              <a:t>᾽ </a:t>
            </a:r>
            <a:r>
              <a:rPr lang="el-GR" dirty="0" err="1"/>
              <a:t>ὁπωστιοῦν</a:t>
            </a:r>
            <a:r>
              <a:rPr lang="el-GR" dirty="0"/>
              <a:t> </a:t>
            </a:r>
            <a:r>
              <a:rPr lang="el-GR" dirty="0" err="1"/>
              <a:t>φαίνωμαι</a:t>
            </a:r>
            <a:r>
              <a:rPr lang="el-GR" dirty="0"/>
              <a:t> </a:t>
            </a:r>
            <a:r>
              <a:rPr lang="el-GR" dirty="0" err="1"/>
              <a:t>δεινὸς</a:t>
            </a:r>
            <a:r>
              <a:rPr lang="el-GR" dirty="0"/>
              <a:t> λέγειν, </a:t>
            </a:r>
            <a:r>
              <a:rPr lang="el-GR" dirty="0" err="1"/>
              <a:t>τοῦτό</a:t>
            </a:r>
            <a:r>
              <a:rPr lang="el-GR" dirty="0"/>
              <a:t> μοι </a:t>
            </a:r>
            <a:r>
              <a:rPr lang="el-GR" dirty="0" err="1"/>
              <a:t>ἔδοξεν</a:t>
            </a:r>
            <a:r>
              <a:rPr lang="el-GR" dirty="0"/>
              <a:t> </a:t>
            </a:r>
            <a:r>
              <a:rPr lang="el-GR" b="1" dirty="0" err="1"/>
              <a:t>αὐτῶν</a:t>
            </a:r>
            <a:r>
              <a:rPr lang="el-GR" dirty="0"/>
              <a:t> </a:t>
            </a:r>
            <a:r>
              <a:rPr lang="el-GR" dirty="0" err="1"/>
              <a:t>ἀναισχυντότατον</a:t>
            </a:r>
            <a:r>
              <a:rPr lang="el-GR" dirty="0"/>
              <a:t> </a:t>
            </a:r>
            <a:r>
              <a:rPr lang="el-GR" dirty="0" err="1"/>
              <a:t>εἶναι</a:t>
            </a:r>
            <a:r>
              <a:rPr lang="el-GR" dirty="0"/>
              <a:t>, </a:t>
            </a:r>
            <a:r>
              <a:rPr lang="el-GR" dirty="0" err="1"/>
              <a:t>εἰ</a:t>
            </a:r>
            <a:r>
              <a:rPr lang="el-GR" dirty="0"/>
              <a:t> </a:t>
            </a:r>
            <a:r>
              <a:rPr lang="el-GR" dirty="0" err="1"/>
              <a:t>μὴ</a:t>
            </a:r>
            <a:r>
              <a:rPr lang="el-GR" dirty="0"/>
              <a:t> </a:t>
            </a:r>
            <a:r>
              <a:rPr lang="el-GR" dirty="0" err="1"/>
              <a:t>ἄρα</a:t>
            </a:r>
            <a:r>
              <a:rPr lang="el-GR" dirty="0"/>
              <a:t> </a:t>
            </a:r>
            <a:r>
              <a:rPr lang="el-GR" dirty="0" err="1"/>
              <a:t>δεινὸν</a:t>
            </a:r>
            <a:r>
              <a:rPr lang="el-GR" dirty="0"/>
              <a:t> </a:t>
            </a:r>
            <a:r>
              <a:rPr lang="el-GR" dirty="0" err="1"/>
              <a:t>καλοῦσιν</a:t>
            </a:r>
            <a:r>
              <a:rPr lang="el-GR" dirty="0"/>
              <a:t> </a:t>
            </a:r>
            <a:r>
              <a:rPr lang="el-GR" dirty="0" err="1"/>
              <a:t>οὗτοι</a:t>
            </a:r>
            <a:r>
              <a:rPr lang="el-GR" dirty="0"/>
              <a:t> λέγειν </a:t>
            </a:r>
            <a:r>
              <a:rPr lang="el-GR" dirty="0" err="1"/>
              <a:t>τὸν</a:t>
            </a:r>
            <a:r>
              <a:rPr lang="el-GR" dirty="0"/>
              <a:t> </a:t>
            </a:r>
            <a:r>
              <a:rPr lang="el-GR" dirty="0" err="1"/>
              <a:t>τἀληθῆ</a:t>
            </a:r>
            <a:r>
              <a:rPr lang="el-GR" dirty="0"/>
              <a:t> λέγοντα· </a:t>
            </a:r>
            <a:r>
              <a:rPr lang="el-GR" dirty="0" err="1"/>
              <a:t>εἰ</a:t>
            </a:r>
            <a:r>
              <a:rPr lang="el-GR" dirty="0"/>
              <a:t> </a:t>
            </a:r>
            <a:r>
              <a:rPr lang="el-GR" dirty="0" err="1"/>
              <a:t>μὲν</a:t>
            </a:r>
            <a:r>
              <a:rPr lang="el-GR" dirty="0"/>
              <a:t> </a:t>
            </a:r>
            <a:r>
              <a:rPr lang="el-GR" dirty="0" err="1"/>
              <a:t>γὰρ</a:t>
            </a:r>
            <a:r>
              <a:rPr lang="el-GR" dirty="0"/>
              <a:t> </a:t>
            </a:r>
            <a:r>
              <a:rPr lang="el-GR" dirty="0" err="1"/>
              <a:t>τοῦτο</a:t>
            </a:r>
            <a:r>
              <a:rPr lang="el-GR" dirty="0"/>
              <a:t> </a:t>
            </a:r>
            <a:r>
              <a:rPr lang="el-GR" dirty="0" err="1"/>
              <a:t>λέγουσιν</a:t>
            </a:r>
            <a:r>
              <a:rPr lang="el-GR" dirty="0"/>
              <a:t>, </a:t>
            </a:r>
            <a:r>
              <a:rPr lang="el-GR" dirty="0" err="1"/>
              <a:t>ὁμολογοίην</a:t>
            </a:r>
            <a:r>
              <a:rPr lang="el-GR" dirty="0"/>
              <a:t> </a:t>
            </a:r>
            <a:r>
              <a:rPr lang="el-GR" dirty="0" err="1"/>
              <a:t>ἂν</a:t>
            </a:r>
            <a:r>
              <a:rPr lang="el-GR" dirty="0"/>
              <a:t> </a:t>
            </a:r>
            <a:r>
              <a:rPr lang="el-GR" dirty="0" err="1"/>
              <a:t>ἔγωγε</a:t>
            </a:r>
            <a:r>
              <a:rPr lang="el-GR" dirty="0"/>
              <a:t> </a:t>
            </a:r>
            <a:r>
              <a:rPr lang="el-GR" dirty="0" err="1"/>
              <a:t>οὐ</a:t>
            </a:r>
            <a:r>
              <a:rPr lang="el-GR" dirty="0"/>
              <a:t> </a:t>
            </a:r>
            <a:r>
              <a:rPr lang="el-GR" dirty="0" err="1"/>
              <a:t>κατὰ</a:t>
            </a:r>
            <a:r>
              <a:rPr lang="el-GR" dirty="0"/>
              <a:t> τούτους </a:t>
            </a:r>
            <a:r>
              <a:rPr lang="el-GR" dirty="0" err="1"/>
              <a:t>εἶναι</a:t>
            </a:r>
            <a:r>
              <a:rPr lang="el-GR" dirty="0"/>
              <a:t> </a:t>
            </a:r>
            <a:r>
              <a:rPr lang="el-GR" dirty="0" err="1"/>
              <a:t>ῥήτωρ</a:t>
            </a:r>
            <a:r>
              <a:rPr lang="el-GR" dirty="0"/>
              <a:t>. </a:t>
            </a:r>
            <a:r>
              <a:rPr lang="el-GR" dirty="0" err="1"/>
              <a:t>οὗτοι</a:t>
            </a:r>
            <a:r>
              <a:rPr lang="el-GR" dirty="0"/>
              <a:t> </a:t>
            </a:r>
            <a:r>
              <a:rPr lang="el-GR" dirty="0" err="1"/>
              <a:t>μὲν</a:t>
            </a:r>
            <a:r>
              <a:rPr lang="el-GR" dirty="0"/>
              <a:t> </a:t>
            </a:r>
            <a:r>
              <a:rPr lang="el-GR" dirty="0" err="1"/>
              <a:t>οὖν</a:t>
            </a:r>
            <a:r>
              <a:rPr lang="el-GR" dirty="0"/>
              <a:t>, </a:t>
            </a:r>
            <a:r>
              <a:rPr lang="el-GR" dirty="0" err="1"/>
              <a:t>ὥσπερ</a:t>
            </a:r>
            <a:r>
              <a:rPr lang="el-GR" dirty="0"/>
              <a:t> </a:t>
            </a:r>
            <a:r>
              <a:rPr lang="el-GR" dirty="0" err="1"/>
              <a:t>ἐγὼ</a:t>
            </a:r>
            <a:r>
              <a:rPr lang="el-GR" dirty="0"/>
              <a:t> λέγω, ἤ τι ἢ </a:t>
            </a:r>
            <a:r>
              <a:rPr lang="el-GR" dirty="0" err="1"/>
              <a:t>οὐδὲν</a:t>
            </a:r>
            <a:r>
              <a:rPr lang="el-GR" dirty="0"/>
              <a:t> </a:t>
            </a:r>
            <a:r>
              <a:rPr lang="el-GR" dirty="0" err="1"/>
              <a:t>ἀληθὲς</a:t>
            </a:r>
            <a:r>
              <a:rPr lang="el-GR" dirty="0"/>
              <a:t> </a:t>
            </a:r>
            <a:r>
              <a:rPr lang="el-GR" dirty="0" err="1"/>
              <a:t>εἰρήκασιν</a:t>
            </a:r>
            <a:r>
              <a:rPr lang="el-GR" dirty="0"/>
              <a:t>, </a:t>
            </a:r>
            <a:r>
              <a:rPr lang="el-GR" dirty="0" err="1"/>
              <a:t>ὑμεῖς</a:t>
            </a:r>
            <a:r>
              <a:rPr lang="el-GR" dirty="0"/>
              <a:t> </a:t>
            </a:r>
            <a:r>
              <a:rPr lang="el-GR" dirty="0" err="1"/>
              <a:t>δέ</a:t>
            </a:r>
            <a:r>
              <a:rPr lang="el-GR" dirty="0"/>
              <a:t> μου </a:t>
            </a:r>
            <a:r>
              <a:rPr lang="el-GR" dirty="0" err="1"/>
              <a:t>ἀκούσεσθε</a:t>
            </a:r>
            <a:r>
              <a:rPr lang="el-GR" dirty="0"/>
              <a:t> </a:t>
            </a:r>
            <a:r>
              <a:rPr lang="el-GR" dirty="0" err="1"/>
              <a:t>πᾶσαν</a:t>
            </a:r>
            <a:r>
              <a:rPr lang="el-GR" dirty="0"/>
              <a:t> </a:t>
            </a:r>
            <a:r>
              <a:rPr lang="el-GR" dirty="0" err="1"/>
              <a:t>τὴν</a:t>
            </a:r>
            <a:r>
              <a:rPr lang="el-GR" dirty="0"/>
              <a:t> </a:t>
            </a:r>
            <a:r>
              <a:rPr lang="el-GR" dirty="0" err="1"/>
              <a:t>ἀλήθειαν</a:t>
            </a:r>
            <a:r>
              <a:rPr lang="el-GR" dirty="0"/>
              <a:t>—</a:t>
            </a:r>
            <a:r>
              <a:rPr lang="el-GR" dirty="0" err="1"/>
              <a:t>οὐ</a:t>
            </a:r>
            <a:r>
              <a:rPr lang="el-GR" dirty="0"/>
              <a:t> </a:t>
            </a:r>
            <a:r>
              <a:rPr lang="el-GR" dirty="0" err="1"/>
              <a:t>μέντοι</a:t>
            </a:r>
            <a:r>
              <a:rPr lang="el-GR" dirty="0"/>
              <a:t> </a:t>
            </a:r>
            <a:r>
              <a:rPr lang="el-GR" dirty="0" err="1"/>
              <a:t>μὰ</a:t>
            </a:r>
            <a:r>
              <a:rPr lang="el-GR" dirty="0"/>
              <a:t> Δία, ὦ </a:t>
            </a:r>
            <a:r>
              <a:rPr lang="el-GR" dirty="0" err="1"/>
              <a:t>ἄνδρες</a:t>
            </a:r>
            <a:r>
              <a:rPr lang="el-GR" dirty="0"/>
              <a:t> </a:t>
            </a:r>
            <a:r>
              <a:rPr lang="el-GR" dirty="0" err="1"/>
              <a:t>Ἀθηναῖοι</a:t>
            </a:r>
            <a:r>
              <a:rPr lang="el-GR" dirty="0"/>
              <a:t>, </a:t>
            </a:r>
            <a:r>
              <a:rPr lang="el-GR" dirty="0" err="1"/>
              <a:t>κεκαλλιεπημένους</a:t>
            </a:r>
            <a:r>
              <a:rPr lang="el-GR" dirty="0"/>
              <a:t> </a:t>
            </a:r>
            <a:r>
              <a:rPr lang="el-GR" dirty="0" err="1"/>
              <a:t>γε</a:t>
            </a:r>
            <a:r>
              <a:rPr lang="el-GR" dirty="0"/>
              <a:t> λόγους, </a:t>
            </a:r>
            <a:r>
              <a:rPr lang="el-GR" dirty="0" err="1"/>
              <a:t>ὥσπερ</a:t>
            </a:r>
            <a:r>
              <a:rPr lang="el-GR" dirty="0"/>
              <a:t> </a:t>
            </a:r>
            <a:r>
              <a:rPr lang="el-GR" dirty="0" err="1"/>
              <a:t>οἱ</a:t>
            </a:r>
            <a:r>
              <a:rPr lang="el-GR" dirty="0"/>
              <a:t> </a:t>
            </a:r>
            <a:r>
              <a:rPr lang="el-GR" b="1" dirty="0"/>
              <a:t>τούτων</a:t>
            </a:r>
            <a:r>
              <a:rPr lang="el-GR" dirty="0"/>
              <a:t>,</a:t>
            </a:r>
          </a:p>
          <a:p>
            <a:pPr marL="0" indent="0">
              <a:buNone/>
            </a:pPr>
            <a:endParaRPr lang="el-GR" dirty="0"/>
          </a:p>
        </p:txBody>
      </p:sp>
      <p:sp>
        <p:nvSpPr>
          <p:cNvPr id="6" name="Θέση περιεχομένου 5">
            <a:extLst>
              <a:ext uri="{FF2B5EF4-FFF2-40B4-BE49-F238E27FC236}">
                <a16:creationId xmlns:a16="http://schemas.microsoft.com/office/drawing/2014/main" id="{F30E393C-E079-7ED9-6648-036A49C3E9E9}"/>
              </a:ext>
            </a:extLst>
          </p:cNvPr>
          <p:cNvSpPr>
            <a:spLocks noGrp="1"/>
          </p:cNvSpPr>
          <p:nvPr>
            <p:ph sz="half" idx="2"/>
          </p:nvPr>
        </p:nvSpPr>
        <p:spPr/>
        <p:txBody>
          <a:bodyPr>
            <a:normAutofit fontScale="70000" lnSpcReduction="20000"/>
          </a:bodyPr>
          <a:lstStyle/>
          <a:p>
            <a:pPr marL="0" indent="0" algn="just">
              <a:buNone/>
            </a:pPr>
            <a:r>
              <a:rPr lang="el-GR" dirty="0" err="1"/>
              <a:t>ῥήμασί</a:t>
            </a:r>
            <a:r>
              <a:rPr lang="el-GR" dirty="0"/>
              <a:t> τε </a:t>
            </a:r>
            <a:r>
              <a:rPr lang="el-GR" dirty="0" err="1"/>
              <a:t>καὶ</a:t>
            </a:r>
            <a:r>
              <a:rPr lang="el-GR" dirty="0"/>
              <a:t> </a:t>
            </a:r>
            <a:r>
              <a:rPr lang="el-GR" dirty="0" err="1"/>
              <a:t>ὀνόμασιν</a:t>
            </a:r>
            <a:r>
              <a:rPr lang="el-GR" dirty="0"/>
              <a:t> </a:t>
            </a:r>
            <a:r>
              <a:rPr lang="el-GR" dirty="0" err="1"/>
              <a:t>οὐδὲ</a:t>
            </a:r>
            <a:r>
              <a:rPr lang="el-GR" dirty="0"/>
              <a:t> </a:t>
            </a:r>
            <a:r>
              <a:rPr lang="el-GR" dirty="0" err="1"/>
              <a:t>κεκοσμημένους</a:t>
            </a:r>
            <a:r>
              <a:rPr lang="el-GR" dirty="0"/>
              <a:t>, </a:t>
            </a:r>
            <a:r>
              <a:rPr lang="el-GR" dirty="0" err="1"/>
              <a:t>ἀλλ</a:t>
            </a:r>
            <a:r>
              <a:rPr lang="el-GR" dirty="0"/>
              <a:t>᾽ </a:t>
            </a:r>
            <a:r>
              <a:rPr lang="el-GR" dirty="0" err="1"/>
              <a:t>ἀκούσεσθε</a:t>
            </a:r>
            <a:r>
              <a:rPr lang="el-GR" dirty="0"/>
              <a:t> </a:t>
            </a:r>
            <a:r>
              <a:rPr lang="el-GR" dirty="0" err="1"/>
              <a:t>εἰκῇ</a:t>
            </a:r>
            <a:r>
              <a:rPr lang="el-GR" dirty="0"/>
              <a:t> λεγόμενα </a:t>
            </a:r>
            <a:r>
              <a:rPr lang="el-GR" dirty="0" err="1"/>
              <a:t>τοῖς</a:t>
            </a:r>
            <a:r>
              <a:rPr lang="el-GR" dirty="0"/>
              <a:t> </a:t>
            </a:r>
            <a:r>
              <a:rPr lang="el-GR" dirty="0" err="1"/>
              <a:t>ἐπιτυχοῦσιν</a:t>
            </a:r>
            <a:r>
              <a:rPr lang="el-GR" dirty="0"/>
              <a:t> </a:t>
            </a:r>
            <a:r>
              <a:rPr lang="el-GR" dirty="0" err="1"/>
              <a:t>ὀνόμασιν</a:t>
            </a:r>
            <a:r>
              <a:rPr lang="el-GR" dirty="0"/>
              <a:t>—πιστεύω </a:t>
            </a:r>
            <a:r>
              <a:rPr lang="el-GR" dirty="0" err="1"/>
              <a:t>γὰρ</a:t>
            </a:r>
            <a:r>
              <a:rPr lang="el-GR" dirty="0"/>
              <a:t> δίκαια </a:t>
            </a:r>
            <a:r>
              <a:rPr lang="el-GR" dirty="0" err="1"/>
              <a:t>εἶναι</a:t>
            </a:r>
            <a:r>
              <a:rPr lang="el-GR" dirty="0"/>
              <a:t> ἃ λέγω—</a:t>
            </a:r>
            <a:r>
              <a:rPr lang="el-GR" dirty="0" err="1"/>
              <a:t>καὶ</a:t>
            </a:r>
            <a:r>
              <a:rPr lang="el-GR" dirty="0"/>
              <a:t> </a:t>
            </a:r>
            <a:r>
              <a:rPr lang="el-GR" dirty="0" err="1"/>
              <a:t>μηδεὶς</a:t>
            </a:r>
            <a:r>
              <a:rPr lang="el-GR" dirty="0"/>
              <a:t> </a:t>
            </a:r>
            <a:r>
              <a:rPr lang="el-GR" b="1" dirty="0" err="1"/>
              <a:t>ὑμῶν</a:t>
            </a:r>
            <a:r>
              <a:rPr lang="el-GR" dirty="0"/>
              <a:t> </a:t>
            </a:r>
            <a:r>
              <a:rPr lang="el-GR" dirty="0" err="1"/>
              <a:t>προσδοκησάτω</a:t>
            </a:r>
            <a:r>
              <a:rPr lang="el-GR" dirty="0"/>
              <a:t> </a:t>
            </a:r>
            <a:r>
              <a:rPr lang="el-GR" dirty="0" err="1"/>
              <a:t>ἄλλως</a:t>
            </a:r>
            <a:r>
              <a:rPr lang="el-GR" dirty="0"/>
              <a:t>· </a:t>
            </a:r>
            <a:r>
              <a:rPr lang="el-GR" dirty="0" err="1"/>
              <a:t>οὐδὲ</a:t>
            </a:r>
            <a:r>
              <a:rPr lang="el-GR" dirty="0"/>
              <a:t> </a:t>
            </a:r>
            <a:r>
              <a:rPr lang="el-GR" dirty="0" err="1"/>
              <a:t>γὰρ</a:t>
            </a:r>
            <a:r>
              <a:rPr lang="el-GR" dirty="0"/>
              <a:t> </a:t>
            </a:r>
            <a:r>
              <a:rPr lang="el-GR" dirty="0" err="1"/>
              <a:t>ἂν</a:t>
            </a:r>
            <a:r>
              <a:rPr lang="el-GR" dirty="0"/>
              <a:t> </a:t>
            </a:r>
            <a:r>
              <a:rPr lang="el-GR" dirty="0" err="1"/>
              <a:t>δήπου</a:t>
            </a:r>
            <a:r>
              <a:rPr lang="el-GR" dirty="0"/>
              <a:t> </a:t>
            </a:r>
            <a:r>
              <a:rPr lang="el-GR" dirty="0" err="1"/>
              <a:t>πρέποι</a:t>
            </a:r>
            <a:r>
              <a:rPr lang="el-GR" dirty="0"/>
              <a:t>, ὦ </a:t>
            </a:r>
            <a:r>
              <a:rPr lang="el-GR" dirty="0" err="1"/>
              <a:t>ἄνδρες</a:t>
            </a:r>
            <a:r>
              <a:rPr lang="el-GR" dirty="0"/>
              <a:t>, </a:t>
            </a:r>
            <a:r>
              <a:rPr lang="el-GR" dirty="0" err="1"/>
              <a:t>τῇδε</a:t>
            </a:r>
            <a:r>
              <a:rPr lang="el-GR" dirty="0"/>
              <a:t> </a:t>
            </a:r>
            <a:r>
              <a:rPr lang="el-GR" dirty="0" err="1"/>
              <a:t>τῇ</a:t>
            </a:r>
            <a:r>
              <a:rPr lang="el-GR" dirty="0"/>
              <a:t> </a:t>
            </a:r>
            <a:r>
              <a:rPr lang="el-GR" dirty="0" err="1"/>
              <a:t>ἡλικίᾳ</a:t>
            </a:r>
            <a:r>
              <a:rPr lang="el-GR" dirty="0"/>
              <a:t> </a:t>
            </a:r>
            <a:r>
              <a:rPr lang="el-GR" dirty="0" err="1"/>
              <a:t>ὥσπερ</a:t>
            </a:r>
            <a:r>
              <a:rPr lang="el-GR" dirty="0"/>
              <a:t> </a:t>
            </a:r>
            <a:r>
              <a:rPr lang="el-GR" dirty="0" err="1"/>
              <a:t>μειρακίῳ</a:t>
            </a:r>
            <a:r>
              <a:rPr lang="el-GR" dirty="0"/>
              <a:t> </a:t>
            </a:r>
            <a:r>
              <a:rPr lang="el-GR" dirty="0" err="1"/>
              <a:t>πλάττοντι</a:t>
            </a:r>
            <a:r>
              <a:rPr lang="el-GR" dirty="0"/>
              <a:t> λόγους </a:t>
            </a:r>
            <a:r>
              <a:rPr lang="el-GR" dirty="0" err="1"/>
              <a:t>εἰς</a:t>
            </a:r>
            <a:r>
              <a:rPr lang="el-GR" dirty="0"/>
              <a:t> </a:t>
            </a:r>
            <a:r>
              <a:rPr lang="el-GR" dirty="0" err="1"/>
              <a:t>ὑμᾶς</a:t>
            </a:r>
            <a:r>
              <a:rPr lang="el-GR" dirty="0"/>
              <a:t> </a:t>
            </a:r>
            <a:r>
              <a:rPr lang="el-GR" dirty="0" err="1"/>
              <a:t>εἰσιέναι</a:t>
            </a:r>
            <a:r>
              <a:rPr lang="el-GR" dirty="0"/>
              <a:t>. </a:t>
            </a:r>
            <a:r>
              <a:rPr lang="el-GR" dirty="0" err="1"/>
              <a:t>καὶ</a:t>
            </a:r>
            <a:r>
              <a:rPr lang="el-GR" dirty="0"/>
              <a:t> </a:t>
            </a:r>
            <a:r>
              <a:rPr lang="el-GR" dirty="0" err="1"/>
              <a:t>μέντοι</a:t>
            </a:r>
            <a:r>
              <a:rPr lang="el-GR" dirty="0"/>
              <a:t> </a:t>
            </a:r>
            <a:r>
              <a:rPr lang="el-GR" dirty="0" err="1"/>
              <a:t>καὶ</a:t>
            </a:r>
            <a:r>
              <a:rPr lang="el-GR" dirty="0"/>
              <a:t> πάνυ, ὦ </a:t>
            </a:r>
            <a:r>
              <a:rPr lang="el-GR" dirty="0" err="1"/>
              <a:t>ἄνδρες</a:t>
            </a:r>
            <a:r>
              <a:rPr lang="el-GR" dirty="0"/>
              <a:t> </a:t>
            </a:r>
            <a:r>
              <a:rPr lang="el-GR" dirty="0" err="1"/>
              <a:t>Ἀθηναῖοι</a:t>
            </a:r>
            <a:r>
              <a:rPr lang="el-GR" dirty="0"/>
              <a:t>, </a:t>
            </a:r>
            <a:r>
              <a:rPr lang="el-GR" dirty="0" err="1"/>
              <a:t>τοῦτο</a:t>
            </a:r>
            <a:r>
              <a:rPr lang="el-GR" dirty="0"/>
              <a:t> </a:t>
            </a:r>
            <a:r>
              <a:rPr lang="el-GR" b="1" dirty="0" err="1"/>
              <a:t>ὑμῶν</a:t>
            </a:r>
            <a:r>
              <a:rPr lang="el-GR" dirty="0"/>
              <a:t> δέομαι </a:t>
            </a:r>
            <a:r>
              <a:rPr lang="el-GR" dirty="0" err="1"/>
              <a:t>καὶ</a:t>
            </a:r>
            <a:r>
              <a:rPr lang="el-GR" dirty="0"/>
              <a:t> </a:t>
            </a:r>
            <a:r>
              <a:rPr lang="el-GR" dirty="0" err="1"/>
              <a:t>παρίεμαι</a:t>
            </a:r>
            <a:r>
              <a:rPr lang="el-GR" dirty="0"/>
              <a:t>· </a:t>
            </a:r>
            <a:r>
              <a:rPr lang="el-GR" dirty="0" err="1"/>
              <a:t>ἐὰν</a:t>
            </a:r>
            <a:r>
              <a:rPr lang="el-GR" dirty="0"/>
              <a:t> </a:t>
            </a:r>
            <a:r>
              <a:rPr lang="el-GR" dirty="0" err="1"/>
              <a:t>διὰ</a:t>
            </a:r>
            <a:r>
              <a:rPr lang="el-GR" dirty="0"/>
              <a:t> </a:t>
            </a:r>
            <a:r>
              <a:rPr lang="el-GR" dirty="0" err="1"/>
              <a:t>τῶν</a:t>
            </a:r>
            <a:r>
              <a:rPr lang="el-GR" dirty="0"/>
              <a:t> </a:t>
            </a:r>
            <a:r>
              <a:rPr lang="el-GR" b="1" dirty="0" err="1"/>
              <a:t>αὐτῶν</a:t>
            </a:r>
            <a:r>
              <a:rPr lang="el-GR" b="1" dirty="0"/>
              <a:t> λόγων </a:t>
            </a:r>
            <a:r>
              <a:rPr lang="el-GR" dirty="0" err="1"/>
              <a:t>ἀκούητέ</a:t>
            </a:r>
            <a:r>
              <a:rPr lang="el-GR" dirty="0"/>
              <a:t> μου </a:t>
            </a:r>
            <a:r>
              <a:rPr lang="el-GR" dirty="0" err="1"/>
              <a:t>ἀπολογουμένου</a:t>
            </a:r>
            <a:r>
              <a:rPr lang="el-GR" dirty="0"/>
              <a:t> </a:t>
            </a:r>
            <a:r>
              <a:rPr lang="el-GR" dirty="0" err="1"/>
              <a:t>δι</a:t>
            </a:r>
            <a:r>
              <a:rPr lang="el-GR" dirty="0"/>
              <a:t>᾽ </a:t>
            </a:r>
            <a:r>
              <a:rPr lang="el-GR" b="1" dirty="0" err="1"/>
              <a:t>ὧνπερ</a:t>
            </a:r>
            <a:r>
              <a:rPr lang="el-GR" dirty="0"/>
              <a:t> </a:t>
            </a:r>
            <a:r>
              <a:rPr lang="el-GR" dirty="0" err="1"/>
              <a:t>εἴωθα</a:t>
            </a:r>
            <a:r>
              <a:rPr lang="el-GR" dirty="0"/>
              <a:t> λέγειν </a:t>
            </a:r>
            <a:r>
              <a:rPr lang="el-GR" dirty="0" err="1"/>
              <a:t>καὶ</a:t>
            </a:r>
            <a:r>
              <a:rPr lang="el-GR" dirty="0"/>
              <a:t> </a:t>
            </a:r>
            <a:r>
              <a:rPr lang="el-GR" dirty="0" err="1"/>
              <a:t>ἐν</a:t>
            </a:r>
            <a:r>
              <a:rPr lang="el-GR" dirty="0"/>
              <a:t> </a:t>
            </a:r>
            <a:r>
              <a:rPr lang="el-GR" dirty="0" err="1"/>
              <a:t>ἀγορᾷ</a:t>
            </a:r>
            <a:r>
              <a:rPr lang="el-GR" dirty="0"/>
              <a:t> </a:t>
            </a:r>
            <a:r>
              <a:rPr lang="el-GR" dirty="0" err="1"/>
              <a:t>ἐπὶ</a:t>
            </a:r>
            <a:r>
              <a:rPr lang="el-GR" dirty="0"/>
              <a:t> </a:t>
            </a:r>
            <a:r>
              <a:rPr lang="el-GR" dirty="0" err="1"/>
              <a:t>τῶν</a:t>
            </a:r>
            <a:r>
              <a:rPr lang="el-GR" dirty="0"/>
              <a:t> </a:t>
            </a:r>
            <a:r>
              <a:rPr lang="el-GR" b="1" dirty="0" err="1"/>
              <a:t>τραπεζῶν</a:t>
            </a:r>
            <a:r>
              <a:rPr lang="el-GR" dirty="0"/>
              <a:t>, </a:t>
            </a:r>
            <a:r>
              <a:rPr lang="el-GR" dirty="0" err="1"/>
              <a:t>ἵνα</a:t>
            </a:r>
            <a:r>
              <a:rPr lang="el-GR" dirty="0"/>
              <a:t> </a:t>
            </a:r>
            <a:r>
              <a:rPr lang="el-GR" b="1" dirty="0" err="1"/>
              <a:t>ὑμῶν</a:t>
            </a:r>
            <a:r>
              <a:rPr lang="el-GR" dirty="0"/>
              <a:t> </a:t>
            </a:r>
            <a:r>
              <a:rPr lang="el-GR" dirty="0" err="1"/>
              <a:t>πολλοὶ</a:t>
            </a:r>
            <a:r>
              <a:rPr lang="el-GR" dirty="0"/>
              <a:t> </a:t>
            </a:r>
            <a:r>
              <a:rPr lang="el-GR" dirty="0" err="1"/>
              <a:t>ἀκηκόασι</a:t>
            </a:r>
            <a:r>
              <a:rPr lang="el-GR" dirty="0"/>
              <a:t>, </a:t>
            </a:r>
            <a:r>
              <a:rPr lang="el-GR" dirty="0" err="1"/>
              <a:t>καὶ</a:t>
            </a:r>
            <a:r>
              <a:rPr lang="el-GR" dirty="0"/>
              <a:t> </a:t>
            </a:r>
            <a:r>
              <a:rPr lang="el-GR" dirty="0" err="1"/>
              <a:t>ἄλλοθι</a:t>
            </a:r>
            <a:r>
              <a:rPr lang="el-GR" dirty="0"/>
              <a:t>, μήτε θαυμάζειν μήτε </a:t>
            </a:r>
            <a:r>
              <a:rPr lang="el-GR" dirty="0" err="1"/>
              <a:t>θορυβεῖν</a:t>
            </a:r>
            <a:r>
              <a:rPr lang="el-GR" dirty="0"/>
              <a:t> </a:t>
            </a:r>
            <a:r>
              <a:rPr lang="el-GR" b="1" dirty="0"/>
              <a:t>τούτου</a:t>
            </a:r>
            <a:r>
              <a:rPr lang="el-GR" dirty="0"/>
              <a:t> </a:t>
            </a:r>
            <a:r>
              <a:rPr lang="el-GR" dirty="0" err="1"/>
              <a:t>ἕνεκα</a:t>
            </a:r>
            <a:r>
              <a:rPr lang="el-GR" dirty="0"/>
              <a:t>. </a:t>
            </a:r>
            <a:r>
              <a:rPr lang="el-GR" dirty="0" err="1"/>
              <a:t>ἔχει</a:t>
            </a:r>
            <a:r>
              <a:rPr lang="el-GR" dirty="0"/>
              <a:t> </a:t>
            </a:r>
            <a:r>
              <a:rPr lang="el-GR" dirty="0" err="1"/>
              <a:t>γὰρ</a:t>
            </a:r>
            <a:r>
              <a:rPr lang="el-GR" dirty="0"/>
              <a:t> </a:t>
            </a:r>
            <a:r>
              <a:rPr lang="el-GR" dirty="0" err="1"/>
              <a:t>οὑτωσί</a:t>
            </a:r>
            <a:r>
              <a:rPr lang="el-GR" dirty="0"/>
              <a:t>. </a:t>
            </a:r>
            <a:r>
              <a:rPr lang="el-GR" dirty="0" err="1"/>
              <a:t>νῦν</a:t>
            </a:r>
            <a:r>
              <a:rPr lang="el-GR" dirty="0"/>
              <a:t> </a:t>
            </a:r>
            <a:r>
              <a:rPr lang="el-GR" dirty="0" err="1"/>
              <a:t>ἐγὼ</a:t>
            </a:r>
            <a:r>
              <a:rPr lang="el-GR" dirty="0"/>
              <a:t> </a:t>
            </a:r>
            <a:r>
              <a:rPr lang="el-GR" dirty="0" err="1"/>
              <a:t>πρῶτον</a:t>
            </a:r>
            <a:r>
              <a:rPr lang="el-GR" dirty="0"/>
              <a:t> </a:t>
            </a:r>
            <a:r>
              <a:rPr lang="el-GR" dirty="0" err="1"/>
              <a:t>ἐπὶ</a:t>
            </a:r>
            <a:r>
              <a:rPr lang="el-GR" dirty="0"/>
              <a:t> </a:t>
            </a:r>
            <a:r>
              <a:rPr lang="el-GR" dirty="0" err="1"/>
              <a:t>δικαστήριον</a:t>
            </a:r>
            <a:r>
              <a:rPr lang="el-GR" dirty="0"/>
              <a:t> </a:t>
            </a:r>
            <a:r>
              <a:rPr lang="el-GR" dirty="0" err="1"/>
              <a:t>ἀναβέβηκα</a:t>
            </a:r>
            <a:r>
              <a:rPr lang="el-GR" dirty="0"/>
              <a:t>, </a:t>
            </a:r>
            <a:r>
              <a:rPr lang="el-GR" dirty="0" err="1"/>
              <a:t>ἔτη</a:t>
            </a:r>
            <a:r>
              <a:rPr lang="el-GR" dirty="0"/>
              <a:t> </a:t>
            </a:r>
            <a:r>
              <a:rPr lang="el-GR" dirty="0" err="1"/>
              <a:t>γεγονὼς</a:t>
            </a:r>
            <a:r>
              <a:rPr lang="el-GR" dirty="0"/>
              <a:t> </a:t>
            </a:r>
            <a:r>
              <a:rPr lang="el-GR" dirty="0" err="1"/>
              <a:t>ἑβδομήκοντα</a:t>
            </a:r>
            <a:r>
              <a:rPr lang="el-GR" dirty="0"/>
              <a:t>· </a:t>
            </a:r>
            <a:r>
              <a:rPr lang="el-GR" dirty="0" err="1"/>
              <a:t>ἀτεχνῶς</a:t>
            </a:r>
            <a:r>
              <a:rPr lang="el-GR" dirty="0"/>
              <a:t> </a:t>
            </a:r>
            <a:r>
              <a:rPr lang="el-GR" dirty="0" err="1"/>
              <a:t>οὖν</a:t>
            </a:r>
            <a:r>
              <a:rPr lang="el-GR" dirty="0"/>
              <a:t> </a:t>
            </a:r>
            <a:r>
              <a:rPr lang="el-GR" dirty="0" err="1"/>
              <a:t>ξένως</a:t>
            </a:r>
            <a:r>
              <a:rPr lang="el-GR" dirty="0"/>
              <a:t> </a:t>
            </a:r>
            <a:r>
              <a:rPr lang="el-GR" dirty="0" err="1"/>
              <a:t>ἔχω</a:t>
            </a:r>
            <a:r>
              <a:rPr lang="el-GR" dirty="0"/>
              <a:t> </a:t>
            </a:r>
            <a:r>
              <a:rPr lang="el-GR" dirty="0" err="1"/>
              <a:t>τῆς</a:t>
            </a:r>
            <a:r>
              <a:rPr lang="el-GR" dirty="0"/>
              <a:t> </a:t>
            </a:r>
            <a:r>
              <a:rPr lang="el-GR" dirty="0" err="1"/>
              <a:t>ἐνθάδε</a:t>
            </a:r>
            <a:r>
              <a:rPr lang="el-GR" dirty="0"/>
              <a:t> </a:t>
            </a:r>
            <a:r>
              <a:rPr lang="el-GR" b="1" dirty="0"/>
              <a:t>λέξεως</a:t>
            </a:r>
            <a:r>
              <a:rPr lang="el-GR" dirty="0"/>
              <a:t>. </a:t>
            </a:r>
            <a:r>
              <a:rPr lang="el-GR" dirty="0" err="1"/>
              <a:t>ὥσπερ</a:t>
            </a:r>
            <a:r>
              <a:rPr lang="el-GR" dirty="0"/>
              <a:t> </a:t>
            </a:r>
            <a:r>
              <a:rPr lang="el-GR" dirty="0" err="1"/>
              <a:t>οὖν</a:t>
            </a:r>
            <a:r>
              <a:rPr lang="el-GR" dirty="0"/>
              <a:t> </a:t>
            </a:r>
            <a:r>
              <a:rPr lang="el-GR" dirty="0" err="1"/>
              <a:t>ἄν</a:t>
            </a:r>
            <a:r>
              <a:rPr lang="el-GR" dirty="0"/>
              <a:t>, </a:t>
            </a:r>
            <a:r>
              <a:rPr lang="el-GR" dirty="0" err="1"/>
              <a:t>εἰ</a:t>
            </a:r>
            <a:r>
              <a:rPr lang="el-GR" dirty="0"/>
              <a:t> </a:t>
            </a:r>
            <a:r>
              <a:rPr lang="el-GR" dirty="0" err="1"/>
              <a:t>τῷ</a:t>
            </a:r>
            <a:r>
              <a:rPr lang="el-GR" dirty="0"/>
              <a:t> </a:t>
            </a:r>
            <a:r>
              <a:rPr lang="el-GR" dirty="0" err="1"/>
              <a:t>ὄντι</a:t>
            </a:r>
            <a:r>
              <a:rPr lang="el-GR" dirty="0"/>
              <a:t> ξένος </a:t>
            </a:r>
            <a:r>
              <a:rPr lang="el-GR" dirty="0" err="1"/>
              <a:t>ἐτύγχανον</a:t>
            </a:r>
            <a:r>
              <a:rPr lang="el-GR" dirty="0"/>
              <a:t> </a:t>
            </a:r>
            <a:r>
              <a:rPr lang="el-GR" dirty="0" err="1"/>
              <a:t>ὤν</a:t>
            </a:r>
            <a:r>
              <a:rPr lang="el-GR" dirty="0"/>
              <a:t>, </a:t>
            </a:r>
            <a:r>
              <a:rPr lang="el-GR" dirty="0" err="1"/>
              <a:t>συνεγιγνώσκετε</a:t>
            </a:r>
            <a:r>
              <a:rPr lang="el-GR" dirty="0"/>
              <a:t> </a:t>
            </a:r>
            <a:r>
              <a:rPr lang="el-GR" dirty="0" err="1"/>
              <a:t>δήπου</a:t>
            </a:r>
            <a:r>
              <a:rPr lang="el-GR" dirty="0"/>
              <a:t> </a:t>
            </a:r>
            <a:r>
              <a:rPr lang="el-GR" dirty="0" err="1"/>
              <a:t>ἄν</a:t>
            </a:r>
            <a:r>
              <a:rPr lang="el-GR" dirty="0"/>
              <a:t> μοι </a:t>
            </a:r>
            <a:r>
              <a:rPr lang="el-GR" dirty="0" err="1"/>
              <a:t>εἰ</a:t>
            </a:r>
            <a:r>
              <a:rPr lang="el-GR" dirty="0"/>
              <a:t> </a:t>
            </a:r>
            <a:r>
              <a:rPr lang="el-GR" dirty="0" err="1"/>
              <a:t>ἐν</a:t>
            </a:r>
            <a:r>
              <a:rPr lang="el-GR" dirty="0"/>
              <a:t> </a:t>
            </a:r>
            <a:r>
              <a:rPr lang="el-GR" dirty="0" err="1"/>
              <a:t>ἐκείνῃ</a:t>
            </a:r>
            <a:r>
              <a:rPr lang="el-GR" dirty="0"/>
              <a:t> </a:t>
            </a:r>
            <a:r>
              <a:rPr lang="el-GR" dirty="0" err="1"/>
              <a:t>τῇ</a:t>
            </a:r>
            <a:r>
              <a:rPr lang="el-GR" dirty="0"/>
              <a:t> </a:t>
            </a:r>
            <a:r>
              <a:rPr lang="el-GR" dirty="0" err="1"/>
              <a:t>φωνῇ</a:t>
            </a:r>
            <a:r>
              <a:rPr lang="el-GR" dirty="0"/>
              <a:t> τε </a:t>
            </a:r>
            <a:r>
              <a:rPr lang="el-GR" dirty="0" err="1"/>
              <a:t>καὶ</a:t>
            </a:r>
            <a:r>
              <a:rPr lang="el-GR" dirty="0"/>
              <a:t> </a:t>
            </a:r>
            <a:r>
              <a:rPr lang="el-GR" dirty="0" err="1"/>
              <a:t>τῷ</a:t>
            </a:r>
            <a:r>
              <a:rPr lang="el-GR" dirty="0"/>
              <a:t> </a:t>
            </a:r>
            <a:r>
              <a:rPr lang="el-GR" dirty="0" err="1"/>
              <a:t>τρόπῳ</a:t>
            </a:r>
            <a:r>
              <a:rPr lang="el-GR" dirty="0"/>
              <a:t> </a:t>
            </a:r>
            <a:r>
              <a:rPr lang="el-GR" dirty="0" err="1"/>
              <a:t>ἔλεγον</a:t>
            </a:r>
            <a:r>
              <a:rPr lang="el-GR" dirty="0"/>
              <a:t> </a:t>
            </a:r>
            <a:r>
              <a:rPr lang="el-GR" dirty="0" err="1"/>
              <a:t>ἐν</a:t>
            </a:r>
            <a:r>
              <a:rPr lang="el-GR" dirty="0"/>
              <a:t> </a:t>
            </a:r>
            <a:r>
              <a:rPr lang="el-GR" dirty="0" err="1"/>
              <a:t>οἷσπερ</a:t>
            </a:r>
            <a:r>
              <a:rPr lang="el-GR" dirty="0"/>
              <a:t> </a:t>
            </a:r>
            <a:r>
              <a:rPr lang="el-GR" dirty="0" err="1"/>
              <a:t>ἐτεθράμμην</a:t>
            </a:r>
            <a:r>
              <a:rPr lang="el-GR" dirty="0"/>
              <a:t>, </a:t>
            </a:r>
            <a:r>
              <a:rPr lang="el-GR" dirty="0" err="1"/>
              <a:t>καὶ</a:t>
            </a:r>
            <a:r>
              <a:rPr lang="el-GR" dirty="0"/>
              <a:t> </a:t>
            </a:r>
            <a:r>
              <a:rPr lang="el-GR" dirty="0" err="1"/>
              <a:t>δὴ</a:t>
            </a:r>
            <a:r>
              <a:rPr lang="el-GR" dirty="0"/>
              <a:t> </a:t>
            </a:r>
            <a:r>
              <a:rPr lang="el-GR" dirty="0" err="1"/>
              <a:t>καὶ</a:t>
            </a:r>
            <a:r>
              <a:rPr lang="el-GR" dirty="0"/>
              <a:t> </a:t>
            </a:r>
            <a:r>
              <a:rPr lang="el-GR" dirty="0" err="1"/>
              <a:t>νῦν</a:t>
            </a:r>
            <a:r>
              <a:rPr lang="el-GR" dirty="0"/>
              <a:t> </a:t>
            </a:r>
            <a:r>
              <a:rPr lang="el-GR" dirty="0" err="1"/>
              <a:t>τοῦτο</a:t>
            </a:r>
            <a:r>
              <a:rPr lang="el-GR" dirty="0"/>
              <a:t> </a:t>
            </a:r>
            <a:r>
              <a:rPr lang="el-GR" b="1" dirty="0" err="1"/>
              <a:t>ὑμῶν</a:t>
            </a:r>
            <a:r>
              <a:rPr lang="el-GR" dirty="0"/>
              <a:t> δέομαι δίκαιον, </a:t>
            </a:r>
            <a:r>
              <a:rPr lang="el-GR" dirty="0" err="1"/>
              <a:t>ὥς</a:t>
            </a:r>
            <a:r>
              <a:rPr lang="el-GR" dirty="0"/>
              <a:t> </a:t>
            </a:r>
            <a:r>
              <a:rPr lang="el-GR" dirty="0" err="1"/>
              <a:t>γέ</a:t>
            </a:r>
            <a:r>
              <a:rPr lang="el-GR" dirty="0"/>
              <a:t> μοι </a:t>
            </a:r>
            <a:r>
              <a:rPr lang="el-GR" dirty="0" err="1"/>
              <a:t>δοκῶ</a:t>
            </a:r>
            <a:r>
              <a:rPr lang="el-GR" dirty="0"/>
              <a:t>, </a:t>
            </a:r>
            <a:r>
              <a:rPr lang="el-GR" dirty="0" err="1"/>
              <a:t>τὸν</a:t>
            </a:r>
            <a:r>
              <a:rPr lang="el-GR" dirty="0"/>
              <a:t> </a:t>
            </a:r>
            <a:r>
              <a:rPr lang="el-GR" dirty="0" err="1"/>
              <a:t>μὲν</a:t>
            </a:r>
            <a:r>
              <a:rPr lang="el-GR" dirty="0"/>
              <a:t> τρόπον </a:t>
            </a:r>
            <a:r>
              <a:rPr lang="el-GR" dirty="0" err="1"/>
              <a:t>τῆς</a:t>
            </a:r>
            <a:r>
              <a:rPr lang="el-GR" dirty="0"/>
              <a:t> </a:t>
            </a:r>
            <a:r>
              <a:rPr lang="el-GR" b="1" dirty="0"/>
              <a:t>λέξεως</a:t>
            </a:r>
            <a:r>
              <a:rPr lang="el-GR" dirty="0"/>
              <a:t> </a:t>
            </a:r>
            <a:r>
              <a:rPr lang="el-GR" dirty="0" err="1"/>
              <a:t>ἐᾶν</a:t>
            </a:r>
            <a:r>
              <a:rPr lang="el-GR" dirty="0"/>
              <a:t>—</a:t>
            </a:r>
            <a:r>
              <a:rPr lang="el-GR" dirty="0" err="1"/>
              <a:t>ἴσως</a:t>
            </a:r>
            <a:r>
              <a:rPr lang="el-GR" dirty="0"/>
              <a:t> </a:t>
            </a:r>
            <a:r>
              <a:rPr lang="el-GR" dirty="0" err="1"/>
              <a:t>μὲν</a:t>
            </a:r>
            <a:r>
              <a:rPr lang="el-GR" dirty="0"/>
              <a:t> </a:t>
            </a:r>
            <a:r>
              <a:rPr lang="el-GR" dirty="0" err="1"/>
              <a:t>γὰρ</a:t>
            </a:r>
            <a:r>
              <a:rPr lang="el-GR" dirty="0"/>
              <a:t> </a:t>
            </a:r>
            <a:r>
              <a:rPr lang="el-GR" b="1" dirty="0" err="1"/>
              <a:t>χείρων</a:t>
            </a:r>
            <a:r>
              <a:rPr lang="el-GR" dirty="0"/>
              <a:t>, </a:t>
            </a:r>
            <a:r>
              <a:rPr lang="el-GR" dirty="0" err="1"/>
              <a:t>ἴσως</a:t>
            </a:r>
            <a:r>
              <a:rPr lang="el-GR" dirty="0"/>
              <a:t> </a:t>
            </a:r>
            <a:r>
              <a:rPr lang="el-GR" dirty="0" err="1"/>
              <a:t>δὲ</a:t>
            </a:r>
            <a:r>
              <a:rPr lang="el-GR" dirty="0"/>
              <a:t> </a:t>
            </a:r>
            <a:r>
              <a:rPr lang="el-GR" b="1" dirty="0" err="1"/>
              <a:t>βελτίων</a:t>
            </a:r>
            <a:r>
              <a:rPr lang="el-GR" b="1" dirty="0"/>
              <a:t> </a:t>
            </a:r>
            <a:r>
              <a:rPr lang="el-GR" dirty="0" err="1"/>
              <a:t>ἂν</a:t>
            </a:r>
            <a:r>
              <a:rPr lang="el-GR" dirty="0"/>
              <a:t> </a:t>
            </a:r>
            <a:r>
              <a:rPr lang="el-GR" dirty="0" err="1"/>
              <a:t>εἴη</a:t>
            </a:r>
            <a:r>
              <a:rPr lang="el-GR" dirty="0"/>
              <a:t>—</a:t>
            </a:r>
            <a:r>
              <a:rPr lang="el-GR" dirty="0" err="1"/>
              <a:t>αὐτὸ</a:t>
            </a:r>
            <a:r>
              <a:rPr lang="el-GR" dirty="0"/>
              <a:t> </a:t>
            </a:r>
            <a:r>
              <a:rPr lang="el-GR" dirty="0" err="1"/>
              <a:t>δὲ</a:t>
            </a:r>
            <a:r>
              <a:rPr lang="el-GR" dirty="0"/>
              <a:t> </a:t>
            </a:r>
            <a:r>
              <a:rPr lang="el-GR" dirty="0" err="1"/>
              <a:t>τοῦτο</a:t>
            </a:r>
            <a:r>
              <a:rPr lang="el-GR" dirty="0"/>
              <a:t> </a:t>
            </a:r>
            <a:r>
              <a:rPr lang="el-GR" dirty="0" err="1"/>
              <a:t>σκοπεῖν</a:t>
            </a:r>
            <a:r>
              <a:rPr lang="el-GR" dirty="0"/>
              <a:t> </a:t>
            </a:r>
            <a:r>
              <a:rPr lang="el-GR" dirty="0" err="1"/>
              <a:t>καὶ</a:t>
            </a:r>
            <a:r>
              <a:rPr lang="el-GR" dirty="0"/>
              <a:t> </a:t>
            </a:r>
            <a:r>
              <a:rPr lang="el-GR" dirty="0" err="1"/>
              <a:t>τούτῳ</a:t>
            </a:r>
            <a:r>
              <a:rPr lang="el-GR" dirty="0"/>
              <a:t> </a:t>
            </a:r>
            <a:r>
              <a:rPr lang="el-GR" dirty="0" err="1"/>
              <a:t>τὸν</a:t>
            </a:r>
            <a:r>
              <a:rPr lang="el-GR" dirty="0"/>
              <a:t> </a:t>
            </a:r>
            <a:r>
              <a:rPr lang="el-GR" dirty="0" err="1"/>
              <a:t>νοῦν</a:t>
            </a:r>
            <a:r>
              <a:rPr lang="el-GR" dirty="0"/>
              <a:t> </a:t>
            </a:r>
            <a:r>
              <a:rPr lang="el-GR" dirty="0" err="1"/>
              <a:t>προσέχειν</a:t>
            </a:r>
            <a:r>
              <a:rPr lang="el-GR" dirty="0"/>
              <a:t>, </a:t>
            </a:r>
            <a:r>
              <a:rPr lang="el-GR" dirty="0" err="1"/>
              <a:t>εἰ</a:t>
            </a:r>
            <a:r>
              <a:rPr lang="el-GR" dirty="0"/>
              <a:t> δίκαια λέγω ἢ </a:t>
            </a:r>
            <a:r>
              <a:rPr lang="el-GR" dirty="0" err="1"/>
              <a:t>μή</a:t>
            </a:r>
            <a:r>
              <a:rPr lang="el-GR" dirty="0"/>
              <a:t>· </a:t>
            </a:r>
            <a:r>
              <a:rPr lang="el-GR" b="1" dirty="0" err="1"/>
              <a:t>δικαστοῦ</a:t>
            </a:r>
            <a:r>
              <a:rPr lang="el-GR" dirty="0"/>
              <a:t> </a:t>
            </a:r>
            <a:r>
              <a:rPr lang="el-GR" dirty="0" err="1"/>
              <a:t>μὲν</a:t>
            </a:r>
            <a:r>
              <a:rPr lang="el-GR" dirty="0"/>
              <a:t> </a:t>
            </a:r>
            <a:r>
              <a:rPr lang="el-GR" dirty="0" err="1"/>
              <a:t>γὰρ</a:t>
            </a:r>
            <a:r>
              <a:rPr lang="el-GR" dirty="0"/>
              <a:t> </a:t>
            </a:r>
            <a:r>
              <a:rPr lang="el-GR" dirty="0" err="1"/>
              <a:t>αὕτη</a:t>
            </a:r>
            <a:r>
              <a:rPr lang="el-GR" dirty="0"/>
              <a:t> </a:t>
            </a:r>
            <a:r>
              <a:rPr lang="el-GR" dirty="0" err="1"/>
              <a:t>ἀρετή</a:t>
            </a:r>
            <a:r>
              <a:rPr lang="el-GR" dirty="0"/>
              <a:t>, </a:t>
            </a:r>
            <a:r>
              <a:rPr lang="el-GR" b="1" dirty="0" err="1"/>
              <a:t>ῥήτορος</a:t>
            </a:r>
            <a:r>
              <a:rPr lang="el-GR" dirty="0"/>
              <a:t> </a:t>
            </a:r>
            <a:r>
              <a:rPr lang="el-GR" dirty="0" err="1"/>
              <a:t>δὲ</a:t>
            </a:r>
            <a:r>
              <a:rPr lang="el-GR" dirty="0"/>
              <a:t> </a:t>
            </a:r>
            <a:r>
              <a:rPr lang="el-GR" dirty="0" err="1"/>
              <a:t>τἀληθῆ</a:t>
            </a:r>
            <a:r>
              <a:rPr lang="el-GR" dirty="0"/>
              <a:t> λέγειν.</a:t>
            </a:r>
          </a:p>
          <a:p>
            <a:pPr marL="0" indent="0">
              <a:buNone/>
            </a:pPr>
            <a:endParaRPr lang="el-GR" dirty="0"/>
          </a:p>
        </p:txBody>
      </p:sp>
    </p:spTree>
    <p:extLst>
      <p:ext uri="{BB962C8B-B14F-4D97-AF65-F5344CB8AC3E}">
        <p14:creationId xmlns:p14="http://schemas.microsoft.com/office/powerpoint/2010/main" val="39520205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9B732B-4699-B814-B937-14B9C49A921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Translation</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EC640875-F208-D105-491E-5B4DDAEAAB30}"/>
              </a:ext>
            </a:extLst>
          </p:cNvPr>
          <p:cNvSpPr>
            <a:spLocks noGrp="1"/>
          </p:cNvSpPr>
          <p:nvPr>
            <p:ph idx="1"/>
          </p:nvPr>
        </p:nvSpPr>
        <p:spPr/>
        <p:txBody>
          <a:bodyPr>
            <a:normAutofit fontScale="77500" lnSpcReduction="20000"/>
          </a:bodyPr>
          <a:lstStyle/>
          <a:p>
            <a:pPr marL="0" indent="0" algn="just">
              <a:buNone/>
            </a:pPr>
            <a:r>
              <a:rPr lang="en-US" dirty="0">
                <a:latin typeface="Arial" panose="020B0604020202020204" pitchFamily="34" charset="0"/>
                <a:cs typeface="Arial" panose="020B0604020202020204" pitchFamily="34" charset="0"/>
              </a:rPr>
              <a:t>How you, O Athenians, have been affected by my accusers, I cannot tell; but I know that they almost</a:t>
            </a:r>
          </a:p>
          <a:p>
            <a:pPr marL="0" indent="0" algn="just">
              <a:buNone/>
            </a:pPr>
            <a:r>
              <a:rPr lang="en-US" dirty="0">
                <a:latin typeface="Arial" panose="020B0604020202020204" pitchFamily="34" charset="0"/>
                <a:cs typeface="Arial" panose="020B0604020202020204" pitchFamily="34" charset="0"/>
              </a:rPr>
              <a:t>made me forget who I was—so persuasively did they speak; and yet they have hardly uttered a word of</a:t>
            </a:r>
          </a:p>
          <a:p>
            <a:pPr marL="0" indent="0" algn="just">
              <a:buNone/>
            </a:pPr>
            <a:r>
              <a:rPr lang="en-US" dirty="0">
                <a:latin typeface="Arial" panose="020B0604020202020204" pitchFamily="34" charset="0"/>
                <a:cs typeface="Arial" panose="020B0604020202020204" pitchFamily="34" charset="0"/>
              </a:rPr>
              <a:t>truth. But of the many falsehoods told by them, there was one which quite amazed me;—I mean when</a:t>
            </a:r>
          </a:p>
          <a:p>
            <a:pPr marL="0" indent="0" algn="just">
              <a:buNone/>
            </a:pPr>
            <a:r>
              <a:rPr lang="en-US" dirty="0">
                <a:latin typeface="Arial" panose="020B0604020202020204" pitchFamily="34" charset="0"/>
                <a:cs typeface="Arial" panose="020B0604020202020204" pitchFamily="34" charset="0"/>
              </a:rPr>
              <a:t>they said that you should be upon your guard and not allow yourselves to be deceived by the force of</a:t>
            </a:r>
          </a:p>
          <a:p>
            <a:pPr marL="0" indent="0" algn="just">
              <a:buNone/>
            </a:pPr>
            <a:r>
              <a:rPr lang="en-US" dirty="0">
                <a:latin typeface="Arial" panose="020B0604020202020204" pitchFamily="34" charset="0"/>
                <a:cs typeface="Arial" panose="020B0604020202020204" pitchFamily="34" charset="0"/>
              </a:rPr>
              <a:t>my eloquence. To say this, when they were certain to be detected as soon as I opened my lips and</a:t>
            </a:r>
          </a:p>
          <a:p>
            <a:pPr marL="0" indent="0" algn="just">
              <a:buNone/>
            </a:pPr>
            <a:r>
              <a:rPr lang="en-US" dirty="0">
                <a:latin typeface="Arial" panose="020B0604020202020204" pitchFamily="34" charset="0"/>
                <a:cs typeface="Arial" panose="020B0604020202020204" pitchFamily="34" charset="0"/>
              </a:rPr>
              <a:t>proved myself to be anything but a great speaker, did indeed appear to me most shameless—unless by</a:t>
            </a:r>
          </a:p>
          <a:p>
            <a:pPr marL="0" indent="0" algn="just">
              <a:buNone/>
            </a:pPr>
            <a:r>
              <a:rPr lang="en-US" dirty="0">
                <a:latin typeface="Arial" panose="020B0604020202020204" pitchFamily="34" charset="0"/>
                <a:cs typeface="Arial" panose="020B0604020202020204" pitchFamily="34" charset="0"/>
              </a:rPr>
              <a:t>the force of eloquence they mean the force of truth; for is such is their meaning, I admit that I am</a:t>
            </a:r>
          </a:p>
          <a:p>
            <a:pPr marL="0" indent="0" algn="just">
              <a:buNone/>
            </a:pPr>
            <a:r>
              <a:rPr lang="en-US" dirty="0">
                <a:latin typeface="Arial" panose="020B0604020202020204" pitchFamily="34" charset="0"/>
                <a:cs typeface="Arial" panose="020B0604020202020204" pitchFamily="34" charset="0"/>
              </a:rPr>
              <a:t>eloquent. But in how different a way from theirs! Well, as I was saying, they have scarcely spoken the</a:t>
            </a:r>
          </a:p>
          <a:p>
            <a:pPr marL="0" indent="0" algn="just">
              <a:buNone/>
            </a:pPr>
            <a:r>
              <a:rPr lang="en-US" dirty="0">
                <a:latin typeface="Arial" panose="020B0604020202020204" pitchFamily="34" charset="0"/>
                <a:cs typeface="Arial" panose="020B0604020202020204" pitchFamily="34" charset="0"/>
              </a:rPr>
              <a:t>truth at all; but from me you shall hear the whole truth: not, however, delivered after their manner in a</a:t>
            </a:r>
          </a:p>
          <a:p>
            <a:pPr marL="0" indent="0" algn="just">
              <a:buNone/>
            </a:pPr>
            <a:r>
              <a:rPr lang="en-US" dirty="0">
                <a:latin typeface="Arial" panose="020B0604020202020204" pitchFamily="34" charset="0"/>
                <a:cs typeface="Arial" panose="020B0604020202020204" pitchFamily="34" charset="0"/>
              </a:rPr>
              <a:t>set oration duly ornamented with words and phrases. No, by heaven! but I shall use the words and</a:t>
            </a:r>
          </a:p>
          <a:p>
            <a:pPr marL="0" indent="0" algn="just">
              <a:buNone/>
            </a:pPr>
            <a:r>
              <a:rPr lang="en-US" dirty="0">
                <a:latin typeface="Arial" panose="020B0604020202020204" pitchFamily="34" charset="0"/>
                <a:cs typeface="Arial" panose="020B0604020202020204" pitchFamily="34" charset="0"/>
              </a:rPr>
              <a:t>arguments which occur to me at the moment;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6286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318504-7BC7-C35F-3B32-6E6C8781CE1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Translation</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78BF680C-8F6A-7ABA-476E-F91EF791E19C}"/>
              </a:ext>
            </a:extLst>
          </p:cNvPr>
          <p:cNvSpPr>
            <a:spLocks noGrp="1"/>
          </p:cNvSpPr>
          <p:nvPr>
            <p:ph idx="1"/>
          </p:nvPr>
        </p:nvSpPr>
        <p:spPr/>
        <p:txBody>
          <a:bodyPr>
            <a:normAutofit lnSpcReduction="10000"/>
          </a:bodyPr>
          <a:lstStyle/>
          <a:p>
            <a:pPr marL="0" indent="0" algn="just">
              <a:buNone/>
            </a:pPr>
            <a:r>
              <a:rPr lang="en-US" dirty="0">
                <a:latin typeface="Arial" panose="020B0604020202020204" pitchFamily="34" charset="0"/>
                <a:cs typeface="Arial" panose="020B0604020202020204" pitchFamily="34" charset="0"/>
              </a:rPr>
              <a:t>for I am confident in the justice of my cause (Or, I am certain that I am right in taking this course.): at my time of life I ought not to be appearing before you, O men of Athens, in the character of a juvenile orator—let no one expect it of me. And I must beg of you to grant me a </a:t>
            </a:r>
            <a:r>
              <a:rPr lang="en-US" dirty="0" err="1">
                <a:latin typeface="Arial" panose="020B0604020202020204" pitchFamily="34" charset="0"/>
                <a:cs typeface="Arial" panose="020B0604020202020204" pitchFamily="34" charset="0"/>
              </a:rPr>
              <a:t>favour</a:t>
            </a:r>
            <a:r>
              <a:rPr lang="en-US" dirty="0">
                <a:latin typeface="Arial" panose="020B0604020202020204" pitchFamily="34" charset="0"/>
                <a:cs typeface="Arial" panose="020B0604020202020204" pitchFamily="34" charset="0"/>
              </a:rPr>
              <a:t>:—If I defend myself in my accustomed manner, and you hear me using the words which I have been in the habit of using in the agora, at the tables of the money-changers, or anywhere else, I would ask you not to be surprised, and not to interrupt me on this account. For I am more than seventy years of age, and appearing now for the first time in a court of law, I am quite a stranger to the language of the place; and therefore I would have you regard me as if I were really a stranger, whom you would excuse if he spoke in his native tongue, and after the fashion of his country:—Am I making an unfair request of you? Never mind the manner, which may or may not be good; but think only of the truth of my words, and give heed to that: let the speaker speak truly and the judge decide justly.</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9140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440B58-4346-D1C2-1F65-6803EDCD979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Greek Philosophical Words: A</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75200676-5103-F1BA-D9F1-7E31E478877F}"/>
              </a:ext>
            </a:extLst>
          </p:cNvPr>
          <p:cNvSpPr>
            <a:spLocks noGrp="1"/>
          </p:cNvSpPr>
          <p:nvPr>
            <p:ph idx="1"/>
          </p:nvPr>
        </p:nvSpPr>
        <p:spPr/>
        <p:txBody>
          <a:bodyPr>
            <a:normAutofit fontScale="92500" lnSpcReduction="10000"/>
          </a:bodyPr>
          <a:lstStyle/>
          <a:p>
            <a:pPr algn="just"/>
            <a:r>
              <a:rPr lang="el-GR" dirty="0" err="1">
                <a:latin typeface="Arial" panose="020B0604020202020204" pitchFamily="34" charset="0"/>
                <a:cs typeface="Arial" panose="020B0604020202020204" pitchFamily="34" charset="0"/>
              </a:rPr>
              <a:t>ἀγαθός</a:t>
            </a:r>
            <a:r>
              <a:rPr lang="en-US" dirty="0">
                <a:latin typeface="Arial" panose="020B0604020202020204" pitchFamily="34" charset="0"/>
                <a:cs typeface="Arial" panose="020B0604020202020204" pitchFamily="34" charset="0"/>
              </a:rPr>
              <a:t>: good. The highest term of commendation whether of what is to be praised (</a:t>
            </a:r>
            <a:r>
              <a:rPr lang="en-US" dirty="0" err="1">
                <a:latin typeface="Arial" panose="020B0604020202020204" pitchFamily="34" charset="0"/>
                <a:cs typeface="Arial" panose="020B0604020202020204" pitchFamily="34" charset="0"/>
              </a:rPr>
              <a:t>epainetos</a:t>
            </a:r>
            <a:r>
              <a:rPr lang="en-US" dirty="0">
                <a:latin typeface="Arial" panose="020B0604020202020204" pitchFamily="34" charset="0"/>
                <a:cs typeface="Arial" panose="020B0604020202020204" pitchFamily="34" charset="0"/>
              </a:rPr>
              <a:t>) or what is to be prized (</a:t>
            </a:r>
            <a:r>
              <a:rPr lang="en-US" dirty="0" err="1">
                <a:latin typeface="Arial" panose="020B0604020202020204" pitchFamily="34" charset="0"/>
                <a:cs typeface="Arial" panose="020B0604020202020204" pitchFamily="34" charset="0"/>
              </a:rPr>
              <a:t>timios</a:t>
            </a:r>
            <a:r>
              <a:rPr lang="en-US" dirty="0">
                <a:latin typeface="Arial" panose="020B0604020202020204" pitchFamily="34" charset="0"/>
                <a:cs typeface="Arial" panose="020B0604020202020204" pitchFamily="34" charset="0"/>
              </a:rPr>
              <a:t>). In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general use it can refer to good birth, bravery or other qualities according to context when applied to persons. What is </a:t>
            </a:r>
            <a:r>
              <a:rPr lang="en-US" dirty="0" err="1">
                <a:latin typeface="Arial" panose="020B0604020202020204" pitchFamily="34" charset="0"/>
                <a:cs typeface="Arial" panose="020B0604020202020204" pitchFamily="34" charset="0"/>
              </a:rPr>
              <a:t>agathos</a:t>
            </a:r>
            <a:r>
              <a:rPr lang="en-US" dirty="0">
                <a:latin typeface="Arial" panose="020B0604020202020204" pitchFamily="34" charset="0"/>
                <a:cs typeface="Arial" panose="020B0604020202020204" pitchFamily="34" charset="0"/>
              </a:rPr>
              <a:t> has excellence (</a:t>
            </a:r>
            <a:r>
              <a:rPr lang="en-US" dirty="0" err="1">
                <a:latin typeface="Arial" panose="020B0604020202020204" pitchFamily="34" charset="0"/>
                <a:cs typeface="Arial" panose="020B0604020202020204" pitchFamily="34" charset="0"/>
              </a:rPr>
              <a:t>areté</a:t>
            </a:r>
            <a:r>
              <a:rPr lang="en-US" dirty="0">
                <a:latin typeface="Arial" panose="020B0604020202020204" pitchFamily="34" charset="0"/>
                <a:cs typeface="Arial" panose="020B0604020202020204" pitchFamily="34" charset="0"/>
              </a:rPr>
              <a:t>‘). Sometimes moral: </a:t>
            </a:r>
            <a:r>
              <a:rPr lang="en-US" dirty="0" err="1">
                <a:latin typeface="Arial" panose="020B0604020202020204" pitchFamily="34" charset="0"/>
                <a:cs typeface="Arial" panose="020B0604020202020204" pitchFamily="34" charset="0"/>
              </a:rPr>
              <a:t>dikaion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onta</a:t>
            </a:r>
            <a:r>
              <a:rPr lang="en-US" dirty="0">
                <a:latin typeface="Arial" panose="020B0604020202020204" pitchFamily="34" charset="0"/>
                <a:cs typeface="Arial" panose="020B0604020202020204" pitchFamily="34" charset="0"/>
              </a:rPr>
              <a:t> kai </a:t>
            </a:r>
            <a:r>
              <a:rPr lang="en-US" dirty="0" err="1">
                <a:latin typeface="Arial" panose="020B0604020202020204" pitchFamily="34" charset="0"/>
                <a:cs typeface="Arial" panose="020B0604020202020204" pitchFamily="34" charset="0"/>
              </a:rPr>
              <a:t>andreion</a:t>
            </a:r>
            <a:r>
              <a:rPr lang="en-US" dirty="0">
                <a:latin typeface="Arial" panose="020B0604020202020204" pitchFamily="34" charset="0"/>
                <a:cs typeface="Arial" panose="020B0604020202020204" pitchFamily="34" charset="0"/>
              </a:rPr>
              <a:t> kai </a:t>
            </a:r>
            <a:r>
              <a:rPr lang="en-US" dirty="0" err="1">
                <a:latin typeface="Arial" panose="020B0604020202020204" pitchFamily="34" charset="0"/>
                <a:cs typeface="Arial" panose="020B0604020202020204" pitchFamily="34" charset="0"/>
              </a:rPr>
              <a:t>hosion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agathon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andra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einai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teleés</a:t>
            </a:r>
            <a:r>
              <a:rPr lang="en-US" dirty="0">
                <a:latin typeface="Arial" panose="020B0604020202020204" pitchFamily="34" charset="0"/>
                <a:cs typeface="Arial" panose="020B0604020202020204" pitchFamily="34" charset="0"/>
              </a:rPr>
              <a:t> — being just and brave and pious to be a completely good man (Pl. Gorg. 507C). Often with regard to high capacity or achievement in other areas: ton de </a:t>
            </a:r>
            <a:r>
              <a:rPr lang="en-US" dirty="0" err="1">
                <a:latin typeface="Arial" panose="020B0604020202020204" pitchFamily="34" charset="0"/>
                <a:cs typeface="Arial" panose="020B0604020202020204" pitchFamily="34" charset="0"/>
              </a:rPr>
              <a:t>agathon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kai </a:t>
            </a:r>
            <a:r>
              <a:rPr lang="en-US" dirty="0" err="1">
                <a:latin typeface="Arial" panose="020B0604020202020204" pitchFamily="34" charset="0"/>
                <a:cs typeface="Arial" panose="020B0604020202020204" pitchFamily="34" charset="0"/>
              </a:rPr>
              <a:t>kalés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prattein</a:t>
            </a:r>
            <a:r>
              <a:rPr lang="en-US" dirty="0">
                <a:latin typeface="Arial" panose="020B0604020202020204" pitchFamily="34" charset="0"/>
                <a:cs typeface="Arial" panose="020B0604020202020204" pitchFamily="34" charset="0"/>
              </a:rPr>
              <a:t> ha an </a:t>
            </a:r>
            <a:r>
              <a:rPr lang="en-US" dirty="0" err="1">
                <a:latin typeface="Arial" panose="020B0604020202020204" pitchFamily="34" charset="0"/>
                <a:cs typeface="Arial" panose="020B0604020202020204" pitchFamily="34" charset="0"/>
              </a:rPr>
              <a:t>pratté‘i</a:t>
            </a:r>
            <a:r>
              <a:rPr lang="en-US" dirty="0">
                <a:latin typeface="Arial" panose="020B0604020202020204" pitchFamily="34" charset="0"/>
                <a:cs typeface="Arial" panose="020B0604020202020204" pitchFamily="34" charset="0"/>
              </a:rPr>
              <a:t> — the good man does what he does well and finely (Gorg. 507C); </a:t>
            </a:r>
            <a:r>
              <a:rPr lang="en-US" dirty="0" err="1">
                <a:latin typeface="Arial" panose="020B0604020202020204" pitchFamily="34" charset="0"/>
                <a:cs typeface="Arial" panose="020B0604020202020204" pitchFamily="34" charset="0"/>
              </a:rPr>
              <a:t>agathos</a:t>
            </a:r>
            <a:r>
              <a:rPr lang="en-US" dirty="0">
                <a:latin typeface="Arial" panose="020B0604020202020204" pitchFamily="34" charset="0"/>
                <a:cs typeface="Arial" panose="020B0604020202020204" pitchFamily="34" charset="0"/>
              </a:rPr>
              <a:t> in argument (Pl. Hip. Min. 367C); </a:t>
            </a:r>
            <a:r>
              <a:rPr lang="en-US" dirty="0" err="1">
                <a:latin typeface="Arial" panose="020B0604020202020204" pitchFamily="34" charset="0"/>
                <a:cs typeface="Arial" panose="020B0604020202020204" pitchFamily="34" charset="0"/>
              </a:rPr>
              <a:t>agathos</a:t>
            </a:r>
            <a:r>
              <a:rPr lang="en-US" dirty="0">
                <a:latin typeface="Arial" panose="020B0604020202020204" pitchFamily="34" charset="0"/>
                <a:cs typeface="Arial" panose="020B0604020202020204" pitchFamily="34" charset="0"/>
              </a:rPr>
              <a:t> runner (Pl. Hip. Min. 373d).</a:t>
            </a:r>
          </a:p>
          <a:p>
            <a:pPr algn="just"/>
            <a:r>
              <a:rPr lang="en-US" dirty="0">
                <a:latin typeface="Arial" panose="020B0604020202020204" pitchFamily="34" charset="0"/>
                <a:cs typeface="Arial" panose="020B0604020202020204" pitchFamily="34" charset="0"/>
              </a:rPr>
              <a:t>In neuter singular to </a:t>
            </a:r>
            <a:r>
              <a:rPr lang="en-US" dirty="0" err="1">
                <a:latin typeface="Arial" panose="020B0604020202020204" pitchFamily="34" charset="0"/>
                <a:cs typeface="Arial" panose="020B0604020202020204" pitchFamily="34" charset="0"/>
              </a:rPr>
              <a:t>agathon</a:t>
            </a:r>
            <a:r>
              <a:rPr lang="en-US" dirty="0">
                <a:latin typeface="Arial" panose="020B0604020202020204" pitchFamily="34" charset="0"/>
                <a:cs typeface="Arial" panose="020B0604020202020204" pitchFamily="34" charset="0"/>
              </a:rPr>
              <a:t> is the ultimate goal of man, as in E.N.,, Book 1, Ch. 2. In Rep. Books 6 and 7 auto to </a:t>
            </a:r>
            <a:r>
              <a:rPr lang="en-US" dirty="0" err="1">
                <a:latin typeface="Arial" panose="020B0604020202020204" pitchFamily="34" charset="0"/>
                <a:cs typeface="Arial" panose="020B0604020202020204" pitchFamily="34" charset="0"/>
              </a:rPr>
              <a:t>agathon</a:t>
            </a:r>
            <a:r>
              <a:rPr lang="en-US" dirty="0">
                <a:latin typeface="Arial" panose="020B0604020202020204" pitchFamily="34" charset="0"/>
                <a:cs typeface="Arial" panose="020B0604020202020204" pitchFamily="34" charset="0"/>
              </a:rPr>
              <a:t> — the good itself — is the highest principle and the source of being and understanding: </a:t>
            </a:r>
            <a:r>
              <a:rPr lang="en-US" dirty="0" err="1">
                <a:latin typeface="Arial" panose="020B0604020202020204" pitchFamily="34" charset="0"/>
                <a:cs typeface="Arial" panose="020B0604020202020204" pitchFamily="34" charset="0"/>
              </a:rPr>
              <a:t>touto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toinun</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tén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aléteian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parekhon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gignéskomenois</a:t>
            </a:r>
            <a:r>
              <a:rPr lang="en-US" dirty="0">
                <a:latin typeface="Arial" panose="020B0604020202020204" pitchFamily="34" charset="0"/>
                <a:cs typeface="Arial" panose="020B0604020202020204" pitchFamily="34" charset="0"/>
              </a:rPr>
              <a:t> kai </a:t>
            </a:r>
            <a:r>
              <a:rPr lang="en-US" dirty="0" err="1">
                <a:latin typeface="Arial" panose="020B0604020202020204" pitchFamily="34" charset="0"/>
                <a:cs typeface="Arial" panose="020B0604020202020204" pitchFamily="34" charset="0"/>
              </a:rPr>
              <a:t>téi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gignéskonti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dunamin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apodon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agathou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idean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phathi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einai</a:t>
            </a:r>
            <a:r>
              <a:rPr lang="en-US" dirty="0">
                <a:latin typeface="Arial" panose="020B0604020202020204" pitchFamily="34" charset="0"/>
                <a:cs typeface="Arial" panose="020B0604020202020204" pitchFamily="34" charset="0"/>
              </a:rPr>
              <a:t> — count that which provides its truth to what is known and gives the faculty of knowing to the knower as the form of the good (Pl. Rep. 508e).</a:t>
            </a:r>
          </a:p>
        </p:txBody>
      </p:sp>
    </p:spTree>
    <p:extLst>
      <p:ext uri="{BB962C8B-B14F-4D97-AF65-F5344CB8AC3E}">
        <p14:creationId xmlns:p14="http://schemas.microsoft.com/office/powerpoint/2010/main" val="949387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0285D9-F552-64A2-4FF0-17D1035A9A2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Greek Philosophical Words: A</a:t>
            </a:r>
            <a:endParaRPr lang="el-GR" dirty="0"/>
          </a:p>
        </p:txBody>
      </p:sp>
      <p:sp>
        <p:nvSpPr>
          <p:cNvPr id="3" name="Θέση περιεχομένου 2">
            <a:extLst>
              <a:ext uri="{FF2B5EF4-FFF2-40B4-BE49-F238E27FC236}">
                <a16:creationId xmlns:a16="http://schemas.microsoft.com/office/drawing/2014/main" id="{29F0ACE7-B716-C3DF-A7FC-AF27F8E92897}"/>
              </a:ext>
            </a:extLst>
          </p:cNvPr>
          <p:cNvSpPr>
            <a:spLocks noGrp="1"/>
          </p:cNvSpPr>
          <p:nvPr>
            <p:ph idx="1"/>
          </p:nvPr>
        </p:nvSpPr>
        <p:spPr/>
        <p:txBody>
          <a:bodyPr>
            <a:normAutofit/>
          </a:bodyPr>
          <a:lstStyle/>
          <a:p>
            <a:pPr algn="just"/>
            <a:r>
              <a:rPr lang="el-GR" dirty="0" err="1">
                <a:latin typeface="Arial" panose="020B0604020202020204" pitchFamily="34" charset="0"/>
                <a:cs typeface="Arial" panose="020B0604020202020204" pitchFamily="34" charset="0"/>
              </a:rPr>
              <a:t>ἄδικος</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adikein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adikia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adikos</a:t>
            </a:r>
            <a:r>
              <a:rPr lang="en-US" dirty="0">
                <a:latin typeface="Arial" panose="020B0604020202020204" pitchFamily="34" charset="0"/>
                <a:cs typeface="Arial" panose="020B0604020202020204" pitchFamily="34" charset="0"/>
              </a:rPr>
              <a:t>: in a narrower sense, unjust, unfair: ho </a:t>
            </a:r>
            <a:r>
              <a:rPr lang="en-US" dirty="0" err="1">
                <a:latin typeface="Arial" panose="020B0604020202020204" pitchFamily="34" charset="0"/>
                <a:cs typeface="Arial" panose="020B0604020202020204" pitchFamily="34" charset="0"/>
              </a:rPr>
              <a:t>t’adikos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anisos</a:t>
            </a:r>
            <a:r>
              <a:rPr lang="en-US" dirty="0">
                <a:latin typeface="Arial" panose="020B0604020202020204" pitchFamily="34" charset="0"/>
                <a:cs typeface="Arial" panose="020B0604020202020204" pitchFamily="34" charset="0"/>
              </a:rPr>
              <a:t> kai to </a:t>
            </a:r>
            <a:r>
              <a:rPr lang="en-US" dirty="0" err="1">
                <a:latin typeface="Arial" panose="020B0604020202020204" pitchFamily="34" charset="0"/>
                <a:cs typeface="Arial" panose="020B0604020202020204" pitchFamily="34" charset="0"/>
              </a:rPr>
              <a:t>adikon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anison</a:t>
            </a:r>
            <a:r>
              <a:rPr lang="en-US" dirty="0">
                <a:latin typeface="Arial" panose="020B0604020202020204" pitchFamily="34" charset="0"/>
                <a:cs typeface="Arial" panose="020B0604020202020204" pitchFamily="34" charset="0"/>
              </a:rPr>
              <a:t> — the unjust man is unfair and injustice is unfairness (Ar. E.N. 1131a 10); in a wider sense, unrighteous, contrary to accepted practice (nomos): ho </a:t>
            </a:r>
            <a:r>
              <a:rPr lang="en-US" dirty="0" err="1">
                <a:latin typeface="Arial" panose="020B0604020202020204" pitchFamily="34" charset="0"/>
                <a:cs typeface="Arial" panose="020B0604020202020204" pitchFamily="34" charset="0"/>
              </a:rPr>
              <a:t>paranomos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adikos</a:t>
            </a:r>
            <a:r>
              <a:rPr lang="en-US" dirty="0">
                <a:latin typeface="Arial" panose="020B0604020202020204" pitchFamily="34" charset="0"/>
                <a:cs typeface="Arial" panose="020B0604020202020204" pitchFamily="34" charset="0"/>
              </a:rPr>
              <a:t> — the lawbreaker is unrighteous (Ar. E.N. 1129b 11). The contrary of </a:t>
            </a:r>
            <a:r>
              <a:rPr lang="en-US" dirty="0" err="1">
                <a:latin typeface="Arial" panose="020B0604020202020204" pitchFamily="34" charset="0"/>
                <a:cs typeface="Arial" panose="020B0604020202020204" pitchFamily="34" charset="0"/>
              </a:rPr>
              <a:t>adikos</a:t>
            </a:r>
            <a:r>
              <a:rPr lang="en-US" dirty="0">
                <a:latin typeface="Arial" panose="020B0604020202020204" pitchFamily="34" charset="0"/>
                <a:cs typeface="Arial" panose="020B0604020202020204" pitchFamily="34" charset="0"/>
              </a:rPr>
              <a:t> is </a:t>
            </a:r>
            <a:r>
              <a:rPr lang="en-US" dirty="0" err="1">
                <a:latin typeface="Arial" panose="020B0604020202020204" pitchFamily="34" charset="0"/>
                <a:cs typeface="Arial" panose="020B0604020202020204" pitchFamily="34" charset="0"/>
              </a:rPr>
              <a:t>dikaios</a:t>
            </a:r>
            <a:r>
              <a:rPr lang="en-US" dirty="0">
                <a:latin typeface="Arial" panose="020B0604020202020204" pitchFamily="34" charset="0"/>
                <a:cs typeface="Arial" panose="020B0604020202020204" pitchFamily="34" charset="0"/>
              </a:rPr>
              <a:t>, of </a:t>
            </a:r>
            <a:r>
              <a:rPr lang="en-US" dirty="0" err="1">
                <a:latin typeface="Arial" panose="020B0604020202020204" pitchFamily="34" charset="0"/>
                <a:cs typeface="Arial" panose="020B0604020202020204" pitchFamily="34" charset="0"/>
              </a:rPr>
              <a:t>adikein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dikaiopragein</a:t>
            </a:r>
            <a:r>
              <a:rPr lang="en-US" dirty="0">
                <a:latin typeface="Arial" panose="020B0604020202020204" pitchFamily="34" charset="0"/>
                <a:cs typeface="Arial" panose="020B0604020202020204" pitchFamily="34" charset="0"/>
              </a:rPr>
              <a:t>. Plato</a:t>
            </a:r>
            <a:r>
              <a:rPr lang="el-GR" dirty="0">
                <a:latin typeface="Arial" panose="020B0604020202020204" pitchFamily="34" charset="0"/>
                <a:cs typeface="Arial" panose="020B0604020202020204" pitchFamily="34" charset="0"/>
              </a:rPr>
              <a:t> </a:t>
            </a:r>
          </a:p>
          <a:p>
            <a:pPr algn="just"/>
            <a:r>
              <a:rPr lang="el-GR" dirty="0" err="1">
                <a:latin typeface="Arial" panose="020B0604020202020204" pitchFamily="34" charset="0"/>
                <a:cs typeface="Arial" panose="020B0604020202020204" pitchFamily="34" charset="0"/>
              </a:rPr>
              <a:t>ἄγνοια</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agnoein</a:t>
            </a:r>
            <a:r>
              <a:rPr lang="en-US" dirty="0">
                <a:latin typeface="Arial" panose="020B0604020202020204" pitchFamily="34" charset="0"/>
                <a:cs typeface="Arial" panose="020B0604020202020204" pitchFamily="34" charset="0"/>
              </a:rPr>
              <a:t>: to be ignorant; </a:t>
            </a:r>
            <a:r>
              <a:rPr lang="en-US" dirty="0" err="1">
                <a:latin typeface="Arial" panose="020B0604020202020204" pitchFamily="34" charset="0"/>
                <a:cs typeface="Arial" panose="020B0604020202020204" pitchFamily="34" charset="0"/>
              </a:rPr>
              <a:t>agnoia</a:t>
            </a:r>
            <a:r>
              <a:rPr lang="en-US" dirty="0">
                <a:latin typeface="Arial" panose="020B0604020202020204" pitchFamily="34" charset="0"/>
                <a:cs typeface="Arial" panose="020B0604020202020204" pitchFamily="34" charset="0"/>
              </a:rPr>
              <a:t>, ignorance. As in English, </a:t>
            </a:r>
            <a:r>
              <a:rPr lang="en-US" dirty="0" err="1">
                <a:latin typeface="Arial" panose="020B0604020202020204" pitchFamily="34" charset="0"/>
                <a:cs typeface="Arial" panose="020B0604020202020204" pitchFamily="34" charset="0"/>
              </a:rPr>
              <a:t>agnoia</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can be simple unawareness, as the common man is unaware of the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world of forms in Plato, or as Aeschylus was ignorant that it was</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forbidden to speak of the mysteries (Ar. E.N. 1111a 10); or it can be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mistaken opinion, as when the bad man is ignorant of how to</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behave (Ar. E.N. 1110b 31).</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7074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5B701E-73E2-BAA2-7DB7-C3649E4048D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Greek Philosophical Words: A</a:t>
            </a:r>
            <a:endParaRPr lang="el-GR" dirty="0"/>
          </a:p>
        </p:txBody>
      </p:sp>
      <p:sp>
        <p:nvSpPr>
          <p:cNvPr id="3" name="Θέση περιεχομένου 2">
            <a:extLst>
              <a:ext uri="{FF2B5EF4-FFF2-40B4-BE49-F238E27FC236}">
                <a16:creationId xmlns:a16="http://schemas.microsoft.com/office/drawing/2014/main" id="{276F6E4B-6D09-2163-7086-954CD7C0C731}"/>
              </a:ext>
            </a:extLst>
          </p:cNvPr>
          <p:cNvSpPr>
            <a:spLocks noGrp="1"/>
          </p:cNvSpPr>
          <p:nvPr>
            <p:ph idx="1"/>
          </p:nvPr>
        </p:nvSpPr>
        <p:spPr/>
        <p:txBody>
          <a:bodyPr>
            <a:normAutofit/>
          </a:bodyPr>
          <a:lstStyle/>
          <a:p>
            <a:pPr algn="just"/>
            <a:r>
              <a:rPr lang="el-GR" dirty="0" err="1">
                <a:latin typeface="Arial" panose="020B0604020202020204" pitchFamily="34" charset="0"/>
                <a:cs typeface="Arial" panose="020B0604020202020204" pitchFamily="34" charset="0"/>
              </a:rPr>
              <a:t>αἰδῶς</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aidôs</a:t>
            </a:r>
            <a:r>
              <a:rPr lang="en-US" dirty="0">
                <a:latin typeface="Arial" panose="020B0604020202020204" pitchFamily="34" charset="0"/>
                <a:cs typeface="Arial" panose="020B0604020202020204" pitchFamily="34" charset="0"/>
              </a:rPr>
              <a:t>: shame, bashfulness. Aristotle says it is not a disposition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hexis</a:t>
            </a:r>
            <a:r>
              <a:rPr lang="en-US" dirty="0">
                <a:latin typeface="Arial" panose="020B0604020202020204" pitchFamily="34" charset="0"/>
                <a:cs typeface="Arial" panose="020B0604020202020204" pitchFamily="34" charset="0"/>
              </a:rPr>
              <a:t>) but an emotion (pathos) with physical manifestations (Ar.</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E.N. 1128b 10). He says that it is not an excellence (</a:t>
            </a:r>
            <a:r>
              <a:rPr lang="en-US" dirty="0" err="1">
                <a:latin typeface="Arial" panose="020B0604020202020204" pitchFamily="34" charset="0"/>
                <a:cs typeface="Arial" panose="020B0604020202020204" pitchFamily="34" charset="0"/>
              </a:rPr>
              <a:t>areté</a:t>
            </a:r>
            <a:r>
              <a:rPr lang="en-US" dirty="0">
                <a:latin typeface="Arial" panose="020B0604020202020204" pitchFamily="34" charset="0"/>
                <a:cs typeface="Arial" panose="020B0604020202020204" pitchFamily="34" charset="0"/>
              </a:rPr>
              <a:t>) and</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befits only the young. Plato also says that it is not always a good</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thing: </a:t>
            </a:r>
            <a:r>
              <a:rPr lang="en-US" dirty="0" err="1">
                <a:latin typeface="Arial" panose="020B0604020202020204" pitchFamily="34" charset="0"/>
                <a:cs typeface="Arial" panose="020B0604020202020204" pitchFamily="34" charset="0"/>
              </a:rPr>
              <a:t>estin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ara</a:t>
            </a:r>
            <a:r>
              <a:rPr lang="en-US" dirty="0">
                <a:latin typeface="Arial" panose="020B0604020202020204" pitchFamily="34" charset="0"/>
                <a:cs typeface="Arial" panose="020B0604020202020204" pitchFamily="34" charset="0"/>
              </a:rPr>
              <a:t>, hos </a:t>
            </a:r>
            <a:r>
              <a:rPr lang="en-US" dirty="0" err="1">
                <a:latin typeface="Arial" panose="020B0604020202020204" pitchFamily="34" charset="0"/>
                <a:cs typeface="Arial" panose="020B0604020202020204" pitchFamily="34" charset="0"/>
              </a:rPr>
              <a:t>eoiken</a:t>
            </a:r>
            <a:r>
              <a:rPr lang="en-US" dirty="0">
                <a:latin typeface="Arial" panose="020B0604020202020204" pitchFamily="34" charset="0"/>
                <a:cs typeface="Arial" panose="020B0604020202020204" pitchFamily="34" charset="0"/>
              </a:rPr>
              <a:t>, aides oak </a:t>
            </a:r>
            <a:r>
              <a:rPr lang="en-US" dirty="0" err="1">
                <a:latin typeface="Arial" panose="020B0604020202020204" pitchFamily="34" charset="0"/>
                <a:cs typeface="Arial" panose="020B0604020202020204" pitchFamily="34" charset="0"/>
              </a:rPr>
              <a:t>agathon</a:t>
            </a:r>
            <a:r>
              <a:rPr lang="en-US" dirty="0">
                <a:latin typeface="Arial" panose="020B0604020202020204" pitchFamily="34" charset="0"/>
                <a:cs typeface="Arial" panose="020B0604020202020204" pitchFamily="34" charset="0"/>
              </a:rPr>
              <a:t> kai </a:t>
            </a:r>
            <a:r>
              <a:rPr lang="en-US" dirty="0" err="1">
                <a:latin typeface="Arial" panose="020B0604020202020204" pitchFamily="34" charset="0"/>
                <a:cs typeface="Arial" panose="020B0604020202020204" pitchFamily="34" charset="0"/>
              </a:rPr>
              <a:t>agathon</a:t>
            </a:r>
            <a:r>
              <a:rPr lang="en-US" dirty="0">
                <a:latin typeface="Arial" panose="020B0604020202020204" pitchFamily="34" charset="0"/>
                <a:cs typeface="Arial" panose="020B0604020202020204" pitchFamily="34" charset="0"/>
              </a:rPr>
              <a:t> — so, as it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seems, shame is both not good and good (Pl. Charm. 160e if).</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αἰσχρός</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aiskhros</a:t>
            </a:r>
            <a:r>
              <a:rPr lang="en-US" dirty="0">
                <a:latin typeface="Arial" panose="020B0604020202020204" pitchFamily="34" charset="0"/>
                <a:cs typeface="Arial" panose="020B0604020202020204" pitchFamily="34" charset="0"/>
              </a:rPr>
              <a:t>: applied without any apparent thought of ambiguity both</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physical ugliness and to the morally base and shameful. Thus we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pity the ugly (</a:t>
            </a:r>
            <a:r>
              <a:rPr lang="en-US" dirty="0" err="1">
                <a:latin typeface="Arial" panose="020B0604020202020204" pitchFamily="34" charset="0"/>
                <a:cs typeface="Arial" panose="020B0604020202020204" pitchFamily="34" charset="0"/>
              </a:rPr>
              <a:t>aiskhrous</a:t>
            </a:r>
            <a:r>
              <a:rPr lang="en-US" dirty="0">
                <a:latin typeface="Arial" panose="020B0604020202020204" pitchFamily="34" charset="0"/>
                <a:cs typeface="Arial" panose="020B0604020202020204" pitchFamily="34" charset="0"/>
              </a:rPr>
              <a:t>), the small and the weak (P1. Prot. 323d).</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But, also, the life </a:t>
            </a:r>
            <a:r>
              <a:rPr lang="en-US" dirty="0" err="1">
                <a:latin typeface="Arial" panose="020B0604020202020204" pitchFamily="34" charset="0"/>
                <a:cs typeface="Arial" panose="020B0604020202020204" pitchFamily="34" charset="0"/>
              </a:rPr>
              <a:t>ofthe</a:t>
            </a:r>
            <a:r>
              <a:rPr lang="en-US" dirty="0">
                <a:latin typeface="Arial" panose="020B0604020202020204" pitchFamily="34" charset="0"/>
                <a:cs typeface="Arial" panose="020B0604020202020204" pitchFamily="34" charset="0"/>
              </a:rPr>
              <a:t> male prostitute (P1. Gorg. 494e), flattery (Pl.</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Gorg. 503a) and theft (P1. Gorg. 515e) are </a:t>
            </a:r>
            <a:r>
              <a:rPr lang="en-US" dirty="0" err="1">
                <a:latin typeface="Arial" panose="020B0604020202020204" pitchFamily="34" charset="0"/>
                <a:cs typeface="Arial" panose="020B0604020202020204" pitchFamily="34" charset="0"/>
              </a:rPr>
              <a:t>aiskhra</a:t>
            </a:r>
            <a:r>
              <a:rPr lang="en-US" dirty="0">
                <a:latin typeface="Arial" panose="020B0604020202020204" pitchFamily="34" charset="0"/>
                <a:cs typeface="Arial" panose="020B0604020202020204" pitchFamily="34" charset="0"/>
              </a:rPr>
              <a:t>, and it would have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been </a:t>
            </a:r>
            <a:r>
              <a:rPr lang="en-US" dirty="0" err="1">
                <a:latin typeface="Arial" panose="020B0604020202020204" pitchFamily="34" charset="0"/>
                <a:cs typeface="Arial" panose="020B0604020202020204" pitchFamily="34" charset="0"/>
              </a:rPr>
              <a:t>aiskhron</a:t>
            </a:r>
            <a:r>
              <a:rPr lang="en-US" dirty="0">
                <a:latin typeface="Arial" panose="020B0604020202020204" pitchFamily="34" charset="0"/>
                <a:cs typeface="Arial" panose="020B0604020202020204" pitchFamily="34" charset="0"/>
              </a:rPr>
              <a:t> for Achilles not to have avenged Patroclus’ death (Pl.</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Apol. 28c).</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63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31337C-2D4E-478A-0FFB-5170EE8CF545}"/>
              </a:ext>
            </a:extLst>
          </p:cNvPr>
          <p:cNvSpPr>
            <a:spLocks noGrp="1"/>
          </p:cNvSpPr>
          <p:nvPr>
            <p:ph type="title"/>
          </p:nvPr>
        </p:nvSpPr>
        <p:spPr/>
        <p:txBody>
          <a:bodyPr/>
          <a:lstStyle/>
          <a:p>
            <a:r>
              <a:rPr lang="en-US" dirty="0"/>
              <a:t>Nouns</a:t>
            </a:r>
            <a:endParaRPr lang="el-GR" dirty="0"/>
          </a:p>
        </p:txBody>
      </p:sp>
      <p:sp>
        <p:nvSpPr>
          <p:cNvPr id="3" name="Θέση περιεχομένου 2">
            <a:extLst>
              <a:ext uri="{FF2B5EF4-FFF2-40B4-BE49-F238E27FC236}">
                <a16:creationId xmlns:a16="http://schemas.microsoft.com/office/drawing/2014/main" id="{8CC9DE85-D502-E245-B633-EDE2B383D822}"/>
              </a:ext>
            </a:extLst>
          </p:cNvPr>
          <p:cNvSpPr>
            <a:spLocks noGrp="1"/>
          </p:cNvSpPr>
          <p:nvPr>
            <p:ph idx="1"/>
          </p:nvPr>
        </p:nvSpPr>
        <p:spPr/>
        <p:txBody>
          <a:bodyPr/>
          <a:lstStyle/>
          <a:p>
            <a:r>
              <a:rPr lang="en-US" dirty="0"/>
              <a:t>FIRST DECLESION, ending in -</a:t>
            </a:r>
            <a:r>
              <a:rPr lang="el-GR" dirty="0"/>
              <a:t>η</a:t>
            </a:r>
            <a:r>
              <a:rPr lang="en-US" dirty="0"/>
              <a:t>:</a:t>
            </a:r>
          </a:p>
          <a:p>
            <a:r>
              <a:rPr lang="en-US" dirty="0"/>
              <a:t>                     Singular	               Plural</a:t>
            </a:r>
          </a:p>
          <a:p>
            <a:r>
              <a:rPr lang="en-US" dirty="0"/>
              <a:t>Nominative	-</a:t>
            </a:r>
            <a:r>
              <a:rPr lang="el-GR" dirty="0"/>
              <a:t>η	</a:t>
            </a:r>
            <a:r>
              <a:rPr lang="en-US" dirty="0"/>
              <a:t>                         </a:t>
            </a:r>
            <a:r>
              <a:rPr lang="el-GR" dirty="0"/>
              <a:t>-αι</a:t>
            </a:r>
          </a:p>
          <a:p>
            <a:r>
              <a:rPr lang="en-US" dirty="0"/>
              <a:t>Genitive	</a:t>
            </a:r>
            <a:r>
              <a:rPr lang="el-GR" dirty="0"/>
              <a:t>      </a:t>
            </a:r>
            <a:r>
              <a:rPr lang="en-US" dirty="0"/>
              <a:t>-</a:t>
            </a:r>
            <a:r>
              <a:rPr lang="el-GR" dirty="0"/>
              <a:t>ης	                         -</a:t>
            </a:r>
            <a:r>
              <a:rPr lang="el-GR" dirty="0" err="1"/>
              <a:t>ῶν</a:t>
            </a:r>
            <a:endParaRPr lang="el-GR" dirty="0"/>
          </a:p>
          <a:p>
            <a:r>
              <a:rPr lang="en-US" dirty="0"/>
              <a:t>Dative	</a:t>
            </a:r>
            <a:r>
              <a:rPr lang="el-GR" dirty="0"/>
              <a:t>      </a:t>
            </a:r>
            <a:r>
              <a:rPr lang="en-US" dirty="0"/>
              <a:t>-</a:t>
            </a:r>
            <a:r>
              <a:rPr lang="el-GR" dirty="0"/>
              <a:t>ῃ	                         -</a:t>
            </a:r>
            <a:r>
              <a:rPr lang="el-GR" dirty="0" err="1"/>
              <a:t>αις</a:t>
            </a:r>
            <a:endParaRPr lang="el-GR" dirty="0"/>
          </a:p>
          <a:p>
            <a:r>
              <a:rPr lang="en-US" dirty="0"/>
              <a:t>Accusative	-</a:t>
            </a:r>
            <a:r>
              <a:rPr lang="el-GR" dirty="0"/>
              <a:t>ην	                         -ας</a:t>
            </a:r>
          </a:p>
        </p:txBody>
      </p:sp>
    </p:spTree>
    <p:extLst>
      <p:ext uri="{BB962C8B-B14F-4D97-AF65-F5344CB8AC3E}">
        <p14:creationId xmlns:p14="http://schemas.microsoft.com/office/powerpoint/2010/main" val="11590017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C5549A-E8A7-8B6A-607C-D6309FFD284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Greek Philosophical Words: A</a:t>
            </a:r>
            <a:endParaRPr lang="el-GR" dirty="0"/>
          </a:p>
        </p:txBody>
      </p:sp>
      <p:sp>
        <p:nvSpPr>
          <p:cNvPr id="3" name="Θέση περιεχομένου 2">
            <a:extLst>
              <a:ext uri="{FF2B5EF4-FFF2-40B4-BE49-F238E27FC236}">
                <a16:creationId xmlns:a16="http://schemas.microsoft.com/office/drawing/2014/main" id="{EED7A0D0-9E9C-3DCE-452E-21D84186646F}"/>
              </a:ext>
            </a:extLst>
          </p:cNvPr>
          <p:cNvSpPr>
            <a:spLocks noGrp="1"/>
          </p:cNvSpPr>
          <p:nvPr>
            <p:ph idx="1"/>
          </p:nvPr>
        </p:nvSpPr>
        <p:spPr/>
        <p:txBody>
          <a:bodyPr>
            <a:normAutofit fontScale="85000" lnSpcReduction="10000"/>
          </a:bodyPr>
          <a:lstStyle/>
          <a:p>
            <a:pPr algn="just"/>
            <a:r>
              <a:rPr lang="el-GR" dirty="0" err="1">
                <a:latin typeface="Arial" panose="020B0604020202020204" pitchFamily="34" charset="0"/>
                <a:cs typeface="Arial" panose="020B0604020202020204" pitchFamily="34" charset="0"/>
              </a:rPr>
              <a:t>αἴσθησις</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aisthésis</a:t>
            </a:r>
            <a:r>
              <a:rPr lang="en-US" dirty="0">
                <a:latin typeface="Arial" panose="020B0604020202020204" pitchFamily="34" charset="0"/>
                <a:cs typeface="Arial" panose="020B0604020202020204" pitchFamily="34" charset="0"/>
              </a:rPr>
              <a:t>: sensation, perception; </a:t>
            </a:r>
            <a:r>
              <a:rPr lang="en-US" dirty="0" err="1">
                <a:latin typeface="Arial" panose="020B0604020202020204" pitchFamily="34" charset="0"/>
                <a:cs typeface="Arial" panose="020B0604020202020204" pitchFamily="34" charset="0"/>
              </a:rPr>
              <a:t>aisthanesthai</a:t>
            </a:r>
            <a:r>
              <a:rPr lang="en-US" dirty="0">
                <a:latin typeface="Arial" panose="020B0604020202020204" pitchFamily="34" charset="0"/>
                <a:cs typeface="Arial" panose="020B0604020202020204" pitchFamily="34" charset="0"/>
              </a:rPr>
              <a:t>: to sense, to perceive; to </a:t>
            </a:r>
            <a:r>
              <a:rPr lang="en-US" dirty="0" err="1">
                <a:latin typeface="Arial" panose="020B0604020202020204" pitchFamily="34" charset="0"/>
                <a:cs typeface="Arial" panose="020B0604020202020204" pitchFamily="34" charset="0"/>
              </a:rPr>
              <a:t>aisthé‘ton</a:t>
            </a:r>
            <a:r>
              <a:rPr lang="en-US" dirty="0">
                <a:latin typeface="Arial" panose="020B0604020202020204" pitchFamily="34" charset="0"/>
                <a:cs typeface="Arial" panose="020B0604020202020204" pitchFamily="34" charset="0"/>
              </a:rPr>
              <a:t>: the object of perception; to </a:t>
            </a:r>
            <a:r>
              <a:rPr lang="en-US" dirty="0" err="1">
                <a:latin typeface="Arial" panose="020B0604020202020204" pitchFamily="34" charset="0"/>
                <a:cs typeface="Arial" panose="020B0604020202020204" pitchFamily="34" charset="0"/>
              </a:rPr>
              <a:t>aisthétérion</a:t>
            </a:r>
            <a:r>
              <a:rPr lang="en-US" dirty="0">
                <a:latin typeface="Arial" panose="020B0604020202020204" pitchFamily="34" charset="0"/>
                <a:cs typeface="Arial" panose="020B0604020202020204" pitchFamily="34" charset="0"/>
              </a:rPr>
              <a:t>: the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sense-organ. to </a:t>
            </a:r>
            <a:r>
              <a:rPr lang="en-US" dirty="0" err="1">
                <a:latin typeface="Arial" panose="020B0604020202020204" pitchFamily="34" charset="0"/>
                <a:cs typeface="Arial" panose="020B0604020202020204" pitchFamily="34" charset="0"/>
              </a:rPr>
              <a:t>aisthanesthai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legomen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dikhés</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gar </a:t>
            </a:r>
            <a:r>
              <a:rPr lang="en-US" dirty="0" err="1">
                <a:latin typeface="Arial" panose="020B0604020202020204" pitchFamily="34" charset="0"/>
                <a:cs typeface="Arial" panose="020B0604020202020204" pitchFamily="34" charset="0"/>
              </a:rPr>
              <a:t>dunamei</a:t>
            </a:r>
            <a:r>
              <a:rPr lang="el-GR" dirty="0">
                <a:latin typeface="Arial" panose="020B0604020202020204" pitchFamily="34" charset="0"/>
                <a:cs typeface="Arial" panose="020B0604020202020204" pitchFamily="34" charset="0"/>
              </a:rPr>
              <a:t> </a:t>
            </a:r>
            <a:r>
              <a:rPr lang="fi-FI" dirty="0">
                <a:latin typeface="Arial" panose="020B0604020202020204" pitchFamily="34" charset="0"/>
                <a:cs typeface="Arial" panose="020B0604020202020204" pitchFamily="34" charset="0"/>
              </a:rPr>
              <a:t>akouon kai horén akouein kai horan legomen, k’an tukhéi katheudon,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kai to </a:t>
            </a:r>
            <a:r>
              <a:rPr lang="en-US" dirty="0" err="1">
                <a:latin typeface="Arial" panose="020B0604020202020204" pitchFamily="34" charset="0"/>
                <a:cs typeface="Arial" panose="020B0604020202020204" pitchFamily="34" charset="0"/>
              </a:rPr>
              <a:t>édé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energoun</a:t>
            </a:r>
            <a:r>
              <a:rPr lang="en-US" dirty="0">
                <a:latin typeface="Arial" panose="020B0604020202020204" pitchFamily="34" charset="0"/>
                <a:cs typeface="Arial" panose="020B0604020202020204" pitchFamily="34" charset="0"/>
              </a:rPr>
              <a:t> — we use ‘perceive’ in two ways; for we say that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what is capable of hearing and seeing hears and sees, even if it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happens to be asleep, as well as the actual perceiver (Ar. De An. 417a</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10); </a:t>
            </a:r>
            <a:r>
              <a:rPr lang="en-US" dirty="0" err="1">
                <a:latin typeface="Arial" panose="020B0604020202020204" pitchFamily="34" charset="0"/>
                <a:cs typeface="Arial" panose="020B0604020202020204" pitchFamily="34" charset="0"/>
              </a:rPr>
              <a:t>katholou</a:t>
            </a:r>
            <a:r>
              <a:rPr lang="en-US" dirty="0">
                <a:latin typeface="Arial" panose="020B0604020202020204" pitchFamily="34" charset="0"/>
                <a:cs typeface="Arial" panose="020B0604020202020204" pitchFamily="34" charset="0"/>
              </a:rPr>
              <a:t> de peri </a:t>
            </a:r>
            <a:r>
              <a:rPr lang="en-US" dirty="0" err="1">
                <a:latin typeface="Arial" panose="020B0604020202020204" pitchFamily="34" charset="0"/>
                <a:cs typeface="Arial" panose="020B0604020202020204" pitchFamily="34" charset="0"/>
              </a:rPr>
              <a:t>pasés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aisthe‘seés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labein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hoti</a:t>
            </a:r>
            <a:r>
              <a:rPr lang="en-US" dirty="0">
                <a:latin typeface="Arial" panose="020B0604020202020204" pitchFamily="34" charset="0"/>
                <a:cs typeface="Arial" panose="020B0604020202020204" pitchFamily="34" charset="0"/>
              </a:rPr>
              <a:t> men </a:t>
            </a:r>
            <a:r>
              <a:rPr lang="en-US" dirty="0" err="1">
                <a:latin typeface="Arial" panose="020B0604020202020204" pitchFamily="34" charset="0"/>
                <a:cs typeface="Arial" panose="020B0604020202020204" pitchFamily="34" charset="0"/>
              </a:rPr>
              <a:t>hé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aisthésis</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esti</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dektikon</a:t>
            </a:r>
            <a:r>
              <a:rPr lang="en-US" dirty="0">
                <a:latin typeface="Arial" panose="020B0604020202020204" pitchFamily="34" charset="0"/>
                <a:cs typeface="Arial" panose="020B0604020202020204" pitchFamily="34" charset="0"/>
              </a:rPr>
              <a:t> ton </a:t>
            </a:r>
            <a:r>
              <a:rPr lang="en-US" dirty="0" err="1">
                <a:latin typeface="Arial" panose="020B0604020202020204" pitchFamily="34" charset="0"/>
                <a:cs typeface="Arial" panose="020B0604020202020204" pitchFamily="34" charset="0"/>
              </a:rPr>
              <a:t>aisthétén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eidén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aneu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hulés</a:t>
            </a:r>
            <a:r>
              <a:rPr lang="en-US" dirty="0">
                <a:latin typeface="Arial" panose="020B0604020202020204" pitchFamily="34" charset="0"/>
                <a:cs typeface="Arial" panose="020B0604020202020204" pitchFamily="34" charset="0"/>
              </a:rPr>
              <a:t> — generally</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concerning all perception it must be understood that perception is</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reception of forms without matter (Ar. De An. 424a 17).</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αἴτιον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aition: appears to be synonymous with aitia in its second sense. It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traditionally translated </a:t>
            </a:r>
            <a:r>
              <a:rPr lang="en-US" dirty="0" err="1">
                <a:latin typeface="Arial" panose="020B0604020202020204" pitchFamily="34" charset="0"/>
                <a:cs typeface="Arial" panose="020B0604020202020204" pitchFamily="34" charset="0"/>
              </a:rPr>
              <a:t>‘cause</a:t>
            </a:r>
            <a:r>
              <a:rPr lang="en-US" dirty="0">
                <a:latin typeface="Arial" panose="020B0604020202020204" pitchFamily="34" charset="0"/>
                <a:cs typeface="Arial" panose="020B0604020202020204" pitchFamily="34" charset="0"/>
              </a:rPr>
              <a:t>’, but ‘explanation’ is often more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idiomatic. Thus Aristotle’s ‘four causes’ are best understand as four</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types of explanation: there is the material cause — ex </a:t>
            </a:r>
            <a:r>
              <a:rPr lang="en-US" dirty="0" err="1">
                <a:latin typeface="Arial" panose="020B0604020202020204" pitchFamily="34" charset="0"/>
                <a:cs typeface="Arial" panose="020B0604020202020204" pitchFamily="34" charset="0"/>
              </a:rPr>
              <a:t>hou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gignetai</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hulé</a:t>
            </a:r>
            <a:r>
              <a:rPr lang="en-US" dirty="0">
                <a:latin typeface="Arial" panose="020B0604020202020204" pitchFamily="34" charset="0"/>
                <a:cs typeface="Arial" panose="020B0604020202020204" pitchFamily="34" charset="0"/>
              </a:rPr>
              <a:t>‘, the material of which the thing is made; the formal cause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to eidos - that explains what sort of thing it is; the efficient cause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he </a:t>
            </a:r>
            <a:r>
              <a:rPr lang="en-US" dirty="0" err="1">
                <a:latin typeface="Arial" panose="020B0604020202020204" pitchFamily="34" charset="0"/>
                <a:cs typeface="Arial" panose="020B0604020202020204" pitchFamily="34" charset="0"/>
              </a:rPr>
              <a:t>arkhé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tés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metabolés</a:t>
            </a:r>
            <a:r>
              <a:rPr lang="en-US" dirty="0">
                <a:latin typeface="Arial" panose="020B0604020202020204" pitchFamily="34" charset="0"/>
                <a:cs typeface="Arial" panose="020B0604020202020204" pitchFamily="34" charset="0"/>
              </a:rPr>
              <a:t> — that tells what or who brought the thing</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about; and the final cause, the telos, the end for which the thing</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exists. These four causes are systematically listed and explained in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Physics, Book 2, Ch. 3. In</a:t>
            </a:r>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12351356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353BE1-0B06-B9BF-EAEE-F065A312297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Greek Philosophical Words: A</a:t>
            </a:r>
            <a:endParaRPr lang="el-GR" dirty="0"/>
          </a:p>
        </p:txBody>
      </p:sp>
      <p:sp>
        <p:nvSpPr>
          <p:cNvPr id="3" name="Θέση περιεχομένου 2">
            <a:extLst>
              <a:ext uri="{FF2B5EF4-FFF2-40B4-BE49-F238E27FC236}">
                <a16:creationId xmlns:a16="http://schemas.microsoft.com/office/drawing/2014/main" id="{CBC2CE24-6EFA-812B-9BBE-83AEED4DC5EC}"/>
              </a:ext>
            </a:extLst>
          </p:cNvPr>
          <p:cNvSpPr>
            <a:spLocks noGrp="1"/>
          </p:cNvSpPr>
          <p:nvPr>
            <p:ph idx="1"/>
          </p:nvPr>
        </p:nvSpPr>
        <p:spPr/>
        <p:txBody>
          <a:bodyPr>
            <a:normAutofit fontScale="92500" lnSpcReduction="20000"/>
          </a:bodyPr>
          <a:lstStyle/>
          <a:p>
            <a:pPr algn="just"/>
            <a:r>
              <a:rPr lang="el-GR" dirty="0" err="1">
                <a:latin typeface="Arial" panose="020B0604020202020204" pitchFamily="34" charset="0"/>
                <a:cs typeface="Arial" panose="020B0604020202020204" pitchFamily="34" charset="0"/>
              </a:rPr>
              <a:t>ἀκίνητος</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akinétos</a:t>
            </a:r>
            <a:r>
              <a:rPr lang="en-US" dirty="0">
                <a:latin typeface="Arial" panose="020B0604020202020204" pitchFamily="34" charset="0"/>
                <a:cs typeface="Arial" panose="020B0604020202020204" pitchFamily="34" charset="0"/>
              </a:rPr>
              <a:t>: unchanging, usually with reference to change of place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thus immovable or motionless: </a:t>
            </a:r>
            <a:r>
              <a:rPr lang="en-US" dirty="0" err="1">
                <a:latin typeface="Arial" panose="020B0604020202020204" pitchFamily="34" charset="0"/>
                <a:cs typeface="Arial" panose="020B0604020202020204" pitchFamily="34" charset="0"/>
              </a:rPr>
              <a:t>akinéton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megalon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peirasi</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desmon</a:t>
            </a:r>
            <a:r>
              <a:rPr lang="en-US" dirty="0">
                <a:latin typeface="Arial" panose="020B0604020202020204" pitchFamily="34" charset="0"/>
                <a:cs typeface="Arial" panose="020B0604020202020204" pitchFamily="34" charset="0"/>
              </a:rPr>
              <a:t> — motionless in the limits of mighty bonds (Parmenides, fr.</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8). But ‘motionless’ is often, at best, unidiomatic. Thus to proton</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kinoun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akinéton</a:t>
            </a:r>
            <a:r>
              <a:rPr lang="en-US" dirty="0">
                <a:latin typeface="Arial" panose="020B0604020202020204" pitchFamily="34" charset="0"/>
                <a:cs typeface="Arial" panose="020B0604020202020204" pitchFamily="34" charset="0"/>
              </a:rPr>
              <a:t> auto (Ar. Met. 1012b 31), usually translated ‘the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prime mover is itself unmoved’ is better translated as ‘the prime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source of change is itself unchanging’; ton ta </a:t>
            </a:r>
            <a:r>
              <a:rPr lang="en-US" dirty="0" err="1">
                <a:latin typeface="Arial" panose="020B0604020202020204" pitchFamily="34" charset="0"/>
                <a:cs typeface="Arial" panose="020B0604020202020204" pitchFamily="34" charset="0"/>
              </a:rPr>
              <a:t>akinéta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kinounton</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those Who try to change the unchanging (Pl. </a:t>
            </a:r>
            <a:r>
              <a:rPr lang="en-US" dirty="0" err="1">
                <a:latin typeface="Arial" panose="020B0604020202020204" pitchFamily="34" charset="0"/>
                <a:cs typeface="Arial" panose="020B0604020202020204" pitchFamily="34" charset="0"/>
              </a:rPr>
              <a:t>Theaet</a:t>
            </a:r>
            <a:r>
              <a:rPr lang="en-US" dirty="0">
                <a:latin typeface="Arial" panose="020B0604020202020204" pitchFamily="34" charset="0"/>
                <a:cs typeface="Arial" panose="020B0604020202020204" pitchFamily="34" charset="0"/>
              </a:rPr>
              <a:t>. 1813); pan </a:t>
            </a:r>
            <a:r>
              <a:rPr lang="en-US" dirty="0" err="1">
                <a:latin typeface="Arial" panose="020B0604020202020204" pitchFamily="34" charset="0"/>
                <a:cs typeface="Arial" panose="020B0604020202020204" pitchFamily="34" charset="0"/>
              </a:rPr>
              <a:t>ara</a:t>
            </a:r>
            <a:r>
              <a:rPr lang="en-US" dirty="0">
                <a:latin typeface="Arial" panose="020B0604020202020204" pitchFamily="34" charset="0"/>
                <a:cs typeface="Arial" panose="020B0604020202020204" pitchFamily="34" charset="0"/>
              </a:rPr>
              <a:t> é</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akinéton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estin</a:t>
            </a:r>
            <a:r>
              <a:rPr lang="en-US" dirty="0">
                <a:latin typeface="Arial" panose="020B0604020202020204" pitchFamily="34" charset="0"/>
                <a:cs typeface="Arial" panose="020B0604020202020204" pitchFamily="34" charset="0"/>
              </a:rPr>
              <a:t> é </a:t>
            </a:r>
            <a:r>
              <a:rPr lang="en-US" dirty="0" err="1">
                <a:latin typeface="Arial" panose="020B0604020202020204" pitchFamily="34" charset="0"/>
                <a:cs typeface="Arial" panose="020B0604020202020204" pitchFamily="34" charset="0"/>
              </a:rPr>
              <a:t>autokinéton</a:t>
            </a:r>
            <a:r>
              <a:rPr lang="en-US" dirty="0">
                <a:latin typeface="Arial" panose="020B0604020202020204" pitchFamily="34" charset="0"/>
                <a:cs typeface="Arial" panose="020B0604020202020204" pitchFamily="34" charset="0"/>
              </a:rPr>
              <a:t> é </a:t>
            </a:r>
            <a:r>
              <a:rPr lang="en-US" dirty="0" err="1">
                <a:latin typeface="Arial" panose="020B0604020202020204" pitchFamily="34" charset="0"/>
                <a:cs typeface="Arial" panose="020B0604020202020204" pitchFamily="34" charset="0"/>
              </a:rPr>
              <a:t>heterokinéton</a:t>
            </a:r>
            <a:r>
              <a:rPr lang="en-US" dirty="0">
                <a:latin typeface="Arial" panose="020B0604020202020204" pitchFamily="34" charset="0"/>
                <a:cs typeface="Arial" panose="020B0604020202020204" pitchFamily="34" charset="0"/>
              </a:rPr>
              <a:t> — everything is either</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unchanging, self-changing or changed by something else (Proclus,</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Elements of Theology 14).</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ἀκόλαστος</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akolastos</a:t>
            </a:r>
            <a:r>
              <a:rPr lang="en-US" dirty="0">
                <a:latin typeface="Arial" panose="020B0604020202020204" pitchFamily="34" charset="0"/>
                <a:cs typeface="Arial" panose="020B0604020202020204" pitchFamily="34" charset="0"/>
              </a:rPr>
              <a:t>: in Aristotelian ethics the person who exhibits the fault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excess in relation to the excellence of </a:t>
            </a:r>
            <a:r>
              <a:rPr lang="en-US" dirty="0" err="1">
                <a:latin typeface="Arial" panose="020B0604020202020204" pitchFamily="34" charset="0"/>
                <a:cs typeface="Arial" panose="020B0604020202020204" pitchFamily="34" charset="0"/>
              </a:rPr>
              <a:t>séphrosuné</a:t>
            </a:r>
            <a:r>
              <a:rPr lang="en-US" dirty="0">
                <a:latin typeface="Arial" panose="020B0604020202020204" pitchFamily="34" charset="0"/>
                <a:cs typeface="Arial" panose="020B0604020202020204" pitchFamily="34" charset="0"/>
              </a:rPr>
              <a:t>, which is</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excellence in respect of the pleasures of the body that involve the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sense of touch (</a:t>
            </a:r>
            <a:r>
              <a:rPr lang="en-US" dirty="0" err="1">
                <a:latin typeface="Arial" panose="020B0604020202020204" pitchFamily="34" charset="0"/>
                <a:cs typeface="Arial" panose="020B0604020202020204" pitchFamily="34" charset="0"/>
              </a:rPr>
              <a:t>haphé</a:t>
            </a:r>
            <a:r>
              <a:rPr lang="en-US" dirty="0">
                <a:latin typeface="Arial" panose="020B0604020202020204" pitchFamily="34" charset="0"/>
                <a:cs typeface="Arial" panose="020B0604020202020204" pitchFamily="34" charset="0"/>
              </a:rPr>
              <a:t>) and taste (</a:t>
            </a:r>
            <a:r>
              <a:rPr lang="en-US" dirty="0" err="1">
                <a:latin typeface="Arial" panose="020B0604020202020204" pitchFamily="34" charset="0"/>
                <a:cs typeface="Arial" panose="020B0604020202020204" pitchFamily="34" charset="0"/>
              </a:rPr>
              <a:t>geusis</a:t>
            </a:r>
            <a:r>
              <a:rPr lang="en-US" dirty="0">
                <a:latin typeface="Arial" panose="020B0604020202020204" pitchFamily="34" charset="0"/>
                <a:cs typeface="Arial" panose="020B0604020202020204" pitchFamily="34" charset="0"/>
              </a:rPr>
              <a:t>), notably food, drink and</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sex; excessive indulgence in pleasures of sound and sight is not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included. It is frequently translated ‘self—indulgent’; </a:t>
            </a:r>
            <a:r>
              <a:rPr lang="en-US" dirty="0" err="1">
                <a:latin typeface="Arial" panose="020B0604020202020204" pitchFamily="34" charset="0"/>
                <a:cs typeface="Arial" panose="020B0604020202020204" pitchFamily="34" charset="0"/>
              </a:rPr>
              <a:t>akolasia</a:t>
            </a:r>
            <a:r>
              <a:rPr lang="en-US" dirty="0">
                <a:latin typeface="Arial" panose="020B0604020202020204" pitchFamily="34" charset="0"/>
                <a:cs typeface="Arial" panose="020B0604020202020204" pitchFamily="34" charset="0"/>
              </a:rPr>
              <a:t> is</a:t>
            </a:r>
            <a:r>
              <a:rPr lang="el-GR"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self-indulgence: peri tas toiautas d’hédonas hé akolasia estin h6n</a:t>
            </a:r>
            <a:r>
              <a:rPr lang="el-GR" dirty="0">
                <a:latin typeface="Arial" panose="020B0604020202020204" pitchFamily="34" charset="0"/>
                <a:cs typeface="Arial" panose="020B0604020202020204" pitchFamily="34" charset="0"/>
              </a:rPr>
              <a:t> </a:t>
            </a:r>
            <a:r>
              <a:rPr lang="fi-FI" dirty="0">
                <a:latin typeface="Arial" panose="020B0604020202020204" pitchFamily="34" charset="0"/>
                <a:cs typeface="Arial" panose="020B0604020202020204" pitchFamily="34" charset="0"/>
              </a:rPr>
              <a:t>kai ta loipa 26a koinonei hautai d’eisin haphé kai geusis —</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self-indulgence is concerned with such pleasures as other animals</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share in, and these are touch and taste (Ar. E.N. 1118a 23-5).</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8784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E67881-60AF-4BF3-7177-60296CE1775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Greek Philosophical Words: A</a:t>
            </a:r>
            <a:endParaRPr lang="el-GR" dirty="0"/>
          </a:p>
        </p:txBody>
      </p:sp>
      <p:sp>
        <p:nvSpPr>
          <p:cNvPr id="3" name="Θέση περιεχομένου 2">
            <a:extLst>
              <a:ext uri="{FF2B5EF4-FFF2-40B4-BE49-F238E27FC236}">
                <a16:creationId xmlns:a16="http://schemas.microsoft.com/office/drawing/2014/main" id="{18C523E9-5B6C-939A-5F28-9C01999B0075}"/>
              </a:ext>
            </a:extLst>
          </p:cNvPr>
          <p:cNvSpPr>
            <a:spLocks noGrp="1"/>
          </p:cNvSpPr>
          <p:nvPr>
            <p:ph idx="1"/>
          </p:nvPr>
        </p:nvSpPr>
        <p:spPr/>
        <p:txBody>
          <a:bodyPr>
            <a:normAutofit/>
          </a:bodyPr>
          <a:lstStyle/>
          <a:p>
            <a:pPr algn="just"/>
            <a:r>
              <a:rPr lang="el-GR" dirty="0" err="1">
                <a:latin typeface="Arial" panose="020B0604020202020204" pitchFamily="34" charset="0"/>
                <a:cs typeface="Arial" panose="020B0604020202020204" pitchFamily="34" charset="0"/>
              </a:rPr>
              <a:t>ἀκούσιος</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akousios</a:t>
            </a:r>
            <a:r>
              <a:rPr lang="en-US" dirty="0">
                <a:latin typeface="Arial" panose="020B0604020202020204" pitchFamily="34" charset="0"/>
                <a:cs typeface="Arial" panose="020B0604020202020204" pitchFamily="34" charset="0"/>
              </a:rPr>
              <a:t>: translated variously as involuntary, unwilling, unintended,</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contrary to intention. None of these is wholly satisfactory in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every context, but in Aristotle’s ethics ‘contrary to intention’ is</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usually best.</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ἀκρασία</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akrasia: in Aristotle and later writers, lack of self-control, the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condition of being </a:t>
            </a:r>
            <a:r>
              <a:rPr lang="en-US" dirty="0" err="1">
                <a:latin typeface="Arial" panose="020B0604020202020204" pitchFamily="34" charset="0"/>
                <a:cs typeface="Arial" panose="020B0604020202020204" pitchFamily="34" charset="0"/>
              </a:rPr>
              <a:t>akratés</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ἀληθής</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aléthés</a:t>
            </a:r>
            <a:r>
              <a:rPr lang="en-US" dirty="0">
                <a:latin typeface="Arial" panose="020B0604020202020204" pitchFamily="34" charset="0"/>
                <a:cs typeface="Arial" panose="020B0604020202020204" pitchFamily="34" charset="0"/>
              </a:rPr>
              <a:t>: true; </a:t>
            </a:r>
            <a:r>
              <a:rPr lang="en-US" dirty="0" err="1">
                <a:latin typeface="Arial" panose="020B0604020202020204" pitchFamily="34" charset="0"/>
                <a:cs typeface="Arial" panose="020B0604020202020204" pitchFamily="34" charset="0"/>
              </a:rPr>
              <a:t>alétheia</a:t>
            </a:r>
            <a:r>
              <a:rPr lang="en-US" dirty="0">
                <a:latin typeface="Arial" panose="020B0604020202020204" pitchFamily="34" charset="0"/>
                <a:cs typeface="Arial" panose="020B0604020202020204" pitchFamily="34" charset="0"/>
              </a:rPr>
              <a:t>: truth; </a:t>
            </a:r>
            <a:r>
              <a:rPr lang="en-US" dirty="0" err="1">
                <a:latin typeface="Arial" panose="020B0604020202020204" pitchFamily="34" charset="0"/>
                <a:cs typeface="Arial" panose="020B0604020202020204" pitchFamily="34" charset="0"/>
              </a:rPr>
              <a:t>aléthés</a:t>
            </a:r>
            <a:r>
              <a:rPr lang="en-US" dirty="0">
                <a:latin typeface="Arial" panose="020B0604020202020204" pitchFamily="34" charset="0"/>
                <a:cs typeface="Arial" panose="020B0604020202020204" pitchFamily="34" charset="0"/>
              </a:rPr>
              <a:t>: truly; </a:t>
            </a:r>
            <a:r>
              <a:rPr lang="en-US" dirty="0" err="1">
                <a:latin typeface="Arial" panose="020B0604020202020204" pitchFamily="34" charset="0"/>
                <a:cs typeface="Arial" panose="020B0604020202020204" pitchFamily="34" charset="0"/>
              </a:rPr>
              <a:t>alé‘theuein</a:t>
            </a:r>
            <a:r>
              <a:rPr lang="en-US" dirty="0">
                <a:latin typeface="Arial" panose="020B0604020202020204" pitchFamily="34" charset="0"/>
                <a:cs typeface="Arial" panose="020B0604020202020204" pitchFamily="34" charset="0"/>
              </a:rPr>
              <a:t>: to tell the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truth. In line with its derivation from </a:t>
            </a:r>
            <a:r>
              <a:rPr lang="en-US" dirty="0" err="1">
                <a:latin typeface="Arial" panose="020B0604020202020204" pitchFamily="34" charset="0"/>
                <a:cs typeface="Arial" panose="020B0604020202020204" pitchFamily="34" charset="0"/>
              </a:rPr>
              <a:t>lanthanein</a:t>
            </a:r>
            <a:r>
              <a:rPr lang="en-US" dirty="0">
                <a:latin typeface="Arial" panose="020B0604020202020204" pitchFamily="34" charset="0"/>
                <a:cs typeface="Arial" panose="020B0604020202020204" pitchFamily="34" charset="0"/>
              </a:rPr>
              <a:t> with privative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prefix, </a:t>
            </a:r>
            <a:r>
              <a:rPr lang="en-US" dirty="0" err="1">
                <a:latin typeface="Arial" panose="020B0604020202020204" pitchFamily="34" charset="0"/>
                <a:cs typeface="Arial" panose="020B0604020202020204" pitchFamily="34" charset="0"/>
              </a:rPr>
              <a:t>aléthés</a:t>
            </a:r>
            <a:r>
              <a:rPr lang="en-US" dirty="0">
                <a:latin typeface="Arial" panose="020B0604020202020204" pitchFamily="34" charset="0"/>
                <a:cs typeface="Arial" panose="020B0604020202020204" pitchFamily="34" charset="0"/>
              </a:rPr>
              <a:t> has a wider use than the conventional translation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‘true’ would allow. It can have a sense rather like ‘non-deceptive’ and</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thus be applied </a:t>
            </a:r>
            <a:r>
              <a:rPr lang="en-US" dirty="0" err="1">
                <a:latin typeface="Arial" panose="020B0604020202020204" pitchFamily="34" charset="0"/>
                <a:cs typeface="Arial" panose="020B0604020202020204" pitchFamily="34" charset="0"/>
              </a:rPr>
              <a:t>topersons</a:t>
            </a:r>
            <a:r>
              <a:rPr lang="en-US" dirty="0">
                <a:latin typeface="Arial" panose="020B0604020202020204" pitchFamily="34" charset="0"/>
                <a:cs typeface="Arial" panose="020B0604020202020204" pitchFamily="34" charset="0"/>
              </a:rPr>
              <a:t> and things: </a:t>
            </a:r>
            <a:r>
              <a:rPr lang="en-US" dirty="0" err="1">
                <a:latin typeface="Arial" panose="020B0604020202020204" pitchFamily="34" charset="0"/>
                <a:cs typeface="Arial" panose="020B0604020202020204" pitchFamily="34" charset="0"/>
              </a:rPr>
              <a:t>aléthés</a:t>
            </a:r>
            <a:r>
              <a:rPr lang="en-US" dirty="0">
                <a:latin typeface="Arial" panose="020B0604020202020204" pitchFamily="34" charset="0"/>
                <a:cs typeface="Arial" panose="020B0604020202020204" pitchFamily="34" charset="0"/>
              </a:rPr>
              <a:t> tis — a candid, truthful</a:t>
            </a:r>
            <a:r>
              <a:rPr lang="el-GR"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person (Ar. E.N. 1108a 20)</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965572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DE8591-9537-EBC3-E60B-171370F47F9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Greek Philosophical Words: A</a:t>
            </a:r>
            <a:endParaRPr lang="el-GR" dirty="0"/>
          </a:p>
        </p:txBody>
      </p:sp>
      <p:sp>
        <p:nvSpPr>
          <p:cNvPr id="3" name="Θέση περιεχομένου 2">
            <a:extLst>
              <a:ext uri="{FF2B5EF4-FFF2-40B4-BE49-F238E27FC236}">
                <a16:creationId xmlns:a16="http://schemas.microsoft.com/office/drawing/2014/main" id="{BDADB941-A336-BFAA-B714-F64CADF4CA31}"/>
              </a:ext>
            </a:extLst>
          </p:cNvPr>
          <p:cNvSpPr>
            <a:spLocks noGrp="1"/>
          </p:cNvSpPr>
          <p:nvPr>
            <p:ph idx="1"/>
          </p:nvPr>
        </p:nvSpPr>
        <p:spPr/>
        <p:txBody>
          <a:bodyPr>
            <a:normAutofit fontScale="85000" lnSpcReduction="10000"/>
          </a:bodyPr>
          <a:lstStyle/>
          <a:p>
            <a:pPr algn="just"/>
            <a:r>
              <a:rPr lang="el-GR" dirty="0" err="1">
                <a:latin typeface="Arial" panose="020B0604020202020204" pitchFamily="34" charset="0"/>
                <a:cs typeface="Arial" panose="020B0604020202020204" pitchFamily="34" charset="0"/>
              </a:rPr>
              <a:t>ἄλογος</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alogos</a:t>
            </a:r>
            <a:r>
              <a:rPr lang="en-US" dirty="0">
                <a:latin typeface="Arial" panose="020B0604020202020204" pitchFamily="34" charset="0"/>
                <a:cs typeface="Arial" panose="020B0604020202020204" pitchFamily="34" charset="0"/>
              </a:rPr>
              <a:t>: applies etymologically to that which is without logos. It can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mean both irrational — contrary or opposed to reason, or merely</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non-rational. Thus in general use animals other than man can be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called </a:t>
            </a:r>
            <a:r>
              <a:rPr lang="en-US" dirty="0" err="1">
                <a:latin typeface="Arial" panose="020B0604020202020204" pitchFamily="34" charset="0"/>
                <a:cs typeface="Arial" panose="020B0604020202020204" pitchFamily="34" charset="0"/>
              </a:rPr>
              <a:t>aloga</a:t>
            </a:r>
            <a:r>
              <a:rPr lang="en-US" dirty="0">
                <a:latin typeface="Arial" panose="020B0604020202020204" pitchFamily="34" charset="0"/>
                <a:cs typeface="Arial" panose="020B0604020202020204" pitchFamily="34" charset="0"/>
              </a:rPr>
              <a:t> as being (reputedly) incapable of reasoning: </a:t>
            </a:r>
            <a:r>
              <a:rPr lang="en-US" dirty="0" err="1">
                <a:latin typeface="Arial" panose="020B0604020202020204" pitchFamily="34" charset="0"/>
                <a:cs typeface="Arial" panose="020B0604020202020204" pitchFamily="34" charset="0"/>
              </a:rPr>
              <a:t>ou</a:t>
            </a:r>
            <a:r>
              <a:rPr lang="en-US" dirty="0">
                <a:latin typeface="Arial" panose="020B0604020202020204" pitchFamily="34" charset="0"/>
                <a:cs typeface="Arial" panose="020B0604020202020204" pitchFamily="34" charset="0"/>
              </a:rPr>
              <a:t> gar</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koinon </a:t>
            </a:r>
            <a:r>
              <a:rPr lang="en-US" dirty="0" err="1">
                <a:latin typeface="Arial" panose="020B0604020202020204" pitchFamily="34" charset="0"/>
                <a:cs typeface="Arial" panose="020B0604020202020204" pitchFamily="34" charset="0"/>
              </a:rPr>
              <a:t>hé</a:t>
            </a:r>
            <a:r>
              <a:rPr lang="en-US" dirty="0">
                <a:latin typeface="Arial" panose="020B0604020202020204" pitchFamily="34" charset="0"/>
                <a:cs typeface="Arial" panose="020B0604020202020204" pitchFamily="34" charset="0"/>
              </a:rPr>
              <a:t> proairesis kai t6n </a:t>
            </a:r>
            <a:r>
              <a:rPr lang="en-US" dirty="0" err="1">
                <a:latin typeface="Arial" panose="020B0604020202020204" pitchFamily="34" charset="0"/>
                <a:cs typeface="Arial" panose="020B0604020202020204" pitchFamily="34" charset="0"/>
              </a:rPr>
              <a:t>alogon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epithumia</a:t>
            </a:r>
            <a:r>
              <a:rPr lang="en-US" dirty="0">
                <a:latin typeface="Arial" panose="020B0604020202020204" pitchFamily="34" charset="0"/>
                <a:cs typeface="Arial" panose="020B0604020202020204" pitchFamily="34" charset="0"/>
              </a:rPr>
              <a:t> de kai </a:t>
            </a:r>
            <a:r>
              <a:rPr lang="en-US" dirty="0" err="1">
                <a:latin typeface="Arial" panose="020B0604020202020204" pitchFamily="34" charset="0"/>
                <a:cs typeface="Arial" panose="020B0604020202020204" pitchFamily="34" charset="0"/>
              </a:rPr>
              <a:t>thumos</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animals do not share in rational choice, but do in appetite and</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anger (Ar. E.N. 1111b 12). In the sense of ‘non-rational’, applied</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also to parts of the soul (Ar. E.N. 1117b 24) and to the </a:t>
            </a:r>
            <a:r>
              <a:rPr lang="en-US" dirty="0" err="1">
                <a:latin typeface="Arial" panose="020B0604020202020204" pitchFamily="34" charset="0"/>
                <a:cs typeface="Arial" panose="020B0604020202020204" pitchFamily="34" charset="0"/>
              </a:rPr>
              <a:t>aloga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pathé</a:t>
            </a:r>
            <a:r>
              <a:rPr lang="en-US" dirty="0">
                <a:latin typeface="Arial" panose="020B0604020202020204" pitchFamily="34" charset="0"/>
                <a:cs typeface="Arial" panose="020B0604020202020204" pitchFamily="34" charset="0"/>
              </a:rPr>
              <a:t> of</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men (Ar. E.N. 1111b 1).</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ἀνάγκη</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anagké</a:t>
            </a:r>
            <a:r>
              <a:rPr lang="en-US" dirty="0">
                <a:latin typeface="Arial" panose="020B0604020202020204" pitchFamily="34" charset="0"/>
                <a:cs typeface="Arial" panose="020B0604020202020204" pitchFamily="34" charset="0"/>
              </a:rPr>
              <a:t>‘: is necessity of many different sorts; </a:t>
            </a:r>
            <a:r>
              <a:rPr lang="en-US" dirty="0" err="1">
                <a:latin typeface="Arial" panose="020B0604020202020204" pitchFamily="34" charset="0"/>
                <a:cs typeface="Arial" panose="020B0604020202020204" pitchFamily="34" charset="0"/>
              </a:rPr>
              <a:t>anagkaios</a:t>
            </a:r>
            <a:r>
              <a:rPr lang="en-US" dirty="0">
                <a:latin typeface="Arial" panose="020B0604020202020204" pitchFamily="34" charset="0"/>
                <a:cs typeface="Arial" panose="020B0604020202020204" pitchFamily="34" charset="0"/>
              </a:rPr>
              <a:t>: necessary;</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anagkazein</a:t>
            </a:r>
            <a:r>
              <a:rPr lang="en-US" dirty="0">
                <a:latin typeface="Arial" panose="020B0604020202020204" pitchFamily="34" charset="0"/>
                <a:cs typeface="Arial" panose="020B0604020202020204" pitchFamily="34" charset="0"/>
              </a:rPr>
              <a:t>: necessitate.</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ἀνάμνησις</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anamnésis</a:t>
            </a:r>
            <a:r>
              <a:rPr lang="en-US" dirty="0">
                <a:latin typeface="Arial" panose="020B0604020202020204" pitchFamily="34" charset="0"/>
                <a:cs typeface="Arial" panose="020B0604020202020204" pitchFamily="34" charset="0"/>
              </a:rPr>
              <a:t>: recollection, recall; </a:t>
            </a:r>
            <a:r>
              <a:rPr lang="en-US" dirty="0" err="1">
                <a:latin typeface="Arial" panose="020B0604020202020204" pitchFamily="34" charset="0"/>
                <a:cs typeface="Arial" panose="020B0604020202020204" pitchFamily="34" charset="0"/>
              </a:rPr>
              <a:t>anamimnéskesthai</a:t>
            </a:r>
            <a:r>
              <a:rPr lang="en-US" dirty="0">
                <a:latin typeface="Arial" panose="020B0604020202020204" pitchFamily="34" charset="0"/>
                <a:cs typeface="Arial" panose="020B0604020202020204" pitchFamily="34" charset="0"/>
              </a:rPr>
              <a:t>: to recall the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forgotten: </a:t>
            </a:r>
            <a:r>
              <a:rPr lang="en-US" dirty="0" err="1">
                <a:latin typeface="Arial" panose="020B0604020202020204" pitchFamily="34" charset="0"/>
                <a:cs typeface="Arial" panose="020B0604020202020204" pitchFamily="34" charset="0"/>
              </a:rPr>
              <a:t>legétai</a:t>
            </a:r>
            <a:r>
              <a:rPr lang="en-US" dirty="0">
                <a:latin typeface="Arial" panose="020B0604020202020204" pitchFamily="34" charset="0"/>
                <a:cs typeface="Arial" panose="020B0604020202020204" pitchFamily="34" charset="0"/>
              </a:rPr>
              <a:t> tis ek </a:t>
            </a:r>
            <a:r>
              <a:rPr lang="en-US" dirty="0" err="1">
                <a:latin typeface="Arial" panose="020B0604020202020204" pitchFamily="34" charset="0"/>
                <a:cs typeface="Arial" panose="020B0604020202020204" pitchFamily="34" charset="0"/>
              </a:rPr>
              <a:t>léthés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anamnésin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metaballein</a:t>
            </a:r>
            <a:r>
              <a:rPr lang="en-US" dirty="0">
                <a:latin typeface="Arial" panose="020B0604020202020204" pitchFamily="34" charset="0"/>
                <a:cs typeface="Arial" panose="020B0604020202020204" pitchFamily="34" charset="0"/>
              </a:rPr>
              <a:t> — someone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said to change from forgetfulness to recollection (Simplicius,</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Physics 839.23).</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Especially in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Plato, recollection of things known before birth and forgotten, a</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theory offered as an explanation of discovery of truth by pure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thought and thought of the inexperienced like the absolutely just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absolutely equal: to de </a:t>
            </a:r>
            <a:r>
              <a:rPr lang="en-US" dirty="0" err="1">
                <a:latin typeface="Arial" panose="020B0604020202020204" pitchFamily="34" charset="0"/>
                <a:cs typeface="Arial" panose="020B0604020202020204" pitchFamily="34" charset="0"/>
              </a:rPr>
              <a:t>analambanein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auton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hautoi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epistémén</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anamimnéskesthai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estin</a:t>
            </a:r>
            <a:r>
              <a:rPr lang="en-US" dirty="0">
                <a:latin typeface="Arial" panose="020B0604020202020204" pitchFamily="34" charset="0"/>
                <a:cs typeface="Arial" panose="020B0604020202020204" pitchFamily="34" charset="0"/>
              </a:rPr>
              <a:t>? — is retrieving oneself knowledge in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oneself not to recollect? (P1.Meno 85d); </a:t>
            </a:r>
            <a:r>
              <a:rPr lang="en-US" dirty="0" err="1">
                <a:latin typeface="Arial" panose="020B0604020202020204" pitchFamily="34" charset="0"/>
                <a:cs typeface="Arial" panose="020B0604020202020204" pitchFamily="34" charset="0"/>
              </a:rPr>
              <a:t>hémin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mathésis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é </a:t>
            </a:r>
            <a:r>
              <a:rPr lang="en-US" dirty="0" err="1">
                <a:latin typeface="Arial" panose="020B0604020202020204" pitchFamily="34" charset="0"/>
                <a:cs typeface="Arial" panose="020B0604020202020204" pitchFamily="34" charset="0"/>
              </a:rPr>
              <a:t>anamnésis</a:t>
            </a:r>
            <a:r>
              <a:rPr lang="en-US" dirty="0">
                <a:latin typeface="Arial" panose="020B0604020202020204" pitchFamily="34" charset="0"/>
                <a:cs typeface="Arial" panose="020B0604020202020204" pitchFamily="34" charset="0"/>
              </a:rPr>
              <a:t> — for us learning is nothing other than remembering (P1.</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Phaedo 7 2e); cf. Phaedo 92d 6.</a:t>
            </a:r>
            <a:r>
              <a:rPr lang="el-GR" dirty="0">
                <a:latin typeface="Arial" panose="020B0604020202020204" pitchFamily="34" charset="0"/>
                <a:cs typeface="Arial" panose="020B0604020202020204" pitchFamily="34" charset="0"/>
              </a:rPr>
              <a:t> 22.</a:t>
            </a:r>
          </a:p>
        </p:txBody>
      </p:sp>
    </p:spTree>
    <p:extLst>
      <p:ext uri="{BB962C8B-B14F-4D97-AF65-F5344CB8AC3E}">
        <p14:creationId xmlns:p14="http://schemas.microsoft.com/office/powerpoint/2010/main" val="37903284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D4B78A-F19A-0D69-4A8E-5A8D78D4083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Greek Philosophical Words: A</a:t>
            </a:r>
            <a:endParaRPr lang="el-GR" dirty="0"/>
          </a:p>
        </p:txBody>
      </p:sp>
      <p:sp>
        <p:nvSpPr>
          <p:cNvPr id="3" name="Θέση περιεχομένου 2">
            <a:extLst>
              <a:ext uri="{FF2B5EF4-FFF2-40B4-BE49-F238E27FC236}">
                <a16:creationId xmlns:a16="http://schemas.microsoft.com/office/drawing/2014/main" id="{6E25853F-6181-8748-371B-0ED785247E06}"/>
              </a:ext>
            </a:extLst>
          </p:cNvPr>
          <p:cNvSpPr>
            <a:spLocks noGrp="1"/>
          </p:cNvSpPr>
          <p:nvPr>
            <p:ph idx="1"/>
          </p:nvPr>
        </p:nvSpPr>
        <p:spPr/>
        <p:txBody>
          <a:bodyPr>
            <a:normAutofit fontScale="85000" lnSpcReduction="20000"/>
          </a:bodyPr>
          <a:lstStyle/>
          <a:p>
            <a:pPr algn="just"/>
            <a:r>
              <a:rPr lang="el-GR" dirty="0" err="1">
                <a:latin typeface="Arial" panose="020B0604020202020204" pitchFamily="34" charset="0"/>
                <a:cs typeface="Arial" panose="020B0604020202020204" pitchFamily="34" charset="0"/>
              </a:rPr>
              <a:t>ἀπορία</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aporia: literally, absence of a way through; a difficult terrain may be</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aporos</a:t>
            </a:r>
            <a:r>
              <a:rPr lang="en-US" dirty="0">
                <a:latin typeface="Arial" panose="020B0604020202020204" pitchFamily="34" charset="0"/>
                <a:cs typeface="Arial" panose="020B0604020202020204" pitchFamily="34" charset="0"/>
              </a:rPr>
              <a:t>. In general use the noun and the verb </a:t>
            </a:r>
            <a:r>
              <a:rPr lang="en-US" dirty="0" err="1">
                <a:latin typeface="Arial" panose="020B0604020202020204" pitchFamily="34" charset="0"/>
                <a:cs typeface="Arial" panose="020B0604020202020204" pitchFamily="34" charset="0"/>
              </a:rPr>
              <a:t>aporein</a:t>
            </a:r>
            <a:r>
              <a:rPr lang="en-US" dirty="0">
                <a:latin typeface="Arial" panose="020B0604020202020204" pitchFamily="34" charset="0"/>
                <a:cs typeface="Arial" panose="020B0604020202020204" pitchFamily="34" charset="0"/>
              </a:rPr>
              <a:t> refer to not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knowing what to do: </a:t>
            </a:r>
            <a:r>
              <a:rPr lang="en-US" dirty="0" err="1">
                <a:latin typeface="Arial" panose="020B0604020202020204" pitchFamily="34" charset="0"/>
                <a:cs typeface="Arial" panose="020B0604020202020204" pitchFamily="34" charset="0"/>
              </a:rPr>
              <a:t>aporounti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autoi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erkhetai</a:t>
            </a:r>
            <a:r>
              <a:rPr lang="en-US" dirty="0">
                <a:latin typeface="Arial" panose="020B0604020202020204" pitchFamily="34" charset="0"/>
                <a:cs typeface="Arial" panose="020B0604020202020204" pitchFamily="34" charset="0"/>
              </a:rPr>
              <a:t> Prometheus — when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[Epimetheus] did not know what to do Prometheus came (Pl. Prot.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321C). This sense </a:t>
            </a:r>
            <a:r>
              <a:rPr lang="en-US" dirty="0" err="1">
                <a:latin typeface="Arial" panose="020B0604020202020204" pitchFamily="34" charset="0"/>
                <a:cs typeface="Arial" panose="020B0604020202020204" pitchFamily="34" charset="0"/>
              </a:rPr>
              <a:t>isexplained</a:t>
            </a:r>
            <a:r>
              <a:rPr lang="en-US" dirty="0">
                <a:latin typeface="Arial" panose="020B0604020202020204" pitchFamily="34" charset="0"/>
                <a:cs typeface="Arial" panose="020B0604020202020204" pitchFamily="34" charset="0"/>
              </a:rPr>
              <a:t> by Aristotle in the Topics at 145b 16</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ff. But usually in Aristotle and most later philosophy an aporia is a</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puzzle arising from the difficulty of reconciling two or more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accepted or plausible beliefs. Aristotle believed the solution, or</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dissolution, of such puzzles to be a main task of philosophy: </a:t>
            </a:r>
            <a:r>
              <a:rPr lang="en-US" dirty="0" err="1">
                <a:latin typeface="Arial" panose="020B0604020202020204" pitchFamily="34" charset="0"/>
                <a:cs typeface="Arial" panose="020B0604020202020204" pitchFamily="34" charset="0"/>
              </a:rPr>
              <a:t>dei</a:t>
            </a:r>
            <a:r>
              <a:rPr lang="el-GR" dirty="0">
                <a:latin typeface="Arial" panose="020B0604020202020204" pitchFamily="34" charset="0"/>
                <a:cs typeface="Arial" panose="020B0604020202020204" pitchFamily="34" charset="0"/>
              </a:rPr>
              <a:t> </a:t>
            </a:r>
            <a:r>
              <a:rPr lang="fi-FI" dirty="0">
                <a:latin typeface="Arial" panose="020B0604020202020204" pitchFamily="34" charset="0"/>
                <a:cs typeface="Arial" panose="020B0604020202020204" pitchFamily="34" charset="0"/>
              </a:rPr>
              <a:t>d’hésper epi ton allon, tithentas ta phainomena kai proton</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diaporésantas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houté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deiknunai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malista</a:t>
            </a:r>
            <a:r>
              <a:rPr lang="en-US" dirty="0">
                <a:latin typeface="Arial" panose="020B0604020202020204" pitchFamily="34" charset="0"/>
                <a:cs typeface="Arial" panose="020B0604020202020204" pitchFamily="34" charset="0"/>
              </a:rPr>
              <a:t> men </a:t>
            </a:r>
            <a:r>
              <a:rPr lang="en-US" dirty="0" err="1">
                <a:latin typeface="Arial" panose="020B0604020202020204" pitchFamily="34" charset="0"/>
                <a:cs typeface="Arial" panose="020B0604020202020204" pitchFamily="34" charset="0"/>
              </a:rPr>
              <a:t>panta</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endoxa</a:t>
            </a:r>
            <a:r>
              <a:rPr lang="en-US" dirty="0">
                <a:latin typeface="Arial" panose="020B0604020202020204" pitchFamily="34" charset="0"/>
                <a:cs typeface="Arial" panose="020B0604020202020204" pitchFamily="34" charset="0"/>
              </a:rPr>
              <a:t> peri</a:t>
            </a:r>
            <a:r>
              <a:rPr lang="el-GR" dirty="0">
                <a:latin typeface="Arial" panose="020B0604020202020204" pitchFamily="34" charset="0"/>
                <a:cs typeface="Arial" panose="020B0604020202020204" pitchFamily="34" charset="0"/>
              </a:rPr>
              <a:t> </a:t>
            </a:r>
            <a:r>
              <a:rPr lang="fi-FI" dirty="0">
                <a:latin typeface="Arial" panose="020B0604020202020204" pitchFamily="34" charset="0"/>
                <a:cs typeface="Arial" panose="020B0604020202020204" pitchFamily="34" charset="0"/>
              </a:rPr>
              <a:t>tauta ta pathé, ei de mé, ta pleista kai kuriotata' ean gar luétai te ta</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duskheré</a:t>
            </a:r>
            <a:r>
              <a:rPr lang="en-US" dirty="0">
                <a:latin typeface="Arial" panose="020B0604020202020204" pitchFamily="34" charset="0"/>
                <a:cs typeface="Arial" panose="020B0604020202020204" pitchFamily="34" charset="0"/>
              </a:rPr>
              <a:t> kai </a:t>
            </a:r>
            <a:r>
              <a:rPr lang="en-US" dirty="0" err="1">
                <a:latin typeface="Arial" panose="020B0604020202020204" pitchFamily="34" charset="0"/>
                <a:cs typeface="Arial" panose="020B0604020202020204" pitchFamily="34" charset="0"/>
              </a:rPr>
              <a:t>kataleipétai</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endoxa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dedeigmenon</a:t>
            </a:r>
            <a:r>
              <a:rPr lang="en-US" dirty="0">
                <a:latin typeface="Arial" panose="020B0604020202020204" pitchFamily="34" charset="0"/>
                <a:cs typeface="Arial" panose="020B0604020202020204" pitchFamily="34" charset="0"/>
              </a:rPr>
              <a:t> an </a:t>
            </a:r>
            <a:r>
              <a:rPr lang="en-US" dirty="0" err="1">
                <a:latin typeface="Arial" panose="020B0604020202020204" pitchFamily="34" charset="0"/>
                <a:cs typeface="Arial" panose="020B0604020202020204" pitchFamily="34" charset="0"/>
              </a:rPr>
              <a:t>eié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hikanés</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 must, as elsewhere, state the apparent facts and, having first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raised the </a:t>
            </a:r>
            <a:r>
              <a:rPr lang="en-US" dirty="0" err="1">
                <a:latin typeface="Arial" panose="020B0604020202020204" pitchFamily="34" charset="0"/>
                <a:cs typeface="Arial" panose="020B0604020202020204" pitchFamily="34" charset="0"/>
              </a:rPr>
              <a:t>aporiai</a:t>
            </a:r>
            <a:r>
              <a:rPr lang="en-US" dirty="0">
                <a:latin typeface="Arial" panose="020B0604020202020204" pitchFamily="34" charset="0"/>
                <a:cs typeface="Arial" panose="020B0604020202020204" pitchFamily="34" charset="0"/>
              </a:rPr>
              <a:t>, establish preferably all the received opinions</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about these states, or, if not all, the majority and most important;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if the difficulties are resolved and the received opinions remain,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that would be a sufficient proof (Ar. E.N. 1145b 2)</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ἀρετή</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areté</a:t>
            </a:r>
            <a:r>
              <a:rPr lang="en-US" dirty="0">
                <a:latin typeface="Arial" panose="020B0604020202020204" pitchFamily="34" charset="0"/>
                <a:cs typeface="Arial" panose="020B0604020202020204" pitchFamily="34" charset="0"/>
              </a:rPr>
              <a:t>: excellence or goodness of any kind. It is an abstract noun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connected with aristos, excellent; the equivalent abstract noun</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agathotés</a:t>
            </a:r>
            <a:r>
              <a:rPr lang="en-US" dirty="0">
                <a:latin typeface="Arial" panose="020B0604020202020204" pitchFamily="34" charset="0"/>
                <a:cs typeface="Arial" panose="020B0604020202020204" pitchFamily="34" charset="0"/>
              </a:rPr>
              <a:t> from </a:t>
            </a:r>
            <a:r>
              <a:rPr lang="en-US" dirty="0" err="1">
                <a:latin typeface="Arial" panose="020B0604020202020204" pitchFamily="34" charset="0"/>
                <a:cs typeface="Arial" panose="020B0604020202020204" pitchFamily="34" charset="0"/>
              </a:rPr>
              <a:t>agathos</a:t>
            </a:r>
            <a:r>
              <a:rPr lang="en-US" dirty="0">
                <a:latin typeface="Arial" panose="020B0604020202020204" pitchFamily="34" charset="0"/>
                <a:cs typeface="Arial" panose="020B0604020202020204" pitchFamily="34" charset="0"/>
              </a:rPr>
              <a:t> is late and rare; </a:t>
            </a:r>
            <a:r>
              <a:rPr lang="en-US" dirty="0" err="1">
                <a:latin typeface="Arial" panose="020B0604020202020204" pitchFamily="34" charset="0"/>
                <a:cs typeface="Arial" panose="020B0604020202020204" pitchFamily="34" charset="0"/>
              </a:rPr>
              <a:t>areté</a:t>
            </a:r>
            <a:r>
              <a:rPr lang="en-US" dirty="0">
                <a:latin typeface="Arial" panose="020B0604020202020204" pitchFamily="34" charset="0"/>
                <a:cs typeface="Arial" panose="020B0604020202020204" pitchFamily="34" charset="0"/>
              </a:rPr>
              <a:t> is commonly</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translated virtue, a transliteration of the Latin </a:t>
            </a:r>
            <a:r>
              <a:rPr lang="en-US" dirty="0" err="1">
                <a:latin typeface="Arial" panose="020B0604020202020204" pitchFamily="34" charset="0"/>
                <a:cs typeface="Arial" panose="020B0604020202020204" pitchFamily="34" charset="0"/>
              </a:rPr>
              <a:t>virtus</a:t>
            </a:r>
            <a:r>
              <a:rPr lang="en-US" dirty="0">
                <a:latin typeface="Arial" panose="020B0604020202020204" pitchFamily="34" charset="0"/>
                <a:cs typeface="Arial" panose="020B0604020202020204" pitchFamily="34" charset="0"/>
              </a:rPr>
              <a:t>, but neither</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areté</a:t>
            </a:r>
            <a:r>
              <a:rPr lang="en-US" dirty="0">
                <a:latin typeface="Arial" panose="020B0604020202020204" pitchFamily="34" charset="0"/>
                <a:cs typeface="Arial" panose="020B0604020202020204" pitchFamily="34" charset="0"/>
              </a:rPr>
              <a:t> nor </a:t>
            </a:r>
            <a:r>
              <a:rPr lang="en-US" dirty="0" err="1">
                <a:latin typeface="Arial" panose="020B0604020202020204" pitchFamily="34" charset="0"/>
                <a:cs typeface="Arial" panose="020B0604020202020204" pitchFamily="34" charset="0"/>
              </a:rPr>
              <a:t>virtus</a:t>
            </a:r>
            <a:r>
              <a:rPr lang="en-US" dirty="0">
                <a:latin typeface="Arial" panose="020B0604020202020204" pitchFamily="34" charset="0"/>
                <a:cs typeface="Arial" panose="020B0604020202020204" pitchFamily="34" charset="0"/>
              </a:rPr>
              <a:t> means virtue, except in such </a:t>
            </a:r>
            <a:r>
              <a:rPr lang="en-US" dirty="0" err="1">
                <a:latin typeface="Arial" panose="020B0604020202020204" pitchFamily="34" charset="0"/>
                <a:cs typeface="Arial" panose="020B0604020202020204" pitchFamily="34" charset="0"/>
              </a:rPr>
              <a:t>archaising</a:t>
            </a:r>
            <a:r>
              <a:rPr lang="en-US" dirty="0">
                <a:latin typeface="Arial" panose="020B0604020202020204" pitchFamily="34" charset="0"/>
                <a:cs typeface="Arial" panose="020B0604020202020204" pitchFamily="34" charset="0"/>
              </a:rPr>
              <a:t> expressions</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 ‘the virtues of the internal combustion engine’, where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‘excellences’ would be equivalent: </a:t>
            </a:r>
            <a:r>
              <a:rPr lang="en-US" dirty="0" err="1">
                <a:latin typeface="Arial" panose="020B0604020202020204" pitchFamily="34" charset="0"/>
                <a:cs typeface="Arial" panose="020B0604020202020204" pitchFamily="34" charset="0"/>
              </a:rPr>
              <a:t>oukoun</a:t>
            </a:r>
            <a:r>
              <a:rPr lang="en-US" dirty="0">
                <a:latin typeface="Arial" panose="020B0604020202020204" pitchFamily="34" charset="0"/>
                <a:cs typeface="Arial" panose="020B0604020202020204" pitchFamily="34" charset="0"/>
              </a:rPr>
              <a:t> kai </a:t>
            </a:r>
            <a:r>
              <a:rPr lang="en-US" dirty="0" err="1">
                <a:latin typeface="Arial" panose="020B0604020202020204" pitchFamily="34" charset="0"/>
                <a:cs typeface="Arial" panose="020B0604020202020204" pitchFamily="34" charset="0"/>
              </a:rPr>
              <a:t>areté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dokei</a:t>
            </a:r>
            <a:r>
              <a:rPr lang="en-US" dirty="0">
                <a:latin typeface="Arial" panose="020B0604020202020204" pitchFamily="34" charset="0"/>
                <a:cs typeface="Arial" panose="020B0604020202020204" pitchFamily="34" charset="0"/>
              </a:rPr>
              <a:t> soi </a:t>
            </a:r>
            <a:r>
              <a:rPr lang="en-US" dirty="0" err="1">
                <a:latin typeface="Arial" panose="020B0604020202020204" pitchFamily="34" charset="0"/>
                <a:cs typeface="Arial" panose="020B0604020202020204" pitchFamily="34" charset="0"/>
              </a:rPr>
              <a:t>einai</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hekastéi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hoiper</a:t>
            </a:r>
            <a:r>
              <a:rPr lang="en-US" dirty="0">
                <a:latin typeface="Arial" panose="020B0604020202020204" pitchFamily="34" charset="0"/>
                <a:cs typeface="Arial" panose="020B0604020202020204" pitchFamily="34" charset="0"/>
              </a:rPr>
              <a:t> kai ergon </a:t>
            </a:r>
            <a:r>
              <a:rPr lang="en-US" dirty="0" err="1">
                <a:latin typeface="Arial" panose="020B0604020202020204" pitchFamily="34" charset="0"/>
                <a:cs typeface="Arial" panose="020B0604020202020204" pitchFamily="34" charset="0"/>
              </a:rPr>
              <a:t>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prostetaktai</a:t>
            </a:r>
            <a:r>
              <a:rPr lang="en-US" dirty="0">
                <a:latin typeface="Arial" panose="020B0604020202020204" pitchFamily="34" charset="0"/>
                <a:cs typeface="Arial" panose="020B0604020202020204" pitchFamily="34" charset="0"/>
              </a:rPr>
              <a:t>? - do you not think that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everything to which a function is assigned has an excellence? (Pl.</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Rep. 353b);</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1194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3576CA-96EA-CE14-4712-DDB0CD57026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Greek Philosophical Words: A</a:t>
            </a:r>
            <a:endParaRPr lang="el-GR" dirty="0"/>
          </a:p>
        </p:txBody>
      </p:sp>
      <p:sp>
        <p:nvSpPr>
          <p:cNvPr id="3" name="Θέση περιεχομένου 2">
            <a:extLst>
              <a:ext uri="{FF2B5EF4-FFF2-40B4-BE49-F238E27FC236}">
                <a16:creationId xmlns:a16="http://schemas.microsoft.com/office/drawing/2014/main" id="{0CE75FC0-932B-30D6-B626-A41D5A3AD3E4}"/>
              </a:ext>
            </a:extLst>
          </p:cNvPr>
          <p:cNvSpPr>
            <a:spLocks noGrp="1"/>
          </p:cNvSpPr>
          <p:nvPr>
            <p:ph idx="1"/>
          </p:nvPr>
        </p:nvSpPr>
        <p:spPr/>
        <p:txBody>
          <a:bodyPr>
            <a:normAutofit/>
          </a:bodyPr>
          <a:lstStyle/>
          <a:p>
            <a:pPr algn="just"/>
            <a:r>
              <a:rPr lang="el-GR" dirty="0" err="1">
                <a:latin typeface="Arial" panose="020B0604020202020204" pitchFamily="34" charset="0"/>
                <a:cs typeface="Arial" panose="020B0604020202020204" pitchFamily="34" charset="0"/>
              </a:rPr>
              <a:t>ἄριστος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aristos: is grammatically treated as the irregular superlative of</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agathos</a:t>
            </a:r>
            <a:r>
              <a:rPr lang="en-US" dirty="0">
                <a:latin typeface="Arial" panose="020B0604020202020204" pitchFamily="34" charset="0"/>
                <a:cs typeface="Arial" panose="020B0604020202020204" pitchFamily="34" charset="0"/>
              </a:rPr>
              <a:t>; it means ‘excellent’ or ‘best’ and is applied to whosoever</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whatsoever has any </a:t>
            </a:r>
            <a:r>
              <a:rPr lang="en-US" dirty="0" err="1">
                <a:latin typeface="Arial" panose="020B0604020202020204" pitchFamily="34" charset="0"/>
                <a:cs typeface="Arial" panose="020B0604020202020204" pitchFamily="34" charset="0"/>
              </a:rPr>
              <a:t>areté</a:t>
            </a:r>
            <a:r>
              <a:rPr lang="en-US" dirty="0">
                <a:latin typeface="Arial" panose="020B0604020202020204" pitchFamily="34" charset="0"/>
                <a:cs typeface="Arial" panose="020B0604020202020204" pitchFamily="34" charset="0"/>
              </a:rPr>
              <a:t>‘. The supreme goal in life is to</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ariston</a:t>
            </a:r>
            <a:r>
              <a:rPr lang="en-US" dirty="0">
                <a:latin typeface="Arial" panose="020B0604020202020204" pitchFamily="34" charset="0"/>
                <a:cs typeface="Arial" panose="020B0604020202020204" pitchFamily="34" charset="0"/>
              </a:rPr>
              <a:t>, the highest good (Ar. </a:t>
            </a:r>
            <a:r>
              <a:rPr lang="en-US" i="1" dirty="0">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1094a 22).</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ἀξίωμα</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axiéma</a:t>
            </a:r>
            <a:r>
              <a:rPr lang="en-US" dirty="0">
                <a:latin typeface="Arial" panose="020B0604020202020204" pitchFamily="34" charset="0"/>
                <a:cs typeface="Arial" panose="020B0604020202020204" pitchFamily="34" charset="0"/>
              </a:rPr>
              <a:t>: an assumption or an axiom. Assumption: </a:t>
            </a:r>
            <a:r>
              <a:rPr lang="en-US" dirty="0" err="1">
                <a:latin typeface="Arial" panose="020B0604020202020204" pitchFamily="34" charset="0"/>
                <a:cs typeface="Arial" panose="020B0604020202020204" pitchFamily="34" charset="0"/>
              </a:rPr>
              <a:t>houtc</a:t>
            </a:r>
            <a:r>
              <a:rPr lang="en-US" dirty="0">
                <a:latin typeface="Arial" panose="020B0604020202020204" pitchFamily="34" charset="0"/>
                <a:cs typeface="Arial" panose="020B0604020202020204" pitchFamily="34" charset="0"/>
              </a:rPr>
              <a:t>‘) gar to </a:t>
            </a:r>
            <a:r>
              <a:rPr lang="en-US" dirty="0" err="1">
                <a:latin typeface="Arial" panose="020B0604020202020204" pitchFamily="34" charset="0"/>
                <a:cs typeface="Arial" panose="020B0604020202020204" pitchFamily="34" charset="0"/>
              </a:rPr>
              <a:t>te</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anagkaion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estai</a:t>
            </a:r>
            <a:r>
              <a:rPr lang="en-US" dirty="0">
                <a:latin typeface="Arial" panose="020B0604020202020204" pitchFamily="34" charset="0"/>
                <a:cs typeface="Arial" panose="020B0604020202020204" pitchFamily="34" charset="0"/>
              </a:rPr>
              <a:t>, kai to </a:t>
            </a:r>
            <a:r>
              <a:rPr lang="en-US" dirty="0" err="1">
                <a:latin typeface="Arial" panose="020B0604020202020204" pitchFamily="34" charset="0"/>
                <a:cs typeface="Arial" panose="020B0604020202020204" pitchFamily="34" charset="0"/>
              </a:rPr>
              <a:t>axiéma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endoxon</a:t>
            </a:r>
            <a:r>
              <a:rPr lang="en-US" dirty="0">
                <a:latin typeface="Arial" panose="020B0604020202020204" pitchFamily="34" charset="0"/>
                <a:cs typeface="Arial" panose="020B0604020202020204" pitchFamily="34" charset="0"/>
              </a:rPr>
              <a:t> — thus necessity will be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achieved and the assumption ‘will become accepted belief (Ar. </a:t>
            </a:r>
            <a:r>
              <a:rPr lang="en-US" i="1" dirty="0">
                <a:latin typeface="Arial" panose="020B0604020202020204" pitchFamily="34" charset="0"/>
                <a:cs typeface="Arial" panose="020B0604020202020204" pitchFamily="34" charset="0"/>
              </a:rPr>
              <a:t>An.</a:t>
            </a:r>
            <a:r>
              <a:rPr lang="el-GR" i="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Pr. </a:t>
            </a:r>
            <a:r>
              <a:rPr lang="en-US" dirty="0">
                <a:latin typeface="Arial" panose="020B0604020202020204" pitchFamily="34" charset="0"/>
                <a:cs typeface="Arial" panose="020B0604020202020204" pitchFamily="34" charset="0"/>
              </a:rPr>
              <a:t>62a 13). Axiom: [</a:t>
            </a:r>
            <a:r>
              <a:rPr lang="en-US" dirty="0" err="1">
                <a:latin typeface="Arial" panose="020B0604020202020204" pitchFamily="34" charset="0"/>
                <a:cs typeface="Arial" panose="020B0604020202020204" pitchFamily="34" charset="0"/>
              </a:rPr>
              <a:t>arkhé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amesos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anagké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ekhein</a:t>
            </a:r>
            <a:r>
              <a:rPr lang="en-US" dirty="0">
                <a:latin typeface="Arial" panose="020B0604020202020204" pitchFamily="34" charset="0"/>
                <a:cs typeface="Arial" panose="020B0604020202020204" pitchFamily="34" charset="0"/>
              </a:rPr>
              <a:t> ton </a:t>
            </a:r>
            <a:r>
              <a:rPr lang="en-US" dirty="0" err="1">
                <a:latin typeface="Arial" panose="020B0604020202020204" pitchFamily="34" charset="0"/>
                <a:cs typeface="Arial" panose="020B0604020202020204" pitchFamily="34" charset="0"/>
              </a:rPr>
              <a:t>hotioun</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mathésomenon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axiéma</a:t>
            </a:r>
            <a:r>
              <a:rPr lang="en-US" dirty="0">
                <a:latin typeface="Arial" panose="020B0604020202020204" pitchFamily="34" charset="0"/>
                <a:cs typeface="Arial" panose="020B0604020202020204" pitchFamily="34" charset="0"/>
              </a:rPr>
              <a:t> — [an immediate principle] that one must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have in order to acquire any knowledge is an axiom (Ar. An. P0. 72a</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16); ta </a:t>
            </a:r>
            <a:r>
              <a:rPr lang="en-US" dirty="0" err="1">
                <a:latin typeface="Arial" panose="020B0604020202020204" pitchFamily="34" charset="0"/>
                <a:cs typeface="Arial" panose="020B0604020202020204" pitchFamily="34" charset="0"/>
              </a:rPr>
              <a:t>d’axiémata</a:t>
            </a:r>
            <a:r>
              <a:rPr lang="en-US" dirty="0">
                <a:latin typeface="Arial" panose="020B0604020202020204" pitchFamily="34" charset="0"/>
                <a:cs typeface="Arial" panose="020B0604020202020204" pitchFamily="34" charset="0"/>
              </a:rPr>
              <a:t> aut6n° peri </a:t>
            </a:r>
            <a:r>
              <a:rPr lang="en-US" dirty="0" err="1">
                <a:latin typeface="Arial" panose="020B0604020202020204" pitchFamily="34" charset="0"/>
                <a:cs typeface="Arial" panose="020B0604020202020204" pitchFamily="34" charset="0"/>
              </a:rPr>
              <a:t>panton</a:t>
            </a:r>
            <a:r>
              <a:rPr lang="en-US" dirty="0">
                <a:latin typeface="Arial" panose="020B0604020202020204" pitchFamily="34" charset="0"/>
                <a:cs typeface="Arial" panose="020B0604020202020204" pitchFamily="34" charset="0"/>
              </a:rPr>
              <a:t> gar </a:t>
            </a:r>
            <a:r>
              <a:rPr lang="en-US" dirty="0" err="1">
                <a:latin typeface="Arial" panose="020B0604020202020204" pitchFamily="34" charset="0"/>
                <a:cs typeface="Arial" panose="020B0604020202020204" pitchFamily="34" charset="0"/>
              </a:rPr>
              <a:t>adunaton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apodeixin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einai</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some of them are self-evident principles; for there cannot be proof</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about everything (Ar. Met. 997a 8). Euclid’s axioms are called by</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him </a:t>
            </a:r>
            <a:r>
              <a:rPr lang="en-US" dirty="0" err="1">
                <a:latin typeface="Arial" panose="020B0604020202020204" pitchFamily="34" charset="0"/>
                <a:cs typeface="Arial" panose="020B0604020202020204" pitchFamily="34" charset="0"/>
              </a:rPr>
              <a:t>koinai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ennoiai</a:t>
            </a:r>
            <a:r>
              <a:rPr lang="en-US" dirty="0">
                <a:latin typeface="Arial" panose="020B0604020202020204" pitchFamily="34" charset="0"/>
                <a:cs typeface="Arial" panose="020B0604020202020204" pitchFamily="34" charset="0"/>
              </a:rPr>
              <a:t> and his postulates are </a:t>
            </a:r>
            <a:r>
              <a:rPr lang="en-US" dirty="0" err="1">
                <a:latin typeface="Arial" panose="020B0604020202020204" pitchFamily="34" charset="0"/>
                <a:cs typeface="Arial" panose="020B0604020202020204" pitchFamily="34" charset="0"/>
              </a:rPr>
              <a:t>aitémata</a:t>
            </a:r>
            <a:r>
              <a:rPr lang="en-US" dirty="0">
                <a:latin typeface="Arial" panose="020B0604020202020204" pitchFamily="34" charset="0"/>
                <a:cs typeface="Arial" panose="020B0604020202020204" pitchFamily="34" charset="0"/>
              </a:rPr>
              <a:t>. Not in Plato.</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0178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516DB8-22FE-0550-1130-F14DCF71AB61}"/>
              </a:ext>
            </a:extLst>
          </p:cNvPr>
          <p:cNvSpPr>
            <a:spLocks noGrp="1"/>
          </p:cNvSpPr>
          <p:nvPr>
            <p:ph type="title"/>
          </p:nvPr>
        </p:nvSpPr>
        <p:spPr/>
        <p:txBody>
          <a:bodyPr/>
          <a:lstStyle/>
          <a:p>
            <a:r>
              <a:rPr lang="en-US" dirty="0"/>
              <a:t>Text: </a:t>
            </a:r>
            <a:r>
              <a:rPr lang="en-US" i="1" dirty="0" err="1"/>
              <a:t>Nichomachean</a:t>
            </a:r>
            <a:r>
              <a:rPr lang="en-US" i="1" dirty="0"/>
              <a:t> Ethics </a:t>
            </a:r>
            <a:r>
              <a:rPr lang="en-US" dirty="0"/>
              <a:t>1095b17-1096a5 </a:t>
            </a:r>
            <a:endParaRPr lang="el-GR" dirty="0"/>
          </a:p>
        </p:txBody>
      </p:sp>
      <p:sp>
        <p:nvSpPr>
          <p:cNvPr id="4" name="Θέση περιεχομένου 3">
            <a:extLst>
              <a:ext uri="{FF2B5EF4-FFF2-40B4-BE49-F238E27FC236}">
                <a16:creationId xmlns:a16="http://schemas.microsoft.com/office/drawing/2014/main" id="{F62118F7-C423-E5BE-F9FB-86D891884F0E}"/>
              </a:ext>
            </a:extLst>
          </p:cNvPr>
          <p:cNvSpPr>
            <a:spLocks noGrp="1"/>
          </p:cNvSpPr>
          <p:nvPr>
            <p:ph sz="half" idx="1"/>
          </p:nvPr>
        </p:nvSpPr>
        <p:spPr/>
        <p:txBody>
          <a:bodyPr>
            <a:normAutofit fontScale="92500" lnSpcReduction="10000"/>
          </a:bodyPr>
          <a:lstStyle/>
          <a:p>
            <a:pPr marL="0" indent="0" algn="just">
              <a:buNone/>
            </a:pPr>
            <a:r>
              <a:rPr lang="el-GR" dirty="0" err="1">
                <a:latin typeface="Arial" panose="020B0604020202020204" pitchFamily="34" charset="0"/>
                <a:cs typeface="Arial" panose="020B0604020202020204" pitchFamily="34" charset="0"/>
              </a:rPr>
              <a:t>τρεῖς</a:t>
            </a:r>
            <a:r>
              <a:rPr lang="el-GR" dirty="0">
                <a:latin typeface="Arial" panose="020B0604020202020204" pitchFamily="34" charset="0"/>
                <a:cs typeface="Arial" panose="020B0604020202020204" pitchFamily="34" charset="0"/>
              </a:rPr>
              <a:t> γάρ </a:t>
            </a:r>
            <a:r>
              <a:rPr lang="el-GR" dirty="0" err="1">
                <a:latin typeface="Arial" panose="020B0604020202020204" pitchFamily="34" charset="0"/>
                <a:cs typeface="Arial" panose="020B0604020202020204" pitchFamily="34" charset="0"/>
              </a:rPr>
              <a:t>εἰσι</a:t>
            </a:r>
            <a:r>
              <a:rPr lang="el-GR" dirty="0">
                <a:latin typeface="Arial" panose="020B0604020202020204" pitchFamily="34" charset="0"/>
                <a:cs typeface="Arial" panose="020B0604020202020204" pitchFamily="34" charset="0"/>
              </a:rPr>
              <a:t> μάλιστα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προύχοντες, ὅ τε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εἰρημένος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ὁ </a:t>
            </a:r>
            <a:r>
              <a:rPr lang="el-GR" dirty="0" err="1">
                <a:latin typeface="Arial" panose="020B0604020202020204" pitchFamily="34" charset="0"/>
                <a:cs typeface="Arial" panose="020B0604020202020204" pitchFamily="34" charset="0"/>
              </a:rPr>
              <a:t>πολιτικὸς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τρίτος ὁ θεωρητικός.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πολλοὶ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παντελῶς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ἀνδραποδώδεις</a:t>
            </a:r>
            <a:r>
              <a:rPr lang="el-GR" dirty="0">
                <a:latin typeface="Arial" panose="020B0604020202020204" pitchFamily="34" charset="0"/>
                <a:cs typeface="Arial" panose="020B0604020202020204" pitchFamily="34" charset="0"/>
              </a:rPr>
              <a:t> φαίνονται βοσκημάτων </a:t>
            </a:r>
            <a:r>
              <a:rPr lang="el-GR" dirty="0" err="1">
                <a:latin typeface="Arial" panose="020B0604020202020204" pitchFamily="34" charset="0"/>
                <a:cs typeface="Arial" panose="020B0604020202020204" pitchFamily="34" charset="0"/>
              </a:rPr>
              <a:t>βίον</a:t>
            </a:r>
            <a:r>
              <a:rPr lang="el-GR" dirty="0">
                <a:latin typeface="Arial" panose="020B0604020202020204" pitchFamily="34" charset="0"/>
                <a:cs typeface="Arial" panose="020B0604020202020204" pitchFamily="34" charset="0"/>
              </a:rPr>
              <a:t> προαιρούμενοι, </a:t>
            </a:r>
            <a:r>
              <a:rPr lang="el-GR" dirty="0" err="1">
                <a:latin typeface="Arial" panose="020B0604020202020204" pitchFamily="34" charset="0"/>
                <a:cs typeface="Arial" panose="020B0604020202020204" pitchFamily="34" charset="0"/>
              </a:rPr>
              <a:t>τυγχάνουσι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λόγου </a:t>
            </a:r>
            <a:r>
              <a:rPr lang="el-GR" dirty="0" err="1">
                <a:latin typeface="Arial" panose="020B0604020202020204" pitchFamily="34" charset="0"/>
                <a:cs typeface="Arial" panose="020B0604020202020204" pitchFamily="34" charset="0"/>
              </a:rPr>
              <a:t>διὰ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πολλοὺς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ταῖς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ἐξουσίαις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ὁμοιοπαθεῖν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Σαρδαναπάλλῳ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χαρίεντες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πρακτικοὶ</a:t>
            </a:r>
            <a:r>
              <a:rPr lang="el-GR" dirty="0">
                <a:latin typeface="Arial" panose="020B0604020202020204" pitchFamily="34" charset="0"/>
                <a:cs typeface="Arial" panose="020B0604020202020204" pitchFamily="34" charset="0"/>
              </a:rPr>
              <a:t> τιμήν·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πολιτικοῦ</a:t>
            </a:r>
            <a:r>
              <a:rPr lang="el-GR" dirty="0">
                <a:latin typeface="Arial" panose="020B0604020202020204" pitchFamily="34" charset="0"/>
                <a:cs typeface="Arial" panose="020B0604020202020204" pitchFamily="34" charset="0"/>
              </a:rPr>
              <a:t> βίου </a:t>
            </a:r>
            <a:r>
              <a:rPr lang="el-GR" dirty="0" err="1">
                <a:latin typeface="Arial" panose="020B0604020202020204" pitchFamily="34" charset="0"/>
                <a:cs typeface="Arial" panose="020B0604020202020204" pitchFamily="34" charset="0"/>
              </a:rPr>
              <a:t>σχεδὸν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τέλος. φαίνεται δ᾽ </a:t>
            </a:r>
            <a:r>
              <a:rPr lang="el-GR" dirty="0" err="1">
                <a:latin typeface="Arial" panose="020B0604020202020204" pitchFamily="34" charset="0"/>
                <a:cs typeface="Arial" panose="020B0604020202020204" pitchFamily="34" charset="0"/>
              </a:rPr>
              <a:t>ἐπιπολαιότερον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ζητουμένου· </a:t>
            </a:r>
          </a:p>
        </p:txBody>
      </p:sp>
      <p:sp>
        <p:nvSpPr>
          <p:cNvPr id="5" name="Θέση περιεχομένου 4">
            <a:extLst>
              <a:ext uri="{FF2B5EF4-FFF2-40B4-BE49-F238E27FC236}">
                <a16:creationId xmlns:a16="http://schemas.microsoft.com/office/drawing/2014/main" id="{8D4EFAB2-9320-16D5-76BD-77096C36EA57}"/>
              </a:ext>
            </a:extLst>
          </p:cNvPr>
          <p:cNvSpPr>
            <a:spLocks noGrp="1"/>
          </p:cNvSpPr>
          <p:nvPr>
            <p:ph sz="half" idx="2"/>
          </p:nvPr>
        </p:nvSpPr>
        <p:spPr/>
        <p:txBody>
          <a:bodyPr>
            <a:normAutofit fontScale="92500" lnSpcReduction="10000"/>
          </a:bodyPr>
          <a:lstStyle/>
          <a:p>
            <a:pPr marL="0" indent="0" algn="just">
              <a:buNone/>
            </a:pPr>
            <a:r>
              <a:rPr lang="en-US" dirty="0"/>
              <a:t>for there are three specially prominent Lives, the one just mentioned, the Life of Politics, and thirdly, the Life of Contemplation. [3] The generality of mankind then</a:t>
            </a:r>
            <a:r>
              <a:rPr lang="el-GR" dirty="0"/>
              <a:t> </a:t>
            </a:r>
            <a:r>
              <a:rPr lang="en-US" dirty="0"/>
              <a:t>show themselves to be utterly slavish, by preferring what is only a life for cattle; but they get a hearing for their view as reasonable because many persons of high position share the feelings of </a:t>
            </a:r>
            <a:r>
              <a:rPr lang="en-US" dirty="0" err="1"/>
              <a:t>Sardanapallus</a:t>
            </a:r>
            <a:r>
              <a:rPr lang="en-US" dirty="0"/>
              <a:t>. [4]</a:t>
            </a:r>
            <a:r>
              <a:rPr lang="el-GR" dirty="0"/>
              <a:t> </a:t>
            </a:r>
            <a:r>
              <a:rPr lang="en-US" dirty="0"/>
              <a:t>Men of refinement, on the other hand, and men of action think that the Good is honor—for this may be said to be the end of the Life of Politics. But honor after all seems too superficial to be the Good for which we are seeking;</a:t>
            </a:r>
            <a:endParaRPr lang="el-GR" dirty="0"/>
          </a:p>
        </p:txBody>
      </p:sp>
    </p:spTree>
    <p:extLst>
      <p:ext uri="{BB962C8B-B14F-4D97-AF65-F5344CB8AC3E}">
        <p14:creationId xmlns:p14="http://schemas.microsoft.com/office/powerpoint/2010/main" val="38828527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24E986-39AB-4615-CD50-F21B746E8A5E}"/>
              </a:ext>
            </a:extLst>
          </p:cNvPr>
          <p:cNvSpPr>
            <a:spLocks noGrp="1"/>
          </p:cNvSpPr>
          <p:nvPr>
            <p:ph type="title"/>
          </p:nvPr>
        </p:nvSpPr>
        <p:spPr/>
        <p:txBody>
          <a:bodyPr/>
          <a:lstStyle/>
          <a:p>
            <a:r>
              <a:rPr lang="en-US" dirty="0"/>
              <a:t>Text: </a:t>
            </a:r>
            <a:r>
              <a:rPr lang="en-US" i="1" dirty="0" err="1"/>
              <a:t>Nichomachean</a:t>
            </a:r>
            <a:r>
              <a:rPr lang="en-US" i="1" dirty="0"/>
              <a:t> Ethics </a:t>
            </a:r>
            <a:r>
              <a:rPr lang="en-US" dirty="0"/>
              <a:t>1095b17-1096a5 </a:t>
            </a:r>
            <a:endParaRPr lang="el-GR" dirty="0"/>
          </a:p>
        </p:txBody>
      </p:sp>
      <p:sp>
        <p:nvSpPr>
          <p:cNvPr id="3" name="Θέση περιεχομένου 2">
            <a:extLst>
              <a:ext uri="{FF2B5EF4-FFF2-40B4-BE49-F238E27FC236}">
                <a16:creationId xmlns:a16="http://schemas.microsoft.com/office/drawing/2014/main" id="{A6CC3B41-5C53-CC23-D92A-F115CB614078}"/>
              </a:ext>
            </a:extLst>
          </p:cNvPr>
          <p:cNvSpPr>
            <a:spLocks noGrp="1"/>
          </p:cNvSpPr>
          <p:nvPr>
            <p:ph sz="half" idx="1"/>
          </p:nvPr>
        </p:nvSpPr>
        <p:spPr/>
        <p:txBody>
          <a:bodyPr>
            <a:normAutofit fontScale="77500" lnSpcReduction="20000"/>
          </a:bodyPr>
          <a:lstStyle/>
          <a:p>
            <a:pPr marL="0" indent="0" algn="just">
              <a:buNone/>
            </a:pPr>
            <a:r>
              <a:rPr lang="el-GR" dirty="0" err="1">
                <a:latin typeface="Arial" panose="020B0604020202020204" pitchFamily="34" charset="0"/>
                <a:cs typeface="Arial" panose="020B0604020202020204" pitchFamily="34" charset="0"/>
              </a:rPr>
              <a:t>δοκεῖ</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τιμῶσι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μᾶλλον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ἢ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τιμωμένῳ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τἀγαθὸν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οἰκεῖόν</a:t>
            </a:r>
            <a:r>
              <a:rPr lang="el-GR" dirty="0">
                <a:latin typeface="Arial" panose="020B0604020202020204" pitchFamily="34" charset="0"/>
                <a:cs typeface="Arial" panose="020B0604020202020204" pitchFamily="34" charset="0"/>
              </a:rPr>
              <a:t> τι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δυσαφαίρετον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μαντευόμεθα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ἔτι</a:t>
            </a:r>
            <a:r>
              <a:rPr lang="el-GR" dirty="0">
                <a:latin typeface="Arial" panose="020B0604020202020204" pitchFamily="34" charset="0"/>
                <a:cs typeface="Arial" panose="020B0604020202020204" pitchFamily="34" charset="0"/>
              </a:rPr>
              <a:t> δ᾽ </a:t>
            </a:r>
            <a:r>
              <a:rPr lang="el-GR" dirty="0" err="1">
                <a:latin typeface="Arial" panose="020B0604020202020204" pitchFamily="34" charset="0"/>
                <a:cs typeface="Arial" panose="020B0604020202020204" pitchFamily="34" charset="0"/>
              </a:rPr>
              <a:t>ἐοίκασι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τιμὴν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διώκειν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ἵνα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πιστεύσωσιν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ἑαυτοὺς</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ἀγαθοὺς</a:t>
            </a:r>
            <a:r>
              <a:rPr lang="el-GR" b="1"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ζητοῦσι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γοῦν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φρονίμων </a:t>
            </a:r>
            <a:r>
              <a:rPr lang="el-GR" dirty="0" err="1">
                <a:latin typeface="Arial" panose="020B0604020202020204" pitchFamily="34" charset="0"/>
                <a:cs typeface="Arial" panose="020B0604020202020204" pitchFamily="34" charset="0"/>
              </a:rPr>
              <a:t>τιμᾶσθαι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οἷς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γινώσκονται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ἀρετῇ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δῆλον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ὅτι</a:t>
            </a:r>
            <a:r>
              <a:rPr lang="el-GR" dirty="0">
                <a:latin typeface="Arial" panose="020B0604020202020204" pitchFamily="34" charset="0"/>
                <a:cs typeface="Arial" panose="020B0604020202020204" pitchFamily="34" charset="0"/>
              </a:rPr>
              <a:t> κατά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 τούτους ἡ </a:t>
            </a:r>
            <a:r>
              <a:rPr lang="el-GR" b="1" dirty="0" err="1">
                <a:latin typeface="Arial" panose="020B0604020202020204" pitchFamily="34" charset="0"/>
                <a:cs typeface="Arial" panose="020B0604020202020204" pitchFamily="34" charset="0"/>
              </a:rPr>
              <a:t>ἀρετὴ</a:t>
            </a:r>
            <a:r>
              <a:rPr lang="el-GR" b="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κρείττων. τάχα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μᾶλλον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ἄν</a:t>
            </a:r>
            <a:r>
              <a:rPr lang="el-GR" dirty="0">
                <a:latin typeface="Arial" panose="020B0604020202020204" pitchFamily="34" charset="0"/>
                <a:cs typeface="Arial" panose="020B0604020202020204" pitchFamily="34" charset="0"/>
              </a:rPr>
              <a:t> τις τέλος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πολιτικοῦ</a:t>
            </a:r>
            <a:r>
              <a:rPr lang="el-GR" dirty="0">
                <a:latin typeface="Arial" panose="020B0604020202020204" pitchFamily="34" charset="0"/>
                <a:cs typeface="Arial" panose="020B0604020202020204" pitchFamily="34" charset="0"/>
              </a:rPr>
              <a:t> βίου ταύτην </a:t>
            </a:r>
            <a:r>
              <a:rPr lang="el-GR" dirty="0" err="1">
                <a:latin typeface="Arial" panose="020B0604020202020204" pitchFamily="34" charset="0"/>
                <a:cs typeface="Arial" panose="020B0604020202020204" pitchFamily="34" charset="0"/>
              </a:rPr>
              <a:t>ὑπολάβοι</a:t>
            </a:r>
            <a:r>
              <a:rPr lang="el-GR" dirty="0">
                <a:latin typeface="Arial" panose="020B0604020202020204" pitchFamily="34" charset="0"/>
                <a:cs typeface="Arial" panose="020B0604020202020204" pitchFamily="34" charset="0"/>
              </a:rPr>
              <a:t>. φαίνεται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ἀτελεστέρα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αὕτη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δοκεῖ</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ἐνδέχεσθαι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καθεύδειν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ἔχοντα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ἀρετὴν</a:t>
            </a:r>
            <a:r>
              <a:rPr lang="el-GR" dirty="0">
                <a:latin typeface="Arial" panose="020B0604020202020204" pitchFamily="34" charset="0"/>
                <a:cs typeface="Arial" panose="020B0604020202020204" pitchFamily="34" charset="0"/>
              </a:rPr>
              <a:t> ἢ </a:t>
            </a:r>
            <a:r>
              <a:rPr lang="el-GR" dirty="0" err="1">
                <a:latin typeface="Arial" panose="020B0604020202020204" pitchFamily="34" charset="0"/>
                <a:cs typeface="Arial" panose="020B0604020202020204" pitchFamily="34" charset="0"/>
              </a:rPr>
              <a:t>ἀπρακτεῖν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διὰ</a:t>
            </a:r>
            <a:r>
              <a:rPr lang="el-GR" dirty="0">
                <a:latin typeface="Arial" panose="020B0604020202020204" pitchFamily="34" charset="0"/>
                <a:cs typeface="Arial" panose="020B0604020202020204" pitchFamily="34" charset="0"/>
              </a:rPr>
              <a:t> βίου,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πρὸς</a:t>
            </a:r>
            <a:r>
              <a:rPr lang="el-GR" dirty="0">
                <a:latin typeface="Arial" panose="020B0604020202020204" pitchFamily="34" charset="0"/>
                <a:cs typeface="Arial" panose="020B0604020202020204" pitchFamily="34" charset="0"/>
              </a:rPr>
              <a:t> τούτοις [1096</a:t>
            </a:r>
            <a:r>
              <a:rPr lang="en-US" dirty="0">
                <a:latin typeface="Arial" panose="020B0604020202020204" pitchFamily="34" charset="0"/>
                <a:cs typeface="Arial" panose="020B0604020202020204" pitchFamily="34" charset="0"/>
              </a:rPr>
              <a:t>a] </a:t>
            </a:r>
            <a:r>
              <a:rPr lang="el-GR" dirty="0" err="1">
                <a:latin typeface="Arial" panose="020B0604020202020204" pitchFamily="34" charset="0"/>
                <a:cs typeface="Arial" panose="020B0604020202020204" pitchFamily="34" charset="0"/>
              </a:rPr>
              <a:t>κακοπαθεῖν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ἀτυχεῖν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μέγιστα· </a:t>
            </a:r>
          </a:p>
        </p:txBody>
      </p:sp>
      <p:sp>
        <p:nvSpPr>
          <p:cNvPr id="4" name="Θέση περιεχομένου 3">
            <a:extLst>
              <a:ext uri="{FF2B5EF4-FFF2-40B4-BE49-F238E27FC236}">
                <a16:creationId xmlns:a16="http://schemas.microsoft.com/office/drawing/2014/main" id="{D651B039-DEBF-6E29-F623-27663A399B41}"/>
              </a:ext>
            </a:extLst>
          </p:cNvPr>
          <p:cNvSpPr>
            <a:spLocks noGrp="1"/>
          </p:cNvSpPr>
          <p:nvPr>
            <p:ph sz="half" idx="2"/>
          </p:nvPr>
        </p:nvSpPr>
        <p:spPr/>
        <p:txBody>
          <a:bodyPr>
            <a:normAutofit fontScale="77500" lnSpcReduction="20000"/>
          </a:bodyPr>
          <a:lstStyle/>
          <a:p>
            <a:pPr marL="0" indent="0" algn="just">
              <a:buNone/>
            </a:pPr>
            <a:r>
              <a:rPr lang="en-US" dirty="0"/>
              <a:t>since it appears to depend on those who confer it more than on him upon whom it is conferred, whereas we instinctively feel that the Good must be something proper to its possessor and not easy to be taken away from him. [5] Moreover men's motive in pursuing honor seems to be to assure themselves of their own merit; at least they seek to be honored by men of judgement and by people who know them, that is, they desire to be honored on the ground of virtue. It is clear therefore that in the opinion at all events of men of action, virtue is a greater good than honor; [6] and one might perhaps accordingly suppose that virtue rather than honor is the end of the Political Life. But even virtue proves on examination to be too incomplete to be the End; since it appears possible to possess it while you are asleep, or without putting it into practice throughout the whole of your life; and also for the virtuous man to suffer the greatest misery and misfortune—</a:t>
            </a:r>
            <a:endParaRPr lang="el-GR" dirty="0"/>
          </a:p>
        </p:txBody>
      </p:sp>
    </p:spTree>
    <p:extLst>
      <p:ext uri="{BB962C8B-B14F-4D97-AF65-F5344CB8AC3E}">
        <p14:creationId xmlns:p14="http://schemas.microsoft.com/office/powerpoint/2010/main" val="36780322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FCF6AF-BF9C-25E8-4ECB-A83B0FF193DB}"/>
              </a:ext>
            </a:extLst>
          </p:cNvPr>
          <p:cNvSpPr>
            <a:spLocks noGrp="1"/>
          </p:cNvSpPr>
          <p:nvPr>
            <p:ph type="title"/>
          </p:nvPr>
        </p:nvSpPr>
        <p:spPr/>
        <p:txBody>
          <a:bodyPr/>
          <a:lstStyle/>
          <a:p>
            <a:r>
              <a:rPr lang="en-US" dirty="0"/>
              <a:t>Text: </a:t>
            </a:r>
            <a:r>
              <a:rPr lang="en-US" i="1" dirty="0" err="1"/>
              <a:t>Nichomachean</a:t>
            </a:r>
            <a:r>
              <a:rPr lang="en-US" i="1" dirty="0"/>
              <a:t> Ethics </a:t>
            </a:r>
            <a:r>
              <a:rPr lang="en-US" dirty="0"/>
              <a:t>1095b17-1096a5 </a:t>
            </a:r>
            <a:endParaRPr lang="el-GR" dirty="0"/>
          </a:p>
        </p:txBody>
      </p:sp>
      <p:sp>
        <p:nvSpPr>
          <p:cNvPr id="3" name="Θέση περιεχομένου 2">
            <a:extLst>
              <a:ext uri="{FF2B5EF4-FFF2-40B4-BE49-F238E27FC236}">
                <a16:creationId xmlns:a16="http://schemas.microsoft.com/office/drawing/2014/main" id="{168BCBC4-B21A-5ADC-4FEC-0670F9C2D840}"/>
              </a:ext>
            </a:extLst>
          </p:cNvPr>
          <p:cNvSpPr>
            <a:spLocks noGrp="1"/>
          </p:cNvSpPr>
          <p:nvPr>
            <p:ph sz="half" idx="1"/>
          </p:nvPr>
        </p:nvSpPr>
        <p:spPr/>
        <p:txBody>
          <a:bodyPr>
            <a:normAutofit fontScale="85000" lnSpcReduction="20000"/>
          </a:bodyPr>
          <a:lstStyle/>
          <a:p>
            <a:pPr marL="0" indent="0" algn="just">
              <a:buNone/>
            </a:pPr>
            <a:r>
              <a:rPr lang="el-GR" dirty="0" err="1">
                <a:solidFill>
                  <a:schemeClr val="tx1"/>
                </a:solidFill>
                <a:latin typeface="Arial" panose="020B0604020202020204" pitchFamily="34" charset="0"/>
                <a:cs typeface="Arial" panose="020B0604020202020204" pitchFamily="34" charset="0"/>
              </a:rPr>
              <a:t>τὸν</a:t>
            </a:r>
            <a:r>
              <a:rPr lang="el-GR" dirty="0">
                <a:solidFill>
                  <a:schemeClr val="tx1"/>
                </a:solidFill>
                <a:latin typeface="Arial" panose="020B0604020202020204" pitchFamily="34" charset="0"/>
                <a:cs typeface="Arial" panose="020B0604020202020204" pitchFamily="34" charset="0"/>
              </a:rPr>
              <a:t> δ᾽ </a:t>
            </a:r>
            <a:r>
              <a:rPr lang="el-GR" dirty="0" err="1">
                <a:solidFill>
                  <a:schemeClr val="tx1"/>
                </a:solidFill>
                <a:latin typeface="Arial" panose="020B0604020202020204" pitchFamily="34" charset="0"/>
                <a:cs typeface="Arial" panose="020B0604020202020204" pitchFamily="34" charset="0"/>
              </a:rPr>
              <a:t>οὕτω</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ζῶντα</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οὐδεὶς</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ἂν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εὐδαιμονίσειεν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εἰ</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μὴ</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θέσιν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διαφυλάττων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καὶ</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περὶ</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μὲν</a:t>
            </a:r>
            <a:r>
              <a:rPr lang="el-GR" dirty="0">
                <a:solidFill>
                  <a:schemeClr val="tx1"/>
                </a:solidFill>
                <a:latin typeface="Arial" panose="020B0604020202020204" pitchFamily="34" charset="0"/>
                <a:cs typeface="Arial" panose="020B0604020202020204" pitchFamily="34" charset="0"/>
              </a:rPr>
              <a:t> τούτων </a:t>
            </a:r>
            <a:r>
              <a:rPr lang="el-GR" dirty="0" err="1">
                <a:solidFill>
                  <a:schemeClr val="tx1"/>
                </a:solidFill>
                <a:latin typeface="Arial" panose="020B0604020202020204" pitchFamily="34" charset="0"/>
                <a:cs typeface="Arial" panose="020B0604020202020204" pitchFamily="34" charset="0"/>
              </a:rPr>
              <a:t>ἅλις</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ἱκανῶς</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γὰρ</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καὶ</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ἐν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τοῖς</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ἐγκυκλίοις</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εἴρηται</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περὶ</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αὐτῶν</a:t>
            </a:r>
            <a:r>
              <a:rPr lang="el-GR" dirty="0">
                <a:solidFill>
                  <a:schemeClr val="tx1"/>
                </a:solidFill>
                <a:latin typeface="Arial" panose="020B0604020202020204" pitchFamily="34" charset="0"/>
                <a:cs typeface="Arial" panose="020B0604020202020204" pitchFamily="34" charset="0"/>
              </a:rPr>
              <a:t>. τρίτος δ᾽ </a:t>
            </a:r>
            <a:r>
              <a:rPr lang="el-GR" dirty="0" err="1">
                <a:solidFill>
                  <a:schemeClr val="tx1"/>
                </a:solidFill>
                <a:latin typeface="Arial" panose="020B0604020202020204" pitchFamily="34" charset="0"/>
                <a:cs typeface="Arial" panose="020B0604020202020204" pitchFamily="34" charset="0"/>
              </a:rPr>
              <a:t>ἐστὶν</a:t>
            </a:r>
            <a:r>
              <a:rPr lang="el-GR" dirty="0">
                <a:solidFill>
                  <a:schemeClr val="tx1"/>
                </a:solidFill>
                <a:latin typeface="Arial" panose="020B0604020202020204" pitchFamily="34" charset="0"/>
                <a:cs typeface="Arial" panose="020B0604020202020204" pitchFamily="34" charset="0"/>
              </a:rPr>
              <a:t> ὁ θεωρητικός, </a:t>
            </a:r>
            <a:r>
              <a:rPr lang="el-GR" dirty="0" err="1">
                <a:solidFill>
                  <a:schemeClr val="tx1"/>
                </a:solidFill>
                <a:latin typeface="Arial" panose="020B0604020202020204" pitchFamily="34" charset="0"/>
                <a:cs typeface="Arial" panose="020B0604020202020204" pitchFamily="34" charset="0"/>
              </a:rPr>
              <a:t>ὑπὲρ</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οὗ</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τὴν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ἐπίσκεψιν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ἐν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τοῖς</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ἑπομένοις</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ποιησόμεθα</a:t>
            </a:r>
            <a:r>
              <a:rPr lang="el-GR" dirty="0">
                <a:solidFill>
                  <a:schemeClr val="tx1"/>
                </a:solidFill>
                <a:latin typeface="Arial" panose="020B0604020202020204" pitchFamily="34" charset="0"/>
                <a:cs typeface="Arial" panose="020B0604020202020204" pitchFamily="34" charset="0"/>
              </a:rPr>
              <a:t>. ὁ </a:t>
            </a:r>
            <a:r>
              <a:rPr lang="el-GR" dirty="0" err="1">
                <a:solidFill>
                  <a:schemeClr val="tx1"/>
                </a:solidFill>
                <a:latin typeface="Arial" panose="020B0604020202020204" pitchFamily="34" charset="0"/>
                <a:cs typeface="Arial" panose="020B0604020202020204" pitchFamily="34" charset="0"/>
              </a:rPr>
              <a:t>δὲ</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χρηματιστὴς</a:t>
            </a:r>
            <a:r>
              <a:rPr lang="el-GR" dirty="0">
                <a:solidFill>
                  <a:schemeClr val="tx1"/>
                </a:solidFill>
                <a:latin typeface="Arial" panose="020B0604020202020204" pitchFamily="34" charset="0"/>
                <a:cs typeface="Arial" panose="020B0604020202020204" pitchFamily="34" charset="0"/>
              </a:rPr>
              <a:t> βίαιός τις </a:t>
            </a:r>
            <a:r>
              <a:rPr lang="el-GR" dirty="0" err="1">
                <a:solidFill>
                  <a:schemeClr val="tx1"/>
                </a:solidFill>
                <a:latin typeface="Arial" panose="020B0604020202020204" pitchFamily="34" charset="0"/>
                <a:cs typeface="Arial" panose="020B0604020202020204" pitchFamily="34" charset="0"/>
              </a:rPr>
              <a:t>ἐστίν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καὶ</a:t>
            </a:r>
            <a:r>
              <a:rPr lang="el-GR" dirty="0">
                <a:solidFill>
                  <a:schemeClr val="tx1"/>
                </a:solidFill>
                <a:latin typeface="Arial" panose="020B0604020202020204" pitchFamily="34" charset="0"/>
                <a:cs typeface="Arial" panose="020B0604020202020204" pitchFamily="34" charset="0"/>
              </a:rPr>
              <a:t> ὁ </a:t>
            </a:r>
            <a:r>
              <a:rPr lang="el-GR" dirty="0" err="1">
                <a:solidFill>
                  <a:schemeClr val="tx1"/>
                </a:solidFill>
                <a:latin typeface="Arial" panose="020B0604020202020204" pitchFamily="34" charset="0"/>
                <a:cs typeface="Arial" panose="020B0604020202020204" pitchFamily="34" charset="0"/>
              </a:rPr>
              <a:t>πλοῦτος</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δῆλον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ὅτι</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οὐ</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τὸ</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ζητούμενον</a:t>
            </a:r>
            <a:r>
              <a:rPr lang="el-GR" dirty="0">
                <a:solidFill>
                  <a:schemeClr val="tx1"/>
                </a:solidFill>
                <a:latin typeface="Arial" panose="020B0604020202020204" pitchFamily="34" charset="0"/>
                <a:cs typeface="Arial" panose="020B0604020202020204" pitchFamily="34" charset="0"/>
              </a:rPr>
              <a:t> </a:t>
            </a:r>
            <a:r>
              <a:rPr lang="el-GR" b="1" dirty="0" err="1">
                <a:solidFill>
                  <a:schemeClr val="tx1"/>
                </a:solidFill>
                <a:latin typeface="Arial" panose="020B0604020202020204" pitchFamily="34" charset="0"/>
                <a:cs typeface="Arial" panose="020B0604020202020204" pitchFamily="34" charset="0"/>
              </a:rPr>
              <a:t>ἀγαθόν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χρήσιμον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γὰρ</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καὶ</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ἄλλου</a:t>
            </a:r>
            <a:r>
              <a:rPr lang="el-GR" dirty="0">
                <a:solidFill>
                  <a:schemeClr val="tx1"/>
                </a:solidFill>
                <a:latin typeface="Arial" panose="020B0604020202020204" pitchFamily="34" charset="0"/>
                <a:cs typeface="Arial" panose="020B0604020202020204" pitchFamily="34" charset="0"/>
              </a:rPr>
              <a:t> χάριν. </a:t>
            </a:r>
            <a:r>
              <a:rPr lang="el-GR" dirty="0" err="1">
                <a:solidFill>
                  <a:schemeClr val="tx1"/>
                </a:solidFill>
                <a:latin typeface="Arial" panose="020B0604020202020204" pitchFamily="34" charset="0"/>
                <a:cs typeface="Arial" panose="020B0604020202020204" pitchFamily="34" charset="0"/>
              </a:rPr>
              <a:t>διὸ</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μᾶλλον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τὰ</a:t>
            </a:r>
            <a:r>
              <a:rPr lang="el-GR" dirty="0">
                <a:solidFill>
                  <a:schemeClr val="tx1"/>
                </a:solidFill>
                <a:latin typeface="Arial" panose="020B0604020202020204" pitchFamily="34" charset="0"/>
                <a:cs typeface="Arial" panose="020B0604020202020204" pitchFamily="34" charset="0"/>
              </a:rPr>
              <a:t> πρότερον </a:t>
            </a:r>
            <a:r>
              <a:rPr lang="el-GR" dirty="0" err="1">
                <a:solidFill>
                  <a:schemeClr val="tx1"/>
                </a:solidFill>
                <a:latin typeface="Arial" panose="020B0604020202020204" pitchFamily="34" charset="0"/>
                <a:cs typeface="Arial" panose="020B0604020202020204" pitchFamily="34" charset="0"/>
              </a:rPr>
              <a:t>λεχθέντα</a:t>
            </a:r>
            <a:r>
              <a:rPr lang="el-GR" dirty="0">
                <a:solidFill>
                  <a:schemeClr val="tx1"/>
                </a:solidFill>
                <a:latin typeface="Arial" panose="020B0604020202020204" pitchFamily="34" charset="0"/>
                <a:cs typeface="Arial" panose="020B0604020202020204" pitchFamily="34" charset="0"/>
              </a:rPr>
              <a:t> τέλη τις </a:t>
            </a:r>
            <a:r>
              <a:rPr lang="el-GR" dirty="0" err="1">
                <a:solidFill>
                  <a:schemeClr val="tx1"/>
                </a:solidFill>
                <a:latin typeface="Arial" panose="020B0604020202020204" pitchFamily="34" charset="0"/>
                <a:cs typeface="Arial" panose="020B0604020202020204" pitchFamily="34" charset="0"/>
              </a:rPr>
              <a:t>ἂν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ὑπολάβοι</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δι</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αὑτὰ</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γὰρ</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ἀγαπᾶται</a:t>
            </a:r>
            <a:r>
              <a:rPr lang="el-GR" dirty="0">
                <a:solidFill>
                  <a:schemeClr val="tx1"/>
                </a:solidFill>
                <a:latin typeface="Arial" panose="020B0604020202020204" pitchFamily="34" charset="0"/>
                <a:cs typeface="Arial" panose="020B0604020202020204" pitchFamily="34" charset="0"/>
              </a:rPr>
              <a:t>. φαίνεται δ᾽ </a:t>
            </a:r>
            <a:r>
              <a:rPr lang="el-GR" dirty="0" err="1">
                <a:solidFill>
                  <a:schemeClr val="tx1"/>
                </a:solidFill>
                <a:latin typeface="Arial" panose="020B0604020202020204" pitchFamily="34" charset="0"/>
                <a:cs typeface="Arial" panose="020B0604020202020204" pitchFamily="34" charset="0"/>
              </a:rPr>
              <a:t>οὐδ</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ἐκεῖνα</a:t>
            </a:r>
            <a:r>
              <a:rPr lang="el-GR" dirty="0">
                <a:solidFill>
                  <a:schemeClr val="tx1"/>
                </a:solidFill>
                <a:latin typeface="Arial" panose="020B0604020202020204" pitchFamily="34" charset="0"/>
                <a:cs typeface="Arial" panose="020B0604020202020204" pitchFamily="34" charset="0"/>
              </a:rPr>
              <a:t>· καίτοι </a:t>
            </a:r>
            <a:r>
              <a:rPr lang="el-GR" dirty="0" err="1">
                <a:solidFill>
                  <a:schemeClr val="tx1"/>
                </a:solidFill>
                <a:latin typeface="Arial" panose="020B0604020202020204" pitchFamily="34" charset="0"/>
                <a:cs typeface="Arial" panose="020B0604020202020204" pitchFamily="34" charset="0"/>
              </a:rPr>
              <a:t>πολλοὶ</a:t>
            </a:r>
            <a:r>
              <a:rPr lang="el-GR" dirty="0">
                <a:solidFill>
                  <a:schemeClr val="tx1"/>
                </a:solidFill>
                <a:latin typeface="Arial" panose="020B0604020202020204" pitchFamily="34" charset="0"/>
                <a:cs typeface="Arial" panose="020B0604020202020204" pitchFamily="34" charset="0"/>
              </a:rPr>
              <a:t> λόγοι </a:t>
            </a:r>
            <a:r>
              <a:rPr lang="el-GR" dirty="0" err="1">
                <a:solidFill>
                  <a:schemeClr val="tx1"/>
                </a:solidFill>
                <a:latin typeface="Arial" panose="020B0604020202020204" pitchFamily="34" charset="0"/>
                <a:cs typeface="Arial" panose="020B0604020202020204" pitchFamily="34" charset="0"/>
              </a:rPr>
              <a:t>πρὸς</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αὐτὰ</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καταβέβληνται</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ταῦτα</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μὲν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οὖν</a:t>
            </a:r>
            <a:r>
              <a:rPr lang="el-GR" dirty="0">
                <a:solidFill>
                  <a:schemeClr val="tx1"/>
                </a:solidFill>
                <a:latin typeface="Arial" panose="020B0604020202020204" pitchFamily="34" charset="0"/>
                <a:cs typeface="Arial" panose="020B0604020202020204" pitchFamily="34" charset="0"/>
              </a:rPr>
              <a:t> </a:t>
            </a:r>
            <a:r>
              <a:rPr lang="el-GR" dirty="0" err="1">
                <a:solidFill>
                  <a:schemeClr val="tx1"/>
                </a:solidFill>
                <a:latin typeface="Arial" panose="020B0604020202020204" pitchFamily="34" charset="0"/>
                <a:cs typeface="Arial" panose="020B0604020202020204" pitchFamily="34" charset="0"/>
              </a:rPr>
              <a:t>ἀφείσθω</a:t>
            </a:r>
            <a:r>
              <a:rPr lang="el-GR" dirty="0">
                <a:solidFill>
                  <a:schemeClr val="tx1"/>
                </a:solidFill>
                <a:latin typeface="Arial" panose="020B0604020202020204" pitchFamily="34" charset="0"/>
                <a:cs typeface="Arial" panose="020B0604020202020204" pitchFamily="34" charset="0"/>
              </a:rPr>
              <a:t>.</a:t>
            </a:r>
          </a:p>
        </p:txBody>
      </p:sp>
      <p:sp>
        <p:nvSpPr>
          <p:cNvPr id="4" name="Θέση περιεχομένου 3">
            <a:extLst>
              <a:ext uri="{FF2B5EF4-FFF2-40B4-BE49-F238E27FC236}">
                <a16:creationId xmlns:a16="http://schemas.microsoft.com/office/drawing/2014/main" id="{206F1EC2-B8A7-71E9-5AB3-C2F28E973E16}"/>
              </a:ext>
            </a:extLst>
          </p:cNvPr>
          <p:cNvSpPr>
            <a:spLocks noGrp="1"/>
          </p:cNvSpPr>
          <p:nvPr>
            <p:ph sz="half" idx="2"/>
          </p:nvPr>
        </p:nvSpPr>
        <p:spPr/>
        <p:txBody>
          <a:bodyPr>
            <a:normAutofit fontScale="85000" lnSpcReduction="20000"/>
          </a:bodyPr>
          <a:lstStyle/>
          <a:p>
            <a:pPr marL="0" indent="0" algn="just">
              <a:buNone/>
            </a:pPr>
            <a:r>
              <a:rPr lang="en-US" dirty="0"/>
              <a:t>though no one would pronounce a man living a life of misery to be happy, unless for the sake of maintaining a paradox. But we need not pursue this subject, since it has been sufficiently treated in the ordinary discussions. [7]</a:t>
            </a:r>
            <a:r>
              <a:rPr lang="el-GR" dirty="0"/>
              <a:t> </a:t>
            </a:r>
            <a:r>
              <a:rPr lang="en-US" dirty="0"/>
              <a:t>The third type of life is the Life of Contemplation, which we shall consider in the sequel.</a:t>
            </a:r>
          </a:p>
          <a:p>
            <a:pPr marL="0" indent="0" algn="just">
              <a:buNone/>
            </a:pPr>
            <a:r>
              <a:rPr lang="en-US" dirty="0"/>
              <a:t>The Life of Money-making is a constrained kind of life, and clearly wealth is not the Good we are in search of, for it is only good as being useful, a means to something else. On this score indeed one might conceive the ends before mentioned to have a better claim, for they are approved for their own sakes. But even they do not really seem to be the Supreme Good; however, many arguments against them have been disseminated, so we may dismiss them.</a:t>
            </a:r>
            <a:endParaRPr lang="el-GR" dirty="0"/>
          </a:p>
        </p:txBody>
      </p:sp>
    </p:spTree>
    <p:extLst>
      <p:ext uri="{BB962C8B-B14F-4D97-AF65-F5344CB8AC3E}">
        <p14:creationId xmlns:p14="http://schemas.microsoft.com/office/powerpoint/2010/main" val="4172818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F58DC3-6E99-DC25-C3EC-A71F6A853213}"/>
              </a:ext>
            </a:extLst>
          </p:cNvPr>
          <p:cNvSpPr>
            <a:spLocks noGrp="1"/>
          </p:cNvSpPr>
          <p:nvPr>
            <p:ph type="title"/>
          </p:nvPr>
        </p:nvSpPr>
        <p:spPr/>
        <p:txBody>
          <a:bodyPr/>
          <a:lstStyle/>
          <a:p>
            <a:r>
              <a:rPr lang="en-US" dirty="0"/>
              <a:t>Your Reading</a:t>
            </a:r>
            <a:endParaRPr lang="el-GR" dirty="0"/>
          </a:p>
        </p:txBody>
      </p:sp>
      <p:sp>
        <p:nvSpPr>
          <p:cNvPr id="3" name="Θέση περιεχομένου 2">
            <a:extLst>
              <a:ext uri="{FF2B5EF4-FFF2-40B4-BE49-F238E27FC236}">
                <a16:creationId xmlns:a16="http://schemas.microsoft.com/office/drawing/2014/main" id="{755F7DD8-AA2F-9BD8-2BC1-A5CAAB80017A}"/>
              </a:ext>
            </a:extLst>
          </p:cNvPr>
          <p:cNvSpPr>
            <a:spLocks noGrp="1"/>
          </p:cNvSpPr>
          <p:nvPr>
            <p:ph idx="1"/>
          </p:nvPr>
        </p:nvSpPr>
        <p:spPr/>
        <p:txBody>
          <a:bodyPr>
            <a:normAutofit fontScale="92500" lnSpcReduction="10000"/>
          </a:bodyPr>
          <a:lstStyle/>
          <a:p>
            <a:r>
              <a:rPr lang="en-US" dirty="0"/>
              <a:t>2nd Week</a:t>
            </a:r>
          </a:p>
          <a:p>
            <a:r>
              <a:rPr lang="en-US" b="1" dirty="0"/>
              <a:t>Nouns, Pronouns, and Adjectives</a:t>
            </a:r>
          </a:p>
          <a:p>
            <a:r>
              <a:rPr lang="en-US" dirty="0"/>
              <a:t>Palmer, D. 2021. </a:t>
            </a:r>
            <a:r>
              <a:rPr lang="en-US" i="1" dirty="0"/>
              <a:t>Intermediate Ancient Greek Language</a:t>
            </a:r>
            <a:r>
              <a:rPr lang="en-US" dirty="0"/>
              <a:t>. Acton: ANU Press.</a:t>
            </a:r>
          </a:p>
          <a:p>
            <a:r>
              <a:rPr lang="en-US" dirty="0"/>
              <a:t>JACT. 2007. </a:t>
            </a:r>
            <a:r>
              <a:rPr lang="en-US" i="1" dirty="0"/>
              <a:t>Reading Greek: Grammar and Exercises </a:t>
            </a:r>
            <a:r>
              <a:rPr lang="en-US" dirty="0"/>
              <a:t>(2nd ed.). Cambridge: CUP. – pp. 8-12, 30-32, 46-48, 54-56, 60-62, 70-75, 87, 110, 121.</a:t>
            </a:r>
          </a:p>
          <a:p>
            <a:r>
              <a:rPr lang="en-US" dirty="0"/>
              <a:t>Beetham, F., </a:t>
            </a:r>
            <a:r>
              <a:rPr lang="en-US" i="1" dirty="0"/>
              <a:t>Learning Greek with Plato, A Beginner’s Course in Classical Greek</a:t>
            </a:r>
            <a:r>
              <a:rPr lang="en-US" dirty="0"/>
              <a:t>, Exeter 2007. – pp. 11-19, 24-29, 46-48.</a:t>
            </a:r>
            <a:endParaRPr lang="el-GR" dirty="0"/>
          </a:p>
          <a:p>
            <a:r>
              <a:rPr lang="en-US" dirty="0"/>
              <a:t>van Emde Boas, E., </a:t>
            </a:r>
            <a:r>
              <a:rPr lang="en-US" dirty="0" err="1"/>
              <a:t>Rijksbaron</a:t>
            </a:r>
            <a:r>
              <a:rPr lang="en-US" dirty="0"/>
              <a:t>, A., Huitink, L., &amp; de Bakker, M. 2019. </a:t>
            </a:r>
            <a:r>
              <a:rPr lang="en-US" i="1" dirty="0"/>
              <a:t>The Cambridge Grammar of Classical Greek</a:t>
            </a:r>
            <a:r>
              <a:rPr lang="en-US" dirty="0"/>
              <a:t>. Cambridge: CUP. – pp. 36-69</a:t>
            </a:r>
            <a:r>
              <a:rPr lang="en-US"/>
              <a:t>, 73-77, 89-100.</a:t>
            </a:r>
            <a:endParaRPr lang="en-US" dirty="0"/>
          </a:p>
          <a:p>
            <a:r>
              <a:rPr lang="en-US" dirty="0"/>
              <a:t>3</a:t>
            </a:r>
            <a:r>
              <a:rPr lang="en-US" baseline="30000" dirty="0"/>
              <a:t>rd</a:t>
            </a:r>
            <a:r>
              <a:rPr lang="en-US" dirty="0"/>
              <a:t> Week</a:t>
            </a:r>
          </a:p>
          <a:p>
            <a:r>
              <a:rPr lang="en-US" b="1" dirty="0"/>
              <a:t>Adverbs, Prepositions, and Particles </a:t>
            </a:r>
          </a:p>
        </p:txBody>
      </p:sp>
    </p:spTree>
    <p:extLst>
      <p:ext uri="{BB962C8B-B14F-4D97-AF65-F5344CB8AC3E}">
        <p14:creationId xmlns:p14="http://schemas.microsoft.com/office/powerpoint/2010/main" val="1921640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CE22CF-7E86-6B3D-AB76-5AB1EDC10CC1}"/>
              </a:ext>
            </a:extLst>
          </p:cNvPr>
          <p:cNvSpPr>
            <a:spLocks noGrp="1"/>
          </p:cNvSpPr>
          <p:nvPr>
            <p:ph type="title"/>
          </p:nvPr>
        </p:nvSpPr>
        <p:spPr/>
        <p:txBody>
          <a:bodyPr/>
          <a:lstStyle/>
          <a:p>
            <a:r>
              <a:rPr lang="en-US" dirty="0"/>
              <a:t>Nouns</a:t>
            </a:r>
            <a:endParaRPr lang="el-GR" dirty="0"/>
          </a:p>
        </p:txBody>
      </p:sp>
      <p:graphicFrame>
        <p:nvGraphicFramePr>
          <p:cNvPr id="5" name="Θέση περιεχομένου 4">
            <a:extLst>
              <a:ext uri="{FF2B5EF4-FFF2-40B4-BE49-F238E27FC236}">
                <a16:creationId xmlns:a16="http://schemas.microsoft.com/office/drawing/2014/main" id="{A814629D-A222-F7C6-1D24-B560FE71B13A}"/>
              </a:ext>
            </a:extLst>
          </p:cNvPr>
          <p:cNvGraphicFramePr>
            <a:graphicFrameLocks noGrp="1"/>
          </p:cNvGraphicFramePr>
          <p:nvPr>
            <p:ph idx="1"/>
            <p:extLst>
              <p:ext uri="{D42A27DB-BD31-4B8C-83A1-F6EECF244321}">
                <p14:modId xmlns:p14="http://schemas.microsoft.com/office/powerpoint/2010/main" val="1899271882"/>
              </p:ext>
            </p:extLst>
          </p:nvPr>
        </p:nvGraphicFramePr>
        <p:xfrm>
          <a:off x="677863" y="2160588"/>
          <a:ext cx="5687536" cy="2225040"/>
        </p:xfrm>
        <a:graphic>
          <a:graphicData uri="http://schemas.openxmlformats.org/drawingml/2006/table">
            <a:tbl>
              <a:tblPr firstRow="1" bandRow="1">
                <a:tableStyleId>{5C22544A-7EE6-4342-B048-85BDC9FD1C3A}</a:tableStyleId>
              </a:tblPr>
              <a:tblGrid>
                <a:gridCol w="1389380">
                  <a:extLst>
                    <a:ext uri="{9D8B030D-6E8A-4147-A177-3AD203B41FA5}">
                      <a16:colId xmlns:a16="http://schemas.microsoft.com/office/drawing/2014/main" val="4038510555"/>
                    </a:ext>
                  </a:extLst>
                </a:gridCol>
                <a:gridCol w="2149078">
                  <a:extLst>
                    <a:ext uri="{9D8B030D-6E8A-4147-A177-3AD203B41FA5}">
                      <a16:colId xmlns:a16="http://schemas.microsoft.com/office/drawing/2014/main" val="1258932978"/>
                    </a:ext>
                  </a:extLst>
                </a:gridCol>
                <a:gridCol w="2149078">
                  <a:extLst>
                    <a:ext uri="{9D8B030D-6E8A-4147-A177-3AD203B41FA5}">
                      <a16:colId xmlns:a16="http://schemas.microsoft.com/office/drawing/2014/main" val="28070754"/>
                    </a:ext>
                  </a:extLst>
                </a:gridCol>
              </a:tblGrid>
              <a:tr h="370840">
                <a:tc>
                  <a:txBody>
                    <a:bodyPr/>
                    <a:lstStyle/>
                    <a:p>
                      <a:endParaRPr lang="el-GR" dirty="0"/>
                    </a:p>
                  </a:txBody>
                  <a:tcPr/>
                </a:tc>
                <a:tc>
                  <a:txBody>
                    <a:bodyPr/>
                    <a:lstStyle/>
                    <a:p>
                      <a:r>
                        <a:rPr lang="en-US" dirty="0">
                          <a:latin typeface="Arial" panose="020B0604020202020204" pitchFamily="34" charset="0"/>
                          <a:cs typeface="Arial" panose="020B0604020202020204" pitchFamily="34" charset="0"/>
                        </a:rPr>
                        <a:t>Singular</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Plural</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19249996"/>
                  </a:ext>
                </a:extLst>
              </a:tr>
              <a:tr h="370840">
                <a:tc>
                  <a:txBody>
                    <a:bodyPr/>
                    <a:lstStyle/>
                    <a:p>
                      <a:r>
                        <a:rPr lang="en-US" dirty="0">
                          <a:latin typeface="Arial" panose="020B0604020202020204" pitchFamily="34" charset="0"/>
                          <a:cs typeface="Arial" panose="020B0604020202020204" pitchFamily="34" charset="0"/>
                        </a:rPr>
                        <a:t>Nominative</a:t>
                      </a:r>
                      <a:endParaRPr lang="el-GR" dirty="0">
                        <a:latin typeface="Arial" panose="020B0604020202020204" pitchFamily="34" charset="0"/>
                        <a:cs typeface="Arial" panose="020B0604020202020204" pitchFamily="34" charset="0"/>
                      </a:endParaRPr>
                    </a:p>
                  </a:txBody>
                  <a:tcPr/>
                </a:tc>
                <a:tc>
                  <a:txBody>
                    <a:bodyPr/>
                    <a:lstStyle/>
                    <a:p>
                      <a:r>
                        <a:rPr lang="el-GR" dirty="0">
                          <a:latin typeface="Arial" panose="020B0604020202020204" pitchFamily="34" charset="0"/>
                          <a:cs typeface="Arial" panose="020B0604020202020204" pitchFamily="34" charset="0"/>
                        </a:rPr>
                        <a:t>ἡ τιμή</a:t>
                      </a:r>
                    </a:p>
                  </a:txBody>
                  <a:tcPr/>
                </a:tc>
                <a:tc>
                  <a:txBody>
                    <a:bodyPr/>
                    <a:lstStyle/>
                    <a:p>
                      <a:r>
                        <a:rPr lang="el-GR" dirty="0" err="1">
                          <a:latin typeface="Arial" panose="020B0604020202020204" pitchFamily="34" charset="0"/>
                          <a:cs typeface="Arial" panose="020B0604020202020204" pitchFamily="34" charset="0"/>
                        </a:rPr>
                        <a:t>αἱ</a:t>
                      </a:r>
                      <a:r>
                        <a:rPr lang="el-GR" dirty="0">
                          <a:latin typeface="Arial" panose="020B0604020202020204" pitchFamily="34" charset="0"/>
                          <a:cs typeface="Arial" panose="020B0604020202020204" pitchFamily="34" charset="0"/>
                        </a:rPr>
                        <a:t> τιμαί</a:t>
                      </a:r>
                    </a:p>
                  </a:txBody>
                  <a:tcPr/>
                </a:tc>
                <a:extLst>
                  <a:ext uri="{0D108BD9-81ED-4DB2-BD59-A6C34878D82A}">
                    <a16:rowId xmlns:a16="http://schemas.microsoft.com/office/drawing/2014/main" val="2598375126"/>
                  </a:ext>
                </a:extLst>
              </a:tr>
              <a:tr h="370840">
                <a:tc>
                  <a:txBody>
                    <a:bodyPr/>
                    <a:lstStyle/>
                    <a:p>
                      <a:r>
                        <a:rPr lang="en-US" dirty="0">
                          <a:latin typeface="Arial" panose="020B0604020202020204" pitchFamily="34" charset="0"/>
                          <a:cs typeface="Arial" panose="020B0604020202020204" pitchFamily="34" charset="0"/>
                        </a:rPr>
                        <a:t>Genitive</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τιμῆς</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τιμῶν</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83467729"/>
                  </a:ext>
                </a:extLst>
              </a:tr>
              <a:tr h="370840">
                <a:tc>
                  <a:txBody>
                    <a:bodyPr/>
                    <a:lstStyle/>
                    <a:p>
                      <a:r>
                        <a:rPr lang="en-US" dirty="0">
                          <a:latin typeface="Arial" panose="020B0604020202020204" pitchFamily="34" charset="0"/>
                          <a:cs typeface="Arial" panose="020B0604020202020204" pitchFamily="34" charset="0"/>
                        </a:rPr>
                        <a:t>Dative</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τιμῇ</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ταῖς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τιμαῖς</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92072915"/>
                  </a:ext>
                </a:extLst>
              </a:tr>
              <a:tr h="370840">
                <a:tc>
                  <a:txBody>
                    <a:bodyPr/>
                    <a:lstStyle/>
                    <a:p>
                      <a:r>
                        <a:rPr lang="en-US" dirty="0">
                          <a:latin typeface="Arial" panose="020B0604020202020204" pitchFamily="34" charset="0"/>
                          <a:cs typeface="Arial" panose="020B0604020202020204" pitchFamily="34" charset="0"/>
                        </a:rPr>
                        <a:t>Accusative</a:t>
                      </a:r>
                      <a:endParaRPr lang="el-GR" dirty="0">
                        <a:latin typeface="Arial" panose="020B0604020202020204" pitchFamily="34" charset="0"/>
                        <a:cs typeface="Arial" panose="020B0604020202020204" pitchFamily="34" charset="0"/>
                      </a:endParaRPr>
                    </a:p>
                  </a:txBody>
                  <a:tcPr/>
                </a:tc>
                <a:tc>
                  <a:txBody>
                    <a:bodyPr/>
                    <a:lstStyle/>
                    <a:p>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τιμήν</a:t>
                      </a:r>
                    </a:p>
                  </a:txBody>
                  <a:tcPr/>
                </a:tc>
                <a:tc>
                  <a:txBody>
                    <a:bodyPr/>
                    <a:lstStyle/>
                    <a:p>
                      <a:r>
                        <a:rPr lang="el-GR" dirty="0" err="1">
                          <a:latin typeface="Arial" panose="020B0604020202020204" pitchFamily="34" charset="0"/>
                          <a:cs typeface="Arial" panose="020B0604020202020204" pitchFamily="34" charset="0"/>
                        </a:rPr>
                        <a:t>τὰς</a:t>
                      </a:r>
                      <a:r>
                        <a:rPr lang="el-GR" dirty="0">
                          <a:latin typeface="Arial" panose="020B0604020202020204" pitchFamily="34" charset="0"/>
                          <a:cs typeface="Arial" panose="020B0604020202020204" pitchFamily="34" charset="0"/>
                        </a:rPr>
                        <a:t> τιμάς</a:t>
                      </a:r>
                    </a:p>
                  </a:txBody>
                  <a:tcPr/>
                </a:tc>
                <a:extLst>
                  <a:ext uri="{0D108BD9-81ED-4DB2-BD59-A6C34878D82A}">
                    <a16:rowId xmlns:a16="http://schemas.microsoft.com/office/drawing/2014/main" val="3566670115"/>
                  </a:ext>
                </a:extLst>
              </a:tr>
              <a:tr h="370840">
                <a:tc>
                  <a:txBody>
                    <a:bodyPr/>
                    <a:lstStyle/>
                    <a:p>
                      <a:r>
                        <a:rPr lang="en-US" dirty="0">
                          <a:latin typeface="Arial" panose="020B0604020202020204" pitchFamily="34" charset="0"/>
                          <a:cs typeface="Arial" panose="020B0604020202020204" pitchFamily="34" charset="0"/>
                        </a:rPr>
                        <a:t>Vocative</a:t>
                      </a:r>
                      <a:endParaRPr lang="el-GR" dirty="0">
                        <a:latin typeface="Arial" panose="020B0604020202020204" pitchFamily="34" charset="0"/>
                        <a:cs typeface="Arial" panose="020B0604020202020204" pitchFamily="34" charset="0"/>
                      </a:endParaRPr>
                    </a:p>
                  </a:txBody>
                  <a:tcPr/>
                </a:tc>
                <a:tc>
                  <a:txBody>
                    <a:bodyPr/>
                    <a:lstStyle/>
                    <a:p>
                      <a:r>
                        <a:rPr lang="el-GR" dirty="0">
                          <a:latin typeface="Arial" panose="020B0604020202020204" pitchFamily="34" charset="0"/>
                          <a:cs typeface="Arial" panose="020B0604020202020204" pitchFamily="34" charset="0"/>
                        </a:rPr>
                        <a:t>(ὦ) τιμή</a:t>
                      </a:r>
                    </a:p>
                  </a:txBody>
                  <a:tcPr/>
                </a:tc>
                <a:tc>
                  <a:txBody>
                    <a:bodyPr/>
                    <a:lstStyle/>
                    <a:p>
                      <a:r>
                        <a:rPr lang="el-GR" dirty="0">
                          <a:latin typeface="Arial" panose="020B0604020202020204" pitchFamily="34" charset="0"/>
                          <a:cs typeface="Arial" panose="020B0604020202020204" pitchFamily="34" charset="0"/>
                        </a:rPr>
                        <a:t>τιμαί</a:t>
                      </a:r>
                    </a:p>
                  </a:txBody>
                  <a:tcPr/>
                </a:tc>
                <a:extLst>
                  <a:ext uri="{0D108BD9-81ED-4DB2-BD59-A6C34878D82A}">
                    <a16:rowId xmlns:a16="http://schemas.microsoft.com/office/drawing/2014/main" val="1327214765"/>
                  </a:ext>
                </a:extLst>
              </a:tr>
            </a:tbl>
          </a:graphicData>
        </a:graphic>
      </p:graphicFrame>
    </p:spTree>
    <p:extLst>
      <p:ext uri="{BB962C8B-B14F-4D97-AF65-F5344CB8AC3E}">
        <p14:creationId xmlns:p14="http://schemas.microsoft.com/office/powerpoint/2010/main" val="26489905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664114-66DA-EF08-230A-A23C7ACA5AE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Thank you!</a:t>
            </a:r>
            <a:endParaRPr lang="el-GR" dirty="0">
              <a:latin typeface="Arial" panose="020B0604020202020204" pitchFamily="34" charset="0"/>
              <a:cs typeface="Arial" panose="020B0604020202020204" pitchFamily="34" charset="0"/>
            </a:endParaRPr>
          </a:p>
        </p:txBody>
      </p:sp>
      <p:pic>
        <p:nvPicPr>
          <p:cNvPr id="6" name="Θέση περιεχομένου 5">
            <a:extLst>
              <a:ext uri="{FF2B5EF4-FFF2-40B4-BE49-F238E27FC236}">
                <a16:creationId xmlns:a16="http://schemas.microsoft.com/office/drawing/2014/main" id="{51586F60-1563-F7BA-8705-793AD7DF6AA0}"/>
              </a:ext>
            </a:extLst>
          </p:cNvPr>
          <p:cNvPicPr>
            <a:picLocks noGrp="1" noChangeAspect="1"/>
          </p:cNvPicPr>
          <p:nvPr>
            <p:ph idx="1"/>
          </p:nvPr>
        </p:nvPicPr>
        <p:blipFill>
          <a:blip r:embed="rId2"/>
          <a:stretch>
            <a:fillRect/>
          </a:stretch>
        </p:blipFill>
        <p:spPr>
          <a:xfrm>
            <a:off x="5269706" y="992187"/>
            <a:ext cx="3495675" cy="4572000"/>
          </a:xfrm>
        </p:spPr>
      </p:pic>
      <p:sp>
        <p:nvSpPr>
          <p:cNvPr id="4" name="Θέση κειμένου 3">
            <a:extLst>
              <a:ext uri="{FF2B5EF4-FFF2-40B4-BE49-F238E27FC236}">
                <a16:creationId xmlns:a16="http://schemas.microsoft.com/office/drawing/2014/main" id="{5EFEE3F6-CEBC-A721-985F-047F75F50845}"/>
              </a:ext>
            </a:extLst>
          </p:cNvPr>
          <p:cNvSpPr>
            <a:spLocks noGrp="1"/>
          </p:cNvSpPr>
          <p:nvPr>
            <p:ph type="body" sz="half" idx="2"/>
          </p:nvPr>
        </p:nvSpPr>
        <p:spPr/>
        <p:txBody>
          <a:bodyPr/>
          <a:lstStyle/>
          <a:p>
            <a:r>
              <a:rPr lang="en-US" dirty="0">
                <a:latin typeface="Arial" panose="020B0604020202020204" pitchFamily="34" charset="0"/>
                <a:cs typeface="Arial" panose="020B0604020202020204" pitchFamily="34" charset="0"/>
              </a:rPr>
              <a:t>Have a nice evening!</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396489"/>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648</TotalTime>
  <Words>9721</Words>
  <Application>Microsoft Office PowerPoint</Application>
  <PresentationFormat>Ευρεία οθόνη</PresentationFormat>
  <Paragraphs>721</Paragraphs>
  <Slides>90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90</vt:i4>
      </vt:variant>
    </vt:vector>
  </HeadingPairs>
  <TitlesOfParts>
    <vt:vector size="94" baseType="lpstr">
      <vt:lpstr>Arial</vt:lpstr>
      <vt:lpstr>Trebuchet MS</vt:lpstr>
      <vt:lpstr>Wingdings 3</vt:lpstr>
      <vt:lpstr>Όψη</vt:lpstr>
      <vt:lpstr>Ancient Greek (Intermediate Level)</vt:lpstr>
      <vt:lpstr>Week 2</vt:lpstr>
      <vt:lpstr>Nouns</vt:lpstr>
      <vt:lpstr>Nouns</vt:lpstr>
      <vt:lpstr>Nouns</vt:lpstr>
      <vt:lpstr>Nouns</vt:lpstr>
      <vt:lpstr>Nouns</vt:lpstr>
      <vt:lpstr>Nouns</vt:lpstr>
      <vt:lpstr>Nouns</vt:lpstr>
      <vt:lpstr>Nouns</vt:lpstr>
      <vt:lpstr>Nouns</vt:lpstr>
      <vt:lpstr>Nouns</vt:lpstr>
      <vt:lpstr>Nouns</vt:lpstr>
      <vt:lpstr>Nouns: Exercise 1</vt:lpstr>
      <vt:lpstr>Nouns</vt:lpstr>
      <vt:lpstr>Nouns</vt:lpstr>
      <vt:lpstr>Nouns</vt:lpstr>
      <vt:lpstr>Nouns</vt:lpstr>
      <vt:lpstr>Nouns</vt:lpstr>
      <vt:lpstr>Nouns: Exercise 2</vt:lpstr>
      <vt:lpstr>Nouns</vt:lpstr>
      <vt:lpstr>Nouns</vt:lpstr>
      <vt:lpstr>Nouns</vt:lpstr>
      <vt:lpstr>Nouns</vt:lpstr>
      <vt:lpstr>Nouns</vt:lpstr>
      <vt:lpstr>Nouns</vt:lpstr>
      <vt:lpstr>Nouns: Exercise 3</vt:lpstr>
      <vt:lpstr>Exercise 4</vt:lpstr>
      <vt:lpstr>Exercise 5</vt:lpstr>
      <vt:lpstr>Adjectives</vt:lpstr>
      <vt:lpstr>Adjectives</vt:lpstr>
      <vt:lpstr>Adjectives</vt:lpstr>
      <vt:lpstr>Adjectives</vt:lpstr>
      <vt:lpstr>Adjectives</vt:lpstr>
      <vt:lpstr>Adjectives (Two-Ending 3rd Declension Adjectives (3-3) </vt:lpstr>
      <vt:lpstr>Adjectives</vt:lpstr>
      <vt:lpstr>Adjectives: Three-Ending 1st and 3rd Declension Adjectives (3-1-3) </vt:lpstr>
      <vt:lpstr>Adjectives</vt:lpstr>
      <vt:lpstr>Adjectives</vt:lpstr>
      <vt:lpstr>Adjectives</vt:lpstr>
      <vt:lpstr>Adjectives: Exercise 6</vt:lpstr>
      <vt:lpstr>Adjectives: Exercise 7</vt:lpstr>
      <vt:lpstr>Pronouns</vt:lpstr>
      <vt:lpstr>Personal Pronouns</vt:lpstr>
      <vt:lpstr>Personal Pronouns</vt:lpstr>
      <vt:lpstr>Personal Pronouns</vt:lpstr>
      <vt:lpstr>Pronouns</vt:lpstr>
      <vt:lpstr>Pronouns</vt:lpstr>
      <vt:lpstr>Pronouns</vt:lpstr>
      <vt:lpstr>Pronouns</vt:lpstr>
      <vt:lpstr>Pronouns</vt:lpstr>
      <vt:lpstr>Exercise 8 </vt:lpstr>
      <vt:lpstr>Demonstrative pronouns</vt:lpstr>
      <vt:lpstr>Pronouns</vt:lpstr>
      <vt:lpstr>Pronous</vt:lpstr>
      <vt:lpstr>Pronouns</vt:lpstr>
      <vt:lpstr>Pronouns</vt:lpstr>
      <vt:lpstr>Pronouns</vt:lpstr>
      <vt:lpstr>Pronouns</vt:lpstr>
      <vt:lpstr>Pronouns</vt:lpstr>
      <vt:lpstr>Exercise 9</vt:lpstr>
      <vt:lpstr>Exercise 10</vt:lpstr>
      <vt:lpstr>Exercise</vt:lpstr>
      <vt:lpstr>Exercise</vt:lpstr>
      <vt:lpstr>Exercise</vt:lpstr>
      <vt:lpstr>Exercise</vt:lpstr>
      <vt:lpstr>Exercise</vt:lpstr>
      <vt:lpstr>Exercise</vt:lpstr>
      <vt:lpstr>Sappho 1 V</vt:lpstr>
      <vt:lpstr>Sappho 1 V</vt:lpstr>
      <vt:lpstr>Sappho 1 V</vt:lpstr>
      <vt:lpstr>Exercise 11: Apology 17a-18a: Find all the nouns, the adjectives and the pronouns in the genitive case</vt:lpstr>
      <vt:lpstr>Exercise: Apology 17a-18a</vt:lpstr>
      <vt:lpstr>Exercise: Apology 17a-18a</vt:lpstr>
      <vt:lpstr>Translation</vt:lpstr>
      <vt:lpstr>Translation</vt:lpstr>
      <vt:lpstr>Greek Philosophical Words: A</vt:lpstr>
      <vt:lpstr>Greek Philosophical Words: A</vt:lpstr>
      <vt:lpstr>Greek Philosophical Words: A</vt:lpstr>
      <vt:lpstr>Greek Philosophical Words: A</vt:lpstr>
      <vt:lpstr>Greek Philosophical Words: A</vt:lpstr>
      <vt:lpstr>Greek Philosophical Words: A</vt:lpstr>
      <vt:lpstr>Greek Philosophical Words: A</vt:lpstr>
      <vt:lpstr>Greek Philosophical Words: A</vt:lpstr>
      <vt:lpstr>Greek Philosophical Words: A</vt:lpstr>
      <vt:lpstr>Text: Nichomachean Ethics 1095b17-1096a5 </vt:lpstr>
      <vt:lpstr>Text: Nichomachean Ethics 1095b17-1096a5 </vt:lpstr>
      <vt:lpstr>Text: Nichomachean Ethics 1095b17-1096a5 </vt:lpstr>
      <vt:lpstr>Your Reading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Vasiliki Kousoulini</dc:creator>
  <cp:lastModifiedBy>Vasiliki Kousoulini</cp:lastModifiedBy>
  <cp:revision>2</cp:revision>
  <dcterms:created xsi:type="dcterms:W3CDTF">2025-09-22T05:34:14Z</dcterms:created>
  <dcterms:modified xsi:type="dcterms:W3CDTF">2025-10-15T05:25:17Z</dcterms:modified>
</cp:coreProperties>
</file>