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67" r:id="rId5"/>
    <p:sldId id="268" r:id="rId6"/>
    <p:sldId id="269" r:id="rId7"/>
    <p:sldId id="270" r:id="rId8"/>
    <p:sldId id="271" r:id="rId9"/>
    <p:sldId id="272" r:id="rId10"/>
    <p:sldId id="273" r:id="rId11"/>
    <p:sldId id="274" r:id="rId12"/>
    <p:sldId id="275" r:id="rId13"/>
    <p:sldId id="276" r:id="rId14"/>
    <p:sldId id="277" r:id="rId15"/>
    <p:sldId id="278" r:id="rId16"/>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505" autoAdjust="0"/>
  </p:normalViewPr>
  <p:slideViewPr>
    <p:cSldViewPr snapToGrid="0">
      <p:cViewPr varScale="1">
        <p:scale>
          <a:sx n="112" d="100"/>
          <a:sy n="112" d="100"/>
        </p:scale>
        <p:origin x="552" y="96"/>
      </p:cViewPr>
      <p:guideLst>
        <p:guide pos="3840"/>
        <p:guide orient="horz" pos="2160"/>
      </p:guideLst>
    </p:cSldViewPr>
  </p:slideViewPr>
  <p:notesTextViewPr>
    <p:cViewPr>
      <p:scale>
        <a:sx n="1" d="1"/>
        <a:sy n="1" d="1"/>
      </p:scale>
      <p:origin x="0" y="0"/>
    </p:cViewPr>
  </p:notesTextViewPr>
  <p:notesViewPr>
    <p:cSldViewPr snapToGrid="0">
      <p:cViewPr varScale="1">
        <p:scale>
          <a:sx n="90" d="100"/>
          <a:sy n="90" d="100"/>
        </p:scale>
        <p:origin x="302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FF4E652-BE05-4E61-92C7-6FCA5ED87FF5}" type="datetime1">
              <a:rPr lang="el-GR" smtClean="0"/>
              <a:t>28/11/2024</a:t>
            </a:fld>
            <a:endParaRPr lang="el-GR" dirty="0"/>
          </a:p>
        </p:txBody>
      </p:sp>
      <p:sp>
        <p:nvSpPr>
          <p:cNvPr id="4" name="Σύμβολ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3A36C10-A9D4-4995-9BAF-95FBD77A724B}" type="slidenum">
              <a:rPr lang="el-GR" smtClean="0"/>
              <a:t>‹#›</a:t>
            </a:fld>
            <a:endParaRPr lang="el-GR" dirty="0"/>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Σύμβολο κράτησης θέσης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44E1C-06AB-4226-856D-5C050CCF504A}" type="datetime1">
              <a:rPr lang="el-GR" noProof="0" smtClean="0"/>
              <a:pPr/>
              <a:t>28/11/2024</a:t>
            </a:fld>
            <a:endParaRPr lang="el-GR" noProof="0" dirty="0"/>
          </a:p>
        </p:txBody>
      </p:sp>
      <p:sp>
        <p:nvSpPr>
          <p:cNvPr id="4" name="Σύμβολο κράτησης θέσης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3AEF9EC-8318-4FF6-847E-A85BBD2B7E49}" type="slidenum">
              <a:rPr lang="el-GR" noProof="0" smtClean="0"/>
              <a:t>‹#›</a:t>
            </a:fld>
            <a:endParaRPr lang="el-GR" noProof="0" dirty="0"/>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noProof="0" dirty="0"/>
          </a:p>
        </p:txBody>
      </p:sp>
      <p:sp>
        <p:nvSpPr>
          <p:cNvPr id="4" name="Θέση αριθμού διαφάνειας 3"/>
          <p:cNvSpPr>
            <a:spLocks noGrp="1"/>
          </p:cNvSpPr>
          <p:nvPr>
            <p:ph type="sldNum" sz="quarter" idx="10"/>
          </p:nvPr>
        </p:nvSpPr>
        <p:spPr/>
        <p:txBody>
          <a:bodyPr/>
          <a:lstStyle/>
          <a:p>
            <a:pPr rtl="0"/>
            <a:fld id="{23AEF9EC-8318-4FF6-847E-A85BBD2B7E49}" type="slidenum">
              <a:rPr lang="el-GR" smtClean="0"/>
              <a:t>1</a:t>
            </a:fld>
            <a:endParaRPr lang="el-GR" dirty="0"/>
          </a:p>
        </p:txBody>
      </p:sp>
    </p:spTree>
    <p:extLst>
      <p:ext uri="{BB962C8B-B14F-4D97-AF65-F5344CB8AC3E}">
        <p14:creationId xmlns:p14="http://schemas.microsoft.com/office/powerpoint/2010/main" val="3441305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609600" y="261254"/>
            <a:ext cx="8226490" cy="3083767"/>
          </a:xfrm>
        </p:spPr>
        <p:txBody>
          <a:bodyPr rtlCol="0" anchor="b">
            <a:normAutofit/>
          </a:bodyPr>
          <a:lstStyle>
            <a:lvl1pPr algn="l">
              <a:lnSpc>
                <a:spcPct val="80000"/>
              </a:lnSpc>
              <a:defRPr sz="7200">
                <a:solidFill>
                  <a:schemeClr val="tx1"/>
                </a:solidFill>
              </a:defRPr>
            </a:lvl1pPr>
          </a:lstStyle>
          <a:p>
            <a:pPr rtl="0"/>
            <a:r>
              <a:rPr lang="en-US" noProof="0"/>
              <a:t>Click to edit Master title style</a:t>
            </a:r>
            <a:endParaRPr lang="el-GR" noProof="0" dirty="0"/>
          </a:p>
        </p:txBody>
      </p:sp>
      <p:sp>
        <p:nvSpPr>
          <p:cNvPr id="3" name="Υπότιτλος 2"/>
          <p:cNvSpPr>
            <a:spLocks noGrp="1"/>
          </p:cNvSpPr>
          <p:nvPr>
            <p:ph type="subTitle" idx="1"/>
          </p:nvPr>
        </p:nvSpPr>
        <p:spPr>
          <a:xfrm>
            <a:off x="609600" y="3386585"/>
            <a:ext cx="8229600" cy="1371600"/>
          </a:xfrm>
        </p:spPr>
        <p:txBody>
          <a:bodyPr rtlCol="0"/>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l-GR" noProof="0"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n-US" noProof="0"/>
              <a:t>Click to edit Master title style</a:t>
            </a:r>
            <a:endParaRPr lang="el-GR" noProof="0" dirty="0"/>
          </a:p>
        </p:txBody>
      </p:sp>
      <p:sp>
        <p:nvSpPr>
          <p:cNvPr id="3" name="Θέση κατακόρυφου κειμένου 2"/>
          <p:cNvSpPr>
            <a:spLocks noGrp="1"/>
          </p:cNvSpPr>
          <p:nvPr>
            <p:ph type="body" orient="vert" idx="1"/>
          </p:nvPr>
        </p:nvSpPr>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Σύμβολο κράτησης θέσης ημερομηνίας 3"/>
          <p:cNvSpPr>
            <a:spLocks noGrp="1"/>
          </p:cNvSpPr>
          <p:nvPr>
            <p:ph type="dt" sz="half" idx="10"/>
          </p:nvPr>
        </p:nvSpPr>
        <p:spPr/>
        <p:txBody>
          <a:bodyPr rtlCol="0"/>
          <a:lstStyle/>
          <a:p>
            <a:pPr rtl="0"/>
            <a:fld id="{571E2128-2059-4703-8904-0F4CDC310971}" type="datetime1">
              <a:rPr lang="el-GR" noProof="0" smtClean="0"/>
              <a:t>28/11/2024</a:t>
            </a:fld>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E31375A4-56A4-47D6-9801-1991572033F7}" type="slidenum">
              <a:rPr lang="el-GR" noProof="0" smtClean="0"/>
              <a:t>‹#›</a:t>
            </a:fld>
            <a:endParaRPr lang="el-GR" noProof="0"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250680" y="365125"/>
            <a:ext cx="1645920" cy="5811838"/>
          </a:xfrm>
        </p:spPr>
        <p:txBody>
          <a:bodyPr vert="eaVert" rtlCol="0"/>
          <a:lstStyle>
            <a:lvl1pPr>
              <a:defRPr/>
            </a:lvl1pPr>
          </a:lstStyle>
          <a:p>
            <a:pPr rtl="0"/>
            <a:r>
              <a:rPr lang="en-US" noProof="0"/>
              <a:t>Click to edit Master title style</a:t>
            </a:r>
            <a:endParaRPr lang="el-GR" noProof="0" dirty="0"/>
          </a:p>
        </p:txBody>
      </p:sp>
      <p:sp>
        <p:nvSpPr>
          <p:cNvPr id="3" name="Θέση κατακόρυφου κειμένου 2"/>
          <p:cNvSpPr>
            <a:spLocks noGrp="1"/>
          </p:cNvSpPr>
          <p:nvPr>
            <p:ph type="body" orient="vert" idx="1"/>
          </p:nvPr>
        </p:nvSpPr>
        <p:spPr>
          <a:xfrm>
            <a:off x="1295400" y="365125"/>
            <a:ext cx="7624664" cy="5811838"/>
          </a:xfrm>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Σύμβολο κράτησης θέσης ημερομηνίας 3"/>
          <p:cNvSpPr>
            <a:spLocks noGrp="1"/>
          </p:cNvSpPr>
          <p:nvPr>
            <p:ph type="dt" sz="half" idx="10"/>
          </p:nvPr>
        </p:nvSpPr>
        <p:spPr/>
        <p:txBody>
          <a:bodyPr rtlCol="0"/>
          <a:lstStyle/>
          <a:p>
            <a:pPr rtl="0"/>
            <a:fld id="{1E500E4B-C92B-4425-BE98-C77809AA48A1}" type="datetime1">
              <a:rPr lang="el-GR" noProof="0" smtClean="0"/>
              <a:t>28/11/2024</a:t>
            </a:fld>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E31375A4-56A4-47D6-9801-1991572033F7}" type="slidenum">
              <a:rPr lang="el-GR" noProof="0" smtClean="0"/>
              <a:t>‹#›</a:t>
            </a:fld>
            <a:endParaRPr lang="el-GR" noProof="0"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n-US" noProof="0"/>
              <a:t>Click to edit Master title style</a:t>
            </a:r>
            <a:endParaRPr lang="el-GR" noProof="0" dirty="0"/>
          </a:p>
        </p:txBody>
      </p:sp>
      <p:sp>
        <p:nvSpPr>
          <p:cNvPr id="3" name="Θέση περιεχομένου 2"/>
          <p:cNvSpPr>
            <a:spLocks noGrp="1"/>
          </p:cNvSpPr>
          <p:nvPr>
            <p:ph idx="1"/>
          </p:nvPr>
        </p:nvSpPr>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Σύμβολο κράτησης θέσης ημερομηνίας 3"/>
          <p:cNvSpPr>
            <a:spLocks noGrp="1"/>
          </p:cNvSpPr>
          <p:nvPr>
            <p:ph type="dt" sz="half" idx="10"/>
          </p:nvPr>
        </p:nvSpPr>
        <p:spPr/>
        <p:txBody>
          <a:bodyPr rtlCol="0"/>
          <a:lstStyle/>
          <a:p>
            <a:pPr rtl="0"/>
            <a:fld id="{6D216FFC-2286-4B37-84BD-5257EBBABD89}" type="datetime1">
              <a:rPr lang="el-GR" noProof="0" smtClean="0"/>
              <a:t>28/11/2024</a:t>
            </a:fld>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E31375A4-56A4-47D6-9801-1991572033F7}" type="slidenum">
              <a:rPr lang="el-GR" noProof="0" smtClean="0"/>
              <a:t>‹#›</a:t>
            </a:fld>
            <a:endParaRPr lang="el-GR" noProof="0"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612648" y="265176"/>
            <a:ext cx="8229600" cy="3081528"/>
          </a:xfrm>
        </p:spPr>
        <p:txBody>
          <a:bodyPr rtlCol="0" anchor="b">
            <a:normAutofit/>
          </a:bodyPr>
          <a:lstStyle>
            <a:lvl1pPr>
              <a:defRPr sz="5400"/>
            </a:lvl1pPr>
          </a:lstStyle>
          <a:p>
            <a:pPr rtl="0"/>
            <a:r>
              <a:rPr lang="en-US" noProof="0"/>
              <a:t>Click to edit Master title style</a:t>
            </a:r>
            <a:endParaRPr lang="el-GR" noProof="0" dirty="0"/>
          </a:p>
        </p:txBody>
      </p:sp>
      <p:sp>
        <p:nvSpPr>
          <p:cNvPr id="3" name="Θέση κειμένου 2"/>
          <p:cNvSpPr>
            <a:spLocks noGrp="1"/>
          </p:cNvSpPr>
          <p:nvPr>
            <p:ph type="body" idx="1"/>
          </p:nvPr>
        </p:nvSpPr>
        <p:spPr>
          <a:xfrm>
            <a:off x="612648" y="3388268"/>
            <a:ext cx="8229600" cy="1371600"/>
          </a:xfrm>
        </p:spPr>
        <p:txBody>
          <a:bodyPr rtlCol="0"/>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en-US" noProof="0"/>
              <a:t>Click to edit Master text styles</a:t>
            </a:r>
          </a:p>
        </p:txBody>
      </p:sp>
      <p:sp>
        <p:nvSpPr>
          <p:cNvPr id="5" name="Σύμβολο κράτησης θέσης υποσέλιδου 4"/>
          <p:cNvSpPr>
            <a:spLocks noGrp="1"/>
          </p:cNvSpPr>
          <p:nvPr>
            <p:ph type="ftr" sz="quarter" idx="11"/>
          </p:nvPr>
        </p:nvSpPr>
        <p:spPr/>
        <p:txBody>
          <a:bodyPr rtlCol="0"/>
          <a:lstStyle/>
          <a:p>
            <a:pPr rtl="0"/>
            <a:r>
              <a:rPr lang="el-GR" noProof="0" dirty="0"/>
              <a:t>Προσθήκη υποσέλιδου</a:t>
            </a:r>
          </a:p>
        </p:txBody>
      </p:sp>
      <p:sp>
        <p:nvSpPr>
          <p:cNvPr id="4" name="Σύμβολο κράτησης θέσης ημερομηνίας 3"/>
          <p:cNvSpPr>
            <a:spLocks noGrp="1"/>
          </p:cNvSpPr>
          <p:nvPr>
            <p:ph type="dt" sz="half" idx="10"/>
          </p:nvPr>
        </p:nvSpPr>
        <p:spPr/>
        <p:txBody>
          <a:bodyPr rtlCol="0"/>
          <a:lstStyle/>
          <a:p>
            <a:pPr rtl="0"/>
            <a:fld id="{28938635-F71D-4554-AD67-B5C749D53E29}" type="datetime1">
              <a:rPr lang="el-GR" noProof="0" smtClean="0"/>
              <a:t>28/11/2024</a:t>
            </a:fld>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E31375A4-56A4-47D6-9801-1991572033F7}" type="slidenum">
              <a:rPr lang="el-GR" noProof="0" smtClean="0"/>
              <a:t>‹#›</a:t>
            </a:fld>
            <a:endParaRPr lang="el-GR" noProof="0" dirty="0"/>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Κάντε κλικ για να επεξεργαστείτε το Στυλ κύριου τίτλου</a:t>
            </a:r>
          </a:p>
        </p:txBody>
      </p:sp>
      <p:sp>
        <p:nvSpPr>
          <p:cNvPr id="3" name="Θέση περιεχομένου 2"/>
          <p:cNvSpPr>
            <a:spLocks noGrp="1"/>
          </p:cNvSpPr>
          <p:nvPr>
            <p:ph sz="half" idx="1"/>
          </p:nvPr>
        </p:nvSpPr>
        <p:spPr>
          <a:xfrm>
            <a:off x="1295401" y="1828800"/>
            <a:ext cx="4572000" cy="4348163"/>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l-GR" noProof="0" dirty="0"/>
          </a:p>
        </p:txBody>
      </p:sp>
      <p:sp>
        <p:nvSpPr>
          <p:cNvPr id="4" name="Θέση περιεχομένου 3"/>
          <p:cNvSpPr>
            <a:spLocks noGrp="1"/>
          </p:cNvSpPr>
          <p:nvPr>
            <p:ph sz="half" idx="2"/>
          </p:nvPr>
        </p:nvSpPr>
        <p:spPr>
          <a:xfrm>
            <a:off x="6324599" y="1828800"/>
            <a:ext cx="4572000" cy="4348163"/>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l-GR" noProof="0" dirty="0"/>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5" name="Σύμβολο κράτησης θέσης ημερομηνίας 4"/>
          <p:cNvSpPr>
            <a:spLocks noGrp="1"/>
          </p:cNvSpPr>
          <p:nvPr>
            <p:ph type="dt" sz="half" idx="10"/>
          </p:nvPr>
        </p:nvSpPr>
        <p:spPr/>
        <p:txBody>
          <a:bodyPr rtlCol="0"/>
          <a:lstStyle/>
          <a:p>
            <a:pPr rtl="0"/>
            <a:fld id="{D8DC092C-338F-44F6-858D-E24844845210}" type="datetime1">
              <a:rPr lang="el-GR" noProof="0" smtClean="0"/>
              <a:t>28/11/2024</a:t>
            </a:fld>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E31375A4-56A4-47D6-9801-1991572033F7}" type="slidenum">
              <a:rPr lang="el-GR" noProof="0" smtClean="0"/>
              <a:t>‹#›</a:t>
            </a:fld>
            <a:endParaRPr lang="el-GR" noProof="0"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Κάντε κλικ για να επεξεργαστείτε το Στυλ κύριου τίτλου</a:t>
            </a:r>
          </a:p>
        </p:txBody>
      </p:sp>
      <p:sp>
        <p:nvSpPr>
          <p:cNvPr id="3" name="Θέση κειμένου 2"/>
          <p:cNvSpPr>
            <a:spLocks noGrp="1"/>
          </p:cNvSpPr>
          <p:nvPr>
            <p:ph type="body" idx="1"/>
          </p:nvPr>
        </p:nvSpPr>
        <p:spPr>
          <a:xfrm>
            <a:off x="1298448" y="1627258"/>
            <a:ext cx="4572000" cy="685800"/>
          </a:xfrm>
        </p:spPr>
        <p:txBody>
          <a:bodyPr rtlCol="0"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Θέση περιεχομένου 3"/>
          <p:cNvSpPr>
            <a:spLocks noGrp="1"/>
          </p:cNvSpPr>
          <p:nvPr>
            <p:ph sz="half" idx="2"/>
          </p:nvPr>
        </p:nvSpPr>
        <p:spPr>
          <a:xfrm>
            <a:off x="1298448" y="2373284"/>
            <a:ext cx="4572000" cy="3840480"/>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l-GR" noProof="0" dirty="0"/>
          </a:p>
        </p:txBody>
      </p:sp>
      <p:sp>
        <p:nvSpPr>
          <p:cNvPr id="5" name="Θέση κειμένου 4"/>
          <p:cNvSpPr>
            <a:spLocks noGrp="1"/>
          </p:cNvSpPr>
          <p:nvPr>
            <p:ph type="body" sz="quarter" idx="3"/>
          </p:nvPr>
        </p:nvSpPr>
        <p:spPr>
          <a:xfrm>
            <a:off x="6327648" y="1627258"/>
            <a:ext cx="4572000" cy="685800"/>
          </a:xfrm>
        </p:spPr>
        <p:txBody>
          <a:bodyPr rtlCol="0"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Θέση περιεχομένου 5"/>
          <p:cNvSpPr>
            <a:spLocks noGrp="1"/>
          </p:cNvSpPr>
          <p:nvPr>
            <p:ph sz="quarter" idx="4"/>
          </p:nvPr>
        </p:nvSpPr>
        <p:spPr>
          <a:xfrm>
            <a:off x="6327648" y="2373284"/>
            <a:ext cx="4572000" cy="3840480"/>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l-GR" noProof="0" dirty="0"/>
          </a:p>
        </p:txBody>
      </p:sp>
      <p:sp>
        <p:nvSpPr>
          <p:cNvPr id="8" name="Θέση υποσέλιδου 7"/>
          <p:cNvSpPr>
            <a:spLocks noGrp="1"/>
          </p:cNvSpPr>
          <p:nvPr>
            <p:ph type="ftr" sz="quarter" idx="11"/>
          </p:nvPr>
        </p:nvSpPr>
        <p:spPr/>
        <p:txBody>
          <a:bodyPr rtlCol="0"/>
          <a:lstStyle/>
          <a:p>
            <a:pPr rtl="0"/>
            <a:r>
              <a:rPr lang="el-GR" noProof="0" dirty="0"/>
              <a:t>Προσθήκη υποσέλιδου</a:t>
            </a:r>
          </a:p>
        </p:txBody>
      </p:sp>
      <p:sp>
        <p:nvSpPr>
          <p:cNvPr id="7" name="Σύμβολο κράτησης θέσης ημερομηνίας 6"/>
          <p:cNvSpPr>
            <a:spLocks noGrp="1"/>
          </p:cNvSpPr>
          <p:nvPr>
            <p:ph type="dt" sz="half" idx="10"/>
          </p:nvPr>
        </p:nvSpPr>
        <p:spPr/>
        <p:txBody>
          <a:bodyPr rtlCol="0"/>
          <a:lstStyle/>
          <a:p>
            <a:pPr rtl="0"/>
            <a:fld id="{C3651AFA-A585-4A7A-8A2C-229AC998EEB9}" type="datetime1">
              <a:rPr lang="el-GR" noProof="0" smtClean="0"/>
              <a:t>28/11/2024</a:t>
            </a:fld>
            <a:endParaRPr lang="el-GR" noProof="0" dirty="0"/>
          </a:p>
        </p:txBody>
      </p:sp>
      <p:sp>
        <p:nvSpPr>
          <p:cNvPr id="9" name="Σύμβολο κράτησης θέσης αριθμού διαφάνειας 8"/>
          <p:cNvSpPr>
            <a:spLocks noGrp="1"/>
          </p:cNvSpPr>
          <p:nvPr>
            <p:ph type="sldNum" sz="quarter" idx="12"/>
          </p:nvPr>
        </p:nvSpPr>
        <p:spPr/>
        <p:txBody>
          <a:bodyPr rtlCol="0"/>
          <a:lstStyle/>
          <a:p>
            <a:pPr rtl="0"/>
            <a:fld id="{E31375A4-56A4-47D6-9801-1991572033F7}" type="slidenum">
              <a:rPr lang="el-GR" noProof="0" smtClean="0"/>
              <a:t>‹#›</a:t>
            </a:fld>
            <a:endParaRPr lang="el-GR" noProof="0"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Κάντε κλικ για να επεξεργαστείτε το Στυλ κύριου τίτλου</a:t>
            </a:r>
          </a:p>
        </p:txBody>
      </p:sp>
      <p:sp>
        <p:nvSpPr>
          <p:cNvPr id="4" name="Θέση υποσέλιδου 3"/>
          <p:cNvSpPr>
            <a:spLocks noGrp="1"/>
          </p:cNvSpPr>
          <p:nvPr>
            <p:ph type="ftr" sz="quarter" idx="11"/>
          </p:nvPr>
        </p:nvSpPr>
        <p:spPr/>
        <p:txBody>
          <a:bodyPr rtlCol="0"/>
          <a:lstStyle/>
          <a:p>
            <a:pPr rtl="0"/>
            <a:r>
              <a:rPr lang="el-GR" noProof="0" dirty="0"/>
              <a:t>Προσθήκη υποσέλιδου</a:t>
            </a:r>
          </a:p>
        </p:txBody>
      </p:sp>
      <p:sp>
        <p:nvSpPr>
          <p:cNvPr id="3" name="Σύμβολο κράτησης θέσης ημερομηνίας 2"/>
          <p:cNvSpPr>
            <a:spLocks noGrp="1"/>
          </p:cNvSpPr>
          <p:nvPr>
            <p:ph type="dt" sz="half" idx="10"/>
          </p:nvPr>
        </p:nvSpPr>
        <p:spPr/>
        <p:txBody>
          <a:bodyPr rtlCol="0"/>
          <a:lstStyle/>
          <a:p>
            <a:pPr rtl="0"/>
            <a:fld id="{C2075966-B86A-423F-AA34-506AAA53953D}" type="datetime1">
              <a:rPr lang="el-GR" noProof="0" smtClean="0"/>
              <a:t>28/11/2024</a:t>
            </a:fld>
            <a:endParaRPr lang="el-GR" noProof="0" dirty="0"/>
          </a:p>
        </p:txBody>
      </p:sp>
      <p:sp>
        <p:nvSpPr>
          <p:cNvPr id="5" name="Σύμβολο κράτησης θέσης αριθμού διαφάνειας 4"/>
          <p:cNvSpPr>
            <a:spLocks noGrp="1"/>
          </p:cNvSpPr>
          <p:nvPr>
            <p:ph type="sldNum" sz="quarter" idx="12"/>
          </p:nvPr>
        </p:nvSpPr>
        <p:spPr/>
        <p:txBody>
          <a:bodyPr rtlCol="0"/>
          <a:lstStyle/>
          <a:p>
            <a:pPr rtl="0"/>
            <a:fld id="{E31375A4-56A4-47D6-9801-1991572033F7}" type="slidenum">
              <a:rPr lang="el-GR" noProof="0" smtClean="0"/>
              <a:t>‹#›</a:t>
            </a:fld>
            <a:endParaRPr lang="el-GR" noProof="0"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Σύμβολο κράτησης θέσης υποσέλιδου 2"/>
          <p:cNvSpPr>
            <a:spLocks noGrp="1"/>
          </p:cNvSpPr>
          <p:nvPr>
            <p:ph type="ftr" sz="quarter" idx="11"/>
          </p:nvPr>
        </p:nvSpPr>
        <p:spPr/>
        <p:txBody>
          <a:bodyPr rtlCol="0"/>
          <a:lstStyle/>
          <a:p>
            <a:pPr rtl="0"/>
            <a:r>
              <a:rPr lang="el-GR" noProof="0" dirty="0"/>
              <a:t>Προσθήκη υποσέλιδου</a:t>
            </a:r>
          </a:p>
        </p:txBody>
      </p:sp>
      <p:sp>
        <p:nvSpPr>
          <p:cNvPr id="2" name="Σύμβολο κράτησης θέσης ημερομηνίας 1"/>
          <p:cNvSpPr>
            <a:spLocks noGrp="1"/>
          </p:cNvSpPr>
          <p:nvPr>
            <p:ph type="dt" sz="half" idx="10"/>
          </p:nvPr>
        </p:nvSpPr>
        <p:spPr/>
        <p:txBody>
          <a:bodyPr rtlCol="0"/>
          <a:lstStyle/>
          <a:p>
            <a:pPr rtl="0"/>
            <a:fld id="{25D2999F-E39D-4796-B1CF-D34DECAD3CBA}" type="datetime1">
              <a:rPr lang="el-GR" noProof="0" smtClean="0"/>
              <a:t>28/11/2024</a:t>
            </a:fld>
            <a:endParaRPr lang="el-GR" noProof="0" dirty="0"/>
          </a:p>
        </p:txBody>
      </p:sp>
      <p:sp>
        <p:nvSpPr>
          <p:cNvPr id="4" name="Σύμβολο κράτησης θέσης αριθμού διαφάνειας 3"/>
          <p:cNvSpPr>
            <a:spLocks noGrp="1"/>
          </p:cNvSpPr>
          <p:nvPr>
            <p:ph type="sldNum" sz="quarter" idx="12"/>
          </p:nvPr>
        </p:nvSpPr>
        <p:spPr/>
        <p:txBody>
          <a:bodyPr rtlCol="0"/>
          <a:lstStyle/>
          <a:p>
            <a:pPr rtl="0"/>
            <a:fld id="{E31375A4-56A4-47D6-9801-1991572033F7}" type="slidenum">
              <a:rPr lang="el-GR" noProof="0" smtClean="0"/>
              <a:t>‹#›</a:t>
            </a:fld>
            <a:endParaRPr lang="el-GR" noProof="0"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Ορθογώνιο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p:cNvSpPr>
            <a:spLocks noGrp="1"/>
          </p:cNvSpPr>
          <p:nvPr>
            <p:ph type="title"/>
          </p:nvPr>
        </p:nvSpPr>
        <p:spPr>
          <a:xfrm>
            <a:off x="7979330" y="457200"/>
            <a:ext cx="3603070" cy="1554480"/>
          </a:xfrm>
        </p:spPr>
        <p:txBody>
          <a:bodyPr rtlCol="0" anchor="b"/>
          <a:lstStyle>
            <a:lvl1pPr>
              <a:defRPr sz="3200"/>
            </a:lvl1pPr>
          </a:lstStyle>
          <a:p>
            <a:pPr rtl="0"/>
            <a:r>
              <a:rPr lang="en-US" noProof="0"/>
              <a:t>Click to edit Master title style</a:t>
            </a:r>
            <a:endParaRPr lang="el-GR" noProof="0" dirty="0"/>
          </a:p>
        </p:txBody>
      </p:sp>
      <p:sp>
        <p:nvSpPr>
          <p:cNvPr id="3" name="Θέση περιεχομένου 2"/>
          <p:cNvSpPr>
            <a:spLocks noGrp="1"/>
          </p:cNvSpPr>
          <p:nvPr>
            <p:ph idx="1"/>
          </p:nvPr>
        </p:nvSpPr>
        <p:spPr>
          <a:xfrm>
            <a:off x="606490" y="685800"/>
            <a:ext cx="6102220" cy="548640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l-GR" noProof="0" dirty="0"/>
          </a:p>
        </p:txBody>
      </p:sp>
      <p:sp>
        <p:nvSpPr>
          <p:cNvPr id="4" name="Θέση κειμένου 3"/>
          <p:cNvSpPr>
            <a:spLocks noGrp="1"/>
          </p:cNvSpPr>
          <p:nvPr>
            <p:ph type="body" sz="half" idx="2"/>
          </p:nvPr>
        </p:nvSpPr>
        <p:spPr>
          <a:xfrm>
            <a:off x="7979330" y="2101850"/>
            <a:ext cx="3603070" cy="1828800"/>
          </a:xfrm>
        </p:spPr>
        <p:txBody>
          <a:bodyPr rtlCol="0"/>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6" name="Σύμβολο κράτησης θέσης υποσέλιδου 5"/>
          <p:cNvSpPr>
            <a:spLocks noGrp="1"/>
          </p:cNvSpPr>
          <p:nvPr>
            <p:ph type="ftr" sz="quarter" idx="11"/>
          </p:nvPr>
        </p:nvSpPr>
        <p:spPr/>
        <p:txBody>
          <a:bodyPr rtlCol="0"/>
          <a:lstStyle/>
          <a:p>
            <a:pPr rtl="0"/>
            <a:r>
              <a:rPr lang="el-GR" noProof="0" dirty="0"/>
              <a:t>Προσθήκη υποσέλιδου</a:t>
            </a:r>
          </a:p>
        </p:txBody>
      </p:sp>
      <p:sp>
        <p:nvSpPr>
          <p:cNvPr id="5" name="Σύμβολο κράτησης θέσης ημερομηνίας 4"/>
          <p:cNvSpPr>
            <a:spLocks noGrp="1"/>
          </p:cNvSpPr>
          <p:nvPr>
            <p:ph type="dt" sz="half" idx="10"/>
          </p:nvPr>
        </p:nvSpPr>
        <p:spPr/>
        <p:txBody>
          <a:bodyPr rtlCol="0"/>
          <a:lstStyle/>
          <a:p>
            <a:pPr rtl="0"/>
            <a:fld id="{78E494CB-E332-410E-A145-3782FDD720D2}" type="datetime1">
              <a:rPr lang="el-GR" noProof="0" smtClean="0"/>
              <a:t>28/11/2024</a:t>
            </a:fld>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E31375A4-56A4-47D6-9801-1991572033F7}" type="slidenum">
              <a:rPr lang="el-GR" noProof="0" smtClean="0"/>
              <a:t>‹#›</a:t>
            </a:fld>
            <a:endParaRPr lang="el-GR" noProof="0"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Ορθογώνιο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p:cNvSpPr>
            <a:spLocks noGrp="1"/>
          </p:cNvSpPr>
          <p:nvPr>
            <p:ph type="title"/>
          </p:nvPr>
        </p:nvSpPr>
        <p:spPr>
          <a:xfrm>
            <a:off x="7982712" y="457200"/>
            <a:ext cx="3602736" cy="1554480"/>
          </a:xfrm>
        </p:spPr>
        <p:txBody>
          <a:bodyPr rtlCol="0" anchor="b"/>
          <a:lstStyle>
            <a:lvl1pPr>
              <a:defRPr sz="3200"/>
            </a:lvl1pPr>
          </a:lstStyle>
          <a:p>
            <a:pPr rtl="0"/>
            <a:r>
              <a:rPr lang="en-US" noProof="0"/>
              <a:t>Click to edit Master title style</a:t>
            </a:r>
            <a:endParaRPr lang="el-GR" noProof="0" dirty="0"/>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0" y="-1"/>
            <a:ext cx="7315200" cy="6858000"/>
          </a:xfrm>
        </p:spPr>
        <p:txBody>
          <a:bodyPr tIns="4572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l-GR" noProof="0" dirty="0"/>
          </a:p>
        </p:txBody>
      </p:sp>
      <p:sp>
        <p:nvSpPr>
          <p:cNvPr id="4" name="Θέση κειμένου 3"/>
          <p:cNvSpPr>
            <a:spLocks noGrp="1"/>
          </p:cNvSpPr>
          <p:nvPr>
            <p:ph type="body" sz="half" idx="2"/>
          </p:nvPr>
        </p:nvSpPr>
        <p:spPr>
          <a:xfrm>
            <a:off x="7982712" y="2101850"/>
            <a:ext cx="3602736" cy="18288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τίτλου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pPr rtl="0"/>
            <a:r>
              <a:rPr lang="el-GR" noProof="0" dirty="0"/>
              <a:t>Κάντε κλικ για να επεξεργαστείτε το Στυλ κύριου τίτλου</a:t>
            </a:r>
          </a:p>
        </p:txBody>
      </p:sp>
      <p:sp>
        <p:nvSpPr>
          <p:cNvPr id="3" name="Θέση κειμένου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5" name="Θέση υποσέλιδου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1100">
                <a:solidFill>
                  <a:schemeClr val="accent1"/>
                </a:solidFill>
              </a:defRPr>
            </a:lvl1pPr>
          </a:lstStyle>
          <a:p>
            <a:pPr rtl="0"/>
            <a:r>
              <a:rPr lang="el-GR" noProof="0" dirty="0"/>
              <a:t>Προσθήκη υποσέλιδου</a:t>
            </a:r>
          </a:p>
        </p:txBody>
      </p:sp>
      <p:sp>
        <p:nvSpPr>
          <p:cNvPr id="4" name="Σύμβολο κράτησης θέσης ημερομηνίας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1100">
                <a:solidFill>
                  <a:schemeClr val="accent1"/>
                </a:solidFill>
              </a:defRPr>
            </a:lvl1pPr>
          </a:lstStyle>
          <a:p>
            <a:pPr rtl="0"/>
            <a:fld id="{97583DC8-7F06-4FF8-9DC2-EFAF6E484A49}" type="datetime1">
              <a:rPr lang="el-GR" noProof="0" smtClean="0"/>
              <a:t>28/11/2024</a:t>
            </a:fld>
            <a:endParaRPr lang="el-GR" noProof="0" dirty="0"/>
          </a:p>
        </p:txBody>
      </p:sp>
      <p:sp>
        <p:nvSpPr>
          <p:cNvPr id="6" name="Σύμβολο κράτησης θέσης αριθμού διαφάνειας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1100">
                <a:solidFill>
                  <a:schemeClr val="accent1"/>
                </a:solidFill>
              </a:defRPr>
            </a:lvl1pPr>
          </a:lstStyle>
          <a:p>
            <a:pPr rtl="0"/>
            <a:fld id="{E31375A4-56A4-47D6-9801-1991572033F7}" type="slidenum">
              <a:rPr lang="el-GR" noProof="0" smtClean="0"/>
              <a:pPr/>
              <a:t>‹#›</a:t>
            </a:fld>
            <a:endParaRPr lang="el-GR" noProof="0" dirty="0"/>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9.jfif"/><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2.jfif"/><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jfif"/><Relationship Id="rId3" Type="http://schemas.openxmlformats.org/officeDocument/2006/relationships/image" Target="../media/image6.jpg"/><Relationship Id="rId7" Type="http://schemas.openxmlformats.org/officeDocument/2006/relationships/image" Target="../media/image9.jfif"/><Relationship Id="rId2" Type="http://schemas.openxmlformats.org/officeDocument/2006/relationships/image" Target="../media/image5.jfif"/><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8.png"/><Relationship Id="rId4" Type="http://schemas.openxmlformats.org/officeDocument/2006/relationships/image" Target="../media/image7.jp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image" Target="../media/image27.jfif"/><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jfif"/><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jpg"/><Relationship Id="rId5" Type="http://schemas.openxmlformats.org/officeDocument/2006/relationships/image" Target="../media/image19.jpeg"/><Relationship Id="rId10" Type="http://schemas.openxmlformats.org/officeDocument/2006/relationships/image" Target="../media/image24.jfif"/><Relationship Id="rId4" Type="http://schemas.openxmlformats.org/officeDocument/2006/relationships/image" Target="../media/image18.jpg"/><Relationship Id="rId9" Type="http://schemas.openxmlformats.org/officeDocument/2006/relationships/image" Target="../media/image23.jpg"/><Relationship Id="rId14" Type="http://schemas.openxmlformats.org/officeDocument/2006/relationships/image" Target="../media/image28.jpg"/></Relationships>
</file>

<file path=ppt/slides/_rels/slide6.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08BCB3-33CC-7176-5436-558E75C210F4}"/>
              </a:ext>
            </a:extLst>
          </p:cNvPr>
          <p:cNvPicPr>
            <a:picLocks noChangeAspect="1"/>
          </p:cNvPicPr>
          <p:nvPr/>
        </p:nvPicPr>
        <p:blipFill>
          <a:blip r:embed="rId3"/>
          <a:stretch>
            <a:fillRect/>
          </a:stretch>
        </p:blipFill>
        <p:spPr>
          <a:xfrm>
            <a:off x="1017038" y="1047741"/>
            <a:ext cx="2438400" cy="2438400"/>
          </a:xfrm>
          <a:prstGeom prst="rect">
            <a:avLst/>
          </a:prstGeom>
        </p:spPr>
      </p:pic>
      <p:sp>
        <p:nvSpPr>
          <p:cNvPr id="12" name="TextBox 11">
            <a:extLst>
              <a:ext uri="{FF2B5EF4-FFF2-40B4-BE49-F238E27FC236}">
                <a16:creationId xmlns:a16="http://schemas.microsoft.com/office/drawing/2014/main" id="{65294ED4-DD24-0AF4-1B44-1DB708A88962}"/>
              </a:ext>
            </a:extLst>
          </p:cNvPr>
          <p:cNvSpPr txBox="1"/>
          <p:nvPr/>
        </p:nvSpPr>
        <p:spPr>
          <a:xfrm>
            <a:off x="264920" y="304173"/>
            <a:ext cx="13203252" cy="400110"/>
          </a:xfrm>
          <a:prstGeom prst="rect">
            <a:avLst/>
          </a:prstGeom>
          <a:noFill/>
        </p:spPr>
        <p:txBody>
          <a:bodyPr wrap="square" rtlCol="0">
            <a:spAutoFit/>
          </a:bodyPr>
          <a:lstStyle/>
          <a:p>
            <a:pPr algn="l"/>
            <a:r>
              <a:rPr lang="el-GR" sz="2000" b="1" dirty="0">
                <a:ea typeface="Adobe Kaiti Std R" panose="02020400000000000000" pitchFamily="18" charset="-128"/>
              </a:rPr>
              <a:t>‘</a:t>
            </a:r>
            <a:r>
              <a:rPr lang="en-US" sz="2000" b="1" i="0" u="none" strike="noStrike" baseline="0" dirty="0">
                <a:latin typeface="Adobe Kaiti Std R" panose="02020400000000000000" pitchFamily="18" charset="-128"/>
                <a:ea typeface="Adobe Kaiti Std R" panose="02020400000000000000" pitchFamily="18" charset="-128"/>
              </a:rPr>
              <a:t>O Organism, Where Art Thou? Old and New Challenges for Organism‑Centered Biology’(2019)</a:t>
            </a:r>
            <a:endParaRPr lang="el-GR" sz="2000" b="1" dirty="0">
              <a:ea typeface="Adobe Kaiti Std R" panose="02020400000000000000" pitchFamily="18" charset="-128"/>
            </a:endParaRPr>
          </a:p>
        </p:txBody>
      </p:sp>
      <p:sp>
        <p:nvSpPr>
          <p:cNvPr id="13" name="TextBox 12">
            <a:extLst>
              <a:ext uri="{FF2B5EF4-FFF2-40B4-BE49-F238E27FC236}">
                <a16:creationId xmlns:a16="http://schemas.microsoft.com/office/drawing/2014/main" id="{A0ADCF17-14DC-58E6-E5C9-00FA8CDF9EE6}"/>
              </a:ext>
            </a:extLst>
          </p:cNvPr>
          <p:cNvSpPr txBox="1"/>
          <p:nvPr/>
        </p:nvSpPr>
        <p:spPr>
          <a:xfrm>
            <a:off x="1702838" y="3556833"/>
            <a:ext cx="1752600" cy="369332"/>
          </a:xfrm>
          <a:prstGeom prst="rect">
            <a:avLst/>
          </a:prstGeom>
          <a:noFill/>
        </p:spPr>
        <p:txBody>
          <a:bodyPr wrap="square" rtlCol="0">
            <a:spAutoFit/>
          </a:bodyPr>
          <a:lstStyle/>
          <a:p>
            <a:r>
              <a:rPr lang="en-US" dirty="0">
                <a:latin typeface="Adobe Hebrew" panose="02040503050201020203" pitchFamily="18" charset="-79"/>
                <a:cs typeface="Adobe Hebrew" panose="02040503050201020203" pitchFamily="18" charset="-79"/>
              </a:rPr>
              <a:t>Jan Baedke </a:t>
            </a:r>
            <a:endParaRPr lang="el-GR" dirty="0">
              <a:cs typeface="Adobe Hebrew" panose="02040503050201020203" pitchFamily="18" charset="-79"/>
            </a:endParaRPr>
          </a:p>
        </p:txBody>
      </p:sp>
      <p:sp>
        <p:nvSpPr>
          <p:cNvPr id="34" name="TextBox 33">
            <a:extLst>
              <a:ext uri="{FF2B5EF4-FFF2-40B4-BE49-F238E27FC236}">
                <a16:creationId xmlns:a16="http://schemas.microsoft.com/office/drawing/2014/main" id="{D82F9F0D-A44A-B5C7-D90B-98DFB8FD02D7}"/>
              </a:ext>
            </a:extLst>
          </p:cNvPr>
          <p:cNvSpPr txBox="1"/>
          <p:nvPr/>
        </p:nvSpPr>
        <p:spPr>
          <a:xfrm>
            <a:off x="8195455" y="5069635"/>
            <a:ext cx="3170492" cy="954107"/>
          </a:xfrm>
          <a:prstGeom prst="rect">
            <a:avLst/>
          </a:prstGeom>
          <a:noFill/>
        </p:spPr>
        <p:txBody>
          <a:bodyPr wrap="square" rtlCol="0">
            <a:spAutoFit/>
          </a:bodyPr>
          <a:lstStyle/>
          <a:p>
            <a:r>
              <a:rPr lang="en-US" sz="1100" b="0" i="0" dirty="0">
                <a:effectLst/>
                <a:latin typeface="Adobe Song Std L" panose="02020300000000000000" pitchFamily="18" charset="-128"/>
                <a:ea typeface="Adobe Song Std L" panose="02020300000000000000" pitchFamily="18" charset="-128"/>
              </a:rPr>
              <a:t>‘O Romeo, Romeo, wherefore art thou Romeo?</a:t>
            </a:r>
            <a:br>
              <a:rPr lang="en-US" sz="1100" dirty="0">
                <a:latin typeface="Adobe Song Std L" panose="02020300000000000000" pitchFamily="18" charset="-128"/>
                <a:ea typeface="Adobe Song Std L" panose="02020300000000000000" pitchFamily="18" charset="-128"/>
              </a:rPr>
            </a:br>
            <a:r>
              <a:rPr lang="en-US" sz="1100" b="0" i="0" dirty="0">
                <a:effectLst/>
                <a:latin typeface="Adobe Song Std L" panose="02020300000000000000" pitchFamily="18" charset="-128"/>
                <a:ea typeface="Adobe Song Std L" panose="02020300000000000000" pitchFamily="18" charset="-128"/>
              </a:rPr>
              <a:t>     Deny thy father and refuse thy name,</a:t>
            </a:r>
            <a:br>
              <a:rPr lang="en-US" sz="1100" dirty="0">
                <a:latin typeface="Adobe Song Std L" panose="02020300000000000000" pitchFamily="18" charset="-128"/>
                <a:ea typeface="Adobe Song Std L" panose="02020300000000000000" pitchFamily="18" charset="-128"/>
              </a:rPr>
            </a:br>
            <a:r>
              <a:rPr lang="en-US" sz="1100" b="0" i="0" dirty="0">
                <a:effectLst/>
                <a:latin typeface="Adobe Song Std L" panose="02020300000000000000" pitchFamily="18" charset="-128"/>
                <a:ea typeface="Adobe Song Std L" panose="02020300000000000000" pitchFamily="18" charset="-128"/>
              </a:rPr>
              <a:t>     Or, if thou wilt not, be but sworn my love,</a:t>
            </a:r>
            <a:br>
              <a:rPr lang="en-US" sz="1100" dirty="0">
                <a:latin typeface="Adobe Song Std L" panose="02020300000000000000" pitchFamily="18" charset="-128"/>
                <a:ea typeface="Adobe Song Std L" panose="02020300000000000000" pitchFamily="18" charset="-128"/>
              </a:rPr>
            </a:br>
            <a:r>
              <a:rPr lang="en-US" sz="1100" b="0" i="0" dirty="0">
                <a:effectLst/>
                <a:latin typeface="Adobe Song Std L" panose="02020300000000000000" pitchFamily="18" charset="-128"/>
                <a:ea typeface="Adobe Song Std L" panose="02020300000000000000" pitchFamily="18" charset="-128"/>
              </a:rPr>
              <a:t>     And I’ll no longer be a Capulet.’- Juliet</a:t>
            </a:r>
            <a:br>
              <a:rPr lang="en-US" sz="1200" dirty="0">
                <a:latin typeface="Adobe Song Std L" panose="02020300000000000000" pitchFamily="18" charset="-128"/>
                <a:ea typeface="Adobe Song Std L" panose="02020300000000000000" pitchFamily="18" charset="-128"/>
              </a:rPr>
            </a:br>
            <a:r>
              <a:rPr lang="en-US" sz="1200" b="0" i="1" dirty="0">
                <a:effectLst/>
                <a:latin typeface="Adobe Song Std L" panose="02020300000000000000" pitchFamily="18" charset="-128"/>
                <a:ea typeface="Adobe Song Std L" panose="02020300000000000000" pitchFamily="18" charset="-128"/>
              </a:rPr>
              <a:t>Romeo and Juliet, Shakespear</a:t>
            </a:r>
            <a:r>
              <a:rPr lang="en-US" sz="1200" i="1" dirty="0">
                <a:latin typeface="Adobe Song Std L" panose="02020300000000000000" pitchFamily="18" charset="-128"/>
                <a:ea typeface="Adobe Song Std L" panose="02020300000000000000" pitchFamily="18" charset="-128"/>
              </a:rPr>
              <a:t>e(Act2,Scene2)</a:t>
            </a:r>
            <a:endParaRPr lang="el-GR" sz="1200" i="1" dirty="0">
              <a:ea typeface="Adobe Song Std L" panose="02020300000000000000" pitchFamily="18" charset="-128"/>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B6E20A3-9F71-161C-39C8-B121CE1BBDD1}"/>
                  </a:ext>
                </a:extLst>
              </p:cNvPr>
              <p:cNvSpPr txBox="1"/>
              <p:nvPr/>
            </p:nvSpPr>
            <p:spPr>
              <a:xfrm>
                <a:off x="721070" y="4181523"/>
                <a:ext cx="7289335" cy="2029273"/>
              </a:xfrm>
              <a:prstGeom prst="rect">
                <a:avLst/>
              </a:prstGeom>
              <a:noFill/>
            </p:spPr>
            <p:txBody>
              <a:bodyPr wrap="square" rtlCol="0">
                <a:spAutoFit/>
              </a:bodyPr>
              <a:lstStyle/>
              <a:p>
                <a:r>
                  <a:rPr lang="en-US" sz="2000" dirty="0"/>
                  <a:t>1.</a:t>
                </a:r>
                <a:r>
                  <a:rPr lang="el-GR" sz="2000" dirty="0"/>
                  <a:t>Εισαγωγή</a:t>
                </a:r>
                <a:r>
                  <a:rPr lang="en-US" sz="2000" dirty="0"/>
                  <a:t>: </a:t>
                </a:r>
                <a:r>
                  <a:rPr lang="el-GR" sz="2000" dirty="0"/>
                  <a:t>Ιστορικά Στοιχεία και ορισμοί</a:t>
                </a:r>
                <a:br>
                  <a:rPr lang="el-GR" sz="2000" dirty="0"/>
                </a:br>
                <a:r>
                  <a:rPr lang="el-GR" sz="2000" dirty="0"/>
                  <a:t>2</a:t>
                </a:r>
                <a:r>
                  <a:rPr lang="en-US" sz="2000" dirty="0"/>
                  <a:t>.O </a:t>
                </a:r>
                <a:r>
                  <a:rPr lang="el-GR" sz="2000" dirty="0"/>
                  <a:t>οργανισμός ως Βασική Μονάδα της βιολογίας</a:t>
                </a:r>
                <a:br>
                  <a:rPr lang="el-GR" sz="2000" dirty="0"/>
                </a:br>
                <a:r>
                  <a:rPr lang="el-GR" sz="2000" dirty="0"/>
                  <a:t>3.Προβλήματα με τον ορισμό του Οργανισμού</a:t>
                </a:r>
                <a:br>
                  <a:rPr lang="el-GR" sz="2000" dirty="0"/>
                </a:br>
                <a:r>
                  <a:rPr lang="el-GR" sz="2000" dirty="0"/>
                  <a:t>4.Ιδέα της ζωής </a:t>
                </a:r>
                <a14:m>
                  <m:oMath xmlns:m="http://schemas.openxmlformats.org/officeDocument/2006/math">
                    <m:groupChr>
                      <m:groupChrPr>
                        <m:chr m:val="⇒"/>
                        <m:pos m:val="top"/>
                        <m:ctrlPr>
                          <a:rPr lang="el-GR" sz="2000" i="1" smtClean="0">
                            <a:latin typeface="Cambria Math" panose="02040503050406030204" pitchFamily="18" charset="0"/>
                          </a:rPr>
                        </m:ctrlPr>
                      </m:groupChrPr>
                      <m:e>
                        <m:r>
                          <m:rPr>
                            <m:brk m:alnAt="1"/>
                          </m:rPr>
                          <a:rPr lang="el-GR" sz="2000" b="0" i="1" smtClean="0">
                            <a:latin typeface="Cambria Math" panose="02040503050406030204" pitchFamily="18" charset="0"/>
                          </a:rPr>
                          <m:t> </m:t>
                        </m:r>
                      </m:e>
                    </m:groupChr>
                    <m:r>
                      <a:rPr lang="el-GR" sz="2000" b="0" i="1" smtClean="0">
                        <a:latin typeface="Cambria Math" panose="02040503050406030204" pitchFamily="18" charset="0"/>
                      </a:rPr>
                      <m:t> </m:t>
                    </m:r>
                  </m:oMath>
                </a14:m>
                <a:r>
                  <a:rPr lang="el-GR" sz="2000" dirty="0"/>
                  <a:t>Οργανισμό</a:t>
                </a:r>
                <a:r>
                  <a:rPr lang="en-US" sz="2000" dirty="0"/>
                  <a:t>;</a:t>
                </a:r>
                <a:endParaRPr lang="el-GR" sz="2000" dirty="0"/>
              </a:p>
              <a:p>
                <a:r>
                  <a:rPr lang="el-GR" sz="2000" dirty="0"/>
                  <a:t>5.</a:t>
                </a:r>
                <a:r>
                  <a:rPr lang="en-US" sz="2000" dirty="0"/>
                  <a:t>EES the new OCB?</a:t>
                </a:r>
              </a:p>
              <a:p>
                <a:r>
                  <a:rPr lang="en-US" sz="2000" dirty="0"/>
                  <a:t>6.Conclusion - </a:t>
                </a:r>
                <a:r>
                  <a:rPr lang="el-GR" sz="2000" dirty="0"/>
                  <a:t>Ερωτήματα</a:t>
                </a:r>
              </a:p>
            </p:txBody>
          </p:sp>
        </mc:Choice>
        <mc:Fallback xmlns="">
          <p:sp>
            <p:nvSpPr>
              <p:cNvPr id="37" name="TextBox 36">
                <a:extLst>
                  <a:ext uri="{FF2B5EF4-FFF2-40B4-BE49-F238E27FC236}">
                    <a16:creationId xmlns:a16="http://schemas.microsoft.com/office/drawing/2014/main" id="{6B6E20A3-9F71-161C-39C8-B121CE1BBDD1}"/>
                  </a:ext>
                </a:extLst>
              </p:cNvPr>
              <p:cNvSpPr txBox="1">
                <a:spLocks noRot="1" noChangeAspect="1" noMove="1" noResize="1" noEditPoints="1" noAdjustHandles="1" noChangeArrowheads="1" noChangeShapeType="1" noTextEdit="1"/>
              </p:cNvSpPr>
              <p:nvPr/>
            </p:nvSpPr>
            <p:spPr>
              <a:xfrm>
                <a:off x="721070" y="4181523"/>
                <a:ext cx="7289335" cy="2029273"/>
              </a:xfrm>
              <a:prstGeom prst="rect">
                <a:avLst/>
              </a:prstGeom>
              <a:blipFill>
                <a:blip r:embed="rId4"/>
                <a:stretch>
                  <a:fillRect l="-836" t="-2703" b="-4204"/>
                </a:stretch>
              </a:blipFill>
            </p:spPr>
            <p:txBody>
              <a:bodyPr/>
              <a:lstStyle/>
              <a:p>
                <a:r>
                  <a:rPr lang="el-GR">
                    <a:noFill/>
                  </a:rPr>
                  <a:t> </a:t>
                </a:r>
              </a:p>
            </p:txBody>
          </p:sp>
        </mc:Fallback>
      </mc:AlternateContent>
      <p:pic>
        <p:nvPicPr>
          <p:cNvPr id="39" name="Picture 38" descr="A person reaching out to a person on a balcony&#10;&#10;Description automatically generated">
            <a:extLst>
              <a:ext uri="{FF2B5EF4-FFF2-40B4-BE49-F238E27FC236}">
                <a16:creationId xmlns:a16="http://schemas.microsoft.com/office/drawing/2014/main" id="{2DDEB3CF-923B-7380-8E85-3953B1B02860}"/>
              </a:ext>
            </a:extLst>
          </p:cNvPr>
          <p:cNvPicPr>
            <a:picLocks noChangeAspect="1"/>
          </p:cNvPicPr>
          <p:nvPr/>
        </p:nvPicPr>
        <p:blipFill>
          <a:blip r:embed="rId5"/>
          <a:stretch>
            <a:fillRect/>
          </a:stretch>
        </p:blipFill>
        <p:spPr>
          <a:xfrm>
            <a:off x="8195455" y="1010452"/>
            <a:ext cx="2885476" cy="3920484"/>
          </a:xfrm>
          <a:prstGeom prst="rect">
            <a:avLst/>
          </a:prstGeom>
        </p:spPr>
      </p:pic>
      <p:pic>
        <p:nvPicPr>
          <p:cNvPr id="5" name="Picture 4" descr="Close-up of a virus&#10;&#10;Description automatically generated">
            <a:extLst>
              <a:ext uri="{FF2B5EF4-FFF2-40B4-BE49-F238E27FC236}">
                <a16:creationId xmlns:a16="http://schemas.microsoft.com/office/drawing/2014/main" id="{316D3D4A-5289-CAF6-74B0-363AD4996144}"/>
              </a:ext>
            </a:extLst>
          </p:cNvPr>
          <p:cNvPicPr>
            <a:picLocks noChangeAspect="1"/>
          </p:cNvPicPr>
          <p:nvPr/>
        </p:nvPicPr>
        <p:blipFill>
          <a:blip r:embed="rId6"/>
          <a:stretch>
            <a:fillRect/>
          </a:stretch>
        </p:blipFill>
        <p:spPr>
          <a:xfrm rot="19621064">
            <a:off x="7999493" y="2957190"/>
            <a:ext cx="908811" cy="908811"/>
          </a:xfrm>
          <a:prstGeom prst="rect">
            <a:avLst/>
          </a:prstGeom>
        </p:spPr>
      </p:pic>
      <p:sp>
        <p:nvSpPr>
          <p:cNvPr id="2" name="TextBox 1">
            <a:extLst>
              <a:ext uri="{FF2B5EF4-FFF2-40B4-BE49-F238E27FC236}">
                <a16:creationId xmlns:a16="http://schemas.microsoft.com/office/drawing/2014/main" id="{B4D3FBAD-4D68-BA16-F039-6960BC5D3B85}"/>
              </a:ext>
            </a:extLst>
          </p:cNvPr>
          <p:cNvSpPr txBox="1"/>
          <p:nvPr/>
        </p:nvSpPr>
        <p:spPr>
          <a:xfrm>
            <a:off x="8195455" y="6392748"/>
            <a:ext cx="4214876" cy="307777"/>
          </a:xfrm>
          <a:prstGeom prst="rect">
            <a:avLst/>
          </a:prstGeom>
          <a:noFill/>
        </p:spPr>
        <p:txBody>
          <a:bodyPr wrap="square" rtlCol="0">
            <a:spAutoFit/>
          </a:bodyPr>
          <a:lstStyle/>
          <a:p>
            <a:r>
              <a:rPr lang="el-GR" sz="1400" dirty="0"/>
              <a:t>Επιμέλεια </a:t>
            </a:r>
            <a:r>
              <a:rPr lang="en-US" sz="1400" dirty="0"/>
              <a:t>: </a:t>
            </a:r>
            <a:r>
              <a:rPr lang="el-GR" sz="1400" dirty="0"/>
              <a:t>Γιώργος Παπαδόπουλος </a:t>
            </a:r>
          </a:p>
        </p:txBody>
      </p:sp>
    </p:spTree>
    <p:extLst>
      <p:ext uri="{BB962C8B-B14F-4D97-AF65-F5344CB8AC3E}">
        <p14:creationId xmlns:p14="http://schemas.microsoft.com/office/powerpoint/2010/main" val="10518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7E350F1-48D4-32F4-ABA7-8BCFCA1B343C}"/>
              </a:ext>
            </a:extLst>
          </p:cNvPr>
          <p:cNvSpPr txBox="1"/>
          <p:nvPr/>
        </p:nvSpPr>
        <p:spPr>
          <a:xfrm>
            <a:off x="419342" y="448584"/>
            <a:ext cx="4221623" cy="369332"/>
          </a:xfrm>
          <a:prstGeom prst="rect">
            <a:avLst/>
          </a:prstGeom>
          <a:noFill/>
        </p:spPr>
        <p:txBody>
          <a:bodyPr wrap="square" rtlCol="0">
            <a:spAutoFit/>
          </a:bodyPr>
          <a:lstStyle/>
          <a:p>
            <a:r>
              <a:rPr lang="en-US" dirty="0"/>
              <a:t>3.Biochemical and physical view of life:</a:t>
            </a:r>
            <a:endParaRPr lang="el-GR" dirty="0"/>
          </a:p>
        </p:txBody>
      </p:sp>
      <p:pic>
        <p:nvPicPr>
          <p:cNvPr id="11" name="Picture 10">
            <a:extLst>
              <a:ext uri="{FF2B5EF4-FFF2-40B4-BE49-F238E27FC236}">
                <a16:creationId xmlns:a16="http://schemas.microsoft.com/office/drawing/2014/main" id="{9F335B78-9D30-FF5B-64CB-FA102F8F3654}"/>
              </a:ext>
            </a:extLst>
          </p:cNvPr>
          <p:cNvPicPr>
            <a:picLocks noChangeAspect="1"/>
          </p:cNvPicPr>
          <p:nvPr/>
        </p:nvPicPr>
        <p:blipFill>
          <a:blip r:embed="rId2"/>
          <a:stretch>
            <a:fillRect/>
          </a:stretch>
        </p:blipFill>
        <p:spPr>
          <a:xfrm>
            <a:off x="5992975" y="656228"/>
            <a:ext cx="4498885" cy="3317928"/>
          </a:xfrm>
          <a:prstGeom prst="rect">
            <a:avLst/>
          </a:prstGeom>
        </p:spPr>
      </p:pic>
      <p:pic>
        <p:nvPicPr>
          <p:cNvPr id="13" name="Picture 12" descr="A close-up of a text&#10;&#10;Description automatically generated">
            <a:extLst>
              <a:ext uri="{FF2B5EF4-FFF2-40B4-BE49-F238E27FC236}">
                <a16:creationId xmlns:a16="http://schemas.microsoft.com/office/drawing/2014/main" id="{57F05C92-84E1-628D-D68F-B1B3C7E1C3F2}"/>
              </a:ext>
            </a:extLst>
          </p:cNvPr>
          <p:cNvPicPr>
            <a:picLocks noChangeAspect="1"/>
          </p:cNvPicPr>
          <p:nvPr/>
        </p:nvPicPr>
        <p:blipFill>
          <a:blip r:embed="rId3"/>
          <a:stretch>
            <a:fillRect/>
          </a:stretch>
        </p:blipFill>
        <p:spPr>
          <a:xfrm>
            <a:off x="1606564" y="1201385"/>
            <a:ext cx="2973981" cy="2227615"/>
          </a:xfrm>
          <a:prstGeom prst="rect">
            <a:avLst/>
          </a:prstGeom>
        </p:spPr>
      </p:pic>
      <p:pic>
        <p:nvPicPr>
          <p:cNvPr id="4" name="Picture 3" descr="A close-up of a diagram&#10;&#10;Description automatically generated">
            <a:extLst>
              <a:ext uri="{FF2B5EF4-FFF2-40B4-BE49-F238E27FC236}">
                <a16:creationId xmlns:a16="http://schemas.microsoft.com/office/drawing/2014/main" id="{EE43B65E-BFB3-0BDA-6726-B556D40E0008}"/>
              </a:ext>
            </a:extLst>
          </p:cNvPr>
          <p:cNvPicPr>
            <a:picLocks noChangeAspect="1"/>
          </p:cNvPicPr>
          <p:nvPr/>
        </p:nvPicPr>
        <p:blipFill>
          <a:blip r:embed="rId4"/>
          <a:stretch>
            <a:fillRect/>
          </a:stretch>
        </p:blipFill>
        <p:spPr>
          <a:xfrm>
            <a:off x="699795" y="4735244"/>
            <a:ext cx="3660716" cy="1459980"/>
          </a:xfrm>
          <a:prstGeom prst="rect">
            <a:avLst/>
          </a:prstGeom>
        </p:spPr>
      </p:pic>
      <p:sp>
        <p:nvSpPr>
          <p:cNvPr id="5" name="TextBox 4">
            <a:extLst>
              <a:ext uri="{FF2B5EF4-FFF2-40B4-BE49-F238E27FC236}">
                <a16:creationId xmlns:a16="http://schemas.microsoft.com/office/drawing/2014/main" id="{771B0919-A9A2-CF81-78E2-C2B9B7DCF846}"/>
              </a:ext>
            </a:extLst>
          </p:cNvPr>
          <p:cNvSpPr txBox="1"/>
          <p:nvPr/>
        </p:nvSpPr>
        <p:spPr>
          <a:xfrm>
            <a:off x="600227" y="4365912"/>
            <a:ext cx="3859851" cy="369332"/>
          </a:xfrm>
          <a:prstGeom prst="rect">
            <a:avLst/>
          </a:prstGeom>
          <a:noFill/>
        </p:spPr>
        <p:txBody>
          <a:bodyPr wrap="square" rtlCol="0">
            <a:spAutoFit/>
          </a:bodyPr>
          <a:lstStyle/>
          <a:p>
            <a:r>
              <a:rPr lang="en-US" dirty="0"/>
              <a:t>Equifinality                         Multifinality</a:t>
            </a:r>
            <a:endParaRPr lang="el-GR" dirty="0"/>
          </a:p>
        </p:txBody>
      </p:sp>
      <p:sp>
        <p:nvSpPr>
          <p:cNvPr id="8" name="TextBox 7">
            <a:extLst>
              <a:ext uri="{FF2B5EF4-FFF2-40B4-BE49-F238E27FC236}">
                <a16:creationId xmlns:a16="http://schemas.microsoft.com/office/drawing/2014/main" id="{CD9771FC-345F-207E-C23D-B611559B5B1A}"/>
              </a:ext>
            </a:extLst>
          </p:cNvPr>
          <p:cNvSpPr txBox="1"/>
          <p:nvPr/>
        </p:nvSpPr>
        <p:spPr>
          <a:xfrm>
            <a:off x="5717135" y="4463514"/>
            <a:ext cx="5341122" cy="369332"/>
          </a:xfrm>
          <a:prstGeom prst="rect">
            <a:avLst/>
          </a:prstGeom>
          <a:noFill/>
        </p:spPr>
        <p:txBody>
          <a:bodyPr wrap="square" rtlCol="0">
            <a:spAutoFit/>
          </a:bodyPr>
          <a:lstStyle/>
          <a:p>
            <a:r>
              <a:rPr lang="el-GR" i="1" dirty="0"/>
              <a:t>ΌΧΙ στον Βιταλισμό, αλλά ΝΑΙ στην τελεολογία... </a:t>
            </a:r>
          </a:p>
        </p:txBody>
      </p:sp>
      <p:sp>
        <p:nvSpPr>
          <p:cNvPr id="12" name="TextBox 11">
            <a:extLst>
              <a:ext uri="{FF2B5EF4-FFF2-40B4-BE49-F238E27FC236}">
                <a16:creationId xmlns:a16="http://schemas.microsoft.com/office/drawing/2014/main" id="{29C45B63-CC6C-CFD3-E433-A7270E1CC4CB}"/>
              </a:ext>
            </a:extLst>
          </p:cNvPr>
          <p:cNvSpPr txBox="1"/>
          <p:nvPr/>
        </p:nvSpPr>
        <p:spPr>
          <a:xfrm>
            <a:off x="5322547" y="5169985"/>
            <a:ext cx="6265549" cy="1200329"/>
          </a:xfrm>
          <a:prstGeom prst="rect">
            <a:avLst/>
          </a:prstGeom>
          <a:noFill/>
        </p:spPr>
        <p:txBody>
          <a:bodyPr wrap="square">
            <a:spAutoFit/>
          </a:bodyPr>
          <a:lstStyle/>
          <a:p>
            <a:pPr algn="l"/>
            <a:r>
              <a:rPr lang="en-US" dirty="0">
                <a:latin typeface="Adobe Hebrew" panose="02040503050201020203" pitchFamily="18" charset="-79"/>
                <a:cs typeface="Adobe Hebrew" panose="02040503050201020203" pitchFamily="18" charset="-79"/>
              </a:rPr>
              <a:t>“…</a:t>
            </a:r>
            <a:r>
              <a:rPr lang="en-US" sz="1800" b="0" i="0" u="none" strike="noStrike" baseline="0" dirty="0">
                <a:latin typeface="Adobe Hebrew" panose="02040503050201020203" pitchFamily="18" charset="-79"/>
                <a:cs typeface="Adobe Hebrew" panose="02040503050201020203" pitchFamily="18" charset="-79"/>
              </a:rPr>
              <a:t>the concept of organism is the form of expression for the </a:t>
            </a:r>
            <a:r>
              <a:rPr lang="en-US" sz="1800" b="0" i="1" u="none" strike="noStrike" baseline="0" dirty="0">
                <a:latin typeface="Adobe Hebrew" panose="02040503050201020203" pitchFamily="18" charset="-79"/>
                <a:cs typeface="Adobe Hebrew" panose="02040503050201020203" pitchFamily="18" charset="-79"/>
              </a:rPr>
              <a:t>finalist perspective</a:t>
            </a:r>
            <a:r>
              <a:rPr lang="en-US" sz="1800" b="0" i="0" u="none" strike="noStrike" baseline="0" dirty="0">
                <a:latin typeface="Adobe Hebrew" panose="02040503050201020203" pitchFamily="18" charset="-79"/>
                <a:cs typeface="Adobe Hebrew" panose="02040503050201020203" pitchFamily="18" charset="-79"/>
              </a:rPr>
              <a:t>, which we have to apply to the organism besides the causal one… the single processes are ordered for the maintenance of the whole”(Bertalanffy</a:t>
            </a:r>
            <a:r>
              <a:rPr lang="el-GR" sz="1800" b="0" i="0" u="none" strike="noStrike" baseline="0" dirty="0">
                <a:latin typeface="Adobe Hebrew" panose="02040503050201020203" pitchFamily="18" charset="-79"/>
                <a:cs typeface="Adobe Hebrew" panose="02040503050201020203" pitchFamily="18" charset="-79"/>
              </a:rPr>
              <a:t>,</a:t>
            </a:r>
            <a:r>
              <a:rPr lang="el-GR" sz="1800" b="0" i="0" u="none" strike="noStrike" baseline="0" dirty="0">
                <a:latin typeface="STIX-Regular"/>
                <a:cs typeface="Adobe Hebrew" panose="02040503050201020203" pitchFamily="18" charset="-79"/>
              </a:rPr>
              <a:t>1928)</a:t>
            </a:r>
            <a:endParaRPr lang="el-GR" dirty="0">
              <a:cs typeface="Adobe Hebrew" panose="02040503050201020203" pitchFamily="18" charset="-79"/>
            </a:endParaRPr>
          </a:p>
        </p:txBody>
      </p:sp>
    </p:spTree>
    <p:extLst>
      <p:ext uri="{BB962C8B-B14F-4D97-AF65-F5344CB8AC3E}">
        <p14:creationId xmlns:p14="http://schemas.microsoft.com/office/powerpoint/2010/main" val="59525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375536-2C0B-3B5B-FAB2-DA85837EA00A}"/>
              </a:ext>
            </a:extLst>
          </p:cNvPr>
          <p:cNvSpPr txBox="1"/>
          <p:nvPr/>
        </p:nvSpPr>
        <p:spPr>
          <a:xfrm>
            <a:off x="376013" y="316194"/>
            <a:ext cx="7896316" cy="461665"/>
          </a:xfrm>
          <a:prstGeom prst="rect">
            <a:avLst/>
          </a:prstGeom>
          <a:noFill/>
        </p:spPr>
        <p:txBody>
          <a:bodyPr wrap="square" rtlCol="0">
            <a:spAutoFit/>
          </a:bodyPr>
          <a:lstStyle/>
          <a:p>
            <a:r>
              <a:rPr lang="en-US" sz="2400" b="1" u="sng" dirty="0"/>
              <a:t>5.EES – extended evolutionary synthesis</a:t>
            </a:r>
            <a:endParaRPr lang="el-GR" sz="2400" b="1" u="sng" dirty="0"/>
          </a:p>
        </p:txBody>
      </p:sp>
      <p:sp>
        <p:nvSpPr>
          <p:cNvPr id="10" name="TextBox 9">
            <a:extLst>
              <a:ext uri="{FF2B5EF4-FFF2-40B4-BE49-F238E27FC236}">
                <a16:creationId xmlns:a16="http://schemas.microsoft.com/office/drawing/2014/main" id="{454B70C3-22F5-2739-56CD-4E6C19C844D8}"/>
              </a:ext>
            </a:extLst>
          </p:cNvPr>
          <p:cNvSpPr txBox="1"/>
          <p:nvPr/>
        </p:nvSpPr>
        <p:spPr>
          <a:xfrm>
            <a:off x="8980122" y="4131704"/>
            <a:ext cx="966931" cy="369332"/>
          </a:xfrm>
          <a:prstGeom prst="rect">
            <a:avLst/>
          </a:prstGeom>
          <a:noFill/>
        </p:spPr>
        <p:txBody>
          <a:bodyPr wrap="none" rtlCol="0">
            <a:spAutoFit/>
          </a:bodyPr>
          <a:lstStyle/>
          <a:p>
            <a:r>
              <a:rPr lang="el-GR" dirty="0"/>
              <a:t>Μητέρα</a:t>
            </a:r>
          </a:p>
        </p:txBody>
      </p:sp>
      <p:sp>
        <p:nvSpPr>
          <p:cNvPr id="11" name="TextBox 10">
            <a:extLst>
              <a:ext uri="{FF2B5EF4-FFF2-40B4-BE49-F238E27FC236}">
                <a16:creationId xmlns:a16="http://schemas.microsoft.com/office/drawing/2014/main" id="{627F708A-AC92-9B22-DC7E-C636B51679DA}"/>
              </a:ext>
            </a:extLst>
          </p:cNvPr>
          <p:cNvSpPr txBox="1"/>
          <p:nvPr/>
        </p:nvSpPr>
        <p:spPr>
          <a:xfrm>
            <a:off x="10447232" y="5324537"/>
            <a:ext cx="1281869" cy="369332"/>
          </a:xfrm>
          <a:prstGeom prst="rect">
            <a:avLst/>
          </a:prstGeom>
          <a:noFill/>
        </p:spPr>
        <p:txBody>
          <a:bodyPr wrap="square" rtlCol="0">
            <a:spAutoFit/>
          </a:bodyPr>
          <a:lstStyle/>
          <a:p>
            <a:r>
              <a:rPr lang="el-GR" dirty="0"/>
              <a:t>Έμβρυο </a:t>
            </a:r>
          </a:p>
        </p:txBody>
      </p:sp>
      <p:sp>
        <p:nvSpPr>
          <p:cNvPr id="12" name="TextBox 11">
            <a:extLst>
              <a:ext uri="{FF2B5EF4-FFF2-40B4-BE49-F238E27FC236}">
                <a16:creationId xmlns:a16="http://schemas.microsoft.com/office/drawing/2014/main" id="{BC09ED57-FD4B-2201-A867-811FA80FD9EE}"/>
              </a:ext>
            </a:extLst>
          </p:cNvPr>
          <p:cNvSpPr txBox="1"/>
          <p:nvPr/>
        </p:nvSpPr>
        <p:spPr>
          <a:xfrm>
            <a:off x="7441208" y="5324537"/>
            <a:ext cx="1128047" cy="369332"/>
          </a:xfrm>
          <a:prstGeom prst="rect">
            <a:avLst/>
          </a:prstGeom>
          <a:noFill/>
        </p:spPr>
        <p:txBody>
          <a:bodyPr wrap="square" rtlCol="0">
            <a:spAutoFit/>
          </a:bodyPr>
          <a:lstStyle/>
          <a:p>
            <a:r>
              <a:rPr lang="el-GR" dirty="0"/>
              <a:t>Βακτήρια</a:t>
            </a:r>
          </a:p>
        </p:txBody>
      </p:sp>
      <p:cxnSp>
        <p:nvCxnSpPr>
          <p:cNvPr id="14" name="Straight Arrow Connector 13">
            <a:extLst>
              <a:ext uri="{FF2B5EF4-FFF2-40B4-BE49-F238E27FC236}">
                <a16:creationId xmlns:a16="http://schemas.microsoft.com/office/drawing/2014/main" id="{FB660F27-DC29-86BB-6BB6-407DD7287BA1}"/>
              </a:ext>
            </a:extLst>
          </p:cNvPr>
          <p:cNvCxnSpPr>
            <a:cxnSpLocks/>
            <a:stCxn id="10" idx="3"/>
            <a:endCxn id="11" idx="0"/>
          </p:cNvCxnSpPr>
          <p:nvPr/>
        </p:nvCxnSpPr>
        <p:spPr>
          <a:xfrm>
            <a:off x="9947053" y="4316370"/>
            <a:ext cx="1141114" cy="1008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5735216-778A-15F5-0CD8-04E1B0D983BE}"/>
              </a:ext>
            </a:extLst>
          </p:cNvPr>
          <p:cNvCxnSpPr>
            <a:cxnSpLocks/>
            <a:stCxn id="11" idx="1"/>
            <a:endCxn id="12" idx="3"/>
          </p:cNvCxnSpPr>
          <p:nvPr/>
        </p:nvCxnSpPr>
        <p:spPr>
          <a:xfrm flipH="1">
            <a:off x="8569255" y="5509203"/>
            <a:ext cx="18779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1D29370-64A2-0F62-EBA0-1890CAFC255A}"/>
              </a:ext>
            </a:extLst>
          </p:cNvPr>
          <p:cNvCxnSpPr>
            <a:cxnSpLocks/>
            <a:stCxn id="12" idx="0"/>
            <a:endCxn id="10" idx="1"/>
          </p:cNvCxnSpPr>
          <p:nvPr/>
        </p:nvCxnSpPr>
        <p:spPr>
          <a:xfrm flipV="1">
            <a:off x="8005232" y="4316370"/>
            <a:ext cx="974890" cy="1008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610DEBC7-8B9A-DC76-6F83-1E87327D71C2}"/>
              </a:ext>
            </a:extLst>
          </p:cNvPr>
          <p:cNvSpPr txBox="1"/>
          <p:nvPr/>
        </p:nvSpPr>
        <p:spPr>
          <a:xfrm>
            <a:off x="10537552" y="4422031"/>
            <a:ext cx="1128048" cy="461665"/>
          </a:xfrm>
          <a:prstGeom prst="rect">
            <a:avLst/>
          </a:prstGeom>
          <a:noFill/>
        </p:spPr>
        <p:txBody>
          <a:bodyPr wrap="square" rtlCol="0">
            <a:spAutoFit/>
          </a:bodyPr>
          <a:lstStyle/>
          <a:p>
            <a:r>
              <a:rPr lang="el-GR" sz="1200" dirty="0"/>
              <a:t>Η δίαιτα της επηρεάζει</a:t>
            </a:r>
          </a:p>
        </p:txBody>
      </p:sp>
      <p:sp>
        <p:nvSpPr>
          <p:cNvPr id="56" name="TextBox 55">
            <a:extLst>
              <a:ext uri="{FF2B5EF4-FFF2-40B4-BE49-F238E27FC236}">
                <a16:creationId xmlns:a16="http://schemas.microsoft.com/office/drawing/2014/main" id="{F5FCB2D5-5041-8A22-666A-EFC1F865C87A}"/>
              </a:ext>
            </a:extLst>
          </p:cNvPr>
          <p:cNvSpPr txBox="1"/>
          <p:nvPr/>
        </p:nvSpPr>
        <p:spPr>
          <a:xfrm>
            <a:off x="8737987" y="5673202"/>
            <a:ext cx="1824528" cy="461665"/>
          </a:xfrm>
          <a:prstGeom prst="rect">
            <a:avLst/>
          </a:prstGeom>
          <a:noFill/>
        </p:spPr>
        <p:txBody>
          <a:bodyPr wrap="square" rtlCol="0">
            <a:spAutoFit/>
          </a:bodyPr>
          <a:lstStyle/>
          <a:p>
            <a:r>
              <a:rPr lang="el-GR" sz="1200" dirty="0"/>
              <a:t>Επηρεάζει το ανοσοποιητικό σύστημα </a:t>
            </a:r>
          </a:p>
        </p:txBody>
      </p:sp>
      <p:sp>
        <p:nvSpPr>
          <p:cNvPr id="57" name="TextBox 56">
            <a:extLst>
              <a:ext uri="{FF2B5EF4-FFF2-40B4-BE49-F238E27FC236}">
                <a16:creationId xmlns:a16="http://schemas.microsoft.com/office/drawing/2014/main" id="{07612A5F-46D5-6B33-70F9-EA965B80FDB4}"/>
              </a:ext>
            </a:extLst>
          </p:cNvPr>
          <p:cNvSpPr txBox="1"/>
          <p:nvPr/>
        </p:nvSpPr>
        <p:spPr>
          <a:xfrm>
            <a:off x="7441208" y="4493540"/>
            <a:ext cx="1187866" cy="461665"/>
          </a:xfrm>
          <a:prstGeom prst="rect">
            <a:avLst/>
          </a:prstGeom>
          <a:noFill/>
        </p:spPr>
        <p:txBody>
          <a:bodyPr wrap="square" rtlCol="0">
            <a:spAutoFit/>
          </a:bodyPr>
          <a:lstStyle/>
          <a:p>
            <a:r>
              <a:rPr lang="el-GR" sz="1200" dirty="0"/>
              <a:t>Ρυθμίζουν την εγκυμοσύνη</a:t>
            </a:r>
          </a:p>
        </p:txBody>
      </p:sp>
      <p:sp>
        <p:nvSpPr>
          <p:cNvPr id="58" name="TextBox 57">
            <a:extLst>
              <a:ext uri="{FF2B5EF4-FFF2-40B4-BE49-F238E27FC236}">
                <a16:creationId xmlns:a16="http://schemas.microsoft.com/office/drawing/2014/main" id="{CD8C8894-84E2-98CF-54EC-525A57AAD803}"/>
              </a:ext>
            </a:extLst>
          </p:cNvPr>
          <p:cNvSpPr txBox="1"/>
          <p:nvPr/>
        </p:nvSpPr>
        <p:spPr>
          <a:xfrm>
            <a:off x="7441208" y="3627621"/>
            <a:ext cx="4913832" cy="369332"/>
          </a:xfrm>
          <a:prstGeom prst="rect">
            <a:avLst/>
          </a:prstGeom>
          <a:noFill/>
        </p:spPr>
        <p:txBody>
          <a:bodyPr wrap="square" rtlCol="0">
            <a:spAutoFit/>
          </a:bodyPr>
          <a:lstStyle/>
          <a:p>
            <a:r>
              <a:rPr lang="el-GR" i="1" dirty="0"/>
              <a:t>Που είναι τα όρια του κάθε οργανισμού</a:t>
            </a:r>
            <a:r>
              <a:rPr lang="en-US" i="1" dirty="0"/>
              <a:t>;</a:t>
            </a:r>
            <a:endParaRPr lang="el-GR" i="1" dirty="0"/>
          </a:p>
        </p:txBody>
      </p:sp>
      <p:pic>
        <p:nvPicPr>
          <p:cNvPr id="60" name="Picture 59">
            <a:extLst>
              <a:ext uri="{FF2B5EF4-FFF2-40B4-BE49-F238E27FC236}">
                <a16:creationId xmlns:a16="http://schemas.microsoft.com/office/drawing/2014/main" id="{83019C56-9A35-68F3-AA27-73772322A244}"/>
              </a:ext>
            </a:extLst>
          </p:cNvPr>
          <p:cNvPicPr>
            <a:picLocks noChangeAspect="1"/>
          </p:cNvPicPr>
          <p:nvPr/>
        </p:nvPicPr>
        <p:blipFill>
          <a:blip r:embed="rId2"/>
          <a:stretch>
            <a:fillRect/>
          </a:stretch>
        </p:blipFill>
        <p:spPr>
          <a:xfrm>
            <a:off x="1269051" y="1265101"/>
            <a:ext cx="2200542" cy="2069885"/>
          </a:xfrm>
          <a:prstGeom prst="rect">
            <a:avLst/>
          </a:prstGeom>
        </p:spPr>
      </p:pic>
      <p:pic>
        <p:nvPicPr>
          <p:cNvPr id="68" name="Picture 67">
            <a:extLst>
              <a:ext uri="{FF2B5EF4-FFF2-40B4-BE49-F238E27FC236}">
                <a16:creationId xmlns:a16="http://schemas.microsoft.com/office/drawing/2014/main" id="{6EEDFD5D-3495-2A46-197E-CF0F29406AE1}"/>
              </a:ext>
            </a:extLst>
          </p:cNvPr>
          <p:cNvPicPr>
            <a:picLocks noChangeAspect="1"/>
          </p:cNvPicPr>
          <p:nvPr/>
        </p:nvPicPr>
        <p:blipFill>
          <a:blip r:embed="rId3"/>
          <a:stretch>
            <a:fillRect/>
          </a:stretch>
        </p:blipFill>
        <p:spPr>
          <a:xfrm>
            <a:off x="7987212" y="1515173"/>
            <a:ext cx="2952750" cy="1543050"/>
          </a:xfrm>
          <a:prstGeom prst="rect">
            <a:avLst/>
          </a:prstGeom>
        </p:spPr>
      </p:pic>
      <p:sp>
        <p:nvSpPr>
          <p:cNvPr id="69" name="TextBox 68">
            <a:extLst>
              <a:ext uri="{FF2B5EF4-FFF2-40B4-BE49-F238E27FC236}">
                <a16:creationId xmlns:a16="http://schemas.microsoft.com/office/drawing/2014/main" id="{5241E6B2-E11B-6430-A8A8-51F489364318}"/>
              </a:ext>
            </a:extLst>
          </p:cNvPr>
          <p:cNvSpPr txBox="1"/>
          <p:nvPr/>
        </p:nvSpPr>
        <p:spPr>
          <a:xfrm>
            <a:off x="5109944" y="2139813"/>
            <a:ext cx="914400" cy="800219"/>
          </a:xfrm>
          <a:prstGeom prst="rect">
            <a:avLst/>
          </a:prstGeom>
          <a:noFill/>
        </p:spPr>
        <p:txBody>
          <a:bodyPr wrap="square" rtlCol="0">
            <a:spAutoFit/>
          </a:bodyPr>
          <a:lstStyle/>
          <a:p>
            <a:r>
              <a:rPr lang="en-US" sz="2800" dirty="0"/>
              <a:t>VS</a:t>
            </a:r>
          </a:p>
          <a:p>
            <a:endParaRPr lang="el-GR" dirty="0"/>
          </a:p>
        </p:txBody>
      </p:sp>
      <p:sp>
        <p:nvSpPr>
          <p:cNvPr id="70" name="TextBox 69">
            <a:extLst>
              <a:ext uri="{FF2B5EF4-FFF2-40B4-BE49-F238E27FC236}">
                <a16:creationId xmlns:a16="http://schemas.microsoft.com/office/drawing/2014/main" id="{5DDE3F1B-663C-6CFE-342E-246D13663670}"/>
              </a:ext>
            </a:extLst>
          </p:cNvPr>
          <p:cNvSpPr txBox="1"/>
          <p:nvPr/>
        </p:nvSpPr>
        <p:spPr>
          <a:xfrm>
            <a:off x="3792284" y="2177997"/>
            <a:ext cx="914400" cy="369332"/>
          </a:xfrm>
          <a:prstGeom prst="rect">
            <a:avLst/>
          </a:prstGeom>
          <a:noFill/>
        </p:spPr>
        <p:txBody>
          <a:bodyPr wrap="square" rtlCol="0">
            <a:spAutoFit/>
          </a:bodyPr>
          <a:lstStyle/>
          <a:p>
            <a:r>
              <a:rPr lang="el-GR" dirty="0"/>
              <a:t>Γονίδι0 </a:t>
            </a:r>
          </a:p>
        </p:txBody>
      </p:sp>
      <p:sp>
        <p:nvSpPr>
          <p:cNvPr id="71" name="TextBox 70">
            <a:extLst>
              <a:ext uri="{FF2B5EF4-FFF2-40B4-BE49-F238E27FC236}">
                <a16:creationId xmlns:a16="http://schemas.microsoft.com/office/drawing/2014/main" id="{66029168-1B6F-7D2F-8260-A70F5394600E}"/>
              </a:ext>
            </a:extLst>
          </p:cNvPr>
          <p:cNvSpPr txBox="1"/>
          <p:nvPr/>
        </p:nvSpPr>
        <p:spPr>
          <a:xfrm>
            <a:off x="6024344" y="2177997"/>
            <a:ext cx="1559608" cy="369332"/>
          </a:xfrm>
          <a:prstGeom prst="rect">
            <a:avLst/>
          </a:prstGeom>
          <a:noFill/>
        </p:spPr>
        <p:txBody>
          <a:bodyPr wrap="square" rtlCol="0">
            <a:spAutoFit/>
          </a:bodyPr>
          <a:lstStyle/>
          <a:p>
            <a:r>
              <a:rPr lang="el-GR" dirty="0"/>
              <a:t>Οργανισμός</a:t>
            </a:r>
          </a:p>
        </p:txBody>
      </p:sp>
      <p:sp>
        <p:nvSpPr>
          <p:cNvPr id="72" name="TextBox 71">
            <a:extLst>
              <a:ext uri="{FF2B5EF4-FFF2-40B4-BE49-F238E27FC236}">
                <a16:creationId xmlns:a16="http://schemas.microsoft.com/office/drawing/2014/main" id="{44412F4D-CF33-DFC3-2645-BDB48BA43464}"/>
              </a:ext>
            </a:extLst>
          </p:cNvPr>
          <p:cNvSpPr txBox="1"/>
          <p:nvPr/>
        </p:nvSpPr>
        <p:spPr>
          <a:xfrm>
            <a:off x="755006" y="4237364"/>
            <a:ext cx="2610741" cy="369332"/>
          </a:xfrm>
          <a:prstGeom prst="rect">
            <a:avLst/>
          </a:prstGeom>
          <a:noFill/>
        </p:spPr>
        <p:txBody>
          <a:bodyPr wrap="square" rtlCol="0">
            <a:spAutoFit/>
          </a:bodyPr>
          <a:lstStyle/>
          <a:p>
            <a:r>
              <a:rPr lang="en-US" dirty="0"/>
              <a:t>Causal Reciprocity: </a:t>
            </a:r>
            <a:endParaRPr lang="el-GR" dirty="0"/>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D282CC21-4937-2EF9-EF34-2E67976EA51F}"/>
                  </a:ext>
                </a:extLst>
              </p:cNvPr>
              <p:cNvSpPr txBox="1"/>
              <p:nvPr/>
            </p:nvSpPr>
            <p:spPr>
              <a:xfrm>
                <a:off x="2965857" y="4062605"/>
                <a:ext cx="3569871" cy="718851"/>
              </a:xfrm>
              <a:prstGeom prst="rect">
                <a:avLst/>
              </a:prstGeom>
              <a:noFill/>
            </p:spPr>
            <p:txBody>
              <a:bodyPr wrap="square" rtlCol="0">
                <a:spAutoFit/>
              </a:bodyPr>
              <a:lstStyle/>
              <a:p>
                <a:r>
                  <a:rPr lang="en-US" sz="3200" dirty="0"/>
                  <a:t>Cause </a:t>
                </a:r>
                <a14:m>
                  <m:oMath xmlns:m="http://schemas.openxmlformats.org/officeDocument/2006/math">
                    <m:groupChr>
                      <m:groupChrPr>
                        <m:chr m:val="⇔"/>
                        <m:pos m:val="top"/>
                        <m:ctrlPr>
                          <a:rPr lang="en-US" sz="3200" i="1" smtClean="0">
                            <a:latin typeface="Cambria Math" panose="02040503050406030204" pitchFamily="18" charset="0"/>
                          </a:rPr>
                        </m:ctrlPr>
                      </m:groupChrPr>
                      <m:e>
                        <m:r>
                          <m:rPr>
                            <m:brk m:alnAt="1"/>
                          </m:rPr>
                          <a:rPr lang="en-US" sz="3200" b="0" i="1" smtClean="0">
                            <a:latin typeface="Cambria Math" panose="02040503050406030204" pitchFamily="18" charset="0"/>
                          </a:rPr>
                          <m:t> </m:t>
                        </m:r>
                      </m:e>
                    </m:groupChr>
                  </m:oMath>
                </a14:m>
                <a:r>
                  <a:rPr lang="en-US" sz="3200" dirty="0"/>
                  <a:t> Effect</a:t>
                </a:r>
                <a:endParaRPr lang="el-GR" sz="3200" dirty="0"/>
              </a:p>
            </p:txBody>
          </p:sp>
        </mc:Choice>
        <mc:Fallback xmlns="">
          <p:sp>
            <p:nvSpPr>
              <p:cNvPr id="73" name="TextBox 72">
                <a:extLst>
                  <a:ext uri="{FF2B5EF4-FFF2-40B4-BE49-F238E27FC236}">
                    <a16:creationId xmlns:a16="http://schemas.microsoft.com/office/drawing/2014/main" id="{D282CC21-4937-2EF9-EF34-2E67976EA51F}"/>
                  </a:ext>
                </a:extLst>
              </p:cNvPr>
              <p:cNvSpPr txBox="1">
                <a:spLocks noRot="1" noChangeAspect="1" noMove="1" noResize="1" noEditPoints="1" noAdjustHandles="1" noChangeArrowheads="1" noChangeShapeType="1" noTextEdit="1"/>
              </p:cNvSpPr>
              <p:nvPr/>
            </p:nvSpPr>
            <p:spPr>
              <a:xfrm>
                <a:off x="2965857" y="4062605"/>
                <a:ext cx="3569871" cy="718851"/>
              </a:xfrm>
              <a:prstGeom prst="rect">
                <a:avLst/>
              </a:prstGeom>
              <a:blipFill>
                <a:blip r:embed="rId4"/>
                <a:stretch>
                  <a:fillRect l="-4444" t="-7627" b="-11864"/>
                </a:stretch>
              </a:blipFill>
            </p:spPr>
            <p:txBody>
              <a:bodyPr/>
              <a:lstStyle/>
              <a:p>
                <a:r>
                  <a:rPr lang="el-GR">
                    <a:noFill/>
                  </a:rPr>
                  <a:t> </a:t>
                </a:r>
              </a:p>
            </p:txBody>
          </p:sp>
        </mc:Fallback>
      </mc:AlternateContent>
      <p:sp>
        <p:nvSpPr>
          <p:cNvPr id="74" name="TextBox 73">
            <a:extLst>
              <a:ext uri="{FF2B5EF4-FFF2-40B4-BE49-F238E27FC236}">
                <a16:creationId xmlns:a16="http://schemas.microsoft.com/office/drawing/2014/main" id="{37F4C070-B2FD-5488-B81D-725801AEEFCA}"/>
              </a:ext>
            </a:extLst>
          </p:cNvPr>
          <p:cNvSpPr txBox="1"/>
          <p:nvPr/>
        </p:nvSpPr>
        <p:spPr>
          <a:xfrm>
            <a:off x="385229" y="5155260"/>
            <a:ext cx="6773967" cy="1077218"/>
          </a:xfrm>
          <a:prstGeom prst="rect">
            <a:avLst/>
          </a:prstGeom>
          <a:noFill/>
        </p:spPr>
        <p:txBody>
          <a:bodyPr wrap="square" rtlCol="0">
            <a:spAutoFit/>
          </a:bodyPr>
          <a:lstStyle/>
          <a:p>
            <a:r>
              <a:rPr lang="en-US" sz="1600" dirty="0"/>
              <a:t>“An organism is something which the scientific method cannot</a:t>
            </a:r>
            <a:r>
              <a:rPr lang="el-GR" sz="1600" dirty="0"/>
              <a:t> </a:t>
            </a:r>
            <a:r>
              <a:rPr lang="en-US" sz="1600" dirty="0"/>
              <a:t>deal with; it is a hard, round, smooth nut, which experimental analysis can neither</a:t>
            </a:r>
            <a:r>
              <a:rPr lang="el-GR" sz="1600" dirty="0"/>
              <a:t> </a:t>
            </a:r>
            <a:r>
              <a:rPr lang="en-US" sz="1600" dirty="0"/>
              <a:t>crack nor lever open any point. As soon as a hole is made in it, it explodes like</a:t>
            </a:r>
            <a:r>
              <a:rPr lang="el-GR" sz="1600" dirty="0"/>
              <a:t> </a:t>
            </a:r>
            <a:r>
              <a:rPr lang="en-US" sz="1600" dirty="0"/>
              <a:t>a Prince Rupert drop and vanishes away” (Needham,1929)</a:t>
            </a:r>
            <a:endParaRPr lang="el-GR" sz="1600" dirty="0"/>
          </a:p>
        </p:txBody>
      </p:sp>
    </p:spTree>
    <p:extLst>
      <p:ext uri="{BB962C8B-B14F-4D97-AF65-F5344CB8AC3E}">
        <p14:creationId xmlns:p14="http://schemas.microsoft.com/office/powerpoint/2010/main" val="378019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6C38FA-E180-64D9-567C-5ABD4681E584}"/>
              </a:ext>
            </a:extLst>
          </p:cNvPr>
          <p:cNvSpPr txBox="1"/>
          <p:nvPr/>
        </p:nvSpPr>
        <p:spPr>
          <a:xfrm>
            <a:off x="572567" y="324740"/>
            <a:ext cx="2033899" cy="400110"/>
          </a:xfrm>
          <a:prstGeom prst="rect">
            <a:avLst/>
          </a:prstGeom>
          <a:noFill/>
        </p:spPr>
        <p:txBody>
          <a:bodyPr wrap="square" rtlCol="0">
            <a:spAutoFit/>
          </a:bodyPr>
          <a:lstStyle/>
          <a:p>
            <a:r>
              <a:rPr lang="el-GR" sz="2000" b="1" u="sng" dirty="0"/>
              <a:t>6.Ερωτήματα </a:t>
            </a:r>
          </a:p>
        </p:txBody>
      </p:sp>
      <p:sp>
        <p:nvSpPr>
          <p:cNvPr id="3" name="TextBox 2">
            <a:extLst>
              <a:ext uri="{FF2B5EF4-FFF2-40B4-BE49-F238E27FC236}">
                <a16:creationId xmlns:a16="http://schemas.microsoft.com/office/drawing/2014/main" id="{5B5EF74A-F137-5DA8-5315-BB13D1A632A2}"/>
              </a:ext>
            </a:extLst>
          </p:cNvPr>
          <p:cNvSpPr txBox="1"/>
          <p:nvPr/>
        </p:nvSpPr>
        <p:spPr>
          <a:xfrm>
            <a:off x="1128044" y="1401510"/>
            <a:ext cx="10084039" cy="369332"/>
          </a:xfrm>
          <a:prstGeom prst="rect">
            <a:avLst/>
          </a:prstGeom>
          <a:noFill/>
        </p:spPr>
        <p:txBody>
          <a:bodyPr wrap="square" rtlCol="0">
            <a:spAutoFit/>
          </a:bodyPr>
          <a:lstStyle/>
          <a:p>
            <a:pPr marL="285750" indent="-285750">
              <a:buFont typeface="Arial" panose="020B0604020202020204" pitchFamily="34" charset="0"/>
              <a:buChar char="•"/>
            </a:pPr>
            <a:r>
              <a:rPr lang="el-GR" dirty="0"/>
              <a:t>Υπάρχει χώρος για τελεολογικές απόψεις στην βιολογία και στην επιστήμη γενικότερα?</a:t>
            </a:r>
          </a:p>
        </p:txBody>
      </p:sp>
      <p:sp>
        <p:nvSpPr>
          <p:cNvPr id="4" name="TextBox 3">
            <a:extLst>
              <a:ext uri="{FF2B5EF4-FFF2-40B4-BE49-F238E27FC236}">
                <a16:creationId xmlns:a16="http://schemas.microsoft.com/office/drawing/2014/main" id="{6E72C28A-7FCA-0363-10A1-AF81A84EFAAD}"/>
              </a:ext>
            </a:extLst>
          </p:cNvPr>
          <p:cNvSpPr txBox="1"/>
          <p:nvPr/>
        </p:nvSpPr>
        <p:spPr>
          <a:xfrm>
            <a:off x="1128043" y="2965390"/>
            <a:ext cx="8981631" cy="646331"/>
          </a:xfrm>
          <a:prstGeom prst="rect">
            <a:avLst/>
          </a:prstGeom>
          <a:noFill/>
        </p:spPr>
        <p:txBody>
          <a:bodyPr wrap="square" rtlCol="0">
            <a:spAutoFit/>
          </a:bodyPr>
          <a:lstStyle/>
          <a:p>
            <a:pPr marL="285750" indent="-285750">
              <a:buFont typeface="Arial" panose="020B0604020202020204" pitchFamily="34" charset="0"/>
              <a:buChar char="•"/>
            </a:pPr>
            <a:r>
              <a:rPr lang="el-GR" dirty="0"/>
              <a:t>Έχουν θέση στην επιστήμη έννοιες που δεν είναι καλώς ή πλήρως ορισμένες?</a:t>
            </a:r>
          </a:p>
          <a:p>
            <a:r>
              <a:rPr lang="el-GR" dirty="0"/>
              <a:t> </a:t>
            </a:r>
          </a:p>
        </p:txBody>
      </p:sp>
      <p:sp>
        <p:nvSpPr>
          <p:cNvPr id="5" name="TextBox 4">
            <a:extLst>
              <a:ext uri="{FF2B5EF4-FFF2-40B4-BE49-F238E27FC236}">
                <a16:creationId xmlns:a16="http://schemas.microsoft.com/office/drawing/2014/main" id="{607D1FEC-1196-4438-382D-C37CFC5AD16A}"/>
              </a:ext>
            </a:extLst>
          </p:cNvPr>
          <p:cNvSpPr txBox="1"/>
          <p:nvPr/>
        </p:nvSpPr>
        <p:spPr>
          <a:xfrm>
            <a:off x="1128043" y="4350192"/>
            <a:ext cx="9263643" cy="369332"/>
          </a:xfrm>
          <a:prstGeom prst="rect">
            <a:avLst/>
          </a:prstGeom>
          <a:noFill/>
        </p:spPr>
        <p:txBody>
          <a:bodyPr wrap="square" rtlCol="0">
            <a:spAutoFit/>
          </a:bodyPr>
          <a:lstStyle/>
          <a:p>
            <a:pPr marL="285750" indent="-285750">
              <a:buFont typeface="Arial" panose="020B0604020202020204" pitchFamily="34" charset="0"/>
              <a:buChar char="•"/>
            </a:pPr>
            <a:r>
              <a:rPr lang="el-GR" dirty="0"/>
              <a:t>Το πρόβλημα του ορισμού του οργανισμού, είναι Οντολογικό ή Επιστημολογικό ? </a:t>
            </a:r>
          </a:p>
        </p:txBody>
      </p:sp>
    </p:spTree>
    <p:extLst>
      <p:ext uri="{BB962C8B-B14F-4D97-AF65-F5344CB8AC3E}">
        <p14:creationId xmlns:p14="http://schemas.microsoft.com/office/powerpoint/2010/main" val="146457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173FD68-4129-6B12-EBD4-150B8C5D4B91}"/>
              </a:ext>
            </a:extLst>
          </p:cNvPr>
          <p:cNvSpPr txBox="1"/>
          <p:nvPr/>
        </p:nvSpPr>
        <p:spPr>
          <a:xfrm>
            <a:off x="523142" y="127145"/>
            <a:ext cx="6387612" cy="461665"/>
          </a:xfrm>
          <a:prstGeom prst="rect">
            <a:avLst/>
          </a:prstGeom>
          <a:noFill/>
        </p:spPr>
        <p:txBody>
          <a:bodyPr wrap="square" rtlCol="0">
            <a:spAutoFit/>
          </a:bodyPr>
          <a:lstStyle/>
          <a:p>
            <a:r>
              <a:rPr lang="el-GR" sz="2000" b="1" u="sng" dirty="0"/>
              <a:t>1</a:t>
            </a:r>
            <a:r>
              <a:rPr lang="el-GR" sz="2400" b="1" u="sng" dirty="0"/>
              <a:t>. Ιστορικά Στοιχεία και ορισμοί  </a:t>
            </a:r>
          </a:p>
        </p:txBody>
      </p:sp>
      <p:sp>
        <p:nvSpPr>
          <p:cNvPr id="19" name="TextBox 18">
            <a:extLst>
              <a:ext uri="{FF2B5EF4-FFF2-40B4-BE49-F238E27FC236}">
                <a16:creationId xmlns:a16="http://schemas.microsoft.com/office/drawing/2014/main" id="{B595BF11-0B1F-15BE-3107-3CCDAED81847}"/>
              </a:ext>
            </a:extLst>
          </p:cNvPr>
          <p:cNvSpPr txBox="1"/>
          <p:nvPr/>
        </p:nvSpPr>
        <p:spPr>
          <a:xfrm>
            <a:off x="4481146" y="786512"/>
            <a:ext cx="7335715" cy="923330"/>
          </a:xfrm>
          <a:prstGeom prst="rect">
            <a:avLst/>
          </a:prstGeom>
          <a:noFill/>
        </p:spPr>
        <p:txBody>
          <a:bodyPr wrap="square" rtlCol="0">
            <a:spAutoFit/>
          </a:bodyPr>
          <a:lstStyle/>
          <a:p>
            <a:r>
              <a:rPr lang="el-GR" dirty="0"/>
              <a:t>Όλα ξεκίνησαν με πειράματα κοντά στο 1</a:t>
            </a:r>
            <a:r>
              <a:rPr lang="en-US" dirty="0"/>
              <a:t>89</a:t>
            </a:r>
            <a:r>
              <a:rPr lang="el-GR" dirty="0"/>
              <a:t>0 που βασίστηκαν σε τρία χαρακτηριστικά των οργανισμών</a:t>
            </a:r>
            <a:r>
              <a:rPr lang="en-US" dirty="0"/>
              <a:t>:</a:t>
            </a:r>
            <a:endParaRPr lang="el-GR" dirty="0"/>
          </a:p>
          <a:p>
            <a:endParaRPr lang="el-GR" dirty="0"/>
          </a:p>
        </p:txBody>
      </p:sp>
      <p:sp>
        <p:nvSpPr>
          <p:cNvPr id="20" name="TextBox 19">
            <a:extLst>
              <a:ext uri="{FF2B5EF4-FFF2-40B4-BE49-F238E27FC236}">
                <a16:creationId xmlns:a16="http://schemas.microsoft.com/office/drawing/2014/main" id="{F6A38BAE-CF5F-D759-8518-F7CB4E83DB3B}"/>
              </a:ext>
            </a:extLst>
          </p:cNvPr>
          <p:cNvSpPr txBox="1"/>
          <p:nvPr/>
        </p:nvSpPr>
        <p:spPr>
          <a:xfrm>
            <a:off x="830871" y="752879"/>
            <a:ext cx="3266343" cy="369332"/>
          </a:xfrm>
          <a:prstGeom prst="rect">
            <a:avLst/>
          </a:prstGeom>
          <a:noFill/>
        </p:spPr>
        <p:txBody>
          <a:bodyPr wrap="square" rtlCol="0">
            <a:spAutoFit/>
          </a:bodyPr>
          <a:lstStyle/>
          <a:p>
            <a:r>
              <a:rPr lang="el-GR" b="1" i="1" dirty="0"/>
              <a:t>Τι είναι ο οργανισμός</a:t>
            </a:r>
            <a:r>
              <a:rPr lang="en-US" b="1" i="1" dirty="0"/>
              <a:t>;</a:t>
            </a:r>
            <a:endParaRPr lang="el-GR" b="1" i="1" dirty="0"/>
          </a:p>
        </p:txBody>
      </p:sp>
      <p:sp>
        <p:nvSpPr>
          <p:cNvPr id="21" name="TextBox 20">
            <a:extLst>
              <a:ext uri="{FF2B5EF4-FFF2-40B4-BE49-F238E27FC236}">
                <a16:creationId xmlns:a16="http://schemas.microsoft.com/office/drawing/2014/main" id="{E52FD884-336C-5AF4-7850-F45E4C20BF50}"/>
              </a:ext>
            </a:extLst>
          </p:cNvPr>
          <p:cNvSpPr txBox="1"/>
          <p:nvPr/>
        </p:nvSpPr>
        <p:spPr>
          <a:xfrm>
            <a:off x="830871" y="1122211"/>
            <a:ext cx="3749920" cy="369332"/>
          </a:xfrm>
          <a:prstGeom prst="rect">
            <a:avLst/>
          </a:prstGeom>
          <a:noFill/>
        </p:spPr>
        <p:txBody>
          <a:bodyPr wrap="square" rtlCol="0">
            <a:spAutoFit/>
          </a:bodyPr>
          <a:lstStyle/>
          <a:p>
            <a:r>
              <a:rPr lang="el-GR" b="1" i="1" dirty="0"/>
              <a:t>Τι είναι το βιολογικό Άτομο</a:t>
            </a:r>
            <a:r>
              <a:rPr lang="en-US" b="1" i="1" dirty="0"/>
              <a:t>;</a:t>
            </a:r>
            <a:endParaRPr lang="el-GR" b="1" i="1" dirty="0"/>
          </a:p>
        </p:txBody>
      </p:sp>
      <p:sp>
        <p:nvSpPr>
          <p:cNvPr id="23" name="TextBox 22">
            <a:extLst>
              <a:ext uri="{FF2B5EF4-FFF2-40B4-BE49-F238E27FC236}">
                <a16:creationId xmlns:a16="http://schemas.microsoft.com/office/drawing/2014/main" id="{CE20B4D9-DCF7-B9E1-A7F6-D2D0E12A3DCE}"/>
              </a:ext>
            </a:extLst>
          </p:cNvPr>
          <p:cNvSpPr txBox="1"/>
          <p:nvPr/>
        </p:nvSpPr>
        <p:spPr>
          <a:xfrm>
            <a:off x="4380765" y="1634219"/>
            <a:ext cx="3705958" cy="369332"/>
          </a:xfrm>
          <a:prstGeom prst="rect">
            <a:avLst/>
          </a:prstGeom>
          <a:noFill/>
        </p:spPr>
        <p:txBody>
          <a:bodyPr wrap="square" rtlCol="0">
            <a:spAutoFit/>
          </a:bodyPr>
          <a:lstStyle/>
          <a:p>
            <a:r>
              <a:rPr lang="en-US" dirty="0"/>
              <a:t>2.</a:t>
            </a:r>
            <a:r>
              <a:rPr lang="el-GR" dirty="0"/>
              <a:t>Ανθεκτικότητα</a:t>
            </a:r>
            <a:r>
              <a:rPr lang="en-US" dirty="0"/>
              <a:t>(Robustness)</a:t>
            </a:r>
            <a:endParaRPr lang="el-GR" dirty="0"/>
          </a:p>
        </p:txBody>
      </p:sp>
      <p:sp>
        <p:nvSpPr>
          <p:cNvPr id="24" name="TextBox 23">
            <a:extLst>
              <a:ext uri="{FF2B5EF4-FFF2-40B4-BE49-F238E27FC236}">
                <a16:creationId xmlns:a16="http://schemas.microsoft.com/office/drawing/2014/main" id="{8721AAF6-1172-54C7-1880-2F635DD182A5}"/>
              </a:ext>
            </a:extLst>
          </p:cNvPr>
          <p:cNvSpPr txBox="1"/>
          <p:nvPr/>
        </p:nvSpPr>
        <p:spPr>
          <a:xfrm>
            <a:off x="7964691" y="1617509"/>
            <a:ext cx="5341328" cy="369332"/>
          </a:xfrm>
          <a:prstGeom prst="rect">
            <a:avLst/>
          </a:prstGeom>
          <a:noFill/>
        </p:spPr>
        <p:txBody>
          <a:bodyPr wrap="square" rtlCol="0">
            <a:spAutoFit/>
          </a:bodyPr>
          <a:lstStyle/>
          <a:p>
            <a:r>
              <a:rPr lang="en-US" dirty="0"/>
              <a:t>3.</a:t>
            </a:r>
            <a:r>
              <a:rPr lang="el-GR" dirty="0"/>
              <a:t>Συμβίωση και/ή Συλλογικότητα</a:t>
            </a:r>
          </a:p>
        </p:txBody>
      </p:sp>
      <p:sp>
        <p:nvSpPr>
          <p:cNvPr id="27" name="TextBox 26">
            <a:extLst>
              <a:ext uri="{FF2B5EF4-FFF2-40B4-BE49-F238E27FC236}">
                <a16:creationId xmlns:a16="http://schemas.microsoft.com/office/drawing/2014/main" id="{6A8B337D-848A-5FC8-D12A-89F0343AFB22}"/>
              </a:ext>
            </a:extLst>
          </p:cNvPr>
          <p:cNvSpPr txBox="1"/>
          <p:nvPr/>
        </p:nvSpPr>
        <p:spPr>
          <a:xfrm>
            <a:off x="8918965" y="4194961"/>
            <a:ext cx="3196004" cy="923330"/>
          </a:xfrm>
          <a:prstGeom prst="rect">
            <a:avLst/>
          </a:prstGeom>
          <a:noFill/>
        </p:spPr>
        <p:txBody>
          <a:bodyPr wrap="square" rtlCol="0">
            <a:spAutoFit/>
          </a:bodyPr>
          <a:lstStyle/>
          <a:p>
            <a:r>
              <a:rPr lang="en-US" sz="1600" dirty="0"/>
              <a:t>Hans Driesch(1867-1941)</a:t>
            </a:r>
          </a:p>
          <a:p>
            <a:endParaRPr lang="en-US" dirty="0"/>
          </a:p>
          <a:p>
            <a:endParaRPr lang="el-GR" dirty="0"/>
          </a:p>
        </p:txBody>
      </p:sp>
      <p:pic>
        <p:nvPicPr>
          <p:cNvPr id="29" name="Picture 28" descr="A person with a beard&#10;&#10;Description automatically generated">
            <a:extLst>
              <a:ext uri="{FF2B5EF4-FFF2-40B4-BE49-F238E27FC236}">
                <a16:creationId xmlns:a16="http://schemas.microsoft.com/office/drawing/2014/main" id="{8E8EE784-35CA-288F-553E-515FB880EE75}"/>
              </a:ext>
            </a:extLst>
          </p:cNvPr>
          <p:cNvPicPr>
            <a:picLocks noChangeAspect="1"/>
          </p:cNvPicPr>
          <p:nvPr/>
        </p:nvPicPr>
        <p:blipFill>
          <a:blip r:embed="rId2"/>
          <a:stretch>
            <a:fillRect/>
          </a:stretch>
        </p:blipFill>
        <p:spPr>
          <a:xfrm>
            <a:off x="9364998" y="2245910"/>
            <a:ext cx="1424560" cy="1900651"/>
          </a:xfrm>
          <a:prstGeom prst="rect">
            <a:avLst/>
          </a:prstGeom>
        </p:spPr>
      </p:pic>
      <p:pic>
        <p:nvPicPr>
          <p:cNvPr id="32" name="Picture 31" descr="A diagram of a normal development of sea urchin larva&#10;&#10;Description automatically generated">
            <a:extLst>
              <a:ext uri="{FF2B5EF4-FFF2-40B4-BE49-F238E27FC236}">
                <a16:creationId xmlns:a16="http://schemas.microsoft.com/office/drawing/2014/main" id="{1955286B-92DC-9743-C039-AFA96D55D4D2}"/>
              </a:ext>
            </a:extLst>
          </p:cNvPr>
          <p:cNvPicPr>
            <a:picLocks noChangeAspect="1"/>
          </p:cNvPicPr>
          <p:nvPr/>
        </p:nvPicPr>
        <p:blipFill>
          <a:blip r:embed="rId3"/>
          <a:stretch>
            <a:fillRect/>
          </a:stretch>
        </p:blipFill>
        <p:spPr>
          <a:xfrm>
            <a:off x="6068059" y="2247641"/>
            <a:ext cx="2850906" cy="1893950"/>
          </a:xfrm>
          <a:prstGeom prst="rect">
            <a:avLst/>
          </a:prstGeom>
        </p:spPr>
      </p:pic>
      <p:sp>
        <p:nvSpPr>
          <p:cNvPr id="33" name="Left Brace 32">
            <a:extLst>
              <a:ext uri="{FF2B5EF4-FFF2-40B4-BE49-F238E27FC236}">
                <a16:creationId xmlns:a16="http://schemas.microsoft.com/office/drawing/2014/main" id="{70C4C373-E510-15CA-6F3D-31CFFBE87EFE}"/>
              </a:ext>
            </a:extLst>
          </p:cNvPr>
          <p:cNvSpPr/>
          <p:nvPr/>
        </p:nvSpPr>
        <p:spPr>
          <a:xfrm rot="10800000">
            <a:off x="3813663" y="659907"/>
            <a:ext cx="567102" cy="914400"/>
          </a:xfrm>
          <a:prstGeom prst="leftBrace">
            <a:avLst/>
          </a:prstGeom>
          <a:ln>
            <a:solidFill>
              <a:schemeClr val="tx1"/>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l-GR"/>
          </a:p>
        </p:txBody>
      </p:sp>
      <p:sp>
        <p:nvSpPr>
          <p:cNvPr id="22" name="TextBox 21">
            <a:extLst>
              <a:ext uri="{FF2B5EF4-FFF2-40B4-BE49-F238E27FC236}">
                <a16:creationId xmlns:a16="http://schemas.microsoft.com/office/drawing/2014/main" id="{10689F6B-E433-F3BD-7E7A-4B541FDBE023}"/>
              </a:ext>
            </a:extLst>
          </p:cNvPr>
          <p:cNvSpPr txBox="1"/>
          <p:nvPr/>
        </p:nvSpPr>
        <p:spPr>
          <a:xfrm>
            <a:off x="830871" y="1497363"/>
            <a:ext cx="4057650" cy="523220"/>
          </a:xfrm>
          <a:prstGeom prst="rect">
            <a:avLst/>
          </a:prstGeom>
          <a:noFill/>
        </p:spPr>
        <p:txBody>
          <a:bodyPr wrap="square" rtlCol="0">
            <a:spAutoFit/>
          </a:bodyPr>
          <a:lstStyle/>
          <a:p>
            <a:r>
              <a:rPr lang="el-GR" dirty="0"/>
              <a:t>1.</a:t>
            </a:r>
            <a:r>
              <a:rPr lang="el-GR" dirty="0">
                <a:cs typeface="Adobe Hebrew" panose="02040503050201020203" pitchFamily="18" charset="-79"/>
              </a:rPr>
              <a:t>Πλαστικότητα</a:t>
            </a:r>
            <a:r>
              <a:rPr lang="en-US" dirty="0"/>
              <a:t>(Plasticity)</a:t>
            </a:r>
            <a:r>
              <a:rPr lang="en-US" sz="2800" b="1" dirty="0"/>
              <a:t>*</a:t>
            </a:r>
            <a:endParaRPr lang="el-GR" sz="2800" b="1" dirty="0"/>
          </a:p>
        </p:txBody>
      </p:sp>
      <p:pic>
        <p:nvPicPr>
          <p:cNvPr id="49" name="Picture 48" descr="A red sea urchin on a rock&#10;&#10;Description automatically generated">
            <a:extLst>
              <a:ext uri="{FF2B5EF4-FFF2-40B4-BE49-F238E27FC236}">
                <a16:creationId xmlns:a16="http://schemas.microsoft.com/office/drawing/2014/main" id="{4376A277-4BB1-491E-7469-4997E532589B}"/>
              </a:ext>
            </a:extLst>
          </p:cNvPr>
          <p:cNvPicPr>
            <a:picLocks noChangeAspect="1"/>
          </p:cNvPicPr>
          <p:nvPr/>
        </p:nvPicPr>
        <p:blipFill>
          <a:blip r:embed="rId4"/>
          <a:stretch>
            <a:fillRect/>
          </a:stretch>
        </p:blipFill>
        <p:spPr>
          <a:xfrm>
            <a:off x="9008196" y="4705996"/>
            <a:ext cx="2340864" cy="1561338"/>
          </a:xfrm>
          <a:prstGeom prst="rect">
            <a:avLst/>
          </a:prstGeom>
        </p:spPr>
      </p:pic>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11B081D2-F11F-4050-EDE7-55C06DFD00F1}"/>
                  </a:ext>
                </a:extLst>
              </p:cNvPr>
              <p:cNvSpPr txBox="1"/>
              <p:nvPr/>
            </p:nvSpPr>
            <p:spPr>
              <a:xfrm>
                <a:off x="2859696" y="5732934"/>
                <a:ext cx="6059269" cy="651845"/>
              </a:xfrm>
              <a:prstGeom prst="rect">
                <a:avLst/>
              </a:prstGeom>
              <a:noFill/>
            </p:spPr>
            <p:txBody>
              <a:bodyPr wrap="square" rtlCol="0">
                <a:spAutoFit/>
              </a:bodyPr>
              <a:lstStyle/>
              <a:p>
                <a:pPr marL="285750" indent="-285750">
                  <a:buFont typeface="Arial" panose="020B0604020202020204" pitchFamily="34" charset="0"/>
                  <a:buChar char="•"/>
                </a:pPr>
                <a:r>
                  <a:rPr lang="en-US" sz="1600" dirty="0"/>
                  <a:t>Driesch</a:t>
                </a:r>
                <a:r>
                  <a:rPr lang="el-GR" sz="1600" dirty="0"/>
                  <a:t> </a:t>
                </a:r>
                <a14:m>
                  <m:oMath xmlns:m="http://schemas.openxmlformats.org/officeDocument/2006/math">
                    <m:groupChr>
                      <m:groupChrPr>
                        <m:chr m:val="⇒"/>
                        <m:pos m:val="top"/>
                        <m:ctrlPr>
                          <a:rPr lang="el-GR" sz="1600" i="1" smtClean="0">
                            <a:latin typeface="Cambria Math" panose="02040503050406030204" pitchFamily="18" charset="0"/>
                          </a:rPr>
                        </m:ctrlPr>
                      </m:groupChrPr>
                      <m:e>
                        <m:r>
                          <m:rPr>
                            <m:brk m:alnAt="1"/>
                          </m:rPr>
                          <a:rPr lang="el-GR" sz="1600" b="0" i="1" smtClean="0">
                            <a:latin typeface="Cambria Math" panose="02040503050406030204" pitchFamily="18" charset="0"/>
                          </a:rPr>
                          <m:t> </m:t>
                        </m:r>
                      </m:e>
                    </m:groupChr>
                  </m:oMath>
                </a14:m>
                <a:r>
                  <a:rPr lang="el-GR" sz="1600" dirty="0"/>
                  <a:t> Βιταλισμός – Κύτταρο στενά συνδεδεμένο με το όλο – Εξωτερική Δύναμη</a:t>
                </a:r>
              </a:p>
            </p:txBody>
          </p:sp>
        </mc:Choice>
        <mc:Fallback xmlns="">
          <p:sp>
            <p:nvSpPr>
              <p:cNvPr id="52" name="TextBox 51">
                <a:extLst>
                  <a:ext uri="{FF2B5EF4-FFF2-40B4-BE49-F238E27FC236}">
                    <a16:creationId xmlns:a16="http://schemas.microsoft.com/office/drawing/2014/main" id="{11B081D2-F11F-4050-EDE7-55C06DFD00F1}"/>
                  </a:ext>
                </a:extLst>
              </p:cNvPr>
              <p:cNvSpPr txBox="1">
                <a:spLocks noRot="1" noChangeAspect="1" noMove="1" noResize="1" noEditPoints="1" noAdjustHandles="1" noChangeArrowheads="1" noChangeShapeType="1" noTextEdit="1"/>
              </p:cNvSpPr>
              <p:nvPr/>
            </p:nvSpPr>
            <p:spPr>
              <a:xfrm>
                <a:off x="2859696" y="5732934"/>
                <a:ext cx="6059269" cy="651845"/>
              </a:xfrm>
              <a:prstGeom prst="rect">
                <a:avLst/>
              </a:prstGeom>
              <a:blipFill>
                <a:blip r:embed="rId5"/>
                <a:stretch>
                  <a:fillRect l="-402" t="-16822" b="-12150"/>
                </a:stretch>
              </a:blipFill>
            </p:spPr>
            <p:txBody>
              <a:bodyPr/>
              <a:lstStyle/>
              <a:p>
                <a:r>
                  <a:rPr lang="el-GR">
                    <a:noFill/>
                  </a:rPr>
                  <a:t> </a:t>
                </a:r>
              </a:p>
            </p:txBody>
          </p:sp>
        </mc:Fallback>
      </mc:AlternateContent>
      <p:pic>
        <p:nvPicPr>
          <p:cNvPr id="4" name="Picture 3" descr="A green frog on a black background&#10;&#10;Description automatically generated">
            <a:extLst>
              <a:ext uri="{FF2B5EF4-FFF2-40B4-BE49-F238E27FC236}">
                <a16:creationId xmlns:a16="http://schemas.microsoft.com/office/drawing/2014/main" id="{C02F00C9-55CE-3F28-B549-E7742AA04D18}"/>
              </a:ext>
            </a:extLst>
          </p:cNvPr>
          <p:cNvPicPr>
            <a:picLocks noChangeAspect="1"/>
          </p:cNvPicPr>
          <p:nvPr/>
        </p:nvPicPr>
        <p:blipFill>
          <a:blip r:embed="rId6"/>
          <a:stretch>
            <a:fillRect/>
          </a:stretch>
        </p:blipFill>
        <p:spPr>
          <a:xfrm>
            <a:off x="576641" y="4842985"/>
            <a:ext cx="2079585" cy="1561339"/>
          </a:xfrm>
          <a:prstGeom prst="rect">
            <a:avLst/>
          </a:prstGeom>
        </p:spPr>
      </p:pic>
      <p:pic>
        <p:nvPicPr>
          <p:cNvPr id="6" name="Picture 5" descr="A person in a suit and bow tie&#10;&#10;Description automatically generated">
            <a:extLst>
              <a:ext uri="{FF2B5EF4-FFF2-40B4-BE49-F238E27FC236}">
                <a16:creationId xmlns:a16="http://schemas.microsoft.com/office/drawing/2014/main" id="{295A07B1-E73F-00FE-CB52-28B71CECC7D6}"/>
              </a:ext>
            </a:extLst>
          </p:cNvPr>
          <p:cNvPicPr>
            <a:picLocks noChangeAspect="1"/>
          </p:cNvPicPr>
          <p:nvPr/>
        </p:nvPicPr>
        <p:blipFill>
          <a:blip r:embed="rId7"/>
          <a:stretch>
            <a:fillRect/>
          </a:stretch>
        </p:blipFill>
        <p:spPr>
          <a:xfrm>
            <a:off x="830871" y="2234619"/>
            <a:ext cx="1413179" cy="1893951"/>
          </a:xfrm>
          <a:prstGeom prst="rect">
            <a:avLst/>
          </a:prstGeom>
        </p:spPr>
      </p:pic>
      <p:sp>
        <p:nvSpPr>
          <p:cNvPr id="7" name="TextBox 6">
            <a:extLst>
              <a:ext uri="{FF2B5EF4-FFF2-40B4-BE49-F238E27FC236}">
                <a16:creationId xmlns:a16="http://schemas.microsoft.com/office/drawing/2014/main" id="{8057C823-C976-BBC7-BCF0-09F3189154F2}"/>
              </a:ext>
            </a:extLst>
          </p:cNvPr>
          <p:cNvSpPr txBox="1"/>
          <p:nvPr/>
        </p:nvSpPr>
        <p:spPr>
          <a:xfrm>
            <a:off x="378140" y="4195776"/>
            <a:ext cx="3435523" cy="615553"/>
          </a:xfrm>
          <a:prstGeom prst="rect">
            <a:avLst/>
          </a:prstGeom>
          <a:noFill/>
        </p:spPr>
        <p:txBody>
          <a:bodyPr wrap="square" rtlCol="0">
            <a:spAutoFit/>
          </a:bodyPr>
          <a:lstStyle/>
          <a:p>
            <a:r>
              <a:rPr lang="en-US" sz="1600" dirty="0"/>
              <a:t>Wilhelm Roux(1850-1924)</a:t>
            </a:r>
          </a:p>
          <a:p>
            <a:endParaRPr lang="el-GR" dirty="0"/>
          </a:p>
        </p:txBody>
      </p:sp>
      <p:pic>
        <p:nvPicPr>
          <p:cNvPr id="9" name="Picture 8" descr="A diagram of a cell&#10;&#10;Description automatically generated">
            <a:extLst>
              <a:ext uri="{FF2B5EF4-FFF2-40B4-BE49-F238E27FC236}">
                <a16:creationId xmlns:a16="http://schemas.microsoft.com/office/drawing/2014/main" id="{A9D74146-D47B-94D7-5CB0-8FBC8C1C81A6}"/>
              </a:ext>
            </a:extLst>
          </p:cNvPr>
          <p:cNvPicPr>
            <a:picLocks noChangeAspect="1"/>
          </p:cNvPicPr>
          <p:nvPr/>
        </p:nvPicPr>
        <p:blipFill>
          <a:blip r:embed="rId8"/>
          <a:stretch>
            <a:fillRect/>
          </a:stretch>
        </p:blipFill>
        <p:spPr>
          <a:xfrm>
            <a:off x="3101208" y="2059555"/>
            <a:ext cx="1857375" cy="2466975"/>
          </a:xfrm>
          <a:prstGeom prst="rect">
            <a:avLst/>
          </a:prstGeom>
        </p:spPr>
      </p:pic>
      <p:sp>
        <p:nvSpPr>
          <p:cNvPr id="10" name="TextBox 9">
            <a:extLst>
              <a:ext uri="{FF2B5EF4-FFF2-40B4-BE49-F238E27FC236}">
                <a16:creationId xmlns:a16="http://schemas.microsoft.com/office/drawing/2014/main" id="{E233673A-4BE7-7521-7E7A-2FA9C2B97F14}"/>
              </a:ext>
            </a:extLst>
          </p:cNvPr>
          <p:cNvSpPr txBox="1"/>
          <p:nvPr/>
        </p:nvSpPr>
        <p:spPr>
          <a:xfrm>
            <a:off x="5181600" y="3008454"/>
            <a:ext cx="914400" cy="646331"/>
          </a:xfrm>
          <a:prstGeom prst="rect">
            <a:avLst/>
          </a:prstGeom>
          <a:noFill/>
        </p:spPr>
        <p:txBody>
          <a:bodyPr wrap="square" rtlCol="0">
            <a:spAutoFit/>
          </a:bodyPr>
          <a:lstStyle/>
          <a:p>
            <a:r>
              <a:rPr lang="en-US" sz="3600" dirty="0"/>
              <a:t>VS</a:t>
            </a:r>
            <a:endParaRPr lang="el-GR" sz="36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E9DD95A-5FA3-9F7C-3D1B-CF825A32F4F5}"/>
                  </a:ext>
                </a:extLst>
              </p:cNvPr>
              <p:cNvSpPr txBox="1"/>
              <p:nvPr/>
            </p:nvSpPr>
            <p:spPr>
              <a:xfrm>
                <a:off x="2859696" y="4825448"/>
                <a:ext cx="6310534" cy="928844"/>
              </a:xfrm>
              <a:prstGeom prst="rect">
                <a:avLst/>
              </a:prstGeom>
              <a:noFill/>
            </p:spPr>
            <p:txBody>
              <a:bodyPr wrap="square" rtlCol="0">
                <a:spAutoFit/>
              </a:bodyPr>
              <a:lstStyle/>
              <a:p>
                <a:pPr marL="285750" indent="-285750">
                  <a:buFont typeface="Arial" panose="020B0604020202020204" pitchFamily="34" charset="0"/>
                  <a:buChar char="•"/>
                </a:pPr>
                <a:r>
                  <a:rPr lang="en-US" sz="1600" dirty="0"/>
                  <a:t>Roux </a:t>
                </a:r>
                <a14:m>
                  <m:oMath xmlns:m="http://schemas.openxmlformats.org/officeDocument/2006/math">
                    <m:groupChr>
                      <m:groupChrPr>
                        <m:chr m:val="⇒"/>
                        <m:pos m:val="top"/>
                        <m:ctrlPr>
                          <a:rPr lang="en-US" sz="1600" i="1" smtClean="0">
                            <a:latin typeface="Cambria Math" panose="02040503050406030204" pitchFamily="18" charset="0"/>
                          </a:rPr>
                        </m:ctrlPr>
                      </m:groupChrPr>
                      <m:e>
                        <m:r>
                          <m:rPr>
                            <m:brk m:alnAt="1"/>
                          </m:rPr>
                          <a:rPr lang="en-US" sz="1600" b="0" i="1" smtClean="0">
                            <a:latin typeface="Cambria Math" panose="02040503050406030204" pitchFamily="18" charset="0"/>
                          </a:rPr>
                          <m:t> </m:t>
                        </m:r>
                      </m:e>
                    </m:groupChr>
                  </m:oMath>
                </a14:m>
                <a:r>
                  <a:rPr lang="en-US" sz="1600" dirty="0"/>
                  <a:t> </a:t>
                </a:r>
                <a:r>
                  <a:rPr lang="el-GR" sz="1600" dirty="0"/>
                  <a:t>Μηχανιστικές Απόψεις - Το μέλλον των κυττάρων προκαθορισμένο - Δύναμη εκ των έσω</a:t>
                </a:r>
                <a:br>
                  <a:rPr lang="el-GR" dirty="0"/>
                </a:br>
                <a:r>
                  <a:rPr lang="el-GR" dirty="0"/>
                  <a:t>	     </a:t>
                </a:r>
                <a:r>
                  <a:rPr lang="en-US" dirty="0"/>
                  <a:t> </a:t>
                </a:r>
                <a:endParaRPr lang="el-GR" dirty="0"/>
              </a:p>
            </p:txBody>
          </p:sp>
        </mc:Choice>
        <mc:Fallback xmlns="">
          <p:sp>
            <p:nvSpPr>
              <p:cNvPr id="11" name="TextBox 10">
                <a:extLst>
                  <a:ext uri="{FF2B5EF4-FFF2-40B4-BE49-F238E27FC236}">
                    <a16:creationId xmlns:a16="http://schemas.microsoft.com/office/drawing/2014/main" id="{FE9DD95A-5FA3-9F7C-3D1B-CF825A32F4F5}"/>
                  </a:ext>
                </a:extLst>
              </p:cNvPr>
              <p:cNvSpPr txBox="1">
                <a:spLocks noRot="1" noChangeAspect="1" noMove="1" noResize="1" noEditPoints="1" noAdjustHandles="1" noChangeArrowheads="1" noChangeShapeType="1" noTextEdit="1"/>
              </p:cNvSpPr>
              <p:nvPr/>
            </p:nvSpPr>
            <p:spPr>
              <a:xfrm>
                <a:off x="2859696" y="4825448"/>
                <a:ext cx="6310534" cy="928844"/>
              </a:xfrm>
              <a:prstGeom prst="rect">
                <a:avLst/>
              </a:prstGeom>
              <a:blipFill>
                <a:blip r:embed="rId9"/>
                <a:stretch>
                  <a:fillRect l="-386" t="-11842"/>
                </a:stretch>
              </a:blipFill>
            </p:spPr>
            <p:txBody>
              <a:bodyPr/>
              <a:lstStyle/>
              <a:p>
                <a:r>
                  <a:rPr lang="el-GR">
                    <a:noFill/>
                  </a:rPr>
                  <a:t> </a:t>
                </a:r>
              </a:p>
            </p:txBody>
          </p:sp>
        </mc:Fallback>
      </mc:AlternateContent>
    </p:spTree>
    <p:extLst>
      <p:ext uri="{BB962C8B-B14F-4D97-AF65-F5344CB8AC3E}">
        <p14:creationId xmlns:p14="http://schemas.microsoft.com/office/powerpoint/2010/main" val="244185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1D561F-8EA1-9F7D-EC93-E6B96C3D138F}"/>
              </a:ext>
            </a:extLst>
          </p:cNvPr>
          <p:cNvSpPr txBox="1"/>
          <p:nvPr/>
        </p:nvSpPr>
        <p:spPr>
          <a:xfrm>
            <a:off x="347295" y="263769"/>
            <a:ext cx="6299689" cy="369332"/>
          </a:xfrm>
          <a:prstGeom prst="rect">
            <a:avLst/>
          </a:prstGeom>
          <a:noFill/>
        </p:spPr>
        <p:txBody>
          <a:bodyPr wrap="square" rtlCol="0">
            <a:spAutoFit/>
          </a:bodyPr>
          <a:lstStyle/>
          <a:p>
            <a:r>
              <a:rPr lang="el-GR" i="1" u="sng" dirty="0"/>
              <a:t>Τι ακριβώς εννοούμε με τον όρο </a:t>
            </a:r>
            <a:r>
              <a:rPr lang="en-US" i="1" u="sng" dirty="0"/>
              <a:t>“</a:t>
            </a:r>
            <a:r>
              <a:rPr lang="el-GR" i="1" u="sng" dirty="0"/>
              <a:t>πλαστικότητα</a:t>
            </a:r>
            <a:r>
              <a:rPr lang="en-US" i="1" u="sng" dirty="0"/>
              <a:t>”;</a:t>
            </a:r>
            <a:endParaRPr lang="el-GR" i="1" u="sng" dirty="0"/>
          </a:p>
        </p:txBody>
      </p:sp>
      <p:sp>
        <p:nvSpPr>
          <p:cNvPr id="5" name="TextBox 4">
            <a:extLst>
              <a:ext uri="{FF2B5EF4-FFF2-40B4-BE49-F238E27FC236}">
                <a16:creationId xmlns:a16="http://schemas.microsoft.com/office/drawing/2014/main" id="{190FE09E-334B-6E04-F9AE-944FD685A7D0}"/>
              </a:ext>
            </a:extLst>
          </p:cNvPr>
          <p:cNvSpPr txBox="1"/>
          <p:nvPr/>
        </p:nvSpPr>
        <p:spPr>
          <a:xfrm>
            <a:off x="347295" y="670937"/>
            <a:ext cx="11645412" cy="707886"/>
          </a:xfrm>
          <a:prstGeom prst="rect">
            <a:avLst/>
          </a:prstGeom>
          <a:noFill/>
        </p:spPr>
        <p:txBody>
          <a:bodyPr wrap="square" rtlCol="0">
            <a:spAutoFit/>
          </a:bodyPr>
          <a:lstStyle/>
          <a:p>
            <a:r>
              <a:rPr lang="el-GR" sz="1400" i="1" dirty="0">
                <a:ln w="0"/>
                <a:effectLst>
                  <a:outerShdw blurRad="38100" dist="19050" dir="2700000" algn="tl" rotWithShape="0">
                    <a:schemeClr val="dk1">
                      <a:alpha val="40000"/>
                    </a:schemeClr>
                  </a:outerShdw>
                </a:effectLst>
              </a:rPr>
              <a:t>«</a:t>
            </a:r>
            <a:r>
              <a:rPr lang="en-US" sz="1400" i="1" dirty="0">
                <a:ln w="0"/>
                <a:effectLst>
                  <a:outerShdw blurRad="38100" dist="19050" dir="2700000" algn="tl" rotWithShape="0">
                    <a:schemeClr val="dk1">
                      <a:alpha val="40000"/>
                    </a:schemeClr>
                  </a:outerShdw>
                </a:effectLst>
              </a:rPr>
              <a:t>…Hans Driesch (1867-1941) describes the egg during its division as a “harmonious equipotential system”: each cell containing the latent potentiality (plasticity) to produce a complete organism…</a:t>
            </a:r>
            <a:r>
              <a:rPr lang="el-GR" sz="1400" i="1" dirty="0">
                <a:ln w="0"/>
                <a:effectLst>
                  <a:outerShdw blurRad="38100" dist="19050" dir="2700000" algn="tl" rotWithShape="0">
                    <a:schemeClr val="dk1">
                      <a:alpha val="40000"/>
                    </a:schemeClr>
                  </a:outerShdw>
                </a:effectLst>
              </a:rPr>
              <a:t>»</a:t>
            </a:r>
            <a:br>
              <a:rPr lang="en-US" sz="1600" i="1" dirty="0">
                <a:ln w="0"/>
                <a:effectLst>
                  <a:outerShdw blurRad="38100" dist="19050" dir="2700000" algn="tl" rotWithShape="0">
                    <a:schemeClr val="dk1">
                      <a:alpha val="40000"/>
                    </a:schemeClr>
                  </a:outerShdw>
                </a:effectLst>
              </a:rPr>
            </a:br>
            <a:r>
              <a:rPr lang="en-US" sz="1050" dirty="0">
                <a:ln w="0"/>
                <a:effectLst>
                  <a:outerShdw blurRad="38100" dist="19050" dir="2700000" algn="tl" rotWithShape="0">
                    <a:schemeClr val="dk1">
                      <a:alpha val="40000"/>
                    </a:schemeClr>
                  </a:outerShdw>
                </a:effectLst>
              </a:rPr>
              <a:t>Antonine Nicoglou - West-Eberhard and the notion of plasticity: Implications and consequences for an extended synthesis of evolution</a:t>
            </a:r>
            <a:endParaRPr lang="el-GR" sz="1050" dirty="0">
              <a:ln w="0"/>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id="{793A37C1-49FC-349B-5F77-2D76259BB83E}"/>
              </a:ext>
            </a:extLst>
          </p:cNvPr>
          <p:cNvSpPr txBox="1"/>
          <p:nvPr/>
        </p:nvSpPr>
        <p:spPr>
          <a:xfrm>
            <a:off x="273294" y="2038138"/>
            <a:ext cx="11073912" cy="630942"/>
          </a:xfrm>
          <a:prstGeom prst="rect">
            <a:avLst/>
          </a:prstGeom>
          <a:noFill/>
        </p:spPr>
        <p:txBody>
          <a:bodyPr wrap="square" rtlCol="0">
            <a:spAutoFit/>
          </a:bodyPr>
          <a:lstStyle/>
          <a:p>
            <a:r>
              <a:rPr lang="el-GR" sz="1400" i="1" dirty="0"/>
              <a:t>«</a:t>
            </a:r>
            <a:r>
              <a:rPr lang="en-US" sz="1400" i="1" dirty="0"/>
              <a:t>The ability of organisms to be modified by the environment—what is today known as “plasticity”- …</a:t>
            </a:r>
            <a:r>
              <a:rPr lang="el-GR" sz="1400" i="1" dirty="0"/>
              <a:t>»</a:t>
            </a:r>
            <a:br>
              <a:rPr lang="en-US" sz="1600" i="1" dirty="0"/>
            </a:br>
            <a:r>
              <a:rPr lang="en-US" sz="1050" dirty="0"/>
              <a:t>Jan Baedke – O Organism, Where art thou? </a:t>
            </a:r>
            <a:br>
              <a:rPr lang="en-US" sz="1050" dirty="0"/>
            </a:br>
            <a:endParaRPr lang="el-GR" sz="1050" dirty="0"/>
          </a:p>
        </p:txBody>
      </p:sp>
      <p:sp>
        <p:nvSpPr>
          <p:cNvPr id="7" name="TextBox 6">
            <a:extLst>
              <a:ext uri="{FF2B5EF4-FFF2-40B4-BE49-F238E27FC236}">
                <a16:creationId xmlns:a16="http://schemas.microsoft.com/office/drawing/2014/main" id="{9DDA48E7-FBF2-A1B5-0EF0-AFC846ED8AC6}"/>
              </a:ext>
            </a:extLst>
          </p:cNvPr>
          <p:cNvSpPr txBox="1"/>
          <p:nvPr/>
        </p:nvSpPr>
        <p:spPr>
          <a:xfrm>
            <a:off x="273294" y="1346675"/>
            <a:ext cx="11645412" cy="684803"/>
          </a:xfrm>
          <a:prstGeom prst="rect">
            <a:avLst/>
          </a:prstGeom>
          <a:noFill/>
        </p:spPr>
        <p:txBody>
          <a:bodyPr wrap="square" rtlCol="0">
            <a:spAutoFit/>
          </a:bodyPr>
          <a:lstStyle/>
          <a:p>
            <a:r>
              <a:rPr lang="el-GR" sz="1400" i="1" dirty="0"/>
              <a:t>«</a:t>
            </a:r>
            <a:r>
              <a:rPr lang="en-US" sz="1400" i="1" dirty="0"/>
              <a:t>Phenotypic plasticity (often termed “plasticity”) is generally defined as the capacity of an individual organism to alter its behavior, physiology/gene expression, and/or morphology (i.e., some aspect of its phenotype) in direct response to changing environmental conditions</a:t>
            </a:r>
            <a:r>
              <a:rPr lang="el-GR" sz="1400" i="1" dirty="0"/>
              <a:t>...»</a:t>
            </a:r>
            <a:br>
              <a:rPr lang="en-US" sz="1600" i="1" dirty="0"/>
            </a:br>
            <a:r>
              <a:rPr lang="en-US" sz="1050" dirty="0"/>
              <a:t>Pfening and Levis – Phenotypic Plasticity </a:t>
            </a:r>
            <a:endParaRPr lang="el-GR" sz="1050" i="1" dirty="0"/>
          </a:p>
        </p:txBody>
      </p:sp>
      <p:sp>
        <p:nvSpPr>
          <p:cNvPr id="8" name="TextBox 7">
            <a:extLst>
              <a:ext uri="{FF2B5EF4-FFF2-40B4-BE49-F238E27FC236}">
                <a16:creationId xmlns:a16="http://schemas.microsoft.com/office/drawing/2014/main" id="{048FF076-1A66-9289-8153-519A3F00EC8A}"/>
              </a:ext>
            </a:extLst>
          </p:cNvPr>
          <p:cNvSpPr txBox="1"/>
          <p:nvPr/>
        </p:nvSpPr>
        <p:spPr>
          <a:xfrm>
            <a:off x="567481" y="2528699"/>
            <a:ext cx="4928089" cy="369332"/>
          </a:xfrm>
          <a:prstGeom prst="rect">
            <a:avLst/>
          </a:prstGeom>
          <a:noFill/>
        </p:spPr>
        <p:txBody>
          <a:bodyPr wrap="square" rtlCol="0">
            <a:spAutoFit/>
          </a:bodyPr>
          <a:lstStyle/>
          <a:p>
            <a:r>
              <a:rPr lang="el-GR" dirty="0"/>
              <a:t>Ένα τελευταίο παράδειγμα </a:t>
            </a:r>
            <a:r>
              <a:rPr lang="en-US" dirty="0"/>
              <a:t>Plasticity:</a:t>
            </a:r>
            <a:r>
              <a:rPr lang="el-GR" dirty="0"/>
              <a:t> </a:t>
            </a:r>
          </a:p>
        </p:txBody>
      </p:sp>
      <p:pic>
        <p:nvPicPr>
          <p:cNvPr id="10" name="Picture 9" descr="A close-up of a small animal&#10;&#10;Description automatically generated">
            <a:extLst>
              <a:ext uri="{FF2B5EF4-FFF2-40B4-BE49-F238E27FC236}">
                <a16:creationId xmlns:a16="http://schemas.microsoft.com/office/drawing/2014/main" id="{D2329CAB-8B6D-EB62-00D5-33346CE8EE4E}"/>
              </a:ext>
            </a:extLst>
          </p:cNvPr>
          <p:cNvPicPr>
            <a:picLocks noChangeAspect="1"/>
          </p:cNvPicPr>
          <p:nvPr/>
        </p:nvPicPr>
        <p:blipFill>
          <a:blip r:embed="rId2"/>
          <a:stretch>
            <a:fillRect/>
          </a:stretch>
        </p:blipFill>
        <p:spPr>
          <a:xfrm>
            <a:off x="601602" y="2898031"/>
            <a:ext cx="2224985" cy="1488717"/>
          </a:xfrm>
          <a:prstGeom prst="rect">
            <a:avLst/>
          </a:prstGeom>
        </p:spPr>
      </p:pic>
      <p:sp>
        <p:nvSpPr>
          <p:cNvPr id="11" name="TextBox 10">
            <a:extLst>
              <a:ext uri="{FF2B5EF4-FFF2-40B4-BE49-F238E27FC236}">
                <a16:creationId xmlns:a16="http://schemas.microsoft.com/office/drawing/2014/main" id="{72D5A9EE-B019-731D-FFB1-37AABC595C90}"/>
              </a:ext>
            </a:extLst>
          </p:cNvPr>
          <p:cNvSpPr txBox="1"/>
          <p:nvPr/>
        </p:nvSpPr>
        <p:spPr>
          <a:xfrm>
            <a:off x="4859116" y="3258769"/>
            <a:ext cx="2870689" cy="369332"/>
          </a:xfrm>
          <a:prstGeom prst="rect">
            <a:avLst/>
          </a:prstGeom>
          <a:noFill/>
        </p:spPr>
        <p:txBody>
          <a:bodyPr wrap="square" rtlCol="0">
            <a:spAutoFit/>
          </a:bodyPr>
          <a:lstStyle/>
          <a:p>
            <a:r>
              <a:rPr lang="en-US" i="1" dirty="0"/>
              <a:t>Daphnia(Water Flea) </a:t>
            </a:r>
            <a:endParaRPr lang="el-GR" i="1" dirty="0"/>
          </a:p>
        </p:txBody>
      </p:sp>
      <p:sp>
        <p:nvSpPr>
          <p:cNvPr id="12" name="TextBox 11">
            <a:extLst>
              <a:ext uri="{FF2B5EF4-FFF2-40B4-BE49-F238E27FC236}">
                <a16:creationId xmlns:a16="http://schemas.microsoft.com/office/drawing/2014/main" id="{DD223F45-C680-CA20-A7FA-0107BF56D929}"/>
              </a:ext>
            </a:extLst>
          </p:cNvPr>
          <p:cNvSpPr txBox="1"/>
          <p:nvPr/>
        </p:nvSpPr>
        <p:spPr>
          <a:xfrm>
            <a:off x="3007345" y="3640869"/>
            <a:ext cx="6150649" cy="584775"/>
          </a:xfrm>
          <a:prstGeom prst="rect">
            <a:avLst/>
          </a:prstGeom>
          <a:noFill/>
        </p:spPr>
        <p:txBody>
          <a:bodyPr wrap="square" rtlCol="0">
            <a:spAutoFit/>
          </a:bodyPr>
          <a:lstStyle/>
          <a:p>
            <a:r>
              <a:rPr lang="el-GR" sz="1600" dirty="0"/>
              <a:t>Αντιδρά στην ύπαρξη πιθανού θηρευτή μεταβάλοντας το μέγεθος των απογόνων της, άλλοτε σε μεγαλύτερο ,άλλοτε σε μικρότερο!</a:t>
            </a:r>
          </a:p>
        </p:txBody>
      </p:sp>
      <p:sp>
        <p:nvSpPr>
          <p:cNvPr id="13" name="TextBox 12">
            <a:extLst>
              <a:ext uri="{FF2B5EF4-FFF2-40B4-BE49-F238E27FC236}">
                <a16:creationId xmlns:a16="http://schemas.microsoft.com/office/drawing/2014/main" id="{220DF880-F565-BB92-9775-D627E4D156CA}"/>
              </a:ext>
            </a:extLst>
          </p:cNvPr>
          <p:cNvSpPr txBox="1"/>
          <p:nvPr/>
        </p:nvSpPr>
        <p:spPr>
          <a:xfrm>
            <a:off x="387592" y="4395526"/>
            <a:ext cx="8603954" cy="615553"/>
          </a:xfrm>
          <a:prstGeom prst="rect">
            <a:avLst/>
          </a:prstGeom>
          <a:noFill/>
        </p:spPr>
        <p:txBody>
          <a:bodyPr wrap="square" rtlCol="0">
            <a:spAutoFit/>
          </a:bodyPr>
          <a:lstStyle/>
          <a:p>
            <a:r>
              <a:rPr lang="el-GR" dirty="0"/>
              <a:t>Ανθεκτικότητα(</a:t>
            </a:r>
            <a:r>
              <a:rPr lang="en-US" dirty="0"/>
              <a:t>Robustness):</a:t>
            </a:r>
            <a:r>
              <a:rPr lang="el-GR" sz="1600" dirty="0"/>
              <a:t>Η ικανότητα ενός οργανισμού να περιορίζει την επιρροή που έχει πάνω του το περιβάλλον.(Π.χ. Η Ομοιόσταση στον άνθρωπο</a:t>
            </a:r>
            <a:r>
              <a:rPr lang="en-US" sz="1600" dirty="0"/>
              <a:t>, </a:t>
            </a:r>
            <a:r>
              <a:rPr lang="el-GR" sz="1600" dirty="0"/>
              <a:t>Κατσαρίδες και ακτινοβολία)  </a:t>
            </a:r>
          </a:p>
        </p:txBody>
      </p:sp>
      <p:sp>
        <p:nvSpPr>
          <p:cNvPr id="14" name="Left Brace 13">
            <a:extLst>
              <a:ext uri="{FF2B5EF4-FFF2-40B4-BE49-F238E27FC236}">
                <a16:creationId xmlns:a16="http://schemas.microsoft.com/office/drawing/2014/main" id="{63AEC75B-6C91-5E80-C4D1-C89FEFB1C8AB}"/>
              </a:ext>
            </a:extLst>
          </p:cNvPr>
          <p:cNvSpPr/>
          <p:nvPr/>
        </p:nvSpPr>
        <p:spPr>
          <a:xfrm>
            <a:off x="199293" y="670937"/>
            <a:ext cx="188299" cy="1857762"/>
          </a:xfrm>
          <a:prstGeom prst="leftBrace">
            <a:avLst/>
          </a:prstGeom>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l-GR">
              <a:ln w="0"/>
              <a:effectLst>
                <a:outerShdw blurRad="38100" dist="19050" dir="2700000" algn="tl" rotWithShape="0">
                  <a:schemeClr val="dk1">
                    <a:alpha val="40000"/>
                  </a:schemeClr>
                </a:outerShdw>
              </a:effectLst>
            </a:endParaRPr>
          </a:p>
        </p:txBody>
      </p:sp>
      <p:pic>
        <p:nvPicPr>
          <p:cNvPr id="16" name="Picture 15" descr="A group of ants on the ground&#10;&#10;Description automatically generated">
            <a:extLst>
              <a:ext uri="{FF2B5EF4-FFF2-40B4-BE49-F238E27FC236}">
                <a16:creationId xmlns:a16="http://schemas.microsoft.com/office/drawing/2014/main" id="{1762D371-EA88-C24B-3274-AEE3C7630199}"/>
              </a:ext>
            </a:extLst>
          </p:cNvPr>
          <p:cNvPicPr>
            <a:picLocks noChangeAspect="1"/>
          </p:cNvPicPr>
          <p:nvPr/>
        </p:nvPicPr>
        <p:blipFill>
          <a:blip r:embed="rId3"/>
          <a:stretch>
            <a:fillRect/>
          </a:stretch>
        </p:blipFill>
        <p:spPr>
          <a:xfrm>
            <a:off x="4585576" y="5160108"/>
            <a:ext cx="2151184" cy="1434123"/>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FA42E8A-104E-F417-C011-EBD453B4F1BE}"/>
                  </a:ext>
                </a:extLst>
              </p:cNvPr>
              <p:cNvSpPr txBox="1"/>
              <p:nvPr/>
            </p:nvSpPr>
            <p:spPr>
              <a:xfrm>
                <a:off x="601602" y="5521607"/>
                <a:ext cx="7378946" cy="450701"/>
              </a:xfrm>
              <a:prstGeom prst="rect">
                <a:avLst/>
              </a:prstGeom>
              <a:noFill/>
            </p:spPr>
            <p:txBody>
              <a:bodyPr wrap="square" rtlCol="0">
                <a:spAutoFit/>
              </a:bodyPr>
              <a:lstStyle/>
              <a:p>
                <a:r>
                  <a:rPr lang="en-US" i="1" dirty="0"/>
                  <a:t>Ant Colony </a:t>
                </a:r>
                <a14:m>
                  <m:oMath xmlns:m="http://schemas.openxmlformats.org/officeDocument/2006/math">
                    <m:groupChr>
                      <m:groupChrPr>
                        <m:chr m:val="⇒"/>
                        <m:pos m:val="top"/>
                        <m:ctrlPr>
                          <a:rPr lang="en-US" i="1" smtClean="0">
                            <a:latin typeface="Cambria Math" panose="02040503050406030204" pitchFamily="18" charset="0"/>
                          </a:rPr>
                        </m:ctrlPr>
                      </m:groupChrPr>
                      <m:e>
                        <m:r>
                          <m:rPr>
                            <m:brk m:alnAt="1"/>
                          </m:rPr>
                          <a:rPr lang="en-US" b="0" i="1" smtClean="0">
                            <a:latin typeface="Cambria Math" panose="02040503050406030204" pitchFamily="18" charset="0"/>
                          </a:rPr>
                          <m:t> </m:t>
                        </m:r>
                      </m:e>
                    </m:groupChr>
                  </m:oMath>
                </a14:m>
                <a:r>
                  <a:rPr lang="en-US" i="1" dirty="0"/>
                  <a:t>Super-Organism? </a:t>
                </a:r>
                <a:endParaRPr lang="el-GR" i="1" dirty="0"/>
              </a:p>
            </p:txBody>
          </p:sp>
        </mc:Choice>
        <mc:Fallback xmlns="">
          <p:sp>
            <p:nvSpPr>
              <p:cNvPr id="17" name="TextBox 16">
                <a:extLst>
                  <a:ext uri="{FF2B5EF4-FFF2-40B4-BE49-F238E27FC236}">
                    <a16:creationId xmlns:a16="http://schemas.microsoft.com/office/drawing/2014/main" id="{6FA42E8A-104E-F417-C011-EBD453B4F1BE}"/>
                  </a:ext>
                </a:extLst>
              </p:cNvPr>
              <p:cNvSpPr txBox="1">
                <a:spLocks noRot="1" noChangeAspect="1" noMove="1" noResize="1" noEditPoints="1" noAdjustHandles="1" noChangeArrowheads="1" noChangeShapeType="1" noTextEdit="1"/>
              </p:cNvSpPr>
              <p:nvPr/>
            </p:nvSpPr>
            <p:spPr>
              <a:xfrm>
                <a:off x="601602" y="5521607"/>
                <a:ext cx="7378946" cy="450701"/>
              </a:xfrm>
              <a:prstGeom prst="rect">
                <a:avLst/>
              </a:prstGeom>
              <a:blipFill>
                <a:blip r:embed="rId4"/>
                <a:stretch>
                  <a:fillRect l="-744" t="-37838" b="-52703"/>
                </a:stretch>
              </a:blipFill>
            </p:spPr>
            <p:txBody>
              <a:bodyPr/>
              <a:lstStyle/>
              <a:p>
                <a:r>
                  <a:rPr lang="el-GR">
                    <a:noFill/>
                  </a:rPr>
                  <a:t> </a:t>
                </a:r>
              </a:p>
            </p:txBody>
          </p:sp>
        </mc:Fallback>
      </mc:AlternateContent>
      <p:pic>
        <p:nvPicPr>
          <p:cNvPr id="19" name="Picture 18" descr="A cactus in a pot&#10;&#10;Description automatically generated">
            <a:extLst>
              <a:ext uri="{FF2B5EF4-FFF2-40B4-BE49-F238E27FC236}">
                <a16:creationId xmlns:a16="http://schemas.microsoft.com/office/drawing/2014/main" id="{4DE9AC53-4D14-626F-C76C-9379EE35B57E}"/>
              </a:ext>
            </a:extLst>
          </p:cNvPr>
          <p:cNvPicPr>
            <a:picLocks noChangeAspect="1"/>
          </p:cNvPicPr>
          <p:nvPr/>
        </p:nvPicPr>
        <p:blipFill>
          <a:blip r:embed="rId5"/>
          <a:stretch>
            <a:fillRect/>
          </a:stretch>
        </p:blipFill>
        <p:spPr>
          <a:xfrm>
            <a:off x="9338753" y="2026132"/>
            <a:ext cx="2134565" cy="3794782"/>
          </a:xfrm>
          <a:prstGeom prst="rect">
            <a:avLst/>
          </a:prstGeom>
        </p:spPr>
      </p:pic>
      <p:sp>
        <p:nvSpPr>
          <p:cNvPr id="20" name="TextBox 19">
            <a:extLst>
              <a:ext uri="{FF2B5EF4-FFF2-40B4-BE49-F238E27FC236}">
                <a16:creationId xmlns:a16="http://schemas.microsoft.com/office/drawing/2014/main" id="{23BAE58B-BB7D-31ED-A9F2-89A9426E7C98}"/>
              </a:ext>
            </a:extLst>
          </p:cNvPr>
          <p:cNvSpPr txBox="1"/>
          <p:nvPr/>
        </p:nvSpPr>
        <p:spPr>
          <a:xfrm>
            <a:off x="9661609" y="5928352"/>
            <a:ext cx="1811709" cy="369332"/>
          </a:xfrm>
          <a:prstGeom prst="rect">
            <a:avLst/>
          </a:prstGeom>
          <a:noFill/>
        </p:spPr>
        <p:txBody>
          <a:bodyPr wrap="square" rtlCol="0">
            <a:spAutoFit/>
          </a:bodyPr>
          <a:lstStyle/>
          <a:p>
            <a:r>
              <a:rPr lang="el-GR" dirty="0"/>
              <a:t>Ο κάκτος μου </a:t>
            </a:r>
          </a:p>
        </p:txBody>
      </p:sp>
    </p:spTree>
    <p:extLst>
      <p:ext uri="{BB962C8B-B14F-4D97-AF65-F5344CB8AC3E}">
        <p14:creationId xmlns:p14="http://schemas.microsoft.com/office/powerpoint/2010/main" val="11117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8C26F9-80CD-38B4-5BD9-89B3DD1F35A3}"/>
              </a:ext>
            </a:extLst>
          </p:cNvPr>
          <p:cNvSpPr txBox="1"/>
          <p:nvPr/>
        </p:nvSpPr>
        <p:spPr>
          <a:xfrm>
            <a:off x="211168" y="184393"/>
            <a:ext cx="3196004" cy="400110"/>
          </a:xfrm>
          <a:prstGeom prst="rect">
            <a:avLst/>
          </a:prstGeom>
          <a:noFill/>
        </p:spPr>
        <p:txBody>
          <a:bodyPr wrap="square" rtlCol="0">
            <a:spAutoFit/>
          </a:bodyPr>
          <a:lstStyle/>
          <a:p>
            <a:r>
              <a:rPr lang="en-US" sz="2000" b="1" u="sng" dirty="0"/>
              <a:t>2.</a:t>
            </a:r>
            <a:r>
              <a:rPr lang="el-GR" sz="2000" b="1" u="sng" dirty="0"/>
              <a:t>Η άνοδος του </a:t>
            </a:r>
            <a:r>
              <a:rPr lang="en-US" sz="2000" b="1" u="sng" dirty="0"/>
              <a:t>OCB</a:t>
            </a:r>
            <a:endParaRPr lang="el-GR" sz="2000" b="1" u="sng" dirty="0"/>
          </a:p>
        </p:txBody>
      </p:sp>
      <p:sp>
        <p:nvSpPr>
          <p:cNvPr id="8" name="TextBox 7">
            <a:extLst>
              <a:ext uri="{FF2B5EF4-FFF2-40B4-BE49-F238E27FC236}">
                <a16:creationId xmlns:a16="http://schemas.microsoft.com/office/drawing/2014/main" id="{CE85BFB2-BF8A-4306-5C61-7F17993BB0D0}"/>
              </a:ext>
            </a:extLst>
          </p:cNvPr>
          <p:cNvSpPr txBox="1"/>
          <p:nvPr/>
        </p:nvSpPr>
        <p:spPr>
          <a:xfrm>
            <a:off x="223925" y="1400296"/>
            <a:ext cx="3170490" cy="369332"/>
          </a:xfrm>
          <a:prstGeom prst="rect">
            <a:avLst/>
          </a:prstGeom>
          <a:noFill/>
        </p:spPr>
        <p:txBody>
          <a:bodyPr wrap="square" rtlCol="0">
            <a:spAutoFit/>
          </a:bodyPr>
          <a:lstStyle/>
          <a:p>
            <a:r>
              <a:rPr lang="el-GR" dirty="0"/>
              <a:t>Βασικές Κοινές Θέσεις </a:t>
            </a:r>
            <a:r>
              <a:rPr lang="en-US" dirty="0"/>
              <a:t>: </a:t>
            </a:r>
            <a:endParaRPr lang="el-GR" dirty="0"/>
          </a:p>
        </p:txBody>
      </p:sp>
      <p:sp>
        <p:nvSpPr>
          <p:cNvPr id="9" name="TextBox 8">
            <a:extLst>
              <a:ext uri="{FF2B5EF4-FFF2-40B4-BE49-F238E27FC236}">
                <a16:creationId xmlns:a16="http://schemas.microsoft.com/office/drawing/2014/main" id="{599AC51F-3F24-58BA-C318-B191258D829F}"/>
              </a:ext>
            </a:extLst>
          </p:cNvPr>
          <p:cNvSpPr txBox="1"/>
          <p:nvPr/>
        </p:nvSpPr>
        <p:spPr>
          <a:xfrm>
            <a:off x="5912731" y="312380"/>
            <a:ext cx="5363912" cy="1200329"/>
          </a:xfrm>
          <a:prstGeom prst="rect">
            <a:avLst/>
          </a:prstGeom>
          <a:noFill/>
        </p:spPr>
        <p:txBody>
          <a:bodyPr wrap="square" rtlCol="0">
            <a:spAutoFit/>
          </a:bodyPr>
          <a:lstStyle/>
          <a:p>
            <a:pPr marL="342900" indent="-342900">
              <a:buFont typeface="+mj-lt"/>
              <a:buAutoNum type="arabicPeriod"/>
            </a:pPr>
            <a:r>
              <a:rPr lang="en-US" dirty="0"/>
              <a:t>Organisicm(</a:t>
            </a:r>
            <a:r>
              <a:rPr lang="el-GR" dirty="0"/>
              <a:t>Οργανικισμός)</a:t>
            </a:r>
          </a:p>
          <a:p>
            <a:pPr marL="342900" indent="-342900">
              <a:buFont typeface="+mj-lt"/>
              <a:buAutoNum type="arabicPeriod"/>
            </a:pPr>
            <a:r>
              <a:rPr lang="en-US" dirty="0"/>
              <a:t>Dialectical Materialism(</a:t>
            </a:r>
            <a:r>
              <a:rPr lang="el-GR" dirty="0"/>
              <a:t>Διαλεκτικός Υλισμός)</a:t>
            </a:r>
          </a:p>
          <a:p>
            <a:pPr marL="342900" indent="-342900">
              <a:buFont typeface="+mj-lt"/>
              <a:buAutoNum type="arabicPeriod"/>
            </a:pPr>
            <a:r>
              <a:rPr lang="en-US" dirty="0"/>
              <a:t>(German)Holistic Biology(</a:t>
            </a:r>
            <a:r>
              <a:rPr lang="el-GR" dirty="0"/>
              <a:t>Ολιστική Βιολογία)  </a:t>
            </a:r>
          </a:p>
          <a:p>
            <a:pPr marL="342900" indent="-342900">
              <a:buFont typeface="+mj-lt"/>
              <a:buAutoNum type="arabicPeriod"/>
            </a:pPr>
            <a:endParaRPr lang="el-GR" dirty="0"/>
          </a:p>
        </p:txBody>
      </p:sp>
      <p:sp>
        <p:nvSpPr>
          <p:cNvPr id="15" name="TextBox 14">
            <a:extLst>
              <a:ext uri="{FF2B5EF4-FFF2-40B4-BE49-F238E27FC236}">
                <a16:creationId xmlns:a16="http://schemas.microsoft.com/office/drawing/2014/main" id="{9C909661-95A2-16C5-98AD-B699F4D425DC}"/>
              </a:ext>
            </a:extLst>
          </p:cNvPr>
          <p:cNvSpPr txBox="1"/>
          <p:nvPr/>
        </p:nvSpPr>
        <p:spPr>
          <a:xfrm>
            <a:off x="532686" y="1770338"/>
            <a:ext cx="11269055" cy="2585323"/>
          </a:xfrm>
          <a:prstGeom prst="rect">
            <a:avLst/>
          </a:prstGeom>
          <a:noFill/>
        </p:spPr>
        <p:txBody>
          <a:bodyPr wrap="square" rtlCol="0">
            <a:spAutoFit/>
          </a:bodyPr>
          <a:lstStyle/>
          <a:p>
            <a:pPr marL="285750" indent="-285750">
              <a:buFont typeface="Arial" panose="020B0604020202020204" pitchFamily="34" charset="0"/>
              <a:buChar char="•"/>
            </a:pPr>
            <a:r>
              <a:rPr lang="el-GR" i="1" u="sng" dirty="0"/>
              <a:t>Α </a:t>
            </a:r>
            <a:r>
              <a:rPr lang="en-US" i="1" u="sng" dirty="0"/>
              <a:t>third Way</a:t>
            </a:r>
            <a:r>
              <a:rPr lang="en-US" dirty="0"/>
              <a:t>:</a:t>
            </a:r>
            <a:r>
              <a:rPr lang="el-GR" dirty="0"/>
              <a:t> Ουτε ο Βιταλισμός, αλλα ούτε οι Μηχανιστικές απόψεις είναι αρκετά ικανοποιητικές θέσεις.Η αλήθεια βρίσκεται κάπου στην μέση. </a:t>
            </a:r>
            <a:br>
              <a:rPr lang="el-GR" dirty="0"/>
            </a:br>
            <a:endParaRPr lang="el-GR" dirty="0"/>
          </a:p>
          <a:p>
            <a:pPr marL="285750" indent="-285750">
              <a:buFont typeface="Arial" panose="020B0604020202020204" pitchFamily="34" charset="0"/>
              <a:buChar char="•"/>
            </a:pPr>
            <a:r>
              <a:rPr lang="en-US" i="1" u="sng" dirty="0"/>
              <a:t>Organism Centeredness</a:t>
            </a:r>
            <a:r>
              <a:rPr lang="en-US" i="1" dirty="0"/>
              <a:t>:</a:t>
            </a:r>
            <a:r>
              <a:rPr lang="el-GR" dirty="0"/>
              <a:t>Οι οργανισμοί μπορούν να εξηγηθούν με καθαρά φυσικές έννοιες, αν κατανοήσουμε την σχέση των μερών με το όλο.Ως βάση της φιλοσοφίας μας πρέπει να θεωρείται ο </a:t>
            </a:r>
            <a:r>
              <a:rPr lang="en-US" dirty="0"/>
              <a:t>“</a:t>
            </a:r>
            <a:r>
              <a:rPr lang="el-GR" dirty="0"/>
              <a:t>Οργανισμός</a:t>
            </a:r>
            <a:r>
              <a:rPr lang="en-US" dirty="0"/>
              <a:t>” </a:t>
            </a:r>
            <a:r>
              <a:rPr lang="el-GR" dirty="0"/>
              <a:t>και/ή το </a:t>
            </a:r>
            <a:r>
              <a:rPr lang="en-US" dirty="0"/>
              <a:t>“</a:t>
            </a:r>
            <a:r>
              <a:rPr lang="el-GR" dirty="0"/>
              <a:t>Βιολογικό Άτομο</a:t>
            </a:r>
            <a:r>
              <a:rPr lang="en-US" dirty="0"/>
              <a:t>”</a:t>
            </a:r>
            <a:br>
              <a:rPr lang="en-US" dirty="0"/>
            </a:br>
            <a:br>
              <a:rPr lang="en-US" dirty="0"/>
            </a:br>
            <a:endParaRPr lang="el-GR" dirty="0"/>
          </a:p>
          <a:p>
            <a:pPr marL="285750" indent="-285750">
              <a:buFont typeface="Arial" panose="020B0604020202020204" pitchFamily="34" charset="0"/>
              <a:buChar char="•"/>
            </a:pPr>
            <a:endParaRPr lang="el-GR" i="1" dirty="0"/>
          </a:p>
        </p:txBody>
      </p:sp>
      <p:sp>
        <p:nvSpPr>
          <p:cNvPr id="16" name="TextBox 15">
            <a:extLst>
              <a:ext uri="{FF2B5EF4-FFF2-40B4-BE49-F238E27FC236}">
                <a16:creationId xmlns:a16="http://schemas.microsoft.com/office/drawing/2014/main" id="{A8691C58-2481-B5FA-FAC9-D290747CB58E}"/>
              </a:ext>
            </a:extLst>
          </p:cNvPr>
          <p:cNvSpPr txBox="1"/>
          <p:nvPr/>
        </p:nvSpPr>
        <p:spPr>
          <a:xfrm>
            <a:off x="532686" y="3583390"/>
            <a:ext cx="12299998" cy="369332"/>
          </a:xfrm>
          <a:prstGeom prst="rect">
            <a:avLst/>
          </a:prstGeom>
          <a:noFill/>
        </p:spPr>
        <p:txBody>
          <a:bodyPr wrap="square" rtlCol="0">
            <a:spAutoFit/>
          </a:bodyPr>
          <a:lstStyle/>
          <a:p>
            <a:pPr marL="285750" indent="-285750">
              <a:buFont typeface="Arial" panose="020B0604020202020204" pitchFamily="34" charset="0"/>
              <a:buChar char="•"/>
            </a:pPr>
            <a:r>
              <a:rPr lang="en-US" i="1" u="sng" dirty="0"/>
              <a:t>Wholeness</a:t>
            </a:r>
            <a:r>
              <a:rPr lang="en-US" dirty="0"/>
              <a:t>:</a:t>
            </a:r>
            <a:endParaRPr lang="el-GR" dirty="0"/>
          </a:p>
        </p:txBody>
      </p:sp>
      <p:pic>
        <p:nvPicPr>
          <p:cNvPr id="18" name="Picture 17" descr="A person with glasses and a suit&#10;&#10;Description automatically generated">
            <a:extLst>
              <a:ext uri="{FF2B5EF4-FFF2-40B4-BE49-F238E27FC236}">
                <a16:creationId xmlns:a16="http://schemas.microsoft.com/office/drawing/2014/main" id="{450C10F7-BFB5-0F19-E986-A6A6DDBC6CB2}"/>
              </a:ext>
            </a:extLst>
          </p:cNvPr>
          <p:cNvPicPr>
            <a:picLocks noChangeAspect="1"/>
          </p:cNvPicPr>
          <p:nvPr/>
        </p:nvPicPr>
        <p:blipFill>
          <a:blip r:embed="rId2"/>
          <a:stretch>
            <a:fillRect/>
          </a:stretch>
        </p:blipFill>
        <p:spPr>
          <a:xfrm>
            <a:off x="749430" y="4004306"/>
            <a:ext cx="1583572" cy="2298733"/>
          </a:xfrm>
          <a:prstGeom prst="rect">
            <a:avLst/>
          </a:prstGeom>
        </p:spPr>
      </p:pic>
      <p:sp>
        <p:nvSpPr>
          <p:cNvPr id="20" name="TextBox 19">
            <a:extLst>
              <a:ext uri="{FF2B5EF4-FFF2-40B4-BE49-F238E27FC236}">
                <a16:creationId xmlns:a16="http://schemas.microsoft.com/office/drawing/2014/main" id="{1EF2B866-B5B7-4966-5A2D-82AE2B19A958}"/>
              </a:ext>
            </a:extLst>
          </p:cNvPr>
          <p:cNvSpPr txBox="1"/>
          <p:nvPr/>
        </p:nvSpPr>
        <p:spPr>
          <a:xfrm>
            <a:off x="211168" y="6406950"/>
            <a:ext cx="3030784" cy="646331"/>
          </a:xfrm>
          <a:prstGeom prst="rect">
            <a:avLst/>
          </a:prstGeom>
          <a:noFill/>
        </p:spPr>
        <p:txBody>
          <a:bodyPr wrap="square">
            <a:spAutoFit/>
          </a:bodyPr>
          <a:lstStyle/>
          <a:p>
            <a:r>
              <a:rPr lang="en-US" b="0" i="0" dirty="0">
                <a:effectLst/>
                <a:latin typeface="Adobe Hebrew" panose="02040503050201020203" pitchFamily="18" charset="-79"/>
                <a:cs typeface="Adobe Hebrew" panose="02040503050201020203" pitchFamily="18" charset="-79"/>
              </a:rPr>
              <a:t>William E. Ritter(1856-1944)</a:t>
            </a:r>
          </a:p>
          <a:p>
            <a:endParaRPr lang="el-GR" dirty="0">
              <a:cs typeface="Adobe Hebrew" panose="02040503050201020203" pitchFamily="18" charset="-79"/>
            </a:endParaRPr>
          </a:p>
        </p:txBody>
      </p:sp>
      <p:sp>
        <p:nvSpPr>
          <p:cNvPr id="22" name="TextBox 21">
            <a:extLst>
              <a:ext uri="{FF2B5EF4-FFF2-40B4-BE49-F238E27FC236}">
                <a16:creationId xmlns:a16="http://schemas.microsoft.com/office/drawing/2014/main" id="{BE8C25FC-6623-904B-6CD6-82F89B209B63}"/>
              </a:ext>
            </a:extLst>
          </p:cNvPr>
          <p:cNvSpPr txBox="1"/>
          <p:nvPr/>
        </p:nvSpPr>
        <p:spPr>
          <a:xfrm>
            <a:off x="2455616" y="3921621"/>
            <a:ext cx="9098172" cy="1077218"/>
          </a:xfrm>
          <a:prstGeom prst="rect">
            <a:avLst/>
          </a:prstGeom>
          <a:noFill/>
        </p:spPr>
        <p:txBody>
          <a:bodyPr wrap="square">
            <a:spAutoFit/>
          </a:bodyPr>
          <a:lstStyle/>
          <a:p>
            <a:r>
              <a:rPr lang="en-US" sz="1600" dirty="0"/>
              <a:t>“The organism taken alive and whole is as essential to an explanation of its elements as its elements are to an explanation of the organism … all attempts to assign explanatory value to the elements in their relation to the whole organism,while at the same time denying either expressly or tacitly, similar values to the entire organism in its relations to the elements, must fail in large degree.”(Ritter,1919)</a:t>
            </a:r>
            <a:endParaRPr lang="el-GR" sz="1600" dirty="0"/>
          </a:p>
        </p:txBody>
      </p:sp>
      <p:pic>
        <p:nvPicPr>
          <p:cNvPr id="24" name="Picture 23" descr="A person in a suit and tie&#10;&#10;Description automatically generated">
            <a:extLst>
              <a:ext uri="{FF2B5EF4-FFF2-40B4-BE49-F238E27FC236}">
                <a16:creationId xmlns:a16="http://schemas.microsoft.com/office/drawing/2014/main" id="{D9E6FC8A-6885-44D2-CBC0-C499C259E839}"/>
              </a:ext>
            </a:extLst>
          </p:cNvPr>
          <p:cNvPicPr>
            <a:picLocks noChangeAspect="1"/>
          </p:cNvPicPr>
          <p:nvPr/>
        </p:nvPicPr>
        <p:blipFill>
          <a:blip r:embed="rId3"/>
          <a:stretch>
            <a:fillRect/>
          </a:stretch>
        </p:blipFill>
        <p:spPr>
          <a:xfrm>
            <a:off x="10029788" y="4767020"/>
            <a:ext cx="1583572" cy="1742529"/>
          </a:xfrm>
          <a:prstGeom prst="rect">
            <a:avLst/>
          </a:prstGeom>
        </p:spPr>
      </p:pic>
      <p:sp>
        <p:nvSpPr>
          <p:cNvPr id="26" name="TextBox 25">
            <a:extLst>
              <a:ext uri="{FF2B5EF4-FFF2-40B4-BE49-F238E27FC236}">
                <a16:creationId xmlns:a16="http://schemas.microsoft.com/office/drawing/2014/main" id="{5930E237-7846-D44E-72F7-54AB90CEC6DA}"/>
              </a:ext>
            </a:extLst>
          </p:cNvPr>
          <p:cNvSpPr txBox="1"/>
          <p:nvPr/>
        </p:nvSpPr>
        <p:spPr>
          <a:xfrm>
            <a:off x="9361791" y="6545620"/>
            <a:ext cx="3559450" cy="307777"/>
          </a:xfrm>
          <a:prstGeom prst="rect">
            <a:avLst/>
          </a:prstGeom>
          <a:noFill/>
        </p:spPr>
        <p:txBody>
          <a:bodyPr wrap="square">
            <a:spAutoFit/>
          </a:bodyPr>
          <a:lstStyle/>
          <a:p>
            <a:pPr algn="l"/>
            <a:r>
              <a:rPr lang="en-US" sz="1400" b="0" i="0" dirty="0">
                <a:effectLst/>
                <a:latin typeface="Adobe Hebrew" panose="02040503050201020203" pitchFamily="18" charset="-79"/>
                <a:cs typeface="Adobe Hebrew" panose="02040503050201020203" pitchFamily="18" charset="-79"/>
              </a:rPr>
              <a:t>Ludwig von Bertalanffy(1901-1972)</a:t>
            </a:r>
          </a:p>
        </p:txBody>
      </p:sp>
      <p:sp>
        <p:nvSpPr>
          <p:cNvPr id="28" name="TextBox 27">
            <a:extLst>
              <a:ext uri="{FF2B5EF4-FFF2-40B4-BE49-F238E27FC236}">
                <a16:creationId xmlns:a16="http://schemas.microsoft.com/office/drawing/2014/main" id="{1236BE09-B43D-941E-2F7D-1EC89F9BE529}"/>
              </a:ext>
            </a:extLst>
          </p:cNvPr>
          <p:cNvSpPr txBox="1"/>
          <p:nvPr/>
        </p:nvSpPr>
        <p:spPr>
          <a:xfrm>
            <a:off x="2455616" y="5287725"/>
            <a:ext cx="7269498" cy="830997"/>
          </a:xfrm>
          <a:prstGeom prst="rect">
            <a:avLst/>
          </a:prstGeom>
          <a:noFill/>
        </p:spPr>
        <p:txBody>
          <a:bodyPr wrap="square">
            <a:spAutoFit/>
          </a:bodyPr>
          <a:lstStyle/>
          <a:p>
            <a:pPr algn="l"/>
            <a:r>
              <a:rPr lang="en-US" sz="1600" b="0" i="0" u="none" strike="noStrike" baseline="0" dirty="0">
                <a:latin typeface="Adobe Hebrew" panose="02040503050201020203" pitchFamily="18" charset="-79"/>
                <a:cs typeface="Adobe Hebrew" panose="02040503050201020203" pitchFamily="18" charset="-79"/>
              </a:rPr>
              <a:t>“The organism is a system, in which the elements and processes are organized in a particular manner, and in which, in the end, every single part, every single event, depends on all other parts and all other events” (Bertalanffy,1932</a:t>
            </a:r>
            <a:r>
              <a:rPr lang="en-US" sz="1600" dirty="0">
                <a:latin typeface="Adobe Hebrew" panose="02040503050201020203" pitchFamily="18" charset="-79"/>
                <a:cs typeface="Adobe Hebrew" panose="02040503050201020203" pitchFamily="18" charset="-79"/>
              </a:rPr>
              <a:t>)</a:t>
            </a:r>
            <a:endParaRPr lang="el-GR" sz="1600" dirty="0">
              <a:cs typeface="Adobe Hebrew" panose="02040503050201020203" pitchFamily="18" charset="-79"/>
            </a:endParaRPr>
          </a:p>
        </p:txBody>
      </p:sp>
      <p:sp>
        <p:nvSpPr>
          <p:cNvPr id="29" name="TextBox 28">
            <a:extLst>
              <a:ext uri="{FF2B5EF4-FFF2-40B4-BE49-F238E27FC236}">
                <a16:creationId xmlns:a16="http://schemas.microsoft.com/office/drawing/2014/main" id="{FFFCB09F-2DC6-0F76-9924-B85B32905D5F}"/>
              </a:ext>
            </a:extLst>
          </p:cNvPr>
          <p:cNvSpPr txBox="1"/>
          <p:nvPr/>
        </p:nvSpPr>
        <p:spPr>
          <a:xfrm>
            <a:off x="659171" y="595156"/>
            <a:ext cx="5039046" cy="369332"/>
          </a:xfrm>
          <a:prstGeom prst="rect">
            <a:avLst/>
          </a:prstGeom>
          <a:noFill/>
        </p:spPr>
        <p:txBody>
          <a:bodyPr wrap="square" rtlCol="0">
            <a:spAutoFit/>
          </a:bodyPr>
          <a:lstStyle/>
          <a:p>
            <a:r>
              <a:rPr lang="el-GR" dirty="0"/>
              <a:t>Οι βασικόι κλάδοι</a:t>
            </a:r>
            <a:r>
              <a:rPr lang="en-US" dirty="0"/>
              <a:t>(Strands)</a:t>
            </a:r>
            <a:r>
              <a:rPr lang="el-GR" dirty="0"/>
              <a:t> του </a:t>
            </a:r>
            <a:r>
              <a:rPr lang="en-US" dirty="0"/>
              <a:t>OCB </a:t>
            </a:r>
            <a:r>
              <a:rPr lang="el-GR" dirty="0"/>
              <a:t>είναι τρείς</a:t>
            </a:r>
            <a:r>
              <a:rPr lang="en-US" dirty="0"/>
              <a:t>:</a:t>
            </a:r>
            <a:endParaRPr lang="el-GR" dirty="0"/>
          </a:p>
        </p:txBody>
      </p:sp>
      <p:sp>
        <p:nvSpPr>
          <p:cNvPr id="30" name="Left Brace 29">
            <a:extLst>
              <a:ext uri="{FF2B5EF4-FFF2-40B4-BE49-F238E27FC236}">
                <a16:creationId xmlns:a16="http://schemas.microsoft.com/office/drawing/2014/main" id="{E353A27D-BA26-B4CA-B2E8-B13008930AB2}"/>
              </a:ext>
            </a:extLst>
          </p:cNvPr>
          <p:cNvSpPr/>
          <p:nvPr/>
        </p:nvSpPr>
        <p:spPr>
          <a:xfrm>
            <a:off x="5698217" y="312380"/>
            <a:ext cx="392148" cy="95567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2685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dragon with flames&#10;&#10;Description automatically generated">
            <a:extLst>
              <a:ext uri="{FF2B5EF4-FFF2-40B4-BE49-F238E27FC236}">
                <a16:creationId xmlns:a16="http://schemas.microsoft.com/office/drawing/2014/main" id="{285A1DBC-0EA1-D465-BE7B-13A135D8DC6D}"/>
              </a:ext>
            </a:extLst>
          </p:cNvPr>
          <p:cNvPicPr>
            <a:picLocks noChangeAspect="1"/>
          </p:cNvPicPr>
          <p:nvPr/>
        </p:nvPicPr>
        <p:blipFill>
          <a:blip r:embed="rId2"/>
          <a:stretch>
            <a:fillRect/>
          </a:stretch>
        </p:blipFill>
        <p:spPr>
          <a:xfrm>
            <a:off x="4752733" y="156811"/>
            <a:ext cx="2140006" cy="1982878"/>
          </a:xfrm>
          <a:prstGeom prst="rect">
            <a:avLst/>
          </a:prstGeom>
        </p:spPr>
      </p:pic>
      <p:pic>
        <p:nvPicPr>
          <p:cNvPr id="9" name="Picture 8" descr="A fire on a black background&#10;&#10;Description automatically generated">
            <a:extLst>
              <a:ext uri="{FF2B5EF4-FFF2-40B4-BE49-F238E27FC236}">
                <a16:creationId xmlns:a16="http://schemas.microsoft.com/office/drawing/2014/main" id="{BA4DE6A9-470D-2FCE-00BB-515EE44DBDCC}"/>
              </a:ext>
            </a:extLst>
          </p:cNvPr>
          <p:cNvPicPr>
            <a:picLocks noChangeAspect="1"/>
          </p:cNvPicPr>
          <p:nvPr/>
        </p:nvPicPr>
        <p:blipFill>
          <a:blip r:embed="rId3"/>
          <a:stretch>
            <a:fillRect/>
          </a:stretch>
        </p:blipFill>
        <p:spPr>
          <a:xfrm>
            <a:off x="4357918" y="2821157"/>
            <a:ext cx="490729" cy="615697"/>
          </a:xfrm>
          <a:prstGeom prst="rect">
            <a:avLst/>
          </a:prstGeom>
        </p:spPr>
      </p:pic>
      <p:sp>
        <p:nvSpPr>
          <p:cNvPr id="11" name="TextBox 10">
            <a:extLst>
              <a:ext uri="{FF2B5EF4-FFF2-40B4-BE49-F238E27FC236}">
                <a16:creationId xmlns:a16="http://schemas.microsoft.com/office/drawing/2014/main" id="{DEAB87BE-7EBF-A1B8-B1C0-D399F2C2A413}"/>
              </a:ext>
            </a:extLst>
          </p:cNvPr>
          <p:cNvSpPr txBox="1"/>
          <p:nvPr/>
        </p:nvSpPr>
        <p:spPr>
          <a:xfrm>
            <a:off x="4872756" y="2667413"/>
            <a:ext cx="914400" cy="769441"/>
          </a:xfrm>
          <a:prstGeom prst="rect">
            <a:avLst/>
          </a:prstGeom>
          <a:noFill/>
        </p:spPr>
        <p:txBody>
          <a:bodyPr wrap="square" rtlCol="0">
            <a:spAutoFit/>
          </a:bodyPr>
          <a:lstStyle/>
          <a:p>
            <a:r>
              <a:rPr lang="en-US" sz="4400" b="1" dirty="0"/>
              <a:t>+</a:t>
            </a:r>
            <a:endParaRPr lang="el-GR" sz="4400" b="1" dirty="0"/>
          </a:p>
        </p:txBody>
      </p:sp>
      <p:pic>
        <p:nvPicPr>
          <p:cNvPr id="13" name="Picture 12">
            <a:extLst>
              <a:ext uri="{FF2B5EF4-FFF2-40B4-BE49-F238E27FC236}">
                <a16:creationId xmlns:a16="http://schemas.microsoft.com/office/drawing/2014/main" id="{FC4F61D2-4AD1-4FB3-970F-14BA7679AD1C}"/>
              </a:ext>
            </a:extLst>
          </p:cNvPr>
          <p:cNvPicPr>
            <a:picLocks noChangeAspect="1"/>
          </p:cNvPicPr>
          <p:nvPr/>
        </p:nvPicPr>
        <p:blipFill>
          <a:blip r:embed="rId4"/>
          <a:stretch>
            <a:fillRect/>
          </a:stretch>
        </p:blipFill>
        <p:spPr>
          <a:xfrm>
            <a:off x="972775" y="400099"/>
            <a:ext cx="1446656" cy="1644828"/>
          </a:xfrm>
          <a:prstGeom prst="rect">
            <a:avLst/>
          </a:prstGeom>
        </p:spPr>
      </p:pic>
      <p:sp>
        <p:nvSpPr>
          <p:cNvPr id="14" name="TextBox 13">
            <a:extLst>
              <a:ext uri="{FF2B5EF4-FFF2-40B4-BE49-F238E27FC236}">
                <a16:creationId xmlns:a16="http://schemas.microsoft.com/office/drawing/2014/main" id="{4535690A-41A4-BE86-22E5-7668D89A43EE}"/>
              </a:ext>
            </a:extLst>
          </p:cNvPr>
          <p:cNvSpPr txBox="1"/>
          <p:nvPr/>
        </p:nvSpPr>
        <p:spPr>
          <a:xfrm>
            <a:off x="341728" y="2137088"/>
            <a:ext cx="3519265" cy="338554"/>
          </a:xfrm>
          <a:prstGeom prst="rect">
            <a:avLst/>
          </a:prstGeom>
          <a:noFill/>
        </p:spPr>
        <p:txBody>
          <a:bodyPr wrap="square" rtlCol="0">
            <a:spAutoFit/>
          </a:bodyPr>
          <a:lstStyle/>
          <a:p>
            <a:r>
              <a:rPr lang="en-US" sz="1600" dirty="0"/>
              <a:t>Conrad Hal Waddington(1905-1975)</a:t>
            </a:r>
            <a:endParaRPr lang="el-GR" sz="1600" dirty="0"/>
          </a:p>
        </p:txBody>
      </p:sp>
      <p:sp>
        <p:nvSpPr>
          <p:cNvPr id="15" name="Arrow: Down 14">
            <a:extLst>
              <a:ext uri="{FF2B5EF4-FFF2-40B4-BE49-F238E27FC236}">
                <a16:creationId xmlns:a16="http://schemas.microsoft.com/office/drawing/2014/main" id="{BEF5A0ED-AECB-C649-8C9D-E2057C3DBC32}"/>
              </a:ext>
            </a:extLst>
          </p:cNvPr>
          <p:cNvSpPr/>
          <p:nvPr/>
        </p:nvSpPr>
        <p:spPr>
          <a:xfrm>
            <a:off x="6134813" y="1957802"/>
            <a:ext cx="368421" cy="76944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7" name="Picture 16" descr="A person sitting at a desk&#10;&#10;Description automatically generated">
            <a:extLst>
              <a:ext uri="{FF2B5EF4-FFF2-40B4-BE49-F238E27FC236}">
                <a16:creationId xmlns:a16="http://schemas.microsoft.com/office/drawing/2014/main" id="{86D6CFF2-E874-B72A-9A29-842E9EFA5679}"/>
              </a:ext>
            </a:extLst>
          </p:cNvPr>
          <p:cNvPicPr>
            <a:picLocks noChangeAspect="1"/>
          </p:cNvPicPr>
          <p:nvPr/>
        </p:nvPicPr>
        <p:blipFill>
          <a:blip r:embed="rId5"/>
          <a:stretch>
            <a:fillRect/>
          </a:stretch>
        </p:blipFill>
        <p:spPr>
          <a:xfrm>
            <a:off x="9364931" y="231540"/>
            <a:ext cx="1360041" cy="1813387"/>
          </a:xfrm>
          <a:prstGeom prst="rect">
            <a:avLst/>
          </a:prstGeom>
        </p:spPr>
      </p:pic>
      <p:sp>
        <p:nvSpPr>
          <p:cNvPr id="18" name="TextBox 17">
            <a:extLst>
              <a:ext uri="{FF2B5EF4-FFF2-40B4-BE49-F238E27FC236}">
                <a16:creationId xmlns:a16="http://schemas.microsoft.com/office/drawing/2014/main" id="{21CA3455-5F42-CB5D-0785-26E18E599AFB}"/>
              </a:ext>
            </a:extLst>
          </p:cNvPr>
          <p:cNvSpPr txBox="1"/>
          <p:nvPr/>
        </p:nvSpPr>
        <p:spPr>
          <a:xfrm>
            <a:off x="8494519" y="2044927"/>
            <a:ext cx="3828325" cy="338554"/>
          </a:xfrm>
          <a:prstGeom prst="rect">
            <a:avLst/>
          </a:prstGeom>
          <a:noFill/>
        </p:spPr>
        <p:txBody>
          <a:bodyPr wrap="square" rtlCol="0">
            <a:spAutoFit/>
          </a:bodyPr>
          <a:lstStyle/>
          <a:p>
            <a:r>
              <a:rPr lang="en-US" sz="1600" dirty="0"/>
              <a:t>Bernhard Durken(1881-1944)</a:t>
            </a:r>
            <a:endParaRPr lang="el-GR" sz="1600" dirty="0"/>
          </a:p>
        </p:txBody>
      </p:sp>
      <p:sp>
        <p:nvSpPr>
          <p:cNvPr id="20" name="TextBox 19">
            <a:extLst>
              <a:ext uri="{FF2B5EF4-FFF2-40B4-BE49-F238E27FC236}">
                <a16:creationId xmlns:a16="http://schemas.microsoft.com/office/drawing/2014/main" id="{E0F08DA7-C3AE-03FD-0056-37C6CF75A55D}"/>
              </a:ext>
            </a:extLst>
          </p:cNvPr>
          <p:cNvSpPr txBox="1"/>
          <p:nvPr/>
        </p:nvSpPr>
        <p:spPr>
          <a:xfrm>
            <a:off x="61142" y="2573498"/>
            <a:ext cx="4279746" cy="584775"/>
          </a:xfrm>
          <a:prstGeom prst="rect">
            <a:avLst/>
          </a:prstGeom>
          <a:noFill/>
        </p:spPr>
        <p:txBody>
          <a:bodyPr wrap="square" rtlCol="0">
            <a:spAutoFit/>
          </a:bodyPr>
          <a:lstStyle/>
          <a:p>
            <a:r>
              <a:rPr lang="el-GR" sz="1600" dirty="0"/>
              <a:t>Δεν διέκρινε μεταξύ μιας </a:t>
            </a:r>
            <a:r>
              <a:rPr lang="en-US" sz="1600" dirty="0"/>
              <a:t>Bottom-Up </a:t>
            </a:r>
            <a:r>
              <a:rPr lang="el-GR" sz="1600" dirty="0"/>
              <a:t>και μίας </a:t>
            </a:r>
            <a:r>
              <a:rPr lang="en-US" sz="1600" dirty="0"/>
              <a:t>Top-Down </a:t>
            </a:r>
            <a:r>
              <a:rPr lang="el-GR" sz="1600" dirty="0"/>
              <a:t>εξήγησης</a:t>
            </a:r>
          </a:p>
        </p:txBody>
      </p:sp>
      <p:sp>
        <p:nvSpPr>
          <p:cNvPr id="21" name="Arrow: Up-Down 20">
            <a:extLst>
              <a:ext uri="{FF2B5EF4-FFF2-40B4-BE49-F238E27FC236}">
                <a16:creationId xmlns:a16="http://schemas.microsoft.com/office/drawing/2014/main" id="{9F91C530-329C-670D-DA76-29E4811F6379}"/>
              </a:ext>
            </a:extLst>
          </p:cNvPr>
          <p:cNvSpPr/>
          <p:nvPr/>
        </p:nvSpPr>
        <p:spPr>
          <a:xfrm>
            <a:off x="4947582" y="1864118"/>
            <a:ext cx="337559" cy="863125"/>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TextBox 21">
            <a:extLst>
              <a:ext uri="{FF2B5EF4-FFF2-40B4-BE49-F238E27FC236}">
                <a16:creationId xmlns:a16="http://schemas.microsoft.com/office/drawing/2014/main" id="{33B38436-A446-0144-FEB4-1A5590334DDE}"/>
              </a:ext>
            </a:extLst>
          </p:cNvPr>
          <p:cNvSpPr txBox="1"/>
          <p:nvPr/>
        </p:nvSpPr>
        <p:spPr>
          <a:xfrm>
            <a:off x="7921389" y="2388833"/>
            <a:ext cx="4095421" cy="954107"/>
          </a:xfrm>
          <a:prstGeom prst="rect">
            <a:avLst/>
          </a:prstGeom>
          <a:noFill/>
        </p:spPr>
        <p:txBody>
          <a:bodyPr wrap="square" rtlCol="0">
            <a:spAutoFit/>
          </a:bodyPr>
          <a:lstStyle/>
          <a:p>
            <a:r>
              <a:rPr lang="en-US" sz="1400" dirty="0"/>
              <a:t>“It should not be said that the organism as a whole is build up of parts, but that the organism, which is characterized through a consistent wholeness, develops parts and then, subsequently, has parts”</a:t>
            </a:r>
            <a:endParaRPr lang="el-GR" sz="1400" dirty="0"/>
          </a:p>
        </p:txBody>
      </p:sp>
      <p:pic>
        <p:nvPicPr>
          <p:cNvPr id="24" name="Picture 23" descr="A colorful dna strand on a black background&#10;&#10;Description automatically generated">
            <a:extLst>
              <a:ext uri="{FF2B5EF4-FFF2-40B4-BE49-F238E27FC236}">
                <a16:creationId xmlns:a16="http://schemas.microsoft.com/office/drawing/2014/main" id="{CBB72FFE-7FF0-B2ED-64FE-DD10E430AF29}"/>
              </a:ext>
            </a:extLst>
          </p:cNvPr>
          <p:cNvPicPr>
            <a:picLocks noChangeAspect="1"/>
          </p:cNvPicPr>
          <p:nvPr/>
        </p:nvPicPr>
        <p:blipFill>
          <a:blip r:embed="rId6"/>
          <a:stretch>
            <a:fillRect/>
          </a:stretch>
        </p:blipFill>
        <p:spPr>
          <a:xfrm rot="5836220">
            <a:off x="5266359" y="2965679"/>
            <a:ext cx="838488" cy="406292"/>
          </a:xfrm>
          <a:prstGeom prst="rect">
            <a:avLst/>
          </a:prstGeom>
        </p:spPr>
      </p:pic>
      <p:sp>
        <p:nvSpPr>
          <p:cNvPr id="25" name="TextBox 24">
            <a:extLst>
              <a:ext uri="{FF2B5EF4-FFF2-40B4-BE49-F238E27FC236}">
                <a16:creationId xmlns:a16="http://schemas.microsoft.com/office/drawing/2014/main" id="{3831D241-9AA3-7F0F-CA03-0DCEF418A09E}"/>
              </a:ext>
            </a:extLst>
          </p:cNvPr>
          <p:cNvSpPr txBox="1"/>
          <p:nvPr/>
        </p:nvSpPr>
        <p:spPr>
          <a:xfrm>
            <a:off x="6056239" y="2670562"/>
            <a:ext cx="914400" cy="769441"/>
          </a:xfrm>
          <a:prstGeom prst="rect">
            <a:avLst/>
          </a:prstGeom>
          <a:noFill/>
        </p:spPr>
        <p:txBody>
          <a:bodyPr wrap="square" rtlCol="0">
            <a:spAutoFit/>
          </a:bodyPr>
          <a:lstStyle/>
          <a:p>
            <a:r>
              <a:rPr lang="en-US" sz="4400" b="1" dirty="0"/>
              <a:t>+</a:t>
            </a:r>
            <a:endParaRPr lang="el-GR" sz="4400" b="1" dirty="0"/>
          </a:p>
        </p:txBody>
      </p:sp>
      <p:pic>
        <p:nvPicPr>
          <p:cNvPr id="27" name="Picture 26" descr="A cartoon of a cell&#10;&#10;Description automatically generated">
            <a:extLst>
              <a:ext uri="{FF2B5EF4-FFF2-40B4-BE49-F238E27FC236}">
                <a16:creationId xmlns:a16="http://schemas.microsoft.com/office/drawing/2014/main" id="{8694DD0D-3999-9BBE-E3D5-01949C464433}"/>
              </a:ext>
            </a:extLst>
          </p:cNvPr>
          <p:cNvPicPr>
            <a:picLocks noChangeAspect="1"/>
          </p:cNvPicPr>
          <p:nvPr/>
        </p:nvPicPr>
        <p:blipFill>
          <a:blip r:embed="rId7"/>
          <a:stretch>
            <a:fillRect/>
          </a:stretch>
        </p:blipFill>
        <p:spPr>
          <a:xfrm>
            <a:off x="6650873" y="2821157"/>
            <a:ext cx="849972" cy="521783"/>
          </a:xfrm>
          <a:prstGeom prst="rect">
            <a:avLst/>
          </a:prstGeom>
        </p:spPr>
      </p:pic>
      <p:pic>
        <p:nvPicPr>
          <p:cNvPr id="29" name="Picture 28" descr="A close-up of a person&#10;&#10;Description automatically generated">
            <a:extLst>
              <a:ext uri="{FF2B5EF4-FFF2-40B4-BE49-F238E27FC236}">
                <a16:creationId xmlns:a16="http://schemas.microsoft.com/office/drawing/2014/main" id="{6D0483C8-A428-5E99-A7BA-EB327A4C11D3}"/>
              </a:ext>
            </a:extLst>
          </p:cNvPr>
          <p:cNvPicPr>
            <a:picLocks noChangeAspect="1"/>
          </p:cNvPicPr>
          <p:nvPr/>
        </p:nvPicPr>
        <p:blipFill>
          <a:blip r:embed="rId8"/>
          <a:stretch>
            <a:fillRect/>
          </a:stretch>
        </p:blipFill>
        <p:spPr>
          <a:xfrm>
            <a:off x="1148136" y="3979738"/>
            <a:ext cx="1468070" cy="1966325"/>
          </a:xfrm>
          <a:prstGeom prst="rect">
            <a:avLst/>
          </a:prstGeom>
        </p:spPr>
      </p:pic>
      <p:sp>
        <p:nvSpPr>
          <p:cNvPr id="30" name="TextBox 29">
            <a:extLst>
              <a:ext uri="{FF2B5EF4-FFF2-40B4-BE49-F238E27FC236}">
                <a16:creationId xmlns:a16="http://schemas.microsoft.com/office/drawing/2014/main" id="{3586C151-F32B-6B26-2E52-42730F5D7976}"/>
              </a:ext>
            </a:extLst>
          </p:cNvPr>
          <p:cNvSpPr txBox="1"/>
          <p:nvPr/>
        </p:nvSpPr>
        <p:spPr>
          <a:xfrm>
            <a:off x="1148136" y="3515062"/>
            <a:ext cx="1731797" cy="369332"/>
          </a:xfrm>
          <a:prstGeom prst="rect">
            <a:avLst/>
          </a:prstGeom>
          <a:noFill/>
        </p:spPr>
        <p:txBody>
          <a:bodyPr wrap="square" rtlCol="0">
            <a:spAutoFit/>
          </a:bodyPr>
          <a:lstStyle/>
          <a:p>
            <a:r>
              <a:rPr lang="el-GR" dirty="0"/>
              <a:t>Οργανικισμός</a:t>
            </a:r>
          </a:p>
        </p:txBody>
      </p:sp>
      <p:pic>
        <p:nvPicPr>
          <p:cNvPr id="33" name="Picture 32" descr="A person in a suit holding a phone&#10;&#10;Description automatically generated">
            <a:extLst>
              <a:ext uri="{FF2B5EF4-FFF2-40B4-BE49-F238E27FC236}">
                <a16:creationId xmlns:a16="http://schemas.microsoft.com/office/drawing/2014/main" id="{4C233DB8-78D2-C011-D8AC-FE3F9C37E5C9}"/>
              </a:ext>
            </a:extLst>
          </p:cNvPr>
          <p:cNvPicPr>
            <a:picLocks noChangeAspect="1"/>
          </p:cNvPicPr>
          <p:nvPr/>
        </p:nvPicPr>
        <p:blipFill>
          <a:blip r:embed="rId9"/>
          <a:stretch>
            <a:fillRect/>
          </a:stretch>
        </p:blipFill>
        <p:spPr>
          <a:xfrm rot="2126033">
            <a:off x="2276507" y="4906316"/>
            <a:ext cx="715085" cy="1088973"/>
          </a:xfrm>
          <a:prstGeom prst="rect">
            <a:avLst/>
          </a:prstGeom>
        </p:spPr>
      </p:pic>
      <p:sp>
        <p:nvSpPr>
          <p:cNvPr id="31" name="TextBox 30">
            <a:extLst>
              <a:ext uri="{FF2B5EF4-FFF2-40B4-BE49-F238E27FC236}">
                <a16:creationId xmlns:a16="http://schemas.microsoft.com/office/drawing/2014/main" id="{21C710B6-E028-B53D-DAC7-C7B0D0AE48E9}"/>
              </a:ext>
            </a:extLst>
          </p:cNvPr>
          <p:cNvSpPr txBox="1"/>
          <p:nvPr/>
        </p:nvSpPr>
        <p:spPr>
          <a:xfrm>
            <a:off x="597927" y="6087098"/>
            <a:ext cx="2644923" cy="369332"/>
          </a:xfrm>
          <a:prstGeom prst="rect">
            <a:avLst/>
          </a:prstGeom>
          <a:noFill/>
        </p:spPr>
        <p:txBody>
          <a:bodyPr wrap="square" rtlCol="0">
            <a:spAutoFit/>
          </a:bodyPr>
          <a:lstStyle/>
          <a:p>
            <a:r>
              <a:rPr lang="en-US" dirty="0"/>
              <a:t>Alfred North Whitehead</a:t>
            </a:r>
            <a:endParaRPr lang="el-GR" dirty="0"/>
          </a:p>
        </p:txBody>
      </p:sp>
      <p:pic>
        <p:nvPicPr>
          <p:cNvPr id="35" name="Picture 34" descr="A person with a beard&#10;&#10;Description automatically generated">
            <a:extLst>
              <a:ext uri="{FF2B5EF4-FFF2-40B4-BE49-F238E27FC236}">
                <a16:creationId xmlns:a16="http://schemas.microsoft.com/office/drawing/2014/main" id="{A8F64C18-1C78-43D4-6028-6D626582DF48}"/>
              </a:ext>
            </a:extLst>
          </p:cNvPr>
          <p:cNvPicPr>
            <a:picLocks noChangeAspect="1"/>
          </p:cNvPicPr>
          <p:nvPr/>
        </p:nvPicPr>
        <p:blipFill>
          <a:blip r:embed="rId10"/>
          <a:stretch>
            <a:fillRect/>
          </a:stretch>
        </p:blipFill>
        <p:spPr>
          <a:xfrm>
            <a:off x="4452290" y="4250582"/>
            <a:ext cx="1058461" cy="1539580"/>
          </a:xfrm>
          <a:prstGeom prst="rect">
            <a:avLst/>
          </a:prstGeom>
        </p:spPr>
      </p:pic>
      <p:sp>
        <p:nvSpPr>
          <p:cNvPr id="36" name="TextBox 35">
            <a:extLst>
              <a:ext uri="{FF2B5EF4-FFF2-40B4-BE49-F238E27FC236}">
                <a16:creationId xmlns:a16="http://schemas.microsoft.com/office/drawing/2014/main" id="{140C367D-AE72-5890-819E-6891188424BE}"/>
              </a:ext>
            </a:extLst>
          </p:cNvPr>
          <p:cNvSpPr txBox="1"/>
          <p:nvPr/>
        </p:nvSpPr>
        <p:spPr>
          <a:xfrm>
            <a:off x="4762694" y="3745828"/>
            <a:ext cx="2946389" cy="369332"/>
          </a:xfrm>
          <a:prstGeom prst="rect">
            <a:avLst/>
          </a:prstGeom>
          <a:noFill/>
        </p:spPr>
        <p:txBody>
          <a:bodyPr wrap="square" rtlCol="0">
            <a:spAutoFit/>
          </a:bodyPr>
          <a:lstStyle/>
          <a:p>
            <a:r>
              <a:rPr lang="el-GR" dirty="0"/>
              <a:t>Διαλεκτικός Υλισμός</a:t>
            </a:r>
          </a:p>
        </p:txBody>
      </p:sp>
      <p:pic>
        <p:nvPicPr>
          <p:cNvPr id="38" name="Picture 37" descr="A portrait of a person holding a book&#10;&#10;Description automatically generated">
            <a:extLst>
              <a:ext uri="{FF2B5EF4-FFF2-40B4-BE49-F238E27FC236}">
                <a16:creationId xmlns:a16="http://schemas.microsoft.com/office/drawing/2014/main" id="{1FF1E8A6-DCB1-B06F-B231-4E6AF762F9CC}"/>
              </a:ext>
            </a:extLst>
          </p:cNvPr>
          <p:cNvPicPr>
            <a:picLocks noChangeAspect="1"/>
          </p:cNvPicPr>
          <p:nvPr/>
        </p:nvPicPr>
        <p:blipFill>
          <a:blip r:embed="rId11"/>
          <a:stretch>
            <a:fillRect/>
          </a:stretch>
        </p:blipFill>
        <p:spPr>
          <a:xfrm>
            <a:off x="9125039" y="3884628"/>
            <a:ext cx="1688120" cy="2202470"/>
          </a:xfrm>
          <a:prstGeom prst="rect">
            <a:avLst/>
          </a:prstGeom>
        </p:spPr>
      </p:pic>
      <p:sp>
        <p:nvSpPr>
          <p:cNvPr id="39" name="TextBox 38">
            <a:extLst>
              <a:ext uri="{FF2B5EF4-FFF2-40B4-BE49-F238E27FC236}">
                <a16:creationId xmlns:a16="http://schemas.microsoft.com/office/drawing/2014/main" id="{7877FC41-F95A-A750-FD6B-C99B9D1B1621}"/>
              </a:ext>
            </a:extLst>
          </p:cNvPr>
          <p:cNvSpPr txBox="1"/>
          <p:nvPr/>
        </p:nvSpPr>
        <p:spPr>
          <a:xfrm>
            <a:off x="8976794" y="3488982"/>
            <a:ext cx="2568574" cy="369332"/>
          </a:xfrm>
          <a:prstGeom prst="rect">
            <a:avLst/>
          </a:prstGeom>
          <a:noFill/>
        </p:spPr>
        <p:txBody>
          <a:bodyPr wrap="square" rtlCol="0">
            <a:spAutoFit/>
          </a:bodyPr>
          <a:lstStyle/>
          <a:p>
            <a:r>
              <a:rPr lang="el-GR" dirty="0"/>
              <a:t>Ολιστική Βιολογία</a:t>
            </a:r>
          </a:p>
        </p:txBody>
      </p:sp>
      <p:sp>
        <p:nvSpPr>
          <p:cNvPr id="40" name="TextBox 39">
            <a:extLst>
              <a:ext uri="{FF2B5EF4-FFF2-40B4-BE49-F238E27FC236}">
                <a16:creationId xmlns:a16="http://schemas.microsoft.com/office/drawing/2014/main" id="{0B6885F8-4B87-3316-0EBC-4D1CE257F92D}"/>
              </a:ext>
            </a:extLst>
          </p:cNvPr>
          <p:cNvSpPr txBox="1"/>
          <p:nvPr/>
        </p:nvSpPr>
        <p:spPr>
          <a:xfrm>
            <a:off x="4357918" y="5946063"/>
            <a:ext cx="1213987" cy="646331"/>
          </a:xfrm>
          <a:prstGeom prst="rect">
            <a:avLst/>
          </a:prstGeom>
          <a:noFill/>
        </p:spPr>
        <p:txBody>
          <a:bodyPr wrap="square" rtlCol="0">
            <a:spAutoFit/>
          </a:bodyPr>
          <a:lstStyle/>
          <a:p>
            <a:r>
              <a:rPr lang="en-US" dirty="0"/>
              <a:t>Karl Marx</a:t>
            </a:r>
          </a:p>
          <a:p>
            <a:endParaRPr lang="el-GR" dirty="0"/>
          </a:p>
        </p:txBody>
      </p:sp>
      <p:pic>
        <p:nvPicPr>
          <p:cNvPr id="44" name="Picture 43" descr="A person with a beard&#10;&#10;Description automatically generated">
            <a:extLst>
              <a:ext uri="{FF2B5EF4-FFF2-40B4-BE49-F238E27FC236}">
                <a16:creationId xmlns:a16="http://schemas.microsoft.com/office/drawing/2014/main" id="{9798725F-D876-CA30-63E2-E080F44F7A35}"/>
              </a:ext>
            </a:extLst>
          </p:cNvPr>
          <p:cNvPicPr>
            <a:picLocks noChangeAspect="1"/>
          </p:cNvPicPr>
          <p:nvPr/>
        </p:nvPicPr>
        <p:blipFill>
          <a:blip r:embed="rId12"/>
          <a:stretch>
            <a:fillRect/>
          </a:stretch>
        </p:blipFill>
        <p:spPr>
          <a:xfrm>
            <a:off x="6347646" y="4250582"/>
            <a:ext cx="1153199" cy="1539580"/>
          </a:xfrm>
          <a:prstGeom prst="rect">
            <a:avLst/>
          </a:prstGeom>
        </p:spPr>
      </p:pic>
      <p:pic>
        <p:nvPicPr>
          <p:cNvPr id="46" name="Picture 45">
            <a:extLst>
              <a:ext uri="{FF2B5EF4-FFF2-40B4-BE49-F238E27FC236}">
                <a16:creationId xmlns:a16="http://schemas.microsoft.com/office/drawing/2014/main" id="{9172AB6D-72C3-8402-23C0-85AAAE9E5AFC}"/>
              </a:ext>
            </a:extLst>
          </p:cNvPr>
          <p:cNvPicPr>
            <a:picLocks noChangeAspect="1"/>
          </p:cNvPicPr>
          <p:nvPr/>
        </p:nvPicPr>
        <p:blipFill>
          <a:blip r:embed="rId13"/>
          <a:stretch>
            <a:fillRect/>
          </a:stretch>
        </p:blipFill>
        <p:spPr>
          <a:xfrm rot="1985407">
            <a:off x="10389296" y="5088875"/>
            <a:ext cx="681673" cy="1024372"/>
          </a:xfrm>
          <a:prstGeom prst="rect">
            <a:avLst/>
          </a:prstGeom>
        </p:spPr>
      </p:pic>
      <p:pic>
        <p:nvPicPr>
          <p:cNvPr id="48" name="Picture 47" descr="A book cover with a person with a beard&#10;&#10;Description automatically generated">
            <a:extLst>
              <a:ext uri="{FF2B5EF4-FFF2-40B4-BE49-F238E27FC236}">
                <a16:creationId xmlns:a16="http://schemas.microsoft.com/office/drawing/2014/main" id="{62D6EC84-BE13-B34A-3D2D-23A20FE2D72D}"/>
              </a:ext>
            </a:extLst>
          </p:cNvPr>
          <p:cNvPicPr>
            <a:picLocks noChangeAspect="1"/>
          </p:cNvPicPr>
          <p:nvPr/>
        </p:nvPicPr>
        <p:blipFill>
          <a:blip r:embed="rId14"/>
          <a:stretch>
            <a:fillRect/>
          </a:stretch>
        </p:blipFill>
        <p:spPr>
          <a:xfrm rot="2088011">
            <a:off x="7193125" y="4839634"/>
            <a:ext cx="781648" cy="1141092"/>
          </a:xfrm>
          <a:prstGeom prst="rect">
            <a:avLst/>
          </a:prstGeom>
        </p:spPr>
      </p:pic>
      <p:sp>
        <p:nvSpPr>
          <p:cNvPr id="49" name="TextBox 48">
            <a:extLst>
              <a:ext uri="{FF2B5EF4-FFF2-40B4-BE49-F238E27FC236}">
                <a16:creationId xmlns:a16="http://schemas.microsoft.com/office/drawing/2014/main" id="{2656DAD0-C243-B48D-4E66-2B79F04C09FC}"/>
              </a:ext>
            </a:extLst>
          </p:cNvPr>
          <p:cNvSpPr txBox="1"/>
          <p:nvPr/>
        </p:nvSpPr>
        <p:spPr>
          <a:xfrm>
            <a:off x="6116499" y="5936816"/>
            <a:ext cx="2402793" cy="369332"/>
          </a:xfrm>
          <a:prstGeom prst="rect">
            <a:avLst/>
          </a:prstGeom>
          <a:noFill/>
        </p:spPr>
        <p:txBody>
          <a:bodyPr wrap="square" rtlCol="0">
            <a:spAutoFit/>
          </a:bodyPr>
          <a:lstStyle/>
          <a:p>
            <a:r>
              <a:rPr lang="en-US" dirty="0"/>
              <a:t>Friedrich Engels</a:t>
            </a:r>
            <a:endParaRPr lang="el-GR" dirty="0"/>
          </a:p>
        </p:txBody>
      </p:sp>
      <p:sp>
        <p:nvSpPr>
          <p:cNvPr id="51" name="TextBox 50">
            <a:extLst>
              <a:ext uri="{FF2B5EF4-FFF2-40B4-BE49-F238E27FC236}">
                <a16:creationId xmlns:a16="http://schemas.microsoft.com/office/drawing/2014/main" id="{48CD0198-1039-0920-803F-219083A94A9B}"/>
              </a:ext>
            </a:extLst>
          </p:cNvPr>
          <p:cNvSpPr txBox="1"/>
          <p:nvPr/>
        </p:nvSpPr>
        <p:spPr>
          <a:xfrm>
            <a:off x="9125039" y="6143448"/>
            <a:ext cx="2004765" cy="369332"/>
          </a:xfrm>
          <a:prstGeom prst="rect">
            <a:avLst/>
          </a:prstGeom>
          <a:noFill/>
        </p:spPr>
        <p:txBody>
          <a:bodyPr wrap="square" rtlCol="0">
            <a:spAutoFit/>
          </a:bodyPr>
          <a:lstStyle/>
          <a:p>
            <a:r>
              <a:rPr lang="en-US" dirty="0"/>
              <a:t>Immanuel Kant</a:t>
            </a:r>
            <a:endParaRPr lang="el-GR" dirty="0"/>
          </a:p>
        </p:txBody>
      </p:sp>
    </p:spTree>
    <p:extLst>
      <p:ext uri="{BB962C8B-B14F-4D97-AF65-F5344CB8AC3E}">
        <p14:creationId xmlns:p14="http://schemas.microsoft.com/office/powerpoint/2010/main" val="100641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a process&#10;&#10;Description automatically generated">
            <a:extLst>
              <a:ext uri="{FF2B5EF4-FFF2-40B4-BE49-F238E27FC236}">
                <a16:creationId xmlns:a16="http://schemas.microsoft.com/office/drawing/2014/main" id="{49F405DC-BE98-11AA-E69A-69764D911850}"/>
              </a:ext>
            </a:extLst>
          </p:cNvPr>
          <p:cNvPicPr>
            <a:picLocks noChangeAspect="1"/>
          </p:cNvPicPr>
          <p:nvPr/>
        </p:nvPicPr>
        <p:blipFill>
          <a:blip r:embed="rId2"/>
          <a:stretch>
            <a:fillRect/>
          </a:stretch>
        </p:blipFill>
        <p:spPr>
          <a:xfrm>
            <a:off x="1613130" y="765706"/>
            <a:ext cx="3124588" cy="1585965"/>
          </a:xfrm>
          <a:prstGeom prst="rect">
            <a:avLst/>
          </a:prstGeom>
        </p:spPr>
      </p:pic>
      <p:sp>
        <p:nvSpPr>
          <p:cNvPr id="2" name="TextBox 1">
            <a:extLst>
              <a:ext uri="{FF2B5EF4-FFF2-40B4-BE49-F238E27FC236}">
                <a16:creationId xmlns:a16="http://schemas.microsoft.com/office/drawing/2014/main" id="{FF1282F5-6461-ED58-753D-4852621D1827}"/>
              </a:ext>
            </a:extLst>
          </p:cNvPr>
          <p:cNvSpPr txBox="1"/>
          <p:nvPr/>
        </p:nvSpPr>
        <p:spPr>
          <a:xfrm>
            <a:off x="1738144" y="2445967"/>
            <a:ext cx="2999574" cy="369332"/>
          </a:xfrm>
          <a:prstGeom prst="rect">
            <a:avLst/>
          </a:prstGeom>
          <a:noFill/>
        </p:spPr>
        <p:txBody>
          <a:bodyPr wrap="square" rtlCol="0">
            <a:spAutoFit/>
          </a:bodyPr>
          <a:lstStyle/>
          <a:p>
            <a:r>
              <a:rPr lang="el-GR" dirty="0"/>
              <a:t>Θέση – Αντίθεση - Σύνθεση</a:t>
            </a:r>
          </a:p>
        </p:txBody>
      </p:sp>
      <p:pic>
        <p:nvPicPr>
          <p:cNvPr id="4" name="Picture 3" descr="A person with a beard and glasses&#10;&#10;Description automatically generated">
            <a:extLst>
              <a:ext uri="{FF2B5EF4-FFF2-40B4-BE49-F238E27FC236}">
                <a16:creationId xmlns:a16="http://schemas.microsoft.com/office/drawing/2014/main" id="{5E206934-9D8B-88EB-2129-17B76C356BB8}"/>
              </a:ext>
            </a:extLst>
          </p:cNvPr>
          <p:cNvPicPr>
            <a:picLocks noChangeAspect="1"/>
          </p:cNvPicPr>
          <p:nvPr/>
        </p:nvPicPr>
        <p:blipFill>
          <a:blip r:embed="rId3"/>
          <a:stretch>
            <a:fillRect/>
          </a:stretch>
        </p:blipFill>
        <p:spPr>
          <a:xfrm>
            <a:off x="9659526" y="1008835"/>
            <a:ext cx="1437132" cy="1437132"/>
          </a:xfrm>
          <a:prstGeom prst="rect">
            <a:avLst/>
          </a:prstGeom>
        </p:spPr>
      </p:pic>
      <p:pic>
        <p:nvPicPr>
          <p:cNvPr id="7" name="Picture 6" descr="A white card with black text&#10;&#10;Description automatically generated">
            <a:extLst>
              <a:ext uri="{FF2B5EF4-FFF2-40B4-BE49-F238E27FC236}">
                <a16:creationId xmlns:a16="http://schemas.microsoft.com/office/drawing/2014/main" id="{E8B71431-AC2C-B0DB-8170-C4D539F68859}"/>
              </a:ext>
            </a:extLst>
          </p:cNvPr>
          <p:cNvPicPr>
            <a:picLocks noChangeAspect="1"/>
          </p:cNvPicPr>
          <p:nvPr/>
        </p:nvPicPr>
        <p:blipFill>
          <a:blip r:embed="rId4"/>
          <a:stretch>
            <a:fillRect/>
          </a:stretch>
        </p:blipFill>
        <p:spPr>
          <a:xfrm>
            <a:off x="6232202" y="453097"/>
            <a:ext cx="2934109" cy="2019582"/>
          </a:xfrm>
          <a:prstGeom prst="rect">
            <a:avLst/>
          </a:prstGeom>
        </p:spPr>
      </p:pic>
      <p:pic>
        <p:nvPicPr>
          <p:cNvPr id="9" name="Picture 8" descr="A diagram of a egg&#10;&#10;Description automatically generated">
            <a:extLst>
              <a:ext uri="{FF2B5EF4-FFF2-40B4-BE49-F238E27FC236}">
                <a16:creationId xmlns:a16="http://schemas.microsoft.com/office/drawing/2014/main" id="{8D7C8927-1D10-0D4D-1962-C45028DCD641}"/>
              </a:ext>
            </a:extLst>
          </p:cNvPr>
          <p:cNvPicPr>
            <a:picLocks noChangeAspect="1"/>
          </p:cNvPicPr>
          <p:nvPr/>
        </p:nvPicPr>
        <p:blipFill>
          <a:blip r:embed="rId5"/>
          <a:stretch>
            <a:fillRect/>
          </a:stretch>
        </p:blipFill>
        <p:spPr>
          <a:xfrm>
            <a:off x="332029" y="3631962"/>
            <a:ext cx="3478214" cy="2311929"/>
          </a:xfrm>
          <a:prstGeom prst="rect">
            <a:avLst/>
          </a:prstGeom>
        </p:spPr>
      </p:pic>
      <p:pic>
        <p:nvPicPr>
          <p:cNvPr id="13" name="Picture 12" descr="A yellow bird with black text&#10;&#10;Description automatically generated">
            <a:extLst>
              <a:ext uri="{FF2B5EF4-FFF2-40B4-BE49-F238E27FC236}">
                <a16:creationId xmlns:a16="http://schemas.microsoft.com/office/drawing/2014/main" id="{8A4602D3-1A87-B264-BBEC-16031E713951}"/>
              </a:ext>
            </a:extLst>
          </p:cNvPr>
          <p:cNvPicPr>
            <a:picLocks noChangeAspect="1"/>
          </p:cNvPicPr>
          <p:nvPr/>
        </p:nvPicPr>
        <p:blipFill>
          <a:blip r:embed="rId6"/>
          <a:stretch>
            <a:fillRect/>
          </a:stretch>
        </p:blipFill>
        <p:spPr>
          <a:xfrm>
            <a:off x="4322623" y="3631962"/>
            <a:ext cx="3376633" cy="2311929"/>
          </a:xfrm>
          <a:prstGeom prst="rect">
            <a:avLst/>
          </a:prstGeom>
        </p:spPr>
      </p:pic>
      <p:pic>
        <p:nvPicPr>
          <p:cNvPr id="16" name="Picture 15" descr="A diagram of a chicken&#10;&#10;Description automatically generated">
            <a:extLst>
              <a:ext uri="{FF2B5EF4-FFF2-40B4-BE49-F238E27FC236}">
                <a16:creationId xmlns:a16="http://schemas.microsoft.com/office/drawing/2014/main" id="{D085E3F6-D18D-D968-DFE4-FB75680A8B17}"/>
              </a:ext>
            </a:extLst>
          </p:cNvPr>
          <p:cNvPicPr>
            <a:picLocks noChangeAspect="1"/>
          </p:cNvPicPr>
          <p:nvPr/>
        </p:nvPicPr>
        <p:blipFill>
          <a:blip r:embed="rId7"/>
          <a:stretch>
            <a:fillRect/>
          </a:stretch>
        </p:blipFill>
        <p:spPr>
          <a:xfrm>
            <a:off x="8150558" y="3631962"/>
            <a:ext cx="3511513" cy="2311929"/>
          </a:xfrm>
          <a:prstGeom prst="rect">
            <a:avLst/>
          </a:prstGeom>
        </p:spPr>
      </p:pic>
      <p:sp>
        <p:nvSpPr>
          <p:cNvPr id="19" name="TextBox 18">
            <a:extLst>
              <a:ext uri="{FF2B5EF4-FFF2-40B4-BE49-F238E27FC236}">
                <a16:creationId xmlns:a16="http://schemas.microsoft.com/office/drawing/2014/main" id="{CB486709-3296-BA70-F862-32F72A64A150}"/>
              </a:ext>
            </a:extLst>
          </p:cNvPr>
          <p:cNvSpPr txBox="1"/>
          <p:nvPr/>
        </p:nvSpPr>
        <p:spPr>
          <a:xfrm>
            <a:off x="433610" y="185528"/>
            <a:ext cx="3376633" cy="369332"/>
          </a:xfrm>
          <a:prstGeom prst="rect">
            <a:avLst/>
          </a:prstGeom>
          <a:noFill/>
        </p:spPr>
        <p:txBody>
          <a:bodyPr wrap="square" rtlCol="0">
            <a:spAutoFit/>
          </a:bodyPr>
          <a:lstStyle/>
          <a:p>
            <a:r>
              <a:rPr lang="el-GR" b="1" u="sng" dirty="0"/>
              <a:t>Διαλεκτικός Υλισμός </a:t>
            </a:r>
          </a:p>
        </p:txBody>
      </p:sp>
    </p:spTree>
    <p:extLst>
      <p:ext uri="{BB962C8B-B14F-4D97-AF65-F5344CB8AC3E}">
        <p14:creationId xmlns:p14="http://schemas.microsoft.com/office/powerpoint/2010/main" val="72124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F74D8-1A14-7D77-0803-110442A64A7E}"/>
              </a:ext>
            </a:extLst>
          </p:cNvPr>
          <p:cNvSpPr txBox="1"/>
          <p:nvPr/>
        </p:nvSpPr>
        <p:spPr>
          <a:xfrm>
            <a:off x="230736" y="179461"/>
            <a:ext cx="4742916" cy="461665"/>
          </a:xfrm>
          <a:prstGeom prst="rect">
            <a:avLst/>
          </a:prstGeom>
          <a:noFill/>
        </p:spPr>
        <p:txBody>
          <a:bodyPr wrap="square" rtlCol="0">
            <a:spAutoFit/>
          </a:bodyPr>
          <a:lstStyle/>
          <a:p>
            <a:r>
              <a:rPr lang="el-GR" sz="2400" b="1" u="sng" dirty="0"/>
              <a:t>3.</a:t>
            </a:r>
            <a:r>
              <a:rPr lang="en-US" sz="2400" b="1" u="sng" dirty="0"/>
              <a:t>Anti‑Individualistic Challenges</a:t>
            </a:r>
            <a:endParaRPr lang="el-GR" sz="2400" b="1" u="sng" dirty="0"/>
          </a:p>
        </p:txBody>
      </p:sp>
      <p:sp>
        <p:nvSpPr>
          <p:cNvPr id="3" name="TextBox 2">
            <a:extLst>
              <a:ext uri="{FF2B5EF4-FFF2-40B4-BE49-F238E27FC236}">
                <a16:creationId xmlns:a16="http://schemas.microsoft.com/office/drawing/2014/main" id="{4147B2B9-85E9-241A-F0B8-4224A322094F}"/>
              </a:ext>
            </a:extLst>
          </p:cNvPr>
          <p:cNvSpPr txBox="1"/>
          <p:nvPr/>
        </p:nvSpPr>
        <p:spPr>
          <a:xfrm>
            <a:off x="444380" y="803673"/>
            <a:ext cx="10092584" cy="400110"/>
          </a:xfrm>
          <a:prstGeom prst="rect">
            <a:avLst/>
          </a:prstGeom>
          <a:noFill/>
        </p:spPr>
        <p:txBody>
          <a:bodyPr wrap="square" rtlCol="0">
            <a:spAutoFit/>
          </a:bodyPr>
          <a:lstStyle/>
          <a:p>
            <a:r>
              <a:rPr lang="el-GR" sz="2000" i="1" dirty="0"/>
              <a:t>Τι προβλήματα είχε να αντιμετωπίσει το </a:t>
            </a:r>
            <a:r>
              <a:rPr lang="en-US" sz="2000" i="1" dirty="0"/>
              <a:t>OCB </a:t>
            </a:r>
            <a:r>
              <a:rPr lang="el-GR" sz="2000" i="1" dirty="0"/>
              <a:t>σχετικά με την έννοια του οργανισμού</a:t>
            </a:r>
            <a:r>
              <a:rPr lang="en-US" sz="2000" i="1" dirty="0"/>
              <a:t>;</a:t>
            </a:r>
            <a:endParaRPr lang="el-GR" sz="2000" i="1" dirty="0"/>
          </a:p>
        </p:txBody>
      </p:sp>
      <p:sp>
        <p:nvSpPr>
          <p:cNvPr id="4" name="TextBox 3">
            <a:extLst>
              <a:ext uri="{FF2B5EF4-FFF2-40B4-BE49-F238E27FC236}">
                <a16:creationId xmlns:a16="http://schemas.microsoft.com/office/drawing/2014/main" id="{7E118F52-4161-728E-C780-BBCCC85ACF9B}"/>
              </a:ext>
            </a:extLst>
          </p:cNvPr>
          <p:cNvSpPr txBox="1"/>
          <p:nvPr/>
        </p:nvSpPr>
        <p:spPr>
          <a:xfrm>
            <a:off x="905852" y="1335552"/>
            <a:ext cx="7349385" cy="369332"/>
          </a:xfrm>
          <a:prstGeom prst="rect">
            <a:avLst/>
          </a:prstGeom>
          <a:noFill/>
        </p:spPr>
        <p:txBody>
          <a:bodyPr wrap="square" rtlCol="0">
            <a:spAutoFit/>
          </a:bodyPr>
          <a:lstStyle/>
          <a:p>
            <a:pPr marL="285750" indent="-285750">
              <a:buFont typeface="Arial" panose="020B0604020202020204" pitchFamily="34" charset="0"/>
              <a:buChar char="•"/>
            </a:pPr>
            <a:r>
              <a:rPr lang="el-GR" dirty="0"/>
              <a:t>Ο οργανισμός είναι αδιάσπαστα συνδεδεμένος με το πριβάλλον του</a:t>
            </a:r>
            <a:r>
              <a:rPr lang="en-US" dirty="0"/>
              <a:t>:</a:t>
            </a:r>
            <a:r>
              <a:rPr lang="el-GR" dirty="0"/>
              <a:t> </a:t>
            </a:r>
            <a:r>
              <a:rPr lang="en-US" dirty="0"/>
              <a:t> </a:t>
            </a:r>
            <a:endParaRPr lang="el-GR" dirty="0"/>
          </a:p>
        </p:txBody>
      </p:sp>
      <p:sp>
        <p:nvSpPr>
          <p:cNvPr id="6" name="TextBox 5">
            <a:extLst>
              <a:ext uri="{FF2B5EF4-FFF2-40B4-BE49-F238E27FC236}">
                <a16:creationId xmlns:a16="http://schemas.microsoft.com/office/drawing/2014/main" id="{FF7A885C-F972-C030-FC9A-37D9B6DF9997}"/>
              </a:ext>
            </a:extLst>
          </p:cNvPr>
          <p:cNvSpPr txBox="1"/>
          <p:nvPr/>
        </p:nvSpPr>
        <p:spPr>
          <a:xfrm>
            <a:off x="632388" y="1830275"/>
            <a:ext cx="10793339" cy="338554"/>
          </a:xfrm>
          <a:prstGeom prst="rect">
            <a:avLst/>
          </a:prstGeom>
          <a:noFill/>
        </p:spPr>
        <p:txBody>
          <a:bodyPr wrap="square">
            <a:spAutoFit/>
          </a:bodyPr>
          <a:lstStyle/>
          <a:p>
            <a:r>
              <a:rPr lang="en-US" sz="1600" i="1" dirty="0"/>
              <a:t>“…The two stand to one another, not in the relation of cause and effect, but in that of reciprocity.”(Haldane,1884)</a:t>
            </a:r>
            <a:endParaRPr lang="el-GR" sz="1600" i="1" dirty="0"/>
          </a:p>
        </p:txBody>
      </p:sp>
      <p:sp>
        <p:nvSpPr>
          <p:cNvPr id="7" name="TextBox 6">
            <a:extLst>
              <a:ext uri="{FF2B5EF4-FFF2-40B4-BE49-F238E27FC236}">
                <a16:creationId xmlns:a16="http://schemas.microsoft.com/office/drawing/2014/main" id="{D28DF100-949C-16F3-75CC-4D50538E654D}"/>
              </a:ext>
            </a:extLst>
          </p:cNvPr>
          <p:cNvSpPr txBox="1"/>
          <p:nvPr/>
        </p:nvSpPr>
        <p:spPr>
          <a:xfrm>
            <a:off x="1427148" y="5522448"/>
            <a:ext cx="9434557" cy="646331"/>
          </a:xfrm>
          <a:prstGeom prst="rect">
            <a:avLst/>
          </a:prstGeom>
          <a:noFill/>
        </p:spPr>
        <p:txBody>
          <a:bodyPr wrap="square" rtlCol="0">
            <a:spAutoFit/>
          </a:bodyPr>
          <a:lstStyle/>
          <a:p>
            <a:r>
              <a:rPr lang="el-GR" i="1" dirty="0"/>
              <a:t>Πως μπορούμε να ελπίζουμε οτι θα φτιάξουμε μια βιολογική θεωρία με βάση τον οργανισμό, όταν δεν μπορούμε να τον ορίσουμε ανεξάρτητα απο το περιβάλλον του </a:t>
            </a:r>
            <a:r>
              <a:rPr lang="en-US" i="1" dirty="0"/>
              <a:t>;</a:t>
            </a:r>
            <a:endParaRPr lang="el-GR" i="1" dirty="0"/>
          </a:p>
        </p:txBody>
      </p:sp>
      <p:sp>
        <p:nvSpPr>
          <p:cNvPr id="9" name="TextBox 8">
            <a:extLst>
              <a:ext uri="{FF2B5EF4-FFF2-40B4-BE49-F238E27FC236}">
                <a16:creationId xmlns:a16="http://schemas.microsoft.com/office/drawing/2014/main" id="{4817213F-6EA3-A7EC-DCF4-F55D14FFBA11}"/>
              </a:ext>
            </a:extLst>
          </p:cNvPr>
          <p:cNvSpPr txBox="1"/>
          <p:nvPr/>
        </p:nvSpPr>
        <p:spPr>
          <a:xfrm>
            <a:off x="905851" y="2320357"/>
            <a:ext cx="9998583" cy="369332"/>
          </a:xfrm>
          <a:prstGeom prst="rect">
            <a:avLst/>
          </a:prstGeom>
          <a:noFill/>
        </p:spPr>
        <p:txBody>
          <a:bodyPr wrap="square" rtlCol="0">
            <a:spAutoFit/>
          </a:bodyPr>
          <a:lstStyle/>
          <a:p>
            <a:pPr marL="285750" indent="-285750">
              <a:buFont typeface="Arial" panose="020B0604020202020204" pitchFamily="34" charset="0"/>
              <a:buChar char="•"/>
            </a:pPr>
            <a:r>
              <a:rPr lang="el-GR" dirty="0"/>
              <a:t>Οργανισμός – Περιβάλλον. Δύο μονάδες που μοιράζονται τις ίδιες ιδιότητες</a:t>
            </a:r>
            <a:r>
              <a:rPr lang="en-US" dirty="0"/>
              <a:t>: </a:t>
            </a:r>
            <a:endParaRPr lang="el-GR" dirty="0"/>
          </a:p>
        </p:txBody>
      </p:sp>
      <p:sp>
        <p:nvSpPr>
          <p:cNvPr id="10" name="TextBox 9">
            <a:extLst>
              <a:ext uri="{FF2B5EF4-FFF2-40B4-BE49-F238E27FC236}">
                <a16:creationId xmlns:a16="http://schemas.microsoft.com/office/drawing/2014/main" id="{20225D5D-D503-CBA3-6538-413BC0E5D76B}"/>
              </a:ext>
            </a:extLst>
          </p:cNvPr>
          <p:cNvSpPr txBox="1"/>
          <p:nvPr/>
        </p:nvSpPr>
        <p:spPr>
          <a:xfrm>
            <a:off x="632387" y="2809117"/>
            <a:ext cx="11870109" cy="369332"/>
          </a:xfrm>
          <a:prstGeom prst="rect">
            <a:avLst/>
          </a:prstGeom>
          <a:noFill/>
        </p:spPr>
        <p:txBody>
          <a:bodyPr wrap="square" rtlCol="0">
            <a:spAutoFit/>
          </a:bodyPr>
          <a:lstStyle/>
          <a:p>
            <a:r>
              <a:rPr lang="en-US" i="1" dirty="0"/>
              <a:t>“biology</a:t>
            </a:r>
            <a:r>
              <a:rPr lang="el-GR" i="1" dirty="0"/>
              <a:t> </a:t>
            </a:r>
            <a:r>
              <a:rPr lang="en-US" i="1" dirty="0"/>
              <a:t>is the study of larger organisms; whereas physics is the study of the smaller organisms</a:t>
            </a:r>
            <a:r>
              <a:rPr lang="el-GR" i="1" dirty="0"/>
              <a:t>.</a:t>
            </a:r>
            <a:r>
              <a:rPr lang="en-US" i="1" dirty="0"/>
              <a:t>”(Whitehead</a:t>
            </a:r>
            <a:r>
              <a:rPr lang="el-GR" i="1" dirty="0"/>
              <a:t>,</a:t>
            </a:r>
            <a:r>
              <a:rPr lang="en-US" i="1" dirty="0"/>
              <a:t>1925</a:t>
            </a:r>
            <a:r>
              <a:rPr lang="el-GR" i="1" dirty="0"/>
              <a:t>)</a:t>
            </a:r>
          </a:p>
        </p:txBody>
      </p:sp>
      <p:sp>
        <p:nvSpPr>
          <p:cNvPr id="11" name="TextBox 10">
            <a:extLst>
              <a:ext uri="{FF2B5EF4-FFF2-40B4-BE49-F238E27FC236}">
                <a16:creationId xmlns:a16="http://schemas.microsoft.com/office/drawing/2014/main" id="{807B48C5-F03E-D3F3-A4C0-335557D5B509}"/>
              </a:ext>
            </a:extLst>
          </p:cNvPr>
          <p:cNvSpPr txBox="1"/>
          <p:nvPr/>
        </p:nvSpPr>
        <p:spPr>
          <a:xfrm>
            <a:off x="1427148" y="4952446"/>
            <a:ext cx="7340839" cy="369332"/>
          </a:xfrm>
          <a:prstGeom prst="rect">
            <a:avLst/>
          </a:prstGeom>
          <a:noFill/>
        </p:spPr>
        <p:txBody>
          <a:bodyPr wrap="square" rtlCol="0">
            <a:spAutoFit/>
          </a:bodyPr>
          <a:lstStyle/>
          <a:p>
            <a:r>
              <a:rPr lang="el-GR" i="1" dirty="0"/>
              <a:t>Πότε κάτι μπορεί να χαρακτηριστεί ως οργανισμός και πότε ΟΧΙ? </a:t>
            </a:r>
          </a:p>
        </p:txBody>
      </p:sp>
      <p:sp>
        <p:nvSpPr>
          <p:cNvPr id="20" name="TextBox 19">
            <a:extLst>
              <a:ext uri="{FF2B5EF4-FFF2-40B4-BE49-F238E27FC236}">
                <a16:creationId xmlns:a16="http://schemas.microsoft.com/office/drawing/2014/main" id="{ED45DB78-2BCA-489E-BFEB-EE1C69C8686A}"/>
              </a:ext>
            </a:extLst>
          </p:cNvPr>
          <p:cNvSpPr txBox="1"/>
          <p:nvPr/>
        </p:nvSpPr>
        <p:spPr>
          <a:xfrm>
            <a:off x="905851" y="3341098"/>
            <a:ext cx="6913548" cy="369332"/>
          </a:xfrm>
          <a:prstGeom prst="rect">
            <a:avLst/>
          </a:prstGeom>
          <a:noFill/>
        </p:spPr>
        <p:txBody>
          <a:bodyPr wrap="square" rtlCol="0">
            <a:spAutoFit/>
          </a:bodyPr>
          <a:lstStyle/>
          <a:p>
            <a:pPr marL="285750" indent="-285750">
              <a:buFont typeface="Arial" panose="020B0604020202020204" pitchFamily="34" charset="0"/>
              <a:buChar char="•"/>
            </a:pPr>
            <a:r>
              <a:rPr lang="el-GR" dirty="0"/>
              <a:t>Τα όρια μεταξύ των οργανισμών ΔΕΝ είναι σαφή</a:t>
            </a:r>
            <a:r>
              <a:rPr lang="en-US" dirty="0"/>
              <a:t>:</a:t>
            </a:r>
            <a:endParaRPr lang="el-GR" u="sng" dirty="0"/>
          </a:p>
        </p:txBody>
      </p:sp>
      <p:sp>
        <p:nvSpPr>
          <p:cNvPr id="24" name="TextBox 23">
            <a:extLst>
              <a:ext uri="{FF2B5EF4-FFF2-40B4-BE49-F238E27FC236}">
                <a16:creationId xmlns:a16="http://schemas.microsoft.com/office/drawing/2014/main" id="{015B2CD2-1918-15F6-4A2C-56AD2ADA0A7B}"/>
              </a:ext>
            </a:extLst>
          </p:cNvPr>
          <p:cNvSpPr txBox="1"/>
          <p:nvPr/>
        </p:nvSpPr>
        <p:spPr>
          <a:xfrm>
            <a:off x="632387" y="3787613"/>
            <a:ext cx="11435517" cy="646331"/>
          </a:xfrm>
          <a:prstGeom prst="rect">
            <a:avLst/>
          </a:prstGeom>
          <a:noFill/>
        </p:spPr>
        <p:txBody>
          <a:bodyPr wrap="square" rtlCol="0">
            <a:spAutoFit/>
          </a:bodyPr>
          <a:lstStyle/>
          <a:p>
            <a:r>
              <a:rPr lang="en-US" i="1" dirty="0"/>
              <a:t>“It is obvious that no adequate definition can be given, because the organism is neither</a:t>
            </a:r>
            <a:r>
              <a:rPr lang="el-GR" i="1" dirty="0"/>
              <a:t> </a:t>
            </a:r>
            <a:r>
              <a:rPr lang="en-US" i="1" dirty="0"/>
              <a:t>a thing nor a concept, but a</a:t>
            </a:r>
            <a:r>
              <a:rPr lang="el-GR" i="1" dirty="0"/>
              <a:t> </a:t>
            </a:r>
            <a:r>
              <a:rPr lang="en-US" i="1" dirty="0"/>
              <a:t>continual flux or process, and hence forever changing</a:t>
            </a:r>
            <a:r>
              <a:rPr lang="el-GR" i="1" dirty="0"/>
              <a:t> </a:t>
            </a:r>
            <a:r>
              <a:rPr lang="en-US" i="1" dirty="0"/>
              <a:t>and never complete”</a:t>
            </a:r>
            <a:r>
              <a:rPr lang="el-GR" i="1" dirty="0"/>
              <a:t>(΅</a:t>
            </a:r>
            <a:r>
              <a:rPr lang="en-US" i="1" dirty="0"/>
              <a:t>Wheeler,1911)</a:t>
            </a:r>
            <a:endParaRPr lang="el-GR" i="1" dirty="0"/>
          </a:p>
        </p:txBody>
      </p:sp>
    </p:spTree>
    <p:extLst>
      <p:ext uri="{BB962C8B-B14F-4D97-AF65-F5344CB8AC3E}">
        <p14:creationId xmlns:p14="http://schemas.microsoft.com/office/powerpoint/2010/main" val="423059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2B3FB07-76CC-86A6-E45C-BD5A9EA4C98C}"/>
              </a:ext>
            </a:extLst>
          </p:cNvPr>
          <p:cNvSpPr txBox="1"/>
          <p:nvPr/>
        </p:nvSpPr>
        <p:spPr>
          <a:xfrm>
            <a:off x="256374" y="392834"/>
            <a:ext cx="6913547" cy="646331"/>
          </a:xfrm>
          <a:prstGeom prst="rect">
            <a:avLst/>
          </a:prstGeom>
          <a:noFill/>
        </p:spPr>
        <p:txBody>
          <a:bodyPr wrap="square" rtlCol="0">
            <a:spAutoFit/>
          </a:bodyPr>
          <a:lstStyle/>
          <a:p>
            <a:r>
              <a:rPr lang="en-US" dirty="0"/>
              <a:t>“It is made up of parts and is itself only a part in a bigger</a:t>
            </a:r>
            <a:r>
              <a:rPr lang="el-GR" dirty="0"/>
              <a:t> </a:t>
            </a:r>
            <a:r>
              <a:rPr lang="en-US" dirty="0"/>
              <a:t>context. We always see it relative and never absolute” (Schaxel</a:t>
            </a:r>
            <a:r>
              <a:rPr lang="el-GR" dirty="0"/>
              <a:t>,</a:t>
            </a:r>
            <a:r>
              <a:rPr lang="en-US" dirty="0"/>
              <a:t>1931</a:t>
            </a:r>
            <a:r>
              <a:rPr lang="el-GR" dirty="0"/>
              <a:t>)</a:t>
            </a:r>
          </a:p>
        </p:txBody>
      </p:sp>
      <p:pic>
        <p:nvPicPr>
          <p:cNvPr id="22" name="Picture 21">
            <a:extLst>
              <a:ext uri="{FF2B5EF4-FFF2-40B4-BE49-F238E27FC236}">
                <a16:creationId xmlns:a16="http://schemas.microsoft.com/office/drawing/2014/main" id="{23DB74A0-32C2-87BB-C9E6-2CA5B4FF08D1}"/>
              </a:ext>
            </a:extLst>
          </p:cNvPr>
          <p:cNvPicPr>
            <a:picLocks noChangeAspect="1"/>
          </p:cNvPicPr>
          <p:nvPr/>
        </p:nvPicPr>
        <p:blipFill>
          <a:blip r:embed="rId2"/>
          <a:stretch>
            <a:fillRect/>
          </a:stretch>
        </p:blipFill>
        <p:spPr>
          <a:xfrm>
            <a:off x="7279651" y="334876"/>
            <a:ext cx="4637346" cy="4046422"/>
          </a:xfrm>
          <a:prstGeom prst="rect">
            <a:avLst/>
          </a:prstGeom>
        </p:spPr>
      </p:pic>
      <p:sp>
        <p:nvSpPr>
          <p:cNvPr id="2" name="TextBox 1">
            <a:extLst>
              <a:ext uri="{FF2B5EF4-FFF2-40B4-BE49-F238E27FC236}">
                <a16:creationId xmlns:a16="http://schemas.microsoft.com/office/drawing/2014/main" id="{92A11EB1-D9F3-0B2C-0165-C5E1DF27BE14}"/>
              </a:ext>
            </a:extLst>
          </p:cNvPr>
          <p:cNvSpPr txBox="1"/>
          <p:nvPr/>
        </p:nvSpPr>
        <p:spPr>
          <a:xfrm>
            <a:off x="623842" y="1512605"/>
            <a:ext cx="1375873" cy="369332"/>
          </a:xfrm>
          <a:prstGeom prst="rect">
            <a:avLst/>
          </a:prstGeom>
          <a:noFill/>
        </p:spPr>
        <p:txBody>
          <a:bodyPr wrap="square" rtlCol="0">
            <a:spAutoFit/>
          </a:bodyPr>
          <a:lstStyle/>
          <a:p>
            <a:r>
              <a:rPr lang="el-GR" u="sng" dirty="0"/>
              <a:t>Παράδοξο</a:t>
            </a:r>
          </a:p>
        </p:txBody>
      </p:sp>
      <p:sp>
        <p:nvSpPr>
          <p:cNvPr id="3" name="TextBox 2">
            <a:extLst>
              <a:ext uri="{FF2B5EF4-FFF2-40B4-BE49-F238E27FC236}">
                <a16:creationId xmlns:a16="http://schemas.microsoft.com/office/drawing/2014/main" id="{753626EF-70C7-B2A8-B2EB-55695B7EA552}"/>
              </a:ext>
            </a:extLst>
          </p:cNvPr>
          <p:cNvSpPr txBox="1"/>
          <p:nvPr/>
        </p:nvSpPr>
        <p:spPr>
          <a:xfrm>
            <a:off x="781939" y="2521009"/>
            <a:ext cx="2435552" cy="369332"/>
          </a:xfrm>
          <a:prstGeom prst="rect">
            <a:avLst/>
          </a:prstGeom>
          <a:noFill/>
        </p:spPr>
        <p:txBody>
          <a:bodyPr wrap="square" rtlCol="0">
            <a:spAutoFit/>
          </a:bodyPr>
          <a:lstStyle/>
          <a:p>
            <a:r>
              <a:rPr lang="en-US" dirty="0"/>
              <a:t>Organism-Centered</a:t>
            </a:r>
            <a:endParaRPr lang="el-GR" dirty="0"/>
          </a:p>
        </p:txBody>
      </p:sp>
      <p:sp>
        <p:nvSpPr>
          <p:cNvPr id="4" name="TextBox 3">
            <a:extLst>
              <a:ext uri="{FF2B5EF4-FFF2-40B4-BE49-F238E27FC236}">
                <a16:creationId xmlns:a16="http://schemas.microsoft.com/office/drawing/2014/main" id="{90E2CB93-99BB-37F1-D5FA-2AB8824463DC}"/>
              </a:ext>
            </a:extLst>
          </p:cNvPr>
          <p:cNvSpPr txBox="1"/>
          <p:nvPr/>
        </p:nvSpPr>
        <p:spPr>
          <a:xfrm>
            <a:off x="3802879" y="2521009"/>
            <a:ext cx="2486826" cy="369332"/>
          </a:xfrm>
          <a:prstGeom prst="rect">
            <a:avLst/>
          </a:prstGeom>
          <a:noFill/>
        </p:spPr>
        <p:txBody>
          <a:bodyPr wrap="square" rtlCol="0">
            <a:spAutoFit/>
          </a:bodyPr>
          <a:lstStyle/>
          <a:p>
            <a:r>
              <a:rPr lang="en-US" dirty="0"/>
              <a:t>Anti-Individualistic</a:t>
            </a:r>
            <a:endParaRPr lang="el-GR" dirty="0"/>
          </a:p>
        </p:txBody>
      </p:sp>
      <p:sp>
        <p:nvSpPr>
          <p:cNvPr id="7" name="Arrow: U-Turn 6">
            <a:extLst>
              <a:ext uri="{FF2B5EF4-FFF2-40B4-BE49-F238E27FC236}">
                <a16:creationId xmlns:a16="http://schemas.microsoft.com/office/drawing/2014/main" id="{93956DEE-F96C-1FF3-9158-3A7BED5362B8}"/>
              </a:ext>
            </a:extLst>
          </p:cNvPr>
          <p:cNvSpPr/>
          <p:nvPr/>
        </p:nvSpPr>
        <p:spPr>
          <a:xfrm>
            <a:off x="2382167" y="1849890"/>
            <a:ext cx="2033899" cy="546854"/>
          </a:xfrm>
          <a:prstGeom prst="utur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9" name="Arrow: U-Turn 8">
            <a:extLst>
              <a:ext uri="{FF2B5EF4-FFF2-40B4-BE49-F238E27FC236}">
                <a16:creationId xmlns:a16="http://schemas.microsoft.com/office/drawing/2014/main" id="{2A8C6C1E-CAD1-7AC0-7876-DF3B5BEF6558}"/>
              </a:ext>
            </a:extLst>
          </p:cNvPr>
          <p:cNvSpPr/>
          <p:nvPr/>
        </p:nvSpPr>
        <p:spPr>
          <a:xfrm rot="10800000">
            <a:off x="2382167" y="2950615"/>
            <a:ext cx="1903919" cy="629996"/>
          </a:xfrm>
          <a:prstGeom prst="utur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0" name="TextBox 9">
            <a:extLst>
              <a:ext uri="{FF2B5EF4-FFF2-40B4-BE49-F238E27FC236}">
                <a16:creationId xmlns:a16="http://schemas.microsoft.com/office/drawing/2014/main" id="{B1DA09CB-9FB5-A569-A9D5-EC32CCDAAFE8}"/>
              </a:ext>
            </a:extLst>
          </p:cNvPr>
          <p:cNvSpPr txBox="1"/>
          <p:nvPr/>
        </p:nvSpPr>
        <p:spPr>
          <a:xfrm>
            <a:off x="623842" y="5192023"/>
            <a:ext cx="11502640" cy="369332"/>
          </a:xfrm>
          <a:prstGeom prst="rect">
            <a:avLst/>
          </a:prstGeom>
          <a:noFill/>
        </p:spPr>
        <p:txBody>
          <a:bodyPr wrap="square" rtlCol="0">
            <a:spAutoFit/>
          </a:bodyPr>
          <a:lstStyle/>
          <a:p>
            <a:r>
              <a:rPr lang="en-US" i="1" dirty="0"/>
              <a:t>-</a:t>
            </a:r>
            <a:r>
              <a:rPr lang="el-GR" i="1" dirty="0"/>
              <a:t>Σε ποιό βαθμό είναι σημαντικό το ότι δεν μπορούμε να αποσπάσουμε το άτομο απο το αντικείμενο μελέτης</a:t>
            </a:r>
            <a:r>
              <a:rPr lang="en-US" i="1" dirty="0"/>
              <a:t>;</a:t>
            </a:r>
            <a:endParaRPr lang="el-GR" i="1" dirty="0"/>
          </a:p>
        </p:txBody>
      </p:sp>
      <p:sp>
        <p:nvSpPr>
          <p:cNvPr id="11" name="TextBox 10">
            <a:extLst>
              <a:ext uri="{FF2B5EF4-FFF2-40B4-BE49-F238E27FC236}">
                <a16:creationId xmlns:a16="http://schemas.microsoft.com/office/drawing/2014/main" id="{FDF74511-3557-2A60-E259-38AC2661EF9C}"/>
              </a:ext>
            </a:extLst>
          </p:cNvPr>
          <p:cNvSpPr txBox="1"/>
          <p:nvPr/>
        </p:nvSpPr>
        <p:spPr>
          <a:xfrm>
            <a:off x="623842" y="5810938"/>
            <a:ext cx="10605219" cy="369332"/>
          </a:xfrm>
          <a:prstGeom prst="rect">
            <a:avLst/>
          </a:prstGeom>
          <a:noFill/>
        </p:spPr>
        <p:txBody>
          <a:bodyPr wrap="square" rtlCol="0">
            <a:spAutoFit/>
          </a:bodyPr>
          <a:lstStyle/>
          <a:p>
            <a:r>
              <a:rPr lang="en-US" i="1" dirty="0"/>
              <a:t>-</a:t>
            </a:r>
            <a:r>
              <a:rPr lang="el-GR" i="1" dirty="0"/>
              <a:t>Τι κάνουμε οταν μια έννοια μοιάζει τόσο βασική, αλλα είμαστε ανίκανοι να την ορίσουμε ικανοποιητικά? </a:t>
            </a:r>
          </a:p>
        </p:txBody>
      </p:sp>
    </p:spTree>
    <p:extLst>
      <p:ext uri="{BB962C8B-B14F-4D97-AF65-F5344CB8AC3E}">
        <p14:creationId xmlns:p14="http://schemas.microsoft.com/office/powerpoint/2010/main" val="29829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curly hair and mouth open&#10;&#10;Description automatically generated">
            <a:extLst>
              <a:ext uri="{FF2B5EF4-FFF2-40B4-BE49-F238E27FC236}">
                <a16:creationId xmlns:a16="http://schemas.microsoft.com/office/drawing/2014/main" id="{A4EA523F-D7AC-A3D1-DC3C-795920724540}"/>
              </a:ext>
            </a:extLst>
          </p:cNvPr>
          <p:cNvPicPr>
            <a:picLocks noChangeAspect="1"/>
          </p:cNvPicPr>
          <p:nvPr/>
        </p:nvPicPr>
        <p:blipFill>
          <a:blip r:embed="rId2"/>
          <a:stretch>
            <a:fillRect/>
          </a:stretch>
        </p:blipFill>
        <p:spPr>
          <a:xfrm>
            <a:off x="7842192" y="350663"/>
            <a:ext cx="3667570" cy="2053839"/>
          </a:xfrm>
          <a:prstGeom prst="rect">
            <a:avLst/>
          </a:prstGeom>
        </p:spPr>
      </p:pic>
      <p:sp>
        <p:nvSpPr>
          <p:cNvPr id="4" name="TextBox 3">
            <a:extLst>
              <a:ext uri="{FF2B5EF4-FFF2-40B4-BE49-F238E27FC236}">
                <a16:creationId xmlns:a16="http://schemas.microsoft.com/office/drawing/2014/main" id="{E838A0FF-92E6-27E1-B734-40156F90B0F4}"/>
              </a:ext>
            </a:extLst>
          </p:cNvPr>
          <p:cNvSpPr txBox="1"/>
          <p:nvPr/>
        </p:nvSpPr>
        <p:spPr>
          <a:xfrm>
            <a:off x="512748" y="170915"/>
            <a:ext cx="3837062" cy="461665"/>
          </a:xfrm>
          <a:prstGeom prst="rect">
            <a:avLst/>
          </a:prstGeom>
          <a:noFill/>
        </p:spPr>
        <p:txBody>
          <a:bodyPr wrap="square" rtlCol="0">
            <a:spAutoFit/>
          </a:bodyPr>
          <a:lstStyle/>
          <a:p>
            <a:r>
              <a:rPr lang="el-GR" sz="2400" b="1" u="sng" dirty="0"/>
              <a:t>4.Η Ιδέα της Ζωής</a:t>
            </a:r>
          </a:p>
        </p:txBody>
      </p:sp>
      <p:sp>
        <p:nvSpPr>
          <p:cNvPr id="6" name="TextBox 5">
            <a:extLst>
              <a:ext uri="{FF2B5EF4-FFF2-40B4-BE49-F238E27FC236}">
                <a16:creationId xmlns:a16="http://schemas.microsoft.com/office/drawing/2014/main" id="{A3EB69F4-8A7D-A710-BF8D-095542E26F4F}"/>
              </a:ext>
            </a:extLst>
          </p:cNvPr>
          <p:cNvSpPr txBox="1"/>
          <p:nvPr/>
        </p:nvSpPr>
        <p:spPr>
          <a:xfrm>
            <a:off x="2016807" y="925938"/>
            <a:ext cx="3435410" cy="369332"/>
          </a:xfrm>
          <a:prstGeom prst="rect">
            <a:avLst/>
          </a:prstGeom>
          <a:noFill/>
        </p:spPr>
        <p:txBody>
          <a:bodyPr wrap="square" rtlCol="0">
            <a:spAutoFit/>
          </a:bodyPr>
          <a:lstStyle/>
          <a:p>
            <a:r>
              <a:rPr lang="el-GR" i="1" dirty="0"/>
              <a:t>Πότε κάτι είναι ζωντανό</a:t>
            </a:r>
            <a:r>
              <a:rPr lang="en-US" i="1" dirty="0"/>
              <a:t>;</a:t>
            </a:r>
            <a:endParaRPr lang="el-GR" i="1" dirty="0"/>
          </a:p>
        </p:txBody>
      </p:sp>
      <p:sp>
        <p:nvSpPr>
          <p:cNvPr id="7" name="TextBox 6">
            <a:extLst>
              <a:ext uri="{FF2B5EF4-FFF2-40B4-BE49-F238E27FC236}">
                <a16:creationId xmlns:a16="http://schemas.microsoft.com/office/drawing/2014/main" id="{133A75AB-B5E7-A140-9BCD-5AA9F7AC120F}"/>
              </a:ext>
            </a:extLst>
          </p:cNvPr>
          <p:cNvSpPr txBox="1"/>
          <p:nvPr/>
        </p:nvSpPr>
        <p:spPr>
          <a:xfrm>
            <a:off x="593933" y="1770342"/>
            <a:ext cx="5080474" cy="369332"/>
          </a:xfrm>
          <a:prstGeom prst="rect">
            <a:avLst/>
          </a:prstGeom>
          <a:noFill/>
        </p:spPr>
        <p:txBody>
          <a:bodyPr wrap="square" rtlCol="0">
            <a:spAutoFit/>
          </a:bodyPr>
          <a:lstStyle/>
          <a:p>
            <a:r>
              <a:rPr lang="el-GR" dirty="0"/>
              <a:t>1.</a:t>
            </a:r>
            <a:r>
              <a:rPr lang="en-US" dirty="0"/>
              <a:t>Functionalist</a:t>
            </a:r>
            <a:r>
              <a:rPr lang="el-GR" dirty="0"/>
              <a:t>(Λειτουργική)</a:t>
            </a:r>
            <a:r>
              <a:rPr lang="en-US" dirty="0"/>
              <a:t> view of life:</a:t>
            </a:r>
            <a:endParaRPr lang="el-GR" dirty="0"/>
          </a:p>
        </p:txBody>
      </p:sp>
      <p:sp>
        <p:nvSpPr>
          <p:cNvPr id="10" name="TextBox 9">
            <a:extLst>
              <a:ext uri="{FF2B5EF4-FFF2-40B4-BE49-F238E27FC236}">
                <a16:creationId xmlns:a16="http://schemas.microsoft.com/office/drawing/2014/main" id="{661188D7-0D9B-7753-CCF8-402A2876B604}"/>
              </a:ext>
            </a:extLst>
          </p:cNvPr>
          <p:cNvSpPr txBox="1"/>
          <p:nvPr/>
        </p:nvSpPr>
        <p:spPr>
          <a:xfrm>
            <a:off x="593933" y="3911200"/>
            <a:ext cx="4221624" cy="369332"/>
          </a:xfrm>
          <a:prstGeom prst="rect">
            <a:avLst/>
          </a:prstGeom>
          <a:noFill/>
        </p:spPr>
        <p:txBody>
          <a:bodyPr wrap="square" rtlCol="0">
            <a:spAutoFit/>
          </a:bodyPr>
          <a:lstStyle/>
          <a:p>
            <a:r>
              <a:rPr lang="el-GR" dirty="0"/>
              <a:t>2.</a:t>
            </a:r>
            <a:r>
              <a:rPr lang="en-US" dirty="0"/>
              <a:t>Metabolic</a:t>
            </a:r>
            <a:r>
              <a:rPr lang="el-GR" dirty="0"/>
              <a:t>(Μεταβολική</a:t>
            </a:r>
            <a:r>
              <a:rPr lang="en-US" dirty="0"/>
              <a:t>) view of life:</a:t>
            </a:r>
            <a:endParaRPr lang="el-GR" dirty="0"/>
          </a:p>
        </p:txBody>
      </p:sp>
      <p:sp>
        <p:nvSpPr>
          <p:cNvPr id="15" name="TextBox 14">
            <a:extLst>
              <a:ext uri="{FF2B5EF4-FFF2-40B4-BE49-F238E27FC236}">
                <a16:creationId xmlns:a16="http://schemas.microsoft.com/office/drawing/2014/main" id="{E52D5FD1-B600-435F-3B10-8EF28C10609A}"/>
              </a:ext>
            </a:extLst>
          </p:cNvPr>
          <p:cNvSpPr txBox="1"/>
          <p:nvPr/>
        </p:nvSpPr>
        <p:spPr>
          <a:xfrm>
            <a:off x="827517" y="2240497"/>
            <a:ext cx="7239713" cy="369332"/>
          </a:xfrm>
          <a:prstGeom prst="rect">
            <a:avLst/>
          </a:prstGeom>
          <a:noFill/>
        </p:spPr>
        <p:txBody>
          <a:bodyPr wrap="square" rtlCol="0">
            <a:spAutoFit/>
          </a:bodyPr>
          <a:lstStyle/>
          <a:p>
            <a:r>
              <a:rPr lang="el-GR" sz="1600" dirty="0"/>
              <a:t>Η ζωή μέσα απο την οργάνωση</a:t>
            </a:r>
            <a:r>
              <a:rPr lang="en-US" sz="1600" dirty="0"/>
              <a:t>(organization)</a:t>
            </a:r>
            <a:r>
              <a:rPr lang="el-GR" sz="1600" dirty="0"/>
              <a:t> και την λειτουργική της συνοχή</a:t>
            </a:r>
            <a:r>
              <a:rPr lang="el-GR" dirty="0"/>
              <a:t>. </a:t>
            </a:r>
          </a:p>
        </p:txBody>
      </p:sp>
      <p:sp>
        <p:nvSpPr>
          <p:cNvPr id="16" name="TextBox 15">
            <a:extLst>
              <a:ext uri="{FF2B5EF4-FFF2-40B4-BE49-F238E27FC236}">
                <a16:creationId xmlns:a16="http://schemas.microsoft.com/office/drawing/2014/main" id="{F1A92E7C-8D33-F66F-E577-5A1568AA72D8}"/>
              </a:ext>
            </a:extLst>
          </p:cNvPr>
          <p:cNvSpPr txBox="1"/>
          <p:nvPr/>
        </p:nvSpPr>
        <p:spPr>
          <a:xfrm>
            <a:off x="827517" y="4487147"/>
            <a:ext cx="5633104" cy="584775"/>
          </a:xfrm>
          <a:prstGeom prst="rect">
            <a:avLst/>
          </a:prstGeom>
          <a:noFill/>
        </p:spPr>
        <p:txBody>
          <a:bodyPr wrap="square" rtlCol="0">
            <a:spAutoFit/>
          </a:bodyPr>
          <a:lstStyle/>
          <a:p>
            <a:r>
              <a:rPr lang="el-GR" sz="1600" dirty="0"/>
              <a:t>Οι οργανισμοί ως</a:t>
            </a:r>
            <a:r>
              <a:rPr lang="en-US" sz="1600" dirty="0"/>
              <a:t> </a:t>
            </a:r>
            <a:r>
              <a:rPr lang="el-GR" sz="1600" dirty="0"/>
              <a:t>ανοιχτά</a:t>
            </a:r>
            <a:r>
              <a:rPr lang="en-US" sz="1600" dirty="0"/>
              <a:t> </a:t>
            </a:r>
            <a:r>
              <a:rPr lang="el-GR" sz="1600" dirty="0"/>
              <a:t>συστήματα</a:t>
            </a:r>
            <a:r>
              <a:rPr lang="en-US" sz="1600" dirty="0"/>
              <a:t>(open system)</a:t>
            </a:r>
            <a:r>
              <a:rPr lang="el-GR" sz="1600" dirty="0"/>
              <a:t> που αυτο-οργανώνονται</a:t>
            </a:r>
            <a:r>
              <a:rPr lang="en-US" sz="1600" dirty="0"/>
              <a:t>(self-organization)</a:t>
            </a:r>
            <a:r>
              <a:rPr lang="el-GR" sz="1600" dirty="0"/>
              <a:t> μέσω του Μεταβολισμού. </a:t>
            </a:r>
          </a:p>
        </p:txBody>
      </p:sp>
      <p:pic>
        <p:nvPicPr>
          <p:cNvPr id="18" name="Picture 17" descr="A diagram of a closed system&#10;&#10;Description automatically generated">
            <a:extLst>
              <a:ext uri="{FF2B5EF4-FFF2-40B4-BE49-F238E27FC236}">
                <a16:creationId xmlns:a16="http://schemas.microsoft.com/office/drawing/2014/main" id="{CEED195C-ECF1-917B-F036-1977A11A1D8C}"/>
              </a:ext>
            </a:extLst>
          </p:cNvPr>
          <p:cNvPicPr>
            <a:picLocks noChangeAspect="1"/>
          </p:cNvPicPr>
          <p:nvPr/>
        </p:nvPicPr>
        <p:blipFill>
          <a:blip r:embed="rId3"/>
          <a:stretch>
            <a:fillRect/>
          </a:stretch>
        </p:blipFill>
        <p:spPr>
          <a:xfrm>
            <a:off x="6770065" y="4073917"/>
            <a:ext cx="4977556" cy="2096795"/>
          </a:xfrm>
          <a:prstGeom prst="rect">
            <a:avLst/>
          </a:prstGeom>
        </p:spPr>
      </p:pic>
      <p:sp>
        <p:nvSpPr>
          <p:cNvPr id="19" name="TextBox 18">
            <a:extLst>
              <a:ext uri="{FF2B5EF4-FFF2-40B4-BE49-F238E27FC236}">
                <a16:creationId xmlns:a16="http://schemas.microsoft.com/office/drawing/2014/main" id="{5321329D-632D-6B94-90C7-656BB62219C5}"/>
              </a:ext>
            </a:extLst>
          </p:cNvPr>
          <p:cNvSpPr txBox="1"/>
          <p:nvPr/>
        </p:nvSpPr>
        <p:spPr>
          <a:xfrm>
            <a:off x="827517" y="2582460"/>
            <a:ext cx="4982198" cy="338554"/>
          </a:xfrm>
          <a:prstGeom prst="rect">
            <a:avLst/>
          </a:prstGeom>
          <a:noFill/>
        </p:spPr>
        <p:txBody>
          <a:bodyPr wrap="square" rtlCol="0">
            <a:spAutoFit/>
          </a:bodyPr>
          <a:lstStyle/>
          <a:p>
            <a:r>
              <a:rPr lang="el-GR" sz="1600" dirty="0"/>
              <a:t>Δεν υπάρχει ζωντανή ουσία(</a:t>
            </a:r>
            <a:r>
              <a:rPr lang="en-US" sz="1600" dirty="0"/>
              <a:t>living substance).</a:t>
            </a:r>
            <a:endParaRPr lang="el-GR" sz="1600" dirty="0"/>
          </a:p>
        </p:txBody>
      </p:sp>
      <p:sp>
        <p:nvSpPr>
          <p:cNvPr id="20" name="TextBox 19">
            <a:extLst>
              <a:ext uri="{FF2B5EF4-FFF2-40B4-BE49-F238E27FC236}">
                <a16:creationId xmlns:a16="http://schemas.microsoft.com/office/drawing/2014/main" id="{FC75A146-1D6F-3003-B0D9-09F40D369017}"/>
              </a:ext>
            </a:extLst>
          </p:cNvPr>
          <p:cNvSpPr txBox="1"/>
          <p:nvPr/>
        </p:nvSpPr>
        <p:spPr>
          <a:xfrm>
            <a:off x="827517" y="2917982"/>
            <a:ext cx="6863698" cy="338554"/>
          </a:xfrm>
          <a:prstGeom prst="rect">
            <a:avLst/>
          </a:prstGeom>
          <a:noFill/>
        </p:spPr>
        <p:txBody>
          <a:bodyPr wrap="square" rtlCol="0">
            <a:spAutoFit/>
          </a:bodyPr>
          <a:lstStyle/>
          <a:p>
            <a:r>
              <a:rPr lang="el-GR" sz="1600" dirty="0"/>
              <a:t>Η οργάνωση διατηρείται μέσω της αυτο-ρύθμισης(</a:t>
            </a:r>
            <a:r>
              <a:rPr lang="en-US" sz="1600" dirty="0"/>
              <a:t>self-regulation).</a:t>
            </a:r>
            <a:endParaRPr lang="el-GR" sz="1600" dirty="0"/>
          </a:p>
        </p:txBody>
      </p:sp>
      <p:sp>
        <p:nvSpPr>
          <p:cNvPr id="21" name="TextBox 20">
            <a:extLst>
              <a:ext uri="{FF2B5EF4-FFF2-40B4-BE49-F238E27FC236}">
                <a16:creationId xmlns:a16="http://schemas.microsoft.com/office/drawing/2014/main" id="{DF0CE8F2-DE48-59E9-D2D5-6327B465B4F2}"/>
              </a:ext>
            </a:extLst>
          </p:cNvPr>
          <p:cNvSpPr txBox="1"/>
          <p:nvPr/>
        </p:nvSpPr>
        <p:spPr>
          <a:xfrm>
            <a:off x="1818461" y="5728892"/>
            <a:ext cx="1589518" cy="646331"/>
          </a:xfrm>
          <a:prstGeom prst="rect">
            <a:avLst/>
          </a:prstGeom>
          <a:noFill/>
        </p:spPr>
        <p:txBody>
          <a:bodyPr wrap="square" rtlCol="0">
            <a:spAutoFit/>
          </a:bodyPr>
          <a:lstStyle/>
          <a:p>
            <a:r>
              <a:rPr lang="el-GR" dirty="0"/>
              <a:t>Οργανισμός</a:t>
            </a:r>
          </a:p>
          <a:p>
            <a:endParaRPr lang="el-GR" dirty="0"/>
          </a:p>
        </p:txBody>
      </p:sp>
      <p:sp>
        <p:nvSpPr>
          <p:cNvPr id="22" name="TextBox 21">
            <a:extLst>
              <a:ext uri="{FF2B5EF4-FFF2-40B4-BE49-F238E27FC236}">
                <a16:creationId xmlns:a16="http://schemas.microsoft.com/office/drawing/2014/main" id="{7643FB81-D1F7-7B4E-12FF-4FF407ACB50B}"/>
              </a:ext>
            </a:extLst>
          </p:cNvPr>
          <p:cNvSpPr txBox="1"/>
          <p:nvPr/>
        </p:nvSpPr>
        <p:spPr>
          <a:xfrm>
            <a:off x="3717422" y="5761684"/>
            <a:ext cx="914400" cy="646331"/>
          </a:xfrm>
          <a:prstGeom prst="rect">
            <a:avLst/>
          </a:prstGeom>
          <a:noFill/>
        </p:spPr>
        <p:txBody>
          <a:bodyPr wrap="square" rtlCol="0">
            <a:spAutoFit/>
          </a:bodyPr>
          <a:lstStyle/>
          <a:p>
            <a:r>
              <a:rPr lang="el-GR" dirty="0"/>
              <a:t>Ζωή</a:t>
            </a:r>
          </a:p>
          <a:p>
            <a:endParaRPr lang="el-GR" dirty="0"/>
          </a:p>
        </p:txBody>
      </p:sp>
      <p:sp>
        <p:nvSpPr>
          <p:cNvPr id="24" name="Arrow: Curved Up 23">
            <a:extLst>
              <a:ext uri="{FF2B5EF4-FFF2-40B4-BE49-F238E27FC236}">
                <a16:creationId xmlns:a16="http://schemas.microsoft.com/office/drawing/2014/main" id="{7E614159-C871-04A2-D2CF-5D84A9F87A10}"/>
              </a:ext>
            </a:extLst>
          </p:cNvPr>
          <p:cNvSpPr/>
          <p:nvPr/>
        </p:nvSpPr>
        <p:spPr>
          <a:xfrm rot="10800000">
            <a:off x="2861048" y="5397237"/>
            <a:ext cx="1093861" cy="369332"/>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5" name="TextBox 24">
            <a:extLst>
              <a:ext uri="{FF2B5EF4-FFF2-40B4-BE49-F238E27FC236}">
                <a16:creationId xmlns:a16="http://schemas.microsoft.com/office/drawing/2014/main" id="{09E8CBB3-171C-ABDE-FCF1-E1D09320AD1B}"/>
              </a:ext>
            </a:extLst>
          </p:cNvPr>
          <p:cNvSpPr txBox="1"/>
          <p:nvPr/>
        </p:nvSpPr>
        <p:spPr>
          <a:xfrm>
            <a:off x="2851816" y="5153031"/>
            <a:ext cx="1914258" cy="369332"/>
          </a:xfrm>
          <a:prstGeom prst="rect">
            <a:avLst/>
          </a:prstGeom>
          <a:noFill/>
        </p:spPr>
        <p:txBody>
          <a:bodyPr wrap="square" rtlCol="0">
            <a:spAutoFit/>
          </a:bodyPr>
          <a:lstStyle/>
          <a:p>
            <a:r>
              <a:rPr lang="el-GR" sz="1600" dirty="0"/>
              <a:t>Διατηρείται</a:t>
            </a:r>
            <a:r>
              <a:rPr lang="el-GR" dirty="0"/>
              <a:t> </a:t>
            </a:r>
          </a:p>
        </p:txBody>
      </p:sp>
      <p:sp>
        <p:nvSpPr>
          <p:cNvPr id="26" name="Arrow: Curved Up 25">
            <a:extLst>
              <a:ext uri="{FF2B5EF4-FFF2-40B4-BE49-F238E27FC236}">
                <a16:creationId xmlns:a16="http://schemas.microsoft.com/office/drawing/2014/main" id="{6279BB3A-A001-130D-F199-3B39796DAE99}"/>
              </a:ext>
            </a:extLst>
          </p:cNvPr>
          <p:cNvSpPr/>
          <p:nvPr/>
        </p:nvSpPr>
        <p:spPr>
          <a:xfrm>
            <a:off x="2883520" y="6077755"/>
            <a:ext cx="1103093" cy="369333"/>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7" name="TextBox 26">
            <a:extLst>
              <a:ext uri="{FF2B5EF4-FFF2-40B4-BE49-F238E27FC236}">
                <a16:creationId xmlns:a16="http://schemas.microsoft.com/office/drawing/2014/main" id="{04CF60C6-1CD5-1F02-E9B5-B1E33FDEE6C3}"/>
              </a:ext>
            </a:extLst>
          </p:cNvPr>
          <p:cNvSpPr txBox="1"/>
          <p:nvPr/>
        </p:nvSpPr>
        <p:spPr>
          <a:xfrm>
            <a:off x="3004744" y="6317076"/>
            <a:ext cx="914400" cy="369332"/>
          </a:xfrm>
          <a:prstGeom prst="rect">
            <a:avLst/>
          </a:prstGeom>
          <a:noFill/>
        </p:spPr>
        <p:txBody>
          <a:bodyPr wrap="square" rtlCol="0">
            <a:spAutoFit/>
          </a:bodyPr>
          <a:lstStyle/>
          <a:p>
            <a:r>
              <a:rPr lang="el-GR" dirty="0"/>
              <a:t>γίνεται</a:t>
            </a:r>
          </a:p>
        </p:txBody>
      </p:sp>
      <p:sp>
        <p:nvSpPr>
          <p:cNvPr id="28" name="TextBox 27">
            <a:extLst>
              <a:ext uri="{FF2B5EF4-FFF2-40B4-BE49-F238E27FC236}">
                <a16:creationId xmlns:a16="http://schemas.microsoft.com/office/drawing/2014/main" id="{EF864CF4-92DE-7555-E569-978BD3EEB0F8}"/>
              </a:ext>
            </a:extLst>
          </p:cNvPr>
          <p:cNvSpPr txBox="1"/>
          <p:nvPr/>
        </p:nvSpPr>
        <p:spPr>
          <a:xfrm>
            <a:off x="4699291" y="5701523"/>
            <a:ext cx="914400" cy="800219"/>
          </a:xfrm>
          <a:prstGeom prst="rect">
            <a:avLst/>
          </a:prstGeom>
          <a:noFill/>
        </p:spPr>
        <p:txBody>
          <a:bodyPr wrap="square" rtlCol="0">
            <a:spAutoFit/>
          </a:bodyPr>
          <a:lstStyle/>
          <a:p>
            <a:r>
              <a:rPr lang="el-GR" sz="2800" dirty="0"/>
              <a:t>??</a:t>
            </a:r>
          </a:p>
          <a:p>
            <a:endParaRPr lang="el-GR" dirty="0"/>
          </a:p>
        </p:txBody>
      </p:sp>
    </p:spTree>
    <p:extLst>
      <p:ext uri="{BB962C8B-B14F-4D97-AF65-F5344CB8AC3E}">
        <p14:creationId xmlns:p14="http://schemas.microsoft.com/office/powerpoint/2010/main" val="134444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Ξυσμένο μέταλλο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Custom 1">
      <a:majorFont>
        <a:latin typeface="Adobe Hebrew"/>
        <a:ea typeface=""/>
        <a:cs typeface=""/>
      </a:majorFont>
      <a:minorFont>
        <a:latin typeface="Adobe Hebr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891930_TF03030981" id="{55E68189-8895-4C3E-B377-D6AFD5BE3E12}" vid="{95DBA6B7-DE97-44FB-B0AC-D457A36FFD7A}"/>
    </a:ext>
  </a:extLst>
</a:theme>
</file>

<file path=ppt/theme/theme2.xml><?xml version="1.0" encoding="utf-8"?>
<a:theme xmlns:a="http://schemas.openxmlformats.org/drawingml/2006/main" name="Θέμα του Offic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2961EA76-1630-4788-A629-8FDAFC9205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C05A15-2C36-4B2C-9ED7-7313D59409A3}">
  <ds:schemaRefs>
    <ds:schemaRef ds:uri="http://schemas.microsoft.com/sharepoint/v3/contenttype/forms"/>
  </ds:schemaRefs>
</ds:datastoreItem>
</file>

<file path=customXml/itemProps3.xml><?xml version="1.0" encoding="utf-8"?>
<ds:datastoreItem xmlns:ds="http://schemas.openxmlformats.org/officeDocument/2006/customXml" ds:itemID="{85A16170-AED4-43FB-90C7-1F1653EBFACC}">
  <ds:schemaRefs>
    <ds:schemaRef ds:uri="http://schemas.microsoft.com/office/2006/documentManagement/types"/>
    <ds:schemaRef ds:uri="http://schemas.openxmlformats.org/package/2006/metadata/core-properties"/>
    <ds:schemaRef ds:uri="http://purl.org/dc/elements/1.1/"/>
    <ds:schemaRef ds:uri="a4f35948-e619-41b3-aa29-22878b09cfd2"/>
    <ds:schemaRef ds:uri="http://schemas.microsoft.com/office/infopath/2007/PartnerControls"/>
    <ds:schemaRef ds:uri="40262f94-9f35-4ac3-9a90-690165a166b7"/>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Παρουσίαση σε ξυσμένο μέταλλο σε πράσινο χρώμα (ευρείας οθόνης)</Template>
  <TotalTime>3246</TotalTime>
  <Words>1341</Words>
  <Application>Microsoft Office PowerPoint</Application>
  <PresentationFormat>Widescreen</PresentationFormat>
  <Paragraphs>110</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Adobe Kaiti Std R</vt:lpstr>
      <vt:lpstr>Adobe Song Std L</vt:lpstr>
      <vt:lpstr>Adobe Hebrew</vt:lpstr>
      <vt:lpstr>Arial</vt:lpstr>
      <vt:lpstr>Cambria Math</vt:lpstr>
      <vt:lpstr>Georgia</vt:lpstr>
      <vt:lpstr>STIX-Regular</vt:lpstr>
      <vt:lpstr>Ξυσμένο μέταλλο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George Pap</dc:creator>
  <cp:lastModifiedBy>George Pap</cp:lastModifiedBy>
  <cp:revision>42</cp:revision>
  <dcterms:created xsi:type="dcterms:W3CDTF">2024-11-23T19:02:21Z</dcterms:created>
  <dcterms:modified xsi:type="dcterms:W3CDTF">2024-11-28T20:15:53Z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