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333" r:id="rId2"/>
    <p:sldId id="267" r:id="rId3"/>
    <p:sldId id="289" r:id="rId4"/>
    <p:sldId id="297" r:id="rId5"/>
    <p:sldId id="310" r:id="rId6"/>
    <p:sldId id="311" r:id="rId7"/>
    <p:sldId id="312" r:id="rId8"/>
    <p:sldId id="313" r:id="rId9"/>
    <p:sldId id="314" r:id="rId10"/>
    <p:sldId id="315" r:id="rId11"/>
    <p:sldId id="317" r:id="rId12"/>
    <p:sldId id="316" r:id="rId13"/>
    <p:sldId id="257" r:id="rId14"/>
    <p:sldId id="294" r:id="rId15"/>
    <p:sldId id="318" r:id="rId16"/>
    <p:sldId id="319" r:id="rId17"/>
    <p:sldId id="320" r:id="rId18"/>
    <p:sldId id="296" r:id="rId19"/>
    <p:sldId id="322" r:id="rId20"/>
    <p:sldId id="269" r:id="rId21"/>
    <p:sldId id="427" r:id="rId22"/>
    <p:sldId id="295" r:id="rId23"/>
    <p:sldId id="299" r:id="rId24"/>
    <p:sldId id="298" r:id="rId25"/>
    <p:sldId id="290" r:id="rId26"/>
    <p:sldId id="259" r:id="rId27"/>
    <p:sldId id="346" r:id="rId28"/>
    <p:sldId id="347" r:id="rId29"/>
    <p:sldId id="348" r:id="rId30"/>
    <p:sldId id="428" r:id="rId31"/>
    <p:sldId id="434" r:id="rId32"/>
    <p:sldId id="433" r:id="rId33"/>
    <p:sldId id="431" r:id="rId34"/>
    <p:sldId id="437" r:id="rId35"/>
  </p:sldIdLst>
  <p:sldSz cx="9144000" cy="6858000" type="screen4x3"/>
  <p:notesSz cx="6864350" cy="999648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46" autoAdjust="0"/>
  </p:normalViewPr>
  <p:slideViewPr>
    <p:cSldViewPr>
      <p:cViewPr varScale="1">
        <p:scale>
          <a:sx n="107" d="100"/>
          <a:sy n="107" d="100"/>
        </p:scale>
        <p:origin x="235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5EE5A-1E2E-4E8C-A461-170F88EF49A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658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7CAFD-A901-46AF-8DA9-9656D1C2DB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945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25CC-184B-4AF7-BF22-D71B1E5A7C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02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8415-0849-4B7D-A3C8-6B819069B0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789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6376-EED7-43EE-B065-176CCDA9D6C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548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C1C14-B371-422A-A3EE-4872EFD981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0E582-E8D8-4C88-97A8-D5ED0649783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115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49682-1D00-419D-A183-1398C9E90E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801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6DAB3-2475-4447-AFBF-B6DB8F926B0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7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DF214-153E-4270-A058-D49D4156862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736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8A9A-D5ED-4E72-97C7-1B6E2921F9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495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D5494B-D92D-4610-BC2D-30BC38222F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85DAFDD-BBB6-BC40-DDFF-66B263298C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1295400"/>
            <a:ext cx="8839200" cy="3886200"/>
          </a:xfrm>
        </p:spPr>
        <p:txBody>
          <a:bodyPr/>
          <a:lstStyle/>
          <a:p>
            <a:pPr eaLnBrk="1" hangingPunct="1"/>
            <a:r>
              <a:rPr lang="el-GR" altLang="el-GR" dirty="0">
                <a:solidFill>
                  <a:srgbClr val="0070C0"/>
                </a:solidFill>
              </a:rPr>
              <a:t>Η Επιστημονική Επανάσταση του 16</a:t>
            </a:r>
            <a:r>
              <a:rPr lang="el-GR" altLang="el-GR" baseline="30000" dirty="0">
                <a:solidFill>
                  <a:srgbClr val="0070C0"/>
                </a:solidFill>
              </a:rPr>
              <a:t>ου</a:t>
            </a:r>
            <a:r>
              <a:rPr lang="el-GR" altLang="el-GR" dirty="0">
                <a:solidFill>
                  <a:srgbClr val="0070C0"/>
                </a:solidFill>
              </a:rPr>
              <a:t> και 17</a:t>
            </a:r>
            <a:r>
              <a:rPr lang="el-GR" altLang="el-GR" baseline="30000" dirty="0">
                <a:solidFill>
                  <a:srgbClr val="0070C0"/>
                </a:solidFill>
              </a:rPr>
              <a:t>ου</a:t>
            </a:r>
            <a:r>
              <a:rPr lang="el-GR" altLang="el-GR" dirty="0">
                <a:solidFill>
                  <a:srgbClr val="0070C0"/>
                </a:solidFill>
              </a:rPr>
              <a:t> αιώνα</a:t>
            </a:r>
            <a:r>
              <a:rPr lang="en-US" altLang="el-GR" dirty="0">
                <a:solidFill>
                  <a:srgbClr val="0070C0"/>
                </a:solidFill>
              </a:rPr>
              <a:t> </a:t>
            </a:r>
            <a:br>
              <a:rPr lang="en-US" altLang="el-GR" dirty="0">
                <a:solidFill>
                  <a:srgbClr val="0070C0"/>
                </a:solidFill>
              </a:rPr>
            </a:br>
            <a:r>
              <a:rPr lang="el-GR" altLang="el-GR" dirty="0">
                <a:solidFill>
                  <a:srgbClr val="0070C0"/>
                </a:solidFill>
              </a:rPr>
              <a:t>Επισκόπηση ΙΙ</a:t>
            </a:r>
            <a:endParaRPr lang="el-GR" altLang="el-G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/>
          <a:lstStyle/>
          <a:p>
            <a:pPr eaLnBrk="1" hangingPunct="1"/>
            <a:r>
              <a:rPr lang="el-GR" altLang="el-GR" sz="3600">
                <a:solidFill>
                  <a:srgbClr val="0070C0"/>
                </a:solidFill>
              </a:rPr>
              <a:t>Οι ηλιακές κηλίδες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647700"/>
            <a:ext cx="3429000" cy="621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655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l-GR" altLang="el-GR" sz="3200" i="1">
                <a:solidFill>
                  <a:srgbClr val="0070C0"/>
                </a:solidFill>
              </a:rPr>
              <a:t>Διάλογος για τα Δύο Κύρια Συστήματα του Κόσμου, Πτολεμαϊκό και Κοπερνίκειο</a:t>
            </a:r>
            <a:r>
              <a:rPr lang="el-GR" altLang="el-GR" sz="3200">
                <a:solidFill>
                  <a:srgbClr val="0070C0"/>
                </a:solidFill>
              </a:rPr>
              <a:t> (1632)</a:t>
            </a:r>
          </a:p>
        </p:txBody>
      </p:sp>
      <p:pic>
        <p:nvPicPr>
          <p:cNvPr id="21508" name="Picture 2" descr="C:\Users\Θόδωρος\Documents\New Work\Courses &amp; Seminars\SciRevFigures\Galileo - Dialogue - Wikipe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47800"/>
            <a:ext cx="7234238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7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l-GR" altLang="el-GR" sz="3200" dirty="0">
                <a:solidFill>
                  <a:srgbClr val="0070C0"/>
                </a:solidFill>
              </a:rPr>
              <a:t>Η  σχέση Επιστήμης &amp; Θρησκείας: ο Γαλιλαίος και η Καθολική Εκκλησία</a:t>
            </a:r>
            <a:endParaRPr lang="el-GR" altLang="el-GR" sz="3200" dirty="0"/>
          </a:p>
        </p:txBody>
      </p:sp>
      <p:sp>
        <p:nvSpPr>
          <p:cNvPr id="2048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038600" cy="5562600"/>
          </a:xfrm>
        </p:spPr>
        <p:txBody>
          <a:bodyPr/>
          <a:lstStyle/>
          <a:p>
            <a:pPr eaLnBrk="1" hangingPunct="1"/>
            <a:r>
              <a:rPr lang="en-US" altLang="el-GR" sz="1400" dirty="0"/>
              <a:t>1615 – </a:t>
            </a:r>
            <a:r>
              <a:rPr lang="el-GR" altLang="el-GR" sz="1400" dirty="0"/>
              <a:t>Επιστολή στη Μεγάλη Δούκισσα Χριστίνα </a:t>
            </a:r>
            <a:r>
              <a:rPr lang="en-US" altLang="el-GR" sz="1400" dirty="0"/>
              <a:t>(</a:t>
            </a:r>
            <a:r>
              <a:rPr lang="el-GR" altLang="el-GR" sz="1400" dirty="0"/>
              <a:t>δημοσιεύθηκε το </a:t>
            </a:r>
            <a:r>
              <a:rPr lang="en-US" altLang="el-GR" sz="1400" dirty="0"/>
              <a:t>1636)</a:t>
            </a:r>
          </a:p>
          <a:p>
            <a:pPr eaLnBrk="1" hangingPunct="1"/>
            <a:r>
              <a:rPr lang="en-US" altLang="el-GR" sz="1400" dirty="0"/>
              <a:t>1616 – </a:t>
            </a:r>
            <a:r>
              <a:rPr lang="el-GR" altLang="el-GR" sz="1400" dirty="0"/>
              <a:t>Λαμβάνει επίσημη προειδοποίηση από την Εκκλησία να μην υποστηρίζει το Κοπερνίκειο Σύστημα.</a:t>
            </a:r>
            <a:endParaRPr lang="en-US" altLang="el-GR" sz="1400" dirty="0"/>
          </a:p>
          <a:p>
            <a:pPr eaLnBrk="1" hangingPunct="1"/>
            <a:r>
              <a:rPr lang="en-US" altLang="el-GR" sz="1400" dirty="0"/>
              <a:t>1616 – </a:t>
            </a:r>
            <a:r>
              <a:rPr lang="el-GR" altLang="el-GR" sz="1400" dirty="0"/>
              <a:t>Η καθολική Εκκλησία βάζει το </a:t>
            </a:r>
            <a:r>
              <a:rPr lang="en-US" altLang="el-GR" sz="1400" i="1" dirty="0"/>
              <a:t>De </a:t>
            </a:r>
            <a:r>
              <a:rPr lang="en-US" altLang="el-GR" sz="1400" i="1" dirty="0" err="1"/>
              <a:t>Revolutionibus</a:t>
            </a:r>
            <a:r>
              <a:rPr lang="el-GR" altLang="el-GR" sz="1400" i="1" dirty="0"/>
              <a:t> </a:t>
            </a:r>
            <a:r>
              <a:rPr lang="en-US" altLang="el-GR" sz="1400" i="1" dirty="0"/>
              <a:t> </a:t>
            </a:r>
            <a:r>
              <a:rPr lang="el-GR" altLang="el-GR" sz="1400" dirty="0"/>
              <a:t>στη λίστα των απαγορευμένων βιβλίων.</a:t>
            </a:r>
            <a:endParaRPr lang="en-US" altLang="el-GR" sz="1400" dirty="0"/>
          </a:p>
          <a:p>
            <a:pPr eaLnBrk="1" hangingPunct="1"/>
            <a:r>
              <a:rPr lang="en-US" altLang="el-GR" sz="1400" dirty="0"/>
              <a:t>162</a:t>
            </a:r>
            <a:r>
              <a:rPr lang="el-GR" altLang="el-GR" sz="1400" dirty="0"/>
              <a:t>3</a:t>
            </a:r>
            <a:r>
              <a:rPr lang="en-US" altLang="el-GR" sz="1400" dirty="0"/>
              <a:t> – </a:t>
            </a:r>
            <a:r>
              <a:rPr lang="el-GR" altLang="el-GR" sz="1400" dirty="0"/>
              <a:t>ο </a:t>
            </a:r>
            <a:r>
              <a:rPr lang="en-US" altLang="el-GR" sz="1400" dirty="0" err="1"/>
              <a:t>Maffeo</a:t>
            </a:r>
            <a:r>
              <a:rPr lang="en-US" altLang="el-GR" sz="1400" dirty="0"/>
              <a:t> </a:t>
            </a:r>
            <a:r>
              <a:rPr lang="en-US" altLang="el-GR" sz="1400" dirty="0" err="1"/>
              <a:t>Barberini</a:t>
            </a:r>
            <a:r>
              <a:rPr lang="en-US" altLang="el-GR" sz="1400" dirty="0"/>
              <a:t> </a:t>
            </a:r>
            <a:r>
              <a:rPr lang="el-GR" altLang="el-GR" sz="1400" dirty="0"/>
              <a:t>γίνεται Πάπας (</a:t>
            </a:r>
            <a:r>
              <a:rPr lang="en-US" altLang="el-GR" sz="1400" dirty="0"/>
              <a:t>Urban VIII</a:t>
            </a:r>
            <a:r>
              <a:rPr lang="el-GR" altLang="el-GR" sz="1400" dirty="0"/>
              <a:t>).</a:t>
            </a:r>
            <a:endParaRPr lang="en-US" altLang="el-GR" sz="1400" dirty="0"/>
          </a:p>
          <a:p>
            <a:pPr eaLnBrk="1" hangingPunct="1"/>
            <a:r>
              <a:rPr lang="en-US" altLang="el-GR" sz="1400" dirty="0"/>
              <a:t>1624 – </a:t>
            </a:r>
            <a:r>
              <a:rPr lang="el-GR" altLang="el-GR" sz="1400" dirty="0"/>
              <a:t>Ο Γαλιλαίος επισκέπτεται τον Πάπα, ο οποίος τον δέχεται με επαίνους και τιμές. Ο Πάπας του δίνει την άδεια να δημοσιεύσει το έργο του σχετικά με το Κοπερνίκειο και το </a:t>
            </a:r>
            <a:r>
              <a:rPr lang="el-GR" altLang="el-GR" sz="1400" dirty="0" err="1"/>
              <a:t>Πτολεμαϊκό</a:t>
            </a:r>
            <a:r>
              <a:rPr lang="el-GR" altLang="el-GR" sz="1400" dirty="0"/>
              <a:t> Σύστημα.</a:t>
            </a:r>
            <a:endParaRPr lang="en-US" altLang="el-GR" sz="1400" dirty="0"/>
          </a:p>
          <a:p>
            <a:pPr eaLnBrk="1" hangingPunct="1"/>
            <a:r>
              <a:rPr lang="en-US" altLang="el-GR" sz="1400" dirty="0"/>
              <a:t>1630 – </a:t>
            </a:r>
            <a:r>
              <a:rPr lang="el-GR" altLang="el-GR" sz="1400" dirty="0"/>
              <a:t>Ολοκληρώνει τον </a:t>
            </a:r>
            <a:r>
              <a:rPr lang="el-GR" altLang="el-GR" sz="1400" i="1" dirty="0"/>
              <a:t>Διάλογο. </a:t>
            </a:r>
            <a:r>
              <a:rPr lang="el-GR" altLang="el-GR" sz="1400" dirty="0"/>
              <a:t>Το βιβλίο παίρνει την έγκριση του λογοκριτή της Εκκλησίας.</a:t>
            </a:r>
            <a:endParaRPr lang="en-US" altLang="el-GR" sz="1400" dirty="0"/>
          </a:p>
          <a:p>
            <a:pPr eaLnBrk="1" hangingPunct="1"/>
            <a:r>
              <a:rPr lang="en-US" altLang="el-GR" sz="1400" dirty="0"/>
              <a:t>1632 – </a:t>
            </a:r>
            <a:r>
              <a:rPr lang="el-GR" altLang="el-GR" sz="1400" dirty="0"/>
              <a:t>Δημοσιεύει τον </a:t>
            </a:r>
            <a:r>
              <a:rPr lang="el-GR" altLang="el-GR" sz="1400" i="1" dirty="0"/>
              <a:t>Διάλογο</a:t>
            </a:r>
            <a:r>
              <a:rPr lang="el-GR" altLang="el-GR" sz="1400" dirty="0"/>
              <a:t>.</a:t>
            </a:r>
            <a:endParaRPr lang="en-US" altLang="el-GR" sz="1400" i="1" dirty="0"/>
          </a:p>
          <a:p>
            <a:pPr eaLnBrk="1" hangingPunct="1"/>
            <a:r>
              <a:rPr lang="en-US" altLang="el-GR" sz="1400" dirty="0"/>
              <a:t>1633 – </a:t>
            </a:r>
            <a:r>
              <a:rPr lang="el-GR" altLang="el-GR" sz="1400" dirty="0"/>
              <a:t>Καταδικάζεται από την Ιερά Εξέταση σε φυλάκιση με την υποψία της αίρεσης. Η ποινή μετατρέπεται σε κατ’ οίκον περιορισμό.</a:t>
            </a:r>
          </a:p>
          <a:p>
            <a:pPr eaLnBrk="1" hangingPunct="1"/>
            <a:r>
              <a:rPr lang="en-US" altLang="el-GR" sz="1400" dirty="0"/>
              <a:t> 1633 – </a:t>
            </a:r>
            <a:r>
              <a:rPr lang="el-GR" altLang="el-GR" sz="1400" dirty="0"/>
              <a:t>Η</a:t>
            </a:r>
            <a:r>
              <a:rPr lang="en-US" altLang="el-GR" sz="1400" dirty="0"/>
              <a:t> </a:t>
            </a:r>
            <a:r>
              <a:rPr lang="el-GR" altLang="el-GR" sz="1400" dirty="0"/>
              <a:t>Ιερά Εξέταση βάζει τον </a:t>
            </a:r>
            <a:r>
              <a:rPr lang="el-GR" altLang="el-GR" sz="1400" i="1" dirty="0"/>
              <a:t>Διάλογο </a:t>
            </a:r>
            <a:r>
              <a:rPr lang="el-GR" altLang="el-GR" sz="1400" dirty="0"/>
              <a:t>στη λίστα των απαγορευμένων βιβλίων</a:t>
            </a:r>
            <a:r>
              <a:rPr lang="el-GR" altLang="el-GR" sz="1200" dirty="0"/>
              <a:t>.</a:t>
            </a:r>
            <a:endParaRPr lang="en-US" altLang="el-GR" sz="1200" dirty="0"/>
          </a:p>
        </p:txBody>
      </p:sp>
      <p:pic>
        <p:nvPicPr>
          <p:cNvPr id="20484" name="Picture 2" descr="C:\Users\Θόδωρος\Documents\New Work\Courses &amp; Seminars\SciRevFigures\Galileo facing the Roman Inquisition - painting by Cristiano Banti 18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250" y="2057400"/>
            <a:ext cx="4494213" cy="3429000"/>
          </a:xfrm>
          <a:noFill/>
        </p:spPr>
      </p:pic>
    </p:spTree>
    <p:extLst>
      <p:ext uri="{BB962C8B-B14F-4D97-AF65-F5344CB8AC3E}">
        <p14:creationId xmlns:p14="http://schemas.microsoft.com/office/powerpoint/2010/main" val="1257075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/>
          <a:lstStyle/>
          <a:p>
            <a:pPr eaLnBrk="1" hangingPunct="1"/>
            <a:r>
              <a:rPr lang="el-GR" altLang="el-GR" sz="4000" dirty="0">
                <a:solidFill>
                  <a:srgbClr val="0070C0"/>
                </a:solidFill>
              </a:rPr>
              <a:t>Το μηχανιστικό Σύμπαν του 17</a:t>
            </a:r>
            <a:r>
              <a:rPr lang="el-GR" altLang="el-GR" sz="4000" baseline="30000" dirty="0">
                <a:solidFill>
                  <a:srgbClr val="0070C0"/>
                </a:solidFill>
              </a:rPr>
              <a:t>ου</a:t>
            </a:r>
            <a:r>
              <a:rPr lang="el-GR" altLang="el-GR" sz="4000" dirty="0">
                <a:solidFill>
                  <a:srgbClr val="0070C0"/>
                </a:solidFill>
              </a:rPr>
              <a:t> αιώνα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/>
              <a:t>Το Σύμπαν είναι μια πελώρια μηχανή που αποτελείται από υλικά σωματίδια σε αδιάκοπη κίνηση που συγκρούονται συνεχώς μεταξύ τους.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/>
              <a:t>Πρωτεύουσες &amp; δευτερεύουσες ιδιότητες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/>
              <a:t>Οι ιδιότητες των υλικών σωματιδίων είναι μόνο οι πρωτεύουσες: σχήμα, μέγεθος (μάζα), ταχύτητα.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/>
              <a:t>Οι μόνες δυνάμεις που ασκούνται μεταξύ των σωμάτων είναι δυνάμεις εξ’ επαφής.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/>
              <a:t>Τα μόνα είδη αιτίων είναι τα υλικά &amp; τα ποιητικά.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sz="2800" dirty="0"/>
              <a:t>Κύριος εκφραστής της μηχανιστικής θεώρησης του κόσμου: </a:t>
            </a:r>
            <a:r>
              <a:rPr lang="en-US" altLang="el-GR" sz="2800" dirty="0"/>
              <a:t>R. Descartes (1596-1650)</a:t>
            </a:r>
            <a:endParaRPr lang="el-GR" altLang="el-GR" sz="2800" dirty="0"/>
          </a:p>
          <a:p>
            <a:pPr eaLnBrk="1" hangingPunct="1">
              <a:lnSpc>
                <a:spcPct val="80000"/>
              </a:lnSpc>
            </a:pPr>
            <a:endParaRPr lang="el-GR" altLang="el-GR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Descartes: </a:t>
            </a:r>
            <a:r>
              <a:rPr lang="el-GR" dirty="0">
                <a:solidFill>
                  <a:srgbClr val="0070C0"/>
                </a:solidFill>
              </a:rPr>
              <a:t>μηχανιστική ερμηνεία του μαγνητισμού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00200"/>
            <a:ext cx="5837759" cy="4953000"/>
          </a:xfrm>
        </p:spPr>
      </p:pic>
    </p:spTree>
    <p:extLst>
      <p:ext uri="{BB962C8B-B14F-4D97-AF65-F5344CB8AC3E}">
        <p14:creationId xmlns:p14="http://schemas.microsoft.com/office/powerpoint/2010/main" val="1423189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pPr eaLnBrk="1" hangingPunct="1"/>
            <a:r>
              <a:rPr lang="en-US" altLang="el-GR" sz="4000" dirty="0">
                <a:solidFill>
                  <a:srgbClr val="0070C0"/>
                </a:solidFill>
                <a:cs typeface="Times New Roman" pitchFamily="1" charset="0"/>
              </a:rPr>
              <a:t>Francis Bacon, 1561-1626</a:t>
            </a:r>
            <a:endParaRPr lang="el-GR" altLang="el-GR" sz="4000" dirty="0">
              <a:solidFill>
                <a:srgbClr val="0070C0"/>
              </a:solidFill>
              <a:cs typeface="Times New Roman" pitchFamily="1" charset="0"/>
            </a:endParaRPr>
          </a:p>
        </p:txBody>
      </p:sp>
      <p:sp>
        <p:nvSpPr>
          <p:cNvPr id="6147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43363" cy="56896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l-GR" i="1" dirty="0" err="1">
                <a:cs typeface="Times New Roman" pitchFamily="1" charset="0"/>
              </a:rPr>
              <a:t>Novum</a:t>
            </a:r>
            <a:r>
              <a:rPr lang="en-US" altLang="el-GR" i="1" dirty="0">
                <a:cs typeface="Times New Roman" pitchFamily="1" charset="0"/>
              </a:rPr>
              <a:t> Organum</a:t>
            </a:r>
            <a:r>
              <a:rPr lang="en-US" altLang="el-GR" dirty="0">
                <a:cs typeface="Times New Roman" pitchFamily="1" charset="0"/>
              </a:rPr>
              <a:t>, 1620</a:t>
            </a:r>
            <a:endParaRPr lang="en-US" altLang="el-GR" i="1" dirty="0">
              <a:cs typeface="Times New Roman" pitchFamily="1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l-GR" dirty="0">
                <a:cs typeface="Times New Roman" pitchFamily="1" charset="0"/>
              </a:rPr>
              <a:t>“</a:t>
            </a:r>
            <a:r>
              <a:rPr lang="el-GR" altLang="el-GR" dirty="0">
                <a:cs typeface="Times New Roman" pitchFamily="1" charset="0"/>
              </a:rPr>
              <a:t>Για να προστάξουμε τη Φύση πρέπει να την υπακούσουμε</a:t>
            </a:r>
            <a:r>
              <a:rPr lang="en-US" altLang="el-GR" dirty="0">
                <a:cs typeface="Times New Roman" pitchFamily="1" charset="0"/>
              </a:rPr>
              <a:t>.”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dirty="0">
                <a:cs typeface="Times New Roman" pitchFamily="1" charset="0"/>
              </a:rPr>
              <a:t>Το πείραμα υπερτερεί έναντι της παθητικής παρατήρησης</a:t>
            </a:r>
            <a:endParaRPr lang="en-US" altLang="el-GR" dirty="0">
              <a:cs typeface="Times New Roman" pitchFamily="1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dirty="0">
                <a:cs typeface="Times New Roman" pitchFamily="1" charset="0"/>
              </a:rPr>
              <a:t>Η σημασία των πειραματικών οργάνων</a:t>
            </a:r>
            <a:endParaRPr lang="en-US" altLang="el-GR" dirty="0">
              <a:cs typeface="Times New Roman" pitchFamily="1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dirty="0">
                <a:cs typeface="Times New Roman" pitchFamily="1" charset="0"/>
              </a:rPr>
              <a:t>Πίνακες παρουσιών</a:t>
            </a:r>
            <a:r>
              <a:rPr lang="en-US" altLang="el-GR" dirty="0">
                <a:cs typeface="Times New Roman" pitchFamily="1" charset="0"/>
              </a:rPr>
              <a:t> </a:t>
            </a:r>
            <a:r>
              <a:rPr lang="el-GR" altLang="el-GR" dirty="0">
                <a:cs typeface="Times New Roman" pitchFamily="1" charset="0"/>
              </a:rPr>
              <a:t>/</a:t>
            </a:r>
            <a:r>
              <a:rPr lang="en-US" altLang="el-GR" dirty="0">
                <a:cs typeface="Times New Roman" pitchFamily="1" charset="0"/>
              </a:rPr>
              <a:t> </a:t>
            </a:r>
            <a:r>
              <a:rPr lang="el-GR" altLang="el-GR" dirty="0">
                <a:cs typeface="Times New Roman" pitchFamily="1" charset="0"/>
              </a:rPr>
              <a:t>απουσιών</a:t>
            </a:r>
            <a:r>
              <a:rPr lang="en-US" altLang="el-GR" dirty="0">
                <a:cs typeface="Times New Roman" pitchFamily="1" charset="0"/>
              </a:rPr>
              <a:t> </a:t>
            </a:r>
            <a:r>
              <a:rPr lang="el-GR" altLang="el-GR" dirty="0">
                <a:cs typeface="Times New Roman" pitchFamily="1" charset="0"/>
              </a:rPr>
              <a:t>/</a:t>
            </a:r>
            <a:r>
              <a:rPr lang="en-US" altLang="el-GR" dirty="0">
                <a:cs typeface="Times New Roman" pitchFamily="1" charset="0"/>
              </a:rPr>
              <a:t> </a:t>
            </a:r>
            <a:r>
              <a:rPr lang="el-GR" altLang="el-GR" dirty="0" err="1">
                <a:cs typeface="Times New Roman" pitchFamily="1" charset="0"/>
              </a:rPr>
              <a:t>δαβαθμίσεων</a:t>
            </a:r>
            <a:endParaRPr lang="el-GR" altLang="el-GR" dirty="0">
              <a:cs typeface="Times New Roman" pitchFamily="1" charset="0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l-GR" altLang="el-GR" dirty="0">
                <a:cs typeface="Times New Roman" pitchFamily="1" charset="0"/>
              </a:rPr>
              <a:t>Κρίσιμα πειράματα</a:t>
            </a:r>
            <a:endParaRPr lang="en-US" altLang="el-GR" dirty="0">
              <a:cs typeface="Times New Roman" pitchFamily="1" charset="0"/>
            </a:endParaRPr>
          </a:p>
        </p:txBody>
      </p:sp>
      <p:pic>
        <p:nvPicPr>
          <p:cNvPr id="6148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981200"/>
            <a:ext cx="3295650" cy="4114800"/>
          </a:xfrm>
        </p:spPr>
      </p:pic>
    </p:spTree>
    <p:extLst>
      <p:ext uri="{BB962C8B-B14F-4D97-AF65-F5344CB8AC3E}">
        <p14:creationId xmlns:p14="http://schemas.microsoft.com/office/powerpoint/2010/main" val="1860737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r>
              <a:rPr lang="el-GR" altLang="el-GR" sz="3600" dirty="0">
                <a:solidFill>
                  <a:srgbClr val="0070C0"/>
                </a:solidFill>
                <a:cs typeface="Times New Roman" pitchFamily="1" charset="0"/>
              </a:rPr>
              <a:t>Οι λειτουργίες των πειραματικών οργάνων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91513" cy="540067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l-GR" dirty="0">
                <a:cs typeface="Times New Roman" pitchFamily="1" charset="0"/>
              </a:rPr>
              <a:t>To “aid the immediate action of the senses”.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l-GR" dirty="0">
                <a:cs typeface="Times New Roman" pitchFamily="1" charset="0"/>
              </a:rPr>
              <a:t>1. “not [to] enlarge the sense of sight, but rectify and direct it.” (</a:t>
            </a:r>
            <a:r>
              <a:rPr lang="el-GR" altLang="el-GR" dirty="0">
                <a:cs typeface="Times New Roman" pitchFamily="1" charset="0"/>
              </a:rPr>
              <a:t>π.χ., ο αστρολάβος</a:t>
            </a:r>
            <a:r>
              <a:rPr lang="en-US" altLang="el-GR" dirty="0">
                <a:cs typeface="Times New Roman" pitchFamily="1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l-GR" dirty="0">
                <a:cs typeface="Times New Roman" pitchFamily="1" charset="0"/>
              </a:rPr>
              <a:t>2. To “reduce the non-sensible to the sensible; that is, make manifest, things not directly perceptible, by means of others which are”.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l-GR" dirty="0">
                <a:cs typeface="Times New Roman" pitchFamily="1" charset="0"/>
              </a:rPr>
              <a:t>3. </a:t>
            </a:r>
            <a:r>
              <a:rPr lang="el-GR" altLang="el-GR" dirty="0">
                <a:cs typeface="Times New Roman" pitchFamily="1" charset="0"/>
              </a:rPr>
              <a:t>Η μέτρηση των αλλαγών ενός φυσικού μεγέθους</a:t>
            </a:r>
            <a:r>
              <a:rPr lang="en-US" altLang="el-GR" dirty="0">
                <a:cs typeface="Times New Roman" pitchFamily="1" charset="0"/>
              </a:rPr>
              <a:t> (</a:t>
            </a:r>
            <a:r>
              <a:rPr lang="el-GR" altLang="el-GR" dirty="0">
                <a:cs typeface="Times New Roman" pitchFamily="1" charset="0"/>
              </a:rPr>
              <a:t>π.χ., θερμόμετρο, βαρόμετρο</a:t>
            </a:r>
            <a:r>
              <a:rPr lang="en-US" altLang="el-GR" dirty="0">
                <a:cs typeface="Times New Roman" pitchFamily="1" charset="0"/>
              </a:rPr>
              <a:t>)</a:t>
            </a:r>
            <a:endParaRPr lang="el-GR" altLang="el-GR" dirty="0">
              <a:cs typeface="Times New Roman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117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dirty="0">
                <a:solidFill>
                  <a:srgbClr val="0070C0"/>
                </a:solidFill>
                <a:cs typeface="Times New Roman" pitchFamily="1" charset="0"/>
              </a:rPr>
              <a:t>Η εδραίωση του πειράματος</a:t>
            </a:r>
          </a:p>
        </p:txBody>
      </p:sp>
      <p:sp>
        <p:nvSpPr>
          <p:cNvPr id="8195" name="Θέση κειμένου 2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4041775" cy="647700"/>
          </a:xfrm>
        </p:spPr>
        <p:txBody>
          <a:bodyPr/>
          <a:lstStyle/>
          <a:p>
            <a:pPr algn="ctr"/>
            <a:r>
              <a:rPr lang="en-US" altLang="el-GR" b="0" dirty="0">
                <a:cs typeface="Times New Roman" pitchFamily="1" charset="0"/>
              </a:rPr>
              <a:t>Galileo Galilei</a:t>
            </a:r>
            <a:endParaRPr lang="el-GR" altLang="el-GR" b="0" dirty="0">
              <a:cs typeface="Times New Roman" pitchFamily="1" charset="0"/>
            </a:endParaRPr>
          </a:p>
        </p:txBody>
      </p:sp>
      <p:pic>
        <p:nvPicPr>
          <p:cNvPr id="8196" name="Θέση περιεχομένου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2205038"/>
            <a:ext cx="2957512" cy="3951287"/>
          </a:xfrm>
        </p:spPr>
      </p:pic>
      <p:sp>
        <p:nvSpPr>
          <p:cNvPr id="8197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3438" y="1535113"/>
            <a:ext cx="4043362" cy="454025"/>
          </a:xfrm>
        </p:spPr>
        <p:txBody>
          <a:bodyPr/>
          <a:lstStyle/>
          <a:p>
            <a:pPr algn="ctr"/>
            <a:r>
              <a:rPr lang="en-US" altLang="el-GR" b="0" dirty="0">
                <a:cs typeface="Times New Roman" pitchFamily="1" charset="0"/>
              </a:rPr>
              <a:t>Robert Boyle, 1627-1691</a:t>
            </a:r>
            <a:endParaRPr lang="el-GR" altLang="el-GR" b="0" dirty="0">
              <a:cs typeface="Times New Roman" pitchFamily="1" charset="0"/>
            </a:endParaRPr>
          </a:p>
        </p:txBody>
      </p:sp>
      <p:pic>
        <p:nvPicPr>
          <p:cNvPr id="8198" name="Θέση περιεχομένου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205038"/>
            <a:ext cx="3536950" cy="3951287"/>
          </a:xfrm>
        </p:spPr>
      </p:pic>
    </p:spTree>
    <p:extLst>
      <p:ext uri="{BB962C8B-B14F-4D97-AF65-F5344CB8AC3E}">
        <p14:creationId xmlns:p14="http://schemas.microsoft.com/office/powerpoint/2010/main" val="177400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Ο </a:t>
            </a:r>
            <a:r>
              <a:rPr lang="en-US" sz="4000" dirty="0">
                <a:solidFill>
                  <a:srgbClr val="0070C0"/>
                </a:solidFill>
              </a:rPr>
              <a:t>Boyle </a:t>
            </a:r>
            <a:r>
              <a:rPr lang="el-GR" sz="4000" dirty="0">
                <a:solidFill>
                  <a:srgbClr val="0070C0"/>
                </a:solidFill>
              </a:rPr>
              <a:t>και η αντλία κενού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71600"/>
            <a:ext cx="4300763" cy="5029200"/>
          </a:xfrm>
        </p:spPr>
      </p:pic>
    </p:spTree>
    <p:extLst>
      <p:ext uri="{BB962C8B-B14F-4D97-AF65-F5344CB8AC3E}">
        <p14:creationId xmlns:p14="http://schemas.microsoft.com/office/powerpoint/2010/main" val="878683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l-GR" altLang="el-GR" dirty="0">
                <a:solidFill>
                  <a:srgbClr val="0070C0"/>
                </a:solidFill>
                <a:cs typeface="Times New Roman" pitchFamily="1" charset="0"/>
              </a:rPr>
              <a:t>Η διαμάχη </a:t>
            </a:r>
            <a:r>
              <a:rPr lang="en-US" altLang="el-GR" dirty="0">
                <a:solidFill>
                  <a:srgbClr val="0070C0"/>
                </a:solidFill>
                <a:cs typeface="Times New Roman" pitchFamily="1" charset="0"/>
              </a:rPr>
              <a:t>Boyle-Hobbes</a:t>
            </a:r>
            <a:endParaRPr lang="el-GR" altLang="el-GR" dirty="0">
              <a:solidFill>
                <a:srgbClr val="0070C0"/>
              </a:solidFill>
              <a:cs typeface="Times New Roman" pitchFamily="1" charset="0"/>
            </a:endParaRPr>
          </a:p>
        </p:txBody>
      </p:sp>
      <p:pic>
        <p:nvPicPr>
          <p:cNvPr id="10243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9773" y="1386712"/>
            <a:ext cx="3464827" cy="5242687"/>
          </a:xfrm>
        </p:spPr>
      </p:pic>
    </p:spTree>
    <p:extLst>
      <p:ext uri="{BB962C8B-B14F-4D97-AF65-F5344CB8AC3E}">
        <p14:creationId xmlns:p14="http://schemas.microsoft.com/office/powerpoint/2010/main" val="12560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0070C0"/>
                </a:solidFill>
              </a:rPr>
              <a:t>Ο Κέπλερ και η Πυθαγόρεια παράδοση</a:t>
            </a:r>
            <a:endParaRPr lang="el-GR" dirty="0"/>
          </a:p>
        </p:txBody>
      </p:sp>
      <p:sp>
        <p:nvSpPr>
          <p:cNvPr id="12291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l-GR" altLang="el-GR">
                <a:solidFill>
                  <a:srgbClr val="0070C0"/>
                </a:solidFill>
              </a:rPr>
              <a:t>Γιοχάνες Κέπλερ, 1571-1630</a:t>
            </a:r>
          </a:p>
        </p:txBody>
      </p:sp>
      <p:sp>
        <p:nvSpPr>
          <p:cNvPr id="12292" name="Θέση κειμένου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l-GR" altLang="el-GR">
                <a:solidFill>
                  <a:srgbClr val="0070C0"/>
                </a:solidFill>
              </a:rPr>
              <a:t>Γιατί οι πλανήτες είναι έξι;</a:t>
            </a:r>
          </a:p>
        </p:txBody>
      </p:sp>
      <p:pic>
        <p:nvPicPr>
          <p:cNvPr id="1229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150" y="2174875"/>
            <a:ext cx="3316288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2279650"/>
            <a:ext cx="4041775" cy="374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0070C0"/>
                </a:solidFill>
              </a:rPr>
              <a:t>Ισαάκ Νεύτωνας (1642-1727)</a:t>
            </a:r>
            <a:endParaRPr lang="el-GR" dirty="0"/>
          </a:p>
        </p:txBody>
      </p:sp>
      <p:pic>
        <p:nvPicPr>
          <p:cNvPr id="2355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600200"/>
            <a:ext cx="2584450" cy="3549650"/>
          </a:xfrm>
        </p:spPr>
      </p:pic>
      <p:pic>
        <p:nvPicPr>
          <p:cNvPr id="2355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143000"/>
            <a:ext cx="3840163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3B87C1-F847-38F7-75BE-DEC4F936A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682" y="152400"/>
            <a:ext cx="506863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7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Η απόδειξη του 2</a:t>
            </a:r>
            <a:r>
              <a:rPr lang="el-GR" sz="4000" baseline="30000" dirty="0">
                <a:solidFill>
                  <a:srgbClr val="0070C0"/>
                </a:solidFill>
              </a:rPr>
              <a:t>ου</a:t>
            </a:r>
            <a:r>
              <a:rPr lang="el-GR" sz="4000" dirty="0">
                <a:solidFill>
                  <a:srgbClr val="0070C0"/>
                </a:solidFill>
              </a:rPr>
              <a:t> νόμου του </a:t>
            </a:r>
            <a:r>
              <a:rPr lang="en-US" sz="4000" dirty="0">
                <a:solidFill>
                  <a:srgbClr val="0070C0"/>
                </a:solidFill>
              </a:rPr>
              <a:t>Kepler</a:t>
            </a:r>
            <a:endParaRPr lang="el-GR" sz="4000" dirty="0">
              <a:solidFill>
                <a:srgbClr val="0070C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791199" cy="5791199"/>
          </a:xfrm>
        </p:spPr>
      </p:pic>
    </p:spTree>
    <p:extLst>
      <p:ext uri="{BB962C8B-B14F-4D97-AF65-F5344CB8AC3E}">
        <p14:creationId xmlns:p14="http://schemas.microsoft.com/office/powerpoint/2010/main" val="28242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Το 2</a:t>
            </a:r>
            <a:r>
              <a:rPr lang="el-GR" baseline="30000" dirty="0">
                <a:solidFill>
                  <a:srgbClr val="0070C0"/>
                </a:solidFill>
              </a:rPr>
              <a:t>ο</a:t>
            </a:r>
            <a:r>
              <a:rPr lang="el-GR" dirty="0">
                <a:solidFill>
                  <a:srgbClr val="0070C0"/>
                </a:solidFill>
              </a:rPr>
              <a:t> ‘βιβλίο’ των </a:t>
            </a:r>
            <a:r>
              <a:rPr lang="en-US" i="1" dirty="0">
                <a:solidFill>
                  <a:srgbClr val="0070C0"/>
                </a:solidFill>
              </a:rPr>
              <a:t>Principia</a:t>
            </a:r>
            <a:r>
              <a:rPr lang="el-GR" dirty="0">
                <a:solidFill>
                  <a:srgbClr val="0070C0"/>
                </a:solidFill>
              </a:rPr>
              <a:t>: οι απαρχές της δυναμικής ρευστών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 </a:t>
            </a:r>
            <a:r>
              <a:rPr lang="el-GR" dirty="0"/>
              <a:t>Πραγματεύεται τις κινήσεις ρευστών και σωμάτων που κινούνται μέσα σε αυτά τα ρευστά και συναντούν αντίσταση.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Βασικός σκοπός του είναι να αποδείξει ότι η καρτεσιανή ερμηνεία των στροβίλων είναι ασύμβατη με τις κινήσεις των πλανητών.</a:t>
            </a:r>
          </a:p>
        </p:txBody>
      </p:sp>
    </p:spTree>
    <p:extLst>
      <p:ext uri="{BB962C8B-B14F-4D97-AF65-F5344CB8AC3E}">
        <p14:creationId xmlns:p14="http://schemas.microsoft.com/office/powerpoint/2010/main" val="39800118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l-GR" sz="4000" dirty="0">
                <a:solidFill>
                  <a:srgbClr val="0070C0"/>
                </a:solidFill>
              </a:rPr>
              <a:t>Το 3</a:t>
            </a:r>
            <a:r>
              <a:rPr lang="el-GR" sz="4000" baseline="30000" dirty="0">
                <a:solidFill>
                  <a:srgbClr val="0070C0"/>
                </a:solidFill>
              </a:rPr>
              <a:t>ο</a:t>
            </a:r>
            <a:r>
              <a:rPr lang="el-GR" sz="4000" dirty="0">
                <a:solidFill>
                  <a:srgbClr val="0070C0"/>
                </a:solidFill>
              </a:rPr>
              <a:t> ‘βιβλίο’ των </a:t>
            </a:r>
            <a:r>
              <a:rPr lang="en-US" sz="4000" dirty="0">
                <a:solidFill>
                  <a:srgbClr val="0070C0"/>
                </a:solidFill>
              </a:rPr>
              <a:t>Principia: </a:t>
            </a:r>
            <a:r>
              <a:rPr lang="el-GR" sz="4000" dirty="0">
                <a:solidFill>
                  <a:srgbClr val="0070C0"/>
                </a:solidFill>
              </a:rPr>
              <a:t>Το σύστημα του Κόσμου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2920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/>
              <a:t>Ο νόμος της βαρύτητας: «υπάρχει μια δύναμη βαρύτητας, την οποία διαθέτουν όλα τα σώματα, ανάλογη προς τις διάφορες ποσότητες ύλης που περιέχουν».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/>
              <a:t>Η νευτώνεια σύνθεση: Η ενοποίηση φυσικής &amp; αστρονομίας / Η ενοποίηση γήινης και ουράνιας φυσικής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/>
              <a:t>Κύριο πρόβλημα της νευτώνειας σύνθεσης: η φύση της βαρύτητας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8397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>
                <a:solidFill>
                  <a:srgbClr val="0070C0"/>
                </a:solidFill>
              </a:rPr>
              <a:t>Η ενοποίηση της γήινης και της ουράνιας φυσικής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00200"/>
            <a:ext cx="4937125" cy="5092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>
                <a:solidFill>
                  <a:srgbClr val="0070C0"/>
                </a:solidFill>
              </a:rPr>
              <a:t>18</a:t>
            </a:r>
            <a:r>
              <a:rPr lang="el-GR" sz="4000" baseline="30000" dirty="0">
                <a:solidFill>
                  <a:srgbClr val="0070C0"/>
                </a:solidFill>
              </a:rPr>
              <a:t>ος</a:t>
            </a:r>
            <a:r>
              <a:rPr lang="el-GR" sz="4000" dirty="0">
                <a:solidFill>
                  <a:srgbClr val="0070C0"/>
                </a:solidFill>
              </a:rPr>
              <a:t> αιώνας: Η επικράτηση της νευτώνειας φυσικής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/>
              <a:t>Τρεις δοκιμασίες που πέρασε με επιτυχία η νευτώνεια θεωρία: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>
                <a:latin typeface="Arial" charset="0"/>
              </a:rPr>
              <a:t>1. Ο κομήτης του </a:t>
            </a:r>
            <a:r>
              <a:rPr lang="en-US" altLang="el-GR" dirty="0">
                <a:latin typeface="Arial" charset="0"/>
              </a:rPr>
              <a:t>Halley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l-GR" dirty="0">
                <a:latin typeface="Arial" charset="0"/>
              </a:rPr>
              <a:t>2. </a:t>
            </a:r>
            <a:r>
              <a:rPr lang="el-GR" altLang="el-GR" dirty="0">
                <a:latin typeface="Arial" charset="0"/>
              </a:rPr>
              <a:t>Το σχήμα της Γης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>
                <a:latin typeface="Arial" charset="0"/>
              </a:rPr>
              <a:t>3. Η κίνηση της Σελήνης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altLang="el-GR" dirty="0">
                <a:latin typeface="Arial" charset="0"/>
              </a:rPr>
              <a:t>Το πρόβλημα σχετικά με τη φύση της βαρύτητας δεν επιλύθηκε αλλά ξεχάστηκε.</a:t>
            </a:r>
            <a:endParaRPr lang="en-US" altLang="el-GR" dirty="0"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Τίτλος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066800"/>
          </a:xfrm>
        </p:spPr>
        <p:txBody>
          <a:bodyPr>
            <a:noAutofit/>
          </a:bodyPr>
          <a:lstStyle/>
          <a:p>
            <a:r>
              <a:rPr lang="el-GR" altLang="el-GR" sz="32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Ιστοριογραφικά ζητήματα: η συνέχεια της Μεσαιωνικής και της Νεότερης Επιστήμης</a:t>
            </a:r>
          </a:p>
        </p:txBody>
      </p:sp>
      <p:sp>
        <p:nvSpPr>
          <p:cNvPr id="13315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23851" y="1840954"/>
            <a:ext cx="3257549" cy="47566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l-GR" sz="2400" dirty="0">
              <a:solidFill>
                <a:srgbClr val="0070C0"/>
              </a:solidFill>
              <a:cs typeface="Times New Roman" pitchFamily="1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altLang="el-GR" sz="2400" dirty="0">
              <a:solidFill>
                <a:srgbClr val="0070C0"/>
              </a:solidFill>
              <a:cs typeface="Times New Roman" pitchFamily="1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l-GR" sz="3600" dirty="0">
                <a:solidFill>
                  <a:schemeClr val="tx1"/>
                </a:solidFill>
                <a:cs typeface="Times New Roman" panose="02020603050405020304" pitchFamily="18" charset="0"/>
              </a:rPr>
              <a:t>Pierre </a:t>
            </a:r>
            <a:r>
              <a:rPr lang="en-US" altLang="el-GR" sz="3600" dirty="0" err="1">
                <a:solidFill>
                  <a:schemeClr val="tx1"/>
                </a:solidFill>
                <a:cs typeface="Times New Roman" panose="02020603050405020304" pitchFamily="18" charset="0"/>
              </a:rPr>
              <a:t>Duhem</a:t>
            </a:r>
            <a:r>
              <a:rPr lang="en-US" altLang="el-GR" sz="3600" dirty="0">
                <a:solidFill>
                  <a:schemeClr val="tx1"/>
                </a:solidFill>
                <a:cs typeface="Times New Roman" panose="02020603050405020304" pitchFamily="18" charset="0"/>
              </a:rPr>
              <a:t>, 1861-1916</a:t>
            </a:r>
          </a:p>
        </p:txBody>
      </p:sp>
      <p:pic>
        <p:nvPicPr>
          <p:cNvPr id="13316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1181" y="1447800"/>
            <a:ext cx="3895619" cy="461914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9A2618-B4CD-4D85-B269-523E9E9AB351}"/>
              </a:ext>
            </a:extLst>
          </p:cNvPr>
          <p:cNvSpPr txBox="1"/>
          <p:nvPr/>
        </p:nvSpPr>
        <p:spPr>
          <a:xfrm>
            <a:off x="4567290" y="6110874"/>
            <a:ext cx="434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l-GR" sz="18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https://en.wikipedia.org/wiki/Pierre_Duhem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45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1" y="382385"/>
            <a:ext cx="8686800" cy="1080655"/>
          </a:xfrm>
        </p:spPr>
        <p:txBody>
          <a:bodyPr>
            <a:noAutofit/>
          </a:bodyPr>
          <a:lstStyle/>
          <a:p>
            <a:r>
              <a:rPr lang="el-GR" sz="25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Οι υποστηρικτές της συνέχειας</a:t>
            </a:r>
            <a:r>
              <a:rPr lang="en-US" sz="25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(</a:t>
            </a:r>
            <a:r>
              <a:rPr lang="el-GR" sz="25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όσον αφορά τη μέθοδο): </a:t>
            </a:r>
            <a:r>
              <a:rPr lang="en-US" sz="25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Marshall </a:t>
            </a:r>
            <a:r>
              <a:rPr lang="en-US" sz="25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Clagett</a:t>
            </a:r>
            <a:r>
              <a:rPr lang="en-US" sz="25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(1916-2005), Anneliese Maier (1905-1971), Alistair Crombie (1915-1996)</a:t>
            </a:r>
            <a:endParaRPr lang="el-GR" sz="25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Θόδωρος\Desktop\Crombi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4711"/>
            <a:ext cx="3039966" cy="437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C:\Users\Θόδωρος\Desktop\Augustine to Galileo - Greek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07" y="1786611"/>
            <a:ext cx="3287413" cy="461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3CD5C-E7B3-4153-8B27-55CC110D821D}"/>
              </a:ext>
            </a:extLst>
          </p:cNvPr>
          <p:cNvSpPr txBox="1"/>
          <p:nvPr/>
        </p:nvSpPr>
        <p:spPr>
          <a:xfrm>
            <a:off x="228601" y="624289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https://www.researchgate.net/figure/Alistair-Crombie-FBA-Lecturer-in-the-History-of-Science-University-of-Oxford-1953-83_fig1_6646548</a:t>
            </a:r>
          </a:p>
        </p:txBody>
      </p:sp>
    </p:spTree>
    <p:extLst>
      <p:ext uri="{BB962C8B-B14F-4D97-AF65-F5344CB8AC3E}">
        <p14:creationId xmlns:p14="http://schemas.microsoft.com/office/powerpoint/2010/main" val="1613521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5884" y="315884"/>
            <a:ext cx="8512231" cy="1130531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Οι υποστηρικτές της ασυνέχειας (όσον αφορά τη μεταφυσική και την κοσμολογία): 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Alexandre </a:t>
            </a:r>
            <a:r>
              <a:rPr lang="en-US" sz="24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Koyré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(1892-1964), </a:t>
            </a:r>
            <a:r>
              <a:rPr lang="en-US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Herbert Butterfield (1900-1979), A. Rupert Hall (1920-2009)</a:t>
            </a:r>
            <a:endParaRPr lang="el-GR" sz="44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9B428C78-164A-43DC-B7DB-EA278FCE48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116076" cy="4454525"/>
          </a:xfrm>
        </p:spPr>
      </p:pic>
      <p:pic>
        <p:nvPicPr>
          <p:cNvPr id="3075" name="Picture 3" descr="C:\Users\Θόδωρος\Desktop\Από τον Κλειστό Κόσμ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66" y="1853021"/>
            <a:ext cx="3009735" cy="44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827212D-4032-45E1-B73A-6DAE119AF017}"/>
              </a:ext>
            </a:extLst>
          </p:cNvPr>
          <p:cNvSpPr txBox="1"/>
          <p:nvPr/>
        </p:nvSpPr>
        <p:spPr>
          <a:xfrm>
            <a:off x="380278" y="617624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https://www.lindahall.org/alexandre-koyre/</a:t>
            </a:r>
          </a:p>
        </p:txBody>
      </p:sp>
    </p:spTree>
    <p:extLst>
      <p:ext uri="{BB962C8B-B14F-4D97-AF65-F5344CB8AC3E}">
        <p14:creationId xmlns:p14="http://schemas.microsoft.com/office/powerpoint/2010/main" val="207846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 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05000"/>
            <a:ext cx="4403725" cy="3381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 descr="C:\Users\Θόδωρος\Documents\New Work\Courses &amp; Seminars\SciRevFigures\Kepler - Astronomia Nova 1609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57200"/>
            <a:ext cx="3505200" cy="5978525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9581A0-5ADB-026C-89D0-72E6A093C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3975"/>
            <a:ext cx="8839200" cy="441325"/>
          </a:xfrm>
        </p:spPr>
        <p:txBody>
          <a:bodyPr/>
          <a:lstStyle/>
          <a:p>
            <a:r>
              <a:rPr lang="el-GR" sz="2400" b="1" dirty="0">
                <a:solidFill>
                  <a:srgbClr val="0070C0"/>
                </a:solidFill>
              </a:rPr>
              <a:t>Στοιχεία από την ιστορία της ιστοριογραφίας της επιστήμης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E7FAD0-D89F-3660-17E6-1F7D57E33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230868"/>
            <a:ext cx="5181600" cy="535622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Χαρα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κτηριστικά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της ιστορίας της επιστήμης σύμφωνα με τον Sarton</a:t>
            </a:r>
            <a:endParaRPr lang="el-GR" sz="18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ιστορικός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της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επ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ιστήμης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ρέ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πει να ξέρει καλά την σύγχρονη επιστήμη της οποίας μελετά το παρελθόν.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επ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ιστήμη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είν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αι 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συστημ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ατοποιημένη θετική γνώση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l-GR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'Η απ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όκτηση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και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συστημ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ατοποίηση της θετικής γνώσης είναι οι μόνες ανθρώπινες δραστηριότητες που είναι πραγματικά συσσωρευτικές και προοδευτικές.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ιστορικός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ξιολογεί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τις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επ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ιστημονικές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εξελίξεις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του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πα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ρελθόντος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(κα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τά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όσο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συνιστούσ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 πρόοδο σε σχέση με τις προηγούμενες απόψεις/θεωρίες) με βάση σύγχρονα κριτήρια προόδου και ορθολογικότητας.</a:t>
            </a:r>
            <a:endParaRPr lang="el-GR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όψεις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ου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δε</a:t>
            </a:r>
            <a:r>
              <a:rPr lang="el-GR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συνιστούν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θετική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γνώση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ο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ιστορικός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της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επ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ιστήμης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δεν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τις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εξετάζει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Εσωτερικιστική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ιστορί</a:t>
            </a:r>
            <a:r>
              <a:rPr lang="en-US" sz="1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 της επιστήμης</a:t>
            </a:r>
            <a:r>
              <a:rPr lang="en-US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Οι κοινωνικό-οικονομικές συνθήκες δεν επηρεάζουν σημαντικά τη ζωή της επιστήμης. </a:t>
            </a:r>
          </a:p>
        </p:txBody>
      </p:sp>
      <p:pic>
        <p:nvPicPr>
          <p:cNvPr id="1026" name="Picture 2" descr="George Sarton - Wikipedia">
            <a:extLst>
              <a:ext uri="{FF2B5EF4-FFF2-40B4-BE49-F238E27FC236}">
                <a16:creationId xmlns:a16="http://schemas.microsoft.com/office/drawing/2014/main" id="{60D5E941-BEC3-69F7-A44C-4347F72AD0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288" y="1295400"/>
            <a:ext cx="330722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36B309-C8DD-31AC-E3AA-F7E538705225}"/>
              </a:ext>
            </a:extLst>
          </p:cNvPr>
          <p:cNvSpPr txBox="1"/>
          <p:nvPr/>
        </p:nvSpPr>
        <p:spPr>
          <a:xfrm>
            <a:off x="5791199" y="666295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hangingPunc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George Sarton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(1884-1956)</a:t>
            </a:r>
            <a:endParaRPr lang="el-GR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F39A5D-51FE-63C7-6D1C-43F8FF1CE86E}"/>
              </a:ext>
            </a:extLst>
          </p:cNvPr>
          <p:cNvSpPr txBox="1"/>
          <p:nvPr/>
        </p:nvSpPr>
        <p:spPr>
          <a:xfrm>
            <a:off x="152400" y="678418"/>
            <a:ext cx="49876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 θετικιστική ιστοριογραφία της επιστήμης</a:t>
            </a:r>
            <a:endParaRPr lang="el-GR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737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D3180A8-62F0-6C8C-E0FC-88132524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715962"/>
          </a:xfrm>
        </p:spPr>
        <p:txBody>
          <a:bodyPr/>
          <a:lstStyle/>
          <a:p>
            <a:r>
              <a:rPr lang="el-GR" sz="2800" b="1" dirty="0">
                <a:solidFill>
                  <a:srgbClr val="0070C0"/>
                </a:solidFill>
              </a:rPr>
              <a:t>Μαρξιστικές προσεγγίσεις στην ιστορία των επιστημών</a:t>
            </a:r>
            <a:endParaRPr lang="en-US" sz="2800" b="1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C581A8-CE2A-9273-8B8E-159716E90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373" y="1371600"/>
            <a:ext cx="4267200" cy="4983162"/>
          </a:xfrm>
        </p:spPr>
        <p:txBody>
          <a:bodyPr/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l-GR" dirty="0"/>
              <a:t>«Οι κοινωνικές και οικονομικές ρίζες των </a:t>
            </a:r>
            <a:r>
              <a:rPr lang="en-US" i="1" dirty="0"/>
              <a:t>Principia</a:t>
            </a:r>
            <a:r>
              <a:rPr lang="el-GR" dirty="0"/>
              <a:t> του Νεύτωνα»</a:t>
            </a:r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DC997F6-FA19-93A8-8888-3E934FB1A6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95" y="1752600"/>
            <a:ext cx="3959157" cy="465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B02C67-B66E-3E16-213B-E773D6F377E7}"/>
              </a:ext>
            </a:extLst>
          </p:cNvPr>
          <p:cNvSpPr txBox="1"/>
          <p:nvPr/>
        </p:nvSpPr>
        <p:spPr>
          <a:xfrm>
            <a:off x="5562600" y="1186934"/>
            <a:ext cx="294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Boris M. Hessen, 1893-1936</a:t>
            </a:r>
          </a:p>
        </p:txBody>
      </p:sp>
    </p:spTree>
    <p:extLst>
      <p:ext uri="{BB962C8B-B14F-4D97-AF65-F5344CB8AC3E}">
        <p14:creationId xmlns:p14="http://schemas.microsoft.com/office/powerpoint/2010/main" val="3719073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849461-BD2A-83CC-2358-2EEFDDDF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l-GR" sz="3200" b="1" dirty="0">
                <a:solidFill>
                  <a:srgbClr val="0070C0"/>
                </a:solidFill>
              </a:rPr>
              <a:t>Βρετανοί μαρξιστές ιστορικοί των επιστημών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F30522B-C7CF-D1F3-A995-6298F4ADD9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4474" y="2186780"/>
            <a:ext cx="3028801" cy="378063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994A30-418F-E960-351C-81A9893827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6720" y="2186781"/>
            <a:ext cx="3364639" cy="37806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9D409A-786F-66D5-3A7C-0A96C3E36C8E}"/>
              </a:ext>
            </a:extLst>
          </p:cNvPr>
          <p:cNvSpPr txBox="1"/>
          <p:nvPr/>
        </p:nvSpPr>
        <p:spPr>
          <a:xfrm>
            <a:off x="752475" y="1535271"/>
            <a:ext cx="3362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John Desmond Bernal, 1901-1971</a:t>
            </a:r>
            <a:endParaRPr lang="el-G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37E5D3-CEC7-416F-1F94-17BE6B7F4C04}"/>
              </a:ext>
            </a:extLst>
          </p:cNvPr>
          <p:cNvSpPr txBox="1"/>
          <p:nvPr/>
        </p:nvSpPr>
        <p:spPr>
          <a:xfrm>
            <a:off x="4381500" y="15430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Joseph Needham, 1900-1995</a:t>
            </a:r>
          </a:p>
        </p:txBody>
      </p:sp>
    </p:spTree>
    <p:extLst>
      <p:ext uri="{BB962C8B-B14F-4D97-AF65-F5344CB8AC3E}">
        <p14:creationId xmlns:p14="http://schemas.microsoft.com/office/powerpoint/2010/main" val="80217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6A299-6C87-3020-ABA8-7FC9D654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715962"/>
          </a:xfrm>
        </p:spPr>
        <p:txBody>
          <a:bodyPr/>
          <a:lstStyle/>
          <a:p>
            <a:r>
              <a:rPr lang="el-GR" sz="2700" b="1" dirty="0">
                <a:solidFill>
                  <a:srgbClr val="0070C0"/>
                </a:solidFill>
              </a:rPr>
              <a:t>Κοινωνιολογικές προσεγγίσεις στην ιστορία των επιστημών</a:t>
            </a:r>
            <a:endParaRPr lang="en-US" sz="2700" b="1" dirty="0">
              <a:solidFill>
                <a:srgbClr val="0070C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DD3BC3-B646-7B3A-5189-C1597E6B34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200090"/>
            <a:ext cx="4648200" cy="516203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Η σχέση επιστήμης και θρησκείας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Οι επιστημονικοί θεσμοί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Οι αξίες της επιστήμης: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καθολικότητα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κοινοκτημοσύνη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αμεροληψία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l-GR" dirty="0"/>
              <a:t>συστηματικός σκεπτικισμός</a:t>
            </a:r>
            <a:endParaRPr lang="en-US" dirty="0"/>
          </a:p>
        </p:txBody>
      </p:sp>
      <p:pic>
        <p:nvPicPr>
          <p:cNvPr id="3074" name="Picture 2" descr="Robert K. Merton - Wikipedia">
            <a:extLst>
              <a:ext uri="{FF2B5EF4-FFF2-40B4-BE49-F238E27FC236}">
                <a16:creationId xmlns:a16="http://schemas.microsoft.com/office/drawing/2014/main" id="{E0B161CB-2B34-0FDE-3737-2699F52110C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5" y="1752600"/>
            <a:ext cx="3287222" cy="460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FBC375-4529-3A48-CE06-AA5742ACE361}"/>
              </a:ext>
            </a:extLst>
          </p:cNvPr>
          <p:cNvSpPr txBox="1"/>
          <p:nvPr/>
        </p:nvSpPr>
        <p:spPr>
          <a:xfrm>
            <a:off x="5263109" y="1200090"/>
            <a:ext cx="33432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Robert K. Merton, 1910-2003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02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AB63E3-EF09-16C6-66AC-361F6D08FF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l-GR" i="1" dirty="0"/>
          </a:p>
          <a:p>
            <a:endParaRPr lang="el-GR" i="1" dirty="0"/>
          </a:p>
          <a:p>
            <a:endParaRPr lang="el-GR" i="1" dirty="0"/>
          </a:p>
          <a:p>
            <a:r>
              <a:rPr lang="el-GR" i="1" dirty="0"/>
              <a:t>Οι κοινωνικές ρίζες της νεότερης επιστήμης</a:t>
            </a:r>
          </a:p>
        </p:txBody>
      </p:sp>
      <p:pic>
        <p:nvPicPr>
          <p:cNvPr id="1026" name="Picture 2" descr="Edgar Zilsels Kritik der &quot;Geniereligion&quot; - science.ORF.at">
            <a:extLst>
              <a:ext uri="{FF2B5EF4-FFF2-40B4-BE49-F238E27FC236}">
                <a16:creationId xmlns:a16="http://schemas.microsoft.com/office/drawing/2014/main" id="{34F4B162-4398-ACC2-6F57-05293796F1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93654"/>
            <a:ext cx="3352800" cy="455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FD7DDF-61A3-A360-C07F-59D7D97EB546}"/>
              </a:ext>
            </a:extLst>
          </p:cNvPr>
          <p:cNvSpPr txBox="1"/>
          <p:nvPr/>
        </p:nvSpPr>
        <p:spPr>
          <a:xfrm>
            <a:off x="4419600" y="99060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Edgar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Zilsel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1891-1944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680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70C0"/>
                </a:solidFill>
              </a:rPr>
              <a:t>Η ουράνια μηχανική του </a:t>
            </a:r>
            <a:r>
              <a:rPr lang="en-US" dirty="0">
                <a:solidFill>
                  <a:srgbClr val="0070C0"/>
                </a:solidFill>
              </a:rPr>
              <a:t>Kepler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21796"/>
            <a:ext cx="5178901" cy="488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200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l-GR" altLang="el-GR">
                <a:solidFill>
                  <a:srgbClr val="0070C0"/>
                </a:solidFill>
              </a:rPr>
              <a:t>Γαλιλαίος, 1564-1642</a:t>
            </a:r>
            <a:endParaRPr lang="el-GR" altLang="el-GR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4550" y="1219200"/>
            <a:ext cx="3433763" cy="556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 descr="C:\Users\Θόδωρος\Documents\New Work\Courses &amp; Seminars\SciRevFigures\Galileo - Portrait 1636 - Wikipedi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371600"/>
            <a:ext cx="3897312" cy="4953000"/>
          </a:xfrm>
          <a:noFill/>
        </p:spPr>
      </p:pic>
    </p:spTree>
    <p:extLst>
      <p:ext uri="{BB962C8B-B14F-4D97-AF65-F5344CB8AC3E}">
        <p14:creationId xmlns:p14="http://schemas.microsoft.com/office/powerpoint/2010/main" val="284433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>
                <a:solidFill>
                  <a:srgbClr val="0070C0"/>
                </a:solidFill>
              </a:rPr>
              <a:t>Το τηλεσκόπιο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59013"/>
            <a:ext cx="8839200" cy="3446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30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617538"/>
            <a:ext cx="3733800" cy="6116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86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44562"/>
          </a:xfrm>
        </p:spPr>
        <p:txBody>
          <a:bodyPr/>
          <a:lstStyle/>
          <a:p>
            <a:pPr eaLnBrk="1" hangingPunct="1"/>
            <a:r>
              <a:rPr lang="el-GR" altLang="el-GR" sz="3200">
                <a:solidFill>
                  <a:srgbClr val="0070C0"/>
                </a:solidFill>
              </a:rPr>
              <a:t>Οι δορυφόροι του Δία και οι φάσεις της Αφροδίτης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0"/>
            <a:ext cx="4343400" cy="1454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05000"/>
            <a:ext cx="4598988" cy="373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09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/>
          <a:lstStyle/>
          <a:p>
            <a:pPr eaLnBrk="1" hangingPunct="1"/>
            <a:r>
              <a:rPr lang="el-GR" altLang="el-GR" sz="3600">
                <a:solidFill>
                  <a:srgbClr val="0070C0"/>
                </a:solidFill>
              </a:rPr>
              <a:t>Η επιφάνεια της σελήνης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609600"/>
            <a:ext cx="7543800" cy="6183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2700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977</Words>
  <Application>Microsoft Office PowerPoint</Application>
  <PresentationFormat>Προβολή στην οθόνη (4:3)</PresentationFormat>
  <Paragraphs>104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8" baseType="lpstr">
      <vt:lpstr>Arial</vt:lpstr>
      <vt:lpstr>Calibri</vt:lpstr>
      <vt:lpstr>Garamond</vt:lpstr>
      <vt:lpstr>Θέμα του Office</vt:lpstr>
      <vt:lpstr>Η Επιστημονική Επανάσταση του 16ου και 17ου αιώνα  Επισκόπηση ΙΙ</vt:lpstr>
      <vt:lpstr>Ο Κέπλερ και η Πυθαγόρεια παράδοση</vt:lpstr>
      <vt:lpstr> </vt:lpstr>
      <vt:lpstr>Η ουράνια μηχανική του Kepler</vt:lpstr>
      <vt:lpstr>Γαλιλαίος, 1564-1642</vt:lpstr>
      <vt:lpstr>Το τηλεσκόπιο</vt:lpstr>
      <vt:lpstr>Παρουσίαση του PowerPoint</vt:lpstr>
      <vt:lpstr>Οι δορυφόροι του Δία και οι φάσεις της Αφροδίτης</vt:lpstr>
      <vt:lpstr>Η επιφάνεια της σελήνης</vt:lpstr>
      <vt:lpstr>Οι ηλιακές κηλίδες</vt:lpstr>
      <vt:lpstr>Διάλογος για τα Δύο Κύρια Συστήματα του Κόσμου, Πτολεμαϊκό και Κοπερνίκειο (1632)</vt:lpstr>
      <vt:lpstr>Η  σχέση Επιστήμης &amp; Θρησκείας: ο Γαλιλαίος και η Καθολική Εκκλησία</vt:lpstr>
      <vt:lpstr>Το μηχανιστικό Σύμπαν του 17ου αιώνα</vt:lpstr>
      <vt:lpstr>Descartes: μηχανιστική ερμηνεία του μαγνητισμού</vt:lpstr>
      <vt:lpstr>Francis Bacon, 1561-1626</vt:lpstr>
      <vt:lpstr>Οι λειτουργίες των πειραματικών οργάνων</vt:lpstr>
      <vt:lpstr>Η εδραίωση του πειράματος</vt:lpstr>
      <vt:lpstr>Ο Boyle και η αντλία κενού</vt:lpstr>
      <vt:lpstr>Η διαμάχη Boyle-Hobbes</vt:lpstr>
      <vt:lpstr>Ισαάκ Νεύτωνας (1642-1727)</vt:lpstr>
      <vt:lpstr>Παρουσίαση του PowerPoint</vt:lpstr>
      <vt:lpstr>Η απόδειξη του 2ου νόμου του Kepler</vt:lpstr>
      <vt:lpstr>Το 2ο ‘βιβλίο’ των Principia: οι απαρχές της δυναμικής ρευστών</vt:lpstr>
      <vt:lpstr>Το 3ο ‘βιβλίο’ των Principia: Το σύστημα του Κόσμου</vt:lpstr>
      <vt:lpstr>Η ενοποίηση της γήινης και της ουράνιας φυσικής</vt:lpstr>
      <vt:lpstr>18ος αιώνας: Η επικράτηση της νευτώνειας φυσικής</vt:lpstr>
      <vt:lpstr>Ιστοριογραφικά ζητήματα: η συνέχεια της Μεσαιωνικής και της Νεότερης Επιστήμης</vt:lpstr>
      <vt:lpstr>Οι υποστηρικτές της συνέχειας (όσον αφορά τη μέθοδο): Marshall Clagett (1916-2005), Anneliese Maier (1905-1971), Alistair Crombie (1915-1996)</vt:lpstr>
      <vt:lpstr>Οι υποστηρικτές της ασυνέχειας (όσον αφορά τη μεταφυσική και την κοσμολογία): Alexandre Koyré (1892-1964), Herbert Butterfield (1900-1979), A. Rupert Hall (1920-2009)</vt:lpstr>
      <vt:lpstr>Στοιχεία από την ιστορία της ιστοριογραφίας της επιστήμης</vt:lpstr>
      <vt:lpstr>Μαρξιστικές προσεγγίσεις στην ιστορία των επιστημών</vt:lpstr>
      <vt:lpstr>Βρετανοί μαρξιστές ιστορικοί των επιστημών</vt:lpstr>
      <vt:lpstr>Κοινωνιολογικές προσεγγίσεις στην ιστορία των επιστημών</vt:lpstr>
      <vt:lpstr>Παρουσίαση του PowerPoint</vt:lpstr>
    </vt:vector>
  </TitlesOfParts>
  <Company>.:L4zy w4r3z:.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τον Νεύτωνα στον Αϊνστάιν</dc:title>
  <dc:creator>Θόδωρος Αραμπατζής</dc:creator>
  <cp:lastModifiedBy>Theodore Arabatzis</cp:lastModifiedBy>
  <cp:revision>197</cp:revision>
  <cp:lastPrinted>2016-10-03T20:01:35Z</cp:lastPrinted>
  <dcterms:created xsi:type="dcterms:W3CDTF">2005-11-30T10:28:01Z</dcterms:created>
  <dcterms:modified xsi:type="dcterms:W3CDTF">2023-02-28T22:43:01Z</dcterms:modified>
</cp:coreProperties>
</file>