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333" r:id="rId2"/>
    <p:sldId id="291" r:id="rId3"/>
    <p:sldId id="302" r:id="rId4"/>
    <p:sldId id="303" r:id="rId5"/>
    <p:sldId id="304" r:id="rId6"/>
    <p:sldId id="305" r:id="rId7"/>
    <p:sldId id="306" r:id="rId8"/>
    <p:sldId id="328" r:id="rId9"/>
    <p:sldId id="331" r:id="rId10"/>
    <p:sldId id="307" r:id="rId11"/>
    <p:sldId id="308" r:id="rId12"/>
    <p:sldId id="309" r:id="rId13"/>
  </p:sldIdLst>
  <p:sldSz cx="9144000" cy="6858000" type="screen4x3"/>
  <p:notesSz cx="6864350" cy="999648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46" autoAdjust="0"/>
  </p:normalViewPr>
  <p:slideViewPr>
    <p:cSldViewPr>
      <p:cViewPr varScale="1">
        <p:scale>
          <a:sx n="107" d="100"/>
          <a:sy n="107" d="100"/>
        </p:scale>
        <p:origin x="24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EE5A-1E2E-4E8C-A461-170F88EF49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65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CAFD-A901-46AF-8DA9-9656D1C2DB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45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25CC-184B-4AF7-BF22-D71B1E5A7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02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8415-0849-4B7D-A3C8-6B819069B0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8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6376-EED7-43EE-B065-176CCDA9D6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4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1C14-B371-422A-A3EE-4872EFD981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E582-E8D8-4C88-97A8-D5ED064978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1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9682-1D00-419D-A183-1398C9E90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0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DAB3-2475-4447-AFBF-B6DB8F926B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7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F214-153E-4270-A058-D49D415686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8A9A-D5ED-4E72-97C7-1B6E2921F9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5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5494B-D92D-4610-BC2D-30BC38222F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5DAFDD-BBB6-BC40-DDFF-66B263298C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1295400"/>
            <a:ext cx="8991600" cy="3886200"/>
          </a:xfrm>
        </p:spPr>
        <p:txBody>
          <a:bodyPr/>
          <a:lstStyle/>
          <a:p>
            <a:pPr eaLnBrk="1" hangingPunct="1"/>
            <a:r>
              <a:rPr lang="el-GR" altLang="el-GR" sz="3200" dirty="0">
                <a:solidFill>
                  <a:srgbClr val="0070C0"/>
                </a:solidFill>
              </a:rPr>
              <a:t>Η Επιστημονική Επανάσταση του 16</a:t>
            </a:r>
            <a:r>
              <a:rPr lang="el-GR" altLang="el-GR" sz="3200" baseline="30000" dirty="0">
                <a:solidFill>
                  <a:srgbClr val="0070C0"/>
                </a:solidFill>
              </a:rPr>
              <a:t>ου</a:t>
            </a:r>
            <a:r>
              <a:rPr lang="el-GR" altLang="el-GR" sz="3200" dirty="0">
                <a:solidFill>
                  <a:srgbClr val="0070C0"/>
                </a:solidFill>
              </a:rPr>
              <a:t> και 17</a:t>
            </a:r>
            <a:r>
              <a:rPr lang="el-GR" altLang="el-GR" sz="3200" baseline="30000" dirty="0">
                <a:solidFill>
                  <a:srgbClr val="0070C0"/>
                </a:solidFill>
              </a:rPr>
              <a:t>ου</a:t>
            </a:r>
            <a:r>
              <a:rPr lang="el-GR" altLang="el-GR" sz="3200" dirty="0">
                <a:solidFill>
                  <a:srgbClr val="0070C0"/>
                </a:solidFill>
              </a:rPr>
              <a:t> αιώνα</a:t>
            </a:r>
            <a:br>
              <a:rPr lang="el-GR" altLang="el-GR" sz="3200" dirty="0">
                <a:solidFill>
                  <a:srgbClr val="0070C0"/>
                </a:solidFill>
              </a:rPr>
            </a:br>
            <a:r>
              <a:rPr lang="el-GR" altLang="el-GR" sz="3200" dirty="0">
                <a:solidFill>
                  <a:srgbClr val="0070C0"/>
                </a:solidFill>
              </a:rPr>
              <a:t>Επισκόπηση Ι</a:t>
            </a:r>
            <a:br>
              <a:rPr lang="en-US" altLang="el-GR" dirty="0">
                <a:solidFill>
                  <a:srgbClr val="0070C0"/>
                </a:solidFill>
              </a:rPr>
            </a:br>
            <a:br>
              <a:rPr lang="en-US" altLang="el-GR" dirty="0">
                <a:solidFill>
                  <a:srgbClr val="0070C0"/>
                </a:solidFill>
              </a:rPr>
            </a:br>
            <a:r>
              <a:rPr lang="en-US" altLang="el-GR" sz="2400" dirty="0">
                <a:solidFill>
                  <a:srgbClr val="0070C0"/>
                </a:solidFill>
              </a:rPr>
              <a:t>https://mathesis.cup.gr/courses/course-v1:Science+SC2.1+21F/about</a:t>
            </a:r>
            <a:endParaRPr lang="el-GR" alt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0070C0"/>
                </a:solidFill>
              </a:rPr>
              <a:t>Η Κοπερνίκεια Επανάσταση;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56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l-GR" altLang="el-GR" sz="2000"/>
              <a:t>Νικόλαος Κοπέρνικος,  1473-1543</a:t>
            </a:r>
          </a:p>
        </p:txBody>
      </p:sp>
      <p:sp>
        <p:nvSpPr>
          <p:cNvPr id="9220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3657600" cy="5562600"/>
          </a:xfrm>
        </p:spPr>
        <p:txBody>
          <a:bodyPr/>
          <a:lstStyle/>
          <a:p>
            <a:pPr eaLnBrk="1" hangingPunct="1"/>
            <a:r>
              <a:rPr lang="el-GR" altLang="el-GR" sz="2000" i="1"/>
              <a:t>Περί των Περιστροφών των Ουράνιων Σφαιρών</a:t>
            </a:r>
            <a:r>
              <a:rPr lang="el-GR" altLang="el-GR" sz="2000"/>
              <a:t> (1543)</a:t>
            </a:r>
          </a:p>
        </p:txBody>
      </p:sp>
      <p:pic>
        <p:nvPicPr>
          <p:cNvPr id="9221" name="Picture 2" descr="C:\Users\Θόδωρος\Documents\Documents\Sci Rev Figures\Copernicus Portrait - © 2010 Museo Gali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9256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C:\Users\Θόδωρος\Documents\New Work\Courses &amp; Seminars\SciRevFigures\Copernicus - De revolutionibus - 2nd ed 1566 - Wikip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914525"/>
            <a:ext cx="28194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8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l-GR" altLang="el-GR">
                <a:solidFill>
                  <a:srgbClr val="0070C0"/>
                </a:solidFill>
              </a:rPr>
              <a:t>Το Κοπερνίκειο Σύμπαν</a:t>
            </a:r>
          </a:p>
        </p:txBody>
      </p:sp>
      <p:sp>
        <p:nvSpPr>
          <p:cNvPr id="1024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962400" cy="369888"/>
          </a:xfrm>
        </p:spPr>
        <p:txBody>
          <a:bodyPr/>
          <a:lstStyle/>
          <a:p>
            <a:pPr algn="ctr" eaLnBrk="1" hangingPunct="1"/>
            <a:r>
              <a:rPr lang="en-US" altLang="el-GR" b="0" i="1">
                <a:solidFill>
                  <a:srgbClr val="0070C0"/>
                </a:solidFill>
              </a:rPr>
              <a:t>De Revolutionibus, 1543</a:t>
            </a:r>
            <a:endParaRPr lang="el-GR" altLang="el-GR" b="0" i="1">
              <a:solidFill>
                <a:srgbClr val="0070C0"/>
              </a:solidFill>
            </a:endParaRPr>
          </a:p>
        </p:txBody>
      </p:sp>
      <p:sp>
        <p:nvSpPr>
          <p:cNvPr id="10244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3"/>
          </a:xfrm>
        </p:spPr>
        <p:txBody>
          <a:bodyPr/>
          <a:lstStyle/>
          <a:p>
            <a:pPr algn="ctr" eaLnBrk="1" hangingPunct="1"/>
            <a:r>
              <a:rPr lang="en-US" altLang="el-GR" sz="2000" b="0">
                <a:solidFill>
                  <a:srgbClr val="0070C0"/>
                </a:solidFill>
              </a:rPr>
              <a:t>Thomas Digges, </a:t>
            </a:r>
            <a:r>
              <a:rPr lang="en-US" altLang="el-GR" sz="2000" b="0" i="1">
                <a:solidFill>
                  <a:srgbClr val="0070C0"/>
                </a:solidFill>
              </a:rPr>
              <a:t>A Perfit Description of the Coelestiall Orbes</a:t>
            </a:r>
            <a:r>
              <a:rPr lang="en-US" altLang="el-GR" sz="2000" b="0">
                <a:solidFill>
                  <a:srgbClr val="0070C0"/>
                </a:solidFill>
              </a:rPr>
              <a:t> (1576)</a:t>
            </a:r>
            <a:endParaRPr lang="el-GR" altLang="el-GR" sz="2000" b="0">
              <a:solidFill>
                <a:srgbClr val="0070C0"/>
              </a:solidFill>
            </a:endParaRPr>
          </a:p>
        </p:txBody>
      </p:sp>
      <p:pic>
        <p:nvPicPr>
          <p:cNvPr id="10245" name="Picture 2" descr="C:\Users\Θόδωρος\Documents\New Work\Courses &amp; Seminars\SciRevFigures\Copernican Univers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55763"/>
            <a:ext cx="2971800" cy="4991100"/>
          </a:xfrm>
          <a:noFill/>
        </p:spPr>
      </p:pic>
      <p:pic>
        <p:nvPicPr>
          <p:cNvPr id="10246" name="Picture 3" descr="C:\Users\Θόδωρος\Documents\New Work\Courses &amp; Seminars\SciRevFigures\Copernican Universe - Thomas Digges 1576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4114800" cy="4759325"/>
          </a:xfrm>
          <a:noFill/>
        </p:spPr>
      </p:pic>
    </p:spTree>
    <p:extLst>
      <p:ext uri="{BB962C8B-B14F-4D97-AF65-F5344CB8AC3E}">
        <p14:creationId xmlns:p14="http://schemas.microsoft.com/office/powerpoint/2010/main" val="187437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Η Κοπερνίκεια εξήγηση της ανάδρομης κίνησης των πλανητών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1600200"/>
            <a:ext cx="47815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09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>
                <a:solidFill>
                  <a:srgbClr val="0070C0"/>
                </a:solidFill>
              </a:rPr>
              <a:t>Η επιστημονική επανάσταση, 1543-1687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dirty="0"/>
              <a:t>Η αντικατάσταση του γεωκεντρικού από το  ηλιοκεντρικό σύστημα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dirty="0"/>
              <a:t>Η αντικατάσταση της φυσικής του Αριστοτέλη από τη φυσική του Γαλιλαίου και του Νεύτωνα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b="1" dirty="0"/>
              <a:t>Νέα</a:t>
            </a:r>
            <a:r>
              <a:rPr lang="el-GR" dirty="0"/>
              <a:t> μεταφυσική – το σύμπαν ως μια πελώρια μηχανή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b="1" dirty="0"/>
              <a:t>Νέα</a:t>
            </a:r>
            <a:r>
              <a:rPr lang="en-US" b="1" dirty="0"/>
              <a:t> (?)</a:t>
            </a:r>
            <a:r>
              <a:rPr lang="el-GR" dirty="0"/>
              <a:t> μεθοδολογία: μαθηματικά &amp; πείραμα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b="1" dirty="0"/>
              <a:t>Νέα</a:t>
            </a:r>
            <a:r>
              <a:rPr lang="el-GR" dirty="0"/>
              <a:t> επιστημονικά όργανα: τηλεσκόπιο, μικροσκόπιο, θερμόμετρο, βαρόμετρο, αντλία κενού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b="1" dirty="0"/>
              <a:t>Νέοι</a:t>
            </a:r>
            <a:r>
              <a:rPr lang="el-GR" dirty="0"/>
              <a:t> θεσμοί: ακαδημίες, επιστημονικά περιοδικά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olidFill>
                  <a:srgbClr val="0070C0"/>
                </a:solidFill>
              </a:rPr>
              <a:t>Οι κινήσεις των απλανών αστέρων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600200"/>
            <a:ext cx="6143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9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Το γεωκεντρικό σύμπαν: Η κοσμολογία του Αριστοτέλη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600200"/>
            <a:ext cx="60007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5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Οι ανάδρομες κινήσεις των πλανητών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0" y="1600200"/>
            <a:ext cx="60325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2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Η </a:t>
            </a:r>
            <a:r>
              <a:rPr lang="el-GR" dirty="0" err="1">
                <a:solidFill>
                  <a:srgbClr val="0070C0"/>
                </a:solidFill>
              </a:rPr>
              <a:t>Πτολεμαϊκή</a:t>
            </a:r>
            <a:r>
              <a:rPr lang="el-GR" dirty="0">
                <a:solidFill>
                  <a:srgbClr val="0070C0"/>
                </a:solidFill>
              </a:rPr>
              <a:t> αστρονομία: </a:t>
            </a:r>
            <a:r>
              <a:rPr lang="el-GR" dirty="0" err="1">
                <a:solidFill>
                  <a:srgbClr val="0070C0"/>
                </a:solidFill>
              </a:rPr>
              <a:t>Επίκυκλοι</a:t>
            </a:r>
            <a:r>
              <a:rPr lang="el-GR" dirty="0">
                <a:solidFill>
                  <a:srgbClr val="0070C0"/>
                </a:solidFill>
              </a:rPr>
              <a:t> και φέροντες κύκλοι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963" y="1600200"/>
            <a:ext cx="5426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50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0070C0"/>
                </a:solidFill>
              </a:rPr>
              <a:t>Η φυσική του Αριστοτέλη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Φυσικές και εξαναγκασμένες κινήσεις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Η κίνηση απαιτεί κάποιο αίτιο: όλα τα κινούμενα σώματα κινούνται εξαιτίας κάποιου </a:t>
            </a:r>
            <a:r>
              <a:rPr lang="el-GR" altLang="el-GR" dirty="0" err="1"/>
              <a:t>κινούντος</a:t>
            </a:r>
            <a:r>
              <a:rPr lang="el-GR" altLang="el-GR" dirty="0"/>
              <a:t>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Στις φυσικές κινήσεις το κινούν είναι η φύση του σώματος, ενώ στις εξαναγκασμένες κινήσεις το κινούν είναι μια εξωτερική δύναμη.</a:t>
            </a:r>
          </a:p>
        </p:txBody>
      </p:sp>
    </p:spTree>
    <p:extLst>
      <p:ext uri="{BB962C8B-B14F-4D97-AF65-F5344CB8AC3E}">
        <p14:creationId xmlns:p14="http://schemas.microsoft.com/office/powerpoint/2010/main" val="327466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Η μεταφυσική του Αριστοτέλη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Μορφή &amp; ύλη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 err="1"/>
              <a:t>Ουσιοκρατία</a:t>
            </a:r>
            <a:endParaRPr lang="el-G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Τέσσερεις ποιότητες (Θερμό - ψυχρό, ξηρό -  υγρό)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Τέσσερα είδη αιτίων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Τελεολογία -- οι σκοποί ενυπάρχουν στη φύση</a:t>
            </a:r>
          </a:p>
        </p:txBody>
      </p:sp>
    </p:spTree>
    <p:extLst>
      <p:ext uri="{BB962C8B-B14F-4D97-AF65-F5344CB8AC3E}">
        <p14:creationId xmlns:p14="http://schemas.microsoft.com/office/powerpoint/2010/main" val="360806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Ο Αριστοτέλης περί μεθόδου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Επιστημονική γνώση = αποδεδειγμένη γνώση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Επαγωγή + Παραγωγικός Συλλογισμός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Έχω επιστημονική γνώση ενός φαινομένου όταν γνωρίζω την αιτία του.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Επιστημονική εξήγηση = παραγωγικό επιχείρημα του οποίου οι προκείμενες περιλαμβάνουν την αιτία του φαινομένου</a:t>
            </a:r>
          </a:p>
        </p:txBody>
      </p:sp>
    </p:spTree>
    <p:extLst>
      <p:ext uri="{BB962C8B-B14F-4D97-AF65-F5344CB8AC3E}">
        <p14:creationId xmlns:p14="http://schemas.microsoft.com/office/powerpoint/2010/main" val="8018647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277</Words>
  <Application>Microsoft Office PowerPoint</Application>
  <PresentationFormat>Προβολή στην οθόνη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Θέμα του Office</vt:lpstr>
      <vt:lpstr>Η Επιστημονική Επανάσταση του 16ου και 17ου αιώνα Επισκόπηση Ι  https://mathesis.cup.gr/courses/course-v1:Science+SC2.1+21F/about</vt:lpstr>
      <vt:lpstr>Η επιστημονική επανάσταση, 1543-1687</vt:lpstr>
      <vt:lpstr>Οι κινήσεις των απλανών αστέρων</vt:lpstr>
      <vt:lpstr>Το γεωκεντρικό σύμπαν: Η κοσμολογία του Αριστοτέλη</vt:lpstr>
      <vt:lpstr>Οι ανάδρομες κινήσεις των πλανητών</vt:lpstr>
      <vt:lpstr>Η Πτολεμαϊκή αστρονομία: Επίκυκλοι και φέροντες κύκλοι</vt:lpstr>
      <vt:lpstr>Η φυσική του Αριστοτέλη</vt:lpstr>
      <vt:lpstr>Η μεταφυσική του Αριστοτέλη</vt:lpstr>
      <vt:lpstr>Ο Αριστοτέλης περί μεθόδου</vt:lpstr>
      <vt:lpstr>Η Κοπερνίκεια Επανάσταση;</vt:lpstr>
      <vt:lpstr>Το Κοπερνίκειο Σύμπαν</vt:lpstr>
      <vt:lpstr>Η Κοπερνίκεια εξήγηση της ανάδρομης κίνησης των πλανητών</vt:lpstr>
    </vt:vector>
  </TitlesOfParts>
  <Company>.:L4zy w4r3z:.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τον Νεύτωνα στον Αϊνστάιν</dc:title>
  <dc:creator>Θόδωρος Αραμπατζής</dc:creator>
  <cp:lastModifiedBy>Theodore Arabatzis</cp:lastModifiedBy>
  <cp:revision>188</cp:revision>
  <cp:lastPrinted>2016-10-03T20:01:35Z</cp:lastPrinted>
  <dcterms:created xsi:type="dcterms:W3CDTF">2005-11-30T10:28:01Z</dcterms:created>
  <dcterms:modified xsi:type="dcterms:W3CDTF">2023-02-15T05:28:47Z</dcterms:modified>
</cp:coreProperties>
</file>