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notesMasterIdLst>
    <p:notesMasterId r:id="rId21"/>
  </p:notesMasterIdLst>
  <p:sldIdLst>
    <p:sldId id="306" r:id="rId2"/>
    <p:sldId id="285" r:id="rId3"/>
    <p:sldId id="286" r:id="rId4"/>
    <p:sldId id="287" r:id="rId5"/>
    <p:sldId id="288" r:id="rId6"/>
    <p:sldId id="339" r:id="rId7"/>
    <p:sldId id="340" r:id="rId8"/>
    <p:sldId id="341" r:id="rId9"/>
    <p:sldId id="305" r:id="rId10"/>
    <p:sldId id="310" r:id="rId11"/>
    <p:sldId id="311" r:id="rId12"/>
    <p:sldId id="312" r:id="rId13"/>
    <p:sldId id="337" r:id="rId14"/>
    <p:sldId id="313" r:id="rId15"/>
    <p:sldId id="314" r:id="rId16"/>
    <p:sldId id="316" r:id="rId17"/>
    <p:sldId id="317" r:id="rId18"/>
    <p:sldId id="318" r:id="rId19"/>
    <p:sldId id="345" r:id="rId20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341" autoAdjust="0"/>
  </p:normalViewPr>
  <p:slideViewPr>
    <p:cSldViewPr>
      <p:cViewPr varScale="1">
        <p:scale>
          <a:sx n="106" d="100"/>
          <a:sy n="106" d="100"/>
        </p:scale>
        <p:origin x="13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11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66CC5-2D75-4420-8701-776353D76B9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961B0-0AA6-4145-A553-C49563C5C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8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118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511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749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117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499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266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856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71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298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5BE8C-0740-4D8E-A155-9A4176E8613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0427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7ECB4-2637-4570-BBCA-48AAA8BF3ED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206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20242-31D0-4A2A-ABB4-6921CDC434D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319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25857-EB98-4B7F-A11B-69B86558B32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3836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E6250-72FC-4CBB-835F-44717213DCF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4988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CE88F-A645-4FF9-BCB4-322741CBC06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558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35570-F6AA-40A8-9E2B-45A9A6CEE38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9455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7B630-99CB-44D7-B9B7-CCA23321C06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919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68C13-3E27-4269-AFE5-C48F0649B26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8130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E2F53-0C3A-4EBB-8C1A-F5F32DF7A54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8847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EF0FB-3E3B-4AE9-A818-888CDDA861D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0795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Θέση τίτλου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Στυλ κύριου τίτλου</a:t>
            </a:r>
          </a:p>
        </p:txBody>
      </p:sp>
      <p:sp>
        <p:nvSpPr>
          <p:cNvPr id="1027" name="Θέση κειμένου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Στυλ υποδείγματος κειμένου</a:t>
            </a:r>
          </a:p>
          <a:p>
            <a:pPr lvl="1"/>
            <a:r>
              <a:rPr lang="el-GR" altLang="el-GR"/>
              <a:t>Δεύτερου επιπέδου</a:t>
            </a:r>
          </a:p>
          <a:p>
            <a:pPr lvl="2"/>
            <a:r>
              <a:rPr lang="el-GR" altLang="el-GR"/>
              <a:t>Τρίτου επιπέδου</a:t>
            </a:r>
          </a:p>
          <a:p>
            <a:pPr lvl="3"/>
            <a:r>
              <a:rPr lang="el-GR" altLang="el-GR"/>
              <a:t>Τέταρτου επιπέδου</a:t>
            </a:r>
          </a:p>
          <a:p>
            <a:pPr lvl="4"/>
            <a:r>
              <a:rPr lang="el-GR" alt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7D7383-705F-49B3-A6BA-BBC31E63CB0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hyperlink" Target="https://youtu.be/fhrN0pGbbl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1nVSzzYCAYk&amp;index=2&amp;list=PL_bGkNDHTZQDtgsb2cNYfoiOHlezy8zcb&amp;t=0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362200"/>
            <a:ext cx="7772400" cy="1470025"/>
          </a:xfrm>
        </p:spPr>
        <p:txBody>
          <a:bodyPr/>
          <a:lstStyle/>
          <a:p>
            <a:pPr eaLnBrk="1" hangingPunct="1"/>
            <a:r>
              <a:rPr lang="el-GR" altLang="el-GR" dirty="0">
                <a:solidFill>
                  <a:srgbClr val="0070C0"/>
                </a:solidFill>
              </a:rPr>
              <a:t>Η Αστρονομία στην Ύστερη Αρχαιότητα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- Τίτλος"/>
          <p:cNvSpPr>
            <a:spLocks noGrp="1"/>
          </p:cNvSpPr>
          <p:nvPr>
            <p:ph type="title"/>
          </p:nvPr>
        </p:nvSpPr>
        <p:spPr>
          <a:xfrm>
            <a:off x="152400" y="152401"/>
            <a:ext cx="8839200" cy="685799"/>
          </a:xfrm>
          <a:solidFill>
            <a:srgbClr val="FFFFFF"/>
          </a:solidFill>
        </p:spPr>
        <p:txBody>
          <a:bodyPr>
            <a:noAutofit/>
          </a:bodyPr>
          <a:lstStyle/>
          <a:p>
            <a:pPr eaLnBrk="1" hangingPunct="1"/>
            <a:r>
              <a:rPr lang="el-GR" sz="3000" b="1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Η ουράνια περιοχή στην κοσμολογία του Αριστοτέλη</a:t>
            </a:r>
          </a:p>
        </p:txBody>
      </p:sp>
      <p:sp>
        <p:nvSpPr>
          <p:cNvPr id="512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152400" y="838199"/>
            <a:ext cx="4117219" cy="5867399"/>
          </a:xfrm>
        </p:spPr>
        <p:txBody>
          <a:bodyPr>
            <a:noAutofit/>
          </a:bodyPr>
          <a:lstStyle/>
          <a:p>
            <a:pPr eaLnBrk="1" hangingPunct="1">
              <a:spcBef>
                <a:spcPts val="1200"/>
              </a:spcBef>
            </a:pPr>
            <a:r>
              <a:rPr lang="el-GR" sz="2000" dirty="0">
                <a:cs typeface="Times New Roman" panose="02020603050405020304" pitchFamily="18" charset="0"/>
              </a:rPr>
              <a:t>Τα ουράνια σώματα αποτελούνται από τον «αιθέρα» (το πέμπτο στοιχείο).</a:t>
            </a:r>
          </a:p>
          <a:p>
            <a:pPr eaLnBrk="1" hangingPunct="1">
              <a:spcBef>
                <a:spcPts val="1200"/>
              </a:spcBef>
            </a:pPr>
            <a:r>
              <a:rPr lang="el-GR" sz="2000" dirty="0">
                <a:cs typeface="Times New Roman" panose="02020603050405020304" pitchFamily="18" charset="0"/>
              </a:rPr>
              <a:t>Για τις ουράνιες σφαίρες η πρωταρχική πηγή κίνησης είναι το «Πρώτο Κινούν» (</a:t>
            </a:r>
            <a:r>
              <a:rPr lang="el-GR" altLang="ja-JP" sz="2000" dirty="0">
                <a:cs typeface="Times New Roman" panose="02020603050405020304" pitchFamily="18" charset="0"/>
              </a:rPr>
              <a:t>ένα ακίνητο κινούν)</a:t>
            </a:r>
            <a:r>
              <a:rPr lang="el-GR" sz="2000" dirty="0"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spcBef>
                <a:spcPts val="1200"/>
              </a:spcBef>
            </a:pPr>
            <a:r>
              <a:rPr lang="el-GR" sz="2000" dirty="0">
                <a:cs typeface="Times New Roman" panose="02020603050405020304" pitchFamily="18" charset="0"/>
              </a:rPr>
              <a:t>Το ακ</a:t>
            </a:r>
            <a:r>
              <a:rPr lang="el-GR" altLang="ja-JP" sz="2000" dirty="0">
                <a:cs typeface="Times New Roman" panose="02020603050405020304" pitchFamily="18" charset="0"/>
              </a:rPr>
              <a:t>ίνητο κινούν προκαλεί κίνηση ως τελικό αίτιο (είναι το αντικείμενο επιθυμίας των ουράνιων σφαιρών)</a:t>
            </a:r>
            <a:endParaRPr lang="el-GR" sz="2000" dirty="0">
              <a:cs typeface="Times New Roman" panose="02020603050405020304" pitchFamily="18" charset="0"/>
            </a:endParaRPr>
          </a:p>
          <a:p>
            <a:pPr eaLnBrk="1" hangingPunct="1">
              <a:spcBef>
                <a:spcPts val="1200"/>
              </a:spcBef>
            </a:pPr>
            <a:r>
              <a:rPr lang="el-GR" sz="2000" dirty="0">
                <a:cs typeface="Times New Roman" panose="02020603050405020304" pitchFamily="18" charset="0"/>
              </a:rPr>
              <a:t>Η κίνηση μεταφέρεται από το πρώτο κινούν στην εξωτερική σφαίρα, και με τον ίδιο τρόπο στις εσώτερες σφαίρες.</a:t>
            </a:r>
            <a:endParaRPr lang="en-US" sz="2000" dirty="0"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l-GR" sz="2000" dirty="0">
                <a:cs typeface="Times New Roman" panose="02020603050405020304" pitchFamily="18" charset="0"/>
              </a:rPr>
              <a:t>Η αιώνια ομαλή κυκλική κίνηση είναι η τελειότερη δυνατή κίνηση.</a:t>
            </a:r>
          </a:p>
        </p:txBody>
      </p:sp>
      <p:pic>
        <p:nvPicPr>
          <p:cNvPr id="7172" name="4 - Θέση περιεχομένου" descr="AristCosmos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" b="-5"/>
          <a:stretch>
            <a:fillRect/>
          </a:stretch>
        </p:blipFill>
        <p:spPr>
          <a:xfrm>
            <a:off x="4394593" y="1981200"/>
            <a:ext cx="4597007" cy="3762627"/>
          </a:xfrm>
        </p:spPr>
      </p:pic>
    </p:spTree>
    <p:extLst>
      <p:ext uri="{BB962C8B-B14F-4D97-AF65-F5344CB8AC3E}">
        <p14:creationId xmlns:p14="http://schemas.microsoft.com/office/powerpoint/2010/main" val="416569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sz="half" idx="4294967295"/>
          </p:nvPr>
        </p:nvSpPr>
        <p:spPr>
          <a:xfrm>
            <a:off x="152400" y="228600"/>
            <a:ext cx="4495800" cy="6477000"/>
          </a:xfrm>
        </p:spPr>
        <p:txBody>
          <a:bodyPr>
            <a:noAutofit/>
          </a:bodyPr>
          <a:lstStyle/>
          <a:p>
            <a:pPr marL="0" indent="12700"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 Αριστοτέλης προσπαθεί να διατηρήσει τις ομαλές κυκλικές κινήσεις χρησιμοποιώντας ομόκεντρες σφαίρες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l-GR" sz="2400" i="1" dirty="0">
                <a:latin typeface="Calibri" panose="020F0502020204030204" pitchFamily="34" charset="0"/>
                <a:cs typeface="Calibri" panose="020F0502020204030204" pitchFamily="34" charset="0"/>
              </a:rPr>
              <a:t>Μετά τα φυσικά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</a:p>
          <a:p>
            <a:pPr marL="0" indent="0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Βασίζεται στις γεωμετρικές τελειοποιήσεις αυτού του συστήματος από τον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Εύδοξο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Κάλλιππο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(4</a:t>
            </a:r>
            <a:r>
              <a:rPr lang="el-GR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αι. πΧ) που εξηγούν τις στάσεις και τις ανάδρομες κινήσεις των πλανητών που παρατηρούνται στο φόντο των απλανών.</a:t>
            </a:r>
          </a:p>
          <a:p>
            <a:pPr marL="0" indent="0"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Για κάθε πλανήτη δεν υπάρχει μια μόνο σφαίρα αλλά ένα σύστημα σφαιρών</a:t>
            </a:r>
          </a:p>
          <a:p>
            <a:pPr marL="0" indent="0" eaLnBrk="1" hangingPunct="1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Συνολικά υπήρχαν 55 πλανητικές σφαίρες και μια αστρική σφαίρα.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912" y="1016252"/>
            <a:ext cx="4327088" cy="4825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64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991600" cy="838200"/>
          </a:xfrm>
        </p:spPr>
        <p:txBody>
          <a:bodyPr>
            <a:noAutofit/>
          </a:bodyPr>
          <a:lstStyle/>
          <a:p>
            <a:r>
              <a:rPr lang="el-GR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Προσομοίωση της κίνησης των πλανητών σύμφωνα με το σύστημα του </a:t>
            </a:r>
            <a:r>
              <a:rPr lang="el-GR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Εύδοξου</a:t>
            </a:r>
            <a:b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https://youtu.be/fhrN0pGbblM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l-GR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he homocentric spheres of eudoxus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35099" y="1557338"/>
            <a:ext cx="6337301" cy="4752975"/>
          </a:xfrm>
        </p:spPr>
      </p:pic>
    </p:spTree>
    <p:extLst>
      <p:ext uri="{BB962C8B-B14F-4D97-AF65-F5344CB8AC3E}">
        <p14:creationId xmlns:p14="http://schemas.microsoft.com/office/powerpoint/2010/main" val="104307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l-GR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Προβλήματα της αριστοτελικής κοσμολογίας</a:t>
            </a:r>
            <a:endParaRPr lang="en-US" sz="36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00112" y="1371600"/>
            <a:ext cx="7345363" cy="51054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Font typeface="Arial"/>
              <a:buChar char="•"/>
            </a:pP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Από τις ομόκεντρες σφαίρες συνεπάγεται ότι η απόσταση ενός ουράνιου σώματος από τη γη είναι αμετάβλητη.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Για αυτόν τον λόγο δεν είναι δυνατόν να εξηγηθούν ορισμένα φαινόμενα (π.χ., οι διακυμάνσεις της λαμπρότητας των πλανητών και της φαινόμενης διαμέτρου της σελήνης).</a:t>
            </a:r>
            <a:endParaRPr lang="en-US"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Arial"/>
              <a:buChar char="•"/>
            </a:pP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Δεν προβλέπει με ακρίβεια τις θέσεις των πλανητών.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Arial"/>
              <a:buChar char="•"/>
            </a:pP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Έτσι, επινοήθηκαν άλλες θεωρίες (</a:t>
            </a:r>
            <a:r>
              <a:rPr lang="el-GR" sz="2500" b="1" dirty="0">
                <a:latin typeface="Calibri" panose="020F0502020204030204" pitchFamily="34" charset="0"/>
                <a:cs typeface="Calibri" panose="020F0502020204030204" pitchFamily="34" charset="0"/>
              </a:rPr>
              <a:t>Ίππαρχος</a:t>
            </a: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r>
              <a:rPr lang="el-GR" sz="25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ος</a:t>
            </a: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 αι π.Χ. και </a:t>
            </a:r>
            <a:r>
              <a:rPr lang="el-GR" sz="2500" b="1" dirty="0">
                <a:latin typeface="Calibri" panose="020F0502020204030204" pitchFamily="34" charset="0"/>
                <a:cs typeface="Calibri" panose="020F0502020204030204" pitchFamily="34" charset="0"/>
              </a:rPr>
              <a:t>Πτολεμαίος</a:t>
            </a: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r>
              <a:rPr lang="el-GR" sz="25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ος</a:t>
            </a: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 αι. μ.Χ.) για να επιλυθούν αυτά τα προβλήματα.</a:t>
            </a:r>
          </a:p>
        </p:txBody>
      </p:sp>
    </p:spTree>
    <p:extLst>
      <p:ext uri="{BB962C8B-B14F-4D97-AF65-F5344CB8AC3E}">
        <p14:creationId xmlns:p14="http://schemas.microsoft.com/office/powerpoint/2010/main" val="2588334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>
          <a:solidFill>
            <a:srgbClr val="FFFFFF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l-GR" sz="4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Πτολεμαίος (2</a:t>
            </a:r>
            <a:r>
              <a:rPr lang="el-GR" sz="4400" b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ος</a:t>
            </a:r>
            <a:r>
              <a:rPr lang="el-GR" sz="4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αι. μ.Χ.)</a:t>
            </a:r>
            <a:br>
              <a:rPr lang="en-US" sz="4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https://www.gettyimages.com/detail/news-photo/portrait-ptolemy-of-alexandria-in-his-observatory-claudius-news-photo/944198316?adppopup=true</a:t>
            </a:r>
            <a:endParaRPr lang="el-GR" sz="1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353085" y="1600200"/>
            <a:ext cx="4218915" cy="4972634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l-G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σύστημα του Πτολεμαίου (</a:t>
            </a:r>
            <a:r>
              <a:rPr lang="el-GR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Μαθηματική </a:t>
            </a:r>
            <a:r>
              <a:rPr lang="el-GR" sz="20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Σύνταξις</a:t>
            </a:r>
            <a:r>
              <a:rPr lang="el-GR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Almagest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l-G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ήταν μια γεωμετρική θεωρία, που είχε σκοπό να περιγράψει τα παρατηρούμενα φαινόμενα, να «σώσει τα φαινόμενα».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l-G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Πρόκειται για εγχειρίδιο που συνόψιζε τη δουλειά άλλων παρά για επέκταση της γνώσης. Τα </a:t>
            </a:r>
            <a:r>
              <a:rPr lang="el-GR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παρατηρησιακά</a:t>
            </a:r>
            <a:r>
              <a:rPr lang="el-G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δεδομένα που περιέχει ήταν, σε μεγάλο βαθμό, αποτέλεσμα της δουλειάς του Ίππαρχου (Αλεξανδρινού αστρονόμου του 2ου </a:t>
            </a:r>
            <a:r>
              <a:rPr lang="el-GR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π.Χ.</a:t>
            </a:r>
            <a:r>
              <a:rPr lang="el-G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αιώνα).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51C2184A-61FF-45C6-A0C8-5DCE53581F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154" y="1600200"/>
            <a:ext cx="4125246" cy="4972634"/>
          </a:xfrm>
        </p:spPr>
      </p:pic>
    </p:spTree>
    <p:extLst>
      <p:ext uri="{BB962C8B-B14F-4D97-AF65-F5344CB8AC3E}">
        <p14:creationId xmlns:p14="http://schemas.microsoft.com/office/powerpoint/2010/main" val="3151154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Ξεκινάει από αληθοφανείς υποθέσεις (ο ουρανός είναι σφαιρικός και περιστρέφεται, η γη βρίσκεται στο κέντρο και είναι ακίνητη, τα ουράνια σώματα κινούνται κυκλικά).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Βασίζεται στην άμεση παρατήρηση. Π.χ., απορρίπτει την κίνηση της γης γύρω από το ήλιο γιατί  είναι αντίθετη προς τα φαινόμενα.</a:t>
            </a:r>
          </a:p>
        </p:txBody>
      </p:sp>
    </p:spTree>
    <p:extLst>
      <p:ext uri="{BB962C8B-B14F-4D97-AF65-F5344CB8AC3E}">
        <p14:creationId xmlns:p14="http://schemas.microsoft.com/office/powerpoint/2010/main" val="1967092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- Τίτλος"/>
          <p:cNvSpPr>
            <a:spLocks noGrp="1"/>
          </p:cNvSpPr>
          <p:nvPr>
            <p:ph type="title"/>
          </p:nvPr>
        </p:nvSpPr>
        <p:spPr>
          <a:xfrm>
            <a:off x="152400" y="244158"/>
            <a:ext cx="8839200" cy="746442"/>
          </a:xfrm>
          <a:solidFill>
            <a:srgbClr val="FFFFFF"/>
          </a:solidFill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 </a:t>
            </a:r>
            <a:r>
              <a:rPr lang="el-GR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Πτολεμαϊκή</a:t>
            </a:r>
            <a:r>
              <a:rPr lang="el-GR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παράδοση στην αστρονομία: </a:t>
            </a:r>
            <a:b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 προτεραιότητα των μαθηματικών έναντι της φυσικής</a:t>
            </a:r>
          </a:p>
        </p:txBody>
      </p:sp>
      <p:sp>
        <p:nvSpPr>
          <p:cNvPr id="12291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143000"/>
            <a:ext cx="8335926" cy="5470842"/>
          </a:xfrm>
        </p:spPr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l-G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Στην 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Almagest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διακρίνουμε Πλατωνικές επιρροές: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«οι κυκλικές κινήσεις αρμόζουν στη φύση των θεϊκών όντων, ενώ η αταξία και η ανωμαλία είναι ξένες προς τη φύση τους.»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«στόχος του μαθηματικού είναι να αποδείξει ότι τα ουράνια φαινόμενα είναι προϊόντα κανονικών και κυκλικών κινήσεων».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l-G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Κάνει χρήση γεωμετρικών μεθόδων για τον υπολογισμό των φαινόμενων κινήσεων των πλανητών.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l-G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επινοήσεις/τεχνάσματα: Έκκεντρος κύκλος, </a:t>
            </a:r>
            <a:r>
              <a:rPr lang="el-GR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Επίκυκλος</a:t>
            </a:r>
            <a:r>
              <a:rPr lang="el-GR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Εξισωτής</a:t>
            </a:r>
          </a:p>
        </p:txBody>
      </p:sp>
    </p:spTree>
    <p:extLst>
      <p:ext uri="{BB962C8B-B14F-4D97-AF65-F5344CB8AC3E}">
        <p14:creationId xmlns:p14="http://schemas.microsoft.com/office/powerpoint/2010/main" val="17960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4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2081213"/>
            <a:ext cx="4009071" cy="3914560"/>
          </a:xfrm>
        </p:spPr>
        <p:txBody>
          <a:bodyPr>
            <a:normAutofit fontScale="25000" lnSpcReduction="20000"/>
          </a:bodyPr>
          <a:lstStyle/>
          <a:p>
            <a:pPr eaLnBrk="1" hangingPunct="1"/>
            <a:endParaRPr lang="el-GR" sz="2000" dirty="0"/>
          </a:p>
          <a:p>
            <a:pPr eaLnBrk="1" hangingPunct="1">
              <a:spcBef>
                <a:spcPts val="600"/>
              </a:spcBef>
            </a:pPr>
            <a:r>
              <a:rPr lang="el-GR" sz="9600" dirty="0">
                <a:cs typeface="Times New Roman" panose="02020603050405020304" pitchFamily="18" charset="0"/>
              </a:rPr>
              <a:t>Το κ</a:t>
            </a:r>
            <a:r>
              <a:rPr lang="el-GR" altLang="ja-JP" sz="9600" dirty="0">
                <a:cs typeface="Times New Roman" panose="02020603050405020304" pitchFamily="18" charset="0"/>
              </a:rPr>
              <a:t>έντρο της ομαλής περιστροφής του πλανήτη (Ρ) δεν ταυτίζεται με το σημείο παρατήρησης, τη Γη (Ε).</a:t>
            </a:r>
          </a:p>
          <a:p>
            <a:pPr eaLnBrk="1" hangingPunct="1">
              <a:spcBef>
                <a:spcPts val="600"/>
              </a:spcBef>
            </a:pPr>
            <a:endParaRPr lang="el-GR" altLang="ja-JP" sz="9600" dirty="0">
              <a:cs typeface="Times New Roman" panose="02020603050405020304" pitchFamily="18" charset="0"/>
            </a:endParaRPr>
          </a:p>
          <a:p>
            <a:pPr eaLnBrk="1" hangingPunct="1">
              <a:spcBef>
                <a:spcPts val="600"/>
              </a:spcBef>
            </a:pPr>
            <a:r>
              <a:rPr lang="el-GR" sz="9600" dirty="0">
                <a:cs typeface="Times New Roman" panose="02020603050405020304" pitchFamily="18" charset="0"/>
              </a:rPr>
              <a:t>Η κ</a:t>
            </a:r>
            <a:r>
              <a:rPr lang="el-GR" altLang="ja-JP" sz="9600" dirty="0">
                <a:cs typeface="Times New Roman" panose="02020603050405020304" pitchFamily="18" charset="0"/>
              </a:rPr>
              <a:t>ίνηση του Ρ είναι ομαλή, αλλά δεν φαίνεται ομαλή από τη Γη</a:t>
            </a:r>
            <a:r>
              <a:rPr lang="el-GR" sz="9600" dirty="0">
                <a:cs typeface="Times New Roman" panose="02020603050405020304" pitchFamily="18" charset="0"/>
              </a:rPr>
              <a:t> (φα</a:t>
            </a:r>
            <a:r>
              <a:rPr lang="el-GR" altLang="ja-JP" sz="9600" dirty="0">
                <a:cs typeface="Times New Roman" panose="02020603050405020304" pitchFamily="18" charset="0"/>
              </a:rPr>
              <a:t>ίνεται να </a:t>
            </a:r>
            <a:r>
              <a:rPr lang="el-GR" sz="9600" dirty="0">
                <a:cs typeface="Times New Roman" panose="02020603050405020304" pitchFamily="18" charset="0"/>
              </a:rPr>
              <a:t>επιβραδ</a:t>
            </a:r>
            <a:r>
              <a:rPr lang="el-GR" altLang="ja-JP" sz="9600" dirty="0">
                <a:cs typeface="Times New Roman" panose="02020603050405020304" pitchFamily="18" charset="0"/>
              </a:rPr>
              <a:t>ύνει όσο πλησιάζει το Α, και να επιταχύνει όσο πλησιάζει το D)</a:t>
            </a:r>
            <a:r>
              <a:rPr lang="el-GR" sz="9600" dirty="0"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3316" name="6 - Θέση περιεχομένου" descr="eccentric_p2.gi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1574" y="2081213"/>
            <a:ext cx="3705225" cy="391456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7162"/>
          </a:xfrm>
        </p:spPr>
        <p:txBody>
          <a:bodyPr>
            <a:noAutofit/>
          </a:bodyPr>
          <a:lstStyle/>
          <a:p>
            <a:r>
              <a:rPr lang="el-GR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Έκκεντρος κύκλος</a:t>
            </a:r>
            <a:br>
              <a:rPr lang="en-US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σχήμα είναι από το βιβλίο του 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Lindberg, </a:t>
            </a:r>
            <a:r>
              <a:rPr lang="en-US" sz="20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Beginnings of Western Science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2nd ed. (Univ. of Chicago Press, 2007), </a:t>
            </a:r>
            <a:r>
              <a:rPr lang="el-GR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σελ. 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r>
              <a:rPr lang="el-GR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97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038168" cy="5029200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ts val="600"/>
              </a:spcBef>
            </a:pPr>
            <a:r>
              <a:rPr lang="el-GR" sz="2200" dirty="0">
                <a:cs typeface="Times New Roman" panose="02020603050405020304" pitchFamily="18" charset="0"/>
              </a:rPr>
              <a:t>Ο πλανήτης διαγράφει κύκλο γύρω από ένα κέντρο, που και εκείνο διαγράφει κύκλο του οποίου το κέντρο είναι σταθερό ως προς τη γη</a:t>
            </a:r>
            <a:r>
              <a:rPr lang="en-US" sz="2200" dirty="0">
                <a:cs typeface="Times New Roman" panose="02020603050405020304" pitchFamily="18" charset="0"/>
              </a:rPr>
              <a:t>.</a:t>
            </a:r>
            <a:endParaRPr lang="el-GR" sz="2200" dirty="0">
              <a:cs typeface="Times New Roman" panose="02020603050405020304" pitchFamily="18" charset="0"/>
            </a:endParaRPr>
          </a:p>
          <a:p>
            <a:pPr marL="0" indent="0" eaLnBrk="1" hangingPunct="1">
              <a:spcBef>
                <a:spcPts val="600"/>
              </a:spcBef>
            </a:pPr>
            <a:r>
              <a:rPr lang="el-GR" sz="2200" dirty="0">
                <a:cs typeface="Times New Roman" panose="02020603050405020304" pitchFamily="18" charset="0"/>
              </a:rPr>
              <a:t>Δεν υπάρχει όριο στον αριθμό κύκλων που μπορεί να υποθέσει κανείς για να «σώσει τα φαινόμενα».</a:t>
            </a:r>
          </a:p>
          <a:p>
            <a:pPr marL="0" indent="0" eaLnBrk="1" hangingPunct="1">
              <a:spcBef>
                <a:spcPts val="600"/>
              </a:spcBef>
            </a:pPr>
            <a:r>
              <a:rPr lang="el-GR" sz="2200" dirty="0">
                <a:cs typeface="Times New Roman" panose="02020603050405020304" pitchFamily="18" charset="0"/>
              </a:rPr>
              <a:t>Η τελική κίνηση του πλανήτη εξαρτάται από τα σχετικά μεγέθη των δύο κύκλων, τις ταχύτητες &amp; κατευθύνσεις των επί μέρους κινήσεων.</a:t>
            </a:r>
          </a:p>
        </p:txBody>
      </p:sp>
      <p:pic>
        <p:nvPicPr>
          <p:cNvPr id="14340" name="4 - Θέση περιεχομένου" descr="epicycle_p2.gi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-2"/>
          <a:stretch>
            <a:fillRect/>
          </a:stretch>
        </p:blipFill>
        <p:spPr>
          <a:xfrm>
            <a:off x="5204529" y="1899078"/>
            <a:ext cx="3545771" cy="4229705"/>
          </a:xfrm>
        </p:spPr>
      </p:pic>
      <p:cxnSp>
        <p:nvCxnSpPr>
          <p:cNvPr id="7" name="6 - Ευθύγραμμο βέλος σύνδεσης"/>
          <p:cNvCxnSpPr/>
          <p:nvPr/>
        </p:nvCxnSpPr>
        <p:spPr>
          <a:xfrm>
            <a:off x="6272212" y="2310637"/>
            <a:ext cx="285750" cy="15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- Ευθύγραμμο βέλος σύνδεσης"/>
          <p:cNvCxnSpPr>
            <a:cxnSpLocks/>
          </p:cNvCxnSpPr>
          <p:nvPr/>
        </p:nvCxnSpPr>
        <p:spPr>
          <a:xfrm flipV="1">
            <a:off x="5038276" y="5080000"/>
            <a:ext cx="570166" cy="4302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3" name="10 - TextBox"/>
          <p:cNvSpPr txBox="1">
            <a:spLocks noChangeArrowheads="1"/>
          </p:cNvSpPr>
          <p:nvPr/>
        </p:nvSpPr>
        <p:spPr bwMode="auto">
          <a:xfrm>
            <a:off x="5072062" y="2057400"/>
            <a:ext cx="12858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l-GR" sz="20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επίκυκλος</a:t>
            </a:r>
            <a:endParaRPr lang="el-GR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4344" name="11 - TextBox"/>
          <p:cNvSpPr txBox="1">
            <a:spLocks noChangeArrowheads="1"/>
          </p:cNvSpPr>
          <p:nvPr/>
        </p:nvSpPr>
        <p:spPr bwMode="auto">
          <a:xfrm>
            <a:off x="4275842" y="5373454"/>
            <a:ext cx="9196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l-GR" sz="2000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φέρων κύκλος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r>
              <a:rPr lang="el-GR" sz="4400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Επίκυκλος</a:t>
            </a:r>
            <a:br>
              <a:rPr lang="en-US" sz="4400" b="1" dirty="0">
                <a:solidFill>
                  <a:srgbClr val="0070C0"/>
                </a:solidFill>
                <a:cs typeface="Times New Roman" panose="02020603050405020304" pitchFamily="18" charset="0"/>
              </a:rPr>
            </a:br>
            <a:r>
              <a:rPr lang="el-GR" sz="2200" dirty="0">
                <a:solidFill>
                  <a:srgbClr val="0070C0"/>
                </a:solidFill>
                <a:cs typeface="Times New Roman" panose="02020603050405020304" pitchFamily="18" charset="0"/>
              </a:rPr>
              <a:t>Το σχήμα είναι από το βιβλίο του </a:t>
            </a:r>
            <a:r>
              <a:rPr lang="en-US" sz="2200" dirty="0">
                <a:solidFill>
                  <a:srgbClr val="0070C0"/>
                </a:solidFill>
                <a:cs typeface="Times New Roman" panose="02020603050405020304" pitchFamily="18" charset="0"/>
              </a:rPr>
              <a:t>D. Lindberg, </a:t>
            </a:r>
            <a:r>
              <a:rPr lang="en-US" sz="2200" i="1" dirty="0">
                <a:solidFill>
                  <a:srgbClr val="0070C0"/>
                </a:solidFill>
                <a:cs typeface="Times New Roman" panose="02020603050405020304" pitchFamily="18" charset="0"/>
              </a:rPr>
              <a:t>The Beginnings of Western Science</a:t>
            </a:r>
            <a:r>
              <a:rPr lang="en-US" sz="2200" dirty="0">
                <a:solidFill>
                  <a:srgbClr val="0070C0"/>
                </a:solidFill>
                <a:cs typeface="Times New Roman" panose="02020603050405020304" pitchFamily="18" charset="0"/>
              </a:rPr>
              <a:t>, 2nd ed. (Univ. of Chicago Press, 2007), </a:t>
            </a:r>
            <a:r>
              <a:rPr lang="el-GR" sz="2200" dirty="0">
                <a:solidFill>
                  <a:srgbClr val="0070C0"/>
                </a:solidFill>
                <a:cs typeface="Times New Roman" panose="02020603050405020304" pitchFamily="18" charset="0"/>
              </a:rPr>
              <a:t>σελ. </a:t>
            </a:r>
            <a:r>
              <a:rPr lang="en-US" sz="2200" dirty="0">
                <a:solidFill>
                  <a:srgbClr val="0070C0"/>
                </a:solidFill>
                <a:cs typeface="Times New Roman" panose="02020603050405020304" pitchFamily="18" charset="0"/>
              </a:rPr>
              <a:t>101</a:t>
            </a:r>
            <a:r>
              <a:rPr lang="el-GR" sz="2200" dirty="0">
                <a:solidFill>
                  <a:srgbClr val="0070C0"/>
                </a:solidFill>
                <a:cs typeface="Times New Roman" panose="02020603050405020304" pitchFamily="18" charset="0"/>
              </a:rPr>
              <a:t>.</a:t>
            </a:r>
            <a:endParaRPr lang="en-US" sz="22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414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b="1" dirty="0">
                <a:solidFill>
                  <a:srgbClr val="0070C0"/>
                </a:solidFill>
                <a:cs typeface="Times New Roman" panose="02020603050405020304" pitchFamily="18" charset="0"/>
              </a:rPr>
              <a:t>Η ισοδυναμία διαφορετικών γεωμετρικών αναπαραστάσεων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>
              <a:latin typeface="+mj-lt"/>
              <a:cs typeface="Times New Roman" panose="02020603050405020304" pitchFamily="18" charset="0"/>
            </a:endParaRPr>
          </a:p>
          <a:p>
            <a:r>
              <a:rPr lang="el-GR" sz="3600" dirty="0">
                <a:latin typeface="+mj-lt"/>
                <a:cs typeface="Times New Roman" panose="02020603050405020304" pitchFamily="18" charset="0"/>
              </a:rPr>
              <a:t>Οι αναπαραστάσεις της κίνησης των πλανητών, αφ’ ενός με </a:t>
            </a:r>
            <a:r>
              <a:rPr lang="el-GR" sz="3600" dirty="0" err="1">
                <a:latin typeface="+mj-lt"/>
                <a:cs typeface="Times New Roman" panose="02020603050405020304" pitchFamily="18" charset="0"/>
              </a:rPr>
              <a:t>επίκυκλους</a:t>
            </a:r>
            <a:r>
              <a:rPr lang="el-GR" sz="3600" dirty="0">
                <a:latin typeface="+mj-lt"/>
                <a:cs typeface="Times New Roman" panose="02020603050405020304" pitchFamily="18" charset="0"/>
              </a:rPr>
              <a:t> και αφ’ ετέρου με έκκεντρους φέροντες κύκλους, είναι ισοδύναμες όσον αφορά ορισμένα φαινόμενα.</a:t>
            </a:r>
          </a:p>
        </p:txBody>
      </p:sp>
    </p:spTree>
    <p:extLst>
      <p:ext uri="{BB962C8B-B14F-4D97-AF65-F5344CB8AC3E}">
        <p14:creationId xmlns:p14="http://schemas.microsoft.com/office/powerpoint/2010/main" val="8738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29610" y="152400"/>
            <a:ext cx="8463516" cy="1431608"/>
          </a:xfrm>
        </p:spPr>
        <p:txBody>
          <a:bodyPr>
            <a:noAutofit/>
          </a:bodyPr>
          <a:lstStyle/>
          <a:p>
            <a:r>
              <a:rPr lang="el-GR" sz="2200" b="1" dirty="0">
                <a:solidFill>
                  <a:srgbClr val="0070C0"/>
                </a:solidFill>
                <a:cs typeface="Times New Roman" panose="02020603050405020304" pitchFamily="18" charset="0"/>
              </a:rPr>
              <a:t>Η σύνθεση δύο κυκλικών κινήσεων: φέροντος κύκλου και </a:t>
            </a:r>
            <a:r>
              <a:rPr lang="el-GR" sz="2200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επίκυκλου</a:t>
            </a:r>
            <a:br>
              <a:rPr lang="en-US" sz="2200" b="1" dirty="0">
                <a:solidFill>
                  <a:srgbClr val="0070C0"/>
                </a:solidFill>
                <a:cs typeface="Times New Roman" panose="02020603050405020304" pitchFamily="18" charset="0"/>
              </a:rPr>
            </a:br>
            <a:r>
              <a:rPr lang="el-GR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(Το σχήμα είναι από το βιβλίο του </a:t>
            </a:r>
            <a:r>
              <a:rPr lang="en-US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T. S. Kuhn, </a:t>
            </a:r>
            <a:r>
              <a:rPr lang="en-US" sz="2000" i="1" dirty="0">
                <a:solidFill>
                  <a:srgbClr val="0070C0"/>
                </a:solidFill>
                <a:cs typeface="Times New Roman" panose="02020603050405020304" pitchFamily="18" charset="0"/>
              </a:rPr>
              <a:t>The Copernican Revolution</a:t>
            </a:r>
            <a:r>
              <a:rPr lang="en-US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 (Harvard Univ Press, 1995), </a:t>
            </a:r>
            <a:r>
              <a:rPr lang="el-GR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σελ. </a:t>
            </a:r>
            <a:r>
              <a:rPr lang="en-US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61</a:t>
            </a:r>
            <a:r>
              <a:rPr lang="el-GR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.)</a:t>
            </a:r>
            <a:endParaRPr lang="el-GR" sz="1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58" y="1946495"/>
            <a:ext cx="8121016" cy="430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192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EF58ED-698E-4385-A100-36B99C5EB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/>
          <a:lstStyle/>
          <a:p>
            <a:r>
              <a:rPr lang="el-GR" sz="4000" dirty="0">
                <a:solidFill>
                  <a:srgbClr val="0070C0"/>
                </a:solidFill>
              </a:rPr>
              <a:t>Προσομοίωση της εξήγησης της ανάδρομης κίνησης μέσω </a:t>
            </a:r>
            <a:r>
              <a:rPr lang="el-GR" sz="4000" dirty="0" err="1">
                <a:solidFill>
                  <a:srgbClr val="0070C0"/>
                </a:solidFill>
              </a:rPr>
              <a:t>επικύκλων</a:t>
            </a:r>
            <a:r>
              <a:rPr lang="el-GR" sz="4000" dirty="0">
                <a:solidFill>
                  <a:srgbClr val="0070C0"/>
                </a:solidFill>
              </a:rPr>
              <a:t> 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F8E2BE-E476-4458-AE1A-897224A71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endParaRPr lang="el-GR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https://www.youtube.com/watch?v=1nVSzzYCAYk&amp;index=2&amp;list=PL_bGkNDHTZQDtgsb2cNYfoiOHlezy8zcb&amp;t=0s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191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Επίκυκλοι</a:t>
            </a:r>
            <a:r>
              <a:rPr lang="el-GR" sz="4000" b="1" dirty="0">
                <a:solidFill>
                  <a:srgbClr val="0070C0"/>
                </a:solidFill>
                <a:cs typeface="Times New Roman" panose="02020603050405020304" pitchFamily="18" charset="0"/>
              </a:rPr>
              <a:t> επί </a:t>
            </a:r>
            <a:r>
              <a:rPr lang="el-GR" sz="4000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επικύκλων</a:t>
            </a:r>
            <a:br>
              <a:rPr lang="en-US" sz="4000" b="1" dirty="0">
                <a:solidFill>
                  <a:srgbClr val="0070C0"/>
                </a:solidFill>
                <a:cs typeface="Times New Roman" panose="02020603050405020304" pitchFamily="18" charset="0"/>
              </a:rPr>
            </a:br>
            <a:r>
              <a:rPr lang="el-GR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(Το σχήμα είναι από το βιβλίο του </a:t>
            </a:r>
            <a:r>
              <a:rPr lang="en-US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T. S. Kuhn, </a:t>
            </a:r>
            <a:r>
              <a:rPr lang="en-US" sz="2000" i="1" dirty="0">
                <a:solidFill>
                  <a:srgbClr val="0070C0"/>
                </a:solidFill>
                <a:cs typeface="Times New Roman" panose="02020603050405020304" pitchFamily="18" charset="0"/>
              </a:rPr>
              <a:t>The Copernican Revolution</a:t>
            </a:r>
            <a:r>
              <a:rPr lang="en-US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 (Harvard Univ Press, 1995), </a:t>
            </a:r>
            <a:r>
              <a:rPr lang="el-GR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σελ. </a:t>
            </a:r>
            <a:r>
              <a:rPr lang="en-US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69</a:t>
            </a:r>
            <a:r>
              <a:rPr lang="el-GR" sz="2000" dirty="0">
                <a:solidFill>
                  <a:srgbClr val="0070C0"/>
                </a:solidFill>
                <a:cs typeface="Times New Roman" panose="02020603050405020304" pitchFamily="18" charset="0"/>
              </a:rPr>
              <a:t>.)</a:t>
            </a:r>
            <a:endParaRPr lang="el-GR" sz="2000" b="1" dirty="0">
              <a:solidFill>
                <a:srgbClr val="0070C0"/>
              </a:solidFill>
            </a:endParaRPr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65" y="1774479"/>
            <a:ext cx="7629544" cy="4483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9368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- Τίτλος"/>
          <p:cNvSpPr>
            <a:spLocks noGrp="1"/>
          </p:cNvSpPr>
          <p:nvPr>
            <p:ph type="title"/>
          </p:nvPr>
        </p:nvSpPr>
        <p:spPr>
          <a:xfrm>
            <a:off x="76201" y="152399"/>
            <a:ext cx="8817840" cy="1295401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pPr eaLnBrk="1" hangingPunct="1">
              <a:spcAft>
                <a:spcPts val="600"/>
              </a:spcAft>
            </a:pPr>
            <a:r>
              <a:rPr lang="el-GR" sz="4400" b="1" dirty="0">
                <a:solidFill>
                  <a:srgbClr val="0070C0"/>
                </a:solidFill>
                <a:cs typeface="Times New Roman" panose="02020603050405020304" pitchFamily="18" charset="0"/>
              </a:rPr>
              <a:t>Εξισωτής</a:t>
            </a:r>
            <a:br>
              <a:rPr lang="en-US" sz="4400" b="1" dirty="0">
                <a:solidFill>
                  <a:srgbClr val="0070C0"/>
                </a:solidFill>
                <a:cs typeface="Times New Roman" panose="02020603050405020304" pitchFamily="18" charset="0"/>
              </a:rPr>
            </a:br>
            <a:r>
              <a:rPr lang="el-GR" sz="1800" dirty="0">
                <a:solidFill>
                  <a:srgbClr val="0070C0"/>
                </a:solidFill>
                <a:cs typeface="Times New Roman" panose="02020603050405020304" pitchFamily="18" charset="0"/>
              </a:rPr>
              <a:t>Το σχήμα είναι από το βιβλίο του </a:t>
            </a:r>
            <a:r>
              <a:rPr lang="en-US" sz="1800" dirty="0">
                <a:solidFill>
                  <a:srgbClr val="0070C0"/>
                </a:solidFill>
                <a:cs typeface="Times New Roman" panose="02020603050405020304" pitchFamily="18" charset="0"/>
              </a:rPr>
              <a:t>D. Lindberg, </a:t>
            </a:r>
            <a:r>
              <a:rPr lang="en-US" sz="1800" i="1" dirty="0">
                <a:solidFill>
                  <a:srgbClr val="0070C0"/>
                </a:solidFill>
                <a:cs typeface="Times New Roman" panose="02020603050405020304" pitchFamily="18" charset="0"/>
              </a:rPr>
              <a:t>The Beginnings of Western Science</a:t>
            </a:r>
            <a:r>
              <a:rPr lang="en-US" sz="1800" dirty="0">
                <a:solidFill>
                  <a:srgbClr val="0070C0"/>
                </a:solidFill>
                <a:cs typeface="Times New Roman" panose="02020603050405020304" pitchFamily="18" charset="0"/>
              </a:rPr>
              <a:t>, 2nd ed. (Univ. of Chicago Press, 2007), </a:t>
            </a:r>
            <a:r>
              <a:rPr lang="el-GR" sz="1800" dirty="0">
                <a:solidFill>
                  <a:srgbClr val="0070C0"/>
                </a:solidFill>
                <a:cs typeface="Times New Roman" panose="02020603050405020304" pitchFamily="18" charset="0"/>
              </a:rPr>
              <a:t>σελ. </a:t>
            </a:r>
            <a:r>
              <a:rPr lang="en-US" sz="1800" dirty="0">
                <a:solidFill>
                  <a:srgbClr val="0070C0"/>
                </a:solidFill>
                <a:cs typeface="Times New Roman" panose="02020603050405020304" pitchFamily="18" charset="0"/>
              </a:rPr>
              <a:t>103</a:t>
            </a:r>
            <a:r>
              <a:rPr lang="el-GR" sz="1800" dirty="0">
                <a:solidFill>
                  <a:srgbClr val="0070C0"/>
                </a:solidFill>
                <a:cs typeface="Times New Roman" panose="02020603050405020304" pitchFamily="18" charset="0"/>
              </a:rPr>
              <a:t>.</a:t>
            </a:r>
            <a:endParaRPr lang="el-GR" sz="1800" b="1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16387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76202" y="1752600"/>
            <a:ext cx="4481944" cy="4953001"/>
          </a:xfrm>
        </p:spPr>
        <p:txBody>
          <a:bodyPr>
            <a:noAutofit/>
          </a:bodyPr>
          <a:lstStyle/>
          <a:p>
            <a:pPr marL="90488" indent="-90488">
              <a:spcBef>
                <a:spcPts val="1200"/>
              </a:spcBef>
              <a:spcAft>
                <a:spcPts val="1200"/>
              </a:spcAft>
            </a:pPr>
            <a:r>
              <a:rPr lang="el-GR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Ο Πτολεμαίος δέχεται ότι η ταχύτητα του κέντρου του επικύκλου γύρω από τον φέροντα κύκλο μπορεί να μην είναι ομαλή. Σε αυτό το σημείο απομακρύνεται από τον Πλάτωνα.</a:t>
            </a:r>
          </a:p>
          <a:p>
            <a:pPr marL="90488" indent="-90488" eaLnBrk="1" hangingPunct="1">
              <a:spcBef>
                <a:spcPts val="1200"/>
              </a:spcBef>
              <a:spcAft>
                <a:spcPts val="1200"/>
              </a:spcAft>
            </a:pPr>
            <a:r>
              <a:rPr lang="el-GR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Για να διαφυλάξει την ορθοδοξία, κάνει ομαλή τη γωνιακή ταχύτητα γύρω από ένα σημείο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(Q)</a:t>
            </a:r>
            <a:r>
              <a:rPr lang="el-GR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, τον «</a:t>
            </a:r>
            <a:r>
              <a:rPr lang="el-GR" sz="20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εξισωτή</a:t>
            </a:r>
            <a:r>
              <a:rPr lang="el-GR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», ο οποίος βρίσκεται μέσα στον φέροντα κύκλο, όχι όμως αναγκαστικά στο κέντρο του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(C)</a:t>
            </a:r>
            <a:r>
              <a:rPr lang="el-GR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marL="90488" indent="-90488">
              <a:spcBef>
                <a:spcPts val="1200"/>
              </a:spcBef>
              <a:spcAft>
                <a:spcPts val="1200"/>
              </a:spcAft>
            </a:pPr>
            <a:r>
              <a:rPr lang="el-GR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Μείζον πρόβλημα</a:t>
            </a:r>
            <a:r>
              <a:rPr lang="el-GR" sz="2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: η έλλειψη φυσικής ερμηνείας του εξισωτή</a:t>
            </a:r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C84AE064-B97A-446A-8A80-719E7BE66A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1994359"/>
            <a:ext cx="4267200" cy="4191000"/>
          </a:xfrm>
        </p:spPr>
      </p:pic>
    </p:spTree>
    <p:extLst>
      <p:ext uri="{BB962C8B-B14F-4D97-AF65-F5344CB8AC3E}">
        <p14:creationId xmlns:p14="http://schemas.microsoft.com/office/powerpoint/2010/main" val="4028886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0070C0"/>
                </a:solidFill>
                <a:cs typeface="Times New Roman" panose="02020603050405020304" pitchFamily="18" charset="0"/>
              </a:rPr>
              <a:t>Ερώτημα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600" dirty="0">
                <a:latin typeface="+mj-lt"/>
                <a:cs typeface="Times New Roman" panose="02020603050405020304" pitchFamily="18" charset="0"/>
              </a:rPr>
              <a:t>Έχει ασκηθεί κριτική στους Έλληνες αστρονόμους για τη «δογματική» προσκόλληση τους στην </a:t>
            </a:r>
            <a:r>
              <a:rPr lang="el-GR" sz="3600" i="1" dirty="0">
                <a:latin typeface="+mj-lt"/>
                <a:cs typeface="Times New Roman" panose="02020603050405020304" pitchFamily="18" charset="0"/>
              </a:rPr>
              <a:t>a </a:t>
            </a:r>
            <a:r>
              <a:rPr lang="el-GR" sz="3600" i="1" dirty="0" err="1">
                <a:latin typeface="+mj-lt"/>
                <a:cs typeface="Times New Roman" panose="02020603050405020304" pitchFamily="18" charset="0"/>
              </a:rPr>
              <a:t>priori</a:t>
            </a:r>
            <a:r>
              <a:rPr lang="el-GR" sz="3600" dirty="0">
                <a:latin typeface="+mj-lt"/>
                <a:cs typeface="Times New Roman" panose="02020603050405020304" pitchFamily="18" charset="0"/>
              </a:rPr>
              <a:t> αρχή των ομοιόμορφων κυκλικών κινήσεων. Είναι δικαιολογημένη αυτή η κριτική;</a:t>
            </a:r>
          </a:p>
        </p:txBody>
      </p:sp>
    </p:spTree>
    <p:extLst>
      <p:ext uri="{BB962C8B-B14F-4D97-AF65-F5344CB8AC3E}">
        <p14:creationId xmlns:p14="http://schemas.microsoft.com/office/powerpoint/2010/main" val="2640483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l-GR" b="1" dirty="0">
                <a:solidFill>
                  <a:srgbClr val="0070C0"/>
                </a:solidFill>
                <a:cs typeface="Times New Roman" panose="02020603050405020304" pitchFamily="18" charset="0"/>
              </a:rPr>
              <a:t>Όχι, διότι: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46674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sz="2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1. Η αρχή των ομοιόμορφων κυκλικών κινήσεων υποστηρίζεται από τον χαρακτήρα των ουράνιων κινήσεων (κυκλικές &amp; επαναλαμβανόμενες).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sz="2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2. Οι κυκλικές κινήσεις ήταν το μοναδικό γεωμετρικό εργαλείο που επέτρεπε την εξαγωγή προβλέψεων.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sz="2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3. </a:t>
            </a:r>
            <a:r>
              <a:rPr lang="el-GR" sz="2400" dirty="0">
                <a:cs typeface="Times New Roman" panose="02020603050405020304" pitchFamily="18" charset="0"/>
              </a:rPr>
              <a:t>Για τον Πτολεμαίο υπερτερούσε η προβλεπτική ισχύς των μοντέλων του έναντι της αρχής των ομοιόμορφων κυκλικών κινήσεων.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sz="2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4.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l-GR" sz="2400" dirty="0">
                <a:cs typeface="Times New Roman" panose="02020603050405020304" pitchFamily="18" charset="0"/>
              </a:rPr>
              <a:t>Ο Κοπέρνικος ανέτρεψε τον Πτολεμαίο διότι θεωρούσε ότι ο Πτολεμαίος παραβίασε την αρχή των ομοιόμορφων κυκλικών κινήσεων (κυρίως μέσω του εξισωτή).</a:t>
            </a:r>
            <a:r>
              <a:rPr lang="el-GR" sz="24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9674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477962"/>
          </a:xfrm>
        </p:spPr>
        <p:txBody>
          <a:bodyPr>
            <a:noAutofit/>
          </a:bodyPr>
          <a:lstStyle/>
          <a:p>
            <a:r>
              <a:rPr lang="el-GR" sz="3600" b="1" dirty="0">
                <a:solidFill>
                  <a:srgbClr val="0070C0"/>
                </a:solidFill>
                <a:cs typeface="Times New Roman" panose="02020603050405020304" pitchFamily="18" charset="0"/>
              </a:rPr>
              <a:t>Αθήνα εναντίον Αλεξάνδρειας:</a:t>
            </a:r>
            <a:br>
              <a:rPr lang="el-GR" sz="3600" b="1" dirty="0">
                <a:solidFill>
                  <a:srgbClr val="0070C0"/>
                </a:solidFill>
                <a:cs typeface="Times New Roman" panose="02020603050405020304" pitchFamily="18" charset="0"/>
              </a:rPr>
            </a:br>
            <a:r>
              <a:rPr lang="el-GR" sz="3600" b="1" dirty="0">
                <a:solidFill>
                  <a:srgbClr val="0070C0"/>
                </a:solidFill>
                <a:cs typeface="Times New Roman" panose="02020603050405020304" pitchFamily="18" charset="0"/>
              </a:rPr>
              <a:t>Η ένταση ανάμεσα στη φυσική φιλοσοφία και την αστρονομία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99730" y="2667000"/>
            <a:ext cx="8176437" cy="339852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Αριστοτελική φυσική φιλοσοφία: αναζήτηση των αιτίων των φυσικών φαινομένων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Πτολεμαϊκή</a:t>
            </a:r>
            <a:r>
              <a:rPr lang="el-GR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μαθηματική αστρονομία: κατασκευή μαθηματικών μοντέλων</a:t>
            </a:r>
          </a:p>
        </p:txBody>
      </p:sp>
    </p:spTree>
    <p:extLst>
      <p:ext uri="{BB962C8B-B14F-4D97-AF65-F5344CB8AC3E}">
        <p14:creationId xmlns:p14="http://schemas.microsoft.com/office/powerpoint/2010/main" val="2169316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B020A09-F5F1-56E7-0741-664CFBE2A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816" y="152400"/>
            <a:ext cx="4040188" cy="381000"/>
          </a:xfrm>
        </p:spPr>
        <p:txBody>
          <a:bodyPr/>
          <a:lstStyle/>
          <a:p>
            <a:pPr algn="ctr"/>
            <a:r>
              <a:rPr lang="el-GR" dirty="0">
                <a:solidFill>
                  <a:srgbClr val="0070C0"/>
                </a:solidFill>
              </a:rPr>
              <a:t>ΑΙΘΟΥΣΑ Β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0CFA929-57B3-BEA7-FF0F-F4083CE9E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533400"/>
            <a:ext cx="4040188" cy="6172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l-GR" sz="1400" dirty="0"/>
              <a:t>ΑΠΟΣΤΟΛΟΠΟΥΛΟΥ	ΠΟΛΥΞΕΝΗ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ΒΑΣΙΛΕΡΗ	ΕΥΣΤΡΑΤΙΑ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ΒΛΑΧΑΚΗΣ	ΓΕΩΡΓΙΟΣ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ΒΛΑΧΟΥ	ΚΑΛΛΙΟΠΗ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ΒΟΛΑΝΑΚΗ	ΕΛΛΗ-ΜΑΡΙΑ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ΓΕΩΡΓΙΑΔΟΥ	ΜΑΓΔΑΛΗΝΗ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ΓΕΩΡΓΟΠΟΥΛΟΥ	ΠΑΡΑΣΚΕΥΗ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ΓΚΟΥΣΗ		ΕΡΙΣΕΛΝΤ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ΔΗΜΑΡΑΚΗΣ	ΑΘΑΝΑΣΙΟΣ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ΕΛΕΥΘΕΡΙΟΥ	ΜΑΡΙΑ</a:t>
            </a:r>
          </a:p>
          <a:p>
            <a:pPr>
              <a:buFont typeface="+mj-lt"/>
              <a:buAutoNum type="arabicPeriod"/>
            </a:pPr>
            <a:endParaRPr lang="el-GR" sz="1400" dirty="0"/>
          </a:p>
          <a:p>
            <a:pPr>
              <a:buFont typeface="+mj-lt"/>
              <a:buAutoNum type="arabicPeriod"/>
            </a:pPr>
            <a:r>
              <a:rPr lang="el-GR" sz="1400" dirty="0"/>
              <a:t>ΜΑΓΚΛΙΝΗΣ	ΚΩΝΣΤΑΝΤΙΝΟΣ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ΜΑΚΡΗ		ΑΝΝΑ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ΜΑΚΡΗΣ	ΔΗΜΗΤΡΙΟΣ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ΜΙΣΤΡΗ		ΣΟΦΙΑ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ΜΙΧΕΛΗ	ΣΤΑΥΡΟΥΛΑ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ΜΟΥΡΑΤΙΔΗΣ	ΣΟΦΟΚΛΗΣ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ΠΑΠΑΝΙΚΟΛΑΟΥ	ΔΙΟΝΥΣΙΑ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ΠΑΡΑΣΚΕΥΑ	ΒΑΣΙΛΙΚΗ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ΠΑΤΙΣΤΑ	ΑΡΤΕΜΙΣ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ΣΑΡΑΝΤΙΔΗ	ΜΑΡΚΕΛΑ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ΣΤΑΥΡΟΠΟΥΛΟΥ	ΑΙΚΑΤΕΡΙΝΗ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ΣΩΤΗΡΙΟΥ	ΔΙΟΝΥΣΙΟΣ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E100258-9E64-6B0E-2DD1-20E3888B1A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24400" y="152400"/>
            <a:ext cx="4041775" cy="381000"/>
          </a:xfrm>
        </p:spPr>
        <p:txBody>
          <a:bodyPr/>
          <a:lstStyle/>
          <a:p>
            <a:pPr algn="ctr"/>
            <a:r>
              <a:rPr lang="el-GR" dirty="0">
                <a:solidFill>
                  <a:srgbClr val="0070C0"/>
                </a:solidFill>
              </a:rPr>
              <a:t>ΑΙΘΟΥΣΑ Γ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46734E7-586E-3DE8-9274-160CFD1B1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533400"/>
            <a:ext cx="4041775" cy="6172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l-GR" sz="1400" dirty="0"/>
              <a:t>ΖΗΚΑ		ΑΓΓΕΛΙΚΗ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ΖΗΚΑ		ΜΑΡΙΝΑ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ΘΕΟΔΩΡΙΔΗΣ	ΘΕΟΧΑΡΗΣ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ΙΕΡΟΔΙΑΚΟΝΟΥ	ΜΑΡΙΑ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ΚΑΣΤΡΟΥΝΗΣ	ΕΛΕΥΘΕΡΙΟΣ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ΚΙΣΤΑ		ΑΝΔΡΕΑ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ΚΟΛΛΑΡΟΣ	ΠΑΝΑΓΙΩΤΗΣ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ΚΟΝΙΔΑΡΗΣ	ΘΕΟΔΩΡΟΣ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ΚΟΡΓΙΑΛΑ	ΠΑΡΑΣΚΕΥΗ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ΚΟΥΡΗΣ		ΑΝΔΡΕΑΣ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ΚΟΥΖΕΛΗ	ΘΕΟΔΩΡΑ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ΚΟΥΤΣΙΚΑΚΗ	ΑΡΓΥΡΩ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ΛΟΤΣΑΡΗ	ΕΛΕΝΗ</a:t>
            </a:r>
          </a:p>
          <a:p>
            <a:pPr>
              <a:buFont typeface="+mj-lt"/>
              <a:buAutoNum type="arabicPeriod"/>
            </a:pPr>
            <a:endParaRPr lang="el-GR" sz="1400" dirty="0"/>
          </a:p>
          <a:p>
            <a:pPr>
              <a:buFont typeface="+mj-lt"/>
              <a:buAutoNum type="arabicPeriod"/>
            </a:pPr>
            <a:r>
              <a:rPr lang="el-GR" sz="1400" dirty="0"/>
              <a:t>ΤΑΣΟΣ		ΚΩΝΣΤΑΝΤΙΝΟΣ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ΤΟΛΗ		ΦΑΝΗ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ΤΡΙΑΝΤΑΦΥΛΛΟΥ	ΣΤΑΥΡΟΣ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ΤΡΙΑΝΤΑΦΥΛΛΟΥ	ΣΩΤΗΡΙΑ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ΤΡΙΠΙΝΤΗΣ	ΙΩΑΝΝΗΣ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ΤΣΕΤΣΙΚΑ 	ΔΗΜΗΤΡΑ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ΦΑΣΟΥΛΑΣ	ΓΕΩΡΓΙΟΣ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ΦΙΛΙΠΠΙΔΗΣ	ΦΙΛΙΠΠΟΣ ΙΩΣΗΦ</a:t>
            </a:r>
          </a:p>
          <a:p>
            <a:pPr>
              <a:buFont typeface="+mj-lt"/>
              <a:buAutoNum type="arabicPeriod"/>
            </a:pPr>
            <a:r>
              <a:rPr lang="el-GR" sz="1400" dirty="0"/>
              <a:t>ΦΡΑΓΚΟΣ	ΜΑΡΙΟΣ</a:t>
            </a:r>
          </a:p>
        </p:txBody>
      </p:sp>
    </p:spTree>
    <p:extLst>
      <p:ext uri="{BB962C8B-B14F-4D97-AF65-F5344CB8AC3E}">
        <p14:creationId xmlns:p14="http://schemas.microsoft.com/office/powerpoint/2010/main" val="428833477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950</TotalTime>
  <Words>1252</Words>
  <Application>Microsoft Office PowerPoint</Application>
  <PresentationFormat>Προβολή στην οθόνη (4:3)</PresentationFormat>
  <Paragraphs>108</Paragraphs>
  <Slides>19</Slides>
  <Notes>8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4" baseType="lpstr">
      <vt:lpstr>Arial</vt:lpstr>
      <vt:lpstr>Calibri</vt:lpstr>
      <vt:lpstr>Garamond</vt:lpstr>
      <vt:lpstr>Times New Roman</vt:lpstr>
      <vt:lpstr>Θέμα του Office</vt:lpstr>
      <vt:lpstr>Η Αστρονομία στην Ύστερη Αρχαιότητα</vt:lpstr>
      <vt:lpstr>Η ουράνια περιοχή στην κοσμολογία του Αριστοτέλη</vt:lpstr>
      <vt:lpstr>Παρουσίαση του PowerPoint</vt:lpstr>
      <vt:lpstr>Προσομοίωση της κίνησης των πλανητών σύμφωνα με το σύστημα του Εύδοξου (https://youtu.be/fhrN0pGbblM)</vt:lpstr>
      <vt:lpstr>Προβλήματα της αριστοτελικής κοσμολογίας</vt:lpstr>
      <vt:lpstr>Πτολεμαίος (2ος αι. μ.Χ.) https://www.gettyimages.com/detail/news-photo/portrait-ptolemy-of-alexandria-in-his-observatory-claudius-news-photo/944198316?adppopup=true</vt:lpstr>
      <vt:lpstr>Παρουσίαση του PowerPoint</vt:lpstr>
      <vt:lpstr>H Πτολεμαϊκή παράδοση στην αστρονομία:  Η προτεραιότητα των μαθηματικών έναντι της φυσικής</vt:lpstr>
      <vt:lpstr>Έκκεντρος κύκλος Το σχήμα είναι από το βιβλίο του D. Lindberg, The Beginnings of Western Science, 2nd ed. (Univ. of Chicago Press, 2007), σελ. 100.</vt:lpstr>
      <vt:lpstr>Επίκυκλος Το σχήμα είναι από το βιβλίο του D. Lindberg, The Beginnings of Western Science, 2nd ed. (Univ. of Chicago Press, 2007), σελ. 101.</vt:lpstr>
      <vt:lpstr>Η ισοδυναμία διαφορετικών γεωμετρικών αναπαραστάσεων</vt:lpstr>
      <vt:lpstr>Η σύνθεση δύο κυκλικών κινήσεων: φέροντος κύκλου και επίκυκλου (Το σχήμα είναι από το βιβλίο του T. S. Kuhn, The Copernican Revolution (Harvard Univ Press, 1995), σελ. 61.)</vt:lpstr>
      <vt:lpstr>Προσομοίωση της εξήγησης της ανάδρομης κίνησης μέσω επικύκλων </vt:lpstr>
      <vt:lpstr>Επίκυκλοι επί επικύκλων (Το σχήμα είναι από το βιβλίο του T. S. Kuhn, The Copernican Revolution (Harvard Univ Press, 1995), σελ. 69.)</vt:lpstr>
      <vt:lpstr>Εξισωτής Το σχήμα είναι από το βιβλίο του D. Lindberg, The Beginnings of Western Science, 2nd ed. (Univ. of Chicago Press, 2007), σελ. 103.</vt:lpstr>
      <vt:lpstr>Ερώτημα</vt:lpstr>
      <vt:lpstr>Όχι, διότι:</vt:lpstr>
      <vt:lpstr>Αθήνα εναντίον Αλεξάνδρειας: Η ένταση ανάμεσα στη φυσική φιλοσοφία και την αστρονομία</vt:lpstr>
      <vt:lpstr>Παρουσίαση του PowerPoint</vt:lpstr>
    </vt:vector>
  </TitlesOfParts>
  <Company>.:L4zy w4r3z:.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Από τον Νεύτωνα στον Αϊνστάιν</dc:title>
  <dc:creator>Θόδωρος Αραμπατζής</dc:creator>
  <cp:lastModifiedBy>Reviewer</cp:lastModifiedBy>
  <cp:revision>209</cp:revision>
  <dcterms:created xsi:type="dcterms:W3CDTF">2005-11-30T10:28:01Z</dcterms:created>
  <dcterms:modified xsi:type="dcterms:W3CDTF">2026-10-21T17:17:43Z</dcterms:modified>
</cp:coreProperties>
</file>