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notesMasterIdLst>
    <p:notesMasterId r:id="rId21"/>
  </p:notesMasterIdLst>
  <p:sldIdLst>
    <p:sldId id="306" r:id="rId2"/>
    <p:sldId id="467" r:id="rId3"/>
    <p:sldId id="488" r:id="rId4"/>
    <p:sldId id="469" r:id="rId5"/>
    <p:sldId id="470" r:id="rId6"/>
    <p:sldId id="471" r:id="rId7"/>
    <p:sldId id="472" r:id="rId8"/>
    <p:sldId id="473" r:id="rId9"/>
    <p:sldId id="474" r:id="rId10"/>
    <p:sldId id="475" r:id="rId11"/>
    <p:sldId id="476" r:id="rId12"/>
    <p:sldId id="285" r:id="rId13"/>
    <p:sldId id="271" r:id="rId14"/>
    <p:sldId id="468" r:id="rId15"/>
    <p:sldId id="486" r:id="rId16"/>
    <p:sldId id="477" r:id="rId17"/>
    <p:sldId id="453" r:id="rId18"/>
    <p:sldId id="479" r:id="rId19"/>
    <p:sldId id="487" r:id="rId2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Garamond" pitchFamily="18" charset="0"/>
        <a:ea typeface="+mn-ea"/>
        <a:cs typeface="Arial" charset="0"/>
      </a:defRPr>
    </a:lvl1pPr>
    <a:lvl2pPr marL="457200" algn="l" rtl="0" fontAlgn="base">
      <a:spcBef>
        <a:spcPct val="0"/>
      </a:spcBef>
      <a:spcAft>
        <a:spcPct val="0"/>
      </a:spcAft>
      <a:defRPr kern="1200">
        <a:solidFill>
          <a:schemeClr val="tx1"/>
        </a:solidFill>
        <a:latin typeface="Garamond" pitchFamily="18" charset="0"/>
        <a:ea typeface="+mn-ea"/>
        <a:cs typeface="Arial" charset="0"/>
      </a:defRPr>
    </a:lvl2pPr>
    <a:lvl3pPr marL="914400" algn="l" rtl="0" fontAlgn="base">
      <a:spcBef>
        <a:spcPct val="0"/>
      </a:spcBef>
      <a:spcAft>
        <a:spcPct val="0"/>
      </a:spcAft>
      <a:defRPr kern="1200">
        <a:solidFill>
          <a:schemeClr val="tx1"/>
        </a:solidFill>
        <a:latin typeface="Garamond" pitchFamily="18" charset="0"/>
        <a:ea typeface="+mn-ea"/>
        <a:cs typeface="Arial" charset="0"/>
      </a:defRPr>
    </a:lvl3pPr>
    <a:lvl4pPr marL="1371600" algn="l" rtl="0" fontAlgn="base">
      <a:spcBef>
        <a:spcPct val="0"/>
      </a:spcBef>
      <a:spcAft>
        <a:spcPct val="0"/>
      </a:spcAft>
      <a:defRPr kern="1200">
        <a:solidFill>
          <a:schemeClr val="tx1"/>
        </a:solidFill>
        <a:latin typeface="Garamond" pitchFamily="18" charset="0"/>
        <a:ea typeface="+mn-ea"/>
        <a:cs typeface="Arial" charset="0"/>
      </a:defRPr>
    </a:lvl4pPr>
    <a:lvl5pPr marL="1828800" algn="l" rtl="0" fontAlgn="base">
      <a:spcBef>
        <a:spcPct val="0"/>
      </a:spcBef>
      <a:spcAft>
        <a:spcPct val="0"/>
      </a:spcAft>
      <a:defRPr kern="1200">
        <a:solidFill>
          <a:schemeClr val="tx1"/>
        </a:solidFill>
        <a:latin typeface="Garamond" pitchFamily="18" charset="0"/>
        <a:ea typeface="+mn-ea"/>
        <a:cs typeface="Arial" charset="0"/>
      </a:defRPr>
    </a:lvl5pPr>
    <a:lvl6pPr marL="2286000" algn="l" defTabSz="914400" rtl="0" eaLnBrk="1" latinLnBrk="0" hangingPunct="1">
      <a:defRPr kern="1200">
        <a:solidFill>
          <a:schemeClr val="tx1"/>
        </a:solidFill>
        <a:latin typeface="Garamond" pitchFamily="18" charset="0"/>
        <a:ea typeface="+mn-ea"/>
        <a:cs typeface="Arial" charset="0"/>
      </a:defRPr>
    </a:lvl6pPr>
    <a:lvl7pPr marL="2743200" algn="l" defTabSz="914400" rtl="0" eaLnBrk="1" latinLnBrk="0" hangingPunct="1">
      <a:defRPr kern="1200">
        <a:solidFill>
          <a:schemeClr val="tx1"/>
        </a:solidFill>
        <a:latin typeface="Garamond" pitchFamily="18" charset="0"/>
        <a:ea typeface="+mn-ea"/>
        <a:cs typeface="Arial" charset="0"/>
      </a:defRPr>
    </a:lvl7pPr>
    <a:lvl8pPr marL="3200400" algn="l" defTabSz="914400" rtl="0" eaLnBrk="1" latinLnBrk="0" hangingPunct="1">
      <a:defRPr kern="1200">
        <a:solidFill>
          <a:schemeClr val="tx1"/>
        </a:solidFill>
        <a:latin typeface="Garamond" pitchFamily="18" charset="0"/>
        <a:ea typeface="+mn-ea"/>
        <a:cs typeface="Arial" charset="0"/>
      </a:defRPr>
    </a:lvl8pPr>
    <a:lvl9pPr marL="3657600" algn="l" defTabSz="914400" rtl="0" eaLnBrk="1" latinLnBrk="0" hangingPunct="1">
      <a:defRPr kern="1200">
        <a:solidFill>
          <a:schemeClr val="tx1"/>
        </a:solidFill>
        <a:latin typeface="Garamond"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786" autoAdjust="0"/>
    <p:restoredTop sz="86341" autoAdjust="0"/>
  </p:normalViewPr>
  <p:slideViewPr>
    <p:cSldViewPr>
      <p:cViewPr varScale="1">
        <p:scale>
          <a:sx n="69" d="100"/>
          <a:sy n="69" d="100"/>
        </p:scale>
        <p:origin x="60" y="576"/>
      </p:cViewPr>
      <p:guideLst>
        <p:guide orient="horz" pos="2160"/>
        <p:guide pos="2880"/>
      </p:guideLst>
    </p:cSldViewPr>
  </p:slideViewPr>
  <p:outlineViewPr>
    <p:cViewPr>
      <p:scale>
        <a:sx n="33" d="100"/>
        <a:sy n="33" d="100"/>
      </p:scale>
      <p:origin x="0" y="-811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266CC5-2D75-4420-8701-776353D76B9A}" type="datetimeFigureOut">
              <a:rPr lang="en-US" smtClean="0"/>
              <a:t>5/9/2023</a:t>
            </a:fld>
            <a:endParaRPr lang="en-US"/>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961B0-0AA6-4145-A553-C49563C5C8BC}" type="slidenum">
              <a:rPr lang="en-US" smtClean="0"/>
              <a:t>‹#›</a:t>
            </a:fld>
            <a:endParaRPr lang="en-US"/>
          </a:p>
        </p:txBody>
      </p:sp>
    </p:spTree>
    <p:extLst>
      <p:ext uri="{BB962C8B-B14F-4D97-AF65-F5344CB8AC3E}">
        <p14:creationId xmlns:p14="http://schemas.microsoft.com/office/powerpoint/2010/main" val="2032483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8F45BE8C-0740-4D8E-A155-9A4176E8613F}" type="slidenum">
              <a:rPr lang="el-GR"/>
              <a:pPr>
                <a:defRPr/>
              </a:pPr>
              <a:t>‹#›</a:t>
            </a:fld>
            <a:endParaRPr lang="el-GR"/>
          </a:p>
        </p:txBody>
      </p:sp>
    </p:spTree>
    <p:extLst>
      <p:ext uri="{BB962C8B-B14F-4D97-AF65-F5344CB8AC3E}">
        <p14:creationId xmlns:p14="http://schemas.microsoft.com/office/powerpoint/2010/main" val="3240427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3D2E2F53-0C3A-4EBB-8C1A-F5F32DF7A547}" type="slidenum">
              <a:rPr lang="el-GR"/>
              <a:pPr>
                <a:defRPr/>
              </a:pPr>
              <a:t>‹#›</a:t>
            </a:fld>
            <a:endParaRPr lang="el-GR"/>
          </a:p>
        </p:txBody>
      </p:sp>
    </p:spTree>
    <p:extLst>
      <p:ext uri="{BB962C8B-B14F-4D97-AF65-F5344CB8AC3E}">
        <p14:creationId xmlns:p14="http://schemas.microsoft.com/office/powerpoint/2010/main" val="458847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8ADEF0FB-3E3B-4AE9-A818-888CDDA861D0}" type="slidenum">
              <a:rPr lang="el-GR"/>
              <a:pPr>
                <a:defRPr/>
              </a:pPr>
              <a:t>‹#›</a:t>
            </a:fld>
            <a:endParaRPr lang="el-GR"/>
          </a:p>
        </p:txBody>
      </p:sp>
    </p:spTree>
    <p:extLst>
      <p:ext uri="{BB962C8B-B14F-4D97-AF65-F5344CB8AC3E}">
        <p14:creationId xmlns:p14="http://schemas.microsoft.com/office/powerpoint/2010/main" val="222079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5AE7ECB4-2637-4570-BBCA-48AAA8BF3EDA}" type="slidenum">
              <a:rPr lang="el-GR"/>
              <a:pPr>
                <a:defRPr/>
              </a:pPr>
              <a:t>‹#›</a:t>
            </a:fld>
            <a:endParaRPr lang="el-GR"/>
          </a:p>
        </p:txBody>
      </p:sp>
    </p:spTree>
    <p:extLst>
      <p:ext uri="{BB962C8B-B14F-4D97-AF65-F5344CB8AC3E}">
        <p14:creationId xmlns:p14="http://schemas.microsoft.com/office/powerpoint/2010/main" val="2212065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D820242-31D0-4A2A-ABB4-6921CDC434D2}" type="slidenum">
              <a:rPr lang="el-GR"/>
              <a:pPr>
                <a:defRPr/>
              </a:pPr>
              <a:t>‹#›</a:t>
            </a:fld>
            <a:endParaRPr lang="el-GR"/>
          </a:p>
        </p:txBody>
      </p:sp>
    </p:spTree>
    <p:extLst>
      <p:ext uri="{BB962C8B-B14F-4D97-AF65-F5344CB8AC3E}">
        <p14:creationId xmlns:p14="http://schemas.microsoft.com/office/powerpoint/2010/main" val="64319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DA925857-EB98-4B7F-A11B-69B86558B329}" type="slidenum">
              <a:rPr lang="el-GR"/>
              <a:pPr>
                <a:defRPr/>
              </a:pPr>
              <a:t>‹#›</a:t>
            </a:fld>
            <a:endParaRPr lang="el-GR"/>
          </a:p>
        </p:txBody>
      </p:sp>
    </p:spTree>
    <p:extLst>
      <p:ext uri="{BB962C8B-B14F-4D97-AF65-F5344CB8AC3E}">
        <p14:creationId xmlns:p14="http://schemas.microsoft.com/office/powerpoint/2010/main" val="2543836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p:cNvSpPr>
            <a:spLocks noGrp="1"/>
          </p:cNvSpPr>
          <p:nvPr>
            <p:ph type="dt" sz="half" idx="10"/>
          </p:nvPr>
        </p:nvSpPr>
        <p:spPr/>
        <p:txBody>
          <a:bodyPr/>
          <a:lstStyle>
            <a:lvl1pPr>
              <a:defRPr/>
            </a:lvl1pPr>
          </a:lstStyle>
          <a:p>
            <a:pPr>
              <a:defRPr/>
            </a:pPr>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8B3E6250-72FC-4CBB-835F-44717213DCF0}" type="slidenum">
              <a:rPr lang="el-GR"/>
              <a:pPr>
                <a:defRPr/>
              </a:pPr>
              <a:t>‹#›</a:t>
            </a:fld>
            <a:endParaRPr lang="el-GR"/>
          </a:p>
        </p:txBody>
      </p:sp>
    </p:spTree>
    <p:extLst>
      <p:ext uri="{BB962C8B-B14F-4D97-AF65-F5344CB8AC3E}">
        <p14:creationId xmlns:p14="http://schemas.microsoft.com/office/powerpoint/2010/main" val="2354988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3"/>
          <p:cNvSpPr>
            <a:spLocks noGrp="1"/>
          </p:cNvSpPr>
          <p:nvPr>
            <p:ph type="dt" sz="half" idx="10"/>
          </p:nvPr>
        </p:nvSpPr>
        <p:spPr/>
        <p:txBody>
          <a:bodyPr/>
          <a:lstStyle>
            <a:lvl1pPr>
              <a:defRPr/>
            </a:lvl1pPr>
          </a:lstStyle>
          <a:p>
            <a:pPr>
              <a:defRPr/>
            </a:pPr>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D62CE88F-A645-4FF9-BCB4-322741CBC067}" type="slidenum">
              <a:rPr lang="el-GR"/>
              <a:pPr>
                <a:defRPr/>
              </a:pPr>
              <a:t>‹#›</a:t>
            </a:fld>
            <a:endParaRPr lang="el-GR"/>
          </a:p>
        </p:txBody>
      </p:sp>
    </p:spTree>
    <p:extLst>
      <p:ext uri="{BB962C8B-B14F-4D97-AF65-F5344CB8AC3E}">
        <p14:creationId xmlns:p14="http://schemas.microsoft.com/office/powerpoint/2010/main" val="4065587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EC835570-F6AA-40A8-9E2B-45A9A6CEE380}" type="slidenum">
              <a:rPr lang="el-GR"/>
              <a:pPr>
                <a:defRPr/>
              </a:pPr>
              <a:t>‹#›</a:t>
            </a:fld>
            <a:endParaRPr lang="el-GR"/>
          </a:p>
        </p:txBody>
      </p:sp>
    </p:spTree>
    <p:extLst>
      <p:ext uri="{BB962C8B-B14F-4D97-AF65-F5344CB8AC3E}">
        <p14:creationId xmlns:p14="http://schemas.microsoft.com/office/powerpoint/2010/main" val="3669455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F027B630-99CB-44D7-B9B7-CCA23321C067}" type="slidenum">
              <a:rPr lang="el-GR"/>
              <a:pPr>
                <a:defRPr/>
              </a:pPr>
              <a:t>‹#›</a:t>
            </a:fld>
            <a:endParaRPr lang="el-GR"/>
          </a:p>
        </p:txBody>
      </p:sp>
    </p:spTree>
    <p:extLst>
      <p:ext uri="{BB962C8B-B14F-4D97-AF65-F5344CB8AC3E}">
        <p14:creationId xmlns:p14="http://schemas.microsoft.com/office/powerpoint/2010/main" val="2019194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BE468C13-3E27-4269-AFE5-C48F0649B26B}" type="slidenum">
              <a:rPr lang="el-GR"/>
              <a:pPr>
                <a:defRPr/>
              </a:pPr>
              <a:t>‹#›</a:t>
            </a:fld>
            <a:endParaRPr lang="el-GR"/>
          </a:p>
        </p:txBody>
      </p:sp>
    </p:spTree>
    <p:extLst>
      <p:ext uri="{BB962C8B-B14F-4D97-AF65-F5344CB8AC3E}">
        <p14:creationId xmlns:p14="http://schemas.microsoft.com/office/powerpoint/2010/main" val="4178130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47D7383-705F-49B3-A6BA-BBC31E63CB0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Isaac_Newton#/media/File:Portrait_of_Sir_Isaac_Newton,_1689.jpg" TargetMode="External"/><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066800"/>
            <a:ext cx="7772400" cy="1470025"/>
          </a:xfrm>
        </p:spPr>
        <p:txBody>
          <a:bodyPr/>
          <a:lstStyle/>
          <a:p>
            <a:pPr eaLnBrk="1" hangingPunct="1"/>
            <a:r>
              <a:rPr lang="el-GR" altLang="el-GR" sz="5400" dirty="0" err="1">
                <a:solidFill>
                  <a:srgbClr val="0070C0"/>
                </a:solidFill>
                <a:latin typeface="Times New Roman" panose="02020603050405020304" pitchFamily="18" charset="0"/>
                <a:cs typeface="Times New Roman" panose="02020603050405020304" pitchFamily="18" charset="0"/>
              </a:rPr>
              <a:t>Νεύτων</a:t>
            </a:r>
            <a:endParaRPr lang="el-GR" altLang="el-GR" sz="5400"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68362"/>
          </a:xfrm>
        </p:spPr>
        <p:txBody>
          <a:bodyPr>
            <a:normAutofit/>
          </a:bodyPr>
          <a:lstStyle/>
          <a:p>
            <a:r>
              <a:rPr lang="el-GR" b="1" dirty="0">
                <a:solidFill>
                  <a:srgbClr val="0070C0"/>
                </a:solidFill>
                <a:latin typeface="Times New Roman" panose="02020603050405020304" pitchFamily="18" charset="0"/>
                <a:cs typeface="Times New Roman" panose="02020603050405020304" pitchFamily="18" charset="0"/>
              </a:rPr>
              <a:t>Το 3</a:t>
            </a:r>
            <a:r>
              <a:rPr lang="el-GR" b="1" baseline="30000" dirty="0">
                <a:solidFill>
                  <a:srgbClr val="0070C0"/>
                </a:solidFill>
                <a:latin typeface="Times New Roman" panose="02020603050405020304" pitchFamily="18" charset="0"/>
                <a:cs typeface="Times New Roman" panose="02020603050405020304" pitchFamily="18" charset="0"/>
              </a:rPr>
              <a:t>ο</a:t>
            </a:r>
            <a:r>
              <a:rPr lang="el-GR" b="1" dirty="0">
                <a:solidFill>
                  <a:srgbClr val="0070C0"/>
                </a:solidFill>
                <a:latin typeface="Times New Roman" panose="02020603050405020304" pitchFamily="18" charset="0"/>
                <a:cs typeface="Times New Roman" panose="02020603050405020304" pitchFamily="18" charset="0"/>
              </a:rPr>
              <a:t> ‘βιβλίο’ των </a:t>
            </a:r>
            <a:r>
              <a:rPr lang="en-US" b="1" i="1" dirty="0">
                <a:solidFill>
                  <a:srgbClr val="0070C0"/>
                </a:solidFill>
                <a:latin typeface="Times New Roman" panose="02020603050405020304" pitchFamily="18" charset="0"/>
                <a:cs typeface="Times New Roman" panose="02020603050405020304" pitchFamily="18" charset="0"/>
              </a:rPr>
              <a:t>Principia</a:t>
            </a:r>
            <a:endParaRPr lang="el-GR" b="1" i="1" dirty="0">
              <a:solidFill>
                <a:srgbClr val="0070C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457200" y="1524000"/>
            <a:ext cx="8229600" cy="4953000"/>
          </a:xfrm>
        </p:spPr>
        <p:txBody>
          <a:bodyPr>
            <a:normAutofit fontScale="70000" lnSpcReduction="20000"/>
          </a:bodyPr>
          <a:lstStyle/>
          <a:p>
            <a:pPr>
              <a:lnSpc>
                <a:spcPct val="110000"/>
              </a:lnSpc>
              <a:spcBef>
                <a:spcPts val="1200"/>
              </a:spcBef>
              <a:spcAft>
                <a:spcPts val="1200"/>
              </a:spcAft>
            </a:pPr>
            <a:r>
              <a:rPr lang="el-GR" altLang="el-GR" sz="3600" dirty="0">
                <a:solidFill>
                  <a:schemeClr val="tx1"/>
                </a:solidFill>
                <a:latin typeface="Times New Roman" panose="02020603050405020304" pitchFamily="18" charset="0"/>
                <a:cs typeface="Times New Roman" panose="02020603050405020304" pitchFamily="18" charset="0"/>
              </a:rPr>
              <a:t>Εφαρμογή των πορισμάτων του 1</a:t>
            </a:r>
            <a:r>
              <a:rPr lang="el-GR" altLang="el-GR" sz="3600" baseline="30000" dirty="0">
                <a:solidFill>
                  <a:schemeClr val="tx1"/>
                </a:solidFill>
                <a:latin typeface="Times New Roman" panose="02020603050405020304" pitchFamily="18" charset="0"/>
                <a:cs typeface="Times New Roman" panose="02020603050405020304" pitchFamily="18" charset="0"/>
              </a:rPr>
              <a:t>ου</a:t>
            </a:r>
            <a:r>
              <a:rPr lang="el-GR" altLang="el-GR" sz="3600" dirty="0">
                <a:solidFill>
                  <a:schemeClr val="tx1"/>
                </a:solidFill>
                <a:latin typeface="Times New Roman" panose="02020603050405020304" pitchFamily="18" charset="0"/>
                <a:cs typeface="Times New Roman" panose="02020603050405020304" pitchFamily="18" charset="0"/>
              </a:rPr>
              <a:t> βιβλίου στο «Σύστημα του Κόσμου»:</a:t>
            </a:r>
          </a:p>
          <a:p>
            <a:pPr lvl="1">
              <a:lnSpc>
                <a:spcPct val="110000"/>
              </a:lnSpc>
              <a:spcBef>
                <a:spcPts val="1200"/>
              </a:spcBef>
              <a:spcAft>
                <a:spcPts val="1200"/>
              </a:spcAft>
            </a:pPr>
            <a:r>
              <a:rPr lang="el-GR" altLang="el-GR" sz="3400" dirty="0">
                <a:solidFill>
                  <a:schemeClr val="tx1"/>
                </a:solidFill>
                <a:latin typeface="Times New Roman" panose="02020603050405020304" pitchFamily="18" charset="0"/>
                <a:cs typeface="Times New Roman" panose="02020603050405020304" pitchFamily="18" charset="0"/>
              </a:rPr>
              <a:t>Οι κινήσεις της Σελήνης</a:t>
            </a:r>
          </a:p>
          <a:p>
            <a:pPr lvl="1">
              <a:lnSpc>
                <a:spcPct val="110000"/>
              </a:lnSpc>
              <a:spcBef>
                <a:spcPts val="1200"/>
              </a:spcBef>
              <a:spcAft>
                <a:spcPts val="1200"/>
              </a:spcAft>
            </a:pPr>
            <a:r>
              <a:rPr lang="el-GR" altLang="el-GR" sz="3400" dirty="0">
                <a:solidFill>
                  <a:schemeClr val="tx1"/>
                </a:solidFill>
                <a:latin typeface="Times New Roman" panose="02020603050405020304" pitchFamily="18" charset="0"/>
                <a:cs typeface="Times New Roman" panose="02020603050405020304" pitchFamily="18" charset="0"/>
              </a:rPr>
              <a:t>Οι παλίρροιες</a:t>
            </a:r>
          </a:p>
          <a:p>
            <a:pPr lvl="1">
              <a:lnSpc>
                <a:spcPct val="110000"/>
              </a:lnSpc>
              <a:spcBef>
                <a:spcPts val="1200"/>
              </a:spcBef>
              <a:spcAft>
                <a:spcPts val="1200"/>
              </a:spcAft>
            </a:pPr>
            <a:r>
              <a:rPr lang="el-GR" altLang="el-GR" sz="3400" dirty="0">
                <a:solidFill>
                  <a:schemeClr val="tx1"/>
                </a:solidFill>
                <a:latin typeface="Times New Roman" panose="02020603050405020304" pitchFamily="18" charset="0"/>
                <a:cs typeface="Times New Roman" panose="02020603050405020304" pitchFamily="18" charset="0"/>
              </a:rPr>
              <a:t>Το σχήμα της Γης</a:t>
            </a:r>
          </a:p>
          <a:p>
            <a:pPr lvl="1">
              <a:lnSpc>
                <a:spcPct val="110000"/>
              </a:lnSpc>
              <a:spcBef>
                <a:spcPts val="1200"/>
              </a:spcBef>
              <a:spcAft>
                <a:spcPts val="1200"/>
              </a:spcAft>
            </a:pPr>
            <a:r>
              <a:rPr lang="el-GR" altLang="el-GR" sz="3400" dirty="0">
                <a:solidFill>
                  <a:schemeClr val="tx1"/>
                </a:solidFill>
                <a:latin typeface="Times New Roman" panose="02020603050405020304" pitchFamily="18" charset="0"/>
                <a:cs typeface="Times New Roman" panose="02020603050405020304" pitchFamily="18" charset="0"/>
              </a:rPr>
              <a:t>Η κίνηση των κομητών</a:t>
            </a:r>
          </a:p>
          <a:p>
            <a:pPr eaLnBrk="1" hangingPunct="1">
              <a:lnSpc>
                <a:spcPct val="110000"/>
              </a:lnSpc>
              <a:spcBef>
                <a:spcPts val="1200"/>
              </a:spcBef>
              <a:spcAft>
                <a:spcPts val="1200"/>
              </a:spcAft>
            </a:pPr>
            <a:r>
              <a:rPr lang="el-GR" altLang="el-GR" sz="3600" dirty="0">
                <a:solidFill>
                  <a:schemeClr val="tx1"/>
                </a:solidFill>
                <a:latin typeface="Times New Roman" panose="02020603050405020304" pitchFamily="18" charset="0"/>
                <a:cs typeface="Times New Roman" panose="02020603050405020304" pitchFamily="18" charset="0"/>
              </a:rPr>
              <a:t>Ο νόμος της βαρύτητας: «υπάρχει μια δύναμη βαρύτητας, την οποία διαθέτουν όλα τα σώματα, ανάλογη προς τις διάφορες ποσότητες ύλης που περιέχουν».</a:t>
            </a:r>
          </a:p>
        </p:txBody>
      </p:sp>
    </p:spTree>
    <p:extLst>
      <p:ext uri="{BB962C8B-B14F-4D97-AF65-F5344CB8AC3E}">
        <p14:creationId xmlns:p14="http://schemas.microsoft.com/office/powerpoint/2010/main" val="3125450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 y="244158"/>
            <a:ext cx="8763000" cy="1737042"/>
          </a:xfrm>
        </p:spPr>
        <p:txBody>
          <a:bodyPr rtlCol="0">
            <a:normAutofit/>
          </a:bodyPr>
          <a:lstStyle/>
          <a:p>
            <a:pPr eaLnBrk="1" fontAlgn="auto" hangingPunct="1">
              <a:spcAft>
                <a:spcPts val="0"/>
              </a:spcAft>
              <a:defRPr/>
            </a:pPr>
            <a:r>
              <a:rPr lang="el-GR" sz="3600" b="1" dirty="0">
                <a:solidFill>
                  <a:srgbClr val="0070C0"/>
                </a:solidFill>
                <a:latin typeface="Times New Roman" panose="02020603050405020304" pitchFamily="18" charset="0"/>
                <a:cs typeface="Times New Roman" panose="02020603050405020304" pitchFamily="18" charset="0"/>
              </a:rPr>
              <a:t>Η νευτώνεια σύνθεση: η ενοποίηση της γήινης και της ουράνιας φυσικής</a:t>
            </a:r>
            <a:br>
              <a:rPr lang="en-US" sz="3600" b="1" dirty="0">
                <a:solidFill>
                  <a:srgbClr val="0070C0"/>
                </a:solidFill>
                <a:latin typeface="Times New Roman" panose="02020603050405020304" pitchFamily="18" charset="0"/>
                <a:cs typeface="Times New Roman" panose="02020603050405020304" pitchFamily="18" charset="0"/>
              </a:rPr>
            </a:br>
            <a:r>
              <a:rPr lang="en-US" sz="1400" b="1" dirty="0">
                <a:solidFill>
                  <a:srgbClr val="0070C0"/>
                </a:solidFill>
                <a:latin typeface="Times New Roman" panose="02020603050405020304" pitchFamily="18" charset="0"/>
                <a:cs typeface="Times New Roman" panose="02020603050405020304" pitchFamily="18" charset="0"/>
              </a:rPr>
              <a:t>https://en.wikisource.org/wiki/Page:Newton%27s_Principia_(1846).djvu/519#/media/File:Principia1846-513.png</a:t>
            </a:r>
            <a:endParaRPr lang="el-GR" sz="1400" b="1" dirty="0">
              <a:solidFill>
                <a:srgbClr val="0070C0"/>
              </a:solidFill>
              <a:latin typeface="Times New Roman" panose="02020603050405020304" pitchFamily="18" charset="0"/>
              <a:cs typeface="Times New Roman" panose="02020603050405020304" pitchFamily="18" charset="0"/>
            </a:endParaRPr>
          </a:p>
        </p:txBody>
      </p:sp>
      <p:pic>
        <p:nvPicPr>
          <p:cNvPr id="8" name="Θέση περιεχομένου 7">
            <a:extLst>
              <a:ext uri="{FF2B5EF4-FFF2-40B4-BE49-F238E27FC236}">
                <a16:creationId xmlns:a16="http://schemas.microsoft.com/office/drawing/2014/main" id="{37693664-3338-4F39-A4CB-7D110F0BA41B}"/>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523316" y="2087879"/>
            <a:ext cx="4097368" cy="4525963"/>
          </a:xfrm>
        </p:spPr>
      </p:pic>
    </p:spTree>
    <p:extLst>
      <p:ext uri="{BB962C8B-B14F-4D97-AF65-F5344CB8AC3E}">
        <p14:creationId xmlns:p14="http://schemas.microsoft.com/office/powerpoint/2010/main" val="3898350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a:extLst>
              <a:ext uri="{FF2B5EF4-FFF2-40B4-BE49-F238E27FC236}">
                <a16:creationId xmlns:a16="http://schemas.microsoft.com/office/drawing/2014/main" id="{83A820FA-56E0-95FD-AD07-0E14A1B58CA1}"/>
              </a:ext>
            </a:extLst>
          </p:cNvPr>
          <p:cNvSpPr>
            <a:spLocks noGrp="1"/>
          </p:cNvSpPr>
          <p:nvPr>
            <p:ph type="title"/>
          </p:nvPr>
        </p:nvSpPr>
        <p:spPr>
          <a:xfrm>
            <a:off x="533400" y="436418"/>
            <a:ext cx="8229600" cy="762000"/>
          </a:xfrm>
        </p:spPr>
        <p:txBody>
          <a:bodyPr/>
          <a:lstStyle/>
          <a:p>
            <a:pPr algn="ctr" eaLnBrk="1" hangingPunct="1"/>
            <a:r>
              <a:rPr lang="el-GR" altLang="el-GR" sz="2800" b="1" dirty="0">
                <a:solidFill>
                  <a:srgbClr val="0070C0"/>
                </a:solidFill>
                <a:latin typeface="Times New Roman" panose="02020603050405020304" pitchFamily="18" charset="0"/>
                <a:cs typeface="Times New Roman" panose="02020603050405020304" pitchFamily="18" charset="0"/>
              </a:rPr>
              <a:t>Η αλληλογραφία </a:t>
            </a:r>
            <a:r>
              <a:rPr lang="en-US" altLang="el-GR" sz="2800" b="1" dirty="0">
                <a:solidFill>
                  <a:srgbClr val="0070C0"/>
                </a:solidFill>
                <a:latin typeface="Times New Roman" panose="02020603050405020304" pitchFamily="18" charset="0"/>
                <a:cs typeface="Times New Roman" panose="02020603050405020304" pitchFamily="18" charset="0"/>
              </a:rPr>
              <a:t>Leibniz – Clarke, 1715-1716</a:t>
            </a:r>
            <a:endParaRPr lang="el-GR" altLang="el-GR" sz="2800" b="1" dirty="0">
              <a:solidFill>
                <a:srgbClr val="0070C0"/>
              </a:solidFill>
              <a:latin typeface="Times New Roman" panose="02020603050405020304" pitchFamily="18" charset="0"/>
              <a:cs typeface="Times New Roman" panose="02020603050405020304" pitchFamily="18" charset="0"/>
            </a:endParaRPr>
          </a:p>
        </p:txBody>
      </p:sp>
      <p:pic>
        <p:nvPicPr>
          <p:cNvPr id="13315" name="Θέση περιεχομένου 4">
            <a:extLst>
              <a:ext uri="{FF2B5EF4-FFF2-40B4-BE49-F238E27FC236}">
                <a16:creationId xmlns:a16="http://schemas.microsoft.com/office/drawing/2014/main" id="{AB16EB64-1793-C5EB-EBAC-DFF843ADE4A3}"/>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533400" y="1371600"/>
            <a:ext cx="3755621" cy="4754563"/>
          </a:xfrm>
        </p:spPr>
      </p:pic>
      <p:pic>
        <p:nvPicPr>
          <p:cNvPr id="13316" name="Θέση περιεχομένου 5">
            <a:extLst>
              <a:ext uri="{FF2B5EF4-FFF2-40B4-BE49-F238E27FC236}">
                <a16:creationId xmlns:a16="http://schemas.microsoft.com/office/drawing/2014/main" id="{986D76B1-8566-5752-F16F-3F0BC82750C9}"/>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023268" y="1371600"/>
            <a:ext cx="3708559" cy="4754563"/>
          </a:xfrm>
        </p:spPr>
      </p:pic>
      <p:sp>
        <p:nvSpPr>
          <p:cNvPr id="3" name="TextBox 2">
            <a:extLst>
              <a:ext uri="{FF2B5EF4-FFF2-40B4-BE49-F238E27FC236}">
                <a16:creationId xmlns:a16="http://schemas.microsoft.com/office/drawing/2014/main" id="{48B15278-428D-75C1-CBF5-11A8C6520E63}"/>
              </a:ext>
            </a:extLst>
          </p:cNvPr>
          <p:cNvSpPr txBox="1"/>
          <p:nvPr/>
        </p:nvSpPr>
        <p:spPr>
          <a:xfrm>
            <a:off x="533400" y="6236916"/>
            <a:ext cx="3755621" cy="369332"/>
          </a:xfrm>
          <a:prstGeom prst="rect">
            <a:avLst/>
          </a:prstGeom>
          <a:noFill/>
        </p:spPr>
        <p:txBody>
          <a:bodyPr wrap="square">
            <a:spAutoFit/>
          </a:bodyPr>
          <a:lstStyle/>
          <a:p>
            <a:pPr algn="ctr"/>
            <a:r>
              <a:rPr lang="en-US" b="0" i="0" dirty="0">
                <a:solidFill>
                  <a:srgbClr val="0070C0"/>
                </a:solidFill>
                <a:effectLst/>
                <a:latin typeface="Times New Roman" panose="02020603050405020304" pitchFamily="18" charset="0"/>
                <a:cs typeface="Times New Roman" panose="02020603050405020304" pitchFamily="18" charset="0"/>
              </a:rPr>
              <a:t>Gottfried Wilhelm Leibniz, 1646-1716</a:t>
            </a:r>
            <a:endParaRPr lang="en-US" dirty="0">
              <a:solidFill>
                <a:srgbClr val="0070C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9B3FC01-DB84-1597-B859-5BCB2423F265}"/>
              </a:ext>
            </a:extLst>
          </p:cNvPr>
          <p:cNvSpPr txBox="1"/>
          <p:nvPr/>
        </p:nvSpPr>
        <p:spPr>
          <a:xfrm>
            <a:off x="5031234" y="6236916"/>
            <a:ext cx="3755621" cy="369332"/>
          </a:xfrm>
          <a:prstGeom prst="rect">
            <a:avLst/>
          </a:prstGeom>
          <a:noFill/>
        </p:spPr>
        <p:txBody>
          <a:bodyPr wrap="square">
            <a:spAutoFit/>
          </a:bodyPr>
          <a:lstStyle/>
          <a:p>
            <a:pPr algn="ctr"/>
            <a:r>
              <a:rPr lang="en-US" b="0" i="0" dirty="0">
                <a:solidFill>
                  <a:srgbClr val="0070C0"/>
                </a:solidFill>
                <a:effectLst/>
                <a:latin typeface="Times New Roman" panose="02020603050405020304" pitchFamily="18" charset="0"/>
                <a:cs typeface="Times New Roman" panose="02020603050405020304" pitchFamily="18" charset="0"/>
              </a:rPr>
              <a:t>Samuel Clarke, 1675-1729</a:t>
            </a:r>
            <a:endParaRPr lang="en-US"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a:extLst>
              <a:ext uri="{FF2B5EF4-FFF2-40B4-BE49-F238E27FC236}">
                <a16:creationId xmlns:a16="http://schemas.microsoft.com/office/drawing/2014/main" id="{F245B67D-88F0-767D-CBA2-9226BBD43DBD}"/>
              </a:ext>
            </a:extLst>
          </p:cNvPr>
          <p:cNvSpPr>
            <a:spLocks noGrp="1"/>
          </p:cNvSpPr>
          <p:nvPr>
            <p:ph type="title"/>
          </p:nvPr>
        </p:nvSpPr>
        <p:spPr>
          <a:xfrm>
            <a:off x="559594" y="318798"/>
            <a:ext cx="8229600" cy="914400"/>
          </a:xfrm>
        </p:spPr>
        <p:txBody>
          <a:bodyPr/>
          <a:lstStyle/>
          <a:p>
            <a:pPr algn="ctr" eaLnBrk="1" hangingPunct="1"/>
            <a:r>
              <a:rPr lang="el-GR" altLang="el-GR" sz="3200" b="1" dirty="0">
                <a:solidFill>
                  <a:srgbClr val="0070C0"/>
                </a:solidFill>
                <a:latin typeface="Times New Roman" panose="02020603050405020304" pitchFamily="18" charset="0"/>
                <a:cs typeface="Times New Roman" panose="02020603050405020304" pitchFamily="18" charset="0"/>
              </a:rPr>
              <a:t>Ο απόλυτος χώρος – το νοητικό πείραμα με τον κάδο</a:t>
            </a:r>
          </a:p>
        </p:txBody>
      </p:sp>
      <p:pic>
        <p:nvPicPr>
          <p:cNvPr id="14339" name="Θέση περιεχομένου 3">
            <a:extLst>
              <a:ext uri="{FF2B5EF4-FFF2-40B4-BE49-F238E27FC236}">
                <a16:creationId xmlns:a16="http://schemas.microsoft.com/office/drawing/2014/main" id="{414236B6-EFE5-7A25-7438-837CA7E9276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405188" y="1868488"/>
            <a:ext cx="2538412" cy="470535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325562"/>
          </a:xfrm>
        </p:spPr>
        <p:txBody>
          <a:bodyPr>
            <a:normAutofit fontScale="90000"/>
          </a:bodyPr>
          <a:lstStyle/>
          <a:p>
            <a:r>
              <a:rPr lang="el-GR" sz="3600" b="1" dirty="0">
                <a:solidFill>
                  <a:srgbClr val="0070C0"/>
                </a:solidFill>
                <a:latin typeface="Times New Roman" panose="02020603050405020304" pitchFamily="18" charset="0"/>
                <a:cs typeface="Times New Roman" panose="02020603050405020304" pitchFamily="18" charset="0"/>
              </a:rPr>
              <a:t>Οι οπτικές διαλέξεις του Νεύτωνα, 1670-72: Το κρίσιμο πείραμα</a:t>
            </a:r>
            <a:br>
              <a:rPr lang="en-US" sz="3600" b="1" dirty="0">
                <a:solidFill>
                  <a:srgbClr val="0070C0"/>
                </a:solidFill>
                <a:latin typeface="Times New Roman" panose="02020603050405020304" pitchFamily="18" charset="0"/>
                <a:cs typeface="Times New Roman" panose="02020603050405020304" pitchFamily="18" charset="0"/>
              </a:rPr>
            </a:br>
            <a:r>
              <a:rPr lang="en-US" sz="3100" b="1" dirty="0">
                <a:solidFill>
                  <a:srgbClr val="0070C0"/>
                </a:solidFill>
                <a:latin typeface="Times New Roman" panose="02020603050405020304" pitchFamily="18" charset="0"/>
                <a:cs typeface="Times New Roman" panose="02020603050405020304" pitchFamily="18" charset="0"/>
              </a:rPr>
              <a:t>https://cudl.lib.cam.ac.uk/view/MS-ADD-04002/141</a:t>
            </a:r>
            <a:endParaRPr lang="el-GR" sz="3100" b="1" dirty="0">
              <a:solidFill>
                <a:srgbClr val="0070C0"/>
              </a:solidFill>
              <a:latin typeface="Times New Roman" panose="02020603050405020304" pitchFamily="18" charset="0"/>
              <a:cs typeface="Times New Roman" panose="02020603050405020304" pitchFamily="18" charset="0"/>
            </a:endParaRPr>
          </a:p>
        </p:txBody>
      </p:sp>
      <p:pic>
        <p:nvPicPr>
          <p:cNvPr id="6" name="Θέση περιεχομένου 5">
            <a:extLst>
              <a:ext uri="{FF2B5EF4-FFF2-40B4-BE49-F238E27FC236}">
                <a16:creationId xmlns:a16="http://schemas.microsoft.com/office/drawing/2014/main" id="{B1CE13B8-A250-4FF1-BE17-EDDE82BACDC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0600" y="2051956"/>
            <a:ext cx="7363864" cy="4525963"/>
          </a:xfrm>
        </p:spPr>
      </p:pic>
    </p:spTree>
    <p:extLst>
      <p:ext uri="{BB962C8B-B14F-4D97-AF65-F5344CB8AC3E}">
        <p14:creationId xmlns:p14="http://schemas.microsoft.com/office/powerpoint/2010/main" val="3709429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8249B7-E890-46D8-8FA8-B3866F28A600}"/>
              </a:ext>
            </a:extLst>
          </p:cNvPr>
          <p:cNvSpPr txBox="1"/>
          <p:nvPr/>
        </p:nvSpPr>
        <p:spPr>
          <a:xfrm>
            <a:off x="838200" y="912926"/>
            <a:ext cx="7010400" cy="5032147"/>
          </a:xfrm>
          <a:prstGeom prst="rect">
            <a:avLst/>
          </a:prstGeom>
          <a:noFill/>
        </p:spPr>
        <p:txBody>
          <a:bodyPr wrap="square">
            <a:spAutoFit/>
          </a:bodyPr>
          <a:lstStyle/>
          <a:p>
            <a:pPr marL="0" indent="0" algn="ctr">
              <a:spcBef>
                <a:spcPts val="0"/>
              </a:spcBef>
              <a:spcAft>
                <a:spcPts val="600"/>
              </a:spcAft>
              <a:buNone/>
            </a:pPr>
            <a:r>
              <a:rPr lang="el-GR" sz="2800" b="1" dirty="0">
                <a:solidFill>
                  <a:srgbClr val="0070C0"/>
                </a:solidFill>
                <a:latin typeface="Times New Roman" panose="02020603050405020304" pitchFamily="18" charset="0"/>
                <a:cs typeface="Times New Roman" panose="02020603050405020304" pitchFamily="18" charset="0"/>
              </a:rPr>
              <a:t>Η σύνθετη φύση του φωτός</a:t>
            </a:r>
            <a:endParaRPr lang="el-GR" sz="2800" dirty="0">
              <a:solidFill>
                <a:srgbClr val="0070C0"/>
              </a:solidFill>
              <a:latin typeface="Times New Roman" panose="02020603050405020304" pitchFamily="18" charset="0"/>
              <a:cs typeface="Times New Roman" panose="02020603050405020304" pitchFamily="18" charset="0"/>
            </a:endParaRPr>
          </a:p>
          <a:p>
            <a:pPr marL="236538" lvl="1" indent="0" algn="just">
              <a:spcBef>
                <a:spcPts val="0"/>
              </a:spcBef>
              <a:spcAft>
                <a:spcPts val="600"/>
              </a:spcAft>
              <a:buNone/>
            </a:pPr>
            <a:r>
              <a:rPr lang="el-GR" sz="2400" dirty="0">
                <a:latin typeface="Times New Roman" panose="02020603050405020304" pitchFamily="18" charset="0"/>
                <a:cs typeface="Times New Roman" panose="02020603050405020304" pitchFamily="18" charset="0"/>
              </a:rPr>
              <a:t>Χρησιμοποιώντας πρίσματα ο Νεύτωνας ανέλυσε το λευκό φως σε ένα φάσμα χρωμάτων και έδειξε πως τα διαφορετικά χρώματα διαθλώνται σε διαφορετικές γωνίες. Εάν μια ακτίνα λευκού φωτός περάσει στο γυαλί, με μια λοξή γωνία, διαχωρίζεται σε όλα τα χρώματα του ουράνιου τόξου, διότι κάθε χρώμα δρα σαν μια ξεχωριστή ακτίνα και έχει τη δική του γωνία διάθλασης. Ο Νεύτωνας έδειξε ότι οι χρωματιστές ακτίνες μπορούσαν να ξαναενωθούν και να σχηματίσουν λευκό φως. Επομένως, οι χρωματιστές ακτίνες είναι διακριτές οντότητες και το λευκό φως είναι ένα μείγμα αυτών των οντοτήτων.</a:t>
            </a:r>
          </a:p>
        </p:txBody>
      </p:sp>
    </p:spTree>
    <p:extLst>
      <p:ext uri="{BB962C8B-B14F-4D97-AF65-F5344CB8AC3E}">
        <p14:creationId xmlns:p14="http://schemas.microsoft.com/office/powerpoint/2010/main" val="4251954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44900"/>
            <a:ext cx="8229600" cy="487362"/>
          </a:xfrm>
        </p:spPr>
        <p:txBody>
          <a:bodyPr/>
          <a:lstStyle/>
          <a:p>
            <a:r>
              <a:rPr lang="el-GR" sz="4000" b="1" dirty="0">
                <a:solidFill>
                  <a:srgbClr val="0070C0"/>
                </a:solidFill>
                <a:latin typeface="Times New Roman" panose="02020603050405020304" pitchFamily="18" charset="0"/>
                <a:cs typeface="Times New Roman" panose="02020603050405020304" pitchFamily="18" charset="0"/>
              </a:rPr>
              <a:t>Η </a:t>
            </a:r>
            <a:r>
              <a:rPr lang="el-GR" sz="4000" b="1" i="1" dirty="0">
                <a:solidFill>
                  <a:srgbClr val="0070C0"/>
                </a:solidFill>
                <a:latin typeface="Times New Roman" panose="02020603050405020304" pitchFamily="18" charset="0"/>
                <a:cs typeface="Times New Roman" panose="02020603050405020304" pitchFamily="18" charset="0"/>
              </a:rPr>
              <a:t>Οπτική</a:t>
            </a:r>
            <a:r>
              <a:rPr lang="el-GR" sz="4000" b="1" dirty="0">
                <a:solidFill>
                  <a:srgbClr val="0070C0"/>
                </a:solidFill>
                <a:latin typeface="Times New Roman" panose="02020603050405020304" pitchFamily="18" charset="0"/>
                <a:cs typeface="Times New Roman" panose="02020603050405020304" pitchFamily="18" charset="0"/>
              </a:rPr>
              <a:t>, 1704</a:t>
            </a:r>
          </a:p>
        </p:txBody>
      </p:sp>
      <p:sp>
        <p:nvSpPr>
          <p:cNvPr id="3" name="Θέση περιεχομένου 2"/>
          <p:cNvSpPr>
            <a:spLocks noGrp="1"/>
          </p:cNvSpPr>
          <p:nvPr>
            <p:ph sz="half" idx="1"/>
          </p:nvPr>
        </p:nvSpPr>
        <p:spPr>
          <a:xfrm>
            <a:off x="152400" y="762000"/>
            <a:ext cx="5389478" cy="5867400"/>
          </a:xfrm>
        </p:spPr>
        <p:txBody>
          <a:bodyPr>
            <a:noAutofit/>
          </a:bodyPr>
          <a:lstStyle/>
          <a:p>
            <a:pPr marL="0" indent="0">
              <a:spcBef>
                <a:spcPts val="600"/>
              </a:spcBef>
              <a:spcAft>
                <a:spcPts val="600"/>
              </a:spcAft>
              <a:buNone/>
            </a:pPr>
            <a:r>
              <a:rPr lang="el-GR" sz="2000" dirty="0">
                <a:latin typeface="Times New Roman" panose="02020603050405020304" pitchFamily="18" charset="0"/>
                <a:cs typeface="Times New Roman" panose="02020603050405020304" pitchFamily="18" charset="0"/>
              </a:rPr>
              <a:t>Δημοσιεύεται στα </a:t>
            </a:r>
            <a:r>
              <a:rPr lang="el-GR" sz="2000" b="1" dirty="0">
                <a:latin typeface="Times New Roman" panose="02020603050405020304" pitchFamily="18" charset="0"/>
                <a:cs typeface="Times New Roman" panose="02020603050405020304" pitchFamily="18" charset="0"/>
              </a:rPr>
              <a:t>αγγλικά</a:t>
            </a:r>
            <a:r>
              <a:rPr lang="el-GR" sz="2000" dirty="0">
                <a:latin typeface="Times New Roman" panose="02020603050405020304" pitchFamily="18" charset="0"/>
                <a:cs typeface="Times New Roman" panose="02020603050405020304" pitchFamily="18" charset="0"/>
              </a:rPr>
              <a:t> και όχι στα λατινικά, όπως τα </a:t>
            </a:r>
            <a:r>
              <a:rPr lang="en-US" sz="2000" i="1" dirty="0">
                <a:latin typeface="Times New Roman" panose="02020603050405020304" pitchFamily="18" charset="0"/>
                <a:cs typeface="Times New Roman" panose="02020603050405020304" pitchFamily="18" charset="0"/>
              </a:rPr>
              <a:t>Principia</a:t>
            </a:r>
            <a:r>
              <a:rPr lang="el-GR" sz="2000" i="1" dirty="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a:p>
            <a:pPr marL="0" indent="0">
              <a:spcBef>
                <a:spcPts val="600"/>
              </a:spcBef>
              <a:spcAft>
                <a:spcPts val="600"/>
              </a:spcAft>
              <a:buNone/>
            </a:pPr>
            <a:r>
              <a:rPr lang="el-GR" sz="2000" dirty="0">
                <a:latin typeface="Times New Roman" panose="02020603050405020304" pitchFamily="18" charset="0"/>
                <a:cs typeface="Times New Roman" panose="02020603050405020304" pitchFamily="18" charset="0"/>
              </a:rPr>
              <a:t>Έμφαση στο </a:t>
            </a:r>
            <a:r>
              <a:rPr lang="el-GR" sz="2000" b="1" dirty="0">
                <a:latin typeface="Times New Roman" panose="02020603050405020304" pitchFamily="18" charset="0"/>
                <a:cs typeface="Times New Roman" panose="02020603050405020304" pitchFamily="18" charset="0"/>
              </a:rPr>
              <a:t>πείραμα</a:t>
            </a:r>
            <a:r>
              <a:rPr lang="el-GR" sz="2000" dirty="0">
                <a:latin typeface="Times New Roman" panose="02020603050405020304" pitchFamily="18" charset="0"/>
                <a:cs typeface="Times New Roman" panose="02020603050405020304" pitchFamily="18" charset="0"/>
              </a:rPr>
              <a:t> κι όχι στα μαθηματικά</a:t>
            </a:r>
          </a:p>
          <a:p>
            <a:pPr marL="0" indent="0">
              <a:spcBef>
                <a:spcPts val="600"/>
              </a:spcBef>
              <a:spcAft>
                <a:spcPts val="600"/>
              </a:spcAft>
              <a:buNone/>
            </a:pPr>
            <a:r>
              <a:rPr lang="el-GR" sz="2000" dirty="0">
                <a:latin typeface="Times New Roman" panose="02020603050405020304" pitchFamily="18" charset="0"/>
                <a:cs typeface="Times New Roman" panose="02020603050405020304" pitchFamily="18" charset="0"/>
              </a:rPr>
              <a:t>Το βιβλίο ξεκινά ως εξής:</a:t>
            </a:r>
          </a:p>
          <a:p>
            <a:pPr marL="236538" lvl="1" indent="0">
              <a:spcBef>
                <a:spcPts val="600"/>
              </a:spcBef>
              <a:spcAft>
                <a:spcPts val="600"/>
              </a:spcAft>
              <a:buNone/>
            </a:pPr>
            <a:r>
              <a:rPr lang="el-GR" sz="1800" dirty="0">
                <a:latin typeface="Times New Roman" panose="02020603050405020304" pitchFamily="18" charset="0"/>
                <a:cs typeface="Times New Roman" panose="02020603050405020304" pitchFamily="18" charset="0"/>
              </a:rPr>
              <a:t>«Ο σκοπός μου σ' αυτό το βιβλίο δεν είναι να εξηγήσω τις Ιδιότητες του Φωτός με Υποθέσεις, αλλά να τις προτείνω και να τις αποδείξω με το Λόγο και τα Πειράματα».</a:t>
            </a:r>
          </a:p>
          <a:p>
            <a:pPr marL="0" indent="0">
              <a:spcBef>
                <a:spcPts val="600"/>
              </a:spcBef>
              <a:spcAft>
                <a:spcPts val="600"/>
              </a:spcAft>
              <a:buNone/>
            </a:pPr>
            <a:r>
              <a:rPr lang="el-GR" sz="2000" dirty="0">
                <a:latin typeface="Times New Roman" panose="02020603050405020304" pitchFamily="18" charset="0"/>
                <a:cs typeface="Times New Roman" panose="02020603050405020304" pitchFamily="18" charset="0"/>
              </a:rPr>
              <a:t>Όλα τα αξιώματα και οι προτάσεις της </a:t>
            </a:r>
            <a:r>
              <a:rPr lang="el-GR" sz="2000" i="1" dirty="0">
                <a:latin typeface="Times New Roman" panose="02020603050405020304" pitchFamily="18" charset="0"/>
                <a:cs typeface="Times New Roman" panose="02020603050405020304" pitchFamily="18" charset="0"/>
              </a:rPr>
              <a:t>Οπτικής</a:t>
            </a:r>
            <a:r>
              <a:rPr lang="el-GR" sz="2000" dirty="0">
                <a:latin typeface="Times New Roman" panose="02020603050405020304" pitchFamily="18" charset="0"/>
                <a:cs typeface="Times New Roman" panose="02020603050405020304" pitchFamily="18" charset="0"/>
              </a:rPr>
              <a:t> εδραιώνονται πειραματικά και με ελάχιστη χρήση στοιχειωδών μαθηματικών.</a:t>
            </a:r>
          </a:p>
          <a:p>
            <a:pPr marL="0" indent="0">
              <a:spcBef>
                <a:spcPts val="600"/>
              </a:spcBef>
              <a:spcAft>
                <a:spcPts val="600"/>
              </a:spcAft>
              <a:buNone/>
            </a:pPr>
            <a:r>
              <a:rPr lang="el-GR" sz="2000" b="1" dirty="0">
                <a:latin typeface="Times New Roman" panose="02020603050405020304" pitchFamily="18" charset="0"/>
                <a:cs typeface="Times New Roman" panose="02020603050405020304" pitchFamily="18" charset="0"/>
              </a:rPr>
              <a:t>Σωματιδιακή ερμηνεία του φωτός</a:t>
            </a:r>
            <a:r>
              <a:rPr lang="el-GR" sz="2000" dirty="0">
                <a:latin typeface="Times New Roman" panose="02020603050405020304" pitchFamily="18" charset="0"/>
                <a:cs typeface="Times New Roman" panose="02020603050405020304" pitchFamily="18" charset="0"/>
              </a:rPr>
              <a:t>:</a:t>
            </a:r>
          </a:p>
          <a:p>
            <a:pPr marL="236538" lvl="1" indent="0">
              <a:spcBef>
                <a:spcPts val="600"/>
              </a:spcBef>
              <a:spcAft>
                <a:spcPts val="600"/>
              </a:spcAft>
              <a:buNone/>
            </a:pPr>
            <a:r>
              <a:rPr lang="el-GR" sz="1800" dirty="0">
                <a:latin typeface="Times New Roman" panose="02020603050405020304" pitchFamily="18" charset="0"/>
                <a:cs typeface="Times New Roman" panose="02020603050405020304" pitchFamily="18" charset="0"/>
              </a:rPr>
              <a:t>η εκπομπή από τον ήλιο και άλλα φωτεινά σώματα εξαιρετικά μικρών σωματιδίων που αντιλαμβανόμαστε ως φως. Η μετάδοση του φωτός δεν είναι στιγμιαία, αλλά λαμβάνει χώρα με μια συγκεκριμένη ταχύτητα. </a:t>
            </a:r>
          </a:p>
        </p:txBody>
      </p:sp>
      <p:sp>
        <p:nvSpPr>
          <p:cNvPr id="4" name="Θέση περιεχομένου 3"/>
          <p:cNvSpPr>
            <a:spLocks noGrp="1"/>
          </p:cNvSpPr>
          <p:nvPr>
            <p:ph sz="half" idx="2"/>
          </p:nvPr>
        </p:nvSpPr>
        <p:spPr>
          <a:xfrm>
            <a:off x="5541878" y="1786270"/>
            <a:ext cx="3334843" cy="4550735"/>
          </a:xfrm>
        </p:spPr>
        <p:txBody>
          <a:bodyPr>
            <a:normAutofit/>
          </a:bodyPr>
          <a:lstStyle/>
          <a:p>
            <a:endParaRPr lang="el-GR" dirty="0"/>
          </a:p>
        </p:txBody>
      </p:sp>
      <p:pic>
        <p:nvPicPr>
          <p:cNvPr id="1026" name="Picture 2" descr="C:\Users\Θόδωρος\Desktop\Newton Optic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8204" y="1927075"/>
            <a:ext cx="3228517" cy="4328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251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325925" y="244158"/>
            <a:ext cx="8492150" cy="746442"/>
          </a:xfrm>
        </p:spPr>
        <p:txBody>
          <a:bodyPr rtlCol="0">
            <a:normAutofit/>
          </a:bodyPr>
          <a:lstStyle/>
          <a:p>
            <a:pPr eaLnBrk="1" fontAlgn="auto" hangingPunct="1">
              <a:spcAft>
                <a:spcPts val="0"/>
              </a:spcAft>
              <a:defRPr/>
            </a:pPr>
            <a:r>
              <a:rPr lang="el-GR" sz="3600" b="1" dirty="0">
                <a:solidFill>
                  <a:srgbClr val="0070C0"/>
                </a:solidFill>
                <a:latin typeface="Times New Roman" panose="02020603050405020304" pitchFamily="18" charset="0"/>
                <a:cs typeface="Times New Roman" panose="02020603050405020304" pitchFamily="18" charset="0"/>
              </a:rPr>
              <a:t>Η νευτώνεια φυσική κατά τον 18</a:t>
            </a:r>
            <a:r>
              <a:rPr lang="el-GR" sz="3600" b="1" baseline="30000" dirty="0">
                <a:solidFill>
                  <a:srgbClr val="0070C0"/>
                </a:solidFill>
                <a:latin typeface="Times New Roman" panose="02020603050405020304" pitchFamily="18" charset="0"/>
                <a:cs typeface="Times New Roman" panose="02020603050405020304" pitchFamily="18" charset="0"/>
              </a:rPr>
              <a:t>ο</a:t>
            </a:r>
            <a:r>
              <a:rPr lang="el-GR" sz="3600" b="1" dirty="0">
                <a:solidFill>
                  <a:srgbClr val="0070C0"/>
                </a:solidFill>
                <a:latin typeface="Times New Roman" panose="02020603050405020304" pitchFamily="18" charset="0"/>
                <a:cs typeface="Times New Roman" panose="02020603050405020304" pitchFamily="18" charset="0"/>
              </a:rPr>
              <a:t> αιώνα</a:t>
            </a:r>
          </a:p>
        </p:txBody>
      </p:sp>
      <p:sp>
        <p:nvSpPr>
          <p:cNvPr id="26627" name="Rectangle 3"/>
          <p:cNvSpPr>
            <a:spLocks noGrp="1" noChangeArrowheads="1"/>
          </p:cNvSpPr>
          <p:nvPr>
            <p:ph idx="1"/>
          </p:nvPr>
        </p:nvSpPr>
        <p:spPr>
          <a:xfrm>
            <a:off x="457200" y="1524000"/>
            <a:ext cx="8229600" cy="4894907"/>
          </a:xfrm>
        </p:spPr>
        <p:txBody>
          <a:bodyPr>
            <a:normAutofit lnSpcReduction="10000"/>
          </a:bodyPr>
          <a:lstStyle/>
          <a:p>
            <a:pPr eaLnBrk="1" hangingPunct="1">
              <a:lnSpc>
                <a:spcPct val="80000"/>
              </a:lnSpc>
              <a:spcBef>
                <a:spcPts val="1200"/>
              </a:spcBef>
              <a:spcAft>
                <a:spcPts val="1200"/>
              </a:spcAft>
            </a:pPr>
            <a:r>
              <a:rPr lang="el-GR" altLang="el-GR" sz="2800" dirty="0">
                <a:solidFill>
                  <a:schemeClr val="tx1"/>
                </a:solidFill>
                <a:latin typeface="Times New Roman" panose="02020603050405020304" pitchFamily="18" charset="0"/>
                <a:cs typeface="Times New Roman" panose="02020603050405020304" pitchFamily="18" charset="0"/>
              </a:rPr>
              <a:t>Μαθηματικός </a:t>
            </a:r>
            <a:r>
              <a:rPr lang="el-GR" altLang="el-GR" sz="2800" dirty="0" err="1">
                <a:solidFill>
                  <a:schemeClr val="tx1"/>
                </a:solidFill>
                <a:latin typeface="Times New Roman" panose="02020603050405020304" pitchFamily="18" charset="0"/>
                <a:cs typeface="Times New Roman" panose="02020603050405020304" pitchFamily="18" charset="0"/>
              </a:rPr>
              <a:t>Νευτωνισμός</a:t>
            </a:r>
            <a:r>
              <a:rPr lang="el-GR" altLang="el-GR" sz="2800" dirty="0">
                <a:solidFill>
                  <a:schemeClr val="tx1"/>
                </a:solidFill>
                <a:latin typeface="Times New Roman" panose="02020603050405020304" pitchFamily="18" charset="0"/>
                <a:cs typeface="Times New Roman" panose="02020603050405020304" pitchFamily="18" charset="0"/>
              </a:rPr>
              <a:t> – υπόδειγμα τα </a:t>
            </a:r>
            <a:r>
              <a:rPr lang="en-US" altLang="el-GR" sz="2800" i="1" dirty="0">
                <a:solidFill>
                  <a:schemeClr val="tx1"/>
                </a:solidFill>
                <a:latin typeface="Times New Roman" panose="02020603050405020304" pitchFamily="18" charset="0"/>
                <a:cs typeface="Times New Roman" panose="02020603050405020304" pitchFamily="18" charset="0"/>
              </a:rPr>
              <a:t>Principia</a:t>
            </a:r>
            <a:endParaRPr lang="el-GR" altLang="el-GR" sz="2800" i="1" dirty="0">
              <a:solidFill>
                <a:schemeClr val="tx1"/>
              </a:solidFill>
              <a:latin typeface="Times New Roman" panose="02020603050405020304" pitchFamily="18" charset="0"/>
              <a:cs typeface="Times New Roman" panose="02020603050405020304" pitchFamily="18" charset="0"/>
            </a:endParaRPr>
          </a:p>
          <a:p>
            <a:pPr lvl="1">
              <a:spcBef>
                <a:spcPts val="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Κύριο πρόβλημα: η φύση της βαρύτητας</a:t>
            </a:r>
          </a:p>
          <a:p>
            <a:pPr lvl="1">
              <a:spcBef>
                <a:spcPts val="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Τρεις δοκιμασίες που πέρασε με επιτυχία η νευτώνεια θεωρία:</a:t>
            </a:r>
          </a:p>
          <a:p>
            <a:pPr lvl="3">
              <a:spcBef>
                <a:spcPts val="0"/>
              </a:spcBef>
              <a:spcAft>
                <a:spcPts val="600"/>
              </a:spcAft>
            </a:pPr>
            <a:r>
              <a:rPr lang="el-GR" altLang="el-GR" sz="2000" dirty="0">
                <a:solidFill>
                  <a:schemeClr val="tx1"/>
                </a:solidFill>
                <a:latin typeface="Times New Roman" panose="02020603050405020304" pitchFamily="18" charset="0"/>
                <a:cs typeface="Times New Roman" panose="02020603050405020304" pitchFamily="18" charset="0"/>
              </a:rPr>
              <a:t>1. Ο κομήτης του </a:t>
            </a:r>
            <a:r>
              <a:rPr lang="en-US" altLang="el-GR" sz="2000" dirty="0">
                <a:solidFill>
                  <a:schemeClr val="tx1"/>
                </a:solidFill>
                <a:latin typeface="Times New Roman" panose="02020603050405020304" pitchFamily="18" charset="0"/>
                <a:cs typeface="Times New Roman" panose="02020603050405020304" pitchFamily="18" charset="0"/>
              </a:rPr>
              <a:t>Halley</a:t>
            </a:r>
          </a:p>
          <a:p>
            <a:pPr lvl="3">
              <a:spcBef>
                <a:spcPts val="0"/>
              </a:spcBef>
              <a:spcAft>
                <a:spcPts val="600"/>
              </a:spcAft>
            </a:pPr>
            <a:r>
              <a:rPr lang="en-US" altLang="el-GR" sz="2000" dirty="0">
                <a:solidFill>
                  <a:schemeClr val="tx1"/>
                </a:solidFill>
                <a:latin typeface="Times New Roman" panose="02020603050405020304" pitchFamily="18" charset="0"/>
                <a:cs typeface="Times New Roman" panose="02020603050405020304" pitchFamily="18" charset="0"/>
              </a:rPr>
              <a:t>2. </a:t>
            </a:r>
            <a:r>
              <a:rPr lang="el-GR" altLang="el-GR" sz="2000" dirty="0">
                <a:solidFill>
                  <a:schemeClr val="tx1"/>
                </a:solidFill>
                <a:latin typeface="Times New Roman" panose="02020603050405020304" pitchFamily="18" charset="0"/>
                <a:cs typeface="Times New Roman" panose="02020603050405020304" pitchFamily="18" charset="0"/>
              </a:rPr>
              <a:t>Το σχήμα της Γης</a:t>
            </a:r>
          </a:p>
          <a:p>
            <a:pPr lvl="3">
              <a:spcBef>
                <a:spcPts val="0"/>
              </a:spcBef>
              <a:spcAft>
                <a:spcPts val="600"/>
              </a:spcAft>
            </a:pPr>
            <a:r>
              <a:rPr lang="el-GR" altLang="el-GR" sz="2000" dirty="0">
                <a:solidFill>
                  <a:schemeClr val="tx1"/>
                </a:solidFill>
                <a:latin typeface="Times New Roman" panose="02020603050405020304" pitchFamily="18" charset="0"/>
                <a:cs typeface="Times New Roman" panose="02020603050405020304" pitchFamily="18" charset="0"/>
              </a:rPr>
              <a:t>3. Η κίνηση της Σελήνης</a:t>
            </a:r>
          </a:p>
          <a:p>
            <a:pPr lvl="1">
              <a:spcBef>
                <a:spcPts val="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Το πρόβλημα σχετικά με τη φύση της βαρύτητας δεν επιλύθηκε αλλά ξεχάστηκε.</a:t>
            </a:r>
          </a:p>
          <a:p>
            <a:pPr>
              <a:spcBef>
                <a:spcPts val="0"/>
              </a:spcBef>
              <a:spcAft>
                <a:spcPts val="600"/>
              </a:spcAft>
            </a:pPr>
            <a:r>
              <a:rPr lang="el-GR" altLang="el-GR" sz="2800" dirty="0">
                <a:solidFill>
                  <a:schemeClr val="tx1"/>
                </a:solidFill>
                <a:latin typeface="Times New Roman" panose="02020603050405020304" pitchFamily="18" charset="0"/>
                <a:cs typeface="Times New Roman" panose="02020603050405020304" pitchFamily="18" charset="0"/>
              </a:rPr>
              <a:t>Πειραματικός </a:t>
            </a:r>
            <a:r>
              <a:rPr lang="el-GR" altLang="el-GR" sz="2800" dirty="0" err="1">
                <a:solidFill>
                  <a:schemeClr val="tx1"/>
                </a:solidFill>
                <a:latin typeface="Times New Roman" panose="02020603050405020304" pitchFamily="18" charset="0"/>
                <a:cs typeface="Times New Roman" panose="02020603050405020304" pitchFamily="18" charset="0"/>
              </a:rPr>
              <a:t>Νευτωνισμός</a:t>
            </a:r>
            <a:r>
              <a:rPr lang="en-US" altLang="el-GR" sz="2800" dirty="0">
                <a:solidFill>
                  <a:schemeClr val="tx1"/>
                </a:solidFill>
                <a:latin typeface="Times New Roman" panose="02020603050405020304" pitchFamily="18" charset="0"/>
                <a:cs typeface="Times New Roman" panose="02020603050405020304" pitchFamily="18" charset="0"/>
              </a:rPr>
              <a:t> – </a:t>
            </a:r>
            <a:r>
              <a:rPr lang="el-GR" altLang="el-GR" sz="2800" dirty="0">
                <a:solidFill>
                  <a:schemeClr val="tx1"/>
                </a:solidFill>
                <a:latin typeface="Times New Roman" panose="02020603050405020304" pitchFamily="18" charset="0"/>
                <a:cs typeface="Times New Roman" panose="02020603050405020304" pitchFamily="18" charset="0"/>
              </a:rPr>
              <a:t>υπόδειγμα η </a:t>
            </a:r>
            <a:r>
              <a:rPr lang="el-GR" altLang="el-GR" sz="2800" i="1" dirty="0">
                <a:solidFill>
                  <a:schemeClr val="tx1"/>
                </a:solidFill>
                <a:latin typeface="Times New Roman" panose="02020603050405020304" pitchFamily="18" charset="0"/>
                <a:cs typeface="Times New Roman" panose="02020603050405020304" pitchFamily="18" charset="0"/>
              </a:rPr>
              <a:t>Οπτική</a:t>
            </a:r>
          </a:p>
          <a:p>
            <a:pPr lvl="1">
              <a:spcBef>
                <a:spcPts val="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Πειράματα στη μηχανική, τον ηλεκτρισμό και τη θερμότητα</a:t>
            </a:r>
          </a:p>
          <a:p>
            <a:pPr>
              <a:spcBef>
                <a:spcPts val="0"/>
              </a:spcBef>
              <a:spcAft>
                <a:spcPts val="600"/>
              </a:spcAft>
            </a:pPr>
            <a:endParaRPr lang="en-US" altLang="el-G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10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33400"/>
            <a:ext cx="8229600" cy="1143000"/>
          </a:xfrm>
        </p:spPr>
        <p:txBody>
          <a:bodyPr>
            <a:normAutofit/>
          </a:bodyPr>
          <a:lstStyle/>
          <a:p>
            <a:r>
              <a:rPr lang="el-GR" b="1" dirty="0">
                <a:solidFill>
                  <a:srgbClr val="0070C0"/>
                </a:solidFill>
                <a:latin typeface="Times New Roman" panose="02020603050405020304" pitchFamily="18" charset="0"/>
                <a:cs typeface="Times New Roman" panose="02020603050405020304" pitchFamily="18" charset="0"/>
              </a:rPr>
              <a:t>Νεύτων: Η Δύναμη του Θεού </a:t>
            </a:r>
          </a:p>
        </p:txBody>
      </p:sp>
      <p:sp>
        <p:nvSpPr>
          <p:cNvPr id="3" name="Θέση περιεχομένου 2"/>
          <p:cNvSpPr>
            <a:spLocks noGrp="1"/>
          </p:cNvSpPr>
          <p:nvPr>
            <p:ph idx="1"/>
          </p:nvPr>
        </p:nvSpPr>
        <p:spPr>
          <a:xfrm>
            <a:off x="457200" y="2438400"/>
            <a:ext cx="8229600" cy="3687763"/>
          </a:xfrm>
        </p:spPr>
        <p:txBody>
          <a:bodyPr>
            <a:normAutofit/>
          </a:bodyPr>
          <a:lstStyle/>
          <a:p>
            <a:r>
              <a:rPr lang="en-GB" sz="3200" dirty="0">
                <a:solidFill>
                  <a:schemeClr val="tx1"/>
                </a:solidFill>
                <a:latin typeface="Times New Roman" panose="02020603050405020304" pitchFamily="18" charset="0"/>
                <a:cs typeface="Times New Roman" panose="02020603050405020304" pitchFamily="18" charset="0"/>
              </a:rPr>
              <a:t>http://dlab.phs.uoa.gr/index.php/projects/magnitoskopiseis/details/21/13-neyton-i-dynami-tou-theoy-newton-the-force-of-god-2016</a:t>
            </a:r>
            <a:endParaRPr lang="el-GR"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1780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A30AC2-9321-C1F9-EE05-13E4EF85A710}"/>
              </a:ext>
            </a:extLst>
          </p:cNvPr>
          <p:cNvSpPr>
            <a:spLocks noGrp="1"/>
          </p:cNvSpPr>
          <p:nvPr>
            <p:ph type="title"/>
          </p:nvPr>
        </p:nvSpPr>
        <p:spPr/>
        <p:txBody>
          <a:bodyPr/>
          <a:lstStyle/>
          <a:p>
            <a:r>
              <a:rPr lang="el-GR" b="1" dirty="0" err="1">
                <a:solidFill>
                  <a:srgbClr val="0070C0"/>
                </a:solidFill>
                <a:latin typeface="Times New Roman" panose="02020603050405020304" pitchFamily="18" charset="0"/>
                <a:cs typeface="Times New Roman" panose="02020603050405020304" pitchFamily="18" charset="0"/>
              </a:rPr>
              <a:t>Νεύτων</a:t>
            </a:r>
            <a:r>
              <a:rPr lang="el-GR" b="1" dirty="0">
                <a:solidFill>
                  <a:srgbClr val="0070C0"/>
                </a:solidFill>
                <a:latin typeface="Times New Roman" panose="02020603050405020304" pitchFamily="18" charset="0"/>
                <a:cs typeface="Times New Roman" panose="02020603050405020304" pitchFamily="18" charset="0"/>
              </a:rPr>
              <a:t>:</a:t>
            </a:r>
            <a:r>
              <a:rPr lang="en-US" b="1" dirty="0">
                <a:solidFill>
                  <a:srgbClr val="0070C0"/>
                </a:solidFill>
                <a:latin typeface="Times New Roman" panose="02020603050405020304" pitchFamily="18" charset="0"/>
                <a:cs typeface="Times New Roman" panose="02020603050405020304" pitchFamily="18" charset="0"/>
              </a:rPr>
              <a:t> The Newton Project</a:t>
            </a:r>
          </a:p>
        </p:txBody>
      </p:sp>
      <p:sp>
        <p:nvSpPr>
          <p:cNvPr id="3" name="Θέση περιεχομένου 2">
            <a:extLst>
              <a:ext uri="{FF2B5EF4-FFF2-40B4-BE49-F238E27FC236}">
                <a16:creationId xmlns:a16="http://schemas.microsoft.com/office/drawing/2014/main" id="{341CF632-B8C5-1489-83C9-AC78BC678F33}"/>
              </a:ext>
            </a:extLst>
          </p:cNvPr>
          <p:cNvSpPr>
            <a:spLocks noGrp="1"/>
          </p:cNvSpPr>
          <p:nvPr>
            <p:ph idx="1"/>
          </p:nvPr>
        </p:nvSpPr>
        <p:spPr>
          <a:xfrm>
            <a:off x="457200" y="2286000"/>
            <a:ext cx="8229600" cy="3840163"/>
          </a:xfrm>
        </p:spPr>
        <p:txBody>
          <a:bodyPr/>
          <a:lstStyle/>
          <a:p>
            <a:pPr marL="0" indent="0" algn="ctr">
              <a:buNone/>
            </a:pPr>
            <a:r>
              <a:rPr lang="en-US" sz="4000" dirty="0">
                <a:latin typeface="Times New Roman" panose="02020603050405020304" pitchFamily="18" charset="0"/>
                <a:cs typeface="Times New Roman" panose="02020603050405020304" pitchFamily="18" charset="0"/>
              </a:rPr>
              <a:t>https://www.newtonproject.ox.ac.uk/</a:t>
            </a:r>
          </a:p>
        </p:txBody>
      </p:sp>
    </p:spTree>
    <p:extLst>
      <p:ext uri="{BB962C8B-B14F-4D97-AF65-F5344CB8AC3E}">
        <p14:creationId xmlns:p14="http://schemas.microsoft.com/office/powerpoint/2010/main" val="3317509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28155"/>
            <a:ext cx="8229600" cy="563562"/>
          </a:xfrm>
        </p:spPr>
        <p:txBody>
          <a:bodyPr/>
          <a:lstStyle/>
          <a:p>
            <a:r>
              <a:rPr lang="el-GR" b="1" dirty="0">
                <a:solidFill>
                  <a:srgbClr val="0070C0"/>
                </a:solidFill>
                <a:latin typeface="Times New Roman" panose="02020603050405020304" pitchFamily="18" charset="0"/>
                <a:cs typeface="Times New Roman" panose="02020603050405020304" pitchFamily="18" charset="0"/>
              </a:rPr>
              <a:t>Ισαάκ Νεύτων (1642-1727)</a:t>
            </a:r>
            <a:endParaRPr lang="el-GR" dirty="0"/>
          </a:p>
        </p:txBody>
      </p:sp>
      <p:sp>
        <p:nvSpPr>
          <p:cNvPr id="3" name="Θέση περιεχομένου 2"/>
          <p:cNvSpPr>
            <a:spLocks noGrp="1"/>
          </p:cNvSpPr>
          <p:nvPr>
            <p:ph sz="half" idx="1"/>
          </p:nvPr>
        </p:nvSpPr>
        <p:spPr>
          <a:xfrm>
            <a:off x="152400" y="914400"/>
            <a:ext cx="5174512" cy="5791200"/>
          </a:xfrm>
        </p:spPr>
        <p:txBody>
          <a:bodyPr>
            <a:noAutofit/>
          </a:bodyPr>
          <a:lstStyle/>
          <a:p>
            <a:pPr marL="0" indent="0">
              <a:spcBef>
                <a:spcPts val="1200"/>
              </a:spcBef>
              <a:spcAft>
                <a:spcPts val="1200"/>
              </a:spcAft>
              <a:buNone/>
            </a:pPr>
            <a:r>
              <a:rPr lang="el-GR" sz="2000" dirty="0">
                <a:solidFill>
                  <a:schemeClr val="tx1"/>
                </a:solidFill>
                <a:latin typeface="Times New Roman" panose="02020603050405020304" pitchFamily="18" charset="0"/>
                <a:cs typeface="Times New Roman" panose="02020603050405020304" pitchFamily="18" charset="0"/>
              </a:rPr>
              <a:t>Γεννιέται στο </a:t>
            </a:r>
            <a:r>
              <a:rPr lang="en-GB" sz="2000" dirty="0" err="1">
                <a:solidFill>
                  <a:schemeClr val="tx1"/>
                </a:solidFill>
                <a:latin typeface="Times New Roman" panose="02020603050405020304" pitchFamily="18" charset="0"/>
                <a:cs typeface="Times New Roman" panose="02020603050405020304" pitchFamily="18" charset="0"/>
              </a:rPr>
              <a:t>Woolsthorpe</a:t>
            </a:r>
            <a:r>
              <a:rPr lang="el-GR" sz="2000" dirty="0">
                <a:solidFill>
                  <a:schemeClr val="tx1"/>
                </a:solidFill>
                <a:latin typeface="Times New Roman" panose="02020603050405020304" pitchFamily="18" charset="0"/>
                <a:cs typeface="Times New Roman" panose="02020603050405020304" pitchFamily="18" charset="0"/>
              </a:rPr>
              <a:t> στις </a:t>
            </a:r>
            <a:r>
              <a:rPr lang="en-GB" sz="2000" dirty="0">
                <a:solidFill>
                  <a:schemeClr val="tx1"/>
                </a:solidFill>
                <a:latin typeface="Times New Roman" panose="02020603050405020304" pitchFamily="18" charset="0"/>
                <a:cs typeface="Times New Roman" panose="02020603050405020304" pitchFamily="18" charset="0"/>
              </a:rPr>
              <a:t>25 </a:t>
            </a:r>
            <a:r>
              <a:rPr lang="el-GR" sz="2000" dirty="0">
                <a:solidFill>
                  <a:schemeClr val="tx1"/>
                </a:solidFill>
                <a:latin typeface="Times New Roman" panose="02020603050405020304" pitchFamily="18" charset="0"/>
                <a:cs typeface="Times New Roman" panose="02020603050405020304" pitchFamily="18" charset="0"/>
              </a:rPr>
              <a:t>Δεκεμβρίου </a:t>
            </a:r>
            <a:r>
              <a:rPr lang="en-GB" sz="2000" dirty="0">
                <a:solidFill>
                  <a:schemeClr val="tx1"/>
                </a:solidFill>
                <a:latin typeface="Times New Roman" panose="02020603050405020304" pitchFamily="18" charset="0"/>
                <a:cs typeface="Times New Roman" panose="02020603050405020304" pitchFamily="18" charset="0"/>
              </a:rPr>
              <a:t>1642</a:t>
            </a:r>
            <a:r>
              <a:rPr lang="el-GR" sz="2000" dirty="0">
                <a:solidFill>
                  <a:schemeClr val="tx1"/>
                </a:solidFill>
                <a:latin typeface="Times New Roman" panose="02020603050405020304" pitchFamily="18" charset="0"/>
                <a:cs typeface="Times New Roman" panose="02020603050405020304" pitchFamily="18" charset="0"/>
              </a:rPr>
              <a:t>.</a:t>
            </a:r>
            <a:endParaRPr lang="en-GB" sz="2000" dirty="0">
              <a:solidFill>
                <a:schemeClr val="tx1"/>
              </a:solidFill>
              <a:latin typeface="Times New Roman" panose="02020603050405020304" pitchFamily="18" charset="0"/>
              <a:cs typeface="Times New Roman" panose="02020603050405020304" pitchFamily="18" charset="0"/>
            </a:endParaRPr>
          </a:p>
          <a:p>
            <a:pPr marL="0" indent="0">
              <a:spcBef>
                <a:spcPts val="1200"/>
              </a:spcBef>
              <a:spcAft>
                <a:spcPts val="1200"/>
              </a:spcAft>
              <a:buNone/>
            </a:pPr>
            <a:r>
              <a:rPr lang="el-GR" sz="2000" dirty="0">
                <a:solidFill>
                  <a:schemeClr val="tx1"/>
                </a:solidFill>
                <a:latin typeface="Times New Roman" panose="02020603050405020304" pitchFamily="18" charset="0"/>
                <a:cs typeface="Times New Roman" panose="02020603050405020304" pitchFamily="18" charset="0"/>
              </a:rPr>
              <a:t>Το 1661 γράφεται στο </a:t>
            </a:r>
            <a:r>
              <a:rPr lang="en-US" sz="2000" dirty="0">
                <a:latin typeface="Times New Roman" panose="02020603050405020304" pitchFamily="18" charset="0"/>
                <a:cs typeface="Times New Roman" panose="02020603050405020304" pitchFamily="18" charset="0"/>
              </a:rPr>
              <a:t>Trinity College </a:t>
            </a:r>
            <a:r>
              <a:rPr lang="el-GR" sz="2000" dirty="0">
                <a:latin typeface="Times New Roman" panose="02020603050405020304" pitchFamily="18" charset="0"/>
                <a:cs typeface="Times New Roman" panose="02020603050405020304" pitchFamily="18" charset="0"/>
              </a:rPr>
              <a:t>του </a:t>
            </a:r>
            <a:r>
              <a:rPr lang="en-US" sz="2000" dirty="0">
                <a:solidFill>
                  <a:schemeClr val="tx1"/>
                </a:solidFill>
                <a:latin typeface="Times New Roman" panose="02020603050405020304" pitchFamily="18" charset="0"/>
                <a:cs typeface="Times New Roman" panose="02020603050405020304" pitchFamily="18" charset="0"/>
              </a:rPr>
              <a:t>Cambridge</a:t>
            </a:r>
            <a:r>
              <a:rPr lang="el-GR" sz="2000" dirty="0">
                <a:solidFill>
                  <a:schemeClr val="tx1"/>
                </a:solidFill>
                <a:latin typeface="Times New Roman" panose="02020603050405020304" pitchFamily="18" charset="0"/>
                <a:cs typeface="Times New Roman" panose="02020603050405020304" pitchFamily="18" charset="0"/>
              </a:rPr>
              <a:t> μαζί με 16 άλλους φοιτητές</a:t>
            </a:r>
            <a:r>
              <a:rPr lang="en-US" sz="2000" dirty="0">
                <a:solidFill>
                  <a:schemeClr val="tx1"/>
                </a:solidFill>
                <a:latin typeface="Times New Roman" panose="02020603050405020304" pitchFamily="18" charset="0"/>
                <a:cs typeface="Times New Roman" panose="02020603050405020304" pitchFamily="18" charset="0"/>
              </a:rPr>
              <a:t>.</a:t>
            </a:r>
            <a:r>
              <a:rPr lang="el-GR" sz="2000" dirty="0">
                <a:solidFill>
                  <a:schemeClr val="tx1"/>
                </a:solidFill>
                <a:latin typeface="Times New Roman" panose="02020603050405020304" pitchFamily="18" charset="0"/>
                <a:cs typeface="Times New Roman" panose="02020603050405020304" pitchFamily="18" charset="0"/>
              </a:rPr>
              <a:t> Το 1665 παίρνει το πτυχίο του.</a:t>
            </a:r>
          </a:p>
          <a:p>
            <a:pPr marL="0" indent="0">
              <a:spcBef>
                <a:spcPts val="1200"/>
              </a:spcBef>
              <a:spcAft>
                <a:spcPts val="1200"/>
              </a:spcAft>
              <a:buNone/>
            </a:pPr>
            <a:r>
              <a:rPr lang="el-GR" sz="2000" dirty="0">
                <a:solidFill>
                  <a:schemeClr val="tx1"/>
                </a:solidFill>
                <a:latin typeface="Times New Roman" panose="02020603050405020304" pitchFamily="18" charset="0"/>
                <a:cs typeface="Times New Roman" panose="02020603050405020304" pitchFamily="18" charset="0"/>
              </a:rPr>
              <a:t>1665-1667 (επιδημία χολέρας) –  απειροστικός λογισμός, σύνθετη φύση του φωτός, βαρύτητα</a:t>
            </a:r>
          </a:p>
          <a:p>
            <a:pPr marL="0" indent="0">
              <a:spcBef>
                <a:spcPts val="1200"/>
              </a:spcBef>
              <a:spcAft>
                <a:spcPts val="1200"/>
              </a:spcAft>
              <a:buNone/>
            </a:pPr>
            <a:r>
              <a:rPr lang="el-GR" sz="2000" dirty="0">
                <a:solidFill>
                  <a:schemeClr val="tx1"/>
                </a:solidFill>
                <a:latin typeface="Times New Roman" panose="02020603050405020304" pitchFamily="18" charset="0"/>
                <a:cs typeface="Times New Roman" panose="02020603050405020304" pitchFamily="18" charset="0"/>
              </a:rPr>
              <a:t>1669 – </a:t>
            </a:r>
            <a:r>
              <a:rPr lang="en-US" sz="2000" dirty="0" err="1">
                <a:solidFill>
                  <a:schemeClr val="tx1"/>
                </a:solidFill>
                <a:latin typeface="Times New Roman" panose="02020603050405020304" pitchFamily="18" charset="0"/>
                <a:cs typeface="Times New Roman" panose="02020603050405020304" pitchFamily="18" charset="0"/>
              </a:rPr>
              <a:t>Lucasian</a:t>
            </a:r>
            <a:r>
              <a:rPr lang="en-US" sz="2000" dirty="0">
                <a:solidFill>
                  <a:schemeClr val="tx1"/>
                </a:solidFill>
                <a:latin typeface="Times New Roman" panose="02020603050405020304" pitchFamily="18" charset="0"/>
                <a:cs typeface="Times New Roman" panose="02020603050405020304" pitchFamily="18" charset="0"/>
              </a:rPr>
              <a:t> Professor of Mathematics</a:t>
            </a:r>
          </a:p>
          <a:p>
            <a:pPr marL="0" indent="0">
              <a:spcBef>
                <a:spcPts val="1200"/>
              </a:spcBef>
              <a:spcAft>
                <a:spcPts val="1200"/>
              </a:spcAft>
              <a:buNone/>
            </a:pPr>
            <a:r>
              <a:rPr lang="en-US" sz="2000" dirty="0">
                <a:solidFill>
                  <a:schemeClr val="tx1"/>
                </a:solidFill>
                <a:latin typeface="Times New Roman" panose="02020603050405020304" pitchFamily="18" charset="0"/>
                <a:cs typeface="Times New Roman" panose="02020603050405020304" pitchFamily="18" charset="0"/>
              </a:rPr>
              <a:t>1666-1672 – </a:t>
            </a:r>
            <a:r>
              <a:rPr lang="el-GR" sz="2000" dirty="0">
                <a:solidFill>
                  <a:schemeClr val="tx1"/>
                </a:solidFill>
                <a:latin typeface="Times New Roman" panose="02020603050405020304" pitchFamily="18" charset="0"/>
                <a:cs typeface="Times New Roman" panose="02020603050405020304" pitchFamily="18" charset="0"/>
              </a:rPr>
              <a:t>πειράματα στην οπτική</a:t>
            </a:r>
          </a:p>
          <a:p>
            <a:pPr marL="0" indent="0">
              <a:spcBef>
                <a:spcPts val="1200"/>
              </a:spcBef>
              <a:spcAft>
                <a:spcPts val="1200"/>
              </a:spcAft>
              <a:buNone/>
            </a:pPr>
            <a:r>
              <a:rPr lang="el-GR" sz="2000" dirty="0">
                <a:solidFill>
                  <a:schemeClr val="tx1"/>
                </a:solidFill>
                <a:latin typeface="Times New Roman" panose="02020603050405020304" pitchFamily="18" charset="0"/>
                <a:cs typeface="Times New Roman" panose="02020603050405020304" pitchFamily="18" charset="0"/>
              </a:rPr>
              <a:t>1684 –η επίσκεψη του </a:t>
            </a:r>
            <a:r>
              <a:rPr lang="en-GB" sz="2000" dirty="0">
                <a:solidFill>
                  <a:schemeClr val="tx1"/>
                </a:solidFill>
                <a:latin typeface="Times New Roman" panose="02020603050405020304" pitchFamily="18" charset="0"/>
                <a:cs typeface="Times New Roman" panose="02020603050405020304" pitchFamily="18" charset="0"/>
              </a:rPr>
              <a:t>Edmund</a:t>
            </a:r>
            <a:r>
              <a:rPr lang="el-GR" sz="2000" dirty="0">
                <a:solidFill>
                  <a:schemeClr val="tx1"/>
                </a:solidFill>
                <a:latin typeface="Times New Roman" panose="02020603050405020304" pitchFamily="18" charset="0"/>
                <a:cs typeface="Times New Roman" panose="02020603050405020304" pitchFamily="18" charset="0"/>
              </a:rPr>
              <a:t> </a:t>
            </a:r>
            <a:r>
              <a:rPr lang="en-GB" sz="2000" dirty="0">
                <a:solidFill>
                  <a:schemeClr val="tx1"/>
                </a:solidFill>
                <a:latin typeface="Times New Roman" panose="02020603050405020304" pitchFamily="18" charset="0"/>
                <a:cs typeface="Times New Roman" panose="02020603050405020304" pitchFamily="18" charset="0"/>
              </a:rPr>
              <a:t>Halley </a:t>
            </a:r>
            <a:r>
              <a:rPr lang="el-GR" sz="2000" dirty="0">
                <a:solidFill>
                  <a:schemeClr val="tx1"/>
                </a:solidFill>
                <a:latin typeface="Times New Roman" panose="02020603050405020304" pitchFamily="18" charset="0"/>
                <a:cs typeface="Times New Roman" panose="02020603050405020304" pitchFamily="18" charset="0"/>
              </a:rPr>
              <a:t>στον Νεύτωνα</a:t>
            </a:r>
          </a:p>
          <a:p>
            <a:pPr marL="0" indent="0">
              <a:spcBef>
                <a:spcPts val="1200"/>
              </a:spcBef>
              <a:spcAft>
                <a:spcPts val="1200"/>
              </a:spcAft>
              <a:buNone/>
            </a:pPr>
            <a:r>
              <a:rPr lang="el-GR" sz="2000" dirty="0">
                <a:solidFill>
                  <a:schemeClr val="tx1"/>
                </a:solidFill>
                <a:latin typeface="Times New Roman" panose="02020603050405020304" pitchFamily="18" charset="0"/>
                <a:cs typeface="Times New Roman" panose="02020603050405020304" pitchFamily="18" charset="0"/>
              </a:rPr>
              <a:t>1687 – </a:t>
            </a:r>
            <a:r>
              <a:rPr lang="en-GB" sz="2000" i="1" dirty="0">
                <a:solidFill>
                  <a:schemeClr val="tx1"/>
                </a:solidFill>
                <a:latin typeface="Times New Roman" panose="02020603050405020304" pitchFamily="18" charset="0"/>
                <a:cs typeface="Times New Roman" panose="02020603050405020304" pitchFamily="18" charset="0"/>
              </a:rPr>
              <a:t>Principia</a:t>
            </a:r>
            <a:endParaRPr lang="el-GR" sz="2000" i="1" dirty="0">
              <a:solidFill>
                <a:schemeClr val="tx1"/>
              </a:solidFill>
              <a:latin typeface="Times New Roman" panose="02020603050405020304" pitchFamily="18" charset="0"/>
              <a:cs typeface="Times New Roman" panose="02020603050405020304" pitchFamily="18" charset="0"/>
            </a:endParaRPr>
          </a:p>
        </p:txBody>
      </p:sp>
      <p:pic>
        <p:nvPicPr>
          <p:cNvPr id="7" name="Θέση περιεχομένου 6">
            <a:extLst>
              <a:ext uri="{FF2B5EF4-FFF2-40B4-BE49-F238E27FC236}">
                <a16:creationId xmlns:a16="http://schemas.microsoft.com/office/drawing/2014/main" id="{F086F135-6EE9-42AE-9CC8-42F46D1E8919}"/>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480744" y="1301208"/>
            <a:ext cx="3510856" cy="4255583"/>
          </a:xfrm>
        </p:spPr>
      </p:pic>
      <p:sp>
        <p:nvSpPr>
          <p:cNvPr id="9" name="TextBox 8">
            <a:extLst>
              <a:ext uri="{FF2B5EF4-FFF2-40B4-BE49-F238E27FC236}">
                <a16:creationId xmlns:a16="http://schemas.microsoft.com/office/drawing/2014/main" id="{DF010D74-D34E-4D61-9499-45CEBAE35170}"/>
              </a:ext>
            </a:extLst>
          </p:cNvPr>
          <p:cNvSpPr txBox="1"/>
          <p:nvPr/>
        </p:nvSpPr>
        <p:spPr>
          <a:xfrm>
            <a:off x="5453530" y="5556791"/>
            <a:ext cx="3510856" cy="923330"/>
          </a:xfrm>
          <a:prstGeom prst="rect">
            <a:avLst/>
          </a:prstGeom>
          <a:noFill/>
        </p:spPr>
        <p:txBody>
          <a:bodyPr wrap="square">
            <a:spAutoFit/>
          </a:bodyPr>
          <a:lstStyle/>
          <a:p>
            <a:r>
              <a:rPr lang="en-US" dirty="0">
                <a:hlinkClick r:id="rId3"/>
              </a:rPr>
              <a:t>https://en.wikipedia.org/wiki/Isaac_Newton#/media/File:Portrait_of_Sir_Isaac_Newton,_1689.jpg</a:t>
            </a:r>
            <a:endParaRPr lang="en-US" dirty="0"/>
          </a:p>
        </p:txBody>
      </p:sp>
    </p:spTree>
    <p:extLst>
      <p:ext uri="{BB962C8B-B14F-4D97-AF65-F5344CB8AC3E}">
        <p14:creationId xmlns:p14="http://schemas.microsoft.com/office/powerpoint/2010/main" val="3550725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734E53-DD46-081B-2C94-5398045FF5F5}"/>
              </a:ext>
            </a:extLst>
          </p:cNvPr>
          <p:cNvSpPr>
            <a:spLocks noGrp="1"/>
          </p:cNvSpPr>
          <p:nvPr>
            <p:ph idx="1"/>
          </p:nvPr>
        </p:nvSpPr>
        <p:spPr>
          <a:xfrm>
            <a:off x="152400" y="304800"/>
            <a:ext cx="8839200" cy="6324600"/>
          </a:xfrm>
        </p:spPr>
        <p:txBody>
          <a:bodyPr/>
          <a:lstStyle/>
          <a:p>
            <a:pPr marL="0" indent="0">
              <a:spcBef>
                <a:spcPts val="1000"/>
              </a:spcBef>
              <a:spcAft>
                <a:spcPts val="1000"/>
              </a:spcAft>
              <a:buNone/>
            </a:pPr>
            <a:r>
              <a:rPr lang="el-GR" sz="2400" dirty="0">
                <a:solidFill>
                  <a:schemeClr val="tx1"/>
                </a:solidFill>
                <a:latin typeface="Times New Roman" panose="02020603050405020304" pitchFamily="18" charset="0"/>
                <a:cs typeface="Times New Roman" panose="02020603050405020304" pitchFamily="18" charset="0"/>
              </a:rPr>
              <a:t>1689 – εκλέγεται εκπρόσωπος του </a:t>
            </a:r>
            <a:r>
              <a:rPr lang="el-GR" sz="2400" dirty="0" err="1">
                <a:solidFill>
                  <a:schemeClr val="tx1"/>
                </a:solidFill>
                <a:latin typeface="Times New Roman" panose="02020603050405020304" pitchFamily="18" charset="0"/>
                <a:cs typeface="Times New Roman" panose="02020603050405020304" pitchFamily="18" charset="0"/>
              </a:rPr>
              <a:t>Cambridge</a:t>
            </a:r>
            <a:r>
              <a:rPr lang="el-GR" sz="2400" dirty="0">
                <a:solidFill>
                  <a:schemeClr val="tx1"/>
                </a:solidFill>
                <a:latin typeface="Times New Roman" panose="02020603050405020304" pitchFamily="18" charset="0"/>
                <a:cs typeface="Times New Roman" panose="02020603050405020304" pitchFamily="18" charset="0"/>
              </a:rPr>
              <a:t> στο Κοινοβούλιο.</a:t>
            </a:r>
          </a:p>
          <a:p>
            <a:pPr marL="0" indent="0">
              <a:spcBef>
                <a:spcPts val="1000"/>
              </a:spcBef>
              <a:spcAft>
                <a:spcPts val="1000"/>
              </a:spcAft>
              <a:buNone/>
            </a:pPr>
            <a:r>
              <a:rPr lang="el-GR" sz="2400" dirty="0">
                <a:solidFill>
                  <a:schemeClr val="tx1"/>
                </a:solidFill>
                <a:latin typeface="Times New Roman" panose="02020603050405020304" pitchFamily="18" charset="0"/>
                <a:cs typeface="Times New Roman" panose="02020603050405020304" pitchFamily="18" charset="0"/>
              </a:rPr>
              <a:t>1694 – υπολογισμός της τροχιάς του κομήτη του </a:t>
            </a:r>
            <a:r>
              <a:rPr lang="en-US" sz="2400" dirty="0">
                <a:solidFill>
                  <a:schemeClr val="tx1"/>
                </a:solidFill>
                <a:latin typeface="Times New Roman" panose="02020603050405020304" pitchFamily="18" charset="0"/>
                <a:cs typeface="Times New Roman" panose="02020603050405020304" pitchFamily="18" charset="0"/>
              </a:rPr>
              <a:t>Halley</a:t>
            </a:r>
            <a:endParaRPr lang="el-GR" sz="2400" dirty="0">
              <a:solidFill>
                <a:schemeClr val="tx1"/>
              </a:solidFill>
              <a:latin typeface="Times New Roman" panose="02020603050405020304" pitchFamily="18" charset="0"/>
              <a:cs typeface="Times New Roman" panose="02020603050405020304" pitchFamily="18" charset="0"/>
            </a:endParaRPr>
          </a:p>
          <a:p>
            <a:pPr marL="0" indent="0">
              <a:spcBef>
                <a:spcPts val="1000"/>
              </a:spcBef>
              <a:spcAft>
                <a:spcPts val="1000"/>
              </a:spcAft>
              <a:buNone/>
            </a:pPr>
            <a:r>
              <a:rPr lang="en-GB" sz="2400" dirty="0">
                <a:solidFill>
                  <a:schemeClr val="tx1"/>
                </a:solidFill>
                <a:latin typeface="Times New Roman" panose="02020603050405020304" pitchFamily="18" charset="0"/>
                <a:cs typeface="Times New Roman" panose="02020603050405020304" pitchFamily="18" charset="0"/>
              </a:rPr>
              <a:t>1696 </a:t>
            </a:r>
            <a:r>
              <a:rPr lang="el-GR" sz="2400" dirty="0">
                <a:solidFill>
                  <a:schemeClr val="tx1"/>
                </a:solidFill>
                <a:latin typeface="Times New Roman" panose="02020603050405020304" pitchFamily="18" charset="0"/>
                <a:cs typeface="Times New Roman" panose="02020603050405020304" pitchFamily="18" charset="0"/>
              </a:rPr>
              <a:t>– Διευθυντής (</a:t>
            </a:r>
            <a:r>
              <a:rPr lang="en-US" sz="2400" dirty="0">
                <a:solidFill>
                  <a:schemeClr val="tx1"/>
                </a:solidFill>
                <a:latin typeface="Times New Roman" panose="02020603050405020304" pitchFamily="18" charset="0"/>
                <a:cs typeface="Times New Roman" panose="02020603050405020304" pitchFamily="18" charset="0"/>
              </a:rPr>
              <a:t>Warden) </a:t>
            </a:r>
            <a:r>
              <a:rPr lang="el-GR" sz="2400" dirty="0">
                <a:solidFill>
                  <a:schemeClr val="tx1"/>
                </a:solidFill>
                <a:latin typeface="Times New Roman" panose="02020603050405020304" pitchFamily="18" charset="0"/>
                <a:cs typeface="Times New Roman" panose="02020603050405020304" pitchFamily="18" charset="0"/>
              </a:rPr>
              <a:t>του Θησαυροφυλακίου</a:t>
            </a:r>
          </a:p>
          <a:p>
            <a:pPr marL="0" indent="0">
              <a:spcBef>
                <a:spcPts val="1000"/>
              </a:spcBef>
              <a:spcAft>
                <a:spcPts val="1000"/>
              </a:spcAft>
              <a:buNone/>
            </a:pPr>
            <a:r>
              <a:rPr lang="el-GR" sz="2400" dirty="0">
                <a:solidFill>
                  <a:schemeClr val="tx1"/>
                </a:solidFill>
                <a:latin typeface="Times New Roman" panose="02020603050405020304" pitchFamily="18" charset="0"/>
                <a:cs typeface="Times New Roman" panose="02020603050405020304" pitchFamily="18" charset="0"/>
              </a:rPr>
              <a:t>1703 – Πρόεδρος της </a:t>
            </a:r>
            <a:r>
              <a:rPr lang="en-GB" sz="2400" dirty="0">
                <a:solidFill>
                  <a:schemeClr val="tx1"/>
                </a:solidFill>
                <a:latin typeface="Times New Roman" panose="02020603050405020304" pitchFamily="18" charset="0"/>
                <a:cs typeface="Times New Roman" panose="02020603050405020304" pitchFamily="18" charset="0"/>
              </a:rPr>
              <a:t>Royal Society</a:t>
            </a:r>
            <a:endParaRPr lang="el-GR" sz="2400" dirty="0">
              <a:solidFill>
                <a:schemeClr val="tx1"/>
              </a:solidFill>
              <a:latin typeface="Times New Roman" panose="02020603050405020304" pitchFamily="18" charset="0"/>
              <a:cs typeface="Times New Roman" panose="02020603050405020304" pitchFamily="18" charset="0"/>
            </a:endParaRPr>
          </a:p>
          <a:p>
            <a:pPr marL="0" indent="0">
              <a:spcBef>
                <a:spcPts val="1000"/>
              </a:spcBef>
              <a:spcAft>
                <a:spcPts val="1000"/>
              </a:spcAft>
              <a:buNone/>
            </a:pPr>
            <a:r>
              <a:rPr lang="el-GR" sz="2400" dirty="0">
                <a:solidFill>
                  <a:schemeClr val="tx1"/>
                </a:solidFill>
                <a:latin typeface="Times New Roman" panose="02020603050405020304" pitchFamily="18" charset="0"/>
                <a:cs typeface="Times New Roman" panose="02020603050405020304" pitchFamily="18" charset="0"/>
              </a:rPr>
              <a:t>1704 – </a:t>
            </a:r>
            <a:r>
              <a:rPr lang="el-GR" sz="2400" i="1" dirty="0">
                <a:solidFill>
                  <a:schemeClr val="tx1"/>
                </a:solidFill>
                <a:latin typeface="Times New Roman" panose="02020603050405020304" pitchFamily="18" charset="0"/>
                <a:cs typeface="Times New Roman" panose="02020603050405020304" pitchFamily="18" charset="0"/>
              </a:rPr>
              <a:t>Οπτική</a:t>
            </a:r>
            <a:endParaRPr lang="el-GR" sz="2400" dirty="0">
              <a:latin typeface="Times New Roman" panose="02020603050405020304" pitchFamily="18" charset="0"/>
              <a:cs typeface="Times New Roman" panose="02020603050405020304" pitchFamily="18" charset="0"/>
            </a:endParaRPr>
          </a:p>
          <a:p>
            <a:pPr marL="0" indent="0">
              <a:spcBef>
                <a:spcPts val="1000"/>
              </a:spcBef>
              <a:spcAft>
                <a:spcPts val="1000"/>
              </a:spcAft>
              <a:buNone/>
            </a:pPr>
            <a:r>
              <a:rPr lang="el-GR" sz="2400" dirty="0">
                <a:latin typeface="Times New Roman" panose="02020603050405020304" pitchFamily="18" charset="0"/>
                <a:cs typeface="Times New Roman" panose="02020603050405020304" pitchFamily="18" charset="0"/>
              </a:rPr>
              <a:t>1709 </a:t>
            </a:r>
            <a:r>
              <a:rPr lang="el-GR" sz="2400" dirty="0">
                <a:solidFill>
                  <a:schemeClr val="tx1"/>
                </a:solidFill>
                <a:latin typeface="Times New Roman" panose="02020603050405020304" pitchFamily="18" charset="0"/>
                <a:cs typeface="Times New Roman" panose="02020603050405020304" pitchFamily="18" charset="0"/>
              </a:rPr>
              <a:t>– η </a:t>
            </a:r>
            <a:r>
              <a:rPr lang="el-GR" sz="2400" dirty="0">
                <a:latin typeface="Times New Roman" panose="02020603050405020304" pitchFamily="18" charset="0"/>
                <a:cs typeface="Times New Roman" panose="02020603050405020304" pitchFamily="18" charset="0"/>
              </a:rPr>
              <a:t>διαμάχη, μέσω του </a:t>
            </a:r>
            <a:r>
              <a:rPr lang="en-US" sz="2400" dirty="0">
                <a:latin typeface="Times New Roman" panose="02020603050405020304" pitchFamily="18" charset="0"/>
                <a:cs typeface="Times New Roman" panose="02020603050405020304" pitchFamily="18" charset="0"/>
              </a:rPr>
              <a:t>John </a:t>
            </a:r>
            <a:r>
              <a:rPr lang="en-US" sz="2400" dirty="0" err="1">
                <a:latin typeface="Times New Roman" panose="02020603050405020304" pitchFamily="18" charset="0"/>
                <a:cs typeface="Times New Roman" panose="02020603050405020304" pitchFamily="18" charset="0"/>
              </a:rPr>
              <a:t>Keill</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με τον </a:t>
            </a:r>
            <a:r>
              <a:rPr lang="en-US" sz="2400" dirty="0">
                <a:latin typeface="Times New Roman" panose="02020603050405020304" pitchFamily="18" charset="0"/>
                <a:cs typeface="Times New Roman" panose="02020603050405020304" pitchFamily="18" charset="0"/>
              </a:rPr>
              <a:t>Leibniz </a:t>
            </a:r>
            <a:r>
              <a:rPr lang="el-GR" sz="2400" dirty="0">
                <a:latin typeface="Times New Roman" panose="02020603050405020304" pitchFamily="18" charset="0"/>
                <a:cs typeface="Times New Roman" panose="02020603050405020304" pitchFamily="18" charset="0"/>
              </a:rPr>
              <a:t>για την πατρότητα του απειροστικού λογισμού</a:t>
            </a:r>
          </a:p>
          <a:p>
            <a:pPr marL="0" indent="0">
              <a:spcBef>
                <a:spcPts val="1000"/>
              </a:spcBef>
              <a:spcAft>
                <a:spcPts val="1000"/>
              </a:spcAft>
              <a:buNone/>
            </a:pPr>
            <a:r>
              <a:rPr lang="el-GR" sz="2400" dirty="0">
                <a:latin typeface="Times New Roman" panose="02020603050405020304" pitchFamily="18" charset="0"/>
                <a:cs typeface="Times New Roman" panose="02020603050405020304" pitchFamily="18" charset="0"/>
              </a:rPr>
              <a:t>1713  </a:t>
            </a:r>
            <a:r>
              <a:rPr lang="el-GR" sz="2400" dirty="0">
                <a:solidFill>
                  <a:schemeClr val="tx1"/>
                </a:solidFill>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2η έκδοση των </a:t>
            </a:r>
            <a:r>
              <a:rPr lang="en-US" sz="2400" dirty="0">
                <a:latin typeface="Times New Roman" panose="02020603050405020304" pitchFamily="18" charset="0"/>
                <a:cs typeface="Times New Roman" panose="02020603050405020304" pitchFamily="18" charset="0"/>
              </a:rPr>
              <a:t>Principia</a:t>
            </a:r>
            <a:r>
              <a:rPr lang="el-GR" sz="2400" dirty="0">
                <a:latin typeface="Times New Roman" panose="02020603050405020304" pitchFamily="18" charset="0"/>
                <a:cs typeface="Times New Roman" panose="02020603050405020304" pitchFamily="18" charset="0"/>
              </a:rPr>
              <a:t> (περιέχει το «γενικό σχόλιο»</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hypotheses non </a:t>
            </a:r>
            <a:r>
              <a:rPr lang="en-US" sz="2400" dirty="0" err="1">
                <a:latin typeface="Times New Roman" panose="02020603050405020304" pitchFamily="18" charset="0"/>
                <a:cs typeface="Times New Roman" panose="02020603050405020304" pitchFamily="18" charset="0"/>
              </a:rPr>
              <a:t>fingo</a:t>
            </a:r>
            <a:r>
              <a:rPr lang="en-US" sz="2400" dirty="0">
                <a:latin typeface="Times New Roman" panose="02020603050405020304" pitchFamily="18" charset="0"/>
                <a:cs typeface="Times New Roman" panose="02020603050405020304" pitchFamily="18" charset="0"/>
              </a:rPr>
              <a:t>»</a:t>
            </a:r>
            <a:r>
              <a:rPr lang="el-GR"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spcBef>
                <a:spcPts val="1000"/>
              </a:spcBef>
              <a:spcAft>
                <a:spcPts val="1000"/>
              </a:spcAft>
              <a:buNone/>
            </a:pPr>
            <a:r>
              <a:rPr lang="en-US" sz="2400" dirty="0">
                <a:latin typeface="Times New Roman" panose="02020603050405020304" pitchFamily="18" charset="0"/>
                <a:cs typeface="Times New Roman" panose="02020603050405020304" pitchFamily="18" charset="0"/>
              </a:rPr>
              <a:t>1715-1716 – </a:t>
            </a:r>
            <a:r>
              <a:rPr lang="el-GR" sz="2400" dirty="0">
                <a:latin typeface="Times New Roman" panose="02020603050405020304" pitchFamily="18" charset="0"/>
                <a:cs typeface="Times New Roman" panose="02020603050405020304" pitchFamily="18" charset="0"/>
              </a:rPr>
              <a:t>η αλληλογραφία </a:t>
            </a:r>
            <a:r>
              <a:rPr lang="en-US" sz="2400" dirty="0">
                <a:latin typeface="Times New Roman" panose="02020603050405020304" pitchFamily="18" charset="0"/>
                <a:cs typeface="Times New Roman" panose="02020603050405020304" pitchFamily="18" charset="0"/>
              </a:rPr>
              <a:t>Leibniz-Clarke</a:t>
            </a:r>
            <a:endParaRPr lang="el-GR" sz="2400" dirty="0">
              <a:latin typeface="Times New Roman" panose="02020603050405020304" pitchFamily="18" charset="0"/>
              <a:cs typeface="Times New Roman" panose="02020603050405020304" pitchFamily="18" charset="0"/>
            </a:endParaRPr>
          </a:p>
          <a:p>
            <a:pPr marL="0" indent="0">
              <a:spcBef>
                <a:spcPts val="1000"/>
              </a:spcBef>
              <a:spcAft>
                <a:spcPts val="1000"/>
              </a:spcAft>
              <a:buNone/>
            </a:pPr>
            <a:r>
              <a:rPr lang="el-GR" sz="2400"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726</a:t>
            </a:r>
            <a:r>
              <a:rPr lang="el-GR" sz="2400" dirty="0">
                <a:latin typeface="Times New Roman" panose="02020603050405020304" pitchFamily="18" charset="0"/>
                <a:cs typeface="Times New Roman" panose="02020603050405020304" pitchFamily="18" charset="0"/>
              </a:rPr>
              <a:t> </a:t>
            </a:r>
            <a:r>
              <a:rPr lang="el-GR" sz="2400" dirty="0">
                <a:solidFill>
                  <a:schemeClr val="tx1"/>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3</a:t>
            </a:r>
            <a:r>
              <a:rPr lang="el-GR" sz="2400" dirty="0">
                <a:latin typeface="Times New Roman" panose="02020603050405020304" pitchFamily="18" charset="0"/>
                <a:cs typeface="Times New Roman" panose="02020603050405020304" pitchFamily="18" charset="0"/>
              </a:rPr>
              <a:t>η έκδοση των </a:t>
            </a:r>
            <a:r>
              <a:rPr lang="en-US" sz="2400" dirty="0">
                <a:latin typeface="Times New Roman" panose="02020603050405020304" pitchFamily="18" charset="0"/>
                <a:cs typeface="Times New Roman" panose="02020603050405020304" pitchFamily="18" charset="0"/>
              </a:rPr>
              <a:t>Principia</a:t>
            </a:r>
          </a:p>
        </p:txBody>
      </p:sp>
    </p:spTree>
    <p:extLst>
      <p:ext uri="{BB962C8B-B14F-4D97-AF65-F5344CB8AC3E}">
        <p14:creationId xmlns:p14="http://schemas.microsoft.com/office/powerpoint/2010/main" val="3519595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Θέση περιεχομένου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1960537" y="392152"/>
            <a:ext cx="5061946" cy="5965939"/>
          </a:xfrm>
          <a:prstGeom prst="rect">
            <a:avLst/>
          </a:prstGeom>
        </p:spPr>
      </p:pic>
    </p:spTree>
    <p:extLst>
      <p:ext uri="{BB962C8B-B14F-4D97-AF65-F5344CB8AC3E}">
        <p14:creationId xmlns:p14="http://schemas.microsoft.com/office/powerpoint/2010/main" val="1502147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2126" y="152401"/>
            <a:ext cx="8452883" cy="517842"/>
          </a:xfrm>
        </p:spPr>
        <p:txBody>
          <a:bodyPr>
            <a:normAutofit fontScale="90000"/>
          </a:bodyPr>
          <a:lstStyle/>
          <a:p>
            <a:r>
              <a:rPr lang="el-GR" altLang="el-GR" b="1" dirty="0">
                <a:solidFill>
                  <a:srgbClr val="0070C0"/>
                </a:solidFill>
                <a:latin typeface="Times New Roman" panose="02020603050405020304" pitchFamily="18" charset="0"/>
                <a:cs typeface="Times New Roman" panose="02020603050405020304" pitchFamily="18" charset="0"/>
              </a:rPr>
              <a:t>Το πρώτο ‘βιβλίο’ των </a:t>
            </a:r>
            <a:r>
              <a:rPr lang="en-US" altLang="el-GR" b="1" i="1" dirty="0">
                <a:solidFill>
                  <a:srgbClr val="0070C0"/>
                </a:solidFill>
                <a:latin typeface="Times New Roman" panose="02020603050405020304" pitchFamily="18" charset="0"/>
                <a:cs typeface="Times New Roman" panose="02020603050405020304" pitchFamily="18" charset="0"/>
              </a:rPr>
              <a:t>Principia</a:t>
            </a:r>
            <a:endParaRPr lang="el-GR" dirty="0"/>
          </a:p>
        </p:txBody>
      </p:sp>
      <p:sp>
        <p:nvSpPr>
          <p:cNvPr id="3" name="Θέση περιεχομένου 2"/>
          <p:cNvSpPr>
            <a:spLocks noGrp="1"/>
          </p:cNvSpPr>
          <p:nvPr>
            <p:ph idx="1"/>
          </p:nvPr>
        </p:nvSpPr>
        <p:spPr>
          <a:xfrm>
            <a:off x="152400" y="914400"/>
            <a:ext cx="8763000" cy="5791199"/>
          </a:xfrm>
        </p:spPr>
        <p:txBody>
          <a:bodyPr>
            <a:noAutofit/>
          </a:bodyPr>
          <a:lstStyle/>
          <a:p>
            <a:pPr marL="0" indent="0" algn="just">
              <a:spcBef>
                <a:spcPts val="600"/>
              </a:spcBef>
              <a:spcAft>
                <a:spcPts val="600"/>
              </a:spcAft>
              <a:buNone/>
            </a:pPr>
            <a:r>
              <a:rPr lang="el-GR" sz="2000" b="1" dirty="0">
                <a:solidFill>
                  <a:schemeClr val="tx1"/>
                </a:solidFill>
                <a:latin typeface="Times New Roman" panose="02020603050405020304" pitchFamily="18" charset="0"/>
                <a:cs typeface="Times New Roman" panose="02020603050405020304" pitchFamily="18" charset="0"/>
              </a:rPr>
              <a:t>Ορισμοί (8), αξιώματα, αποδείξεις</a:t>
            </a:r>
          </a:p>
          <a:p>
            <a:pPr marL="236538" lvl="1" indent="0" algn="just">
              <a:spcBef>
                <a:spcPts val="600"/>
              </a:spcBef>
              <a:spcAft>
                <a:spcPts val="600"/>
              </a:spcAft>
              <a:buNone/>
            </a:pPr>
            <a:r>
              <a:rPr lang="el-GR" sz="1800" dirty="0">
                <a:solidFill>
                  <a:schemeClr val="tx1"/>
                </a:solidFill>
                <a:latin typeface="Times New Roman" panose="02020603050405020304" pitchFamily="18" charset="0"/>
                <a:cs typeface="Times New Roman" panose="02020603050405020304" pitchFamily="18" charset="0"/>
              </a:rPr>
              <a:t>Ωστόσο, τα </a:t>
            </a:r>
            <a:r>
              <a:rPr lang="el-GR" sz="1800" i="1" dirty="0" err="1">
                <a:solidFill>
                  <a:schemeClr val="tx1"/>
                </a:solidFill>
                <a:latin typeface="Times New Roman" panose="02020603050405020304" pitchFamily="18" charset="0"/>
                <a:cs typeface="Times New Roman" panose="02020603050405020304" pitchFamily="18" charset="0"/>
              </a:rPr>
              <a:t>Principia</a:t>
            </a:r>
            <a:r>
              <a:rPr lang="el-GR" sz="1800" dirty="0">
                <a:solidFill>
                  <a:schemeClr val="tx1"/>
                </a:solidFill>
                <a:latin typeface="Times New Roman" panose="02020603050405020304" pitchFamily="18" charset="0"/>
                <a:cs typeface="Times New Roman" panose="02020603050405020304" pitchFamily="18" charset="0"/>
              </a:rPr>
              <a:t> δεν είναι μαθηματική πραγματεία. Τα θεωρήματα υποβάλλονται σε εμπειρικό και πειραματικό έλεγχο.</a:t>
            </a:r>
          </a:p>
          <a:p>
            <a:pPr marL="0" lvl="1" indent="0" algn="just">
              <a:spcBef>
                <a:spcPts val="600"/>
              </a:spcBef>
              <a:spcAft>
                <a:spcPts val="600"/>
              </a:spcAft>
              <a:buClr>
                <a:schemeClr val="tx1">
                  <a:lumMod val="75000"/>
                  <a:lumOff val="25000"/>
                </a:schemeClr>
              </a:buClr>
              <a:buNone/>
            </a:pPr>
            <a:r>
              <a:rPr lang="el-GR" sz="2000" b="1" dirty="0">
                <a:solidFill>
                  <a:schemeClr val="tx1"/>
                </a:solidFill>
                <a:latin typeface="Times New Roman" panose="02020603050405020304" pitchFamily="18" charset="0"/>
                <a:cs typeface="Times New Roman" panose="02020603050405020304" pitchFamily="18" charset="0"/>
              </a:rPr>
              <a:t>1ο Βιβλίο</a:t>
            </a:r>
            <a:r>
              <a:rPr lang="el-GR" sz="2000" dirty="0">
                <a:solidFill>
                  <a:schemeClr val="tx1"/>
                </a:solidFill>
                <a:latin typeface="Times New Roman" panose="02020603050405020304" pitchFamily="18" charset="0"/>
                <a:cs typeface="Times New Roman" panose="02020603050405020304" pitchFamily="18" charset="0"/>
              </a:rPr>
              <a:t>: Κίνηση σημειακών μαζών στο κενό</a:t>
            </a:r>
          </a:p>
          <a:p>
            <a:pPr marL="236538" lvl="1" indent="0" algn="just">
              <a:spcBef>
                <a:spcPts val="600"/>
              </a:spcBef>
              <a:spcAft>
                <a:spcPts val="600"/>
              </a:spcAft>
              <a:buNone/>
            </a:pPr>
            <a:r>
              <a:rPr lang="el-GR" sz="1800" b="1" dirty="0">
                <a:solidFill>
                  <a:schemeClr val="tx1"/>
                </a:solidFill>
                <a:latin typeface="Times New Roman" panose="02020603050405020304" pitchFamily="18" charset="0"/>
                <a:cs typeface="Times New Roman" panose="02020603050405020304" pitchFamily="18" charset="0"/>
              </a:rPr>
              <a:t>1ος ορισμός</a:t>
            </a:r>
            <a:r>
              <a:rPr lang="el-GR" sz="1800" dirty="0">
                <a:solidFill>
                  <a:schemeClr val="tx1"/>
                </a:solidFill>
                <a:latin typeface="Times New Roman" panose="02020603050405020304" pitchFamily="18" charset="0"/>
                <a:cs typeface="Times New Roman" panose="02020603050405020304" pitchFamily="18" charset="0"/>
              </a:rPr>
              <a:t>: η μάζα ενός σώματος προκύπτει από την πυκνότητα του και τον όγκο του.</a:t>
            </a:r>
          </a:p>
          <a:p>
            <a:pPr marL="465138" lvl="2" indent="0" algn="just">
              <a:spcBef>
                <a:spcPts val="600"/>
              </a:spcBef>
              <a:spcAft>
                <a:spcPts val="600"/>
              </a:spcAft>
              <a:buNone/>
            </a:pPr>
            <a:r>
              <a:rPr lang="el-GR" sz="1600" dirty="0">
                <a:solidFill>
                  <a:schemeClr val="tx1"/>
                </a:solidFill>
                <a:latin typeface="Times New Roman" panose="02020603050405020304" pitchFamily="18" charset="0"/>
                <a:cs typeface="Times New Roman" panose="02020603050405020304" pitchFamily="18" charset="0"/>
              </a:rPr>
              <a:t>Διάκριση μάζας/βάρους – το βάρος ενός σώματος εξαρτάται από το γεωγραφικό πλάτος ενώ η μάζα του (νοούμενη ως ποσότητα ύλης) θα παρέμενε σταθερή ακόμη και αν μεταφερόταν στη Σελήνη.</a:t>
            </a:r>
          </a:p>
          <a:p>
            <a:pPr marL="465138" lvl="2" indent="0" algn="just">
              <a:spcBef>
                <a:spcPts val="600"/>
              </a:spcBef>
              <a:spcAft>
                <a:spcPts val="600"/>
              </a:spcAft>
              <a:buNone/>
            </a:pPr>
            <a:r>
              <a:rPr lang="el-GR" sz="1600" dirty="0">
                <a:solidFill>
                  <a:schemeClr val="tx1"/>
                </a:solidFill>
                <a:latin typeface="Times New Roman" panose="02020603050405020304" pitchFamily="18" charset="0"/>
                <a:cs typeface="Times New Roman" panose="02020603050405020304" pitchFamily="18" charset="0"/>
              </a:rPr>
              <a:t>Η μάζα ενός σώματος καθορίζει την αδράνεια του.</a:t>
            </a:r>
          </a:p>
          <a:p>
            <a:pPr marL="236538" lvl="1" indent="0" algn="just">
              <a:spcBef>
                <a:spcPts val="600"/>
              </a:spcBef>
              <a:spcAft>
                <a:spcPts val="600"/>
              </a:spcAft>
              <a:buNone/>
            </a:pPr>
            <a:r>
              <a:rPr lang="el-GR" sz="1800" b="1" dirty="0">
                <a:solidFill>
                  <a:schemeClr val="tx1"/>
                </a:solidFill>
                <a:latin typeface="Times New Roman" panose="02020603050405020304" pitchFamily="18" charset="0"/>
                <a:cs typeface="Times New Roman" panose="02020603050405020304" pitchFamily="18" charset="0"/>
              </a:rPr>
              <a:t>2ος ορισμός</a:t>
            </a:r>
            <a:r>
              <a:rPr lang="el-GR" sz="1800" dirty="0">
                <a:solidFill>
                  <a:schemeClr val="tx1"/>
                </a:solidFill>
                <a:latin typeface="Times New Roman" panose="02020603050405020304" pitchFamily="18" charset="0"/>
                <a:cs typeface="Times New Roman" panose="02020603050405020304" pitchFamily="18" charset="0"/>
              </a:rPr>
              <a:t>: η «ποσότητα κίνησης» ενός σώματος προκύπτει από την ταχύτητα του και την ποσότητα ύλης που περιέχει.</a:t>
            </a:r>
          </a:p>
          <a:p>
            <a:pPr marL="236538" lvl="1" indent="0" algn="just">
              <a:spcBef>
                <a:spcPts val="600"/>
              </a:spcBef>
              <a:spcAft>
                <a:spcPts val="600"/>
              </a:spcAft>
              <a:buNone/>
            </a:pPr>
            <a:r>
              <a:rPr lang="el-GR" sz="1800" dirty="0">
                <a:solidFill>
                  <a:schemeClr val="tx1"/>
                </a:solidFill>
                <a:latin typeface="Times New Roman" panose="02020603050405020304" pitchFamily="18" charset="0"/>
                <a:cs typeface="Times New Roman" panose="02020603050405020304" pitchFamily="18" charset="0"/>
              </a:rPr>
              <a:t>Η έννοια της «εντυπωθείσας δύναμης» (</a:t>
            </a:r>
            <a:r>
              <a:rPr lang="el-GR" sz="1800" dirty="0" err="1">
                <a:solidFill>
                  <a:schemeClr val="tx1"/>
                </a:solidFill>
                <a:latin typeface="Times New Roman" panose="02020603050405020304" pitchFamily="18" charset="0"/>
                <a:cs typeface="Times New Roman" panose="02020603050405020304" pitchFamily="18" charset="0"/>
              </a:rPr>
              <a:t>impressed</a:t>
            </a:r>
            <a:r>
              <a:rPr lang="el-GR" sz="1800" dirty="0">
                <a:solidFill>
                  <a:schemeClr val="tx1"/>
                </a:solidFill>
                <a:latin typeface="Times New Roman" panose="02020603050405020304" pitchFamily="18" charset="0"/>
                <a:cs typeface="Times New Roman" panose="02020603050405020304" pitchFamily="18" charset="0"/>
              </a:rPr>
              <a:t> </a:t>
            </a:r>
            <a:r>
              <a:rPr lang="el-GR" sz="1800" dirty="0" err="1">
                <a:solidFill>
                  <a:schemeClr val="tx1"/>
                </a:solidFill>
                <a:latin typeface="Times New Roman" panose="02020603050405020304" pitchFamily="18" charset="0"/>
                <a:cs typeface="Times New Roman" panose="02020603050405020304" pitchFamily="18" charset="0"/>
              </a:rPr>
              <a:t>force</a:t>
            </a:r>
            <a:r>
              <a:rPr lang="el-GR" sz="1800" dirty="0">
                <a:solidFill>
                  <a:schemeClr val="tx1"/>
                </a:solidFill>
                <a:latin typeface="Times New Roman" panose="02020603050405020304" pitchFamily="18" charset="0"/>
                <a:cs typeface="Times New Roman" panose="02020603050405020304" pitchFamily="18" charset="0"/>
              </a:rPr>
              <a:t>) – κρούση, πίεση, κεντρομόλος δύναμη</a:t>
            </a:r>
          </a:p>
          <a:p>
            <a:pPr marL="236538" lvl="1" indent="0" algn="just">
              <a:spcBef>
                <a:spcPts val="600"/>
              </a:spcBef>
              <a:spcAft>
                <a:spcPts val="600"/>
              </a:spcAft>
              <a:buNone/>
            </a:pPr>
            <a:r>
              <a:rPr lang="el-GR" sz="1800" dirty="0">
                <a:solidFill>
                  <a:schemeClr val="tx1"/>
                </a:solidFill>
                <a:latin typeface="Times New Roman" panose="02020603050405020304" pitchFamily="18" charset="0"/>
                <a:cs typeface="Times New Roman" panose="02020603050405020304" pitchFamily="18" charset="0"/>
              </a:rPr>
              <a:t>Η κρούση και η πίεση ήταν αποδεκτές από τη μηχανική φιλοσοφία. Η κεντρομόλος δύναμη δεν ήταν.</a:t>
            </a:r>
          </a:p>
          <a:p>
            <a:pPr marL="236538" lvl="1" indent="0" algn="just">
              <a:spcBef>
                <a:spcPts val="600"/>
              </a:spcBef>
              <a:spcAft>
                <a:spcPts val="600"/>
              </a:spcAft>
              <a:buNone/>
            </a:pPr>
            <a:r>
              <a:rPr lang="el-GR" sz="1800" dirty="0">
                <a:solidFill>
                  <a:schemeClr val="tx1"/>
                </a:solidFill>
                <a:latin typeface="Times New Roman" panose="02020603050405020304" pitchFamily="18" charset="0"/>
                <a:cs typeface="Times New Roman" panose="02020603050405020304" pitchFamily="18" charset="0"/>
              </a:rPr>
              <a:t>Νόμοι του Κέπλερ</a:t>
            </a:r>
          </a:p>
        </p:txBody>
      </p:sp>
    </p:spTree>
    <p:extLst>
      <p:ext uri="{BB962C8B-B14F-4D97-AF65-F5344CB8AC3E}">
        <p14:creationId xmlns:p14="http://schemas.microsoft.com/office/powerpoint/2010/main" val="407566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457200" y="274638"/>
            <a:ext cx="8229600" cy="639762"/>
          </a:xfrm>
        </p:spPr>
        <p:txBody>
          <a:bodyPr>
            <a:normAutofit fontScale="90000"/>
          </a:bodyPr>
          <a:lstStyle/>
          <a:p>
            <a:pPr eaLnBrk="1" hangingPunct="1"/>
            <a:r>
              <a:rPr lang="el-GR" altLang="el-GR" sz="4000" b="1" dirty="0">
                <a:solidFill>
                  <a:srgbClr val="0070C0"/>
                </a:solidFill>
                <a:latin typeface="Times New Roman" panose="02020603050405020304" pitchFamily="18" charset="0"/>
                <a:cs typeface="Times New Roman" panose="02020603050405020304" pitchFamily="18" charset="0"/>
              </a:rPr>
              <a:t>Οι τρεις νόμοι της κίνησης</a:t>
            </a:r>
          </a:p>
        </p:txBody>
      </p:sp>
      <p:sp>
        <p:nvSpPr>
          <p:cNvPr id="24579" name="Rectangle 3"/>
          <p:cNvSpPr>
            <a:spLocks noGrp="1" noChangeArrowheads="1"/>
          </p:cNvSpPr>
          <p:nvPr>
            <p:ph idx="1"/>
          </p:nvPr>
        </p:nvSpPr>
        <p:spPr>
          <a:xfrm>
            <a:off x="457200" y="1600200"/>
            <a:ext cx="8229600" cy="4619846"/>
          </a:xfrm>
        </p:spPr>
        <p:txBody>
          <a:bodyPr>
            <a:normAutofit fontScale="92500" lnSpcReduction="20000"/>
          </a:bodyPr>
          <a:lstStyle/>
          <a:p>
            <a:pPr eaLnBrk="1" hangingPunct="1">
              <a:lnSpc>
                <a:spcPct val="110000"/>
              </a:lnSpc>
              <a:spcBef>
                <a:spcPts val="1200"/>
              </a:spcBef>
              <a:spcAft>
                <a:spcPts val="1200"/>
              </a:spcAft>
            </a:pPr>
            <a:r>
              <a:rPr lang="el-GR" altLang="el-GR" sz="2800" dirty="0">
                <a:solidFill>
                  <a:schemeClr val="tx1"/>
                </a:solidFill>
                <a:latin typeface="Times New Roman" panose="02020603050405020304" pitchFamily="18" charset="0"/>
                <a:cs typeface="Times New Roman" panose="02020603050405020304" pitchFamily="18" charset="0"/>
              </a:rPr>
              <a:t>1. «Κάθε σώμα διατηρεί την κατάσταση της ακινησίας ή της ομαλής ευθύγραμμης κίνησης μέχρις ότου υποχρεωθεί να αλλάξει την κατάσταση αυτή από δυνάμεις που εφαρμόζονται επάνω του».</a:t>
            </a:r>
          </a:p>
          <a:p>
            <a:pPr eaLnBrk="1" hangingPunct="1">
              <a:lnSpc>
                <a:spcPct val="110000"/>
              </a:lnSpc>
              <a:spcBef>
                <a:spcPts val="1200"/>
              </a:spcBef>
              <a:spcAft>
                <a:spcPts val="1200"/>
              </a:spcAft>
            </a:pPr>
            <a:r>
              <a:rPr lang="el-GR" altLang="el-GR" sz="2800" dirty="0">
                <a:solidFill>
                  <a:schemeClr val="tx1"/>
                </a:solidFill>
                <a:latin typeface="Times New Roman" panose="02020603050405020304" pitchFamily="18" charset="0"/>
                <a:cs typeface="Times New Roman" panose="02020603050405020304" pitchFamily="18" charset="0"/>
              </a:rPr>
              <a:t>2. «Η μεταβολή της κίνησης είναι ανάλογη προς την κινητήρια δύναμη που εφαρμόζεται, και γίνεται κατά τη διεύθυνση της ευθείας κατά την οποία εφαρμόζεται η δύναμη».</a:t>
            </a:r>
          </a:p>
          <a:p>
            <a:pPr eaLnBrk="1" hangingPunct="1">
              <a:lnSpc>
                <a:spcPct val="110000"/>
              </a:lnSpc>
              <a:spcBef>
                <a:spcPts val="1200"/>
              </a:spcBef>
              <a:spcAft>
                <a:spcPts val="1200"/>
              </a:spcAft>
            </a:pPr>
            <a:r>
              <a:rPr lang="el-GR" altLang="el-GR" sz="2800" dirty="0">
                <a:solidFill>
                  <a:schemeClr val="tx1"/>
                </a:solidFill>
                <a:latin typeface="Times New Roman" panose="02020603050405020304" pitchFamily="18" charset="0"/>
                <a:cs typeface="Times New Roman" panose="02020603050405020304" pitchFamily="18" charset="0"/>
              </a:rPr>
              <a:t>3. «Σε κάθε δράση υπάρχει μια ίση και αντίθετη αντίδραση».</a:t>
            </a:r>
          </a:p>
        </p:txBody>
      </p:sp>
    </p:spTree>
    <p:extLst>
      <p:ext uri="{BB962C8B-B14F-4D97-AF65-F5344CB8AC3E}">
        <p14:creationId xmlns:p14="http://schemas.microsoft.com/office/powerpoint/2010/main" val="3235552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44562"/>
          </a:xfrm>
        </p:spPr>
        <p:txBody>
          <a:bodyPr>
            <a:normAutofit fontScale="90000"/>
          </a:bodyPr>
          <a:lstStyle/>
          <a:p>
            <a:r>
              <a:rPr lang="el-GR" sz="3600" b="1" dirty="0">
                <a:solidFill>
                  <a:srgbClr val="0070C0"/>
                </a:solidFill>
                <a:latin typeface="Times New Roman" panose="02020603050405020304" pitchFamily="18" charset="0"/>
                <a:cs typeface="Times New Roman" panose="02020603050405020304" pitchFamily="18" charset="0"/>
              </a:rPr>
              <a:t>Η απόδειξη του 2ου νόμου του </a:t>
            </a:r>
            <a:r>
              <a:rPr lang="el-GR" sz="3600" b="1" dirty="0" err="1">
                <a:solidFill>
                  <a:srgbClr val="0070C0"/>
                </a:solidFill>
                <a:latin typeface="Times New Roman" panose="02020603050405020304" pitchFamily="18" charset="0"/>
                <a:cs typeface="Times New Roman" panose="02020603050405020304" pitchFamily="18" charset="0"/>
              </a:rPr>
              <a:t>Kepler</a:t>
            </a:r>
            <a:br>
              <a:rPr lang="en-US" sz="3600" b="1" dirty="0">
                <a:solidFill>
                  <a:srgbClr val="0070C0"/>
                </a:solidFill>
                <a:latin typeface="Times New Roman" panose="02020603050405020304" pitchFamily="18" charset="0"/>
                <a:cs typeface="Times New Roman" panose="02020603050405020304" pitchFamily="18" charset="0"/>
              </a:rPr>
            </a:br>
            <a:r>
              <a:rPr lang="el-GR" sz="3600" b="1" dirty="0">
                <a:solidFill>
                  <a:srgbClr val="0070C0"/>
                </a:solidFill>
                <a:latin typeface="Times New Roman" panose="02020603050405020304" pitchFamily="18" charset="0"/>
                <a:cs typeface="Times New Roman" panose="02020603050405020304" pitchFamily="18" charset="0"/>
              </a:rPr>
              <a:t>για την ευθύγραμμη ομαλή κίνηση</a:t>
            </a:r>
          </a:p>
        </p:txBody>
      </p:sp>
      <p:pic>
        <p:nvPicPr>
          <p:cNvPr id="4" name="Θέση περιεχομένου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19200" y="1554938"/>
            <a:ext cx="7095137" cy="4998262"/>
          </a:xfrm>
        </p:spPr>
      </p:pic>
    </p:spTree>
    <p:extLst>
      <p:ext uri="{BB962C8B-B14F-4D97-AF65-F5344CB8AC3E}">
        <p14:creationId xmlns:p14="http://schemas.microsoft.com/office/powerpoint/2010/main" val="1429419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400"/>
            <a:ext cx="8229600" cy="609600"/>
          </a:xfrm>
        </p:spPr>
        <p:txBody>
          <a:bodyPr>
            <a:normAutofit fontScale="90000"/>
          </a:bodyPr>
          <a:lstStyle/>
          <a:p>
            <a:r>
              <a:rPr lang="el-GR" sz="4000" b="1" dirty="0">
                <a:solidFill>
                  <a:srgbClr val="0070C0"/>
                </a:solidFill>
                <a:latin typeface="Times New Roman" panose="02020603050405020304" pitchFamily="18" charset="0"/>
                <a:cs typeface="Times New Roman" panose="02020603050405020304" pitchFamily="18" charset="0"/>
              </a:rPr>
              <a:t>Η απόδειξη του 2</a:t>
            </a:r>
            <a:r>
              <a:rPr lang="el-GR" sz="4000" b="1" baseline="30000" dirty="0">
                <a:solidFill>
                  <a:srgbClr val="0070C0"/>
                </a:solidFill>
                <a:latin typeface="Times New Roman" panose="02020603050405020304" pitchFamily="18" charset="0"/>
                <a:cs typeface="Times New Roman" panose="02020603050405020304" pitchFamily="18" charset="0"/>
              </a:rPr>
              <a:t>ου</a:t>
            </a:r>
            <a:r>
              <a:rPr lang="el-GR" sz="4000" b="1" dirty="0">
                <a:solidFill>
                  <a:srgbClr val="0070C0"/>
                </a:solidFill>
                <a:latin typeface="Times New Roman" panose="02020603050405020304" pitchFamily="18" charset="0"/>
                <a:cs typeface="Times New Roman" panose="02020603050405020304" pitchFamily="18" charset="0"/>
              </a:rPr>
              <a:t> νόμου του </a:t>
            </a:r>
            <a:r>
              <a:rPr lang="en-US" sz="4000" b="1" dirty="0">
                <a:solidFill>
                  <a:srgbClr val="0070C0"/>
                </a:solidFill>
                <a:latin typeface="Times New Roman" panose="02020603050405020304" pitchFamily="18" charset="0"/>
                <a:cs typeface="Times New Roman" panose="02020603050405020304" pitchFamily="18" charset="0"/>
              </a:rPr>
              <a:t>Kepler</a:t>
            </a:r>
            <a:endParaRPr lang="el-GR" sz="4000" b="1" dirty="0">
              <a:solidFill>
                <a:srgbClr val="0070C0"/>
              </a:solidFill>
              <a:latin typeface="Times New Roman" panose="02020603050405020304" pitchFamily="18" charset="0"/>
              <a:cs typeface="Times New Roman" panose="02020603050405020304" pitchFamily="18" charset="0"/>
            </a:endParaRPr>
          </a:p>
        </p:txBody>
      </p:sp>
      <p:pic>
        <p:nvPicPr>
          <p:cNvPr id="4" name="Θέση περιεχομένου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6400" y="914400"/>
            <a:ext cx="5791199" cy="5791199"/>
          </a:xfrm>
        </p:spPr>
      </p:pic>
    </p:spTree>
    <p:extLst>
      <p:ext uri="{BB962C8B-B14F-4D97-AF65-F5344CB8AC3E}">
        <p14:creationId xmlns:p14="http://schemas.microsoft.com/office/powerpoint/2010/main" val="3603886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solidFill>
                  <a:srgbClr val="0070C0"/>
                </a:solidFill>
                <a:latin typeface="Times New Roman" panose="02020603050405020304" pitchFamily="18" charset="0"/>
                <a:cs typeface="Times New Roman" panose="02020603050405020304" pitchFamily="18" charset="0"/>
              </a:rPr>
              <a:t>Το 2</a:t>
            </a:r>
            <a:r>
              <a:rPr lang="el-GR" b="1" baseline="30000" dirty="0">
                <a:solidFill>
                  <a:srgbClr val="0070C0"/>
                </a:solidFill>
                <a:latin typeface="Times New Roman" panose="02020603050405020304" pitchFamily="18" charset="0"/>
                <a:cs typeface="Times New Roman" panose="02020603050405020304" pitchFamily="18" charset="0"/>
              </a:rPr>
              <a:t>ο</a:t>
            </a:r>
            <a:r>
              <a:rPr lang="el-GR" b="1" dirty="0">
                <a:solidFill>
                  <a:srgbClr val="0070C0"/>
                </a:solidFill>
                <a:latin typeface="Times New Roman" panose="02020603050405020304" pitchFamily="18" charset="0"/>
                <a:cs typeface="Times New Roman" panose="02020603050405020304" pitchFamily="18" charset="0"/>
              </a:rPr>
              <a:t> ‘βιβλίο’ των </a:t>
            </a:r>
            <a:r>
              <a:rPr lang="en-US" b="1" i="1" dirty="0">
                <a:solidFill>
                  <a:srgbClr val="0070C0"/>
                </a:solidFill>
                <a:latin typeface="Times New Roman" panose="02020603050405020304" pitchFamily="18" charset="0"/>
                <a:cs typeface="Times New Roman" panose="02020603050405020304" pitchFamily="18" charset="0"/>
              </a:rPr>
              <a:t>Principia</a:t>
            </a:r>
            <a:endParaRPr lang="el-GR" b="1" dirty="0">
              <a:solidFill>
                <a:srgbClr val="0070C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457200" y="2057400"/>
            <a:ext cx="8229600" cy="4068763"/>
          </a:xfrm>
        </p:spPr>
        <p:txBody>
          <a:bodyPr>
            <a:normAutofit/>
          </a:bodyPr>
          <a:lstStyle/>
          <a:p>
            <a:pPr>
              <a:spcBef>
                <a:spcPts val="1200"/>
              </a:spcBef>
              <a:spcAft>
                <a:spcPts val="1200"/>
              </a:spcAft>
            </a:pPr>
            <a:r>
              <a:rPr lang="el-GR" sz="3200" dirty="0">
                <a:solidFill>
                  <a:schemeClr val="tx1"/>
                </a:solidFill>
                <a:latin typeface="Times New Roman" panose="02020603050405020304" pitchFamily="18" charset="0"/>
                <a:cs typeface="Times New Roman" panose="02020603050405020304" pitchFamily="18" charset="0"/>
              </a:rPr>
              <a:t>Πραγματεύεται τις κινήσεις ρευστών και σωμάτων που κινούνται μέσα σε αυτά τα ρευστά και συναντούν αντίσταση.</a:t>
            </a:r>
          </a:p>
          <a:p>
            <a:pPr>
              <a:spcBef>
                <a:spcPts val="1200"/>
              </a:spcBef>
              <a:spcAft>
                <a:spcPts val="1200"/>
              </a:spcAft>
            </a:pPr>
            <a:r>
              <a:rPr lang="el-GR" sz="3200" dirty="0">
                <a:solidFill>
                  <a:schemeClr val="tx1"/>
                </a:solidFill>
                <a:latin typeface="Times New Roman" panose="02020603050405020304" pitchFamily="18" charset="0"/>
                <a:cs typeface="Times New Roman" panose="02020603050405020304" pitchFamily="18" charset="0"/>
              </a:rPr>
              <a:t>Βασικός σκοπός του είναι να αποδείξει ότι η καρτεσιανή ερμηνεία των στροβίλων είναι ασύμβατη με τις κινήσεις των πλανητών.</a:t>
            </a:r>
          </a:p>
        </p:txBody>
      </p:sp>
    </p:spTree>
    <p:extLst>
      <p:ext uri="{BB962C8B-B14F-4D97-AF65-F5344CB8AC3E}">
        <p14:creationId xmlns:p14="http://schemas.microsoft.com/office/powerpoint/2010/main" val="117759732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2362</TotalTime>
  <Words>992</Words>
  <Application>Microsoft Office PowerPoint</Application>
  <PresentationFormat>Προβολή στην οθόνη (4:3)</PresentationFormat>
  <Paragraphs>76</Paragraphs>
  <Slides>19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19</vt:i4>
      </vt:variant>
    </vt:vector>
  </HeadingPairs>
  <TitlesOfParts>
    <vt:vector size="24" baseType="lpstr">
      <vt:lpstr>Arial</vt:lpstr>
      <vt:lpstr>Calibri</vt:lpstr>
      <vt:lpstr>Garamond</vt:lpstr>
      <vt:lpstr>Times New Roman</vt:lpstr>
      <vt:lpstr>Θέμα του Office</vt:lpstr>
      <vt:lpstr>Νεύτων</vt:lpstr>
      <vt:lpstr>Ισαάκ Νεύτων (1642-1727)</vt:lpstr>
      <vt:lpstr>Παρουσίαση του PowerPoint</vt:lpstr>
      <vt:lpstr>Παρουσίαση του PowerPoint</vt:lpstr>
      <vt:lpstr>Το πρώτο ‘βιβλίο’ των Principia</vt:lpstr>
      <vt:lpstr>Οι τρεις νόμοι της κίνησης</vt:lpstr>
      <vt:lpstr>Η απόδειξη του 2ου νόμου του Kepler για την ευθύγραμμη ομαλή κίνηση</vt:lpstr>
      <vt:lpstr>Η απόδειξη του 2ου νόμου του Kepler</vt:lpstr>
      <vt:lpstr>Το 2ο ‘βιβλίο’ των Principia</vt:lpstr>
      <vt:lpstr>Το 3ο ‘βιβλίο’ των Principia</vt:lpstr>
      <vt:lpstr>Η νευτώνεια σύνθεση: η ενοποίηση της γήινης και της ουράνιας φυσικής https://en.wikisource.org/wiki/Page:Newton%27s_Principia_(1846).djvu/519#/media/File:Principia1846-513.png</vt:lpstr>
      <vt:lpstr>Η αλληλογραφία Leibniz – Clarke, 1715-1716</vt:lpstr>
      <vt:lpstr>Ο απόλυτος χώρος – το νοητικό πείραμα με τον κάδο</vt:lpstr>
      <vt:lpstr>Οι οπτικές διαλέξεις του Νεύτωνα, 1670-72: Το κρίσιμο πείραμα https://cudl.lib.cam.ac.uk/view/MS-ADD-04002/141</vt:lpstr>
      <vt:lpstr>Παρουσίαση του PowerPoint</vt:lpstr>
      <vt:lpstr>Η Οπτική, 1704</vt:lpstr>
      <vt:lpstr>Η νευτώνεια φυσική κατά τον 18ο αιώνα</vt:lpstr>
      <vt:lpstr>Νεύτων: Η Δύναμη του Θεού </vt:lpstr>
      <vt:lpstr>Νεύτων: The Newton Project</vt:lpstr>
    </vt:vector>
  </TitlesOfParts>
  <Company>.:L4zy w4r3z:.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Από τον Νεύτωνα στον Αϊνστάιν</dc:title>
  <dc:creator>Θόδωρος Αραμπατζής</dc:creator>
  <cp:lastModifiedBy>Theodore Arabatzis</cp:lastModifiedBy>
  <cp:revision>321</cp:revision>
  <dcterms:created xsi:type="dcterms:W3CDTF">2005-11-30T10:28:01Z</dcterms:created>
  <dcterms:modified xsi:type="dcterms:W3CDTF">2023-05-09T09:21:25Z</dcterms:modified>
</cp:coreProperties>
</file>