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1"/>
  </p:sldMasterIdLst>
  <p:sldIdLst>
    <p:sldId id="333" r:id="rId2"/>
    <p:sldId id="291" r:id="rId3"/>
    <p:sldId id="302" r:id="rId4"/>
    <p:sldId id="303" r:id="rId5"/>
    <p:sldId id="304" r:id="rId6"/>
    <p:sldId id="305" r:id="rId7"/>
    <p:sldId id="306" r:id="rId8"/>
    <p:sldId id="328" r:id="rId9"/>
    <p:sldId id="331" r:id="rId10"/>
    <p:sldId id="307" r:id="rId11"/>
    <p:sldId id="308" r:id="rId12"/>
    <p:sldId id="309" r:id="rId13"/>
    <p:sldId id="267" r:id="rId14"/>
    <p:sldId id="289" r:id="rId15"/>
    <p:sldId id="297" r:id="rId16"/>
    <p:sldId id="310" r:id="rId17"/>
    <p:sldId id="311" r:id="rId18"/>
    <p:sldId id="312" r:id="rId19"/>
    <p:sldId id="313" r:id="rId20"/>
    <p:sldId id="314" r:id="rId21"/>
    <p:sldId id="315" r:id="rId22"/>
    <p:sldId id="317" r:id="rId23"/>
    <p:sldId id="316" r:id="rId24"/>
  </p:sldIdLst>
  <p:sldSz cx="9144000" cy="6858000" type="screen4x3"/>
  <p:notesSz cx="6864350" cy="9996488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 autoAdjust="0"/>
    <p:restoredTop sz="94646" autoAdjust="0"/>
  </p:normalViewPr>
  <p:slideViewPr>
    <p:cSldViewPr>
      <p:cViewPr varScale="1">
        <p:scale>
          <a:sx n="123" d="100"/>
          <a:sy n="123" d="100"/>
        </p:scale>
        <p:origin x="192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5EE5A-1E2E-4E8C-A461-170F88EF49A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4658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78415-0849-4B7D-A3C8-6B819069B01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7894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C6376-EED7-43EE-B065-176CCDA9D6C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5484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C1C14-B371-422A-A3EE-4872EFD9818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9025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0E582-E8D8-4C88-97A8-D5ED0649783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115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49682-1D00-419D-A183-1398C9E90E6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801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6DAB3-2475-4447-AFBF-B6DB8F926B0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9746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DF214-153E-4270-A058-D49D4156862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7366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08A9A-D5ED-4E72-97C7-1B6E2921F97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4950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7CAFD-A901-46AF-8DA9-9656D1C2DB8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9456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D25CC-184B-4AF7-BF22-D71B1E5A7CF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002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Στυλ κύριου τίτλου</a:t>
            </a:r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Στυλ υποδείγματος κειμένου</a:t>
            </a:r>
          </a:p>
          <a:p>
            <a:pPr lvl="1"/>
            <a:r>
              <a:rPr lang="el-GR" altLang="el-GR"/>
              <a:t>Δεύτερου επιπέδου</a:t>
            </a:r>
          </a:p>
          <a:p>
            <a:pPr lvl="2"/>
            <a:r>
              <a:rPr lang="el-GR" altLang="el-GR"/>
              <a:t>Τρίτου επιπέδου</a:t>
            </a:r>
          </a:p>
          <a:p>
            <a:pPr lvl="3"/>
            <a:r>
              <a:rPr lang="el-GR" altLang="el-GR"/>
              <a:t>Τέταρτου επιπέδου</a:t>
            </a:r>
          </a:p>
          <a:p>
            <a:pPr lvl="4"/>
            <a:r>
              <a:rPr lang="el-GR" alt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D5494B-D92D-4610-BC2D-30BC38222F9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85DAFDD-BBB6-BC40-DDFF-66B263298C9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295400"/>
            <a:ext cx="8305800" cy="3886200"/>
          </a:xfrm>
        </p:spPr>
        <p:txBody>
          <a:bodyPr/>
          <a:lstStyle/>
          <a:p>
            <a:pPr eaLnBrk="1" hangingPunct="1"/>
            <a:r>
              <a:rPr lang="el-GR" altLang="el-GR" sz="4800" dirty="0">
                <a:solidFill>
                  <a:srgbClr val="0070C0"/>
                </a:solidFill>
              </a:rPr>
              <a:t>Η Επιστημονική Επανάσταση του 16</a:t>
            </a:r>
            <a:r>
              <a:rPr lang="el-GR" altLang="el-GR" sz="4800" baseline="30000" dirty="0">
                <a:solidFill>
                  <a:srgbClr val="0070C0"/>
                </a:solidFill>
              </a:rPr>
              <a:t>ου</a:t>
            </a:r>
            <a:r>
              <a:rPr lang="el-GR" altLang="el-GR" sz="4800" dirty="0">
                <a:solidFill>
                  <a:srgbClr val="0070C0"/>
                </a:solidFill>
              </a:rPr>
              <a:t> και του 17</a:t>
            </a:r>
            <a:r>
              <a:rPr lang="el-GR" altLang="el-GR" sz="4800" baseline="30000" dirty="0">
                <a:solidFill>
                  <a:srgbClr val="0070C0"/>
                </a:solidFill>
              </a:rPr>
              <a:t>ου</a:t>
            </a:r>
            <a:r>
              <a:rPr lang="el-GR" altLang="el-GR" sz="4800" dirty="0">
                <a:solidFill>
                  <a:srgbClr val="0070C0"/>
                </a:solidFill>
              </a:rPr>
              <a:t> αιώνα</a:t>
            </a:r>
            <a:br>
              <a:rPr lang="el-GR" altLang="el-GR" sz="4800" dirty="0">
                <a:solidFill>
                  <a:srgbClr val="0070C0"/>
                </a:solidFill>
              </a:rPr>
            </a:br>
            <a:r>
              <a:rPr lang="el-GR" altLang="el-GR" sz="4800" dirty="0">
                <a:solidFill>
                  <a:srgbClr val="0070C0"/>
                </a:solidFill>
              </a:rPr>
              <a:t>Επισκόπηση</a:t>
            </a:r>
            <a:endParaRPr lang="el-GR" altLang="el-GR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600" dirty="0">
                <a:solidFill>
                  <a:srgbClr val="0070C0"/>
                </a:solidFill>
              </a:rPr>
              <a:t>Η επιστημονική επανάσταση, 1543-1687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l-GR" dirty="0"/>
              <a:t>Η αντικατάσταση του γεωκεντρικού από το  ηλιοκεντρικό σύστημα</a:t>
            </a:r>
          </a:p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l-GR" dirty="0"/>
              <a:t>Η αντικατάσταση της φυσικής του Αριστοτέλη από τη φυσική του Γαλιλαίου και του Νεύτωνα</a:t>
            </a:r>
          </a:p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l-GR" b="1" dirty="0"/>
              <a:t>Νέα</a:t>
            </a:r>
            <a:r>
              <a:rPr lang="el-GR" dirty="0"/>
              <a:t> μεταφυσική – το σύμπαν ως μια πελώρια μηχανή</a:t>
            </a:r>
          </a:p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l-GR" b="1" dirty="0"/>
              <a:t>Νέα</a:t>
            </a:r>
            <a:r>
              <a:rPr lang="en-US" b="1" dirty="0"/>
              <a:t> (?)</a:t>
            </a:r>
            <a:r>
              <a:rPr lang="el-GR" dirty="0"/>
              <a:t> μεθοδολογία: μαθηματικά &amp; πείραμα</a:t>
            </a:r>
          </a:p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l-GR" b="1" dirty="0"/>
              <a:t>Νέα</a:t>
            </a:r>
            <a:r>
              <a:rPr lang="el-GR" dirty="0"/>
              <a:t> επιστημονικά όργανα: τηλεσκόπιο, μικροσκόπιο, θερμόμετρο, βαρόμετρο, αντλία κενού</a:t>
            </a:r>
          </a:p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l-GR" b="1" dirty="0"/>
              <a:t>Νέοι</a:t>
            </a:r>
            <a:r>
              <a:rPr lang="el-GR" dirty="0"/>
              <a:t> θεσμοί: ακαδημίες, επιστημονικά περιοδικά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>
                <a:solidFill>
                  <a:srgbClr val="0070C0"/>
                </a:solidFill>
              </a:rPr>
              <a:t>Οι κινήσεις των απλανών αστέρων</a:t>
            </a:r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0188" y="1600200"/>
            <a:ext cx="614362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591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rgbClr val="0070C0"/>
                </a:solidFill>
              </a:rPr>
              <a:t>Το γεωκεντρικό σύμπαν: Η κοσμολογία του Αριστοτέλη</a:t>
            </a: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1625" y="1600200"/>
            <a:ext cx="600075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558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rgbClr val="0070C0"/>
                </a:solidFill>
              </a:rPr>
              <a:t>Οι ανάδρομες κινήσεις των πλανητών</a:t>
            </a:r>
          </a:p>
        </p:txBody>
      </p:sp>
      <p:pic>
        <p:nvPicPr>
          <p:cNvPr id="61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5750" y="1600200"/>
            <a:ext cx="60325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4225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rgbClr val="0070C0"/>
                </a:solidFill>
              </a:rPr>
              <a:t>Η </a:t>
            </a:r>
            <a:r>
              <a:rPr lang="el-GR" dirty="0" err="1">
                <a:solidFill>
                  <a:srgbClr val="0070C0"/>
                </a:solidFill>
              </a:rPr>
              <a:t>Πτολεμαϊκή</a:t>
            </a:r>
            <a:r>
              <a:rPr lang="el-GR" dirty="0">
                <a:solidFill>
                  <a:srgbClr val="0070C0"/>
                </a:solidFill>
              </a:rPr>
              <a:t> αστρονομία: </a:t>
            </a:r>
            <a:r>
              <a:rPr lang="el-GR" dirty="0" err="1">
                <a:solidFill>
                  <a:srgbClr val="0070C0"/>
                </a:solidFill>
              </a:rPr>
              <a:t>Επίκυκλοι</a:t>
            </a:r>
            <a:r>
              <a:rPr lang="el-GR" dirty="0">
                <a:solidFill>
                  <a:srgbClr val="0070C0"/>
                </a:solidFill>
              </a:rPr>
              <a:t> και φέροντες κύκλοι</a:t>
            </a:r>
          </a:p>
        </p:txBody>
      </p:sp>
      <p:pic>
        <p:nvPicPr>
          <p:cNvPr id="71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8963" y="1600200"/>
            <a:ext cx="542607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505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>
                <a:solidFill>
                  <a:srgbClr val="0070C0"/>
                </a:solidFill>
              </a:rPr>
              <a:t>Η φυσική του Αριστοτέλη</a:t>
            </a:r>
          </a:p>
        </p:txBody>
      </p:sp>
      <p:sp>
        <p:nvSpPr>
          <p:cNvPr id="8195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l-GR" altLang="el-GR" dirty="0"/>
              <a:t>Φυσικές και εξαναγκασμένες κινήσεις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l-GR" altLang="el-GR" dirty="0"/>
              <a:t>Η κίνηση απαιτεί κάποιο αίτιο: όλα τα κινούμενα σώματα κινούνται εξαιτίας κάποιου </a:t>
            </a:r>
            <a:r>
              <a:rPr lang="el-GR" altLang="el-GR" dirty="0" err="1"/>
              <a:t>κινούντος</a:t>
            </a:r>
            <a:r>
              <a:rPr lang="el-GR" altLang="el-GR" dirty="0"/>
              <a:t>.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l-GR" altLang="el-GR" dirty="0"/>
              <a:t>Στις φυσικές κινήσεις το κινούν είναι η φύση του σώματος, ενώ στις εξαναγκασμένες κινήσεις το κινούν είναι μια εξωτερική δύναμη.</a:t>
            </a:r>
          </a:p>
        </p:txBody>
      </p:sp>
    </p:spTree>
    <p:extLst>
      <p:ext uri="{BB962C8B-B14F-4D97-AF65-F5344CB8AC3E}">
        <p14:creationId xmlns:p14="http://schemas.microsoft.com/office/powerpoint/2010/main" val="3274663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l-GR" dirty="0">
                <a:solidFill>
                  <a:srgbClr val="0070C0"/>
                </a:solidFill>
              </a:rPr>
              <a:t>Η μεταφυσική του Αριστοτέλη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sz="3600" dirty="0"/>
              <a:t>Μορφή &amp; ύλη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sz="3600" dirty="0"/>
              <a:t>Τέσσερεις ποιότητες (Θερμό - ψυχρό, ξηρό -  υγρό)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sz="3600" dirty="0"/>
              <a:t>Τέσσερα είδη αιτίων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sz="3600" dirty="0"/>
              <a:t>Τελεολογία -- οι σκοποί ενυπάρχουν στη φύση</a:t>
            </a:r>
          </a:p>
        </p:txBody>
      </p:sp>
    </p:spTree>
    <p:extLst>
      <p:ext uri="{BB962C8B-B14F-4D97-AF65-F5344CB8AC3E}">
        <p14:creationId xmlns:p14="http://schemas.microsoft.com/office/powerpoint/2010/main" val="3608062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0070C0"/>
                </a:solidFill>
              </a:rPr>
              <a:t>Ο Αριστοτέλης περί μεθόδου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dirty="0"/>
              <a:t>Επιστημονική γνώση = αποδεδειγμένη γνώση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dirty="0"/>
              <a:t>Επαγωγή + Παραγωγικός Συλλογισμός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dirty="0"/>
              <a:t>Έχω επιστημονική γνώση ενός φαινομένου όταν γνωρίζω την αιτία του.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l-GR" dirty="0"/>
              <a:t>Επιστημονική εξήγηση = παραγωγικό επιχείρημα του οποίου οι προκείμενες περιλαμβάνουν την αιτία του φαινομένου</a:t>
            </a:r>
          </a:p>
        </p:txBody>
      </p:sp>
    </p:spTree>
    <p:extLst>
      <p:ext uri="{BB962C8B-B14F-4D97-AF65-F5344CB8AC3E}">
        <p14:creationId xmlns:p14="http://schemas.microsoft.com/office/powerpoint/2010/main" val="801864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Τίτλος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eaLnBrk="1" hangingPunct="1"/>
            <a:r>
              <a:rPr lang="el-GR" altLang="el-GR" dirty="0">
                <a:solidFill>
                  <a:srgbClr val="0070C0"/>
                </a:solidFill>
              </a:rPr>
              <a:t>Η Κοπερνίκεια Επανάσταση;</a:t>
            </a:r>
          </a:p>
        </p:txBody>
      </p:sp>
      <p:sp>
        <p:nvSpPr>
          <p:cNvPr id="9219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4191000" cy="556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el-GR" altLang="el-GR" sz="2000"/>
              <a:t>Νικόλαος Κοπέρνικος,  1473-1543</a:t>
            </a:r>
          </a:p>
        </p:txBody>
      </p:sp>
      <p:sp>
        <p:nvSpPr>
          <p:cNvPr id="9220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105400" y="1143000"/>
            <a:ext cx="3657600" cy="5562600"/>
          </a:xfrm>
        </p:spPr>
        <p:txBody>
          <a:bodyPr/>
          <a:lstStyle/>
          <a:p>
            <a:pPr eaLnBrk="1" hangingPunct="1"/>
            <a:r>
              <a:rPr lang="el-GR" altLang="el-GR" sz="2000" i="1"/>
              <a:t>Περί των Περιστροφών των Ουράνιων Σφαιρών</a:t>
            </a:r>
            <a:r>
              <a:rPr lang="el-GR" altLang="el-GR" sz="2000"/>
              <a:t> (1543)</a:t>
            </a:r>
          </a:p>
        </p:txBody>
      </p:sp>
      <p:pic>
        <p:nvPicPr>
          <p:cNvPr id="9221" name="Picture 2" descr="C:\Users\Θόδωρος\Documents\Documents\Sci Rev Figures\Copernicus Portrait - © 2010 Museo Galile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3992563" cy="492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3" descr="C:\Users\Θόδωρος\Documents\New Work\Courses &amp; Seminars\SciRevFigures\Copernicus - De revolutionibus - 2nd ed 1566 - Wikiped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813" y="1914525"/>
            <a:ext cx="2819400" cy="475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687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l-GR" altLang="el-GR">
                <a:solidFill>
                  <a:srgbClr val="0070C0"/>
                </a:solidFill>
              </a:rPr>
              <a:t>Το Κοπερνίκειο Σύμπαν</a:t>
            </a:r>
          </a:p>
        </p:txBody>
      </p:sp>
      <p:sp>
        <p:nvSpPr>
          <p:cNvPr id="1024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3962400" cy="369888"/>
          </a:xfrm>
        </p:spPr>
        <p:txBody>
          <a:bodyPr/>
          <a:lstStyle/>
          <a:p>
            <a:pPr algn="ctr" eaLnBrk="1" hangingPunct="1"/>
            <a:r>
              <a:rPr lang="en-US" altLang="el-GR" b="0" i="1">
                <a:solidFill>
                  <a:srgbClr val="0070C0"/>
                </a:solidFill>
              </a:rPr>
              <a:t>De Revolutionibus, 1543</a:t>
            </a:r>
            <a:endParaRPr lang="el-GR" altLang="el-GR" b="0" i="1">
              <a:solidFill>
                <a:srgbClr val="0070C0"/>
              </a:solidFill>
            </a:endParaRPr>
          </a:p>
        </p:txBody>
      </p:sp>
      <p:sp>
        <p:nvSpPr>
          <p:cNvPr id="10244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8200" y="1143000"/>
            <a:ext cx="4041775" cy="639763"/>
          </a:xfrm>
        </p:spPr>
        <p:txBody>
          <a:bodyPr/>
          <a:lstStyle/>
          <a:p>
            <a:pPr algn="ctr" eaLnBrk="1" hangingPunct="1"/>
            <a:r>
              <a:rPr lang="en-US" altLang="el-GR" sz="2000" b="0">
                <a:solidFill>
                  <a:srgbClr val="0070C0"/>
                </a:solidFill>
              </a:rPr>
              <a:t>Thomas Digges, </a:t>
            </a:r>
            <a:r>
              <a:rPr lang="en-US" altLang="el-GR" sz="2000" b="0" i="1">
                <a:solidFill>
                  <a:srgbClr val="0070C0"/>
                </a:solidFill>
              </a:rPr>
              <a:t>A Perfit Description of the Coelestiall Orbes</a:t>
            </a:r>
            <a:r>
              <a:rPr lang="en-US" altLang="el-GR" sz="2000" b="0">
                <a:solidFill>
                  <a:srgbClr val="0070C0"/>
                </a:solidFill>
              </a:rPr>
              <a:t> (1576)</a:t>
            </a:r>
            <a:endParaRPr lang="el-GR" altLang="el-GR" sz="2000" b="0">
              <a:solidFill>
                <a:srgbClr val="0070C0"/>
              </a:solidFill>
            </a:endParaRPr>
          </a:p>
        </p:txBody>
      </p:sp>
      <p:pic>
        <p:nvPicPr>
          <p:cNvPr id="10245" name="Picture 2" descr="C:\Users\Θόδωρος\Documents\New Work\Courses &amp; Seminars\SciRevFigures\Copernican Universe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655763"/>
            <a:ext cx="2971800" cy="4991100"/>
          </a:xfrm>
          <a:noFill/>
        </p:spPr>
      </p:pic>
      <p:pic>
        <p:nvPicPr>
          <p:cNvPr id="10246" name="Picture 3" descr="C:\Users\Θόδωρος\Documents\New Work\Courses &amp; Seminars\SciRevFigures\Copernican Universe - Thomas Digges 1576.gi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905000"/>
            <a:ext cx="4114800" cy="4759325"/>
          </a:xfrm>
          <a:noFill/>
        </p:spPr>
      </p:pic>
    </p:spTree>
    <p:extLst>
      <p:ext uri="{BB962C8B-B14F-4D97-AF65-F5344CB8AC3E}">
        <p14:creationId xmlns:p14="http://schemas.microsoft.com/office/powerpoint/2010/main" val="1874377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rgbClr val="0070C0"/>
                </a:solidFill>
              </a:rPr>
              <a:t>Η Κοπερνίκεια εξήγηση της ανάδρομης κίνησης των πλανητών</a:t>
            </a:r>
          </a:p>
        </p:txBody>
      </p:sp>
      <p:pic>
        <p:nvPicPr>
          <p:cNvPr id="112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1225" y="1600200"/>
            <a:ext cx="478155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098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rgbClr val="0070C0"/>
                </a:solidFill>
              </a:rPr>
              <a:t>Ο Κέπλερ και η Πυθαγόρεια παράδοση</a:t>
            </a:r>
            <a:endParaRPr lang="el-GR" dirty="0"/>
          </a:p>
        </p:txBody>
      </p:sp>
      <p:sp>
        <p:nvSpPr>
          <p:cNvPr id="12291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l-GR" altLang="el-GR">
                <a:solidFill>
                  <a:srgbClr val="0070C0"/>
                </a:solidFill>
              </a:rPr>
              <a:t>Γιοχάνες Κέπλερ, 1571-1630</a:t>
            </a:r>
          </a:p>
        </p:txBody>
      </p:sp>
      <p:sp>
        <p:nvSpPr>
          <p:cNvPr id="12292" name="Θέση κειμένου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 eaLnBrk="1" hangingPunct="1"/>
            <a:r>
              <a:rPr lang="el-GR" altLang="el-GR">
                <a:solidFill>
                  <a:srgbClr val="0070C0"/>
                </a:solidFill>
              </a:rPr>
              <a:t>Γιατί οι πλανήτες είναι έξι;</a:t>
            </a:r>
          </a:p>
        </p:txBody>
      </p:sp>
      <p:pic>
        <p:nvPicPr>
          <p:cNvPr id="12293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9150" y="2174875"/>
            <a:ext cx="3316288" cy="3951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2279650"/>
            <a:ext cx="4041775" cy="3741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0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/>
              <a:t> </a:t>
            </a:r>
          </a:p>
        </p:txBody>
      </p:sp>
      <p:pic>
        <p:nvPicPr>
          <p:cNvPr id="1331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905000"/>
            <a:ext cx="4403725" cy="3381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3" descr="C:\Users\Θόδωρος\Documents\New Work\Courses &amp; Seminars\SciRevFigures\Kepler - Astronomia Nova 1609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457200"/>
            <a:ext cx="3505200" cy="5978525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0070C0"/>
                </a:solidFill>
              </a:rPr>
              <a:t>Η ουράνια μηχανική του </a:t>
            </a:r>
            <a:r>
              <a:rPr lang="en-US" dirty="0">
                <a:solidFill>
                  <a:srgbClr val="0070C0"/>
                </a:solidFill>
              </a:rPr>
              <a:t>Kepler</a:t>
            </a:r>
            <a:endParaRPr lang="el-GR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21796"/>
            <a:ext cx="5178901" cy="4885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200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l-GR" altLang="el-GR">
                <a:solidFill>
                  <a:srgbClr val="0070C0"/>
                </a:solidFill>
              </a:rPr>
              <a:t>Γαλιλαίος, 1564-1642</a:t>
            </a:r>
            <a:endParaRPr lang="el-GR" altLang="el-GR"/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4550" y="1219200"/>
            <a:ext cx="3433763" cy="556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3" descr="C:\Users\Θόδωρος\Documents\New Work\Courses &amp; Seminars\SciRevFigures\Galileo - Portrait 1636 - Wikipedi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1371600"/>
            <a:ext cx="3897312" cy="4953000"/>
          </a:xfrm>
          <a:noFill/>
        </p:spPr>
      </p:pic>
    </p:spTree>
    <p:extLst>
      <p:ext uri="{BB962C8B-B14F-4D97-AF65-F5344CB8AC3E}">
        <p14:creationId xmlns:p14="http://schemas.microsoft.com/office/powerpoint/2010/main" val="2844335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>
                <a:solidFill>
                  <a:srgbClr val="0070C0"/>
                </a:solidFill>
              </a:rPr>
              <a:t>Το τηλεσκόπιο</a:t>
            </a:r>
          </a:p>
        </p:txBody>
      </p:sp>
      <p:pic>
        <p:nvPicPr>
          <p:cNvPr id="153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259013"/>
            <a:ext cx="8839200" cy="3446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309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617538"/>
            <a:ext cx="3733800" cy="6116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866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944562"/>
          </a:xfrm>
        </p:spPr>
        <p:txBody>
          <a:bodyPr/>
          <a:lstStyle/>
          <a:p>
            <a:pPr eaLnBrk="1" hangingPunct="1"/>
            <a:r>
              <a:rPr lang="el-GR" altLang="el-GR" sz="3200">
                <a:solidFill>
                  <a:srgbClr val="0070C0"/>
                </a:solidFill>
              </a:rPr>
              <a:t>Οι δορυφόροι του Δία και οι φάσεις της Αφροδίτης</a:t>
            </a:r>
          </a:p>
        </p:txBody>
      </p:sp>
      <p:pic>
        <p:nvPicPr>
          <p:cNvPr id="17411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3048000"/>
            <a:ext cx="4343400" cy="1454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905000"/>
            <a:ext cx="4598988" cy="3733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3094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Τίτλος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381000"/>
          </a:xfrm>
        </p:spPr>
        <p:txBody>
          <a:bodyPr/>
          <a:lstStyle/>
          <a:p>
            <a:pPr eaLnBrk="1" hangingPunct="1"/>
            <a:r>
              <a:rPr lang="el-GR" altLang="el-GR" sz="3600">
                <a:solidFill>
                  <a:srgbClr val="0070C0"/>
                </a:solidFill>
              </a:rPr>
              <a:t>Η επιφάνεια της σελήνης</a:t>
            </a:r>
          </a:p>
        </p:txBody>
      </p:sp>
      <p:pic>
        <p:nvPicPr>
          <p:cNvPr id="1843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609600"/>
            <a:ext cx="7543800" cy="61833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427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Τίτλος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381000"/>
          </a:xfrm>
        </p:spPr>
        <p:txBody>
          <a:bodyPr/>
          <a:lstStyle/>
          <a:p>
            <a:pPr eaLnBrk="1" hangingPunct="1"/>
            <a:r>
              <a:rPr lang="el-GR" altLang="el-GR" sz="3600">
                <a:solidFill>
                  <a:srgbClr val="0070C0"/>
                </a:solidFill>
              </a:rPr>
              <a:t>Οι ηλιακές κηλίδες</a:t>
            </a:r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647700"/>
            <a:ext cx="3429000" cy="6210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5655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l-GR" altLang="el-GR" sz="3200" i="1">
                <a:solidFill>
                  <a:srgbClr val="0070C0"/>
                </a:solidFill>
              </a:rPr>
              <a:t>Διάλογος για τα Δύο Κύρια Συστήματα του Κόσμου, Πτολεμαϊκό και Κοπερνίκειο</a:t>
            </a:r>
            <a:r>
              <a:rPr lang="el-GR" altLang="el-GR" sz="3200">
                <a:solidFill>
                  <a:srgbClr val="0070C0"/>
                </a:solidFill>
              </a:rPr>
              <a:t> (1632)</a:t>
            </a:r>
          </a:p>
        </p:txBody>
      </p:sp>
      <p:pic>
        <p:nvPicPr>
          <p:cNvPr id="21508" name="Picture 2" descr="C:\Users\Θόδωρος\Documents\New Work\Courses &amp; Seminars\SciRevFigures\Galileo - Dialogue - Wikipedi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447800"/>
            <a:ext cx="7234238" cy="527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974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l-GR" altLang="el-GR" sz="3200" dirty="0">
                <a:solidFill>
                  <a:srgbClr val="0070C0"/>
                </a:solidFill>
              </a:rPr>
              <a:t>Η  σχέση Επιστήμης &amp; Θρησκείας: ο Γαλιλαίος και η Καθολική Εκκλησία</a:t>
            </a:r>
            <a:endParaRPr lang="el-GR" altLang="el-GR" sz="3200" dirty="0"/>
          </a:p>
        </p:txBody>
      </p:sp>
      <p:sp>
        <p:nvSpPr>
          <p:cNvPr id="2048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38600" cy="5562600"/>
          </a:xfrm>
        </p:spPr>
        <p:txBody>
          <a:bodyPr/>
          <a:lstStyle/>
          <a:p>
            <a:pPr eaLnBrk="1" hangingPunct="1"/>
            <a:r>
              <a:rPr lang="en-US" altLang="el-GR" sz="1400" dirty="0"/>
              <a:t>1615 – </a:t>
            </a:r>
            <a:r>
              <a:rPr lang="el-GR" altLang="el-GR" sz="1400" dirty="0"/>
              <a:t>Επιστολή στη Μεγάλη Δούκισσα Χριστίνα </a:t>
            </a:r>
            <a:r>
              <a:rPr lang="en-US" altLang="el-GR" sz="1400" dirty="0"/>
              <a:t>(</a:t>
            </a:r>
            <a:r>
              <a:rPr lang="el-GR" altLang="el-GR" sz="1400" dirty="0"/>
              <a:t>δημοσιεύθηκε το </a:t>
            </a:r>
            <a:r>
              <a:rPr lang="en-US" altLang="el-GR" sz="1400" dirty="0"/>
              <a:t>1636)</a:t>
            </a:r>
          </a:p>
          <a:p>
            <a:pPr eaLnBrk="1" hangingPunct="1"/>
            <a:r>
              <a:rPr lang="en-US" altLang="el-GR" sz="1400" dirty="0"/>
              <a:t>1616 – </a:t>
            </a:r>
            <a:r>
              <a:rPr lang="el-GR" altLang="el-GR" sz="1400" dirty="0"/>
              <a:t>Λαμβάνει επίσημη προειδοποίηση από την Εκκλησία να μην υποστηρίζει το Κοπερνίκειο Σύστημα.</a:t>
            </a:r>
            <a:endParaRPr lang="en-US" altLang="el-GR" sz="1400" dirty="0"/>
          </a:p>
          <a:p>
            <a:pPr eaLnBrk="1" hangingPunct="1"/>
            <a:r>
              <a:rPr lang="en-US" altLang="el-GR" sz="1400" dirty="0"/>
              <a:t>1616 – </a:t>
            </a:r>
            <a:r>
              <a:rPr lang="el-GR" altLang="el-GR" sz="1400" dirty="0"/>
              <a:t>Η καθολική Εκκλησία βάζει το </a:t>
            </a:r>
            <a:r>
              <a:rPr lang="en-US" altLang="el-GR" sz="1400" i="1" dirty="0"/>
              <a:t>De </a:t>
            </a:r>
            <a:r>
              <a:rPr lang="en-US" altLang="el-GR" sz="1400" i="1" dirty="0" err="1"/>
              <a:t>Revolutionibus</a:t>
            </a:r>
            <a:r>
              <a:rPr lang="el-GR" altLang="el-GR" sz="1400" i="1" dirty="0"/>
              <a:t> </a:t>
            </a:r>
            <a:r>
              <a:rPr lang="en-US" altLang="el-GR" sz="1400" i="1" dirty="0"/>
              <a:t> </a:t>
            </a:r>
            <a:r>
              <a:rPr lang="el-GR" altLang="el-GR" sz="1400" dirty="0"/>
              <a:t>στη λίστα των απαγορευμένων βιβλίων.</a:t>
            </a:r>
            <a:endParaRPr lang="en-US" altLang="el-GR" sz="1400" dirty="0"/>
          </a:p>
          <a:p>
            <a:pPr eaLnBrk="1" hangingPunct="1"/>
            <a:r>
              <a:rPr lang="en-US" altLang="el-GR" sz="1400" dirty="0"/>
              <a:t>162</a:t>
            </a:r>
            <a:r>
              <a:rPr lang="el-GR" altLang="el-GR" sz="1400" dirty="0"/>
              <a:t>3</a:t>
            </a:r>
            <a:r>
              <a:rPr lang="en-US" altLang="el-GR" sz="1400" dirty="0"/>
              <a:t> – </a:t>
            </a:r>
            <a:r>
              <a:rPr lang="el-GR" altLang="el-GR" sz="1400" dirty="0"/>
              <a:t>ο </a:t>
            </a:r>
            <a:r>
              <a:rPr lang="en-US" altLang="el-GR" sz="1400" dirty="0" err="1"/>
              <a:t>Maffeo</a:t>
            </a:r>
            <a:r>
              <a:rPr lang="en-US" altLang="el-GR" sz="1400" dirty="0"/>
              <a:t> </a:t>
            </a:r>
            <a:r>
              <a:rPr lang="en-US" altLang="el-GR" sz="1400" dirty="0" err="1"/>
              <a:t>Barberini</a:t>
            </a:r>
            <a:r>
              <a:rPr lang="en-US" altLang="el-GR" sz="1400" dirty="0"/>
              <a:t> </a:t>
            </a:r>
            <a:r>
              <a:rPr lang="el-GR" altLang="el-GR" sz="1400" dirty="0"/>
              <a:t>γίνεται Πάπας (</a:t>
            </a:r>
            <a:r>
              <a:rPr lang="en-US" altLang="el-GR" sz="1400" dirty="0"/>
              <a:t>Urban VIII</a:t>
            </a:r>
            <a:r>
              <a:rPr lang="el-GR" altLang="el-GR" sz="1400" dirty="0"/>
              <a:t>).</a:t>
            </a:r>
            <a:endParaRPr lang="en-US" altLang="el-GR" sz="1400" dirty="0"/>
          </a:p>
          <a:p>
            <a:pPr eaLnBrk="1" hangingPunct="1"/>
            <a:r>
              <a:rPr lang="en-US" altLang="el-GR" sz="1400" dirty="0"/>
              <a:t>1624 – </a:t>
            </a:r>
            <a:r>
              <a:rPr lang="el-GR" altLang="el-GR" sz="1400" dirty="0"/>
              <a:t>Ο Γαλιλαίος επισκέπτεται τον Πάπα, ο οποίος τον δέχεται με επαίνους και τιμές. Ο Πάπας του δίνει την άδεια να δημοσιεύσει το έργο του σχετικά με το Κοπερνίκειο και το </a:t>
            </a:r>
            <a:r>
              <a:rPr lang="el-GR" altLang="el-GR" sz="1400" dirty="0" err="1"/>
              <a:t>Πτολεμαϊκό</a:t>
            </a:r>
            <a:r>
              <a:rPr lang="el-GR" altLang="el-GR" sz="1400" dirty="0"/>
              <a:t> Σύστημα.</a:t>
            </a:r>
            <a:endParaRPr lang="en-US" altLang="el-GR" sz="1400" dirty="0"/>
          </a:p>
          <a:p>
            <a:pPr eaLnBrk="1" hangingPunct="1"/>
            <a:r>
              <a:rPr lang="en-US" altLang="el-GR" sz="1400" dirty="0"/>
              <a:t>1630 – </a:t>
            </a:r>
            <a:r>
              <a:rPr lang="el-GR" altLang="el-GR" sz="1400" dirty="0"/>
              <a:t>Ολοκληρώνει τον </a:t>
            </a:r>
            <a:r>
              <a:rPr lang="el-GR" altLang="el-GR" sz="1400" i="1" dirty="0"/>
              <a:t>Διάλογο. </a:t>
            </a:r>
            <a:r>
              <a:rPr lang="el-GR" altLang="el-GR" sz="1400" dirty="0"/>
              <a:t>Το βιβλίο παίρνει την έγκριση του λογοκριτή της Εκκλησίας.</a:t>
            </a:r>
            <a:endParaRPr lang="en-US" altLang="el-GR" sz="1400" dirty="0"/>
          </a:p>
          <a:p>
            <a:pPr eaLnBrk="1" hangingPunct="1"/>
            <a:r>
              <a:rPr lang="en-US" altLang="el-GR" sz="1400" dirty="0"/>
              <a:t>1632 – </a:t>
            </a:r>
            <a:r>
              <a:rPr lang="el-GR" altLang="el-GR" sz="1400" dirty="0"/>
              <a:t>Δημοσιεύει τον </a:t>
            </a:r>
            <a:r>
              <a:rPr lang="el-GR" altLang="el-GR" sz="1400" i="1" dirty="0"/>
              <a:t>Διάλογο</a:t>
            </a:r>
            <a:r>
              <a:rPr lang="el-GR" altLang="el-GR" sz="1400" dirty="0"/>
              <a:t>.</a:t>
            </a:r>
            <a:endParaRPr lang="en-US" altLang="el-GR" sz="1400" i="1" dirty="0"/>
          </a:p>
          <a:p>
            <a:pPr eaLnBrk="1" hangingPunct="1"/>
            <a:r>
              <a:rPr lang="en-US" altLang="el-GR" sz="1400" dirty="0"/>
              <a:t>1633 – </a:t>
            </a:r>
            <a:r>
              <a:rPr lang="el-GR" altLang="el-GR" sz="1400" dirty="0"/>
              <a:t>Καταδικάζεται από την Ιερά Εξέταση σε φυλάκιση με την υποψία της αίρεσης. Η ποινή μετατρέπεται σε κατ’ οίκον περιορισμό.</a:t>
            </a:r>
          </a:p>
          <a:p>
            <a:pPr eaLnBrk="1" hangingPunct="1"/>
            <a:r>
              <a:rPr lang="en-US" altLang="el-GR" sz="1400" dirty="0"/>
              <a:t> 1633 – </a:t>
            </a:r>
            <a:r>
              <a:rPr lang="el-GR" altLang="el-GR" sz="1400" dirty="0"/>
              <a:t>Η</a:t>
            </a:r>
            <a:r>
              <a:rPr lang="en-US" altLang="el-GR" sz="1400" dirty="0"/>
              <a:t> </a:t>
            </a:r>
            <a:r>
              <a:rPr lang="el-GR" altLang="el-GR" sz="1400" dirty="0"/>
              <a:t>Ιερά Εξέταση βάζει τον </a:t>
            </a:r>
            <a:r>
              <a:rPr lang="el-GR" altLang="el-GR" sz="1400" i="1" dirty="0"/>
              <a:t>Διάλογο </a:t>
            </a:r>
            <a:r>
              <a:rPr lang="el-GR" altLang="el-GR" sz="1400" dirty="0"/>
              <a:t>στη λίστα των απαγορευμένων βιβλίων</a:t>
            </a:r>
            <a:r>
              <a:rPr lang="el-GR" altLang="el-GR" sz="1200" dirty="0"/>
              <a:t>.</a:t>
            </a:r>
            <a:endParaRPr lang="en-US" altLang="el-GR" sz="1200" dirty="0"/>
          </a:p>
        </p:txBody>
      </p:sp>
      <p:pic>
        <p:nvPicPr>
          <p:cNvPr id="20484" name="Picture 2" descr="C:\Users\Θόδωρος\Documents\New Work\Courses &amp; Seminars\SciRevFigures\Galileo facing the Roman Inquisition - painting by Cristiano Banti 18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40250" y="2057400"/>
            <a:ext cx="4494213" cy="3429000"/>
          </a:xfrm>
          <a:noFill/>
        </p:spPr>
      </p:pic>
    </p:spTree>
    <p:extLst>
      <p:ext uri="{BB962C8B-B14F-4D97-AF65-F5344CB8AC3E}">
        <p14:creationId xmlns:p14="http://schemas.microsoft.com/office/powerpoint/2010/main" val="1257075947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1247</TotalTime>
  <Words>479</Words>
  <Application>Microsoft Office PowerPoint</Application>
  <PresentationFormat>Προβολή στην οθόνη (4:3)</PresentationFormat>
  <Paragraphs>54</Paragraphs>
  <Slides>23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27" baseType="lpstr">
      <vt:lpstr>Arial</vt:lpstr>
      <vt:lpstr>Calibri</vt:lpstr>
      <vt:lpstr>Garamond</vt:lpstr>
      <vt:lpstr>Θέμα του Office</vt:lpstr>
      <vt:lpstr>Η Επιστημονική Επανάσταση του 16ου και του 17ου αιώνα Επισκόπηση</vt:lpstr>
      <vt:lpstr>Η επιστημονική επανάσταση, 1543-1687</vt:lpstr>
      <vt:lpstr>Οι κινήσεις των απλανών αστέρων</vt:lpstr>
      <vt:lpstr>Το γεωκεντρικό σύμπαν: Η κοσμολογία του Αριστοτέλη</vt:lpstr>
      <vt:lpstr>Οι ανάδρομες κινήσεις των πλανητών</vt:lpstr>
      <vt:lpstr>Η Πτολεμαϊκή αστρονομία: Επίκυκλοι και φέροντες κύκλοι</vt:lpstr>
      <vt:lpstr>Η φυσική του Αριστοτέλη</vt:lpstr>
      <vt:lpstr>Η μεταφυσική του Αριστοτέλη</vt:lpstr>
      <vt:lpstr>Ο Αριστοτέλης περί μεθόδου</vt:lpstr>
      <vt:lpstr>Η Κοπερνίκεια Επανάσταση;</vt:lpstr>
      <vt:lpstr>Το Κοπερνίκειο Σύμπαν</vt:lpstr>
      <vt:lpstr>Η Κοπερνίκεια εξήγηση της ανάδρομης κίνησης των πλανητών</vt:lpstr>
      <vt:lpstr>Ο Κέπλερ και η Πυθαγόρεια παράδοση</vt:lpstr>
      <vt:lpstr> </vt:lpstr>
      <vt:lpstr>Η ουράνια μηχανική του Kepler</vt:lpstr>
      <vt:lpstr>Γαλιλαίος, 1564-1642</vt:lpstr>
      <vt:lpstr>Το τηλεσκόπιο</vt:lpstr>
      <vt:lpstr>Παρουσίαση του PowerPoint</vt:lpstr>
      <vt:lpstr>Οι δορυφόροι του Δία και οι φάσεις της Αφροδίτης</vt:lpstr>
      <vt:lpstr>Η επιφάνεια της σελήνης</vt:lpstr>
      <vt:lpstr>Οι ηλιακές κηλίδες</vt:lpstr>
      <vt:lpstr>Διάλογος για τα Δύο Κύρια Συστήματα του Κόσμου, Πτολεμαϊκό και Κοπερνίκειο (1632)</vt:lpstr>
      <vt:lpstr>Η  σχέση Επιστήμης &amp; Θρησκείας: ο Γαλιλαίος και η Καθολική Εκκλησία</vt:lpstr>
    </vt:vector>
  </TitlesOfParts>
  <Company>.:L4zy w4r3z:.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Από τον Νεύτωνα στον Αϊνστάιν</dc:title>
  <dc:creator>Θόδωρος Αραμπατζής</dc:creator>
  <cp:lastModifiedBy>Reviewer</cp:lastModifiedBy>
  <cp:revision>192</cp:revision>
  <cp:lastPrinted>2016-10-03T20:01:35Z</cp:lastPrinted>
  <dcterms:created xsi:type="dcterms:W3CDTF">2005-11-30T10:28:01Z</dcterms:created>
  <dcterms:modified xsi:type="dcterms:W3CDTF">2026-10-07T16:47:21Z</dcterms:modified>
</cp:coreProperties>
</file>