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sldIdLst>
    <p:sldId id="333" r:id="rId2"/>
    <p:sldId id="257" r:id="rId3"/>
    <p:sldId id="294" r:id="rId4"/>
    <p:sldId id="318" r:id="rId5"/>
    <p:sldId id="319" r:id="rId6"/>
    <p:sldId id="320" r:id="rId7"/>
    <p:sldId id="296" r:id="rId8"/>
    <p:sldId id="322" r:id="rId9"/>
    <p:sldId id="269" r:id="rId10"/>
    <p:sldId id="427" r:id="rId11"/>
    <p:sldId id="295" r:id="rId12"/>
    <p:sldId id="299" r:id="rId13"/>
    <p:sldId id="298" r:id="rId14"/>
    <p:sldId id="290" r:id="rId15"/>
    <p:sldId id="259" r:id="rId16"/>
  </p:sldIdLst>
  <p:sldSz cx="9144000" cy="6858000" type="screen4x3"/>
  <p:notesSz cx="6864350" cy="9996488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46" autoAdjust="0"/>
  </p:normalViewPr>
  <p:slideViewPr>
    <p:cSldViewPr>
      <p:cViewPr varScale="1">
        <p:scale>
          <a:sx n="123" d="100"/>
          <a:sy n="123" d="100"/>
        </p:scale>
        <p:origin x="19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EE5A-1E2E-4E8C-A461-170F88EF49A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465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78415-0849-4B7D-A3C8-6B819069B01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89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C6376-EED7-43EE-B065-176CCDA9D6C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548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C1C14-B371-422A-A3EE-4872EFD9818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902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E582-E8D8-4C88-97A8-D5ED0649783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115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49682-1D00-419D-A183-1398C9E90E6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801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6DAB3-2475-4447-AFBF-B6DB8F926B0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974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DF214-153E-4270-A058-D49D415686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736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08A9A-D5ED-4E72-97C7-1B6E2921F97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495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7CAFD-A901-46AF-8DA9-9656D1C2DB8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945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D25CC-184B-4AF7-BF22-D71B1E5A7CF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002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υποδείγματος κειμένου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D5494B-D92D-4610-BC2D-30BC38222F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85DAFDD-BBB6-BC40-DDFF-66B263298C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295400"/>
            <a:ext cx="8305800" cy="3886200"/>
          </a:xfrm>
        </p:spPr>
        <p:txBody>
          <a:bodyPr/>
          <a:lstStyle/>
          <a:p>
            <a:pPr eaLnBrk="1" hangingPunct="1"/>
            <a:r>
              <a:rPr lang="el-GR" altLang="el-GR" sz="4800" dirty="0">
                <a:solidFill>
                  <a:srgbClr val="0070C0"/>
                </a:solidFill>
              </a:rPr>
              <a:t>Η Επιστημονική Επανάσταση του 16</a:t>
            </a:r>
            <a:r>
              <a:rPr lang="el-GR" altLang="el-GR" sz="4800" baseline="30000" dirty="0">
                <a:solidFill>
                  <a:srgbClr val="0070C0"/>
                </a:solidFill>
              </a:rPr>
              <a:t>ου</a:t>
            </a:r>
            <a:r>
              <a:rPr lang="el-GR" altLang="el-GR" sz="4800" dirty="0">
                <a:solidFill>
                  <a:srgbClr val="0070C0"/>
                </a:solidFill>
              </a:rPr>
              <a:t> και του 17</a:t>
            </a:r>
            <a:r>
              <a:rPr lang="el-GR" altLang="el-GR" sz="4800" baseline="30000" dirty="0">
                <a:solidFill>
                  <a:srgbClr val="0070C0"/>
                </a:solidFill>
              </a:rPr>
              <a:t>ου</a:t>
            </a:r>
            <a:r>
              <a:rPr lang="el-GR" altLang="el-GR" sz="4800" dirty="0">
                <a:solidFill>
                  <a:srgbClr val="0070C0"/>
                </a:solidFill>
              </a:rPr>
              <a:t> αιώνα</a:t>
            </a:r>
            <a:br>
              <a:rPr lang="el-GR" altLang="el-GR" sz="4800" dirty="0">
                <a:solidFill>
                  <a:srgbClr val="0070C0"/>
                </a:solidFill>
              </a:rPr>
            </a:br>
            <a:r>
              <a:rPr lang="el-GR" altLang="el-GR" sz="4800" dirty="0">
                <a:solidFill>
                  <a:srgbClr val="0070C0"/>
                </a:solidFill>
              </a:rPr>
              <a:t>Επισκόπηση</a:t>
            </a:r>
            <a:endParaRPr lang="el-GR" altLang="el-GR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pPr eaLnBrk="1" hangingPunct="1"/>
            <a:r>
              <a:rPr lang="el-GR" altLang="el-GR" sz="4000" dirty="0">
                <a:solidFill>
                  <a:srgbClr val="0070C0"/>
                </a:solidFill>
              </a:rPr>
              <a:t>Το μηχανιστικό Σύμπαν του 17</a:t>
            </a:r>
            <a:r>
              <a:rPr lang="el-GR" altLang="el-GR" sz="4000" baseline="30000" dirty="0">
                <a:solidFill>
                  <a:srgbClr val="0070C0"/>
                </a:solidFill>
              </a:rPr>
              <a:t>ου</a:t>
            </a:r>
            <a:r>
              <a:rPr lang="el-GR" altLang="el-GR" sz="4000" dirty="0">
                <a:solidFill>
                  <a:srgbClr val="0070C0"/>
                </a:solidFill>
              </a:rPr>
              <a:t> αιώνα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sz="2800" dirty="0"/>
              <a:t>Το Σύμπαν είναι μια πελώρια μηχανή που αποτελείται από υλικά σωματίδια σε αδιάκοπη κίνηση που συγκρούονται συνεχώς μεταξύ τους.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sz="2800" dirty="0"/>
              <a:t>Πρωτεύουσες &amp; δευτερεύουσες ιδιότητες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sz="2800" dirty="0"/>
              <a:t>Οι ιδιότητες των υλικών σωματιδίων είναι μόνο οι πρωτεύουσες: σχήμα, μέγεθος (μάζα), ταχύτητα.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sz="2800" dirty="0"/>
              <a:t>Οι μόνες δυνάμεις που ασκούνται μεταξύ των σωμάτων είναι δυνάμεις εξ’ επαφής.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sz="2800" dirty="0"/>
              <a:t>Τα μόνα είδη αιτίων είναι τα υλικά &amp; τα ποιητικά.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sz="2800" dirty="0"/>
              <a:t>Κύριος εκφραστής της μηχανιστικής θεώρησης του κόσμου: </a:t>
            </a:r>
            <a:r>
              <a:rPr lang="en-US" altLang="el-GR" sz="2800" dirty="0"/>
              <a:t>R. Descartes (1596-1650)</a:t>
            </a:r>
            <a:endParaRPr lang="el-GR" altLang="el-GR" sz="2800" dirty="0"/>
          </a:p>
          <a:p>
            <a:pPr eaLnBrk="1" hangingPunct="1">
              <a:lnSpc>
                <a:spcPct val="80000"/>
              </a:lnSpc>
            </a:pPr>
            <a:endParaRPr lang="el-GR" altLang="el-GR" sz="2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Descartes: </a:t>
            </a:r>
            <a:r>
              <a:rPr lang="el-GR" dirty="0">
                <a:solidFill>
                  <a:srgbClr val="0070C0"/>
                </a:solidFill>
              </a:rPr>
              <a:t>μηχανιστική ερμηνεία του μαγνητισμού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837759" cy="4953000"/>
          </a:xfrm>
        </p:spPr>
      </p:pic>
    </p:spTree>
    <p:extLst>
      <p:ext uri="{BB962C8B-B14F-4D97-AF65-F5344CB8AC3E}">
        <p14:creationId xmlns:p14="http://schemas.microsoft.com/office/powerpoint/2010/main" val="1423189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Τίτλος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649287"/>
          </a:xfrm>
        </p:spPr>
        <p:txBody>
          <a:bodyPr/>
          <a:lstStyle/>
          <a:p>
            <a:pPr eaLnBrk="1" hangingPunct="1"/>
            <a:r>
              <a:rPr lang="en-US" altLang="el-GR" sz="4000" dirty="0">
                <a:solidFill>
                  <a:srgbClr val="0070C0"/>
                </a:solidFill>
                <a:cs typeface="Times New Roman" pitchFamily="1" charset="0"/>
              </a:rPr>
              <a:t>Francis Bacon, 1561-1626</a:t>
            </a:r>
            <a:endParaRPr lang="el-GR" altLang="el-GR" sz="4000" dirty="0">
              <a:solidFill>
                <a:srgbClr val="0070C0"/>
              </a:solidFill>
              <a:cs typeface="Times New Roman" pitchFamily="1" charset="0"/>
            </a:endParaRPr>
          </a:p>
        </p:txBody>
      </p:sp>
      <p:sp>
        <p:nvSpPr>
          <p:cNvPr id="6147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4043363" cy="56896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el-GR" i="1" dirty="0" err="1">
                <a:cs typeface="Times New Roman" pitchFamily="1" charset="0"/>
              </a:rPr>
              <a:t>Novum</a:t>
            </a:r>
            <a:r>
              <a:rPr lang="en-US" altLang="el-GR" i="1" dirty="0">
                <a:cs typeface="Times New Roman" pitchFamily="1" charset="0"/>
              </a:rPr>
              <a:t> Organum</a:t>
            </a:r>
            <a:r>
              <a:rPr lang="en-US" altLang="el-GR" dirty="0">
                <a:cs typeface="Times New Roman" pitchFamily="1" charset="0"/>
              </a:rPr>
              <a:t>, 1620</a:t>
            </a:r>
            <a:endParaRPr lang="en-US" altLang="el-GR" i="1" dirty="0">
              <a:cs typeface="Times New Roman" pitchFamily="1" charset="0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el-GR" dirty="0">
                <a:cs typeface="Times New Roman" pitchFamily="1" charset="0"/>
              </a:rPr>
              <a:t>“</a:t>
            </a:r>
            <a:r>
              <a:rPr lang="el-GR" altLang="el-GR" dirty="0">
                <a:cs typeface="Times New Roman" pitchFamily="1" charset="0"/>
              </a:rPr>
              <a:t>Για να προστάξουμε τη Φύση πρέπει να την υπακούσουμε</a:t>
            </a:r>
            <a:r>
              <a:rPr lang="en-US" altLang="el-GR" dirty="0">
                <a:cs typeface="Times New Roman" pitchFamily="1" charset="0"/>
              </a:rPr>
              <a:t>.”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dirty="0">
                <a:cs typeface="Times New Roman" pitchFamily="1" charset="0"/>
              </a:rPr>
              <a:t>Το πείραμα υπερτερεί έναντι της παθητικής παρατήρησης</a:t>
            </a:r>
            <a:endParaRPr lang="en-US" altLang="el-GR" dirty="0">
              <a:cs typeface="Times New Roman" pitchFamily="1" charset="0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dirty="0">
                <a:cs typeface="Times New Roman" pitchFamily="1" charset="0"/>
              </a:rPr>
              <a:t>Η σημασία των πειραματικών οργάνων</a:t>
            </a:r>
            <a:endParaRPr lang="en-US" altLang="el-GR" dirty="0">
              <a:cs typeface="Times New Roman" pitchFamily="1" charset="0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dirty="0">
                <a:cs typeface="Times New Roman" pitchFamily="1" charset="0"/>
              </a:rPr>
              <a:t>Πίνακες παρουσιών</a:t>
            </a:r>
            <a:r>
              <a:rPr lang="en-US" altLang="el-GR" dirty="0">
                <a:cs typeface="Times New Roman" pitchFamily="1" charset="0"/>
              </a:rPr>
              <a:t> </a:t>
            </a:r>
            <a:r>
              <a:rPr lang="el-GR" altLang="el-GR" dirty="0">
                <a:cs typeface="Times New Roman" pitchFamily="1" charset="0"/>
              </a:rPr>
              <a:t>/</a:t>
            </a:r>
            <a:r>
              <a:rPr lang="en-US" altLang="el-GR" dirty="0">
                <a:cs typeface="Times New Roman" pitchFamily="1" charset="0"/>
              </a:rPr>
              <a:t> </a:t>
            </a:r>
            <a:r>
              <a:rPr lang="el-GR" altLang="el-GR" dirty="0">
                <a:cs typeface="Times New Roman" pitchFamily="1" charset="0"/>
              </a:rPr>
              <a:t>απουσιών</a:t>
            </a:r>
            <a:r>
              <a:rPr lang="en-US" altLang="el-GR" dirty="0">
                <a:cs typeface="Times New Roman" pitchFamily="1" charset="0"/>
              </a:rPr>
              <a:t> </a:t>
            </a:r>
            <a:r>
              <a:rPr lang="el-GR" altLang="el-GR" dirty="0">
                <a:cs typeface="Times New Roman" pitchFamily="1" charset="0"/>
              </a:rPr>
              <a:t>/</a:t>
            </a:r>
            <a:r>
              <a:rPr lang="en-US" altLang="el-GR" dirty="0">
                <a:cs typeface="Times New Roman" pitchFamily="1" charset="0"/>
              </a:rPr>
              <a:t> </a:t>
            </a:r>
            <a:r>
              <a:rPr lang="el-GR" altLang="el-GR" dirty="0" err="1">
                <a:cs typeface="Times New Roman" pitchFamily="1" charset="0"/>
              </a:rPr>
              <a:t>δαβαθμίσεων</a:t>
            </a:r>
            <a:endParaRPr lang="el-GR" altLang="el-GR" dirty="0">
              <a:cs typeface="Times New Roman" pitchFamily="1" charset="0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altLang="el-GR" dirty="0">
                <a:cs typeface="Times New Roman" pitchFamily="1" charset="0"/>
              </a:rPr>
              <a:t>Κρίσιμα πειράματα</a:t>
            </a:r>
            <a:endParaRPr lang="en-US" altLang="el-GR" dirty="0">
              <a:cs typeface="Times New Roman" pitchFamily="1" charset="0"/>
            </a:endParaRPr>
          </a:p>
        </p:txBody>
      </p:sp>
      <p:pic>
        <p:nvPicPr>
          <p:cNvPr id="6148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9675" y="1981200"/>
            <a:ext cx="3295650" cy="4114800"/>
          </a:xfrm>
        </p:spPr>
      </p:pic>
    </p:spTree>
    <p:extLst>
      <p:ext uri="{BB962C8B-B14F-4D97-AF65-F5344CB8AC3E}">
        <p14:creationId xmlns:p14="http://schemas.microsoft.com/office/powerpoint/2010/main" val="1860737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Τίτλος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792162"/>
          </a:xfrm>
        </p:spPr>
        <p:txBody>
          <a:bodyPr/>
          <a:lstStyle/>
          <a:p>
            <a:r>
              <a:rPr lang="el-GR" altLang="el-GR" sz="3600" dirty="0">
                <a:solidFill>
                  <a:srgbClr val="0070C0"/>
                </a:solidFill>
                <a:cs typeface="Times New Roman" pitchFamily="1" charset="0"/>
              </a:rPr>
              <a:t>Οι λειτουργίες των πειραματικών οργάνων</a:t>
            </a:r>
          </a:p>
        </p:txBody>
      </p:sp>
      <p:sp>
        <p:nvSpPr>
          <p:cNvPr id="7171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196975"/>
            <a:ext cx="8291513" cy="540067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l-GR" dirty="0">
                <a:cs typeface="Times New Roman" pitchFamily="1" charset="0"/>
              </a:rPr>
              <a:t>To “aid the immediate action of the senses”.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l-GR" dirty="0">
                <a:cs typeface="Times New Roman" pitchFamily="1" charset="0"/>
              </a:rPr>
              <a:t>1. “not [to] enlarge the sense of sight, but rectify and direct it.” (</a:t>
            </a:r>
            <a:r>
              <a:rPr lang="el-GR" altLang="el-GR" dirty="0">
                <a:cs typeface="Times New Roman" pitchFamily="1" charset="0"/>
              </a:rPr>
              <a:t>π.χ., ο αστρολάβος</a:t>
            </a:r>
            <a:r>
              <a:rPr lang="en-US" altLang="el-GR" dirty="0">
                <a:cs typeface="Times New Roman" pitchFamily="1" charset="0"/>
              </a:rPr>
              <a:t>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l-GR" dirty="0">
                <a:cs typeface="Times New Roman" pitchFamily="1" charset="0"/>
              </a:rPr>
              <a:t>2. To “reduce the non-sensible to the sensible; that is, make manifest, things not directly perceptible, by means of others which are”.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l-GR" dirty="0">
                <a:cs typeface="Times New Roman" pitchFamily="1" charset="0"/>
              </a:rPr>
              <a:t>3. </a:t>
            </a:r>
            <a:r>
              <a:rPr lang="el-GR" altLang="el-GR" dirty="0">
                <a:cs typeface="Times New Roman" pitchFamily="1" charset="0"/>
              </a:rPr>
              <a:t>Η μέτρηση των αλλαγών ενός φυσικού μεγέθους</a:t>
            </a:r>
            <a:r>
              <a:rPr lang="en-US" altLang="el-GR" dirty="0">
                <a:cs typeface="Times New Roman" pitchFamily="1" charset="0"/>
              </a:rPr>
              <a:t> (</a:t>
            </a:r>
            <a:r>
              <a:rPr lang="el-GR" altLang="el-GR" dirty="0">
                <a:cs typeface="Times New Roman" pitchFamily="1" charset="0"/>
              </a:rPr>
              <a:t>π.χ., θερμόμετρο, βαρόμετρο</a:t>
            </a:r>
            <a:r>
              <a:rPr lang="en-US" altLang="el-GR" dirty="0">
                <a:cs typeface="Times New Roman" pitchFamily="1" charset="0"/>
              </a:rPr>
              <a:t>)</a:t>
            </a:r>
            <a:endParaRPr lang="el-GR" altLang="el-GR" dirty="0">
              <a:cs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117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sz="4000" dirty="0">
                <a:solidFill>
                  <a:srgbClr val="0070C0"/>
                </a:solidFill>
                <a:cs typeface="Times New Roman" pitchFamily="1" charset="0"/>
              </a:rPr>
              <a:t>Η εδραίωση του πειράματος</a:t>
            </a:r>
          </a:p>
        </p:txBody>
      </p:sp>
      <p:sp>
        <p:nvSpPr>
          <p:cNvPr id="8195" name="Θέση κειμένου 2"/>
          <p:cNvSpPr>
            <a:spLocks noGrp="1"/>
          </p:cNvSpPr>
          <p:nvPr>
            <p:ph type="body" idx="1"/>
          </p:nvPr>
        </p:nvSpPr>
        <p:spPr>
          <a:xfrm>
            <a:off x="468313" y="1341438"/>
            <a:ext cx="4041775" cy="647700"/>
          </a:xfrm>
        </p:spPr>
        <p:txBody>
          <a:bodyPr/>
          <a:lstStyle/>
          <a:p>
            <a:pPr algn="ctr"/>
            <a:r>
              <a:rPr lang="en-US" altLang="el-GR" b="0" dirty="0">
                <a:cs typeface="Times New Roman" pitchFamily="1" charset="0"/>
              </a:rPr>
              <a:t>Galileo Galilei</a:t>
            </a:r>
            <a:endParaRPr lang="el-GR" altLang="el-GR" b="0" dirty="0">
              <a:cs typeface="Times New Roman" pitchFamily="1" charset="0"/>
            </a:endParaRPr>
          </a:p>
        </p:txBody>
      </p:sp>
      <p:pic>
        <p:nvPicPr>
          <p:cNvPr id="8196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2205038"/>
            <a:ext cx="2957512" cy="3951287"/>
          </a:xfrm>
        </p:spPr>
      </p:pic>
      <p:sp>
        <p:nvSpPr>
          <p:cNvPr id="8197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3438" y="1535113"/>
            <a:ext cx="4043362" cy="454025"/>
          </a:xfrm>
        </p:spPr>
        <p:txBody>
          <a:bodyPr/>
          <a:lstStyle/>
          <a:p>
            <a:pPr algn="ctr"/>
            <a:r>
              <a:rPr lang="en-US" altLang="el-GR" b="0" dirty="0">
                <a:cs typeface="Times New Roman" pitchFamily="1" charset="0"/>
              </a:rPr>
              <a:t>Robert Boyle, 1627-1691</a:t>
            </a:r>
            <a:endParaRPr lang="el-GR" altLang="el-GR" b="0" dirty="0">
              <a:cs typeface="Times New Roman" pitchFamily="1" charset="0"/>
            </a:endParaRPr>
          </a:p>
        </p:txBody>
      </p:sp>
      <p:pic>
        <p:nvPicPr>
          <p:cNvPr id="8198" name="Θέση περιεχομένου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2205038"/>
            <a:ext cx="3536950" cy="3951287"/>
          </a:xfrm>
        </p:spPr>
      </p:pic>
    </p:spTree>
    <p:extLst>
      <p:ext uri="{BB962C8B-B14F-4D97-AF65-F5344CB8AC3E}">
        <p14:creationId xmlns:p14="http://schemas.microsoft.com/office/powerpoint/2010/main" val="1774002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l-GR" sz="4000" dirty="0">
                <a:solidFill>
                  <a:srgbClr val="0070C0"/>
                </a:solidFill>
              </a:rPr>
              <a:t>Ο </a:t>
            </a:r>
            <a:r>
              <a:rPr lang="en-US" sz="4000" dirty="0">
                <a:solidFill>
                  <a:srgbClr val="0070C0"/>
                </a:solidFill>
              </a:rPr>
              <a:t>Boyle </a:t>
            </a:r>
            <a:r>
              <a:rPr lang="el-GR" sz="4000" dirty="0">
                <a:solidFill>
                  <a:srgbClr val="0070C0"/>
                </a:solidFill>
              </a:rPr>
              <a:t>και η αντλία κενού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71600"/>
            <a:ext cx="4300763" cy="5029200"/>
          </a:xfrm>
        </p:spPr>
      </p:pic>
    </p:spTree>
    <p:extLst>
      <p:ext uri="{BB962C8B-B14F-4D97-AF65-F5344CB8AC3E}">
        <p14:creationId xmlns:p14="http://schemas.microsoft.com/office/powerpoint/2010/main" val="878683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l-GR" altLang="el-GR" dirty="0">
                <a:solidFill>
                  <a:srgbClr val="0070C0"/>
                </a:solidFill>
                <a:cs typeface="Times New Roman" pitchFamily="1" charset="0"/>
              </a:rPr>
              <a:t>Η διαμάχη </a:t>
            </a:r>
            <a:r>
              <a:rPr lang="en-US" altLang="el-GR" dirty="0">
                <a:solidFill>
                  <a:srgbClr val="0070C0"/>
                </a:solidFill>
                <a:cs typeface="Times New Roman" pitchFamily="1" charset="0"/>
              </a:rPr>
              <a:t>Boyle-Hobbes</a:t>
            </a:r>
            <a:endParaRPr lang="el-GR" altLang="el-GR" dirty="0">
              <a:solidFill>
                <a:srgbClr val="0070C0"/>
              </a:solidFill>
              <a:cs typeface="Times New Roman" pitchFamily="1" charset="0"/>
            </a:endParaRPr>
          </a:p>
        </p:txBody>
      </p:sp>
      <p:pic>
        <p:nvPicPr>
          <p:cNvPr id="10243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9773" y="1386712"/>
            <a:ext cx="3464827" cy="5242687"/>
          </a:xfrm>
        </p:spPr>
      </p:pic>
    </p:spTree>
    <p:extLst>
      <p:ext uri="{BB962C8B-B14F-4D97-AF65-F5344CB8AC3E}">
        <p14:creationId xmlns:p14="http://schemas.microsoft.com/office/powerpoint/2010/main" val="125603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Ισαάκ Νεύτωνας (1642-1727)</a:t>
            </a:r>
            <a:endParaRPr lang="el-GR" dirty="0"/>
          </a:p>
        </p:txBody>
      </p:sp>
      <p:pic>
        <p:nvPicPr>
          <p:cNvPr id="2355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600200"/>
            <a:ext cx="2584450" cy="3549650"/>
          </a:xfrm>
        </p:spPr>
      </p:pic>
      <p:pic>
        <p:nvPicPr>
          <p:cNvPr id="2355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143000"/>
            <a:ext cx="3840163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33B87C1-F847-38F7-75BE-DEC4F936A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682" y="152400"/>
            <a:ext cx="5068636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7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l-GR" sz="4000" dirty="0">
                <a:solidFill>
                  <a:srgbClr val="0070C0"/>
                </a:solidFill>
              </a:rPr>
              <a:t>Η απόδειξη του 2</a:t>
            </a:r>
            <a:r>
              <a:rPr lang="el-GR" sz="4000" baseline="30000" dirty="0">
                <a:solidFill>
                  <a:srgbClr val="0070C0"/>
                </a:solidFill>
              </a:rPr>
              <a:t>ου</a:t>
            </a:r>
            <a:r>
              <a:rPr lang="el-GR" sz="4000" dirty="0">
                <a:solidFill>
                  <a:srgbClr val="0070C0"/>
                </a:solidFill>
              </a:rPr>
              <a:t> νόμου του </a:t>
            </a:r>
            <a:r>
              <a:rPr lang="en-US" sz="4000" dirty="0">
                <a:solidFill>
                  <a:srgbClr val="0070C0"/>
                </a:solidFill>
              </a:rPr>
              <a:t>Kepler</a:t>
            </a:r>
            <a:endParaRPr lang="el-GR" sz="4000" dirty="0">
              <a:solidFill>
                <a:srgbClr val="0070C0"/>
              </a:solidFill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914400"/>
            <a:ext cx="5791199" cy="5791199"/>
          </a:xfrm>
        </p:spPr>
      </p:pic>
    </p:spTree>
    <p:extLst>
      <p:ext uri="{BB962C8B-B14F-4D97-AF65-F5344CB8AC3E}">
        <p14:creationId xmlns:p14="http://schemas.microsoft.com/office/powerpoint/2010/main" val="28242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70C0"/>
                </a:solidFill>
              </a:rPr>
              <a:t>Το 2</a:t>
            </a:r>
            <a:r>
              <a:rPr lang="el-GR" baseline="30000" dirty="0">
                <a:solidFill>
                  <a:srgbClr val="0070C0"/>
                </a:solidFill>
              </a:rPr>
              <a:t>ο</a:t>
            </a:r>
            <a:r>
              <a:rPr lang="el-GR" dirty="0">
                <a:solidFill>
                  <a:srgbClr val="0070C0"/>
                </a:solidFill>
              </a:rPr>
              <a:t> ‘βιβλίο’ των </a:t>
            </a:r>
            <a:r>
              <a:rPr lang="en-US" i="1" dirty="0">
                <a:solidFill>
                  <a:srgbClr val="0070C0"/>
                </a:solidFill>
              </a:rPr>
              <a:t>Principia</a:t>
            </a:r>
            <a:r>
              <a:rPr lang="el-GR" dirty="0">
                <a:solidFill>
                  <a:srgbClr val="0070C0"/>
                </a:solidFill>
              </a:rPr>
              <a:t>: οι απαρχές της δυναμικής ρευστών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 </a:t>
            </a:r>
            <a:r>
              <a:rPr lang="el-GR" dirty="0"/>
              <a:t>Πραγματεύεται τις κινήσεις ρευστών και σωμάτων που κινούνται μέσα σε αυτά τα ρευστά και συναντούν αντίσταση.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/>
              <a:t>Βασικός σκοπός του είναι να αποδείξει ότι η καρτεσιανή ερμηνεία των στροβίλων είναι ασύμβατη με τις κινήσεις των πλανητών.</a:t>
            </a:r>
          </a:p>
        </p:txBody>
      </p:sp>
    </p:spTree>
    <p:extLst>
      <p:ext uri="{BB962C8B-B14F-4D97-AF65-F5344CB8AC3E}">
        <p14:creationId xmlns:p14="http://schemas.microsoft.com/office/powerpoint/2010/main" val="3980011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l-GR" sz="4000" dirty="0">
                <a:solidFill>
                  <a:srgbClr val="0070C0"/>
                </a:solidFill>
              </a:rPr>
              <a:t>Το 3</a:t>
            </a:r>
            <a:r>
              <a:rPr lang="el-GR" sz="4000" baseline="30000" dirty="0">
                <a:solidFill>
                  <a:srgbClr val="0070C0"/>
                </a:solidFill>
              </a:rPr>
              <a:t>ο</a:t>
            </a:r>
            <a:r>
              <a:rPr lang="el-GR" sz="4000" dirty="0">
                <a:solidFill>
                  <a:srgbClr val="0070C0"/>
                </a:solidFill>
              </a:rPr>
              <a:t> ‘βιβλίο’ των </a:t>
            </a:r>
            <a:r>
              <a:rPr lang="en-US" sz="4000" dirty="0">
                <a:solidFill>
                  <a:srgbClr val="0070C0"/>
                </a:solidFill>
              </a:rPr>
              <a:t>Principia: </a:t>
            </a:r>
            <a:r>
              <a:rPr lang="el-GR" sz="4000" dirty="0">
                <a:solidFill>
                  <a:srgbClr val="0070C0"/>
                </a:solidFill>
              </a:rPr>
              <a:t>Το σύστημα του Κόσμου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Ο νόμος της βαρύτητας: «υπάρχει μια δύναμη βαρύτητας, την οποία διαθέτουν όλα τα σώματα, ανάλογη προς τις διάφορες ποσότητες ύλης που περιέχουν».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Η νευτώνεια σύνθεση: Η ενοποίηση φυσικής &amp; αστρονομίας / Η ενοποίηση γήινης και ουράνιας φυσικής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Κύριο πρόβλημα της νευτώνειας σύνθεσης: η φύση της βαρύτητας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8397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Η ενοποίηση της γήινης και της ουράνιας φυσικής</a:t>
            </a: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600200"/>
            <a:ext cx="4937125" cy="5092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00" dirty="0">
                <a:solidFill>
                  <a:srgbClr val="0070C0"/>
                </a:solidFill>
              </a:rPr>
              <a:t>18</a:t>
            </a:r>
            <a:r>
              <a:rPr lang="el-GR" sz="4000" baseline="30000" dirty="0">
                <a:solidFill>
                  <a:srgbClr val="0070C0"/>
                </a:solidFill>
              </a:rPr>
              <a:t>ος</a:t>
            </a:r>
            <a:r>
              <a:rPr lang="el-GR" sz="4000" dirty="0">
                <a:solidFill>
                  <a:srgbClr val="0070C0"/>
                </a:solidFill>
              </a:rPr>
              <a:t> αιώνας: Η επικράτηση της νευτώνειας φυσικής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Τρεις δοκιμασίες που πέρασε με επιτυχία η νευτώνεια θεωρία:</a:t>
            </a:r>
          </a:p>
          <a:p>
            <a:pPr lvl="2"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>
                <a:latin typeface="Arial" charset="0"/>
              </a:rPr>
              <a:t>1. Ο κομήτης του </a:t>
            </a:r>
            <a:r>
              <a:rPr lang="en-US" altLang="el-GR" dirty="0">
                <a:latin typeface="Arial" charset="0"/>
              </a:rPr>
              <a:t>Halley</a:t>
            </a:r>
          </a:p>
          <a:p>
            <a:pPr lvl="2"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l-GR" dirty="0">
                <a:latin typeface="Arial" charset="0"/>
              </a:rPr>
              <a:t>2. </a:t>
            </a:r>
            <a:r>
              <a:rPr lang="el-GR" altLang="el-GR" dirty="0">
                <a:latin typeface="Arial" charset="0"/>
              </a:rPr>
              <a:t>Το σχήμα της Γης</a:t>
            </a:r>
          </a:p>
          <a:p>
            <a:pPr lvl="2"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>
                <a:latin typeface="Arial" charset="0"/>
              </a:rPr>
              <a:t>3. Η κίνηση της Σελήνης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>
                <a:latin typeface="Arial" charset="0"/>
              </a:rPr>
              <a:t>Το πρόβλημα σχετικά με τη φύση της βαρύτητας δεν επιλύθηκε αλλά ξεχάστηκε.</a:t>
            </a:r>
            <a:endParaRPr lang="en-US" altLang="el-GR" dirty="0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1253</TotalTime>
  <Words>436</Words>
  <Application>Microsoft Office PowerPoint</Application>
  <PresentationFormat>Προβολή στην οθόνη (4:3)</PresentationFormat>
  <Paragraphs>42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Θέμα του Office</vt:lpstr>
      <vt:lpstr>Η Επιστημονική Επανάσταση του 16ου και του 17ου αιώνα Επισκόπηση</vt:lpstr>
      <vt:lpstr>Το μηχανιστικό Σύμπαν του 17ου αιώνα</vt:lpstr>
      <vt:lpstr>Descartes: μηχανιστική ερμηνεία του μαγνητισμού</vt:lpstr>
      <vt:lpstr>Francis Bacon, 1561-1626</vt:lpstr>
      <vt:lpstr>Οι λειτουργίες των πειραματικών οργάνων</vt:lpstr>
      <vt:lpstr>Η εδραίωση του πειράματος</vt:lpstr>
      <vt:lpstr>Ο Boyle και η αντλία κενού</vt:lpstr>
      <vt:lpstr>Η διαμάχη Boyle-Hobbes</vt:lpstr>
      <vt:lpstr>Ισαάκ Νεύτωνας (1642-1727)</vt:lpstr>
      <vt:lpstr>Παρουσίαση του PowerPoint</vt:lpstr>
      <vt:lpstr>Η απόδειξη του 2ου νόμου του Kepler</vt:lpstr>
      <vt:lpstr>Το 2ο ‘βιβλίο’ των Principia: οι απαρχές της δυναμικής ρευστών</vt:lpstr>
      <vt:lpstr>Το 3ο ‘βιβλίο’ των Principia: Το σύστημα του Κόσμου</vt:lpstr>
      <vt:lpstr>Η ενοποίηση της γήινης και της ουράνιας φυσικής</vt:lpstr>
      <vt:lpstr>18ος αιώνας: Η επικράτηση της νευτώνειας φυσικής</vt:lpstr>
    </vt:vector>
  </TitlesOfParts>
  <Company>.:L4zy w4r3z:.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Από τον Νεύτωνα στον Αϊνστάιν</dc:title>
  <dc:creator>Θόδωρος Αραμπατζής</dc:creator>
  <cp:lastModifiedBy>Reviewer</cp:lastModifiedBy>
  <cp:revision>195</cp:revision>
  <cp:lastPrinted>2016-10-03T20:01:35Z</cp:lastPrinted>
  <dcterms:created xsi:type="dcterms:W3CDTF">2005-11-30T10:28:01Z</dcterms:created>
  <dcterms:modified xsi:type="dcterms:W3CDTF">2026-10-14T16:57:03Z</dcterms:modified>
</cp:coreProperties>
</file>