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notesMasterIdLst>
    <p:notesMasterId r:id="rId21"/>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en-US" sz="4400" b="0" strike="noStrike" spc="-1">
                <a:latin typeface="Arial"/>
              </a:rPr>
              <a:t>Click to move the slide</a:t>
            </a:r>
          </a:p>
        </p:txBody>
      </p:sp>
      <p:sp>
        <p:nvSpPr>
          <p:cNvPr id="205" name="PlaceHolder 2"/>
          <p:cNvSpPr>
            <a:spLocks noGrp="1"/>
          </p:cNvSpPr>
          <p:nvPr>
            <p:ph type="body"/>
          </p:nvPr>
        </p:nvSpPr>
        <p:spPr>
          <a:xfrm>
            <a:off x="756000" y="5078520"/>
            <a:ext cx="6047640" cy="4811040"/>
          </a:xfrm>
          <a:prstGeom prst="rect">
            <a:avLst/>
          </a:prstGeom>
        </p:spPr>
        <p:txBody>
          <a:bodyPr lIns="0" tIns="0" rIns="0" bIns="0">
            <a:noAutofit/>
          </a:bodyPr>
          <a:lstStyle/>
          <a:p>
            <a:r>
              <a:rPr lang="en-US" sz="2000" b="0" strike="noStrike" spc="-1">
                <a:latin typeface="Arial"/>
              </a:rPr>
              <a:t>Click to edit the notes format</a:t>
            </a:r>
          </a:p>
        </p:txBody>
      </p:sp>
      <p:sp>
        <p:nvSpPr>
          <p:cNvPr id="206" name="PlaceHolder 3"/>
          <p:cNvSpPr>
            <a:spLocks noGrp="1"/>
          </p:cNvSpPr>
          <p:nvPr>
            <p:ph type="hdr"/>
          </p:nvPr>
        </p:nvSpPr>
        <p:spPr>
          <a:xfrm>
            <a:off x="0" y="0"/>
            <a:ext cx="3280680" cy="534240"/>
          </a:xfrm>
          <a:prstGeom prst="rect">
            <a:avLst/>
          </a:prstGeom>
        </p:spPr>
        <p:txBody>
          <a:bodyPr lIns="0" tIns="0" rIns="0" bIns="0">
            <a:noAutofit/>
          </a:bodyPr>
          <a:lstStyle/>
          <a:p>
            <a:r>
              <a:rPr lang="en-US" sz="1400" b="0" strike="noStrike" spc="-1">
                <a:latin typeface="Times New Roman"/>
              </a:rPr>
              <a:t>&lt;header&gt;</a:t>
            </a:r>
          </a:p>
        </p:txBody>
      </p:sp>
      <p:sp>
        <p:nvSpPr>
          <p:cNvPr id="207"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en-US" sz="1400" b="0" strike="noStrike" spc="-1">
                <a:latin typeface="Times New Roman"/>
              </a:rPr>
              <a:t>&lt;date/time&gt;</a:t>
            </a:r>
          </a:p>
        </p:txBody>
      </p:sp>
      <p:sp>
        <p:nvSpPr>
          <p:cNvPr id="208" name="PlaceHolder 5"/>
          <p:cNvSpPr>
            <a:spLocks noGrp="1"/>
          </p:cNvSpPr>
          <p:nvPr>
            <p:ph type="ftr"/>
          </p:nvPr>
        </p:nvSpPr>
        <p:spPr>
          <a:xfrm>
            <a:off x="0" y="10157400"/>
            <a:ext cx="3280680" cy="534240"/>
          </a:xfrm>
          <a:prstGeom prst="rect">
            <a:avLst/>
          </a:prstGeom>
        </p:spPr>
        <p:txBody>
          <a:bodyPr lIns="0" tIns="0" rIns="0" bIns="0" anchor="b">
            <a:noAutofit/>
          </a:bodyPr>
          <a:lstStyle/>
          <a:p>
            <a:r>
              <a:rPr lang="en-US" sz="1400" b="0" strike="noStrike" spc="-1">
                <a:latin typeface="Times New Roman"/>
              </a:rPr>
              <a:t>&lt;footer&gt;</a:t>
            </a:r>
          </a:p>
        </p:txBody>
      </p:sp>
      <p:sp>
        <p:nvSpPr>
          <p:cNvPr id="209"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C5EFF887-2772-49DD-98E8-035AAB7BFB15}"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CustomShape 1"/>
          <p:cNvSpPr/>
          <p:nvPr/>
        </p:nvSpPr>
        <p:spPr>
          <a:xfrm>
            <a:off x="4024080" y="9721080"/>
            <a:ext cx="3077640" cy="510840"/>
          </a:xfrm>
          <a:prstGeom prst="rect">
            <a:avLst/>
          </a:prstGeom>
          <a:noFill/>
          <a:ln w="0">
            <a:noFill/>
          </a:ln>
        </p:spPr>
        <p:style>
          <a:lnRef idx="0">
            <a:scrgbClr r="0" g="0" b="0"/>
          </a:lnRef>
          <a:fillRef idx="0">
            <a:scrgbClr r="0" g="0" b="0"/>
          </a:fillRef>
          <a:effectRef idx="0">
            <a:scrgbClr r="0" g="0" b="0"/>
          </a:effectRef>
          <a:fontRef idx="minor"/>
        </p:style>
        <p:txBody>
          <a:bodyPr lIns="99000" tIns="49680" rIns="99000" bIns="49680" anchor="b">
            <a:noAutofit/>
          </a:bodyPr>
          <a:lstStyle/>
          <a:p>
            <a:pPr algn="r">
              <a:lnSpc>
                <a:spcPct val="100000"/>
              </a:lnSpc>
            </a:pPr>
            <a:fld id="{93E500CC-8082-4611-8620-D38939840B3A}" type="slidenum">
              <a:rPr lang="en-GB" sz="1300" b="0" strike="noStrike" spc="-1">
                <a:solidFill>
                  <a:srgbClr val="000000"/>
                </a:solidFill>
                <a:latin typeface="+mn-lt"/>
                <a:ea typeface="+mn-ea"/>
              </a:rPr>
              <a:t>4</a:t>
            </a:fld>
            <a:endParaRPr lang="en-US" sz="1300" b="0" strike="noStrike" spc="-1">
              <a:latin typeface="Arial"/>
            </a:endParaRPr>
          </a:p>
        </p:txBody>
      </p:sp>
      <p:sp>
        <p:nvSpPr>
          <p:cNvPr id="255" name="PlaceHolder 2"/>
          <p:cNvSpPr>
            <a:spLocks noGrp="1" noRot="1" noChangeAspect="1"/>
          </p:cNvSpPr>
          <p:nvPr>
            <p:ph type="sldImg"/>
          </p:nvPr>
        </p:nvSpPr>
        <p:spPr>
          <a:xfrm>
            <a:off x="995400" y="768240"/>
            <a:ext cx="5112720" cy="3836160"/>
          </a:xfrm>
          <a:prstGeom prst="rect">
            <a:avLst/>
          </a:prstGeom>
        </p:spPr>
      </p:sp>
      <p:sp>
        <p:nvSpPr>
          <p:cNvPr id="256" name="PlaceHolder 3"/>
          <p:cNvSpPr>
            <a:spLocks noGrp="1"/>
          </p:cNvSpPr>
          <p:nvPr>
            <p:ph type="body"/>
          </p:nvPr>
        </p:nvSpPr>
        <p:spPr>
          <a:xfrm>
            <a:off x="947160" y="4861440"/>
            <a:ext cx="5208840" cy="4604760"/>
          </a:xfrm>
          <a:prstGeom prst="rect">
            <a:avLst/>
          </a:prstGeom>
        </p:spPr>
        <p:txBody>
          <a:bodyPr lIns="99000" tIns="49680" rIns="99000" bIns="49680" anchor="ctr">
            <a:noAutofit/>
          </a:bodyPr>
          <a:lstStyle/>
          <a:p>
            <a:endParaRPr lang="en-US" sz="2000" b="0" strike="noStrike" spc="-1">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CustomShape 1"/>
          <p:cNvSpPr/>
          <p:nvPr/>
        </p:nvSpPr>
        <p:spPr>
          <a:xfrm>
            <a:off x="4024080" y="9721080"/>
            <a:ext cx="3077640" cy="510840"/>
          </a:xfrm>
          <a:prstGeom prst="rect">
            <a:avLst/>
          </a:prstGeom>
          <a:noFill/>
          <a:ln w="0">
            <a:noFill/>
          </a:ln>
        </p:spPr>
        <p:style>
          <a:lnRef idx="0">
            <a:scrgbClr r="0" g="0" b="0"/>
          </a:lnRef>
          <a:fillRef idx="0">
            <a:scrgbClr r="0" g="0" b="0"/>
          </a:fillRef>
          <a:effectRef idx="0">
            <a:scrgbClr r="0" g="0" b="0"/>
          </a:effectRef>
          <a:fontRef idx="minor"/>
        </p:style>
        <p:txBody>
          <a:bodyPr lIns="99000" tIns="49680" rIns="99000" bIns="49680" anchor="b">
            <a:noAutofit/>
          </a:bodyPr>
          <a:lstStyle/>
          <a:p>
            <a:pPr algn="r">
              <a:lnSpc>
                <a:spcPct val="100000"/>
              </a:lnSpc>
            </a:pPr>
            <a:fld id="{3DD722FA-D071-4578-A1CB-CD934B8C79B9}" type="slidenum">
              <a:rPr lang="en-GB" sz="1300" b="0" strike="noStrike" spc="-1">
                <a:solidFill>
                  <a:srgbClr val="000000"/>
                </a:solidFill>
                <a:latin typeface="+mn-lt"/>
                <a:ea typeface="+mn-ea"/>
              </a:rPr>
              <a:t>5</a:t>
            </a:fld>
            <a:endParaRPr lang="en-US" sz="1300" b="0" strike="noStrike" spc="-1">
              <a:latin typeface="Arial"/>
            </a:endParaRPr>
          </a:p>
        </p:txBody>
      </p:sp>
      <p:sp>
        <p:nvSpPr>
          <p:cNvPr id="258" name="PlaceHolder 2"/>
          <p:cNvSpPr>
            <a:spLocks noGrp="1" noRot="1" noChangeAspect="1"/>
          </p:cNvSpPr>
          <p:nvPr>
            <p:ph type="sldImg"/>
          </p:nvPr>
        </p:nvSpPr>
        <p:spPr>
          <a:xfrm>
            <a:off x="995400" y="768240"/>
            <a:ext cx="5112720" cy="3836160"/>
          </a:xfrm>
          <a:prstGeom prst="rect">
            <a:avLst/>
          </a:prstGeom>
        </p:spPr>
      </p:sp>
      <p:sp>
        <p:nvSpPr>
          <p:cNvPr id="259" name="PlaceHolder 3"/>
          <p:cNvSpPr>
            <a:spLocks noGrp="1"/>
          </p:cNvSpPr>
          <p:nvPr>
            <p:ph type="body"/>
          </p:nvPr>
        </p:nvSpPr>
        <p:spPr>
          <a:xfrm>
            <a:off x="947160" y="4861440"/>
            <a:ext cx="5208840" cy="4615560"/>
          </a:xfrm>
          <a:prstGeom prst="rect">
            <a:avLst/>
          </a:prstGeom>
        </p:spPr>
        <p:txBody>
          <a:bodyPr lIns="99000" tIns="49680" rIns="99000" bIns="49680" anchor="ctr">
            <a:noAutofit/>
          </a:bodyPr>
          <a:lstStyle/>
          <a:p>
            <a:endParaRPr lang="en-US" sz="2000" b="0" strike="noStrike"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CustomShape 1"/>
          <p:cNvSpPr/>
          <p:nvPr/>
        </p:nvSpPr>
        <p:spPr>
          <a:xfrm>
            <a:off x="4024080" y="9721080"/>
            <a:ext cx="3077640" cy="510840"/>
          </a:xfrm>
          <a:prstGeom prst="rect">
            <a:avLst/>
          </a:prstGeom>
          <a:noFill/>
          <a:ln w="0">
            <a:noFill/>
          </a:ln>
        </p:spPr>
        <p:style>
          <a:lnRef idx="0">
            <a:scrgbClr r="0" g="0" b="0"/>
          </a:lnRef>
          <a:fillRef idx="0">
            <a:scrgbClr r="0" g="0" b="0"/>
          </a:fillRef>
          <a:effectRef idx="0">
            <a:scrgbClr r="0" g="0" b="0"/>
          </a:effectRef>
          <a:fontRef idx="minor"/>
        </p:style>
        <p:txBody>
          <a:bodyPr lIns="99000" tIns="49680" rIns="99000" bIns="49680" anchor="b">
            <a:noAutofit/>
          </a:bodyPr>
          <a:lstStyle/>
          <a:p>
            <a:pPr algn="r">
              <a:lnSpc>
                <a:spcPct val="100000"/>
              </a:lnSpc>
            </a:pPr>
            <a:fld id="{9BD6B966-B677-4B2A-9D1D-ED21B7EFE261}" type="slidenum">
              <a:rPr lang="en-GB" sz="1300" b="0" strike="noStrike" spc="-1">
                <a:solidFill>
                  <a:srgbClr val="000000"/>
                </a:solidFill>
                <a:latin typeface="+mn-lt"/>
                <a:ea typeface="+mn-ea"/>
              </a:rPr>
              <a:t>6</a:t>
            </a:fld>
            <a:endParaRPr lang="en-US" sz="1300" b="0" strike="noStrike" spc="-1">
              <a:latin typeface="Arial"/>
            </a:endParaRPr>
          </a:p>
        </p:txBody>
      </p:sp>
      <p:sp>
        <p:nvSpPr>
          <p:cNvPr id="261" name="PlaceHolder 2"/>
          <p:cNvSpPr>
            <a:spLocks noGrp="1" noRot="1" noChangeAspect="1"/>
          </p:cNvSpPr>
          <p:nvPr>
            <p:ph type="sldImg"/>
          </p:nvPr>
        </p:nvSpPr>
        <p:spPr>
          <a:xfrm>
            <a:off x="995400" y="768240"/>
            <a:ext cx="5112720" cy="3836160"/>
          </a:xfrm>
          <a:prstGeom prst="rect">
            <a:avLst/>
          </a:prstGeom>
        </p:spPr>
      </p:sp>
      <p:sp>
        <p:nvSpPr>
          <p:cNvPr id="262" name="PlaceHolder 3"/>
          <p:cNvSpPr>
            <a:spLocks noGrp="1"/>
          </p:cNvSpPr>
          <p:nvPr>
            <p:ph type="body"/>
          </p:nvPr>
        </p:nvSpPr>
        <p:spPr>
          <a:xfrm>
            <a:off x="947160" y="4861440"/>
            <a:ext cx="5208840" cy="4615560"/>
          </a:xfrm>
          <a:prstGeom prst="rect">
            <a:avLst/>
          </a:prstGeom>
        </p:spPr>
        <p:txBody>
          <a:bodyPr lIns="99000" tIns="49680" rIns="99000" bIns="49680" anchor="ctr">
            <a:noAutofit/>
          </a:bodyPr>
          <a:lstStyle/>
          <a:p>
            <a:endParaRPr lang="en-US" sz="2000" b="0" strike="noStrike" spc="-1">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CustomShape 1"/>
          <p:cNvSpPr/>
          <p:nvPr/>
        </p:nvSpPr>
        <p:spPr>
          <a:xfrm>
            <a:off x="4024080" y="9721080"/>
            <a:ext cx="3077640" cy="510840"/>
          </a:xfrm>
          <a:prstGeom prst="rect">
            <a:avLst/>
          </a:prstGeom>
          <a:noFill/>
          <a:ln w="0">
            <a:noFill/>
          </a:ln>
        </p:spPr>
        <p:style>
          <a:lnRef idx="0">
            <a:scrgbClr r="0" g="0" b="0"/>
          </a:lnRef>
          <a:fillRef idx="0">
            <a:scrgbClr r="0" g="0" b="0"/>
          </a:fillRef>
          <a:effectRef idx="0">
            <a:scrgbClr r="0" g="0" b="0"/>
          </a:effectRef>
          <a:fontRef idx="minor"/>
        </p:style>
        <p:txBody>
          <a:bodyPr lIns="99000" tIns="49680" rIns="99000" bIns="49680" anchor="b">
            <a:noAutofit/>
          </a:bodyPr>
          <a:lstStyle/>
          <a:p>
            <a:pPr algn="r">
              <a:lnSpc>
                <a:spcPct val="100000"/>
              </a:lnSpc>
            </a:pPr>
            <a:fld id="{7F82C3BA-69E9-4551-811A-E4379A040CA9}" type="slidenum">
              <a:rPr lang="en-GB" sz="1300" b="0" strike="noStrike" spc="-1">
                <a:solidFill>
                  <a:srgbClr val="000000"/>
                </a:solidFill>
                <a:latin typeface="+mn-lt"/>
                <a:ea typeface="+mn-ea"/>
              </a:rPr>
              <a:t>7</a:t>
            </a:fld>
            <a:endParaRPr lang="en-US" sz="1300" b="0" strike="noStrike" spc="-1">
              <a:latin typeface="Arial"/>
            </a:endParaRPr>
          </a:p>
        </p:txBody>
      </p:sp>
      <p:sp>
        <p:nvSpPr>
          <p:cNvPr id="264" name="PlaceHolder 2"/>
          <p:cNvSpPr>
            <a:spLocks noGrp="1" noRot="1" noChangeAspect="1"/>
          </p:cNvSpPr>
          <p:nvPr>
            <p:ph type="sldImg"/>
          </p:nvPr>
        </p:nvSpPr>
        <p:spPr>
          <a:xfrm>
            <a:off x="995400" y="768240"/>
            <a:ext cx="5112720" cy="3836160"/>
          </a:xfrm>
          <a:prstGeom prst="rect">
            <a:avLst/>
          </a:prstGeom>
        </p:spPr>
      </p:sp>
      <p:sp>
        <p:nvSpPr>
          <p:cNvPr id="265" name="PlaceHolder 3"/>
          <p:cNvSpPr>
            <a:spLocks noGrp="1"/>
          </p:cNvSpPr>
          <p:nvPr>
            <p:ph type="body"/>
          </p:nvPr>
        </p:nvSpPr>
        <p:spPr>
          <a:xfrm>
            <a:off x="947160" y="4861440"/>
            <a:ext cx="5208840" cy="4615560"/>
          </a:xfrm>
          <a:prstGeom prst="rect">
            <a:avLst/>
          </a:prstGeom>
        </p:spPr>
        <p:txBody>
          <a:bodyPr lIns="99000" tIns="49680" rIns="99000" bIns="49680" anchor="ctr">
            <a:noAutofit/>
          </a:bodyPr>
          <a:lstStyle/>
          <a:p>
            <a:endParaRPr lang="en-US" sz="2000" b="0" strike="noStrike" spc="-1">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CustomShape 1"/>
          <p:cNvSpPr/>
          <p:nvPr/>
        </p:nvSpPr>
        <p:spPr>
          <a:xfrm>
            <a:off x="4024080" y="9721080"/>
            <a:ext cx="3077640" cy="510840"/>
          </a:xfrm>
          <a:prstGeom prst="rect">
            <a:avLst/>
          </a:prstGeom>
          <a:noFill/>
          <a:ln w="0">
            <a:noFill/>
          </a:ln>
        </p:spPr>
        <p:style>
          <a:lnRef idx="0">
            <a:scrgbClr r="0" g="0" b="0"/>
          </a:lnRef>
          <a:fillRef idx="0">
            <a:scrgbClr r="0" g="0" b="0"/>
          </a:fillRef>
          <a:effectRef idx="0">
            <a:scrgbClr r="0" g="0" b="0"/>
          </a:effectRef>
          <a:fontRef idx="minor"/>
        </p:style>
        <p:txBody>
          <a:bodyPr lIns="99000" tIns="49680" rIns="99000" bIns="49680" anchor="b">
            <a:noAutofit/>
          </a:bodyPr>
          <a:lstStyle/>
          <a:p>
            <a:pPr algn="r">
              <a:lnSpc>
                <a:spcPct val="100000"/>
              </a:lnSpc>
            </a:pPr>
            <a:fld id="{E8E3407D-1C67-4D3B-818D-32C3D217ED2E}" type="slidenum">
              <a:rPr lang="en-GB" sz="1300" b="0" strike="noStrike" spc="-1">
                <a:solidFill>
                  <a:srgbClr val="000000"/>
                </a:solidFill>
                <a:latin typeface="+mn-lt"/>
                <a:ea typeface="+mn-ea"/>
              </a:rPr>
              <a:t>11</a:t>
            </a:fld>
            <a:endParaRPr lang="en-US" sz="1300" b="0" strike="noStrike" spc="-1">
              <a:latin typeface="Arial"/>
            </a:endParaRPr>
          </a:p>
        </p:txBody>
      </p:sp>
      <p:sp>
        <p:nvSpPr>
          <p:cNvPr id="267" name="PlaceHolder 2"/>
          <p:cNvSpPr>
            <a:spLocks noGrp="1" noRot="1" noChangeAspect="1"/>
          </p:cNvSpPr>
          <p:nvPr>
            <p:ph type="sldImg"/>
          </p:nvPr>
        </p:nvSpPr>
        <p:spPr>
          <a:xfrm>
            <a:off x="995400" y="768240"/>
            <a:ext cx="5112720" cy="3836160"/>
          </a:xfrm>
          <a:prstGeom prst="rect">
            <a:avLst/>
          </a:prstGeom>
        </p:spPr>
      </p:sp>
      <p:sp>
        <p:nvSpPr>
          <p:cNvPr id="268" name="PlaceHolder 3"/>
          <p:cNvSpPr>
            <a:spLocks noGrp="1"/>
          </p:cNvSpPr>
          <p:nvPr>
            <p:ph type="body"/>
          </p:nvPr>
        </p:nvSpPr>
        <p:spPr>
          <a:xfrm>
            <a:off x="947160" y="4861440"/>
            <a:ext cx="5208840" cy="4615560"/>
          </a:xfrm>
          <a:prstGeom prst="rect">
            <a:avLst/>
          </a:prstGeom>
        </p:spPr>
        <p:txBody>
          <a:bodyPr lIns="99000" tIns="49680" rIns="99000" bIns="49680" anchor="ctr">
            <a:noAutofit/>
          </a:bodyPr>
          <a:lstStyle/>
          <a:p>
            <a:endParaRPr lang="en-US" sz="2000" b="0" strike="noStrike" spc="-1">
              <a:latin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CustomShape 1"/>
          <p:cNvSpPr/>
          <p:nvPr/>
        </p:nvSpPr>
        <p:spPr>
          <a:xfrm>
            <a:off x="4024080" y="9721080"/>
            <a:ext cx="3077640" cy="510840"/>
          </a:xfrm>
          <a:prstGeom prst="rect">
            <a:avLst/>
          </a:prstGeom>
          <a:noFill/>
          <a:ln w="0">
            <a:noFill/>
          </a:ln>
        </p:spPr>
        <p:style>
          <a:lnRef idx="0">
            <a:scrgbClr r="0" g="0" b="0"/>
          </a:lnRef>
          <a:fillRef idx="0">
            <a:scrgbClr r="0" g="0" b="0"/>
          </a:fillRef>
          <a:effectRef idx="0">
            <a:scrgbClr r="0" g="0" b="0"/>
          </a:effectRef>
          <a:fontRef idx="minor"/>
        </p:style>
        <p:txBody>
          <a:bodyPr lIns="99000" tIns="49680" rIns="99000" bIns="49680" anchor="b">
            <a:noAutofit/>
          </a:bodyPr>
          <a:lstStyle/>
          <a:p>
            <a:pPr algn="r">
              <a:lnSpc>
                <a:spcPct val="100000"/>
              </a:lnSpc>
            </a:pPr>
            <a:fld id="{5F0FEC67-905A-4B96-858F-D6834D2FD8A4}" type="slidenum">
              <a:rPr lang="en-GB" sz="1300" b="0" strike="noStrike" spc="-1">
                <a:solidFill>
                  <a:srgbClr val="000000"/>
                </a:solidFill>
                <a:latin typeface="+mn-lt"/>
                <a:ea typeface="+mn-ea"/>
              </a:rPr>
              <a:t>13</a:t>
            </a:fld>
            <a:endParaRPr lang="en-US" sz="1300" b="0" strike="noStrike" spc="-1">
              <a:latin typeface="Arial"/>
            </a:endParaRPr>
          </a:p>
        </p:txBody>
      </p:sp>
      <p:sp>
        <p:nvSpPr>
          <p:cNvPr id="270" name="PlaceHolder 2"/>
          <p:cNvSpPr>
            <a:spLocks noGrp="1" noRot="1" noChangeAspect="1"/>
          </p:cNvSpPr>
          <p:nvPr>
            <p:ph type="sldImg"/>
          </p:nvPr>
        </p:nvSpPr>
        <p:spPr>
          <a:xfrm>
            <a:off x="995400" y="768240"/>
            <a:ext cx="5112720" cy="3836160"/>
          </a:xfrm>
          <a:prstGeom prst="rect">
            <a:avLst/>
          </a:prstGeom>
        </p:spPr>
      </p:sp>
      <p:sp>
        <p:nvSpPr>
          <p:cNvPr id="271" name="PlaceHolder 3"/>
          <p:cNvSpPr>
            <a:spLocks noGrp="1"/>
          </p:cNvSpPr>
          <p:nvPr>
            <p:ph type="body"/>
          </p:nvPr>
        </p:nvSpPr>
        <p:spPr>
          <a:xfrm>
            <a:off x="947160" y="4861440"/>
            <a:ext cx="5208840" cy="4615560"/>
          </a:xfrm>
          <a:prstGeom prst="rect">
            <a:avLst/>
          </a:prstGeom>
        </p:spPr>
        <p:txBody>
          <a:bodyPr lIns="99000" tIns="49680" rIns="99000" bIns="49680" anchor="ctr">
            <a:noAutofit/>
          </a:bodyPr>
          <a:lstStyle/>
          <a:p>
            <a:endParaRPr lang="en-US" sz="2000" b="0" strike="noStrike" spc="-1">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37"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38"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4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4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43"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5"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46"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47"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48"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49"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50"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7"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7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74"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77"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78"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6"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8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8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8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8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8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8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8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9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9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93"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94"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96"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97"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98"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99"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100"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101"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18"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20"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2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2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8"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5"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2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3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3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3"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3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7"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39"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140"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4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4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4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145"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47"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148"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149"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150"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151"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152"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69"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7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7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6"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7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7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8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8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8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8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9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19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9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9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9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9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19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9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9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19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20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20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20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20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3"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2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9"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3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31"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3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3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35"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 name="CustomShape 1"/>
          <p:cNvSpPr/>
          <p:nvPr/>
        </p:nvSpPr>
        <p:spPr>
          <a:xfrm>
            <a:off x="0" y="366840"/>
            <a:ext cx="9143280" cy="8352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 name="CustomShape 2"/>
          <p:cNvSpPr/>
          <p:nvPr/>
        </p:nvSpPr>
        <p:spPr>
          <a:xfrm>
            <a:off x="0" y="0"/>
            <a:ext cx="9143280" cy="310320"/>
          </a:xfrm>
          <a:prstGeom prst="rect">
            <a:avLst/>
          </a:prstGeom>
          <a:solidFill>
            <a:schemeClr val="tx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 name="CustomShape 3"/>
          <p:cNvSpPr/>
          <p:nvPr/>
        </p:nvSpPr>
        <p:spPr>
          <a:xfrm>
            <a:off x="0" y="307800"/>
            <a:ext cx="9143280" cy="914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3" name="CustomShape 4"/>
          <p:cNvSpPr/>
          <p:nvPr/>
        </p:nvSpPr>
        <p:spPr>
          <a:xfrm flipV="1">
            <a:off x="5410080" y="358920"/>
            <a:ext cx="3733200" cy="896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4" name="CustomShape 5"/>
          <p:cNvSpPr/>
          <p:nvPr/>
        </p:nvSpPr>
        <p:spPr>
          <a:xfrm flipV="1">
            <a:off x="5410080" y="438120"/>
            <a:ext cx="3733200" cy="18036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 name="CustomShape 6"/>
          <p:cNvSpPr/>
          <p:nvPr/>
        </p:nvSpPr>
        <p:spPr>
          <a:xfrm>
            <a:off x="5407200" y="496800"/>
            <a:ext cx="3063240" cy="2772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 name="CustomShape 7"/>
          <p:cNvSpPr/>
          <p:nvPr/>
        </p:nvSpPr>
        <p:spPr>
          <a:xfrm>
            <a:off x="7373880" y="588960"/>
            <a:ext cx="1599480" cy="3564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7" name="CustomShape 8"/>
          <p:cNvSpPr/>
          <p:nvPr/>
        </p:nvSpPr>
        <p:spPr>
          <a:xfrm>
            <a:off x="9085320" y="-1440"/>
            <a:ext cx="565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8" name="CustomShape 9"/>
          <p:cNvSpPr/>
          <p:nvPr/>
        </p:nvSpPr>
        <p:spPr>
          <a:xfrm>
            <a:off x="9043920" y="-1440"/>
            <a:ext cx="277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9" name="CustomShape 10"/>
          <p:cNvSpPr/>
          <p:nvPr/>
        </p:nvSpPr>
        <p:spPr>
          <a:xfrm>
            <a:off x="9024840" y="-1440"/>
            <a:ext cx="8640" cy="619920"/>
          </a:xfrm>
          <a:prstGeom prst="rect">
            <a:avLst/>
          </a:prstGeom>
          <a:solidFill>
            <a:srgbClr val="FFFFFF">
              <a:alpha val="6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 name="CustomShape 11"/>
          <p:cNvSpPr/>
          <p:nvPr/>
        </p:nvSpPr>
        <p:spPr>
          <a:xfrm>
            <a:off x="8975880" y="-1440"/>
            <a:ext cx="26280" cy="619920"/>
          </a:xfrm>
          <a:prstGeom prst="rect">
            <a:avLst/>
          </a:prstGeom>
          <a:solidFill>
            <a:srgbClr val="FFFFFF">
              <a:alpha val="4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 name="CustomShape 12"/>
          <p:cNvSpPr/>
          <p:nvPr/>
        </p:nvSpPr>
        <p:spPr>
          <a:xfrm>
            <a:off x="8915400" y="0"/>
            <a:ext cx="54720" cy="585000"/>
          </a:xfrm>
          <a:prstGeom prst="rect">
            <a:avLst/>
          </a:prstGeom>
          <a:solidFill>
            <a:srgbClr val="FFFFFF">
              <a:alpha val="2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2" name="CustomShape 13"/>
          <p:cNvSpPr/>
          <p:nvPr/>
        </p:nvSpPr>
        <p:spPr>
          <a:xfrm>
            <a:off x="8874000" y="0"/>
            <a:ext cx="7200" cy="585000"/>
          </a:xfrm>
          <a:prstGeom prst="rect">
            <a:avLst/>
          </a:prstGeom>
          <a:solidFill>
            <a:srgbClr val="FFFFFF">
              <a:alpha val="3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3" name="PlaceHolder 14"/>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14" name="PlaceHolder 1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 name="CustomShape 1"/>
          <p:cNvSpPr/>
          <p:nvPr/>
        </p:nvSpPr>
        <p:spPr>
          <a:xfrm>
            <a:off x="0" y="366840"/>
            <a:ext cx="9143280" cy="8352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2" name="CustomShape 2"/>
          <p:cNvSpPr/>
          <p:nvPr/>
        </p:nvSpPr>
        <p:spPr>
          <a:xfrm>
            <a:off x="0" y="0"/>
            <a:ext cx="9143280" cy="310320"/>
          </a:xfrm>
          <a:prstGeom prst="rect">
            <a:avLst/>
          </a:prstGeom>
          <a:solidFill>
            <a:schemeClr val="tx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3" name="CustomShape 3"/>
          <p:cNvSpPr/>
          <p:nvPr/>
        </p:nvSpPr>
        <p:spPr>
          <a:xfrm>
            <a:off x="0" y="307800"/>
            <a:ext cx="9143280" cy="914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4" name="CustomShape 4"/>
          <p:cNvSpPr/>
          <p:nvPr/>
        </p:nvSpPr>
        <p:spPr>
          <a:xfrm flipV="1">
            <a:off x="5410080" y="358920"/>
            <a:ext cx="3733200" cy="896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5" name="CustomShape 5"/>
          <p:cNvSpPr/>
          <p:nvPr/>
        </p:nvSpPr>
        <p:spPr>
          <a:xfrm flipV="1">
            <a:off x="5410080" y="438120"/>
            <a:ext cx="3733200" cy="18036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6" name="CustomShape 6"/>
          <p:cNvSpPr/>
          <p:nvPr/>
        </p:nvSpPr>
        <p:spPr>
          <a:xfrm>
            <a:off x="5407200" y="496800"/>
            <a:ext cx="3063240" cy="2772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7" name="CustomShape 7"/>
          <p:cNvSpPr/>
          <p:nvPr/>
        </p:nvSpPr>
        <p:spPr>
          <a:xfrm>
            <a:off x="7373880" y="588960"/>
            <a:ext cx="1599480" cy="3564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8" name="CustomShape 8"/>
          <p:cNvSpPr/>
          <p:nvPr/>
        </p:nvSpPr>
        <p:spPr>
          <a:xfrm>
            <a:off x="9085320" y="-1440"/>
            <a:ext cx="565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59" name="CustomShape 9"/>
          <p:cNvSpPr/>
          <p:nvPr/>
        </p:nvSpPr>
        <p:spPr>
          <a:xfrm>
            <a:off x="9043920" y="-1440"/>
            <a:ext cx="277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0" name="CustomShape 10"/>
          <p:cNvSpPr/>
          <p:nvPr/>
        </p:nvSpPr>
        <p:spPr>
          <a:xfrm>
            <a:off x="9024840" y="-1440"/>
            <a:ext cx="8640" cy="619920"/>
          </a:xfrm>
          <a:prstGeom prst="rect">
            <a:avLst/>
          </a:prstGeom>
          <a:solidFill>
            <a:srgbClr val="FFFFFF">
              <a:alpha val="6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1" name="CustomShape 11"/>
          <p:cNvSpPr/>
          <p:nvPr/>
        </p:nvSpPr>
        <p:spPr>
          <a:xfrm>
            <a:off x="8975880" y="-1440"/>
            <a:ext cx="26280" cy="619920"/>
          </a:xfrm>
          <a:prstGeom prst="rect">
            <a:avLst/>
          </a:prstGeom>
          <a:solidFill>
            <a:srgbClr val="FFFFFF">
              <a:alpha val="4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2" name="CustomShape 12"/>
          <p:cNvSpPr/>
          <p:nvPr/>
        </p:nvSpPr>
        <p:spPr>
          <a:xfrm>
            <a:off x="8915400" y="0"/>
            <a:ext cx="54720" cy="585000"/>
          </a:xfrm>
          <a:prstGeom prst="rect">
            <a:avLst/>
          </a:prstGeom>
          <a:solidFill>
            <a:srgbClr val="FFFFFF">
              <a:alpha val="2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3" name="CustomShape 13"/>
          <p:cNvSpPr/>
          <p:nvPr/>
        </p:nvSpPr>
        <p:spPr>
          <a:xfrm>
            <a:off x="8874000" y="0"/>
            <a:ext cx="7200" cy="585000"/>
          </a:xfrm>
          <a:prstGeom prst="rect">
            <a:avLst/>
          </a:prstGeom>
          <a:solidFill>
            <a:srgbClr val="FFFFFF">
              <a:alpha val="3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64" name="PlaceHolder 14"/>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65" name="PlaceHolder 1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 name="CustomShape 1"/>
          <p:cNvSpPr/>
          <p:nvPr/>
        </p:nvSpPr>
        <p:spPr>
          <a:xfrm>
            <a:off x="0" y="366840"/>
            <a:ext cx="9143280" cy="8352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3" name="CustomShape 2"/>
          <p:cNvSpPr/>
          <p:nvPr/>
        </p:nvSpPr>
        <p:spPr>
          <a:xfrm>
            <a:off x="0" y="0"/>
            <a:ext cx="9143280" cy="310320"/>
          </a:xfrm>
          <a:prstGeom prst="rect">
            <a:avLst/>
          </a:prstGeom>
          <a:solidFill>
            <a:schemeClr val="tx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4" name="CustomShape 3"/>
          <p:cNvSpPr/>
          <p:nvPr/>
        </p:nvSpPr>
        <p:spPr>
          <a:xfrm>
            <a:off x="0" y="307800"/>
            <a:ext cx="9143280" cy="914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5" name="CustomShape 4"/>
          <p:cNvSpPr/>
          <p:nvPr/>
        </p:nvSpPr>
        <p:spPr>
          <a:xfrm flipV="1">
            <a:off x="5410080" y="358920"/>
            <a:ext cx="3733200" cy="896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6" name="CustomShape 5"/>
          <p:cNvSpPr/>
          <p:nvPr/>
        </p:nvSpPr>
        <p:spPr>
          <a:xfrm flipV="1">
            <a:off x="5410080" y="438120"/>
            <a:ext cx="3733200" cy="18036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7" name="CustomShape 6"/>
          <p:cNvSpPr/>
          <p:nvPr/>
        </p:nvSpPr>
        <p:spPr>
          <a:xfrm>
            <a:off x="5407200" y="496800"/>
            <a:ext cx="3063240" cy="2772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8" name="CustomShape 7"/>
          <p:cNvSpPr/>
          <p:nvPr/>
        </p:nvSpPr>
        <p:spPr>
          <a:xfrm>
            <a:off x="7373880" y="588960"/>
            <a:ext cx="1599480" cy="3564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09" name="CustomShape 8"/>
          <p:cNvSpPr/>
          <p:nvPr/>
        </p:nvSpPr>
        <p:spPr>
          <a:xfrm>
            <a:off x="9085320" y="-1440"/>
            <a:ext cx="565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0" name="CustomShape 9"/>
          <p:cNvSpPr/>
          <p:nvPr/>
        </p:nvSpPr>
        <p:spPr>
          <a:xfrm>
            <a:off x="9043920" y="-1440"/>
            <a:ext cx="277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1" name="CustomShape 10"/>
          <p:cNvSpPr/>
          <p:nvPr/>
        </p:nvSpPr>
        <p:spPr>
          <a:xfrm>
            <a:off x="9024840" y="-1440"/>
            <a:ext cx="8640" cy="619920"/>
          </a:xfrm>
          <a:prstGeom prst="rect">
            <a:avLst/>
          </a:prstGeom>
          <a:solidFill>
            <a:srgbClr val="FFFFFF">
              <a:alpha val="6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2" name="CustomShape 11"/>
          <p:cNvSpPr/>
          <p:nvPr/>
        </p:nvSpPr>
        <p:spPr>
          <a:xfrm>
            <a:off x="8975880" y="-1440"/>
            <a:ext cx="26280" cy="619920"/>
          </a:xfrm>
          <a:prstGeom prst="rect">
            <a:avLst/>
          </a:prstGeom>
          <a:solidFill>
            <a:srgbClr val="FFFFFF">
              <a:alpha val="4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3" name="CustomShape 12"/>
          <p:cNvSpPr/>
          <p:nvPr/>
        </p:nvSpPr>
        <p:spPr>
          <a:xfrm>
            <a:off x="8915400" y="0"/>
            <a:ext cx="54720" cy="585000"/>
          </a:xfrm>
          <a:prstGeom prst="rect">
            <a:avLst/>
          </a:prstGeom>
          <a:solidFill>
            <a:srgbClr val="FFFFFF">
              <a:alpha val="2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4" name="CustomShape 13"/>
          <p:cNvSpPr/>
          <p:nvPr/>
        </p:nvSpPr>
        <p:spPr>
          <a:xfrm>
            <a:off x="8874000" y="0"/>
            <a:ext cx="7200" cy="585000"/>
          </a:xfrm>
          <a:prstGeom prst="rect">
            <a:avLst/>
          </a:prstGeom>
          <a:solidFill>
            <a:srgbClr val="FFFFFF">
              <a:alpha val="3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15" name="PlaceHolder 14"/>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116" name="PlaceHolder 1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 name="CustomShape 1"/>
          <p:cNvSpPr/>
          <p:nvPr/>
        </p:nvSpPr>
        <p:spPr>
          <a:xfrm>
            <a:off x="0" y="366840"/>
            <a:ext cx="9143280" cy="8352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4" name="CustomShape 2"/>
          <p:cNvSpPr/>
          <p:nvPr/>
        </p:nvSpPr>
        <p:spPr>
          <a:xfrm>
            <a:off x="0" y="0"/>
            <a:ext cx="9143280" cy="310320"/>
          </a:xfrm>
          <a:prstGeom prst="rect">
            <a:avLst/>
          </a:prstGeom>
          <a:solidFill>
            <a:schemeClr val="tx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5" name="CustomShape 3"/>
          <p:cNvSpPr/>
          <p:nvPr/>
        </p:nvSpPr>
        <p:spPr>
          <a:xfrm>
            <a:off x="0" y="307800"/>
            <a:ext cx="9143280" cy="914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6" name="CustomShape 4"/>
          <p:cNvSpPr/>
          <p:nvPr/>
        </p:nvSpPr>
        <p:spPr>
          <a:xfrm flipV="1">
            <a:off x="5410080" y="358920"/>
            <a:ext cx="3733200" cy="89640"/>
          </a:xfrm>
          <a:prstGeom prst="rect">
            <a:avLst/>
          </a:prstGeom>
          <a:solidFill>
            <a:schemeClr val="accent2">
              <a:alpha val="10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7" name="CustomShape 5"/>
          <p:cNvSpPr/>
          <p:nvPr/>
        </p:nvSpPr>
        <p:spPr>
          <a:xfrm flipV="1">
            <a:off x="5410080" y="438120"/>
            <a:ext cx="3733200" cy="180360"/>
          </a:xfrm>
          <a:prstGeom prst="rect">
            <a:avLst/>
          </a:prstGeom>
          <a:solidFill>
            <a:schemeClr val="accent2">
              <a:alpha val="50000"/>
            </a:scheme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8" name="CustomShape 6"/>
          <p:cNvSpPr/>
          <p:nvPr/>
        </p:nvSpPr>
        <p:spPr>
          <a:xfrm>
            <a:off x="5407200" y="496800"/>
            <a:ext cx="3063240" cy="2772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59" name="CustomShape 7"/>
          <p:cNvSpPr/>
          <p:nvPr/>
        </p:nvSpPr>
        <p:spPr>
          <a:xfrm>
            <a:off x="7373880" y="588960"/>
            <a:ext cx="1599480" cy="35640"/>
          </a:xfrm>
          <a:prstGeom prst="roundRect">
            <a:avLst>
              <a:gd name="adj" fmla="val 16667"/>
            </a:avLst>
          </a:prstGeom>
          <a:solidFill>
            <a:srgbClr val="FFFFFF"/>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0" name="CustomShape 8"/>
          <p:cNvSpPr/>
          <p:nvPr/>
        </p:nvSpPr>
        <p:spPr>
          <a:xfrm>
            <a:off x="9085320" y="-1440"/>
            <a:ext cx="565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1" name="CustomShape 9"/>
          <p:cNvSpPr/>
          <p:nvPr/>
        </p:nvSpPr>
        <p:spPr>
          <a:xfrm>
            <a:off x="9043920" y="-1440"/>
            <a:ext cx="27720" cy="619920"/>
          </a:xfrm>
          <a:prstGeom prst="rect">
            <a:avLst/>
          </a:prstGeom>
          <a:solidFill>
            <a:srgbClr val="FFFFFF">
              <a:alpha val="65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2" name="CustomShape 10"/>
          <p:cNvSpPr/>
          <p:nvPr/>
        </p:nvSpPr>
        <p:spPr>
          <a:xfrm>
            <a:off x="9024840" y="-1440"/>
            <a:ext cx="8640" cy="619920"/>
          </a:xfrm>
          <a:prstGeom prst="rect">
            <a:avLst/>
          </a:prstGeom>
          <a:solidFill>
            <a:srgbClr val="FFFFFF">
              <a:alpha val="6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3" name="CustomShape 11"/>
          <p:cNvSpPr/>
          <p:nvPr/>
        </p:nvSpPr>
        <p:spPr>
          <a:xfrm>
            <a:off x="8975880" y="-1440"/>
            <a:ext cx="26280" cy="619920"/>
          </a:xfrm>
          <a:prstGeom prst="rect">
            <a:avLst/>
          </a:prstGeom>
          <a:solidFill>
            <a:srgbClr val="FFFFFF">
              <a:alpha val="4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4" name="CustomShape 12"/>
          <p:cNvSpPr/>
          <p:nvPr/>
        </p:nvSpPr>
        <p:spPr>
          <a:xfrm>
            <a:off x="8915400" y="0"/>
            <a:ext cx="54720" cy="585000"/>
          </a:xfrm>
          <a:prstGeom prst="rect">
            <a:avLst/>
          </a:prstGeom>
          <a:solidFill>
            <a:srgbClr val="FFFFFF">
              <a:alpha val="2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5" name="CustomShape 13"/>
          <p:cNvSpPr/>
          <p:nvPr/>
        </p:nvSpPr>
        <p:spPr>
          <a:xfrm>
            <a:off x="8874000" y="0"/>
            <a:ext cx="7200" cy="585000"/>
          </a:xfrm>
          <a:prstGeom prst="rect">
            <a:avLst/>
          </a:prstGeom>
          <a:solidFill>
            <a:srgbClr val="FFFFFF">
              <a:alpha val="30000"/>
            </a:srgbClr>
          </a:solidFill>
          <a:ln w="50800">
            <a:noFill/>
          </a:ln>
          <a:effectLst>
            <a:outerShdw blurRad="51500" dist="2556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166" name="PlaceHolder 14"/>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167" name="PlaceHolder 1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CustomShape 1"/>
          <p:cNvSpPr/>
          <p:nvPr/>
        </p:nvSpPr>
        <p:spPr>
          <a:xfrm>
            <a:off x="0" y="620640"/>
            <a:ext cx="914328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80000"/>
              </a:lnSpc>
            </a:pPr>
            <a:r>
              <a:rPr lang="el-GR" sz="2200" b="1" strike="noStrike" spc="-1">
                <a:solidFill>
                  <a:srgbClr val="262626"/>
                </a:solidFill>
                <a:latin typeface="Constantia"/>
              </a:rPr>
              <a:t>Παράμετροι μελέτης της Δίκης του Γαλιλαίου</a:t>
            </a:r>
            <a:endParaRPr lang="en-US" sz="2200" b="0" strike="noStrike" spc="-1">
              <a:latin typeface="Arial"/>
            </a:endParaRPr>
          </a:p>
        </p:txBody>
      </p:sp>
      <p:sp>
        <p:nvSpPr>
          <p:cNvPr id="211" name="CustomShape 2"/>
          <p:cNvSpPr/>
          <p:nvPr/>
        </p:nvSpPr>
        <p:spPr>
          <a:xfrm>
            <a:off x="323640" y="1268640"/>
            <a:ext cx="8568360" cy="540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000"/>
          </a:bodyPr>
          <a:lstStyle/>
          <a:p>
            <a:pPr>
              <a:lnSpc>
                <a:spcPct val="120000"/>
              </a:lnSpc>
              <a:spcBef>
                <a:spcPts val="400"/>
              </a:spcBef>
            </a:pP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Σύγκρουση Καθολικισμού-Προτεσταντισμού</a:t>
            </a:r>
            <a:endParaRPr lang="en-US" sz="18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Μεταρρύθμιση(1517) -Αντιμεταρρύθμιση </a:t>
            </a:r>
            <a:endParaRPr lang="en-US" sz="16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Τριακονταετής πόλεμος (1618-1648)</a:t>
            </a:r>
            <a:endParaRPr lang="en-US" sz="1600" b="0" strike="noStrike" spc="-1">
              <a:latin typeface="Arial"/>
            </a:endParaRPr>
          </a:p>
          <a:p>
            <a:pPr>
              <a:lnSpc>
                <a:spcPct val="100000"/>
              </a:lnSpc>
            </a:pPr>
            <a:endParaRPr lang="en-US" sz="16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Θεσμός της Καθολικής Εκκλησίας</a:t>
            </a:r>
            <a:endParaRPr lang="en-US" sz="18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Συγκρότηση της Ιεράς Εξέτασης</a:t>
            </a:r>
            <a:endParaRPr lang="en-US" sz="16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Θεολογικό-Νομικό σκέλος: Δίκαιο της Εκκλησίας</a:t>
            </a:r>
            <a:endParaRPr lang="en-US" sz="16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Ακολουθήθηκαν οι κανόνες;</a:t>
            </a:r>
            <a:endParaRPr lang="en-US" sz="1600" b="0" strike="noStrike" spc="-1">
              <a:latin typeface="Arial"/>
            </a:endParaRPr>
          </a:p>
          <a:p>
            <a:pPr>
              <a:lnSpc>
                <a:spcPct val="100000"/>
              </a:lnSpc>
            </a:pPr>
            <a:endParaRPr lang="en-US" sz="16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Ερμηνεία των Γραφών </a:t>
            </a:r>
            <a:endParaRPr lang="en-US" sz="18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Πώς ερμηνεύονται οι Γραφές</a:t>
            </a:r>
            <a:endParaRPr lang="en-US" sz="1600" b="0" strike="noStrike" spc="-1">
              <a:latin typeface="Arial"/>
            </a:endParaRPr>
          </a:p>
          <a:p>
            <a:pPr marL="652320" lvl="1" indent="-277200">
              <a:lnSpc>
                <a:spcPct val="120000"/>
              </a:lnSpc>
              <a:spcBef>
                <a:spcPts val="400"/>
              </a:spcBef>
              <a:buClr>
                <a:srgbClr val="B0CCB0"/>
              </a:buClr>
              <a:buFont typeface="Wingdings" charset="2"/>
              <a:buChar char=""/>
            </a:pPr>
            <a:r>
              <a:rPr lang="el-GR" sz="1600" b="0" strike="noStrike" spc="-1">
                <a:solidFill>
                  <a:srgbClr val="262626"/>
                </a:solidFill>
                <a:latin typeface="Constantia"/>
              </a:rPr>
              <a:t>Ποιος δικαιούται να τις ερμηνεύει</a:t>
            </a:r>
            <a:endParaRPr lang="en-US" sz="1600" b="0" strike="noStrike" spc="-1">
              <a:latin typeface="Arial"/>
            </a:endParaRPr>
          </a:p>
          <a:p>
            <a:pPr>
              <a:lnSpc>
                <a:spcPct val="120000"/>
              </a:lnSpc>
              <a:spcBef>
                <a:spcPts val="400"/>
              </a:spcBef>
            </a:pPr>
            <a:endParaRPr lang="en-US" sz="16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Δίκτυα συμμαχιών και αντιπαλότητες</a:t>
            </a:r>
            <a:endParaRPr lang="en-US" sz="1800" b="0" strike="noStrike" spc="-1">
              <a:latin typeface="Arial"/>
            </a:endParaRPr>
          </a:p>
          <a:p>
            <a:pPr>
              <a:lnSpc>
                <a:spcPct val="120000"/>
              </a:lnSpc>
              <a:spcBef>
                <a:spcPts val="400"/>
              </a:spcBef>
            </a:pP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Ιδιοσυγκρασία</a:t>
            </a:r>
            <a:endParaRPr lang="en-US" sz="1800" b="0" strike="noStrike" spc="-1">
              <a:latin typeface="Arial"/>
            </a:endParaRPr>
          </a:p>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CustomShape 1"/>
          <p:cNvSpPr/>
          <p:nvPr/>
        </p:nvSpPr>
        <p:spPr>
          <a:xfrm>
            <a:off x="539640" y="620640"/>
            <a:ext cx="828036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2200" b="1" strike="noStrike" spc="-1">
                <a:solidFill>
                  <a:srgbClr val="262626"/>
                </a:solidFill>
                <a:latin typeface="Constantia"/>
              </a:rPr>
              <a:t>Κλήτευση Γαλιλαίου να παρουσιαστεί στη Ρώμη (1632)</a:t>
            </a:r>
            <a:endParaRPr lang="en-US" sz="2200" b="0" strike="noStrike" spc="-1">
              <a:latin typeface="Arial"/>
            </a:endParaRPr>
          </a:p>
        </p:txBody>
      </p:sp>
      <p:sp>
        <p:nvSpPr>
          <p:cNvPr id="232" name="CustomShape 2"/>
          <p:cNvSpPr/>
          <p:nvPr/>
        </p:nvSpPr>
        <p:spPr>
          <a:xfrm>
            <a:off x="323640" y="1268640"/>
            <a:ext cx="8568360" cy="540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30000"/>
              </a:lnSpc>
              <a:spcBef>
                <a:spcPts val="400"/>
              </a:spcBef>
            </a:pPr>
            <a:endParaRPr lang="en-US" sz="1800" b="0" strike="noStrike" spc="-1">
              <a:latin typeface="Arial"/>
            </a:endParaRPr>
          </a:p>
          <a:p>
            <a:pPr marL="365040" indent="-254880">
              <a:lnSpc>
                <a:spcPct val="130000"/>
              </a:lnSpc>
              <a:spcBef>
                <a:spcPts val="400"/>
              </a:spcBef>
              <a:buClr>
                <a:srgbClr val="A04DA3"/>
              </a:buClr>
              <a:buFont typeface="Georgia"/>
              <a:buChar char="•"/>
            </a:pPr>
            <a:r>
              <a:rPr lang="el-GR" sz="1800" b="0" strike="noStrike" spc="-1">
                <a:solidFill>
                  <a:srgbClr val="000000"/>
                </a:solidFill>
                <a:latin typeface="Constantia"/>
              </a:rPr>
              <a:t>Εμφανίζεται το ανυπόγραφο έγγραφο του 1616</a:t>
            </a:r>
            <a:endParaRPr lang="en-US" sz="1800" b="0" strike="noStrike" spc="-1">
              <a:latin typeface="Arial"/>
            </a:endParaRPr>
          </a:p>
          <a:p>
            <a:pPr marL="365040" indent="-254880">
              <a:lnSpc>
                <a:spcPct val="130000"/>
              </a:lnSpc>
              <a:spcBef>
                <a:spcPts val="400"/>
              </a:spcBef>
              <a:buClr>
                <a:srgbClr val="A04DA3"/>
              </a:buClr>
              <a:buFont typeface="Georgia"/>
              <a:buChar char="•"/>
            </a:pPr>
            <a:r>
              <a:rPr lang="el-GR" sz="1800" b="0" strike="noStrike" spc="-1">
                <a:solidFill>
                  <a:srgbClr val="000000"/>
                </a:solidFill>
                <a:latin typeface="Constantia"/>
              </a:rPr>
              <a:t>Σύμφωνα με το έγγραφο η Εκκλησία το 1616 είχε απαγορεύσει στο Γαλιλαίο να πιστεύει, να διδάσκει και να υπερασπίζεται τις πεποιθήσεις του</a:t>
            </a:r>
            <a:endParaRPr lang="en-US" sz="1800" b="0" strike="noStrike" spc="-1">
              <a:latin typeface="Arial"/>
            </a:endParaRPr>
          </a:p>
          <a:p>
            <a:pPr marL="365040" indent="-254880">
              <a:lnSpc>
                <a:spcPct val="130000"/>
              </a:lnSpc>
              <a:spcBef>
                <a:spcPts val="400"/>
              </a:spcBef>
              <a:buClr>
                <a:srgbClr val="A04DA3"/>
              </a:buClr>
              <a:buFont typeface="Georgia"/>
              <a:buChar char="•"/>
            </a:pPr>
            <a:r>
              <a:rPr lang="el-GR" sz="1800" b="0" strike="noStrike" spc="-1">
                <a:solidFill>
                  <a:srgbClr val="000000"/>
                </a:solidFill>
                <a:latin typeface="Constantia"/>
              </a:rPr>
              <a:t>Ο Πάπας Ουβανός θεωρεί ότι ο Γαλιλαίος τον είχε εξαπατήσει το 1624, μη αναφέροντας τι έγινε το 1616. </a:t>
            </a:r>
            <a:endParaRPr lang="en-US" sz="1800" b="0" strike="noStrike" spc="-1">
              <a:latin typeface="Arial"/>
            </a:endParaRPr>
          </a:p>
          <a:p>
            <a:pPr marL="365040" indent="-254880">
              <a:lnSpc>
                <a:spcPct val="130000"/>
              </a:lnSpc>
              <a:spcBef>
                <a:spcPts val="400"/>
              </a:spcBef>
              <a:buClr>
                <a:srgbClr val="A04DA3"/>
              </a:buClr>
              <a:buFont typeface="Georgia"/>
              <a:buChar char="•"/>
            </a:pPr>
            <a:r>
              <a:rPr lang="el-GR" sz="1800" b="0" strike="noStrike" spc="-1">
                <a:solidFill>
                  <a:srgbClr val="000000"/>
                </a:solidFill>
                <a:latin typeface="Constantia"/>
              </a:rPr>
              <a:t>Αποσύρεται από την κυκλοφορία το </a:t>
            </a:r>
            <a:r>
              <a:rPr lang="el-GR" sz="1800" b="0" i="1" strike="noStrike" spc="-1">
                <a:solidFill>
                  <a:srgbClr val="000000"/>
                </a:solidFill>
                <a:latin typeface="Constantia"/>
              </a:rPr>
              <a:t>Διάλογοι</a:t>
            </a:r>
            <a:r>
              <a:rPr lang="el-GR" sz="1800" b="0" strike="noStrike" spc="-1">
                <a:solidFill>
                  <a:srgbClr val="000000"/>
                </a:solidFill>
                <a:latin typeface="Constantia"/>
              </a:rPr>
              <a:t>                                δκ όλα τα αντίγραφα</a:t>
            </a:r>
            <a:endParaRPr lang="en-US" sz="1800" b="0" strike="noStrike" spc="-1">
              <a:latin typeface="Arial"/>
            </a:endParaRPr>
          </a:p>
          <a:p>
            <a:pPr marL="365040" indent="-254880">
              <a:lnSpc>
                <a:spcPct val="130000"/>
              </a:lnSpc>
              <a:spcBef>
                <a:spcPts val="400"/>
              </a:spcBef>
              <a:buClr>
                <a:srgbClr val="A04DA3"/>
              </a:buClr>
              <a:buFont typeface="Georgia"/>
              <a:buChar char="•"/>
            </a:pPr>
            <a:r>
              <a:rPr lang="el-GR" sz="1800" b="0" strike="noStrike" spc="-1">
                <a:solidFill>
                  <a:srgbClr val="000000"/>
                </a:solidFill>
                <a:latin typeface="Constantia"/>
              </a:rPr>
              <a:t>Ο Γαλιλαίος καλείται στη Ρώμη (Ιερά Εξέταση)</a:t>
            </a:r>
            <a:endParaRPr lang="en-US" sz="1800" b="0" strike="noStrike" spc="-1">
              <a:latin typeface="Arial"/>
            </a:endParaRPr>
          </a:p>
        </p:txBody>
      </p:sp>
      <p:pic>
        <p:nvPicPr>
          <p:cNvPr id="233" name="Picture 3"/>
          <p:cNvPicPr/>
          <p:nvPr/>
        </p:nvPicPr>
        <p:blipFill>
          <a:blip r:embed="rId2"/>
          <a:stretch/>
        </p:blipFill>
        <p:spPr>
          <a:xfrm>
            <a:off x="6156000" y="3357000"/>
            <a:ext cx="2735640" cy="3154320"/>
          </a:xfrm>
          <a:prstGeom prst="rect">
            <a:avLst/>
          </a:prstGeom>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CustomShape 1"/>
          <p:cNvSpPr/>
          <p:nvPr/>
        </p:nvSpPr>
        <p:spPr>
          <a:xfrm>
            <a:off x="323640" y="2061000"/>
            <a:ext cx="8533800" cy="45748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65040" indent="-254880">
              <a:lnSpc>
                <a:spcPct val="100000"/>
              </a:lnSpc>
              <a:spcBef>
                <a:spcPts val="601"/>
              </a:spcBef>
              <a:tabLst>
                <a:tab pos="0" algn="l"/>
              </a:tabLst>
            </a:pPr>
            <a:r>
              <a:rPr lang="el-GR" sz="2200" b="1" i="1" strike="noStrike" spc="-1">
                <a:solidFill>
                  <a:srgbClr val="262626"/>
                </a:solidFill>
                <a:latin typeface="Constantia"/>
              </a:rPr>
              <a:t>...ο Καρδινάλιος προειδοποίησε τον Γαλιλαίο ότι η άποψή του ήταν λάθος και ότι πρέπει να την εγκαταλείψει. Αμέσως μετά, μάλιστα ταυτοχρόνως, εμπρός σε μένα και τον μάρτυρα, και με την παρουσία του Καρδιναλίου, ο Γραμματέας στο όνομα του Πάπα και της Ιεράς Εξέτασης διέταξε τον Γαλιλαίο, ο οποίος ήταν ακόμη παρών, να εγκαταλείψει την πεποίθησή του ότι ο Ήλιος είναι ακίνητος και η Γη κινείται και από εδώ και στο εξής να μην την πιστεύει, διδάσκει και υπερασπίζεται καθ’ οιονδήποτε τρόπο, προφορικό ή γραπτό. Σε διαφορετική περίπτωση, η Ιερά Εξέταση θα προχωρήσει στις δέουσες διαδικασίες. Ο Γαλιλαίος συμφώνησε να υπακούσει.</a:t>
            </a:r>
            <a:endParaRPr lang="en-US" sz="2200" b="0" strike="noStrike" spc="-1">
              <a:latin typeface="Arial"/>
            </a:endParaRPr>
          </a:p>
        </p:txBody>
      </p:sp>
      <p:sp>
        <p:nvSpPr>
          <p:cNvPr id="235" name="CustomShape 2"/>
          <p:cNvSpPr/>
          <p:nvPr/>
        </p:nvSpPr>
        <p:spPr>
          <a:xfrm>
            <a:off x="395640" y="548640"/>
            <a:ext cx="8352360" cy="1151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tabLst>
                <a:tab pos="0" algn="l"/>
              </a:tabLst>
            </a:pPr>
            <a:br/>
            <a:r>
              <a:rPr lang="el-GR" sz="2200" b="1" strike="noStrike" spc="-1">
                <a:solidFill>
                  <a:srgbClr val="676A55"/>
                </a:solidFill>
                <a:latin typeface="Constantia"/>
                <a:ea typeface="DejaVu Sans"/>
              </a:rPr>
              <a:t>Ανυπόγραφο έγγραφο με ημερομηνία </a:t>
            </a:r>
            <a:r>
              <a:rPr lang="en-US" sz="2200" b="1" strike="noStrike" spc="-1">
                <a:solidFill>
                  <a:srgbClr val="676A55"/>
                </a:solidFill>
                <a:latin typeface="Constantia"/>
                <a:ea typeface="DejaVu Sans"/>
              </a:rPr>
              <a:t>2</a:t>
            </a:r>
            <a:r>
              <a:rPr lang="el-GR" sz="2200" b="1" strike="noStrike" spc="-1">
                <a:solidFill>
                  <a:srgbClr val="676A55"/>
                </a:solidFill>
                <a:latin typeface="Constantia"/>
                <a:ea typeface="DejaVu Sans"/>
              </a:rPr>
              <a:t>6 Φεβρουαρίου 1616</a:t>
            </a:r>
            <a:br/>
            <a:endParaRPr lang="en-US" sz="2200" b="0" strike="noStrike" spc="-1">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CustomShape 1"/>
          <p:cNvSpPr/>
          <p:nvPr/>
        </p:nvSpPr>
        <p:spPr>
          <a:xfrm>
            <a:off x="539640" y="620640"/>
            <a:ext cx="828036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2200" b="1" strike="noStrike" spc="-1">
                <a:solidFill>
                  <a:srgbClr val="262626"/>
                </a:solidFill>
                <a:latin typeface="Constantia"/>
              </a:rPr>
              <a:t>Η δίκη του Γαλιλαίου (1633)</a:t>
            </a:r>
            <a:endParaRPr lang="en-US" sz="2200" b="0" strike="noStrike" spc="-1">
              <a:latin typeface="Arial"/>
            </a:endParaRPr>
          </a:p>
        </p:txBody>
      </p:sp>
      <p:sp>
        <p:nvSpPr>
          <p:cNvPr id="237" name="CustomShape 2"/>
          <p:cNvSpPr/>
          <p:nvPr/>
        </p:nvSpPr>
        <p:spPr>
          <a:xfrm>
            <a:off x="323640" y="1268640"/>
            <a:ext cx="8568360" cy="540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8000"/>
          </a:bodyPr>
          <a:lstStyle/>
          <a:p>
            <a:pPr>
              <a:lnSpc>
                <a:spcPct val="120000"/>
              </a:lnSpc>
              <a:spcBef>
                <a:spcPts val="400"/>
              </a:spcBef>
            </a:pPr>
            <a:endParaRPr lang="en-US" sz="1800" b="0" strike="noStrike" spc="-1">
              <a:latin typeface="Arial"/>
            </a:endParaRPr>
          </a:p>
          <a:p>
            <a:pPr marL="365040" indent="-254880">
              <a:lnSpc>
                <a:spcPct val="110000"/>
              </a:lnSpc>
              <a:spcBef>
                <a:spcPts val="400"/>
              </a:spcBef>
              <a:buClr>
                <a:srgbClr val="A04DA3"/>
              </a:buClr>
              <a:buFont typeface="Georgia"/>
              <a:buChar char="•"/>
            </a:pPr>
            <a:r>
              <a:rPr lang="el-GR" sz="1800" b="0" strike="noStrike" spc="-1">
                <a:solidFill>
                  <a:srgbClr val="000000"/>
                </a:solidFill>
                <a:latin typeface="Constantia"/>
              </a:rPr>
              <a:t>Φεβρουάριος 1633: ο Γαλιλαίος στην Ρώμη</a:t>
            </a:r>
            <a:endParaRPr lang="en-US" sz="1800" b="0" strike="noStrike" spc="-1">
              <a:latin typeface="Arial"/>
            </a:endParaRPr>
          </a:p>
          <a:p>
            <a:pPr marL="365040" indent="-254880">
              <a:lnSpc>
                <a:spcPct val="110000"/>
              </a:lnSpc>
              <a:spcBef>
                <a:spcPts val="400"/>
              </a:spcBef>
              <a:buClr>
                <a:srgbClr val="A04DA3"/>
              </a:buClr>
              <a:buFont typeface="Georgia"/>
              <a:buChar char="•"/>
            </a:pPr>
            <a:r>
              <a:rPr lang="el-GR" sz="1800" b="0" strike="noStrike" spc="-1">
                <a:solidFill>
                  <a:srgbClr val="000000"/>
                </a:solidFill>
                <a:latin typeface="Constantia"/>
              </a:rPr>
              <a:t>Απρίλιος 1633: Ξεκινάει η δίκη</a:t>
            </a:r>
            <a:endParaRPr lang="en-US" sz="1800" b="0" strike="noStrike" spc="-1">
              <a:latin typeface="Arial"/>
            </a:endParaRPr>
          </a:p>
          <a:p>
            <a:pPr>
              <a:lnSpc>
                <a:spcPct val="110000"/>
              </a:lnSpc>
              <a:spcBef>
                <a:spcPts val="400"/>
              </a:spcBef>
            </a:pPr>
            <a:endParaRPr lang="en-US" sz="1800" b="0" strike="noStrike" spc="-1">
              <a:latin typeface="Arial"/>
            </a:endParaRPr>
          </a:p>
          <a:p>
            <a:pPr marL="365040" indent="-8640">
              <a:lnSpc>
                <a:spcPct val="110000"/>
              </a:lnSpc>
              <a:spcBef>
                <a:spcPts val="300"/>
              </a:spcBef>
              <a:tabLst>
                <a:tab pos="0" algn="l"/>
              </a:tabLst>
            </a:pPr>
            <a:endParaRPr lang="en-US" sz="1800" b="0" strike="noStrike" spc="-1">
              <a:latin typeface="Arial"/>
            </a:endParaRPr>
          </a:p>
          <a:p>
            <a:pPr marL="365040" indent="-8640">
              <a:lnSpc>
                <a:spcPct val="110000"/>
              </a:lnSpc>
              <a:spcBef>
                <a:spcPts val="300"/>
              </a:spcBef>
              <a:tabLst>
                <a:tab pos="0" algn="l"/>
              </a:tabLst>
            </a:pPr>
            <a:endParaRPr lang="en-US" sz="1800" b="0" strike="noStrike" spc="-1">
              <a:latin typeface="Arial"/>
            </a:endParaRPr>
          </a:p>
          <a:p>
            <a:pPr marL="365040" indent="-8640">
              <a:lnSpc>
                <a:spcPct val="110000"/>
              </a:lnSpc>
              <a:spcBef>
                <a:spcPts val="300"/>
              </a:spcBef>
              <a:tabLst>
                <a:tab pos="0" algn="l"/>
              </a:tabLst>
            </a:pPr>
            <a:endParaRPr lang="en-US" sz="1800" b="0" strike="noStrike" spc="-1">
              <a:latin typeface="Arial"/>
            </a:endParaRPr>
          </a:p>
          <a:p>
            <a:pPr marL="365040" indent="-8640">
              <a:lnSpc>
                <a:spcPct val="110000"/>
              </a:lnSpc>
              <a:spcBef>
                <a:spcPts val="300"/>
              </a:spcBef>
              <a:tabLst>
                <a:tab pos="0" algn="l"/>
              </a:tabLst>
            </a:pPr>
            <a:endParaRPr lang="en-US" sz="1800" b="0" strike="noStrike" spc="-1">
              <a:latin typeface="Arial"/>
            </a:endParaRPr>
          </a:p>
          <a:p>
            <a:pPr marL="365040" indent="-8640">
              <a:lnSpc>
                <a:spcPct val="110000"/>
              </a:lnSpc>
              <a:spcBef>
                <a:spcPts val="300"/>
              </a:spcBef>
              <a:tabLst>
                <a:tab pos="0" algn="l"/>
              </a:tabLst>
            </a:pPr>
            <a:endParaRPr lang="en-US" sz="1800" b="0" strike="noStrike" spc="-1">
              <a:latin typeface="Arial"/>
            </a:endParaRPr>
          </a:p>
          <a:p>
            <a:pPr marL="365040" indent="-8640">
              <a:lnSpc>
                <a:spcPct val="110000"/>
              </a:lnSpc>
              <a:spcBef>
                <a:spcPts val="300"/>
              </a:spcBef>
              <a:tabLst>
                <a:tab pos="0" algn="l"/>
              </a:tabLst>
            </a:pPr>
            <a:r>
              <a:rPr lang="el-GR" sz="1800" b="0" strike="noStrike" spc="-1">
                <a:solidFill>
                  <a:srgbClr val="000000"/>
                </a:solidFill>
                <a:latin typeface="Constantia"/>
              </a:rPr>
              <a:t>-οι ιεροεξεταστές δεν γνώριζαν για την επιστολή  του </a:t>
            </a:r>
            <a:r>
              <a:rPr lang="en-US" sz="1800" b="0" strike="noStrike" spc="-1">
                <a:solidFill>
                  <a:srgbClr val="000000"/>
                </a:solidFill>
                <a:latin typeface="Constantia"/>
              </a:rPr>
              <a:t>Bellarmine</a:t>
            </a:r>
            <a:r>
              <a:rPr lang="el-GR" sz="1800" b="0" strike="noStrike" spc="-1">
                <a:solidFill>
                  <a:srgbClr val="000000"/>
                </a:solidFill>
                <a:latin typeface="Constantia"/>
              </a:rPr>
              <a:t> του 1616</a:t>
            </a:r>
            <a:endParaRPr lang="en-US" sz="1800" b="0" strike="noStrike" spc="-1">
              <a:latin typeface="Arial"/>
            </a:endParaRPr>
          </a:p>
          <a:p>
            <a:pPr marL="365040" indent="-8640">
              <a:lnSpc>
                <a:spcPct val="110000"/>
              </a:lnSpc>
              <a:spcBef>
                <a:spcPts val="300"/>
              </a:spcBef>
              <a:tabLst>
                <a:tab pos="0" algn="l"/>
              </a:tabLst>
            </a:pPr>
            <a:r>
              <a:rPr lang="en-US" sz="1800" b="0" strike="noStrike" spc="-1">
                <a:solidFill>
                  <a:srgbClr val="000000"/>
                </a:solidFill>
                <a:latin typeface="Constantia"/>
              </a:rPr>
              <a:t>-o </a:t>
            </a:r>
            <a:r>
              <a:rPr lang="el-GR" sz="1800" b="0" strike="noStrike" spc="-1">
                <a:solidFill>
                  <a:srgbClr val="000000"/>
                </a:solidFill>
                <a:latin typeface="Constantia"/>
              </a:rPr>
              <a:t>Γαλιλαίος δεν γνώριζε για το ανυπόγραφο έγγραφο του 1616</a:t>
            </a:r>
            <a:endParaRPr lang="en-US" sz="1800" b="0" strike="noStrike" spc="-1">
              <a:latin typeface="Arial"/>
            </a:endParaRPr>
          </a:p>
          <a:p>
            <a:pPr marL="365040" indent="-8640">
              <a:lnSpc>
                <a:spcPct val="110000"/>
              </a:lnSpc>
              <a:spcBef>
                <a:spcPts val="400"/>
              </a:spcBef>
              <a:tabLst>
                <a:tab pos="0" algn="l"/>
              </a:tabLst>
            </a:pPr>
            <a:endParaRPr lang="en-US" sz="1800" b="0" strike="noStrike" spc="-1">
              <a:latin typeface="Arial"/>
            </a:endParaRPr>
          </a:p>
          <a:p>
            <a:pPr marL="365040" indent="-254880">
              <a:lnSpc>
                <a:spcPct val="110000"/>
              </a:lnSpc>
              <a:spcBef>
                <a:spcPts val="400"/>
              </a:spcBef>
              <a:buClr>
                <a:srgbClr val="A04DA3"/>
              </a:buClr>
              <a:buFont typeface="Georgia"/>
              <a:buChar char="•"/>
              <a:tabLst>
                <a:tab pos="0" algn="l"/>
              </a:tabLst>
            </a:pPr>
            <a:r>
              <a:rPr lang="el-GR" sz="1800" b="0" strike="noStrike" spc="-1">
                <a:solidFill>
                  <a:srgbClr val="000000"/>
                </a:solidFill>
                <a:latin typeface="Constantia"/>
              </a:rPr>
              <a:t>Μετά την πρώτη απολογία, οι ιεροεξεταστές αποφασίζουν να μην επιμείνουν στην κατηγορία για παραβίαση της δικαστικής εντολής απαγόρευσης </a:t>
            </a:r>
            <a:endParaRPr lang="en-US" sz="1800" b="0" strike="noStrike" spc="-1">
              <a:latin typeface="Arial"/>
            </a:endParaRPr>
          </a:p>
          <a:p>
            <a:pPr marL="365040" indent="-254880">
              <a:lnSpc>
                <a:spcPct val="110000"/>
              </a:lnSpc>
              <a:spcBef>
                <a:spcPts val="400"/>
              </a:spcBef>
              <a:buClr>
                <a:srgbClr val="A04DA3"/>
              </a:buClr>
              <a:buFont typeface="Georgia"/>
              <a:buChar char="•"/>
              <a:tabLst>
                <a:tab pos="0" algn="l"/>
              </a:tabLst>
            </a:pPr>
            <a:r>
              <a:rPr lang="el-GR" sz="1800" b="0" strike="noStrike" spc="-1">
                <a:solidFill>
                  <a:srgbClr val="000000"/>
                </a:solidFill>
                <a:latin typeface="Constantia"/>
              </a:rPr>
              <a:t>Υποχρεώνουν τον Γαλιλαίο να δεχτεί την ενοχή του και να δηλώσει ότι δεν είχε πρόθεση να βλάψει την Εκκλησία</a:t>
            </a:r>
            <a:endParaRPr lang="en-US" sz="1800" b="0" strike="noStrike" spc="-1">
              <a:latin typeface="Arial"/>
            </a:endParaRPr>
          </a:p>
          <a:p>
            <a:pPr marL="365040" indent="-254880">
              <a:lnSpc>
                <a:spcPct val="110000"/>
              </a:lnSpc>
              <a:spcBef>
                <a:spcPts val="400"/>
              </a:spcBef>
              <a:buClr>
                <a:srgbClr val="A04DA3"/>
              </a:buClr>
              <a:buFont typeface="Georgia"/>
              <a:buChar char="•"/>
              <a:tabLst>
                <a:tab pos="0" algn="l"/>
              </a:tabLst>
            </a:pPr>
            <a:r>
              <a:rPr lang="el-GR" sz="1800" b="0" strike="noStrike" spc="-1">
                <a:solidFill>
                  <a:srgbClr val="000000"/>
                </a:solidFill>
                <a:latin typeface="Constantia"/>
              </a:rPr>
              <a:t>Μετά από άλλες δύο ακροάσεις, αποφασίζεται τελικά να κριθεί ένοχος για «σοβαρότατη υποψία αιρετικής στάσης»</a:t>
            </a:r>
            <a:endParaRPr lang="en-US" sz="1800" b="0" strike="noStrike" spc="-1">
              <a:latin typeface="Arial"/>
            </a:endParaRPr>
          </a:p>
        </p:txBody>
      </p:sp>
      <p:pic>
        <p:nvPicPr>
          <p:cNvPr id="238" name="Picture 5"/>
          <p:cNvPicPr/>
          <p:nvPr/>
        </p:nvPicPr>
        <p:blipFill>
          <a:blip r:embed="rId2"/>
          <a:stretch/>
        </p:blipFill>
        <p:spPr>
          <a:xfrm>
            <a:off x="5436000" y="1268640"/>
            <a:ext cx="3439800" cy="2563560"/>
          </a:xfrm>
          <a:prstGeom prst="rect">
            <a:avLst/>
          </a:prstGeom>
          <a:ln w="9525">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CustomShape 1"/>
          <p:cNvSpPr/>
          <p:nvPr/>
        </p:nvSpPr>
        <p:spPr>
          <a:xfrm>
            <a:off x="467640" y="548640"/>
            <a:ext cx="8208360" cy="1508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r>
              <a:rPr lang="el-GR" sz="2200" b="1" strike="noStrike" spc="-1">
                <a:solidFill>
                  <a:srgbClr val="676A55"/>
                </a:solidFill>
                <a:latin typeface="Constantia"/>
              </a:rPr>
              <a:t>Ενυπόγραφη επιστολή του </a:t>
            </a:r>
            <a:r>
              <a:rPr lang="en-US" sz="2200" b="1" strike="noStrike" spc="-1">
                <a:solidFill>
                  <a:srgbClr val="676A55"/>
                </a:solidFill>
                <a:latin typeface="Constantia"/>
              </a:rPr>
              <a:t>Bellarmine </a:t>
            </a:r>
            <a:r>
              <a:rPr lang="el-GR" sz="2200" b="1" strike="noStrike" spc="-1">
                <a:solidFill>
                  <a:srgbClr val="676A55"/>
                </a:solidFill>
                <a:latin typeface="Constantia"/>
              </a:rPr>
              <a:t>με ημερομηνία 26 Μαΐου 1616, η οποία απευθυνόταν στην Αυλή των Μεδίκων. Ο Γαλιλαίος, που την είχε στην κατοχή του, την προσκόμισε στην Δίκη. </a:t>
            </a:r>
            <a:br/>
            <a:endParaRPr lang="en-US" sz="2200" b="0" strike="noStrike" spc="-1">
              <a:latin typeface="Arial"/>
            </a:endParaRPr>
          </a:p>
        </p:txBody>
      </p:sp>
      <p:sp>
        <p:nvSpPr>
          <p:cNvPr id="240" name="CustomShape 2"/>
          <p:cNvSpPr/>
          <p:nvPr/>
        </p:nvSpPr>
        <p:spPr>
          <a:xfrm>
            <a:off x="304920" y="2209680"/>
            <a:ext cx="8533800" cy="44190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oAutofit/>
          </a:bodyPr>
          <a:lstStyle/>
          <a:p>
            <a:pPr>
              <a:lnSpc>
                <a:spcPct val="100000"/>
              </a:lnSpc>
              <a:spcBef>
                <a:spcPts val="601"/>
              </a:spcBef>
              <a:tabLst>
                <a:tab pos="0" algn="l"/>
              </a:tabLst>
            </a:pPr>
            <a:endParaRPr lang="en-US" sz="1800" b="0" strike="noStrike" spc="-1">
              <a:latin typeface="Arial"/>
            </a:endParaRPr>
          </a:p>
          <a:p>
            <a:pPr>
              <a:lnSpc>
                <a:spcPct val="110000"/>
              </a:lnSpc>
              <a:spcBef>
                <a:spcPts val="601"/>
              </a:spcBef>
              <a:tabLst>
                <a:tab pos="0" algn="l"/>
              </a:tabLst>
            </a:pPr>
            <a:r>
              <a:rPr lang="el-GR" sz="2000" b="1" i="1" strike="noStrike" spc="-1">
                <a:solidFill>
                  <a:srgbClr val="262626"/>
                </a:solidFill>
                <a:latin typeface="Constantia"/>
              </a:rPr>
              <a:t>...έχω ακούσει ότι ο Γαλιλαίος κατηγορείται ότι αναγκάστηκε να ανακαλέσει διά όρκου και ότι του επεβλήθη σωτήρια πράξη εκτελούμενη ως απόδειξη μετάνοιας. Η αλήθεια είναι ότι ο Γαλιλαίος δεν εξαναγκάσθηκε να ανακαλέσει καμία πεποίθησή του ή δόγμα, ούτε και του επεβλήθη καμία ποινή. Αντιθέτως, του ανακοινώθηκε η δήλωση του Αγίου Πατέρα ότι το δόγμα που αποδίδεται στον Κοπέρνικο... είναι αντίθετο στα Ιερά Κείμενα και άρα δεν μπορεί να υποστηρίζεται.</a:t>
            </a:r>
            <a:endParaRPr lang="en-US" sz="2000" b="0" strike="noStrike" spc="-1">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CustomShape 1"/>
          <p:cNvSpPr/>
          <p:nvPr/>
        </p:nvSpPr>
        <p:spPr>
          <a:xfrm>
            <a:off x="539640" y="620640"/>
            <a:ext cx="828036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el-GR" sz="2200" b="1" strike="noStrike" spc="-1">
                <a:solidFill>
                  <a:srgbClr val="262626"/>
                </a:solidFill>
                <a:latin typeface="Constantia"/>
              </a:rPr>
              <a:t>Η δίκη του Γαλιλαίου (1633)</a:t>
            </a:r>
            <a:r>
              <a:rPr lang="en-US" sz="2200" b="1" strike="noStrike" spc="-1">
                <a:solidFill>
                  <a:srgbClr val="262626"/>
                </a:solidFill>
                <a:latin typeface="Constantia"/>
              </a:rPr>
              <a:t> - </a:t>
            </a:r>
            <a:r>
              <a:rPr lang="el-GR" sz="2200" b="1" strike="noStrike" spc="-1">
                <a:solidFill>
                  <a:srgbClr val="262626"/>
                </a:solidFill>
                <a:latin typeface="Constantia"/>
              </a:rPr>
              <a:t>Κατηγορητήριο</a:t>
            </a:r>
            <a:endParaRPr lang="en-US" sz="2200" b="0" strike="noStrike" spc="-1">
              <a:latin typeface="Arial"/>
            </a:endParaRPr>
          </a:p>
        </p:txBody>
      </p:sp>
      <p:pic>
        <p:nvPicPr>
          <p:cNvPr id="242" name="Picture 2"/>
          <p:cNvPicPr/>
          <p:nvPr/>
        </p:nvPicPr>
        <p:blipFill>
          <a:blip r:embed="rId2"/>
          <a:stretch/>
        </p:blipFill>
        <p:spPr>
          <a:xfrm>
            <a:off x="467640" y="1268640"/>
            <a:ext cx="6910560" cy="3493440"/>
          </a:xfrm>
          <a:prstGeom prst="rect">
            <a:avLst/>
          </a:prstGeom>
          <a:ln w="9525">
            <a:noFill/>
          </a:ln>
        </p:spPr>
      </p:pic>
      <p:pic>
        <p:nvPicPr>
          <p:cNvPr id="243" name="Picture 3"/>
          <p:cNvPicPr/>
          <p:nvPr/>
        </p:nvPicPr>
        <p:blipFill>
          <a:blip r:embed="rId3"/>
          <a:stretch/>
        </p:blipFill>
        <p:spPr>
          <a:xfrm>
            <a:off x="467640" y="4581000"/>
            <a:ext cx="6912000" cy="1915560"/>
          </a:xfrm>
          <a:prstGeom prst="rect">
            <a:avLst/>
          </a:prstGeom>
          <a:ln w="9525">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CustomShape 1"/>
          <p:cNvSpPr/>
          <p:nvPr/>
        </p:nvSpPr>
        <p:spPr>
          <a:xfrm>
            <a:off x="539640" y="620640"/>
            <a:ext cx="828036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el-GR" sz="2200" b="1" strike="noStrike" spc="-1">
                <a:solidFill>
                  <a:srgbClr val="262626"/>
                </a:solidFill>
                <a:latin typeface="Constantia"/>
              </a:rPr>
              <a:t>Η δίκη του Γαλιλαίου (1633) – Απόφαση</a:t>
            </a:r>
            <a:endParaRPr lang="en-US" sz="2200" b="0" strike="noStrike" spc="-1">
              <a:latin typeface="Arial"/>
            </a:endParaRPr>
          </a:p>
        </p:txBody>
      </p:sp>
      <p:pic>
        <p:nvPicPr>
          <p:cNvPr id="245" name="Picture 2"/>
          <p:cNvPicPr/>
          <p:nvPr/>
        </p:nvPicPr>
        <p:blipFill>
          <a:blip r:embed="rId2"/>
          <a:stretch/>
        </p:blipFill>
        <p:spPr>
          <a:xfrm>
            <a:off x="467640" y="1268640"/>
            <a:ext cx="6624000" cy="5393520"/>
          </a:xfrm>
          <a:prstGeom prst="rect">
            <a:avLst/>
          </a:prstGeom>
          <a:ln w="9525">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CustomShape 1"/>
          <p:cNvSpPr/>
          <p:nvPr/>
        </p:nvSpPr>
        <p:spPr>
          <a:xfrm>
            <a:off x="0" y="692640"/>
            <a:ext cx="9143280" cy="935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80000"/>
              </a:lnSpc>
            </a:pPr>
            <a:r>
              <a:rPr lang="el-GR" sz="2200" b="1" strike="noStrike" spc="-1">
                <a:solidFill>
                  <a:srgbClr val="262626"/>
                </a:solidFill>
                <a:latin typeface="Constantia"/>
              </a:rPr>
              <a:t>Από τα Αρχεία της Ιεράς Εξέτασης:</a:t>
            </a:r>
            <a:br/>
            <a:r>
              <a:rPr lang="el-GR" sz="2200" b="1" strike="noStrike" spc="-1">
                <a:solidFill>
                  <a:srgbClr val="262626"/>
                </a:solidFill>
                <a:latin typeface="Constantia"/>
              </a:rPr>
              <a:t>Αναίρεση της θεωρίας ότι η Γη κινείται γύρω από τον Ήλιο </a:t>
            </a:r>
            <a:br/>
            <a:r>
              <a:rPr lang="el-GR" sz="2200" b="1" strike="noStrike" spc="-1">
                <a:solidFill>
                  <a:srgbClr val="262626"/>
                </a:solidFill>
                <a:latin typeface="Constantia"/>
              </a:rPr>
              <a:t>(με υπογραφή του Γαλιλαίου)</a:t>
            </a:r>
            <a:endParaRPr lang="en-US" sz="2200" b="0" strike="noStrike" spc="-1">
              <a:latin typeface="Arial"/>
            </a:endParaRPr>
          </a:p>
        </p:txBody>
      </p:sp>
      <p:pic>
        <p:nvPicPr>
          <p:cNvPr id="247" name="Picture 2" descr="C:\Users\Herene\Documents\Academic HPST\AA-SciCom\HS16th-17th 2021\M8 (Δίκη Γαλιλαίου)\download.jpg"/>
          <p:cNvPicPr/>
          <p:nvPr/>
        </p:nvPicPr>
        <p:blipFill>
          <a:blip r:embed="rId2"/>
          <a:stretch/>
        </p:blipFill>
        <p:spPr>
          <a:xfrm>
            <a:off x="1115640" y="1845000"/>
            <a:ext cx="6872400" cy="417564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CustomShape 1"/>
          <p:cNvSpPr/>
          <p:nvPr/>
        </p:nvSpPr>
        <p:spPr>
          <a:xfrm>
            <a:off x="539640" y="620640"/>
            <a:ext cx="504000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80000"/>
              </a:lnSpc>
            </a:pPr>
            <a:r>
              <a:rPr lang="el-GR" sz="2200" b="1" strike="noStrike" spc="-1">
                <a:solidFill>
                  <a:srgbClr val="262626"/>
                </a:solidFill>
                <a:latin typeface="Constantia"/>
              </a:rPr>
              <a:t>Χρονολόγιο 1610-1614</a:t>
            </a:r>
            <a:endParaRPr lang="en-US" sz="2200" b="0" strike="noStrike" spc="-1">
              <a:latin typeface="Arial"/>
            </a:endParaRPr>
          </a:p>
        </p:txBody>
      </p:sp>
      <p:sp>
        <p:nvSpPr>
          <p:cNvPr id="213" name="CustomShape 2"/>
          <p:cNvSpPr/>
          <p:nvPr/>
        </p:nvSpPr>
        <p:spPr>
          <a:xfrm>
            <a:off x="323640" y="1268640"/>
            <a:ext cx="8568360" cy="540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1610: Εκδίδεται ο </a:t>
            </a:r>
            <a:r>
              <a:rPr lang="el-GR" sz="1800" b="0" i="1" strike="noStrike" spc="-1">
                <a:solidFill>
                  <a:srgbClr val="262626"/>
                </a:solidFill>
                <a:latin typeface="Constantia"/>
              </a:rPr>
              <a:t>Αγγελιοφόρος των Άστρων</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1611: Παρουσίαση του τηλεσκόπιου στους Ιησουίτες (Ρώμη)</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1611: Ο Γαλιλαίος μέλος της Ακαδημίας των Λυγκέων</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1612: Δημοσίευση έργου για τις ηλιακές κηλίδες</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262626"/>
                </a:solidFill>
                <a:latin typeface="Constantia"/>
              </a:rPr>
              <a:t>1613: Ο </a:t>
            </a:r>
            <a:r>
              <a:rPr lang="el-GR" sz="1800" b="0" strike="noStrike" spc="-1">
                <a:solidFill>
                  <a:srgbClr val="000000"/>
                </a:solidFill>
                <a:latin typeface="Constantia"/>
              </a:rPr>
              <a:t>Castelli παρουσιάζει τις παρατηρήσεις του Γαλιλαίου στον Μεγάλο Δούκα Κόζιμο και τη μητέρα του, Μεγάλη Δούκισσα Χριστίνα. Η Χριστίνα προβάλλει ενστάσεις. </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1613: Γράμμα του Γαλιλαίου στον </a:t>
            </a:r>
            <a:r>
              <a:rPr lang="en-US" sz="1800" b="0" strike="noStrike" spc="-1">
                <a:solidFill>
                  <a:srgbClr val="000000"/>
                </a:solidFill>
                <a:latin typeface="Constantia"/>
              </a:rPr>
              <a:t>Castelli </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1614: Ο </a:t>
            </a:r>
            <a:r>
              <a:rPr lang="en-US" sz="1800" b="0" strike="noStrike" spc="-1">
                <a:solidFill>
                  <a:srgbClr val="000000"/>
                </a:solidFill>
                <a:latin typeface="Constantia"/>
              </a:rPr>
              <a:t>Caccini</a:t>
            </a:r>
            <a:r>
              <a:rPr lang="el-GR" sz="1800" b="0" strike="noStrike" spc="-1">
                <a:solidFill>
                  <a:srgbClr val="000000"/>
                </a:solidFill>
                <a:latin typeface="Constantia"/>
              </a:rPr>
              <a:t> επιτίθεται στον Γαλιλαίο</a:t>
            </a:r>
            <a:endParaRPr lang="en-US" sz="1800" b="0" strike="noStrike" spc="-1">
              <a:latin typeface="Arial"/>
            </a:endParaRPr>
          </a:p>
          <a:p>
            <a:pPr>
              <a:lnSpc>
                <a:spcPct val="120000"/>
              </a:lnSpc>
              <a:spcBef>
                <a:spcPts val="400"/>
              </a:spcBef>
            </a:pPr>
            <a:endParaRPr lang="en-US" sz="1800" b="0" strike="noStrike" spc="-1">
              <a:latin typeface="Arial"/>
            </a:endParaRPr>
          </a:p>
        </p:txBody>
      </p:sp>
      <p:pic>
        <p:nvPicPr>
          <p:cNvPr id="214" name="Picture 4_1" descr="C:\Users\Herene\Documents\Academic HPST\AA-SciCom\HS16th-17th 2021\download (2).jfif"/>
          <p:cNvPicPr/>
          <p:nvPr/>
        </p:nvPicPr>
        <p:blipFill>
          <a:blip r:embed="rId2"/>
          <a:stretch/>
        </p:blipFill>
        <p:spPr>
          <a:xfrm>
            <a:off x="5291640" y="692640"/>
            <a:ext cx="3851640" cy="1799640"/>
          </a:xfrm>
          <a:prstGeom prst="rect">
            <a:avLst/>
          </a:prstGeom>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CustomShape 1"/>
          <p:cNvSpPr/>
          <p:nvPr/>
        </p:nvSpPr>
        <p:spPr>
          <a:xfrm>
            <a:off x="539640" y="620640"/>
            <a:ext cx="504000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80000"/>
              </a:lnSpc>
            </a:pPr>
            <a:r>
              <a:rPr lang="el-GR" sz="2200" b="1" strike="noStrike" spc="-1">
                <a:solidFill>
                  <a:srgbClr val="262626"/>
                </a:solidFill>
                <a:latin typeface="Constantia"/>
              </a:rPr>
              <a:t>Χρονολόγιο 1615-1616</a:t>
            </a:r>
            <a:endParaRPr lang="en-US" sz="2200" b="0" strike="noStrike" spc="-1">
              <a:latin typeface="Arial"/>
            </a:endParaRPr>
          </a:p>
        </p:txBody>
      </p:sp>
      <p:sp>
        <p:nvSpPr>
          <p:cNvPr id="216" name="CustomShape 2"/>
          <p:cNvSpPr/>
          <p:nvPr/>
        </p:nvSpPr>
        <p:spPr>
          <a:xfrm>
            <a:off x="323640" y="1268640"/>
            <a:ext cx="8568360" cy="540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000"/>
          </a:bodyPr>
          <a:lstStyle/>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a:p>
            <a:pPr>
              <a:lnSpc>
                <a:spcPct val="120000"/>
              </a:lnSpc>
              <a:spcBef>
                <a:spcPts val="400"/>
              </a:spcBef>
            </a:pP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Αποσπάσματα από το γράμμα του Γαλιλαίου αντιγράφονται και αποστέλλονται στην Ρώμη για περαιτέρω εξέταση – καμία αντίδραση</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Ο </a:t>
            </a:r>
            <a:r>
              <a:rPr lang="en-US" sz="1800" b="0" strike="noStrike" spc="-1">
                <a:solidFill>
                  <a:srgbClr val="000000"/>
                </a:solidFill>
                <a:latin typeface="Constantia"/>
              </a:rPr>
              <a:t>Caccini </a:t>
            </a:r>
            <a:r>
              <a:rPr lang="el-GR" sz="1800" b="0" strike="noStrike" spc="-1">
                <a:solidFill>
                  <a:srgbClr val="000000"/>
                </a:solidFill>
                <a:latin typeface="Constantia"/>
              </a:rPr>
              <a:t>μεταβαίνει στη Ρώμη και κατηγορεί τον Γαλιλαίο ως ύποπτο αιρετικής συμπεριφοράς – καμία αντίδραση</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Γράμμα στη Χριστίνα </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Η Ιερά Εξέταση μελετά τα </a:t>
            </a:r>
            <a:r>
              <a:rPr lang="el-GR" sz="1800" b="0" i="1" strike="noStrike" spc="-1">
                <a:solidFill>
                  <a:srgbClr val="000000"/>
                </a:solidFill>
                <a:latin typeface="Constantia"/>
              </a:rPr>
              <a:t>Γράμματα για τις Ηλιακές Κηλίδες</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Ο Γαλιλαίος μεταβαίνει στη Ρώμη</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l-GR" sz="1800" b="0" strike="noStrike" spc="-1">
                <a:solidFill>
                  <a:srgbClr val="000000"/>
                </a:solidFill>
                <a:latin typeface="Constantia"/>
              </a:rPr>
              <a:t>Συγκροτείται 11μελής επιτροπή θεολόγων γι α την εξέταση των προτάσεων της κοπερνίκειας θεωρίας</a:t>
            </a:r>
            <a:endParaRPr lang="en-US" sz="1800" b="0" strike="noStrike" spc="-1">
              <a:latin typeface="Arial"/>
            </a:endParaRPr>
          </a:p>
          <a:p>
            <a:pPr marL="360360" indent="-277200">
              <a:lnSpc>
                <a:spcPct val="120000"/>
              </a:lnSpc>
              <a:spcBef>
                <a:spcPts val="400"/>
              </a:spcBef>
              <a:buClr>
                <a:srgbClr val="A04DA3"/>
              </a:buClr>
              <a:buFont typeface="Wingdings" charset="2"/>
              <a:buChar char=""/>
            </a:pPr>
            <a:r>
              <a:rPr lang="en-US" sz="1800" b="0" strike="noStrike" spc="-1">
                <a:solidFill>
                  <a:srgbClr val="FF0000"/>
                </a:solidFill>
                <a:latin typeface="Constantia"/>
              </a:rPr>
              <a:t>1616: </a:t>
            </a:r>
            <a:r>
              <a:rPr lang="el-GR" sz="1800" b="0" strike="noStrike" spc="-1">
                <a:solidFill>
                  <a:srgbClr val="FF0000"/>
                </a:solidFill>
                <a:latin typeface="Constantia"/>
              </a:rPr>
              <a:t>Απόφαση επιτροπής Ιεράς Εξέτασης </a:t>
            </a:r>
            <a:endParaRPr lang="en-US" sz="1800" b="0" strike="noStrike" spc="-1">
              <a:latin typeface="Arial"/>
            </a:endParaRPr>
          </a:p>
          <a:p>
            <a:pPr>
              <a:lnSpc>
                <a:spcPct val="120000"/>
              </a:lnSpc>
              <a:spcBef>
                <a:spcPts val="400"/>
              </a:spcBef>
            </a:pPr>
            <a:endParaRPr lang="en-US" sz="1800" b="0" strike="noStrike" spc="-1">
              <a:latin typeface="Arial"/>
            </a:endParaRPr>
          </a:p>
        </p:txBody>
      </p:sp>
      <p:pic>
        <p:nvPicPr>
          <p:cNvPr id="217" name="Picture 4_2" descr="C:\Users\Herene\Documents\Academic HPST\AA-SciCom\HS16th-17th 2021\download (2).jfif"/>
          <p:cNvPicPr/>
          <p:nvPr/>
        </p:nvPicPr>
        <p:blipFill>
          <a:blip r:embed="rId2"/>
          <a:stretch/>
        </p:blipFill>
        <p:spPr>
          <a:xfrm>
            <a:off x="5291640" y="692640"/>
            <a:ext cx="3851640" cy="1799640"/>
          </a:xfrm>
          <a:prstGeom prst="rect">
            <a:avLst/>
          </a:prstGeom>
          <a:ln w="0">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CustomShape 1"/>
          <p:cNvSpPr/>
          <p:nvPr/>
        </p:nvSpPr>
        <p:spPr>
          <a:xfrm>
            <a:off x="395640" y="228600"/>
            <a:ext cx="8595360" cy="12186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r>
              <a:rPr lang="el-GR" sz="2200" b="1" strike="noStrike" spc="-1">
                <a:solidFill>
                  <a:srgbClr val="676A55"/>
                </a:solidFill>
                <a:latin typeface="Constantia"/>
              </a:rPr>
              <a:t>Στις 24 Φεβρουαρίου 1616 ανακοινώνονται </a:t>
            </a:r>
            <a:r>
              <a:rPr lang="en-US" sz="2200" b="1" strike="noStrike" spc="-1">
                <a:solidFill>
                  <a:srgbClr val="676A55"/>
                </a:solidFill>
                <a:latin typeface="Constantia"/>
              </a:rPr>
              <a:t> </a:t>
            </a:r>
            <a:r>
              <a:rPr lang="el-GR" sz="2200" b="1" strike="noStrike" spc="-1">
                <a:solidFill>
                  <a:srgbClr val="676A55"/>
                </a:solidFill>
                <a:latin typeface="Constantia"/>
              </a:rPr>
              <a:t>τα ομόφωνα συμπεράσματα της επιτροπής</a:t>
            </a:r>
            <a:r>
              <a:rPr lang="en-US" sz="2200" b="1" strike="noStrike" spc="-1">
                <a:solidFill>
                  <a:srgbClr val="676A55"/>
                </a:solidFill>
                <a:latin typeface="Constantia"/>
              </a:rPr>
              <a:t>:</a:t>
            </a:r>
            <a:r>
              <a:rPr lang="el-GR" sz="2200" b="1" strike="noStrike" spc="-1">
                <a:solidFill>
                  <a:srgbClr val="676A55"/>
                </a:solidFill>
                <a:latin typeface="Constantia"/>
              </a:rPr>
              <a:t>  </a:t>
            </a:r>
            <a:endParaRPr lang="en-US" sz="2200" b="0" strike="noStrike" spc="-1">
              <a:latin typeface="Arial"/>
            </a:endParaRPr>
          </a:p>
        </p:txBody>
      </p:sp>
      <p:sp>
        <p:nvSpPr>
          <p:cNvPr id="219" name="CustomShape 2"/>
          <p:cNvSpPr/>
          <p:nvPr/>
        </p:nvSpPr>
        <p:spPr>
          <a:xfrm>
            <a:off x="304920" y="1447920"/>
            <a:ext cx="8533800" cy="52570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oAutofit/>
          </a:bodyPr>
          <a:lstStyle/>
          <a:p>
            <a:pPr>
              <a:lnSpc>
                <a:spcPct val="100000"/>
              </a:lnSpc>
              <a:spcBef>
                <a:spcPts val="499"/>
              </a:spcBef>
              <a:tabLst>
                <a:tab pos="0" algn="l"/>
              </a:tabLst>
            </a:pPr>
            <a:endParaRPr lang="en-US" sz="1800" b="0" strike="noStrike" spc="-1">
              <a:latin typeface="Arial"/>
            </a:endParaRPr>
          </a:p>
          <a:p>
            <a:pPr>
              <a:lnSpc>
                <a:spcPct val="100000"/>
              </a:lnSpc>
              <a:spcBef>
                <a:spcPts val="499"/>
              </a:spcBef>
              <a:tabLst>
                <a:tab pos="0" algn="l"/>
              </a:tabLst>
            </a:pPr>
            <a:r>
              <a:rPr lang="el-GR" sz="2000" b="1" i="1" strike="noStrike" spc="-1">
                <a:solidFill>
                  <a:srgbClr val="9D3232"/>
                </a:solidFill>
                <a:latin typeface="Constantia"/>
              </a:rPr>
              <a:t>1.</a:t>
            </a:r>
            <a:r>
              <a:rPr lang="el-GR" sz="2000" b="0" i="1" strike="noStrike" spc="-1">
                <a:solidFill>
                  <a:srgbClr val="9D3232"/>
                </a:solidFill>
                <a:latin typeface="Constantia"/>
              </a:rPr>
              <a:t> </a:t>
            </a:r>
            <a:r>
              <a:rPr lang="el-GR" sz="2000" b="1" i="1" strike="noStrike" spc="-1">
                <a:solidFill>
                  <a:srgbClr val="9D3232"/>
                </a:solidFill>
                <a:latin typeface="Constantia"/>
              </a:rPr>
              <a:t>Ότι ο Ήλιος βρίσκεται στο κέντρο του κόσμου και δεν έχει καμία τοπική κίνηση.</a:t>
            </a:r>
            <a:r>
              <a:rPr lang="el-GR" sz="2000" b="1" i="1" strike="noStrike" spc="-1">
                <a:solidFill>
                  <a:srgbClr val="000000"/>
                </a:solidFill>
                <a:latin typeface="Constantia"/>
              </a:rPr>
              <a:t> </a:t>
            </a:r>
            <a:endParaRPr lang="en-US" sz="2000" b="0" strike="noStrike" spc="-1">
              <a:latin typeface="Arial"/>
            </a:endParaRPr>
          </a:p>
          <a:p>
            <a:pPr>
              <a:lnSpc>
                <a:spcPct val="100000"/>
              </a:lnSpc>
              <a:spcBef>
                <a:spcPts val="499"/>
              </a:spcBef>
              <a:tabLst>
                <a:tab pos="0" algn="l"/>
              </a:tabLst>
            </a:pPr>
            <a:r>
              <a:rPr lang="el-GR" sz="2000" b="1" i="1" u="sng" strike="noStrike" spc="-1">
                <a:solidFill>
                  <a:srgbClr val="262626"/>
                </a:solidFill>
                <a:uFillTx/>
                <a:latin typeface="Constantia"/>
              </a:rPr>
              <a:t>Η αποτίμηση των συμβούλων</a:t>
            </a:r>
            <a:r>
              <a:rPr lang="el-GR" sz="2000" b="1" i="1" strike="noStrike" spc="-1">
                <a:solidFill>
                  <a:srgbClr val="262626"/>
                </a:solidFill>
                <a:latin typeface="Constantia"/>
              </a:rPr>
              <a:t>: Η εν λόγω πρόταση είναι ανόητη και παράλογη στη Φιλοσοφία, και τυπικά αιρετική, εφόσον έρχεται σε ρητή αντίφαση σε πολλά σημεία με το πνεύμα της Αγίας Γραφής, σύμφωνα με το κυριολεκτικό νόημα των λέξεων και σύμφωνα με τη συνήθη ερμηνεία και κατανόηση των Αγίων Πατέρων και διδακτόρων της θεολογίας.</a:t>
            </a:r>
            <a:endParaRPr lang="en-US" sz="2000" b="0" strike="noStrike" spc="-1">
              <a:latin typeface="Arial"/>
            </a:endParaRPr>
          </a:p>
          <a:p>
            <a:pPr>
              <a:lnSpc>
                <a:spcPct val="100000"/>
              </a:lnSpc>
              <a:spcBef>
                <a:spcPts val="499"/>
              </a:spcBef>
              <a:tabLst>
                <a:tab pos="0" algn="l"/>
              </a:tabLst>
            </a:pPr>
            <a:endParaRPr lang="en-US" sz="2000" b="0" strike="noStrike" spc="-1">
              <a:latin typeface="Arial"/>
            </a:endParaRPr>
          </a:p>
          <a:p>
            <a:pPr>
              <a:lnSpc>
                <a:spcPct val="100000"/>
              </a:lnSpc>
              <a:spcBef>
                <a:spcPts val="499"/>
              </a:spcBef>
              <a:tabLst>
                <a:tab pos="0" algn="l"/>
              </a:tabLst>
            </a:pPr>
            <a:r>
              <a:rPr lang="el-GR" sz="2400" b="1" i="1" strike="noStrike" spc="-1">
                <a:solidFill>
                  <a:srgbClr val="9D3232"/>
                </a:solidFill>
                <a:latin typeface="Constantia"/>
              </a:rPr>
              <a:t>2.</a:t>
            </a:r>
            <a:r>
              <a:rPr lang="el-GR" sz="2000" b="1" i="1" strike="noStrike" spc="-1">
                <a:solidFill>
                  <a:srgbClr val="9D3232"/>
                </a:solidFill>
                <a:latin typeface="Constantia"/>
              </a:rPr>
              <a:t> Ότι η Γη δεν είναι το κέντρο του κόσμου, ούτε ότι είναι ακίνητη, αλλά κινείται ως όλον και καθημερινά.</a:t>
            </a:r>
            <a:endParaRPr lang="en-US" sz="2000" b="0" strike="noStrike" spc="-1">
              <a:latin typeface="Arial"/>
            </a:endParaRPr>
          </a:p>
          <a:p>
            <a:pPr>
              <a:lnSpc>
                <a:spcPct val="100000"/>
              </a:lnSpc>
              <a:spcBef>
                <a:spcPts val="499"/>
              </a:spcBef>
              <a:tabLst>
                <a:tab pos="0" algn="l"/>
              </a:tabLst>
            </a:pPr>
            <a:r>
              <a:rPr lang="el-GR" sz="2000" b="1" i="1" u="sng" strike="noStrike" spc="-1">
                <a:solidFill>
                  <a:srgbClr val="262626"/>
                </a:solidFill>
                <a:uFillTx/>
                <a:latin typeface="Constantia"/>
              </a:rPr>
              <a:t>Η αποτίμηση των συμβούλων</a:t>
            </a:r>
            <a:r>
              <a:rPr lang="el-GR" sz="2000" b="1" i="1" strike="noStrike" spc="-1">
                <a:solidFill>
                  <a:srgbClr val="262626"/>
                </a:solidFill>
                <a:latin typeface="Constantia"/>
              </a:rPr>
              <a:t>: Η εν λόγω πρόταση κρίνεται με τον ίδιο τρόπο στη Φιλοσοφία, ενώ όσον αφορά τη Θεολογική αλήθεια είναι τουλάχιστον εσφαλμένη ως προς το σκέλος της πίστης.</a:t>
            </a:r>
            <a:r>
              <a:rPr lang="en-GB" sz="2000" b="1" strike="noStrike" spc="-1">
                <a:solidFill>
                  <a:srgbClr val="262626"/>
                </a:solidFill>
                <a:latin typeface="Constantia"/>
              </a:rPr>
              <a:t> </a:t>
            </a:r>
            <a:endParaRPr lang="en-US" sz="20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395640" y="620640"/>
            <a:ext cx="8424360" cy="1207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2200" b="1" strike="noStrike" spc="-1">
                <a:solidFill>
                  <a:srgbClr val="676A55"/>
                </a:solidFill>
                <a:latin typeface="Constantia"/>
              </a:rPr>
              <a:t>Στις 25 Φεβρουαρίου, μετά την καταδίκη των προτάσεων, σε μια συνεδρίαση της Ιεράς Εξέτασης δίνεται η εντολή στον Καρδινάλιο Bellarmine από τον Πάπα:</a:t>
            </a:r>
            <a:r>
              <a:rPr lang="en-GB" sz="2200" b="1" strike="noStrike" spc="-1">
                <a:solidFill>
                  <a:srgbClr val="676A55"/>
                </a:solidFill>
                <a:latin typeface="Constantia"/>
              </a:rPr>
              <a:t> </a:t>
            </a:r>
            <a:endParaRPr lang="en-US" sz="2200" b="0" strike="noStrike" spc="-1">
              <a:latin typeface="Arial"/>
            </a:endParaRPr>
          </a:p>
        </p:txBody>
      </p:sp>
      <p:sp>
        <p:nvSpPr>
          <p:cNvPr id="221" name="CustomShape 2"/>
          <p:cNvSpPr/>
          <p:nvPr/>
        </p:nvSpPr>
        <p:spPr>
          <a:xfrm>
            <a:off x="304920" y="2209680"/>
            <a:ext cx="8533800" cy="41904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oAutofit/>
          </a:bodyPr>
          <a:lstStyle/>
          <a:p>
            <a:pPr>
              <a:lnSpc>
                <a:spcPct val="100000"/>
              </a:lnSpc>
              <a:spcBef>
                <a:spcPts val="499"/>
              </a:spcBef>
              <a:tabLst>
                <a:tab pos="0" algn="l"/>
              </a:tabLst>
            </a:pPr>
            <a:endParaRPr lang="en-US" sz="1800" b="0" strike="noStrike" spc="-1">
              <a:latin typeface="Arial"/>
            </a:endParaRPr>
          </a:p>
          <a:p>
            <a:pPr>
              <a:lnSpc>
                <a:spcPct val="110000"/>
              </a:lnSpc>
              <a:spcBef>
                <a:spcPts val="601"/>
              </a:spcBef>
              <a:tabLst>
                <a:tab pos="0" algn="l"/>
              </a:tabLst>
            </a:pPr>
            <a:r>
              <a:rPr lang="el-GR" sz="2000" b="1" i="1" strike="noStrike" spc="-1">
                <a:solidFill>
                  <a:srgbClr val="262626"/>
                </a:solidFill>
                <a:latin typeface="Constantia"/>
              </a:rPr>
              <a:t>να καλέσει τον Γαλιλαίο και να τον προειδοποιήσει να</a:t>
            </a:r>
            <a:r>
              <a:rPr lang="en-US" sz="2000" b="1" i="1" strike="noStrike" spc="-1">
                <a:solidFill>
                  <a:srgbClr val="262626"/>
                </a:solidFill>
                <a:latin typeface="Constantia"/>
              </a:rPr>
              <a:t> </a:t>
            </a:r>
            <a:r>
              <a:rPr lang="el-GR" sz="2000" b="1" i="1" strike="noStrike" spc="-1">
                <a:solidFill>
                  <a:srgbClr val="262626"/>
                </a:solidFill>
                <a:latin typeface="Constantia"/>
              </a:rPr>
              <a:t>εγκαταλείψει αυτές τις πεποιθήσεις. Εάν αρνηθεί, τότε ο Γραμματέας της Ιεράς Εξέτασης με την παρουσία ενός συμβολαιογράφου και ενός μάρτυρα θα του παραδώσουν (δικαστική) εντολή να απέχει απολύτως από τη διδασκαλία, την υπεράσπιση αυτού του δόγματος, τη συζήτησή του. Και εάν συνεχίζει να αρνείται, τότε θα φυλακισθεί.</a:t>
            </a:r>
            <a:endParaRPr lang="en-US" sz="2000" b="0" strike="noStrike" spc="-1">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CustomShape 1"/>
          <p:cNvSpPr/>
          <p:nvPr/>
        </p:nvSpPr>
        <p:spPr>
          <a:xfrm>
            <a:off x="395640" y="476640"/>
            <a:ext cx="8352360" cy="970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2200" b="1" strike="noStrike" spc="-1">
                <a:solidFill>
                  <a:srgbClr val="676A55"/>
                </a:solidFill>
                <a:latin typeface="Constantia"/>
              </a:rPr>
              <a:t>Στις 3 Μαρτίου 1616, όταν ο Bellarmine ενημέρωσε τη σύνοδο για τα τεκταινόμενα:</a:t>
            </a:r>
            <a:r>
              <a:rPr lang="en-GB" sz="2200" b="1" strike="noStrike" spc="-1">
                <a:solidFill>
                  <a:srgbClr val="676A55"/>
                </a:solidFill>
                <a:latin typeface="Constantia"/>
              </a:rPr>
              <a:t> </a:t>
            </a:r>
            <a:endParaRPr lang="en-US" sz="2200" b="0" strike="noStrike" spc="-1">
              <a:latin typeface="Arial"/>
            </a:endParaRPr>
          </a:p>
        </p:txBody>
      </p:sp>
      <p:sp>
        <p:nvSpPr>
          <p:cNvPr id="223" name="CustomShape 2"/>
          <p:cNvSpPr/>
          <p:nvPr/>
        </p:nvSpPr>
        <p:spPr>
          <a:xfrm>
            <a:off x="304920" y="1447920"/>
            <a:ext cx="8533800" cy="518076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oAutofit/>
          </a:bodyPr>
          <a:lstStyle/>
          <a:p>
            <a:pPr>
              <a:lnSpc>
                <a:spcPct val="100000"/>
              </a:lnSpc>
              <a:spcBef>
                <a:spcPts val="601"/>
              </a:spcBef>
              <a:tabLst>
                <a:tab pos="0" algn="l"/>
              </a:tabLst>
            </a:pPr>
            <a:endParaRPr lang="en-US" sz="1800" b="0" strike="noStrike" spc="-1">
              <a:latin typeface="Arial"/>
            </a:endParaRPr>
          </a:p>
          <a:p>
            <a:pPr>
              <a:lnSpc>
                <a:spcPct val="100000"/>
              </a:lnSpc>
              <a:spcBef>
                <a:spcPts val="601"/>
              </a:spcBef>
              <a:spcAft>
                <a:spcPts val="601"/>
              </a:spcAft>
              <a:tabLst>
                <a:tab pos="0" algn="l"/>
              </a:tabLst>
            </a:pPr>
            <a:r>
              <a:rPr lang="el-GR" sz="2000" b="1" i="1" strike="noStrike" spc="-1">
                <a:solidFill>
                  <a:srgbClr val="262626"/>
                </a:solidFill>
                <a:latin typeface="Constantia"/>
              </a:rPr>
              <a:t>...ο Καρδινάλιος </a:t>
            </a:r>
            <a:r>
              <a:rPr lang="en-US" sz="2000" b="1" i="1" strike="noStrike" spc="-1">
                <a:solidFill>
                  <a:srgbClr val="262626"/>
                </a:solidFill>
                <a:latin typeface="Constantia"/>
              </a:rPr>
              <a:t>Bellarmine</a:t>
            </a:r>
            <a:r>
              <a:rPr lang="el-GR" sz="2000" b="1" i="1" strike="noStrike" spc="-1">
                <a:solidFill>
                  <a:srgbClr val="262626"/>
                </a:solidFill>
                <a:latin typeface="Constantia"/>
              </a:rPr>
              <a:t> ενημέρωσε την Ιερά Εξέταση ότι ο Γαλιλαίος συμφώνησε με την εντολή της Ιεράς Εξέτασης να εγκαταλείψει τις απόψεις που είχε μέχρι τότε σχετικά με την κίνηση της Γης και ότι του παρουσιάστηκε η εντολή για τα </a:t>
            </a:r>
            <a:r>
              <a:rPr lang="el-GR" sz="2000" b="1" i="1" strike="noStrike" spc="-1">
                <a:solidFill>
                  <a:srgbClr val="9D3232"/>
                </a:solidFill>
                <a:latin typeface="Constantia"/>
              </a:rPr>
              <a:t>απαγορευμένα βιβλία</a:t>
            </a:r>
            <a:r>
              <a:rPr lang="el-GR" sz="2000" b="1" i="1" strike="noStrike" spc="-1">
                <a:solidFill>
                  <a:srgbClr val="262626"/>
                </a:solidFill>
                <a:latin typeface="Constantia"/>
              </a:rPr>
              <a:t>... </a:t>
            </a:r>
            <a:endParaRPr lang="en-US" sz="2000" b="0" strike="noStrike" spc="-1">
              <a:latin typeface="Arial"/>
            </a:endParaRPr>
          </a:p>
          <a:p>
            <a:pPr>
              <a:lnSpc>
                <a:spcPct val="100000"/>
              </a:lnSpc>
              <a:tabLst>
                <a:tab pos="0" algn="l"/>
              </a:tabLst>
            </a:pPr>
            <a:r>
              <a:rPr lang="el-GR" sz="1800" b="1" i="1" strike="noStrike" spc="-1">
                <a:solidFill>
                  <a:srgbClr val="262626"/>
                </a:solidFill>
                <a:latin typeface="Constantia"/>
              </a:rPr>
              <a:t>-</a:t>
            </a:r>
            <a:r>
              <a:rPr lang="en-US" sz="1800" b="0" i="1" strike="noStrike" spc="-1">
                <a:solidFill>
                  <a:srgbClr val="262626"/>
                </a:solidFill>
                <a:latin typeface="Constantia"/>
              </a:rPr>
              <a:t>De Revolutionibus </a:t>
            </a:r>
            <a:r>
              <a:rPr lang="el-GR" sz="1800" b="0" strike="noStrike" spc="-1">
                <a:solidFill>
                  <a:srgbClr val="262626"/>
                </a:solidFill>
                <a:latin typeface="Constantia"/>
              </a:rPr>
              <a:t>του Κοπέρνικου (απαγόρευση μέχρι να διορθωθεί)</a:t>
            </a:r>
            <a:r>
              <a:rPr lang="el-GR" sz="1800" b="0" i="1" strike="noStrike" spc="-1">
                <a:solidFill>
                  <a:srgbClr val="262626"/>
                </a:solidFill>
                <a:latin typeface="Constantia"/>
              </a:rPr>
              <a:t>, </a:t>
            </a:r>
            <a:endParaRPr lang="en-US" sz="1800" b="0" strike="noStrike" spc="-1">
              <a:latin typeface="Arial"/>
            </a:endParaRPr>
          </a:p>
          <a:p>
            <a:pPr marL="216000" indent="-216000">
              <a:lnSpc>
                <a:spcPct val="100000"/>
              </a:lnSpc>
              <a:buClr>
                <a:srgbClr val="262626"/>
              </a:buClr>
              <a:buFont typeface="Georgia"/>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1800" b="0" i="1" strike="noStrike" spc="-1">
                <a:solidFill>
                  <a:srgbClr val="262626"/>
                </a:solidFill>
                <a:latin typeface="Constantia"/>
              </a:rPr>
              <a:t>Για τον Ιώβ</a:t>
            </a:r>
            <a:r>
              <a:rPr lang="el-GR" sz="1800" b="0" strike="noStrike" spc="-1">
                <a:solidFill>
                  <a:srgbClr val="262626"/>
                </a:solidFill>
                <a:latin typeface="Constantia"/>
              </a:rPr>
              <a:t> του </a:t>
            </a:r>
            <a:r>
              <a:rPr lang="en-US" sz="1800" b="0" strike="noStrike" spc="-1">
                <a:solidFill>
                  <a:srgbClr val="262626"/>
                </a:solidFill>
                <a:latin typeface="Constantia"/>
              </a:rPr>
              <a:t>Diego de Zuniga</a:t>
            </a:r>
            <a:endParaRPr lang="en-US" sz="1800" b="0" strike="noStrike" spc="-1">
              <a:latin typeface="Arial"/>
            </a:endParaRPr>
          </a:p>
          <a:p>
            <a:pPr marL="216000" indent="-216000">
              <a:lnSpc>
                <a:spcPct val="100000"/>
              </a:lnSpc>
              <a:buClr>
                <a:srgbClr val="262626"/>
              </a:buClr>
              <a:buFont typeface="Georgia"/>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1800" b="0" i="1" strike="noStrike" spc="-1">
                <a:solidFill>
                  <a:srgbClr val="262626"/>
                </a:solidFill>
                <a:latin typeface="Constantia"/>
              </a:rPr>
              <a:t>Γράμμα πάνω στην Πυθαγόρεια και Κοπερνίκεια Άποψη για την Κίνηση της Γης και Ακινησία του Ήλιου</a:t>
            </a:r>
            <a:r>
              <a:rPr lang="el-GR" sz="1800" b="0" strike="noStrike" spc="-1">
                <a:solidFill>
                  <a:srgbClr val="262626"/>
                </a:solidFill>
                <a:latin typeface="Constantia"/>
              </a:rPr>
              <a:t> του καρμελίτη μοναχού </a:t>
            </a:r>
            <a:r>
              <a:rPr lang="en-US" sz="1800" b="0" strike="noStrike" spc="-1">
                <a:solidFill>
                  <a:srgbClr val="262626"/>
                </a:solidFill>
                <a:latin typeface="Constantia"/>
              </a:rPr>
              <a:t>Paolo Antonio Foscarini</a:t>
            </a:r>
            <a:endParaRPr lang="en-US" sz="1800" b="0" strike="noStrike" spc="-1">
              <a:latin typeface="Arial"/>
            </a:endParaRPr>
          </a:p>
          <a:p>
            <a:pPr marL="216000" indent="-216000">
              <a:lnSpc>
                <a:spcPct val="100000"/>
              </a:lnSpc>
              <a:buClr>
                <a:srgbClr val="262626"/>
              </a:buClr>
              <a:buFont typeface="Georgia"/>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l-GR" sz="1800" b="0" i="1" strike="noStrike" spc="-1">
                <a:solidFill>
                  <a:srgbClr val="262626"/>
                </a:solidFill>
                <a:latin typeface="Constantia"/>
              </a:rPr>
              <a:t>Πάνω στο Νέο Πυθαγόρειο Σύστημα για τον Κόσμο, </a:t>
            </a:r>
            <a:r>
              <a:rPr lang="el-GR" sz="1800" b="0" strike="noStrike" spc="-1">
                <a:solidFill>
                  <a:srgbClr val="262626"/>
                </a:solidFill>
                <a:latin typeface="Constantia"/>
              </a:rPr>
              <a:t>του </a:t>
            </a:r>
            <a:r>
              <a:rPr lang="en-US" sz="1800" b="0" strike="noStrike" spc="-1">
                <a:solidFill>
                  <a:srgbClr val="262626"/>
                </a:solidFill>
                <a:latin typeface="Constantia"/>
              </a:rPr>
              <a:t>Foscarini</a:t>
            </a:r>
            <a:r>
              <a:rPr lang="en-US" sz="1800" b="0" i="1" strike="noStrike" spc="-1">
                <a:solidFill>
                  <a:srgbClr val="262626"/>
                </a:solidFill>
                <a:latin typeface="Constantia"/>
              </a:rPr>
              <a:t>… </a:t>
            </a:r>
            <a:endParaRPr lang="en-US" sz="1800" b="0" strike="noStrike" spc="-1">
              <a:latin typeface="Arial"/>
            </a:endParaRPr>
          </a:p>
          <a:p>
            <a:pPr>
              <a:lnSpc>
                <a:spcPct val="100000"/>
              </a:lnSpc>
              <a:spcBef>
                <a:spcPts val="601"/>
              </a:spcBef>
              <a:tabLst>
                <a:tab pos="0" algn="l"/>
              </a:tabLst>
            </a:pPr>
            <a:r>
              <a:rPr lang="el-GR" sz="2000" b="1" i="1" strike="noStrike" spc="-1">
                <a:solidFill>
                  <a:srgbClr val="262626"/>
                </a:solidFill>
                <a:latin typeface="Constantia"/>
              </a:rPr>
              <a:t>Στη συνέχεια, ο Άγιος Πατέρας διέταξε τη δημοσίευση της απαγόρευσης</a:t>
            </a:r>
            <a:endParaRPr lang="en-US" sz="2000" b="0" strike="noStrike" spc="-1">
              <a:latin typeface="Arial"/>
            </a:endParaRPr>
          </a:p>
          <a:p>
            <a:pPr>
              <a:lnSpc>
                <a:spcPct val="100000"/>
              </a:lnSpc>
              <a:spcBef>
                <a:spcPts val="601"/>
              </a:spcBef>
              <a:tabLst>
                <a:tab pos="0" algn="l"/>
              </a:tabLst>
            </a:pPr>
            <a:endParaRPr lang="en-US" sz="2000" b="0" strike="noStrike" spc="-1">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CustomShape 1"/>
          <p:cNvSpPr/>
          <p:nvPr/>
        </p:nvSpPr>
        <p:spPr>
          <a:xfrm>
            <a:off x="467640" y="548640"/>
            <a:ext cx="8208360" cy="1508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br/>
            <a:r>
              <a:rPr lang="el-GR" sz="2200" b="1" strike="noStrike" spc="-1">
                <a:solidFill>
                  <a:srgbClr val="676A55"/>
                </a:solidFill>
                <a:latin typeface="Constantia"/>
              </a:rPr>
              <a:t>Ο Γαλιλαίος πείθει τον </a:t>
            </a:r>
            <a:r>
              <a:rPr lang="en-US" sz="2200" b="1" strike="noStrike" spc="-1">
                <a:solidFill>
                  <a:srgbClr val="676A55"/>
                </a:solidFill>
                <a:latin typeface="Constantia"/>
              </a:rPr>
              <a:t>Bellarmine </a:t>
            </a:r>
            <a:r>
              <a:rPr lang="el-GR" sz="2200" b="1" strike="noStrike" spc="-1">
                <a:solidFill>
                  <a:srgbClr val="676A55"/>
                </a:solidFill>
                <a:latin typeface="Constantia"/>
              </a:rPr>
              <a:t>στις 26 Μαΐου 1616, να του δώσει μία επιστολή που να απευθύνεται στην Αυλή των Μεδίκων πριν αναχωρήσει από τη Ρώμη για τη Φλωρεντία. Το σημείωμα αυτό φέρει την υπογραφή του </a:t>
            </a:r>
            <a:r>
              <a:rPr lang="en-US" sz="2200" b="1" strike="noStrike" spc="-1">
                <a:solidFill>
                  <a:srgbClr val="676A55"/>
                </a:solidFill>
                <a:latin typeface="Constantia"/>
              </a:rPr>
              <a:t>Bellarmine.</a:t>
            </a:r>
            <a:br/>
            <a:endParaRPr lang="en-US" sz="2200" b="0" strike="noStrike" spc="-1">
              <a:latin typeface="Arial"/>
            </a:endParaRPr>
          </a:p>
        </p:txBody>
      </p:sp>
      <p:sp>
        <p:nvSpPr>
          <p:cNvPr id="225" name="CustomShape 2"/>
          <p:cNvSpPr/>
          <p:nvPr/>
        </p:nvSpPr>
        <p:spPr>
          <a:xfrm>
            <a:off x="304920" y="2209680"/>
            <a:ext cx="8533800" cy="441900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oAutofit/>
          </a:bodyPr>
          <a:lstStyle/>
          <a:p>
            <a:pPr>
              <a:lnSpc>
                <a:spcPct val="100000"/>
              </a:lnSpc>
              <a:spcBef>
                <a:spcPts val="601"/>
              </a:spcBef>
              <a:tabLst>
                <a:tab pos="0" algn="l"/>
              </a:tabLst>
            </a:pPr>
            <a:endParaRPr lang="en-US" sz="1800" b="0" strike="noStrike" spc="-1">
              <a:latin typeface="Arial"/>
            </a:endParaRPr>
          </a:p>
          <a:p>
            <a:pPr>
              <a:lnSpc>
                <a:spcPct val="110000"/>
              </a:lnSpc>
              <a:spcBef>
                <a:spcPts val="601"/>
              </a:spcBef>
              <a:tabLst>
                <a:tab pos="0" algn="l"/>
              </a:tabLst>
            </a:pPr>
            <a:r>
              <a:rPr lang="el-GR" sz="2000" b="1" i="1" strike="noStrike" spc="-1">
                <a:solidFill>
                  <a:srgbClr val="262626"/>
                </a:solidFill>
                <a:latin typeface="Constantia"/>
              </a:rPr>
              <a:t>...έχω ακούσει ότι ο Γαλιλαίος κατηγορείται ότι αναγκάστηκε να ανακαλέσει διά όρκου και ότι του επεβλήθη σωτήρια πράξη εκτελούμενη ως απόδειξη μετάνοιας. Η αλήθεια είναι ότι ο Γαλιλαίος δεν εξαναγκάσθηκε να ανακαλέσει καμία πεποίθησή του ή δόγμα, ούτε και του επεβλήθη καμία ποινή. Αντιθέτως, του ανακοινώθηκε η δήλωση του Αγίου Πατέρα ότι το δόγμα που αποδίδεται στον Κοπέρνικο... είναι αντίθετο στα Ιερά Κείμενα και άρα δεν μπορεί να υποστηρίζεται.</a:t>
            </a:r>
            <a:endParaRPr lang="en-US" sz="2000" b="0" strike="noStrike" spc="-1">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CustomShape 1"/>
          <p:cNvSpPr/>
          <p:nvPr/>
        </p:nvSpPr>
        <p:spPr>
          <a:xfrm>
            <a:off x="0" y="620640"/>
            <a:ext cx="914328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80000"/>
              </a:lnSpc>
            </a:pPr>
            <a:r>
              <a:rPr lang="el-GR" sz="2200" b="1" strike="noStrike" spc="-1">
                <a:solidFill>
                  <a:srgbClr val="262626"/>
                </a:solidFill>
                <a:latin typeface="Constantia"/>
              </a:rPr>
              <a:t>Χρονολόγιο 1623-1624</a:t>
            </a:r>
            <a:endParaRPr lang="en-US" sz="2200" b="0" strike="noStrike" spc="-1">
              <a:latin typeface="Arial"/>
            </a:endParaRPr>
          </a:p>
        </p:txBody>
      </p:sp>
      <p:sp>
        <p:nvSpPr>
          <p:cNvPr id="227" name="CustomShape 2"/>
          <p:cNvSpPr/>
          <p:nvPr/>
        </p:nvSpPr>
        <p:spPr>
          <a:xfrm>
            <a:off x="323640" y="1484640"/>
            <a:ext cx="8568360" cy="5184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365040" indent="-254880">
              <a:lnSpc>
                <a:spcPct val="120000"/>
              </a:lnSpc>
              <a:spcBef>
                <a:spcPts val="300"/>
              </a:spcBef>
              <a:buClr>
                <a:srgbClr val="A04DA3"/>
              </a:buClr>
              <a:buFont typeface="Georgia"/>
              <a:buChar char="•"/>
            </a:pPr>
            <a:r>
              <a:rPr lang="en-US" sz="1800" b="1" strike="noStrike" spc="-1">
                <a:solidFill>
                  <a:srgbClr val="262626"/>
                </a:solidFill>
                <a:latin typeface="Constantia"/>
              </a:rPr>
              <a:t>1623</a:t>
            </a:r>
            <a:endParaRPr lang="en-US" sz="1800" b="0" strike="noStrike" spc="-1">
              <a:latin typeface="Arial"/>
            </a:endParaRPr>
          </a:p>
          <a:p>
            <a:pPr marL="365040" indent="-254880">
              <a:lnSpc>
                <a:spcPct val="120000"/>
              </a:lnSpc>
              <a:spcBef>
                <a:spcPts val="300"/>
              </a:spcBef>
              <a:buClr>
                <a:srgbClr val="A04DA3"/>
              </a:buClr>
              <a:buFont typeface="Georgia"/>
              <a:buChar char="•"/>
            </a:pPr>
            <a:r>
              <a:rPr lang="el-GR" sz="1800" b="0" strike="noStrike" spc="-1">
                <a:solidFill>
                  <a:srgbClr val="262626"/>
                </a:solidFill>
                <a:latin typeface="Constantia"/>
              </a:rPr>
              <a:t>Ο </a:t>
            </a:r>
            <a:r>
              <a:rPr lang="en-US" sz="1800" b="0" strike="noStrike" spc="-1">
                <a:solidFill>
                  <a:srgbClr val="262626"/>
                </a:solidFill>
                <a:latin typeface="Constantia"/>
              </a:rPr>
              <a:t>Maffeo Barberini εκλέγεται</a:t>
            </a:r>
            <a:r>
              <a:rPr lang="el-GR" sz="1800" b="0" strike="noStrike" spc="-1">
                <a:solidFill>
                  <a:srgbClr val="000000"/>
                </a:solidFill>
                <a:latin typeface="Constantia"/>
              </a:rPr>
              <a:t> Πάπας (Ουρβανός ο 8ος) </a:t>
            </a:r>
            <a:endParaRPr lang="en-US" sz="1800" b="0" strike="noStrike" spc="-1">
              <a:latin typeface="Arial"/>
            </a:endParaRPr>
          </a:p>
          <a:p>
            <a:pPr marL="365040" indent="-254880">
              <a:lnSpc>
                <a:spcPct val="120000"/>
              </a:lnSpc>
              <a:spcBef>
                <a:spcPts val="300"/>
              </a:spcBef>
              <a:buClr>
                <a:srgbClr val="A04DA3"/>
              </a:buClr>
              <a:buFont typeface="Georgia"/>
              <a:buChar char="•"/>
            </a:pPr>
            <a:r>
              <a:rPr lang="el-GR" sz="1800" b="0" strike="noStrike" spc="-1">
                <a:solidFill>
                  <a:srgbClr val="262626"/>
                </a:solidFill>
                <a:latin typeface="Constantia"/>
              </a:rPr>
              <a:t>Δημοσίευση του </a:t>
            </a:r>
            <a:r>
              <a:rPr lang="en-US" sz="1800" b="0" i="1" strike="noStrike" spc="-1">
                <a:solidFill>
                  <a:srgbClr val="262626"/>
                </a:solidFill>
                <a:latin typeface="Constantia"/>
              </a:rPr>
              <a:t>Il Saggiatore –</a:t>
            </a:r>
            <a:r>
              <a:rPr lang="el-GR" sz="1800" b="0" i="1" strike="noStrike" spc="-1">
                <a:solidFill>
                  <a:srgbClr val="262626"/>
                </a:solidFill>
                <a:latin typeface="Constantia"/>
              </a:rPr>
              <a:t> Οι Λυγκαίοι αποφασίζουν να αφιερωθεί στον Πάπα.</a:t>
            </a:r>
            <a:endParaRPr lang="en-US" sz="1800" b="0" strike="noStrike" spc="-1">
              <a:latin typeface="Arial"/>
            </a:endParaRPr>
          </a:p>
          <a:p>
            <a:pPr marL="365040" indent="-254880">
              <a:lnSpc>
                <a:spcPct val="120000"/>
              </a:lnSpc>
              <a:spcBef>
                <a:spcPts val="300"/>
              </a:spcBef>
              <a:tabLst>
                <a:tab pos="0" algn="l"/>
              </a:tabLst>
            </a:pPr>
            <a:r>
              <a:rPr lang="el-GR" sz="1800" b="0" i="1" strike="noStrike" spc="-1">
                <a:solidFill>
                  <a:srgbClr val="262626"/>
                </a:solidFill>
                <a:latin typeface="Constantia"/>
              </a:rPr>
              <a:t>	</a:t>
            </a:r>
            <a:r>
              <a:rPr lang="en-US" sz="1800" b="0" i="1" strike="noStrike" spc="-1">
                <a:solidFill>
                  <a:srgbClr val="262626"/>
                </a:solidFill>
                <a:latin typeface="Constantia"/>
              </a:rPr>
              <a:t>Il Saggiatore</a:t>
            </a:r>
            <a:r>
              <a:rPr lang="el-GR" sz="1800" b="0" i="1" strike="noStrike" spc="-1">
                <a:solidFill>
                  <a:srgbClr val="262626"/>
                </a:solidFill>
                <a:latin typeface="Constantia"/>
              </a:rPr>
              <a:t>: </a:t>
            </a:r>
            <a:r>
              <a:rPr lang="el-GR" sz="1800" b="0" strike="noStrike" spc="-1">
                <a:solidFill>
                  <a:srgbClr val="000000"/>
                </a:solidFill>
                <a:latin typeface="Constantia"/>
              </a:rPr>
              <a:t>«Η φιλοσοφία είναι γραμμένη στο</a:t>
            </a:r>
            <a:r>
              <a:rPr lang="en-US" sz="1800" b="0" strike="noStrike" spc="-1">
                <a:solidFill>
                  <a:srgbClr val="000000"/>
                </a:solidFill>
                <a:latin typeface="Constantia"/>
              </a:rPr>
              <a:t> </a:t>
            </a:r>
            <a:r>
              <a:rPr lang="el-GR" sz="1800" b="0" strike="noStrike" spc="-1">
                <a:solidFill>
                  <a:srgbClr val="000000"/>
                </a:solidFill>
                <a:latin typeface="Constantia"/>
              </a:rPr>
              <a:t>μεγάλο βιβλίο της φύσης</a:t>
            </a:r>
            <a:r>
              <a:rPr lang="en-US" sz="1800" b="0" strike="noStrike" spc="-1">
                <a:solidFill>
                  <a:srgbClr val="000000"/>
                </a:solidFill>
                <a:latin typeface="Constantia"/>
              </a:rPr>
              <a:t>…</a:t>
            </a:r>
            <a:r>
              <a:rPr lang="el-GR" sz="1800" b="0" strike="noStrike" spc="-1">
                <a:solidFill>
                  <a:srgbClr val="000000"/>
                </a:solidFill>
                <a:latin typeface="Constantia"/>
              </a:rPr>
              <a:t>Όμως το βιβλίο δεν</a:t>
            </a:r>
            <a:r>
              <a:rPr lang="en-US" sz="1800" b="0" strike="noStrike" spc="-1">
                <a:solidFill>
                  <a:srgbClr val="000000"/>
                </a:solidFill>
                <a:latin typeface="Constantia"/>
              </a:rPr>
              <a:t> </a:t>
            </a:r>
            <a:r>
              <a:rPr lang="el-GR" sz="1800" b="0" strike="noStrike" spc="-1">
                <a:solidFill>
                  <a:srgbClr val="000000"/>
                </a:solidFill>
                <a:latin typeface="Constantia"/>
              </a:rPr>
              <a:t>μπορεί να γίνει κατανοητό, εκτός εάν</a:t>
            </a:r>
            <a:r>
              <a:rPr lang="en-US" sz="1800" b="0" strike="noStrike" spc="-1">
                <a:solidFill>
                  <a:srgbClr val="000000"/>
                </a:solidFill>
                <a:latin typeface="Constantia"/>
              </a:rPr>
              <a:t> </a:t>
            </a:r>
            <a:r>
              <a:rPr lang="el-GR" sz="1800" b="0" strike="noStrike" spc="-1">
                <a:solidFill>
                  <a:srgbClr val="000000"/>
                </a:solidFill>
                <a:latin typeface="Constantia"/>
              </a:rPr>
              <a:t>μάθουμε πρώτα να κατανοούμε τη</a:t>
            </a:r>
            <a:r>
              <a:rPr lang="en-US" sz="1800" b="0" strike="noStrike" spc="-1">
                <a:solidFill>
                  <a:srgbClr val="000000"/>
                </a:solidFill>
                <a:latin typeface="Constantia"/>
              </a:rPr>
              <a:t> </a:t>
            </a:r>
            <a:r>
              <a:rPr lang="el-GR" sz="1800" b="0" strike="noStrike" spc="-1">
                <a:solidFill>
                  <a:srgbClr val="000000"/>
                </a:solidFill>
                <a:latin typeface="Constantia"/>
              </a:rPr>
              <a:t>γλώσσα και να διαβάζουμε το</a:t>
            </a:r>
            <a:r>
              <a:rPr lang="en-US" sz="1800" b="0" strike="noStrike" spc="-1">
                <a:solidFill>
                  <a:srgbClr val="000000"/>
                </a:solidFill>
                <a:latin typeface="Constantia"/>
              </a:rPr>
              <a:t> </a:t>
            </a:r>
            <a:r>
              <a:rPr lang="el-GR" sz="1800" b="0" strike="noStrike" spc="-1">
                <a:solidFill>
                  <a:srgbClr val="000000"/>
                </a:solidFill>
                <a:latin typeface="Constantia"/>
              </a:rPr>
              <a:t>αλφάβητο στο οποίο έχει γραφεί.</a:t>
            </a:r>
            <a:r>
              <a:rPr lang="en-US" sz="1800" b="0" strike="noStrike" spc="-1">
                <a:solidFill>
                  <a:srgbClr val="000000"/>
                </a:solidFill>
                <a:latin typeface="Constantia"/>
              </a:rPr>
              <a:t> </a:t>
            </a:r>
            <a:r>
              <a:rPr lang="el-GR" sz="1800" b="0" strike="noStrike" spc="-1">
                <a:solidFill>
                  <a:srgbClr val="000000"/>
                </a:solidFill>
                <a:latin typeface="Constantia"/>
              </a:rPr>
              <a:t>Είναι γραμμένο στη γλώσσα των</a:t>
            </a:r>
            <a:r>
              <a:rPr lang="en-US" sz="1800" b="0" strike="noStrike" spc="-1">
                <a:solidFill>
                  <a:srgbClr val="000000"/>
                </a:solidFill>
                <a:latin typeface="Constantia"/>
              </a:rPr>
              <a:t> </a:t>
            </a:r>
            <a:r>
              <a:rPr lang="el-GR" sz="1800" b="0" strike="noStrike" spc="-1">
                <a:solidFill>
                  <a:srgbClr val="000000"/>
                </a:solidFill>
                <a:latin typeface="Constantia"/>
              </a:rPr>
              <a:t>μαθηματικών, και οι γλωσσικοί</a:t>
            </a:r>
            <a:r>
              <a:rPr lang="en-US" sz="1800" b="0" strike="noStrike" spc="-1">
                <a:solidFill>
                  <a:srgbClr val="000000"/>
                </a:solidFill>
                <a:latin typeface="Constantia"/>
              </a:rPr>
              <a:t> </a:t>
            </a:r>
            <a:r>
              <a:rPr lang="el-GR" sz="1800" b="0" strike="noStrike" spc="-1">
                <a:solidFill>
                  <a:srgbClr val="000000"/>
                </a:solidFill>
                <a:latin typeface="Constantia"/>
              </a:rPr>
              <a:t>χαρακτήρες είναι τρίγωνα, κύκλοι</a:t>
            </a:r>
            <a:r>
              <a:rPr lang="en-US" sz="1800" b="0" strike="noStrike" spc="-1">
                <a:solidFill>
                  <a:srgbClr val="000000"/>
                </a:solidFill>
                <a:latin typeface="Constantia"/>
              </a:rPr>
              <a:t> </a:t>
            </a:r>
            <a:r>
              <a:rPr lang="el-GR" sz="1800" b="0" strike="noStrike" spc="-1">
                <a:solidFill>
                  <a:srgbClr val="000000"/>
                </a:solidFill>
                <a:latin typeface="Constantia"/>
              </a:rPr>
              <a:t>και άλλα γεωμετρικά σχήματα,</a:t>
            </a:r>
            <a:r>
              <a:rPr lang="en-US" sz="1800" b="0" strike="noStrike" spc="-1">
                <a:solidFill>
                  <a:srgbClr val="000000"/>
                </a:solidFill>
                <a:latin typeface="Constantia"/>
              </a:rPr>
              <a:t> </a:t>
            </a:r>
            <a:r>
              <a:rPr lang="el-GR" sz="1800" b="0" strike="noStrike" spc="-1">
                <a:solidFill>
                  <a:srgbClr val="000000"/>
                </a:solidFill>
                <a:latin typeface="Constantia"/>
              </a:rPr>
              <a:t>χωρίς τα οποία είναι ανθρωπίνως</a:t>
            </a:r>
            <a:r>
              <a:rPr lang="en-US" sz="1800" b="0" strike="noStrike" spc="-1">
                <a:solidFill>
                  <a:srgbClr val="000000"/>
                </a:solidFill>
                <a:latin typeface="Constantia"/>
              </a:rPr>
              <a:t> </a:t>
            </a:r>
            <a:r>
              <a:rPr lang="el-GR" sz="1800" b="0" strike="noStrike" spc="-1">
                <a:solidFill>
                  <a:srgbClr val="000000"/>
                </a:solidFill>
                <a:latin typeface="Constantia"/>
              </a:rPr>
              <a:t>αδύνατον να κατανοηθεί έστω και</a:t>
            </a:r>
            <a:r>
              <a:rPr lang="en-US" sz="1800" b="0" strike="noStrike" spc="-1">
                <a:solidFill>
                  <a:srgbClr val="000000"/>
                </a:solidFill>
                <a:latin typeface="Constantia"/>
              </a:rPr>
              <a:t> </a:t>
            </a:r>
            <a:r>
              <a:rPr lang="el-GR" sz="1800" b="0" strike="noStrike" spc="-1">
                <a:solidFill>
                  <a:srgbClr val="000000"/>
                </a:solidFill>
                <a:latin typeface="Constantia"/>
              </a:rPr>
              <a:t>μία λέξη»</a:t>
            </a:r>
            <a:endParaRPr lang="en-US" sz="1800" b="0" strike="noStrike" spc="-1">
              <a:latin typeface="Arial"/>
            </a:endParaRPr>
          </a:p>
          <a:p>
            <a:pPr marL="365040" indent="-254880">
              <a:lnSpc>
                <a:spcPct val="120000"/>
              </a:lnSpc>
              <a:spcBef>
                <a:spcPts val="300"/>
              </a:spcBef>
              <a:tabLst>
                <a:tab pos="0" algn="l"/>
              </a:tabLst>
            </a:pPr>
            <a:endParaRPr lang="en-US" sz="1800" b="0" strike="noStrike" spc="-1">
              <a:latin typeface="Arial"/>
            </a:endParaRPr>
          </a:p>
          <a:p>
            <a:pPr marL="365040" indent="-254880">
              <a:lnSpc>
                <a:spcPct val="120000"/>
              </a:lnSpc>
              <a:spcBef>
                <a:spcPts val="300"/>
              </a:spcBef>
              <a:buClr>
                <a:srgbClr val="A04DA3"/>
              </a:buClr>
              <a:buFont typeface="Georgia"/>
              <a:buChar char="•"/>
              <a:tabLst>
                <a:tab pos="0" algn="l"/>
              </a:tabLst>
            </a:pPr>
            <a:r>
              <a:rPr lang="el-GR" sz="1800" b="1" strike="noStrike" spc="-1">
                <a:solidFill>
                  <a:srgbClr val="000000"/>
                </a:solidFill>
                <a:latin typeface="Constantia"/>
              </a:rPr>
              <a:t>1624</a:t>
            </a:r>
            <a:endParaRPr lang="en-US" sz="1800" b="0" strike="noStrike" spc="-1">
              <a:latin typeface="Arial"/>
            </a:endParaRPr>
          </a:p>
          <a:p>
            <a:pPr marL="365040" indent="-254880">
              <a:lnSpc>
                <a:spcPct val="120000"/>
              </a:lnSpc>
              <a:spcBef>
                <a:spcPts val="300"/>
              </a:spcBef>
              <a:buClr>
                <a:srgbClr val="A04DA3"/>
              </a:buClr>
              <a:buFont typeface="Georgia"/>
              <a:buChar char="•"/>
              <a:tabLst>
                <a:tab pos="0" algn="l"/>
              </a:tabLst>
            </a:pPr>
            <a:r>
              <a:rPr lang="el-GR" sz="1800" b="0" strike="noStrike" spc="-1">
                <a:solidFill>
                  <a:srgbClr val="000000"/>
                </a:solidFill>
                <a:latin typeface="Constantia"/>
              </a:rPr>
              <a:t>μεταβαίνει στη Ρώμη για να υποβάλει τα σέβη του στον Ουρμπάνο</a:t>
            </a:r>
            <a:endParaRPr lang="en-US" sz="1800" b="0" strike="noStrike" spc="-1">
              <a:latin typeface="Arial"/>
            </a:endParaRPr>
          </a:p>
          <a:p>
            <a:pPr marL="365040" indent="-254880">
              <a:lnSpc>
                <a:spcPct val="120000"/>
              </a:lnSpc>
              <a:spcBef>
                <a:spcPts val="300"/>
              </a:spcBef>
              <a:buClr>
                <a:srgbClr val="A04DA3"/>
              </a:buClr>
              <a:buFont typeface="Georgia"/>
              <a:buChar char="•"/>
              <a:tabLst>
                <a:tab pos="0" algn="l"/>
              </a:tabLst>
            </a:pPr>
            <a:r>
              <a:rPr lang="el-GR" sz="1800" b="0" strike="noStrike" spc="-1">
                <a:solidFill>
                  <a:srgbClr val="000000"/>
                </a:solidFill>
                <a:latin typeface="Constantia"/>
              </a:rPr>
              <a:t>Δεν γνωρίζουμε τι συζητήθηκε μεταξύ τους στη διάρκεια των έξι συναντήσεων που είχαν.</a:t>
            </a:r>
            <a:endParaRPr lang="en-US" sz="1800" b="0" strike="noStrike" spc="-1">
              <a:latin typeface="Arial"/>
            </a:endParaRPr>
          </a:p>
          <a:p>
            <a:pPr>
              <a:lnSpc>
                <a:spcPct val="120000"/>
              </a:lnSpc>
              <a:spcBef>
                <a:spcPts val="400"/>
              </a:spcBef>
              <a:tabLst>
                <a:tab pos="0" algn="l"/>
              </a:tabLst>
            </a:pPr>
            <a:endParaRPr lang="en-US" sz="1800" b="0" strike="noStrike" spc="-1">
              <a:latin typeface="Arial"/>
            </a:endParaRPr>
          </a:p>
          <a:p>
            <a:pPr>
              <a:lnSpc>
                <a:spcPct val="120000"/>
              </a:lnSpc>
              <a:spcBef>
                <a:spcPts val="400"/>
              </a:spcBef>
              <a:tabLst>
                <a:tab pos="0" algn="l"/>
              </a:tabLst>
            </a:pPr>
            <a:endParaRPr lang="en-US" sz="18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CustomShape 1"/>
          <p:cNvSpPr/>
          <p:nvPr/>
        </p:nvSpPr>
        <p:spPr>
          <a:xfrm>
            <a:off x="539640" y="620640"/>
            <a:ext cx="8280360" cy="503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2200" b="1" i="1" strike="noStrike" spc="-1">
                <a:solidFill>
                  <a:srgbClr val="262626"/>
                </a:solidFill>
                <a:latin typeface="Constantia"/>
              </a:rPr>
              <a:t>Διάλογος περί των δύο βασικών συστημάτων του κόσμου-Πτολεμαϊκού και Κοπερνίκειου (1632)</a:t>
            </a:r>
            <a:endParaRPr lang="en-US" sz="2200" b="0" strike="noStrike" spc="-1">
              <a:latin typeface="Arial"/>
            </a:endParaRPr>
          </a:p>
        </p:txBody>
      </p:sp>
      <p:sp>
        <p:nvSpPr>
          <p:cNvPr id="229" name="CustomShape 2"/>
          <p:cNvSpPr/>
          <p:nvPr/>
        </p:nvSpPr>
        <p:spPr>
          <a:xfrm>
            <a:off x="323640" y="1268640"/>
            <a:ext cx="8568360" cy="5400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45000"/>
          </a:bodyPr>
          <a:lstStyle/>
          <a:p>
            <a:pPr>
              <a:lnSpc>
                <a:spcPct val="120000"/>
              </a:lnSpc>
              <a:spcBef>
                <a:spcPts val="400"/>
              </a:spcBef>
            </a:pPr>
            <a:endParaRPr lang="en-US" sz="1800" b="0" strike="noStrike" spc="-1">
              <a:latin typeface="Arial"/>
            </a:endParaRPr>
          </a:p>
          <a:p>
            <a:pPr marL="365040" indent="-254880">
              <a:lnSpc>
                <a:spcPct val="120000"/>
              </a:lnSpc>
              <a:spcBef>
                <a:spcPts val="400"/>
              </a:spcBef>
              <a:buClr>
                <a:srgbClr val="A04DA3"/>
              </a:buClr>
              <a:buFont typeface="Georgia"/>
              <a:buChar char="•"/>
            </a:pPr>
            <a:r>
              <a:rPr lang="el-GR" sz="2100" b="0" strike="noStrike" spc="-1">
                <a:solidFill>
                  <a:srgbClr val="000000"/>
                </a:solidFill>
                <a:latin typeface="Constantia"/>
              </a:rPr>
              <a:t>Διαλογική μορφή </a:t>
            </a:r>
            <a:endParaRPr lang="en-US" sz="2100" b="0" strike="noStrike" spc="-1">
              <a:latin typeface="Arial"/>
            </a:endParaRPr>
          </a:p>
          <a:p>
            <a:pPr marL="365040" indent="-254880">
              <a:lnSpc>
                <a:spcPct val="120000"/>
              </a:lnSpc>
              <a:spcBef>
                <a:spcPts val="400"/>
              </a:spcBef>
              <a:buClr>
                <a:srgbClr val="A04DA3"/>
              </a:buClr>
              <a:buFont typeface="Georgia"/>
              <a:buChar char="•"/>
            </a:pPr>
            <a:r>
              <a:rPr lang="en-US" sz="2100" b="0" strike="noStrike" spc="-1">
                <a:solidFill>
                  <a:srgbClr val="000000"/>
                </a:solidFill>
                <a:latin typeface="Constantia"/>
              </a:rPr>
              <a:t>3 </a:t>
            </a:r>
            <a:r>
              <a:rPr lang="el-GR" sz="2100" b="0" strike="noStrike" spc="-1">
                <a:solidFill>
                  <a:srgbClr val="000000"/>
                </a:solidFill>
                <a:latin typeface="Constantia"/>
              </a:rPr>
              <a:t>συνομιλητές:</a:t>
            </a:r>
            <a:endParaRPr lang="en-US" sz="2100" b="0" strike="noStrike" spc="-1">
              <a:latin typeface="Arial"/>
            </a:endParaRPr>
          </a:p>
          <a:p>
            <a:pPr marL="657360" lvl="1" indent="-245520">
              <a:lnSpc>
                <a:spcPct val="120000"/>
              </a:lnSpc>
              <a:spcBef>
                <a:spcPts val="400"/>
              </a:spcBef>
              <a:buClr>
                <a:srgbClr val="B0CCB0"/>
              </a:buClr>
              <a:buFont typeface="Georgia"/>
              <a:buChar char="▫"/>
            </a:pPr>
            <a:r>
              <a:rPr lang="el-GR" sz="2100" b="0" strike="noStrike" spc="-1">
                <a:solidFill>
                  <a:srgbClr val="262626"/>
                </a:solidFill>
                <a:latin typeface="Constantia"/>
              </a:rPr>
              <a:t>Σαλβιάτι</a:t>
            </a:r>
            <a:r>
              <a:rPr lang="en-US" sz="2100" b="0" strike="noStrike" spc="-1">
                <a:solidFill>
                  <a:srgbClr val="262626"/>
                </a:solidFill>
                <a:latin typeface="Constantia"/>
              </a:rPr>
              <a:t> (</a:t>
            </a:r>
            <a:r>
              <a:rPr lang="el-GR" sz="2100" b="0" strike="noStrike" spc="-1">
                <a:solidFill>
                  <a:srgbClr val="262626"/>
                </a:solidFill>
                <a:latin typeface="Constantia"/>
              </a:rPr>
              <a:t>ο Γαλιλαίος)</a:t>
            </a:r>
            <a:endParaRPr lang="en-US" sz="2100" b="0" strike="noStrike" spc="-1">
              <a:latin typeface="Arial"/>
            </a:endParaRPr>
          </a:p>
          <a:p>
            <a:pPr marL="657360" lvl="1" indent="-245520">
              <a:lnSpc>
                <a:spcPct val="120000"/>
              </a:lnSpc>
              <a:spcBef>
                <a:spcPts val="400"/>
              </a:spcBef>
              <a:buClr>
                <a:srgbClr val="B0CCB0"/>
              </a:buClr>
              <a:buFont typeface="Georgia"/>
              <a:buChar char="▫"/>
            </a:pPr>
            <a:r>
              <a:rPr lang="el-GR" sz="2100" b="0" strike="noStrike" spc="-1">
                <a:solidFill>
                  <a:srgbClr val="262626"/>
                </a:solidFill>
                <a:latin typeface="Constantia"/>
              </a:rPr>
              <a:t>Σιμπλίτσιο (αριστοτελικός)</a:t>
            </a:r>
            <a:endParaRPr lang="en-US" sz="2100" b="0" strike="noStrike" spc="-1">
              <a:latin typeface="Arial"/>
            </a:endParaRPr>
          </a:p>
          <a:p>
            <a:pPr marL="657360" lvl="1" indent="-245520">
              <a:lnSpc>
                <a:spcPct val="120000"/>
              </a:lnSpc>
              <a:spcBef>
                <a:spcPts val="400"/>
              </a:spcBef>
              <a:buClr>
                <a:srgbClr val="B0CCB0"/>
              </a:buClr>
              <a:buFont typeface="Georgia"/>
              <a:buChar char="▫"/>
            </a:pPr>
            <a:r>
              <a:rPr lang="el-GR" sz="2100" b="0" strike="noStrike" spc="-1">
                <a:solidFill>
                  <a:srgbClr val="262626"/>
                </a:solidFill>
                <a:latin typeface="Constantia"/>
              </a:rPr>
              <a:t>Σαγκρέντο (ουδέτερος)</a:t>
            </a:r>
            <a:endParaRPr lang="en-US" sz="2100" b="0" strike="noStrike" spc="-1">
              <a:latin typeface="Arial"/>
            </a:endParaRPr>
          </a:p>
          <a:p>
            <a:pPr marL="365040" indent="-254880">
              <a:lnSpc>
                <a:spcPct val="120000"/>
              </a:lnSpc>
              <a:spcBef>
                <a:spcPts val="400"/>
              </a:spcBef>
              <a:tabLst>
                <a:tab pos="0" algn="l"/>
              </a:tabLst>
            </a:pPr>
            <a:endParaRPr lang="en-US" sz="2100" b="0" strike="noStrike" spc="-1">
              <a:latin typeface="Arial"/>
            </a:endParaRPr>
          </a:p>
          <a:p>
            <a:pPr marL="365040" indent="-254880">
              <a:lnSpc>
                <a:spcPct val="120000"/>
              </a:lnSpc>
              <a:spcBef>
                <a:spcPts val="400"/>
              </a:spcBef>
              <a:tabLst>
                <a:tab pos="0" algn="l"/>
              </a:tabLst>
            </a:pPr>
            <a:endParaRPr lang="en-US" sz="2100" b="0" strike="noStrike" spc="-1">
              <a:latin typeface="Arial"/>
            </a:endParaRPr>
          </a:p>
          <a:p>
            <a:pPr marL="365040" indent="-254880">
              <a:lnSpc>
                <a:spcPct val="120000"/>
              </a:lnSpc>
              <a:spcBef>
                <a:spcPts val="400"/>
              </a:spcBef>
              <a:tabLst>
                <a:tab pos="0" algn="l"/>
              </a:tabLst>
            </a:pPr>
            <a:endParaRPr lang="en-US" sz="2100" b="0" strike="noStrike" spc="-1">
              <a:latin typeface="Arial"/>
            </a:endParaRPr>
          </a:p>
          <a:p>
            <a:pPr marL="365040" indent="-254880">
              <a:lnSpc>
                <a:spcPct val="120000"/>
              </a:lnSpc>
              <a:spcBef>
                <a:spcPts val="400"/>
              </a:spcBef>
              <a:tabLst>
                <a:tab pos="0" algn="l"/>
              </a:tabLst>
            </a:pPr>
            <a:endParaRPr lang="en-US" sz="2100" b="0" strike="noStrike" spc="-1">
              <a:latin typeface="Arial"/>
            </a:endParaRPr>
          </a:p>
          <a:p>
            <a:pPr marL="365040" indent="-254880">
              <a:lnSpc>
                <a:spcPct val="120000"/>
              </a:lnSpc>
              <a:spcBef>
                <a:spcPts val="400"/>
              </a:spcBef>
              <a:tabLst>
                <a:tab pos="0" algn="l"/>
              </a:tabLst>
            </a:pPr>
            <a:endParaRPr lang="en-US" sz="2100" b="0" strike="noStrike" spc="-1">
              <a:latin typeface="Arial"/>
            </a:endParaRPr>
          </a:p>
          <a:p>
            <a:pPr marL="365040" indent="-254880">
              <a:lnSpc>
                <a:spcPct val="130000"/>
              </a:lnSpc>
              <a:spcBef>
                <a:spcPts val="400"/>
              </a:spcBef>
              <a:buClr>
                <a:srgbClr val="A04DA3"/>
              </a:buClr>
              <a:buFont typeface="Georgia"/>
              <a:buChar char="•"/>
              <a:tabLst>
                <a:tab pos="0" algn="l"/>
              </a:tabLst>
            </a:pPr>
            <a:r>
              <a:rPr lang="el-GR" sz="2100" b="1" strike="noStrike" spc="-1">
                <a:solidFill>
                  <a:srgbClr val="000000"/>
                </a:solidFill>
                <a:latin typeface="Constantia"/>
              </a:rPr>
              <a:t>Δομή διαλόγου</a:t>
            </a:r>
            <a:endParaRPr lang="en-US" sz="2100" b="0" strike="noStrike" spc="-1">
              <a:latin typeface="Arial"/>
            </a:endParaRPr>
          </a:p>
          <a:p>
            <a:pPr marL="365040" indent="-254880">
              <a:lnSpc>
                <a:spcPct val="130000"/>
              </a:lnSpc>
              <a:spcBef>
                <a:spcPts val="400"/>
              </a:spcBef>
              <a:buClr>
                <a:srgbClr val="A04DA3"/>
              </a:buClr>
              <a:buFont typeface="Georgia"/>
              <a:buChar char="•"/>
              <a:tabLst>
                <a:tab pos="0" algn="l"/>
              </a:tabLst>
            </a:pPr>
            <a:r>
              <a:rPr lang="el-GR" sz="2100" b="0" strike="noStrike" spc="-1">
                <a:solidFill>
                  <a:srgbClr val="000000"/>
                </a:solidFill>
                <a:latin typeface="Constantia"/>
              </a:rPr>
              <a:t>1</a:t>
            </a:r>
            <a:r>
              <a:rPr lang="el-GR" sz="2100" b="0" strike="noStrike" spc="-1" baseline="30000">
                <a:solidFill>
                  <a:srgbClr val="000000"/>
                </a:solidFill>
                <a:latin typeface="Constantia"/>
              </a:rPr>
              <a:t>η</a:t>
            </a:r>
            <a:r>
              <a:rPr lang="el-GR" sz="2100" b="0" strike="noStrike" spc="-1">
                <a:solidFill>
                  <a:srgbClr val="000000"/>
                </a:solidFill>
                <a:latin typeface="Constantia"/>
              </a:rPr>
              <a:t> μέρα: αμφισβητείται ότι η Γη είναι ακίνητη στο κέντρο του σύμπαντος και τα ουράνια σώματα κινούνται κυκλικά και αιώνια γύρω της - γίνεται προσπάθεια να αναιρεθεί η διάκριση των δύο περιοχών (υποσελήνιας και υπερσελήνιας) ως προς τις ιδιότητες της μεταβλητότητας και φθαρτότητας (γένεση και φθορά έχει και η ουράνια περιοχή) και ως προς τη διάκριση ευθείων (στην υποσελήνια περιοχή) και κυκλικών  (στην ουράνια περιοχή) φυσικών κινήσεων. </a:t>
            </a:r>
            <a:endParaRPr lang="en-US" sz="2100" b="0" strike="noStrike" spc="-1">
              <a:latin typeface="Arial"/>
            </a:endParaRPr>
          </a:p>
          <a:p>
            <a:pPr marL="365040" indent="-254880">
              <a:lnSpc>
                <a:spcPct val="130000"/>
              </a:lnSpc>
              <a:spcBef>
                <a:spcPts val="400"/>
              </a:spcBef>
              <a:buClr>
                <a:srgbClr val="A04DA3"/>
              </a:buClr>
              <a:buFont typeface="Georgia"/>
              <a:buChar char="•"/>
              <a:tabLst>
                <a:tab pos="0" algn="l"/>
              </a:tabLst>
            </a:pPr>
            <a:r>
              <a:rPr lang="el-GR" sz="2100" b="0" strike="noStrike" spc="-1">
                <a:solidFill>
                  <a:srgbClr val="000000"/>
                </a:solidFill>
                <a:latin typeface="Constantia"/>
              </a:rPr>
              <a:t>2</a:t>
            </a:r>
            <a:r>
              <a:rPr lang="el-GR" sz="2100" b="0" strike="noStrike" spc="-1" baseline="30000">
                <a:solidFill>
                  <a:srgbClr val="000000"/>
                </a:solidFill>
                <a:latin typeface="Constantia"/>
              </a:rPr>
              <a:t>η</a:t>
            </a:r>
            <a:r>
              <a:rPr lang="el-GR" sz="2100" b="0" strike="noStrike" spc="-1">
                <a:solidFill>
                  <a:srgbClr val="000000"/>
                </a:solidFill>
                <a:latin typeface="Constantia"/>
              </a:rPr>
              <a:t> και 3</a:t>
            </a:r>
            <a:r>
              <a:rPr lang="el-GR" sz="2100" b="0" strike="noStrike" spc="-1" baseline="30000">
                <a:solidFill>
                  <a:srgbClr val="000000"/>
                </a:solidFill>
                <a:latin typeface="Constantia"/>
              </a:rPr>
              <a:t>η</a:t>
            </a:r>
            <a:r>
              <a:rPr lang="el-GR" sz="2100" b="0" strike="noStrike" spc="-1">
                <a:solidFill>
                  <a:srgbClr val="000000"/>
                </a:solidFill>
                <a:latin typeface="Constantia"/>
              </a:rPr>
              <a:t> μέρα: εξέταση της ημερήσιας και ετήσιας περιστροφής της γης, σύγκριση των δύο συστημάτων</a:t>
            </a:r>
            <a:endParaRPr lang="en-US" sz="2100" b="0" strike="noStrike" spc="-1">
              <a:latin typeface="Arial"/>
            </a:endParaRPr>
          </a:p>
          <a:p>
            <a:pPr marL="365040" indent="-254880">
              <a:lnSpc>
                <a:spcPct val="130000"/>
              </a:lnSpc>
              <a:spcBef>
                <a:spcPts val="400"/>
              </a:spcBef>
              <a:buClr>
                <a:srgbClr val="A04DA3"/>
              </a:buClr>
              <a:buFont typeface="Georgia"/>
              <a:buChar char="•"/>
              <a:tabLst>
                <a:tab pos="0" algn="l"/>
              </a:tabLst>
            </a:pPr>
            <a:r>
              <a:rPr lang="el-GR" sz="2100" b="0" strike="noStrike" spc="-1">
                <a:solidFill>
                  <a:srgbClr val="000000"/>
                </a:solidFill>
                <a:latin typeface="Constantia"/>
              </a:rPr>
              <a:t>4</a:t>
            </a:r>
            <a:r>
              <a:rPr lang="el-GR" sz="2100" b="0" strike="noStrike" spc="-1" baseline="30000">
                <a:solidFill>
                  <a:srgbClr val="000000"/>
                </a:solidFill>
                <a:latin typeface="Constantia"/>
              </a:rPr>
              <a:t>η</a:t>
            </a:r>
            <a:r>
              <a:rPr lang="el-GR" sz="2100" b="0" strike="noStrike" spc="-1">
                <a:solidFill>
                  <a:srgbClr val="000000"/>
                </a:solidFill>
                <a:latin typeface="Constantia"/>
              </a:rPr>
              <a:t> μέρα: οι παλίρροιες εξηγούνται από την περιστροφική κίνηση της γης</a:t>
            </a:r>
            <a:endParaRPr lang="en-US" sz="2100" b="0" strike="noStrike" spc="-1">
              <a:latin typeface="Arial"/>
            </a:endParaRPr>
          </a:p>
        </p:txBody>
      </p:sp>
      <p:pic>
        <p:nvPicPr>
          <p:cNvPr id="230" name="Picture 2"/>
          <p:cNvPicPr/>
          <p:nvPr/>
        </p:nvPicPr>
        <p:blipFill>
          <a:blip r:embed="rId2"/>
          <a:stretch/>
        </p:blipFill>
        <p:spPr>
          <a:xfrm>
            <a:off x="4788000" y="1412640"/>
            <a:ext cx="3779280" cy="2758680"/>
          </a:xfrm>
          <a:prstGeom prst="rect">
            <a:avLst/>
          </a:prstGeom>
          <a:ln w="9525">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6941</TotalTime>
  <Words>1406</Words>
  <Application>Microsoft Office PowerPoint</Application>
  <PresentationFormat>On-screen Show (4:3)</PresentationFormat>
  <Paragraphs>125</Paragraphs>
  <Slides>16</Slides>
  <Notes>6</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16</vt:i4>
      </vt:variant>
    </vt:vector>
  </HeadingPairs>
  <TitlesOfParts>
    <vt:vector size="27" baseType="lpstr">
      <vt:lpstr>Arial</vt:lpstr>
      <vt:lpstr>Constantia</vt:lpstr>
      <vt:lpstr>DejaVu Sans</vt:lpstr>
      <vt:lpstr>Georgia</vt:lpstr>
      <vt:lpstr>Symbol</vt:lpstr>
      <vt:lpstr>Times New Roman</vt:lpstr>
      <vt:lpstr>Wingdings</vt:lpstr>
      <vt:lpstr>Office Theme</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ΕΠΟ31 Οι επιστήμες της Φύσης και του Ανθρώπου στην Ευρώπη</dc:title>
  <dc:subject/>
  <dc:creator>Eirini</dc:creator>
  <dc:description/>
  <cp:lastModifiedBy>Theodoros Arabatzis</cp:lastModifiedBy>
  <cp:revision>546</cp:revision>
  <dcterms:created xsi:type="dcterms:W3CDTF">2013-10-12T07:00:08Z</dcterms:created>
  <dcterms:modified xsi:type="dcterms:W3CDTF">2023-04-05T10:38:13Z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vt:i4>
  </property>
  <property fmtid="{D5CDD505-2E9C-101B-9397-08002B2CF9AE}" pid="3" name="PresentationFormat">
    <vt:lpwstr>Προβολή στην οθόνη (4:3)</vt:lpwstr>
  </property>
  <property fmtid="{D5CDD505-2E9C-101B-9397-08002B2CF9AE}" pid="4" name="Slides">
    <vt:i4>13</vt:i4>
  </property>
</Properties>
</file>