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89" r:id="rId2"/>
    <p:sldId id="444" r:id="rId3"/>
    <p:sldId id="481" r:id="rId4"/>
    <p:sldId id="480" r:id="rId5"/>
    <p:sldId id="445" r:id="rId6"/>
    <p:sldId id="446" r:id="rId7"/>
    <p:sldId id="447" r:id="rId8"/>
    <p:sldId id="448" r:id="rId9"/>
    <p:sldId id="449" r:id="rId10"/>
    <p:sldId id="452" r:id="rId11"/>
    <p:sldId id="451" r:id="rId12"/>
    <p:sldId id="450" r:id="rId13"/>
    <p:sldId id="453" r:id="rId14"/>
    <p:sldId id="454" r:id="rId15"/>
    <p:sldId id="455" r:id="rId16"/>
    <p:sldId id="456" r:id="rId17"/>
    <p:sldId id="457" r:id="rId18"/>
    <p:sldId id="418" r:id="rId19"/>
    <p:sldId id="419" r:id="rId20"/>
    <p:sldId id="420" r:id="rId21"/>
    <p:sldId id="421" r:id="rId22"/>
    <p:sldId id="423" r:id="rId23"/>
    <p:sldId id="426" r:id="rId24"/>
    <p:sldId id="482" r:id="rId25"/>
    <p:sldId id="424" r:id="rId26"/>
    <p:sldId id="483" r:id="rId27"/>
    <p:sldId id="428" r:id="rId28"/>
    <p:sldId id="429" r:id="rId29"/>
    <p:sldId id="434" r:id="rId30"/>
    <p:sldId id="430" r:id="rId31"/>
    <p:sldId id="431" r:id="rId32"/>
    <p:sldId id="432" r:id="rId33"/>
    <p:sldId id="484" r:id="rId34"/>
    <p:sldId id="435" r:id="rId35"/>
    <p:sldId id="436" r:id="rId36"/>
    <p:sldId id="437" r:id="rId37"/>
    <p:sldId id="438" r:id="rId38"/>
    <p:sldId id="439" r:id="rId39"/>
    <p:sldId id="416" r:id="rId40"/>
    <p:sldId id="417" r:id="rId41"/>
    <p:sldId id="485"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07F2-B4F8-47D8-801E-947D1D108B2B}" type="datetimeFigureOut">
              <a:rPr lang="en-US" smtClean="0"/>
              <a:t>3/28/2023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A9566-7DD4-4F88-ACC6-9CAC1628B27A}" type="slidenum">
              <a:rPr lang="en-US" smtClean="0"/>
              <a:t>‹#›</a:t>
            </a:fld>
            <a:endParaRPr lang="en-US"/>
          </a:p>
        </p:txBody>
      </p:sp>
    </p:spTree>
    <p:extLst>
      <p:ext uri="{BB962C8B-B14F-4D97-AF65-F5344CB8AC3E}">
        <p14:creationId xmlns:p14="http://schemas.microsoft.com/office/powerpoint/2010/main" val="266474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A31B2-5560-BD49-85E4-4B063A8E4C95}" type="slidenum">
              <a:rPr lang="fr-FR"/>
              <a:pPr/>
              <a:t>7</a:t>
            </a:fld>
            <a:endParaRPr lang="fr-F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54288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B4BBC-1C79-EC4B-AC36-668D91EC61B5}" type="slidenum">
              <a:rPr lang="fr-FR"/>
              <a:pPr/>
              <a:t>28</a:t>
            </a:fld>
            <a:endParaRPr lang="fr-FR"/>
          </a:p>
        </p:txBody>
      </p:sp>
      <p:sp>
        <p:nvSpPr>
          <p:cNvPr id="78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6781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74118-BBA8-EB48-8C44-9B23BAC9C24A}" type="slidenum">
              <a:rPr lang="fr-FR"/>
              <a:pPr/>
              <a:t>29</a:t>
            </a:fld>
            <a:endParaRPr lang="fr-FR"/>
          </a:p>
        </p:txBody>
      </p:sp>
      <p:sp>
        <p:nvSpPr>
          <p:cNvPr id="8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25248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DF7B0-2519-BC47-888B-738DA6D79569}" type="slidenum">
              <a:rPr lang="fr-FR"/>
              <a:pPr/>
              <a:t>30</a:t>
            </a:fld>
            <a:endParaRPr lang="fr-FR"/>
          </a:p>
        </p:txBody>
      </p:sp>
      <p:sp>
        <p:nvSpPr>
          <p:cNvPr id="80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34316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28C02-9A21-4E4C-B661-F730D494AF34}" type="slidenum">
              <a:rPr lang="fr-FR"/>
              <a:pPr/>
              <a:t>31</a:t>
            </a:fld>
            <a:endParaRPr lang="fr-FR"/>
          </a:p>
        </p:txBody>
      </p:sp>
      <p:sp>
        <p:nvSpPr>
          <p:cNvPr id="82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79270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A4463-03F9-0F48-8482-48226F8525AE}" type="slidenum">
              <a:rPr lang="fr-FR"/>
              <a:pPr/>
              <a:t>34</a:t>
            </a:fld>
            <a:endParaRPr lang="fr-FR"/>
          </a:p>
        </p:txBody>
      </p:sp>
      <p:sp>
        <p:nvSpPr>
          <p:cNvPr id="87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14640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E55B8-92BC-FC4B-930E-1983D682DE57}" type="slidenum">
              <a:rPr lang="fr-FR"/>
              <a:pPr/>
              <a:t>36</a:t>
            </a:fld>
            <a:endParaRPr lang="fr-FR"/>
          </a:p>
        </p:txBody>
      </p:sp>
      <p:sp>
        <p:nvSpPr>
          <p:cNvPr id="89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909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51347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587C1-B996-D148-8C3C-78F7A2D436AF}" type="slidenum">
              <a:rPr lang="fr-FR"/>
              <a:pPr/>
              <a:t>37</a:t>
            </a:fld>
            <a:endParaRPr lang="fr-FR"/>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03965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13554-81C6-2A4C-90D8-CF12320F043F}" type="slidenum">
              <a:rPr lang="fr-FR"/>
              <a:pPr/>
              <a:t>38</a:t>
            </a:fld>
            <a:endParaRPr lang="fr-FR"/>
          </a:p>
        </p:txBody>
      </p:sp>
      <p:sp>
        <p:nvSpPr>
          <p:cNvPr id="97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52880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993C7-32E4-574B-A84F-608453447CAC}" type="slidenum">
              <a:rPr lang="fr-FR"/>
              <a:pPr/>
              <a:t>9</a:t>
            </a:fld>
            <a:endParaRPr lang="fr-FR"/>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51845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FE10A-01B0-C14D-97B0-8574D58942DE}" type="slidenum">
              <a:rPr lang="fr-FR"/>
              <a:pPr/>
              <a:t>11</a:t>
            </a:fld>
            <a:endParaRPr lang="fr-FR"/>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37928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80A9A-5F8F-874D-BC2D-45D1C8FD952B}" type="slidenum">
              <a:rPr lang="fr-FR"/>
              <a:pPr/>
              <a:t>15</a:t>
            </a:fld>
            <a:endParaRPr lang="fr-FR"/>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24080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13A333-C83A-9844-861A-F1D73A61B1F6}" type="slidenum">
              <a:rPr lang="fr-FR"/>
              <a:pPr/>
              <a:t>20</a:t>
            </a:fld>
            <a:endParaRPr lang="fr-FR"/>
          </a:p>
        </p:txBody>
      </p:sp>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fld id="{F1A96363-0D3E-D74D-A25A-CC7028900D10}" type="slidenum">
              <a:rPr lang="el-GR" sz="1200">
                <a:cs typeface="ＭＳ Ｐゴシック" charset="0"/>
              </a:rPr>
              <a:pPr algn="r" eaLnBrk="0" hangingPunct="0"/>
              <a:t>20</a:t>
            </a:fld>
            <a:endParaRPr lang="el-GR" sz="1200">
              <a:cs typeface="ＭＳ Ｐゴシック" charset="0"/>
            </a:endParaRPr>
          </a:p>
        </p:txBody>
      </p:sp>
      <p:sp>
        <p:nvSpPr>
          <p:cNvPr id="66563"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656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75571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13A333-C83A-9844-861A-F1D73A61B1F6}" type="slidenum">
              <a:rPr lang="fr-FR"/>
              <a:pPr/>
              <a:t>21</a:t>
            </a:fld>
            <a:endParaRPr lang="fr-FR"/>
          </a:p>
        </p:txBody>
      </p:sp>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fld id="{F1A96363-0D3E-D74D-A25A-CC7028900D10}" type="slidenum">
              <a:rPr lang="el-GR" sz="1200">
                <a:cs typeface="ＭＳ Ｐゴシック" charset="0"/>
              </a:rPr>
              <a:pPr algn="r" eaLnBrk="0" hangingPunct="0"/>
              <a:t>21</a:t>
            </a:fld>
            <a:endParaRPr lang="el-GR" sz="1200">
              <a:cs typeface="ＭＳ Ｐゴシック" charset="0"/>
            </a:endParaRPr>
          </a:p>
        </p:txBody>
      </p:sp>
      <p:sp>
        <p:nvSpPr>
          <p:cNvPr id="66563"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656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75571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762E-FE91-CC4E-9407-187A79EC484C}" type="slidenum">
              <a:rPr lang="fr-FR"/>
              <a:pPr/>
              <a:t>23</a:t>
            </a:fld>
            <a:endParaRPr lang="fr-FR"/>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2239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2D934-2CC3-0847-BB06-3EE51DFF2334}" type="slidenum">
              <a:rPr lang="fr-FR"/>
              <a:pPr/>
              <a:t>25</a:t>
            </a:fld>
            <a:endParaRPr lang="fr-FR"/>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97935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52C0-C64B-9442-8D4A-985A36284E71}" type="slidenum">
              <a:rPr lang="fr-FR"/>
              <a:pPr/>
              <a:t>27</a:t>
            </a:fld>
            <a:endParaRPr lang="fr-FR"/>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51647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FB805F2D-5A9D-4060-8DC1-7B915B145269}" type="datetime1">
              <a:rPr lang="el-GR" smtClean="0"/>
              <a:t>28/3/2023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6703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F24E94A-412C-4114-AB6B-62DDB18AC07B}" type="datetime1">
              <a:rPr lang="el-GR" smtClean="0"/>
              <a:t>28/3/2023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69944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FB3206-BE82-4931-98FF-92B6133576C1}" type="datetime1">
              <a:rPr lang="el-GR" smtClean="0"/>
              <a:t>28/3/2023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46808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5FB4AA5F-1267-4A2F-B923-4191C674AD79}" type="datetime1">
              <a:rPr lang="el-GR" smtClean="0"/>
              <a:t>28/3/2023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91069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7BB58-4C24-4E37-8354-A15E22BB6929}" type="datetime1">
              <a:rPr lang="el-GR" smtClean="0"/>
              <a:t>28/3/2023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61293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9550A5C-BED0-40F5-85F1-838662735C2B}" type="datetime1">
              <a:rPr lang="el-GR" smtClean="0"/>
              <a:t>28/3/2023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57860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20E57A37-BDCC-4F97-ABA2-1088111C2990}" type="datetime1">
              <a:rPr lang="el-GR" smtClean="0"/>
              <a:t>28/3/2023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403313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F7E5F30-4AD2-4623-8A32-FEE110D35995}" type="datetime1">
              <a:rPr lang="el-GR" smtClean="0"/>
              <a:t>28/3/2023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47202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FE7D-DC28-4D65-9C54-E4C403ACE06E}" type="datetime1">
              <a:rPr lang="el-GR" smtClean="0"/>
              <a:t>28/3/2023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659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77192-B358-4FCE-9D3F-355684A40A6B}" type="datetime1">
              <a:rPr lang="el-GR" smtClean="0"/>
              <a:t>28/3/2023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208901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93F11F-6919-4EF6-9CBF-66DB0F7F0E07}" type="datetime1">
              <a:rPr lang="el-GR" smtClean="0"/>
              <a:t>28/3/2023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A1180C-EA7C-4319-B5A1-D1B3F54F0399}" type="slidenum">
              <a:rPr lang="el-GR" smtClean="0"/>
              <a:t>‹#›</a:t>
            </a:fld>
            <a:endParaRPr lang="el-GR"/>
          </a:p>
        </p:txBody>
      </p:sp>
    </p:spTree>
    <p:extLst>
      <p:ext uri="{BB962C8B-B14F-4D97-AF65-F5344CB8AC3E}">
        <p14:creationId xmlns:p14="http://schemas.microsoft.com/office/powerpoint/2010/main" val="325097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DC851-A7E4-4631-AAB9-73D4C9138A84}" type="datetime1">
              <a:rPr lang="el-GR" smtClean="0"/>
              <a:t>28/3/2023</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1180C-EA7C-4319-B5A1-D1B3F54F0399}" type="slidenum">
              <a:rPr lang="el-GR" smtClean="0"/>
              <a:t>‹#›</a:t>
            </a:fld>
            <a:endParaRPr lang="el-GR"/>
          </a:p>
        </p:txBody>
      </p:sp>
    </p:spTree>
    <p:extLst>
      <p:ext uri="{BB962C8B-B14F-4D97-AF65-F5344CB8AC3E}">
        <p14:creationId xmlns:p14="http://schemas.microsoft.com/office/powerpoint/2010/main" val="120976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iencephoto.com/media/721200/view/galileo-s-observation-of-sunspots-1613"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ouse_of_Medici#/media/File:Cosimo_ii_de'_medici_adn_two.jpg"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Galileo_Galilei#/media/File:Justus_Sustermans_-_Portrait_of_Galileo_Galilei,_1636.jpg"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commons.wikimedia.org/wiki/File:Pisa_experiment.p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ZBr8Q2ROX9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tannica.com/biography/Galileo-Galilei/Telescopic-discoveri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photo.com/media/1025014/view"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commons.wikimedia.org/wiki/File:Galileo%27s_sketches_of_the_moo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BD89CC0-682D-A4BB-7808-1AC65A4DA909}"/>
              </a:ext>
            </a:extLst>
          </p:cNvPr>
          <p:cNvSpPr>
            <a:spLocks noGrp="1"/>
          </p:cNvSpPr>
          <p:nvPr>
            <p:ph idx="1"/>
          </p:nvPr>
        </p:nvSpPr>
        <p:spPr/>
        <p:txBody>
          <a:bodyPr>
            <a:normAutofit/>
          </a:bodyPr>
          <a:lstStyle/>
          <a:p>
            <a:pPr marL="0" indent="0" algn="ctr">
              <a:buNone/>
            </a:pPr>
            <a:r>
              <a:rPr lang="el-GR" sz="6000" dirty="0">
                <a:solidFill>
                  <a:srgbClr val="00B050"/>
                </a:solidFill>
              </a:rPr>
              <a:t>Γαλιλαίος (1564-1642)</a:t>
            </a:r>
            <a:endParaRPr lang="en-US" sz="6000" dirty="0">
              <a:solidFill>
                <a:srgbClr val="00B050"/>
              </a:solidFill>
            </a:endParaRPr>
          </a:p>
        </p:txBody>
      </p:sp>
    </p:spTree>
    <p:extLst>
      <p:ext uri="{BB962C8B-B14F-4D97-AF65-F5344CB8AC3E}">
        <p14:creationId xmlns:p14="http://schemas.microsoft.com/office/powerpoint/2010/main" val="542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1401762"/>
          </a:xfrm>
        </p:spPr>
        <p:txBody>
          <a:bodyPr>
            <a:normAutofit fontScale="90000"/>
          </a:bodyPr>
          <a:lstStyle/>
          <a:p>
            <a:r>
              <a:rPr lang="el-GR" altLang="el-GR" sz="5400" b="1" dirty="0">
                <a:solidFill>
                  <a:srgbClr val="0070C0"/>
                </a:solidFill>
                <a:latin typeface="Times New Roman" panose="02020603050405020304" pitchFamily="18" charset="0"/>
                <a:cs typeface="Times New Roman" panose="02020603050405020304" pitchFamily="18" charset="0"/>
              </a:rPr>
              <a:t>Οι δορυφόροι του Δία</a:t>
            </a:r>
            <a:br>
              <a:rPr lang="en-US" altLang="el-GR" sz="5400" b="1" dirty="0">
                <a:solidFill>
                  <a:srgbClr val="0070C0"/>
                </a:solidFill>
                <a:latin typeface="Times New Roman" panose="02020603050405020304" pitchFamily="18" charset="0"/>
                <a:cs typeface="Times New Roman" panose="02020603050405020304" pitchFamily="18" charset="0"/>
              </a:rPr>
            </a:br>
            <a:r>
              <a:rPr lang="el-GR" sz="2000" dirty="0">
                <a:solidFill>
                  <a:srgbClr val="0070C0"/>
                </a:solidFill>
                <a:latin typeface="Times New Roman" panose="02020603050405020304" pitchFamily="18" charset="0"/>
                <a:cs typeface="Times New Roman" panose="02020603050405020304" pitchFamily="18" charset="0"/>
              </a:rPr>
              <a:t>(Το σχήμα είναι από το βιβλίο του </a:t>
            </a:r>
            <a:r>
              <a:rPr lang="en-US" sz="2000" dirty="0">
                <a:solidFill>
                  <a:srgbClr val="0070C0"/>
                </a:solidFill>
                <a:latin typeface="Times New Roman" panose="02020603050405020304" pitchFamily="18" charset="0"/>
                <a:cs typeface="Times New Roman" panose="02020603050405020304" pitchFamily="18" charset="0"/>
              </a:rPr>
              <a:t>T. S. Kuhn, </a:t>
            </a:r>
            <a:r>
              <a:rPr lang="en-US" sz="2000" i="1" dirty="0">
                <a:solidFill>
                  <a:srgbClr val="0070C0"/>
                </a:solidFill>
                <a:latin typeface="Times New Roman" panose="02020603050405020304" pitchFamily="18" charset="0"/>
                <a:cs typeface="Times New Roman" panose="02020603050405020304" pitchFamily="18" charset="0"/>
              </a:rPr>
              <a:t>The Copernican Revolution</a:t>
            </a:r>
            <a:r>
              <a:rPr lang="en-US" sz="2000" dirty="0">
                <a:solidFill>
                  <a:srgbClr val="0070C0"/>
                </a:solidFill>
                <a:latin typeface="Times New Roman" panose="02020603050405020304" pitchFamily="18" charset="0"/>
                <a:cs typeface="Times New Roman" panose="02020603050405020304" pitchFamily="18" charset="0"/>
              </a:rPr>
              <a:t> (Harvard Univ Press, 1995), </a:t>
            </a:r>
            <a:r>
              <a:rPr lang="el-GR" sz="2000" dirty="0">
                <a:solidFill>
                  <a:srgbClr val="0070C0"/>
                </a:solidFill>
                <a:latin typeface="Times New Roman" panose="02020603050405020304" pitchFamily="18" charset="0"/>
                <a:cs typeface="Times New Roman" panose="02020603050405020304" pitchFamily="18" charset="0"/>
              </a:rPr>
              <a:t>σελ. 22</a:t>
            </a:r>
            <a:r>
              <a:rPr lang="en-US" sz="2000" dirty="0">
                <a:solidFill>
                  <a:srgbClr val="0070C0"/>
                </a:solidFill>
                <a:latin typeface="Times New Roman" panose="02020603050405020304" pitchFamily="18" charset="0"/>
                <a:cs typeface="Times New Roman" panose="02020603050405020304" pitchFamily="18" charset="0"/>
              </a:rPr>
              <a:t>2</a:t>
            </a:r>
            <a:r>
              <a:rPr lang="el-GR" sz="2000" dirty="0">
                <a:solidFill>
                  <a:srgbClr val="0070C0"/>
                </a:solidFill>
                <a:latin typeface="Times New Roman" panose="02020603050405020304" pitchFamily="18" charset="0"/>
                <a:cs typeface="Times New Roman" panose="02020603050405020304" pitchFamily="18" charset="0"/>
              </a:rPr>
              <a:t>.)</a:t>
            </a:r>
            <a:endParaRPr lang="el-GR" sz="20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2"/>
          </p:nvPr>
        </p:nvSpPr>
        <p:spPr>
          <a:xfrm>
            <a:off x="6583165" y="1967024"/>
            <a:ext cx="3566160" cy="4108340"/>
          </a:xfrm>
        </p:spPr>
        <p:txBody>
          <a:bodyPr>
            <a:noAutofit/>
          </a:bodyPr>
          <a:lstStyle/>
          <a:p>
            <a:r>
              <a:rPr lang="el-GR" sz="3200" dirty="0">
                <a:latin typeface="Times New Roman" panose="02020603050405020304" pitchFamily="18" charset="0"/>
                <a:cs typeface="Times New Roman" panose="02020603050405020304" pitchFamily="18" charset="0"/>
              </a:rPr>
              <a:t>Οι </a:t>
            </a:r>
            <a:r>
              <a:rPr lang="el-GR" altLang="ja-JP" sz="3200" dirty="0">
                <a:latin typeface="Times New Roman" panose="02020603050405020304" pitchFamily="18" charset="0"/>
                <a:cs typeface="Times New Roman" panose="02020603050405020304" pitchFamily="18" charset="0"/>
              </a:rPr>
              <a:t>αστρονομικές ανακαλύψεις του  Γαλιλαίου ενισχύουν την πεποίθηση του στην ορθότητα του Κοπερνίκειου συστήματος.</a:t>
            </a: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08060" y="3174715"/>
            <a:ext cx="4580405" cy="15339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77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228600"/>
            <a:ext cx="8229600" cy="1143000"/>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Οι φ</a:t>
            </a:r>
            <a:r>
              <a:rPr lang="el-GR" altLang="ja-JP" b="1" dirty="0">
                <a:solidFill>
                  <a:srgbClr val="0070C0"/>
                </a:solidFill>
                <a:latin typeface="Times New Roman" panose="02020603050405020304" pitchFamily="18" charset="0"/>
                <a:cs typeface="Times New Roman" panose="02020603050405020304" pitchFamily="18" charset="0"/>
              </a:rPr>
              <a:t>άσεις της Αφροδίτης</a:t>
            </a:r>
            <a:br>
              <a:rPr lang="en-US" altLang="ja-JP" b="1" dirty="0">
                <a:solidFill>
                  <a:srgbClr val="0070C0"/>
                </a:solidFill>
                <a:latin typeface="Times New Roman" panose="02020603050405020304" pitchFamily="18" charset="0"/>
                <a:cs typeface="Times New Roman" panose="02020603050405020304" pitchFamily="18" charset="0"/>
              </a:rPr>
            </a:br>
            <a:r>
              <a:rPr lang="el-GR" sz="2000" dirty="0">
                <a:solidFill>
                  <a:srgbClr val="0070C0"/>
                </a:solidFill>
                <a:latin typeface="Times New Roman" panose="02020603050405020304" pitchFamily="18" charset="0"/>
                <a:cs typeface="Times New Roman" panose="02020603050405020304" pitchFamily="18" charset="0"/>
              </a:rPr>
              <a:t>(Το σχήμα είναι από το βιβλίο του </a:t>
            </a:r>
            <a:r>
              <a:rPr lang="en-US" sz="2000" dirty="0">
                <a:solidFill>
                  <a:srgbClr val="0070C0"/>
                </a:solidFill>
                <a:latin typeface="Times New Roman" panose="02020603050405020304" pitchFamily="18" charset="0"/>
                <a:cs typeface="Times New Roman" panose="02020603050405020304" pitchFamily="18" charset="0"/>
              </a:rPr>
              <a:t>T. S. Kuhn, </a:t>
            </a:r>
            <a:r>
              <a:rPr lang="en-US" sz="2000" i="1" dirty="0">
                <a:solidFill>
                  <a:srgbClr val="0070C0"/>
                </a:solidFill>
                <a:latin typeface="Times New Roman" panose="02020603050405020304" pitchFamily="18" charset="0"/>
                <a:cs typeface="Times New Roman" panose="02020603050405020304" pitchFamily="18" charset="0"/>
              </a:rPr>
              <a:t>The Copernican Revolution</a:t>
            </a:r>
            <a:r>
              <a:rPr lang="en-US" sz="2000" dirty="0">
                <a:solidFill>
                  <a:srgbClr val="0070C0"/>
                </a:solidFill>
                <a:latin typeface="Times New Roman" panose="02020603050405020304" pitchFamily="18" charset="0"/>
                <a:cs typeface="Times New Roman" panose="02020603050405020304" pitchFamily="18" charset="0"/>
              </a:rPr>
              <a:t> (Harvard Univ Press, 1995), </a:t>
            </a:r>
            <a:r>
              <a:rPr lang="el-GR" sz="2000" dirty="0">
                <a:solidFill>
                  <a:srgbClr val="0070C0"/>
                </a:solidFill>
                <a:latin typeface="Times New Roman" panose="02020603050405020304" pitchFamily="18" charset="0"/>
                <a:cs typeface="Times New Roman" panose="02020603050405020304" pitchFamily="18" charset="0"/>
              </a:rPr>
              <a:t>σελ. 22</a:t>
            </a:r>
            <a:r>
              <a:rPr lang="en-US" sz="2000" dirty="0">
                <a:solidFill>
                  <a:srgbClr val="0070C0"/>
                </a:solidFill>
                <a:latin typeface="Times New Roman" panose="02020603050405020304" pitchFamily="18" charset="0"/>
                <a:cs typeface="Times New Roman" panose="02020603050405020304" pitchFamily="18" charset="0"/>
              </a:rPr>
              <a:t>3</a:t>
            </a:r>
            <a:r>
              <a:rPr lang="el-GR" sz="2000" dirty="0">
                <a:solidFill>
                  <a:srgbClr val="0070C0"/>
                </a:solidFill>
                <a:latin typeface="Times New Roman" panose="02020603050405020304" pitchFamily="18" charset="0"/>
                <a:cs typeface="Times New Roman" panose="02020603050405020304" pitchFamily="18" charset="0"/>
              </a:rPr>
              <a:t>.)</a:t>
            </a:r>
            <a:endParaRPr lang="el-GR" sz="2000" b="1" dirty="0">
              <a:solidFill>
                <a:srgbClr val="0070C0"/>
              </a:solidFill>
              <a:latin typeface="Times New Roman" panose="02020603050405020304" pitchFamily="18" charset="0"/>
              <a:cs typeface="Times New Roman" panose="02020603050405020304" pitchFamily="18" charset="0"/>
            </a:endParaRPr>
          </a:p>
        </p:txBody>
      </p:sp>
      <p:sp>
        <p:nvSpPr>
          <p:cNvPr id="53251" name="Rectangle 3"/>
          <p:cNvSpPr>
            <a:spLocks noGrp="1" noChangeArrowheads="1"/>
          </p:cNvSpPr>
          <p:nvPr>
            <p:ph sz="half" idx="2"/>
          </p:nvPr>
        </p:nvSpPr>
        <p:spPr>
          <a:xfrm>
            <a:off x="7278321" y="1752601"/>
            <a:ext cx="3241157" cy="4582633"/>
          </a:xfrm>
        </p:spPr>
        <p:txBody>
          <a:bodyPr>
            <a:noAutofit/>
          </a:bodyPr>
          <a:lstStyle/>
          <a:p>
            <a:pPr marL="0" indent="0">
              <a:spcBef>
                <a:spcPts val="1200"/>
              </a:spcBef>
              <a:buNone/>
            </a:pPr>
            <a:r>
              <a:rPr lang="el-GR" sz="2500" dirty="0">
                <a:latin typeface="Times New Roman" panose="02020603050405020304" pitchFamily="18" charset="0"/>
                <a:cs typeface="Times New Roman" panose="02020603050405020304" pitchFamily="18" charset="0"/>
              </a:rPr>
              <a:t>Η Αφροδίτη είναι ετερ</a:t>
            </a:r>
            <a:r>
              <a:rPr lang="el-GR" altLang="ja-JP" sz="2500" dirty="0">
                <a:latin typeface="Times New Roman" panose="02020603050405020304" pitchFamily="18" charset="0"/>
                <a:cs typeface="Times New Roman" panose="02020603050405020304" pitchFamily="18" charset="0"/>
              </a:rPr>
              <a:t>όφωτος πλανήτης (φωτίζεται από την αντανάκλαση του ηλιακού φωτός).</a:t>
            </a:r>
          </a:p>
          <a:p>
            <a:pPr marL="0" indent="0">
              <a:spcBef>
                <a:spcPts val="1200"/>
              </a:spcBef>
              <a:buNone/>
            </a:pPr>
            <a:r>
              <a:rPr lang="el-GR" altLang="ja-JP" sz="2500" dirty="0">
                <a:latin typeface="Times New Roman" panose="02020603050405020304" pitchFamily="18" charset="0"/>
                <a:cs typeface="Times New Roman" panose="02020603050405020304" pitchFamily="18" charset="0"/>
              </a:rPr>
              <a:t>Το σχήμα της Αφροδίτης αλλάζει, όπως και της σελήνης.</a:t>
            </a:r>
          </a:p>
          <a:p>
            <a:pPr marL="0" indent="0">
              <a:spcBef>
                <a:spcPts val="1200"/>
              </a:spcBef>
              <a:buNone/>
            </a:pPr>
            <a:r>
              <a:rPr lang="el-GR" altLang="ja-JP" sz="2500" dirty="0">
                <a:latin typeface="Times New Roman" panose="02020603050405020304" pitchFamily="18" charset="0"/>
                <a:cs typeface="Times New Roman" panose="02020603050405020304" pitchFamily="18" charset="0"/>
              </a:rPr>
              <a:t>Αυτό το φαινόμενο δεν εξηγείται από το Πτολεμαϊκό σύστημα.</a:t>
            </a:r>
            <a:endParaRPr lang="el-GR" sz="2500" dirty="0">
              <a:latin typeface="Times New Roman" panose="02020603050405020304" pitchFamily="18" charset="0"/>
              <a:cs typeface="Times New Roman" panose="02020603050405020304" pitchFamily="18" charset="0"/>
            </a:endParaRPr>
          </a:p>
        </p:txBody>
      </p:sp>
      <p:pic>
        <p:nvPicPr>
          <p:cNvPr id="6"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2524" y="1981200"/>
            <a:ext cx="5290049"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507998"/>
          </a:xfrm>
        </p:spPr>
        <p:txBody>
          <a:bodyPr>
            <a:normAutofit fontScale="90000"/>
          </a:bodyPr>
          <a:lstStyle/>
          <a:p>
            <a:r>
              <a:rPr lang="el-GR" sz="5400" b="1" dirty="0">
                <a:solidFill>
                  <a:srgbClr val="0070C0"/>
                </a:solidFill>
                <a:latin typeface="Times New Roman" panose="02020603050405020304" pitchFamily="18" charset="0"/>
                <a:cs typeface="Times New Roman" panose="02020603050405020304" pitchFamily="18" charset="0"/>
              </a:rPr>
              <a:t>Οι ηλιακές κηλίδες</a:t>
            </a:r>
            <a:endParaRPr lang="el-GR" sz="54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2"/>
          </p:nvPr>
        </p:nvSpPr>
        <p:spPr>
          <a:xfrm>
            <a:off x="6172199" y="2137144"/>
            <a:ext cx="3953541" cy="3938220"/>
          </a:xfrm>
        </p:spPr>
        <p:txBody>
          <a:bodyPr>
            <a:noAutofit/>
          </a:bodyPr>
          <a:lstStyle/>
          <a:p>
            <a:r>
              <a:rPr lang="el-GR" sz="3200" dirty="0">
                <a:latin typeface="Times New Roman" panose="02020603050405020304" pitchFamily="18" charset="0"/>
                <a:cs typeface="Times New Roman" panose="02020603050405020304" pitchFamily="18" charset="0"/>
              </a:rPr>
              <a:t>Η αλλαγή θέσης των ηλιακών κηλίδων είναι ένδειξη ότι ο ήλιος περιστρέφεται γύρω από τον άξονα του, όπως και η γη.</a:t>
            </a:r>
          </a:p>
        </p:txBody>
      </p:sp>
      <p:pic>
        <p:nvPicPr>
          <p:cNvPr id="7" name="Θέση περιεχομένου 6">
            <a:extLst>
              <a:ext uri="{FF2B5EF4-FFF2-40B4-BE49-F238E27FC236}">
                <a16:creationId xmlns:a16="http://schemas.microsoft.com/office/drawing/2014/main" id="{943B5C34-7405-49D9-948D-3D197D2666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66261" y="1153215"/>
            <a:ext cx="3549442" cy="4972949"/>
          </a:xfrm>
        </p:spPr>
      </p:pic>
      <p:sp>
        <p:nvSpPr>
          <p:cNvPr id="9" name="TextBox 8">
            <a:extLst>
              <a:ext uri="{FF2B5EF4-FFF2-40B4-BE49-F238E27FC236}">
                <a16:creationId xmlns:a16="http://schemas.microsoft.com/office/drawing/2014/main" id="{322BF5F5-40AD-42F8-9F47-0ED28CBD92BF}"/>
              </a:ext>
            </a:extLst>
          </p:cNvPr>
          <p:cNvSpPr txBox="1"/>
          <p:nvPr/>
        </p:nvSpPr>
        <p:spPr>
          <a:xfrm>
            <a:off x="2066261" y="6173575"/>
            <a:ext cx="3549442" cy="738664"/>
          </a:xfrm>
          <a:prstGeom prst="rect">
            <a:avLst/>
          </a:prstGeom>
          <a:noFill/>
        </p:spPr>
        <p:txBody>
          <a:bodyPr wrap="square">
            <a:spAutoFit/>
          </a:bodyPr>
          <a:lstStyle/>
          <a:p>
            <a:r>
              <a:rPr lang="en-US" sz="1400" dirty="0">
                <a:hlinkClick r:id="rId3"/>
              </a:rPr>
              <a:t>https://www.sciencephoto.com/media/721200/view/galileo-s-observation-of-sunspots-1613</a:t>
            </a:r>
            <a:endParaRPr lang="en-US" sz="1400" dirty="0"/>
          </a:p>
        </p:txBody>
      </p:sp>
    </p:spTree>
    <p:extLst>
      <p:ext uri="{BB962C8B-B14F-4D97-AF65-F5344CB8AC3E}">
        <p14:creationId xmlns:p14="http://schemas.microsoft.com/office/powerpoint/2010/main" val="124613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10515600" cy="6309420"/>
          </a:xfrm>
          <a:prstGeom prst="rect">
            <a:avLst/>
          </a:prstGeom>
          <a:noFill/>
        </p:spPr>
        <p:txBody>
          <a:bodyPr wrap="square" rtlCol="0">
            <a:spAutoFit/>
          </a:bodyPr>
          <a:lstStyle/>
          <a:p>
            <a:pPr marL="285750" indent="-285750" algn="just">
              <a:spcAft>
                <a:spcPts val="1200"/>
              </a:spcAft>
              <a:buFont typeface="Arial"/>
              <a:buChar char="•"/>
            </a:pPr>
            <a:r>
              <a:rPr lang="el-GR" sz="2800" dirty="0">
                <a:latin typeface="Times New Roman" panose="02020603050405020304" pitchFamily="18" charset="0"/>
                <a:cs typeface="Times New Roman" panose="02020603050405020304" pitchFamily="18" charset="0"/>
              </a:rPr>
              <a:t>Ο Γαλιλαίος είχε προσπαθήσει πολλές φορές να φύγει από το πανεπιστήμιο, ώστε να εξασφαλίσει καλύτερες απολαβές και απαλλαγή από τη διδασκαλία:</a:t>
            </a:r>
          </a:p>
          <a:p>
            <a:pPr marL="742950" lvl="1" indent="-285750" algn="just">
              <a:spcAft>
                <a:spcPts val="1200"/>
              </a:spcAft>
              <a:buFont typeface="Arial"/>
              <a:buChar char="•"/>
            </a:pPr>
            <a:r>
              <a:rPr lang="el-GR" sz="2800" dirty="0">
                <a:latin typeface="Times New Roman" panose="02020603050405020304" pitchFamily="18" charset="0"/>
                <a:cs typeface="Times New Roman" panose="02020603050405020304" pitchFamily="18" charset="0"/>
              </a:rPr>
              <a:t>Ήλπιζε ότι θα παρέκαμπτε την Πανεπιστημιακή ιεραρχία, όπου οι μαθηματικοί θεωρούνταν υποδεέστεροι των φιλοσόφων.</a:t>
            </a:r>
          </a:p>
          <a:p>
            <a:pPr marL="742950" lvl="1" indent="-285750" algn="just">
              <a:spcAft>
                <a:spcPts val="1200"/>
              </a:spcAft>
              <a:buFont typeface="Arial"/>
              <a:buChar char="•"/>
            </a:pPr>
            <a:r>
              <a:rPr lang="el-GR" sz="2800" dirty="0">
                <a:latin typeface="Times New Roman" panose="02020603050405020304" pitchFamily="18" charset="0"/>
                <a:cs typeface="Times New Roman" panose="02020603050405020304" pitchFamily="18" charset="0"/>
              </a:rPr>
              <a:t>Τα μαθηματικά χρησίμευαν μόνο στην ποσοτική περιγραφή των φαινομένων, ενώ η φιλοσοφία μελετούσε τις πραγματικές αιτίες τους.</a:t>
            </a:r>
            <a:endParaRPr lang="en-US" sz="2800" dirty="0">
              <a:latin typeface="Times New Roman" panose="02020603050405020304" pitchFamily="18" charset="0"/>
              <a:cs typeface="Times New Roman" panose="02020603050405020304" pitchFamily="18" charset="0"/>
            </a:endParaRPr>
          </a:p>
          <a:p>
            <a:pPr marL="285750" indent="-285750" algn="just">
              <a:spcAft>
                <a:spcPts val="1200"/>
              </a:spcAft>
              <a:buFont typeface="Arial"/>
              <a:buChar char="•"/>
            </a:pPr>
            <a:r>
              <a:rPr lang="el-GR" sz="2800" dirty="0">
                <a:latin typeface="Times New Roman" panose="02020603050405020304" pitchFamily="18" charset="0"/>
                <a:cs typeface="Times New Roman" panose="02020603050405020304" pitchFamily="18" charset="0"/>
              </a:rPr>
              <a:t>Πριν το 1610 οι προσπάθειες του Γαλιλαίου να μετακινηθεί στην αυλή των Μεδίκων είχαν αποτύχει.</a:t>
            </a:r>
          </a:p>
          <a:p>
            <a:pPr marL="285750" indent="-285750" algn="just">
              <a:spcAft>
                <a:spcPts val="1200"/>
              </a:spcAft>
              <a:buFont typeface="Arial"/>
              <a:buChar char="•"/>
            </a:pPr>
            <a:r>
              <a:rPr lang="el-GR" sz="2800" dirty="0">
                <a:latin typeface="Times New Roman" panose="02020603050405020304" pitchFamily="18" charset="0"/>
                <a:cs typeface="Times New Roman" panose="02020603050405020304" pitchFamily="18" charset="0"/>
              </a:rPr>
              <a:t>Ο Γαλιλαίος έγινε φιλόσοφος και μαθηματικός του μεγάλου δούκα της Τοσκάνης επειδή οι Μέδικοι εντυπωσιάστηκαν από τις ανακαλύψεις του με το τηλεσκόπιο.</a:t>
            </a:r>
          </a:p>
        </p:txBody>
      </p:sp>
    </p:spTree>
    <p:extLst>
      <p:ext uri="{BB962C8B-B14F-4D97-AF65-F5344CB8AC3E}">
        <p14:creationId xmlns:p14="http://schemas.microsoft.com/office/powerpoint/2010/main" val="234519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0567" y="244158"/>
            <a:ext cx="8261498" cy="822642"/>
          </a:xfrm>
        </p:spPr>
        <p:txBody>
          <a:bodyPr>
            <a:normAutofit/>
          </a:bodyPr>
          <a:lstStyle/>
          <a:p>
            <a:r>
              <a:rPr lang="el-GR" sz="4000" b="1" dirty="0">
                <a:solidFill>
                  <a:srgbClr val="0070C0"/>
                </a:solidFill>
                <a:latin typeface="Times New Roman" panose="02020603050405020304" pitchFamily="18" charset="0"/>
                <a:cs typeface="Times New Roman" panose="02020603050405020304" pitchFamily="18" charset="0"/>
              </a:rPr>
              <a:t>Οι Μέδικοι και οι δορυφόροι του Δία</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1883596" y="1600200"/>
            <a:ext cx="4397340" cy="4876800"/>
          </a:xfrm>
        </p:spPr>
        <p:txBody>
          <a:bodyPr>
            <a:noAutofit/>
          </a:bodyPr>
          <a:lstStyle/>
          <a:p>
            <a:pPr marL="174625" indent="-174625">
              <a:spcBef>
                <a:spcPts val="1200"/>
              </a:spcBef>
              <a:spcAft>
                <a:spcPts val="1200"/>
              </a:spcAft>
            </a:pPr>
            <a:r>
              <a:rPr lang="el-GR" sz="2400" dirty="0">
                <a:latin typeface="Times New Roman" panose="02020603050405020304" pitchFamily="18" charset="0"/>
                <a:cs typeface="Times New Roman" panose="02020603050405020304" pitchFamily="18" charset="0"/>
              </a:rPr>
              <a:t>Στην αφιέρωση του </a:t>
            </a:r>
            <a:r>
              <a:rPr lang="el-GR" sz="2400" i="1" dirty="0">
                <a:latin typeface="Times New Roman" panose="02020603050405020304" pitchFamily="18" charset="0"/>
                <a:cs typeface="Times New Roman" panose="02020603050405020304" pitchFamily="18" charset="0"/>
              </a:rPr>
              <a:t>Αγγελιοφόρου των άστρων </a:t>
            </a:r>
            <a:r>
              <a:rPr lang="el-GR" sz="2400" dirty="0">
                <a:latin typeface="Times New Roman" panose="02020603050405020304" pitchFamily="18" charset="0"/>
                <a:cs typeface="Times New Roman" panose="02020603050405020304" pitchFamily="18" charset="0"/>
              </a:rPr>
              <a:t>στον </a:t>
            </a:r>
            <a:r>
              <a:rPr lang="el-GR" sz="2400" dirty="0" err="1">
                <a:latin typeface="Times New Roman" panose="02020603050405020304" pitchFamily="18" charset="0"/>
                <a:cs typeface="Times New Roman" panose="02020603050405020304" pitchFamily="18" charset="0"/>
              </a:rPr>
              <a:t>Κόζιμο</a:t>
            </a:r>
            <a:r>
              <a:rPr lang="el-GR" sz="2400" dirty="0">
                <a:latin typeface="Times New Roman" panose="02020603050405020304" pitchFamily="18" charset="0"/>
                <a:cs typeface="Times New Roman" panose="02020603050405020304" pitchFamily="18" charset="0"/>
              </a:rPr>
              <a:t> Β΄, ο Γαλιλαίος συνδέει τα «</a:t>
            </a:r>
            <a:r>
              <a:rPr lang="el-GR" sz="2400" dirty="0" err="1">
                <a:latin typeface="Times New Roman" panose="02020603050405020304" pitchFamily="18" charset="0"/>
                <a:cs typeface="Times New Roman" panose="02020603050405020304" pitchFamily="18" charset="0"/>
              </a:rPr>
              <a:t>Μεδίκεια</a:t>
            </a:r>
            <a:r>
              <a:rPr lang="el-GR" sz="2400" dirty="0">
                <a:latin typeface="Times New Roman" panose="02020603050405020304" pitchFamily="18" charset="0"/>
                <a:cs typeface="Times New Roman" panose="02020603050405020304" pitchFamily="18" charset="0"/>
              </a:rPr>
              <a:t>  Άστρα» με τις αρετές του </a:t>
            </a:r>
            <a:r>
              <a:rPr lang="el-GR" sz="2400" dirty="0" err="1">
                <a:latin typeface="Times New Roman" panose="02020603050405020304" pitchFamily="18" charset="0"/>
                <a:cs typeface="Times New Roman" panose="02020603050405020304" pitchFamily="18" charset="0"/>
              </a:rPr>
              <a:t>Κόζιμο</a:t>
            </a:r>
            <a:r>
              <a:rPr lang="el-GR"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174625" indent="-174625">
              <a:spcBef>
                <a:spcPts val="1200"/>
              </a:spcBef>
              <a:spcAft>
                <a:spcPts val="1200"/>
              </a:spcAft>
            </a:pPr>
            <a:r>
              <a:rPr lang="el-GR" sz="2400" dirty="0">
                <a:latin typeface="Times New Roman" panose="02020603050405020304" pitchFamily="18" charset="0"/>
                <a:cs typeface="Times New Roman" panose="02020603050405020304" pitchFamily="18" charset="0"/>
              </a:rPr>
              <a:t>Σύμφωνα με τον Γαλιλαίο, ο </a:t>
            </a:r>
            <a:r>
              <a:rPr lang="el-GR" sz="2400" dirty="0" err="1">
                <a:latin typeface="Times New Roman" panose="02020603050405020304" pitchFamily="18" charset="0"/>
                <a:cs typeface="Times New Roman" panose="02020603050405020304" pitchFamily="18" charset="0"/>
              </a:rPr>
              <a:t>Κόζιμο</a:t>
            </a:r>
            <a:r>
              <a:rPr lang="el-GR" sz="2400" dirty="0">
                <a:latin typeface="Times New Roman" panose="02020603050405020304" pitchFamily="18" charset="0"/>
                <a:cs typeface="Times New Roman" panose="02020603050405020304" pitchFamily="18" charset="0"/>
              </a:rPr>
              <a:t> απέκτησε τις αρετές του απευθείας από τον Δία, ο οποίος βρισκόταν ακριβώς πάνω από τον ορίζοντα τη στιγμή της γέννησής του.</a:t>
            </a:r>
          </a:p>
        </p:txBody>
      </p:sp>
      <p:pic>
        <p:nvPicPr>
          <p:cNvPr id="6" name="Content Placeholder 6" descr="Cosimo_ii.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8112" r="-8112"/>
          <a:stretch>
            <a:fillRect/>
          </a:stretch>
        </p:blipFill>
        <p:spPr>
          <a:xfrm>
            <a:off x="6566224" y="1295400"/>
            <a:ext cx="4080995" cy="4495800"/>
          </a:xfrm>
        </p:spPr>
      </p:pic>
      <p:sp>
        <p:nvSpPr>
          <p:cNvPr id="7" name="TextBox 6">
            <a:extLst>
              <a:ext uri="{FF2B5EF4-FFF2-40B4-BE49-F238E27FC236}">
                <a16:creationId xmlns:a16="http://schemas.microsoft.com/office/drawing/2014/main" id="{8DA1A2E0-A7B3-4782-9830-732D167E37C7}"/>
              </a:ext>
            </a:extLst>
          </p:cNvPr>
          <p:cNvSpPr txBox="1"/>
          <p:nvPr/>
        </p:nvSpPr>
        <p:spPr>
          <a:xfrm>
            <a:off x="6854536" y="5862935"/>
            <a:ext cx="3453868" cy="738664"/>
          </a:xfrm>
          <a:prstGeom prst="rect">
            <a:avLst/>
          </a:prstGeom>
          <a:noFill/>
        </p:spPr>
        <p:txBody>
          <a:bodyPr wrap="square">
            <a:spAutoFit/>
          </a:bodyPr>
          <a:lstStyle/>
          <a:p>
            <a:r>
              <a:rPr lang="en-US" sz="1400" dirty="0">
                <a:hlinkClick r:id="rId3"/>
              </a:rPr>
              <a:t>https://en.wikipedia.org/wiki/House_of_Medici#/media/File:Cosimo_ii_de'_medici_adn_two.jpg</a:t>
            </a:r>
            <a:endParaRPr lang="en-US" sz="1400" dirty="0"/>
          </a:p>
        </p:txBody>
      </p:sp>
    </p:spTree>
    <p:extLst>
      <p:ext uri="{BB962C8B-B14F-4D97-AF65-F5344CB8AC3E}">
        <p14:creationId xmlns:p14="http://schemas.microsoft.com/office/powerpoint/2010/main" val="31993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81200" y="274638"/>
            <a:ext cx="8229600" cy="715962"/>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Η μεθοδολογ</a:t>
            </a:r>
            <a:r>
              <a:rPr lang="el-GR" altLang="ja-JP" b="1" dirty="0">
                <a:solidFill>
                  <a:srgbClr val="0070C0"/>
                </a:solidFill>
                <a:latin typeface="Times New Roman" panose="02020603050405020304" pitchFamily="18" charset="0"/>
                <a:cs typeface="Times New Roman" panose="02020603050405020304" pitchFamily="18" charset="0"/>
              </a:rPr>
              <a:t>ία του Γαλιλαίου</a:t>
            </a:r>
            <a:endParaRPr lang="el-GR" b="1" dirty="0">
              <a:solidFill>
                <a:srgbClr val="0070C0"/>
              </a:solidFill>
              <a:latin typeface="Times New Roman" panose="02020603050405020304" pitchFamily="18" charset="0"/>
              <a:cs typeface="Times New Roman" panose="02020603050405020304" pitchFamily="18" charset="0"/>
            </a:endParaRPr>
          </a:p>
        </p:txBody>
      </p:sp>
      <p:sp>
        <p:nvSpPr>
          <p:cNvPr id="27651" name="Rectangle 3"/>
          <p:cNvSpPr>
            <a:spLocks noGrp="1" noChangeArrowheads="1"/>
          </p:cNvSpPr>
          <p:nvPr>
            <p:ph idx="1"/>
          </p:nvPr>
        </p:nvSpPr>
        <p:spPr>
          <a:xfrm>
            <a:off x="838200" y="1371601"/>
            <a:ext cx="10591800" cy="5092995"/>
          </a:xfrm>
        </p:spPr>
        <p:txBody>
          <a:bodyPr>
            <a:noAutofit/>
          </a:bodyPr>
          <a:lstStyle/>
          <a:p>
            <a:pPr algn="just">
              <a:spcBef>
                <a:spcPts val="1200"/>
              </a:spcBef>
              <a:spcAft>
                <a:spcPts val="1200"/>
              </a:spcAft>
            </a:pPr>
            <a:r>
              <a:rPr lang="el-GR" altLang="ja-JP" dirty="0">
                <a:latin typeface="Times New Roman" panose="02020603050405020304" pitchFamily="18" charset="0"/>
                <a:cs typeface="Times New Roman" panose="02020603050405020304" pitchFamily="18" charset="0"/>
              </a:rPr>
              <a:t>Έχει αμφίθυμη στάση απέναντι στις παρατηρήσεις. Μερικές φορές υποστηρίζει ότι η λογική υπερτερεί της μαρτυρίας των αισθήσεων.</a:t>
            </a:r>
          </a:p>
          <a:p>
            <a:pPr algn="just">
              <a:spcBef>
                <a:spcPts val="1200"/>
              </a:spcBef>
              <a:spcAft>
                <a:spcPts val="1200"/>
              </a:spcAft>
            </a:pPr>
            <a:r>
              <a:rPr lang="el-GR" altLang="ja-JP" dirty="0">
                <a:latin typeface="Times New Roman" panose="02020603050405020304" pitchFamily="18" charset="0"/>
                <a:cs typeface="Times New Roman" panose="02020603050405020304" pitchFamily="18" charset="0"/>
              </a:rPr>
              <a:t>Εξετάζει ιδανικές καταστάσεις, που δεν υπάρχουν στη φύση. Στη συνέχεια λαμβάνει υπόψη τις συνθήκες που επικρατούν στον πραγματικό κόσμο (π.χ., την τριβή).</a:t>
            </a:r>
          </a:p>
          <a:p>
            <a:pPr algn="just">
              <a:spcBef>
                <a:spcPts val="1200"/>
              </a:spcBef>
              <a:spcAft>
                <a:spcPts val="1200"/>
              </a:spcAft>
            </a:pPr>
            <a:r>
              <a:rPr lang="el-GR" altLang="ja-JP" dirty="0">
                <a:latin typeface="Times New Roman" panose="02020603050405020304" pitchFamily="18" charset="0"/>
                <a:cs typeface="Times New Roman" panose="02020603050405020304" pitchFamily="18" charset="0"/>
              </a:rPr>
              <a:t>Η μελέτη της φύσης βασίζεται στα μαθηματικά.</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51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 Τίτλος"/>
          <p:cNvSpPr>
            <a:spLocks noGrp="1"/>
          </p:cNvSpPr>
          <p:nvPr>
            <p:ph type="title"/>
          </p:nvPr>
        </p:nvSpPr>
        <p:spPr>
          <a:xfrm>
            <a:off x="1981200" y="274638"/>
            <a:ext cx="8229600" cy="563562"/>
          </a:xfrm>
        </p:spPr>
        <p:txBody>
          <a:bodyPr>
            <a:normAutofit fontScale="90000"/>
          </a:bodyPr>
          <a:lstStyle/>
          <a:p>
            <a:pPr eaLnBrk="1" hangingPunct="1"/>
            <a:r>
              <a:rPr lang="el-GR" sz="5400" b="1" i="1" dirty="0">
                <a:solidFill>
                  <a:srgbClr val="0070C0"/>
                </a:solidFill>
                <a:latin typeface="Times New Roman" panose="02020603050405020304" pitchFamily="18" charset="0"/>
                <a:cs typeface="Times New Roman" panose="02020603050405020304" pitchFamily="18" charset="0"/>
              </a:rPr>
              <a:t>Ο Δοκιμαστής</a:t>
            </a:r>
            <a:r>
              <a:rPr lang="en-US" sz="5400" b="1" i="1" dirty="0">
                <a:solidFill>
                  <a:srgbClr val="0070C0"/>
                </a:solidFill>
                <a:latin typeface="Times New Roman" panose="02020603050405020304" pitchFamily="18" charset="0"/>
                <a:cs typeface="Times New Roman" panose="02020603050405020304" pitchFamily="18" charset="0"/>
              </a:rPr>
              <a:t> </a:t>
            </a:r>
            <a:r>
              <a:rPr lang="en-US" sz="5400" b="1" dirty="0">
                <a:solidFill>
                  <a:srgbClr val="0070C0"/>
                </a:solidFill>
                <a:latin typeface="Times New Roman" panose="02020603050405020304" pitchFamily="18" charset="0"/>
                <a:cs typeface="Times New Roman" panose="02020603050405020304" pitchFamily="18" charset="0"/>
              </a:rPr>
              <a:t>(162</a:t>
            </a:r>
            <a:r>
              <a:rPr lang="el-GR" sz="5400" b="1" dirty="0">
                <a:solidFill>
                  <a:srgbClr val="0070C0"/>
                </a:solidFill>
                <a:latin typeface="Times New Roman" panose="02020603050405020304" pitchFamily="18" charset="0"/>
                <a:cs typeface="Times New Roman" panose="02020603050405020304" pitchFamily="18" charset="0"/>
              </a:rPr>
              <a:t>3</a:t>
            </a:r>
            <a:r>
              <a:rPr lang="en-US" sz="5400" b="1" dirty="0">
                <a:solidFill>
                  <a:srgbClr val="0070C0"/>
                </a:solidFill>
                <a:latin typeface="Times New Roman" panose="02020603050405020304" pitchFamily="18" charset="0"/>
                <a:cs typeface="Times New Roman" panose="02020603050405020304" pitchFamily="18" charset="0"/>
              </a:rPr>
              <a:t>)</a:t>
            </a:r>
            <a:endParaRPr lang="el-GR" sz="5400" b="1" dirty="0">
              <a:solidFill>
                <a:srgbClr val="0070C0"/>
              </a:solidFill>
              <a:latin typeface="Times New Roman" panose="02020603050405020304" pitchFamily="18" charset="0"/>
              <a:cs typeface="Times New Roman" panose="02020603050405020304" pitchFamily="18" charset="0"/>
            </a:endParaRPr>
          </a:p>
        </p:txBody>
      </p:sp>
      <p:pic>
        <p:nvPicPr>
          <p:cNvPr id="28675" name="6 - Θέση περιεχομένου" descr="il saggiatore copy.jpg"/>
          <p:cNvPicPr>
            <a:picLocks noGrp="1" noChangeAspect="1"/>
          </p:cNvPicPr>
          <p:nvPr>
            <p:ph sz="half" idx="1"/>
          </p:nvPr>
        </p:nvPicPr>
        <p:blipFill>
          <a:blip r:embed="rId2" cstate="print"/>
          <a:srcRect l="-6287" r="-6287"/>
          <a:stretch>
            <a:fillRect/>
          </a:stretch>
        </p:blipFill>
        <p:spPr>
          <a:xfrm>
            <a:off x="457200" y="1276349"/>
            <a:ext cx="4771071" cy="5254465"/>
          </a:xfrm>
        </p:spPr>
      </p:pic>
      <p:sp>
        <p:nvSpPr>
          <p:cNvPr id="28676" name="5 - Θέση περιεχομένου"/>
          <p:cNvSpPr>
            <a:spLocks noGrp="1"/>
          </p:cNvSpPr>
          <p:nvPr>
            <p:ph sz="half" idx="2"/>
          </p:nvPr>
        </p:nvSpPr>
        <p:spPr>
          <a:xfrm>
            <a:off x="5486401" y="1295400"/>
            <a:ext cx="6553200" cy="5181600"/>
          </a:xfrm>
        </p:spPr>
        <p:txBody>
          <a:bodyPr>
            <a:noAutofit/>
          </a:bodyPr>
          <a:lstStyle/>
          <a:p>
            <a:pPr marL="0" indent="0" algn="just">
              <a:buNone/>
            </a:pPr>
            <a:r>
              <a:rPr lang="el-GR" dirty="0">
                <a:latin typeface="Times New Roman" panose="02020603050405020304" pitchFamily="18" charset="0"/>
                <a:cs typeface="Times New Roman" panose="02020603050405020304" pitchFamily="18" charset="0"/>
              </a:rPr>
              <a:t>«Η φιλοσοφία είναι γραμμένη στο μεγάλο βιβλίο της φύσης, το οποίο είναι πάντα ανοικτό μπροστά στα βλέμματά μας. Όμως το βιβλίο δεν μπορεί να γίνει κατανοητό, εκτός εάν μάθουμε πρώτα να κατανοούμε τη γλώσσα και να διαβάζουμε το αλφάβητο στο οποίο έχει γραφεί. Είναι γραμμένο στη γλώσσα των μαθηματικών, και οι γλωσσικοί χαρακτήρες είναι τρίγωνα, κύκλοι και άλλα γεωμετρικά σχήματα, χωρίς τα οποία είναι ανθρωπίνως αδύνατον να κατανοηθεί έστω και μία λέξη».</a:t>
            </a:r>
          </a:p>
        </p:txBody>
      </p:sp>
    </p:spTree>
    <p:extLst>
      <p:ext uri="{BB962C8B-B14F-4D97-AF65-F5344CB8AC3E}">
        <p14:creationId xmlns:p14="http://schemas.microsoft.com/office/powerpoint/2010/main" val="107389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519" y="76200"/>
            <a:ext cx="8214101" cy="1339850"/>
          </a:xfrm>
        </p:spPr>
        <p:txBody>
          <a:bodyPr>
            <a:noAutofit/>
          </a:bodyPr>
          <a:lstStyle/>
          <a:p>
            <a:r>
              <a:rPr lang="el-GR" sz="4000" b="1" dirty="0">
                <a:solidFill>
                  <a:srgbClr val="0070C0"/>
                </a:solidFill>
                <a:latin typeface="Times New Roman" panose="02020603050405020304" pitchFamily="18" charset="0"/>
                <a:cs typeface="Times New Roman" panose="02020603050405020304" pitchFamily="18" charset="0"/>
              </a:rPr>
              <a:t>Μαθηματικά και νόμοι της φύσης</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47801" y="1828801"/>
            <a:ext cx="9372600" cy="4581385"/>
          </a:xfrm>
        </p:spPr>
        <p:txBody>
          <a:bodyPr>
            <a:noAutofit/>
          </a:bodyPr>
          <a:lstStyle/>
          <a:p>
            <a:pPr algn="just">
              <a:spcBef>
                <a:spcPts val="1800"/>
              </a:spcBef>
              <a:spcAft>
                <a:spcPts val="1800"/>
              </a:spcAft>
            </a:pPr>
            <a:r>
              <a:rPr lang="el-GR" dirty="0">
                <a:latin typeface="Times New Roman" panose="02020603050405020304" pitchFamily="18" charset="0"/>
                <a:cs typeface="Times New Roman" panose="02020603050405020304" pitchFamily="18" charset="0"/>
                <a:sym typeface="Wingdings"/>
              </a:rPr>
              <a:t>Στόχος της φυσικής φιλοσοφίας είναι η μαθηματική διατύπωση των νόμων της φύσης (π.χ., του νόμου για την ελεύθερη πτώση).</a:t>
            </a:r>
          </a:p>
          <a:p>
            <a:pPr algn="just">
              <a:spcBef>
                <a:spcPts val="1800"/>
              </a:spcBef>
              <a:spcAft>
                <a:spcPts val="1800"/>
              </a:spcAft>
            </a:pPr>
            <a:r>
              <a:rPr lang="el-GR" dirty="0">
                <a:latin typeface="Times New Roman" panose="02020603050405020304" pitchFamily="18" charset="0"/>
                <a:cs typeface="Times New Roman" panose="02020603050405020304" pitchFamily="18" charset="0"/>
              </a:rPr>
              <a:t>Ο νόμος του Γαλιλαίου για την πτώση των σωμάτων δεν ισχύει στον πραγματικό κόσμο, αλλά σε έναν εξιδανικευμένο κόσμο (π.χ., στο κενό).</a:t>
            </a:r>
          </a:p>
        </p:txBody>
      </p:sp>
    </p:spTree>
    <p:extLst>
      <p:ext uri="{BB962C8B-B14F-4D97-AF65-F5344CB8AC3E}">
        <p14:creationId xmlns:p14="http://schemas.microsoft.com/office/powerpoint/2010/main" val="39228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52773" y="244158"/>
            <a:ext cx="8486454" cy="1339850"/>
          </a:xfrm>
        </p:spPr>
        <p:txBody>
          <a:bodyPr>
            <a:noAutofit/>
          </a:bodyPr>
          <a:lstStyle/>
          <a:p>
            <a:r>
              <a:rPr lang="el-GR" altLang="el-GR" sz="3200" b="1" i="1" dirty="0">
                <a:solidFill>
                  <a:srgbClr val="0070C0"/>
                </a:solidFill>
                <a:latin typeface="Times New Roman" panose="02020603050405020304" pitchFamily="18" charset="0"/>
                <a:cs typeface="Times New Roman" panose="02020603050405020304" pitchFamily="18" charset="0"/>
              </a:rPr>
              <a:t>Διάλογος για τα Δύο Κύρια Συστήματα του Κόσμου, </a:t>
            </a:r>
            <a:r>
              <a:rPr lang="el-GR" altLang="el-GR" sz="3200" b="1" i="1" dirty="0" err="1">
                <a:solidFill>
                  <a:srgbClr val="0070C0"/>
                </a:solidFill>
                <a:latin typeface="Times New Roman" panose="02020603050405020304" pitchFamily="18" charset="0"/>
                <a:cs typeface="Times New Roman" panose="02020603050405020304" pitchFamily="18" charset="0"/>
              </a:rPr>
              <a:t>Πτολεμαϊκό</a:t>
            </a:r>
            <a:r>
              <a:rPr lang="el-GR" altLang="el-GR" sz="3200" b="1" i="1" dirty="0">
                <a:solidFill>
                  <a:srgbClr val="0070C0"/>
                </a:solidFill>
                <a:latin typeface="Times New Roman" panose="02020603050405020304" pitchFamily="18" charset="0"/>
                <a:cs typeface="Times New Roman" panose="02020603050405020304" pitchFamily="18" charset="0"/>
              </a:rPr>
              <a:t> και Κοπερνίκειο</a:t>
            </a:r>
            <a:r>
              <a:rPr lang="el-GR" altLang="el-GR" sz="3200" b="1" dirty="0">
                <a:solidFill>
                  <a:srgbClr val="0070C0"/>
                </a:solidFill>
                <a:latin typeface="Times New Roman" panose="02020603050405020304" pitchFamily="18" charset="0"/>
                <a:cs typeface="Times New Roman" panose="02020603050405020304" pitchFamily="18" charset="0"/>
              </a:rPr>
              <a:t> (1632)</a:t>
            </a:r>
            <a:endParaRPr lang="el-GR" sz="3200" dirty="0">
              <a:latin typeface="Times New Roman" panose="02020603050405020304" pitchFamily="18" charset="0"/>
              <a:cs typeface="Times New Roman" panose="02020603050405020304" pitchFamily="18" charset="0"/>
            </a:endParaRPr>
          </a:p>
        </p:txBody>
      </p:sp>
      <p:pic>
        <p:nvPicPr>
          <p:cNvPr id="4" name="Picture 2" descr="C:\Users\Θόδωρος\Documents\New Work\Courses &amp; Seminars\SciRevFigures\Galileo - Dialogue - Wikipedi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5947" y="1884058"/>
            <a:ext cx="6041205" cy="440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6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1020762"/>
          </a:xfrm>
        </p:spPr>
        <p:txBody>
          <a:bodyPr>
            <a:noAutofit/>
          </a:bodyPr>
          <a:lstStyle/>
          <a:p>
            <a:r>
              <a:rPr lang="el-GR" altLang="ja-JP" b="1" dirty="0">
                <a:solidFill>
                  <a:srgbClr val="0070C0"/>
                </a:solidFill>
                <a:latin typeface="Times New Roman" panose="02020603050405020304" pitchFamily="18" charset="0"/>
                <a:cs typeface="Times New Roman" panose="02020603050405020304" pitchFamily="18" charset="0"/>
              </a:rPr>
              <a:t>Στον </a:t>
            </a:r>
            <a:r>
              <a:rPr lang="el-GR" altLang="ja-JP" b="1" i="1" dirty="0">
                <a:solidFill>
                  <a:srgbClr val="0070C0"/>
                </a:solidFill>
                <a:latin typeface="Times New Roman" panose="02020603050405020304" pitchFamily="18" charset="0"/>
                <a:cs typeface="Times New Roman" panose="02020603050405020304" pitchFamily="18" charset="0"/>
              </a:rPr>
              <a:t>Διάλογο </a:t>
            </a:r>
            <a:r>
              <a:rPr lang="el-GR" altLang="ja-JP" b="1" dirty="0">
                <a:solidFill>
                  <a:srgbClr val="0070C0"/>
                </a:solidFill>
                <a:latin typeface="Times New Roman" panose="02020603050405020304" pitchFamily="18" charset="0"/>
                <a:cs typeface="Times New Roman" panose="02020603050405020304" pitchFamily="18" charset="0"/>
              </a:rPr>
              <a:t>ο Γαλιλαίος:</a:t>
            </a:r>
            <a:endParaRPr lang="el-GR" b="1" dirty="0">
              <a:solidFill>
                <a:srgbClr val="0070C0"/>
              </a:solidFill>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990601" y="1828801"/>
            <a:ext cx="10058400" cy="4236721"/>
          </a:xfrm>
        </p:spPr>
        <p:txBody>
          <a:bodyPr>
            <a:noAutofit/>
          </a:bodyPr>
          <a:lstStyle/>
          <a:p>
            <a:pPr lvl="1">
              <a:spcBef>
                <a:spcPts val="1200"/>
              </a:spcBef>
              <a:spcAft>
                <a:spcPts val="1200"/>
              </a:spcAft>
            </a:pPr>
            <a:r>
              <a:rPr lang="el-GR" sz="3600" dirty="0">
                <a:latin typeface="Times New Roman" panose="02020603050405020304" pitchFamily="18" charset="0"/>
                <a:cs typeface="Times New Roman" panose="02020603050405020304" pitchFamily="18" charset="0"/>
              </a:rPr>
              <a:t>Αγνοε</a:t>
            </a:r>
            <a:r>
              <a:rPr lang="el-GR" altLang="ja-JP" sz="3600" dirty="0">
                <a:latin typeface="Times New Roman" panose="02020603050405020304" pitchFamily="18" charset="0"/>
                <a:cs typeface="Times New Roman" panose="02020603050405020304" pitchFamily="18" charset="0"/>
              </a:rPr>
              <a:t>ί τα αστρονομικά συμπεράσματα του Κέπλερ.</a:t>
            </a:r>
          </a:p>
          <a:p>
            <a:pPr lvl="1">
              <a:spcBef>
                <a:spcPts val="1200"/>
              </a:spcBef>
              <a:spcAft>
                <a:spcPts val="1200"/>
              </a:spcAft>
            </a:pPr>
            <a:r>
              <a:rPr lang="el-GR" altLang="ja-JP" sz="3600" dirty="0">
                <a:latin typeface="Times New Roman" panose="02020603050405020304" pitchFamily="18" charset="0"/>
                <a:cs typeface="Times New Roman" panose="02020603050405020304" pitchFamily="18" charset="0"/>
              </a:rPr>
              <a:t>Αγνοεί την αναγκαιότητα των </a:t>
            </a:r>
            <a:r>
              <a:rPr lang="el-GR" altLang="ja-JP" sz="3600" dirty="0" err="1">
                <a:latin typeface="Times New Roman" panose="02020603050405020304" pitchFamily="18" charset="0"/>
                <a:cs typeface="Times New Roman" panose="02020603050405020304" pitchFamily="18" charset="0"/>
              </a:rPr>
              <a:t>επίκυκλων</a:t>
            </a:r>
            <a:r>
              <a:rPr lang="el-GR" altLang="ja-JP" sz="3600" dirty="0">
                <a:latin typeface="Times New Roman" panose="02020603050405020304" pitchFamily="18" charset="0"/>
                <a:cs typeface="Times New Roman" panose="02020603050405020304" pitchFamily="18" charset="0"/>
              </a:rPr>
              <a:t>. Θεωρεί ότι όλοι οι πλανήτες κινούνται σε ομοιόμορφες κυκλικές τροχιές.</a:t>
            </a:r>
          </a:p>
        </p:txBody>
      </p:sp>
    </p:spTree>
    <p:extLst>
      <p:ext uri="{BB962C8B-B14F-4D97-AF65-F5344CB8AC3E}">
        <p14:creationId xmlns:p14="http://schemas.microsoft.com/office/powerpoint/2010/main" val="3221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228600" y="533400"/>
            <a:ext cx="8001000" cy="6049962"/>
          </a:xfrm>
        </p:spPr>
        <p:txBody>
          <a:bodyPr>
            <a:noAutofit/>
          </a:bodyPr>
          <a:lstStyle/>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Γεννήθηκε στις 15 Φεβρουαρίου 1564 στην Πίζα.</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Το 1574 η οικογένεια του μετακόμισε στη Φλωρεντία.</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Την πρώτη του παιδεία την πήρε από τους μοναχούς στο μοναστήρι της Αγίας Μαρίας του </a:t>
            </a:r>
            <a:r>
              <a:rPr lang="el-GR" sz="2200" dirty="0" err="1">
                <a:latin typeface="Times New Roman" panose="02020603050405020304" pitchFamily="18" charset="0"/>
                <a:cs typeface="Times New Roman" panose="02020603050405020304" pitchFamily="18" charset="0"/>
              </a:rPr>
              <a:t>Vallombrosa</a:t>
            </a:r>
            <a:r>
              <a:rPr lang="en-US" sz="2200" dirty="0">
                <a:latin typeface="Times New Roman" panose="02020603050405020304" pitchFamily="18" charset="0"/>
                <a:cs typeface="Times New Roman" panose="02020603050405020304" pitchFamily="18" charset="0"/>
              </a:rPr>
              <a:t> (30km </a:t>
            </a:r>
            <a:r>
              <a:rPr lang="el-GR" sz="2200" dirty="0">
                <a:latin typeface="Times New Roman" panose="02020603050405020304" pitchFamily="18" charset="0"/>
                <a:cs typeface="Times New Roman" panose="02020603050405020304" pitchFamily="18" charset="0"/>
              </a:rPr>
              <a:t>νοτιοανατολικά της Φλωρεντίας).</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Το 1581 άρχισε να σπουδάζει ιατρική στο πανεπιστήμιο της Πίζας.</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Έως το 158</a:t>
            </a:r>
            <a:r>
              <a:rPr lang="en-US" sz="2200" dirty="0">
                <a:latin typeface="Times New Roman" panose="02020603050405020304" pitchFamily="18" charset="0"/>
                <a:cs typeface="Times New Roman" panose="02020603050405020304" pitchFamily="18" charset="0"/>
              </a:rPr>
              <a:t>5</a:t>
            </a:r>
            <a:r>
              <a:rPr lang="el-GR" sz="2200" dirty="0">
                <a:latin typeface="Times New Roman" panose="02020603050405020304" pitchFamily="18" charset="0"/>
                <a:cs typeface="Times New Roman" panose="02020603050405020304" pitchFamily="18" charset="0"/>
              </a:rPr>
              <a:t> είχε παρατήσει τις σπουδές του και άρχισε να μελετάει μαθηματικά.</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Ανάμεσα στο 1583 και το 1589 ανακάλυψε τον Αρχιμήδη, συνάντησε τον </a:t>
            </a:r>
            <a:r>
              <a:rPr lang="el-GR" sz="2200" dirty="0" err="1">
                <a:latin typeface="Times New Roman" panose="02020603050405020304" pitchFamily="18" charset="0"/>
                <a:cs typeface="Times New Roman" panose="02020603050405020304" pitchFamily="18" charset="0"/>
              </a:rPr>
              <a:t>Christopher</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Clavius</a:t>
            </a:r>
            <a:r>
              <a:rPr lang="el-GR" sz="2200" dirty="0">
                <a:latin typeface="Times New Roman" panose="02020603050405020304" pitchFamily="18" charset="0"/>
                <a:cs typeface="Times New Roman" panose="02020603050405020304" pitchFamily="18" charset="0"/>
              </a:rPr>
              <a:t>, τον Ιησουίτη μαθηματικό και ηγετική επιστημονική μορφή του </a:t>
            </a:r>
            <a:r>
              <a:rPr lang="el-GR" sz="2200" dirty="0" err="1">
                <a:latin typeface="Times New Roman" panose="02020603050405020304" pitchFamily="18" charset="0"/>
                <a:cs typeface="Times New Roman" panose="02020603050405020304" pitchFamily="18" charset="0"/>
              </a:rPr>
              <a:t>Collegio</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Romano</a:t>
            </a:r>
            <a:r>
              <a:rPr lang="el-GR" sz="2200" dirty="0">
                <a:latin typeface="Times New Roman" panose="02020603050405020304" pitchFamily="18" charset="0"/>
                <a:cs typeface="Times New Roman" panose="02020603050405020304" pitchFamily="18" charset="0"/>
              </a:rPr>
              <a:t> στη Ρώμη. </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Το 1586 έγραψε ένα μικρό βιβλίο, </a:t>
            </a:r>
            <a:r>
              <a:rPr lang="el-GR" sz="2200" i="1" dirty="0" err="1">
                <a:latin typeface="Times New Roman" panose="02020603050405020304" pitchFamily="18" charset="0"/>
                <a:cs typeface="Times New Roman" panose="02020603050405020304" pitchFamily="18" charset="0"/>
              </a:rPr>
              <a:t>La</a:t>
            </a:r>
            <a:r>
              <a:rPr lang="el-GR" sz="2200" i="1" dirty="0">
                <a:latin typeface="Times New Roman" panose="02020603050405020304" pitchFamily="18" charset="0"/>
                <a:cs typeface="Times New Roman" panose="02020603050405020304" pitchFamily="18" charset="0"/>
              </a:rPr>
              <a:t> </a:t>
            </a:r>
            <a:r>
              <a:rPr lang="el-GR" sz="2200" i="1" dirty="0" err="1">
                <a:latin typeface="Times New Roman" panose="02020603050405020304" pitchFamily="18" charset="0"/>
                <a:cs typeface="Times New Roman" panose="02020603050405020304" pitchFamily="18" charset="0"/>
              </a:rPr>
              <a:t>Balancitta</a:t>
            </a:r>
            <a:r>
              <a:rPr lang="el-GR" sz="2200" dirty="0">
                <a:latin typeface="Times New Roman" panose="02020603050405020304" pitchFamily="18" charset="0"/>
                <a:cs typeface="Times New Roman" panose="02020603050405020304" pitchFamily="18" charset="0"/>
              </a:rPr>
              <a:t> (Ο μικρός ζυγός).</a:t>
            </a:r>
          </a:p>
          <a:p>
            <a:pPr marL="0" indent="0">
              <a:spcBef>
                <a:spcPts val="600"/>
              </a:spcBef>
              <a:spcAft>
                <a:spcPts val="600"/>
              </a:spcAft>
              <a:buNone/>
            </a:pPr>
            <a:r>
              <a:rPr lang="el-GR" sz="2200" dirty="0">
                <a:latin typeface="Times New Roman" panose="02020603050405020304" pitchFamily="18" charset="0"/>
                <a:cs typeface="Times New Roman" panose="02020603050405020304" pitchFamily="18" charset="0"/>
              </a:rPr>
              <a:t>Το 1589 διορίστηκε στο Πανεπιστήμιο της Πίζας ως μαθηματικός.</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72430" y="1126958"/>
            <a:ext cx="3490970" cy="44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604886A1-204C-4C99-AA33-288430D9FDF4}"/>
              </a:ext>
            </a:extLst>
          </p:cNvPr>
          <p:cNvSpPr txBox="1"/>
          <p:nvPr/>
        </p:nvSpPr>
        <p:spPr>
          <a:xfrm>
            <a:off x="8472430" y="5697039"/>
            <a:ext cx="3490970" cy="830997"/>
          </a:xfrm>
          <a:prstGeom prst="rect">
            <a:avLst/>
          </a:prstGeom>
          <a:noFill/>
        </p:spPr>
        <p:txBody>
          <a:bodyPr wrap="square">
            <a:spAutoFit/>
          </a:bodyPr>
          <a:lstStyle/>
          <a:p>
            <a:r>
              <a:rPr lang="en-US" sz="1600" dirty="0">
                <a:hlinkClick r:id="rId3"/>
              </a:rPr>
              <a:t>https://en.wikipedia.org/wiki/Galileo_Galilei#/media/File:Justus_Sustermans_-_Portrait_of_Galileo_Galilei,_1636.jpg</a:t>
            </a:r>
            <a:endParaRPr lang="en-US" sz="1600" dirty="0"/>
          </a:p>
        </p:txBody>
      </p:sp>
    </p:spTree>
    <p:extLst>
      <p:ext uri="{BB962C8B-B14F-4D97-AF65-F5344CB8AC3E}">
        <p14:creationId xmlns:p14="http://schemas.microsoft.com/office/powerpoint/2010/main" val="135703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1066800" y="563526"/>
            <a:ext cx="9982200" cy="5773480"/>
          </a:xfrm>
        </p:spPr>
        <p:txBody>
          <a:bodyPr>
            <a:noAutofit/>
          </a:bodyPr>
          <a:lstStyle/>
          <a:p>
            <a:pPr>
              <a:spcBef>
                <a:spcPts val="600"/>
              </a:spcBef>
              <a:spcAft>
                <a:spcPts val="600"/>
              </a:spcAft>
            </a:pPr>
            <a:r>
              <a:rPr lang="el-GR" dirty="0">
                <a:latin typeface="Times New Roman" panose="02020603050405020304" pitchFamily="18" charset="0"/>
                <a:cs typeface="Times New Roman" panose="02020603050405020304" pitchFamily="18" charset="0"/>
              </a:rPr>
              <a:t>Ο διάλογος λαμβάνει χώρα ανάμεσα σε 3 συνομιλητές:</a:t>
            </a:r>
          </a:p>
          <a:p>
            <a:pPr lvl="1">
              <a:spcAft>
                <a:spcPts val="600"/>
              </a:spcAft>
            </a:pPr>
            <a:r>
              <a:rPr lang="el-GR" dirty="0">
                <a:latin typeface="Times New Roman" panose="02020603050405020304" pitchFamily="18" charset="0"/>
                <a:cs typeface="Times New Roman" panose="02020603050405020304" pitchFamily="18" charset="0"/>
              </a:rPr>
              <a:t>τον </a:t>
            </a:r>
            <a:r>
              <a:rPr lang="el-GR" i="1" dirty="0" err="1">
                <a:latin typeface="Times New Roman" panose="02020603050405020304" pitchFamily="18" charset="0"/>
                <a:cs typeface="Times New Roman" panose="02020603050405020304" pitchFamily="18" charset="0"/>
              </a:rPr>
              <a:t>Σιμπλίκιο</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εκφράζει την Αριστοτελική άποψη.</a:t>
            </a:r>
          </a:p>
          <a:p>
            <a:pPr lvl="1">
              <a:spcAft>
                <a:spcPts val="600"/>
              </a:spcAft>
            </a:pPr>
            <a:r>
              <a:rPr lang="el-GR" dirty="0">
                <a:latin typeface="Times New Roman" panose="02020603050405020304" pitchFamily="18" charset="0"/>
                <a:cs typeface="Times New Roman" panose="02020603050405020304" pitchFamily="18" charset="0"/>
              </a:rPr>
              <a:t>τον </a:t>
            </a:r>
            <a:r>
              <a:rPr lang="el-GR" i="1" dirty="0" err="1">
                <a:latin typeface="Times New Roman" panose="02020603050405020304" pitchFamily="18" charset="0"/>
                <a:cs typeface="Times New Roman" panose="02020603050405020304" pitchFamily="18" charset="0"/>
              </a:rPr>
              <a:t>Σαλβιάτι</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εκφράζει τις απόψεις του Γαλιλαίου.</a:t>
            </a:r>
          </a:p>
          <a:p>
            <a:pPr lvl="1">
              <a:spcAft>
                <a:spcPts val="1200"/>
              </a:spcAft>
            </a:pPr>
            <a:r>
              <a:rPr lang="el-GR" dirty="0">
                <a:latin typeface="Times New Roman" panose="02020603050405020304" pitchFamily="18" charset="0"/>
                <a:cs typeface="Times New Roman" panose="02020603050405020304" pitchFamily="18" charset="0"/>
              </a:rPr>
              <a:t>τον </a:t>
            </a:r>
            <a:r>
              <a:rPr lang="el-GR" i="1" dirty="0" err="1">
                <a:latin typeface="Times New Roman" panose="02020603050405020304" pitchFamily="18" charset="0"/>
                <a:cs typeface="Times New Roman" panose="02020603050405020304" pitchFamily="18" charset="0"/>
              </a:rPr>
              <a:t>Σαγκρέντο</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είναι ουδέτερος παρατηρητής.</a:t>
            </a:r>
          </a:p>
          <a:p>
            <a:pPr>
              <a:lnSpc>
                <a:spcPct val="90000"/>
              </a:lnSpc>
              <a:spcBef>
                <a:spcPts val="1200"/>
              </a:spcBef>
              <a:spcAft>
                <a:spcPts val="1200"/>
              </a:spcAft>
            </a:pPr>
            <a:r>
              <a:rPr lang="el-GR" altLang="ja-JP" dirty="0">
                <a:latin typeface="Times New Roman" panose="02020603050405020304" pitchFamily="18" charset="0"/>
                <a:cs typeface="Times New Roman" panose="02020603050405020304" pitchFamily="18" charset="0"/>
              </a:rPr>
              <a:t>Στην </a:t>
            </a:r>
            <a:r>
              <a:rPr lang="el-GR" altLang="ja-JP" b="1" dirty="0">
                <a:latin typeface="Times New Roman" panose="02020603050405020304" pitchFamily="18" charset="0"/>
                <a:cs typeface="Times New Roman" panose="02020603050405020304" pitchFamily="18" charset="0"/>
              </a:rPr>
              <a:t>1</a:t>
            </a:r>
            <a:r>
              <a:rPr lang="el-GR" altLang="ja-JP" b="1" baseline="30000" dirty="0">
                <a:latin typeface="Times New Roman" panose="02020603050405020304" pitchFamily="18" charset="0"/>
                <a:cs typeface="Times New Roman" panose="02020603050405020304" pitchFamily="18" charset="0"/>
              </a:rPr>
              <a:t>η</a:t>
            </a:r>
            <a:r>
              <a:rPr lang="el-GR" altLang="ja-JP" b="1" dirty="0">
                <a:latin typeface="Times New Roman" panose="02020603050405020304" pitchFamily="18" charset="0"/>
                <a:cs typeface="Times New Roman" panose="02020603050405020304" pitchFamily="18" charset="0"/>
              </a:rPr>
              <a:t> μέρα</a:t>
            </a:r>
            <a:r>
              <a:rPr lang="el-GR" altLang="ja-JP" dirty="0">
                <a:latin typeface="Times New Roman" panose="02020603050405020304" pitchFamily="18" charset="0"/>
                <a:cs typeface="Times New Roman" panose="02020603050405020304" pitchFamily="18" charset="0"/>
              </a:rPr>
              <a:t> του </a:t>
            </a:r>
            <a:r>
              <a:rPr lang="el-GR" altLang="ja-JP" i="1" dirty="0">
                <a:latin typeface="Times New Roman" panose="02020603050405020304" pitchFamily="18" charset="0"/>
                <a:cs typeface="Times New Roman" panose="02020603050405020304" pitchFamily="18" charset="0"/>
              </a:rPr>
              <a:t>Διαλόγου</a:t>
            </a:r>
            <a:r>
              <a:rPr lang="el-GR" altLang="ja-JP" dirty="0">
                <a:latin typeface="Times New Roman" panose="02020603050405020304" pitchFamily="18" charset="0"/>
                <a:cs typeface="Times New Roman" panose="02020603050405020304" pitchFamily="18" charset="0"/>
              </a:rPr>
              <a:t> αίρεται η διάκριση μεταξύ γήινης και ουράνιας περιοχής.</a:t>
            </a:r>
          </a:p>
          <a:p>
            <a:pPr lvl="1" algn="just">
              <a:lnSpc>
                <a:spcPct val="90000"/>
              </a:lnSpc>
              <a:spcBef>
                <a:spcPts val="1200"/>
              </a:spcBef>
              <a:spcAft>
                <a:spcPts val="1200"/>
              </a:spcAft>
            </a:pPr>
            <a:r>
              <a:rPr lang="el-GR" altLang="ja-JP" dirty="0">
                <a:latin typeface="Times New Roman" panose="02020603050405020304" pitchFamily="18" charset="0"/>
                <a:cs typeface="Times New Roman" panose="02020603050405020304" pitchFamily="18" charset="0"/>
              </a:rPr>
              <a:t>Υπάρχει ένα είδος ύλης και, συνεπώς, ένα μόνο είδος φυσικής κίνησης. Οι αρχές της κίνησης πρέπει να ισχύουν για όλα τα σώματα του σύμπαντος.</a:t>
            </a:r>
          </a:p>
        </p:txBody>
      </p:sp>
    </p:spTree>
    <p:extLst>
      <p:ext uri="{BB962C8B-B14F-4D97-AF65-F5344CB8AC3E}">
        <p14:creationId xmlns:p14="http://schemas.microsoft.com/office/powerpoint/2010/main" val="27467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1143000" y="595424"/>
            <a:ext cx="10058400" cy="5667153"/>
          </a:xfrm>
        </p:spPr>
        <p:txBody>
          <a:bodyPr>
            <a:noAutofit/>
          </a:bodyPr>
          <a:lstStyle/>
          <a:p>
            <a:pPr algn="just">
              <a:lnSpc>
                <a:spcPct val="90000"/>
              </a:lnSpc>
              <a:spcBef>
                <a:spcPts val="600"/>
              </a:spcBef>
              <a:spcAft>
                <a:spcPts val="600"/>
              </a:spcAft>
            </a:pPr>
            <a:r>
              <a:rPr lang="el-GR" dirty="0">
                <a:latin typeface="Times New Roman" panose="02020603050405020304" pitchFamily="18" charset="0"/>
                <a:cs typeface="Times New Roman" panose="02020603050405020304" pitchFamily="18" charset="0"/>
              </a:rPr>
              <a:t>Στην </a:t>
            </a:r>
            <a:r>
              <a:rPr lang="el-GR" b="1" dirty="0">
                <a:latin typeface="Times New Roman" panose="02020603050405020304" pitchFamily="18" charset="0"/>
                <a:cs typeface="Times New Roman" panose="02020603050405020304" pitchFamily="18" charset="0"/>
              </a:rPr>
              <a:t>2</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μέρα</a:t>
            </a:r>
            <a:r>
              <a:rPr lang="el-GR" dirty="0">
                <a:latin typeface="Times New Roman" panose="02020603050405020304" pitchFamily="18" charset="0"/>
                <a:cs typeface="Times New Roman" panose="02020603050405020304" pitchFamily="18" charset="0"/>
              </a:rPr>
              <a:t> </a:t>
            </a:r>
            <a:r>
              <a:rPr lang="el-GR" altLang="ja-JP" dirty="0">
                <a:latin typeface="Times New Roman" panose="02020603050405020304" pitchFamily="18" charset="0"/>
                <a:cs typeface="Times New Roman" panose="02020603050405020304" pitchFamily="18" charset="0"/>
              </a:rPr>
              <a:t>του </a:t>
            </a:r>
            <a:r>
              <a:rPr lang="el-GR" altLang="ja-JP" i="1" dirty="0">
                <a:latin typeface="Times New Roman" panose="02020603050405020304" pitchFamily="18" charset="0"/>
                <a:cs typeface="Times New Roman" panose="02020603050405020304" pitchFamily="18" charset="0"/>
              </a:rPr>
              <a:t>Διαλόγου</a:t>
            </a:r>
            <a:r>
              <a:rPr lang="el-GR" altLang="ja-JP" dirty="0">
                <a:latin typeface="Times New Roman" panose="02020603050405020304" pitchFamily="18" charset="0"/>
                <a:cs typeface="Times New Roman" panose="02020603050405020304" pitchFamily="18" charset="0"/>
              </a:rPr>
              <a:t> ο</a:t>
            </a:r>
            <a:r>
              <a:rPr lang="el-GR" dirty="0">
                <a:latin typeface="Times New Roman" panose="02020603050405020304" pitchFamily="18" charset="0"/>
                <a:cs typeface="Times New Roman" panose="02020603050405020304" pitchFamily="18" charset="0"/>
              </a:rPr>
              <a:t> Γαλιλαίος επιχειρεί να επιλύσει τα φυσικά προβλήματα </a:t>
            </a:r>
            <a:r>
              <a:rPr lang="el-GR" altLang="ja-JP" dirty="0">
                <a:latin typeface="Times New Roman" panose="02020603050405020304" pitchFamily="18" charset="0"/>
                <a:cs typeface="Times New Roman" panose="02020603050405020304" pitchFamily="18" charset="0"/>
              </a:rPr>
              <a:t>που προκύπτουν εξαιτίας της κίνησης της γης.</a:t>
            </a:r>
          </a:p>
          <a:p>
            <a:pPr lvl="1" algn="just">
              <a:lnSpc>
                <a:spcPct val="90000"/>
              </a:lnSpc>
              <a:spcBef>
                <a:spcPts val="600"/>
              </a:spcBef>
              <a:spcAft>
                <a:spcPts val="600"/>
              </a:spcAft>
            </a:pPr>
            <a:r>
              <a:rPr lang="el-GR" altLang="ja-JP" dirty="0">
                <a:latin typeface="Times New Roman" panose="02020603050405020304" pitchFamily="18" charset="0"/>
                <a:cs typeface="Times New Roman" panose="02020603050405020304" pitchFamily="18" charset="0"/>
              </a:rPr>
              <a:t>Το κύριο πρόβλημα είναι το εξής: </a:t>
            </a:r>
            <a:r>
              <a:rPr lang="el-GR" dirty="0">
                <a:latin typeface="Times New Roman" panose="02020603050405020304" pitchFamily="18" charset="0"/>
                <a:cs typeface="Times New Roman" panose="02020603050405020304" pitchFamily="18" charset="0"/>
              </a:rPr>
              <a:t>Γ</a:t>
            </a:r>
            <a:r>
              <a:rPr lang="el-GR" altLang="ja-JP" dirty="0">
                <a:latin typeface="Times New Roman" panose="02020603050405020304" pitchFamily="18" charset="0"/>
                <a:cs typeface="Times New Roman" panose="02020603050405020304" pitchFamily="18" charset="0"/>
              </a:rPr>
              <a:t>ιατί τα σώματα πέφτουν με τον ίδιο τρόπο με τον οποίο θα έπεφταν αν γη ήταν ακίνητη;</a:t>
            </a:r>
          </a:p>
          <a:p>
            <a:pPr lvl="1" algn="just">
              <a:lnSpc>
                <a:spcPct val="90000"/>
              </a:lnSpc>
              <a:spcBef>
                <a:spcPts val="600"/>
              </a:spcBef>
              <a:spcAft>
                <a:spcPts val="600"/>
              </a:spcAft>
            </a:pPr>
            <a:r>
              <a:rPr lang="el-GR" dirty="0">
                <a:latin typeface="Times New Roman" panose="02020603050405020304" pitchFamily="18" charset="0"/>
                <a:cs typeface="Times New Roman" panose="02020603050405020304" pitchFamily="18" charset="0"/>
              </a:rPr>
              <a:t>Η λύση του προβλήματος είναι η αρχή της (κυκλικής) αδράνειας.</a:t>
            </a:r>
          </a:p>
          <a:p>
            <a:pPr algn="just">
              <a:lnSpc>
                <a:spcPct val="90000"/>
              </a:lnSpc>
              <a:spcBef>
                <a:spcPts val="600"/>
              </a:spcBef>
              <a:spcAft>
                <a:spcPts val="600"/>
              </a:spcAft>
            </a:pPr>
            <a:r>
              <a:rPr lang="el-GR" altLang="ja-JP" dirty="0">
                <a:latin typeface="Times New Roman" panose="02020603050405020304" pitchFamily="18" charset="0"/>
                <a:cs typeface="Times New Roman" panose="02020603050405020304" pitchFamily="18" charset="0"/>
              </a:rPr>
              <a:t>Στην </a:t>
            </a:r>
            <a:r>
              <a:rPr lang="el-GR" altLang="ja-JP" b="1" dirty="0">
                <a:latin typeface="Times New Roman" panose="02020603050405020304" pitchFamily="18" charset="0"/>
                <a:cs typeface="Times New Roman" panose="02020603050405020304" pitchFamily="18" charset="0"/>
              </a:rPr>
              <a:t>3</a:t>
            </a:r>
            <a:r>
              <a:rPr lang="el-GR" altLang="ja-JP" b="1" baseline="30000" dirty="0">
                <a:latin typeface="Times New Roman" panose="02020603050405020304" pitchFamily="18" charset="0"/>
                <a:cs typeface="Times New Roman" panose="02020603050405020304" pitchFamily="18" charset="0"/>
              </a:rPr>
              <a:t>η</a:t>
            </a:r>
            <a:r>
              <a:rPr lang="el-GR" altLang="ja-JP" b="1" dirty="0">
                <a:latin typeface="Times New Roman" panose="02020603050405020304" pitchFamily="18" charset="0"/>
                <a:cs typeface="Times New Roman" panose="02020603050405020304" pitchFamily="18" charset="0"/>
              </a:rPr>
              <a:t> μέρα</a:t>
            </a:r>
            <a:r>
              <a:rPr lang="el-GR" altLang="ja-JP" dirty="0">
                <a:latin typeface="Times New Roman" panose="02020603050405020304" pitchFamily="18" charset="0"/>
                <a:cs typeface="Times New Roman" panose="02020603050405020304" pitchFamily="18" charset="0"/>
              </a:rPr>
              <a:t> του </a:t>
            </a:r>
            <a:r>
              <a:rPr lang="el-GR" altLang="ja-JP" i="1" dirty="0">
                <a:latin typeface="Times New Roman" panose="02020603050405020304" pitchFamily="18" charset="0"/>
                <a:cs typeface="Times New Roman" panose="02020603050405020304" pitchFamily="18" charset="0"/>
              </a:rPr>
              <a:t>Διαλόγου</a:t>
            </a:r>
            <a:r>
              <a:rPr lang="el-GR" altLang="ja-JP" dirty="0">
                <a:latin typeface="Times New Roman" panose="02020603050405020304" pitchFamily="18" charset="0"/>
                <a:cs typeface="Times New Roman" panose="02020603050405020304" pitchFamily="18" charset="0"/>
              </a:rPr>
              <a:t> εξετάζονται τα φαινόμενα που σχετίζονται με την περιστροφή της γης γύρω από τον ήλιο.</a:t>
            </a:r>
          </a:p>
          <a:p>
            <a:pPr algn="just">
              <a:lnSpc>
                <a:spcPct val="90000"/>
              </a:lnSpc>
              <a:spcBef>
                <a:spcPts val="600"/>
              </a:spcBef>
              <a:spcAft>
                <a:spcPts val="600"/>
              </a:spcAft>
            </a:pPr>
            <a:r>
              <a:rPr lang="el-GR" dirty="0">
                <a:latin typeface="Times New Roman" panose="02020603050405020304" pitchFamily="18" charset="0"/>
                <a:cs typeface="Times New Roman" panose="02020603050405020304" pitchFamily="18" charset="0"/>
              </a:rPr>
              <a:t>Στην </a:t>
            </a:r>
            <a:r>
              <a:rPr lang="el-GR" b="1" dirty="0">
                <a:latin typeface="Times New Roman" panose="02020603050405020304" pitchFamily="18" charset="0"/>
                <a:cs typeface="Times New Roman" panose="02020603050405020304" pitchFamily="18" charset="0"/>
              </a:rPr>
              <a:t>4</a:t>
            </a:r>
            <a:r>
              <a:rPr lang="el-GR" b="1" baseline="30000" dirty="0">
                <a:latin typeface="Times New Roman" panose="02020603050405020304" pitchFamily="18" charset="0"/>
                <a:cs typeface="Times New Roman" panose="02020603050405020304" pitchFamily="18" charset="0"/>
              </a:rPr>
              <a:t>η</a:t>
            </a:r>
            <a:r>
              <a:rPr lang="el-GR" b="1" dirty="0">
                <a:latin typeface="Times New Roman" panose="02020603050405020304" pitchFamily="18" charset="0"/>
                <a:cs typeface="Times New Roman" panose="02020603050405020304" pitchFamily="18" charset="0"/>
              </a:rPr>
              <a:t> μέρα</a:t>
            </a:r>
            <a:r>
              <a:rPr lang="el-GR" dirty="0">
                <a:latin typeface="Times New Roman" panose="02020603050405020304" pitchFamily="18" charset="0"/>
                <a:cs typeface="Times New Roman" panose="02020603050405020304" pitchFamily="18" charset="0"/>
              </a:rPr>
              <a:t> </a:t>
            </a:r>
            <a:r>
              <a:rPr lang="el-GR" altLang="ja-JP" dirty="0">
                <a:latin typeface="Times New Roman" panose="02020603050405020304" pitchFamily="18" charset="0"/>
                <a:cs typeface="Times New Roman" panose="02020603050405020304" pitchFamily="18" charset="0"/>
              </a:rPr>
              <a:t>του </a:t>
            </a:r>
            <a:r>
              <a:rPr lang="el-GR" altLang="ja-JP" i="1" dirty="0">
                <a:latin typeface="Times New Roman" panose="02020603050405020304" pitchFamily="18" charset="0"/>
                <a:cs typeface="Times New Roman" panose="02020603050405020304" pitchFamily="18" charset="0"/>
              </a:rPr>
              <a:t>Διαλόγου</a:t>
            </a:r>
            <a:r>
              <a:rPr lang="el-GR" altLang="ja-JP" dirty="0">
                <a:latin typeface="Times New Roman" panose="02020603050405020304" pitchFamily="18" charset="0"/>
                <a:cs typeface="Times New Roman" panose="02020603050405020304" pitchFamily="18" charset="0"/>
              </a:rPr>
              <a:t> αναλύεται το φαινόμενο των παλιρροιών.</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2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52400"/>
            <a:ext cx="8229600" cy="609600"/>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Η μελέτη της κίνησης</a:t>
            </a:r>
          </a:p>
        </p:txBody>
      </p:sp>
      <p:sp>
        <p:nvSpPr>
          <p:cNvPr id="3" name="Θέση περιεχομένου 2"/>
          <p:cNvSpPr>
            <a:spLocks noGrp="1"/>
          </p:cNvSpPr>
          <p:nvPr>
            <p:ph idx="1"/>
          </p:nvPr>
        </p:nvSpPr>
        <p:spPr>
          <a:xfrm>
            <a:off x="685800" y="1066800"/>
            <a:ext cx="10972800" cy="5516562"/>
          </a:xfrm>
        </p:spPr>
        <p:txBody>
          <a:bodyPr>
            <a:noAutofit/>
          </a:bodyPr>
          <a:lstStyle/>
          <a:p>
            <a:pPr marL="180975" indent="-180975">
              <a:spcBef>
                <a:spcPts val="600"/>
              </a:spcBef>
              <a:spcAft>
                <a:spcPts val="600"/>
              </a:spcAft>
            </a:pPr>
            <a:r>
              <a:rPr lang="el-GR" altLang="ja-JP" sz="3600" dirty="0">
                <a:latin typeface="Times New Roman" panose="02020603050405020304" pitchFamily="18" charset="0"/>
                <a:cs typeface="Times New Roman" panose="02020603050405020304" pitchFamily="18" charset="0"/>
              </a:rPr>
              <a:t>Το 1603 ο Γαλιλαίος αρχίζει να μελετά την </a:t>
            </a:r>
            <a:r>
              <a:rPr lang="el-GR" altLang="ja-JP" sz="3600" b="1" dirty="0">
                <a:latin typeface="Times New Roman" panose="02020603050405020304" pitchFamily="18" charset="0"/>
                <a:cs typeface="Times New Roman" panose="02020603050405020304" pitchFamily="18" charset="0"/>
              </a:rPr>
              <a:t>επιτάχυνση</a:t>
            </a:r>
            <a:r>
              <a:rPr lang="el-GR" altLang="ja-JP" sz="3600" dirty="0">
                <a:latin typeface="Times New Roman" panose="02020603050405020304" pitchFamily="18" charset="0"/>
                <a:cs typeface="Times New Roman" panose="02020603050405020304" pitchFamily="18" charset="0"/>
              </a:rPr>
              <a:t>.</a:t>
            </a:r>
          </a:p>
          <a:p>
            <a:pPr marL="180975" indent="-180975">
              <a:spcBef>
                <a:spcPts val="600"/>
              </a:spcBef>
              <a:spcAft>
                <a:spcPts val="600"/>
              </a:spcAft>
            </a:pPr>
            <a:r>
              <a:rPr lang="el-GR" altLang="ja-JP" sz="3600" dirty="0">
                <a:latin typeface="Times New Roman" panose="02020603050405020304" pitchFamily="18" charset="0"/>
                <a:cs typeface="Times New Roman" panose="02020603050405020304" pitchFamily="18" charset="0"/>
              </a:rPr>
              <a:t>Χρησιμοποιεί τη γεωμετρία για να αναπαραστήσει την ομαλά επιταχυνόμενη κίνηση.</a:t>
            </a:r>
          </a:p>
          <a:p>
            <a:pPr marL="180975" indent="-180975">
              <a:spcBef>
                <a:spcPts val="600"/>
              </a:spcBef>
              <a:spcAft>
                <a:spcPts val="600"/>
              </a:spcAft>
            </a:pPr>
            <a:r>
              <a:rPr lang="el-GR" altLang="ja-JP" sz="3600" dirty="0">
                <a:latin typeface="Times New Roman" panose="02020603050405020304" pitchFamily="18" charset="0"/>
                <a:cs typeface="Times New Roman" panose="02020603050405020304" pitchFamily="18" charset="0"/>
              </a:rPr>
              <a:t>Θεωρεί ότι ελεύθερη πτώση είναι μια περίπτωση ομαλά επιταχυνόμενης κίνησης.</a:t>
            </a:r>
          </a:p>
          <a:p>
            <a:pPr marL="180975" indent="-180975">
              <a:spcBef>
                <a:spcPts val="600"/>
              </a:spcBef>
              <a:spcAft>
                <a:spcPts val="600"/>
              </a:spcAft>
            </a:pPr>
            <a:r>
              <a:rPr lang="el-GR" altLang="ja-JP" sz="3600" dirty="0">
                <a:latin typeface="Times New Roman" panose="02020603050405020304" pitchFamily="18" charset="0"/>
                <a:cs typeface="Times New Roman" panose="02020603050405020304" pitchFamily="18" charset="0"/>
              </a:rPr>
              <a:t>Νόμος της ελεύθερης πτώσης</a:t>
            </a:r>
          </a:p>
          <a:p>
            <a:pPr marL="581025" lvl="1" indent="-180975">
              <a:spcBef>
                <a:spcPts val="600"/>
              </a:spcBef>
              <a:spcAft>
                <a:spcPts val="600"/>
              </a:spcAft>
            </a:pPr>
            <a:r>
              <a:rPr lang="el-GR" altLang="ja-JP" sz="3200" dirty="0">
                <a:latin typeface="Times New Roman" panose="02020603050405020304" pitchFamily="18" charset="0"/>
                <a:cs typeface="Times New Roman" panose="02020603050405020304" pitchFamily="18" charset="0"/>
              </a:rPr>
              <a:t>τον διατυπώνει το 1604, τον αναφέρει το 1632 στον </a:t>
            </a:r>
            <a:r>
              <a:rPr lang="el-GR" altLang="ja-JP" sz="3200" i="1" dirty="0">
                <a:latin typeface="Times New Roman" panose="02020603050405020304" pitchFamily="18" charset="0"/>
                <a:cs typeface="Times New Roman" panose="02020603050405020304" pitchFamily="18" charset="0"/>
              </a:rPr>
              <a:t>Διάλογο</a:t>
            </a:r>
            <a:r>
              <a:rPr lang="el-GR" altLang="ja-JP" sz="3200" dirty="0">
                <a:latin typeface="Times New Roman" panose="02020603050405020304" pitchFamily="18" charset="0"/>
                <a:cs typeface="Times New Roman" panose="02020603050405020304" pitchFamily="18" charset="0"/>
              </a:rPr>
              <a:t>, και τον αναπτύσσει στις </a:t>
            </a:r>
            <a:r>
              <a:rPr lang="el-GR" altLang="ja-JP" sz="3200" i="1" dirty="0">
                <a:latin typeface="Times New Roman" panose="02020603050405020304" pitchFamily="18" charset="0"/>
                <a:cs typeface="Times New Roman" panose="02020603050405020304" pitchFamily="18" charset="0"/>
              </a:rPr>
              <a:t>Δύο Νέες Επιστήμες </a:t>
            </a:r>
            <a:r>
              <a:rPr lang="el-GR" altLang="ja-JP" sz="3200" dirty="0">
                <a:latin typeface="Times New Roman" panose="02020603050405020304" pitchFamily="18" charset="0"/>
                <a:cs typeface="Times New Roman" panose="02020603050405020304" pitchFamily="18" charset="0"/>
              </a:rPr>
              <a:t>(1638)</a:t>
            </a:r>
          </a:p>
        </p:txBody>
      </p:sp>
    </p:spTree>
    <p:extLst>
      <p:ext uri="{BB962C8B-B14F-4D97-AF65-F5344CB8AC3E}">
        <p14:creationId xmlns:p14="http://schemas.microsoft.com/office/powerpoint/2010/main" val="288396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sz="half" idx="4294967295"/>
          </p:nvPr>
        </p:nvSpPr>
        <p:spPr>
          <a:xfrm>
            <a:off x="1752600" y="433954"/>
            <a:ext cx="4460358" cy="6119247"/>
          </a:xfrm>
        </p:spPr>
        <p:txBody>
          <a:bodyPr>
            <a:noAutofit/>
          </a:bodyPr>
          <a:lstStyle/>
          <a:p>
            <a:pPr marL="0" indent="0">
              <a:lnSpc>
                <a:spcPct val="90000"/>
              </a:lnSpc>
              <a:spcBef>
                <a:spcPts val="600"/>
              </a:spcBef>
              <a:spcAft>
                <a:spcPts val="600"/>
              </a:spcAft>
              <a:buNone/>
            </a:pPr>
            <a:r>
              <a:rPr lang="el-GR" altLang="ja-JP" sz="3000" dirty="0">
                <a:latin typeface="Times New Roman" panose="02020603050405020304" pitchFamily="18" charset="0"/>
                <a:cs typeface="Times New Roman" panose="02020603050405020304" pitchFamily="18" charset="0"/>
              </a:rPr>
              <a:t>Οι θέσεις του Γαλιλαίου για την κίνηση παρουσιάζονται στο τελευταίο του βιβλίο: </a:t>
            </a:r>
            <a:r>
              <a:rPr lang="el-GR" altLang="ja-JP" sz="3000" i="1" dirty="0">
                <a:latin typeface="Times New Roman" panose="02020603050405020304" pitchFamily="18" charset="0"/>
                <a:cs typeface="Times New Roman" panose="02020603050405020304" pitchFamily="18" charset="0"/>
              </a:rPr>
              <a:t>Συζητήσεις και μαθηματικές αποδείξεις περί των δύο νέων επιστημών </a:t>
            </a:r>
            <a:r>
              <a:rPr lang="el-GR" altLang="ja-JP" sz="3000" dirty="0">
                <a:latin typeface="Times New Roman" panose="02020603050405020304" pitchFamily="18" charset="0"/>
                <a:cs typeface="Times New Roman" panose="02020603050405020304" pitchFamily="18" charset="0"/>
              </a:rPr>
              <a:t>(1638)</a:t>
            </a:r>
            <a:r>
              <a:rPr lang="el-GR" altLang="ja-JP" sz="3000" i="1" dirty="0">
                <a:latin typeface="Times New Roman" panose="02020603050405020304" pitchFamily="18" charset="0"/>
                <a:cs typeface="Times New Roman" panose="02020603050405020304" pitchFamily="18" charset="0"/>
              </a:rPr>
              <a:t>.</a:t>
            </a:r>
            <a:endParaRPr lang="el-GR" altLang="ja-JP" sz="3000" dirty="0">
              <a:latin typeface="Times New Roman" panose="02020603050405020304" pitchFamily="18" charset="0"/>
              <a:cs typeface="Times New Roman" panose="02020603050405020304" pitchFamily="18" charset="0"/>
            </a:endParaRPr>
          </a:p>
          <a:p>
            <a:pPr marL="0" indent="0">
              <a:lnSpc>
                <a:spcPct val="90000"/>
              </a:lnSpc>
              <a:spcBef>
                <a:spcPts val="600"/>
              </a:spcBef>
              <a:spcAft>
                <a:spcPts val="600"/>
              </a:spcAft>
              <a:buNone/>
            </a:pPr>
            <a:r>
              <a:rPr lang="el-GR" sz="3000" dirty="0">
                <a:latin typeface="Times New Roman" panose="02020603050405020304" pitchFamily="18" charset="0"/>
                <a:cs typeface="Times New Roman" panose="02020603050405020304" pitchFamily="18" charset="0"/>
              </a:rPr>
              <a:t>Το βιβλίο πραγματεύεται:</a:t>
            </a:r>
            <a:endParaRPr lang="el-GR" altLang="ja-JP" sz="30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l-GR" sz="3000" dirty="0">
                <a:latin typeface="Times New Roman" panose="02020603050405020304" pitchFamily="18" charset="0"/>
                <a:cs typeface="Times New Roman" panose="02020603050405020304" pitchFamily="18" charset="0"/>
              </a:rPr>
              <a:t>την</a:t>
            </a:r>
            <a:r>
              <a:rPr lang="el-GR" altLang="ja-JP" sz="3000" dirty="0">
                <a:latin typeface="Times New Roman" panose="02020603050405020304" pitchFamily="18" charset="0"/>
                <a:cs typeface="Times New Roman" panose="02020603050405020304" pitchFamily="18" charset="0"/>
              </a:rPr>
              <a:t> ομαλά επιταχυνόμενη κίνηση</a:t>
            </a:r>
          </a:p>
          <a:p>
            <a:pPr>
              <a:lnSpc>
                <a:spcPct val="90000"/>
              </a:lnSpc>
              <a:spcBef>
                <a:spcPts val="600"/>
              </a:spcBef>
              <a:spcAft>
                <a:spcPts val="600"/>
              </a:spcAft>
            </a:pPr>
            <a:r>
              <a:rPr lang="el-GR" sz="3000" dirty="0">
                <a:latin typeface="Times New Roman" panose="02020603050405020304" pitchFamily="18" charset="0"/>
                <a:cs typeface="Times New Roman" panose="02020603050405020304" pitchFamily="18" charset="0"/>
              </a:rPr>
              <a:t>την</a:t>
            </a:r>
            <a:r>
              <a:rPr lang="el-GR" altLang="ja-JP" sz="3000" dirty="0">
                <a:latin typeface="Times New Roman" panose="02020603050405020304" pitchFamily="18" charset="0"/>
                <a:cs typeface="Times New Roman" panose="02020603050405020304" pitchFamily="18" charset="0"/>
              </a:rPr>
              <a:t> αδρανειακή κίνηση</a:t>
            </a:r>
          </a:p>
          <a:p>
            <a:pPr>
              <a:lnSpc>
                <a:spcPct val="90000"/>
              </a:lnSpc>
              <a:spcBef>
                <a:spcPts val="600"/>
              </a:spcBef>
              <a:spcAft>
                <a:spcPts val="600"/>
              </a:spcAft>
            </a:pPr>
            <a:r>
              <a:rPr lang="el-GR" altLang="ja-JP" sz="3000" dirty="0">
                <a:latin typeface="Times New Roman" panose="02020603050405020304" pitchFamily="18" charset="0"/>
                <a:cs typeface="Times New Roman" panose="02020603050405020304" pitchFamily="18" charset="0"/>
              </a:rPr>
              <a:t>τις σύνθετες κινήσεις</a:t>
            </a:r>
          </a:p>
        </p:txBody>
      </p:sp>
      <p:pic>
        <p:nvPicPr>
          <p:cNvPr id="67587" name="Picture 5" descr="galilei2-1"/>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6705600" y="534062"/>
            <a:ext cx="3592531" cy="5636707"/>
          </a:xfrm>
        </p:spPr>
      </p:pic>
    </p:spTree>
    <p:extLst>
      <p:ext uri="{BB962C8B-B14F-4D97-AF65-F5344CB8AC3E}">
        <p14:creationId xmlns:p14="http://schemas.microsoft.com/office/powerpoint/2010/main" val="387147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E1A13C-4C0C-40B6-804C-E0A1ACDC7A13}"/>
              </a:ext>
            </a:extLst>
          </p:cNvPr>
          <p:cNvSpPr txBox="1"/>
          <p:nvPr/>
        </p:nvSpPr>
        <p:spPr>
          <a:xfrm>
            <a:off x="2362200" y="456248"/>
            <a:ext cx="7391400" cy="5970865"/>
          </a:xfrm>
          <a:prstGeom prst="rect">
            <a:avLst/>
          </a:prstGeom>
          <a:noFill/>
        </p:spPr>
        <p:txBody>
          <a:bodyPr wrap="square">
            <a:spAutoFit/>
          </a:bodyPr>
          <a:lstStyle/>
          <a:p>
            <a:pPr>
              <a:spcBef>
                <a:spcPts val="600"/>
              </a:spcBef>
              <a:spcAft>
                <a:spcPts val="600"/>
              </a:spcAft>
            </a:pPr>
            <a:r>
              <a:rPr lang="el-GR" sz="3200" dirty="0">
                <a:latin typeface="Times New Roman" panose="02020603050405020304" pitchFamily="18" charset="0"/>
                <a:cs typeface="Times New Roman" panose="02020603050405020304" pitchFamily="18" charset="0"/>
              </a:rPr>
              <a:t>Το βιβλίο γράφεται όταν ο Γαλιλαίος είναι σε κατ’ </a:t>
            </a:r>
            <a:r>
              <a:rPr lang="el-GR" sz="3200" dirty="0" err="1">
                <a:latin typeface="Times New Roman" panose="02020603050405020304" pitchFamily="18" charset="0"/>
                <a:cs typeface="Times New Roman" panose="02020603050405020304" pitchFamily="18" charset="0"/>
              </a:rPr>
              <a:t>οίκον</a:t>
            </a:r>
            <a:r>
              <a:rPr lang="el-GR" sz="3200" dirty="0">
                <a:latin typeface="Times New Roman" panose="02020603050405020304" pitchFamily="18" charset="0"/>
                <a:cs typeface="Times New Roman" panose="02020603050405020304" pitchFamily="18" charset="0"/>
              </a:rPr>
              <a:t> περιορισμό από την Ιερά Εξέταση.</a:t>
            </a:r>
          </a:p>
          <a:p>
            <a:pPr>
              <a:spcBef>
                <a:spcPts val="600"/>
              </a:spcBef>
              <a:spcAft>
                <a:spcPts val="600"/>
              </a:spcAft>
            </a:pPr>
            <a:r>
              <a:rPr lang="el-GR" sz="3200" dirty="0">
                <a:latin typeface="Times New Roman" panose="02020603050405020304" pitchFamily="18" charset="0"/>
                <a:cs typeface="Times New Roman" panose="02020603050405020304" pitchFamily="18" charset="0"/>
              </a:rPr>
              <a:t>Εκδίδεται στην Ολλανδία.</a:t>
            </a:r>
          </a:p>
          <a:p>
            <a:pPr>
              <a:spcBef>
                <a:spcPts val="600"/>
              </a:spcBef>
              <a:spcAft>
                <a:spcPts val="600"/>
              </a:spcAft>
            </a:pPr>
            <a:r>
              <a:rPr lang="el-GR" sz="3200" dirty="0">
                <a:latin typeface="Times New Roman" panose="02020603050405020304" pitchFamily="18" charset="0"/>
                <a:cs typeface="Times New Roman" panose="02020603050405020304" pitchFamily="18" charset="0"/>
              </a:rPr>
              <a:t>Είναι γραμμένο ως διάλογος ανάμεσα σε 3 συνομιλητές:</a:t>
            </a:r>
          </a:p>
          <a:p>
            <a:pPr lvl="1">
              <a:spcBef>
                <a:spcPts val="600"/>
              </a:spcBef>
              <a:spcAft>
                <a:spcPts val="600"/>
              </a:spcAft>
            </a:pPr>
            <a:r>
              <a:rPr lang="el-GR" sz="2800" i="1" dirty="0" err="1">
                <a:latin typeface="Times New Roman" panose="02020603050405020304" pitchFamily="18" charset="0"/>
                <a:cs typeface="Times New Roman" panose="02020603050405020304" pitchFamily="18" charset="0"/>
              </a:rPr>
              <a:t>Σαλβιάτι</a:t>
            </a:r>
            <a:r>
              <a:rPr lang="el-GR" sz="2800" i="1"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 Εκφράζει τις απόψεις του Γαλιλαίου.</a:t>
            </a:r>
          </a:p>
          <a:p>
            <a:pPr lvl="1">
              <a:spcBef>
                <a:spcPts val="600"/>
              </a:spcBef>
              <a:spcAft>
                <a:spcPts val="600"/>
              </a:spcAft>
            </a:pPr>
            <a:r>
              <a:rPr lang="el-GR" sz="2800" i="1" dirty="0" err="1">
                <a:latin typeface="Times New Roman" panose="02020603050405020304" pitchFamily="18" charset="0"/>
                <a:cs typeface="Times New Roman" panose="02020603050405020304" pitchFamily="18" charset="0"/>
              </a:rPr>
              <a:t>Σιμπλίκιο</a:t>
            </a:r>
            <a:r>
              <a:rPr lang="el-GR" sz="2800" i="1"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 Εκφράζει την Αριστοτελική άποψη.</a:t>
            </a:r>
          </a:p>
          <a:p>
            <a:pPr lvl="1">
              <a:spcBef>
                <a:spcPts val="600"/>
              </a:spcBef>
              <a:spcAft>
                <a:spcPts val="600"/>
              </a:spcAft>
            </a:pPr>
            <a:r>
              <a:rPr lang="el-GR" sz="2800" i="1" dirty="0" err="1">
                <a:latin typeface="Times New Roman" panose="02020603050405020304" pitchFamily="18" charset="0"/>
                <a:cs typeface="Times New Roman" panose="02020603050405020304" pitchFamily="18" charset="0"/>
              </a:rPr>
              <a:t>Σαγκρέντο</a:t>
            </a:r>
            <a:r>
              <a:rPr lang="el-GR" sz="2800" i="1"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 Είναι ουδέτερος παρατηρητής.</a:t>
            </a:r>
          </a:p>
        </p:txBody>
      </p:sp>
    </p:spTree>
    <p:extLst>
      <p:ext uri="{BB962C8B-B14F-4D97-AF65-F5344CB8AC3E}">
        <p14:creationId xmlns:p14="http://schemas.microsoft.com/office/powerpoint/2010/main" val="178115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424113" y="244159"/>
            <a:ext cx="7345362" cy="746442"/>
          </a:xfrm>
        </p:spPr>
        <p:txBody>
          <a:bodyPr>
            <a:noAutofit/>
          </a:bodyPr>
          <a:lstStyle/>
          <a:p>
            <a:r>
              <a:rPr lang="el-GR" altLang="ja-JP" sz="4000" b="1" dirty="0">
                <a:solidFill>
                  <a:srgbClr val="0070C0"/>
                </a:solidFill>
                <a:latin typeface="Times New Roman" panose="02020603050405020304" pitchFamily="18" charset="0"/>
                <a:cs typeface="Times New Roman" panose="02020603050405020304" pitchFamily="18" charset="0"/>
              </a:rPr>
              <a:t>Ο μύθος του Πύργου της Πίζας</a:t>
            </a:r>
            <a:endParaRPr lang="el-GR" sz="4000" b="1" dirty="0">
              <a:solidFill>
                <a:srgbClr val="0070C0"/>
              </a:solidFill>
              <a:latin typeface="Times New Roman" panose="02020603050405020304" pitchFamily="18" charset="0"/>
              <a:cs typeface="Times New Roman" panose="02020603050405020304" pitchFamily="18" charset="0"/>
            </a:endParaRPr>
          </a:p>
        </p:txBody>
      </p:sp>
      <p:sp>
        <p:nvSpPr>
          <p:cNvPr id="73731" name="Rectangle 3"/>
          <p:cNvSpPr>
            <a:spLocks noGrp="1" noChangeArrowheads="1"/>
          </p:cNvSpPr>
          <p:nvPr>
            <p:ph sz="half" idx="2"/>
          </p:nvPr>
        </p:nvSpPr>
        <p:spPr>
          <a:xfrm>
            <a:off x="6858000" y="1143001"/>
            <a:ext cx="3581400" cy="5470841"/>
          </a:xfrm>
        </p:spPr>
        <p:txBody>
          <a:bodyPr>
            <a:noAutofit/>
          </a:bodyPr>
          <a:lstStyle/>
          <a:p>
            <a:pPr marL="174625" indent="-174625">
              <a:lnSpc>
                <a:spcPct val="110000"/>
              </a:lnSpc>
              <a:spcBef>
                <a:spcPts val="1200"/>
              </a:spcBef>
            </a:pPr>
            <a:r>
              <a:rPr lang="el-GR" altLang="ja-JP" sz="2400" dirty="0">
                <a:latin typeface="Times New Roman" panose="02020603050405020304" pitchFamily="18" charset="0"/>
                <a:cs typeface="Times New Roman" panose="02020603050405020304" pitchFamily="18" charset="0"/>
              </a:rPr>
              <a:t>Ο Γαλιλαίος αντιτίθεται στη θέση του Αριστοτέλη ότι η ταχύτητα των σωμάτων που πέφτουν είναι ανάλογη προς το βάρος τους.</a:t>
            </a:r>
          </a:p>
          <a:p>
            <a:pPr marL="174625" indent="-174625">
              <a:lnSpc>
                <a:spcPct val="110000"/>
              </a:lnSpc>
              <a:spcBef>
                <a:spcPts val="1200"/>
              </a:spcBef>
            </a:pPr>
            <a:r>
              <a:rPr lang="el-GR" altLang="ja-JP" sz="2400" dirty="0">
                <a:latin typeface="Times New Roman" panose="02020603050405020304" pitchFamily="18" charset="0"/>
                <a:cs typeface="Times New Roman" panose="02020603050405020304" pitchFamily="18" charset="0"/>
              </a:rPr>
              <a:t>Ωστόσο, </a:t>
            </a:r>
            <a:r>
              <a:rPr lang="el-GR" altLang="ja-JP" sz="2400" b="1" dirty="0">
                <a:latin typeface="Times New Roman" panose="02020603050405020304" pitchFamily="18" charset="0"/>
                <a:cs typeface="Times New Roman" panose="02020603050405020304" pitchFamily="18" charset="0"/>
              </a:rPr>
              <a:t>δεν υπάρχουν αξιόπιστα τεκμήρια </a:t>
            </a:r>
            <a:r>
              <a:rPr lang="el-GR" altLang="ja-JP" sz="2400" dirty="0">
                <a:latin typeface="Times New Roman" panose="02020603050405020304" pitchFamily="18" charset="0"/>
                <a:cs typeface="Times New Roman" panose="02020603050405020304" pitchFamily="18" charset="0"/>
              </a:rPr>
              <a:t>που να δείχνουν ότι ο Γαλιλαίος έκανε το περίφημο πείραμα από την κορυφή του Πύργου της Πίζας.</a:t>
            </a:r>
          </a:p>
        </p:txBody>
      </p:sp>
      <p:pic>
        <p:nvPicPr>
          <p:cNvPr id="5" name="Θέση περιεχομένου 4">
            <a:extLst>
              <a:ext uri="{FF2B5EF4-FFF2-40B4-BE49-F238E27FC236}">
                <a16:creationId xmlns:a16="http://schemas.microsoft.com/office/drawing/2014/main" id="{4727947B-20F8-466E-953E-390D016D758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40938" y="1597300"/>
            <a:ext cx="4917063" cy="4089138"/>
          </a:xfrm>
        </p:spPr>
      </p:pic>
      <p:sp>
        <p:nvSpPr>
          <p:cNvPr id="9" name="TextBox 8">
            <a:extLst>
              <a:ext uri="{FF2B5EF4-FFF2-40B4-BE49-F238E27FC236}">
                <a16:creationId xmlns:a16="http://schemas.microsoft.com/office/drawing/2014/main" id="{1A37F80C-41E7-4F58-921D-0108929BE604}"/>
              </a:ext>
            </a:extLst>
          </p:cNvPr>
          <p:cNvSpPr txBox="1"/>
          <p:nvPr/>
        </p:nvSpPr>
        <p:spPr>
          <a:xfrm>
            <a:off x="1942449" y="5835180"/>
            <a:ext cx="4572000" cy="646331"/>
          </a:xfrm>
          <a:prstGeom prst="rect">
            <a:avLst/>
          </a:prstGeom>
          <a:noFill/>
        </p:spPr>
        <p:txBody>
          <a:bodyPr wrap="square">
            <a:spAutoFit/>
          </a:bodyPr>
          <a:lstStyle/>
          <a:p>
            <a:r>
              <a:rPr lang="en-US" dirty="0">
                <a:hlinkClick r:id="rId4"/>
              </a:rPr>
              <a:t>https://commons.wikimedia.org/wiki/File:Pisa_experiment.png</a:t>
            </a:r>
            <a:endParaRPr lang="el-GR" dirty="0"/>
          </a:p>
        </p:txBody>
      </p:sp>
    </p:spTree>
    <p:extLst>
      <p:ext uri="{BB962C8B-B14F-4D97-AF65-F5344CB8AC3E}">
        <p14:creationId xmlns:p14="http://schemas.microsoft.com/office/powerpoint/2010/main" val="736966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112CA0-462D-40DC-AB73-0F00DF3524C8}"/>
              </a:ext>
            </a:extLst>
          </p:cNvPr>
          <p:cNvSpPr>
            <a:spLocks noGrp="1"/>
          </p:cNvSpPr>
          <p:nvPr>
            <p:ph type="title"/>
          </p:nvPr>
        </p:nvSpPr>
        <p:spPr>
          <a:xfrm>
            <a:off x="1981200" y="274638"/>
            <a:ext cx="8229600" cy="715962"/>
          </a:xfrm>
        </p:spPr>
        <p:txBody>
          <a:bodyPr/>
          <a:lstStyle/>
          <a:p>
            <a:r>
              <a:rPr lang="el-GR" sz="2400" b="1" dirty="0">
                <a:solidFill>
                  <a:srgbClr val="0070C0"/>
                </a:solidFill>
                <a:latin typeface="Times New Roman" panose="02020603050405020304" pitchFamily="18" charset="0"/>
                <a:cs typeface="Times New Roman" panose="02020603050405020304" pitchFamily="18" charset="0"/>
              </a:rPr>
              <a:t>Το νοητικό πείραμα του Γαλιλαίου για την ελεύθερη πτώση</a:t>
            </a:r>
            <a:br>
              <a:rPr lang="el-GR" sz="2400" b="1" dirty="0">
                <a:solidFill>
                  <a:srgbClr val="0070C0"/>
                </a:solidFill>
                <a:latin typeface="Times New Roman" panose="02020603050405020304" pitchFamily="18" charset="0"/>
                <a:cs typeface="Times New Roman" panose="02020603050405020304" pitchFamily="18" charset="0"/>
              </a:rPr>
            </a:br>
            <a:r>
              <a:rPr lang="el-GR" sz="1600" b="1" dirty="0">
                <a:solidFill>
                  <a:srgbClr val="0070C0"/>
                </a:solidFill>
                <a:latin typeface="Times New Roman" panose="02020603050405020304" pitchFamily="18" charset="0"/>
                <a:cs typeface="Times New Roman" panose="02020603050405020304" pitchFamily="18" charset="0"/>
              </a:rPr>
              <a:t> (</a:t>
            </a:r>
            <a:r>
              <a:rPr lang="el-GR" sz="1600" b="1" i="1" dirty="0">
                <a:solidFill>
                  <a:srgbClr val="0070C0"/>
                </a:solidFill>
                <a:latin typeface="Times New Roman" panose="02020603050405020304" pitchFamily="18" charset="0"/>
                <a:cs typeface="Times New Roman" panose="02020603050405020304" pitchFamily="18" charset="0"/>
              </a:rPr>
              <a:t>Συζητήσεις και μαθηματικές αποδείξεις περί των δύο νέων επιστημών, </a:t>
            </a:r>
            <a:r>
              <a:rPr lang="el-GR" sz="1600" b="1" dirty="0" err="1">
                <a:solidFill>
                  <a:srgbClr val="0070C0"/>
                </a:solidFill>
                <a:latin typeface="Times New Roman" panose="02020603050405020304" pitchFamily="18" charset="0"/>
                <a:cs typeface="Times New Roman" panose="02020603050405020304" pitchFamily="18" charset="0"/>
              </a:rPr>
              <a:t>εκδ</a:t>
            </a:r>
            <a:r>
              <a:rPr lang="el-GR" sz="1600" b="1" dirty="0">
                <a:solidFill>
                  <a:srgbClr val="0070C0"/>
                </a:solidFill>
                <a:latin typeface="Times New Roman" panose="02020603050405020304" pitchFamily="18" charset="0"/>
                <a:cs typeface="Times New Roman" panose="02020603050405020304" pitchFamily="18" charset="0"/>
              </a:rPr>
              <a:t>. 1914, σ. 63)</a:t>
            </a:r>
            <a:endParaRPr lang="en-US" sz="1600" dirty="0"/>
          </a:p>
        </p:txBody>
      </p:sp>
      <p:pic>
        <p:nvPicPr>
          <p:cNvPr id="3" name="Picture 2" descr="C:\Users\Θόδωρος\Desktop\Galileo - Thought Experiment.jpg">
            <a:extLst>
              <a:ext uri="{FF2B5EF4-FFF2-40B4-BE49-F238E27FC236}">
                <a16:creationId xmlns:a16="http://schemas.microsoft.com/office/drawing/2014/main" id="{DA3B40EA-2159-46C7-BF15-4937F6DAC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1" y="1371601"/>
            <a:ext cx="5253775" cy="4448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762B1D-DA23-4699-B14C-869AE160E291}"/>
              </a:ext>
            </a:extLst>
          </p:cNvPr>
          <p:cNvSpPr txBox="1"/>
          <p:nvPr/>
        </p:nvSpPr>
        <p:spPr>
          <a:xfrm>
            <a:off x="3465087" y="5937032"/>
            <a:ext cx="5943600" cy="646331"/>
          </a:xfrm>
          <a:prstGeom prst="rect">
            <a:avLst/>
          </a:prstGeom>
          <a:noFill/>
        </p:spPr>
        <p:txBody>
          <a:bodyPr wrap="square">
            <a:spAutoFit/>
          </a:bodyPr>
          <a:lstStyle/>
          <a:p>
            <a:r>
              <a:rPr lang="el-GR" b="1" dirty="0">
                <a:solidFill>
                  <a:srgbClr val="0070C0"/>
                </a:solidFill>
                <a:latin typeface="Times New Roman" panose="02020603050405020304" pitchFamily="18" charset="0"/>
                <a:cs typeface="Times New Roman" panose="02020603050405020304" pitchFamily="18" charset="0"/>
              </a:rPr>
              <a:t>Το σχήμα είναι από το βιβλίο του </a:t>
            </a:r>
            <a:r>
              <a:rPr lang="en-US" b="1" dirty="0">
                <a:solidFill>
                  <a:srgbClr val="0070C0"/>
                </a:solidFill>
                <a:latin typeface="Times New Roman" panose="02020603050405020304" pitchFamily="18" charset="0"/>
                <a:cs typeface="Times New Roman" panose="02020603050405020304" pitchFamily="18" charset="0"/>
              </a:rPr>
              <a:t>S. Drake</a:t>
            </a:r>
            <a:r>
              <a:rPr lang="el-GR" b="1" dirty="0">
                <a:solidFill>
                  <a:srgbClr val="0070C0"/>
                </a:solidFill>
                <a:latin typeface="Times New Roman" panose="02020603050405020304" pitchFamily="18" charset="0"/>
                <a:cs typeface="Times New Roman" panose="02020603050405020304" pitchFamily="18" charset="0"/>
              </a:rPr>
              <a:t>, </a:t>
            </a:r>
            <a:r>
              <a:rPr lang="en-US" b="1" i="1" dirty="0">
                <a:solidFill>
                  <a:srgbClr val="0070C0"/>
                </a:solidFill>
                <a:latin typeface="Times New Roman" panose="02020603050405020304" pitchFamily="18" charset="0"/>
                <a:cs typeface="Times New Roman" panose="02020603050405020304" pitchFamily="18" charset="0"/>
              </a:rPr>
              <a:t>Galileo: A Very Short Introduction </a:t>
            </a:r>
            <a:r>
              <a:rPr lang="en-US" b="1" dirty="0">
                <a:solidFill>
                  <a:srgbClr val="0070C0"/>
                </a:solidFill>
                <a:latin typeface="Times New Roman" panose="02020603050405020304" pitchFamily="18" charset="0"/>
                <a:cs typeface="Times New Roman" panose="02020603050405020304" pitchFamily="18" charset="0"/>
              </a:rPr>
              <a:t>(Oxford University Press, 2001), </a:t>
            </a:r>
            <a:r>
              <a:rPr lang="el-GR" b="1" dirty="0">
                <a:solidFill>
                  <a:srgbClr val="0070C0"/>
                </a:solidFill>
                <a:latin typeface="Times New Roman" panose="02020603050405020304" pitchFamily="18" charset="0"/>
                <a:cs typeface="Times New Roman" panose="02020603050405020304" pitchFamily="18" charset="0"/>
              </a:rPr>
              <a:t>σ. 18.</a:t>
            </a:r>
            <a:endParaRPr lang="en-US" dirty="0"/>
          </a:p>
        </p:txBody>
      </p:sp>
    </p:spTree>
    <p:extLst>
      <p:ext uri="{BB962C8B-B14F-4D97-AF65-F5344CB8AC3E}">
        <p14:creationId xmlns:p14="http://schemas.microsoft.com/office/powerpoint/2010/main" val="1358080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81200" y="274638"/>
            <a:ext cx="8229600" cy="639762"/>
          </a:xfrm>
        </p:spPr>
        <p:txBody>
          <a:bodyPr>
            <a:normAutofit fontScale="90000"/>
          </a:bodyPr>
          <a:lstStyle/>
          <a:p>
            <a:r>
              <a:rPr lang="el-GR" sz="5400" b="1" dirty="0">
                <a:solidFill>
                  <a:srgbClr val="0070C0"/>
                </a:solidFill>
                <a:latin typeface="Times New Roman" panose="02020603050405020304" pitchFamily="18" charset="0"/>
                <a:cs typeface="Times New Roman" panose="02020603050405020304" pitchFamily="18" charset="0"/>
              </a:rPr>
              <a:t>Οι δ</a:t>
            </a:r>
            <a:r>
              <a:rPr lang="el-GR" altLang="ja-JP" sz="5400" b="1" dirty="0">
                <a:solidFill>
                  <a:srgbClr val="0070C0"/>
                </a:solidFill>
                <a:latin typeface="Times New Roman" panose="02020603050405020304" pitchFamily="18" charset="0"/>
                <a:cs typeface="Times New Roman" panose="02020603050405020304" pitchFamily="18" charset="0"/>
              </a:rPr>
              <a:t>ύο νέες επιστήμες</a:t>
            </a:r>
            <a:endParaRPr lang="el-GR" sz="5400" b="1" dirty="0">
              <a:solidFill>
                <a:srgbClr val="0070C0"/>
              </a:solidFill>
              <a:latin typeface="Times New Roman" panose="02020603050405020304" pitchFamily="18" charset="0"/>
              <a:cs typeface="Times New Roman" panose="02020603050405020304" pitchFamily="18" charset="0"/>
            </a:endParaRPr>
          </a:p>
        </p:txBody>
      </p:sp>
      <p:sp>
        <p:nvSpPr>
          <p:cNvPr id="31747" name="Rectangle 3"/>
          <p:cNvSpPr>
            <a:spLocks noGrp="1" noChangeArrowheads="1"/>
          </p:cNvSpPr>
          <p:nvPr>
            <p:ph idx="1"/>
          </p:nvPr>
        </p:nvSpPr>
        <p:spPr>
          <a:xfrm>
            <a:off x="1938670" y="1600200"/>
            <a:ext cx="8304028" cy="4983162"/>
          </a:xfrm>
        </p:spPr>
        <p:txBody>
          <a:bodyPr>
            <a:noAutofit/>
          </a:bodyPr>
          <a:lstStyle/>
          <a:p>
            <a:pPr>
              <a:spcBef>
                <a:spcPts val="1200"/>
              </a:spcBef>
              <a:spcAft>
                <a:spcPts val="1200"/>
              </a:spcAft>
            </a:pPr>
            <a:r>
              <a:rPr lang="el-GR" sz="2800" dirty="0">
                <a:latin typeface="Times New Roman" panose="02020603050405020304" pitchFamily="18" charset="0"/>
                <a:cs typeface="Times New Roman" panose="02020603050405020304" pitchFamily="18" charset="0"/>
              </a:rPr>
              <a:t>Η 1η ν</a:t>
            </a:r>
            <a:r>
              <a:rPr lang="el-GR" altLang="ja-JP" sz="2800" dirty="0">
                <a:latin typeface="Times New Roman" panose="02020603050405020304" pitchFamily="18" charset="0"/>
                <a:cs typeface="Times New Roman" panose="02020603050405020304" pitchFamily="18" charset="0"/>
              </a:rPr>
              <a:t>έα </a:t>
            </a:r>
            <a:r>
              <a:rPr lang="el-GR" sz="2800" dirty="0">
                <a:latin typeface="Times New Roman" panose="02020603050405020304" pitchFamily="18" charset="0"/>
                <a:cs typeface="Times New Roman" panose="02020603050405020304" pitchFamily="18" charset="0"/>
              </a:rPr>
              <a:t>επιστ</a:t>
            </a:r>
            <a:r>
              <a:rPr lang="el-GR" altLang="ja-JP" sz="2800" dirty="0">
                <a:latin typeface="Times New Roman" panose="02020603050405020304" pitchFamily="18" charset="0"/>
                <a:cs typeface="Times New Roman" panose="02020603050405020304" pitchFamily="18" charset="0"/>
              </a:rPr>
              <a:t>ήμη αφορά τη δομή της ύλης και την α</a:t>
            </a:r>
            <a:r>
              <a:rPr lang="el-GR" sz="2800" dirty="0">
                <a:latin typeface="Times New Roman" panose="02020603050405020304" pitchFamily="18" charset="0"/>
                <a:cs typeface="Times New Roman" panose="02020603050405020304" pitchFamily="18" charset="0"/>
              </a:rPr>
              <a:t>ντοχ</a:t>
            </a:r>
            <a:r>
              <a:rPr lang="el-GR" altLang="ja-JP" sz="2800" dirty="0">
                <a:latin typeface="Times New Roman" panose="02020603050405020304" pitchFamily="18" charset="0"/>
                <a:cs typeface="Times New Roman" panose="02020603050405020304" pitchFamily="18" charset="0"/>
              </a:rPr>
              <a:t>ή υλικών.</a:t>
            </a:r>
          </a:p>
          <a:p>
            <a:pPr lvl="1">
              <a:spcBef>
                <a:spcPts val="1200"/>
              </a:spcBef>
              <a:spcAft>
                <a:spcPts val="1200"/>
              </a:spcAft>
            </a:pPr>
            <a:r>
              <a:rPr lang="el-GR" altLang="ja-JP" sz="2400" dirty="0">
                <a:latin typeface="Times New Roman" panose="02020603050405020304" pitchFamily="18" charset="0"/>
                <a:cs typeface="Times New Roman" panose="02020603050405020304" pitchFamily="18" charset="0"/>
              </a:rPr>
              <a:t>Θέτει ερωτήματα για τη φύση της ύλης, τη συνοχή των σωμάτων, την αντοχή των σωμάτων, κτλ.</a:t>
            </a:r>
          </a:p>
          <a:p>
            <a:pPr>
              <a:spcBef>
                <a:spcPts val="1200"/>
              </a:spcBef>
              <a:spcAft>
                <a:spcPts val="1200"/>
              </a:spcAft>
            </a:pPr>
            <a:r>
              <a:rPr lang="el-GR" altLang="ja-JP" sz="2800" dirty="0">
                <a:latin typeface="Times New Roman" panose="02020603050405020304" pitchFamily="18" charset="0"/>
                <a:cs typeface="Times New Roman" panose="02020603050405020304" pitchFamily="18" charset="0"/>
              </a:rPr>
              <a:t>Η 2η νέα επιστήμη αφορά την κίνηση.</a:t>
            </a:r>
          </a:p>
          <a:p>
            <a:pPr lvl="1">
              <a:spcBef>
                <a:spcPts val="1200"/>
              </a:spcBef>
              <a:spcAft>
                <a:spcPts val="1200"/>
              </a:spcAft>
            </a:pPr>
            <a:r>
              <a:rPr lang="el-GR" altLang="ja-JP" sz="2400" dirty="0">
                <a:latin typeface="Times New Roman" panose="02020603050405020304" pitchFamily="18" charset="0"/>
                <a:cs typeface="Times New Roman" panose="02020603050405020304" pitchFamily="18" charset="0"/>
              </a:rPr>
              <a:t>Οι βασικές έννοιες που χρησιμοποιεί είναι η επιτάχυνση και ο χρόνος.</a:t>
            </a:r>
          </a:p>
          <a:p>
            <a:pPr>
              <a:spcBef>
                <a:spcPts val="1200"/>
              </a:spcBef>
              <a:spcAft>
                <a:spcPts val="1200"/>
              </a:spcAft>
            </a:pPr>
            <a:r>
              <a:rPr lang="el-GR" altLang="ja-JP" sz="2800" dirty="0">
                <a:latin typeface="Times New Roman" panose="02020603050405020304" pitchFamily="18" charset="0"/>
                <a:cs typeface="Times New Roman" panose="02020603050405020304" pitchFamily="18" charset="0"/>
              </a:rPr>
              <a:t>Οι δύο νέες επιστήμες συναπαρτίζουν τη μηχανική.</a:t>
            </a:r>
          </a:p>
        </p:txBody>
      </p:sp>
    </p:spTree>
    <p:extLst>
      <p:ext uri="{BB962C8B-B14F-4D97-AF65-F5344CB8AC3E}">
        <p14:creationId xmlns:p14="http://schemas.microsoft.com/office/powerpoint/2010/main" val="223828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2 - Θέση περιεχομένου"/>
          <p:cNvSpPr>
            <a:spLocks noGrp="1"/>
          </p:cNvSpPr>
          <p:nvPr>
            <p:ph idx="4294967295"/>
          </p:nvPr>
        </p:nvSpPr>
        <p:spPr>
          <a:xfrm>
            <a:off x="1295400" y="685800"/>
            <a:ext cx="9525000" cy="5791200"/>
          </a:xfrm>
        </p:spPr>
        <p:txBody>
          <a:bodyPr>
            <a:noAutofit/>
          </a:bodyPr>
          <a:lstStyle/>
          <a:p>
            <a:pPr marL="0" indent="0" algn="just">
              <a:spcBef>
                <a:spcPts val="1200"/>
              </a:spcBef>
              <a:spcAft>
                <a:spcPts val="1200"/>
              </a:spcAft>
              <a:buNone/>
            </a:pPr>
            <a:r>
              <a:rPr lang="el-GR" sz="3000" dirty="0">
                <a:latin typeface="Times New Roman" panose="02020603050405020304" pitchFamily="18" charset="0"/>
                <a:cs typeface="Times New Roman" panose="02020603050405020304" pitchFamily="18" charset="0"/>
              </a:rPr>
              <a:t>« Λέμε ότι μια κίνηση είναι … ομαλά επιταχυνόμενη,</a:t>
            </a:r>
            <a:r>
              <a:rPr lang="en-US"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όταν, ξεκινώντας από κατάσταση ηρεμίας, η ταχύτητα (</a:t>
            </a:r>
            <a:r>
              <a:rPr lang="en-US" sz="3000" i="1" dirty="0" err="1">
                <a:latin typeface="Times New Roman" panose="02020603050405020304" pitchFamily="18" charset="0"/>
                <a:cs typeface="Times New Roman" panose="02020603050405020304" pitchFamily="18" charset="0"/>
              </a:rPr>
              <a:t>celeritatis</a:t>
            </a:r>
            <a:r>
              <a:rPr lang="en-US" sz="3000" i="1" dirty="0">
                <a:latin typeface="Times New Roman" panose="02020603050405020304" pitchFamily="18" charset="0"/>
                <a:cs typeface="Times New Roman" panose="02020603050405020304" pitchFamily="18" charset="0"/>
              </a:rPr>
              <a:t> momenta</a:t>
            </a:r>
            <a:r>
              <a:rPr lang="en-US"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αποκτά ίσες προσαυξήσεις σε ίσους χρόνους.» (</a:t>
            </a:r>
            <a:r>
              <a:rPr lang="en-US" sz="3000" dirty="0">
                <a:latin typeface="Times New Roman" panose="02020603050405020304" pitchFamily="18" charset="0"/>
                <a:cs typeface="Times New Roman" panose="02020603050405020304" pitchFamily="18" charset="0"/>
              </a:rPr>
              <a:t>Galileo, </a:t>
            </a:r>
            <a:r>
              <a:rPr lang="en-US" sz="3000" i="1" dirty="0">
                <a:latin typeface="Times New Roman" panose="02020603050405020304" pitchFamily="18" charset="0"/>
                <a:cs typeface="Times New Roman" panose="02020603050405020304" pitchFamily="18" charset="0"/>
              </a:rPr>
              <a:t>Dialogues Concerning Two New Sciences</a:t>
            </a:r>
            <a:r>
              <a:rPr lang="en-US" sz="3000" dirty="0">
                <a:latin typeface="Times New Roman" panose="02020603050405020304" pitchFamily="18" charset="0"/>
                <a:cs typeface="Times New Roman" panose="02020603050405020304" pitchFamily="18" charset="0"/>
              </a:rPr>
              <a:t>, Dover,</a:t>
            </a:r>
            <a:r>
              <a:rPr lang="en-US" sz="3000" i="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1914, </a:t>
            </a:r>
            <a:r>
              <a:rPr lang="el-GR" sz="3000" dirty="0">
                <a:latin typeface="Times New Roman" panose="02020603050405020304" pitchFamily="18" charset="0"/>
                <a:cs typeface="Times New Roman" panose="02020603050405020304" pitchFamily="18" charset="0"/>
              </a:rPr>
              <a:t>σελ. </a:t>
            </a:r>
            <a:r>
              <a:rPr lang="en-US" sz="3000" dirty="0">
                <a:latin typeface="Times New Roman" panose="02020603050405020304" pitchFamily="18" charset="0"/>
                <a:cs typeface="Times New Roman" panose="02020603050405020304" pitchFamily="18" charset="0"/>
              </a:rPr>
              <a:t>169)</a:t>
            </a:r>
          </a:p>
          <a:p>
            <a:pPr marL="0" indent="0" algn="just">
              <a:spcBef>
                <a:spcPts val="1200"/>
              </a:spcBef>
              <a:spcAft>
                <a:spcPts val="1200"/>
              </a:spcAft>
              <a:buNone/>
            </a:pPr>
            <a:r>
              <a:rPr lang="el-GR" sz="3000" dirty="0">
                <a:latin typeface="Times New Roman" panose="02020603050405020304" pitchFamily="18" charset="0"/>
                <a:cs typeface="Times New Roman" panose="02020603050405020304" pitchFamily="18" charset="0"/>
              </a:rPr>
              <a:t>Ο Γαλιλαίος δείχνει ότι αυτός ο ορισμός της επιτάχυνσης είναι χρήσιμος για την περιγραφή της πραγματικής κίνησης ενός σώματος που πέφτει.</a:t>
            </a:r>
          </a:p>
          <a:p>
            <a:pPr marL="0" indent="0" algn="just">
              <a:spcBef>
                <a:spcPts val="1200"/>
              </a:spcBef>
              <a:spcAft>
                <a:spcPts val="1200"/>
              </a:spcAft>
              <a:buNone/>
            </a:pPr>
            <a:r>
              <a:rPr lang="el-GR" sz="3000" dirty="0">
                <a:latin typeface="Times New Roman" panose="02020603050405020304" pitchFamily="18" charset="0"/>
                <a:cs typeface="Times New Roman" panose="02020603050405020304" pitchFamily="18" charset="0"/>
              </a:rPr>
              <a:t>Αποδεικνύει ότι η αύξηση της ταχύτητας είναι ανάλογη προς το χρόνο και όχι προς το διανυόμενο διάστημα.</a:t>
            </a:r>
          </a:p>
        </p:txBody>
      </p:sp>
    </p:spTree>
    <p:extLst>
      <p:ext uri="{BB962C8B-B14F-4D97-AF65-F5344CB8AC3E}">
        <p14:creationId xmlns:p14="http://schemas.microsoft.com/office/powerpoint/2010/main" val="2487314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676400" y="98054"/>
            <a:ext cx="8763000" cy="804155"/>
          </a:xfrm>
        </p:spPr>
        <p:txBody>
          <a:bodyPr>
            <a:normAutofit/>
          </a:bodyPr>
          <a:lstStyle/>
          <a:p>
            <a:r>
              <a:rPr lang="el-GR" sz="2000" b="1" dirty="0">
                <a:solidFill>
                  <a:srgbClr val="0070C0"/>
                </a:solidFill>
                <a:latin typeface="Times New Roman" panose="02020603050405020304" pitchFamily="18" charset="0"/>
                <a:cs typeface="Times New Roman" panose="02020603050405020304" pitchFamily="18" charset="0"/>
              </a:rPr>
              <a:t>Μαθηματικ</a:t>
            </a:r>
            <a:r>
              <a:rPr lang="el-GR" altLang="ja-JP" sz="2000" b="1" dirty="0">
                <a:solidFill>
                  <a:srgbClr val="0070C0"/>
                </a:solidFill>
                <a:latin typeface="Times New Roman" panose="02020603050405020304" pitchFamily="18" charset="0"/>
                <a:cs typeface="Times New Roman" panose="02020603050405020304" pitchFamily="18" charset="0"/>
              </a:rPr>
              <a:t>ή απόδειξη της σχέσης ανάμεσα στην απόσταση και το χρόνο </a:t>
            </a:r>
            <a:r>
              <a:rPr lang="en-US" altLang="ja-JP" sz="2000" b="1" dirty="0">
                <a:solidFill>
                  <a:srgbClr val="0070C0"/>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Galileo, </a:t>
            </a:r>
            <a:r>
              <a:rPr lang="en-US" sz="2000" b="1" i="1" dirty="0">
                <a:solidFill>
                  <a:srgbClr val="0070C0"/>
                </a:solidFill>
                <a:latin typeface="Times New Roman" panose="02020603050405020304" pitchFamily="18" charset="0"/>
                <a:cs typeface="Times New Roman" panose="02020603050405020304" pitchFamily="18" charset="0"/>
              </a:rPr>
              <a:t>Dialogues Concerning Two New Sciences</a:t>
            </a:r>
            <a:r>
              <a:rPr lang="en-US" sz="2000" b="1" dirty="0">
                <a:solidFill>
                  <a:srgbClr val="0070C0"/>
                </a:solidFill>
                <a:latin typeface="Times New Roman" panose="02020603050405020304" pitchFamily="18" charset="0"/>
                <a:cs typeface="Times New Roman" panose="02020603050405020304" pitchFamily="18" charset="0"/>
              </a:rPr>
              <a:t>, </a:t>
            </a:r>
            <a:r>
              <a:rPr lang="el-GR" sz="2000" b="1" dirty="0">
                <a:solidFill>
                  <a:srgbClr val="0070C0"/>
                </a:solidFill>
                <a:latin typeface="Times New Roman" panose="02020603050405020304" pitchFamily="18" charset="0"/>
                <a:cs typeface="Times New Roman" panose="02020603050405020304" pitchFamily="18" charset="0"/>
              </a:rPr>
              <a:t>σελ. </a:t>
            </a:r>
            <a:r>
              <a:rPr lang="en-US" altLang="ja-JP" sz="2000" b="1" dirty="0">
                <a:solidFill>
                  <a:srgbClr val="0070C0"/>
                </a:solidFill>
                <a:latin typeface="Times New Roman" panose="02020603050405020304" pitchFamily="18" charset="0"/>
                <a:cs typeface="Times New Roman" panose="02020603050405020304" pitchFamily="18" charset="0"/>
              </a:rPr>
              <a:t>176)</a:t>
            </a:r>
            <a:endParaRPr lang="el-GR" sz="2000" b="1" dirty="0">
              <a:solidFill>
                <a:srgbClr val="0070C0"/>
              </a:solidFill>
              <a:latin typeface="Times New Roman" panose="02020603050405020304" pitchFamily="18" charset="0"/>
              <a:cs typeface="Times New Roman" panose="02020603050405020304" pitchFamily="18" charset="0"/>
            </a:endParaRPr>
          </a:p>
        </p:txBody>
      </p:sp>
      <p:sp>
        <p:nvSpPr>
          <p:cNvPr id="83971" name="Rectangle 4"/>
          <p:cNvSpPr>
            <a:spLocks noGrp="1" noChangeArrowheads="1"/>
          </p:cNvSpPr>
          <p:nvPr>
            <p:ph type="body" sz="half" idx="4294967295"/>
          </p:nvPr>
        </p:nvSpPr>
        <p:spPr>
          <a:xfrm>
            <a:off x="5596129" y="1085089"/>
            <a:ext cx="4681452" cy="5230368"/>
          </a:xfrm>
        </p:spPr>
        <p:txBody>
          <a:bodyPr>
            <a:noAutofit/>
          </a:bodyPr>
          <a:lstStyle/>
          <a:p>
            <a:pPr marL="182563" indent="-182563">
              <a:lnSpc>
                <a:spcPct val="90000"/>
              </a:lnSpc>
              <a:spcBef>
                <a:spcPts val="1200"/>
              </a:spcBef>
              <a:buNone/>
            </a:pPr>
            <a:r>
              <a:rPr lang="en-US" altLang="ja-JP" sz="1900" dirty="0">
                <a:latin typeface="Times New Roman" panose="02020603050405020304" pitchFamily="18" charset="0"/>
                <a:cs typeface="Times New Roman" panose="02020603050405020304" pitchFamily="18" charset="0"/>
              </a:rPr>
              <a:t>AC, AI, </a:t>
            </a:r>
            <a:r>
              <a:rPr lang="el-GR" altLang="ja-JP" sz="1900" dirty="0">
                <a:latin typeface="Times New Roman" panose="02020603050405020304" pitchFamily="18" charset="0"/>
                <a:cs typeface="Times New Roman" panose="02020603050405020304" pitchFamily="18" charset="0"/>
              </a:rPr>
              <a:t>ΑΟ: χρόνος πτώσης</a:t>
            </a:r>
            <a:endParaRPr lang="en-US" altLang="ja-JP" sz="1900" dirty="0">
              <a:latin typeface="Times New Roman" panose="02020603050405020304" pitchFamily="18" charset="0"/>
              <a:cs typeface="Times New Roman" panose="02020603050405020304" pitchFamily="18" charset="0"/>
            </a:endParaRPr>
          </a:p>
          <a:p>
            <a:pPr marL="0" indent="0">
              <a:lnSpc>
                <a:spcPct val="90000"/>
              </a:lnSpc>
              <a:spcBef>
                <a:spcPts val="1200"/>
              </a:spcBef>
              <a:buNone/>
            </a:pPr>
            <a:r>
              <a:rPr lang="el-GR" altLang="ja-JP" sz="1900" dirty="0">
                <a:latin typeface="Times New Roman" panose="02020603050405020304" pitchFamily="18" charset="0"/>
                <a:cs typeface="Times New Roman" panose="02020603050405020304" pitchFamily="18" charset="0"/>
              </a:rPr>
              <a:t>BC, FΙ, PΟ: η ταχύτητα στο αντίστοιχο χρονικό διάστημα</a:t>
            </a:r>
            <a:endParaRPr lang="en-US" altLang="ja-JP" sz="1900" dirty="0">
              <a:latin typeface="Times New Roman" panose="02020603050405020304" pitchFamily="18" charset="0"/>
              <a:cs typeface="Times New Roman" panose="02020603050405020304" pitchFamily="18" charset="0"/>
            </a:endParaRPr>
          </a:p>
          <a:p>
            <a:pPr marL="0" indent="0">
              <a:lnSpc>
                <a:spcPct val="90000"/>
              </a:lnSpc>
              <a:spcBef>
                <a:spcPts val="1200"/>
              </a:spcBef>
              <a:buNone/>
            </a:pPr>
            <a:r>
              <a:rPr lang="el-GR" altLang="ja-JP" sz="1900" dirty="0">
                <a:latin typeface="Times New Roman" panose="02020603050405020304" pitchFamily="18" charset="0"/>
                <a:cs typeface="Times New Roman" panose="02020603050405020304" pitchFamily="18" charset="0"/>
              </a:rPr>
              <a:t>Αν ένα σώμα εκτελεί ελεύθερη πτώση από το Α στο C, τότε BC θα είναι η μέγιστη ταχύτητα, ενώ το ορθογώνιο ACΕD αναπαριστά την απόσταση που θα έχει διανύσει</a:t>
            </a:r>
            <a:r>
              <a:rPr lang="en-US" altLang="ja-JP" sz="1900" dirty="0">
                <a:latin typeface="Times New Roman" panose="02020603050405020304" pitchFamily="18" charset="0"/>
                <a:cs typeface="Times New Roman" panose="02020603050405020304" pitchFamily="18" charset="0"/>
              </a:rPr>
              <a:t>.</a:t>
            </a:r>
            <a:endParaRPr lang="el-GR" altLang="ja-JP" sz="1900" dirty="0">
              <a:latin typeface="Times New Roman" panose="02020603050405020304" pitchFamily="18" charset="0"/>
              <a:cs typeface="Times New Roman" panose="02020603050405020304" pitchFamily="18" charset="0"/>
            </a:endParaRPr>
          </a:p>
          <a:p>
            <a:pPr marL="0" indent="0">
              <a:lnSpc>
                <a:spcPct val="90000"/>
              </a:lnSpc>
              <a:spcBef>
                <a:spcPts val="1200"/>
              </a:spcBef>
              <a:buNone/>
            </a:pPr>
            <a:r>
              <a:rPr lang="el-GR" altLang="ja-JP" sz="1900" dirty="0">
                <a:latin typeface="Times New Roman" panose="02020603050405020304" pitchFamily="18" charset="0"/>
                <a:cs typeface="Times New Roman" panose="02020603050405020304" pitchFamily="18" charset="0"/>
              </a:rPr>
              <a:t>Αν το σώμα συνεχίσει να κινείται, από το C στο Ι θα καλύψει τριπλάσια απόσταση από αυτήν που είχε διανύσει από το Α στο </a:t>
            </a:r>
            <a:r>
              <a:rPr lang="en-US" altLang="ja-JP" sz="1900" dirty="0">
                <a:latin typeface="Times New Roman" panose="02020603050405020304" pitchFamily="18" charset="0"/>
                <a:cs typeface="Times New Roman" panose="02020603050405020304" pitchFamily="18" charset="0"/>
              </a:rPr>
              <a:t>C.</a:t>
            </a:r>
            <a:endParaRPr lang="el-GR" altLang="ja-JP" sz="1900" dirty="0">
              <a:latin typeface="Times New Roman" panose="02020603050405020304" pitchFamily="18" charset="0"/>
              <a:cs typeface="Times New Roman" panose="02020603050405020304" pitchFamily="18" charset="0"/>
            </a:endParaRPr>
          </a:p>
          <a:p>
            <a:pPr marL="0" indent="0">
              <a:lnSpc>
                <a:spcPct val="90000"/>
              </a:lnSpc>
              <a:spcBef>
                <a:spcPts val="1200"/>
              </a:spcBef>
              <a:buNone/>
            </a:pPr>
            <a:r>
              <a:rPr lang="el-GR" altLang="ja-JP" sz="1900" dirty="0">
                <a:latin typeface="Times New Roman" panose="02020603050405020304" pitchFamily="18" charset="0"/>
                <a:cs typeface="Times New Roman" panose="02020603050405020304" pitchFamily="18" charset="0"/>
              </a:rPr>
              <a:t>Αν το σώμα κινηθεί από το I στο O, θα καλύψει πενταπλάσια απόσταση</a:t>
            </a:r>
            <a:r>
              <a:rPr lang="en-US" altLang="ja-JP" sz="1900" dirty="0">
                <a:latin typeface="Times New Roman" panose="02020603050405020304" pitchFamily="18" charset="0"/>
                <a:cs typeface="Times New Roman" panose="02020603050405020304" pitchFamily="18" charset="0"/>
              </a:rPr>
              <a:t>.</a:t>
            </a:r>
            <a:endParaRPr lang="el-GR" altLang="ja-JP" sz="1900" dirty="0">
              <a:latin typeface="Times New Roman" panose="02020603050405020304" pitchFamily="18" charset="0"/>
              <a:cs typeface="Times New Roman" panose="02020603050405020304" pitchFamily="18" charset="0"/>
            </a:endParaRPr>
          </a:p>
          <a:p>
            <a:pPr marL="0" indent="0">
              <a:lnSpc>
                <a:spcPct val="90000"/>
              </a:lnSpc>
              <a:spcBef>
                <a:spcPts val="1200"/>
              </a:spcBef>
              <a:buNone/>
            </a:pPr>
            <a:r>
              <a:rPr lang="el-GR" sz="1900" dirty="0">
                <a:latin typeface="Times New Roman" panose="02020603050405020304" pitchFamily="18" charset="0"/>
                <a:cs typeface="Times New Roman" panose="02020603050405020304" pitchFamily="18" charset="0"/>
              </a:rPr>
              <a:t>Η απόσταση που διανύει το σώμα σε διαδοχικά χρονικά διαστήματα </a:t>
            </a:r>
            <a:r>
              <a:rPr lang="el-GR" altLang="ja-JP" sz="1900" dirty="0">
                <a:latin typeface="Times New Roman" panose="02020603050405020304" pitchFamily="18" charset="0"/>
                <a:cs typeface="Times New Roman" panose="02020603050405020304" pitchFamily="18" charset="0"/>
              </a:rPr>
              <a:t>είναι ανάλογη με τους περιττούς αριθμούς 1, 3, 5, ενώ η συνολική απόσταση που διανύεται αυξάνει όπως το τετράγωνο του χρόνου (1, 4, 9, 16).</a:t>
            </a:r>
            <a:endParaRPr lang="en-US" altLang="ja-JP" sz="19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120" y="1085089"/>
            <a:ext cx="3010081" cy="567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25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FA803-0472-453E-A8CD-2CA03FA4A318}"/>
              </a:ext>
            </a:extLst>
          </p:cNvPr>
          <p:cNvSpPr txBox="1"/>
          <p:nvPr/>
        </p:nvSpPr>
        <p:spPr>
          <a:xfrm>
            <a:off x="304800" y="274290"/>
            <a:ext cx="11582400" cy="6247864"/>
          </a:xfrm>
          <a:prstGeom prst="rect">
            <a:avLst/>
          </a:prstGeom>
          <a:noFill/>
        </p:spPr>
        <p:txBody>
          <a:bodyPr wrap="square">
            <a:spAutoFit/>
          </a:bodyPr>
          <a:lstStyle/>
          <a:p>
            <a:pPr algn="just">
              <a:spcBef>
                <a:spcPts val="600"/>
              </a:spcBef>
              <a:spcAft>
                <a:spcPts val="600"/>
              </a:spcAft>
            </a:pPr>
            <a:r>
              <a:rPr lang="el-GR" sz="3000" dirty="0">
                <a:latin typeface="Times New Roman" panose="02020603050405020304" pitchFamily="18" charset="0"/>
                <a:cs typeface="Times New Roman" panose="02020603050405020304" pitchFamily="18" charset="0"/>
              </a:rPr>
              <a:t>Το 1590 ολοκλήρωσε ένα βιβλίο, </a:t>
            </a:r>
            <a:r>
              <a:rPr lang="el-GR" sz="3000" i="1" dirty="0">
                <a:latin typeface="Times New Roman" panose="02020603050405020304" pitchFamily="18" charset="0"/>
                <a:cs typeface="Times New Roman" panose="02020603050405020304" pitchFamily="18" charset="0"/>
              </a:rPr>
              <a:t>De </a:t>
            </a:r>
            <a:r>
              <a:rPr lang="el-GR" sz="3000" i="1" dirty="0" err="1">
                <a:latin typeface="Times New Roman" panose="02020603050405020304" pitchFamily="18" charset="0"/>
                <a:cs typeface="Times New Roman" panose="02020603050405020304" pitchFamily="18" charset="0"/>
              </a:rPr>
              <a:t>Motu</a:t>
            </a:r>
            <a:r>
              <a:rPr lang="el-GR" sz="3000" dirty="0">
                <a:latin typeface="Times New Roman" panose="02020603050405020304" pitchFamily="18" charset="0"/>
                <a:cs typeface="Times New Roman" panose="02020603050405020304" pitchFamily="18" charset="0"/>
              </a:rPr>
              <a:t> (Περί κίνησης), όπου ασκεί κριτική στην Αριστοτελική θεωρία της κίνησης.</a:t>
            </a:r>
          </a:p>
          <a:p>
            <a:pPr algn="just">
              <a:spcBef>
                <a:spcPts val="600"/>
              </a:spcBef>
              <a:spcAft>
                <a:spcPts val="600"/>
              </a:spcAft>
            </a:pPr>
            <a:r>
              <a:rPr lang="el-GR" sz="3000" dirty="0">
                <a:latin typeface="Times New Roman" panose="02020603050405020304" pitchFamily="18" charset="0"/>
                <a:cs typeface="Times New Roman" panose="02020603050405020304" pitchFamily="18" charset="0"/>
              </a:rPr>
              <a:t>Το 1592 κατέλαβε την έδρα μαθηματικών στο πανεπιστήμιο της </a:t>
            </a:r>
            <a:r>
              <a:rPr lang="el-GR" sz="3000" dirty="0" err="1">
                <a:latin typeface="Times New Roman" panose="02020603050405020304" pitchFamily="18" charset="0"/>
                <a:cs typeface="Times New Roman" panose="02020603050405020304" pitchFamily="18" charset="0"/>
              </a:rPr>
              <a:t>Πάδουας</a:t>
            </a:r>
            <a:r>
              <a:rPr lang="el-GR" sz="30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el-GR" sz="3000" dirty="0">
                <a:latin typeface="Times New Roman" panose="02020603050405020304" pitchFamily="18" charset="0"/>
                <a:cs typeface="Times New Roman" panose="02020603050405020304" pitchFamily="18" charset="0"/>
              </a:rPr>
              <a:t>Το 1600 η σύντροφος του, </a:t>
            </a:r>
            <a:r>
              <a:rPr lang="el-GR" sz="3000" dirty="0" err="1">
                <a:latin typeface="Times New Roman" panose="02020603050405020304" pitchFamily="18" charset="0"/>
                <a:cs typeface="Times New Roman" panose="02020603050405020304" pitchFamily="18" charset="0"/>
              </a:rPr>
              <a:t>Maria</a:t>
            </a:r>
            <a:r>
              <a:rPr lang="el-GR" sz="3000" dirty="0">
                <a:latin typeface="Times New Roman" panose="02020603050405020304" pitchFamily="18" charset="0"/>
                <a:cs typeface="Times New Roman" panose="02020603050405020304" pitchFamily="18" charset="0"/>
              </a:rPr>
              <a:t> </a:t>
            </a:r>
            <a:r>
              <a:rPr lang="el-GR" sz="3000" dirty="0" err="1">
                <a:latin typeface="Times New Roman" panose="02020603050405020304" pitchFamily="18" charset="0"/>
                <a:cs typeface="Times New Roman" panose="02020603050405020304" pitchFamily="18" charset="0"/>
              </a:rPr>
              <a:t>Gamba</a:t>
            </a:r>
            <a:r>
              <a:rPr lang="el-GR" sz="3000" dirty="0">
                <a:latin typeface="Times New Roman" panose="02020603050405020304" pitchFamily="18" charset="0"/>
                <a:cs typeface="Times New Roman" panose="02020603050405020304" pitchFamily="18" charset="0"/>
              </a:rPr>
              <a:t>, γέννησε την κόρη τους, Βιργινία. Το 1601 γεννήθηκε η άλλη του κόρη, </a:t>
            </a:r>
            <a:r>
              <a:rPr lang="el-GR" sz="3000" dirty="0" err="1">
                <a:latin typeface="Times New Roman" panose="02020603050405020304" pitchFamily="18" charset="0"/>
                <a:cs typeface="Times New Roman" panose="02020603050405020304" pitchFamily="18" charset="0"/>
              </a:rPr>
              <a:t>Λίβια</a:t>
            </a:r>
            <a:r>
              <a:rPr lang="el-GR" sz="3000" dirty="0">
                <a:latin typeface="Times New Roman" panose="02020603050405020304" pitchFamily="18" charset="0"/>
                <a:cs typeface="Times New Roman" panose="02020603050405020304" pitchFamily="18" charset="0"/>
              </a:rPr>
              <a:t>, και το 1606 ο γιός του, </a:t>
            </a:r>
            <a:r>
              <a:rPr lang="el-GR" sz="3000" dirty="0" err="1">
                <a:latin typeface="Times New Roman" panose="02020603050405020304" pitchFamily="18" charset="0"/>
                <a:cs typeface="Times New Roman" panose="02020603050405020304" pitchFamily="18" charset="0"/>
              </a:rPr>
              <a:t>Βιντσέντσο</a:t>
            </a:r>
            <a:r>
              <a:rPr lang="el-GR" sz="30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el-GR" sz="3000" dirty="0">
                <a:latin typeface="Times New Roman" panose="02020603050405020304" pitchFamily="18" charset="0"/>
                <a:cs typeface="Times New Roman" panose="02020603050405020304" pitchFamily="18" charset="0"/>
              </a:rPr>
              <a:t>Από το 1602 έως το 1604 εργάστηκε με κεκλιμένα επίπεδα και εκκρεμή. Τότε διατύπωσε τον νόμο των σωμάτων σε πτώση και έδειξε ότι τα βλήματα ακολουθούν παραβολική τροχιά. Τα αποτελέσματα αυτών των ερευνών δημοσιεύθηκαν πολύ αργότερα, το 1638.</a:t>
            </a:r>
          </a:p>
          <a:p>
            <a:pPr algn="just">
              <a:spcBef>
                <a:spcPts val="600"/>
              </a:spcBef>
              <a:spcAft>
                <a:spcPts val="600"/>
              </a:spcAft>
            </a:pPr>
            <a:r>
              <a:rPr lang="el-GR" sz="3000" dirty="0">
                <a:latin typeface="Times New Roman" panose="02020603050405020304" pitchFamily="18" charset="0"/>
                <a:cs typeface="Times New Roman" panose="02020603050405020304" pitchFamily="18" charset="0"/>
              </a:rPr>
              <a:t>Το 1606 δημοσίευσε το βιβλίο </a:t>
            </a:r>
            <a:r>
              <a:rPr lang="el-GR" sz="3000" i="1" dirty="0">
                <a:latin typeface="Times New Roman" panose="02020603050405020304" pitchFamily="18" charset="0"/>
                <a:cs typeface="Times New Roman" panose="02020603050405020304" pitchFamily="18" charset="0"/>
              </a:rPr>
              <a:t>Η Γεωμετρικό-στρατιωτική πυξίδα</a:t>
            </a:r>
            <a:r>
              <a:rPr lang="el-GR" sz="3000" dirty="0">
                <a:latin typeface="Times New Roman" panose="02020603050405020304" pitchFamily="18" charset="0"/>
                <a:cs typeface="Times New Roman" panose="02020603050405020304" pitchFamily="18" charset="0"/>
              </a:rPr>
              <a:t>, το οποίο πουλούσε μαζί με το αντίστοιχο όργανο.</a:t>
            </a:r>
          </a:p>
        </p:txBody>
      </p:sp>
    </p:spTree>
    <p:extLst>
      <p:ext uri="{BB962C8B-B14F-4D97-AF65-F5344CB8AC3E}">
        <p14:creationId xmlns:p14="http://schemas.microsoft.com/office/powerpoint/2010/main" val="753595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914400" y="304800"/>
            <a:ext cx="10210800" cy="6324600"/>
          </a:xfrm>
        </p:spPr>
        <p:txBody>
          <a:bodyPr>
            <a:noAutofit/>
          </a:bodyPr>
          <a:lstStyle/>
          <a:p>
            <a:pPr algn="just">
              <a:spcBef>
                <a:spcPts val="1200"/>
              </a:spcBef>
              <a:spcAft>
                <a:spcPts val="1200"/>
              </a:spcAft>
            </a:pPr>
            <a:r>
              <a:rPr lang="el-GR" dirty="0">
                <a:latin typeface="Times New Roman" panose="02020603050405020304" pitchFamily="18" charset="0"/>
                <a:cs typeface="Times New Roman" panose="02020603050405020304" pitchFamily="18" charset="0"/>
              </a:rPr>
              <a:t>Θα μπορούσε να δείξει ότι η επιτάχυνση μιας πέτρας που πέφτει από έναν πύργο παραμένει σταθερή κατά τη διάρκεια της πτώσης;</a:t>
            </a:r>
          </a:p>
          <a:p>
            <a:pPr lvl="1" algn="just">
              <a:spcBef>
                <a:spcPts val="1200"/>
              </a:spcBef>
              <a:spcAft>
                <a:spcPts val="1200"/>
              </a:spcAft>
            </a:pPr>
            <a:r>
              <a:rPr lang="el-GR" sz="3200" b="1" dirty="0">
                <a:latin typeface="Times New Roman" panose="02020603050405020304" pitchFamily="18" charset="0"/>
                <a:cs typeface="Times New Roman" panose="02020603050405020304" pitchFamily="18" charset="0"/>
              </a:rPr>
              <a:t>Όχι</a:t>
            </a:r>
            <a:r>
              <a:rPr lang="el-GR" sz="3200" dirty="0">
                <a:latin typeface="Times New Roman" panose="02020603050405020304" pitchFamily="18" charset="0"/>
                <a:cs typeface="Times New Roman" panose="02020603050405020304" pitchFamily="18" charset="0"/>
              </a:rPr>
              <a:t>: το πείραμα είναι αδύνατο να πραγματοποιηθεί με τα μέσα που ήταν διαθέσιμα στον Γαλιλαίο.</a:t>
            </a:r>
          </a:p>
          <a:p>
            <a:pPr algn="just">
              <a:spcBef>
                <a:spcPts val="1200"/>
              </a:spcBef>
              <a:spcAft>
                <a:spcPts val="1200"/>
              </a:spcAft>
            </a:pPr>
            <a:r>
              <a:rPr lang="el-GR" dirty="0">
                <a:latin typeface="Times New Roman" panose="02020603050405020304" pitchFamily="18" charset="0"/>
                <a:cs typeface="Times New Roman" panose="02020603050405020304" pitchFamily="18" charset="0"/>
              </a:rPr>
              <a:t>Θεωρεί ότι η ελεύθερη πτώση είναι ειδική περίπτωση της κίνησης σε ένα λείο κεκλιμένο επίπεδο.</a:t>
            </a:r>
          </a:p>
          <a:p>
            <a:pPr lvl="1" algn="just">
              <a:spcBef>
                <a:spcPts val="1200"/>
              </a:spcBef>
              <a:spcAft>
                <a:spcPts val="1200"/>
              </a:spcAft>
            </a:pPr>
            <a:r>
              <a:rPr lang="el-GR" sz="3200" b="1" dirty="0">
                <a:latin typeface="Times New Roman" panose="02020603050405020304" pitchFamily="18" charset="0"/>
                <a:cs typeface="Times New Roman" panose="02020603050405020304" pitchFamily="18" charset="0"/>
              </a:rPr>
              <a:t>Επομένως</a:t>
            </a:r>
            <a:r>
              <a:rPr lang="el-GR" sz="3200" dirty="0">
                <a:latin typeface="Times New Roman" panose="02020603050405020304" pitchFamily="18" charset="0"/>
                <a:cs typeface="Times New Roman" panose="02020603050405020304" pitchFamily="18" charset="0"/>
              </a:rPr>
              <a:t>, αν ένα σφαιρικό σώμα κινείται με σταθερή επιτάχυνση σε ένα κεκλιμένο επίπεδο, τότε πρέπει να κινείται με τον ίδιο τρόπο και όταν πέφτει ελεύθερα.</a:t>
            </a:r>
          </a:p>
        </p:txBody>
      </p:sp>
    </p:spTree>
    <p:extLst>
      <p:ext uri="{BB962C8B-B14F-4D97-AF65-F5344CB8AC3E}">
        <p14:creationId xmlns:p14="http://schemas.microsoft.com/office/powerpoint/2010/main" val="92351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4294967295"/>
          </p:nvPr>
        </p:nvSpPr>
        <p:spPr>
          <a:xfrm>
            <a:off x="533400" y="1945758"/>
            <a:ext cx="11201400" cy="4683642"/>
          </a:xfrm>
        </p:spPr>
        <p:txBody>
          <a:bodyPr>
            <a:noAutofit/>
          </a:bodyPr>
          <a:lstStyle/>
          <a:p>
            <a:pPr marL="0" indent="0" algn="ctr">
              <a:spcBef>
                <a:spcPts val="600"/>
              </a:spcBef>
              <a:spcAft>
                <a:spcPts val="600"/>
              </a:spcAft>
              <a:buNone/>
            </a:pPr>
            <a:r>
              <a:rPr lang="el-GR" altLang="ja-JP" b="1" dirty="0">
                <a:solidFill>
                  <a:srgbClr val="0070C0"/>
                </a:solidFill>
                <a:latin typeface="Times New Roman" panose="02020603050405020304" pitchFamily="18" charset="0"/>
                <a:cs typeface="Times New Roman" panose="02020603050405020304" pitchFamily="18" charset="0"/>
              </a:rPr>
              <a:t>Πειράματα σε κεκλιμένο επίπεδο</a:t>
            </a:r>
            <a:endParaRPr lang="el-GR" altLang="ja-JP" sz="3600" dirty="0">
              <a:solidFill>
                <a:srgbClr val="0070C0"/>
              </a:solidFill>
              <a:latin typeface="Times New Roman" panose="02020603050405020304" pitchFamily="18" charset="0"/>
              <a:cs typeface="Times New Roman" panose="02020603050405020304" pitchFamily="18" charset="0"/>
            </a:endParaRPr>
          </a:p>
          <a:p>
            <a:pPr>
              <a:spcBef>
                <a:spcPts val="600"/>
              </a:spcBef>
              <a:spcAft>
                <a:spcPts val="600"/>
              </a:spcAft>
            </a:pPr>
            <a:r>
              <a:rPr lang="el-GR" altLang="ja-JP" sz="2800" dirty="0">
                <a:latin typeface="Times New Roman" panose="02020603050405020304" pitchFamily="18" charset="0"/>
                <a:cs typeface="Times New Roman" panose="02020603050405020304" pitchFamily="18" charset="0"/>
              </a:rPr>
              <a:t>Αφήνει μια σφαίρα να κυλήσει προς τα κάτω, σε ένα επίπεδο με πολύ ελαφρά κλίση, και καταγράφει τις θέσεις της μετά από ίσους χρόνους.</a:t>
            </a:r>
          </a:p>
          <a:p>
            <a:pPr>
              <a:spcBef>
                <a:spcPts val="600"/>
              </a:spcBef>
              <a:spcAft>
                <a:spcPts val="600"/>
              </a:spcAft>
            </a:pPr>
            <a:r>
              <a:rPr lang="el-GR" altLang="ja-JP" sz="2800" dirty="0">
                <a:latin typeface="Times New Roman" panose="02020603050405020304" pitchFamily="18" charset="0"/>
                <a:cs typeface="Times New Roman" panose="02020603050405020304" pitchFamily="18" charset="0"/>
              </a:rPr>
              <a:t>Διαπιστώνει ότι οι διαδοχικές</a:t>
            </a:r>
            <a:r>
              <a:rPr lang="en-US" altLang="ja-JP" sz="2800" dirty="0">
                <a:latin typeface="Times New Roman" panose="02020603050405020304" pitchFamily="18" charset="0"/>
                <a:cs typeface="Times New Roman" panose="02020603050405020304" pitchFamily="18" charset="0"/>
              </a:rPr>
              <a:t> </a:t>
            </a:r>
            <a:r>
              <a:rPr lang="el-GR" altLang="ja-JP" sz="2800" dirty="0">
                <a:latin typeface="Times New Roman" panose="02020603050405020304" pitchFamily="18" charset="0"/>
                <a:cs typeface="Times New Roman" panose="02020603050405020304" pitchFamily="18" charset="0"/>
              </a:rPr>
              <a:t>μέσες ταχύτητες ακολουθούν τους αριθμούς 1, 3, 5, 7, …</a:t>
            </a:r>
          </a:p>
          <a:p>
            <a:pPr>
              <a:spcBef>
                <a:spcPts val="600"/>
              </a:spcBef>
              <a:spcAft>
                <a:spcPts val="600"/>
              </a:spcAft>
            </a:pPr>
            <a:r>
              <a:rPr lang="el-GR" altLang="ja-JP" sz="2800" dirty="0">
                <a:latin typeface="Times New Roman" panose="02020603050405020304" pitchFamily="18" charset="0"/>
                <a:cs typeface="Times New Roman" panose="02020603050405020304" pitchFamily="18" charset="0"/>
              </a:rPr>
              <a:t>Μετράει τις αποστάσεις από το σημείο εκκίνησης και βλέπει ότι ακολουθούν τους αριθμούς 1, 4, 9, 16, …</a:t>
            </a:r>
          </a:p>
          <a:p>
            <a:pPr>
              <a:spcBef>
                <a:spcPts val="600"/>
              </a:spcBef>
              <a:spcAft>
                <a:spcPts val="600"/>
              </a:spcAft>
            </a:pPr>
            <a:r>
              <a:rPr lang="el-GR" altLang="ja-JP" sz="2800" dirty="0">
                <a:latin typeface="Times New Roman" panose="02020603050405020304" pitchFamily="18" charset="0"/>
                <a:cs typeface="Times New Roman" panose="02020603050405020304" pitchFamily="18" charset="0"/>
              </a:rPr>
              <a:t>Δηλαδή οι αποστάσεις από το σημείο εκκίνησης είναι ανάλογες με τα τετράγωνα των χρόνων που έχουν παρέλθει.</a:t>
            </a:r>
            <a:endParaRPr lang="el-GR" sz="2800" dirty="0">
              <a:latin typeface="Times New Roman" panose="02020603050405020304" pitchFamily="18" charset="0"/>
              <a:cs typeface="Times New Roman" panose="02020603050405020304" pitchFamily="18" charset="0"/>
            </a:endParaRPr>
          </a:p>
        </p:txBody>
      </p:sp>
      <p:pic>
        <p:nvPicPr>
          <p:cNvPr id="81923" name="Picture 5" descr="expe_inclpln_top"/>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92096" y="349012"/>
            <a:ext cx="7620000" cy="1371600"/>
          </a:xfrm>
        </p:spPr>
      </p:pic>
    </p:spTree>
    <p:extLst>
      <p:ext uri="{BB962C8B-B14F-4D97-AF65-F5344CB8AC3E}">
        <p14:creationId xmlns:p14="http://schemas.microsoft.com/office/powerpoint/2010/main" val="3505723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81000" y="135791"/>
            <a:ext cx="11430000" cy="6494085"/>
          </a:xfrm>
          <a:prstGeom prst="rect">
            <a:avLst/>
          </a:prstGeom>
        </p:spPr>
        <p:txBody>
          <a:bodyPr wrap="square">
            <a:spAutoFit/>
          </a:bodyPr>
          <a:lstStyle/>
          <a:p>
            <a:pPr algn="just"/>
            <a:r>
              <a:rPr lang="el-GR" sz="2600" dirty="0">
                <a:latin typeface="Times New Roman" panose="02020603050405020304" pitchFamily="18" charset="0"/>
                <a:cs typeface="Times New Roman" panose="02020603050405020304" pitchFamily="18" charset="0"/>
              </a:rPr>
              <a:t>«Πήραμε ένα κομμάτι ξύλο … [</a:t>
            </a:r>
            <a:r>
              <a:rPr lang="el-GR" sz="2600" dirty="0" err="1">
                <a:latin typeface="Times New Roman" panose="02020603050405020304" pitchFamily="18" charset="0"/>
                <a:cs typeface="Times New Roman" panose="02020603050405020304" pitchFamily="18" charset="0"/>
              </a:rPr>
              <a:t>σ]την</a:t>
            </a:r>
            <a:r>
              <a:rPr lang="el-GR" sz="2600" dirty="0">
                <a:latin typeface="Times New Roman" panose="02020603050405020304" pitchFamily="18" charset="0"/>
                <a:cs typeface="Times New Roman" panose="02020603050405020304" pitchFamily="18" charset="0"/>
              </a:rPr>
              <a:t> επάνω άκρη κάναμε μια τομή και δημιουργήσαμε ένα αυλάκι … </a:t>
            </a:r>
            <a:r>
              <a:rPr lang="el-GR" sz="2600" b="1" dirty="0">
                <a:latin typeface="Times New Roman" panose="02020603050405020304" pitchFamily="18" charset="0"/>
                <a:cs typeface="Times New Roman" panose="02020603050405020304" pitchFamily="18" charset="0"/>
              </a:rPr>
              <a:t>το [οποίο] επενδύσαμε με μια περγαμηνή, και το γυαλίσαμε για να γίνει όσο το δυνατόν πιο λείο, ώστε να κυλάει μια εντελώς στρογγυλή και λεία σφαίρα κατασκευασμένη από τον σκληρότερο χαλκό</a:t>
            </a:r>
            <a:r>
              <a:rPr lang="el-GR" sz="2600" dirty="0">
                <a:latin typeface="Times New Roman" panose="02020603050405020304" pitchFamily="18" charset="0"/>
                <a:cs typeface="Times New Roman" panose="02020603050405020304" pitchFamily="18" charset="0"/>
              </a:rPr>
              <a:t>. Αφού τοποθετήσαμε το κομμάτι ξύλου σε κεκλιμένη θέση … αφήσαμε τη σφαίρα να κυλήσει στο αυλάκι, σημειώνοντας … τον χρόνο που χρειάστηκε για να ολοκληρώσει την κάθοδο. ... Αφού εκτελέσαμε αυτή τη διαδικασία μέχρι να σιγουρευτούμε για την αξιοπιστία της, αφήσαμε κατόπιν τη σφαίρα να κυλήσει μόνο στο ένα τέταρτο του μήκους του αυλακιού. Μετρώντας τον χρόνο καθόδου, βρήκαμε ότι είναι ακριβώς το μισό του προηγούμενου. Μετά εργαστήκαμε με άλλες αποστάσεις, συγκρίνοντας τον χρόνο [που απαιτήθηκε] για το συνολικό μήκος με αυτόν [που απαιτήθηκε] για το μισό, ή για τα δύο τρίτα, ή για τα τρία τέταρτα ή για όποιο άλλο κλάσμα. Σε αυτά τα πειράματα </a:t>
            </a:r>
            <a:r>
              <a:rPr lang="el-GR" sz="2600" b="1" dirty="0">
                <a:latin typeface="Times New Roman" panose="02020603050405020304" pitchFamily="18" charset="0"/>
                <a:cs typeface="Times New Roman" panose="02020603050405020304" pitchFamily="18" charset="0"/>
              </a:rPr>
              <a:t>που επαναλήφθηκαν εκατό φορές</a:t>
            </a:r>
            <a:r>
              <a:rPr lang="el-GR" sz="2600" dirty="0">
                <a:latin typeface="Times New Roman" panose="02020603050405020304" pitchFamily="18" charset="0"/>
                <a:cs typeface="Times New Roman" panose="02020603050405020304" pitchFamily="18" charset="0"/>
              </a:rPr>
              <a:t> βρίσκαμε πάντοτε πως οι λόγοι των αποστάσεων ήταν ανάλογοι με τους λόγους των τετραγώνων των χρόνων και αυτό ήταν αληθές για κάθε κλίση που είχε το αυλάκι» (</a:t>
            </a:r>
            <a:r>
              <a:rPr lang="en-US" sz="2600" dirty="0">
                <a:latin typeface="Times New Roman" panose="02020603050405020304" pitchFamily="18" charset="0"/>
                <a:cs typeface="Times New Roman" panose="02020603050405020304" pitchFamily="18" charset="0"/>
              </a:rPr>
              <a:t>Galileo, </a:t>
            </a:r>
            <a:r>
              <a:rPr lang="en-US" sz="2600" i="1" dirty="0">
                <a:latin typeface="Times New Roman" panose="02020603050405020304" pitchFamily="18" charset="0"/>
                <a:cs typeface="Times New Roman" panose="02020603050405020304" pitchFamily="18" charset="0"/>
              </a:rPr>
              <a:t>Dialogues Concerning Two New Sciences</a:t>
            </a:r>
            <a:r>
              <a:rPr lang="en-US" sz="2600"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σελ. </a:t>
            </a:r>
            <a:r>
              <a:rPr lang="en-US" sz="2600" dirty="0">
                <a:latin typeface="Times New Roman" panose="02020603050405020304" pitchFamily="18" charset="0"/>
                <a:cs typeface="Times New Roman" panose="02020603050405020304" pitchFamily="18" charset="0"/>
              </a:rPr>
              <a:t>178-179)</a:t>
            </a:r>
            <a:r>
              <a:rPr lang="el-GR"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397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CCC53-36C9-4021-8185-419CAA6FA122}"/>
              </a:ext>
            </a:extLst>
          </p:cNvPr>
          <p:cNvSpPr txBox="1"/>
          <p:nvPr/>
        </p:nvSpPr>
        <p:spPr>
          <a:xfrm>
            <a:off x="1066800" y="457201"/>
            <a:ext cx="9753600" cy="5755422"/>
          </a:xfrm>
          <a:prstGeom prst="rect">
            <a:avLst/>
          </a:prstGeom>
          <a:noFill/>
        </p:spPr>
        <p:txBody>
          <a:bodyPr wrap="square">
            <a:spAutoFit/>
          </a:bodyPr>
          <a:lstStyle/>
          <a:p>
            <a:pPr algn="just">
              <a:spcBef>
                <a:spcPts val="1200"/>
              </a:spcBef>
              <a:spcAft>
                <a:spcPts val="1200"/>
              </a:spcAft>
            </a:pPr>
            <a:r>
              <a:rPr lang="el-GR" sz="3200" dirty="0">
                <a:latin typeface="Times New Roman" panose="02020603050405020304" pitchFamily="18" charset="0"/>
                <a:cs typeface="Times New Roman" panose="02020603050405020304" pitchFamily="18" charset="0"/>
              </a:rPr>
              <a:t>«Για τη μέτρηση του χρόνου, χρησιμοποιήσαμε ένα μεγάλο δοχείο με νερό το οποίο τοποθετήσαμε σε κάποιο ύψος. Στον πυθμένα του δοχείου προσαρμόστηκε ένας σωλήνας μικρής διαμέτρου από τον οποίο έβγαινε ένας λεπτός πίδακας νερού. Συλλέγαμε το νερό που αντιστοιχούσε σε κάθε κάθοδο σε ένα μικρό κύπελλο ... και ζυγίζαμε το νερό σε μια ζυγαριά ακριβείας. Οι λόγοι των βαρών αντιστοιχούσαν στους λόγους των χρόνων» (</a:t>
            </a:r>
            <a:r>
              <a:rPr lang="en-US" sz="3200" dirty="0">
                <a:latin typeface="Times New Roman" panose="02020603050405020304" pitchFamily="18" charset="0"/>
                <a:cs typeface="Times New Roman" panose="02020603050405020304" pitchFamily="18" charset="0"/>
              </a:rPr>
              <a:t>Galileo, </a:t>
            </a:r>
            <a:r>
              <a:rPr lang="en-US" sz="3200" i="1" dirty="0">
                <a:latin typeface="Times New Roman" panose="02020603050405020304" pitchFamily="18" charset="0"/>
                <a:cs typeface="Times New Roman" panose="02020603050405020304" pitchFamily="18" charset="0"/>
              </a:rPr>
              <a:t>Dialogues Concerning Two New Sciences</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σελ. </a:t>
            </a:r>
            <a:r>
              <a:rPr lang="en-US" sz="3200" dirty="0">
                <a:latin typeface="Times New Roman" panose="02020603050405020304" pitchFamily="18" charset="0"/>
                <a:cs typeface="Times New Roman" panose="02020603050405020304" pitchFamily="18" charset="0"/>
              </a:rPr>
              <a:t>178-179)</a:t>
            </a:r>
            <a:r>
              <a:rPr lang="el-GR" sz="3200" dirty="0">
                <a:latin typeface="Times New Roman" panose="02020603050405020304" pitchFamily="18" charset="0"/>
                <a:cs typeface="Times New Roman" panose="02020603050405020304" pitchFamily="18" charset="0"/>
              </a:rPr>
              <a:t>.</a:t>
            </a:r>
          </a:p>
          <a:p>
            <a:pPr>
              <a:spcBef>
                <a:spcPts val="1200"/>
              </a:spcBef>
              <a:spcAft>
                <a:spcPts val="1200"/>
              </a:spcAft>
            </a:pPr>
            <a:r>
              <a:rPr lang="el-GR" sz="2800" dirty="0">
                <a:latin typeface="Times New Roman" panose="02020603050405020304" pitchFamily="18" charset="0"/>
                <a:cs typeface="Times New Roman" panose="02020603050405020304" pitchFamily="18" charset="0"/>
              </a:rPr>
              <a:t>Βλ. και </a:t>
            </a:r>
            <a:r>
              <a:rPr lang="en-US" sz="2800" dirty="0">
                <a:latin typeface="Times New Roman" panose="02020603050405020304" pitchFamily="18" charset="0"/>
                <a:cs typeface="Times New Roman" panose="02020603050405020304" pitchFamily="18" charset="0"/>
                <a:hlinkClick r:id="rId2"/>
              </a:rPr>
              <a:t>https://www.youtube.com/watch?v=ZBr8Q2ROX9s</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30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43001" y="244158"/>
            <a:ext cx="9906000" cy="1339850"/>
          </a:xfrm>
        </p:spPr>
        <p:txBody>
          <a:bodyPr>
            <a:noAutofit/>
          </a:bodyPr>
          <a:lstStyle/>
          <a:p>
            <a:pPr>
              <a:lnSpc>
                <a:spcPct val="90000"/>
              </a:lnSpc>
            </a:pPr>
            <a:r>
              <a:rPr lang="el-GR" altLang="ja-JP" sz="4800" b="1" dirty="0">
                <a:solidFill>
                  <a:srgbClr val="0070C0"/>
                </a:solidFill>
                <a:latin typeface="Times New Roman" panose="02020603050405020304" pitchFamily="18" charset="0"/>
                <a:cs typeface="Times New Roman" panose="02020603050405020304" pitchFamily="18" charset="0"/>
              </a:rPr>
              <a:t>Μέτρηση: η νέα βάση της επιστήμης</a:t>
            </a:r>
          </a:p>
        </p:txBody>
      </p:sp>
      <p:sp>
        <p:nvSpPr>
          <p:cNvPr id="86019" name="Rectangle 4"/>
          <p:cNvSpPr>
            <a:spLocks noGrp="1" noChangeArrowheads="1"/>
          </p:cNvSpPr>
          <p:nvPr>
            <p:ph idx="1"/>
          </p:nvPr>
        </p:nvSpPr>
        <p:spPr>
          <a:xfrm>
            <a:off x="685800" y="1893103"/>
            <a:ext cx="10896599" cy="4172419"/>
          </a:xfrm>
        </p:spPr>
        <p:txBody>
          <a:bodyPr>
            <a:normAutofit/>
          </a:bodyPr>
          <a:lstStyle/>
          <a:p>
            <a:pPr>
              <a:lnSpc>
                <a:spcPct val="90000"/>
              </a:lnSpc>
            </a:pPr>
            <a:endParaRPr lang="el-GR" altLang="ja-JP" sz="4800" dirty="0">
              <a:latin typeface="Times New Roman" panose="02020603050405020304" pitchFamily="18" charset="0"/>
              <a:cs typeface="Times New Roman" panose="02020603050405020304" pitchFamily="18" charset="0"/>
            </a:endParaRPr>
          </a:p>
          <a:p>
            <a:pPr lvl="1">
              <a:lnSpc>
                <a:spcPct val="90000"/>
              </a:lnSpc>
            </a:pPr>
            <a:r>
              <a:rPr lang="el-GR" sz="4400" dirty="0">
                <a:latin typeface="Times New Roman" panose="02020603050405020304" pitchFamily="18" charset="0"/>
                <a:cs typeface="Times New Roman" panose="02020603050405020304" pitchFamily="18" charset="0"/>
              </a:rPr>
              <a:t>Ο Γαλιλαίος </a:t>
            </a:r>
            <a:r>
              <a:rPr lang="el-GR" altLang="ja-JP" sz="4400" dirty="0">
                <a:latin typeface="Times New Roman" panose="02020603050405020304" pitchFamily="18" charset="0"/>
                <a:cs typeface="Times New Roman" panose="02020603050405020304" pitchFamily="18" charset="0"/>
              </a:rPr>
              <a:t>δεν αναζητά αίτια αλλά ποσοτικούς νόμους.</a:t>
            </a: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6063" y="244158"/>
            <a:ext cx="8291244" cy="594042"/>
          </a:xfrm>
        </p:spPr>
        <p:txBody>
          <a:bodyPr>
            <a:normAutofit fontScale="90000"/>
          </a:bodyPr>
          <a:lstStyle/>
          <a:p>
            <a:r>
              <a:rPr lang="el-GR" sz="6000" b="1" dirty="0">
                <a:solidFill>
                  <a:srgbClr val="0070C0"/>
                </a:solidFill>
                <a:latin typeface="Times New Roman" panose="02020603050405020304" pitchFamily="18" charset="0"/>
                <a:cs typeface="Times New Roman" panose="02020603050405020304" pitchFamily="18" charset="0"/>
              </a:rPr>
              <a:t>Η αρχή της «αδράνειας»</a:t>
            </a:r>
            <a:endParaRPr lang="el-GR" sz="60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2"/>
          </p:nvPr>
        </p:nvSpPr>
        <p:spPr>
          <a:xfrm>
            <a:off x="5867400" y="1371600"/>
            <a:ext cx="6096000" cy="5394642"/>
          </a:xfrm>
        </p:spPr>
        <p:txBody>
          <a:bodyPr>
            <a:normAutofit fontScale="92500" lnSpcReduction="10000"/>
          </a:bodyPr>
          <a:lstStyle/>
          <a:p>
            <a:pPr marL="174625" indent="-174625" algn="just"/>
            <a:r>
              <a:rPr lang="el-GR" dirty="0">
                <a:solidFill>
                  <a:schemeClr val="tx1"/>
                </a:solidFill>
                <a:latin typeface="Times New Roman" panose="02020603050405020304" pitchFamily="18" charset="0"/>
                <a:cs typeface="Times New Roman" panose="02020603050405020304" pitchFamily="18" charset="0"/>
              </a:rPr>
              <a:t>«[Η] ταχύτητα που αποκτά ένα σώμα θα συνεχίζει να διατηρείται όσο δεν υπάρχουν αιτίες που προκαλούν επιτάχυνση ή επιβράδυνση, και αυτό είναι μια κατάσταση που ισχύει μόνο σε οριζόντια επίπεδα. Γιατί στην περίπτωση [της κίνησης προς τα κάτω] που τα επίπεδα είναι κεκλιμένα υπάρχει η αιτία της επιτάχυνσης, ενώ [στην κίνηση προς τα επάνω] πάλι σε κεκλιμένα επίπεδα υπάρχει επιβράδυνση. Από τα παραπάνω προκύπτει ότι η κίνηση σε οριζόντια επίπεδα [χωρίς τριβή] είναι αέναη» (</a:t>
            </a:r>
            <a:r>
              <a:rPr lang="en-US" dirty="0">
                <a:solidFill>
                  <a:schemeClr val="tx1"/>
                </a:solidFill>
                <a:latin typeface="Times New Roman" panose="02020603050405020304" pitchFamily="18" charset="0"/>
                <a:cs typeface="Times New Roman" panose="02020603050405020304" pitchFamily="18" charset="0"/>
              </a:rPr>
              <a:t>Galileo, </a:t>
            </a:r>
            <a:r>
              <a:rPr lang="en-US" i="1" dirty="0">
                <a:solidFill>
                  <a:schemeClr val="tx1"/>
                </a:solidFill>
                <a:latin typeface="Times New Roman" panose="02020603050405020304" pitchFamily="18" charset="0"/>
                <a:cs typeface="Times New Roman" panose="02020603050405020304" pitchFamily="18" charset="0"/>
              </a:rPr>
              <a:t>Dialogues Concerning </a:t>
            </a:r>
            <a:r>
              <a:rPr lang="el-GR" i="1" dirty="0">
                <a:solidFill>
                  <a:schemeClr val="tx1"/>
                </a:solidFill>
                <a:latin typeface="Times New Roman" panose="02020603050405020304" pitchFamily="18" charset="0"/>
                <a:cs typeface="Times New Roman" panose="02020603050405020304" pitchFamily="18" charset="0"/>
              </a:rPr>
              <a:t>T</a:t>
            </a:r>
            <a:r>
              <a:rPr lang="en-US" i="1" dirty="0">
                <a:solidFill>
                  <a:schemeClr val="tx1"/>
                </a:solidFill>
                <a:latin typeface="Times New Roman" panose="02020603050405020304" pitchFamily="18" charset="0"/>
                <a:cs typeface="Times New Roman" panose="02020603050405020304" pitchFamily="18" charset="0"/>
              </a:rPr>
              <a:t>wo New Sciences, </a:t>
            </a:r>
            <a:r>
              <a:rPr lang="el-GR" dirty="0">
                <a:solidFill>
                  <a:schemeClr val="tx1"/>
                </a:solidFill>
                <a:latin typeface="Times New Roman" panose="02020603050405020304" pitchFamily="18" charset="0"/>
                <a:cs typeface="Times New Roman" panose="02020603050405020304" pitchFamily="18" charset="0"/>
              </a:rPr>
              <a:t>σελ. </a:t>
            </a:r>
            <a:r>
              <a:rPr lang="en-US" dirty="0">
                <a:solidFill>
                  <a:schemeClr val="tx1"/>
                </a:solidFill>
                <a:latin typeface="Times New Roman" panose="02020603050405020304" pitchFamily="18" charset="0"/>
                <a:cs typeface="Times New Roman" panose="02020603050405020304" pitchFamily="18" charset="0"/>
              </a:rPr>
              <a:t>215</a:t>
            </a:r>
            <a:r>
              <a:rPr lang="el-GR"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199" y="2819400"/>
            <a:ext cx="5235778" cy="210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337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970568" y="244158"/>
            <a:ext cx="8282763" cy="975042"/>
          </a:xfrm>
        </p:spPr>
        <p:txBody>
          <a:bodyPr>
            <a:normAutofit fontScale="90000"/>
          </a:bodyPr>
          <a:lstStyle/>
          <a:p>
            <a:r>
              <a:rPr lang="el-GR" sz="3600" b="1" dirty="0">
                <a:solidFill>
                  <a:srgbClr val="0070C0"/>
                </a:solidFill>
                <a:latin typeface="Times New Roman" panose="02020603050405020304" pitchFamily="18" charset="0"/>
                <a:cs typeface="Times New Roman" panose="02020603050405020304" pitchFamily="18" charset="0"/>
              </a:rPr>
              <a:t>Πώς αντιμετώπισε ο Γαλιλαίος τα προβλήματα του Κοπερνίκειου συστήματος;</a:t>
            </a:r>
          </a:p>
        </p:txBody>
      </p:sp>
      <p:sp>
        <p:nvSpPr>
          <p:cNvPr id="2" name="Content Placeholder 1"/>
          <p:cNvSpPr>
            <a:spLocks noGrp="1"/>
          </p:cNvSpPr>
          <p:nvPr>
            <p:ph idx="1"/>
          </p:nvPr>
        </p:nvSpPr>
        <p:spPr>
          <a:xfrm>
            <a:off x="838200" y="1600200"/>
            <a:ext cx="10439399" cy="5013642"/>
          </a:xfrm>
        </p:spPr>
        <p:txBody>
          <a:bodyPr>
            <a:noAutofit/>
          </a:bodyPr>
          <a:lstStyle/>
          <a:p>
            <a:pPr>
              <a:spcBef>
                <a:spcPts val="600"/>
              </a:spcBef>
              <a:spcAft>
                <a:spcPts val="600"/>
              </a:spcAft>
            </a:pPr>
            <a:r>
              <a:rPr lang="el-GR" sz="2800" dirty="0">
                <a:latin typeface="Times New Roman" panose="02020603050405020304" pitchFamily="18" charset="0"/>
                <a:cs typeface="Times New Roman" panose="02020603050405020304" pitchFamily="18" charset="0"/>
              </a:rPr>
              <a:t>Η </a:t>
            </a:r>
            <a:r>
              <a:rPr lang="el-GR" altLang="ja-JP" sz="2800" dirty="0">
                <a:latin typeface="Times New Roman" panose="02020603050405020304" pitchFamily="18" charset="0"/>
                <a:cs typeface="Times New Roman" panose="02020603050405020304" pitchFamily="18" charset="0"/>
              </a:rPr>
              <a:t>αρχή της (κυκλικής) αδράνειας:</a:t>
            </a:r>
          </a:p>
          <a:p>
            <a:pPr lvl="1" algn="just">
              <a:spcBef>
                <a:spcPts val="600"/>
              </a:spcBef>
              <a:spcAft>
                <a:spcPts val="600"/>
              </a:spcAft>
            </a:pPr>
            <a:r>
              <a:rPr lang="el-GR" altLang="ja-JP" sz="2400" dirty="0">
                <a:latin typeface="Times New Roman" panose="02020603050405020304" pitchFamily="18" charset="0"/>
                <a:cs typeface="Times New Roman" panose="02020603050405020304" pitchFamily="18" charset="0"/>
              </a:rPr>
              <a:t>«Συμβαδίζοντας με τη γη είναι η αρχέγονη και αιώνια κίνηση στην οποία συμμετέχει  …  [κάθε σώμα] ως γήινο αντικείμενο, κίνηση την οποία έχει από τη φύση του και θα τη διατηρεί παντοτινά»</a:t>
            </a:r>
            <a:r>
              <a:rPr lang="en-US" altLang="ja-JP" sz="2400" dirty="0">
                <a:latin typeface="Times New Roman" panose="02020603050405020304" pitchFamily="18" charset="0"/>
                <a:cs typeface="Times New Roman" panose="02020603050405020304" pitchFamily="18" charset="0"/>
              </a:rPr>
              <a:t> (Galileo, </a:t>
            </a:r>
            <a:r>
              <a:rPr lang="en-US" altLang="ja-JP" sz="2400" i="1" dirty="0">
                <a:latin typeface="Times New Roman" panose="02020603050405020304" pitchFamily="18" charset="0"/>
                <a:cs typeface="Times New Roman" panose="02020603050405020304" pitchFamily="18" charset="0"/>
              </a:rPr>
              <a:t>Dialogue Concerning the Two Chief World Systems</a:t>
            </a:r>
            <a:r>
              <a:rPr lang="en-US" altLang="ja-JP" sz="2400" dirty="0">
                <a:latin typeface="Times New Roman" panose="02020603050405020304" pitchFamily="18" charset="0"/>
                <a:cs typeface="Times New Roman" panose="02020603050405020304" pitchFamily="18" charset="0"/>
              </a:rPr>
              <a:t>, Univ. of California Press 1967, </a:t>
            </a:r>
            <a:r>
              <a:rPr lang="el-GR" altLang="ja-JP" sz="2400" dirty="0">
                <a:latin typeface="Times New Roman" panose="02020603050405020304" pitchFamily="18" charset="0"/>
                <a:cs typeface="Times New Roman" panose="02020603050405020304" pitchFamily="18" charset="0"/>
              </a:rPr>
              <a:t>σελ. </a:t>
            </a:r>
            <a:r>
              <a:rPr lang="en-US" altLang="ja-JP" sz="2400" dirty="0">
                <a:latin typeface="Times New Roman" panose="02020603050405020304" pitchFamily="18" charset="0"/>
                <a:cs typeface="Times New Roman" panose="02020603050405020304" pitchFamily="18" charset="0"/>
              </a:rPr>
              <a:t>177-178).</a:t>
            </a:r>
            <a:endParaRPr lang="el-GR" altLang="ja-JP" sz="2400" dirty="0">
              <a:latin typeface="Times New Roman" panose="02020603050405020304" pitchFamily="18" charset="0"/>
              <a:cs typeface="Times New Roman" panose="02020603050405020304" pitchFamily="18" charset="0"/>
            </a:endParaRPr>
          </a:p>
          <a:p>
            <a:pPr>
              <a:spcBef>
                <a:spcPts val="600"/>
              </a:spcBef>
              <a:spcAft>
                <a:spcPts val="600"/>
              </a:spcAft>
            </a:pPr>
            <a:r>
              <a:rPr lang="el-GR" altLang="ja-JP" sz="2800" dirty="0">
                <a:latin typeface="Times New Roman" panose="02020603050405020304" pitchFamily="18" charset="0"/>
                <a:cs typeface="Times New Roman" panose="02020603050405020304" pitchFamily="18" charset="0"/>
              </a:rPr>
              <a:t>Δεν χρησιμοποιεί τη λέξη «αδράνεια» ούτε και την αρχή της αδράνειας με τη σημερινή της σημασία.</a:t>
            </a:r>
            <a:endParaRPr lang="en-US" altLang="ja-JP" sz="2800" dirty="0">
              <a:latin typeface="Times New Roman" panose="02020603050405020304" pitchFamily="18" charset="0"/>
              <a:cs typeface="Times New Roman" panose="02020603050405020304" pitchFamily="18" charset="0"/>
            </a:endParaRPr>
          </a:p>
          <a:p>
            <a:pPr>
              <a:spcBef>
                <a:spcPts val="600"/>
              </a:spcBef>
              <a:spcAft>
                <a:spcPts val="600"/>
              </a:spcAft>
            </a:pPr>
            <a:r>
              <a:rPr lang="el-GR" altLang="ja-JP" sz="2800" dirty="0">
                <a:latin typeface="Times New Roman" panose="02020603050405020304" pitchFamily="18" charset="0"/>
                <a:cs typeface="Times New Roman" panose="02020603050405020304" pitchFamily="18" charset="0"/>
              </a:rPr>
              <a:t>Διατηρεί ένα στοιχείο της παλιάς κοσμολογίας:</a:t>
            </a:r>
          </a:p>
          <a:p>
            <a:pPr lvl="1">
              <a:spcBef>
                <a:spcPts val="600"/>
              </a:spcBef>
              <a:spcAft>
                <a:spcPts val="600"/>
              </a:spcAft>
            </a:pPr>
            <a:r>
              <a:rPr lang="en-US" altLang="ja-JP" sz="2400" dirty="0">
                <a:latin typeface="Times New Roman" panose="02020603050405020304" pitchFamily="18" charset="0"/>
                <a:cs typeface="Times New Roman" panose="02020603050405020304" pitchFamily="18" charset="0"/>
              </a:rPr>
              <a:t>T</a:t>
            </a:r>
            <a:r>
              <a:rPr lang="el-GR" altLang="ja-JP" sz="2400" dirty="0">
                <a:latin typeface="Times New Roman" panose="02020603050405020304" pitchFamily="18" charset="0"/>
                <a:cs typeface="Times New Roman" panose="02020603050405020304" pitchFamily="18" charset="0"/>
              </a:rPr>
              <a:t>α σώματα μπορεί να κινούνται επ’ άπειρον</a:t>
            </a:r>
            <a:r>
              <a:rPr lang="en-US" altLang="ja-JP" sz="2400" dirty="0">
                <a:latin typeface="Times New Roman" panose="02020603050405020304" pitchFamily="18" charset="0"/>
                <a:cs typeface="Times New Roman" panose="02020603050405020304" pitchFamily="18" charset="0"/>
              </a:rPr>
              <a:t> </a:t>
            </a:r>
            <a:r>
              <a:rPr lang="el-GR" altLang="ja-JP" sz="2400" dirty="0">
                <a:latin typeface="Times New Roman" panose="02020603050405020304" pitchFamily="18" charset="0"/>
                <a:cs typeface="Times New Roman" panose="02020603050405020304" pitchFamily="18" charset="0"/>
              </a:rPr>
              <a:t>μόνο κυκλικά.</a:t>
            </a:r>
          </a:p>
        </p:txBody>
      </p:sp>
    </p:spTree>
    <p:extLst>
      <p:ext uri="{BB962C8B-B14F-4D97-AF65-F5344CB8AC3E}">
        <p14:creationId xmlns:p14="http://schemas.microsoft.com/office/powerpoint/2010/main" val="17619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050943" y="244158"/>
            <a:ext cx="8136611" cy="594042"/>
          </a:xfrm>
        </p:spPr>
        <p:txBody>
          <a:bodyPr>
            <a:normAutofit fontScale="90000"/>
          </a:bodyPr>
          <a:lstStyle/>
          <a:p>
            <a:r>
              <a:rPr lang="el-GR" sz="4000" b="1" dirty="0">
                <a:solidFill>
                  <a:srgbClr val="0070C0"/>
                </a:solidFill>
                <a:latin typeface="Times New Roman" panose="02020603050405020304" pitchFamily="18" charset="0"/>
                <a:cs typeface="Times New Roman" panose="02020603050405020304" pitchFamily="18" charset="0"/>
              </a:rPr>
              <a:t>Μια ν</a:t>
            </a:r>
            <a:r>
              <a:rPr lang="el-GR" altLang="ja-JP" sz="4000" b="1" dirty="0">
                <a:solidFill>
                  <a:srgbClr val="0070C0"/>
                </a:solidFill>
                <a:latin typeface="Times New Roman" panose="02020603050405020304" pitchFamily="18" charset="0"/>
                <a:cs typeface="Times New Roman" panose="02020603050405020304" pitchFamily="18" charset="0"/>
              </a:rPr>
              <a:t>έα αντίληψη για την κίνηση</a:t>
            </a:r>
            <a:endParaRPr lang="el-GR" sz="4000" b="1" dirty="0">
              <a:solidFill>
                <a:srgbClr val="0070C0"/>
              </a:solidFill>
              <a:latin typeface="Times New Roman" panose="02020603050405020304" pitchFamily="18" charset="0"/>
              <a:cs typeface="Times New Roman" panose="02020603050405020304" pitchFamily="18" charset="0"/>
            </a:endParaRPr>
          </a:p>
        </p:txBody>
      </p:sp>
      <p:sp>
        <p:nvSpPr>
          <p:cNvPr id="7171" name="Rectangle 3"/>
          <p:cNvSpPr>
            <a:spLocks noGrp="1" noChangeArrowheads="1"/>
          </p:cNvSpPr>
          <p:nvPr>
            <p:ph idx="1"/>
          </p:nvPr>
        </p:nvSpPr>
        <p:spPr>
          <a:xfrm>
            <a:off x="838201" y="1219200"/>
            <a:ext cx="10515600" cy="5394642"/>
          </a:xfrm>
        </p:spPr>
        <p:txBody>
          <a:bodyPr>
            <a:normAutofit lnSpcReduction="10000"/>
          </a:bodyPr>
          <a:lstStyle/>
          <a:p>
            <a:pPr>
              <a:spcBef>
                <a:spcPts val="1200"/>
              </a:spcBef>
              <a:spcAft>
                <a:spcPts val="1200"/>
              </a:spcAft>
            </a:pPr>
            <a:r>
              <a:rPr lang="el-GR" sz="2600" dirty="0">
                <a:latin typeface="Times New Roman" panose="02020603050405020304" pitchFamily="18" charset="0"/>
                <a:cs typeface="Times New Roman" panose="02020603050405020304" pitchFamily="18" charset="0"/>
              </a:rPr>
              <a:t>Ωστόσο, η θεωρία του Γαλιλαίου διαφ</a:t>
            </a:r>
            <a:r>
              <a:rPr lang="el-GR" altLang="ja-JP" sz="2600" dirty="0">
                <a:latin typeface="Times New Roman" panose="02020603050405020304" pitchFamily="18" charset="0"/>
                <a:cs typeface="Times New Roman" panose="02020603050405020304" pitchFamily="18" charset="0"/>
              </a:rPr>
              <a:t>έρει από την Αριστοτελική αντίληψη που συνδέει την κίνηση με την ίδια την ουσία των σωμάτων.</a:t>
            </a:r>
          </a:p>
          <a:p>
            <a:pPr>
              <a:spcBef>
                <a:spcPts val="1200"/>
              </a:spcBef>
              <a:spcAft>
                <a:spcPts val="1200"/>
              </a:spcAft>
            </a:pPr>
            <a:r>
              <a:rPr lang="el-GR" altLang="ja-JP" sz="2600" dirty="0">
                <a:latin typeface="Times New Roman" panose="02020603050405020304" pitchFamily="18" charset="0"/>
                <a:cs typeface="Times New Roman" panose="02020603050405020304" pitchFamily="18" charset="0"/>
              </a:rPr>
              <a:t>Για τον Γαλιλαίο, η κίνηση είναι μια </a:t>
            </a:r>
            <a:r>
              <a:rPr lang="el-GR" altLang="ja-JP" sz="2600" b="1" dirty="0">
                <a:latin typeface="Times New Roman" panose="02020603050405020304" pitchFamily="18" charset="0"/>
                <a:cs typeface="Times New Roman" panose="02020603050405020304" pitchFamily="18" charset="0"/>
              </a:rPr>
              <a:t>κατάσταση</a:t>
            </a:r>
            <a:r>
              <a:rPr lang="el-GR" altLang="ja-JP" sz="2600" dirty="0">
                <a:latin typeface="Times New Roman" panose="02020603050405020304" pitchFamily="18" charset="0"/>
                <a:cs typeface="Times New Roman" panose="02020603050405020304" pitchFamily="18" charset="0"/>
              </a:rPr>
              <a:t> στην οποία βρίσκονται τα σώματα:</a:t>
            </a:r>
          </a:p>
          <a:p>
            <a:pPr lvl="1" algn="just">
              <a:spcBef>
                <a:spcPts val="1200"/>
              </a:spcBef>
              <a:spcAft>
                <a:spcPts val="1200"/>
              </a:spcAft>
              <a:buNone/>
            </a:pPr>
            <a:r>
              <a:rPr lang="el-GR" altLang="ja-JP" dirty="0">
                <a:solidFill>
                  <a:schemeClr val="tx1"/>
                </a:solidFill>
                <a:latin typeface="Times New Roman" panose="02020603050405020304" pitchFamily="18" charset="0"/>
                <a:cs typeface="Times New Roman" panose="02020603050405020304" pitchFamily="18" charset="0"/>
              </a:rPr>
              <a:t>     «Διότι αναλογιστείτε το εξής: Η κίνηση, σε σχέση με τα αντικείμενα που δεν κινούνται, υφίσταται μόνο εφόσον συντελείται· και σε αντικείμενα που συμμετέχουν εξ ίσου σε οποιαδήποτε κίνηση αυτή δεν είναι εμφανής και είναι σαν να μην υπάρχει»</a:t>
            </a:r>
            <a:r>
              <a:rPr lang="en-US" altLang="ja-JP" dirty="0">
                <a:solidFill>
                  <a:schemeClr val="tx1"/>
                </a:solidFill>
                <a:latin typeface="Times New Roman" panose="02020603050405020304" pitchFamily="18" charset="0"/>
                <a:cs typeface="Times New Roman" panose="02020603050405020304" pitchFamily="18" charset="0"/>
              </a:rPr>
              <a:t>.</a:t>
            </a:r>
            <a:endParaRPr lang="el-GR" altLang="ja-JP" dirty="0">
              <a:solidFill>
                <a:schemeClr val="tx1"/>
              </a:solidFill>
              <a:latin typeface="Times New Roman" panose="02020603050405020304" pitchFamily="18" charset="0"/>
              <a:cs typeface="Times New Roman" panose="02020603050405020304" pitchFamily="18" charset="0"/>
            </a:endParaRPr>
          </a:p>
          <a:p>
            <a:pPr>
              <a:spcBef>
                <a:spcPts val="1200"/>
              </a:spcBef>
              <a:spcAft>
                <a:spcPts val="1200"/>
              </a:spcAft>
            </a:pPr>
            <a:r>
              <a:rPr lang="el-GR" altLang="ja-JP" sz="2600" dirty="0">
                <a:latin typeface="Times New Roman" panose="02020603050405020304" pitchFamily="18" charset="0"/>
                <a:cs typeface="Times New Roman" panose="02020603050405020304" pitchFamily="18" charset="0"/>
              </a:rPr>
              <a:t>Η κίνηση (όπως και η ηρεμία) δεν απαιτεί αίτιο. Αίτιο απαιτείται μόνο για τις</a:t>
            </a:r>
            <a:r>
              <a:rPr lang="el-GR" altLang="ja-JP" sz="2600" b="1" dirty="0">
                <a:latin typeface="Times New Roman" panose="02020603050405020304" pitchFamily="18" charset="0"/>
                <a:cs typeface="Times New Roman" panose="02020603050405020304" pitchFamily="18" charset="0"/>
              </a:rPr>
              <a:t> μεταβολές</a:t>
            </a:r>
            <a:r>
              <a:rPr lang="el-GR" altLang="ja-JP" sz="2600" dirty="0">
                <a:latin typeface="Times New Roman" panose="02020603050405020304" pitchFamily="18" charset="0"/>
                <a:cs typeface="Times New Roman" panose="02020603050405020304" pitchFamily="18" charset="0"/>
              </a:rPr>
              <a:t> της κίνησης.</a:t>
            </a:r>
          </a:p>
        </p:txBody>
      </p:sp>
    </p:spTree>
    <p:extLst>
      <p:ext uri="{BB962C8B-B14F-4D97-AF65-F5344CB8AC3E}">
        <p14:creationId xmlns:p14="http://schemas.microsoft.com/office/powerpoint/2010/main" val="184878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981200" y="152400"/>
            <a:ext cx="8229600" cy="533400"/>
          </a:xfrm>
        </p:spPr>
        <p:txBody>
          <a:bodyPr>
            <a:normAutofit fontScale="90000"/>
          </a:bodyPr>
          <a:lstStyle/>
          <a:p>
            <a:r>
              <a:rPr lang="el-GR" sz="5400" b="1" dirty="0">
                <a:solidFill>
                  <a:srgbClr val="0070C0"/>
                </a:solidFill>
                <a:latin typeface="Times New Roman" panose="02020603050405020304" pitchFamily="18" charset="0"/>
                <a:cs typeface="Times New Roman" panose="02020603050405020304" pitchFamily="18" charset="0"/>
              </a:rPr>
              <a:t>Σ</a:t>
            </a:r>
            <a:r>
              <a:rPr lang="el-GR" altLang="ja-JP" sz="5400" b="1" dirty="0">
                <a:solidFill>
                  <a:srgbClr val="0070C0"/>
                </a:solidFill>
                <a:latin typeface="Times New Roman" panose="02020603050405020304" pitchFamily="18" charset="0"/>
                <a:cs typeface="Times New Roman" panose="02020603050405020304" pitchFamily="18" charset="0"/>
              </a:rPr>
              <a:t>ύνθετες κινήσεις</a:t>
            </a:r>
            <a:endParaRPr lang="el-GR" sz="5400" b="1" dirty="0">
              <a:solidFill>
                <a:srgbClr val="0070C0"/>
              </a:solidFill>
              <a:latin typeface="Times New Roman" panose="02020603050405020304" pitchFamily="18" charset="0"/>
              <a:cs typeface="Times New Roman" panose="02020603050405020304" pitchFamily="18" charset="0"/>
            </a:endParaRPr>
          </a:p>
        </p:txBody>
      </p:sp>
      <p:sp>
        <p:nvSpPr>
          <p:cNvPr id="96259" name="Rectangle 3"/>
          <p:cNvSpPr>
            <a:spLocks noGrp="1" noChangeArrowheads="1"/>
          </p:cNvSpPr>
          <p:nvPr>
            <p:ph sz="half" idx="2"/>
          </p:nvPr>
        </p:nvSpPr>
        <p:spPr>
          <a:xfrm>
            <a:off x="7086599" y="990600"/>
            <a:ext cx="4777449" cy="5592762"/>
          </a:xfrm>
        </p:spPr>
        <p:txBody>
          <a:bodyPr>
            <a:normAutofit/>
          </a:bodyPr>
          <a:lstStyle/>
          <a:p>
            <a:pPr marL="0" indent="0">
              <a:spcBef>
                <a:spcPts val="1200"/>
              </a:spcBef>
              <a:spcAft>
                <a:spcPts val="1200"/>
              </a:spcAft>
              <a:buNone/>
            </a:pPr>
            <a:r>
              <a:rPr lang="el-GR" dirty="0">
                <a:latin typeface="Times New Roman" panose="02020603050405020304" pitchFamily="18" charset="0"/>
                <a:cs typeface="Times New Roman" panose="02020603050405020304" pitchFamily="18" charset="0"/>
              </a:rPr>
              <a:t>Τα σ</a:t>
            </a:r>
            <a:r>
              <a:rPr lang="el-GR" altLang="ja-JP" dirty="0">
                <a:latin typeface="Times New Roman" panose="02020603050405020304" pitchFamily="18" charset="0"/>
                <a:cs typeface="Times New Roman" panose="02020603050405020304" pitchFamily="18" charset="0"/>
              </a:rPr>
              <a:t>ώματα μπορεί να συμμετέχουν ταυτόχρονα σε πολλές κινήσεις. Καμία δεν παρεμποδίζει την άλλη και συνδυάζονται αρμονικά.</a:t>
            </a:r>
          </a:p>
          <a:p>
            <a:pPr marL="0" indent="0">
              <a:spcBef>
                <a:spcPts val="1200"/>
              </a:spcBef>
              <a:spcAft>
                <a:spcPts val="1200"/>
              </a:spcAft>
              <a:buNone/>
            </a:pPr>
            <a:r>
              <a:rPr lang="el-GR" altLang="ja-JP" dirty="0">
                <a:latin typeface="Times New Roman" panose="02020603050405020304" pitchFamily="18" charset="0"/>
                <a:cs typeface="Times New Roman" panose="02020603050405020304" pitchFamily="18" charset="0"/>
              </a:rPr>
              <a:t>Κίνηση βλημάτων (παραβολική τροχιά):</a:t>
            </a:r>
          </a:p>
          <a:p>
            <a:pPr marL="228600" lvl="2" indent="0">
              <a:spcBef>
                <a:spcPts val="1200"/>
              </a:spcBef>
              <a:spcAft>
                <a:spcPts val="1200"/>
              </a:spcAft>
            </a:pPr>
            <a:r>
              <a:rPr lang="el-GR" sz="2400" dirty="0">
                <a:solidFill>
                  <a:schemeClr val="tx1"/>
                </a:solidFill>
                <a:latin typeface="Times New Roman" panose="02020603050405020304" pitchFamily="18" charset="0"/>
                <a:cs typeface="Times New Roman" panose="02020603050405020304" pitchFamily="18" charset="0"/>
              </a:rPr>
              <a:t>Η οριζ</a:t>
            </a:r>
            <a:r>
              <a:rPr lang="el-GR" altLang="ja-JP" sz="2400" dirty="0">
                <a:solidFill>
                  <a:schemeClr val="tx1"/>
                </a:solidFill>
                <a:latin typeface="Times New Roman" panose="02020603050405020304" pitchFamily="18" charset="0"/>
                <a:cs typeface="Times New Roman" panose="02020603050405020304" pitchFamily="18" charset="0"/>
              </a:rPr>
              <a:t>όντια κίνηση των βλημάτων συνδυάζεται με την ομαλά επιταχυνόμενη πτώση τους προς τη γη.</a:t>
            </a:r>
            <a:endParaRPr lang="el-GR" sz="2400" dirty="0">
              <a:solidFill>
                <a:schemeClr val="tx1"/>
              </a:solidFill>
              <a:latin typeface="Times New Roman" panose="02020603050405020304" pitchFamily="18" charset="0"/>
              <a:cs typeface="Times New Roman" panose="02020603050405020304" pitchFamily="18" charset="0"/>
            </a:endParaRPr>
          </a:p>
        </p:txBody>
      </p:sp>
      <p:pic>
        <p:nvPicPr>
          <p:cNvPr id="3" name="Θέση περιεχομένου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6785" y="1676400"/>
            <a:ext cx="6224843" cy="3532598"/>
          </a:xfrm>
        </p:spPr>
      </p:pic>
      <p:sp>
        <p:nvSpPr>
          <p:cNvPr id="6" name="TextBox 5">
            <a:extLst>
              <a:ext uri="{FF2B5EF4-FFF2-40B4-BE49-F238E27FC236}">
                <a16:creationId xmlns:a16="http://schemas.microsoft.com/office/drawing/2014/main" id="{DC5C9B08-F811-4A40-8AB5-D1533379AAD1}"/>
              </a:ext>
            </a:extLst>
          </p:cNvPr>
          <p:cNvSpPr txBox="1"/>
          <p:nvPr/>
        </p:nvSpPr>
        <p:spPr>
          <a:xfrm>
            <a:off x="1318551" y="5334000"/>
            <a:ext cx="4777449" cy="369332"/>
          </a:xfrm>
          <a:prstGeom prst="rect">
            <a:avLst/>
          </a:prstGeom>
          <a:noFill/>
        </p:spPr>
        <p:txBody>
          <a:bodyPr wrap="square">
            <a:spAutoFit/>
          </a:bodyPr>
          <a:lstStyle/>
          <a:p>
            <a:pPr algn="ctr"/>
            <a:r>
              <a:rPr lang="it-IT" b="1" dirty="0">
                <a:solidFill>
                  <a:srgbClr val="0070C0"/>
                </a:solidFill>
                <a:latin typeface="Times New Roman" panose="02020603050405020304" pitchFamily="18" charset="0"/>
              </a:rPr>
              <a:t>folio 116v, vol. 72, Galilean manuscripts, 1608</a:t>
            </a:r>
            <a:endParaRPr lang="en-US" dirty="0">
              <a:solidFill>
                <a:srgbClr val="0070C0"/>
              </a:solidFill>
            </a:endParaRPr>
          </a:p>
        </p:txBody>
      </p:sp>
    </p:spTree>
    <p:extLst>
      <p:ext uri="{BB962C8B-B14F-4D97-AF65-F5344CB8AC3E}">
        <p14:creationId xmlns:p14="http://schemas.microsoft.com/office/powerpoint/2010/main" val="2665200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639762"/>
          </a:xfrm>
        </p:spPr>
        <p:txBody>
          <a:bodyPr>
            <a:noAutofit/>
          </a:bodyPr>
          <a:lstStyle/>
          <a:p>
            <a:r>
              <a:rPr lang="el-GR" b="1" dirty="0">
                <a:solidFill>
                  <a:srgbClr val="0070C0"/>
                </a:solidFill>
                <a:latin typeface="Times New Roman" panose="02020603050405020304" pitchFamily="18" charset="0"/>
                <a:cs typeface="Times New Roman" panose="02020603050405020304" pitchFamily="18" charset="0"/>
              </a:rPr>
              <a:t>Πορτρέτα του Γαλιλαίου</a:t>
            </a:r>
          </a:p>
        </p:txBody>
      </p:sp>
      <p:pic>
        <p:nvPicPr>
          <p:cNvPr id="5" name="Θέση περιεχομένου 8"/>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54197" y="1166540"/>
            <a:ext cx="3689403" cy="5359224"/>
          </a:xfrm>
        </p:spPr>
      </p:pic>
      <p:pic>
        <p:nvPicPr>
          <p:cNvPr id="6" name="Θέση περιεχομένου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83341" y="1166540"/>
            <a:ext cx="3516284" cy="5359224"/>
          </a:xfrm>
        </p:spPr>
      </p:pic>
    </p:spTree>
    <p:extLst>
      <p:ext uri="{BB962C8B-B14F-4D97-AF65-F5344CB8AC3E}">
        <p14:creationId xmlns:p14="http://schemas.microsoft.com/office/powerpoint/2010/main" val="130265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D2393-62F6-47B2-9CD4-36678681477F}"/>
              </a:ext>
            </a:extLst>
          </p:cNvPr>
          <p:cNvSpPr txBox="1"/>
          <p:nvPr/>
        </p:nvSpPr>
        <p:spPr>
          <a:xfrm>
            <a:off x="457200" y="151181"/>
            <a:ext cx="11353800" cy="6617196"/>
          </a:xfrm>
          <a:prstGeom prst="rect">
            <a:avLst/>
          </a:prstGeom>
          <a:noFill/>
        </p:spPr>
        <p:txBody>
          <a:bodyPr wrap="square">
            <a:spAutoFit/>
          </a:bodyPr>
          <a:lstStyle/>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Αύγουστος 1609: Κατασκευάζει ένα τηλεσκόπιο με μεγέθυνση 8-9 φορές.</a:t>
            </a:r>
          </a:p>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Ο Δόγης μονιμοποιεί τον Γαλιλαίο στο Πανεπιστήμιο της </a:t>
            </a:r>
            <a:r>
              <a:rPr lang="el-GR" sz="2800" dirty="0" err="1">
                <a:latin typeface="Times New Roman" panose="02020603050405020304" pitchFamily="18" charset="0"/>
                <a:cs typeface="Times New Roman" panose="02020603050405020304" pitchFamily="18" charset="0"/>
              </a:rPr>
              <a:t>Πάδουας</a:t>
            </a:r>
            <a:r>
              <a:rPr lang="el-GR" sz="2800" dirty="0">
                <a:latin typeface="Times New Roman" panose="02020603050405020304" pitchFamily="18" charset="0"/>
                <a:cs typeface="Times New Roman" panose="02020603050405020304" pitchFamily="18" charset="0"/>
              </a:rPr>
              <a:t> και υπόσχεται να του υπερδιπλασιάσει τον μισθό.</a:t>
            </a:r>
          </a:p>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Νοέμβριος 1609: Κατασκευάζει ένα τηλεσκόπιο με μεγέθυνση 20 φορές</a:t>
            </a:r>
          </a:p>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Οι πρώτες ανακαλύψεις που έκανε με το τηλεσκόπιο (1609-1610): τα πολυάριθμα αστέρια του Γαλαξία, τα όρη της σελήνης, οι τέσσερις δορυφόροι του Δία (που αποκάλεσε «τα αστέρια των Μεδίκων»).</a:t>
            </a:r>
          </a:p>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19 Μαρτίου 1610: κυκλοφορία του </a:t>
            </a:r>
            <a:r>
              <a:rPr lang="el-GR" sz="2800" i="1" dirty="0">
                <a:latin typeface="Times New Roman" panose="02020603050405020304" pitchFamily="18" charset="0"/>
                <a:cs typeface="Times New Roman" panose="02020603050405020304" pitchFamily="18" charset="0"/>
              </a:rPr>
              <a:t>Αγγελιοφόρου των Άστρων</a:t>
            </a:r>
            <a:r>
              <a:rPr lang="el-GR" sz="2800" dirty="0">
                <a:latin typeface="Times New Roman" panose="02020603050405020304" pitchFamily="18" charset="0"/>
                <a:cs typeface="Times New Roman" panose="02020603050405020304" pitchFamily="18" charset="0"/>
              </a:rPr>
              <a:t> σε 550 αντίτυπα</a:t>
            </a:r>
          </a:p>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Μετά τη δημοσίευση του βιβλίου παρατηρεί τις φάσεις της Αφροδίτης, τα «τρία αστέρια» του Κρόνου, και τις ηλιακές κηλίδες.</a:t>
            </a:r>
          </a:p>
          <a:p>
            <a:pPr algn="just">
              <a:spcBef>
                <a:spcPts val="600"/>
              </a:spcBef>
              <a:spcAft>
                <a:spcPts val="600"/>
              </a:spcAft>
            </a:pPr>
            <a:r>
              <a:rPr lang="el-GR" sz="2800" dirty="0">
                <a:latin typeface="Times New Roman" panose="02020603050405020304" pitchFamily="18" charset="0"/>
                <a:cs typeface="Times New Roman" panose="02020603050405020304" pitchFamily="18" charset="0"/>
              </a:rPr>
              <a:t>1611: Αποδοχή των ανακαλύψεων του Γαλιλαίου από τους αστρονόμους του </a:t>
            </a:r>
            <a:r>
              <a:rPr lang="el-GR" sz="2800" dirty="0" err="1">
                <a:latin typeface="Times New Roman" panose="02020603050405020304" pitchFamily="18" charset="0"/>
                <a:cs typeface="Times New Roman" panose="02020603050405020304" pitchFamily="18" charset="0"/>
              </a:rPr>
              <a:t>Collegio</a:t>
            </a:r>
            <a:r>
              <a:rPr lang="el-GR" sz="2800" dirty="0">
                <a:latin typeface="Times New Roman" panose="02020603050405020304" pitchFamily="18" charset="0"/>
                <a:cs typeface="Times New Roman" panose="02020603050405020304" pitchFamily="18" charset="0"/>
              </a:rPr>
              <a:t> </a:t>
            </a:r>
            <a:r>
              <a:rPr lang="el-GR" sz="2800" dirty="0" err="1">
                <a:latin typeface="Times New Roman" panose="02020603050405020304" pitchFamily="18" charset="0"/>
                <a:cs typeface="Times New Roman" panose="02020603050405020304" pitchFamily="18" charset="0"/>
              </a:rPr>
              <a:t>Romano</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500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715962"/>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Πορτρέτα του Γαλιλαίου</a:t>
            </a:r>
            <a:endParaRPr lang="el-GR" dirty="0">
              <a:latin typeface="Times New Roman" panose="02020603050405020304" pitchFamily="18" charset="0"/>
              <a:cs typeface="Times New Roman" panose="02020603050405020304" pitchFamily="18" charset="0"/>
            </a:endParaRPr>
          </a:p>
        </p:txBody>
      </p:sp>
      <p:pic>
        <p:nvPicPr>
          <p:cNvPr id="1027" name="Picture 3" descr="C:\Users\Θόδωρος\Desktop\biagio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70459"/>
            <a:ext cx="3505200" cy="50984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Θόδωρος\Desktop\Feyerab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08" y="1263879"/>
            <a:ext cx="3429000" cy="51116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ok cover">
            <a:extLst>
              <a:ext uri="{FF2B5EF4-FFF2-40B4-BE49-F238E27FC236}">
                <a16:creationId xmlns:a16="http://schemas.microsoft.com/office/drawing/2014/main" id="{D924F712-E764-752E-C3AE-32F5D21A41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2092" y="1295400"/>
            <a:ext cx="3142708" cy="511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9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0AB01-D279-444A-9D06-2F255787DEB3}"/>
              </a:ext>
            </a:extLst>
          </p:cNvPr>
          <p:cNvSpPr txBox="1"/>
          <p:nvPr/>
        </p:nvSpPr>
        <p:spPr>
          <a:xfrm>
            <a:off x="2895600" y="1981200"/>
            <a:ext cx="7086600" cy="2185214"/>
          </a:xfrm>
          <a:prstGeom prst="rect">
            <a:avLst/>
          </a:prstGeom>
          <a:noFill/>
        </p:spPr>
        <p:txBody>
          <a:bodyPr wrap="square">
            <a:spAutoFit/>
          </a:bodyPr>
          <a:lstStyle/>
          <a:p>
            <a:pPr>
              <a:spcBef>
                <a:spcPts val="1200"/>
              </a:spcBef>
              <a:spcAft>
                <a:spcPts val="1200"/>
              </a:spcAft>
            </a:pPr>
            <a:r>
              <a:rPr lang="el-GR" sz="4000" dirty="0">
                <a:solidFill>
                  <a:srgbClr val="0070C0"/>
                </a:solidFill>
                <a:latin typeface="Times New Roman" panose="02020603050405020304" pitchFamily="18" charset="0"/>
                <a:cs typeface="Times New Roman" panose="02020603050405020304" pitchFamily="18" charset="0"/>
              </a:rPr>
              <a:t>Γαλιλαίος: Η Μάχη στην Αυγή της Σύγχρονης Επιστήμης</a:t>
            </a:r>
          </a:p>
          <a:p>
            <a:pPr lvl="1">
              <a:spcBef>
                <a:spcPts val="1200"/>
              </a:spcBef>
              <a:spcAft>
                <a:spcPts val="1200"/>
              </a:spcAft>
            </a:pPr>
            <a:r>
              <a:rPr lang="en-GB" sz="3600" dirty="0">
                <a:latin typeface="Times New Roman" panose="02020603050405020304" pitchFamily="18" charset="0"/>
                <a:cs typeface="Times New Roman" panose="02020603050405020304" pitchFamily="18" charset="0"/>
              </a:rPr>
              <a:t>https://vimeo.com/90314244</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27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563562"/>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Τα κύρια έργα του Γαλιλαίου</a:t>
            </a:r>
          </a:p>
        </p:txBody>
      </p:sp>
      <p:sp>
        <p:nvSpPr>
          <p:cNvPr id="3" name="Θέση περιεχομένου 2"/>
          <p:cNvSpPr>
            <a:spLocks noGrp="1"/>
          </p:cNvSpPr>
          <p:nvPr>
            <p:ph idx="1"/>
          </p:nvPr>
        </p:nvSpPr>
        <p:spPr>
          <a:xfrm>
            <a:off x="457200" y="1066800"/>
            <a:ext cx="11353800" cy="5638799"/>
          </a:xfrm>
        </p:spPr>
        <p:txBody>
          <a:bodyPr>
            <a:noAutofit/>
          </a:bodyPr>
          <a:lstStyle/>
          <a:p>
            <a:pPr>
              <a:spcBef>
                <a:spcPts val="1200"/>
              </a:spcBef>
              <a:spcAft>
                <a:spcPts val="1200"/>
              </a:spcAft>
            </a:pPr>
            <a:r>
              <a:rPr lang="en-GB" sz="3600" i="1" dirty="0">
                <a:latin typeface="Times New Roman" panose="02020603050405020304" pitchFamily="18" charset="0"/>
                <a:cs typeface="Times New Roman" panose="02020603050405020304" pitchFamily="18" charset="0"/>
              </a:rPr>
              <a:t>De Motu</a:t>
            </a:r>
            <a:r>
              <a:rPr lang="en-GB" sz="3600" dirty="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Περί κίνησης) (1590)</a:t>
            </a:r>
          </a:p>
          <a:p>
            <a:pPr>
              <a:spcBef>
                <a:spcPts val="1200"/>
              </a:spcBef>
              <a:spcAft>
                <a:spcPts val="1200"/>
              </a:spcAft>
            </a:pPr>
            <a:r>
              <a:rPr lang="el-GR" sz="3600" i="1" dirty="0">
                <a:latin typeface="Times New Roman" panose="02020603050405020304" pitchFamily="18" charset="0"/>
                <a:cs typeface="Times New Roman" panose="02020603050405020304" pitchFamily="18" charset="0"/>
              </a:rPr>
              <a:t>Ο Αγγελιοφόρος των Άστρων</a:t>
            </a:r>
            <a:r>
              <a:rPr lang="el-GR" sz="3600" dirty="0">
                <a:latin typeface="Times New Roman" panose="02020603050405020304" pitchFamily="18" charset="0"/>
                <a:cs typeface="Times New Roman" panose="02020603050405020304" pitchFamily="18" charset="0"/>
              </a:rPr>
              <a:t> (1610)</a:t>
            </a:r>
          </a:p>
          <a:p>
            <a:pPr>
              <a:spcBef>
                <a:spcPts val="1200"/>
              </a:spcBef>
              <a:spcAft>
                <a:spcPts val="1200"/>
              </a:spcAft>
            </a:pPr>
            <a:r>
              <a:rPr lang="el-GR" sz="3600" i="1" dirty="0">
                <a:latin typeface="Times New Roman" panose="02020603050405020304" pitchFamily="18" charset="0"/>
                <a:cs typeface="Times New Roman" panose="02020603050405020304" pitchFamily="18" charset="0"/>
              </a:rPr>
              <a:t>Επιστολές περί των Ηλιακών Κηλίδων</a:t>
            </a:r>
            <a:r>
              <a:rPr lang="el-GR" sz="3600" dirty="0">
                <a:latin typeface="Times New Roman" panose="02020603050405020304" pitchFamily="18" charset="0"/>
                <a:cs typeface="Times New Roman" panose="02020603050405020304" pitchFamily="18" charset="0"/>
              </a:rPr>
              <a:t> (1613)</a:t>
            </a:r>
          </a:p>
          <a:p>
            <a:pPr>
              <a:spcBef>
                <a:spcPts val="1200"/>
              </a:spcBef>
              <a:spcAft>
                <a:spcPts val="1200"/>
              </a:spcAft>
            </a:pPr>
            <a:r>
              <a:rPr lang="el-GR" sz="3600" i="1" dirty="0">
                <a:latin typeface="Times New Roman" panose="02020603050405020304" pitchFamily="18" charset="0"/>
                <a:cs typeface="Times New Roman" panose="02020603050405020304" pitchFamily="18" charset="0"/>
              </a:rPr>
              <a:t>Ο Δοκιμαστής</a:t>
            </a:r>
            <a:r>
              <a:rPr lang="el-GR" sz="3600" dirty="0">
                <a:latin typeface="Times New Roman" panose="02020603050405020304" pitchFamily="18" charset="0"/>
                <a:cs typeface="Times New Roman" panose="02020603050405020304" pitchFamily="18" charset="0"/>
              </a:rPr>
              <a:t> (1623)</a:t>
            </a:r>
          </a:p>
          <a:p>
            <a:pPr>
              <a:spcBef>
                <a:spcPts val="1200"/>
              </a:spcBef>
              <a:spcAft>
                <a:spcPts val="1200"/>
              </a:spcAft>
            </a:pPr>
            <a:r>
              <a:rPr lang="el-GR" sz="3600" i="1" dirty="0">
                <a:latin typeface="Times New Roman" panose="02020603050405020304" pitchFamily="18" charset="0"/>
                <a:cs typeface="Times New Roman" panose="02020603050405020304" pitchFamily="18" charset="0"/>
              </a:rPr>
              <a:t>Διάλογοι περί των Δύο Κύριων Συστημάτων του Κόσμου</a:t>
            </a:r>
            <a:r>
              <a:rPr lang="el-GR" sz="3600" dirty="0">
                <a:latin typeface="Times New Roman" panose="02020603050405020304" pitchFamily="18" charset="0"/>
                <a:cs typeface="Times New Roman" panose="02020603050405020304" pitchFamily="18" charset="0"/>
              </a:rPr>
              <a:t> (1632)</a:t>
            </a:r>
          </a:p>
          <a:p>
            <a:pPr>
              <a:spcBef>
                <a:spcPts val="1200"/>
              </a:spcBef>
              <a:spcAft>
                <a:spcPts val="1200"/>
              </a:spcAft>
            </a:pPr>
            <a:r>
              <a:rPr lang="el-GR" sz="3600" i="1" dirty="0">
                <a:latin typeface="Times New Roman" panose="02020603050405020304" pitchFamily="18" charset="0"/>
                <a:cs typeface="Times New Roman" panose="02020603050405020304" pitchFamily="18" charset="0"/>
              </a:rPr>
              <a:t>Δύο Νέες Επιστήμες </a:t>
            </a:r>
            <a:r>
              <a:rPr lang="el-GR" sz="3600" dirty="0">
                <a:latin typeface="Times New Roman" panose="02020603050405020304" pitchFamily="18" charset="0"/>
                <a:cs typeface="Times New Roman" panose="02020603050405020304" pitchFamily="18" charset="0"/>
              </a:rPr>
              <a:t>(1638)</a:t>
            </a:r>
          </a:p>
        </p:txBody>
      </p:sp>
    </p:spTree>
    <p:extLst>
      <p:ext uri="{BB962C8B-B14F-4D97-AF65-F5344CB8AC3E}">
        <p14:creationId xmlns:p14="http://schemas.microsoft.com/office/powerpoint/2010/main" val="2202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1981200" y="274638"/>
            <a:ext cx="8229600" cy="639762"/>
          </a:xfrm>
        </p:spPr>
        <p:txBody>
          <a:bodyPr>
            <a:normAutofit fontScale="90000"/>
          </a:bodyPr>
          <a:lstStyle/>
          <a:p>
            <a:pPr eaLnBrk="1" hangingPunct="1"/>
            <a:r>
              <a:rPr lang="el-GR" altLang="el-GR" sz="6000" dirty="0">
                <a:solidFill>
                  <a:srgbClr val="0070C0"/>
                </a:solidFill>
                <a:latin typeface="Times New Roman" panose="02020603050405020304" pitchFamily="18" charset="0"/>
                <a:cs typeface="Times New Roman" panose="02020603050405020304" pitchFamily="18" charset="0"/>
              </a:rPr>
              <a:t>Το τηλεσκόπιο</a:t>
            </a:r>
          </a:p>
        </p:txBody>
      </p:sp>
      <p:pic>
        <p:nvPicPr>
          <p:cNvPr id="4" name="Θέση περιεχομένου 3">
            <a:extLst>
              <a:ext uri="{FF2B5EF4-FFF2-40B4-BE49-F238E27FC236}">
                <a16:creationId xmlns:a16="http://schemas.microsoft.com/office/drawing/2014/main" id="{853CCDE2-5F3B-49E3-A91D-97CF6545BA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16448" y="1262992"/>
            <a:ext cx="3741993" cy="5320370"/>
          </a:xfrm>
        </p:spPr>
      </p:pic>
      <p:sp>
        <p:nvSpPr>
          <p:cNvPr id="8" name="TextBox 7">
            <a:extLst>
              <a:ext uri="{FF2B5EF4-FFF2-40B4-BE49-F238E27FC236}">
                <a16:creationId xmlns:a16="http://schemas.microsoft.com/office/drawing/2014/main" id="{F1082D3A-2C8B-46CA-8A1C-D7B534C3E2ED}"/>
              </a:ext>
            </a:extLst>
          </p:cNvPr>
          <p:cNvSpPr txBox="1"/>
          <p:nvPr/>
        </p:nvSpPr>
        <p:spPr>
          <a:xfrm>
            <a:off x="1955332" y="3095968"/>
            <a:ext cx="3988269" cy="646331"/>
          </a:xfrm>
          <a:prstGeom prst="rect">
            <a:avLst/>
          </a:prstGeom>
          <a:noFill/>
        </p:spPr>
        <p:txBody>
          <a:bodyPr wrap="square">
            <a:spAutoFit/>
          </a:bodyPr>
          <a:lstStyle/>
          <a:p>
            <a:r>
              <a:rPr lang="en-US" dirty="0">
                <a:hlinkClick r:id="rId3"/>
              </a:rPr>
              <a:t>https://www.britannica.com/biography/Galileo-Galilei/Telescopic-discoveries</a:t>
            </a:r>
            <a:endParaRPr lang="en-US" dirty="0"/>
          </a:p>
        </p:txBody>
      </p:sp>
    </p:spTree>
    <p:extLst>
      <p:ext uri="{BB962C8B-B14F-4D97-AF65-F5344CB8AC3E}">
        <p14:creationId xmlns:p14="http://schemas.microsoft.com/office/powerpoint/2010/main" val="297306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055629" y="244158"/>
            <a:ext cx="8102009" cy="670242"/>
          </a:xfrm>
        </p:spPr>
        <p:txBody>
          <a:bodyPr>
            <a:normAutofit fontScale="90000"/>
          </a:bodyPr>
          <a:lstStyle/>
          <a:p>
            <a:r>
              <a:rPr lang="el-GR" sz="4000" b="1" i="1" dirty="0">
                <a:solidFill>
                  <a:srgbClr val="0070C0"/>
                </a:solidFill>
                <a:latin typeface="Times New Roman" panose="02020603050405020304" pitchFamily="18" charset="0"/>
                <a:cs typeface="Times New Roman" panose="02020603050405020304" pitchFamily="18" charset="0"/>
              </a:rPr>
              <a:t>Ο αγγελιοφ</a:t>
            </a:r>
            <a:r>
              <a:rPr lang="el-GR" altLang="ja-JP" sz="4000" b="1" i="1" dirty="0">
                <a:solidFill>
                  <a:srgbClr val="0070C0"/>
                </a:solidFill>
                <a:latin typeface="Times New Roman" panose="02020603050405020304" pitchFamily="18" charset="0"/>
                <a:cs typeface="Times New Roman" panose="02020603050405020304" pitchFamily="18" charset="0"/>
              </a:rPr>
              <a:t>όρος των άστρων</a:t>
            </a:r>
            <a:r>
              <a:rPr lang="el-GR" altLang="ja-JP" sz="4000" b="1" dirty="0">
                <a:solidFill>
                  <a:srgbClr val="0070C0"/>
                </a:solidFill>
                <a:latin typeface="Times New Roman" panose="02020603050405020304" pitchFamily="18" charset="0"/>
                <a:cs typeface="Times New Roman" panose="02020603050405020304" pitchFamily="18" charset="0"/>
              </a:rPr>
              <a:t> (1610)</a:t>
            </a:r>
            <a:endParaRPr lang="el-GR" sz="4000" b="1" dirty="0">
              <a:solidFill>
                <a:srgbClr val="0070C0"/>
              </a:solidFill>
              <a:latin typeface="Times New Roman" panose="02020603050405020304" pitchFamily="18" charset="0"/>
              <a:cs typeface="Times New Roman" panose="02020603050405020304" pitchFamily="18" charset="0"/>
            </a:endParaRPr>
          </a:p>
        </p:txBody>
      </p:sp>
      <p:pic>
        <p:nvPicPr>
          <p:cNvPr id="45060" name="Picture 4" descr="300px-Sidereus_Nuncius_1610"/>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l="-17332" r="-17332"/>
          <a:stretch>
            <a:fillRect/>
          </a:stretch>
        </p:blipFill>
        <p:spPr>
          <a:xfrm>
            <a:off x="1550623" y="1295400"/>
            <a:ext cx="4828304" cy="5318442"/>
          </a:xfrm>
        </p:spPr>
      </p:pic>
      <p:sp>
        <p:nvSpPr>
          <p:cNvPr id="45059" name="Rectangle 3"/>
          <p:cNvSpPr>
            <a:spLocks noGrp="1" noChangeArrowheads="1"/>
          </p:cNvSpPr>
          <p:nvPr>
            <p:ph sz="half" idx="2"/>
          </p:nvPr>
        </p:nvSpPr>
        <p:spPr>
          <a:xfrm>
            <a:off x="6629401" y="1447801"/>
            <a:ext cx="3679003" cy="4857306"/>
          </a:xfrm>
        </p:spPr>
        <p:txBody>
          <a:bodyPr>
            <a:noAutofit/>
          </a:bodyPr>
          <a:lstStyle/>
          <a:p>
            <a:pPr>
              <a:spcBef>
                <a:spcPts val="1200"/>
              </a:spcBef>
              <a:spcAft>
                <a:spcPts val="1200"/>
              </a:spcAft>
            </a:pPr>
            <a:r>
              <a:rPr lang="el-GR" altLang="ja-JP" sz="3200" dirty="0">
                <a:latin typeface="Times New Roman" panose="02020603050405020304" pitchFamily="18" charset="0"/>
                <a:cs typeface="Times New Roman" panose="02020603050405020304" pitchFamily="18" charset="0"/>
              </a:rPr>
              <a:t>Περιείχε τις πρώτες παρατηρήσεις του ουρανού με το τηλεσκόπιο.</a:t>
            </a:r>
            <a:endParaRPr lang="el-GR" sz="3200" dirty="0">
              <a:latin typeface="Times New Roman" panose="02020603050405020304" pitchFamily="18" charset="0"/>
              <a:cs typeface="Times New Roman" panose="02020603050405020304" pitchFamily="18" charset="0"/>
            </a:endParaRPr>
          </a:p>
          <a:p>
            <a:pPr>
              <a:spcBef>
                <a:spcPts val="1200"/>
              </a:spcBef>
              <a:spcAft>
                <a:spcPts val="1200"/>
              </a:spcAft>
            </a:pPr>
            <a:r>
              <a:rPr lang="el-GR" sz="3200" dirty="0">
                <a:latin typeface="Times New Roman" panose="02020603050405020304" pitchFamily="18" charset="0"/>
                <a:cs typeface="Times New Roman" panose="02020603050405020304" pitchFamily="18" charset="0"/>
              </a:rPr>
              <a:t>Παρείχε ισχυρ</a:t>
            </a:r>
            <a:r>
              <a:rPr lang="el-GR" altLang="ja-JP" sz="3200" dirty="0">
                <a:latin typeface="Times New Roman" panose="02020603050405020304" pitchFamily="18" charset="0"/>
                <a:cs typeface="Times New Roman" panose="02020603050405020304" pitchFamily="18" charset="0"/>
              </a:rPr>
              <a:t>ές ενδείξεις υπέρ του Κοπερνίκειου συστήματος.</a:t>
            </a:r>
            <a:endParaRPr lang="el-G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80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89869" y="113216"/>
            <a:ext cx="8412263" cy="487679"/>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Τα πολυάριθμα άστρα του Γαλαξία</a:t>
            </a:r>
            <a:endParaRPr lang="el-GR"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half" idx="2"/>
          </p:nvPr>
        </p:nvSpPr>
        <p:spPr>
          <a:xfrm>
            <a:off x="6934200" y="2133600"/>
            <a:ext cx="3505200" cy="2590800"/>
          </a:xfrm>
        </p:spPr>
        <p:txBody>
          <a:bodyPr>
            <a:normAutofit/>
          </a:bodyPr>
          <a:lstStyle/>
          <a:p>
            <a:pPr marL="0" indent="0">
              <a:buNone/>
            </a:pPr>
            <a:r>
              <a:rPr lang="el-GR" sz="3200" dirty="0">
                <a:latin typeface="Times New Roman" panose="02020603050405020304" pitchFamily="18" charset="0"/>
                <a:cs typeface="Times New Roman" panose="02020603050405020304" pitchFamily="18" charset="0"/>
              </a:rPr>
              <a:t>Με το τηλεσκ</a:t>
            </a:r>
            <a:r>
              <a:rPr lang="el-GR" altLang="ja-JP" sz="3200" dirty="0">
                <a:latin typeface="Times New Roman" panose="02020603050405020304" pitchFamily="18" charset="0"/>
                <a:cs typeface="Times New Roman" panose="02020603050405020304" pitchFamily="18" charset="0"/>
              </a:rPr>
              <a:t>όπιο γίνονται ορατά πολλά άστρα που δεν φαίνονται με γυμνό μάτι.</a:t>
            </a:r>
          </a:p>
        </p:txBody>
      </p:sp>
      <p:pic>
        <p:nvPicPr>
          <p:cNvPr id="7" name="Θέση περιεχομένου 6">
            <a:extLst>
              <a:ext uri="{FF2B5EF4-FFF2-40B4-BE49-F238E27FC236}">
                <a16:creationId xmlns:a16="http://schemas.microsoft.com/office/drawing/2014/main" id="{0FE1EEC9-D2ED-4EB2-9CD5-C2A436DC92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81761" y="858605"/>
            <a:ext cx="3482884" cy="5140790"/>
          </a:xfrm>
        </p:spPr>
      </p:pic>
      <p:sp>
        <p:nvSpPr>
          <p:cNvPr id="9" name="TextBox 8">
            <a:extLst>
              <a:ext uri="{FF2B5EF4-FFF2-40B4-BE49-F238E27FC236}">
                <a16:creationId xmlns:a16="http://schemas.microsoft.com/office/drawing/2014/main" id="{855F023F-E24C-4873-8E23-BA926AC3A9D7}"/>
              </a:ext>
            </a:extLst>
          </p:cNvPr>
          <p:cNvSpPr txBox="1"/>
          <p:nvPr/>
        </p:nvSpPr>
        <p:spPr>
          <a:xfrm>
            <a:off x="2181761" y="6108846"/>
            <a:ext cx="3482884" cy="646331"/>
          </a:xfrm>
          <a:prstGeom prst="rect">
            <a:avLst/>
          </a:prstGeom>
          <a:noFill/>
        </p:spPr>
        <p:txBody>
          <a:bodyPr wrap="square">
            <a:spAutoFit/>
          </a:bodyPr>
          <a:lstStyle/>
          <a:p>
            <a:r>
              <a:rPr lang="en-US" dirty="0">
                <a:hlinkClick r:id="rId3"/>
              </a:rPr>
              <a:t>https://www.sciencephoto.com/media/1025014/view</a:t>
            </a:r>
            <a:endParaRPr lang="en-US" dirty="0"/>
          </a:p>
        </p:txBody>
      </p:sp>
    </p:spTree>
    <p:extLst>
      <p:ext uri="{BB962C8B-B14F-4D97-AF65-F5344CB8AC3E}">
        <p14:creationId xmlns:p14="http://schemas.microsoft.com/office/powerpoint/2010/main" val="198484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274639"/>
            <a:ext cx="8229600" cy="457199"/>
          </a:xfrm>
        </p:spPr>
        <p:txBody>
          <a:bodyPr>
            <a:normAutofit fontScale="90000"/>
          </a:bodyPr>
          <a:lstStyle/>
          <a:p>
            <a:r>
              <a:rPr lang="el-GR" b="1" dirty="0">
                <a:solidFill>
                  <a:srgbClr val="0070C0"/>
                </a:solidFill>
                <a:latin typeface="Times New Roman" panose="02020603050405020304" pitchFamily="18" charset="0"/>
                <a:cs typeface="Times New Roman" panose="02020603050405020304" pitchFamily="18" charset="0"/>
              </a:rPr>
              <a:t>Η επιφ</a:t>
            </a:r>
            <a:r>
              <a:rPr lang="el-GR" altLang="ja-JP" b="1" dirty="0">
                <a:solidFill>
                  <a:srgbClr val="0070C0"/>
                </a:solidFill>
                <a:latin typeface="Times New Roman" panose="02020603050405020304" pitchFamily="18" charset="0"/>
                <a:cs typeface="Times New Roman" panose="02020603050405020304" pitchFamily="18" charset="0"/>
              </a:rPr>
              <a:t>άνεια της σελήνης</a:t>
            </a:r>
            <a:endParaRPr lang="el-GR" b="1" dirty="0">
              <a:solidFill>
                <a:srgbClr val="0070C0"/>
              </a:solidFill>
              <a:latin typeface="Times New Roman" panose="02020603050405020304" pitchFamily="18" charset="0"/>
              <a:cs typeface="Times New Roman" panose="02020603050405020304" pitchFamily="18" charset="0"/>
            </a:endParaRPr>
          </a:p>
        </p:txBody>
      </p:sp>
      <p:sp>
        <p:nvSpPr>
          <p:cNvPr id="49155" name="Rectangle 3"/>
          <p:cNvSpPr>
            <a:spLocks noGrp="1" noChangeArrowheads="1"/>
          </p:cNvSpPr>
          <p:nvPr>
            <p:ph sz="half" idx="2"/>
          </p:nvPr>
        </p:nvSpPr>
        <p:spPr>
          <a:xfrm>
            <a:off x="6280935" y="1447800"/>
            <a:ext cx="3945276" cy="5029200"/>
          </a:xfrm>
        </p:spPr>
        <p:txBody>
          <a:bodyPr>
            <a:noAutofit/>
          </a:bodyPr>
          <a:lstStyle/>
          <a:p>
            <a:pPr marL="174625" indent="-174625">
              <a:spcBef>
                <a:spcPts val="1200"/>
              </a:spcBef>
              <a:spcAft>
                <a:spcPts val="1200"/>
              </a:spcAft>
            </a:pPr>
            <a:r>
              <a:rPr lang="el-GR" dirty="0">
                <a:latin typeface="Times New Roman" panose="02020603050405020304" pitchFamily="18" charset="0"/>
                <a:cs typeface="Times New Roman" panose="02020603050405020304" pitchFamily="18" charset="0"/>
              </a:rPr>
              <a:t>Η σελήνη είναι το πρ</a:t>
            </a:r>
            <a:r>
              <a:rPr lang="el-GR" altLang="ja-JP" dirty="0">
                <a:latin typeface="Times New Roman" panose="02020603050405020304" pitchFamily="18" charset="0"/>
                <a:cs typeface="Times New Roman" panose="02020603050405020304" pitchFamily="18" charset="0"/>
              </a:rPr>
              <a:t>ώτο ουράνιο σώμα που εξετάζει.</a:t>
            </a:r>
          </a:p>
          <a:p>
            <a:pPr marL="174625" indent="-174625">
              <a:spcBef>
                <a:spcPts val="1200"/>
              </a:spcBef>
              <a:spcAft>
                <a:spcPts val="1200"/>
              </a:spcAft>
            </a:pPr>
            <a:r>
              <a:rPr lang="el-GR" altLang="ja-JP" dirty="0">
                <a:latin typeface="Times New Roman" panose="02020603050405020304" pitchFamily="18" charset="0"/>
                <a:cs typeface="Times New Roman" panose="02020603050405020304" pitchFamily="18" charset="0"/>
              </a:rPr>
              <a:t>Η επιφάνεια της σελήνης μοιάζει με μια έρημη γη. Περιέχει όρη και κοιλάδες.</a:t>
            </a:r>
          </a:p>
          <a:p>
            <a:pPr marL="174625" indent="-174625">
              <a:spcBef>
                <a:spcPts val="1200"/>
              </a:spcBef>
              <a:spcAft>
                <a:spcPts val="1200"/>
              </a:spcAft>
            </a:pPr>
            <a:r>
              <a:rPr lang="el-GR" altLang="ja-JP" dirty="0">
                <a:latin typeface="Times New Roman" panose="02020603050405020304" pitchFamily="18" charset="0"/>
                <a:cs typeface="Times New Roman" panose="02020603050405020304" pitchFamily="18" charset="0"/>
              </a:rPr>
              <a:t>Δεν είναι η τέλεια και ομοιόμορφη σφαίρα των Αριστοτελικών.</a:t>
            </a:r>
          </a:p>
        </p:txBody>
      </p:sp>
      <p:pic>
        <p:nvPicPr>
          <p:cNvPr id="4" name="Θέση περιεχομένου 3">
            <a:extLst>
              <a:ext uri="{FF2B5EF4-FFF2-40B4-BE49-F238E27FC236}">
                <a16:creationId xmlns:a16="http://schemas.microsoft.com/office/drawing/2014/main" id="{06B5ADB0-DE37-4F09-855A-47CDAE7D89B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81201" y="1064832"/>
            <a:ext cx="3652275" cy="5061332"/>
          </a:xfrm>
        </p:spPr>
      </p:pic>
      <p:sp>
        <p:nvSpPr>
          <p:cNvPr id="10" name="TextBox 9">
            <a:extLst>
              <a:ext uri="{FF2B5EF4-FFF2-40B4-BE49-F238E27FC236}">
                <a16:creationId xmlns:a16="http://schemas.microsoft.com/office/drawing/2014/main" id="{D5C8CEAB-6A9F-47B1-8433-B7ACF74A9632}"/>
              </a:ext>
            </a:extLst>
          </p:cNvPr>
          <p:cNvSpPr txBox="1"/>
          <p:nvPr/>
        </p:nvSpPr>
        <p:spPr>
          <a:xfrm>
            <a:off x="1965789" y="6153835"/>
            <a:ext cx="3667686" cy="584775"/>
          </a:xfrm>
          <a:prstGeom prst="rect">
            <a:avLst/>
          </a:prstGeom>
          <a:noFill/>
        </p:spPr>
        <p:txBody>
          <a:bodyPr wrap="square">
            <a:spAutoFit/>
          </a:bodyPr>
          <a:lstStyle/>
          <a:p>
            <a:r>
              <a:rPr lang="en-US" sz="1600" dirty="0">
                <a:hlinkClick r:id="rId4"/>
              </a:rPr>
              <a:t>https://commons.wikimedia.org/wiki/File:Galileo%27s_sketches_of_the_moon.png</a:t>
            </a:r>
            <a:endParaRPr lang="en-US" sz="1600" dirty="0"/>
          </a:p>
        </p:txBody>
      </p:sp>
    </p:spTree>
    <p:extLst>
      <p:ext uri="{BB962C8B-B14F-4D97-AF65-F5344CB8AC3E}">
        <p14:creationId xmlns:p14="http://schemas.microsoft.com/office/powerpoint/2010/main" val="35480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2885</Words>
  <Application>Microsoft Office PowerPoint</Application>
  <PresentationFormat>Ευρεία οθόνη</PresentationFormat>
  <Paragraphs>179</Paragraphs>
  <Slides>41</Slides>
  <Notes>17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41</vt:i4>
      </vt:variant>
    </vt:vector>
  </HeadingPairs>
  <TitlesOfParts>
    <vt:vector size="45" baseType="lpstr">
      <vt:lpstr>Arial</vt:lpstr>
      <vt:lpstr>Calibri</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Τα κύρια έργα του Γαλιλαίου</vt:lpstr>
      <vt:lpstr>Το τηλεσκόπιο</vt:lpstr>
      <vt:lpstr>Ο αγγελιοφόρος των άστρων (1610)</vt:lpstr>
      <vt:lpstr>Τα πολυάριθμα άστρα του Γαλαξία</vt:lpstr>
      <vt:lpstr>Η επιφάνεια της σελήνης</vt:lpstr>
      <vt:lpstr>Οι δορυφόροι του Δία (Το σχήμα είναι από το βιβλίο του T. S. Kuhn, The Copernican Revolution (Harvard Univ Press, 1995), σελ. 222.)</vt:lpstr>
      <vt:lpstr>Οι φάσεις της Αφροδίτης (Το σχήμα είναι από το βιβλίο του T. S. Kuhn, The Copernican Revolution (Harvard Univ Press, 1995), σελ. 223.)</vt:lpstr>
      <vt:lpstr>Οι ηλιακές κηλίδες</vt:lpstr>
      <vt:lpstr>Παρουσίαση του PowerPoint</vt:lpstr>
      <vt:lpstr>Οι Μέδικοι και οι δορυφόροι του Δία</vt:lpstr>
      <vt:lpstr>Η μεθοδολογία του Γαλιλαίου</vt:lpstr>
      <vt:lpstr>Ο Δοκιμαστής (1623)</vt:lpstr>
      <vt:lpstr>Μαθηματικά και νόμοι της φύσης</vt:lpstr>
      <vt:lpstr>Διάλογος για τα Δύο Κύρια Συστήματα του Κόσμου, Πτολεμαϊκό και Κοπερνίκειο (1632)</vt:lpstr>
      <vt:lpstr>Στον Διάλογο ο Γαλιλαίος:</vt:lpstr>
      <vt:lpstr>Παρουσίαση του PowerPoint</vt:lpstr>
      <vt:lpstr>Παρουσίαση του PowerPoint</vt:lpstr>
      <vt:lpstr>Η μελέτη της κίνησης</vt:lpstr>
      <vt:lpstr>Παρουσίαση του PowerPoint</vt:lpstr>
      <vt:lpstr>Παρουσίαση του PowerPoint</vt:lpstr>
      <vt:lpstr>Ο μύθος του Πύργου της Πίζας</vt:lpstr>
      <vt:lpstr>Το νοητικό πείραμα του Γαλιλαίου για την ελεύθερη πτώση  (Συζητήσεις και μαθηματικές αποδείξεις περί των δύο νέων επιστημών, εκδ. 1914, σ. 63)</vt:lpstr>
      <vt:lpstr>Οι δύο νέες επιστήμες</vt:lpstr>
      <vt:lpstr>Παρουσίαση του PowerPoint</vt:lpstr>
      <vt:lpstr>Μαθηματική απόδειξη της σχέσης ανάμεσα στην απόσταση και το χρόνο (Galileo, Dialogues Concerning Two New Sciences, σελ. 176)</vt:lpstr>
      <vt:lpstr>Παρουσίαση του PowerPoint</vt:lpstr>
      <vt:lpstr>Παρουσίαση του PowerPoint</vt:lpstr>
      <vt:lpstr>Παρουσίαση του PowerPoint</vt:lpstr>
      <vt:lpstr>Παρουσίαση του PowerPoint</vt:lpstr>
      <vt:lpstr>Μέτρηση: η νέα βάση της επιστήμης</vt:lpstr>
      <vt:lpstr>Η αρχή της «αδράνειας»</vt:lpstr>
      <vt:lpstr>Πώς αντιμετώπισε ο Γαλιλαίος τα προβλήματα του Κοπερνίκειου συστήματος;</vt:lpstr>
      <vt:lpstr>Μια νέα αντίληψη για την κίνηση</vt:lpstr>
      <vt:lpstr>Σύνθετες κινήσεις</vt:lpstr>
      <vt:lpstr>Πορτρέτα του Γαλιλαίου</vt:lpstr>
      <vt:lpstr>Πορτρέτα του Γαλιλαίου</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V3.3.2 Η θεωρία της κίνησης τον 13ο και 14ο αι. -– Κινηματική</dc:title>
  <dc:creator>user</dc:creator>
  <cp:lastModifiedBy>Theodore Arabatzis</cp:lastModifiedBy>
  <cp:revision>67</cp:revision>
  <dcterms:created xsi:type="dcterms:W3CDTF">2021-07-03T10:23:13Z</dcterms:created>
  <dcterms:modified xsi:type="dcterms:W3CDTF">2023-03-28T18:26:33Z</dcterms:modified>
</cp:coreProperties>
</file>