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handoutMasterIdLst>
    <p:handoutMasterId r:id="rId49"/>
  </p:handoutMasterIdLst>
  <p:sldIdLst>
    <p:sldId id="256" r:id="rId3"/>
    <p:sldId id="258" r:id="rId4"/>
    <p:sldId id="1314" r:id="rId5"/>
    <p:sldId id="1315" r:id="rId6"/>
    <p:sldId id="1316" r:id="rId7"/>
    <p:sldId id="1317" r:id="rId8"/>
    <p:sldId id="1320" r:id="rId9"/>
    <p:sldId id="1318" r:id="rId10"/>
    <p:sldId id="1321" r:id="rId11"/>
    <p:sldId id="1322" r:id="rId12"/>
    <p:sldId id="1323" r:id="rId13"/>
    <p:sldId id="1324" r:id="rId14"/>
    <p:sldId id="1325" r:id="rId15"/>
    <p:sldId id="1326" r:id="rId16"/>
    <p:sldId id="1327" r:id="rId17"/>
    <p:sldId id="1328" r:id="rId18"/>
    <p:sldId id="1329" r:id="rId19"/>
    <p:sldId id="1330" r:id="rId20"/>
    <p:sldId id="1335" r:id="rId21"/>
    <p:sldId id="1336" r:id="rId22"/>
    <p:sldId id="1348" r:id="rId23"/>
    <p:sldId id="1333" r:id="rId24"/>
    <p:sldId id="1334" r:id="rId25"/>
    <p:sldId id="1319" r:id="rId26"/>
    <p:sldId id="1341" r:id="rId27"/>
    <p:sldId id="1339" r:id="rId28"/>
    <p:sldId id="1340" r:id="rId29"/>
    <p:sldId id="359" r:id="rId30"/>
    <p:sldId id="360" r:id="rId31"/>
    <p:sldId id="422" r:id="rId32"/>
    <p:sldId id="1342" r:id="rId33"/>
    <p:sldId id="1343" r:id="rId34"/>
    <p:sldId id="1338" r:id="rId35"/>
    <p:sldId id="1344" r:id="rId36"/>
    <p:sldId id="1345" r:id="rId37"/>
    <p:sldId id="1346" r:id="rId38"/>
    <p:sldId id="1347" r:id="rId39"/>
    <p:sldId id="1349" r:id="rId40"/>
    <p:sldId id="1352" r:id="rId41"/>
    <p:sldId id="1350" r:id="rId42"/>
    <p:sldId id="1353" r:id="rId43"/>
    <p:sldId id="1411" r:id="rId44"/>
    <p:sldId id="1354" r:id="rId45"/>
    <p:sldId id="1355" r:id="rId46"/>
    <p:sldId id="945" r:id="rId47"/>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630D"/>
    <a:srgbClr val="00B050"/>
    <a:srgbClr val="E98A77"/>
    <a:srgbClr val="B4C7E7"/>
    <a:srgbClr val="95C532"/>
    <a:srgbClr val="FFE4C8"/>
    <a:srgbClr val="000000"/>
    <a:srgbClr val="ED7D31"/>
    <a:srgbClr val="81FF5C"/>
    <a:srgbClr val="FF3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9" autoAdjust="0"/>
    <p:restoredTop sz="83847" autoAdjust="0"/>
  </p:normalViewPr>
  <p:slideViewPr>
    <p:cSldViewPr snapToGrid="0">
      <p:cViewPr varScale="1">
        <p:scale>
          <a:sx n="105" d="100"/>
          <a:sy n="105" d="100"/>
        </p:scale>
        <p:origin x="636" y="60"/>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24/06/2026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4:49.615"/>
    </inkml:context>
    <inkml:brush xml:id="br0">
      <inkml:brushProperty name="width" value="0.05" units="cm"/>
      <inkml:brushProperty name="height" value="0.05" units="cm"/>
      <inkml:brushProperty name="color" value="#6DDA00"/>
    </inkml:brush>
  </inkml:definitions>
  <inkml:trace contextRef="#ctx0" brushRef="#br0">1 4 2389,'3'1'7542,"18"6"6767,-12-6-12335,34 5-2894,1-2 1,-1-1 0,1-3-1,0-2 1,0-1 0,50-12 0,-72 10-3226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4:50.093"/>
    </inkml:context>
    <inkml:brush xml:id="br0">
      <inkml:brushProperty name="width" value="0.05" units="cm"/>
      <inkml:brushProperty name="height" value="0.05" units="cm"/>
      <inkml:brushProperty name="color" value="#6DDA00"/>
    </inkml:brush>
  </inkml:definitions>
  <inkml:trace contextRef="#ctx0" brushRef="#br0">0 7 112,'7'3'3915,"2"4"-1623,4-4 70,6 0 1536,-3 0 143,13 4 375,3-4-830,3 0-1994,6-3-1592,-2 0 0,-4-3 0,-3 0 0,3-4 0,29-18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4:55.962"/>
    </inkml:context>
    <inkml:brush xml:id="br0">
      <inkml:brushProperty name="width" value="0.05" units="cm"/>
      <inkml:brushProperty name="height" value="0.05" units="cm"/>
      <inkml:brushProperty name="color" value="#6DDA00"/>
    </inkml:brush>
  </inkml:definitions>
  <inkml:trace contextRef="#ctx0" brushRef="#br0">149 84 1000,'5'0'22350,"59"-27"-18877,38-8-4081,-100 35 607,17-6 1,1 1 0,-1 2 0,1 0 0,0 0 0,-1 2 0,1 1 0,0 0 0,29 5 0,-48-5-4,0 0 0,1 0 1,-1 0-1,1 1 0,-1-1 1,0 1-1,1-1 0,-1 1 1,0-1-1,1 1 0,-1 0 1,0 0-1,0-1 0,0 1 1,0 0-1,0 0 0,0 0 1,0 0-1,0 0 0,0 1 1,0-1-1,1 2 0,-2-2-8,0 1-1,1 0 0,-1 0 1,0-1-1,0 1 0,0 0 1,0 0-1,0-1 0,-1 1 0,1 0 1,-1 0-1,1-1 0,-1 1 1,1 0-1,-2 2 0,-4 6-81,0 0 0,-1 1 0,0-2 0,-11 11 1,12-12 24,-8 8-671,0-1 1,-28 24-1,19-19-1881,17-14 935,0-1 0,-14 10 1,3-2-2074,15-11 3650,-1 0 0,1 0 0,-1 0 0,0 0-1,1 0 1,-6 1 0,-45 1 14599,54-6-13723,1-7-921,-2 6 153,1 0 1,-1 1-1,0-1 1,1 0 0,0 1-1,0-1 1,-1 0-1,2 1 1,-1-1 0,0 1-1,0-1 1,1 1 0,-1 0-1,1 0 1,0 0-1,0-1 1,0 2 0,0-1-1,0 0 1,0 0-1,0 1 1,1-1 0,-1 1-1,1-1 1,-1 1-1,4-1 1,5-1-1235,0 0 0,0 1 0,1 0 1,-1 1-1,0 1 0,1-1 0,-1 2 0,0-1 0,1 2 0,-1 0 1,0 0-1,16 6 0,-20-5 1244,0 0 1,-1 1 0,1 0-1,-1 1 1,0 0-1,-1-1 1,1 2-1,-1-1 1,6 8 0,1 3 25,0 0 0,10 21 1,-17-28 2,0-1-1,-1 2 1,-1-1-1,1 0 1,-1 1 0,-1-1-1,0 1 1,0 0 0,-1 0-1,0 10 1,-1-15-14,-1 1-1,1-1 1,-1 1-1,0 0 1,0-1-1,-1 0 1,0 1 0,0-1-1,0 0 1,-1 0-1,1 0 1,-1 0-1,0 0 1,-1-1 0,1 1-1,-1-1 1,0 0-1,0 0 1,-6 4-1,0-1 1,0-1-1,0 0 1,0-1 0,-1 0-1,0 0 1,-18 4-1,0-2 27,-42 5 0,23-8-24,-1-2-1,0-2 1,-67-8 0,96 5-30,-22-5 0,36 7-37,0-1 1,0 0-1,1 0 0,-1 0 1,1-1-1,0 0 1,0 0-1,-6-4 0,9 6 3,1 0-1,0 0 1,0 0-1,0 0 1,0-1-1,0 1 1,0 0-1,0-1 1,0 1-1,0 0 1,1-1-1,-1 1 1,0-4-1,1 3-38,-1 0-1,1 0 1,1-1-1,-1 1 1,0 0-1,1 0 1,-1-1 0,1 1-1,-1 0 1,1 0-1,0 0 1,0 0-1,0 0 1,0 0-1,2-2 1,56-75-3556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4:58.272"/>
    </inkml:context>
    <inkml:brush xml:id="br0">
      <inkml:brushProperty name="width" value="0.05" units="cm"/>
      <inkml:brushProperty name="height" value="0.05" units="cm"/>
      <inkml:brushProperty name="color" value="#6DDA00"/>
    </inkml:brush>
  </inkml:definitions>
  <inkml:trace contextRef="#ctx0" brushRef="#br0">338 7 1464,'-3'-1'1794,"1"0"0,-1 0 0,0 0 0,0 0 0,0 1 0,0-1 0,0 1 0,0 0 0,0 0 0,-6 0 1,6 0-691,-5 0-701,1 1 0,-1 0 0,1 0 0,-1 0 0,1 1 0,0 0 0,0 1 0,-14 6 0,11-3-286,0 0 0,0 1 0,0 0 0,1 1 0,-9 8 0,-3 8-436,0 0 0,2 2 1,-21 35-1,33-48-332,0 1-1,1 0 1,0 0 0,1 0 0,0 1 0,2 0 0,-1 0 0,2 0 0,0 0-1,1 0 1,0 0 0,2 1 0,-1-1 0,2 0 0,0 0 0,1 0-1,0 0 1,1 0 0,1-1 0,7 16 0,-9-25 711,-1-1 0,1 0-1,0 0 1,0 0 0,1-1 0,-1 1 0,1-1 0,0 0 0,-1 0-1,1 0 1,1 0 0,-1-1 0,0 1 0,1-1 0,-1 0 0,1-1-1,0 1 1,8 1 0,-3-1 921,0 0 1,0-1-1,0-1 1,0 1-1,0-2 0,0 1 1,0-1-1,14-4 1,9-4 1971,17-10-5391,-43 16 1628,1-2 0,-1 1 1,0-1-1,8-6 1,-12 8 827,1-1 1,0 0 0,-1 0-1,4-6 1,-5 7-264,-1 0 1,1 0-1,-1 0 0,0 0 1,0 0-1,0 0 1,-1 0-1,1-1 1,-1 1-1,1 0 0,-1 0 1,0-1-1,0 1 1,-1 0-1,1 0 0,-1-1 1,0 1-1,0 0 1,0 0-1,0 0 0,0 0 1,0 0-1,-1 0 1,-3-5-1,1 3 198,0-1 0,0 1-1,-1 0 1,1 0 0,-1 0 0,0 1-1,-1-1 1,1 1 0,-1 1 0,-11-7-1,9 7 47,1 1 0,-1 0 0,1 0 0,-1 0 0,0 1 0,0 0-1,0 1 1,0 0 0,0 0 0,-11 2 0,-4 2-30,0 1 0,-26 9 0,41-11-28,0 0 1,0 1-1,0 0 0,-10 6 0,16-9-41,0 0 0,0 1-1,0 0 1,0-1 0,0 1-1,0 0 1,0 0-1,1 0 1,-1 0 0,1 0-1,-1 0 1,1 0 0,0 0-1,0 1 1,0-1 0,0 0-1,-1 5 1,2-6 32,0 0 0,0 0 0,0 0 0,0-1 0,1 1 0,-1 0 0,0 0 0,0 0 0,1 0 0,-1-1 0,1 1 0,-1 0 0,0 0 0,1-1 0,0 1 0,-1 0 0,1-1 0,-1 1 0,1 0 0,0-1 0,-1 1 0,1-1 0,0 1 0,1 0 0,44 25-3291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4:59.164"/>
    </inkml:context>
    <inkml:brush xml:id="br0">
      <inkml:brushProperty name="width" value="0.05" units="cm"/>
      <inkml:brushProperty name="height" value="0.05" units="cm"/>
      <inkml:brushProperty name="color" value="#6DDA00"/>
    </inkml:brush>
  </inkml:definitions>
  <inkml:trace contextRef="#ctx0" brushRef="#br0">233 0 2981,'-8'1'1291,"1"1"1,-1-1-1,1 1 1,0 0 0,0 1-1,0 0 1,0 0-1,0 1 1,1-1-1,-1 1 1,1 1 0,0-1-1,0 1 1,-7 8-1,5-3-927,0 0 0,1 0 0,0 0-1,1 1 1,0 0 0,1 1-1,-5 14 1,3-4-47,1 1-1,-6 45 1,9-47-317,2-1 0,1 1 0,0 0 0,1 0 0,2-1 0,0 1 0,1-1 0,8 26 0,-9-41 0,-1 1 0,1 0 0,0-1 0,0 1 0,0-1 0,1 0 0,0 0 0,0-1 0,0 1 0,0-1 0,9 7 0,-6-6 0,1 0 0,-1-1 0,1 0 0,0 0 0,0-1 0,1 0 0,14 3 0,-14-5-6,-1 0 1,1-1 0,-1 0 0,1-1 0,0 0 0,-1 0 0,0-1-1,12-3 1,-3 0-134,4 0-764,-1-1 0,-1-1 0,1-1 1,26-15-1,-33 15-279,0 0 1,-1 0-1,0-1 1,-1-1 0,1 0-1,-2 0 1,12-15-1,-17 17 1130,0 0-1,0 0 1,-1-1-1,0 0 1,0 0-1,-1 0 1,0 0-1,0-1 1,-1 1-1,-1-1 1,1-15-1,-1 14 62,-2-1 0,1 0 0,-2 0 0,1 0 0,-2 1 0,1-1 0,-2 1 0,1 0 0,-7-12 0,7 17-7,0 0 0,0 0 0,-1 1 0,0-1 0,0 1 0,-1 0 1,1 0-1,-1 1 0,0-1 0,-11-6 0,8 6 1,0 1 0,0 0 0,-1 0 0,0 1 1,0 0-1,-18-3 0,1 2-23,0 3 0,0 0 0,0 1 0,-41 6 0,44-3-64,-16 0-562,1 3 1,-73 19 0,104-23 364,7-2 216,-1 0 1,0 0-1,0 0 1,0 0-1,0 1 1,1-1-1,-1 0 1,0 1-1,0-1 1,1 1-1,-1-1 1,0 0-1,1 1 1,-1 0-1,0-1 1,1 1-1,-1-1 1,1 1-1,-1 0 0,1-1 1,-1 1-1,1 0 1,-1 0-1,1-1 1,0 1-1,-1 0 1,1 0-1,0 0 1,0-1-1,0 1 1,-1 0-1,1 0 1,0 0-1,0 0 1,0-1-1,1 3 1,1 33-1655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4:59.866"/>
    </inkml:context>
    <inkml:brush xml:id="br0">
      <inkml:brushProperty name="width" value="0.05" units="cm"/>
      <inkml:brushProperty name="height" value="0.05" units="cm"/>
      <inkml:brushProperty name="color" value="#6DDA00"/>
    </inkml:brush>
  </inkml:definitions>
  <inkml:trace contextRef="#ctx0" brushRef="#br0">186 44 4481,'-5'0'552,"1"1"0,-1-1 0,1 1-1,-10 2 1,10-1 523,0-1-1,-1 1 0,1 0 0,0 0 1,0 1-1,0-1 0,-5 6 1,4-3 573,0-1 1,1 1 0,0 1-1,-7 10 1,-4 12 487,10-13-2136,0 0 0,1 0 0,0 0 0,2 1 0,-2 15 0,2-3 0,5 56 0,-2-73 0,0 1 0,1-1 0,1 0 0,0 0 0,0 0 0,5 11 0,-5-16 0,0 0 0,1-1 0,0 1 0,-1-1 0,2 1 0,-1-1 0,1-1 0,-1 1 0,1-1 0,0 0 0,1 0 0,6 4 0,-3-3 3,1-1 0,0 0 1,0 0-1,0-1 0,1 0 1,-1-1-1,1 0 0,-1-1 1,1 0-1,0-1 0,-1 0 1,1 0-1,20-5 0,-18 3-22,-1-1-1,1 0 1,-1-1-1,1-1 1,-1 0 0,-1-1-1,1 0 1,-1-1-1,0 0 1,0 0-1,9-10 1,-13 9-404,0 1 0,-1-1 1,-1 0-1,1 0 0,-1 0 1,-1-1-1,1 0 0,-1 0 1,-1 0-1,4-14 0,-2 2-1054,-1 0-1,-1-1 1,1-31-1,-4 37 847,0-1 0,-1 1 0,0 0 0,-2 0-1,0 0 1,-8-27 0,9 37 647,-1 1 0,1-1 0,-1 1-1,0-1 1,0 1 0,0 0 0,-1 0 0,0 0 0,0 1 0,0-1 0,0 1 0,-1 0-1,0 0 1,0 1 0,0-1 0,0 1 0,0 0 0,-1 1 0,0-1 0,-10-2-1,3 2-16,0 1-1,-1 0 1,1 1-1,0 1 1,0 0-1,-26 4 1,7 2-108,-52 16 0,65-16-112,1 1 0,1 0 0,-1 1 0,-26 18 0,40-24 108,1 0 1,0 1-1,0-1 0,0 1 1,0 0-1,0 0 0,1 0 1,-1 0-1,1 0 0,0 0 1,0 1-1,-2 5 1,-2 7-604,2 0 0,-4 29 0,6-34 420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0.408"/>
    </inkml:context>
    <inkml:brush xml:id="br0">
      <inkml:brushProperty name="width" value="0.05" units="cm"/>
      <inkml:brushProperty name="height" value="0.05" units="cm"/>
      <inkml:brushProperty name="color" value="#6DDA00"/>
    </inkml:brush>
  </inkml:definitions>
  <inkml:trace contextRef="#ctx0" brushRef="#br0">0 86 2921,'4'2'20966,"4"0"-18639,22 1-2915,1-1 0,1-2 0,-1-1 0,57-9 0,122-37-4623,-123 25 3614,-41 9-2188,-34 12 1739,-13 3 699,-13 4 474,-32 13 2037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0.774"/>
    </inkml:context>
    <inkml:brush xml:id="br0">
      <inkml:brushProperty name="width" value="0.05" units="cm"/>
      <inkml:brushProperty name="height" value="0.05" units="cm"/>
      <inkml:brushProperty name="color" value="#6DDA00"/>
    </inkml:brush>
  </inkml:definitions>
  <inkml:trace contextRef="#ctx0" brushRef="#br0">337 0 3677,'-7'6'5318,"-3"10"-2807,9-14-1802,-2 3 139,1 0-1,0 0 1,0 0 0,1 0 0,-1 0 0,1 0 0,-1 11 0,2 39 3438,0-45-3610,3 43-1078,2-1 0,17 69 0,36 103-5615,-33-135 3459,32 99 785,20 83 2283,-75-262-576,1 6 178,0 1 0,1 19 0,-4-31-101,0 1-1,0-1 1,0 0-1,-1 0 1,1 1 0,-1-1-1,0 0 1,-1 0-1,1 0 1,-1 0 0,1 0-1,-6 7 1,3-5 163,-1 0-1,0 0 1,0-1 0,-1 1 0,0-1-1,0 0 1,0-1 0,0 1 0,-1-1-1,1-1 1,-10 5 0,5-4 416,1-1 1,-1 0-1,0 0 1,0-1-1,-1-1 0,1 0 1,-12 0-1,4-2 326,0 0 1,0-1-1,0-2 1,-31-8-1,30 5-1016,-34-15 1,37 13 131,0-1 0,1 0 0,0-1 0,-19-18 0,28 23-27,1 0 0,0-1 0,0 0 0,0 0 0,1 0 1,0-1-1,0 1 0,1-1 0,0-1 0,0 1 0,-2-11 0,5 16-62,0 0 0,0 0 1,1-1-1,-1 1 0,1 0 0,0 0 0,0-1 1,0 1-1,1 0 0,-1 0 0,1-1 0,1-4 1,0 5-230,0-1-1,0 1 1,0-1 0,1 1 0,-1 0 0,1 0 0,0 0 0,0 0 0,0 1 0,0-1 0,0 1 0,6-3-1,83-45-4709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5.555"/>
    </inkml:context>
    <inkml:brush xml:id="br0">
      <inkml:brushProperty name="width" value="0.05" units="cm"/>
      <inkml:brushProperty name="height" value="0.05" units="cm"/>
      <inkml:brushProperty name="color" value="#6DDA00"/>
    </inkml:brush>
  </inkml:definitions>
  <inkml:trace contextRef="#ctx0" brushRef="#br0">127 446 5265,'0'-3'3588,"5"-17"11720,-2 12-13255,43-84-2053,-32 67 0,-1 0 0,-1-1 0,15-48 0,-23 58 0,-1 0 0,0 0 0,-1 0 0,-1 0 0,-1 0 0,-2-20 0,2-5-2,-7 68-6,-4 31-783,-6 87-1,15-97-1890,2 1 0,2 0 0,2-1 0,14 64 0,-13-102 2657,-4-9 83,-1-1-1,1 1 1,-1-1 0,0 1-1,1 0 1,-1-1 0,0 1-1,1-1 1,-1 1 0,0 0-1,0-1 1,0 1-1,1 0 1,-1 0 0,0 0-1,0 0-55,-30 14 3201,-9-2 2218,-70 34-1,102-44-5360,-49 15-60,48-14-9,3-8-25,5 3 37,1 0 0,-1 0 0,1 0-1,-1 0 1,1 0 0,0 1 0,-1-1 0,1 0 0,0 0 0,0 0 0,-1 1 0,1-1-1,2-1 1,-2 1 0,3-2-63,0-1 1,1 1-1,-1 0 1,1 0 0,0 0-1,-1 1 1,1-1-1,0 1 1,0 0 0,1 1-1,-1-1 1,0 1-1,1 0 1,5 0 0,135-14-8099,-19 1 1591,-42 11 5953,-78 2 664,0 1-1,0 0 1,0 1-1,0-1 1,-1 1-1,1 1 1,0-1 0,-1 1-1,12 5 1,-15-5-252,0-1-1,0 0 1,0 0 0,0 0 0,0 0 0,0 0 0,0 0 0,0-1 0,0 1-1,0-1 1,0 0 0,0 0 0,0 0 0,1-1 0,-1 1 0,0-1 0,3-1-1,32-11-2138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6.286"/>
    </inkml:context>
    <inkml:brush xml:id="br0">
      <inkml:brushProperty name="width" value="0.05" units="cm"/>
      <inkml:brushProperty name="height" value="0.05" units="cm"/>
      <inkml:brushProperty name="color" value="#6DDA00"/>
    </inkml:brush>
  </inkml:definitions>
  <inkml:trace contextRef="#ctx0" brushRef="#br0">33 1 2164,'-8'26'3249,"-8"46"0,12-38-2966,1 1 0,1 46 0,17 69-2005,3-52 3514,2-22-958,-17-66-665,1 0 0,0-1 0,0 0 1,1 0-1,9 13 0,-7-11-591,-7-9 742,1 0-1,0-1 0,0 1 0,0 0 1,0-1-1,0 1 0,1 0 0,-1-1 1,2 2-1,-1-6 1412,0 0 0,0-1 0,-1 1 0,0-1 0,2-5 1,0 2-106,68-147-1626,-21 54 0,-41 80-132,1 0 1,21-32 0,-31 52 137,0 0-1,0 0 1,1 0 0,-1 0-1,0 0 1,0-1 0,0 1-1,0 0 1,0 0 0,0 0-1,0 0 1,0 0 0,0 0-1,1 0 1,-1 0-1,0 0 1,0-1 0,0 1-1,0 0 1,0 0 0,0 0-1,1 0 1,-1 0 0,0 0-1,0 0 1,0 0 0,0 0-1,0 0 1,0 0 0,1 0-1,-1 0 1,0 0 0,0 0-1,0 0 1,0 0 0,0 0-1,1 0 1,-1 0-1,0 1 1,0-1 0,0 0-1,0 0 1,0 0 0,0 0-1,0 0 1,1 0 0,-1 0-1,0 0 1,0 0 0,0 0-1,0 1 1,0-1 0,0 0-1,0 0 1,0 0 0,0 0-1,0 0 1,0 1 0,4 11 53,-3-10-58,53 179-4443,-46-153 1017,15 30 0,-19-48 2872,1 0 0,0-1 1,1 1-1,0-1 1,1-1-1,8 11 0,3-6 1688,-16-12-683,-1 0 1,1-1 0,-1 1-1,1 0 1,-1-1 0,1 0-1,0 1 1,-1-1-1,1 0 1,-1 0 0,1 0-1,0 0 1,-1 0-1,1 0 1,-1-1 0,1 1-1,0 0 1,-1-1 0,3 0-1,1-2 516,3 0-400,0-1 0,0 0 0,0 0 0,-1-1 0,1 0-1,10-10 1,26-31-537</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6.652"/>
    </inkml:context>
    <inkml:brush xml:id="br0">
      <inkml:brushProperty name="width" value="0.05" units="cm"/>
      <inkml:brushProperty name="height" value="0.05" units="cm"/>
      <inkml:brushProperty name="color" value="#6DDA00"/>
    </inkml:brush>
  </inkml:definitions>
  <inkml:trace contextRef="#ctx0" brushRef="#br0">0 36 3653,'2'0'13361,"7"0"-10436,8 0-1670,0-1 0,-1 0 0,1-1 0,20-6 0,-34 8-1287,-1-1 1,1 1 0,0 0 0,0-1 0,0 1-1,0 1 1,0-1 0,5 1 0,-6 0 22,1-1 0,-1 1 0,0-1 1,0 0-1,1 0 0,-1 0 0,0 0 1,0-1-1,0 1 0,4-1 0,22-10 387,-10-1-378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6.937"/>
    </inkml:context>
    <inkml:brush xml:id="br0">
      <inkml:brushProperty name="width" value="0.05" units="cm"/>
      <inkml:brushProperty name="height" value="0.05" units="cm"/>
      <inkml:brushProperty name="color" value="#6DDA00"/>
    </inkml:brush>
  </inkml:definitions>
  <inkml:trace contextRef="#ctx0" brushRef="#br0">1 45 3817,'3'0'14767,"7"7"-11010,9-7-443,6 0-2755,4 0-559,6-7 0,3 1 0,1 3 0,2-4 0,42-21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8.113"/>
    </inkml:context>
    <inkml:brush xml:id="br0">
      <inkml:brushProperty name="width" value="0.05" units="cm"/>
      <inkml:brushProperty name="height" value="0.05" units="cm"/>
      <inkml:brushProperty name="color" value="#6DDA00"/>
    </inkml:brush>
  </inkml:definitions>
  <inkml:trace contextRef="#ctx0" brushRef="#br0">58 96 4965,'1'-2'744,"-1"0"0,1 0 0,-1-1-1,1 1 1,0 0 0,0 0 0,0 0 0,0 0-1,0 0 1,0 0 0,0 1 0,1-1 0,-1 0 0,1 1-1,-1-1 1,4-2 0,31-22 6954,-29 21-7296,0 1-333,0 0 1,0 1 0,1 0 0,-1 0-1,1 1 1,0 0 0,-1 0 0,13-1-1,7 1-127,29 0 0,-43 2 51,-10 0 7,0 0 0,1 0 0,-1 1 0,1-1 0,-1 1 0,0 0 0,0-1 0,1 1 0,-1 1 0,6 2 0,-8-3 0,0 0 0,1 0 0,-1 0 0,0 0 0,0 0 0,0 1 0,0-1 0,0 0 0,0 1 0,0-1 0,0 1 0,-1-1 0,1 1 0,-1-1 0,1 1 0,-1 0 0,1-1 0,-1 1 0,0 0 0,0-1 0,0 1 0,0 2 0,0 1-52,0 0 0,-1 0 0,0 0 0,0 0 0,0 0 0,-1 0 0,0-1 0,0 1 0,0 0 0,0-1 0,-1 1 0,0-1 0,0 0 0,-6 7 0,-3 2-502,-1-1 0,-27 19-1,35-27 414,-16 11-4179,-42 20-1,4-2-1426,45-27 5513,11-5 55,6-1 2,5-14 1708,10-3-3385,-14 14 2421,0 0 0,-1 0 0,2 0 1,-1 1-1,0 0 0,0 0 0,1 0 1,-1 0-1,1 0 0,5 0 0,42-6 4820,-41 7-5339,1 1 1,-1 0-1,0 1 1,22 4-1,-26-4-415,-1 0-251,-1 0 0,0 0-1,0 0 1,0 1 0,1 0 0,-2 0-1,1 0 1,0 0 0,0 1-1,-1 0 1,1 0 0,6 6 0,-2 1-950,13 21 1,-10-12 1684,-1 1-1,-1 0 1,11 33 0,-21-51 130,1 0-1,-1-1 1,0 1 0,1-1-1,-1 1 1,0 0-1,0-1 1,-1 1-1,1 0 1,0-1-1,0 1 1,-1-1 0,1 1-1,-1 0 1,1-1-1,-1 1 1,0-1-1,1 1 1,-1-1 0,0 0-1,0 1 1,0-1-1,0 0 1,-1 0-1,1 0 1,0 1 0,0-1-1,-2 1 1,-5 3 1622,1-1 1,-1 1-1,0-1 1,-9 3 0,8-3-1280,-16 5-1475,-1 0 1,-41 7-1,28-7-297,-95 19-8108,132-27 9119,-6 1-65,0 0 0,0 0-1,0-1 1,-1 0 0,1 0 0,0-1-1,0 0 1,-10-1 0,18 1 152,-1 0 1,0-1-1,0 1 1,0 0-1,0-1 1,0 1-1,1 0 1,-1-1-1,0 1 1,0-1-1,1 0 0,-1 1 1,0-1-1,1 1 1,-1-1-1,1 0 1,-1 0-1,0 0 1,0-1-49,1 0 1,-1-1 0,1 1 0,-1 0 0,1 0 0,0 0-1,0 0 1,0 0 0,0-1 0,0-2 0,13-65-2697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8.799"/>
    </inkml:context>
    <inkml:brush xml:id="br0">
      <inkml:brushProperty name="width" value="0.05" units="cm"/>
      <inkml:brushProperty name="height" value="0.05" units="cm"/>
      <inkml:brushProperty name="color" value="#6DDA00"/>
    </inkml:brush>
  </inkml:definitions>
  <inkml:trace contextRef="#ctx0" brushRef="#br0">277 0 4153,'-5'0'520,"-1"1"0,1-1 0,-1 1 0,-7 2-1,5 0 1227,0 0 0,1 0 0,-1 1 0,-11 7-1,8-4 1093,1 1 0,-13 13 1,-2 5-621,10-7-2633,0 1 1,2 1-1,1 0 1,0 0-1,2 1 1,0 1-1,2 0 1,0 0-1,-8 46 1,15-59-337,-1 1 0,2-1 1,0 0-1,0 1 1,1-1-1,0 1 0,1-1 1,0 0-1,0 0 0,2 0 1,3 10-1,-5-14 539,1-1 1,0 0-1,0 0 1,0-1-1,1 1 1,-1-1-1,1 1 0,0-1 1,7 5-1,-7-6 334,0-1-1,0 1 1,0-1-1,0 0 0,0-1 1,0 1-1,1-1 1,-1 1-1,1-1 1,-1-1-1,1 1 1,-1 0-1,6-1 1,2 0 576,1 0 1,0 0-1,-1-2 1,1 1 0,-1-1-1,1-1 1,12-5-1,-14 4 18,1-1 0,-1 0 0,0-1 0,-1 0 0,17-13-1,-25 17-573,1 0 0,-1 0 0,0-1-1,0 1 1,0-1 0,0 0-1,0 0 1,-1 1 0,1-1-1,-1 0 1,0 0 0,0 0 0,0 0-1,0-1 1,0 1 0,-1 0-1,1 0 1,-1-1 0,0 1-1,0 0 1,0 0 0,-1-1-1,1 1 1,-1 0 0,-1-6 0,1 6-145,0 1 1,0-1 0,0 1 0,0-1 0,-1 1-1,1-1 1,-1 1 0,0 0 0,0 0-1,0 0 1,0 0 0,0 0 0,0 0 0,0 0-1,0 0 1,-1 1 0,1 0 0,-1-1 0,1 1-1,-1 0 1,0 0 0,1 0 0,-1 0-1,0 1 1,1-1 0,-5 1 0,-5-1-124,0 1 1,0 0-1,1 0 1,-22 5-1,-49 13-3578,69-13 2117,0-1 0,0 1 0,0 1 1,-12 8-1,22-13 787,1 1 1,-1 0-1,1 0 1,-1 0-1,1 1 0,-4 4 1,-6 17-4275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09.453"/>
    </inkml:context>
    <inkml:brush xml:id="br0">
      <inkml:brushProperty name="width" value="0.05" units="cm"/>
      <inkml:brushProperty name="height" value="0.05" units="cm"/>
      <inkml:brushProperty name="color" value="#6DDA00"/>
    </inkml:brush>
  </inkml:definitions>
  <inkml:trace contextRef="#ctx0" brushRef="#br0">67 0 2941,'-1'1'598,"0"-1"1,0 1 0,0-1 0,0 1-1,0-1 1,0 1 0,1-1 0,-1 1 0,0 0-1,0-1 1,0 1 0,1 0 0,-1 0-1,0 0 1,1 0 0,-1 0 0,1 0 0,-1 0-1,1 0 1,-1 1 0,-3 5 662,-2 2-317,1 0 0,0 1 0,1-1-1,0 1 1,0 0 0,1 0-1,0 0 1,1 0 0,-1 11 0,2 5-968,1 0 1,1 0-1,1 0 1,2-1 0,8 36-1,-10-54-417,0 0 0,1-1 0,-1 1 0,1 0 0,0-1 0,1 1 0,0-1 0,0 0 0,0 0 0,1-1 0,-1 1-1,7 4 1,-7-7-153,0 1 0,1-1 0,-1-1 0,1 1-1,-1-1 1,1 1 0,0-1 0,0-1-1,0 1 1,0-1 0,0 0 0,0 0 0,1 0-1,-1-1 1,0 0 0,11 0 0,-3-2 1070,1-1 0,0-1 1,0 1-1,-1-2 0,0 0 0,0-1 0,0 0 1,-1-1-1,0 0 0,17-14 0,-17 11-702,0 0 0,0-1 0,16-22 0,-21 24-515,0-1 0,0 0 0,-1-1 0,-1 0 0,5-12 0,-8 16 697,0 0 0,0 0 0,-1 0 0,1 0 1,-2 0-1,1 0 0,-1-14 0,-1 17 58,1 0-1,-1 0 1,0 0-1,0 0 1,0 0-1,-1 0 1,1 0-1,-1 0 1,0 1-1,0-1 0,0 1 1,-1-1-1,1 1 1,-6-6-1,2 4 1,-1 0 0,1 1-1,-1-1 1,0 1 0,0 1-1,0-1 1,-1 1 0,0 1 0,1-1-1,-1 1 1,0 1 0,-8-2-1,-2 1-29,0 1 0,-1 1-1,1 1 1,-23 3-1,25-2-278,0 1-1,1 1 0,-1 0 1,1 1-1,0 1 0,0 0 0,-23 14 1,-17 15-1956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10.105"/>
    </inkml:context>
    <inkml:brush xml:id="br0">
      <inkml:brushProperty name="width" value="0.05" units="cm"/>
      <inkml:brushProperty name="height" value="0.05" units="cm"/>
      <inkml:brushProperty name="color" value="#6DDA00"/>
    </inkml:brush>
  </inkml:definitions>
  <inkml:trace contextRef="#ctx0" brushRef="#br0">110 44 432,'-11'21'5580,"1"1"-1,-7 23 1,15-37-4582,0 1-1,0 0 1,1 0 0,0 0-1,0 0 1,1 1-1,0-1 1,3 14 0,-2-13-985,1 0 0,1 0 1,0-1-1,0 1 0,7 12 1,-9-19-15,1 1 0,0 0 0,1-1 0,-1 0 0,1 1 0,-1-1 0,1 0 0,0 0 0,0-1 0,1 1 0,-1-1 0,0 1 0,1-1 0,-1 0 0,1 0 1,5 1-1,1 0 9,-6-1-22,1 0 0,-1-1 0,1 0 0,0 0 0,-1 0 0,1 0 0,0-1 0,-1 0 0,10-1 0,28-10-1198,-32 8-45,-1-1 1,0 0-1,1-1 0,11-9 1,-15 10 694,-1 0 1,0 0 0,0-1 0,0 1-1,-1-1 1,1-1 0,-1 1-1,0-1 1,-1 1 0,0-1 0,1 0-1,-2 0 1,1-1 0,2-9 0,-2 3 617,0-1 0,-1 0 0,0 0 0,-1 1 1,-1-1-1,-1-18 0,0 27-30,1 0-1,-1 0 1,0 1 0,-1-1-1,1 0 1,-1 0 0,0 1-1,0-1 1,0 1 0,0 0-1,-1-1 1,0 1 0,0 0-1,0 0 1,0 1-1,-1-1 1,0 1 0,1 0-1,-1 0 1,-8-5 0,3 4-7,0 1 0,0-1 0,-1 1 0,0 1 0,1 0 0,-1 0 0,0 1 0,0 1 1,0-1-1,-15 2 0,9 1-85,0 0 1,0 1 0,0 1-1,0 0 1,-23 11 0,37-14 28,-6 2-133,0 0 0,1 1 1,-1 0-1,1 1 0,0-1 1,-7 7-1,12-8 15,0-1-1,0 0 1,0 1 0,0-1-1,1 1 1,-1-1-1,1 1 1,-1 0 0,1 0-1,0 0 1,0-1 0,0 1-1,1 0 1,-1 0 0,1 0-1,0 1 1,0-1 0,0 0-1,0 0 1,0 0 0,0 0-1,2 6 1,22 67-2892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28T16:15:10.919"/>
    </inkml:context>
    <inkml:brush xml:id="br0">
      <inkml:brushProperty name="width" value="0.05" units="cm"/>
      <inkml:brushProperty name="height" value="0.05" units="cm"/>
      <inkml:brushProperty name="color" value="#6DDA00"/>
    </inkml:brush>
  </inkml:definitions>
  <inkml:trace contextRef="#ctx0" brushRef="#br0">294 7 4173,'-82'-6'20048,"66"6"-19383,-40 2 496,51-2-1143,0 1 1,0 0-1,0 0 1,0 1-1,1 0 1,-1-1 0,0 2-1,-7 3 1,11-5-19,-5 3 0,-1 1 0,-10 9 0,16-13 0,0 1 0,-1-1 0,1 1 0,0 0 0,0-1 0,-1 1 0,1 0 0,1 0 0,-1 0 0,0 0 0,0 0 0,1 0 0,-1 0 0,1 0 0,0 0 0,-1 2 0,2-2 0,-1-1 0,1 1 0,-1-1 0,1 1 0,0-1 0,-1 1 0,1-1 0,0 1 0,0-1 0,0 0 0,0 1 0,0-1 0,1 0 0,-1 0 0,0 0 0,1 0 0,-1 0 0,2 1 0,30 16 0,-23-16 0,0 0 0,1 0 0,-1 0 0,1-2 0,-1 1 0,16-2 0,-5 1 0,106-5 0,-121 5 0,1 0 0,-1 1 0,1 0 0,-1 0 0,0 0 0,10 3 0,-14-3 0,0 0 0,1 0 0,-1 0 0,0 1 0,0-1 0,0 0 0,0 1 0,0 0 0,-1-1 0,1 1 0,0 0 0,-1 0 0,1 0 0,-1 0 0,0 0 0,1 0 0,-1 0 0,0 1 0,0-1 0,0 4 0,1-1-5,-1 1 0,-1 0 0,1-1 1,-1 1-1,0 0 0,-1 0 0,1 0 1,-1-1-1,0 1 0,-1 0 0,1-1 1,-1 1-1,0-1 0,-1 0 1,1 0-1,-1 1 0,0-2 0,0 1 1,0 0-1,-1-1 0,0 1 0,0-1 1,0 0-1,0 0 0,-1-1 0,1 1 1,-1-1-1,0 0 0,-9 4 0,3-2-472,-1 0 0,1-1 0,-1-1 0,0 0 0,0-1 0,0 0 0,-20 1 0,32-3 461,-14 0-1237,0 1 1,0-2-1,0 0 0,0-1 0,1 0 0,-1-1 0,-23-8 0,16 3 1066,15 6 13,1 0-1,-1 0 0,1-1 1,-10-5-1,2 2-2637,-12 5-2232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24/06/2026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a:t>
            </a:fld>
            <a:endParaRPr lang="en-150"/>
          </a:p>
        </p:txBody>
      </p:sp>
    </p:spTree>
    <p:extLst>
      <p:ext uri="{BB962C8B-B14F-4D97-AF65-F5344CB8AC3E}">
        <p14:creationId xmlns:p14="http://schemas.microsoft.com/office/powerpoint/2010/main" val="2316628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a:t>
            </a:fld>
            <a:endParaRPr lang="en-150"/>
          </a:p>
        </p:txBody>
      </p:sp>
    </p:spTree>
    <p:extLst>
      <p:ext uri="{BB962C8B-B14F-4D97-AF65-F5344CB8AC3E}">
        <p14:creationId xmlns:p14="http://schemas.microsoft.com/office/powerpoint/2010/main" val="28414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a:t>
            </a:fld>
            <a:endParaRPr lang="en-150"/>
          </a:p>
        </p:txBody>
      </p:sp>
    </p:spTree>
    <p:extLst>
      <p:ext uri="{BB962C8B-B14F-4D97-AF65-F5344CB8AC3E}">
        <p14:creationId xmlns:p14="http://schemas.microsoft.com/office/powerpoint/2010/main" val="272695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a:t>
            </a:fld>
            <a:endParaRPr lang="en-150"/>
          </a:p>
        </p:txBody>
      </p:sp>
    </p:spTree>
    <p:extLst>
      <p:ext uri="{BB962C8B-B14F-4D97-AF65-F5344CB8AC3E}">
        <p14:creationId xmlns:p14="http://schemas.microsoft.com/office/powerpoint/2010/main" val="3438057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a:t>
            </a:fld>
            <a:endParaRPr lang="en-150"/>
          </a:p>
        </p:txBody>
      </p:sp>
    </p:spTree>
    <p:extLst>
      <p:ext uri="{BB962C8B-B14F-4D97-AF65-F5344CB8AC3E}">
        <p14:creationId xmlns:p14="http://schemas.microsoft.com/office/powerpoint/2010/main" val="1317305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a:t>
            </a:fld>
            <a:endParaRPr lang="en-150"/>
          </a:p>
        </p:txBody>
      </p:sp>
    </p:spTree>
    <p:extLst>
      <p:ext uri="{BB962C8B-B14F-4D97-AF65-F5344CB8AC3E}">
        <p14:creationId xmlns:p14="http://schemas.microsoft.com/office/powerpoint/2010/main" val="1490318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9</a:t>
            </a:fld>
            <a:endParaRPr lang="en-150"/>
          </a:p>
        </p:txBody>
      </p:sp>
    </p:spTree>
    <p:extLst>
      <p:ext uri="{BB962C8B-B14F-4D97-AF65-F5344CB8AC3E}">
        <p14:creationId xmlns:p14="http://schemas.microsoft.com/office/powerpoint/2010/main" val="3747264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10</a:t>
            </a:fld>
            <a:endParaRPr lang="en-150"/>
          </a:p>
        </p:txBody>
      </p:sp>
    </p:spTree>
    <p:extLst>
      <p:ext uri="{BB962C8B-B14F-4D97-AF65-F5344CB8AC3E}">
        <p14:creationId xmlns:p14="http://schemas.microsoft.com/office/powerpoint/2010/main" val="1500053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11</a:t>
            </a:fld>
            <a:endParaRPr lang="en-150"/>
          </a:p>
        </p:txBody>
      </p:sp>
    </p:spTree>
    <p:extLst>
      <p:ext uri="{BB962C8B-B14F-4D97-AF65-F5344CB8AC3E}">
        <p14:creationId xmlns:p14="http://schemas.microsoft.com/office/powerpoint/2010/main" val="3165910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12</a:t>
            </a:fld>
            <a:endParaRPr lang="en-150"/>
          </a:p>
        </p:txBody>
      </p:sp>
    </p:spTree>
    <p:extLst>
      <p:ext uri="{BB962C8B-B14F-4D97-AF65-F5344CB8AC3E}">
        <p14:creationId xmlns:p14="http://schemas.microsoft.com/office/powerpoint/2010/main" val="141186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13</a:t>
            </a:fld>
            <a:endParaRPr lang="en-150"/>
          </a:p>
        </p:txBody>
      </p:sp>
    </p:spTree>
    <p:extLst>
      <p:ext uri="{BB962C8B-B14F-4D97-AF65-F5344CB8AC3E}">
        <p14:creationId xmlns:p14="http://schemas.microsoft.com/office/powerpoint/2010/main" val="2543005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14</a:t>
            </a:fld>
            <a:endParaRPr lang="en-150"/>
          </a:p>
        </p:txBody>
      </p:sp>
    </p:spTree>
    <p:extLst>
      <p:ext uri="{BB962C8B-B14F-4D97-AF65-F5344CB8AC3E}">
        <p14:creationId xmlns:p14="http://schemas.microsoft.com/office/powerpoint/2010/main" val="2741439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15</a:t>
            </a:fld>
            <a:endParaRPr lang="en-150"/>
          </a:p>
        </p:txBody>
      </p:sp>
    </p:spTree>
    <p:extLst>
      <p:ext uri="{BB962C8B-B14F-4D97-AF65-F5344CB8AC3E}">
        <p14:creationId xmlns:p14="http://schemas.microsoft.com/office/powerpoint/2010/main" val="502720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16</a:t>
            </a:fld>
            <a:endParaRPr lang="en-150"/>
          </a:p>
        </p:txBody>
      </p:sp>
    </p:spTree>
    <p:extLst>
      <p:ext uri="{BB962C8B-B14F-4D97-AF65-F5344CB8AC3E}">
        <p14:creationId xmlns:p14="http://schemas.microsoft.com/office/powerpoint/2010/main" val="1911961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17</a:t>
            </a:fld>
            <a:endParaRPr lang="en-150"/>
          </a:p>
        </p:txBody>
      </p:sp>
    </p:spTree>
    <p:extLst>
      <p:ext uri="{BB962C8B-B14F-4D97-AF65-F5344CB8AC3E}">
        <p14:creationId xmlns:p14="http://schemas.microsoft.com/office/powerpoint/2010/main" val="2818063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18</a:t>
            </a:fld>
            <a:endParaRPr lang="en-150"/>
          </a:p>
        </p:txBody>
      </p:sp>
    </p:spTree>
    <p:extLst>
      <p:ext uri="{BB962C8B-B14F-4D97-AF65-F5344CB8AC3E}">
        <p14:creationId xmlns:p14="http://schemas.microsoft.com/office/powerpoint/2010/main" val="1929916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19</a:t>
            </a:fld>
            <a:endParaRPr lang="en-150"/>
          </a:p>
        </p:txBody>
      </p:sp>
    </p:spTree>
    <p:extLst>
      <p:ext uri="{BB962C8B-B14F-4D97-AF65-F5344CB8AC3E}">
        <p14:creationId xmlns:p14="http://schemas.microsoft.com/office/powerpoint/2010/main" val="3164898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20</a:t>
            </a:fld>
            <a:endParaRPr lang="en-150"/>
          </a:p>
        </p:txBody>
      </p:sp>
    </p:spTree>
    <p:extLst>
      <p:ext uri="{BB962C8B-B14F-4D97-AF65-F5344CB8AC3E}">
        <p14:creationId xmlns:p14="http://schemas.microsoft.com/office/powerpoint/2010/main" val="215936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21</a:t>
            </a:fld>
            <a:endParaRPr lang="en-150"/>
          </a:p>
        </p:txBody>
      </p:sp>
    </p:spTree>
    <p:extLst>
      <p:ext uri="{BB962C8B-B14F-4D97-AF65-F5344CB8AC3E}">
        <p14:creationId xmlns:p14="http://schemas.microsoft.com/office/powerpoint/2010/main" val="14816962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22</a:t>
            </a:fld>
            <a:endParaRPr lang="en-150"/>
          </a:p>
        </p:txBody>
      </p:sp>
    </p:spTree>
    <p:extLst>
      <p:ext uri="{BB962C8B-B14F-4D97-AF65-F5344CB8AC3E}">
        <p14:creationId xmlns:p14="http://schemas.microsoft.com/office/powerpoint/2010/main" val="4184941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23</a:t>
            </a:fld>
            <a:endParaRPr lang="en-150"/>
          </a:p>
        </p:txBody>
      </p:sp>
    </p:spTree>
    <p:extLst>
      <p:ext uri="{BB962C8B-B14F-4D97-AF65-F5344CB8AC3E}">
        <p14:creationId xmlns:p14="http://schemas.microsoft.com/office/powerpoint/2010/main" val="2367504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24</a:t>
            </a:fld>
            <a:endParaRPr lang="en-150"/>
          </a:p>
        </p:txBody>
      </p:sp>
    </p:spTree>
    <p:extLst>
      <p:ext uri="{BB962C8B-B14F-4D97-AF65-F5344CB8AC3E}">
        <p14:creationId xmlns:p14="http://schemas.microsoft.com/office/powerpoint/2010/main" val="2978982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Έστω ότι έχουμε ένα κομμάτι μεταλλικό σύρμα από χαλκό και ένα άλλο με ίδιες διαστάσεις από σίδηρο</a:t>
            </a:r>
          </a:p>
          <a:p>
            <a:r>
              <a:rPr lang="el-GR" dirty="0"/>
              <a:t>Δηλαδή ίδιο μήκος </a:t>
            </a:r>
            <a:r>
              <a:rPr lang="en-US" dirty="0"/>
              <a:t>L </a:t>
            </a:r>
            <a:r>
              <a:rPr lang="el-GR" dirty="0"/>
              <a:t>και ίδια διατομή </a:t>
            </a:r>
            <a:r>
              <a:rPr lang="en-US" dirty="0"/>
              <a:t>A</a:t>
            </a:r>
          </a:p>
          <a:p>
            <a:r>
              <a:rPr lang="el-GR" dirty="0"/>
              <a:t>Αν τα συνδέσω με μία μπαταρία ίδια, θα διαρρέονται από ίσες εντάσεις ρεύματος?</a:t>
            </a:r>
          </a:p>
          <a:p>
            <a:r>
              <a:rPr lang="el-GR" dirty="0"/>
              <a:t>Όχι – έχει να κάνει με το πόσο ελεύθερα είναι τα ηλεκτρόνια έχει το κάθε υλικό και το μεταλλικό πλέγμα που είναι διαφορετικό</a:t>
            </a:r>
          </a:p>
          <a:p>
            <a:endParaRPr lang="el-GR" dirty="0"/>
          </a:p>
          <a:p>
            <a:r>
              <a:rPr lang="el-GR" dirty="0"/>
              <a:t>Όσο πιο μεγάλο είναι το μήκος τόσο πιο πολύ ο δρόμος που πρέπει να διανύσει το κάθε φορτίο άρα και οι συγκρούσεις που θα υποστεί. Έτσι η αντίσταση είναι ανάλογη του μήκους του μετάλλου.</a:t>
            </a:r>
          </a:p>
          <a:p>
            <a:r>
              <a:rPr lang="el-GR" dirty="0"/>
              <a:t>Όσο πιο μεγάλο το μήκος τόσο πιο μεγάλη και η αντίσταση.</a:t>
            </a:r>
            <a:endParaRPr lang="en-US" dirty="0"/>
          </a:p>
          <a:p>
            <a:endParaRPr lang="en-US" dirty="0"/>
          </a:p>
          <a:p>
            <a:r>
              <a:rPr lang="el-GR" dirty="0"/>
              <a:t>Όσο πιο μεγάλο το εμβαδόν για το ίδιο μήκος έχουμε περισσότερα φορτία που κινούνται παράλληλα, άρα η ένταση του </a:t>
            </a:r>
            <a:r>
              <a:rPr lang="el-GR" dirty="0" err="1"/>
              <a:t>ηλ</a:t>
            </a:r>
            <a:r>
              <a:rPr lang="el-GR" dirty="0"/>
              <a:t> ρεύματος είναι μεγαλύτερη και άρα η αντίσταση μικρότερη</a:t>
            </a:r>
          </a:p>
          <a:p>
            <a:endParaRPr lang="el-GR" dirty="0"/>
          </a:p>
          <a:p>
            <a:r>
              <a:rPr lang="el-GR" dirty="0"/>
              <a:t>Τα ιόντα στο μέταλλο βρίσκονται στις θέσεις ισορροπίας αλλά δεν είναι ακίνητα, κάνουν μικρές ταλαντώσεις που είναι μεγαλύτερες όσο μεγαλύτερη είναι η θερμοκρασία και έτσι εμποδίζουν την κίνηση των ηλεκτρονίων, άρα όσο μεγαλώνει η θερμοκρασία η αντίσταση αυξάνεται</a:t>
            </a:r>
          </a:p>
          <a:p>
            <a:endParaRPr lang="el-GR" dirty="0"/>
          </a:p>
          <a:p>
            <a:r>
              <a:rPr lang="el-GR" dirty="0"/>
              <a:t>Άρα ιδανικά όταν έχουμε χαμηλή τάση θα θέλουμε καλό υλικό (με καλό συντελεστή ειδικής αντίστασης), κοντά καλώδια – να μη διανύεται μεγάλη απόσταση, μεγάλη διατομή – χοντρά καλώδια, και να μην είναι σε υψηλή θερμοκρασία</a:t>
            </a:r>
          </a:p>
          <a:p>
            <a:endParaRPr lang="en-150" dirty="0"/>
          </a:p>
        </p:txBody>
      </p:sp>
      <p:sp>
        <p:nvSpPr>
          <p:cNvPr id="4" name="Slide Number Placeholder 3"/>
          <p:cNvSpPr>
            <a:spLocks noGrp="1"/>
          </p:cNvSpPr>
          <p:nvPr>
            <p:ph type="sldNum" sz="quarter" idx="5"/>
          </p:nvPr>
        </p:nvSpPr>
        <p:spPr/>
        <p:txBody>
          <a:bodyPr/>
          <a:lstStyle/>
          <a:p>
            <a:fld id="{5A672EAD-B166-42EB-A8EE-C2F7EAF6A02C}" type="slidenum">
              <a:rPr lang="en-150" smtClean="0"/>
              <a:t>25</a:t>
            </a:fld>
            <a:endParaRPr lang="en-150"/>
          </a:p>
        </p:txBody>
      </p:sp>
    </p:spTree>
    <p:extLst>
      <p:ext uri="{BB962C8B-B14F-4D97-AF65-F5344CB8AC3E}">
        <p14:creationId xmlns:p14="http://schemas.microsoft.com/office/powerpoint/2010/main" val="2770510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26</a:t>
            </a:fld>
            <a:endParaRPr lang="en-150"/>
          </a:p>
        </p:txBody>
      </p:sp>
    </p:spTree>
    <p:extLst>
      <p:ext uri="{BB962C8B-B14F-4D97-AF65-F5344CB8AC3E}">
        <p14:creationId xmlns:p14="http://schemas.microsoft.com/office/powerpoint/2010/main" val="3260799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27</a:t>
            </a:fld>
            <a:endParaRPr lang="en-150"/>
          </a:p>
        </p:txBody>
      </p:sp>
    </p:spTree>
    <p:extLst>
      <p:ext uri="{BB962C8B-B14F-4D97-AF65-F5344CB8AC3E}">
        <p14:creationId xmlns:p14="http://schemas.microsoft.com/office/powerpoint/2010/main" val="27304627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Έχουμε τρία φυσικά μεγέθη. Την τάση της πηγής ενέργειας, την ένταση του ηλεκτρικού ρεύματος, και την αντίσταση του υλικού</a:t>
            </a:r>
          </a:p>
          <a:p>
            <a:endParaRPr lang="en-150" dirty="0"/>
          </a:p>
        </p:txBody>
      </p:sp>
      <p:sp>
        <p:nvSpPr>
          <p:cNvPr id="4" name="Slide Number Placeholder 3"/>
          <p:cNvSpPr>
            <a:spLocks noGrp="1"/>
          </p:cNvSpPr>
          <p:nvPr>
            <p:ph type="sldNum" sz="quarter" idx="5"/>
          </p:nvPr>
        </p:nvSpPr>
        <p:spPr/>
        <p:txBody>
          <a:bodyPr/>
          <a:lstStyle/>
          <a:p>
            <a:fld id="{5A672EAD-B166-42EB-A8EE-C2F7EAF6A02C}" type="slidenum">
              <a:rPr lang="en-150" smtClean="0"/>
              <a:t>28</a:t>
            </a:fld>
            <a:endParaRPr lang="en-150"/>
          </a:p>
        </p:txBody>
      </p:sp>
    </p:spTree>
    <p:extLst>
      <p:ext uri="{BB962C8B-B14F-4D97-AF65-F5344CB8AC3E}">
        <p14:creationId xmlns:p14="http://schemas.microsoft.com/office/powerpoint/2010/main" val="2340094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Τι θα συμβεί αν μεγαλώσει η τιμή της αντίστασης – αυξηθεί η δυσκολία για τη διέλευση των φορτίων??</a:t>
            </a:r>
          </a:p>
          <a:p>
            <a:r>
              <a:rPr lang="el-GR" dirty="0"/>
              <a:t>Θα μειωθεί η ένταση του ηλεκτρικού ρεύματος</a:t>
            </a:r>
          </a:p>
          <a:p>
            <a:r>
              <a:rPr lang="el-GR" dirty="0"/>
              <a:t>Άρα διπλασιασμός της αντίστασης οδηγεί σε υποδιπλασιασμό της έντασης του </a:t>
            </a:r>
            <a:r>
              <a:rPr lang="el-GR" dirty="0" err="1"/>
              <a:t>ηλ</a:t>
            </a:r>
            <a:r>
              <a:rPr lang="el-GR" dirty="0"/>
              <a:t>. Ρεύματος</a:t>
            </a:r>
          </a:p>
          <a:p>
            <a:endParaRPr lang="el-GR" dirty="0"/>
          </a:p>
          <a:p>
            <a:r>
              <a:rPr lang="el-GR" dirty="0"/>
              <a:t>Για να μην επηρεαστεί η ένταση του </a:t>
            </a:r>
            <a:r>
              <a:rPr lang="el-GR" dirty="0" err="1"/>
              <a:t>ηλ</a:t>
            </a:r>
            <a:r>
              <a:rPr lang="el-GR" dirty="0"/>
              <a:t>. Ρεύματος από την αυξημένη αντίσταση τι μπορώ να κάνω για να γίνει όπως πριν στα 6 Α?</a:t>
            </a:r>
          </a:p>
          <a:p>
            <a:endParaRPr lang="en-150" dirty="0"/>
          </a:p>
        </p:txBody>
      </p:sp>
      <p:sp>
        <p:nvSpPr>
          <p:cNvPr id="4" name="Slide Number Placeholder 3"/>
          <p:cNvSpPr>
            <a:spLocks noGrp="1"/>
          </p:cNvSpPr>
          <p:nvPr>
            <p:ph type="sldNum" sz="quarter" idx="5"/>
          </p:nvPr>
        </p:nvSpPr>
        <p:spPr/>
        <p:txBody>
          <a:bodyPr/>
          <a:lstStyle/>
          <a:p>
            <a:fld id="{5A672EAD-B166-42EB-A8EE-C2F7EAF6A02C}" type="slidenum">
              <a:rPr lang="en-150" smtClean="0"/>
              <a:t>29</a:t>
            </a:fld>
            <a:endParaRPr lang="en-150"/>
          </a:p>
        </p:txBody>
      </p:sp>
    </p:spTree>
    <p:extLst>
      <p:ext uri="{BB962C8B-B14F-4D97-AF65-F5344CB8AC3E}">
        <p14:creationId xmlns:p14="http://schemas.microsoft.com/office/powerpoint/2010/main" val="1780177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Έχουμε τρία φυσικά μεγέθη. Την τάση της πηγής ενέργειας, την ένταση του ηλεκτρικού ρεύματος, και την αντίσταση του υλικού</a:t>
            </a:r>
          </a:p>
          <a:p>
            <a:endParaRPr lang="en-150" dirty="0"/>
          </a:p>
        </p:txBody>
      </p:sp>
      <p:sp>
        <p:nvSpPr>
          <p:cNvPr id="4" name="Slide Number Placeholder 3"/>
          <p:cNvSpPr>
            <a:spLocks noGrp="1"/>
          </p:cNvSpPr>
          <p:nvPr>
            <p:ph type="sldNum" sz="quarter" idx="5"/>
          </p:nvPr>
        </p:nvSpPr>
        <p:spPr/>
        <p:txBody>
          <a:bodyPr/>
          <a:lstStyle/>
          <a:p>
            <a:fld id="{5A672EAD-B166-42EB-A8EE-C2F7EAF6A02C}" type="slidenum">
              <a:rPr lang="en-150" smtClean="0"/>
              <a:t>30</a:t>
            </a:fld>
            <a:endParaRPr lang="en-150"/>
          </a:p>
        </p:txBody>
      </p:sp>
    </p:spTree>
    <p:extLst>
      <p:ext uri="{BB962C8B-B14F-4D97-AF65-F5344CB8AC3E}">
        <p14:creationId xmlns:p14="http://schemas.microsoft.com/office/powerpoint/2010/main" val="2612907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5A672EAD-B166-42EB-A8EE-C2F7EAF6A02C}" type="slidenum">
              <a:rPr lang="en-150" smtClean="0"/>
              <a:t>31</a:t>
            </a:fld>
            <a:endParaRPr lang="en-150"/>
          </a:p>
        </p:txBody>
      </p:sp>
    </p:spTree>
    <p:extLst>
      <p:ext uri="{BB962C8B-B14F-4D97-AF65-F5344CB8AC3E}">
        <p14:creationId xmlns:p14="http://schemas.microsoft.com/office/powerpoint/2010/main" val="8971177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32</a:t>
            </a:fld>
            <a:endParaRPr lang="en-150"/>
          </a:p>
        </p:txBody>
      </p:sp>
    </p:spTree>
    <p:extLst>
      <p:ext uri="{BB962C8B-B14F-4D97-AF65-F5344CB8AC3E}">
        <p14:creationId xmlns:p14="http://schemas.microsoft.com/office/powerpoint/2010/main" val="206104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33</a:t>
            </a:fld>
            <a:endParaRPr lang="en-150"/>
          </a:p>
        </p:txBody>
      </p:sp>
    </p:spTree>
    <p:extLst>
      <p:ext uri="{BB962C8B-B14F-4D97-AF65-F5344CB8AC3E}">
        <p14:creationId xmlns:p14="http://schemas.microsoft.com/office/powerpoint/2010/main" val="420244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34</a:t>
            </a:fld>
            <a:endParaRPr lang="en-150"/>
          </a:p>
        </p:txBody>
      </p:sp>
    </p:spTree>
    <p:extLst>
      <p:ext uri="{BB962C8B-B14F-4D97-AF65-F5344CB8AC3E}">
        <p14:creationId xmlns:p14="http://schemas.microsoft.com/office/powerpoint/2010/main" val="21497840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35</a:t>
            </a:fld>
            <a:endParaRPr lang="en-150"/>
          </a:p>
        </p:txBody>
      </p:sp>
    </p:spTree>
    <p:extLst>
      <p:ext uri="{BB962C8B-B14F-4D97-AF65-F5344CB8AC3E}">
        <p14:creationId xmlns:p14="http://schemas.microsoft.com/office/powerpoint/2010/main" val="33634506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36</a:t>
            </a:fld>
            <a:endParaRPr lang="en-150"/>
          </a:p>
        </p:txBody>
      </p:sp>
    </p:spTree>
    <p:extLst>
      <p:ext uri="{BB962C8B-B14F-4D97-AF65-F5344CB8AC3E}">
        <p14:creationId xmlns:p14="http://schemas.microsoft.com/office/powerpoint/2010/main" val="186827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37</a:t>
            </a:fld>
            <a:endParaRPr lang="en-150"/>
          </a:p>
        </p:txBody>
      </p:sp>
    </p:spTree>
    <p:extLst>
      <p:ext uri="{BB962C8B-B14F-4D97-AF65-F5344CB8AC3E}">
        <p14:creationId xmlns:p14="http://schemas.microsoft.com/office/powerpoint/2010/main" val="2724099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38</a:t>
            </a:fld>
            <a:endParaRPr lang="en-150"/>
          </a:p>
        </p:txBody>
      </p:sp>
    </p:spTree>
    <p:extLst>
      <p:ext uri="{BB962C8B-B14F-4D97-AF65-F5344CB8AC3E}">
        <p14:creationId xmlns:p14="http://schemas.microsoft.com/office/powerpoint/2010/main" val="29819363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39</a:t>
            </a:fld>
            <a:endParaRPr lang="en-150"/>
          </a:p>
        </p:txBody>
      </p:sp>
    </p:spTree>
    <p:extLst>
      <p:ext uri="{BB962C8B-B14F-4D97-AF65-F5344CB8AC3E}">
        <p14:creationId xmlns:p14="http://schemas.microsoft.com/office/powerpoint/2010/main" val="41800784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40</a:t>
            </a:fld>
            <a:endParaRPr lang="en-150"/>
          </a:p>
        </p:txBody>
      </p:sp>
    </p:spTree>
    <p:extLst>
      <p:ext uri="{BB962C8B-B14F-4D97-AF65-F5344CB8AC3E}">
        <p14:creationId xmlns:p14="http://schemas.microsoft.com/office/powerpoint/2010/main" val="3820878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41</a:t>
            </a:fld>
            <a:endParaRPr lang="en-150"/>
          </a:p>
        </p:txBody>
      </p:sp>
    </p:spTree>
    <p:extLst>
      <p:ext uri="{BB962C8B-B14F-4D97-AF65-F5344CB8AC3E}">
        <p14:creationId xmlns:p14="http://schemas.microsoft.com/office/powerpoint/2010/main" val="20302839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42</a:t>
            </a:fld>
            <a:endParaRPr lang="en-150"/>
          </a:p>
        </p:txBody>
      </p:sp>
    </p:spTree>
    <p:extLst>
      <p:ext uri="{BB962C8B-B14F-4D97-AF65-F5344CB8AC3E}">
        <p14:creationId xmlns:p14="http://schemas.microsoft.com/office/powerpoint/2010/main" val="10076814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43</a:t>
            </a:fld>
            <a:endParaRPr lang="en-150"/>
          </a:p>
        </p:txBody>
      </p:sp>
    </p:spTree>
    <p:extLst>
      <p:ext uri="{BB962C8B-B14F-4D97-AF65-F5344CB8AC3E}">
        <p14:creationId xmlns:p14="http://schemas.microsoft.com/office/powerpoint/2010/main" val="2974433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44</a:t>
            </a:fld>
            <a:endParaRPr lang="en-150"/>
          </a:p>
        </p:txBody>
      </p:sp>
    </p:spTree>
    <p:extLst>
      <p:ext uri="{BB962C8B-B14F-4D97-AF65-F5344CB8AC3E}">
        <p14:creationId xmlns:p14="http://schemas.microsoft.com/office/powerpoint/2010/main" val="7737559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45</a:t>
            </a:fld>
            <a:endParaRPr lang="en-150"/>
          </a:p>
        </p:txBody>
      </p:sp>
    </p:spTree>
    <p:extLst>
      <p:ext uri="{BB962C8B-B14F-4D97-AF65-F5344CB8AC3E}">
        <p14:creationId xmlns:p14="http://schemas.microsoft.com/office/powerpoint/2010/main" val="15466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24/06/2026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72.png"/></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9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40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19.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2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23.png"/><Relationship Id="rId5" Type="http://schemas.openxmlformats.org/officeDocument/2006/relationships/image" Target="../media/image51.w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42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26.png"/><Relationship Id="rId5" Type="http://schemas.openxmlformats.org/officeDocument/2006/relationships/image" Target="../media/image425.png"/><Relationship Id="rId4" Type="http://schemas.openxmlformats.org/officeDocument/2006/relationships/image" Target="../media/image52.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30.png"/><Relationship Id="rId5" Type="http://schemas.openxmlformats.org/officeDocument/2006/relationships/image" Target="../media/image429.png"/><Relationship Id="rId4" Type="http://schemas.openxmlformats.org/officeDocument/2006/relationships/image" Target="../media/image53.wmf"/></Relationships>
</file>

<file path=ppt/slides/_rels/slide31.xml.rels><?xml version="1.0" encoding="UTF-8" standalone="yes"?>
<Relationships xmlns="http://schemas.openxmlformats.org/package/2006/relationships"><Relationship Id="rId8" Type="http://schemas.openxmlformats.org/officeDocument/2006/relationships/image" Target="../media/image432.png"/><Relationship Id="rId3" Type="http://schemas.openxmlformats.org/officeDocument/2006/relationships/oleObject" Target="../embeddings/oleObject3.bin"/><Relationship Id="rId7" Type="http://schemas.openxmlformats.org/officeDocument/2006/relationships/image" Target="../media/image43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2.wmf"/><Relationship Id="rId5" Type="http://schemas.openxmlformats.org/officeDocument/2006/relationships/oleObject" Target="../embeddings/oleObject2.bin"/><Relationship Id="rId4" Type="http://schemas.openxmlformats.org/officeDocument/2006/relationships/image" Target="../media/image53.wmf"/><Relationship Id="rId9" Type="http://schemas.openxmlformats.org/officeDocument/2006/relationships/image" Target="../media/image433.png"/></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s>
</file>

<file path=ppt/slides/_rels/slide3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4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37.xml.rels><?xml version="1.0" encoding="UTF-8" standalone="yes"?>
<Relationships xmlns="http://schemas.openxmlformats.org/package/2006/relationships"><Relationship Id="rId3" Type="http://schemas.openxmlformats.org/officeDocument/2006/relationships/image" Target="../media/image459.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60.png"/></Relationships>
</file>

<file path=ppt/slides/_rels/slide3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40.xml.rels><?xml version="1.0" encoding="UTF-8" standalone="yes"?>
<Relationships xmlns="http://schemas.openxmlformats.org/package/2006/relationships"><Relationship Id="rId13" Type="http://schemas.openxmlformats.org/officeDocument/2006/relationships/customXml" Target="../ink/ink4.xml"/><Relationship Id="rId18" Type="http://schemas.openxmlformats.org/officeDocument/2006/relationships/image" Target="../media/image99.png"/><Relationship Id="rId26" Type="http://schemas.openxmlformats.org/officeDocument/2006/relationships/image" Target="../media/image103.png"/><Relationship Id="rId39" Type="http://schemas.openxmlformats.org/officeDocument/2006/relationships/customXml" Target="../ink/ink17.xml"/><Relationship Id="rId21" Type="http://schemas.openxmlformats.org/officeDocument/2006/relationships/customXml" Target="../ink/ink8.xml"/><Relationship Id="rId34" Type="http://schemas.openxmlformats.org/officeDocument/2006/relationships/image" Target="../media/image107.png"/><Relationship Id="rId7" Type="http://schemas.openxmlformats.org/officeDocument/2006/relationships/customXml" Target="../ink/ink1.xml"/><Relationship Id="rId12" Type="http://schemas.openxmlformats.org/officeDocument/2006/relationships/image" Target="../media/image96.png"/><Relationship Id="rId17" Type="http://schemas.openxmlformats.org/officeDocument/2006/relationships/customXml" Target="../ink/ink6.xml"/><Relationship Id="rId25" Type="http://schemas.openxmlformats.org/officeDocument/2006/relationships/customXml" Target="../ink/ink10.xml"/><Relationship Id="rId33" Type="http://schemas.openxmlformats.org/officeDocument/2006/relationships/customXml" Target="../ink/ink14.xml"/><Relationship Id="rId38" Type="http://schemas.openxmlformats.org/officeDocument/2006/relationships/image" Target="../media/image109.png"/><Relationship Id="rId2" Type="http://schemas.openxmlformats.org/officeDocument/2006/relationships/notesSlide" Target="../notesSlides/notesSlide39.xml"/><Relationship Id="rId16" Type="http://schemas.openxmlformats.org/officeDocument/2006/relationships/image" Target="../media/image98.png"/><Relationship Id="rId20" Type="http://schemas.openxmlformats.org/officeDocument/2006/relationships/image" Target="../media/image100.png"/><Relationship Id="rId29" Type="http://schemas.openxmlformats.org/officeDocument/2006/relationships/customXml" Target="../ink/ink12.xml"/><Relationship Id="rId1" Type="http://schemas.openxmlformats.org/officeDocument/2006/relationships/slideLayout" Target="../slideLayouts/slideLayout1.xml"/><Relationship Id="rId6" Type="http://schemas.openxmlformats.org/officeDocument/2006/relationships/image" Target="../media/image93.png"/><Relationship Id="rId11" Type="http://schemas.openxmlformats.org/officeDocument/2006/relationships/customXml" Target="../ink/ink3.xml"/><Relationship Id="rId24" Type="http://schemas.openxmlformats.org/officeDocument/2006/relationships/image" Target="../media/image102.png"/><Relationship Id="rId32" Type="http://schemas.openxmlformats.org/officeDocument/2006/relationships/image" Target="../media/image106.png"/><Relationship Id="rId37" Type="http://schemas.openxmlformats.org/officeDocument/2006/relationships/customXml" Target="../ink/ink16.xml"/><Relationship Id="rId40" Type="http://schemas.openxmlformats.org/officeDocument/2006/relationships/image" Target="../media/image110.png"/><Relationship Id="rId5" Type="http://schemas.openxmlformats.org/officeDocument/2006/relationships/image" Target="../media/image92.png"/><Relationship Id="rId15" Type="http://schemas.openxmlformats.org/officeDocument/2006/relationships/customXml" Target="../ink/ink5.xml"/><Relationship Id="rId23" Type="http://schemas.openxmlformats.org/officeDocument/2006/relationships/customXml" Target="../ink/ink9.xml"/><Relationship Id="rId28" Type="http://schemas.openxmlformats.org/officeDocument/2006/relationships/image" Target="../media/image104.png"/><Relationship Id="rId36" Type="http://schemas.openxmlformats.org/officeDocument/2006/relationships/image" Target="../media/image108.png"/><Relationship Id="rId10" Type="http://schemas.openxmlformats.org/officeDocument/2006/relationships/image" Target="../media/image95.png"/><Relationship Id="rId19" Type="http://schemas.openxmlformats.org/officeDocument/2006/relationships/customXml" Target="../ink/ink7.xml"/><Relationship Id="rId31" Type="http://schemas.openxmlformats.org/officeDocument/2006/relationships/customXml" Target="../ink/ink13.xml"/><Relationship Id="rId4" Type="http://schemas.openxmlformats.org/officeDocument/2006/relationships/image" Target="../media/image91.png"/><Relationship Id="rId9" Type="http://schemas.openxmlformats.org/officeDocument/2006/relationships/customXml" Target="../ink/ink2.xml"/><Relationship Id="rId14" Type="http://schemas.openxmlformats.org/officeDocument/2006/relationships/image" Target="../media/image97.png"/><Relationship Id="rId22" Type="http://schemas.openxmlformats.org/officeDocument/2006/relationships/image" Target="../media/image101.png"/><Relationship Id="rId27" Type="http://schemas.openxmlformats.org/officeDocument/2006/relationships/customXml" Target="../ink/ink11.xml"/><Relationship Id="rId30" Type="http://schemas.openxmlformats.org/officeDocument/2006/relationships/image" Target="../media/image105.png"/><Relationship Id="rId35" Type="http://schemas.openxmlformats.org/officeDocument/2006/relationships/customXml" Target="../ink/ink15.xml"/><Relationship Id="rId8" Type="http://schemas.openxmlformats.org/officeDocument/2006/relationships/image" Target="../media/image94.png"/><Relationship Id="rId3"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1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11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24</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Κίνηση ηλεκτρικών φορτίων στο υλικό</a:t>
            </a:r>
            <a:endParaRPr lang="en-150" sz="2800" dirty="0">
              <a:solidFill>
                <a:schemeClr val="bg1"/>
              </a:solidFill>
            </a:endParaRPr>
          </a:p>
        </p:txBody>
      </p:sp>
      <p:sp>
        <p:nvSpPr>
          <p:cNvPr id="7" name="Rectangle 6">
            <a:extLst>
              <a:ext uri="{FF2B5EF4-FFF2-40B4-BE49-F238E27FC236}">
                <a16:creationId xmlns:a16="http://schemas.microsoft.com/office/drawing/2014/main" id="{C7F64CF0-FD06-8F24-632C-815168D197CA}"/>
              </a:ext>
            </a:extLst>
          </p:cNvPr>
          <p:cNvSpPr>
            <a:spLocks noChangeArrowheads="1"/>
          </p:cNvSpPr>
          <p:nvPr/>
        </p:nvSpPr>
        <p:spPr bwMode="auto">
          <a:xfrm>
            <a:off x="-76936" y="4326184"/>
            <a:ext cx="578338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effectLst/>
              </a:rPr>
              <a:t>Αγωγοί</a:t>
            </a:r>
          </a:p>
          <a:p>
            <a:pPr algn="ctr"/>
            <a:r>
              <a:rPr lang="el-GR" sz="2400" dirty="0">
                <a:solidFill>
                  <a:schemeClr val="bg1"/>
                </a:solidFill>
              </a:rPr>
              <a:t>Υ</a:t>
            </a:r>
            <a:r>
              <a:rPr lang="el-GR" sz="2400" dirty="0">
                <a:solidFill>
                  <a:schemeClr val="bg1"/>
                </a:solidFill>
                <a:effectLst/>
              </a:rPr>
              <a:t>λικά στ</a:t>
            </a:r>
            <a:r>
              <a:rPr lang="el-GR" sz="2400" dirty="0">
                <a:solidFill>
                  <a:schemeClr val="bg1"/>
                </a:solidFill>
              </a:rPr>
              <a:t>α οποία κάποια ηλεκτρόνια είναι χαλαρά συνδεδεμένα με τα άτομα, και μπορούν να κινούνται σχετικά ελεύθερα μέσα στην έκταση του υλικού.</a:t>
            </a:r>
          </a:p>
          <a:p>
            <a:pPr algn="ctr"/>
            <a:r>
              <a:rPr lang="el-GR" sz="2400" dirty="0">
                <a:solidFill>
                  <a:schemeClr val="bg1"/>
                </a:solidFill>
                <a:effectLst/>
              </a:rPr>
              <a:t>(π.χ. μέταλλα: χαλκός, σίδηρος)</a:t>
            </a:r>
          </a:p>
          <a:p>
            <a:pPr algn="ctr"/>
            <a:endParaRPr lang="el-GR" sz="2400" dirty="0">
              <a:solidFill>
                <a:schemeClr val="bg1"/>
              </a:solidFill>
              <a:effectLst/>
            </a:endParaRPr>
          </a:p>
        </p:txBody>
      </p:sp>
      <p:pic>
        <p:nvPicPr>
          <p:cNvPr id="11268" name="Picture 4">
            <a:extLst>
              <a:ext uri="{FF2B5EF4-FFF2-40B4-BE49-F238E27FC236}">
                <a16:creationId xmlns:a16="http://schemas.microsoft.com/office/drawing/2014/main" id="{A3C8835E-28D2-1DBB-05F3-91D20A594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46" y="1221825"/>
            <a:ext cx="4355018" cy="28850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2C1AA7D-B812-E96F-7B6B-DB425298747C}"/>
              </a:ext>
            </a:extLst>
          </p:cNvPr>
          <p:cNvPicPr>
            <a:picLocks noChangeAspect="1"/>
          </p:cNvPicPr>
          <p:nvPr/>
        </p:nvPicPr>
        <p:blipFill>
          <a:blip r:embed="rId4"/>
          <a:stretch>
            <a:fillRect/>
          </a:stretch>
        </p:blipFill>
        <p:spPr>
          <a:xfrm>
            <a:off x="7182779" y="1221825"/>
            <a:ext cx="3858103" cy="2885091"/>
          </a:xfrm>
          <a:prstGeom prst="rect">
            <a:avLst/>
          </a:prstGeom>
        </p:spPr>
      </p:pic>
      <p:sp>
        <p:nvSpPr>
          <p:cNvPr id="6" name="Rectangle 5">
            <a:extLst>
              <a:ext uri="{FF2B5EF4-FFF2-40B4-BE49-F238E27FC236}">
                <a16:creationId xmlns:a16="http://schemas.microsoft.com/office/drawing/2014/main" id="{4BFEE55E-E257-9813-9658-40E483AF0774}"/>
              </a:ext>
            </a:extLst>
          </p:cNvPr>
          <p:cNvSpPr>
            <a:spLocks noChangeArrowheads="1"/>
          </p:cNvSpPr>
          <p:nvPr/>
        </p:nvSpPr>
        <p:spPr bwMode="auto">
          <a:xfrm>
            <a:off x="6361050" y="4326183"/>
            <a:ext cx="550155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effectLst/>
              </a:rPr>
              <a:t>Μονωτές</a:t>
            </a:r>
          </a:p>
          <a:p>
            <a:pPr algn="ctr"/>
            <a:r>
              <a:rPr lang="el-GR" sz="2400" dirty="0">
                <a:solidFill>
                  <a:schemeClr val="bg1"/>
                </a:solidFill>
                <a:effectLst/>
              </a:rPr>
              <a:t>Υλικά στ</a:t>
            </a:r>
            <a:r>
              <a:rPr lang="el-GR" sz="2400" dirty="0">
                <a:solidFill>
                  <a:schemeClr val="bg1"/>
                </a:solidFill>
              </a:rPr>
              <a:t>α οποία τα ηλεκτρόνια είναι δεσμευμένα στα άτομα, και δεν μπορούν να κινηθούν στην έκταση του υλικού.</a:t>
            </a:r>
          </a:p>
          <a:p>
            <a:pPr algn="ctr"/>
            <a:r>
              <a:rPr lang="el-GR" sz="2400" dirty="0">
                <a:solidFill>
                  <a:schemeClr val="bg1"/>
                </a:solidFill>
                <a:effectLst/>
              </a:rPr>
              <a:t>(π.χ. πλαστικό, γυαλί, ξύλο)</a:t>
            </a:r>
          </a:p>
          <a:p>
            <a:pPr algn="ctr"/>
            <a:endParaRPr lang="el-GR" sz="2400" dirty="0">
              <a:solidFill>
                <a:schemeClr val="bg1"/>
              </a:solidFill>
              <a:effectLst/>
            </a:endParaRPr>
          </a:p>
        </p:txBody>
      </p:sp>
    </p:spTree>
    <p:extLst>
      <p:ext uri="{BB962C8B-B14F-4D97-AF65-F5344CB8AC3E}">
        <p14:creationId xmlns:p14="http://schemas.microsoft.com/office/powerpoint/2010/main" val="155376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500"/>
                                        <p:tgtEl>
                                          <p:spTgt spid="112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Ρεύμα</a:t>
            </a:r>
            <a:endParaRPr lang="en-150" sz="2800" dirty="0">
              <a:solidFill>
                <a:schemeClr val="bg1"/>
              </a:solidFill>
            </a:endParaRPr>
          </a:p>
        </p:txBody>
      </p:sp>
      <p:sp>
        <p:nvSpPr>
          <p:cNvPr id="7" name="Rectangle 6">
            <a:extLst>
              <a:ext uri="{FF2B5EF4-FFF2-40B4-BE49-F238E27FC236}">
                <a16:creationId xmlns:a16="http://schemas.microsoft.com/office/drawing/2014/main" id="{C7F64CF0-FD06-8F24-632C-815168D197CA}"/>
              </a:ext>
            </a:extLst>
          </p:cNvPr>
          <p:cNvSpPr>
            <a:spLocks noChangeArrowheads="1"/>
          </p:cNvSpPr>
          <p:nvPr/>
        </p:nvSpPr>
        <p:spPr bwMode="auto">
          <a:xfrm>
            <a:off x="771246" y="1767989"/>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Χωρίς ηλεκτρικό πεδίο</a:t>
            </a:r>
          </a:p>
          <a:p>
            <a:pPr algn="ctr"/>
            <a:r>
              <a:rPr lang="el-GR" sz="2400" dirty="0">
                <a:solidFill>
                  <a:schemeClr val="bg1"/>
                </a:solidFill>
              </a:rPr>
              <a:t>Οι κινήσεις των ελευθέρων φορτίων (ηλεκτρονίων) μέσα στο υλικό είναι τυχαίες και προς όλες τις κατευθύνσεις.</a:t>
            </a:r>
            <a:endParaRPr lang="en-US" sz="2400" dirty="0">
              <a:solidFill>
                <a:schemeClr val="bg1"/>
              </a:solidFill>
            </a:endParaRPr>
          </a:p>
          <a:p>
            <a:pPr algn="ctr"/>
            <a:endParaRPr lang="en-US" sz="2400" dirty="0">
              <a:solidFill>
                <a:schemeClr val="bg1"/>
              </a:solidFill>
            </a:endParaRPr>
          </a:p>
          <a:p>
            <a:pPr algn="ctr"/>
            <a:r>
              <a:rPr lang="el-GR" sz="2400" dirty="0">
                <a:solidFill>
                  <a:schemeClr val="bg1"/>
                </a:solidFill>
              </a:rPr>
              <a:t>(δεν έχω ηλεκτρικό ρεύμα)</a:t>
            </a:r>
          </a:p>
          <a:p>
            <a:pPr algn="ctr"/>
            <a:endParaRPr lang="el-GR" sz="2400" dirty="0">
              <a:solidFill>
                <a:schemeClr val="bg1"/>
              </a:solidFill>
            </a:endParaRPr>
          </a:p>
          <a:p>
            <a:pPr algn="ctr"/>
            <a:endParaRPr lang="el-GR" sz="2400" dirty="0">
              <a:solidFill>
                <a:schemeClr val="bg1"/>
              </a:solidFill>
              <a:effectLst/>
            </a:endParaRPr>
          </a:p>
        </p:txBody>
      </p:sp>
      <p:pic>
        <p:nvPicPr>
          <p:cNvPr id="12290" name="Picture 2">
            <a:extLst>
              <a:ext uri="{FF2B5EF4-FFF2-40B4-BE49-F238E27FC236}">
                <a16:creationId xmlns:a16="http://schemas.microsoft.com/office/drawing/2014/main" id="{EDA3E305-4B54-7F5D-55E7-85EC316D2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0" y="4004441"/>
            <a:ext cx="5715000" cy="18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860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Ρεύμα</a:t>
            </a:r>
            <a:endParaRPr lang="en-150" sz="2800" dirty="0">
              <a:solidFill>
                <a:schemeClr val="bg1"/>
              </a:solidFill>
            </a:endParaRPr>
          </a:p>
        </p:txBody>
      </p:sp>
      <p:sp>
        <p:nvSpPr>
          <p:cNvPr id="2" name="Rectangle 1">
            <a:extLst>
              <a:ext uri="{FF2B5EF4-FFF2-40B4-BE49-F238E27FC236}">
                <a16:creationId xmlns:a16="http://schemas.microsoft.com/office/drawing/2014/main" id="{A7D1A0A4-FF42-A13B-794B-FD6D6E1286A2}"/>
              </a:ext>
            </a:extLst>
          </p:cNvPr>
          <p:cNvSpPr>
            <a:spLocks noChangeArrowheads="1"/>
          </p:cNvSpPr>
          <p:nvPr/>
        </p:nvSpPr>
        <p:spPr bwMode="auto">
          <a:xfrm>
            <a:off x="771246" y="1227864"/>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Με ηλεκτρικό πεδίο</a:t>
            </a:r>
          </a:p>
          <a:p>
            <a:pPr algn="ctr"/>
            <a:r>
              <a:rPr lang="el-GR" sz="2400" dirty="0">
                <a:solidFill>
                  <a:schemeClr val="bg1"/>
                </a:solidFill>
              </a:rPr>
              <a:t>Τα ελεύθερα ηλεκτρικά φορτία (ηλεκτρόνια) που μπορούν να κινηθούν,</a:t>
            </a:r>
          </a:p>
          <a:p>
            <a:pPr algn="ctr"/>
            <a:r>
              <a:rPr lang="el-GR" sz="2400" dirty="0">
                <a:solidFill>
                  <a:schemeClr val="bg1"/>
                </a:solidFill>
              </a:rPr>
              <a:t>θα κινηθούν προσανατολισμένα (έχω ηλεκτρικό ρεύμα).</a:t>
            </a:r>
          </a:p>
          <a:p>
            <a:pPr algn="ctr"/>
            <a:endParaRPr lang="el-GR" sz="2400" dirty="0">
              <a:solidFill>
                <a:schemeClr val="bg1"/>
              </a:solidFill>
              <a:effectLst/>
            </a:endParaRPr>
          </a:p>
          <a:p>
            <a:pPr algn="ctr"/>
            <a:r>
              <a:rPr lang="el-GR" sz="2400" dirty="0">
                <a:solidFill>
                  <a:schemeClr val="bg1"/>
                </a:solidFill>
              </a:rPr>
              <a:t>Τα αρνητικά φορτία κινούνται προς το υψηλότερο δυναμικό.</a:t>
            </a:r>
            <a:endParaRPr lang="el-GR" sz="2400" dirty="0">
              <a:solidFill>
                <a:schemeClr val="bg1"/>
              </a:solidFill>
              <a:effectLst/>
            </a:endParaRPr>
          </a:p>
          <a:p>
            <a:pPr algn="ctr"/>
            <a:endParaRPr lang="el-GR" sz="2400" dirty="0">
              <a:solidFill>
                <a:schemeClr val="bg1"/>
              </a:solidFill>
              <a:effectLst/>
            </a:endParaRPr>
          </a:p>
        </p:txBody>
      </p:sp>
      <p:pic>
        <p:nvPicPr>
          <p:cNvPr id="13314" name="Picture 2">
            <a:extLst>
              <a:ext uri="{FF2B5EF4-FFF2-40B4-BE49-F238E27FC236}">
                <a16:creationId xmlns:a16="http://schemas.microsoft.com/office/drawing/2014/main" id="{1B386D2B-78D7-57CF-BD5A-0F3D8B13B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734" y="3342290"/>
            <a:ext cx="7416532" cy="3298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260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Ρεύμα</a:t>
            </a:r>
            <a:endParaRPr lang="en-150" sz="2800" dirty="0">
              <a:solidFill>
                <a:schemeClr val="bg1"/>
              </a:solidFill>
            </a:endParaRPr>
          </a:p>
        </p:txBody>
      </p:sp>
      <p:sp>
        <p:nvSpPr>
          <p:cNvPr id="2" name="Rectangle 1">
            <a:extLst>
              <a:ext uri="{FF2B5EF4-FFF2-40B4-BE49-F238E27FC236}">
                <a16:creationId xmlns:a16="http://schemas.microsoft.com/office/drawing/2014/main" id="{A7D1A0A4-FF42-A13B-794B-FD6D6E1286A2}"/>
              </a:ext>
            </a:extLst>
          </p:cNvPr>
          <p:cNvSpPr>
            <a:spLocks noChangeArrowheads="1"/>
          </p:cNvSpPr>
          <p:nvPr/>
        </p:nvSpPr>
        <p:spPr bwMode="auto">
          <a:xfrm>
            <a:off x="771246" y="1227864"/>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endParaRPr lang="el-GR" sz="2400" dirty="0">
              <a:solidFill>
                <a:schemeClr val="bg1"/>
              </a:solidFill>
              <a:effectLst/>
            </a:endParaRPr>
          </a:p>
        </p:txBody>
      </p:sp>
      <p:sp>
        <p:nvSpPr>
          <p:cNvPr id="3" name="Rectangle 2">
            <a:extLst>
              <a:ext uri="{FF2B5EF4-FFF2-40B4-BE49-F238E27FC236}">
                <a16:creationId xmlns:a16="http://schemas.microsoft.com/office/drawing/2014/main" id="{C6B9D431-BB79-A22E-CE1E-52F2DA273B44}"/>
              </a:ext>
            </a:extLst>
          </p:cNvPr>
          <p:cNvSpPr>
            <a:spLocks noChangeArrowheads="1"/>
          </p:cNvSpPr>
          <p:nvPr/>
        </p:nvSpPr>
        <p:spPr bwMode="auto">
          <a:xfrm>
            <a:off x="947295" y="1122482"/>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Ηλεκτρικό Ρεύμα ονομάζεται η προσανατολισμένη κίνηση ηλεκτρικών φορτίων.</a:t>
            </a:r>
            <a:endParaRPr lang="el-GR" sz="2400" dirty="0">
              <a:solidFill>
                <a:schemeClr val="bg1"/>
              </a:solidFill>
              <a:effectLst/>
            </a:endParaRPr>
          </a:p>
          <a:p>
            <a:pPr algn="ctr"/>
            <a:endParaRPr lang="el-GR" sz="2400" dirty="0">
              <a:solidFill>
                <a:schemeClr val="bg1"/>
              </a:solidFill>
              <a:effectLst/>
            </a:endParaRPr>
          </a:p>
        </p:txBody>
      </p:sp>
      <p:pic>
        <p:nvPicPr>
          <p:cNvPr id="14338" name="Picture 2">
            <a:extLst>
              <a:ext uri="{FF2B5EF4-FFF2-40B4-BE49-F238E27FC236}">
                <a16:creationId xmlns:a16="http://schemas.microsoft.com/office/drawing/2014/main" id="{E70A4BF8-D497-57AB-D403-3E4F3D636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212533" y="3057924"/>
            <a:ext cx="5500802" cy="41333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538181" y="1723021"/>
            <a:ext cx="550080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Θέλω να </a:t>
            </a:r>
            <a:r>
              <a:rPr lang="el-GR" sz="2400" dirty="0" err="1">
                <a:solidFill>
                  <a:schemeClr val="bg1"/>
                </a:solidFill>
              </a:rPr>
              <a:t>ποσοτικοποιήσω</a:t>
            </a:r>
            <a:r>
              <a:rPr lang="el-GR" sz="2400" dirty="0">
                <a:solidFill>
                  <a:schemeClr val="bg1"/>
                </a:solidFill>
              </a:rPr>
              <a:t> την ένταση αυτής της κίνησης</a:t>
            </a:r>
            <a:endParaRPr lang="el-GR" sz="2400" dirty="0">
              <a:solidFill>
                <a:schemeClr val="bg1"/>
              </a:solidFill>
              <a:effectLst/>
            </a:endParaRPr>
          </a:p>
          <a:p>
            <a:pPr algn="ctr"/>
            <a:endParaRPr lang="el-GR" sz="2400" dirty="0">
              <a:solidFill>
                <a:schemeClr val="bg1"/>
              </a:solidFill>
              <a:effectLst/>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6F8E42B-2FA4-3690-5481-C338311F7110}"/>
                  </a:ext>
                </a:extLst>
              </p:cNvPr>
              <p:cNvSpPr>
                <a:spLocks noChangeArrowheads="1"/>
              </p:cNvSpPr>
              <p:nvPr/>
            </p:nvSpPr>
            <p:spPr bwMode="auto">
              <a:xfrm>
                <a:off x="478665" y="2610136"/>
                <a:ext cx="5500803"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Ένταση Ηλεκτρικού Ρεύματος:</a:t>
                </a:r>
              </a:p>
              <a:p>
                <a:pPr algn="ctr"/>
                <a:endParaRPr lang="el-GR" sz="2400" dirty="0">
                  <a:solidFill>
                    <a:schemeClr val="bg1"/>
                  </a:solidFill>
                  <a:effectLst/>
                </a:endParaRPr>
              </a:p>
              <a:p>
                <a:pPr algn="ctr"/>
                <a14:m>
                  <m:oMathPara xmlns:m="http://schemas.openxmlformats.org/officeDocument/2006/math">
                    <m:oMathParaPr>
                      <m:jc m:val="centerGroup"/>
                    </m:oMathParaPr>
                    <m:oMath xmlns:m="http://schemas.openxmlformats.org/officeDocument/2006/math">
                      <m:r>
                        <m:rPr>
                          <m:sty m:val="p"/>
                        </m:rPr>
                        <a:rPr lang="el-GR" sz="2400" b="0" i="0" smtClean="0">
                          <a:solidFill>
                            <a:schemeClr val="bg1"/>
                          </a:solidFill>
                          <a:effectLst/>
                          <a:latin typeface="Cambria Math" panose="02040503050406030204" pitchFamily="18" charset="0"/>
                        </a:rPr>
                        <m:t>Ι</m:t>
                      </m:r>
                      <m:r>
                        <a:rPr lang="el-GR" sz="2400" b="0" i="0" smtClean="0">
                          <a:solidFill>
                            <a:schemeClr val="bg1"/>
                          </a:solidFill>
                          <a:effectLst/>
                          <a:latin typeface="Cambria Math" panose="02040503050406030204" pitchFamily="18" charset="0"/>
                        </a:rPr>
                        <m:t>= </m:t>
                      </m:r>
                      <m:f>
                        <m:fPr>
                          <m:ctrlPr>
                            <a:rPr lang="el-GR" sz="2400" b="0" i="1" smtClean="0">
                              <a:solidFill>
                                <a:schemeClr val="bg1"/>
                              </a:solidFill>
                              <a:effectLst/>
                              <a:latin typeface="Cambria Math" panose="02040503050406030204" pitchFamily="18" charset="0"/>
                            </a:rPr>
                          </m:ctrlPr>
                        </m:fPr>
                        <m:num>
                          <m:r>
                            <m:rPr>
                              <m:sty m:val="p"/>
                            </m:rPr>
                            <a:rPr lang="el-GR" sz="2400" b="0" i="0" smtClean="0">
                              <a:solidFill>
                                <a:schemeClr val="bg1"/>
                              </a:solidFill>
                              <a:effectLst/>
                              <a:latin typeface="Cambria Math" panose="02040503050406030204" pitchFamily="18" charset="0"/>
                            </a:rPr>
                            <m:t>Δ</m:t>
                          </m:r>
                          <m:r>
                            <m:rPr>
                              <m:sty m:val="p"/>
                            </m:rPr>
                            <a:rPr lang="en-US" sz="2400" b="0" i="0" smtClean="0">
                              <a:solidFill>
                                <a:schemeClr val="bg1"/>
                              </a:solidFill>
                              <a:effectLst/>
                              <a:latin typeface="Cambria Math" panose="02040503050406030204" pitchFamily="18" charset="0"/>
                            </a:rPr>
                            <m:t>Q</m:t>
                          </m:r>
                        </m:num>
                        <m:den>
                          <m:r>
                            <m:rPr>
                              <m:sty m:val="p"/>
                            </m:rPr>
                            <a:rPr lang="el-GR" sz="2400" b="0" i="0" smtClean="0">
                              <a:solidFill>
                                <a:schemeClr val="bg1"/>
                              </a:solidFill>
                              <a:effectLst/>
                              <a:latin typeface="Cambria Math" panose="02040503050406030204" pitchFamily="18" charset="0"/>
                            </a:rPr>
                            <m:t>Δ</m:t>
                          </m:r>
                          <m:r>
                            <a:rPr lang="en-US" sz="2400" b="0" i="1" smtClean="0">
                              <a:solidFill>
                                <a:schemeClr val="bg1"/>
                              </a:solidFill>
                              <a:effectLst/>
                              <a:latin typeface="Cambria Math" panose="02040503050406030204" pitchFamily="18" charset="0"/>
                            </a:rPr>
                            <m:t>𝑡</m:t>
                          </m:r>
                        </m:den>
                      </m:f>
                    </m:oMath>
                  </m:oMathPara>
                </a14:m>
                <a:endParaRPr lang="el-GR" sz="2400" dirty="0">
                  <a:solidFill>
                    <a:schemeClr val="bg1"/>
                  </a:solidFill>
                  <a:effectLst/>
                </a:endParaRPr>
              </a:p>
              <a:p>
                <a:pPr algn="ctr"/>
                <a:endParaRPr lang="el-GR" sz="2400" dirty="0">
                  <a:solidFill>
                    <a:schemeClr val="bg1"/>
                  </a:solidFill>
                </a:endParaRPr>
              </a:p>
              <a:p>
                <a:pPr algn="ctr"/>
                <a:r>
                  <a:rPr lang="el-GR" sz="2400" dirty="0">
                    <a:solidFill>
                      <a:schemeClr val="bg1"/>
                    </a:solidFill>
                    <a:effectLst/>
                  </a:rPr>
                  <a:t>Μονάδα μέτρησης: </a:t>
                </a:r>
                <a:r>
                  <a:rPr lang="en-US" sz="2400" dirty="0">
                    <a:solidFill>
                      <a:schemeClr val="bg1"/>
                    </a:solidFill>
                    <a:effectLst/>
                  </a:rPr>
                  <a:t>1 Ampere,</a:t>
                </a:r>
                <a14:m>
                  <m:oMath xmlns:m="http://schemas.openxmlformats.org/officeDocument/2006/math">
                    <m:r>
                      <a:rPr lang="en-US" sz="2400" b="0" i="0" smtClean="0">
                        <a:solidFill>
                          <a:schemeClr val="bg1"/>
                        </a:solidFill>
                        <a:effectLst/>
                        <a:latin typeface="Cambria Math" panose="02040503050406030204" pitchFamily="18" charset="0"/>
                      </a:rPr>
                      <m:t>1</m:t>
                    </m:r>
                    <m:r>
                      <m:rPr>
                        <m:sty m:val="p"/>
                      </m:rPr>
                      <a:rPr lang="en-US" sz="2400" b="0" i="0" smtClean="0">
                        <a:solidFill>
                          <a:schemeClr val="bg1"/>
                        </a:solidFill>
                        <a:effectLst/>
                        <a:latin typeface="Cambria Math" panose="02040503050406030204" pitchFamily="18" charset="0"/>
                      </a:rPr>
                      <m:t>A</m:t>
                    </m:r>
                    <m:r>
                      <a:rPr lang="en-US" sz="2400" b="0" i="0" smtClean="0">
                        <a:solidFill>
                          <a:schemeClr val="bg1"/>
                        </a:solidFill>
                        <a:effectLst/>
                        <a:latin typeface="Cambria Math" panose="02040503050406030204" pitchFamily="18" charset="0"/>
                      </a:rPr>
                      <m:t>= </m:t>
                    </m:r>
                    <m:f>
                      <m:fPr>
                        <m:ctrlPr>
                          <a:rPr lang="el-GR" sz="2400" i="1" smtClean="0">
                            <a:solidFill>
                              <a:schemeClr val="bg1"/>
                            </a:solidFill>
                            <a:effectLst/>
                            <a:latin typeface="Cambria Math" panose="02040503050406030204" pitchFamily="18" charset="0"/>
                          </a:rPr>
                        </m:ctrlPr>
                      </m:fPr>
                      <m:num>
                        <m:r>
                          <a:rPr lang="el-GR" sz="2400" b="0" i="1" smtClean="0">
                            <a:solidFill>
                              <a:schemeClr val="bg1"/>
                            </a:solidFill>
                            <a:effectLst/>
                            <a:latin typeface="Cambria Math" panose="02040503050406030204" pitchFamily="18" charset="0"/>
                          </a:rPr>
                          <m:t>1</m:t>
                        </m:r>
                        <m:r>
                          <m:rPr>
                            <m:sty m:val="p"/>
                          </m:rPr>
                          <a:rPr lang="en-US" sz="2400" b="0" i="0" smtClean="0">
                            <a:solidFill>
                              <a:schemeClr val="bg1"/>
                            </a:solidFill>
                            <a:effectLst/>
                            <a:latin typeface="Cambria Math" panose="02040503050406030204" pitchFamily="18" charset="0"/>
                          </a:rPr>
                          <m:t>C</m:t>
                        </m:r>
                      </m:num>
                      <m:den>
                        <m:r>
                          <a:rPr lang="en-US" sz="2400" b="0" i="1" smtClean="0">
                            <a:solidFill>
                              <a:schemeClr val="bg1"/>
                            </a:solidFill>
                            <a:effectLst/>
                            <a:latin typeface="Cambria Math" panose="02040503050406030204" pitchFamily="18" charset="0"/>
                          </a:rPr>
                          <m:t>1</m:t>
                        </m:r>
                        <m:r>
                          <a:rPr lang="en-US" sz="2400" b="0" i="1" smtClean="0">
                            <a:solidFill>
                              <a:schemeClr val="bg1"/>
                            </a:solidFill>
                            <a:effectLst/>
                            <a:latin typeface="Cambria Math" panose="02040503050406030204" pitchFamily="18" charset="0"/>
                          </a:rPr>
                          <m:t>𝑠</m:t>
                        </m:r>
                      </m:den>
                    </m:f>
                  </m:oMath>
                </a14:m>
                <a:endParaRPr lang="el-GR" sz="2400" dirty="0">
                  <a:solidFill>
                    <a:schemeClr val="bg1"/>
                  </a:solidFill>
                  <a:effectLst/>
                </a:endParaRPr>
              </a:p>
            </p:txBody>
          </p:sp>
        </mc:Choice>
        <mc:Fallback xmlns="">
          <p:sp>
            <p:nvSpPr>
              <p:cNvPr id="6" name="Rectangle 5">
                <a:extLst>
                  <a:ext uri="{FF2B5EF4-FFF2-40B4-BE49-F238E27FC236}">
                    <a16:creationId xmlns:a16="http://schemas.microsoft.com/office/drawing/2014/main" id="{66F8E42B-2FA4-3690-5481-C338311F7110}"/>
                  </a:ext>
                </a:extLst>
              </p:cNvPr>
              <p:cNvSpPr>
                <a:spLocks noRot="1" noChangeAspect="1" noMove="1" noResize="1" noEditPoints="1" noAdjustHandles="1" noChangeArrowheads="1" noChangeShapeType="1" noTextEdit="1"/>
              </p:cNvSpPr>
              <p:nvPr/>
            </p:nvSpPr>
            <p:spPr bwMode="auto">
              <a:xfrm>
                <a:off x="478665" y="2610136"/>
                <a:ext cx="5500803" cy="895577"/>
              </a:xfrm>
              <a:prstGeom prst="rect">
                <a:avLst/>
              </a:prstGeom>
              <a:blipFill>
                <a:blip r:embed="rId4"/>
                <a:stretch>
                  <a:fillRect t="-5442" b="-17551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
        <p:nvSpPr>
          <p:cNvPr id="8" name="Rectangle 7">
            <a:extLst>
              <a:ext uri="{FF2B5EF4-FFF2-40B4-BE49-F238E27FC236}">
                <a16:creationId xmlns:a16="http://schemas.microsoft.com/office/drawing/2014/main" id="{ADD6B321-91FD-BA3A-A268-A72CED308000}"/>
              </a:ext>
            </a:extLst>
          </p:cNvPr>
          <p:cNvSpPr/>
          <p:nvPr/>
        </p:nvSpPr>
        <p:spPr>
          <a:xfrm>
            <a:off x="5979469" y="4642945"/>
            <a:ext cx="5868318" cy="272743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722068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38"/>
                                        </p:tgtEl>
                                        <p:attrNameLst>
                                          <p:attrName>style.visibility</p:attrName>
                                        </p:attrNameLst>
                                      </p:cBhvr>
                                      <p:to>
                                        <p:strVal val="visible"/>
                                      </p:to>
                                    </p:set>
                                    <p:animEffect transition="in" filter="fade">
                                      <p:cBhvr>
                                        <p:cTn id="17" dur="500"/>
                                        <p:tgtEl>
                                          <p:spTgt spid="143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Φορά Ηλεκτρικού Ρεύματος</a:t>
            </a:r>
            <a:endParaRPr lang="en-150" sz="2800" dirty="0">
              <a:solidFill>
                <a:schemeClr val="bg1"/>
              </a:solidFill>
            </a:endParaRPr>
          </a:p>
        </p:txBody>
      </p:sp>
      <p:sp>
        <p:nvSpPr>
          <p:cNvPr id="2" name="Rectangle 1">
            <a:extLst>
              <a:ext uri="{FF2B5EF4-FFF2-40B4-BE49-F238E27FC236}">
                <a16:creationId xmlns:a16="http://schemas.microsoft.com/office/drawing/2014/main" id="{A7D1A0A4-FF42-A13B-794B-FD6D6E1286A2}"/>
              </a:ext>
            </a:extLst>
          </p:cNvPr>
          <p:cNvSpPr>
            <a:spLocks noChangeArrowheads="1"/>
          </p:cNvSpPr>
          <p:nvPr/>
        </p:nvSpPr>
        <p:spPr bwMode="auto">
          <a:xfrm>
            <a:off x="771246" y="1227864"/>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endParaRPr lang="el-GR" sz="2400" dirty="0">
              <a:solidFill>
                <a:schemeClr val="bg1"/>
              </a:solidFill>
              <a:effectLst/>
            </a:endParaRPr>
          </a:p>
        </p:txBody>
      </p:sp>
      <p:pic>
        <p:nvPicPr>
          <p:cNvPr id="14340" name="Picture 4">
            <a:extLst>
              <a:ext uri="{FF2B5EF4-FFF2-40B4-BE49-F238E27FC236}">
                <a16:creationId xmlns:a16="http://schemas.microsoft.com/office/drawing/2014/main" id="{890955F5-53D2-2ACE-DF50-4B1D4CBBB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121" y="1227864"/>
            <a:ext cx="4541733" cy="186722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9CEF733-CEF8-ECF5-F440-3809D99314D8}"/>
              </a:ext>
            </a:extLst>
          </p:cNvPr>
          <p:cNvSpPr>
            <a:spLocks noChangeArrowheads="1"/>
          </p:cNvSpPr>
          <p:nvPr/>
        </p:nvSpPr>
        <p:spPr bwMode="auto">
          <a:xfrm>
            <a:off x="151926" y="3315122"/>
            <a:ext cx="546848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Ιστορικά, έχει καθιερωθεί η φορά του ηλεκτρικού ρεύματος να ορίζεται με βάση την κίνηση θετικών ηλεκτρικών φορτίων.</a:t>
            </a:r>
          </a:p>
          <a:p>
            <a:pPr algn="ctr"/>
            <a:endParaRPr lang="el-GR" sz="2400" dirty="0">
              <a:solidFill>
                <a:schemeClr val="bg1"/>
              </a:solidFill>
            </a:endParaRPr>
          </a:p>
          <a:p>
            <a:pPr algn="ctr"/>
            <a:r>
              <a:rPr lang="el-GR" sz="2400" dirty="0">
                <a:solidFill>
                  <a:schemeClr val="bg1"/>
                </a:solidFill>
              </a:rPr>
              <a:t>Αυτή η φορά ονομάζεται </a:t>
            </a:r>
            <a:r>
              <a:rPr lang="el-GR" sz="2400" u="sng" dirty="0">
                <a:solidFill>
                  <a:schemeClr val="bg1"/>
                </a:solidFill>
              </a:rPr>
              <a:t>συμβατική φορά</a:t>
            </a:r>
            <a:r>
              <a:rPr lang="el-GR" sz="2400" dirty="0">
                <a:solidFill>
                  <a:schemeClr val="bg1"/>
                </a:solidFill>
              </a:rPr>
              <a:t> και είναι αντίθετη της πραγματικής κίνησης των ηλεκτρονίων. </a:t>
            </a:r>
            <a:endParaRPr lang="el-GR" sz="2400" dirty="0">
              <a:solidFill>
                <a:schemeClr val="bg1"/>
              </a:solidFill>
              <a:effectLst/>
            </a:endParaRPr>
          </a:p>
          <a:p>
            <a:pPr algn="ctr"/>
            <a:endParaRPr lang="el-GR" sz="2400" dirty="0">
              <a:solidFill>
                <a:schemeClr val="bg1"/>
              </a:solidFill>
              <a:effectLst/>
            </a:endParaRPr>
          </a:p>
        </p:txBody>
      </p:sp>
      <p:sp>
        <p:nvSpPr>
          <p:cNvPr id="9" name="Rectangle 8">
            <a:extLst>
              <a:ext uri="{FF2B5EF4-FFF2-40B4-BE49-F238E27FC236}">
                <a16:creationId xmlns:a16="http://schemas.microsoft.com/office/drawing/2014/main" id="{CDF9A40B-2EA7-381F-6DEE-17EF3525C43A}"/>
              </a:ext>
            </a:extLst>
          </p:cNvPr>
          <p:cNvSpPr>
            <a:spLocks noChangeArrowheads="1"/>
          </p:cNvSpPr>
          <p:nvPr/>
        </p:nvSpPr>
        <p:spPr bwMode="auto">
          <a:xfrm>
            <a:off x="5736142" y="5516894"/>
            <a:ext cx="631409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κίνηση αρνητικών φορτίων προς τα αριστερά είναι ισοδύναμη με την κίνηση θετικών φορτίων προς τα δεξιά.</a:t>
            </a:r>
            <a:endParaRPr lang="el-GR" sz="2400" dirty="0">
              <a:solidFill>
                <a:schemeClr val="bg1"/>
              </a:solidFill>
              <a:effectLst/>
            </a:endParaRPr>
          </a:p>
          <a:p>
            <a:pPr algn="ctr"/>
            <a:endParaRPr lang="el-GR" sz="2400" dirty="0">
              <a:solidFill>
                <a:schemeClr val="bg1"/>
              </a:solidFill>
              <a:effectLst/>
            </a:endParaRPr>
          </a:p>
        </p:txBody>
      </p:sp>
      <p:pic>
        <p:nvPicPr>
          <p:cNvPr id="10" name="Picture 2">
            <a:extLst>
              <a:ext uri="{FF2B5EF4-FFF2-40B4-BE49-F238E27FC236}">
                <a16:creationId xmlns:a16="http://schemas.microsoft.com/office/drawing/2014/main" id="{AC660138-9543-F138-478D-F0E26E3726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8692" y="1227864"/>
            <a:ext cx="5408187" cy="4063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427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500"/>
                                        <p:tgtEl>
                                          <p:spTgt spid="143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Εφαρμογή</a:t>
            </a:r>
            <a:endParaRPr lang="en-150" sz="2800" dirty="0">
              <a:solidFill>
                <a:schemeClr val="bg1"/>
              </a:solidFill>
            </a:endParaRPr>
          </a:p>
        </p:txBody>
      </p:sp>
      <p:sp>
        <p:nvSpPr>
          <p:cNvPr id="7" name="Rectangle 6">
            <a:extLst>
              <a:ext uri="{FF2B5EF4-FFF2-40B4-BE49-F238E27FC236}">
                <a16:creationId xmlns:a16="http://schemas.microsoft.com/office/drawing/2014/main" id="{C7F64CF0-FD06-8F24-632C-815168D197CA}"/>
              </a:ext>
            </a:extLst>
          </p:cNvPr>
          <p:cNvSpPr>
            <a:spLocks noChangeArrowheads="1"/>
          </p:cNvSpPr>
          <p:nvPr/>
        </p:nvSpPr>
        <p:spPr bwMode="auto">
          <a:xfrm>
            <a:off x="771246" y="1043809"/>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Από μία διατομή του αγωγού διέρχεται ηλεκτρικό φορτίο </a:t>
            </a:r>
            <a:r>
              <a:rPr lang="en-US" sz="2400" dirty="0">
                <a:solidFill>
                  <a:schemeClr val="bg1"/>
                </a:solidFill>
              </a:rPr>
              <a:t>q = 20C</a:t>
            </a:r>
            <a:r>
              <a:rPr lang="el-GR" sz="2400" dirty="0">
                <a:solidFill>
                  <a:schemeClr val="bg1"/>
                </a:solidFill>
              </a:rPr>
              <a:t>, σε χρονικό διάστημα Δ</a:t>
            </a:r>
            <a:r>
              <a:rPr lang="en-US" sz="2400" dirty="0">
                <a:solidFill>
                  <a:schemeClr val="bg1"/>
                </a:solidFill>
              </a:rPr>
              <a:t>t = </a:t>
            </a:r>
            <a:r>
              <a:rPr lang="el-GR" sz="2400" dirty="0">
                <a:solidFill>
                  <a:schemeClr val="bg1"/>
                </a:solidFill>
              </a:rPr>
              <a:t>4</a:t>
            </a:r>
            <a:r>
              <a:rPr lang="en-US" sz="2400" dirty="0">
                <a:solidFill>
                  <a:schemeClr val="bg1"/>
                </a:solidFill>
              </a:rPr>
              <a:t>s. </a:t>
            </a:r>
            <a:r>
              <a:rPr lang="el-GR" sz="2400" dirty="0">
                <a:solidFill>
                  <a:schemeClr val="bg1"/>
                </a:solidFill>
              </a:rPr>
              <a:t>α) Να υπολογίσετε την ένταση </a:t>
            </a:r>
            <a:r>
              <a:rPr lang="en-US" sz="2400" dirty="0">
                <a:solidFill>
                  <a:schemeClr val="bg1"/>
                </a:solidFill>
              </a:rPr>
              <a:t>I </a:t>
            </a:r>
            <a:r>
              <a:rPr lang="el-GR" sz="2400" dirty="0">
                <a:solidFill>
                  <a:schemeClr val="bg1"/>
                </a:solidFill>
              </a:rPr>
              <a:t>του ηλεκτρικού ρεύματος, β) Σε χρονικό διάστημα ενός λεπτού, πόσο ηλεκτρικό φορτίο θα έχει διέλθει;</a:t>
            </a:r>
          </a:p>
          <a:p>
            <a:pPr algn="ctr"/>
            <a:endParaRPr lang="el-GR" sz="2400" dirty="0">
              <a:solidFill>
                <a:schemeClr val="bg1"/>
              </a:solidFill>
              <a:effectLst/>
            </a:endParaRPr>
          </a:p>
        </p:txBody>
      </p:sp>
      <p:pic>
        <p:nvPicPr>
          <p:cNvPr id="3" name="Picture 2">
            <a:extLst>
              <a:ext uri="{FF2B5EF4-FFF2-40B4-BE49-F238E27FC236}">
                <a16:creationId xmlns:a16="http://schemas.microsoft.com/office/drawing/2014/main" id="{8F0BFB80-02B4-1C6E-00D9-928111BD8FAD}"/>
              </a:ext>
            </a:extLst>
          </p:cNvPr>
          <p:cNvPicPr>
            <a:picLocks noChangeAspect="1"/>
          </p:cNvPicPr>
          <p:nvPr/>
        </p:nvPicPr>
        <p:blipFill>
          <a:blip r:embed="rId3"/>
          <a:stretch>
            <a:fillRect/>
          </a:stretch>
        </p:blipFill>
        <p:spPr>
          <a:xfrm>
            <a:off x="5667704" y="2333791"/>
            <a:ext cx="1135487" cy="547705"/>
          </a:xfrm>
          <a:prstGeom prst="rect">
            <a:avLst/>
          </a:prstGeom>
        </p:spPr>
      </p:pic>
      <p:pic>
        <p:nvPicPr>
          <p:cNvPr id="6" name="Picture 5">
            <a:extLst>
              <a:ext uri="{FF2B5EF4-FFF2-40B4-BE49-F238E27FC236}">
                <a16:creationId xmlns:a16="http://schemas.microsoft.com/office/drawing/2014/main" id="{BC24C7AC-6613-ABB2-D204-5D02AEA48338}"/>
              </a:ext>
            </a:extLst>
          </p:cNvPr>
          <p:cNvPicPr>
            <a:picLocks noChangeAspect="1"/>
          </p:cNvPicPr>
          <p:nvPr/>
        </p:nvPicPr>
        <p:blipFill>
          <a:blip r:embed="rId4"/>
          <a:stretch>
            <a:fillRect/>
          </a:stretch>
        </p:blipFill>
        <p:spPr>
          <a:xfrm>
            <a:off x="1580581" y="2907636"/>
            <a:ext cx="1530451" cy="1188401"/>
          </a:xfrm>
          <a:prstGeom prst="rect">
            <a:avLst/>
          </a:prstGeom>
        </p:spPr>
      </p:pic>
      <p:pic>
        <p:nvPicPr>
          <p:cNvPr id="9" name="Picture 8">
            <a:extLst>
              <a:ext uri="{FF2B5EF4-FFF2-40B4-BE49-F238E27FC236}">
                <a16:creationId xmlns:a16="http://schemas.microsoft.com/office/drawing/2014/main" id="{1F0C3EB7-8007-B0BC-8D73-4C57A3281495}"/>
              </a:ext>
            </a:extLst>
          </p:cNvPr>
          <p:cNvPicPr>
            <a:picLocks noChangeAspect="1"/>
          </p:cNvPicPr>
          <p:nvPr/>
        </p:nvPicPr>
        <p:blipFill>
          <a:blip r:embed="rId5"/>
          <a:stretch>
            <a:fillRect/>
          </a:stretch>
        </p:blipFill>
        <p:spPr>
          <a:xfrm>
            <a:off x="3321124" y="2851462"/>
            <a:ext cx="1528183" cy="1209006"/>
          </a:xfrm>
          <a:prstGeom prst="rect">
            <a:avLst/>
          </a:prstGeom>
        </p:spPr>
      </p:pic>
      <p:pic>
        <p:nvPicPr>
          <p:cNvPr id="11" name="Picture 10">
            <a:extLst>
              <a:ext uri="{FF2B5EF4-FFF2-40B4-BE49-F238E27FC236}">
                <a16:creationId xmlns:a16="http://schemas.microsoft.com/office/drawing/2014/main" id="{D07756C3-B3D6-5DB4-0C20-B7A621B71AA0}"/>
              </a:ext>
            </a:extLst>
          </p:cNvPr>
          <p:cNvPicPr>
            <a:picLocks noChangeAspect="1"/>
          </p:cNvPicPr>
          <p:nvPr/>
        </p:nvPicPr>
        <p:blipFill>
          <a:blip r:embed="rId6"/>
          <a:stretch>
            <a:fillRect/>
          </a:stretch>
        </p:blipFill>
        <p:spPr>
          <a:xfrm>
            <a:off x="5094514" y="3043792"/>
            <a:ext cx="1562386" cy="964245"/>
          </a:xfrm>
          <a:prstGeom prst="rect">
            <a:avLst/>
          </a:prstGeom>
        </p:spPr>
      </p:pic>
      <p:pic>
        <p:nvPicPr>
          <p:cNvPr id="13" name="Picture 12">
            <a:extLst>
              <a:ext uri="{FF2B5EF4-FFF2-40B4-BE49-F238E27FC236}">
                <a16:creationId xmlns:a16="http://schemas.microsoft.com/office/drawing/2014/main" id="{61C49C0E-5C0F-E5C4-B423-0A882AFCC0C0}"/>
              </a:ext>
            </a:extLst>
          </p:cNvPr>
          <p:cNvPicPr>
            <a:picLocks noChangeAspect="1"/>
          </p:cNvPicPr>
          <p:nvPr/>
        </p:nvPicPr>
        <p:blipFill>
          <a:blip r:embed="rId7"/>
          <a:stretch>
            <a:fillRect/>
          </a:stretch>
        </p:blipFill>
        <p:spPr>
          <a:xfrm>
            <a:off x="6735680" y="3062297"/>
            <a:ext cx="1149205" cy="680247"/>
          </a:xfrm>
          <a:prstGeom prst="rect">
            <a:avLst/>
          </a:prstGeom>
        </p:spPr>
      </p:pic>
      <p:pic>
        <p:nvPicPr>
          <p:cNvPr id="15" name="Picture 14">
            <a:extLst>
              <a:ext uri="{FF2B5EF4-FFF2-40B4-BE49-F238E27FC236}">
                <a16:creationId xmlns:a16="http://schemas.microsoft.com/office/drawing/2014/main" id="{40F74ED2-87C2-9D52-4E1C-34AD2F1810A9}"/>
              </a:ext>
            </a:extLst>
          </p:cNvPr>
          <p:cNvPicPr>
            <a:picLocks noChangeAspect="1"/>
          </p:cNvPicPr>
          <p:nvPr/>
        </p:nvPicPr>
        <p:blipFill>
          <a:blip r:embed="rId8"/>
          <a:stretch>
            <a:fillRect/>
          </a:stretch>
        </p:blipFill>
        <p:spPr>
          <a:xfrm>
            <a:off x="8820807" y="2813839"/>
            <a:ext cx="2072897" cy="1159339"/>
          </a:xfrm>
          <a:prstGeom prst="rect">
            <a:avLst/>
          </a:prstGeom>
        </p:spPr>
      </p:pic>
      <p:pic>
        <p:nvPicPr>
          <p:cNvPr id="17" name="Picture 16">
            <a:extLst>
              <a:ext uri="{FF2B5EF4-FFF2-40B4-BE49-F238E27FC236}">
                <a16:creationId xmlns:a16="http://schemas.microsoft.com/office/drawing/2014/main" id="{A274D509-E3E8-2A9A-D5ED-BC11113B7AA4}"/>
              </a:ext>
            </a:extLst>
          </p:cNvPr>
          <p:cNvPicPr>
            <a:picLocks noChangeAspect="1"/>
          </p:cNvPicPr>
          <p:nvPr/>
        </p:nvPicPr>
        <p:blipFill>
          <a:blip r:embed="rId9"/>
          <a:stretch>
            <a:fillRect/>
          </a:stretch>
        </p:blipFill>
        <p:spPr>
          <a:xfrm>
            <a:off x="566985" y="3062297"/>
            <a:ext cx="768389" cy="819192"/>
          </a:xfrm>
          <a:prstGeom prst="rect">
            <a:avLst/>
          </a:prstGeom>
        </p:spPr>
      </p:pic>
      <p:pic>
        <p:nvPicPr>
          <p:cNvPr id="19" name="Picture 18">
            <a:extLst>
              <a:ext uri="{FF2B5EF4-FFF2-40B4-BE49-F238E27FC236}">
                <a16:creationId xmlns:a16="http://schemas.microsoft.com/office/drawing/2014/main" id="{9E9C53F7-EC4E-E38B-E788-AB40F9B1FD7B}"/>
              </a:ext>
            </a:extLst>
          </p:cNvPr>
          <p:cNvPicPr>
            <a:picLocks noChangeAspect="1"/>
          </p:cNvPicPr>
          <p:nvPr/>
        </p:nvPicPr>
        <p:blipFill>
          <a:blip r:embed="rId10"/>
          <a:stretch>
            <a:fillRect/>
          </a:stretch>
        </p:blipFill>
        <p:spPr>
          <a:xfrm>
            <a:off x="458226" y="4766202"/>
            <a:ext cx="692186" cy="825542"/>
          </a:xfrm>
          <a:prstGeom prst="rect">
            <a:avLst/>
          </a:prstGeom>
        </p:spPr>
      </p:pic>
      <p:pic>
        <p:nvPicPr>
          <p:cNvPr id="21" name="Picture 20">
            <a:extLst>
              <a:ext uri="{FF2B5EF4-FFF2-40B4-BE49-F238E27FC236}">
                <a16:creationId xmlns:a16="http://schemas.microsoft.com/office/drawing/2014/main" id="{5CDA8842-4983-BA1A-AAC4-26429E8A97B3}"/>
              </a:ext>
            </a:extLst>
          </p:cNvPr>
          <p:cNvPicPr>
            <a:picLocks noChangeAspect="1"/>
          </p:cNvPicPr>
          <p:nvPr/>
        </p:nvPicPr>
        <p:blipFill>
          <a:blip r:embed="rId11"/>
          <a:stretch>
            <a:fillRect/>
          </a:stretch>
        </p:blipFill>
        <p:spPr>
          <a:xfrm>
            <a:off x="1445732" y="4813795"/>
            <a:ext cx="2196102" cy="730355"/>
          </a:xfrm>
          <a:prstGeom prst="rect">
            <a:avLst/>
          </a:prstGeom>
        </p:spPr>
      </p:pic>
      <p:pic>
        <p:nvPicPr>
          <p:cNvPr id="23" name="Picture 22">
            <a:extLst>
              <a:ext uri="{FF2B5EF4-FFF2-40B4-BE49-F238E27FC236}">
                <a16:creationId xmlns:a16="http://schemas.microsoft.com/office/drawing/2014/main" id="{84FBF173-D9E5-5A6B-0A35-216C4AE91F2D}"/>
              </a:ext>
            </a:extLst>
          </p:cNvPr>
          <p:cNvPicPr>
            <a:picLocks noChangeAspect="1"/>
          </p:cNvPicPr>
          <p:nvPr/>
        </p:nvPicPr>
        <p:blipFill>
          <a:blip r:embed="rId12"/>
          <a:stretch>
            <a:fillRect/>
          </a:stretch>
        </p:blipFill>
        <p:spPr>
          <a:xfrm>
            <a:off x="3710143" y="4808015"/>
            <a:ext cx="2383230" cy="688732"/>
          </a:xfrm>
          <a:prstGeom prst="rect">
            <a:avLst/>
          </a:prstGeom>
        </p:spPr>
      </p:pic>
      <p:pic>
        <p:nvPicPr>
          <p:cNvPr id="25" name="Picture 24">
            <a:extLst>
              <a:ext uri="{FF2B5EF4-FFF2-40B4-BE49-F238E27FC236}">
                <a16:creationId xmlns:a16="http://schemas.microsoft.com/office/drawing/2014/main" id="{009E8C3B-A3EF-746E-0D78-8B64A17BB415}"/>
              </a:ext>
            </a:extLst>
          </p:cNvPr>
          <p:cNvPicPr>
            <a:picLocks noChangeAspect="1"/>
          </p:cNvPicPr>
          <p:nvPr/>
        </p:nvPicPr>
        <p:blipFill>
          <a:blip r:embed="rId13"/>
          <a:stretch>
            <a:fillRect/>
          </a:stretch>
        </p:blipFill>
        <p:spPr>
          <a:xfrm>
            <a:off x="6208027" y="4707729"/>
            <a:ext cx="2612780" cy="942486"/>
          </a:xfrm>
          <a:prstGeom prst="rect">
            <a:avLst/>
          </a:prstGeom>
        </p:spPr>
      </p:pic>
      <p:pic>
        <p:nvPicPr>
          <p:cNvPr id="27" name="Picture 26">
            <a:extLst>
              <a:ext uri="{FF2B5EF4-FFF2-40B4-BE49-F238E27FC236}">
                <a16:creationId xmlns:a16="http://schemas.microsoft.com/office/drawing/2014/main" id="{EE10221C-85CF-A36A-1034-F13280A4304D}"/>
              </a:ext>
            </a:extLst>
          </p:cNvPr>
          <p:cNvPicPr>
            <a:picLocks noChangeAspect="1"/>
          </p:cNvPicPr>
          <p:nvPr/>
        </p:nvPicPr>
        <p:blipFill>
          <a:blip r:embed="rId14"/>
          <a:stretch>
            <a:fillRect/>
          </a:stretch>
        </p:blipFill>
        <p:spPr>
          <a:xfrm>
            <a:off x="8935461" y="4831865"/>
            <a:ext cx="1825521" cy="536918"/>
          </a:xfrm>
          <a:prstGeom prst="rect">
            <a:avLst/>
          </a:prstGeom>
        </p:spPr>
      </p:pic>
      <p:pic>
        <p:nvPicPr>
          <p:cNvPr id="29" name="Picture 28">
            <a:extLst>
              <a:ext uri="{FF2B5EF4-FFF2-40B4-BE49-F238E27FC236}">
                <a16:creationId xmlns:a16="http://schemas.microsoft.com/office/drawing/2014/main" id="{8C0B3AB6-0034-4311-205B-91B658152D81}"/>
              </a:ext>
            </a:extLst>
          </p:cNvPr>
          <p:cNvPicPr>
            <a:picLocks noChangeAspect="1"/>
          </p:cNvPicPr>
          <p:nvPr/>
        </p:nvPicPr>
        <p:blipFill>
          <a:blip r:embed="rId15"/>
          <a:stretch>
            <a:fillRect/>
          </a:stretch>
        </p:blipFill>
        <p:spPr>
          <a:xfrm>
            <a:off x="2904930" y="5753582"/>
            <a:ext cx="3745517" cy="596325"/>
          </a:xfrm>
          <a:prstGeom prst="rect">
            <a:avLst/>
          </a:prstGeom>
        </p:spPr>
      </p:pic>
    </p:spTree>
    <p:extLst>
      <p:ext uri="{BB962C8B-B14F-4D97-AF65-F5344CB8AC3E}">
        <p14:creationId xmlns:p14="http://schemas.microsoft.com/office/powerpoint/2010/main" val="3165816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Αίτιο του Ηλεκτρικού Ρεύματος: Ηλεκτρική Πηγή</a:t>
            </a:r>
            <a:endParaRPr lang="en-150" sz="2800" dirty="0">
              <a:solidFill>
                <a:schemeClr val="bg1"/>
              </a:solidFill>
            </a:endParaRPr>
          </a:p>
        </p:txBody>
      </p:sp>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403889" y="1453172"/>
            <a:ext cx="770329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τεθούν τα ηλεκτρόνια σε προσανατολισμένη κίνηση, χρειάζονται να βρίσκονται μέσα σε ηλεκτρικό πεδίο.</a:t>
            </a:r>
          </a:p>
          <a:p>
            <a:pPr algn="ctr"/>
            <a:r>
              <a:rPr lang="el-GR" sz="2400" dirty="0">
                <a:solidFill>
                  <a:schemeClr val="bg1"/>
                </a:solidFill>
              </a:rPr>
              <a:t>Αυτό το δημιουργεί η ηλεκτρική πηγή (π.χ. μία μπαταρία)</a:t>
            </a:r>
          </a:p>
          <a:p>
            <a:pPr algn="ctr"/>
            <a:endParaRPr lang="el-GR" sz="2400" dirty="0">
              <a:solidFill>
                <a:schemeClr val="bg1"/>
              </a:solidFill>
              <a:effectLst/>
            </a:endParaRPr>
          </a:p>
          <a:p>
            <a:pPr algn="ctr"/>
            <a:r>
              <a:rPr lang="el-GR" sz="2400" dirty="0">
                <a:solidFill>
                  <a:schemeClr val="bg1"/>
                </a:solidFill>
              </a:rPr>
              <a:t>Η μπαταρία έχει δύο άκρα (δύο πόλους):</a:t>
            </a:r>
          </a:p>
          <a:p>
            <a:pPr algn="ctr"/>
            <a:r>
              <a:rPr lang="el-GR" sz="2400" dirty="0">
                <a:solidFill>
                  <a:schemeClr val="bg1"/>
                </a:solidFill>
              </a:rPr>
              <a:t>έναν θετικό και έναν αρνητικό.</a:t>
            </a:r>
          </a:p>
          <a:p>
            <a:pPr algn="ctr"/>
            <a:endParaRPr lang="el-GR" sz="2400" dirty="0">
              <a:solidFill>
                <a:schemeClr val="bg1"/>
              </a:solidFill>
            </a:endParaRPr>
          </a:p>
          <a:p>
            <a:pPr algn="ctr"/>
            <a:r>
              <a:rPr lang="el-GR" sz="2400" dirty="0">
                <a:solidFill>
                  <a:schemeClr val="bg1"/>
                </a:solidFill>
              </a:rPr>
              <a:t>Η δυνατότητα της μπαταρίας να θέσει σε κίνηση ηλεκτρικά φορτία χαρακτηρίζεται από την</a:t>
            </a:r>
          </a:p>
          <a:p>
            <a:pPr algn="ctr"/>
            <a:endParaRPr lang="el-GR" sz="2400" dirty="0">
              <a:solidFill>
                <a:schemeClr val="bg1"/>
              </a:solidFill>
            </a:endParaRPr>
          </a:p>
          <a:p>
            <a:pPr algn="ctr"/>
            <a:r>
              <a:rPr lang="el-GR" sz="2400" u="sng" dirty="0">
                <a:solidFill>
                  <a:schemeClr val="bg1"/>
                </a:solidFill>
              </a:rPr>
              <a:t>ηλεκτρική τάση</a:t>
            </a:r>
            <a:r>
              <a:rPr lang="el-GR" sz="2400" dirty="0">
                <a:solidFill>
                  <a:schemeClr val="bg1"/>
                </a:solidFill>
              </a:rPr>
              <a:t> ή </a:t>
            </a:r>
            <a:r>
              <a:rPr lang="el-GR" sz="2400" u="sng" dirty="0">
                <a:solidFill>
                  <a:schemeClr val="bg1"/>
                </a:solidFill>
              </a:rPr>
              <a:t>διαφορά δυναμικού</a:t>
            </a:r>
          </a:p>
          <a:p>
            <a:pPr algn="ctr"/>
            <a:endParaRPr lang="el-GR" sz="2400" dirty="0">
              <a:solidFill>
                <a:schemeClr val="bg1"/>
              </a:solidFill>
            </a:endParaRPr>
          </a:p>
          <a:p>
            <a:pPr algn="ctr"/>
            <a:r>
              <a:rPr lang="el-GR" sz="2400" dirty="0">
                <a:solidFill>
                  <a:schemeClr val="bg1"/>
                </a:solidFill>
              </a:rPr>
              <a:t>μεταξύ των άκρων της.</a:t>
            </a:r>
            <a:endParaRPr lang="el-GR" sz="2400" dirty="0">
              <a:solidFill>
                <a:schemeClr val="bg1"/>
              </a:solidFill>
              <a:effectLst/>
            </a:endParaRPr>
          </a:p>
          <a:p>
            <a:pPr algn="ctr"/>
            <a:endParaRPr lang="el-GR" sz="2400" dirty="0">
              <a:solidFill>
                <a:schemeClr val="bg1"/>
              </a:solidFill>
              <a:effectLst/>
            </a:endParaRPr>
          </a:p>
        </p:txBody>
      </p:sp>
      <p:pic>
        <p:nvPicPr>
          <p:cNvPr id="7" name="Picture 6">
            <a:extLst>
              <a:ext uri="{FF2B5EF4-FFF2-40B4-BE49-F238E27FC236}">
                <a16:creationId xmlns:a16="http://schemas.microsoft.com/office/drawing/2014/main" id="{AFC168A9-9459-6742-16F4-68AB271906DB}"/>
              </a:ext>
            </a:extLst>
          </p:cNvPr>
          <p:cNvPicPr>
            <a:picLocks noChangeAspect="1"/>
          </p:cNvPicPr>
          <p:nvPr/>
        </p:nvPicPr>
        <p:blipFill>
          <a:blip r:embed="rId3"/>
          <a:stretch>
            <a:fillRect/>
          </a:stretch>
        </p:blipFill>
        <p:spPr>
          <a:xfrm>
            <a:off x="9508024" y="1535133"/>
            <a:ext cx="1245475" cy="3199427"/>
          </a:xfrm>
          <a:prstGeom prst="rect">
            <a:avLst/>
          </a:prstGeom>
        </p:spPr>
      </p:pic>
      <p:sp>
        <p:nvSpPr>
          <p:cNvPr id="9" name="Rectangle 8">
            <a:extLst>
              <a:ext uri="{FF2B5EF4-FFF2-40B4-BE49-F238E27FC236}">
                <a16:creationId xmlns:a16="http://schemas.microsoft.com/office/drawing/2014/main" id="{7503D683-CEDC-8880-1586-E4F0AC2C6578}"/>
              </a:ext>
            </a:extLst>
          </p:cNvPr>
          <p:cNvSpPr>
            <a:spLocks noChangeArrowheads="1"/>
          </p:cNvSpPr>
          <p:nvPr/>
        </p:nvSpPr>
        <p:spPr bwMode="auto">
          <a:xfrm>
            <a:off x="8107180" y="5182347"/>
            <a:ext cx="386255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Παράδειγμα: Μπαταρία τάσης </a:t>
            </a:r>
            <a:r>
              <a:rPr lang="en-US" sz="2400" dirty="0">
                <a:solidFill>
                  <a:schemeClr val="bg1"/>
                </a:solidFill>
              </a:rPr>
              <a:t>V = 1.5 V (Volt)</a:t>
            </a:r>
            <a:endParaRPr lang="el-GR" sz="2400" dirty="0">
              <a:solidFill>
                <a:schemeClr val="bg1"/>
              </a:solidFill>
              <a:effectLst/>
            </a:endParaRPr>
          </a:p>
        </p:txBody>
      </p:sp>
    </p:spTree>
    <p:extLst>
      <p:ext uri="{BB962C8B-B14F-4D97-AF65-F5344CB8AC3E}">
        <p14:creationId xmlns:p14="http://schemas.microsoft.com/office/powerpoint/2010/main" val="2222396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Αίτιο του Ηλεκτρικού Ρεύματος: Ηλεκτρική Πηγή</a:t>
            </a:r>
            <a:endParaRPr lang="en-150" sz="2800" dirty="0">
              <a:solidFill>
                <a:schemeClr val="bg1"/>
              </a:solidFill>
            </a:endParaRPr>
          </a:p>
        </p:txBody>
      </p:sp>
      <p:pic>
        <p:nvPicPr>
          <p:cNvPr id="17410" name="Picture 2">
            <a:extLst>
              <a:ext uri="{FF2B5EF4-FFF2-40B4-BE49-F238E27FC236}">
                <a16:creationId xmlns:a16="http://schemas.microsoft.com/office/drawing/2014/main" id="{A5CC8F49-BE67-0D85-8D5A-3162A07CDF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4498" y="1570947"/>
            <a:ext cx="3163613" cy="316361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5AEF837-F644-0CA6-1ED5-97537E62EF43}"/>
              </a:ext>
            </a:extLst>
          </p:cNvPr>
          <p:cNvSpPr>
            <a:spLocks noChangeArrowheads="1"/>
          </p:cNvSpPr>
          <p:nvPr/>
        </p:nvSpPr>
        <p:spPr bwMode="auto">
          <a:xfrm>
            <a:off x="762397" y="1444074"/>
            <a:ext cx="674987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 αρνητικός πόλος «απωθεί» τα ηλεκτρόνια,</a:t>
            </a:r>
          </a:p>
          <a:p>
            <a:pPr algn="ctr"/>
            <a:r>
              <a:rPr lang="el-GR" sz="2400" dirty="0">
                <a:solidFill>
                  <a:schemeClr val="bg1"/>
                </a:solidFill>
              </a:rPr>
              <a:t>και ο θετικός πόλος τα «έλκει».</a:t>
            </a:r>
          </a:p>
          <a:p>
            <a:pPr algn="ctr"/>
            <a:endParaRPr lang="el-GR" sz="2400" dirty="0">
              <a:solidFill>
                <a:schemeClr val="bg1"/>
              </a:solidFill>
              <a:effectLst/>
            </a:endParaRPr>
          </a:p>
          <a:p>
            <a:pPr algn="ctr"/>
            <a:r>
              <a:rPr lang="el-GR" sz="2400" dirty="0">
                <a:solidFill>
                  <a:schemeClr val="bg1"/>
                </a:solidFill>
              </a:rPr>
              <a:t>Για να υπάρξει συνεχής κίνηση πρέπει τα φορτία να μην συγκεντρώνονται κάπου αλλά να κινούνται συνεχώς σε μία κλειστή διαδρομή.</a:t>
            </a:r>
            <a:endParaRPr lang="el-GR" sz="2400" dirty="0">
              <a:solidFill>
                <a:schemeClr val="bg1"/>
              </a:solidFill>
              <a:effectLst/>
            </a:endParaRPr>
          </a:p>
          <a:p>
            <a:pPr algn="ctr"/>
            <a:endParaRPr lang="el-GR" sz="2400" dirty="0">
              <a:solidFill>
                <a:schemeClr val="bg1"/>
              </a:solidFill>
              <a:effectLst/>
            </a:endParaRPr>
          </a:p>
        </p:txBody>
      </p:sp>
      <p:pic>
        <p:nvPicPr>
          <p:cNvPr id="8" name="Picture 4">
            <a:extLst>
              <a:ext uri="{FF2B5EF4-FFF2-40B4-BE49-F238E27FC236}">
                <a16:creationId xmlns:a16="http://schemas.microsoft.com/office/drawing/2014/main" id="{184CEE32-D050-4C4D-DCD2-9FE889FA7B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4432" y="4082224"/>
            <a:ext cx="4277541" cy="240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0173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Κύκλωμα</a:t>
            </a:r>
            <a:endParaRPr lang="en-150" sz="2800" dirty="0">
              <a:solidFill>
                <a:schemeClr val="bg1"/>
              </a:solidFill>
            </a:endParaRPr>
          </a:p>
        </p:txBody>
      </p:sp>
      <p:sp>
        <p:nvSpPr>
          <p:cNvPr id="2" name="Rectangle 1">
            <a:extLst>
              <a:ext uri="{FF2B5EF4-FFF2-40B4-BE49-F238E27FC236}">
                <a16:creationId xmlns:a16="http://schemas.microsoft.com/office/drawing/2014/main" id="{A7D1A0A4-FF42-A13B-794B-FD6D6E1286A2}"/>
              </a:ext>
            </a:extLst>
          </p:cNvPr>
          <p:cNvSpPr>
            <a:spLocks noChangeArrowheads="1"/>
          </p:cNvSpPr>
          <p:nvPr/>
        </p:nvSpPr>
        <p:spPr bwMode="auto">
          <a:xfrm>
            <a:off x="771246" y="1227864"/>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endParaRPr lang="el-GR" sz="2400" dirty="0">
              <a:solidFill>
                <a:schemeClr val="bg1"/>
              </a:solidFill>
              <a:effectLst/>
            </a:endParaRPr>
          </a:p>
        </p:txBody>
      </p:sp>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1947211" y="1227864"/>
            <a:ext cx="805601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Ηλεκτρικό κύκλωμα</a:t>
            </a:r>
            <a:r>
              <a:rPr lang="el-GR" sz="2400" dirty="0">
                <a:solidFill>
                  <a:schemeClr val="bg1"/>
                </a:solidFill>
              </a:rPr>
              <a:t>: Μία κλειστή αγώγιμη διαδρομή στην οποία μπορούν να κινούνται τα ηλεκτρικά φορτία</a:t>
            </a:r>
            <a:endParaRPr lang="el-GR" sz="2400" dirty="0">
              <a:solidFill>
                <a:schemeClr val="bg1"/>
              </a:solidFill>
              <a:effectLst/>
            </a:endParaRPr>
          </a:p>
          <a:p>
            <a:pPr algn="ctr"/>
            <a:endParaRPr lang="el-GR" sz="2400" dirty="0">
              <a:solidFill>
                <a:schemeClr val="bg1"/>
              </a:solidFill>
              <a:effectLst/>
            </a:endParaRPr>
          </a:p>
        </p:txBody>
      </p:sp>
      <p:pic>
        <p:nvPicPr>
          <p:cNvPr id="3" name="Picture 4">
            <a:extLst>
              <a:ext uri="{FF2B5EF4-FFF2-40B4-BE49-F238E27FC236}">
                <a16:creationId xmlns:a16="http://schemas.microsoft.com/office/drawing/2014/main" id="{7F442F70-7C6D-D53B-5662-DEF411A976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0889" y="2348749"/>
            <a:ext cx="5218385" cy="293534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7361BDE-1776-EAC6-818F-3928ABFA7CFF}"/>
              </a:ext>
            </a:extLst>
          </p:cNvPr>
          <p:cNvSpPr>
            <a:spLocks noChangeArrowheads="1"/>
          </p:cNvSpPr>
          <p:nvPr/>
        </p:nvSpPr>
        <p:spPr bwMode="auto">
          <a:xfrm>
            <a:off x="1843336" y="5509398"/>
            <a:ext cx="850532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Αποτελείται από ηλεκτρικά στοιχεία που ενώνονται μεταξύ τους.</a:t>
            </a:r>
          </a:p>
          <a:p>
            <a:pPr algn="ctr"/>
            <a:r>
              <a:rPr lang="el-GR" sz="2400" dirty="0">
                <a:solidFill>
                  <a:schemeClr val="bg1"/>
                </a:solidFill>
                <a:effectLst/>
              </a:rPr>
              <a:t>Κάθε στοιχείο συνήθως έχει δύο άκρα (δίπολο).</a:t>
            </a:r>
          </a:p>
        </p:txBody>
      </p:sp>
    </p:spTree>
    <p:extLst>
      <p:ext uri="{BB962C8B-B14F-4D97-AF65-F5344CB8AC3E}">
        <p14:creationId xmlns:p14="http://schemas.microsoft.com/office/powerpoint/2010/main" val="1068444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Συμβολισμός Ηλεκτρικού Κυκλώματος</a:t>
            </a:r>
            <a:endParaRPr lang="en-150" sz="2800" dirty="0">
              <a:solidFill>
                <a:schemeClr val="bg1"/>
              </a:solidFill>
            </a:endParaRPr>
          </a:p>
        </p:txBody>
      </p:sp>
      <p:sp>
        <p:nvSpPr>
          <p:cNvPr id="8" name="Rectangle 7">
            <a:extLst>
              <a:ext uri="{FF2B5EF4-FFF2-40B4-BE49-F238E27FC236}">
                <a16:creationId xmlns:a16="http://schemas.microsoft.com/office/drawing/2014/main" id="{47361BDE-1776-EAC6-818F-3928ABFA7CFF}"/>
              </a:ext>
            </a:extLst>
          </p:cNvPr>
          <p:cNvSpPr>
            <a:spLocks noChangeArrowheads="1"/>
          </p:cNvSpPr>
          <p:nvPr/>
        </p:nvSpPr>
        <p:spPr bwMode="auto">
          <a:xfrm>
            <a:off x="1843336" y="4511814"/>
            <a:ext cx="850532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είναι καθαρές οπτικά οι συνδέσεις μεταξύ των στοιχείων έχει καθιερωθεί συγκεκριμένος συμβολισμός.</a:t>
            </a:r>
            <a:endParaRPr lang="el-GR" sz="2400" dirty="0">
              <a:solidFill>
                <a:schemeClr val="bg1"/>
              </a:solidFill>
              <a:effectLst/>
            </a:endParaRPr>
          </a:p>
        </p:txBody>
      </p:sp>
      <p:pic>
        <p:nvPicPr>
          <p:cNvPr id="18434" name="Picture 2">
            <a:extLst>
              <a:ext uri="{FF2B5EF4-FFF2-40B4-BE49-F238E27FC236}">
                <a16:creationId xmlns:a16="http://schemas.microsoft.com/office/drawing/2014/main" id="{55F55B23-D8FD-B69E-28FD-C877C4173A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1507" y="1450608"/>
            <a:ext cx="5014077" cy="2356616"/>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a:extLst>
              <a:ext uri="{FF2B5EF4-FFF2-40B4-BE49-F238E27FC236}">
                <a16:creationId xmlns:a16="http://schemas.microsoft.com/office/drawing/2014/main" id="{75D15B05-7623-AE04-CDE9-0BEF26E085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8975" y="1450609"/>
            <a:ext cx="3270931" cy="2356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338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40"/>
                                        </p:tgtEl>
                                        <p:attrNameLst>
                                          <p:attrName>style.visibility</p:attrName>
                                        </p:attrNameLst>
                                      </p:cBhvr>
                                      <p:to>
                                        <p:strVal val="visible"/>
                                      </p:to>
                                    </p:set>
                                    <p:animEffect transition="in" filter="fade">
                                      <p:cBhvr>
                                        <p:cTn id="12" dur="500"/>
                                        <p:tgtEl>
                                          <p:spTgt spid="184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Συμβολισμός Ηλεκτρικού Κυκλώματος</a:t>
            </a:r>
            <a:endParaRPr lang="en-150" sz="2800" dirty="0">
              <a:solidFill>
                <a:schemeClr val="bg1"/>
              </a:solidFill>
            </a:endParaRPr>
          </a:p>
        </p:txBody>
      </p:sp>
      <p:pic>
        <p:nvPicPr>
          <p:cNvPr id="20482" name="Picture 2">
            <a:extLst>
              <a:ext uri="{FF2B5EF4-FFF2-40B4-BE49-F238E27FC236}">
                <a16:creationId xmlns:a16="http://schemas.microsoft.com/office/drawing/2014/main" id="{369CE6D2-35B6-BA8A-A37C-29CDF0BEB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9008" y="1079910"/>
            <a:ext cx="5313984" cy="5603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024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Συμβολισμός Ηλεκτρικού Κυκλώματος</a:t>
            </a:r>
            <a:endParaRPr lang="en-150" sz="2800" dirty="0">
              <a:solidFill>
                <a:schemeClr val="bg1"/>
              </a:solidFill>
            </a:endParaRPr>
          </a:p>
        </p:txBody>
      </p:sp>
      <p:sp>
        <p:nvSpPr>
          <p:cNvPr id="8" name="Rectangle 7">
            <a:extLst>
              <a:ext uri="{FF2B5EF4-FFF2-40B4-BE49-F238E27FC236}">
                <a16:creationId xmlns:a16="http://schemas.microsoft.com/office/drawing/2014/main" id="{47361BDE-1776-EAC6-818F-3928ABFA7CFF}"/>
              </a:ext>
            </a:extLst>
          </p:cNvPr>
          <p:cNvSpPr>
            <a:spLocks noChangeArrowheads="1"/>
          </p:cNvSpPr>
          <p:nvPr/>
        </p:nvSpPr>
        <p:spPr bwMode="auto">
          <a:xfrm>
            <a:off x="1843336" y="6167375"/>
            <a:ext cx="8505327"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Ένα ηλεκτρικό κύκλωμα μπορεί να είναι εξαιρετικά πολύπλοκο</a:t>
            </a:r>
            <a:endParaRPr lang="el-GR" sz="2400" dirty="0">
              <a:solidFill>
                <a:schemeClr val="bg1"/>
              </a:solidFill>
              <a:effectLst/>
            </a:endParaRPr>
          </a:p>
        </p:txBody>
      </p:sp>
      <p:pic>
        <p:nvPicPr>
          <p:cNvPr id="20484" name="Picture 4">
            <a:extLst>
              <a:ext uri="{FF2B5EF4-FFF2-40B4-BE49-F238E27FC236}">
                <a16:creationId xmlns:a16="http://schemas.microsoft.com/office/drawing/2014/main" id="{A77008A1-FB98-0068-CBE5-00EC39E82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469" y="1153510"/>
            <a:ext cx="9789062" cy="4884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883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Αντίσταση</a:t>
            </a:r>
            <a:endParaRPr lang="en-150" sz="2800" dirty="0">
              <a:solidFill>
                <a:schemeClr val="bg1"/>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393838" y="1421876"/>
                <a:ext cx="11290295"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Εάν συνδέσω στα άκρα ενός αγωγού μία ηλεκτρική πηγή, θα υπάρξει ηλεκτρικό ρεύμα.</a:t>
                </a:r>
              </a:p>
              <a:p>
                <a:pPr algn="ctr"/>
                <a:r>
                  <a:rPr lang="el-GR" sz="2400" dirty="0">
                    <a:solidFill>
                      <a:schemeClr val="bg1"/>
                    </a:solidFill>
                    <a:effectLst/>
                  </a:rPr>
                  <a:t>Για </a:t>
                </a:r>
                <a:r>
                  <a:rPr lang="el-GR" sz="2400" dirty="0">
                    <a:solidFill>
                      <a:schemeClr val="bg1"/>
                    </a:solidFill>
                  </a:rPr>
                  <a:t>διαφορετικό κομμάτι αγωγού, η</a:t>
                </a:r>
                <a:r>
                  <a:rPr lang="el-GR" sz="2400" dirty="0">
                    <a:solidFill>
                      <a:schemeClr val="bg1"/>
                    </a:solidFill>
                    <a:effectLst/>
                  </a:rPr>
                  <a:t> ένταση του ρεύματος που θα προκύψει γενικά θα είναι διαφορετική.</a:t>
                </a:r>
              </a:p>
              <a:p>
                <a:pPr algn="ctr"/>
                <a:endParaRPr lang="el-GR" sz="2400" dirty="0">
                  <a:solidFill>
                    <a:schemeClr val="bg1"/>
                  </a:solidFill>
                </a:endParaRPr>
              </a:p>
              <a:p>
                <a:pPr algn="ctr"/>
                <a:r>
                  <a:rPr lang="el-GR" sz="2400" dirty="0">
                    <a:solidFill>
                      <a:schemeClr val="bg1"/>
                    </a:solidFill>
                    <a:effectLst/>
                  </a:rPr>
                  <a:t>Σε κάποιους αγωγούς το ηλεκτρικό ρεύμα θα διευκολύνεται να περάσει περισσότερο,</a:t>
                </a:r>
              </a:p>
              <a:p>
                <a:pPr algn="ctr"/>
                <a:r>
                  <a:rPr lang="el-GR" sz="2400" dirty="0">
                    <a:solidFill>
                      <a:schemeClr val="bg1"/>
                    </a:solidFill>
                    <a:effectLst/>
                  </a:rPr>
                  <a:t>σε κάποιους λιγότερο. </a:t>
                </a:r>
              </a:p>
              <a:p>
                <a:pPr algn="ctr"/>
                <a:endParaRPr lang="el-GR" sz="2400" dirty="0">
                  <a:solidFill>
                    <a:schemeClr val="bg1"/>
                  </a:solidFill>
                </a:endParaRPr>
              </a:p>
              <a:p>
                <a:pPr algn="ctr"/>
                <a:r>
                  <a:rPr lang="el-GR" sz="2400" dirty="0">
                    <a:solidFill>
                      <a:schemeClr val="bg1"/>
                    </a:solidFill>
                    <a:effectLst/>
                  </a:rPr>
                  <a:t>Ορίζουμε ως ηλεκτρική αντίσταση ενός </a:t>
                </a:r>
                <a:r>
                  <a:rPr lang="el-GR" sz="2400" dirty="0" err="1">
                    <a:solidFill>
                      <a:schemeClr val="bg1"/>
                    </a:solidFill>
                    <a:effectLst/>
                  </a:rPr>
                  <a:t>διπόλου</a:t>
                </a:r>
                <a:r>
                  <a:rPr lang="el-GR" sz="2400" dirty="0">
                    <a:solidFill>
                      <a:schemeClr val="bg1"/>
                    </a:solidFill>
                    <a:effectLst/>
                  </a:rPr>
                  <a:t> το πηλίκο:</a:t>
                </a:r>
              </a:p>
              <a:p>
                <a:pPr algn="ctr"/>
                <a:endParaRPr lang="el-GR" sz="2400" dirty="0">
                  <a:solidFill>
                    <a:schemeClr val="bg1"/>
                  </a:solidFill>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effectLst/>
                          <a:latin typeface="Cambria Math" panose="02040503050406030204" pitchFamily="18" charset="0"/>
                        </a:rPr>
                        <m:t>𝑅</m:t>
                      </m:r>
                      <m:r>
                        <a:rPr lang="en-US" sz="2400" b="0" i="1" smtClean="0">
                          <a:solidFill>
                            <a:schemeClr val="bg1"/>
                          </a:solidFill>
                          <a:effectLst/>
                          <a:latin typeface="Cambria Math" panose="02040503050406030204" pitchFamily="18" charset="0"/>
                        </a:rPr>
                        <m:t>= </m:t>
                      </m:r>
                      <m:f>
                        <m:fPr>
                          <m:ctrlPr>
                            <a:rPr lang="en-US" sz="2400" b="0" i="1" smtClean="0">
                              <a:solidFill>
                                <a:schemeClr val="bg1"/>
                              </a:solidFill>
                              <a:effectLst/>
                              <a:latin typeface="Cambria Math" panose="02040503050406030204" pitchFamily="18" charset="0"/>
                            </a:rPr>
                          </m:ctrlPr>
                        </m:fPr>
                        <m:num>
                          <m:r>
                            <a:rPr lang="en-US" sz="2400" b="0" i="1" smtClean="0">
                              <a:solidFill>
                                <a:schemeClr val="bg1"/>
                              </a:solidFill>
                              <a:effectLst/>
                              <a:latin typeface="Cambria Math" panose="02040503050406030204" pitchFamily="18" charset="0"/>
                            </a:rPr>
                            <m:t>𝑉</m:t>
                          </m:r>
                        </m:num>
                        <m:den>
                          <m:r>
                            <a:rPr lang="en-US" sz="2400" b="0" i="1" smtClean="0">
                              <a:solidFill>
                                <a:schemeClr val="bg1"/>
                              </a:solidFill>
                              <a:effectLst/>
                              <a:latin typeface="Cambria Math" panose="02040503050406030204" pitchFamily="18" charset="0"/>
                            </a:rPr>
                            <m:t>𝐼</m:t>
                          </m:r>
                        </m:den>
                      </m:f>
                    </m:oMath>
                  </m:oMathPara>
                </a14:m>
                <a:endParaRPr lang="en-US" sz="2400" dirty="0">
                  <a:solidFill>
                    <a:schemeClr val="bg1"/>
                  </a:solidFill>
                  <a:effectLst/>
                </a:endParaRPr>
              </a:p>
              <a:p>
                <a:pPr algn="ctr"/>
                <a:endParaRPr lang="el-GR" sz="2400" dirty="0">
                  <a:solidFill>
                    <a:schemeClr val="bg1"/>
                  </a:solidFill>
                </a:endParaRPr>
              </a:p>
              <a:p>
                <a:pPr algn="ctr"/>
                <a:r>
                  <a:rPr lang="el-GR" sz="2400" dirty="0">
                    <a:solidFill>
                      <a:schemeClr val="bg1"/>
                    </a:solidFill>
                    <a:effectLst/>
                  </a:rPr>
                  <a:t>Μονάδα Μέτρησης: </a:t>
                </a:r>
                <a14:m>
                  <m:oMath xmlns:m="http://schemas.openxmlformats.org/officeDocument/2006/math">
                    <m:r>
                      <a:rPr lang="en-US" sz="2400" dirty="0">
                        <a:solidFill>
                          <a:schemeClr val="bg1"/>
                        </a:solidFill>
                        <a:latin typeface="Cambria Math" panose="02040503050406030204" pitchFamily="18" charset="0"/>
                      </a:rPr>
                      <m:t> </m:t>
                    </m:r>
                    <m:r>
                      <a:rPr lang="en-US" sz="2400" b="0" i="0" dirty="0" smtClean="0">
                        <a:solidFill>
                          <a:schemeClr val="bg1"/>
                        </a:solidFill>
                        <a:latin typeface="Cambria Math" panose="02040503050406030204" pitchFamily="18" charset="0"/>
                      </a:rPr>
                      <m:t>1 </m:t>
                    </m:r>
                    <m:r>
                      <m:rPr>
                        <m:sty m:val="p"/>
                      </m:rPr>
                      <a:rPr lang="en-US" sz="2400" b="0" i="0" smtClean="0">
                        <a:solidFill>
                          <a:schemeClr val="bg1"/>
                        </a:solidFill>
                        <a:latin typeface="Cambria Math" panose="02040503050406030204" pitchFamily="18" charset="0"/>
                      </a:rPr>
                      <m:t>Ohm</m:t>
                    </m:r>
                    <m:r>
                      <a:rPr lang="en-US" sz="2400" b="0" i="0" smtClean="0">
                        <a:solidFill>
                          <a:schemeClr val="bg1"/>
                        </a:solidFill>
                        <a:latin typeface="Cambria Math" panose="02040503050406030204" pitchFamily="18" charset="0"/>
                      </a:rPr>
                      <m:t>=1 </m:t>
                    </m:r>
                    <m:r>
                      <m:rPr>
                        <m:sty m:val="p"/>
                      </m:rPr>
                      <a:rPr lang="el-GR" sz="2400" b="0" i="0" smtClean="0">
                        <a:solidFill>
                          <a:schemeClr val="bg1"/>
                        </a:solidFill>
                        <a:latin typeface="Cambria Math" panose="02040503050406030204" pitchFamily="18" charset="0"/>
                      </a:rPr>
                      <m:t>Ω</m:t>
                    </m:r>
                    <m:r>
                      <a:rPr lang="en-US" sz="2400" b="0" i="0" smtClean="0">
                        <a:solidFill>
                          <a:schemeClr val="bg1"/>
                        </a:solidFill>
                        <a:latin typeface="Cambria Math" panose="02040503050406030204" pitchFamily="18" charset="0"/>
                      </a:rPr>
                      <m:t>= </m:t>
                    </m:r>
                    <m:f>
                      <m:fPr>
                        <m:ctrlPr>
                          <a:rPr lang="en-US" sz="2400" i="1">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1</m:t>
                        </m:r>
                        <m:r>
                          <a:rPr lang="en-US" sz="2400" i="1">
                            <a:solidFill>
                              <a:schemeClr val="bg1"/>
                            </a:solidFill>
                            <a:latin typeface="Cambria Math" panose="02040503050406030204" pitchFamily="18" charset="0"/>
                          </a:rPr>
                          <m:t>𝑉</m:t>
                        </m:r>
                      </m:num>
                      <m:den>
                        <m:r>
                          <a:rPr lang="en-US" sz="2400" b="0" i="1" smtClean="0">
                            <a:solidFill>
                              <a:schemeClr val="bg1"/>
                            </a:solidFill>
                            <a:latin typeface="Cambria Math" panose="02040503050406030204" pitchFamily="18" charset="0"/>
                          </a:rPr>
                          <m:t>1</m:t>
                        </m:r>
                        <m:r>
                          <a:rPr lang="en-US" sz="2400" b="0" i="1" smtClean="0">
                            <a:solidFill>
                              <a:schemeClr val="bg1"/>
                            </a:solidFill>
                            <a:latin typeface="Cambria Math" panose="02040503050406030204" pitchFamily="18" charset="0"/>
                          </a:rPr>
                          <m:t>𝐴</m:t>
                        </m:r>
                      </m:den>
                    </m:f>
                  </m:oMath>
                </a14:m>
                <a:endParaRPr lang="el-GR" sz="2400" dirty="0">
                  <a:solidFill>
                    <a:schemeClr val="bg1"/>
                  </a:solidFill>
                  <a:effectLst/>
                </a:endParaRPr>
              </a:p>
              <a:p>
                <a:pPr algn="ctr"/>
                <a:endParaRPr lang="el-GR" sz="2400" dirty="0">
                  <a:solidFill>
                    <a:schemeClr val="bg1"/>
                  </a:solidFill>
                  <a:effectLst/>
                </a:endParaRPr>
              </a:p>
            </p:txBody>
          </p:sp>
        </mc:Choice>
        <mc:Fallback xmlns="">
          <p:sp>
            <p:nvSpPr>
              <p:cNvPr id="5" name="Rectangle 4">
                <a:extLst>
                  <a:ext uri="{FF2B5EF4-FFF2-40B4-BE49-F238E27FC236}">
                    <a16:creationId xmlns:a16="http://schemas.microsoft.com/office/drawing/2014/main" id="{4FF03CC6-B01A-7EE8-CE51-93963A82A961}"/>
                  </a:ext>
                </a:extLst>
              </p:cNvPr>
              <p:cNvSpPr>
                <a:spLocks noRot="1" noChangeAspect="1" noMove="1" noResize="1" noEditPoints="1" noAdjustHandles="1" noChangeArrowheads="1" noChangeShapeType="1" noTextEdit="1"/>
              </p:cNvSpPr>
              <p:nvPr/>
            </p:nvSpPr>
            <p:spPr bwMode="auto">
              <a:xfrm>
                <a:off x="393838" y="1421876"/>
                <a:ext cx="11290295" cy="895577"/>
              </a:xfrm>
              <a:prstGeom prst="rect">
                <a:avLst/>
              </a:prstGeom>
              <a:blipFill>
                <a:blip r:embed="rId3"/>
                <a:stretch>
                  <a:fillRect t="-5442" b="-45986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744231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Αντίσταση</a:t>
            </a:r>
            <a:endParaRPr lang="en-150" sz="2800" dirty="0">
              <a:solidFill>
                <a:schemeClr val="bg1"/>
              </a:solidFill>
            </a:endParaRPr>
          </a:p>
        </p:txBody>
      </p:sp>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1008993" y="1205177"/>
            <a:ext cx="1067514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just"/>
            <a:r>
              <a:rPr lang="el-GR" sz="2400" u="sng" dirty="0">
                <a:solidFill>
                  <a:schemeClr val="bg1"/>
                </a:solidFill>
              </a:rPr>
              <a:t>Εφαρμογή</a:t>
            </a:r>
            <a:r>
              <a:rPr lang="el-GR" sz="2400" dirty="0">
                <a:solidFill>
                  <a:schemeClr val="bg1"/>
                </a:solidFill>
              </a:rPr>
              <a:t>: Σε μία μπαταρία ηλεκτρικής τάσης </a:t>
            </a:r>
            <a:r>
              <a:rPr lang="en-US" sz="2400" dirty="0">
                <a:solidFill>
                  <a:schemeClr val="bg1"/>
                </a:solidFill>
              </a:rPr>
              <a:t>V</a:t>
            </a:r>
            <a:r>
              <a:rPr lang="el-GR" sz="2400" baseline="-25000" dirty="0">
                <a:solidFill>
                  <a:schemeClr val="bg1"/>
                </a:solidFill>
              </a:rPr>
              <a:t>πηγής</a:t>
            </a:r>
            <a:r>
              <a:rPr lang="en-US" sz="2400" dirty="0">
                <a:solidFill>
                  <a:schemeClr val="bg1"/>
                </a:solidFill>
              </a:rPr>
              <a:t> = 30V, </a:t>
            </a:r>
            <a:r>
              <a:rPr lang="el-GR" sz="2400" dirty="0">
                <a:solidFill>
                  <a:schemeClr val="bg1"/>
                </a:solidFill>
              </a:rPr>
              <a:t>συνδέω τα άκρα ενός αγωγού. Η ένταση του ηλεκτρικού ρεύματος που διαρρέει τον αγωγό είναι Ι = 3Α. Να υπολογίσετε την αντίσταση του αγωγού. </a:t>
            </a:r>
            <a:endParaRPr lang="el-GR" sz="2400" dirty="0">
              <a:solidFill>
                <a:schemeClr val="bg1"/>
              </a:solidFill>
              <a:effectLst/>
            </a:endParaRPr>
          </a:p>
          <a:p>
            <a:pPr algn="ctr"/>
            <a:endParaRPr lang="el-GR" sz="2400" dirty="0">
              <a:solidFill>
                <a:schemeClr val="bg1"/>
              </a:solidFill>
              <a:effectLst/>
            </a:endParaRPr>
          </a:p>
        </p:txBody>
      </p:sp>
      <p:pic>
        <p:nvPicPr>
          <p:cNvPr id="6" name="Picture 5">
            <a:extLst>
              <a:ext uri="{FF2B5EF4-FFF2-40B4-BE49-F238E27FC236}">
                <a16:creationId xmlns:a16="http://schemas.microsoft.com/office/drawing/2014/main" id="{62ACC05E-E618-47D4-CD20-5E1118B4716D}"/>
              </a:ext>
            </a:extLst>
          </p:cNvPr>
          <p:cNvPicPr>
            <a:picLocks noChangeAspect="1"/>
          </p:cNvPicPr>
          <p:nvPr/>
        </p:nvPicPr>
        <p:blipFill>
          <a:blip r:embed="rId3"/>
          <a:stretch>
            <a:fillRect/>
          </a:stretch>
        </p:blipFill>
        <p:spPr>
          <a:xfrm>
            <a:off x="246369" y="2579836"/>
            <a:ext cx="2902099" cy="2749691"/>
          </a:xfrm>
          <a:prstGeom prst="rect">
            <a:avLst/>
          </a:prstGeom>
        </p:spPr>
      </p:pic>
      <p:pic>
        <p:nvPicPr>
          <p:cNvPr id="8" name="Picture 7">
            <a:extLst>
              <a:ext uri="{FF2B5EF4-FFF2-40B4-BE49-F238E27FC236}">
                <a16:creationId xmlns:a16="http://schemas.microsoft.com/office/drawing/2014/main" id="{8AA7FA5F-296B-7F66-DBD8-4698582127E9}"/>
              </a:ext>
            </a:extLst>
          </p:cNvPr>
          <p:cNvPicPr>
            <a:picLocks noChangeAspect="1"/>
          </p:cNvPicPr>
          <p:nvPr/>
        </p:nvPicPr>
        <p:blipFill>
          <a:blip r:embed="rId4"/>
          <a:stretch>
            <a:fillRect/>
          </a:stretch>
        </p:blipFill>
        <p:spPr>
          <a:xfrm>
            <a:off x="5129400" y="2527966"/>
            <a:ext cx="1217163" cy="569540"/>
          </a:xfrm>
          <a:prstGeom prst="rect">
            <a:avLst/>
          </a:prstGeom>
        </p:spPr>
      </p:pic>
      <p:pic>
        <p:nvPicPr>
          <p:cNvPr id="10" name="Picture 9">
            <a:extLst>
              <a:ext uri="{FF2B5EF4-FFF2-40B4-BE49-F238E27FC236}">
                <a16:creationId xmlns:a16="http://schemas.microsoft.com/office/drawing/2014/main" id="{4523AC76-5782-E0AB-57E0-3E063DDCE473}"/>
              </a:ext>
            </a:extLst>
          </p:cNvPr>
          <p:cNvPicPr>
            <a:picLocks noChangeAspect="1"/>
          </p:cNvPicPr>
          <p:nvPr/>
        </p:nvPicPr>
        <p:blipFill>
          <a:blip r:embed="rId5"/>
          <a:stretch>
            <a:fillRect/>
          </a:stretch>
        </p:blipFill>
        <p:spPr>
          <a:xfrm>
            <a:off x="3531476" y="3291747"/>
            <a:ext cx="2396775" cy="1328599"/>
          </a:xfrm>
          <a:prstGeom prst="rect">
            <a:avLst/>
          </a:prstGeom>
        </p:spPr>
      </p:pic>
      <p:pic>
        <p:nvPicPr>
          <p:cNvPr id="12" name="Picture 11">
            <a:extLst>
              <a:ext uri="{FF2B5EF4-FFF2-40B4-BE49-F238E27FC236}">
                <a16:creationId xmlns:a16="http://schemas.microsoft.com/office/drawing/2014/main" id="{E6623F05-85B1-EEAA-23A4-0E5E15B75867}"/>
              </a:ext>
            </a:extLst>
          </p:cNvPr>
          <p:cNvPicPr>
            <a:picLocks noChangeAspect="1"/>
          </p:cNvPicPr>
          <p:nvPr/>
        </p:nvPicPr>
        <p:blipFill>
          <a:blip r:embed="rId6"/>
          <a:stretch>
            <a:fillRect/>
          </a:stretch>
        </p:blipFill>
        <p:spPr>
          <a:xfrm>
            <a:off x="3729202" y="4633080"/>
            <a:ext cx="2617361" cy="1243993"/>
          </a:xfrm>
          <a:prstGeom prst="rect">
            <a:avLst/>
          </a:prstGeom>
        </p:spPr>
      </p:pic>
      <p:pic>
        <p:nvPicPr>
          <p:cNvPr id="14" name="Picture 13">
            <a:extLst>
              <a:ext uri="{FF2B5EF4-FFF2-40B4-BE49-F238E27FC236}">
                <a16:creationId xmlns:a16="http://schemas.microsoft.com/office/drawing/2014/main" id="{A27F06A8-86CE-7702-13AD-CD2A877BD171}"/>
              </a:ext>
            </a:extLst>
          </p:cNvPr>
          <p:cNvPicPr>
            <a:picLocks noChangeAspect="1"/>
          </p:cNvPicPr>
          <p:nvPr/>
        </p:nvPicPr>
        <p:blipFill>
          <a:blip r:embed="rId7"/>
          <a:stretch>
            <a:fillRect/>
          </a:stretch>
        </p:blipFill>
        <p:spPr>
          <a:xfrm>
            <a:off x="6477453" y="4489863"/>
            <a:ext cx="1847694" cy="1387210"/>
          </a:xfrm>
          <a:prstGeom prst="rect">
            <a:avLst/>
          </a:prstGeom>
        </p:spPr>
      </p:pic>
      <p:pic>
        <p:nvPicPr>
          <p:cNvPr id="16" name="Picture 15">
            <a:extLst>
              <a:ext uri="{FF2B5EF4-FFF2-40B4-BE49-F238E27FC236}">
                <a16:creationId xmlns:a16="http://schemas.microsoft.com/office/drawing/2014/main" id="{0205A4E1-D2E5-7719-6CDC-AE2AD74747CC}"/>
              </a:ext>
            </a:extLst>
          </p:cNvPr>
          <p:cNvPicPr>
            <a:picLocks noChangeAspect="1"/>
          </p:cNvPicPr>
          <p:nvPr/>
        </p:nvPicPr>
        <p:blipFill>
          <a:blip r:embed="rId8"/>
          <a:stretch>
            <a:fillRect/>
          </a:stretch>
        </p:blipFill>
        <p:spPr>
          <a:xfrm>
            <a:off x="8634312" y="4666592"/>
            <a:ext cx="1797142" cy="742988"/>
          </a:xfrm>
          <a:prstGeom prst="rect">
            <a:avLst/>
          </a:prstGeom>
        </p:spPr>
      </p:pic>
      <p:sp>
        <p:nvSpPr>
          <p:cNvPr id="17" name="Rectangle 16">
            <a:extLst>
              <a:ext uri="{FF2B5EF4-FFF2-40B4-BE49-F238E27FC236}">
                <a16:creationId xmlns:a16="http://schemas.microsoft.com/office/drawing/2014/main" id="{32C597B6-6D61-7E41-C6C5-B18D340192D4}"/>
              </a:ext>
            </a:extLst>
          </p:cNvPr>
          <p:cNvSpPr>
            <a:spLocks noChangeArrowheads="1"/>
          </p:cNvSpPr>
          <p:nvPr/>
        </p:nvSpPr>
        <p:spPr bwMode="auto">
          <a:xfrm>
            <a:off x="922283" y="5962423"/>
            <a:ext cx="1067514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just"/>
            <a:r>
              <a:rPr lang="el-GR" sz="2400" u="sng" dirty="0">
                <a:solidFill>
                  <a:schemeClr val="bg1"/>
                </a:solidFill>
              </a:rPr>
              <a:t>Ερώτηση</a:t>
            </a:r>
            <a:r>
              <a:rPr lang="el-GR" sz="2400" dirty="0">
                <a:solidFill>
                  <a:schemeClr val="bg1"/>
                </a:solidFill>
              </a:rPr>
              <a:t>: Τι θα συμβεί εάν στον ίδιο αγωγό αντί για αυτήν την μπαταρία συνδέσω άλλη μπαταρία που έχει ηλεκτρική τάση,</a:t>
            </a:r>
            <a:r>
              <a:rPr lang="en-US" sz="2400" dirty="0">
                <a:solidFill>
                  <a:schemeClr val="bg1"/>
                </a:solidFill>
              </a:rPr>
              <a:t> V</a:t>
            </a:r>
            <a:r>
              <a:rPr lang="el-GR" sz="2400" baseline="-25000" dirty="0">
                <a:solidFill>
                  <a:schemeClr val="bg1"/>
                </a:solidFill>
              </a:rPr>
              <a:t>πηγής</a:t>
            </a:r>
            <a:r>
              <a:rPr lang="en-US" sz="2400" dirty="0">
                <a:solidFill>
                  <a:schemeClr val="bg1"/>
                </a:solidFill>
              </a:rPr>
              <a:t> = 60V</a:t>
            </a:r>
            <a:r>
              <a:rPr lang="el-GR" sz="2400" dirty="0">
                <a:solidFill>
                  <a:schemeClr val="bg1"/>
                </a:solidFill>
              </a:rPr>
              <a:t>;</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13518155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Αντίσταση</a:t>
            </a:r>
            <a:endParaRPr lang="en-150" sz="2800" dirty="0">
              <a:solidFill>
                <a:schemeClr val="bg1"/>
              </a:solidFill>
            </a:endParaRPr>
          </a:p>
        </p:txBody>
      </p:sp>
      <p:pic>
        <p:nvPicPr>
          <p:cNvPr id="6" name="Picture 5">
            <a:extLst>
              <a:ext uri="{FF2B5EF4-FFF2-40B4-BE49-F238E27FC236}">
                <a16:creationId xmlns:a16="http://schemas.microsoft.com/office/drawing/2014/main" id="{62ACC05E-E618-47D4-CD20-5E1118B4716D}"/>
              </a:ext>
            </a:extLst>
          </p:cNvPr>
          <p:cNvPicPr>
            <a:picLocks noChangeAspect="1"/>
          </p:cNvPicPr>
          <p:nvPr/>
        </p:nvPicPr>
        <p:blipFill>
          <a:blip r:embed="rId3"/>
          <a:stretch>
            <a:fillRect/>
          </a:stretch>
        </p:blipFill>
        <p:spPr>
          <a:xfrm>
            <a:off x="348845" y="1087906"/>
            <a:ext cx="2902099" cy="2749691"/>
          </a:xfrm>
          <a:prstGeom prst="rect">
            <a:avLst/>
          </a:prstGeom>
        </p:spPr>
      </p:pic>
      <p:sp>
        <p:nvSpPr>
          <p:cNvPr id="17" name="Rectangle 16">
            <a:extLst>
              <a:ext uri="{FF2B5EF4-FFF2-40B4-BE49-F238E27FC236}">
                <a16:creationId xmlns:a16="http://schemas.microsoft.com/office/drawing/2014/main" id="{32C597B6-6D61-7E41-C6C5-B18D340192D4}"/>
              </a:ext>
            </a:extLst>
          </p:cNvPr>
          <p:cNvSpPr>
            <a:spLocks noChangeArrowheads="1"/>
          </p:cNvSpPr>
          <p:nvPr/>
        </p:nvSpPr>
        <p:spPr bwMode="auto">
          <a:xfrm>
            <a:off x="3363620" y="1217003"/>
            <a:ext cx="834784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just"/>
            <a:r>
              <a:rPr lang="el-GR" sz="2400" u="sng" dirty="0">
                <a:solidFill>
                  <a:schemeClr val="bg1"/>
                </a:solidFill>
              </a:rPr>
              <a:t>Ερώτηση</a:t>
            </a:r>
            <a:r>
              <a:rPr lang="el-GR" sz="2400" dirty="0">
                <a:solidFill>
                  <a:schemeClr val="bg1"/>
                </a:solidFill>
              </a:rPr>
              <a:t>: Τι θα συμβεί εάν στον ίδιο αγωγό αντί για αυτήν την μπαταρία συνδέσω άλλη μπαταρία που έχει ηλεκτρική τάση,</a:t>
            </a:r>
            <a:r>
              <a:rPr lang="en-US" sz="2400" dirty="0">
                <a:solidFill>
                  <a:schemeClr val="bg1"/>
                </a:solidFill>
              </a:rPr>
              <a:t> V</a:t>
            </a:r>
            <a:r>
              <a:rPr lang="el-GR" sz="2400" baseline="-25000" dirty="0">
                <a:solidFill>
                  <a:schemeClr val="bg1"/>
                </a:solidFill>
              </a:rPr>
              <a:t>πηγής</a:t>
            </a:r>
            <a:r>
              <a:rPr lang="en-US" sz="2400" dirty="0">
                <a:solidFill>
                  <a:schemeClr val="bg1"/>
                </a:solidFill>
              </a:rPr>
              <a:t> = 60V</a:t>
            </a:r>
            <a:r>
              <a:rPr lang="el-GR" sz="2400" dirty="0">
                <a:solidFill>
                  <a:schemeClr val="bg1"/>
                </a:solidFill>
              </a:rPr>
              <a:t>;</a:t>
            </a:r>
            <a:endParaRPr lang="el-GR" sz="2400" dirty="0">
              <a:solidFill>
                <a:schemeClr val="bg1"/>
              </a:solidFill>
              <a:effectLst/>
            </a:endParaRPr>
          </a:p>
          <a:p>
            <a:pPr algn="ctr"/>
            <a:endParaRPr lang="el-GR" sz="2400" dirty="0">
              <a:solidFill>
                <a:schemeClr val="bg1"/>
              </a:solidFill>
              <a:effectLst/>
            </a:endParaRPr>
          </a:p>
        </p:txBody>
      </p:sp>
      <p:sp>
        <p:nvSpPr>
          <p:cNvPr id="2" name="Rectangle 1">
            <a:extLst>
              <a:ext uri="{FF2B5EF4-FFF2-40B4-BE49-F238E27FC236}">
                <a16:creationId xmlns:a16="http://schemas.microsoft.com/office/drawing/2014/main" id="{5B6C911B-D08A-D021-FA89-355C76209BE1}"/>
              </a:ext>
            </a:extLst>
          </p:cNvPr>
          <p:cNvSpPr>
            <a:spLocks noChangeArrowheads="1"/>
          </p:cNvSpPr>
          <p:nvPr/>
        </p:nvSpPr>
        <p:spPr bwMode="auto">
          <a:xfrm>
            <a:off x="3363618" y="2659871"/>
            <a:ext cx="834784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just"/>
            <a:r>
              <a:rPr lang="el-GR" sz="2400" dirty="0">
                <a:solidFill>
                  <a:schemeClr val="bg1"/>
                </a:solidFill>
              </a:rPr>
              <a:t>Εάν διπλασιαστεί η ηλεκτρική τάση στα άκρα του αγωγού, περιμένω να έχω αυξημένη ένταση ηλεκτρικού ρεύματος.</a:t>
            </a:r>
          </a:p>
          <a:p>
            <a:pPr algn="just"/>
            <a:r>
              <a:rPr lang="el-GR" sz="2400" dirty="0">
                <a:solidFill>
                  <a:schemeClr val="bg1"/>
                </a:solidFill>
              </a:rPr>
              <a:t>Θα είναι όμως διπλάσια;</a:t>
            </a:r>
            <a:endParaRPr lang="el-GR" sz="2400" dirty="0">
              <a:solidFill>
                <a:schemeClr val="bg1"/>
              </a:solidFill>
              <a:effectLst/>
            </a:endParaRPr>
          </a:p>
          <a:p>
            <a:pPr algn="ctr"/>
            <a:endParaRPr lang="el-GR" sz="2400" dirty="0">
              <a:solidFill>
                <a:schemeClr val="bg1"/>
              </a:solidFill>
              <a:effectLst/>
            </a:endParaRPr>
          </a:p>
        </p:txBody>
      </p:sp>
      <p:sp>
        <p:nvSpPr>
          <p:cNvPr id="3" name="Rectangle 2">
            <a:extLst>
              <a:ext uri="{FF2B5EF4-FFF2-40B4-BE49-F238E27FC236}">
                <a16:creationId xmlns:a16="http://schemas.microsoft.com/office/drawing/2014/main" id="{8938EF32-C70F-3756-9D3D-9BE6AD02EA7E}"/>
              </a:ext>
            </a:extLst>
          </p:cNvPr>
          <p:cNvSpPr>
            <a:spLocks noChangeArrowheads="1"/>
          </p:cNvSpPr>
          <p:nvPr/>
        </p:nvSpPr>
        <p:spPr bwMode="auto">
          <a:xfrm>
            <a:off x="3363619" y="4102740"/>
            <a:ext cx="8347841"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just"/>
            <a:r>
              <a:rPr lang="el-GR" sz="2400" dirty="0">
                <a:solidFill>
                  <a:schemeClr val="bg1"/>
                </a:solidFill>
              </a:rPr>
              <a:t>Εξαρτάται. Αν η τιμή της αντίστασης παραμένει σταθερή για διαφορετική ηλεκτρική τάση, τότε θα έχω για τη διπλάσια τάση, διπλάσια τιμή έντασης ηλεκτρικού ρεύματος.</a:t>
            </a:r>
            <a:endParaRPr lang="el-GR" sz="2400" dirty="0">
              <a:solidFill>
                <a:schemeClr val="bg1"/>
              </a:solidFill>
              <a:effectLst/>
            </a:endParaRPr>
          </a:p>
          <a:p>
            <a:pPr algn="ctr"/>
            <a:endParaRPr lang="el-GR" sz="2400" dirty="0">
              <a:solidFill>
                <a:schemeClr val="bg1"/>
              </a:solidFill>
              <a:effectLst/>
            </a:endParaRPr>
          </a:p>
        </p:txBody>
      </p:sp>
      <p:pic>
        <p:nvPicPr>
          <p:cNvPr id="9" name="Picture 8">
            <a:extLst>
              <a:ext uri="{FF2B5EF4-FFF2-40B4-BE49-F238E27FC236}">
                <a16:creationId xmlns:a16="http://schemas.microsoft.com/office/drawing/2014/main" id="{AAE81C99-55C7-D650-6FEF-294B6879CFBE}"/>
              </a:ext>
            </a:extLst>
          </p:cNvPr>
          <p:cNvPicPr>
            <a:picLocks noChangeAspect="1"/>
          </p:cNvPicPr>
          <p:nvPr/>
        </p:nvPicPr>
        <p:blipFill>
          <a:blip r:embed="rId4"/>
          <a:stretch>
            <a:fillRect/>
          </a:stretch>
        </p:blipFill>
        <p:spPr>
          <a:xfrm>
            <a:off x="4425719" y="5455618"/>
            <a:ext cx="3512219" cy="1189547"/>
          </a:xfrm>
          <a:prstGeom prst="rect">
            <a:avLst/>
          </a:prstGeom>
        </p:spPr>
      </p:pic>
      <p:pic>
        <p:nvPicPr>
          <p:cNvPr id="13" name="Picture 12">
            <a:extLst>
              <a:ext uri="{FF2B5EF4-FFF2-40B4-BE49-F238E27FC236}">
                <a16:creationId xmlns:a16="http://schemas.microsoft.com/office/drawing/2014/main" id="{98C68C43-4CB4-EAF0-A4D3-DAC5C9BC1AF3}"/>
              </a:ext>
            </a:extLst>
          </p:cNvPr>
          <p:cNvPicPr>
            <a:picLocks noChangeAspect="1"/>
          </p:cNvPicPr>
          <p:nvPr/>
        </p:nvPicPr>
        <p:blipFill>
          <a:blip r:embed="rId5"/>
          <a:stretch>
            <a:fillRect/>
          </a:stretch>
        </p:blipFill>
        <p:spPr>
          <a:xfrm>
            <a:off x="8041131" y="5455618"/>
            <a:ext cx="1370306" cy="1028868"/>
          </a:xfrm>
          <a:prstGeom prst="rect">
            <a:avLst/>
          </a:prstGeom>
        </p:spPr>
      </p:pic>
    </p:spTree>
    <p:extLst>
      <p:ext uri="{BB962C8B-B14F-4D97-AF65-F5344CB8AC3E}">
        <p14:creationId xmlns:p14="http://schemas.microsoft.com/office/powerpoint/2010/main" val="4191213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του </a:t>
            </a:r>
            <a:r>
              <a:rPr lang="en-US" sz="2800" dirty="0">
                <a:solidFill>
                  <a:schemeClr val="bg1"/>
                </a:solidFill>
              </a:rPr>
              <a:t>Ohm</a:t>
            </a:r>
            <a:endParaRPr lang="en-150" sz="2800" dirty="0">
              <a:solidFill>
                <a:schemeClr val="bg1"/>
              </a:solidFill>
            </a:endParaRPr>
          </a:p>
        </p:txBody>
      </p:sp>
      <p:sp>
        <p:nvSpPr>
          <p:cNvPr id="17" name="Rectangle 16">
            <a:extLst>
              <a:ext uri="{FF2B5EF4-FFF2-40B4-BE49-F238E27FC236}">
                <a16:creationId xmlns:a16="http://schemas.microsoft.com/office/drawing/2014/main" id="{32C597B6-6D61-7E41-C6C5-B18D340192D4}"/>
              </a:ext>
            </a:extLst>
          </p:cNvPr>
          <p:cNvSpPr>
            <a:spLocks noChangeArrowheads="1"/>
          </p:cNvSpPr>
          <p:nvPr/>
        </p:nvSpPr>
        <p:spPr bwMode="auto">
          <a:xfrm>
            <a:off x="701566" y="1217003"/>
            <a:ext cx="1092550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ένα δίπολο του οποίου η αντίσταση δεν εξαρτάται από την τάση που εφαρμόζεται στα άκρα του, η τιμή της έντασης του ρεύματος θα είναι ανάλογη της τάσης που εφαρμόζεται στα άκρα του.</a:t>
            </a:r>
          </a:p>
          <a:p>
            <a:pPr algn="ctr"/>
            <a:endParaRPr lang="el-GR" sz="2400" dirty="0">
              <a:solidFill>
                <a:schemeClr val="bg1"/>
              </a:solidFill>
            </a:endParaRPr>
          </a:p>
          <a:p>
            <a:pPr algn="ctr"/>
            <a:r>
              <a:rPr lang="el-GR" sz="2400" dirty="0">
                <a:solidFill>
                  <a:schemeClr val="bg1"/>
                </a:solidFill>
              </a:rPr>
              <a:t>Ένα τέτοιο δίπολο ονομάζεται </a:t>
            </a:r>
            <a:r>
              <a:rPr lang="el-GR" sz="2400" u="sng" dirty="0">
                <a:solidFill>
                  <a:schemeClr val="bg1"/>
                </a:solidFill>
              </a:rPr>
              <a:t>αντιστάτης</a:t>
            </a:r>
            <a:r>
              <a:rPr lang="el-GR" sz="2400" dirty="0">
                <a:solidFill>
                  <a:schemeClr val="bg1"/>
                </a:solidFill>
              </a:rPr>
              <a:t>.</a:t>
            </a:r>
            <a:endParaRPr lang="el-GR" sz="2400" dirty="0">
              <a:solidFill>
                <a:schemeClr val="bg1"/>
              </a:solidFill>
              <a:effectLst/>
            </a:endParaRPr>
          </a:p>
          <a:p>
            <a:pPr algn="ctr"/>
            <a:endParaRPr lang="el-GR" sz="2400" dirty="0">
              <a:solidFill>
                <a:schemeClr val="bg1"/>
              </a:solidFill>
              <a:effectLst/>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CD5C8215-1695-EDAC-68F0-C2AD99EF8A00}"/>
                  </a:ext>
                </a:extLst>
              </p:cNvPr>
              <p:cNvSpPr>
                <a:spLocks noChangeArrowheads="1"/>
              </p:cNvSpPr>
              <p:nvPr/>
            </p:nvSpPr>
            <p:spPr bwMode="auto">
              <a:xfrm>
                <a:off x="576234" y="4638120"/>
                <a:ext cx="10925503"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Θα ισχύει:</a:t>
                </a:r>
                <a:endParaRPr lang="en-US" sz="2400" dirty="0">
                  <a:solidFill>
                    <a:schemeClr val="bg1"/>
                  </a:solidFill>
                </a:endParaRPr>
              </a:p>
              <a:p>
                <a:pPr algn="ctr"/>
                <a:endParaRPr lang="en-US" sz="2400" b="0" i="1" dirty="0">
                  <a:solidFill>
                    <a:schemeClr val="bg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2400" b="0" i="1" smtClean="0">
                          <a:solidFill>
                            <a:schemeClr val="bg1"/>
                          </a:solidFill>
                          <a:latin typeface="Cambria Math" panose="02040503050406030204" pitchFamily="18" charset="0"/>
                        </a:rPr>
                        <m:t>𝐼</m:t>
                      </m:r>
                      <m:r>
                        <a:rPr lang="en-US" sz="2400" b="0" i="1" smtClean="0">
                          <a:solidFill>
                            <a:schemeClr val="bg1"/>
                          </a:solidFill>
                          <a:latin typeface="Cambria Math" panose="02040503050406030204" pitchFamily="18" charset="0"/>
                        </a:rPr>
                        <m:t>= </m:t>
                      </m:r>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panose="02040503050406030204" pitchFamily="18" charset="0"/>
                            </a:rPr>
                            <m:t>𝑉</m:t>
                          </m:r>
                        </m:num>
                        <m:den>
                          <m:r>
                            <a:rPr lang="en-US" sz="2400" b="0" i="1" smtClean="0">
                              <a:solidFill>
                                <a:schemeClr val="bg1"/>
                              </a:solidFill>
                              <a:latin typeface="Cambria Math" panose="02040503050406030204" pitchFamily="18" charset="0"/>
                            </a:rPr>
                            <m:t>𝑅</m:t>
                          </m:r>
                        </m:den>
                      </m:f>
                    </m:oMath>
                  </m:oMathPara>
                </a14:m>
                <a:endParaRPr lang="el-GR" sz="2400" dirty="0">
                  <a:solidFill>
                    <a:schemeClr val="bg1"/>
                  </a:solidFill>
                  <a:effectLst/>
                </a:endParaRPr>
              </a:p>
              <a:p>
                <a:pPr algn="ctr"/>
                <a:endParaRPr lang="el-GR" sz="2400" dirty="0">
                  <a:solidFill>
                    <a:schemeClr val="bg1"/>
                  </a:solidFill>
                  <a:effectLst/>
                </a:endParaRPr>
              </a:p>
            </p:txBody>
          </p:sp>
        </mc:Choice>
        <mc:Fallback xmlns="">
          <p:sp>
            <p:nvSpPr>
              <p:cNvPr id="5" name="Rectangle 4">
                <a:extLst>
                  <a:ext uri="{FF2B5EF4-FFF2-40B4-BE49-F238E27FC236}">
                    <a16:creationId xmlns:a16="http://schemas.microsoft.com/office/drawing/2014/main" id="{CD5C8215-1695-EDAC-68F0-C2AD99EF8A00}"/>
                  </a:ext>
                </a:extLst>
              </p:cNvPr>
              <p:cNvSpPr>
                <a:spLocks noRot="1" noChangeAspect="1" noMove="1" noResize="1" noEditPoints="1" noAdjustHandles="1" noChangeArrowheads="1" noChangeShapeType="1" noTextEdit="1"/>
              </p:cNvSpPr>
              <p:nvPr/>
            </p:nvSpPr>
            <p:spPr bwMode="auto">
              <a:xfrm>
                <a:off x="576234" y="4638120"/>
                <a:ext cx="10925503" cy="895577"/>
              </a:xfrm>
              <a:prstGeom prst="rect">
                <a:avLst/>
              </a:prstGeom>
              <a:blipFill>
                <a:blip r:embed="rId3"/>
                <a:stretch>
                  <a:fillRect t="-5442" b="-6258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pic>
        <p:nvPicPr>
          <p:cNvPr id="26626" name="Picture 2">
            <a:extLst>
              <a:ext uri="{FF2B5EF4-FFF2-40B4-BE49-F238E27FC236}">
                <a16:creationId xmlns:a16="http://schemas.microsoft.com/office/drawing/2014/main" id="{044E932B-9DEA-76F3-3D98-6626116C1D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8572" y="3528096"/>
            <a:ext cx="2140826" cy="895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258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fade">
                                      <p:cBhvr>
                                        <p:cTn id="12" dur="500"/>
                                        <p:tgtEl>
                                          <p:spTgt spid="266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του </a:t>
            </a:r>
            <a:r>
              <a:rPr lang="en-US" sz="2800" dirty="0">
                <a:solidFill>
                  <a:schemeClr val="bg1"/>
                </a:solidFill>
              </a:rPr>
              <a:t>Ohm</a:t>
            </a:r>
            <a:endParaRPr lang="en-150" sz="2800" dirty="0">
              <a:solidFill>
                <a:schemeClr val="bg1"/>
              </a:solidFill>
            </a:endParaRPr>
          </a:p>
        </p:txBody>
      </p:sp>
      <p:pic>
        <p:nvPicPr>
          <p:cNvPr id="9" name="Picture 8">
            <a:extLst>
              <a:ext uri="{FF2B5EF4-FFF2-40B4-BE49-F238E27FC236}">
                <a16:creationId xmlns:a16="http://schemas.microsoft.com/office/drawing/2014/main" id="{FE618EA3-DF9B-000D-AB0F-43C0EFFFD2FA}"/>
              </a:ext>
            </a:extLst>
          </p:cNvPr>
          <p:cNvPicPr>
            <a:picLocks noChangeAspect="1"/>
          </p:cNvPicPr>
          <p:nvPr/>
        </p:nvPicPr>
        <p:blipFill>
          <a:blip r:embed="rId3"/>
          <a:stretch>
            <a:fillRect/>
          </a:stretch>
        </p:blipFill>
        <p:spPr>
          <a:xfrm>
            <a:off x="5928628" y="1308538"/>
            <a:ext cx="5691976" cy="4106775"/>
          </a:xfrm>
          <a:prstGeom prst="rect">
            <a:avLst/>
          </a:prstGeom>
        </p:spPr>
      </p:pic>
      <p:cxnSp>
        <p:nvCxnSpPr>
          <p:cNvPr id="11" name="Straight Connector 10">
            <a:extLst>
              <a:ext uri="{FF2B5EF4-FFF2-40B4-BE49-F238E27FC236}">
                <a16:creationId xmlns:a16="http://schemas.microsoft.com/office/drawing/2014/main" id="{D1028BEF-19CE-EBC7-8EEE-128BD3980491}"/>
              </a:ext>
            </a:extLst>
          </p:cNvPr>
          <p:cNvCxnSpPr>
            <a:cxnSpLocks/>
          </p:cNvCxnSpPr>
          <p:nvPr/>
        </p:nvCxnSpPr>
        <p:spPr>
          <a:xfrm flipV="1">
            <a:off x="6803614" y="2538248"/>
            <a:ext cx="2332504" cy="2317529"/>
          </a:xfrm>
          <a:prstGeom prst="line">
            <a:avLst/>
          </a:prstGeom>
          <a:ln w="47625"/>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C0439DC6-4EEC-0901-E992-AEA2AAC86F65}"/>
              </a:ext>
            </a:extLst>
          </p:cNvPr>
          <p:cNvPicPr>
            <a:picLocks noChangeAspect="1"/>
          </p:cNvPicPr>
          <p:nvPr/>
        </p:nvPicPr>
        <p:blipFill>
          <a:blip r:embed="rId4"/>
          <a:stretch>
            <a:fillRect/>
          </a:stretch>
        </p:blipFill>
        <p:spPr>
          <a:xfrm>
            <a:off x="219497" y="1954924"/>
            <a:ext cx="2040427" cy="1356752"/>
          </a:xfrm>
          <a:prstGeom prst="rect">
            <a:avLst/>
          </a:prstGeom>
        </p:spPr>
      </p:pic>
      <p:pic>
        <p:nvPicPr>
          <p:cNvPr id="18" name="Picture 17">
            <a:extLst>
              <a:ext uri="{FF2B5EF4-FFF2-40B4-BE49-F238E27FC236}">
                <a16:creationId xmlns:a16="http://schemas.microsoft.com/office/drawing/2014/main" id="{A8BCDF83-4D0B-99BB-2C8C-BC2E2E000373}"/>
              </a:ext>
            </a:extLst>
          </p:cNvPr>
          <p:cNvPicPr>
            <a:picLocks noChangeAspect="1"/>
          </p:cNvPicPr>
          <p:nvPr/>
        </p:nvPicPr>
        <p:blipFill>
          <a:blip r:embed="rId5"/>
          <a:stretch>
            <a:fillRect/>
          </a:stretch>
        </p:blipFill>
        <p:spPr>
          <a:xfrm>
            <a:off x="2259924" y="2005173"/>
            <a:ext cx="1587144" cy="1356752"/>
          </a:xfrm>
          <a:prstGeom prst="rect">
            <a:avLst/>
          </a:prstGeom>
        </p:spPr>
      </p:pic>
      <p:pic>
        <p:nvPicPr>
          <p:cNvPr id="20" name="Picture 19">
            <a:extLst>
              <a:ext uri="{FF2B5EF4-FFF2-40B4-BE49-F238E27FC236}">
                <a16:creationId xmlns:a16="http://schemas.microsoft.com/office/drawing/2014/main" id="{47E233BA-D9AB-41F6-ECDE-5EA7F34F0AEF}"/>
              </a:ext>
            </a:extLst>
          </p:cNvPr>
          <p:cNvPicPr>
            <a:picLocks noChangeAspect="1"/>
          </p:cNvPicPr>
          <p:nvPr/>
        </p:nvPicPr>
        <p:blipFill>
          <a:blip r:embed="rId6"/>
          <a:stretch>
            <a:fillRect/>
          </a:stretch>
        </p:blipFill>
        <p:spPr>
          <a:xfrm>
            <a:off x="4053870" y="2234321"/>
            <a:ext cx="1571943" cy="816307"/>
          </a:xfrm>
          <a:prstGeom prst="rect">
            <a:avLst/>
          </a:prstGeom>
        </p:spPr>
      </p:pic>
      <p:cxnSp>
        <p:nvCxnSpPr>
          <p:cNvPr id="21" name="Straight Connector 20">
            <a:extLst>
              <a:ext uri="{FF2B5EF4-FFF2-40B4-BE49-F238E27FC236}">
                <a16:creationId xmlns:a16="http://schemas.microsoft.com/office/drawing/2014/main" id="{3198B40B-1272-5004-0235-C4CDB89D2585}"/>
              </a:ext>
            </a:extLst>
          </p:cNvPr>
          <p:cNvCxnSpPr>
            <a:cxnSpLocks/>
          </p:cNvCxnSpPr>
          <p:nvPr/>
        </p:nvCxnSpPr>
        <p:spPr>
          <a:xfrm flipV="1">
            <a:off x="6803614" y="3452649"/>
            <a:ext cx="2766055" cy="1426777"/>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B69B8F13-E207-11D7-A7E3-73AB6322F77E}"/>
              </a:ext>
            </a:extLst>
          </p:cNvPr>
          <p:cNvPicPr>
            <a:picLocks noChangeAspect="1"/>
          </p:cNvPicPr>
          <p:nvPr/>
        </p:nvPicPr>
        <p:blipFill>
          <a:blip r:embed="rId7"/>
          <a:stretch>
            <a:fillRect/>
          </a:stretch>
        </p:blipFill>
        <p:spPr>
          <a:xfrm>
            <a:off x="303910" y="3522675"/>
            <a:ext cx="1960905" cy="1405932"/>
          </a:xfrm>
          <a:prstGeom prst="rect">
            <a:avLst/>
          </a:prstGeom>
        </p:spPr>
      </p:pic>
      <p:pic>
        <p:nvPicPr>
          <p:cNvPr id="27" name="Picture 26">
            <a:extLst>
              <a:ext uri="{FF2B5EF4-FFF2-40B4-BE49-F238E27FC236}">
                <a16:creationId xmlns:a16="http://schemas.microsoft.com/office/drawing/2014/main" id="{4ABA98C1-8BF0-C4BA-31A4-4CAFB13C6DD2}"/>
              </a:ext>
            </a:extLst>
          </p:cNvPr>
          <p:cNvPicPr>
            <a:picLocks noChangeAspect="1"/>
          </p:cNvPicPr>
          <p:nvPr/>
        </p:nvPicPr>
        <p:blipFill>
          <a:blip r:embed="rId8"/>
          <a:stretch>
            <a:fillRect/>
          </a:stretch>
        </p:blipFill>
        <p:spPr>
          <a:xfrm>
            <a:off x="2307801" y="3671447"/>
            <a:ext cx="1418062" cy="1245011"/>
          </a:xfrm>
          <a:prstGeom prst="rect">
            <a:avLst/>
          </a:prstGeom>
        </p:spPr>
      </p:pic>
      <p:pic>
        <p:nvPicPr>
          <p:cNvPr id="29" name="Picture 28">
            <a:extLst>
              <a:ext uri="{FF2B5EF4-FFF2-40B4-BE49-F238E27FC236}">
                <a16:creationId xmlns:a16="http://schemas.microsoft.com/office/drawing/2014/main" id="{B255FC44-EC02-A335-D25F-B61E3EA0C2F4}"/>
              </a:ext>
            </a:extLst>
          </p:cNvPr>
          <p:cNvPicPr>
            <a:picLocks noChangeAspect="1"/>
          </p:cNvPicPr>
          <p:nvPr/>
        </p:nvPicPr>
        <p:blipFill>
          <a:blip r:embed="rId9"/>
          <a:stretch>
            <a:fillRect/>
          </a:stretch>
        </p:blipFill>
        <p:spPr>
          <a:xfrm>
            <a:off x="3768849" y="3842981"/>
            <a:ext cx="2055838" cy="658072"/>
          </a:xfrm>
          <a:prstGeom prst="rect">
            <a:avLst/>
          </a:prstGeom>
        </p:spPr>
      </p:pic>
      <p:sp>
        <p:nvSpPr>
          <p:cNvPr id="30" name="Rectangle 29">
            <a:extLst>
              <a:ext uri="{FF2B5EF4-FFF2-40B4-BE49-F238E27FC236}">
                <a16:creationId xmlns:a16="http://schemas.microsoft.com/office/drawing/2014/main" id="{C2CB7C30-8E93-8F87-AD09-8871E6263105}"/>
              </a:ext>
            </a:extLst>
          </p:cNvPr>
          <p:cNvSpPr>
            <a:spLocks noChangeArrowheads="1"/>
          </p:cNvSpPr>
          <p:nvPr/>
        </p:nvSpPr>
        <p:spPr bwMode="auto">
          <a:xfrm>
            <a:off x="754267" y="5881925"/>
            <a:ext cx="1092550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Πιο μεγάλη κλίση σημαίνει μεγαλύτερη ηλεκτρική αντίσταση</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1219295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Νόμος του </a:t>
            </a:r>
            <a:r>
              <a:rPr lang="en-US" sz="2800" dirty="0">
                <a:solidFill>
                  <a:schemeClr val="bg1"/>
                </a:solidFill>
              </a:rPr>
              <a:t>Ohm</a:t>
            </a:r>
            <a:endParaRPr lang="en-150" sz="2800" dirty="0">
              <a:solidFill>
                <a:schemeClr val="bg1"/>
              </a:solidFill>
            </a:endParaRPr>
          </a:p>
        </p:txBody>
      </p:sp>
      <p:sp>
        <p:nvSpPr>
          <p:cNvPr id="30" name="Rectangle 29">
            <a:extLst>
              <a:ext uri="{FF2B5EF4-FFF2-40B4-BE49-F238E27FC236}">
                <a16:creationId xmlns:a16="http://schemas.microsoft.com/office/drawing/2014/main" id="{C2CB7C30-8E93-8F87-AD09-8871E6263105}"/>
              </a:ext>
            </a:extLst>
          </p:cNvPr>
          <p:cNvSpPr>
            <a:spLocks noChangeArrowheads="1"/>
          </p:cNvSpPr>
          <p:nvPr/>
        </p:nvSpPr>
        <p:spPr bwMode="auto">
          <a:xfrm>
            <a:off x="754267" y="5881925"/>
            <a:ext cx="1092550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Υπάρχουν δίπολα που δεν υπακούν στο Νόμο του </a:t>
            </a:r>
            <a:r>
              <a:rPr lang="en-US" sz="2400" dirty="0">
                <a:solidFill>
                  <a:schemeClr val="bg1"/>
                </a:solidFill>
              </a:rPr>
              <a:t>Ohm</a:t>
            </a:r>
            <a:endParaRPr lang="el-GR" sz="2400" dirty="0">
              <a:solidFill>
                <a:schemeClr val="bg1"/>
              </a:solidFill>
              <a:effectLst/>
            </a:endParaRPr>
          </a:p>
          <a:p>
            <a:pPr algn="ctr"/>
            <a:endParaRPr lang="el-GR" sz="2400" dirty="0">
              <a:solidFill>
                <a:schemeClr val="bg1"/>
              </a:solidFill>
              <a:effectLst/>
            </a:endParaRPr>
          </a:p>
        </p:txBody>
      </p:sp>
      <p:pic>
        <p:nvPicPr>
          <p:cNvPr id="3" name="Picture 2">
            <a:extLst>
              <a:ext uri="{FF2B5EF4-FFF2-40B4-BE49-F238E27FC236}">
                <a16:creationId xmlns:a16="http://schemas.microsoft.com/office/drawing/2014/main" id="{36D74885-A184-34C0-4FBC-5D6CF42A67F6}"/>
              </a:ext>
            </a:extLst>
          </p:cNvPr>
          <p:cNvPicPr>
            <a:picLocks noChangeAspect="1"/>
          </p:cNvPicPr>
          <p:nvPr/>
        </p:nvPicPr>
        <p:blipFill>
          <a:blip r:embed="rId3"/>
          <a:stretch>
            <a:fillRect/>
          </a:stretch>
        </p:blipFill>
        <p:spPr>
          <a:xfrm>
            <a:off x="2311205" y="1366026"/>
            <a:ext cx="7569589" cy="3873699"/>
          </a:xfrm>
          <a:prstGeom prst="rect">
            <a:avLst/>
          </a:prstGeom>
        </p:spPr>
      </p:pic>
    </p:spTree>
    <p:extLst>
      <p:ext uri="{BB962C8B-B14F-4D97-AF65-F5344CB8AC3E}">
        <p14:creationId xmlns:p14="http://schemas.microsoft.com/office/powerpoint/2010/main" val="1590235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56290" y="344483"/>
            <a:ext cx="994015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Μέτρηση ηλεκτρικής τάσης και έντασης ηλεκτρικού ρεύματος</a:t>
            </a:r>
            <a:endParaRPr lang="en-150" sz="2800" dirty="0">
              <a:solidFill>
                <a:schemeClr val="bg1"/>
              </a:solidFill>
            </a:endParaRPr>
          </a:p>
        </p:txBody>
      </p:sp>
      <p:sp>
        <p:nvSpPr>
          <p:cNvPr id="30" name="Rectangle 29">
            <a:extLst>
              <a:ext uri="{FF2B5EF4-FFF2-40B4-BE49-F238E27FC236}">
                <a16:creationId xmlns:a16="http://schemas.microsoft.com/office/drawing/2014/main" id="{C2CB7C30-8E93-8F87-AD09-8871E6263105}"/>
              </a:ext>
            </a:extLst>
          </p:cNvPr>
          <p:cNvSpPr>
            <a:spLocks noChangeArrowheads="1"/>
          </p:cNvSpPr>
          <p:nvPr/>
        </p:nvSpPr>
        <p:spPr bwMode="auto">
          <a:xfrm>
            <a:off x="762149" y="5617940"/>
            <a:ext cx="1092550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Τα άκρα του βολτομέτρου ακουμπάνε στα άκρα του </a:t>
            </a:r>
            <a:r>
              <a:rPr lang="el-GR" sz="2400" dirty="0" err="1">
                <a:solidFill>
                  <a:schemeClr val="bg1"/>
                </a:solidFill>
              </a:rPr>
              <a:t>διπόλου</a:t>
            </a:r>
            <a:r>
              <a:rPr lang="el-GR" sz="2400" dirty="0">
                <a:solidFill>
                  <a:schemeClr val="bg1"/>
                </a:solidFill>
              </a:rPr>
              <a:t> (παράλληλη σύνδεση)</a:t>
            </a:r>
          </a:p>
          <a:p>
            <a:pPr algn="ctr"/>
            <a:r>
              <a:rPr lang="el-GR" sz="2400" dirty="0">
                <a:solidFill>
                  <a:schemeClr val="bg1"/>
                </a:solidFill>
              </a:rPr>
              <a:t>Το ηλεκτρικό ρεύμα περνάει μέσα από το αμπερόμετρο (σύνδεση σε σειρά)</a:t>
            </a:r>
            <a:endParaRPr lang="el-GR" sz="2400" dirty="0">
              <a:solidFill>
                <a:schemeClr val="bg1"/>
              </a:solidFill>
              <a:effectLst/>
            </a:endParaRPr>
          </a:p>
          <a:p>
            <a:pPr algn="ctr"/>
            <a:endParaRPr lang="el-GR" sz="2400" dirty="0">
              <a:solidFill>
                <a:schemeClr val="bg1"/>
              </a:solidFill>
              <a:effectLst/>
            </a:endParaRPr>
          </a:p>
        </p:txBody>
      </p:sp>
      <p:pic>
        <p:nvPicPr>
          <p:cNvPr id="33794" name="Picture 2">
            <a:extLst>
              <a:ext uri="{FF2B5EF4-FFF2-40B4-BE49-F238E27FC236}">
                <a16:creationId xmlns:a16="http://schemas.microsoft.com/office/drawing/2014/main" id="{1CF7DBDE-0233-D163-87D2-2AEE02ED4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9454" y="1596258"/>
            <a:ext cx="6516414" cy="36654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BE6F0A9-6207-100B-B62D-E369B21AB333}"/>
              </a:ext>
            </a:extLst>
          </p:cNvPr>
          <p:cNvSpPr>
            <a:spLocks noChangeArrowheads="1"/>
          </p:cNvSpPr>
          <p:nvPr/>
        </p:nvSpPr>
        <p:spPr bwMode="auto">
          <a:xfrm>
            <a:off x="4950372" y="1596258"/>
            <a:ext cx="1836683" cy="449320"/>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l-GR" sz="2000" dirty="0">
                <a:effectLst/>
              </a:rPr>
              <a:t>Βολτόμετρο</a:t>
            </a:r>
          </a:p>
        </p:txBody>
      </p:sp>
      <p:sp>
        <p:nvSpPr>
          <p:cNvPr id="5" name="Rectangle 4">
            <a:extLst>
              <a:ext uri="{FF2B5EF4-FFF2-40B4-BE49-F238E27FC236}">
                <a16:creationId xmlns:a16="http://schemas.microsoft.com/office/drawing/2014/main" id="{F9CB3A37-7245-F020-0C4F-04CC54B92373}"/>
              </a:ext>
            </a:extLst>
          </p:cNvPr>
          <p:cNvSpPr>
            <a:spLocks noChangeArrowheads="1"/>
          </p:cNvSpPr>
          <p:nvPr/>
        </p:nvSpPr>
        <p:spPr bwMode="auto">
          <a:xfrm>
            <a:off x="6787055" y="3267400"/>
            <a:ext cx="1682970" cy="449320"/>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l-GR" sz="2000" dirty="0"/>
              <a:t>Αμπερόμετρο</a:t>
            </a:r>
            <a:endParaRPr lang="el-GR" sz="2000" dirty="0">
              <a:effectLst/>
            </a:endParaRPr>
          </a:p>
        </p:txBody>
      </p:sp>
    </p:spTree>
    <p:extLst>
      <p:ext uri="{BB962C8B-B14F-4D97-AF65-F5344CB8AC3E}">
        <p14:creationId xmlns:p14="http://schemas.microsoft.com/office/powerpoint/2010/main" val="626518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fade">
                                      <p:cBhvr>
                                        <p:cTn id="7" dur="500"/>
                                        <p:tgtEl>
                                          <p:spTgt spid="337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Άπειρη Αντίσταση – Ανοιχτό κύκλωμα</a:t>
            </a:r>
            <a:endParaRPr lang="en-150" sz="2800" dirty="0">
              <a:solidFill>
                <a:schemeClr val="bg1"/>
              </a:solidFill>
            </a:endParaRPr>
          </a:p>
        </p:txBody>
      </p:sp>
      <p:sp>
        <p:nvSpPr>
          <p:cNvPr id="17" name="Rectangle 16">
            <a:extLst>
              <a:ext uri="{FF2B5EF4-FFF2-40B4-BE49-F238E27FC236}">
                <a16:creationId xmlns:a16="http://schemas.microsoft.com/office/drawing/2014/main" id="{32C597B6-6D61-7E41-C6C5-B18D340192D4}"/>
              </a:ext>
            </a:extLst>
          </p:cNvPr>
          <p:cNvSpPr>
            <a:spLocks noChangeArrowheads="1"/>
          </p:cNvSpPr>
          <p:nvPr/>
        </p:nvSpPr>
        <p:spPr bwMode="auto">
          <a:xfrm>
            <a:off x="1174532" y="1265940"/>
            <a:ext cx="985901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στο κύκλωμα παρεμβάλλεται μονωτής, τότε έχω ανοιχτό κύκλωμα, δηλαδή άπειρη αντίσταση και συνεπώς μηδενικό ρεύμα.</a:t>
            </a:r>
            <a:endParaRPr lang="el-GR" sz="2400" dirty="0">
              <a:solidFill>
                <a:schemeClr val="bg1"/>
              </a:solidFill>
              <a:effectLst/>
            </a:endParaRPr>
          </a:p>
          <a:p>
            <a:pPr algn="ctr"/>
            <a:endParaRPr lang="el-GR" sz="2400" dirty="0">
              <a:solidFill>
                <a:schemeClr val="bg1"/>
              </a:solidFill>
              <a:effectLst/>
            </a:endParaRPr>
          </a:p>
        </p:txBody>
      </p:sp>
      <p:pic>
        <p:nvPicPr>
          <p:cNvPr id="21506" name="Picture 2">
            <a:extLst>
              <a:ext uri="{FF2B5EF4-FFF2-40B4-BE49-F238E27FC236}">
                <a16:creationId xmlns:a16="http://schemas.microsoft.com/office/drawing/2014/main" id="{4AF70107-16A9-F6A5-1F9B-AA762F2E5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0762" y="2744350"/>
            <a:ext cx="7620000" cy="3324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838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86027A46-0E16-585A-68E5-2895E72BB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072" y="0"/>
            <a:ext cx="5567855" cy="556785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391A2BA-1A3F-70E9-7C1C-50AEEC7DBBD0}"/>
              </a:ext>
            </a:extLst>
          </p:cNvPr>
          <p:cNvSpPr>
            <a:spLocks noChangeArrowheads="1"/>
          </p:cNvSpPr>
          <p:nvPr/>
        </p:nvSpPr>
        <p:spPr bwMode="auto">
          <a:xfrm>
            <a:off x="543911" y="5656637"/>
            <a:ext cx="1134328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Το νερό, αν περιέχει ιόντα, είναι αγωγός.</a:t>
            </a:r>
          </a:p>
          <a:p>
            <a:pPr algn="ctr"/>
            <a:r>
              <a:rPr lang="el-GR" sz="2400" dirty="0">
                <a:solidFill>
                  <a:schemeClr val="bg1"/>
                </a:solidFill>
              </a:rPr>
              <a:t>Μπορούν τα φορτία (θετικά και αρνητικά ιόντα) να κινηθούν στην έκτασή του.</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3870651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Ηλεκτρική Αντίσταση</a:t>
            </a:r>
            <a:endParaRPr lang="en-150" sz="2800" dirty="0">
              <a:solidFill>
                <a:schemeClr val="bg1"/>
              </a:solidFill>
            </a:endParaRPr>
          </a:p>
        </p:txBody>
      </p:sp>
      <p:sp>
        <p:nvSpPr>
          <p:cNvPr id="2" name="Rectangle 1">
            <a:extLst>
              <a:ext uri="{FF2B5EF4-FFF2-40B4-BE49-F238E27FC236}">
                <a16:creationId xmlns:a16="http://schemas.microsoft.com/office/drawing/2014/main" id="{A7D1A0A4-FF42-A13B-794B-FD6D6E1286A2}"/>
              </a:ext>
            </a:extLst>
          </p:cNvPr>
          <p:cNvSpPr>
            <a:spLocks noChangeArrowheads="1"/>
          </p:cNvSpPr>
          <p:nvPr/>
        </p:nvSpPr>
        <p:spPr bwMode="auto">
          <a:xfrm>
            <a:off x="771246" y="1227864"/>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endParaRPr lang="el-GR" sz="2400" dirty="0">
              <a:solidFill>
                <a:schemeClr val="bg1"/>
              </a:solidFill>
              <a:effectLst/>
            </a:endParaRPr>
          </a:p>
        </p:txBody>
      </p:sp>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478664" y="1271412"/>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Κλασσική εικόνα</a:t>
            </a:r>
            <a:r>
              <a:rPr lang="el-GR" sz="2400" dirty="0">
                <a:solidFill>
                  <a:schemeClr val="bg1"/>
                </a:solidFill>
              </a:rPr>
              <a:t>:</a:t>
            </a:r>
          </a:p>
          <a:p>
            <a:pPr algn="ctr"/>
            <a:r>
              <a:rPr lang="el-GR" sz="2400" dirty="0">
                <a:solidFill>
                  <a:schemeClr val="bg1"/>
                </a:solidFill>
              </a:rPr>
              <a:t>Καθώς τα ηλεκτρόνια κινούνται μέσα στο υλικό, επιταχύνονται από την ηλεκτρική δύναμη που τους ασκείται, αλλά «φρενάρουν» λόγω συγκρούσεων με τα ιόντα του πλέγματος. Έτσι στην κίνηση των φορτίων εμφανίζεται αντίσταση.</a:t>
            </a:r>
            <a:endParaRPr lang="el-GR" sz="2400" dirty="0">
              <a:solidFill>
                <a:schemeClr val="bg1"/>
              </a:solidFill>
              <a:effectLst/>
            </a:endParaRPr>
          </a:p>
          <a:p>
            <a:pPr algn="ctr"/>
            <a:endParaRPr lang="el-GR" sz="2400" dirty="0">
              <a:solidFill>
                <a:schemeClr val="bg1"/>
              </a:solidFill>
              <a:effectLst/>
            </a:endParaRPr>
          </a:p>
        </p:txBody>
      </p:sp>
      <p:pic>
        <p:nvPicPr>
          <p:cNvPr id="15362" name="Picture 2">
            <a:extLst>
              <a:ext uri="{FF2B5EF4-FFF2-40B4-BE49-F238E27FC236}">
                <a16:creationId xmlns:a16="http://schemas.microsoft.com/office/drawing/2014/main" id="{B99E0EF9-1B9D-ED39-9C35-BA02C2BBCB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796" y="3221639"/>
            <a:ext cx="4208408" cy="204974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3C317F2B-4C1B-5073-774B-1938FAE2C87D}"/>
              </a:ext>
            </a:extLst>
          </p:cNvPr>
          <p:cNvSpPr>
            <a:spLocks noChangeArrowheads="1"/>
          </p:cNvSpPr>
          <p:nvPr/>
        </p:nvSpPr>
        <p:spPr bwMode="auto">
          <a:xfrm>
            <a:off x="0" y="5576859"/>
            <a:ext cx="1219200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Μεταφέρουν ενέργεια στα ιόντα του πλέγματος</a:t>
            </a:r>
            <a:r>
              <a:rPr lang="en-US" sz="2400" dirty="0">
                <a:solidFill>
                  <a:schemeClr val="bg1"/>
                </a:solidFill>
              </a:rPr>
              <a:t>, </a:t>
            </a:r>
            <a:r>
              <a:rPr lang="el-GR" sz="2400" dirty="0">
                <a:solidFill>
                  <a:schemeClr val="bg1"/>
                </a:solidFill>
              </a:rPr>
              <a:t>τα οποία οδηγούν σε ισχυρότερη ταλάντωση,</a:t>
            </a:r>
          </a:p>
          <a:p>
            <a:pPr algn="ctr"/>
            <a:r>
              <a:rPr lang="el-GR" sz="2400" dirty="0">
                <a:solidFill>
                  <a:schemeClr val="bg1"/>
                </a:solidFill>
              </a:rPr>
              <a:t>και άρα η θερμοκρασία του υλικού αυξάνεται.</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2127869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362"/>
                                        </p:tgtEl>
                                        <p:attrNameLst>
                                          <p:attrName>style.visibility</p:attrName>
                                        </p:attrNameLst>
                                      </p:cBhvr>
                                      <p:to>
                                        <p:strVal val="visible"/>
                                      </p:to>
                                    </p:set>
                                    <p:animEffect transition="in" filter="fade">
                                      <p:cBhvr>
                                        <p:cTn id="17" dur="500"/>
                                        <p:tgtEl>
                                          <p:spTgt spid="1536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1713E1C2-0C0D-F66E-4D04-D591DA0C0C83}"/>
              </a:ext>
            </a:extLst>
          </p:cNvPr>
          <p:cNvSpPr/>
          <p:nvPr/>
        </p:nvSpPr>
        <p:spPr>
          <a:xfrm>
            <a:off x="9778681" y="2032283"/>
            <a:ext cx="1977641" cy="178150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Title 1">
            <a:extLst>
              <a:ext uri="{FF2B5EF4-FFF2-40B4-BE49-F238E27FC236}">
                <a16:creationId xmlns:a16="http://schemas.microsoft.com/office/drawing/2014/main" id="{30F65510-7CFA-64E0-EC2B-44F6323409FF}"/>
              </a:ext>
            </a:extLst>
          </p:cNvPr>
          <p:cNvSpPr>
            <a:spLocks noGrp="1"/>
          </p:cNvSpPr>
          <p:nvPr>
            <p:ph type="ctrTitle"/>
          </p:nvPr>
        </p:nvSpPr>
        <p:spPr>
          <a:xfrm>
            <a:off x="1524000" y="322263"/>
            <a:ext cx="9144000" cy="999641"/>
          </a:xfrm>
        </p:spPr>
        <p:txBody>
          <a:bodyPr>
            <a:normAutofit/>
          </a:bodyPr>
          <a:lstStyle/>
          <a:p>
            <a:r>
              <a:rPr lang="el-GR" sz="3200" dirty="0">
                <a:solidFill>
                  <a:schemeClr val="bg1"/>
                </a:solidFill>
              </a:rPr>
              <a:t>Από τι εξαρτάται η ηλεκτρική αντίσταση</a:t>
            </a:r>
            <a:endParaRPr lang="en-150" sz="3200" dirty="0">
              <a:solidFill>
                <a:schemeClr val="bg1"/>
              </a:solidFill>
            </a:endParaRPr>
          </a:p>
        </p:txBody>
      </p:sp>
      <p:sp>
        <p:nvSpPr>
          <p:cNvPr id="7" name="Flowchart: Direct Access Storage 6">
            <a:extLst>
              <a:ext uri="{FF2B5EF4-FFF2-40B4-BE49-F238E27FC236}">
                <a16:creationId xmlns:a16="http://schemas.microsoft.com/office/drawing/2014/main" id="{77E58FB7-E59C-7AD0-BBE5-872770ED8475}"/>
              </a:ext>
            </a:extLst>
          </p:cNvPr>
          <p:cNvSpPr/>
          <p:nvPr/>
        </p:nvSpPr>
        <p:spPr>
          <a:xfrm>
            <a:off x="2408514" y="2522070"/>
            <a:ext cx="836709" cy="301503"/>
          </a:xfrm>
          <a:prstGeom prst="flowChartMagneticDrum">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solidFill>
                <a:schemeClr val="bg1"/>
              </a:solidFill>
            </a:endParaRPr>
          </a:p>
        </p:txBody>
      </p:sp>
      <p:sp>
        <p:nvSpPr>
          <p:cNvPr id="8" name="Subtitle 2">
            <a:extLst>
              <a:ext uri="{FF2B5EF4-FFF2-40B4-BE49-F238E27FC236}">
                <a16:creationId xmlns:a16="http://schemas.microsoft.com/office/drawing/2014/main" id="{14EFFCDD-38BA-8273-9D91-714C1F4AD01C}"/>
              </a:ext>
            </a:extLst>
          </p:cNvPr>
          <p:cNvSpPr>
            <a:spLocks noGrp="1"/>
          </p:cNvSpPr>
          <p:nvPr>
            <p:ph type="subTitle" idx="1"/>
          </p:nvPr>
        </p:nvSpPr>
        <p:spPr>
          <a:xfrm>
            <a:off x="1810870" y="1551602"/>
            <a:ext cx="1870635" cy="583257"/>
          </a:xfrm>
        </p:spPr>
        <p:txBody>
          <a:bodyPr/>
          <a:lstStyle/>
          <a:p>
            <a:r>
              <a:rPr lang="el-GR" dirty="0">
                <a:solidFill>
                  <a:schemeClr val="bg1"/>
                </a:solidFill>
              </a:rPr>
              <a:t>Μέταλλο</a:t>
            </a:r>
          </a:p>
        </p:txBody>
      </p:sp>
      <p:sp>
        <p:nvSpPr>
          <p:cNvPr id="9" name="Flowchart: Direct Access Storage 8">
            <a:extLst>
              <a:ext uri="{FF2B5EF4-FFF2-40B4-BE49-F238E27FC236}">
                <a16:creationId xmlns:a16="http://schemas.microsoft.com/office/drawing/2014/main" id="{F2EB541E-29B8-32F2-2AC6-9F56034E7029}"/>
              </a:ext>
            </a:extLst>
          </p:cNvPr>
          <p:cNvSpPr/>
          <p:nvPr/>
        </p:nvSpPr>
        <p:spPr>
          <a:xfrm>
            <a:off x="2408514" y="4034428"/>
            <a:ext cx="836708" cy="301504"/>
          </a:xfrm>
          <a:prstGeom prst="flowChartMagneticDrum">
            <a:avLst/>
          </a:prstGeom>
          <a:solidFill>
            <a:schemeClr val="accent3">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solidFill>
                <a:schemeClr val="bg1"/>
              </a:solidFill>
            </a:endParaRPr>
          </a:p>
        </p:txBody>
      </p:sp>
      <p:sp>
        <p:nvSpPr>
          <p:cNvPr id="19" name="Subtitle 2">
            <a:extLst>
              <a:ext uri="{FF2B5EF4-FFF2-40B4-BE49-F238E27FC236}">
                <a16:creationId xmlns:a16="http://schemas.microsoft.com/office/drawing/2014/main" id="{73AE81FA-EFAF-4BE5-C42D-193CC8525F89}"/>
              </a:ext>
            </a:extLst>
          </p:cNvPr>
          <p:cNvSpPr txBox="1">
            <a:spLocks/>
          </p:cNvSpPr>
          <p:nvPr/>
        </p:nvSpPr>
        <p:spPr>
          <a:xfrm>
            <a:off x="0" y="2484442"/>
            <a:ext cx="1870635"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Χαλκός</a:t>
            </a:r>
          </a:p>
        </p:txBody>
      </p:sp>
      <p:sp>
        <p:nvSpPr>
          <p:cNvPr id="23" name="Subtitle 2">
            <a:extLst>
              <a:ext uri="{FF2B5EF4-FFF2-40B4-BE49-F238E27FC236}">
                <a16:creationId xmlns:a16="http://schemas.microsoft.com/office/drawing/2014/main" id="{02D9AC12-482E-0D8F-271A-FC1951A3A851}"/>
              </a:ext>
            </a:extLst>
          </p:cNvPr>
          <p:cNvSpPr txBox="1">
            <a:spLocks/>
          </p:cNvSpPr>
          <p:nvPr/>
        </p:nvSpPr>
        <p:spPr>
          <a:xfrm>
            <a:off x="-1" y="3937938"/>
            <a:ext cx="1870635"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Σίδηρος</a:t>
            </a:r>
          </a:p>
        </p:txBody>
      </p:sp>
      <p:cxnSp>
        <p:nvCxnSpPr>
          <p:cNvPr id="24" name="Straight Arrow Connector 23">
            <a:extLst>
              <a:ext uri="{FF2B5EF4-FFF2-40B4-BE49-F238E27FC236}">
                <a16:creationId xmlns:a16="http://schemas.microsoft.com/office/drawing/2014/main" id="{6F46F7B2-6897-195C-0843-604F7071BC0E}"/>
              </a:ext>
            </a:extLst>
          </p:cNvPr>
          <p:cNvCxnSpPr/>
          <p:nvPr/>
        </p:nvCxnSpPr>
        <p:spPr>
          <a:xfrm>
            <a:off x="2408514" y="3866226"/>
            <a:ext cx="56179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777BF1A-2201-DA86-7DF6-EFF1627A6E8E}"/>
              </a:ext>
            </a:extLst>
          </p:cNvPr>
          <p:cNvCxnSpPr/>
          <p:nvPr/>
        </p:nvCxnSpPr>
        <p:spPr>
          <a:xfrm>
            <a:off x="2408514" y="2384061"/>
            <a:ext cx="56179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Subtitle 2">
            <a:extLst>
              <a:ext uri="{FF2B5EF4-FFF2-40B4-BE49-F238E27FC236}">
                <a16:creationId xmlns:a16="http://schemas.microsoft.com/office/drawing/2014/main" id="{67DDD73E-45AB-3456-8E70-6F9A049810C3}"/>
              </a:ext>
            </a:extLst>
          </p:cNvPr>
          <p:cNvSpPr txBox="1">
            <a:spLocks/>
          </p:cNvSpPr>
          <p:nvPr/>
        </p:nvSpPr>
        <p:spPr>
          <a:xfrm>
            <a:off x="2294962" y="2057958"/>
            <a:ext cx="788895" cy="3015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μήκος </a:t>
            </a:r>
            <a:r>
              <a:rPr lang="en-US" sz="1400" dirty="0">
                <a:solidFill>
                  <a:schemeClr val="bg1"/>
                </a:solidFill>
              </a:rPr>
              <a:t>L</a:t>
            </a:r>
            <a:endParaRPr lang="el-GR" sz="1400" dirty="0">
              <a:solidFill>
                <a:schemeClr val="bg1"/>
              </a:solidFill>
            </a:endParaRPr>
          </a:p>
        </p:txBody>
      </p:sp>
      <p:sp>
        <p:nvSpPr>
          <p:cNvPr id="27" name="Subtitle 2">
            <a:extLst>
              <a:ext uri="{FF2B5EF4-FFF2-40B4-BE49-F238E27FC236}">
                <a16:creationId xmlns:a16="http://schemas.microsoft.com/office/drawing/2014/main" id="{4EAC1DFD-4001-A0EC-3D66-D8F184ECD407}"/>
              </a:ext>
            </a:extLst>
          </p:cNvPr>
          <p:cNvSpPr txBox="1">
            <a:spLocks/>
          </p:cNvSpPr>
          <p:nvPr/>
        </p:nvSpPr>
        <p:spPr>
          <a:xfrm>
            <a:off x="2294962" y="3547273"/>
            <a:ext cx="788895" cy="3015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μήκος </a:t>
            </a:r>
            <a:r>
              <a:rPr lang="en-US" sz="1400" dirty="0">
                <a:solidFill>
                  <a:schemeClr val="bg1"/>
                </a:solidFill>
              </a:rPr>
              <a:t>L</a:t>
            </a:r>
            <a:endParaRPr lang="el-GR" sz="1400" dirty="0">
              <a:solidFill>
                <a:schemeClr val="bg1"/>
              </a:solidFill>
            </a:endParaRPr>
          </a:p>
        </p:txBody>
      </p:sp>
      <p:cxnSp>
        <p:nvCxnSpPr>
          <p:cNvPr id="28" name="Straight Connector 27">
            <a:extLst>
              <a:ext uri="{FF2B5EF4-FFF2-40B4-BE49-F238E27FC236}">
                <a16:creationId xmlns:a16="http://schemas.microsoft.com/office/drawing/2014/main" id="{162299B2-4C90-3A19-75FF-C4EDAE2C5154}"/>
              </a:ext>
            </a:extLst>
          </p:cNvPr>
          <p:cNvCxnSpPr/>
          <p:nvPr/>
        </p:nvCxnSpPr>
        <p:spPr>
          <a:xfrm>
            <a:off x="2408514" y="2359461"/>
            <a:ext cx="0" cy="214082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51B2AC8-54C4-A632-CBA5-B9CD8EADFAC2}"/>
              </a:ext>
            </a:extLst>
          </p:cNvPr>
          <p:cNvCxnSpPr>
            <a:cxnSpLocks/>
          </p:cNvCxnSpPr>
          <p:nvPr/>
        </p:nvCxnSpPr>
        <p:spPr>
          <a:xfrm>
            <a:off x="2970306" y="2359461"/>
            <a:ext cx="0" cy="216173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0" name="Subtitle 2">
            <a:extLst>
              <a:ext uri="{FF2B5EF4-FFF2-40B4-BE49-F238E27FC236}">
                <a16:creationId xmlns:a16="http://schemas.microsoft.com/office/drawing/2014/main" id="{8C3DFC73-4665-479D-386E-F4DC5DF76692}"/>
              </a:ext>
            </a:extLst>
          </p:cNvPr>
          <p:cNvSpPr txBox="1">
            <a:spLocks/>
          </p:cNvSpPr>
          <p:nvPr/>
        </p:nvSpPr>
        <p:spPr>
          <a:xfrm>
            <a:off x="3176492" y="2539562"/>
            <a:ext cx="1045882" cy="3015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Διατομή Α</a:t>
            </a:r>
          </a:p>
        </p:txBody>
      </p:sp>
      <p:sp>
        <p:nvSpPr>
          <p:cNvPr id="31" name="Subtitle 2">
            <a:extLst>
              <a:ext uri="{FF2B5EF4-FFF2-40B4-BE49-F238E27FC236}">
                <a16:creationId xmlns:a16="http://schemas.microsoft.com/office/drawing/2014/main" id="{87666DC1-AA09-212A-E026-9F4303CD7117}"/>
              </a:ext>
            </a:extLst>
          </p:cNvPr>
          <p:cNvSpPr txBox="1">
            <a:spLocks/>
          </p:cNvSpPr>
          <p:nvPr/>
        </p:nvSpPr>
        <p:spPr>
          <a:xfrm>
            <a:off x="3158564" y="4041231"/>
            <a:ext cx="1045882" cy="3015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Διατομή Α</a:t>
            </a:r>
          </a:p>
        </p:txBody>
      </p:sp>
      <p:pic>
        <p:nvPicPr>
          <p:cNvPr id="32" name="Picture 2">
            <a:extLst>
              <a:ext uri="{FF2B5EF4-FFF2-40B4-BE49-F238E27FC236}">
                <a16:creationId xmlns:a16="http://schemas.microsoft.com/office/drawing/2014/main" id="{8E110439-73E6-3B31-0FFB-40D8101741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214" y="4931541"/>
            <a:ext cx="1823307" cy="1823307"/>
          </a:xfrm>
          <a:prstGeom prst="rect">
            <a:avLst/>
          </a:prstGeom>
          <a:noFill/>
          <a:extLst>
            <a:ext uri="{909E8E84-426E-40DD-AFC4-6F175D3DCCD1}">
              <a14:hiddenFill xmlns:a14="http://schemas.microsoft.com/office/drawing/2010/main">
                <a:solidFill>
                  <a:srgbClr val="FFFFFF"/>
                </a:solidFill>
              </a14:hiddenFill>
            </a:ext>
          </a:extLst>
        </p:spPr>
      </p:pic>
      <p:sp>
        <p:nvSpPr>
          <p:cNvPr id="33" name="Subtitle 2">
            <a:extLst>
              <a:ext uri="{FF2B5EF4-FFF2-40B4-BE49-F238E27FC236}">
                <a16:creationId xmlns:a16="http://schemas.microsoft.com/office/drawing/2014/main" id="{B4F9ECEB-9CBB-FC22-5D36-5E23BF9B5618}"/>
              </a:ext>
            </a:extLst>
          </p:cNvPr>
          <p:cNvSpPr txBox="1">
            <a:spLocks/>
          </p:cNvSpPr>
          <p:nvPr/>
        </p:nvSpPr>
        <p:spPr>
          <a:xfrm>
            <a:off x="5099050" y="4433238"/>
            <a:ext cx="1870635"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1. Υλικό</a:t>
            </a:r>
          </a:p>
        </p:txBody>
      </p:sp>
      <p:sp>
        <p:nvSpPr>
          <p:cNvPr id="34" name="Flowchart: Direct Access Storage 33">
            <a:extLst>
              <a:ext uri="{FF2B5EF4-FFF2-40B4-BE49-F238E27FC236}">
                <a16:creationId xmlns:a16="http://schemas.microsoft.com/office/drawing/2014/main" id="{F24B6184-1803-57EF-1965-960DE43D5F06}"/>
              </a:ext>
            </a:extLst>
          </p:cNvPr>
          <p:cNvSpPr/>
          <p:nvPr/>
        </p:nvSpPr>
        <p:spPr>
          <a:xfrm>
            <a:off x="4865591" y="2522069"/>
            <a:ext cx="836709" cy="301503"/>
          </a:xfrm>
          <a:prstGeom prst="flowChartMagneticDrum">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solidFill>
                <a:schemeClr val="bg1"/>
              </a:solidFill>
            </a:endParaRPr>
          </a:p>
        </p:txBody>
      </p:sp>
      <p:sp>
        <p:nvSpPr>
          <p:cNvPr id="35" name="Flowchart: Direct Access Storage 34">
            <a:extLst>
              <a:ext uri="{FF2B5EF4-FFF2-40B4-BE49-F238E27FC236}">
                <a16:creationId xmlns:a16="http://schemas.microsoft.com/office/drawing/2014/main" id="{847D19E6-12D5-B04F-E71F-AA4B0E88E6E7}"/>
              </a:ext>
            </a:extLst>
          </p:cNvPr>
          <p:cNvSpPr/>
          <p:nvPr/>
        </p:nvSpPr>
        <p:spPr>
          <a:xfrm>
            <a:off x="5424387" y="2522069"/>
            <a:ext cx="836709" cy="301503"/>
          </a:xfrm>
          <a:prstGeom prst="flowChartMagneticDrum">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solidFill>
                <a:schemeClr val="bg1"/>
              </a:solidFill>
            </a:endParaRPr>
          </a:p>
        </p:txBody>
      </p:sp>
      <p:sp>
        <p:nvSpPr>
          <p:cNvPr id="36" name="Subtitle 2">
            <a:extLst>
              <a:ext uri="{FF2B5EF4-FFF2-40B4-BE49-F238E27FC236}">
                <a16:creationId xmlns:a16="http://schemas.microsoft.com/office/drawing/2014/main" id="{10B6751C-A09D-370C-756B-14DE0F94BBA6}"/>
              </a:ext>
            </a:extLst>
          </p:cNvPr>
          <p:cNvSpPr txBox="1">
            <a:spLocks/>
          </p:cNvSpPr>
          <p:nvPr/>
        </p:nvSpPr>
        <p:spPr>
          <a:xfrm>
            <a:off x="5137893" y="2134859"/>
            <a:ext cx="788895" cy="301503"/>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μήκος 2</a:t>
            </a:r>
            <a:r>
              <a:rPr lang="en-US" sz="1400" dirty="0">
                <a:solidFill>
                  <a:schemeClr val="bg1"/>
                </a:solidFill>
              </a:rPr>
              <a:t>L</a:t>
            </a:r>
            <a:endParaRPr lang="el-GR" sz="1400" dirty="0">
              <a:solidFill>
                <a:schemeClr val="bg1"/>
              </a:solidFill>
            </a:endParaRPr>
          </a:p>
        </p:txBody>
      </p:sp>
      <p:sp>
        <p:nvSpPr>
          <p:cNvPr id="37" name="Subtitle 2">
            <a:extLst>
              <a:ext uri="{FF2B5EF4-FFF2-40B4-BE49-F238E27FC236}">
                <a16:creationId xmlns:a16="http://schemas.microsoft.com/office/drawing/2014/main" id="{25369E2E-A93F-2114-C01D-0487B3DC4727}"/>
              </a:ext>
            </a:extLst>
          </p:cNvPr>
          <p:cNvSpPr txBox="1">
            <a:spLocks/>
          </p:cNvSpPr>
          <p:nvPr/>
        </p:nvSpPr>
        <p:spPr>
          <a:xfrm>
            <a:off x="6173692" y="2522069"/>
            <a:ext cx="1045882" cy="3015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Διατομή Α</a:t>
            </a:r>
          </a:p>
        </p:txBody>
      </p:sp>
      <p:sp>
        <p:nvSpPr>
          <p:cNvPr id="38" name="Subtitle 2">
            <a:extLst>
              <a:ext uri="{FF2B5EF4-FFF2-40B4-BE49-F238E27FC236}">
                <a16:creationId xmlns:a16="http://schemas.microsoft.com/office/drawing/2014/main" id="{26975EFA-EBF1-F071-E4FF-A40157EE677C}"/>
              </a:ext>
            </a:extLst>
          </p:cNvPr>
          <p:cNvSpPr txBox="1">
            <a:spLocks/>
          </p:cNvSpPr>
          <p:nvPr/>
        </p:nvSpPr>
        <p:spPr>
          <a:xfrm>
            <a:off x="5099049" y="4801238"/>
            <a:ext cx="1870635"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2. Μήκος</a:t>
            </a:r>
          </a:p>
        </p:txBody>
      </p:sp>
      <p:sp>
        <p:nvSpPr>
          <p:cNvPr id="39" name="Flowchart: Direct Access Storage 38">
            <a:extLst>
              <a:ext uri="{FF2B5EF4-FFF2-40B4-BE49-F238E27FC236}">
                <a16:creationId xmlns:a16="http://schemas.microsoft.com/office/drawing/2014/main" id="{C2404DE6-FAF5-2A23-9A4F-D58C2698E719}"/>
              </a:ext>
            </a:extLst>
          </p:cNvPr>
          <p:cNvSpPr/>
          <p:nvPr/>
        </p:nvSpPr>
        <p:spPr>
          <a:xfrm>
            <a:off x="7814223" y="2384061"/>
            <a:ext cx="836709" cy="439511"/>
          </a:xfrm>
          <a:prstGeom prst="flowChartMagneticDrum">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solidFill>
                <a:schemeClr val="bg1"/>
              </a:solidFill>
            </a:endParaRPr>
          </a:p>
        </p:txBody>
      </p:sp>
      <p:sp>
        <p:nvSpPr>
          <p:cNvPr id="40" name="Subtitle 2">
            <a:extLst>
              <a:ext uri="{FF2B5EF4-FFF2-40B4-BE49-F238E27FC236}">
                <a16:creationId xmlns:a16="http://schemas.microsoft.com/office/drawing/2014/main" id="{26C4318B-75A6-E0DC-CC97-1BED77FF0D84}"/>
              </a:ext>
            </a:extLst>
          </p:cNvPr>
          <p:cNvSpPr txBox="1">
            <a:spLocks/>
          </p:cNvSpPr>
          <p:nvPr/>
        </p:nvSpPr>
        <p:spPr>
          <a:xfrm>
            <a:off x="8584068" y="2479169"/>
            <a:ext cx="1045882" cy="3015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Διατομή 2Α</a:t>
            </a:r>
          </a:p>
        </p:txBody>
      </p:sp>
      <p:sp>
        <p:nvSpPr>
          <p:cNvPr id="41" name="Subtitle 2">
            <a:extLst>
              <a:ext uri="{FF2B5EF4-FFF2-40B4-BE49-F238E27FC236}">
                <a16:creationId xmlns:a16="http://schemas.microsoft.com/office/drawing/2014/main" id="{F052D5D7-E324-E835-F8E9-C78698336CAF}"/>
              </a:ext>
            </a:extLst>
          </p:cNvPr>
          <p:cNvSpPr txBox="1">
            <a:spLocks/>
          </p:cNvSpPr>
          <p:nvPr/>
        </p:nvSpPr>
        <p:spPr>
          <a:xfrm>
            <a:off x="7721602" y="1983345"/>
            <a:ext cx="788895" cy="3015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400" dirty="0">
                <a:solidFill>
                  <a:schemeClr val="bg1"/>
                </a:solidFill>
              </a:rPr>
              <a:t>μήκος </a:t>
            </a:r>
            <a:r>
              <a:rPr lang="en-US" sz="1400" dirty="0">
                <a:solidFill>
                  <a:schemeClr val="bg1"/>
                </a:solidFill>
              </a:rPr>
              <a:t>L</a:t>
            </a:r>
            <a:endParaRPr lang="el-GR" sz="1400" dirty="0">
              <a:solidFill>
                <a:schemeClr val="bg1"/>
              </a:solidFill>
            </a:endParaRPr>
          </a:p>
        </p:txBody>
      </p:sp>
      <p:cxnSp>
        <p:nvCxnSpPr>
          <p:cNvPr id="42" name="Straight Arrow Connector 41">
            <a:extLst>
              <a:ext uri="{FF2B5EF4-FFF2-40B4-BE49-F238E27FC236}">
                <a16:creationId xmlns:a16="http://schemas.microsoft.com/office/drawing/2014/main" id="{98A0C65E-814B-AF23-20F8-5C5C1E7DA005}"/>
              </a:ext>
            </a:extLst>
          </p:cNvPr>
          <p:cNvCxnSpPr/>
          <p:nvPr/>
        </p:nvCxnSpPr>
        <p:spPr>
          <a:xfrm>
            <a:off x="7814223" y="2284848"/>
            <a:ext cx="56179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6A32E88-6F1D-50C3-3F65-6043A0165120}"/>
              </a:ext>
            </a:extLst>
          </p:cNvPr>
          <p:cNvCxnSpPr>
            <a:cxnSpLocks/>
          </p:cNvCxnSpPr>
          <p:nvPr/>
        </p:nvCxnSpPr>
        <p:spPr>
          <a:xfrm>
            <a:off x="7825429" y="1986832"/>
            <a:ext cx="0" cy="113101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73D88ED-CBBE-8744-2E7A-7250D28D1CD4}"/>
              </a:ext>
            </a:extLst>
          </p:cNvPr>
          <p:cNvCxnSpPr>
            <a:cxnSpLocks/>
          </p:cNvCxnSpPr>
          <p:nvPr/>
        </p:nvCxnSpPr>
        <p:spPr>
          <a:xfrm>
            <a:off x="8387221" y="1986832"/>
            <a:ext cx="0" cy="113101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5" name="Subtitle 2">
            <a:extLst>
              <a:ext uri="{FF2B5EF4-FFF2-40B4-BE49-F238E27FC236}">
                <a16:creationId xmlns:a16="http://schemas.microsoft.com/office/drawing/2014/main" id="{C2169C27-AE19-AB34-0B3E-7F9BAD86D32E}"/>
              </a:ext>
            </a:extLst>
          </p:cNvPr>
          <p:cNvSpPr txBox="1">
            <a:spLocks/>
          </p:cNvSpPr>
          <p:nvPr/>
        </p:nvSpPr>
        <p:spPr>
          <a:xfrm>
            <a:off x="5096300" y="5169238"/>
            <a:ext cx="2744817"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3. Εμβαδό διατομής</a:t>
            </a:r>
          </a:p>
        </p:txBody>
      </p:sp>
      <p:sp>
        <p:nvSpPr>
          <p:cNvPr id="46" name="Subtitle 2">
            <a:extLst>
              <a:ext uri="{FF2B5EF4-FFF2-40B4-BE49-F238E27FC236}">
                <a16:creationId xmlns:a16="http://schemas.microsoft.com/office/drawing/2014/main" id="{BFB31782-64FF-C054-B6B8-882B4B405326}"/>
              </a:ext>
            </a:extLst>
          </p:cNvPr>
          <p:cNvSpPr txBox="1">
            <a:spLocks/>
          </p:cNvSpPr>
          <p:nvPr/>
        </p:nvSpPr>
        <p:spPr>
          <a:xfrm>
            <a:off x="5101157" y="5511838"/>
            <a:ext cx="2536764"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4. Θερμοκρασία</a:t>
            </a:r>
          </a:p>
        </p:txBody>
      </p:sp>
      <p:pic>
        <p:nvPicPr>
          <p:cNvPr id="47" name="Picture 12">
            <a:extLst>
              <a:ext uri="{FF2B5EF4-FFF2-40B4-BE49-F238E27FC236}">
                <a16:creationId xmlns:a16="http://schemas.microsoft.com/office/drawing/2014/main" id="{5D82281C-032E-71B4-F020-E2794BD230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8481" y="2284848"/>
            <a:ext cx="501313" cy="567524"/>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2">
            <a:extLst>
              <a:ext uri="{FF2B5EF4-FFF2-40B4-BE49-F238E27FC236}">
                <a16:creationId xmlns:a16="http://schemas.microsoft.com/office/drawing/2014/main" id="{A82DFD49-878A-2AA6-04DE-7DC7BD94B9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8480" y="2968069"/>
            <a:ext cx="501313" cy="56752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2">
            <a:extLst>
              <a:ext uri="{FF2B5EF4-FFF2-40B4-BE49-F238E27FC236}">
                <a16:creationId xmlns:a16="http://schemas.microsoft.com/office/drawing/2014/main" id="{D94DABCC-E6B3-C0FC-6CF4-76CD183F1D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49516" y="2273541"/>
            <a:ext cx="501313" cy="567524"/>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2">
            <a:extLst>
              <a:ext uri="{FF2B5EF4-FFF2-40B4-BE49-F238E27FC236}">
                <a16:creationId xmlns:a16="http://schemas.microsoft.com/office/drawing/2014/main" id="{CF3005E3-3E08-8DC0-5AA0-E8B1B3FF6B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49515" y="2967680"/>
            <a:ext cx="501313" cy="567524"/>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Straight Connector 50">
            <a:extLst>
              <a:ext uri="{FF2B5EF4-FFF2-40B4-BE49-F238E27FC236}">
                <a16:creationId xmlns:a16="http://schemas.microsoft.com/office/drawing/2014/main" id="{23A4ABD6-8789-6FAE-7A83-91023E7BF92A}"/>
              </a:ext>
            </a:extLst>
          </p:cNvPr>
          <p:cNvCxnSpPr>
            <a:cxnSpLocks/>
          </p:cNvCxnSpPr>
          <p:nvPr/>
        </p:nvCxnSpPr>
        <p:spPr>
          <a:xfrm>
            <a:off x="4862595" y="2383057"/>
            <a:ext cx="0" cy="106419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06B9CAE-58F7-D849-0664-748EDA9833E5}"/>
              </a:ext>
            </a:extLst>
          </p:cNvPr>
          <p:cNvCxnSpPr>
            <a:cxnSpLocks/>
          </p:cNvCxnSpPr>
          <p:nvPr/>
        </p:nvCxnSpPr>
        <p:spPr>
          <a:xfrm>
            <a:off x="6002237" y="2241464"/>
            <a:ext cx="0" cy="1164216"/>
          </a:xfrm>
          <a:prstGeom prst="line">
            <a:avLst/>
          </a:prstGeom>
          <a:ln>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Subtitle 2">
                <a:extLst>
                  <a:ext uri="{FF2B5EF4-FFF2-40B4-BE49-F238E27FC236}">
                    <a16:creationId xmlns:a16="http://schemas.microsoft.com/office/drawing/2014/main" id="{ECB9F52A-939A-6CFC-CC02-4A8B50638405}"/>
                  </a:ext>
                </a:extLst>
              </p:cNvPr>
              <p:cNvSpPr txBox="1">
                <a:spLocks/>
              </p:cNvSpPr>
              <p:nvPr/>
            </p:nvSpPr>
            <p:spPr>
              <a:xfrm>
                <a:off x="8943594" y="5169238"/>
                <a:ext cx="2931084" cy="106011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rPr>
                        <m:t>𝑅</m:t>
                      </m:r>
                      <m:r>
                        <a:rPr lang="en-US" b="0" i="1" smtClean="0">
                          <a:solidFill>
                            <a:schemeClr val="bg1"/>
                          </a:solidFill>
                          <a:latin typeface="Cambria Math" panose="02040503050406030204" pitchFamily="18" charset="0"/>
                        </a:rPr>
                        <m:t>=</m:t>
                      </m:r>
                      <m:r>
                        <a:rPr lang="el-GR" b="0" i="1" smtClean="0">
                          <a:solidFill>
                            <a:schemeClr val="bg1"/>
                          </a:solidFill>
                          <a:latin typeface="Cambria Math" panose="02040503050406030204" pitchFamily="18" charset="0"/>
                        </a:rPr>
                        <m:t>𝜌</m:t>
                      </m:r>
                      <m:d>
                        <m:dPr>
                          <m:ctrlPr>
                            <a:rPr lang="el-GR" b="0" i="1" smtClean="0">
                              <a:solidFill>
                                <a:schemeClr val="bg1"/>
                              </a:solidFill>
                              <a:latin typeface="Cambria Math" panose="02040503050406030204" pitchFamily="18" charset="0"/>
                            </a:rPr>
                          </m:ctrlPr>
                        </m:dPr>
                        <m:e>
                          <m:r>
                            <a:rPr lang="el-GR" b="0" i="1" smtClean="0">
                              <a:solidFill>
                                <a:schemeClr val="bg1"/>
                              </a:solidFill>
                              <a:latin typeface="Cambria Math" panose="02040503050406030204" pitchFamily="18" charset="0"/>
                            </a:rPr>
                            <m:t>𝜃</m:t>
                          </m:r>
                        </m:e>
                      </m:d>
                      <m:f>
                        <m:fPr>
                          <m:ctrlPr>
                            <a:rPr lang="el-GR" b="0" i="1" smtClean="0">
                              <a:solidFill>
                                <a:schemeClr val="bg1"/>
                              </a:solidFill>
                              <a:latin typeface="Cambria Math" panose="02040503050406030204" pitchFamily="18" charset="0"/>
                            </a:rPr>
                          </m:ctrlPr>
                        </m:fPr>
                        <m:num>
                          <m:r>
                            <m:rPr>
                              <m:sty m:val="p"/>
                            </m:rPr>
                            <a:rPr lang="en-US" b="0" i="0" smtClean="0">
                              <a:solidFill>
                                <a:schemeClr val="bg1"/>
                              </a:solidFill>
                              <a:latin typeface="Cambria Math" panose="02040503050406030204" pitchFamily="18" charset="0"/>
                            </a:rPr>
                            <m:t>L</m:t>
                          </m:r>
                        </m:num>
                        <m:den>
                          <m:r>
                            <a:rPr lang="en-US" b="0" i="1" smtClean="0">
                              <a:solidFill>
                                <a:schemeClr val="bg1"/>
                              </a:solidFill>
                              <a:latin typeface="Cambria Math" panose="02040503050406030204" pitchFamily="18" charset="0"/>
                            </a:rPr>
                            <m:t>𝐴</m:t>
                          </m:r>
                        </m:den>
                      </m:f>
                    </m:oMath>
                  </m:oMathPara>
                </a14:m>
                <a:endParaRPr lang="el-GR" dirty="0">
                  <a:solidFill>
                    <a:schemeClr val="bg1"/>
                  </a:solidFill>
                </a:endParaRPr>
              </a:p>
            </p:txBody>
          </p:sp>
        </mc:Choice>
        <mc:Fallback xmlns="">
          <p:sp>
            <p:nvSpPr>
              <p:cNvPr id="53" name="Subtitle 2">
                <a:extLst>
                  <a:ext uri="{FF2B5EF4-FFF2-40B4-BE49-F238E27FC236}">
                    <a16:creationId xmlns:a16="http://schemas.microsoft.com/office/drawing/2014/main" id="{ECB9F52A-939A-6CFC-CC02-4A8B50638405}"/>
                  </a:ext>
                </a:extLst>
              </p:cNvPr>
              <p:cNvSpPr txBox="1">
                <a:spLocks noRot="1" noChangeAspect="1" noMove="1" noResize="1" noEditPoints="1" noAdjustHandles="1" noChangeArrowheads="1" noChangeShapeType="1" noTextEdit="1"/>
              </p:cNvSpPr>
              <p:nvPr/>
            </p:nvSpPr>
            <p:spPr>
              <a:xfrm>
                <a:off x="8943594" y="5169238"/>
                <a:ext cx="2931084" cy="1060112"/>
              </a:xfrm>
              <a:prstGeom prst="rect">
                <a:avLst/>
              </a:prstGeom>
              <a:blipFill>
                <a:blip r:embed="rId5"/>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2457153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500"/>
                                        <p:tgtEl>
                                          <p:spTgt spid="3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par>
                                <p:cTn id="76" presetID="10" presetClass="entr" presetSubtype="0" fill="hold" nodeType="with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500"/>
                                        <p:tgtEl>
                                          <p:spTgt spid="51"/>
                                        </p:tgtEl>
                                      </p:cBhvr>
                                    </p:animEffect>
                                  </p:childTnLst>
                                </p:cTn>
                              </p:par>
                              <p:par>
                                <p:cTn id="79" presetID="10" presetClass="entr" presetSubtype="0"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par>
                                <p:cTn id="101" presetID="10" presetClass="entr" presetSubtype="0" fill="hold" nodeType="with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fade">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500"/>
                                        <p:tgtEl>
                                          <p:spTgt spid="47"/>
                                        </p:tgtEl>
                                      </p:cBhvr>
                                    </p:animEffect>
                                  </p:childTnLst>
                                </p:cTn>
                              </p:par>
                              <p:par>
                                <p:cTn id="117" presetID="10" presetClass="entr" presetSubtype="0" fill="hold" nodeType="with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500"/>
                                        <p:tgtEl>
                                          <p:spTgt spid="48"/>
                                        </p:tgtEl>
                                      </p:cBhvr>
                                    </p:animEffect>
                                  </p:childTnLst>
                                </p:cTn>
                              </p:par>
                              <p:par>
                                <p:cTn id="120" presetID="10" presetClass="entr" presetSubtype="0" fill="hold" nodeType="withEffect">
                                  <p:stCondLst>
                                    <p:cond delay="0"/>
                                  </p:stCondLst>
                                  <p:childTnLst>
                                    <p:set>
                                      <p:cBhvr>
                                        <p:cTn id="121" dur="1" fill="hold">
                                          <p:stCondLst>
                                            <p:cond delay="0"/>
                                          </p:stCondLst>
                                        </p:cTn>
                                        <p:tgtEl>
                                          <p:spTgt spid="49"/>
                                        </p:tgtEl>
                                        <p:attrNameLst>
                                          <p:attrName>style.visibility</p:attrName>
                                        </p:attrNameLst>
                                      </p:cBhvr>
                                      <p:to>
                                        <p:strVal val="visible"/>
                                      </p:to>
                                    </p:set>
                                    <p:animEffect transition="in" filter="fade">
                                      <p:cBhvr>
                                        <p:cTn id="122" dur="500"/>
                                        <p:tgtEl>
                                          <p:spTgt spid="49"/>
                                        </p:tgtEl>
                                      </p:cBhvr>
                                    </p:animEffect>
                                  </p:childTnLst>
                                </p:cTn>
                              </p:par>
                              <p:par>
                                <p:cTn id="123" presetID="10" presetClass="entr" presetSubtype="0" fill="hold" nodeType="withEffect">
                                  <p:stCondLst>
                                    <p:cond delay="0"/>
                                  </p:stCondLst>
                                  <p:childTnLst>
                                    <p:set>
                                      <p:cBhvr>
                                        <p:cTn id="124" dur="1" fill="hold">
                                          <p:stCondLst>
                                            <p:cond delay="0"/>
                                          </p:stCondLst>
                                        </p:cTn>
                                        <p:tgtEl>
                                          <p:spTgt spid="50"/>
                                        </p:tgtEl>
                                        <p:attrNameLst>
                                          <p:attrName>style.visibility</p:attrName>
                                        </p:attrNameLst>
                                      </p:cBhvr>
                                      <p:to>
                                        <p:strVal val="visible"/>
                                      </p:to>
                                    </p:set>
                                    <p:animEffect transition="in" filter="fade">
                                      <p:cBhvr>
                                        <p:cTn id="125" dur="500"/>
                                        <p:tgtEl>
                                          <p:spTgt spid="5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54"/>
                                        </p:tgtEl>
                                        <p:attrNameLst>
                                          <p:attrName>style.visibility</p:attrName>
                                        </p:attrNameLst>
                                      </p:cBhvr>
                                      <p:to>
                                        <p:strVal val="visible"/>
                                      </p:to>
                                    </p:set>
                                    <p:animEffect transition="in" filter="fade">
                                      <p:cBhvr>
                                        <p:cTn id="128" dur="500"/>
                                        <p:tgtEl>
                                          <p:spTgt spid="54"/>
                                        </p:tgtEl>
                                      </p:cBhvr>
                                    </p:animEffect>
                                  </p:childTnLst>
                                </p:cTn>
                              </p:par>
                            </p:childTnLst>
                          </p:cTn>
                        </p:par>
                      </p:childTnLst>
                    </p:cTn>
                  </p:par>
                  <p:par>
                    <p:cTn id="129" fill="hold">
                      <p:stCondLst>
                        <p:cond delay="indefinite"/>
                      </p:stCondLst>
                      <p:childTnLst>
                        <p:par>
                          <p:cTn id="130" fill="hold">
                            <p:stCondLst>
                              <p:cond delay="0"/>
                            </p:stCondLst>
                            <p:childTnLst>
                              <p:par>
                                <p:cTn id="131" presetID="0" presetClass="path" presetSubtype="0" accel="50000" decel="50000" fill="hold" nodeType="clickEffect">
                                  <p:stCondLst>
                                    <p:cond delay="0"/>
                                  </p:stCondLst>
                                  <p:childTnLst>
                                    <p:animMotion origin="layout" path="M 0.00091 0.00139 L 0.00091 0.00139 C 3.95833E-6 -0.00093 -0.00065 -0.00324 -0.0017 -0.0051 C -0.00248 -0.00648 -0.00365 -0.00672 -0.0043 -0.00787 C -0.00495 -0.0088 -0.00508 -0.01042 -0.00534 -0.01158 C -0.00625 -0.01412 -0.00756 -0.0169 -0.00847 -0.01898 C -0.00886 -0.02084 -0.00912 -0.02315 -0.01003 -0.02454 C -0.01068 -0.02547 -0.01211 -0.02639 -0.01211 -0.02639 L -0.01211 -0.02639 C -0.00625 -0.0051 -0.01276 -0.02523 -0.0069 -0.01343 C -0.00248 -0.00417 -0.01003 -0.01528 -0.00378 -0.00695 C -0.00261 -0.00371 -0.00131 -0.00023 -0.00013 0.00324 C 0.00182 0.00926 -0.00039 0.00463 0.00247 0.00972 C 0.0026 0.01088 0.00286 0.01203 0.00299 0.01342 C 0.00377 0.02361 0.00221 0.02037 0.00403 0.02361 L 0.00403 0.02361 C -0.00651 0.01643 0.00833 0.02592 -0.01159 0.01713 C -0.0142 0.01597 -0.01654 0.01435 -0.01888 0.0125 C -0.02006 0.01157 -0.02201 0.00879 -0.02201 0.00879 L -0.02201 0.00694 C -0.01016 -0.00185 -0.01302 0.00139 -0.00013 -0.01528 C 0.00429 -0.0213 0.00859 -0.02755 0.01289 -0.0338 C 0.01354 -0.03496 0.01497 -0.03588 0.01497 -0.0375 C 0.01497 -0.03912 0.01289 -0.03473 0.01289 -0.03473 L 0.01289 -0.03473 C 0.01198 -0.03079 0.01132 -0.02662 0.01028 -0.02269 C 0.00963 -0.0206 0.0082 -0.01922 0.00768 -0.01713 C 0.00403 -0.00463 0.00599 -0.00625 0.00351 0.00509 C 0.00312 0.00671 0.00247 0.0081 0.00195 0.00972 C 0.00117 0.01157 0.00052 0.01342 -0.00013 0.01527 C -0.00065 0.0162 -0.00131 0.0169 -0.0017 0.01805 C -0.00222 0.01898 -0.00235 0.0206 -0.00274 0.02176 C -0.00391 0.02407 -0.00547 0.02569 -0.00638 0.02824 L -0.00743 0.03102 L -0.00743 0.03009 C -0.00743 0.0294 -0.00704 0.01458 -0.00638 0.01157 C -0.00573 0.0074 -0.00378 -0.00047 -0.00378 -0.00047 C -0.00352 -0.0051 -0.00313 -0.00973 -0.00274 -0.01435 C -0.00222 -0.02431 -0.00222 -0.02454 -0.00222 -0.03195 L -0.00222 -0.03287 C -0.00092 -0.03079 0.00078 -0.02894 0.00195 -0.02639 C 0.00286 -0.02431 0.00325 -0.02153 0.00403 -0.01898 C 0.00442 -0.01736 0.00507 -0.01598 0.0056 -0.01435 C 0.00612 -0.01065 0.00651 -0.00695 0.00716 -0.00324 C 0.00794 0.00162 0.0082 0.00231 0.00924 0.00694 C 0.00937 0.00787 0.0095 0.00879 0.00976 0.00972 C 0.01002 0.01111 0.01041 0.01273 0.0108 0.01435 C 0.01158 0.01898 0.01067 0.0169 0.01185 0.01898 L 0.01705 0.02546 " pathEditMode="relative" ptsTypes="AAAAAAAAAAAAAAAAAAAAAAAAAAAAAAAAAAAAAAAAAAAAAAAAA">
                                      <p:cBhvr>
                                        <p:cTn id="132" dur="2000" fill="hold"/>
                                        <p:tgtEl>
                                          <p:spTgt spid="47"/>
                                        </p:tgtEl>
                                        <p:attrNameLst>
                                          <p:attrName>ppt_x</p:attrName>
                                          <p:attrName>ppt_y</p:attrName>
                                        </p:attrNameLst>
                                      </p:cBhvr>
                                    </p:animMotion>
                                  </p:childTnLst>
                                </p:cTn>
                              </p:par>
                              <p:par>
                                <p:cTn id="133" presetID="0" presetClass="path" presetSubtype="0" accel="50000" decel="50000" fill="hold" nodeType="withEffect">
                                  <p:stCondLst>
                                    <p:cond delay="0"/>
                                  </p:stCondLst>
                                  <p:childTnLst>
                                    <p:animMotion origin="layout" path="M 0.00156 0.00301 L 0.00156 0.00301 C -0.00196 -0.00116 -0.00534 -0.00533 -0.00886 -0.00903 C -0.01615 -0.01713 -0.01289 -0.01158 -0.01563 -0.01644 L -0.01563 -0.01551 C -0.01511 -0.0125 -0.01472 -0.00949 -0.01407 -0.00625 C -0.01394 -0.00533 -0.01394 -0.0044 -0.01354 -0.00348 C -0.01224 -0.00047 -0.00886 0.00486 -0.00886 0.00486 L -0.00782 0.00486 C -0.00808 -0.00047 -0.00821 -0.00579 -0.00834 -0.01088 C -0.0086 -0.01436 -0.00886 -0.01783 -0.00886 -0.02107 C -0.00899 -0.02454 -0.00886 -0.02801 -0.00886 -0.03125 L -0.00886 -0.03125 C -0.0056 -0.02061 -0.00118 -0.01065 0.00104 0.00115 C 0.00169 0.00509 0.00117 0.00324 0.00312 0.00671 C 0.00364 0.01875 0.00286 0.01412 0.00416 0.0206 L 0.00416 0.0206 C 0.00221 0.02176 0.00039 0.02338 -0.00157 0.0243 C -0.00365 0.02523 -0.00782 0.02222 -0.00782 0.02615 L -0.00782 0.02708 L -0.00782 0.02615 C -0.00261 0.00532 -0.00756 0.02639 -0.00365 0.00578 C -0.003 0.00162 -0.00209 -0.00232 -0.00104 -0.00625 C -0.00091 -0.00741 -0.00052 -0.00834 3.33333E-6 -0.00903 C 0.00052 -0.01019 0.00273 -0.01273 0.00364 -0.01366 C 0.00377 -0.01551 0.0039 -0.0176 0.00416 -0.01922 C 0.00586 -0.03218 0.00442 -0.02917 0.00677 -0.03311 L 0.00729 -0.03311 C -0.00118 -0.02037 0.00846 -0.03681 -0.00157 -0.00811 C -0.00287 -0.00486 -0.00469 -0.00255 -0.00625 0.00023 C -0.01029 0.0162 -0.00782 0.01111 -0.01146 0.01782 L -0.01198 0.01875 L -0.01198 0.01782 C -0.00977 0.0162 -0.00743 0.01504 -0.00521 0.01319 C -0.00352 0.01134 -0.00222 0.00856 -0.00052 0.00671 C 0.00039 0.00555 0.00312 0.00347 0.00416 0.00301 C 0.00455 0.00254 0.00521 0.00231 0.00573 0.00208 C 0.00937 -0.00139 0.00455 0.00092 0.01041 -0.0007 C 0.01093 -0.00139 0.01132 -0.00232 0.01198 -0.00255 C 0.01263 -0.00324 0.01328 -0.00324 0.01406 -0.00348 C 0.01432 -0.00371 0.01471 -0.00417 0.0151 -0.0044 L 0.01562 -0.0044 C 0.01406 -0.0051 0.0125 -0.00625 0.01093 -0.00625 C 0.00781 -0.00648 -0.00235 -0.0051 -0.00625 -0.0044 C -0.01263 -0.00232 -0.00573 -0.00556 -0.01042 -0.0007 C -0.01107 -0.00023 -0.0125 0.00023 -0.0125 0.00023 L -0.01198 0.00023 " pathEditMode="relative" ptsTypes="AAAAAAAAAAAAAAAAAAAAAAAAAAAAAAAAAAAAAAAAAAAAAAA">
                                      <p:cBhvr>
                                        <p:cTn id="134" dur="2000" fill="hold"/>
                                        <p:tgtEl>
                                          <p:spTgt spid="49"/>
                                        </p:tgtEl>
                                        <p:attrNameLst>
                                          <p:attrName>ppt_x</p:attrName>
                                          <p:attrName>ppt_y</p:attrName>
                                        </p:attrNameLst>
                                      </p:cBhvr>
                                    </p:animMotion>
                                  </p:childTnLst>
                                </p:cTn>
                              </p:par>
                              <p:par>
                                <p:cTn id="135" presetID="0" presetClass="path" presetSubtype="0" accel="50000" decel="50000" fill="hold" nodeType="withEffect">
                                  <p:stCondLst>
                                    <p:cond delay="0"/>
                                  </p:stCondLst>
                                  <p:childTnLst>
                                    <p:animMotion origin="layout" path="M -0.00482 -0.0037 L -0.00482 -0.0037 C -0.00339 -0.00486 0.00091 -0.0074 0.00247 -0.00926 C 0.00286 -0.00995 0.00299 -0.01134 0.00351 -0.01203 C 0.00403 -0.01319 0.00494 -0.01388 0.0056 -0.01481 C 0.00599 -0.01574 0.00612 -0.01689 0.00664 -0.01759 C 0.00703 -0.01875 0.0082 -0.02037 0.0082 -0.02037 L 0.0082 -0.02037 L -0.00586 0.00463 C -0.0069 0.00649 -0.00834 0.00764 -0.00899 0.01019 C -0.01016 0.01412 -0.00938 0.01389 -0.01055 0.01389 L -0.01055 0.01389 C -0.01029 0.01019 -0.0099 0.00625 -0.00951 0.00278 C -0.00938 0.00139 -0.00938 0.00024 -0.00899 -0.00092 C -0.0086 -0.00301 -0.00795 -0.00463 -0.00743 -0.00648 C -0.00704 -0.00902 -0.00677 -0.01157 -0.00638 -0.01388 C -0.00573 -0.01828 -0.00508 -0.02268 -0.0043 -0.02685 C -0.00365 -0.03125 -0.00352 -0.03055 -0.00222 -0.03611 C -0.00183 -0.03796 -0.00118 -0.04166 -0.00118 -0.04166 L -0.00118 -0.04166 C -0.00052 -0.03564 -0.00026 -0.02916 0.00091 -0.02314 C 0.00143 -0.02013 0.00325 -0.01805 0.00403 -0.01481 C 0.00442 -0.01296 0.00416 -0.01064 0.00455 -0.00833 C 0.00664 0.00649 0.0052 0.00301 0.00872 0.00926 C 0.00924 0.01875 0.00924 0.01528 0.00924 0.01945 L 0.00924 0.01945 C 0.00612 0.01737 0.00455 0.01713 0.00247 0.01297 C 0.00156 0.01112 0.00104 0.00926 0.00039 0.00741 C -0.00039 0.0051 -0.00105 0.00301 -0.0017 0.00093 C -0.00209 -0.00023 -0.00248 -0.00092 -0.00274 -0.00185 C -0.00339 -0.0037 -0.00365 -0.00601 -0.0043 -0.0074 C -0.00508 -0.00879 -0.00612 -0.00926 -0.0069 -0.01018 C -0.00769 -0.01111 -0.00847 -0.01203 -0.00899 -0.01296 C -0.00951 -0.01388 -0.00977 -0.01481 -0.01003 -0.01574 C -0.01185 -0.02083 -0.01172 -0.0206 -0.01263 -0.02407 L -0.01263 -0.02407 C -0.01133 -0.02314 -0.0099 -0.02222 -0.00847 -0.02129 C -0.00677 -0.02037 -0.00495 -0.0199 -0.00326 -0.01851 C 0.01653 -0.0037 0.00351 -0.01157 0.01028 -0.0074 C 0.0108 -0.00509 0.01132 -0.00254 0.01185 -4.07407E-6 C 0.01198 0.00139 0.01198 0.00301 0.01237 0.00463 C 0.01289 0.00718 0.01406 0.00996 0.01549 0.01204 C 0.01575 0.01227 0.01614 0.0125 0.01653 0.01297 L 0.01653 0.01297 C 0.00872 0.0132 0.00078 0.01297 -0.0069 0.01389 C -0.00808 0.01389 -0.00899 0.01505 -0.01003 0.01574 C -0.01029 0.01574 -0.01042 0.01574 -0.01055 0.01574 L -0.01055 0.01574 C -0.00938 0.0132 -0.00834 0.01042 -0.0069 0.00834 C -0.00651 0.00764 -0.00586 0.00764 -0.00534 0.00741 C -0.00456 0.00672 -0.00365 0.00625 -0.00274 0.00556 C -0.00039 0.00324 -0.00065 0.00348 0.00091 0.00093 L 0.00455 -4.07407E-6 " pathEditMode="relative" ptsTypes="AAAAAAAAAAAAAAAAAAAAAAAAAAAAAAAAAAAAAAAAAAAAAAAAAAAAA">
                                      <p:cBhvr>
                                        <p:cTn id="136" dur="2000" fill="hold"/>
                                        <p:tgtEl>
                                          <p:spTgt spid="48"/>
                                        </p:tgtEl>
                                        <p:attrNameLst>
                                          <p:attrName>ppt_x</p:attrName>
                                          <p:attrName>ppt_y</p:attrName>
                                        </p:attrNameLst>
                                      </p:cBhvr>
                                    </p:animMotion>
                                  </p:childTnLst>
                                </p:cTn>
                              </p:par>
                              <p:par>
                                <p:cTn id="137" presetID="0" presetClass="path" presetSubtype="0" accel="50000" decel="50000" fill="hold" nodeType="withEffect">
                                  <p:stCondLst>
                                    <p:cond delay="0"/>
                                  </p:stCondLst>
                                  <p:childTnLst>
                                    <p:animMotion origin="layout" path="M -0.00052 -0.00092 L -0.00052 -0.00092 C -0.00209 -0.00231 -0.00378 -0.00347 -0.00521 -0.00463 C -0.00625 -0.00555 -0.00886 -0.00949 -0.00938 -0.01018 C -0.01003 -0.01111 -0.01055 -0.01203 -0.01094 -0.01296 C -0.01133 -0.01388 -0.01159 -0.01504 -0.01198 -0.01574 C -0.01381 -0.01828 -0.01354 -0.01527 -0.01354 -0.01759 L -0.01354 -0.01759 C -0.01029 -0.01713 -0.00703 -0.01666 -0.00365 -0.01574 C 0.01757 -0.01018 0.00833 -0.01018 0.0151 -0.01018 L 0.0151 -0.01018 C -0.00326 -0.00185 0.01041 -0.00856 -0.01667 0.00834 C -0.01979 0.01019 -0.0293 0.01436 -0.02604 0.01389 C -0.01511 0.01181 -0.01953 0.01204 -0.01302 0.01204 L -0.01302 0.00834 C -0.00782 -0.02083 -0.01133 -0.0081 -0.00313 -0.03055 C -0.00209 -0.0375 -0.003 -0.03564 -0.00157 -0.03796 L -0.00104 -0.03611 C 0.0013 -0.01296 -0.00196 -0.04143 0.00416 -0.00463 C 0.00494 0.0007 0.00547 0.00649 0.00625 0.01204 C 0.00755 0.0213 0.0069 0.01389 0.00781 0.0213 C 0.00781 0.02153 0.00781 0.02176 0.00781 0.02223 L 0.00885 0.02223 C 0.00677 0.01991 0.00468 0.01783 0.0026 0.01574 C -0.0017 0.01135 -0.00313 0.01297 -0.00834 0.00371 C -0.00886 0.00278 -0.00938 0.00162 -0.0099 0.00093 C -0.01146 -0.00138 -0.01302 -0.00347 -0.01459 -0.00555 C -0.01628 -0.00787 -0.01615 -0.00625 -0.01615 -0.00833 L -0.01615 -0.00833 C -0.00886 -0.00115 -0.00795 -0.00138 -0.00261 0.00649 C -0.00118 0.00834 0.00013 0.01065 0.00156 0.01297 C 0.0026 0.01459 0.00338 0.0169 0.00468 0.01852 C 0.01419 0.0294 0.00807 0.01899 0.01146 0.025 L 0.01198 0.025 C 0.01159 0.01852 0.01119 0.01181 0.01093 0.00556 C 0.01067 0.00301 0.01054 0.00047 0.01041 -0.00185 C 0.01028 -0.00301 0.00989 -0.0037 0.00989 -0.00463 C 0.00937 -0.00833 0.00924 -0.01226 0.00885 -0.01574 C 0.0082 -0.02106 0.00755 -0.02199 0.00729 -0.02685 C 0.00716 -0.02824 0.00729 -0.02939 0.00729 -0.03055 L 0.00677 -0.03055 C 0.00547 -0.02569 0.00429 -0.02083 0.00312 -0.01574 C 0.00273 -0.01458 0.00234 -0.01342 0.00208 -0.01203 C 0.00143 -0.00949 0.00104 -0.00648 0.00052 -0.0037 C -0.00039 0.00024 -0.00157 0.00394 -0.00209 0.00834 C -0.00248 0.01065 -0.00274 0.0132 -0.00313 0.01574 C -0.00339 0.01667 -0.00339 0.0176 -0.00365 0.01852 C -0.00625 0.02616 -0.00456 0.01852 -0.00573 0.025 L -0.00573 0.025 " pathEditMode="relative" ptsTypes="AAAAAAAAAAAAAAAAAAAAAAAAAAAAAAAAAAAAAAAAAAAAAAAAA">
                                      <p:cBhvr>
                                        <p:cTn id="138" dur="2000" fill="hold"/>
                                        <p:tgtEl>
                                          <p:spTgt spid="50"/>
                                        </p:tgtEl>
                                        <p:attrNameLst>
                                          <p:attrName>ppt_x</p:attrName>
                                          <p:attrName>ppt_y</p:attrName>
                                        </p:attrNameLst>
                                      </p:cBhvr>
                                    </p:animMotion>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46"/>
                                        </p:tgtEl>
                                        <p:attrNameLst>
                                          <p:attrName>style.visibility</p:attrName>
                                        </p:attrNameLst>
                                      </p:cBhvr>
                                      <p:to>
                                        <p:strVal val="visible"/>
                                      </p:to>
                                    </p:set>
                                    <p:animEffect transition="in" filter="fade">
                                      <p:cBhvr>
                                        <p:cTn id="143" dur="500"/>
                                        <p:tgtEl>
                                          <p:spTgt spid="46"/>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53"/>
                                        </p:tgtEl>
                                        <p:attrNameLst>
                                          <p:attrName>style.visibility</p:attrName>
                                        </p:attrNameLst>
                                      </p:cBhvr>
                                      <p:to>
                                        <p:strVal val="visible"/>
                                      </p:to>
                                    </p:set>
                                    <p:animEffect transition="in" filter="fade">
                                      <p:cBhvr>
                                        <p:cTn id="14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7" grpId="0" animBg="1"/>
      <p:bldP spid="8" grpId="0" build="p"/>
      <p:bldP spid="9" grpId="0" animBg="1"/>
      <p:bldP spid="19" grpId="0"/>
      <p:bldP spid="23" grpId="0"/>
      <p:bldP spid="26" grpId="0"/>
      <p:bldP spid="27" grpId="0"/>
      <p:bldP spid="30" grpId="0"/>
      <p:bldP spid="31" grpId="0"/>
      <p:bldP spid="33" grpId="0"/>
      <p:bldP spid="34" grpId="0" animBg="1"/>
      <p:bldP spid="35" grpId="0" animBg="1"/>
      <p:bldP spid="36" grpId="0"/>
      <p:bldP spid="37" grpId="0"/>
      <p:bldP spid="38" grpId="0"/>
      <p:bldP spid="39" grpId="0" animBg="1"/>
      <p:bldP spid="40" grpId="0"/>
      <p:bldP spid="41" grpId="0"/>
      <p:bldP spid="45" grpId="0"/>
      <p:bldP spid="46"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56291" y="44695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Από πού έρχονται τα ηλεκτρόνια που κινούνται μέσα στα καλώδια;</a:t>
            </a:r>
            <a:endParaRPr lang="en-150" sz="2800" dirty="0">
              <a:solidFill>
                <a:schemeClr val="bg1"/>
              </a:solidFill>
            </a:endParaRPr>
          </a:p>
        </p:txBody>
      </p:sp>
      <p:sp>
        <p:nvSpPr>
          <p:cNvPr id="2" name="Rectangle 1">
            <a:extLst>
              <a:ext uri="{FF2B5EF4-FFF2-40B4-BE49-F238E27FC236}">
                <a16:creationId xmlns:a16="http://schemas.microsoft.com/office/drawing/2014/main" id="{A7D1A0A4-FF42-A13B-794B-FD6D6E1286A2}"/>
              </a:ext>
            </a:extLst>
          </p:cNvPr>
          <p:cNvSpPr>
            <a:spLocks noChangeArrowheads="1"/>
          </p:cNvSpPr>
          <p:nvPr/>
        </p:nvSpPr>
        <p:spPr bwMode="auto">
          <a:xfrm>
            <a:off x="771246" y="1227864"/>
            <a:ext cx="1064950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endParaRPr lang="el-GR" sz="2400" dirty="0">
              <a:solidFill>
                <a:schemeClr val="bg1"/>
              </a:solidFill>
              <a:effectLst/>
            </a:endParaRPr>
          </a:p>
          <a:p>
            <a:pPr algn="ctr"/>
            <a:endParaRPr lang="el-GR" sz="2400" dirty="0">
              <a:solidFill>
                <a:schemeClr val="bg1"/>
              </a:solidFill>
              <a:effectLst/>
            </a:endParaRPr>
          </a:p>
        </p:txBody>
      </p:sp>
      <p:pic>
        <p:nvPicPr>
          <p:cNvPr id="27650" name="Picture 2">
            <a:extLst>
              <a:ext uri="{FF2B5EF4-FFF2-40B4-BE49-F238E27FC236}">
                <a16:creationId xmlns:a16="http://schemas.microsoft.com/office/drawing/2014/main" id="{CEA47F7E-9582-877E-34EC-7E4942FF3D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8424" y="3135644"/>
            <a:ext cx="6601740" cy="28552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478664" y="1271412"/>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Τα ηλεκτρόνια βρίσκονται ήδη μέσα στο υλικό. Δεν τα προσφέρει η μπαταρία, ούτε έρχονται από κάπου αλλού. Απλώς η μπαταρία τους προσφέρει ενέργεια για να τα θέσει σε κίνηση. Αυτά κάνουν «κύκλους» συνεχώς σαν να κάνουν παρέλαση.</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2056490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56291" y="44695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Από πού έρχονται τα ηλεκτρόνια που κινούνται μέσα στα καλώδια;</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478664" y="1492129"/>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Ερώτηση</a:t>
            </a:r>
            <a:r>
              <a:rPr lang="el-GR" sz="2400" dirty="0">
                <a:solidFill>
                  <a:schemeClr val="bg1"/>
                </a:solidFill>
              </a:rPr>
              <a:t>: Όταν ανάβω το φως στο σπίτι (κλείνω το διακόπτη) πόσος χρόνος χρειάζεται για να κινηθούν τα ηλεκτρόνια στα καλώδια;</a:t>
            </a:r>
            <a:endParaRPr lang="el-GR" sz="2400" dirty="0">
              <a:solidFill>
                <a:schemeClr val="bg1"/>
              </a:solidFill>
              <a:effectLst/>
            </a:endParaRPr>
          </a:p>
          <a:p>
            <a:pPr algn="ctr"/>
            <a:endParaRPr lang="el-GR" sz="2400" dirty="0">
              <a:solidFill>
                <a:schemeClr val="bg1"/>
              </a:solidFill>
              <a:effectLst/>
            </a:endParaRPr>
          </a:p>
        </p:txBody>
      </p:sp>
      <p:sp>
        <p:nvSpPr>
          <p:cNvPr id="5" name="Rectangle 4">
            <a:extLst>
              <a:ext uri="{FF2B5EF4-FFF2-40B4-BE49-F238E27FC236}">
                <a16:creationId xmlns:a16="http://schemas.microsoft.com/office/drawing/2014/main" id="{A02016CC-ED92-61E6-E643-BE8927F28E1D}"/>
              </a:ext>
            </a:extLst>
          </p:cNvPr>
          <p:cNvSpPr>
            <a:spLocks noChangeArrowheads="1"/>
          </p:cNvSpPr>
          <p:nvPr/>
        </p:nvSpPr>
        <p:spPr bwMode="auto">
          <a:xfrm>
            <a:off x="478663" y="2533423"/>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Απάντηση</a:t>
            </a:r>
            <a:r>
              <a:rPr lang="el-GR" sz="2400" dirty="0">
                <a:solidFill>
                  <a:schemeClr val="bg1"/>
                </a:solidFill>
              </a:rPr>
              <a:t>: Ξεκινούν σχεδόν αμέσως</a:t>
            </a:r>
            <a:endParaRPr lang="en-US" sz="2400" dirty="0">
              <a:solidFill>
                <a:schemeClr val="bg1"/>
              </a:solidFill>
            </a:endParaRPr>
          </a:p>
          <a:p>
            <a:pPr algn="ctr"/>
            <a:r>
              <a:rPr lang="el-GR" sz="2400" dirty="0">
                <a:solidFill>
                  <a:schemeClr val="bg1"/>
                </a:solidFill>
              </a:rPr>
              <a:t>(το σήμα να ξεκινήσουν ταξιδεύει σχεδόν με την ταχύτητα του φωτός)</a:t>
            </a:r>
            <a:endParaRPr lang="el-GR" sz="2400" dirty="0">
              <a:solidFill>
                <a:schemeClr val="bg1"/>
              </a:solidFill>
              <a:effectLst/>
            </a:endParaRPr>
          </a:p>
          <a:p>
            <a:pPr algn="ctr"/>
            <a:endParaRPr lang="el-GR" sz="2400" dirty="0">
              <a:solidFill>
                <a:schemeClr val="bg1"/>
              </a:solidFill>
              <a:effectLst/>
            </a:endParaRPr>
          </a:p>
        </p:txBody>
      </p:sp>
      <p:sp>
        <p:nvSpPr>
          <p:cNvPr id="6" name="Rectangle 5">
            <a:extLst>
              <a:ext uri="{FF2B5EF4-FFF2-40B4-BE49-F238E27FC236}">
                <a16:creationId xmlns:a16="http://schemas.microsoft.com/office/drawing/2014/main" id="{F136563D-7A4B-3041-0F08-5A9D3BECD8D1}"/>
              </a:ext>
            </a:extLst>
          </p:cNvPr>
          <p:cNvSpPr>
            <a:spLocks noChangeArrowheads="1"/>
          </p:cNvSpPr>
          <p:nvPr/>
        </p:nvSpPr>
        <p:spPr bwMode="auto">
          <a:xfrm>
            <a:off x="305245" y="4099579"/>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Ερώτηση</a:t>
            </a:r>
            <a:r>
              <a:rPr lang="el-GR" sz="2400" dirty="0">
                <a:solidFill>
                  <a:schemeClr val="bg1"/>
                </a:solidFill>
              </a:rPr>
              <a:t>: Ποια είναι η ταχύτητα με την οποία ολισθαίνουν συλλογικά καθώς κινούνται;</a:t>
            </a:r>
            <a:endParaRPr lang="el-GR" sz="2400" dirty="0">
              <a:solidFill>
                <a:schemeClr val="bg1"/>
              </a:solidFill>
              <a:effectLst/>
            </a:endParaRPr>
          </a:p>
          <a:p>
            <a:pPr algn="ctr"/>
            <a:endParaRPr lang="el-GR" sz="2400" dirty="0">
              <a:solidFill>
                <a:schemeClr val="bg1"/>
              </a:solidFill>
              <a:effectLst/>
            </a:endParaRPr>
          </a:p>
        </p:txBody>
      </p:sp>
      <p:sp>
        <p:nvSpPr>
          <p:cNvPr id="7" name="Rectangle 6">
            <a:extLst>
              <a:ext uri="{FF2B5EF4-FFF2-40B4-BE49-F238E27FC236}">
                <a16:creationId xmlns:a16="http://schemas.microsoft.com/office/drawing/2014/main" id="{73ADB3B9-1D1B-8FCF-1637-DA6652AE77A2}"/>
              </a:ext>
            </a:extLst>
          </p:cNvPr>
          <p:cNvSpPr>
            <a:spLocks noChangeArrowheads="1"/>
          </p:cNvSpPr>
          <p:nvPr/>
        </p:nvSpPr>
        <p:spPr bwMode="auto">
          <a:xfrm>
            <a:off x="305244" y="4995156"/>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u="sng" dirty="0">
                <a:solidFill>
                  <a:schemeClr val="bg1"/>
                </a:solidFill>
              </a:rPr>
              <a:t>Απάντηση</a:t>
            </a:r>
            <a:r>
              <a:rPr lang="el-GR" sz="2400" dirty="0">
                <a:solidFill>
                  <a:schemeClr val="bg1"/>
                </a:solidFill>
              </a:rPr>
              <a:t>: Κινούνται περίπου με ταχύτητα</a:t>
            </a:r>
            <a:r>
              <a:rPr lang="en-US" sz="2400" dirty="0">
                <a:solidFill>
                  <a:schemeClr val="bg1"/>
                </a:solidFill>
              </a:rPr>
              <a:t> u =</a:t>
            </a:r>
            <a:r>
              <a:rPr lang="el-GR" sz="2400" dirty="0">
                <a:solidFill>
                  <a:schemeClr val="bg1"/>
                </a:solidFill>
              </a:rPr>
              <a:t> </a:t>
            </a:r>
            <a:r>
              <a:rPr lang="en-US" sz="2400" dirty="0">
                <a:solidFill>
                  <a:schemeClr val="bg1"/>
                </a:solidFill>
              </a:rPr>
              <a:t>1mm/s </a:t>
            </a:r>
            <a:r>
              <a:rPr lang="el-GR" sz="2400" dirty="0">
                <a:solidFill>
                  <a:schemeClr val="bg1"/>
                </a:solidFill>
              </a:rPr>
              <a:t> </a:t>
            </a:r>
            <a:endParaRPr lang="el-GR" sz="2400" dirty="0">
              <a:solidFill>
                <a:schemeClr val="bg1"/>
              </a:solidFill>
              <a:effectLst/>
            </a:endParaRPr>
          </a:p>
          <a:p>
            <a:pPr algn="ctr"/>
            <a:endParaRPr lang="el-GR" sz="2400" dirty="0">
              <a:solidFill>
                <a:schemeClr val="bg1"/>
              </a:solidFill>
              <a:effectLst/>
            </a:endParaRPr>
          </a:p>
        </p:txBody>
      </p:sp>
    </p:spTree>
    <p:extLst>
      <p:ext uri="{BB962C8B-B14F-4D97-AF65-F5344CB8AC3E}">
        <p14:creationId xmlns:p14="http://schemas.microsoft.com/office/powerpoint/2010/main" val="3911606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D1270DD-B026-4A83-AE1B-694E41CCEA80}"/>
              </a:ext>
            </a:extLst>
          </p:cNvPr>
          <p:cNvSpPr>
            <a:spLocks noGrp="1"/>
          </p:cNvSpPr>
          <p:nvPr>
            <p:ph type="subTitle" idx="1"/>
          </p:nvPr>
        </p:nvSpPr>
        <p:spPr>
          <a:xfrm>
            <a:off x="1429407" y="645687"/>
            <a:ext cx="2787869" cy="583257"/>
          </a:xfrm>
        </p:spPr>
        <p:txBody>
          <a:bodyPr/>
          <a:lstStyle/>
          <a:p>
            <a:r>
              <a:rPr lang="el-GR" dirty="0">
                <a:solidFill>
                  <a:schemeClr val="bg1"/>
                </a:solidFill>
              </a:rPr>
              <a:t>Νόμος του </a:t>
            </a:r>
            <a:r>
              <a:rPr lang="en-US" dirty="0">
                <a:solidFill>
                  <a:schemeClr val="bg1"/>
                </a:solidFill>
              </a:rPr>
              <a:t>Ohm</a:t>
            </a:r>
            <a:endParaRPr lang="el-GR" dirty="0">
              <a:solidFill>
                <a:schemeClr val="bg1"/>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16E1DD6-990E-4CCF-8818-C45E63C264FB}"/>
                  </a:ext>
                </a:extLst>
              </p:cNvPr>
              <p:cNvSpPr txBox="1"/>
              <p:nvPr/>
            </p:nvSpPr>
            <p:spPr>
              <a:xfrm>
                <a:off x="4703033" y="3275157"/>
                <a:ext cx="2805108" cy="93455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r>
                            <a:rPr lang="en-US" sz="3200" b="0" i="1" smtClean="0">
                              <a:solidFill>
                                <a:schemeClr val="bg1"/>
                              </a:solidFill>
                              <a:latin typeface="Cambria Math" panose="02040503050406030204" pitchFamily="18" charset="0"/>
                            </a:rPr>
                            <m:t>𝑅</m:t>
                          </m:r>
                        </m:den>
                      </m:f>
                    </m:oMath>
                  </m:oMathPara>
                </a14:m>
                <a:endParaRPr lang="en-150" sz="3200" dirty="0">
                  <a:solidFill>
                    <a:schemeClr val="bg1"/>
                  </a:solidFill>
                </a:endParaRPr>
              </a:p>
            </p:txBody>
          </p:sp>
        </mc:Choice>
        <mc:Fallback xmlns="">
          <p:sp>
            <p:nvSpPr>
              <p:cNvPr id="5" name="TextBox 4">
                <a:extLst>
                  <a:ext uri="{FF2B5EF4-FFF2-40B4-BE49-F238E27FC236}">
                    <a16:creationId xmlns:a16="http://schemas.microsoft.com/office/drawing/2014/main" id="{316E1DD6-990E-4CCF-8818-C45E63C264FB}"/>
                  </a:ext>
                </a:extLst>
              </p:cNvPr>
              <p:cNvSpPr txBox="1">
                <a:spLocks noRot="1" noChangeAspect="1" noMove="1" noResize="1" noEditPoints="1" noAdjustHandles="1" noChangeArrowheads="1" noChangeShapeType="1" noTextEdit="1"/>
              </p:cNvSpPr>
              <p:nvPr/>
            </p:nvSpPr>
            <p:spPr>
              <a:xfrm>
                <a:off x="4703033" y="3275157"/>
                <a:ext cx="2805108" cy="934551"/>
              </a:xfrm>
              <a:prstGeom prst="rect">
                <a:avLst/>
              </a:prstGeom>
              <a:blipFill>
                <a:blip r:embed="rId3"/>
                <a:stretch>
                  <a:fillRect/>
                </a:stretch>
              </a:blipFill>
            </p:spPr>
            <p:txBody>
              <a:bodyPr/>
              <a:lstStyle/>
              <a:p>
                <a:r>
                  <a:rPr lang="en-150">
                    <a:noFill/>
                  </a:rPr>
                  <a:t> </a:t>
                </a:r>
              </a:p>
            </p:txBody>
          </p:sp>
        </mc:Fallback>
      </mc:AlternateContent>
      <p:graphicFrame>
        <p:nvGraphicFramePr>
          <p:cNvPr id="3" name="Object 2">
            <a:extLst>
              <a:ext uri="{FF2B5EF4-FFF2-40B4-BE49-F238E27FC236}">
                <a16:creationId xmlns:a16="http://schemas.microsoft.com/office/drawing/2014/main" id="{EA4716CD-2D6B-46EB-8F73-B4AD06A7A05D}"/>
              </a:ext>
            </a:extLst>
          </p:cNvPr>
          <p:cNvGraphicFramePr>
            <a:graphicFrameLocks noChangeAspect="1"/>
          </p:cNvGraphicFramePr>
          <p:nvPr>
            <p:extLst>
              <p:ext uri="{D42A27DB-BD31-4B8C-83A1-F6EECF244321}">
                <p14:modId xmlns:p14="http://schemas.microsoft.com/office/powerpoint/2010/main" val="516643961"/>
              </p:ext>
            </p:extLst>
          </p:nvPr>
        </p:nvGraphicFramePr>
        <p:xfrm>
          <a:off x="1111486" y="2898509"/>
          <a:ext cx="2003425" cy="1862137"/>
        </p:xfrm>
        <a:graphic>
          <a:graphicData uri="http://schemas.openxmlformats.org/presentationml/2006/ole">
            <mc:AlternateContent xmlns:mc="http://schemas.openxmlformats.org/markup-compatibility/2006">
              <mc:Choice xmlns:v="urn:schemas-microsoft-com:vml" Requires="v">
                <p:oleObj name="Bitmap Image" r:id="rId4" imgW="2003040" imgH="1861560" progId="Paint.Picture.1">
                  <p:embed/>
                </p:oleObj>
              </mc:Choice>
              <mc:Fallback>
                <p:oleObj name="Bitmap Image" r:id="rId4" imgW="2003040" imgH="1861560" progId="Paint.Picture.1">
                  <p:embed/>
                  <p:pic>
                    <p:nvPicPr>
                      <p:cNvPr id="3" name="Object 2">
                        <a:extLst>
                          <a:ext uri="{FF2B5EF4-FFF2-40B4-BE49-F238E27FC236}">
                            <a16:creationId xmlns:a16="http://schemas.microsoft.com/office/drawing/2014/main" id="{EA4716CD-2D6B-46EB-8F73-B4AD06A7A05D}"/>
                          </a:ext>
                        </a:extLst>
                      </p:cNvPr>
                      <p:cNvPicPr/>
                      <p:nvPr/>
                    </p:nvPicPr>
                    <p:blipFill>
                      <a:blip r:embed="rId5"/>
                      <a:stretch>
                        <a:fillRect/>
                      </a:stretch>
                    </p:blipFill>
                    <p:spPr>
                      <a:xfrm>
                        <a:off x="1111486" y="2898509"/>
                        <a:ext cx="2003425" cy="1862137"/>
                      </a:xfrm>
                      <a:prstGeom prst="rect">
                        <a:avLst/>
                      </a:prstGeom>
                    </p:spPr>
                  </p:pic>
                </p:oleObj>
              </mc:Fallback>
            </mc:AlternateContent>
          </a:graphicData>
        </a:graphic>
      </p:graphicFrame>
      <p:sp>
        <p:nvSpPr>
          <p:cNvPr id="12" name="Subtitle 2">
            <a:extLst>
              <a:ext uri="{FF2B5EF4-FFF2-40B4-BE49-F238E27FC236}">
                <a16:creationId xmlns:a16="http://schemas.microsoft.com/office/drawing/2014/main" id="{B1237619-F7E2-4A17-A6E8-2119D58BF1A5}"/>
              </a:ext>
            </a:extLst>
          </p:cNvPr>
          <p:cNvSpPr txBox="1">
            <a:spLocks/>
          </p:cNvSpPr>
          <p:nvPr/>
        </p:nvSpPr>
        <p:spPr>
          <a:xfrm>
            <a:off x="92572" y="3057431"/>
            <a:ext cx="9124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endParaRPr lang="el-GR" dirty="0">
              <a:solidFill>
                <a:schemeClr val="bg1"/>
              </a:solidFill>
            </a:endParaRPr>
          </a:p>
        </p:txBody>
      </p:sp>
      <p:sp>
        <p:nvSpPr>
          <p:cNvPr id="10" name="Subtitle 2">
            <a:extLst>
              <a:ext uri="{FF2B5EF4-FFF2-40B4-BE49-F238E27FC236}">
                <a16:creationId xmlns:a16="http://schemas.microsoft.com/office/drawing/2014/main" id="{D3B4CF4B-D18E-42B2-90B5-76C07F8F2AA3}"/>
              </a:ext>
            </a:extLst>
          </p:cNvPr>
          <p:cNvSpPr txBox="1">
            <a:spLocks/>
          </p:cNvSpPr>
          <p:nvPr/>
        </p:nvSpPr>
        <p:spPr>
          <a:xfrm>
            <a:off x="2949313" y="3155681"/>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endParaRPr lang="el-GR" dirty="0">
              <a:solidFill>
                <a:schemeClr val="bg1"/>
              </a:solidFill>
            </a:endParaRPr>
          </a:p>
        </p:txBody>
      </p:sp>
      <p:cxnSp>
        <p:nvCxnSpPr>
          <p:cNvPr id="13" name="Straight Arrow Connector 12">
            <a:extLst>
              <a:ext uri="{FF2B5EF4-FFF2-40B4-BE49-F238E27FC236}">
                <a16:creationId xmlns:a16="http://schemas.microsoft.com/office/drawing/2014/main" id="{18960136-5837-4A70-88C6-D36C3BDC13EC}"/>
              </a:ext>
            </a:extLst>
          </p:cNvPr>
          <p:cNvCxnSpPr>
            <a:cxnSpLocks/>
          </p:cNvCxnSpPr>
          <p:nvPr/>
        </p:nvCxnSpPr>
        <p:spPr>
          <a:xfrm>
            <a:off x="1702686" y="3087767"/>
            <a:ext cx="6634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ACF79389-EAD3-4522-84D0-4BFDDDA0489E}"/>
              </a:ext>
            </a:extLst>
          </p:cNvPr>
          <p:cNvSpPr txBox="1">
            <a:spLocks/>
          </p:cNvSpPr>
          <p:nvPr/>
        </p:nvSpPr>
        <p:spPr>
          <a:xfrm>
            <a:off x="748684" y="2960555"/>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5" name="Subtitle 2">
            <a:extLst>
              <a:ext uri="{FF2B5EF4-FFF2-40B4-BE49-F238E27FC236}">
                <a16:creationId xmlns:a16="http://schemas.microsoft.com/office/drawing/2014/main" id="{40E7BFD8-D0A7-4AC5-9D86-7855F05DAF49}"/>
              </a:ext>
            </a:extLst>
          </p:cNvPr>
          <p:cNvSpPr txBox="1">
            <a:spLocks/>
          </p:cNvSpPr>
          <p:nvPr/>
        </p:nvSpPr>
        <p:spPr>
          <a:xfrm>
            <a:off x="748684" y="3533003"/>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6" name="Subtitle 2">
            <a:extLst>
              <a:ext uri="{FF2B5EF4-FFF2-40B4-BE49-F238E27FC236}">
                <a16:creationId xmlns:a16="http://schemas.microsoft.com/office/drawing/2014/main" id="{CCBF9F82-7307-4E09-9B76-ABBBCD2AE2FD}"/>
              </a:ext>
            </a:extLst>
          </p:cNvPr>
          <p:cNvSpPr txBox="1">
            <a:spLocks/>
          </p:cNvSpPr>
          <p:nvPr/>
        </p:nvSpPr>
        <p:spPr>
          <a:xfrm>
            <a:off x="1790229" y="2239755"/>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I</a:t>
            </a:r>
            <a:endParaRPr lang="el-GR" dirty="0">
              <a:solidFill>
                <a:schemeClr val="bg1"/>
              </a:solidFill>
            </a:endParaRPr>
          </a:p>
        </p:txBody>
      </p:sp>
      <p:sp>
        <p:nvSpPr>
          <p:cNvPr id="17" name="Subtitle 2">
            <a:extLst>
              <a:ext uri="{FF2B5EF4-FFF2-40B4-BE49-F238E27FC236}">
                <a16:creationId xmlns:a16="http://schemas.microsoft.com/office/drawing/2014/main" id="{D3E710C9-AF29-4F8E-8377-1AD34333E32E}"/>
              </a:ext>
            </a:extLst>
          </p:cNvPr>
          <p:cNvSpPr txBox="1">
            <a:spLocks/>
          </p:cNvSpPr>
          <p:nvPr/>
        </p:nvSpPr>
        <p:spPr>
          <a:xfrm>
            <a:off x="8104103" y="3436396"/>
            <a:ext cx="17379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r>
              <a:rPr lang="en-US" dirty="0">
                <a:solidFill>
                  <a:schemeClr val="bg1"/>
                </a:solidFill>
              </a:rPr>
              <a:t> =12V</a:t>
            </a:r>
            <a:endParaRPr lang="el-GR" dirty="0">
              <a:solidFill>
                <a:schemeClr val="bg1"/>
              </a:solidFill>
            </a:endParaRPr>
          </a:p>
        </p:txBody>
      </p:sp>
      <p:sp>
        <p:nvSpPr>
          <p:cNvPr id="18" name="Subtitle 2">
            <a:extLst>
              <a:ext uri="{FF2B5EF4-FFF2-40B4-BE49-F238E27FC236}">
                <a16:creationId xmlns:a16="http://schemas.microsoft.com/office/drawing/2014/main" id="{92DE5BEC-C6EA-45B9-A808-4B2AE4B7F05B}"/>
              </a:ext>
            </a:extLst>
          </p:cNvPr>
          <p:cNvSpPr txBox="1">
            <a:spLocks/>
          </p:cNvSpPr>
          <p:nvPr/>
        </p:nvSpPr>
        <p:spPr>
          <a:xfrm>
            <a:off x="9506573" y="3434094"/>
            <a:ext cx="17379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R=2</a:t>
            </a:r>
            <a:r>
              <a:rPr lang="el-GR" dirty="0">
                <a:solidFill>
                  <a:schemeClr val="bg1"/>
                </a:solidFill>
              </a:rPr>
              <a:t>Ω</a:t>
            </a:r>
          </a:p>
        </p:txBody>
      </p:sp>
      <p:sp>
        <p:nvSpPr>
          <p:cNvPr id="19" name="Subtitle 2">
            <a:extLst>
              <a:ext uri="{FF2B5EF4-FFF2-40B4-BE49-F238E27FC236}">
                <a16:creationId xmlns:a16="http://schemas.microsoft.com/office/drawing/2014/main" id="{C59C9927-308E-43CB-B80F-DB49273F4068}"/>
              </a:ext>
            </a:extLst>
          </p:cNvPr>
          <p:cNvSpPr txBox="1">
            <a:spLocks/>
          </p:cNvSpPr>
          <p:nvPr/>
        </p:nvSpPr>
        <p:spPr>
          <a:xfrm>
            <a:off x="6750582" y="721154"/>
            <a:ext cx="2222500" cy="5832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Εφαρμογή</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42BEEF8-765F-4C41-8D82-566B5D58CE46}"/>
                  </a:ext>
                </a:extLst>
              </p:cNvPr>
              <p:cNvSpPr txBox="1"/>
              <p:nvPr/>
            </p:nvSpPr>
            <p:spPr>
              <a:xfrm>
                <a:off x="4478374" y="4801120"/>
                <a:ext cx="5490687" cy="9372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r>
                            <a:rPr lang="en-US" sz="3200" b="0" i="1" smtClean="0">
                              <a:solidFill>
                                <a:schemeClr val="bg1"/>
                              </a:solidFill>
                              <a:latin typeface="Cambria Math" panose="02040503050406030204" pitchFamily="18" charset="0"/>
                            </a:rPr>
                            <m:t>𝑅</m:t>
                          </m:r>
                        </m:den>
                      </m:f>
                      <m:r>
                        <a:rPr lang="el-GR" sz="3200" b="0" i="1" smtClean="0">
                          <a:solidFill>
                            <a:schemeClr val="bg1"/>
                          </a:solidFill>
                          <a:latin typeface="Cambria Math" panose="02040503050406030204" pitchFamily="18" charset="0"/>
                        </a:rPr>
                        <m:t>=</m:t>
                      </m:r>
                      <m:f>
                        <m:fPr>
                          <m:ctrlPr>
                            <a:rPr lang="el-GR" sz="3200" b="0" i="1" smtClean="0">
                              <a:solidFill>
                                <a:schemeClr val="bg1"/>
                              </a:solidFill>
                              <a:latin typeface="Cambria Math" panose="02040503050406030204" pitchFamily="18" charset="0"/>
                            </a:rPr>
                          </m:ctrlPr>
                        </m:fPr>
                        <m:num>
                          <m:r>
                            <a:rPr lang="el-GR" sz="3200" b="0" i="1" smtClean="0">
                              <a:solidFill>
                                <a:schemeClr val="bg1"/>
                              </a:solidFill>
                              <a:latin typeface="Cambria Math" panose="02040503050406030204" pitchFamily="18" charset="0"/>
                            </a:rPr>
                            <m:t>12</m:t>
                          </m:r>
                          <m:r>
                            <m:rPr>
                              <m:sty m:val="p"/>
                            </m:rPr>
                            <a:rPr lang="en-US" sz="3200" b="0" i="0" smtClean="0">
                              <a:solidFill>
                                <a:schemeClr val="bg1"/>
                              </a:solidFill>
                              <a:latin typeface="Cambria Math" panose="02040503050406030204" pitchFamily="18" charset="0"/>
                            </a:rPr>
                            <m:t>V</m:t>
                          </m:r>
                        </m:num>
                        <m:den>
                          <m:r>
                            <a:rPr lang="en-US" sz="3200" b="0" i="1" smtClean="0">
                              <a:solidFill>
                                <a:schemeClr val="bg1"/>
                              </a:solidFill>
                              <a:latin typeface="Cambria Math" panose="02040503050406030204" pitchFamily="18" charset="0"/>
                            </a:rPr>
                            <m:t>2</m:t>
                          </m:r>
                          <m:r>
                            <m:rPr>
                              <m:sty m:val="p"/>
                            </m:rPr>
                            <a:rPr lang="el-GR" sz="3200" b="0" i="0" smtClean="0">
                              <a:solidFill>
                                <a:schemeClr val="bg1"/>
                              </a:solidFill>
                              <a:latin typeface="Cambria Math" panose="02040503050406030204" pitchFamily="18" charset="0"/>
                            </a:rPr>
                            <m:t>Ω</m:t>
                          </m:r>
                        </m:den>
                      </m:f>
                      <m:r>
                        <a:rPr lang="el-GR" sz="3200" b="0" i="1" smtClean="0">
                          <a:solidFill>
                            <a:schemeClr val="bg1"/>
                          </a:solidFill>
                          <a:latin typeface="Cambria Math" panose="02040503050406030204" pitchFamily="18" charset="0"/>
                        </a:rPr>
                        <m:t>=6</m:t>
                      </m:r>
                      <m:r>
                        <m:rPr>
                          <m:sty m:val="p"/>
                        </m:rPr>
                        <a:rPr lang="el-GR" sz="3200" b="0" i="0" smtClean="0">
                          <a:solidFill>
                            <a:schemeClr val="bg1"/>
                          </a:solidFill>
                          <a:latin typeface="Cambria Math" panose="02040503050406030204" pitchFamily="18" charset="0"/>
                        </a:rPr>
                        <m:t>Α</m:t>
                      </m:r>
                    </m:oMath>
                  </m:oMathPara>
                </a14:m>
                <a:endParaRPr lang="en-150" sz="3200" dirty="0">
                  <a:solidFill>
                    <a:schemeClr val="bg1"/>
                  </a:solidFill>
                </a:endParaRPr>
              </a:p>
            </p:txBody>
          </p:sp>
        </mc:Choice>
        <mc:Fallback xmlns="">
          <p:sp>
            <p:nvSpPr>
              <p:cNvPr id="20" name="TextBox 19">
                <a:extLst>
                  <a:ext uri="{FF2B5EF4-FFF2-40B4-BE49-F238E27FC236}">
                    <a16:creationId xmlns:a16="http://schemas.microsoft.com/office/drawing/2014/main" id="{442BEEF8-765F-4C41-8D82-566B5D58CE46}"/>
                  </a:ext>
                </a:extLst>
              </p:cNvPr>
              <p:cNvSpPr txBox="1">
                <a:spLocks noRot="1" noChangeAspect="1" noMove="1" noResize="1" noEditPoints="1" noAdjustHandles="1" noChangeArrowheads="1" noChangeShapeType="1" noTextEdit="1"/>
              </p:cNvSpPr>
              <p:nvPr/>
            </p:nvSpPr>
            <p:spPr>
              <a:xfrm>
                <a:off x="4478374" y="4801120"/>
                <a:ext cx="5490687" cy="937244"/>
              </a:xfrm>
              <a:prstGeom prst="rect">
                <a:avLst/>
              </a:prstGeom>
              <a:blipFill>
                <a:blip r:embed="rId6"/>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2514965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p:bldP spid="12" grpId="0"/>
      <p:bldP spid="10" grpId="0"/>
      <p:bldP spid="14" grpId="0"/>
      <p:bldP spid="15" grpId="0"/>
      <p:bldP spid="16" grpId="0"/>
      <p:bldP spid="17" grpId="0"/>
      <p:bldP spid="18"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AE5FBC4-EE5A-4FAD-8BDF-A775D867AEC4}"/>
              </a:ext>
            </a:extLst>
          </p:cNvPr>
          <p:cNvGraphicFramePr>
            <a:graphicFrameLocks noChangeAspect="1"/>
          </p:cNvGraphicFramePr>
          <p:nvPr>
            <p:extLst>
              <p:ext uri="{D42A27DB-BD31-4B8C-83A1-F6EECF244321}">
                <p14:modId xmlns:p14="http://schemas.microsoft.com/office/powerpoint/2010/main" val="1285808311"/>
              </p:ext>
            </p:extLst>
          </p:nvPr>
        </p:nvGraphicFramePr>
        <p:xfrm>
          <a:off x="1076443" y="2841303"/>
          <a:ext cx="2019300" cy="1927225"/>
        </p:xfrm>
        <a:graphic>
          <a:graphicData uri="http://schemas.openxmlformats.org/presentationml/2006/ole">
            <mc:AlternateContent xmlns:mc="http://schemas.openxmlformats.org/markup-compatibility/2006">
              <mc:Choice xmlns:v="urn:schemas-microsoft-com:vml" Requires="v">
                <p:oleObj name="Bitmap Image" r:id="rId3" imgW="2019240" imgH="1926720" progId="Paint.Picture.1">
                  <p:embed/>
                </p:oleObj>
              </mc:Choice>
              <mc:Fallback>
                <p:oleObj name="Bitmap Image" r:id="rId3" imgW="2019240" imgH="1926720" progId="Paint.Picture.1">
                  <p:embed/>
                  <p:pic>
                    <p:nvPicPr>
                      <p:cNvPr id="7" name="Object 6">
                        <a:extLst>
                          <a:ext uri="{FF2B5EF4-FFF2-40B4-BE49-F238E27FC236}">
                            <a16:creationId xmlns:a16="http://schemas.microsoft.com/office/drawing/2014/main" id="{9AE5FBC4-EE5A-4FAD-8BDF-A775D867AEC4}"/>
                          </a:ext>
                        </a:extLst>
                      </p:cNvPr>
                      <p:cNvPicPr/>
                      <p:nvPr/>
                    </p:nvPicPr>
                    <p:blipFill>
                      <a:blip r:embed="rId4"/>
                      <a:stretch>
                        <a:fillRect/>
                      </a:stretch>
                    </p:blipFill>
                    <p:spPr>
                      <a:xfrm>
                        <a:off x="1076443" y="2841303"/>
                        <a:ext cx="2019300" cy="1927225"/>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16E1DD6-990E-4CCF-8818-C45E63C264FB}"/>
                  </a:ext>
                </a:extLst>
              </p:cNvPr>
              <p:cNvSpPr txBox="1"/>
              <p:nvPr/>
            </p:nvSpPr>
            <p:spPr>
              <a:xfrm>
                <a:off x="4415313" y="2363912"/>
                <a:ext cx="2805108" cy="102361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sSub>
                            <m:sSubPr>
                              <m:ctrlPr>
                                <a:rPr lang="en-US" sz="3200" i="1">
                                  <a:solidFill>
                                    <a:schemeClr val="bg1"/>
                                  </a:solidFill>
                                  <a:latin typeface="Cambria Math" panose="02040503050406030204" pitchFamily="18" charset="0"/>
                                </a:rPr>
                              </m:ctrlPr>
                            </m:sSubPr>
                            <m:e>
                              <m:r>
                                <a:rPr lang="en-US" sz="3200" i="1">
                                  <a:solidFill>
                                    <a:schemeClr val="bg1"/>
                                  </a:solidFill>
                                  <a:latin typeface="Cambria Math" panose="02040503050406030204" pitchFamily="18" charset="0"/>
                                </a:rPr>
                                <m:t>𝑅</m:t>
                              </m:r>
                            </m:e>
                            <m:sub>
                              <m:r>
                                <a:rPr lang="el-GR" sz="3200" i="1">
                                  <a:solidFill>
                                    <a:schemeClr val="bg1"/>
                                  </a:solidFill>
                                  <a:latin typeface="Cambria Math" panose="02040503050406030204" pitchFamily="18" charset="0"/>
                                </a:rPr>
                                <m:t>𝜄𝜎𝜊𝛿</m:t>
                              </m:r>
                            </m:sub>
                          </m:sSub>
                        </m:den>
                      </m:f>
                    </m:oMath>
                  </m:oMathPara>
                </a14:m>
                <a:endParaRPr lang="en-150" sz="3200" dirty="0">
                  <a:solidFill>
                    <a:schemeClr val="bg1"/>
                  </a:solidFill>
                </a:endParaRPr>
              </a:p>
            </p:txBody>
          </p:sp>
        </mc:Choice>
        <mc:Fallback xmlns="">
          <p:sp>
            <p:nvSpPr>
              <p:cNvPr id="5" name="TextBox 4">
                <a:extLst>
                  <a:ext uri="{FF2B5EF4-FFF2-40B4-BE49-F238E27FC236}">
                    <a16:creationId xmlns:a16="http://schemas.microsoft.com/office/drawing/2014/main" id="{316E1DD6-990E-4CCF-8818-C45E63C264FB}"/>
                  </a:ext>
                </a:extLst>
              </p:cNvPr>
              <p:cNvSpPr txBox="1">
                <a:spLocks noRot="1" noChangeAspect="1" noMove="1" noResize="1" noEditPoints="1" noAdjustHandles="1" noChangeArrowheads="1" noChangeShapeType="1" noTextEdit="1"/>
              </p:cNvSpPr>
              <p:nvPr/>
            </p:nvSpPr>
            <p:spPr>
              <a:xfrm>
                <a:off x="4415313" y="2363912"/>
                <a:ext cx="2805108" cy="1023614"/>
              </a:xfrm>
              <a:prstGeom prst="rect">
                <a:avLst/>
              </a:prstGeom>
              <a:blipFill>
                <a:blip r:embed="rId5"/>
                <a:stretch>
                  <a:fillRect/>
                </a:stretch>
              </a:blipFill>
            </p:spPr>
            <p:txBody>
              <a:bodyPr/>
              <a:lstStyle/>
              <a:p>
                <a:r>
                  <a:rPr lang="en-150">
                    <a:noFill/>
                  </a:rPr>
                  <a:t> </a:t>
                </a:r>
              </a:p>
            </p:txBody>
          </p:sp>
        </mc:Fallback>
      </mc:AlternateContent>
      <p:sp>
        <p:nvSpPr>
          <p:cNvPr id="12" name="Subtitle 2">
            <a:extLst>
              <a:ext uri="{FF2B5EF4-FFF2-40B4-BE49-F238E27FC236}">
                <a16:creationId xmlns:a16="http://schemas.microsoft.com/office/drawing/2014/main" id="{B1237619-F7E2-4A17-A6E8-2119D58BF1A5}"/>
              </a:ext>
            </a:extLst>
          </p:cNvPr>
          <p:cNvSpPr txBox="1">
            <a:spLocks/>
          </p:cNvSpPr>
          <p:nvPr/>
        </p:nvSpPr>
        <p:spPr>
          <a:xfrm>
            <a:off x="92572" y="3057431"/>
            <a:ext cx="9124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endParaRPr lang="el-GR" dirty="0">
              <a:solidFill>
                <a:schemeClr val="bg1"/>
              </a:solidFill>
            </a:endParaRPr>
          </a:p>
        </p:txBody>
      </p:sp>
      <p:sp>
        <p:nvSpPr>
          <p:cNvPr id="10" name="Subtitle 2">
            <a:extLst>
              <a:ext uri="{FF2B5EF4-FFF2-40B4-BE49-F238E27FC236}">
                <a16:creationId xmlns:a16="http://schemas.microsoft.com/office/drawing/2014/main" id="{D3B4CF4B-D18E-42B2-90B5-76C07F8F2AA3}"/>
              </a:ext>
            </a:extLst>
          </p:cNvPr>
          <p:cNvSpPr txBox="1">
            <a:spLocks/>
          </p:cNvSpPr>
          <p:nvPr/>
        </p:nvSpPr>
        <p:spPr>
          <a:xfrm>
            <a:off x="2906713" y="3206187"/>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endParaRPr lang="el-GR" dirty="0">
              <a:solidFill>
                <a:schemeClr val="bg1"/>
              </a:solidFill>
            </a:endParaRPr>
          </a:p>
        </p:txBody>
      </p:sp>
      <p:cxnSp>
        <p:nvCxnSpPr>
          <p:cNvPr id="13" name="Straight Arrow Connector 12">
            <a:extLst>
              <a:ext uri="{FF2B5EF4-FFF2-40B4-BE49-F238E27FC236}">
                <a16:creationId xmlns:a16="http://schemas.microsoft.com/office/drawing/2014/main" id="{18960136-5837-4A70-88C6-D36C3BDC13EC}"/>
              </a:ext>
            </a:extLst>
          </p:cNvPr>
          <p:cNvCxnSpPr>
            <a:cxnSpLocks/>
          </p:cNvCxnSpPr>
          <p:nvPr/>
        </p:nvCxnSpPr>
        <p:spPr>
          <a:xfrm>
            <a:off x="1754367" y="3117581"/>
            <a:ext cx="6634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ACF79389-EAD3-4522-84D0-4BFDDDA0489E}"/>
              </a:ext>
            </a:extLst>
          </p:cNvPr>
          <p:cNvSpPr txBox="1">
            <a:spLocks/>
          </p:cNvSpPr>
          <p:nvPr/>
        </p:nvSpPr>
        <p:spPr>
          <a:xfrm>
            <a:off x="748684" y="2960555"/>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5" name="Subtitle 2">
            <a:extLst>
              <a:ext uri="{FF2B5EF4-FFF2-40B4-BE49-F238E27FC236}">
                <a16:creationId xmlns:a16="http://schemas.microsoft.com/office/drawing/2014/main" id="{40E7BFD8-D0A7-4AC5-9D86-7855F05DAF49}"/>
              </a:ext>
            </a:extLst>
          </p:cNvPr>
          <p:cNvSpPr txBox="1">
            <a:spLocks/>
          </p:cNvSpPr>
          <p:nvPr/>
        </p:nvSpPr>
        <p:spPr>
          <a:xfrm>
            <a:off x="748684" y="3533003"/>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6" name="Subtitle 2">
            <a:extLst>
              <a:ext uri="{FF2B5EF4-FFF2-40B4-BE49-F238E27FC236}">
                <a16:creationId xmlns:a16="http://schemas.microsoft.com/office/drawing/2014/main" id="{CCBF9F82-7307-4E09-9B76-ABBBCD2AE2FD}"/>
              </a:ext>
            </a:extLst>
          </p:cNvPr>
          <p:cNvSpPr txBox="1">
            <a:spLocks/>
          </p:cNvSpPr>
          <p:nvPr/>
        </p:nvSpPr>
        <p:spPr>
          <a:xfrm>
            <a:off x="1798138" y="2357377"/>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I</a:t>
            </a:r>
            <a:endParaRPr lang="el-GR" dirty="0">
              <a:solidFill>
                <a:schemeClr val="bg1"/>
              </a:solidFill>
            </a:endParaRPr>
          </a:p>
        </p:txBody>
      </p:sp>
      <p:sp>
        <p:nvSpPr>
          <p:cNvPr id="17" name="Subtitle 2">
            <a:extLst>
              <a:ext uri="{FF2B5EF4-FFF2-40B4-BE49-F238E27FC236}">
                <a16:creationId xmlns:a16="http://schemas.microsoft.com/office/drawing/2014/main" id="{D3E710C9-AF29-4F8E-8377-1AD34333E32E}"/>
              </a:ext>
            </a:extLst>
          </p:cNvPr>
          <p:cNvSpPr txBox="1">
            <a:spLocks/>
          </p:cNvSpPr>
          <p:nvPr/>
        </p:nvSpPr>
        <p:spPr>
          <a:xfrm>
            <a:off x="8041041" y="2533131"/>
            <a:ext cx="17379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r>
              <a:rPr lang="en-US" dirty="0">
                <a:solidFill>
                  <a:schemeClr val="bg1"/>
                </a:solidFill>
              </a:rPr>
              <a:t> =12V</a:t>
            </a:r>
            <a:endParaRPr lang="el-GR" dirty="0">
              <a:solidFill>
                <a:schemeClr val="bg1"/>
              </a:solidFill>
            </a:endParaRPr>
          </a:p>
        </p:txBody>
      </p:sp>
      <p:sp>
        <p:nvSpPr>
          <p:cNvPr id="18" name="Subtitle 2">
            <a:extLst>
              <a:ext uri="{FF2B5EF4-FFF2-40B4-BE49-F238E27FC236}">
                <a16:creationId xmlns:a16="http://schemas.microsoft.com/office/drawing/2014/main" id="{92DE5BEC-C6EA-45B9-A808-4B2AE4B7F05B}"/>
              </a:ext>
            </a:extLst>
          </p:cNvPr>
          <p:cNvSpPr txBox="1">
            <a:spLocks/>
          </p:cNvSpPr>
          <p:nvPr/>
        </p:nvSpPr>
        <p:spPr>
          <a:xfrm>
            <a:off x="9443511" y="2530829"/>
            <a:ext cx="17379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R=2</a:t>
            </a:r>
            <a:r>
              <a:rPr lang="el-GR" dirty="0">
                <a:solidFill>
                  <a:schemeClr val="bg1"/>
                </a:solidFill>
              </a:rPr>
              <a:t>Ω</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42BEEF8-765F-4C41-8D82-566B5D58CE46}"/>
                  </a:ext>
                </a:extLst>
              </p:cNvPr>
              <p:cNvSpPr txBox="1"/>
              <p:nvPr/>
            </p:nvSpPr>
            <p:spPr>
              <a:xfrm>
                <a:off x="4415312" y="3897855"/>
                <a:ext cx="5490687" cy="94865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r>
                            <a:rPr lang="en-US" sz="3200" b="0" i="1" smtClean="0">
                              <a:solidFill>
                                <a:schemeClr val="bg1"/>
                              </a:solidFill>
                              <a:latin typeface="Cambria Math" panose="02040503050406030204" pitchFamily="18" charset="0"/>
                            </a:rPr>
                            <m:t>𝑅</m:t>
                          </m:r>
                          <m:r>
                            <a:rPr lang="el-GR" sz="3200" b="0" i="1" smtClean="0">
                              <a:solidFill>
                                <a:schemeClr val="bg1"/>
                              </a:solidFill>
                              <a:latin typeface="Cambria Math" panose="02040503050406030204" pitchFamily="18" charset="0"/>
                            </a:rPr>
                            <m:t>+</m:t>
                          </m:r>
                          <m:r>
                            <m:rPr>
                              <m:sty m:val="p"/>
                            </m:rPr>
                            <a:rPr lang="en-US" sz="3200" b="0" i="0" smtClean="0">
                              <a:solidFill>
                                <a:schemeClr val="bg1"/>
                              </a:solidFill>
                              <a:latin typeface="Cambria Math" panose="02040503050406030204" pitchFamily="18" charset="0"/>
                            </a:rPr>
                            <m:t>R</m:t>
                          </m:r>
                        </m:den>
                      </m:f>
                      <m:r>
                        <a:rPr lang="el-GR" sz="3200" b="0" i="1" smtClean="0">
                          <a:solidFill>
                            <a:schemeClr val="bg1"/>
                          </a:solidFill>
                          <a:latin typeface="Cambria Math" panose="02040503050406030204" pitchFamily="18" charset="0"/>
                        </a:rPr>
                        <m:t>=</m:t>
                      </m:r>
                      <m:f>
                        <m:fPr>
                          <m:ctrlPr>
                            <a:rPr lang="el-GR" sz="3200" b="0" i="1" smtClean="0">
                              <a:solidFill>
                                <a:schemeClr val="bg1"/>
                              </a:solidFill>
                              <a:latin typeface="Cambria Math" panose="02040503050406030204" pitchFamily="18" charset="0"/>
                            </a:rPr>
                          </m:ctrlPr>
                        </m:fPr>
                        <m:num>
                          <m:r>
                            <a:rPr lang="el-GR" sz="3200" b="0" i="1" smtClean="0">
                              <a:solidFill>
                                <a:schemeClr val="bg1"/>
                              </a:solidFill>
                              <a:latin typeface="Cambria Math" panose="02040503050406030204" pitchFamily="18" charset="0"/>
                            </a:rPr>
                            <m:t>12</m:t>
                          </m:r>
                          <m:r>
                            <m:rPr>
                              <m:sty m:val="p"/>
                            </m:rPr>
                            <a:rPr lang="en-US" sz="3200" b="0" i="0" smtClean="0">
                              <a:solidFill>
                                <a:schemeClr val="bg1"/>
                              </a:solidFill>
                              <a:latin typeface="Cambria Math" panose="02040503050406030204" pitchFamily="18" charset="0"/>
                            </a:rPr>
                            <m:t>V</m:t>
                          </m:r>
                        </m:num>
                        <m:den>
                          <m:r>
                            <a:rPr lang="en-US" sz="3200" b="0" i="1" smtClean="0">
                              <a:solidFill>
                                <a:schemeClr val="bg1"/>
                              </a:solidFill>
                              <a:latin typeface="Cambria Math" panose="02040503050406030204" pitchFamily="18" charset="0"/>
                            </a:rPr>
                            <m:t>4</m:t>
                          </m:r>
                          <m:r>
                            <m:rPr>
                              <m:sty m:val="p"/>
                            </m:rPr>
                            <a:rPr lang="el-GR" sz="3200" b="0" i="0" smtClean="0">
                              <a:solidFill>
                                <a:schemeClr val="bg1"/>
                              </a:solidFill>
                              <a:latin typeface="Cambria Math" panose="02040503050406030204" pitchFamily="18" charset="0"/>
                            </a:rPr>
                            <m:t>Ω</m:t>
                          </m:r>
                        </m:den>
                      </m:f>
                      <m:r>
                        <a:rPr lang="el-GR" sz="3200" b="0" i="1" smtClean="0">
                          <a:solidFill>
                            <a:schemeClr val="bg1"/>
                          </a:solidFill>
                          <a:latin typeface="Cambria Math" panose="02040503050406030204" pitchFamily="18" charset="0"/>
                        </a:rPr>
                        <m:t>=</m:t>
                      </m:r>
                      <m:r>
                        <a:rPr lang="en-US" sz="3200" b="0" i="0" smtClean="0">
                          <a:solidFill>
                            <a:schemeClr val="bg1"/>
                          </a:solidFill>
                          <a:latin typeface="Cambria Math" panose="02040503050406030204" pitchFamily="18" charset="0"/>
                        </a:rPr>
                        <m:t>3</m:t>
                      </m:r>
                      <m:r>
                        <m:rPr>
                          <m:sty m:val="p"/>
                        </m:rPr>
                        <a:rPr lang="el-GR" sz="3200" b="0" i="0" smtClean="0">
                          <a:solidFill>
                            <a:schemeClr val="bg1"/>
                          </a:solidFill>
                          <a:latin typeface="Cambria Math" panose="02040503050406030204" pitchFamily="18" charset="0"/>
                        </a:rPr>
                        <m:t>Α</m:t>
                      </m:r>
                    </m:oMath>
                  </m:oMathPara>
                </a14:m>
                <a:endParaRPr lang="en-150" sz="3200" dirty="0">
                  <a:solidFill>
                    <a:schemeClr val="bg1"/>
                  </a:solidFill>
                </a:endParaRPr>
              </a:p>
            </p:txBody>
          </p:sp>
        </mc:Choice>
        <mc:Fallback xmlns="">
          <p:sp>
            <p:nvSpPr>
              <p:cNvPr id="20" name="TextBox 19">
                <a:extLst>
                  <a:ext uri="{FF2B5EF4-FFF2-40B4-BE49-F238E27FC236}">
                    <a16:creationId xmlns:a16="http://schemas.microsoft.com/office/drawing/2014/main" id="{442BEEF8-765F-4C41-8D82-566B5D58CE46}"/>
                  </a:ext>
                </a:extLst>
              </p:cNvPr>
              <p:cNvSpPr txBox="1">
                <a:spLocks noRot="1" noChangeAspect="1" noMove="1" noResize="1" noEditPoints="1" noAdjustHandles="1" noChangeArrowheads="1" noChangeShapeType="1" noTextEdit="1"/>
              </p:cNvSpPr>
              <p:nvPr/>
            </p:nvSpPr>
            <p:spPr>
              <a:xfrm>
                <a:off x="4415312" y="3897855"/>
                <a:ext cx="5490687" cy="948658"/>
              </a:xfrm>
              <a:prstGeom prst="rect">
                <a:avLst/>
              </a:prstGeom>
              <a:blipFill>
                <a:blip r:embed="rId6"/>
                <a:stretch>
                  <a:fillRect/>
                </a:stretch>
              </a:blipFill>
            </p:spPr>
            <p:txBody>
              <a:bodyPr/>
              <a:lstStyle/>
              <a:p>
                <a:r>
                  <a:rPr lang="en-150">
                    <a:noFill/>
                  </a:rPr>
                  <a:t> </a:t>
                </a:r>
              </a:p>
            </p:txBody>
          </p:sp>
        </mc:Fallback>
      </mc:AlternateContent>
      <p:sp>
        <p:nvSpPr>
          <p:cNvPr id="21" name="Subtitle 2">
            <a:extLst>
              <a:ext uri="{FF2B5EF4-FFF2-40B4-BE49-F238E27FC236}">
                <a16:creationId xmlns:a16="http://schemas.microsoft.com/office/drawing/2014/main" id="{3FB636C3-744A-4BBC-85F2-3E568C968359}"/>
              </a:ext>
            </a:extLst>
          </p:cNvPr>
          <p:cNvSpPr txBox="1">
            <a:spLocks/>
          </p:cNvSpPr>
          <p:nvPr/>
        </p:nvSpPr>
        <p:spPr>
          <a:xfrm>
            <a:off x="2906713" y="3936671"/>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endParaRPr lang="el-GR" dirty="0">
              <a:solidFill>
                <a:schemeClr val="bg1"/>
              </a:solidFill>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797B858-84BA-4FE1-8580-0D1CDB2588EE}"/>
                  </a:ext>
                </a:extLst>
              </p:cNvPr>
              <p:cNvSpPr txBox="1"/>
              <p:nvPr/>
            </p:nvSpPr>
            <p:spPr>
              <a:xfrm>
                <a:off x="4415311" y="5150156"/>
                <a:ext cx="5490687" cy="94865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r>
                            <a:rPr lang="en-US" sz="3200" b="0" i="1" smtClean="0">
                              <a:solidFill>
                                <a:schemeClr val="bg1"/>
                              </a:solidFill>
                              <a:latin typeface="Cambria Math" panose="02040503050406030204" pitchFamily="18" charset="0"/>
                            </a:rPr>
                            <m:t>𝑅</m:t>
                          </m:r>
                          <m:r>
                            <a:rPr lang="el-GR" sz="3200" b="0" i="1" smtClean="0">
                              <a:solidFill>
                                <a:schemeClr val="bg1"/>
                              </a:solidFill>
                              <a:latin typeface="Cambria Math" panose="02040503050406030204" pitchFamily="18" charset="0"/>
                            </a:rPr>
                            <m:t>+</m:t>
                          </m:r>
                          <m:r>
                            <m:rPr>
                              <m:sty m:val="p"/>
                            </m:rPr>
                            <a:rPr lang="en-US" sz="3200" b="0" i="0" smtClean="0">
                              <a:solidFill>
                                <a:schemeClr val="bg1"/>
                              </a:solidFill>
                              <a:latin typeface="Cambria Math" panose="02040503050406030204" pitchFamily="18" charset="0"/>
                            </a:rPr>
                            <m:t>R</m:t>
                          </m:r>
                        </m:den>
                      </m:f>
                      <m:r>
                        <a:rPr lang="el-GR" sz="3200" b="0" i="1" smtClean="0">
                          <a:solidFill>
                            <a:schemeClr val="bg1"/>
                          </a:solidFill>
                          <a:latin typeface="Cambria Math" panose="02040503050406030204" pitchFamily="18" charset="0"/>
                        </a:rPr>
                        <m:t>=</m:t>
                      </m:r>
                      <m:f>
                        <m:fPr>
                          <m:ctrlPr>
                            <a:rPr lang="el-GR" sz="3200" b="0" i="1" smtClean="0">
                              <a:solidFill>
                                <a:schemeClr val="bg1"/>
                              </a:solidFill>
                              <a:latin typeface="Cambria Math" panose="02040503050406030204" pitchFamily="18" charset="0"/>
                            </a:rPr>
                          </m:ctrlPr>
                        </m:fPr>
                        <m:num>
                          <m:r>
                            <a:rPr lang="el-GR" sz="3200" b="0" i="1" smtClean="0">
                              <a:solidFill>
                                <a:schemeClr val="bg1"/>
                              </a:solidFill>
                              <a:latin typeface="Cambria Math" panose="02040503050406030204" pitchFamily="18" charset="0"/>
                            </a:rPr>
                            <m:t>24</m:t>
                          </m:r>
                          <m:r>
                            <m:rPr>
                              <m:sty m:val="p"/>
                            </m:rPr>
                            <a:rPr lang="en-US" sz="3200" b="0" i="0" smtClean="0">
                              <a:solidFill>
                                <a:schemeClr val="bg1"/>
                              </a:solidFill>
                              <a:latin typeface="Cambria Math" panose="02040503050406030204" pitchFamily="18" charset="0"/>
                            </a:rPr>
                            <m:t>V</m:t>
                          </m:r>
                        </m:num>
                        <m:den>
                          <m:r>
                            <a:rPr lang="en-US" sz="3200" b="0" i="1" smtClean="0">
                              <a:solidFill>
                                <a:schemeClr val="bg1"/>
                              </a:solidFill>
                              <a:latin typeface="Cambria Math" panose="02040503050406030204" pitchFamily="18" charset="0"/>
                            </a:rPr>
                            <m:t>4</m:t>
                          </m:r>
                          <m:r>
                            <m:rPr>
                              <m:sty m:val="p"/>
                            </m:rPr>
                            <a:rPr lang="el-GR" sz="3200" b="0" i="0" smtClean="0">
                              <a:solidFill>
                                <a:schemeClr val="bg1"/>
                              </a:solidFill>
                              <a:latin typeface="Cambria Math" panose="02040503050406030204" pitchFamily="18" charset="0"/>
                            </a:rPr>
                            <m:t>Ω</m:t>
                          </m:r>
                        </m:den>
                      </m:f>
                      <m:r>
                        <a:rPr lang="el-GR" sz="3200" b="0" i="1" smtClean="0">
                          <a:solidFill>
                            <a:schemeClr val="bg1"/>
                          </a:solidFill>
                          <a:latin typeface="Cambria Math" panose="02040503050406030204" pitchFamily="18" charset="0"/>
                        </a:rPr>
                        <m:t>=</m:t>
                      </m:r>
                      <m:r>
                        <a:rPr lang="el-GR" sz="3200" b="0" i="0" smtClean="0">
                          <a:solidFill>
                            <a:schemeClr val="bg1"/>
                          </a:solidFill>
                          <a:latin typeface="Cambria Math" panose="02040503050406030204" pitchFamily="18" charset="0"/>
                        </a:rPr>
                        <m:t>6</m:t>
                      </m:r>
                      <m:r>
                        <m:rPr>
                          <m:sty m:val="p"/>
                        </m:rPr>
                        <a:rPr lang="el-GR" sz="3200" b="0" i="0" smtClean="0">
                          <a:solidFill>
                            <a:schemeClr val="bg1"/>
                          </a:solidFill>
                          <a:latin typeface="Cambria Math" panose="02040503050406030204" pitchFamily="18" charset="0"/>
                        </a:rPr>
                        <m:t>Α</m:t>
                      </m:r>
                    </m:oMath>
                  </m:oMathPara>
                </a14:m>
                <a:endParaRPr lang="en-150" sz="3200" dirty="0">
                  <a:solidFill>
                    <a:schemeClr val="bg1"/>
                  </a:solidFill>
                </a:endParaRPr>
              </a:p>
            </p:txBody>
          </p:sp>
        </mc:Choice>
        <mc:Fallback xmlns="">
          <p:sp>
            <p:nvSpPr>
              <p:cNvPr id="22" name="TextBox 21">
                <a:extLst>
                  <a:ext uri="{FF2B5EF4-FFF2-40B4-BE49-F238E27FC236}">
                    <a16:creationId xmlns:a16="http://schemas.microsoft.com/office/drawing/2014/main" id="{0797B858-84BA-4FE1-8580-0D1CDB2588EE}"/>
                  </a:ext>
                </a:extLst>
              </p:cNvPr>
              <p:cNvSpPr txBox="1">
                <a:spLocks noRot="1" noChangeAspect="1" noMove="1" noResize="1" noEditPoints="1" noAdjustHandles="1" noChangeArrowheads="1" noChangeShapeType="1" noTextEdit="1"/>
              </p:cNvSpPr>
              <p:nvPr/>
            </p:nvSpPr>
            <p:spPr>
              <a:xfrm>
                <a:off x="4415311" y="5150156"/>
                <a:ext cx="5490687" cy="948658"/>
              </a:xfrm>
              <a:prstGeom prst="rect">
                <a:avLst/>
              </a:prstGeom>
              <a:blipFill>
                <a:blip r:embed="rId7"/>
                <a:stretch>
                  <a:fillRect/>
                </a:stretch>
              </a:blipFill>
            </p:spPr>
            <p:txBody>
              <a:bodyPr/>
              <a:lstStyle/>
              <a:p>
                <a:r>
                  <a:rPr lang="en-150">
                    <a:noFill/>
                  </a:rPr>
                  <a:t> </a:t>
                </a:r>
              </a:p>
            </p:txBody>
          </p:sp>
        </mc:Fallback>
      </mc:AlternateContent>
      <p:sp>
        <p:nvSpPr>
          <p:cNvPr id="11" name="Subtitle 2">
            <a:extLst>
              <a:ext uri="{FF2B5EF4-FFF2-40B4-BE49-F238E27FC236}">
                <a16:creationId xmlns:a16="http://schemas.microsoft.com/office/drawing/2014/main" id="{FEFE3328-3ACB-38D4-A30A-12F992D42CBB}"/>
              </a:ext>
            </a:extLst>
          </p:cNvPr>
          <p:cNvSpPr>
            <a:spLocks noGrp="1"/>
          </p:cNvSpPr>
          <p:nvPr>
            <p:ph type="subTitle" idx="1"/>
          </p:nvPr>
        </p:nvSpPr>
        <p:spPr>
          <a:xfrm>
            <a:off x="748684" y="745806"/>
            <a:ext cx="2850931" cy="583257"/>
          </a:xfrm>
        </p:spPr>
        <p:txBody>
          <a:bodyPr/>
          <a:lstStyle/>
          <a:p>
            <a:r>
              <a:rPr lang="el-GR" dirty="0">
                <a:solidFill>
                  <a:schemeClr val="bg1"/>
                </a:solidFill>
              </a:rPr>
              <a:t>Νόμος του </a:t>
            </a:r>
            <a:r>
              <a:rPr lang="en-US" dirty="0">
                <a:solidFill>
                  <a:schemeClr val="bg1"/>
                </a:solidFill>
              </a:rPr>
              <a:t>Ohm</a:t>
            </a:r>
            <a:endParaRPr lang="el-GR" dirty="0">
              <a:solidFill>
                <a:schemeClr val="bg1"/>
              </a:solidFill>
            </a:endParaRPr>
          </a:p>
        </p:txBody>
      </p:sp>
      <p:sp>
        <p:nvSpPr>
          <p:cNvPr id="23" name="Subtitle 2">
            <a:extLst>
              <a:ext uri="{FF2B5EF4-FFF2-40B4-BE49-F238E27FC236}">
                <a16:creationId xmlns:a16="http://schemas.microsoft.com/office/drawing/2014/main" id="{2CC0A82F-32D4-8B36-6893-C60779C98BE7}"/>
              </a:ext>
            </a:extLst>
          </p:cNvPr>
          <p:cNvSpPr txBox="1">
            <a:spLocks/>
          </p:cNvSpPr>
          <p:nvPr/>
        </p:nvSpPr>
        <p:spPr>
          <a:xfrm>
            <a:off x="4807866" y="745806"/>
            <a:ext cx="6152886" cy="8378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Εφαρμογή: Σύνδεση αντιστατών σε σειρά</a:t>
            </a:r>
          </a:p>
          <a:p>
            <a:r>
              <a:rPr lang="el-GR" dirty="0">
                <a:solidFill>
                  <a:schemeClr val="bg1"/>
                </a:solidFill>
              </a:rPr>
              <a:t>Τους διαρρέει ίδιο ρεύμα</a:t>
            </a:r>
          </a:p>
        </p:txBody>
      </p:sp>
    </p:spTree>
    <p:extLst>
      <p:ext uri="{BB962C8B-B14F-4D97-AF65-F5344CB8AC3E}">
        <p14:creationId xmlns:p14="http://schemas.microsoft.com/office/powerpoint/2010/main" val="2136658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FF2A0D8E-FAFC-4D4C-BFCF-35FF20829030}"/>
              </a:ext>
            </a:extLst>
          </p:cNvPr>
          <p:cNvGraphicFramePr>
            <a:graphicFrameLocks noChangeAspect="1"/>
          </p:cNvGraphicFramePr>
          <p:nvPr>
            <p:extLst>
              <p:ext uri="{D42A27DB-BD31-4B8C-83A1-F6EECF244321}">
                <p14:modId xmlns:p14="http://schemas.microsoft.com/office/powerpoint/2010/main" val="1734301913"/>
              </p:ext>
            </p:extLst>
          </p:nvPr>
        </p:nvGraphicFramePr>
        <p:xfrm>
          <a:off x="1081508" y="3023815"/>
          <a:ext cx="2181997" cy="1538248"/>
        </p:xfrm>
        <a:graphic>
          <a:graphicData uri="http://schemas.openxmlformats.org/presentationml/2006/ole">
            <mc:AlternateContent xmlns:mc="http://schemas.openxmlformats.org/markup-compatibility/2006">
              <mc:Choice xmlns:v="urn:schemas-microsoft-com:vml" Requires="v">
                <p:oleObj name="Bitmap Image" r:id="rId3" imgW="1436760" imgH="1012320" progId="Paint.Picture.1">
                  <p:embed/>
                </p:oleObj>
              </mc:Choice>
              <mc:Fallback>
                <p:oleObj name="Bitmap Image" r:id="rId3" imgW="1436760" imgH="1012320" progId="Paint.Picture.1">
                  <p:embed/>
                  <p:pic>
                    <p:nvPicPr>
                      <p:cNvPr id="4" name="Object 3">
                        <a:extLst>
                          <a:ext uri="{FF2B5EF4-FFF2-40B4-BE49-F238E27FC236}">
                            <a16:creationId xmlns:a16="http://schemas.microsoft.com/office/drawing/2014/main" id="{FF2A0D8E-FAFC-4D4C-BFCF-35FF20829030}"/>
                          </a:ext>
                        </a:extLst>
                      </p:cNvPr>
                      <p:cNvPicPr/>
                      <p:nvPr/>
                    </p:nvPicPr>
                    <p:blipFill>
                      <a:blip r:embed="rId4"/>
                      <a:stretch>
                        <a:fillRect/>
                      </a:stretch>
                    </p:blipFill>
                    <p:spPr>
                      <a:xfrm>
                        <a:off x="1081508" y="3023815"/>
                        <a:ext cx="2181997" cy="153824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16E1DD6-990E-4CCF-8818-C45E63C264FB}"/>
                  </a:ext>
                </a:extLst>
              </p:cNvPr>
              <p:cNvSpPr txBox="1"/>
              <p:nvPr/>
            </p:nvSpPr>
            <p:spPr>
              <a:xfrm>
                <a:off x="4344335" y="3062701"/>
                <a:ext cx="2805108" cy="102361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𝑅</m:t>
                              </m:r>
                            </m:e>
                            <m:sub>
                              <m:r>
                                <a:rPr lang="el-GR" sz="3200" b="0" i="1" smtClean="0">
                                  <a:solidFill>
                                    <a:schemeClr val="bg1"/>
                                  </a:solidFill>
                                  <a:latin typeface="Cambria Math" panose="02040503050406030204" pitchFamily="18" charset="0"/>
                                </a:rPr>
                                <m:t>𝜄𝜎𝜊𝛿</m:t>
                              </m:r>
                            </m:sub>
                          </m:sSub>
                        </m:den>
                      </m:f>
                    </m:oMath>
                  </m:oMathPara>
                </a14:m>
                <a:endParaRPr lang="en-150" sz="3200" dirty="0">
                  <a:solidFill>
                    <a:schemeClr val="bg1"/>
                  </a:solidFill>
                </a:endParaRPr>
              </a:p>
            </p:txBody>
          </p:sp>
        </mc:Choice>
        <mc:Fallback xmlns="">
          <p:sp>
            <p:nvSpPr>
              <p:cNvPr id="5" name="TextBox 4">
                <a:extLst>
                  <a:ext uri="{FF2B5EF4-FFF2-40B4-BE49-F238E27FC236}">
                    <a16:creationId xmlns:a16="http://schemas.microsoft.com/office/drawing/2014/main" id="{316E1DD6-990E-4CCF-8818-C45E63C264FB}"/>
                  </a:ext>
                </a:extLst>
              </p:cNvPr>
              <p:cNvSpPr txBox="1">
                <a:spLocks noRot="1" noChangeAspect="1" noMove="1" noResize="1" noEditPoints="1" noAdjustHandles="1" noChangeArrowheads="1" noChangeShapeType="1" noTextEdit="1"/>
              </p:cNvSpPr>
              <p:nvPr/>
            </p:nvSpPr>
            <p:spPr>
              <a:xfrm>
                <a:off x="4344335" y="3062701"/>
                <a:ext cx="2805108" cy="1023614"/>
              </a:xfrm>
              <a:prstGeom prst="rect">
                <a:avLst/>
              </a:prstGeom>
              <a:blipFill>
                <a:blip r:embed="rId5"/>
                <a:stretch>
                  <a:fillRect/>
                </a:stretch>
              </a:blipFill>
            </p:spPr>
            <p:txBody>
              <a:bodyPr/>
              <a:lstStyle/>
              <a:p>
                <a:r>
                  <a:rPr lang="en-150">
                    <a:noFill/>
                  </a:rPr>
                  <a:t> </a:t>
                </a:r>
              </a:p>
            </p:txBody>
          </p:sp>
        </mc:Fallback>
      </mc:AlternateContent>
      <p:sp>
        <p:nvSpPr>
          <p:cNvPr id="12" name="Subtitle 2">
            <a:extLst>
              <a:ext uri="{FF2B5EF4-FFF2-40B4-BE49-F238E27FC236}">
                <a16:creationId xmlns:a16="http://schemas.microsoft.com/office/drawing/2014/main" id="{B1237619-F7E2-4A17-A6E8-2119D58BF1A5}"/>
              </a:ext>
            </a:extLst>
          </p:cNvPr>
          <p:cNvSpPr txBox="1">
            <a:spLocks/>
          </p:cNvSpPr>
          <p:nvPr/>
        </p:nvSpPr>
        <p:spPr>
          <a:xfrm>
            <a:off x="92572" y="3057431"/>
            <a:ext cx="9124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endParaRPr lang="el-GR" dirty="0">
              <a:solidFill>
                <a:schemeClr val="bg1"/>
              </a:solidFill>
            </a:endParaRPr>
          </a:p>
        </p:txBody>
      </p:sp>
      <p:sp>
        <p:nvSpPr>
          <p:cNvPr id="10" name="Subtitle 2">
            <a:extLst>
              <a:ext uri="{FF2B5EF4-FFF2-40B4-BE49-F238E27FC236}">
                <a16:creationId xmlns:a16="http://schemas.microsoft.com/office/drawing/2014/main" id="{D3B4CF4B-D18E-42B2-90B5-76C07F8F2AA3}"/>
              </a:ext>
            </a:extLst>
          </p:cNvPr>
          <p:cNvSpPr txBox="1">
            <a:spLocks/>
          </p:cNvSpPr>
          <p:nvPr/>
        </p:nvSpPr>
        <p:spPr>
          <a:xfrm>
            <a:off x="3223314" y="3477247"/>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endParaRPr lang="el-GR" dirty="0">
              <a:solidFill>
                <a:schemeClr val="bg1"/>
              </a:solidFill>
            </a:endParaRPr>
          </a:p>
        </p:txBody>
      </p:sp>
      <p:cxnSp>
        <p:nvCxnSpPr>
          <p:cNvPr id="13" name="Straight Arrow Connector 12">
            <a:extLst>
              <a:ext uri="{FF2B5EF4-FFF2-40B4-BE49-F238E27FC236}">
                <a16:creationId xmlns:a16="http://schemas.microsoft.com/office/drawing/2014/main" id="{18960136-5837-4A70-88C6-D36C3BDC13EC}"/>
              </a:ext>
            </a:extLst>
          </p:cNvPr>
          <p:cNvCxnSpPr>
            <a:cxnSpLocks/>
          </p:cNvCxnSpPr>
          <p:nvPr/>
        </p:nvCxnSpPr>
        <p:spPr>
          <a:xfrm>
            <a:off x="1702686" y="3239627"/>
            <a:ext cx="6634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ACF79389-EAD3-4522-84D0-4BFDDDA0489E}"/>
              </a:ext>
            </a:extLst>
          </p:cNvPr>
          <p:cNvSpPr txBox="1">
            <a:spLocks/>
          </p:cNvSpPr>
          <p:nvPr/>
        </p:nvSpPr>
        <p:spPr>
          <a:xfrm>
            <a:off x="748684" y="2960555"/>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5" name="Subtitle 2">
            <a:extLst>
              <a:ext uri="{FF2B5EF4-FFF2-40B4-BE49-F238E27FC236}">
                <a16:creationId xmlns:a16="http://schemas.microsoft.com/office/drawing/2014/main" id="{40E7BFD8-D0A7-4AC5-9D86-7855F05DAF49}"/>
              </a:ext>
            </a:extLst>
          </p:cNvPr>
          <p:cNvSpPr txBox="1">
            <a:spLocks/>
          </p:cNvSpPr>
          <p:nvPr/>
        </p:nvSpPr>
        <p:spPr>
          <a:xfrm>
            <a:off x="748684" y="3533003"/>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6" name="Subtitle 2">
            <a:extLst>
              <a:ext uri="{FF2B5EF4-FFF2-40B4-BE49-F238E27FC236}">
                <a16:creationId xmlns:a16="http://schemas.microsoft.com/office/drawing/2014/main" id="{CCBF9F82-7307-4E09-9B76-ABBBCD2AE2FD}"/>
              </a:ext>
            </a:extLst>
          </p:cNvPr>
          <p:cNvSpPr txBox="1">
            <a:spLocks/>
          </p:cNvSpPr>
          <p:nvPr/>
        </p:nvSpPr>
        <p:spPr>
          <a:xfrm>
            <a:off x="1783553" y="2544969"/>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I</a:t>
            </a:r>
            <a:endParaRPr lang="el-GR" dirty="0">
              <a:solidFill>
                <a:schemeClr val="bg1"/>
              </a:solidFill>
            </a:endParaRPr>
          </a:p>
        </p:txBody>
      </p:sp>
      <p:sp>
        <p:nvSpPr>
          <p:cNvPr id="17" name="Subtitle 2">
            <a:extLst>
              <a:ext uri="{FF2B5EF4-FFF2-40B4-BE49-F238E27FC236}">
                <a16:creationId xmlns:a16="http://schemas.microsoft.com/office/drawing/2014/main" id="{D3E710C9-AF29-4F8E-8377-1AD34333E32E}"/>
              </a:ext>
            </a:extLst>
          </p:cNvPr>
          <p:cNvSpPr txBox="1">
            <a:spLocks/>
          </p:cNvSpPr>
          <p:nvPr/>
        </p:nvSpPr>
        <p:spPr>
          <a:xfrm>
            <a:off x="7970063" y="3231920"/>
            <a:ext cx="17379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r>
              <a:rPr lang="en-US" dirty="0">
                <a:solidFill>
                  <a:schemeClr val="bg1"/>
                </a:solidFill>
              </a:rPr>
              <a:t> =12V</a:t>
            </a:r>
            <a:endParaRPr lang="el-GR" dirty="0">
              <a:solidFill>
                <a:schemeClr val="bg1"/>
              </a:solidFill>
            </a:endParaRPr>
          </a:p>
        </p:txBody>
      </p:sp>
      <p:sp>
        <p:nvSpPr>
          <p:cNvPr id="18" name="Subtitle 2">
            <a:extLst>
              <a:ext uri="{FF2B5EF4-FFF2-40B4-BE49-F238E27FC236}">
                <a16:creationId xmlns:a16="http://schemas.microsoft.com/office/drawing/2014/main" id="{92DE5BEC-C6EA-45B9-A808-4B2AE4B7F05B}"/>
              </a:ext>
            </a:extLst>
          </p:cNvPr>
          <p:cNvSpPr txBox="1">
            <a:spLocks/>
          </p:cNvSpPr>
          <p:nvPr/>
        </p:nvSpPr>
        <p:spPr>
          <a:xfrm>
            <a:off x="9372533" y="3229618"/>
            <a:ext cx="17379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R=2</a:t>
            </a:r>
            <a:r>
              <a:rPr lang="el-GR" dirty="0">
                <a:solidFill>
                  <a:schemeClr val="bg1"/>
                </a:solidFill>
              </a:rPr>
              <a:t>Ω</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42BEEF8-765F-4C41-8D82-566B5D58CE46}"/>
                  </a:ext>
                </a:extLst>
              </p:cNvPr>
              <p:cNvSpPr txBox="1"/>
              <p:nvPr/>
            </p:nvSpPr>
            <p:spPr>
              <a:xfrm>
                <a:off x="4344334" y="4596644"/>
                <a:ext cx="5490687" cy="102361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𝐼</m:t>
                      </m:r>
                      <m:r>
                        <a:rPr lang="en-US" sz="3200" b="0" i="1" smtClean="0">
                          <a:solidFill>
                            <a:schemeClr val="bg1"/>
                          </a:solidFill>
                          <a:latin typeface="Cambria Math" panose="02040503050406030204" pitchFamily="18" charset="0"/>
                        </a:rPr>
                        <m:t>= </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𝑉</m:t>
                              </m:r>
                            </m:e>
                            <m:sub>
                              <m:r>
                                <a:rPr lang="el-GR" sz="3200" b="0" i="1" smtClean="0">
                                  <a:solidFill>
                                    <a:schemeClr val="bg1"/>
                                  </a:solidFill>
                                  <a:latin typeface="Cambria Math" panose="02040503050406030204" pitchFamily="18" charset="0"/>
                                </a:rPr>
                                <m:t>𝜋𝜂𝛾𝜂𝜍</m:t>
                              </m:r>
                            </m:sub>
                          </m:sSub>
                        </m:num>
                        <m:den>
                          <m:sSub>
                            <m:sSubPr>
                              <m:ctrlPr>
                                <a:rPr lang="en-US" sz="3200" i="1">
                                  <a:solidFill>
                                    <a:schemeClr val="bg1"/>
                                  </a:solidFill>
                                  <a:latin typeface="Cambria Math" panose="02040503050406030204" pitchFamily="18" charset="0"/>
                                </a:rPr>
                              </m:ctrlPr>
                            </m:sSubPr>
                            <m:e>
                              <m:r>
                                <a:rPr lang="en-US" sz="3200" i="1">
                                  <a:solidFill>
                                    <a:schemeClr val="bg1"/>
                                  </a:solidFill>
                                  <a:latin typeface="Cambria Math" panose="02040503050406030204" pitchFamily="18" charset="0"/>
                                </a:rPr>
                                <m:t>𝑅</m:t>
                              </m:r>
                            </m:e>
                            <m:sub>
                              <m:r>
                                <a:rPr lang="el-GR" sz="3200" i="1">
                                  <a:solidFill>
                                    <a:schemeClr val="bg1"/>
                                  </a:solidFill>
                                  <a:latin typeface="Cambria Math" panose="02040503050406030204" pitchFamily="18" charset="0"/>
                                </a:rPr>
                                <m:t>𝜄𝜎𝜊𝛿</m:t>
                              </m:r>
                            </m:sub>
                          </m:sSub>
                        </m:den>
                      </m:f>
                      <m:r>
                        <a:rPr lang="el-GR" sz="3200" b="0" i="1" smtClean="0">
                          <a:solidFill>
                            <a:schemeClr val="bg1"/>
                          </a:solidFill>
                          <a:latin typeface="Cambria Math" panose="02040503050406030204" pitchFamily="18" charset="0"/>
                        </a:rPr>
                        <m:t>=</m:t>
                      </m:r>
                      <m:f>
                        <m:fPr>
                          <m:ctrlPr>
                            <a:rPr lang="el-GR" sz="3200" b="0" i="1" smtClean="0">
                              <a:solidFill>
                                <a:schemeClr val="bg1"/>
                              </a:solidFill>
                              <a:latin typeface="Cambria Math" panose="02040503050406030204" pitchFamily="18" charset="0"/>
                            </a:rPr>
                          </m:ctrlPr>
                        </m:fPr>
                        <m:num>
                          <m:r>
                            <a:rPr lang="el-GR" sz="3200" b="0" i="1" smtClean="0">
                              <a:solidFill>
                                <a:schemeClr val="bg1"/>
                              </a:solidFill>
                              <a:latin typeface="Cambria Math" panose="02040503050406030204" pitchFamily="18" charset="0"/>
                            </a:rPr>
                            <m:t>12</m:t>
                          </m:r>
                          <m:r>
                            <m:rPr>
                              <m:sty m:val="p"/>
                            </m:rPr>
                            <a:rPr lang="en-US" sz="3200" b="0" i="0" smtClean="0">
                              <a:solidFill>
                                <a:schemeClr val="bg1"/>
                              </a:solidFill>
                              <a:latin typeface="Cambria Math" panose="02040503050406030204" pitchFamily="18" charset="0"/>
                            </a:rPr>
                            <m:t>V</m:t>
                          </m:r>
                        </m:num>
                        <m:den>
                          <m:r>
                            <a:rPr lang="el-GR" sz="3200" b="0" i="1" smtClean="0">
                              <a:solidFill>
                                <a:schemeClr val="bg1"/>
                              </a:solidFill>
                              <a:latin typeface="Cambria Math" panose="02040503050406030204" pitchFamily="18" charset="0"/>
                            </a:rPr>
                            <m:t>1</m:t>
                          </m:r>
                          <m:r>
                            <m:rPr>
                              <m:sty m:val="p"/>
                            </m:rPr>
                            <a:rPr lang="el-GR" sz="3200" b="0" i="0" smtClean="0">
                              <a:solidFill>
                                <a:schemeClr val="bg1"/>
                              </a:solidFill>
                              <a:latin typeface="Cambria Math" panose="02040503050406030204" pitchFamily="18" charset="0"/>
                            </a:rPr>
                            <m:t>Ω</m:t>
                          </m:r>
                        </m:den>
                      </m:f>
                      <m:r>
                        <a:rPr lang="el-GR" sz="3200" b="0" i="1" smtClean="0">
                          <a:solidFill>
                            <a:schemeClr val="bg1"/>
                          </a:solidFill>
                          <a:latin typeface="Cambria Math" panose="02040503050406030204" pitchFamily="18" charset="0"/>
                        </a:rPr>
                        <m:t>=</m:t>
                      </m:r>
                      <m:r>
                        <a:rPr lang="el-GR" sz="3200" b="0" i="0" smtClean="0">
                          <a:solidFill>
                            <a:schemeClr val="bg1"/>
                          </a:solidFill>
                          <a:latin typeface="Cambria Math" panose="02040503050406030204" pitchFamily="18" charset="0"/>
                        </a:rPr>
                        <m:t>12</m:t>
                      </m:r>
                      <m:r>
                        <m:rPr>
                          <m:sty m:val="p"/>
                        </m:rPr>
                        <a:rPr lang="el-GR" sz="3200" b="0" i="0" smtClean="0">
                          <a:solidFill>
                            <a:schemeClr val="bg1"/>
                          </a:solidFill>
                          <a:latin typeface="Cambria Math" panose="02040503050406030204" pitchFamily="18" charset="0"/>
                        </a:rPr>
                        <m:t>Α</m:t>
                      </m:r>
                    </m:oMath>
                  </m:oMathPara>
                </a14:m>
                <a:endParaRPr lang="en-150" sz="3200" dirty="0">
                  <a:solidFill>
                    <a:schemeClr val="bg1"/>
                  </a:solidFill>
                </a:endParaRPr>
              </a:p>
            </p:txBody>
          </p:sp>
        </mc:Choice>
        <mc:Fallback xmlns="">
          <p:sp>
            <p:nvSpPr>
              <p:cNvPr id="20" name="TextBox 19">
                <a:extLst>
                  <a:ext uri="{FF2B5EF4-FFF2-40B4-BE49-F238E27FC236}">
                    <a16:creationId xmlns:a16="http://schemas.microsoft.com/office/drawing/2014/main" id="{442BEEF8-765F-4C41-8D82-566B5D58CE46}"/>
                  </a:ext>
                </a:extLst>
              </p:cNvPr>
              <p:cNvSpPr txBox="1">
                <a:spLocks noRot="1" noChangeAspect="1" noMove="1" noResize="1" noEditPoints="1" noAdjustHandles="1" noChangeArrowheads="1" noChangeShapeType="1" noTextEdit="1"/>
              </p:cNvSpPr>
              <p:nvPr/>
            </p:nvSpPr>
            <p:spPr>
              <a:xfrm>
                <a:off x="4344334" y="4596644"/>
                <a:ext cx="5490687" cy="1023614"/>
              </a:xfrm>
              <a:prstGeom prst="rect">
                <a:avLst/>
              </a:prstGeom>
              <a:blipFill>
                <a:blip r:embed="rId6"/>
                <a:stretch>
                  <a:fillRect/>
                </a:stretch>
              </a:blipFill>
            </p:spPr>
            <p:txBody>
              <a:bodyPr/>
              <a:lstStyle/>
              <a:p>
                <a:r>
                  <a:rPr lang="en-150">
                    <a:noFill/>
                  </a:rPr>
                  <a:t> </a:t>
                </a:r>
              </a:p>
            </p:txBody>
          </p:sp>
        </mc:Fallback>
      </mc:AlternateContent>
      <p:sp>
        <p:nvSpPr>
          <p:cNvPr id="21" name="Subtitle 2">
            <a:extLst>
              <a:ext uri="{FF2B5EF4-FFF2-40B4-BE49-F238E27FC236}">
                <a16:creationId xmlns:a16="http://schemas.microsoft.com/office/drawing/2014/main" id="{16C4944F-FC15-4AEE-8945-9CBCD9773D45}"/>
              </a:ext>
            </a:extLst>
          </p:cNvPr>
          <p:cNvSpPr txBox="1">
            <a:spLocks/>
          </p:cNvSpPr>
          <p:nvPr/>
        </p:nvSpPr>
        <p:spPr>
          <a:xfrm>
            <a:off x="2071507" y="3499563"/>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R</a:t>
            </a:r>
            <a:endParaRPr lang="el-GR" dirty="0"/>
          </a:p>
        </p:txBody>
      </p:sp>
      <p:sp>
        <p:nvSpPr>
          <p:cNvPr id="11" name="Subtitle 2">
            <a:extLst>
              <a:ext uri="{FF2B5EF4-FFF2-40B4-BE49-F238E27FC236}">
                <a16:creationId xmlns:a16="http://schemas.microsoft.com/office/drawing/2014/main" id="{2EAF51E2-EE07-79CA-4315-E589446C245C}"/>
              </a:ext>
            </a:extLst>
          </p:cNvPr>
          <p:cNvSpPr>
            <a:spLocks noGrp="1"/>
          </p:cNvSpPr>
          <p:nvPr>
            <p:ph type="subTitle" idx="1"/>
          </p:nvPr>
        </p:nvSpPr>
        <p:spPr>
          <a:xfrm>
            <a:off x="1429407" y="645687"/>
            <a:ext cx="2748455" cy="583257"/>
          </a:xfrm>
        </p:spPr>
        <p:txBody>
          <a:bodyPr/>
          <a:lstStyle/>
          <a:p>
            <a:r>
              <a:rPr lang="el-GR" dirty="0">
                <a:solidFill>
                  <a:schemeClr val="bg1"/>
                </a:solidFill>
              </a:rPr>
              <a:t>Νόμος του </a:t>
            </a:r>
            <a:r>
              <a:rPr lang="en-US" dirty="0">
                <a:solidFill>
                  <a:schemeClr val="bg1"/>
                </a:solidFill>
              </a:rPr>
              <a:t>Ohm</a:t>
            </a:r>
            <a:endParaRPr lang="el-GR" dirty="0">
              <a:solidFill>
                <a:schemeClr val="bg1"/>
              </a:solidFill>
            </a:endParaRPr>
          </a:p>
        </p:txBody>
      </p:sp>
      <p:sp>
        <p:nvSpPr>
          <p:cNvPr id="22" name="Subtitle 2">
            <a:extLst>
              <a:ext uri="{FF2B5EF4-FFF2-40B4-BE49-F238E27FC236}">
                <a16:creationId xmlns:a16="http://schemas.microsoft.com/office/drawing/2014/main" id="{8D8971CD-7B7C-CFB7-EB29-4C468444E566}"/>
              </a:ext>
            </a:extLst>
          </p:cNvPr>
          <p:cNvSpPr txBox="1">
            <a:spLocks/>
          </p:cNvSpPr>
          <p:nvPr/>
        </p:nvSpPr>
        <p:spPr>
          <a:xfrm>
            <a:off x="4937697" y="678462"/>
            <a:ext cx="6152886" cy="10236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Εφαρμογή: Σύνδεση αντιστατών παράλληλα</a:t>
            </a:r>
          </a:p>
          <a:p>
            <a:r>
              <a:rPr lang="el-GR" dirty="0">
                <a:solidFill>
                  <a:schemeClr val="bg1"/>
                </a:solidFill>
              </a:rPr>
              <a:t>Τους εφαρμόζεται ίδια ηλεκτρική τάση</a:t>
            </a:r>
          </a:p>
        </p:txBody>
      </p:sp>
    </p:spTree>
    <p:extLst>
      <p:ext uri="{BB962C8B-B14F-4D97-AF65-F5344CB8AC3E}">
        <p14:creationId xmlns:p14="http://schemas.microsoft.com/office/powerpoint/2010/main" val="2714793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p:bldP spid="18"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FF2A0D8E-FAFC-4D4C-BFCF-35FF20829030}"/>
              </a:ext>
            </a:extLst>
          </p:cNvPr>
          <p:cNvGraphicFramePr>
            <a:graphicFrameLocks noChangeAspect="1"/>
          </p:cNvGraphicFramePr>
          <p:nvPr>
            <p:extLst>
              <p:ext uri="{D42A27DB-BD31-4B8C-83A1-F6EECF244321}">
                <p14:modId xmlns:p14="http://schemas.microsoft.com/office/powerpoint/2010/main" val="3400913560"/>
              </p:ext>
            </p:extLst>
          </p:nvPr>
        </p:nvGraphicFramePr>
        <p:xfrm>
          <a:off x="7469966" y="2948801"/>
          <a:ext cx="2181997" cy="1538248"/>
        </p:xfrm>
        <a:graphic>
          <a:graphicData uri="http://schemas.openxmlformats.org/presentationml/2006/ole">
            <mc:AlternateContent xmlns:mc="http://schemas.openxmlformats.org/markup-compatibility/2006">
              <mc:Choice xmlns:v="urn:schemas-microsoft-com:vml" Requires="v">
                <p:oleObj name="Bitmap Image" r:id="rId3" imgW="1436760" imgH="1012320" progId="Paint.Picture.1">
                  <p:embed/>
                </p:oleObj>
              </mc:Choice>
              <mc:Fallback>
                <p:oleObj name="Bitmap Image" r:id="rId3" imgW="1436760" imgH="1012320" progId="Paint.Picture.1">
                  <p:embed/>
                  <p:pic>
                    <p:nvPicPr>
                      <p:cNvPr id="4" name="Object 3">
                        <a:extLst>
                          <a:ext uri="{FF2B5EF4-FFF2-40B4-BE49-F238E27FC236}">
                            <a16:creationId xmlns:a16="http://schemas.microsoft.com/office/drawing/2014/main" id="{FF2A0D8E-FAFC-4D4C-BFCF-35FF20829030}"/>
                          </a:ext>
                        </a:extLst>
                      </p:cNvPr>
                      <p:cNvPicPr/>
                      <p:nvPr/>
                    </p:nvPicPr>
                    <p:blipFill>
                      <a:blip r:embed="rId4"/>
                      <a:stretch>
                        <a:fillRect/>
                      </a:stretch>
                    </p:blipFill>
                    <p:spPr>
                      <a:xfrm>
                        <a:off x="7469966" y="2948801"/>
                        <a:ext cx="2181997" cy="1538248"/>
                      </a:xfrm>
                      <a:prstGeom prst="rect">
                        <a:avLst/>
                      </a:prstGeom>
                    </p:spPr>
                  </p:pic>
                </p:oleObj>
              </mc:Fallback>
            </mc:AlternateContent>
          </a:graphicData>
        </a:graphic>
      </p:graphicFrame>
      <p:sp>
        <p:nvSpPr>
          <p:cNvPr id="12" name="Subtitle 2">
            <a:extLst>
              <a:ext uri="{FF2B5EF4-FFF2-40B4-BE49-F238E27FC236}">
                <a16:creationId xmlns:a16="http://schemas.microsoft.com/office/drawing/2014/main" id="{B1237619-F7E2-4A17-A6E8-2119D58BF1A5}"/>
              </a:ext>
            </a:extLst>
          </p:cNvPr>
          <p:cNvSpPr txBox="1">
            <a:spLocks/>
          </p:cNvSpPr>
          <p:nvPr/>
        </p:nvSpPr>
        <p:spPr>
          <a:xfrm>
            <a:off x="6481030" y="2982417"/>
            <a:ext cx="9124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endParaRPr lang="el-GR" dirty="0">
              <a:solidFill>
                <a:schemeClr val="bg1"/>
              </a:solidFill>
            </a:endParaRPr>
          </a:p>
        </p:txBody>
      </p:sp>
      <p:sp>
        <p:nvSpPr>
          <p:cNvPr id="10" name="Subtitle 2">
            <a:extLst>
              <a:ext uri="{FF2B5EF4-FFF2-40B4-BE49-F238E27FC236}">
                <a16:creationId xmlns:a16="http://schemas.microsoft.com/office/drawing/2014/main" id="{D3B4CF4B-D18E-42B2-90B5-76C07F8F2AA3}"/>
              </a:ext>
            </a:extLst>
          </p:cNvPr>
          <p:cNvSpPr txBox="1">
            <a:spLocks/>
          </p:cNvSpPr>
          <p:nvPr/>
        </p:nvSpPr>
        <p:spPr>
          <a:xfrm>
            <a:off x="9611772" y="3402233"/>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r>
              <a:rPr lang="el-GR" baseline="-25000" dirty="0">
                <a:solidFill>
                  <a:schemeClr val="bg1"/>
                </a:solidFill>
              </a:rPr>
              <a:t>2</a:t>
            </a:r>
            <a:endParaRPr lang="el-GR" dirty="0">
              <a:solidFill>
                <a:schemeClr val="bg1"/>
              </a:solidFill>
            </a:endParaRPr>
          </a:p>
        </p:txBody>
      </p:sp>
      <p:cxnSp>
        <p:nvCxnSpPr>
          <p:cNvPr id="13" name="Straight Arrow Connector 12">
            <a:extLst>
              <a:ext uri="{FF2B5EF4-FFF2-40B4-BE49-F238E27FC236}">
                <a16:creationId xmlns:a16="http://schemas.microsoft.com/office/drawing/2014/main" id="{18960136-5837-4A70-88C6-D36C3BDC13EC}"/>
              </a:ext>
            </a:extLst>
          </p:cNvPr>
          <p:cNvCxnSpPr>
            <a:cxnSpLocks/>
          </p:cNvCxnSpPr>
          <p:nvPr/>
        </p:nvCxnSpPr>
        <p:spPr>
          <a:xfrm>
            <a:off x="8091144" y="3164613"/>
            <a:ext cx="6634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ACF79389-EAD3-4522-84D0-4BFDDDA0489E}"/>
              </a:ext>
            </a:extLst>
          </p:cNvPr>
          <p:cNvSpPr txBox="1">
            <a:spLocks/>
          </p:cNvSpPr>
          <p:nvPr/>
        </p:nvSpPr>
        <p:spPr>
          <a:xfrm>
            <a:off x="7137142" y="2885541"/>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5" name="Subtitle 2">
            <a:extLst>
              <a:ext uri="{FF2B5EF4-FFF2-40B4-BE49-F238E27FC236}">
                <a16:creationId xmlns:a16="http://schemas.microsoft.com/office/drawing/2014/main" id="{40E7BFD8-D0A7-4AC5-9D86-7855F05DAF49}"/>
              </a:ext>
            </a:extLst>
          </p:cNvPr>
          <p:cNvSpPr txBox="1">
            <a:spLocks/>
          </p:cNvSpPr>
          <p:nvPr/>
        </p:nvSpPr>
        <p:spPr>
          <a:xfrm>
            <a:off x="7137142" y="3457989"/>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16" name="Subtitle 2">
            <a:extLst>
              <a:ext uri="{FF2B5EF4-FFF2-40B4-BE49-F238E27FC236}">
                <a16:creationId xmlns:a16="http://schemas.microsoft.com/office/drawing/2014/main" id="{CCBF9F82-7307-4E09-9B76-ABBBCD2AE2FD}"/>
              </a:ext>
            </a:extLst>
          </p:cNvPr>
          <p:cNvSpPr txBox="1">
            <a:spLocks/>
          </p:cNvSpPr>
          <p:nvPr/>
        </p:nvSpPr>
        <p:spPr>
          <a:xfrm>
            <a:off x="8172011" y="2469955"/>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I</a:t>
            </a:r>
            <a:endParaRPr lang="el-GR" dirty="0">
              <a:solidFill>
                <a:schemeClr val="bg1"/>
              </a:solidFill>
            </a:endParaRPr>
          </a:p>
        </p:txBody>
      </p:sp>
      <p:sp>
        <p:nvSpPr>
          <p:cNvPr id="21" name="Subtitle 2">
            <a:extLst>
              <a:ext uri="{FF2B5EF4-FFF2-40B4-BE49-F238E27FC236}">
                <a16:creationId xmlns:a16="http://schemas.microsoft.com/office/drawing/2014/main" id="{16C4944F-FC15-4AEE-8945-9CBCD9773D45}"/>
              </a:ext>
            </a:extLst>
          </p:cNvPr>
          <p:cNvSpPr txBox="1">
            <a:spLocks/>
          </p:cNvSpPr>
          <p:nvPr/>
        </p:nvSpPr>
        <p:spPr>
          <a:xfrm>
            <a:off x="8459965" y="3424549"/>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R</a:t>
            </a:r>
            <a:r>
              <a:rPr lang="el-GR" baseline="-25000" dirty="0"/>
              <a:t>1</a:t>
            </a:r>
            <a:endParaRPr lang="el-GR" dirty="0"/>
          </a:p>
        </p:txBody>
      </p:sp>
      <p:sp>
        <p:nvSpPr>
          <p:cNvPr id="22" name="Subtitle 2">
            <a:extLst>
              <a:ext uri="{FF2B5EF4-FFF2-40B4-BE49-F238E27FC236}">
                <a16:creationId xmlns:a16="http://schemas.microsoft.com/office/drawing/2014/main" id="{8D8971CD-7B7C-CFB7-EB29-4C468444E566}"/>
              </a:ext>
            </a:extLst>
          </p:cNvPr>
          <p:cNvSpPr txBox="1">
            <a:spLocks/>
          </p:cNvSpPr>
          <p:nvPr/>
        </p:nvSpPr>
        <p:spPr>
          <a:xfrm>
            <a:off x="5405449" y="1620434"/>
            <a:ext cx="6152886" cy="10236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Σύνδεση αντιστατών παράλληλα</a:t>
            </a:r>
          </a:p>
        </p:txBody>
      </p:sp>
      <p:sp>
        <p:nvSpPr>
          <p:cNvPr id="6" name="Subtitle 2">
            <a:extLst>
              <a:ext uri="{FF2B5EF4-FFF2-40B4-BE49-F238E27FC236}">
                <a16:creationId xmlns:a16="http://schemas.microsoft.com/office/drawing/2014/main" id="{8356B333-88E5-59B9-5EA5-568670D4E9E5}"/>
              </a:ext>
            </a:extLst>
          </p:cNvPr>
          <p:cNvSpPr txBox="1">
            <a:spLocks/>
          </p:cNvSpPr>
          <p:nvPr/>
        </p:nvSpPr>
        <p:spPr>
          <a:xfrm>
            <a:off x="3263505" y="347386"/>
            <a:ext cx="6152886" cy="10236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Ισοδύναμη Αντίσταση</a:t>
            </a:r>
          </a:p>
        </p:txBody>
      </p:sp>
      <p:graphicFrame>
        <p:nvGraphicFramePr>
          <p:cNvPr id="7" name="Object 6">
            <a:extLst>
              <a:ext uri="{FF2B5EF4-FFF2-40B4-BE49-F238E27FC236}">
                <a16:creationId xmlns:a16="http://schemas.microsoft.com/office/drawing/2014/main" id="{262BBCD4-D68D-358E-1123-ABEA27D20F9D}"/>
              </a:ext>
            </a:extLst>
          </p:cNvPr>
          <p:cNvGraphicFramePr>
            <a:graphicFrameLocks noChangeAspect="1"/>
          </p:cNvGraphicFramePr>
          <p:nvPr>
            <p:extLst>
              <p:ext uri="{D42A27DB-BD31-4B8C-83A1-F6EECF244321}">
                <p14:modId xmlns:p14="http://schemas.microsoft.com/office/powerpoint/2010/main" val="1306892953"/>
              </p:ext>
            </p:extLst>
          </p:nvPr>
        </p:nvGraphicFramePr>
        <p:xfrm>
          <a:off x="1818342" y="2829549"/>
          <a:ext cx="2019300" cy="1927225"/>
        </p:xfrm>
        <a:graphic>
          <a:graphicData uri="http://schemas.openxmlformats.org/presentationml/2006/ole">
            <mc:AlternateContent xmlns:mc="http://schemas.openxmlformats.org/markup-compatibility/2006">
              <mc:Choice xmlns:v="urn:schemas-microsoft-com:vml" Requires="v">
                <p:oleObj name="Bitmap Image" r:id="rId5" imgW="2019240" imgH="1926720" progId="Paint.Picture.1">
                  <p:embed/>
                </p:oleObj>
              </mc:Choice>
              <mc:Fallback>
                <p:oleObj name="Bitmap Image" r:id="rId5" imgW="2019240" imgH="1926720" progId="Paint.Picture.1">
                  <p:embed/>
                  <p:pic>
                    <p:nvPicPr>
                      <p:cNvPr id="7" name="Object 6">
                        <a:extLst>
                          <a:ext uri="{FF2B5EF4-FFF2-40B4-BE49-F238E27FC236}">
                            <a16:creationId xmlns:a16="http://schemas.microsoft.com/office/drawing/2014/main" id="{9AE5FBC4-EE5A-4FAD-8BDF-A775D867AEC4}"/>
                          </a:ext>
                        </a:extLst>
                      </p:cNvPr>
                      <p:cNvPicPr/>
                      <p:nvPr/>
                    </p:nvPicPr>
                    <p:blipFill>
                      <a:blip r:embed="rId6"/>
                      <a:stretch>
                        <a:fillRect/>
                      </a:stretch>
                    </p:blipFill>
                    <p:spPr>
                      <a:xfrm>
                        <a:off x="1818342" y="2829549"/>
                        <a:ext cx="2019300" cy="1927225"/>
                      </a:xfrm>
                      <a:prstGeom prst="rect">
                        <a:avLst/>
                      </a:prstGeom>
                    </p:spPr>
                  </p:pic>
                </p:oleObj>
              </mc:Fallback>
            </mc:AlternateContent>
          </a:graphicData>
        </a:graphic>
      </p:graphicFrame>
      <p:sp>
        <p:nvSpPr>
          <p:cNvPr id="8" name="Subtitle 2">
            <a:extLst>
              <a:ext uri="{FF2B5EF4-FFF2-40B4-BE49-F238E27FC236}">
                <a16:creationId xmlns:a16="http://schemas.microsoft.com/office/drawing/2014/main" id="{6479B510-B7B3-B038-493F-4C58F9426B4D}"/>
              </a:ext>
            </a:extLst>
          </p:cNvPr>
          <p:cNvSpPr txBox="1">
            <a:spLocks/>
          </p:cNvSpPr>
          <p:nvPr/>
        </p:nvSpPr>
        <p:spPr>
          <a:xfrm>
            <a:off x="834471" y="3045677"/>
            <a:ext cx="912459"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baseline="-25000" dirty="0">
                <a:solidFill>
                  <a:schemeClr val="bg1"/>
                </a:solidFill>
              </a:rPr>
              <a:t>πηγής</a:t>
            </a:r>
            <a:endParaRPr lang="el-GR" dirty="0">
              <a:solidFill>
                <a:schemeClr val="bg1"/>
              </a:solidFill>
            </a:endParaRPr>
          </a:p>
        </p:txBody>
      </p:sp>
      <p:sp>
        <p:nvSpPr>
          <p:cNvPr id="9" name="Subtitle 2">
            <a:extLst>
              <a:ext uri="{FF2B5EF4-FFF2-40B4-BE49-F238E27FC236}">
                <a16:creationId xmlns:a16="http://schemas.microsoft.com/office/drawing/2014/main" id="{D0BB7475-8787-EA6B-225A-389FA9DCE0DD}"/>
              </a:ext>
            </a:extLst>
          </p:cNvPr>
          <p:cNvSpPr txBox="1">
            <a:spLocks/>
          </p:cNvSpPr>
          <p:nvPr/>
        </p:nvSpPr>
        <p:spPr>
          <a:xfrm>
            <a:off x="3648612" y="3194433"/>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r>
              <a:rPr lang="el-GR" baseline="-25000" dirty="0">
                <a:solidFill>
                  <a:schemeClr val="bg1"/>
                </a:solidFill>
              </a:rPr>
              <a:t>1</a:t>
            </a:r>
            <a:endParaRPr lang="el-GR" dirty="0">
              <a:solidFill>
                <a:schemeClr val="bg1"/>
              </a:solidFill>
            </a:endParaRPr>
          </a:p>
        </p:txBody>
      </p:sp>
      <p:cxnSp>
        <p:nvCxnSpPr>
          <p:cNvPr id="19" name="Straight Arrow Connector 18">
            <a:extLst>
              <a:ext uri="{FF2B5EF4-FFF2-40B4-BE49-F238E27FC236}">
                <a16:creationId xmlns:a16="http://schemas.microsoft.com/office/drawing/2014/main" id="{7FB14F69-A9D1-9885-33F0-6013B4901E82}"/>
              </a:ext>
            </a:extLst>
          </p:cNvPr>
          <p:cNvCxnSpPr>
            <a:cxnSpLocks/>
          </p:cNvCxnSpPr>
          <p:nvPr/>
        </p:nvCxnSpPr>
        <p:spPr>
          <a:xfrm>
            <a:off x="2496266" y="3105827"/>
            <a:ext cx="66345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Subtitle 2">
            <a:extLst>
              <a:ext uri="{FF2B5EF4-FFF2-40B4-BE49-F238E27FC236}">
                <a16:creationId xmlns:a16="http://schemas.microsoft.com/office/drawing/2014/main" id="{C724604D-AB37-4F01-736B-A70ADBB38A7B}"/>
              </a:ext>
            </a:extLst>
          </p:cNvPr>
          <p:cNvSpPr txBox="1">
            <a:spLocks/>
          </p:cNvSpPr>
          <p:nvPr/>
        </p:nvSpPr>
        <p:spPr>
          <a:xfrm>
            <a:off x="1490583" y="2948801"/>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24" name="Subtitle 2">
            <a:extLst>
              <a:ext uri="{FF2B5EF4-FFF2-40B4-BE49-F238E27FC236}">
                <a16:creationId xmlns:a16="http://schemas.microsoft.com/office/drawing/2014/main" id="{4F72A670-4364-7A15-17C7-5980C48F377A}"/>
              </a:ext>
            </a:extLst>
          </p:cNvPr>
          <p:cNvSpPr txBox="1">
            <a:spLocks/>
          </p:cNvSpPr>
          <p:nvPr/>
        </p:nvSpPr>
        <p:spPr>
          <a:xfrm>
            <a:off x="1490583" y="3521249"/>
            <a:ext cx="309207" cy="390252"/>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endParaRPr lang="el-GR" dirty="0">
              <a:solidFill>
                <a:schemeClr val="bg1"/>
              </a:solidFill>
            </a:endParaRPr>
          </a:p>
        </p:txBody>
      </p:sp>
      <p:sp>
        <p:nvSpPr>
          <p:cNvPr id="25" name="Subtitle 2">
            <a:extLst>
              <a:ext uri="{FF2B5EF4-FFF2-40B4-BE49-F238E27FC236}">
                <a16:creationId xmlns:a16="http://schemas.microsoft.com/office/drawing/2014/main" id="{F4D0AE86-A6A0-351D-B51F-29BA924036A5}"/>
              </a:ext>
            </a:extLst>
          </p:cNvPr>
          <p:cNvSpPr txBox="1">
            <a:spLocks/>
          </p:cNvSpPr>
          <p:nvPr/>
        </p:nvSpPr>
        <p:spPr>
          <a:xfrm>
            <a:off x="2540037" y="2345623"/>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I</a:t>
            </a:r>
            <a:endParaRPr lang="el-GR" dirty="0">
              <a:solidFill>
                <a:schemeClr val="bg1"/>
              </a:solidFill>
            </a:endParaRPr>
          </a:p>
        </p:txBody>
      </p:sp>
      <p:sp>
        <p:nvSpPr>
          <p:cNvPr id="26" name="Subtitle 2">
            <a:extLst>
              <a:ext uri="{FF2B5EF4-FFF2-40B4-BE49-F238E27FC236}">
                <a16:creationId xmlns:a16="http://schemas.microsoft.com/office/drawing/2014/main" id="{CBF21A8D-D288-7AD3-8DBE-2139A7B4953D}"/>
              </a:ext>
            </a:extLst>
          </p:cNvPr>
          <p:cNvSpPr txBox="1">
            <a:spLocks/>
          </p:cNvSpPr>
          <p:nvPr/>
        </p:nvSpPr>
        <p:spPr>
          <a:xfrm>
            <a:off x="3648612" y="3924917"/>
            <a:ext cx="575908"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R</a:t>
            </a:r>
            <a:r>
              <a:rPr lang="el-GR" baseline="-25000" dirty="0">
                <a:solidFill>
                  <a:schemeClr val="bg1"/>
                </a:solidFill>
              </a:rPr>
              <a:t>2</a:t>
            </a:r>
            <a:endParaRPr lang="el-GR" dirty="0">
              <a:solidFill>
                <a:schemeClr val="bg1"/>
              </a:solidFill>
            </a:endParaRPr>
          </a:p>
        </p:txBody>
      </p:sp>
      <p:sp>
        <p:nvSpPr>
          <p:cNvPr id="27" name="Subtitle 2">
            <a:extLst>
              <a:ext uri="{FF2B5EF4-FFF2-40B4-BE49-F238E27FC236}">
                <a16:creationId xmlns:a16="http://schemas.microsoft.com/office/drawing/2014/main" id="{7F7E8034-FAE2-EE1F-7107-537D3824A097}"/>
              </a:ext>
            </a:extLst>
          </p:cNvPr>
          <p:cNvSpPr txBox="1">
            <a:spLocks/>
          </p:cNvSpPr>
          <p:nvPr/>
        </p:nvSpPr>
        <p:spPr>
          <a:xfrm>
            <a:off x="-169730" y="1611434"/>
            <a:ext cx="6152886" cy="10236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Σύνδεση αντιστατών σε σειρά</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2696F56-FA60-7A45-A49E-B90EC1BCA45C}"/>
                  </a:ext>
                </a:extLst>
              </p:cNvPr>
              <p:cNvSpPr txBox="1"/>
              <p:nvPr/>
            </p:nvSpPr>
            <p:spPr>
              <a:xfrm>
                <a:off x="1175863" y="5288383"/>
                <a:ext cx="3048657"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b="0" i="1" smtClean="0">
                              <a:solidFill>
                                <a:schemeClr val="bg1"/>
                              </a:solidFill>
                              <a:latin typeface="Cambria Math" panose="02040503050406030204" pitchFamily="18" charset="0"/>
                            </a:rPr>
                          </m:ctrlPr>
                        </m:sSubPr>
                        <m:e>
                          <m:r>
                            <a:rPr lang="en-US" sz="2800" b="0" i="1" smtClean="0">
                              <a:solidFill>
                                <a:schemeClr val="bg1"/>
                              </a:solidFill>
                              <a:latin typeface="Cambria Math" panose="02040503050406030204" pitchFamily="18" charset="0"/>
                            </a:rPr>
                            <m:t>𝑅</m:t>
                          </m:r>
                        </m:e>
                        <m:sub>
                          <m:r>
                            <m:rPr>
                              <m:sty m:val="p"/>
                            </m:rPr>
                            <a:rPr lang="el-GR" sz="2800" b="0" i="0" smtClean="0">
                              <a:solidFill>
                                <a:schemeClr val="bg1"/>
                              </a:solidFill>
                              <a:latin typeface="Cambria Math" panose="02040503050406030204" pitchFamily="18" charset="0"/>
                            </a:rPr>
                            <m:t>ισοδ</m:t>
                          </m:r>
                        </m:sub>
                      </m:sSub>
                      <m:r>
                        <a:rPr lang="el-GR" sz="2800" b="0" i="1" smtClean="0">
                          <a:solidFill>
                            <a:schemeClr val="bg1"/>
                          </a:solidFill>
                          <a:latin typeface="Cambria Math" panose="02040503050406030204" pitchFamily="18" charset="0"/>
                        </a:rPr>
                        <m:t>=</m:t>
                      </m:r>
                      <m:sSub>
                        <m:sSubPr>
                          <m:ctrlPr>
                            <a:rPr lang="en-US" sz="2800" i="1">
                              <a:solidFill>
                                <a:schemeClr val="bg1"/>
                              </a:solidFill>
                              <a:latin typeface="Cambria Math" panose="02040503050406030204" pitchFamily="18" charset="0"/>
                            </a:rPr>
                          </m:ctrlPr>
                        </m:sSubPr>
                        <m:e>
                          <m:r>
                            <a:rPr lang="en-US" sz="2800" i="1">
                              <a:solidFill>
                                <a:schemeClr val="bg1"/>
                              </a:solidFill>
                              <a:latin typeface="Cambria Math" panose="02040503050406030204" pitchFamily="18" charset="0"/>
                            </a:rPr>
                            <m:t>𝑅</m:t>
                          </m:r>
                        </m:e>
                        <m:sub>
                          <m:r>
                            <a:rPr lang="el-GR" sz="2800" b="0" i="0" smtClean="0">
                              <a:solidFill>
                                <a:schemeClr val="bg1"/>
                              </a:solidFill>
                              <a:latin typeface="Cambria Math" panose="02040503050406030204" pitchFamily="18" charset="0"/>
                            </a:rPr>
                            <m:t>1</m:t>
                          </m:r>
                        </m:sub>
                      </m:sSub>
                      <m:r>
                        <a:rPr lang="el-GR" sz="2800" b="0" i="1" smtClean="0">
                          <a:solidFill>
                            <a:schemeClr val="bg1"/>
                          </a:solidFill>
                          <a:latin typeface="Cambria Math" panose="02040503050406030204" pitchFamily="18" charset="0"/>
                        </a:rPr>
                        <m:t>+</m:t>
                      </m:r>
                      <m:sSub>
                        <m:sSubPr>
                          <m:ctrlPr>
                            <a:rPr lang="en-US" sz="2800" i="1">
                              <a:solidFill>
                                <a:schemeClr val="bg1"/>
                              </a:solidFill>
                              <a:latin typeface="Cambria Math" panose="02040503050406030204" pitchFamily="18" charset="0"/>
                            </a:rPr>
                          </m:ctrlPr>
                        </m:sSubPr>
                        <m:e>
                          <m:r>
                            <a:rPr lang="en-US" sz="2800" i="1">
                              <a:solidFill>
                                <a:schemeClr val="bg1"/>
                              </a:solidFill>
                              <a:latin typeface="Cambria Math" panose="02040503050406030204" pitchFamily="18" charset="0"/>
                            </a:rPr>
                            <m:t>𝑅</m:t>
                          </m:r>
                        </m:e>
                        <m:sub>
                          <m:r>
                            <a:rPr lang="el-GR" sz="2800" b="0" i="0" smtClean="0">
                              <a:solidFill>
                                <a:schemeClr val="bg1"/>
                              </a:solidFill>
                              <a:latin typeface="Cambria Math" panose="02040503050406030204" pitchFamily="18" charset="0"/>
                            </a:rPr>
                            <m:t>2</m:t>
                          </m:r>
                        </m:sub>
                      </m:sSub>
                    </m:oMath>
                  </m:oMathPara>
                </a14:m>
                <a:endParaRPr lang="en-150" sz="2800" dirty="0"/>
              </a:p>
            </p:txBody>
          </p:sp>
        </mc:Choice>
        <mc:Fallback xmlns="">
          <p:sp>
            <p:nvSpPr>
              <p:cNvPr id="29" name="TextBox 28">
                <a:extLst>
                  <a:ext uri="{FF2B5EF4-FFF2-40B4-BE49-F238E27FC236}">
                    <a16:creationId xmlns:a16="http://schemas.microsoft.com/office/drawing/2014/main" id="{42696F56-FA60-7A45-A49E-B90EC1BCA45C}"/>
                  </a:ext>
                </a:extLst>
              </p:cNvPr>
              <p:cNvSpPr txBox="1">
                <a:spLocks noRot="1" noChangeAspect="1" noMove="1" noResize="1" noEditPoints="1" noAdjustHandles="1" noChangeArrowheads="1" noChangeShapeType="1" noTextEdit="1"/>
              </p:cNvSpPr>
              <p:nvPr/>
            </p:nvSpPr>
            <p:spPr>
              <a:xfrm>
                <a:off x="1175863" y="5288383"/>
                <a:ext cx="3048657" cy="523220"/>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D379726-2759-9641-C633-97AB93B600B7}"/>
                  </a:ext>
                </a:extLst>
              </p:cNvPr>
              <p:cNvSpPr txBox="1"/>
              <p:nvPr/>
            </p:nvSpPr>
            <p:spPr>
              <a:xfrm>
                <a:off x="7084132" y="5083325"/>
                <a:ext cx="3048657" cy="9745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800" b="0" i="1" smtClean="0">
                              <a:solidFill>
                                <a:schemeClr val="bg1"/>
                              </a:solidFill>
                              <a:latin typeface="Cambria Math" panose="02040503050406030204" pitchFamily="18" charset="0"/>
                            </a:rPr>
                          </m:ctrlPr>
                        </m:fPr>
                        <m:num>
                          <m:r>
                            <a:rPr lang="el-GR" sz="2800" b="0" i="1" smtClean="0">
                              <a:solidFill>
                                <a:schemeClr val="bg1"/>
                              </a:solidFill>
                              <a:latin typeface="Cambria Math" panose="02040503050406030204" pitchFamily="18" charset="0"/>
                            </a:rPr>
                            <m:t>1</m:t>
                          </m:r>
                        </m:num>
                        <m:den>
                          <m:sSub>
                            <m:sSubPr>
                              <m:ctrlPr>
                                <a:rPr lang="en-US" sz="2800" i="1">
                                  <a:solidFill>
                                    <a:schemeClr val="bg1"/>
                                  </a:solidFill>
                                  <a:latin typeface="Cambria Math" panose="02040503050406030204" pitchFamily="18" charset="0"/>
                                </a:rPr>
                              </m:ctrlPr>
                            </m:sSubPr>
                            <m:e>
                              <m:r>
                                <a:rPr lang="en-US" sz="2800" i="1">
                                  <a:solidFill>
                                    <a:schemeClr val="bg1"/>
                                  </a:solidFill>
                                  <a:latin typeface="Cambria Math" panose="02040503050406030204" pitchFamily="18" charset="0"/>
                                </a:rPr>
                                <m:t>𝑅</m:t>
                              </m:r>
                            </m:e>
                            <m:sub>
                              <m:r>
                                <m:rPr>
                                  <m:sty m:val="p"/>
                                </m:rPr>
                                <a:rPr lang="el-GR" sz="2800">
                                  <a:solidFill>
                                    <a:schemeClr val="bg1"/>
                                  </a:solidFill>
                                  <a:latin typeface="Cambria Math" panose="02040503050406030204" pitchFamily="18" charset="0"/>
                                </a:rPr>
                                <m:t>ισοδ</m:t>
                              </m:r>
                            </m:sub>
                          </m:sSub>
                        </m:den>
                      </m:f>
                      <m:r>
                        <a:rPr lang="el-GR" sz="2800" b="0" i="1" smtClean="0">
                          <a:solidFill>
                            <a:schemeClr val="bg1"/>
                          </a:solidFill>
                          <a:latin typeface="Cambria Math" panose="02040503050406030204" pitchFamily="18" charset="0"/>
                        </a:rPr>
                        <m:t>=</m:t>
                      </m:r>
                      <m:f>
                        <m:fPr>
                          <m:ctrlPr>
                            <a:rPr lang="en-US" sz="2800" i="1">
                              <a:solidFill>
                                <a:schemeClr val="bg1"/>
                              </a:solidFill>
                              <a:latin typeface="Cambria Math" panose="02040503050406030204" pitchFamily="18" charset="0"/>
                            </a:rPr>
                          </m:ctrlPr>
                        </m:fPr>
                        <m:num>
                          <m:r>
                            <a:rPr lang="el-GR" sz="2800" i="1">
                              <a:solidFill>
                                <a:schemeClr val="bg1"/>
                              </a:solidFill>
                              <a:latin typeface="Cambria Math" panose="02040503050406030204" pitchFamily="18" charset="0"/>
                            </a:rPr>
                            <m:t>1</m:t>
                          </m:r>
                        </m:num>
                        <m:den>
                          <m:sSub>
                            <m:sSubPr>
                              <m:ctrlPr>
                                <a:rPr lang="en-US" sz="2800" i="1">
                                  <a:solidFill>
                                    <a:schemeClr val="bg1"/>
                                  </a:solidFill>
                                  <a:latin typeface="Cambria Math" panose="02040503050406030204" pitchFamily="18" charset="0"/>
                                </a:rPr>
                              </m:ctrlPr>
                            </m:sSubPr>
                            <m:e>
                              <m:r>
                                <a:rPr lang="en-US" sz="2800" i="1">
                                  <a:solidFill>
                                    <a:schemeClr val="bg1"/>
                                  </a:solidFill>
                                  <a:latin typeface="Cambria Math" panose="02040503050406030204" pitchFamily="18" charset="0"/>
                                </a:rPr>
                                <m:t>𝑅</m:t>
                              </m:r>
                            </m:e>
                            <m:sub>
                              <m:r>
                                <a:rPr lang="el-GR" sz="2800" b="0" i="0" smtClean="0">
                                  <a:solidFill>
                                    <a:schemeClr val="bg1"/>
                                  </a:solidFill>
                                  <a:latin typeface="Cambria Math" panose="02040503050406030204" pitchFamily="18" charset="0"/>
                                </a:rPr>
                                <m:t>1</m:t>
                              </m:r>
                            </m:sub>
                          </m:sSub>
                        </m:den>
                      </m:f>
                      <m:r>
                        <a:rPr lang="el-GR" sz="2800" b="0" i="1" smtClean="0">
                          <a:solidFill>
                            <a:schemeClr val="bg1"/>
                          </a:solidFill>
                          <a:latin typeface="Cambria Math" panose="02040503050406030204" pitchFamily="18" charset="0"/>
                        </a:rPr>
                        <m:t>+</m:t>
                      </m:r>
                      <m:f>
                        <m:fPr>
                          <m:ctrlPr>
                            <a:rPr lang="en-US" sz="2800" i="1">
                              <a:solidFill>
                                <a:schemeClr val="bg1"/>
                              </a:solidFill>
                              <a:latin typeface="Cambria Math" panose="02040503050406030204" pitchFamily="18" charset="0"/>
                            </a:rPr>
                          </m:ctrlPr>
                        </m:fPr>
                        <m:num>
                          <m:r>
                            <a:rPr lang="el-GR" sz="2800" i="1">
                              <a:solidFill>
                                <a:schemeClr val="bg1"/>
                              </a:solidFill>
                              <a:latin typeface="Cambria Math" panose="02040503050406030204" pitchFamily="18" charset="0"/>
                            </a:rPr>
                            <m:t>1</m:t>
                          </m:r>
                        </m:num>
                        <m:den>
                          <m:sSub>
                            <m:sSubPr>
                              <m:ctrlPr>
                                <a:rPr lang="en-US" sz="2800" i="1">
                                  <a:solidFill>
                                    <a:schemeClr val="bg1"/>
                                  </a:solidFill>
                                  <a:latin typeface="Cambria Math" panose="02040503050406030204" pitchFamily="18" charset="0"/>
                                </a:rPr>
                              </m:ctrlPr>
                            </m:sSubPr>
                            <m:e>
                              <m:r>
                                <a:rPr lang="en-US" sz="2800" i="1">
                                  <a:solidFill>
                                    <a:schemeClr val="bg1"/>
                                  </a:solidFill>
                                  <a:latin typeface="Cambria Math" panose="02040503050406030204" pitchFamily="18" charset="0"/>
                                </a:rPr>
                                <m:t>𝑅</m:t>
                              </m:r>
                            </m:e>
                            <m:sub>
                              <m:r>
                                <a:rPr lang="el-GR" sz="2800" b="0" i="0" smtClean="0">
                                  <a:solidFill>
                                    <a:schemeClr val="bg1"/>
                                  </a:solidFill>
                                  <a:latin typeface="Cambria Math" panose="02040503050406030204" pitchFamily="18" charset="0"/>
                                </a:rPr>
                                <m:t>2</m:t>
                              </m:r>
                            </m:sub>
                          </m:sSub>
                        </m:den>
                      </m:f>
                    </m:oMath>
                  </m:oMathPara>
                </a14:m>
                <a:endParaRPr lang="en-150" sz="2800" dirty="0"/>
              </a:p>
            </p:txBody>
          </p:sp>
        </mc:Choice>
        <mc:Fallback xmlns="">
          <p:sp>
            <p:nvSpPr>
              <p:cNvPr id="30" name="TextBox 29">
                <a:extLst>
                  <a:ext uri="{FF2B5EF4-FFF2-40B4-BE49-F238E27FC236}">
                    <a16:creationId xmlns:a16="http://schemas.microsoft.com/office/drawing/2014/main" id="{4D379726-2759-9641-C633-97AB93B600B7}"/>
                  </a:ext>
                </a:extLst>
              </p:cNvPr>
              <p:cNvSpPr txBox="1">
                <a:spLocks noRot="1" noChangeAspect="1" noMove="1" noResize="1" noEditPoints="1" noAdjustHandles="1" noChangeArrowheads="1" noChangeShapeType="1" noTextEdit="1"/>
              </p:cNvSpPr>
              <p:nvPr/>
            </p:nvSpPr>
            <p:spPr>
              <a:xfrm>
                <a:off x="7084132" y="5083325"/>
                <a:ext cx="3048657" cy="974562"/>
              </a:xfrm>
              <a:prstGeom prst="rect">
                <a:avLst/>
              </a:prstGeom>
              <a:blipFill>
                <a:blip r:embed="rId8"/>
                <a:stretch>
                  <a:fillRect/>
                </a:stretch>
              </a:blipFill>
            </p:spPr>
            <p:txBody>
              <a:bodyPr/>
              <a:lstStyle/>
              <a:p>
                <a:r>
                  <a:rPr lang="en-150">
                    <a:noFill/>
                  </a:rPr>
                  <a:t> </a:t>
                </a:r>
              </a:p>
            </p:txBody>
          </p:sp>
        </mc:Fallback>
      </mc:AlternateContent>
      <p:sp>
        <p:nvSpPr>
          <p:cNvPr id="31" name="Subtitle 2">
            <a:extLst>
              <a:ext uri="{FF2B5EF4-FFF2-40B4-BE49-F238E27FC236}">
                <a16:creationId xmlns:a16="http://schemas.microsoft.com/office/drawing/2014/main" id="{671A62C5-5F62-978F-776C-4DBA98EBA6F2}"/>
              </a:ext>
            </a:extLst>
          </p:cNvPr>
          <p:cNvSpPr txBox="1">
            <a:spLocks/>
          </p:cNvSpPr>
          <p:nvPr/>
        </p:nvSpPr>
        <p:spPr>
          <a:xfrm>
            <a:off x="-248452" y="6266199"/>
            <a:ext cx="6152886"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Προσθέτω αντιστάσεις</a:t>
            </a:r>
            <a:r>
              <a:rPr lang="en-US" dirty="0">
                <a:solidFill>
                  <a:schemeClr val="bg1"/>
                </a:solidFill>
              </a:rPr>
              <a:t> (R)</a:t>
            </a:r>
            <a:endParaRPr lang="el-GR" dirty="0">
              <a:solidFill>
                <a:schemeClr val="bg1"/>
              </a:solidFill>
            </a:endParaRPr>
          </a:p>
        </p:txBody>
      </p:sp>
      <mc:AlternateContent xmlns:mc="http://schemas.openxmlformats.org/markup-compatibility/2006" xmlns:a14="http://schemas.microsoft.com/office/drawing/2010/main">
        <mc:Choice Requires="a14">
          <p:sp>
            <p:nvSpPr>
              <p:cNvPr id="32" name="Subtitle 2">
                <a:extLst>
                  <a:ext uri="{FF2B5EF4-FFF2-40B4-BE49-F238E27FC236}">
                    <a16:creationId xmlns:a16="http://schemas.microsoft.com/office/drawing/2014/main" id="{CD6C168C-D58A-B1D8-8AF7-4F068E1811F5}"/>
                  </a:ext>
                </a:extLst>
              </p:cNvPr>
              <p:cNvSpPr txBox="1">
                <a:spLocks/>
              </p:cNvSpPr>
              <p:nvPr/>
            </p:nvSpPr>
            <p:spPr>
              <a:xfrm>
                <a:off x="5678152" y="6271248"/>
                <a:ext cx="6152886" cy="58675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Προσθέτω αγωγιμότητες (</a:t>
                </a:r>
                <a14:m>
                  <m:oMath xmlns:m="http://schemas.openxmlformats.org/officeDocument/2006/math">
                    <m:f>
                      <m:fPr>
                        <m:ctrlPr>
                          <a:rPr lang="el-GR" i="1" smtClean="0">
                            <a:solidFill>
                              <a:schemeClr val="bg1"/>
                            </a:solidFill>
                            <a:latin typeface="Cambria Math" panose="02040503050406030204" pitchFamily="18" charset="0"/>
                          </a:rPr>
                        </m:ctrlPr>
                      </m:fPr>
                      <m:num>
                        <m:r>
                          <a:rPr lang="el-GR" b="0" i="1" smtClean="0">
                            <a:solidFill>
                              <a:schemeClr val="bg1"/>
                            </a:solidFill>
                            <a:latin typeface="Cambria Math" panose="02040503050406030204" pitchFamily="18" charset="0"/>
                          </a:rPr>
                          <m:t>1</m:t>
                        </m:r>
                      </m:num>
                      <m:den>
                        <m:r>
                          <m:rPr>
                            <m:sty m:val="p"/>
                          </m:rPr>
                          <a:rPr lang="en-US" b="0" i="0" smtClean="0">
                            <a:solidFill>
                              <a:schemeClr val="bg1"/>
                            </a:solidFill>
                            <a:latin typeface="Cambria Math" panose="02040503050406030204" pitchFamily="18" charset="0"/>
                          </a:rPr>
                          <m:t>R</m:t>
                        </m:r>
                      </m:den>
                    </m:f>
                  </m:oMath>
                </a14:m>
                <a:r>
                  <a:rPr lang="en-US" dirty="0">
                    <a:solidFill>
                      <a:schemeClr val="bg1"/>
                    </a:solidFill>
                  </a:rPr>
                  <a:t>)</a:t>
                </a:r>
                <a:endParaRPr lang="el-GR" dirty="0">
                  <a:solidFill>
                    <a:schemeClr val="bg1"/>
                  </a:solidFill>
                </a:endParaRPr>
              </a:p>
            </p:txBody>
          </p:sp>
        </mc:Choice>
        <mc:Fallback xmlns="">
          <p:sp>
            <p:nvSpPr>
              <p:cNvPr id="32" name="Subtitle 2">
                <a:extLst>
                  <a:ext uri="{FF2B5EF4-FFF2-40B4-BE49-F238E27FC236}">
                    <a16:creationId xmlns:a16="http://schemas.microsoft.com/office/drawing/2014/main" id="{CD6C168C-D58A-B1D8-8AF7-4F068E1811F5}"/>
                  </a:ext>
                </a:extLst>
              </p:cNvPr>
              <p:cNvSpPr txBox="1">
                <a:spLocks noRot="1" noChangeAspect="1" noMove="1" noResize="1" noEditPoints="1" noAdjustHandles="1" noChangeArrowheads="1" noChangeShapeType="1" noTextEdit="1"/>
              </p:cNvSpPr>
              <p:nvPr/>
            </p:nvSpPr>
            <p:spPr>
              <a:xfrm>
                <a:off x="5678152" y="6271248"/>
                <a:ext cx="6152886" cy="586752"/>
              </a:xfrm>
              <a:prstGeom prst="rect">
                <a:avLst/>
              </a:prstGeom>
              <a:blipFill>
                <a:blip r:embed="rId9"/>
                <a:stretch>
                  <a:fillRect t="-2083" b="-8333"/>
                </a:stretch>
              </a:blipFill>
            </p:spPr>
            <p:txBody>
              <a:bodyPr/>
              <a:lstStyle/>
              <a:p>
                <a:r>
                  <a:rPr lang="en-150">
                    <a:noFill/>
                  </a:rPr>
                  <a:t> </a:t>
                </a:r>
              </a:p>
            </p:txBody>
          </p:sp>
        </mc:Fallback>
      </mc:AlternateContent>
    </p:spTree>
    <p:extLst>
      <p:ext uri="{BB962C8B-B14F-4D97-AF65-F5344CB8AC3E}">
        <p14:creationId xmlns:p14="http://schemas.microsoft.com/office/powerpoint/2010/main" val="4074208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Τα αποτελέσματα του Ηλεκτρικού Ρεύματος</a:t>
            </a:r>
            <a:endParaRPr lang="en-150" sz="2800" dirty="0">
              <a:solidFill>
                <a:schemeClr val="bg1"/>
              </a:solidFill>
            </a:endParaRPr>
          </a:p>
        </p:txBody>
      </p:sp>
      <p:sp>
        <p:nvSpPr>
          <p:cNvPr id="5" name="Rectangle 4">
            <a:extLst>
              <a:ext uri="{FF2B5EF4-FFF2-40B4-BE49-F238E27FC236}">
                <a16:creationId xmlns:a16="http://schemas.microsoft.com/office/drawing/2014/main" id="{4FF03CC6-B01A-7EE8-CE51-93963A82A961}"/>
              </a:ext>
            </a:extLst>
          </p:cNvPr>
          <p:cNvSpPr>
            <a:spLocks noChangeArrowheads="1"/>
          </p:cNvSpPr>
          <p:nvPr/>
        </p:nvSpPr>
        <p:spPr bwMode="auto">
          <a:xfrm>
            <a:off x="636838" y="2130632"/>
            <a:ext cx="16417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Θερμικά</a:t>
            </a:r>
          </a:p>
        </p:txBody>
      </p:sp>
      <p:pic>
        <p:nvPicPr>
          <p:cNvPr id="28674" name="Picture 2">
            <a:extLst>
              <a:ext uri="{FF2B5EF4-FFF2-40B4-BE49-F238E27FC236}">
                <a16:creationId xmlns:a16="http://schemas.microsoft.com/office/drawing/2014/main" id="{B3FBAD0A-484D-D09F-9B7C-14A5E222E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3601" y="1497723"/>
            <a:ext cx="3445384" cy="2025869"/>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a:extLst>
              <a:ext uri="{FF2B5EF4-FFF2-40B4-BE49-F238E27FC236}">
                <a16:creationId xmlns:a16="http://schemas.microsoft.com/office/drawing/2014/main" id="{2213E365-F1CE-416C-3662-B76EE52CE8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2642" y="1497723"/>
            <a:ext cx="2015359" cy="2015359"/>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a:extLst>
              <a:ext uri="{FF2B5EF4-FFF2-40B4-BE49-F238E27FC236}">
                <a16:creationId xmlns:a16="http://schemas.microsoft.com/office/drawing/2014/main" id="{C82E7AC7-84E3-3EDC-525C-43A67A8E5C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7369" y="1073500"/>
            <a:ext cx="2857742" cy="285774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430CC34-F2BB-3A59-4C55-BA0F9EAFEF0B}"/>
              </a:ext>
            </a:extLst>
          </p:cNvPr>
          <p:cNvSpPr>
            <a:spLocks noChangeArrowheads="1"/>
          </p:cNvSpPr>
          <p:nvPr/>
        </p:nvSpPr>
        <p:spPr bwMode="auto">
          <a:xfrm>
            <a:off x="636838" y="4093451"/>
            <a:ext cx="164179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Χημικά</a:t>
            </a:r>
          </a:p>
        </p:txBody>
      </p:sp>
      <p:pic>
        <p:nvPicPr>
          <p:cNvPr id="28680" name="Picture 8">
            <a:extLst>
              <a:ext uri="{FF2B5EF4-FFF2-40B4-BE49-F238E27FC236}">
                <a16:creationId xmlns:a16="http://schemas.microsoft.com/office/drawing/2014/main" id="{49835038-3A98-519C-DD42-A10129DEDC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3602" y="3664036"/>
            <a:ext cx="3445384" cy="19389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7337FBC-D81F-8D3A-26C0-31B94DAECE95}"/>
              </a:ext>
            </a:extLst>
          </p:cNvPr>
          <p:cNvPicPr>
            <a:picLocks noChangeAspect="1"/>
          </p:cNvPicPr>
          <p:nvPr/>
        </p:nvPicPr>
        <p:blipFill>
          <a:blip r:embed="rId7"/>
          <a:stretch>
            <a:fillRect/>
          </a:stretch>
        </p:blipFill>
        <p:spPr>
          <a:xfrm>
            <a:off x="6222642" y="3677423"/>
            <a:ext cx="3146863" cy="1925528"/>
          </a:xfrm>
          <a:prstGeom prst="rect">
            <a:avLst/>
          </a:prstGeom>
        </p:spPr>
      </p:pic>
    </p:spTree>
    <p:extLst>
      <p:ext uri="{BB962C8B-B14F-4D97-AF65-F5344CB8AC3E}">
        <p14:creationId xmlns:p14="http://schemas.microsoft.com/office/powerpoint/2010/main" val="1731965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674"/>
                                        </p:tgtEl>
                                        <p:attrNameLst>
                                          <p:attrName>style.visibility</p:attrName>
                                        </p:attrNameLst>
                                      </p:cBhvr>
                                      <p:to>
                                        <p:strVal val="visible"/>
                                      </p:to>
                                    </p:set>
                                    <p:animEffect transition="in" filter="fade">
                                      <p:cBhvr>
                                        <p:cTn id="12" dur="500"/>
                                        <p:tgtEl>
                                          <p:spTgt spid="286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676"/>
                                        </p:tgtEl>
                                        <p:attrNameLst>
                                          <p:attrName>style.visibility</p:attrName>
                                        </p:attrNameLst>
                                      </p:cBhvr>
                                      <p:to>
                                        <p:strVal val="visible"/>
                                      </p:to>
                                    </p:set>
                                    <p:animEffect transition="in" filter="fade">
                                      <p:cBhvr>
                                        <p:cTn id="17" dur="500"/>
                                        <p:tgtEl>
                                          <p:spTgt spid="2867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678"/>
                                        </p:tgtEl>
                                        <p:attrNameLst>
                                          <p:attrName>style.visibility</p:attrName>
                                        </p:attrNameLst>
                                      </p:cBhvr>
                                      <p:to>
                                        <p:strVal val="visible"/>
                                      </p:to>
                                    </p:set>
                                    <p:animEffect transition="in" filter="fade">
                                      <p:cBhvr>
                                        <p:cTn id="22" dur="500"/>
                                        <p:tgtEl>
                                          <p:spTgt spid="2867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680"/>
                                        </p:tgtEl>
                                        <p:attrNameLst>
                                          <p:attrName>style.visibility</p:attrName>
                                        </p:attrNameLst>
                                      </p:cBhvr>
                                      <p:to>
                                        <p:strVal val="visible"/>
                                      </p:to>
                                    </p:set>
                                    <p:animEffect transition="in" filter="fade">
                                      <p:cBhvr>
                                        <p:cTn id="32" dur="500"/>
                                        <p:tgtEl>
                                          <p:spTgt spid="2868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947211" y="344483"/>
            <a:ext cx="8183551"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Τα αποτελέσματα του Ηλεκτρικού Ρεύματος</a:t>
            </a:r>
            <a:endParaRPr lang="en-150" sz="2800" dirty="0">
              <a:solidFill>
                <a:schemeClr val="bg1"/>
              </a:solidFill>
            </a:endParaRPr>
          </a:p>
        </p:txBody>
      </p:sp>
      <p:pic>
        <p:nvPicPr>
          <p:cNvPr id="28684" name="Picture 12">
            <a:extLst>
              <a:ext uri="{FF2B5EF4-FFF2-40B4-BE49-F238E27FC236}">
                <a16:creationId xmlns:a16="http://schemas.microsoft.com/office/drawing/2014/main" id="{34BB4344-0163-71C6-F8C9-E2180116A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0781" y="1279104"/>
            <a:ext cx="2267273" cy="148741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BE5A686-CC6B-3C45-8199-7ABE44790F62}"/>
              </a:ext>
            </a:extLst>
          </p:cNvPr>
          <p:cNvSpPr>
            <a:spLocks noChangeArrowheads="1"/>
          </p:cNvSpPr>
          <p:nvPr/>
        </p:nvSpPr>
        <p:spPr bwMode="auto">
          <a:xfrm>
            <a:off x="628955" y="1719070"/>
            <a:ext cx="259509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Ηλεκτρομαγνητικά</a:t>
            </a:r>
          </a:p>
        </p:txBody>
      </p:sp>
      <p:pic>
        <p:nvPicPr>
          <p:cNvPr id="28688" name="Picture 16">
            <a:extLst>
              <a:ext uri="{FF2B5EF4-FFF2-40B4-BE49-F238E27FC236}">
                <a16:creationId xmlns:a16="http://schemas.microsoft.com/office/drawing/2014/main" id="{3363A412-2B6A-31F0-F90A-6540416292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4680" y="1279104"/>
            <a:ext cx="1984789" cy="148859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2C1E782-2108-955D-E0F6-CD790D50AF1D}"/>
              </a:ext>
            </a:extLst>
          </p:cNvPr>
          <p:cNvSpPr>
            <a:spLocks noChangeArrowheads="1"/>
          </p:cNvSpPr>
          <p:nvPr/>
        </p:nvSpPr>
        <p:spPr bwMode="auto">
          <a:xfrm>
            <a:off x="626016" y="3653403"/>
            <a:ext cx="259509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Φωτεινά</a:t>
            </a:r>
          </a:p>
        </p:txBody>
      </p:sp>
      <p:pic>
        <p:nvPicPr>
          <p:cNvPr id="28690" name="Picture 18">
            <a:extLst>
              <a:ext uri="{FF2B5EF4-FFF2-40B4-BE49-F238E27FC236}">
                <a16:creationId xmlns:a16="http://schemas.microsoft.com/office/drawing/2014/main" id="{9AFA5CBD-E75E-4156-BDA2-7C07F868FA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6095" y="1279104"/>
            <a:ext cx="2207616" cy="1471744"/>
          </a:xfrm>
          <a:prstGeom prst="rect">
            <a:avLst/>
          </a:prstGeom>
          <a:noFill/>
          <a:extLst>
            <a:ext uri="{909E8E84-426E-40DD-AFC4-6F175D3DCCD1}">
              <a14:hiddenFill xmlns:a14="http://schemas.microsoft.com/office/drawing/2010/main">
                <a:solidFill>
                  <a:srgbClr val="FFFFFF"/>
                </a:solidFill>
              </a14:hiddenFill>
            </a:ext>
          </a:extLst>
        </p:spPr>
      </p:pic>
      <p:pic>
        <p:nvPicPr>
          <p:cNvPr id="28692" name="Picture 20">
            <a:extLst>
              <a:ext uri="{FF2B5EF4-FFF2-40B4-BE49-F238E27FC236}">
                <a16:creationId xmlns:a16="http://schemas.microsoft.com/office/drawing/2014/main" id="{3550B4FB-6424-97CC-0C47-6F2883BD81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0781" y="2890346"/>
            <a:ext cx="1791236" cy="1791236"/>
          </a:xfrm>
          <a:prstGeom prst="rect">
            <a:avLst/>
          </a:prstGeom>
          <a:noFill/>
          <a:extLst>
            <a:ext uri="{909E8E84-426E-40DD-AFC4-6F175D3DCCD1}">
              <a14:hiddenFill xmlns:a14="http://schemas.microsoft.com/office/drawing/2010/main">
                <a:solidFill>
                  <a:srgbClr val="FFFFFF"/>
                </a:solidFill>
              </a14:hiddenFill>
            </a:ext>
          </a:extLst>
        </p:spPr>
      </p:pic>
      <p:pic>
        <p:nvPicPr>
          <p:cNvPr id="28694" name="Picture 22">
            <a:extLst>
              <a:ext uri="{FF2B5EF4-FFF2-40B4-BE49-F238E27FC236}">
                <a16:creationId xmlns:a16="http://schemas.microsoft.com/office/drawing/2014/main" id="{D5E83356-510A-A63E-BEE0-E8BF610EA6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84679" y="2890346"/>
            <a:ext cx="1984789" cy="17912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4C62D6E-89F8-CC8A-8740-0F8BD7AD3A01}"/>
              </a:ext>
            </a:extLst>
          </p:cNvPr>
          <p:cNvPicPr>
            <a:picLocks noChangeAspect="1"/>
          </p:cNvPicPr>
          <p:nvPr/>
        </p:nvPicPr>
        <p:blipFill>
          <a:blip r:embed="rId8"/>
          <a:stretch>
            <a:fillRect/>
          </a:stretch>
        </p:blipFill>
        <p:spPr>
          <a:xfrm>
            <a:off x="3520781" y="4886775"/>
            <a:ext cx="2649314" cy="1678347"/>
          </a:xfrm>
          <a:prstGeom prst="rect">
            <a:avLst/>
          </a:prstGeom>
        </p:spPr>
      </p:pic>
      <p:sp>
        <p:nvSpPr>
          <p:cNvPr id="10" name="Rectangle 9">
            <a:extLst>
              <a:ext uri="{FF2B5EF4-FFF2-40B4-BE49-F238E27FC236}">
                <a16:creationId xmlns:a16="http://schemas.microsoft.com/office/drawing/2014/main" id="{45D40548-2633-498D-AF19-973E9EAB0487}"/>
              </a:ext>
            </a:extLst>
          </p:cNvPr>
          <p:cNvSpPr>
            <a:spLocks noChangeArrowheads="1"/>
          </p:cNvSpPr>
          <p:nvPr/>
        </p:nvSpPr>
        <p:spPr bwMode="auto">
          <a:xfrm>
            <a:off x="626015" y="5442789"/>
            <a:ext cx="2595093"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effectLst/>
              </a:rPr>
              <a:t>Βιολογικά</a:t>
            </a:r>
          </a:p>
        </p:txBody>
      </p:sp>
      <p:pic>
        <p:nvPicPr>
          <p:cNvPr id="28696" name="Picture 24">
            <a:extLst>
              <a:ext uri="{FF2B5EF4-FFF2-40B4-BE49-F238E27FC236}">
                <a16:creationId xmlns:a16="http://schemas.microsoft.com/office/drawing/2014/main" id="{70DB5070-335C-D933-5CFA-DC78F0E6F9A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0942" y="4886775"/>
            <a:ext cx="2798824" cy="167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073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684"/>
                                        </p:tgtEl>
                                        <p:attrNameLst>
                                          <p:attrName>style.visibility</p:attrName>
                                        </p:attrNameLst>
                                      </p:cBhvr>
                                      <p:to>
                                        <p:strVal val="visible"/>
                                      </p:to>
                                    </p:set>
                                    <p:animEffect transition="in" filter="fade">
                                      <p:cBhvr>
                                        <p:cTn id="12" dur="500"/>
                                        <p:tgtEl>
                                          <p:spTgt spid="286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688"/>
                                        </p:tgtEl>
                                        <p:attrNameLst>
                                          <p:attrName>style.visibility</p:attrName>
                                        </p:attrNameLst>
                                      </p:cBhvr>
                                      <p:to>
                                        <p:strVal val="visible"/>
                                      </p:to>
                                    </p:set>
                                    <p:animEffect transition="in" filter="fade">
                                      <p:cBhvr>
                                        <p:cTn id="17" dur="500"/>
                                        <p:tgtEl>
                                          <p:spTgt spid="2868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690"/>
                                        </p:tgtEl>
                                        <p:attrNameLst>
                                          <p:attrName>style.visibility</p:attrName>
                                        </p:attrNameLst>
                                      </p:cBhvr>
                                      <p:to>
                                        <p:strVal val="visible"/>
                                      </p:to>
                                    </p:set>
                                    <p:animEffect transition="in" filter="fade">
                                      <p:cBhvr>
                                        <p:cTn id="22" dur="500"/>
                                        <p:tgtEl>
                                          <p:spTgt spid="2869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692"/>
                                        </p:tgtEl>
                                        <p:attrNameLst>
                                          <p:attrName>style.visibility</p:attrName>
                                        </p:attrNameLst>
                                      </p:cBhvr>
                                      <p:to>
                                        <p:strVal val="visible"/>
                                      </p:to>
                                    </p:set>
                                    <p:animEffect transition="in" filter="fade">
                                      <p:cBhvr>
                                        <p:cTn id="32" dur="500"/>
                                        <p:tgtEl>
                                          <p:spTgt spid="2869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694"/>
                                        </p:tgtEl>
                                        <p:attrNameLst>
                                          <p:attrName>style.visibility</p:attrName>
                                        </p:attrNameLst>
                                      </p:cBhvr>
                                      <p:to>
                                        <p:strVal val="visible"/>
                                      </p:to>
                                    </p:set>
                                    <p:animEffect transition="in" filter="fade">
                                      <p:cBhvr>
                                        <p:cTn id="37" dur="500"/>
                                        <p:tgtEl>
                                          <p:spTgt spid="2869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8696"/>
                                        </p:tgtEl>
                                        <p:attrNameLst>
                                          <p:attrName>style.visibility</p:attrName>
                                        </p:attrNameLst>
                                      </p:cBhvr>
                                      <p:to>
                                        <p:strVal val="visible"/>
                                      </p:to>
                                    </p:set>
                                    <p:animEffect transition="in" filter="fade">
                                      <p:cBhvr>
                                        <p:cTn id="52" dur="500"/>
                                        <p:tgtEl>
                                          <p:spTgt spid="28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56291" y="44695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Ηλεκτρική Ενέργεια στο Κύκλωμα</a:t>
            </a:r>
            <a:endParaRPr lang="en-150" sz="2800" dirty="0">
              <a:solidFill>
                <a:schemeClr val="bg1"/>
              </a:solidFill>
            </a:endParaRPr>
          </a:p>
        </p:txBody>
      </p:sp>
      <p:sp>
        <p:nvSpPr>
          <p:cNvPr id="5" name="Rectangle 4">
            <a:extLst>
              <a:ext uri="{FF2B5EF4-FFF2-40B4-BE49-F238E27FC236}">
                <a16:creationId xmlns:a16="http://schemas.microsoft.com/office/drawing/2014/main" id="{A02016CC-ED92-61E6-E643-BE8927F28E1D}"/>
              </a:ext>
            </a:extLst>
          </p:cNvPr>
          <p:cNvSpPr>
            <a:spLocks noChangeArrowheads="1"/>
          </p:cNvSpPr>
          <p:nvPr/>
        </p:nvSpPr>
        <p:spPr bwMode="auto">
          <a:xfrm>
            <a:off x="767477" y="3132513"/>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Ας υποθέσουμε ότι μέσα από την μπαταρία περνάει φορτίο </a:t>
            </a:r>
            <a:r>
              <a:rPr lang="en-US" sz="2400" dirty="0">
                <a:solidFill>
                  <a:schemeClr val="bg1"/>
                </a:solidFill>
              </a:rPr>
              <a:t>q = 3C</a:t>
            </a:r>
            <a:r>
              <a:rPr lang="el-GR" sz="2400" dirty="0">
                <a:solidFill>
                  <a:schemeClr val="bg1"/>
                </a:solidFill>
              </a:rPr>
              <a:t>.</a:t>
            </a:r>
          </a:p>
          <a:p>
            <a:pPr algn="ctr"/>
            <a:r>
              <a:rPr lang="el-GR" sz="2400" dirty="0">
                <a:solidFill>
                  <a:schemeClr val="bg1"/>
                </a:solidFill>
                <a:effectLst/>
              </a:rPr>
              <a:t>Μία μπαταρία</a:t>
            </a:r>
            <a:r>
              <a:rPr lang="en-US" sz="2400" dirty="0">
                <a:solidFill>
                  <a:schemeClr val="bg1"/>
                </a:solidFill>
                <a:effectLst/>
              </a:rPr>
              <a:t> </a:t>
            </a:r>
            <a:r>
              <a:rPr lang="el-GR" sz="2400" dirty="0">
                <a:solidFill>
                  <a:schemeClr val="bg1"/>
                </a:solidFill>
                <a:effectLst/>
              </a:rPr>
              <a:t>ηλεκτρικής τάση </a:t>
            </a:r>
            <a:r>
              <a:rPr lang="en-US" sz="2400" dirty="0">
                <a:solidFill>
                  <a:schemeClr val="bg1"/>
                </a:solidFill>
                <a:effectLst/>
              </a:rPr>
              <a:t>V</a:t>
            </a:r>
            <a:r>
              <a:rPr lang="el-GR" sz="2400" baseline="-25000" dirty="0">
                <a:solidFill>
                  <a:schemeClr val="bg1"/>
                </a:solidFill>
              </a:rPr>
              <a:t>πηγής</a:t>
            </a:r>
            <a:r>
              <a:rPr lang="el-GR" sz="2400" dirty="0">
                <a:solidFill>
                  <a:schemeClr val="bg1"/>
                </a:solidFill>
              </a:rPr>
              <a:t> = 9</a:t>
            </a:r>
            <a:r>
              <a:rPr lang="en-US" sz="2400" dirty="0">
                <a:solidFill>
                  <a:schemeClr val="bg1"/>
                </a:solidFill>
              </a:rPr>
              <a:t>V, </a:t>
            </a:r>
            <a:r>
              <a:rPr lang="el-GR" sz="2400" dirty="0">
                <a:solidFill>
                  <a:schemeClr val="bg1"/>
                </a:solidFill>
              </a:rPr>
              <a:t>προσφέρει ενέργεια 9 </a:t>
            </a:r>
            <a:r>
              <a:rPr lang="en-US" sz="2400" dirty="0">
                <a:solidFill>
                  <a:schemeClr val="bg1"/>
                </a:solidFill>
              </a:rPr>
              <a:t>Joule </a:t>
            </a:r>
            <a:r>
              <a:rPr lang="el-GR" sz="2400" dirty="0">
                <a:solidFill>
                  <a:schemeClr val="bg1"/>
                </a:solidFill>
              </a:rPr>
              <a:t>ανά κάθε </a:t>
            </a:r>
            <a:r>
              <a:rPr lang="en-US" sz="2400" dirty="0">
                <a:solidFill>
                  <a:schemeClr val="bg1"/>
                </a:solidFill>
              </a:rPr>
              <a:t>Coulomb </a:t>
            </a:r>
            <a:r>
              <a:rPr lang="el-GR" sz="2400" dirty="0">
                <a:solidFill>
                  <a:schemeClr val="bg1"/>
                </a:solidFill>
              </a:rPr>
              <a:t>που περνάει από μέσα της.</a:t>
            </a:r>
            <a:endParaRPr lang="en-US" sz="24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3146703-9FB6-8202-5A57-D1A625A1AD45}"/>
                  </a:ext>
                </a:extLst>
              </p:cNvPr>
              <p:cNvSpPr>
                <a:spLocks noChangeArrowheads="1"/>
              </p:cNvSpPr>
              <p:nvPr/>
            </p:nvSpPr>
            <p:spPr bwMode="auto">
              <a:xfrm>
                <a:off x="842363" y="4776441"/>
                <a:ext cx="11290295"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Οπότε, η ενέργεια που προσφέρει είναι</a:t>
                </a:r>
                <a:r>
                  <a:rPr lang="en-US" sz="2400" dirty="0">
                    <a:solidFill>
                      <a:schemeClr val="bg1"/>
                    </a:solidFill>
                  </a:rPr>
                  <a:t>:</a:t>
                </a:r>
              </a:p>
              <a:p>
                <a:pPr algn="ctr"/>
                <a14:m>
                  <m:oMathPara xmlns:m="http://schemas.openxmlformats.org/officeDocument/2006/math">
                    <m:oMathParaPr>
                      <m:jc m:val="centerGroup"/>
                    </m:oMathParaPr>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𝑉</m:t>
                          </m:r>
                        </m:e>
                        <m:sub>
                          <m:r>
                            <m:rPr>
                              <m:sty m:val="p"/>
                            </m:rPr>
                            <a:rPr lang="el-GR" sz="2400">
                              <a:solidFill>
                                <a:schemeClr val="bg1"/>
                              </a:solidFill>
                              <a:latin typeface="Cambria Math" panose="02040503050406030204" pitchFamily="18" charset="0"/>
                            </a:rPr>
                            <m:t>πηγής</m:t>
                          </m:r>
                        </m:sub>
                      </m:sSub>
                      <m:r>
                        <a:rPr lang="el-GR" sz="2400" i="1">
                          <a:solidFill>
                            <a:schemeClr val="bg1"/>
                          </a:solidFill>
                          <a:latin typeface="Cambria Math" panose="02040503050406030204" pitchFamily="18" charset="0"/>
                        </a:rPr>
                        <m:t>= </m:t>
                      </m:r>
                      <m:f>
                        <m:fPr>
                          <m:ctrlPr>
                            <a:rPr lang="el-GR" sz="2400" i="1">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𝑈</m:t>
                          </m:r>
                        </m:num>
                        <m:den>
                          <m:r>
                            <a:rPr lang="en-US" sz="2400" i="1">
                              <a:solidFill>
                                <a:schemeClr val="bg1"/>
                              </a:solidFill>
                              <a:latin typeface="Cambria Math" panose="02040503050406030204" pitchFamily="18" charset="0"/>
                            </a:rPr>
                            <m:t>𝑞</m:t>
                          </m:r>
                        </m:den>
                      </m:f>
                      <m:groupChr>
                        <m:groupChrPr>
                          <m:chr m:val="⇒"/>
                          <m:pos m:val="top"/>
                          <m:ctrlPr>
                            <a:rPr lang="el-GR" sz="2400" i="1">
                              <a:solidFill>
                                <a:schemeClr val="bg1"/>
                              </a:solidFill>
                              <a:latin typeface="Cambria Math" panose="02040503050406030204" pitchFamily="18" charset="0"/>
                            </a:rPr>
                          </m:ctrlPr>
                        </m:groupChrPr>
                        <m:e/>
                      </m:groupChr>
                      <m:r>
                        <a:rPr lang="en-US" sz="2400" i="1">
                          <a:solidFill>
                            <a:schemeClr val="bg1"/>
                          </a:solidFill>
                          <a:latin typeface="Cambria Math" panose="02040503050406030204" pitchFamily="18" charset="0"/>
                        </a:rPr>
                        <m:t>𝑈</m:t>
                      </m:r>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𝑉</m:t>
                          </m:r>
                        </m:e>
                        <m:sub>
                          <m:r>
                            <m:rPr>
                              <m:sty m:val="p"/>
                            </m:rPr>
                            <a:rPr lang="el-GR" sz="2400">
                              <a:solidFill>
                                <a:schemeClr val="bg1"/>
                              </a:solidFill>
                              <a:latin typeface="Cambria Math" panose="02040503050406030204" pitchFamily="18" charset="0"/>
                            </a:rPr>
                            <m:t>πηγής</m:t>
                          </m:r>
                        </m:sub>
                      </m:sSub>
                      <m:r>
                        <a:rPr lang="en-US" sz="2400" dirty="0">
                          <a:solidFill>
                            <a:schemeClr val="bg1"/>
                          </a:solidFill>
                          <a:latin typeface="Cambria Math" panose="02040503050406030204" pitchFamily="18" charset="0"/>
                          <a:ea typeface="Cambria Math" panose="02040503050406030204" pitchFamily="18" charset="0"/>
                        </a:rPr>
                        <m:t>∙</m:t>
                      </m:r>
                      <m:r>
                        <a:rPr lang="en-US" sz="2400" i="1" dirty="0">
                          <a:solidFill>
                            <a:schemeClr val="bg1"/>
                          </a:solidFill>
                          <a:latin typeface="Cambria Math" panose="02040503050406030204" pitchFamily="18" charset="0"/>
                          <a:ea typeface="Cambria Math" panose="02040503050406030204" pitchFamily="18" charset="0"/>
                        </a:rPr>
                        <m:t>𝑞</m:t>
                      </m:r>
                      <m:groupChr>
                        <m:groupChrPr>
                          <m:chr m:val="⇒"/>
                          <m:pos m:val="top"/>
                          <m:ctrlPr>
                            <a:rPr lang="el-GR" sz="2400" i="1">
                              <a:solidFill>
                                <a:schemeClr val="bg1"/>
                              </a:solidFill>
                              <a:latin typeface="Cambria Math" panose="02040503050406030204" pitchFamily="18" charset="0"/>
                            </a:rPr>
                          </m:ctrlPr>
                        </m:groupChrPr>
                        <m:e/>
                      </m:groupChr>
                      <m:r>
                        <a:rPr lang="en-US" sz="2400" i="1">
                          <a:solidFill>
                            <a:schemeClr val="bg1"/>
                          </a:solidFill>
                          <a:latin typeface="Cambria Math" panose="02040503050406030204" pitchFamily="18" charset="0"/>
                        </a:rPr>
                        <m:t>𝑈</m:t>
                      </m:r>
                      <m:r>
                        <a:rPr lang="en-US" sz="2400">
                          <a:solidFill>
                            <a:schemeClr val="bg1"/>
                          </a:solidFill>
                          <a:latin typeface="Cambria Math" panose="02040503050406030204" pitchFamily="18" charset="0"/>
                        </a:rPr>
                        <m:t>=9</m:t>
                      </m:r>
                      <m:r>
                        <m:rPr>
                          <m:sty m:val="p"/>
                        </m:rPr>
                        <a:rPr lang="en-US" sz="2400">
                          <a:solidFill>
                            <a:schemeClr val="bg1"/>
                          </a:solidFill>
                          <a:latin typeface="Cambria Math" panose="02040503050406030204" pitchFamily="18" charset="0"/>
                        </a:rPr>
                        <m:t>V</m:t>
                      </m:r>
                      <m:r>
                        <a:rPr lang="en-US" sz="2400" dirty="0">
                          <a:solidFill>
                            <a:schemeClr val="bg1"/>
                          </a:solidFill>
                          <a:latin typeface="Cambria Math" panose="02040503050406030204" pitchFamily="18" charset="0"/>
                          <a:ea typeface="Cambria Math" panose="02040503050406030204" pitchFamily="18" charset="0"/>
                        </a:rPr>
                        <m:t>∙3</m:t>
                      </m:r>
                      <m:r>
                        <m:rPr>
                          <m:sty m:val="p"/>
                        </m:rPr>
                        <a:rPr lang="en-US" sz="2400" dirty="0">
                          <a:solidFill>
                            <a:schemeClr val="bg1"/>
                          </a:solidFill>
                          <a:latin typeface="Cambria Math" panose="02040503050406030204" pitchFamily="18" charset="0"/>
                          <a:ea typeface="Cambria Math" panose="02040503050406030204" pitchFamily="18" charset="0"/>
                        </a:rPr>
                        <m:t>C</m:t>
                      </m:r>
                      <m:r>
                        <a:rPr lang="en-US" sz="2400" dirty="0">
                          <a:solidFill>
                            <a:schemeClr val="bg1"/>
                          </a:solidFill>
                          <a:latin typeface="Cambria Math" panose="02040503050406030204" pitchFamily="18" charset="0"/>
                          <a:ea typeface="Cambria Math" panose="02040503050406030204" pitchFamily="18" charset="0"/>
                        </a:rPr>
                        <m:t>=27</m:t>
                      </m:r>
                      <m:r>
                        <m:rPr>
                          <m:sty m:val="p"/>
                        </m:rPr>
                        <a:rPr lang="en-US" sz="2400" dirty="0">
                          <a:solidFill>
                            <a:schemeClr val="bg1"/>
                          </a:solidFill>
                          <a:latin typeface="Cambria Math" panose="02040503050406030204" pitchFamily="18" charset="0"/>
                          <a:ea typeface="Cambria Math" panose="02040503050406030204" pitchFamily="18" charset="0"/>
                        </a:rPr>
                        <m:t>J</m:t>
                      </m:r>
                    </m:oMath>
                  </m:oMathPara>
                </a14:m>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33146703-9FB6-8202-5A57-D1A625A1AD45}"/>
                  </a:ext>
                </a:extLst>
              </p:cNvPr>
              <p:cNvSpPr>
                <a:spLocks noRot="1" noChangeAspect="1" noMove="1" noResize="1" noEditPoints="1" noAdjustHandles="1" noChangeArrowheads="1" noChangeShapeType="1" noTextEdit="1"/>
              </p:cNvSpPr>
              <p:nvPr/>
            </p:nvSpPr>
            <p:spPr bwMode="auto">
              <a:xfrm>
                <a:off x="842363" y="4776441"/>
                <a:ext cx="11290295" cy="895577"/>
              </a:xfrm>
              <a:prstGeom prst="rect">
                <a:avLst/>
              </a:prstGeom>
              <a:blipFill>
                <a:blip r:embed="rId3"/>
                <a:stretch>
                  <a:fillRect t="-5479" b="-2945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
        <p:nvSpPr>
          <p:cNvPr id="9" name="Rectangle 8">
            <a:extLst>
              <a:ext uri="{FF2B5EF4-FFF2-40B4-BE49-F238E27FC236}">
                <a16:creationId xmlns:a16="http://schemas.microsoft.com/office/drawing/2014/main" id="{F88CF31E-8096-3887-C449-14489349A521}"/>
              </a:ext>
            </a:extLst>
          </p:cNvPr>
          <p:cNvSpPr>
            <a:spLocks noChangeArrowheads="1"/>
          </p:cNvSpPr>
          <p:nvPr/>
        </p:nvSpPr>
        <p:spPr bwMode="auto">
          <a:xfrm>
            <a:off x="1379483" y="1492129"/>
            <a:ext cx="1021605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Είπαμε ότι η μπαταρία προσφέρει ηλεκτρική ενέργεια στα ηλεκτρόνια, μέσω του ηλεκτρικού πεδίου, για να κινηθούν μέσα στον αγωγό.  </a:t>
            </a:r>
            <a:r>
              <a:rPr lang="el-GR" sz="2400" dirty="0">
                <a:solidFill>
                  <a:schemeClr val="bg1"/>
                </a:solidFill>
                <a:effectLst/>
              </a:rPr>
              <a:t>Τελικά πού πηγαίνει αυτή η ενέργεια, εφόσον τα ηλεκτρόνια κινούνται με σταθερή ταχύτητα;</a:t>
            </a:r>
          </a:p>
          <a:p>
            <a:pPr algn="ctr"/>
            <a:endParaRPr lang="el-GR" sz="2400" dirty="0">
              <a:solidFill>
                <a:schemeClr val="bg1"/>
              </a:solidFill>
              <a:effectLst/>
            </a:endParaRPr>
          </a:p>
        </p:txBody>
      </p:sp>
    </p:spTree>
    <p:extLst>
      <p:ext uri="{BB962C8B-B14F-4D97-AF65-F5344CB8AC3E}">
        <p14:creationId xmlns:p14="http://schemas.microsoft.com/office/powerpoint/2010/main" val="965063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56291" y="446959"/>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 Ηλεκτρική Ενέργεια στο Κύκλωμα</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379483" y="1492129"/>
            <a:ext cx="1021605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Είπαμε ότι η μπαταρία προσφέρει ηλεκτρική ενέργεια στα ηλεκτρόνια, μέσω του ηλεκτρικού πεδίου, για να κινηθούν μέσα στον αγωγό.  </a:t>
            </a:r>
            <a:r>
              <a:rPr lang="el-GR" sz="2400" dirty="0">
                <a:solidFill>
                  <a:schemeClr val="bg1"/>
                </a:solidFill>
                <a:effectLst/>
              </a:rPr>
              <a:t>Τελικά πού πηγαίνει αυτή η ενέργεια, εφόσον τα ηλεκτρόνια κινούνται με σταθερή ταχύτητα;</a:t>
            </a:r>
          </a:p>
          <a:p>
            <a:pPr algn="ctr"/>
            <a:endParaRPr lang="el-GR" sz="2400" dirty="0">
              <a:solidFill>
                <a:schemeClr val="bg1"/>
              </a:solidFill>
              <a:effectLst/>
            </a:endParaRPr>
          </a:p>
        </p:txBody>
      </p:sp>
      <p:sp>
        <p:nvSpPr>
          <p:cNvPr id="5" name="Rectangle 4">
            <a:extLst>
              <a:ext uri="{FF2B5EF4-FFF2-40B4-BE49-F238E27FC236}">
                <a16:creationId xmlns:a16="http://schemas.microsoft.com/office/drawing/2014/main" id="{A02016CC-ED92-61E6-E643-BE8927F28E1D}"/>
              </a:ext>
            </a:extLst>
          </p:cNvPr>
          <p:cNvSpPr>
            <a:spLocks noChangeArrowheads="1"/>
          </p:cNvSpPr>
          <p:nvPr/>
        </p:nvSpPr>
        <p:spPr bwMode="auto">
          <a:xfrm>
            <a:off x="450852" y="4373768"/>
            <a:ext cx="1129029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Στα άκρα του αγωγού εμφανίζεται η ίδια ηλεκτρική τάση. Καθώς το ηλεκτρόνιο περνάει μέσα από τον αγωγό διοχετεύει συνεχώς την ενέργεια που παίρνει από το πεδίο στα ιόντα τα οποία θέτει σε ολοένα και αυξανόμενη κίνηση.</a:t>
            </a:r>
          </a:p>
          <a:p>
            <a:pPr algn="ctr"/>
            <a:r>
              <a:rPr lang="el-GR" sz="2400" dirty="0">
                <a:solidFill>
                  <a:schemeClr val="bg1"/>
                </a:solidFill>
              </a:rPr>
              <a:t>Τους προσφέρει δηλαδή θερμική ενέργεια.</a:t>
            </a:r>
            <a:endParaRPr lang="en-US" sz="2400" dirty="0">
              <a:solidFill>
                <a:schemeClr val="bg1"/>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3146703-9FB6-8202-5A57-D1A625A1AD45}"/>
                  </a:ext>
                </a:extLst>
              </p:cNvPr>
              <p:cNvSpPr>
                <a:spLocks noChangeArrowheads="1"/>
              </p:cNvSpPr>
              <p:nvPr/>
            </p:nvSpPr>
            <p:spPr bwMode="auto">
              <a:xfrm>
                <a:off x="767477" y="2862459"/>
                <a:ext cx="11290295"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Η ενέργεια που προσφέρει η μπαταρία είναι</a:t>
                </a:r>
                <a:r>
                  <a:rPr lang="en-US" sz="2400" dirty="0">
                    <a:solidFill>
                      <a:schemeClr val="bg1"/>
                    </a:solidFill>
                  </a:rPr>
                  <a:t>:</a:t>
                </a:r>
              </a:p>
              <a:p>
                <a:pPr algn="ctr"/>
                <a14:m>
                  <m:oMathPara xmlns:m="http://schemas.openxmlformats.org/officeDocument/2006/math">
                    <m:oMathParaPr>
                      <m:jc m:val="centerGroup"/>
                    </m:oMathParaPr>
                    <m:oMath xmlns:m="http://schemas.openxmlformats.org/officeDocument/2006/math">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𝑉</m:t>
                          </m:r>
                        </m:e>
                        <m:sub>
                          <m:r>
                            <m:rPr>
                              <m:sty m:val="p"/>
                            </m:rPr>
                            <a:rPr lang="el-GR" sz="2400">
                              <a:solidFill>
                                <a:schemeClr val="bg1"/>
                              </a:solidFill>
                              <a:latin typeface="Cambria Math" panose="02040503050406030204" pitchFamily="18" charset="0"/>
                            </a:rPr>
                            <m:t>πηγής</m:t>
                          </m:r>
                        </m:sub>
                      </m:sSub>
                      <m:r>
                        <a:rPr lang="el-GR" sz="2400" i="1">
                          <a:solidFill>
                            <a:schemeClr val="bg1"/>
                          </a:solidFill>
                          <a:latin typeface="Cambria Math" panose="02040503050406030204" pitchFamily="18" charset="0"/>
                        </a:rPr>
                        <m:t>= </m:t>
                      </m:r>
                      <m:f>
                        <m:fPr>
                          <m:ctrlPr>
                            <a:rPr lang="el-GR" sz="2400" i="1">
                              <a:solidFill>
                                <a:schemeClr val="bg1"/>
                              </a:solidFill>
                              <a:latin typeface="Cambria Math" panose="02040503050406030204" pitchFamily="18" charset="0"/>
                            </a:rPr>
                          </m:ctrlPr>
                        </m:fPr>
                        <m:num>
                          <m:r>
                            <a:rPr lang="en-US" sz="2400" i="1">
                              <a:solidFill>
                                <a:schemeClr val="bg1"/>
                              </a:solidFill>
                              <a:latin typeface="Cambria Math" panose="02040503050406030204" pitchFamily="18" charset="0"/>
                            </a:rPr>
                            <m:t>𝑈</m:t>
                          </m:r>
                        </m:num>
                        <m:den>
                          <m:r>
                            <a:rPr lang="en-US" sz="2400" i="1">
                              <a:solidFill>
                                <a:schemeClr val="bg1"/>
                              </a:solidFill>
                              <a:latin typeface="Cambria Math" panose="02040503050406030204" pitchFamily="18" charset="0"/>
                            </a:rPr>
                            <m:t>𝑞</m:t>
                          </m:r>
                        </m:den>
                      </m:f>
                      <m:groupChr>
                        <m:groupChrPr>
                          <m:chr m:val="⇒"/>
                          <m:pos m:val="top"/>
                          <m:ctrlPr>
                            <a:rPr lang="el-GR" sz="2400" i="1">
                              <a:solidFill>
                                <a:schemeClr val="bg1"/>
                              </a:solidFill>
                              <a:latin typeface="Cambria Math" panose="02040503050406030204" pitchFamily="18" charset="0"/>
                            </a:rPr>
                          </m:ctrlPr>
                        </m:groupChrPr>
                        <m:e/>
                      </m:groupChr>
                      <m:r>
                        <a:rPr lang="en-US" sz="2400" i="1">
                          <a:solidFill>
                            <a:schemeClr val="bg1"/>
                          </a:solidFill>
                          <a:latin typeface="Cambria Math" panose="02040503050406030204" pitchFamily="18" charset="0"/>
                        </a:rPr>
                        <m:t>𝑈</m:t>
                      </m:r>
                      <m:r>
                        <a:rPr lang="en-US" sz="2400" i="1">
                          <a:solidFill>
                            <a:schemeClr val="bg1"/>
                          </a:solidFill>
                          <a:latin typeface="Cambria Math" panose="02040503050406030204" pitchFamily="18" charset="0"/>
                        </a:rPr>
                        <m:t>=</m:t>
                      </m:r>
                      <m:sSub>
                        <m:sSubPr>
                          <m:ctrlPr>
                            <a:rPr lang="en-US" sz="2400" i="1">
                              <a:solidFill>
                                <a:schemeClr val="bg1"/>
                              </a:solidFill>
                              <a:latin typeface="Cambria Math" panose="02040503050406030204" pitchFamily="18" charset="0"/>
                            </a:rPr>
                          </m:ctrlPr>
                        </m:sSubPr>
                        <m:e>
                          <m:r>
                            <a:rPr lang="en-US" sz="2400" i="1">
                              <a:solidFill>
                                <a:schemeClr val="bg1"/>
                              </a:solidFill>
                              <a:latin typeface="Cambria Math" panose="02040503050406030204" pitchFamily="18" charset="0"/>
                            </a:rPr>
                            <m:t>𝑉</m:t>
                          </m:r>
                        </m:e>
                        <m:sub>
                          <m:r>
                            <m:rPr>
                              <m:sty m:val="p"/>
                            </m:rPr>
                            <a:rPr lang="el-GR" sz="2400">
                              <a:solidFill>
                                <a:schemeClr val="bg1"/>
                              </a:solidFill>
                              <a:latin typeface="Cambria Math" panose="02040503050406030204" pitchFamily="18" charset="0"/>
                            </a:rPr>
                            <m:t>πηγής</m:t>
                          </m:r>
                        </m:sub>
                      </m:sSub>
                      <m:r>
                        <a:rPr lang="en-US" sz="2400" dirty="0">
                          <a:solidFill>
                            <a:schemeClr val="bg1"/>
                          </a:solidFill>
                          <a:latin typeface="Cambria Math" panose="02040503050406030204" pitchFamily="18" charset="0"/>
                          <a:ea typeface="Cambria Math" panose="02040503050406030204" pitchFamily="18" charset="0"/>
                        </a:rPr>
                        <m:t>∙</m:t>
                      </m:r>
                      <m:r>
                        <a:rPr lang="en-US" sz="2400" i="1" dirty="0">
                          <a:solidFill>
                            <a:schemeClr val="bg1"/>
                          </a:solidFill>
                          <a:latin typeface="Cambria Math" panose="02040503050406030204" pitchFamily="18" charset="0"/>
                          <a:ea typeface="Cambria Math" panose="02040503050406030204" pitchFamily="18" charset="0"/>
                        </a:rPr>
                        <m:t>𝑞</m:t>
                      </m:r>
                      <m:groupChr>
                        <m:groupChrPr>
                          <m:chr m:val="⇒"/>
                          <m:pos m:val="top"/>
                          <m:ctrlPr>
                            <a:rPr lang="el-GR" sz="2400" i="1">
                              <a:solidFill>
                                <a:schemeClr val="bg1"/>
                              </a:solidFill>
                              <a:latin typeface="Cambria Math" panose="02040503050406030204" pitchFamily="18" charset="0"/>
                            </a:rPr>
                          </m:ctrlPr>
                        </m:groupChrPr>
                        <m:e/>
                      </m:groupChr>
                      <m:r>
                        <a:rPr lang="en-US" sz="2400" i="1">
                          <a:solidFill>
                            <a:schemeClr val="bg1"/>
                          </a:solidFill>
                          <a:latin typeface="Cambria Math" panose="02040503050406030204" pitchFamily="18" charset="0"/>
                        </a:rPr>
                        <m:t>𝑈</m:t>
                      </m:r>
                      <m:r>
                        <a:rPr lang="en-US" sz="2400">
                          <a:solidFill>
                            <a:schemeClr val="bg1"/>
                          </a:solidFill>
                          <a:latin typeface="Cambria Math" panose="02040503050406030204" pitchFamily="18" charset="0"/>
                        </a:rPr>
                        <m:t>=9</m:t>
                      </m:r>
                      <m:r>
                        <m:rPr>
                          <m:sty m:val="p"/>
                        </m:rPr>
                        <a:rPr lang="en-US" sz="2400">
                          <a:solidFill>
                            <a:schemeClr val="bg1"/>
                          </a:solidFill>
                          <a:latin typeface="Cambria Math" panose="02040503050406030204" pitchFamily="18" charset="0"/>
                        </a:rPr>
                        <m:t>V</m:t>
                      </m:r>
                      <m:r>
                        <a:rPr lang="en-US" sz="2400" dirty="0">
                          <a:solidFill>
                            <a:schemeClr val="bg1"/>
                          </a:solidFill>
                          <a:latin typeface="Cambria Math" panose="02040503050406030204" pitchFamily="18" charset="0"/>
                          <a:ea typeface="Cambria Math" panose="02040503050406030204" pitchFamily="18" charset="0"/>
                        </a:rPr>
                        <m:t>∙3</m:t>
                      </m:r>
                      <m:r>
                        <m:rPr>
                          <m:sty m:val="p"/>
                        </m:rPr>
                        <a:rPr lang="en-US" sz="2400" dirty="0">
                          <a:solidFill>
                            <a:schemeClr val="bg1"/>
                          </a:solidFill>
                          <a:latin typeface="Cambria Math" panose="02040503050406030204" pitchFamily="18" charset="0"/>
                          <a:ea typeface="Cambria Math" panose="02040503050406030204" pitchFamily="18" charset="0"/>
                        </a:rPr>
                        <m:t>C</m:t>
                      </m:r>
                      <m:r>
                        <a:rPr lang="en-US" sz="2400" dirty="0">
                          <a:solidFill>
                            <a:schemeClr val="bg1"/>
                          </a:solidFill>
                          <a:latin typeface="Cambria Math" panose="02040503050406030204" pitchFamily="18" charset="0"/>
                          <a:ea typeface="Cambria Math" panose="02040503050406030204" pitchFamily="18" charset="0"/>
                        </a:rPr>
                        <m:t>=27</m:t>
                      </m:r>
                      <m:r>
                        <m:rPr>
                          <m:sty m:val="p"/>
                        </m:rPr>
                        <a:rPr lang="en-US" sz="2400" dirty="0">
                          <a:solidFill>
                            <a:schemeClr val="bg1"/>
                          </a:solidFill>
                          <a:latin typeface="Cambria Math" panose="02040503050406030204" pitchFamily="18" charset="0"/>
                          <a:ea typeface="Cambria Math" panose="02040503050406030204" pitchFamily="18" charset="0"/>
                        </a:rPr>
                        <m:t>J</m:t>
                      </m:r>
                    </m:oMath>
                  </m:oMathPara>
                </a14:m>
                <a:endParaRPr lang="el-GR" sz="2400" dirty="0">
                  <a:solidFill>
                    <a:schemeClr val="bg1"/>
                  </a:solidFill>
                </a:endParaRPr>
              </a:p>
            </p:txBody>
          </p:sp>
        </mc:Choice>
        <mc:Fallback xmlns="">
          <p:sp>
            <p:nvSpPr>
              <p:cNvPr id="2" name="Rectangle 1">
                <a:extLst>
                  <a:ext uri="{FF2B5EF4-FFF2-40B4-BE49-F238E27FC236}">
                    <a16:creationId xmlns:a16="http://schemas.microsoft.com/office/drawing/2014/main" id="{33146703-9FB6-8202-5A57-D1A625A1AD45}"/>
                  </a:ext>
                </a:extLst>
              </p:cNvPr>
              <p:cNvSpPr>
                <a:spLocks noRot="1" noChangeAspect="1" noMove="1" noResize="1" noEditPoints="1" noAdjustHandles="1" noChangeArrowheads="1" noChangeShapeType="1" noTextEdit="1"/>
              </p:cNvSpPr>
              <p:nvPr/>
            </p:nvSpPr>
            <p:spPr bwMode="auto">
              <a:xfrm>
                <a:off x="767477" y="2862459"/>
                <a:ext cx="11290295" cy="895577"/>
              </a:xfrm>
              <a:prstGeom prst="rect">
                <a:avLst/>
              </a:prstGeom>
              <a:blipFill>
                <a:blip r:embed="rId3"/>
                <a:stretch>
                  <a:fillRect t="-5479" b="-2945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862638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48408" y="108211"/>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Άσκηση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296714" y="885367"/>
            <a:ext cx="1021605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Στα άκρα μίας αντίστασης εφαρμόζεται ηλεκτρική τάση </a:t>
            </a:r>
            <a:r>
              <a:rPr lang="en-US" sz="2400" dirty="0">
                <a:solidFill>
                  <a:schemeClr val="bg1"/>
                </a:solidFill>
              </a:rPr>
              <a:t>V</a:t>
            </a:r>
            <a:r>
              <a:rPr lang="en-US" sz="2400" baseline="-25000" dirty="0">
                <a:solidFill>
                  <a:schemeClr val="bg1"/>
                </a:solidFill>
              </a:rPr>
              <a:t>R</a:t>
            </a:r>
            <a:r>
              <a:rPr lang="en-US" sz="2400" dirty="0">
                <a:solidFill>
                  <a:schemeClr val="bg1"/>
                </a:solidFill>
              </a:rPr>
              <a:t> = </a:t>
            </a:r>
            <a:r>
              <a:rPr lang="el-GR" sz="2400" dirty="0">
                <a:solidFill>
                  <a:schemeClr val="bg1"/>
                </a:solidFill>
              </a:rPr>
              <a:t>1</a:t>
            </a:r>
            <a:r>
              <a:rPr lang="en-US" sz="2400" dirty="0">
                <a:solidFill>
                  <a:schemeClr val="bg1"/>
                </a:solidFill>
              </a:rPr>
              <a:t>5V</a:t>
            </a:r>
            <a:r>
              <a:rPr lang="el-GR" sz="2400" dirty="0">
                <a:solidFill>
                  <a:schemeClr val="bg1"/>
                </a:solidFill>
              </a:rPr>
              <a:t>, και αυτή διαρρέεται από ηλεκτρικό ρεύμα έντασης Ι = 3Α. Να υπολογίσετε την ηλεκτρική ενέργεια που μετατρέπεται σε θερμική ενέργεια σε διάρκεια 2 δευτερολέπτων.</a:t>
            </a:r>
            <a:endParaRPr lang="el-GR" sz="2400" dirty="0">
              <a:solidFill>
                <a:schemeClr val="bg1"/>
              </a:solidFill>
              <a:effectLst/>
            </a:endParaRPr>
          </a:p>
          <a:p>
            <a:pPr algn="ctr"/>
            <a:endParaRPr lang="el-GR" sz="2400" dirty="0">
              <a:solidFill>
                <a:schemeClr val="bg1"/>
              </a:solidFill>
              <a:effectLst/>
            </a:endParaRPr>
          </a:p>
        </p:txBody>
      </p:sp>
      <p:pic>
        <p:nvPicPr>
          <p:cNvPr id="7" name="Picture 6">
            <a:extLst>
              <a:ext uri="{FF2B5EF4-FFF2-40B4-BE49-F238E27FC236}">
                <a16:creationId xmlns:a16="http://schemas.microsoft.com/office/drawing/2014/main" id="{343E59BD-E38B-742B-F60C-8AB681DD18AF}"/>
              </a:ext>
            </a:extLst>
          </p:cNvPr>
          <p:cNvPicPr>
            <a:picLocks noChangeAspect="1"/>
          </p:cNvPicPr>
          <p:nvPr/>
        </p:nvPicPr>
        <p:blipFill>
          <a:blip r:embed="rId3"/>
          <a:stretch>
            <a:fillRect/>
          </a:stretch>
        </p:blipFill>
        <p:spPr>
          <a:xfrm>
            <a:off x="5291041" y="2059129"/>
            <a:ext cx="1332178" cy="707719"/>
          </a:xfrm>
          <a:prstGeom prst="rect">
            <a:avLst/>
          </a:prstGeom>
        </p:spPr>
      </p:pic>
      <p:pic>
        <p:nvPicPr>
          <p:cNvPr id="9" name="Picture 8">
            <a:extLst>
              <a:ext uri="{FF2B5EF4-FFF2-40B4-BE49-F238E27FC236}">
                <a16:creationId xmlns:a16="http://schemas.microsoft.com/office/drawing/2014/main" id="{556C29AC-EFB3-8995-EF12-7BB5FFF291DC}"/>
              </a:ext>
            </a:extLst>
          </p:cNvPr>
          <p:cNvPicPr>
            <a:picLocks noChangeAspect="1"/>
          </p:cNvPicPr>
          <p:nvPr/>
        </p:nvPicPr>
        <p:blipFill>
          <a:blip r:embed="rId4"/>
          <a:stretch>
            <a:fillRect/>
          </a:stretch>
        </p:blipFill>
        <p:spPr>
          <a:xfrm>
            <a:off x="323533" y="3873270"/>
            <a:ext cx="2632502" cy="862973"/>
          </a:xfrm>
          <a:prstGeom prst="rect">
            <a:avLst/>
          </a:prstGeom>
        </p:spPr>
      </p:pic>
      <p:pic>
        <p:nvPicPr>
          <p:cNvPr id="11" name="Picture 10">
            <a:extLst>
              <a:ext uri="{FF2B5EF4-FFF2-40B4-BE49-F238E27FC236}">
                <a16:creationId xmlns:a16="http://schemas.microsoft.com/office/drawing/2014/main" id="{24CBBD91-4123-A93A-008D-4C9C0E4F1BF5}"/>
              </a:ext>
            </a:extLst>
          </p:cNvPr>
          <p:cNvPicPr>
            <a:picLocks noChangeAspect="1"/>
          </p:cNvPicPr>
          <p:nvPr/>
        </p:nvPicPr>
        <p:blipFill>
          <a:blip r:embed="rId5"/>
          <a:stretch>
            <a:fillRect/>
          </a:stretch>
        </p:blipFill>
        <p:spPr>
          <a:xfrm>
            <a:off x="426009" y="2541623"/>
            <a:ext cx="1797602" cy="1208306"/>
          </a:xfrm>
          <a:prstGeom prst="rect">
            <a:avLst/>
          </a:prstGeom>
        </p:spPr>
      </p:pic>
      <p:pic>
        <p:nvPicPr>
          <p:cNvPr id="13" name="Picture 12">
            <a:extLst>
              <a:ext uri="{FF2B5EF4-FFF2-40B4-BE49-F238E27FC236}">
                <a16:creationId xmlns:a16="http://schemas.microsoft.com/office/drawing/2014/main" id="{EEBC225F-99F3-1C50-B257-3F75B9F3C995}"/>
              </a:ext>
            </a:extLst>
          </p:cNvPr>
          <p:cNvPicPr>
            <a:picLocks noChangeAspect="1"/>
          </p:cNvPicPr>
          <p:nvPr/>
        </p:nvPicPr>
        <p:blipFill>
          <a:blip r:embed="rId6"/>
          <a:stretch>
            <a:fillRect/>
          </a:stretch>
        </p:blipFill>
        <p:spPr>
          <a:xfrm>
            <a:off x="2223611" y="2723136"/>
            <a:ext cx="3610406" cy="700094"/>
          </a:xfrm>
          <a:prstGeom prst="rect">
            <a:avLst/>
          </a:prstGeom>
        </p:spPr>
      </p:pic>
      <p:pic>
        <p:nvPicPr>
          <p:cNvPr id="15" name="Picture 14">
            <a:extLst>
              <a:ext uri="{FF2B5EF4-FFF2-40B4-BE49-F238E27FC236}">
                <a16:creationId xmlns:a16="http://schemas.microsoft.com/office/drawing/2014/main" id="{AE146EF7-D322-FEE3-7EF7-6DBE483CEA88}"/>
              </a:ext>
            </a:extLst>
          </p:cNvPr>
          <p:cNvPicPr>
            <a:picLocks noChangeAspect="1"/>
          </p:cNvPicPr>
          <p:nvPr/>
        </p:nvPicPr>
        <p:blipFill>
          <a:blip r:embed="rId7"/>
          <a:stretch>
            <a:fillRect/>
          </a:stretch>
        </p:blipFill>
        <p:spPr>
          <a:xfrm>
            <a:off x="5737160" y="2603833"/>
            <a:ext cx="2753318" cy="789981"/>
          </a:xfrm>
          <a:prstGeom prst="rect">
            <a:avLst/>
          </a:prstGeom>
        </p:spPr>
      </p:pic>
      <p:pic>
        <p:nvPicPr>
          <p:cNvPr id="17" name="Picture 16">
            <a:extLst>
              <a:ext uri="{FF2B5EF4-FFF2-40B4-BE49-F238E27FC236}">
                <a16:creationId xmlns:a16="http://schemas.microsoft.com/office/drawing/2014/main" id="{24B6C96F-34F6-3708-7987-7D96985AF208}"/>
              </a:ext>
            </a:extLst>
          </p:cNvPr>
          <p:cNvPicPr>
            <a:picLocks noChangeAspect="1"/>
          </p:cNvPicPr>
          <p:nvPr/>
        </p:nvPicPr>
        <p:blipFill>
          <a:blip r:embed="rId8"/>
          <a:stretch>
            <a:fillRect/>
          </a:stretch>
        </p:blipFill>
        <p:spPr>
          <a:xfrm>
            <a:off x="8490478" y="2692456"/>
            <a:ext cx="1398247" cy="575749"/>
          </a:xfrm>
          <a:prstGeom prst="rect">
            <a:avLst/>
          </a:prstGeom>
        </p:spPr>
      </p:pic>
      <p:pic>
        <p:nvPicPr>
          <p:cNvPr id="19" name="Picture 18">
            <a:extLst>
              <a:ext uri="{FF2B5EF4-FFF2-40B4-BE49-F238E27FC236}">
                <a16:creationId xmlns:a16="http://schemas.microsoft.com/office/drawing/2014/main" id="{1A43DD95-B205-5DF1-F8F8-E66965283AEC}"/>
              </a:ext>
            </a:extLst>
          </p:cNvPr>
          <p:cNvPicPr>
            <a:picLocks noChangeAspect="1"/>
          </p:cNvPicPr>
          <p:nvPr/>
        </p:nvPicPr>
        <p:blipFill>
          <a:blip r:embed="rId9"/>
          <a:stretch>
            <a:fillRect/>
          </a:stretch>
        </p:blipFill>
        <p:spPr>
          <a:xfrm>
            <a:off x="3065812" y="3822478"/>
            <a:ext cx="2377670" cy="862973"/>
          </a:xfrm>
          <a:prstGeom prst="rect">
            <a:avLst/>
          </a:prstGeom>
        </p:spPr>
      </p:pic>
      <p:pic>
        <p:nvPicPr>
          <p:cNvPr id="21" name="Picture 20">
            <a:extLst>
              <a:ext uri="{FF2B5EF4-FFF2-40B4-BE49-F238E27FC236}">
                <a16:creationId xmlns:a16="http://schemas.microsoft.com/office/drawing/2014/main" id="{C1E36036-AB0C-D3AA-1654-3E427853DFAB}"/>
              </a:ext>
            </a:extLst>
          </p:cNvPr>
          <p:cNvPicPr>
            <a:picLocks noChangeAspect="1"/>
          </p:cNvPicPr>
          <p:nvPr/>
        </p:nvPicPr>
        <p:blipFill>
          <a:blip r:embed="rId10"/>
          <a:stretch>
            <a:fillRect/>
          </a:stretch>
        </p:blipFill>
        <p:spPr>
          <a:xfrm>
            <a:off x="5642567" y="3885358"/>
            <a:ext cx="1530744" cy="705699"/>
          </a:xfrm>
          <a:prstGeom prst="rect">
            <a:avLst/>
          </a:prstGeom>
        </p:spPr>
      </p:pic>
      <p:sp>
        <p:nvSpPr>
          <p:cNvPr id="22" name="Rectangle 21">
            <a:extLst>
              <a:ext uri="{FF2B5EF4-FFF2-40B4-BE49-F238E27FC236}">
                <a16:creationId xmlns:a16="http://schemas.microsoft.com/office/drawing/2014/main" id="{65550BC5-C436-1EAE-29C7-B80FEFAD22A9}"/>
              </a:ext>
            </a:extLst>
          </p:cNvPr>
          <p:cNvSpPr>
            <a:spLocks noChangeArrowheads="1"/>
          </p:cNvSpPr>
          <p:nvPr/>
        </p:nvSpPr>
        <p:spPr bwMode="auto">
          <a:xfrm>
            <a:off x="866530" y="4969362"/>
            <a:ext cx="10972460"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Πόση είναι η ενέργεια ανά δευτερόλεπτο που μετατρέπεται σε θερμική ενέργεια;</a:t>
            </a:r>
            <a:endParaRPr lang="el-GR" sz="2400" dirty="0">
              <a:solidFill>
                <a:schemeClr val="bg1"/>
              </a:solidFill>
              <a:effectLst/>
            </a:endParaRPr>
          </a:p>
          <a:p>
            <a:pPr algn="ctr"/>
            <a:endParaRPr lang="el-GR" sz="2400" dirty="0">
              <a:solidFill>
                <a:schemeClr val="bg1"/>
              </a:solidFill>
              <a:effectLst/>
            </a:endParaRPr>
          </a:p>
        </p:txBody>
      </p:sp>
      <p:pic>
        <p:nvPicPr>
          <p:cNvPr id="24" name="Picture 23">
            <a:extLst>
              <a:ext uri="{FF2B5EF4-FFF2-40B4-BE49-F238E27FC236}">
                <a16:creationId xmlns:a16="http://schemas.microsoft.com/office/drawing/2014/main" id="{4C263CAF-A135-4158-7B83-40AB2622C9D0}"/>
              </a:ext>
            </a:extLst>
          </p:cNvPr>
          <p:cNvPicPr>
            <a:picLocks noChangeAspect="1"/>
          </p:cNvPicPr>
          <p:nvPr/>
        </p:nvPicPr>
        <p:blipFill>
          <a:blip r:embed="rId11"/>
          <a:stretch>
            <a:fillRect/>
          </a:stretch>
        </p:blipFill>
        <p:spPr>
          <a:xfrm>
            <a:off x="2503860" y="5455191"/>
            <a:ext cx="1123904" cy="1387318"/>
          </a:xfrm>
          <a:prstGeom prst="rect">
            <a:avLst/>
          </a:prstGeom>
        </p:spPr>
      </p:pic>
      <p:pic>
        <p:nvPicPr>
          <p:cNvPr id="26" name="Picture 25">
            <a:extLst>
              <a:ext uri="{FF2B5EF4-FFF2-40B4-BE49-F238E27FC236}">
                <a16:creationId xmlns:a16="http://schemas.microsoft.com/office/drawing/2014/main" id="{8F0FD285-41BD-EFCE-AC29-29D08D43D768}"/>
              </a:ext>
            </a:extLst>
          </p:cNvPr>
          <p:cNvPicPr>
            <a:picLocks noChangeAspect="1"/>
          </p:cNvPicPr>
          <p:nvPr/>
        </p:nvPicPr>
        <p:blipFill>
          <a:blip r:embed="rId12"/>
          <a:stretch>
            <a:fillRect/>
          </a:stretch>
        </p:blipFill>
        <p:spPr>
          <a:xfrm>
            <a:off x="3895479" y="5473964"/>
            <a:ext cx="1625689" cy="1144316"/>
          </a:xfrm>
          <a:prstGeom prst="rect">
            <a:avLst/>
          </a:prstGeom>
        </p:spPr>
      </p:pic>
      <p:pic>
        <p:nvPicPr>
          <p:cNvPr id="28" name="Picture 27">
            <a:extLst>
              <a:ext uri="{FF2B5EF4-FFF2-40B4-BE49-F238E27FC236}">
                <a16:creationId xmlns:a16="http://schemas.microsoft.com/office/drawing/2014/main" id="{F296783E-38CE-4ACB-9132-9DB63378F022}"/>
              </a:ext>
            </a:extLst>
          </p:cNvPr>
          <p:cNvPicPr>
            <a:picLocks noChangeAspect="1"/>
          </p:cNvPicPr>
          <p:nvPr/>
        </p:nvPicPr>
        <p:blipFill>
          <a:blip r:embed="rId13"/>
          <a:stretch>
            <a:fillRect/>
          </a:stretch>
        </p:blipFill>
        <p:spPr>
          <a:xfrm>
            <a:off x="5834793" y="5542607"/>
            <a:ext cx="1978254" cy="1007030"/>
          </a:xfrm>
          <a:prstGeom prst="rect">
            <a:avLst/>
          </a:prstGeom>
        </p:spPr>
      </p:pic>
    </p:spTree>
    <p:extLst>
      <p:ext uri="{BB962C8B-B14F-4D97-AF65-F5344CB8AC3E}">
        <p14:creationId xmlns:p14="http://schemas.microsoft.com/office/powerpoint/2010/main" val="3284154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48408" y="108211"/>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Ισχύς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296714" y="885367"/>
            <a:ext cx="1021605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Όταν βάζουμε στην πρίζα δύο ίδιου τύπου λάμπες γνωρίζουμε ότι είναι πιθανόν να μη φωτίζουν το ίδιο ισχυρά, παρά το γεγονός ότι στα άκρα τους εφαρμόζεται η ίδια ηλεκτρική τάση.  </a:t>
            </a:r>
            <a:endParaRPr lang="el-GR" sz="2400" dirty="0">
              <a:solidFill>
                <a:schemeClr val="bg1"/>
              </a:solidFill>
              <a:effectLst/>
            </a:endParaRPr>
          </a:p>
          <a:p>
            <a:pPr algn="ctr"/>
            <a:endParaRPr lang="el-GR" sz="2400" dirty="0">
              <a:solidFill>
                <a:schemeClr val="bg1"/>
              </a:solidFill>
              <a:effectLst/>
            </a:endParaRPr>
          </a:p>
        </p:txBody>
      </p:sp>
      <p:sp>
        <p:nvSpPr>
          <p:cNvPr id="2" name="Rectangle 1">
            <a:extLst>
              <a:ext uri="{FF2B5EF4-FFF2-40B4-BE49-F238E27FC236}">
                <a16:creationId xmlns:a16="http://schemas.microsoft.com/office/drawing/2014/main" id="{E10899DA-A563-C7FD-D60E-EF7D697E9AFD}"/>
              </a:ext>
            </a:extLst>
          </p:cNvPr>
          <p:cNvSpPr>
            <a:spLocks noChangeArrowheads="1"/>
          </p:cNvSpPr>
          <p:nvPr/>
        </p:nvSpPr>
        <p:spPr bwMode="auto">
          <a:xfrm>
            <a:off x="1296714" y="2320029"/>
            <a:ext cx="1021605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Αυτό σημαίνει ότι στον ίδιο χρόνο δεν μετατρέπουν το ίδιο ποσό ηλεκτρικής ενέργειας σε φωτεινή ενέργεια.</a:t>
            </a:r>
          </a:p>
        </p:txBody>
      </p:sp>
      <p:sp>
        <p:nvSpPr>
          <p:cNvPr id="5" name="Rectangle 4">
            <a:extLst>
              <a:ext uri="{FF2B5EF4-FFF2-40B4-BE49-F238E27FC236}">
                <a16:creationId xmlns:a16="http://schemas.microsoft.com/office/drawing/2014/main" id="{8A9E86D0-8E91-48F9-380D-9B1B2B70C363}"/>
              </a:ext>
            </a:extLst>
          </p:cNvPr>
          <p:cNvSpPr>
            <a:spLocks noChangeArrowheads="1"/>
          </p:cNvSpPr>
          <p:nvPr/>
        </p:nvSpPr>
        <p:spPr bwMode="auto">
          <a:xfrm>
            <a:off x="1296714" y="3541857"/>
            <a:ext cx="10216056"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Την ποσότητα της ενέργειας που μετατρέπεται σε μία άλλη μορφή</a:t>
            </a:r>
          </a:p>
          <a:p>
            <a:pPr algn="ctr"/>
            <a:r>
              <a:rPr lang="el-GR" sz="2400" dirty="0">
                <a:solidFill>
                  <a:schemeClr val="bg1"/>
                </a:solidFill>
              </a:rPr>
              <a:t>ανά μονάδα χρόνου την ονομάζουμε Ισχύ (</a:t>
            </a:r>
            <a:r>
              <a:rPr lang="en-US" sz="2400" dirty="0">
                <a:solidFill>
                  <a:schemeClr val="bg1"/>
                </a:solidFill>
              </a:rPr>
              <a:t>power):</a:t>
            </a:r>
            <a:endParaRPr lang="el-GR" sz="2400" dirty="0">
              <a:solidFill>
                <a:schemeClr val="bg1"/>
              </a:solidFill>
            </a:endParaRP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A2370E1-931F-6424-B160-3D183AE3634D}"/>
                  </a:ext>
                </a:extLst>
              </p:cNvPr>
              <p:cNvSpPr>
                <a:spLocks noChangeArrowheads="1"/>
              </p:cNvSpPr>
              <p:nvPr/>
            </p:nvSpPr>
            <p:spPr bwMode="auto">
              <a:xfrm>
                <a:off x="1170590" y="4629268"/>
                <a:ext cx="10216056"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14:m>
                  <m:oMathPara xmlns:m="http://schemas.openxmlformats.org/officeDocument/2006/math">
                    <m:oMathParaPr>
                      <m:jc m:val="centerGroup"/>
                    </m:oMathParaPr>
                    <m:oMath xmlns:m="http://schemas.openxmlformats.org/officeDocument/2006/math">
                      <m:r>
                        <a:rPr lang="en-US" sz="2400" b="0" i="1" dirty="0" smtClean="0">
                          <a:solidFill>
                            <a:schemeClr val="bg1"/>
                          </a:solidFill>
                          <a:latin typeface="Cambria Math" panose="02040503050406030204" pitchFamily="18" charset="0"/>
                        </a:rPr>
                        <m:t>𝑃</m:t>
                      </m:r>
                      <m:r>
                        <a:rPr lang="en-US" sz="2400" b="0" i="1" dirty="0" smtClean="0">
                          <a:solidFill>
                            <a:schemeClr val="bg1"/>
                          </a:solidFill>
                          <a:latin typeface="Cambria Math" panose="02040503050406030204" pitchFamily="18" charset="0"/>
                        </a:rPr>
                        <m:t>= </m:t>
                      </m:r>
                      <m:f>
                        <m:fPr>
                          <m:ctrlPr>
                            <a:rPr lang="en-US" sz="2400" b="0" i="1" dirty="0" smtClean="0">
                              <a:solidFill>
                                <a:schemeClr val="bg1"/>
                              </a:solidFill>
                              <a:latin typeface="Cambria Math" panose="02040503050406030204" pitchFamily="18" charset="0"/>
                            </a:rPr>
                          </m:ctrlPr>
                        </m:fPr>
                        <m:num>
                          <m:r>
                            <a:rPr lang="en-US" sz="2400" b="0" i="1" dirty="0" smtClean="0">
                              <a:solidFill>
                                <a:schemeClr val="bg1"/>
                              </a:solidFill>
                              <a:latin typeface="Cambria Math" panose="02040503050406030204" pitchFamily="18" charset="0"/>
                            </a:rPr>
                            <m:t>𝐸</m:t>
                          </m:r>
                        </m:num>
                        <m:den>
                          <m:r>
                            <m:rPr>
                              <m:sty m:val="p"/>
                            </m:rPr>
                            <a:rPr lang="el-GR" sz="2400" b="0" i="0" dirty="0" smtClean="0">
                              <a:solidFill>
                                <a:schemeClr val="bg1"/>
                              </a:solidFill>
                              <a:latin typeface="Cambria Math" panose="02040503050406030204" pitchFamily="18" charset="0"/>
                            </a:rPr>
                            <m:t>Δ</m:t>
                          </m:r>
                          <m:r>
                            <a:rPr lang="en-US" sz="2400" b="0" i="1" dirty="0" smtClean="0">
                              <a:solidFill>
                                <a:schemeClr val="bg1"/>
                              </a:solidFill>
                              <a:latin typeface="Cambria Math" panose="02040503050406030204" pitchFamily="18" charset="0"/>
                            </a:rPr>
                            <m:t>𝑡</m:t>
                          </m:r>
                        </m:den>
                      </m:f>
                    </m:oMath>
                  </m:oMathPara>
                </a14:m>
                <a:endParaRPr lang="el-GR" sz="2400" dirty="0">
                  <a:solidFill>
                    <a:schemeClr val="bg1"/>
                  </a:solidFill>
                </a:endParaRPr>
              </a:p>
            </p:txBody>
          </p:sp>
        </mc:Choice>
        <mc:Fallback xmlns="">
          <p:sp>
            <p:nvSpPr>
              <p:cNvPr id="6" name="Rectangle 5">
                <a:extLst>
                  <a:ext uri="{FF2B5EF4-FFF2-40B4-BE49-F238E27FC236}">
                    <a16:creationId xmlns:a16="http://schemas.microsoft.com/office/drawing/2014/main" id="{7A2370E1-931F-6424-B160-3D183AE3634D}"/>
                  </a:ext>
                </a:extLst>
              </p:cNvPr>
              <p:cNvSpPr>
                <a:spLocks noRot="1" noChangeAspect="1" noMove="1" noResize="1" noEditPoints="1" noAdjustHandles="1" noChangeArrowheads="1" noChangeShapeType="1" noTextEdit="1"/>
              </p:cNvSpPr>
              <p:nvPr/>
            </p:nvSpPr>
            <p:spPr bwMode="auto">
              <a:xfrm>
                <a:off x="1170590" y="4629268"/>
                <a:ext cx="10216056" cy="895577"/>
              </a:xfrm>
              <a:prstGeom prst="rect">
                <a:avLst/>
              </a:prstGeom>
              <a:blipFill>
                <a:blip r:embed="rId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0BB1062-ED5D-9765-905E-70977B6614BD}"/>
                  </a:ext>
                </a:extLst>
              </p:cNvPr>
              <p:cNvSpPr>
                <a:spLocks noChangeArrowheads="1"/>
              </p:cNvSpPr>
              <p:nvPr/>
            </p:nvSpPr>
            <p:spPr bwMode="auto">
              <a:xfrm>
                <a:off x="1296714" y="5716679"/>
                <a:ext cx="10216056" cy="8955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Μονάδα Μέτρησης: </a:t>
                </a:r>
                <a14:m>
                  <m:oMath xmlns:m="http://schemas.openxmlformats.org/officeDocument/2006/math">
                    <m:f>
                      <m:fPr>
                        <m:ctrlPr>
                          <a:rPr lang="en-US" sz="2400" i="1" dirty="0">
                            <a:solidFill>
                              <a:schemeClr val="bg1"/>
                            </a:solidFill>
                            <a:latin typeface="Cambria Math" panose="02040503050406030204" pitchFamily="18" charset="0"/>
                          </a:rPr>
                        </m:ctrlPr>
                      </m:fPr>
                      <m:num>
                        <m:r>
                          <a:rPr lang="el-GR" sz="2400" b="0" i="1" dirty="0" smtClean="0">
                            <a:solidFill>
                              <a:schemeClr val="bg1"/>
                            </a:solidFill>
                            <a:latin typeface="Cambria Math" panose="02040503050406030204" pitchFamily="18" charset="0"/>
                          </a:rPr>
                          <m:t>1</m:t>
                        </m:r>
                        <m:r>
                          <m:rPr>
                            <m:sty m:val="p"/>
                          </m:rPr>
                          <a:rPr lang="en-US" sz="2400" b="0" i="0" dirty="0" smtClean="0">
                            <a:solidFill>
                              <a:schemeClr val="bg1"/>
                            </a:solidFill>
                            <a:latin typeface="Cambria Math" panose="02040503050406030204" pitchFamily="18" charset="0"/>
                          </a:rPr>
                          <m:t>J</m:t>
                        </m:r>
                      </m:num>
                      <m:den>
                        <m:r>
                          <a:rPr lang="en-US" sz="2400" b="0" i="0" dirty="0" smtClean="0">
                            <a:solidFill>
                              <a:schemeClr val="bg1"/>
                            </a:solidFill>
                            <a:latin typeface="Cambria Math" panose="02040503050406030204" pitchFamily="18" charset="0"/>
                          </a:rPr>
                          <m:t>1</m:t>
                        </m:r>
                        <m:r>
                          <a:rPr lang="en-US" sz="2400" b="0" i="1" dirty="0" smtClean="0">
                            <a:solidFill>
                              <a:schemeClr val="bg1"/>
                            </a:solidFill>
                            <a:latin typeface="Cambria Math" panose="02040503050406030204" pitchFamily="18" charset="0"/>
                          </a:rPr>
                          <m:t>𝑠</m:t>
                        </m:r>
                      </m:den>
                    </m:f>
                    <m:r>
                      <a:rPr lang="en-US" sz="2400" b="0" i="1" dirty="0" smtClean="0">
                        <a:solidFill>
                          <a:schemeClr val="bg1"/>
                        </a:solidFill>
                        <a:latin typeface="Cambria Math" panose="02040503050406030204" pitchFamily="18" charset="0"/>
                      </a:rPr>
                      <m:t>=1</m:t>
                    </m:r>
                    <m:r>
                      <a:rPr lang="en-US" sz="2400" b="0" i="1" dirty="0" smtClean="0">
                        <a:solidFill>
                          <a:schemeClr val="bg1"/>
                        </a:solidFill>
                        <a:latin typeface="Cambria Math" panose="02040503050406030204" pitchFamily="18" charset="0"/>
                      </a:rPr>
                      <m:t>𝑊</m:t>
                    </m:r>
                  </m:oMath>
                </a14:m>
                <a:r>
                  <a:rPr lang="el-GR" sz="2400" dirty="0">
                    <a:solidFill>
                      <a:schemeClr val="bg1"/>
                    </a:solidFill>
                  </a:rPr>
                  <a:t> , 1</a:t>
                </a:r>
                <a:r>
                  <a:rPr lang="en-US" sz="2400" dirty="0">
                    <a:solidFill>
                      <a:schemeClr val="bg1"/>
                    </a:solidFill>
                  </a:rPr>
                  <a:t> Watt</a:t>
                </a:r>
                <a:endParaRPr lang="el-GR" sz="2400" dirty="0">
                  <a:solidFill>
                    <a:schemeClr val="bg1"/>
                  </a:solidFill>
                </a:endParaRPr>
              </a:p>
            </p:txBody>
          </p:sp>
        </mc:Choice>
        <mc:Fallback xmlns="">
          <p:sp>
            <p:nvSpPr>
              <p:cNvPr id="8" name="Rectangle 7">
                <a:extLst>
                  <a:ext uri="{FF2B5EF4-FFF2-40B4-BE49-F238E27FC236}">
                    <a16:creationId xmlns:a16="http://schemas.microsoft.com/office/drawing/2014/main" id="{E0BB1062-ED5D-9765-905E-70977B6614BD}"/>
                  </a:ext>
                </a:extLst>
              </p:cNvPr>
              <p:cNvSpPr>
                <a:spLocks noRot="1" noChangeAspect="1" noMove="1" noResize="1" noEditPoints="1" noAdjustHandles="1" noChangeArrowheads="1" noChangeShapeType="1" noTextEdit="1"/>
              </p:cNvSpPr>
              <p:nvPr/>
            </p:nvSpPr>
            <p:spPr bwMode="auto">
              <a:xfrm>
                <a:off x="1296714" y="5716679"/>
                <a:ext cx="10216056" cy="895577"/>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150">
                    <a:noFill/>
                  </a:rPr>
                  <a:t> </a:t>
                </a:r>
              </a:p>
            </p:txBody>
          </p:sp>
        </mc:Fallback>
      </mc:AlternateContent>
    </p:spTree>
    <p:extLst>
      <p:ext uri="{BB962C8B-B14F-4D97-AF65-F5344CB8AC3E}">
        <p14:creationId xmlns:p14="http://schemas.microsoft.com/office/powerpoint/2010/main" val="1840350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5" grpId="0"/>
      <p:bldP spid="6"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Εφαρμογή</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670034" y="885367"/>
            <a:ext cx="1132752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Σε ένα ηλεκτρικό κύκλωμα μία ηλεκτρική θερμάστρα «καταναλώνει» ενέργεια Ε = </a:t>
            </a:r>
            <a:r>
              <a:rPr lang="en-US" sz="2400" dirty="0">
                <a:solidFill>
                  <a:schemeClr val="bg1"/>
                </a:solidFill>
              </a:rPr>
              <a:t>4.000J </a:t>
            </a:r>
            <a:r>
              <a:rPr lang="el-GR" sz="2400" dirty="0">
                <a:solidFill>
                  <a:schemeClr val="bg1"/>
                </a:solidFill>
              </a:rPr>
              <a:t>σε χρονικό διάστημα Δ</a:t>
            </a:r>
            <a:r>
              <a:rPr lang="en-US" sz="2400" dirty="0">
                <a:solidFill>
                  <a:schemeClr val="bg1"/>
                </a:solidFill>
              </a:rPr>
              <a:t>t = 5s.</a:t>
            </a:r>
            <a:endParaRPr lang="el-GR" sz="2400" dirty="0">
              <a:solidFill>
                <a:schemeClr val="bg1"/>
              </a:solidFill>
            </a:endParaRPr>
          </a:p>
          <a:p>
            <a:r>
              <a:rPr lang="el-GR" sz="2400" dirty="0">
                <a:solidFill>
                  <a:schemeClr val="bg1"/>
                </a:solidFill>
              </a:rPr>
              <a:t>α) Να υπολογίσετε την ισχύ της, και</a:t>
            </a:r>
          </a:p>
          <a:p>
            <a:r>
              <a:rPr lang="el-GR" sz="2400" dirty="0">
                <a:solidFill>
                  <a:schemeClr val="bg1"/>
                </a:solidFill>
              </a:rPr>
              <a:t>β) Αν λειτουργήσει για Δ</a:t>
            </a:r>
            <a:r>
              <a:rPr lang="en-US" sz="2400" dirty="0">
                <a:solidFill>
                  <a:schemeClr val="bg1"/>
                </a:solidFill>
              </a:rPr>
              <a:t>t</a:t>
            </a:r>
            <a:r>
              <a:rPr lang="el-GR" sz="2400" dirty="0">
                <a:solidFill>
                  <a:schemeClr val="bg1"/>
                </a:solidFill>
              </a:rPr>
              <a:t> = 2 </a:t>
            </a:r>
            <a:r>
              <a:rPr lang="en-US" sz="2400" dirty="0">
                <a:solidFill>
                  <a:schemeClr val="bg1"/>
                </a:solidFill>
              </a:rPr>
              <a:t>min</a:t>
            </a:r>
            <a:r>
              <a:rPr lang="el-GR" sz="2400" dirty="0">
                <a:solidFill>
                  <a:schemeClr val="bg1"/>
                </a:solidFill>
              </a:rPr>
              <a:t>, πόση ενέργεια θα «καταναλώσει»; </a:t>
            </a:r>
            <a:endParaRPr lang="el-GR" sz="2400" dirty="0">
              <a:solidFill>
                <a:schemeClr val="bg1"/>
              </a:solidFill>
              <a:effectLst/>
            </a:endParaRPr>
          </a:p>
        </p:txBody>
      </p:sp>
      <p:pic>
        <p:nvPicPr>
          <p:cNvPr id="9" name="Picture 8">
            <a:extLst>
              <a:ext uri="{FF2B5EF4-FFF2-40B4-BE49-F238E27FC236}">
                <a16:creationId xmlns:a16="http://schemas.microsoft.com/office/drawing/2014/main" id="{7043DE7E-4702-6C72-1B07-E70F3F52223B}"/>
              </a:ext>
            </a:extLst>
          </p:cNvPr>
          <p:cNvPicPr>
            <a:picLocks noChangeAspect="1"/>
          </p:cNvPicPr>
          <p:nvPr/>
        </p:nvPicPr>
        <p:blipFill>
          <a:blip r:embed="rId3"/>
          <a:stretch>
            <a:fillRect/>
          </a:stretch>
        </p:blipFill>
        <p:spPr>
          <a:xfrm>
            <a:off x="5428237" y="2578289"/>
            <a:ext cx="1335526" cy="567141"/>
          </a:xfrm>
          <a:prstGeom prst="rect">
            <a:avLst/>
          </a:prstGeom>
        </p:spPr>
      </p:pic>
      <p:pic>
        <p:nvPicPr>
          <p:cNvPr id="11" name="Picture 10">
            <a:extLst>
              <a:ext uri="{FF2B5EF4-FFF2-40B4-BE49-F238E27FC236}">
                <a16:creationId xmlns:a16="http://schemas.microsoft.com/office/drawing/2014/main" id="{BD4BEFB4-AFC1-56D1-636A-41597BC64526}"/>
              </a:ext>
            </a:extLst>
          </p:cNvPr>
          <p:cNvPicPr>
            <a:picLocks noChangeAspect="1"/>
          </p:cNvPicPr>
          <p:nvPr/>
        </p:nvPicPr>
        <p:blipFill>
          <a:blip r:embed="rId4"/>
          <a:stretch>
            <a:fillRect/>
          </a:stretch>
        </p:blipFill>
        <p:spPr>
          <a:xfrm>
            <a:off x="1486930" y="3677024"/>
            <a:ext cx="1660809" cy="1213992"/>
          </a:xfrm>
          <a:prstGeom prst="rect">
            <a:avLst/>
          </a:prstGeom>
        </p:spPr>
      </p:pic>
      <p:pic>
        <p:nvPicPr>
          <p:cNvPr id="13" name="Picture 12">
            <a:extLst>
              <a:ext uri="{FF2B5EF4-FFF2-40B4-BE49-F238E27FC236}">
                <a16:creationId xmlns:a16="http://schemas.microsoft.com/office/drawing/2014/main" id="{2156EBBE-A622-F38B-2534-46D05C83072B}"/>
              </a:ext>
            </a:extLst>
          </p:cNvPr>
          <p:cNvPicPr>
            <a:picLocks noChangeAspect="1"/>
          </p:cNvPicPr>
          <p:nvPr/>
        </p:nvPicPr>
        <p:blipFill>
          <a:blip r:embed="rId5"/>
          <a:stretch>
            <a:fillRect/>
          </a:stretch>
        </p:blipFill>
        <p:spPr>
          <a:xfrm>
            <a:off x="3253314" y="3677024"/>
            <a:ext cx="2098472" cy="1213992"/>
          </a:xfrm>
          <a:prstGeom prst="rect">
            <a:avLst/>
          </a:prstGeom>
        </p:spPr>
      </p:pic>
      <p:pic>
        <p:nvPicPr>
          <p:cNvPr id="15" name="Picture 14">
            <a:extLst>
              <a:ext uri="{FF2B5EF4-FFF2-40B4-BE49-F238E27FC236}">
                <a16:creationId xmlns:a16="http://schemas.microsoft.com/office/drawing/2014/main" id="{47272F14-FB69-A711-2AD5-4BCCA164ECA1}"/>
              </a:ext>
            </a:extLst>
          </p:cNvPr>
          <p:cNvPicPr>
            <a:picLocks noChangeAspect="1"/>
          </p:cNvPicPr>
          <p:nvPr/>
        </p:nvPicPr>
        <p:blipFill>
          <a:blip r:embed="rId6"/>
          <a:stretch>
            <a:fillRect/>
          </a:stretch>
        </p:blipFill>
        <p:spPr>
          <a:xfrm>
            <a:off x="5580928" y="3970879"/>
            <a:ext cx="1836750" cy="580737"/>
          </a:xfrm>
          <a:prstGeom prst="rect">
            <a:avLst/>
          </a:prstGeom>
        </p:spPr>
      </p:pic>
      <p:pic>
        <p:nvPicPr>
          <p:cNvPr id="17" name="Picture 16">
            <a:extLst>
              <a:ext uri="{FF2B5EF4-FFF2-40B4-BE49-F238E27FC236}">
                <a16:creationId xmlns:a16="http://schemas.microsoft.com/office/drawing/2014/main" id="{8A81B884-15F3-2B52-831E-84FBD04B9052}"/>
              </a:ext>
            </a:extLst>
          </p:cNvPr>
          <p:cNvPicPr>
            <a:picLocks noChangeAspect="1"/>
          </p:cNvPicPr>
          <p:nvPr/>
        </p:nvPicPr>
        <p:blipFill>
          <a:blip r:embed="rId7"/>
          <a:stretch>
            <a:fillRect/>
          </a:stretch>
        </p:blipFill>
        <p:spPr>
          <a:xfrm>
            <a:off x="362699" y="3677024"/>
            <a:ext cx="730288" cy="901746"/>
          </a:xfrm>
          <a:prstGeom prst="rect">
            <a:avLst/>
          </a:prstGeom>
        </p:spPr>
      </p:pic>
      <p:pic>
        <p:nvPicPr>
          <p:cNvPr id="19" name="Picture 18">
            <a:extLst>
              <a:ext uri="{FF2B5EF4-FFF2-40B4-BE49-F238E27FC236}">
                <a16:creationId xmlns:a16="http://schemas.microsoft.com/office/drawing/2014/main" id="{119E2D14-257C-7DCD-5FBE-0169319C592D}"/>
              </a:ext>
            </a:extLst>
          </p:cNvPr>
          <p:cNvPicPr>
            <a:picLocks noChangeAspect="1"/>
          </p:cNvPicPr>
          <p:nvPr/>
        </p:nvPicPr>
        <p:blipFill>
          <a:blip r:embed="rId8"/>
          <a:stretch>
            <a:fillRect/>
          </a:stretch>
        </p:blipFill>
        <p:spPr>
          <a:xfrm>
            <a:off x="362699" y="5077057"/>
            <a:ext cx="711237" cy="920797"/>
          </a:xfrm>
          <a:prstGeom prst="rect">
            <a:avLst/>
          </a:prstGeom>
        </p:spPr>
      </p:pic>
      <p:pic>
        <p:nvPicPr>
          <p:cNvPr id="21" name="Picture 20">
            <a:extLst>
              <a:ext uri="{FF2B5EF4-FFF2-40B4-BE49-F238E27FC236}">
                <a16:creationId xmlns:a16="http://schemas.microsoft.com/office/drawing/2014/main" id="{7462A2EC-E162-818C-26FA-5D2BFD0715DF}"/>
              </a:ext>
            </a:extLst>
          </p:cNvPr>
          <p:cNvPicPr>
            <a:picLocks noChangeAspect="1"/>
          </p:cNvPicPr>
          <p:nvPr/>
        </p:nvPicPr>
        <p:blipFill>
          <a:blip r:embed="rId9"/>
          <a:stretch>
            <a:fillRect/>
          </a:stretch>
        </p:blipFill>
        <p:spPr>
          <a:xfrm>
            <a:off x="1215048" y="5077057"/>
            <a:ext cx="2175919" cy="775802"/>
          </a:xfrm>
          <a:prstGeom prst="rect">
            <a:avLst/>
          </a:prstGeom>
        </p:spPr>
      </p:pic>
      <p:pic>
        <p:nvPicPr>
          <p:cNvPr id="23" name="Picture 22">
            <a:extLst>
              <a:ext uri="{FF2B5EF4-FFF2-40B4-BE49-F238E27FC236}">
                <a16:creationId xmlns:a16="http://schemas.microsoft.com/office/drawing/2014/main" id="{8C7A2729-8D4C-EB47-C15C-AB6E28A0FF5A}"/>
              </a:ext>
            </a:extLst>
          </p:cNvPr>
          <p:cNvPicPr>
            <a:picLocks noChangeAspect="1"/>
          </p:cNvPicPr>
          <p:nvPr/>
        </p:nvPicPr>
        <p:blipFill>
          <a:blip r:embed="rId10"/>
          <a:stretch>
            <a:fillRect/>
          </a:stretch>
        </p:blipFill>
        <p:spPr>
          <a:xfrm>
            <a:off x="3390967" y="5260868"/>
            <a:ext cx="3081740" cy="567140"/>
          </a:xfrm>
          <a:prstGeom prst="rect">
            <a:avLst/>
          </a:prstGeom>
        </p:spPr>
      </p:pic>
      <p:pic>
        <p:nvPicPr>
          <p:cNvPr id="25" name="Picture 24">
            <a:extLst>
              <a:ext uri="{FF2B5EF4-FFF2-40B4-BE49-F238E27FC236}">
                <a16:creationId xmlns:a16="http://schemas.microsoft.com/office/drawing/2014/main" id="{1EF1A7E9-3CBD-EE21-C761-71297FCA116C}"/>
              </a:ext>
            </a:extLst>
          </p:cNvPr>
          <p:cNvPicPr>
            <a:picLocks noChangeAspect="1"/>
          </p:cNvPicPr>
          <p:nvPr/>
        </p:nvPicPr>
        <p:blipFill>
          <a:blip r:embed="rId11"/>
          <a:stretch>
            <a:fillRect/>
          </a:stretch>
        </p:blipFill>
        <p:spPr>
          <a:xfrm>
            <a:off x="7904018" y="3817821"/>
            <a:ext cx="2762061" cy="620152"/>
          </a:xfrm>
          <a:prstGeom prst="rect">
            <a:avLst/>
          </a:prstGeom>
        </p:spPr>
      </p:pic>
      <p:pic>
        <p:nvPicPr>
          <p:cNvPr id="27" name="Picture 26">
            <a:extLst>
              <a:ext uri="{FF2B5EF4-FFF2-40B4-BE49-F238E27FC236}">
                <a16:creationId xmlns:a16="http://schemas.microsoft.com/office/drawing/2014/main" id="{7B1D2A46-0EAD-FDD8-8E32-1264D5CF46D9}"/>
              </a:ext>
            </a:extLst>
          </p:cNvPr>
          <p:cNvPicPr>
            <a:picLocks noChangeAspect="1"/>
          </p:cNvPicPr>
          <p:nvPr/>
        </p:nvPicPr>
        <p:blipFill>
          <a:blip r:embed="rId12"/>
          <a:stretch>
            <a:fillRect/>
          </a:stretch>
        </p:blipFill>
        <p:spPr>
          <a:xfrm>
            <a:off x="9517258" y="5246902"/>
            <a:ext cx="2674742" cy="620152"/>
          </a:xfrm>
          <a:prstGeom prst="rect">
            <a:avLst/>
          </a:prstGeom>
        </p:spPr>
      </p:pic>
      <p:pic>
        <p:nvPicPr>
          <p:cNvPr id="5" name="Picture 4">
            <a:extLst>
              <a:ext uri="{FF2B5EF4-FFF2-40B4-BE49-F238E27FC236}">
                <a16:creationId xmlns:a16="http://schemas.microsoft.com/office/drawing/2014/main" id="{F7B5259F-259A-E202-A7C6-B0ED1B74506A}"/>
              </a:ext>
            </a:extLst>
          </p:cNvPr>
          <p:cNvPicPr>
            <a:picLocks noChangeAspect="1"/>
          </p:cNvPicPr>
          <p:nvPr/>
        </p:nvPicPr>
        <p:blipFill>
          <a:blip r:embed="rId13"/>
          <a:stretch>
            <a:fillRect/>
          </a:stretch>
        </p:blipFill>
        <p:spPr>
          <a:xfrm>
            <a:off x="6516464" y="5246902"/>
            <a:ext cx="3000794" cy="581106"/>
          </a:xfrm>
          <a:prstGeom prst="rect">
            <a:avLst/>
          </a:prstGeom>
        </p:spPr>
      </p:pic>
    </p:spTree>
    <p:extLst>
      <p:ext uri="{BB962C8B-B14F-4D97-AF65-F5344CB8AC3E}">
        <p14:creationId xmlns:p14="http://schemas.microsoft.com/office/powerpoint/2010/main" val="3190214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48408" y="108211"/>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Ας ξαναδούμε την Άσκηση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295948" y="885367"/>
            <a:ext cx="10216822"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Στα άκρα μίας αντίστασης εφαρμόζεται ηλεκτρική τάση </a:t>
            </a:r>
            <a:r>
              <a:rPr lang="en-US" sz="2400" dirty="0">
                <a:solidFill>
                  <a:schemeClr val="bg1"/>
                </a:solidFill>
              </a:rPr>
              <a:t>V</a:t>
            </a:r>
            <a:r>
              <a:rPr lang="en-US" sz="2400" baseline="-25000" dirty="0">
                <a:solidFill>
                  <a:schemeClr val="bg1"/>
                </a:solidFill>
              </a:rPr>
              <a:t>R</a:t>
            </a:r>
            <a:r>
              <a:rPr lang="en-US" sz="2400" dirty="0">
                <a:solidFill>
                  <a:schemeClr val="bg1"/>
                </a:solidFill>
              </a:rPr>
              <a:t> = </a:t>
            </a:r>
            <a:r>
              <a:rPr lang="el-GR" sz="2400" dirty="0">
                <a:solidFill>
                  <a:schemeClr val="bg1"/>
                </a:solidFill>
              </a:rPr>
              <a:t>1</a:t>
            </a:r>
            <a:r>
              <a:rPr lang="en-US" sz="2400" dirty="0">
                <a:solidFill>
                  <a:schemeClr val="bg1"/>
                </a:solidFill>
              </a:rPr>
              <a:t>5V</a:t>
            </a:r>
            <a:r>
              <a:rPr lang="el-GR" sz="2400" dirty="0">
                <a:solidFill>
                  <a:schemeClr val="bg1"/>
                </a:solidFill>
              </a:rPr>
              <a:t>, και αυτή διαρρέεται από ηλεκτρικό ρεύμα έντασης Ι = 3Α. Να υπολογίσετε την ηλεκτρική ενέργεια που μετατρέπεται σε θερμική ενέργεια σε διάρκεια 2 δευτερολέπτων.</a:t>
            </a:r>
            <a:endParaRPr lang="el-GR" sz="2400" dirty="0">
              <a:solidFill>
                <a:schemeClr val="bg1"/>
              </a:solidFill>
              <a:effectLst/>
            </a:endParaRPr>
          </a:p>
          <a:p>
            <a:pPr algn="ctr"/>
            <a:endParaRPr lang="el-GR" sz="2400" dirty="0">
              <a:solidFill>
                <a:schemeClr val="bg1"/>
              </a:solidFill>
              <a:effectLst/>
            </a:endParaRPr>
          </a:p>
        </p:txBody>
      </p:sp>
      <p:sp>
        <p:nvSpPr>
          <p:cNvPr id="2" name="Rectangle 1">
            <a:extLst>
              <a:ext uri="{FF2B5EF4-FFF2-40B4-BE49-F238E27FC236}">
                <a16:creationId xmlns:a16="http://schemas.microsoft.com/office/drawing/2014/main" id="{951FC3A3-03B3-F9F7-639F-E0B52C431073}"/>
              </a:ext>
            </a:extLst>
          </p:cNvPr>
          <p:cNvSpPr>
            <a:spLocks noChangeArrowheads="1"/>
          </p:cNvSpPr>
          <p:nvPr/>
        </p:nvSpPr>
        <p:spPr bwMode="auto">
          <a:xfrm>
            <a:off x="203205" y="2479575"/>
            <a:ext cx="1170372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να βρούμε την ηλεκτρική ενέργεια, χρειάζεται να δούμε πόσο ηλεκτρικό φορτίο έχει περάσει μέσα από την αντίσταση. Το κάθε </a:t>
            </a:r>
            <a:r>
              <a:rPr lang="en-US" sz="2400" dirty="0">
                <a:solidFill>
                  <a:schemeClr val="bg1"/>
                </a:solidFill>
              </a:rPr>
              <a:t>Coulomb </a:t>
            </a:r>
            <a:r>
              <a:rPr lang="el-GR" sz="2400" dirty="0">
                <a:solidFill>
                  <a:schemeClr val="bg1"/>
                </a:solidFill>
              </a:rPr>
              <a:t>φορτίου λαμβάνει 15</a:t>
            </a:r>
            <a:r>
              <a:rPr lang="en-US" sz="2400" dirty="0">
                <a:solidFill>
                  <a:schemeClr val="bg1"/>
                </a:solidFill>
              </a:rPr>
              <a:t>J (</a:t>
            </a:r>
            <a:r>
              <a:rPr lang="el-GR" sz="2400" dirty="0">
                <a:solidFill>
                  <a:schemeClr val="bg1"/>
                </a:solidFill>
              </a:rPr>
              <a:t>διότι </a:t>
            </a:r>
            <a:r>
              <a:rPr lang="en-US" sz="2400" dirty="0">
                <a:solidFill>
                  <a:schemeClr val="bg1"/>
                </a:solidFill>
              </a:rPr>
              <a:t>V</a:t>
            </a:r>
            <a:r>
              <a:rPr lang="en-US" sz="2400" baseline="-25000" dirty="0">
                <a:solidFill>
                  <a:schemeClr val="bg1"/>
                </a:solidFill>
              </a:rPr>
              <a:t>R</a:t>
            </a:r>
            <a:r>
              <a:rPr lang="en-US" sz="2400" dirty="0">
                <a:solidFill>
                  <a:schemeClr val="bg1"/>
                </a:solidFill>
              </a:rPr>
              <a:t> = </a:t>
            </a:r>
            <a:r>
              <a:rPr lang="el-GR" sz="2400" dirty="0">
                <a:solidFill>
                  <a:schemeClr val="bg1"/>
                </a:solidFill>
              </a:rPr>
              <a:t>1</a:t>
            </a:r>
            <a:r>
              <a:rPr lang="en-US" sz="2400" dirty="0">
                <a:solidFill>
                  <a:schemeClr val="bg1"/>
                </a:solidFill>
              </a:rPr>
              <a:t>5V</a:t>
            </a:r>
            <a:r>
              <a:rPr lang="el-GR" sz="2400" dirty="0">
                <a:solidFill>
                  <a:schemeClr val="bg1"/>
                </a:solidFill>
              </a:rPr>
              <a:t> = 15</a:t>
            </a:r>
            <a:r>
              <a:rPr lang="en-US" sz="2400" dirty="0">
                <a:solidFill>
                  <a:schemeClr val="bg1"/>
                </a:solidFill>
              </a:rPr>
              <a:t>J/C). </a:t>
            </a:r>
            <a:r>
              <a:rPr lang="el-GR" sz="2400" dirty="0">
                <a:solidFill>
                  <a:schemeClr val="bg1"/>
                </a:solidFill>
              </a:rPr>
              <a:t>Όταν λοιπόν βρίσκεται σε αυτήν την τάση η αντίσταση λειτουργεί έτσι ώστε σε κάθε δευτερόλεπτο να περνάει από μέσα της συγκεκριμένο ηλεκτρικό φορτίο, και αυτό να «καταναλώνει» συγκεκριμένη ηλεκτρική ενέργεια. Ισχύει για την ενέργεια και την ισχύ:</a:t>
            </a:r>
            <a:endParaRPr lang="el-GR" sz="2400" dirty="0">
              <a:solidFill>
                <a:schemeClr val="bg1"/>
              </a:solidFill>
              <a:effectLst/>
            </a:endParaRPr>
          </a:p>
          <a:p>
            <a:pPr algn="ctr"/>
            <a:endParaRPr lang="el-GR" sz="2400" dirty="0">
              <a:solidFill>
                <a:schemeClr val="bg1"/>
              </a:solidFill>
              <a:effectLst/>
            </a:endParaRPr>
          </a:p>
        </p:txBody>
      </p:sp>
      <p:pic>
        <p:nvPicPr>
          <p:cNvPr id="6" name="Picture 5">
            <a:extLst>
              <a:ext uri="{FF2B5EF4-FFF2-40B4-BE49-F238E27FC236}">
                <a16:creationId xmlns:a16="http://schemas.microsoft.com/office/drawing/2014/main" id="{EB6718F5-0431-A634-1122-DB5CA50EE46C}"/>
              </a:ext>
            </a:extLst>
          </p:cNvPr>
          <p:cNvPicPr>
            <a:picLocks noChangeAspect="1"/>
          </p:cNvPicPr>
          <p:nvPr/>
        </p:nvPicPr>
        <p:blipFill>
          <a:blip r:embed="rId3"/>
          <a:stretch>
            <a:fillRect/>
          </a:stretch>
        </p:blipFill>
        <p:spPr>
          <a:xfrm>
            <a:off x="3354993" y="4569532"/>
            <a:ext cx="6264746" cy="1037822"/>
          </a:xfrm>
          <a:prstGeom prst="rect">
            <a:avLst/>
          </a:prstGeom>
        </p:spPr>
      </p:pic>
      <p:pic>
        <p:nvPicPr>
          <p:cNvPr id="10" name="Picture 9">
            <a:extLst>
              <a:ext uri="{FF2B5EF4-FFF2-40B4-BE49-F238E27FC236}">
                <a16:creationId xmlns:a16="http://schemas.microsoft.com/office/drawing/2014/main" id="{F9ADE65F-F195-59A1-9CD9-D8ABD6FA2887}"/>
              </a:ext>
            </a:extLst>
          </p:cNvPr>
          <p:cNvPicPr>
            <a:picLocks noChangeAspect="1"/>
          </p:cNvPicPr>
          <p:nvPr/>
        </p:nvPicPr>
        <p:blipFill>
          <a:blip r:embed="rId4"/>
          <a:stretch>
            <a:fillRect/>
          </a:stretch>
        </p:blipFill>
        <p:spPr>
          <a:xfrm>
            <a:off x="4233904" y="5664975"/>
            <a:ext cx="4340909" cy="994548"/>
          </a:xfrm>
          <a:prstGeom prst="rect">
            <a:avLst/>
          </a:prstGeom>
        </p:spPr>
      </p:pic>
    </p:spTree>
    <p:extLst>
      <p:ext uri="{BB962C8B-B14F-4D97-AF65-F5344CB8AC3E}">
        <p14:creationId xmlns:p14="http://schemas.microsoft.com/office/powerpoint/2010/main" val="610316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Τι πληρώνουμε στη ΔΕΗ?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901946" y="724211"/>
            <a:ext cx="955038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dirty="0">
                <a:solidFill>
                  <a:schemeClr val="bg1"/>
                </a:solidFill>
              </a:rPr>
              <a:t>α) τον αριθμό των ηλεκτρονίων που πέρασαν από τις συσκευές μας? </a:t>
            </a:r>
          </a:p>
          <a:p>
            <a:r>
              <a:rPr lang="el-GR" sz="2400" dirty="0">
                <a:solidFill>
                  <a:schemeClr val="bg1"/>
                </a:solidFill>
              </a:rPr>
              <a:t>β) την Ισχύ των συσκευών?</a:t>
            </a:r>
          </a:p>
          <a:p>
            <a:r>
              <a:rPr lang="el-GR" sz="2400" dirty="0">
                <a:solidFill>
                  <a:schemeClr val="bg1"/>
                </a:solidFill>
              </a:rPr>
              <a:t>γ) τη συνολική ηλεκτρική ενέργεια που «καταναλώσαμε»?</a:t>
            </a:r>
          </a:p>
          <a:p>
            <a:pPr algn="ctr"/>
            <a:r>
              <a:rPr lang="el-GR" sz="2400" dirty="0">
                <a:solidFill>
                  <a:schemeClr val="bg1"/>
                </a:solidFill>
              </a:rPr>
              <a:t> </a:t>
            </a:r>
            <a:endParaRPr lang="el-GR" sz="2400" dirty="0">
              <a:solidFill>
                <a:schemeClr val="bg1"/>
              </a:solidFill>
              <a:effectLst/>
            </a:endParaRPr>
          </a:p>
        </p:txBody>
      </p:sp>
      <p:sp>
        <p:nvSpPr>
          <p:cNvPr id="2" name="Rectangle 1">
            <a:extLst>
              <a:ext uri="{FF2B5EF4-FFF2-40B4-BE49-F238E27FC236}">
                <a16:creationId xmlns:a16="http://schemas.microsoft.com/office/drawing/2014/main" id="{E16DB4A5-1260-BF99-1B14-7066DED16C60}"/>
              </a:ext>
            </a:extLst>
          </p:cNvPr>
          <p:cNvSpPr>
            <a:spLocks noChangeArrowheads="1"/>
          </p:cNvSpPr>
          <p:nvPr/>
        </p:nvSpPr>
        <p:spPr bwMode="auto">
          <a:xfrm>
            <a:off x="155971" y="2335338"/>
            <a:ext cx="5041006" cy="1466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«Κατανάλωση» Ηλεκτρικής Ενέργειας</a:t>
            </a:r>
          </a:p>
          <a:p>
            <a:pPr algn="ctr"/>
            <a:endParaRPr lang="el-GR" sz="2400" dirty="0">
              <a:solidFill>
                <a:schemeClr val="bg1"/>
              </a:solidFill>
            </a:endParaRPr>
          </a:p>
          <a:p>
            <a:pPr algn="ctr"/>
            <a:r>
              <a:rPr lang="en-US" sz="2400" dirty="0">
                <a:solidFill>
                  <a:schemeClr val="bg1"/>
                </a:solidFill>
              </a:rPr>
              <a:t>E = 4157 kWh = 14,965,200 kJ</a:t>
            </a:r>
          </a:p>
          <a:p>
            <a:pPr algn="ctr"/>
            <a:endParaRPr lang="en-US" sz="2400" dirty="0">
              <a:solidFill>
                <a:schemeClr val="bg1"/>
              </a:solidFill>
            </a:endParaRPr>
          </a:p>
          <a:p>
            <a:pPr algn="ctr"/>
            <a:endParaRPr lang="el-GR" sz="2400" dirty="0">
              <a:solidFill>
                <a:schemeClr val="bg1"/>
              </a:solidFill>
            </a:endParaRPr>
          </a:p>
          <a:p>
            <a:pPr algn="ctr"/>
            <a:r>
              <a:rPr lang="el-GR" sz="2400" dirty="0">
                <a:solidFill>
                  <a:schemeClr val="bg1"/>
                </a:solidFill>
              </a:rPr>
              <a:t> </a:t>
            </a:r>
            <a:endParaRPr lang="el-GR" sz="2400" dirty="0">
              <a:solidFill>
                <a:schemeClr val="bg1"/>
              </a:solidFill>
              <a:effectLst/>
            </a:endParaRPr>
          </a:p>
        </p:txBody>
      </p:sp>
      <p:pic>
        <p:nvPicPr>
          <p:cNvPr id="6" name="Picture 5">
            <a:extLst>
              <a:ext uri="{FF2B5EF4-FFF2-40B4-BE49-F238E27FC236}">
                <a16:creationId xmlns:a16="http://schemas.microsoft.com/office/drawing/2014/main" id="{8C5E62EC-EBD8-DF19-D365-D890B98C8A44}"/>
              </a:ext>
            </a:extLst>
          </p:cNvPr>
          <p:cNvPicPr>
            <a:picLocks noChangeAspect="1"/>
          </p:cNvPicPr>
          <p:nvPr/>
        </p:nvPicPr>
        <p:blipFill>
          <a:blip r:embed="rId3"/>
          <a:stretch>
            <a:fillRect/>
          </a:stretch>
        </p:blipFill>
        <p:spPr>
          <a:xfrm>
            <a:off x="5275944" y="2335338"/>
            <a:ext cx="6916056" cy="4522662"/>
          </a:xfrm>
          <a:prstGeom prst="rect">
            <a:avLst/>
          </a:prstGeom>
        </p:spPr>
      </p:pic>
      <p:pic>
        <p:nvPicPr>
          <p:cNvPr id="8" name="Picture 7">
            <a:extLst>
              <a:ext uri="{FF2B5EF4-FFF2-40B4-BE49-F238E27FC236}">
                <a16:creationId xmlns:a16="http://schemas.microsoft.com/office/drawing/2014/main" id="{CC57F797-1DF8-5BC9-FC1A-CAA6036CFB27}"/>
              </a:ext>
            </a:extLst>
          </p:cNvPr>
          <p:cNvPicPr>
            <a:picLocks noChangeAspect="1"/>
          </p:cNvPicPr>
          <p:nvPr/>
        </p:nvPicPr>
        <p:blipFill>
          <a:blip r:embed="rId4"/>
          <a:stretch>
            <a:fillRect/>
          </a:stretch>
        </p:blipFill>
        <p:spPr>
          <a:xfrm>
            <a:off x="8773440" y="5453508"/>
            <a:ext cx="2455480" cy="337791"/>
          </a:xfrm>
          <a:prstGeom prst="rect">
            <a:avLst/>
          </a:prstGeom>
          <a:ln w="38100">
            <a:solidFill>
              <a:srgbClr val="F6630D"/>
            </a:solidFill>
          </a:ln>
        </p:spPr>
      </p:pic>
      <p:sp>
        <p:nvSpPr>
          <p:cNvPr id="10" name="Rectangle 9">
            <a:extLst>
              <a:ext uri="{FF2B5EF4-FFF2-40B4-BE49-F238E27FC236}">
                <a16:creationId xmlns:a16="http://schemas.microsoft.com/office/drawing/2014/main" id="{86386096-8C2A-6894-553D-7C33D37BE689}"/>
              </a:ext>
            </a:extLst>
          </p:cNvPr>
          <p:cNvSpPr>
            <a:spLocks noChangeArrowheads="1"/>
          </p:cNvSpPr>
          <p:nvPr/>
        </p:nvSpPr>
        <p:spPr bwMode="auto">
          <a:xfrm>
            <a:off x="77003" y="3694147"/>
            <a:ext cx="5041006" cy="545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Μετατρέπεται σε κάποια άλλη μορφή</a:t>
            </a:r>
            <a:endParaRPr lang="en-US" sz="2400" dirty="0">
              <a:solidFill>
                <a:schemeClr val="bg1"/>
              </a:solidFill>
            </a:endParaRPr>
          </a:p>
          <a:p>
            <a:pPr algn="ctr"/>
            <a:endParaRPr lang="en-US" sz="2400" dirty="0">
              <a:solidFill>
                <a:schemeClr val="bg1"/>
              </a:solidFill>
            </a:endParaRPr>
          </a:p>
          <a:p>
            <a:pPr algn="ctr"/>
            <a:endParaRPr lang="el-GR" sz="2400" dirty="0">
              <a:solidFill>
                <a:schemeClr val="bg1"/>
              </a:solidFill>
            </a:endParaRPr>
          </a:p>
          <a:p>
            <a:pPr algn="ctr"/>
            <a:r>
              <a:rPr lang="el-GR" sz="2400" dirty="0">
                <a:solidFill>
                  <a:schemeClr val="bg1"/>
                </a:solidFill>
              </a:rPr>
              <a:t> </a:t>
            </a:r>
            <a:endParaRPr lang="el-GR" sz="2400" dirty="0">
              <a:solidFill>
                <a:schemeClr val="bg1"/>
              </a:solidFill>
              <a:effectLst/>
            </a:endParaRPr>
          </a:p>
        </p:txBody>
      </p:sp>
      <p:pic>
        <p:nvPicPr>
          <p:cNvPr id="14" name="Picture 13">
            <a:extLst>
              <a:ext uri="{FF2B5EF4-FFF2-40B4-BE49-F238E27FC236}">
                <a16:creationId xmlns:a16="http://schemas.microsoft.com/office/drawing/2014/main" id="{82BB8448-59DF-3D1D-40D3-0FD0984D5941}"/>
              </a:ext>
            </a:extLst>
          </p:cNvPr>
          <p:cNvPicPr>
            <a:picLocks noChangeAspect="1"/>
          </p:cNvPicPr>
          <p:nvPr/>
        </p:nvPicPr>
        <p:blipFill>
          <a:blip r:embed="rId5"/>
          <a:stretch>
            <a:fillRect/>
          </a:stretch>
        </p:blipFill>
        <p:spPr>
          <a:xfrm>
            <a:off x="651263" y="4415383"/>
            <a:ext cx="3600147" cy="894328"/>
          </a:xfrm>
          <a:prstGeom prst="rect">
            <a:avLst/>
          </a:prstGeom>
        </p:spPr>
      </p:pic>
      <p:pic>
        <p:nvPicPr>
          <p:cNvPr id="18" name="Picture 17">
            <a:extLst>
              <a:ext uri="{FF2B5EF4-FFF2-40B4-BE49-F238E27FC236}">
                <a16:creationId xmlns:a16="http://schemas.microsoft.com/office/drawing/2014/main" id="{6B4F733D-F30D-5BE3-D991-3BEB98214E13}"/>
              </a:ext>
            </a:extLst>
          </p:cNvPr>
          <p:cNvPicPr>
            <a:picLocks noChangeAspect="1"/>
          </p:cNvPicPr>
          <p:nvPr/>
        </p:nvPicPr>
        <p:blipFill>
          <a:blip r:embed="rId6"/>
          <a:stretch>
            <a:fillRect/>
          </a:stretch>
        </p:blipFill>
        <p:spPr>
          <a:xfrm>
            <a:off x="335486" y="5555742"/>
            <a:ext cx="2865941" cy="471114"/>
          </a:xfrm>
          <a:prstGeom prst="rect">
            <a:avLst/>
          </a:prstGeom>
        </p:spPr>
      </p:pic>
      <p:grpSp>
        <p:nvGrpSpPr>
          <p:cNvPr id="42" name="Group 41">
            <a:extLst>
              <a:ext uri="{FF2B5EF4-FFF2-40B4-BE49-F238E27FC236}">
                <a16:creationId xmlns:a16="http://schemas.microsoft.com/office/drawing/2014/main" id="{49919BFD-DD7A-47D3-DCBC-3DDF427A8C7D}"/>
              </a:ext>
            </a:extLst>
          </p:cNvPr>
          <p:cNvGrpSpPr/>
          <p:nvPr/>
        </p:nvGrpSpPr>
        <p:grpSpPr>
          <a:xfrm>
            <a:off x="3172678" y="5653175"/>
            <a:ext cx="1709640" cy="522360"/>
            <a:chOff x="3172678" y="5653175"/>
            <a:chExt cx="1709640" cy="522360"/>
          </a:xfrm>
        </p:grpSpPr>
        <mc:AlternateContent xmlns:mc="http://schemas.openxmlformats.org/markup-compatibility/2006" xmlns:p14="http://schemas.microsoft.com/office/powerpoint/2010/main">
          <mc:Choice Requires="p14">
            <p:contentPart p14:bwMode="auto" r:id="rId7">
              <p14:nvContentPartPr>
                <p14:cNvPr id="30" name="Ink 29">
                  <a:extLst>
                    <a:ext uri="{FF2B5EF4-FFF2-40B4-BE49-F238E27FC236}">
                      <a16:creationId xmlns:a16="http://schemas.microsoft.com/office/drawing/2014/main" id="{5A424FCE-6114-B9DF-DD08-D7FF18B0CFA1}"/>
                    </a:ext>
                  </a:extLst>
                </p14:cNvPr>
                <p14:cNvContentPartPr/>
                <p14:nvPr/>
              </p14:nvContentPartPr>
              <p14:xfrm>
                <a:off x="3174838" y="5807975"/>
                <a:ext cx="148680" cy="9360"/>
              </p14:xfrm>
            </p:contentPart>
          </mc:Choice>
          <mc:Fallback xmlns="">
            <p:pic>
              <p:nvPicPr>
                <p:cNvPr id="30" name="Ink 29">
                  <a:extLst>
                    <a:ext uri="{FF2B5EF4-FFF2-40B4-BE49-F238E27FC236}">
                      <a16:creationId xmlns:a16="http://schemas.microsoft.com/office/drawing/2014/main" id="{5A424FCE-6114-B9DF-DD08-D7FF18B0CFA1}"/>
                    </a:ext>
                  </a:extLst>
                </p:cNvPr>
                <p:cNvPicPr/>
                <p:nvPr/>
              </p:nvPicPr>
              <p:blipFill>
                <a:blip r:embed="rId8"/>
                <a:stretch>
                  <a:fillRect/>
                </a:stretch>
              </p:blipFill>
              <p:spPr>
                <a:xfrm>
                  <a:off x="3166198" y="5799335"/>
                  <a:ext cx="1663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1" name="Ink 30">
                  <a:extLst>
                    <a:ext uri="{FF2B5EF4-FFF2-40B4-BE49-F238E27FC236}">
                      <a16:creationId xmlns:a16="http://schemas.microsoft.com/office/drawing/2014/main" id="{183AD4CF-86F3-C1D5-2A49-614265D30270}"/>
                    </a:ext>
                  </a:extLst>
                </p14:cNvPr>
                <p14:cNvContentPartPr/>
                <p14:nvPr/>
              </p14:nvContentPartPr>
              <p14:xfrm>
                <a:off x="3172678" y="5743535"/>
                <a:ext cx="146160" cy="14040"/>
              </p14:xfrm>
            </p:contentPart>
          </mc:Choice>
          <mc:Fallback xmlns="">
            <p:pic>
              <p:nvPicPr>
                <p:cNvPr id="31" name="Ink 30">
                  <a:extLst>
                    <a:ext uri="{FF2B5EF4-FFF2-40B4-BE49-F238E27FC236}">
                      <a16:creationId xmlns:a16="http://schemas.microsoft.com/office/drawing/2014/main" id="{183AD4CF-86F3-C1D5-2A49-614265D30270}"/>
                    </a:ext>
                  </a:extLst>
                </p:cNvPr>
                <p:cNvPicPr/>
                <p:nvPr/>
              </p:nvPicPr>
              <p:blipFill>
                <a:blip r:embed="rId10"/>
                <a:stretch>
                  <a:fillRect/>
                </a:stretch>
              </p:blipFill>
              <p:spPr>
                <a:xfrm>
                  <a:off x="3163678" y="5734895"/>
                  <a:ext cx="16380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4" name="Ink 33">
                  <a:extLst>
                    <a:ext uri="{FF2B5EF4-FFF2-40B4-BE49-F238E27FC236}">
                      <a16:creationId xmlns:a16="http://schemas.microsoft.com/office/drawing/2014/main" id="{EBAF823D-28AB-BD24-CB18-4BF092DB47CF}"/>
                    </a:ext>
                  </a:extLst>
                </p14:cNvPr>
                <p14:cNvContentPartPr/>
                <p14:nvPr/>
              </p14:nvContentPartPr>
              <p14:xfrm>
                <a:off x="3495958" y="5711135"/>
                <a:ext cx="229680" cy="219600"/>
              </p14:xfrm>
            </p:contentPart>
          </mc:Choice>
          <mc:Fallback xmlns="">
            <p:pic>
              <p:nvPicPr>
                <p:cNvPr id="34" name="Ink 33">
                  <a:extLst>
                    <a:ext uri="{FF2B5EF4-FFF2-40B4-BE49-F238E27FC236}">
                      <a16:creationId xmlns:a16="http://schemas.microsoft.com/office/drawing/2014/main" id="{EBAF823D-28AB-BD24-CB18-4BF092DB47CF}"/>
                    </a:ext>
                  </a:extLst>
                </p:cNvPr>
                <p:cNvPicPr/>
                <p:nvPr/>
              </p:nvPicPr>
              <p:blipFill>
                <a:blip r:embed="rId12"/>
                <a:stretch>
                  <a:fillRect/>
                </a:stretch>
              </p:blipFill>
              <p:spPr>
                <a:xfrm>
                  <a:off x="3486958" y="5702495"/>
                  <a:ext cx="24732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7" name="Ink 36">
                  <a:extLst>
                    <a:ext uri="{FF2B5EF4-FFF2-40B4-BE49-F238E27FC236}">
                      <a16:creationId xmlns:a16="http://schemas.microsoft.com/office/drawing/2014/main" id="{4337B43D-ACB9-6847-E9AD-9BC98FACF7E8}"/>
                    </a:ext>
                  </a:extLst>
                </p14:cNvPr>
                <p14:cNvContentPartPr/>
                <p14:nvPr/>
              </p14:nvContentPartPr>
              <p14:xfrm>
                <a:off x="3857758" y="5714735"/>
                <a:ext cx="135360" cy="213840"/>
              </p14:xfrm>
            </p:contentPart>
          </mc:Choice>
          <mc:Fallback xmlns="">
            <p:pic>
              <p:nvPicPr>
                <p:cNvPr id="37" name="Ink 36">
                  <a:extLst>
                    <a:ext uri="{FF2B5EF4-FFF2-40B4-BE49-F238E27FC236}">
                      <a16:creationId xmlns:a16="http://schemas.microsoft.com/office/drawing/2014/main" id="{4337B43D-ACB9-6847-E9AD-9BC98FACF7E8}"/>
                    </a:ext>
                  </a:extLst>
                </p:cNvPr>
                <p:cNvPicPr/>
                <p:nvPr/>
              </p:nvPicPr>
              <p:blipFill>
                <a:blip r:embed="rId14"/>
                <a:stretch>
                  <a:fillRect/>
                </a:stretch>
              </p:blipFill>
              <p:spPr>
                <a:xfrm>
                  <a:off x="3848758" y="5706095"/>
                  <a:ext cx="1530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8" name="Ink 37">
                  <a:extLst>
                    <a:ext uri="{FF2B5EF4-FFF2-40B4-BE49-F238E27FC236}">
                      <a16:creationId xmlns:a16="http://schemas.microsoft.com/office/drawing/2014/main" id="{21F3EFB1-2C15-496B-F654-579714A87CB8}"/>
                    </a:ext>
                  </a:extLst>
                </p14:cNvPr>
                <p14:cNvContentPartPr/>
                <p14:nvPr/>
              </p14:nvContentPartPr>
              <p14:xfrm>
                <a:off x="4107238" y="5704655"/>
                <a:ext cx="204120" cy="209880"/>
              </p14:xfrm>
            </p:contentPart>
          </mc:Choice>
          <mc:Fallback xmlns="">
            <p:pic>
              <p:nvPicPr>
                <p:cNvPr id="38" name="Ink 37">
                  <a:extLst>
                    <a:ext uri="{FF2B5EF4-FFF2-40B4-BE49-F238E27FC236}">
                      <a16:creationId xmlns:a16="http://schemas.microsoft.com/office/drawing/2014/main" id="{21F3EFB1-2C15-496B-F654-579714A87CB8}"/>
                    </a:ext>
                  </a:extLst>
                </p:cNvPr>
                <p:cNvPicPr/>
                <p:nvPr/>
              </p:nvPicPr>
              <p:blipFill>
                <a:blip r:embed="rId16"/>
                <a:stretch>
                  <a:fillRect/>
                </a:stretch>
              </p:blipFill>
              <p:spPr>
                <a:xfrm>
                  <a:off x="4098238" y="5695655"/>
                  <a:ext cx="2217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9" name="Ink 38">
                  <a:extLst>
                    <a:ext uri="{FF2B5EF4-FFF2-40B4-BE49-F238E27FC236}">
                      <a16:creationId xmlns:a16="http://schemas.microsoft.com/office/drawing/2014/main" id="{434779AC-6C98-E8A4-9767-B259FA4F5919}"/>
                    </a:ext>
                  </a:extLst>
                </p14:cNvPr>
                <p14:cNvContentPartPr/>
                <p14:nvPr/>
              </p14:nvContentPartPr>
              <p14:xfrm>
                <a:off x="4395238" y="5712935"/>
                <a:ext cx="189000" cy="194760"/>
              </p14:xfrm>
            </p:contentPart>
          </mc:Choice>
          <mc:Fallback xmlns="">
            <p:pic>
              <p:nvPicPr>
                <p:cNvPr id="39" name="Ink 38">
                  <a:extLst>
                    <a:ext uri="{FF2B5EF4-FFF2-40B4-BE49-F238E27FC236}">
                      <a16:creationId xmlns:a16="http://schemas.microsoft.com/office/drawing/2014/main" id="{434779AC-6C98-E8A4-9767-B259FA4F5919}"/>
                    </a:ext>
                  </a:extLst>
                </p:cNvPr>
                <p:cNvPicPr/>
                <p:nvPr/>
              </p:nvPicPr>
              <p:blipFill>
                <a:blip r:embed="rId18"/>
                <a:stretch>
                  <a:fillRect/>
                </a:stretch>
              </p:blipFill>
              <p:spPr>
                <a:xfrm>
                  <a:off x="4386598" y="5703935"/>
                  <a:ext cx="20664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0" name="Ink 39">
                  <a:extLst>
                    <a:ext uri="{FF2B5EF4-FFF2-40B4-BE49-F238E27FC236}">
                      <a16:creationId xmlns:a16="http://schemas.microsoft.com/office/drawing/2014/main" id="{543720F8-B738-B178-AD72-737A2B28CC3A}"/>
                    </a:ext>
                  </a:extLst>
                </p14:cNvPr>
                <p14:cNvContentPartPr/>
                <p14:nvPr/>
              </p14:nvContentPartPr>
              <p14:xfrm>
                <a:off x="4673518" y="5653175"/>
                <a:ext cx="208800" cy="34560"/>
              </p14:xfrm>
            </p:contentPart>
          </mc:Choice>
          <mc:Fallback xmlns="">
            <p:pic>
              <p:nvPicPr>
                <p:cNvPr id="40" name="Ink 39">
                  <a:extLst>
                    <a:ext uri="{FF2B5EF4-FFF2-40B4-BE49-F238E27FC236}">
                      <a16:creationId xmlns:a16="http://schemas.microsoft.com/office/drawing/2014/main" id="{543720F8-B738-B178-AD72-737A2B28CC3A}"/>
                    </a:ext>
                  </a:extLst>
                </p:cNvPr>
                <p:cNvPicPr/>
                <p:nvPr/>
              </p:nvPicPr>
              <p:blipFill>
                <a:blip r:embed="rId20"/>
                <a:stretch>
                  <a:fillRect/>
                </a:stretch>
              </p:blipFill>
              <p:spPr>
                <a:xfrm>
                  <a:off x="4664518" y="5644535"/>
                  <a:ext cx="22644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Ink 40">
                  <a:extLst>
                    <a:ext uri="{FF2B5EF4-FFF2-40B4-BE49-F238E27FC236}">
                      <a16:creationId xmlns:a16="http://schemas.microsoft.com/office/drawing/2014/main" id="{B4F7AD2C-743D-89B8-3320-C393A43CC19B}"/>
                    </a:ext>
                  </a:extLst>
                </p14:cNvPr>
                <p14:cNvContentPartPr/>
                <p14:nvPr/>
              </p14:nvContentPartPr>
              <p14:xfrm>
                <a:off x="4653358" y="5687375"/>
                <a:ext cx="203040" cy="488160"/>
              </p14:xfrm>
            </p:contentPart>
          </mc:Choice>
          <mc:Fallback xmlns="">
            <p:pic>
              <p:nvPicPr>
                <p:cNvPr id="41" name="Ink 40">
                  <a:extLst>
                    <a:ext uri="{FF2B5EF4-FFF2-40B4-BE49-F238E27FC236}">
                      <a16:creationId xmlns:a16="http://schemas.microsoft.com/office/drawing/2014/main" id="{B4F7AD2C-743D-89B8-3320-C393A43CC19B}"/>
                    </a:ext>
                  </a:extLst>
                </p:cNvPr>
                <p:cNvPicPr/>
                <p:nvPr/>
              </p:nvPicPr>
              <p:blipFill>
                <a:blip r:embed="rId22"/>
                <a:stretch>
                  <a:fillRect/>
                </a:stretch>
              </p:blipFill>
              <p:spPr>
                <a:xfrm>
                  <a:off x="4644358" y="5678375"/>
                  <a:ext cx="220680" cy="505800"/>
                </a:xfrm>
                <a:prstGeom prst="rect">
                  <a:avLst/>
                </a:prstGeom>
              </p:spPr>
            </p:pic>
          </mc:Fallback>
        </mc:AlternateContent>
      </p:grpSp>
      <p:grpSp>
        <p:nvGrpSpPr>
          <p:cNvPr id="52" name="Group 51">
            <a:extLst>
              <a:ext uri="{FF2B5EF4-FFF2-40B4-BE49-F238E27FC236}">
                <a16:creationId xmlns:a16="http://schemas.microsoft.com/office/drawing/2014/main" id="{E93E5272-0090-1431-21C0-B44789E388D2}"/>
              </a:ext>
            </a:extLst>
          </p:cNvPr>
          <p:cNvGrpSpPr/>
          <p:nvPr/>
        </p:nvGrpSpPr>
        <p:grpSpPr>
          <a:xfrm>
            <a:off x="680398" y="6466415"/>
            <a:ext cx="1887840" cy="258480"/>
            <a:chOff x="680398" y="6466415"/>
            <a:chExt cx="1887840" cy="258480"/>
          </a:xfrm>
        </p:grpSpPr>
        <mc:AlternateContent xmlns:mc="http://schemas.openxmlformats.org/markup-compatibility/2006" xmlns:p14="http://schemas.microsoft.com/office/powerpoint/2010/main">
          <mc:Choice Requires="p14">
            <p:contentPart p14:bwMode="auto" r:id="rId23">
              <p14:nvContentPartPr>
                <p14:cNvPr id="43" name="Ink 42">
                  <a:extLst>
                    <a:ext uri="{FF2B5EF4-FFF2-40B4-BE49-F238E27FC236}">
                      <a16:creationId xmlns:a16="http://schemas.microsoft.com/office/drawing/2014/main" id="{E4892320-D311-9EEA-EB54-949359800B87}"/>
                    </a:ext>
                  </a:extLst>
                </p14:cNvPr>
                <p14:cNvContentPartPr/>
                <p14:nvPr/>
              </p14:nvContentPartPr>
              <p14:xfrm>
                <a:off x="680398" y="6487655"/>
                <a:ext cx="225000" cy="237240"/>
              </p14:xfrm>
            </p:contentPart>
          </mc:Choice>
          <mc:Fallback xmlns="">
            <p:pic>
              <p:nvPicPr>
                <p:cNvPr id="43" name="Ink 42">
                  <a:extLst>
                    <a:ext uri="{FF2B5EF4-FFF2-40B4-BE49-F238E27FC236}">
                      <a16:creationId xmlns:a16="http://schemas.microsoft.com/office/drawing/2014/main" id="{E4892320-D311-9EEA-EB54-949359800B87}"/>
                    </a:ext>
                  </a:extLst>
                </p:cNvPr>
                <p:cNvPicPr/>
                <p:nvPr/>
              </p:nvPicPr>
              <p:blipFill>
                <a:blip r:embed="rId24"/>
                <a:stretch>
                  <a:fillRect/>
                </a:stretch>
              </p:blipFill>
              <p:spPr>
                <a:xfrm>
                  <a:off x="671758" y="6478655"/>
                  <a:ext cx="24264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4" name="Ink 43">
                  <a:extLst>
                    <a:ext uri="{FF2B5EF4-FFF2-40B4-BE49-F238E27FC236}">
                      <a16:creationId xmlns:a16="http://schemas.microsoft.com/office/drawing/2014/main" id="{239C9ACA-D7C4-2AF3-6F1F-15E2B62F1C0F}"/>
                    </a:ext>
                  </a:extLst>
                </p14:cNvPr>
                <p14:cNvContentPartPr/>
                <p14:nvPr/>
              </p14:nvContentPartPr>
              <p14:xfrm>
                <a:off x="942838" y="6466415"/>
                <a:ext cx="216720" cy="241560"/>
              </p14:xfrm>
            </p:contentPart>
          </mc:Choice>
          <mc:Fallback xmlns="">
            <p:pic>
              <p:nvPicPr>
                <p:cNvPr id="44" name="Ink 43">
                  <a:extLst>
                    <a:ext uri="{FF2B5EF4-FFF2-40B4-BE49-F238E27FC236}">
                      <a16:creationId xmlns:a16="http://schemas.microsoft.com/office/drawing/2014/main" id="{239C9ACA-D7C4-2AF3-6F1F-15E2B62F1C0F}"/>
                    </a:ext>
                  </a:extLst>
                </p:cNvPr>
                <p:cNvPicPr/>
                <p:nvPr/>
              </p:nvPicPr>
              <p:blipFill>
                <a:blip r:embed="rId26"/>
                <a:stretch>
                  <a:fillRect/>
                </a:stretch>
              </p:blipFill>
              <p:spPr>
                <a:xfrm>
                  <a:off x="933838" y="6457775"/>
                  <a:ext cx="23436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5" name="Ink 44">
                  <a:extLst>
                    <a:ext uri="{FF2B5EF4-FFF2-40B4-BE49-F238E27FC236}">
                      <a16:creationId xmlns:a16="http://schemas.microsoft.com/office/drawing/2014/main" id="{F47AC1BF-CFD8-3BDB-4068-7BC4ECA54AF3}"/>
                    </a:ext>
                  </a:extLst>
                </p14:cNvPr>
                <p14:cNvContentPartPr/>
                <p14:nvPr/>
              </p14:nvContentPartPr>
              <p14:xfrm>
                <a:off x="1229398" y="6635255"/>
                <a:ext cx="79560" cy="12960"/>
              </p14:xfrm>
            </p:contentPart>
          </mc:Choice>
          <mc:Fallback xmlns="">
            <p:pic>
              <p:nvPicPr>
                <p:cNvPr id="45" name="Ink 44">
                  <a:extLst>
                    <a:ext uri="{FF2B5EF4-FFF2-40B4-BE49-F238E27FC236}">
                      <a16:creationId xmlns:a16="http://schemas.microsoft.com/office/drawing/2014/main" id="{F47AC1BF-CFD8-3BDB-4068-7BC4ECA54AF3}"/>
                    </a:ext>
                  </a:extLst>
                </p:cNvPr>
                <p:cNvPicPr/>
                <p:nvPr/>
              </p:nvPicPr>
              <p:blipFill>
                <a:blip r:embed="rId28"/>
                <a:stretch>
                  <a:fillRect/>
                </a:stretch>
              </p:blipFill>
              <p:spPr>
                <a:xfrm>
                  <a:off x="1220398" y="6626615"/>
                  <a:ext cx="972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6" name="Ink 45">
                  <a:extLst>
                    <a:ext uri="{FF2B5EF4-FFF2-40B4-BE49-F238E27FC236}">
                      <a16:creationId xmlns:a16="http://schemas.microsoft.com/office/drawing/2014/main" id="{BCADA9D7-A316-0A57-33C6-9AA843171D76}"/>
                    </a:ext>
                  </a:extLst>
                </p14:cNvPr>
                <p14:cNvContentPartPr/>
                <p14:nvPr/>
              </p14:nvContentPartPr>
              <p14:xfrm>
                <a:off x="1221118" y="6573335"/>
                <a:ext cx="116280" cy="18720"/>
              </p14:xfrm>
            </p:contentPart>
          </mc:Choice>
          <mc:Fallback xmlns="">
            <p:pic>
              <p:nvPicPr>
                <p:cNvPr id="46" name="Ink 45">
                  <a:extLst>
                    <a:ext uri="{FF2B5EF4-FFF2-40B4-BE49-F238E27FC236}">
                      <a16:creationId xmlns:a16="http://schemas.microsoft.com/office/drawing/2014/main" id="{BCADA9D7-A316-0A57-33C6-9AA843171D76}"/>
                    </a:ext>
                  </a:extLst>
                </p:cNvPr>
                <p:cNvPicPr/>
                <p:nvPr/>
              </p:nvPicPr>
              <p:blipFill>
                <a:blip r:embed="rId30"/>
                <a:stretch>
                  <a:fillRect/>
                </a:stretch>
              </p:blipFill>
              <p:spPr>
                <a:xfrm>
                  <a:off x="1212478" y="6564695"/>
                  <a:ext cx="1339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7" name="Ink 46">
                  <a:extLst>
                    <a:ext uri="{FF2B5EF4-FFF2-40B4-BE49-F238E27FC236}">
                      <a16:creationId xmlns:a16="http://schemas.microsoft.com/office/drawing/2014/main" id="{891E0D9C-9DA5-30DE-9102-8556BB28C96B}"/>
                    </a:ext>
                  </a:extLst>
                </p14:cNvPr>
                <p14:cNvContentPartPr/>
                <p14:nvPr/>
              </p14:nvContentPartPr>
              <p14:xfrm>
                <a:off x="1484278" y="6506735"/>
                <a:ext cx="168840" cy="199080"/>
              </p14:xfrm>
            </p:contentPart>
          </mc:Choice>
          <mc:Fallback xmlns="">
            <p:pic>
              <p:nvPicPr>
                <p:cNvPr id="47" name="Ink 46">
                  <a:extLst>
                    <a:ext uri="{FF2B5EF4-FFF2-40B4-BE49-F238E27FC236}">
                      <a16:creationId xmlns:a16="http://schemas.microsoft.com/office/drawing/2014/main" id="{891E0D9C-9DA5-30DE-9102-8556BB28C96B}"/>
                    </a:ext>
                  </a:extLst>
                </p:cNvPr>
                <p:cNvPicPr/>
                <p:nvPr/>
              </p:nvPicPr>
              <p:blipFill>
                <a:blip r:embed="rId32"/>
                <a:stretch>
                  <a:fillRect/>
                </a:stretch>
              </p:blipFill>
              <p:spPr>
                <a:xfrm>
                  <a:off x="1475638" y="6497735"/>
                  <a:ext cx="18648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8" name="Ink 47">
                  <a:extLst>
                    <a:ext uri="{FF2B5EF4-FFF2-40B4-BE49-F238E27FC236}">
                      <a16:creationId xmlns:a16="http://schemas.microsoft.com/office/drawing/2014/main" id="{0116B3BE-6D1C-83B0-DAF3-F868C151C3D8}"/>
                    </a:ext>
                  </a:extLst>
                </p14:cNvPr>
                <p14:cNvContentPartPr/>
                <p14:nvPr/>
              </p14:nvContentPartPr>
              <p14:xfrm>
                <a:off x="1761838" y="6493055"/>
                <a:ext cx="124920" cy="201600"/>
              </p14:xfrm>
            </p:contentPart>
          </mc:Choice>
          <mc:Fallback xmlns="">
            <p:pic>
              <p:nvPicPr>
                <p:cNvPr id="48" name="Ink 47">
                  <a:extLst>
                    <a:ext uri="{FF2B5EF4-FFF2-40B4-BE49-F238E27FC236}">
                      <a16:creationId xmlns:a16="http://schemas.microsoft.com/office/drawing/2014/main" id="{0116B3BE-6D1C-83B0-DAF3-F868C151C3D8}"/>
                    </a:ext>
                  </a:extLst>
                </p:cNvPr>
                <p:cNvPicPr/>
                <p:nvPr/>
              </p:nvPicPr>
              <p:blipFill>
                <a:blip r:embed="rId34"/>
                <a:stretch>
                  <a:fillRect/>
                </a:stretch>
              </p:blipFill>
              <p:spPr>
                <a:xfrm>
                  <a:off x="1753198" y="6484055"/>
                  <a:ext cx="14256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9" name="Ink 48">
                  <a:extLst>
                    <a:ext uri="{FF2B5EF4-FFF2-40B4-BE49-F238E27FC236}">
                      <a16:creationId xmlns:a16="http://schemas.microsoft.com/office/drawing/2014/main" id="{7C5B1C1D-1B52-C745-C928-85A76330A01E}"/>
                    </a:ext>
                  </a:extLst>
                </p14:cNvPr>
                <p14:cNvContentPartPr/>
                <p14:nvPr/>
              </p14:nvContentPartPr>
              <p14:xfrm>
                <a:off x="1983238" y="6542375"/>
                <a:ext cx="160920" cy="157680"/>
              </p14:xfrm>
            </p:contentPart>
          </mc:Choice>
          <mc:Fallback xmlns="">
            <p:pic>
              <p:nvPicPr>
                <p:cNvPr id="49" name="Ink 48">
                  <a:extLst>
                    <a:ext uri="{FF2B5EF4-FFF2-40B4-BE49-F238E27FC236}">
                      <a16:creationId xmlns:a16="http://schemas.microsoft.com/office/drawing/2014/main" id="{7C5B1C1D-1B52-C745-C928-85A76330A01E}"/>
                    </a:ext>
                  </a:extLst>
                </p:cNvPr>
                <p:cNvPicPr/>
                <p:nvPr/>
              </p:nvPicPr>
              <p:blipFill>
                <a:blip r:embed="rId36"/>
                <a:stretch>
                  <a:fillRect/>
                </a:stretch>
              </p:blipFill>
              <p:spPr>
                <a:xfrm>
                  <a:off x="1974238" y="6533375"/>
                  <a:ext cx="1785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0" name="Ink 49">
                  <a:extLst>
                    <a:ext uri="{FF2B5EF4-FFF2-40B4-BE49-F238E27FC236}">
                      <a16:creationId xmlns:a16="http://schemas.microsoft.com/office/drawing/2014/main" id="{4D8BF764-CE80-C33B-F68E-D59F46FDBB5E}"/>
                    </a:ext>
                  </a:extLst>
                </p14:cNvPr>
                <p14:cNvContentPartPr/>
                <p14:nvPr/>
              </p14:nvContentPartPr>
              <p14:xfrm>
                <a:off x="2203558" y="6548495"/>
                <a:ext cx="137880" cy="129600"/>
              </p14:xfrm>
            </p:contentPart>
          </mc:Choice>
          <mc:Fallback xmlns="">
            <p:pic>
              <p:nvPicPr>
                <p:cNvPr id="50" name="Ink 49">
                  <a:extLst>
                    <a:ext uri="{FF2B5EF4-FFF2-40B4-BE49-F238E27FC236}">
                      <a16:creationId xmlns:a16="http://schemas.microsoft.com/office/drawing/2014/main" id="{4D8BF764-CE80-C33B-F68E-D59F46FDBB5E}"/>
                    </a:ext>
                  </a:extLst>
                </p:cNvPr>
                <p:cNvPicPr/>
                <p:nvPr/>
              </p:nvPicPr>
              <p:blipFill>
                <a:blip r:embed="rId38"/>
                <a:stretch>
                  <a:fillRect/>
                </a:stretch>
              </p:blipFill>
              <p:spPr>
                <a:xfrm>
                  <a:off x="2194918" y="6539495"/>
                  <a:ext cx="155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1" name="Ink 50">
                  <a:extLst>
                    <a:ext uri="{FF2B5EF4-FFF2-40B4-BE49-F238E27FC236}">
                      <a16:creationId xmlns:a16="http://schemas.microsoft.com/office/drawing/2014/main" id="{0A0C95B4-C4F8-9776-57F2-CFA36D3FDB52}"/>
                    </a:ext>
                  </a:extLst>
                </p14:cNvPr>
                <p14:cNvContentPartPr/>
                <p14:nvPr/>
              </p14:nvContentPartPr>
              <p14:xfrm>
                <a:off x="2415238" y="6568655"/>
                <a:ext cx="153000" cy="126000"/>
              </p14:xfrm>
            </p:contentPart>
          </mc:Choice>
          <mc:Fallback xmlns="">
            <p:pic>
              <p:nvPicPr>
                <p:cNvPr id="51" name="Ink 50">
                  <a:extLst>
                    <a:ext uri="{FF2B5EF4-FFF2-40B4-BE49-F238E27FC236}">
                      <a16:creationId xmlns:a16="http://schemas.microsoft.com/office/drawing/2014/main" id="{0A0C95B4-C4F8-9776-57F2-CFA36D3FDB52}"/>
                    </a:ext>
                  </a:extLst>
                </p:cNvPr>
                <p:cNvPicPr/>
                <p:nvPr/>
              </p:nvPicPr>
              <p:blipFill>
                <a:blip r:embed="rId40"/>
                <a:stretch>
                  <a:fillRect/>
                </a:stretch>
              </p:blipFill>
              <p:spPr>
                <a:xfrm>
                  <a:off x="2406598" y="6560015"/>
                  <a:ext cx="170640" cy="143640"/>
                </a:xfrm>
                <a:prstGeom prst="rect">
                  <a:avLst/>
                </a:prstGeom>
              </p:spPr>
            </p:pic>
          </mc:Fallback>
        </mc:AlternateContent>
      </p:grpSp>
    </p:spTree>
    <p:extLst>
      <p:ext uri="{BB962C8B-B14F-4D97-AF65-F5344CB8AC3E}">
        <p14:creationId xmlns:p14="http://schemas.microsoft.com/office/powerpoint/2010/main" val="2523605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8"/>
                                        </p:tgtEl>
                                      </p:cBhvr>
                                      <p:by x="400000" y="400000"/>
                                    </p:animScale>
                                  </p:childTnLst>
                                </p:cTn>
                              </p:par>
                              <p:par>
                                <p:cTn id="27" presetID="35" presetClass="path" presetSubtype="0" accel="50000" decel="50000" fill="hold" nodeType="withEffect">
                                  <p:stCondLst>
                                    <p:cond delay="0"/>
                                  </p:stCondLst>
                                  <p:childTnLst>
                                    <p:animMotion origin="layout" path="M 0 0 L -0.25 0 E" pathEditMode="relative" ptsTypes="">
                                      <p:cBhvr>
                                        <p:cTn id="28" dur="2000" fill="hold"/>
                                        <p:tgtEl>
                                          <p:spTgt spid="8"/>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8"/>
                                        </p:tgtEl>
                                      </p:cBhvr>
                                    </p:animEffect>
                                    <p:set>
                                      <p:cBhvr>
                                        <p:cTn id="38" dur="1" fill="hold">
                                          <p:stCondLst>
                                            <p:cond delay="4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1048408" y="108211"/>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Προδιαγραφές Κανονικής Λειτουργίας</a:t>
            </a:r>
            <a:endParaRPr lang="en-150" sz="2800" dirty="0">
              <a:solidFill>
                <a:schemeClr val="bg1"/>
              </a:solidFill>
            </a:endParaRPr>
          </a:p>
        </p:txBody>
      </p:sp>
      <p:sp>
        <p:nvSpPr>
          <p:cNvPr id="2" name="Rectangle 1">
            <a:extLst>
              <a:ext uri="{FF2B5EF4-FFF2-40B4-BE49-F238E27FC236}">
                <a16:creationId xmlns:a16="http://schemas.microsoft.com/office/drawing/2014/main" id="{951FC3A3-03B3-F9F7-639F-E0B52C431073}"/>
              </a:ext>
            </a:extLst>
          </p:cNvPr>
          <p:cNvSpPr>
            <a:spLocks noChangeArrowheads="1"/>
          </p:cNvSpPr>
          <p:nvPr/>
        </p:nvSpPr>
        <p:spPr bwMode="auto">
          <a:xfrm>
            <a:off x="1" y="921609"/>
            <a:ext cx="1219199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Κάθε ηλεκτρική συσκευή χρειάζεται να λειτουργήσει σε συγκεκριμένη ηλεκτρική τάση ώστε να μετατρέπει την ηλεκτρική ενέργεια σε μία άλλη μορφή στο ρυθμό που είναι ο κατάλληλος σύμφωνα με τον κατασκευαστή.</a:t>
            </a:r>
          </a:p>
        </p:txBody>
      </p:sp>
      <p:pic>
        <p:nvPicPr>
          <p:cNvPr id="7" name="Picture 6">
            <a:extLst>
              <a:ext uri="{FF2B5EF4-FFF2-40B4-BE49-F238E27FC236}">
                <a16:creationId xmlns:a16="http://schemas.microsoft.com/office/drawing/2014/main" id="{5BBD5B5A-A411-ED9A-D4FA-70FB91E41A17}"/>
              </a:ext>
            </a:extLst>
          </p:cNvPr>
          <p:cNvPicPr>
            <a:picLocks noChangeAspect="1"/>
          </p:cNvPicPr>
          <p:nvPr/>
        </p:nvPicPr>
        <p:blipFill>
          <a:blip r:embed="rId3"/>
          <a:stretch>
            <a:fillRect/>
          </a:stretch>
        </p:blipFill>
        <p:spPr>
          <a:xfrm>
            <a:off x="5571774" y="2284356"/>
            <a:ext cx="4692891" cy="3378374"/>
          </a:xfrm>
          <a:prstGeom prst="rect">
            <a:avLst/>
          </a:prstGeom>
        </p:spPr>
      </p:pic>
      <p:sp>
        <p:nvSpPr>
          <p:cNvPr id="8" name="Rectangle 7">
            <a:extLst>
              <a:ext uri="{FF2B5EF4-FFF2-40B4-BE49-F238E27FC236}">
                <a16:creationId xmlns:a16="http://schemas.microsoft.com/office/drawing/2014/main" id="{3D0B26BA-F773-425F-68C4-110AF659231D}"/>
              </a:ext>
            </a:extLst>
          </p:cNvPr>
          <p:cNvSpPr>
            <a:spLocks noChangeArrowheads="1"/>
          </p:cNvSpPr>
          <p:nvPr/>
        </p:nvSpPr>
        <p:spPr bwMode="auto">
          <a:xfrm>
            <a:off x="0" y="2426524"/>
            <a:ext cx="544692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Για παράδειγμα, </a:t>
            </a:r>
            <a:r>
              <a:rPr lang="en-US" sz="2400" dirty="0">
                <a:solidFill>
                  <a:schemeClr val="bg1"/>
                </a:solidFill>
              </a:rPr>
              <a:t>o</a:t>
            </a:r>
            <a:r>
              <a:rPr lang="el-GR" sz="2400" dirty="0">
                <a:solidFill>
                  <a:schemeClr val="bg1"/>
                </a:solidFill>
              </a:rPr>
              <a:t> οικιακός ηλεκτρικός λαμπτήρας </a:t>
            </a:r>
            <a:r>
              <a:rPr lang="en-US" sz="2400" dirty="0">
                <a:solidFill>
                  <a:schemeClr val="bg1"/>
                </a:solidFill>
              </a:rPr>
              <a:t>LED </a:t>
            </a:r>
            <a:r>
              <a:rPr lang="el-GR" sz="2400" dirty="0">
                <a:solidFill>
                  <a:schemeClr val="bg1"/>
                </a:solidFill>
              </a:rPr>
              <a:t>με τις προδιαγραφές της φωτογραφίας, αν τεθεί σε ηλεκτρική τάση </a:t>
            </a:r>
            <a:r>
              <a:rPr lang="en-US" sz="2400" dirty="0">
                <a:solidFill>
                  <a:schemeClr val="bg1"/>
                </a:solidFill>
              </a:rPr>
              <a:t>V = </a:t>
            </a:r>
            <a:r>
              <a:rPr lang="el-GR" sz="2400" dirty="0">
                <a:solidFill>
                  <a:schemeClr val="bg1"/>
                </a:solidFill>
              </a:rPr>
              <a:t>12</a:t>
            </a:r>
            <a:r>
              <a:rPr lang="en-US" sz="2400" dirty="0">
                <a:solidFill>
                  <a:schemeClr val="bg1"/>
                </a:solidFill>
              </a:rPr>
              <a:t>V</a:t>
            </a:r>
            <a:r>
              <a:rPr lang="el-GR" sz="2400" dirty="0">
                <a:solidFill>
                  <a:schemeClr val="bg1"/>
                </a:solidFill>
              </a:rPr>
              <a:t> θα λειτουργεί σε ισχύ 24</a:t>
            </a:r>
            <a:r>
              <a:rPr lang="en-US" sz="2400" dirty="0">
                <a:solidFill>
                  <a:schemeClr val="bg1"/>
                </a:solidFill>
              </a:rPr>
              <a:t>W.</a:t>
            </a:r>
            <a:endParaRPr lang="el-GR" sz="2400" dirty="0">
              <a:solidFill>
                <a:schemeClr val="bg1"/>
              </a:solidFill>
            </a:endParaRPr>
          </a:p>
          <a:p>
            <a:pPr algn="ctr"/>
            <a:endParaRPr lang="el-GR" sz="2400" dirty="0">
              <a:solidFill>
                <a:schemeClr val="bg1"/>
              </a:solidFill>
            </a:endParaRPr>
          </a:p>
          <a:p>
            <a:pPr algn="ctr"/>
            <a:r>
              <a:rPr lang="el-GR" sz="2400" dirty="0">
                <a:solidFill>
                  <a:schemeClr val="bg1"/>
                </a:solidFill>
              </a:rPr>
              <a:t>Από τον τύπο </a:t>
            </a:r>
            <a:r>
              <a:rPr lang="en-US" sz="2400" dirty="0">
                <a:solidFill>
                  <a:schemeClr val="bg1"/>
                </a:solidFill>
              </a:rPr>
              <a:t>P = V∙I </a:t>
            </a:r>
            <a:r>
              <a:rPr lang="el-GR" sz="2400" dirty="0">
                <a:solidFill>
                  <a:schemeClr val="bg1"/>
                </a:solidFill>
              </a:rPr>
              <a:t>μπορούμε να υπολογίσουμε και την αντίστοιχη ένταση του ηλεκτρικού ρεύματος.</a:t>
            </a:r>
          </a:p>
        </p:txBody>
      </p:sp>
      <p:pic>
        <p:nvPicPr>
          <p:cNvPr id="11" name="Picture 10">
            <a:extLst>
              <a:ext uri="{FF2B5EF4-FFF2-40B4-BE49-F238E27FC236}">
                <a16:creationId xmlns:a16="http://schemas.microsoft.com/office/drawing/2014/main" id="{574663BB-BEDD-34CE-9E02-30714CBA6A6B}"/>
              </a:ext>
            </a:extLst>
          </p:cNvPr>
          <p:cNvPicPr>
            <a:picLocks noChangeAspect="1"/>
          </p:cNvPicPr>
          <p:nvPr/>
        </p:nvPicPr>
        <p:blipFill>
          <a:blip r:embed="rId4"/>
          <a:stretch>
            <a:fillRect/>
          </a:stretch>
        </p:blipFill>
        <p:spPr>
          <a:xfrm>
            <a:off x="10329604" y="3530878"/>
            <a:ext cx="1766971" cy="2131852"/>
          </a:xfrm>
          <a:prstGeom prst="rect">
            <a:avLst/>
          </a:prstGeom>
        </p:spPr>
      </p:pic>
      <p:sp>
        <p:nvSpPr>
          <p:cNvPr id="12" name="Rectangle 11">
            <a:extLst>
              <a:ext uri="{FF2B5EF4-FFF2-40B4-BE49-F238E27FC236}">
                <a16:creationId xmlns:a16="http://schemas.microsoft.com/office/drawing/2014/main" id="{77F4233B-B0BB-DF38-6823-B4C5DA1CA007}"/>
              </a:ext>
            </a:extLst>
          </p:cNvPr>
          <p:cNvSpPr>
            <a:spLocks noChangeArrowheads="1"/>
          </p:cNvSpPr>
          <p:nvPr/>
        </p:nvSpPr>
        <p:spPr bwMode="auto">
          <a:xfrm>
            <a:off x="-1" y="5955265"/>
            <a:ext cx="12191999"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Επομένως, για κάθε συσκευή υπάρχουν οι προδιαγραφές Κανονικής Λειτουργίας στις οποίες λειτουργεί βέλτιστα, αποδίδοντας την απαιτούμενη ισχύ χωρίς να κινδυνεύει να καταστραφεί.</a:t>
            </a:r>
          </a:p>
        </p:txBody>
      </p:sp>
    </p:spTree>
    <p:extLst>
      <p:ext uri="{BB962C8B-B14F-4D97-AF65-F5344CB8AC3E}">
        <p14:creationId xmlns:p14="http://schemas.microsoft.com/office/powerpoint/2010/main" val="2468593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Τι πληρώνουμε στη ΔΕΗ?</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770377" y="1184700"/>
            <a:ext cx="955038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dirty="0">
                <a:solidFill>
                  <a:schemeClr val="bg1"/>
                </a:solidFill>
              </a:rPr>
              <a:t>Αν μία συσκευή ισχύος </a:t>
            </a:r>
            <a:r>
              <a:rPr lang="en-US" sz="2400" dirty="0">
                <a:solidFill>
                  <a:schemeClr val="bg1"/>
                </a:solidFill>
              </a:rPr>
              <a:t>P = </a:t>
            </a:r>
            <a:r>
              <a:rPr lang="el-GR" sz="2400" dirty="0">
                <a:solidFill>
                  <a:schemeClr val="bg1"/>
                </a:solidFill>
              </a:rPr>
              <a:t>1</a:t>
            </a:r>
            <a:r>
              <a:rPr lang="en-US" sz="2400" dirty="0">
                <a:solidFill>
                  <a:schemeClr val="bg1"/>
                </a:solidFill>
              </a:rPr>
              <a:t>kW </a:t>
            </a:r>
            <a:r>
              <a:rPr lang="el-GR" sz="2400" dirty="0">
                <a:solidFill>
                  <a:schemeClr val="bg1"/>
                </a:solidFill>
              </a:rPr>
              <a:t>λειτουργήσει για μία ώρα</a:t>
            </a:r>
            <a:r>
              <a:rPr lang="en-US" sz="2400" dirty="0">
                <a:solidFill>
                  <a:schemeClr val="bg1"/>
                </a:solidFill>
              </a:rPr>
              <a:t> (</a:t>
            </a:r>
            <a:r>
              <a:rPr lang="el-GR" sz="2400" dirty="0">
                <a:solidFill>
                  <a:schemeClr val="bg1"/>
                </a:solidFill>
              </a:rPr>
              <a:t>χρονικό διάστημα Δ</a:t>
            </a:r>
            <a:r>
              <a:rPr lang="en-US" sz="2400" dirty="0">
                <a:solidFill>
                  <a:schemeClr val="bg1"/>
                </a:solidFill>
              </a:rPr>
              <a:t>t = 1h)</a:t>
            </a:r>
            <a:r>
              <a:rPr lang="el-GR" sz="2400" dirty="0">
                <a:solidFill>
                  <a:schemeClr val="bg1"/>
                </a:solidFill>
              </a:rPr>
              <a:t>, θα καταναλώσει ηλεκτρική ενέργεια:</a:t>
            </a:r>
          </a:p>
          <a:p>
            <a:endParaRPr lang="el-GR" sz="2400" dirty="0">
              <a:solidFill>
                <a:schemeClr val="bg1"/>
              </a:solidFill>
            </a:endParaRPr>
          </a:p>
          <a:p>
            <a:pPr algn="ctr"/>
            <a:r>
              <a:rPr lang="en-US" sz="2400" dirty="0">
                <a:solidFill>
                  <a:schemeClr val="bg1"/>
                </a:solidFill>
              </a:rPr>
              <a:t>E = P</a:t>
            </a:r>
            <a:r>
              <a:rPr lang="el-GR" sz="2400" dirty="0">
                <a:solidFill>
                  <a:schemeClr val="bg1"/>
                </a:solidFill>
              </a:rPr>
              <a:t> </a:t>
            </a:r>
            <a:r>
              <a:rPr lang="en-US" sz="2400" dirty="0">
                <a:solidFill>
                  <a:schemeClr val="bg1"/>
                </a:solidFill>
              </a:rPr>
              <a:t>∙</a:t>
            </a:r>
            <a:r>
              <a:rPr lang="el-GR" sz="2400" dirty="0">
                <a:solidFill>
                  <a:schemeClr val="bg1"/>
                </a:solidFill>
              </a:rPr>
              <a:t> Δ</a:t>
            </a:r>
            <a:r>
              <a:rPr lang="en-US" sz="2400" dirty="0">
                <a:solidFill>
                  <a:schemeClr val="bg1"/>
                </a:solidFill>
              </a:rPr>
              <a:t>t</a:t>
            </a:r>
            <a:r>
              <a:rPr lang="el-GR" sz="2400" dirty="0">
                <a:solidFill>
                  <a:schemeClr val="bg1"/>
                </a:solidFill>
              </a:rPr>
              <a:t> </a:t>
            </a:r>
            <a:r>
              <a:rPr lang="en-US" sz="2400" dirty="0">
                <a:solidFill>
                  <a:schemeClr val="bg1"/>
                </a:solidFill>
              </a:rPr>
              <a:t>= 1kWh.</a:t>
            </a:r>
          </a:p>
          <a:p>
            <a:endParaRPr lang="en-US" sz="2400" dirty="0">
              <a:solidFill>
                <a:schemeClr val="bg1"/>
              </a:solidFill>
            </a:endParaRPr>
          </a:p>
          <a:p>
            <a:r>
              <a:rPr lang="el-GR" sz="2400" dirty="0">
                <a:solidFill>
                  <a:schemeClr val="bg1"/>
                </a:solidFill>
              </a:rPr>
              <a:t>Αντίστοιχα, αν μία συσκευή ισχύος </a:t>
            </a:r>
            <a:r>
              <a:rPr lang="en-US" sz="2400" dirty="0">
                <a:solidFill>
                  <a:schemeClr val="bg1"/>
                </a:solidFill>
              </a:rPr>
              <a:t>P = </a:t>
            </a:r>
            <a:r>
              <a:rPr lang="el-GR" sz="2400" dirty="0">
                <a:solidFill>
                  <a:schemeClr val="bg1"/>
                </a:solidFill>
              </a:rPr>
              <a:t>1</a:t>
            </a:r>
            <a:r>
              <a:rPr lang="en-US" sz="2400" dirty="0">
                <a:solidFill>
                  <a:schemeClr val="bg1"/>
                </a:solidFill>
              </a:rPr>
              <a:t>W </a:t>
            </a:r>
            <a:r>
              <a:rPr lang="el-GR" sz="2400" dirty="0">
                <a:solidFill>
                  <a:schemeClr val="bg1"/>
                </a:solidFill>
              </a:rPr>
              <a:t>λειτουργήσει για χίλιες ώρες</a:t>
            </a:r>
            <a:r>
              <a:rPr lang="en-US" sz="2400" dirty="0">
                <a:solidFill>
                  <a:schemeClr val="bg1"/>
                </a:solidFill>
              </a:rPr>
              <a:t> (</a:t>
            </a:r>
            <a:r>
              <a:rPr lang="el-GR" sz="2400" dirty="0">
                <a:solidFill>
                  <a:schemeClr val="bg1"/>
                </a:solidFill>
              </a:rPr>
              <a:t>χρονικό διάστημα Δ</a:t>
            </a:r>
            <a:r>
              <a:rPr lang="en-US" sz="2400" dirty="0">
                <a:solidFill>
                  <a:schemeClr val="bg1"/>
                </a:solidFill>
              </a:rPr>
              <a:t>t = 1</a:t>
            </a:r>
            <a:r>
              <a:rPr lang="el-GR" sz="2400" dirty="0">
                <a:solidFill>
                  <a:schemeClr val="bg1"/>
                </a:solidFill>
              </a:rPr>
              <a:t>.000</a:t>
            </a:r>
            <a:r>
              <a:rPr lang="en-US" sz="2400" dirty="0">
                <a:solidFill>
                  <a:schemeClr val="bg1"/>
                </a:solidFill>
              </a:rPr>
              <a:t>h)</a:t>
            </a:r>
            <a:r>
              <a:rPr lang="el-GR" sz="2400" dirty="0">
                <a:solidFill>
                  <a:schemeClr val="bg1"/>
                </a:solidFill>
              </a:rPr>
              <a:t>, θα καταναλώσει ηλεκτρική ενέργεια:</a:t>
            </a:r>
          </a:p>
          <a:p>
            <a:endParaRPr lang="el-GR" sz="2400" dirty="0">
              <a:solidFill>
                <a:schemeClr val="bg1"/>
              </a:solidFill>
            </a:endParaRPr>
          </a:p>
          <a:p>
            <a:pPr algn="ctr"/>
            <a:r>
              <a:rPr lang="en-US" sz="2400" dirty="0">
                <a:solidFill>
                  <a:schemeClr val="bg1"/>
                </a:solidFill>
              </a:rPr>
              <a:t>E = P</a:t>
            </a:r>
            <a:r>
              <a:rPr lang="el-GR" sz="2400" dirty="0">
                <a:solidFill>
                  <a:schemeClr val="bg1"/>
                </a:solidFill>
              </a:rPr>
              <a:t> </a:t>
            </a:r>
            <a:r>
              <a:rPr lang="en-US" sz="2400" dirty="0">
                <a:solidFill>
                  <a:schemeClr val="bg1"/>
                </a:solidFill>
              </a:rPr>
              <a:t>∙</a:t>
            </a:r>
            <a:r>
              <a:rPr lang="el-GR" sz="2400">
                <a:solidFill>
                  <a:schemeClr val="bg1"/>
                </a:solidFill>
              </a:rPr>
              <a:t> Δ</a:t>
            </a:r>
            <a:r>
              <a:rPr lang="en-US" sz="2400" dirty="0">
                <a:solidFill>
                  <a:schemeClr val="bg1"/>
                </a:solidFill>
              </a:rPr>
              <a:t>t</a:t>
            </a:r>
            <a:r>
              <a:rPr lang="el-GR" sz="2400" dirty="0">
                <a:solidFill>
                  <a:schemeClr val="bg1"/>
                </a:solidFill>
              </a:rPr>
              <a:t> </a:t>
            </a:r>
            <a:r>
              <a:rPr lang="en-US" sz="2400" dirty="0">
                <a:solidFill>
                  <a:schemeClr val="bg1"/>
                </a:solidFill>
              </a:rPr>
              <a:t>= 1W∙</a:t>
            </a:r>
            <a:r>
              <a:rPr lang="el-GR" sz="2400" dirty="0">
                <a:solidFill>
                  <a:schemeClr val="bg1"/>
                </a:solidFill>
              </a:rPr>
              <a:t>1000</a:t>
            </a:r>
            <a:r>
              <a:rPr lang="en-US" sz="2400" dirty="0">
                <a:solidFill>
                  <a:schemeClr val="bg1"/>
                </a:solidFill>
              </a:rPr>
              <a:t>h</a:t>
            </a:r>
            <a:r>
              <a:rPr lang="el-GR" sz="2400" dirty="0">
                <a:solidFill>
                  <a:schemeClr val="bg1"/>
                </a:solidFill>
              </a:rPr>
              <a:t> = 1</a:t>
            </a:r>
            <a:r>
              <a:rPr lang="en-US" sz="2400" dirty="0">
                <a:solidFill>
                  <a:schemeClr val="bg1"/>
                </a:solidFill>
              </a:rPr>
              <a:t>kWh.</a:t>
            </a:r>
          </a:p>
          <a:p>
            <a:endParaRPr lang="en-US" sz="2400" dirty="0">
              <a:solidFill>
                <a:schemeClr val="bg1"/>
              </a:solidFill>
            </a:endParaRPr>
          </a:p>
          <a:p>
            <a:r>
              <a:rPr lang="el-GR" sz="2400" dirty="0">
                <a:solidFill>
                  <a:schemeClr val="bg1"/>
                </a:solidFill>
              </a:rPr>
              <a:t>Η</a:t>
            </a:r>
            <a:r>
              <a:rPr lang="en-US" sz="2400" dirty="0">
                <a:solidFill>
                  <a:schemeClr val="bg1"/>
                </a:solidFill>
              </a:rPr>
              <a:t> kWh</a:t>
            </a:r>
            <a:r>
              <a:rPr lang="el-GR" sz="2400" dirty="0">
                <a:solidFill>
                  <a:schemeClr val="bg1"/>
                </a:solidFill>
              </a:rPr>
              <a:t> </a:t>
            </a:r>
            <a:r>
              <a:rPr lang="en-US" sz="2400" dirty="0">
                <a:solidFill>
                  <a:schemeClr val="bg1"/>
                </a:solidFill>
              </a:rPr>
              <a:t>(</a:t>
            </a:r>
            <a:r>
              <a:rPr lang="el-GR" sz="2400" dirty="0">
                <a:solidFill>
                  <a:schemeClr val="bg1"/>
                </a:solidFill>
              </a:rPr>
              <a:t>κιλοβατώρα) είναι μονάδα μέτρησης ενέργειας, και όχι ισχύος.</a:t>
            </a:r>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endParaRPr lang="el-GR" sz="2400" dirty="0">
              <a:solidFill>
                <a:schemeClr val="bg1"/>
              </a:solidFill>
            </a:endParaRPr>
          </a:p>
          <a:p>
            <a:pPr algn="ctr"/>
            <a:r>
              <a:rPr lang="el-GR" sz="2400" dirty="0">
                <a:solidFill>
                  <a:schemeClr val="bg1"/>
                </a:solidFill>
              </a:rPr>
              <a:t> </a:t>
            </a:r>
            <a:endParaRPr lang="el-GR" sz="2400" dirty="0">
              <a:solidFill>
                <a:schemeClr val="bg1"/>
              </a:solidFill>
              <a:effectLst/>
            </a:endParaRPr>
          </a:p>
        </p:txBody>
      </p:sp>
    </p:spTree>
    <p:extLst>
      <p:ext uri="{BB962C8B-B14F-4D97-AF65-F5344CB8AC3E}">
        <p14:creationId xmlns:p14="http://schemas.microsoft.com/office/powerpoint/2010/main" val="72361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Ηλεκτρικό Ρεύμα και Ηλεκτρική Τάση στο σπίτι μας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486804" y="788816"/>
            <a:ext cx="1126882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Σε ένα κύκλωμα με μπαταρία η πολικότητα της μπαταρίας παραμένει σταθερή και η κατεύθυνση κίνησης των ηλεκτρονίων είναι σταθερή: έξω από την μπαταρία, πάντα από τον αρνητικό πόλο της μπαταρίας προς τον θετικό. </a:t>
            </a:r>
          </a:p>
          <a:p>
            <a:pPr algn="ctr"/>
            <a:r>
              <a:rPr lang="el-GR" sz="2400" u="sng" dirty="0">
                <a:solidFill>
                  <a:schemeClr val="bg1"/>
                </a:solidFill>
              </a:rPr>
              <a:t>Αυτό λέγεται συνεχές ηλεκτρικό ρεύμα (</a:t>
            </a:r>
            <a:r>
              <a:rPr lang="en-US" sz="2400" u="sng" dirty="0">
                <a:solidFill>
                  <a:schemeClr val="bg1"/>
                </a:solidFill>
              </a:rPr>
              <a:t>Direct Current, DC)</a:t>
            </a:r>
            <a:endParaRPr lang="el-GR" sz="2400" u="sng" dirty="0">
              <a:solidFill>
                <a:schemeClr val="bg1"/>
              </a:solidFill>
            </a:endParaRPr>
          </a:p>
          <a:p>
            <a:pPr algn="ctr"/>
            <a:r>
              <a:rPr lang="el-GR" sz="2400" dirty="0">
                <a:solidFill>
                  <a:schemeClr val="bg1"/>
                </a:solidFill>
              </a:rPr>
              <a:t> </a:t>
            </a:r>
            <a:endParaRPr lang="el-GR" sz="2400" dirty="0">
              <a:solidFill>
                <a:schemeClr val="bg1"/>
              </a:solidFill>
              <a:effectLst/>
            </a:endParaRPr>
          </a:p>
        </p:txBody>
      </p:sp>
      <p:sp>
        <p:nvSpPr>
          <p:cNvPr id="5" name="Rectangle 4">
            <a:extLst>
              <a:ext uri="{FF2B5EF4-FFF2-40B4-BE49-F238E27FC236}">
                <a16:creationId xmlns:a16="http://schemas.microsoft.com/office/drawing/2014/main" id="{726CBE3A-8F06-A2A8-45F2-76B329F4E930}"/>
              </a:ext>
            </a:extLst>
          </p:cNvPr>
          <p:cNvSpPr>
            <a:spLocks noChangeArrowheads="1"/>
          </p:cNvSpPr>
          <p:nvPr/>
        </p:nvSpPr>
        <p:spPr bwMode="auto">
          <a:xfrm>
            <a:off x="486804" y="2545233"/>
            <a:ext cx="11268828"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r>
              <a:rPr lang="el-GR" sz="2400" dirty="0">
                <a:solidFill>
                  <a:schemeClr val="bg1"/>
                </a:solidFill>
              </a:rPr>
              <a:t>Στις οικιακές παροχές (στην Ελλάδα), η ηλεκτρική τάση αλλάζει περιοδικά πρόσημο με συχνότητα </a:t>
            </a:r>
            <a:r>
              <a:rPr lang="en-US" sz="2400" dirty="0">
                <a:solidFill>
                  <a:schemeClr val="bg1"/>
                </a:solidFill>
              </a:rPr>
              <a:t>f = 50Hz</a:t>
            </a:r>
            <a:r>
              <a:rPr lang="el-GR" sz="2400" dirty="0">
                <a:solidFill>
                  <a:schemeClr val="bg1"/>
                </a:solidFill>
              </a:rPr>
              <a:t>. Η τάση (κατά «μέσο όρο») είναι στα 220</a:t>
            </a:r>
            <a:r>
              <a:rPr lang="en-US" sz="2400" dirty="0">
                <a:solidFill>
                  <a:schemeClr val="bg1"/>
                </a:solidFill>
              </a:rPr>
              <a:t>V. </a:t>
            </a:r>
            <a:r>
              <a:rPr lang="el-GR" sz="2400" dirty="0">
                <a:solidFill>
                  <a:schemeClr val="bg1"/>
                </a:solidFill>
              </a:rPr>
              <a:t>η φορά κίνησης των ηλεκτρονίων αντιστρέφεται περιοδικά, έτσι ώστε να πηγαίνουν «δεξιά-αριστερά» 50 φορές ανά δευτερόλεπτο.</a:t>
            </a:r>
          </a:p>
          <a:p>
            <a:pPr algn="ctr"/>
            <a:r>
              <a:rPr lang="el-GR" sz="2400" u="sng" dirty="0">
                <a:solidFill>
                  <a:schemeClr val="bg1"/>
                </a:solidFill>
              </a:rPr>
              <a:t>Αυτό λέγεται εναλλασσόμενο ηλεκτρικό ρεύμα (</a:t>
            </a:r>
            <a:r>
              <a:rPr lang="en-US" sz="2400" u="sng" dirty="0">
                <a:solidFill>
                  <a:schemeClr val="bg1"/>
                </a:solidFill>
              </a:rPr>
              <a:t>Alternating Current, AC)</a:t>
            </a:r>
            <a:r>
              <a:rPr lang="el-GR" sz="2400" u="sng" dirty="0">
                <a:solidFill>
                  <a:schemeClr val="bg1"/>
                </a:solidFill>
              </a:rPr>
              <a:t>.</a:t>
            </a:r>
            <a:endParaRPr lang="en-US" sz="2400" u="sng" dirty="0">
              <a:solidFill>
                <a:schemeClr val="bg1"/>
              </a:solidFill>
            </a:endParaRPr>
          </a:p>
        </p:txBody>
      </p:sp>
      <p:pic>
        <p:nvPicPr>
          <p:cNvPr id="12" name="Picture 11">
            <a:extLst>
              <a:ext uri="{FF2B5EF4-FFF2-40B4-BE49-F238E27FC236}">
                <a16:creationId xmlns:a16="http://schemas.microsoft.com/office/drawing/2014/main" id="{171161D4-9F52-D639-E4BA-069B91A0F9B5}"/>
              </a:ext>
            </a:extLst>
          </p:cNvPr>
          <p:cNvPicPr>
            <a:picLocks noChangeAspect="1"/>
          </p:cNvPicPr>
          <p:nvPr/>
        </p:nvPicPr>
        <p:blipFill>
          <a:blip r:embed="rId3"/>
          <a:stretch>
            <a:fillRect/>
          </a:stretch>
        </p:blipFill>
        <p:spPr>
          <a:xfrm>
            <a:off x="2583232" y="4698190"/>
            <a:ext cx="7025536" cy="1917158"/>
          </a:xfrm>
          <a:prstGeom prst="rect">
            <a:avLst/>
          </a:prstGeom>
        </p:spPr>
      </p:pic>
      <p:sp>
        <p:nvSpPr>
          <p:cNvPr id="13" name="Rectangle 12">
            <a:extLst>
              <a:ext uri="{FF2B5EF4-FFF2-40B4-BE49-F238E27FC236}">
                <a16:creationId xmlns:a16="http://schemas.microsoft.com/office/drawing/2014/main" id="{63E629E3-5585-3F47-5B2F-438D6502E908}"/>
              </a:ext>
            </a:extLst>
          </p:cNvPr>
          <p:cNvSpPr>
            <a:spLocks noChangeArrowheads="1"/>
          </p:cNvSpPr>
          <p:nvPr/>
        </p:nvSpPr>
        <p:spPr bwMode="auto">
          <a:xfrm>
            <a:off x="2583232" y="4813105"/>
            <a:ext cx="1460407" cy="548306"/>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n-US" sz="1400" dirty="0"/>
              <a:t>DIRECT CURRENT</a:t>
            </a:r>
          </a:p>
          <a:p>
            <a:pPr algn="ctr"/>
            <a:r>
              <a:rPr lang="en-US" sz="1400" dirty="0">
                <a:effectLst/>
              </a:rPr>
              <a:t>(DC)</a:t>
            </a:r>
            <a:endParaRPr lang="el-GR" sz="1400" dirty="0">
              <a:effectLst/>
            </a:endParaRPr>
          </a:p>
        </p:txBody>
      </p:sp>
      <p:sp>
        <p:nvSpPr>
          <p:cNvPr id="15" name="Rectangle 14">
            <a:extLst>
              <a:ext uri="{FF2B5EF4-FFF2-40B4-BE49-F238E27FC236}">
                <a16:creationId xmlns:a16="http://schemas.microsoft.com/office/drawing/2014/main" id="{155E9A19-06E8-F7B8-EC2D-A30DD0DCE5C1}"/>
              </a:ext>
            </a:extLst>
          </p:cNvPr>
          <p:cNvSpPr>
            <a:spLocks noChangeArrowheads="1"/>
          </p:cNvSpPr>
          <p:nvPr/>
        </p:nvSpPr>
        <p:spPr bwMode="auto">
          <a:xfrm>
            <a:off x="3964698" y="4817387"/>
            <a:ext cx="1955878" cy="548306"/>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noAutofit/>
          </a:bodyPr>
          <a:lstStyle/>
          <a:p>
            <a:pPr algn="ctr"/>
            <a:r>
              <a:rPr lang="en-US" sz="1400" dirty="0"/>
              <a:t>ALTERNATING CURRENT</a:t>
            </a:r>
          </a:p>
          <a:p>
            <a:pPr algn="ctr"/>
            <a:r>
              <a:rPr lang="en-US" sz="1400" dirty="0">
                <a:effectLst/>
              </a:rPr>
              <a:t>(</a:t>
            </a:r>
            <a:r>
              <a:rPr lang="en-US" sz="1400" dirty="0"/>
              <a:t>A</a:t>
            </a:r>
            <a:r>
              <a:rPr lang="en-US" sz="1400" dirty="0">
                <a:effectLst/>
              </a:rPr>
              <a:t>C)</a:t>
            </a:r>
            <a:endParaRPr lang="el-GR" sz="1400" dirty="0">
              <a:effectLst/>
            </a:endParaRPr>
          </a:p>
        </p:txBody>
      </p:sp>
    </p:spTree>
    <p:extLst>
      <p:ext uri="{BB962C8B-B14F-4D97-AF65-F5344CB8AC3E}">
        <p14:creationId xmlns:p14="http://schemas.microsoft.com/office/powerpoint/2010/main" val="2267376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3"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28538F-837D-8AA4-9708-E5AE869AA489}"/>
              </a:ext>
            </a:extLst>
          </p:cNvPr>
          <p:cNvSpPr>
            <a:spLocks noChangeArrowheads="1"/>
          </p:cNvSpPr>
          <p:nvPr/>
        </p:nvSpPr>
        <p:spPr bwMode="auto">
          <a:xfrm>
            <a:off x="739666" y="80974"/>
            <a:ext cx="10712668" cy="658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r>
              <a:rPr lang="el-GR" sz="2800" dirty="0">
                <a:solidFill>
                  <a:schemeClr val="bg1"/>
                </a:solidFill>
              </a:rPr>
              <a:t>Ηλεκτρονικές Συσκευές</a:t>
            </a:r>
            <a:endParaRPr lang="en-150" sz="2800" dirty="0">
              <a:solidFill>
                <a:schemeClr val="bg1"/>
              </a:solidFill>
            </a:endParaRPr>
          </a:p>
        </p:txBody>
      </p:sp>
      <p:sp>
        <p:nvSpPr>
          <p:cNvPr id="3" name="Rectangle 2">
            <a:extLst>
              <a:ext uri="{FF2B5EF4-FFF2-40B4-BE49-F238E27FC236}">
                <a16:creationId xmlns:a16="http://schemas.microsoft.com/office/drawing/2014/main" id="{4B7D7EBA-004E-D310-925E-ACC099B1F943}"/>
              </a:ext>
            </a:extLst>
          </p:cNvPr>
          <p:cNvSpPr>
            <a:spLocks noChangeArrowheads="1"/>
          </p:cNvSpPr>
          <p:nvPr/>
        </p:nvSpPr>
        <p:spPr bwMode="auto">
          <a:xfrm>
            <a:off x="148374" y="1309691"/>
            <a:ext cx="4759125" cy="89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r>
              <a:rPr lang="el-GR" sz="2400" dirty="0">
                <a:solidFill>
                  <a:schemeClr val="bg1"/>
                </a:solidFill>
              </a:rPr>
              <a:t>Πολλές ηλεκτρονικές συσκευές για να λειτουργήσουν χρειάζονται συνεχές ρεύμα. </a:t>
            </a:r>
          </a:p>
          <a:p>
            <a:endParaRPr lang="el-GR" sz="2400" dirty="0">
              <a:solidFill>
                <a:schemeClr val="bg1"/>
              </a:solidFill>
              <a:effectLst/>
            </a:endParaRPr>
          </a:p>
          <a:p>
            <a:r>
              <a:rPr lang="el-GR" sz="2400" dirty="0">
                <a:solidFill>
                  <a:schemeClr val="bg1"/>
                </a:solidFill>
              </a:rPr>
              <a:t>Αυτές δεν συνδέονται κατευθείαν στην οικιακή παροχή, αλλά παρεμβάλλεται ένας μετατροπέας του εναλλασσόμενου ρεύματος σε συνεχές.</a:t>
            </a:r>
          </a:p>
          <a:p>
            <a:endParaRPr lang="el-GR" sz="2400" dirty="0">
              <a:solidFill>
                <a:schemeClr val="bg1"/>
              </a:solidFill>
              <a:effectLst/>
            </a:endParaRPr>
          </a:p>
          <a:p>
            <a:r>
              <a:rPr lang="en-US" sz="2400" dirty="0">
                <a:solidFill>
                  <a:schemeClr val="bg1"/>
                </a:solidFill>
              </a:rPr>
              <a:t>AC to DC converter.</a:t>
            </a:r>
            <a:endParaRPr lang="el-GR" sz="2400" dirty="0">
              <a:solidFill>
                <a:schemeClr val="bg1"/>
              </a:solidFill>
              <a:effectLst/>
            </a:endParaRPr>
          </a:p>
          <a:p>
            <a:endParaRPr lang="el-GR" sz="2400" dirty="0">
              <a:solidFill>
                <a:schemeClr val="bg1"/>
              </a:solidFill>
              <a:effectLst/>
            </a:endParaRPr>
          </a:p>
        </p:txBody>
      </p:sp>
      <p:pic>
        <p:nvPicPr>
          <p:cNvPr id="9" name="Picture 8">
            <a:extLst>
              <a:ext uri="{FF2B5EF4-FFF2-40B4-BE49-F238E27FC236}">
                <a16:creationId xmlns:a16="http://schemas.microsoft.com/office/drawing/2014/main" id="{4B191D61-12EC-C9DD-A88C-709F1DC42485}"/>
              </a:ext>
            </a:extLst>
          </p:cNvPr>
          <p:cNvPicPr>
            <a:picLocks noChangeAspect="1"/>
          </p:cNvPicPr>
          <p:nvPr/>
        </p:nvPicPr>
        <p:blipFill>
          <a:blip r:embed="rId3"/>
          <a:stretch>
            <a:fillRect/>
          </a:stretch>
        </p:blipFill>
        <p:spPr>
          <a:xfrm>
            <a:off x="5026101" y="1573459"/>
            <a:ext cx="6899113" cy="4452369"/>
          </a:xfrm>
          <a:prstGeom prst="rect">
            <a:avLst/>
          </a:prstGeom>
        </p:spPr>
      </p:pic>
      <p:pic>
        <p:nvPicPr>
          <p:cNvPr id="10" name="Picture 9">
            <a:extLst>
              <a:ext uri="{FF2B5EF4-FFF2-40B4-BE49-F238E27FC236}">
                <a16:creationId xmlns:a16="http://schemas.microsoft.com/office/drawing/2014/main" id="{5D3C6D51-590D-34DC-7EDB-5A755F4B6790}"/>
              </a:ext>
            </a:extLst>
          </p:cNvPr>
          <p:cNvPicPr>
            <a:picLocks noChangeAspect="1"/>
          </p:cNvPicPr>
          <p:nvPr/>
        </p:nvPicPr>
        <p:blipFill>
          <a:blip r:embed="rId4"/>
          <a:stretch>
            <a:fillRect/>
          </a:stretch>
        </p:blipFill>
        <p:spPr>
          <a:xfrm>
            <a:off x="6654362" y="2378543"/>
            <a:ext cx="1054154" cy="482625"/>
          </a:xfrm>
          <a:prstGeom prst="rect">
            <a:avLst/>
          </a:prstGeom>
          <a:ln w="25400">
            <a:solidFill>
              <a:srgbClr val="F6630D"/>
            </a:solidFill>
          </a:ln>
        </p:spPr>
      </p:pic>
      <p:pic>
        <p:nvPicPr>
          <p:cNvPr id="13" name="Picture 12">
            <a:extLst>
              <a:ext uri="{FF2B5EF4-FFF2-40B4-BE49-F238E27FC236}">
                <a16:creationId xmlns:a16="http://schemas.microsoft.com/office/drawing/2014/main" id="{B2289B89-C8DF-27AD-A4B4-081DAC315F46}"/>
              </a:ext>
            </a:extLst>
          </p:cNvPr>
          <p:cNvPicPr>
            <a:picLocks noChangeAspect="1"/>
          </p:cNvPicPr>
          <p:nvPr/>
        </p:nvPicPr>
        <p:blipFill>
          <a:blip r:embed="rId5"/>
          <a:stretch>
            <a:fillRect/>
          </a:stretch>
        </p:blipFill>
        <p:spPr>
          <a:xfrm>
            <a:off x="6654362" y="2943128"/>
            <a:ext cx="1085906" cy="234962"/>
          </a:xfrm>
          <a:prstGeom prst="rect">
            <a:avLst/>
          </a:prstGeom>
          <a:ln w="25400">
            <a:solidFill>
              <a:srgbClr val="F6630D"/>
            </a:solidFill>
          </a:ln>
        </p:spPr>
      </p:pic>
    </p:spTree>
    <p:extLst>
      <p:ext uri="{BB962C8B-B14F-4D97-AF65-F5344CB8AC3E}">
        <p14:creationId xmlns:p14="http://schemas.microsoft.com/office/powerpoint/2010/main" val="30750014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mph" presetSubtype="0" fill="hold" nodeType="clickEffect">
                                  <p:stCondLst>
                                    <p:cond delay="0"/>
                                  </p:stCondLst>
                                  <p:childTnLst>
                                    <p:animScale>
                                      <p:cBhvr>
                                        <p:cTn id="21" dur="2000" fill="hold"/>
                                        <p:tgtEl>
                                          <p:spTgt spid="10"/>
                                        </p:tgtEl>
                                      </p:cBhvr>
                                      <p:by x="400000" y="400000"/>
                                    </p:animScale>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mph" presetSubtype="0" fill="hold" nodeType="clickEffect">
                                  <p:stCondLst>
                                    <p:cond delay="0"/>
                                  </p:stCondLst>
                                  <p:childTnLst>
                                    <p:animScale>
                                      <p:cBhvr>
                                        <p:cTn id="30" dur="2000" fill="hold"/>
                                        <p:tgtEl>
                                          <p:spTgt spid="13"/>
                                        </p:tgtEl>
                                      </p:cBhvr>
                                      <p:by x="400000" y="400000"/>
                                    </p:animScale>
                                  </p:childTnLst>
                                </p:cTn>
                              </p:par>
                              <p:par>
                                <p:cTn id="31" presetID="42" presetClass="path" presetSubtype="0" accel="50000" decel="50000" fill="hold" nodeType="withEffect">
                                  <p:stCondLst>
                                    <p:cond delay="0"/>
                                  </p:stCondLst>
                                  <p:childTnLst>
                                    <p:animMotion origin="layout" path="M 0 0 L 0 0.25 E" pathEditMode="relative" ptsTypes="">
                                      <p:cBhvr>
                                        <p:cTn id="32" dur="20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3849796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110943</TotalTime>
  <Words>2593</Words>
  <Application>Microsoft Office PowerPoint</Application>
  <PresentationFormat>Widescreen</PresentationFormat>
  <Paragraphs>343</Paragraphs>
  <Slides>45</Slides>
  <Notes>44</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45</vt:i4>
      </vt:variant>
    </vt:vector>
  </HeadingPairs>
  <TitlesOfParts>
    <vt:vector size="52" baseType="lpstr">
      <vt:lpstr>Arial</vt:lpstr>
      <vt:lpstr>Calibri</vt:lpstr>
      <vt:lpstr>Calibri Light</vt:lpstr>
      <vt:lpstr>Cambria Math</vt:lpstr>
      <vt:lpstr>Office Theme</vt:lpstr>
      <vt:lpstr>1_Office Theme</vt:lpstr>
      <vt:lpstr>Bitmap Image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Από τι εξαρτάται η ηλεκτρική αντίσταση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766</cp:revision>
  <dcterms:created xsi:type="dcterms:W3CDTF">2023-02-27T14:31:39Z</dcterms:created>
  <dcterms:modified xsi:type="dcterms:W3CDTF">2026-06-24T15:16:11Z</dcterms:modified>
</cp:coreProperties>
</file>