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6"/>
  </p:notesMasterIdLst>
  <p:handoutMasterIdLst>
    <p:handoutMasterId r:id="rId77"/>
  </p:handoutMasterIdLst>
  <p:sldIdLst>
    <p:sldId id="256" r:id="rId3"/>
    <p:sldId id="258" r:id="rId4"/>
    <p:sldId id="965" r:id="rId5"/>
    <p:sldId id="966" r:id="rId6"/>
    <p:sldId id="967" r:id="rId7"/>
    <p:sldId id="968" r:id="rId8"/>
    <p:sldId id="969" r:id="rId9"/>
    <p:sldId id="970" r:id="rId10"/>
    <p:sldId id="991" r:id="rId11"/>
    <p:sldId id="992" r:id="rId12"/>
    <p:sldId id="989" r:id="rId13"/>
    <p:sldId id="993" r:id="rId14"/>
    <p:sldId id="994" r:id="rId15"/>
    <p:sldId id="971" r:id="rId16"/>
    <p:sldId id="995" r:id="rId17"/>
    <p:sldId id="975" r:id="rId18"/>
    <p:sldId id="974" r:id="rId19"/>
    <p:sldId id="973" r:id="rId20"/>
    <p:sldId id="972" r:id="rId21"/>
    <p:sldId id="976" r:id="rId22"/>
    <p:sldId id="977" r:id="rId23"/>
    <p:sldId id="997" r:id="rId24"/>
    <p:sldId id="999" r:id="rId25"/>
    <p:sldId id="1000" r:id="rId26"/>
    <p:sldId id="1001" r:id="rId27"/>
    <p:sldId id="1108" r:id="rId28"/>
    <p:sldId id="998" r:id="rId29"/>
    <p:sldId id="1005" r:id="rId30"/>
    <p:sldId id="1004" r:id="rId31"/>
    <p:sldId id="1007" r:id="rId32"/>
    <p:sldId id="1006" r:id="rId33"/>
    <p:sldId id="1008" r:id="rId34"/>
    <p:sldId id="1009" r:id="rId35"/>
    <p:sldId id="1010" r:id="rId36"/>
    <p:sldId id="1013" r:id="rId37"/>
    <p:sldId id="1011" r:id="rId38"/>
    <p:sldId id="1012" r:id="rId39"/>
    <p:sldId id="1002" r:id="rId40"/>
    <p:sldId id="1003" r:id="rId41"/>
    <p:sldId id="1014" r:id="rId42"/>
    <p:sldId id="1015" r:id="rId43"/>
    <p:sldId id="1016" r:id="rId44"/>
    <p:sldId id="1017" r:id="rId45"/>
    <p:sldId id="1018" r:id="rId46"/>
    <p:sldId id="1019" r:id="rId47"/>
    <p:sldId id="1020" r:id="rId48"/>
    <p:sldId id="1021" r:id="rId49"/>
    <p:sldId id="1022" r:id="rId50"/>
    <p:sldId id="1023" r:id="rId51"/>
    <p:sldId id="1024" r:id="rId52"/>
    <p:sldId id="1025" r:id="rId53"/>
    <p:sldId id="1026" r:id="rId54"/>
    <p:sldId id="1027" r:id="rId55"/>
    <p:sldId id="1028" r:id="rId56"/>
    <p:sldId id="1029" r:id="rId57"/>
    <p:sldId id="1030" r:id="rId58"/>
    <p:sldId id="1031" r:id="rId59"/>
    <p:sldId id="1032" r:id="rId60"/>
    <p:sldId id="1033" r:id="rId61"/>
    <p:sldId id="1034" r:id="rId62"/>
    <p:sldId id="1035" r:id="rId63"/>
    <p:sldId id="1036" r:id="rId64"/>
    <p:sldId id="1037" r:id="rId65"/>
    <p:sldId id="1038" r:id="rId66"/>
    <p:sldId id="1039" r:id="rId67"/>
    <p:sldId id="1040" r:id="rId68"/>
    <p:sldId id="1041" r:id="rId69"/>
    <p:sldId id="1042" r:id="rId70"/>
    <p:sldId id="1043" r:id="rId71"/>
    <p:sldId id="1098" r:id="rId72"/>
    <p:sldId id="1049" r:id="rId73"/>
    <p:sldId id="1050" r:id="rId74"/>
    <p:sldId id="945" r:id="rId75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81FF5C"/>
    <a:srgbClr val="FF3400"/>
    <a:srgbClr val="95C532"/>
    <a:srgbClr val="870000"/>
    <a:srgbClr val="1C1B96"/>
    <a:srgbClr val="397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9" autoAdjust="0"/>
    <p:restoredTop sz="81628" autoAdjust="0"/>
  </p:normalViewPr>
  <p:slideViewPr>
    <p:cSldViewPr snapToGrid="0">
      <p:cViewPr varScale="1">
        <p:scale>
          <a:sx n="102" d="100"/>
          <a:sy n="102" d="100"/>
        </p:scale>
        <p:origin x="756" y="6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02" d="100"/>
          <a:sy n="102" d="100"/>
        </p:scale>
        <p:origin x="2037" y="-24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5E5DAE-4647-D36D-9E2A-E5F0421DCE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F40C3F-DFC9-BC4C-FB24-B18108044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39A86-31CA-47FD-AF98-AF7DDCCD4224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44754-77BD-4F71-4A93-04E9120D03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B0CADB-0363-E487-40BC-67D8C5170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C1766-BE98-4EB9-A5AE-2BD04A236B86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6336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56D65-FA7F-4513-A663-0DC5C555B698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1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5A144-ACD4-49F8-A22E-466100B0314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160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087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47558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77905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86424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61034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4762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60809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99426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67138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90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46685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91739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724919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84591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6177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70384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205444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180419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347268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40969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867132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9432307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598485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592575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003289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962849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F3B90-A988-2115-AF98-6BAFCA4CE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832282-A39E-E0DA-8AC9-A72A991B9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646117-DCB0-741C-E2BC-7055FCE68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342B6-F788-8AD9-A65D-10E1F3987D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407995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B0BBF-A5F1-52B3-05C7-D0CDDE6DE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D35C88-7485-EC0C-BD50-0CFA65CD5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60BC33-2831-9112-ABB9-2E995021A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FB06B-2B2B-2050-88F7-A5BCD7E1B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2074367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E08D9-E479-53CF-D90E-1A3D238C8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EC71F4-5B6E-73F6-4258-6467445FA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FAFAB-AC56-442E-8342-A7DFEC1637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7D445-1852-5F6F-98C8-6830C58708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254008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1CB48-7BA5-A97F-F5F1-5B1F54B47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5ED71A-895F-C987-3661-15C511C38E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19D5E8-B82A-19C9-3A39-973133DA2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683C9-4B9A-1EDC-0B23-108AA595A3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713807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EBEDB-D3E8-BCB5-8DD4-41924C859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856528-F169-1E7C-D252-2CECE227E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70B7E4-38BD-31E1-708E-7E1A140BB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15C90-2889-7221-F044-C63502CE03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36070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5005A-CD9B-685A-3901-92568A72C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B406DD-4C77-F3F3-A812-CF54C5499F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A69951-3D78-CE0F-5854-9BB0F4CF1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0CADC-8947-1832-10CD-F4EDDA622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5855066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B8038-864C-9644-CB00-DDB9B2AC7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8743C0-5F24-75C9-CADF-6987ABBF75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5FDC44-6D00-7F57-1674-2E9B18FB6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C4A91E-BF14-72BA-8A45-B453A372CA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204115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37413-247F-630B-20A5-C1C215157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D41CDF-2922-2B09-4080-23A6F25671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259935-99D5-B801-D083-5EA50A9140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0DB01-9A7D-2496-FCA1-0383980F2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616495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E82D1-B9A6-DC86-EDA9-3B11A2B89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176C2-F2B1-70DC-3868-36772DB23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699984-4477-1B7C-E9E9-DB4B46723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13140-D1B8-86C0-CE1B-33D43D8FD4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409437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515D5-B5E5-9D07-5F8D-8BF1446B8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BCC7B0-FD7A-549A-AC5C-DCC70D01D6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452344-4E22-9545-17B6-2DE8A5C13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2EEC1-00DC-B161-638F-9E69605345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672303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5331578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5652474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3832312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686479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98715473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974276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791495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9624869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178060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627784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617418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92105114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8485526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415012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3639645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5558128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354936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94118184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6520748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799092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91986615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2844885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494031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627168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6841909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5212123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2539718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8012278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420103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17884711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1841823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1992662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70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1460202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71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831622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72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31940374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1EFC-B4CD-EDC1-C79F-60ADE0AA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D0643B-CA18-5443-1BBD-7862E4F1C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CABFD-9694-DBC7-78BC-D2AF7E550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06CDB-B746-872B-D862-0743A82A6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73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4664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8520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175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6195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4567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7718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5664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0496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5802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1368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7508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3026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2634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95603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97707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29145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41447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51550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30238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39521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92857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73515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1539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4745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12609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5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g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5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5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5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0.gif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8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0.gif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7.png"/><Relationship Id="rId10" Type="http://schemas.openxmlformats.org/officeDocument/2006/relationships/image" Target="../media/image93.png"/><Relationship Id="rId4" Type="http://schemas.openxmlformats.org/officeDocument/2006/relationships/image" Target="../media/image82.png"/><Relationship Id="rId9" Type="http://schemas.openxmlformats.org/officeDocument/2006/relationships/image" Target="../media/image9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5.gif"/><Relationship Id="rId4" Type="http://schemas.openxmlformats.org/officeDocument/2006/relationships/image" Target="../media/image104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8.png"/><Relationship Id="rId4" Type="http://schemas.openxmlformats.org/officeDocument/2006/relationships/image" Target="../media/image107.gi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0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2391.png"/><Relationship Id="rId7" Type="http://schemas.openxmlformats.org/officeDocument/2006/relationships/image" Target="../media/image11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2410.png"/><Relationship Id="rId4" Type="http://schemas.openxmlformats.org/officeDocument/2006/relationships/image" Target="../media/image115.gi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gif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gi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70.png"/><Relationship Id="rId5" Type="http://schemas.openxmlformats.org/officeDocument/2006/relationships/image" Target="../media/image2750.png"/><Relationship Id="rId4" Type="http://schemas.openxmlformats.org/officeDocument/2006/relationships/image" Target="../media/image274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41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70.png"/><Relationship Id="rId5" Type="http://schemas.openxmlformats.org/officeDocument/2006/relationships/image" Target="../media/image2750.png"/><Relationship Id="rId4" Type="http://schemas.openxmlformats.org/officeDocument/2006/relationships/image" Target="../media/image2740.png"/><Relationship Id="rId9" Type="http://schemas.openxmlformats.org/officeDocument/2006/relationships/image" Target="../media/image14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0.png"/><Relationship Id="rId5" Type="http://schemas.openxmlformats.org/officeDocument/2006/relationships/image" Target="../media/image710.png"/><Relationship Id="rId4" Type="http://schemas.openxmlformats.org/officeDocument/2006/relationships/image" Target="../media/image70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8.png"/><Relationship Id="rId4" Type="http://schemas.openxmlformats.org/officeDocument/2006/relationships/notesSlide" Target="../notesSlides/notesSlide6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49.png"/><Relationship Id="rId4" Type="http://schemas.openxmlformats.org/officeDocument/2006/relationships/notesSlide" Target="../notesSlides/notesSlide6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50.png"/><Relationship Id="rId4" Type="http://schemas.openxmlformats.org/officeDocument/2006/relationships/notesSlide" Target="../notesSlides/notesSlide69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61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17" Type="http://schemas.openxmlformats.org/officeDocument/2006/relationships/image" Target="../media/image890.png"/><Relationship Id="rId2" Type="http://schemas.openxmlformats.org/officeDocument/2006/relationships/notesSlide" Target="../notesSlides/notesSlide70.xml"/><Relationship Id="rId16" Type="http://schemas.openxmlformats.org/officeDocument/2006/relationships/image" Target="../media/image1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5" Type="http://schemas.openxmlformats.org/officeDocument/2006/relationships/image" Target="../media/image16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6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notesSlide" Target="../notesSlides/notesSlide7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84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8251"/>
            <a:ext cx="9144000" cy="923330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+mn-lt"/>
              </a:rPr>
              <a:t>ΦΥΣΙΚΗ 86Υ011</a:t>
            </a:r>
            <a:endParaRPr lang="en-1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6560E-06D4-0153-A7C8-D6AB019C8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73059"/>
            <a:ext cx="9144000" cy="885371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Εμμανουήλ Πρωτονοτάριος</a:t>
            </a:r>
          </a:p>
          <a:p>
            <a:r>
              <a:rPr lang="el-GR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8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r>
              <a:rPr lang="el-GR" dirty="0">
                <a:solidFill>
                  <a:schemeClr val="bg1"/>
                </a:solidFill>
              </a:rPr>
              <a:t> Μάθημα</a:t>
            </a:r>
            <a:endParaRPr lang="en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9D0D7A4-44A8-E7F6-130C-3F8DAD40AA94}"/>
              </a:ext>
            </a:extLst>
          </p:cNvPr>
          <p:cNvGrpSpPr/>
          <p:nvPr/>
        </p:nvGrpSpPr>
        <p:grpSpPr>
          <a:xfrm>
            <a:off x="4736525" y="2022370"/>
            <a:ext cx="630821" cy="630821"/>
            <a:chOff x="4663970" y="2031014"/>
            <a:chExt cx="630821" cy="63082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7A56F10-784A-F138-E241-E40A606A31A3}"/>
                </a:ext>
              </a:extLst>
            </p:cNvPr>
            <p:cNvSpPr/>
            <p:nvPr/>
          </p:nvSpPr>
          <p:spPr>
            <a:xfrm>
              <a:off x="4663970" y="2031014"/>
              <a:ext cx="630821" cy="63082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0A98827-4D80-C0FC-0E46-A635E762442B}"/>
                </a:ext>
              </a:extLst>
            </p:cNvPr>
            <p:cNvSpPr/>
            <p:nvPr/>
          </p:nvSpPr>
          <p:spPr>
            <a:xfrm>
              <a:off x="4925731" y="2283988"/>
              <a:ext cx="108000" cy="108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50" name="Partial Circle 49">
            <a:extLst>
              <a:ext uri="{FF2B5EF4-FFF2-40B4-BE49-F238E27FC236}">
                <a16:creationId xmlns:a16="http://schemas.microsoft.com/office/drawing/2014/main" id="{618526B8-0E3B-7613-83CE-2AACFB757FB3}"/>
              </a:ext>
            </a:extLst>
          </p:cNvPr>
          <p:cNvSpPr/>
          <p:nvPr/>
        </p:nvSpPr>
        <p:spPr>
          <a:xfrm>
            <a:off x="9861957" y="3384464"/>
            <a:ext cx="1080000" cy="1080000"/>
          </a:xfrm>
          <a:prstGeom prst="pie">
            <a:avLst>
              <a:gd name="adj1" fmla="val 17587358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198957" y="364540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Το Έργο του Βάρους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Subtitle 2">
                <a:extLst>
                  <a:ext uri="{FF2B5EF4-FFF2-40B4-BE49-F238E27FC236}">
                    <a16:creationId xmlns:a16="http://schemas.microsoft.com/office/drawing/2014/main" id="{C7518425-9134-5F8B-2573-6375FFEE7F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29098" y="1003602"/>
                <a:ext cx="9489370" cy="5801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l-GR" dirty="0">
                    <a:solidFill>
                      <a:schemeClr val="bg1"/>
                    </a:solidFill>
                  </a:rPr>
                  <a:t>Για το ίδιο ύψος</a:t>
                </a:r>
                <a:r>
                  <a:rPr lang="en-US" dirty="0">
                    <a:solidFill>
                      <a:schemeClr val="bg1"/>
                    </a:solidFill>
                  </a:rPr>
                  <a:t>,</a:t>
                </a:r>
                <a:r>
                  <a:rPr lang="el-GR" dirty="0">
                    <a:solidFill>
                      <a:schemeClr val="bg1"/>
                    </a:solidFill>
                  </a:rPr>
                  <a:t> το γινόμενο</a:t>
                </a: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l-GR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l-GR" i="1" dirty="0">
                    <a:solidFill>
                      <a:schemeClr val="bg1"/>
                    </a:solidFill>
                  </a:rPr>
                  <a:t> </a:t>
                </a:r>
                <a:r>
                  <a:rPr lang="el-GR" dirty="0">
                    <a:solidFill>
                      <a:schemeClr val="bg1"/>
                    </a:solidFill>
                  </a:rPr>
                  <a:t>είναι σταθερό,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l-GR" i="1" dirty="0">
                    <a:solidFill>
                      <a:schemeClr val="bg1"/>
                    </a:solidFill>
                  </a:rPr>
                  <a:t> </a:t>
                </a:r>
                <a:endParaRPr lang="el-G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Subtitle 2">
                <a:extLst>
                  <a:ext uri="{FF2B5EF4-FFF2-40B4-BE49-F238E27FC236}">
                    <a16:creationId xmlns:a16="http://schemas.microsoft.com/office/drawing/2014/main" id="{C7518425-9134-5F8B-2573-6375FFEE7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098" y="1003602"/>
                <a:ext cx="9489370" cy="580126"/>
              </a:xfrm>
              <a:prstGeom prst="rect">
                <a:avLst/>
              </a:prstGeom>
              <a:blipFill>
                <a:blip r:embed="rId3"/>
                <a:stretch>
                  <a:fillRect l="-1028" t="-1473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0537E47-ADAB-F2E7-4399-216EAAF2E5A8}"/>
              </a:ext>
            </a:extLst>
          </p:cNvPr>
          <p:cNvCxnSpPr>
            <a:cxnSpLocks/>
          </p:cNvCxnSpPr>
          <p:nvPr/>
        </p:nvCxnSpPr>
        <p:spPr>
          <a:xfrm flipH="1">
            <a:off x="880012" y="2328968"/>
            <a:ext cx="4143223" cy="1620383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67CA656-08AA-4DFA-3100-0C5531F31351}"/>
              </a:ext>
            </a:extLst>
          </p:cNvPr>
          <p:cNvCxnSpPr>
            <a:cxnSpLocks/>
          </p:cNvCxnSpPr>
          <p:nvPr/>
        </p:nvCxnSpPr>
        <p:spPr>
          <a:xfrm>
            <a:off x="5060986" y="2320403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583AF1F-FF0B-D57F-9491-B306269055A2}"/>
              </a:ext>
            </a:extLst>
          </p:cNvPr>
          <p:cNvCxnSpPr>
            <a:cxnSpLocks/>
          </p:cNvCxnSpPr>
          <p:nvPr/>
        </p:nvCxnSpPr>
        <p:spPr>
          <a:xfrm>
            <a:off x="873710" y="3996645"/>
            <a:ext cx="4187276" cy="15046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Subtitle 2">
            <a:extLst>
              <a:ext uri="{FF2B5EF4-FFF2-40B4-BE49-F238E27FC236}">
                <a16:creationId xmlns:a16="http://schemas.microsoft.com/office/drawing/2014/main" id="{E7AD7BEB-94EA-3A59-D185-388D200EAA26}"/>
              </a:ext>
            </a:extLst>
          </p:cNvPr>
          <p:cNvSpPr txBox="1">
            <a:spLocks/>
          </p:cNvSpPr>
          <p:nvPr/>
        </p:nvSpPr>
        <p:spPr>
          <a:xfrm>
            <a:off x="1277056" y="3612529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54" name="Partial Circle 53">
            <a:extLst>
              <a:ext uri="{FF2B5EF4-FFF2-40B4-BE49-F238E27FC236}">
                <a16:creationId xmlns:a16="http://schemas.microsoft.com/office/drawing/2014/main" id="{EACA91BD-6B52-4888-30D7-B285E66D0FF8}"/>
              </a:ext>
            </a:extLst>
          </p:cNvPr>
          <p:cNvSpPr/>
          <p:nvPr/>
        </p:nvSpPr>
        <p:spPr>
          <a:xfrm>
            <a:off x="424427" y="3409351"/>
            <a:ext cx="1080000" cy="1080000"/>
          </a:xfrm>
          <a:prstGeom prst="pie">
            <a:avLst>
              <a:gd name="adj1" fmla="val 20325029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3F601C8-754F-6BBF-4E58-A7CFE3131D05}"/>
                  </a:ext>
                </a:extLst>
              </p:cNvPr>
              <p:cNvSpPr txBox="1"/>
              <p:nvPr/>
            </p:nvSpPr>
            <p:spPr>
              <a:xfrm>
                <a:off x="1509015" y="2796715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3F601C8-754F-6BBF-4E58-A7CFE3131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015" y="2796715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3333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E39612-9E75-91F2-A92F-AFC43DE17553}"/>
                  </a:ext>
                </a:extLst>
              </p:cNvPr>
              <p:cNvSpPr txBox="1"/>
              <p:nvPr/>
            </p:nvSpPr>
            <p:spPr>
              <a:xfrm>
                <a:off x="4910642" y="296968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E39612-9E75-91F2-A92F-AFC43DE17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0642" y="2969680"/>
                <a:ext cx="80924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3C47188-85AE-BB99-6905-3A1A6162910F}"/>
              </a:ext>
            </a:extLst>
          </p:cNvPr>
          <p:cNvCxnSpPr>
            <a:cxnSpLocks/>
          </p:cNvCxnSpPr>
          <p:nvPr/>
        </p:nvCxnSpPr>
        <p:spPr>
          <a:xfrm flipH="1">
            <a:off x="6087160" y="2346425"/>
            <a:ext cx="2682052" cy="152748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4733896-B3EA-97A4-240B-7A2E7081B465}"/>
              </a:ext>
            </a:extLst>
          </p:cNvPr>
          <p:cNvCxnSpPr>
            <a:cxnSpLocks/>
          </p:cNvCxnSpPr>
          <p:nvPr/>
        </p:nvCxnSpPr>
        <p:spPr>
          <a:xfrm>
            <a:off x="8769212" y="2308702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6613EDF-F27D-8AF4-289F-A601A9DDA749}"/>
              </a:ext>
            </a:extLst>
          </p:cNvPr>
          <p:cNvCxnSpPr>
            <a:cxnSpLocks/>
          </p:cNvCxnSpPr>
          <p:nvPr/>
        </p:nvCxnSpPr>
        <p:spPr>
          <a:xfrm>
            <a:off x="6080858" y="3921199"/>
            <a:ext cx="2683399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ubtitle 2">
            <a:extLst>
              <a:ext uri="{FF2B5EF4-FFF2-40B4-BE49-F238E27FC236}">
                <a16:creationId xmlns:a16="http://schemas.microsoft.com/office/drawing/2014/main" id="{7F38974C-EE20-2B2B-E171-655C1429E01C}"/>
              </a:ext>
            </a:extLst>
          </p:cNvPr>
          <p:cNvSpPr txBox="1">
            <a:spLocks/>
          </p:cNvSpPr>
          <p:nvPr/>
        </p:nvSpPr>
        <p:spPr>
          <a:xfrm>
            <a:off x="6536542" y="3456179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34" name="Partial Circle 33">
            <a:extLst>
              <a:ext uri="{FF2B5EF4-FFF2-40B4-BE49-F238E27FC236}">
                <a16:creationId xmlns:a16="http://schemas.microsoft.com/office/drawing/2014/main" id="{543CBC5F-B355-4B71-74AE-4862C1997300}"/>
              </a:ext>
            </a:extLst>
          </p:cNvPr>
          <p:cNvSpPr/>
          <p:nvPr/>
        </p:nvSpPr>
        <p:spPr>
          <a:xfrm>
            <a:off x="5631575" y="3333905"/>
            <a:ext cx="1080000" cy="1080000"/>
          </a:xfrm>
          <a:prstGeom prst="pie">
            <a:avLst>
              <a:gd name="adj1" fmla="val 19748114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2189F0C-6848-D8E9-FE92-073783D2DAFB}"/>
                  </a:ext>
                </a:extLst>
              </p:cNvPr>
              <p:cNvSpPr txBox="1"/>
              <p:nvPr/>
            </p:nvSpPr>
            <p:spPr>
              <a:xfrm>
                <a:off x="6716163" y="272126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2189F0C-6848-D8E9-FE92-073783D2D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163" y="2721269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 t="-22951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DF3A564-60AF-236D-631A-548D88CA748D}"/>
                  </a:ext>
                </a:extLst>
              </p:cNvPr>
              <p:cNvSpPr txBox="1"/>
              <p:nvPr/>
            </p:nvSpPr>
            <p:spPr>
              <a:xfrm>
                <a:off x="8596658" y="294643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DF3A564-60AF-236D-631A-548D88CA7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6658" y="2946430"/>
                <a:ext cx="80924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2F14F5D-CC74-B19A-C29D-54A5639C61FD}"/>
              </a:ext>
            </a:extLst>
          </p:cNvPr>
          <p:cNvCxnSpPr>
            <a:cxnSpLocks/>
          </p:cNvCxnSpPr>
          <p:nvPr/>
        </p:nvCxnSpPr>
        <p:spPr>
          <a:xfrm flipH="1">
            <a:off x="10401957" y="2384148"/>
            <a:ext cx="703805" cy="1495984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D78832F-514B-71DC-4BC2-B091F4FE9A51}"/>
              </a:ext>
            </a:extLst>
          </p:cNvPr>
          <p:cNvCxnSpPr>
            <a:cxnSpLocks/>
          </p:cNvCxnSpPr>
          <p:nvPr/>
        </p:nvCxnSpPr>
        <p:spPr>
          <a:xfrm>
            <a:off x="11105762" y="2346425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1962367-5179-C381-D57D-1E49A5226BDC}"/>
              </a:ext>
            </a:extLst>
          </p:cNvPr>
          <p:cNvCxnSpPr>
            <a:cxnSpLocks/>
          </p:cNvCxnSpPr>
          <p:nvPr/>
        </p:nvCxnSpPr>
        <p:spPr>
          <a:xfrm>
            <a:off x="10401957" y="3958922"/>
            <a:ext cx="698850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Subtitle 2">
            <a:extLst>
              <a:ext uri="{FF2B5EF4-FFF2-40B4-BE49-F238E27FC236}">
                <a16:creationId xmlns:a16="http://schemas.microsoft.com/office/drawing/2014/main" id="{F90E8C2E-6BD2-C8CA-4D10-475E6A1D1A56}"/>
              </a:ext>
            </a:extLst>
          </p:cNvPr>
          <p:cNvSpPr txBox="1">
            <a:spLocks/>
          </p:cNvSpPr>
          <p:nvPr/>
        </p:nvSpPr>
        <p:spPr>
          <a:xfrm>
            <a:off x="10295432" y="3531625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B52B8E6-0FEB-52D9-9643-E2C34BB305C8}"/>
                  </a:ext>
                </a:extLst>
              </p:cNvPr>
              <p:cNvSpPr txBox="1"/>
              <p:nvPr/>
            </p:nvSpPr>
            <p:spPr>
              <a:xfrm>
                <a:off x="10037687" y="2878923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B52B8E6-0FEB-52D9-9643-E2C34BB30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7687" y="2878923"/>
                <a:ext cx="809244" cy="369332"/>
              </a:xfrm>
              <a:prstGeom prst="rect">
                <a:avLst/>
              </a:prstGeom>
              <a:blipFill>
                <a:blip r:embed="rId8"/>
                <a:stretch>
                  <a:fillRect t="-22951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A13EE0D-27A1-72B7-D6B8-02816B0D2581}"/>
                  </a:ext>
                </a:extLst>
              </p:cNvPr>
              <p:cNvSpPr txBox="1"/>
              <p:nvPr/>
            </p:nvSpPr>
            <p:spPr>
              <a:xfrm>
                <a:off x="10933208" y="2984153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A13EE0D-27A1-72B7-D6B8-02816B0D2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3208" y="2984153"/>
                <a:ext cx="80924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ubtitle 2">
            <a:extLst>
              <a:ext uri="{FF2B5EF4-FFF2-40B4-BE49-F238E27FC236}">
                <a16:creationId xmlns:a16="http://schemas.microsoft.com/office/drawing/2014/main" id="{02DA7B2C-49F6-0ACF-621E-09D196A54320}"/>
              </a:ext>
            </a:extLst>
          </p:cNvPr>
          <p:cNvSpPr txBox="1">
            <a:spLocks/>
          </p:cNvSpPr>
          <p:nvPr/>
        </p:nvSpPr>
        <p:spPr>
          <a:xfrm>
            <a:off x="767031" y="4659604"/>
            <a:ext cx="1041350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Το Έργο του Βάρους εξαρτάται μόνο από την αρχική και τελική θέση.</a:t>
            </a:r>
          </a:p>
          <a:p>
            <a:r>
              <a:rPr lang="el-GR" dirty="0">
                <a:solidFill>
                  <a:schemeClr val="bg1"/>
                </a:solidFill>
              </a:rPr>
              <a:t>Δεν παίζει ρόλο η διαδρομή που θα ακολουθήσει το σώμα.</a:t>
            </a:r>
          </a:p>
        </p:txBody>
      </p:sp>
    </p:spTree>
    <p:extLst>
      <p:ext uri="{BB962C8B-B14F-4D97-AF65-F5344CB8AC3E}">
        <p14:creationId xmlns:p14="http://schemas.microsoft.com/office/powerpoint/2010/main" val="2289250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0231 L -2.91667E-6 -0.00231 C -0.00143 -0.00185 -0.00286 -0.00116 -0.00429 -0.00069 C -0.01028 0.00116 -0.00664 -0.00116 -0.01354 0.00185 C -0.01588 0.00278 -0.0181 0.00417 -0.02044 0.00532 C -0.02174 0.00602 -0.02304 0.00648 -0.02435 0.00718 C -0.02721 0.00972 -0.02994 0.01296 -0.03307 0.01482 L -0.0375 0.01759 C -0.03919 0.01852 -0.04101 0.02014 -0.04284 0.02107 C -0.04583 0.02245 -0.04896 0.02361 -0.05208 0.02523 C -0.05872 0.02894 -0.0556 0.02778 -0.0608 0.03125 C -0.06354 0.0331 -0.0664 0.03472 -0.06914 0.03657 C -0.07161 0.0382 -0.07396 0.04028 -0.07643 0.04167 C -0.08125 0.04468 -0.09101 0.04954 -0.09101 0.04954 C -0.09271 0.05116 -0.09414 0.05347 -0.09583 0.05463 C -0.09869 0.05671 -0.10182 0.05695 -0.10468 0.05903 L -0.11289 0.06505 C -0.11445 0.0662 -0.11588 0.06736 -0.11731 0.06852 C -0.12383 0.07361 -0.11797 0.06898 -0.12317 0.07292 C -0.1233 0.07315 -0.12825 0.07685 -0.12903 0.07732 C -0.13008 0.07778 -0.13138 0.07824 -0.13242 0.07894 C -0.13502 0.08079 -0.1375 0.0838 -0.14023 0.08495 C -0.14375 0.08681 -0.14739 0.0882 -0.15091 0.09028 C -0.15325 0.09167 -0.15534 0.09398 -0.15768 0.09537 C -0.15911 0.0963 -0.16067 0.0963 -0.16211 0.09722 C -0.16328 0.09792 -0.16445 0.09884 -0.16549 0.09977 C -0.16771 0.10162 -0.1664 0.10162 -0.16888 0.10324 C -0.1707 0.10417 -0.17252 0.10486 -0.17435 0.10579 C -0.17578 0.10764 -0.17708 0.10972 -0.17864 0.11111 C -0.18177 0.11343 -0.18554 0.11389 -0.18841 0.11713 C -0.19648 0.12593 -0.18789 0.11713 -0.20104 0.12662 C -0.20234 0.12755 -0.20325 0.12917 -0.20442 0.13009 C -0.20625 0.13125 -0.20807 0.13171 -0.20989 0.13264 C -0.21146 0.13357 -0.21315 0.13426 -0.21471 0.13519 C -0.21718 0.13681 -0.21953 0.13889 -0.222 0.14051 C -0.22343 0.14144 -0.225 0.1419 -0.22643 0.14306 C -0.2276 0.14398 -0.22864 0.1456 -0.22981 0.14653 C -0.23086 0.14745 -0.23216 0.14745 -0.2332 0.14838 C -0.23646 0.1507 -0.23958 0.15417 -0.24297 0.15602 C -0.24869 0.15949 -0.24583 0.1581 -0.25169 0.16042 C -0.25364 0.16227 -0.25872 0.1669 -0.26093 0.16829 C -0.26276 0.16921 -0.26458 0.16991 -0.26627 0.17083 C -0.26784 0.17245 -0.26914 0.17454 -0.2707 0.17593 C -0.27278 0.17778 -0.27903 0.18032 -0.28099 0.18125 C -0.29153 0.19144 -0.28151 0.18241 -0.29062 0.18889 C -0.29752 0.19398 -0.28919 0.18958 -0.29752 0.19329 C -0.30195 0.19977 -0.29765 0.19445 -0.30429 0.19861 C -0.30638 0.19977 -0.3082 0.20116 -0.31015 0.20278 C -0.31133 0.20394 -0.31237 0.20556 -0.31354 0.20625 C -0.31471 0.20695 -0.31588 0.20695 -0.31692 0.20718 C -0.31901 0.21088 -0.31679 0.20741 -0.32083 0.21065 C -0.32526 0.21412 -0.32135 0.21227 -0.32578 0.21667 C -0.32812 0.21921 -0.33346 0.22153 -0.33554 0.22269 C -0.33593 0.22338 -0.33646 0.22384 -0.33698 0.22454 C -0.3375 0.22523 -0.33776 0.22662 -0.33841 0.22708 C -0.33932 0.22801 -0.34036 0.22801 -0.34127 0.22894 C -0.34271 0.22986 -0.34388 0.23125 -0.34518 0.23241 C -0.34596 0.23287 -0.34687 0.23357 -0.34765 0.23403 C -0.34935 0.23704 -0.34883 0.23542 -0.34674 0.23495 C -0.34192 0.23357 -0.33255 0.23148 -0.33255 0.23148 C -0.32773 0.23171 -0.32278 0.23171 -0.31797 0.23241 C -0.29622 0.23472 -0.31471 0.23287 -0.30534 0.23495 C -0.30208 0.23565 -0.29883 0.23611 -0.29557 0.23657 C -0.28698 0.24005 -0.29336 0.23796 -0.27903 0.23912 L -0.26146 0.24097 C -0.24961 0.24491 -0.25898 0.24213 -0.23711 0.24445 L -0.22252 0.24607 L -0.13242 0.24537 C -0.00195 0.24537 -0.05455 0.25 -0.00534 0.24537 C 0.00091 0.2463 -0.00208 0.24607 0.00352 0.24607 L -2.91667E-6 0.24607 " pathEditMode="relative" ptsTypes="AAAAAAAAAAAAAAAAAAAAAAAAAAAAAAAAAAAAAAAAAAAAAAAAAAAAAAAAAAAAAAAAAAAAA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0139 L -2.91667E-6 -0.00139 C -0.00039 0.0007 -0.00078 0.00324 -0.00143 0.00532 C -0.00234 0.00833 -0.00377 0.01042 -0.00481 0.0132 L -0.00586 0.01574 C -0.00599 0.0169 -0.00586 0.01852 -0.00625 0.01921 C -0.00677 0.02014 -0.00768 0.01968 -0.0082 0.02014 C -0.00859 0.0206 -0.00885 0.0213 -0.00924 0.02199 C -0.00937 0.02315 -0.00937 0.02431 -0.00963 0.02523 C -0.01067 0.02847 -0.01393 0.03357 -0.0151 0.03565 C -0.02031 0.04583 -0.01549 0.0382 -0.02278 0.04954 C -0.02343 0.05046 -0.02422 0.05116 -0.02474 0.05208 C -0.03255 0.06898 -0.0263 0.06019 -0.03307 0.06875 C -0.03359 0.0706 -0.03385 0.07292 -0.0345 0.07477 C -0.03515 0.07639 -0.03606 0.07778 -0.03698 0.07894 C -0.03906 0.08218 -0.04205 0.08657 -0.04375 0.09028 C -0.04492 0.09282 -0.04557 0.0956 -0.04674 0.09815 C -0.05065 0.10671 -0.05481 0.11482 -0.05885 0.12315 L -0.06523 0.13611 C -0.06744 0.14074 -0.07031 0.14468 -0.072 0.15 C -0.07317 0.15347 -0.07396 0.15741 -0.07539 0.16042 C -0.07708 0.16435 -0.07942 0.16713 -0.08125 0.17083 C -0.08281 0.17407 -0.08411 0.17778 -0.08567 0.18125 C -0.08698 0.18426 -0.08854 0.18681 -0.08997 0.18982 C -0.09622 0.20347 -0.08802 0.1882 -0.09583 0.20208 C -0.09635 0.2037 -0.09661 0.20556 -0.09726 0.20718 C -0.09935 0.21227 -0.10026 0.21134 -0.1026 0.21597 C -0.10364 0.21759 -0.10416 0.21991 -0.10508 0.22199 C -0.1056 0.22315 -0.10651 0.22407 -0.10703 0.22546 C -0.10755 0.22662 -0.10781 0.22847 -0.10846 0.22963 C -0.10898 0.23079 -0.10989 0.23125 -0.11041 0.23241 C -0.11119 0.2338 -0.11224 0.23657 -0.11289 0.23843 C -0.11588 0.24583 -0.11302 0.23843 -0.11523 0.24445 C -0.10989 0.24931 -0.11601 0.24445 -0.10312 0.24699 C -0.10078 0.24745 -0.09856 0.24884 -0.09635 0.24977 L -0.04518 0.24884 C -0.04336 0.24861 -0.04166 0.24745 -0.03984 0.24699 C -0.03698 0.2463 -0.03398 0.24607 -0.03112 0.24537 C -0.02877 0.24491 -0.02656 0.24375 -0.02435 0.24352 C -0.01575 0.24282 0.00157 0.24282 0.00157 0.24282 L -2.91667E-6 0.24352 " pathEditMode="relative" ptsTypes="AAAAAAAAAAAAAAAAAAAAAAAAAAAAAAAAAAAAAAAAA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0231 L -0.00039 -0.00231 C -0.01601 -0.0088 0.00534 -0.00023 -0.01849 -0.00856 C -0.01953 -0.0088 -0.0207 -0.00972 -0.02187 -0.01018 C -0.02422 -0.01088 -0.02669 -0.01111 -0.02916 -0.01204 C -0.03177 -0.01273 -0.03437 -0.01435 -0.03698 -0.01528 C -0.04596 -0.01898 -0.04726 -0.01875 -0.05586 -0.02153 L -0.07148 -0.02662 C -0.07487 -0.02801 -0.07825 -0.03009 -0.08177 -0.03102 C -0.08672 -0.03218 -0.09179 -0.03218 -0.09687 -0.03264 C -0.10013 -0.0338 -0.10325 -0.03542 -0.10651 -0.03611 C -0.11328 -0.03796 -0.12578 -0.03958 -0.13281 -0.04051 L -0.1845 -0.03958 C -0.18737 -0.03958 -0.19036 -0.03866 -0.19323 -0.03796 C -0.20117 -0.03611 -0.20612 -0.03449 -0.21471 -0.03009 C -0.21901 -0.02801 -0.22317 -0.025 -0.22734 -0.02222 C -0.23841 -0.01528 -0.23489 -0.01829 -0.24244 -0.01018 C -0.24271 -0.00903 -0.24362 -0.00787 -0.24336 -0.00671 C -0.24323 -0.00532 -0.2401 -0.00301 -0.23945 -0.00231 C -0.23646 0.00301 -0.23893 -0.00093 -0.23216 0.00532 C -0.22252 0.01435 -0.23372 0.00579 -0.21666 0.01574 C -0.21237 0.01829 -0.2082 0.0213 -0.2039 0.02361 C -0.19453 0.0287 -0.18515 0.03333 -0.17565 0.0382 L -0.16549 0.04352 C -0.16315 0.04468 -0.16093 0.0463 -0.15872 0.04699 C -0.15573 0.04792 -0.15286 0.04861 -0.14987 0.04954 C -0.14544 0.05116 -0.14114 0.05301 -0.13672 0.05463 C -0.12968 0.05741 -0.11901 0.06111 -0.11198 0.0625 C -0.10677 0.06343 -0.10156 0.06366 -0.09635 0.06435 C -0.09127 0.06574 -0.08633 0.06759 -0.08125 0.06852 C -0.07604 0.06968 -0.07083 0.06968 -0.06562 0.07037 C -0.0375 0.07315 -0.05768 0.0706 -0.02968 0.07454 C -0.02018 0.0794 -0.02044 0.07986 -0.00377 0.07546 C -0.00117 0.07477 0.00065 0.07083 0.003 0.06852 C 0.0056 0.0662 0.00834 0.06412 0.01081 0.06157 C 0.01472 0.05764 0.01849 0.05278 0.02253 0.04861 C 0.02683 0.04445 0.03138 0.04074 0.03568 0.03657 C 0.04935 0.02292 0.04154 0.02801 0.05417 0.01829 C 0.05847 0.01505 0.06289 0.01227 0.06732 0.0088 C 0.07123 0.00579 0.075 0.00232 0.07891 -0.00069 C 0.08229 -0.00324 0.08581 -0.00509 0.0892 -0.00764 C 0.09297 -0.01042 0.09662 -0.01435 0.10039 -0.01713 C 0.10586 -0.0213 0.11146 -0.02454 0.11693 -0.02847 C 0.12123 -0.03148 0.12526 -0.03518 0.12956 -0.03796 C 0.13477 -0.04097 0.13998 -0.04305 0.14519 -0.0456 C 0.1892 -0.06898 0.13555 -0.04213 0.17396 -0.05949 C 0.17917 -0.0618 0.18425 -0.06528 0.18946 -0.06736 C 0.19987 -0.07153 0.21289 -0.07523 0.22357 -0.07685 C 0.22956 -0.07778 0.23555 -0.07801 0.24167 -0.07847 L 0.3142 -0.07778 C 0.32513 -0.07708 0.33229 -0.07315 0.34245 -0.06991 C 0.34453 -0.06921 0.34662 -0.06875 0.3487 -0.06829 C 0.35065 -0.06713 0.35274 -0.06643 0.35456 -0.06481 C 0.36003 -0.05972 0.36003 -0.05903 0.36289 -0.05255 C 0.36302 -0.05139 0.36341 -0.05023 0.36328 -0.04907 C 0.36263 -0.03403 0.36211 -0.03287 0.35795 -0.01968 C 0.35547 -0.01157 0.34818 0.01019 0.34479 0.01759 C 0.34063 0.02685 0.33412 0.0375 0.32878 0.04514 C 0.32253 0.05394 0.31524 0.06227 0.30834 0.06852 C 0.30209 0.07431 0.29584 0.07986 0.28933 0.08426 C 0.27461 0.09398 0.2599 0.10463 0.24453 0.11111 C 0.21875 0.12176 0.22422 0.11991 0.19479 0.12917 C 0.18789 0.13125 0.18086 0.1331 0.17396 0.13519 C 0.1681 0.13704 0.16237 0.14028 0.15638 0.1412 C 0.15638 0.1412 0.09076 0.14722 0.08047 0.14815 L 0.05456 0.15093 C 0.00651 0.15023 -0.10026 0.14722 -0.1582 0.15093 C -0.1763 0.15185 -0.17929 0.15625 -0.19622 0.16111 C -0.20338 0.16343 -0.2108 0.16458 -0.2181 0.16644 C -0.222 0.16898 -0.22617 0.1706 -0.22981 0.17431 C -0.23034 0.17477 -0.22981 0.17708 -0.22929 0.17755 C -0.22773 0.1794 -0.22578 0.17963 -0.22396 0.18032 C -0.21458 0.1831 -0.20521 0.18634 -0.1957 0.18796 C -0.18932 0.18935 -0.17343 0.19213 -0.16744 0.19421 C -0.16406 0.19537 -0.16067 0.19676 -0.15716 0.19769 C -0.15234 0.19861 -0.14752 0.19861 -0.14258 0.19931 C -0.13659 0.20116 -0.13528 0.20162 -0.12851 0.2044 C -0.12343 0.20671 -0.11849 0.21042 -0.11341 0.21134 L -0.10455 0.2132 C -0.10195 0.21435 -0.09948 0.21574 -0.09687 0.21667 C -0.08255 0.22153 -0.08815 0.21875 -0.07591 0.22176 C -0.05742 0.22639 -0.0901 0.22014 -0.0608 0.22523 C -0.05039 0.23079 -0.06198 0.22546 -0.04518 0.2287 C -0.04284 0.22917 -0.04075 0.23079 -0.03841 0.23125 C -0.03294 0.23264 -0.02734 0.23241 -0.02187 0.23403 C -0.01966 0.23449 -0.01758 0.23519 -0.01549 0.23565 C -0.01276 0.23634 -0.01002 0.23657 -0.00716 0.2375 C -0.00573 0.23773 -0.00429 0.23866 -0.00286 0.23912 C 0.00104 0.24028 0.00235 0.23889 0.00013 0.24097 L 0.00013 0.24097 " pathEditMode="relative" ptsTypes="AAAAAAAAAAAAAAAAAAAAAAAAAAAAAAAAAAAAAAAAAAAAAAAAAAAAAAAAAAAAAAAAAAAAAAAAAAAAAAAAAAAAAAAAAA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9D0D7A4-44A8-E7F6-130C-3F8DAD40AA94}"/>
              </a:ext>
            </a:extLst>
          </p:cNvPr>
          <p:cNvGrpSpPr/>
          <p:nvPr/>
        </p:nvGrpSpPr>
        <p:grpSpPr>
          <a:xfrm>
            <a:off x="4736525" y="2022370"/>
            <a:ext cx="630821" cy="630821"/>
            <a:chOff x="4663970" y="2031014"/>
            <a:chExt cx="630821" cy="63082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7A56F10-784A-F138-E241-E40A606A31A3}"/>
                </a:ext>
              </a:extLst>
            </p:cNvPr>
            <p:cNvSpPr/>
            <p:nvPr/>
          </p:nvSpPr>
          <p:spPr>
            <a:xfrm>
              <a:off x="4663970" y="2031014"/>
              <a:ext cx="630821" cy="63082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0A98827-4D80-C0FC-0E46-A635E762442B}"/>
                </a:ext>
              </a:extLst>
            </p:cNvPr>
            <p:cNvSpPr/>
            <p:nvPr/>
          </p:nvSpPr>
          <p:spPr>
            <a:xfrm>
              <a:off x="4925731" y="2283988"/>
              <a:ext cx="108000" cy="108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198957" y="364540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Το Έργο του Βάρους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Subtitle 2">
                <a:extLst>
                  <a:ext uri="{FF2B5EF4-FFF2-40B4-BE49-F238E27FC236}">
                    <a16:creationId xmlns:a16="http://schemas.microsoft.com/office/drawing/2014/main" id="{C7518425-9134-5F8B-2573-6375FFEE7F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229098" y="1003602"/>
                <a:ext cx="9489370" cy="5801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l-GR" dirty="0">
                    <a:solidFill>
                      <a:schemeClr val="bg1"/>
                    </a:solidFill>
                  </a:rPr>
                  <a:t>Για το ίδιο ύψος</a:t>
                </a:r>
                <a:r>
                  <a:rPr lang="en-US" dirty="0">
                    <a:solidFill>
                      <a:schemeClr val="bg1"/>
                    </a:solidFill>
                  </a:rPr>
                  <a:t>,</a:t>
                </a:r>
                <a:r>
                  <a:rPr lang="el-GR" dirty="0">
                    <a:solidFill>
                      <a:schemeClr val="bg1"/>
                    </a:solidFill>
                  </a:rPr>
                  <a:t> το γινόμενο</a:t>
                </a: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l-GR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l-GR" i="1" dirty="0">
                    <a:solidFill>
                      <a:schemeClr val="bg1"/>
                    </a:solidFill>
                  </a:rPr>
                  <a:t> </a:t>
                </a:r>
                <a:r>
                  <a:rPr lang="el-GR" dirty="0">
                    <a:solidFill>
                      <a:schemeClr val="bg1"/>
                    </a:solidFill>
                  </a:rPr>
                  <a:t>είναι σταθερό,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l-GR" i="1" dirty="0">
                    <a:solidFill>
                      <a:schemeClr val="bg1"/>
                    </a:solidFill>
                  </a:rPr>
                  <a:t> </a:t>
                </a:r>
                <a:endParaRPr lang="el-G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6" name="Subtitle 2">
                <a:extLst>
                  <a:ext uri="{FF2B5EF4-FFF2-40B4-BE49-F238E27FC236}">
                    <a16:creationId xmlns:a16="http://schemas.microsoft.com/office/drawing/2014/main" id="{C7518425-9134-5F8B-2573-6375FFEE7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098" y="1003602"/>
                <a:ext cx="9489370" cy="580126"/>
              </a:xfrm>
              <a:prstGeom prst="rect">
                <a:avLst/>
              </a:prstGeom>
              <a:blipFill>
                <a:blip r:embed="rId3"/>
                <a:stretch>
                  <a:fillRect l="-1028" t="-1473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67CA656-08AA-4DFA-3100-0C5531F31351}"/>
              </a:ext>
            </a:extLst>
          </p:cNvPr>
          <p:cNvCxnSpPr>
            <a:cxnSpLocks/>
          </p:cNvCxnSpPr>
          <p:nvPr/>
        </p:nvCxnSpPr>
        <p:spPr>
          <a:xfrm>
            <a:off x="5060986" y="2320403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583AF1F-FF0B-D57F-9491-B306269055A2}"/>
              </a:ext>
            </a:extLst>
          </p:cNvPr>
          <p:cNvCxnSpPr>
            <a:cxnSpLocks/>
          </p:cNvCxnSpPr>
          <p:nvPr/>
        </p:nvCxnSpPr>
        <p:spPr>
          <a:xfrm>
            <a:off x="873710" y="3996645"/>
            <a:ext cx="9903147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E39612-9E75-91F2-A92F-AFC43DE17553}"/>
                  </a:ext>
                </a:extLst>
              </p:cNvPr>
              <p:cNvSpPr txBox="1"/>
              <p:nvPr/>
            </p:nvSpPr>
            <p:spPr>
              <a:xfrm>
                <a:off x="4910642" y="296968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E39612-9E75-91F2-A92F-AFC43DE17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0642" y="2969680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ubtitle 2">
            <a:extLst>
              <a:ext uri="{FF2B5EF4-FFF2-40B4-BE49-F238E27FC236}">
                <a16:creationId xmlns:a16="http://schemas.microsoft.com/office/drawing/2014/main" id="{02DA7B2C-49F6-0ACF-621E-09D196A54320}"/>
              </a:ext>
            </a:extLst>
          </p:cNvPr>
          <p:cNvSpPr txBox="1">
            <a:spLocks/>
          </p:cNvSpPr>
          <p:nvPr/>
        </p:nvSpPr>
        <p:spPr>
          <a:xfrm>
            <a:off x="767031" y="4392403"/>
            <a:ext cx="1041350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Το Έργο του Βάρους εξαρτάται μόνο από την αρχική και τελική θέση.</a:t>
            </a:r>
          </a:p>
          <a:p>
            <a:r>
              <a:rPr lang="el-GR" dirty="0">
                <a:solidFill>
                  <a:schemeClr val="bg1"/>
                </a:solidFill>
              </a:rPr>
              <a:t>Δεν παίζει ρόλο η διαδρομή που θα ακολουθήσει το σώμα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6452B39-1785-8804-A1F3-50F01C4B2B43}"/>
              </a:ext>
            </a:extLst>
          </p:cNvPr>
          <p:cNvSpPr txBox="1">
            <a:spLocks/>
          </p:cNvSpPr>
          <p:nvPr/>
        </p:nvSpPr>
        <p:spPr>
          <a:xfrm>
            <a:off x="5336077" y="1965392"/>
            <a:ext cx="63081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A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C948B4F-F706-2B34-D0CD-8F5469C7011A}"/>
              </a:ext>
            </a:extLst>
          </p:cNvPr>
          <p:cNvSpPr txBox="1">
            <a:spLocks/>
          </p:cNvSpPr>
          <p:nvPr/>
        </p:nvSpPr>
        <p:spPr>
          <a:xfrm>
            <a:off x="5287795" y="3518989"/>
            <a:ext cx="63081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B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3FB6172-A830-17F3-3A3A-D57CCB6B5B95}"/>
              </a:ext>
            </a:extLst>
          </p:cNvPr>
          <p:cNvSpPr txBox="1">
            <a:spLocks/>
          </p:cNvSpPr>
          <p:nvPr/>
        </p:nvSpPr>
        <p:spPr>
          <a:xfrm>
            <a:off x="1527275" y="2802500"/>
            <a:ext cx="63081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282282-34F2-B2A0-D049-E7CAECAFD3F7}"/>
              </a:ext>
            </a:extLst>
          </p:cNvPr>
          <p:cNvSpPr/>
          <p:nvPr/>
        </p:nvSpPr>
        <p:spPr>
          <a:xfrm>
            <a:off x="4997935" y="2288120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0182FB3-ABFB-E200-3B84-55CAEB095858}"/>
              </a:ext>
            </a:extLst>
          </p:cNvPr>
          <p:cNvSpPr/>
          <p:nvPr/>
        </p:nvSpPr>
        <p:spPr>
          <a:xfrm>
            <a:off x="5007874" y="3935974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D3DD8F4-07FA-D041-D6F6-CE2A57C1C722}"/>
              </a:ext>
            </a:extLst>
          </p:cNvPr>
          <p:cNvSpPr/>
          <p:nvPr/>
        </p:nvSpPr>
        <p:spPr>
          <a:xfrm>
            <a:off x="2126568" y="2984563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C433033-3824-6651-B201-966B04A45DAD}"/>
                  </a:ext>
                </a:extLst>
              </p:cNvPr>
              <p:cNvSpPr txBox="1"/>
              <p:nvPr/>
            </p:nvSpPr>
            <p:spPr>
              <a:xfrm>
                <a:off x="3813434" y="5490319"/>
                <a:ext cx="391681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l-GR" sz="2800" dirty="0">
                    <a:solidFill>
                      <a:schemeClr val="bg1"/>
                    </a:solidFill>
                  </a:rPr>
                  <a:t> =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el-GR" sz="28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l-GR" sz="2800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el-GR" sz="28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ΔΕΖΗ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l-GR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C433033-3824-6651-B201-966B04A45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434" y="5490319"/>
                <a:ext cx="3916819" cy="523220"/>
              </a:xfrm>
              <a:prstGeom prst="rect">
                <a:avLst/>
              </a:prstGeom>
              <a:blipFill>
                <a:blip r:embed="rId5"/>
                <a:stretch>
                  <a:fillRect t="-11765" b="-34118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DA155AC-9C8A-139A-E5F9-76952C2F844B}"/>
              </a:ext>
            </a:extLst>
          </p:cNvPr>
          <p:cNvSpPr txBox="1"/>
          <p:nvPr/>
        </p:nvSpPr>
        <p:spPr>
          <a:xfrm>
            <a:off x="873710" y="6147953"/>
            <a:ext cx="10413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>
                <a:solidFill>
                  <a:schemeClr val="bg1"/>
                </a:solidFill>
              </a:rPr>
              <a:t>Διατηρητικές Δυνάμεις: Το Έργο τους δεν εξαρτάται από τη διαδρομή.</a:t>
            </a:r>
          </a:p>
        </p:txBody>
      </p:sp>
    </p:spTree>
    <p:extLst>
      <p:ext uri="{BB962C8B-B14F-4D97-AF65-F5344CB8AC3E}">
        <p14:creationId xmlns:p14="http://schemas.microsoft.com/office/powerpoint/2010/main" val="475935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0231 L -0.00039 -0.00231 C -0.01601 -0.0088 0.00534 -0.00023 -0.01849 -0.00856 C -0.01953 -0.0088 -0.0207 -0.00972 -0.02187 -0.01018 C -0.02422 -0.01088 -0.02669 -0.01111 -0.02916 -0.01204 C -0.03177 -0.01273 -0.03437 -0.01435 -0.03698 -0.01528 C -0.04596 -0.01898 -0.04726 -0.01875 -0.05586 -0.02153 L -0.07148 -0.02662 C -0.07487 -0.02801 -0.07825 -0.03009 -0.08177 -0.03102 C -0.08672 -0.03218 -0.09179 -0.03218 -0.09687 -0.03264 C -0.10013 -0.0338 -0.10325 -0.03542 -0.10651 -0.03611 C -0.11328 -0.03796 -0.12578 -0.03958 -0.13281 -0.04051 L -0.1845 -0.03958 C -0.18737 -0.03958 -0.19036 -0.03866 -0.19323 -0.03796 C -0.20117 -0.03611 -0.20612 -0.03449 -0.21471 -0.03009 C -0.21901 -0.02801 -0.22317 -0.025 -0.22734 -0.02222 C -0.23841 -0.01528 -0.23489 -0.01829 -0.24244 -0.01018 C -0.24271 -0.00903 -0.24362 -0.00787 -0.24336 -0.00671 C -0.24323 -0.00532 -0.2401 -0.00301 -0.23945 -0.00231 C -0.23646 0.00301 -0.23893 -0.00093 -0.23216 0.00532 C -0.22252 0.01435 -0.23372 0.00579 -0.21666 0.01574 C -0.21237 0.01829 -0.2082 0.0213 -0.2039 0.02361 C -0.19453 0.0287 -0.18515 0.03333 -0.17565 0.0382 L -0.16549 0.04352 C -0.16315 0.04468 -0.16093 0.0463 -0.15872 0.04699 C -0.15573 0.04792 -0.15286 0.04861 -0.14987 0.04954 C -0.14544 0.05116 -0.14114 0.05301 -0.13672 0.05463 C -0.12968 0.05741 -0.11901 0.06111 -0.11198 0.0625 C -0.10677 0.06343 -0.10156 0.06366 -0.09635 0.06435 C -0.09127 0.06574 -0.08633 0.06759 -0.08125 0.06852 C -0.07604 0.06968 -0.07083 0.06968 -0.06562 0.07037 C -0.0375 0.07315 -0.05768 0.0706 -0.02968 0.07454 C -0.02018 0.0794 -0.02044 0.07986 -0.00377 0.07546 C -0.00117 0.07477 0.00065 0.07083 0.003 0.06852 C 0.0056 0.0662 0.00834 0.06412 0.01081 0.06157 C 0.01472 0.05764 0.01849 0.05278 0.02253 0.04861 C 0.02683 0.04445 0.03138 0.04074 0.03568 0.03657 C 0.04935 0.02292 0.04154 0.02801 0.05417 0.01829 C 0.05847 0.01505 0.06289 0.01227 0.06732 0.0088 C 0.07123 0.00579 0.075 0.00232 0.07891 -0.00069 C 0.08229 -0.00324 0.08581 -0.00509 0.0892 -0.00764 C 0.09297 -0.01042 0.09662 -0.01435 0.10039 -0.01713 C 0.10586 -0.0213 0.11146 -0.02454 0.11693 -0.02847 C 0.12123 -0.03148 0.12526 -0.03518 0.12956 -0.03796 C 0.13477 -0.04097 0.13998 -0.04305 0.14519 -0.0456 C 0.1892 -0.06898 0.13555 -0.04213 0.17396 -0.05949 C 0.17917 -0.0618 0.18425 -0.06528 0.18946 -0.06736 C 0.19987 -0.07153 0.21289 -0.07523 0.22357 -0.07685 C 0.22956 -0.07778 0.23555 -0.07801 0.24167 -0.07847 L 0.3142 -0.07778 C 0.32513 -0.07708 0.33229 -0.07315 0.34245 -0.06991 C 0.34453 -0.06921 0.34662 -0.06875 0.3487 -0.06829 C 0.35065 -0.06713 0.35274 -0.06643 0.35456 -0.06481 C 0.36003 -0.05972 0.36003 -0.05903 0.36289 -0.05255 C 0.36302 -0.05139 0.36341 -0.05023 0.36328 -0.04907 C 0.36263 -0.03403 0.36211 -0.03287 0.35795 -0.01968 C 0.35547 -0.01157 0.34818 0.01019 0.34479 0.01759 C 0.34063 0.02685 0.33412 0.0375 0.32878 0.04514 C 0.32253 0.05394 0.31524 0.06227 0.30834 0.06852 C 0.30209 0.07431 0.29584 0.07986 0.28933 0.08426 C 0.27461 0.09398 0.2599 0.10463 0.24453 0.11111 C 0.21875 0.12176 0.22422 0.11991 0.19479 0.12917 C 0.18789 0.13125 0.18086 0.1331 0.17396 0.13519 C 0.1681 0.13704 0.16237 0.14028 0.15638 0.1412 C 0.15638 0.1412 0.09076 0.14722 0.08047 0.14815 L 0.05456 0.15093 C 0.00651 0.15023 -0.10026 0.14722 -0.1582 0.15093 C -0.1763 0.15185 -0.17929 0.15625 -0.19622 0.16111 C -0.20338 0.16343 -0.2108 0.16458 -0.2181 0.16644 C -0.222 0.16898 -0.22617 0.1706 -0.22981 0.17431 C -0.23034 0.17477 -0.22981 0.17708 -0.22929 0.17755 C -0.22773 0.1794 -0.22578 0.17963 -0.22396 0.18032 C -0.21458 0.1831 -0.20521 0.18634 -0.1957 0.18796 C -0.18932 0.18935 -0.17343 0.19213 -0.16744 0.19421 C -0.16406 0.19537 -0.16067 0.19676 -0.15716 0.19769 C -0.15234 0.19861 -0.14752 0.19861 -0.14258 0.19931 C -0.13659 0.20116 -0.13528 0.20162 -0.12851 0.2044 C -0.12343 0.20671 -0.11849 0.21042 -0.11341 0.21134 L -0.10455 0.2132 C -0.10195 0.21435 -0.09948 0.21574 -0.09687 0.21667 C -0.08255 0.22153 -0.08815 0.21875 -0.07591 0.22176 C -0.05742 0.22639 -0.0901 0.22014 -0.0608 0.22523 C -0.05039 0.23079 -0.06198 0.22546 -0.04518 0.2287 C -0.04284 0.22917 -0.04075 0.23079 -0.03841 0.23125 C -0.03294 0.23264 -0.02734 0.23241 -0.02187 0.23403 C -0.01966 0.23449 -0.01758 0.23519 -0.01549 0.23565 C -0.01276 0.23634 -0.01002 0.23657 -0.00716 0.2375 C -0.00573 0.23773 -0.00429 0.23866 -0.00286 0.23912 C 0.00104 0.24028 0.00235 0.23889 0.00013 0.24097 L 0.00013 0.24097 " pathEditMode="relative" ptsTypes="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046 L 0.00104 -0.00046 C -0.00156 0.00116 -0.00416 0.00301 -0.00677 0.00463 C -0.01159 0.00741 -0.01705 0.00787 -0.02148 0.0125 C -0.02226 0.0132 -0.02291 0.01435 -0.02383 0.01505 C -0.02526 0.01597 -0.02682 0.0162 -0.02825 0.01667 C -0.02942 0.01736 -0.03047 0.01782 -0.03164 0.01852 C -0.03307 0.01921 -0.03463 0.02014 -0.03606 0.02107 C -0.03685 0.02153 -0.03763 0.02245 -0.03841 0.02269 C -0.04518 0.02546 -0.05078 0.02662 -0.05742 0.02801 L -0.06627 0.02963 C -0.06888 0.03032 -0.07135 0.03102 -0.07396 0.03148 C -0.07643 0.03195 -0.0789 0.03195 -0.08138 0.03241 L -0.09297 0.03403 L -0.0983 0.03588 C -0.09987 0.03634 -0.1013 0.03704 -0.10273 0.0375 C -0.10716 0.03889 -0.11159 0.03912 -0.11588 0.04097 C -0.11849 0.04213 -0.12109 0.04352 -0.12369 0.04445 C -0.12578 0.04514 -0.12786 0.04537 -0.12994 0.04607 C -0.13164 0.04676 -0.1332 0.04815 -0.13489 0.04884 C -0.14765 0.0537 -0.14205 0.05093 -0.15247 0.05394 C -0.16771 0.05857 -0.15768 0.05648 -0.16705 0.05833 C -0.16927 0.05949 -0.17148 0.06088 -0.17383 0.06181 C -0.18372 0.06551 -0.1845 0.06551 -0.19179 0.0669 C -0.21497 0.0787 -0.18346 0.0632 -0.20494 0.07222 C -0.20989 0.07407 -0.21471 0.07685 -0.21966 0.07917 L -0.225 0.08171 L -0.22838 0.08333 C -0.2289 0.08403 -0.22929 0.08472 -0.22981 0.08519 C -0.23047 0.08565 -0.23125 0.08519 -0.23177 0.08611 C -0.23255 0.08704 -0.23268 0.08889 -0.2332 0.09028 C -0.23659 0.09907 -0.2332 0.09005 -0.23567 0.0956 C -0.23606 0.0963 -0.23633 0.09722 -0.23659 0.09815 C -0.23646 0.09907 -0.23646 0.1 -0.23619 0.1007 C -0.2358 0.10162 -0.23515 0.10185 -0.23476 0.10255 C -0.23242 0.10463 -0.23229 0.1044 -0.22929 0.10602 C -0.2289 0.10671 -0.22851 0.10787 -0.22786 0.10857 C -0.22708 0.10926 -0.2263 0.10972 -0.22539 0.11019 C -0.22226 0.11227 -0.21862 0.1132 -0.21575 0.1162 C -0.20898 0.12338 -0.21054 0.12245 -0.20104 0.12847 C -0.19935 0.12963 -0.19752 0.12986 -0.1957 0.13102 C -0.19036 0.13472 -0.18515 0.13935 -0.17968 0.14306 C -0.17591 0.14583 -0.17174 0.14722 -0.16797 0.15 C -0.1651 0.15208 -0.16263 0.15556 -0.15976 0.15787 C -0.1556 0.16111 -0.1513 0.16343 -0.147 0.16644 L -0.12422 0.18287 C -0.12161 0.18472 -0.11875 0.18588 -0.1164 0.1882 C -0.11458 0.18982 -0.11289 0.19213 -0.11106 0.19329 C -0.10299 0.19815 -0.09453 0.20093 -0.08672 0.20625 C -0.08294 0.20903 -0.07929 0.21204 -0.07552 0.21412 C -0.06836 0.21806 -0.06133 0.22176 -0.05403 0.22454 C -0.05117 0.2257 -0.04817 0.22662 -0.04531 0.22801 C -0.02942 0.23611 -0.04375 0.23125 -0.03112 0.23495 C -0.02903 0.23657 -0.02708 0.23935 -0.02487 0.24005 C -0.02005 0.24167 -0.01784 0.23982 -0.01406 0.2375 C -0.00351 0.23866 -0.0082 0.2375 -2.91667E-6 0.24005 L -2.91667E-6 0.24005 " pathEditMode="relative" ptsTypes="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9D0D7A4-44A8-E7F6-130C-3F8DAD40AA94}"/>
              </a:ext>
            </a:extLst>
          </p:cNvPr>
          <p:cNvGrpSpPr/>
          <p:nvPr/>
        </p:nvGrpSpPr>
        <p:grpSpPr>
          <a:xfrm>
            <a:off x="4736525" y="2022370"/>
            <a:ext cx="630821" cy="630821"/>
            <a:chOff x="4663970" y="2031014"/>
            <a:chExt cx="630821" cy="630821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7A56F10-784A-F138-E241-E40A606A31A3}"/>
                </a:ext>
              </a:extLst>
            </p:cNvPr>
            <p:cNvSpPr/>
            <p:nvPr/>
          </p:nvSpPr>
          <p:spPr>
            <a:xfrm>
              <a:off x="4663970" y="2031014"/>
              <a:ext cx="630821" cy="63082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0A98827-4D80-C0FC-0E46-A635E762442B}"/>
                </a:ext>
              </a:extLst>
            </p:cNvPr>
            <p:cNvSpPr/>
            <p:nvPr/>
          </p:nvSpPr>
          <p:spPr>
            <a:xfrm>
              <a:off x="4925731" y="2283988"/>
              <a:ext cx="108000" cy="1080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198957" y="364540"/>
            <a:ext cx="324687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Διατηρητικές Δυνάμεις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67CA656-08AA-4DFA-3100-0C5531F31351}"/>
              </a:ext>
            </a:extLst>
          </p:cNvPr>
          <p:cNvCxnSpPr>
            <a:cxnSpLocks/>
          </p:cNvCxnSpPr>
          <p:nvPr/>
        </p:nvCxnSpPr>
        <p:spPr>
          <a:xfrm>
            <a:off x="5060986" y="2320403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583AF1F-FF0B-D57F-9491-B306269055A2}"/>
              </a:ext>
            </a:extLst>
          </p:cNvPr>
          <p:cNvCxnSpPr>
            <a:cxnSpLocks/>
          </p:cNvCxnSpPr>
          <p:nvPr/>
        </p:nvCxnSpPr>
        <p:spPr>
          <a:xfrm>
            <a:off x="873710" y="3996645"/>
            <a:ext cx="9903147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E39612-9E75-91F2-A92F-AFC43DE17553}"/>
                  </a:ext>
                </a:extLst>
              </p:cNvPr>
              <p:cNvSpPr txBox="1"/>
              <p:nvPr/>
            </p:nvSpPr>
            <p:spPr>
              <a:xfrm>
                <a:off x="4910642" y="296968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E39612-9E75-91F2-A92F-AFC43DE17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0642" y="2969680"/>
                <a:ext cx="80924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02DA7B2C-49F6-0ACF-621E-09D196A543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7031" y="4392403"/>
                <a:ext cx="10413504" cy="5801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dirty="0">
                    <a:solidFill>
                      <a:schemeClr val="bg1"/>
                    </a:solidFill>
                  </a:rPr>
                  <a:t>Το Έργο για κλειστή διαδρομή είναι ίσο με μηδέν</a:t>
                </a:r>
              </a:p>
              <a:p>
                <a:endParaRPr lang="el-GR" dirty="0">
                  <a:solidFill>
                    <a:schemeClr val="bg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l-G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𝛤𝛢</m:t>
                        </m:r>
                      </m:sub>
                    </m:sSub>
                  </m:oMath>
                </a14:m>
                <a:r>
                  <a:rPr lang="el-GR" dirty="0">
                    <a:solidFill>
                      <a:schemeClr val="bg1"/>
                    </a:solidFill>
                  </a:rPr>
                  <a:t> = </a:t>
                </a:r>
                <a:r>
                  <a:rPr lang="en-US" dirty="0">
                    <a:solidFill>
                      <a:schemeClr val="bg1"/>
                    </a:solidFill>
                  </a:rPr>
                  <a:t>0</a:t>
                </a:r>
              </a:p>
            </p:txBody>
          </p:sp>
        </mc:Choice>
        <mc:Fallback xmlns="">
          <p:sp>
            <p:nvSpPr>
              <p:cNvPr id="6" name="Subtitle 2">
                <a:extLst>
                  <a:ext uri="{FF2B5EF4-FFF2-40B4-BE49-F238E27FC236}">
                    <a16:creationId xmlns:a16="http://schemas.microsoft.com/office/drawing/2014/main" id="{02DA7B2C-49F6-0ACF-621E-09D196A54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31" y="4392403"/>
                <a:ext cx="10413504" cy="580126"/>
              </a:xfrm>
              <a:prstGeom prst="rect">
                <a:avLst/>
              </a:prstGeom>
              <a:blipFill>
                <a:blip r:embed="rId4"/>
                <a:stretch>
                  <a:fillRect t="-14737" b="-15473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ubtitle 2">
            <a:extLst>
              <a:ext uri="{FF2B5EF4-FFF2-40B4-BE49-F238E27FC236}">
                <a16:creationId xmlns:a16="http://schemas.microsoft.com/office/drawing/2014/main" id="{C6452B39-1785-8804-A1F3-50F01C4B2B43}"/>
              </a:ext>
            </a:extLst>
          </p:cNvPr>
          <p:cNvSpPr txBox="1">
            <a:spLocks/>
          </p:cNvSpPr>
          <p:nvPr/>
        </p:nvSpPr>
        <p:spPr>
          <a:xfrm>
            <a:off x="5336077" y="1965392"/>
            <a:ext cx="63081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A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C948B4F-F706-2B34-D0CD-8F5469C7011A}"/>
              </a:ext>
            </a:extLst>
          </p:cNvPr>
          <p:cNvSpPr txBox="1">
            <a:spLocks/>
          </p:cNvSpPr>
          <p:nvPr/>
        </p:nvSpPr>
        <p:spPr>
          <a:xfrm>
            <a:off x="5287795" y="3518989"/>
            <a:ext cx="63081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B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282282-34F2-B2A0-D049-E7CAECAFD3F7}"/>
              </a:ext>
            </a:extLst>
          </p:cNvPr>
          <p:cNvSpPr/>
          <p:nvPr/>
        </p:nvSpPr>
        <p:spPr>
          <a:xfrm>
            <a:off x="4997935" y="2288120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0182FB3-ABFB-E200-3B84-55CAEB095858}"/>
              </a:ext>
            </a:extLst>
          </p:cNvPr>
          <p:cNvSpPr/>
          <p:nvPr/>
        </p:nvSpPr>
        <p:spPr>
          <a:xfrm>
            <a:off x="5007874" y="3935974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C433033-3824-6651-B201-966B04A45DAD}"/>
                  </a:ext>
                </a:extLst>
              </p:cNvPr>
              <p:cNvSpPr txBox="1"/>
              <p:nvPr/>
            </p:nvSpPr>
            <p:spPr>
              <a:xfrm>
                <a:off x="7162276" y="1600143"/>
                <a:ext cx="391681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𝐴𝐵</m:t>
                        </m:r>
                      </m:sub>
                    </m:sSub>
                  </m:oMath>
                </a14:m>
                <a:r>
                  <a:rPr lang="el-GR" sz="2800" dirty="0">
                    <a:solidFill>
                      <a:schemeClr val="bg1"/>
                    </a:solidFill>
                  </a:rPr>
                  <a:t> =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el-GR" sz="28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l-GR" sz="2800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m:rPr>
                            <m:sty m:val="p"/>
                          </m:rPr>
                          <a:rPr lang="el-GR" sz="28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ΔΕΖΗ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l-GR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C433033-3824-6651-B201-966B04A45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276" y="1600143"/>
                <a:ext cx="3916819" cy="523220"/>
              </a:xfrm>
              <a:prstGeom prst="rect">
                <a:avLst/>
              </a:prstGeom>
              <a:blipFill>
                <a:blip r:embed="rId5"/>
                <a:stretch>
                  <a:fillRect t="-10465" b="-32558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DA155AC-9C8A-139A-E5F9-76952C2F844B}"/>
              </a:ext>
            </a:extLst>
          </p:cNvPr>
          <p:cNvSpPr txBox="1"/>
          <p:nvPr/>
        </p:nvSpPr>
        <p:spPr>
          <a:xfrm>
            <a:off x="3075492" y="845190"/>
            <a:ext cx="69008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</a:rPr>
              <a:t>Το Έργο τους δεν εξαρτάται από τη διαδρομή.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9E4715F-921E-DA61-A74F-B1FE9DFDE9FC}"/>
              </a:ext>
            </a:extLst>
          </p:cNvPr>
          <p:cNvSpPr txBox="1">
            <a:spLocks/>
          </p:cNvSpPr>
          <p:nvPr/>
        </p:nvSpPr>
        <p:spPr>
          <a:xfrm>
            <a:off x="2369956" y="2545518"/>
            <a:ext cx="63081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479005C-A245-2852-8575-57623377C24D}"/>
              </a:ext>
            </a:extLst>
          </p:cNvPr>
          <p:cNvSpPr/>
          <p:nvPr/>
        </p:nvSpPr>
        <p:spPr>
          <a:xfrm>
            <a:off x="3070639" y="2962503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7AC528-E73E-383A-D285-BD5240449BB6}"/>
                  </a:ext>
                </a:extLst>
              </p:cNvPr>
              <p:cNvSpPr txBox="1"/>
              <p:nvPr/>
            </p:nvSpPr>
            <p:spPr>
              <a:xfrm>
                <a:off x="3732908" y="6034853"/>
                <a:ext cx="521515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l-G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𝛤𝛢</m:t>
                        </m:r>
                      </m:sub>
                    </m:sSub>
                    <m: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l-G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𝛤</m:t>
                        </m:r>
                      </m:sub>
                    </m:sSub>
                    <m:r>
                      <a:rPr lang="en-US" sz="240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l-G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𝛤𝛢</m:t>
                        </m:r>
                      </m:sub>
                    </m:sSub>
                    <m: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l-G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𝛤</m:t>
                        </m:r>
                      </m:sub>
                    </m:sSub>
                    <m:r>
                      <a:rPr lang="en-US" sz="24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l-GR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𝛤</m:t>
                        </m:r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bg1"/>
                    </a:solidFill>
                  </a:rPr>
                  <a:t> = 0</a:t>
                </a:r>
                <a:endParaRPr lang="el-GR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7AC528-E73E-383A-D285-BD5240449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908" y="6034853"/>
                <a:ext cx="5215150" cy="461665"/>
              </a:xfrm>
              <a:prstGeom prst="rect">
                <a:avLst/>
              </a:prstGeom>
              <a:blipFill>
                <a:blip r:embed="rId6"/>
                <a:stretch>
                  <a:fillRect l="-234" t="-10526" b="-2894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1778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.00093 L -2.91667E-6 0.00093 C -0.01211 0.00162 -0.02435 0.00093 -0.03646 0.00278 C -0.0414 0.00347 -0.04622 0.00718 -0.05104 0.0088 C -0.06927 0.01458 -0.05429 0.00741 -0.06771 0.01227 C -0.07031 0.0132 -0.07278 0.01482 -0.07539 0.01574 C -0.07877 0.01713 -0.08229 0.01806 -0.08567 0.01921 C -0.08763 0.0206 -0.08945 0.02245 -0.09153 0.02361 C -0.09375 0.02477 -0.09896 0.02593 -0.10169 0.02778 C -0.1039 0.0294 -0.10586 0.03171 -0.10807 0.0331 C -0.122 0.04236 -0.10716 0.02917 -0.12409 0.04352 C -0.1276 0.04653 -0.13086 0.05023 -0.13437 0.05301 C -0.13619 0.05463 -0.13841 0.05486 -0.14023 0.05648 C -0.16172 0.07431 -0.14414 0.05926 -0.15039 0.06782 C -0.15325 0.07153 -0.15924 0.07894 -0.15924 0.07894 C -0.16015 0.08866 -0.16028 0.08657 -0.1582 0.10162 C -0.15755 0.10671 -0.15377 0.10926 -0.15195 0.11181 C -0.13906 0.12917 -0.15156 0.11528 -0.13242 0.13195 C -0.13151 0.13264 -0.12252 0.14167 -0.11979 0.14306 C -0.11692 0.14468 -0.11393 0.14514 -0.11093 0.14653 C -0.1069 0.14861 -0.10286 0.15139 -0.09883 0.15347 C -0.09635 0.15486 -0.09388 0.15579 -0.09153 0.15695 C -0.08776 0.1588 -0.08411 0.16157 -0.08034 0.16296 C -0.07773 0.16412 -0.06106 0.1662 -0.05989 0.16644 C -0.0556 0.16644 -0.02864 0.16713 -0.01797 0.16389 C -0.01276 0.16227 -0.00755 0.15972 -0.00234 0.15787 C 0.00391 0.15556 0.01029 0.15347 0.01667 0.15185 C 0.02995 0.14815 0.04323 0.14514 0.05651 0.14144 C 0.06576 0.13889 0.07513 0.13681 0.08425 0.13357 C 0.09844 0.1287 0.1125 0.12269 0.1267 0.11713 L 0.15339 0.10671 L 0.18412 0.09468 C 0.19011 0.09167 0.1961 0.08843 0.20209 0.08588 C 0.20573 0.08449 0.20938 0.08426 0.21289 0.08241 C 0.22006 0.0787 0.22696 0.07245 0.23425 0.06945 C 0.24792 0.06412 0.24883 0.06412 0.26302 0.05648 C 0.26745 0.05417 0.27162 0.05046 0.27617 0.04861 C 0.28881 0.04352 0.30274 0.04167 0.31563 0.03912 C 0.32617 0.03935 0.33672 0.0382 0.34727 0.04005 C 0.36224 0.04259 0.37591 0.05185 0.3892 0.06435 C 0.39167 0.06667 0.39662 0.0757 0.39883 0.07986 C 0.39857 0.08218 0.39779 0.08773 0.3974 0.08935 C 0.39675 0.09236 0.39623 0.0956 0.39506 0.09815 C 0.39401 0.1 0.38581 0.11273 0.38282 0.11713 C 0.37136 0.13449 0.38125 0.11968 0.37214 0.13264 C 0.37032 0.13519 0.36875 0.1382 0.3668 0.14051 C 0.36498 0.14259 0.36328 0.14468 0.36146 0.14653 C 0.35521 0.15324 0.3474 0.15926 0.34089 0.16296 C 0.33633 0.16574 0.33151 0.16713 0.32683 0.16921 C 0.31758 0.16852 0.30834 0.16898 0.29909 0.16736 C 0.29167 0.16597 0.28451 0.1625 0.27709 0.16042 C 0.2694 0.1581 0.26146 0.15671 0.25378 0.1544 C 0.24519 0.15162 0.23659 0.14745 0.228 0.14491 L 0.21628 0.14144 C 0.21381 0.14074 0.21133 0.14051 0.20899 0.13958 C 0.19922 0.13657 0.19271 0.13403 0.18321 0.12847 C 0.17526 0.12384 0.16758 0.11852 0.15977 0.11366 C 0.15495 0.11065 0.14987 0.1081 0.14519 0.10417 C 0.13841 0.09838 0.13177 0.0919 0.12474 0.08681 C 0.12227 0.08495 0.11979 0.08357 0.11745 0.08171 C 0.11107 0.07639 0.10469 0.0706 0.09844 0.06505 C 0.09584 0.06296 0.09336 0.05972 0.09063 0.0581 L 0.06771 0.04514 C 0.06511 0.04375 0.05534 0.03773 0.05365 0.03657 C 0.05248 0.03565 0.05131 0.03495 0.05026 0.03403 C 0.04961 0.03333 0.04896 0.03264 0.04831 0.03218 C 0.04519 0.02986 0.04037 0.02639 0.03711 0.02431 C 0.03216 0.02176 0.02722 0.01991 0.0224 0.01667 C 0.01953 0.01458 0.02084 0.01528 0.01849 0.01412 C 0.01784 0.01296 0.01745 0.01111 0.01667 0.01065 C 0.01446 0.00903 0.00977 0.00787 0.00977 0.00787 C 0.00638 0.00394 0.01081 0.00903 0.00534 0.0044 C 0.00456 0.0037 0.00378 0.00255 0.003 0.00185 C 0.00026 -0.00046 0.00052 0.00116 -2.91667E-6 0.00093 Z " pathEditMode="relative" ptsTypes="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Δυναμική Ενέργεια λόγω βάρους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l-GR" dirty="0">
                <a:solidFill>
                  <a:schemeClr val="bg1"/>
                </a:solidFill>
              </a:rPr>
              <a:t>σύμβολα: 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l-GR" baseline="-25000" dirty="0">
                <a:solidFill>
                  <a:schemeClr val="bg1"/>
                </a:solidFill>
              </a:rPr>
              <a:t>Δ</a:t>
            </a:r>
            <a:r>
              <a:rPr lang="el-GR" dirty="0">
                <a:solidFill>
                  <a:schemeClr val="bg1"/>
                </a:solidFill>
              </a:rPr>
              <a:t> Ε</a:t>
            </a:r>
            <a:r>
              <a:rPr lang="el-GR" baseline="-25000" dirty="0">
                <a:solidFill>
                  <a:schemeClr val="bg1"/>
                </a:solidFill>
              </a:rPr>
              <a:t>ΔΥΝ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U</a:t>
            </a:r>
            <a:r>
              <a:rPr lang="el-GR" dirty="0">
                <a:solidFill>
                  <a:schemeClr val="bg1"/>
                </a:solidFill>
              </a:rPr>
              <a:t>)</a:t>
            </a:r>
            <a:endParaRPr lang="el-GR" u="sng" dirty="0">
              <a:solidFill>
                <a:schemeClr val="bg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9C14205-EA7C-9E70-3069-F22F06FDCC61}"/>
              </a:ext>
            </a:extLst>
          </p:cNvPr>
          <p:cNvSpPr txBox="1">
            <a:spLocks/>
          </p:cNvSpPr>
          <p:nvPr/>
        </p:nvSpPr>
        <p:spPr>
          <a:xfrm>
            <a:off x="1331976" y="2983262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Εφαρμογή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5Kg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 = </a:t>
            </a:r>
            <a:r>
              <a:rPr lang="el-GR" dirty="0">
                <a:solidFill>
                  <a:schemeClr val="bg1"/>
                </a:solidFill>
              </a:rPr>
              <a:t>6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. 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 την δυναμική του ενέργεια λόγω βάρους.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EC1685-82D8-F71D-39B7-ADC90D4C2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934" y="1321522"/>
            <a:ext cx="2668257" cy="1095212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6347F7-09F2-564C-C9BD-39730A6CC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49" y="4214413"/>
            <a:ext cx="1388398" cy="18268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07307D-7BAE-1770-A865-1A474B96D3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3732" y="4663092"/>
            <a:ext cx="2400777" cy="8733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7B5066-B89C-8CB8-72A1-882A61C7EE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8365" y="4746886"/>
            <a:ext cx="2867675" cy="8733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CDCBE81-510F-6CCC-5DEE-E6813A88E0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6049" y="4801606"/>
            <a:ext cx="1256077" cy="59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26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Δυναμική Ενέργεια λόγω βάρους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l-GR" dirty="0">
                <a:solidFill>
                  <a:schemeClr val="bg1"/>
                </a:solidFill>
              </a:rPr>
              <a:t>σύμβολα: 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l-GR" baseline="-25000" dirty="0">
                <a:solidFill>
                  <a:schemeClr val="bg1"/>
                </a:solidFill>
              </a:rPr>
              <a:t>Δ</a:t>
            </a:r>
            <a:r>
              <a:rPr lang="el-GR" dirty="0">
                <a:solidFill>
                  <a:schemeClr val="bg1"/>
                </a:solidFill>
              </a:rPr>
              <a:t> Ε</a:t>
            </a:r>
            <a:r>
              <a:rPr lang="el-GR" baseline="-25000" dirty="0">
                <a:solidFill>
                  <a:schemeClr val="bg1"/>
                </a:solidFill>
              </a:rPr>
              <a:t>ΔΥΝ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U</a:t>
            </a:r>
            <a:r>
              <a:rPr lang="el-GR" dirty="0">
                <a:solidFill>
                  <a:schemeClr val="bg1"/>
                </a:solidFill>
              </a:rPr>
              <a:t>)</a:t>
            </a:r>
            <a:endParaRPr lang="el-GR" u="sng" dirty="0">
              <a:solidFill>
                <a:schemeClr val="bg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9C14205-EA7C-9E70-3069-F22F06FDCC61}"/>
              </a:ext>
            </a:extLst>
          </p:cNvPr>
          <p:cNvSpPr txBox="1">
            <a:spLocks/>
          </p:cNvSpPr>
          <p:nvPr/>
        </p:nvSpPr>
        <p:spPr>
          <a:xfrm>
            <a:off x="1316973" y="1031459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Εφαρμογή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5Kg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 = </a:t>
            </a:r>
            <a:r>
              <a:rPr lang="el-GR" dirty="0">
                <a:solidFill>
                  <a:schemeClr val="bg1"/>
                </a:solidFill>
              </a:rPr>
              <a:t>6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. 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 τη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δυναμική του ενέργεια λόγω βάρους.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6347F7-09F2-564C-C9BD-39730A6CC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67" y="2083442"/>
            <a:ext cx="1388398" cy="18268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07307D-7BAE-1770-A865-1A474B96D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626" y="2507721"/>
            <a:ext cx="2400777" cy="8733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7B5066-B89C-8CB8-72A1-882A61C7E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162" y="2603508"/>
            <a:ext cx="2867675" cy="8733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CDCBE81-510F-6CCC-5DEE-E6813A88E0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5100" y="2646235"/>
            <a:ext cx="1256077" cy="596357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577A913B-12F2-81A1-565C-C5DC5950A5CD}"/>
              </a:ext>
            </a:extLst>
          </p:cNvPr>
          <p:cNvSpPr txBox="1">
            <a:spLocks/>
          </p:cNvSpPr>
          <p:nvPr/>
        </p:nvSpPr>
        <p:spPr>
          <a:xfrm>
            <a:off x="1924119" y="3698343"/>
            <a:ext cx="858569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Ερώτηση</a:t>
            </a:r>
            <a:r>
              <a:rPr lang="el-GR" dirty="0">
                <a:solidFill>
                  <a:schemeClr val="bg1"/>
                </a:solidFill>
              </a:rPr>
              <a:t>: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l-GR" dirty="0">
                <a:solidFill>
                  <a:schemeClr val="bg1"/>
                </a:solidFill>
              </a:rPr>
              <a:t> = 4</a:t>
            </a:r>
            <a:r>
              <a:rPr lang="en-US" dirty="0">
                <a:solidFill>
                  <a:schemeClr val="bg1"/>
                </a:solidFill>
              </a:rPr>
              <a:t>m, </a:t>
            </a:r>
            <a:r>
              <a:rPr lang="el-GR" dirty="0">
                <a:solidFill>
                  <a:schemeClr val="bg1"/>
                </a:solidFill>
              </a:rPr>
              <a:t>ποια θα είναι η δυναμική του Ενέργεια;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Πόση θα είναι η Κινητική του Ενέργεια.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E44680-2C29-CE73-B033-DA98D034B2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067" y="4670384"/>
            <a:ext cx="2330998" cy="7530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721C2D-E084-379F-FCE0-E941EFCC24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44173" y="4638799"/>
            <a:ext cx="2755418" cy="8202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E785C4-9520-5FD2-4AC8-8D587C855A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2767" y="4717976"/>
            <a:ext cx="1388398" cy="6578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4A97CF-2A80-310B-40E4-23107FE164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304" y="5459086"/>
            <a:ext cx="3498459" cy="88612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2043A50-4484-C42E-030B-EFF65EE119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97787" y="5496465"/>
            <a:ext cx="2433566" cy="84874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6982E1-B49C-0CCA-0726-9C127C830B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2377" y="5516483"/>
            <a:ext cx="1481259" cy="657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982C0D-1838-EE60-7503-C8FD88300E6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91680" y="4935224"/>
            <a:ext cx="3631593" cy="64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12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E44680-2C29-CE73-B033-DA98D034B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112" y="2118550"/>
            <a:ext cx="2330998" cy="7530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721C2D-E084-379F-FCE0-E941EFCC2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218" y="2086965"/>
            <a:ext cx="2755418" cy="8202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E785C4-9520-5FD2-4AC8-8D587C855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6812" y="2166142"/>
            <a:ext cx="1388398" cy="6578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B25528-0487-1C8F-FD85-6B5B8BDB01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53" y="4606725"/>
            <a:ext cx="5768793" cy="1035934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507A2D90-4323-61EE-ABCA-38D2962FE30A}"/>
              </a:ext>
            </a:extLst>
          </p:cNvPr>
          <p:cNvSpPr txBox="1">
            <a:spLocks/>
          </p:cNvSpPr>
          <p:nvPr/>
        </p:nvSpPr>
        <p:spPr>
          <a:xfrm>
            <a:off x="1646327" y="991905"/>
            <a:ext cx="858569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Ερώτηση</a:t>
            </a:r>
            <a:r>
              <a:rPr lang="el-GR" dirty="0">
                <a:solidFill>
                  <a:schemeClr val="bg1"/>
                </a:solidFill>
              </a:rPr>
              <a:t>: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l-GR" dirty="0">
                <a:solidFill>
                  <a:schemeClr val="bg1"/>
                </a:solidFill>
              </a:rPr>
              <a:t> = 4</a:t>
            </a:r>
            <a:r>
              <a:rPr lang="en-US" dirty="0">
                <a:solidFill>
                  <a:schemeClr val="bg1"/>
                </a:solidFill>
              </a:rPr>
              <a:t>m, </a:t>
            </a:r>
            <a:r>
              <a:rPr lang="el-GR" dirty="0">
                <a:solidFill>
                  <a:schemeClr val="bg1"/>
                </a:solidFill>
              </a:rPr>
              <a:t>ποια θα είναι η δυναμική του Ενέργεια;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Πόση θα είναι η Κινητική του Ενέργεια.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27F1B1-0188-3A3F-549D-7940A69E4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0203" y="2985009"/>
            <a:ext cx="3631593" cy="644315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46C4E84E-F72C-EC86-929D-EC35668D8A07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Δυναμική Ενέργεια λόγω βάρους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l-GR" dirty="0">
                <a:solidFill>
                  <a:schemeClr val="bg1"/>
                </a:solidFill>
              </a:rPr>
              <a:t>σύμβολα: 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l-GR" baseline="-25000" dirty="0">
                <a:solidFill>
                  <a:schemeClr val="bg1"/>
                </a:solidFill>
              </a:rPr>
              <a:t>Δ</a:t>
            </a:r>
            <a:r>
              <a:rPr lang="el-GR" dirty="0">
                <a:solidFill>
                  <a:schemeClr val="bg1"/>
                </a:solidFill>
              </a:rPr>
              <a:t> Ε</a:t>
            </a:r>
            <a:r>
              <a:rPr lang="el-GR" baseline="-25000" dirty="0">
                <a:solidFill>
                  <a:schemeClr val="bg1"/>
                </a:solidFill>
              </a:rPr>
              <a:t>ΔΥΝ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U</a:t>
            </a:r>
            <a:r>
              <a:rPr lang="el-GR" dirty="0">
                <a:solidFill>
                  <a:schemeClr val="bg1"/>
                </a:solidFill>
              </a:rPr>
              <a:t>)</a:t>
            </a:r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521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507A2D90-4323-61EE-ABCA-38D2962FE30A}"/>
              </a:ext>
            </a:extLst>
          </p:cNvPr>
          <p:cNvSpPr txBox="1">
            <a:spLocks/>
          </p:cNvSpPr>
          <p:nvPr/>
        </p:nvSpPr>
        <p:spPr>
          <a:xfrm>
            <a:off x="1646327" y="991905"/>
            <a:ext cx="858569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Ερώτηση</a:t>
            </a:r>
            <a:r>
              <a:rPr lang="el-GR" dirty="0">
                <a:solidFill>
                  <a:schemeClr val="bg1"/>
                </a:solidFill>
              </a:rPr>
              <a:t>: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2</a:t>
            </a:r>
            <a:r>
              <a:rPr lang="el-GR" dirty="0">
                <a:solidFill>
                  <a:schemeClr val="bg1"/>
                </a:solidFill>
              </a:rPr>
              <a:t> = 2</a:t>
            </a:r>
            <a:r>
              <a:rPr lang="en-US" dirty="0">
                <a:solidFill>
                  <a:schemeClr val="bg1"/>
                </a:solidFill>
              </a:rPr>
              <a:t>m, </a:t>
            </a:r>
            <a:r>
              <a:rPr lang="el-GR" dirty="0">
                <a:solidFill>
                  <a:schemeClr val="bg1"/>
                </a:solidFill>
              </a:rPr>
              <a:t>ποια θα είναι η δυναμική του Ενέργεια;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Πόση θα είναι η Κινητική του Ενέργεια.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0BFC01-B3D8-B7E2-84D8-57E5D9134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087" y="2102521"/>
            <a:ext cx="6663825" cy="7833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D214EE-8232-DB71-8303-5868E0315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54" y="4536374"/>
            <a:ext cx="5789538" cy="10396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1D1EBA-94C9-F493-C1B6-14CAC5EAA1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9761" y="5679766"/>
            <a:ext cx="4528630" cy="4377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B54109-A986-5096-2442-06B2A4AA98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2257" y="2966847"/>
            <a:ext cx="7452167" cy="8375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CFDC72-E854-87DE-4C5D-BC727046BC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1609" y="3804378"/>
            <a:ext cx="4225233" cy="592322"/>
          </a:xfrm>
          <a:prstGeom prst="rect">
            <a:avLst/>
          </a:prstGeom>
        </p:spPr>
      </p:pic>
      <p:sp>
        <p:nvSpPr>
          <p:cNvPr id="20" name="Subtitle 2">
            <a:extLst>
              <a:ext uri="{FF2B5EF4-FFF2-40B4-BE49-F238E27FC236}">
                <a16:creationId xmlns:a16="http://schemas.microsoft.com/office/drawing/2014/main" id="{9766A0FC-515B-5E62-D5BC-4B5DE1109BE5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Δυναμική Ενέργεια λόγω βάρους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l-GR" dirty="0">
                <a:solidFill>
                  <a:schemeClr val="bg1"/>
                </a:solidFill>
              </a:rPr>
              <a:t>σύμβολα: 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l-GR" baseline="-25000" dirty="0">
                <a:solidFill>
                  <a:schemeClr val="bg1"/>
                </a:solidFill>
              </a:rPr>
              <a:t>Δ</a:t>
            </a:r>
            <a:r>
              <a:rPr lang="el-GR" dirty="0">
                <a:solidFill>
                  <a:schemeClr val="bg1"/>
                </a:solidFill>
              </a:rPr>
              <a:t> Ε</a:t>
            </a:r>
            <a:r>
              <a:rPr lang="el-GR" baseline="-25000" dirty="0">
                <a:solidFill>
                  <a:schemeClr val="bg1"/>
                </a:solidFill>
              </a:rPr>
              <a:t>ΔΥΝ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U</a:t>
            </a:r>
            <a:r>
              <a:rPr lang="el-GR" dirty="0">
                <a:solidFill>
                  <a:schemeClr val="bg1"/>
                </a:solidFill>
              </a:rPr>
              <a:t>)</a:t>
            </a:r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246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507A2D90-4323-61EE-ABCA-38D2962FE30A}"/>
              </a:ext>
            </a:extLst>
          </p:cNvPr>
          <p:cNvSpPr txBox="1">
            <a:spLocks/>
          </p:cNvSpPr>
          <p:nvPr/>
        </p:nvSpPr>
        <p:spPr>
          <a:xfrm>
            <a:off x="1646327" y="991905"/>
            <a:ext cx="858569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Ερώτηση</a:t>
            </a:r>
            <a:r>
              <a:rPr lang="el-GR" dirty="0">
                <a:solidFill>
                  <a:schemeClr val="bg1"/>
                </a:solidFill>
              </a:rPr>
              <a:t>: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3</a:t>
            </a:r>
            <a:r>
              <a:rPr lang="el-GR" dirty="0">
                <a:solidFill>
                  <a:schemeClr val="bg1"/>
                </a:solidFill>
              </a:rPr>
              <a:t> = 0</a:t>
            </a:r>
            <a:r>
              <a:rPr lang="en-US" dirty="0">
                <a:solidFill>
                  <a:schemeClr val="bg1"/>
                </a:solidFill>
              </a:rPr>
              <a:t>m, </a:t>
            </a:r>
            <a:r>
              <a:rPr lang="el-GR" dirty="0">
                <a:solidFill>
                  <a:schemeClr val="bg1"/>
                </a:solidFill>
              </a:rPr>
              <a:t>ποια θα είναι η δυναμική του Ενέργεια;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Πόση θα είναι η Κινητική του Ενέργεια.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D214EE-8232-DB71-8303-5868E0315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54" y="4566751"/>
            <a:ext cx="5620380" cy="10092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31D1EBA-94C9-F493-C1B6-14CAC5EAA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8347" y="5692272"/>
            <a:ext cx="4409307" cy="4261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4DDE6A-B486-8AA1-E084-B9FB8F24CD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4299" y="1983098"/>
            <a:ext cx="6006506" cy="794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7148A3-9FFA-0DA5-CC52-9C3FC88708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2085" y="2724660"/>
            <a:ext cx="7307484" cy="9503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756EFB-9B13-1559-6D46-D2B530E1CA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1801" y="3634970"/>
            <a:ext cx="4451502" cy="8155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A30141-77F6-0516-F2A4-C8A3CA0AE2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8348" y="6209585"/>
            <a:ext cx="4151804" cy="5312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3E709E0-E417-8454-75E0-C9220351EA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4495822"/>
            <a:ext cx="5856500" cy="6003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7AFEA89-7815-6D6D-D999-87EDE4EB59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47628" y="5178988"/>
            <a:ext cx="1957011" cy="6003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4EC997B-032F-D0FF-D664-023866A44D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7375" y="5862156"/>
            <a:ext cx="3495125" cy="73641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22" name="Subtitle 2">
            <a:extLst>
              <a:ext uri="{FF2B5EF4-FFF2-40B4-BE49-F238E27FC236}">
                <a16:creationId xmlns:a16="http://schemas.microsoft.com/office/drawing/2014/main" id="{917620E2-E748-5A8E-B56C-1C31DE038D52}"/>
              </a:ext>
            </a:extLst>
          </p:cNvPr>
          <p:cNvSpPr txBox="1">
            <a:spLocks/>
          </p:cNvSpPr>
          <p:nvPr/>
        </p:nvSpPr>
        <p:spPr>
          <a:xfrm>
            <a:off x="2474026" y="4986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Δυναμική Ενέργεια λόγω βάρους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l-GR" dirty="0">
                <a:solidFill>
                  <a:schemeClr val="bg1"/>
                </a:solidFill>
              </a:rPr>
              <a:t>σύμβολα: 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l-GR" baseline="-25000" dirty="0">
                <a:solidFill>
                  <a:schemeClr val="bg1"/>
                </a:solidFill>
              </a:rPr>
              <a:t>Δ</a:t>
            </a:r>
            <a:r>
              <a:rPr lang="el-GR" dirty="0">
                <a:solidFill>
                  <a:schemeClr val="bg1"/>
                </a:solidFill>
              </a:rPr>
              <a:t> Ε</a:t>
            </a:r>
            <a:r>
              <a:rPr lang="el-GR" baseline="-25000" dirty="0">
                <a:solidFill>
                  <a:schemeClr val="bg1"/>
                </a:solidFill>
              </a:rPr>
              <a:t>ΔΥΝ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U</a:t>
            </a:r>
            <a:r>
              <a:rPr lang="el-GR" dirty="0">
                <a:solidFill>
                  <a:schemeClr val="bg1"/>
                </a:solidFill>
              </a:rPr>
              <a:t>)</a:t>
            </a:r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371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Μηχανική Ενέργεια</a:t>
            </a:r>
          </a:p>
          <a:p>
            <a:endParaRPr lang="el-GR" u="sng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Είναι το άθροισμα της Δυναμικής και Κινητικής Ενέργειας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E70272-0A9B-A91D-ACE1-7F65053D6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437" y="2519253"/>
            <a:ext cx="3495125" cy="73641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72182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9C14205-EA7C-9E70-3069-F22F06FDCC61}"/>
              </a:ext>
            </a:extLst>
          </p:cNvPr>
          <p:cNvSpPr txBox="1">
            <a:spLocks/>
          </p:cNvSpPr>
          <p:nvPr/>
        </p:nvSpPr>
        <p:spPr>
          <a:xfrm>
            <a:off x="1635276" y="1275395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Όταν σε ένα σώμα ασκούνται μόνο διατηρητικές δυνάμεις,</a:t>
            </a:r>
          </a:p>
          <a:p>
            <a:r>
              <a:rPr lang="el-GR" dirty="0">
                <a:solidFill>
                  <a:schemeClr val="bg1"/>
                </a:solidFill>
              </a:rPr>
              <a:t>η Μηχανική του Ενέργεια διατηρείται σταθερή.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5E95AA-2E18-C591-D83F-2C8A82205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024" y="2916819"/>
            <a:ext cx="3229952" cy="121531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52291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9C14205-EA7C-9E70-3069-F22F06FDCC61}"/>
              </a:ext>
            </a:extLst>
          </p:cNvPr>
          <p:cNvSpPr txBox="1">
            <a:spLocks/>
          </p:cNvSpPr>
          <p:nvPr/>
        </p:nvSpPr>
        <p:spPr>
          <a:xfrm>
            <a:off x="1635276" y="1275395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Όταν σε ένα σώμα ασκούνται μόνο διατηρητικές δυνάμεις,</a:t>
            </a:r>
          </a:p>
          <a:p>
            <a:r>
              <a:rPr lang="el-GR" dirty="0">
                <a:solidFill>
                  <a:schemeClr val="bg1"/>
                </a:solidFill>
              </a:rPr>
              <a:t>η Μηχανική του Ενέργεια διατηρείται σταθερή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454E523F-D8B6-63AD-14AB-EF04FC034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879" y="2475600"/>
            <a:ext cx="5095875" cy="368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76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32CACCC-A1F3-4836-C2B8-B02D8E8C2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595" y="2275191"/>
            <a:ext cx="5337437" cy="3415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648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07EB4A9-B09E-8090-9B27-373CB1863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097" y="2265624"/>
            <a:ext cx="5715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27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6E8CE17-DDCE-65BD-ECC4-A8A6080F6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95" y="1834337"/>
            <a:ext cx="6894609" cy="306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A5798FA1-5B71-D5CA-1A20-1E0EAC8F25E1}"/>
              </a:ext>
            </a:extLst>
          </p:cNvPr>
          <p:cNvSpPr txBox="1">
            <a:spLocks/>
          </p:cNvSpPr>
          <p:nvPr/>
        </p:nvSpPr>
        <p:spPr>
          <a:xfrm>
            <a:off x="1443746" y="5340768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Όταν εμφανίζονται τριβές,</a:t>
            </a:r>
          </a:p>
          <a:p>
            <a:r>
              <a:rPr lang="el-GR" dirty="0">
                <a:solidFill>
                  <a:schemeClr val="bg1"/>
                </a:solidFill>
              </a:rPr>
              <a:t>η Μηχανική Ενέργεια δε διατηρείται σταθερή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837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671D18E-F956-2A9F-EC1B-E9A2D6E5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011" y="1445741"/>
            <a:ext cx="6281351" cy="471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162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04F6D9-866E-2498-6B81-199E06685C15}"/>
              </a:ext>
            </a:extLst>
          </p:cNvPr>
          <p:cNvSpPr/>
          <p:nvPr/>
        </p:nvSpPr>
        <p:spPr>
          <a:xfrm>
            <a:off x="1996633" y="1985058"/>
            <a:ext cx="8113853" cy="41032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011FD6E-3FD5-35D9-95DE-A0B4FC067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373" y="2715555"/>
            <a:ext cx="6028662" cy="273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83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7BAE911-8346-60EF-9168-423944CE7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280" y="2367686"/>
            <a:ext cx="6479291" cy="281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3842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EED90A5-0A50-7028-B902-22F40B335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783" y="2634178"/>
            <a:ext cx="7496339" cy="280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214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D770831-6984-F20D-3261-432B8185F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62" y="2307881"/>
            <a:ext cx="9667875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1644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Δυναμική Ενέργεια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A62ACB02-A625-3CE9-6F76-D328D9594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232" y="1034485"/>
            <a:ext cx="6183457" cy="347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9FB0D0AF-890A-3D10-0DEB-8AFDEFE8A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5" y="1083679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FE5A827B-9D41-F134-8647-E509795F6A3B}"/>
              </a:ext>
            </a:extLst>
          </p:cNvPr>
          <p:cNvSpPr txBox="1">
            <a:spLocks/>
          </p:cNvSpPr>
          <p:nvPr/>
        </p:nvSpPr>
        <p:spPr>
          <a:xfrm>
            <a:off x="1331976" y="4721522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Οφείλεται στη θέση ή στην κατάσταση ενός σώματος</a:t>
            </a:r>
          </a:p>
          <a:p>
            <a:r>
              <a:rPr lang="el-GR" dirty="0">
                <a:solidFill>
                  <a:schemeClr val="bg1"/>
                </a:solidFill>
              </a:rPr>
              <a:t>π.χ. σώμα σε ένα ύψος στο πεδίο βαρύτητας της Γης</a:t>
            </a:r>
          </a:p>
          <a:p>
            <a:r>
              <a:rPr lang="el-GR" dirty="0">
                <a:solidFill>
                  <a:schemeClr val="bg1"/>
                </a:solidFill>
              </a:rPr>
              <a:t>συμπιεσμένο ελατήριο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339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Δυναμική Ενέργεια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FE5A827B-9D41-F134-8647-E509795F6A3B}"/>
              </a:ext>
            </a:extLst>
          </p:cNvPr>
          <p:cNvSpPr txBox="1">
            <a:spLocks/>
          </p:cNvSpPr>
          <p:nvPr/>
        </p:nvSpPr>
        <p:spPr>
          <a:xfrm>
            <a:off x="1331976" y="1081284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Ποιο σημείο πρέπει να επιλέξω από το οποίο μετράω το ύψος για τον υπολογισμός της Δυναμικής Ενέργειας λόγω βαρύτητας;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DED80A-561D-CE57-1E34-011367237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184" y="2100092"/>
            <a:ext cx="2559182" cy="43245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4063AD-5585-264B-5964-951434A7E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445" y="2718234"/>
            <a:ext cx="5230118" cy="7538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7A6D4B-3964-8511-01D8-8F01FD74E9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6618" y="3655927"/>
            <a:ext cx="5346134" cy="5549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0B3F0D-080E-A738-2247-948E9AB1C1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4084" y="4388933"/>
            <a:ext cx="5375552" cy="58423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0CB23A7-67DF-8B72-6643-E334EA532C1C}"/>
              </a:ext>
            </a:extLst>
          </p:cNvPr>
          <p:cNvSpPr txBox="1">
            <a:spLocks/>
          </p:cNvSpPr>
          <p:nvPr/>
        </p:nvSpPr>
        <p:spPr>
          <a:xfrm>
            <a:off x="3912242" y="5196590"/>
            <a:ext cx="779555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Δεν έχει σημασία ποιο σημείο αναφοράς θα επιλέξω.</a:t>
            </a:r>
          </a:p>
          <a:p>
            <a:r>
              <a:rPr lang="el-GR" dirty="0">
                <a:solidFill>
                  <a:schemeClr val="bg1"/>
                </a:solidFill>
              </a:rPr>
              <a:t>Με ενδιαφέρουν οι </a:t>
            </a:r>
            <a:r>
              <a:rPr lang="el-GR" dirty="0">
                <a:solidFill>
                  <a:srgbClr val="FFC000"/>
                </a:solidFill>
              </a:rPr>
              <a:t>μεταβολές</a:t>
            </a:r>
            <a:r>
              <a:rPr lang="el-GR" dirty="0">
                <a:solidFill>
                  <a:schemeClr val="bg1"/>
                </a:solidFill>
              </a:rPr>
              <a:t> της Δυναμικής Ενέργειας και αυτές παραμένουν ίδιες ανεξάρτητα από το ποιο σημείο αναφοράς θα επιλέξω.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712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Δυναμική Ενέργεια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FE5A827B-9D41-F134-8647-E509795F6A3B}"/>
              </a:ext>
            </a:extLst>
          </p:cNvPr>
          <p:cNvSpPr txBox="1">
            <a:spLocks/>
          </p:cNvSpPr>
          <p:nvPr/>
        </p:nvSpPr>
        <p:spPr>
          <a:xfrm>
            <a:off x="1331976" y="1081284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Σε τι διαφέρει το έργο του βάρους από την Δυναμική Ενέργεια;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DED80A-561D-CE57-1E34-011367237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184" y="2100092"/>
            <a:ext cx="2559182" cy="432457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B0CB23A7-67DF-8B72-6643-E334EA532C1C}"/>
              </a:ext>
            </a:extLst>
          </p:cNvPr>
          <p:cNvSpPr txBox="1">
            <a:spLocks/>
          </p:cNvSpPr>
          <p:nvPr/>
        </p:nvSpPr>
        <p:spPr>
          <a:xfrm>
            <a:off x="3683265" y="2100092"/>
            <a:ext cx="8180785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Το έργο του βάρους είναι ίσο με τη Δυναμική Ενέργεια, εάν το σώμα κινηθεί από το ύψος </a:t>
            </a:r>
            <a:r>
              <a:rPr lang="en-US" dirty="0">
                <a:solidFill>
                  <a:schemeClr val="bg1"/>
                </a:solidFill>
              </a:rPr>
              <a:t>h </a:t>
            </a:r>
            <a:r>
              <a:rPr lang="el-GR" dirty="0">
                <a:solidFill>
                  <a:schemeClr val="bg1"/>
                </a:solidFill>
              </a:rPr>
              <a:t>στο ύψος του σημείου αναφοράς.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Όμως για όλες τις άλλες μεταβολές αυτά δεν θα ταυτίζονται.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339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0BC74A5F-5107-A747-4AD6-11EE7763B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792" y="2313921"/>
            <a:ext cx="7428415" cy="322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218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4E97D3-241C-735A-C225-63D9A1FD8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397" y="2567128"/>
            <a:ext cx="8886956" cy="228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0317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Αρχή Διατήρησης της Μηχανικής Ενέργειας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4338E331-B162-F5B1-4A28-62FCB5ECA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610" y="1872929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E9A61859-5A27-8D69-2F8C-9F82492F7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31" y="1872929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359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D51591-F9CF-A785-083E-C5BDCDAAF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3CE386B3-65D6-790A-D827-A0C86434B1C3}"/>
              </a:ext>
            </a:extLst>
          </p:cNvPr>
          <p:cNvSpPr txBox="1">
            <a:spLocks/>
          </p:cNvSpPr>
          <p:nvPr/>
        </p:nvSpPr>
        <p:spPr>
          <a:xfrm>
            <a:off x="733926" y="393786"/>
            <a:ext cx="1065451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Άσκηση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και αφήνεται να πέσει υπό την επίδραση μόνο του βάρους του. (Δίνεται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l-GR" baseline="-25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σταθερό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υπολογίσετε:	α) την Δυναμική του ενέργεια λόγω βάρους στο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ΑΡΧ,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	β) τη Μηχανική του ενέργεια στο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l-GR" dirty="0">
                <a:solidFill>
                  <a:schemeClr val="bg1"/>
                </a:solidFill>
              </a:rPr>
              <a:t>,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	γ) τη Δυναμική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 = 4m</a:t>
            </a:r>
            <a:r>
              <a:rPr lang="el-GR" dirty="0">
                <a:solidFill>
                  <a:schemeClr val="bg1"/>
                </a:solidFill>
              </a:rPr>
              <a:t>,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	δ) την Κινητική του Ενέργεια στο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l-GR" dirty="0">
                <a:solidFill>
                  <a:schemeClr val="bg1"/>
                </a:solidFill>
              </a:rPr>
              <a:t>,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	ε) τη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Δυναμική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l-GR" dirty="0">
                <a:solidFill>
                  <a:schemeClr val="bg1"/>
                </a:solidFill>
              </a:rPr>
              <a:t> = 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, και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		</a:t>
            </a:r>
            <a:r>
              <a:rPr lang="el-GR" dirty="0" err="1">
                <a:solidFill>
                  <a:schemeClr val="bg1"/>
                </a:solidFill>
              </a:rPr>
              <a:t>στ</a:t>
            </a:r>
            <a:r>
              <a:rPr lang="el-GR" dirty="0">
                <a:solidFill>
                  <a:schemeClr val="bg1"/>
                </a:solidFill>
              </a:rPr>
              <a:t>) την Κινητική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n-US" dirty="0">
                <a:solidFill>
                  <a:schemeClr val="bg1"/>
                </a:solidFill>
              </a:rPr>
              <a:t> = 0m.</a:t>
            </a:r>
            <a:endParaRPr lang="el-GR" dirty="0">
              <a:solidFill>
                <a:schemeClr val="bg1"/>
              </a:solidFill>
            </a:endParaRP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3E44D-038D-F4C1-4602-2CF1591B4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26" y="4245317"/>
            <a:ext cx="1698216" cy="17798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D0D1DF-7DDF-FFD5-09E6-8ADEF34B2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063" y="3885373"/>
            <a:ext cx="1278573" cy="6249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FE4F13-5FEC-8094-1321-7033BFB60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297" y="4398663"/>
            <a:ext cx="581629" cy="6267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D61F5D-2F64-B76A-D163-E0728CE2E3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3910" y="4596958"/>
            <a:ext cx="3385708" cy="6650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6350A4-8B2A-7564-54D6-58C3933E4F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0370" y="4596958"/>
            <a:ext cx="3605690" cy="6650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E99F2A8-FD51-BFB4-D1C6-988004409F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6812" y="4598616"/>
            <a:ext cx="1431999" cy="5366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1ADB431-D20F-1678-48DD-04A06B0EBF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5400" y="5970251"/>
            <a:ext cx="7228834" cy="7447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A3F4EA-145C-6750-569A-39873EB878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06369" y="5970251"/>
            <a:ext cx="614804" cy="78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226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9C77E6-B9DD-5110-EEE3-ED0D63F1C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F4A47F-2427-5B56-E8CF-A25816CF6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97" y="2744143"/>
            <a:ext cx="1278573" cy="624989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B147317-31BC-29DA-7D28-1B8510AA5880}"/>
              </a:ext>
            </a:extLst>
          </p:cNvPr>
          <p:cNvGraphicFramePr>
            <a:graphicFrameLocks noGrp="1"/>
          </p:cNvGraphicFramePr>
          <p:nvPr/>
        </p:nvGraphicFramePr>
        <p:xfrm>
          <a:off x="8518118" y="1351843"/>
          <a:ext cx="357738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347">
                  <a:extLst>
                    <a:ext uri="{9D8B030D-6E8A-4147-A177-3AD203B41FA5}">
                      <a16:colId xmlns:a16="http://schemas.microsoft.com/office/drawing/2014/main" val="1177109823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604127859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1793491516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200359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 (m)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  <a:r>
                        <a:rPr lang="el-GR" baseline="-25000" dirty="0"/>
                        <a:t>Δ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Κ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ΜΗΧ</a:t>
                      </a:r>
                      <a:r>
                        <a:rPr lang="en-US" baseline="0" dirty="0"/>
                        <a:t> </a:t>
                      </a:r>
                      <a:r>
                        <a:rPr lang="el-GR" baseline="0" dirty="0"/>
                        <a:t>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6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4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72227"/>
                  </a:ext>
                </a:extLst>
              </a:tr>
            </a:tbl>
          </a:graphicData>
        </a:graphic>
      </p:graphicFrame>
      <p:sp>
        <p:nvSpPr>
          <p:cNvPr id="19" name="Subtitle 2">
            <a:extLst>
              <a:ext uri="{FF2B5EF4-FFF2-40B4-BE49-F238E27FC236}">
                <a16:creationId xmlns:a16="http://schemas.microsoft.com/office/drawing/2014/main" id="{020EE6C5-8661-A04B-D811-FF66E2466830}"/>
              </a:ext>
            </a:extLst>
          </p:cNvPr>
          <p:cNvSpPr txBox="1">
            <a:spLocks/>
          </p:cNvSpPr>
          <p:nvPr/>
        </p:nvSpPr>
        <p:spPr>
          <a:xfrm>
            <a:off x="74846" y="67215"/>
            <a:ext cx="1065451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Άσκηση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και αφήνεται να πέσει υπό την επίδραση μόνο του βάρους του. (Δίνεται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l-GR" baseline="-25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σταθερό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υπολογίσετε:	γ) τη Δυναμική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 = 4m</a:t>
            </a:r>
            <a:r>
              <a:rPr lang="el-GR" dirty="0">
                <a:solidFill>
                  <a:schemeClr val="bg1"/>
                </a:solidFill>
              </a:rPr>
              <a:t>,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δ) την Κινητική του Ενέργεια στο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l-GR" dirty="0">
                <a:solidFill>
                  <a:schemeClr val="bg1"/>
                </a:solidFill>
              </a:rPr>
              <a:t>,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ε) τη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Δυναμική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l-GR" dirty="0">
                <a:solidFill>
                  <a:schemeClr val="bg1"/>
                </a:solidFill>
              </a:rPr>
              <a:t> = 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, και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	</a:t>
            </a:r>
            <a:r>
              <a:rPr lang="el-GR" dirty="0" err="1">
                <a:solidFill>
                  <a:schemeClr val="bg1"/>
                </a:solidFill>
              </a:rPr>
              <a:t>στ</a:t>
            </a:r>
            <a:r>
              <a:rPr lang="el-GR" dirty="0">
                <a:solidFill>
                  <a:schemeClr val="bg1"/>
                </a:solidFill>
              </a:rPr>
              <a:t>) την Κινητική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n-US" dirty="0">
                <a:solidFill>
                  <a:schemeClr val="bg1"/>
                </a:solidFill>
              </a:rPr>
              <a:t> = 0m.</a:t>
            </a:r>
            <a:endParaRPr lang="el-GR" dirty="0">
              <a:solidFill>
                <a:schemeClr val="bg1"/>
              </a:solidFill>
            </a:endParaRPr>
          </a:p>
          <a:p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23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5ED672-8EB6-9293-1021-7394FAA9E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D35D00-21FE-11DD-A85E-AD0E36823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97" y="2744143"/>
            <a:ext cx="1278573" cy="624989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6A9E944-BC42-C9FD-1DA0-71EDDA387F04}"/>
              </a:ext>
            </a:extLst>
          </p:cNvPr>
          <p:cNvGraphicFramePr>
            <a:graphicFrameLocks noGrp="1"/>
          </p:cNvGraphicFramePr>
          <p:nvPr/>
        </p:nvGraphicFramePr>
        <p:xfrm>
          <a:off x="8518118" y="1339967"/>
          <a:ext cx="357738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347">
                  <a:extLst>
                    <a:ext uri="{9D8B030D-6E8A-4147-A177-3AD203B41FA5}">
                      <a16:colId xmlns:a16="http://schemas.microsoft.com/office/drawing/2014/main" val="1177109823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604127859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1793491516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200359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 (m)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  <a:r>
                        <a:rPr lang="el-GR" baseline="-25000" dirty="0"/>
                        <a:t>Δ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Κ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ΜΗΧ</a:t>
                      </a:r>
                      <a:r>
                        <a:rPr lang="en-US" baseline="0" dirty="0"/>
                        <a:t> </a:t>
                      </a:r>
                      <a:r>
                        <a:rPr lang="el-GR" baseline="0" dirty="0"/>
                        <a:t>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6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4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7222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C73CFB7-7F49-0FC2-699B-062245250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39619"/>
            <a:ext cx="612321" cy="624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113243-D22E-8FE2-B415-A67931E71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196" y="3488869"/>
            <a:ext cx="1782799" cy="7264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F4B88B-5E02-A162-8CB7-3A4DDC20A3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1584" y="3539619"/>
            <a:ext cx="6038753" cy="7382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41277D-7762-ED23-C077-48C9719393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7505" y="3590370"/>
            <a:ext cx="1572299" cy="624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4FE940-B5DF-3CF2-F93A-EE645B795F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602007"/>
            <a:ext cx="552999" cy="6730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F4F4E9-B658-70E1-1CCF-EBE3149F20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196" y="4505672"/>
            <a:ext cx="3978938" cy="7693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210BF1-7171-3CCB-5C4D-1255808887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0573" y="5565350"/>
            <a:ext cx="4400733" cy="6863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9B0227-834F-93EA-5ECD-FE63FE17DB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2832" y="5617906"/>
            <a:ext cx="2861305" cy="6338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4A3708-996B-0F1B-D02F-7EA829E6B8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18118" y="5579687"/>
            <a:ext cx="1886700" cy="657714"/>
          </a:xfrm>
          <a:prstGeom prst="rect">
            <a:avLst/>
          </a:prstGeom>
        </p:spPr>
      </p:pic>
      <p:sp>
        <p:nvSpPr>
          <p:cNvPr id="19" name="Subtitle 2">
            <a:extLst>
              <a:ext uri="{FF2B5EF4-FFF2-40B4-BE49-F238E27FC236}">
                <a16:creationId xmlns:a16="http://schemas.microsoft.com/office/drawing/2014/main" id="{1E6635A4-890B-B7E9-5728-26B4328A95DF}"/>
              </a:ext>
            </a:extLst>
          </p:cNvPr>
          <p:cNvSpPr txBox="1">
            <a:spLocks/>
          </p:cNvSpPr>
          <p:nvPr/>
        </p:nvSpPr>
        <p:spPr>
          <a:xfrm>
            <a:off x="74846" y="67215"/>
            <a:ext cx="1065451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Άσκηση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και αφήνεται να πέσει υπό την επίδραση μόνο του βάρους του. (Δίνεται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l-GR" baseline="-25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σταθερό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υπολογίσετε:	γ) τη Δυναμική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 = 4m</a:t>
            </a:r>
            <a:r>
              <a:rPr lang="el-GR" dirty="0">
                <a:solidFill>
                  <a:schemeClr val="bg1"/>
                </a:solidFill>
              </a:rPr>
              <a:t>,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δ) την Κινητική του Ενέργεια στο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l-GR" dirty="0">
                <a:solidFill>
                  <a:schemeClr val="bg1"/>
                </a:solidFill>
              </a:rPr>
              <a:t>,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ε) τη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Δυναμική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l-GR" dirty="0">
                <a:solidFill>
                  <a:schemeClr val="bg1"/>
                </a:solidFill>
              </a:rPr>
              <a:t> = 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, και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	</a:t>
            </a:r>
            <a:r>
              <a:rPr lang="el-GR" dirty="0" err="1">
                <a:solidFill>
                  <a:schemeClr val="bg1"/>
                </a:solidFill>
              </a:rPr>
              <a:t>στ</a:t>
            </a:r>
            <a:r>
              <a:rPr lang="el-GR" dirty="0">
                <a:solidFill>
                  <a:schemeClr val="bg1"/>
                </a:solidFill>
              </a:rPr>
              <a:t>) την Κινητική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n-US" dirty="0">
                <a:solidFill>
                  <a:schemeClr val="bg1"/>
                </a:solidFill>
              </a:rPr>
              <a:t> = 0m.</a:t>
            </a:r>
            <a:endParaRPr lang="el-GR" dirty="0">
              <a:solidFill>
                <a:schemeClr val="bg1"/>
              </a:solidFill>
            </a:endParaRPr>
          </a:p>
          <a:p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472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629FB8-874B-D10A-B180-D1022CC05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1A51D4-E4AD-29CA-EED6-AD321CF2D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97" y="2744143"/>
            <a:ext cx="1278573" cy="624989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0669609-7951-6DA1-4B87-0AE0571E2AA2}"/>
              </a:ext>
            </a:extLst>
          </p:cNvPr>
          <p:cNvGraphicFramePr>
            <a:graphicFrameLocks noGrp="1"/>
          </p:cNvGraphicFramePr>
          <p:nvPr/>
        </p:nvGraphicFramePr>
        <p:xfrm>
          <a:off x="8518118" y="1387471"/>
          <a:ext cx="357738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347">
                  <a:extLst>
                    <a:ext uri="{9D8B030D-6E8A-4147-A177-3AD203B41FA5}">
                      <a16:colId xmlns:a16="http://schemas.microsoft.com/office/drawing/2014/main" val="1177109823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604127859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1793491516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200359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 (m)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  <a:r>
                        <a:rPr lang="el-GR" baseline="-25000" dirty="0"/>
                        <a:t>Δ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Κ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ΜΗΧ</a:t>
                      </a:r>
                      <a:r>
                        <a:rPr lang="en-US" baseline="0" dirty="0"/>
                        <a:t> </a:t>
                      </a:r>
                      <a:r>
                        <a:rPr lang="el-GR" baseline="0" dirty="0"/>
                        <a:t>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6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4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7222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0958187-04A5-584F-4B2B-DA540FC91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39619"/>
            <a:ext cx="612321" cy="6249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994F74-36D8-A172-7C86-E4F495BBB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196" y="3488869"/>
            <a:ext cx="1782799" cy="7264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936371-D7AE-3C10-4119-8CE7893486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1584" y="3539619"/>
            <a:ext cx="6038753" cy="7382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A8F7E2-0F62-5AE1-48DE-A4645377F8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7505" y="3590370"/>
            <a:ext cx="1572299" cy="6249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DD6CA7-7FB4-E863-FAD1-3D4EDC5664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602007"/>
            <a:ext cx="552999" cy="6730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09B38E-BA96-168C-6989-6DC0C6D4DD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196" y="4505672"/>
            <a:ext cx="3978938" cy="7693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475239-A854-5273-B050-72302C65DB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0573" y="5565350"/>
            <a:ext cx="4400733" cy="6863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3A02C4-9197-8EC8-99F6-3FC457B5BA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2832" y="5617906"/>
            <a:ext cx="2861305" cy="6338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91941E2-B346-2DB4-36B5-8C17F24043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18118" y="5579687"/>
            <a:ext cx="1886700" cy="657714"/>
          </a:xfrm>
          <a:prstGeom prst="rect">
            <a:avLst/>
          </a:prstGeom>
        </p:spPr>
      </p:pic>
      <p:sp>
        <p:nvSpPr>
          <p:cNvPr id="19" name="Subtitle 2">
            <a:extLst>
              <a:ext uri="{FF2B5EF4-FFF2-40B4-BE49-F238E27FC236}">
                <a16:creationId xmlns:a16="http://schemas.microsoft.com/office/drawing/2014/main" id="{E46A7FBC-8340-69D1-E64F-4B9F97EFC198}"/>
              </a:ext>
            </a:extLst>
          </p:cNvPr>
          <p:cNvSpPr txBox="1">
            <a:spLocks/>
          </p:cNvSpPr>
          <p:nvPr/>
        </p:nvSpPr>
        <p:spPr>
          <a:xfrm>
            <a:off x="74846" y="67215"/>
            <a:ext cx="1065451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Άσκηση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και αφήνεται να πέσει υπό την επίδραση μόνο του βάρους του. (Δίνεται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l-GR" baseline="-25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σταθερό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υπολογίσετε:	γ) τη Δυναμική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 = 4m</a:t>
            </a:r>
            <a:r>
              <a:rPr lang="el-GR" dirty="0">
                <a:solidFill>
                  <a:schemeClr val="bg1"/>
                </a:solidFill>
              </a:rPr>
              <a:t>,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δ) την Κινητική του Ενέργεια στο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baseline="-25000" dirty="0">
                <a:solidFill>
                  <a:schemeClr val="bg1"/>
                </a:solidFill>
              </a:rPr>
              <a:t>1</a:t>
            </a:r>
            <a:r>
              <a:rPr lang="el-GR" dirty="0">
                <a:solidFill>
                  <a:schemeClr val="bg1"/>
                </a:solidFill>
              </a:rPr>
              <a:t>,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		ε) τη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Δυναμική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l-GR" dirty="0">
                <a:solidFill>
                  <a:schemeClr val="bg1"/>
                </a:solidFill>
              </a:rPr>
              <a:t> = 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, και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	</a:t>
            </a:r>
            <a:r>
              <a:rPr lang="el-GR" dirty="0" err="1">
                <a:solidFill>
                  <a:schemeClr val="bg1"/>
                </a:solidFill>
              </a:rPr>
              <a:t>στ</a:t>
            </a:r>
            <a:r>
              <a:rPr lang="el-GR" dirty="0">
                <a:solidFill>
                  <a:schemeClr val="bg1"/>
                </a:solidFill>
              </a:rPr>
              <a:t>) την Κινητική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n-US" dirty="0">
                <a:solidFill>
                  <a:schemeClr val="bg1"/>
                </a:solidFill>
              </a:rPr>
              <a:t> = 0m.</a:t>
            </a:r>
            <a:endParaRPr lang="el-GR" dirty="0">
              <a:solidFill>
                <a:schemeClr val="bg1"/>
              </a:solidFill>
            </a:endParaRPr>
          </a:p>
          <a:p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859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4F2CF9-DE1A-ABE3-857A-269450C80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31E11F-18A9-F305-3D38-3DC9AD9CA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68" y="2368320"/>
            <a:ext cx="1278573" cy="624989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87ABACC-ED0E-F9B5-96A5-8C474A89FC9E}"/>
              </a:ext>
            </a:extLst>
          </p:cNvPr>
          <p:cNvGraphicFramePr>
            <a:graphicFrameLocks noGrp="1"/>
          </p:cNvGraphicFramePr>
          <p:nvPr/>
        </p:nvGraphicFramePr>
        <p:xfrm>
          <a:off x="8518118" y="1369657"/>
          <a:ext cx="357738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347">
                  <a:extLst>
                    <a:ext uri="{9D8B030D-6E8A-4147-A177-3AD203B41FA5}">
                      <a16:colId xmlns:a16="http://schemas.microsoft.com/office/drawing/2014/main" val="1177109823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604127859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1793491516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200359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 (m)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  <a:r>
                        <a:rPr lang="el-GR" baseline="-25000" dirty="0"/>
                        <a:t>Δ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Κ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ΜΗΧ</a:t>
                      </a:r>
                      <a:r>
                        <a:rPr lang="en-US" baseline="0" dirty="0"/>
                        <a:t> </a:t>
                      </a:r>
                      <a:r>
                        <a:rPr lang="el-GR" baseline="0" dirty="0"/>
                        <a:t>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6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4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7222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4BB7932-E59B-4C8A-FDA5-3D7C349C2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68" y="3152529"/>
            <a:ext cx="457841" cy="624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1885D6-66BC-EF54-3812-6007168BBC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500" y="3097734"/>
            <a:ext cx="2068180" cy="9107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0C56ED-648C-4B59-2DB7-D7BCF0D94E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8358" y="3135817"/>
            <a:ext cx="3734125" cy="8727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AE80BD-22A9-3976-4EBF-D1AFCD82D9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1058" y="3097734"/>
            <a:ext cx="3496503" cy="89808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69F1AA-3265-934E-8D6A-A698270E2A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6136" y="3121399"/>
            <a:ext cx="1003338" cy="69134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F736160-7136-1E1F-5DA1-20D6298785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52" y="4495885"/>
            <a:ext cx="836066" cy="58012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6EBE556-A204-8580-FBBF-7502D98ED5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6674" y="4260709"/>
            <a:ext cx="5309826" cy="83184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559F4A5-9FAB-B1FC-0058-7470FA6E3D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7781" y="4436405"/>
            <a:ext cx="4508355" cy="729293"/>
          </a:xfrm>
          <a:prstGeom prst="rect">
            <a:avLst/>
          </a:prstGeom>
        </p:spPr>
      </p:pic>
      <p:sp>
        <p:nvSpPr>
          <p:cNvPr id="30" name="Subtitle 2">
            <a:extLst>
              <a:ext uri="{FF2B5EF4-FFF2-40B4-BE49-F238E27FC236}">
                <a16:creationId xmlns:a16="http://schemas.microsoft.com/office/drawing/2014/main" id="{8149F34C-7270-E54F-8040-0E5D87C117DA}"/>
              </a:ext>
            </a:extLst>
          </p:cNvPr>
          <p:cNvSpPr txBox="1">
            <a:spLocks/>
          </p:cNvSpPr>
          <p:nvPr/>
        </p:nvSpPr>
        <p:spPr>
          <a:xfrm>
            <a:off x="74846" y="67215"/>
            <a:ext cx="1065451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Άσκηση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και αφήνεται να πέσει υπό την επίδραση μόνο του βάρους του. (Δίνεται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l-GR" baseline="-25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σταθερό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υπολογίσετε: ε) τη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Δυναμική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l-GR" dirty="0">
                <a:solidFill>
                  <a:schemeClr val="bg1"/>
                </a:solidFill>
              </a:rPr>
              <a:t> = 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, και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	    </a:t>
            </a:r>
            <a:r>
              <a:rPr lang="el-GR" dirty="0" err="1">
                <a:solidFill>
                  <a:schemeClr val="bg1"/>
                </a:solidFill>
              </a:rPr>
              <a:t>στ</a:t>
            </a:r>
            <a:r>
              <a:rPr lang="el-GR" dirty="0">
                <a:solidFill>
                  <a:schemeClr val="bg1"/>
                </a:solidFill>
              </a:rPr>
              <a:t>) την Κινητική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n-US" dirty="0">
                <a:solidFill>
                  <a:schemeClr val="bg1"/>
                </a:solidFill>
              </a:rPr>
              <a:t> = 0m.</a:t>
            </a:r>
            <a:endParaRPr lang="el-GR" dirty="0">
              <a:solidFill>
                <a:schemeClr val="bg1"/>
              </a:solidFill>
            </a:endParaRPr>
          </a:p>
          <a:p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26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6BEA80-9D27-DFFC-03EE-DBB3D953B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E0B8AB-62E0-8310-8FBF-0656FF1E7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68" y="2368320"/>
            <a:ext cx="1278573" cy="624989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7FAE9AE-86A6-B503-8476-80BD796CFE5D}"/>
              </a:ext>
            </a:extLst>
          </p:cNvPr>
          <p:cNvGraphicFramePr>
            <a:graphicFrameLocks noGrp="1"/>
          </p:cNvGraphicFramePr>
          <p:nvPr/>
        </p:nvGraphicFramePr>
        <p:xfrm>
          <a:off x="8518118" y="1429037"/>
          <a:ext cx="357738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347">
                  <a:extLst>
                    <a:ext uri="{9D8B030D-6E8A-4147-A177-3AD203B41FA5}">
                      <a16:colId xmlns:a16="http://schemas.microsoft.com/office/drawing/2014/main" val="1177109823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604127859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1793491516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200359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 (m)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  <a:r>
                        <a:rPr lang="el-GR" baseline="-25000" dirty="0"/>
                        <a:t>Δ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Κ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ΜΗΧ</a:t>
                      </a:r>
                      <a:r>
                        <a:rPr lang="en-US" baseline="0" dirty="0"/>
                        <a:t> </a:t>
                      </a:r>
                      <a:r>
                        <a:rPr lang="el-GR" baseline="0" dirty="0"/>
                        <a:t>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6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4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7222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F5CCFD0-0FC0-A9C0-9CCF-2C3DC0329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68" y="3152529"/>
            <a:ext cx="457841" cy="624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5DA33A-0BF4-9642-73D9-0BAD6569B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500" y="3097734"/>
            <a:ext cx="2068180" cy="9107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6547FD2-FAE3-61D6-CF7F-4F70244F7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8358" y="3135817"/>
            <a:ext cx="3734125" cy="8727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BF58C2C-EB20-E0B9-DC7A-02FB1F21A3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1058" y="3097734"/>
            <a:ext cx="3496503" cy="89808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965F287-1C64-111C-7CEC-1264E90226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6136" y="3121399"/>
            <a:ext cx="1003338" cy="69134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598CDA2-B2F8-4339-C393-CDD2F5260C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52" y="4495885"/>
            <a:ext cx="836066" cy="58012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4AC3B85-940C-D8D5-5DB2-EAEFDC23C3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6674" y="4260709"/>
            <a:ext cx="5309826" cy="83184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A38CC58-7530-1B32-B064-29EC3F758D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7781" y="4436405"/>
            <a:ext cx="4508355" cy="729293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BB24334-B033-7F6B-EAA2-A2045557BD77}"/>
              </a:ext>
            </a:extLst>
          </p:cNvPr>
          <p:cNvSpPr txBox="1">
            <a:spLocks/>
          </p:cNvSpPr>
          <p:nvPr/>
        </p:nvSpPr>
        <p:spPr>
          <a:xfrm>
            <a:off x="74846" y="67215"/>
            <a:ext cx="1065451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Άσκηση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και αφήνεται να πέσει υπό την επίδραση μόνο του βάρους του. (Δίνεται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l-GR" baseline="-25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σταθερό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υπολογίσετε: ε) τη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Δυναμική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l-GR" dirty="0">
                <a:solidFill>
                  <a:schemeClr val="bg1"/>
                </a:solidFill>
              </a:rPr>
              <a:t> = 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, και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	    </a:t>
            </a:r>
            <a:r>
              <a:rPr lang="el-GR" dirty="0" err="1">
                <a:solidFill>
                  <a:schemeClr val="bg1"/>
                </a:solidFill>
              </a:rPr>
              <a:t>στ</a:t>
            </a:r>
            <a:r>
              <a:rPr lang="el-GR" dirty="0">
                <a:solidFill>
                  <a:schemeClr val="bg1"/>
                </a:solidFill>
              </a:rPr>
              <a:t>) την Κινητική του Ενέργεια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ΤΕΛ</a:t>
            </a:r>
            <a:r>
              <a:rPr lang="en-US" dirty="0">
                <a:solidFill>
                  <a:schemeClr val="bg1"/>
                </a:solidFill>
              </a:rPr>
              <a:t> = 0m.</a:t>
            </a:r>
            <a:endParaRPr lang="el-GR" dirty="0">
              <a:solidFill>
                <a:schemeClr val="bg1"/>
              </a:solidFill>
            </a:endParaRPr>
          </a:p>
          <a:p>
            <a:endParaRPr lang="el-GR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411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69F68D-DE45-7378-AD9A-7BF5C225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A419B21-3A45-1CB8-EC4B-C8AE819366EA}"/>
              </a:ext>
            </a:extLst>
          </p:cNvPr>
          <p:cNvSpPr txBox="1">
            <a:spLocks/>
          </p:cNvSpPr>
          <p:nvPr/>
        </p:nvSpPr>
        <p:spPr>
          <a:xfrm>
            <a:off x="59322" y="184546"/>
            <a:ext cx="1018328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Άσκηση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και αφήνεται να πέσει υπό την επίδραση μόνο του βάρους του. (Δίνεται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l-GR" baseline="-25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σταθερό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 την ταχύτητα του σώματος σε ύψος </a:t>
            </a:r>
            <a:r>
              <a:rPr lang="en-US" dirty="0">
                <a:solidFill>
                  <a:schemeClr val="bg1"/>
                </a:solidFill>
              </a:rPr>
              <a:t>h = 9</a:t>
            </a:r>
            <a:r>
              <a:rPr lang="el-GR" dirty="0">
                <a:solidFill>
                  <a:schemeClr val="bg1"/>
                </a:solidFill>
              </a:rPr>
              <a:t>.2</a:t>
            </a:r>
            <a:r>
              <a:rPr lang="en-US" dirty="0">
                <a:solidFill>
                  <a:schemeClr val="bg1"/>
                </a:solidFill>
              </a:rPr>
              <a:t>m.</a:t>
            </a:r>
            <a:endParaRPr lang="el-GR" dirty="0">
              <a:solidFill>
                <a:schemeClr val="bg1"/>
              </a:solidFill>
            </a:endParaRP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47EF1C-56C2-54F7-F261-AA303467AAF7}"/>
              </a:ext>
            </a:extLst>
          </p:cNvPr>
          <p:cNvGraphicFramePr>
            <a:graphicFrameLocks noGrp="1"/>
          </p:cNvGraphicFramePr>
          <p:nvPr/>
        </p:nvGraphicFramePr>
        <p:xfrm>
          <a:off x="4094563" y="2836259"/>
          <a:ext cx="357738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347">
                  <a:extLst>
                    <a:ext uri="{9D8B030D-6E8A-4147-A177-3AD203B41FA5}">
                      <a16:colId xmlns:a16="http://schemas.microsoft.com/office/drawing/2014/main" val="1177109823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604127859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1793491516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200359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 (m)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  <a:r>
                        <a:rPr lang="el-GR" baseline="-25000" dirty="0"/>
                        <a:t>Δ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Κ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ΜΗΧ</a:t>
                      </a:r>
                      <a:r>
                        <a:rPr lang="en-US" baseline="0" dirty="0"/>
                        <a:t> </a:t>
                      </a:r>
                      <a:r>
                        <a:rPr lang="el-GR" baseline="0" dirty="0"/>
                        <a:t>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6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4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72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698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FFFDA3-A543-A3B5-FEDC-DC4190703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1744A9-BD64-909E-C3AA-E7B2F2F21023}"/>
              </a:ext>
            </a:extLst>
          </p:cNvPr>
          <p:cNvSpPr txBox="1">
            <a:spLocks/>
          </p:cNvSpPr>
          <p:nvPr/>
        </p:nvSpPr>
        <p:spPr>
          <a:xfrm>
            <a:off x="59322" y="184546"/>
            <a:ext cx="1018328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Άσκηση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και αφήνεται να πέσει υπό την επίδραση μόνο του βάρους του. (Δίνεται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l-GR" baseline="-25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σταθερό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 την ταχύτητα του σώματος σε ύψος </a:t>
            </a:r>
            <a:r>
              <a:rPr lang="en-US" dirty="0">
                <a:solidFill>
                  <a:schemeClr val="bg1"/>
                </a:solidFill>
              </a:rPr>
              <a:t>h = 9</a:t>
            </a:r>
            <a:r>
              <a:rPr lang="el-GR" dirty="0">
                <a:solidFill>
                  <a:schemeClr val="bg1"/>
                </a:solidFill>
              </a:rPr>
              <a:t>.2</a:t>
            </a:r>
            <a:r>
              <a:rPr lang="en-US" dirty="0">
                <a:solidFill>
                  <a:schemeClr val="bg1"/>
                </a:solidFill>
              </a:rPr>
              <a:t>m.</a:t>
            </a:r>
            <a:endParaRPr lang="el-GR" dirty="0">
              <a:solidFill>
                <a:schemeClr val="bg1"/>
              </a:solidFill>
            </a:endParaRP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FF73C38-13CD-FB20-BA97-F6535DE208CA}"/>
              </a:ext>
            </a:extLst>
          </p:cNvPr>
          <p:cNvGraphicFramePr>
            <a:graphicFrameLocks noGrp="1"/>
          </p:cNvGraphicFramePr>
          <p:nvPr/>
        </p:nvGraphicFramePr>
        <p:xfrm>
          <a:off x="4090497" y="2785624"/>
          <a:ext cx="357738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347">
                  <a:extLst>
                    <a:ext uri="{9D8B030D-6E8A-4147-A177-3AD203B41FA5}">
                      <a16:colId xmlns:a16="http://schemas.microsoft.com/office/drawing/2014/main" val="1177109823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604127859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1793491516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200359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 (m)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  <a:r>
                        <a:rPr lang="el-GR" baseline="-25000" dirty="0"/>
                        <a:t>Δ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Κ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ΜΗΧ</a:t>
                      </a:r>
                      <a:r>
                        <a:rPr lang="en-US" baseline="0" dirty="0"/>
                        <a:t> </a:t>
                      </a:r>
                      <a:r>
                        <a:rPr lang="el-GR" baseline="0" dirty="0"/>
                        <a:t>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6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9.2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68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4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72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4379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1B47E8-98B9-A8CF-CF8B-4CC3B01F7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A802154D-8D6A-2435-401A-A02F41846E97}"/>
              </a:ext>
            </a:extLst>
          </p:cNvPr>
          <p:cNvSpPr txBox="1">
            <a:spLocks/>
          </p:cNvSpPr>
          <p:nvPr/>
        </p:nvSpPr>
        <p:spPr>
          <a:xfrm>
            <a:off x="59322" y="184546"/>
            <a:ext cx="1018328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Άσκηση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και αφήνεται να πέσει υπό την επίδραση μόνο του βάρους του. (Δίνεται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l-GR" baseline="-25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σταθερό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 την ταχύτητα του σώματος σε ύψος </a:t>
            </a:r>
            <a:r>
              <a:rPr lang="en-US" dirty="0">
                <a:solidFill>
                  <a:schemeClr val="bg1"/>
                </a:solidFill>
              </a:rPr>
              <a:t>h = 9</a:t>
            </a:r>
            <a:r>
              <a:rPr lang="el-GR" dirty="0">
                <a:solidFill>
                  <a:schemeClr val="bg1"/>
                </a:solidFill>
              </a:rPr>
              <a:t>.2</a:t>
            </a:r>
            <a:r>
              <a:rPr lang="en-US" dirty="0">
                <a:solidFill>
                  <a:schemeClr val="bg1"/>
                </a:solidFill>
              </a:rPr>
              <a:t>m.</a:t>
            </a:r>
            <a:endParaRPr lang="el-GR" dirty="0">
              <a:solidFill>
                <a:schemeClr val="bg1"/>
              </a:solidFill>
            </a:endParaRP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1DC2B762-8B87-561B-34A5-E4255ADEE4CD}"/>
              </a:ext>
            </a:extLst>
          </p:cNvPr>
          <p:cNvGraphicFramePr>
            <a:graphicFrameLocks noGrp="1"/>
          </p:cNvGraphicFramePr>
          <p:nvPr/>
        </p:nvGraphicFramePr>
        <p:xfrm>
          <a:off x="4090497" y="2785624"/>
          <a:ext cx="357738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347">
                  <a:extLst>
                    <a:ext uri="{9D8B030D-6E8A-4147-A177-3AD203B41FA5}">
                      <a16:colId xmlns:a16="http://schemas.microsoft.com/office/drawing/2014/main" val="1177109823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604127859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1793491516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200359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 (m)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  <a:r>
                        <a:rPr lang="el-GR" baseline="-25000" dirty="0"/>
                        <a:t>Δ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Κ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ΜΗΧ</a:t>
                      </a:r>
                      <a:r>
                        <a:rPr lang="en-US" baseline="0" dirty="0"/>
                        <a:t> </a:t>
                      </a:r>
                      <a:r>
                        <a:rPr lang="el-GR" baseline="0" dirty="0"/>
                        <a:t>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6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9.2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920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80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68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4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72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242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B5315B-7337-D281-9A23-8A220D7D7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E785EFD2-F8DE-9F8B-5F08-4B6AE45ACD85}"/>
              </a:ext>
            </a:extLst>
          </p:cNvPr>
          <p:cNvSpPr txBox="1">
            <a:spLocks/>
          </p:cNvSpPr>
          <p:nvPr/>
        </p:nvSpPr>
        <p:spPr>
          <a:xfrm>
            <a:off x="59322" y="184546"/>
            <a:ext cx="1018328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Άσκηση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βρίσκεται σε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baseline="-25000" dirty="0">
                <a:solidFill>
                  <a:schemeClr val="bg1"/>
                </a:solidFill>
              </a:rPr>
              <a:t>ΑΡΧ</a:t>
            </a:r>
            <a:r>
              <a:rPr lang="en-US" dirty="0">
                <a:solidFill>
                  <a:schemeClr val="bg1"/>
                </a:solidFill>
              </a:rPr>
              <a:t>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και αφήνεται να πέσει υπό την επίδραση μόνο του βάρους του. (Δίνεται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l-GR" baseline="-25000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σταθερό</a:t>
            </a:r>
            <a:r>
              <a:rPr lang="en-US" dirty="0">
                <a:solidFill>
                  <a:schemeClr val="bg1"/>
                </a:solidFill>
              </a:rPr>
              <a:t>)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 την ταχύτητα του σώματος σε ύψος </a:t>
            </a:r>
            <a:r>
              <a:rPr lang="en-US" dirty="0">
                <a:solidFill>
                  <a:schemeClr val="bg1"/>
                </a:solidFill>
              </a:rPr>
              <a:t>h = 9</a:t>
            </a:r>
            <a:r>
              <a:rPr lang="el-GR" dirty="0">
                <a:solidFill>
                  <a:schemeClr val="bg1"/>
                </a:solidFill>
              </a:rPr>
              <a:t>.2</a:t>
            </a:r>
            <a:r>
              <a:rPr lang="en-US" dirty="0">
                <a:solidFill>
                  <a:schemeClr val="bg1"/>
                </a:solidFill>
              </a:rPr>
              <a:t>m.</a:t>
            </a:r>
            <a:endParaRPr lang="el-GR" dirty="0">
              <a:solidFill>
                <a:schemeClr val="bg1"/>
              </a:solidFill>
            </a:endParaRP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4AEC91E-CCDD-1F6A-8AF9-C97A1F731563}"/>
              </a:ext>
            </a:extLst>
          </p:cNvPr>
          <p:cNvGraphicFramePr>
            <a:graphicFrameLocks noGrp="1"/>
          </p:cNvGraphicFramePr>
          <p:nvPr/>
        </p:nvGraphicFramePr>
        <p:xfrm>
          <a:off x="4258939" y="1787003"/>
          <a:ext cx="357738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347">
                  <a:extLst>
                    <a:ext uri="{9D8B030D-6E8A-4147-A177-3AD203B41FA5}">
                      <a16:colId xmlns:a16="http://schemas.microsoft.com/office/drawing/2014/main" val="1177109823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604127859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1793491516"/>
                    </a:ext>
                  </a:extLst>
                </a:gridCol>
                <a:gridCol w="894347">
                  <a:extLst>
                    <a:ext uri="{9D8B030D-6E8A-4147-A177-3AD203B41FA5}">
                      <a16:colId xmlns:a16="http://schemas.microsoft.com/office/drawing/2014/main" val="2003591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 (m)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</a:t>
                      </a:r>
                      <a:r>
                        <a:rPr lang="el-GR" baseline="-25000" dirty="0"/>
                        <a:t>Δ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Κ</a:t>
                      </a:r>
                      <a:r>
                        <a:rPr lang="el-GR" baseline="0" dirty="0"/>
                        <a:t> 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Ε</a:t>
                      </a:r>
                      <a:r>
                        <a:rPr lang="el-GR" baseline="-25000" dirty="0"/>
                        <a:t>ΜΗΧ</a:t>
                      </a:r>
                      <a:r>
                        <a:rPr lang="en-US" baseline="0" dirty="0"/>
                        <a:t> </a:t>
                      </a:r>
                      <a:r>
                        <a:rPr lang="el-GR" baseline="0" dirty="0"/>
                        <a:t>(</a:t>
                      </a:r>
                      <a:r>
                        <a:rPr lang="en-US" baseline="0" dirty="0"/>
                        <a:t>J)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6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3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9.2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920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80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68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4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1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7222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82C0AD1-ABFD-48A8-8A85-671C72B51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48" y="2279931"/>
            <a:ext cx="1637037" cy="5956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30EEC5-7684-56D4-833C-44348210F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85" y="3982451"/>
            <a:ext cx="2937337" cy="11126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0D05E6-7AA8-44B2-BEF5-A249D6D76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0652" y="4064258"/>
            <a:ext cx="3508111" cy="9490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2B9AD2-74B4-67D8-C2D8-8DCF8A55E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6327" y="3937151"/>
            <a:ext cx="3577388" cy="10271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B50682-4324-E858-5215-8DECBAEDE3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545" y="5369721"/>
            <a:ext cx="2855667" cy="13629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512AD31-6D52-0006-A976-39B82D2996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8613" y="5320891"/>
            <a:ext cx="1862065" cy="14117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44025E-E793-E668-7808-14B715BE60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4159" y="5309654"/>
            <a:ext cx="1400882" cy="13638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0F3ED47-0CA5-AE85-D88C-44D1647A32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8522" y="5448336"/>
            <a:ext cx="1244302" cy="10356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CBBADE5-0ACF-04C4-E2AA-8862C395CC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12824" y="5691444"/>
            <a:ext cx="867419" cy="69475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A395A2D-EC12-6170-EBEE-29CC8D468D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50790" y="5705605"/>
            <a:ext cx="1016002" cy="7783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50DDC7F-121C-CB9E-3FAD-72E29F32915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965639" y="6119750"/>
            <a:ext cx="1047891" cy="55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95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178B9E9-285D-967C-4178-83997CC83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867" y="1623252"/>
            <a:ext cx="3611496" cy="361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26F5CD6-2CAC-4D8E-AF0E-E8DA90468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993" y="1360024"/>
            <a:ext cx="8108260" cy="405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673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178B9E9-285D-967C-4178-83997CC83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8" y="1212351"/>
            <a:ext cx="3611496" cy="361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577754" y="1155018"/>
            <a:ext cx="69737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u="sng" dirty="0">
                <a:solidFill>
                  <a:schemeClr val="bg1"/>
                </a:solidFill>
              </a:rPr>
              <a:t>Περιοδική κίνηση (είναι περιοδικό φαινόμενο)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Κίνηση που επαναλαμβάνεται με τον ίδιο τρόπο σε ίσα χρονικά διαστήματα.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pPr algn="just"/>
            <a:r>
              <a:rPr lang="el-GR" dirty="0">
                <a:solidFill>
                  <a:schemeClr val="bg1"/>
                </a:solidFill>
              </a:rPr>
              <a:t>Περίοδος (Τ): Το χρονικό διάστημα για μία πλήρη επανάληψη.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pPr algn="just"/>
            <a:r>
              <a:rPr lang="el-GR" dirty="0">
                <a:solidFill>
                  <a:schemeClr val="bg1"/>
                </a:solidFill>
              </a:rPr>
              <a:t>Συχνότητα (</a:t>
            </a:r>
            <a:r>
              <a:rPr lang="en-US" dirty="0">
                <a:solidFill>
                  <a:schemeClr val="bg1"/>
                </a:solidFill>
              </a:rPr>
              <a:t>f): </a:t>
            </a:r>
            <a:r>
              <a:rPr lang="el-GR" dirty="0">
                <a:solidFill>
                  <a:schemeClr val="bg1"/>
                </a:solidFill>
              </a:rPr>
              <a:t>Το πλήθος των επαναλήψεων στη μονάδα του χρόνου.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79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178B9E9-285D-967C-4178-83997CC83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8" y="1212351"/>
            <a:ext cx="3611496" cy="361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577754" y="1155018"/>
            <a:ext cx="70375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Ένα σώμα κάνει ομαλή κυκλική κίνηση και ολοκληρώνει Ν = 10 περιφορές σε χρονικό διάστημα Δ</a:t>
            </a:r>
            <a:r>
              <a:rPr lang="en-US" dirty="0">
                <a:solidFill>
                  <a:schemeClr val="bg1"/>
                </a:solidFill>
              </a:rPr>
              <a:t>t = 2s. </a:t>
            </a:r>
            <a:r>
              <a:rPr lang="el-GR" dirty="0">
                <a:solidFill>
                  <a:schemeClr val="bg1"/>
                </a:solidFill>
              </a:rPr>
              <a:t>Να υπολογίσετε την περίοδο της κίνησης.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22CDC-D425-3691-10F4-0BB50FAA8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069" y="2957332"/>
            <a:ext cx="1510931" cy="11793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DD1908-5E2E-942D-FE15-9080EA81D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248" y="2913804"/>
            <a:ext cx="933895" cy="11011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D33085-986F-9213-0744-6C917A2AA9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6973" y="2921948"/>
            <a:ext cx="1195308" cy="10141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2785D5-7A30-5224-24A8-DC229FF13C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5111" y="3118579"/>
            <a:ext cx="1385932" cy="5166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5BA5D8-53D0-FD66-176D-7A547F31BF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9382" y="3120517"/>
            <a:ext cx="1655180" cy="4264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4EBEC22-67BD-7DD8-5A96-AF840F82B1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8495" y="2913804"/>
            <a:ext cx="408923" cy="11704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58F710E-B007-E265-3A2F-2370D44DD1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4134" y="4625499"/>
            <a:ext cx="2635917" cy="1387975"/>
          </a:xfrm>
          <a:prstGeom prst="rect">
            <a:avLst/>
          </a:prstGeom>
          <a:ln w="38100">
            <a:solidFill>
              <a:srgbClr val="ED7D31"/>
            </a:solidFill>
          </a:ln>
        </p:spPr>
      </p:pic>
    </p:spTree>
    <p:extLst>
      <p:ext uri="{BB962C8B-B14F-4D97-AF65-F5344CB8AC3E}">
        <p14:creationId xmlns:p14="http://schemas.microsoft.com/office/powerpoint/2010/main" val="2576534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178B9E9-285D-967C-4178-83997CC83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8" y="1212351"/>
            <a:ext cx="3611496" cy="361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577754" y="1155018"/>
            <a:ext cx="70375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Ένα σώμα κάνει ομαλή κυκλική κίνηση και ολοκληρώνει Ν = 10 περιφορές σε χρονικό διάστημα Δ</a:t>
            </a:r>
            <a:r>
              <a:rPr lang="en-US" dirty="0">
                <a:solidFill>
                  <a:schemeClr val="bg1"/>
                </a:solidFill>
              </a:rPr>
              <a:t>t = 2s. </a:t>
            </a:r>
            <a:r>
              <a:rPr lang="el-GR" dirty="0">
                <a:solidFill>
                  <a:schemeClr val="bg1"/>
                </a:solidFill>
              </a:rPr>
              <a:t>Να υπολογίσετε την συχνότητα της κίνησης.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135480-C9DC-4B52-6A23-4A2DEB246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069" y="2957332"/>
            <a:ext cx="1510931" cy="11793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324504-B49B-2B0C-4F2D-0C9EF2D03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8495" y="2913804"/>
            <a:ext cx="408923" cy="11704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FDB70C-B097-2652-1346-E2B3FBA2A8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695" y="2913803"/>
            <a:ext cx="977668" cy="11704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74CDBF-34D1-31E6-1EC0-363D6384C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8287" y="2957332"/>
            <a:ext cx="977668" cy="1101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897A1F-FC4C-60B6-A164-33D1385A99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2329" y="2915118"/>
            <a:ext cx="992179" cy="112696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3635DE-5B77-37BC-9FE0-F9D6AF8584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4508" y="3114607"/>
            <a:ext cx="1147965" cy="7551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AD86275-56A6-22F7-5103-92136C70F9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82473" y="3070258"/>
            <a:ext cx="1394657" cy="71748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ED7DD63-781A-8827-9186-88C457E4B8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45474" y="4042084"/>
            <a:ext cx="1379778" cy="61165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D32571B-0A60-F439-619A-43DECAE1D3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7418" y="4823847"/>
            <a:ext cx="1968628" cy="1557207"/>
          </a:xfrm>
          <a:prstGeom prst="rect">
            <a:avLst/>
          </a:prstGeom>
          <a:ln w="38100">
            <a:solidFill>
              <a:srgbClr val="ED7D31"/>
            </a:solidFill>
          </a:ln>
        </p:spPr>
      </p:pic>
    </p:spTree>
    <p:extLst>
      <p:ext uri="{BB962C8B-B14F-4D97-AF65-F5344CB8AC3E}">
        <p14:creationId xmlns:p14="http://schemas.microsoft.com/office/powerpoint/2010/main" val="374734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178B9E9-285D-967C-4178-83997CC83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78" y="1212351"/>
            <a:ext cx="3611496" cy="361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577754" y="1155018"/>
            <a:ext cx="70375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Ένα σώμα κάνει ομαλή κυκλική κίνηση και ολοκληρώνει Ν = 10 περιφορές σε χρονικό διάστημα Δ</a:t>
            </a:r>
            <a:r>
              <a:rPr lang="en-US" dirty="0">
                <a:solidFill>
                  <a:schemeClr val="bg1"/>
                </a:solidFill>
              </a:rPr>
              <a:t>t = 2s. </a:t>
            </a:r>
            <a:r>
              <a:rPr lang="el-GR" dirty="0">
                <a:solidFill>
                  <a:schemeClr val="bg1"/>
                </a:solidFill>
              </a:rPr>
              <a:t>Να υπολογίσετε την συχνότητα της κίνησης.</a:t>
            </a:r>
          </a:p>
          <a:p>
            <a:pPr algn="just"/>
            <a:endParaRPr lang="el-GR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94CCD9-1F9B-9203-83EE-2EA94A087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6205" y="3008808"/>
            <a:ext cx="6199732" cy="11577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9CD847-3F8C-5463-C75D-8CC9F7C802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660" y="4424072"/>
            <a:ext cx="6131277" cy="139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30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Μεγάλες συχνότητες – Μικρά χρονικά διαστήματα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BF8B046-BE30-F3F2-D0F6-19B751CE3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614" y="1070991"/>
            <a:ext cx="3672528" cy="8185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E96C169-DF26-CD1A-FFFD-0054A4F6C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528" y="2183014"/>
            <a:ext cx="4013981" cy="6536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64BE4C9-623B-B7C8-E117-971FA1BF5D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614" y="3281853"/>
            <a:ext cx="3932958" cy="73943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01443E2-AFA6-E40C-3360-248D43448F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3614" y="4343977"/>
            <a:ext cx="3866356" cy="8297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2F1D0AB-E54F-E4A8-2C28-085E64F0D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987" y="5510581"/>
            <a:ext cx="3921585" cy="77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137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Διάκριση: Περιστροφή - Περιφορά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349986" y="4473106"/>
            <a:ext cx="3492025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περιφορά και περιστροφή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24C64C0-8487-D0F5-1187-B00E54FD5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31" y="1735144"/>
            <a:ext cx="3267590" cy="25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92F6BCF-1CF3-499E-7400-2759B72B4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118" y="1735144"/>
            <a:ext cx="3345763" cy="25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9261FB0-A64B-E2ED-5F8C-0ABF51AF3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581" y="1735144"/>
            <a:ext cx="3345763" cy="25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70C2F534-08CB-B6DF-3A8A-B76EFCB0F4DA}"/>
              </a:ext>
            </a:extLst>
          </p:cNvPr>
          <p:cNvSpPr txBox="1">
            <a:spLocks/>
          </p:cNvSpPr>
          <p:nvPr/>
        </p:nvSpPr>
        <p:spPr>
          <a:xfrm>
            <a:off x="575613" y="4473106"/>
            <a:ext cx="3492025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περιστροφή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0B363A5-93F0-64CE-8F2D-5A1B52453734}"/>
              </a:ext>
            </a:extLst>
          </p:cNvPr>
          <p:cNvSpPr txBox="1">
            <a:spLocks/>
          </p:cNvSpPr>
          <p:nvPr/>
        </p:nvSpPr>
        <p:spPr>
          <a:xfrm>
            <a:off x="8124362" y="4472424"/>
            <a:ext cx="3492025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περιφορά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5D4C4D07-1528-8751-6FBF-E076604EE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655" y="1735144"/>
            <a:ext cx="3872410" cy="25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256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Subtitle 2">
                <a:extLst>
                  <a:ext uri="{FF2B5EF4-FFF2-40B4-BE49-F238E27FC236}">
                    <a16:creationId xmlns:a16="http://schemas.microsoft.com/office/drawing/2014/main" id="{7192FC45-BCC2-DE83-A5CF-B15838A9733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7754" y="1155018"/>
                <a:ext cx="7205274" cy="5801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l-GR" u="sng" dirty="0">
                    <a:solidFill>
                      <a:schemeClr val="bg1"/>
                    </a:solidFill>
                  </a:rPr>
                  <a:t>Διάνυσμα θέσης</a:t>
                </a:r>
                <a:r>
                  <a:rPr lang="el-GR" dirty="0">
                    <a:solidFill>
                      <a:schemeClr val="bg1"/>
                    </a:solidFill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, </a:t>
                </a:r>
                <a:r>
                  <a:rPr lang="el-GR" dirty="0">
                    <a:solidFill>
                      <a:schemeClr val="bg1"/>
                    </a:solidFill>
                  </a:rPr>
                  <a:t>σταθερό μέτρο</a:t>
                </a:r>
                <a:r>
                  <a:rPr lang="en-US" dirty="0">
                    <a:solidFill>
                      <a:schemeClr val="bg1"/>
                    </a:solidFill>
                  </a:rPr>
                  <a:t>,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l-G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= constant</a:t>
                </a:r>
              </a:p>
              <a:p>
                <a:pPr algn="l"/>
                <a:endParaRPr lang="en-US" dirty="0">
                  <a:solidFill>
                    <a:schemeClr val="bg1"/>
                  </a:solidFill>
                </a:endParaRPr>
              </a:p>
              <a:p>
                <a:pPr algn="l"/>
                <a:r>
                  <a:rPr lang="el-GR" u="sng" dirty="0">
                    <a:solidFill>
                      <a:schemeClr val="bg1"/>
                    </a:solidFill>
                  </a:rPr>
                  <a:t>Διάνυσμα ταχύτητας:</a:t>
                </a:r>
                <a:r>
                  <a:rPr lang="el-GR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, </a:t>
                </a:r>
                <a:r>
                  <a:rPr lang="el-GR" dirty="0">
                    <a:solidFill>
                      <a:schemeClr val="bg1"/>
                    </a:solidFill>
                  </a:rPr>
                  <a:t>σταθερό μέτρο</a:t>
                </a:r>
                <a:r>
                  <a:rPr lang="en-US" dirty="0">
                    <a:solidFill>
                      <a:schemeClr val="bg1"/>
                    </a:solidFill>
                  </a:rPr>
                  <a:t>,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l-G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= constant</a:t>
                </a:r>
              </a:p>
              <a:p>
                <a:pPr algn="l"/>
                <a:r>
                  <a:rPr lang="el-GR" u="sng" dirty="0">
                    <a:solidFill>
                      <a:schemeClr val="bg1"/>
                    </a:solidFill>
                  </a:rPr>
                  <a:t>Γραμμική ταχύτητα,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i="1" u="sng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u="sng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l-GR" dirty="0">
                    <a:solidFill>
                      <a:schemeClr val="bg1"/>
                    </a:solidFill>
                  </a:rPr>
                  <a:t>: Διανυσματικό Μέγεθος</a:t>
                </a:r>
              </a:p>
              <a:p>
                <a:pPr algn="l"/>
                <a:r>
                  <a:rPr lang="el-GR" dirty="0">
                    <a:solidFill>
                      <a:schemeClr val="bg1"/>
                    </a:solidFill>
                  </a:rPr>
                  <a:t>Έχει μέτρο το πηλίκο του μήκους του τόξου που διαγράφει το κινητό προς το αντίστοιχο χρονικό διάστημα.</a:t>
                </a:r>
              </a:p>
              <a:p>
                <a:pPr algn="l"/>
                <a:endParaRPr lang="el-GR" u="sng" dirty="0">
                  <a:solidFill>
                    <a:schemeClr val="bg1"/>
                  </a:solidFill>
                </a:endParaRPr>
              </a:p>
              <a:p>
                <a:pPr algn="l"/>
                <a:endParaRPr lang="el-GR" u="sng" dirty="0">
                  <a:solidFill>
                    <a:schemeClr val="bg1"/>
                  </a:solidFill>
                </a:endParaRPr>
              </a:p>
              <a:p>
                <a:pPr algn="l"/>
                <a:endParaRPr lang="el-GR" u="sng" dirty="0">
                  <a:solidFill>
                    <a:schemeClr val="bg1"/>
                  </a:solidFill>
                </a:endParaRPr>
              </a:p>
              <a:p>
                <a:pPr algn="l"/>
                <a:r>
                  <a:rPr lang="el-GR" dirty="0">
                    <a:solidFill>
                      <a:schemeClr val="bg1"/>
                    </a:solidFill>
                  </a:rPr>
                  <a:t>Κάθε χρονική στιγμή το διάνυσμα της γραμμικής ταχύτητας εφάπτεται στην κυκλική τροχιά στο σημείο που βρίσκεται το σώμα. (θεωρούμε σημειακό σώμα)</a:t>
                </a:r>
              </a:p>
              <a:p>
                <a:pPr algn="l"/>
                <a:endParaRPr lang="el-GR" dirty="0">
                  <a:solidFill>
                    <a:schemeClr val="bg1"/>
                  </a:solidFill>
                </a:endParaRPr>
              </a:p>
              <a:p>
                <a:pPr algn="just"/>
                <a:endParaRPr lang="el-G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Subtitle 2">
                <a:extLst>
                  <a:ext uri="{FF2B5EF4-FFF2-40B4-BE49-F238E27FC236}">
                    <a16:creationId xmlns:a16="http://schemas.microsoft.com/office/drawing/2014/main" id="{7192FC45-BCC2-DE83-A5CF-B15838A97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754" y="1155018"/>
                <a:ext cx="7205274" cy="580126"/>
              </a:xfrm>
              <a:prstGeom prst="rect">
                <a:avLst/>
              </a:prstGeom>
              <a:blipFill>
                <a:blip r:embed="rId3"/>
                <a:stretch>
                  <a:fillRect l="-1354" t="-21875" b="-843750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>
            <a:extLst>
              <a:ext uri="{FF2B5EF4-FFF2-40B4-BE49-F238E27FC236}">
                <a16:creationId xmlns:a16="http://schemas.microsoft.com/office/drawing/2014/main" id="{93347D1C-1B22-DB90-9724-CCA9B1C5F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49" y="1155018"/>
            <a:ext cx="3387680" cy="338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8F8905-FC9D-635B-885C-B8E41A1D2E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479" y="4059862"/>
            <a:ext cx="1474912" cy="965671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FCC225C-BA59-8CA3-7DAF-D43990F42403}"/>
              </a:ext>
            </a:extLst>
          </p:cNvPr>
          <p:cNvSpPr txBox="1">
            <a:spLocks/>
          </p:cNvSpPr>
          <p:nvPr/>
        </p:nvSpPr>
        <p:spPr>
          <a:xfrm>
            <a:off x="185195" y="4661378"/>
            <a:ext cx="424790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η κατεύθυνση των διανυσμάτων αλλάζει συνεχώς</a:t>
            </a:r>
          </a:p>
        </p:txBody>
      </p:sp>
    </p:spTree>
    <p:extLst>
      <p:ext uri="{BB962C8B-B14F-4D97-AF65-F5344CB8AC3E}">
        <p14:creationId xmlns:p14="http://schemas.microsoft.com/office/powerpoint/2010/main" val="2707182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tial Circle 12">
            <a:extLst>
              <a:ext uri="{FF2B5EF4-FFF2-40B4-BE49-F238E27FC236}">
                <a16:creationId xmlns:a16="http://schemas.microsoft.com/office/drawing/2014/main" id="{73780980-9671-B283-B7AC-85A6EA435D24}"/>
              </a:ext>
            </a:extLst>
          </p:cNvPr>
          <p:cNvSpPr/>
          <p:nvPr/>
        </p:nvSpPr>
        <p:spPr>
          <a:xfrm>
            <a:off x="1727465" y="2889000"/>
            <a:ext cx="1080000" cy="1080000"/>
          </a:xfrm>
          <a:prstGeom prst="pie">
            <a:avLst>
              <a:gd name="adj1" fmla="val 46023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Γωνίες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577754" y="1155018"/>
            <a:ext cx="720527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Ολόκληρος ο κύκλος αντιστοιχεί σε γωνία 360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380623-E2D2-61E8-AA55-BCD7C59A4C34}"/>
              </a:ext>
            </a:extLst>
          </p:cNvPr>
          <p:cNvCxnSpPr>
            <a:cxnSpLocks/>
            <a:endCxn id="7" idx="6"/>
          </p:cNvCxnSpPr>
          <p:nvPr/>
        </p:nvCxnSpPr>
        <p:spPr>
          <a:xfrm>
            <a:off x="2267465" y="3429000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D77180-D89E-CF0C-EBA9-321F43E226A5}"/>
              </a:ext>
            </a:extLst>
          </p:cNvPr>
          <p:cNvCxnSpPr>
            <a:cxnSpLocks/>
          </p:cNvCxnSpPr>
          <p:nvPr/>
        </p:nvCxnSpPr>
        <p:spPr>
          <a:xfrm>
            <a:off x="2267465" y="3482546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A8BED705-EA19-1AE3-7B9C-09E458DDB924}"/>
              </a:ext>
            </a:extLst>
          </p:cNvPr>
          <p:cNvSpPr txBox="1">
            <a:spLocks/>
          </p:cNvSpPr>
          <p:nvPr/>
        </p:nvSpPr>
        <p:spPr>
          <a:xfrm>
            <a:off x="2065022" y="3001274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E5C3EB-BD1C-186A-736E-CC35B5C03117}"/>
              </a:ext>
            </a:extLst>
          </p:cNvPr>
          <p:cNvSpPr/>
          <p:nvPr/>
        </p:nvSpPr>
        <p:spPr>
          <a:xfrm>
            <a:off x="2207821" y="3375345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427753-D187-26B4-E1E6-76BEEFF7E1B4}"/>
              </a:ext>
            </a:extLst>
          </p:cNvPr>
          <p:cNvSpPr/>
          <p:nvPr/>
        </p:nvSpPr>
        <p:spPr>
          <a:xfrm>
            <a:off x="180309" y="1287683"/>
            <a:ext cx="4282633" cy="4282633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33758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tial Circle 12">
            <a:extLst>
              <a:ext uri="{FF2B5EF4-FFF2-40B4-BE49-F238E27FC236}">
                <a16:creationId xmlns:a16="http://schemas.microsoft.com/office/drawing/2014/main" id="{73780980-9671-B283-B7AC-85A6EA435D24}"/>
              </a:ext>
            </a:extLst>
          </p:cNvPr>
          <p:cNvSpPr/>
          <p:nvPr/>
        </p:nvSpPr>
        <p:spPr>
          <a:xfrm>
            <a:off x="1727465" y="2889000"/>
            <a:ext cx="1080000" cy="1080000"/>
          </a:xfrm>
          <a:prstGeom prst="pie">
            <a:avLst>
              <a:gd name="adj1" fmla="val 10860712"/>
              <a:gd name="adj2" fmla="val 21493135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Γωνίες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577754" y="1155018"/>
            <a:ext cx="720527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Ολόκληρος ο κύκλος αντιστοιχεί σε γωνία 360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Ο μισός κύκλος αντιστοιχεί σε γωνία 180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380623-E2D2-61E8-AA55-BCD7C59A4C34}"/>
              </a:ext>
            </a:extLst>
          </p:cNvPr>
          <p:cNvCxnSpPr>
            <a:cxnSpLocks/>
            <a:endCxn id="7" idx="6"/>
          </p:cNvCxnSpPr>
          <p:nvPr/>
        </p:nvCxnSpPr>
        <p:spPr>
          <a:xfrm>
            <a:off x="2267465" y="3429000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D77180-D89E-CF0C-EBA9-321F43E226A5}"/>
              </a:ext>
            </a:extLst>
          </p:cNvPr>
          <p:cNvCxnSpPr>
            <a:cxnSpLocks/>
          </p:cNvCxnSpPr>
          <p:nvPr/>
        </p:nvCxnSpPr>
        <p:spPr>
          <a:xfrm rot="10800000">
            <a:off x="156344" y="3426941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A8BED705-EA19-1AE3-7B9C-09E458DDB924}"/>
              </a:ext>
            </a:extLst>
          </p:cNvPr>
          <p:cNvSpPr txBox="1">
            <a:spLocks/>
          </p:cNvSpPr>
          <p:nvPr/>
        </p:nvSpPr>
        <p:spPr>
          <a:xfrm>
            <a:off x="1867540" y="2939595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E5C3EB-BD1C-186A-736E-CC35B5C03117}"/>
              </a:ext>
            </a:extLst>
          </p:cNvPr>
          <p:cNvSpPr/>
          <p:nvPr/>
        </p:nvSpPr>
        <p:spPr>
          <a:xfrm>
            <a:off x="2207821" y="3375345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427753-D187-26B4-E1E6-76BEEFF7E1B4}"/>
              </a:ext>
            </a:extLst>
          </p:cNvPr>
          <p:cNvSpPr/>
          <p:nvPr/>
        </p:nvSpPr>
        <p:spPr>
          <a:xfrm>
            <a:off x="180309" y="1287683"/>
            <a:ext cx="4282633" cy="4282633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82375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tial Circle 12">
            <a:extLst>
              <a:ext uri="{FF2B5EF4-FFF2-40B4-BE49-F238E27FC236}">
                <a16:creationId xmlns:a16="http://schemas.microsoft.com/office/drawing/2014/main" id="{73780980-9671-B283-B7AC-85A6EA435D24}"/>
              </a:ext>
            </a:extLst>
          </p:cNvPr>
          <p:cNvSpPr/>
          <p:nvPr/>
        </p:nvSpPr>
        <p:spPr>
          <a:xfrm>
            <a:off x="1727465" y="2889000"/>
            <a:ext cx="1080000" cy="1080000"/>
          </a:xfrm>
          <a:prstGeom prst="pie">
            <a:avLst>
              <a:gd name="adj1" fmla="val 16346788"/>
              <a:gd name="adj2" fmla="val 21493135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Γωνίες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577754" y="1155018"/>
            <a:ext cx="720527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Ολόκληρος ο κύκλος αντιστοιχεί σε γωνία 360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Ο μισός κύκλος αντιστοιχεί σε γωνία 180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Το ένα τέταρτο του κύκλου αντιστοιχεί σε γωνία 90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380623-E2D2-61E8-AA55-BCD7C59A4C34}"/>
              </a:ext>
            </a:extLst>
          </p:cNvPr>
          <p:cNvCxnSpPr>
            <a:cxnSpLocks/>
            <a:endCxn id="7" idx="6"/>
          </p:cNvCxnSpPr>
          <p:nvPr/>
        </p:nvCxnSpPr>
        <p:spPr>
          <a:xfrm>
            <a:off x="2267465" y="3429000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D77180-D89E-CF0C-EBA9-321F43E226A5}"/>
              </a:ext>
            </a:extLst>
          </p:cNvPr>
          <p:cNvCxnSpPr>
            <a:cxnSpLocks/>
          </p:cNvCxnSpPr>
          <p:nvPr/>
        </p:nvCxnSpPr>
        <p:spPr>
          <a:xfrm rot="16200000">
            <a:off x="1186820" y="2368329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A8BED705-EA19-1AE3-7B9C-09E458DDB924}"/>
              </a:ext>
            </a:extLst>
          </p:cNvPr>
          <p:cNvSpPr txBox="1">
            <a:spLocks/>
          </p:cNvSpPr>
          <p:nvPr/>
        </p:nvSpPr>
        <p:spPr>
          <a:xfrm>
            <a:off x="2152653" y="2995676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E5C3EB-BD1C-186A-736E-CC35B5C03117}"/>
              </a:ext>
            </a:extLst>
          </p:cNvPr>
          <p:cNvSpPr/>
          <p:nvPr/>
        </p:nvSpPr>
        <p:spPr>
          <a:xfrm>
            <a:off x="2207821" y="3375345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427753-D187-26B4-E1E6-76BEEFF7E1B4}"/>
              </a:ext>
            </a:extLst>
          </p:cNvPr>
          <p:cNvSpPr/>
          <p:nvPr/>
        </p:nvSpPr>
        <p:spPr>
          <a:xfrm>
            <a:off x="180309" y="1287683"/>
            <a:ext cx="4282633" cy="4282633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97648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tial Circle 12">
            <a:extLst>
              <a:ext uri="{FF2B5EF4-FFF2-40B4-BE49-F238E27FC236}">
                <a16:creationId xmlns:a16="http://schemas.microsoft.com/office/drawing/2014/main" id="{73780980-9671-B283-B7AC-85A6EA435D24}"/>
              </a:ext>
            </a:extLst>
          </p:cNvPr>
          <p:cNvSpPr/>
          <p:nvPr/>
        </p:nvSpPr>
        <p:spPr>
          <a:xfrm>
            <a:off x="1727465" y="2889000"/>
            <a:ext cx="1080000" cy="1080000"/>
          </a:xfrm>
          <a:prstGeom prst="pie">
            <a:avLst>
              <a:gd name="adj1" fmla="val 46023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Γωνίες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577754" y="1155018"/>
            <a:ext cx="720527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Ολόκληρος ο κύκλος αντιστοιχεί σε γωνία 360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Ολόκληρος ο κύκλος αντιστοιχεί σε γωνία 2π </a:t>
            </a:r>
            <a:r>
              <a:rPr lang="en-US" dirty="0">
                <a:solidFill>
                  <a:schemeClr val="bg1"/>
                </a:solidFill>
              </a:rPr>
              <a:t>rad</a:t>
            </a:r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380623-E2D2-61E8-AA55-BCD7C59A4C34}"/>
              </a:ext>
            </a:extLst>
          </p:cNvPr>
          <p:cNvCxnSpPr>
            <a:cxnSpLocks/>
            <a:endCxn id="7" idx="6"/>
          </p:cNvCxnSpPr>
          <p:nvPr/>
        </p:nvCxnSpPr>
        <p:spPr>
          <a:xfrm>
            <a:off x="2267465" y="3429000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D77180-D89E-CF0C-EBA9-321F43E226A5}"/>
              </a:ext>
            </a:extLst>
          </p:cNvPr>
          <p:cNvCxnSpPr>
            <a:cxnSpLocks/>
          </p:cNvCxnSpPr>
          <p:nvPr/>
        </p:nvCxnSpPr>
        <p:spPr>
          <a:xfrm>
            <a:off x="2267465" y="3482546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A8BED705-EA19-1AE3-7B9C-09E458DDB924}"/>
              </a:ext>
            </a:extLst>
          </p:cNvPr>
          <p:cNvSpPr txBox="1">
            <a:spLocks/>
          </p:cNvSpPr>
          <p:nvPr/>
        </p:nvSpPr>
        <p:spPr>
          <a:xfrm>
            <a:off x="2065022" y="3001274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E5C3EB-BD1C-186A-736E-CC35B5C03117}"/>
              </a:ext>
            </a:extLst>
          </p:cNvPr>
          <p:cNvSpPr/>
          <p:nvPr/>
        </p:nvSpPr>
        <p:spPr>
          <a:xfrm>
            <a:off x="2207821" y="3375345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427753-D187-26B4-E1E6-76BEEFF7E1B4}"/>
              </a:ext>
            </a:extLst>
          </p:cNvPr>
          <p:cNvSpPr/>
          <p:nvPr/>
        </p:nvSpPr>
        <p:spPr>
          <a:xfrm>
            <a:off x="180309" y="1287683"/>
            <a:ext cx="4282633" cy="4282633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421089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tial Circle 12">
            <a:extLst>
              <a:ext uri="{FF2B5EF4-FFF2-40B4-BE49-F238E27FC236}">
                <a16:creationId xmlns:a16="http://schemas.microsoft.com/office/drawing/2014/main" id="{73780980-9671-B283-B7AC-85A6EA435D24}"/>
              </a:ext>
            </a:extLst>
          </p:cNvPr>
          <p:cNvSpPr/>
          <p:nvPr/>
        </p:nvSpPr>
        <p:spPr>
          <a:xfrm>
            <a:off x="1727465" y="2889000"/>
            <a:ext cx="1080000" cy="1080000"/>
          </a:xfrm>
          <a:prstGeom prst="pie">
            <a:avLst>
              <a:gd name="adj1" fmla="val 10860712"/>
              <a:gd name="adj2" fmla="val 21493135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Γωνίες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577754" y="1155018"/>
            <a:ext cx="720527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Ολόκληρος ο κύκλος αντιστοιχεί σε γωνία 360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Ο μισός κύκλος αντιστοιχεί σε γωνία 180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Ολόκληρος ο κύκλος αντιστοιχεί σε γωνία 2π </a:t>
            </a:r>
            <a:r>
              <a:rPr lang="en-US" dirty="0">
                <a:solidFill>
                  <a:schemeClr val="bg1"/>
                </a:solidFill>
              </a:rPr>
              <a:t>rad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Ο μισός κύκλος αντιστοιχεί σε γωνία π</a:t>
            </a:r>
            <a:r>
              <a:rPr lang="en-US" dirty="0">
                <a:solidFill>
                  <a:schemeClr val="bg1"/>
                </a:solidFill>
              </a:rPr>
              <a:t> rad</a:t>
            </a:r>
            <a:endParaRPr lang="el-GR" baseline="30000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380623-E2D2-61E8-AA55-BCD7C59A4C34}"/>
              </a:ext>
            </a:extLst>
          </p:cNvPr>
          <p:cNvCxnSpPr>
            <a:cxnSpLocks/>
            <a:endCxn id="7" idx="6"/>
          </p:cNvCxnSpPr>
          <p:nvPr/>
        </p:nvCxnSpPr>
        <p:spPr>
          <a:xfrm>
            <a:off x="2267465" y="3429000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D77180-D89E-CF0C-EBA9-321F43E226A5}"/>
              </a:ext>
            </a:extLst>
          </p:cNvPr>
          <p:cNvCxnSpPr>
            <a:cxnSpLocks/>
          </p:cNvCxnSpPr>
          <p:nvPr/>
        </p:nvCxnSpPr>
        <p:spPr>
          <a:xfrm rot="10800000">
            <a:off x="156344" y="3426941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A8BED705-EA19-1AE3-7B9C-09E458DDB924}"/>
              </a:ext>
            </a:extLst>
          </p:cNvPr>
          <p:cNvSpPr txBox="1">
            <a:spLocks/>
          </p:cNvSpPr>
          <p:nvPr/>
        </p:nvSpPr>
        <p:spPr>
          <a:xfrm>
            <a:off x="1867540" y="2939595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E5C3EB-BD1C-186A-736E-CC35B5C03117}"/>
              </a:ext>
            </a:extLst>
          </p:cNvPr>
          <p:cNvSpPr/>
          <p:nvPr/>
        </p:nvSpPr>
        <p:spPr>
          <a:xfrm>
            <a:off x="2207821" y="3375345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427753-D187-26B4-E1E6-76BEEFF7E1B4}"/>
              </a:ext>
            </a:extLst>
          </p:cNvPr>
          <p:cNvSpPr/>
          <p:nvPr/>
        </p:nvSpPr>
        <p:spPr>
          <a:xfrm>
            <a:off x="180309" y="1287683"/>
            <a:ext cx="4282633" cy="4282633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42026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tial Circle 12">
            <a:extLst>
              <a:ext uri="{FF2B5EF4-FFF2-40B4-BE49-F238E27FC236}">
                <a16:creationId xmlns:a16="http://schemas.microsoft.com/office/drawing/2014/main" id="{73780980-9671-B283-B7AC-85A6EA435D24}"/>
              </a:ext>
            </a:extLst>
          </p:cNvPr>
          <p:cNvSpPr/>
          <p:nvPr/>
        </p:nvSpPr>
        <p:spPr>
          <a:xfrm>
            <a:off x="1727465" y="2889000"/>
            <a:ext cx="1080000" cy="1080000"/>
          </a:xfrm>
          <a:prstGeom prst="pie">
            <a:avLst>
              <a:gd name="adj1" fmla="val 16346788"/>
              <a:gd name="adj2" fmla="val 21493135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Γωνίες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577754" y="1155018"/>
            <a:ext cx="720527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Ολόκληρος ο κύκλος αντιστοιχεί σε γωνία 360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Ο μισός κύκλος αντιστοιχεί σε γωνία 180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Το ένα τέταρτο του κύκλου αντιστοιχεί σε γωνία 90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Ολόκληρος ο κύκλος αντιστοιχεί σε γωνία 2π </a:t>
            </a:r>
            <a:r>
              <a:rPr lang="en-US" dirty="0">
                <a:solidFill>
                  <a:schemeClr val="bg1"/>
                </a:solidFill>
              </a:rPr>
              <a:t>rad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Ο μισός κύκλος αντιστοιχεί σε γωνία π</a:t>
            </a:r>
            <a:r>
              <a:rPr lang="en-US" dirty="0">
                <a:solidFill>
                  <a:schemeClr val="bg1"/>
                </a:solidFill>
              </a:rPr>
              <a:t> rad</a:t>
            </a:r>
            <a:endParaRPr lang="el-GR" baseline="30000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Το ένα τέταρτο του κύκλου αντιστοιχεί σε γωνία π</a:t>
            </a:r>
            <a:r>
              <a:rPr lang="en-US" dirty="0">
                <a:solidFill>
                  <a:schemeClr val="bg1"/>
                </a:solidFill>
              </a:rPr>
              <a:t>/2 rad</a:t>
            </a:r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9380623-E2D2-61E8-AA55-BCD7C59A4C34}"/>
              </a:ext>
            </a:extLst>
          </p:cNvPr>
          <p:cNvCxnSpPr>
            <a:cxnSpLocks/>
            <a:endCxn id="7" idx="6"/>
          </p:cNvCxnSpPr>
          <p:nvPr/>
        </p:nvCxnSpPr>
        <p:spPr>
          <a:xfrm>
            <a:off x="2267465" y="3429000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D77180-D89E-CF0C-EBA9-321F43E226A5}"/>
              </a:ext>
            </a:extLst>
          </p:cNvPr>
          <p:cNvCxnSpPr>
            <a:cxnSpLocks/>
          </p:cNvCxnSpPr>
          <p:nvPr/>
        </p:nvCxnSpPr>
        <p:spPr>
          <a:xfrm rot="16200000">
            <a:off x="1186820" y="2368329"/>
            <a:ext cx="2195477" cy="0"/>
          </a:xfrm>
          <a:prstGeom prst="line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ubtitle 2">
            <a:extLst>
              <a:ext uri="{FF2B5EF4-FFF2-40B4-BE49-F238E27FC236}">
                <a16:creationId xmlns:a16="http://schemas.microsoft.com/office/drawing/2014/main" id="{A8BED705-EA19-1AE3-7B9C-09E458DDB924}"/>
              </a:ext>
            </a:extLst>
          </p:cNvPr>
          <p:cNvSpPr txBox="1">
            <a:spLocks/>
          </p:cNvSpPr>
          <p:nvPr/>
        </p:nvSpPr>
        <p:spPr>
          <a:xfrm>
            <a:off x="2152653" y="2995676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E5C3EB-BD1C-186A-736E-CC35B5C03117}"/>
              </a:ext>
            </a:extLst>
          </p:cNvPr>
          <p:cNvSpPr/>
          <p:nvPr/>
        </p:nvSpPr>
        <p:spPr>
          <a:xfrm>
            <a:off x="2207821" y="3375345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427753-D187-26B4-E1E6-76BEEFF7E1B4}"/>
              </a:ext>
            </a:extLst>
          </p:cNvPr>
          <p:cNvSpPr/>
          <p:nvPr/>
        </p:nvSpPr>
        <p:spPr>
          <a:xfrm>
            <a:off x="180309" y="1287683"/>
            <a:ext cx="4282633" cy="4282633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590148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36629" y="192174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Μέτρηση Γωνίας σε </a:t>
            </a:r>
            <a:r>
              <a:rPr lang="en-US" u="sng" dirty="0">
                <a:solidFill>
                  <a:schemeClr val="bg1"/>
                </a:solidFill>
              </a:rPr>
              <a:t>rad</a:t>
            </a:r>
            <a:endParaRPr lang="el-GR" u="sng" dirty="0">
              <a:solidFill>
                <a:schemeClr val="bg1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192FC45-BCC2-DE83-A5CF-B15838A97336}"/>
              </a:ext>
            </a:extLst>
          </p:cNvPr>
          <p:cNvSpPr txBox="1">
            <a:spLocks/>
          </p:cNvSpPr>
          <p:nvPr/>
        </p:nvSpPr>
        <p:spPr>
          <a:xfrm>
            <a:off x="4673258" y="4701407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Γωνία 1 </a:t>
            </a:r>
            <a:r>
              <a:rPr lang="en-US" dirty="0">
                <a:solidFill>
                  <a:schemeClr val="bg1"/>
                </a:solidFill>
              </a:rPr>
              <a:t>rad </a:t>
            </a:r>
            <a:r>
              <a:rPr lang="el-GR" dirty="0">
                <a:solidFill>
                  <a:schemeClr val="bg1"/>
                </a:solidFill>
              </a:rPr>
              <a:t>αντιστοιχεί σε μήκος τόξου ίσο με την ακτίνα.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Επομένως χωράνε στην περιφέρεια 2π </a:t>
            </a:r>
            <a:r>
              <a:rPr lang="en-US" dirty="0">
                <a:solidFill>
                  <a:schemeClr val="bg1"/>
                </a:solidFill>
              </a:rPr>
              <a:t>rad.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rad: </a:t>
            </a:r>
            <a:r>
              <a:rPr lang="el-GR" dirty="0">
                <a:solidFill>
                  <a:schemeClr val="bg1"/>
                </a:solidFill>
              </a:rPr>
              <a:t>ακτίνιο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427753-D187-26B4-E1E6-76BEEFF7E1B4}"/>
              </a:ext>
            </a:extLst>
          </p:cNvPr>
          <p:cNvSpPr/>
          <p:nvPr/>
        </p:nvSpPr>
        <p:spPr>
          <a:xfrm>
            <a:off x="211201" y="1540996"/>
            <a:ext cx="4282633" cy="4282633"/>
          </a:xfrm>
          <a:prstGeom prst="ellipse">
            <a:avLst/>
          </a:prstGeom>
          <a:noFill/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5DFFE588-4ADF-3E2B-BC52-AD25774E5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872" y="1025613"/>
            <a:ext cx="3280718" cy="3280718"/>
          </a:xfrm>
          <a:prstGeom prst="rect">
            <a:avLst/>
          </a:prstGeom>
          <a:solidFill>
            <a:schemeClr val="bg2">
              <a:alpha val="43000"/>
            </a:schemeClr>
          </a:solidFill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0565CCE4-6774-6508-8AE5-4F3551206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16085" r="15363" b="15861"/>
          <a:stretch/>
        </p:blipFill>
        <p:spPr bwMode="auto">
          <a:xfrm>
            <a:off x="6874686" y="1025611"/>
            <a:ext cx="3374454" cy="328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707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36629" y="192174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Μέτρηση Γωνίας σε </a:t>
            </a:r>
            <a:r>
              <a:rPr lang="en-US" u="sng" dirty="0">
                <a:solidFill>
                  <a:schemeClr val="bg1"/>
                </a:solidFill>
              </a:rPr>
              <a:t>rad</a:t>
            </a:r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53F98-EE87-6C6F-359D-51445CA2C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921" y="902044"/>
            <a:ext cx="5838158" cy="9070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CF2202-1A0C-81D5-AA02-A9101B960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396" y="1989438"/>
            <a:ext cx="5801207" cy="12201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796B2D-1716-C96A-EFCC-1FA8E3CF16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871" y="3429000"/>
            <a:ext cx="5801208" cy="12833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5B5451-FB8D-655A-EF09-C3A8A29096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3076" y="5179558"/>
            <a:ext cx="5665847" cy="106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394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Subtitle 2">
                <a:extLst>
                  <a:ext uri="{FF2B5EF4-FFF2-40B4-BE49-F238E27FC236}">
                    <a16:creationId xmlns:a16="http://schemas.microsoft.com/office/drawing/2014/main" id="{7192FC45-BCC2-DE83-A5CF-B15838A9733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45969" y="4111726"/>
                <a:ext cx="7205274" cy="5801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l-GR" u="sng" dirty="0">
                    <a:solidFill>
                      <a:schemeClr val="bg1"/>
                    </a:solidFill>
                  </a:rPr>
                  <a:t>Γωνιακή ταχύτητα,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u="sng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i="1" u="sng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l-GR" i="1" u="sng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dirty="0">
                    <a:solidFill>
                      <a:schemeClr val="bg1"/>
                    </a:solidFill>
                  </a:rPr>
                  <a:t>: Διανυσματικό Μέγεθος</a:t>
                </a:r>
              </a:p>
              <a:p>
                <a:pPr algn="l"/>
                <a:r>
                  <a:rPr lang="el-GR" dirty="0">
                    <a:solidFill>
                      <a:schemeClr val="bg1"/>
                    </a:solidFill>
                  </a:rPr>
                  <a:t>Έχει μέτρο το πηλίκο της γωνίας (σε </a:t>
                </a:r>
                <a:r>
                  <a:rPr lang="en-US" dirty="0">
                    <a:solidFill>
                      <a:schemeClr val="bg1"/>
                    </a:solidFill>
                  </a:rPr>
                  <a:t>rad) </a:t>
                </a:r>
                <a:r>
                  <a:rPr lang="el-GR" dirty="0">
                    <a:solidFill>
                      <a:schemeClr val="bg1"/>
                    </a:solidFill>
                  </a:rPr>
                  <a:t>που διαγράφει</a:t>
                </a: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:r>
                  <a:rPr lang="el-GR" dirty="0">
                    <a:solidFill>
                      <a:schemeClr val="bg1"/>
                    </a:solidFill>
                  </a:rPr>
                  <a:t>το κινητό προς το αντίστοιχο χρονικό διάστημα.</a:t>
                </a:r>
              </a:p>
              <a:p>
                <a:pPr algn="l"/>
                <a:endParaRPr lang="el-GR" u="sng" dirty="0">
                  <a:solidFill>
                    <a:schemeClr val="bg1"/>
                  </a:solidFill>
                </a:endParaRPr>
              </a:p>
              <a:p>
                <a:pPr algn="l"/>
                <a:endParaRPr lang="el-GR" u="sng" dirty="0">
                  <a:solidFill>
                    <a:schemeClr val="bg1"/>
                  </a:solidFill>
                </a:endParaRPr>
              </a:p>
              <a:p>
                <a:pPr algn="l"/>
                <a:endParaRPr lang="el-GR" dirty="0">
                  <a:solidFill>
                    <a:schemeClr val="bg1"/>
                  </a:solidFill>
                </a:endParaRPr>
              </a:p>
              <a:p>
                <a:pPr algn="just"/>
                <a:endParaRPr lang="el-G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Subtitle 2">
                <a:extLst>
                  <a:ext uri="{FF2B5EF4-FFF2-40B4-BE49-F238E27FC236}">
                    <a16:creationId xmlns:a16="http://schemas.microsoft.com/office/drawing/2014/main" id="{7192FC45-BCC2-DE83-A5CF-B15838A97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5969" y="4111726"/>
                <a:ext cx="7205274" cy="580126"/>
              </a:xfrm>
              <a:prstGeom prst="rect">
                <a:avLst/>
              </a:prstGeom>
              <a:blipFill>
                <a:blip r:embed="rId3"/>
                <a:stretch>
                  <a:fillRect l="-1354" t="-14583" b="-130208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ubtitle 2">
            <a:extLst>
              <a:ext uri="{FF2B5EF4-FFF2-40B4-BE49-F238E27FC236}">
                <a16:creationId xmlns:a16="http://schemas.microsoft.com/office/drawing/2014/main" id="{DFCC225C-BA59-8CA3-7DAF-D43990F42403}"/>
              </a:ext>
            </a:extLst>
          </p:cNvPr>
          <p:cNvSpPr txBox="1">
            <a:spLocks/>
          </p:cNvSpPr>
          <p:nvPr/>
        </p:nvSpPr>
        <p:spPr>
          <a:xfrm>
            <a:off x="259530" y="4191719"/>
            <a:ext cx="424790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η κατεύθυνση της γωνιακής ταχύτητας παραμένει σταθερή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82A4EFD-77A0-04E1-A3C9-0D796AEDAD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86" y="973027"/>
            <a:ext cx="4348934" cy="302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D9B3D82-3E17-6E64-5967-FBB2F196C48F}"/>
              </a:ext>
            </a:extLst>
          </p:cNvPr>
          <p:cNvCxnSpPr>
            <a:cxnSpLocks/>
          </p:cNvCxnSpPr>
          <p:nvPr/>
        </p:nvCxnSpPr>
        <p:spPr>
          <a:xfrm flipV="1">
            <a:off x="2111636" y="1712147"/>
            <a:ext cx="0" cy="1306698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339156-FD7A-4598-F77E-D84A31639AD3}"/>
                  </a:ext>
                </a:extLst>
              </p:cNvPr>
              <p:cNvSpPr txBox="1"/>
              <p:nvPr/>
            </p:nvSpPr>
            <p:spPr>
              <a:xfrm>
                <a:off x="2044849" y="1481211"/>
                <a:ext cx="809244" cy="362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i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7339156-FD7A-4598-F77E-D84A31639A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849" y="1481211"/>
                <a:ext cx="809244" cy="3629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5B6EB806-1F47-FD65-684B-BC9715967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7845" y="5428509"/>
            <a:ext cx="2063233" cy="1199178"/>
          </a:xfrm>
          <a:prstGeom prst="rect">
            <a:avLst/>
          </a:prstGeo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E7C555C8-42F1-0091-8FE4-A44377013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986" y="973027"/>
            <a:ext cx="1627168" cy="301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FAEFCC-0F3E-C075-ACF9-A8685F2ACB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5199" y="997230"/>
            <a:ext cx="3151488" cy="300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41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6" grpId="0"/>
      <p:bldP spid="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516326" y="1031958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Γραμμική ταχύτητα, Περίοδος, και Συχνότητα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4120C9-7496-3E7E-0E0B-D962597E2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540" y="3477488"/>
            <a:ext cx="7199152" cy="8149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992F17-A127-A93B-89FE-61D04B88B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7509" y="4658497"/>
            <a:ext cx="2066840" cy="10434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61B091-1B20-08FC-60D9-A3B3C47E81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2183" y="4658497"/>
            <a:ext cx="2437740" cy="10434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D5FC7F-012F-9101-6FB4-C5D027F1F0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7757" y="4658497"/>
            <a:ext cx="2092611" cy="8722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CC32369-D4FD-4519-D24E-E525B2AB79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7728" y="2057907"/>
            <a:ext cx="1567409" cy="97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50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558734" y="1066740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Γωνιακή ταχύτητα, Περίοδος, και Συχνότητα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08EF45-FDEF-13CE-5DFD-F7F5F564B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984" y="1874175"/>
            <a:ext cx="1458031" cy="10434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8974E1-6DE8-4BBD-2E69-A3EB2E279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312" y="3058030"/>
            <a:ext cx="7233056" cy="7493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E45CC9-5C66-354B-9962-2C1C5B59D5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9054" y="4283802"/>
            <a:ext cx="1729513" cy="10020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B1920F-036D-37E5-9971-092EF541F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6640" y="4334954"/>
            <a:ext cx="1901029" cy="10020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91142EE-C2D6-232C-A581-4360AA546A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5742" y="4334954"/>
            <a:ext cx="1443063" cy="80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66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383596" y="1056145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Γραμμική και Γωνιακή ταχύτητα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79B0EE-6EB7-BCF1-AED4-09511E3B3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29" y="2022313"/>
            <a:ext cx="2923835" cy="8007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92180C-E413-0D25-B97A-0B84995D2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606" y="3174429"/>
            <a:ext cx="2825458" cy="11703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C5C113-5752-1C29-A0B0-C17CB53D1C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2187" y="4575100"/>
            <a:ext cx="2203413" cy="671932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16CCE885-664B-8457-91EB-D8106F16B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382" y="1770046"/>
            <a:ext cx="3828197" cy="356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A475624C-406F-EA98-BE32-CF67904A63E8}"/>
              </a:ext>
            </a:extLst>
          </p:cNvPr>
          <p:cNvSpPr txBox="1">
            <a:spLocks/>
          </p:cNvSpPr>
          <p:nvPr/>
        </p:nvSpPr>
        <p:spPr>
          <a:xfrm>
            <a:off x="1283211" y="5596597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Για την ίδια Γωνιακή ταχύτητα:</a:t>
            </a:r>
          </a:p>
          <a:p>
            <a:r>
              <a:rPr lang="el-GR" dirty="0">
                <a:solidFill>
                  <a:schemeClr val="bg1"/>
                </a:solidFill>
              </a:rPr>
              <a:t>Μεγάλη ακτίνα, συνεπάγεται μεγάλη Γραμμική ταχύτητα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FE3B673E-54AD-64FA-8A67-34DA0005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98918" y="2146776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622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4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430894" y="1091054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Επιτάχυνση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475624C-406F-EA98-BE32-CF67904A63E8}"/>
              </a:ext>
            </a:extLst>
          </p:cNvPr>
          <p:cNvSpPr txBox="1">
            <a:spLocks/>
          </p:cNvSpPr>
          <p:nvPr/>
        </p:nvSpPr>
        <p:spPr>
          <a:xfrm>
            <a:off x="1329509" y="4812683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Για να «στρίψει» το διάνυσμα της ταχύτητας χωρίς να αλλάζει στο μέτρο, χρειάζεται συνεχώς η επιτάχυνση να είναι κάθετη σε αυτό.</a:t>
            </a:r>
          </a:p>
          <a:p>
            <a:r>
              <a:rPr lang="el-GR" dirty="0">
                <a:solidFill>
                  <a:schemeClr val="bg1"/>
                </a:solidFill>
              </a:rPr>
              <a:t>Έχει κατεύθυνση προς το κέντρο του κύκλου.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CFC4DA-3582-68B5-8BF6-C44C1E5E1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771" y="1780250"/>
            <a:ext cx="3660648" cy="2852217"/>
          </a:xfrm>
          <a:prstGeom prst="rect">
            <a:avLst/>
          </a:prstGeom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CB0F1909-BDF9-2E0D-F911-44BCDAAA6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237" y="1790476"/>
            <a:ext cx="4161489" cy="284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D2B4C1D7-791D-42A8-030F-0EE23EBDCD0A}"/>
              </a:ext>
            </a:extLst>
          </p:cNvPr>
          <p:cNvSpPr txBox="1">
            <a:spLocks/>
          </p:cNvSpPr>
          <p:nvPr/>
        </p:nvSpPr>
        <p:spPr>
          <a:xfrm>
            <a:off x="1430894" y="6085190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Κεντρομόλος Επιτάχυνση</a:t>
            </a:r>
          </a:p>
        </p:txBody>
      </p:sp>
    </p:spTree>
    <p:extLst>
      <p:ext uri="{BB962C8B-B14F-4D97-AF65-F5344CB8AC3E}">
        <p14:creationId xmlns:p14="http://schemas.microsoft.com/office/powerpoint/2010/main" val="3527935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4" grpId="0" uiExpand="1" build="p"/>
      <p:bldP spid="7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E49627-2245-8D23-7D19-69EFF360F484}"/>
              </a:ext>
            </a:extLst>
          </p:cNvPr>
          <p:cNvSpPr/>
          <p:nvPr/>
        </p:nvSpPr>
        <p:spPr>
          <a:xfrm>
            <a:off x="4415709" y="1875078"/>
            <a:ext cx="6237254" cy="3565936"/>
          </a:xfrm>
          <a:prstGeom prst="rect">
            <a:avLst/>
          </a:prstGeom>
          <a:solidFill>
            <a:srgbClr val="FFE4C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430894" y="1110665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Κεντρομόλος Επιτάχυνση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D5670E86-7DEC-67DA-C939-0B5C655CB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485" y="2248172"/>
            <a:ext cx="5705475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381534-D10A-DB21-D115-BDC29A4CF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924" y="2758967"/>
            <a:ext cx="2034462" cy="134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39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430894" y="1110665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Δύναμη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475624C-406F-EA98-BE32-CF67904A63E8}"/>
              </a:ext>
            </a:extLst>
          </p:cNvPr>
          <p:cNvSpPr txBox="1">
            <a:spLocks/>
          </p:cNvSpPr>
          <p:nvPr/>
        </p:nvSpPr>
        <p:spPr>
          <a:xfrm>
            <a:off x="1415891" y="1787488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Για να υπάρξει αυτή η επιτάχυνση που θα προκαλέσει την ομαλή κυκλική κίνηση, απαιτείται να ασκείται μία δύναμη </a:t>
            </a:r>
            <a:r>
              <a:rPr lang="en-US" dirty="0">
                <a:solidFill>
                  <a:schemeClr val="bg1"/>
                </a:solidFill>
              </a:rPr>
              <a:t>F (2</a:t>
            </a:r>
            <a:r>
              <a:rPr lang="el-GR" baseline="30000" dirty="0" err="1">
                <a:solidFill>
                  <a:schemeClr val="bg1"/>
                </a:solidFill>
              </a:rPr>
              <a:t>ος</a:t>
            </a:r>
            <a:r>
              <a:rPr lang="el-GR" dirty="0">
                <a:solidFill>
                  <a:schemeClr val="bg1"/>
                </a:solidFill>
              </a:rPr>
              <a:t> Ν.Ν.)</a:t>
            </a:r>
          </a:p>
          <a:p>
            <a:r>
              <a:rPr lang="el-GR" dirty="0">
                <a:solidFill>
                  <a:schemeClr val="bg1"/>
                </a:solidFill>
              </a:rPr>
              <a:t>«Κεντρομόλος Δύναμη»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622DC2-361B-4AA3-78A2-4AB48DC98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163" y="4860051"/>
            <a:ext cx="3251673" cy="16378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AD1025-BFB7-51BD-3B5D-CF120C941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610" y="3518794"/>
            <a:ext cx="3251673" cy="100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10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4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430894" y="1110665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«Κεντρομόλος Δύναμη»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475624C-406F-EA98-BE32-CF67904A63E8}"/>
              </a:ext>
            </a:extLst>
          </p:cNvPr>
          <p:cNvSpPr txBox="1">
            <a:spLocks/>
          </p:cNvSpPr>
          <p:nvPr/>
        </p:nvSpPr>
        <p:spPr>
          <a:xfrm>
            <a:off x="989634" y="1787488"/>
            <a:ext cx="1005261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Δεν είναι μία καινούρια δύναμη. Όταν ένα σώμα εκτελεί ομαλή κυκλική κίνηση η επιτάχυνσή του είναι η «κεντρομόλος», επομένως θα πρέπει η συνισταμένη των δυνάμεων να παίζει τον ρόλο της «κεντρομόλου» δύναμης.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4200E90-584B-C883-1DDF-32AD2C4E0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314" y="3339296"/>
            <a:ext cx="2789258" cy="278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ECF27927-8E6A-6A1A-C00A-6B65FA6FC982}"/>
              </a:ext>
            </a:extLst>
          </p:cNvPr>
          <p:cNvSpPr txBox="1">
            <a:spLocks/>
          </p:cNvSpPr>
          <p:nvPr/>
        </p:nvSpPr>
        <p:spPr>
          <a:xfrm>
            <a:off x="4977114" y="3257472"/>
            <a:ext cx="656863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Για να πραγματοποιηθεί η ομαλή κυκλική κίνηση, θα χρειαστεί να υπάρχει μία δύναμη που να παίζει τον ρόλο της «κεντρομόλου» δύναμης.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Για να πραγματοποιηθεί η κίνηση του αυτοκινήτου θα χρειαστεί δύναμη τριβής.</a:t>
            </a:r>
          </a:p>
        </p:txBody>
      </p:sp>
    </p:spTree>
    <p:extLst>
      <p:ext uri="{BB962C8B-B14F-4D97-AF65-F5344CB8AC3E}">
        <p14:creationId xmlns:p14="http://schemas.microsoft.com/office/powerpoint/2010/main" val="3633062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4" grpId="0" uiExpand="1" build="p"/>
      <p:bldP spid="2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430894" y="1110665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«Κεντρομόλος Δύναμη»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475624C-406F-EA98-BE32-CF67904A63E8}"/>
              </a:ext>
            </a:extLst>
          </p:cNvPr>
          <p:cNvSpPr txBox="1">
            <a:spLocks/>
          </p:cNvSpPr>
          <p:nvPr/>
        </p:nvSpPr>
        <p:spPr>
          <a:xfrm>
            <a:off x="989634" y="1787488"/>
            <a:ext cx="1005261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Δεν είναι μία καινούρια δύναμη. Όταν ένα σώμα εκτελεί ομαλή κυκλική κίνηση η επιτάχυνσή του είναι η «κεντρομόλος», επομένως θα πρέπει η συνισταμένη των δυνάμεων να παίζει τον ρόλο της «κεντρομόλου» δύναμης.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ECF27927-8E6A-6A1A-C00A-6B65FA6FC982}"/>
              </a:ext>
            </a:extLst>
          </p:cNvPr>
          <p:cNvSpPr txBox="1">
            <a:spLocks/>
          </p:cNvSpPr>
          <p:nvPr/>
        </p:nvSpPr>
        <p:spPr>
          <a:xfrm>
            <a:off x="4977114" y="3257472"/>
            <a:ext cx="656863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Για να πραγματοποιηθεί η ομαλή κυκλική κίνηση, θα χρειαστεί να υπάρχει μία δύναμη που να παίζει τον ρόλο της «κεντρομόλου» δύναμης.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Για να πραγματοποιηθεί η κίνηση του αυτοκινήτου θα χρειαστεί δύναμη τριβής.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BE2364-F997-2BD3-CB1B-7B8E95CDD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173" y="4079514"/>
            <a:ext cx="2230909" cy="183672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09394E-DAC9-0BDD-B27D-43A05464FCEA}"/>
              </a:ext>
            </a:extLst>
          </p:cNvPr>
          <p:cNvCxnSpPr>
            <a:cxnSpLocks/>
          </p:cNvCxnSpPr>
          <p:nvPr/>
        </p:nvCxnSpPr>
        <p:spPr>
          <a:xfrm>
            <a:off x="2273612" y="4845247"/>
            <a:ext cx="0" cy="1453571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F9BAA3-E801-6456-0252-6459982079EE}"/>
                  </a:ext>
                </a:extLst>
              </p:cNvPr>
              <p:cNvSpPr txBox="1"/>
              <p:nvPr/>
            </p:nvSpPr>
            <p:spPr>
              <a:xfrm>
                <a:off x="2308542" y="6005675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F9BAA3-E801-6456-0252-645998207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542" y="6005675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2951" r="-18182" b="-655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52C67D-30FB-AD4F-9524-6978FEE7962C}"/>
                  </a:ext>
                </a:extLst>
              </p:cNvPr>
              <p:cNvSpPr txBox="1"/>
              <p:nvPr/>
            </p:nvSpPr>
            <p:spPr>
              <a:xfrm>
                <a:off x="2281484" y="3197788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52C67D-30FB-AD4F-9524-6978FEE796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1484" y="3197788"/>
                <a:ext cx="809244" cy="4029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B69411C-E8DD-1151-8927-26333BF44C7D}"/>
              </a:ext>
            </a:extLst>
          </p:cNvPr>
          <p:cNvCxnSpPr>
            <a:cxnSpLocks/>
          </p:cNvCxnSpPr>
          <p:nvPr/>
        </p:nvCxnSpPr>
        <p:spPr>
          <a:xfrm rot="10800000">
            <a:off x="2273612" y="3319985"/>
            <a:ext cx="0" cy="1453571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F257E7-1C06-A2C1-261B-1E21823B0900}"/>
                  </a:ext>
                </a:extLst>
              </p:cNvPr>
              <p:cNvSpPr txBox="1"/>
              <p:nvPr/>
            </p:nvSpPr>
            <p:spPr>
              <a:xfrm>
                <a:off x="2204360" y="4319341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F257E7-1C06-A2C1-261B-1E21823B0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360" y="4319341"/>
                <a:ext cx="809244" cy="402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A2E4CE2-F6A7-AF4C-9C61-3477F654E191}"/>
              </a:ext>
            </a:extLst>
          </p:cNvPr>
          <p:cNvCxnSpPr>
            <a:cxnSpLocks/>
          </p:cNvCxnSpPr>
          <p:nvPr/>
        </p:nvCxnSpPr>
        <p:spPr>
          <a:xfrm flipV="1">
            <a:off x="2268271" y="4831025"/>
            <a:ext cx="889787" cy="10388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B55C9A26-2BE2-846B-28CE-332454CE5E6D}"/>
              </a:ext>
            </a:extLst>
          </p:cNvPr>
          <p:cNvSpPr/>
          <p:nvPr/>
        </p:nvSpPr>
        <p:spPr>
          <a:xfrm>
            <a:off x="2201612" y="4771193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82151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475624C-406F-EA98-BE32-CF67904A63E8}"/>
              </a:ext>
            </a:extLst>
          </p:cNvPr>
          <p:cNvSpPr txBox="1">
            <a:spLocks/>
          </p:cNvSpPr>
          <p:nvPr/>
        </p:nvSpPr>
        <p:spPr>
          <a:xfrm>
            <a:off x="1054690" y="1097763"/>
            <a:ext cx="1005261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Άσκηση: Ένα αυτοκίνητο μάζας </a:t>
            </a:r>
            <a:r>
              <a:rPr lang="en-US" dirty="0">
                <a:solidFill>
                  <a:schemeClr val="bg1"/>
                </a:solidFill>
              </a:rPr>
              <a:t>m = 1.000Kg </a:t>
            </a:r>
            <a:r>
              <a:rPr lang="el-GR" dirty="0">
                <a:solidFill>
                  <a:schemeClr val="bg1"/>
                </a:solidFill>
              </a:rPr>
              <a:t>εισέρχεται σε κυκλική στροφή ακτίνας </a:t>
            </a:r>
            <a:r>
              <a:rPr lang="en-US" dirty="0">
                <a:solidFill>
                  <a:schemeClr val="bg1"/>
                </a:solidFill>
              </a:rPr>
              <a:t>R = 500m, </a:t>
            </a:r>
            <a:r>
              <a:rPr lang="el-GR" dirty="0">
                <a:solidFill>
                  <a:schemeClr val="bg1"/>
                </a:solidFill>
              </a:rPr>
              <a:t>σε οριζόντιο δρόμο με ταχύτητα μέτρου </a:t>
            </a:r>
            <a:r>
              <a:rPr lang="en-US" dirty="0">
                <a:solidFill>
                  <a:schemeClr val="bg1"/>
                </a:solidFill>
              </a:rPr>
              <a:t>u</a:t>
            </a:r>
            <a:r>
              <a:rPr lang="el-GR" dirty="0">
                <a:solidFill>
                  <a:schemeClr val="bg1"/>
                </a:solidFill>
              </a:rPr>
              <a:t> = 40</a:t>
            </a:r>
            <a:r>
              <a:rPr lang="en-US" dirty="0">
                <a:solidFill>
                  <a:schemeClr val="bg1"/>
                </a:solidFill>
              </a:rPr>
              <a:t>m/s. </a:t>
            </a:r>
            <a:r>
              <a:rPr lang="el-GR" dirty="0">
                <a:solidFill>
                  <a:schemeClr val="bg1"/>
                </a:solidFill>
              </a:rPr>
              <a:t>Η μέγιστη δύναμη τριβής που μπορεί να εμφανιστεί μεταξύ του οδοστρώματος και των ελαστικών είναι </a:t>
            </a:r>
            <a:r>
              <a:rPr lang="en-US" dirty="0">
                <a:solidFill>
                  <a:schemeClr val="bg1"/>
                </a:solidFill>
              </a:rPr>
              <a:t>T = 5.000N.</a:t>
            </a:r>
            <a:r>
              <a:rPr lang="el-GR" dirty="0">
                <a:solidFill>
                  <a:schemeClr val="bg1"/>
                </a:solidFill>
              </a:rPr>
              <a:t> Θα μπορέσει να κινηθεί με ασφάλεια;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BE2364-F997-2BD3-CB1B-7B8E95CDD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173" y="4079514"/>
            <a:ext cx="2230909" cy="183672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F09394E-DAC9-0BDD-B27D-43A05464FCEA}"/>
              </a:ext>
            </a:extLst>
          </p:cNvPr>
          <p:cNvCxnSpPr>
            <a:cxnSpLocks/>
          </p:cNvCxnSpPr>
          <p:nvPr/>
        </p:nvCxnSpPr>
        <p:spPr>
          <a:xfrm>
            <a:off x="2273612" y="4845247"/>
            <a:ext cx="0" cy="1453571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F9BAA3-E801-6456-0252-6459982079EE}"/>
                  </a:ext>
                </a:extLst>
              </p:cNvPr>
              <p:cNvSpPr txBox="1"/>
              <p:nvPr/>
            </p:nvSpPr>
            <p:spPr>
              <a:xfrm>
                <a:off x="2308542" y="6005675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BF9BAA3-E801-6456-0252-645998207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542" y="6005675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2951" r="-18182" b="-655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52C67D-30FB-AD4F-9524-6978FEE7962C}"/>
                  </a:ext>
                </a:extLst>
              </p:cNvPr>
              <p:cNvSpPr txBox="1"/>
              <p:nvPr/>
            </p:nvSpPr>
            <p:spPr>
              <a:xfrm>
                <a:off x="2281484" y="3197788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52C67D-30FB-AD4F-9524-6978FEE796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1484" y="3197788"/>
                <a:ext cx="809244" cy="4029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B69411C-E8DD-1151-8927-26333BF44C7D}"/>
              </a:ext>
            </a:extLst>
          </p:cNvPr>
          <p:cNvCxnSpPr>
            <a:cxnSpLocks/>
          </p:cNvCxnSpPr>
          <p:nvPr/>
        </p:nvCxnSpPr>
        <p:spPr>
          <a:xfrm rot="10800000">
            <a:off x="2273612" y="3319985"/>
            <a:ext cx="0" cy="1453571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F257E7-1C06-A2C1-261B-1E21823B0900}"/>
                  </a:ext>
                </a:extLst>
              </p:cNvPr>
              <p:cNvSpPr txBox="1"/>
              <p:nvPr/>
            </p:nvSpPr>
            <p:spPr>
              <a:xfrm>
                <a:off x="2204360" y="4319341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F257E7-1C06-A2C1-261B-1E21823B0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360" y="4319341"/>
                <a:ext cx="809244" cy="402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A2E4CE2-F6A7-AF4C-9C61-3477F654E191}"/>
              </a:ext>
            </a:extLst>
          </p:cNvPr>
          <p:cNvCxnSpPr>
            <a:cxnSpLocks/>
          </p:cNvCxnSpPr>
          <p:nvPr/>
        </p:nvCxnSpPr>
        <p:spPr>
          <a:xfrm flipV="1">
            <a:off x="2268271" y="4831025"/>
            <a:ext cx="889787" cy="10388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B55C9A26-2BE2-846B-28CE-332454CE5E6D}"/>
              </a:ext>
            </a:extLst>
          </p:cNvPr>
          <p:cNvSpPr/>
          <p:nvPr/>
        </p:nvSpPr>
        <p:spPr>
          <a:xfrm>
            <a:off x="2201612" y="4771193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A0E043-F1B4-BF27-BB21-8260496B57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6571" y="3556110"/>
            <a:ext cx="2317483" cy="11896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D18EA5C-EE7E-0852-956A-296F157F2C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5098" y="3626899"/>
            <a:ext cx="2854800" cy="8298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13A056-D9DD-F61A-CBDE-59F6E819C9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4117" y="3718278"/>
            <a:ext cx="1442897" cy="452674"/>
          </a:xfrm>
          <a:prstGeom prst="rect">
            <a:avLst/>
          </a:prstGeom>
        </p:spPr>
      </p:pic>
      <p:sp>
        <p:nvSpPr>
          <p:cNvPr id="22" name="Subtitle 2">
            <a:extLst>
              <a:ext uri="{FF2B5EF4-FFF2-40B4-BE49-F238E27FC236}">
                <a16:creationId xmlns:a16="http://schemas.microsoft.com/office/drawing/2014/main" id="{3F5E48A6-B4B0-46A6-7754-B02EC75CF477}"/>
              </a:ext>
            </a:extLst>
          </p:cNvPr>
          <p:cNvSpPr txBox="1">
            <a:spLocks/>
          </p:cNvSpPr>
          <p:nvPr/>
        </p:nvSpPr>
        <p:spPr>
          <a:xfrm>
            <a:off x="3835731" y="2624353"/>
            <a:ext cx="777240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Λύση: Θα υπολογίσουμε την αναγκαία κεντρομόλο δύναμη που απαιτείται για την κυκλική κίνηση.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380FAF2-2EE3-E8D0-6641-A180481AEE74}"/>
              </a:ext>
            </a:extLst>
          </p:cNvPr>
          <p:cNvSpPr txBox="1">
            <a:spLocks/>
          </p:cNvSpPr>
          <p:nvPr/>
        </p:nvSpPr>
        <p:spPr>
          <a:xfrm>
            <a:off x="3789433" y="4684751"/>
            <a:ext cx="808219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Εφόσον η δύναμη της τριβής μπορεί να φτάσει στα 3.200Ν τότε θα μπορέσει να παίξει το ρόλο της κεντρομόλου δύναμης.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87EC89C4-F81E-A4CE-6ED2-DB23B76DD491}"/>
              </a:ext>
            </a:extLst>
          </p:cNvPr>
          <p:cNvSpPr txBox="1">
            <a:spLocks/>
          </p:cNvSpPr>
          <p:nvPr/>
        </p:nvSpPr>
        <p:spPr>
          <a:xfrm>
            <a:off x="3789433" y="5642926"/>
            <a:ext cx="8082194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Στην περίπτωση που δεν αρκούσε η δύναμη της τριβής για αυτή την κυκλική κίνηση, τι θα μπορούσε να κάνει ο οδηγός?</a:t>
            </a:r>
          </a:p>
        </p:txBody>
      </p:sp>
    </p:spTree>
    <p:extLst>
      <p:ext uri="{BB962C8B-B14F-4D97-AF65-F5344CB8AC3E}">
        <p14:creationId xmlns:p14="http://schemas.microsoft.com/office/powerpoint/2010/main" val="2555538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430894" y="1110665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«Κεντρομόλος Δύναμη»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475624C-406F-EA98-BE32-CF67904A63E8}"/>
              </a:ext>
            </a:extLst>
          </p:cNvPr>
          <p:cNvSpPr txBox="1">
            <a:spLocks/>
          </p:cNvSpPr>
          <p:nvPr/>
        </p:nvSpPr>
        <p:spPr>
          <a:xfrm>
            <a:off x="989634" y="1787488"/>
            <a:ext cx="1005261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Δεν είναι μία καινούρια δύναμη. Όταν ένα σώμα εκτελεί ομαλή κυκλική κίνηση η επιτάχυνσή του είναι η «κεντρομόλος», επομένως θα πρέπει η συνισταμένη των δυνάμεων να παίζει τον ρόλο της «κεντρομόλου» δύναμης.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ECF27927-8E6A-6A1A-C00A-6B65FA6FC982}"/>
              </a:ext>
            </a:extLst>
          </p:cNvPr>
          <p:cNvSpPr txBox="1">
            <a:spLocks/>
          </p:cNvSpPr>
          <p:nvPr/>
        </p:nvSpPr>
        <p:spPr>
          <a:xfrm>
            <a:off x="4982901" y="3138937"/>
            <a:ext cx="656863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Για να πραγματοποιηθεί η ομαλή κυκλική κίνηση, θα χρειαστεί να υπάρχει μία δύναμη που να παίζει τον ρόλο της «κεντρομόλου» δύναμης.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Για να πραγματοποιηθεί η κίνηση της μπάλα θα χρειαστεί η δύναμη του νήματος.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Όταν αυξάνεται η ταχύτητα της μπάλας, θα αυξηθεί και η «κεντρομόλος» δύναμη.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0AE6E771-5BFC-6313-262D-FD3CBD8A5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34" y="3357648"/>
            <a:ext cx="2949667" cy="31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128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430894" y="1110665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«Κεντρομόλος Δύναμη»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4D611E-87B4-A85B-693C-3D5F2066C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87" y="2347529"/>
            <a:ext cx="11335226" cy="379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428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1430894" y="1110665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Τι θα συμβεί εάν ξαφνικά μηδενιστεί η «Κεντρομόλος Δύναμη»?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D445AA5-24BE-700A-F5F0-87416944B311}"/>
              </a:ext>
            </a:extLst>
          </p:cNvPr>
          <p:cNvSpPr txBox="1">
            <a:spLocks/>
          </p:cNvSpPr>
          <p:nvPr/>
        </p:nvSpPr>
        <p:spPr>
          <a:xfrm>
            <a:off x="1415891" y="5568804"/>
            <a:ext cx="933021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Το αντικείμενο θα κινηθεί με την γραμμική ταχύτητα που έχει εκείνη τη στιγμή πραγματοποιώντας Ε.Ο.Κ. εφόσον η συνισταμένη θα είναι μηδέν.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4D272110-7D23-3E7E-5148-0838A7D65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99268" y="1659637"/>
            <a:ext cx="3593462" cy="394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719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Μη-ομαλή Κυκλική Κίνηση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7F1E5CC-CD0D-B797-7472-75358F8D4985}"/>
              </a:ext>
            </a:extLst>
          </p:cNvPr>
          <p:cNvSpPr txBox="1">
            <a:spLocks/>
          </p:cNvSpPr>
          <p:nvPr/>
        </p:nvSpPr>
        <p:spPr>
          <a:xfrm>
            <a:off x="950027" y="1110665"/>
            <a:ext cx="10996550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Δεν έχουμε σταθερό μέτρο ταχύτητας.</a:t>
            </a:r>
          </a:p>
          <a:p>
            <a:r>
              <a:rPr lang="el-GR" dirty="0">
                <a:solidFill>
                  <a:schemeClr val="bg1"/>
                </a:solidFill>
              </a:rPr>
              <a:t>Το διάνυσμα της ταχύτητας μπορεί να μεταβληθεί ως προς: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 				1) τη διεύθυνση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				2) το μέτρο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Εμφανίζεται «κεντρομόλος» και «</a:t>
            </a:r>
            <a:r>
              <a:rPr lang="el-GR" dirty="0" err="1">
                <a:solidFill>
                  <a:schemeClr val="bg1"/>
                </a:solidFill>
              </a:rPr>
              <a:t>επιτρόχιος</a:t>
            </a:r>
            <a:r>
              <a:rPr lang="el-GR" dirty="0">
                <a:solidFill>
                  <a:schemeClr val="bg1"/>
                </a:solidFill>
              </a:rPr>
              <a:t>» επιτάχυνση (κάθετες μεταξύ τους).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Η πραγματική επιτάχυνση είναι το διανυσματικό άθροισμα των δύο.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2C6335B-36D1-E1E2-7D46-D89EF4706AE0}"/>
              </a:ext>
            </a:extLst>
          </p:cNvPr>
          <p:cNvSpPr/>
          <p:nvPr/>
        </p:nvSpPr>
        <p:spPr>
          <a:xfrm>
            <a:off x="4869266" y="4155866"/>
            <a:ext cx="2447526" cy="2447526"/>
          </a:xfrm>
          <a:prstGeom prst="ellipse">
            <a:avLst/>
          </a:prstGeom>
          <a:ln w="508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CB64BE4-58AA-F9FC-1419-2B5A99F92C13}"/>
              </a:ext>
            </a:extLst>
          </p:cNvPr>
          <p:cNvCxnSpPr>
            <a:cxnSpLocks/>
          </p:cNvCxnSpPr>
          <p:nvPr/>
        </p:nvCxnSpPr>
        <p:spPr>
          <a:xfrm flipH="1">
            <a:off x="6533094" y="5388182"/>
            <a:ext cx="822621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5AB9096-2A66-E634-AB50-A15E491990B0}"/>
                  </a:ext>
                </a:extLst>
              </p:cNvPr>
              <p:cNvSpPr txBox="1"/>
              <p:nvPr/>
            </p:nvSpPr>
            <p:spPr>
              <a:xfrm>
                <a:off x="6135160" y="546833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l-GR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5AB9096-2A66-E634-AB50-A15E49199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160" y="5468331"/>
                <a:ext cx="80924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9EDC092-3BAE-3E22-4555-EA0BD395948B}"/>
              </a:ext>
            </a:extLst>
          </p:cNvPr>
          <p:cNvCxnSpPr>
            <a:cxnSpLocks/>
          </p:cNvCxnSpPr>
          <p:nvPr/>
        </p:nvCxnSpPr>
        <p:spPr>
          <a:xfrm flipV="1">
            <a:off x="7316792" y="4773787"/>
            <a:ext cx="0" cy="61439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4C63A368-E710-08E8-A6DA-6D4F6E7C828C}"/>
              </a:ext>
            </a:extLst>
          </p:cNvPr>
          <p:cNvSpPr/>
          <p:nvPr/>
        </p:nvSpPr>
        <p:spPr>
          <a:xfrm>
            <a:off x="6026811" y="5307441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02B9F40-1A1B-907C-735E-CD7B7BF44DF1}"/>
                  </a:ext>
                </a:extLst>
              </p:cNvPr>
              <p:cNvSpPr txBox="1"/>
              <p:nvPr/>
            </p:nvSpPr>
            <p:spPr>
              <a:xfrm>
                <a:off x="7316792" y="425700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02B9F40-1A1B-907C-735E-CD7B7BF44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6792" y="4257001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0C84A8-6F30-967F-39F3-492C960CF6AB}"/>
              </a:ext>
            </a:extLst>
          </p:cNvPr>
          <p:cNvCxnSpPr>
            <a:cxnSpLocks/>
          </p:cNvCxnSpPr>
          <p:nvPr/>
        </p:nvCxnSpPr>
        <p:spPr>
          <a:xfrm flipH="1" flipV="1">
            <a:off x="6569127" y="4893345"/>
            <a:ext cx="735518" cy="48123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E2F300-C048-C972-AAE8-CEAC25D108EA}"/>
                  </a:ext>
                </a:extLst>
              </p:cNvPr>
              <p:cNvSpPr txBox="1"/>
              <p:nvPr/>
            </p:nvSpPr>
            <p:spPr>
              <a:xfrm>
                <a:off x="6069643" y="456937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E2F300-C048-C972-AAE8-CEAC25D10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9643" y="4569370"/>
                <a:ext cx="809244" cy="369332"/>
              </a:xfrm>
              <a:prstGeom prst="rect">
                <a:avLst/>
              </a:prstGeom>
              <a:blipFill>
                <a:blip r:embed="rId5"/>
                <a:stretch>
                  <a:fillRect t="-23333" r="-3788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72A1CCE-F940-2587-C812-00AFBDC76573}"/>
                  </a:ext>
                </a:extLst>
              </p:cNvPr>
              <p:cNvSpPr txBox="1"/>
              <p:nvPr/>
            </p:nvSpPr>
            <p:spPr>
              <a:xfrm>
                <a:off x="7245408" y="470236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l-GR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72A1CCE-F940-2587-C812-00AFBDC765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408" y="4702360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92EFD04-96BF-EE6E-CF10-290CC179C4C9}"/>
              </a:ext>
            </a:extLst>
          </p:cNvPr>
          <p:cNvCxnSpPr>
            <a:cxnSpLocks/>
          </p:cNvCxnSpPr>
          <p:nvPr/>
        </p:nvCxnSpPr>
        <p:spPr>
          <a:xfrm flipH="1" flipV="1">
            <a:off x="7316792" y="4441668"/>
            <a:ext cx="3936" cy="946514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3C4390A7-503F-BE3E-61AE-0B2739E69332}"/>
              </a:ext>
            </a:extLst>
          </p:cNvPr>
          <p:cNvSpPr/>
          <p:nvPr/>
        </p:nvSpPr>
        <p:spPr>
          <a:xfrm>
            <a:off x="7250225" y="5319473"/>
            <a:ext cx="144000" cy="144376"/>
          </a:xfrm>
          <a:prstGeom prst="ellipse">
            <a:avLst/>
          </a:prstGeom>
          <a:solidFill>
            <a:srgbClr val="00206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52360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6" grpId="0"/>
      <p:bldP spid="10" grpId="0" animBg="1"/>
      <p:bldP spid="16" grpId="0"/>
      <p:bldP spid="16" grpId="1"/>
      <p:bldP spid="20" grpId="0"/>
      <p:bldP spid="21" grpId="0"/>
      <p:bldP spid="1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Κυκλική Κίνηση (συζήτηση)</a:t>
            </a:r>
          </a:p>
        </p:txBody>
      </p:sp>
      <p:pic>
        <p:nvPicPr>
          <p:cNvPr id="4" name="circularMotionTruckFunny">
            <a:hlinkClick r:id="" action="ppaction://media"/>
            <a:extLst>
              <a:ext uri="{FF2B5EF4-FFF2-40B4-BE49-F238E27FC236}">
                <a16:creationId xmlns:a16="http://schemas.microsoft.com/office/drawing/2014/main" id="{F6EC8B64-0BCB-D43B-B0D1-A8D527F1D4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28301" y="991054"/>
            <a:ext cx="3105391" cy="552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84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Κυκλική Κίνηση (συζήτηση)</a:t>
            </a:r>
          </a:p>
        </p:txBody>
      </p:sp>
      <p:pic>
        <p:nvPicPr>
          <p:cNvPr id="5" name="ketchupCircularMotion">
            <a:hlinkClick r:id="" action="ppaction://media"/>
            <a:extLst>
              <a:ext uri="{FF2B5EF4-FFF2-40B4-BE49-F238E27FC236}">
                <a16:creationId xmlns:a16="http://schemas.microsoft.com/office/drawing/2014/main" id="{F13A28D8-41BA-63DE-E1ED-E4A797E2C1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15770" y="1105486"/>
            <a:ext cx="9130453" cy="513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68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Κυκλική Κίνηση (συζήτηση)</a:t>
            </a:r>
          </a:p>
        </p:txBody>
      </p:sp>
      <p:pic>
        <p:nvPicPr>
          <p:cNvPr id="2" name="centrifugalForceFunny">
            <a:hlinkClick r:id="" action="ppaction://media"/>
            <a:extLst>
              <a:ext uri="{FF2B5EF4-FFF2-40B4-BE49-F238E27FC236}">
                <a16:creationId xmlns:a16="http://schemas.microsoft.com/office/drawing/2014/main" id="{20A85169-C721-169F-CA07-2DAC434252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06790" y="926378"/>
            <a:ext cx="3178419" cy="565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039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Υπολογισμός επιτάχυνσης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4E08BE-480B-3496-D5A8-FBE97CF01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728" y="962630"/>
            <a:ext cx="1783195" cy="1369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4823D2-AEEF-6FBC-B104-F5698B23E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665" y="1370354"/>
            <a:ext cx="1680375" cy="5541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FC83C1-9F3A-9CE4-30BD-DC37A8EE38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5962" y="1264828"/>
            <a:ext cx="1331535" cy="6203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7E107A-8A0A-9632-EB11-239534606D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4751" y="1346515"/>
            <a:ext cx="1358404" cy="4957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0A70F8-5E21-34A4-0681-D949AE4566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0182" y="1420134"/>
            <a:ext cx="551883" cy="3485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D4A2614-1370-E157-4DD0-92C7617AEA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6094" y="2560305"/>
            <a:ext cx="505629" cy="5379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DDD7BE9-9294-CB78-B4A0-3638332DB7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1723" y="2313910"/>
            <a:ext cx="1055641" cy="11554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5FC303-BDC3-27D8-FD70-528563808B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380" y="2323966"/>
            <a:ext cx="1377651" cy="101058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0F47D00-48E9-33DA-0C0C-DF7333A96F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15047" y="2313910"/>
            <a:ext cx="1965063" cy="110560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9B0BFE4-7740-0D7B-FE0B-AE700BB9B1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00708" y="2390532"/>
            <a:ext cx="1540581" cy="100225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2BDE04C-A482-2846-EF9F-C648228134E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62845" y="3913960"/>
            <a:ext cx="1577635" cy="109060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C4AC779-8BD5-6A6C-3A45-9F19982AA69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46040" y="3878256"/>
            <a:ext cx="1620334" cy="119120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B11A20A-96D2-90AC-A94C-91E09091C0E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54317" y="4155405"/>
            <a:ext cx="1970914" cy="86808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E655522-B1A3-1138-3221-FCD695FC439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13174" y="4262796"/>
            <a:ext cx="1354866" cy="868088"/>
          </a:xfrm>
          <a:prstGeom prst="rect">
            <a:avLst/>
          </a:prstGeom>
        </p:spPr>
      </p:pic>
      <p:sp>
        <p:nvSpPr>
          <p:cNvPr id="32" name="Subtitle 2">
            <a:extLst>
              <a:ext uri="{FF2B5EF4-FFF2-40B4-BE49-F238E27FC236}">
                <a16:creationId xmlns:a16="http://schemas.microsoft.com/office/drawing/2014/main" id="{9171FCC2-6146-27FD-183B-49912C2D32D0}"/>
              </a:ext>
            </a:extLst>
          </p:cNvPr>
          <p:cNvSpPr txBox="1">
            <a:spLocks/>
          </p:cNvSpPr>
          <p:nvPr/>
        </p:nvSpPr>
        <p:spPr>
          <a:xfrm>
            <a:off x="2423203" y="5522119"/>
            <a:ext cx="1065640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Με απλές σκέψεις μπορούμε να κάνουμε χρήσιμες εκτιμήσεις </a:t>
            </a:r>
          </a:p>
          <a:p>
            <a:r>
              <a:rPr lang="el-GR" dirty="0">
                <a:solidFill>
                  <a:schemeClr val="bg1"/>
                </a:solidFill>
              </a:rPr>
              <a:t>(χωρίς ακριβείς γνώσεις)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85CE4C20-046D-BC9A-A393-1572439D8609}"/>
              </a:ext>
            </a:extLst>
          </p:cNvPr>
          <p:cNvSpPr txBox="1">
            <a:spLocks/>
          </p:cNvSpPr>
          <p:nvPr/>
        </p:nvSpPr>
        <p:spPr>
          <a:xfrm>
            <a:off x="-5901" y="2463210"/>
            <a:ext cx="411646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μέτρο</a:t>
            </a:r>
          </a:p>
          <a:p>
            <a:r>
              <a:rPr lang="el-GR" dirty="0">
                <a:solidFill>
                  <a:schemeClr val="bg1"/>
                </a:solidFill>
              </a:rPr>
              <a:t>γραμμικής ταχύτητας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1E8D125-CFB1-205D-EDB5-64DABC4F976F}"/>
              </a:ext>
            </a:extLst>
          </p:cNvPr>
          <p:cNvSpPr/>
          <p:nvPr/>
        </p:nvSpPr>
        <p:spPr>
          <a:xfrm>
            <a:off x="746253" y="4243473"/>
            <a:ext cx="2447526" cy="2447526"/>
          </a:xfrm>
          <a:prstGeom prst="ellipse">
            <a:avLst/>
          </a:prstGeom>
          <a:ln w="508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FE19424-8B11-EFD0-B078-53EBA8112CEB}"/>
              </a:ext>
            </a:extLst>
          </p:cNvPr>
          <p:cNvSpPr/>
          <p:nvPr/>
        </p:nvSpPr>
        <p:spPr>
          <a:xfrm>
            <a:off x="1903798" y="5395048"/>
            <a:ext cx="144000" cy="144376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F58BF89-2F60-67DC-0F9C-B5150614FAF9}"/>
              </a:ext>
            </a:extLst>
          </p:cNvPr>
          <p:cNvSpPr/>
          <p:nvPr/>
        </p:nvSpPr>
        <p:spPr>
          <a:xfrm>
            <a:off x="2894769" y="4696840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0F9A789-9AB0-4516-AE11-2CF49EBA099C}"/>
              </a:ext>
            </a:extLst>
          </p:cNvPr>
          <p:cNvCxnSpPr>
            <a:cxnSpLocks/>
            <a:stCxn id="37" idx="3"/>
          </p:cNvCxnSpPr>
          <p:nvPr/>
        </p:nvCxnSpPr>
        <p:spPr>
          <a:xfrm flipH="1">
            <a:off x="1983939" y="4820073"/>
            <a:ext cx="931918" cy="647174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8DB8B90-893B-D87B-9F0C-7E3C0FB143C7}"/>
                  </a:ext>
                </a:extLst>
              </p:cNvPr>
              <p:cNvSpPr txBox="1"/>
              <p:nvPr/>
            </p:nvSpPr>
            <p:spPr>
              <a:xfrm>
                <a:off x="1967595" y="4591737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8DB8B90-893B-D87B-9F0C-7E3C0FB143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595" y="4591737"/>
                <a:ext cx="809244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782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 animBg="1"/>
      <p:bldP spid="35" grpId="0" animBg="1"/>
      <p:bldP spid="37" grpId="0" animBg="1"/>
      <p:bldP spid="39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F7B7AD3-56D7-2844-EA05-4F8A07B6E0CF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Κυκλική Κίνηση (συζήτηση)</a:t>
            </a:r>
          </a:p>
        </p:txBody>
      </p:sp>
      <p:pic>
        <p:nvPicPr>
          <p:cNvPr id="6" name="bloodCentrifuge">
            <a:hlinkClick r:id="" action="ppaction://media"/>
            <a:extLst>
              <a:ext uri="{FF2B5EF4-FFF2-40B4-BE49-F238E27FC236}">
                <a16:creationId xmlns:a16="http://schemas.microsoft.com/office/drawing/2014/main" id="{312CEBAE-F1A5-65D1-EE86-1F516BEC89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212" y="2274063"/>
            <a:ext cx="5957747" cy="33512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FE0670-D9EC-677A-C36C-86D7DB9A64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1000" contrast="4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8384" y="2288575"/>
            <a:ext cx="4609328" cy="391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04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3D100-C76B-5155-1FD0-6720B944D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AE6DC62-8C72-B039-9ADA-77770506A98C}"/>
              </a:ext>
            </a:extLst>
          </p:cNvPr>
          <p:cNvSpPr txBox="1">
            <a:spLocks/>
          </p:cNvSpPr>
          <p:nvPr/>
        </p:nvSpPr>
        <p:spPr>
          <a:xfrm>
            <a:off x="773873" y="3078134"/>
            <a:ext cx="10644254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Τέλος</a:t>
            </a:r>
          </a:p>
        </p:txBody>
      </p:sp>
    </p:spTree>
    <p:extLst>
      <p:ext uri="{BB962C8B-B14F-4D97-AF65-F5344CB8AC3E}">
        <p14:creationId xmlns:p14="http://schemas.microsoft.com/office/powerpoint/2010/main" val="3849796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74668</TotalTime>
  <Words>2865</Words>
  <Application>Microsoft Office PowerPoint</Application>
  <PresentationFormat>Widescreen</PresentationFormat>
  <Paragraphs>498</Paragraphs>
  <Slides>73</Slides>
  <Notes>72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80" baseType="lpstr">
      <vt:lpstr>Arial</vt:lpstr>
      <vt:lpstr>Calibri</vt:lpstr>
      <vt:lpstr>Calibri Light</vt:lpstr>
      <vt:lpstr>Cambria Math</vt:lpstr>
      <vt:lpstr>Wingdings</vt:lpstr>
      <vt:lpstr>Office Theme</vt:lpstr>
      <vt:lpstr>1_Office Theme</vt:lpstr>
      <vt:lpstr>PowerPoint Presentation</vt:lpstr>
      <vt:lpstr>ΦΥΣΙΚΗ 86Υ011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manos</dc:creator>
  <cp:lastModifiedBy>manos</cp:lastModifiedBy>
  <cp:revision>544</cp:revision>
  <dcterms:created xsi:type="dcterms:W3CDTF">2023-02-27T14:31:39Z</dcterms:created>
  <dcterms:modified xsi:type="dcterms:W3CDTF">2026-04-30T14:48:40Z</dcterms:modified>
</cp:coreProperties>
</file>