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10.xml" ContentType="application/inkml+xml"/>
  <Override PartName="/ppt/notesSlides/notesSlide15.xml" ContentType="application/vnd.openxmlformats-officedocument.presentationml.notesSlide+xml"/>
  <Override PartName="/ppt/ink/ink11.xml" ContentType="application/inkml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5"/>
  </p:notesMasterIdLst>
  <p:handoutMasterIdLst>
    <p:handoutMasterId r:id="rId36"/>
  </p:handoutMasterIdLst>
  <p:sldIdLst>
    <p:sldId id="256" r:id="rId3"/>
    <p:sldId id="258" r:id="rId4"/>
    <p:sldId id="934" r:id="rId5"/>
    <p:sldId id="935" r:id="rId6"/>
    <p:sldId id="955" r:id="rId7"/>
    <p:sldId id="956" r:id="rId8"/>
    <p:sldId id="957" r:id="rId9"/>
    <p:sldId id="958" r:id="rId10"/>
    <p:sldId id="936" r:id="rId11"/>
    <p:sldId id="937" r:id="rId12"/>
    <p:sldId id="939" r:id="rId13"/>
    <p:sldId id="940" r:id="rId14"/>
    <p:sldId id="941" r:id="rId15"/>
    <p:sldId id="942" r:id="rId16"/>
    <p:sldId id="943" r:id="rId17"/>
    <p:sldId id="944" r:id="rId18"/>
    <p:sldId id="947" r:id="rId19"/>
    <p:sldId id="959" r:id="rId20"/>
    <p:sldId id="946" r:id="rId21"/>
    <p:sldId id="948" r:id="rId22"/>
    <p:sldId id="949" r:id="rId23"/>
    <p:sldId id="950" r:id="rId24"/>
    <p:sldId id="951" r:id="rId25"/>
    <p:sldId id="952" r:id="rId26"/>
    <p:sldId id="953" r:id="rId27"/>
    <p:sldId id="954" r:id="rId28"/>
    <p:sldId id="960" r:id="rId29"/>
    <p:sldId id="961" r:id="rId30"/>
    <p:sldId id="962" r:id="rId31"/>
    <p:sldId id="963" r:id="rId32"/>
    <p:sldId id="964" r:id="rId33"/>
    <p:sldId id="945" r:id="rId34"/>
  </p:sldIdLst>
  <p:sldSz cx="12192000" cy="6858000"/>
  <p:notesSz cx="6858000" cy="9144000"/>
  <p:defaultTextStyle>
    <a:defPPr>
      <a:defRPr lang="en-150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81FF5C"/>
    <a:srgbClr val="FF3400"/>
    <a:srgbClr val="95C532"/>
    <a:srgbClr val="870000"/>
    <a:srgbClr val="1C1B96"/>
    <a:srgbClr val="3977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9" autoAdjust="0"/>
    <p:restoredTop sz="81628" autoAdjust="0"/>
  </p:normalViewPr>
  <p:slideViewPr>
    <p:cSldViewPr snapToGrid="0">
      <p:cViewPr varScale="1">
        <p:scale>
          <a:sx n="101" d="100"/>
          <a:sy n="101" d="100"/>
        </p:scale>
        <p:origin x="66" y="87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>
        <p:scale>
          <a:sx n="102" d="100"/>
          <a:sy n="102" d="100"/>
        </p:scale>
        <p:origin x="2037" y="-24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85E5DAE-4647-D36D-9E2A-E5F0421DCE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F40C3F-DFC9-BC4C-FB24-B181080442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39A86-31CA-47FD-AF98-AF7DDCCD4224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844754-77BD-4F71-4A93-04E9120D03B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B0CADB-0363-E487-40BC-67D8C5170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4C1766-BE98-4EB9-A5AE-2BD04A236B86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863363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2T17:43:36.249"/>
    </inkml:context>
    <inkml:brush xml:id="br0">
      <inkml:brushProperty name="width" value="0.1" units="cm"/>
      <inkml:brushProperty name="height" value="0.1" units="cm"/>
      <inkml:brushProperty name="color" value="#767171"/>
    </inkml:brush>
  </inkml:definitions>
  <inkml:trace contextRef="#ctx0" brushRef="#br0">1 5 7818,'1'-5'14086,"-1"5"-14041,9 14-21,1 0 1,0-1 0,1-1 0,0 0 0,1 0-1,0-1 1,20 13 0,4 6 17,47 34-34,-55-44-12,2-1 0,40 18 0,-70-36 4,1-1-1,0 1 1,-1-1 0,1 1 0,0-1 0,0 1 0,-1-1-1,1 0 1,0 1 0,0-1 0,0 0 0,-1 1 0,1-1-1,0 0 1,0 0 0,0 0 0,0 0 0,0 0 0,0 0-1,-1 0 1,1 0 0,0 0 0,0-1 0,1 1 0,-2 0 2,0 3 4,25-3-3003,30 0-1473,-31 0 170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2T17:43:36.250"/>
    </inkml:context>
    <inkml:brush xml:id="br0">
      <inkml:brushProperty name="width" value="0.1" units="cm"/>
      <inkml:brushProperty name="height" value="0.1" units="cm"/>
      <inkml:brushProperty name="color" value="#767171"/>
    </inkml:brush>
  </inkml:definitions>
  <inkml:trace contextRef="#ctx0" brushRef="#br0">625 0 696,'0'0'9828,"-14"5"-9026,1 0-603,-1-1 64,-1 2 1,1 0 0,0 0 0,-24 16 0,3 4 312,-34 32 0,-16 13 292,51-45-343,-56 58 0,63-57-600,-2 0-1,0-2 1,-39 25 0,41-35-3070,18-10 67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2T17:43:36.248"/>
    </inkml:context>
    <inkml:brush xml:id="br0">
      <inkml:brushProperty name="width" value="0.1" units="cm"/>
      <inkml:brushProperty name="height" value="0.1" units="cm"/>
      <inkml:brushProperty name="color" value="#767171"/>
    </inkml:brush>
  </inkml:definitions>
  <inkml:trace contextRef="#ctx0" brushRef="#br0">107 36 2513,'0'0'7062,"6"-5"-6671,2-2-180,-5 3-17,1 1-1,-1 0 0,1 1 0,0-1 1,8-4-1,-12 7-125,1 0 0,-1-1 0,0 1 0,1 0 0,-1 0 0,0 0 1,1 0-1,-1 0 0,0 0 0,1 0 0,-1-1 0,1 1 0,-1 0 0,0 0 0,1 0 0,-1 0 0,0 1 0,1-1 0,-1 0 0,1 0 0,-1 0 0,0 0 0,1 0 1,-1 0-1,0 0 0,1 1 0,-1-1 0,0 0 0,1 0 0,-1 1 0,0-1 0,1 0 0,4 16 696,-5 29-912,-1-31 483,1 229 764,10-243-1199,9 0 150,37-2 55,-52 2-96,1-1-1,-1 0 1,0-1-1,1 1 1,-1-1-1,0 1 1,0-1-1,0 0 1,0-1-1,6-4 1,-1-1-1,0 0 1,-1-1-1,0 0 0,-1 0 0,12-19 1,22-56-42,-38 77 45,12-46-20,-11 41-165,-1 1-1,0-1 0,-1 0 1,1-16-1,13 470 798,-2-149 91,-14-290-706,-1 1-1,1-1 1,-1 0 0,0 0-1,0 0 1,0 0-1,0 0 1,0 0 0,-1 0-1,1 0 1,-1 0 0,0-1-1,0 1 1,-2 2-1,-38 34 120,28-27-82,-1 0-8,-1-1 0,0 0 0,0-1 0,-1 0 0,-1-2 0,1 0 0,-1-1 0,0-1 0,-32 7 0,17-6-51,-1-2 0,1-1 0,-47-1 0,79-3 6,1 0-1,-1-1 1,1 1-1,-1 0 1,1 0 0,-1-1-1,1 1 1,-1 0 0,1-1-1,-1 1 1,1 0-1,0-1 1,-1 1 0,1-1-1,0 1 1,-1-1-1,1 1 1,0 0 0,-1-1-1,1 1 1,0-1 0,0 0-1,0 1 1,0-1-1,-1 1 1,1-1 0,0 1-1,0-1 1,0 1 0,0-1-1,0 0 1,1-26-234,-1 17 153,-1-5 30,1 10 54,0-1 0,0 1 0,0 0 1,0 0-1,1-1 0,0 1 0,0 0 0,0 0 0,3-9 0,7 0 9,-1 0 0,2 0 0,0 1 0,0 0 0,1 1 0,16-12 0,-27 23-5,57-46 56,3 3-1,128-69 1,148-42-1072,-289 135-1837,-28 4-2585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2T21:17:52.406"/>
    </inkml:context>
    <inkml:brush xml:id="br0">
      <inkml:brushProperty name="width" value="0.1" units="cm"/>
      <inkml:brushProperty name="height" value="0.1" units="cm"/>
      <inkml:brushProperty name="color" value="#767171"/>
    </inkml:brush>
  </inkml:definitions>
  <inkml:trace contextRef="#ctx0" brushRef="#br0">1 5 7818,'1'-5'14086,"-1"5"-14041,9 14-21,1 0 1,0-1 0,1-1 0,0 0 0,1 0-1,0-1 1,20 13 0,4 6 17,47 34-34,-55-44-12,2-1 0,40 18 0,-70-36 4,1-1-1,0 1 1,-1-1 0,1 1 0,0-1 0,0 1 0,-1-1-1,1 0 1,0 1 0,0-1 0,0 0 0,-1 1 0,1-1-1,0 0 1,0 0 0,0 0 0,0 0 0,0 0 0,0 0-1,-1 0 1,1 0 0,0 0 0,0-1 0,1 1 0,-2 0 2,0 3 4,25-3-3003,30 0-1473,-31 0 170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2T21:17:52.407"/>
    </inkml:context>
    <inkml:brush xml:id="br0">
      <inkml:brushProperty name="width" value="0.1" units="cm"/>
      <inkml:brushProperty name="height" value="0.1" units="cm"/>
      <inkml:brushProperty name="color" value="#767171"/>
    </inkml:brush>
  </inkml:definitions>
  <inkml:trace contextRef="#ctx0" brushRef="#br0">625 0 696,'0'0'9828,"-14"5"-9026,1 0-603,-1-1 64,-1 2 1,1 0 0,0 0 0,-24 16 0,3 4 312,-34 32 0,-16 13 292,51-45-343,-56 58 0,63-57-600,-2 0-1,0-2 1,-39 25 0,41-35-3070,18-10 67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2T21:17:52.405"/>
    </inkml:context>
    <inkml:brush xml:id="br0">
      <inkml:brushProperty name="width" value="0.1" units="cm"/>
      <inkml:brushProperty name="height" value="0.1" units="cm"/>
      <inkml:brushProperty name="color" value="#767171"/>
    </inkml:brush>
  </inkml:definitions>
  <inkml:trace contextRef="#ctx0" brushRef="#br0">107 36 2513,'0'0'7062,"6"-5"-6671,2-2-180,-5 3-17,1 1-1,-1 0 0,1 1 0,0-1 1,8-4-1,-12 7-125,1 0 0,-1-1 0,0 1 0,1 0 0,-1 0 0,0 0 1,1 0-1,-1 0 0,0 0 0,1 0 0,-1-1 0,1 1 0,-1 0 0,0 0 0,1 0 0,-1 0 0,0 1 0,1-1 0,-1 0 0,1 0 0,-1 0 0,0 0 0,1 0 1,-1 0-1,0 0 0,1 1 0,-1-1 0,0 0 0,1 0 0,-1 1 0,0-1 0,1 0 0,4 16 696,-5 29-912,-1-31 483,1 229 764,10-243-1199,9 0 150,37-2 55,-52 2-96,1-1-1,-1 0 1,0-1-1,1 1 1,-1-1-1,0 1 1,0-1-1,0 0 1,0-1-1,6-4 1,-1-1-1,0 0 1,-1-1-1,0 0 0,-1 0 0,12-19 1,22-56-42,-38 77 45,12-46-20,-11 41-165,-1 1-1,0-1 0,-1 0 1,1-16-1,13 470 798,-2-149 91,-14-290-706,-1 1-1,1-1 1,-1 0 0,0 0-1,0 0 1,0 0-1,0 0 1,0 0 0,-1 0-1,1 0 1,-1 0 0,0-1-1,0 1 1,-2 2-1,-38 34 120,28-27-82,-1 0-8,-1-1 0,0 0 0,0-1 0,-1 0 0,-1-2 0,1 0 0,-1-1 0,0-1 0,-32 7 0,17-6-51,-1-2 0,1-1 0,-47-1 0,79-3 6,1 0-1,-1-1 1,1 1-1,-1 0 1,1 0 0,-1-1-1,1 1 1,-1 0 0,1-1-1,-1 1 1,1 0-1,0-1 1,-1 1 0,1-1-1,0 1 1,-1-1-1,1 1 1,0 0 0,-1-1-1,1 1 1,0-1 0,0 0-1,0 1 1,0-1-1,-1 1 1,1-1 0,0 1-1,0-1 1,0 1 0,0-1-1,0 0 1,1-26-234,-1 17 153,-1-5 30,1 10 54,0-1 0,0 1 0,0 0 1,0 0-1,1-1 0,0 1 0,0 0 0,0 0 0,3-9 0,7 0 9,-1 0 0,2 0 0,0 1 0,0 0 0,1 1 0,16-12 0,-27 23-5,57-46 56,3 3-1,128-69 1,148-42-1072,-289 135-1837,-28 4-2585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2T22:12:45.632"/>
    </inkml:context>
    <inkml:brush xml:id="br0">
      <inkml:brushProperty name="width" value="0.1" units="cm"/>
      <inkml:brushProperty name="height" value="0.1" units="cm"/>
      <inkml:brushProperty name="color" value="#767171"/>
    </inkml:brush>
  </inkml:definitions>
  <inkml:trace contextRef="#ctx0" brushRef="#br0">1 5 7818,'1'-5'14086,"-1"5"-14041,9 14-21,1 0 1,0-1 0,1-1 0,0 0 0,1 0-1,0-1 1,20 13 0,4 6 17,47 34-34,-55-44-12,2-1 0,40 18 0,-70-36 4,1-1-1,0 1 1,-1-1 0,1 1 0,0-1 0,0 1 0,-1-1-1,1 0 1,0 1 0,0-1 0,0 0 0,-1 1 0,1-1-1,0 0 1,0 0 0,0 0 0,0 0 0,0 0 0,0 0-1,-1 0 1,1 0 0,0 0 0,0-1 0,1 1 0,-2 0 2,0 3 4,25-3-3003,30 0-1473,-31 0 170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2T22:12:45.633"/>
    </inkml:context>
    <inkml:brush xml:id="br0">
      <inkml:brushProperty name="width" value="0.1" units="cm"/>
      <inkml:brushProperty name="height" value="0.1" units="cm"/>
      <inkml:brushProperty name="color" value="#767171"/>
    </inkml:brush>
  </inkml:definitions>
  <inkml:trace contextRef="#ctx0" brushRef="#br0">625 0 696,'0'0'9828,"-14"5"-9026,1 0-603,-1-1 64,-1 2 1,1 0 0,0 0 0,-24 16 0,3 4 312,-34 32 0,-16 13 292,51-45-343,-56 58 0,63-57-600,-2 0-1,0-2 1,-39 25 0,41-35-3070,18-10 67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2T22:12:45.631"/>
    </inkml:context>
    <inkml:brush xml:id="br0">
      <inkml:brushProperty name="width" value="0.1" units="cm"/>
      <inkml:brushProperty name="height" value="0.1" units="cm"/>
      <inkml:brushProperty name="color" value="#767171"/>
    </inkml:brush>
  </inkml:definitions>
  <inkml:trace contextRef="#ctx0" brushRef="#br0">107 36 2513,'0'0'7062,"6"-5"-6671,2-2-180,-5 3-17,1 1-1,-1 0 0,1 1 0,0-1 1,8-4-1,-12 7-125,1 0 0,-1-1 0,0 1 0,1 0 0,-1 0 0,0 0 1,1 0-1,-1 0 0,0 0 0,1 0 0,-1-1 0,1 1 0,-1 0 0,0 0 0,1 0 0,-1 0 0,0 1 0,1-1 0,-1 0 0,1 0 0,-1 0 0,0 0 0,1 0 1,-1 0-1,0 0 0,1 1 0,-1-1 0,0 0 0,1 0 0,-1 1 0,0-1 0,1 0 0,4 16 696,-5 29-912,-1-31 483,1 229 764,10-243-1199,9 0 150,37-2 55,-52 2-96,1-1-1,-1 0 1,0-1-1,1 1 1,-1-1-1,0 1 1,0-1-1,0 0 1,0-1-1,6-4 1,-1-1-1,0 0 1,-1-1-1,0 0 0,-1 0 0,12-19 1,22-56-42,-38 77 45,12-46-20,-11 41-165,-1 1-1,0-1 0,-1 0 1,1-16-1,13 470 798,-2-149 91,-14-290-706,-1 1-1,1-1 1,-1 0 0,0 0-1,0 0 1,0 0-1,0 0 1,0 0 0,-1 0-1,1 0 1,-1 0 0,0-1-1,0 1 1,-2 2-1,-38 34 120,28-27-82,-1 0-8,-1-1 0,0 0 0,0-1 0,-1 0 0,-1-2 0,1 0 0,-1-1 0,0-1 0,-32 7 0,17-6-51,-1-2 0,1-1 0,-47-1 0,79-3 6,1 0-1,-1-1 1,1 1-1,-1 0 1,1 0 0,-1-1-1,1 1 1,-1 0 0,1-1-1,-1 1 1,1 0-1,0-1 1,-1 1 0,1-1-1,0 1 1,-1-1-1,1 1 1,0 0 0,-1-1-1,1 1 1,0-1 0,0 0-1,0 1 1,0-1-1,-1 1 1,1-1 0,0 1-1,0-1 1,0 1 0,0-1-1,0 0 1,1-26-234,-1 17 153,-1-5 30,1 10 54,0-1 0,0 1 0,0 0 1,0 0-1,1-1 0,0 1 0,0 0 0,0 0 0,3-9 0,7 0 9,-1 0 0,2 0 0,0 1 0,0 0 0,1 1 0,16-12 0,-27 23-5,57-46 56,3 3-1,128-69 1,148-42-1072,-289 135-1837,-28 4-2585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2T23:14:54.8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751 37 1720,'0'0'3729,"0"-3"-2897,0-28 2589,-24 30-956,-7 1-1644,13-1-676,0 1 0,1 0 0,-1 2 1,0 0-1,1 0 0,-1 2 0,-25 8 1,-156 80 269,172-77-371,1 1 1,0 2 0,1 0-1,1 1 1,-24 27 0,31-29-18,8-9-23,0 1 0,1 0 0,0 1 0,1 0 0,0 0 0,0 1 0,1-1 0,-7 17 1,13-26-11,0-1 1,-1 0 0,1 1-1,0-1 1,0 0 0,0 1-1,0-1 1,0 0 0,0 1-1,0-1 1,0 0 0,-1 1 0,1-1-1,0 0 1,0 1 0,1-1-1,-1 1 1,0-1 0,0 0-1,0 1 1,0-1 0,0 0 0,0 1-1,0-1 1,1 0 0,-1 1-1,0-1 1,0 0 0,0 0-1,1 1 1,-1-1 0,0 0-1,0 1 1,1-1 0,-1 0 0,1 0-1,14 1-131,-6-1 128,-1 0-10,36 1 25,0-3 0,79-12 1,366-119 151,-388 102-147,55-18-9,279-70-27,-395 114-139,-44 10 123,-9 8 89,0 0-1,-1 0 1,-25 15-1,34-24-44,-572 438 669,328-247-190,129-102-99,120-92-394,-3 1 68,11-1-333,15-5 277,0-1 0,-1-1 0,0 0 0,0-2-1,24-12 1,13-5 41,527-233-413,111-49-762,-565 267 645,-129 39 369,-20 7 40,8-2 79,-803 427 336,500-256-125,-403 212 572,682-369-749,-156 96 295,183-110-325,1 0 1,-1 1 0,1 0-1,0 0 1,0 0 0,0 0-1,-4 8 1,8-13-12,1 1 5,0-1 0,0 0 0,0 0 0,0 0 0,-1 0-1,1 1 1,0-1 0,0 0 0,0 0 0,0 0 0,0 0 0,0 1 0,0-1-1,0 0 1,0 0 0,0 0 0,-1 1 0,1-1 0,0 0 0,0 0 0,0 1-1,0-1 1,0 0 0,1 0 0,-1 0 0,0 1 0,0-1 0,0 0 0,0 0-1,0 0 1,0 1 0,0-1 0,0 0 0,0 0 0,0 0 0,1 0-1,-1 1 1,0-1 0,0 0 0,0 0 0,0 0 0,0 0 0,1 0 0,-1 0-1,0 1 1,0-1 0,0 0 0,1 0 0,-1 0 0,0 0 0,0 0 0,0 0-1,1 0 1,-1 0 0,0 0 0,0 0 0,0 0 0,1 0 0,-1 0 0,0 0-1,0 0 1,0 0 0,1 0 0,-1 0 0,0 0 0,1 0 0,13 0-25,5 0 18,-1 0 0,28-5 0,1-6 39,81-31-1,-94 29-9,623-269-70,-23-49-1376,-618 322 1372,542-278-1070,14 37 924,-567 248 252,-10 7 204,-9 6-127,0 1 0,-1-2 0,-31 17-1,4-3-33,-764 501 762,131-78 99,133-115-96,517-316-847,-111 77 175,127-82-172,9-11-20,-1 0 0,1 1 0,0-1 0,0 0 0,0 0 0,0 0 0,0 1 0,0-1 0,-1 0 0,1 0 0,0 1 0,0-1 0,0 0 1,0 0-1,0 1 0,0-1 0,0 0 0,0 1 0,0-1 0,0 0 0,0 0 0,0 1 0,0-1 0,1 0 0,-1 0 0,0 1 0,0-1 0,0 0 0,0 0 0,0 0 1,0 1-1,1-1 0,-1 0 0,0 0 0,0 0 0,0 1 0,1-1 0,-1 0 0,0 0 0,0 0 0,0 0 0,1 0 0,-1 0 0,0 1 0,0-1 0,1 0 0,-1 0 1,0 0-1,0 0 0,1 0 0,-1 0 0,0 0 0,0 0 0,1 0 0,-1 0 0,0 0 0,0 0 0,1 0 0,-1 0 0,0 0 0,0-1 0,1 1 0,24-1 7,0-1-1,0-2 0,0 0 0,-1-2 0,28-9 0,126-55 265,-135 52-277,854-408 35,-623 290-107,-201 100-9,826-391-440,-593 298 304,321-89-1,-512 189 247,-115 30-19,0-1 1,-1 0-1,1 0 0,0 0 0,0 0 1,0 0-1,0 0 0,0 1 1,0-1-1,0 0 0,0 0 1,0 0-1,0 0 0,0 0 0,0 1 1,0-1-1,0 0 0,0 0 1,0 0-1,0 0 0,0 0 1,0 1-1,0-1 0,0 0 0,0 0 1,1 0-1,-1 0 0,0 0 1,0 0-1,0 1 0,0-1 1,0 0-1,0 0 0,0 0 0,0 0 1,0 0-1,1 0 0,-1 0 1,0 0-1,0 0 0,0 0 1,0 1-1,0-1 0,1 0 0,-1 0 1,0 0-1,0 0 0,0 0 1,0 0-1,0 0 0,1 0 1,-1 0-1,0 0 0,0 0 0,0 0 1,0 0-1,0 0 0,1-1 1,-1 1-1,0 0 0,0 0 1,0 0-1,-13 13 32,-70 38 118,-484 292 62,-493 279 406,719-446-305,-212 117 159,498-262-405,-74 57 0,119-80-60,-22 18-5,31-25-7,-1 1 1,1-1-1,-1 1 0,1-1 0,0 1 0,0-1 1,0 1-1,0 0 0,0 0 0,0 0 0,0-1 0,1 1 1,-1 0-1,0 4 0,2-4-47,8 0-15,14-2 44,0-1 0,0-2 0,-1 0-1,36-9 1,36-17 106,93-43 0,-165 64-74,1998-864-546,-860 361-1141,-934 423 1166,-204 79 473,-18 7 25,0 1 0,0 0 0,0-1 0,1 1 0,-1 0 1,0 1-1,0-1 0,6 1 0,-10 0 12,0 0-1,1 0 1,-1 0 0,0 0 0,0 0 0,0 0-1,0 0 1,0 0 0,0 0 0,1 0 0,-1 0 0,0 0-1,0 0 1,0 0 0,0 0 0,0 0 0,0 0-1,0 0 1,0 0 0,1 0 0,-1 1 0,0-1 0,0 0-1,0 0 1,0 0 0,0 0 0,0 0 0,0 0-1,0 0 1,0 0 0,0 1 0,0-1 0,0 0 0,0 0-1,0 0 1,0 0 0,0 0 0,0 0 0,0 0-1,0 1 1,0-1 0,0 0 0,0 0 0,0 0-1,0 0 1,0 0 0,0 0 0,0 0 0,0 1 0,0-1-1,0 0 1,0 0 0,0 0 0,0 0 0,0 0 2,0 2-2,0 0 1,-1-1-1,1 1 0,0-1 1,-1 1-1,1 0 1,-1-1-1,1 1 1,-1-1-1,0 1 0,0-1 1,1 0-1,-1 1 1,0-1-1,0 0 1,-3 3-1,-12 11 12,-1-1 0,-20 13-1,-1146 755 825,640-475 8,41-26-325,497-278-513,-54 32 75,-59 46 1,109-74-81,-24 21 10,32-27-11,-1 1 1,1-1-1,-1 1 0,1-1 0,0 1 0,0 0 0,0 0 0,0 0 0,0 0 0,0 0 0,0 0 0,1 0 0,-1 0 0,0 4 1,1-6 1,0 0-1,0 0-1,0 0 1,0 1 0,0-1 0,0 0 0,0 0 0,0 0 0,0 0 0,0 1 0,0-1 0,0 0 0,0 0 0,0 0 0,0 0 0,0 1 0,1-1 0,-1 0 0,0 0 0,0 0 0,0 0 0,0 0 0,0 1 0,0-1 0,0 0 0,1 0 0,-1 0 0,0 0 0,0 0 0,0 0 0,0 0 0,0 0 0,1 0 0,-1 0 0,0 1 0,0-1 0,0 0 0,0 0 0,1 0 0,-1 0 0,0 0 0,0 0 0,0 0 0,1 0 0,-1 0 0,0-1 0,20 3-20,0-1-1,0-2 1,1 0 0,-1-1 0,0 0-1,21-7 1,121-41 122,-139 42-112,726-289 211,-15-39-539,187-81-766,-342 191 893,19 52 145,-531 162 62,-63 12 22,-6 3 38,-24 19-42,-192 122 163,-74 62-29,-213 148 143,-16-22 215,402-264-328,-208 134 158,314-193-332,-16 13 20,28-21-24,0 0-1,-1 0 1,1 0-1,0 0 1,0 1-1,0-1 1,0 0-1,0 0 1,1 1 0,-1-1-1,0 1 1,1-1-1,-1 1 1,1-1-1,-1 1 1,1 1-1,17-1-205,5-3 213,0-1 0,-1-1 0,0 0 0,32-11 0,91-37 52,-126 44-52,613-265-49,-16-38-161,-53-11-328,-150 82 23,-179 114 351,-170 95-11,111-36 1,-158 61 143,-11 3 5,0 1 1,0-1-1,1 1 1,-1 0-1,0 0 1,10 1-1,-15 0 19,0 0 0,1 0 0,-1 0 0,0 0 0,0 0-1,0 0 1,0 0 0,0 0 0,0 0 0,0 0 0,1 0-1,-1 0 1,0 0 0,0 0 0,0 0 0,0 0 0,0 0-1,0 0 1,0 0 0,0 0 0,1 0 0,-1 1 0,0-1-1,0 0 1,0 0 0,0 0 0,0 0 0,0 0 0,0 0 0,0 0-1,0 0 1,0 1 0,0-1 0,0 0 0,0 0 0,0 0-1,0 0 1,0 0 0,0 0 0,0 0 0,0 1 0,0-1-1,0 0 1,0 0 0,0 0 0,0 0 0,0 0 0,0 0-1,0 0 1,0 1 0,0-1 0,0 0 0,0 0 0,0 0-1,0 2 4,0 0-1,-1 0 1,1 0-1,0 0 1,-1 0-1,1 0 0,-1 0 1,0-1-1,0 1 1,0 0-1,0 0 1,0-1-1,-1 3 0,-17 19 55,-1-1 0,-39 34 0,5-5-41,-245 256 376,-41 40 129,-114 106-40,428-430-478,20-19 2,0 1 1,0 0-1,1 0 1,0 0-1,0 1 0,0-1 1,1 1-1,-4 7 0,7-1-106,7-12 12,22 1 75,1-2 1,-1-2-1,1 0 0,45-12 0,232-93 62,-8-26-324,-232 104 174,118-76 0,-183 105 105,-1 1-1,1-1-1,0 1 1,-1 0 0,1-1-1,0 1 1,-1 0 0,1-1-1,-1 1 1,1-1 0,-1 1-1,1-1 1,-1 1 0,1-1-1,-1 0 1,0 1 0,1-1 0,-1 0-1,0 1 1,1-1 0,-1 0-1,0 0 1,0 0-10,0 4-78,0 0 84,0 0 0,-1 0-1,1 0 1,-1 0 0,0 0 0,0 0 0,0-1-1,0 1 1,-1 0 0,1 0 0,-1-1 0,0 1 0,-2 2-1,-31 31 109,25-28-85,-84 75 52,49-45 109,1 1 0,-43 51 0,86-87-177,-1-1 0,0 0 0,0 1 0,1-1 0,-1 1 0,1 0 0,0 0 0,0-1 0,0 1 0,0 0 0,1 0 0,-1 0 0,1 0 0,0 0 0,-1 0 0,1 0 0,1 5 0,0-7-4,0-1 0,-1 1-1,1-1 1,0 1 0,0-1 0,0 0 0,0 1 0,0-1 0,0 0 0,0 1 0,-1-1 0,1 0-1,0 0 1,0 0 0,0 0 0,0 0 0,0 0 0,0 0 0,2-1 0,0 1-1,71 0-218,-73 0 177,-1 0 0,0 0-1,1 0 1,-1 0 0,0 0-1,1 0 1,-1 0 0,0 0-1,1 0 1,-1 0 0,0 0-1,1 1 1,-1-1 0,0 0 0,1 0-1,-1 0 1,0 0 0,1 1-1,-1-1 1,0 0 0,0 0-1,1 1 1,-1-1 0,0 0-1,0 0 1,0 1 0,1-1-1,-1 0 1,0 1 0,0-1-1,0 0 1,0 1 0,0-1-1,0 0 1,0 1 0,0-1-1,1 0 1,-1 1 0,0-1-1,0 1 1,-1-1 0,1 0-1,0 1 1,0-1 0,0 0-1,0 1 1,0-1 0,0 0-1,0 1 1,0-1 0,-1 0-1,1 1 1,0-1 0,0 0 0,0 0-1,-1 1 1,1-1 0,-2 2-423,1 0 1,0 1 0,-1-1-1,1 0 1,-1-1 0,0 1 0,0 0-1,0 0 1,-2 1 0,-43 19-8254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2T23:14:54.82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1135 24 1720,'0'0'3729,"0"-2"-2897,0-18 2589,-37 20-956,-9 0-1644,18-1-676,1 1 0,1 0 0,-1 1 1,0 1-1,1-1 0,-1 1 0,-38 6 1,-235 52 269,259-51-371,1 2 1,1 0 0,1 1-1,2 0 1,-36 18 0,46-19-18,12-6-23,1 1 0,1 0 0,0 0 0,1 1 0,0-1 0,1 2 0,1-2 0,-11 11 1,20-16-11,0-1 1,-1 0 0,1 1-1,0-1 1,0 0 0,0 0-1,0 0 1,0 0 0,0 1-1,0-1 1,0 0 0,-2 1 0,2-1-1,0 0 1,0 0 0,2 0-1,-2 1 1,0-1 0,0 0-1,0 1 1,0-1 0,0 0 0,0 0-1,0 0 1,1 0 0,-1 1-1,0-1 1,0 0 0,0 0-1,2 1 1,-2-1 0,0 0-1,0 0 1,1 0 0,-1 0 0,2 0-1,20 1-131,-8-1 128,-2 0-10,55 1 25,-1-3 0,120-7 1,553-77 151,-587 66-147,84-12-9,421-45-27,-596 74-139,-67 6 123,-14 6 89,0-1-1,-1 1 1,-38 9-1,52-16-44,-865 284 669,496-160-190,194-65-99,182-61-394,-4 2 68,16-2-333,23-2 277,-1-2 0,0 0 0,-1 1 0,0-3-1,37-7 1,19-3 41,796-151-413,168-31-762,-853 172 645,-196 25 369,-30 5 40,13-1 79,-1214 276 336,756-166-125,-610 137 572,1032-238-749,-237 62 295,277-72-325,1 1 1,-1 0 0,2 0-1,-1 0 1,1 1 0,-1-1-1,-5 5 1,11-8-12,2 1 5,0-1 0,0 0 0,0 0 0,0 0 0,-1 0-1,1 1 1,0-1 0,0 0 0,0 0 0,0 0 0,0 0 0,0 0 0,0 0-1,0 0 1,0 0 0,0 0 0,-2 1 0,2-1 0,0 0 0,0 0 0,0 1-1,0-1 1,0 0 0,2 0 0,-2 0 0,0 0 0,0 0 0,0 0 0,0 0-1,0 0 1,0 1 0,0-1 0,0 0 0,0 0 0,0 0 0,1 0-1,-1 1 1,0-1 0,0 0 0,0 0 0,0 0 0,0 0 0,2 0 0,-2 0-1,0 0 1,0 0 0,0 0 0,1 0 0,-1 0 0,0 0 0,0 0 0,0 0-1,2 0 1,-2 0 0,0 0 0,0 0 0,0 0 0,1 0 0,-1 0 0,0 0-1,0 0 1,0 0 0,2 0 0,-2 0 0,0 0 0,1 0 0,20 0-25,8 0 18,-2 0 0,43-3 0,1-4 39,122-20-1,-142 18-9,942-173-70,-35-32-1376,-934 208 1372,819-180-1070,21 24 924,-856 161 252,-16 4 204,-13 4-127,0 1 0,-2-1 0,-46 10-1,5-1-33,-1153 323 762,197-49 99,201-76-96,781-203-847,-167 49 175,191-53-172,14-7-20,-1 0 0,1 1 0,0-1 0,0 0 0,0 0 0,0 0 0,0 0 0,0 0 0,-2 0 0,2 0 0,0 1 0,0-1 0,0 0 1,0 0-1,0 1 0,0-1 0,0 0 0,0 0 0,0 0 0,0 0 0,0 0 0,0 1 0,0-1 0,2 0 0,-2 0 0,0 0 0,0 0 0,0 0 0,0 0 0,0 0 1,0 1-1,1-1 0,-1 0 0,0 0 0,0 0 0,0 1 0,2-1 0,-2 0 0,0 0 0,0 0 0,0 0 0,1 0 0,-1 0 0,0 0 0,0 0 0,2 0 0,-2 0 1,0 0-1,0 0 0,1 0 0,-1 0 0,0 0 0,0 0 0,2 0 0,-2 0 0,0 0 0,0 0 0,1 0 0,-1 0 0,0 0 0,0 0 0,2 0 0,35-1 7,1 0-1,0-2 0,0 1 0,-2-2 0,43-6 0,190-35 265,-205 33-277,1292-263 35,-942 187-107,-304 64-9,1248-252-440,-896 193 304,486-59-1,-774 124 247,-174 18-19,0 0 1,-2 0-1,2 0 0,0 0 0,0 0 1,0 0-1,0 0 0,0 1 1,0-1-1,0 0 0,0 0 1,0 0-1,0 0 0,0 0 0,0 1 1,0-1-1,0 0 0,0 0 1,0 0-1,0 0 0,0 0 1,0 0-1,0 0 0,0 0 0,0 0 1,2 0-1,-2 0 0,0 0 1,0 0-1,0 1 0,0-1 1,0 0-1,0 0 0,0 0 0,0 0 1,0 0-1,1 0 0,-1 0 1,0 0-1,0 0 0,0 0 1,0 1-1,0-1 0,2 0 0,-2 0 1,0 0-1,0 0 0,0 0 1,0 0-1,0 0 0,1 0 1,-1 0-1,0 0 0,0 0 0,0 0 1,0 0-1,0 0 0,2-1 1,-2 1-1,0 0 0,0 0 1,0 0-1,-20 8 32,-105 25 118,-732 189 62,-745 181 406,1087-289-305,-320 75 159,752-169-405,-112 37 0,180-52-60,-34 12-5,48-16-7,-2 0 1,1 0-1,-1 0 0,2 0 0,-1 0 0,1 0 1,-1 0-1,1 0 0,-1 0 0,1 1 0,-1-2 0,2 2 1,-1-1-1,-1 3 0,4-3-47,11 0-15,22-1 44,0 0 0,-1-2 0,0 0-1,53-6 1,55-11 106,141-27 0,-250 41-74,3019-560-546,-1299 235-1141,-1412 273 1166,-308 51 473,-27 5 25,0 0 0,0 1 0,0-2 0,2 2 0,-2-1 1,0 1-1,0-1 0,9 1 0,-15 0 12,0 0-1,2 0 1,-2 0 0,0 0 0,0 0 0,0 0-1,0 0 1,0 0 0,0 0 0,1 0 0,-1 0 0,0 0-1,0 0 1,0 0 0,0 0 0,0 0 0,0 0-1,0 0 1,0 0 0,2 0 0,-2 1 0,0-1 0,0 0-1,0 0 1,0 0 0,0 0 0,0 0 0,0 0-1,0 0 1,0 0 0,0 1 0,0-1 0,0 0 0,0 0-1,0 0 1,0 0 0,0 0 0,0 0 0,0 0-1,0 0 1,0 0 0,0 0 0,0 0 0,0 0-1,0 0 1,0 0 0,0 0 0,0 0 0,0 1 0,0-1-1,0 0 1,0 0 0,0 0 0,0 0 0,0 0 2,0 1-2,0 0 1,-2 0-1,2 0 0,0 0 1,-1 0-1,1 1 1,-2-2-1,2 2 1,-1-2-1,-1 2 0,1-2 1,1 1-1,-2 0 1,1 0-1,-1-1 1,-4 3-1,-18 7 12,-2-1 0,-30 8-1,-1731 489 825,967-307 8,61-17-325,752-180-513,-82 20 75,-90 31 1,166-49-81,-37 14 10,48-17-11,-1 0 1,2 0-1,-2 0 0,1 0 0,1 0 0,-1 0 0,1 1 0,-1-1 0,1 0 0,-1 1 0,1-1 0,1 0 0,-2 0 0,1 3 1,1-4 1,0 0-1,0 0-1,0 0 1,0 1 0,0-1 0,0 0 0,0 0 0,0 0 0,0 0 0,0 1 0,0-1 0,0 0 0,0 0 0,0 0 0,0 0 0,0 0 0,1 0 0,-1 0 0,0 0 0,0 0 0,0 0 0,0 0 0,0 1 0,0-1 0,0 0 0,2 0 0,-2 0 0,0 0 0,0 0 0,0 0 0,0 0 0,0 0 0,1 0 0,-1 0 0,0 1 0,0-1 0,0 0 0,0 0 0,2 0 0,-2 0 0,0 0 0,0 0 0,0 0 0,1 0 0,-1 0 0,0-1 0,30 2-20,1 0-1,-1-2 1,2 1 0,-2-2 0,0 1-1,32-5 1,183-26 122,-211 27-112,1098-188 211,-23-24-539,282-53-766,-516 124 893,29 33 145,-803 106 62,-95 7 22,-9 2 38,-36 12-42,-291 79 163,-111 40-29,-322 96 143,-24-14 215,607-171-328,-314 87 158,475-125-332,-25 8 20,42-13-24,1-1-1,-2 1 1,1-1-1,1 1 1,-1 0-1,1 0 1,-1 0-1,1-1 1,1 2 0,-2-2-1,1 2 1,1-2-1,-2 2 1,2-2-1,-1 1 1,1 1-1,25 0-205,8-3 213,1 0 0,-3-1 0,1 0 0,48-7 0,138-24 52,-191 28-52,926-171-49,-24-24-161,-79-8-328,-228 53 23,-270 75 351,-257 60-11,168-23 1,-239 40 143,-16 2 5,-1 0 1,1 0-1,1 0 1,-1 1-1,-1-1 1,16 1-1,-23 0 19,0 0 0,1 0 0,-1 0 0,0 0 0,0 0-1,0 0 1,0 0 0,0 0 0,0 0 0,0 0 0,2 0-1,-2 0 1,0 0 0,0 0 0,0 0 0,0 0 0,0 0-1,0 0 1,0 0 0,0 0 0,1 0 0,-1 1 0,0-1-1,0 0 1,0 0 0,0 0 0,0 0 0,0 0 0,0 0 0,0 0-1,0 0 1,0 0 0,0 0 0,0 0 0,0 0 0,0 0-1,0 0 1,0 0 0,0 0 0,0 0 0,0 1 0,0-1-1,0 0 1,0 0 0,0 0 0,0 0 0,0 0 0,0 0-1,0 0 1,0 1 0,0-1 0,0 0 0,0 0 0,0 0-1,0 1 4,0 0-1,-1 1 1,1-1-1,0 0 1,-2 0-1,2 1 0,-1-1 1,-1 0-1,1 0 1,-1 0-1,1 1 1,-1-2-1,-1 3 0,-26 12 55,-1-1 0,-59 22 0,8-3-41,-371 166 376,-62 25 129,-172 69-40,647-278-478,30-12 2,0 0 1,0 0-1,1 0 1,1 1-1,-1 0 0,1-1 1,0 1-1,-5 4 0,11 0-106,10-8 12,33 1 75,2-2 1,-2-1-1,2 0 0,68-8 0,350-60 62,-11-16-324,-352 66 174,179-48 0,-276 67 105,-2 1-1,1-1-1,1 1 1,-2 0 0,1 0-1,1 0 1,-2 0 0,1-1-1,-1 1 1,2 0 0,-2 0-1,1-1 1,-1 1 0,2-1-1,-2 1 1,0 0 0,1-1 0,-1 0-1,0 1 1,2 0 0,-2-1-1,0 0 1,0 1-10,0 2-78,0 0 84,0 0 0,-2-1-1,2 1 1,-1 0 0,-1 0 0,1 0 0,-1 0-1,1-1 1,-2 1 0,1 0 0,-1 0 0,0 0 0,-3 1-1,-47 20 109,38-18-85,-127 49 52,74-29 109,2 0 0,-66 33 0,131-56-177,-2-1 0,0 1 0,0-1 0,1 1 0,-1 0 0,2 0 0,-1 0 0,1-1 0,-1 1 0,1 0 0,1 0 0,-2 0 0,2 0 0,0 0 0,-1-1 0,1 1 0,1 4 0,1-6-4,-1 0 0,-1 1-1,2-1 1,-1 1 0,1-1 0,-1 0 0,1 0 0,-1 0 0,1 0 0,-1 1 0,-1-1 0,2 0-1,-1 0 1,1 0 0,-1 0 0,1 0 0,-1 0 0,1 0 0,2-1 0,1 1-1,107 0-218,-111 0 177,-1 0 0,0 0-1,2 0 1,-2 0 0,0 0-1,1 0 1,-1 0 0,0 0-1,2 0 1,-2 0 0,0 0-1,1 1 1,-1-1 0,0 0 0,2 0-1,-2 0 1,0 0 0,1 0-1,-1 0 1,0 0 0,0 0-1,2 1 1,-2-1 0,0 0-1,0 0 1,0 1 0,1-1-1,-1 0 1,0 0 0,0 0-1,0 0 1,0 1 0,0-1-1,0 0 1,0 1 0,0-1-1,2 0 1,-2 0 0,0 0-1,0 1 1,-2-1 0,2 0-1,0 1 1,0-1 0,0 0-1,0 0 1,0 0 0,0 0-1,0 1 1,0-1 0,-1 0-1,1 1 1,0-1 0,0 0 0,0 0-1,-2 0 1,2 0 0,-3 2-423,2-1 1,-1 1 0,-1-1-1,2 0 1,-2 0 0,0 0 0,0 1-1,0-1 1,-3 1 0,-65 12-8254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3T00:57:14.0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0 729 7402,'10'-2'12800,"-6"-3"-12770,-1 0 1,0-1 0,0 1 0,0-1-1,-1 0 1,1 0 0,1-7-1,7-19 6,5 0-3,2 1 0,1 0 0,2 1 0,1 1 0,1 1-1,1 2 1,1 0 0,31-24 0,-6 10-29,2 2-1,2 2 1,1 3 0,2 2-1,0 3 1,65-22-1,-66 31-6,2 3-1,66-11 0,121-7-9,-237 33 13,84-5-32,108 5 0,-85 3 16,-21-4 16,113 5-9,-157 4-9,70 18-1,-51-9-7,24 7 34,29 6 7,-79-20-20,45 15 1,-72-18-20,1 0 0,18 12 0,-18-10 37,30 12 0,168 68 20,-186-75-32,78 24 10,-70-26-8,10 4 0,69 25 17,-101-36-14,-1 0 0,1 0-1,0-2 1,0 0 0,0 0 0,22-1-1,22 2 35,112 2 503,-18-1-300,-114-3-220,-30-2-16,0 1-1,0 1 1,0-1-1,13 4 1,-16-3-9,-5-1 6,-1 0-1,0 0 1,0-1-1,1 1 1,-1 0-1,0 0 1,1 0-1,-1 0 1,0 0-1,0 0 1,1 0-1,-1 0 1,0 1-1,0-1 0,1 0 1,-1 0-1,0 0 1,0 0-1,1 0 1,-1 0-1,0 0 1,0 1-1,1-1 1,-1 0-1,0 0 1,0 0-1,0 0 1,1 1-1,-1-1 1,0 0-1,0 0 1,0 1-1,0-1 1,0 0-1,1 0 1,-1 1-1,0-1 1,0 0-1,0 1 263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3T00:57:15.03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1280,'0'0'11339,"21"2"-8276,-3 4-2660,1 1-1,-1 1 1,0 0 0,-1 2-1,23 15 1,19 11 55,146 72 338,-143-76-620,-31-15-81,0-1 1,56 19-1,-55-19-82,-28-14-8,0 0-1,0 1 0,0-2 1,0 1-1,0 0 1,0-1-1,1 0 1,5 1-1,-8-1-1,0-1 0,0 0 0,0 1-1,0-1 1,0 1 0,0 0 0,-1-1 0,1 1 0,0 0 0,0 0 0,3 3 645,-14 3-276,-16 10-196,13-9-113,-1 1-1,1 0 1,-17 18 0,-98 132 21,37-41-77,-15 23-1154,41-45-3137,43-67-816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3T00:57:24.34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1 5473,'0'0'5484,"25"0"-4530,309 0 1727,317 0-737,-519 2-1823,0 7 1,0 5-1,-1 6 1,219 64 0,-234-47-117,-3 5 0,-1 5 0,-3 5 0,-2 5 0,135 95 0,-100-45-2,-5 7 0,158 167-1,215 291-66,-152-163-73,346 360 66,-366-400 62,17-17 8,-234-243 5,4-5 0,4-6 0,5-6 0,172 89 0,-134-99 26,4-8 0,3-7 0,290 67 0,-289-98-10,3-7 0,200 4 0,372-28 14,-698-8 27,1-2 0,73-16 0,107-39 63,-191 46-107,138-39 91,327-144-1,-410 148-51,-2-5 1,-2-4 0,-3-5-1,137-116 1,-102 58-5,122-149 1,86-160 27,-2-68 4,-24-13-57,-124 192 4,126-207 25,-244 406-55,60-91 6,-73 125-8,-34 49-19,2 1 0,36-41-1,-56 73-4,1 0-1,1 0 0,-1 0 1,0 1-1,1 0 0,0 0 1,-1 0-1,1 1 0,0 0 1,11-1-1,11-5 55,-4 1 28,-17 6-36,0-2 1,0 1-1,0-1 0,0 0 1,8-5-1,14-8 55,2 2 0,0 1 0,0 2-1,1 1 1,37-6 0,34-11 188,-78 19-199,-11 2-58,1 2 1,0 0-1,0 0 1,0 2-1,27-2 0,-1 3 28,1-3 0,-1-1 0,67-16 0,-17-1-1,-111 11-7831,13 10 6541,-27-9-4461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4-23T00:57:24.99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 0 2737,'0'0'8604,"23"3"-7748,161 11 990,413 43 2011,-587-55-3838,81 15 191,-80-14-166,-1 0 0,0 0 0,0 2 0,0-1 0,0 1 0,10 8 0,-18-12-5,-1 0 0,0 0 0,0 0-1,0 0 1,0 1 0,0-1 0,0 0 0,0 1-1,0-1 1,-1 1 0,1-1 0,0 1 0,-1-1-1,0 1 1,1-1 0,-1 1 0,0 0 0,1-1-1,-1 1 1,0 0 0,0-1 0,-1 1 0,1-1-1,0 1 1,0 0 0,-1-1 0,1 1 0,-1-1-1,1 1 1,-2 2 0,-3 6-38,0 0-1,-1 0 1,-10 14 0,7-12 32,-89 130 9,-93 147-292,171-255 94,-127 227-2662,49-84-4373,57-114 601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56D65-FA7F-4513-A663-0DC5C555B698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15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15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1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C5A144-ACD4-49F8-A22E-466100B0314C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871609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890873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585106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49475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46894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780859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5191052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3673392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7803256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10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3589423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11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20075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438185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242694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4486319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16285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7627846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8330547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61EFC-B4CD-EDC1-C79F-60ADE0AAB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D0643B-CA18-5443-1BBD-7862E4F1C3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BCABFD-9694-DBC7-78BC-D2AF7E5500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406CDB-B746-872B-D862-0743A82A66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0692349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61EFC-B4CD-EDC1-C79F-60ADE0AAB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D0643B-CA18-5443-1BBD-7862E4F1C3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BCABFD-9694-DBC7-78BC-D2AF7E5500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406CDB-B746-872B-D862-0743A82A66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19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8613944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20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632316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Μετεωρίτης</a:t>
            </a:r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21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7051617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Μετεωρίτης</a:t>
            </a:r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1762931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Μετεωρίτης</a:t>
            </a:r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23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368413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Μετεωρίτης</a:t>
            </a:r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24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3172438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25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5676524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26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210515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27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2616215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28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8045513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29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1275682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30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1381212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31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8755828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61EFC-B4CD-EDC1-C79F-60ADE0AAB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D0643B-CA18-5443-1BBD-7862E4F1C3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BCABFD-9694-DBC7-78BC-D2AF7E5500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406CDB-B746-872B-D862-0743A82A66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C5A144-ACD4-49F8-A22E-466100B0314C}" type="slidenum">
              <a:rPr lang="en-150" smtClean="0"/>
              <a:t>32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54664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FE6FE-A168-2D9E-42AA-7F0F4C730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D4C9BB-B62F-3AA2-1D4F-BC629D2B4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ED2B0-8D2C-7A30-0BBA-ED3D404AE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5B02E-D23A-E5E8-DA49-0ECFC2005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D4F0B-C58E-CCE6-B7CE-5A28BAD6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85206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90BD4-011D-CEB9-AD02-910422F0A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84A5D-6543-6B28-6F76-ED0D15FDD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A9310-1ADB-3D5A-C37E-F994D5ABD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C4145-FF67-FF73-63BF-D8C259163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D2013-EBD4-0930-8B6F-00DFCC792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1750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BF755-2C31-77B0-0C01-EBC722ACD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8C853-DEB6-2138-8EB2-D5EF8C6FC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74DDF-ECC6-7562-23E6-48DA43A9B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2C375-5379-E9D0-546A-CCC93764F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251B9-B251-7902-207E-936A23A3F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961951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EAFB5-8CC0-1205-C001-0740E4782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AF824-348B-C204-FA1E-AC1B58C3E3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188F7-1079-78B7-FBE6-2C29D815C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05A009-EAD2-ECAB-DC07-0143606B9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09F23B-C682-58D0-E202-E17FDEAE8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B33E1A-9781-29C8-6558-C4DBA78E1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45672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53661-D5DD-5877-9AC7-A62CFE589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14838F-0EB0-9EE6-0438-DFEBE1DA0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68676E-877F-4FDE-0263-CD0E75F08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FF6687-62A3-C62C-F90E-8ED68CC4D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A7F3DD-5F47-EAC8-D525-C34FFC09BE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646C67-6883-713E-A7AD-975E5D7B2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FE6D11-937E-4250-A21D-9590EE962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298ACE-137F-F32B-6F4A-19462AA7D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077181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75C63-4CD5-09BB-F633-FBEAEFAA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D3CA92-0D4B-5510-24F8-81D59A6B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4B9948-B2AC-AE19-7889-ED422D49B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8D8914-313E-A2D5-9E63-0675BB21A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756648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96DF34-ABFB-8564-5488-264700DE9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D98A0F-8191-E8D5-FFE7-C313786BD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EC47AA-C681-AE88-86BE-59F041B14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04964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53858-F2C8-A730-22CE-556263D18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286DE-5D55-3E80-121E-A5E02945C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B0AEA-17C2-4DCE-D861-F993E293E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A1B4E7-7AC4-ABE7-7871-297BDC6B5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8A230-EFF3-2DAD-A78E-43679F487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C48AC-C890-D740-D4C7-384FAA30D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658028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9984B-3E6C-A4BA-C6AA-B99FE4E7E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66808A-8032-40A0-40D7-A3131D8034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5F1D7-F8BE-29B7-1B8A-A260E9C1A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BAEF4A-F4A8-EF29-C607-3A8025022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51786-5494-9C0F-9ADD-BFF9A2A24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C95-797B-D5BC-9ACE-769F43DC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813689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7E60B-3F7B-B3EE-3303-3573117E2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394E2-FEA8-1FEA-EC64-26D058E24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B30FE-96C0-16E5-F18F-0BC4F7A18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F4F48-4898-79C9-0AD7-00004C813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A0757-109B-B2B1-E2ED-AF992A2FC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07508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307974-C456-5D8F-679A-CF73705015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9675F-79FE-AC7B-1490-307AFD2D3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992A0-8000-CD21-42FA-2C03F5635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694FA-175E-3E1D-99FC-250314CF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E29D8-C911-E717-EF7B-B5F001340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330269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FE6FE-A168-2D9E-42AA-7F0F4C730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D4C9BB-B62F-3AA2-1D4F-BC629D2B4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CED2B0-8D2C-7A30-0BBA-ED3D404AE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5B02E-D23A-E5E8-DA49-0ECFC2005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D4F0B-C58E-CCE6-B7CE-5A28BAD6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892634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90BD4-011D-CEB9-AD02-910422F0A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84A5D-6543-6B28-6F76-ED0D15FDD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A9310-1ADB-3D5A-C37E-F994D5ABD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C4145-FF67-FF73-63BF-D8C259163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D2013-EBD4-0930-8B6F-00DFCC792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7956037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BF755-2C31-77B0-0C01-EBC722ACD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8C853-DEB6-2138-8EB2-D5EF8C6FC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74DDF-ECC6-7562-23E6-48DA43A9B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92C375-5379-E9D0-546A-CCC93764F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6251B9-B251-7902-207E-936A23A3F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3977075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EAFB5-8CC0-1205-C001-0740E4782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AF824-348B-C204-FA1E-AC1B58C3E3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7188F7-1079-78B7-FBE6-2C29D815C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05A009-EAD2-ECAB-DC07-0143606B9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09F23B-C682-58D0-E202-E17FDEAE8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B33E1A-9781-29C8-6558-C4DBA78E1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1291451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53661-D5DD-5877-9AC7-A62CFE589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14838F-0EB0-9EE6-0438-DFEBE1DA0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68676E-877F-4FDE-0263-CD0E75F08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FF6687-62A3-C62C-F90E-8ED68CC4D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A7F3DD-5F47-EAC8-D525-C34FFC09BE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646C67-6883-713E-A7AD-975E5D7B2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FE6D11-937E-4250-A21D-9590EE962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298ACE-137F-F32B-6F4A-19462AA7D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7414470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75C63-4CD5-09BB-F633-FBEAEFAA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D3CA92-0D4B-5510-24F8-81D59A6B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4B9948-B2AC-AE19-7889-ED422D49B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8D8914-313E-A2D5-9E63-0675BB21A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0515503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96DF34-ABFB-8564-5488-264700DE9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D98A0F-8191-E8D5-FFE7-C313786BD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EC47AA-C681-AE88-86BE-59F041B14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0302380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53858-F2C8-A730-22CE-556263D18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286DE-5D55-3E80-121E-A5E02945C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B0AEA-17C2-4DCE-D861-F993E293E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A1B4E7-7AC4-ABE7-7871-297BDC6B5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8A230-EFF3-2DAD-A78E-43679F487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C48AC-C890-D740-D4C7-384FAA30D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6395210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9984B-3E6C-A4BA-C6AA-B99FE4E7E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66808A-8032-40A0-40D7-A3131D8034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15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5F1D7-F8BE-29B7-1B8A-A260E9C1A5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BAEF4A-F4A8-EF29-C607-3A8025022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51786-5494-9C0F-9ADD-BFF9A2A24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C95-797B-D5BC-9ACE-769F43DC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6928572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7E60B-3F7B-B3EE-3303-3573117E2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394E2-FEA8-1FEA-EC64-26D058E24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B30FE-96C0-16E5-F18F-0BC4F7A18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6F4F48-4898-79C9-0AD7-00004C813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A0757-109B-B2B1-E2ED-AF992A2FC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7735157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307974-C456-5D8F-679A-CF73705015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9675F-79FE-AC7B-1490-307AFD2D35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992A0-8000-CD21-42FA-2C03F5635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5694FA-175E-3E1D-99FC-250314CF3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AE29D8-C911-E717-EF7B-B5F001340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115398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28F03F-6E3D-AADE-3DE6-6C1CE2CFE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B2E07-EF16-5330-7098-03710D677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6CDDB-BA87-2D82-F898-75AF3D9332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6CF4D-DCA1-45C4-A8D8-B4D787F031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B82CF-F22E-B789-FFC7-A61648D1FD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047459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150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28F03F-6E3D-AADE-3DE6-6C1CE2CFE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15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B2E07-EF16-5330-7098-03710D677E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15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6CDDB-BA87-2D82-F898-75AF3D9332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E76F3-2D4F-4645-9F81-0593C924633B}" type="datetimeFigureOut">
              <a:rPr lang="en-150" smtClean="0"/>
              <a:t>30/04/2026</a:t>
            </a:fld>
            <a:endParaRPr lang="en-15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6CF4D-DCA1-45C4-A8D8-B4D787F031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1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B82CF-F22E-B789-FFC7-A61648D1FD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A7C33A-FB45-4E2E-8080-206FD7041641}" type="slidenum">
              <a:rPr lang="en-150" smtClean="0"/>
              <a:t>‹#›</a:t>
            </a:fld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1126097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150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image" Target="../media/image1160.png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image" Target="../media/image1170.png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image" Target="../media/image1290.png"/><Relationship Id="rId7" Type="http://schemas.openxmlformats.org/officeDocument/2006/relationships/image" Target="../media/image13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0.png"/><Relationship Id="rId5" Type="http://schemas.openxmlformats.org/officeDocument/2006/relationships/image" Target="../media/image1.png"/><Relationship Id="rId4" Type="http://schemas.openxmlformats.org/officeDocument/2006/relationships/image" Target="../media/image117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1.png"/><Relationship Id="rId13" Type="http://schemas.openxmlformats.org/officeDocument/2006/relationships/image" Target="../media/image138.png"/><Relationship Id="rId18" Type="http://schemas.openxmlformats.org/officeDocument/2006/relationships/image" Target="../media/image16.png"/><Relationship Id="rId3" Type="http://schemas.openxmlformats.org/officeDocument/2006/relationships/image" Target="../media/image1330.png"/><Relationship Id="rId7" Type="http://schemas.openxmlformats.org/officeDocument/2006/relationships/customXml" Target="../ink/ink1.xml"/><Relationship Id="rId12" Type="http://schemas.openxmlformats.org/officeDocument/2006/relationships/image" Target="../media/image137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60.png"/><Relationship Id="rId11" Type="http://schemas.openxmlformats.org/officeDocument/2006/relationships/customXml" Target="../ink/ink3.xml"/><Relationship Id="rId5" Type="http://schemas.openxmlformats.org/officeDocument/2006/relationships/image" Target="../media/image1350.png"/><Relationship Id="rId15" Type="http://schemas.openxmlformats.org/officeDocument/2006/relationships/image" Target="../media/image13.png"/><Relationship Id="rId10" Type="http://schemas.openxmlformats.org/officeDocument/2006/relationships/image" Target="../media/image2151.png"/><Relationship Id="rId4" Type="http://schemas.openxmlformats.org/officeDocument/2006/relationships/image" Target="../media/image1340.png"/><Relationship Id="rId9" Type="http://schemas.openxmlformats.org/officeDocument/2006/relationships/customXml" Target="../ink/ink2.xml"/><Relationship Id="rId14" Type="http://schemas.openxmlformats.org/officeDocument/2006/relationships/image" Target="../media/image13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460.png"/><Relationship Id="rId10" Type="http://schemas.openxmlformats.org/officeDocument/2006/relationships/image" Target="../media/image21.png"/><Relationship Id="rId4" Type="http://schemas.openxmlformats.org/officeDocument/2006/relationships/image" Target="../media/image1450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1370.png"/><Relationship Id="rId3" Type="http://schemas.openxmlformats.org/officeDocument/2006/relationships/image" Target="../media/image1580.png"/><Relationship Id="rId7" Type="http://schemas.openxmlformats.org/officeDocument/2006/relationships/image" Target="../media/image162.png"/><Relationship Id="rId12" Type="http://schemas.openxmlformats.org/officeDocument/2006/relationships/customXml" Target="../ink/ink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2151.png"/><Relationship Id="rId5" Type="http://schemas.openxmlformats.org/officeDocument/2006/relationships/image" Target="../media/image29.png"/><Relationship Id="rId15" Type="http://schemas.openxmlformats.org/officeDocument/2006/relationships/image" Target="../media/image164.png"/><Relationship Id="rId10" Type="http://schemas.openxmlformats.org/officeDocument/2006/relationships/customXml" Target="../ink/ink5.xml"/><Relationship Id="rId4" Type="http://schemas.openxmlformats.org/officeDocument/2006/relationships/image" Target="../media/image28.png"/><Relationship Id="rId9" Type="http://schemas.openxmlformats.org/officeDocument/2006/relationships/image" Target="../media/image2141.png"/><Relationship Id="rId14" Type="http://schemas.openxmlformats.org/officeDocument/2006/relationships/image" Target="../media/image16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NUL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NULL"/><Relationship Id="rId10" Type="http://schemas.openxmlformats.org/officeDocument/2006/relationships/image" Target="../media/image35.png"/><Relationship Id="rId4" Type="http://schemas.openxmlformats.org/officeDocument/2006/relationships/image" Target="NULL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NULL"/><Relationship Id="rId18" Type="http://schemas.openxmlformats.org/officeDocument/2006/relationships/image" Target="NULL"/><Relationship Id="rId26" Type="http://schemas.openxmlformats.org/officeDocument/2006/relationships/image" Target="../media/image42.png"/><Relationship Id="rId3" Type="http://schemas.openxmlformats.org/officeDocument/2006/relationships/customXml" Target="../ink/ink7.xml"/><Relationship Id="rId21" Type="http://schemas.openxmlformats.org/officeDocument/2006/relationships/image" Target="../media/image37.png"/><Relationship Id="rId7" Type="http://schemas.openxmlformats.org/officeDocument/2006/relationships/customXml" Target="../ink/ink9.xml"/><Relationship Id="rId12" Type="http://schemas.openxmlformats.org/officeDocument/2006/relationships/image" Target="NULL"/><Relationship Id="rId17" Type="http://schemas.openxmlformats.org/officeDocument/2006/relationships/image" Target="NULL"/><Relationship Id="rId25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6" Type="http://schemas.openxmlformats.org/officeDocument/2006/relationships/image" Target="NULL"/><Relationship Id="rId20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24" Type="http://schemas.openxmlformats.org/officeDocument/2006/relationships/image" Target="../media/image40.png"/><Relationship Id="rId5" Type="http://schemas.openxmlformats.org/officeDocument/2006/relationships/customXml" Target="../ink/ink8.xml"/><Relationship Id="rId15" Type="http://schemas.openxmlformats.org/officeDocument/2006/relationships/image" Target="NULL"/><Relationship Id="rId23" Type="http://schemas.openxmlformats.org/officeDocument/2006/relationships/image" Target="../media/image39.png"/><Relationship Id="rId19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36.png"/><Relationship Id="rId14" Type="http://schemas.openxmlformats.org/officeDocument/2006/relationships/image" Target="NULL"/><Relationship Id="rId22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4.gif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NULL"/><Relationship Id="rId4" Type="http://schemas.openxmlformats.org/officeDocument/2006/relationships/customXml" Target="../ink/ink10.xml"/><Relationship Id="rId9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NULL"/><Relationship Id="rId4" Type="http://schemas.openxmlformats.org/officeDocument/2006/relationships/customXml" Target="../ink/ink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64.png"/><Relationship Id="rId4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gif"/><Relationship Id="rId7" Type="http://schemas.openxmlformats.org/officeDocument/2006/relationships/image" Target="../media/image69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gif"/><Relationship Id="rId5" Type="http://schemas.openxmlformats.org/officeDocument/2006/relationships/image" Target="../media/image67.gif"/><Relationship Id="rId4" Type="http://schemas.openxmlformats.org/officeDocument/2006/relationships/image" Target="../media/image66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5" Type="http://schemas.openxmlformats.org/officeDocument/2006/relationships/image" Target="../media/image72.gif"/><Relationship Id="rId4" Type="http://schemas.openxmlformats.org/officeDocument/2006/relationships/image" Target="../media/image71.g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5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6.png"/><Relationship Id="rId9" Type="http://schemas.openxmlformats.org/officeDocument/2006/relationships/image" Target="../media/image8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75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11" Type="http://schemas.openxmlformats.org/officeDocument/2006/relationships/image" Target="../media/image88.png"/><Relationship Id="rId5" Type="http://schemas.openxmlformats.org/officeDocument/2006/relationships/image" Target="../media/image80.png"/><Relationship Id="rId10" Type="http://schemas.openxmlformats.org/officeDocument/2006/relationships/image" Target="../media/image87.png"/><Relationship Id="rId4" Type="http://schemas.openxmlformats.org/officeDocument/2006/relationships/image" Target="../media/image76.png"/><Relationship Id="rId9" Type="http://schemas.openxmlformats.org/officeDocument/2006/relationships/image" Target="../media/image8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customXml" Target="../ink/ink14.xml"/><Relationship Id="rId3" Type="http://schemas.openxmlformats.org/officeDocument/2006/relationships/image" Target="../media/image88.png"/><Relationship Id="rId7" Type="http://schemas.openxmlformats.org/officeDocument/2006/relationships/image" Target="../media/image82.png"/><Relationship Id="rId12" Type="http://schemas.openxmlformats.org/officeDocument/2006/relationships/image" Target="NULL"/><Relationship Id="rId2" Type="http://schemas.openxmlformats.org/officeDocument/2006/relationships/notesSlide" Target="../notesSlides/notesSlide24.xml"/><Relationship Id="rId16" Type="http://schemas.openxmlformats.org/officeDocument/2006/relationships/image" Target="NUL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11" Type="http://schemas.openxmlformats.org/officeDocument/2006/relationships/customXml" Target="../ink/ink13.xml"/><Relationship Id="rId5" Type="http://schemas.openxmlformats.org/officeDocument/2006/relationships/image" Target="../media/image80.png"/><Relationship Id="rId15" Type="http://schemas.openxmlformats.org/officeDocument/2006/relationships/customXml" Target="../ink/ink15.xml"/><Relationship Id="rId10" Type="http://schemas.openxmlformats.org/officeDocument/2006/relationships/image" Target="NULL"/><Relationship Id="rId4" Type="http://schemas.openxmlformats.org/officeDocument/2006/relationships/image" Target="../media/image75.png"/><Relationship Id="rId9" Type="http://schemas.openxmlformats.org/officeDocument/2006/relationships/customXml" Target="../ink/ink12.xml"/><Relationship Id="rId14" Type="http://schemas.openxmlformats.org/officeDocument/2006/relationships/image" Target="NUL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7.png"/><Relationship Id="rId18" Type="http://schemas.openxmlformats.org/officeDocument/2006/relationships/image" Target="../media/image102.png"/><Relationship Id="rId3" Type="http://schemas.openxmlformats.org/officeDocument/2006/relationships/image" Target="NULL"/><Relationship Id="rId21" Type="http://schemas.openxmlformats.org/officeDocument/2006/relationships/image" Target="../media/image105.png"/><Relationship Id="rId7" Type="http://schemas.openxmlformats.org/officeDocument/2006/relationships/image" Target="../media/image91.png"/><Relationship Id="rId12" Type="http://schemas.openxmlformats.org/officeDocument/2006/relationships/image" Target="../media/image96.png"/><Relationship Id="rId17" Type="http://schemas.openxmlformats.org/officeDocument/2006/relationships/image" Target="../media/image101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100.png"/><Relationship Id="rId20" Type="http://schemas.openxmlformats.org/officeDocument/2006/relationships/image" Target="../media/image10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11" Type="http://schemas.openxmlformats.org/officeDocument/2006/relationships/image" Target="../media/image95.png"/><Relationship Id="rId5" Type="http://schemas.openxmlformats.org/officeDocument/2006/relationships/image" Target="../media/image89.png"/><Relationship Id="rId15" Type="http://schemas.openxmlformats.org/officeDocument/2006/relationships/image" Target="../media/image99.png"/><Relationship Id="rId10" Type="http://schemas.openxmlformats.org/officeDocument/2006/relationships/image" Target="../media/image94.png"/><Relationship Id="rId19" Type="http://schemas.openxmlformats.org/officeDocument/2006/relationships/image" Target="../media/image103.png"/><Relationship Id="rId4" Type="http://schemas.openxmlformats.org/officeDocument/2006/relationships/image" Target="NULL"/><Relationship Id="rId9" Type="http://schemas.openxmlformats.org/officeDocument/2006/relationships/image" Target="../media/image93.png"/><Relationship Id="rId14" Type="http://schemas.openxmlformats.org/officeDocument/2006/relationships/image" Target="../media/image98.png"/><Relationship Id="rId22" Type="http://schemas.openxmlformats.org/officeDocument/2006/relationships/image" Target="../media/image10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6.png"/><Relationship Id="rId5" Type="http://schemas.openxmlformats.org/officeDocument/2006/relationships/image" Target="../media/image104.png"/><Relationship Id="rId4" Type="http://schemas.openxmlformats.org/officeDocument/2006/relationships/image" Target="NUL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1.gif"/><Relationship Id="rId4" Type="http://schemas.openxmlformats.org/officeDocument/2006/relationships/image" Target="../media/image110.gi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8847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D4CFE-56E4-A80A-EDA6-61F2082431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88251"/>
            <a:ext cx="9144000" cy="923330"/>
          </a:xfrm>
        </p:spPr>
        <p:txBody>
          <a:bodyPr>
            <a:spAutoFit/>
          </a:bodyPr>
          <a:lstStyle/>
          <a:p>
            <a:r>
              <a:rPr lang="el-GR" dirty="0">
                <a:solidFill>
                  <a:schemeClr val="bg1"/>
                </a:solidFill>
                <a:latin typeface="+mn-lt"/>
              </a:rPr>
              <a:t>ΦΥΣΙΚΗ 86Υ011</a:t>
            </a:r>
            <a:endParaRPr lang="en-15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C6560E-06D4-0153-A7C8-D6AB019C85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73059"/>
            <a:ext cx="9144000" cy="885371"/>
          </a:xfrm>
        </p:spPr>
        <p:txBody>
          <a:bodyPr>
            <a:spAutoFit/>
          </a:bodyPr>
          <a:lstStyle/>
          <a:p>
            <a:r>
              <a:rPr lang="el-GR" dirty="0">
                <a:solidFill>
                  <a:schemeClr val="bg1"/>
                </a:solidFill>
              </a:rPr>
              <a:t>Εμμανουήλ Πρωτονοτάριος</a:t>
            </a:r>
          </a:p>
          <a:p>
            <a:r>
              <a:rPr lang="el-GR" dirty="0">
                <a:solidFill>
                  <a:schemeClr val="bg1"/>
                </a:solidFill>
              </a:rPr>
              <a:t>1</a:t>
            </a:r>
            <a:r>
              <a:rPr lang="en-US" dirty="0">
                <a:solidFill>
                  <a:schemeClr val="bg1"/>
                </a:solidFill>
              </a:rPr>
              <a:t>7</a:t>
            </a:r>
            <a:r>
              <a:rPr lang="el-GR" baseline="30000" dirty="0">
                <a:solidFill>
                  <a:schemeClr val="bg1"/>
                </a:solidFill>
              </a:rPr>
              <a:t>ο</a:t>
            </a:r>
            <a:r>
              <a:rPr lang="el-GR" dirty="0">
                <a:solidFill>
                  <a:schemeClr val="bg1"/>
                </a:solidFill>
              </a:rPr>
              <a:t> Μάθημα</a:t>
            </a:r>
            <a:endParaRPr lang="en-1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20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0243ACC3-9E43-BD7D-D199-60FAD76A4702}"/>
              </a:ext>
            </a:extLst>
          </p:cNvPr>
          <p:cNvSpPr/>
          <p:nvPr/>
        </p:nvSpPr>
        <p:spPr>
          <a:xfrm>
            <a:off x="999063" y="1573742"/>
            <a:ext cx="929655" cy="745765"/>
          </a:xfrm>
          <a:prstGeom prst="rect">
            <a:avLst/>
          </a:prstGeom>
          <a:solidFill>
            <a:schemeClr val="bg2">
              <a:lumMod val="50000"/>
              <a:alpha val="17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Έργο Δύναμης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1226AF-BE7C-561D-DF77-705FF64BFA25}"/>
              </a:ext>
            </a:extLst>
          </p:cNvPr>
          <p:cNvSpPr/>
          <p:nvPr/>
        </p:nvSpPr>
        <p:spPr>
          <a:xfrm>
            <a:off x="340764" y="2322268"/>
            <a:ext cx="5810841" cy="349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BC9266-8F51-648C-04F2-79193E88A1BD}"/>
              </a:ext>
            </a:extLst>
          </p:cNvPr>
          <p:cNvSpPr/>
          <p:nvPr/>
        </p:nvSpPr>
        <p:spPr>
          <a:xfrm>
            <a:off x="999064" y="1576503"/>
            <a:ext cx="929655" cy="7457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AD79321-5198-9D34-091D-A62960E33E38}"/>
              </a:ext>
            </a:extLst>
          </p:cNvPr>
          <p:cNvCxnSpPr>
            <a:cxnSpLocks/>
          </p:cNvCxnSpPr>
          <p:nvPr/>
        </p:nvCxnSpPr>
        <p:spPr>
          <a:xfrm>
            <a:off x="1524097" y="1949386"/>
            <a:ext cx="720000" cy="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DAF2882-98C2-0E8A-C8A2-D8448BFBAAA5}"/>
                  </a:ext>
                </a:extLst>
              </p:cNvPr>
              <p:cNvSpPr txBox="1"/>
              <p:nvPr/>
            </p:nvSpPr>
            <p:spPr>
              <a:xfrm>
                <a:off x="1777774" y="1470541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DAF2882-98C2-0E8A-C8A2-D8448BFBAA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7774" y="1470541"/>
                <a:ext cx="809244" cy="404791"/>
              </a:xfrm>
              <a:prstGeom prst="rect">
                <a:avLst/>
              </a:prstGeom>
              <a:blipFill>
                <a:blip r:embed="rId3"/>
                <a:stretch>
                  <a:fillRect t="-22388" r="-5303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E16EE6E-F196-B9EE-19DF-DF357A528112}"/>
              </a:ext>
            </a:extLst>
          </p:cNvPr>
          <p:cNvCxnSpPr>
            <a:cxnSpLocks/>
          </p:cNvCxnSpPr>
          <p:nvPr/>
        </p:nvCxnSpPr>
        <p:spPr>
          <a:xfrm>
            <a:off x="1040629" y="2518440"/>
            <a:ext cx="2952000" cy="0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D1892E-07B7-DD68-0D4E-CA1702AF3035}"/>
                  </a:ext>
                </a:extLst>
              </p:cNvPr>
              <p:cNvSpPr txBox="1"/>
              <p:nvPr/>
            </p:nvSpPr>
            <p:spPr>
              <a:xfrm>
                <a:off x="2393267" y="2674959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D1892E-07B7-DD68-0D4E-CA1702AF3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267" y="2674959"/>
                <a:ext cx="809244" cy="369332"/>
              </a:xfrm>
              <a:prstGeom prst="rect">
                <a:avLst/>
              </a:prstGeom>
              <a:blipFill>
                <a:blip r:embed="rId4"/>
                <a:stretch>
                  <a:fillRect t="-23333" r="-13636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7EB4FF86-070B-8B2B-91F6-6023695F55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0738" y="1700598"/>
            <a:ext cx="5035809" cy="920797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24" name="Subtitle 2">
            <a:extLst>
              <a:ext uri="{FF2B5EF4-FFF2-40B4-BE49-F238E27FC236}">
                <a16:creationId xmlns:a16="http://schemas.microsoft.com/office/drawing/2014/main" id="{7D41C555-41C1-B763-CFD2-0D9750D2B629}"/>
              </a:ext>
            </a:extLst>
          </p:cNvPr>
          <p:cNvSpPr txBox="1">
            <a:spLocks/>
          </p:cNvSpPr>
          <p:nvPr/>
        </p:nvSpPr>
        <p:spPr>
          <a:xfrm>
            <a:off x="8237548" y="1114713"/>
            <a:ext cx="1874588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WORK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4747356" y="2979922"/>
            <a:ext cx="280849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Εφαρμογή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C7518425-9134-5F8B-2573-6375FFEE7F5F}"/>
              </a:ext>
            </a:extLst>
          </p:cNvPr>
          <p:cNvSpPr txBox="1">
            <a:spLocks/>
          </p:cNvSpPr>
          <p:nvPr/>
        </p:nvSpPr>
        <p:spPr>
          <a:xfrm>
            <a:off x="200222" y="3515266"/>
            <a:ext cx="11229778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dirty="0">
                <a:solidFill>
                  <a:schemeClr val="bg1"/>
                </a:solidFill>
              </a:rPr>
              <a:t>Ένα σώμα κινείται υπό την επίδραση οριζόντιας δύναμης </a:t>
            </a:r>
            <a:r>
              <a:rPr lang="en-US" dirty="0">
                <a:solidFill>
                  <a:schemeClr val="bg1"/>
                </a:solidFill>
              </a:rPr>
              <a:t>F = 4N </a:t>
            </a:r>
            <a:r>
              <a:rPr lang="el-GR" dirty="0">
                <a:solidFill>
                  <a:schemeClr val="bg1"/>
                </a:solidFill>
              </a:rPr>
              <a:t>και μετατοπίζεται κατά Δ</a:t>
            </a:r>
            <a:r>
              <a:rPr lang="en-US" dirty="0">
                <a:solidFill>
                  <a:schemeClr val="bg1"/>
                </a:solidFill>
              </a:rPr>
              <a:t>x = 6m. </a:t>
            </a:r>
            <a:r>
              <a:rPr lang="el-GR" dirty="0">
                <a:solidFill>
                  <a:schemeClr val="bg1"/>
                </a:solidFill>
              </a:rPr>
              <a:t>Να υπολογίσετε το έργο της δύναμης </a:t>
            </a:r>
            <a:r>
              <a:rPr lang="en-US" dirty="0">
                <a:solidFill>
                  <a:schemeClr val="bg1"/>
                </a:solidFill>
              </a:rPr>
              <a:t>F </a:t>
            </a:r>
            <a:r>
              <a:rPr lang="el-GR" dirty="0">
                <a:solidFill>
                  <a:schemeClr val="bg1"/>
                </a:solidFill>
              </a:rPr>
              <a:t>για αυτήν τη μετατόπιση.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091CA46-93B7-6BD2-7DDA-6640BA4AFE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223" y="4324865"/>
            <a:ext cx="2172736" cy="1298342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C429A17-D9FE-B902-2E4C-C0E405BF14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90222" y="4319343"/>
            <a:ext cx="3437136" cy="130938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1BE59C5B-D240-15B4-98D3-BB84C1EE10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15111" y="4630736"/>
            <a:ext cx="2740798" cy="78381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DEAA880-FC2D-C739-8BE2-8EB6F52ADA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43662" y="4699200"/>
            <a:ext cx="1148878" cy="580126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4DD06A2-400C-56AD-FBE9-28E028515D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92540" y="4699200"/>
            <a:ext cx="561815" cy="670694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F3A2A6B8-6124-49E8-26BC-7F29AE8FA17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3459" y="5852680"/>
            <a:ext cx="1436763" cy="696209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F4FE9D1-E695-EAD3-97DE-DF5489599AF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93267" y="5852680"/>
            <a:ext cx="2691652" cy="8958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3C38694-32ED-76EF-BDD6-F61C3C83EE1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87964" y="5638766"/>
            <a:ext cx="2317838" cy="121923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56B597A-D876-B2B3-926A-828AB81A221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07167" y="5852680"/>
            <a:ext cx="950988" cy="88037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55C8E21C-1C28-7F62-5575-0CA24E8E372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288642" y="5852680"/>
            <a:ext cx="1903886" cy="836198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11B0969D-89C7-B4AD-B4BC-BA0C0BB1CBC8}"/>
              </a:ext>
            </a:extLst>
          </p:cNvPr>
          <p:cNvSpPr/>
          <p:nvPr/>
        </p:nvSpPr>
        <p:spPr>
          <a:xfrm>
            <a:off x="1463840" y="1895386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99316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7.40741E-7 L 0.25 7.40741E-7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7.40741E-7 L 0.25 7.40741E-7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0 L 0.25 0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6" grpId="0" animBg="1"/>
      <p:bldP spid="7" grpId="0" animBg="1"/>
      <p:bldP spid="7" grpId="1" animBg="1"/>
      <p:bldP spid="13" grpId="0"/>
      <p:bldP spid="13" grpId="1"/>
      <p:bldP spid="22" grpId="0"/>
      <p:bldP spid="24" grpId="0"/>
      <p:bldP spid="25" grpId="0"/>
      <p:bldP spid="26" grpId="0"/>
      <p:bldP spid="3" grpId="0" animBg="1"/>
      <p:bldP spid="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3ABD53EF-CC4E-7058-3791-D10CA2A7FAEE}"/>
              </a:ext>
            </a:extLst>
          </p:cNvPr>
          <p:cNvSpPr/>
          <p:nvPr/>
        </p:nvSpPr>
        <p:spPr>
          <a:xfrm>
            <a:off x="1007406" y="5186557"/>
            <a:ext cx="929655" cy="745765"/>
          </a:xfrm>
          <a:prstGeom prst="rect">
            <a:avLst/>
          </a:prstGeom>
          <a:solidFill>
            <a:schemeClr val="bg2">
              <a:lumMod val="50000"/>
              <a:alpha val="17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Έργο Δύναμης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1226AF-BE7C-561D-DF77-705FF64BFA25}"/>
              </a:ext>
            </a:extLst>
          </p:cNvPr>
          <p:cNvSpPr/>
          <p:nvPr/>
        </p:nvSpPr>
        <p:spPr>
          <a:xfrm>
            <a:off x="340764" y="2322268"/>
            <a:ext cx="5810841" cy="349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BC9266-8F51-648C-04F2-79193E88A1BD}"/>
              </a:ext>
            </a:extLst>
          </p:cNvPr>
          <p:cNvSpPr/>
          <p:nvPr/>
        </p:nvSpPr>
        <p:spPr>
          <a:xfrm>
            <a:off x="999064" y="1576503"/>
            <a:ext cx="929655" cy="7457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AD79321-5198-9D34-091D-A62960E33E38}"/>
              </a:ext>
            </a:extLst>
          </p:cNvPr>
          <p:cNvCxnSpPr>
            <a:cxnSpLocks/>
          </p:cNvCxnSpPr>
          <p:nvPr/>
        </p:nvCxnSpPr>
        <p:spPr>
          <a:xfrm>
            <a:off x="1462397" y="1961262"/>
            <a:ext cx="720000" cy="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DAF2882-98C2-0E8A-C8A2-D8448BFBAAA5}"/>
                  </a:ext>
                </a:extLst>
              </p:cNvPr>
              <p:cNvSpPr txBox="1"/>
              <p:nvPr/>
            </p:nvSpPr>
            <p:spPr>
              <a:xfrm>
                <a:off x="1738608" y="1526866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DAF2882-98C2-0E8A-C8A2-D8448BFBAA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8608" y="1526866"/>
                <a:ext cx="809244" cy="404791"/>
              </a:xfrm>
              <a:prstGeom prst="rect">
                <a:avLst/>
              </a:prstGeom>
              <a:blipFill>
                <a:blip r:embed="rId3"/>
                <a:stretch>
                  <a:fillRect t="-22388" r="-5263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E16EE6E-F196-B9EE-19DF-DF357A528112}"/>
              </a:ext>
            </a:extLst>
          </p:cNvPr>
          <p:cNvCxnSpPr>
            <a:cxnSpLocks/>
          </p:cNvCxnSpPr>
          <p:nvPr/>
        </p:nvCxnSpPr>
        <p:spPr>
          <a:xfrm>
            <a:off x="1048972" y="2494690"/>
            <a:ext cx="2952000" cy="0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D1892E-07B7-DD68-0D4E-CA1702AF3035}"/>
                  </a:ext>
                </a:extLst>
              </p:cNvPr>
              <p:cNvSpPr txBox="1"/>
              <p:nvPr/>
            </p:nvSpPr>
            <p:spPr>
              <a:xfrm>
                <a:off x="2393267" y="2674959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D1892E-07B7-DD68-0D4E-CA1702AF3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267" y="2674959"/>
                <a:ext cx="809244" cy="369332"/>
              </a:xfrm>
              <a:prstGeom prst="rect">
                <a:avLst/>
              </a:prstGeom>
              <a:blipFill>
                <a:blip r:embed="rId4"/>
                <a:stretch>
                  <a:fillRect t="-23333" r="-13636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7EB4FF86-070B-8B2B-91F6-6023695F55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0738" y="1700598"/>
            <a:ext cx="5035809" cy="920797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24" name="Subtitle 2">
            <a:extLst>
              <a:ext uri="{FF2B5EF4-FFF2-40B4-BE49-F238E27FC236}">
                <a16:creationId xmlns:a16="http://schemas.microsoft.com/office/drawing/2014/main" id="{7D41C555-41C1-B763-CFD2-0D9750D2B629}"/>
              </a:ext>
            </a:extLst>
          </p:cNvPr>
          <p:cNvSpPr txBox="1">
            <a:spLocks/>
          </p:cNvSpPr>
          <p:nvPr/>
        </p:nvSpPr>
        <p:spPr>
          <a:xfrm>
            <a:off x="8237548" y="1114713"/>
            <a:ext cx="1874588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WORK</a:t>
            </a:r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4747356" y="2979922"/>
            <a:ext cx="280849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Τι εκφράζει ?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C7518425-9134-5F8B-2573-6375FFEE7F5F}"/>
              </a:ext>
            </a:extLst>
          </p:cNvPr>
          <p:cNvSpPr txBox="1">
            <a:spLocks/>
          </p:cNvSpPr>
          <p:nvPr/>
        </p:nvSpPr>
        <p:spPr>
          <a:xfrm>
            <a:off x="200222" y="3515266"/>
            <a:ext cx="11229778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dirty="0">
                <a:solidFill>
                  <a:schemeClr val="bg1"/>
                </a:solidFill>
              </a:rPr>
              <a:t>Η δύναμη μεταφέρει ενέργεια στο σώμα – προσφέρει ενέργεια.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Το έργο της δύναμης εκφράζει τη μετατροπή μίας μορφής ενέργειας σε μία άλλη.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C7B148-A85D-4F17-19F0-E4D5D0828753}"/>
              </a:ext>
            </a:extLst>
          </p:cNvPr>
          <p:cNvSpPr/>
          <p:nvPr/>
        </p:nvSpPr>
        <p:spPr>
          <a:xfrm>
            <a:off x="340764" y="5922970"/>
            <a:ext cx="5810841" cy="349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A529BB-C5EC-8ACF-8BB6-65A4C00250E7}"/>
              </a:ext>
            </a:extLst>
          </p:cNvPr>
          <p:cNvSpPr/>
          <p:nvPr/>
        </p:nvSpPr>
        <p:spPr>
          <a:xfrm>
            <a:off x="999064" y="5177205"/>
            <a:ext cx="929655" cy="7457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18762E8-723A-B4E1-2971-4A31A277B11E}"/>
              </a:ext>
            </a:extLst>
          </p:cNvPr>
          <p:cNvCxnSpPr>
            <a:cxnSpLocks/>
          </p:cNvCxnSpPr>
          <p:nvPr/>
        </p:nvCxnSpPr>
        <p:spPr>
          <a:xfrm>
            <a:off x="742397" y="5550087"/>
            <a:ext cx="720000" cy="0"/>
          </a:xfrm>
          <a:prstGeom prst="straightConnector1">
            <a:avLst/>
          </a:prstGeom>
          <a:ln w="63500">
            <a:solidFill>
              <a:srgbClr val="FF000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3941EAC-0F21-AA19-36CF-5A6D7FA86064}"/>
                  </a:ext>
                </a:extLst>
              </p:cNvPr>
              <p:cNvSpPr txBox="1"/>
              <p:nvPr/>
            </p:nvSpPr>
            <p:spPr>
              <a:xfrm>
                <a:off x="340764" y="4998549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3941EAC-0F21-AA19-36CF-5A6D7FA860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764" y="4998549"/>
                <a:ext cx="809244" cy="404791"/>
              </a:xfrm>
              <a:prstGeom prst="rect">
                <a:avLst/>
              </a:prstGeom>
              <a:blipFill>
                <a:blip r:embed="rId6"/>
                <a:stretch>
                  <a:fillRect t="-22727" r="-4511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D0BF393-47A8-E0A3-4F72-7C2D2365522C}"/>
              </a:ext>
            </a:extLst>
          </p:cNvPr>
          <p:cNvCxnSpPr>
            <a:cxnSpLocks/>
          </p:cNvCxnSpPr>
          <p:nvPr/>
        </p:nvCxnSpPr>
        <p:spPr>
          <a:xfrm>
            <a:off x="1019282" y="6095392"/>
            <a:ext cx="2952000" cy="0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FBFE8DC-349B-A91B-5F15-57FE4DA7D5E9}"/>
                  </a:ext>
                </a:extLst>
              </p:cNvPr>
              <p:cNvSpPr txBox="1"/>
              <p:nvPr/>
            </p:nvSpPr>
            <p:spPr>
              <a:xfrm>
                <a:off x="2393267" y="6275661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FBFE8DC-349B-A91B-5F15-57FE4DA7D5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267" y="6275661"/>
                <a:ext cx="809244" cy="369332"/>
              </a:xfrm>
              <a:prstGeom prst="rect">
                <a:avLst/>
              </a:prstGeom>
              <a:blipFill>
                <a:blip r:embed="rId7"/>
                <a:stretch>
                  <a:fillRect t="-22951" r="-13636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Subtitle 2">
            <a:extLst>
              <a:ext uri="{FF2B5EF4-FFF2-40B4-BE49-F238E27FC236}">
                <a16:creationId xmlns:a16="http://schemas.microsoft.com/office/drawing/2014/main" id="{C57CF82A-04F3-1AB4-3A19-0263AC4E1909}"/>
              </a:ext>
            </a:extLst>
          </p:cNvPr>
          <p:cNvSpPr txBox="1">
            <a:spLocks/>
          </p:cNvSpPr>
          <p:nvPr/>
        </p:nvSpPr>
        <p:spPr>
          <a:xfrm>
            <a:off x="1738608" y="494690"/>
            <a:ext cx="342697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Θετικό Έργο</a:t>
            </a:r>
          </a:p>
          <a:p>
            <a:r>
              <a:rPr lang="el-GR" dirty="0">
                <a:solidFill>
                  <a:schemeClr val="bg1"/>
                </a:solidFill>
              </a:rPr>
              <a:t>προσφέρεται στο σώμα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7F4B77AF-0583-59D9-F234-D2C59B4A6E3B}"/>
              </a:ext>
            </a:extLst>
          </p:cNvPr>
          <p:cNvSpPr txBox="1">
            <a:spLocks/>
          </p:cNvSpPr>
          <p:nvPr/>
        </p:nvSpPr>
        <p:spPr>
          <a:xfrm>
            <a:off x="6261773" y="4612754"/>
            <a:ext cx="2193458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Αρνητικό Έργο</a:t>
            </a:r>
          </a:p>
          <a:p>
            <a:r>
              <a:rPr lang="el-GR" dirty="0">
                <a:solidFill>
                  <a:schemeClr val="bg1"/>
                </a:solidFill>
              </a:rPr>
              <a:t>καταναλώνεται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5631E6D-B2B1-9C29-54B7-8C2E54C8B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4842" y="4506667"/>
            <a:ext cx="2750686" cy="2200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94149CF9-EBB0-803C-8ADE-680BCC487551}"/>
              </a:ext>
            </a:extLst>
          </p:cNvPr>
          <p:cNvSpPr/>
          <p:nvPr/>
        </p:nvSpPr>
        <p:spPr>
          <a:xfrm>
            <a:off x="1463840" y="1906960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4570C4C-BC15-B0EB-F4C1-EB6EAF92E07A}"/>
              </a:ext>
            </a:extLst>
          </p:cNvPr>
          <p:cNvSpPr/>
          <p:nvPr/>
        </p:nvSpPr>
        <p:spPr>
          <a:xfrm>
            <a:off x="1416739" y="5498941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627433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7.40741E-7 L 0.25 7.40741E-7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7.40741E-7 L 0.25 7.40741E-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33333E-6 L 0.25 -3.33333E-6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2.22222E-6 L 0.25 -2.22222E-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6" grpId="0"/>
      <p:bldP spid="3" grpId="0" animBg="1"/>
      <p:bldP spid="4" grpId="0" animBg="1"/>
      <p:bldP spid="4" grpId="1" animBg="1"/>
      <p:bldP spid="8" grpId="0"/>
      <p:bldP spid="8" grpId="1"/>
      <p:bldP spid="10" grpId="0"/>
      <p:bldP spid="11" grpId="0"/>
      <p:bldP spid="14" grpId="0"/>
      <p:bldP spid="16" grpId="0" animBg="1"/>
      <p:bldP spid="1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Ενέργεια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57CF82A-04F3-1AB4-3A19-0263AC4E1909}"/>
              </a:ext>
            </a:extLst>
          </p:cNvPr>
          <p:cNvSpPr txBox="1">
            <a:spLocks/>
          </p:cNvSpPr>
          <p:nvPr/>
        </p:nvSpPr>
        <p:spPr>
          <a:xfrm>
            <a:off x="1792297" y="989882"/>
            <a:ext cx="8607406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Είναι μία θεμελιώδης έννοια στη Φυσική</a:t>
            </a:r>
          </a:p>
          <a:p>
            <a:r>
              <a:rPr lang="el-GR" dirty="0">
                <a:solidFill>
                  <a:schemeClr val="bg1"/>
                </a:solidFill>
              </a:rPr>
              <a:t>Εκφράζει την ικανότητα να προκληθούν </a:t>
            </a:r>
            <a:r>
              <a:rPr lang="el-GR" dirty="0" err="1">
                <a:solidFill>
                  <a:schemeClr val="bg1"/>
                </a:solidFill>
              </a:rPr>
              <a:t>παρατηρήσιμες</a:t>
            </a:r>
            <a:r>
              <a:rPr lang="el-GR" dirty="0">
                <a:solidFill>
                  <a:schemeClr val="bg1"/>
                </a:solidFill>
              </a:rPr>
              <a:t> μεταβολές, όπως το να μετακινηθεί ένα βαρύ σώμα.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Δεν παρατηρούμε την ενέργεια αλλά τις μεταβολές της.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Μεταφέρεται από ένα σύστημα σε ένα άλλο</a:t>
            </a:r>
          </a:p>
          <a:p>
            <a:r>
              <a:rPr lang="el-GR" dirty="0">
                <a:solidFill>
                  <a:schemeClr val="bg1"/>
                </a:solidFill>
              </a:rPr>
              <a:t>ή</a:t>
            </a:r>
          </a:p>
          <a:p>
            <a:r>
              <a:rPr lang="el-GR" dirty="0">
                <a:solidFill>
                  <a:schemeClr val="bg1"/>
                </a:solidFill>
              </a:rPr>
              <a:t>μετατρέπεται από μία μορφή σε μία άλλη</a:t>
            </a:r>
          </a:p>
          <a:p>
            <a:r>
              <a:rPr lang="el-GR" dirty="0">
                <a:solidFill>
                  <a:schemeClr val="bg1"/>
                </a:solidFill>
              </a:rPr>
              <a:t>(π.χ. κινητική, δυναμική, θερμική)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Δεν υπήρχε η έννοια της ενέργειας στην εποχή του </a:t>
            </a:r>
            <a:r>
              <a:rPr lang="en-US" dirty="0">
                <a:solidFill>
                  <a:schemeClr val="bg1"/>
                </a:solidFill>
              </a:rPr>
              <a:t>Newton</a:t>
            </a:r>
            <a:r>
              <a:rPr lang="el-GR" dirty="0">
                <a:solidFill>
                  <a:schemeClr val="bg1"/>
                </a:solidFill>
              </a:rPr>
              <a:t>.</a:t>
            </a:r>
          </a:p>
          <a:p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99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Ενέργεια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57CF82A-04F3-1AB4-3A19-0263AC4E1909}"/>
              </a:ext>
            </a:extLst>
          </p:cNvPr>
          <p:cNvSpPr txBox="1">
            <a:spLocks/>
          </p:cNvSpPr>
          <p:nvPr/>
        </p:nvSpPr>
        <p:spPr>
          <a:xfrm>
            <a:off x="1792297" y="1759599"/>
            <a:ext cx="8607406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Σε όλα τα φαινόμενα που έχουμε παρατηρήσει μέχρι στιγμής,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η ενέργεια δεν χάνεται ούτε δημιουργείται</a:t>
            </a:r>
          </a:p>
          <a:p>
            <a:r>
              <a:rPr lang="el-GR" dirty="0">
                <a:solidFill>
                  <a:schemeClr val="bg1"/>
                </a:solidFill>
              </a:rPr>
              <a:t>μετασχηματίζεται ή μεταφέρεται </a:t>
            </a:r>
          </a:p>
          <a:p>
            <a:r>
              <a:rPr lang="el-GR" dirty="0">
                <a:solidFill>
                  <a:schemeClr val="bg1"/>
                </a:solidFill>
              </a:rPr>
              <a:t>αλλά το συνολικό ποσό της παραμένει σταθερό.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u="sng" dirty="0">
                <a:solidFill>
                  <a:schemeClr val="bg1"/>
                </a:solidFill>
              </a:rPr>
              <a:t>Αρχή Διατήρησης της Ενέργειας</a:t>
            </a:r>
          </a:p>
          <a:p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58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96BFE38-DCC9-694C-34A7-8BE7DE2E0CB6}"/>
              </a:ext>
            </a:extLst>
          </p:cNvPr>
          <p:cNvSpPr/>
          <p:nvPr/>
        </p:nvSpPr>
        <p:spPr>
          <a:xfrm>
            <a:off x="1933127" y="4656745"/>
            <a:ext cx="929655" cy="745765"/>
          </a:xfrm>
          <a:prstGeom prst="rect">
            <a:avLst/>
          </a:prstGeom>
          <a:solidFill>
            <a:schemeClr val="bg2">
              <a:lumMod val="50000"/>
              <a:alpha val="17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A62E35-7167-5A81-AA0F-4C7C26C2C73C}"/>
              </a:ext>
            </a:extLst>
          </p:cNvPr>
          <p:cNvSpPr/>
          <p:nvPr/>
        </p:nvSpPr>
        <p:spPr>
          <a:xfrm>
            <a:off x="1943941" y="4660294"/>
            <a:ext cx="929655" cy="7457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34" name="Partial Circle 33">
            <a:extLst>
              <a:ext uri="{FF2B5EF4-FFF2-40B4-BE49-F238E27FC236}">
                <a16:creationId xmlns:a16="http://schemas.microsoft.com/office/drawing/2014/main" id="{419EA9C0-9E77-083F-F86C-0BB3CC6F5553}"/>
              </a:ext>
            </a:extLst>
          </p:cNvPr>
          <p:cNvSpPr/>
          <p:nvPr/>
        </p:nvSpPr>
        <p:spPr>
          <a:xfrm>
            <a:off x="4958488" y="4472220"/>
            <a:ext cx="1080000" cy="1080000"/>
          </a:xfrm>
          <a:prstGeom prst="pie">
            <a:avLst>
              <a:gd name="adj1" fmla="val 19748114"/>
              <a:gd name="adj2" fmla="val 18029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FCA38C-95B5-8E7A-E84F-538278FEE13A}"/>
              </a:ext>
            </a:extLst>
          </p:cNvPr>
          <p:cNvSpPr/>
          <p:nvPr/>
        </p:nvSpPr>
        <p:spPr>
          <a:xfrm>
            <a:off x="1943941" y="1745146"/>
            <a:ext cx="929655" cy="745765"/>
          </a:xfrm>
          <a:prstGeom prst="rect">
            <a:avLst/>
          </a:prstGeom>
          <a:solidFill>
            <a:schemeClr val="bg2">
              <a:lumMod val="50000"/>
              <a:alpha val="17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Έργο Δύναμης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1226AF-BE7C-561D-DF77-705FF64BFA25}"/>
              </a:ext>
            </a:extLst>
          </p:cNvPr>
          <p:cNvSpPr/>
          <p:nvPr/>
        </p:nvSpPr>
        <p:spPr>
          <a:xfrm>
            <a:off x="1296455" y="2494460"/>
            <a:ext cx="5810841" cy="349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BC9266-8F51-648C-04F2-79193E88A1BD}"/>
              </a:ext>
            </a:extLst>
          </p:cNvPr>
          <p:cNvSpPr/>
          <p:nvPr/>
        </p:nvSpPr>
        <p:spPr>
          <a:xfrm>
            <a:off x="1954755" y="1748695"/>
            <a:ext cx="929655" cy="7457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AD79321-5198-9D34-091D-A62960E33E38}"/>
              </a:ext>
            </a:extLst>
          </p:cNvPr>
          <p:cNvCxnSpPr>
            <a:cxnSpLocks/>
          </p:cNvCxnSpPr>
          <p:nvPr/>
        </p:nvCxnSpPr>
        <p:spPr>
          <a:xfrm rot="16200000">
            <a:off x="2089173" y="1761111"/>
            <a:ext cx="720000" cy="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DAF2882-98C2-0E8A-C8A2-D8448BFBAAA5}"/>
                  </a:ext>
                </a:extLst>
              </p:cNvPr>
              <p:cNvSpPr txBox="1"/>
              <p:nvPr/>
            </p:nvSpPr>
            <p:spPr>
              <a:xfrm>
                <a:off x="1639929" y="1345678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DAF2882-98C2-0E8A-C8A2-D8448BFBAA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929" y="1345678"/>
                <a:ext cx="809244" cy="404791"/>
              </a:xfrm>
              <a:prstGeom prst="rect">
                <a:avLst/>
              </a:prstGeom>
              <a:blipFill>
                <a:blip r:embed="rId3"/>
                <a:stretch>
                  <a:fillRect t="-22727" r="-5263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E16EE6E-F196-B9EE-19DF-DF357A528112}"/>
              </a:ext>
            </a:extLst>
          </p:cNvPr>
          <p:cNvCxnSpPr>
            <a:cxnSpLocks/>
          </p:cNvCxnSpPr>
          <p:nvPr/>
        </p:nvCxnSpPr>
        <p:spPr>
          <a:xfrm>
            <a:off x="1998725" y="2666882"/>
            <a:ext cx="2952000" cy="2149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D1892E-07B7-DD68-0D4E-CA1702AF3035}"/>
                  </a:ext>
                </a:extLst>
              </p:cNvPr>
              <p:cNvSpPr txBox="1"/>
              <p:nvPr/>
            </p:nvSpPr>
            <p:spPr>
              <a:xfrm>
                <a:off x="3348958" y="2847151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D1892E-07B7-DD68-0D4E-CA1702AF3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8958" y="2847151"/>
                <a:ext cx="809244" cy="369332"/>
              </a:xfrm>
              <a:prstGeom prst="rect">
                <a:avLst/>
              </a:prstGeom>
              <a:blipFill>
                <a:blip r:embed="rId4"/>
                <a:stretch>
                  <a:fillRect t="-22951" r="-13534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ubtitle 2">
            <a:extLst>
              <a:ext uri="{FF2B5EF4-FFF2-40B4-BE49-F238E27FC236}">
                <a16:creationId xmlns:a16="http://schemas.microsoft.com/office/drawing/2014/main" id="{099BB020-C01E-F4FB-3E2D-577DFA7C59F1}"/>
              </a:ext>
            </a:extLst>
          </p:cNvPr>
          <p:cNvSpPr txBox="1">
            <a:spLocks/>
          </p:cNvSpPr>
          <p:nvPr/>
        </p:nvSpPr>
        <p:spPr>
          <a:xfrm>
            <a:off x="6459705" y="1082164"/>
            <a:ext cx="245803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dirty="0">
                <a:solidFill>
                  <a:schemeClr val="bg1"/>
                </a:solidFill>
              </a:rPr>
              <a:t>Μηδενικό Έργο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38B6432-7883-F762-161A-3EA6622DAC10}"/>
              </a:ext>
            </a:extLst>
          </p:cNvPr>
          <p:cNvSpPr/>
          <p:nvPr/>
        </p:nvSpPr>
        <p:spPr>
          <a:xfrm>
            <a:off x="1285641" y="5406059"/>
            <a:ext cx="5810841" cy="349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9B2AEB7-71F7-17E0-6949-91A42D860BFA}"/>
              </a:ext>
            </a:extLst>
          </p:cNvPr>
          <p:cNvCxnSpPr>
            <a:cxnSpLocks/>
          </p:cNvCxnSpPr>
          <p:nvPr/>
        </p:nvCxnSpPr>
        <p:spPr>
          <a:xfrm flipV="1">
            <a:off x="2407610" y="4560124"/>
            <a:ext cx="819686" cy="469503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3A98F7D-1E31-8B02-0FF2-10B0A700D848}"/>
                  </a:ext>
                </a:extLst>
              </p:cNvPr>
              <p:cNvSpPr txBox="1"/>
              <p:nvPr/>
            </p:nvSpPr>
            <p:spPr>
              <a:xfrm>
                <a:off x="2539714" y="4126131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F3A98F7D-1E31-8B02-0FF2-10B0A700D8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9714" y="4126131"/>
                <a:ext cx="809244" cy="404791"/>
              </a:xfrm>
              <a:prstGeom prst="rect">
                <a:avLst/>
              </a:prstGeom>
              <a:blipFill>
                <a:blip r:embed="rId5"/>
                <a:stretch>
                  <a:fillRect t="-22727" r="-5303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B341461-FCAC-4D6E-782C-7E08F140DA24}"/>
              </a:ext>
            </a:extLst>
          </p:cNvPr>
          <p:cNvCxnSpPr>
            <a:cxnSpLocks/>
          </p:cNvCxnSpPr>
          <p:nvPr/>
        </p:nvCxnSpPr>
        <p:spPr>
          <a:xfrm>
            <a:off x="1987911" y="5578481"/>
            <a:ext cx="2952000" cy="2149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B4369E2-D9A9-13B0-8DC9-EC0ACB911F2C}"/>
                  </a:ext>
                </a:extLst>
              </p:cNvPr>
              <p:cNvSpPr txBox="1"/>
              <p:nvPr/>
            </p:nvSpPr>
            <p:spPr>
              <a:xfrm>
                <a:off x="3338144" y="5758750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B4369E2-D9A9-13B0-8DC9-EC0ACB911F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8144" y="5758750"/>
                <a:ext cx="809244" cy="369332"/>
              </a:xfrm>
              <a:prstGeom prst="rect">
                <a:avLst/>
              </a:prstGeom>
              <a:blipFill>
                <a:blip r:embed="rId6"/>
                <a:stretch>
                  <a:fillRect t="-23333" r="-13636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Subtitle 2">
            <a:extLst>
              <a:ext uri="{FF2B5EF4-FFF2-40B4-BE49-F238E27FC236}">
                <a16:creationId xmlns:a16="http://schemas.microsoft.com/office/drawing/2014/main" id="{7F8A5B8E-B40F-0139-BC9C-C85B3FC2DF8A}"/>
              </a:ext>
            </a:extLst>
          </p:cNvPr>
          <p:cNvSpPr txBox="1">
            <a:spLocks/>
          </p:cNvSpPr>
          <p:nvPr/>
        </p:nvSpPr>
        <p:spPr>
          <a:xfrm>
            <a:off x="5736304" y="4649077"/>
            <a:ext cx="79984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400" dirty="0">
                <a:solidFill>
                  <a:schemeClr val="bg1"/>
                </a:solidFill>
              </a:rPr>
              <a:t>θ</a:t>
            </a:r>
            <a:endParaRPr lang="en-US" sz="1400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638365B-A477-0044-31A6-6C8E39E08C18}"/>
              </a:ext>
            </a:extLst>
          </p:cNvPr>
          <p:cNvGrpSpPr/>
          <p:nvPr/>
        </p:nvGrpSpPr>
        <p:grpSpPr>
          <a:xfrm>
            <a:off x="3420279" y="3396287"/>
            <a:ext cx="4156902" cy="3041512"/>
            <a:chOff x="3749174" y="3581497"/>
            <a:chExt cx="4156902" cy="3041512"/>
          </a:xfrm>
        </p:grpSpPr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7A2FAF1E-4116-3050-5EE9-FA6D4C494A57}"/>
                </a:ext>
              </a:extLst>
            </p:cNvPr>
            <p:cNvCxnSpPr>
              <a:cxnSpLocks/>
            </p:cNvCxnSpPr>
            <p:nvPr/>
          </p:nvCxnSpPr>
          <p:spPr>
            <a:xfrm rot="1807822" flipV="1">
              <a:off x="3749174" y="4075993"/>
              <a:ext cx="3878132" cy="2261903"/>
            </a:xfrm>
            <a:prstGeom prst="straightConnector1">
              <a:avLst/>
            </a:prstGeom>
            <a:ln w="50800">
              <a:solidFill>
                <a:schemeClr val="bg2">
                  <a:lumMod val="25000"/>
                </a:schemeClr>
              </a:solidFill>
              <a:prstDash val="solid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6C570136-5651-75E8-7DE0-CA74EF0BCF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15507" y="3632994"/>
              <a:ext cx="4595" cy="2990015"/>
            </a:xfrm>
            <a:prstGeom prst="straightConnector1">
              <a:avLst/>
            </a:prstGeom>
            <a:ln w="50800">
              <a:solidFill>
                <a:schemeClr val="bg2">
                  <a:lumMod val="2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D3EDFFFD-DABA-03C0-FB05-1467D5543E86}"/>
                </a:ext>
              </a:extLst>
            </p:cNvPr>
            <p:cNvGrpSpPr/>
            <p:nvPr/>
          </p:nvGrpSpPr>
          <p:grpSpPr>
            <a:xfrm>
              <a:off x="7681076" y="4849214"/>
              <a:ext cx="225000" cy="168480"/>
              <a:chOff x="8056915" y="4815949"/>
              <a:chExt cx="225000" cy="1684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41" name="Ink 40">
                    <a:extLst>
                      <a:ext uri="{FF2B5EF4-FFF2-40B4-BE49-F238E27FC236}">
                        <a16:creationId xmlns:a16="http://schemas.microsoft.com/office/drawing/2014/main" id="{EBB5763B-7C4C-1671-04AE-7EEA032801B1}"/>
                      </a:ext>
                    </a:extLst>
                  </p14:cNvPr>
                  <p14:cNvContentPartPr/>
                  <p14:nvPr/>
                </p14:nvContentPartPr>
                <p14:xfrm>
                  <a:off x="8085848" y="4840462"/>
                  <a:ext cx="173160" cy="104760"/>
                </p14:xfrm>
              </p:contentPart>
            </mc:Choice>
            <mc:Fallback xmlns="">
              <p:pic>
                <p:nvPicPr>
                  <p:cNvPr id="11" name="Ink 10">
                    <a:extLst>
                      <a:ext uri="{FF2B5EF4-FFF2-40B4-BE49-F238E27FC236}">
                        <a16:creationId xmlns:a16="http://schemas.microsoft.com/office/drawing/2014/main" id="{FAD94843-3053-60FC-1F2F-206BF32AC532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8067848" y="4822462"/>
                    <a:ext cx="208800" cy="140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9">
                <p14:nvContentPartPr>
                  <p14:cNvPr id="42" name="Ink 41">
                    <a:extLst>
                      <a:ext uri="{FF2B5EF4-FFF2-40B4-BE49-F238E27FC236}">
                        <a16:creationId xmlns:a16="http://schemas.microsoft.com/office/drawing/2014/main" id="{A5FB591F-21C6-376B-0BFF-18019113D7A8}"/>
                      </a:ext>
                    </a:extLst>
                  </p14:cNvPr>
                  <p14:cNvContentPartPr/>
                  <p14:nvPr/>
                </p14:nvContentPartPr>
                <p14:xfrm>
                  <a:off x="8056915" y="4815949"/>
                  <a:ext cx="225000" cy="168480"/>
                </p14:xfrm>
              </p:contentPart>
            </mc:Choice>
            <mc:Fallback xmlns="">
              <p:pic>
                <p:nvPicPr>
                  <p:cNvPr id="12" name="Ink 11">
                    <a:extLst>
                      <a:ext uri="{FF2B5EF4-FFF2-40B4-BE49-F238E27FC236}">
                        <a16:creationId xmlns:a16="http://schemas.microsoft.com/office/drawing/2014/main" id="{8C4131CF-CEB9-FB82-8D32-99DFE69EB71A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8038915" y="4797987"/>
                    <a:ext cx="260640" cy="204044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2C703293-1EC2-A860-8773-AC9F439A6A39}"/>
                    </a:ext>
                  </a:extLst>
                </p14:cNvPr>
                <p14:cNvContentPartPr/>
                <p14:nvPr/>
              </p14:nvContentPartPr>
              <p14:xfrm>
                <a:off x="5427052" y="3581497"/>
                <a:ext cx="298440" cy="34416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2C703293-1EC2-A860-8773-AC9F439A6A3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5409052" y="3563497"/>
                  <a:ext cx="334080" cy="37980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FD0509B3-4091-86E0-0E63-67F3260B1B32}"/>
              </a:ext>
            </a:extLst>
          </p:cNvPr>
          <p:cNvCxnSpPr>
            <a:cxnSpLocks/>
          </p:cNvCxnSpPr>
          <p:nvPr/>
        </p:nvCxnSpPr>
        <p:spPr>
          <a:xfrm>
            <a:off x="5514181" y="4544372"/>
            <a:ext cx="776097" cy="0"/>
          </a:xfrm>
          <a:prstGeom prst="straightConnector1">
            <a:avLst/>
          </a:prstGeom>
          <a:ln w="50800">
            <a:solidFill>
              <a:schemeClr val="bg2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9A2B136-BD61-3DB8-390C-20CD72F1C368}"/>
              </a:ext>
            </a:extLst>
          </p:cNvPr>
          <p:cNvCxnSpPr>
            <a:cxnSpLocks/>
          </p:cNvCxnSpPr>
          <p:nvPr/>
        </p:nvCxnSpPr>
        <p:spPr>
          <a:xfrm flipV="1">
            <a:off x="6306799" y="4560124"/>
            <a:ext cx="0" cy="440627"/>
          </a:xfrm>
          <a:prstGeom prst="straightConnector1">
            <a:avLst/>
          </a:prstGeom>
          <a:ln w="50800">
            <a:solidFill>
              <a:schemeClr val="bg2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DDD65163-E188-2DD0-9E0A-6731803F9A18}"/>
              </a:ext>
            </a:extLst>
          </p:cNvPr>
          <p:cNvCxnSpPr>
            <a:cxnSpLocks/>
          </p:cNvCxnSpPr>
          <p:nvPr/>
        </p:nvCxnSpPr>
        <p:spPr>
          <a:xfrm flipV="1">
            <a:off x="5480224" y="4549414"/>
            <a:ext cx="0" cy="504000"/>
          </a:xfrm>
          <a:prstGeom prst="straightConnector1">
            <a:avLst/>
          </a:prstGeom>
          <a:ln w="635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B6643E6-9609-85D8-2E1D-28F6DC48729E}"/>
                  </a:ext>
                </a:extLst>
              </p:cNvPr>
              <p:cNvSpPr txBox="1"/>
              <p:nvPr/>
            </p:nvSpPr>
            <p:spPr>
              <a:xfrm>
                <a:off x="6055083" y="5000751"/>
                <a:ext cx="809244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accent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accent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b="0" i="1" baseline="-2500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i="1" baseline="-25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6B6643E6-9609-85D8-2E1D-28F6DC487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5083" y="5000751"/>
                <a:ext cx="809244" cy="402931"/>
              </a:xfrm>
              <a:prstGeom prst="rect">
                <a:avLst/>
              </a:prstGeom>
              <a:blipFill>
                <a:blip r:embed="rId13"/>
                <a:stretch>
                  <a:fillRect t="-21212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5E72A95-62A5-00DF-482F-32AD6F329B06}"/>
                  </a:ext>
                </a:extLst>
              </p:cNvPr>
              <p:cNvSpPr txBox="1"/>
              <p:nvPr/>
            </p:nvSpPr>
            <p:spPr>
              <a:xfrm>
                <a:off x="4756078" y="4253782"/>
                <a:ext cx="809244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b="0" i="1" baseline="-2500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i="1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5E72A95-62A5-00DF-482F-32AD6F329B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6078" y="4253782"/>
                <a:ext cx="809244" cy="402931"/>
              </a:xfrm>
              <a:prstGeom prst="rect">
                <a:avLst/>
              </a:prstGeom>
              <a:blipFill>
                <a:blip r:embed="rId14"/>
                <a:stretch>
                  <a:fillRect t="-21212" b="-7576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FD9216D0-25B1-498C-4571-CDA083FDB185}"/>
              </a:ext>
            </a:extLst>
          </p:cNvPr>
          <p:cNvCxnSpPr>
            <a:cxnSpLocks/>
          </p:cNvCxnSpPr>
          <p:nvPr/>
        </p:nvCxnSpPr>
        <p:spPr>
          <a:xfrm>
            <a:off x="5480224" y="5017751"/>
            <a:ext cx="853643" cy="0"/>
          </a:xfrm>
          <a:prstGeom prst="straightConnector1">
            <a:avLst/>
          </a:prstGeom>
          <a:ln w="635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73">
            <a:extLst>
              <a:ext uri="{FF2B5EF4-FFF2-40B4-BE49-F238E27FC236}">
                <a16:creationId xmlns:a16="http://schemas.microsoft.com/office/drawing/2014/main" id="{FDE4881E-1E7D-6643-F68D-C517101F573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54782" y="2113491"/>
            <a:ext cx="3531623" cy="893970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0006E8A2-C23B-B7A0-17D4-E60BF901FC8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296066" y="3146879"/>
            <a:ext cx="4583273" cy="886774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D729F179-5AE9-C9B5-62F0-64F1AD7A35C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618445" y="4173071"/>
            <a:ext cx="2067682" cy="1181533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9D46E6DD-A7CF-8E51-ADD4-CA3C7AE78CE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36655" y="5409693"/>
            <a:ext cx="2437362" cy="897976"/>
          </a:xfrm>
          <a:prstGeom prst="rect">
            <a:avLst/>
          </a:prstGeom>
        </p:spPr>
      </p:pic>
      <p:sp>
        <p:nvSpPr>
          <p:cNvPr id="81" name="Subtitle 2">
            <a:extLst>
              <a:ext uri="{FF2B5EF4-FFF2-40B4-BE49-F238E27FC236}">
                <a16:creationId xmlns:a16="http://schemas.microsoft.com/office/drawing/2014/main" id="{B4D6DFD6-8DCC-CDD2-B2A4-597B4EC1C17B}"/>
              </a:ext>
            </a:extLst>
          </p:cNvPr>
          <p:cNvSpPr txBox="1">
            <a:spLocks/>
          </p:cNvSpPr>
          <p:nvPr/>
        </p:nvSpPr>
        <p:spPr>
          <a:xfrm>
            <a:off x="6459704" y="1494158"/>
            <a:ext cx="4779816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dirty="0">
                <a:solidFill>
                  <a:schemeClr val="bg1"/>
                </a:solidFill>
              </a:rPr>
              <a:t>δύναμη κάθετη στη μετατόπιση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3BCDF74-66EB-374E-A7E9-FC366F179EC2}"/>
              </a:ext>
            </a:extLst>
          </p:cNvPr>
          <p:cNvSpPr/>
          <p:nvPr/>
        </p:nvSpPr>
        <p:spPr>
          <a:xfrm>
            <a:off x="2395173" y="2059491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C3F20D8-21AF-F3C0-EE62-9C65EF70941D}"/>
              </a:ext>
            </a:extLst>
          </p:cNvPr>
          <p:cNvSpPr/>
          <p:nvPr/>
        </p:nvSpPr>
        <p:spPr>
          <a:xfrm>
            <a:off x="2377156" y="4983173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990331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0.25 -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40741E-7 L 0.25 7.40741E-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44444E-6 L 0.25 -4.44444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96296E-6 L 0.25 -2.96296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0.25 -1.85185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48148E-6 L 0.25 1.48148E-6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6 L 0.25 3.7037E-6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1.48148E-6 L 0.25 1.48148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07407E-6 L 0.25 -4.07407E-6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7.40741E-7 L 0.25 -7.40741E-7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1" grpId="0" animBg="1"/>
      <p:bldP spid="21" grpId="1" animBg="1"/>
      <p:bldP spid="34" grpId="0" animBg="1"/>
      <p:bldP spid="16" grpId="0" animBg="1"/>
      <p:bldP spid="7" grpId="0" animBg="1"/>
      <p:bldP spid="13" grpId="0"/>
      <p:bldP spid="13" grpId="1"/>
      <p:bldP spid="17" grpId="0"/>
      <p:bldP spid="19" grpId="0" animBg="1"/>
      <p:bldP spid="28" grpId="0"/>
      <p:bldP spid="28" grpId="1"/>
      <p:bldP spid="28" grpId="2"/>
      <p:bldP spid="30" grpId="0"/>
      <p:bldP spid="35" grpId="0"/>
      <p:bldP spid="46" grpId="0"/>
      <p:bldP spid="47" grpId="0"/>
      <p:bldP spid="81" grpId="0"/>
      <p:bldP spid="5" grpId="0" animBg="1"/>
      <p:bldP spid="8" grpId="0" animBg="1"/>
      <p:bldP spid="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4FCA38C-95B5-8E7A-E84F-538278FEE13A}"/>
              </a:ext>
            </a:extLst>
          </p:cNvPr>
          <p:cNvSpPr/>
          <p:nvPr/>
        </p:nvSpPr>
        <p:spPr>
          <a:xfrm>
            <a:off x="1753936" y="2756279"/>
            <a:ext cx="929655" cy="745765"/>
          </a:xfrm>
          <a:prstGeom prst="rect">
            <a:avLst/>
          </a:prstGeom>
          <a:solidFill>
            <a:schemeClr val="bg2">
              <a:lumMod val="50000"/>
              <a:alpha val="17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Έργο Συνισταμένης Δύναμης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1226AF-BE7C-561D-DF77-705FF64BFA25}"/>
              </a:ext>
            </a:extLst>
          </p:cNvPr>
          <p:cNvSpPr/>
          <p:nvPr/>
        </p:nvSpPr>
        <p:spPr>
          <a:xfrm>
            <a:off x="1106450" y="3505593"/>
            <a:ext cx="5810841" cy="349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BC9266-8F51-648C-04F2-79193E88A1BD}"/>
              </a:ext>
            </a:extLst>
          </p:cNvPr>
          <p:cNvSpPr/>
          <p:nvPr/>
        </p:nvSpPr>
        <p:spPr>
          <a:xfrm>
            <a:off x="1764750" y="2759828"/>
            <a:ext cx="929655" cy="7457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AD79321-5198-9D34-091D-A62960E33E38}"/>
              </a:ext>
            </a:extLst>
          </p:cNvPr>
          <p:cNvCxnSpPr>
            <a:cxnSpLocks/>
          </p:cNvCxnSpPr>
          <p:nvPr/>
        </p:nvCxnSpPr>
        <p:spPr>
          <a:xfrm>
            <a:off x="2229577" y="3122278"/>
            <a:ext cx="1440000" cy="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DAF2882-98C2-0E8A-C8A2-D8448BFBAAA5}"/>
                  </a:ext>
                </a:extLst>
              </p:cNvPr>
              <p:cNvSpPr txBox="1"/>
              <p:nvPr/>
            </p:nvSpPr>
            <p:spPr>
              <a:xfrm>
                <a:off x="3085911" y="2590804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DAF2882-98C2-0E8A-C8A2-D8448BFBAA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5911" y="2590804"/>
                <a:ext cx="809244" cy="404791"/>
              </a:xfrm>
              <a:prstGeom prst="rect">
                <a:avLst/>
              </a:prstGeom>
              <a:blipFill>
                <a:blip r:embed="rId3"/>
                <a:stretch>
                  <a:fillRect t="-22727" r="-5263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E16EE6E-F196-B9EE-19DF-DF357A528112}"/>
              </a:ext>
            </a:extLst>
          </p:cNvPr>
          <p:cNvCxnSpPr>
            <a:cxnSpLocks/>
          </p:cNvCxnSpPr>
          <p:nvPr/>
        </p:nvCxnSpPr>
        <p:spPr>
          <a:xfrm>
            <a:off x="1808720" y="3678015"/>
            <a:ext cx="2952000" cy="2149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D1892E-07B7-DD68-0D4E-CA1702AF3035}"/>
                  </a:ext>
                </a:extLst>
              </p:cNvPr>
              <p:cNvSpPr txBox="1"/>
              <p:nvPr/>
            </p:nvSpPr>
            <p:spPr>
              <a:xfrm>
                <a:off x="3158953" y="3858284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D1892E-07B7-DD68-0D4E-CA1702AF3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8953" y="3858284"/>
                <a:ext cx="809244" cy="369332"/>
              </a:xfrm>
              <a:prstGeom prst="rect">
                <a:avLst/>
              </a:prstGeom>
              <a:blipFill>
                <a:blip r:embed="rId4"/>
                <a:stretch>
                  <a:fillRect t="-22951" r="-13534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ubtitle 2">
            <a:extLst>
              <a:ext uri="{FF2B5EF4-FFF2-40B4-BE49-F238E27FC236}">
                <a16:creationId xmlns:a16="http://schemas.microsoft.com/office/drawing/2014/main" id="{3738A6A2-4C00-43AD-1718-1EF5F0F204DD}"/>
              </a:ext>
            </a:extLst>
          </p:cNvPr>
          <p:cNvSpPr txBox="1">
            <a:spLocks/>
          </p:cNvSpPr>
          <p:nvPr/>
        </p:nvSpPr>
        <p:spPr>
          <a:xfrm>
            <a:off x="962222" y="989882"/>
            <a:ext cx="11229778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u="sng" dirty="0">
                <a:solidFill>
                  <a:schemeClr val="bg1"/>
                </a:solidFill>
              </a:rPr>
              <a:t>Εφαρμογή</a:t>
            </a:r>
            <a:r>
              <a:rPr lang="el-GR" dirty="0">
                <a:solidFill>
                  <a:schemeClr val="bg1"/>
                </a:solidFill>
              </a:rPr>
              <a:t>: Ένα σώμα κινείται υπό την επίδραση οριζόντιας δύναμης </a:t>
            </a:r>
            <a:r>
              <a:rPr lang="en-US" dirty="0">
                <a:solidFill>
                  <a:schemeClr val="bg1"/>
                </a:solidFill>
              </a:rPr>
              <a:t>F = 4N </a:t>
            </a:r>
            <a:r>
              <a:rPr lang="el-GR" dirty="0">
                <a:solidFill>
                  <a:schemeClr val="bg1"/>
                </a:solidFill>
              </a:rPr>
              <a:t>και μετατοπίζεται κατά Δ</a:t>
            </a:r>
            <a:r>
              <a:rPr lang="en-US" dirty="0">
                <a:solidFill>
                  <a:schemeClr val="bg1"/>
                </a:solidFill>
              </a:rPr>
              <a:t>x = 6m. </a:t>
            </a:r>
            <a:r>
              <a:rPr lang="el-GR" dirty="0">
                <a:solidFill>
                  <a:schemeClr val="bg1"/>
                </a:solidFill>
              </a:rPr>
              <a:t>Υπάρχει δύναμη τριβής, Τ = 1Ν. 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Να υπολογίσετε το έργο της συνισταμένης δύναμης για αυτήν τη μετατόπιση.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EF014A2-CA76-BA5E-8607-FCE3F2DC6956}"/>
              </a:ext>
            </a:extLst>
          </p:cNvPr>
          <p:cNvCxnSpPr>
            <a:cxnSpLocks/>
          </p:cNvCxnSpPr>
          <p:nvPr/>
        </p:nvCxnSpPr>
        <p:spPr>
          <a:xfrm rot="10800000">
            <a:off x="1869577" y="3122278"/>
            <a:ext cx="360000" cy="0"/>
          </a:xfrm>
          <a:prstGeom prst="straightConnector1">
            <a:avLst/>
          </a:prstGeom>
          <a:ln w="635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71D6942-7DF6-3C3D-6B97-A203B2723A17}"/>
                  </a:ext>
                </a:extLst>
              </p:cNvPr>
              <p:cNvSpPr txBox="1"/>
              <p:nvPr/>
            </p:nvSpPr>
            <p:spPr>
              <a:xfrm>
                <a:off x="1158968" y="2643408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accent6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0" i="1" smtClean="0">
                              <a:solidFill>
                                <a:schemeClr val="accent6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𝛵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71D6942-7DF6-3C3D-6B97-A203B2723A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8968" y="2643408"/>
                <a:ext cx="809244" cy="4047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41343365-C04C-A8EE-6F12-7071D4CDC1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983" y="4312175"/>
            <a:ext cx="2636607" cy="58503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15A161E-800D-659D-6B85-456A9E9CF1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8351" y="4312129"/>
            <a:ext cx="2840628" cy="70616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11224AA-80E2-AF2F-8BC5-CB898518D5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2336" y="4328679"/>
            <a:ext cx="1929550" cy="58012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848661B-06F2-4D82-9F3F-81A0FE9CDB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27726" y="4355433"/>
            <a:ext cx="1210191" cy="681552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A0166F73-7A60-B5DC-56A1-A3A77AF5015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574" y="5250130"/>
            <a:ext cx="2840628" cy="598027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D4AFA2C0-59A5-EEC5-C17E-C709179FC81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75002" y="5183247"/>
            <a:ext cx="3055602" cy="617987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25A21925-19BB-E545-C362-D0C3C8714D9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31659" y="5250130"/>
            <a:ext cx="3743428" cy="574612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8DB6493A-EBFC-9E3D-1910-8AAE0A09618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22588" y="5303325"/>
            <a:ext cx="2047348" cy="61798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CC302919-4B5A-9C77-FE73-D5C96686378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68388" y="6032665"/>
            <a:ext cx="1695606" cy="665525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7974AF4D-AAA3-034E-91E1-37D2E2A5E069}"/>
              </a:ext>
            </a:extLst>
          </p:cNvPr>
          <p:cNvSpPr/>
          <p:nvPr/>
        </p:nvSpPr>
        <p:spPr>
          <a:xfrm>
            <a:off x="2180604" y="3065514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601762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07407E-6 L 0.25 4.07407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L 0.25 -2.96296E-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07407E-6 L 0.25 4.07407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07407E-6 L 0.25 -4.07407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81481E-6 L 0.25 -4.81481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81481E-6 L 0.25 -4.81481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07407E-6 L 0.25 -4.07407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11111E-6 L 0.25 -1.11111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" grpId="0" animBg="1"/>
      <p:bldP spid="13" grpId="0"/>
      <p:bldP spid="13" grpId="1"/>
      <p:bldP spid="9" grpId="0"/>
      <p:bldP spid="11" grpId="0"/>
      <p:bldP spid="11" grpId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8287" y="40975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Προσφέρεται Έργο?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3738A6A2-4C00-43AD-1718-1EF5F0F204DD}"/>
              </a:ext>
            </a:extLst>
          </p:cNvPr>
          <p:cNvSpPr txBox="1">
            <a:spLocks/>
          </p:cNvSpPr>
          <p:nvPr/>
        </p:nvSpPr>
        <p:spPr>
          <a:xfrm>
            <a:off x="1639705" y="5403895"/>
            <a:ext cx="9636505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dirty="0">
                <a:solidFill>
                  <a:schemeClr val="bg1"/>
                </a:solidFill>
              </a:rPr>
              <a:t>Για να προσφερθεί ή καταναλωθεί έργο χρειάζεται να υπάρξει μετατόπιση.</a:t>
            </a:r>
          </a:p>
          <a:p>
            <a:r>
              <a:rPr lang="el-GR" dirty="0">
                <a:solidFill>
                  <a:schemeClr val="bg1"/>
                </a:solidFill>
              </a:rPr>
              <a:t>Αν Δ</a:t>
            </a:r>
            <a:r>
              <a:rPr lang="en-US" dirty="0">
                <a:solidFill>
                  <a:schemeClr val="bg1"/>
                </a:solidFill>
              </a:rPr>
              <a:t>x = 0, </a:t>
            </a:r>
            <a:r>
              <a:rPr lang="el-GR" dirty="0">
                <a:solidFill>
                  <a:schemeClr val="bg1"/>
                </a:solidFill>
              </a:rPr>
              <a:t>τότε </a:t>
            </a:r>
            <a:r>
              <a:rPr lang="en-US" dirty="0">
                <a:solidFill>
                  <a:schemeClr val="bg1"/>
                </a:solidFill>
              </a:rPr>
              <a:t>W = 0.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CC10FD4-3689-724A-71F8-A054E2D8A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294" y="1581480"/>
            <a:ext cx="3579349" cy="3085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FE51352-85B1-FD99-3A29-994AA80AC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555" y="1581480"/>
            <a:ext cx="3080162" cy="308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96283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CBC9266-8F51-648C-04F2-79193E88A1BD}"/>
              </a:ext>
            </a:extLst>
          </p:cNvPr>
          <p:cNvSpPr/>
          <p:nvPr/>
        </p:nvSpPr>
        <p:spPr>
          <a:xfrm>
            <a:off x="999064" y="3057053"/>
            <a:ext cx="929655" cy="7457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243ACC3-9E43-BD7D-D199-60FAD76A4702}"/>
              </a:ext>
            </a:extLst>
          </p:cNvPr>
          <p:cNvSpPr/>
          <p:nvPr/>
        </p:nvSpPr>
        <p:spPr>
          <a:xfrm>
            <a:off x="999063" y="3054292"/>
            <a:ext cx="929655" cy="745765"/>
          </a:xfrm>
          <a:prstGeom prst="rect">
            <a:avLst/>
          </a:prstGeom>
          <a:solidFill>
            <a:schemeClr val="bg2">
              <a:lumMod val="50000"/>
              <a:alpha val="17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41" name="Partial Circle 40">
            <a:extLst>
              <a:ext uri="{FF2B5EF4-FFF2-40B4-BE49-F238E27FC236}">
                <a16:creationId xmlns:a16="http://schemas.microsoft.com/office/drawing/2014/main" id="{1A54A11E-6DCC-E7DE-D780-454BF9FD38CA}"/>
              </a:ext>
            </a:extLst>
          </p:cNvPr>
          <p:cNvSpPr/>
          <p:nvPr/>
        </p:nvSpPr>
        <p:spPr>
          <a:xfrm>
            <a:off x="3975928" y="2862417"/>
            <a:ext cx="1080000" cy="1080000"/>
          </a:xfrm>
          <a:prstGeom prst="pie">
            <a:avLst>
              <a:gd name="adj1" fmla="val 19748114"/>
              <a:gd name="adj2" fmla="val 18029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>
              <a:solidFill>
                <a:schemeClr val="tx1"/>
              </a:solidFill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5AC041F-6908-8808-A76C-D90D658BA55B}"/>
              </a:ext>
            </a:extLst>
          </p:cNvPr>
          <p:cNvCxnSpPr>
            <a:cxnSpLocks/>
          </p:cNvCxnSpPr>
          <p:nvPr/>
        </p:nvCxnSpPr>
        <p:spPr>
          <a:xfrm>
            <a:off x="4531621" y="2934569"/>
            <a:ext cx="776097" cy="0"/>
          </a:xfrm>
          <a:prstGeom prst="straightConnector1">
            <a:avLst/>
          </a:prstGeom>
          <a:ln w="50800">
            <a:solidFill>
              <a:schemeClr val="bg2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3DA4B46-55B5-7660-4061-1AABEA55CFA3}"/>
              </a:ext>
            </a:extLst>
          </p:cNvPr>
          <p:cNvCxnSpPr>
            <a:cxnSpLocks/>
          </p:cNvCxnSpPr>
          <p:nvPr/>
        </p:nvCxnSpPr>
        <p:spPr>
          <a:xfrm flipV="1">
            <a:off x="5324239" y="2950321"/>
            <a:ext cx="0" cy="440627"/>
          </a:xfrm>
          <a:prstGeom prst="straightConnector1">
            <a:avLst/>
          </a:prstGeom>
          <a:ln w="50800">
            <a:solidFill>
              <a:schemeClr val="bg2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891226AF-BE7C-561D-DF77-705FF64BFA25}"/>
              </a:ext>
            </a:extLst>
          </p:cNvPr>
          <p:cNvSpPr/>
          <p:nvPr/>
        </p:nvSpPr>
        <p:spPr>
          <a:xfrm>
            <a:off x="340764" y="3802818"/>
            <a:ext cx="5810841" cy="349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E16EE6E-F196-B9EE-19DF-DF357A528112}"/>
              </a:ext>
            </a:extLst>
          </p:cNvPr>
          <p:cNvCxnSpPr>
            <a:cxnSpLocks/>
          </p:cNvCxnSpPr>
          <p:nvPr/>
        </p:nvCxnSpPr>
        <p:spPr>
          <a:xfrm>
            <a:off x="1040629" y="3998990"/>
            <a:ext cx="2952000" cy="0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D1892E-07B7-DD68-0D4E-CA1702AF3035}"/>
                  </a:ext>
                </a:extLst>
              </p:cNvPr>
              <p:cNvSpPr txBox="1"/>
              <p:nvPr/>
            </p:nvSpPr>
            <p:spPr>
              <a:xfrm>
                <a:off x="2393267" y="4155509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D1892E-07B7-DD68-0D4E-CA1702AF3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3267" y="4155509"/>
                <a:ext cx="809244" cy="369332"/>
              </a:xfrm>
              <a:prstGeom prst="rect">
                <a:avLst/>
              </a:prstGeom>
              <a:blipFill>
                <a:blip r:embed="rId3"/>
                <a:stretch>
                  <a:fillRect t="-23333" r="-13636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4403943" y="365031"/>
            <a:ext cx="280849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Εφαρμογή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C7518425-9134-5F8B-2573-6375FFEE7F5F}"/>
              </a:ext>
            </a:extLst>
          </p:cNvPr>
          <p:cNvSpPr txBox="1">
            <a:spLocks/>
          </p:cNvSpPr>
          <p:nvPr/>
        </p:nvSpPr>
        <p:spPr>
          <a:xfrm>
            <a:off x="340764" y="918244"/>
            <a:ext cx="1093485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l-GR" dirty="0">
                <a:solidFill>
                  <a:schemeClr val="bg1"/>
                </a:solidFill>
              </a:rPr>
              <a:t>Ένα σώμα κινείται οριζόντια υπό την επίδραση δύναμης </a:t>
            </a:r>
            <a:r>
              <a:rPr lang="en-US" dirty="0">
                <a:solidFill>
                  <a:schemeClr val="bg1"/>
                </a:solidFill>
              </a:rPr>
              <a:t>F = </a:t>
            </a:r>
            <a:r>
              <a:rPr lang="el-GR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N </a:t>
            </a:r>
            <a:r>
              <a:rPr lang="el-GR" dirty="0">
                <a:solidFill>
                  <a:schemeClr val="bg1"/>
                </a:solidFill>
              </a:rPr>
              <a:t>που σχηματίζει γωνία θ</a:t>
            </a:r>
            <a:r>
              <a:rPr lang="en-US" dirty="0">
                <a:solidFill>
                  <a:schemeClr val="bg1"/>
                </a:solidFill>
              </a:rPr>
              <a:t> = 30</a:t>
            </a:r>
            <a:r>
              <a:rPr lang="en-US" baseline="30000" dirty="0">
                <a:solidFill>
                  <a:schemeClr val="bg1"/>
                </a:solidFill>
              </a:rPr>
              <a:t>o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με τον οριζόντιο άξονα. Μετατοπίζεται κατά Δ</a:t>
            </a:r>
            <a:r>
              <a:rPr lang="en-US" dirty="0">
                <a:solidFill>
                  <a:schemeClr val="bg1"/>
                </a:solidFill>
              </a:rPr>
              <a:t>x = </a:t>
            </a:r>
            <a:r>
              <a:rPr lang="el-GR" dirty="0">
                <a:solidFill>
                  <a:schemeClr val="bg1"/>
                </a:solidFill>
              </a:rPr>
              <a:t>5</a:t>
            </a:r>
            <a:r>
              <a:rPr lang="en-US" dirty="0">
                <a:solidFill>
                  <a:schemeClr val="bg1"/>
                </a:solidFill>
              </a:rPr>
              <a:t>m. </a:t>
            </a:r>
            <a:r>
              <a:rPr lang="el-GR" dirty="0">
                <a:solidFill>
                  <a:schemeClr val="bg1"/>
                </a:solidFill>
              </a:rPr>
              <a:t>Να υπολογίσετε το έργο της δύναμης </a:t>
            </a:r>
            <a:r>
              <a:rPr lang="en-US" dirty="0">
                <a:solidFill>
                  <a:schemeClr val="bg1"/>
                </a:solidFill>
              </a:rPr>
              <a:t>F </a:t>
            </a:r>
            <a:r>
              <a:rPr lang="el-GR" dirty="0">
                <a:solidFill>
                  <a:schemeClr val="bg1"/>
                </a:solidFill>
              </a:rPr>
              <a:t>για αυτήν τη μετατόπιση. Δίνεται συν(30</a:t>
            </a:r>
            <a:r>
              <a:rPr lang="el-GR" baseline="30000" dirty="0">
                <a:solidFill>
                  <a:schemeClr val="bg1"/>
                </a:solidFill>
              </a:rPr>
              <a:t>ο</a:t>
            </a:r>
            <a:r>
              <a:rPr lang="el-GR" dirty="0">
                <a:solidFill>
                  <a:schemeClr val="bg1"/>
                </a:solidFill>
              </a:rPr>
              <a:t>) = 0.87.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8A31E7-E89F-CA99-CDA1-4FD48593DE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4240" y="4696187"/>
            <a:ext cx="4464448" cy="8842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CE9D2D3-BA63-01A2-E9EE-EDC6227876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2823" y="4860804"/>
            <a:ext cx="4073706" cy="8566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4849329-3EF2-76AA-746F-EF37884D7C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7378" y="5830706"/>
            <a:ext cx="2895324" cy="897076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C4ADB58-FD40-772E-A0C0-E110BF052F62}"/>
              </a:ext>
            </a:extLst>
          </p:cNvPr>
          <p:cNvCxnSpPr>
            <a:cxnSpLocks/>
          </p:cNvCxnSpPr>
          <p:nvPr/>
        </p:nvCxnSpPr>
        <p:spPr>
          <a:xfrm flipV="1">
            <a:off x="1474663" y="2945623"/>
            <a:ext cx="819686" cy="469503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E3D2544-B4A3-AC20-535A-B1B8F4E82801}"/>
                  </a:ext>
                </a:extLst>
              </p:cNvPr>
              <p:cNvSpPr txBox="1"/>
              <p:nvPr/>
            </p:nvSpPr>
            <p:spPr>
              <a:xfrm>
                <a:off x="1606767" y="2511630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E3D2544-B4A3-AC20-535A-B1B8F4E828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6767" y="2511630"/>
                <a:ext cx="809244" cy="404791"/>
              </a:xfrm>
              <a:prstGeom prst="rect">
                <a:avLst/>
              </a:prstGeom>
              <a:blipFill>
                <a:blip r:embed="rId7"/>
                <a:stretch>
                  <a:fillRect t="-22727" r="-5303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ubtitle 2">
            <a:extLst>
              <a:ext uri="{FF2B5EF4-FFF2-40B4-BE49-F238E27FC236}">
                <a16:creationId xmlns:a16="http://schemas.microsoft.com/office/drawing/2014/main" id="{9D66D174-D8CD-F8A1-433E-C6C6CE0F4D33}"/>
              </a:ext>
            </a:extLst>
          </p:cNvPr>
          <p:cNvSpPr txBox="1">
            <a:spLocks/>
          </p:cNvSpPr>
          <p:nvPr/>
        </p:nvSpPr>
        <p:spPr>
          <a:xfrm>
            <a:off x="4803357" y="3034576"/>
            <a:ext cx="79984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400" dirty="0">
                <a:solidFill>
                  <a:schemeClr val="bg1"/>
                </a:solidFill>
              </a:rPr>
              <a:t>θ</a:t>
            </a:r>
            <a:endParaRPr lang="en-US" sz="1400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1D6B7D9-B963-0D61-DE9A-013A90750D44}"/>
              </a:ext>
            </a:extLst>
          </p:cNvPr>
          <p:cNvGrpSpPr/>
          <p:nvPr/>
        </p:nvGrpSpPr>
        <p:grpSpPr>
          <a:xfrm>
            <a:off x="2487332" y="2255480"/>
            <a:ext cx="4156902" cy="2282705"/>
            <a:chOff x="3749174" y="4055191"/>
            <a:chExt cx="4156902" cy="2282705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810B8E16-2E63-C395-B3DD-02265C94DD10}"/>
                </a:ext>
              </a:extLst>
            </p:cNvPr>
            <p:cNvCxnSpPr>
              <a:cxnSpLocks/>
            </p:cNvCxnSpPr>
            <p:nvPr/>
          </p:nvCxnSpPr>
          <p:spPr>
            <a:xfrm rot="1807822" flipV="1">
              <a:off x="3749174" y="4075993"/>
              <a:ext cx="3878132" cy="2261903"/>
            </a:xfrm>
            <a:prstGeom prst="straightConnector1">
              <a:avLst/>
            </a:prstGeom>
            <a:ln w="50800">
              <a:solidFill>
                <a:schemeClr val="bg2">
                  <a:lumMod val="25000"/>
                </a:schemeClr>
              </a:solidFill>
              <a:prstDash val="solid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1DB515A9-FA44-447E-806A-31251F618B1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21446" y="4055191"/>
              <a:ext cx="5065" cy="1998688"/>
            </a:xfrm>
            <a:prstGeom prst="straightConnector1">
              <a:avLst/>
            </a:prstGeom>
            <a:ln w="50800">
              <a:solidFill>
                <a:schemeClr val="bg2">
                  <a:lumMod val="2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C97C6D6-D71A-D291-88E8-827B37A5A96A}"/>
                </a:ext>
              </a:extLst>
            </p:cNvPr>
            <p:cNvGrpSpPr/>
            <p:nvPr/>
          </p:nvGrpSpPr>
          <p:grpSpPr>
            <a:xfrm>
              <a:off x="7681076" y="4849214"/>
              <a:ext cx="225000" cy="168480"/>
              <a:chOff x="8056915" y="4815949"/>
              <a:chExt cx="225000" cy="1684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8">
                <p14:nvContentPartPr>
                  <p14:cNvPr id="31" name="Ink 30">
                    <a:extLst>
                      <a:ext uri="{FF2B5EF4-FFF2-40B4-BE49-F238E27FC236}">
                        <a16:creationId xmlns:a16="http://schemas.microsoft.com/office/drawing/2014/main" id="{F41F6005-7CD7-D612-E858-A8CD7D05094F}"/>
                      </a:ext>
                    </a:extLst>
                  </p14:cNvPr>
                  <p14:cNvContentPartPr/>
                  <p14:nvPr/>
                </p14:nvContentPartPr>
                <p14:xfrm>
                  <a:off x="8085848" y="4840462"/>
                  <a:ext cx="173160" cy="104760"/>
                </p14:xfrm>
              </p:contentPart>
            </mc:Choice>
            <mc:Fallback xmlns="">
              <p:pic>
                <p:nvPicPr>
                  <p:cNvPr id="11" name="Ink 10">
                    <a:extLst>
                      <a:ext uri="{FF2B5EF4-FFF2-40B4-BE49-F238E27FC236}">
                        <a16:creationId xmlns:a16="http://schemas.microsoft.com/office/drawing/2014/main" id="{FAD94843-3053-60FC-1F2F-206BF32AC532}"/>
                      </a:ext>
                    </a:extLst>
                  </p:cNvPr>
                  <p:cNvPicPr/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8067848" y="4822462"/>
                    <a:ext cx="208800" cy="140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10">
                <p14:nvContentPartPr>
                  <p14:cNvPr id="33" name="Ink 32">
                    <a:extLst>
                      <a:ext uri="{FF2B5EF4-FFF2-40B4-BE49-F238E27FC236}">
                        <a16:creationId xmlns:a16="http://schemas.microsoft.com/office/drawing/2014/main" id="{4362BB1A-19D8-9071-5E5F-33E0217A9383}"/>
                      </a:ext>
                    </a:extLst>
                  </p14:cNvPr>
                  <p14:cNvContentPartPr/>
                  <p14:nvPr/>
                </p14:nvContentPartPr>
                <p14:xfrm>
                  <a:off x="8056915" y="4815949"/>
                  <a:ext cx="225000" cy="168480"/>
                </p14:xfrm>
              </p:contentPart>
            </mc:Choice>
            <mc:Fallback xmlns="">
              <p:pic>
                <p:nvPicPr>
                  <p:cNvPr id="12" name="Ink 11">
                    <a:extLst>
                      <a:ext uri="{FF2B5EF4-FFF2-40B4-BE49-F238E27FC236}">
                        <a16:creationId xmlns:a16="http://schemas.microsoft.com/office/drawing/2014/main" id="{8C4131CF-CEB9-FB82-8D32-99DFE69EB71A}"/>
                      </a:ext>
                    </a:extLst>
                  </p:cNvPr>
                  <p:cNvPicPr/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8038915" y="4797987"/>
                    <a:ext cx="260640" cy="204044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D84130D-B103-C17F-F1A7-392E59520678}"/>
                    </a:ext>
                  </a:extLst>
                </p14:cNvPr>
                <p14:cNvContentPartPr/>
                <p14:nvPr/>
              </p14:nvContentPartPr>
              <p14:xfrm>
                <a:off x="5218306" y="4062084"/>
                <a:ext cx="298440" cy="3441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D84130D-B103-C17F-F1A7-392E5952067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5200306" y="4044084"/>
                  <a:ext cx="334080" cy="379800"/>
                </a:xfrm>
                <a:prstGeom prst="rect">
                  <a:avLst/>
                </a:prstGeom>
              </p:spPr>
            </p:pic>
          </mc:Fallback>
        </mc:AlternateContent>
      </p:grp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41EB4D5-374C-02D2-6219-4B5341009D88}"/>
              </a:ext>
            </a:extLst>
          </p:cNvPr>
          <p:cNvCxnSpPr>
            <a:cxnSpLocks/>
          </p:cNvCxnSpPr>
          <p:nvPr/>
        </p:nvCxnSpPr>
        <p:spPr>
          <a:xfrm flipV="1">
            <a:off x="4547277" y="2934913"/>
            <a:ext cx="0" cy="504000"/>
          </a:xfrm>
          <a:prstGeom prst="straightConnector1">
            <a:avLst/>
          </a:prstGeom>
          <a:ln w="635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995AEC4-91C2-0DC7-DF0D-27E09B6C2A78}"/>
                  </a:ext>
                </a:extLst>
              </p:cNvPr>
              <p:cNvSpPr txBox="1"/>
              <p:nvPr/>
            </p:nvSpPr>
            <p:spPr>
              <a:xfrm>
                <a:off x="3823131" y="2639281"/>
                <a:ext cx="809244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b="0" i="1" baseline="-2500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i="1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995AEC4-91C2-0DC7-DF0D-27E09B6C2A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131" y="2639281"/>
                <a:ext cx="809244" cy="402931"/>
              </a:xfrm>
              <a:prstGeom prst="rect">
                <a:avLst/>
              </a:prstGeom>
              <a:blipFill>
                <a:blip r:embed="rId14"/>
                <a:stretch>
                  <a:fillRect t="-21212" b="-7576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B1D31F1B-D942-743B-8B82-3B8D0CD6582E}"/>
              </a:ext>
            </a:extLst>
          </p:cNvPr>
          <p:cNvCxnSpPr>
            <a:cxnSpLocks/>
          </p:cNvCxnSpPr>
          <p:nvPr/>
        </p:nvCxnSpPr>
        <p:spPr>
          <a:xfrm>
            <a:off x="4547277" y="3403250"/>
            <a:ext cx="853643" cy="0"/>
          </a:xfrm>
          <a:prstGeom prst="straightConnector1">
            <a:avLst/>
          </a:prstGeom>
          <a:ln w="635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FD7A4C3-A44C-520E-4CB7-FCE1139E87E0}"/>
                  </a:ext>
                </a:extLst>
              </p:cNvPr>
              <p:cNvSpPr txBox="1"/>
              <p:nvPr/>
            </p:nvSpPr>
            <p:spPr>
              <a:xfrm>
                <a:off x="5145943" y="3396338"/>
                <a:ext cx="809244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chemeClr val="accent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chemeClr val="accent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b="0" i="1" baseline="-2500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i="1" baseline="-25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FD7A4C3-A44C-520E-4CB7-FCE1139E87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5943" y="3396338"/>
                <a:ext cx="809244" cy="402931"/>
              </a:xfrm>
              <a:prstGeom prst="rect">
                <a:avLst/>
              </a:prstGeom>
              <a:blipFill>
                <a:blip r:embed="rId15"/>
                <a:stretch>
                  <a:fillRect t="-21212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Oval 1">
            <a:extLst>
              <a:ext uri="{FF2B5EF4-FFF2-40B4-BE49-F238E27FC236}">
                <a16:creationId xmlns:a16="http://schemas.microsoft.com/office/drawing/2014/main" id="{22C40367-8AFD-FD88-43AA-DE70D0970E19}"/>
              </a:ext>
            </a:extLst>
          </p:cNvPr>
          <p:cNvSpPr/>
          <p:nvPr/>
        </p:nvSpPr>
        <p:spPr>
          <a:xfrm>
            <a:off x="1428667" y="3362507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51999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0 L 0.25 0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85185E-6 L 0.25 -1.85185E-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1.85185E-6 L 0.25 -1.85185E-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2.59259E-6 L 0.25 2.59259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1.85185E-6 L 0.25131 -0.0002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65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48" grpId="0" animBg="1"/>
      <p:bldP spid="41" grpId="0" animBg="1"/>
      <p:bldP spid="6" grpId="0" animBg="1"/>
      <p:bldP spid="22" grpId="0"/>
      <p:bldP spid="25" grpId="0"/>
      <p:bldP spid="26" grpId="0"/>
      <p:bldP spid="16" grpId="0"/>
      <p:bldP spid="16" grpId="1"/>
      <p:bldP spid="16" grpId="2"/>
      <p:bldP spid="17" grpId="0"/>
      <p:bldP spid="37" grpId="0"/>
      <p:bldP spid="47" grpId="0"/>
      <p:bldP spid="2" grpId="0" animBg="1"/>
      <p:bldP spid="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9314E7-670C-C95D-1136-1507F3707BF5}"/>
              </a:ext>
            </a:extLst>
          </p:cNvPr>
          <p:cNvSpPr/>
          <p:nvPr/>
        </p:nvSpPr>
        <p:spPr>
          <a:xfrm>
            <a:off x="340764" y="5390041"/>
            <a:ext cx="1885859" cy="349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243ACC3-9E43-BD7D-D199-60FAD76A4702}"/>
              </a:ext>
            </a:extLst>
          </p:cNvPr>
          <p:cNvSpPr/>
          <p:nvPr/>
        </p:nvSpPr>
        <p:spPr>
          <a:xfrm>
            <a:off x="733250" y="2955382"/>
            <a:ext cx="929655" cy="745765"/>
          </a:xfrm>
          <a:prstGeom prst="rect">
            <a:avLst/>
          </a:prstGeom>
          <a:solidFill>
            <a:schemeClr val="bg2">
              <a:lumMod val="50000"/>
              <a:alpha val="17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BC9266-8F51-648C-04F2-79193E88A1BD}"/>
              </a:ext>
            </a:extLst>
          </p:cNvPr>
          <p:cNvSpPr/>
          <p:nvPr/>
        </p:nvSpPr>
        <p:spPr>
          <a:xfrm>
            <a:off x="733250" y="2935174"/>
            <a:ext cx="929655" cy="7457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4198957" y="364540"/>
            <a:ext cx="280849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Το Έργο του Βάρους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C7518425-9134-5F8B-2573-6375FFEE7F5F}"/>
              </a:ext>
            </a:extLst>
          </p:cNvPr>
          <p:cNvSpPr txBox="1">
            <a:spLocks/>
          </p:cNvSpPr>
          <p:nvPr/>
        </p:nvSpPr>
        <p:spPr>
          <a:xfrm>
            <a:off x="340764" y="918244"/>
            <a:ext cx="1093485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l-GR" dirty="0">
                <a:solidFill>
                  <a:schemeClr val="bg1"/>
                </a:solidFill>
              </a:rPr>
              <a:t>Ένα σώμα κινείται κατακόρυφα προς τα κάτω από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dirty="0">
                <a:solidFill>
                  <a:schemeClr val="bg1"/>
                </a:solidFill>
              </a:rPr>
              <a:t> σε μηδενικό ύψος. Να υπολογίσετε το έργο του βάρους. </a:t>
            </a:r>
            <a:r>
              <a:rPr lang="en-US" dirty="0">
                <a:solidFill>
                  <a:schemeClr val="bg1"/>
                </a:solidFill>
              </a:rPr>
              <a:t>(m = 3Kg, g = 10 m/s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, h = 5m)</a:t>
            </a:r>
            <a:endParaRPr lang="el-GR" dirty="0">
              <a:solidFill>
                <a:schemeClr val="bg1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C4ADB58-FD40-772E-A0C0-E110BF052F62}"/>
              </a:ext>
            </a:extLst>
          </p:cNvPr>
          <p:cNvCxnSpPr>
            <a:cxnSpLocks/>
          </p:cNvCxnSpPr>
          <p:nvPr/>
        </p:nvCxnSpPr>
        <p:spPr>
          <a:xfrm>
            <a:off x="1198077" y="3328263"/>
            <a:ext cx="0" cy="216000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E3D2544-B4A3-AC20-535A-B1B8F4E82801}"/>
                  </a:ext>
                </a:extLst>
              </p:cNvPr>
              <p:cNvSpPr txBox="1"/>
              <p:nvPr/>
            </p:nvSpPr>
            <p:spPr>
              <a:xfrm>
                <a:off x="1198077" y="4400953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E3D2544-B4A3-AC20-535A-B1B8F4E828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8077" y="4400953"/>
                <a:ext cx="80924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0570BA0-107C-4F34-E1A5-3F2F89DE1DAC}"/>
              </a:ext>
            </a:extLst>
          </p:cNvPr>
          <p:cNvCxnSpPr>
            <a:cxnSpLocks/>
          </p:cNvCxnSpPr>
          <p:nvPr/>
        </p:nvCxnSpPr>
        <p:spPr>
          <a:xfrm>
            <a:off x="2007321" y="3680939"/>
            <a:ext cx="0" cy="169128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arrow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80FFE8D-EC20-E3C2-0082-6EF14DC75783}"/>
                  </a:ext>
                </a:extLst>
              </p:cNvPr>
              <p:cNvSpPr txBox="1"/>
              <p:nvPr/>
            </p:nvSpPr>
            <p:spPr>
              <a:xfrm>
                <a:off x="1763097" y="4365494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i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80FFE8D-EC20-E3C2-0082-6EF14DC757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097" y="4365494"/>
                <a:ext cx="809244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83EA51A-37A3-AF92-B9C2-1D84F4AE6255}"/>
                  </a:ext>
                </a:extLst>
              </p:cNvPr>
              <p:cNvSpPr txBox="1"/>
              <p:nvPr/>
            </p:nvSpPr>
            <p:spPr>
              <a:xfrm>
                <a:off x="2293627" y="4365494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83EA51A-37A3-AF92-B9C2-1D84F4AE62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3627" y="4365494"/>
                <a:ext cx="809244" cy="369332"/>
              </a:xfrm>
              <a:prstGeom prst="rect">
                <a:avLst/>
              </a:prstGeom>
              <a:blipFill>
                <a:blip r:embed="rId5"/>
                <a:stretch>
                  <a:fillRect t="-22951" r="-13534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E3BF0AE-EE57-EE95-F0C4-51D2644B3B9B}"/>
              </a:ext>
            </a:extLst>
          </p:cNvPr>
          <p:cNvCxnSpPr>
            <a:cxnSpLocks/>
          </p:cNvCxnSpPr>
          <p:nvPr/>
        </p:nvCxnSpPr>
        <p:spPr>
          <a:xfrm>
            <a:off x="2449757" y="3680939"/>
            <a:ext cx="0" cy="1691288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>
            <a:extLst>
              <a:ext uri="{FF2B5EF4-FFF2-40B4-BE49-F238E27FC236}">
                <a16:creationId xmlns:a16="http://schemas.microsoft.com/office/drawing/2014/main" id="{2D5CB426-9CC5-0C7F-785D-BBE9FA2E87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4224" y="1771920"/>
            <a:ext cx="1241885" cy="60630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94161EC-3630-1907-8C2C-2616F5D1AE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1477" y="2515620"/>
            <a:ext cx="929654" cy="742811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C8372BC-532C-EF49-FE90-791CA25A75C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5896" y="2578131"/>
            <a:ext cx="1878924" cy="6803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6C35C844-91CF-8351-EB57-CBE65A0CD3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79585" y="2515620"/>
            <a:ext cx="2477734" cy="95003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2A43E34F-68ED-9F3F-A241-43E758EB7B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83534" y="3595381"/>
            <a:ext cx="6314970" cy="1079761"/>
          </a:xfrm>
          <a:prstGeom prst="rect">
            <a:avLst/>
          </a:prstGeom>
        </p:spPr>
      </p:pic>
      <p:sp>
        <p:nvSpPr>
          <p:cNvPr id="49" name="Oval 48">
            <a:extLst>
              <a:ext uri="{FF2B5EF4-FFF2-40B4-BE49-F238E27FC236}">
                <a16:creationId xmlns:a16="http://schemas.microsoft.com/office/drawing/2014/main" id="{94185209-E5D2-C71C-91D3-B15D6E6B083A}"/>
              </a:ext>
            </a:extLst>
          </p:cNvPr>
          <p:cNvSpPr/>
          <p:nvPr/>
        </p:nvSpPr>
        <p:spPr>
          <a:xfrm>
            <a:off x="1126077" y="3264046"/>
            <a:ext cx="144000" cy="144376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56197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2.59259E-6 L 2.91667E-6 0.25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1.48148E-6 L -2.08333E-7 0.2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1.48148E-6 L -2.08333E-7 0.2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5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07407E-6 L 2.70833E-6 0.25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8" grpId="0" animBg="1"/>
      <p:bldP spid="7" grpId="0" animBg="1"/>
      <p:bldP spid="7" grpId="1" animBg="1"/>
      <p:bldP spid="25" grpId="0"/>
      <p:bldP spid="26" grpId="0"/>
      <p:bldP spid="16" grpId="0"/>
      <p:bldP spid="16" grpId="1"/>
      <p:bldP spid="16" grpId="2"/>
      <p:bldP spid="4" grpId="0"/>
      <p:bldP spid="23" grpId="0"/>
      <p:bldP spid="49" grpId="0" animBg="1"/>
      <p:bldP spid="4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BD61D24A-F235-CD0F-122C-6CA8A7F37ABB}"/>
              </a:ext>
            </a:extLst>
          </p:cNvPr>
          <p:cNvSpPr/>
          <p:nvPr/>
        </p:nvSpPr>
        <p:spPr>
          <a:xfrm rot="19800000">
            <a:off x="5917981" y="2555875"/>
            <a:ext cx="929655" cy="745765"/>
          </a:xfrm>
          <a:prstGeom prst="rect">
            <a:avLst/>
          </a:prstGeom>
          <a:solidFill>
            <a:schemeClr val="bg2">
              <a:lumMod val="50000"/>
              <a:alpha val="31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23FE99-21D8-F328-D1CC-18925CE6CB57}"/>
              </a:ext>
            </a:extLst>
          </p:cNvPr>
          <p:cNvSpPr/>
          <p:nvPr/>
        </p:nvSpPr>
        <p:spPr>
          <a:xfrm rot="19800000">
            <a:off x="5909505" y="2569435"/>
            <a:ext cx="929655" cy="7457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CD1E37A1-50AF-CDE5-9309-FC2F11D48570}"/>
              </a:ext>
            </a:extLst>
          </p:cNvPr>
          <p:cNvSpPr/>
          <p:nvPr/>
        </p:nvSpPr>
        <p:spPr>
          <a:xfrm flipH="1">
            <a:off x="3545306" y="2304514"/>
            <a:ext cx="4621758" cy="2681766"/>
          </a:xfrm>
          <a:prstGeom prst="rt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079AE5F-C9D1-6BA0-DDB9-B56B4A664393}"/>
              </a:ext>
            </a:extLst>
          </p:cNvPr>
          <p:cNvGrpSpPr/>
          <p:nvPr/>
        </p:nvGrpSpPr>
        <p:grpSpPr>
          <a:xfrm rot="19792178">
            <a:off x="4730260" y="1832483"/>
            <a:ext cx="3752283" cy="3567753"/>
            <a:chOff x="3738652" y="4124108"/>
            <a:chExt cx="3752283" cy="3567753"/>
          </a:xfrm>
        </p:grpSpPr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0B9EDA3B-856E-BF25-BC78-48E6C6650DFF}"/>
                </a:ext>
              </a:extLst>
            </p:cNvPr>
            <p:cNvCxnSpPr>
              <a:cxnSpLocks/>
            </p:cNvCxnSpPr>
            <p:nvPr/>
          </p:nvCxnSpPr>
          <p:spPr>
            <a:xfrm rot="1807822" flipV="1">
              <a:off x="3738652" y="4162554"/>
              <a:ext cx="3731455" cy="2091001"/>
            </a:xfrm>
            <a:prstGeom prst="straightConnector1">
              <a:avLst/>
            </a:prstGeom>
            <a:ln w="50800">
              <a:solidFill>
                <a:schemeClr val="bg2">
                  <a:lumMod val="25000"/>
                </a:schemeClr>
              </a:solidFill>
              <a:prstDash val="solid"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D43AED41-F009-D50C-A74F-AAD0FB63CFF5}"/>
                </a:ext>
              </a:extLst>
            </p:cNvPr>
            <p:cNvCxnSpPr>
              <a:cxnSpLocks/>
            </p:cNvCxnSpPr>
            <p:nvPr/>
          </p:nvCxnSpPr>
          <p:spPr>
            <a:xfrm rot="1807822" flipH="1" flipV="1">
              <a:off x="4862390" y="4462910"/>
              <a:ext cx="1832781" cy="3228951"/>
            </a:xfrm>
            <a:prstGeom prst="straightConnector1">
              <a:avLst/>
            </a:prstGeom>
            <a:ln w="50800">
              <a:solidFill>
                <a:schemeClr val="bg2">
                  <a:lumMod val="25000"/>
                </a:schemeClr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05373384-B547-9A52-7F13-16F4A3B3BB2F}"/>
                </a:ext>
              </a:extLst>
            </p:cNvPr>
            <p:cNvGrpSpPr/>
            <p:nvPr/>
          </p:nvGrpSpPr>
          <p:grpSpPr>
            <a:xfrm>
              <a:off x="7265935" y="4902622"/>
              <a:ext cx="225000" cy="168480"/>
              <a:chOff x="7641774" y="4869357"/>
              <a:chExt cx="225000" cy="16848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3">
                <p14:nvContentPartPr>
                  <p14:cNvPr id="74" name="Ink 73">
                    <a:extLst>
                      <a:ext uri="{FF2B5EF4-FFF2-40B4-BE49-F238E27FC236}">
                        <a16:creationId xmlns:a16="http://schemas.microsoft.com/office/drawing/2014/main" id="{2CA7830A-F780-9B7F-C6ED-0F5C3AAC322A}"/>
                      </a:ext>
                    </a:extLst>
                  </p14:cNvPr>
                  <p14:cNvContentPartPr/>
                  <p14:nvPr/>
                </p14:nvContentPartPr>
                <p14:xfrm>
                  <a:off x="7671410" y="4894814"/>
                  <a:ext cx="173160" cy="104760"/>
                </p14:xfrm>
              </p:contentPart>
            </mc:Choice>
            <mc:Fallback xmlns="">
              <p:pic>
                <p:nvPicPr>
                  <p:cNvPr id="74" name="Ink 73">
                    <a:extLst>
                      <a:ext uri="{FF2B5EF4-FFF2-40B4-BE49-F238E27FC236}">
                        <a16:creationId xmlns:a16="http://schemas.microsoft.com/office/drawing/2014/main" id="{2CA7830A-F780-9B7F-C6ED-0F5C3AAC322A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7653410" y="4876814"/>
                    <a:ext cx="208800" cy="14040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75" name="Ink 74">
                    <a:extLst>
                      <a:ext uri="{FF2B5EF4-FFF2-40B4-BE49-F238E27FC236}">
                        <a16:creationId xmlns:a16="http://schemas.microsoft.com/office/drawing/2014/main" id="{CED87B3D-E861-3AB8-2BB3-B7D4469324F7}"/>
                      </a:ext>
                    </a:extLst>
                  </p14:cNvPr>
                  <p14:cNvContentPartPr/>
                  <p14:nvPr/>
                </p14:nvContentPartPr>
                <p14:xfrm>
                  <a:off x="7641774" y="4869357"/>
                  <a:ext cx="225000" cy="168480"/>
                </p14:xfrm>
              </p:contentPart>
            </mc:Choice>
            <mc:Fallback xmlns="">
              <p:pic>
                <p:nvPicPr>
                  <p:cNvPr id="75" name="Ink 74">
                    <a:extLst>
                      <a:ext uri="{FF2B5EF4-FFF2-40B4-BE49-F238E27FC236}">
                        <a16:creationId xmlns:a16="http://schemas.microsoft.com/office/drawing/2014/main" id="{CED87B3D-E861-3AB8-2BB3-B7D4469324F7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7623774" y="4851395"/>
                    <a:ext cx="260640" cy="204044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C1A0BBA4-C233-5698-21E3-68E7B0DB6427}"/>
                    </a:ext>
                  </a:extLst>
                </p14:cNvPr>
                <p14:cNvContentPartPr/>
                <p14:nvPr/>
              </p14:nvContentPartPr>
              <p14:xfrm>
                <a:off x="5310064" y="4124108"/>
                <a:ext cx="298440" cy="34416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C1A0BBA4-C233-5698-21E3-68E7B0DB642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292064" y="4106108"/>
                  <a:ext cx="334080" cy="37980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60" name="Picture 59">
            <a:extLst>
              <a:ext uri="{FF2B5EF4-FFF2-40B4-BE49-F238E27FC236}">
                <a16:creationId xmlns:a16="http://schemas.microsoft.com/office/drawing/2014/main" id="{CFCDD6C6-BC83-7ED8-59D4-C603B75970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36269" y="2296991"/>
            <a:ext cx="2475719" cy="125304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09314E7-670C-C95D-1136-1507F3707BF5}"/>
              </a:ext>
            </a:extLst>
          </p:cNvPr>
          <p:cNvSpPr/>
          <p:nvPr/>
        </p:nvSpPr>
        <p:spPr>
          <a:xfrm>
            <a:off x="340764" y="5004094"/>
            <a:ext cx="7826295" cy="349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243ACC3-9E43-BD7D-D199-60FAD76A4702}"/>
              </a:ext>
            </a:extLst>
          </p:cNvPr>
          <p:cNvSpPr/>
          <p:nvPr/>
        </p:nvSpPr>
        <p:spPr>
          <a:xfrm>
            <a:off x="733250" y="2569435"/>
            <a:ext cx="929655" cy="745765"/>
          </a:xfrm>
          <a:prstGeom prst="rect">
            <a:avLst/>
          </a:prstGeom>
          <a:solidFill>
            <a:schemeClr val="bg2">
              <a:lumMod val="50000"/>
              <a:alpha val="17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BC9266-8F51-648C-04F2-79193E88A1BD}"/>
              </a:ext>
            </a:extLst>
          </p:cNvPr>
          <p:cNvSpPr/>
          <p:nvPr/>
        </p:nvSpPr>
        <p:spPr>
          <a:xfrm>
            <a:off x="733250" y="2549227"/>
            <a:ext cx="929655" cy="7457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4198957" y="364540"/>
            <a:ext cx="280849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Το Έργο του Βάρους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C7518425-9134-5F8B-2573-6375FFEE7F5F}"/>
              </a:ext>
            </a:extLst>
          </p:cNvPr>
          <p:cNvSpPr txBox="1">
            <a:spLocks/>
          </p:cNvSpPr>
          <p:nvPr/>
        </p:nvSpPr>
        <p:spPr>
          <a:xfrm>
            <a:off x="340764" y="918244"/>
            <a:ext cx="1093485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l-GR" dirty="0">
                <a:solidFill>
                  <a:schemeClr val="bg1"/>
                </a:solidFill>
              </a:rPr>
              <a:t>Ένα σώμα κινείται προς τα κάτω από ύψος </a:t>
            </a:r>
            <a:r>
              <a:rPr lang="en-US" dirty="0">
                <a:solidFill>
                  <a:schemeClr val="bg1"/>
                </a:solidFill>
              </a:rPr>
              <a:t>h</a:t>
            </a:r>
            <a:r>
              <a:rPr lang="el-GR" dirty="0">
                <a:solidFill>
                  <a:schemeClr val="bg1"/>
                </a:solidFill>
              </a:rPr>
              <a:t> σε μηδενικό ύψος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σε ένα κεκλιμένο επίπεδο γωνίας θ. Να υπολογίσετε το έργο του βάρους. </a:t>
            </a:r>
            <a:r>
              <a:rPr lang="en-US" dirty="0">
                <a:solidFill>
                  <a:schemeClr val="bg1"/>
                </a:solidFill>
              </a:rPr>
              <a:t>(m = 3Kg, g = 10 m/s</a:t>
            </a:r>
            <a:r>
              <a:rPr lang="en-US" baseline="30000" dirty="0">
                <a:solidFill>
                  <a:schemeClr val="bg1"/>
                </a:solidFill>
              </a:rPr>
              <a:t>2</a:t>
            </a:r>
            <a:r>
              <a:rPr lang="en-US" dirty="0">
                <a:solidFill>
                  <a:schemeClr val="bg1"/>
                </a:solidFill>
              </a:rPr>
              <a:t>, h = 5m)</a:t>
            </a:r>
            <a:endParaRPr lang="el-GR" dirty="0">
              <a:solidFill>
                <a:schemeClr val="bg1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C4ADB58-FD40-772E-A0C0-E110BF052F62}"/>
              </a:ext>
            </a:extLst>
          </p:cNvPr>
          <p:cNvCxnSpPr>
            <a:cxnSpLocks/>
          </p:cNvCxnSpPr>
          <p:nvPr/>
        </p:nvCxnSpPr>
        <p:spPr>
          <a:xfrm>
            <a:off x="1198077" y="2942316"/>
            <a:ext cx="0" cy="216000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E3D2544-B4A3-AC20-535A-B1B8F4E82801}"/>
                  </a:ext>
                </a:extLst>
              </p:cNvPr>
              <p:cNvSpPr txBox="1"/>
              <p:nvPr/>
            </p:nvSpPr>
            <p:spPr>
              <a:xfrm>
                <a:off x="1198077" y="4015006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E3D2544-B4A3-AC20-535A-B1B8F4E828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8077" y="4015006"/>
                <a:ext cx="809244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0570BA0-107C-4F34-E1A5-3F2F89DE1DAC}"/>
              </a:ext>
            </a:extLst>
          </p:cNvPr>
          <p:cNvCxnSpPr>
            <a:cxnSpLocks/>
          </p:cNvCxnSpPr>
          <p:nvPr/>
        </p:nvCxnSpPr>
        <p:spPr>
          <a:xfrm>
            <a:off x="2007321" y="3294992"/>
            <a:ext cx="0" cy="169128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arrow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80FFE8D-EC20-E3C2-0082-6EF14DC75783}"/>
                  </a:ext>
                </a:extLst>
              </p:cNvPr>
              <p:cNvSpPr txBox="1"/>
              <p:nvPr/>
            </p:nvSpPr>
            <p:spPr>
              <a:xfrm>
                <a:off x="1763097" y="3979547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i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80FFE8D-EC20-E3C2-0082-6EF14DC757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097" y="3979547"/>
                <a:ext cx="809244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83EA51A-37A3-AF92-B9C2-1D84F4AE6255}"/>
                  </a:ext>
                </a:extLst>
              </p:cNvPr>
              <p:cNvSpPr txBox="1"/>
              <p:nvPr/>
            </p:nvSpPr>
            <p:spPr>
              <a:xfrm>
                <a:off x="2293627" y="3979547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83EA51A-37A3-AF92-B9C2-1D84F4AE62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3627" y="3979547"/>
                <a:ext cx="809244" cy="369332"/>
              </a:xfrm>
              <a:prstGeom prst="rect">
                <a:avLst/>
              </a:prstGeom>
              <a:blipFill>
                <a:blip r:embed="rId13"/>
                <a:stretch>
                  <a:fillRect t="-23333" r="-13534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E3BF0AE-EE57-EE95-F0C4-51D2644B3B9B}"/>
              </a:ext>
            </a:extLst>
          </p:cNvPr>
          <p:cNvCxnSpPr>
            <a:cxnSpLocks/>
          </p:cNvCxnSpPr>
          <p:nvPr/>
        </p:nvCxnSpPr>
        <p:spPr>
          <a:xfrm>
            <a:off x="2449757" y="3294992"/>
            <a:ext cx="0" cy="1691288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14154D3-4A51-BB09-F9E7-2B7F69FD1903}"/>
              </a:ext>
            </a:extLst>
          </p:cNvPr>
          <p:cNvCxnSpPr>
            <a:cxnSpLocks/>
          </p:cNvCxnSpPr>
          <p:nvPr/>
        </p:nvCxnSpPr>
        <p:spPr>
          <a:xfrm rot="5400000">
            <a:off x="5335331" y="4011511"/>
            <a:ext cx="2160000" cy="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ubtitle 2">
            <a:extLst>
              <a:ext uri="{FF2B5EF4-FFF2-40B4-BE49-F238E27FC236}">
                <a16:creationId xmlns:a16="http://schemas.microsoft.com/office/drawing/2014/main" id="{B4B2ADAE-9335-41B7-A10A-EDC29F887670}"/>
              </a:ext>
            </a:extLst>
          </p:cNvPr>
          <p:cNvSpPr txBox="1">
            <a:spLocks/>
          </p:cNvSpPr>
          <p:nvPr/>
        </p:nvSpPr>
        <p:spPr>
          <a:xfrm>
            <a:off x="3947487" y="4568554"/>
            <a:ext cx="79984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θ</a:t>
            </a:r>
            <a:endParaRPr lang="en-US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AC855C6-5B45-42FD-9C8F-5CEBE42D30B2}"/>
              </a:ext>
            </a:extLst>
          </p:cNvPr>
          <p:cNvCxnSpPr>
            <a:cxnSpLocks/>
          </p:cNvCxnSpPr>
          <p:nvPr/>
        </p:nvCxnSpPr>
        <p:spPr>
          <a:xfrm flipV="1">
            <a:off x="6415331" y="4568341"/>
            <a:ext cx="863585" cy="523170"/>
          </a:xfrm>
          <a:prstGeom prst="straightConnector1">
            <a:avLst/>
          </a:prstGeom>
          <a:ln w="50800">
            <a:solidFill>
              <a:schemeClr val="bg2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9802CBE-00F4-C162-6251-3250D7E72B79}"/>
              </a:ext>
            </a:extLst>
          </p:cNvPr>
          <p:cNvCxnSpPr>
            <a:cxnSpLocks/>
          </p:cNvCxnSpPr>
          <p:nvPr/>
        </p:nvCxnSpPr>
        <p:spPr>
          <a:xfrm flipH="1" flipV="1">
            <a:off x="5477271" y="3497657"/>
            <a:ext cx="938060" cy="1593854"/>
          </a:xfrm>
          <a:prstGeom prst="straightConnector1">
            <a:avLst/>
          </a:prstGeom>
          <a:ln w="50800">
            <a:solidFill>
              <a:schemeClr val="bg2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F41B71E-7619-B287-9160-499C7CD23E8D}"/>
              </a:ext>
            </a:extLst>
          </p:cNvPr>
          <p:cNvCxnSpPr>
            <a:cxnSpLocks/>
          </p:cNvCxnSpPr>
          <p:nvPr/>
        </p:nvCxnSpPr>
        <p:spPr>
          <a:xfrm>
            <a:off x="6417144" y="2933522"/>
            <a:ext cx="930207" cy="1634172"/>
          </a:xfrm>
          <a:prstGeom prst="straightConnector1">
            <a:avLst/>
          </a:prstGeom>
          <a:ln w="635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371A334-1217-0D5D-338B-6009C16A5A75}"/>
              </a:ext>
            </a:extLst>
          </p:cNvPr>
          <p:cNvCxnSpPr>
            <a:cxnSpLocks/>
          </p:cNvCxnSpPr>
          <p:nvPr/>
        </p:nvCxnSpPr>
        <p:spPr>
          <a:xfrm flipH="1">
            <a:off x="5447393" y="2933532"/>
            <a:ext cx="959047" cy="528350"/>
          </a:xfrm>
          <a:prstGeom prst="straightConnector1">
            <a:avLst/>
          </a:prstGeom>
          <a:ln w="635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FD56D433-C54E-6A6A-1A78-3412717285BC}"/>
              </a:ext>
            </a:extLst>
          </p:cNvPr>
          <p:cNvSpPr/>
          <p:nvPr/>
        </p:nvSpPr>
        <p:spPr>
          <a:xfrm>
            <a:off x="6340232" y="2862773"/>
            <a:ext cx="144000" cy="144376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9" name="Partial Circle 18">
            <a:extLst>
              <a:ext uri="{FF2B5EF4-FFF2-40B4-BE49-F238E27FC236}">
                <a16:creationId xmlns:a16="http://schemas.microsoft.com/office/drawing/2014/main" id="{BE92B8E3-BFE2-2F09-B56E-E35D332BE4BB}"/>
              </a:ext>
            </a:extLst>
          </p:cNvPr>
          <p:cNvSpPr/>
          <p:nvPr/>
        </p:nvSpPr>
        <p:spPr>
          <a:xfrm rot="5400000">
            <a:off x="5916874" y="2541433"/>
            <a:ext cx="1080000" cy="1080000"/>
          </a:xfrm>
          <a:prstGeom prst="pie">
            <a:avLst>
              <a:gd name="adj1" fmla="val 19748114"/>
              <a:gd name="adj2" fmla="val 18029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>
              <a:solidFill>
                <a:schemeClr val="tx1"/>
              </a:solidFill>
            </a:endParaRP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BEC38FE7-2D6E-2CFC-7AC4-6B16923034F4}"/>
              </a:ext>
            </a:extLst>
          </p:cNvPr>
          <p:cNvSpPr txBox="1">
            <a:spLocks/>
          </p:cNvSpPr>
          <p:nvPr/>
        </p:nvSpPr>
        <p:spPr>
          <a:xfrm>
            <a:off x="6277889" y="3581889"/>
            <a:ext cx="79984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θ</a:t>
            </a:r>
            <a:endParaRPr lang="en-US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0B835A9-3CD8-2404-7360-CDC441F3E44B}"/>
                  </a:ext>
                </a:extLst>
              </p:cNvPr>
              <p:cNvSpPr txBox="1"/>
              <p:nvPr/>
            </p:nvSpPr>
            <p:spPr>
              <a:xfrm>
                <a:off x="7013605" y="3959583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  <m:r>
                        <a:rPr lang="en-US" b="0" i="1" baseline="-2500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i="1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0B835A9-3CD8-2404-7360-CDC441F3E4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3605" y="3959583"/>
                <a:ext cx="809244" cy="369332"/>
              </a:xfrm>
              <a:prstGeom prst="rect">
                <a:avLst/>
              </a:prstGeom>
              <a:blipFill>
                <a:blip r:embed="rId1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E178D79-677B-453B-E8A9-4133794E35C7}"/>
                  </a:ext>
                </a:extLst>
              </p:cNvPr>
              <p:cNvSpPr txBox="1"/>
              <p:nvPr/>
            </p:nvSpPr>
            <p:spPr>
              <a:xfrm>
                <a:off x="5459754" y="3238973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  <m:r>
                        <a:rPr lang="en-US" b="0" i="1" baseline="-25000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i="1" baseline="-25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E178D79-677B-453B-E8A9-4133794E35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9754" y="3238973"/>
                <a:ext cx="809244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Oval 27">
            <a:extLst>
              <a:ext uri="{FF2B5EF4-FFF2-40B4-BE49-F238E27FC236}">
                <a16:creationId xmlns:a16="http://schemas.microsoft.com/office/drawing/2014/main" id="{9E69DFCA-E53B-24E5-9F13-D3DC55549889}"/>
              </a:ext>
            </a:extLst>
          </p:cNvPr>
          <p:cNvSpPr/>
          <p:nvPr/>
        </p:nvSpPr>
        <p:spPr>
          <a:xfrm>
            <a:off x="1126077" y="2878099"/>
            <a:ext cx="144000" cy="144376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50EB4EE-F8C3-E886-65F7-E1E570C102D1}"/>
              </a:ext>
            </a:extLst>
          </p:cNvPr>
          <p:cNvCxnSpPr>
            <a:cxnSpLocks/>
          </p:cNvCxnSpPr>
          <p:nvPr/>
        </p:nvCxnSpPr>
        <p:spPr>
          <a:xfrm>
            <a:off x="8275514" y="3294992"/>
            <a:ext cx="0" cy="169128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arrow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9AF6818-65CB-2662-AADD-C3D237020357}"/>
                  </a:ext>
                </a:extLst>
              </p:cNvPr>
              <p:cNvSpPr txBox="1"/>
              <p:nvPr/>
            </p:nvSpPr>
            <p:spPr>
              <a:xfrm>
                <a:off x="8111779" y="3925252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i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9AF6818-65CB-2662-AADD-C3D2370203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1779" y="3925252"/>
                <a:ext cx="809244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Partial Circle 31">
            <a:extLst>
              <a:ext uri="{FF2B5EF4-FFF2-40B4-BE49-F238E27FC236}">
                <a16:creationId xmlns:a16="http://schemas.microsoft.com/office/drawing/2014/main" id="{838DC954-B8B6-7329-C953-FF2314323386}"/>
              </a:ext>
            </a:extLst>
          </p:cNvPr>
          <p:cNvSpPr/>
          <p:nvPr/>
        </p:nvSpPr>
        <p:spPr>
          <a:xfrm>
            <a:off x="3042520" y="4446280"/>
            <a:ext cx="1080000" cy="1080000"/>
          </a:xfrm>
          <a:prstGeom prst="pie">
            <a:avLst>
              <a:gd name="adj1" fmla="val 19748114"/>
              <a:gd name="adj2" fmla="val 18029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E0A19AA-869F-80FD-43AB-2EB5E5BA2541}"/>
                  </a:ext>
                </a:extLst>
              </p:cNvPr>
              <p:cNvSpPr txBox="1"/>
              <p:nvPr/>
            </p:nvSpPr>
            <p:spPr>
              <a:xfrm>
                <a:off x="4287672" y="2837809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E0A19AA-869F-80FD-43AB-2EB5E5BA2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7672" y="2837809"/>
                <a:ext cx="809244" cy="369332"/>
              </a:xfrm>
              <a:prstGeom prst="rect">
                <a:avLst/>
              </a:prstGeom>
              <a:blipFill>
                <a:blip r:embed="rId17"/>
                <a:stretch>
                  <a:fillRect t="-23333" r="-13534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1C3652D-3CFA-003B-1931-752DD24DCC67}"/>
              </a:ext>
            </a:extLst>
          </p:cNvPr>
          <p:cNvCxnSpPr>
            <a:cxnSpLocks/>
          </p:cNvCxnSpPr>
          <p:nvPr/>
        </p:nvCxnSpPr>
        <p:spPr>
          <a:xfrm flipH="1">
            <a:off x="3610190" y="2756132"/>
            <a:ext cx="2682052" cy="1527480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05F808C-1BA6-BEF9-297A-961B49D00F3C}"/>
                  </a:ext>
                </a:extLst>
              </p:cNvPr>
              <p:cNvSpPr txBox="1"/>
              <p:nvPr/>
            </p:nvSpPr>
            <p:spPr>
              <a:xfrm>
                <a:off x="6248458" y="4460594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05F808C-1BA6-BEF9-297A-961B49D00F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58" y="4460594"/>
                <a:ext cx="809244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0537E47-ADAB-F2E7-4399-216EAAF2E5A8}"/>
              </a:ext>
            </a:extLst>
          </p:cNvPr>
          <p:cNvCxnSpPr>
            <a:cxnSpLocks/>
          </p:cNvCxnSpPr>
          <p:nvPr/>
        </p:nvCxnSpPr>
        <p:spPr>
          <a:xfrm flipH="1">
            <a:off x="8766123" y="3411506"/>
            <a:ext cx="2682052" cy="1527480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67CA656-08AA-4DFA-3100-0C5531F31351}"/>
              </a:ext>
            </a:extLst>
          </p:cNvPr>
          <p:cNvCxnSpPr>
            <a:cxnSpLocks/>
          </p:cNvCxnSpPr>
          <p:nvPr/>
        </p:nvCxnSpPr>
        <p:spPr>
          <a:xfrm>
            <a:off x="11448175" y="3373783"/>
            <a:ext cx="0" cy="169128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arrow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0583AF1F-FF0B-D57F-9491-B306269055A2}"/>
              </a:ext>
            </a:extLst>
          </p:cNvPr>
          <p:cNvCxnSpPr>
            <a:cxnSpLocks/>
          </p:cNvCxnSpPr>
          <p:nvPr/>
        </p:nvCxnSpPr>
        <p:spPr>
          <a:xfrm>
            <a:off x="8759821" y="4986280"/>
            <a:ext cx="2683399" cy="0"/>
          </a:xfrm>
          <a:prstGeom prst="straightConnector1">
            <a:avLst/>
          </a:prstGeom>
          <a:ln w="50800">
            <a:solidFill>
              <a:schemeClr val="bg2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Subtitle 2">
            <a:extLst>
              <a:ext uri="{FF2B5EF4-FFF2-40B4-BE49-F238E27FC236}">
                <a16:creationId xmlns:a16="http://schemas.microsoft.com/office/drawing/2014/main" id="{E7AD7BEB-94EA-3A59-D185-388D200EAA26}"/>
              </a:ext>
            </a:extLst>
          </p:cNvPr>
          <p:cNvSpPr txBox="1">
            <a:spLocks/>
          </p:cNvSpPr>
          <p:nvPr/>
        </p:nvSpPr>
        <p:spPr>
          <a:xfrm>
            <a:off x="9215505" y="4521260"/>
            <a:ext cx="79984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θ</a:t>
            </a:r>
            <a:endParaRPr lang="en-US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sp>
        <p:nvSpPr>
          <p:cNvPr id="54" name="Partial Circle 53">
            <a:extLst>
              <a:ext uri="{FF2B5EF4-FFF2-40B4-BE49-F238E27FC236}">
                <a16:creationId xmlns:a16="http://schemas.microsoft.com/office/drawing/2014/main" id="{EACA91BD-6B52-4888-30D7-B285E66D0FF8}"/>
              </a:ext>
            </a:extLst>
          </p:cNvPr>
          <p:cNvSpPr/>
          <p:nvPr/>
        </p:nvSpPr>
        <p:spPr>
          <a:xfrm>
            <a:off x="8310538" y="4398986"/>
            <a:ext cx="1080000" cy="1080000"/>
          </a:xfrm>
          <a:prstGeom prst="pie">
            <a:avLst>
              <a:gd name="adj1" fmla="val 19748114"/>
              <a:gd name="adj2" fmla="val 18029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3F601C8-754F-6BBF-4E58-A7CFE3131D05}"/>
                  </a:ext>
                </a:extLst>
              </p:cNvPr>
              <p:cNvSpPr txBox="1"/>
              <p:nvPr/>
            </p:nvSpPr>
            <p:spPr>
              <a:xfrm>
                <a:off x="9395126" y="3786350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3F601C8-754F-6BBF-4E58-A7CFE3131D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5126" y="3786350"/>
                <a:ext cx="809244" cy="369332"/>
              </a:xfrm>
              <a:prstGeom prst="rect">
                <a:avLst/>
              </a:prstGeom>
              <a:blipFill>
                <a:blip r:embed="rId19"/>
                <a:stretch>
                  <a:fillRect t="-22951" r="-13534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6E39612-9E75-91F2-A92F-AFC43DE17553}"/>
                  </a:ext>
                </a:extLst>
              </p:cNvPr>
              <p:cNvSpPr txBox="1"/>
              <p:nvPr/>
            </p:nvSpPr>
            <p:spPr>
              <a:xfrm>
                <a:off x="11275621" y="4011511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i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6E39612-9E75-91F2-A92F-AFC43DE175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5621" y="4011511"/>
                <a:ext cx="809244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8" name="Picture 57">
            <a:extLst>
              <a:ext uri="{FF2B5EF4-FFF2-40B4-BE49-F238E27FC236}">
                <a16:creationId xmlns:a16="http://schemas.microsoft.com/office/drawing/2014/main" id="{8742C052-E027-20E6-6712-17B24694248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850538" y="1612247"/>
            <a:ext cx="2342064" cy="761171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517C45E5-FA54-1E5F-C38F-B018DC937C1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1016" y="5796377"/>
            <a:ext cx="2931504" cy="736947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DAE43833-DEB5-1B56-7699-29183B874E4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176629" y="5581083"/>
            <a:ext cx="2810177" cy="1256491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AA9E6526-DFEE-DFCE-3811-ABE5FB390972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216007" y="5706986"/>
            <a:ext cx="1472653" cy="804060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E4E90609-A5A8-074E-279A-644836B5443C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966717" y="5741952"/>
            <a:ext cx="1767642" cy="840612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53CB21FF-BBA2-DE03-6F14-652A47E8026E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799748" y="5808037"/>
            <a:ext cx="1452603" cy="703009"/>
          </a:xfrm>
          <a:prstGeom prst="rect">
            <a:avLst/>
          </a:prstGeom>
        </p:spPr>
      </p:pic>
      <p:sp>
        <p:nvSpPr>
          <p:cNvPr id="78" name="Oval 77">
            <a:extLst>
              <a:ext uri="{FF2B5EF4-FFF2-40B4-BE49-F238E27FC236}">
                <a16:creationId xmlns:a16="http://schemas.microsoft.com/office/drawing/2014/main" id="{DB9E41E3-5E8E-8B0C-3F52-30469D68B2A6}"/>
              </a:ext>
            </a:extLst>
          </p:cNvPr>
          <p:cNvSpPr/>
          <p:nvPr/>
        </p:nvSpPr>
        <p:spPr>
          <a:xfrm>
            <a:off x="6346976" y="2869553"/>
            <a:ext cx="144000" cy="144376"/>
          </a:xfrm>
          <a:prstGeom prst="ellipse">
            <a:avLst/>
          </a:prstGeom>
          <a:solidFill>
            <a:srgbClr val="FF0000"/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5498391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4.81481E-6 L -0.21159 0.21689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86" y="10833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81481E-6 L -0.21471 0.21481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42" y="10741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6" grpId="0" animBg="1"/>
      <p:bldP spid="6" grpId="1" animBg="1"/>
      <p:bldP spid="5" grpId="0" animBg="1"/>
      <p:bldP spid="25" grpId="0"/>
      <p:bldP spid="26" grpId="0"/>
      <p:bldP spid="10" grpId="0"/>
      <p:bldP spid="17" grpId="0" animBg="1"/>
      <p:bldP spid="19" grpId="0" animBg="1"/>
      <p:bldP spid="20" grpId="0"/>
      <p:bldP spid="21" grpId="0"/>
      <p:bldP spid="22" grpId="0"/>
      <p:bldP spid="31" grpId="0"/>
      <p:bldP spid="32" grpId="0" animBg="1"/>
      <p:bldP spid="33" grpId="0"/>
      <p:bldP spid="40" grpId="0"/>
      <p:bldP spid="53" grpId="0"/>
      <p:bldP spid="54" grpId="0" animBg="1"/>
      <p:bldP spid="55" grpId="0"/>
      <p:bldP spid="56" grpId="0"/>
      <p:bldP spid="78" grpId="0" animBg="1"/>
      <p:bldP spid="7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artial Circle 49">
            <a:extLst>
              <a:ext uri="{FF2B5EF4-FFF2-40B4-BE49-F238E27FC236}">
                <a16:creationId xmlns:a16="http://schemas.microsoft.com/office/drawing/2014/main" id="{618526B8-0E3B-7613-83CE-2AACFB757FB3}"/>
              </a:ext>
            </a:extLst>
          </p:cNvPr>
          <p:cNvSpPr/>
          <p:nvPr/>
        </p:nvSpPr>
        <p:spPr>
          <a:xfrm>
            <a:off x="9861957" y="3384464"/>
            <a:ext cx="1080000" cy="1080000"/>
          </a:xfrm>
          <a:prstGeom prst="pie">
            <a:avLst>
              <a:gd name="adj1" fmla="val 17587358"/>
              <a:gd name="adj2" fmla="val 18029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>
              <a:solidFill>
                <a:schemeClr val="tx1"/>
              </a:solidFill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4198957" y="364540"/>
            <a:ext cx="280849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Το Έργο του Βάρους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Subtitle 2">
                <a:extLst>
                  <a:ext uri="{FF2B5EF4-FFF2-40B4-BE49-F238E27FC236}">
                    <a16:creationId xmlns:a16="http://schemas.microsoft.com/office/drawing/2014/main" id="{C7518425-9134-5F8B-2573-6375FFEE7F5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04007" y="1027697"/>
                <a:ext cx="7935135" cy="58012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l-GR" dirty="0">
                    <a:solidFill>
                      <a:schemeClr val="bg1"/>
                    </a:solidFill>
                  </a:rPr>
                  <a:t>Για το ίδιο ύψος το γινόμενο</a:t>
                </a:r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el-GR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l-GR" i="1" dirty="0">
                    <a:solidFill>
                      <a:schemeClr val="bg1"/>
                    </a:solidFill>
                  </a:rPr>
                  <a:t> </a:t>
                </a:r>
                <a:r>
                  <a:rPr lang="el-GR" dirty="0">
                    <a:solidFill>
                      <a:schemeClr val="bg1"/>
                    </a:solidFill>
                  </a:rPr>
                  <a:t>είναι σταθερό</a:t>
                </a:r>
              </a:p>
            </p:txBody>
          </p:sp>
        </mc:Choice>
        <mc:Fallback xmlns="">
          <p:sp>
            <p:nvSpPr>
              <p:cNvPr id="26" name="Subtitle 2">
                <a:extLst>
                  <a:ext uri="{FF2B5EF4-FFF2-40B4-BE49-F238E27FC236}">
                    <a16:creationId xmlns:a16="http://schemas.microsoft.com/office/drawing/2014/main" id="{C7518425-9134-5F8B-2573-6375FFEE7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4007" y="1027697"/>
                <a:ext cx="7935135" cy="580126"/>
              </a:xfrm>
              <a:prstGeom prst="rect">
                <a:avLst/>
              </a:prstGeom>
              <a:blipFill>
                <a:blip r:embed="rId3"/>
                <a:stretch>
                  <a:fillRect l="-1230" t="-14737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D0537E47-ADAB-F2E7-4399-216EAAF2E5A8}"/>
              </a:ext>
            </a:extLst>
          </p:cNvPr>
          <p:cNvCxnSpPr>
            <a:cxnSpLocks/>
          </p:cNvCxnSpPr>
          <p:nvPr/>
        </p:nvCxnSpPr>
        <p:spPr>
          <a:xfrm flipH="1">
            <a:off x="880012" y="2328968"/>
            <a:ext cx="4143223" cy="1620383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67CA656-08AA-4DFA-3100-0C5531F31351}"/>
              </a:ext>
            </a:extLst>
          </p:cNvPr>
          <p:cNvCxnSpPr>
            <a:cxnSpLocks/>
          </p:cNvCxnSpPr>
          <p:nvPr/>
        </p:nvCxnSpPr>
        <p:spPr>
          <a:xfrm>
            <a:off x="5060986" y="2320403"/>
            <a:ext cx="0" cy="169128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arrow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0583AF1F-FF0B-D57F-9491-B306269055A2}"/>
              </a:ext>
            </a:extLst>
          </p:cNvPr>
          <p:cNvCxnSpPr>
            <a:cxnSpLocks/>
          </p:cNvCxnSpPr>
          <p:nvPr/>
        </p:nvCxnSpPr>
        <p:spPr>
          <a:xfrm>
            <a:off x="873710" y="3996645"/>
            <a:ext cx="4187276" cy="15046"/>
          </a:xfrm>
          <a:prstGeom prst="straightConnector1">
            <a:avLst/>
          </a:prstGeom>
          <a:ln w="50800">
            <a:solidFill>
              <a:schemeClr val="bg2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Subtitle 2">
            <a:extLst>
              <a:ext uri="{FF2B5EF4-FFF2-40B4-BE49-F238E27FC236}">
                <a16:creationId xmlns:a16="http://schemas.microsoft.com/office/drawing/2014/main" id="{E7AD7BEB-94EA-3A59-D185-388D200EAA26}"/>
              </a:ext>
            </a:extLst>
          </p:cNvPr>
          <p:cNvSpPr txBox="1">
            <a:spLocks/>
          </p:cNvSpPr>
          <p:nvPr/>
        </p:nvSpPr>
        <p:spPr>
          <a:xfrm>
            <a:off x="1277056" y="3612529"/>
            <a:ext cx="79984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θ</a:t>
            </a:r>
            <a:endParaRPr lang="en-US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sp>
        <p:nvSpPr>
          <p:cNvPr id="54" name="Partial Circle 53">
            <a:extLst>
              <a:ext uri="{FF2B5EF4-FFF2-40B4-BE49-F238E27FC236}">
                <a16:creationId xmlns:a16="http://schemas.microsoft.com/office/drawing/2014/main" id="{EACA91BD-6B52-4888-30D7-B285E66D0FF8}"/>
              </a:ext>
            </a:extLst>
          </p:cNvPr>
          <p:cNvSpPr/>
          <p:nvPr/>
        </p:nvSpPr>
        <p:spPr>
          <a:xfrm>
            <a:off x="424427" y="3409351"/>
            <a:ext cx="1080000" cy="1080000"/>
          </a:xfrm>
          <a:prstGeom prst="pie">
            <a:avLst>
              <a:gd name="adj1" fmla="val 20325029"/>
              <a:gd name="adj2" fmla="val 18029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3F601C8-754F-6BBF-4E58-A7CFE3131D05}"/>
                  </a:ext>
                </a:extLst>
              </p:cNvPr>
              <p:cNvSpPr txBox="1"/>
              <p:nvPr/>
            </p:nvSpPr>
            <p:spPr>
              <a:xfrm>
                <a:off x="1509015" y="2796715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F3F601C8-754F-6BBF-4E58-A7CFE3131D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9015" y="2796715"/>
                <a:ext cx="809244" cy="369332"/>
              </a:xfrm>
              <a:prstGeom prst="rect">
                <a:avLst/>
              </a:prstGeom>
              <a:blipFill>
                <a:blip r:embed="rId4"/>
                <a:stretch>
                  <a:fillRect t="-23333" r="-13636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6E39612-9E75-91F2-A92F-AFC43DE17553}"/>
                  </a:ext>
                </a:extLst>
              </p:cNvPr>
              <p:cNvSpPr txBox="1"/>
              <p:nvPr/>
            </p:nvSpPr>
            <p:spPr>
              <a:xfrm>
                <a:off x="4910642" y="2969680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i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96E39612-9E75-91F2-A92F-AFC43DE175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0642" y="2969680"/>
                <a:ext cx="80924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3C47188-85AE-BB99-6905-3A1A6162910F}"/>
              </a:ext>
            </a:extLst>
          </p:cNvPr>
          <p:cNvCxnSpPr>
            <a:cxnSpLocks/>
          </p:cNvCxnSpPr>
          <p:nvPr/>
        </p:nvCxnSpPr>
        <p:spPr>
          <a:xfrm flipH="1">
            <a:off x="6087160" y="2346425"/>
            <a:ext cx="2682052" cy="1527480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4733896-B3EA-97A4-240B-7A2E7081B465}"/>
              </a:ext>
            </a:extLst>
          </p:cNvPr>
          <p:cNvCxnSpPr>
            <a:cxnSpLocks/>
          </p:cNvCxnSpPr>
          <p:nvPr/>
        </p:nvCxnSpPr>
        <p:spPr>
          <a:xfrm>
            <a:off x="8769212" y="2308702"/>
            <a:ext cx="0" cy="169128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arrow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6613EDF-F27D-8AF4-289F-A601A9DDA749}"/>
              </a:ext>
            </a:extLst>
          </p:cNvPr>
          <p:cNvCxnSpPr>
            <a:cxnSpLocks/>
          </p:cNvCxnSpPr>
          <p:nvPr/>
        </p:nvCxnSpPr>
        <p:spPr>
          <a:xfrm>
            <a:off x="6080858" y="3921199"/>
            <a:ext cx="2683399" cy="0"/>
          </a:xfrm>
          <a:prstGeom prst="straightConnector1">
            <a:avLst/>
          </a:prstGeom>
          <a:ln w="50800">
            <a:solidFill>
              <a:schemeClr val="bg2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Subtitle 2">
            <a:extLst>
              <a:ext uri="{FF2B5EF4-FFF2-40B4-BE49-F238E27FC236}">
                <a16:creationId xmlns:a16="http://schemas.microsoft.com/office/drawing/2014/main" id="{7F38974C-EE20-2B2B-E171-655C1429E01C}"/>
              </a:ext>
            </a:extLst>
          </p:cNvPr>
          <p:cNvSpPr txBox="1">
            <a:spLocks/>
          </p:cNvSpPr>
          <p:nvPr/>
        </p:nvSpPr>
        <p:spPr>
          <a:xfrm>
            <a:off x="6536542" y="3456179"/>
            <a:ext cx="79984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θ</a:t>
            </a:r>
            <a:endParaRPr lang="en-US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sp>
        <p:nvSpPr>
          <p:cNvPr id="34" name="Partial Circle 33">
            <a:extLst>
              <a:ext uri="{FF2B5EF4-FFF2-40B4-BE49-F238E27FC236}">
                <a16:creationId xmlns:a16="http://schemas.microsoft.com/office/drawing/2014/main" id="{543CBC5F-B355-4B71-74AE-4862C1997300}"/>
              </a:ext>
            </a:extLst>
          </p:cNvPr>
          <p:cNvSpPr/>
          <p:nvPr/>
        </p:nvSpPr>
        <p:spPr>
          <a:xfrm>
            <a:off x="5631575" y="3333905"/>
            <a:ext cx="1080000" cy="1080000"/>
          </a:xfrm>
          <a:prstGeom prst="pie">
            <a:avLst>
              <a:gd name="adj1" fmla="val 19748114"/>
              <a:gd name="adj2" fmla="val 18029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2189F0C-6848-D8E9-FE92-073783D2DAFB}"/>
                  </a:ext>
                </a:extLst>
              </p:cNvPr>
              <p:cNvSpPr txBox="1"/>
              <p:nvPr/>
            </p:nvSpPr>
            <p:spPr>
              <a:xfrm>
                <a:off x="6716163" y="2721269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2189F0C-6848-D8E9-FE92-073783D2DA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6163" y="2721269"/>
                <a:ext cx="809244" cy="369332"/>
              </a:xfrm>
              <a:prstGeom prst="rect">
                <a:avLst/>
              </a:prstGeom>
              <a:blipFill>
                <a:blip r:embed="rId6"/>
                <a:stretch>
                  <a:fillRect t="-22951" r="-13636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DF3A564-60AF-236D-631A-548D88CA748D}"/>
                  </a:ext>
                </a:extLst>
              </p:cNvPr>
              <p:cNvSpPr txBox="1"/>
              <p:nvPr/>
            </p:nvSpPr>
            <p:spPr>
              <a:xfrm>
                <a:off x="8596658" y="2946430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i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8DF3A564-60AF-236D-631A-548D88CA74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6658" y="2946430"/>
                <a:ext cx="80924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2F14F5D-CC74-B19A-C29D-54A5639C61FD}"/>
              </a:ext>
            </a:extLst>
          </p:cNvPr>
          <p:cNvCxnSpPr>
            <a:cxnSpLocks/>
          </p:cNvCxnSpPr>
          <p:nvPr/>
        </p:nvCxnSpPr>
        <p:spPr>
          <a:xfrm flipH="1">
            <a:off x="10401957" y="2384148"/>
            <a:ext cx="703805" cy="1495984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8D78832F-514B-71DC-4BC2-B091F4FE9A51}"/>
              </a:ext>
            </a:extLst>
          </p:cNvPr>
          <p:cNvCxnSpPr>
            <a:cxnSpLocks/>
          </p:cNvCxnSpPr>
          <p:nvPr/>
        </p:nvCxnSpPr>
        <p:spPr>
          <a:xfrm>
            <a:off x="11105762" y="2346425"/>
            <a:ext cx="0" cy="169128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arrow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61962367-5179-C381-D57D-1E49A5226BDC}"/>
              </a:ext>
            </a:extLst>
          </p:cNvPr>
          <p:cNvCxnSpPr>
            <a:cxnSpLocks/>
          </p:cNvCxnSpPr>
          <p:nvPr/>
        </p:nvCxnSpPr>
        <p:spPr>
          <a:xfrm>
            <a:off x="10401957" y="3958922"/>
            <a:ext cx="698850" cy="0"/>
          </a:xfrm>
          <a:prstGeom prst="straightConnector1">
            <a:avLst/>
          </a:prstGeom>
          <a:ln w="50800">
            <a:solidFill>
              <a:schemeClr val="bg2">
                <a:lumMod val="75000"/>
              </a:schemeClr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Subtitle 2">
            <a:extLst>
              <a:ext uri="{FF2B5EF4-FFF2-40B4-BE49-F238E27FC236}">
                <a16:creationId xmlns:a16="http://schemas.microsoft.com/office/drawing/2014/main" id="{F90E8C2E-6BD2-C8CA-4D10-475E6A1D1A56}"/>
              </a:ext>
            </a:extLst>
          </p:cNvPr>
          <p:cNvSpPr txBox="1">
            <a:spLocks/>
          </p:cNvSpPr>
          <p:nvPr/>
        </p:nvSpPr>
        <p:spPr>
          <a:xfrm>
            <a:off x="10295432" y="3531625"/>
            <a:ext cx="799849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θ</a:t>
            </a:r>
            <a:endParaRPr lang="en-US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B52B8E6-0FEB-52D9-9643-E2C34BB305C8}"/>
                  </a:ext>
                </a:extLst>
              </p:cNvPr>
              <p:cNvSpPr txBox="1"/>
              <p:nvPr/>
            </p:nvSpPr>
            <p:spPr>
              <a:xfrm>
                <a:off x="10037687" y="2878923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B52B8E6-0FEB-52D9-9643-E2C34BB305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37687" y="2878923"/>
                <a:ext cx="809244" cy="369332"/>
              </a:xfrm>
              <a:prstGeom prst="rect">
                <a:avLst/>
              </a:prstGeom>
              <a:blipFill>
                <a:blip r:embed="rId8"/>
                <a:stretch>
                  <a:fillRect t="-22951" r="-13636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A13EE0D-27A1-72B7-D6B8-02816B0D2581}"/>
                  </a:ext>
                </a:extLst>
              </p:cNvPr>
              <p:cNvSpPr txBox="1"/>
              <p:nvPr/>
            </p:nvSpPr>
            <p:spPr>
              <a:xfrm>
                <a:off x="10933208" y="2984153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i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9A13EE0D-27A1-72B7-D6B8-02816B0D25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3208" y="2984153"/>
                <a:ext cx="809244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Subtitle 2">
            <a:extLst>
              <a:ext uri="{FF2B5EF4-FFF2-40B4-BE49-F238E27FC236}">
                <a16:creationId xmlns:a16="http://schemas.microsoft.com/office/drawing/2014/main" id="{FB283BC8-6EEE-65E0-8F2E-483BFB0B07C4}"/>
              </a:ext>
            </a:extLst>
          </p:cNvPr>
          <p:cNvSpPr txBox="1">
            <a:spLocks/>
          </p:cNvSpPr>
          <p:nvPr/>
        </p:nvSpPr>
        <p:spPr>
          <a:xfrm>
            <a:off x="2128432" y="4801646"/>
            <a:ext cx="7935135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l-GR" dirty="0">
                <a:solidFill>
                  <a:schemeClr val="bg1"/>
                </a:solidFill>
              </a:rPr>
              <a:t>Μικρή γωνία θ: 	Μεγάλη διαδρομή με μικρή δύναμη</a:t>
            </a:r>
          </a:p>
          <a:p>
            <a:pPr algn="just"/>
            <a:r>
              <a:rPr lang="el-GR" dirty="0">
                <a:solidFill>
                  <a:schemeClr val="bg1"/>
                </a:solidFill>
              </a:rPr>
              <a:t>Μεγάλη γωνία θ: 	Μικρή διαδρομή με μεγάλη δύναμη</a:t>
            </a:r>
          </a:p>
        </p:txBody>
      </p:sp>
    </p:spTree>
    <p:extLst>
      <p:ext uri="{BB962C8B-B14F-4D97-AF65-F5344CB8AC3E}">
        <p14:creationId xmlns:p14="http://schemas.microsoft.com/office/powerpoint/2010/main" val="3889362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4691751" y="346252"/>
            <a:ext cx="280849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Έργο Βάρους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Subtitle 2">
                <a:extLst>
                  <a:ext uri="{FF2B5EF4-FFF2-40B4-BE49-F238E27FC236}">
                    <a16:creationId xmlns:a16="http://schemas.microsoft.com/office/drawing/2014/main" id="{C7518425-9134-5F8B-2573-6375FFEE7F5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04007" y="1027697"/>
                <a:ext cx="8624109" cy="58012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l-GR" dirty="0">
                    <a:solidFill>
                      <a:schemeClr val="bg1"/>
                    </a:solidFill>
                  </a:rPr>
                  <a:t>Για το ίδιο ύψος το γινόμενο</a:t>
                </a:r>
                <a:r>
                  <a:rPr lang="en-US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m:rPr>
                        <m:sty m:val="p"/>
                      </m:rPr>
                      <a:rPr lang="el-GR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l-GR" i="1" dirty="0">
                    <a:solidFill>
                      <a:schemeClr val="bg1"/>
                    </a:solidFill>
                  </a:rPr>
                  <a:t> </a:t>
                </a:r>
                <a:r>
                  <a:rPr lang="el-GR" dirty="0">
                    <a:solidFill>
                      <a:schemeClr val="bg1"/>
                    </a:solidFill>
                  </a:rPr>
                  <a:t>είναι σταθερό</a:t>
                </a:r>
              </a:p>
              <a:p>
                <a:pPr algn="just"/>
                <a:r>
                  <a:rPr lang="el-GR" dirty="0">
                    <a:solidFill>
                      <a:schemeClr val="bg1"/>
                    </a:solidFill>
                  </a:rPr>
                  <a:t>Για να ανεβάσουμε το αντικείμενο χρειάζεται να εξισορροπήσουμε τη συνιστώσα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b>
                        <m:r>
                          <a:rPr lang="en-US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chemeClr val="bg1"/>
                    </a:solidFill>
                  </a:rPr>
                  <a:t> </a:t>
                </a:r>
                <a:r>
                  <a:rPr lang="el-GR" dirty="0">
                    <a:solidFill>
                      <a:schemeClr val="bg1"/>
                    </a:solidFill>
                  </a:rPr>
                  <a:t>του βάρους.</a:t>
                </a:r>
              </a:p>
            </p:txBody>
          </p:sp>
        </mc:Choice>
        <mc:Fallback xmlns="">
          <p:sp>
            <p:nvSpPr>
              <p:cNvPr id="26" name="Subtitle 2">
                <a:extLst>
                  <a:ext uri="{FF2B5EF4-FFF2-40B4-BE49-F238E27FC236}">
                    <a16:creationId xmlns:a16="http://schemas.microsoft.com/office/drawing/2014/main" id="{C7518425-9134-5F8B-2573-6375FFEE7F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4007" y="1027697"/>
                <a:ext cx="8624109" cy="580126"/>
              </a:xfrm>
              <a:prstGeom prst="rect">
                <a:avLst/>
              </a:prstGeom>
              <a:blipFill>
                <a:blip r:embed="rId3"/>
                <a:stretch>
                  <a:fillRect l="-1132" t="-14737" r="-1132" b="-132632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>
            <a:extLst>
              <a:ext uri="{FF2B5EF4-FFF2-40B4-BE49-F238E27FC236}">
                <a16:creationId xmlns:a16="http://schemas.microsoft.com/office/drawing/2014/main" id="{7B6998B0-E6B8-FEA1-D9F0-2586D20C4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042" y="2859330"/>
            <a:ext cx="6907916" cy="278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17842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2731089" y="364540"/>
            <a:ext cx="6461356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Έργο Σταθερής Δύναμης – Διάγραμμα </a:t>
            </a:r>
            <a:r>
              <a:rPr lang="en-US" u="sng" dirty="0">
                <a:solidFill>
                  <a:schemeClr val="bg1"/>
                </a:solidFill>
              </a:rPr>
              <a:t>F - </a:t>
            </a:r>
            <a:r>
              <a:rPr lang="el-GR" u="sng" dirty="0">
                <a:solidFill>
                  <a:schemeClr val="bg1"/>
                </a:solidFill>
              </a:rPr>
              <a:t>Δ</a:t>
            </a:r>
            <a:r>
              <a:rPr lang="en-US" u="sng" dirty="0">
                <a:solidFill>
                  <a:schemeClr val="bg1"/>
                </a:solidFill>
              </a:rPr>
              <a:t>x</a:t>
            </a:r>
            <a:endParaRPr lang="el-GR" u="sng" dirty="0">
              <a:solidFill>
                <a:schemeClr val="bg1"/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965400D-2A97-6A8A-E3CB-5B8B9B3A255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038" y="1695564"/>
            <a:ext cx="6119813" cy="2879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B4C2776-6ACA-05BD-82FF-4D99D8EAB75E}"/>
                  </a:ext>
                </a:extLst>
              </p14:cNvPr>
              <p14:cNvContentPartPr/>
              <p14:nvPr/>
            </p14:nvContentPartPr>
            <p14:xfrm>
              <a:off x="3921348" y="2685583"/>
              <a:ext cx="2723040" cy="6624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B4C2776-6ACA-05BD-82FF-4D99D8EAB75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03348" y="2667943"/>
                <a:ext cx="2758680" cy="69804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765B32DA-02D0-A13B-E8C3-29E0F086BC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2687" y="4783157"/>
            <a:ext cx="3722742" cy="6115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F86E637-3A0B-72C4-7810-88D3C3E4F5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6361" y="5641314"/>
            <a:ext cx="1815771" cy="5475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C56404-3BC7-0CFD-FF70-F0130BA814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2132" y="5579739"/>
            <a:ext cx="2713956" cy="65442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8DFC0A9-3FF3-18A8-CF76-332831CB43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2903" y="5639273"/>
            <a:ext cx="1843499" cy="85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8113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 - Ομάδα">
            <a:extLst>
              <a:ext uri="{FF2B5EF4-FFF2-40B4-BE49-F238E27FC236}">
                <a16:creationId xmlns:a16="http://schemas.microsoft.com/office/drawing/2014/main" id="{6C8E0946-7E9D-DD1B-C793-36A2A64067D4}"/>
              </a:ext>
            </a:extLst>
          </p:cNvPr>
          <p:cNvGrpSpPr>
            <a:grpSpLocks/>
          </p:cNvGrpSpPr>
          <p:nvPr/>
        </p:nvGrpSpPr>
        <p:grpSpPr bwMode="auto">
          <a:xfrm>
            <a:off x="2901860" y="1275427"/>
            <a:ext cx="6119813" cy="2881313"/>
            <a:chOff x="720000" y="3714752"/>
            <a:chExt cx="6120000" cy="2880000"/>
          </a:xfrm>
        </p:grpSpPr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D3BE5837-76C8-B8F9-2F46-6A96968926B1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000" y="3714752"/>
              <a:ext cx="6120000" cy="288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9 - TextBox">
              <a:extLst>
                <a:ext uri="{FF2B5EF4-FFF2-40B4-BE49-F238E27FC236}">
                  <a16:creationId xmlns:a16="http://schemas.microsoft.com/office/drawing/2014/main" id="{7BE8589A-4041-B081-202F-42AB06706A5F}"/>
                </a:ext>
              </a:extLst>
            </p:cNvPr>
            <p:cNvSpPr txBox="1"/>
            <p:nvPr/>
          </p:nvSpPr>
          <p:spPr>
            <a:xfrm>
              <a:off x="3131487" y="6271050"/>
              <a:ext cx="2357509" cy="287206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l-GR" b="1" dirty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Μετατόπιση </a:t>
              </a:r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x </a:t>
              </a:r>
              <a:r>
                <a:rPr lang="el-GR" b="1" dirty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(</a:t>
              </a:r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m)</a:t>
              </a:r>
              <a:endParaRPr lang="el-GR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10 - TextBox">
              <a:extLst>
                <a:ext uri="{FF2B5EF4-FFF2-40B4-BE49-F238E27FC236}">
                  <a16:creationId xmlns:a16="http://schemas.microsoft.com/office/drawing/2014/main" id="{68F390FF-0CD8-BA6F-DAF5-E82F1358B012}"/>
                </a:ext>
              </a:extLst>
            </p:cNvPr>
            <p:cNvSpPr txBox="1"/>
            <p:nvPr/>
          </p:nvSpPr>
          <p:spPr>
            <a:xfrm rot="16200000">
              <a:off x="144123" y="5168149"/>
              <a:ext cx="1655007" cy="369899"/>
            </a:xfrm>
            <a:prstGeom prst="rect">
              <a:avLst/>
            </a:prstGeom>
            <a:solidFill>
              <a:schemeClr val="bg1"/>
            </a:solidFill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l-GR" b="1" dirty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Δύναμη </a:t>
              </a:r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F (N)</a:t>
              </a:r>
              <a:endParaRPr lang="el-GR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2731089" y="364540"/>
            <a:ext cx="6461356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Έργο Σταθερής Δύναμης – Διάγραμμα </a:t>
            </a:r>
            <a:r>
              <a:rPr lang="en-US" u="sng" dirty="0">
                <a:solidFill>
                  <a:schemeClr val="bg1"/>
                </a:solidFill>
              </a:rPr>
              <a:t>F - </a:t>
            </a:r>
            <a:r>
              <a:rPr lang="el-GR" u="sng" dirty="0">
                <a:solidFill>
                  <a:schemeClr val="bg1"/>
                </a:solidFill>
              </a:rPr>
              <a:t>Δ</a:t>
            </a:r>
            <a:r>
              <a:rPr lang="en-US" u="sng" dirty="0">
                <a:solidFill>
                  <a:schemeClr val="bg1"/>
                </a:solidFill>
              </a:rPr>
              <a:t>x</a:t>
            </a:r>
            <a:endParaRPr lang="el-GR" u="sng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B4C2776-6ACA-05BD-82FF-4D99D8EAB75E}"/>
                  </a:ext>
                </a:extLst>
              </p14:cNvPr>
              <p14:cNvContentPartPr/>
              <p14:nvPr/>
            </p14:nvContentPartPr>
            <p14:xfrm>
              <a:off x="3789350" y="3107184"/>
              <a:ext cx="4114014" cy="428574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B4C2776-6ACA-05BD-82FF-4D99D8EAB75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71349" y="3089192"/>
                <a:ext cx="4149657" cy="464199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982EF228-5EAB-C1EA-68FE-C94AB62BA7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0438" y="4357028"/>
            <a:ext cx="4520995" cy="72984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17952DD-6FC5-6A28-B70D-A2C6D805CB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6785" y="5287163"/>
            <a:ext cx="6898430" cy="79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0653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2731088" y="364540"/>
            <a:ext cx="6668943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Έργο Μεταβαλλόμενης Δύναμης – Διάγραμμα </a:t>
            </a:r>
            <a:r>
              <a:rPr lang="en-US" u="sng" dirty="0">
                <a:solidFill>
                  <a:schemeClr val="bg1"/>
                </a:solidFill>
              </a:rPr>
              <a:t>F - </a:t>
            </a:r>
            <a:r>
              <a:rPr lang="el-GR" u="sng" dirty="0">
                <a:solidFill>
                  <a:schemeClr val="bg1"/>
                </a:solidFill>
              </a:rPr>
              <a:t>Δ</a:t>
            </a:r>
            <a:r>
              <a:rPr lang="en-US" u="sng" dirty="0">
                <a:solidFill>
                  <a:schemeClr val="bg1"/>
                </a:solidFill>
              </a:rPr>
              <a:t>x</a:t>
            </a:r>
            <a:endParaRPr lang="el-GR" u="sng" dirty="0">
              <a:solidFill>
                <a:schemeClr val="bg1"/>
              </a:solidFill>
            </a:endParaRPr>
          </a:p>
        </p:txBody>
      </p:sp>
      <p:pic>
        <p:nvPicPr>
          <p:cNvPr id="2" name="Riemann_Sums_Animation1">
            <a:hlinkClick r:id="" action="ppaction://media"/>
            <a:extLst>
              <a:ext uri="{FF2B5EF4-FFF2-40B4-BE49-F238E27FC236}">
                <a16:creationId xmlns:a16="http://schemas.microsoft.com/office/drawing/2014/main" id="{5731F674-22D5-758B-D503-A82185915D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785616" y="822960"/>
            <a:ext cx="4962064" cy="37215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B0B25C-5EBA-4C83-C623-6FEBF3EFE7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6712" y="4980652"/>
            <a:ext cx="5821455" cy="7235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28503C8-E656-274D-0B75-EE3E7B5CF5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0301" y="5880760"/>
            <a:ext cx="7892694" cy="83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5700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03D100-C76B-5155-1FD0-6720B944D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0" name="Picture 22" descr="Output image">
            <a:extLst>
              <a:ext uri="{FF2B5EF4-FFF2-40B4-BE49-F238E27FC236}">
                <a16:creationId xmlns:a16="http://schemas.microsoft.com/office/drawing/2014/main" id="{058A23B9-814D-1411-4FE3-7AF67F961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0"/>
            <a:ext cx="103743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Output image">
            <a:extLst>
              <a:ext uri="{FF2B5EF4-FFF2-40B4-BE49-F238E27FC236}">
                <a16:creationId xmlns:a16="http://schemas.microsoft.com/office/drawing/2014/main" id="{0FE7532E-8971-8690-15EC-90A18E6550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49" y="0"/>
            <a:ext cx="103743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Output image">
            <a:extLst>
              <a:ext uri="{FF2B5EF4-FFF2-40B4-BE49-F238E27FC236}">
                <a16:creationId xmlns:a16="http://schemas.microsoft.com/office/drawing/2014/main" id="{2120283C-BAB6-8D00-BF4E-8A658970D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48" y="0"/>
            <a:ext cx="103743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Output image">
            <a:extLst>
              <a:ext uri="{FF2B5EF4-FFF2-40B4-BE49-F238E27FC236}">
                <a16:creationId xmlns:a16="http://schemas.microsoft.com/office/drawing/2014/main" id="{33F5C492-3427-3472-33D4-17FD65EC4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48" y="0"/>
            <a:ext cx="103743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Output image">
            <a:extLst>
              <a:ext uri="{FF2B5EF4-FFF2-40B4-BE49-F238E27FC236}">
                <a16:creationId xmlns:a16="http://schemas.microsoft.com/office/drawing/2014/main" id="{72881859-4782-803A-7062-2716D5281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47" y="0"/>
            <a:ext cx="103743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Output image">
            <a:extLst>
              <a:ext uri="{FF2B5EF4-FFF2-40B4-BE49-F238E27FC236}">
                <a16:creationId xmlns:a16="http://schemas.microsoft.com/office/drawing/2014/main" id="{2D27AC76-6F61-8070-BFE3-0764B786C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47" y="0"/>
            <a:ext cx="103743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2" name="Picture 34" descr="Output image">
            <a:extLst>
              <a:ext uri="{FF2B5EF4-FFF2-40B4-BE49-F238E27FC236}">
                <a16:creationId xmlns:a16="http://schemas.microsoft.com/office/drawing/2014/main" id="{1DC59F6F-925F-D886-A622-574A0D754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46" y="0"/>
            <a:ext cx="103743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4" name="Picture 36" descr="Output image">
            <a:extLst>
              <a:ext uri="{FF2B5EF4-FFF2-40B4-BE49-F238E27FC236}">
                <a16:creationId xmlns:a16="http://schemas.microsoft.com/office/drawing/2014/main" id="{58DE3B55-D86B-5D6A-12EA-8A985F690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46" y="0"/>
            <a:ext cx="103743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6" name="Picture 38" descr="Output image">
            <a:extLst>
              <a:ext uri="{FF2B5EF4-FFF2-40B4-BE49-F238E27FC236}">
                <a16:creationId xmlns:a16="http://schemas.microsoft.com/office/drawing/2014/main" id="{EE8A24AE-46BC-7987-B07E-DE92402CB9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46" y="0"/>
            <a:ext cx="103743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25966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03D100-C76B-5155-1FD0-6720B944D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iemann_Sums_Animation">
            <a:hlinkClick r:id="" action="ppaction://media"/>
            <a:extLst>
              <a:ext uri="{FF2B5EF4-FFF2-40B4-BE49-F238E27FC236}">
                <a16:creationId xmlns:a16="http://schemas.microsoft.com/office/drawing/2014/main" id="{E8A7CCC8-95D6-50E2-4394-27B45C2A508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89988" y="73152"/>
            <a:ext cx="7812024" cy="585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288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4691751" y="346252"/>
            <a:ext cx="280849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Κινητική Ενέργεια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DC6AEB5-3C10-D603-7F3F-BE81C7AAA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56" y="1554480"/>
            <a:ext cx="3560064" cy="1949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E04D72A7-05D0-A071-3328-916973A42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548" y="1570957"/>
            <a:ext cx="2978658" cy="4171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264541D8-2961-D4E0-E08C-01C0E309F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56" y="3739897"/>
            <a:ext cx="3560064" cy="200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E03AEA1D-5CC2-328F-810E-E3E42BBC9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84" y="1570957"/>
            <a:ext cx="38100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1ADE7699-1713-5FB5-AC61-FA8AA6855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7584" y="3121532"/>
            <a:ext cx="3792345" cy="263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8949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4691751" y="346252"/>
            <a:ext cx="280849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Κινητική Ενέργεια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C34E6DAE-2745-934A-46F8-75F7C4AD3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054" y="1424606"/>
            <a:ext cx="3543697" cy="2657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35B36CBA-5B09-4BA3-6BB2-1AC32F23C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248" y="1424606"/>
            <a:ext cx="3543697" cy="2657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EE7942D4-A278-D986-6462-5CA06A2CD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431" y="4611587"/>
            <a:ext cx="3538728" cy="1575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F78879-94A5-070F-177A-DCDA7D91F8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8055" y="4611588"/>
            <a:ext cx="3538728" cy="1575928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87817877-A702-C93F-8F78-CEA6D6C37334}"/>
              </a:ext>
            </a:extLst>
          </p:cNvPr>
          <p:cNvSpPr txBox="1">
            <a:spLocks/>
          </p:cNvSpPr>
          <p:nvPr/>
        </p:nvSpPr>
        <p:spPr>
          <a:xfrm>
            <a:off x="5393876" y="2362846"/>
            <a:ext cx="140424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Μάζα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F1BD93A-AAEF-C51E-E5A1-0374C9ED3E7E}"/>
              </a:ext>
            </a:extLst>
          </p:cNvPr>
          <p:cNvSpPr txBox="1">
            <a:spLocks/>
          </p:cNvSpPr>
          <p:nvPr/>
        </p:nvSpPr>
        <p:spPr>
          <a:xfrm>
            <a:off x="5425483" y="5109487"/>
            <a:ext cx="140424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Ταχύτητα</a:t>
            </a:r>
          </a:p>
        </p:txBody>
      </p:sp>
    </p:spTree>
    <p:extLst>
      <p:ext uri="{BB962C8B-B14F-4D97-AF65-F5344CB8AC3E}">
        <p14:creationId xmlns:p14="http://schemas.microsoft.com/office/powerpoint/2010/main" val="3553515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2321626" y="346252"/>
            <a:ext cx="751874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Κινητική Ενέργεια</a:t>
            </a:r>
            <a:r>
              <a:rPr lang="en-US" dirty="0">
                <a:solidFill>
                  <a:schemeClr val="bg1"/>
                </a:solidFill>
              </a:rPr>
              <a:t> (</a:t>
            </a:r>
            <a:r>
              <a:rPr lang="el-GR" dirty="0">
                <a:solidFill>
                  <a:schemeClr val="bg1"/>
                </a:solidFill>
              </a:rPr>
              <a:t>σύμβολα: </a:t>
            </a:r>
            <a:r>
              <a:rPr lang="en-US" dirty="0">
                <a:solidFill>
                  <a:schemeClr val="bg1"/>
                </a:solidFill>
              </a:rPr>
              <a:t>E</a:t>
            </a:r>
            <a:r>
              <a:rPr lang="el-GR" baseline="-25000" dirty="0">
                <a:solidFill>
                  <a:schemeClr val="bg1"/>
                </a:solidFill>
              </a:rPr>
              <a:t>Κ</a:t>
            </a:r>
            <a:r>
              <a:rPr lang="el-GR" dirty="0">
                <a:solidFill>
                  <a:schemeClr val="bg1"/>
                </a:solidFill>
              </a:rPr>
              <a:t> Ε</a:t>
            </a:r>
            <a:r>
              <a:rPr lang="el-GR" baseline="-25000" dirty="0">
                <a:solidFill>
                  <a:schemeClr val="bg1"/>
                </a:solidFill>
              </a:rPr>
              <a:t>ΚΙΝ</a:t>
            </a:r>
            <a:r>
              <a:rPr lang="el-GR" dirty="0">
                <a:solidFill>
                  <a:schemeClr val="bg1"/>
                </a:solidFill>
              </a:rPr>
              <a:t> Κ)</a:t>
            </a:r>
            <a:endParaRPr lang="el-GR" u="sng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ECE970-4BC5-54A4-5E4F-2327E08DC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873" y="1128495"/>
            <a:ext cx="3016254" cy="1174829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A9C14205-EA7C-9E70-3069-F22F06FDCC61}"/>
              </a:ext>
            </a:extLst>
          </p:cNvPr>
          <p:cNvSpPr txBox="1">
            <a:spLocks/>
          </p:cNvSpPr>
          <p:nvPr/>
        </p:nvSpPr>
        <p:spPr>
          <a:xfrm>
            <a:off x="1417320" y="2505441"/>
            <a:ext cx="952804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u="sng" dirty="0">
                <a:solidFill>
                  <a:schemeClr val="bg1"/>
                </a:solidFill>
              </a:rPr>
              <a:t>Εφαρμογή</a:t>
            </a:r>
            <a:r>
              <a:rPr lang="el-GR" dirty="0">
                <a:solidFill>
                  <a:schemeClr val="bg1"/>
                </a:solidFill>
              </a:rPr>
              <a:t>: Ένα σώμα μάζας </a:t>
            </a:r>
            <a:r>
              <a:rPr lang="en-US" dirty="0">
                <a:solidFill>
                  <a:schemeClr val="bg1"/>
                </a:solidFill>
              </a:rPr>
              <a:t>m = 5Kg </a:t>
            </a:r>
            <a:r>
              <a:rPr lang="el-GR" dirty="0">
                <a:solidFill>
                  <a:schemeClr val="bg1"/>
                </a:solidFill>
              </a:rPr>
              <a:t>κινείται με ταχύτητα </a:t>
            </a:r>
            <a:r>
              <a:rPr lang="en-US" dirty="0">
                <a:solidFill>
                  <a:schemeClr val="bg1"/>
                </a:solidFill>
              </a:rPr>
              <a:t>u = </a:t>
            </a:r>
            <a:r>
              <a:rPr lang="el-GR" dirty="0">
                <a:solidFill>
                  <a:schemeClr val="bg1"/>
                </a:solidFill>
              </a:rPr>
              <a:t>4</a:t>
            </a:r>
            <a:r>
              <a:rPr lang="en-US" dirty="0">
                <a:solidFill>
                  <a:schemeClr val="bg1"/>
                </a:solidFill>
              </a:rPr>
              <a:t>m/s</a:t>
            </a:r>
            <a:r>
              <a:rPr lang="el-GR" dirty="0">
                <a:solidFill>
                  <a:schemeClr val="bg1"/>
                </a:solidFill>
              </a:rPr>
              <a:t>. </a:t>
            </a:r>
          </a:p>
          <a:p>
            <a:pPr algn="l"/>
            <a:r>
              <a:rPr lang="el-GR" dirty="0">
                <a:solidFill>
                  <a:schemeClr val="bg1"/>
                </a:solidFill>
              </a:rPr>
              <a:t>Να υπολογίσετε την κινητική του ενέργεια.</a:t>
            </a:r>
          </a:p>
          <a:p>
            <a:endParaRPr lang="el-GR" u="sng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5ED280-FDEB-97C0-6C7C-0B57E66E53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22" y="3522570"/>
            <a:ext cx="2032883" cy="18945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8FCF0A-16C1-DF65-C27E-58BAA22605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3320" y="3522570"/>
            <a:ext cx="2643254" cy="105597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460386E-79D6-ACDA-C1B7-DFC6F93C52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7960" y="3365682"/>
            <a:ext cx="3302408" cy="117643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0FC4237-0667-D4A1-1B78-24E90B1D42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7732" y="4971097"/>
            <a:ext cx="4705876" cy="11679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74911F0-3F63-4735-6F12-A5FDB4EDC5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9098" y="5080015"/>
            <a:ext cx="1561978" cy="67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5428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4691751" y="346252"/>
            <a:ext cx="280849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Κινητική Ενέργεια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9C14205-EA7C-9E70-3069-F22F06FDCC61}"/>
              </a:ext>
            </a:extLst>
          </p:cNvPr>
          <p:cNvSpPr txBox="1">
            <a:spLocks/>
          </p:cNvSpPr>
          <p:nvPr/>
        </p:nvSpPr>
        <p:spPr>
          <a:xfrm>
            <a:off x="1331975" y="1091812"/>
            <a:ext cx="952804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u="sng" dirty="0">
                <a:solidFill>
                  <a:schemeClr val="bg1"/>
                </a:solidFill>
              </a:rPr>
              <a:t>Εφαρμογή</a:t>
            </a:r>
            <a:r>
              <a:rPr lang="el-GR" dirty="0">
                <a:solidFill>
                  <a:schemeClr val="bg1"/>
                </a:solidFill>
              </a:rPr>
              <a:t>: Ένα σώμα μάζας </a:t>
            </a:r>
            <a:r>
              <a:rPr lang="en-US" dirty="0">
                <a:solidFill>
                  <a:schemeClr val="bg1"/>
                </a:solidFill>
              </a:rPr>
              <a:t>m = </a:t>
            </a:r>
            <a:r>
              <a:rPr lang="el-GR" dirty="0">
                <a:solidFill>
                  <a:schemeClr val="bg1"/>
                </a:solidFill>
              </a:rPr>
              <a:t>10</a:t>
            </a:r>
            <a:r>
              <a:rPr lang="en-US" dirty="0">
                <a:solidFill>
                  <a:schemeClr val="bg1"/>
                </a:solidFill>
              </a:rPr>
              <a:t>Kg </a:t>
            </a:r>
            <a:r>
              <a:rPr lang="el-GR" dirty="0">
                <a:solidFill>
                  <a:schemeClr val="bg1"/>
                </a:solidFill>
              </a:rPr>
              <a:t>κινείται με ταχύτητα </a:t>
            </a:r>
            <a:r>
              <a:rPr lang="en-US" dirty="0">
                <a:solidFill>
                  <a:schemeClr val="bg1"/>
                </a:solidFill>
              </a:rPr>
              <a:t>u = </a:t>
            </a:r>
            <a:r>
              <a:rPr lang="el-GR" dirty="0">
                <a:solidFill>
                  <a:schemeClr val="bg1"/>
                </a:solidFill>
              </a:rPr>
              <a:t>4</a:t>
            </a:r>
            <a:r>
              <a:rPr lang="en-US" dirty="0">
                <a:solidFill>
                  <a:schemeClr val="bg1"/>
                </a:solidFill>
              </a:rPr>
              <a:t>m/s.</a:t>
            </a:r>
            <a:endParaRPr lang="el-GR" dirty="0">
              <a:solidFill>
                <a:schemeClr val="bg1"/>
              </a:solidFill>
            </a:endParaRPr>
          </a:p>
          <a:p>
            <a:pPr algn="l"/>
            <a:r>
              <a:rPr lang="el-GR" dirty="0">
                <a:solidFill>
                  <a:schemeClr val="bg1"/>
                </a:solidFill>
              </a:rPr>
              <a:t>Να υπολογίσετε την κινητική του ενέργεια.</a:t>
            </a:r>
          </a:p>
          <a:p>
            <a:endParaRPr lang="el-GR" u="sng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5ED280-FDEB-97C0-6C7C-0B57E66E5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53" y="4266565"/>
            <a:ext cx="2032883" cy="18945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8FCF0A-16C1-DF65-C27E-58BAA22605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1875" y="2381785"/>
            <a:ext cx="2712371" cy="10835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F7501C-B212-42B0-7A65-87392EF618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755" y="6062472"/>
            <a:ext cx="2240599" cy="6838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9EE41C0-A174-ACF3-757D-7B251597B5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6598" y="3530427"/>
            <a:ext cx="2186639" cy="9032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6BAB533-0A65-6D3A-3C35-9F385E52CD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687" y="2291135"/>
            <a:ext cx="2082114" cy="169092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0E25C39-7098-3A4B-7F5A-49C10707F8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9851" y="2381785"/>
            <a:ext cx="2855096" cy="88878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9308F14-FFC6-C85C-42D9-77E04C150597}"/>
              </a:ext>
            </a:extLst>
          </p:cNvPr>
          <p:cNvSpPr/>
          <p:nvPr/>
        </p:nvSpPr>
        <p:spPr>
          <a:xfrm>
            <a:off x="64008" y="4266565"/>
            <a:ext cx="2633472" cy="2479771"/>
          </a:xfrm>
          <a:prstGeom prst="rect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6D9D04-6E6B-63BC-F166-0D4F100408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00552" y="2417474"/>
            <a:ext cx="3210373" cy="104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39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4691751" y="346252"/>
            <a:ext cx="280849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Κινητική Ενέργεια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9C14205-EA7C-9E70-3069-F22F06FDCC61}"/>
              </a:ext>
            </a:extLst>
          </p:cNvPr>
          <p:cNvSpPr txBox="1">
            <a:spLocks/>
          </p:cNvSpPr>
          <p:nvPr/>
        </p:nvSpPr>
        <p:spPr>
          <a:xfrm>
            <a:off x="1331975" y="1091812"/>
            <a:ext cx="952804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u="sng" dirty="0">
                <a:solidFill>
                  <a:schemeClr val="bg1"/>
                </a:solidFill>
              </a:rPr>
              <a:t>Εφαρμογή</a:t>
            </a:r>
            <a:r>
              <a:rPr lang="el-GR" dirty="0">
                <a:solidFill>
                  <a:schemeClr val="bg1"/>
                </a:solidFill>
              </a:rPr>
              <a:t>: Ένα σώμα μάζας </a:t>
            </a:r>
            <a:r>
              <a:rPr lang="en-US" dirty="0">
                <a:solidFill>
                  <a:schemeClr val="bg1"/>
                </a:solidFill>
              </a:rPr>
              <a:t>m = </a:t>
            </a:r>
            <a:r>
              <a:rPr lang="el-GR" dirty="0">
                <a:solidFill>
                  <a:schemeClr val="bg1"/>
                </a:solidFill>
              </a:rPr>
              <a:t>5</a:t>
            </a:r>
            <a:r>
              <a:rPr lang="en-US" dirty="0">
                <a:solidFill>
                  <a:schemeClr val="bg1"/>
                </a:solidFill>
              </a:rPr>
              <a:t>Kg </a:t>
            </a:r>
            <a:r>
              <a:rPr lang="el-GR" dirty="0">
                <a:solidFill>
                  <a:schemeClr val="bg1"/>
                </a:solidFill>
              </a:rPr>
              <a:t>κινείται με ταχύτητα </a:t>
            </a:r>
            <a:r>
              <a:rPr lang="en-US" dirty="0">
                <a:solidFill>
                  <a:schemeClr val="bg1"/>
                </a:solidFill>
              </a:rPr>
              <a:t>u = </a:t>
            </a:r>
            <a:r>
              <a:rPr lang="el-GR" dirty="0">
                <a:solidFill>
                  <a:schemeClr val="bg1"/>
                </a:solidFill>
              </a:rPr>
              <a:t>8</a:t>
            </a:r>
            <a:r>
              <a:rPr lang="en-US" dirty="0">
                <a:solidFill>
                  <a:schemeClr val="bg1"/>
                </a:solidFill>
              </a:rPr>
              <a:t>m/s. </a:t>
            </a:r>
            <a:r>
              <a:rPr lang="el-GR" dirty="0">
                <a:solidFill>
                  <a:schemeClr val="bg1"/>
                </a:solidFill>
              </a:rPr>
              <a:t>Να υπολογίσετε την κινητική του ενέργεια.</a:t>
            </a:r>
          </a:p>
          <a:p>
            <a:endParaRPr lang="el-GR" u="sng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5ED280-FDEB-97C0-6C7C-0B57E66E5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453" y="4266565"/>
            <a:ext cx="2032883" cy="18945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8FCF0A-16C1-DF65-C27E-58BAA22605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7480" y="2503845"/>
            <a:ext cx="2712371" cy="10835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F7501C-B212-42B0-7A65-87392EF618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755" y="6013076"/>
            <a:ext cx="2402439" cy="7332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9EE41C0-A174-ACF3-757D-7B251597B5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5403" y="5866146"/>
            <a:ext cx="2186639" cy="9032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6BAB533-0A65-6D3A-3C35-9F385E52CD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5403" y="4266564"/>
            <a:ext cx="2082114" cy="169092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9308F14-FFC6-C85C-42D9-77E04C150597}"/>
              </a:ext>
            </a:extLst>
          </p:cNvPr>
          <p:cNvSpPr/>
          <p:nvPr/>
        </p:nvSpPr>
        <p:spPr>
          <a:xfrm>
            <a:off x="64008" y="4266565"/>
            <a:ext cx="2633472" cy="2479771"/>
          </a:xfrm>
          <a:prstGeom prst="rect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B63F12-A75A-D59D-B86F-D179C40A72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453" y="2152430"/>
            <a:ext cx="1930553" cy="19305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EA5BE4-05D0-5DAB-FF55-5AF86F4E3E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09851" y="2452291"/>
            <a:ext cx="3211112" cy="108358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243871A-37C3-507C-5D51-0559608AC19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65556" y="2459121"/>
            <a:ext cx="3178252" cy="117303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254AE6A-BDD6-2760-3615-B2DCADB1103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03373" y="3978932"/>
            <a:ext cx="2353475" cy="88080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BAEDFA2-2FA5-7C07-1FE7-38241596D673}"/>
              </a:ext>
            </a:extLst>
          </p:cNvPr>
          <p:cNvSpPr/>
          <p:nvPr/>
        </p:nvSpPr>
        <p:spPr>
          <a:xfrm>
            <a:off x="2891986" y="4266564"/>
            <a:ext cx="2633472" cy="2479771"/>
          </a:xfrm>
          <a:prstGeom prst="rect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4518045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254AE6A-BDD6-2760-3615-B2DCADB11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3025" y="3192054"/>
            <a:ext cx="2353475" cy="880806"/>
          </a:xfrm>
          <a:prstGeom prst="rect">
            <a:avLst/>
          </a:prstGeom>
        </p:spPr>
      </p:pic>
      <p:sp>
        <p:nvSpPr>
          <p:cNvPr id="25" name="Subtitle 2">
            <a:extLst>
              <a:ext uri="{FF2B5EF4-FFF2-40B4-BE49-F238E27FC236}">
                <a16:creationId xmlns:a16="http://schemas.microsoft.com/office/drawing/2014/main" id="{D493B1BC-9038-8144-AFC9-D36B0DB7B61E}"/>
              </a:ext>
            </a:extLst>
          </p:cNvPr>
          <p:cNvSpPr txBox="1">
            <a:spLocks/>
          </p:cNvSpPr>
          <p:nvPr/>
        </p:nvSpPr>
        <p:spPr>
          <a:xfrm>
            <a:off x="4691751" y="346252"/>
            <a:ext cx="280849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u="sng" dirty="0">
                <a:solidFill>
                  <a:schemeClr val="bg1"/>
                </a:solidFill>
              </a:rPr>
              <a:t>Κινητική Ενέργεια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5ED280-FDEB-97C0-6C7C-0B57E66E53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3842" y="1468500"/>
            <a:ext cx="2032883" cy="18945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F7501C-B212-42B0-7A65-87392EF618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8144" y="3215011"/>
            <a:ext cx="2402439" cy="7332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9EE41C0-A174-ACF3-757D-7B251597B5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7706" y="3027155"/>
            <a:ext cx="2186639" cy="9032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6BAB533-0A65-6D3A-3C35-9F385E52CD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8923" y="1501125"/>
            <a:ext cx="2082114" cy="169092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9308F14-FFC6-C85C-42D9-77E04C150597}"/>
              </a:ext>
            </a:extLst>
          </p:cNvPr>
          <p:cNvSpPr/>
          <p:nvPr/>
        </p:nvSpPr>
        <p:spPr>
          <a:xfrm>
            <a:off x="1141397" y="1468500"/>
            <a:ext cx="2633472" cy="2479771"/>
          </a:xfrm>
          <a:prstGeom prst="rect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B63F12-A75A-D59D-B86F-D179C40A72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17133" y="1464275"/>
            <a:ext cx="1930553" cy="1930553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3CE109C5-951F-44D0-BD4F-DF89614DDFC3}"/>
              </a:ext>
            </a:extLst>
          </p:cNvPr>
          <p:cNvSpPr txBox="1">
            <a:spLocks/>
          </p:cNvSpPr>
          <p:nvPr/>
        </p:nvSpPr>
        <p:spPr>
          <a:xfrm>
            <a:off x="1141397" y="5482023"/>
            <a:ext cx="9528047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Η κινητική ενέργεια είναι ανάλογη της μάζας του σώματος</a:t>
            </a:r>
          </a:p>
          <a:p>
            <a:r>
              <a:rPr lang="el-GR" dirty="0">
                <a:solidFill>
                  <a:schemeClr val="bg1"/>
                </a:solidFill>
              </a:rPr>
              <a:t>Η κινητική ενέργεια είναι ανάλογη του τετραγώνου της ταχύτητας.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FE22423-5960-E646-BFC6-DF8BE9ECA46F}"/>
              </a:ext>
            </a:extLst>
          </p:cNvPr>
          <p:cNvGrpSpPr/>
          <p:nvPr/>
        </p:nvGrpSpPr>
        <p:grpSpPr>
          <a:xfrm>
            <a:off x="3332808" y="1484280"/>
            <a:ext cx="1497960" cy="353160"/>
            <a:chOff x="3332808" y="1484280"/>
            <a:chExt cx="1497960" cy="353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271F8CEA-9518-F523-2072-975F8B274337}"/>
                    </a:ext>
                  </a:extLst>
                </p14:cNvPr>
                <p14:cNvContentPartPr/>
                <p14:nvPr/>
              </p14:nvContentPartPr>
              <p14:xfrm>
                <a:off x="3332808" y="1484280"/>
                <a:ext cx="1370160" cy="2628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271F8CEA-9518-F523-2072-975F8B27433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314808" y="1466280"/>
                  <a:ext cx="1405800" cy="298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15E79CA4-B850-3195-F29A-764547993C99}"/>
                    </a:ext>
                  </a:extLst>
                </p14:cNvPr>
                <p14:cNvContentPartPr/>
                <p14:nvPr/>
              </p14:nvContentPartPr>
              <p14:xfrm>
                <a:off x="4568688" y="1486800"/>
                <a:ext cx="262080" cy="35064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15E79CA4-B850-3195-F29A-764547993C9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551048" y="1468800"/>
                  <a:ext cx="297720" cy="3862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111FCC6-E4CA-EB52-04C2-E8045887CE25}"/>
              </a:ext>
            </a:extLst>
          </p:cNvPr>
          <p:cNvGrpSpPr/>
          <p:nvPr/>
        </p:nvGrpSpPr>
        <p:grpSpPr>
          <a:xfrm>
            <a:off x="3367008" y="2880360"/>
            <a:ext cx="5173560" cy="1639800"/>
            <a:chOff x="3367008" y="2880360"/>
            <a:chExt cx="5173560" cy="1639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EC52802-6540-8B60-C8E6-41669894A265}"/>
                    </a:ext>
                  </a:extLst>
                </p14:cNvPr>
                <p14:cNvContentPartPr/>
                <p14:nvPr/>
              </p14:nvContentPartPr>
              <p14:xfrm>
                <a:off x="3367008" y="2887920"/>
                <a:ext cx="5014800" cy="16322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EC52802-6540-8B60-C8E6-41669894A26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349008" y="2870280"/>
                  <a:ext cx="5050440" cy="166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47E66732-5C63-04A0-C231-F6E61B064F18}"/>
                    </a:ext>
                  </a:extLst>
                </p14:cNvPr>
                <p14:cNvContentPartPr/>
                <p14:nvPr/>
              </p14:nvContentPartPr>
              <p14:xfrm>
                <a:off x="8179848" y="2880360"/>
                <a:ext cx="360720" cy="4352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47E66732-5C63-04A0-C231-F6E61B064F18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162208" y="2862360"/>
                  <a:ext cx="396360" cy="47088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BAEDFA2-2FA5-7C07-1FE7-38241596D673}"/>
              </a:ext>
            </a:extLst>
          </p:cNvPr>
          <p:cNvSpPr/>
          <p:nvPr/>
        </p:nvSpPr>
        <p:spPr>
          <a:xfrm>
            <a:off x="4691751" y="1468500"/>
            <a:ext cx="2633472" cy="2479771"/>
          </a:xfrm>
          <a:prstGeom prst="rect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C32E28-DE40-0332-4ED5-5F99D9363054}"/>
              </a:ext>
            </a:extLst>
          </p:cNvPr>
          <p:cNvSpPr/>
          <p:nvPr/>
        </p:nvSpPr>
        <p:spPr>
          <a:xfrm>
            <a:off x="8151338" y="1487793"/>
            <a:ext cx="2633472" cy="2479771"/>
          </a:xfrm>
          <a:prstGeom prst="rect">
            <a:avLst/>
          </a:prstGeom>
          <a:solidFill>
            <a:schemeClr val="accent1">
              <a:alpha val="39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158113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0243ACC3-9E43-BD7D-D199-60FAD76A4702}"/>
              </a:ext>
            </a:extLst>
          </p:cNvPr>
          <p:cNvSpPr/>
          <p:nvPr/>
        </p:nvSpPr>
        <p:spPr>
          <a:xfrm>
            <a:off x="761446" y="1313312"/>
            <a:ext cx="929655" cy="745765"/>
          </a:xfrm>
          <a:prstGeom prst="rect">
            <a:avLst/>
          </a:prstGeom>
          <a:solidFill>
            <a:schemeClr val="bg2">
              <a:lumMod val="50000"/>
              <a:alpha val="17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5854" y="14932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Έργο Δύναμης και Κινητική Ενέργεια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1226AF-BE7C-561D-DF77-705FF64BFA25}"/>
              </a:ext>
            </a:extLst>
          </p:cNvPr>
          <p:cNvSpPr/>
          <p:nvPr/>
        </p:nvSpPr>
        <p:spPr>
          <a:xfrm>
            <a:off x="103148" y="2061838"/>
            <a:ext cx="5203498" cy="349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BC9266-8F51-648C-04F2-79193E88A1BD}"/>
              </a:ext>
            </a:extLst>
          </p:cNvPr>
          <p:cNvSpPr/>
          <p:nvPr/>
        </p:nvSpPr>
        <p:spPr>
          <a:xfrm>
            <a:off x="761447" y="1316073"/>
            <a:ext cx="929655" cy="7457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AD79321-5198-9D34-091D-A62960E33E38}"/>
              </a:ext>
            </a:extLst>
          </p:cNvPr>
          <p:cNvCxnSpPr>
            <a:cxnSpLocks/>
          </p:cNvCxnSpPr>
          <p:nvPr/>
        </p:nvCxnSpPr>
        <p:spPr>
          <a:xfrm>
            <a:off x="1286480" y="1688956"/>
            <a:ext cx="720000" cy="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DAF2882-98C2-0E8A-C8A2-D8448BFBAAA5}"/>
                  </a:ext>
                </a:extLst>
              </p:cNvPr>
              <p:cNvSpPr txBox="1"/>
              <p:nvPr/>
            </p:nvSpPr>
            <p:spPr>
              <a:xfrm>
                <a:off x="1540157" y="1210111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DAF2882-98C2-0E8A-C8A2-D8448BFBAA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0157" y="1210111"/>
                <a:ext cx="809244" cy="404791"/>
              </a:xfrm>
              <a:prstGeom prst="rect">
                <a:avLst/>
              </a:prstGeom>
              <a:blipFill>
                <a:blip r:embed="rId3"/>
                <a:stretch>
                  <a:fillRect t="-22727" r="-5303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E16EE6E-F196-B9EE-19DF-DF357A528112}"/>
              </a:ext>
            </a:extLst>
          </p:cNvPr>
          <p:cNvCxnSpPr>
            <a:cxnSpLocks/>
          </p:cNvCxnSpPr>
          <p:nvPr/>
        </p:nvCxnSpPr>
        <p:spPr>
          <a:xfrm>
            <a:off x="803012" y="2258010"/>
            <a:ext cx="2952000" cy="0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D1892E-07B7-DD68-0D4E-CA1702AF3035}"/>
                  </a:ext>
                </a:extLst>
              </p:cNvPr>
              <p:cNvSpPr txBox="1"/>
              <p:nvPr/>
            </p:nvSpPr>
            <p:spPr>
              <a:xfrm>
                <a:off x="2155650" y="2414529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D1892E-07B7-DD68-0D4E-CA1702AF3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5650" y="2414529"/>
                <a:ext cx="809244" cy="369332"/>
              </a:xfrm>
              <a:prstGeom prst="rect">
                <a:avLst/>
              </a:prstGeom>
              <a:blipFill>
                <a:blip r:embed="rId4"/>
                <a:stretch>
                  <a:fillRect t="-22951" r="-13636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Subtitle 2">
            <a:extLst>
              <a:ext uri="{FF2B5EF4-FFF2-40B4-BE49-F238E27FC236}">
                <a16:creationId xmlns:a16="http://schemas.microsoft.com/office/drawing/2014/main" id="{C7518425-9134-5F8B-2573-6375FFEE7F5F}"/>
              </a:ext>
            </a:extLst>
          </p:cNvPr>
          <p:cNvSpPr txBox="1">
            <a:spLocks/>
          </p:cNvSpPr>
          <p:nvPr/>
        </p:nvSpPr>
        <p:spPr>
          <a:xfrm>
            <a:off x="5653886" y="832380"/>
            <a:ext cx="6128795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l-GR" dirty="0">
                <a:solidFill>
                  <a:schemeClr val="bg1"/>
                </a:solidFill>
              </a:rPr>
              <a:t>Ένα σώμα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μάζας 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l-GR" dirty="0">
                <a:solidFill>
                  <a:schemeClr val="bg1"/>
                </a:solidFill>
              </a:rPr>
              <a:t> = </a:t>
            </a:r>
            <a:r>
              <a:rPr lang="en-US" dirty="0">
                <a:solidFill>
                  <a:schemeClr val="bg1"/>
                </a:solidFill>
              </a:rPr>
              <a:t>10Kg </a:t>
            </a:r>
            <a:r>
              <a:rPr lang="el-GR" dirty="0">
                <a:solidFill>
                  <a:schemeClr val="bg1"/>
                </a:solidFill>
              </a:rPr>
              <a:t>κινείται σε οριζόντιο λείο δάπεδο με μηδενική αρχική ταχύτητα </a:t>
            </a:r>
            <a:r>
              <a:rPr lang="en-US" dirty="0" err="1">
                <a:solidFill>
                  <a:schemeClr val="bg1"/>
                </a:solidFill>
              </a:rPr>
              <a:t>u</a:t>
            </a:r>
            <a:r>
              <a:rPr lang="en-US" baseline="-25000" dirty="0" err="1">
                <a:solidFill>
                  <a:schemeClr val="bg1"/>
                </a:solidFill>
              </a:rPr>
              <a:t>o</a:t>
            </a:r>
            <a:r>
              <a:rPr lang="el-GR" dirty="0">
                <a:solidFill>
                  <a:schemeClr val="bg1"/>
                </a:solidFill>
              </a:rPr>
              <a:t>. Του ασκείται οριζόντια δύναμη </a:t>
            </a:r>
            <a:r>
              <a:rPr lang="en-US" dirty="0">
                <a:solidFill>
                  <a:schemeClr val="bg1"/>
                </a:solidFill>
              </a:rPr>
              <a:t>F = </a:t>
            </a:r>
            <a:r>
              <a:rPr lang="el-GR" dirty="0">
                <a:solidFill>
                  <a:schemeClr val="bg1"/>
                </a:solidFill>
              </a:rPr>
              <a:t> 20Ν που το επιταχύνει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για Δ</a:t>
            </a:r>
            <a:r>
              <a:rPr lang="en-US" dirty="0">
                <a:solidFill>
                  <a:schemeClr val="bg1"/>
                </a:solidFill>
              </a:rPr>
              <a:t>t </a:t>
            </a:r>
            <a:r>
              <a:rPr lang="el-GR" dirty="0">
                <a:solidFill>
                  <a:schemeClr val="bg1"/>
                </a:solidFill>
              </a:rPr>
              <a:t>= </a:t>
            </a:r>
            <a:r>
              <a:rPr lang="en-US" dirty="0">
                <a:solidFill>
                  <a:schemeClr val="bg1"/>
                </a:solidFill>
              </a:rPr>
              <a:t>4s.</a:t>
            </a:r>
            <a:endParaRPr lang="el-GR" dirty="0">
              <a:solidFill>
                <a:schemeClr val="bg1"/>
              </a:solidFill>
            </a:endParaRPr>
          </a:p>
          <a:p>
            <a:pPr algn="just"/>
            <a:r>
              <a:rPr lang="el-GR" dirty="0">
                <a:solidFill>
                  <a:schemeClr val="bg1"/>
                </a:solidFill>
              </a:rPr>
              <a:t>Να βρείτε την τελική κινητική του ενέργεια.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42BFB5-DD13-481B-5E4E-A47A899FA8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84" y="3002430"/>
            <a:ext cx="1872503" cy="5621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3781CF-E9B6-519E-3174-C0732A07D3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9401" y="2947288"/>
            <a:ext cx="1872503" cy="7215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FA889DF-C254-8986-1CA8-A3B8A78B5B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2878" y="2811181"/>
            <a:ext cx="1779764" cy="11839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DA0326-E023-A3CC-5503-1A11B2E2A4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5032" y="2947288"/>
            <a:ext cx="1144289" cy="93702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67D8011-4DD3-39C5-10EE-AEF4C9A6BD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73409" y="2811688"/>
            <a:ext cx="1580505" cy="99271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E4DF691-BAE6-78D1-0C7D-43998D786A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343" y="3995144"/>
            <a:ext cx="2129628" cy="86503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2087DDD-3369-4BBC-AFA8-4C3E7E2EDA6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68156" y="3962828"/>
            <a:ext cx="2428891" cy="86503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4123C8B-AFB9-DBA3-B7DE-5C726E834F5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68723" y="3954806"/>
            <a:ext cx="1585111" cy="88107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8DD34BD-2F55-411B-2AE5-108E5C36166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61850" y="4051763"/>
            <a:ext cx="1393236" cy="77609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26EAC8A-12F9-B449-6231-B98740B3A70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5343" y="5057770"/>
            <a:ext cx="2783736" cy="80503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61BB649-9E7D-A589-06C6-59845F74C79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39887" y="5055910"/>
            <a:ext cx="2604028" cy="92359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26B1146-0E01-6143-5249-CEF78BC9DF5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15031" y="5249821"/>
            <a:ext cx="1144289" cy="42093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1EF88A3-EED6-079A-67BC-CA6A660E25D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5343" y="5955172"/>
            <a:ext cx="2031287" cy="77277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C08B478-E8C3-2E55-177E-0564C9F1A5A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704897" y="6092717"/>
            <a:ext cx="2189901" cy="613172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1D77459-C545-275E-0D4A-EF3C3FA2DBF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512868" y="4120891"/>
            <a:ext cx="613679" cy="42957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DAB3E0C2-6492-BC56-C02B-BE195EDC2B3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320276" y="3995144"/>
            <a:ext cx="1866655" cy="75534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C5157F4-62CE-6F78-6500-C03BB238579E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093065" y="6092716"/>
            <a:ext cx="1294224" cy="69630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07F696C1-BC36-CF10-20BE-6D11A4459F6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80335" y="6126770"/>
            <a:ext cx="613679" cy="429575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EFA92A3-964E-65D2-C8FB-9159C22D1B02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238567" y="6070867"/>
            <a:ext cx="1887980" cy="613861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A49BFBA0-3193-B79C-C6FF-105AAC6A3848}"/>
              </a:ext>
            </a:extLst>
          </p:cNvPr>
          <p:cNvSpPr/>
          <p:nvPr/>
        </p:nvSpPr>
        <p:spPr>
          <a:xfrm>
            <a:off x="1193035" y="1642398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413988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7037E-6 L 0.25 3.7037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3.7037E-6 L 0.25 3.7037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96296E-6 L 0.25 2.96296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7037E-6 L 0.25 -3.7037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6" grpId="0" animBg="1"/>
      <p:bldP spid="7" grpId="0" animBg="1"/>
      <p:bldP spid="7" grpId="1" animBg="1"/>
      <p:bldP spid="13" grpId="0"/>
      <p:bldP spid="13" grpId="1"/>
      <p:bldP spid="22" grpId="0"/>
      <p:bldP spid="26" grpId="0"/>
      <p:bldP spid="3" grpId="0" animBg="1"/>
      <p:bldP spid="3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0243ACC3-9E43-BD7D-D199-60FAD76A4702}"/>
              </a:ext>
            </a:extLst>
          </p:cNvPr>
          <p:cNvSpPr/>
          <p:nvPr/>
        </p:nvSpPr>
        <p:spPr>
          <a:xfrm>
            <a:off x="761446" y="1313312"/>
            <a:ext cx="929655" cy="745765"/>
          </a:xfrm>
          <a:prstGeom prst="rect">
            <a:avLst/>
          </a:prstGeom>
          <a:solidFill>
            <a:schemeClr val="bg2">
              <a:lumMod val="50000"/>
              <a:alpha val="17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5854" y="149326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Έργο Δύναμης και Κινητική Ενέργεια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1226AF-BE7C-561D-DF77-705FF64BFA25}"/>
              </a:ext>
            </a:extLst>
          </p:cNvPr>
          <p:cNvSpPr/>
          <p:nvPr/>
        </p:nvSpPr>
        <p:spPr>
          <a:xfrm>
            <a:off x="103148" y="2061838"/>
            <a:ext cx="5203498" cy="34914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BC9266-8F51-648C-04F2-79193E88A1BD}"/>
              </a:ext>
            </a:extLst>
          </p:cNvPr>
          <p:cNvSpPr/>
          <p:nvPr/>
        </p:nvSpPr>
        <p:spPr>
          <a:xfrm>
            <a:off x="761447" y="1316073"/>
            <a:ext cx="929655" cy="74576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AD79321-5198-9D34-091D-A62960E33E38}"/>
              </a:ext>
            </a:extLst>
          </p:cNvPr>
          <p:cNvCxnSpPr>
            <a:cxnSpLocks/>
          </p:cNvCxnSpPr>
          <p:nvPr/>
        </p:nvCxnSpPr>
        <p:spPr>
          <a:xfrm>
            <a:off x="1286480" y="1688956"/>
            <a:ext cx="720000" cy="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DAF2882-98C2-0E8A-C8A2-D8448BFBAAA5}"/>
                  </a:ext>
                </a:extLst>
              </p:cNvPr>
              <p:cNvSpPr txBox="1"/>
              <p:nvPr/>
            </p:nvSpPr>
            <p:spPr>
              <a:xfrm>
                <a:off x="1540157" y="1210111"/>
                <a:ext cx="809244" cy="4047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DAF2882-98C2-0E8A-C8A2-D8448BFBAA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0157" y="1210111"/>
                <a:ext cx="809244" cy="404791"/>
              </a:xfrm>
              <a:prstGeom prst="rect">
                <a:avLst/>
              </a:prstGeom>
              <a:blipFill>
                <a:blip r:embed="rId3"/>
                <a:stretch>
                  <a:fillRect t="-22727" r="-5303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E16EE6E-F196-B9EE-19DF-DF357A528112}"/>
              </a:ext>
            </a:extLst>
          </p:cNvPr>
          <p:cNvCxnSpPr>
            <a:cxnSpLocks/>
          </p:cNvCxnSpPr>
          <p:nvPr/>
        </p:nvCxnSpPr>
        <p:spPr>
          <a:xfrm>
            <a:off x="803012" y="2258010"/>
            <a:ext cx="2952000" cy="0"/>
          </a:xfrm>
          <a:prstGeom prst="straightConnector1">
            <a:avLst/>
          </a:prstGeom>
          <a:ln w="38100">
            <a:solidFill>
              <a:srgbClr val="FFC000"/>
            </a:solidFill>
            <a:headEnd type="none" w="sm" len="med"/>
            <a:tailEnd type="arrow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D1892E-07B7-DD68-0D4E-CA1702AF3035}"/>
                  </a:ext>
                </a:extLst>
              </p:cNvPr>
              <p:cNvSpPr txBox="1"/>
              <p:nvPr/>
            </p:nvSpPr>
            <p:spPr>
              <a:xfrm>
                <a:off x="2155650" y="2414529"/>
                <a:ext cx="80924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b="0" i="0" smtClean="0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acc>
                        <m:accPr>
                          <m:chr m:val="⃗"/>
                          <m:ctrlP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i="1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ED1892E-07B7-DD68-0D4E-CA1702AF3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5650" y="2414529"/>
                <a:ext cx="809244" cy="369332"/>
              </a:xfrm>
              <a:prstGeom prst="rect">
                <a:avLst/>
              </a:prstGeom>
              <a:blipFill>
                <a:blip r:embed="rId4"/>
                <a:stretch>
                  <a:fillRect t="-22951" r="-13636"/>
                </a:stretch>
              </a:blipFill>
            </p:spPr>
            <p:txBody>
              <a:bodyPr/>
              <a:lstStyle/>
              <a:p>
                <a:r>
                  <a:rPr lang="en-150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Subtitle 2">
            <a:extLst>
              <a:ext uri="{FF2B5EF4-FFF2-40B4-BE49-F238E27FC236}">
                <a16:creationId xmlns:a16="http://schemas.microsoft.com/office/drawing/2014/main" id="{C7518425-9134-5F8B-2573-6375FFEE7F5F}"/>
              </a:ext>
            </a:extLst>
          </p:cNvPr>
          <p:cNvSpPr txBox="1">
            <a:spLocks/>
          </p:cNvSpPr>
          <p:nvPr/>
        </p:nvSpPr>
        <p:spPr>
          <a:xfrm>
            <a:off x="5653886" y="832380"/>
            <a:ext cx="6128795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l-GR" dirty="0">
                <a:solidFill>
                  <a:schemeClr val="bg1"/>
                </a:solidFill>
              </a:rPr>
              <a:t>Ένα σώμα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μάζας </a:t>
            </a:r>
            <a:r>
              <a:rPr lang="en-US" dirty="0">
                <a:solidFill>
                  <a:schemeClr val="bg1"/>
                </a:solidFill>
              </a:rPr>
              <a:t>m</a:t>
            </a:r>
            <a:r>
              <a:rPr lang="el-GR" dirty="0">
                <a:solidFill>
                  <a:schemeClr val="bg1"/>
                </a:solidFill>
              </a:rPr>
              <a:t> = </a:t>
            </a:r>
            <a:r>
              <a:rPr lang="en-US" dirty="0">
                <a:solidFill>
                  <a:schemeClr val="bg1"/>
                </a:solidFill>
              </a:rPr>
              <a:t>10Kg </a:t>
            </a:r>
            <a:r>
              <a:rPr lang="el-GR" dirty="0">
                <a:solidFill>
                  <a:schemeClr val="bg1"/>
                </a:solidFill>
              </a:rPr>
              <a:t>κινείται σε οριζόντιο λείο δάπεδο με μηδενική αρχική ταχύτητα </a:t>
            </a:r>
            <a:r>
              <a:rPr lang="en-US" dirty="0" err="1">
                <a:solidFill>
                  <a:schemeClr val="bg1"/>
                </a:solidFill>
              </a:rPr>
              <a:t>u</a:t>
            </a:r>
            <a:r>
              <a:rPr lang="en-US" baseline="-25000" dirty="0" err="1">
                <a:solidFill>
                  <a:schemeClr val="bg1"/>
                </a:solidFill>
              </a:rPr>
              <a:t>o</a:t>
            </a:r>
            <a:r>
              <a:rPr lang="el-GR" dirty="0">
                <a:solidFill>
                  <a:schemeClr val="bg1"/>
                </a:solidFill>
              </a:rPr>
              <a:t>. Του ασκείται οριζόντια δύναμη </a:t>
            </a:r>
            <a:r>
              <a:rPr lang="en-US" dirty="0">
                <a:solidFill>
                  <a:schemeClr val="bg1"/>
                </a:solidFill>
              </a:rPr>
              <a:t>F = </a:t>
            </a:r>
            <a:r>
              <a:rPr lang="el-GR" dirty="0">
                <a:solidFill>
                  <a:schemeClr val="bg1"/>
                </a:solidFill>
              </a:rPr>
              <a:t> 20Ν που το επιταχύνει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για Δ</a:t>
            </a:r>
            <a:r>
              <a:rPr lang="en-US" dirty="0">
                <a:solidFill>
                  <a:schemeClr val="bg1"/>
                </a:solidFill>
              </a:rPr>
              <a:t>t </a:t>
            </a:r>
            <a:r>
              <a:rPr lang="el-GR" dirty="0">
                <a:solidFill>
                  <a:schemeClr val="bg1"/>
                </a:solidFill>
              </a:rPr>
              <a:t>= </a:t>
            </a:r>
            <a:r>
              <a:rPr lang="en-US" dirty="0">
                <a:solidFill>
                  <a:schemeClr val="bg1"/>
                </a:solidFill>
              </a:rPr>
              <a:t>4s.</a:t>
            </a:r>
            <a:endParaRPr lang="el-GR" dirty="0">
              <a:solidFill>
                <a:schemeClr val="bg1"/>
              </a:solidFill>
            </a:endParaRPr>
          </a:p>
          <a:p>
            <a:pPr algn="just"/>
            <a:r>
              <a:rPr lang="el-GR" dirty="0">
                <a:solidFill>
                  <a:schemeClr val="bg1"/>
                </a:solidFill>
              </a:rPr>
              <a:t>Να βρείτε την τελική κινητική του ενέργεια.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DAB3E0C2-6492-BC56-C02B-BE195EDC2B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754" y="3098106"/>
            <a:ext cx="1866655" cy="75534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EFA92A3-964E-65D2-C8FB-9159C22D1B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754" y="3993211"/>
            <a:ext cx="1887980" cy="613861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5A20AF2D-0385-E0F5-0CD2-3A7981C205A3}"/>
              </a:ext>
            </a:extLst>
          </p:cNvPr>
          <p:cNvSpPr txBox="1">
            <a:spLocks/>
          </p:cNvSpPr>
          <p:nvPr/>
        </p:nvSpPr>
        <p:spPr>
          <a:xfrm>
            <a:off x="3259856" y="3403388"/>
            <a:ext cx="7452513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l-GR" dirty="0">
                <a:solidFill>
                  <a:schemeClr val="bg1"/>
                </a:solidFill>
              </a:rPr>
              <a:t>Η Κινητική Ενέργεια του σώματος αυξήθηκε κατά το ποσό που ισούται με το προσφερόμενο Έργο της δύναμης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A77515B-268B-A414-B2C9-94527D2773E9}"/>
              </a:ext>
            </a:extLst>
          </p:cNvPr>
          <p:cNvSpPr/>
          <p:nvPr/>
        </p:nvSpPr>
        <p:spPr>
          <a:xfrm>
            <a:off x="1193035" y="1642398"/>
            <a:ext cx="108000" cy="108000"/>
          </a:xfrm>
          <a:prstGeom prst="ellipse">
            <a:avLst/>
          </a:prstGeom>
          <a:solidFill>
            <a:schemeClr val="bg2">
              <a:lumMod val="25000"/>
            </a:schemeClr>
          </a:solidFill>
          <a:ln w="254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4263803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5854" y="554440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Θεώρημα Μεταβολή Κινητικής Ενέργειας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20AF2D-0385-E0F5-0CD2-3A7981C205A3}"/>
              </a:ext>
            </a:extLst>
          </p:cNvPr>
          <p:cNvSpPr txBox="1">
            <a:spLocks/>
          </p:cNvSpPr>
          <p:nvPr/>
        </p:nvSpPr>
        <p:spPr>
          <a:xfrm>
            <a:off x="2369742" y="1568802"/>
            <a:ext cx="7452513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l-GR" dirty="0">
                <a:solidFill>
                  <a:schemeClr val="bg1"/>
                </a:solidFill>
              </a:rPr>
              <a:t>Η Μεταβολή της Κινητικής Ενέργειας ενός σώματος είναι ίση με το Έργο των Δυνάμεων που του ασκούνται.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F5BEFA-D35E-76AE-2C8B-33BF5A218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8932" y="2705063"/>
            <a:ext cx="8026813" cy="1447874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8E0072-BF90-0455-056A-E1FB6E9BD7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7725" y="5001743"/>
            <a:ext cx="3816546" cy="1301817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100686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5854" y="554440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Θεώρημα Μεταβολή Κινητικής Ενέργειας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20AF2D-0385-E0F5-0CD2-3A7981C205A3}"/>
              </a:ext>
            </a:extLst>
          </p:cNvPr>
          <p:cNvSpPr txBox="1">
            <a:spLocks/>
          </p:cNvSpPr>
          <p:nvPr/>
        </p:nvSpPr>
        <p:spPr>
          <a:xfrm>
            <a:off x="2369742" y="1568802"/>
            <a:ext cx="7452513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l-GR" dirty="0">
                <a:solidFill>
                  <a:schemeClr val="bg1"/>
                </a:solidFill>
              </a:rPr>
              <a:t>Η Μεταβολή της Κινητικής Ενέργειας ενός σώματος είναι ίση με το Έργο των Δυνάμεων που του ασκούνται.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F5BEFA-D35E-76AE-2C8B-33BF5A218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8932" y="2705063"/>
            <a:ext cx="8026813" cy="1447874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59E9E6FD-FE3E-EE1C-0EDE-646AFFFCEBAE}"/>
              </a:ext>
            </a:extLst>
          </p:cNvPr>
          <p:cNvSpPr txBox="1">
            <a:spLocks/>
          </p:cNvSpPr>
          <p:nvPr/>
        </p:nvSpPr>
        <p:spPr>
          <a:xfrm>
            <a:off x="1716112" y="4567321"/>
            <a:ext cx="8977618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Σε μία διαδικασία, το αν θα αυξηθεί ή θα μειωθεί η Κινητική Ενέργεια του σώματος εξαρτάται από το ισοζύγιο του Έργου των διαφορετικών δυνάμεων που του ασκούνται</a:t>
            </a:r>
          </a:p>
        </p:txBody>
      </p:sp>
    </p:spTree>
    <p:extLst>
      <p:ext uri="{BB962C8B-B14F-4D97-AF65-F5344CB8AC3E}">
        <p14:creationId xmlns:p14="http://schemas.microsoft.com/office/powerpoint/2010/main" val="69692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5854" y="554440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Θεώρημα Μεταβολή Κινητικής Ενέργειας</a:t>
            </a:r>
          </a:p>
        </p:txBody>
      </p:sp>
      <p:grpSp>
        <p:nvGrpSpPr>
          <p:cNvPr id="6" name="8 - Ομάδα">
            <a:extLst>
              <a:ext uri="{FF2B5EF4-FFF2-40B4-BE49-F238E27FC236}">
                <a16:creationId xmlns:a16="http://schemas.microsoft.com/office/drawing/2014/main" id="{B766DD83-2455-71C1-734B-A90831997279}"/>
              </a:ext>
            </a:extLst>
          </p:cNvPr>
          <p:cNvGrpSpPr>
            <a:grpSpLocks/>
          </p:cNvGrpSpPr>
          <p:nvPr/>
        </p:nvGrpSpPr>
        <p:grpSpPr bwMode="auto">
          <a:xfrm>
            <a:off x="4670714" y="1134566"/>
            <a:ext cx="7200900" cy="1800225"/>
            <a:chOff x="971550" y="720725"/>
            <a:chExt cx="7200900" cy="1800225"/>
          </a:xfrm>
        </p:grpSpPr>
        <p:pic>
          <p:nvPicPr>
            <p:cNvPr id="7" name="Picture 2" descr="C:\Users\Διονύσης\Downloads\ezgif.com-cropsfo1.gif">
              <a:extLst>
                <a:ext uri="{FF2B5EF4-FFF2-40B4-BE49-F238E27FC236}">
                  <a16:creationId xmlns:a16="http://schemas.microsoft.com/office/drawing/2014/main" id="{EE426AB2-D701-FE8A-9AE4-C420376FDFB8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550" y="720725"/>
              <a:ext cx="7200900" cy="180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10 - Ορθογώνιο">
              <a:extLst>
                <a:ext uri="{FF2B5EF4-FFF2-40B4-BE49-F238E27FC236}">
                  <a16:creationId xmlns:a16="http://schemas.microsoft.com/office/drawing/2014/main" id="{042C8AFF-3C4F-3DA4-F87D-699636356997}"/>
                </a:ext>
              </a:extLst>
            </p:cNvPr>
            <p:cNvSpPr/>
            <p:nvPr/>
          </p:nvSpPr>
          <p:spPr>
            <a:xfrm>
              <a:off x="6643688" y="755650"/>
              <a:ext cx="357187" cy="16922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l-GR"/>
            </a:p>
          </p:txBody>
        </p:sp>
        <p:sp>
          <p:nvSpPr>
            <p:cNvPr id="9" name="11 - Ορθογώνιο">
              <a:extLst>
                <a:ext uri="{FF2B5EF4-FFF2-40B4-BE49-F238E27FC236}">
                  <a16:creationId xmlns:a16="http://schemas.microsoft.com/office/drawing/2014/main" id="{FF8ED0A5-26D2-A66B-58EE-2C6A4E7DF5CA}"/>
                </a:ext>
              </a:extLst>
            </p:cNvPr>
            <p:cNvSpPr/>
            <p:nvPr/>
          </p:nvSpPr>
          <p:spPr>
            <a:xfrm>
              <a:off x="7524750" y="755650"/>
              <a:ext cx="574675" cy="16922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l-GR"/>
            </a:p>
          </p:txBody>
        </p:sp>
      </p:grpSp>
      <p:grpSp>
        <p:nvGrpSpPr>
          <p:cNvPr id="11" name="13 - Ομάδα">
            <a:extLst>
              <a:ext uri="{FF2B5EF4-FFF2-40B4-BE49-F238E27FC236}">
                <a16:creationId xmlns:a16="http://schemas.microsoft.com/office/drawing/2014/main" id="{1915DBCF-A80A-D8AC-016B-5437923C0326}"/>
              </a:ext>
            </a:extLst>
          </p:cNvPr>
          <p:cNvGrpSpPr>
            <a:grpSpLocks/>
          </p:cNvGrpSpPr>
          <p:nvPr/>
        </p:nvGrpSpPr>
        <p:grpSpPr bwMode="auto">
          <a:xfrm>
            <a:off x="4670714" y="3006228"/>
            <a:ext cx="7200900" cy="1800225"/>
            <a:chOff x="971550" y="2663825"/>
            <a:chExt cx="7200900" cy="1800225"/>
          </a:xfrm>
        </p:grpSpPr>
        <p:pic>
          <p:nvPicPr>
            <p:cNvPr id="12" name="Picture 3" descr="C:\Users\Διονύσης\Downloads\ezgif.com-cropsfo2.gif">
              <a:extLst>
                <a:ext uri="{FF2B5EF4-FFF2-40B4-BE49-F238E27FC236}">
                  <a16:creationId xmlns:a16="http://schemas.microsoft.com/office/drawing/2014/main" id="{7DEE622F-057E-7367-8F38-025BBED57C12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550" y="2663825"/>
              <a:ext cx="7200900" cy="180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15 - Ορθογώνιο">
              <a:extLst>
                <a:ext uri="{FF2B5EF4-FFF2-40B4-BE49-F238E27FC236}">
                  <a16:creationId xmlns:a16="http://schemas.microsoft.com/office/drawing/2014/main" id="{04CF458A-025F-C4C8-9701-7515FD93694D}"/>
                </a:ext>
              </a:extLst>
            </p:cNvPr>
            <p:cNvSpPr/>
            <p:nvPr/>
          </p:nvSpPr>
          <p:spPr>
            <a:xfrm>
              <a:off x="6643688" y="2700338"/>
              <a:ext cx="357187" cy="16922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l-GR"/>
            </a:p>
          </p:txBody>
        </p:sp>
        <p:sp>
          <p:nvSpPr>
            <p:cNvPr id="14" name="16 - Ορθογώνιο">
              <a:extLst>
                <a:ext uri="{FF2B5EF4-FFF2-40B4-BE49-F238E27FC236}">
                  <a16:creationId xmlns:a16="http://schemas.microsoft.com/office/drawing/2014/main" id="{CA23212C-B782-4F35-0646-8181E8613634}"/>
                </a:ext>
              </a:extLst>
            </p:cNvPr>
            <p:cNvSpPr/>
            <p:nvPr/>
          </p:nvSpPr>
          <p:spPr>
            <a:xfrm>
              <a:off x="7524750" y="2700338"/>
              <a:ext cx="574675" cy="16922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l-GR"/>
            </a:p>
          </p:txBody>
        </p:sp>
      </p:grpSp>
      <p:grpSp>
        <p:nvGrpSpPr>
          <p:cNvPr id="15" name="17 - Ομάδα">
            <a:extLst>
              <a:ext uri="{FF2B5EF4-FFF2-40B4-BE49-F238E27FC236}">
                <a16:creationId xmlns:a16="http://schemas.microsoft.com/office/drawing/2014/main" id="{6353341C-2C5B-1436-306B-D93EA83184EB}"/>
              </a:ext>
            </a:extLst>
          </p:cNvPr>
          <p:cNvGrpSpPr>
            <a:grpSpLocks/>
          </p:cNvGrpSpPr>
          <p:nvPr/>
        </p:nvGrpSpPr>
        <p:grpSpPr bwMode="auto">
          <a:xfrm>
            <a:off x="4670714" y="4877891"/>
            <a:ext cx="7200900" cy="1800225"/>
            <a:chOff x="971550" y="4608513"/>
            <a:chExt cx="7200900" cy="1800225"/>
          </a:xfrm>
        </p:grpSpPr>
        <p:pic>
          <p:nvPicPr>
            <p:cNvPr id="16" name="Picture 4" descr="C:\Users\Διονύσης\Downloads\ezgif.com-cropsfo3.gif">
              <a:extLst>
                <a:ext uri="{FF2B5EF4-FFF2-40B4-BE49-F238E27FC236}">
                  <a16:creationId xmlns:a16="http://schemas.microsoft.com/office/drawing/2014/main" id="{429F6BBE-43F3-8DCB-CB34-90E52CF59C59}"/>
                </a:ext>
              </a:extLst>
            </p:cNvPr>
            <p:cNvPicPr>
              <a:picLocks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550" y="4608513"/>
              <a:ext cx="7200900" cy="180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19 - Ορθογώνιο">
              <a:extLst>
                <a:ext uri="{FF2B5EF4-FFF2-40B4-BE49-F238E27FC236}">
                  <a16:creationId xmlns:a16="http://schemas.microsoft.com/office/drawing/2014/main" id="{3C01A62D-0FEB-3E4D-E4A1-D0163814458F}"/>
                </a:ext>
              </a:extLst>
            </p:cNvPr>
            <p:cNvSpPr/>
            <p:nvPr/>
          </p:nvSpPr>
          <p:spPr>
            <a:xfrm>
              <a:off x="6643688" y="4643438"/>
              <a:ext cx="357187" cy="1765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l-GR"/>
            </a:p>
          </p:txBody>
        </p:sp>
        <p:sp>
          <p:nvSpPr>
            <p:cNvPr id="18" name="20 - Ορθογώνιο">
              <a:extLst>
                <a:ext uri="{FF2B5EF4-FFF2-40B4-BE49-F238E27FC236}">
                  <a16:creationId xmlns:a16="http://schemas.microsoft.com/office/drawing/2014/main" id="{49849B51-5D0C-9F37-F910-5A786794E17A}"/>
                </a:ext>
              </a:extLst>
            </p:cNvPr>
            <p:cNvSpPr/>
            <p:nvPr/>
          </p:nvSpPr>
          <p:spPr>
            <a:xfrm>
              <a:off x="7524750" y="4643438"/>
              <a:ext cx="574675" cy="1765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l-GR"/>
            </a:p>
          </p:txBody>
        </p:sp>
      </p:grpSp>
      <p:sp>
        <p:nvSpPr>
          <p:cNvPr id="19" name="Subtitle 2">
            <a:extLst>
              <a:ext uri="{FF2B5EF4-FFF2-40B4-BE49-F238E27FC236}">
                <a16:creationId xmlns:a16="http://schemas.microsoft.com/office/drawing/2014/main" id="{234A794A-339B-530D-6302-22DFB821D3B1}"/>
              </a:ext>
            </a:extLst>
          </p:cNvPr>
          <p:cNvSpPr txBox="1">
            <a:spLocks/>
          </p:cNvSpPr>
          <p:nvPr/>
        </p:nvSpPr>
        <p:spPr>
          <a:xfrm>
            <a:off x="148442" y="1794867"/>
            <a:ext cx="4352306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Η δύναμη </a:t>
            </a:r>
            <a:r>
              <a:rPr lang="en-US" dirty="0">
                <a:solidFill>
                  <a:schemeClr val="bg1"/>
                </a:solidFill>
              </a:rPr>
              <a:t>F </a:t>
            </a:r>
            <a:r>
              <a:rPr lang="el-GR" dirty="0">
                <a:solidFill>
                  <a:schemeClr val="bg1"/>
                </a:solidFill>
              </a:rPr>
              <a:t>καταναλώνει Έργο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31CB1FE8-4921-EFD9-B660-11EEC3C5B1A0}"/>
              </a:ext>
            </a:extLst>
          </p:cNvPr>
          <p:cNvSpPr txBox="1">
            <a:spLocks/>
          </p:cNvSpPr>
          <p:nvPr/>
        </p:nvSpPr>
        <p:spPr>
          <a:xfrm>
            <a:off x="201881" y="3042741"/>
            <a:ext cx="4352306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Ασκείται ίση δύναμη στις τρεις περιπτώσεις και υπάρχει ίση επιβράδυνση.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Χρειάζεται να ασκηθεί για μεγαλύτερη μετατόπιση για να αφαιρέσει μεγαλύτερο ποσό Κινητικής Ενέργειας.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3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6F7E01D-7205-01F1-F6AB-E6B9EAFD69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5854" y="554440"/>
            <a:ext cx="9480291" cy="580126"/>
          </a:xfrm>
        </p:spPr>
        <p:txBody>
          <a:bodyPr>
            <a:noAutofit/>
          </a:bodyPr>
          <a:lstStyle/>
          <a:p>
            <a:r>
              <a:rPr lang="el-GR" u="sng" dirty="0">
                <a:solidFill>
                  <a:schemeClr val="bg1"/>
                </a:solidFill>
              </a:rPr>
              <a:t>Θεώρημα Μεταβολή Κινητικής Ενέργειας</a:t>
            </a:r>
          </a:p>
        </p:txBody>
      </p:sp>
      <p:grpSp>
        <p:nvGrpSpPr>
          <p:cNvPr id="3" name="14 - Ομάδα">
            <a:extLst>
              <a:ext uri="{FF2B5EF4-FFF2-40B4-BE49-F238E27FC236}">
                <a16:creationId xmlns:a16="http://schemas.microsoft.com/office/drawing/2014/main" id="{ACA0F11F-7F4B-1E8B-87D7-59B5B4DB74F6}"/>
              </a:ext>
            </a:extLst>
          </p:cNvPr>
          <p:cNvGrpSpPr>
            <a:grpSpLocks/>
          </p:cNvGrpSpPr>
          <p:nvPr/>
        </p:nvGrpSpPr>
        <p:grpSpPr bwMode="auto">
          <a:xfrm>
            <a:off x="2246891" y="1342839"/>
            <a:ext cx="7559675" cy="3600450"/>
            <a:chOff x="792163" y="1728788"/>
            <a:chExt cx="7559675" cy="3600450"/>
          </a:xfrm>
        </p:grpSpPr>
        <p:grpSp>
          <p:nvGrpSpPr>
            <p:cNvPr id="4" name="10 - Ομάδα">
              <a:extLst>
                <a:ext uri="{FF2B5EF4-FFF2-40B4-BE49-F238E27FC236}">
                  <a16:creationId xmlns:a16="http://schemas.microsoft.com/office/drawing/2014/main" id="{8C2DAB09-2AA8-6966-C7A7-417F71CFB8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92163" y="1728788"/>
              <a:ext cx="7559675" cy="3600450"/>
              <a:chOff x="792163" y="1728000"/>
              <a:chExt cx="7559675" cy="3600450"/>
            </a:xfrm>
          </p:grpSpPr>
          <p:pic>
            <p:nvPicPr>
              <p:cNvPr id="24" name="Picture 2" descr="C:\Users\Διονύσης\Downloads\se.gif">
                <a:extLst>
                  <a:ext uri="{FF2B5EF4-FFF2-40B4-BE49-F238E27FC236}">
                    <a16:creationId xmlns:a16="http://schemas.microsoft.com/office/drawing/2014/main" id="{ED4EC9A4-C4E3-9DC1-C954-97E6C34804F2}"/>
                  </a:ext>
                </a:extLst>
              </p:cNvPr>
              <p:cNvPicPr>
                <a:picLocks noChangeArrowheads="1" noCrop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2163" y="1728000"/>
                <a:ext cx="7559675" cy="3600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5 - Ορθογώνιο">
                <a:extLst>
                  <a:ext uri="{FF2B5EF4-FFF2-40B4-BE49-F238E27FC236}">
                    <a16:creationId xmlns:a16="http://schemas.microsoft.com/office/drawing/2014/main" id="{C89FFDE3-0C4E-49A2-21BC-064A5392968A}"/>
                  </a:ext>
                </a:extLst>
              </p:cNvPr>
              <p:cNvSpPr/>
              <p:nvPr/>
            </p:nvSpPr>
            <p:spPr>
              <a:xfrm>
                <a:off x="6624638" y="1835950"/>
                <a:ext cx="431800" cy="33845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l-GR"/>
              </a:p>
            </p:txBody>
          </p:sp>
          <p:sp>
            <p:nvSpPr>
              <p:cNvPr id="21" name="20 - Ορθογώνιο">
                <a:extLst>
                  <a:ext uri="{FF2B5EF4-FFF2-40B4-BE49-F238E27FC236}">
                    <a16:creationId xmlns:a16="http://schemas.microsoft.com/office/drawing/2014/main" id="{BD8C2FF9-E3C1-AD0E-94AE-6182B1635476}"/>
                  </a:ext>
                </a:extLst>
              </p:cNvPr>
              <p:cNvSpPr/>
              <p:nvPr/>
            </p:nvSpPr>
            <p:spPr>
              <a:xfrm>
                <a:off x="7740650" y="1835950"/>
                <a:ext cx="466725" cy="338455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l-GR"/>
              </a:p>
            </p:txBody>
          </p:sp>
        </p:grpSp>
        <p:sp>
          <p:nvSpPr>
            <p:cNvPr id="5" name="16 - Ορθογώνιο">
              <a:extLst>
                <a:ext uri="{FF2B5EF4-FFF2-40B4-BE49-F238E27FC236}">
                  <a16:creationId xmlns:a16="http://schemas.microsoft.com/office/drawing/2014/main" id="{98AB3B4C-73F6-11F6-DEA5-D6B3E574D2F3}"/>
                </a:ext>
              </a:extLst>
            </p:cNvPr>
            <p:cNvSpPr/>
            <p:nvPr/>
          </p:nvSpPr>
          <p:spPr>
            <a:xfrm>
              <a:off x="1643063" y="3492500"/>
              <a:ext cx="500062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l-GR"/>
            </a:p>
          </p:txBody>
        </p:sp>
        <p:sp>
          <p:nvSpPr>
            <p:cNvPr id="10" name="17 - Ορθογώνιο">
              <a:extLst>
                <a:ext uri="{FF2B5EF4-FFF2-40B4-BE49-F238E27FC236}">
                  <a16:creationId xmlns:a16="http://schemas.microsoft.com/office/drawing/2014/main" id="{951470BF-0D36-CAF2-75DE-28E781272556}"/>
                </a:ext>
              </a:extLst>
            </p:cNvPr>
            <p:cNvSpPr/>
            <p:nvPr/>
          </p:nvSpPr>
          <p:spPr>
            <a:xfrm>
              <a:off x="2286000" y="3924300"/>
              <a:ext cx="285750" cy="4286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l-GR"/>
            </a:p>
          </p:txBody>
        </p:sp>
      </p:grpSp>
      <p:sp>
        <p:nvSpPr>
          <p:cNvPr id="27" name="Subtitle 2">
            <a:extLst>
              <a:ext uri="{FF2B5EF4-FFF2-40B4-BE49-F238E27FC236}">
                <a16:creationId xmlns:a16="http://schemas.microsoft.com/office/drawing/2014/main" id="{65CB0847-0C30-7746-E3D5-2E0BE1BC99D4}"/>
              </a:ext>
            </a:extLst>
          </p:cNvPr>
          <p:cNvSpPr txBox="1">
            <a:spLocks/>
          </p:cNvSpPr>
          <p:nvPr/>
        </p:nvSpPr>
        <p:spPr>
          <a:xfrm>
            <a:off x="2321626" y="5225098"/>
            <a:ext cx="7386452" cy="5801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chemeClr val="bg1"/>
                </a:solidFill>
              </a:rPr>
              <a:t>Η συνιστώσα του βάρους προσφέρει Έργο (</a:t>
            </a:r>
            <a:r>
              <a:rPr lang="el-GR" dirty="0" err="1">
                <a:solidFill>
                  <a:schemeClr val="bg1"/>
                </a:solidFill>
              </a:rPr>
              <a:t>ΔΕ</a:t>
            </a:r>
            <a:r>
              <a:rPr lang="el-GR" baseline="-25000" dirty="0" err="1">
                <a:solidFill>
                  <a:schemeClr val="bg1"/>
                </a:solidFill>
              </a:rPr>
              <a:t>κ</a:t>
            </a:r>
            <a:r>
              <a:rPr lang="el-GR" dirty="0">
                <a:solidFill>
                  <a:schemeClr val="bg1"/>
                </a:solidFill>
              </a:rPr>
              <a:t> &gt; 0)</a:t>
            </a:r>
          </a:p>
          <a:p>
            <a:r>
              <a:rPr lang="el-GR" dirty="0">
                <a:solidFill>
                  <a:schemeClr val="bg1"/>
                </a:solidFill>
              </a:rPr>
              <a:t>Η τριβή καταναλώνει Έργο (</a:t>
            </a:r>
            <a:r>
              <a:rPr lang="el-GR" dirty="0" err="1">
                <a:solidFill>
                  <a:schemeClr val="bg1"/>
                </a:solidFill>
              </a:rPr>
              <a:t>ΔΕ</a:t>
            </a:r>
            <a:r>
              <a:rPr lang="el-GR" baseline="-25000" dirty="0" err="1">
                <a:solidFill>
                  <a:schemeClr val="bg1"/>
                </a:solidFill>
              </a:rPr>
              <a:t>κ</a:t>
            </a:r>
            <a:r>
              <a:rPr lang="el-GR" dirty="0">
                <a:solidFill>
                  <a:schemeClr val="bg1"/>
                </a:solidFill>
              </a:rPr>
              <a:t> &lt; 0)</a:t>
            </a:r>
          </a:p>
        </p:txBody>
      </p:sp>
    </p:spTree>
    <p:extLst>
      <p:ext uri="{BB962C8B-B14F-4D97-AF65-F5344CB8AC3E}">
        <p14:creationId xmlns:p14="http://schemas.microsoft.com/office/powerpoint/2010/main" val="426806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03D100-C76B-5155-1FD0-6720B944D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AE6DC62-8C72-B039-9ADA-77770506A98C}"/>
              </a:ext>
            </a:extLst>
          </p:cNvPr>
          <p:cNvSpPr txBox="1">
            <a:spLocks/>
          </p:cNvSpPr>
          <p:nvPr/>
        </p:nvSpPr>
        <p:spPr>
          <a:xfrm>
            <a:off x="773873" y="3078134"/>
            <a:ext cx="10644254" cy="701731"/>
          </a:xfrm>
          <a:prstGeom prst="rect">
            <a:avLst/>
          </a:prstGeom>
        </p:spPr>
        <p:txBody>
          <a:bodyPr vert="horz" wrap="square" lIns="91440" tIns="45720" rIns="91440" bIns="45720" rtlCol="0" anchor="b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400" dirty="0">
                <a:solidFill>
                  <a:schemeClr val="bg1"/>
                </a:solidFill>
                <a:latin typeface="+mn-lt"/>
              </a:rPr>
              <a:t>Τέλος</a:t>
            </a:r>
          </a:p>
        </p:txBody>
      </p:sp>
    </p:spTree>
    <p:extLst>
      <p:ext uri="{BB962C8B-B14F-4D97-AF65-F5344CB8AC3E}">
        <p14:creationId xmlns:p14="http://schemas.microsoft.com/office/powerpoint/2010/main" val="38497969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74301</TotalTime>
  <Words>968</Words>
  <Application>Microsoft Office PowerPoint</Application>
  <PresentationFormat>Widescreen</PresentationFormat>
  <Paragraphs>184</Paragraphs>
  <Slides>32</Slides>
  <Notes>31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Calibri</vt:lpstr>
      <vt:lpstr>Calibri Light</vt:lpstr>
      <vt:lpstr>Cambria Math</vt:lpstr>
      <vt:lpstr>Times New Roman</vt:lpstr>
      <vt:lpstr>Wingdings</vt:lpstr>
      <vt:lpstr>Office Theme</vt:lpstr>
      <vt:lpstr>1_Office Theme</vt:lpstr>
      <vt:lpstr>PowerPoint Presentation</vt:lpstr>
      <vt:lpstr>ΦΥΣΙΚΗ 86Υ011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manos</dc:creator>
  <cp:lastModifiedBy>manos</cp:lastModifiedBy>
  <cp:revision>543</cp:revision>
  <dcterms:created xsi:type="dcterms:W3CDTF">2023-02-27T14:31:39Z</dcterms:created>
  <dcterms:modified xsi:type="dcterms:W3CDTF">2026-04-30T14:44:08Z</dcterms:modified>
</cp:coreProperties>
</file>