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844" r:id="rId5"/>
    <p:sldId id="845" r:id="rId6"/>
    <p:sldId id="364" r:id="rId7"/>
    <p:sldId id="365" r:id="rId8"/>
    <p:sldId id="938" r:id="rId9"/>
    <p:sldId id="878" r:id="rId10"/>
    <p:sldId id="879" r:id="rId11"/>
    <p:sldId id="880" r:id="rId12"/>
    <p:sldId id="882" r:id="rId13"/>
    <p:sldId id="883" r:id="rId14"/>
    <p:sldId id="884" r:id="rId15"/>
    <p:sldId id="885" r:id="rId16"/>
    <p:sldId id="886" r:id="rId17"/>
    <p:sldId id="494" r:id="rId18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400"/>
    <a:srgbClr val="81FF5C"/>
    <a:srgbClr val="ED7D31"/>
    <a:srgbClr val="95C532"/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1628" autoAdjust="0"/>
  </p:normalViewPr>
  <p:slideViewPr>
    <p:cSldViewPr snapToGrid="0">
      <p:cViewPr varScale="1">
        <p:scale>
          <a:sx n="102" d="100"/>
          <a:sy n="102" d="100"/>
        </p:scale>
        <p:origin x="876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46735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87055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61099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88637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E4E05-AA5B-6A34-089F-CF3383B0D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32B6C-9F4B-8C17-6758-93D079A43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980DA-5334-502E-AE44-AF8061618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6F4D9-6095-4DC2-BC21-B373125FD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46660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91437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81685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6284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14832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91382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3930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15100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Συζήτηση με παραδείγματα. Αφήνω ένα μήλο να πέσει μέσα στο ασανσέρ.</a:t>
            </a:r>
          </a:p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29226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9226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31/03/2026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0.png"/><Relationship Id="rId3" Type="http://schemas.openxmlformats.org/officeDocument/2006/relationships/image" Target="../media/image10.png"/><Relationship Id="rId7" Type="http://schemas.openxmlformats.org/officeDocument/2006/relationships/image" Target="../media/image25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80.png"/><Relationship Id="rId5" Type="http://schemas.openxmlformats.org/officeDocument/2006/relationships/image" Target="../media/image2570.png"/><Relationship Id="rId9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0.png"/><Relationship Id="rId3" Type="http://schemas.openxmlformats.org/officeDocument/2006/relationships/image" Target="../media/image12.png"/><Relationship Id="rId7" Type="http://schemas.openxmlformats.org/officeDocument/2006/relationships/image" Target="../media/image26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0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0.png"/><Relationship Id="rId5" Type="http://schemas.openxmlformats.org/officeDocument/2006/relationships/image" Target="../media/image2650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0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0.png"/><Relationship Id="rId5" Type="http://schemas.openxmlformats.org/officeDocument/2006/relationships/image" Target="../media/image2690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0.png"/><Relationship Id="rId11" Type="http://schemas.openxmlformats.org/officeDocument/2006/relationships/image" Target="../media/image19.png"/><Relationship Id="rId5" Type="http://schemas.openxmlformats.org/officeDocument/2006/relationships/image" Target="../media/image2700.png"/><Relationship Id="rId10" Type="http://schemas.openxmlformats.org/officeDocument/2006/relationships/image" Target="../media/image18.png"/><Relationship Id="rId4" Type="http://schemas.microsoft.com/office/2007/relationships/hdphoto" Target="../media/hdphoto2.wdp"/><Relationship Id="rId9" Type="http://schemas.openxmlformats.org/officeDocument/2006/relationships/image" Target="../media/image17.png"/><Relationship Id="rId14" Type="http://schemas.openxmlformats.org/officeDocument/2006/relationships/image" Target="../media/image27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278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60.png"/><Relationship Id="rId11" Type="http://schemas.openxmlformats.org/officeDocument/2006/relationships/image" Target="../media/image25.png"/><Relationship Id="rId5" Type="http://schemas.openxmlformats.org/officeDocument/2006/relationships/image" Target="../media/image2790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microsoft.com/office/2007/relationships/hdphoto" Target="../media/hdphoto2.wdp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0.png"/><Relationship Id="rId13" Type="http://schemas.openxmlformats.org/officeDocument/2006/relationships/image" Target="../media/image2680.png"/><Relationship Id="rId3" Type="http://schemas.openxmlformats.org/officeDocument/2006/relationships/image" Target="../media/image13.png"/><Relationship Id="rId7" Type="http://schemas.openxmlformats.org/officeDocument/2006/relationships/image" Target="../media/image2920.png"/><Relationship Id="rId12" Type="http://schemas.openxmlformats.org/officeDocument/2006/relationships/image" Target="../media/image29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10.png"/><Relationship Id="rId11" Type="http://schemas.openxmlformats.org/officeDocument/2006/relationships/image" Target="../media/image2960.png"/><Relationship Id="rId5" Type="http://schemas.openxmlformats.org/officeDocument/2006/relationships/image" Target="../media/image2900.png"/><Relationship Id="rId10" Type="http://schemas.openxmlformats.org/officeDocument/2006/relationships/image" Target="../media/image2950.png"/><Relationship Id="rId4" Type="http://schemas.microsoft.com/office/2007/relationships/hdphoto" Target="../media/hdphoto2.wdp"/><Relationship Id="rId9" Type="http://schemas.openxmlformats.org/officeDocument/2006/relationships/image" Target="../media/image29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n-US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3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D2D7B0F9-31B2-8798-F1BB-A2AE9280FA1A}"/>
              </a:ext>
            </a:extLst>
          </p:cNvPr>
          <p:cNvSpPr txBox="1">
            <a:spLocks/>
          </p:cNvSpPr>
          <p:nvPr/>
        </p:nvSpPr>
        <p:spPr>
          <a:xfrm>
            <a:off x="2748516" y="694294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Ισορροπία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CE1BB-35E7-08A1-7636-3C1D2863E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615" y="1201039"/>
            <a:ext cx="7106767" cy="42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59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2748516" y="694294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Κίνηση κατά τον άξονα χ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CBDAE-55EE-64AA-F334-9DE605751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962" y="1463574"/>
            <a:ext cx="9246075" cy="393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65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Αλεξιπτωτιστής</a:t>
            </a:r>
            <a:endParaRPr lang="en-15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4EFAF-E493-F1D6-A7BE-FCA132B51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05" y="1521995"/>
            <a:ext cx="2956241" cy="119233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E9EA6C60-03BC-54AF-9F3D-4D49405AA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3809" y="1813341"/>
            <a:ext cx="4665785" cy="915839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Ερώτημα:</a:t>
            </a:r>
          </a:p>
          <a:p>
            <a:r>
              <a:rPr lang="el-GR" dirty="0">
                <a:solidFill>
                  <a:schemeClr val="bg1"/>
                </a:solidFill>
              </a:rPr>
              <a:t>Πόση θα είναι η κατακόρυφη ταχύτητά του 1 δευτερόλεπτο μετά την έξοδό του από το αεροπλάνο?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Πόση θα είναι η κατακόρυφη ταχύτητά του </a:t>
            </a:r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el-GR" dirty="0">
                <a:solidFill>
                  <a:schemeClr val="bg1"/>
                </a:solidFill>
              </a:rPr>
              <a:t> δευτερόλεπτα μετά την έξοδό του από το αεροπλάνο?</a:t>
            </a:r>
            <a:br>
              <a:rPr lang="en-US" dirty="0">
                <a:solidFill>
                  <a:schemeClr val="bg1"/>
                </a:solidFill>
              </a:rPr>
            </a:b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Πόση θα είναι η κατακόρυφη ταχύτητά του 100 δευτερόλεπτα μετά την έξοδό του από το αεροπλάνο?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2FD41C-9D58-9A04-072E-B0878B856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6899" y="2518690"/>
            <a:ext cx="397339" cy="66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7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Αλεξιπτωτιστής</a:t>
            </a:r>
            <a:endParaRPr lang="en-15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2FD41C-9D58-9A04-072E-B0878B856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84" y="888955"/>
            <a:ext cx="397339" cy="6640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F4BB81-E52C-57C7-F5FF-C83CB2C9B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867" y="220437"/>
            <a:ext cx="1167933" cy="2172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6C7AEA-8742-F742-F136-DA340F3D9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67" y="2292307"/>
            <a:ext cx="1079471" cy="2172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EC7D11-D7D7-375F-45FB-ECFD543A6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9046" y="4535546"/>
            <a:ext cx="749573" cy="1869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713F40-125B-DD9C-FBF7-4AA376AB6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0279" y="1824933"/>
            <a:ext cx="1066828" cy="18288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22989A-7DC9-6CFF-2158-49E17192F2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2032" y="1431586"/>
            <a:ext cx="882863" cy="26155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E68FCE-6B58-2766-D5FA-1D6B3CE02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8676" y="4535545"/>
            <a:ext cx="749573" cy="186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2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00287 0.337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1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00442 0.3946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F47D4-9730-9D41-F127-A5F4F6556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E7102880-D995-6AF1-33D8-57758D637ED8}"/>
              </a:ext>
            </a:extLst>
          </p:cNvPr>
          <p:cNvSpPr txBox="1">
            <a:spLocks/>
          </p:cNvSpPr>
          <p:nvPr/>
        </p:nvSpPr>
        <p:spPr>
          <a:xfrm>
            <a:off x="1529644" y="1403377"/>
            <a:ext cx="9375423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Πείραμα: Μελέτη Παραμόρφωσης Ελατηρίου</a:t>
            </a: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19C13D1-0FAC-6C68-02E7-5027C27AA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118038"/>
              </p:ext>
            </p:extLst>
          </p:nvPr>
        </p:nvGraphicFramePr>
        <p:xfrm>
          <a:off x="1872566" y="2318693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97274366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552892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2851797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684270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7193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α/α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 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Δ</a:t>
                      </a:r>
                      <a:r>
                        <a:rPr lang="en-US" dirty="0"/>
                        <a:t>L</a:t>
                      </a:r>
                      <a:r>
                        <a:rPr lang="en-US" baseline="-25000" dirty="0"/>
                        <a:t>A </a:t>
                      </a:r>
                      <a:r>
                        <a:rPr lang="en-US" baseline="0" dirty="0"/>
                        <a:t>(cm)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Δ</a:t>
                      </a:r>
                      <a:r>
                        <a:rPr lang="en-US" dirty="0"/>
                        <a:t>L</a:t>
                      </a:r>
                      <a:r>
                        <a:rPr lang="en-US" baseline="-25000" dirty="0"/>
                        <a:t>A </a:t>
                      </a:r>
                      <a:r>
                        <a:rPr lang="en-US" baseline="0" dirty="0"/>
                        <a:t>(cm)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7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6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9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1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6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3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783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03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939800" y="167244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Ερώτηση</a:t>
            </a:r>
          </a:p>
          <a:p>
            <a:r>
              <a:rPr lang="el-GR" dirty="0">
                <a:solidFill>
                  <a:schemeClr val="bg1"/>
                </a:solidFill>
              </a:rPr>
              <a:t>Γιατί έσπασε η καρέκλα?</a:t>
            </a:r>
          </a:p>
          <a:p>
            <a:r>
              <a:rPr lang="el-GR" dirty="0">
                <a:solidFill>
                  <a:schemeClr val="bg1"/>
                </a:solidFill>
              </a:rPr>
              <a:t>Ποια είναι η δύναμη που της ασκήθηκε?</a:t>
            </a:r>
          </a:p>
          <a:p>
            <a:r>
              <a:rPr lang="el-GR" dirty="0">
                <a:solidFill>
                  <a:schemeClr val="bg1"/>
                </a:solidFill>
              </a:rPr>
              <a:t>Είναι μία ή περισσότερες?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59594-7CF4-5A13-8408-CAD089D62282}"/>
              </a:ext>
            </a:extLst>
          </p:cNvPr>
          <p:cNvSpPr/>
          <p:nvPr/>
        </p:nvSpPr>
        <p:spPr>
          <a:xfrm>
            <a:off x="0" y="6546958"/>
            <a:ext cx="3872089" cy="2878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C08607-9C8E-EC89-CE9A-0337300E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10" y="5306384"/>
            <a:ext cx="2019777" cy="124057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6FA1EA6-424C-2388-77E9-3D9CAE38449E}"/>
              </a:ext>
            </a:extLst>
          </p:cNvPr>
          <p:cNvCxnSpPr>
            <a:cxnSpLocks/>
          </p:cNvCxnSpPr>
          <p:nvPr/>
        </p:nvCxnSpPr>
        <p:spPr>
          <a:xfrm rot="5400000">
            <a:off x="1283866" y="6081105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DB9D83B-1158-38A5-86A7-ADC2DDB9BD2A}"/>
                  </a:ext>
                </a:extLst>
              </p:cNvPr>
              <p:cNvSpPr txBox="1"/>
              <p:nvPr/>
            </p:nvSpPr>
            <p:spPr>
              <a:xfrm>
                <a:off x="1764909" y="608110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DB9D83B-1158-38A5-86A7-ADC2DDB9B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09" y="6081105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D3B4F2-AF77-711F-6DE2-4EFF9E16BD70}"/>
              </a:ext>
            </a:extLst>
          </p:cNvPr>
          <p:cNvCxnSpPr>
            <a:cxnSpLocks/>
          </p:cNvCxnSpPr>
          <p:nvPr/>
        </p:nvCxnSpPr>
        <p:spPr>
          <a:xfrm rot="16200000">
            <a:off x="932992" y="4804188"/>
            <a:ext cx="1008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1DC8EA-6415-4E3F-3575-ADF058242AFC}"/>
              </a:ext>
            </a:extLst>
          </p:cNvPr>
          <p:cNvCxnSpPr>
            <a:cxnSpLocks/>
          </p:cNvCxnSpPr>
          <p:nvPr/>
        </p:nvCxnSpPr>
        <p:spPr>
          <a:xfrm rot="16200000">
            <a:off x="2074466" y="4801065"/>
            <a:ext cx="1008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C75444-239B-795D-7198-BE35A99E6F92}"/>
                  </a:ext>
                </a:extLst>
              </p:cNvPr>
              <p:cNvSpPr txBox="1"/>
              <p:nvPr/>
            </p:nvSpPr>
            <p:spPr>
              <a:xfrm>
                <a:off x="790001" y="469919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C75444-239B-795D-7198-BE35A99E6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01" y="4699198"/>
                <a:ext cx="809244" cy="4047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E5FEA5-95E6-5BB6-0A26-C3D4F23E9AF6}"/>
                  </a:ext>
                </a:extLst>
              </p:cNvPr>
              <p:cNvSpPr txBox="1"/>
              <p:nvPr/>
            </p:nvSpPr>
            <p:spPr>
              <a:xfrm>
                <a:off x="2472354" y="4749262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E5FEA5-95E6-5BB6-0A26-C3D4F23E9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54" y="4749262"/>
                <a:ext cx="809244" cy="4047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4BF837EE-D252-55C4-2560-5A8DA61D5B1C}"/>
              </a:ext>
            </a:extLst>
          </p:cNvPr>
          <p:cNvSpPr/>
          <p:nvPr/>
        </p:nvSpPr>
        <p:spPr>
          <a:xfrm>
            <a:off x="1851645" y="5025319"/>
            <a:ext cx="304617" cy="27974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8CB9DF-52EE-FFA3-5CD4-760195CE68D3}"/>
              </a:ext>
            </a:extLst>
          </p:cNvPr>
          <p:cNvCxnSpPr>
            <a:cxnSpLocks/>
          </p:cNvCxnSpPr>
          <p:nvPr/>
        </p:nvCxnSpPr>
        <p:spPr>
          <a:xfrm rot="5400000">
            <a:off x="1715866" y="5649105"/>
            <a:ext cx="576000" cy="0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23AE50-5130-6A12-BAAA-6B0137D430CC}"/>
                  </a:ext>
                </a:extLst>
              </p:cNvPr>
              <p:cNvSpPr txBox="1"/>
              <p:nvPr/>
            </p:nvSpPr>
            <p:spPr>
              <a:xfrm>
                <a:off x="1825720" y="5382649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ΒΑ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23AE50-5130-6A12-BAAA-6B0137D43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720" y="5382649"/>
                <a:ext cx="809244" cy="4029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25B703C5-DF13-BDFF-A30A-0907251DD74B}"/>
              </a:ext>
            </a:extLst>
          </p:cNvPr>
          <p:cNvSpPr txBox="1"/>
          <p:nvPr/>
        </p:nvSpPr>
        <p:spPr>
          <a:xfrm>
            <a:off x="780426" y="5110335"/>
            <a:ext cx="43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Α</a:t>
            </a:r>
            <a:endParaRPr lang="en-1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49D3F0-22E3-7557-4A77-710C3049256E}"/>
              </a:ext>
            </a:extLst>
          </p:cNvPr>
          <p:cNvSpPr txBox="1"/>
          <p:nvPr/>
        </p:nvSpPr>
        <p:spPr>
          <a:xfrm>
            <a:off x="1835503" y="4975185"/>
            <a:ext cx="438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</a:t>
            </a:r>
            <a:endParaRPr lang="en-15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850D49-A78F-217A-B7DE-8CFC3ABC7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45" y="2376210"/>
            <a:ext cx="3841709" cy="384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44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animBg="1"/>
      <p:bldP spid="13" grpId="0"/>
      <p:bldP spid="19" grpId="0"/>
      <p:bldP spid="20" grpId="0"/>
      <p:bldP spid="21" grpId="0" animBg="1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939800" y="167244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Ερώτηση</a:t>
            </a:r>
          </a:p>
          <a:p>
            <a:r>
              <a:rPr lang="el-GR" dirty="0">
                <a:solidFill>
                  <a:schemeClr val="bg1"/>
                </a:solidFill>
              </a:rPr>
              <a:t>Ποια δύναμη μετράει η ζυγαριά?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B9905-4FED-C8A9-6562-990E949C5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831" y="764593"/>
            <a:ext cx="2266149" cy="23393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2121" y="3103983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939800" y="4006146"/>
            <a:ext cx="5824788" cy="2377145"/>
            <a:chOff x="3183605" y="2683041"/>
            <a:chExt cx="5824788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3183605" y="4772299"/>
              <a:ext cx="5824788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23" name="Subtitle 2">
            <a:extLst>
              <a:ext uri="{FF2B5EF4-FFF2-40B4-BE49-F238E27FC236}">
                <a16:creationId xmlns:a16="http://schemas.microsoft.com/office/drawing/2014/main" id="{49C6F715-A04B-B512-3F7E-5A571A5B4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2968" y="1205442"/>
            <a:ext cx="6364706" cy="915839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Άνθρωπος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Βάρος</a:t>
            </a:r>
            <a:r>
              <a:rPr lang="en-US" dirty="0">
                <a:solidFill>
                  <a:schemeClr val="bg1"/>
                </a:solidFill>
              </a:rPr>
              <a:t>, w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ζυγαριά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l-GR" dirty="0">
                <a:solidFill>
                  <a:schemeClr val="bg1"/>
                </a:solidFill>
              </a:rPr>
              <a:t>Σ</a:t>
            </a:r>
            <a:r>
              <a:rPr lang="en-US" dirty="0">
                <a:solidFill>
                  <a:schemeClr val="bg1"/>
                </a:solidFill>
              </a:rPr>
              <a:t>F = 0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1"/>
                </a:solidFill>
              </a:rPr>
              <a:t>w =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r>
              <a:rPr lang="el-GR" u="sng" dirty="0">
                <a:solidFill>
                  <a:schemeClr val="bg1"/>
                </a:solidFill>
              </a:rPr>
              <a:t>Ζυγαριά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Κάθετη δύναμη από το πάτωμα</a:t>
            </a:r>
            <a:r>
              <a:rPr lang="en-US" dirty="0">
                <a:solidFill>
                  <a:schemeClr val="bg1"/>
                </a:solidFill>
              </a:rPr>
              <a:t>, N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άνθρωπο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AZ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Βάρος (θεωρούμε μηδέν)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dirty="0">
                <a:solidFill>
                  <a:schemeClr val="bg1"/>
                </a:solidFill>
              </a:rPr>
              <a:t>			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r>
              <a:rPr lang="en-US" dirty="0">
                <a:solidFill>
                  <a:schemeClr val="bg1"/>
                </a:solidFill>
              </a:rPr>
              <a:t> = F</a:t>
            </a:r>
            <a:r>
              <a:rPr lang="en-US" baseline="-25000" dirty="0">
                <a:solidFill>
                  <a:schemeClr val="bg1"/>
                </a:solidFill>
              </a:rPr>
              <a:t>AZ</a:t>
            </a:r>
          </a:p>
          <a:p>
            <a:pPr algn="l"/>
            <a:r>
              <a:rPr lang="en-US" baseline="-25000" dirty="0">
                <a:solidFill>
                  <a:schemeClr val="bg1"/>
                </a:solidFill>
              </a:rPr>
              <a:t>		</a:t>
            </a:r>
          </a:p>
          <a:p>
            <a:pPr algn="l"/>
            <a:r>
              <a:rPr lang="en-US" baseline="-25000" dirty="0">
                <a:solidFill>
                  <a:schemeClr val="bg1"/>
                </a:solidFill>
              </a:rPr>
              <a:t>		</a:t>
            </a:r>
            <a:r>
              <a:rPr lang="el-GR" dirty="0">
                <a:solidFill>
                  <a:schemeClr val="bg1"/>
                </a:solidFill>
              </a:rPr>
              <a:t>Αυτή είναι που δείχνει η ζυγαριά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31E7390-BA74-3A0C-7D89-1B31A3619331}"/>
              </a:ext>
            </a:extLst>
          </p:cNvPr>
          <p:cNvCxnSpPr>
            <a:cxnSpLocks/>
          </p:cNvCxnSpPr>
          <p:nvPr/>
        </p:nvCxnSpPr>
        <p:spPr>
          <a:xfrm rot="16200000">
            <a:off x="2504557" y="3534285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8B2DDBB-D726-0E24-93E8-C03BABBBD44A}"/>
                  </a:ext>
                </a:extLst>
              </p:cNvPr>
              <p:cNvSpPr txBox="1"/>
              <p:nvPr/>
            </p:nvSpPr>
            <p:spPr>
              <a:xfrm>
                <a:off x="3599077" y="2536174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8B2DDBB-D726-0E24-93E8-C03BABBBD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077" y="2536174"/>
                <a:ext cx="624302" cy="402931"/>
              </a:xfrm>
              <a:prstGeom prst="rect">
                <a:avLst/>
              </a:prstGeom>
              <a:blipFill>
                <a:blip r:embed="rId7"/>
                <a:stretch>
                  <a:fillRect t="-22727"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2CCCE84-8C36-3738-7BC3-78496A6EEF58}"/>
              </a:ext>
            </a:extLst>
          </p:cNvPr>
          <p:cNvCxnSpPr>
            <a:cxnSpLocks/>
          </p:cNvCxnSpPr>
          <p:nvPr/>
        </p:nvCxnSpPr>
        <p:spPr>
          <a:xfrm rot="5400000">
            <a:off x="2503162" y="5352333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0F2F3E2B-ED7A-81FE-3C85-832CED1E9799}"/>
              </a:ext>
            </a:extLst>
          </p:cNvPr>
          <p:cNvSpPr/>
          <p:nvPr/>
        </p:nvSpPr>
        <p:spPr>
          <a:xfrm>
            <a:off x="3349595" y="440175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082ADFF-6D6E-FB27-4143-D1BBB64FA927}"/>
                  </a:ext>
                </a:extLst>
              </p:cNvPr>
              <p:cNvSpPr txBox="1"/>
              <p:nvPr/>
            </p:nvSpPr>
            <p:spPr>
              <a:xfrm>
                <a:off x="3281135" y="57877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082ADFF-6D6E-FB27-4143-D1BBB64FA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135" y="5787729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2795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3" grpId="0" build="p"/>
      <p:bldP spid="28" grpId="0"/>
      <p:bldP spid="29" grpId="0" animBg="1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939800" y="167244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Ακίνητο ασανσέρ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9173" y="2695278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560469" y="3597441"/>
            <a:ext cx="2544679" cy="2377145"/>
            <a:chOff x="4657222" y="2683041"/>
            <a:chExt cx="2544679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B55D804-BBFC-D0E2-F736-5892E73730BB}"/>
              </a:ext>
            </a:extLst>
          </p:cNvPr>
          <p:cNvSpPr/>
          <p:nvPr/>
        </p:nvSpPr>
        <p:spPr>
          <a:xfrm>
            <a:off x="560469" y="2344576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AA8E87-7E9F-C07F-FD1F-77406523EFA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6367" y="1002026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A7A92614-1764-E5B5-7635-48A75F9E8D50}"/>
              </a:ext>
            </a:extLst>
          </p:cNvPr>
          <p:cNvSpPr/>
          <p:nvPr/>
        </p:nvSpPr>
        <p:spPr>
          <a:xfrm>
            <a:off x="1836368" y="560727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1440D396-43F7-90E1-BBF7-1C18560194C0}"/>
              </a:ext>
            </a:extLst>
          </p:cNvPr>
          <p:cNvSpPr/>
          <p:nvPr/>
        </p:nvSpPr>
        <p:spPr>
          <a:xfrm rot="16200000">
            <a:off x="1868659" y="617165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D8E76-EC12-1B58-2CD7-24A8E7B40CD0}"/>
              </a:ext>
            </a:extLst>
          </p:cNvPr>
          <p:cNvSpPr/>
          <p:nvPr/>
        </p:nvSpPr>
        <p:spPr>
          <a:xfrm>
            <a:off x="2238553" y="94380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8A8687-E22B-B5BE-C840-C14A9E360210}"/>
              </a:ext>
            </a:extLst>
          </p:cNvPr>
          <p:cNvCxnSpPr>
            <a:cxnSpLocks/>
          </p:cNvCxnSpPr>
          <p:nvPr/>
        </p:nvCxnSpPr>
        <p:spPr>
          <a:xfrm rot="16200000">
            <a:off x="627731" y="3151903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/>
              <p:nvPr/>
            </p:nvSpPr>
            <p:spPr>
              <a:xfrm>
                <a:off x="1621356" y="2363436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356" y="2363436"/>
                <a:ext cx="624302" cy="402931"/>
              </a:xfrm>
              <a:prstGeom prst="rect">
                <a:avLst/>
              </a:prstGeom>
              <a:blipFill>
                <a:blip r:embed="rId5"/>
                <a:stretch>
                  <a:fillRect t="-2272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DC4EA9-9B23-0061-B04B-1E94DFEBE473}"/>
              </a:ext>
            </a:extLst>
          </p:cNvPr>
          <p:cNvCxnSpPr>
            <a:cxnSpLocks/>
          </p:cNvCxnSpPr>
          <p:nvPr/>
        </p:nvCxnSpPr>
        <p:spPr>
          <a:xfrm rot="5400000">
            <a:off x="626336" y="4969951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/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78CF3CB-46FA-6B1E-F162-B4FDC5D64F5D}"/>
              </a:ext>
            </a:extLst>
          </p:cNvPr>
          <p:cNvSpPr/>
          <p:nvPr/>
        </p:nvSpPr>
        <p:spPr>
          <a:xfrm>
            <a:off x="1472336" y="399790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93773E7-6246-6457-F7FD-79C91543E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2968" y="1205442"/>
            <a:ext cx="6364706" cy="915839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Άνθρωπος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Βάρος</a:t>
            </a:r>
            <a:r>
              <a:rPr lang="en-US" dirty="0">
                <a:solidFill>
                  <a:schemeClr val="bg1"/>
                </a:solidFill>
              </a:rPr>
              <a:t>, w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ζυγαριά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l-GR" dirty="0">
                <a:solidFill>
                  <a:schemeClr val="bg1"/>
                </a:solidFill>
              </a:rPr>
              <a:t>Σ</a:t>
            </a:r>
            <a:r>
              <a:rPr lang="en-US" dirty="0">
                <a:solidFill>
                  <a:schemeClr val="bg1"/>
                </a:solidFill>
              </a:rPr>
              <a:t>F = 0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1"/>
                </a:solidFill>
              </a:rPr>
              <a:t>w =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61F62C9-3241-1D15-F8D3-38D16B4DDA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132" y="3806348"/>
            <a:ext cx="7143187" cy="10661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7EAD9CC-DF01-FFB4-CA24-D9F3278D3435}"/>
                  </a:ext>
                </a:extLst>
              </p:cNvPr>
              <p:cNvSpPr txBox="1"/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 = 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7EAD9CC-DF01-FFB4-CA24-D9F3278D34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8063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2" grpId="0" build="p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939800" y="167244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Κινούμενο ασανσέρ με σταθερή ταχύτητα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9173" y="2695278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560469" y="3597441"/>
            <a:ext cx="2544679" cy="2377145"/>
            <a:chOff x="4657222" y="2683041"/>
            <a:chExt cx="2544679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B55D804-BBFC-D0E2-F736-5892E73730BB}"/>
              </a:ext>
            </a:extLst>
          </p:cNvPr>
          <p:cNvSpPr/>
          <p:nvPr/>
        </p:nvSpPr>
        <p:spPr>
          <a:xfrm>
            <a:off x="560469" y="2344576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AA8E87-7E9F-C07F-FD1F-77406523EFA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6367" y="1002026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A7A92614-1764-E5B5-7635-48A75F9E8D50}"/>
              </a:ext>
            </a:extLst>
          </p:cNvPr>
          <p:cNvSpPr/>
          <p:nvPr/>
        </p:nvSpPr>
        <p:spPr>
          <a:xfrm>
            <a:off x="1836368" y="560727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1440D396-43F7-90E1-BBF7-1C18560194C0}"/>
              </a:ext>
            </a:extLst>
          </p:cNvPr>
          <p:cNvSpPr/>
          <p:nvPr/>
        </p:nvSpPr>
        <p:spPr>
          <a:xfrm rot="16200000">
            <a:off x="1868659" y="617165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D8E76-EC12-1B58-2CD7-24A8E7B40CD0}"/>
              </a:ext>
            </a:extLst>
          </p:cNvPr>
          <p:cNvSpPr/>
          <p:nvPr/>
        </p:nvSpPr>
        <p:spPr>
          <a:xfrm>
            <a:off x="2238553" y="94380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8A8687-E22B-B5BE-C840-C14A9E360210}"/>
              </a:ext>
            </a:extLst>
          </p:cNvPr>
          <p:cNvCxnSpPr>
            <a:cxnSpLocks/>
          </p:cNvCxnSpPr>
          <p:nvPr/>
        </p:nvCxnSpPr>
        <p:spPr>
          <a:xfrm rot="16200000">
            <a:off x="627731" y="3151903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/>
              <p:nvPr/>
            </p:nvSpPr>
            <p:spPr>
              <a:xfrm>
                <a:off x="1647761" y="2390655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761" y="2390655"/>
                <a:ext cx="624302" cy="402931"/>
              </a:xfrm>
              <a:prstGeom prst="rect">
                <a:avLst/>
              </a:prstGeom>
              <a:blipFill>
                <a:blip r:embed="rId5"/>
                <a:stretch>
                  <a:fillRect t="-22727"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DC4EA9-9B23-0061-B04B-1E94DFEBE473}"/>
              </a:ext>
            </a:extLst>
          </p:cNvPr>
          <p:cNvCxnSpPr>
            <a:cxnSpLocks/>
          </p:cNvCxnSpPr>
          <p:nvPr/>
        </p:nvCxnSpPr>
        <p:spPr>
          <a:xfrm rot="5400000">
            <a:off x="626336" y="4969951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/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78CF3CB-46FA-6B1E-F162-B4FDC5D64F5D}"/>
              </a:ext>
            </a:extLst>
          </p:cNvPr>
          <p:cNvSpPr/>
          <p:nvPr/>
        </p:nvSpPr>
        <p:spPr>
          <a:xfrm>
            <a:off x="1472336" y="399790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93773E7-6246-6457-F7FD-79C91543E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2968" y="1205442"/>
            <a:ext cx="6364706" cy="915839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Άνθρωπος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Βάρος</a:t>
            </a:r>
            <a:r>
              <a:rPr lang="en-US" dirty="0">
                <a:solidFill>
                  <a:schemeClr val="bg1"/>
                </a:solidFill>
              </a:rPr>
              <a:t>, w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ζυγαριά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l-GR" dirty="0">
                <a:solidFill>
                  <a:schemeClr val="bg1"/>
                </a:solidFill>
              </a:rPr>
              <a:t>Σ</a:t>
            </a:r>
            <a:r>
              <a:rPr lang="en-US" dirty="0">
                <a:solidFill>
                  <a:schemeClr val="bg1"/>
                </a:solidFill>
              </a:rPr>
              <a:t>F = 0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1"/>
                </a:solidFill>
              </a:rPr>
              <a:t>w =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61F62C9-3241-1D15-F8D3-38D16B4DDA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132" y="3806348"/>
            <a:ext cx="7143187" cy="10661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7A9EE0-BD1E-FA59-55C6-B01D8177DA27}"/>
                  </a:ext>
                </a:extLst>
              </p:cNvPr>
              <p:cNvSpPr txBox="1"/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 = 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7A9EE0-BD1E-FA59-55C6-B01D8177D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4854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1362276" y="101038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Κινούμενο ασανσέρ με σταθερή επιτάχυνση α προς τα επάνω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9173" y="2695278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560469" y="3597441"/>
            <a:ext cx="2544679" cy="2377145"/>
            <a:chOff x="4657222" y="2683041"/>
            <a:chExt cx="2544679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B55D804-BBFC-D0E2-F736-5892E73730BB}"/>
              </a:ext>
            </a:extLst>
          </p:cNvPr>
          <p:cNvSpPr/>
          <p:nvPr/>
        </p:nvSpPr>
        <p:spPr>
          <a:xfrm>
            <a:off x="560469" y="2344576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AA8E87-7E9F-C07F-FD1F-77406523EFA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6367" y="1002026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A7A92614-1764-E5B5-7635-48A75F9E8D50}"/>
              </a:ext>
            </a:extLst>
          </p:cNvPr>
          <p:cNvSpPr/>
          <p:nvPr/>
        </p:nvSpPr>
        <p:spPr>
          <a:xfrm>
            <a:off x="1836368" y="560727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1440D396-43F7-90E1-BBF7-1C18560194C0}"/>
              </a:ext>
            </a:extLst>
          </p:cNvPr>
          <p:cNvSpPr/>
          <p:nvPr/>
        </p:nvSpPr>
        <p:spPr>
          <a:xfrm rot="16200000">
            <a:off x="1868659" y="617165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D8E76-EC12-1B58-2CD7-24A8E7B40CD0}"/>
              </a:ext>
            </a:extLst>
          </p:cNvPr>
          <p:cNvSpPr/>
          <p:nvPr/>
        </p:nvSpPr>
        <p:spPr>
          <a:xfrm>
            <a:off x="2238553" y="94380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8A8687-E22B-B5BE-C840-C14A9E360210}"/>
              </a:ext>
            </a:extLst>
          </p:cNvPr>
          <p:cNvCxnSpPr>
            <a:cxnSpLocks/>
          </p:cNvCxnSpPr>
          <p:nvPr/>
        </p:nvCxnSpPr>
        <p:spPr>
          <a:xfrm flipH="1" flipV="1">
            <a:off x="1524047" y="1543045"/>
            <a:ext cx="0" cy="252000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/>
              <p:nvPr/>
            </p:nvSpPr>
            <p:spPr>
              <a:xfrm>
                <a:off x="887713" y="1595024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13" y="1595024"/>
                <a:ext cx="624302" cy="402931"/>
              </a:xfrm>
              <a:prstGeom prst="rect">
                <a:avLst/>
              </a:prstGeom>
              <a:blipFill>
                <a:blip r:embed="rId5"/>
                <a:stretch>
                  <a:fillRect t="-2272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DC4EA9-9B23-0061-B04B-1E94DFEBE473}"/>
              </a:ext>
            </a:extLst>
          </p:cNvPr>
          <p:cNvCxnSpPr>
            <a:cxnSpLocks/>
          </p:cNvCxnSpPr>
          <p:nvPr/>
        </p:nvCxnSpPr>
        <p:spPr>
          <a:xfrm rot="5400000">
            <a:off x="626336" y="4969951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/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78CF3CB-46FA-6B1E-F162-B4FDC5D64F5D}"/>
              </a:ext>
            </a:extLst>
          </p:cNvPr>
          <p:cNvSpPr/>
          <p:nvPr/>
        </p:nvSpPr>
        <p:spPr>
          <a:xfrm>
            <a:off x="1472336" y="399790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93773E7-6246-6457-F7FD-79C91543E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2968" y="1205442"/>
            <a:ext cx="6364706" cy="915839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Άνθρωπος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Βάρος</a:t>
            </a:r>
            <a:r>
              <a:rPr lang="en-US" dirty="0">
                <a:solidFill>
                  <a:schemeClr val="bg1"/>
                </a:solidFill>
              </a:rPr>
              <a:t>, w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ζυγαριά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l-GR" dirty="0">
                <a:solidFill>
                  <a:schemeClr val="bg1"/>
                </a:solidFill>
              </a:rPr>
              <a:t>Σ</a:t>
            </a:r>
            <a:r>
              <a:rPr lang="en-US" dirty="0">
                <a:solidFill>
                  <a:schemeClr val="bg1"/>
                </a:solidFill>
              </a:rPr>
              <a:t>F = m </a:t>
            </a:r>
            <a:r>
              <a:rPr lang="el-GR" dirty="0">
                <a:solidFill>
                  <a:schemeClr val="bg1"/>
                </a:solidFill>
              </a:rPr>
              <a:t>α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13E259-2C75-FDEA-7A88-CB22ACEB6D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006" y="3189050"/>
            <a:ext cx="2185537" cy="6257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5ED1165-2354-8AF6-4283-E77F511876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0543" y="3189050"/>
            <a:ext cx="3678558" cy="6665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582029E-5DC3-D61B-B3C8-65497B72CF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0543" y="3927401"/>
            <a:ext cx="3498135" cy="60521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36C6FB1-46E5-B8EF-B2E4-851E0ACEF0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187" y="4488473"/>
            <a:ext cx="4392954" cy="7726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5A08970-E7ED-23C0-1CD0-842483D68A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79141" y="4532615"/>
            <a:ext cx="2410621" cy="6843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577A753-7107-A476-4872-FA702CEA92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2311" y="5701871"/>
            <a:ext cx="2780933" cy="64517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01F66F1-E4ED-C4F1-802E-E3EFCA4292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7088" y="5652558"/>
            <a:ext cx="4150601" cy="753867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62788A4-8B83-CDD8-C5EE-7619EF849391}"/>
              </a:ext>
            </a:extLst>
          </p:cNvPr>
          <p:cNvCxnSpPr>
            <a:cxnSpLocks/>
          </p:cNvCxnSpPr>
          <p:nvPr/>
        </p:nvCxnSpPr>
        <p:spPr>
          <a:xfrm flipV="1">
            <a:off x="838790" y="661783"/>
            <a:ext cx="0" cy="694199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15EEFD1-8B86-2479-242A-96153D9D5ECE}"/>
                  </a:ext>
                </a:extLst>
              </p:cNvPr>
              <p:cNvSpPr txBox="1"/>
              <p:nvPr/>
            </p:nvSpPr>
            <p:spPr>
              <a:xfrm>
                <a:off x="144526" y="86713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15EEFD1-8B86-2479-242A-96153D9D5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26" y="867134"/>
                <a:ext cx="809244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7636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2" grpId="0" build="p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1362276" y="101038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Κινούμενο ασανσέρ με σταθερή επιτάχυνση α προς τα κάτω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9173" y="2695278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560469" y="3597441"/>
            <a:ext cx="2544679" cy="2377145"/>
            <a:chOff x="4657222" y="2683041"/>
            <a:chExt cx="2544679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B55D804-BBFC-D0E2-F736-5892E73730BB}"/>
              </a:ext>
            </a:extLst>
          </p:cNvPr>
          <p:cNvSpPr/>
          <p:nvPr/>
        </p:nvSpPr>
        <p:spPr>
          <a:xfrm>
            <a:off x="560469" y="2344576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AA8E87-7E9F-C07F-FD1F-77406523EFA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6367" y="1002026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A7A92614-1764-E5B5-7635-48A75F9E8D50}"/>
              </a:ext>
            </a:extLst>
          </p:cNvPr>
          <p:cNvSpPr/>
          <p:nvPr/>
        </p:nvSpPr>
        <p:spPr>
          <a:xfrm>
            <a:off x="1836368" y="560727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1440D396-43F7-90E1-BBF7-1C18560194C0}"/>
              </a:ext>
            </a:extLst>
          </p:cNvPr>
          <p:cNvSpPr/>
          <p:nvPr/>
        </p:nvSpPr>
        <p:spPr>
          <a:xfrm rot="16200000">
            <a:off x="1868659" y="617165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D8E76-EC12-1B58-2CD7-24A8E7B40CD0}"/>
              </a:ext>
            </a:extLst>
          </p:cNvPr>
          <p:cNvSpPr/>
          <p:nvPr/>
        </p:nvSpPr>
        <p:spPr>
          <a:xfrm>
            <a:off x="2238553" y="94380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8A8687-E22B-B5BE-C840-C14A9E360210}"/>
              </a:ext>
            </a:extLst>
          </p:cNvPr>
          <p:cNvCxnSpPr>
            <a:cxnSpLocks/>
          </p:cNvCxnSpPr>
          <p:nvPr/>
        </p:nvCxnSpPr>
        <p:spPr>
          <a:xfrm flipV="1">
            <a:off x="1527731" y="3087511"/>
            <a:ext cx="0" cy="964392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/>
              <p:nvPr/>
            </p:nvSpPr>
            <p:spPr>
              <a:xfrm>
                <a:off x="780007" y="2908386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07" y="2908386"/>
                <a:ext cx="624302" cy="402931"/>
              </a:xfrm>
              <a:prstGeom prst="rect">
                <a:avLst/>
              </a:prstGeom>
              <a:blipFill>
                <a:blip r:embed="rId5"/>
                <a:stretch>
                  <a:fillRect t="-22727"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DC4EA9-9B23-0061-B04B-1E94DFEBE473}"/>
              </a:ext>
            </a:extLst>
          </p:cNvPr>
          <p:cNvCxnSpPr>
            <a:cxnSpLocks/>
          </p:cNvCxnSpPr>
          <p:nvPr/>
        </p:nvCxnSpPr>
        <p:spPr>
          <a:xfrm rot="5400000">
            <a:off x="626336" y="4969951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/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309" y="5405347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78CF3CB-46FA-6B1E-F162-B4FDC5D64F5D}"/>
              </a:ext>
            </a:extLst>
          </p:cNvPr>
          <p:cNvSpPr/>
          <p:nvPr/>
        </p:nvSpPr>
        <p:spPr>
          <a:xfrm>
            <a:off x="1472336" y="399790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93773E7-6246-6457-F7FD-79C91543E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2968" y="698481"/>
            <a:ext cx="6364706" cy="915839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Άνθρωπος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Δυνάμεις:	Βάρος</a:t>
            </a:r>
            <a:r>
              <a:rPr lang="en-US" dirty="0">
                <a:solidFill>
                  <a:schemeClr val="bg1"/>
                </a:solidFill>
              </a:rPr>
              <a:t>, w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Κάθετη δύναμη από ζυγαριά</a:t>
            </a:r>
            <a:r>
              <a:rPr lang="en-US" dirty="0">
                <a:solidFill>
                  <a:schemeClr val="bg1"/>
                </a:solidFill>
              </a:rPr>
              <a:t>, F</a:t>
            </a:r>
            <a:r>
              <a:rPr lang="en-US" baseline="-25000" dirty="0">
                <a:solidFill>
                  <a:schemeClr val="bg1"/>
                </a:solidFill>
              </a:rPr>
              <a:t>ZA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l-GR" dirty="0">
                <a:solidFill>
                  <a:schemeClr val="bg1"/>
                </a:solidFill>
              </a:rPr>
              <a:t>Σ</a:t>
            </a:r>
            <a:r>
              <a:rPr lang="en-US" dirty="0">
                <a:solidFill>
                  <a:schemeClr val="bg1"/>
                </a:solidFill>
              </a:rPr>
              <a:t>F = m </a:t>
            </a:r>
            <a:r>
              <a:rPr lang="el-GR" dirty="0">
                <a:solidFill>
                  <a:schemeClr val="bg1"/>
                </a:solidFill>
              </a:rPr>
              <a:t>α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13E259-2C75-FDEA-7A88-CB22ACEB6D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006" y="2375771"/>
            <a:ext cx="2185537" cy="6257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4BFF670-0664-951F-566B-52B474FF1B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0605" y="2389088"/>
            <a:ext cx="3576249" cy="7069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7CEDD56-FC51-E8DD-4908-BA434AD629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5574" y="3015231"/>
            <a:ext cx="3486149" cy="70698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A20CDD-49AF-D8A8-8199-8CA595F944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543" y="3711975"/>
            <a:ext cx="4239190" cy="73867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95DC755-9DF6-337A-AA09-3059D4839F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719" y="3698917"/>
            <a:ext cx="2307955" cy="76479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510AC0-40D9-2F91-0E5D-0E09D306D5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00383" y="4538912"/>
            <a:ext cx="2657308" cy="86857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B089CF9-9BFF-B9F0-1C8B-BF4A7547A1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3968" y="4621461"/>
            <a:ext cx="2853750" cy="79092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02604E-7916-A953-A8A8-E31832C14A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6472" y="4546472"/>
            <a:ext cx="1386494" cy="99628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437C50C-B9B6-4AC8-03E8-037240B2CD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52503" y="5844551"/>
            <a:ext cx="2657308" cy="63582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D2DB207-1B60-5087-00F7-B08B553BA5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1432" y="5830642"/>
            <a:ext cx="2897412" cy="93299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8213E36-57B4-3D4F-91BF-738F2351866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90465" y="5844551"/>
            <a:ext cx="840412" cy="676695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3D247CA-B965-A37D-C0CA-FFF779990A25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8790" y="661783"/>
            <a:ext cx="0" cy="694199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2FE44BE-9623-20B1-88DD-AD60F70C0015}"/>
                  </a:ext>
                </a:extLst>
              </p:cNvPr>
              <p:cNvSpPr txBox="1"/>
              <p:nvPr/>
            </p:nvSpPr>
            <p:spPr>
              <a:xfrm>
                <a:off x="144526" y="86713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2FE44BE-9623-20B1-88DD-AD60F70C0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26" y="867134"/>
                <a:ext cx="80924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7692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2" grpId="0" build="p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1362276" y="101038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Σύνοψη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C63168-B35C-A0BC-17FB-DC5226241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6905" y="3260762"/>
            <a:ext cx="709921" cy="270353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D93B186-E175-BD17-DD8C-E975E5366B9D}"/>
              </a:ext>
            </a:extLst>
          </p:cNvPr>
          <p:cNvGrpSpPr/>
          <p:nvPr/>
        </p:nvGrpSpPr>
        <p:grpSpPr>
          <a:xfrm>
            <a:off x="458201" y="4162925"/>
            <a:ext cx="2544679" cy="2377145"/>
            <a:chOff x="4657222" y="2683041"/>
            <a:chExt cx="2544679" cy="23771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F2C2F1-134A-9888-B8EC-C4C8C55DF1E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3359594-7CF4-5A13-8408-CAD089D62282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9" name="Flowchart: Terminator 8">
              <a:extLst>
                <a:ext uri="{FF2B5EF4-FFF2-40B4-BE49-F238E27FC236}">
                  <a16:creationId xmlns:a16="http://schemas.microsoft.com/office/drawing/2014/main" id="{1FE474B4-E3C7-6976-50CE-2C35B8375C3B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11" name="Flowchart: Terminator 10">
              <a:extLst>
                <a:ext uri="{FF2B5EF4-FFF2-40B4-BE49-F238E27FC236}">
                  <a16:creationId xmlns:a16="http://schemas.microsoft.com/office/drawing/2014/main" id="{92643656-59F5-0D5C-6B2C-1992B41891E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B55D804-BBFC-D0E2-F736-5892E73730BB}"/>
              </a:ext>
            </a:extLst>
          </p:cNvPr>
          <p:cNvSpPr/>
          <p:nvPr/>
        </p:nvSpPr>
        <p:spPr>
          <a:xfrm>
            <a:off x="458201" y="2910060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AA8E87-7E9F-C07F-FD1F-77406523EFA8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734099" y="1567510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A7A92614-1764-E5B5-7635-48A75F9E8D50}"/>
              </a:ext>
            </a:extLst>
          </p:cNvPr>
          <p:cNvSpPr/>
          <p:nvPr/>
        </p:nvSpPr>
        <p:spPr>
          <a:xfrm>
            <a:off x="1734100" y="1126211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1440D396-43F7-90E1-BBF7-1C18560194C0}"/>
              </a:ext>
            </a:extLst>
          </p:cNvPr>
          <p:cNvSpPr/>
          <p:nvPr/>
        </p:nvSpPr>
        <p:spPr>
          <a:xfrm rot="16200000">
            <a:off x="1766391" y="1182649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D2D8E76-EC12-1B58-2CD7-24A8E7B40CD0}"/>
              </a:ext>
            </a:extLst>
          </p:cNvPr>
          <p:cNvSpPr/>
          <p:nvPr/>
        </p:nvSpPr>
        <p:spPr>
          <a:xfrm>
            <a:off x="2136285" y="150928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F8A8687-E22B-B5BE-C840-C14A9E360210}"/>
              </a:ext>
            </a:extLst>
          </p:cNvPr>
          <p:cNvCxnSpPr>
            <a:cxnSpLocks/>
          </p:cNvCxnSpPr>
          <p:nvPr/>
        </p:nvCxnSpPr>
        <p:spPr>
          <a:xfrm flipV="1">
            <a:off x="1424068" y="2811515"/>
            <a:ext cx="0" cy="180000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/>
              <p:nvPr/>
            </p:nvSpPr>
            <p:spPr>
              <a:xfrm>
                <a:off x="881462" y="2361757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692601-5F8C-C124-C32E-E011F5088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62" y="2361757"/>
                <a:ext cx="624302" cy="402931"/>
              </a:xfrm>
              <a:prstGeom prst="rect">
                <a:avLst/>
              </a:prstGeom>
              <a:blipFill>
                <a:blip r:embed="rId5"/>
                <a:stretch>
                  <a:fillRect t="-22388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DC4EA9-9B23-0061-B04B-1E94DFEBE473}"/>
              </a:ext>
            </a:extLst>
          </p:cNvPr>
          <p:cNvCxnSpPr>
            <a:cxnSpLocks/>
          </p:cNvCxnSpPr>
          <p:nvPr/>
        </p:nvCxnSpPr>
        <p:spPr>
          <a:xfrm rot="5400000">
            <a:off x="524068" y="5535435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/>
              <p:nvPr/>
            </p:nvSpPr>
            <p:spPr>
              <a:xfrm>
                <a:off x="1302041" y="597083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78612D5-5629-4B83-ECB6-63337473D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041" y="5970831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78CF3CB-46FA-6B1E-F162-B4FDC5D64F5D}"/>
              </a:ext>
            </a:extLst>
          </p:cNvPr>
          <p:cNvSpPr/>
          <p:nvPr/>
        </p:nvSpPr>
        <p:spPr>
          <a:xfrm>
            <a:off x="1370068" y="4563387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B2F208D-30AE-BAD6-352E-FAB1DA5BD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8537" y="3260762"/>
            <a:ext cx="709921" cy="270353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69579D8-D346-74D6-3DDC-6D61AF007267}"/>
              </a:ext>
            </a:extLst>
          </p:cNvPr>
          <p:cNvGrpSpPr/>
          <p:nvPr/>
        </p:nvGrpSpPr>
        <p:grpSpPr>
          <a:xfrm>
            <a:off x="8949833" y="4162925"/>
            <a:ext cx="2544679" cy="2377145"/>
            <a:chOff x="4657222" y="2683041"/>
            <a:chExt cx="2544679" cy="237714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CB82335-B45A-997E-ADD9-6DDB4526892C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E5C90F-B896-1659-8141-70D0FE8C1007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29" name="Flowchart: Terminator 28">
              <a:extLst>
                <a:ext uri="{FF2B5EF4-FFF2-40B4-BE49-F238E27FC236}">
                  <a16:creationId xmlns:a16="http://schemas.microsoft.com/office/drawing/2014/main" id="{C9FBDE70-DF8F-C249-0596-23379BFA6EBF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1" name="Flowchart: Terminator 30">
              <a:extLst>
                <a:ext uri="{FF2B5EF4-FFF2-40B4-BE49-F238E27FC236}">
                  <a16:creationId xmlns:a16="http://schemas.microsoft.com/office/drawing/2014/main" id="{2450F89F-0F19-E95A-4B77-B88DD7C9B513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395DF08-5C25-098A-56A4-6339F79A520C}"/>
              </a:ext>
            </a:extLst>
          </p:cNvPr>
          <p:cNvSpPr/>
          <p:nvPr/>
        </p:nvSpPr>
        <p:spPr>
          <a:xfrm>
            <a:off x="8949833" y="2910060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4DAB841-F241-5689-968E-3CA42C0F1A0B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10225731" y="1567510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5CA1C54C-9CFF-B468-6AC4-66637EB2AF4B}"/>
              </a:ext>
            </a:extLst>
          </p:cNvPr>
          <p:cNvSpPr/>
          <p:nvPr/>
        </p:nvSpPr>
        <p:spPr>
          <a:xfrm>
            <a:off x="10225732" y="1126211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6" name="Rectangle: Diagonal Corners Snipped 35">
            <a:extLst>
              <a:ext uri="{FF2B5EF4-FFF2-40B4-BE49-F238E27FC236}">
                <a16:creationId xmlns:a16="http://schemas.microsoft.com/office/drawing/2014/main" id="{7455EB26-63C1-81EC-D1D6-B5AC58D81445}"/>
              </a:ext>
            </a:extLst>
          </p:cNvPr>
          <p:cNvSpPr/>
          <p:nvPr/>
        </p:nvSpPr>
        <p:spPr>
          <a:xfrm rot="16200000">
            <a:off x="10258023" y="1182649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DFF7F02-1C56-E814-77E5-6FDEAE7A542B}"/>
              </a:ext>
            </a:extLst>
          </p:cNvPr>
          <p:cNvSpPr/>
          <p:nvPr/>
        </p:nvSpPr>
        <p:spPr>
          <a:xfrm>
            <a:off x="10627917" y="150928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D848DE-3207-1C1E-1FB1-D1A2EEF4247C}"/>
              </a:ext>
            </a:extLst>
          </p:cNvPr>
          <p:cNvCxnSpPr>
            <a:cxnSpLocks/>
          </p:cNvCxnSpPr>
          <p:nvPr/>
        </p:nvCxnSpPr>
        <p:spPr>
          <a:xfrm flipV="1">
            <a:off x="9917095" y="3652995"/>
            <a:ext cx="0" cy="964392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E6F30B-B0B5-6202-7E36-09A4BDF8102C}"/>
                  </a:ext>
                </a:extLst>
              </p:cNvPr>
              <p:cNvSpPr txBox="1"/>
              <p:nvPr/>
            </p:nvSpPr>
            <p:spPr>
              <a:xfrm>
                <a:off x="9169371" y="3473870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E6F30B-B0B5-6202-7E36-09A4BDF81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9371" y="3473870"/>
                <a:ext cx="624302" cy="402931"/>
              </a:xfrm>
              <a:prstGeom prst="rect">
                <a:avLst/>
              </a:prstGeom>
              <a:blipFill>
                <a:blip r:embed="rId7"/>
                <a:stretch>
                  <a:fillRect t="-2272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99B7ECE-18A5-2D9C-B7A9-126C4E8D98FD}"/>
              </a:ext>
            </a:extLst>
          </p:cNvPr>
          <p:cNvCxnSpPr>
            <a:cxnSpLocks/>
          </p:cNvCxnSpPr>
          <p:nvPr/>
        </p:nvCxnSpPr>
        <p:spPr>
          <a:xfrm rot="5400000">
            <a:off x="9015700" y="5535435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E4A8DAB-73FB-083F-9E5B-F66F7EBEB1C0}"/>
                  </a:ext>
                </a:extLst>
              </p:cNvPr>
              <p:cNvSpPr txBox="1"/>
              <p:nvPr/>
            </p:nvSpPr>
            <p:spPr>
              <a:xfrm>
                <a:off x="9793673" y="597083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E4A8DAB-73FB-083F-9E5B-F66F7EBEB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673" y="5970831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E9788150-E283-C7E9-3FB8-72AF110DBFB9}"/>
              </a:ext>
            </a:extLst>
          </p:cNvPr>
          <p:cNvSpPr/>
          <p:nvPr/>
        </p:nvSpPr>
        <p:spPr>
          <a:xfrm>
            <a:off x="9861700" y="4563387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2224E82-BAC2-CEEA-303B-FB1B103A01AA}"/>
              </a:ext>
            </a:extLst>
          </p:cNvPr>
          <p:cNvCxnSpPr>
            <a:cxnSpLocks/>
          </p:cNvCxnSpPr>
          <p:nvPr/>
        </p:nvCxnSpPr>
        <p:spPr>
          <a:xfrm rot="10800000" flipV="1">
            <a:off x="9228154" y="1227267"/>
            <a:ext cx="0" cy="694199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19BB30E-ABED-F7F2-3D8E-5E8B48467345}"/>
                  </a:ext>
                </a:extLst>
              </p:cNvPr>
              <p:cNvSpPr txBox="1"/>
              <p:nvPr/>
            </p:nvSpPr>
            <p:spPr>
              <a:xfrm>
                <a:off x="8533890" y="1432618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19BB30E-ABED-F7F2-3D8E-5E8B48467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3890" y="1432618"/>
                <a:ext cx="80924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>
            <a:extLst>
              <a:ext uri="{FF2B5EF4-FFF2-40B4-BE49-F238E27FC236}">
                <a16:creationId xmlns:a16="http://schemas.microsoft.com/office/drawing/2014/main" id="{983017A2-B2F3-879F-758F-89E4CCCFA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45734" y="3271211"/>
            <a:ext cx="709921" cy="2703534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BC69ED5B-60E4-E1A9-5C11-CC81764FB737}"/>
              </a:ext>
            </a:extLst>
          </p:cNvPr>
          <p:cNvGrpSpPr/>
          <p:nvPr/>
        </p:nvGrpSpPr>
        <p:grpSpPr>
          <a:xfrm>
            <a:off x="4697030" y="4173374"/>
            <a:ext cx="2544679" cy="2377145"/>
            <a:chOff x="4657222" y="2683041"/>
            <a:chExt cx="2544679" cy="237714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0B834BC-55B6-BD09-C035-7C2B5B987B22}"/>
                </a:ext>
              </a:extLst>
            </p:cNvPr>
            <p:cNvSpPr/>
            <p:nvPr/>
          </p:nvSpPr>
          <p:spPr>
            <a:xfrm>
              <a:off x="6430878" y="2683041"/>
              <a:ext cx="198521" cy="188294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370DCC4-5E1A-69F5-E968-14ADFDC8D457}"/>
                </a:ext>
              </a:extLst>
            </p:cNvPr>
            <p:cNvSpPr/>
            <p:nvPr/>
          </p:nvSpPr>
          <p:spPr>
            <a:xfrm>
              <a:off x="4657222" y="4772299"/>
              <a:ext cx="2544679" cy="28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57" name="Flowchart: Terminator 56">
              <a:extLst>
                <a:ext uri="{FF2B5EF4-FFF2-40B4-BE49-F238E27FC236}">
                  <a16:creationId xmlns:a16="http://schemas.microsoft.com/office/drawing/2014/main" id="{0CD908F2-6510-356B-B27C-2C82B955850A}"/>
                </a:ext>
              </a:extLst>
            </p:cNvPr>
            <p:cNvSpPr/>
            <p:nvPr/>
          </p:nvSpPr>
          <p:spPr>
            <a:xfrm>
              <a:off x="5131468" y="4484412"/>
              <a:ext cx="1596189" cy="28788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58" name="Flowchart: Terminator 57">
              <a:extLst>
                <a:ext uri="{FF2B5EF4-FFF2-40B4-BE49-F238E27FC236}">
                  <a16:creationId xmlns:a16="http://schemas.microsoft.com/office/drawing/2014/main" id="{8A07D499-628E-2A79-2B94-4CB3C42CE334}"/>
                </a:ext>
              </a:extLst>
            </p:cNvPr>
            <p:cNvSpPr/>
            <p:nvPr/>
          </p:nvSpPr>
          <p:spPr>
            <a:xfrm rot="20098340">
              <a:off x="5884871" y="2767150"/>
              <a:ext cx="818990" cy="266507"/>
            </a:xfrm>
            <a:prstGeom prst="flowChartTerminator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8B147F06-3DCC-12CE-A207-F1560EAEADFB}"/>
              </a:ext>
            </a:extLst>
          </p:cNvPr>
          <p:cNvSpPr/>
          <p:nvPr/>
        </p:nvSpPr>
        <p:spPr>
          <a:xfrm>
            <a:off x="4697030" y="2920509"/>
            <a:ext cx="2544679" cy="3586993"/>
          </a:xfrm>
          <a:prstGeom prst="rect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A350ED0-963B-42DC-CA55-3C871EA0BFF8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5972928" y="1577959"/>
            <a:ext cx="1" cy="1268736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EE571902-C31A-9B69-DA38-94960C6F913B}"/>
              </a:ext>
            </a:extLst>
          </p:cNvPr>
          <p:cNvSpPr/>
          <p:nvPr/>
        </p:nvSpPr>
        <p:spPr>
          <a:xfrm>
            <a:off x="5972929" y="1136660"/>
            <a:ext cx="882597" cy="8825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2" name="Rectangle: Diagonal Corners Snipped 61">
            <a:extLst>
              <a:ext uri="{FF2B5EF4-FFF2-40B4-BE49-F238E27FC236}">
                <a16:creationId xmlns:a16="http://schemas.microsoft.com/office/drawing/2014/main" id="{BDF8DCC1-9F19-A4F0-DFFF-C9EE2CD69454}"/>
              </a:ext>
            </a:extLst>
          </p:cNvPr>
          <p:cNvSpPr/>
          <p:nvPr/>
        </p:nvSpPr>
        <p:spPr>
          <a:xfrm rot="16200000">
            <a:off x="6005220" y="1193098"/>
            <a:ext cx="866610" cy="18302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7479A09-7AFD-8677-199C-A7FFED00684C}"/>
              </a:ext>
            </a:extLst>
          </p:cNvPr>
          <p:cNvSpPr/>
          <p:nvPr/>
        </p:nvSpPr>
        <p:spPr>
          <a:xfrm>
            <a:off x="6375114" y="151973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BE90911-C6D9-BBE9-7D5D-24078C62AD54}"/>
              </a:ext>
            </a:extLst>
          </p:cNvPr>
          <p:cNvCxnSpPr>
            <a:cxnSpLocks/>
          </p:cNvCxnSpPr>
          <p:nvPr/>
        </p:nvCxnSpPr>
        <p:spPr>
          <a:xfrm flipV="1">
            <a:off x="5662897" y="2091515"/>
            <a:ext cx="0" cy="252000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16DFFAB-C840-C209-6F27-24AA88424DD7}"/>
                  </a:ext>
                </a:extLst>
              </p:cNvPr>
              <p:cNvSpPr txBox="1"/>
              <p:nvPr/>
            </p:nvSpPr>
            <p:spPr>
              <a:xfrm>
                <a:off x="5108340" y="2229691"/>
                <a:ext cx="624302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ZA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16DFFAB-C840-C209-6F27-24AA88424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340" y="2229691"/>
                <a:ext cx="624302" cy="402931"/>
              </a:xfrm>
              <a:prstGeom prst="rect">
                <a:avLst/>
              </a:prstGeom>
              <a:blipFill>
                <a:blip r:embed="rId10"/>
                <a:stretch>
                  <a:fillRect t="-2272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F31F923-7784-397F-C4DC-4D262B721558}"/>
              </a:ext>
            </a:extLst>
          </p:cNvPr>
          <p:cNvCxnSpPr>
            <a:cxnSpLocks/>
          </p:cNvCxnSpPr>
          <p:nvPr/>
        </p:nvCxnSpPr>
        <p:spPr>
          <a:xfrm rot="5400000">
            <a:off x="4762897" y="5545884"/>
            <a:ext cx="18000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EAE48FD-9620-D63C-9245-B48BB485F5A4}"/>
                  </a:ext>
                </a:extLst>
              </p:cNvPr>
              <p:cNvSpPr txBox="1"/>
              <p:nvPr/>
            </p:nvSpPr>
            <p:spPr>
              <a:xfrm>
                <a:off x="5540870" y="598128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EAE48FD-9620-D63C-9245-B48BB485F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870" y="5981280"/>
                <a:ext cx="80924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>
            <a:extLst>
              <a:ext uri="{FF2B5EF4-FFF2-40B4-BE49-F238E27FC236}">
                <a16:creationId xmlns:a16="http://schemas.microsoft.com/office/drawing/2014/main" id="{54260E5D-25E1-3DE8-5176-0F4FC3025CCC}"/>
              </a:ext>
            </a:extLst>
          </p:cNvPr>
          <p:cNvSpPr/>
          <p:nvPr/>
        </p:nvSpPr>
        <p:spPr>
          <a:xfrm>
            <a:off x="5608897" y="4573836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C931C3B-B27F-04B1-1EF6-6440542BA392}"/>
              </a:ext>
            </a:extLst>
          </p:cNvPr>
          <p:cNvCxnSpPr>
            <a:cxnSpLocks/>
          </p:cNvCxnSpPr>
          <p:nvPr/>
        </p:nvCxnSpPr>
        <p:spPr>
          <a:xfrm flipV="1">
            <a:off x="4975351" y="1237716"/>
            <a:ext cx="0" cy="694199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5215271-19B3-6C08-F160-1C0A7E28467F}"/>
                  </a:ext>
                </a:extLst>
              </p:cNvPr>
              <p:cNvSpPr txBox="1"/>
              <p:nvPr/>
            </p:nvSpPr>
            <p:spPr>
              <a:xfrm>
                <a:off x="4281087" y="144306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5215271-19B3-6C08-F160-1C0A7E284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087" y="1443067"/>
                <a:ext cx="80924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39CBBF4-EF86-4B8D-1AE8-D9429F3A5131}"/>
                  </a:ext>
                </a:extLst>
              </p:cNvPr>
              <p:cNvSpPr txBox="1"/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 = 0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39CBBF4-EF86-4B8D-1AE8-D9429F3A5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84" y="1294029"/>
                <a:ext cx="809244" cy="369332"/>
              </a:xfrm>
              <a:prstGeom prst="rect">
                <a:avLst/>
              </a:prstGeom>
              <a:blipFill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967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4" grpId="0"/>
      <p:bldP spid="17" grpId="0"/>
      <p:bldP spid="40" grpId="0"/>
      <p:bldP spid="44" grpId="0"/>
      <p:bldP spid="52" grpId="0"/>
      <p:bldP spid="65" grpId="0"/>
      <p:bldP spid="67" grpId="0"/>
      <p:bldP spid="70" grpId="0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939800" y="167244"/>
            <a:ext cx="103124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Συνθήκες έλλειψης βαρύτητας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Τι σημαίνει?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42" name="Picture 2" descr="The ISS orbiting the earth">
            <a:extLst>
              <a:ext uri="{FF2B5EF4-FFF2-40B4-BE49-F238E27FC236}">
                <a16:creationId xmlns:a16="http://schemas.microsoft.com/office/drawing/2014/main" id="{B9ACF244-7A9F-854B-27AE-E0E68FC9F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43526"/>
            <a:ext cx="7080584" cy="398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362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1801243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59200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65861</TotalTime>
  <Words>419</Words>
  <Application>Microsoft Office PowerPoint</Application>
  <PresentationFormat>Widescreen</PresentationFormat>
  <Paragraphs>141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Wingdings</vt:lpstr>
      <vt:lpstr>Office Theme</vt:lpstr>
      <vt:lpstr>1_Office Theme</vt:lpstr>
      <vt:lpstr>PowerPoint Presentation</vt:lpstr>
      <vt:lpstr>ΦΥΣΙΚΗ 86Υ011</vt:lpstr>
      <vt:lpstr>PowerPoint Presentation</vt:lpstr>
      <vt:lpstr>PowerPoint Presentation</vt:lpstr>
      <vt:lpstr>Αλεξιπτωτιστής</vt:lpstr>
      <vt:lpstr>Αλεξιπτωτιστής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</cp:lastModifiedBy>
  <cp:revision>419</cp:revision>
  <dcterms:created xsi:type="dcterms:W3CDTF">2023-02-27T14:31:39Z</dcterms:created>
  <dcterms:modified xsi:type="dcterms:W3CDTF">2026-03-31T15:22:40Z</dcterms:modified>
</cp:coreProperties>
</file>