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2"/>
  </p:notesMasterIdLst>
  <p:handoutMasterIdLst>
    <p:handoutMasterId r:id="rId33"/>
  </p:handoutMasterIdLst>
  <p:sldIdLst>
    <p:sldId id="256" r:id="rId3"/>
    <p:sldId id="258" r:id="rId4"/>
    <p:sldId id="915" r:id="rId5"/>
    <p:sldId id="600" r:id="rId6"/>
    <p:sldId id="851" r:id="rId7"/>
    <p:sldId id="855" r:id="rId8"/>
    <p:sldId id="859" r:id="rId9"/>
    <p:sldId id="856" r:id="rId10"/>
    <p:sldId id="857" r:id="rId11"/>
    <p:sldId id="858" r:id="rId12"/>
    <p:sldId id="850" r:id="rId13"/>
    <p:sldId id="871" r:id="rId14"/>
    <p:sldId id="872" r:id="rId15"/>
    <p:sldId id="873" r:id="rId16"/>
    <p:sldId id="874" r:id="rId17"/>
    <p:sldId id="875" r:id="rId18"/>
    <p:sldId id="866" r:id="rId19"/>
    <p:sldId id="894" r:id="rId20"/>
    <p:sldId id="840" r:id="rId21"/>
    <p:sldId id="841" r:id="rId22"/>
    <p:sldId id="842" r:id="rId23"/>
    <p:sldId id="843" r:id="rId24"/>
    <p:sldId id="837" r:id="rId25"/>
    <p:sldId id="832" r:id="rId26"/>
    <p:sldId id="833" r:id="rId27"/>
    <p:sldId id="835" r:id="rId28"/>
    <p:sldId id="844" r:id="rId29"/>
    <p:sldId id="845" r:id="rId30"/>
    <p:sldId id="494" r:id="rId31"/>
  </p:sldIdLst>
  <p:sldSz cx="12192000" cy="6858000"/>
  <p:notesSz cx="6858000" cy="9144000"/>
  <p:defaultTextStyle>
    <a:defPPr>
      <a:defRPr lang="en-150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400"/>
    <a:srgbClr val="81FF5C"/>
    <a:srgbClr val="ED7D31"/>
    <a:srgbClr val="95C532"/>
    <a:srgbClr val="870000"/>
    <a:srgbClr val="1C1B96"/>
    <a:srgbClr val="3977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0" autoAdjust="0"/>
    <p:restoredTop sz="81628" autoAdjust="0"/>
  </p:normalViewPr>
  <p:slideViewPr>
    <p:cSldViewPr snapToGrid="0">
      <p:cViewPr varScale="1">
        <p:scale>
          <a:sx n="102" d="100"/>
          <a:sy n="102" d="100"/>
        </p:scale>
        <p:origin x="315" y="66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>
        <p:scale>
          <a:sx n="102" d="100"/>
          <a:sy n="102" d="100"/>
        </p:scale>
        <p:origin x="2037" y="-24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85E5DAE-4647-D36D-9E2A-E5F0421DCE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F40C3F-DFC9-BC4C-FB24-B181080442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39A86-31CA-47FD-AF98-AF7DDCCD4224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44754-77BD-4F71-4A93-04E9120D03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B0CADB-0363-E487-40BC-67D8C5170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4C1766-BE98-4EB9-A5AE-2BD04A236B86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86336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56D65-FA7F-4513-A663-0DC5C555B698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15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1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5A144-ACD4-49F8-A22E-466100B0314C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71609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890873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47B9F-BAA9-C96D-A82D-E696C7E16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6D88D0-AA7C-C360-E574-2499E92EFD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2C6D88-991E-0886-99A6-F9BF227797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FDBA89-CC62-4BE1-55E8-F517ED83F7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20875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C5A144-ACD4-49F8-A22E-466100B0314C}" type="slidenum">
              <a:rPr kumimoji="0" lang="en-15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15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2206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Αξιώματα ή Νόμοι της Κίνησης</a:t>
            </a:r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C5A144-ACD4-49F8-A22E-466100B0314C}" type="slidenum">
              <a:rPr kumimoji="0" lang="en-15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15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4446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707610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622997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Παράδειγμα</a:t>
            </a:r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C5A144-ACD4-49F8-A22E-466100B0314C}" type="slidenum">
              <a:rPr kumimoji="0" lang="en-15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15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7620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Παράδειγμα</a:t>
            </a:r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C5A144-ACD4-49F8-A22E-466100B0314C}" type="slidenum">
              <a:rPr kumimoji="0" lang="en-15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15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2099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Παράδειγμα</a:t>
            </a:r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C5A144-ACD4-49F8-A22E-466100B0314C}" type="slidenum">
              <a:rPr kumimoji="0" lang="en-15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15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18979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174766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3067452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Νοητικό πείραμα με δύο κομμάτια πλαστελίνη που τα ενώνω</a:t>
            </a:r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713362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2983066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163648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9380783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494549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C5A144-ACD4-49F8-A22E-466100B0314C}" type="slidenum">
              <a:rPr kumimoji="0" lang="en-150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15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72920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1536335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514588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0827068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624839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8676903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3231148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590016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1554008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7467351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18705583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61EFC-B4CD-EDC1-C79F-60ADE0AAB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D0643B-CA18-5443-1BBD-7862E4F1C3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BCABFD-9694-DBC7-78BC-D2AF7E5500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406CDB-B746-872B-D862-0743A82A66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092263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E6FE-A168-2D9E-42AA-7F0F4C730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D4C9BB-B62F-3AA2-1D4F-BC629D2B4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ED2B0-8D2C-7A30-0BBA-ED3D404AE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5B02E-D23A-E5E8-DA49-0ECFC2005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D4F0B-C58E-CCE6-B7CE-5A28BAD6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85206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90BD4-011D-CEB9-AD02-910422F0A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84A5D-6543-6B28-6F76-ED0D15FDD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A9310-1ADB-3D5A-C37E-F994D5ABD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C4145-FF67-FF73-63BF-D8C259163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D2013-EBD4-0930-8B6F-00DFCC792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1750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BF755-2C31-77B0-0C01-EBC722ACD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8C853-DEB6-2138-8EB2-D5EF8C6FC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74DDF-ECC6-7562-23E6-48DA43A9B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2C375-5379-E9D0-546A-CCC93764F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251B9-B251-7902-207E-936A23A3F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61951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EAFB5-8CC0-1205-C001-0740E4782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AF824-348B-C204-FA1E-AC1B58C3E3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188F7-1079-78B7-FBE6-2C29D815C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05A009-EAD2-ECAB-DC07-0143606B9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9F23B-C682-58D0-E202-E17FDEAE8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33E1A-9781-29C8-6558-C4DBA78E1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45672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53661-D5DD-5877-9AC7-A62CFE589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14838F-0EB0-9EE6-0438-DFEBE1DA0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68676E-877F-4FDE-0263-CD0E75F08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FF6687-62A3-C62C-F90E-8ED68CC4D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A7F3DD-5F47-EAC8-D525-C34FFC09BE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646C67-6883-713E-A7AD-975E5D7B2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FE6D11-937E-4250-A21D-9590EE962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298ACE-137F-F32B-6F4A-19462AA7D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077181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75C63-4CD5-09BB-F633-FBEAEFAA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D3CA92-0D4B-5510-24F8-81D59A6B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4B9948-B2AC-AE19-7889-ED422D49B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8D8914-313E-A2D5-9E63-0675BB21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756648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96DF34-ABFB-8564-5488-264700DE9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D98A0F-8191-E8D5-FFE7-C313786BD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EC47AA-C681-AE88-86BE-59F041B14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04964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53858-F2C8-A730-22CE-556263D1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286DE-5D55-3E80-121E-A5E02945C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B0AEA-17C2-4DCE-D861-F993E293E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A1B4E7-7AC4-ABE7-7871-297BDC6B5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8A230-EFF3-2DAD-A78E-43679F487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C48AC-C890-D740-D4C7-384FAA30D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658028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9984B-3E6C-A4BA-C6AA-B99FE4E7E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66808A-8032-40A0-40D7-A3131D8034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5F1D7-F8BE-29B7-1B8A-A260E9C1A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BAEF4A-F4A8-EF29-C607-3A8025022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51786-5494-9C0F-9ADD-BFF9A2A24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C95-797B-D5BC-9ACE-769F43DC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813689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7E60B-3F7B-B3EE-3303-3573117E2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394E2-FEA8-1FEA-EC64-26D058E24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B30FE-96C0-16E5-F18F-0BC4F7A18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F4F48-4898-79C9-0AD7-00004C813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A0757-109B-B2B1-E2ED-AF992A2FC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07508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307974-C456-5D8F-679A-CF73705015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9675F-79FE-AC7B-1490-307AFD2D3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992A0-8000-CD21-42FA-2C03F563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694FA-175E-3E1D-99FC-250314CF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E29D8-C911-E717-EF7B-B5F001340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330269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E6FE-A168-2D9E-42AA-7F0F4C730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D4C9BB-B62F-3AA2-1D4F-BC629D2B4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ED2B0-8D2C-7A30-0BBA-ED3D404AE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5B02E-D23A-E5E8-DA49-0ECFC2005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D4F0B-C58E-CCE6-B7CE-5A28BAD6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892634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90BD4-011D-CEB9-AD02-910422F0A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84A5D-6543-6B28-6F76-ED0D15FDD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A9310-1ADB-3D5A-C37E-F994D5ABD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C4145-FF67-FF73-63BF-D8C259163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D2013-EBD4-0930-8B6F-00DFCC792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95603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BF755-2C31-77B0-0C01-EBC722ACD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8C853-DEB6-2138-8EB2-D5EF8C6FC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74DDF-ECC6-7562-23E6-48DA43A9B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2C375-5379-E9D0-546A-CCC93764F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251B9-B251-7902-207E-936A23A3F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397707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EAFB5-8CC0-1205-C001-0740E4782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AF824-348B-C204-FA1E-AC1B58C3E3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188F7-1079-78B7-FBE6-2C29D815C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05A009-EAD2-ECAB-DC07-0143606B9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9F23B-C682-58D0-E202-E17FDEAE8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33E1A-9781-29C8-6558-C4DBA78E1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29145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53661-D5DD-5877-9AC7-A62CFE589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14838F-0EB0-9EE6-0438-DFEBE1DA0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68676E-877F-4FDE-0263-CD0E75F08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FF6687-62A3-C62C-F90E-8ED68CC4D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A7F3DD-5F47-EAC8-D525-C34FFC09BE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646C67-6883-713E-A7AD-975E5D7B2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FE6D11-937E-4250-A21D-9590EE962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298ACE-137F-F32B-6F4A-19462AA7D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7414470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75C63-4CD5-09BB-F633-FBEAEFAA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D3CA92-0D4B-5510-24F8-81D59A6B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4B9948-B2AC-AE19-7889-ED422D49B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8D8914-313E-A2D5-9E63-0675BB21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051550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96DF34-ABFB-8564-5488-264700DE9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D98A0F-8191-E8D5-FFE7-C313786BD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EC47AA-C681-AE88-86BE-59F041B14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0302380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53858-F2C8-A730-22CE-556263D1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286DE-5D55-3E80-121E-A5E02945C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B0AEA-17C2-4DCE-D861-F993E293E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A1B4E7-7AC4-ABE7-7871-297BDC6B5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8A230-EFF3-2DAD-A78E-43679F487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C48AC-C890-D740-D4C7-384FAA30D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6395210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9984B-3E6C-A4BA-C6AA-B99FE4E7E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66808A-8032-40A0-40D7-A3131D8034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5F1D7-F8BE-29B7-1B8A-A260E9C1A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BAEF4A-F4A8-EF29-C607-3A8025022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51786-5494-9C0F-9ADD-BFF9A2A24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C95-797B-D5BC-9ACE-769F43DC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6928572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7E60B-3F7B-B3EE-3303-3573117E2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394E2-FEA8-1FEA-EC64-26D058E24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B30FE-96C0-16E5-F18F-0BC4F7A18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F4F48-4898-79C9-0AD7-00004C813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A0757-109B-B2B1-E2ED-AF992A2FC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7735157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307974-C456-5D8F-679A-CF73705015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9675F-79FE-AC7B-1490-307AFD2D3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992A0-8000-CD21-42FA-2C03F563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694FA-175E-3E1D-99FC-250314CF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E29D8-C911-E717-EF7B-B5F001340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115398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28F03F-6E3D-AADE-3DE6-6C1CE2CFE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B2E07-EF16-5330-7098-03710D677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6CDDB-BA87-2D82-F898-75AF3D9332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6CF4D-DCA1-45C4-A8D8-B4D787F031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B82CF-F22E-B789-FFC7-A61648D1FD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04745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28F03F-6E3D-AADE-3DE6-6C1CE2CFE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B2E07-EF16-5330-7098-03710D677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6CDDB-BA87-2D82-F898-75AF3D9332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E76F3-2D4F-4645-9F81-0593C924633B}" type="datetimeFigureOut">
              <a:rPr lang="en-150" smtClean="0"/>
              <a:t>26/03/2026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6CF4D-DCA1-45C4-A8D8-B4D787F031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B82CF-F22E-B789-FFC7-A61648D1FD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1126097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jpeg"/><Relationship Id="rId7" Type="http://schemas.openxmlformats.org/officeDocument/2006/relationships/image" Target="../media/image2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9.png"/><Relationship Id="rId11" Type="http://schemas.openxmlformats.org/officeDocument/2006/relationships/image" Target="../media/image11.png"/><Relationship Id="rId5" Type="http://schemas.openxmlformats.org/officeDocument/2006/relationships/image" Target="../media/image208.png"/><Relationship Id="rId10" Type="http://schemas.openxmlformats.org/officeDocument/2006/relationships/image" Target="../media/image10.png"/><Relationship Id="rId4" Type="http://schemas.openxmlformats.org/officeDocument/2006/relationships/image" Target="../media/image207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media" Target="../media/media2.mp4"/><Relationship Id="rId7" Type="http://schemas.openxmlformats.org/officeDocument/2006/relationships/image" Target="../media/image1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2.mp4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5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6660.png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34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6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34.png"/><Relationship Id="rId5" Type="http://schemas.openxmlformats.org/officeDocument/2006/relationships/image" Target="../media/image38.png"/><Relationship Id="rId10" Type="http://schemas.openxmlformats.org/officeDocument/2006/relationships/image" Target="../media/image46.png"/><Relationship Id="rId4" Type="http://schemas.openxmlformats.org/officeDocument/2006/relationships/image" Target="../media/image37.png"/><Relationship Id="rId9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34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8.png"/><Relationship Id="rId4" Type="http://schemas.openxmlformats.org/officeDocument/2006/relationships/image" Target="../media/image68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9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726.png"/><Relationship Id="rId10" Type="http://schemas.openxmlformats.org/officeDocument/2006/relationships/image" Target="../media/image64.png"/><Relationship Id="rId4" Type="http://schemas.openxmlformats.org/officeDocument/2006/relationships/image" Target="../media/image725.png"/><Relationship Id="rId9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openxmlformats.org/officeDocument/2006/relationships/image" Target="../media/image65.png"/><Relationship Id="rId7" Type="http://schemas.openxmlformats.org/officeDocument/2006/relationships/image" Target="../media/image6870.png"/><Relationship Id="rId12" Type="http://schemas.openxmlformats.org/officeDocument/2006/relationships/image" Target="../media/image7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60.png"/><Relationship Id="rId11" Type="http://schemas.openxmlformats.org/officeDocument/2006/relationships/image" Target="../media/image70.png"/><Relationship Id="rId5" Type="http://schemas.openxmlformats.org/officeDocument/2006/relationships/image" Target="../media/image6850.png"/><Relationship Id="rId10" Type="http://schemas.openxmlformats.org/officeDocument/2006/relationships/image" Target="../media/image69.png"/><Relationship Id="rId4" Type="http://schemas.openxmlformats.org/officeDocument/2006/relationships/image" Target="../media/image66.png"/><Relationship Id="rId9" Type="http://schemas.openxmlformats.org/officeDocument/2006/relationships/image" Target="../media/image68.png"/><Relationship Id="rId14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3" Type="http://schemas.openxmlformats.org/officeDocument/2006/relationships/image" Target="../media/image66.png"/><Relationship Id="rId21" Type="http://schemas.openxmlformats.org/officeDocument/2006/relationships/image" Target="../media/image82.png"/><Relationship Id="rId7" Type="http://schemas.openxmlformats.org/officeDocument/2006/relationships/image" Target="../media/image73.png"/><Relationship Id="rId12" Type="http://schemas.openxmlformats.org/officeDocument/2006/relationships/image" Target="../media/image64.png"/><Relationship Id="rId17" Type="http://schemas.openxmlformats.org/officeDocument/2006/relationships/image" Target="../media/image78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60.png"/><Relationship Id="rId11" Type="http://schemas.openxmlformats.org/officeDocument/2006/relationships/image" Target="../media/image701.png"/><Relationship Id="rId5" Type="http://schemas.openxmlformats.org/officeDocument/2006/relationships/image" Target="../media/image6950.png"/><Relationship Id="rId15" Type="http://schemas.openxmlformats.org/officeDocument/2006/relationships/image" Target="../media/image76.png"/><Relationship Id="rId10" Type="http://schemas.openxmlformats.org/officeDocument/2006/relationships/image" Target="../media/image7000.png"/><Relationship Id="rId19" Type="http://schemas.openxmlformats.org/officeDocument/2006/relationships/image" Target="../media/image80.png"/><Relationship Id="rId4" Type="http://schemas.openxmlformats.org/officeDocument/2006/relationships/image" Target="../media/image6940.png"/><Relationship Id="rId9" Type="http://schemas.openxmlformats.org/officeDocument/2006/relationships/image" Target="../media/image699.png"/><Relationship Id="rId14" Type="http://schemas.openxmlformats.org/officeDocument/2006/relationships/image" Target="../media/image75.png"/><Relationship Id="rId22" Type="http://schemas.openxmlformats.org/officeDocument/2006/relationships/image" Target="../media/image8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3" Type="http://schemas.openxmlformats.org/officeDocument/2006/relationships/image" Target="../media/image59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88.png"/><Relationship Id="rId5" Type="http://schemas.openxmlformats.org/officeDocument/2006/relationships/image" Target="../media/image716.png"/><Relationship Id="rId10" Type="http://schemas.openxmlformats.org/officeDocument/2006/relationships/image" Target="../media/image87.png"/><Relationship Id="rId4" Type="http://schemas.openxmlformats.org/officeDocument/2006/relationships/image" Target="../media/image715.png"/><Relationship Id="rId9" Type="http://schemas.openxmlformats.org/officeDocument/2006/relationships/image" Target="../media/image8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8847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88251"/>
            <a:ext cx="9144000" cy="923330"/>
          </a:xfrm>
        </p:spPr>
        <p:txBody>
          <a:bodyPr>
            <a:spAutoFit/>
          </a:bodyPr>
          <a:lstStyle/>
          <a:p>
            <a:r>
              <a:rPr lang="el-GR" dirty="0">
                <a:solidFill>
                  <a:schemeClr val="bg1"/>
                </a:solidFill>
                <a:latin typeface="+mn-lt"/>
              </a:rPr>
              <a:t>ΦΥΣΙΚΗ 86Υ011</a:t>
            </a:r>
            <a:endParaRPr lang="en-15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C6560E-06D4-0153-A7C8-D6AB019C85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73059"/>
            <a:ext cx="9144000" cy="885371"/>
          </a:xfrm>
        </p:spPr>
        <p:txBody>
          <a:bodyPr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Εμμανουήλ Πρωτονοτάριος</a:t>
            </a:r>
          </a:p>
          <a:p>
            <a:r>
              <a:rPr lang="en-US" dirty="0">
                <a:solidFill>
                  <a:schemeClr val="bg1"/>
                </a:solidFill>
              </a:rPr>
              <a:t>12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  <a:r>
              <a:rPr lang="el-GR" dirty="0">
                <a:solidFill>
                  <a:schemeClr val="bg1"/>
                </a:solidFill>
              </a:rPr>
              <a:t> Μάθημα</a:t>
            </a:r>
            <a:endParaRPr lang="en-1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20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BF5778-7FED-B118-27EC-8905EDB3F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- TextBox">
            <a:extLst>
              <a:ext uri="{FF2B5EF4-FFF2-40B4-BE49-F238E27FC236}">
                <a16:creationId xmlns:a16="http://schemas.microsoft.com/office/drawing/2014/main" id="{5E268020-B2A7-594C-29EE-092518238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342" y="279500"/>
            <a:ext cx="914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1</a:t>
            </a:r>
            <a:r>
              <a:rPr lang="el-GR" sz="3600" b="1" baseline="30000" dirty="0">
                <a:solidFill>
                  <a:schemeClr val="bg1"/>
                </a:solidFill>
                <a:latin typeface="Calibri" pitchFamily="34" charset="0"/>
              </a:rPr>
              <a:t>ος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 Νόμος του 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Newton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  <a:p>
            <a:endParaRPr lang="el-GR" dirty="0">
              <a:latin typeface="Calibri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E2C76AF9-25C0-2411-B80F-6A581726A4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4342" y="1771151"/>
            <a:ext cx="8849226" cy="580126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Επίδειξη αδράνειας με συσκευή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9FDF3A5-27DD-950B-4C69-8A2B0FBBC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087" y="2620774"/>
            <a:ext cx="3810000" cy="37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87102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70C8F09-13F8-8FDD-1453-39CA36959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6831" y="2172448"/>
            <a:ext cx="3338017" cy="213503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7796FD5-4697-E042-35F5-06935BBE9E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8064"/>
            <a:ext cx="9144000" cy="888064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2</a:t>
            </a:r>
            <a:r>
              <a:rPr lang="el-GR" baseline="30000" dirty="0" err="1">
                <a:solidFill>
                  <a:schemeClr val="bg1"/>
                </a:solidFill>
              </a:rPr>
              <a:t>ος</a:t>
            </a:r>
            <a:r>
              <a:rPr lang="el-GR" dirty="0">
                <a:solidFill>
                  <a:schemeClr val="bg1"/>
                </a:solidFill>
              </a:rPr>
              <a:t> Νόμος </a:t>
            </a:r>
            <a:r>
              <a:rPr lang="en-US" dirty="0">
                <a:solidFill>
                  <a:schemeClr val="bg1"/>
                </a:solidFill>
              </a:rPr>
              <a:t>Newton</a:t>
            </a:r>
            <a:endParaRPr lang="en-150" dirty="0">
              <a:solidFill>
                <a:schemeClr val="bg1"/>
              </a:solidFill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9DE2B58-CE91-E88B-1228-BD9F609B19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5286" y="1355872"/>
            <a:ext cx="9201428" cy="634320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Χρήση Βασικού Τύπου για Επίλυση Ασκήσεων</a:t>
            </a:r>
            <a:endParaRPr lang="en-150" dirty="0">
              <a:solidFill>
                <a:schemeClr val="bg1"/>
              </a:solidFill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0C4055BB-0B62-7542-A720-2CA6486B2203}"/>
              </a:ext>
            </a:extLst>
          </p:cNvPr>
          <p:cNvSpPr/>
          <p:nvPr/>
        </p:nvSpPr>
        <p:spPr>
          <a:xfrm>
            <a:off x="5351104" y="2429949"/>
            <a:ext cx="1489792" cy="886026"/>
          </a:xfrm>
          <a:prstGeom prst="triangl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8DFCEA-3378-E527-E38C-23F71753E9E2}"/>
              </a:ext>
            </a:extLst>
          </p:cNvPr>
          <p:cNvSpPr/>
          <p:nvPr/>
        </p:nvSpPr>
        <p:spPr>
          <a:xfrm>
            <a:off x="4600227" y="3370118"/>
            <a:ext cx="1453662" cy="767862"/>
          </a:xfrm>
          <a:custGeom>
            <a:avLst/>
            <a:gdLst>
              <a:gd name="connsiteX0" fmla="*/ 0 w 1453662"/>
              <a:gd name="connsiteY0" fmla="*/ 767862 h 767862"/>
              <a:gd name="connsiteX1" fmla="*/ 679938 w 1453662"/>
              <a:gd name="connsiteY1" fmla="*/ 5862 h 767862"/>
              <a:gd name="connsiteX2" fmla="*/ 1453662 w 1453662"/>
              <a:gd name="connsiteY2" fmla="*/ 0 h 767862"/>
              <a:gd name="connsiteX3" fmla="*/ 1447800 w 1453662"/>
              <a:gd name="connsiteY3" fmla="*/ 767862 h 767862"/>
              <a:gd name="connsiteX4" fmla="*/ 0 w 1453662"/>
              <a:gd name="connsiteY4" fmla="*/ 767862 h 767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3662" h="767862">
                <a:moveTo>
                  <a:pt x="0" y="767862"/>
                </a:moveTo>
                <a:lnTo>
                  <a:pt x="679938" y="5862"/>
                </a:lnTo>
                <a:lnTo>
                  <a:pt x="1453662" y="0"/>
                </a:lnTo>
                <a:lnTo>
                  <a:pt x="1447800" y="767862"/>
                </a:lnTo>
                <a:lnTo>
                  <a:pt x="0" y="767862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1796A24-3625-8009-BD3B-0D132911AD6C}"/>
              </a:ext>
            </a:extLst>
          </p:cNvPr>
          <p:cNvSpPr/>
          <p:nvPr/>
        </p:nvSpPr>
        <p:spPr>
          <a:xfrm>
            <a:off x="6096000" y="3358395"/>
            <a:ext cx="1379315" cy="779585"/>
          </a:xfrm>
          <a:custGeom>
            <a:avLst/>
            <a:gdLst>
              <a:gd name="connsiteX0" fmla="*/ 23446 w 1371600"/>
              <a:gd name="connsiteY0" fmla="*/ 11723 h 762000"/>
              <a:gd name="connsiteX1" fmla="*/ 767862 w 1371600"/>
              <a:gd name="connsiteY1" fmla="*/ 0 h 762000"/>
              <a:gd name="connsiteX2" fmla="*/ 1371600 w 1371600"/>
              <a:gd name="connsiteY2" fmla="*/ 756138 h 762000"/>
              <a:gd name="connsiteX3" fmla="*/ 0 w 1371600"/>
              <a:gd name="connsiteY3" fmla="*/ 762000 h 762000"/>
              <a:gd name="connsiteX4" fmla="*/ 23446 w 1371600"/>
              <a:gd name="connsiteY4" fmla="*/ 11723 h 762000"/>
              <a:gd name="connsiteX0" fmla="*/ 0 w 1373446"/>
              <a:gd name="connsiteY0" fmla="*/ 15862 h 762000"/>
              <a:gd name="connsiteX1" fmla="*/ 769708 w 1373446"/>
              <a:gd name="connsiteY1" fmla="*/ 0 h 762000"/>
              <a:gd name="connsiteX2" fmla="*/ 1373446 w 1373446"/>
              <a:gd name="connsiteY2" fmla="*/ 756138 h 762000"/>
              <a:gd name="connsiteX3" fmla="*/ 1846 w 1373446"/>
              <a:gd name="connsiteY3" fmla="*/ 762000 h 762000"/>
              <a:gd name="connsiteX4" fmla="*/ 0 w 1373446"/>
              <a:gd name="connsiteY4" fmla="*/ 15862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3446" h="762000">
                <a:moveTo>
                  <a:pt x="0" y="15862"/>
                </a:moveTo>
                <a:lnTo>
                  <a:pt x="769708" y="0"/>
                </a:lnTo>
                <a:lnTo>
                  <a:pt x="1373446" y="756138"/>
                </a:lnTo>
                <a:lnTo>
                  <a:pt x="1846" y="762000"/>
                </a:lnTo>
                <a:cubicBezTo>
                  <a:pt x="1231" y="513287"/>
                  <a:pt x="615" y="264575"/>
                  <a:pt x="0" y="15862"/>
                </a:cubicBez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FCA459-8361-9BC6-72AD-A3013BAB70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105" y="2519654"/>
            <a:ext cx="2875244" cy="7957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16A7268-C070-A602-86CD-204E9D3BAE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3239" y="3429000"/>
            <a:ext cx="2397059" cy="12012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57BA51-D4D9-E2F3-7BE9-0B7407840F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5106" y="4848727"/>
            <a:ext cx="2108727" cy="111994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68F482C-3A03-544E-C666-238BAF7B57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1670" y="2208659"/>
            <a:ext cx="2828646" cy="78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65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3" grpId="0" animBg="1"/>
      <p:bldP spid="13" grpId="1" animBg="1"/>
      <p:bldP spid="18" grpId="0" animBg="1"/>
      <p:bldP spid="18" grpId="1" animBg="1"/>
      <p:bldP spid="21" grpId="0" animBg="1"/>
      <p:bldP spid="2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3 - TextBox">
            <a:extLst>
              <a:ext uri="{FF2B5EF4-FFF2-40B4-BE49-F238E27FC236}">
                <a16:creationId xmlns:a16="http://schemas.microsoft.com/office/drawing/2014/main" id="{C6C847E9-42BE-654F-C00C-4062C9C20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342" y="279500"/>
            <a:ext cx="914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l-GR" sz="3600" b="1" baseline="30000" dirty="0">
                <a:solidFill>
                  <a:schemeClr val="bg1"/>
                </a:solidFill>
                <a:latin typeface="Calibri" pitchFamily="34" charset="0"/>
              </a:rPr>
              <a:t>ος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 Νόμος του 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Newton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  <a:p>
            <a:endParaRPr lang="el-GR" dirty="0">
              <a:latin typeface="Calibri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CA2E1F3-99C4-2B3C-A04F-773491629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0173" y="1252038"/>
            <a:ext cx="9011653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Θεμελιώδης Νόμος της Μηχανικής</a:t>
            </a:r>
          </a:p>
          <a:p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152C3AB-EDFD-7F93-0D29-8ECB0BDD5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9286" y="3044297"/>
            <a:ext cx="3645087" cy="1238314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918267B9-EDCD-2D90-B792-F2DD643DB37E}"/>
              </a:ext>
            </a:extLst>
          </p:cNvPr>
          <p:cNvSpPr txBox="1">
            <a:spLocks/>
          </p:cNvSpPr>
          <p:nvPr/>
        </p:nvSpPr>
        <p:spPr>
          <a:xfrm>
            <a:off x="1526004" y="4282611"/>
            <a:ext cx="9011653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Η δύναμη είναι το αίτιο, η μεταβολή της κίνησης είναι το αποτέλεσμα.</a:t>
            </a:r>
          </a:p>
          <a:p>
            <a:r>
              <a:rPr lang="el-GR" dirty="0">
                <a:solidFill>
                  <a:schemeClr val="bg1"/>
                </a:solidFill>
              </a:rPr>
              <a:t>Η επιτάχυνση εκφράζει τη μεταβολή της κίνησης:</a:t>
            </a:r>
          </a:p>
          <a:p>
            <a:r>
              <a:rPr lang="el-GR" dirty="0">
                <a:solidFill>
                  <a:schemeClr val="bg1"/>
                </a:solidFill>
              </a:rPr>
              <a:t>ρυθμός μεταβολής ταχύτητας</a:t>
            </a:r>
          </a:p>
          <a:p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886BA1CA-1846-9F85-0715-BC73ED179EB3}"/>
              </a:ext>
            </a:extLst>
          </p:cNvPr>
          <p:cNvSpPr txBox="1">
            <a:spLocks/>
          </p:cNvSpPr>
          <p:nvPr/>
        </p:nvSpPr>
        <p:spPr>
          <a:xfrm>
            <a:off x="1214511" y="2193123"/>
            <a:ext cx="977235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dirty="0">
                <a:solidFill>
                  <a:schemeClr val="bg1"/>
                </a:solidFill>
              </a:rPr>
              <a:t>Η επιτάχυνση ενός σώματος είναι ανάλογη της συνισταμένης δύναμης που δέχεται, με σταθερά αναλογίας τη μάζα του σώματος, και έχει την ίδια κατεύθυνση με αυτήν.</a:t>
            </a:r>
          </a:p>
          <a:p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10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uiExpand="1" build="p"/>
      <p:bldP spid="11" grpId="0" build="p"/>
      <p:bldP spid="1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Διονύσης\Desktop\unnamed3.jpg">
            <a:extLst>
              <a:ext uri="{FF2B5EF4-FFF2-40B4-BE49-F238E27FC236}">
                <a16:creationId xmlns:a16="http://schemas.microsoft.com/office/drawing/2014/main" id="{9F0AE093-7752-DF41-751B-DBA2E195C5EE}"/>
              </a:ext>
            </a:extLst>
          </p:cNvPr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89379" y="174276"/>
            <a:ext cx="6480175" cy="619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- TextBox">
            <a:extLst>
              <a:ext uri="{FF2B5EF4-FFF2-40B4-BE49-F238E27FC236}">
                <a16:creationId xmlns:a16="http://schemas.microsoft.com/office/drawing/2014/main" id="{9691BC1A-65FB-30D9-B832-E2C4BE148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6804" y="2766664"/>
            <a:ext cx="973137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F, m</a:t>
            </a: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5" name="3 - TextBox">
            <a:extLst>
              <a:ext uri="{FF2B5EF4-FFF2-40B4-BE49-F238E27FC236}">
                <a16:creationId xmlns:a16="http://schemas.microsoft.com/office/drawing/2014/main" id="{88247EA0-0B4E-B964-702E-D5A0971B2334}"/>
              </a:ext>
            </a:extLst>
          </p:cNvPr>
          <p:cNvSpPr txBox="1"/>
          <p:nvPr/>
        </p:nvSpPr>
        <p:spPr>
          <a:xfrm>
            <a:off x="8848716" y="2766664"/>
            <a:ext cx="468313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4 - TextBox">
                <a:extLst>
                  <a:ext uri="{FF2B5EF4-FFF2-40B4-BE49-F238E27FC236}">
                    <a16:creationId xmlns:a16="http://schemas.microsoft.com/office/drawing/2014/main" id="{9AE84275-9962-EA6C-428A-FB3F9487EB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977054" y="2226914"/>
                <a:ext cx="468312" cy="4619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l-GR" sz="2400" b="1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l-GR" sz="2400" b="1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𝜶</m:t>
                          </m:r>
                        </m:e>
                      </m:acc>
                    </m:oMath>
                  </m:oMathPara>
                </a14:m>
                <a:endParaRPr lang="el-GR" sz="2400" b="1" dirty="0">
                  <a:solidFill>
                    <a:srgbClr val="00B0F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6" name="4 - TextBox">
                <a:extLst>
                  <a:ext uri="{FF2B5EF4-FFF2-40B4-BE49-F238E27FC236}">
                    <a16:creationId xmlns:a16="http://schemas.microsoft.com/office/drawing/2014/main" id="{9AE84275-9962-EA6C-428A-FB3F9487EB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77054" y="2226914"/>
                <a:ext cx="468312" cy="4619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5 - Ευθύγραμμο βέλος σύνδεσης">
            <a:extLst>
              <a:ext uri="{FF2B5EF4-FFF2-40B4-BE49-F238E27FC236}">
                <a16:creationId xmlns:a16="http://schemas.microsoft.com/office/drawing/2014/main" id="{E0E8CAB8-9BA7-CBC7-57AC-966C42F473CB}"/>
              </a:ext>
            </a:extLst>
          </p:cNvPr>
          <p:cNvCxnSpPr/>
          <p:nvPr/>
        </p:nvCxnSpPr>
        <p:spPr>
          <a:xfrm>
            <a:off x="6689716" y="2658714"/>
            <a:ext cx="1008063" cy="0"/>
          </a:xfrm>
          <a:prstGeom prst="straightConnector1">
            <a:avLst/>
          </a:prstGeom>
          <a:ln w="635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- Ευθύγραμμο βέλος σύνδεσης">
            <a:extLst>
              <a:ext uri="{FF2B5EF4-FFF2-40B4-BE49-F238E27FC236}">
                <a16:creationId xmlns:a16="http://schemas.microsoft.com/office/drawing/2014/main" id="{E566DC7A-3659-9944-4715-D1870AF6D0B7}"/>
              </a:ext>
            </a:extLst>
          </p:cNvPr>
          <p:cNvCxnSpPr/>
          <p:nvPr/>
        </p:nvCxnSpPr>
        <p:spPr>
          <a:xfrm>
            <a:off x="9390054" y="4243039"/>
            <a:ext cx="1008062" cy="0"/>
          </a:xfrm>
          <a:prstGeom prst="straightConnector1">
            <a:avLst/>
          </a:prstGeom>
          <a:ln w="635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- Ευθύγραμμο βέλος σύνδεσης">
            <a:extLst>
              <a:ext uri="{FF2B5EF4-FFF2-40B4-BE49-F238E27FC236}">
                <a16:creationId xmlns:a16="http://schemas.microsoft.com/office/drawing/2014/main" id="{4862DACE-DE53-B1C0-EF69-5B464D49FFE8}"/>
              </a:ext>
            </a:extLst>
          </p:cNvPr>
          <p:cNvCxnSpPr/>
          <p:nvPr/>
        </p:nvCxnSpPr>
        <p:spPr>
          <a:xfrm>
            <a:off x="8416916" y="1145826"/>
            <a:ext cx="2016125" cy="0"/>
          </a:xfrm>
          <a:prstGeom prst="straightConnector1">
            <a:avLst/>
          </a:prstGeom>
          <a:ln w="635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9 - Ευθύγραμμο βέλος σύνδεσης">
            <a:extLst>
              <a:ext uri="{FF2B5EF4-FFF2-40B4-BE49-F238E27FC236}">
                <a16:creationId xmlns:a16="http://schemas.microsoft.com/office/drawing/2014/main" id="{C36DAB14-BAF2-DFBC-EA09-AB47B22DD708}"/>
              </a:ext>
            </a:extLst>
          </p:cNvPr>
          <p:cNvCxnSpPr/>
          <p:nvPr/>
        </p:nvCxnSpPr>
        <p:spPr>
          <a:xfrm>
            <a:off x="7805729" y="5827364"/>
            <a:ext cx="503237" cy="0"/>
          </a:xfrm>
          <a:prstGeom prst="straightConnector1">
            <a:avLst/>
          </a:prstGeom>
          <a:ln w="635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0 - TextBox">
            <a:extLst>
              <a:ext uri="{FF2B5EF4-FFF2-40B4-BE49-F238E27FC236}">
                <a16:creationId xmlns:a16="http://schemas.microsoft.com/office/drawing/2014/main" id="{58660826-A0FF-5CF3-69E4-F3CA64032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6804" y="1255364"/>
            <a:ext cx="1143000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2F, m</a:t>
            </a: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4" name="11 - TextBox">
            <a:extLst>
              <a:ext uri="{FF2B5EF4-FFF2-40B4-BE49-F238E27FC236}">
                <a16:creationId xmlns:a16="http://schemas.microsoft.com/office/drawing/2014/main" id="{0C2F437B-564D-772D-6D64-1869E8D62AC0}"/>
              </a:ext>
            </a:extLst>
          </p:cNvPr>
          <p:cNvSpPr txBox="1"/>
          <p:nvPr/>
        </p:nvSpPr>
        <p:spPr>
          <a:xfrm>
            <a:off x="8740766" y="1255364"/>
            <a:ext cx="642938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12 - TextBox">
                <a:extLst>
                  <a:ext uri="{FF2B5EF4-FFF2-40B4-BE49-F238E27FC236}">
                    <a16:creationId xmlns:a16="http://schemas.microsoft.com/office/drawing/2014/main" id="{E07D3DA8-FEB0-2D91-F68A-7AEB07C4DF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37641" y="714026"/>
                <a:ext cx="642938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l-GR" sz="2400" b="1" dirty="0">
                    <a:solidFill>
                      <a:srgbClr val="00B0F0"/>
                    </a:solidFill>
                    <a:latin typeface="Times New Roman" pitchFamily="18" charset="0"/>
                    <a:cs typeface="Times New Roman" pitchFamily="18" charset="0"/>
                  </a:rPr>
                  <a:t>2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sz="24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l-GR" sz="2400" b="1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𝜶</m:t>
                        </m:r>
                      </m:e>
                    </m:acc>
                  </m:oMath>
                </a14:m>
                <a:endParaRPr lang="el-GR" sz="2400" b="1" dirty="0">
                  <a:solidFill>
                    <a:srgbClr val="00B0F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5" name="12 - TextBox">
                <a:extLst>
                  <a:ext uri="{FF2B5EF4-FFF2-40B4-BE49-F238E27FC236}">
                    <a16:creationId xmlns:a16="http://schemas.microsoft.com/office/drawing/2014/main" id="{E07D3DA8-FEB0-2D91-F68A-7AEB07C4DF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37641" y="714026"/>
                <a:ext cx="642938" cy="461665"/>
              </a:xfrm>
              <a:prstGeom prst="rect">
                <a:avLst/>
              </a:prstGeom>
              <a:blipFill>
                <a:blip r:embed="rId5"/>
                <a:stretch>
                  <a:fillRect l="-6667" t="-10526" b="-2894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13 - TextBox">
            <a:extLst>
              <a:ext uri="{FF2B5EF4-FFF2-40B4-BE49-F238E27FC236}">
                <a16:creationId xmlns:a16="http://schemas.microsoft.com/office/drawing/2014/main" id="{7EE7437E-F737-AC23-4D0F-70FF75C752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6804" y="4350989"/>
            <a:ext cx="1285875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2F, 2m</a:t>
            </a:r>
            <a:r>
              <a:rPr lang="el-GR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7" name="14 - TextBox">
            <a:extLst>
              <a:ext uri="{FF2B5EF4-FFF2-40B4-BE49-F238E27FC236}">
                <a16:creationId xmlns:a16="http://schemas.microsoft.com/office/drawing/2014/main" id="{52CAAE6D-C7CA-23BB-32FF-C643E1915AA1}"/>
              </a:ext>
            </a:extLst>
          </p:cNvPr>
          <p:cNvSpPr txBox="1"/>
          <p:nvPr/>
        </p:nvSpPr>
        <p:spPr>
          <a:xfrm>
            <a:off x="8885229" y="4350989"/>
            <a:ext cx="6429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15 - TextBox">
                <a:extLst>
                  <a:ext uri="{FF2B5EF4-FFF2-40B4-BE49-F238E27FC236}">
                    <a16:creationId xmlns:a16="http://schemas.microsoft.com/office/drawing/2014/main" id="{684F267B-29E2-FE04-1D95-29052ACF27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677391" y="3811239"/>
                <a:ext cx="642938" cy="4619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l-GR" sz="2400" b="1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accPr>
                        <m:e>
                          <m:r>
                            <a:rPr lang="el-GR" sz="2400" b="1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  <m:t>𝜶</m:t>
                          </m:r>
                        </m:e>
                      </m:acc>
                    </m:oMath>
                  </m:oMathPara>
                </a14:m>
                <a:endParaRPr lang="el-GR" sz="2400" b="1" dirty="0">
                  <a:solidFill>
                    <a:srgbClr val="00B0F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8" name="15 - TextBox">
                <a:extLst>
                  <a:ext uri="{FF2B5EF4-FFF2-40B4-BE49-F238E27FC236}">
                    <a16:creationId xmlns:a16="http://schemas.microsoft.com/office/drawing/2014/main" id="{684F267B-29E2-FE04-1D95-29052ACF27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77391" y="3811239"/>
                <a:ext cx="642938" cy="4619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16 - TextBox">
            <a:extLst>
              <a:ext uri="{FF2B5EF4-FFF2-40B4-BE49-F238E27FC236}">
                <a16:creationId xmlns:a16="http://schemas.microsoft.com/office/drawing/2014/main" id="{926D5B3C-1277-2497-A0EF-0BA13A4EB5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6804" y="5898801"/>
            <a:ext cx="1189037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F, 2m</a:t>
            </a:r>
            <a:r>
              <a:rPr lang="el-GR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20" name="17 - TextBox">
            <a:extLst>
              <a:ext uri="{FF2B5EF4-FFF2-40B4-BE49-F238E27FC236}">
                <a16:creationId xmlns:a16="http://schemas.microsoft.com/office/drawing/2014/main" id="{836228F2-AA85-E5B2-26C6-DE65C4BA415D}"/>
              </a:ext>
            </a:extLst>
          </p:cNvPr>
          <p:cNvSpPr txBox="1"/>
          <p:nvPr/>
        </p:nvSpPr>
        <p:spPr>
          <a:xfrm>
            <a:off x="9209079" y="5898801"/>
            <a:ext cx="684212" cy="466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α/2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18 - TextBox">
                <a:extLst>
                  <a:ext uri="{FF2B5EF4-FFF2-40B4-BE49-F238E27FC236}">
                    <a16:creationId xmlns:a16="http://schemas.microsoft.com/office/drawing/2014/main" id="{56A19055-3D38-051D-029F-2BE38103AA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13679" y="5359051"/>
                <a:ext cx="868818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l-GR" sz="2400" b="1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accPr>
                      <m:e>
                        <m:r>
                          <a:rPr lang="el-GR" sz="2400" b="1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𝜶</m:t>
                        </m:r>
                      </m:e>
                    </m:acc>
                    <m:r>
                      <a:rPr lang="el-GR" sz="2400" b="1" i="1">
                        <a:solidFill>
                          <a:srgbClr val="00B0F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 </m:t>
                    </m:r>
                  </m:oMath>
                </a14:m>
                <a:r>
                  <a:rPr lang="el-GR" sz="2400" b="1" dirty="0">
                    <a:solidFill>
                      <a:srgbClr val="00B0F0"/>
                    </a:solidFill>
                    <a:latin typeface="Times New Roman" pitchFamily="18" charset="0"/>
                    <a:cs typeface="Times New Roman" pitchFamily="18" charset="0"/>
                  </a:rPr>
                  <a:t>/ 2</a:t>
                </a:r>
              </a:p>
            </p:txBody>
          </p:sp>
        </mc:Choice>
        <mc:Fallback xmlns="">
          <p:sp>
            <p:nvSpPr>
              <p:cNvPr id="21" name="18 - TextBox">
                <a:extLst>
                  <a:ext uri="{FF2B5EF4-FFF2-40B4-BE49-F238E27FC236}">
                    <a16:creationId xmlns:a16="http://schemas.microsoft.com/office/drawing/2014/main" id="{56A19055-3D38-051D-029F-2BE38103AA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13679" y="5359051"/>
                <a:ext cx="868818" cy="461665"/>
              </a:xfrm>
              <a:prstGeom prst="rect">
                <a:avLst/>
              </a:prstGeom>
              <a:blipFill>
                <a:blip r:embed="rId7"/>
                <a:stretch>
                  <a:fillRect t="-10526" r="-4895" b="-2894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Subtitle 2">
            <a:extLst>
              <a:ext uri="{FF2B5EF4-FFF2-40B4-BE49-F238E27FC236}">
                <a16:creationId xmlns:a16="http://schemas.microsoft.com/office/drawing/2014/main" id="{B5A5F3D9-92C4-E183-1989-D85B459651D4}"/>
              </a:ext>
            </a:extLst>
          </p:cNvPr>
          <p:cNvSpPr txBox="1">
            <a:spLocks/>
          </p:cNvSpPr>
          <p:nvPr/>
        </p:nvSpPr>
        <p:spPr>
          <a:xfrm>
            <a:off x="10086492" y="6195237"/>
            <a:ext cx="2016125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800" dirty="0">
                <a:solidFill>
                  <a:schemeClr val="bg1"/>
                </a:solidFill>
              </a:rPr>
              <a:t>από παραδόσεις Παρασκευόπουλου</a:t>
            </a:r>
          </a:p>
          <a:p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C9555964-8579-FCFD-D1E8-4A801CEAC8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021" y="974805"/>
            <a:ext cx="2944801" cy="75386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AAE849E-DD9B-F46F-3F48-7990CDC811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525" y="3971998"/>
            <a:ext cx="2944801" cy="75798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EB564F3-1586-A9EE-CD34-DD610AFC09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40" y="5448884"/>
            <a:ext cx="2615564" cy="104444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FB6C445-BA61-98E1-2547-5DC04C89402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4202" y="2458546"/>
            <a:ext cx="2275924" cy="639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21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- TextBox">
            <a:extLst>
              <a:ext uri="{FF2B5EF4-FFF2-40B4-BE49-F238E27FC236}">
                <a16:creationId xmlns:a16="http://schemas.microsoft.com/office/drawing/2014/main" id="{B009589C-AAF4-9B2F-A251-23B4833F6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342" y="279500"/>
            <a:ext cx="914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1</a:t>
            </a:r>
            <a:r>
              <a:rPr lang="el-GR" sz="3600" b="1" baseline="30000" dirty="0">
                <a:solidFill>
                  <a:schemeClr val="bg1"/>
                </a:solidFill>
                <a:latin typeface="Calibri" pitchFamily="34" charset="0"/>
              </a:rPr>
              <a:t>ος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 Νόμος του 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Newton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  <a:p>
            <a:endParaRPr lang="el-GR" dirty="0">
              <a:latin typeface="Calibri" pitchFamily="34" charset="0"/>
            </a:endParaRPr>
          </a:p>
        </p:txBody>
      </p:sp>
      <p:pic>
        <p:nvPicPr>
          <p:cNvPr id="2" name="racketDustNewtonFIrstLast">
            <a:hlinkClick r:id="" action="ppaction://media"/>
            <a:extLst>
              <a:ext uri="{FF2B5EF4-FFF2-40B4-BE49-F238E27FC236}">
                <a16:creationId xmlns:a16="http://schemas.microsoft.com/office/drawing/2014/main" id="{66D44264-E859-CA11-C069-C04AA0A536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3645" y="1409772"/>
            <a:ext cx="5492044" cy="3157925"/>
          </a:xfrm>
          <a:prstGeom prst="rect">
            <a:avLst/>
          </a:prstGeom>
        </p:spPr>
      </p:pic>
      <p:pic>
        <p:nvPicPr>
          <p:cNvPr id="4" name="dogShakingWaterOff">
            <a:hlinkClick r:id="" action="ppaction://media"/>
            <a:extLst>
              <a:ext uri="{FF2B5EF4-FFF2-40B4-BE49-F238E27FC236}">
                <a16:creationId xmlns:a16="http://schemas.microsoft.com/office/drawing/2014/main" id="{908184A8-6059-3A68-BF23-C63D0D2D9DF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86313" y="1409771"/>
            <a:ext cx="5454596" cy="31579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1F2B94-22EB-0B3C-DE59-C4CFD1F911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38980" y="4809383"/>
            <a:ext cx="5914040" cy="161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0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0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883AA0E2-DBDA-AD6C-3646-4AE6CF142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253799" y="3326295"/>
            <a:ext cx="2513060" cy="862883"/>
          </a:xfrm>
          <a:prstGeom prst="rect">
            <a:avLst/>
          </a:prstGeom>
        </p:spPr>
      </p:pic>
      <p:sp>
        <p:nvSpPr>
          <p:cNvPr id="6" name="3 - TextBox">
            <a:extLst>
              <a:ext uri="{FF2B5EF4-FFF2-40B4-BE49-F238E27FC236}">
                <a16:creationId xmlns:a16="http://schemas.microsoft.com/office/drawing/2014/main" id="{EF3CA8A9-B944-18AE-5B5E-35880DDE3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342" y="279500"/>
            <a:ext cx="914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1</a:t>
            </a:r>
            <a:r>
              <a:rPr lang="el-GR" sz="3600" b="1" baseline="30000" dirty="0">
                <a:solidFill>
                  <a:schemeClr val="bg1"/>
                </a:solidFill>
                <a:latin typeface="Calibri" pitchFamily="34" charset="0"/>
              </a:rPr>
              <a:t>ος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 και 2</a:t>
            </a:r>
            <a:r>
              <a:rPr lang="el-GR" sz="3600" b="1" baseline="30000" dirty="0">
                <a:solidFill>
                  <a:schemeClr val="bg1"/>
                </a:solidFill>
                <a:latin typeface="Calibri" pitchFamily="34" charset="0"/>
              </a:rPr>
              <a:t>ος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 Νόμοι του 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Newton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  <a:p>
            <a:endParaRPr lang="el-GR" dirty="0">
              <a:latin typeface="Calibri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2E0FC8-AF58-9645-8B94-228E320EB6EE}"/>
              </a:ext>
            </a:extLst>
          </p:cNvPr>
          <p:cNvSpPr txBox="1">
            <a:spLocks/>
          </p:cNvSpPr>
          <p:nvPr/>
        </p:nvSpPr>
        <p:spPr>
          <a:xfrm>
            <a:off x="4321882" y="1196014"/>
            <a:ext cx="3548236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dirty="0">
                <a:solidFill>
                  <a:schemeClr val="bg1"/>
                </a:solidFill>
              </a:rPr>
              <a:t>Ξεκινάμε από τον 2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  <a:r>
              <a:rPr lang="el-GR" dirty="0">
                <a:solidFill>
                  <a:schemeClr val="bg1"/>
                </a:solidFill>
              </a:rPr>
              <a:t> Νόμο: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A73BD8-5593-F59C-41C9-8C1A56B49F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3222" y="1644730"/>
            <a:ext cx="2625555" cy="8697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801556-8935-34C0-AFEA-7A7A33D2A6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729071"/>
            <a:ext cx="3011992" cy="76507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590E26F-7D71-FABC-E929-24BA028DB1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7567" y="2195066"/>
            <a:ext cx="1512766" cy="6773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2B457A2-D2BC-41FF-25C9-AFCDAE63E1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1992" y="2780504"/>
            <a:ext cx="1840109" cy="6484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D308130-FFE3-A858-D612-EF9770A9CB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44982" y="2684444"/>
            <a:ext cx="2505164" cy="74379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90CC4E5-FA0A-267C-C296-16FBDD01C1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882" y="3494149"/>
            <a:ext cx="2713851" cy="8431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40F6897-17CA-8FD7-046A-CF0563B16B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39411" y="3600263"/>
            <a:ext cx="2760578" cy="63424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7FACF05-D351-4937-841C-34ECF99FCD4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99445" y="3636784"/>
            <a:ext cx="2217465" cy="57714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A1873DB-2F84-D52D-530D-D2B1359EA6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2438" y="4249619"/>
            <a:ext cx="1512766" cy="67735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08990DF-D3BE-1722-5489-26CABA08DE4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49294" y="3590776"/>
            <a:ext cx="2879601" cy="79109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1CD5C82-4446-B3FC-A7FA-A2E95423765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5400000">
            <a:off x="10446810" y="3347607"/>
            <a:ext cx="1917717" cy="660429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641EAE57-5C57-F5A8-7856-183A7BBFE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6308" y="4987328"/>
            <a:ext cx="11219360" cy="580126"/>
          </a:xfrm>
        </p:spPr>
        <p:txBody>
          <a:bodyPr>
            <a:noAutofit/>
          </a:bodyPr>
          <a:lstStyle/>
          <a:p>
            <a:pPr algn="just"/>
            <a:r>
              <a:rPr lang="el-GR" u="sng" dirty="0">
                <a:solidFill>
                  <a:schemeClr val="bg1"/>
                </a:solidFill>
              </a:rPr>
              <a:t>Γιατί διατύπωσε τον 1</a:t>
            </a:r>
            <a:r>
              <a:rPr lang="el-GR" u="sng" baseline="30000" dirty="0">
                <a:solidFill>
                  <a:schemeClr val="bg1"/>
                </a:solidFill>
              </a:rPr>
              <a:t>ο</a:t>
            </a:r>
            <a:r>
              <a:rPr lang="el-GR" u="sng" dirty="0">
                <a:solidFill>
                  <a:schemeClr val="bg1"/>
                </a:solidFill>
              </a:rPr>
              <a:t> Νόμο, αφού προκύπτει από τον 2</a:t>
            </a:r>
            <a:r>
              <a:rPr lang="el-GR" u="sng" baseline="30000" dirty="0">
                <a:solidFill>
                  <a:schemeClr val="bg1"/>
                </a:solidFill>
              </a:rPr>
              <a:t>ο</a:t>
            </a:r>
            <a:r>
              <a:rPr lang="el-GR" u="sng" dirty="0">
                <a:solidFill>
                  <a:schemeClr val="bg1"/>
                </a:solidFill>
              </a:rPr>
              <a:t> Νόμο ?</a:t>
            </a:r>
          </a:p>
          <a:p>
            <a:pPr algn="just"/>
            <a:r>
              <a:rPr lang="el-GR" dirty="0">
                <a:solidFill>
                  <a:schemeClr val="bg1"/>
                </a:solidFill>
              </a:rPr>
              <a:t>Ο 1</a:t>
            </a:r>
            <a:r>
              <a:rPr lang="el-GR" baseline="30000" dirty="0">
                <a:solidFill>
                  <a:schemeClr val="bg1"/>
                </a:solidFill>
              </a:rPr>
              <a:t>ος</a:t>
            </a:r>
            <a:r>
              <a:rPr lang="el-GR" dirty="0">
                <a:solidFill>
                  <a:schemeClr val="bg1"/>
                </a:solidFill>
              </a:rPr>
              <a:t> Νόμος του Νεύτωνα είναι θεμελιώδης, διότι εκεί ορίζονται τα αδρανειακά συστήματα, δηλαδή αυτά που όταν σε ένα σώμα δεν ασκείται δύναμη, αυτό θα ηρεμεί.</a:t>
            </a:r>
          </a:p>
          <a:p>
            <a:pPr algn="just"/>
            <a:r>
              <a:rPr lang="el-GR" dirty="0">
                <a:solidFill>
                  <a:schemeClr val="bg1"/>
                </a:solidFill>
              </a:rPr>
              <a:t>Κάθε αδρανειακό σύστημα κινείται με σταθερή ταχύτητα σε σχέση με </a:t>
            </a:r>
            <a:r>
              <a:rPr lang="el-GR" dirty="0" err="1">
                <a:solidFill>
                  <a:schemeClr val="bg1"/>
                </a:solidFill>
              </a:rPr>
              <a:t>οποιδήποτε</a:t>
            </a:r>
            <a:r>
              <a:rPr lang="el-GR" dirty="0">
                <a:solidFill>
                  <a:schemeClr val="bg1"/>
                </a:solidFill>
              </a:rPr>
              <a:t> άλλο.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7860F74-1CF7-C008-3B38-704D55803B6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07627" y="2785235"/>
            <a:ext cx="2760578" cy="63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201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- TextBox">
            <a:extLst>
              <a:ext uri="{FF2B5EF4-FFF2-40B4-BE49-F238E27FC236}">
                <a16:creationId xmlns:a16="http://schemas.microsoft.com/office/drawing/2014/main" id="{EF3CA8A9-B944-18AE-5B5E-35880DDE3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342" y="279500"/>
            <a:ext cx="914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1</a:t>
            </a:r>
            <a:r>
              <a:rPr lang="el-GR" sz="3600" b="1" baseline="30000" dirty="0">
                <a:solidFill>
                  <a:schemeClr val="bg1"/>
                </a:solidFill>
                <a:latin typeface="Calibri" pitchFamily="34" charset="0"/>
              </a:rPr>
              <a:t>ος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 και 2</a:t>
            </a:r>
            <a:r>
              <a:rPr lang="el-GR" sz="3600" b="1" baseline="30000" dirty="0">
                <a:solidFill>
                  <a:schemeClr val="bg1"/>
                </a:solidFill>
                <a:latin typeface="Calibri" pitchFamily="34" charset="0"/>
              </a:rPr>
              <a:t>ος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 Νόμοι του 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Newton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  <a:p>
            <a:endParaRPr lang="el-GR" dirty="0">
              <a:latin typeface="Calibri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BA92A7B-D358-0E1C-82CE-51F8EDA2A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1439943"/>
            <a:ext cx="5867400" cy="3098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34526351-F315-F132-D92C-8338F82D90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6308" y="4987328"/>
            <a:ext cx="11219360" cy="580126"/>
          </a:xfrm>
        </p:spPr>
        <p:txBody>
          <a:bodyPr>
            <a:noAutofit/>
          </a:bodyPr>
          <a:lstStyle/>
          <a:p>
            <a:pPr algn="just"/>
            <a:r>
              <a:rPr lang="el-GR" dirty="0">
                <a:solidFill>
                  <a:schemeClr val="bg1"/>
                </a:solidFill>
              </a:rPr>
              <a:t>Για να μετρήσω τη θέση μπορώ να επιλέξω όποιο σύστημα αναφοράς θέλω.</a:t>
            </a:r>
          </a:p>
          <a:p>
            <a:pPr algn="just"/>
            <a:r>
              <a:rPr lang="el-GR" dirty="0">
                <a:solidFill>
                  <a:schemeClr val="bg1"/>
                </a:solidFill>
              </a:rPr>
              <a:t>Η περιγραφή των κινήσεων ως προς αυτό το σύστημα δε θα είναι λάθος.</a:t>
            </a:r>
          </a:p>
          <a:p>
            <a:pPr algn="just"/>
            <a:r>
              <a:rPr lang="el-GR" dirty="0">
                <a:solidFill>
                  <a:schemeClr val="bg1"/>
                </a:solidFill>
              </a:rPr>
              <a:t>Όμως αν δεν είναι αδρανειακό σύστημα, θα υπάρχουν σώματα που επιταχύνονται ακόμα και αν δεν εμφανίζονται πραγματικές δυνάμεις που ασκούνται σε αυτά.</a:t>
            </a:r>
          </a:p>
        </p:txBody>
      </p:sp>
    </p:spTree>
    <p:extLst>
      <p:ext uri="{BB962C8B-B14F-4D97-AF65-F5344CB8AC3E}">
        <p14:creationId xmlns:p14="http://schemas.microsoft.com/office/powerpoint/2010/main" val="209305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3 - TextBox">
            <a:extLst>
              <a:ext uri="{FF2B5EF4-FFF2-40B4-BE49-F238E27FC236}">
                <a16:creationId xmlns:a16="http://schemas.microsoft.com/office/drawing/2014/main" id="{EF3CA8A9-B944-18AE-5B5E-35880DDE3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342" y="279500"/>
            <a:ext cx="914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1</a:t>
            </a:r>
            <a:r>
              <a:rPr lang="el-GR" sz="3600" b="1" baseline="30000" dirty="0">
                <a:solidFill>
                  <a:schemeClr val="bg1"/>
                </a:solidFill>
                <a:latin typeface="Calibri" pitchFamily="34" charset="0"/>
              </a:rPr>
              <a:t>ος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 και 2</a:t>
            </a:r>
            <a:r>
              <a:rPr lang="el-GR" sz="3600" b="1" baseline="30000" dirty="0">
                <a:solidFill>
                  <a:schemeClr val="bg1"/>
                </a:solidFill>
                <a:latin typeface="Calibri" pitchFamily="34" charset="0"/>
              </a:rPr>
              <a:t>ος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 Νόμοι του 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Newton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  <a:p>
            <a:endParaRPr lang="el-GR" dirty="0">
              <a:latin typeface="Calibri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7F24D83-FCA4-E29F-100F-01AF32C200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4531" y="4840573"/>
            <a:ext cx="11219360" cy="580126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Μη αδρανειακό σύστημα αναφοράς</a:t>
            </a:r>
          </a:p>
        </p:txBody>
      </p:sp>
      <p:pic>
        <p:nvPicPr>
          <p:cNvPr id="5" name="dogInAirplane">
            <a:hlinkClick r:id="" action="ppaction://media"/>
            <a:extLst>
              <a:ext uri="{FF2B5EF4-FFF2-40B4-BE49-F238E27FC236}">
                <a16:creationId xmlns:a16="http://schemas.microsoft.com/office/drawing/2014/main" id="{AECAB3F6-4D89-BE76-1053-A2AA2858D1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802348" y="1254225"/>
            <a:ext cx="3896970" cy="292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83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34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3 - TextBox">
            <a:extLst>
              <a:ext uri="{FF2B5EF4-FFF2-40B4-BE49-F238E27FC236}">
                <a16:creationId xmlns:a16="http://schemas.microsoft.com/office/drawing/2014/main" id="{B009589C-AAF4-9B2F-A251-23B4833F6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4342" y="279500"/>
            <a:ext cx="914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1</a:t>
            </a:r>
            <a:r>
              <a:rPr lang="el-GR" sz="3600" b="1" baseline="30000" dirty="0">
                <a:solidFill>
                  <a:schemeClr val="bg1"/>
                </a:solidFill>
                <a:latin typeface="Calibri" pitchFamily="34" charset="0"/>
              </a:rPr>
              <a:t>ος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 Νόμος του 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Newton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  <a:p>
            <a:endParaRPr lang="el-GR" dirty="0">
              <a:latin typeface="Calibri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6FC0B1F2-7EAD-EC64-F066-1AF4BDBF06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3650" y="1076075"/>
            <a:ext cx="9734550" cy="506745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Τι θα συνέβαινε αν η Γη σταματούσε ξαφνικά να περιστρέφεται ?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by </a:t>
            </a:r>
            <a:r>
              <a:rPr lang="en-US" dirty="0" err="1">
                <a:solidFill>
                  <a:schemeClr val="bg1"/>
                </a:solidFill>
              </a:rPr>
              <a:t>Astronio</a:t>
            </a:r>
            <a:endParaRPr lang="el-GR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https://www.youtube.com/watch?v=ApYXqTTFino&amp;ab_channel=Astronio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DFF536-B61F-73B7-84B2-BCD17ADF7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914" y="1919213"/>
            <a:ext cx="5906856" cy="3019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8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3375"/>
            <a:ext cx="9144000" cy="998620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Ελεύθερη Πτώση</a:t>
            </a:r>
            <a:endParaRPr lang="en-15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C6560E-06D4-0153-A7C8-D6AB019C85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21555"/>
            <a:ext cx="9144000" cy="506745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Πείραμα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Αφήνουμε να πέσουν δύο κομμάτια πλαστελίνης, σώμα Α και σώμα Β.</a:t>
            </a:r>
          </a:p>
          <a:p>
            <a:r>
              <a:rPr lang="el-GR" dirty="0">
                <a:solidFill>
                  <a:schemeClr val="bg1"/>
                </a:solidFill>
              </a:rPr>
              <a:t>Το ένα έχει διπλάσια μάζα από το άλλο, </a:t>
            </a:r>
            <a:r>
              <a:rPr lang="en-US" dirty="0" err="1">
                <a:solidFill>
                  <a:schemeClr val="bg1"/>
                </a:solidFill>
              </a:rPr>
              <a:t>m</a:t>
            </a:r>
            <a:r>
              <a:rPr lang="en-US" baseline="-25000" dirty="0" err="1">
                <a:solidFill>
                  <a:schemeClr val="bg1"/>
                </a:solidFill>
              </a:rPr>
              <a:t>B</a:t>
            </a:r>
            <a:r>
              <a:rPr lang="en-US" dirty="0">
                <a:solidFill>
                  <a:schemeClr val="bg1"/>
                </a:solidFill>
              </a:rPr>
              <a:t> = 2 m</a:t>
            </a:r>
            <a:r>
              <a:rPr lang="en-US" baseline="-25000" dirty="0">
                <a:solidFill>
                  <a:schemeClr val="bg1"/>
                </a:solidFill>
              </a:rPr>
              <a:t>A</a:t>
            </a:r>
            <a:r>
              <a:rPr lang="el-GR" dirty="0">
                <a:solidFill>
                  <a:schemeClr val="bg1"/>
                </a:solidFill>
              </a:rPr>
              <a:t>.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Παρατηρώ ότι χτυπούν στο έδαφος ταυτόχρονα.</a:t>
            </a:r>
          </a:p>
          <a:p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4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9375"/>
            <a:ext cx="9144000" cy="998620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Ελεύθερη Πτώση</a:t>
            </a:r>
            <a:endParaRPr lang="en-15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DEC6560E-06D4-0153-A7C8-D6AB019C85D2}"/>
                  </a:ext>
                </a:extLst>
              </p:cNvPr>
              <p:cNvSpPr>
                <a:spLocks noGrp="1"/>
              </p:cNvSpPr>
              <p:nvPr>
                <p:ph type="subTitle" idx="1"/>
              </p:nvPr>
            </p:nvSpPr>
            <p:spPr>
              <a:xfrm>
                <a:off x="1266092" y="1341804"/>
                <a:ext cx="9541608" cy="915839"/>
              </a:xfrm>
            </p:spPr>
            <p:txBody>
              <a:bodyPr>
                <a:noAutofit/>
              </a:bodyPr>
              <a:lstStyle/>
              <a:p>
                <a:r>
                  <a:rPr lang="el-GR" dirty="0">
                    <a:solidFill>
                      <a:schemeClr val="bg1"/>
                    </a:solidFill>
                  </a:rPr>
                  <a:t>Ερώτημα:</a:t>
                </a:r>
              </a:p>
              <a:p>
                <a:r>
                  <a:rPr lang="el-GR" dirty="0">
                    <a:solidFill>
                      <a:schemeClr val="bg1"/>
                    </a:solidFill>
                  </a:rPr>
                  <a:t>Αφήνω να πέσουν από το ίδιο ύψος δύο σώματα Α και Β.</a:t>
                </a:r>
              </a:p>
              <a:p>
                <a:r>
                  <a:rPr lang="el-GR" dirty="0">
                    <a:solidFill>
                      <a:schemeClr val="bg1"/>
                    </a:solidFill>
                  </a:rPr>
                  <a:t>Το σώμα Β έχει διπλάσια μάζα</a:t>
                </a:r>
                <a:r>
                  <a:rPr lang="en-US" dirty="0">
                    <a:solidFill>
                      <a:schemeClr val="bg1"/>
                    </a:solidFill>
                  </a:rPr>
                  <a:t>, </a:t>
                </a:r>
                <a:r>
                  <a:rPr lang="el-GR" dirty="0">
                    <a:solidFill>
                      <a:schemeClr val="bg1"/>
                    </a:solidFill>
                  </a:rPr>
                  <a:t>και άρα διπλάσιο βάρος από το σώμα Α.</a:t>
                </a:r>
              </a:p>
              <a:p>
                <a:r>
                  <a:rPr lang="el-GR" dirty="0">
                    <a:solidFill>
                      <a:schemeClr val="bg1"/>
                    </a:solidFill>
                  </a:rPr>
                  <a:t>Επομένως, το σώμα Β το επιταχύνει διπλάσια δύναμη από ό, τι το σώμα Α, παρόλα αυτά, φτάνουν στο έδαφος ταυτόχρονα.  ΓΙΑΤΙ ?</a:t>
                </a:r>
              </a:p>
              <a:p>
                <a:endParaRPr lang="el-GR" dirty="0">
                  <a:solidFill>
                    <a:schemeClr val="bg1"/>
                  </a:solidFill>
                </a:endParaRPr>
              </a:p>
              <a:p>
                <a:r>
                  <a:rPr lang="el-GR" dirty="0">
                    <a:solidFill>
                      <a:schemeClr val="bg1"/>
                    </a:solidFill>
                  </a:rPr>
                  <a:t>Απάντηση</a:t>
                </a:r>
              </a:p>
              <a:p>
                <a:r>
                  <a:rPr lang="el-GR" dirty="0">
                    <a:solidFill>
                      <a:schemeClr val="bg1"/>
                    </a:solidFill>
                  </a:rPr>
                  <a:t>Όταν η μάζα είναι διπλάσια, αλλάζουν ταυτόχρονα δύο μεγέθη στην ποσοτική σχέση του 2</a:t>
                </a:r>
                <a:r>
                  <a:rPr lang="el-GR" baseline="30000" dirty="0">
                    <a:solidFill>
                      <a:schemeClr val="bg1"/>
                    </a:solidFill>
                  </a:rPr>
                  <a:t>ου</a:t>
                </a:r>
                <a:r>
                  <a:rPr lang="el-GR" dirty="0">
                    <a:solidFill>
                      <a:schemeClr val="bg1"/>
                    </a:solidFill>
                  </a:rPr>
                  <a:t> Νόμου του </a:t>
                </a:r>
                <a:r>
                  <a:rPr lang="en-US" dirty="0">
                    <a:solidFill>
                      <a:schemeClr val="bg1"/>
                    </a:solidFill>
                  </a:rPr>
                  <a:t>Newton</a:t>
                </a:r>
                <a:r>
                  <a:rPr lang="el-GR" dirty="0">
                    <a:solidFill>
                      <a:schemeClr val="bg1"/>
                    </a:solidFill>
                  </a:rPr>
                  <a:t>,</a:t>
                </a:r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l-GR" dirty="0">
                    <a:solidFill>
                      <a:schemeClr val="bg1"/>
                    </a:solidFill>
                  </a:rPr>
                  <a:t>:</a:t>
                </a:r>
              </a:p>
              <a:p>
                <a:r>
                  <a:rPr lang="el-GR" dirty="0">
                    <a:solidFill>
                      <a:schemeClr val="bg1"/>
                    </a:solidFill>
                  </a:rPr>
                  <a:t>α) η </a:t>
                </a:r>
                <a:r>
                  <a:rPr lang="el-GR" dirty="0" err="1">
                    <a:solidFill>
                      <a:schemeClr val="bg1"/>
                    </a:solidFill>
                  </a:rPr>
                  <a:t>βαρυτική</a:t>
                </a:r>
                <a:r>
                  <a:rPr lang="el-GR" dirty="0">
                    <a:solidFill>
                      <a:schemeClr val="bg1"/>
                    </a:solidFill>
                  </a:rPr>
                  <a:t> δύναμη είναι διπλάσια, και β) η μάζα είναι διπλάσια. </a:t>
                </a:r>
              </a:p>
              <a:p>
                <a:r>
                  <a:rPr lang="el-GR" dirty="0">
                    <a:solidFill>
                      <a:schemeClr val="bg1"/>
                    </a:solidFill>
                  </a:rPr>
                  <a:t>Έτσι, μπορεί το σώμα Β να το επιταχύνει μεν διπλάσια δύναμη, το διπλάσιο βάρος του, όμως το σώμα Β εμφανίζει και διπλάσια αδράνεια, δηλαδή διπλάσια αντίσταση στο να επιταχυνθεί.</a:t>
                </a:r>
              </a:p>
              <a:p>
                <a:endParaRPr lang="el-GR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Subtitle 2">
                <a:extLst>
                  <a:ext uri="{FF2B5EF4-FFF2-40B4-BE49-F238E27FC236}">
                    <a16:creationId xmlns:a16="http://schemas.microsoft.com/office/drawing/2014/main" id="{DEC6560E-06D4-0153-A7C8-D6AB019C85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1266092" y="1341804"/>
                <a:ext cx="9541608" cy="915839"/>
              </a:xfrm>
              <a:blipFill>
                <a:blip r:embed="rId3"/>
                <a:stretch>
                  <a:fillRect l="-511" t="-9333" r="-1214" b="-504000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337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3375"/>
            <a:ext cx="9144000" cy="998620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Ελεύθερη Πτώση</a:t>
            </a:r>
            <a:endParaRPr lang="en-15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4010D1-AF9E-7CBA-3CCC-110D50C38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178" y="1401918"/>
            <a:ext cx="863644" cy="825542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9A6C0E5-CE17-2B61-436E-4D61C8C72D3F}"/>
              </a:ext>
            </a:extLst>
          </p:cNvPr>
          <p:cNvCxnSpPr>
            <a:cxnSpLocks/>
          </p:cNvCxnSpPr>
          <p:nvPr/>
        </p:nvCxnSpPr>
        <p:spPr>
          <a:xfrm rot="5400000">
            <a:off x="624000" y="2688748"/>
            <a:ext cx="1800000" cy="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9125657-B706-3F99-DA4C-768E38E7D91D}"/>
                  </a:ext>
                </a:extLst>
              </p:cNvPr>
              <p:cNvSpPr txBox="1"/>
              <p:nvPr/>
            </p:nvSpPr>
            <p:spPr>
              <a:xfrm>
                <a:off x="1601218" y="3353361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9125657-B706-3F99-DA4C-768E38E7D9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1218" y="3353361"/>
                <a:ext cx="80924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8377DFC1-B42E-ECB0-D733-688DBD8E03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108" y="2192833"/>
            <a:ext cx="5391427" cy="13780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A21325C-1580-9336-DCF6-F26E439ABE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8038" y="3646276"/>
            <a:ext cx="5816899" cy="13716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135CB35-46FE-B49F-192E-E7B79A8DBE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5366" y="4977825"/>
            <a:ext cx="3168813" cy="16002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E764F6D-242E-17C6-4E99-02E623A868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5540" y="5194613"/>
            <a:ext cx="2812498" cy="13834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CF99CC-2061-A367-6940-A59F4B2FA6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6766" y="522193"/>
            <a:ext cx="1879673" cy="6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76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3375"/>
            <a:ext cx="9144000" cy="998620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Άσκηση</a:t>
            </a:r>
            <a:endParaRPr lang="en-15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ACB80C-0C7B-04FB-AE85-D584B2D957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07751"/>
            <a:ext cx="9144000" cy="506745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Στην επιφάνεια της Γης σε μία τοποθεσία η τιμή της επιτάχυνσης της βαρύτητας είναι </a:t>
            </a:r>
            <a:r>
              <a:rPr lang="en-US" dirty="0">
                <a:solidFill>
                  <a:schemeClr val="bg1"/>
                </a:solidFill>
              </a:rPr>
              <a:t>g = 10m/s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l-GR" dirty="0">
                <a:solidFill>
                  <a:schemeClr val="bg1"/>
                </a:solidFill>
              </a:rPr>
              <a:t>Να υπολογίσετε το βάρος σε εκείνη την τοποθεσία ενός σώματος μάζας </a:t>
            </a:r>
            <a:r>
              <a:rPr lang="en-US" dirty="0">
                <a:solidFill>
                  <a:schemeClr val="bg1"/>
                </a:solidFill>
              </a:rPr>
              <a:t>m = 2Kg.</a:t>
            </a:r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Λύση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0DD12C-B3A7-EB52-8D8B-7DF55C34A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77" y="3263298"/>
            <a:ext cx="1391068" cy="7321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561EBA3-9EF0-0D8E-BDD0-D58039A139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661" y="4075290"/>
            <a:ext cx="1836038" cy="8565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90127D5-7486-6E21-4B3A-0CED19D7ED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857" y="5011725"/>
            <a:ext cx="1362788" cy="91808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634DFCC-2511-CB75-68BA-738124971A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2286" y="3853252"/>
            <a:ext cx="2196478" cy="103841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1DD3B4E-26D4-D2F3-1562-513A61DB2E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1854" y="3884544"/>
            <a:ext cx="4001878" cy="100712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316F4DA-ACFB-A480-2E2F-71F86727AD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1304" y="5188557"/>
            <a:ext cx="3697307" cy="88328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CDCCC8E-1B64-6D37-135E-82E529757E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00285" y="5245001"/>
            <a:ext cx="1350489" cy="5362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F8AA2E-6920-9009-9DC3-3720B4801D9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87258" y="3933352"/>
            <a:ext cx="1879673" cy="6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8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3375"/>
            <a:ext cx="9144000" cy="998620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Άσκηση</a:t>
            </a:r>
            <a:endParaRPr lang="en-15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ACB80C-0C7B-04FB-AE85-D584B2D957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07751"/>
            <a:ext cx="9144000" cy="506745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Στην επιφάνεια της Γης σε μία τοποθεσία η τιμή της επιτάχυνσης της βαρύτητας είναι </a:t>
            </a:r>
            <a:r>
              <a:rPr lang="en-US" dirty="0">
                <a:solidFill>
                  <a:schemeClr val="bg1"/>
                </a:solidFill>
              </a:rPr>
              <a:t>g = 10m/s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l-GR" dirty="0">
                <a:solidFill>
                  <a:schemeClr val="bg1"/>
                </a:solidFill>
              </a:rPr>
              <a:t>Να υπολογίσετε το βάρος σε εκείνη την τοποθεσία ενός σώματος μάζας </a:t>
            </a:r>
            <a:r>
              <a:rPr lang="en-US" dirty="0">
                <a:solidFill>
                  <a:schemeClr val="bg1"/>
                </a:solidFill>
              </a:rPr>
              <a:t>m = 2</a:t>
            </a:r>
            <a:r>
              <a:rPr lang="el-GR" dirty="0">
                <a:solidFill>
                  <a:schemeClr val="bg1"/>
                </a:solidFill>
              </a:rPr>
              <a:t>00</a:t>
            </a:r>
            <a:r>
              <a:rPr lang="en-US" dirty="0">
                <a:solidFill>
                  <a:schemeClr val="bg1"/>
                </a:solidFill>
              </a:rPr>
              <a:t>g.</a:t>
            </a:r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Λύση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561EBA3-9EF0-0D8E-BDD0-D58039A139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661" y="4075290"/>
            <a:ext cx="1836038" cy="8565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90127D5-7486-6E21-4B3A-0CED19D7ED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57" y="5011725"/>
            <a:ext cx="1362788" cy="91808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634DFCC-2511-CB75-68BA-738124971A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8383" y="4527724"/>
            <a:ext cx="2196478" cy="10384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9ED6AE-D264-08AE-DA10-22862730B1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155" y="3222179"/>
            <a:ext cx="1560613" cy="6613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F6EAD4-881A-25CC-56EC-BB38367FE4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9798" y="3164181"/>
            <a:ext cx="1666824" cy="7297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539A7DB-F114-C2A1-1173-46A3DB692A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4546" y="4643505"/>
            <a:ext cx="3434065" cy="9982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B7ACB4-3F7B-31C5-7D29-82E0D4D8ED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55378" y="4683023"/>
            <a:ext cx="1735749" cy="8196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4D57A8C-5751-B804-41D8-8F67082EBFD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62524" y="4758501"/>
            <a:ext cx="996988" cy="6263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3AD62A-1479-AF15-9AFD-FC8035FD95D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56163" y="3825499"/>
            <a:ext cx="1879673" cy="6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15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3375"/>
            <a:ext cx="9144000" cy="998620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Άσκηση</a:t>
            </a:r>
            <a:endParaRPr lang="en-15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ACB80C-0C7B-04FB-AE85-D584B2D957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07751"/>
            <a:ext cx="9144000" cy="506745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Στην επιφάνεια της Γης σε μία τοποθεσία η τιμή της επιτάχυνσης της βαρύτητας είναι </a:t>
            </a:r>
            <a:r>
              <a:rPr lang="en-US" dirty="0">
                <a:solidFill>
                  <a:schemeClr val="bg1"/>
                </a:solidFill>
              </a:rPr>
              <a:t>g = 10m/s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el-GR" dirty="0">
                <a:solidFill>
                  <a:schemeClr val="bg1"/>
                </a:solidFill>
              </a:rPr>
              <a:t>Να υπολογίσετε τη μάζα ενός σώματος όταν σε εκείνη την τοποθεσία το βάρος του είναι </a:t>
            </a:r>
            <a:r>
              <a:rPr lang="en-US" dirty="0">
                <a:solidFill>
                  <a:schemeClr val="bg1"/>
                </a:solidFill>
              </a:rPr>
              <a:t>w = 40N.</a:t>
            </a:r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Λύση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44D7F7-26AE-3979-62ED-E5E0D743BB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32" y="2883379"/>
            <a:ext cx="2108277" cy="5806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4A1D98-34F7-0071-B6BD-C399E8981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71" y="3561758"/>
            <a:ext cx="2256797" cy="85652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D969CF4-995D-6178-6341-E55B42E2DB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547" y="4293725"/>
            <a:ext cx="1633636" cy="85652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243A9F9-A2CE-31ED-DA67-B02CD7EA00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722" y="5082516"/>
            <a:ext cx="2370047" cy="109490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65F73DE-1ECA-E273-8B40-46C7ED38C2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027" y="5211194"/>
            <a:ext cx="2620182" cy="119791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AE32D25-7355-15C2-91AE-2A1A2A3111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7215" y="5150249"/>
            <a:ext cx="1707805" cy="162918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C03ACBE-84CC-E99F-50F2-F7AABAD953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5567" y="4905689"/>
            <a:ext cx="2108278" cy="180892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41A2069-5383-6F64-9E9A-5E922D1C8A4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04392" y="5250185"/>
            <a:ext cx="1543787" cy="9986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5FEA2D-D8F7-553F-5965-FB532E01FEC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156163" y="3873707"/>
            <a:ext cx="1879673" cy="6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98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565569-77BF-AFF3-0BC4-6338E7F09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9993" y="2123574"/>
            <a:ext cx="3565032" cy="225101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7796FD5-4697-E042-35F5-06935BBE9E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8064"/>
            <a:ext cx="9144000" cy="888064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bg1"/>
                </a:solidFill>
              </a:rPr>
              <a:t>Υπολογισμός βάρους</a:t>
            </a:r>
            <a:endParaRPr lang="en-150" dirty="0">
              <a:solidFill>
                <a:schemeClr val="bg1"/>
              </a:solidFill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9DE2B58-CE91-E88B-1228-BD9F609B19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5286" y="1355872"/>
            <a:ext cx="9201428" cy="634320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Χρήση Βασικού Τύπου για Επίλυση Ασκήσεων</a:t>
            </a:r>
            <a:endParaRPr lang="en-150" dirty="0">
              <a:solidFill>
                <a:schemeClr val="bg1"/>
              </a:solidFill>
            </a:endParaRP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0C4055BB-0B62-7542-A720-2CA6486B2203}"/>
              </a:ext>
            </a:extLst>
          </p:cNvPr>
          <p:cNvSpPr/>
          <p:nvPr/>
        </p:nvSpPr>
        <p:spPr>
          <a:xfrm>
            <a:off x="5351104" y="2429949"/>
            <a:ext cx="1489792" cy="886026"/>
          </a:xfrm>
          <a:prstGeom prst="triangle">
            <a:avLst/>
          </a:pr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8DFCEA-3378-E527-E38C-23F71753E9E2}"/>
              </a:ext>
            </a:extLst>
          </p:cNvPr>
          <p:cNvSpPr/>
          <p:nvPr/>
        </p:nvSpPr>
        <p:spPr>
          <a:xfrm>
            <a:off x="4600227" y="3370118"/>
            <a:ext cx="1453662" cy="767862"/>
          </a:xfrm>
          <a:custGeom>
            <a:avLst/>
            <a:gdLst>
              <a:gd name="connsiteX0" fmla="*/ 0 w 1453662"/>
              <a:gd name="connsiteY0" fmla="*/ 767862 h 767862"/>
              <a:gd name="connsiteX1" fmla="*/ 679938 w 1453662"/>
              <a:gd name="connsiteY1" fmla="*/ 5862 h 767862"/>
              <a:gd name="connsiteX2" fmla="*/ 1453662 w 1453662"/>
              <a:gd name="connsiteY2" fmla="*/ 0 h 767862"/>
              <a:gd name="connsiteX3" fmla="*/ 1447800 w 1453662"/>
              <a:gd name="connsiteY3" fmla="*/ 767862 h 767862"/>
              <a:gd name="connsiteX4" fmla="*/ 0 w 1453662"/>
              <a:gd name="connsiteY4" fmla="*/ 767862 h 767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3662" h="767862">
                <a:moveTo>
                  <a:pt x="0" y="767862"/>
                </a:moveTo>
                <a:lnTo>
                  <a:pt x="679938" y="5862"/>
                </a:lnTo>
                <a:lnTo>
                  <a:pt x="1453662" y="0"/>
                </a:lnTo>
                <a:lnTo>
                  <a:pt x="1447800" y="767862"/>
                </a:lnTo>
                <a:lnTo>
                  <a:pt x="0" y="767862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1796A24-3625-8009-BD3B-0D132911AD6C}"/>
              </a:ext>
            </a:extLst>
          </p:cNvPr>
          <p:cNvSpPr/>
          <p:nvPr/>
        </p:nvSpPr>
        <p:spPr>
          <a:xfrm>
            <a:off x="6096000" y="3358395"/>
            <a:ext cx="1379315" cy="779585"/>
          </a:xfrm>
          <a:custGeom>
            <a:avLst/>
            <a:gdLst>
              <a:gd name="connsiteX0" fmla="*/ 23446 w 1371600"/>
              <a:gd name="connsiteY0" fmla="*/ 11723 h 762000"/>
              <a:gd name="connsiteX1" fmla="*/ 767862 w 1371600"/>
              <a:gd name="connsiteY1" fmla="*/ 0 h 762000"/>
              <a:gd name="connsiteX2" fmla="*/ 1371600 w 1371600"/>
              <a:gd name="connsiteY2" fmla="*/ 756138 h 762000"/>
              <a:gd name="connsiteX3" fmla="*/ 0 w 1371600"/>
              <a:gd name="connsiteY3" fmla="*/ 762000 h 762000"/>
              <a:gd name="connsiteX4" fmla="*/ 23446 w 1371600"/>
              <a:gd name="connsiteY4" fmla="*/ 11723 h 762000"/>
              <a:gd name="connsiteX0" fmla="*/ 0 w 1373446"/>
              <a:gd name="connsiteY0" fmla="*/ 15862 h 762000"/>
              <a:gd name="connsiteX1" fmla="*/ 769708 w 1373446"/>
              <a:gd name="connsiteY1" fmla="*/ 0 h 762000"/>
              <a:gd name="connsiteX2" fmla="*/ 1373446 w 1373446"/>
              <a:gd name="connsiteY2" fmla="*/ 756138 h 762000"/>
              <a:gd name="connsiteX3" fmla="*/ 1846 w 1373446"/>
              <a:gd name="connsiteY3" fmla="*/ 762000 h 762000"/>
              <a:gd name="connsiteX4" fmla="*/ 0 w 1373446"/>
              <a:gd name="connsiteY4" fmla="*/ 15862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3446" h="762000">
                <a:moveTo>
                  <a:pt x="0" y="15862"/>
                </a:moveTo>
                <a:lnTo>
                  <a:pt x="769708" y="0"/>
                </a:lnTo>
                <a:lnTo>
                  <a:pt x="1373446" y="756138"/>
                </a:lnTo>
                <a:lnTo>
                  <a:pt x="1846" y="762000"/>
                </a:lnTo>
                <a:cubicBezTo>
                  <a:pt x="1231" y="513287"/>
                  <a:pt x="615" y="264575"/>
                  <a:pt x="0" y="15862"/>
                </a:cubicBez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F079AD-E8E9-602F-7F90-AE594643BD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357" y="2241489"/>
            <a:ext cx="3276768" cy="11875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F523E82-5462-1B6D-D742-2650160D48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1031" y="2108681"/>
            <a:ext cx="3276768" cy="11875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813828C-6314-8330-BFFB-136265F3EF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7200" y="3657703"/>
            <a:ext cx="2286117" cy="162568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60BD1DB-4936-F0D7-D094-EAF5432B1C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7200" y="5197201"/>
            <a:ext cx="2140060" cy="132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436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8" grpId="0" animBg="1"/>
      <p:bldP spid="18" grpId="1" animBg="1"/>
      <p:bldP spid="21" grpId="0" animBg="1"/>
      <p:bldP spid="21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1370"/>
            <a:ext cx="9144000" cy="998620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Βάρος</a:t>
            </a:r>
            <a:endParaRPr lang="en-15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ACB80C-0C7B-04FB-AE85-D584B2D957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60511"/>
            <a:ext cx="9144000" cy="506745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Εξαρτάται από την απόστασή μας από το κέντρο της Γης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22E509D-BBDA-DB25-2C7E-4D526E087C9C}"/>
              </a:ext>
            </a:extLst>
          </p:cNvPr>
          <p:cNvSpPr/>
          <p:nvPr/>
        </p:nvSpPr>
        <p:spPr>
          <a:xfrm>
            <a:off x="-30004920" y="6265983"/>
            <a:ext cx="72000000" cy="72000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150199-6D7F-ADD9-4868-6BBE4188809E}"/>
              </a:ext>
            </a:extLst>
          </p:cNvPr>
          <p:cNvSpPr/>
          <p:nvPr/>
        </p:nvSpPr>
        <p:spPr>
          <a:xfrm>
            <a:off x="5503156" y="5282135"/>
            <a:ext cx="983848" cy="9838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FEE13AA-7C5C-E21B-EBAD-37B51ED550FE}"/>
              </a:ext>
            </a:extLst>
          </p:cNvPr>
          <p:cNvCxnSpPr>
            <a:cxnSpLocks/>
          </p:cNvCxnSpPr>
          <p:nvPr/>
        </p:nvCxnSpPr>
        <p:spPr>
          <a:xfrm rot="5400000">
            <a:off x="5465849" y="6320305"/>
            <a:ext cx="1080000" cy="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D8CE63E-A3E0-9DCF-5783-6C8C4668947E}"/>
                  </a:ext>
                </a:extLst>
              </p:cNvPr>
              <p:cNvSpPr txBox="1"/>
              <p:nvPr/>
            </p:nvSpPr>
            <p:spPr>
              <a:xfrm>
                <a:off x="6103921" y="6382329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D8CE63E-A3E0-9DCF-5783-6C8C466894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3921" y="6382329"/>
                <a:ext cx="80924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ubtitle 2">
            <a:extLst>
              <a:ext uri="{FF2B5EF4-FFF2-40B4-BE49-F238E27FC236}">
                <a16:creationId xmlns:a16="http://schemas.microsoft.com/office/drawing/2014/main" id="{87FE3E03-BB8A-807F-734F-7CEA427D10F1}"/>
              </a:ext>
            </a:extLst>
          </p:cNvPr>
          <p:cNvSpPr txBox="1">
            <a:spLocks/>
          </p:cNvSpPr>
          <p:nvPr/>
        </p:nvSpPr>
        <p:spPr>
          <a:xfrm>
            <a:off x="3001973" y="5866683"/>
            <a:ext cx="796775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Γη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0E524D53-5B0C-C262-2188-C5EF9F8931E5}"/>
              </a:ext>
            </a:extLst>
          </p:cNvPr>
          <p:cNvSpPr txBox="1">
            <a:spLocks/>
          </p:cNvSpPr>
          <p:nvPr/>
        </p:nvSpPr>
        <p:spPr>
          <a:xfrm>
            <a:off x="7009377" y="4577931"/>
            <a:ext cx="1275455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Σώμα Α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Subtitle 2">
                <a:extLst>
                  <a:ext uri="{FF2B5EF4-FFF2-40B4-BE49-F238E27FC236}">
                    <a16:creationId xmlns:a16="http://schemas.microsoft.com/office/drawing/2014/main" id="{FDCE88E1-4C54-C7DE-4254-9F30844E416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35646" y="2689236"/>
                <a:ext cx="8033217" cy="50674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l-GR" dirty="0">
                    <a:solidFill>
                      <a:schemeClr val="bg1"/>
                    </a:solidFill>
                  </a:rPr>
                  <a:t>Κοντά στην επιφάνεια της Γης:</a:t>
                </a:r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, g ≈ 10m/s</a:t>
                </a:r>
                <a:r>
                  <a:rPr lang="en-US" baseline="30000" dirty="0">
                    <a:solidFill>
                      <a:schemeClr val="bg1"/>
                    </a:solidFill>
                  </a:rPr>
                  <a:t>2</a:t>
                </a:r>
                <a:r>
                  <a:rPr lang="el-GR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7" name="Subtitle 2">
                <a:extLst>
                  <a:ext uri="{FF2B5EF4-FFF2-40B4-BE49-F238E27FC236}">
                    <a16:creationId xmlns:a16="http://schemas.microsoft.com/office/drawing/2014/main" id="{FDCE88E1-4C54-C7DE-4254-9F30844E41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5646" y="2689236"/>
                <a:ext cx="8033217" cy="506745"/>
              </a:xfrm>
              <a:prstGeom prst="rect">
                <a:avLst/>
              </a:prstGeom>
              <a:blipFill>
                <a:blip r:embed="rId4"/>
                <a:stretch>
                  <a:fillRect t="-16867" b="-10843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911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6" grpId="0" animBg="1"/>
      <p:bldP spid="9" grpId="0"/>
      <p:bldP spid="12" grpId="0" build="p"/>
      <p:bldP spid="15" grpId="0" build="p"/>
      <p:bldP spid="1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1370"/>
            <a:ext cx="9144000" cy="998620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Βάρος</a:t>
            </a:r>
            <a:endParaRPr lang="en-15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ACB80C-0C7B-04FB-AE85-D584B2D957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60511"/>
            <a:ext cx="9144000" cy="506745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Εξαρτάται από την απόστασή μας από το κέντρο της Γης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22E509D-BBDA-DB25-2C7E-4D526E087C9C}"/>
              </a:ext>
            </a:extLst>
          </p:cNvPr>
          <p:cNvSpPr/>
          <p:nvPr/>
        </p:nvSpPr>
        <p:spPr>
          <a:xfrm>
            <a:off x="1179802" y="2786483"/>
            <a:ext cx="3600000" cy="3600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150199-6D7F-ADD9-4868-6BBE4188809E}"/>
              </a:ext>
            </a:extLst>
          </p:cNvPr>
          <p:cNvSpPr/>
          <p:nvPr/>
        </p:nvSpPr>
        <p:spPr>
          <a:xfrm rot="3386628">
            <a:off x="5964674" y="2292430"/>
            <a:ext cx="360000" cy="360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FEE13AA-7C5C-E21B-EBAD-37B51ED550FE}"/>
              </a:ext>
            </a:extLst>
          </p:cNvPr>
          <p:cNvCxnSpPr>
            <a:cxnSpLocks/>
          </p:cNvCxnSpPr>
          <p:nvPr/>
        </p:nvCxnSpPr>
        <p:spPr>
          <a:xfrm flipH="1">
            <a:off x="5756424" y="2472430"/>
            <a:ext cx="373788" cy="249498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D8CE63E-A3E0-9DCF-5783-6C8C4668947E}"/>
                  </a:ext>
                </a:extLst>
              </p:cNvPr>
              <p:cNvSpPr txBox="1"/>
              <p:nvPr/>
            </p:nvSpPr>
            <p:spPr>
              <a:xfrm>
                <a:off x="5673137" y="2764351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D8CE63E-A3E0-9DCF-5783-6C8C466894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3137" y="2764351"/>
                <a:ext cx="80924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ubtitle 2">
            <a:extLst>
              <a:ext uri="{FF2B5EF4-FFF2-40B4-BE49-F238E27FC236}">
                <a16:creationId xmlns:a16="http://schemas.microsoft.com/office/drawing/2014/main" id="{28447102-5169-72F8-8E0A-4CA59C174E4E}"/>
              </a:ext>
            </a:extLst>
          </p:cNvPr>
          <p:cNvSpPr txBox="1">
            <a:spLocks/>
          </p:cNvSpPr>
          <p:nvPr/>
        </p:nvSpPr>
        <p:spPr>
          <a:xfrm>
            <a:off x="3388599" y="2291116"/>
            <a:ext cx="796775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Γη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45A48AB-4168-0130-C416-3E8B7E90B0EC}"/>
              </a:ext>
            </a:extLst>
          </p:cNvPr>
          <p:cNvSpPr txBox="1">
            <a:spLocks/>
          </p:cNvSpPr>
          <p:nvPr/>
        </p:nvSpPr>
        <p:spPr>
          <a:xfrm>
            <a:off x="6635035" y="2343806"/>
            <a:ext cx="1275455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Σώμα Α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C6E3F4-6E7E-082D-9DDB-FBCEC0D764DE}"/>
              </a:ext>
            </a:extLst>
          </p:cNvPr>
          <p:cNvCxnSpPr/>
          <p:nvPr/>
        </p:nvCxnSpPr>
        <p:spPr>
          <a:xfrm flipV="1">
            <a:off x="3035035" y="2034205"/>
            <a:ext cx="3746254" cy="2542891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BAFA1A45-AC51-B58D-1C92-3EF3F2983341}"/>
              </a:ext>
            </a:extLst>
          </p:cNvPr>
          <p:cNvSpPr/>
          <p:nvPr/>
        </p:nvSpPr>
        <p:spPr>
          <a:xfrm>
            <a:off x="2963035" y="4504908"/>
            <a:ext cx="144000" cy="144376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258048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1370"/>
            <a:ext cx="9144000" cy="998620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Βάρος</a:t>
            </a:r>
            <a:endParaRPr lang="en-15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ACB80C-0C7B-04FB-AE85-D584B2D957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60511"/>
            <a:ext cx="9144000" cy="506745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Εξαρτάται από την απόστασή μας από το κέντρο της Γης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22E509D-BBDA-DB25-2C7E-4D526E087C9C}"/>
              </a:ext>
            </a:extLst>
          </p:cNvPr>
          <p:cNvSpPr/>
          <p:nvPr/>
        </p:nvSpPr>
        <p:spPr>
          <a:xfrm>
            <a:off x="1179802" y="2786483"/>
            <a:ext cx="3600000" cy="36000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150199-6D7F-ADD9-4868-6BBE4188809E}"/>
              </a:ext>
            </a:extLst>
          </p:cNvPr>
          <p:cNvSpPr/>
          <p:nvPr/>
        </p:nvSpPr>
        <p:spPr>
          <a:xfrm rot="3386628">
            <a:off x="5964674" y="2292430"/>
            <a:ext cx="360000" cy="360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FEE13AA-7C5C-E21B-EBAD-37B51ED550FE}"/>
              </a:ext>
            </a:extLst>
          </p:cNvPr>
          <p:cNvCxnSpPr>
            <a:cxnSpLocks/>
          </p:cNvCxnSpPr>
          <p:nvPr/>
        </p:nvCxnSpPr>
        <p:spPr>
          <a:xfrm flipH="1">
            <a:off x="5756424" y="2472430"/>
            <a:ext cx="373788" cy="249498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D8CE63E-A3E0-9DCF-5783-6C8C4668947E}"/>
                  </a:ext>
                </a:extLst>
              </p:cNvPr>
              <p:cNvSpPr txBox="1"/>
              <p:nvPr/>
            </p:nvSpPr>
            <p:spPr>
              <a:xfrm>
                <a:off x="5704853" y="2850551"/>
                <a:ext cx="1349016" cy="4339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acc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l-GR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Γη</m:t>
                        </m:r>
                        <m:r>
                          <a:rPr lang="el-GR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l-GR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Α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D8CE63E-A3E0-9DCF-5783-6C8C466894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4853" y="2850551"/>
                <a:ext cx="1349016" cy="433965"/>
              </a:xfrm>
              <a:prstGeom prst="rect">
                <a:avLst/>
              </a:prstGeom>
              <a:blipFill>
                <a:blip r:embed="rId3"/>
                <a:stretch>
                  <a:fillRect t="-19718" b="-7042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ubtitle 2">
            <a:extLst>
              <a:ext uri="{FF2B5EF4-FFF2-40B4-BE49-F238E27FC236}">
                <a16:creationId xmlns:a16="http://schemas.microsoft.com/office/drawing/2014/main" id="{28447102-5169-72F8-8E0A-4CA59C174E4E}"/>
              </a:ext>
            </a:extLst>
          </p:cNvPr>
          <p:cNvSpPr txBox="1">
            <a:spLocks/>
          </p:cNvSpPr>
          <p:nvPr/>
        </p:nvSpPr>
        <p:spPr>
          <a:xfrm>
            <a:off x="3388599" y="2291116"/>
            <a:ext cx="796775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Γη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45A48AB-4168-0130-C416-3E8B7E90B0EC}"/>
              </a:ext>
            </a:extLst>
          </p:cNvPr>
          <p:cNvSpPr txBox="1">
            <a:spLocks/>
          </p:cNvSpPr>
          <p:nvPr/>
        </p:nvSpPr>
        <p:spPr>
          <a:xfrm>
            <a:off x="6635035" y="2343806"/>
            <a:ext cx="1275455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Σώμα Α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C6E3F4-6E7E-082D-9DDB-FBCEC0D764DE}"/>
              </a:ext>
            </a:extLst>
          </p:cNvPr>
          <p:cNvCxnSpPr/>
          <p:nvPr/>
        </p:nvCxnSpPr>
        <p:spPr>
          <a:xfrm flipV="1">
            <a:off x="3035035" y="2034205"/>
            <a:ext cx="3746254" cy="2542891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BAFA1A45-AC51-B58D-1C92-3EF3F2983341}"/>
              </a:ext>
            </a:extLst>
          </p:cNvPr>
          <p:cNvSpPr/>
          <p:nvPr/>
        </p:nvSpPr>
        <p:spPr>
          <a:xfrm>
            <a:off x="2963035" y="4504908"/>
            <a:ext cx="144000" cy="144376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DC66C04-AAB2-1290-4B8D-9557B03AEC19}"/>
                  </a:ext>
                </a:extLst>
              </p:cNvPr>
              <p:cNvSpPr txBox="1"/>
              <p:nvPr/>
            </p:nvSpPr>
            <p:spPr>
              <a:xfrm>
                <a:off x="3203842" y="4527062"/>
                <a:ext cx="998002" cy="4339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l-GR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Α</m:t>
                        </m:r>
                        <m:r>
                          <a:rPr lang="el-GR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l-GR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Γη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DC66C04-AAB2-1290-4B8D-9557B03AEC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842" y="4527062"/>
                <a:ext cx="998002" cy="433965"/>
              </a:xfrm>
              <a:prstGeom prst="rect">
                <a:avLst/>
              </a:prstGeom>
              <a:blipFill>
                <a:blip r:embed="rId4"/>
                <a:stretch>
                  <a:fillRect t="-19718" b="-7042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5E6C51F-0323-FA97-8FCE-FD5049E51E96}"/>
              </a:ext>
            </a:extLst>
          </p:cNvPr>
          <p:cNvCxnSpPr>
            <a:cxnSpLocks/>
          </p:cNvCxnSpPr>
          <p:nvPr/>
        </p:nvCxnSpPr>
        <p:spPr>
          <a:xfrm rot="10800000" flipH="1">
            <a:off x="3016949" y="4336985"/>
            <a:ext cx="373788" cy="249498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>
            <a:extLst>
              <a:ext uri="{FF2B5EF4-FFF2-40B4-BE49-F238E27FC236}">
                <a16:creationId xmlns:a16="http://schemas.microsoft.com/office/drawing/2014/main" id="{9128E505-DA90-48B1-0115-4595390CDB12}"/>
              </a:ext>
            </a:extLst>
          </p:cNvPr>
          <p:cNvSpPr txBox="1">
            <a:spLocks/>
          </p:cNvSpPr>
          <p:nvPr/>
        </p:nvSpPr>
        <p:spPr>
          <a:xfrm>
            <a:off x="6563035" y="3988795"/>
            <a:ext cx="3191185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Ζεύγος</a:t>
            </a:r>
          </a:p>
          <a:p>
            <a:r>
              <a:rPr lang="el-GR" dirty="0">
                <a:solidFill>
                  <a:schemeClr val="bg1"/>
                </a:solidFill>
              </a:rPr>
              <a:t>Δράση - Αντίδραση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9F7B196-C816-6B1E-8876-E88374CA300F}"/>
                  </a:ext>
                </a:extLst>
              </p:cNvPr>
              <p:cNvSpPr txBox="1"/>
              <p:nvPr/>
            </p:nvSpPr>
            <p:spPr>
              <a:xfrm>
                <a:off x="7178784" y="4982836"/>
                <a:ext cx="2116678" cy="4339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l-GR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Α</m:t>
                        </m:r>
                        <m:r>
                          <a:rPr lang="el-GR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l-GR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Γη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l-GR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Γη</m:t>
                        </m:r>
                        <m:r>
                          <a:rPr lang="el-GR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l-GR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Α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9F7B196-C816-6B1E-8876-E88374CA30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8784" y="4982836"/>
                <a:ext cx="2116678" cy="433965"/>
              </a:xfrm>
              <a:prstGeom prst="rect">
                <a:avLst/>
              </a:prstGeom>
              <a:blipFill>
                <a:blip r:embed="rId5"/>
                <a:stretch>
                  <a:fillRect t="-19444" b="-6944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ubtitle 2">
            <a:extLst>
              <a:ext uri="{FF2B5EF4-FFF2-40B4-BE49-F238E27FC236}">
                <a16:creationId xmlns:a16="http://schemas.microsoft.com/office/drawing/2014/main" id="{EF0038E2-3065-20F4-469C-A3B260FBDAC7}"/>
              </a:ext>
            </a:extLst>
          </p:cNvPr>
          <p:cNvSpPr txBox="1">
            <a:spLocks/>
          </p:cNvSpPr>
          <p:nvPr/>
        </p:nvSpPr>
        <p:spPr>
          <a:xfrm>
            <a:off x="4673002" y="5743916"/>
            <a:ext cx="7373757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Αφού οι δυνάμεις έχουν ίσα μέτρα, γιατί δεν πέφτει η Γη προς το σώμα Α, αλλά πέφτει το σώμα Α προς τη Γη?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E58788D9-E3C0-C0C6-A5B5-72CE4D7F0E6B}"/>
              </a:ext>
            </a:extLst>
          </p:cNvPr>
          <p:cNvSpPr txBox="1">
            <a:spLocks/>
          </p:cNvSpPr>
          <p:nvPr/>
        </p:nvSpPr>
        <p:spPr>
          <a:xfrm>
            <a:off x="8415313" y="2341639"/>
            <a:ext cx="3191185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Ποια δύναμη είναι ισχυρότερη?</a:t>
            </a:r>
          </a:p>
        </p:txBody>
      </p:sp>
    </p:spTree>
    <p:extLst>
      <p:ext uri="{BB962C8B-B14F-4D97-AF65-F5344CB8AC3E}">
        <p14:creationId xmlns:p14="http://schemas.microsoft.com/office/powerpoint/2010/main" val="3169810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1370"/>
            <a:ext cx="9144000" cy="998620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Βάρος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και Μάζα</a:t>
            </a:r>
            <a:endParaRPr lang="en-15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ACB80C-0C7B-04FB-AE85-D584B2D957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650" y="1732200"/>
            <a:ext cx="5340350" cy="506745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Βάρος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Είναι δύναμη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Μονάδα μέτρησης: 1 </a:t>
            </a:r>
            <a:r>
              <a:rPr lang="en-US" dirty="0">
                <a:solidFill>
                  <a:schemeClr val="bg1"/>
                </a:solidFill>
              </a:rPr>
              <a:t>Newton (S.I.)</a:t>
            </a:r>
            <a:endParaRPr lang="el-GR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Διανυσματικό Μέγεθος</a:t>
            </a:r>
            <a:endParaRPr lang="en-US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Εκφράζει πόσο ισχυρά έλκεται το σώμα από ένα ουράνιο σώμα (π.χ. Γη)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Εξαρτάται από την τοποθεσία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21F86331-115D-3F4D-F373-AACE21FEEB97}"/>
              </a:ext>
            </a:extLst>
          </p:cNvPr>
          <p:cNvSpPr txBox="1">
            <a:spLocks/>
          </p:cNvSpPr>
          <p:nvPr/>
        </p:nvSpPr>
        <p:spPr>
          <a:xfrm>
            <a:off x="6394450" y="1732200"/>
            <a:ext cx="5143500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Μάζα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Είναι το μέτρο της </a:t>
            </a:r>
            <a:r>
              <a:rPr lang="el-GR" dirty="0" err="1">
                <a:solidFill>
                  <a:schemeClr val="bg1"/>
                </a:solidFill>
              </a:rPr>
              <a:t>αδράνεις</a:t>
            </a:r>
            <a:endParaRPr lang="el-GR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Μονάδα μέτρησης: 1</a:t>
            </a:r>
            <a:r>
              <a:rPr lang="en-US" dirty="0">
                <a:solidFill>
                  <a:schemeClr val="bg1"/>
                </a:solidFill>
              </a:rPr>
              <a:t>Kg</a:t>
            </a:r>
            <a:endParaRPr lang="el-GR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Μονόμετρο Μέγεθος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Εκφράζει ποσότητα ύλης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dirty="0">
                <a:solidFill>
                  <a:schemeClr val="bg1"/>
                </a:solidFill>
              </a:rPr>
              <a:t>Δεν εξαρτάται από την τοποθεσία</a:t>
            </a:r>
            <a:br>
              <a:rPr lang="en-US" dirty="0">
                <a:solidFill>
                  <a:schemeClr val="bg1"/>
                </a:solidFill>
              </a:rPr>
            </a:br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548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A1DBC44-A44C-5A10-72BC-36D7781EC3BA}"/>
              </a:ext>
            </a:extLst>
          </p:cNvPr>
          <p:cNvSpPr/>
          <p:nvPr/>
        </p:nvSpPr>
        <p:spPr>
          <a:xfrm>
            <a:off x="113709" y="4857119"/>
            <a:ext cx="4229100" cy="349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66933"/>
            <a:ext cx="9144000" cy="998620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Άσκηση</a:t>
            </a:r>
            <a:endParaRPr lang="en-15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ACB80C-0C7B-04FB-AE85-D584B2D957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977743"/>
            <a:ext cx="12192000" cy="506745"/>
          </a:xfrm>
        </p:spPr>
        <p:txBody>
          <a:bodyPr>
            <a:noAutofit/>
          </a:bodyPr>
          <a:lstStyle/>
          <a:p>
            <a:pPr algn="just"/>
            <a:r>
              <a:rPr lang="el-GR" dirty="0">
                <a:solidFill>
                  <a:schemeClr val="bg1"/>
                </a:solidFill>
              </a:rPr>
              <a:t>Ένας άνθρωπος σπρώχνει ένα κουτί μάζας </a:t>
            </a:r>
            <a:r>
              <a:rPr lang="en-US" dirty="0">
                <a:solidFill>
                  <a:schemeClr val="bg1"/>
                </a:solidFill>
              </a:rPr>
              <a:t>m = </a:t>
            </a:r>
            <a:r>
              <a:rPr lang="el-GR" dirty="0">
                <a:solidFill>
                  <a:schemeClr val="bg1"/>
                </a:solidFill>
              </a:rPr>
              <a:t>20</a:t>
            </a:r>
            <a:r>
              <a:rPr lang="en-US" dirty="0">
                <a:solidFill>
                  <a:schemeClr val="bg1"/>
                </a:solidFill>
              </a:rPr>
              <a:t>Kg, </a:t>
            </a:r>
            <a:r>
              <a:rPr lang="el-GR" dirty="0">
                <a:solidFill>
                  <a:schemeClr val="bg1"/>
                </a:solidFill>
              </a:rPr>
              <a:t>με οριζόντια δύναμη</a:t>
            </a:r>
            <a:r>
              <a:rPr lang="en-US" dirty="0">
                <a:solidFill>
                  <a:schemeClr val="bg1"/>
                </a:solidFill>
              </a:rPr>
              <a:t> F</a:t>
            </a:r>
            <a:r>
              <a:rPr lang="el-GR" dirty="0">
                <a:solidFill>
                  <a:schemeClr val="bg1"/>
                </a:solidFill>
              </a:rPr>
              <a:t>, σε λείο οριζόντιο δάπεδο, και αυτό αποκτά επιτάχυνση α = 3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l-GR" dirty="0">
                <a:solidFill>
                  <a:schemeClr val="bg1"/>
                </a:solidFill>
              </a:rPr>
              <a:t>/</a:t>
            </a:r>
            <a:r>
              <a:rPr lang="en-US" dirty="0">
                <a:solidFill>
                  <a:schemeClr val="bg1"/>
                </a:solidFill>
              </a:rPr>
              <a:t>s</a:t>
            </a:r>
            <a:r>
              <a:rPr lang="el-GR" baseline="30000" dirty="0">
                <a:solidFill>
                  <a:schemeClr val="bg1"/>
                </a:solidFill>
              </a:rPr>
              <a:t>2</a:t>
            </a:r>
            <a:r>
              <a:rPr lang="el-GR" dirty="0">
                <a:solidFill>
                  <a:schemeClr val="bg1"/>
                </a:solidFill>
              </a:rPr>
              <a:t>. Να υπολογίσετε το μέτρο της δύναμης </a:t>
            </a:r>
            <a:r>
              <a:rPr lang="en-US" dirty="0">
                <a:solidFill>
                  <a:schemeClr val="bg1"/>
                </a:solidFill>
              </a:rPr>
              <a:t>F</a:t>
            </a:r>
            <a:r>
              <a:rPr lang="el-GR" dirty="0">
                <a:solidFill>
                  <a:schemeClr val="bg1"/>
                </a:solidFill>
              </a:rPr>
              <a:t>.</a:t>
            </a:r>
          </a:p>
          <a:p>
            <a:r>
              <a:rPr lang="el-GR" dirty="0">
                <a:solidFill>
                  <a:schemeClr val="bg1"/>
                </a:solidFill>
              </a:rPr>
              <a:t>Λύση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515047D-F380-BD4D-C29E-9D409E42F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059" y="4187160"/>
            <a:ext cx="869994" cy="66995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FFC25D3-5EF2-8585-7823-FB964B0B5A25}"/>
              </a:ext>
            </a:extLst>
          </p:cNvPr>
          <p:cNvSpPr/>
          <p:nvPr/>
        </p:nvSpPr>
        <p:spPr>
          <a:xfrm>
            <a:off x="1752053" y="4107927"/>
            <a:ext cx="929655" cy="7457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B207B99-DE96-1021-9C4E-6FCA34C4731D}"/>
              </a:ext>
            </a:extLst>
          </p:cNvPr>
          <p:cNvCxnSpPr>
            <a:cxnSpLocks/>
          </p:cNvCxnSpPr>
          <p:nvPr/>
        </p:nvCxnSpPr>
        <p:spPr>
          <a:xfrm rot="-5400000">
            <a:off x="1503723" y="3762402"/>
            <a:ext cx="1440000" cy="0"/>
          </a:xfrm>
          <a:prstGeom prst="straightConnector1">
            <a:avLst/>
          </a:prstGeom>
          <a:ln w="635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840CFD8-EDC6-402B-FE58-32AC8A3E20EA}"/>
              </a:ext>
            </a:extLst>
          </p:cNvPr>
          <p:cNvCxnSpPr>
            <a:cxnSpLocks/>
          </p:cNvCxnSpPr>
          <p:nvPr/>
        </p:nvCxnSpPr>
        <p:spPr>
          <a:xfrm rot="5400000">
            <a:off x="1503723" y="5200072"/>
            <a:ext cx="1440000" cy="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2BA0A8A-F07A-B6C3-7EC1-D03B05661773}"/>
                  </a:ext>
                </a:extLst>
              </p:cNvPr>
              <p:cNvSpPr txBox="1"/>
              <p:nvPr/>
            </p:nvSpPr>
            <p:spPr>
              <a:xfrm>
                <a:off x="2172430" y="5766508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2BA0A8A-F07A-B6C3-7EC1-D03B056617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430" y="5766508"/>
                <a:ext cx="80924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3E01178-62A5-D0F8-468A-0FF331865398}"/>
                  </a:ext>
                </a:extLst>
              </p:cNvPr>
              <p:cNvSpPr txBox="1"/>
              <p:nvPr/>
            </p:nvSpPr>
            <p:spPr>
              <a:xfrm>
                <a:off x="2217956" y="2798890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3E01178-62A5-D0F8-468A-0FF3318653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7956" y="2798890"/>
                <a:ext cx="809244" cy="4047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ubtitle 2">
            <a:extLst>
              <a:ext uri="{FF2B5EF4-FFF2-40B4-BE49-F238E27FC236}">
                <a16:creationId xmlns:a16="http://schemas.microsoft.com/office/drawing/2014/main" id="{56ED39D5-104E-6925-F4EF-958D16DAD27C}"/>
              </a:ext>
            </a:extLst>
          </p:cNvPr>
          <p:cNvSpPr txBox="1">
            <a:spLocks/>
          </p:cNvSpPr>
          <p:nvPr/>
        </p:nvSpPr>
        <p:spPr>
          <a:xfrm>
            <a:off x="5091503" y="2726294"/>
            <a:ext cx="6694967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dirty="0">
                <a:solidFill>
                  <a:schemeClr val="bg1"/>
                </a:solidFill>
              </a:rPr>
              <a:t>Αυτή είναι η προηγούμενη άσκηση.</a:t>
            </a:r>
          </a:p>
          <a:p>
            <a:pPr algn="just"/>
            <a:r>
              <a:rPr lang="el-GR" dirty="0">
                <a:solidFill>
                  <a:schemeClr val="bg1"/>
                </a:solidFill>
              </a:rPr>
              <a:t>Τώρα εξετάζουμε τι συμβαίνει στον κατακόρυφο άξονα.</a:t>
            </a:r>
            <a:endParaRPr lang="en-US" dirty="0">
              <a:solidFill>
                <a:schemeClr val="bg1"/>
              </a:solidFill>
            </a:endParaRPr>
          </a:p>
          <a:p>
            <a:pPr algn="just"/>
            <a:endParaRPr lang="en-US" dirty="0">
              <a:solidFill>
                <a:schemeClr val="bg1"/>
              </a:solidFill>
            </a:endParaRPr>
          </a:p>
          <a:p>
            <a:pPr algn="just"/>
            <a:endParaRPr lang="en-US" dirty="0">
              <a:solidFill>
                <a:schemeClr val="bg1"/>
              </a:solidFill>
            </a:endParaRPr>
          </a:p>
          <a:p>
            <a:pPr algn="just"/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077CCD0-8CD4-CD4E-DEC2-A3B0C3A96537}"/>
              </a:ext>
            </a:extLst>
          </p:cNvPr>
          <p:cNvSpPr/>
          <p:nvPr/>
        </p:nvSpPr>
        <p:spPr>
          <a:xfrm>
            <a:off x="2145956" y="4406576"/>
            <a:ext cx="144000" cy="144376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0B7F10-DAC6-2D1B-826D-5194C0C693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6709" y="4461878"/>
            <a:ext cx="1753396" cy="8277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269028-57B2-F684-0C35-204033E7CF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0105" y="4522797"/>
            <a:ext cx="2339162" cy="5083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8DD1AB-7A82-3439-EF5F-5B5E37262A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95207" y="4511007"/>
            <a:ext cx="2118164" cy="70108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24B2754-DCBF-ECE4-8C7F-95623C8AA4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40673" y="5692260"/>
            <a:ext cx="8180159" cy="878096"/>
          </a:xfrm>
          <a:prstGeom prst="rect">
            <a:avLst/>
          </a:prstGeom>
        </p:spPr>
      </p:pic>
      <p:sp>
        <p:nvSpPr>
          <p:cNvPr id="16" name="Subtitle 2">
            <a:extLst>
              <a:ext uri="{FF2B5EF4-FFF2-40B4-BE49-F238E27FC236}">
                <a16:creationId xmlns:a16="http://schemas.microsoft.com/office/drawing/2014/main" id="{E71CF0E7-ADE6-07EC-BAF6-FE6B7D8D9886}"/>
              </a:ext>
            </a:extLst>
          </p:cNvPr>
          <p:cNvSpPr txBox="1">
            <a:spLocks/>
          </p:cNvSpPr>
          <p:nvPr/>
        </p:nvSpPr>
        <p:spPr>
          <a:xfrm>
            <a:off x="7337316" y="3849871"/>
            <a:ext cx="2089018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dirty="0">
                <a:solidFill>
                  <a:schemeClr val="bg1"/>
                </a:solidFill>
              </a:rPr>
              <a:t>Ισορροπία</a:t>
            </a:r>
            <a:endParaRPr lang="en-US" dirty="0">
              <a:solidFill>
                <a:schemeClr val="bg1"/>
              </a:solidFill>
            </a:endParaRPr>
          </a:p>
          <a:p>
            <a:pPr algn="just"/>
            <a:endParaRPr lang="en-US" dirty="0">
              <a:solidFill>
                <a:schemeClr val="bg1"/>
              </a:solidFill>
            </a:endParaRPr>
          </a:p>
          <a:p>
            <a:pPr algn="just"/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9624FF-A8DB-213A-5C91-10C7E2B5DB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28433" y="3776696"/>
            <a:ext cx="1539567" cy="544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0259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1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A1DBC44-A44C-5A10-72BC-36D7781EC3BA}"/>
              </a:ext>
            </a:extLst>
          </p:cNvPr>
          <p:cNvSpPr/>
          <p:nvPr/>
        </p:nvSpPr>
        <p:spPr>
          <a:xfrm>
            <a:off x="0" y="6570113"/>
            <a:ext cx="3872089" cy="2878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3375"/>
            <a:ext cx="9144000" cy="998620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Άσκηση</a:t>
            </a:r>
            <a:endParaRPr lang="en-15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ACB80C-0C7B-04FB-AE85-D584B2D957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22312" y="1707751"/>
            <a:ext cx="8353778" cy="506745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Ένα γραφείο ηρεμεί στο έδαφος και έχει βάρος </a:t>
            </a:r>
            <a:r>
              <a:rPr lang="en-US" dirty="0">
                <a:solidFill>
                  <a:schemeClr val="bg1"/>
                </a:solidFill>
              </a:rPr>
              <a:t>w = </a:t>
            </a:r>
            <a:r>
              <a:rPr lang="el-GR" dirty="0">
                <a:solidFill>
                  <a:schemeClr val="bg1"/>
                </a:solidFill>
              </a:rPr>
              <a:t>100Ν.</a:t>
            </a:r>
          </a:p>
          <a:p>
            <a:r>
              <a:rPr lang="el-GR" dirty="0">
                <a:solidFill>
                  <a:schemeClr val="bg1"/>
                </a:solidFill>
              </a:rPr>
              <a:t>Να σχεδιάσετε τις δυνάμεις που του ασκούνται.</a:t>
            </a:r>
          </a:p>
          <a:p>
            <a:r>
              <a:rPr lang="el-GR" dirty="0">
                <a:solidFill>
                  <a:schemeClr val="bg1"/>
                </a:solidFill>
              </a:rPr>
              <a:t>Λύση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1FAC00-BA2A-7CE7-3922-C11D11133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472" y="2400098"/>
            <a:ext cx="2176874" cy="15316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EEBAEE-36DE-C71D-25D5-8EC9CE657F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4045" y="5329539"/>
            <a:ext cx="1659643" cy="1240575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5D94439-EC2B-6CCE-463F-3A6E814D738E}"/>
              </a:ext>
            </a:extLst>
          </p:cNvPr>
          <p:cNvCxnSpPr>
            <a:cxnSpLocks/>
          </p:cNvCxnSpPr>
          <p:nvPr/>
        </p:nvCxnSpPr>
        <p:spPr>
          <a:xfrm rot="5400000">
            <a:off x="1283866" y="6104260"/>
            <a:ext cx="1440000" cy="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D8A8B61-557A-BE3E-C6FE-FA1DD59EAB3A}"/>
                  </a:ext>
                </a:extLst>
              </p:cNvPr>
              <p:cNvSpPr txBox="1"/>
              <p:nvPr/>
            </p:nvSpPr>
            <p:spPr>
              <a:xfrm>
                <a:off x="1764909" y="6104260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D8A8B61-557A-BE3E-C6FE-FA1DD59EAB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4909" y="6104260"/>
                <a:ext cx="80924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3B85401-AB1A-DCC8-9EAF-EB296CB6B658}"/>
              </a:ext>
            </a:extLst>
          </p:cNvPr>
          <p:cNvCxnSpPr>
            <a:cxnSpLocks/>
          </p:cNvCxnSpPr>
          <p:nvPr/>
        </p:nvCxnSpPr>
        <p:spPr>
          <a:xfrm rot="16200000">
            <a:off x="1175377" y="4969539"/>
            <a:ext cx="720000" cy="0"/>
          </a:xfrm>
          <a:prstGeom prst="straightConnector1">
            <a:avLst/>
          </a:prstGeom>
          <a:ln w="635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C6B0DF9-3D14-3644-DBBC-C5805D72A2C2}"/>
              </a:ext>
            </a:extLst>
          </p:cNvPr>
          <p:cNvCxnSpPr>
            <a:cxnSpLocks/>
          </p:cNvCxnSpPr>
          <p:nvPr/>
        </p:nvCxnSpPr>
        <p:spPr>
          <a:xfrm rot="16200000">
            <a:off x="2112355" y="4971343"/>
            <a:ext cx="720000" cy="0"/>
          </a:xfrm>
          <a:prstGeom prst="straightConnector1">
            <a:avLst/>
          </a:prstGeom>
          <a:ln w="635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8954292-4662-DDDB-0174-6639618A3556}"/>
                  </a:ext>
                </a:extLst>
              </p:cNvPr>
              <p:cNvSpPr txBox="1"/>
              <p:nvPr/>
            </p:nvSpPr>
            <p:spPr>
              <a:xfrm>
                <a:off x="790001" y="4722353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𝛮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8954292-4662-DDDB-0174-6639618A35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001" y="4722353"/>
                <a:ext cx="809244" cy="4047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2E16DDA-E0E2-A028-6E10-0050CCD8A0EA}"/>
                  </a:ext>
                </a:extLst>
              </p:cNvPr>
              <p:cNvSpPr txBox="1"/>
              <p:nvPr/>
            </p:nvSpPr>
            <p:spPr>
              <a:xfrm>
                <a:off x="2429066" y="4767142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𝛮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2E16DDA-E0E2-A028-6E10-0050CCD8A0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066" y="4767142"/>
                <a:ext cx="809244" cy="40479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248CEC64-9BEC-579D-5F99-C10661F4D6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1908" y="3640095"/>
            <a:ext cx="1381384" cy="68852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DEEAB2F-FEED-5D12-8BFE-E49CD9A5E0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3292" y="3769563"/>
            <a:ext cx="1880439" cy="57893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F69C13B-863A-4D24-40E9-020B04CC65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53731" y="3729882"/>
            <a:ext cx="3490433" cy="59874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77CFEE1-DDCD-74B1-BBAB-C59411ADCE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5440" y="4558752"/>
            <a:ext cx="3151114" cy="90648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572662E-B185-E54B-9E2D-FEB0849633A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36065" y="4647708"/>
            <a:ext cx="2113589" cy="90648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EE102B2-A264-00D5-B493-5C6CBCBB089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5441" y="5744983"/>
            <a:ext cx="3567076" cy="1074176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D740BF2C-3D09-FA77-F585-D6D7DD0714A3}"/>
              </a:ext>
            </a:extLst>
          </p:cNvPr>
          <p:cNvSpPr txBox="1">
            <a:spLocks/>
          </p:cNvSpPr>
          <p:nvPr/>
        </p:nvSpPr>
        <p:spPr>
          <a:xfrm>
            <a:off x="4891908" y="3045265"/>
            <a:ext cx="2089018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dirty="0">
                <a:solidFill>
                  <a:schemeClr val="bg1"/>
                </a:solidFill>
              </a:rPr>
              <a:t>Ισορροπία</a:t>
            </a:r>
            <a:endParaRPr lang="en-US" dirty="0">
              <a:solidFill>
                <a:schemeClr val="bg1"/>
              </a:solidFill>
            </a:endParaRPr>
          </a:p>
          <a:p>
            <a:pPr algn="just"/>
            <a:endParaRPr lang="en-US" dirty="0">
              <a:solidFill>
                <a:schemeClr val="bg1"/>
              </a:solidFill>
            </a:endParaRPr>
          </a:p>
          <a:p>
            <a:pPr algn="just"/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82443F-D1D3-7004-24D4-465DE235522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08790" y="2946049"/>
            <a:ext cx="1539567" cy="544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3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" grpId="0"/>
      <p:bldP spid="3" grpId="0" build="p"/>
      <p:bldP spid="20" grpId="0"/>
      <p:bldP spid="23" grpId="0"/>
      <p:bldP spid="24" grpId="0"/>
      <p:bldP spid="4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A1DBC44-A44C-5A10-72BC-36D7781EC3BA}"/>
              </a:ext>
            </a:extLst>
          </p:cNvPr>
          <p:cNvSpPr/>
          <p:nvPr/>
        </p:nvSpPr>
        <p:spPr>
          <a:xfrm>
            <a:off x="0" y="6546958"/>
            <a:ext cx="3872089" cy="28788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66933"/>
            <a:ext cx="9144000" cy="998620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Άσκηση</a:t>
            </a:r>
            <a:endParaRPr lang="en-15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ACB80C-0C7B-04FB-AE85-D584B2D957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911" y="1117443"/>
            <a:ext cx="11226800" cy="506745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Ένα γραφείο ηρεμεί στο έδαφος και έχει βάρος </a:t>
            </a:r>
            <a:r>
              <a:rPr lang="en-US" dirty="0">
                <a:solidFill>
                  <a:schemeClr val="bg1"/>
                </a:solidFill>
              </a:rPr>
              <a:t>w = </a:t>
            </a:r>
            <a:r>
              <a:rPr lang="el-GR" dirty="0">
                <a:solidFill>
                  <a:schemeClr val="bg1"/>
                </a:solidFill>
              </a:rPr>
              <a:t>100Ν. Πάνω του βρίσκεται ένα κουτί βάρους </a:t>
            </a:r>
            <a:r>
              <a:rPr lang="en-US" dirty="0">
                <a:solidFill>
                  <a:schemeClr val="bg1"/>
                </a:solidFill>
              </a:rPr>
              <a:t>w</a:t>
            </a:r>
            <a:r>
              <a:rPr lang="el-GR" baseline="-25000" dirty="0">
                <a:solidFill>
                  <a:schemeClr val="bg1"/>
                </a:solidFill>
              </a:rPr>
              <a:t>Κ</a:t>
            </a:r>
            <a:r>
              <a:rPr lang="en-US" baseline="-25000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= 40N. </a:t>
            </a:r>
            <a:r>
              <a:rPr lang="el-GR" dirty="0">
                <a:solidFill>
                  <a:schemeClr val="bg1"/>
                </a:solidFill>
              </a:rPr>
              <a:t>Να σχεδιάσετε τις δυνάμεις που ασκούνται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στο γραφείο.</a:t>
            </a:r>
          </a:p>
          <a:p>
            <a:r>
              <a:rPr lang="el-GR" dirty="0">
                <a:solidFill>
                  <a:schemeClr val="bg1"/>
                </a:solidFill>
              </a:rPr>
              <a:t>Λύση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0EEBAEE-36DE-C71D-25D5-8EC9CE657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045" y="5306384"/>
            <a:ext cx="1659643" cy="1240575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5D94439-EC2B-6CCE-463F-3A6E814D738E}"/>
              </a:ext>
            </a:extLst>
          </p:cNvPr>
          <p:cNvCxnSpPr>
            <a:cxnSpLocks/>
          </p:cNvCxnSpPr>
          <p:nvPr/>
        </p:nvCxnSpPr>
        <p:spPr>
          <a:xfrm rot="5400000">
            <a:off x="1283866" y="6081105"/>
            <a:ext cx="1440000" cy="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D8A8B61-557A-BE3E-C6FE-FA1DD59EAB3A}"/>
                  </a:ext>
                </a:extLst>
              </p:cNvPr>
              <p:cNvSpPr txBox="1"/>
              <p:nvPr/>
            </p:nvSpPr>
            <p:spPr>
              <a:xfrm>
                <a:off x="1764909" y="6081105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D8A8B61-557A-BE3E-C6FE-FA1DD59EAB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4909" y="6081105"/>
                <a:ext cx="80924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3B85401-AB1A-DCC8-9EAF-EB296CB6B658}"/>
              </a:ext>
            </a:extLst>
          </p:cNvPr>
          <p:cNvCxnSpPr>
            <a:cxnSpLocks/>
          </p:cNvCxnSpPr>
          <p:nvPr/>
        </p:nvCxnSpPr>
        <p:spPr>
          <a:xfrm rot="16200000">
            <a:off x="1031377" y="4802384"/>
            <a:ext cx="1008000" cy="0"/>
          </a:xfrm>
          <a:prstGeom prst="straightConnector1">
            <a:avLst/>
          </a:prstGeom>
          <a:ln w="635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C6B0DF9-3D14-3644-DBBC-C5805D72A2C2}"/>
              </a:ext>
            </a:extLst>
          </p:cNvPr>
          <p:cNvCxnSpPr>
            <a:cxnSpLocks/>
          </p:cNvCxnSpPr>
          <p:nvPr/>
        </p:nvCxnSpPr>
        <p:spPr>
          <a:xfrm rot="16200000">
            <a:off x="1968355" y="4804188"/>
            <a:ext cx="1008000" cy="0"/>
          </a:xfrm>
          <a:prstGeom prst="straightConnector1">
            <a:avLst/>
          </a:prstGeom>
          <a:ln w="635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8954292-4662-DDDB-0174-6639618A3556}"/>
                  </a:ext>
                </a:extLst>
              </p:cNvPr>
              <p:cNvSpPr txBox="1"/>
              <p:nvPr/>
            </p:nvSpPr>
            <p:spPr>
              <a:xfrm>
                <a:off x="790001" y="4699198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𝛮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8954292-4662-DDDB-0174-6639618A35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001" y="4699198"/>
                <a:ext cx="809244" cy="4047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2E16DDA-E0E2-A028-6E10-0050CCD8A0EA}"/>
                  </a:ext>
                </a:extLst>
              </p:cNvPr>
              <p:cNvSpPr txBox="1"/>
              <p:nvPr/>
            </p:nvSpPr>
            <p:spPr>
              <a:xfrm>
                <a:off x="2472354" y="4749262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𝛮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2E16DDA-E0E2-A028-6E10-0050CCD8A0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2354" y="4749262"/>
                <a:ext cx="809244" cy="4047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A340DB07-F370-00C6-DBDF-275ADD5CBD36}"/>
              </a:ext>
            </a:extLst>
          </p:cNvPr>
          <p:cNvSpPr/>
          <p:nvPr/>
        </p:nvSpPr>
        <p:spPr>
          <a:xfrm>
            <a:off x="1851645" y="5025319"/>
            <a:ext cx="304617" cy="27974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2E7485-30FE-4AD0-5258-7208B24369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2354" y="2311499"/>
            <a:ext cx="609631" cy="520727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0D31CB2-706B-C575-59C5-B99F95380C3E}"/>
              </a:ext>
            </a:extLst>
          </p:cNvPr>
          <p:cNvCxnSpPr>
            <a:cxnSpLocks/>
          </p:cNvCxnSpPr>
          <p:nvPr/>
        </p:nvCxnSpPr>
        <p:spPr>
          <a:xfrm rot="5400000">
            <a:off x="2506177" y="2935561"/>
            <a:ext cx="576000" cy="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305DB6D-2EB1-69A7-BE99-5A3221CEAC60}"/>
                  </a:ext>
                </a:extLst>
              </p:cNvPr>
              <p:cNvSpPr txBox="1"/>
              <p:nvPr/>
            </p:nvSpPr>
            <p:spPr>
              <a:xfrm>
                <a:off x="2634964" y="2870736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l-GR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Κ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305DB6D-2EB1-69A7-BE99-5A3221CEAC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4964" y="2870736"/>
                <a:ext cx="809244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5419AA9-EE7D-52AD-16C8-FCF1C9A843AA}"/>
              </a:ext>
            </a:extLst>
          </p:cNvPr>
          <p:cNvCxnSpPr>
            <a:cxnSpLocks/>
          </p:cNvCxnSpPr>
          <p:nvPr/>
        </p:nvCxnSpPr>
        <p:spPr>
          <a:xfrm rot="16200000">
            <a:off x="2506177" y="2359561"/>
            <a:ext cx="576000" cy="0"/>
          </a:xfrm>
          <a:prstGeom prst="straightConnector1">
            <a:avLst/>
          </a:prstGeom>
          <a:ln w="635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B1618A0-C1EF-9C8E-D2AB-049A21EED080}"/>
                  </a:ext>
                </a:extLst>
              </p:cNvPr>
              <p:cNvSpPr txBox="1"/>
              <p:nvPr/>
            </p:nvSpPr>
            <p:spPr>
              <a:xfrm>
                <a:off x="2677363" y="2049838"/>
                <a:ext cx="809244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l-GR" b="0" i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ΓΚ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B1618A0-C1EF-9C8E-D2AB-049A21EED0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7363" y="2049838"/>
                <a:ext cx="809244" cy="402931"/>
              </a:xfrm>
              <a:prstGeom prst="rect">
                <a:avLst/>
              </a:prstGeom>
              <a:blipFill>
                <a:blip r:embed="rId10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30DA223-3717-8880-579A-C0F557A194E2}"/>
              </a:ext>
            </a:extLst>
          </p:cNvPr>
          <p:cNvCxnSpPr>
            <a:cxnSpLocks/>
          </p:cNvCxnSpPr>
          <p:nvPr/>
        </p:nvCxnSpPr>
        <p:spPr>
          <a:xfrm rot="5400000">
            <a:off x="1715866" y="5649105"/>
            <a:ext cx="576000" cy="0"/>
          </a:xfrm>
          <a:prstGeom prst="straightConnector1">
            <a:avLst/>
          </a:prstGeom>
          <a:ln w="635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79CBBBE-26B1-B53B-C38F-6695CD4B8514}"/>
                  </a:ext>
                </a:extLst>
              </p:cNvPr>
              <p:cNvSpPr txBox="1"/>
              <p:nvPr/>
            </p:nvSpPr>
            <p:spPr>
              <a:xfrm>
                <a:off x="1825720" y="5382649"/>
                <a:ext cx="809244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l-GR" b="0" i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ΚΓ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79CBBBE-26B1-B53B-C38F-6695CD4B85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5720" y="5382649"/>
                <a:ext cx="809244" cy="4029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F109B542-CFD4-A083-145B-DC4FD65D674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03421" y="2390791"/>
            <a:ext cx="1539567" cy="54477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C9BE3A9-C576-C4EE-7E1F-38CA351FCED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67968" y="2412036"/>
            <a:ext cx="3509996" cy="52352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A7A8A16-A7E1-815B-3366-894B84BA3F5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54989" y="3017922"/>
            <a:ext cx="2537842" cy="44429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D2DFD54-4F30-5D98-7354-F1114F86C21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86607" y="3682931"/>
            <a:ext cx="1801843" cy="60496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4323CD32-DE1E-CEBA-3EAE-36CA2FEA350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55092" y="5039244"/>
            <a:ext cx="1539567" cy="54477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D4AB44EE-6FF7-425E-2D99-F2605B31A15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57867" y="4525218"/>
            <a:ext cx="5233040" cy="46708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B5E3993-2494-2A5B-F0D8-3E9C9EEA67A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80043" y="5139722"/>
            <a:ext cx="3386219" cy="444291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4CFE3B7-3083-EB1F-9479-148A55D866B5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066262" y="5131435"/>
            <a:ext cx="2606697" cy="52205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E3B4ABF8-E383-9A2C-4941-DB61B3B1812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679059" y="5887752"/>
            <a:ext cx="2213472" cy="820959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9A826400-B1F8-B28C-AFFA-A408D5AFAA0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000397" y="5887752"/>
            <a:ext cx="1914568" cy="721645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E293A747-A687-F112-BECC-7AA2499CC94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809957" y="5957233"/>
            <a:ext cx="2165460" cy="574704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A41569DB-B93A-ED0A-A40A-1F8AA0F03CB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288450" y="3719406"/>
            <a:ext cx="1679046" cy="605138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9D144AC8-06AA-B75C-BB22-0197EDC566DB}"/>
              </a:ext>
            </a:extLst>
          </p:cNvPr>
          <p:cNvSpPr txBox="1">
            <a:spLocks/>
          </p:cNvSpPr>
          <p:nvPr/>
        </p:nvSpPr>
        <p:spPr>
          <a:xfrm>
            <a:off x="665094" y="2575525"/>
            <a:ext cx="6694967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sz="2000" dirty="0">
                <a:solidFill>
                  <a:schemeClr val="bg1"/>
                </a:solidFill>
              </a:rPr>
              <a:t>Για το κουτί: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F75CAC1-410D-EF0E-A19F-2ABC0A3A75FE}"/>
              </a:ext>
            </a:extLst>
          </p:cNvPr>
          <p:cNvSpPr txBox="1">
            <a:spLocks/>
          </p:cNvSpPr>
          <p:nvPr/>
        </p:nvSpPr>
        <p:spPr>
          <a:xfrm>
            <a:off x="3555092" y="4501738"/>
            <a:ext cx="1801841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sz="2000" dirty="0">
                <a:solidFill>
                  <a:schemeClr val="bg1"/>
                </a:solidFill>
              </a:rPr>
              <a:t>Για το γραφείο: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71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" grpId="0"/>
      <p:bldP spid="3" grpId="0" build="p"/>
      <p:bldP spid="20" grpId="0"/>
      <p:bldP spid="23" grpId="0"/>
      <p:bldP spid="24" grpId="0"/>
      <p:bldP spid="4" grpId="0" animBg="1"/>
      <p:bldP spid="11" grpId="0"/>
      <p:bldP spid="13" grpId="0"/>
      <p:bldP spid="16" grpId="0"/>
      <p:bldP spid="5" grpId="0" build="p"/>
      <p:bldP spid="7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A1DBC44-A44C-5A10-72BC-36D7781EC3BA}"/>
              </a:ext>
            </a:extLst>
          </p:cNvPr>
          <p:cNvSpPr/>
          <p:nvPr/>
        </p:nvSpPr>
        <p:spPr>
          <a:xfrm>
            <a:off x="241300" y="3340208"/>
            <a:ext cx="4229100" cy="349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66933"/>
            <a:ext cx="9144000" cy="998620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Άσκηση</a:t>
            </a:r>
            <a:endParaRPr lang="en-15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ACB80C-0C7B-04FB-AE85-D584B2D957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977743"/>
            <a:ext cx="12192000" cy="506745"/>
          </a:xfrm>
        </p:spPr>
        <p:txBody>
          <a:bodyPr>
            <a:noAutofit/>
          </a:bodyPr>
          <a:lstStyle/>
          <a:p>
            <a:pPr algn="just"/>
            <a:r>
              <a:rPr lang="el-GR" dirty="0">
                <a:solidFill>
                  <a:schemeClr val="bg1"/>
                </a:solidFill>
              </a:rPr>
              <a:t>Ένας άνθρωπος σπρώχνει ένα κουτί μάζας </a:t>
            </a:r>
            <a:r>
              <a:rPr lang="en-US" dirty="0">
                <a:solidFill>
                  <a:schemeClr val="bg1"/>
                </a:solidFill>
              </a:rPr>
              <a:t>m = </a:t>
            </a:r>
            <a:r>
              <a:rPr lang="el-GR" dirty="0">
                <a:solidFill>
                  <a:schemeClr val="bg1"/>
                </a:solidFill>
              </a:rPr>
              <a:t>20</a:t>
            </a:r>
            <a:r>
              <a:rPr lang="en-US" dirty="0">
                <a:solidFill>
                  <a:schemeClr val="bg1"/>
                </a:solidFill>
              </a:rPr>
              <a:t>Kg, </a:t>
            </a:r>
            <a:r>
              <a:rPr lang="el-GR" dirty="0">
                <a:solidFill>
                  <a:schemeClr val="bg1"/>
                </a:solidFill>
              </a:rPr>
              <a:t>με οριζόντια δύναμη </a:t>
            </a:r>
            <a:r>
              <a:rPr lang="en-US" dirty="0">
                <a:solidFill>
                  <a:schemeClr val="bg1"/>
                </a:solidFill>
              </a:rPr>
              <a:t>F = 100N</a:t>
            </a:r>
            <a:r>
              <a:rPr lang="el-GR" dirty="0">
                <a:solidFill>
                  <a:schemeClr val="bg1"/>
                </a:solidFill>
              </a:rPr>
              <a:t>, σε οριζόντιο δάπεδο. Εμφανίζεται δύναμη τριβής, </a:t>
            </a:r>
            <a:r>
              <a:rPr lang="en-US" dirty="0">
                <a:solidFill>
                  <a:schemeClr val="bg1"/>
                </a:solidFill>
              </a:rPr>
              <a:t>T</a:t>
            </a:r>
            <a:r>
              <a:rPr lang="el-GR" dirty="0">
                <a:solidFill>
                  <a:schemeClr val="bg1"/>
                </a:solidFill>
              </a:rPr>
              <a:t> = 20Ν. Να υπολογίσετε την επιτάχυνση του κουτιού.</a:t>
            </a:r>
          </a:p>
          <a:p>
            <a:r>
              <a:rPr lang="el-GR" dirty="0">
                <a:solidFill>
                  <a:schemeClr val="bg1"/>
                </a:solidFill>
              </a:rPr>
              <a:t>Λύση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515047D-F380-BD4D-C29E-9D409E42F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950" y="2644687"/>
            <a:ext cx="869994" cy="66995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FFC25D3-5EF2-8585-7823-FB964B0B5A25}"/>
              </a:ext>
            </a:extLst>
          </p:cNvPr>
          <p:cNvSpPr/>
          <p:nvPr/>
        </p:nvSpPr>
        <p:spPr>
          <a:xfrm>
            <a:off x="1873294" y="2591016"/>
            <a:ext cx="929655" cy="7457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B207B99-DE96-1021-9C4E-6FCA34C4731D}"/>
              </a:ext>
            </a:extLst>
          </p:cNvPr>
          <p:cNvCxnSpPr>
            <a:cxnSpLocks/>
          </p:cNvCxnSpPr>
          <p:nvPr/>
        </p:nvCxnSpPr>
        <p:spPr>
          <a:xfrm>
            <a:off x="2307648" y="2979667"/>
            <a:ext cx="1800000" cy="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840CFD8-EDC6-402B-FE58-32AC8A3E20EA}"/>
              </a:ext>
            </a:extLst>
          </p:cNvPr>
          <p:cNvCxnSpPr>
            <a:cxnSpLocks/>
          </p:cNvCxnSpPr>
          <p:nvPr/>
        </p:nvCxnSpPr>
        <p:spPr>
          <a:xfrm rot="10800000">
            <a:off x="1947648" y="2984500"/>
            <a:ext cx="360000" cy="0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2BA0A8A-F07A-B6C3-7EC1-D03B05661773}"/>
                  </a:ext>
                </a:extLst>
              </p:cNvPr>
              <p:cNvSpPr txBox="1"/>
              <p:nvPr/>
            </p:nvSpPr>
            <p:spPr>
              <a:xfrm>
                <a:off x="3748704" y="2484874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2BA0A8A-F07A-B6C3-7EC1-D03B056617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8704" y="2484874"/>
                <a:ext cx="809244" cy="404791"/>
              </a:xfrm>
              <a:prstGeom prst="rect">
                <a:avLst/>
              </a:prstGeom>
              <a:blipFill>
                <a:blip r:embed="rId4"/>
                <a:stretch>
                  <a:fillRect t="-22727" r="-4511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3E01178-62A5-D0F8-468A-0FF331865398}"/>
                  </a:ext>
                </a:extLst>
              </p:cNvPr>
              <p:cNvSpPr txBox="1"/>
              <p:nvPr/>
            </p:nvSpPr>
            <p:spPr>
              <a:xfrm>
                <a:off x="1608754" y="2574876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3E01178-62A5-D0F8-468A-0FF3318653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8754" y="2574876"/>
                <a:ext cx="809244" cy="4047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>
            <a:extLst>
              <a:ext uri="{FF2B5EF4-FFF2-40B4-BE49-F238E27FC236}">
                <a16:creationId xmlns:a16="http://schemas.microsoft.com/office/drawing/2014/main" id="{B6CC417C-F673-A434-CDBA-087EF8DA36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2156" y="3215899"/>
            <a:ext cx="1879673" cy="63355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218E7C5-9D46-D86D-C661-42FE4F2BCB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9881" y="3105524"/>
            <a:ext cx="2589442" cy="76561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814DD41-2196-F539-C165-9E0D579527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3414" y="4135351"/>
            <a:ext cx="3781840" cy="75737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49CB725-BE1C-1610-AECB-CDA53B1BAC6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21474" y="3765531"/>
            <a:ext cx="2838549" cy="120522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CDDEE13D-9F88-152A-9358-9088D717467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9775" y="5193544"/>
            <a:ext cx="3867149" cy="1483071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3485A1E2-1245-07E8-6B39-89F814FD59B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09849" y="5254626"/>
            <a:ext cx="1732590" cy="1384352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E2BF1169-F362-D84A-1ECA-30EFB2AA243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24207" y="5225075"/>
            <a:ext cx="3295522" cy="120522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203FADD8-6416-2AE5-500D-86B9253B246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15439" y="5254626"/>
            <a:ext cx="1882489" cy="1294400"/>
          </a:xfrm>
          <a:prstGeom prst="rect">
            <a:avLst/>
          </a:prstGeom>
          <a:ln w="19050">
            <a:solidFill>
              <a:srgbClr val="FFC000"/>
            </a:solidFill>
          </a:ln>
        </p:spPr>
      </p:pic>
      <p:sp>
        <p:nvSpPr>
          <p:cNvPr id="64" name="Subtitle 2">
            <a:extLst>
              <a:ext uri="{FF2B5EF4-FFF2-40B4-BE49-F238E27FC236}">
                <a16:creationId xmlns:a16="http://schemas.microsoft.com/office/drawing/2014/main" id="{9A4DBE5D-F57C-0AF5-B314-069949E688DB}"/>
              </a:ext>
            </a:extLst>
          </p:cNvPr>
          <p:cNvSpPr txBox="1">
            <a:spLocks/>
          </p:cNvSpPr>
          <p:nvPr/>
        </p:nvSpPr>
        <p:spPr>
          <a:xfrm>
            <a:off x="5036168" y="2585725"/>
            <a:ext cx="6694967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dirty="0">
                <a:solidFill>
                  <a:schemeClr val="bg1"/>
                </a:solidFill>
              </a:rPr>
              <a:t>Μελετάμε την κίνηση στον οριζόντιο άξονα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777D33D5-D067-185A-9767-295E26479FBB}"/>
              </a:ext>
            </a:extLst>
          </p:cNvPr>
          <p:cNvSpPr/>
          <p:nvPr/>
        </p:nvSpPr>
        <p:spPr>
          <a:xfrm>
            <a:off x="2266459" y="2910929"/>
            <a:ext cx="144000" cy="144376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84604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" grpId="0"/>
      <p:bldP spid="3" grpId="0" build="p"/>
      <p:bldP spid="26" grpId="0" animBg="1"/>
      <p:bldP spid="34" grpId="0"/>
      <p:bldP spid="35" grpId="0"/>
      <p:bldP spid="64" grpId="0" build="p"/>
      <p:bldP spid="6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2">
            <a:extLst>
              <a:ext uri="{FF2B5EF4-FFF2-40B4-BE49-F238E27FC236}">
                <a16:creationId xmlns:a16="http://schemas.microsoft.com/office/drawing/2014/main" id="{D2D7B0F9-31B2-8798-F1BB-A2AE9280FA1A}"/>
              </a:ext>
            </a:extLst>
          </p:cNvPr>
          <p:cNvSpPr txBox="1">
            <a:spLocks/>
          </p:cNvSpPr>
          <p:nvPr/>
        </p:nvSpPr>
        <p:spPr>
          <a:xfrm>
            <a:off x="2748516" y="694294"/>
            <a:ext cx="6694967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Ισορροπία</a:t>
            </a:r>
            <a:endParaRPr lang="en-US" dirty="0">
              <a:solidFill>
                <a:schemeClr val="bg1"/>
              </a:solidFill>
            </a:endParaRPr>
          </a:p>
          <a:p>
            <a:pPr algn="just"/>
            <a:endParaRPr lang="en-US" dirty="0">
              <a:solidFill>
                <a:schemeClr val="bg1"/>
              </a:solidFill>
            </a:endParaRPr>
          </a:p>
          <a:p>
            <a:pPr algn="just"/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6CE1BB-35E7-08A1-7636-3C1D2863E5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2615" y="1201039"/>
            <a:ext cx="7106767" cy="420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5596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5CAEBACC-221C-A304-AB13-22C8C3EC8C1C}"/>
              </a:ext>
            </a:extLst>
          </p:cNvPr>
          <p:cNvSpPr txBox="1">
            <a:spLocks/>
          </p:cNvSpPr>
          <p:nvPr/>
        </p:nvSpPr>
        <p:spPr>
          <a:xfrm>
            <a:off x="2748516" y="694294"/>
            <a:ext cx="6694967" cy="5067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Κίνηση στον έναν άξονα (για παράδειγμα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χ) </a:t>
            </a:r>
            <a:endParaRPr lang="en-US" dirty="0">
              <a:solidFill>
                <a:schemeClr val="bg1"/>
              </a:solidFill>
            </a:endParaRPr>
          </a:p>
          <a:p>
            <a:pPr algn="just"/>
            <a:endParaRPr lang="en-US" dirty="0">
              <a:solidFill>
                <a:schemeClr val="bg1"/>
              </a:solidFill>
            </a:endParaRPr>
          </a:p>
          <a:p>
            <a:pPr algn="just"/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ECBDAE-55EE-64AA-F334-9DE605751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962" y="1463574"/>
            <a:ext cx="9246075" cy="393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6659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03D100-C76B-5155-1FD0-6720B944D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AE6DC62-8C72-B039-9ADA-77770506A98C}"/>
              </a:ext>
            </a:extLst>
          </p:cNvPr>
          <p:cNvSpPr txBox="1">
            <a:spLocks/>
          </p:cNvSpPr>
          <p:nvPr/>
        </p:nvSpPr>
        <p:spPr>
          <a:xfrm>
            <a:off x="773873" y="1801243"/>
            <a:ext cx="10644254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Τέλος</a:t>
            </a:r>
          </a:p>
        </p:txBody>
      </p:sp>
    </p:spTree>
    <p:extLst>
      <p:ext uri="{BB962C8B-B14F-4D97-AF65-F5344CB8AC3E}">
        <p14:creationId xmlns:p14="http://schemas.microsoft.com/office/powerpoint/2010/main" val="592004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65960</TotalTime>
  <Words>1001</Words>
  <Application>Microsoft Office PowerPoint</Application>
  <PresentationFormat>Widescreen</PresentationFormat>
  <Paragraphs>188</Paragraphs>
  <Slides>29</Slides>
  <Notes>28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Cambria Math</vt:lpstr>
      <vt:lpstr>Times New Roman</vt:lpstr>
      <vt:lpstr>Office Theme</vt:lpstr>
      <vt:lpstr>1_Office Theme</vt:lpstr>
      <vt:lpstr>PowerPoint Presentation</vt:lpstr>
      <vt:lpstr>ΦΥΣΙΚΗ 86Υ011</vt:lpstr>
      <vt:lpstr>PowerPoint Presentation</vt:lpstr>
      <vt:lpstr>2ος Νόμος Newton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Ελεύθερη Πτώση</vt:lpstr>
      <vt:lpstr>Ελεύθερη Πτώση</vt:lpstr>
      <vt:lpstr>Ελεύθερη Πτώση</vt:lpstr>
      <vt:lpstr>Άσκηση</vt:lpstr>
      <vt:lpstr>Άσκηση</vt:lpstr>
      <vt:lpstr>Άσκηση</vt:lpstr>
      <vt:lpstr>Υπολογισμός βάρους</vt:lpstr>
      <vt:lpstr>Βάρος</vt:lpstr>
      <vt:lpstr>Βάρος</vt:lpstr>
      <vt:lpstr>Βάρος</vt:lpstr>
      <vt:lpstr>Βάρος και Μάζα</vt:lpstr>
      <vt:lpstr>Άσκηση</vt:lpstr>
      <vt:lpstr>Άσκηση</vt:lpstr>
      <vt:lpstr>Άσκηση</vt:lpstr>
      <vt:lpstr>Άσκηση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manos</dc:creator>
  <cp:lastModifiedBy>manos protonotarios</cp:lastModifiedBy>
  <cp:revision>416</cp:revision>
  <dcterms:created xsi:type="dcterms:W3CDTF">2023-02-27T14:31:39Z</dcterms:created>
  <dcterms:modified xsi:type="dcterms:W3CDTF">2026-03-26T17:00:02Z</dcterms:modified>
</cp:coreProperties>
</file>