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handoutMasterIdLst>
    <p:handoutMasterId r:id="rId36"/>
  </p:handoutMasterIdLst>
  <p:sldIdLst>
    <p:sldId id="256" r:id="rId3"/>
    <p:sldId id="258" r:id="rId4"/>
    <p:sldId id="393" r:id="rId5"/>
    <p:sldId id="394" r:id="rId6"/>
    <p:sldId id="428" r:id="rId7"/>
    <p:sldId id="429" r:id="rId8"/>
    <p:sldId id="427" r:id="rId9"/>
    <p:sldId id="410" r:id="rId10"/>
    <p:sldId id="396" r:id="rId11"/>
    <p:sldId id="397" r:id="rId12"/>
    <p:sldId id="399" r:id="rId13"/>
    <p:sldId id="411" r:id="rId14"/>
    <p:sldId id="400" r:id="rId15"/>
    <p:sldId id="398" r:id="rId16"/>
    <p:sldId id="402" r:id="rId17"/>
    <p:sldId id="401" r:id="rId18"/>
    <p:sldId id="432" r:id="rId19"/>
    <p:sldId id="403" r:id="rId20"/>
    <p:sldId id="404" r:id="rId21"/>
    <p:sldId id="405" r:id="rId22"/>
    <p:sldId id="406" r:id="rId23"/>
    <p:sldId id="503" r:id="rId24"/>
    <p:sldId id="407" r:id="rId25"/>
    <p:sldId id="408" r:id="rId26"/>
    <p:sldId id="415" r:id="rId27"/>
    <p:sldId id="430" r:id="rId28"/>
    <p:sldId id="357" r:id="rId29"/>
    <p:sldId id="434" r:id="rId30"/>
    <p:sldId id="435" r:id="rId31"/>
    <p:sldId id="422" r:id="rId32"/>
    <p:sldId id="423" r:id="rId33"/>
    <p:sldId id="494" r:id="rId34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0000"/>
    <a:srgbClr val="1C1B96"/>
    <a:srgbClr val="39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73058" autoAdjust="0"/>
  </p:normalViewPr>
  <p:slideViewPr>
    <p:cSldViewPr snapToGrid="0">
      <p:cViewPr varScale="1">
        <p:scale>
          <a:sx n="94" d="100"/>
          <a:sy n="94" d="100"/>
        </p:scale>
        <p:origin x="1239" y="57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83F78-BA89-BF25-0F96-A301AA3FB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47664C-0CD5-4EDF-5B05-CDEBF101B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57E11-24E4-E3D2-7FA9-4C0DE5DB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1577: Παρατήρησε τον κομήτη με τη μητέρα του από ένα ψηλό σημείο - όταν ήταν 6 χρονών.</a:t>
            </a: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Είχε πρόβλημα όρασης (είχε προσβληθεί από ευλογιά) και ασχολήθηκε περισσότερο με τη θεωρητική ανάλυση και όχι τόσο με τις παρατηρήσεις.</a:t>
            </a: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Γνωριζόταν με τον </a:t>
            </a:r>
            <a:r>
              <a:rPr lang="el-GR" dirty="0" err="1">
                <a:latin typeface="+mn-lt"/>
              </a:rPr>
              <a:t>Τύχο</a:t>
            </a:r>
            <a:r>
              <a:rPr lang="el-GR" dirty="0">
                <a:latin typeface="+mn-lt"/>
              </a:rPr>
              <a:t> </a:t>
            </a:r>
            <a:r>
              <a:rPr lang="el-GR" dirty="0" err="1">
                <a:latin typeface="+mn-lt"/>
              </a:rPr>
              <a:t>Μπράχε</a:t>
            </a:r>
            <a:r>
              <a:rPr lang="el-GR" dirty="0">
                <a:latin typeface="+mn-lt"/>
              </a:rPr>
              <a:t> και κατάφερε να αποκτήσει (κάπως παράνομα) τις μετρήσεις του. Μάλιστα υπήρχε η υποψία ότι ο ίδιος δηλητηρίασε τον </a:t>
            </a:r>
            <a:r>
              <a:rPr lang="el-GR" dirty="0" err="1">
                <a:latin typeface="+mn-lt"/>
              </a:rPr>
              <a:t>Τύχο</a:t>
            </a:r>
            <a:r>
              <a:rPr lang="el-GR" dirty="0">
                <a:latin typeface="+mn-lt"/>
              </a:rPr>
              <a:t> </a:t>
            </a:r>
            <a:r>
              <a:rPr lang="el-GR" dirty="0" err="1">
                <a:latin typeface="+mn-lt"/>
              </a:rPr>
              <a:t>Μπράχε</a:t>
            </a:r>
            <a:r>
              <a:rPr lang="el-GR" dirty="0">
                <a:latin typeface="+mn-lt"/>
              </a:rPr>
              <a:t>.</a:t>
            </a: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Εξέταση της σωρού του </a:t>
            </a:r>
            <a:r>
              <a:rPr lang="el-GR" dirty="0" err="1">
                <a:latin typeface="+mn-lt"/>
              </a:rPr>
              <a:t>Μπράχε</a:t>
            </a:r>
            <a:r>
              <a:rPr lang="el-GR" dirty="0">
                <a:latin typeface="+mn-lt"/>
              </a:rPr>
              <a:t> και το 1901 και το 1991 και κατέληξαν ότι μάλλον είχε δηλητηριαστεί με υδράργυρο διότι υπήρχε υψηλή ποσότητα στους ιστούς του.</a:t>
            </a:r>
          </a:p>
          <a:p>
            <a:r>
              <a:rPr lang="el-GR" dirty="0">
                <a:latin typeface="+mn-lt"/>
              </a:rPr>
              <a:t>Όμως τελικά το 2012 νέα εξέταση κατέληξε στο ότι πέθανε από συνέπειες ρήξης ουροδόχου </a:t>
            </a:r>
            <a:r>
              <a:rPr lang="el-GR" dirty="0" err="1">
                <a:latin typeface="+mn-lt"/>
              </a:rPr>
              <a:t>κύστεως</a:t>
            </a:r>
            <a:r>
              <a:rPr lang="el-GR" dirty="0">
                <a:latin typeface="+mn-lt"/>
              </a:rPr>
              <a:t> γεγονός που σχετίζεται με περιστατικό που έχει καταγραφεί.</a:t>
            </a:r>
          </a:p>
          <a:p>
            <a:r>
              <a:rPr lang="el-GR" dirty="0">
                <a:latin typeface="+mn-lt"/>
              </a:rPr>
              <a:t>Ήταν καλεσμένος σε δείπνο ευγενών και επειδή το πρωτόκολλο δεν επέτρεπε να σηκωθεί λέγεται ότι έπαθε ρήξη ουροδόχου </a:t>
            </a:r>
            <a:r>
              <a:rPr lang="el-GR" dirty="0" err="1">
                <a:latin typeface="+mn-lt"/>
              </a:rPr>
              <a:t>κύστεως</a:t>
            </a:r>
            <a:r>
              <a:rPr lang="el-GR" dirty="0">
                <a:latin typeface="+mn-lt"/>
              </a:rPr>
              <a:t>.</a:t>
            </a: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69B91-AF1C-44D3-0673-DD568A55D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09048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3BEA8-C69A-5D9F-D604-E6DCB3849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DCFEF-D1B1-0B42-D943-0C9455E70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ED8645-BB57-5D1F-2AAB-41074DE41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Πίστευε ότι είχε ανακαλύψει το γεωμετρικό σχέδιο του θεού για το Σύμπαν.</a:t>
            </a:r>
          </a:p>
          <a:p>
            <a:r>
              <a:rPr lang="el-GR" dirty="0">
                <a:latin typeface="+mn-lt"/>
              </a:rPr>
              <a:t>Είχε την ιδέα ότι οι αποστάσεις των πλανητών υπολογίζονται από τα τέλεια στερεά του Πλάτωνα που εγκιβωτίζονται το ένα μέσα στο άλλο.</a:t>
            </a: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98034-46DF-A052-BC6A-88D980153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23776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530AF-DF52-4CA3-1434-B1FBB0425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0BD70-58FE-CBC0-04F1-E77004F3E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46706-9E7C-3C93-5FBA-E1374BA42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Κανονικά πολύεδρα – Πλατωνικά Στερεά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8B505-A95C-435C-9015-C2739FF42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86503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8F8E0-36EE-7D2C-CB82-5FE215CD6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97E575-CFDC-26C3-89F1-99FB1A61B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2264A-037A-9477-97E1-4974935D9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Να βάλω τα τέλεια στερεά να περιστρέφονται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6A6D2-08FB-2663-41BE-0D144B320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91974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2D28D-B2F0-9A41-33BF-08DF42A8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391A12-3A1B-7BC6-0F5F-09CBFDCBD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4007E3-D498-A6DF-6343-7724BB5D3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839B7-DEB1-7435-DD47-A74E756B0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65633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94C9E-90B3-291A-E597-9FA08D0FE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7AB8CB-80EA-F65B-D821-9F057B3BE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A4688B-20A1-C1B9-ECE2-96EE1D834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7C1A4-1079-015F-BA16-440D67BFE3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8911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6ADB8-D21D-82C8-6164-F3B230386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E8ECE-DB18-742F-E7CD-3A414D4163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DF5BAD-F287-D97E-469F-562D74156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Το μεγάλο και σημαντικό έργο του </a:t>
            </a:r>
            <a:r>
              <a:rPr lang="el-GR" dirty="0" err="1">
                <a:latin typeface="+mn-lt"/>
              </a:rPr>
              <a:t>Κέπλερ</a:t>
            </a:r>
            <a:r>
              <a:rPr lang="el-GR" dirty="0">
                <a:latin typeface="+mn-lt"/>
              </a:rPr>
              <a:t> είναι η Νέα Αστρονομία όπου εκεί ενσωμάτωσε τις ακριβείς παρατηρήσεις του </a:t>
            </a:r>
            <a:r>
              <a:rPr lang="el-GR" dirty="0" err="1">
                <a:latin typeface="+mn-lt"/>
              </a:rPr>
              <a:t>Τύχο</a:t>
            </a:r>
            <a:r>
              <a:rPr lang="el-GR" dirty="0">
                <a:latin typeface="+mn-lt"/>
              </a:rPr>
              <a:t> </a:t>
            </a:r>
            <a:r>
              <a:rPr lang="el-GR" dirty="0" err="1">
                <a:latin typeface="+mn-lt"/>
              </a:rPr>
              <a:t>Μπράχε</a:t>
            </a:r>
            <a:r>
              <a:rPr lang="el-GR" dirty="0">
                <a:latin typeface="+mn-lt"/>
              </a:rPr>
              <a:t> και διατύπωσε 2 από τους νόμους του.</a:t>
            </a:r>
          </a:p>
          <a:p>
            <a:endParaRPr lang="el-GR" dirty="0">
              <a:latin typeface="+mn-lt"/>
            </a:endParaRPr>
          </a:p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"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Astronomia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nova 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ΑΙΤΙΟΛΟΓΗΤΟΣ,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seu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physica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coelestis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tradita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commentariis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de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motibus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stellae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Martis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, ex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observationibus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G.V. </a:t>
            </a:r>
            <a:r>
              <a:rPr lang="en-US" b="0" i="0" dirty="0" err="1">
                <a:solidFill>
                  <a:srgbClr val="0D0D0D"/>
                </a:solidFill>
                <a:effectLst/>
                <a:latin typeface="Söhne"/>
              </a:rPr>
              <a:t>Tychonis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 Brahe”</a:t>
            </a:r>
          </a:p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"New Astronomy, Based on Causes, or Celestial Physics, Treated by Means of Commentaries on the Motions of the Star Mars, from the Observations of Tycho Brahe, Nobleman of Denmark“</a:t>
            </a:r>
          </a:p>
          <a:p>
            <a:endParaRPr lang="el-GR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Söhne"/>
            </a:endParaRP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"Νέα Αστρονομία, Βασισμένη στις Αιτίες, ή Ουράνια Φυσική,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Söhne"/>
              </a:rPr>
              <a:t>Αντιμετωπισμένη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 μέσω Σχολίων στις Κινήσεις του Άστρου Άρη, από τις Παρατηρήσεις του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Söhne"/>
              </a:rPr>
              <a:t>Tycho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Söhne"/>
              </a:rPr>
              <a:t>Brahe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, Ευγενή της Δανίας"</a:t>
            </a:r>
            <a:endParaRPr lang="en-US" b="1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E99CB-95B1-B3E9-2076-4210C1577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78816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0FDB9-2A45-116C-439B-E3DA7B3F5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521A1-969A-435D-E4EF-10DC1DDFE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DD0D1-CB3A-BA32-8471-210ED5F62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Η έλλειψη είναι ένας πεπλατυσμένος κύκλος.</a:t>
            </a:r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BC455-8BE0-9545-396F-855F57D11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21945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6428A-8652-AFA4-C0CD-C8E0918DB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E697DC-24C3-1CD7-574B-49244DC73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551A96-4719-5949-745D-B2391B6CA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Η έλλειψη είναι ένας πεπλατυσμένος κύκλος. Όσο πιο μακρόστενη είναι τόσο μεγαλύτερη είναι η εκκεντρότητα.</a:t>
            </a:r>
          </a:p>
          <a:p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b: 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μικρός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Söhne"/>
              </a:rPr>
              <a:t>ημιάξονας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, </a:t>
            </a:r>
            <a:r>
              <a:rPr lang="en-US" b="0" i="0" dirty="0">
                <a:solidFill>
                  <a:srgbClr val="0D0D0D"/>
                </a:solidFill>
                <a:effectLst/>
                <a:latin typeface="Söhne"/>
              </a:rPr>
              <a:t>a: </a:t>
            </a:r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μεγάλος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Söhne"/>
              </a:rPr>
              <a:t>ημιάξονας</a:t>
            </a:r>
            <a:endParaRPr lang="el-GR" b="0" i="0" dirty="0">
              <a:solidFill>
                <a:srgbClr val="0D0D0D"/>
              </a:solidFill>
              <a:effectLst/>
              <a:latin typeface="Söhne"/>
            </a:endParaRP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Εκκεντρότητα 0, σημαίνει καθόλου εκκεντρότητα, άρα κύκλος.</a:t>
            </a: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89F1D-C6E7-EE7F-71F8-E5A48CCCAF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51457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8FFB7-A940-CE30-3852-A2137157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EAB23A-47E0-597A-9770-37A5207E58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5BA0E1-0901-3E4F-C132-D323DEDCA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Το σχοινάκι έχει σταθερό μήκος και είναι όσο ο μεγάλος άξονας</a:t>
            </a: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Söhne"/>
              </a:rPr>
              <a:t>Αλλάζει ότι πλησιάζουν οι δύο εστίες και έτσι μειώνεται η εκκεντρότητα</a:t>
            </a:r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FCC07-6AC4-49E7-B037-CD061984D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24397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7171B-9E1A-C54D-9766-89BF464C6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0A5869-3DFC-1920-C5DA-B4E41715A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E43129-A718-2A51-68FB-50C4F4638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B03E8-13BD-6AAE-7054-50C16A82A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1765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B8BA6-E4BA-FD7D-4604-26A167120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0DB71-303F-05F3-1EB6-0C81D15FF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A97A9-8D68-7F6C-2555-B886E57BD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>
              <a:solidFill>
                <a:srgbClr val="0D0D0D"/>
              </a:solidFill>
              <a:effectLst/>
              <a:latin typeface="Söhne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F7D08-B5A7-32EB-B201-8EF41552D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49266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0BF8-ED0A-717B-7BD7-EA6C7DF0E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E2488-599C-6DBD-E2FE-D2B823459F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8C79A0-45F8-6641-74C7-CE55F4E2B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A7144-16A0-76B8-B4BB-E8C2F0993D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75893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7179D-C5AF-44C2-6086-6316BAD7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574527-F445-5B87-97D7-9029B2543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AF757-30C1-112A-03A0-651EE0000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06C36-DF92-1892-7B86-F04535273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15744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1F3F7-9B29-1584-18DB-14B45B77B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EAB26-12B5-E7E5-72CE-A905BC3D9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49E149-8BC3-24C4-0374-4A17D078E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D9F6B-032B-1B7C-C963-1EA21CDE6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91773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5E472-66E1-7E84-78DE-430B88BB5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06569-D8CE-730A-37BC-7B9C8EFD1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0BA51-6EE6-CCB5-76ED-615BCC296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3F23E-A694-DE66-3689-1FE88496D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86061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0DB4A-15B2-FB44-E938-5B56EC1E7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D49D8-9235-8C1C-FF57-3BE627C9B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57417-B580-9FF3-F189-123076FF6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r>
              <a:rPr lang="el-GR" dirty="0">
                <a:latin typeface="+mn-lt"/>
              </a:rPr>
              <a:t>Είναι ένα πολύ σημαντικό βιβλίο στο οποίο πείθεται ότι υπάρχουν βαθιές μαθηματικές αλήθειες που συνδέουν τις σχέσεις μεταξύ των ποσοτήτων που παρατηρούμε στο Σύμπαν.</a:t>
            </a:r>
          </a:p>
          <a:p>
            <a:r>
              <a:rPr lang="el-GR" dirty="0">
                <a:latin typeface="+mn-lt"/>
              </a:rPr>
              <a:t>Προσπάθησε να συνδέσει τη μουσική αρμονία με τις κινήσεις των πλανητών</a:t>
            </a:r>
          </a:p>
          <a:p>
            <a:r>
              <a:rPr lang="el-GR" dirty="0">
                <a:latin typeface="+mn-lt"/>
              </a:rPr>
              <a:t>Η μουσική των σφαιρών ήταν μία ιδέα που είχε ξεκινήσει από τους Πυθαγόρειους που αναζητούσαν κανονικότητες στη Φύση.</a:t>
            </a: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80AE6-B4AC-8BCD-A37E-3FAA45B9E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01383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F5F14-9948-F580-2C8F-EF80030FF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EB3865-6A13-2AF3-A659-B253E38CC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83127-D7FD-7D09-07B5-EE1D9DCFD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4FAA9-11E8-884E-5D03-5C1F8E3A0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33938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98E9-68C7-8CAD-6DD7-8AD7080AB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7E7E3-15E5-8ACD-16E8-7DC3257C4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F2C884-0E0B-5A0E-73A8-47496BE4C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20B11-E37A-715B-CB1B-F30317B0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41424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8D372-DBD3-4500-EE30-99D64B5F5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273AC-FB3A-5FF8-08CE-ED5329B1B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0F2F9-61B5-C491-F138-09FAA5614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b="0" i="0" dirty="0">
                <a:solidFill>
                  <a:srgbClr val="0D0D0D"/>
                </a:solidFill>
                <a:effectLst/>
                <a:latin typeface="+mn-lt"/>
              </a:rPr>
              <a:t>Πώς εκτίμησε ο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+mn-lt"/>
              </a:rPr>
              <a:t>Κέπλερ</a:t>
            </a:r>
            <a:r>
              <a:rPr lang="el-GR" b="0" i="0" dirty="0">
                <a:solidFill>
                  <a:srgbClr val="0D0D0D"/>
                </a:solidFill>
                <a:effectLst/>
                <a:latin typeface="+mn-lt"/>
              </a:rPr>
              <a:t> τις αποστάσεις των πλανητών από τον Ήλιο?</a:t>
            </a: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+mn-lt"/>
              </a:rPr>
              <a:t>Δεν ήξερε απόλυτες αποστάσεις σε χιλιόμετρα, αλλά τις σχετικές σε σχέση με αυτές της Γης.</a:t>
            </a: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+mn-lt"/>
              </a:rPr>
              <a:t>Ο Άρης ήταν ο πλανήτης κλειδί για τις μετρήσεις των γωνιών και της παράλλαξης.</a:t>
            </a:r>
          </a:p>
          <a:p>
            <a:r>
              <a:rPr lang="el-GR" b="0" i="0" dirty="0">
                <a:solidFill>
                  <a:srgbClr val="0D0D0D"/>
                </a:solidFill>
                <a:effectLst/>
                <a:latin typeface="+mn-lt"/>
              </a:rPr>
              <a:t>Παράτησε το δικό του μοντέλο με βάση τα πλατωνικά στερεά και χρησιμοποίησε τις μετρήσεις του </a:t>
            </a:r>
            <a:r>
              <a:rPr lang="el-GR" b="0" i="0" dirty="0" err="1">
                <a:solidFill>
                  <a:srgbClr val="0D0D0D"/>
                </a:solidFill>
                <a:effectLst/>
                <a:latin typeface="+mn-lt"/>
              </a:rPr>
              <a:t>Τύχονα</a:t>
            </a:r>
            <a:r>
              <a:rPr lang="el-GR" b="0" i="0" dirty="0">
                <a:solidFill>
                  <a:srgbClr val="0D0D0D"/>
                </a:solidFill>
                <a:effectLst/>
                <a:latin typeface="+mn-lt"/>
              </a:rPr>
              <a:t>.</a:t>
            </a: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F3636-B8AA-9B24-6446-52D7163E3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21349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C3F36-AB58-B46F-51AD-73C15AC2E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858C5-F11B-6D2E-0990-86EDF8CDC0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21219-4F72-76EC-765E-852082009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Αστρονομική Μονάδα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573DB-3097-9FFA-4D9D-62FD16E960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2501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5BA4C-8F0F-35D5-5F76-0EC382E08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CA2847-2278-B0BB-8B2D-5AF806402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91C8E-A1A2-B142-0F07-4ED75E0A3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1FEA0-D448-7BBB-90EB-42B2C6A1E8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634691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72F61-3962-EFD4-6AD8-80A387ED7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A81BCD-69D9-60FB-836D-1F9ED38932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AF4298-ACBD-B315-0044-B67B8E6DC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B0ACD-FF23-51CD-DB8E-61C91C517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94578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B95E5-87F1-FE01-E940-F175B2B03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7A9A3-FA19-EE8D-4D2B-C5EBF77EF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0C728C-6D9F-5A87-038A-207997700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ED9B6-EF0F-CBB7-8403-DE437DF4A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20231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F1BA7-3EF0-3760-FEDE-DC0B08106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A53A4-658A-C3E3-6674-1F9BAF0C8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E7D606-C41D-93FA-6582-6BC0D3ACE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Άγαλμα του </a:t>
            </a:r>
            <a:r>
              <a:rPr lang="en-US" dirty="0">
                <a:latin typeface="+mn-lt"/>
              </a:rPr>
              <a:t>Johannes Kepler and Tycho Brahe in Prague</a:t>
            </a:r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E01F4-3DCC-D2A3-D060-FB1907D55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63819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4F53E-4087-2265-ED2B-7A61EDF18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B8B320-B35B-39FA-2F52-23EF51445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FD4BBE-31A2-E1ED-AE66-779CA944E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Ο κρατήρας στη Σελήνη που έχει πάρει το όνομά του.</a:t>
            </a:r>
          </a:p>
          <a:p>
            <a:r>
              <a:rPr lang="el-GR" dirty="0">
                <a:latin typeface="+mn-lt"/>
              </a:rPr>
              <a:t>Διάμετρος 85 </a:t>
            </a:r>
            <a:r>
              <a:rPr lang="en-US" dirty="0">
                <a:latin typeface="+mn-lt"/>
              </a:rPr>
              <a:t>Km. </a:t>
            </a:r>
            <a:r>
              <a:rPr lang="el-GR" dirty="0">
                <a:latin typeface="+mn-lt"/>
              </a:rPr>
              <a:t>Περίπου 100 εκ. ετών είναι από τους πιο πρόσφατους.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89B38-5D70-99C1-647C-86774E605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641460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5CA86-D940-0281-5B1C-4E3149AA3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C357C-A66D-36E1-147B-7B32D2F48A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9A2D62-57F8-BCDD-6F46-ED717379B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Ο κρατήρας στη Σελήνη που έχει πάρει το όνομά του.</a:t>
            </a:r>
          </a:p>
          <a:p>
            <a:r>
              <a:rPr lang="el-GR" dirty="0">
                <a:latin typeface="+mn-lt"/>
              </a:rPr>
              <a:t>Διάμετρος 85 </a:t>
            </a:r>
            <a:r>
              <a:rPr lang="en-US" dirty="0">
                <a:latin typeface="+mn-lt"/>
              </a:rPr>
              <a:t>Km. </a:t>
            </a:r>
            <a:r>
              <a:rPr lang="el-GR" dirty="0">
                <a:latin typeface="+mn-lt"/>
              </a:rPr>
              <a:t>Περίπου 100 εκ. ετών είναι από τους πιο πρόσφατους.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3DEFF-AB5F-5FFC-65AF-CAE16DAD8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941286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64C30-B028-F489-1AC2-F76A4D03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E7C9B-C6B0-9376-74A6-BBDA560F54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CDDE6-94C0-8518-E2D7-7F3B5166A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Περὶ μεγεθῶν καὶ ἀποστημάτων ἡλίου καὶ σελήνης (αυτό το έργο σώζεται – από αντίγραφο σε μεσαιωνικά χειρόγραφα)</a:t>
            </a:r>
            <a:br>
              <a:rPr lang="el-GR" dirty="0"/>
            </a:br>
            <a:br>
              <a:rPr lang="el-GR" dirty="0"/>
            </a:br>
            <a:r>
              <a:rPr lang="el-GR" dirty="0">
                <a:solidFill>
                  <a:schemeClr val="bg1"/>
                </a:solidFill>
              </a:rPr>
              <a:t>Με βάση την σκιά της Γης πάνω στη Σελήνη κατά τη διάρκεια έκλειψης Σελήνης, εκτίμησε ότι η Σελήνη έχει ακτίνα 3 φορές μικρότερη από τη Γη.</a:t>
            </a:r>
          </a:p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C8BDC-50A8-BFDB-AF69-8DBD39022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91413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F3C4B-C6EF-824D-F0C8-CCFE19A6D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4A3AB5-9DAB-56D5-1071-967D0720B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E57F0-D75A-639F-7A29-7810A251A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i="0" dirty="0">
              <a:solidFill>
                <a:srgbClr val="0D0D0D"/>
              </a:solidFill>
              <a:effectLst/>
              <a:latin typeface="+mn-lt"/>
            </a:endParaRPr>
          </a:p>
          <a:p>
            <a:r>
              <a:rPr lang="el-GR" dirty="0">
                <a:latin typeface="+mn-lt"/>
              </a:rPr>
              <a:t>Έτσι εκτίμησε και ότι ο Ήλιος πρέπει να είναι 20 φορές μεγαλύτερος από τη Σελήνη, αφού στον Ουρανό έχουν το ίδιο φαινόμενο μέγεθος.</a:t>
            </a:r>
          </a:p>
          <a:p>
            <a:r>
              <a:rPr lang="el-GR" dirty="0">
                <a:latin typeface="+mn-lt"/>
              </a:rPr>
              <a:t>Αυτό τον βοήθησε να συμπεράνει ότι εφόσον ο Ήλιος είναι πολύ μεγαλύτερος και από τη Σελήνη αλλά και από τη Γη, θα είναι λογικό το σώμα που κινείται να είναι η Γη.</a:t>
            </a: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Αν και υπάρχουν λάθη που ξεκινούν από λάθος (χονδροειδή) μέτρηση ενώ η μέθοδος γεωμετρικά είναι σωστή, αυτή η εκτίμηση βλέπουμε ότι μπορεί να οδηγήσει σε καθοριστικά διαφορετικές αντιλήψεις για το πώς είναι φτιαγμένος ο Κόσμος.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EF085-BDD5-4832-546C-3AE1B9BE0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650424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9226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24/02/2026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7" Type="http://schemas.openxmlformats.org/officeDocument/2006/relationships/image" Target="../media/image5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51.png"/><Relationship Id="rId4" Type="http://schemas.openxmlformats.org/officeDocument/2006/relationships/image" Target="../media/image5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stro.unl.edu/classaction/animations/renaissance/kepler.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s://galileoandeinstein.phys.virginia.edu/more_stuff/Applets/Kepler/kepler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l-GR" dirty="0">
                <a:solidFill>
                  <a:schemeClr val="bg1"/>
                </a:solidFill>
              </a:rPr>
              <a:t>3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91F6EAF-FC24-21D6-3E7C-44A76DA6794F}"/>
              </a:ext>
            </a:extLst>
          </p:cNvPr>
          <p:cNvSpPr txBox="1">
            <a:spLocks/>
          </p:cNvSpPr>
          <p:nvPr/>
        </p:nvSpPr>
        <p:spPr>
          <a:xfrm>
            <a:off x="116619" y="5770769"/>
            <a:ext cx="3129808" cy="8853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Μέρος του υλικού από</a:t>
            </a:r>
          </a:p>
          <a:p>
            <a:r>
              <a:rPr lang="el-GR" dirty="0">
                <a:solidFill>
                  <a:schemeClr val="bg1"/>
                </a:solidFill>
              </a:rPr>
              <a:t>κ. Παρασκευόπουλο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B8ECB-DA1E-EEEA-95E9-5824D066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1FB1897-5CBC-A210-E491-DF41221279AF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Γιοχάνες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(1571 – 1630)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ACFD9-874D-21C9-5FB4-4A9B41411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447" y="1470989"/>
            <a:ext cx="5658719" cy="2267287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Γερμανός μαθηματικός και αστρονόμος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Ο Νομοθέτης του Ουρανού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Στηρίχτηκε στα δεδομένα του </a:t>
            </a:r>
            <a:r>
              <a:rPr lang="el-GR" dirty="0" err="1">
                <a:solidFill>
                  <a:schemeClr val="bg1"/>
                </a:solidFill>
              </a:rPr>
              <a:t>Τύχο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Μπράχε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19458" name="Picture 2" descr="Johannes Kepler - New Mexico Museum of Space History">
            <a:extLst>
              <a:ext uri="{FF2B5EF4-FFF2-40B4-BE49-F238E27FC236}">
                <a16:creationId xmlns:a16="http://schemas.microsoft.com/office/drawing/2014/main" id="{2892AA4D-C375-D03C-8C6E-6E97170E1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274" y="1105614"/>
            <a:ext cx="3980944" cy="546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46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FBA8E-4325-99C6-9A3F-407081C85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25F16F1-6DEC-1B04-58E5-0F8406461D7F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+mn-lt"/>
              </a:rPr>
              <a:t>Mysterium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Cosmographicum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1596)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5E871796-D470-095F-4CFB-8D2B0CC2F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44" y="1159641"/>
            <a:ext cx="3137243" cy="541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D15E5398-EF6B-8089-B823-EAEDFAFEE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22" y="1159641"/>
            <a:ext cx="4203056" cy="548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478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0DD370-43BD-051D-88BA-188B60C33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0F0C425-073B-3309-075A-9768686E299C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+mn-lt"/>
              </a:rPr>
              <a:t>Mysterium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Cosmographicum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1596)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3A06D663-F606-600A-03DA-EF77AEE11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88" y="17088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775644CB-4EFC-334F-B73C-EF697B15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331" y="17088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BA4D5D2C-011D-88C4-9186-4CD9A493F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528" y="17088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4C170A49-086E-E9C9-617E-119040DF7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928" y="17088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6751F791-8E9A-0C27-85BD-C9955889F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6871" y="17088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48509BA-DA56-DC3A-9638-E87E23439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236" y="4379713"/>
            <a:ext cx="1587652" cy="885371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τετράεδρο</a:t>
            </a:r>
          </a:p>
          <a:p>
            <a:r>
              <a:rPr lang="el-GR" dirty="0">
                <a:solidFill>
                  <a:schemeClr val="bg1"/>
                </a:solidFill>
              </a:rPr>
              <a:t>φωτιά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50CB279-5AEA-6B21-814A-E20F955995E9}"/>
              </a:ext>
            </a:extLst>
          </p:cNvPr>
          <p:cNvSpPr txBox="1">
            <a:spLocks/>
          </p:cNvSpPr>
          <p:nvPr/>
        </p:nvSpPr>
        <p:spPr>
          <a:xfrm>
            <a:off x="2902705" y="4359176"/>
            <a:ext cx="1587652" cy="8853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 err="1">
                <a:solidFill>
                  <a:schemeClr val="bg1"/>
                </a:solidFill>
              </a:rPr>
              <a:t>εξάεδρο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γη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EF2C78B-AEE8-11F7-37DC-8D221FCA89D7}"/>
              </a:ext>
            </a:extLst>
          </p:cNvPr>
          <p:cNvSpPr txBox="1">
            <a:spLocks/>
          </p:cNvSpPr>
          <p:nvPr/>
        </p:nvSpPr>
        <p:spPr>
          <a:xfrm>
            <a:off x="5302174" y="4359175"/>
            <a:ext cx="1587652" cy="8853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οκτάεδρο</a:t>
            </a:r>
          </a:p>
          <a:p>
            <a:r>
              <a:rPr lang="el-GR" dirty="0">
                <a:solidFill>
                  <a:schemeClr val="bg1"/>
                </a:solidFill>
              </a:rPr>
              <a:t>αέρας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41DD472-5416-4B13-EB53-B05F657398FD}"/>
              </a:ext>
            </a:extLst>
          </p:cNvPr>
          <p:cNvSpPr txBox="1">
            <a:spLocks/>
          </p:cNvSpPr>
          <p:nvPr/>
        </p:nvSpPr>
        <p:spPr>
          <a:xfrm>
            <a:off x="7370859" y="4359175"/>
            <a:ext cx="2176012" cy="8853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 err="1">
                <a:solidFill>
                  <a:schemeClr val="bg1"/>
                </a:solidFill>
              </a:rPr>
              <a:t>δωδεκάεδρο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αιθέρας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302805-B6F5-AC5D-B758-05F973B19039}"/>
              </a:ext>
            </a:extLst>
          </p:cNvPr>
          <p:cNvSpPr txBox="1">
            <a:spLocks/>
          </p:cNvSpPr>
          <p:nvPr/>
        </p:nvSpPr>
        <p:spPr>
          <a:xfrm>
            <a:off x="9851666" y="4379714"/>
            <a:ext cx="1708231" cy="88537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 err="1">
                <a:solidFill>
                  <a:schemeClr val="bg1"/>
                </a:solidFill>
              </a:rPr>
              <a:t>εικοσάεδρο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νερό</a:t>
            </a:r>
          </a:p>
        </p:txBody>
      </p:sp>
    </p:spTree>
    <p:extLst>
      <p:ext uri="{BB962C8B-B14F-4D97-AF65-F5344CB8AC3E}">
        <p14:creationId xmlns:p14="http://schemas.microsoft.com/office/powerpoint/2010/main" val="2000376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ABE99-2596-3C04-BEC5-18619F917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1AFCC77-CDC6-CBEC-6721-7199938A8E81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+mn-lt"/>
              </a:rPr>
              <a:t>Mysterium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Cosmographicum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1596)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4" descr="C:\Users\Διονύσης\Desktop\CalculatingDishonestGreatargus-size_restricted.gif">
            <a:extLst>
              <a:ext uri="{FF2B5EF4-FFF2-40B4-BE49-F238E27FC236}">
                <a16:creationId xmlns:a16="http://schemas.microsoft.com/office/drawing/2014/main" id="{1BDEB71D-5E3E-04D1-DC2F-9473E0EBF05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43" y="1368149"/>
            <a:ext cx="5040313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2448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BB9D04-2DE9-52AC-AF60-DB4AFC6EE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B9B2B6E-A654-F9D9-5BC0-2E1362AFDD2F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+mn-lt"/>
              </a:rPr>
              <a:t>Mysterium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Cosmographicum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1596)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KeplerMysteriumCosmographicum">
            <a:hlinkClick r:id="" action="ppaction://media"/>
            <a:extLst>
              <a:ext uri="{FF2B5EF4-FFF2-40B4-BE49-F238E27FC236}">
                <a16:creationId xmlns:a16="http://schemas.microsoft.com/office/drawing/2014/main" id="{996A9461-D6ED-D128-8568-5D29FDDEDE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83996" y="1031680"/>
            <a:ext cx="5224008" cy="52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75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11135-79FE-B5B2-5DE3-69599349C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E2BD234-092E-A2D1-EC4E-C1253454D4B3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+mn-lt"/>
              </a:rPr>
              <a:t>Mysterium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+mn-lt"/>
              </a:rPr>
              <a:t>Cosmographicum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1596)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 descr="C:\Users\Διονύσης\Desktop\giphy.gif">
            <a:extLst>
              <a:ext uri="{FF2B5EF4-FFF2-40B4-BE49-F238E27FC236}">
                <a16:creationId xmlns:a16="http://schemas.microsoft.com/office/drawing/2014/main" id="{6285A98F-D413-F09F-5CE5-0A5922760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856" y="1244158"/>
            <a:ext cx="6872288" cy="539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814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6EB69A-3DBA-CA78-1254-5CCC5BE20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104FEF9-00C2-EDF0-C3F3-4A6535A22DC4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solidFill>
                  <a:schemeClr val="bg1"/>
                </a:solidFill>
                <a:latin typeface="+mn-lt"/>
              </a:rPr>
              <a:t>Astronomia</a:t>
            </a:r>
            <a:r>
              <a:rPr lang="en-US" sz="4400" dirty="0">
                <a:solidFill>
                  <a:schemeClr val="bg1"/>
                </a:solidFill>
                <a:latin typeface="+mn-lt"/>
              </a:rPr>
              <a:t> Nova (1609)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D499720D-94E8-2276-8E47-D39AC20E8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824" y="1269748"/>
            <a:ext cx="2938351" cy="530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>
            <a:extLst>
              <a:ext uri="{FF2B5EF4-FFF2-40B4-BE49-F238E27FC236}">
                <a16:creationId xmlns:a16="http://schemas.microsoft.com/office/drawing/2014/main" id="{8D411832-C860-EF85-6241-FB7F00257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306" y="1269747"/>
            <a:ext cx="3137247" cy="530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A89F518-4D3C-1BBF-9FBE-AE53C2376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448" y="1470989"/>
            <a:ext cx="3137245" cy="2751522"/>
          </a:xfr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Söhne"/>
              </a:rPr>
              <a:t>Astronomia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nova </a:t>
            </a:r>
            <a:r>
              <a:rPr lang="el-GR" dirty="0">
                <a:solidFill>
                  <a:schemeClr val="bg1"/>
                </a:solidFill>
                <a:latin typeface="Söhne"/>
              </a:rPr>
              <a:t>ΑΙΤΙΟΛΟΓΗΤΟΣ,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seu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physica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coelestis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tradita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commentariis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motibus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stellae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Martis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, ex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observationibus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G.V. </a:t>
            </a:r>
            <a:r>
              <a:rPr lang="en-US" dirty="0" err="1">
                <a:solidFill>
                  <a:schemeClr val="bg1"/>
                </a:solidFill>
                <a:latin typeface="Söhne"/>
              </a:rPr>
              <a:t>Tychonis</a:t>
            </a:r>
            <a:r>
              <a:rPr lang="en-US" dirty="0">
                <a:solidFill>
                  <a:schemeClr val="bg1"/>
                </a:solidFill>
                <a:latin typeface="Söhne"/>
              </a:rPr>
              <a:t> Brahe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18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8DC85-E2B3-6095-E17C-5529C2621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F1AE201-72EE-0201-C83A-71DFC2DEA522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1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F37894B-6FC9-C40E-DA32-0B0D18EC3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228" y="2059388"/>
            <a:ext cx="5876509" cy="4109843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Η τροχιά ενός πλανήτη είναι έλλειψη.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Στη μία εστία της έλλειψης βρίσκεται ο Ήλιος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n-US" i="1" dirty="0">
                <a:solidFill>
                  <a:schemeClr val="bg1"/>
                </a:solidFill>
              </a:rPr>
              <a:t>a</a:t>
            </a:r>
            <a:r>
              <a:rPr lang="el-GR" dirty="0">
                <a:solidFill>
                  <a:schemeClr val="bg1"/>
                </a:solidFill>
              </a:rPr>
              <a:t>: μεγάλος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-άξονας</a:t>
            </a:r>
          </a:p>
          <a:p>
            <a:r>
              <a:rPr lang="en-US" i="1" dirty="0">
                <a:solidFill>
                  <a:schemeClr val="bg1"/>
                </a:solidFill>
              </a:rPr>
              <a:t>b</a:t>
            </a:r>
            <a:r>
              <a:rPr lang="el-GR" dirty="0">
                <a:solidFill>
                  <a:schemeClr val="bg1"/>
                </a:solidFill>
              </a:rPr>
              <a:t>: μικρός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-άξονας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2</a:t>
            </a:r>
            <a:r>
              <a:rPr lang="en-US" i="1" dirty="0">
                <a:solidFill>
                  <a:schemeClr val="bg1"/>
                </a:solidFill>
              </a:rPr>
              <a:t>a</a:t>
            </a:r>
            <a:r>
              <a:rPr lang="el-GR" dirty="0">
                <a:solidFill>
                  <a:schemeClr val="bg1"/>
                </a:solidFill>
              </a:rPr>
              <a:t>: μεγάλος άξονας</a:t>
            </a:r>
          </a:p>
          <a:p>
            <a:r>
              <a:rPr lang="el-GR" dirty="0">
                <a:solidFill>
                  <a:schemeClr val="bg1"/>
                </a:solidFill>
              </a:rPr>
              <a:t>2</a:t>
            </a:r>
            <a:r>
              <a:rPr lang="en-US" i="1" dirty="0">
                <a:solidFill>
                  <a:schemeClr val="bg1"/>
                </a:solidFill>
              </a:rPr>
              <a:t>b</a:t>
            </a:r>
            <a:r>
              <a:rPr lang="el-GR" dirty="0">
                <a:solidFill>
                  <a:schemeClr val="bg1"/>
                </a:solidFill>
              </a:rPr>
              <a:t>: μικρός άξονας</a:t>
            </a:r>
          </a:p>
        </p:txBody>
      </p:sp>
      <p:pic>
        <p:nvPicPr>
          <p:cNvPr id="22536" name="Picture 8">
            <a:extLst>
              <a:ext uri="{FF2B5EF4-FFF2-40B4-BE49-F238E27FC236}">
                <a16:creationId xmlns:a16="http://schemas.microsoft.com/office/drawing/2014/main" id="{554A9EB7-421A-B0FB-AE1A-CB79C203A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272" y="2742951"/>
            <a:ext cx="47625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23095F-30CF-132D-338D-72B22EA85295}"/>
              </a:ext>
            </a:extLst>
          </p:cNvPr>
          <p:cNvCxnSpPr>
            <a:cxnSpLocks/>
          </p:cNvCxnSpPr>
          <p:nvPr/>
        </p:nvCxnSpPr>
        <p:spPr>
          <a:xfrm>
            <a:off x="6895272" y="3840480"/>
            <a:ext cx="4665925" cy="0"/>
          </a:xfrm>
          <a:prstGeom prst="straightConnector1">
            <a:avLst/>
          </a:prstGeom>
          <a:ln w="44450">
            <a:solidFill>
              <a:srgbClr val="87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DCFF177-3FAD-7B88-D699-F8A2DD18074F}"/>
              </a:ext>
            </a:extLst>
          </p:cNvPr>
          <p:cNvCxnSpPr>
            <a:cxnSpLocks/>
          </p:cNvCxnSpPr>
          <p:nvPr/>
        </p:nvCxnSpPr>
        <p:spPr>
          <a:xfrm>
            <a:off x="9549516" y="2742951"/>
            <a:ext cx="0" cy="2830913"/>
          </a:xfrm>
          <a:prstGeom prst="straightConnector1">
            <a:avLst/>
          </a:prstGeom>
          <a:ln w="44450">
            <a:solidFill>
              <a:srgbClr val="1C1B9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989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8C6CF-33F2-0912-EB2B-AAC3542C6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0D797A9-45A7-F970-4E4F-EE4257B2C39E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1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415CF6ED-56AF-054E-ED92-70674F6A6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156" y="3830167"/>
            <a:ext cx="8059685" cy="252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805AED-D339-4D59-1E88-38070F4AE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8935" y="1571003"/>
            <a:ext cx="3214129" cy="178262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6A6686CA-CC9D-F708-1019-21045391F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396" y="2019631"/>
            <a:ext cx="3538330" cy="885371"/>
          </a:xfr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l-GR" dirty="0">
                <a:solidFill>
                  <a:schemeClr val="bg1"/>
                </a:solidFill>
              </a:rPr>
              <a:t>: μεγάλος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-άξονας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b</a:t>
            </a:r>
            <a:r>
              <a:rPr lang="el-GR" dirty="0">
                <a:solidFill>
                  <a:schemeClr val="bg1"/>
                </a:solidFill>
              </a:rPr>
              <a:t>: μικρός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-άξονας</a:t>
            </a:r>
          </a:p>
        </p:txBody>
      </p:sp>
    </p:spTree>
    <p:extLst>
      <p:ext uri="{BB962C8B-B14F-4D97-AF65-F5344CB8AC3E}">
        <p14:creationId xmlns:p14="http://schemas.microsoft.com/office/powerpoint/2010/main" val="2994214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343151-86AF-68B3-3858-C7E077C49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2CA87DF-4D44-D15E-C64F-06B0818C3C66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Έλλειψη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Ellipse_ 4 (pin &amp; string method)">
            <a:hlinkClick r:id="" action="ppaction://media"/>
            <a:extLst>
              <a:ext uri="{FF2B5EF4-FFF2-40B4-BE49-F238E27FC236}">
                <a16:creationId xmlns:a16="http://schemas.microsoft.com/office/drawing/2014/main" id="{3BE02CD9-06C2-750F-EA60-AA0745B088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11430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20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2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E0713-2C32-6D37-C2DB-D03E2EEB2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79E561B-1F8B-8EB5-02D3-7388D2D14C05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1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A4D2783-8A6D-7B00-440D-1CFAE8FBF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63" y="1761597"/>
            <a:ext cx="3538330" cy="2010807"/>
          </a:xfrm>
        </p:spPr>
        <p:txBody>
          <a:bodyPr wrap="square">
            <a:spAutoFit/>
          </a:bodyPr>
          <a:lstStyle/>
          <a:p>
            <a:pPr algn="l"/>
            <a:r>
              <a:rPr lang="el-GR" dirty="0">
                <a:solidFill>
                  <a:schemeClr val="bg1"/>
                </a:solidFill>
              </a:rPr>
              <a:t>Οι </a:t>
            </a:r>
            <a:r>
              <a:rPr lang="el-GR" dirty="0" err="1">
                <a:solidFill>
                  <a:schemeClr val="bg1"/>
                </a:solidFill>
              </a:rPr>
              <a:t>εκκεντρότητες</a:t>
            </a:r>
            <a:r>
              <a:rPr lang="el-GR" dirty="0">
                <a:solidFill>
                  <a:schemeClr val="bg1"/>
                </a:solidFill>
              </a:rPr>
              <a:t> των τροχιών των πλανητών είναι πολύ μικρές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Για τη Γη, </a:t>
            </a:r>
            <a:r>
              <a:rPr lang="en-US" dirty="0">
                <a:solidFill>
                  <a:schemeClr val="bg1"/>
                </a:solidFill>
              </a:rPr>
              <a:t>e = </a:t>
            </a:r>
            <a:r>
              <a:rPr lang="el-GR" dirty="0">
                <a:solidFill>
                  <a:schemeClr val="bg1"/>
                </a:solidFill>
              </a:rPr>
              <a:t>0.0167</a:t>
            </a: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9B82B2A9-C903-ABE0-D5CB-D1BBEA27D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664" y="1761597"/>
            <a:ext cx="7731223" cy="481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311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5065A8-38C4-7A97-A279-2986A41D2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F6AF2DE-9C5D-C608-96F6-3E0942EC48DC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1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751FA30-83D6-6D8E-DABB-FF9D3E78B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167" y="3085106"/>
            <a:ext cx="5876509" cy="1346010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Η τροχιά ενός πλανήτη είναι έλλειψη.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Στη μία εστία της έλλειψης βρίσκεται ο Ήλιος</a:t>
            </a: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AEBF2DF2-CFFB-0373-6B77-F0FE04E4F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911" y="1850169"/>
            <a:ext cx="533400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4B93E7-54CB-A6D8-F25C-9EB716A8E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EF4285E-6EE5-A34C-6522-D764E6AC9D24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1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2F75708-E8F3-9FC8-839F-9F78E27A9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63" y="1761597"/>
            <a:ext cx="3538330" cy="2010807"/>
          </a:xfrm>
        </p:spPr>
        <p:txBody>
          <a:bodyPr wrap="square">
            <a:spAutoFit/>
          </a:bodyPr>
          <a:lstStyle/>
          <a:p>
            <a:pPr algn="l"/>
            <a:r>
              <a:rPr lang="el-GR" dirty="0">
                <a:solidFill>
                  <a:schemeClr val="bg1"/>
                </a:solidFill>
              </a:rPr>
              <a:t>Οι </a:t>
            </a:r>
            <a:r>
              <a:rPr lang="el-GR" dirty="0" err="1">
                <a:solidFill>
                  <a:schemeClr val="bg1"/>
                </a:solidFill>
              </a:rPr>
              <a:t>εκκεντρότητες</a:t>
            </a:r>
            <a:r>
              <a:rPr lang="el-GR" dirty="0">
                <a:solidFill>
                  <a:schemeClr val="bg1"/>
                </a:solidFill>
              </a:rPr>
              <a:t> των τροχιών των πλανητών είναι πολύ μικρές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Για τη Γη, </a:t>
            </a:r>
            <a:r>
              <a:rPr lang="en-US" dirty="0">
                <a:solidFill>
                  <a:schemeClr val="bg1"/>
                </a:solidFill>
              </a:rPr>
              <a:t>e = </a:t>
            </a:r>
            <a:r>
              <a:rPr lang="el-GR" dirty="0">
                <a:solidFill>
                  <a:schemeClr val="bg1"/>
                </a:solidFill>
              </a:rPr>
              <a:t>0.0167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EB8B-D15C-3CE3-83CD-C154A1F30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982" y="1204645"/>
            <a:ext cx="4268401" cy="528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50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ABE6A7-6CDE-E427-2BF4-765563F6D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4C456A3-94D7-AD4D-9643-9387D521261C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2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ECF692A-F4C1-B9F1-8C40-95CBB1B42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06" y="1478942"/>
            <a:ext cx="6402788" cy="480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301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A5A17C-1905-BD90-B14A-B2FE2642E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64FE0F-2D6A-E3A8-27F9-F46489A8B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363" y="1622066"/>
            <a:ext cx="7861637" cy="503486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300BB5E-20E1-9D7D-6096-52CF29F65DA0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2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AEEBA4C-2474-7182-0A1D-3B4F86F2F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1814" y="2449001"/>
            <a:ext cx="5876509" cy="757130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Η επιβατική ακτίνα διαγράφει σε ίσους χρόνους ίσα εμβαδά</a:t>
            </a:r>
          </a:p>
        </p:txBody>
      </p:sp>
    </p:spTree>
    <p:extLst>
      <p:ext uri="{BB962C8B-B14F-4D97-AF65-F5344CB8AC3E}">
        <p14:creationId xmlns:p14="http://schemas.microsoft.com/office/powerpoint/2010/main" val="314062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B9344-4484-EDB0-B08D-7356FA7E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>
            <a:extLst>
              <a:ext uri="{FF2B5EF4-FFF2-40B4-BE49-F238E27FC236}">
                <a16:creationId xmlns:a16="http://schemas.microsoft.com/office/drawing/2014/main" id="{D9187CD7-188A-D653-75B1-EB6758CD1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62766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81F8D09-721E-C454-9D00-F2AF835AA571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2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F52066E-C6EE-8E81-B152-9B0DD2A1D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1814" y="2449001"/>
            <a:ext cx="5876509" cy="757130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Η επιβατική ακτίνα διαγράφει σε ίσους χρόνους ίσα εμβαδά</a:t>
            </a:r>
          </a:p>
        </p:txBody>
      </p:sp>
    </p:spTree>
    <p:extLst>
      <p:ext uri="{BB962C8B-B14F-4D97-AF65-F5344CB8AC3E}">
        <p14:creationId xmlns:p14="http://schemas.microsoft.com/office/powerpoint/2010/main" val="2645695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061187-16D7-5806-A480-279E608AD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D6D0528-A235-AD12-B76A-63CECEEE129A}"/>
              </a:ext>
            </a:extLst>
          </p:cNvPr>
          <p:cNvSpPr txBox="1">
            <a:spLocks/>
          </p:cNvSpPr>
          <p:nvPr/>
        </p:nvSpPr>
        <p:spPr>
          <a:xfrm>
            <a:off x="4492486" y="190449"/>
            <a:ext cx="6570923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8674" name="Picture 2" descr="undefined">
            <a:extLst>
              <a:ext uri="{FF2B5EF4-FFF2-40B4-BE49-F238E27FC236}">
                <a16:creationId xmlns:a16="http://schemas.microsoft.com/office/drawing/2014/main" id="{49A26945-5106-0353-DD55-9BE0E9473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54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548C91C8-7FE0-DC74-B3D7-EA8BD2B73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2485" y="1165250"/>
            <a:ext cx="6782465" cy="885371"/>
          </a:xfrm>
        </p:spPr>
        <p:txBody>
          <a:bodyPr wrap="square">
            <a:spAutoFit/>
          </a:bodyPr>
          <a:lstStyle/>
          <a:p>
            <a:pPr algn="l"/>
            <a:r>
              <a:rPr lang="en-US" dirty="0" err="1">
                <a:solidFill>
                  <a:schemeClr val="bg1"/>
                </a:solidFill>
              </a:rPr>
              <a:t>Harmonices</a:t>
            </a:r>
            <a:r>
              <a:rPr lang="en-US" dirty="0">
                <a:solidFill>
                  <a:schemeClr val="bg1"/>
                </a:solidFill>
              </a:rPr>
              <a:t> Mundi</a:t>
            </a:r>
            <a:r>
              <a:rPr lang="el-GR" dirty="0">
                <a:solidFill>
                  <a:schemeClr val="bg1"/>
                </a:solidFill>
              </a:rPr>
              <a:t> (1619) 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l-GR" dirty="0">
                <a:solidFill>
                  <a:schemeClr val="bg1"/>
                </a:solidFill>
              </a:rPr>
              <a:t>Η αρμονία του Κόσμου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28676" name="Picture 4">
            <a:extLst>
              <a:ext uri="{FF2B5EF4-FFF2-40B4-BE49-F238E27FC236}">
                <a16:creationId xmlns:a16="http://schemas.microsoft.com/office/drawing/2014/main" id="{B56B07E2-B069-6722-26CC-045864426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485" y="2451238"/>
            <a:ext cx="69627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020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5FC7C-CFA2-AAB4-DC79-300A5C1BD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ECCC821-0B7C-E137-5E66-BE16729E6F5F}"/>
              </a:ext>
            </a:extLst>
          </p:cNvPr>
          <p:cNvSpPr txBox="1">
            <a:spLocks/>
          </p:cNvSpPr>
          <p:nvPr/>
        </p:nvSpPr>
        <p:spPr>
          <a:xfrm>
            <a:off x="2810538" y="301767"/>
            <a:ext cx="6570923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9698" name="Picture 2" descr="Example of Kepler's third law on Make a GIF">
            <a:extLst>
              <a:ext uri="{FF2B5EF4-FFF2-40B4-BE49-F238E27FC236}">
                <a16:creationId xmlns:a16="http://schemas.microsoft.com/office/drawing/2014/main" id="{30195C92-AC2F-92BB-88DA-0071F3670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330" y="1229139"/>
            <a:ext cx="5115339" cy="511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138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679E6E-6DC9-317C-6D39-A0926072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CE4DF52-FEC6-1BF5-28E6-87C1454066B8}"/>
              </a:ext>
            </a:extLst>
          </p:cNvPr>
          <p:cNvSpPr txBox="1">
            <a:spLocks/>
          </p:cNvSpPr>
          <p:nvPr/>
        </p:nvSpPr>
        <p:spPr>
          <a:xfrm>
            <a:off x="2810538" y="301767"/>
            <a:ext cx="6570923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D76EEAA-FFE0-B393-2BBF-C1BD7A8BD3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8231" y="4899406"/>
            <a:ext cx="5876509" cy="757130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Τα τετράγωνα των περιόδων είναι ανάλογα προς τους κύβους των μεγάλων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-αξόνων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2">
                <a:extLst>
                  <a:ext uri="{FF2B5EF4-FFF2-40B4-BE49-F238E27FC236}">
                    <a16:creationId xmlns:a16="http://schemas.microsoft.com/office/drawing/2014/main" id="{8D7BB24C-FAF5-9118-6B2B-BFB6B2DEA0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380" y="2254948"/>
                <a:ext cx="1224501" cy="102579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36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num>
                        <m:den>
                          <m:r>
                            <a:rPr lang="el-GR" sz="3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l-GR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Subtitle 2">
                <a:extLst>
                  <a:ext uri="{FF2B5EF4-FFF2-40B4-BE49-F238E27FC236}">
                    <a16:creationId xmlns:a16="http://schemas.microsoft.com/office/drawing/2014/main" id="{8D7BB24C-FAF5-9118-6B2B-BFB6B2DEA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380" y="2254948"/>
                <a:ext cx="1224501" cy="10257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ubtitle 2">
                <a:extLst>
                  <a:ext uri="{FF2B5EF4-FFF2-40B4-BE49-F238E27FC236}">
                    <a16:creationId xmlns:a16="http://schemas.microsoft.com/office/drawing/2014/main" id="{132361CC-391D-84D9-F37B-952F32AF43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96784" y="2221477"/>
                <a:ext cx="1224502" cy="1092735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sz="3600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e>
                            <m:sup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l-GR" sz="3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l-GR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Subtitle 2">
                <a:extLst>
                  <a:ext uri="{FF2B5EF4-FFF2-40B4-BE49-F238E27FC236}">
                    <a16:creationId xmlns:a16="http://schemas.microsoft.com/office/drawing/2014/main" id="{132361CC-391D-84D9-F37B-952F32AF4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784" y="2221477"/>
                <a:ext cx="1224502" cy="10927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E29C0345-34BC-B6C8-52D1-6A1A6A9366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6189" y="2254948"/>
                <a:ext cx="1224502" cy="102579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360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num>
                        <m:den>
                          <m:sSup>
                            <m:sSupPr>
                              <m:ctrlPr>
                                <a:rPr lang="el-GR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l-GR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E29C0345-34BC-B6C8-52D1-6A1A6A936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189" y="2254948"/>
                <a:ext cx="1224502" cy="10257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ubtitle 2">
                <a:extLst>
                  <a:ext uri="{FF2B5EF4-FFF2-40B4-BE49-F238E27FC236}">
                    <a16:creationId xmlns:a16="http://schemas.microsoft.com/office/drawing/2014/main" id="{19145051-F512-1B65-C98B-882124CDD0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76013" y="2257999"/>
                <a:ext cx="1060173" cy="1092735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sz="3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sz="36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e>
                            <m:sup>
                              <m:r>
                                <a:rPr lang="el-GR" sz="3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l-GR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l-GR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Subtitle 2">
                <a:extLst>
                  <a:ext uri="{FF2B5EF4-FFF2-40B4-BE49-F238E27FC236}">
                    <a16:creationId xmlns:a16="http://schemas.microsoft.com/office/drawing/2014/main" id="{19145051-F512-1B65-C98B-882124CDD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6013" y="2257999"/>
                <a:ext cx="1060173" cy="10927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509B50A-F7F5-1E09-56A9-AACCE6630ACA}"/>
              </a:ext>
            </a:extLst>
          </p:cNvPr>
          <p:cNvSpPr/>
          <p:nvPr/>
        </p:nvSpPr>
        <p:spPr>
          <a:xfrm>
            <a:off x="8619214" y="1916264"/>
            <a:ext cx="1316972" cy="188445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A4B5B33-0639-3B70-CF02-B719C2AF1A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5594" y="2254947"/>
                <a:ext cx="1224502" cy="1092735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l-GR" sz="3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sz="360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e>
                            <m:sup>
                              <m:r>
                                <a:rPr lang="el-GR" sz="3600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l-GR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el-GR" sz="3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l-GR" sz="3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A4B5B33-0639-3B70-CF02-B719C2AF1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5594" y="2254947"/>
                <a:ext cx="1224502" cy="10927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018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  <p:bldP spid="6" grpId="0"/>
      <p:bldP spid="8" grpId="0"/>
      <p:bldP spid="9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98893C-69DF-8EE5-B914-ABA128E4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F2C6564-3B77-E328-907F-66216AB4E8B2}"/>
              </a:ext>
            </a:extLst>
          </p:cNvPr>
          <p:cNvSpPr txBox="1">
            <a:spLocks/>
          </p:cNvSpPr>
          <p:nvPr/>
        </p:nvSpPr>
        <p:spPr>
          <a:xfrm>
            <a:off x="2810538" y="301767"/>
            <a:ext cx="6570923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397A93-1FC8-D3D2-A245-B2B3EA791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5433" y="1721557"/>
            <a:ext cx="7581131" cy="3158806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9F2B4474-F588-0042-E84F-D9301B9D9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2046" y="5390473"/>
            <a:ext cx="9307688" cy="1346010"/>
          </a:xfrm>
        </p:spPr>
        <p:txBody>
          <a:bodyPr wrap="square">
            <a:spAutoFit/>
          </a:bodyPr>
          <a:lstStyle/>
          <a:p>
            <a:pPr algn="l"/>
            <a:r>
              <a:rPr lang="el-GR" dirty="0">
                <a:solidFill>
                  <a:schemeClr val="bg1"/>
                </a:solidFill>
              </a:rPr>
              <a:t>Μονάδες μέτρησης: ?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Περίοδος περιφοράς: το γήινο έτος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Μεγάλος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-άξονας: ο μεγάλος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-άξονας της Γης</a:t>
            </a:r>
          </a:p>
        </p:txBody>
      </p:sp>
    </p:spTree>
    <p:extLst>
      <p:ext uri="{BB962C8B-B14F-4D97-AF65-F5344CB8AC3E}">
        <p14:creationId xmlns:p14="http://schemas.microsoft.com/office/powerpoint/2010/main" val="1703575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8A94F6-C7E1-8440-10F2-3B8981956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0E1441C-1E37-C082-ABEF-2AAC351C8C61}"/>
              </a:ext>
            </a:extLst>
          </p:cNvPr>
          <p:cNvSpPr txBox="1">
            <a:spLocks/>
          </p:cNvSpPr>
          <p:nvPr/>
        </p:nvSpPr>
        <p:spPr>
          <a:xfrm>
            <a:off x="2810538" y="301767"/>
            <a:ext cx="6570923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E89535-7215-1D4D-54D8-77A82D28C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12" y="2425148"/>
            <a:ext cx="11086758" cy="3983603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6EE1EEC-D5FF-6E32-BAD8-CDB4FD2B2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736" y="1327807"/>
            <a:ext cx="5876509" cy="757130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Τα τετράγωνα των περιόδων είναι ανάλογα προς τους κύβους των μεγάλων </a:t>
            </a:r>
            <a:r>
              <a:rPr lang="el-GR" dirty="0" err="1">
                <a:solidFill>
                  <a:schemeClr val="bg1"/>
                </a:solidFill>
              </a:rPr>
              <a:t>ημι</a:t>
            </a:r>
            <a:r>
              <a:rPr lang="el-GR" dirty="0">
                <a:solidFill>
                  <a:schemeClr val="bg1"/>
                </a:solidFill>
              </a:rPr>
              <a:t>-αξόνων</a:t>
            </a:r>
          </a:p>
        </p:txBody>
      </p:sp>
    </p:spTree>
    <p:extLst>
      <p:ext uri="{BB962C8B-B14F-4D97-AF65-F5344CB8AC3E}">
        <p14:creationId xmlns:p14="http://schemas.microsoft.com/office/powerpoint/2010/main" val="874124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82032-E1AB-F091-2D4E-070207744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361D63D-4F78-CCD1-E2F1-1235CF9A58FC}"/>
              </a:ext>
            </a:extLst>
          </p:cNvPr>
          <p:cNvSpPr txBox="1">
            <a:spLocks/>
          </p:cNvSpPr>
          <p:nvPr/>
        </p:nvSpPr>
        <p:spPr>
          <a:xfrm>
            <a:off x="2810538" y="301767"/>
            <a:ext cx="6570923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4400" baseline="30000" dirty="0">
                <a:solidFill>
                  <a:schemeClr val="bg1"/>
                </a:solidFill>
                <a:latin typeface="+mn-lt"/>
              </a:rPr>
              <a:t>ος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Νόμος του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0B2F1-25FF-513E-8926-863221DEA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732" y="1089330"/>
            <a:ext cx="9812536" cy="5351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03C6FE-DA18-2A9B-5C15-6F2641819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2015" y="1876508"/>
            <a:ext cx="3381900" cy="66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87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224723-16B8-73D7-0FCD-D836F8A81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3EE0B42-BC6D-F7F7-90A1-7A9B3FEEADEA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 err="1">
                <a:solidFill>
                  <a:schemeClr val="bg1"/>
                </a:solidFill>
                <a:latin typeface="+mn-lt"/>
              </a:rPr>
              <a:t>Διαδραστικές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 Εφαρμογές (Ν. </a:t>
            </a:r>
            <a:r>
              <a:rPr lang="el-GR" sz="4400" dirty="0" err="1">
                <a:solidFill>
                  <a:schemeClr val="bg1"/>
                </a:solidFill>
                <a:latin typeface="+mn-lt"/>
              </a:rPr>
              <a:t>Κέπλερ</a:t>
            </a:r>
            <a:r>
              <a:rPr lang="el-GR" sz="4400" dirty="0">
                <a:solidFill>
                  <a:schemeClr val="bg1"/>
                </a:solidFill>
                <a:latin typeface="+mn-lt"/>
              </a:rPr>
              <a:t>)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CB77694-C072-13A0-8380-8F9188C49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616" y="1928100"/>
            <a:ext cx="11097412" cy="424732"/>
          </a:xfrm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hlinkClick r:id="rId3"/>
              </a:rPr>
              <a:t>https://astro.unl.edu/classaction/animations/renaissance/kepler.html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47DB890-EE1C-9426-F47B-40D11C4CC2E1}"/>
              </a:ext>
            </a:extLst>
          </p:cNvPr>
          <p:cNvSpPr txBox="1">
            <a:spLocks/>
          </p:cNvSpPr>
          <p:nvPr/>
        </p:nvSpPr>
        <p:spPr>
          <a:xfrm>
            <a:off x="654616" y="1226712"/>
            <a:ext cx="11097412" cy="4247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hlinkClick r:id="rId4"/>
              </a:rPr>
              <a:t>https://galileoandeinstein.phys.virginia.edu/more_stuff/Applets/Kepler/kepler.html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80D1B4-0A4C-8262-02BB-83E0B884D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797" y="2629488"/>
            <a:ext cx="4285792" cy="37815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E70202-6A67-4611-FA66-2B46313989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7781" y="2722725"/>
            <a:ext cx="4545422" cy="35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80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2AFF9-2BE7-3346-A28B-68C9874C1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C7EAD1-ED14-5EDF-F936-54C50A0735C4}"/>
              </a:ext>
            </a:extLst>
          </p:cNvPr>
          <p:cNvSpPr/>
          <p:nvPr/>
        </p:nvSpPr>
        <p:spPr>
          <a:xfrm>
            <a:off x="551953" y="214685"/>
            <a:ext cx="11088094" cy="6254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AF4998E-6F5B-A126-AF08-33B7F9F93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35" y="667717"/>
            <a:ext cx="11045130" cy="552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465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44E524-12E5-59F3-863D-8ACAF55A2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312435C-3BE2-FD11-3692-A358694CC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90513"/>
            <a:ext cx="10391775" cy="62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702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4FFFD6-E453-5150-56EA-10C9AE0C6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undefined">
            <a:extLst>
              <a:ext uri="{FF2B5EF4-FFF2-40B4-BE49-F238E27FC236}">
                <a16:creationId xmlns:a16="http://schemas.microsoft.com/office/drawing/2014/main" id="{2D063919-6B0D-1EDD-4F6D-26D34E472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03C87E7-6EC2-6CB0-E3D5-403391BB9B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669312"/>
            <a:ext cx="1854226" cy="1806648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Κρατήρας</a:t>
            </a:r>
          </a:p>
          <a:p>
            <a:r>
              <a:rPr lang="el-GR" dirty="0" err="1">
                <a:solidFill>
                  <a:schemeClr val="bg1"/>
                </a:solidFill>
              </a:rPr>
              <a:t>Τύχο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στη Σελήνη</a:t>
            </a:r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DEB6D627-D901-C1C1-8D76-634C89F38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9139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019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DB101D-9239-9450-ADDC-3992D50D9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undefined">
            <a:extLst>
              <a:ext uri="{FF2B5EF4-FFF2-40B4-BE49-F238E27FC236}">
                <a16:creationId xmlns:a16="http://schemas.microsoft.com/office/drawing/2014/main" id="{B5566EBC-54F1-536B-5508-BEA8AF749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81B78A60-D71C-A028-190F-1735ADCC0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669312"/>
            <a:ext cx="1854226" cy="1806648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Κρατήρας</a:t>
            </a:r>
          </a:p>
          <a:p>
            <a:r>
              <a:rPr lang="el-GR" dirty="0" err="1">
                <a:solidFill>
                  <a:schemeClr val="bg1"/>
                </a:solidFill>
              </a:rPr>
              <a:t>Τύχο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στη Σελήνη</a:t>
            </a:r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8F0D82C8-CDF8-6636-A481-989ACDB72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0"/>
            <a:ext cx="91392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687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9B2574-71DE-4084-5743-5456048F5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62FF3A2-B06D-01F2-C740-B37E4F9A243D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Εκτίμηση Μεγέθους Σελήνης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428DF06-198E-27B3-7EDD-ABFA511D5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808" y="1252714"/>
            <a:ext cx="11338561" cy="424732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Αρίσταρχος ο Σάμιος (310 – 230 π.Χ.)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3E0F3A-42BC-AA6E-A6B8-AAF516F14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215" y="1988699"/>
            <a:ext cx="8407569" cy="1828863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DC0DC4D0-F4A3-02A1-D5A6-B394A014E50A}"/>
              </a:ext>
            </a:extLst>
          </p:cNvPr>
          <p:cNvSpPr txBox="1">
            <a:spLocks/>
          </p:cNvSpPr>
          <p:nvPr/>
        </p:nvSpPr>
        <p:spPr>
          <a:xfrm>
            <a:off x="426718" y="4355049"/>
            <a:ext cx="11338561" cy="226728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Εκτίμηση: Η Γη έχει 3 φορές μεγαλύτερη ακτίνα από αυτή της Σελήνης</a:t>
            </a:r>
          </a:p>
          <a:p>
            <a:r>
              <a:rPr lang="el-GR" dirty="0">
                <a:solidFill>
                  <a:schemeClr val="bg1"/>
                </a:solidFill>
              </a:rPr>
              <a:t>Έτσι, υπολόγισε την περιφέρεια της Σελήνης στα 14.000 </a:t>
            </a:r>
            <a:r>
              <a:rPr lang="en-US" dirty="0">
                <a:solidFill>
                  <a:schemeClr val="bg1"/>
                </a:solidFill>
              </a:rPr>
              <a:t>Km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(αντί της σημερινής εκτίμησης: 10.916 </a:t>
            </a:r>
            <a:r>
              <a:rPr lang="en-US" dirty="0">
                <a:solidFill>
                  <a:schemeClr val="bg1"/>
                </a:solidFill>
              </a:rPr>
              <a:t>Km</a:t>
            </a:r>
            <a:r>
              <a:rPr lang="el-GR" dirty="0">
                <a:solidFill>
                  <a:schemeClr val="bg1"/>
                </a:solidFill>
              </a:rPr>
              <a:t>)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Χρησιμοποίησε τη μέτρηση για την περιφέρεια της Γης, από τον Ερατοσθένη, 42.000 </a:t>
            </a:r>
            <a:r>
              <a:rPr lang="en-US" dirty="0">
                <a:solidFill>
                  <a:schemeClr val="bg1"/>
                </a:solidFill>
              </a:rPr>
              <a:t>Km</a:t>
            </a:r>
            <a:r>
              <a:rPr lang="el-GR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1621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27ABD-B5F4-2656-4BC5-4F8C74F21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8C95DF6-BED8-64F4-6DD3-88FD5BA67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603" y="1314705"/>
            <a:ext cx="7714589" cy="292385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789141B-46C6-2394-064F-122F924BC7AC}"/>
              </a:ext>
            </a:extLst>
          </p:cNvPr>
          <p:cNvSpPr txBox="1">
            <a:spLocks/>
          </p:cNvSpPr>
          <p:nvPr/>
        </p:nvSpPr>
        <p:spPr>
          <a:xfrm>
            <a:off x="174434" y="285864"/>
            <a:ext cx="11843132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Εκτίμηση Απόστασης Γης - Ήλιου</a:t>
            </a:r>
            <a:endParaRPr lang="en-150" sz="4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1B9E79-21D9-054F-23B1-3B0C17BCE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808" y="1252714"/>
            <a:ext cx="11338561" cy="424732"/>
          </a:xfr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Αρίσταρχος ο Σάμιος (310 – 230 π.Χ.)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13A798-DF7F-1DAA-0F56-12D24745A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72" y="1756959"/>
            <a:ext cx="2535038" cy="251142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E678C7-CDDF-3EB2-2A4A-67AAC159AF56}"/>
              </a:ext>
            </a:extLst>
          </p:cNvPr>
          <p:cNvCxnSpPr/>
          <p:nvPr/>
        </p:nvCxnSpPr>
        <p:spPr>
          <a:xfrm>
            <a:off x="1781091" y="1899487"/>
            <a:ext cx="0" cy="2178000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99E2BCF-4602-0513-5F1C-6C6F0070142D}"/>
              </a:ext>
            </a:extLst>
          </p:cNvPr>
          <p:cNvSpPr txBox="1">
            <a:spLocks/>
          </p:cNvSpPr>
          <p:nvPr/>
        </p:nvSpPr>
        <p:spPr>
          <a:xfrm>
            <a:off x="426719" y="4657924"/>
            <a:ext cx="11338561" cy="180664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Όταν στη Γη βλέπουμε ακριβώς μισή τη Σελήνη, η γωνία Ήλιος – Σελήνη – Γη είναι 90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Ο Αρίσταρχος μέτρησε τότε τη γωνία Ήλιος – Γη – Σελήνη:  ~87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Εκτίμηση: Η απόσταση Γης – Ήλιου είναι 20 φορές αυτή της Γης – Σελήνης</a:t>
            </a:r>
          </a:p>
          <a:p>
            <a:r>
              <a:rPr lang="el-GR" dirty="0">
                <a:solidFill>
                  <a:schemeClr val="bg1"/>
                </a:solidFill>
              </a:rPr>
              <a:t>(η σωστή τιμή είναι 390 φορές μεγαλύτερη)</a:t>
            </a:r>
          </a:p>
        </p:txBody>
      </p:sp>
    </p:spTree>
    <p:extLst>
      <p:ext uri="{BB962C8B-B14F-4D97-AF65-F5344CB8AC3E}">
        <p14:creationId xmlns:p14="http://schemas.microsoft.com/office/powerpoint/2010/main" val="2317468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E6DC62-8C72-B039-9ADA-77770506A98C}"/>
              </a:ext>
            </a:extLst>
          </p:cNvPr>
          <p:cNvSpPr txBox="1">
            <a:spLocks/>
          </p:cNvSpPr>
          <p:nvPr/>
        </p:nvSpPr>
        <p:spPr>
          <a:xfrm>
            <a:off x="773873" y="1801243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592004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39027</TotalTime>
  <Words>1238</Words>
  <Application>Microsoft Office PowerPoint</Application>
  <PresentationFormat>Widescreen</PresentationFormat>
  <Paragraphs>193</Paragraphs>
  <Slides>32</Slides>
  <Notes>31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Söhne</vt:lpstr>
      <vt:lpstr>Office Theme</vt:lpstr>
      <vt:lpstr>1_Office Theme</vt:lpstr>
      <vt:lpstr>PowerPoint Presentation</vt:lpstr>
      <vt:lpstr>ΦΥΣΙΚΗ 86Υ011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Protonotarios, Emmanouil</cp:lastModifiedBy>
  <cp:revision>218</cp:revision>
  <dcterms:created xsi:type="dcterms:W3CDTF">2023-02-27T14:31:39Z</dcterms:created>
  <dcterms:modified xsi:type="dcterms:W3CDTF">2026-02-24T11:04:08Z</dcterms:modified>
</cp:coreProperties>
</file>