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4"/>
  </p:notesMasterIdLst>
  <p:handoutMasterIdLst>
    <p:handoutMasterId r:id="rId75"/>
  </p:handoutMasterIdLst>
  <p:sldIdLst>
    <p:sldId id="256" r:id="rId3"/>
    <p:sldId id="258" r:id="rId4"/>
    <p:sldId id="366" r:id="rId5"/>
    <p:sldId id="410" r:id="rId6"/>
    <p:sldId id="363" r:id="rId7"/>
    <p:sldId id="285" r:id="rId8"/>
    <p:sldId id="364" r:id="rId9"/>
    <p:sldId id="289" r:id="rId10"/>
    <p:sldId id="288" r:id="rId11"/>
    <p:sldId id="287" r:id="rId12"/>
    <p:sldId id="286" r:id="rId13"/>
    <p:sldId id="365" r:id="rId14"/>
    <p:sldId id="291" r:id="rId15"/>
    <p:sldId id="356" r:id="rId16"/>
    <p:sldId id="290" r:id="rId17"/>
    <p:sldId id="309" r:id="rId18"/>
    <p:sldId id="310" r:id="rId19"/>
    <p:sldId id="326" r:id="rId20"/>
    <p:sldId id="308" r:id="rId21"/>
    <p:sldId id="318" r:id="rId22"/>
    <p:sldId id="319" r:id="rId23"/>
    <p:sldId id="358" r:id="rId24"/>
    <p:sldId id="359" r:id="rId25"/>
    <p:sldId id="354" r:id="rId26"/>
    <p:sldId id="360" r:id="rId27"/>
    <p:sldId id="368" r:id="rId28"/>
    <p:sldId id="362" r:id="rId29"/>
    <p:sldId id="361" r:id="rId30"/>
    <p:sldId id="374" r:id="rId31"/>
    <p:sldId id="373" r:id="rId32"/>
    <p:sldId id="372" r:id="rId33"/>
    <p:sldId id="293" r:id="rId34"/>
    <p:sldId id="296" r:id="rId35"/>
    <p:sldId id="369" r:id="rId36"/>
    <p:sldId id="315" r:id="rId37"/>
    <p:sldId id="320" r:id="rId38"/>
    <p:sldId id="370" r:id="rId39"/>
    <p:sldId id="321" r:id="rId40"/>
    <p:sldId id="313" r:id="rId41"/>
    <p:sldId id="367" r:id="rId42"/>
    <p:sldId id="409" r:id="rId43"/>
    <p:sldId id="375" r:id="rId44"/>
    <p:sldId id="376" r:id="rId45"/>
    <p:sldId id="377" r:id="rId46"/>
    <p:sldId id="378" r:id="rId47"/>
    <p:sldId id="292" r:id="rId48"/>
    <p:sldId id="383" r:id="rId49"/>
    <p:sldId id="306" r:id="rId50"/>
    <p:sldId id="311" r:id="rId51"/>
    <p:sldId id="314" r:id="rId52"/>
    <p:sldId id="371" r:id="rId53"/>
    <p:sldId id="384" r:id="rId54"/>
    <p:sldId id="382" r:id="rId55"/>
    <p:sldId id="379" r:id="rId56"/>
    <p:sldId id="385" r:id="rId57"/>
    <p:sldId id="387" r:id="rId58"/>
    <p:sldId id="380" r:id="rId59"/>
    <p:sldId id="381" r:id="rId60"/>
    <p:sldId id="386" r:id="rId61"/>
    <p:sldId id="426" r:id="rId62"/>
    <p:sldId id="498" r:id="rId63"/>
    <p:sldId id="499" r:id="rId64"/>
    <p:sldId id="500" r:id="rId65"/>
    <p:sldId id="501" r:id="rId66"/>
    <p:sldId id="502" r:id="rId67"/>
    <p:sldId id="425" r:id="rId68"/>
    <p:sldId id="431" r:id="rId69"/>
    <p:sldId id="391" r:id="rId70"/>
    <p:sldId id="389" r:id="rId71"/>
    <p:sldId id="392" r:id="rId72"/>
    <p:sldId id="357" r:id="rId73"/>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57010" autoAdjust="0"/>
  </p:normalViewPr>
  <p:slideViewPr>
    <p:cSldViewPr snapToGrid="0">
      <p:cViewPr varScale="1">
        <p:scale>
          <a:sx n="73" d="100"/>
          <a:sy n="73" d="100"/>
        </p:scale>
        <p:origin x="1311" y="48"/>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22/02/2026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22/02/2026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redirect?event=video_description&amp;redir_token=QUFFLUhqbXAycUw2TGRkSEZadTZfWUdSeFlGRmp4MGYxd3xBQ3Jtc0ttb080UkJ5LXIxTUQtazZKTHlzOUxaeGg4R2J6bnZGeXdTdEktRnJuVzRWd2hpZGwzTXhyelNNZ0FTV1NabkdXSlBVS1U0MkZ3bTF1WTAzblBtc2twVDZ3ZWhRTW9yWDY2TEtadEF0bXFjQ1hWWGFKUQ&amp;q=http%3A%2F%2Fbit.ly%2FphotosD810A&amp;v=7iqqokBxYIY"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92590-9F02-A748-354E-472306E7D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768E4-C34A-8C3F-52E7-280580089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B5B75D-0C1D-0BED-B85E-AD95ED6EFFA9}"/>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D3C2DEA7-BBEE-FFD8-683F-47F989BCCE85}"/>
              </a:ext>
            </a:extLst>
          </p:cNvPr>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4279764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2C477-136F-BCF1-0D14-287C0AA27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2286D-7142-853C-8EA9-F154C32C0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32CF7-8742-1008-0A62-C4ED1555152D}"/>
              </a:ext>
            </a:extLst>
          </p:cNvPr>
          <p:cNvSpPr>
            <a:spLocks noGrp="1"/>
          </p:cNvSpPr>
          <p:nvPr>
            <p:ph type="body" idx="1"/>
          </p:nvPr>
        </p:nvSpPr>
        <p:spPr/>
        <p:txBody>
          <a:bodyPr/>
          <a:lstStyle/>
          <a:p>
            <a:r>
              <a:rPr lang="el-GR" b="0" i="0" dirty="0">
                <a:solidFill>
                  <a:srgbClr val="1F1F1F"/>
                </a:solidFill>
                <a:effectLst/>
                <a:latin typeface="Google Sans"/>
              </a:rPr>
              <a:t>Ο </a:t>
            </a:r>
            <a:r>
              <a:rPr lang="el-GR" b="0" i="0" dirty="0" err="1">
                <a:solidFill>
                  <a:srgbClr val="1F1F1F"/>
                </a:solidFill>
                <a:effectLst/>
                <a:latin typeface="Google Sans"/>
              </a:rPr>
              <a:t>Πρόκλος</a:t>
            </a:r>
            <a:r>
              <a:rPr lang="el-GR" b="0" i="0" dirty="0">
                <a:solidFill>
                  <a:srgbClr val="1F1F1F"/>
                </a:solidFill>
                <a:effectLst/>
                <a:latin typeface="Google Sans"/>
              </a:rPr>
              <a:t> αναφέρει το εξής περιστατικό για τον Ευκλείδη (330 π.Χ. - ~270 π.Χ.). Όταν ο Πτολεμαίος Α΄ (Βασιλιάς της Αιγύπτου) του ζήτησε έναν πιο εύκολο τρόπο από τα Στοιχεία του για να μάθει </a:t>
            </a:r>
            <a:r>
              <a:rPr lang="el-GR" b="0" i="0" dirty="0">
                <a:solidFill>
                  <a:srgbClr val="040C28"/>
                </a:solidFill>
                <a:effectLst/>
                <a:latin typeface="Google Sans"/>
              </a:rPr>
              <a:t>Γεωμετρία</a:t>
            </a:r>
            <a:r>
              <a:rPr lang="el-GR" b="0" i="0" dirty="0">
                <a:solidFill>
                  <a:srgbClr val="1F1F1F"/>
                </a:solidFill>
                <a:effectLst/>
                <a:latin typeface="Google Sans"/>
              </a:rPr>
              <a:t> η απάντηση του μεγάλου μαθηματικού ήταν: «Μη είναι </a:t>
            </a:r>
            <a:r>
              <a:rPr lang="el-GR" b="0" i="0" dirty="0" err="1">
                <a:solidFill>
                  <a:srgbClr val="1F1F1F"/>
                </a:solidFill>
                <a:effectLst/>
                <a:latin typeface="Google Sans"/>
              </a:rPr>
              <a:t>βασιλικήν</a:t>
            </a:r>
            <a:r>
              <a:rPr lang="el-GR" b="0" i="0" dirty="0">
                <a:solidFill>
                  <a:srgbClr val="1F1F1F"/>
                </a:solidFill>
                <a:effectLst/>
                <a:latin typeface="Google Sans"/>
              </a:rPr>
              <a:t> </a:t>
            </a:r>
            <a:r>
              <a:rPr lang="el-GR" b="0" i="0" dirty="0" err="1">
                <a:solidFill>
                  <a:srgbClr val="1F1F1F"/>
                </a:solidFill>
                <a:effectLst/>
                <a:latin typeface="Google Sans"/>
              </a:rPr>
              <a:t>ατραπόν</a:t>
            </a:r>
            <a:r>
              <a:rPr lang="el-GR" b="0" i="0" dirty="0">
                <a:solidFill>
                  <a:srgbClr val="1F1F1F"/>
                </a:solidFill>
                <a:effectLst/>
                <a:latin typeface="Google Sans"/>
              </a:rPr>
              <a:t> επί </a:t>
            </a:r>
            <a:r>
              <a:rPr lang="el-GR" b="0" i="0" dirty="0" err="1">
                <a:solidFill>
                  <a:srgbClr val="1F1F1F"/>
                </a:solidFill>
                <a:effectLst/>
                <a:latin typeface="Google Sans"/>
              </a:rPr>
              <a:t>Γεωμετρίαν</a:t>
            </a:r>
            <a:r>
              <a:rPr lang="el-GR" b="0" i="0" dirty="0">
                <a:solidFill>
                  <a:srgbClr val="1F1F1F"/>
                </a:solidFill>
                <a:effectLst/>
                <a:latin typeface="Google Sans"/>
              </a:rPr>
              <a:t>» (</a:t>
            </a:r>
            <a:r>
              <a:rPr lang="el-GR" b="0" i="0" dirty="0">
                <a:solidFill>
                  <a:srgbClr val="040C28"/>
                </a:solidFill>
                <a:effectLst/>
                <a:latin typeface="Google Sans"/>
              </a:rPr>
              <a:t>Δεν υπάρχει βασιλική οδός</a:t>
            </a:r>
            <a:r>
              <a:rPr lang="el-GR" b="0" i="0" dirty="0">
                <a:solidFill>
                  <a:srgbClr val="1F1F1F"/>
                </a:solidFill>
                <a:effectLst/>
                <a:latin typeface="Google Sans"/>
              </a:rPr>
              <a:t> για τη </a:t>
            </a:r>
            <a:r>
              <a:rPr lang="el-GR" b="0" i="0" dirty="0">
                <a:solidFill>
                  <a:srgbClr val="040C28"/>
                </a:solidFill>
                <a:effectLst/>
                <a:latin typeface="Google Sans"/>
              </a:rPr>
              <a:t>Γεωμετρία)</a:t>
            </a:r>
            <a:endParaRPr lang="en-150" dirty="0">
              <a:latin typeface="+mn-lt"/>
            </a:endParaRPr>
          </a:p>
        </p:txBody>
      </p:sp>
      <p:sp>
        <p:nvSpPr>
          <p:cNvPr id="4" name="Slide Number Placeholder 3">
            <a:extLst>
              <a:ext uri="{FF2B5EF4-FFF2-40B4-BE49-F238E27FC236}">
                <a16:creationId xmlns:a16="http://schemas.microsoft.com/office/drawing/2014/main" id="{9556F59D-928A-08D1-200D-06928E5FAC72}"/>
              </a:ext>
            </a:extLst>
          </p:cNvPr>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192332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AD011-90A7-1D16-4191-72C95DD5F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9ADB4-555E-6289-9819-E2838BDE7A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79ABC-919B-FD9B-D9FC-D87AA1A91CAC}"/>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90ED87B3-BBAE-CA98-6FAD-447D85540F07}"/>
              </a:ext>
            </a:extLst>
          </p:cNvPr>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155349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77474-6290-DA21-ED9D-B360A577C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D5664-29F1-C090-DC74-C9C806834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703ABD-922D-012F-A5DA-AEE9838556CF}"/>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49B8BF6-CA27-F322-97CF-F4B05AB9D90B}"/>
              </a:ext>
            </a:extLst>
          </p:cNvPr>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3921220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73BCE-E9C0-4381-2BE2-633AB01E7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E84EB-44FB-C022-73E3-A83240D32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F87A4-7FD4-34AA-2059-67AB2C2E14EC}"/>
              </a:ext>
            </a:extLst>
          </p:cNvPr>
          <p:cNvSpPr>
            <a:spLocks noGrp="1"/>
          </p:cNvSpPr>
          <p:nvPr>
            <p:ph type="body" idx="1"/>
          </p:nvPr>
        </p:nvSpPr>
        <p:spPr/>
        <p:txBody>
          <a:bodyPr/>
          <a:lstStyle/>
          <a:p>
            <a:r>
              <a:rPr lang="el-GR" dirty="0">
                <a:latin typeface="+mn-lt"/>
              </a:rPr>
              <a:t>Αυτά είναι συμπεράσματα που ταιριάζουν με τις παρατηρήσεις μας. Έχουμε κάποια αντίρρηση?</a:t>
            </a:r>
          </a:p>
          <a:p>
            <a:endParaRPr lang="el-GR" dirty="0">
              <a:latin typeface="+mn-lt"/>
            </a:endParaRPr>
          </a:p>
          <a:p>
            <a:r>
              <a:rPr lang="el-GR" dirty="0">
                <a:latin typeface="+mn-lt"/>
              </a:rPr>
              <a:t>Π.χ. κίνηση φύλλων των δέντρων όταν φυσάει?</a:t>
            </a:r>
          </a:p>
          <a:p>
            <a:r>
              <a:rPr lang="el-GR" dirty="0">
                <a:latin typeface="+mn-lt"/>
              </a:rPr>
              <a:t>Ουράνιες κινήσεις είναι συνεχείς κυκλικές κινήσεις. Δεν έχουμε παρατηρήσει στην εποχή μας – Συνήθως στις πόλεις υπάρχει </a:t>
            </a:r>
            <a:r>
              <a:rPr lang="el-GR" dirty="0" err="1">
                <a:latin typeface="+mn-lt"/>
              </a:rPr>
              <a:t>φωτο</a:t>
            </a:r>
            <a:r>
              <a:rPr lang="el-GR" dirty="0">
                <a:latin typeface="+mn-lt"/>
              </a:rPr>
              <a:t>-ρύπανση – πολύ λίγα αστέρια φαίνονται σε σχέση με την εξοχή μακριά από τις πόλεις.</a:t>
            </a:r>
          </a:p>
          <a:p>
            <a:r>
              <a:rPr lang="el-GR" dirty="0">
                <a:latin typeface="+mn-lt"/>
              </a:rPr>
              <a:t>Δεν έχουμε και το χρόνο. Αν οι αρχαίοι είχαν κινητά και δεν κοιτούσαν με προσοχή προς τον ουρανό ακόμα δεν θα είχαμε Φυσική.</a:t>
            </a:r>
          </a:p>
        </p:txBody>
      </p:sp>
      <p:sp>
        <p:nvSpPr>
          <p:cNvPr id="4" name="Slide Number Placeholder 3">
            <a:extLst>
              <a:ext uri="{FF2B5EF4-FFF2-40B4-BE49-F238E27FC236}">
                <a16:creationId xmlns:a16="http://schemas.microsoft.com/office/drawing/2014/main" id="{A5FA4F0F-CC33-6FEE-D82C-832554DD958D}"/>
              </a:ext>
            </a:extLst>
          </p:cNvPr>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3826228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BD868-AEF1-5A94-50FE-2EBF5B670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9D4DA-7849-2B45-44E2-2DFC77D36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AFB1A-1616-0F74-18CF-8042A6F2FC07}"/>
              </a:ext>
            </a:extLst>
          </p:cNvPr>
          <p:cNvSpPr>
            <a:spLocks noGrp="1"/>
          </p:cNvSpPr>
          <p:nvPr>
            <p:ph type="body" idx="1"/>
          </p:nvPr>
        </p:nvSpPr>
        <p:spPr/>
        <p:txBody>
          <a:bodyPr/>
          <a:lstStyle/>
          <a:p>
            <a:r>
              <a:rPr lang="el-GR" dirty="0">
                <a:latin typeface="+mn-lt"/>
              </a:rPr>
              <a:t>Τα ουράνια σώματα περιέργως φαίνεται όλα μαζί συντονισμένα να κάνουν κυκλική κίνηση ακόμα και ο Ήλιος, αυτό ήταν γνωστό στους αρχαίους Έλληνες.</a:t>
            </a:r>
          </a:p>
          <a:p>
            <a:endParaRPr lang="el-GR" dirty="0">
              <a:latin typeface="+mn-lt"/>
            </a:endParaRPr>
          </a:p>
          <a:p>
            <a:r>
              <a:rPr lang="el-GR" dirty="0">
                <a:latin typeface="+mn-lt"/>
              </a:rPr>
              <a:t>Πόσο διαρκεί αυτή η κίνηση?</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BF6C6F93-C506-135E-9303-64882034C9AC}"/>
              </a:ext>
            </a:extLst>
          </p:cNvPr>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4252878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8527E-1E3A-95D8-4A7D-F0C4D5C43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22E57-2F06-8B7A-76F4-94CB7C477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4982D-1682-9435-1A81-F67A2AD954B3}"/>
              </a:ext>
            </a:extLst>
          </p:cNvPr>
          <p:cNvSpPr>
            <a:spLocks noGrp="1"/>
          </p:cNvSpPr>
          <p:nvPr>
            <p:ph type="body" idx="1"/>
          </p:nvPr>
        </p:nvSpPr>
        <p:spPr/>
        <p:txBody>
          <a:bodyPr/>
          <a:lstStyle/>
          <a:p>
            <a:r>
              <a:rPr lang="el-GR" dirty="0">
                <a:latin typeface="+mn-lt"/>
              </a:rPr>
              <a:t>Η σκιά είναι κοντύτερη το μεσημέρι στις 12.00</a:t>
            </a:r>
            <a:r>
              <a:rPr lang="el-GR">
                <a:latin typeface="+mn-lt"/>
              </a:rPr>
              <a:t>. </a:t>
            </a:r>
            <a:endParaRPr lang="el-GR" dirty="0">
              <a:latin typeface="+mn-lt"/>
            </a:endParaRPr>
          </a:p>
        </p:txBody>
      </p:sp>
      <p:sp>
        <p:nvSpPr>
          <p:cNvPr id="4" name="Slide Number Placeholder 3">
            <a:extLst>
              <a:ext uri="{FF2B5EF4-FFF2-40B4-BE49-F238E27FC236}">
                <a16:creationId xmlns:a16="http://schemas.microsoft.com/office/drawing/2014/main" id="{BDE51EE4-A03E-A03A-4A12-20F70D0529AF}"/>
              </a:ext>
            </a:extLst>
          </p:cNvPr>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3866462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9700-5DE2-8693-992C-35DB9FA25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4FD82-5EF6-C6D0-DF02-95DB444C6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AEB11-6A42-970F-DDE4-79C9FB89DDF7}"/>
              </a:ext>
            </a:extLst>
          </p:cNvPr>
          <p:cNvSpPr>
            <a:spLocks noGrp="1"/>
          </p:cNvSpPr>
          <p:nvPr>
            <p:ph type="body" idx="1"/>
          </p:nvPr>
        </p:nvSpPr>
        <p:spPr/>
        <p:txBody>
          <a:bodyPr/>
          <a:lstStyle/>
          <a:p>
            <a:r>
              <a:rPr lang="en-US" b="0" i="0" dirty="0">
                <a:solidFill>
                  <a:srgbClr val="131313"/>
                </a:solidFill>
                <a:effectLst/>
                <a:latin typeface="Roboto" panose="02000000000000000000" pitchFamily="2" charset="0"/>
              </a:rPr>
              <a:t>Sit back and enjoy this time-lapse video shot by ©Johannes </a:t>
            </a:r>
            <a:r>
              <a:rPr lang="en-US" b="0" i="0" dirty="0" err="1">
                <a:solidFill>
                  <a:srgbClr val="131313"/>
                </a:solidFill>
                <a:effectLst/>
                <a:latin typeface="Roboto" panose="02000000000000000000" pitchFamily="2" charset="0"/>
              </a:rPr>
              <a:t>Schedler</a:t>
            </a:r>
            <a:r>
              <a:rPr lang="en-US" b="0" i="0" dirty="0">
                <a:solidFill>
                  <a:srgbClr val="131313"/>
                </a:solidFill>
                <a:effectLst/>
                <a:latin typeface="Roboto" panose="02000000000000000000" pitchFamily="2" charset="0"/>
              </a:rPr>
              <a:t> at the CTIO observatory in Chile. He used a Nikon D810A and the AF-S NIKKOR 14–24 mm f2.8G ED lens, at 14 mm, f2.8, exposure 30s × 1000 images, ISO 3200. The Nikon D810A is Nikon's first FX-format DSLR </a:t>
            </a:r>
            <a:r>
              <a:rPr lang="en-US" b="0" i="0" dirty="0" err="1">
                <a:solidFill>
                  <a:srgbClr val="131313"/>
                </a:solidFill>
                <a:effectLst/>
                <a:latin typeface="Roboto" panose="02000000000000000000" pitchFamily="2" charset="0"/>
              </a:rPr>
              <a:t>DSLR</a:t>
            </a:r>
            <a:r>
              <a:rPr lang="en-US" b="0" i="0" dirty="0">
                <a:solidFill>
                  <a:srgbClr val="131313"/>
                </a:solidFill>
                <a:effectLst/>
                <a:latin typeface="Roboto" panose="02000000000000000000" pitchFamily="2" charset="0"/>
              </a:rPr>
              <a:t> dedicated to long-exposure deep-sky astrophotography </a:t>
            </a:r>
            <a:r>
              <a:rPr lang="en-US" b="0" i="0" u="none" strike="noStrike" dirty="0">
                <a:solidFill>
                  <a:srgbClr val="065FD4"/>
                </a:solidFill>
                <a:effectLst/>
                <a:latin typeface="Roboto" panose="02000000000000000000" pitchFamily="2" charset="0"/>
                <a:hlinkClick r:id="rId3"/>
              </a:rPr>
              <a:t>http://bit.ly/photosD810A</a:t>
            </a:r>
            <a:endParaRPr lang="el-GR" dirty="0">
              <a:latin typeface="+mn-lt"/>
            </a:endParaRPr>
          </a:p>
        </p:txBody>
      </p:sp>
      <p:sp>
        <p:nvSpPr>
          <p:cNvPr id="4" name="Slide Number Placeholder 3">
            <a:extLst>
              <a:ext uri="{FF2B5EF4-FFF2-40B4-BE49-F238E27FC236}">
                <a16:creationId xmlns:a16="http://schemas.microsoft.com/office/drawing/2014/main" id="{2C5B7988-893E-9693-436D-44E79B318129}"/>
              </a:ext>
            </a:extLst>
          </p:cNvPr>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678879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E5E9E-45B9-57E5-A37B-A3BCF9CBC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96DBD-886F-E6A6-A79E-C41BC87BA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89201-5534-643B-09AC-CCA9AD288A5E}"/>
              </a:ext>
            </a:extLst>
          </p:cNvPr>
          <p:cNvSpPr>
            <a:spLocks noGrp="1"/>
          </p:cNvSpPr>
          <p:nvPr>
            <p:ph type="body" idx="1"/>
          </p:nvPr>
        </p:nvSpPr>
        <p:spPr/>
        <p:txBody>
          <a:bodyPr/>
          <a:lstStyle/>
          <a:p>
            <a:r>
              <a:rPr lang="en-US" dirty="0">
                <a:latin typeface="+mn-lt"/>
              </a:rPr>
              <a:t>Circumpolar: a celestial object that from a given latitude on Earth never sets below the horizon due to its proximity to one of the celestial poles. Important in navigation.</a:t>
            </a:r>
            <a:endParaRPr lang="el-GR" dirty="0">
              <a:latin typeface="+mn-lt"/>
            </a:endParaRPr>
          </a:p>
        </p:txBody>
      </p:sp>
      <p:sp>
        <p:nvSpPr>
          <p:cNvPr id="4" name="Slide Number Placeholder 3">
            <a:extLst>
              <a:ext uri="{FF2B5EF4-FFF2-40B4-BE49-F238E27FC236}">
                <a16:creationId xmlns:a16="http://schemas.microsoft.com/office/drawing/2014/main" id="{758F482C-60F4-795D-639A-012833D4009C}"/>
              </a:ext>
            </a:extLst>
          </p:cNvPr>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3668746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9D2D-4E3A-BBFD-3E48-DD33874DE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04B1C-7D4A-F6D1-E061-FDACBCC8E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8AB69-C433-1283-0C4E-F6725863CC91}"/>
              </a:ext>
            </a:extLst>
          </p:cNvPr>
          <p:cNvSpPr>
            <a:spLocks noGrp="1"/>
          </p:cNvSpPr>
          <p:nvPr>
            <p:ph type="body" idx="1"/>
          </p:nvPr>
        </p:nvSpPr>
        <p:spPr/>
        <p:txBody>
          <a:bodyPr/>
          <a:lstStyle/>
          <a:p>
            <a:r>
              <a:rPr lang="el-GR" dirty="0">
                <a:latin typeface="+mn-lt"/>
              </a:rPr>
              <a:t>Αν συγχρονίσουμε την κίνηση της φωτογραφικής μηχανής με αυτή του ουράνιου θόλου τότε τι βλέπουμε?</a:t>
            </a:r>
          </a:p>
          <a:p>
            <a:r>
              <a:rPr lang="el-GR" dirty="0">
                <a:latin typeface="+mn-lt"/>
              </a:rPr>
              <a:t>Φαίνεται ο ουράνιος θόλος ακίνητος, αλλά η Γη να κάνει περιστροφική κίνηση.</a:t>
            </a:r>
          </a:p>
          <a:p>
            <a:r>
              <a:rPr lang="el-GR" dirty="0">
                <a:latin typeface="+mn-lt"/>
              </a:rPr>
              <a:t>Είναι ακριβώς η ίδια εικόνα του νυχτερινού ουρανού, βέβαια και αυτή σε γρήγορη κίνηση, αλλά την προσλαμβάνουμε εντελώς διαφορετικά.</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01D451F1-FECF-36C0-26CB-FDC751F9F61C}"/>
              </a:ext>
            </a:extLst>
          </p:cNvPr>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1415992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7C32A-4060-3EF5-7D07-17ED2F964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95143-E4F4-D95F-63EB-F4AA05EE3D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8AE5E-C50D-344D-4518-38186DD828FE}"/>
              </a:ext>
            </a:extLst>
          </p:cNvPr>
          <p:cNvSpPr>
            <a:spLocks noGrp="1"/>
          </p:cNvSpPr>
          <p:nvPr>
            <p:ph type="body" idx="1"/>
          </p:nvPr>
        </p:nvSpPr>
        <p:spPr/>
        <p:txBody>
          <a:bodyPr/>
          <a:lstStyle/>
          <a:p>
            <a:r>
              <a:rPr lang="el-GR" dirty="0">
                <a:latin typeface="+mn-lt"/>
              </a:rPr>
              <a:t>«ακίνητο κινούν» οντότητες στην </a:t>
            </a:r>
            <a:r>
              <a:rPr lang="el-GR" dirty="0" err="1">
                <a:latin typeface="+mn-lt"/>
              </a:rPr>
              <a:t>υπερσελήνεια</a:t>
            </a:r>
            <a:r>
              <a:rPr lang="el-GR" dirty="0">
                <a:latin typeface="+mn-lt"/>
              </a:rPr>
              <a:t> σφαίρα, που με την ύπαρξή τους και μόνο προκαλούσαν την αιώνια κυκλική κίνηση των ουρανίων σωμάτων.</a:t>
            </a:r>
          </a:p>
          <a:p>
            <a:r>
              <a:rPr lang="el-GR" dirty="0">
                <a:latin typeface="+mn-lt"/>
              </a:rPr>
              <a:t>Αιώνιο κινούν ή πρώτο κινούν – η πρώτη αιτία της κίνησης (ο ύψιστος τελικός σκοπός του σύμπαντος)</a:t>
            </a:r>
          </a:p>
          <a:p>
            <a:endParaRPr lang="el-GR" dirty="0">
              <a:latin typeface="+mn-lt"/>
            </a:endParaRPr>
          </a:p>
        </p:txBody>
      </p:sp>
      <p:sp>
        <p:nvSpPr>
          <p:cNvPr id="4" name="Slide Number Placeholder 3">
            <a:extLst>
              <a:ext uri="{FF2B5EF4-FFF2-40B4-BE49-F238E27FC236}">
                <a16:creationId xmlns:a16="http://schemas.microsoft.com/office/drawing/2014/main" id="{C00060AC-1708-9F47-BA8D-5496ED1A567E}"/>
              </a:ext>
            </a:extLst>
          </p:cNvPr>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491310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A76B4-852A-DF90-7423-EEACFC333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2DABFB-D4BB-CA62-8B78-E394E190B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B14C5-379B-2FBD-9EB1-0645780C84DA}"/>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B74A4F27-1583-A0BE-D1BA-E852AA85BD2D}"/>
              </a:ext>
            </a:extLst>
          </p:cNvPr>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2399422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ADDB2-4EC6-0ECC-1CC1-DC4C39080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8B7BC-B6E0-E860-F036-75AA31A38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0AFA0-ADEE-AE42-A7A9-E90314ED754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57DC87FA-5F21-2734-B7D4-891075666A83}"/>
              </a:ext>
            </a:extLst>
          </p:cNvPr>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2956324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963B9-A2E3-9B19-CC6F-5DA8CD6BB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2D274-CFBA-2FC3-CDAB-E50475DD5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5F682C-3540-63D3-2C94-0704634AA384}"/>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092A366-F028-0B35-4D5E-C11C5359E668}"/>
              </a:ext>
            </a:extLst>
          </p:cNvPr>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162528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E2466-88FA-D5CA-1B03-D77364E10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23BF4-26AC-9933-D619-404FD726D9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A2507-03C2-062F-7209-5438693913FB}"/>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8117215-F968-DF4B-7105-D8F10458EEF7}"/>
              </a:ext>
            </a:extLst>
          </p:cNvPr>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2176566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A311A-D8CB-82E1-186A-7EDBB1811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1490D-BA14-7DCD-9125-3045E5780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67D3C-48B1-586C-EDB3-F09EF2E0C1D6}"/>
              </a:ext>
            </a:extLst>
          </p:cNvPr>
          <p:cNvSpPr>
            <a:spLocks noGrp="1"/>
          </p:cNvSpPr>
          <p:nvPr>
            <p:ph type="body" idx="1"/>
          </p:nvPr>
        </p:nvSpPr>
        <p:spPr/>
        <p:txBody>
          <a:bodyPr/>
          <a:lstStyle/>
          <a:p>
            <a:r>
              <a:rPr lang="el-GR" dirty="0">
                <a:latin typeface="+mn-lt"/>
              </a:rPr>
              <a:t>Η ανάδρομη κίνηση εμφανίζεται περίπου μία φορά το χρόνο, δηλαδή μία φορά κάθε Γήινο έτος (σύμπτωση?) για τους εξωτερικούς πλανήτες</a:t>
            </a:r>
          </a:p>
          <a:p>
            <a:r>
              <a:rPr lang="el-GR" dirty="0">
                <a:latin typeface="+mn-lt"/>
              </a:rPr>
              <a:t>(Άρης: κάθε περίπου 2 έτη, Αφροδίτη: κάθε περίπου 1.6 έτη, Ερμής: κάθε περίπου 1/3 του έτους)</a:t>
            </a:r>
          </a:p>
        </p:txBody>
      </p:sp>
      <p:sp>
        <p:nvSpPr>
          <p:cNvPr id="4" name="Slide Number Placeholder 3">
            <a:extLst>
              <a:ext uri="{FF2B5EF4-FFF2-40B4-BE49-F238E27FC236}">
                <a16:creationId xmlns:a16="http://schemas.microsoft.com/office/drawing/2014/main" id="{16D99BA2-7B0B-BFD9-2A58-D3C499C31A12}"/>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1854517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C4BB-BD8C-E988-146E-5EF8A44D0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6FF7C-27A9-6BE2-2818-4BD316317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54ED3-89B2-F235-A7FD-FCE151872122}"/>
              </a:ext>
            </a:extLst>
          </p:cNvPr>
          <p:cNvSpPr>
            <a:spLocks noGrp="1"/>
          </p:cNvSpPr>
          <p:nvPr>
            <p:ph type="body" idx="1"/>
          </p:nvPr>
        </p:nvSpPr>
        <p:spPr/>
        <p:txBody>
          <a:bodyPr/>
          <a:lstStyle/>
          <a:p>
            <a:r>
              <a:rPr lang="el-GR" dirty="0">
                <a:latin typeface="+mn-lt"/>
              </a:rPr>
              <a:t>Αυτό έχει να κάνει με το γεγονός ότι η περίοδος περιφοράς του Άρη γύρω από τον Ήλιο είναι περίπου διπλάσια αυτής της Γης</a:t>
            </a:r>
          </a:p>
        </p:txBody>
      </p:sp>
      <p:sp>
        <p:nvSpPr>
          <p:cNvPr id="4" name="Slide Number Placeholder 3">
            <a:extLst>
              <a:ext uri="{FF2B5EF4-FFF2-40B4-BE49-F238E27FC236}">
                <a16:creationId xmlns:a16="http://schemas.microsoft.com/office/drawing/2014/main" id="{BCDF0BF3-A906-897B-188D-4DCC648828EA}"/>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1023348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2D7E-1D18-FE6B-6E46-7D1FBF9A1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333F1-0EE4-EEA5-0124-F733CD766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0A4F9-639A-569D-77C1-DA421F655DE1}"/>
              </a:ext>
            </a:extLst>
          </p:cNvPr>
          <p:cNvSpPr>
            <a:spLocks noGrp="1"/>
          </p:cNvSpPr>
          <p:nvPr>
            <p:ph type="body" idx="1"/>
          </p:nvPr>
        </p:nvSpPr>
        <p:spPr/>
        <p:txBody>
          <a:bodyPr/>
          <a:lstStyle/>
          <a:p>
            <a:r>
              <a:rPr lang="el-GR" dirty="0">
                <a:latin typeface="+mn-lt"/>
              </a:rPr>
              <a:t>Ο </a:t>
            </a:r>
            <a:r>
              <a:rPr lang="el-GR" dirty="0" err="1">
                <a:latin typeface="+mn-lt"/>
              </a:rPr>
              <a:t>Εύδοξος</a:t>
            </a:r>
            <a:r>
              <a:rPr lang="el-GR" dirty="0">
                <a:latin typeface="+mn-lt"/>
              </a:rPr>
              <a:t> ο </a:t>
            </a:r>
            <a:r>
              <a:rPr lang="el-GR" dirty="0" err="1">
                <a:latin typeface="+mn-lt"/>
              </a:rPr>
              <a:t>Κνίδιος</a:t>
            </a:r>
            <a:r>
              <a:rPr lang="el-GR" dirty="0">
                <a:latin typeface="+mn-lt"/>
              </a:rPr>
              <a:t> (407 – 355 π.Χ.) – Μαθηματικός, Αστρονόμος, Φιλόσοφος, Ζωγράφος, Γεωγράφος, Ιατρός (4</a:t>
            </a:r>
            <a:r>
              <a:rPr lang="el-GR" baseline="30000" dirty="0">
                <a:latin typeface="+mn-lt"/>
              </a:rPr>
              <a:t>ος</a:t>
            </a:r>
            <a:r>
              <a:rPr lang="el-GR" baseline="-25000" dirty="0">
                <a:latin typeface="+mn-lt"/>
              </a:rPr>
              <a:t> </a:t>
            </a:r>
            <a:r>
              <a:rPr lang="el-GR" baseline="0" dirty="0">
                <a:latin typeface="+mn-lt"/>
              </a:rPr>
              <a:t>αιώνας π.Χ.)</a:t>
            </a:r>
            <a:endParaRPr lang="el-GR" dirty="0">
              <a:latin typeface="+mn-lt"/>
            </a:endParaRPr>
          </a:p>
          <a:p>
            <a:endParaRPr lang="el-GR" dirty="0">
              <a:latin typeface="+mn-lt"/>
            </a:endParaRPr>
          </a:p>
          <a:p>
            <a:r>
              <a:rPr lang="el-GR" dirty="0">
                <a:latin typeface="+mn-lt"/>
              </a:rPr>
              <a:t>Επινόησε τη θεωρία των ομόκεντρων σφαιρών</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Σε κάθε πλανήτη (κάθε ουράνιο σώμα) αντιστοιχεί ένα σύστημα εγκιβωτισμένων ομόκεντρων σφαιρών που κάνουν σταθερές περιστροφικές κινήσεις. Η σύνθετη κίνηση που προκύπτει είναι πολύπλοκη και μπορεί να δημιουργήσει ανάδρομη κίνηση. Είχε προτείνει 27 ή 28 ομόκεντρες σφαίρες. Κάθε σφαίρα έχει διαφορετική γωνιακή ταχύτητα και διαφορετικό άξονα περιστροφής. Προσπάθησε να παραμείνει σταθερός στις Πλατωνικές αρχές για τον κύκλο και την ομαλή κυκλική κίνηση.</a:t>
            </a:r>
          </a:p>
          <a:p>
            <a:endParaRPr lang="el-GR" dirty="0">
              <a:latin typeface="+mn-lt"/>
            </a:endParaRPr>
          </a:p>
          <a:p>
            <a:r>
              <a:rPr lang="el-GR" dirty="0">
                <a:latin typeface="+mn-lt"/>
              </a:rPr>
              <a:t>Ο Αριστοτέλης υιοθετεί το μοντέλου του </a:t>
            </a:r>
            <a:r>
              <a:rPr lang="el-GR" dirty="0" err="1">
                <a:latin typeface="+mn-lt"/>
              </a:rPr>
              <a:t>Ευδόξου</a:t>
            </a:r>
            <a:r>
              <a:rPr lang="el-GR" dirty="0">
                <a:latin typeface="+mn-lt"/>
              </a:rPr>
              <a:t> (Περί Ουρανού) και καταλήγει σε 55 σφαίρες που κινούνται θεωρώντας ότι οι σφαίρες του κάθε πλανήτη δεν επηρεάζουν τις άλλες (αντισταθμιστές). Κάθε νέα σφαίρα επιτελεί κάποια διόρθωση. Αποτελούνταν από αιθέρα.</a:t>
            </a:r>
          </a:p>
          <a:p>
            <a:endParaRPr lang="el-GR" dirty="0">
              <a:latin typeface="+mn-lt"/>
            </a:endParaRPr>
          </a:p>
          <a:p>
            <a:r>
              <a:rPr lang="el-GR" dirty="0">
                <a:latin typeface="+mn-lt"/>
              </a:rPr>
              <a:t>Προβλήματα: 1) Δεν έδινε πολύ ακριβή αποτελέσματα, 2) Οι πλανήτες θα έπρεπε να έχουν την ίδια φωτεινότητα πάντα και το ίδιο μέγεθος.</a:t>
            </a:r>
          </a:p>
        </p:txBody>
      </p:sp>
      <p:sp>
        <p:nvSpPr>
          <p:cNvPr id="4" name="Slide Number Placeholder 3">
            <a:extLst>
              <a:ext uri="{FF2B5EF4-FFF2-40B4-BE49-F238E27FC236}">
                <a16:creationId xmlns:a16="http://schemas.microsoft.com/office/drawing/2014/main" id="{675CECB4-FA46-1AAC-807A-CC654C8BC1A6}"/>
              </a:ext>
            </a:extLst>
          </p:cNvPr>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3122546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5235F-BF16-AAAB-0CC9-BA7BE8B4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84DF4-B156-1036-7965-474D2A728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972A1-92BC-320B-5496-CD6BDA9755E8}"/>
              </a:ext>
            </a:extLst>
          </p:cNvPr>
          <p:cNvSpPr>
            <a:spLocks noGrp="1"/>
          </p:cNvSpPr>
          <p:nvPr>
            <p:ph type="body" idx="1"/>
          </p:nvPr>
        </p:nvSpPr>
        <p:spPr/>
        <p:txBody>
          <a:bodyPr/>
          <a:lstStyle/>
          <a:p>
            <a:r>
              <a:rPr lang="el-GR" dirty="0">
                <a:latin typeface="+mn-lt"/>
              </a:rPr>
              <a:t>Υλοποίηση με ένα σύστημα μηχανικών κανονικών πολυέδρων που περιστρέφονται με σταθερή περιστροφική κίνηση</a:t>
            </a:r>
          </a:p>
        </p:txBody>
      </p:sp>
      <p:sp>
        <p:nvSpPr>
          <p:cNvPr id="4" name="Slide Number Placeholder 3">
            <a:extLst>
              <a:ext uri="{FF2B5EF4-FFF2-40B4-BE49-F238E27FC236}">
                <a16:creationId xmlns:a16="http://schemas.microsoft.com/office/drawing/2014/main" id="{99FDF686-DE4D-E538-E0C4-1EE2B288E7B7}"/>
              </a:ext>
            </a:extLst>
          </p:cNvPr>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1517225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E9034-C3AE-5808-9C22-C618DF023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65999-B287-B46B-DEBF-26068B512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0AA916-0F78-6594-2708-20EA67A549DE}"/>
              </a:ext>
            </a:extLst>
          </p:cNvPr>
          <p:cNvSpPr>
            <a:spLocks noGrp="1"/>
          </p:cNvSpPr>
          <p:nvPr>
            <p:ph type="body" idx="1"/>
          </p:nvPr>
        </p:nvSpPr>
        <p:spPr/>
        <p:txBody>
          <a:bodyPr/>
          <a:lstStyle/>
          <a:p>
            <a:r>
              <a:rPr lang="el-GR" dirty="0">
                <a:latin typeface="+mn-lt"/>
              </a:rPr>
              <a:t>Ξυλογραφία που αποτύπωνε την Αριστοτελική εικόνα του κόσμου που επιβίωσε μέχρι το Μεσαίωνα</a:t>
            </a:r>
          </a:p>
        </p:txBody>
      </p:sp>
      <p:sp>
        <p:nvSpPr>
          <p:cNvPr id="4" name="Slide Number Placeholder 3">
            <a:extLst>
              <a:ext uri="{FF2B5EF4-FFF2-40B4-BE49-F238E27FC236}">
                <a16:creationId xmlns:a16="http://schemas.microsoft.com/office/drawing/2014/main" id="{88F33DAD-8892-BA89-6B0A-CBDBD2CC094F}"/>
              </a:ext>
            </a:extLst>
          </p:cNvPr>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1532648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F672-98E6-C640-EB79-8622DC459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403FB-1707-1A49-947C-498E88894E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565C8-BF34-275E-6D0B-505B0381DEC6}"/>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C62C307-7829-DD10-C3DA-208CF1E467CE}"/>
              </a:ext>
            </a:extLst>
          </p:cNvPr>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2912793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AA499-F261-B8B6-B844-367F85D548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83141-5312-3E3B-51B3-7DB37F0967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E916F7-C845-5812-1CD3-B2580B1017E4}"/>
              </a:ext>
            </a:extLst>
          </p:cNvPr>
          <p:cNvSpPr>
            <a:spLocks noGrp="1"/>
          </p:cNvSpPr>
          <p:nvPr>
            <p:ph type="body" idx="1"/>
          </p:nvPr>
        </p:nvSpPr>
        <p:spPr/>
        <p:txBody>
          <a:bodyPr/>
          <a:lstStyle/>
          <a:p>
            <a:r>
              <a:rPr lang="el-GR" dirty="0">
                <a:latin typeface="+mn-lt"/>
              </a:rPr>
              <a:t>Εμφανίζεται στην τοιχογραφία του </a:t>
            </a:r>
            <a:r>
              <a:rPr lang="el-GR" dirty="0" err="1">
                <a:latin typeface="+mn-lt"/>
              </a:rPr>
              <a:t>Ραφαέλο</a:t>
            </a:r>
            <a:r>
              <a:rPr lang="el-GR" dirty="0">
                <a:latin typeface="+mn-lt"/>
              </a:rPr>
              <a:t> να κρατάει τη σφαίρα των άστρων στην οποία περιέχεται και η Γη. Υπάρχουν διαφορετικές υποθέσεις για το αν είναι ο ένας ή άλλος (Στράβωνας, </a:t>
            </a:r>
            <a:r>
              <a:rPr lang="en-US" dirty="0">
                <a:latin typeface="+mn-lt"/>
              </a:rPr>
              <a:t>Zoroaster Iranian</a:t>
            </a:r>
            <a:r>
              <a:rPr lang="el-GR" dirty="0">
                <a:latin typeface="+mn-lt"/>
              </a:rPr>
              <a:t> Ζαρατούστρα προφήτης μονοθεϊσμού).</a:t>
            </a:r>
          </a:p>
          <a:p>
            <a:r>
              <a:rPr lang="el-GR" dirty="0">
                <a:latin typeface="+mn-lt"/>
              </a:rPr>
              <a:t>Εργάστηκε και έζησε στην Αλεξάνδρεια (Ελληνικής καταγωγής). Προσέφερε ένα πλήρες μοντέλο των ουράνιων κινήσεων. Προέβλεπε τις κινήσεις των ουρανίων σωμάτων με μεγάλη ακρίβεια.</a:t>
            </a:r>
          </a:p>
          <a:p>
            <a:r>
              <a:rPr lang="el-GR" dirty="0">
                <a:latin typeface="+mn-lt"/>
              </a:rPr>
              <a:t>Αυτό του έδωσε μεγάλη αποδοχή. Επέζησε το μοντέλο του για 1400 χρόνια.</a:t>
            </a:r>
          </a:p>
          <a:p>
            <a:endParaRPr lang="el-GR" dirty="0">
              <a:latin typeface="+mn-lt"/>
            </a:endParaRPr>
          </a:p>
          <a:p>
            <a:r>
              <a:rPr lang="el-GR" dirty="0">
                <a:latin typeface="+mn-lt"/>
              </a:rPr>
              <a:t>Το μοντέλο του Πτολεμαίου είναι γεωκεντρικό, δεν διαφέρει πολύ από του Αριστοτέλη αλλά έχει τις απαραίτητες διορθώσεις ώστε να συμφωνεί με τις πιο λεπτομερείς παρατηρήσεις της εποχής.</a:t>
            </a:r>
            <a:endParaRPr lang="en-US"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EEDA57D7-599F-6104-5855-DAD195B7B344}"/>
              </a:ext>
            </a:extLst>
          </p:cNvPr>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1852771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2122-8161-EEF0-B0F6-0D475C4F3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53707-B654-EE72-FE68-08AF16782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8287F-57D2-4D3C-2011-1C24A5E44D10}"/>
              </a:ext>
            </a:extLst>
          </p:cNvPr>
          <p:cNvSpPr>
            <a:spLocks noGrp="1"/>
          </p:cNvSpPr>
          <p:nvPr>
            <p:ph type="body" idx="1"/>
          </p:nvPr>
        </p:nvSpPr>
        <p:spPr/>
        <p:txBody>
          <a:bodyPr/>
          <a:lstStyle/>
          <a:p>
            <a:r>
              <a:rPr lang="el-GR" dirty="0">
                <a:latin typeface="+mn-lt"/>
              </a:rPr>
              <a:t>Το σημαντικό έργο του είναι η </a:t>
            </a:r>
            <a:r>
              <a:rPr lang="el-GR" dirty="0" err="1">
                <a:latin typeface="+mn-lt"/>
              </a:rPr>
              <a:t>Αλμαγέστη</a:t>
            </a:r>
            <a:r>
              <a:rPr lang="el-GR" dirty="0">
                <a:latin typeface="+mn-lt"/>
              </a:rPr>
              <a:t> που είναι γνωστό με το αραβικό του όνομα </a:t>
            </a:r>
            <a:r>
              <a:rPr lang="en-US" dirty="0">
                <a:latin typeface="+mn-lt"/>
              </a:rPr>
              <a:t>al-</a:t>
            </a:r>
            <a:r>
              <a:rPr lang="en-US" dirty="0" err="1">
                <a:latin typeface="+mn-lt"/>
              </a:rPr>
              <a:t>majisti</a:t>
            </a:r>
            <a:r>
              <a:rPr lang="el-GR" dirty="0">
                <a:latin typeface="+mn-lt"/>
              </a:rPr>
              <a:t> που περιλαμβάνει 13 ενότητες (</a:t>
            </a:r>
            <a:r>
              <a:rPr lang="en-US" dirty="0">
                <a:latin typeface="+mn-lt"/>
              </a:rPr>
              <a:t>Books)</a:t>
            </a:r>
            <a:r>
              <a:rPr lang="el-GR" dirty="0">
                <a:latin typeface="+mn-lt"/>
              </a:rPr>
              <a:t>.</a:t>
            </a:r>
          </a:p>
          <a:p>
            <a:endParaRPr lang="el-GR" dirty="0">
              <a:latin typeface="+mn-lt"/>
            </a:endParaRPr>
          </a:p>
          <a:p>
            <a:r>
              <a:rPr lang="el-GR" dirty="0">
                <a:latin typeface="+mn-lt"/>
              </a:rPr>
              <a:t>Γράφτηκε στην Ελληνιστική κοινή με τον τίτλο (Μαθηματική </a:t>
            </a:r>
            <a:r>
              <a:rPr lang="el-GR" dirty="0" err="1">
                <a:latin typeface="+mn-lt"/>
              </a:rPr>
              <a:t>Σύνταξις</a:t>
            </a:r>
            <a:r>
              <a:rPr lang="el-GR" dirty="0">
                <a:latin typeface="+mn-lt"/>
              </a:rPr>
              <a:t>). Μετέπειτα λόγω του μεγάλου όγκου του ονομάστηκε η Μεγίστη, όνομα που οι Άραβες άφησαν αμετάφραστο.</a:t>
            </a:r>
          </a:p>
          <a:p>
            <a:endParaRPr lang="en-US" dirty="0">
              <a:latin typeface="+mn-lt"/>
            </a:endParaRPr>
          </a:p>
          <a:p>
            <a:r>
              <a:rPr lang="el-GR" dirty="0">
                <a:latin typeface="+mn-lt"/>
              </a:rPr>
              <a:t>Περιείχε αναλυτικούς πίνακες με μετρήσεις και αναλυτικά πολύπλοκα σχέδια.</a:t>
            </a:r>
          </a:p>
          <a:p>
            <a:endParaRPr lang="el-GR" dirty="0">
              <a:latin typeface="+mn-lt"/>
            </a:endParaRPr>
          </a:p>
          <a:p>
            <a:r>
              <a:rPr lang="el-GR" dirty="0">
                <a:latin typeface="+mn-lt"/>
              </a:rPr>
              <a:t>Περιγράφει τις φαινόμενες κινήσεις της Σελήνης, του Ήλιου και των 5 γνωστών τότε πλανητών (Ερμή, Αφροδίτης, Άρη, Δία και Κρόνου) και κινήσεις άστρων με εκτενή κατάλογο για θέση και λαμπρότητα</a:t>
            </a:r>
          </a:p>
        </p:txBody>
      </p:sp>
      <p:sp>
        <p:nvSpPr>
          <p:cNvPr id="4" name="Slide Number Placeholder 3">
            <a:extLst>
              <a:ext uri="{FF2B5EF4-FFF2-40B4-BE49-F238E27FC236}">
                <a16:creationId xmlns:a16="http://schemas.microsoft.com/office/drawing/2014/main" id="{EEF85695-B7F6-18CF-D4BB-4B4ADCB432D0}"/>
              </a:ext>
            </a:extLst>
          </p:cNvPr>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1033961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E6F43-3383-6932-432E-40B722A58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88344-0402-A101-87F7-4DBED968A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050DA-88FF-116F-3E41-835E4A905910}"/>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5A77F9AD-44C5-FB2D-E6FE-B7FBD71EC2C0}"/>
              </a:ext>
            </a:extLst>
          </p:cNvPr>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2476401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D6364-5F8E-9106-EB6A-4899F4047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10951-4C5B-9B03-71DD-2C2E0AC85B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6F6E0-A6C1-4378-924A-3FFAE1EA43FB}"/>
              </a:ext>
            </a:extLst>
          </p:cNvPr>
          <p:cNvSpPr>
            <a:spLocks noGrp="1"/>
          </p:cNvSpPr>
          <p:nvPr>
            <p:ph type="body" idx="1"/>
          </p:nvPr>
        </p:nvSpPr>
        <p:spPr/>
        <p:txBody>
          <a:bodyPr/>
          <a:lstStyle/>
          <a:p>
            <a:r>
              <a:rPr lang="el-GR" dirty="0">
                <a:latin typeface="+mn-lt"/>
              </a:rPr>
              <a:t>Χρησιμοποιούσε αστρολάβο για τις μετρήσεις του. Σφαιρικός αστρολάβος. Αποτελούταν από 7 ομόκεντρους κυκλικούς δακτυλίους</a:t>
            </a:r>
          </a:p>
          <a:p>
            <a:endParaRPr lang="el-GR" dirty="0">
              <a:latin typeface="+mn-lt"/>
            </a:endParaRPr>
          </a:p>
          <a:p>
            <a:r>
              <a:rPr lang="el-GR" dirty="0">
                <a:latin typeface="+mn-lt"/>
              </a:rPr>
              <a:t>Μουσείο </a:t>
            </a:r>
            <a:r>
              <a:rPr lang="el-GR" dirty="0" err="1">
                <a:latin typeface="+mn-lt"/>
              </a:rPr>
              <a:t>Κοτσανά</a:t>
            </a:r>
            <a:r>
              <a:rPr lang="el-GR" dirty="0">
                <a:latin typeface="+mn-lt"/>
              </a:rPr>
              <a:t> (μπορούμε να το επισκεφτούμε) – Προβάλλει το τεχνολογικό θαύμα της Αρχαιότητας.</a:t>
            </a:r>
          </a:p>
        </p:txBody>
      </p:sp>
      <p:sp>
        <p:nvSpPr>
          <p:cNvPr id="4" name="Slide Number Placeholder 3">
            <a:extLst>
              <a:ext uri="{FF2B5EF4-FFF2-40B4-BE49-F238E27FC236}">
                <a16:creationId xmlns:a16="http://schemas.microsoft.com/office/drawing/2014/main" id="{C553A939-4209-1C95-0944-02686F9800E3}"/>
              </a:ext>
            </a:extLst>
          </p:cNvPr>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1407200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4590C-F6ED-C775-6A55-6D98468B6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031D0-EC6E-0AD4-1FD3-502EB8F375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ED680-2AFB-2131-A0D4-BA02CD6910E1}"/>
              </a:ext>
            </a:extLst>
          </p:cNvPr>
          <p:cNvSpPr>
            <a:spLocks noGrp="1"/>
          </p:cNvSpPr>
          <p:nvPr>
            <p:ph type="body" idx="1"/>
          </p:nvPr>
        </p:nvSpPr>
        <p:spPr/>
        <p:txBody>
          <a:bodyPr/>
          <a:lstStyle/>
          <a:p>
            <a:r>
              <a:rPr lang="el-GR" dirty="0">
                <a:latin typeface="+mn-lt"/>
              </a:rPr>
              <a:t>Γιατί είναι σφαίρα? Διότι δεν βλέπουν όλοι οι παρατηρητές το ίδιο κομμάτι του ουρανού, τον Ήλιο και τη Σελήνη την ίδια στιγμή.</a:t>
            </a:r>
          </a:p>
          <a:p>
            <a:r>
              <a:rPr lang="el-GR" dirty="0">
                <a:latin typeface="+mn-lt"/>
              </a:rPr>
              <a:t>Ανάλογα με το πώς κινείται κανείς (Ανατολικά – Δυτικά) θα δει νωρίτερα την Ανατολή, και Βόρεια – Νότια θα δει διαφορετικό κομμάτι του ουρανού.</a:t>
            </a:r>
          </a:p>
          <a:p>
            <a:r>
              <a:rPr lang="el-GR" dirty="0">
                <a:latin typeface="+mn-lt"/>
              </a:rPr>
              <a:t>Αυτό βέβαια το γνώριζαν και οι Αρχαίοι Έλληνες.</a:t>
            </a:r>
          </a:p>
          <a:p>
            <a:r>
              <a:rPr lang="el-GR" dirty="0">
                <a:latin typeface="+mn-lt"/>
              </a:rPr>
              <a:t>Γιατί είναι στο κέντρο? Γιατί κάθε στιγμή βλέπουμε το μισό του ουράνιου θόλου, και όχι κάποιες φορές μεγαλύτερο και κάποιες φορές μικρότερο κομμάτι.</a:t>
            </a:r>
          </a:p>
          <a:p>
            <a:endParaRPr lang="el-GR" dirty="0">
              <a:latin typeface="+mn-lt"/>
            </a:endParaRPr>
          </a:p>
          <a:p>
            <a:r>
              <a:rPr lang="el-GR" dirty="0">
                <a:latin typeface="+mn-lt"/>
              </a:rPr>
              <a:t>Ο ουράνιος θόλος κινείται συμπαγής – χωρίς να αλλάζουν σχήμα οι αστερισμοί</a:t>
            </a:r>
          </a:p>
          <a:p>
            <a:endParaRPr lang="el-GR" dirty="0">
              <a:latin typeface="+mn-lt"/>
            </a:endParaRPr>
          </a:p>
          <a:p>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Ιδέα Ίππαρχου (ή ο </a:t>
            </a:r>
            <a:r>
              <a:rPr lang="el-GR" dirty="0" err="1">
                <a:latin typeface="+mn-lt"/>
              </a:rPr>
              <a:t>Νικαεύς</a:t>
            </a:r>
            <a:r>
              <a:rPr lang="el-GR" dirty="0">
                <a:latin typeface="+mn-lt"/>
              </a:rPr>
              <a:t> ή ο Ρόδιος) (190 π.Χ. – 120π.Χ.) : Για τον Ήλιο. Οι ισημερίες δεν </a:t>
            </a:r>
            <a:r>
              <a:rPr lang="el-GR" dirty="0" err="1">
                <a:latin typeface="+mn-lt"/>
              </a:rPr>
              <a:t>ισαπέχουν</a:t>
            </a:r>
            <a:r>
              <a:rPr lang="el-GR" dirty="0">
                <a:latin typeface="+mn-lt"/>
              </a:rPr>
              <a:t> χρονικά από τα ηλιοστάσια. Άρα η σφαίρα του Ήλιου δεν έχει κέντρο τη Γη.</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Αντίστοιχα, οι πλανήτες δεν κινούνται με την ίδια ταχύτητα στην τροχιά τους (ανώμαλη κίνηση πλανητών). Έκκεντροι κύκλοι.</a:t>
            </a:r>
          </a:p>
          <a:p>
            <a:r>
              <a:rPr lang="el-GR" dirty="0">
                <a:latin typeface="+mn-lt"/>
              </a:rPr>
              <a:t>Ιδέα Απολλώνιου του </a:t>
            </a:r>
            <a:r>
              <a:rPr lang="el-GR" dirty="0" err="1">
                <a:latin typeface="+mn-lt"/>
              </a:rPr>
              <a:t>Περγαίου</a:t>
            </a:r>
            <a:r>
              <a:rPr lang="el-GR" dirty="0">
                <a:latin typeface="+mn-lt"/>
              </a:rPr>
              <a:t> (260 – 170 π.Χ. γεννήθηκε στην </a:t>
            </a:r>
            <a:r>
              <a:rPr lang="el-GR" dirty="0" err="1">
                <a:latin typeface="+mn-lt"/>
              </a:rPr>
              <a:t>Πέργη</a:t>
            </a:r>
            <a:r>
              <a:rPr lang="el-GR" dirty="0">
                <a:latin typeface="+mn-lt"/>
              </a:rPr>
              <a:t> της Παμφυλίας) : οι </a:t>
            </a:r>
            <a:r>
              <a:rPr lang="el-GR" dirty="0" err="1">
                <a:latin typeface="+mn-lt"/>
              </a:rPr>
              <a:t>επίκυκλοι</a:t>
            </a:r>
            <a:r>
              <a:rPr lang="el-GR" dirty="0">
                <a:latin typeface="+mn-lt"/>
              </a:rPr>
              <a:t> και οι έκκεντροι κύκλοι, για την ερμηνεία της ανάδρομης κίνησης. Αυτό οδηγεί σε πολύπλοκες κινήσεις.</a:t>
            </a:r>
          </a:p>
          <a:p>
            <a:r>
              <a:rPr lang="el-GR" dirty="0">
                <a:latin typeface="+mn-lt"/>
              </a:rPr>
              <a:t>Ο Απολλώνιος ασχολήθηκε με τις κωνικές τομές (Κωνικά βιβλία 7, Το θεώρημα). Σπούδασε στην Αλεξάνδρεια.</a:t>
            </a:r>
          </a:p>
          <a:p>
            <a:endParaRPr lang="el-GR" dirty="0">
              <a:latin typeface="+mn-lt"/>
            </a:endParaRPr>
          </a:p>
          <a:p>
            <a:r>
              <a:rPr lang="el-GR" dirty="0">
                <a:latin typeface="+mn-lt"/>
              </a:rPr>
              <a:t>Έπρεπε να μην κρατήσει την ταχύτητα σταθερή, βρήκε ως λύση τον Εξισωτή, δηλαδή, η ταχύτητα είναι σταθερή όχι ως προς το κέντρο της κυκλικής τροχιάς αλλά ως προς ένα άλλο σημείο.</a:t>
            </a:r>
          </a:p>
          <a:p>
            <a:endParaRPr lang="el-GR" dirty="0">
              <a:latin typeface="+mn-lt"/>
            </a:endParaRPr>
          </a:p>
          <a:p>
            <a:r>
              <a:rPr lang="el-GR" dirty="0">
                <a:latin typeface="+mn-lt"/>
              </a:rPr>
              <a:t>Αυτό επιτρέπει να αλλάζει η φωτεινότητα των ουρανίων σωμάτων καθώς η απόσταση από τη Γη δεν είναι πάντα σταθερή όπως στο μοντέλο του </a:t>
            </a:r>
            <a:r>
              <a:rPr lang="el-GR" dirty="0" err="1">
                <a:latin typeface="+mn-lt"/>
              </a:rPr>
              <a:t>Ευδόξου</a:t>
            </a:r>
            <a:r>
              <a:rPr lang="el-GR" dirty="0">
                <a:latin typeface="+mn-lt"/>
              </a:rPr>
              <a:t>.</a:t>
            </a:r>
          </a:p>
          <a:p>
            <a:endParaRPr lang="el-GR" dirty="0">
              <a:latin typeface="+mn-lt"/>
            </a:endParaRPr>
          </a:p>
          <a:p>
            <a:r>
              <a:rPr lang="el-GR" dirty="0">
                <a:latin typeface="+mn-lt"/>
              </a:rPr>
              <a:t>Θα δούμε πιο αναλυτικά το τελευταίο που εξηγεί την εμφάνιση των ανάδρομων κινήσεων των πλανητών</a:t>
            </a:r>
          </a:p>
        </p:txBody>
      </p:sp>
      <p:sp>
        <p:nvSpPr>
          <p:cNvPr id="4" name="Slide Number Placeholder 3">
            <a:extLst>
              <a:ext uri="{FF2B5EF4-FFF2-40B4-BE49-F238E27FC236}">
                <a16:creationId xmlns:a16="http://schemas.microsoft.com/office/drawing/2014/main" id="{7CF28706-B82E-674C-675A-B2D9D4990718}"/>
              </a:ext>
            </a:extLst>
          </p:cNvPr>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16167470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35F5-58C0-929B-6D0E-1DDB711F7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6249F-793F-EDE7-BFCD-9609D13ABB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D2D3C-F123-7195-208D-2F280F8CC76B}"/>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AD6FD8B6-9950-A695-AA53-B50FA1F6332B}"/>
              </a:ext>
            </a:extLst>
          </p:cNvPr>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3568710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0AD9E-2C5E-EC5C-CB28-93AEEB1DE2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56CE8-736F-94A3-5BE3-EC26D931D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BB384-00C5-DB5B-5C44-7049F1A79030}"/>
              </a:ext>
            </a:extLst>
          </p:cNvPr>
          <p:cNvSpPr>
            <a:spLocks noGrp="1"/>
          </p:cNvSpPr>
          <p:nvPr>
            <p:ph type="body" idx="1"/>
          </p:nvPr>
        </p:nvSpPr>
        <p:spPr/>
        <p:txBody>
          <a:bodyPr/>
          <a:lstStyle/>
          <a:p>
            <a:r>
              <a:rPr lang="el-GR" dirty="0">
                <a:latin typeface="+mn-lt"/>
              </a:rPr>
              <a:t>Γεννήθηκε στην </a:t>
            </a:r>
            <a:r>
              <a:rPr lang="el-GR" dirty="0" err="1">
                <a:latin typeface="+mn-lt"/>
              </a:rPr>
              <a:t>Πέργη</a:t>
            </a:r>
            <a:r>
              <a:rPr lang="el-GR" dirty="0">
                <a:latin typeface="+mn-lt"/>
              </a:rPr>
              <a:t> της Παμφυλίας (στη Μ. Ασία)</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64AB0598-44E2-040E-BB1C-90511063A325}"/>
              </a:ext>
            </a:extLst>
          </p:cNvPr>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1276646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42486-BAF9-969A-41F3-CED2EF463C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FCCFF-756A-0EE2-B573-C8E3D82610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A58795-1160-2C60-31DC-767FE9E0D91E}"/>
              </a:ext>
            </a:extLst>
          </p:cNvPr>
          <p:cNvSpPr>
            <a:spLocks noGrp="1"/>
          </p:cNvSpPr>
          <p:nvPr>
            <p:ph type="body" idx="1"/>
          </p:nvPr>
        </p:nvSpPr>
        <p:spPr/>
        <p:txBody>
          <a:bodyPr/>
          <a:lstStyle/>
          <a:p>
            <a:r>
              <a:rPr lang="el-GR" dirty="0">
                <a:latin typeface="+mn-lt"/>
              </a:rPr>
              <a:t>Αναπαράσταση της διόπτρας του Ίππαρχου – χρησίμευε στο να συγκρίνει φαινόμενα μεγέθη</a:t>
            </a:r>
          </a:p>
          <a:p>
            <a:r>
              <a:rPr lang="el-GR" dirty="0">
                <a:latin typeface="+mn-lt"/>
              </a:rPr>
              <a:t>Έχει ένα κινητό μέρος που κινείται πάνω στη ράγα ώστε να προσαρμοστεί στο φαινόμενο μέγεθος Σελήνης ή Ήλιου</a:t>
            </a:r>
          </a:p>
          <a:p>
            <a:r>
              <a:rPr lang="el-GR" dirty="0">
                <a:latin typeface="+mn-lt"/>
              </a:rPr>
              <a:t>Αναφέρεται στην </a:t>
            </a:r>
            <a:r>
              <a:rPr lang="el-GR" dirty="0" err="1">
                <a:latin typeface="+mn-lt"/>
              </a:rPr>
              <a:t>Αλμαγέστη</a:t>
            </a:r>
            <a:r>
              <a:rPr lang="el-GR" dirty="0">
                <a:latin typeface="+mn-lt"/>
              </a:rPr>
              <a:t> από τον Πτολεμαίο ότι ο Ίππαρχος ο </a:t>
            </a:r>
            <a:r>
              <a:rPr lang="el-GR" dirty="0" err="1">
                <a:latin typeface="+mn-lt"/>
              </a:rPr>
              <a:t>Νικαεύς</a:t>
            </a:r>
            <a:r>
              <a:rPr lang="el-GR" dirty="0">
                <a:latin typeface="+mn-lt"/>
              </a:rPr>
              <a:t> (Ρόδιος) το είχε εφεύρει.</a:t>
            </a:r>
          </a:p>
          <a:p>
            <a:r>
              <a:rPr lang="el-GR" dirty="0">
                <a:latin typeface="+mn-lt"/>
              </a:rPr>
              <a:t>Το πλούσιο έργο του κάηκε με την πυρκαγιά στη Βιβλιοθήκη της Αλεξάνδρειας.</a:t>
            </a:r>
          </a:p>
          <a:p>
            <a:r>
              <a:rPr lang="el-GR" dirty="0">
                <a:latin typeface="+mn-lt"/>
              </a:rPr>
              <a:t>Επινόησε την κλίμακα μεγεθών αστέρων με βάση τη φωτεινότητά τους (1-6)</a:t>
            </a:r>
          </a:p>
          <a:p>
            <a:r>
              <a:rPr lang="el-GR" dirty="0">
                <a:latin typeface="+mn-lt"/>
              </a:rPr>
              <a:t>Η περίοδος της μετάπτωσης των ισημεριών είναι περίπου 25.800 χρόνια.</a:t>
            </a:r>
          </a:p>
          <a:p>
            <a:r>
              <a:rPr lang="el-GR" dirty="0">
                <a:latin typeface="+mn-lt"/>
              </a:rPr>
              <a:t>Θεμελιωτής της τριγωνομετρίας.</a:t>
            </a:r>
          </a:p>
          <a:p>
            <a:r>
              <a:rPr lang="el-GR" dirty="0">
                <a:latin typeface="+mn-lt"/>
              </a:rPr>
              <a:t>Ο Αρχιμήδης είχε χρησιμοποιήσει πιο πριν έναν πρώιμο τύπο διόπτρας.</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FE8247E4-18A3-B5B5-52DA-CE14253A4CD3}"/>
              </a:ext>
            </a:extLst>
          </p:cNvPr>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2300296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156F2-B66F-9DB2-5C76-4380B28BE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152EB-846E-616D-7715-B9CAA6AA6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65E696-D2B2-D9D5-2A07-CC290A355F0A}"/>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1F12CCA-9411-67BE-EE9F-D5647F11A09C}"/>
              </a:ext>
            </a:extLst>
          </p:cNvPr>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180244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59DED-A97D-81E2-AEA3-A64A9E284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AC667B-AD91-ABBB-0DA7-F402070B5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4CC1BA-6310-009C-C6C8-47FE311173EE}"/>
              </a:ext>
            </a:extLst>
          </p:cNvPr>
          <p:cNvSpPr>
            <a:spLocks noGrp="1"/>
          </p:cNvSpPr>
          <p:nvPr>
            <p:ph type="body" idx="1"/>
          </p:nvPr>
        </p:nvSpPr>
        <p:spPr/>
        <p:txBody>
          <a:bodyPr/>
          <a:lstStyle/>
          <a:p>
            <a:endParaRPr lang="el-GR" dirty="0">
              <a:latin typeface="+mn-lt"/>
            </a:endParaRPr>
          </a:p>
          <a:p>
            <a:r>
              <a:rPr lang="el-GR" dirty="0">
                <a:latin typeface="+mn-lt"/>
              </a:rPr>
              <a:t>Έκανε τα πάντα για να σώσει τα φαινόμενα. Δηλαδή, να κρατήσει ακλόνητη την πίστη ότι η Γη είναι στο κέντρο, αλλά παράλληλα να ερμηνεύονται αυτά που παρατηρούμε στις κινήσεις των πλανητών.</a:t>
            </a:r>
          </a:p>
          <a:p>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Σκέφτηκε ο Πτολεμαίος ότι τα πράγματα θα ήταν πιο απλά αν η Γη περιστρεφόταν γύρω από έναν άξονα, αλλά το θεώρησε αυτό αδύνατο διότι ό, τι υπάρχει και στέκεται στη Γη θα έπρεπε να κάνει την αντίθετη κίνηση (αυτό το παράδοξο το έλυσε ο Γαλιλαίος). Η συχνότητα εμφάνισης των ανάδρομων κινήσεων ήταν αυτή του Γήινου έτους για τους αργούς πλανήτες.</a:t>
            </a:r>
          </a:p>
          <a:p>
            <a:endParaRPr lang="en-US" dirty="0">
              <a:latin typeface="+mn-lt"/>
            </a:endParaRPr>
          </a:p>
        </p:txBody>
      </p:sp>
      <p:sp>
        <p:nvSpPr>
          <p:cNvPr id="4" name="Slide Number Placeholder 3">
            <a:extLst>
              <a:ext uri="{FF2B5EF4-FFF2-40B4-BE49-F238E27FC236}">
                <a16:creationId xmlns:a16="http://schemas.microsoft.com/office/drawing/2014/main" id="{0BB3A29E-A87F-E9BF-CA92-D3B6918FBAEF}"/>
              </a:ext>
            </a:extLst>
          </p:cNvPr>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22295489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33881-BBF3-7787-A003-308A0428D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FF710-2620-CB4B-1DEF-E3C1CD5DDF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483D7-84EF-51EB-CF40-CC9DC36EB91B}"/>
              </a:ext>
            </a:extLst>
          </p:cNvPr>
          <p:cNvSpPr>
            <a:spLocks noGrp="1"/>
          </p:cNvSpPr>
          <p:nvPr>
            <p:ph type="body" idx="1"/>
          </p:nvPr>
        </p:nvSpPr>
        <p:spPr/>
        <p:txBody>
          <a:bodyPr/>
          <a:lstStyle/>
          <a:p>
            <a:r>
              <a:rPr lang="el-GR" dirty="0">
                <a:latin typeface="+mn-lt"/>
              </a:rPr>
              <a:t>Σχέδιο </a:t>
            </a:r>
            <a:r>
              <a:rPr lang="en-US" dirty="0">
                <a:latin typeface="+mn-lt"/>
              </a:rPr>
              <a:t>Ferguson </a:t>
            </a:r>
            <a:r>
              <a:rPr lang="el-GR" dirty="0">
                <a:latin typeface="+mn-lt"/>
              </a:rPr>
              <a:t>1756 μ.Χ. Σκωτσέζος αστρονόμος</a:t>
            </a:r>
          </a:p>
          <a:p>
            <a:pPr algn="l" fontAlgn="base"/>
            <a:endParaRPr lang="el-GR" b="1" i="0" dirty="0">
              <a:solidFill>
                <a:srgbClr val="494848"/>
              </a:solidFill>
              <a:effectLst/>
              <a:latin typeface="Catamaran"/>
            </a:endParaRPr>
          </a:p>
          <a:p>
            <a:pPr algn="l" fontAlgn="base"/>
            <a:r>
              <a:rPr lang="en-US" b="1" i="0" dirty="0">
                <a:solidFill>
                  <a:srgbClr val="494848"/>
                </a:solidFill>
                <a:effectLst/>
                <a:latin typeface="Catamaran"/>
              </a:rPr>
              <a:t>Caption</a:t>
            </a:r>
          </a:p>
          <a:p>
            <a:pPr algn="l" fontAlgn="base"/>
            <a:r>
              <a:rPr lang="en-US" b="0" i="0" dirty="0">
                <a:solidFill>
                  <a:srgbClr val="494848"/>
                </a:solidFill>
                <a:effectLst/>
                <a:latin typeface="Catamaran"/>
              </a:rPr>
              <a:t>Ferguson's epicyclic diagram. This diagram was published in 1756 by the Scottish astronomer and instrument maker James Ferguson (1710-1776), in his book Astronomy explained upon Sir Isaac Newton's Principles. Figure I (left) shows the Earth at </a:t>
            </a:r>
            <a:r>
              <a:rPr lang="en-US" b="0" i="0" dirty="0" err="1">
                <a:solidFill>
                  <a:srgbClr val="494848"/>
                </a:solidFill>
                <a:effectLst/>
                <a:latin typeface="Catamaran"/>
              </a:rPr>
              <a:t>centre</a:t>
            </a:r>
            <a:r>
              <a:rPr lang="en-US" b="0" i="0" dirty="0">
                <a:solidFill>
                  <a:srgbClr val="494848"/>
                </a:solidFill>
                <a:effectLst/>
                <a:latin typeface="Catamaran"/>
              </a:rPr>
              <a:t>, with the Sun tracing a circular orbit. The orbits of Mercury and Venus in this geocentric system are shown by a series of complex epicycles. Figure IIII (upper right) shows the phases of the Moon. Figure III (lower right) shows the Sun and Moon and the celestial equator and ecliptic, and Earth's axial inclination. Figure II (to the left of figure III) shows how the Earth's axial tilt causes the seasons.</a:t>
            </a:r>
          </a:p>
          <a:p>
            <a:endParaRPr lang="el-GR" dirty="0">
              <a:latin typeface="+mn-lt"/>
            </a:endParaRPr>
          </a:p>
        </p:txBody>
      </p:sp>
      <p:sp>
        <p:nvSpPr>
          <p:cNvPr id="4" name="Slide Number Placeholder 3">
            <a:extLst>
              <a:ext uri="{FF2B5EF4-FFF2-40B4-BE49-F238E27FC236}">
                <a16:creationId xmlns:a16="http://schemas.microsoft.com/office/drawing/2014/main" id="{E19EE3EA-C2B2-983D-292A-9646654E2B0B}"/>
              </a:ext>
            </a:extLst>
          </p:cNvPr>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1074610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06291-32B0-61FF-F6BF-455C9A76E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277F8B-3F23-B543-D532-E83E80185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6D963-F2E6-194F-365B-E7A576D32139}"/>
              </a:ext>
            </a:extLst>
          </p:cNvPr>
          <p:cNvSpPr>
            <a:spLocks noGrp="1"/>
          </p:cNvSpPr>
          <p:nvPr>
            <p:ph type="body" idx="1"/>
          </p:nvPr>
        </p:nvSpPr>
        <p:spPr/>
        <p:txBody>
          <a:bodyPr/>
          <a:lstStyle/>
          <a:p>
            <a:r>
              <a:rPr lang="el-GR" dirty="0">
                <a:latin typeface="+mn-lt"/>
              </a:rPr>
              <a:t>Βλέπουμε ότι η εικόνα που σχηματίζεται είναι αρκετά πολύπλοκη</a:t>
            </a:r>
          </a:p>
        </p:txBody>
      </p:sp>
      <p:sp>
        <p:nvSpPr>
          <p:cNvPr id="4" name="Slide Number Placeholder 3">
            <a:extLst>
              <a:ext uri="{FF2B5EF4-FFF2-40B4-BE49-F238E27FC236}">
                <a16:creationId xmlns:a16="http://schemas.microsoft.com/office/drawing/2014/main" id="{85B2544D-7E33-C6D8-FEDF-A0FB30A0DCC0}"/>
              </a:ext>
            </a:extLst>
          </p:cNvPr>
          <p:cNvSpPr>
            <a:spLocks noGrp="1"/>
          </p:cNvSpPr>
          <p:nvPr>
            <p:ph type="sldNum" sz="quarter" idx="5"/>
          </p:nvPr>
        </p:nvSpPr>
        <p:spPr/>
        <p:txBody>
          <a:bodyPr/>
          <a:lstStyle/>
          <a:p>
            <a:fld id="{FCC5A144-ACD4-49F8-A22E-466100B0314C}" type="slidenum">
              <a:rPr lang="en-150" smtClean="0"/>
              <a:t>35</a:t>
            </a:fld>
            <a:endParaRPr lang="en-150"/>
          </a:p>
        </p:txBody>
      </p:sp>
    </p:spTree>
    <p:extLst>
      <p:ext uri="{BB962C8B-B14F-4D97-AF65-F5344CB8AC3E}">
        <p14:creationId xmlns:p14="http://schemas.microsoft.com/office/powerpoint/2010/main" val="11907910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27E4F-603C-AA26-4EB9-374C5F061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0EB6F-28F6-FB02-BC09-A9EE642BB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AD580-F5D6-ACE0-D310-F1F2EC3442DC}"/>
              </a:ext>
            </a:extLst>
          </p:cNvPr>
          <p:cNvSpPr>
            <a:spLocks noGrp="1"/>
          </p:cNvSpPr>
          <p:nvPr>
            <p:ph type="body" idx="1"/>
          </p:nvPr>
        </p:nvSpPr>
        <p:spPr/>
        <p:txBody>
          <a:bodyPr/>
          <a:lstStyle/>
          <a:p>
            <a:r>
              <a:rPr lang="el-GR" dirty="0">
                <a:latin typeface="+mn-lt"/>
              </a:rPr>
              <a:t>Για να </a:t>
            </a:r>
            <a:r>
              <a:rPr lang="el-GR" dirty="0" err="1">
                <a:latin typeface="+mn-lt"/>
              </a:rPr>
              <a:t>περιγραφούν</a:t>
            </a:r>
            <a:r>
              <a:rPr lang="el-GR" dirty="0">
                <a:latin typeface="+mn-lt"/>
              </a:rPr>
              <a:t> με ακρίβεια οι κινήσεις πολλές φορές ήταν απαραίτητο να υπάρξουν και </a:t>
            </a:r>
            <a:r>
              <a:rPr lang="el-GR" dirty="0" err="1">
                <a:latin typeface="+mn-lt"/>
              </a:rPr>
              <a:t>επίκυκλοι</a:t>
            </a:r>
            <a:r>
              <a:rPr lang="el-GR" dirty="0">
                <a:latin typeface="+mn-lt"/>
              </a:rPr>
              <a:t> πάνω σε </a:t>
            </a:r>
            <a:r>
              <a:rPr lang="el-GR" dirty="0" err="1">
                <a:latin typeface="+mn-lt"/>
              </a:rPr>
              <a:t>επίκυκλους</a:t>
            </a:r>
            <a:r>
              <a:rPr lang="el-GR" dirty="0">
                <a:latin typeface="+mn-lt"/>
              </a:rPr>
              <a:t> – ή αλλιώς δευτερογενείς </a:t>
            </a:r>
            <a:r>
              <a:rPr lang="el-GR" dirty="0" err="1">
                <a:latin typeface="+mn-lt"/>
              </a:rPr>
              <a:t>επίκυκλοι</a:t>
            </a:r>
            <a:r>
              <a:rPr lang="el-GR" dirty="0">
                <a:latin typeface="+mn-lt"/>
              </a:rPr>
              <a:t>.</a:t>
            </a:r>
          </a:p>
          <a:p>
            <a:endParaRPr lang="el-GR" dirty="0">
              <a:latin typeface="+mn-lt"/>
            </a:endParaRPr>
          </a:p>
        </p:txBody>
      </p:sp>
      <p:sp>
        <p:nvSpPr>
          <p:cNvPr id="4" name="Slide Number Placeholder 3">
            <a:extLst>
              <a:ext uri="{FF2B5EF4-FFF2-40B4-BE49-F238E27FC236}">
                <a16:creationId xmlns:a16="http://schemas.microsoft.com/office/drawing/2014/main" id="{0568CB36-C71C-DA11-B282-5BC0B7D9D837}"/>
              </a:ext>
            </a:extLst>
          </p:cNvPr>
          <p:cNvSpPr>
            <a:spLocks noGrp="1"/>
          </p:cNvSpPr>
          <p:nvPr>
            <p:ph type="sldNum" sz="quarter" idx="5"/>
          </p:nvPr>
        </p:nvSpPr>
        <p:spPr/>
        <p:txBody>
          <a:bodyPr/>
          <a:lstStyle/>
          <a:p>
            <a:fld id="{FCC5A144-ACD4-49F8-A22E-466100B0314C}" type="slidenum">
              <a:rPr lang="en-150" smtClean="0"/>
              <a:t>36</a:t>
            </a:fld>
            <a:endParaRPr lang="en-150"/>
          </a:p>
        </p:txBody>
      </p:sp>
    </p:spTree>
    <p:extLst>
      <p:ext uri="{BB962C8B-B14F-4D97-AF65-F5344CB8AC3E}">
        <p14:creationId xmlns:p14="http://schemas.microsoft.com/office/powerpoint/2010/main" val="30053874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A6AB5-0E85-78DD-85DB-C2380E197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5CE5F-AF92-E512-B2CB-BCE23DFA8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5F8EA-8763-0EAC-87D6-7D004D20C5EC}"/>
              </a:ext>
            </a:extLst>
          </p:cNvPr>
          <p:cNvSpPr>
            <a:spLocks noGrp="1"/>
          </p:cNvSpPr>
          <p:nvPr>
            <p:ph type="body" idx="1"/>
          </p:nvPr>
        </p:nvSpPr>
        <p:spPr/>
        <p:txBody>
          <a:bodyPr/>
          <a:lstStyle/>
          <a:p>
            <a:r>
              <a:rPr lang="el-GR" dirty="0">
                <a:latin typeface="+mn-lt"/>
              </a:rPr>
              <a:t>Κοιτάξτε όμως εδώ. Με κύκλους πάνω σε κύκλους μπορείς να σχηματίσεις όποια καμπύλη θες. </a:t>
            </a:r>
            <a:r>
              <a:rPr lang="en-US" dirty="0">
                <a:latin typeface="+mn-lt"/>
              </a:rPr>
              <a:t>Fourier.</a:t>
            </a:r>
            <a:endParaRPr lang="el-GR" dirty="0">
              <a:latin typeface="+mn-lt"/>
            </a:endParaRPr>
          </a:p>
        </p:txBody>
      </p:sp>
      <p:sp>
        <p:nvSpPr>
          <p:cNvPr id="4" name="Slide Number Placeholder 3">
            <a:extLst>
              <a:ext uri="{FF2B5EF4-FFF2-40B4-BE49-F238E27FC236}">
                <a16:creationId xmlns:a16="http://schemas.microsoft.com/office/drawing/2014/main" id="{8EC3D4E8-0A09-7F10-C450-3851F6754966}"/>
              </a:ext>
            </a:extLst>
          </p:cNvPr>
          <p:cNvSpPr>
            <a:spLocks noGrp="1"/>
          </p:cNvSpPr>
          <p:nvPr>
            <p:ph type="sldNum" sz="quarter" idx="5"/>
          </p:nvPr>
        </p:nvSpPr>
        <p:spPr/>
        <p:txBody>
          <a:bodyPr/>
          <a:lstStyle/>
          <a:p>
            <a:fld id="{FCC5A144-ACD4-49F8-A22E-466100B0314C}" type="slidenum">
              <a:rPr lang="en-150" smtClean="0"/>
              <a:t>37</a:t>
            </a:fld>
            <a:endParaRPr lang="en-150"/>
          </a:p>
        </p:txBody>
      </p:sp>
    </p:spTree>
    <p:extLst>
      <p:ext uri="{BB962C8B-B14F-4D97-AF65-F5344CB8AC3E}">
        <p14:creationId xmlns:p14="http://schemas.microsoft.com/office/powerpoint/2010/main" val="2367548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05D68-6D3B-F8D4-ED0B-5F6C263DD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38ED0-3431-55A4-3F21-0D43FBBA2D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348FA-BE8E-DC2E-8718-8D37C2327486}"/>
              </a:ext>
            </a:extLst>
          </p:cNvPr>
          <p:cNvSpPr>
            <a:spLocks noGrp="1"/>
          </p:cNvSpPr>
          <p:nvPr>
            <p:ph type="body" idx="1"/>
          </p:nvPr>
        </p:nvSpPr>
        <p:spPr/>
        <p:txBody>
          <a:bodyPr/>
          <a:lstStyle/>
          <a:p>
            <a:r>
              <a:rPr lang="el-GR" dirty="0">
                <a:latin typeface="+mn-lt"/>
              </a:rPr>
              <a:t>Ποια είναι η βάση ενός συστήματος που μπορεί με πολλούς </a:t>
            </a:r>
            <a:r>
              <a:rPr lang="el-GR" dirty="0" err="1">
                <a:latin typeface="+mn-lt"/>
              </a:rPr>
              <a:t>επίκυκλους</a:t>
            </a:r>
            <a:r>
              <a:rPr lang="el-GR" dirty="0">
                <a:latin typeface="+mn-lt"/>
              </a:rPr>
              <a:t> να σχηματίσει ο, τι δήποτε; Είναι μία καλή θεωρία, ένα καλό σύστημα;</a:t>
            </a:r>
          </a:p>
        </p:txBody>
      </p:sp>
      <p:sp>
        <p:nvSpPr>
          <p:cNvPr id="4" name="Slide Number Placeholder 3">
            <a:extLst>
              <a:ext uri="{FF2B5EF4-FFF2-40B4-BE49-F238E27FC236}">
                <a16:creationId xmlns:a16="http://schemas.microsoft.com/office/drawing/2014/main" id="{70AC0454-A9CF-D24D-8E3D-FF0058B33E6C}"/>
              </a:ext>
            </a:extLst>
          </p:cNvPr>
          <p:cNvSpPr>
            <a:spLocks noGrp="1"/>
          </p:cNvSpPr>
          <p:nvPr>
            <p:ph type="sldNum" sz="quarter" idx="5"/>
          </p:nvPr>
        </p:nvSpPr>
        <p:spPr/>
        <p:txBody>
          <a:bodyPr/>
          <a:lstStyle/>
          <a:p>
            <a:fld id="{FCC5A144-ACD4-49F8-A22E-466100B0314C}" type="slidenum">
              <a:rPr lang="en-150" smtClean="0"/>
              <a:t>38</a:t>
            </a:fld>
            <a:endParaRPr lang="en-150"/>
          </a:p>
        </p:txBody>
      </p:sp>
    </p:spTree>
    <p:extLst>
      <p:ext uri="{BB962C8B-B14F-4D97-AF65-F5344CB8AC3E}">
        <p14:creationId xmlns:p14="http://schemas.microsoft.com/office/powerpoint/2010/main" val="36877769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01BCA-8AA5-D9D7-C392-AFE2D8740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1D6A5-2999-3093-EE50-BA8E8111D1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66A0FF-A276-7B1E-0262-BA0148ECBE19}"/>
              </a:ext>
            </a:extLst>
          </p:cNvPr>
          <p:cNvSpPr>
            <a:spLocks noGrp="1"/>
          </p:cNvSpPr>
          <p:nvPr>
            <p:ph type="body" idx="1"/>
          </p:nvPr>
        </p:nvSpPr>
        <p:spPr/>
        <p:txBody>
          <a:bodyPr/>
          <a:lstStyle/>
          <a:p>
            <a:pPr marL="228600" indent="-228600">
              <a:buAutoNum type="arabicParenR"/>
            </a:pPr>
            <a:r>
              <a:rPr lang="el-GR" dirty="0">
                <a:latin typeface="+mn-lt"/>
              </a:rPr>
              <a:t>Μοντέλο </a:t>
            </a:r>
            <a:r>
              <a:rPr lang="el-GR" dirty="0" err="1">
                <a:latin typeface="+mn-lt"/>
              </a:rPr>
              <a:t>Ευδόξου</a:t>
            </a:r>
            <a:endParaRPr lang="el-GR" dirty="0">
              <a:latin typeface="+mn-lt"/>
            </a:endParaRPr>
          </a:p>
          <a:p>
            <a:pPr marL="228600" indent="-228600">
              <a:buAutoNum type="arabicParenR"/>
            </a:pPr>
            <a:r>
              <a:rPr lang="el-GR" dirty="0">
                <a:latin typeface="+mn-lt"/>
              </a:rPr>
              <a:t>Μοντέλο Πτολεμαίου</a:t>
            </a:r>
            <a:endParaRPr lang="en-US" dirty="0">
              <a:latin typeface="+mn-lt"/>
            </a:endParaRPr>
          </a:p>
          <a:p>
            <a:pPr marL="0" indent="0">
              <a:buNone/>
            </a:pPr>
            <a:r>
              <a:rPr lang="en-US" dirty="0">
                <a:latin typeface="+mn-lt"/>
              </a:rPr>
              <a:t>Felix Mendelssohn (1809 – 1847) German composer</a:t>
            </a:r>
            <a:endParaRPr lang="el-GR" dirty="0">
              <a:latin typeface="+mn-lt"/>
            </a:endParaRPr>
          </a:p>
          <a:p>
            <a:pPr marL="0" indent="0">
              <a:buNone/>
            </a:pPr>
            <a:endParaRPr lang="el-GR" dirty="0">
              <a:latin typeface="+mn-lt"/>
            </a:endParaRPr>
          </a:p>
          <a:p>
            <a:pPr marL="0" indent="0">
              <a:buNone/>
            </a:pPr>
            <a:r>
              <a:rPr lang="el-GR" dirty="0">
                <a:latin typeface="+mn-lt"/>
              </a:rPr>
              <a:t>(σημείωση: είναι διπλό βίντεο: ένα για καλή ανάλυση και το άλλο για μουσική)</a:t>
            </a:r>
          </a:p>
          <a:p>
            <a:pPr marL="0" indent="0">
              <a:buNone/>
            </a:pPr>
            <a:endParaRPr lang="el-GR" dirty="0">
              <a:latin typeface="+mn-lt"/>
            </a:endParaRPr>
          </a:p>
        </p:txBody>
      </p:sp>
      <p:sp>
        <p:nvSpPr>
          <p:cNvPr id="4" name="Slide Number Placeholder 3">
            <a:extLst>
              <a:ext uri="{FF2B5EF4-FFF2-40B4-BE49-F238E27FC236}">
                <a16:creationId xmlns:a16="http://schemas.microsoft.com/office/drawing/2014/main" id="{427A7536-4084-D9F9-B145-284573B0AD61}"/>
              </a:ext>
            </a:extLst>
          </p:cNvPr>
          <p:cNvSpPr>
            <a:spLocks noGrp="1"/>
          </p:cNvSpPr>
          <p:nvPr>
            <p:ph type="sldNum" sz="quarter" idx="5"/>
          </p:nvPr>
        </p:nvSpPr>
        <p:spPr/>
        <p:txBody>
          <a:bodyPr/>
          <a:lstStyle/>
          <a:p>
            <a:fld id="{FCC5A144-ACD4-49F8-A22E-466100B0314C}" type="slidenum">
              <a:rPr lang="en-150" smtClean="0"/>
              <a:t>39</a:t>
            </a:fld>
            <a:endParaRPr lang="en-150"/>
          </a:p>
        </p:txBody>
      </p:sp>
    </p:spTree>
    <p:extLst>
      <p:ext uri="{BB962C8B-B14F-4D97-AF65-F5344CB8AC3E}">
        <p14:creationId xmlns:p14="http://schemas.microsoft.com/office/powerpoint/2010/main" val="3698161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5EF7-68C3-428E-A0C1-EDBDC3F4D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FA64F-5B74-E095-A206-736F90968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27305-ADDE-CDA9-0210-48CE9870F2AC}"/>
              </a:ext>
            </a:extLst>
          </p:cNvPr>
          <p:cNvSpPr>
            <a:spLocks noGrp="1"/>
          </p:cNvSpPr>
          <p:nvPr>
            <p:ph type="body" idx="1"/>
          </p:nvPr>
        </p:nvSpPr>
        <p:spPr/>
        <p:txBody>
          <a:bodyPr/>
          <a:lstStyle/>
          <a:p>
            <a:r>
              <a:rPr lang="el-GR" dirty="0">
                <a:latin typeface="+mn-lt"/>
              </a:rPr>
              <a:t>Πριν έρθει στο προσκήνιο με πειστικό τρόπο το Ηλιοκεντρικό Μοντέλο, υπήρξαν ιδέες που αμφισβήτησαν την ακινησία της Γης.</a:t>
            </a:r>
          </a:p>
          <a:p>
            <a:endParaRPr lang="el-GR" dirty="0">
              <a:latin typeface="+mn-lt"/>
            </a:endParaRPr>
          </a:p>
          <a:p>
            <a:r>
              <a:rPr lang="el-GR" dirty="0">
                <a:latin typeface="+mn-lt"/>
              </a:rPr>
              <a:t>Πότε άλλοτε υπήρξε η ιδέα μίας κινούμενης Γης;</a:t>
            </a:r>
          </a:p>
          <a:p>
            <a:r>
              <a:rPr lang="el-GR" dirty="0">
                <a:latin typeface="+mn-lt"/>
              </a:rPr>
              <a:t>Και οι Πυθαγόρειοι είχαν τη θεωρία ότι η Γη γυρνάει γύρω από τη μεγάλη φωτιά.</a:t>
            </a:r>
          </a:p>
          <a:p>
            <a:endParaRPr lang="el-GR" dirty="0">
              <a:latin typeface="+mn-lt"/>
            </a:endParaRPr>
          </a:p>
          <a:p>
            <a:r>
              <a:rPr lang="el-GR" dirty="0">
                <a:latin typeface="+mn-lt"/>
              </a:rPr>
              <a:t>Ο Κλεάνθης ένας σύγχρονος του Αρίσταρχου) πίστευε ότι έπρεπε να καταδικάσουν τον Αρίσταρχο που έβαζε σε κίνηση την εστία του Σύμπαντος και έτσι διαταράσσει την ηρεμία των θεών.</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Εξήγηση της παράλλαξης. Ο Αρίσταρχος πίστευε ότι τα άστρα βρίσκονται πολύ μακριά για αυτό δεν εμφανίζεται αυτό το φαινόμενο.</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B63D2866-8A33-0644-BBAB-03F02526EBD8}"/>
              </a:ext>
            </a:extLst>
          </p:cNvPr>
          <p:cNvSpPr>
            <a:spLocks noGrp="1"/>
          </p:cNvSpPr>
          <p:nvPr>
            <p:ph type="sldNum" sz="quarter" idx="5"/>
          </p:nvPr>
        </p:nvSpPr>
        <p:spPr/>
        <p:txBody>
          <a:bodyPr/>
          <a:lstStyle/>
          <a:p>
            <a:fld id="{FCC5A144-ACD4-49F8-A22E-466100B0314C}" type="slidenum">
              <a:rPr lang="en-150" smtClean="0"/>
              <a:t>40</a:t>
            </a:fld>
            <a:endParaRPr lang="en-150"/>
          </a:p>
        </p:txBody>
      </p:sp>
    </p:spTree>
    <p:extLst>
      <p:ext uri="{BB962C8B-B14F-4D97-AF65-F5344CB8AC3E}">
        <p14:creationId xmlns:p14="http://schemas.microsoft.com/office/powerpoint/2010/main" val="38815649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29AB9-6D2E-E2CA-B472-37514E324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C7E7A-54E7-1AE1-860F-650CAEABE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657DA-FFC0-2F77-0B2A-83C88A6D9744}"/>
              </a:ext>
            </a:extLst>
          </p:cNvPr>
          <p:cNvSpPr>
            <a:spLocks noGrp="1"/>
          </p:cNvSpPr>
          <p:nvPr>
            <p:ph type="body" idx="1"/>
          </p:nvPr>
        </p:nvSpPr>
        <p:spPr/>
        <p:txBody>
          <a:bodyPr/>
          <a:lstStyle/>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8BCC66EB-009A-8421-C6EC-AD4944CEB9E5}"/>
              </a:ext>
            </a:extLst>
          </p:cNvPr>
          <p:cNvSpPr>
            <a:spLocks noGrp="1"/>
          </p:cNvSpPr>
          <p:nvPr>
            <p:ph type="sldNum" sz="quarter" idx="5"/>
          </p:nvPr>
        </p:nvSpPr>
        <p:spPr/>
        <p:txBody>
          <a:bodyPr/>
          <a:lstStyle/>
          <a:p>
            <a:fld id="{FCC5A144-ACD4-49F8-A22E-466100B0314C}" type="slidenum">
              <a:rPr lang="en-150" smtClean="0"/>
              <a:t>41</a:t>
            </a:fld>
            <a:endParaRPr lang="en-150"/>
          </a:p>
        </p:txBody>
      </p:sp>
    </p:spTree>
    <p:extLst>
      <p:ext uri="{BB962C8B-B14F-4D97-AF65-F5344CB8AC3E}">
        <p14:creationId xmlns:p14="http://schemas.microsoft.com/office/powerpoint/2010/main" val="3758757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62A4C-BB5F-BC49-B142-D2CBFA7A1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6F66D-0C73-A8A1-D5D6-CCF41CB267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3C29F4-4BD2-0000-5F91-522A20F72805}"/>
              </a:ext>
            </a:extLst>
          </p:cNvPr>
          <p:cNvSpPr>
            <a:spLocks noGrp="1"/>
          </p:cNvSpPr>
          <p:nvPr>
            <p:ph type="body" idx="1"/>
          </p:nvPr>
        </p:nvSpPr>
        <p:spPr/>
        <p:txBody>
          <a:bodyPr/>
          <a:lstStyle/>
          <a:p>
            <a:r>
              <a:rPr lang="el-GR" dirty="0">
                <a:latin typeface="+mn-lt"/>
              </a:rPr>
              <a:t>Στον ύστερο μεσαίωνα</a:t>
            </a:r>
          </a:p>
          <a:p>
            <a:r>
              <a:rPr lang="el-GR" dirty="0">
                <a:latin typeface="+mn-lt"/>
              </a:rPr>
              <a:t>Από το βιβλίο του </a:t>
            </a:r>
            <a:r>
              <a:rPr lang="en-US" dirty="0">
                <a:latin typeface="+mn-lt"/>
              </a:rPr>
              <a:t>Grant (downloaded)</a:t>
            </a:r>
            <a:endParaRPr lang="el-GR" dirty="0">
              <a:latin typeface="+mn-lt"/>
            </a:endParaRPr>
          </a:p>
          <a:p>
            <a:r>
              <a:rPr lang="en-US" dirty="0">
                <a:latin typeface="+mn-lt"/>
              </a:rPr>
              <a:t>Jean </a:t>
            </a:r>
            <a:r>
              <a:rPr lang="en-US" dirty="0" err="1">
                <a:latin typeface="+mn-lt"/>
              </a:rPr>
              <a:t>Buridan</a:t>
            </a:r>
            <a:r>
              <a:rPr lang="el-GR" dirty="0">
                <a:latin typeface="+mn-lt"/>
              </a:rPr>
              <a:t>: Γάλλος ιερέας που έσπειρε τους σπόρους της Κοπερνίκειας επανάστασης στην Ευρώπη. </a:t>
            </a:r>
          </a:p>
          <a:p>
            <a:r>
              <a:rPr lang="en-US" dirty="0">
                <a:latin typeface="+mn-lt"/>
              </a:rPr>
              <a:t>Nicolas Oresme: </a:t>
            </a:r>
            <a:r>
              <a:rPr lang="el-GR" dirty="0">
                <a:latin typeface="+mn-lt"/>
              </a:rPr>
              <a:t>Γεννήθηκε στη Νορμανδία. Φιλόσοφος, Μαθηματικός και Θεολόγος.</a:t>
            </a:r>
          </a:p>
          <a:p>
            <a:endParaRPr lang="el-GR" dirty="0">
              <a:latin typeface="+mn-lt"/>
            </a:endParaRPr>
          </a:p>
        </p:txBody>
      </p:sp>
      <p:sp>
        <p:nvSpPr>
          <p:cNvPr id="4" name="Slide Number Placeholder 3">
            <a:extLst>
              <a:ext uri="{FF2B5EF4-FFF2-40B4-BE49-F238E27FC236}">
                <a16:creationId xmlns:a16="http://schemas.microsoft.com/office/drawing/2014/main" id="{87BE2E3A-D841-3D47-05FF-5FCCB259E9F0}"/>
              </a:ext>
            </a:extLst>
          </p:cNvPr>
          <p:cNvSpPr>
            <a:spLocks noGrp="1"/>
          </p:cNvSpPr>
          <p:nvPr>
            <p:ph type="sldNum" sz="quarter" idx="5"/>
          </p:nvPr>
        </p:nvSpPr>
        <p:spPr/>
        <p:txBody>
          <a:bodyPr/>
          <a:lstStyle/>
          <a:p>
            <a:fld id="{FCC5A144-ACD4-49F8-A22E-466100B0314C}" type="slidenum">
              <a:rPr lang="en-150" smtClean="0"/>
              <a:t>42</a:t>
            </a:fld>
            <a:endParaRPr lang="en-150"/>
          </a:p>
        </p:txBody>
      </p:sp>
    </p:spTree>
    <p:extLst>
      <p:ext uri="{BB962C8B-B14F-4D97-AF65-F5344CB8AC3E}">
        <p14:creationId xmlns:p14="http://schemas.microsoft.com/office/powerpoint/2010/main" val="29057314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BB99C-2349-C1C1-8460-BD4CFCE30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93C65-B5AD-D609-18E7-C14B09594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45844-BD28-7942-6D5C-A5CDF360E773}"/>
              </a:ext>
            </a:extLst>
          </p:cNvPr>
          <p:cNvSpPr>
            <a:spLocks noGrp="1"/>
          </p:cNvSpPr>
          <p:nvPr>
            <p:ph type="body" idx="1"/>
          </p:nvPr>
        </p:nvSpPr>
        <p:spPr/>
        <p:txBody>
          <a:bodyPr/>
          <a:lstStyle/>
          <a:p>
            <a:endParaRPr lang="el-GR" dirty="0">
              <a:latin typeface="+mn-lt"/>
            </a:endParaRPr>
          </a:p>
          <a:p>
            <a:r>
              <a:rPr lang="el-GR" dirty="0">
                <a:latin typeface="+mn-lt"/>
              </a:rPr>
              <a:t>Κοπέρνικος. Πολωνός μαθηματικός και αστρονόμος (Σπούδασε Τέχνες στο Πανεπιστήμιο της Κρακοβίας και Νομικά και Ιατρική στα Πανεπιστήμια της Μπολόνια και </a:t>
            </a:r>
            <a:r>
              <a:rPr lang="el-GR" dirty="0" err="1">
                <a:latin typeface="+mn-lt"/>
              </a:rPr>
              <a:t>Πάντοβα</a:t>
            </a:r>
            <a:r>
              <a:rPr lang="el-GR" dirty="0">
                <a:latin typeface="+mn-lt"/>
              </a:rPr>
              <a:t>)</a:t>
            </a:r>
          </a:p>
          <a:p>
            <a:r>
              <a:rPr lang="el-GR" dirty="0">
                <a:latin typeface="+mn-lt"/>
              </a:rPr>
              <a:t>Έκανε παρατηρήσεις με γυμνό μάτι</a:t>
            </a:r>
            <a:r>
              <a:rPr lang="en-US" dirty="0">
                <a:latin typeface="+mn-lt"/>
              </a:rPr>
              <a:t>.</a:t>
            </a:r>
          </a:p>
          <a:p>
            <a:endParaRPr lang="en-US" dirty="0">
              <a:latin typeface="+mn-lt"/>
            </a:endParaRPr>
          </a:p>
          <a:p>
            <a:r>
              <a:rPr lang="el-GR" dirty="0">
                <a:latin typeface="+mn-lt"/>
              </a:rPr>
              <a:t>Στην αρχή διαμοίρασε ένα μικρό σημειωματάριο το οποίο δεν δημοσιεύτηκε με τα αρχικά αξιώματα.</a:t>
            </a:r>
          </a:p>
          <a:p>
            <a:r>
              <a:rPr lang="el-GR" dirty="0">
                <a:latin typeface="+mn-lt"/>
              </a:rPr>
              <a:t>Το 1 με το 3 φαίνονται αντικρουόμενα αλλά το 3 εννοεί κέντρο κίνησης.</a:t>
            </a:r>
          </a:p>
          <a:p>
            <a:endParaRPr lang="el-GR" dirty="0">
              <a:latin typeface="+mn-lt"/>
            </a:endParaRPr>
          </a:p>
          <a:p>
            <a:r>
              <a:rPr lang="el-GR" dirty="0">
                <a:latin typeface="+mn-lt"/>
              </a:rPr>
              <a:t>Για το 5, οι αρχαίοι είχαν αναγκαστεί να υιοθετήσουν ένα πεπερασμένο σύμπαν, διαφορετικά τα πολύ μακρινά αντικείμενα θα έπρεπε να είχαν άπειρη ταχύτητα περιστροφής</a:t>
            </a:r>
          </a:p>
          <a:p>
            <a:r>
              <a:rPr lang="el-GR" dirty="0">
                <a:latin typeface="+mn-lt"/>
              </a:rPr>
              <a:t>Πώς γίνεται και συνδυάζονται όλες οι ταχύτητες ώστε να συντονίζονται σε ίδια περιστροφή αν τα άστρα βρίσκονται σε διαφορετικές αποστάσεις από τη Γη? Άρα έπρεπε να βρίσκονται στην ίδια σφαίρα πεπερασμένης ακτίνας.</a:t>
            </a:r>
          </a:p>
        </p:txBody>
      </p:sp>
      <p:sp>
        <p:nvSpPr>
          <p:cNvPr id="4" name="Slide Number Placeholder 3">
            <a:extLst>
              <a:ext uri="{FF2B5EF4-FFF2-40B4-BE49-F238E27FC236}">
                <a16:creationId xmlns:a16="http://schemas.microsoft.com/office/drawing/2014/main" id="{CDFA9C38-B12E-1A43-0A39-49FC3152AC08}"/>
              </a:ext>
            </a:extLst>
          </p:cNvPr>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41479824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C5DA9-57D7-ADF8-D53C-F42AAB3B3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FCC7F-93C9-BFC0-D8F6-CB93A119FD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44B95-5062-9BE3-61BE-E6F8364219D0}"/>
              </a:ext>
            </a:extLst>
          </p:cNvPr>
          <p:cNvSpPr>
            <a:spLocks noGrp="1"/>
          </p:cNvSpPr>
          <p:nvPr>
            <p:ph type="body" idx="1"/>
          </p:nvPr>
        </p:nvSpPr>
        <p:spPr/>
        <p:txBody>
          <a:bodyPr/>
          <a:lstStyle/>
          <a:p>
            <a:r>
              <a:rPr lang="el-GR" dirty="0">
                <a:latin typeface="+mn-lt"/>
              </a:rPr>
              <a:t>Δίσταζε να δημοσιεύσει τα ευρήματά του, όχι επειδή φοβόταν, αλλά επειδή ακόμα και μετά από 3 δεκαετίες αισθανόταν ότι η θεωρία του δεν είναι πλήρης.</a:t>
            </a:r>
          </a:p>
          <a:p>
            <a:r>
              <a:rPr lang="el-GR" dirty="0">
                <a:latin typeface="+mn-lt"/>
              </a:rPr>
              <a:t>Ήταν καθολικός και δεν θεωρούσε ο ίδιος ότι αυτά που υποστήριζε έρχονταν σε αντίθεση με τη Βίβλο.</a:t>
            </a:r>
          </a:p>
          <a:p>
            <a:r>
              <a:rPr lang="el-GR" dirty="0">
                <a:latin typeface="+mn-lt"/>
              </a:rPr>
              <a:t>Τελικά όταν δημοσίευσε το έργο του, (λέγεται) ότι ίσα που πρόλαβε να το κρατήσει στα χέρια του πριν πεθάνει – πέθανε από εγκεφαλική αιμορραγία.</a:t>
            </a:r>
            <a:endParaRPr lang="en-US" dirty="0">
              <a:latin typeface="+mn-lt"/>
            </a:endParaRPr>
          </a:p>
          <a:p>
            <a:endParaRPr lang="en-US" dirty="0">
              <a:latin typeface="+mn-lt"/>
            </a:endParaRPr>
          </a:p>
          <a:p>
            <a:r>
              <a:rPr lang="el-GR" dirty="0">
                <a:latin typeface="+mn-lt"/>
              </a:rPr>
              <a:t>Το βασικό βιβλίο στο οποίο παρουσιάζει το Ηλιοκεντρικό Σύστημα. Αυτό είναι η πρωτότυπη έκδοση του 1543 στη Νυρεμβέργη.</a:t>
            </a:r>
          </a:p>
          <a:p>
            <a:r>
              <a:rPr lang="el-GR" dirty="0">
                <a:latin typeface="+mn-lt"/>
              </a:rPr>
              <a:t>Την εισαγωγή</a:t>
            </a:r>
            <a:r>
              <a:rPr lang="en-US" dirty="0">
                <a:latin typeface="+mn-lt"/>
              </a:rPr>
              <a:t> </a:t>
            </a:r>
            <a:r>
              <a:rPr lang="el-GR" dirty="0">
                <a:latin typeface="+mn-lt"/>
              </a:rPr>
              <a:t>την έγραψε φίλος του Κοπέρνικου (</a:t>
            </a:r>
            <a:r>
              <a:rPr lang="en-US" dirty="0">
                <a:latin typeface="+mn-lt"/>
              </a:rPr>
              <a:t>Andreas </a:t>
            </a:r>
            <a:r>
              <a:rPr lang="en-US" dirty="0" err="1">
                <a:latin typeface="+mn-lt"/>
              </a:rPr>
              <a:t>Osiander</a:t>
            </a:r>
            <a:r>
              <a:rPr lang="en-US" dirty="0">
                <a:latin typeface="+mn-lt"/>
              </a:rPr>
              <a:t>) </a:t>
            </a:r>
            <a:r>
              <a:rPr lang="el-GR" dirty="0">
                <a:latin typeface="+mn-lt"/>
              </a:rPr>
              <a:t>με στόχο να γίνει αποδεκτό το περιεχόμενο, οπότε φρόντισε να παρουσιάσει την ιδέα ως μια μαθηματική διευκόλυνση που απλοποιεί τους υπολογισμούς και τις προβλέψεις των ουρανίων σωμάτων</a:t>
            </a:r>
            <a:r>
              <a:rPr lang="en-US" dirty="0">
                <a:latin typeface="+mn-lt"/>
              </a:rPr>
              <a:t> </a:t>
            </a:r>
            <a:r>
              <a:rPr lang="el-GR" dirty="0">
                <a:latin typeface="+mn-lt"/>
              </a:rPr>
              <a:t>και όχι ως γεγονός.</a:t>
            </a:r>
            <a:endParaRPr lang="en-US" dirty="0">
              <a:latin typeface="+mn-lt"/>
            </a:endParaRPr>
          </a:p>
          <a:p>
            <a:r>
              <a:rPr lang="el-GR" dirty="0">
                <a:latin typeface="+mn-lt"/>
              </a:rPr>
              <a:t>Ήταν προσεκτικός διότι η άρνηση γενικά του Γεωκεντρικού μοντέλου εκείνη την εποχή μπορούσε να οδηγήσει σε κατηγορίες για αίρεση.</a:t>
            </a:r>
          </a:p>
          <a:p>
            <a:r>
              <a:rPr lang="el-GR" dirty="0">
                <a:latin typeface="+mn-lt"/>
              </a:rPr>
              <a:t>Θεωρείται καθοριστική αυτή η εισαγωγή ώστε να γίνει αποδεκτό του έργο του Κοπέρνικου.</a:t>
            </a:r>
          </a:p>
          <a:p>
            <a:endParaRPr lang="en-US" dirty="0">
              <a:latin typeface="+mn-lt"/>
            </a:endParaRPr>
          </a:p>
          <a:p>
            <a:endParaRPr lang="el-GR" dirty="0">
              <a:latin typeface="+mn-lt"/>
            </a:endParaRPr>
          </a:p>
          <a:p>
            <a:r>
              <a:rPr lang="en-US" dirty="0">
                <a:latin typeface="+mn-lt"/>
              </a:rPr>
              <a:t>Libri vi (six books)</a:t>
            </a:r>
            <a:endParaRPr lang="el-GR" dirty="0">
              <a:latin typeface="+mn-lt"/>
            </a:endParaRPr>
          </a:p>
          <a:p>
            <a:endParaRPr lang="el-GR" dirty="0">
              <a:latin typeface="+mn-lt"/>
            </a:endParaRPr>
          </a:p>
          <a:p>
            <a:r>
              <a:rPr lang="el-GR" dirty="0">
                <a:latin typeface="+mn-lt"/>
              </a:rPr>
              <a:t>Αγεωμέτρητος ουδείς </a:t>
            </a:r>
            <a:r>
              <a:rPr lang="el-GR" dirty="0" err="1">
                <a:latin typeface="+mn-lt"/>
              </a:rPr>
              <a:t>εισίτω</a:t>
            </a:r>
            <a:r>
              <a:rPr lang="el-GR" dirty="0">
                <a:latin typeface="+mn-lt"/>
              </a:rPr>
              <a:t> (στην είσοδο της Ακαδημίας του Πλάτωνα) – Για να αναδείξει τη μεγάλη σημασία των μαθηματικών.</a:t>
            </a:r>
          </a:p>
          <a:p>
            <a:endParaRPr lang="el-GR" dirty="0">
              <a:latin typeface="+mn-lt"/>
            </a:endParaRPr>
          </a:p>
          <a:p>
            <a:r>
              <a:rPr lang="el-GR" dirty="0">
                <a:latin typeface="+mn-lt"/>
              </a:rPr>
              <a:t>Επικαλείται τους Αρχαίους (Αρίσταρχος ο Σάμιος που είχαν προηγουμένως την ιδέα του Ηλιοκεντρικού Συστήματος, Ηρακλείδης ο Ποντικός)</a:t>
            </a:r>
          </a:p>
          <a:p>
            <a:endParaRPr lang="el-GR" dirty="0">
              <a:latin typeface="+mn-lt"/>
            </a:endParaRPr>
          </a:p>
        </p:txBody>
      </p:sp>
      <p:sp>
        <p:nvSpPr>
          <p:cNvPr id="4" name="Slide Number Placeholder 3">
            <a:extLst>
              <a:ext uri="{FF2B5EF4-FFF2-40B4-BE49-F238E27FC236}">
                <a16:creationId xmlns:a16="http://schemas.microsoft.com/office/drawing/2014/main" id="{4A2DE05C-B6F7-588F-FBA9-09F045F330AF}"/>
              </a:ext>
            </a:extLst>
          </p:cNvPr>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23237865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7DB22-E425-3727-AB89-C3191460B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971ED-2490-2A85-773B-2FA894F75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1820D8-AE44-77A9-4A34-11472779FBE3}"/>
              </a:ext>
            </a:extLst>
          </p:cNvPr>
          <p:cNvSpPr>
            <a:spLocks noGrp="1"/>
          </p:cNvSpPr>
          <p:nvPr>
            <p:ph type="body" idx="1"/>
          </p:nvPr>
        </p:nvSpPr>
        <p:spPr/>
        <p:txBody>
          <a:bodyPr/>
          <a:lstStyle/>
          <a:p>
            <a:pPr algn="l">
              <a:buFont typeface="+mj-lt"/>
              <a:buAutoNum type="arabicPeriod"/>
            </a:pPr>
            <a:r>
              <a:rPr lang="en-US" b="0" i="0" dirty="0">
                <a:solidFill>
                  <a:srgbClr val="0D0D0D"/>
                </a:solidFill>
                <a:effectLst/>
                <a:latin typeface="Söhne"/>
              </a:rPr>
              <a:t> </a:t>
            </a:r>
            <a:r>
              <a:rPr lang="en-US" b="0" i="0" dirty="0" err="1">
                <a:solidFill>
                  <a:srgbClr val="0D0D0D"/>
                </a:solidFill>
                <a:effectLst/>
                <a:latin typeface="Söhne"/>
              </a:rPr>
              <a:t>Sphaera</a:t>
            </a:r>
            <a:r>
              <a:rPr lang="en-US" b="0" i="0" dirty="0">
                <a:solidFill>
                  <a:srgbClr val="0D0D0D"/>
                </a:solidFill>
                <a:effectLst/>
                <a:latin typeface="Söhne"/>
              </a:rPr>
              <a:t> </a:t>
            </a:r>
            <a:r>
              <a:rPr lang="en-US" b="0" i="0" dirty="0" err="1">
                <a:solidFill>
                  <a:srgbClr val="0D0D0D"/>
                </a:solidFill>
                <a:effectLst/>
                <a:latin typeface="Söhne"/>
              </a:rPr>
              <a:t>stellarum</a:t>
            </a:r>
            <a:r>
              <a:rPr lang="en-US" b="0" i="0" dirty="0">
                <a:solidFill>
                  <a:srgbClr val="0D0D0D"/>
                </a:solidFill>
                <a:effectLst/>
                <a:latin typeface="Söhne"/>
              </a:rPr>
              <a:t> </a:t>
            </a:r>
            <a:r>
              <a:rPr lang="en-US" b="0" i="0" dirty="0" err="1">
                <a:solidFill>
                  <a:srgbClr val="0D0D0D"/>
                </a:solidFill>
                <a:effectLst/>
                <a:latin typeface="Söhne"/>
              </a:rPr>
              <a:t>fixarum</a:t>
            </a:r>
            <a:r>
              <a:rPr lang="en-US" b="0" i="0" dirty="0">
                <a:solidFill>
                  <a:srgbClr val="0D0D0D"/>
                </a:solidFill>
                <a:effectLst/>
                <a:latin typeface="Söhne"/>
              </a:rPr>
              <a:t> </a:t>
            </a:r>
            <a:r>
              <a:rPr lang="en-US" b="0" i="0" dirty="0" err="1">
                <a:solidFill>
                  <a:srgbClr val="0D0D0D"/>
                </a:solidFill>
                <a:effectLst/>
                <a:latin typeface="Söhne"/>
              </a:rPr>
              <a:t>immobilis</a:t>
            </a:r>
            <a:endParaRPr lang="en-US" b="0" i="0" dirty="0">
              <a:solidFill>
                <a:srgbClr val="0D0D0D"/>
              </a:solidFill>
              <a:effectLst/>
              <a:latin typeface="Söhne"/>
            </a:endParaRPr>
          </a:p>
          <a:p>
            <a:pPr algn="l">
              <a:buFont typeface="+mj-lt"/>
              <a:buAutoNum type="arabicPeriod"/>
            </a:pPr>
            <a:r>
              <a:rPr lang="en-US" b="1" i="0" dirty="0">
                <a:solidFill>
                  <a:srgbClr val="0D0D0D"/>
                </a:solidFill>
                <a:effectLst/>
                <a:latin typeface="Söhne"/>
              </a:rPr>
              <a:t>"Saturnus"</a:t>
            </a:r>
            <a:r>
              <a:rPr lang="en-US" b="0" i="0" dirty="0">
                <a:solidFill>
                  <a:srgbClr val="0D0D0D"/>
                </a:solidFill>
                <a:effectLst/>
                <a:latin typeface="Söhne"/>
              </a:rPr>
              <a:t> – Saturn: Labeled with "XXX," which likely refers to Saturn's approximate orbital period of 30 years to complete one revolution around the Sun.</a:t>
            </a:r>
          </a:p>
          <a:p>
            <a:pPr algn="l">
              <a:buFont typeface="+mj-lt"/>
              <a:buAutoNum type="arabicPeriod"/>
            </a:pPr>
            <a:r>
              <a:rPr lang="en-US" b="1" i="0" dirty="0">
                <a:solidFill>
                  <a:srgbClr val="0D0D0D"/>
                </a:solidFill>
                <a:effectLst/>
                <a:latin typeface="Söhne"/>
              </a:rPr>
              <a:t>"</a:t>
            </a:r>
            <a:r>
              <a:rPr lang="en-US" b="1" i="0" dirty="0" err="1">
                <a:solidFill>
                  <a:srgbClr val="0D0D0D"/>
                </a:solidFill>
                <a:effectLst/>
                <a:latin typeface="Söhne"/>
              </a:rPr>
              <a:t>Iouis</a:t>
            </a:r>
            <a:r>
              <a:rPr lang="en-US" b="1" i="0" dirty="0">
                <a:solidFill>
                  <a:srgbClr val="0D0D0D"/>
                </a:solidFill>
                <a:effectLst/>
                <a:latin typeface="Söhne"/>
              </a:rPr>
              <a:t>" (Jupiter)</a:t>
            </a:r>
            <a:r>
              <a:rPr lang="en-US" b="0" i="0" dirty="0">
                <a:solidFill>
                  <a:srgbClr val="0D0D0D"/>
                </a:solidFill>
                <a:effectLst/>
                <a:latin typeface="Söhne"/>
              </a:rPr>
              <a:t> – Labeled with "XII," indicating Jupiter's orbital period of about 12 years.</a:t>
            </a:r>
          </a:p>
          <a:p>
            <a:pPr algn="l">
              <a:buFont typeface="+mj-lt"/>
              <a:buAutoNum type="arabicPeriod"/>
            </a:pPr>
            <a:r>
              <a:rPr lang="en-US" b="1" i="0" dirty="0">
                <a:solidFill>
                  <a:srgbClr val="0D0D0D"/>
                </a:solidFill>
                <a:effectLst/>
                <a:latin typeface="Söhne"/>
              </a:rPr>
              <a:t>"</a:t>
            </a:r>
            <a:r>
              <a:rPr lang="en-US" b="1" i="0" dirty="0" err="1">
                <a:solidFill>
                  <a:srgbClr val="0D0D0D"/>
                </a:solidFill>
                <a:effectLst/>
                <a:latin typeface="Söhne"/>
              </a:rPr>
              <a:t>Martis</a:t>
            </a:r>
            <a:r>
              <a:rPr lang="en-US" b="1" i="0" dirty="0">
                <a:solidFill>
                  <a:srgbClr val="0D0D0D"/>
                </a:solidFill>
                <a:effectLst/>
                <a:latin typeface="Söhne"/>
              </a:rPr>
              <a:t>" (Mars)</a:t>
            </a:r>
            <a:r>
              <a:rPr lang="en-US" b="0" i="0" dirty="0">
                <a:solidFill>
                  <a:srgbClr val="0D0D0D"/>
                </a:solidFill>
                <a:effectLst/>
                <a:latin typeface="Söhne"/>
              </a:rPr>
              <a:t> – Labeled with "</a:t>
            </a:r>
            <a:r>
              <a:rPr lang="en-US" b="0" i="0" dirty="0" err="1">
                <a:solidFill>
                  <a:srgbClr val="0D0D0D"/>
                </a:solidFill>
                <a:effectLst/>
                <a:latin typeface="Söhne"/>
              </a:rPr>
              <a:t>biennio</a:t>
            </a:r>
            <a:r>
              <a:rPr lang="en-US" b="0" i="0" dirty="0">
                <a:solidFill>
                  <a:srgbClr val="0D0D0D"/>
                </a:solidFill>
                <a:effectLst/>
                <a:latin typeface="Söhne"/>
              </a:rPr>
              <a:t>," referring to Mars's orbital period of about 2 years.</a:t>
            </a:r>
          </a:p>
          <a:p>
            <a:pPr algn="l">
              <a:buFont typeface="+mj-lt"/>
              <a:buAutoNum type="arabicPeriod"/>
            </a:pPr>
            <a:r>
              <a:rPr lang="en-US" b="1" i="0" dirty="0">
                <a:solidFill>
                  <a:srgbClr val="0D0D0D"/>
                </a:solidFill>
                <a:effectLst/>
                <a:latin typeface="Söhne"/>
              </a:rPr>
              <a:t>"</a:t>
            </a:r>
            <a:r>
              <a:rPr lang="en-US" b="1" i="0" dirty="0" err="1">
                <a:solidFill>
                  <a:srgbClr val="0D0D0D"/>
                </a:solidFill>
                <a:effectLst/>
                <a:latin typeface="Söhne"/>
              </a:rPr>
              <a:t>Telluris</a:t>
            </a:r>
            <a:r>
              <a:rPr lang="en-US" b="1" i="0" dirty="0">
                <a:solidFill>
                  <a:srgbClr val="0D0D0D"/>
                </a:solidFill>
                <a:effectLst/>
                <a:latin typeface="Söhne"/>
              </a:rPr>
              <a:t>" (Earth)</a:t>
            </a:r>
            <a:r>
              <a:rPr lang="en-US" b="0" i="0" dirty="0">
                <a:solidFill>
                  <a:srgbClr val="0D0D0D"/>
                </a:solidFill>
                <a:effectLst/>
                <a:latin typeface="Söhne"/>
              </a:rPr>
              <a:t> – Earth is labeled with "annis," meaning "years," indicating the orbital period of one year. The label "</a:t>
            </a:r>
            <a:r>
              <a:rPr lang="en-US" b="0" i="0" dirty="0" err="1">
                <a:solidFill>
                  <a:srgbClr val="0D0D0D"/>
                </a:solidFill>
                <a:effectLst/>
                <a:latin typeface="Söhne"/>
              </a:rPr>
              <a:t>Telluris</a:t>
            </a:r>
            <a:r>
              <a:rPr lang="en-US" b="0" i="0" dirty="0">
                <a:solidFill>
                  <a:srgbClr val="0D0D0D"/>
                </a:solidFill>
                <a:effectLst/>
                <a:latin typeface="Söhne"/>
              </a:rPr>
              <a:t>" can also refer to the Earth itself.</a:t>
            </a:r>
          </a:p>
          <a:p>
            <a:pPr algn="l">
              <a:buFont typeface="+mj-lt"/>
              <a:buAutoNum type="arabicPeriod"/>
            </a:pPr>
            <a:r>
              <a:rPr lang="en-US" b="1" i="0" dirty="0">
                <a:solidFill>
                  <a:srgbClr val="0D0D0D"/>
                </a:solidFill>
                <a:effectLst/>
                <a:latin typeface="Söhne"/>
              </a:rPr>
              <a:t>"Veneris" (Venus)</a:t>
            </a:r>
            <a:r>
              <a:rPr lang="en-US" b="0" i="0" dirty="0">
                <a:solidFill>
                  <a:srgbClr val="0D0D0D"/>
                </a:solidFill>
                <a:effectLst/>
                <a:latin typeface="Söhne"/>
              </a:rPr>
              <a:t> – Venus: The label "annua," meaning "yearly," which could be referring to Venus completing its orbit around the Sun in a little less than one Earth year.</a:t>
            </a:r>
          </a:p>
          <a:p>
            <a:pPr algn="l">
              <a:buFont typeface="+mj-lt"/>
              <a:buAutoNum type="arabicPeriod"/>
            </a:pPr>
            <a:r>
              <a:rPr lang="en-US" b="1" i="0" dirty="0">
                <a:solidFill>
                  <a:srgbClr val="0D0D0D"/>
                </a:solidFill>
                <a:effectLst/>
                <a:latin typeface="Söhne"/>
              </a:rPr>
              <a:t>"</a:t>
            </a:r>
            <a:r>
              <a:rPr lang="en-US" b="1" i="0" dirty="0" err="1">
                <a:solidFill>
                  <a:srgbClr val="0D0D0D"/>
                </a:solidFill>
                <a:effectLst/>
                <a:latin typeface="Söhne"/>
              </a:rPr>
              <a:t>Mercurii</a:t>
            </a:r>
            <a:r>
              <a:rPr lang="en-US" b="1" i="0" dirty="0">
                <a:solidFill>
                  <a:srgbClr val="0D0D0D"/>
                </a:solidFill>
                <a:effectLst/>
                <a:latin typeface="Söhne"/>
              </a:rPr>
              <a:t>" (Mercury)</a:t>
            </a:r>
            <a:r>
              <a:rPr lang="en-US" b="0" i="0" dirty="0">
                <a:solidFill>
                  <a:srgbClr val="0D0D0D"/>
                </a:solidFill>
                <a:effectLst/>
                <a:latin typeface="Söhne"/>
              </a:rPr>
              <a:t> – Mercury: Labeled with "annis," indicating the orbital period. Mercury's orbit around the Sun is much shorter than Earth's, completing it in about 88 days.</a:t>
            </a:r>
          </a:p>
          <a:p>
            <a:endParaRPr lang="el-GR" dirty="0">
              <a:latin typeface="+mn-lt"/>
            </a:endParaRPr>
          </a:p>
        </p:txBody>
      </p:sp>
      <p:sp>
        <p:nvSpPr>
          <p:cNvPr id="4" name="Slide Number Placeholder 3">
            <a:extLst>
              <a:ext uri="{FF2B5EF4-FFF2-40B4-BE49-F238E27FC236}">
                <a16:creationId xmlns:a16="http://schemas.microsoft.com/office/drawing/2014/main" id="{C42E6C8E-B065-0E86-3044-B5AFE39860FB}"/>
              </a:ext>
            </a:extLst>
          </p:cNvPr>
          <p:cNvSpPr>
            <a:spLocks noGrp="1"/>
          </p:cNvSpPr>
          <p:nvPr>
            <p:ph type="sldNum" sz="quarter" idx="5"/>
          </p:nvPr>
        </p:nvSpPr>
        <p:spPr/>
        <p:txBody>
          <a:bodyPr/>
          <a:lstStyle/>
          <a:p>
            <a:fld id="{FCC5A144-ACD4-49F8-A22E-466100B0314C}" type="slidenum">
              <a:rPr lang="en-150" smtClean="0"/>
              <a:t>45</a:t>
            </a:fld>
            <a:endParaRPr lang="en-150"/>
          </a:p>
        </p:txBody>
      </p:sp>
    </p:spTree>
    <p:extLst>
      <p:ext uri="{BB962C8B-B14F-4D97-AF65-F5344CB8AC3E}">
        <p14:creationId xmlns:p14="http://schemas.microsoft.com/office/powerpoint/2010/main" val="480962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C669F-D5E7-BF9B-1EB2-0ED76E4ED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ED138-6523-9AE4-E6AC-55918CB5E4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AF229-EB17-6C75-9F45-E81C825F3C59}"/>
              </a:ext>
            </a:extLst>
          </p:cNvPr>
          <p:cNvSpPr>
            <a:spLocks noGrp="1"/>
          </p:cNvSpPr>
          <p:nvPr>
            <p:ph type="body" idx="1"/>
          </p:nvPr>
        </p:nvSpPr>
        <p:spPr/>
        <p:txBody>
          <a:bodyPr/>
          <a:lstStyle/>
          <a:p>
            <a:r>
              <a:rPr lang="el-GR" dirty="0">
                <a:latin typeface="+mn-lt"/>
              </a:rPr>
              <a:t>Αν φανταστούμε τον Ήλιο στο κέντρο των περιστροφικών κινήσεων των πλανητών, τότε είναι πολύ απλό να καταλάβουμε, γιατί κάποιος παρατηρητής στη Γη, μπορεί να παρατηρήσει τις ανάδρομες κινήσεις των πλανητών, απλά και μόνο αν αυτές συμβαίνουν με διαφορετική ταχύτητα. </a:t>
            </a:r>
          </a:p>
          <a:p>
            <a:endParaRPr lang="el-GR" dirty="0">
              <a:latin typeface="+mn-lt"/>
            </a:endParaRPr>
          </a:p>
          <a:p>
            <a:r>
              <a:rPr lang="el-GR" dirty="0">
                <a:latin typeface="+mn-lt"/>
              </a:rPr>
              <a:t>Όμως το Γεωκεντρικό σύστημα ήταν βαθιά ριζωμένο στην πεποίθηση των φυσικών και φιλοσόφων για πάρα πολλά χρόνια (μέχρι τον Κοπέρνικο και τον Γαλιλαίο)</a:t>
            </a:r>
          </a:p>
        </p:txBody>
      </p:sp>
      <p:sp>
        <p:nvSpPr>
          <p:cNvPr id="4" name="Slide Number Placeholder 3">
            <a:extLst>
              <a:ext uri="{FF2B5EF4-FFF2-40B4-BE49-F238E27FC236}">
                <a16:creationId xmlns:a16="http://schemas.microsoft.com/office/drawing/2014/main" id="{86297B98-3278-2757-D110-7455FD001098}"/>
              </a:ext>
            </a:extLst>
          </p:cNvPr>
          <p:cNvSpPr>
            <a:spLocks noGrp="1"/>
          </p:cNvSpPr>
          <p:nvPr>
            <p:ph type="sldNum" sz="quarter" idx="5"/>
          </p:nvPr>
        </p:nvSpPr>
        <p:spPr/>
        <p:txBody>
          <a:bodyPr/>
          <a:lstStyle/>
          <a:p>
            <a:fld id="{FCC5A144-ACD4-49F8-A22E-466100B0314C}" type="slidenum">
              <a:rPr lang="en-150" smtClean="0"/>
              <a:t>46</a:t>
            </a:fld>
            <a:endParaRPr lang="en-150"/>
          </a:p>
        </p:txBody>
      </p:sp>
    </p:spTree>
    <p:extLst>
      <p:ext uri="{BB962C8B-B14F-4D97-AF65-F5344CB8AC3E}">
        <p14:creationId xmlns:p14="http://schemas.microsoft.com/office/powerpoint/2010/main" val="28493078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C4ACB-AEAC-231C-9299-975E4DBC4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B927F-02B6-63AF-D6DA-50E53A330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3C3711-04AF-4922-4D66-2A3CA87B2CE0}"/>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089A862-F6AC-5451-7B13-743BEEE89118}"/>
              </a:ext>
            </a:extLst>
          </p:cNvPr>
          <p:cNvSpPr>
            <a:spLocks noGrp="1"/>
          </p:cNvSpPr>
          <p:nvPr>
            <p:ph type="sldNum" sz="quarter" idx="5"/>
          </p:nvPr>
        </p:nvSpPr>
        <p:spPr/>
        <p:txBody>
          <a:bodyPr/>
          <a:lstStyle/>
          <a:p>
            <a:fld id="{FCC5A144-ACD4-49F8-A22E-466100B0314C}" type="slidenum">
              <a:rPr lang="en-150" smtClean="0"/>
              <a:t>47</a:t>
            </a:fld>
            <a:endParaRPr lang="en-150"/>
          </a:p>
        </p:txBody>
      </p:sp>
    </p:spTree>
    <p:extLst>
      <p:ext uri="{BB962C8B-B14F-4D97-AF65-F5344CB8AC3E}">
        <p14:creationId xmlns:p14="http://schemas.microsoft.com/office/powerpoint/2010/main" val="10108005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47BBC-A302-1123-1F1B-316F99B24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E18BF-6497-8B53-EDA1-91A8FED93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EB8E10-EB24-D4E1-9725-B4E49777313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B32E21F0-B86B-EA4C-1E9D-C2AECB45663C}"/>
              </a:ext>
            </a:extLst>
          </p:cNvPr>
          <p:cNvSpPr>
            <a:spLocks noGrp="1"/>
          </p:cNvSpPr>
          <p:nvPr>
            <p:ph type="sldNum" sz="quarter" idx="5"/>
          </p:nvPr>
        </p:nvSpPr>
        <p:spPr/>
        <p:txBody>
          <a:bodyPr/>
          <a:lstStyle/>
          <a:p>
            <a:fld id="{FCC5A144-ACD4-49F8-A22E-466100B0314C}" type="slidenum">
              <a:rPr lang="en-150" smtClean="0"/>
              <a:t>48</a:t>
            </a:fld>
            <a:endParaRPr lang="en-150"/>
          </a:p>
        </p:txBody>
      </p:sp>
    </p:spTree>
    <p:extLst>
      <p:ext uri="{BB962C8B-B14F-4D97-AF65-F5344CB8AC3E}">
        <p14:creationId xmlns:p14="http://schemas.microsoft.com/office/powerpoint/2010/main" val="36763732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B4C48-CAF0-0ACC-14B3-D76001AF3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50BF5-C18F-071A-CA21-EABC91DA6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0DBE4-4509-D37D-077F-4D551A40CD52}"/>
              </a:ext>
            </a:extLst>
          </p:cNvPr>
          <p:cNvSpPr>
            <a:spLocks noGrp="1"/>
          </p:cNvSpPr>
          <p:nvPr>
            <p:ph type="body" idx="1"/>
          </p:nvPr>
        </p:nvSpPr>
        <p:spPr/>
        <p:txBody>
          <a:bodyPr/>
          <a:lstStyle/>
          <a:p>
            <a:r>
              <a:rPr lang="el-GR" dirty="0">
                <a:latin typeface="+mn-lt"/>
              </a:rPr>
              <a:t>Περιγραφή βίντεο</a:t>
            </a:r>
          </a:p>
        </p:txBody>
      </p:sp>
      <p:sp>
        <p:nvSpPr>
          <p:cNvPr id="4" name="Slide Number Placeholder 3">
            <a:extLst>
              <a:ext uri="{FF2B5EF4-FFF2-40B4-BE49-F238E27FC236}">
                <a16:creationId xmlns:a16="http://schemas.microsoft.com/office/drawing/2014/main" id="{12CDB822-71DC-18FA-216F-46E2CEA53956}"/>
              </a:ext>
            </a:extLst>
          </p:cNvPr>
          <p:cNvSpPr>
            <a:spLocks noGrp="1"/>
          </p:cNvSpPr>
          <p:nvPr>
            <p:ph type="sldNum" sz="quarter" idx="5"/>
          </p:nvPr>
        </p:nvSpPr>
        <p:spPr/>
        <p:txBody>
          <a:bodyPr/>
          <a:lstStyle/>
          <a:p>
            <a:fld id="{FCC5A144-ACD4-49F8-A22E-466100B0314C}" type="slidenum">
              <a:rPr lang="en-150" smtClean="0"/>
              <a:t>49</a:t>
            </a:fld>
            <a:endParaRPr lang="en-150"/>
          </a:p>
        </p:txBody>
      </p:sp>
    </p:spTree>
    <p:extLst>
      <p:ext uri="{BB962C8B-B14F-4D97-AF65-F5344CB8AC3E}">
        <p14:creationId xmlns:p14="http://schemas.microsoft.com/office/powerpoint/2010/main" val="2227404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AEB8-F354-29CE-437F-5A8203293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9836D-4B81-FB26-AB83-0E0B3BCDA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D63A8-F2B7-17B9-6F21-9B12839B22A9}"/>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5032B83-A2C8-FCE2-3B30-8AB644DD61F6}"/>
              </a:ext>
            </a:extLst>
          </p:cNvPr>
          <p:cNvSpPr>
            <a:spLocks noGrp="1"/>
          </p:cNvSpPr>
          <p:nvPr>
            <p:ph type="sldNum" sz="quarter" idx="5"/>
          </p:nvPr>
        </p:nvSpPr>
        <p:spPr/>
        <p:txBody>
          <a:bodyPr/>
          <a:lstStyle/>
          <a:p>
            <a:fld id="{FCC5A144-ACD4-49F8-A22E-466100B0314C}" type="slidenum">
              <a:rPr lang="en-150" smtClean="0"/>
              <a:t>50</a:t>
            </a:fld>
            <a:endParaRPr lang="en-150"/>
          </a:p>
        </p:txBody>
      </p:sp>
    </p:spTree>
    <p:extLst>
      <p:ext uri="{BB962C8B-B14F-4D97-AF65-F5344CB8AC3E}">
        <p14:creationId xmlns:p14="http://schemas.microsoft.com/office/powerpoint/2010/main" val="30305116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0D5AE-E411-6D7A-2A27-E6074D5C4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DA4B7-F172-3B28-27D3-3A38000012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3FA3D7-95E2-46F9-1925-4D79A98093A1}"/>
              </a:ext>
            </a:extLst>
          </p:cNvPr>
          <p:cNvSpPr>
            <a:spLocks noGrp="1"/>
          </p:cNvSpPr>
          <p:nvPr>
            <p:ph type="body" idx="1"/>
          </p:nvPr>
        </p:nvSpPr>
        <p:spPr/>
        <p:txBody>
          <a:bodyPr/>
          <a:lstStyle/>
          <a:p>
            <a:pPr marL="228600" indent="-228600">
              <a:buAutoNum type="arabicParenR"/>
            </a:pPr>
            <a:r>
              <a:rPr lang="el-GR" dirty="0">
                <a:latin typeface="+mn-lt"/>
              </a:rPr>
              <a:t>Μοντέλο Πτολεμαίου</a:t>
            </a:r>
          </a:p>
          <a:p>
            <a:pPr marL="228600" indent="-228600">
              <a:buAutoNum type="arabicParenR"/>
            </a:pPr>
            <a:r>
              <a:rPr lang="el-GR" dirty="0">
                <a:latin typeface="+mn-lt"/>
              </a:rPr>
              <a:t>Μοντέλο Κοπέρνικου</a:t>
            </a:r>
            <a:endParaRPr lang="en-US" dirty="0">
              <a:latin typeface="+mn-lt"/>
            </a:endParaRPr>
          </a:p>
          <a:p>
            <a:pPr marL="0" indent="0">
              <a:buNone/>
            </a:pPr>
            <a:r>
              <a:rPr lang="en-US" dirty="0">
                <a:latin typeface="+mn-lt"/>
              </a:rPr>
              <a:t>Felix Mendelssohn (1809 – 1847) German composer</a:t>
            </a:r>
            <a:endParaRPr lang="el-GR" dirty="0">
              <a:latin typeface="+mn-lt"/>
            </a:endParaRPr>
          </a:p>
          <a:p>
            <a:pPr marL="0" indent="0">
              <a:buNone/>
            </a:pPr>
            <a:endParaRPr lang="el-GR" dirty="0">
              <a:latin typeface="+mn-lt"/>
            </a:endParaRPr>
          </a:p>
          <a:p>
            <a:pPr marL="0" indent="0">
              <a:buNone/>
            </a:pPr>
            <a:r>
              <a:rPr lang="el-GR" dirty="0">
                <a:latin typeface="+mn-lt"/>
              </a:rPr>
              <a:t>(σημείωση: είναι διπλό βίντεο: ένα για καλή ανάλυση και το άλλο για μουσική)</a:t>
            </a:r>
          </a:p>
          <a:p>
            <a:pPr marL="0" indent="0">
              <a:buNone/>
            </a:pPr>
            <a:endParaRPr lang="el-GR" dirty="0">
              <a:latin typeface="+mn-lt"/>
            </a:endParaRPr>
          </a:p>
        </p:txBody>
      </p:sp>
      <p:sp>
        <p:nvSpPr>
          <p:cNvPr id="4" name="Slide Number Placeholder 3">
            <a:extLst>
              <a:ext uri="{FF2B5EF4-FFF2-40B4-BE49-F238E27FC236}">
                <a16:creationId xmlns:a16="http://schemas.microsoft.com/office/drawing/2014/main" id="{2414977D-8A16-C21F-59B6-9EF20FF0236B}"/>
              </a:ext>
            </a:extLst>
          </p:cNvPr>
          <p:cNvSpPr>
            <a:spLocks noGrp="1"/>
          </p:cNvSpPr>
          <p:nvPr>
            <p:ph type="sldNum" sz="quarter" idx="5"/>
          </p:nvPr>
        </p:nvSpPr>
        <p:spPr/>
        <p:txBody>
          <a:bodyPr/>
          <a:lstStyle/>
          <a:p>
            <a:fld id="{FCC5A144-ACD4-49F8-A22E-466100B0314C}" type="slidenum">
              <a:rPr lang="en-150" smtClean="0"/>
              <a:t>51</a:t>
            </a:fld>
            <a:endParaRPr lang="en-150"/>
          </a:p>
        </p:txBody>
      </p:sp>
    </p:spTree>
    <p:extLst>
      <p:ext uri="{BB962C8B-B14F-4D97-AF65-F5344CB8AC3E}">
        <p14:creationId xmlns:p14="http://schemas.microsoft.com/office/powerpoint/2010/main" val="2385355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3AC32-D887-E81F-9D4D-1259F5FF7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A0CC0-005E-645A-E27C-0FAD8ABB6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655F53-F924-49A0-5F91-C670D23E7810}"/>
              </a:ext>
            </a:extLst>
          </p:cNvPr>
          <p:cNvSpPr>
            <a:spLocks noGrp="1"/>
          </p:cNvSpPr>
          <p:nvPr>
            <p:ph type="body" idx="1"/>
          </p:nvPr>
        </p:nvSpPr>
        <p:spPr/>
        <p:txBody>
          <a:bodyPr/>
          <a:lstStyle/>
          <a:p>
            <a:r>
              <a:rPr lang="el-GR" dirty="0">
                <a:latin typeface="+mn-lt"/>
              </a:rPr>
              <a:t>Σήμερα με τα σύγχρονα μέσα η εικόνα που έχουμε.</a:t>
            </a:r>
          </a:p>
        </p:txBody>
      </p:sp>
      <p:sp>
        <p:nvSpPr>
          <p:cNvPr id="4" name="Slide Number Placeholder 3">
            <a:extLst>
              <a:ext uri="{FF2B5EF4-FFF2-40B4-BE49-F238E27FC236}">
                <a16:creationId xmlns:a16="http://schemas.microsoft.com/office/drawing/2014/main" id="{0FDE53C0-DB8D-79D7-297D-689FDA9B66AC}"/>
              </a:ext>
            </a:extLst>
          </p:cNvPr>
          <p:cNvSpPr>
            <a:spLocks noGrp="1"/>
          </p:cNvSpPr>
          <p:nvPr>
            <p:ph type="sldNum" sz="quarter" idx="5"/>
          </p:nvPr>
        </p:nvSpPr>
        <p:spPr/>
        <p:txBody>
          <a:bodyPr/>
          <a:lstStyle/>
          <a:p>
            <a:fld id="{FCC5A144-ACD4-49F8-A22E-466100B0314C}" type="slidenum">
              <a:rPr lang="en-150" smtClean="0"/>
              <a:t>52</a:t>
            </a:fld>
            <a:endParaRPr lang="en-150"/>
          </a:p>
        </p:txBody>
      </p:sp>
    </p:spTree>
    <p:extLst>
      <p:ext uri="{BB962C8B-B14F-4D97-AF65-F5344CB8AC3E}">
        <p14:creationId xmlns:p14="http://schemas.microsoft.com/office/powerpoint/2010/main" val="7664639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09923-4296-496E-E657-B46B85D0F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10C342-7C91-B00A-7034-65C9D58FC6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944AC-F462-7D85-D5D5-C3D50E7EF864}"/>
              </a:ext>
            </a:extLst>
          </p:cNvPr>
          <p:cNvSpPr>
            <a:spLocks noGrp="1"/>
          </p:cNvSpPr>
          <p:nvPr>
            <p:ph type="body" idx="1"/>
          </p:nvPr>
        </p:nvSpPr>
        <p:spPr/>
        <p:txBody>
          <a:bodyPr/>
          <a:lstStyle/>
          <a:p>
            <a:r>
              <a:rPr lang="el-GR" dirty="0">
                <a:latin typeface="+mn-lt"/>
              </a:rPr>
              <a:t>Είναι με αύξουσα απόσταση από τον Ήλιο</a:t>
            </a:r>
          </a:p>
          <a:p>
            <a:r>
              <a:rPr lang="el-GR" dirty="0">
                <a:latin typeface="+mn-lt"/>
              </a:rPr>
              <a:t>Ερμής, Αφροδίτη, Γη, Άρης, Δίας, Κρόνος, Ουρανός, </a:t>
            </a:r>
            <a:r>
              <a:rPr lang="el-GR" dirty="0" err="1">
                <a:latin typeface="+mn-lt"/>
              </a:rPr>
              <a:t>Ποσειδώνας</a:t>
            </a:r>
            <a:endParaRPr lang="el-GR" dirty="0">
              <a:latin typeface="+mn-lt"/>
            </a:endParaRPr>
          </a:p>
        </p:txBody>
      </p:sp>
      <p:sp>
        <p:nvSpPr>
          <p:cNvPr id="4" name="Slide Number Placeholder 3">
            <a:extLst>
              <a:ext uri="{FF2B5EF4-FFF2-40B4-BE49-F238E27FC236}">
                <a16:creationId xmlns:a16="http://schemas.microsoft.com/office/drawing/2014/main" id="{C9015563-CB5B-5D1B-40BD-6F6D13A02769}"/>
              </a:ext>
            </a:extLst>
          </p:cNvPr>
          <p:cNvSpPr>
            <a:spLocks noGrp="1"/>
          </p:cNvSpPr>
          <p:nvPr>
            <p:ph type="sldNum" sz="quarter" idx="5"/>
          </p:nvPr>
        </p:nvSpPr>
        <p:spPr/>
        <p:txBody>
          <a:bodyPr/>
          <a:lstStyle/>
          <a:p>
            <a:fld id="{FCC5A144-ACD4-49F8-A22E-466100B0314C}" type="slidenum">
              <a:rPr lang="en-150" smtClean="0"/>
              <a:t>53</a:t>
            </a:fld>
            <a:endParaRPr lang="en-150"/>
          </a:p>
        </p:txBody>
      </p:sp>
    </p:spTree>
    <p:extLst>
      <p:ext uri="{BB962C8B-B14F-4D97-AF65-F5344CB8AC3E}">
        <p14:creationId xmlns:p14="http://schemas.microsoft.com/office/powerpoint/2010/main" val="2775584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CC8E9-CD4C-954A-E78A-32446247E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7C644F-89B1-E659-2193-17F271E03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857012-E0D0-23BA-D81C-4B4EC6C64198}"/>
              </a:ext>
            </a:extLst>
          </p:cNvPr>
          <p:cNvSpPr>
            <a:spLocks noGrp="1"/>
          </p:cNvSpPr>
          <p:nvPr>
            <p:ph type="body" idx="1"/>
          </p:nvPr>
        </p:nvSpPr>
        <p:spPr/>
        <p:txBody>
          <a:bodyPr/>
          <a:lstStyle/>
          <a:p>
            <a:r>
              <a:rPr lang="el-GR" dirty="0">
                <a:latin typeface="+mn-lt"/>
              </a:rPr>
              <a:t>Χρειάζεται 24 ώρες για να </a:t>
            </a:r>
            <a:r>
              <a:rPr lang="el-GR" dirty="0" err="1">
                <a:latin typeface="+mn-lt"/>
              </a:rPr>
              <a:t>περιστραφεί</a:t>
            </a:r>
            <a:r>
              <a:rPr lang="el-GR" dirty="0">
                <a:latin typeface="+mn-lt"/>
              </a:rPr>
              <a:t> γύρω από τον άξονά της. Ο</a:t>
            </a:r>
          </a:p>
        </p:txBody>
      </p:sp>
      <p:sp>
        <p:nvSpPr>
          <p:cNvPr id="4" name="Slide Number Placeholder 3">
            <a:extLst>
              <a:ext uri="{FF2B5EF4-FFF2-40B4-BE49-F238E27FC236}">
                <a16:creationId xmlns:a16="http://schemas.microsoft.com/office/drawing/2014/main" id="{B1E3799A-F433-037A-632B-7C532FC4C44E}"/>
              </a:ext>
            </a:extLst>
          </p:cNvPr>
          <p:cNvSpPr>
            <a:spLocks noGrp="1"/>
          </p:cNvSpPr>
          <p:nvPr>
            <p:ph type="sldNum" sz="quarter" idx="5"/>
          </p:nvPr>
        </p:nvSpPr>
        <p:spPr/>
        <p:txBody>
          <a:bodyPr/>
          <a:lstStyle/>
          <a:p>
            <a:fld id="{FCC5A144-ACD4-49F8-A22E-466100B0314C}" type="slidenum">
              <a:rPr lang="en-150" smtClean="0"/>
              <a:t>54</a:t>
            </a:fld>
            <a:endParaRPr lang="en-150"/>
          </a:p>
        </p:txBody>
      </p:sp>
    </p:spTree>
    <p:extLst>
      <p:ext uri="{BB962C8B-B14F-4D97-AF65-F5344CB8AC3E}">
        <p14:creationId xmlns:p14="http://schemas.microsoft.com/office/powerpoint/2010/main" val="28267510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F99A0-9C37-DAC2-8EF7-1096A6CDA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98523-F863-9728-D968-7D374BD236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9980B-D0D1-C3A4-914E-DF195483623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2052F432-775F-D180-CD1E-ECE7F4226117}"/>
              </a:ext>
            </a:extLst>
          </p:cNvPr>
          <p:cNvSpPr>
            <a:spLocks noGrp="1"/>
          </p:cNvSpPr>
          <p:nvPr>
            <p:ph type="sldNum" sz="quarter" idx="5"/>
          </p:nvPr>
        </p:nvSpPr>
        <p:spPr/>
        <p:txBody>
          <a:bodyPr/>
          <a:lstStyle/>
          <a:p>
            <a:fld id="{FCC5A144-ACD4-49F8-A22E-466100B0314C}" type="slidenum">
              <a:rPr lang="en-150" smtClean="0"/>
              <a:t>55</a:t>
            </a:fld>
            <a:endParaRPr lang="en-150"/>
          </a:p>
        </p:txBody>
      </p:sp>
    </p:spTree>
    <p:extLst>
      <p:ext uri="{BB962C8B-B14F-4D97-AF65-F5344CB8AC3E}">
        <p14:creationId xmlns:p14="http://schemas.microsoft.com/office/powerpoint/2010/main" val="33815843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8D113-2ED6-27AD-3F81-94BB7A512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FA3BF-9F3D-CD4B-6005-F3982848D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F67D4-FBDA-9A55-2E87-0DD4BB427A3A}"/>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8C4DDA1-FC85-39AB-0AC1-7D2FF60594B9}"/>
              </a:ext>
            </a:extLst>
          </p:cNvPr>
          <p:cNvSpPr>
            <a:spLocks noGrp="1"/>
          </p:cNvSpPr>
          <p:nvPr>
            <p:ph type="sldNum" sz="quarter" idx="5"/>
          </p:nvPr>
        </p:nvSpPr>
        <p:spPr/>
        <p:txBody>
          <a:bodyPr/>
          <a:lstStyle/>
          <a:p>
            <a:fld id="{FCC5A144-ACD4-49F8-A22E-466100B0314C}" type="slidenum">
              <a:rPr lang="en-150" smtClean="0"/>
              <a:t>56</a:t>
            </a:fld>
            <a:endParaRPr lang="en-150"/>
          </a:p>
        </p:txBody>
      </p:sp>
    </p:spTree>
    <p:extLst>
      <p:ext uri="{BB962C8B-B14F-4D97-AF65-F5344CB8AC3E}">
        <p14:creationId xmlns:p14="http://schemas.microsoft.com/office/powerpoint/2010/main" val="5672183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73E4E-A6A0-9F36-B882-128F12053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230AC-451D-7AC7-353D-DF9F5CA1D2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0A219-6EDC-6A2B-DA00-3A6791A9557C}"/>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8F07FDB-69B9-EAC7-C5E4-7B09D292C97E}"/>
              </a:ext>
            </a:extLst>
          </p:cNvPr>
          <p:cNvSpPr>
            <a:spLocks noGrp="1"/>
          </p:cNvSpPr>
          <p:nvPr>
            <p:ph type="sldNum" sz="quarter" idx="5"/>
          </p:nvPr>
        </p:nvSpPr>
        <p:spPr/>
        <p:txBody>
          <a:bodyPr/>
          <a:lstStyle/>
          <a:p>
            <a:fld id="{FCC5A144-ACD4-49F8-A22E-466100B0314C}" type="slidenum">
              <a:rPr lang="en-150" smtClean="0"/>
              <a:t>57</a:t>
            </a:fld>
            <a:endParaRPr lang="en-150"/>
          </a:p>
        </p:txBody>
      </p:sp>
    </p:spTree>
    <p:extLst>
      <p:ext uri="{BB962C8B-B14F-4D97-AF65-F5344CB8AC3E}">
        <p14:creationId xmlns:p14="http://schemas.microsoft.com/office/powerpoint/2010/main" val="13495239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9DFE8-0DCA-7A12-3F3E-91573E002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57F6B-7A63-FF4C-76C9-7C75162EF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61F-E395-C0C0-F396-F83286C921F5}"/>
              </a:ext>
            </a:extLst>
          </p:cNvPr>
          <p:cNvSpPr>
            <a:spLocks noGrp="1"/>
          </p:cNvSpPr>
          <p:nvPr>
            <p:ph type="body" idx="1"/>
          </p:nvPr>
        </p:nvSpPr>
        <p:spPr/>
        <p:txBody>
          <a:bodyPr/>
          <a:lstStyle/>
          <a:p>
            <a:r>
              <a:rPr lang="en-US" dirty="0">
                <a:latin typeface="+mn-lt"/>
              </a:rPr>
              <a:t>Watch till 06:50</a:t>
            </a:r>
          </a:p>
          <a:p>
            <a:endParaRPr lang="el-GR" dirty="0">
              <a:latin typeface="+mn-lt"/>
            </a:endParaRPr>
          </a:p>
        </p:txBody>
      </p:sp>
      <p:sp>
        <p:nvSpPr>
          <p:cNvPr id="4" name="Slide Number Placeholder 3">
            <a:extLst>
              <a:ext uri="{FF2B5EF4-FFF2-40B4-BE49-F238E27FC236}">
                <a16:creationId xmlns:a16="http://schemas.microsoft.com/office/drawing/2014/main" id="{A542B6A7-9778-B0C3-F685-610028D09332}"/>
              </a:ext>
            </a:extLst>
          </p:cNvPr>
          <p:cNvSpPr>
            <a:spLocks noGrp="1"/>
          </p:cNvSpPr>
          <p:nvPr>
            <p:ph type="sldNum" sz="quarter" idx="5"/>
          </p:nvPr>
        </p:nvSpPr>
        <p:spPr/>
        <p:txBody>
          <a:bodyPr/>
          <a:lstStyle/>
          <a:p>
            <a:fld id="{FCC5A144-ACD4-49F8-A22E-466100B0314C}" type="slidenum">
              <a:rPr lang="en-150" smtClean="0"/>
              <a:t>58</a:t>
            </a:fld>
            <a:endParaRPr lang="en-150"/>
          </a:p>
        </p:txBody>
      </p:sp>
    </p:spTree>
    <p:extLst>
      <p:ext uri="{BB962C8B-B14F-4D97-AF65-F5344CB8AC3E}">
        <p14:creationId xmlns:p14="http://schemas.microsoft.com/office/powerpoint/2010/main" val="33973197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3CF59-BC2C-08A3-8799-5CC95E456C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A382F-7360-70DB-FB8F-B0F6318B3E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87C0ED-0994-C484-9C80-4A672814764F}"/>
              </a:ext>
            </a:extLst>
          </p:cNvPr>
          <p:cNvSpPr>
            <a:spLocks noGrp="1"/>
          </p:cNvSpPr>
          <p:nvPr>
            <p:ph type="body" idx="1"/>
          </p:nvPr>
        </p:nvSpPr>
        <p:spPr/>
        <p:txBody>
          <a:bodyPr/>
          <a:lstStyle/>
          <a:p>
            <a:r>
              <a:rPr lang="el-GR" dirty="0">
                <a:latin typeface="+mn-lt"/>
              </a:rPr>
              <a:t>Δανός ευγενής και έλαβε μόρφωση στο Πανεπιστήμιο της Κοπεγχάγης (και στης Λειψίας και στο </a:t>
            </a:r>
            <a:r>
              <a:rPr lang="el-GR" dirty="0" err="1">
                <a:latin typeface="+mn-lt"/>
              </a:rPr>
              <a:t>Ροστόκ</a:t>
            </a:r>
            <a:r>
              <a:rPr lang="el-GR" dirty="0">
                <a:latin typeface="+mn-lt"/>
              </a:rPr>
              <a:t>). Ένας από τους πιο σημαντικούς αστρονόμους.</a:t>
            </a:r>
          </a:p>
          <a:p>
            <a:r>
              <a:rPr lang="el-GR" dirty="0">
                <a:latin typeface="+mn-lt"/>
              </a:rPr>
              <a:t>Έκανε λεπτομερείς και εξαντλητικές μετρήσεις οι οποίες ήταν σημαντικές στη συνέχεια για την κατανόηση του Σύμπαντος (</a:t>
            </a:r>
            <a:r>
              <a:rPr lang="el-GR" dirty="0" err="1">
                <a:latin typeface="+mn-lt"/>
              </a:rPr>
              <a:t>Κέπλερ</a:t>
            </a:r>
            <a:r>
              <a:rPr lang="el-GR" dirty="0">
                <a:latin typeface="+mn-lt"/>
              </a:rPr>
              <a:t>). (Χωρίς τηλεσκόπιο, αφού δεν είχε εφευρεθεί ακόμα)</a:t>
            </a:r>
          </a:p>
          <a:p>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Παρατήρησε έκλειψη Ηλίου - (η έκλειψη είχε προβλεφθεί με λάθος μίας ημέρας)</a:t>
            </a:r>
          </a:p>
          <a:p>
            <a:r>
              <a:rPr lang="el-GR" dirty="0">
                <a:latin typeface="+mn-lt"/>
              </a:rPr>
              <a:t>Η παρατήρηση του </a:t>
            </a:r>
            <a:r>
              <a:rPr lang="en-US" dirty="0">
                <a:latin typeface="+mn-lt"/>
              </a:rPr>
              <a:t>supernova </a:t>
            </a:r>
            <a:r>
              <a:rPr lang="el-GR" dirty="0">
                <a:latin typeface="+mn-lt"/>
              </a:rPr>
              <a:t>υπερκαινοφανούς  (είναι μία πολύ έντονη αστρική έκρηξη που συμβαίνει στο τέλος της ζωής ενός άστρου) στον αστερισμό της Κασσιόπης </a:t>
            </a:r>
          </a:p>
          <a:p>
            <a:r>
              <a:rPr lang="el-GR" dirty="0">
                <a:latin typeface="+mn-lt"/>
              </a:rPr>
              <a:t>Καταρρέει ο πυρήνας του άστρου. Η υψηλή φωτεινότητα διαρκεί για μέρες ή μήνες.</a:t>
            </a:r>
          </a:p>
          <a:p>
            <a:r>
              <a:rPr lang="el-GR" dirty="0">
                <a:latin typeface="+mn-lt"/>
              </a:rPr>
              <a:t>Αυτό τον βοήθησε να κατανοήσει ότι η </a:t>
            </a:r>
            <a:r>
              <a:rPr lang="el-GR" dirty="0" err="1">
                <a:latin typeface="+mn-lt"/>
              </a:rPr>
              <a:t>υπερσελήνεια</a:t>
            </a:r>
            <a:r>
              <a:rPr lang="el-GR" dirty="0">
                <a:latin typeface="+mn-lt"/>
              </a:rPr>
              <a:t> σφαίρα δεν είναι αμετάβλητη. Δεν υπήρχε παράλλαξη για μήνες – άρα ήταν </a:t>
            </a:r>
            <a:r>
              <a:rPr lang="el-GR" dirty="0" err="1">
                <a:latin typeface="+mn-lt"/>
              </a:rPr>
              <a:t>υπερσελήνειο</a:t>
            </a:r>
            <a:r>
              <a:rPr lang="el-GR" dirty="0">
                <a:latin typeface="+mn-lt"/>
              </a:rPr>
              <a:t> φαινόμενο.</a:t>
            </a:r>
            <a:endParaRPr lang="en-US" dirty="0">
              <a:latin typeface="+mn-lt"/>
            </a:endParaRPr>
          </a:p>
          <a:p>
            <a:r>
              <a:rPr lang="el-GR" dirty="0">
                <a:latin typeface="+mn-lt"/>
              </a:rPr>
              <a:t>Ενώ υπήρχε παράλλαξη για το κομήτη αλλά μικρότερη από αυτή της σελήνης, άρα και αυτό ήταν </a:t>
            </a:r>
            <a:r>
              <a:rPr lang="el-GR" dirty="0" err="1">
                <a:latin typeface="+mn-lt"/>
              </a:rPr>
              <a:t>υπερσελήνειο</a:t>
            </a:r>
            <a:r>
              <a:rPr lang="el-GR" dirty="0">
                <a:latin typeface="+mn-lt"/>
              </a:rPr>
              <a:t> φαινόμενο.</a:t>
            </a:r>
          </a:p>
          <a:p>
            <a:r>
              <a:rPr lang="el-GR" dirty="0">
                <a:latin typeface="+mn-lt"/>
              </a:rPr>
              <a:t>Αυτά του έδωσαν κίνητρο να μελετήσει τον ουρανό και τις κινήσεις με ακρίβεια. </a:t>
            </a:r>
          </a:p>
          <a:p>
            <a:endParaRPr lang="el-GR" dirty="0">
              <a:latin typeface="+mn-lt"/>
            </a:endParaRPr>
          </a:p>
          <a:p>
            <a:r>
              <a:rPr lang="el-GR" dirty="0">
                <a:latin typeface="+mn-lt"/>
              </a:rPr>
              <a:t>Ο Βασιλιάς Φρειδερίκος ο Δεύτερος του έδωσε χρήματα για να χτίσει ένα παρατηρητήριο του ουρανού - αστεροσκοπείο. </a:t>
            </a:r>
            <a:r>
              <a:rPr lang="en-US" dirty="0" err="1">
                <a:latin typeface="+mn-lt"/>
              </a:rPr>
              <a:t>Uraniborg</a:t>
            </a:r>
            <a:r>
              <a:rPr lang="el-GR" dirty="0">
                <a:latin typeface="+mn-lt"/>
              </a:rPr>
              <a:t> – στο νησί </a:t>
            </a:r>
            <a:r>
              <a:rPr lang="el-GR" dirty="0" err="1">
                <a:latin typeface="+mn-lt"/>
              </a:rPr>
              <a:t>Βεν</a:t>
            </a:r>
            <a:r>
              <a:rPr lang="el-GR" dirty="0">
                <a:latin typeface="+mn-lt"/>
              </a:rPr>
              <a:t> (τώρα ανήκει στη Σουηδία)</a:t>
            </a:r>
          </a:p>
          <a:p>
            <a:r>
              <a:rPr lang="el-GR" dirty="0">
                <a:latin typeface="+mn-lt"/>
              </a:rPr>
              <a:t>Ουρανία η μούσα της αστρονομίας</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Έφτιαξε δικά του όργανα παρατήρησης. Μελετούσε και μετρούσε κάθε νύχτα.</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Ασχολήθηκε επίσης με την αλχημεία και με την αστρολογία.</a:t>
            </a:r>
            <a:endParaRPr lang="en-US" dirty="0">
              <a:latin typeface="+mn-lt"/>
            </a:endParaRPr>
          </a:p>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513CE335-D99B-7D41-B17D-09C75439C2C5}"/>
              </a:ext>
            </a:extLst>
          </p:cNvPr>
          <p:cNvSpPr>
            <a:spLocks noGrp="1"/>
          </p:cNvSpPr>
          <p:nvPr>
            <p:ph type="sldNum" sz="quarter" idx="5"/>
          </p:nvPr>
        </p:nvSpPr>
        <p:spPr/>
        <p:txBody>
          <a:bodyPr/>
          <a:lstStyle/>
          <a:p>
            <a:fld id="{FCC5A144-ACD4-49F8-A22E-466100B0314C}" type="slidenum">
              <a:rPr lang="en-150" smtClean="0"/>
              <a:t>59</a:t>
            </a:fld>
            <a:endParaRPr lang="en-150"/>
          </a:p>
        </p:txBody>
      </p:sp>
    </p:spTree>
    <p:extLst>
      <p:ext uri="{BB962C8B-B14F-4D97-AF65-F5344CB8AC3E}">
        <p14:creationId xmlns:p14="http://schemas.microsoft.com/office/powerpoint/2010/main" val="41309717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6489-BD44-E1F8-9D23-4362430F4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91EC64-45EE-ABD1-5694-7683253F50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040B0-862F-B790-7AE0-777565BD1185}"/>
              </a:ext>
            </a:extLst>
          </p:cNvPr>
          <p:cNvSpPr>
            <a:spLocks noGrp="1"/>
          </p:cNvSpPr>
          <p:nvPr>
            <p:ph type="body" idx="1"/>
          </p:nvPr>
        </p:nvSpPr>
        <p:spPr/>
        <p:txBody>
          <a:bodyPr/>
          <a:lstStyle/>
          <a:p>
            <a:r>
              <a:rPr lang="el-GR" dirty="0">
                <a:latin typeface="+mn-lt"/>
              </a:rPr>
              <a:t>Το νησί του </a:t>
            </a:r>
            <a:r>
              <a:rPr lang="el-GR" dirty="0" err="1">
                <a:latin typeface="+mn-lt"/>
              </a:rPr>
              <a:t>Βεν</a:t>
            </a:r>
            <a:r>
              <a:rPr lang="el-GR" dirty="0">
                <a:latin typeface="+mn-lt"/>
              </a:rPr>
              <a:t> (τώρα είναι στη Σουηδία) – επίπεδο νησί – παραμένουν τα ερείπια του παρατηρητηρίου ακόμα.</a:t>
            </a:r>
          </a:p>
          <a:p>
            <a:endParaRPr lang="en-US" dirty="0">
              <a:latin typeface="+mn-lt"/>
            </a:endParaRPr>
          </a:p>
          <a:p>
            <a:endParaRPr lang="en-US" dirty="0">
              <a:latin typeface="+mn-lt"/>
            </a:endParaRPr>
          </a:p>
          <a:p>
            <a:r>
              <a:rPr lang="el-GR" dirty="0">
                <a:latin typeface="+mn-lt"/>
              </a:rPr>
              <a:t>Μετά τον θάνατο του Βασιλιά της Δανίας </a:t>
            </a:r>
            <a:r>
              <a:rPr lang="el-GR" dirty="0" err="1">
                <a:latin typeface="+mn-lt"/>
              </a:rPr>
              <a:t>Φρεδερίκου</a:t>
            </a:r>
            <a:r>
              <a:rPr lang="el-GR" dirty="0">
                <a:latin typeface="+mn-lt"/>
              </a:rPr>
              <a:t> του δεύτερου έχασε τη χρηματοδότηση και τον προσκάλεσε στη Πράγα ο Αυτοκράτορας </a:t>
            </a:r>
            <a:r>
              <a:rPr lang="en-US" dirty="0">
                <a:latin typeface="+mn-lt"/>
              </a:rPr>
              <a:t>Rudolf II</a:t>
            </a:r>
            <a:r>
              <a:rPr lang="el-GR" dirty="0">
                <a:latin typeface="+mn-lt"/>
              </a:rPr>
              <a:t> (Αγία Ρωμαϊκή Αυτοκρατορία – Τσεχία, Αυστρία, Ουγγαρία, Γερμανικά κρατίδια) για να γίνει ο Μαθηματικός της αυλής του</a:t>
            </a:r>
          </a:p>
          <a:p>
            <a:r>
              <a:rPr lang="el-GR" dirty="0">
                <a:latin typeface="+mn-lt"/>
              </a:rPr>
              <a:t>Προσέλαβε τον Γιοχάνες </a:t>
            </a:r>
            <a:r>
              <a:rPr lang="el-GR" dirty="0" err="1">
                <a:latin typeface="+mn-lt"/>
              </a:rPr>
              <a:t>Κέπλερ</a:t>
            </a:r>
            <a:r>
              <a:rPr lang="el-GR" dirty="0">
                <a:latin typeface="+mn-lt"/>
              </a:rPr>
              <a:t> ως βοηθό.</a:t>
            </a:r>
            <a:endParaRPr lang="en-US" dirty="0">
              <a:latin typeface="+mn-lt"/>
            </a:endParaRPr>
          </a:p>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156D1261-3906-0490-FD25-65CCB6D633AC}"/>
              </a:ext>
            </a:extLst>
          </p:cNvPr>
          <p:cNvSpPr>
            <a:spLocks noGrp="1"/>
          </p:cNvSpPr>
          <p:nvPr>
            <p:ph type="sldNum" sz="quarter" idx="5"/>
          </p:nvPr>
        </p:nvSpPr>
        <p:spPr/>
        <p:txBody>
          <a:bodyPr/>
          <a:lstStyle/>
          <a:p>
            <a:fld id="{FCC5A144-ACD4-49F8-A22E-466100B0314C}" type="slidenum">
              <a:rPr lang="en-150" smtClean="0"/>
              <a:t>60</a:t>
            </a:fld>
            <a:endParaRPr lang="en-150"/>
          </a:p>
        </p:txBody>
      </p:sp>
    </p:spTree>
    <p:extLst>
      <p:ext uri="{BB962C8B-B14F-4D97-AF65-F5344CB8AC3E}">
        <p14:creationId xmlns:p14="http://schemas.microsoft.com/office/powerpoint/2010/main" val="29823920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40E42-5528-0FBE-8768-D7D8ED6574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1A401-E2DB-20D9-26E5-462D725AC7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1FD0C-7990-476B-FC67-42482423C488}"/>
              </a:ext>
            </a:extLst>
          </p:cNvPr>
          <p:cNvSpPr>
            <a:spLocks noGrp="1"/>
          </p:cNvSpPr>
          <p:nvPr>
            <p:ph type="body" idx="1"/>
          </p:nvPr>
        </p:nvSpPr>
        <p:spPr/>
        <p:txBody>
          <a:bodyPr/>
          <a:lstStyle/>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6251F8A2-6AA4-C1DA-1A48-D5ECBB5E0E98}"/>
              </a:ext>
            </a:extLst>
          </p:cNvPr>
          <p:cNvSpPr>
            <a:spLocks noGrp="1"/>
          </p:cNvSpPr>
          <p:nvPr>
            <p:ph type="sldNum" sz="quarter" idx="5"/>
          </p:nvPr>
        </p:nvSpPr>
        <p:spPr/>
        <p:txBody>
          <a:bodyPr/>
          <a:lstStyle/>
          <a:p>
            <a:fld id="{FCC5A144-ACD4-49F8-A22E-466100B0314C}" type="slidenum">
              <a:rPr lang="en-150" smtClean="0"/>
              <a:t>61</a:t>
            </a:fld>
            <a:endParaRPr lang="en-150"/>
          </a:p>
        </p:txBody>
      </p:sp>
    </p:spTree>
    <p:extLst>
      <p:ext uri="{BB962C8B-B14F-4D97-AF65-F5344CB8AC3E}">
        <p14:creationId xmlns:p14="http://schemas.microsoft.com/office/powerpoint/2010/main" val="8929263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B7C46-5C87-2125-5970-86A0ACC3D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BC0B7-1274-4A6F-7DBA-0320C9026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2FD66-AF60-27C2-498B-0492A48C49DE}"/>
              </a:ext>
            </a:extLst>
          </p:cNvPr>
          <p:cNvSpPr>
            <a:spLocks noGrp="1"/>
          </p:cNvSpPr>
          <p:nvPr>
            <p:ph type="body" idx="1"/>
          </p:nvPr>
        </p:nvSpPr>
        <p:spPr/>
        <p:txBody>
          <a:bodyPr/>
          <a:lstStyle/>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E9E4BD24-356A-0ACE-D9D2-B041A5D99944}"/>
              </a:ext>
            </a:extLst>
          </p:cNvPr>
          <p:cNvSpPr>
            <a:spLocks noGrp="1"/>
          </p:cNvSpPr>
          <p:nvPr>
            <p:ph type="sldNum" sz="quarter" idx="5"/>
          </p:nvPr>
        </p:nvSpPr>
        <p:spPr/>
        <p:txBody>
          <a:bodyPr/>
          <a:lstStyle/>
          <a:p>
            <a:fld id="{FCC5A144-ACD4-49F8-A22E-466100B0314C}" type="slidenum">
              <a:rPr lang="en-150" smtClean="0"/>
              <a:t>62</a:t>
            </a:fld>
            <a:endParaRPr lang="en-150"/>
          </a:p>
        </p:txBody>
      </p:sp>
    </p:spTree>
    <p:extLst>
      <p:ext uri="{BB962C8B-B14F-4D97-AF65-F5344CB8AC3E}">
        <p14:creationId xmlns:p14="http://schemas.microsoft.com/office/powerpoint/2010/main" val="13477703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920E9-842E-077B-E23A-080090B648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477D18-0C59-C85D-F29C-4ECBCD9DF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5CF86-EAFE-09CD-B819-5DBC589C1EFF}"/>
              </a:ext>
            </a:extLst>
          </p:cNvPr>
          <p:cNvSpPr>
            <a:spLocks noGrp="1"/>
          </p:cNvSpPr>
          <p:nvPr>
            <p:ph type="body" idx="1"/>
          </p:nvPr>
        </p:nvSpPr>
        <p:spPr/>
        <p:txBody>
          <a:bodyPr/>
          <a:lstStyle/>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3C8ED3A4-AEFD-7C49-2A27-2523D147BCC0}"/>
              </a:ext>
            </a:extLst>
          </p:cNvPr>
          <p:cNvSpPr>
            <a:spLocks noGrp="1"/>
          </p:cNvSpPr>
          <p:nvPr>
            <p:ph type="sldNum" sz="quarter" idx="5"/>
          </p:nvPr>
        </p:nvSpPr>
        <p:spPr/>
        <p:txBody>
          <a:bodyPr/>
          <a:lstStyle/>
          <a:p>
            <a:fld id="{FCC5A144-ACD4-49F8-A22E-466100B0314C}" type="slidenum">
              <a:rPr lang="en-150" smtClean="0"/>
              <a:t>63</a:t>
            </a:fld>
            <a:endParaRPr lang="en-150"/>
          </a:p>
        </p:txBody>
      </p:sp>
    </p:spTree>
    <p:extLst>
      <p:ext uri="{BB962C8B-B14F-4D97-AF65-F5344CB8AC3E}">
        <p14:creationId xmlns:p14="http://schemas.microsoft.com/office/powerpoint/2010/main" val="6535096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D342-058B-174B-F79E-F7FDE188B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3038D-58D2-8617-FE1E-6F1A73E37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23D0F-BDA8-44B7-1217-689F01678C68}"/>
              </a:ext>
            </a:extLst>
          </p:cNvPr>
          <p:cNvSpPr>
            <a:spLocks noGrp="1"/>
          </p:cNvSpPr>
          <p:nvPr>
            <p:ph type="body" idx="1"/>
          </p:nvPr>
        </p:nvSpPr>
        <p:spPr/>
        <p:txBody>
          <a:bodyPr/>
          <a:lstStyle/>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C3AA6106-0DD9-8D2E-FC23-7B316C405A4D}"/>
              </a:ext>
            </a:extLst>
          </p:cNvPr>
          <p:cNvSpPr>
            <a:spLocks noGrp="1"/>
          </p:cNvSpPr>
          <p:nvPr>
            <p:ph type="sldNum" sz="quarter" idx="5"/>
          </p:nvPr>
        </p:nvSpPr>
        <p:spPr/>
        <p:txBody>
          <a:bodyPr/>
          <a:lstStyle/>
          <a:p>
            <a:fld id="{FCC5A144-ACD4-49F8-A22E-466100B0314C}" type="slidenum">
              <a:rPr lang="en-150" smtClean="0"/>
              <a:t>64</a:t>
            </a:fld>
            <a:endParaRPr lang="en-150"/>
          </a:p>
        </p:txBody>
      </p:sp>
    </p:spTree>
    <p:extLst>
      <p:ext uri="{BB962C8B-B14F-4D97-AF65-F5344CB8AC3E}">
        <p14:creationId xmlns:p14="http://schemas.microsoft.com/office/powerpoint/2010/main" val="6299257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9CCF4-6677-3837-4172-498A32F71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1B785-F4EA-7FB9-A390-2ADA719E4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E9F22-3CD3-B51B-9D1A-8D62B7AB6524}"/>
              </a:ext>
            </a:extLst>
          </p:cNvPr>
          <p:cNvSpPr>
            <a:spLocks noGrp="1"/>
          </p:cNvSpPr>
          <p:nvPr>
            <p:ph type="body" idx="1"/>
          </p:nvPr>
        </p:nvSpPr>
        <p:spPr/>
        <p:txBody>
          <a:bodyPr/>
          <a:lstStyle/>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AB5690B2-BD6A-B677-CE74-99E72BE21577}"/>
              </a:ext>
            </a:extLst>
          </p:cNvPr>
          <p:cNvSpPr>
            <a:spLocks noGrp="1"/>
          </p:cNvSpPr>
          <p:nvPr>
            <p:ph type="sldNum" sz="quarter" idx="5"/>
          </p:nvPr>
        </p:nvSpPr>
        <p:spPr/>
        <p:txBody>
          <a:bodyPr/>
          <a:lstStyle/>
          <a:p>
            <a:fld id="{FCC5A144-ACD4-49F8-A22E-466100B0314C}" type="slidenum">
              <a:rPr lang="en-150" smtClean="0"/>
              <a:t>65</a:t>
            </a:fld>
            <a:endParaRPr lang="en-150"/>
          </a:p>
        </p:txBody>
      </p:sp>
    </p:spTree>
    <p:extLst>
      <p:ext uri="{BB962C8B-B14F-4D97-AF65-F5344CB8AC3E}">
        <p14:creationId xmlns:p14="http://schemas.microsoft.com/office/powerpoint/2010/main" val="35005765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DDA59-BCA0-2239-345A-6BF4E35E3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9C991-ECB0-B18D-B085-B3A9429BA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6A997-5EC8-125B-21D7-B07272843F67}"/>
              </a:ext>
            </a:extLst>
          </p:cNvPr>
          <p:cNvSpPr>
            <a:spLocks noGrp="1"/>
          </p:cNvSpPr>
          <p:nvPr>
            <p:ph type="body" idx="1"/>
          </p:nvPr>
        </p:nvSpPr>
        <p:spPr/>
        <p:txBody>
          <a:bodyPr/>
          <a:lstStyle/>
          <a:p>
            <a:r>
              <a:rPr lang="el-GR" dirty="0">
                <a:latin typeface="+mn-lt"/>
              </a:rPr>
              <a:t>Χάρτης της Κασσιόπης που δείχνει τη θέση του </a:t>
            </a:r>
            <a:r>
              <a:rPr lang="en-US" dirty="0">
                <a:latin typeface="+mn-lt"/>
              </a:rPr>
              <a:t>supernova </a:t>
            </a:r>
            <a:r>
              <a:rPr lang="el-GR" dirty="0">
                <a:latin typeface="+mn-lt"/>
              </a:rPr>
              <a:t>του 1572 «</a:t>
            </a:r>
            <a:r>
              <a:rPr lang="en-US" dirty="0">
                <a:latin typeface="+mn-lt"/>
              </a:rPr>
              <a:t>De nova stella</a:t>
            </a:r>
            <a:r>
              <a:rPr lang="el-GR" dirty="0">
                <a:latin typeface="+mn-lt"/>
              </a:rPr>
              <a:t>»</a:t>
            </a:r>
            <a:r>
              <a:rPr lang="en-US" dirty="0">
                <a:latin typeface="+mn-lt"/>
              </a:rPr>
              <a:t> (</a:t>
            </a:r>
            <a:r>
              <a:rPr lang="el-GR" dirty="0">
                <a:latin typeface="+mn-lt"/>
              </a:rPr>
              <a:t>Το δημοσίευσε το 1573 – μικρό βιβλίο «</a:t>
            </a:r>
            <a:r>
              <a:rPr lang="en-US" dirty="0">
                <a:latin typeface="+mn-lt"/>
              </a:rPr>
              <a:t>De nova stella</a:t>
            </a:r>
            <a:r>
              <a:rPr lang="el-GR" dirty="0">
                <a:latin typeface="+mn-lt"/>
              </a:rPr>
              <a:t>»</a:t>
            </a:r>
          </a:p>
          <a:p>
            <a:r>
              <a:rPr lang="el-GR" dirty="0">
                <a:latin typeface="+mn-lt"/>
              </a:rPr>
              <a:t>Σημειώσεις του </a:t>
            </a:r>
            <a:r>
              <a:rPr lang="en-US" dirty="0">
                <a:latin typeface="+mn-lt"/>
              </a:rPr>
              <a:t>Tycho Brahe </a:t>
            </a:r>
            <a:r>
              <a:rPr lang="el-GR" dirty="0">
                <a:latin typeface="+mn-lt"/>
              </a:rPr>
              <a:t>που δείχνουν τον κομήτη του 1577. Η ουρά του απομακρύνεται από τον Ήλιο.</a:t>
            </a:r>
          </a:p>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DE38E587-1064-6BBB-4FF7-E12182651035}"/>
              </a:ext>
            </a:extLst>
          </p:cNvPr>
          <p:cNvSpPr>
            <a:spLocks noGrp="1"/>
          </p:cNvSpPr>
          <p:nvPr>
            <p:ph type="sldNum" sz="quarter" idx="5"/>
          </p:nvPr>
        </p:nvSpPr>
        <p:spPr/>
        <p:txBody>
          <a:bodyPr/>
          <a:lstStyle/>
          <a:p>
            <a:fld id="{FCC5A144-ACD4-49F8-A22E-466100B0314C}" type="slidenum">
              <a:rPr lang="en-150" smtClean="0"/>
              <a:t>66</a:t>
            </a:fld>
            <a:endParaRPr lang="en-150"/>
          </a:p>
        </p:txBody>
      </p:sp>
    </p:spTree>
    <p:extLst>
      <p:ext uri="{BB962C8B-B14F-4D97-AF65-F5344CB8AC3E}">
        <p14:creationId xmlns:p14="http://schemas.microsoft.com/office/powerpoint/2010/main" val="1163503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9ABF3-A814-35DE-5E79-DB3836FD4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2F443-BB23-4C1E-F651-C6A2FC9B0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CB8595-B857-27A9-2DB6-724AFD56EE8F}"/>
              </a:ext>
            </a:extLst>
          </p:cNvPr>
          <p:cNvSpPr>
            <a:spLocks noGrp="1"/>
          </p:cNvSpPr>
          <p:nvPr>
            <p:ph type="body" idx="1"/>
          </p:nvPr>
        </p:nvSpPr>
        <p:spPr/>
        <p:txBody>
          <a:bodyPr/>
          <a:lstStyle/>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3E64B045-EDC4-FD4A-57CC-22AB13C95CC6}"/>
              </a:ext>
            </a:extLst>
          </p:cNvPr>
          <p:cNvSpPr>
            <a:spLocks noGrp="1"/>
          </p:cNvSpPr>
          <p:nvPr>
            <p:ph type="sldNum" sz="quarter" idx="5"/>
          </p:nvPr>
        </p:nvSpPr>
        <p:spPr/>
        <p:txBody>
          <a:bodyPr/>
          <a:lstStyle/>
          <a:p>
            <a:fld id="{FCC5A144-ACD4-49F8-A22E-466100B0314C}" type="slidenum">
              <a:rPr lang="en-150" smtClean="0"/>
              <a:t>67</a:t>
            </a:fld>
            <a:endParaRPr lang="en-150"/>
          </a:p>
        </p:txBody>
      </p:sp>
    </p:spTree>
    <p:extLst>
      <p:ext uri="{BB962C8B-B14F-4D97-AF65-F5344CB8AC3E}">
        <p14:creationId xmlns:p14="http://schemas.microsoft.com/office/powerpoint/2010/main" val="14024669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4A1B7-767A-3F1A-210C-7D5554CD81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5A4ACC-251E-7EF2-EFA3-57AE0534A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2F063B-6EB6-C075-0B48-25D29E7957C9}"/>
              </a:ext>
            </a:extLst>
          </p:cNvPr>
          <p:cNvSpPr>
            <a:spLocks noGrp="1"/>
          </p:cNvSpPr>
          <p:nvPr>
            <p:ph type="body" idx="1"/>
          </p:nvPr>
        </p:nvSpPr>
        <p:spPr/>
        <p:txBody>
          <a:bodyPr/>
          <a:lstStyle/>
          <a:p>
            <a:r>
              <a:rPr lang="el-GR" dirty="0">
                <a:latin typeface="+mn-lt"/>
              </a:rPr>
              <a:t>Έκανε </a:t>
            </a:r>
            <a:r>
              <a:rPr lang="el-GR" dirty="0" err="1">
                <a:latin typeface="+mn-lt"/>
              </a:rPr>
              <a:t>ζωάρα</a:t>
            </a:r>
            <a:r>
              <a:rPr lang="el-GR" dirty="0">
                <a:latin typeface="+mn-lt"/>
              </a:rPr>
              <a:t> σε αυτό το νησί που είχε πάρα πολλές ανέσεις και κατασκεύασε τα δικά του όργανα υψηλής ακρίβειας μέχρι και 1/120 της μοίρας.</a:t>
            </a:r>
          </a:p>
          <a:p>
            <a:r>
              <a:rPr lang="el-GR" dirty="0">
                <a:latin typeface="+mn-lt"/>
              </a:rPr>
              <a:t>Είχε μέχρι και δικό του τάρανδο ως κατοικίδιο.</a:t>
            </a:r>
          </a:p>
          <a:p>
            <a:endParaRPr lang="el-GR" dirty="0">
              <a:latin typeface="+mn-lt"/>
            </a:endParaRPr>
          </a:p>
          <a:p>
            <a:endParaRPr lang="el-GR" dirty="0">
              <a:latin typeface="+mn-lt"/>
            </a:endParaRPr>
          </a:p>
          <a:p>
            <a:r>
              <a:rPr lang="en-US" dirty="0">
                <a:latin typeface="+mn-lt"/>
              </a:rPr>
              <a:t>Quadrant – </a:t>
            </a:r>
            <a:r>
              <a:rPr lang="el-GR" dirty="0">
                <a:latin typeface="+mn-lt"/>
              </a:rPr>
              <a:t>τεταρτοκύκλιο για μέτρηση του ύψους των αστεριών καθώς περνούσαν από τον τοπικό μεσημβρινό (όταν ο Ήλιος κόβει τον μεσημβρινό είναι στο υψηλότερο σημείο του) – ακριβώς το μεσημέρι.</a:t>
            </a:r>
          </a:p>
          <a:p>
            <a:endParaRPr lang="el-GR" dirty="0">
              <a:latin typeface="+mn-lt"/>
            </a:endParaRPr>
          </a:p>
          <a:p>
            <a:r>
              <a:rPr lang="en-US" dirty="0">
                <a:latin typeface="+mn-lt"/>
              </a:rPr>
              <a:t>Sextant: </a:t>
            </a:r>
            <a:r>
              <a:rPr lang="el-GR" dirty="0">
                <a:latin typeface="+mn-lt"/>
              </a:rPr>
              <a:t>εξάντας – για να μετρήσει γωνιακή απόσταση μεταξύ αστεριών. Το ένα έκτο 1/6 του κύκλου (</a:t>
            </a:r>
            <a:r>
              <a:rPr lang="en-US" dirty="0">
                <a:latin typeface="+mn-lt"/>
              </a:rPr>
              <a:t>more portable)</a:t>
            </a:r>
          </a:p>
          <a:p>
            <a:endParaRPr lang="en-US" dirty="0">
              <a:latin typeface="+mn-lt"/>
            </a:endParaRPr>
          </a:p>
          <a:p>
            <a:r>
              <a:rPr lang="en-US" dirty="0" err="1">
                <a:latin typeface="+mn-lt"/>
              </a:rPr>
              <a:t>Armilllary</a:t>
            </a:r>
            <a:r>
              <a:rPr lang="en-US" dirty="0">
                <a:latin typeface="+mn-lt"/>
              </a:rPr>
              <a:t> spheres: </a:t>
            </a:r>
            <a:r>
              <a:rPr lang="el-GR" dirty="0">
                <a:latin typeface="+mn-lt"/>
              </a:rPr>
              <a:t>σφαιρικός αστρολάβος - Σφαίρες που προσομοίωναν τις κινήσεις των ουρανίων σωμάτων (σφαιρικός αστρολάβος)</a:t>
            </a: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l-GR" dirty="0">
              <a:latin typeface="+mn-lt"/>
            </a:endParaRPr>
          </a:p>
          <a:p>
            <a:endParaRPr lang="en-US" dirty="0">
              <a:latin typeface="+mn-lt"/>
            </a:endParaRPr>
          </a:p>
          <a:p>
            <a:endParaRPr lang="en-US" dirty="0">
              <a:latin typeface="+mn-lt"/>
            </a:endParaRPr>
          </a:p>
          <a:p>
            <a:endParaRPr lang="el-GR" dirty="0">
              <a:latin typeface="+mn-lt"/>
            </a:endParaRPr>
          </a:p>
          <a:p>
            <a:br>
              <a:rPr lang="el-GR" dirty="0">
                <a:latin typeface="+mn-lt"/>
              </a:rPr>
            </a:br>
            <a:endParaRPr lang="el-GR" dirty="0">
              <a:latin typeface="+mn-lt"/>
            </a:endParaRPr>
          </a:p>
        </p:txBody>
      </p:sp>
      <p:sp>
        <p:nvSpPr>
          <p:cNvPr id="4" name="Slide Number Placeholder 3">
            <a:extLst>
              <a:ext uri="{FF2B5EF4-FFF2-40B4-BE49-F238E27FC236}">
                <a16:creationId xmlns:a16="http://schemas.microsoft.com/office/drawing/2014/main" id="{A90844FC-6480-E55C-17E2-7371CF48A739}"/>
              </a:ext>
            </a:extLst>
          </p:cNvPr>
          <p:cNvSpPr>
            <a:spLocks noGrp="1"/>
          </p:cNvSpPr>
          <p:nvPr>
            <p:ph type="sldNum" sz="quarter" idx="5"/>
          </p:nvPr>
        </p:nvSpPr>
        <p:spPr/>
        <p:txBody>
          <a:bodyPr/>
          <a:lstStyle/>
          <a:p>
            <a:fld id="{FCC5A144-ACD4-49F8-A22E-466100B0314C}" type="slidenum">
              <a:rPr lang="en-150" smtClean="0"/>
              <a:t>68</a:t>
            </a:fld>
            <a:endParaRPr lang="en-150"/>
          </a:p>
        </p:txBody>
      </p:sp>
    </p:spTree>
    <p:extLst>
      <p:ext uri="{BB962C8B-B14F-4D97-AF65-F5344CB8AC3E}">
        <p14:creationId xmlns:p14="http://schemas.microsoft.com/office/powerpoint/2010/main" val="19066595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A5E28-FF33-EE66-67E9-FBB633352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4F4B3-E7D2-5376-EFFB-B49C30E59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A6D4E-FF8C-957C-87AF-6C9B512460E5}"/>
              </a:ext>
            </a:extLst>
          </p:cNvPr>
          <p:cNvSpPr>
            <a:spLocks noGrp="1"/>
          </p:cNvSpPr>
          <p:nvPr>
            <p:ph type="body" idx="1"/>
          </p:nvPr>
        </p:nvSpPr>
        <p:spPr/>
        <p:txBody>
          <a:bodyPr/>
          <a:lstStyle/>
          <a:p>
            <a:r>
              <a:rPr lang="el-GR" dirty="0">
                <a:latin typeface="+mn-lt"/>
              </a:rPr>
              <a:t>Το σύστημα του </a:t>
            </a:r>
            <a:r>
              <a:rPr lang="el-GR" dirty="0" err="1">
                <a:latin typeface="+mn-lt"/>
              </a:rPr>
              <a:t>Τύχωνα</a:t>
            </a:r>
            <a:r>
              <a:rPr lang="el-GR" dirty="0">
                <a:latin typeface="+mn-lt"/>
              </a:rPr>
              <a:t>.</a:t>
            </a:r>
          </a:p>
          <a:p>
            <a:endParaRPr lang="el-GR" dirty="0">
              <a:latin typeface="+mn-lt"/>
            </a:endParaRPr>
          </a:p>
          <a:p>
            <a:r>
              <a:rPr lang="el-GR" dirty="0">
                <a:latin typeface="+mn-lt"/>
              </a:rPr>
              <a:t>Η Γη είναι ακίνητη – Γύρω από τη Γη η Σελήνη, αλλά και ο Ήλιος κινείται γύρω από τη Γη και γύρω του οι υπόλοιποι πλανήτες</a:t>
            </a:r>
          </a:p>
        </p:txBody>
      </p:sp>
      <p:sp>
        <p:nvSpPr>
          <p:cNvPr id="4" name="Slide Number Placeholder 3">
            <a:extLst>
              <a:ext uri="{FF2B5EF4-FFF2-40B4-BE49-F238E27FC236}">
                <a16:creationId xmlns:a16="http://schemas.microsoft.com/office/drawing/2014/main" id="{B2DFCBD8-E778-594A-245D-3F25676A2568}"/>
              </a:ext>
            </a:extLst>
          </p:cNvPr>
          <p:cNvSpPr>
            <a:spLocks noGrp="1"/>
          </p:cNvSpPr>
          <p:nvPr>
            <p:ph type="sldNum" sz="quarter" idx="5"/>
          </p:nvPr>
        </p:nvSpPr>
        <p:spPr/>
        <p:txBody>
          <a:bodyPr/>
          <a:lstStyle/>
          <a:p>
            <a:fld id="{FCC5A144-ACD4-49F8-A22E-466100B0314C}" type="slidenum">
              <a:rPr lang="en-150" smtClean="0"/>
              <a:t>69</a:t>
            </a:fld>
            <a:endParaRPr lang="en-150"/>
          </a:p>
        </p:txBody>
      </p:sp>
    </p:spTree>
    <p:extLst>
      <p:ext uri="{BB962C8B-B14F-4D97-AF65-F5344CB8AC3E}">
        <p14:creationId xmlns:p14="http://schemas.microsoft.com/office/powerpoint/2010/main" val="28104368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E5166-7564-A88D-C6F8-0F8A205B7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FA8A6-6534-8861-042B-C5EE1AFA6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EF120-EFB8-84EA-2A6E-BA45DB0E7695}"/>
              </a:ext>
            </a:extLst>
          </p:cNvPr>
          <p:cNvSpPr>
            <a:spLocks noGrp="1"/>
          </p:cNvSpPr>
          <p:nvPr>
            <p:ph type="body" idx="1"/>
          </p:nvPr>
        </p:nvSpPr>
        <p:spPr/>
        <p:txBody>
          <a:bodyPr/>
          <a:lstStyle/>
          <a:p>
            <a:r>
              <a:rPr lang="el-GR" dirty="0">
                <a:latin typeface="+mn-lt"/>
              </a:rPr>
              <a:t>Το σύστημα του </a:t>
            </a:r>
            <a:r>
              <a:rPr lang="el-GR" dirty="0" err="1">
                <a:latin typeface="+mn-lt"/>
              </a:rPr>
              <a:t>Τύχωνα</a:t>
            </a:r>
            <a:r>
              <a:rPr lang="el-GR" dirty="0">
                <a:latin typeface="+mn-lt"/>
              </a:rPr>
              <a:t>.</a:t>
            </a:r>
          </a:p>
          <a:p>
            <a:endParaRPr lang="el-GR" dirty="0">
              <a:latin typeface="+mn-lt"/>
            </a:endParaRPr>
          </a:p>
          <a:p>
            <a:endParaRPr lang="el-GR" dirty="0">
              <a:latin typeface="+mn-lt"/>
            </a:endParaRP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D42205F4-D1F8-458D-F52F-D8A8BBC009DC}"/>
              </a:ext>
            </a:extLst>
          </p:cNvPr>
          <p:cNvSpPr>
            <a:spLocks noGrp="1"/>
          </p:cNvSpPr>
          <p:nvPr>
            <p:ph type="sldNum" sz="quarter" idx="5"/>
          </p:nvPr>
        </p:nvSpPr>
        <p:spPr/>
        <p:txBody>
          <a:bodyPr/>
          <a:lstStyle/>
          <a:p>
            <a:fld id="{FCC5A144-ACD4-49F8-A22E-466100B0314C}" type="slidenum">
              <a:rPr lang="en-150" smtClean="0"/>
              <a:t>70</a:t>
            </a:fld>
            <a:endParaRPr lang="en-150"/>
          </a:p>
        </p:txBody>
      </p:sp>
    </p:spTree>
    <p:extLst>
      <p:ext uri="{BB962C8B-B14F-4D97-AF65-F5344CB8AC3E}">
        <p14:creationId xmlns:p14="http://schemas.microsoft.com/office/powerpoint/2010/main" val="25481857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F1BA7-3EF0-3760-FEDE-DC0B08106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A53A4-658A-C3E3-6674-1F9BAF0C8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E7D606-C41D-93FA-6582-6BC0D3ACE03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8B3E01F4-3DCC-D2A3-D060-FB1907D551B4}"/>
              </a:ext>
            </a:extLst>
          </p:cNvPr>
          <p:cNvSpPr>
            <a:spLocks noGrp="1"/>
          </p:cNvSpPr>
          <p:nvPr>
            <p:ph type="sldNum" sz="quarter" idx="5"/>
          </p:nvPr>
        </p:nvSpPr>
        <p:spPr/>
        <p:txBody>
          <a:bodyPr/>
          <a:lstStyle/>
          <a:p>
            <a:fld id="{FCC5A144-ACD4-49F8-A22E-466100B0314C}" type="slidenum">
              <a:rPr lang="en-150" smtClean="0"/>
              <a:t>71</a:t>
            </a:fld>
            <a:endParaRPr lang="en-150"/>
          </a:p>
        </p:txBody>
      </p:sp>
    </p:spTree>
    <p:extLst>
      <p:ext uri="{BB962C8B-B14F-4D97-AF65-F5344CB8AC3E}">
        <p14:creationId xmlns:p14="http://schemas.microsoft.com/office/powerpoint/2010/main" val="206381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22/02/2026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C:\Users\manos\Google%20Drive\Academic\&#921;&#934;&#917;\&#924;&#913;&#920;&#919;&#924;&#913;&#932;&#913;\&#934;&#933;&#931;&#921;&#922;&#919;%2086&#933;11\&#933;&#923;&#921;&#922;&#927;%20&#928;&#913;&#929;&#913;&#931;&#922;&#917;&#933;&#927;&#928;&#927;&#933;&#923;&#927;&#933;\eclass%20&#917;&#915;&#915;&#929;&#913;&#934;&#913;%20&#927;&#923;&#927;\&#917;&#913;&#929;&#921;&#925;&#927;%20&#917;&#926;&#913;&#924;&#919;&#925;&#927;%202022-23%20v2\&#917;&#913;&#929;&#921;&#925;&#927;%20&#917;&#926;&#913;&#924;&#919;&#925;&#927;%202022-23\0.%20&#917;&#921;&#931;&#913;&#915;&#937;&#915;&#919;\Saturn2.mp4" TargetMode="External"/><Relationship Id="rId1" Type="http://schemas.microsoft.com/office/2007/relationships/media" Target="file:///C:\Users\manos\Google%20Drive\Academic\&#921;&#934;&#917;\&#924;&#913;&#920;&#919;&#924;&#913;&#932;&#913;\&#934;&#933;&#931;&#921;&#922;&#919;%2086&#933;11\&#933;&#923;&#921;&#922;&#927;%20&#928;&#913;&#929;&#913;&#931;&#922;&#917;&#933;&#927;&#928;&#927;&#933;&#923;&#927;&#933;\eclass%20&#917;&#915;&#915;&#929;&#913;&#934;&#913;%20&#927;&#923;&#927;\&#917;&#913;&#929;&#921;&#925;&#927;%20&#917;&#926;&#913;&#924;&#919;&#925;&#927;%202022-23%20v2\&#917;&#913;&#929;&#921;&#925;&#927;%20&#917;&#926;&#913;&#924;&#919;&#925;&#927;%202022-23\0.%20&#917;&#921;&#931;&#913;&#915;&#937;&#915;&#919;\Saturn2.mp4" TargetMode="External"/><Relationship Id="rId5" Type="http://schemas.openxmlformats.org/officeDocument/2006/relationships/image" Target="../media/image14.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8.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40.gif"/><Relationship Id="rId13" Type="http://schemas.openxmlformats.org/officeDocument/2006/relationships/image" Target="../media/image45.gif"/><Relationship Id="rId18" Type="http://schemas.openxmlformats.org/officeDocument/2006/relationships/image" Target="../media/image50.gif"/><Relationship Id="rId3" Type="http://schemas.openxmlformats.org/officeDocument/2006/relationships/image" Target="../media/image35.gif"/><Relationship Id="rId7" Type="http://schemas.openxmlformats.org/officeDocument/2006/relationships/image" Target="../media/image39.gif"/><Relationship Id="rId12" Type="http://schemas.openxmlformats.org/officeDocument/2006/relationships/image" Target="../media/image44.gif"/><Relationship Id="rId17" Type="http://schemas.openxmlformats.org/officeDocument/2006/relationships/image" Target="../media/image49.gif"/><Relationship Id="rId2" Type="http://schemas.openxmlformats.org/officeDocument/2006/relationships/notesSlide" Target="../notesSlides/notesSlide32.xml"/><Relationship Id="rId16" Type="http://schemas.openxmlformats.org/officeDocument/2006/relationships/image" Target="../media/image48.gif"/><Relationship Id="rId1" Type="http://schemas.openxmlformats.org/officeDocument/2006/relationships/slideLayout" Target="../slideLayouts/slideLayout1.xml"/><Relationship Id="rId6" Type="http://schemas.openxmlformats.org/officeDocument/2006/relationships/image" Target="../media/image38.gif"/><Relationship Id="rId11" Type="http://schemas.openxmlformats.org/officeDocument/2006/relationships/image" Target="../media/image43.gif"/><Relationship Id="rId5" Type="http://schemas.openxmlformats.org/officeDocument/2006/relationships/image" Target="../media/image37.gif"/><Relationship Id="rId15" Type="http://schemas.openxmlformats.org/officeDocument/2006/relationships/image" Target="../media/image47.gif"/><Relationship Id="rId10" Type="http://schemas.openxmlformats.org/officeDocument/2006/relationships/image" Target="../media/image42.gif"/><Relationship Id="rId19" Type="http://schemas.openxmlformats.org/officeDocument/2006/relationships/image" Target="../media/image51.gif"/><Relationship Id="rId4" Type="http://schemas.openxmlformats.org/officeDocument/2006/relationships/image" Target="../media/image36.gif"/><Relationship Id="rId9" Type="http://schemas.openxmlformats.org/officeDocument/2006/relationships/image" Target="../media/image41.gif"/><Relationship Id="rId14" Type="http://schemas.openxmlformats.org/officeDocument/2006/relationships/image" Target="../media/image46.gif"/></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53.png"/><Relationship Id="rId4"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microsoft.com/office/2007/relationships/media" Target="../media/media10.mp4"/><Relationship Id="rId7" Type="http://schemas.openxmlformats.org/officeDocument/2006/relationships/image" Target="../media/image57.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notesSlide" Target="../notesSlides/notesSlide38.xml"/><Relationship Id="rId5" Type="http://schemas.openxmlformats.org/officeDocument/2006/relationships/slideLayout" Target="../slideLayouts/slideLayout1.xml"/><Relationship Id="rId4" Type="http://schemas.openxmlformats.org/officeDocument/2006/relationships/video" Target="../media/media10.mp4"/></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0.gi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65.jpeg"/><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66.jpe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68.gif"/></Relationships>
</file>

<file path=ppt/slides/_rels/slide47.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70.png"/><Relationship Id="rId4"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71.png"/><Relationship Id="rId4"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72.png"/><Relationship Id="rId4"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8" Type="http://schemas.openxmlformats.org/officeDocument/2006/relationships/image" Target="../media/image73.png"/><Relationship Id="rId3" Type="http://schemas.microsoft.com/office/2007/relationships/media" Target="../media/media14.mp4"/><Relationship Id="rId7" Type="http://schemas.openxmlformats.org/officeDocument/2006/relationships/image" Target="../media/image57.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notesSlide" Target="../notesSlides/notesSlide50.xml"/><Relationship Id="rId5" Type="http://schemas.openxmlformats.org/officeDocument/2006/relationships/slideLayout" Target="../slideLayouts/slideLayout1.xml"/><Relationship Id="rId4" Type="http://schemas.openxmlformats.org/officeDocument/2006/relationships/video" Target="../media/media14.mp4"/></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5.mp4"/><Relationship Id="rId1" Type="http://schemas.microsoft.com/office/2007/relationships/media" Target="../media/media15.mp4"/><Relationship Id="rId5" Type="http://schemas.openxmlformats.org/officeDocument/2006/relationships/image" Target="../media/image74.png"/><Relationship Id="rId4"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6.mp4"/><Relationship Id="rId1" Type="http://schemas.microsoft.com/office/2007/relationships/media" Target="../media/media16.mp4"/><Relationship Id="rId5" Type="http://schemas.openxmlformats.org/officeDocument/2006/relationships/image" Target="../media/image76.png"/><Relationship Id="rId4"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7.mp4"/><Relationship Id="rId1" Type="http://schemas.microsoft.com/office/2007/relationships/media" Target="../media/media17.mp4"/><Relationship Id="rId5" Type="http://schemas.openxmlformats.org/officeDocument/2006/relationships/image" Target="../media/image79.png"/><Relationship Id="rId4"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8.mp4"/><Relationship Id="rId1" Type="http://schemas.microsoft.com/office/2007/relationships/media" Target="../media/media18.mp4"/><Relationship Id="rId5" Type="http://schemas.openxmlformats.org/officeDocument/2006/relationships/image" Target="../media/image80.png"/><Relationship Id="rId4"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6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6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6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93.jpeg"/><Relationship Id="rId4" Type="http://schemas.openxmlformats.org/officeDocument/2006/relationships/image" Target="../media/image92.png"/></Relationships>
</file>

<file path=ppt/slides/_rels/slide6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97.jpeg"/><Relationship Id="rId4" Type="http://schemas.openxmlformats.org/officeDocument/2006/relationships/image" Target="../media/image96.jpeg"/></Relationships>
</file>

<file path=ppt/slides/_rels/slide6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9.mp4"/><Relationship Id="rId1" Type="http://schemas.microsoft.com/office/2007/relationships/media" Target="../media/media19.mp4"/><Relationship Id="rId5" Type="http://schemas.openxmlformats.org/officeDocument/2006/relationships/image" Target="../media/image100.png"/><Relationship Id="rId4" Type="http://schemas.openxmlformats.org/officeDocument/2006/relationships/notesSlide" Target="../notesSlides/notesSlide6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2</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6771E74-47E6-393C-4E77-EEF34CF123A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D81A04-4E61-A0F5-39BC-C3EA86C30084}"/>
              </a:ext>
            </a:extLst>
          </p:cNvPr>
          <p:cNvPicPr>
            <a:picLocks noChangeAspect="1"/>
          </p:cNvPicPr>
          <p:nvPr/>
        </p:nvPicPr>
        <p:blipFill>
          <a:blip r:embed="rId3"/>
          <a:stretch>
            <a:fillRect/>
          </a:stretch>
        </p:blipFill>
        <p:spPr>
          <a:xfrm>
            <a:off x="141369" y="3317206"/>
            <a:ext cx="11989395" cy="1723424"/>
          </a:xfrm>
          <a:prstGeom prst="rect">
            <a:avLst/>
          </a:prstGeom>
        </p:spPr>
      </p:pic>
      <p:sp>
        <p:nvSpPr>
          <p:cNvPr id="4" name="Title 1">
            <a:extLst>
              <a:ext uri="{FF2B5EF4-FFF2-40B4-BE49-F238E27FC236}">
                <a16:creationId xmlns:a16="http://schemas.microsoft.com/office/drawing/2014/main" id="{AA4BBB08-2440-8415-138E-6C4E327158F7}"/>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Βιβλία</a:t>
            </a:r>
            <a:endParaRPr lang="en-150" sz="4400" dirty="0">
              <a:solidFill>
                <a:schemeClr val="bg1"/>
              </a:solidFill>
              <a:latin typeface="+mn-lt"/>
            </a:endParaRPr>
          </a:p>
        </p:txBody>
      </p:sp>
    </p:spTree>
    <p:extLst>
      <p:ext uri="{BB962C8B-B14F-4D97-AF65-F5344CB8AC3E}">
        <p14:creationId xmlns:p14="http://schemas.microsoft.com/office/powerpoint/2010/main" val="220189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6D8D05-F269-5F0A-DED0-6D0EEF84010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39BCB0E-70B9-2E4D-F47D-1E81C2A41DC4}"/>
              </a:ext>
            </a:extLst>
          </p:cNvPr>
          <p:cNvPicPr>
            <a:picLocks noChangeAspect="1"/>
          </p:cNvPicPr>
          <p:nvPr/>
        </p:nvPicPr>
        <p:blipFill>
          <a:blip r:embed="rId3"/>
          <a:stretch>
            <a:fillRect/>
          </a:stretch>
        </p:blipFill>
        <p:spPr>
          <a:xfrm>
            <a:off x="3587621" y="314165"/>
            <a:ext cx="5016758" cy="6229670"/>
          </a:xfrm>
          <a:prstGeom prst="rect">
            <a:avLst/>
          </a:prstGeom>
        </p:spPr>
      </p:pic>
    </p:spTree>
    <p:extLst>
      <p:ext uri="{BB962C8B-B14F-4D97-AF65-F5344CB8AC3E}">
        <p14:creationId xmlns:p14="http://schemas.microsoft.com/office/powerpoint/2010/main" val="154649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F0C7E44-FC3B-7027-0469-3741FE32D787}"/>
            </a:ext>
          </a:extLst>
        </p:cNvPr>
        <p:cNvGrpSpPr/>
        <p:nvPr/>
      </p:nvGrpSpPr>
      <p:grpSpPr>
        <a:xfrm>
          <a:off x="0" y="0"/>
          <a:ext cx="0" cy="0"/>
          <a:chOff x="0" y="0"/>
          <a:chExt cx="0" cy="0"/>
        </a:xfrm>
      </p:grpSpPr>
      <p:pic>
        <p:nvPicPr>
          <p:cNvPr id="10" name="WHY LEARNING PHYSICS IS IMPORTANT CROPPED">
            <a:hlinkClick r:id="" action="ppaction://media"/>
            <a:extLst>
              <a:ext uri="{FF2B5EF4-FFF2-40B4-BE49-F238E27FC236}">
                <a16:creationId xmlns:a16="http://schemas.microsoft.com/office/drawing/2014/main" id="{3FC1C4F9-B9D9-92E8-AE50-0392BDF4D33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66864" y="2418694"/>
            <a:ext cx="6886242" cy="3879573"/>
          </a:xfrm>
          <a:prstGeom prst="rect">
            <a:avLst/>
          </a:prstGeom>
        </p:spPr>
      </p:pic>
      <p:sp>
        <p:nvSpPr>
          <p:cNvPr id="12" name="Title 1">
            <a:extLst>
              <a:ext uri="{FF2B5EF4-FFF2-40B4-BE49-F238E27FC236}">
                <a16:creationId xmlns:a16="http://schemas.microsoft.com/office/drawing/2014/main" id="{9BB8C1CB-98CC-D309-D0E2-F88C840BF700}"/>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Φυσική</a:t>
            </a:r>
            <a:endParaRPr lang="en-150" sz="4400" dirty="0">
              <a:solidFill>
                <a:schemeClr val="bg1"/>
              </a:solidFill>
              <a:latin typeface="+mn-lt"/>
            </a:endParaRPr>
          </a:p>
        </p:txBody>
      </p:sp>
      <p:sp>
        <p:nvSpPr>
          <p:cNvPr id="3" name="Subtitle 2">
            <a:extLst>
              <a:ext uri="{FF2B5EF4-FFF2-40B4-BE49-F238E27FC236}">
                <a16:creationId xmlns:a16="http://schemas.microsoft.com/office/drawing/2014/main" id="{5A2585F1-22E5-84E4-EA53-3C271E64D648}"/>
              </a:ext>
            </a:extLst>
          </p:cNvPr>
          <p:cNvSpPr txBox="1">
            <a:spLocks/>
          </p:cNvSpPr>
          <p:nvPr/>
        </p:nvSpPr>
        <p:spPr>
          <a:xfrm>
            <a:off x="1197996" y="1404803"/>
            <a:ext cx="9796007" cy="2267287"/>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Προηγούμενο Μάθημα</a:t>
            </a:r>
          </a:p>
          <a:p>
            <a:r>
              <a:rPr lang="el-GR" dirty="0">
                <a:solidFill>
                  <a:schemeClr val="bg1"/>
                </a:solidFill>
              </a:rPr>
              <a:t>Γιατί να μάθει κάποιος Φυσική ?</a:t>
            </a:r>
          </a:p>
          <a:p>
            <a:r>
              <a:rPr lang="el-GR" dirty="0">
                <a:solidFill>
                  <a:schemeClr val="bg1"/>
                </a:solidFill>
              </a:rPr>
              <a:t>Γιατί να γνωρίζει ο Φιλόσοφος και ο Ιστορικός της Επιστήμης Φυσική ?</a:t>
            </a:r>
          </a:p>
          <a:p>
            <a:r>
              <a:rPr lang="el-GR" dirty="0">
                <a:solidFill>
                  <a:schemeClr val="bg1"/>
                </a:solidFill>
              </a:rPr>
              <a:t>Ποιοι είναι οι κλάδοι (βασικοί και εφαρμοσμένοι) της Φυσικής.</a:t>
            </a:r>
          </a:p>
          <a:p>
            <a:r>
              <a:rPr lang="el-GR" dirty="0">
                <a:solidFill>
                  <a:schemeClr val="bg1"/>
                </a:solidFill>
              </a:rPr>
              <a:t>Η Αριστοτέλεια Φυσική (οντολογία και κινήσεις)</a:t>
            </a:r>
            <a:endParaRPr lang="en-150" dirty="0">
              <a:solidFill>
                <a:schemeClr val="bg1"/>
              </a:solidFill>
            </a:endParaRPr>
          </a:p>
        </p:txBody>
      </p:sp>
    </p:spTree>
    <p:extLst>
      <p:ext uri="{BB962C8B-B14F-4D97-AF65-F5344CB8AC3E}">
        <p14:creationId xmlns:p14="http://schemas.microsoft.com/office/powerpoint/2010/main" val="3284949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 presetClass="mediacall" presetSubtype="0" fill="hold" nodeType="withEffect">
                                  <p:stCondLst>
                                    <p:cond delay="0"/>
                                  </p:stCondLst>
                                  <p:childTnLst>
                                    <p:cmd type="call" cmd="playFrom(0.0)">
                                      <p:cBhvr>
                                        <p:cTn id="19" dur="13100" fill="hold"/>
                                        <p:tgtEl>
                                          <p:spTgt spid="10"/>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md type="call" cmd="stop">
                                      <p:cBhvr>
                                        <p:cTn id="25" dur="1">
                                          <p:stCondLst>
                                            <p:cond delay="499"/>
                                          </p:stCondLst>
                                        </p:cTn>
                                        <p:tgtEl>
                                          <p:spTgt spid="10"/>
                                        </p:tgtEl>
                                      </p:cBhvr>
                                    </p:cmd>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0" repeatCount="3000" fill="hold" display="0">
                  <p:stCondLst>
                    <p:cond delay="indefinite"/>
                  </p:stCondLst>
                </p:cTn>
                <p:tgtEl>
                  <p:spTgt spid="10"/>
                </p:tgtEl>
              </p:cMediaNode>
            </p:video>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4D2638-1FC1-E7E4-EDD4-B0E9EAC3E2FA}"/>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2AB3F26A-6EB2-2BED-43EF-216A9E67E016}"/>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Κίνηση</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5F7BFBE8-75CA-7C34-4EFB-D425127E11C5}"/>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Δύο περιοχές</a:t>
            </a:r>
            <a:endParaRPr lang="en-150" dirty="0">
              <a:solidFill>
                <a:schemeClr val="bg1"/>
              </a:solidFill>
            </a:endParaRPr>
          </a:p>
        </p:txBody>
      </p:sp>
      <p:sp>
        <p:nvSpPr>
          <p:cNvPr id="3" name="Subtitle 2">
            <a:extLst>
              <a:ext uri="{FF2B5EF4-FFF2-40B4-BE49-F238E27FC236}">
                <a16:creationId xmlns:a16="http://schemas.microsoft.com/office/drawing/2014/main" id="{C622C328-7F8D-886A-1DB7-0CF75E4CF59E}"/>
              </a:ext>
            </a:extLst>
          </p:cNvPr>
          <p:cNvSpPr txBox="1">
            <a:spLocks/>
          </p:cNvSpPr>
          <p:nvPr/>
        </p:nvSpPr>
        <p:spPr>
          <a:xfrm>
            <a:off x="483640" y="2255591"/>
            <a:ext cx="5488316" cy="45704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Υπο</a:t>
            </a:r>
            <a:r>
              <a:rPr lang="el-GR" u="sng" dirty="0">
                <a:solidFill>
                  <a:schemeClr val="bg1"/>
                </a:solidFill>
              </a:rPr>
              <a:t>-σελήνια περιοχή</a:t>
            </a:r>
          </a:p>
          <a:p>
            <a:r>
              <a:rPr lang="el-GR" dirty="0">
                <a:solidFill>
                  <a:schemeClr val="bg1"/>
                </a:solidFill>
              </a:rPr>
              <a:t>Γήινη περιοχή</a:t>
            </a:r>
          </a:p>
          <a:p>
            <a:r>
              <a:rPr lang="el-GR" dirty="0">
                <a:solidFill>
                  <a:schemeClr val="bg1"/>
                </a:solidFill>
              </a:rPr>
              <a:t>Φυσικές κινήσεις: ευθύγραμμες</a:t>
            </a:r>
          </a:p>
          <a:p>
            <a:endParaRPr lang="el-GR" dirty="0">
              <a:solidFill>
                <a:schemeClr val="bg1"/>
              </a:solidFill>
            </a:endParaRPr>
          </a:p>
          <a:p>
            <a:endParaRPr lang="el-GR" dirty="0">
              <a:solidFill>
                <a:schemeClr val="bg1"/>
              </a:solidFill>
            </a:endParaRPr>
          </a:p>
          <a:p>
            <a:endParaRPr lang="el-GR" dirty="0">
              <a:solidFill>
                <a:schemeClr val="bg1"/>
              </a:solidFill>
            </a:endParaRPr>
          </a:p>
          <a:p>
            <a:endParaRPr lang="el-GR" dirty="0">
              <a:solidFill>
                <a:schemeClr val="bg1"/>
              </a:solidFill>
            </a:endParaRPr>
          </a:p>
          <a:p>
            <a:endParaRPr lang="el-GR" dirty="0">
              <a:solidFill>
                <a:schemeClr val="bg1"/>
              </a:solidFill>
            </a:endParaRPr>
          </a:p>
          <a:p>
            <a:endParaRPr lang="el-GR" dirty="0">
              <a:solidFill>
                <a:schemeClr val="bg1"/>
              </a:solidFill>
            </a:endParaRPr>
          </a:p>
          <a:p>
            <a:r>
              <a:rPr lang="el-GR" dirty="0">
                <a:solidFill>
                  <a:schemeClr val="bg1"/>
                </a:solidFill>
              </a:rPr>
              <a:t>Βίαιες κινήσεις</a:t>
            </a:r>
            <a:endParaRPr lang="en-150" dirty="0">
              <a:solidFill>
                <a:schemeClr val="bg1"/>
              </a:solidFill>
            </a:endParaRPr>
          </a:p>
        </p:txBody>
      </p:sp>
      <p:sp>
        <p:nvSpPr>
          <p:cNvPr id="4" name="Subtitle 2">
            <a:extLst>
              <a:ext uri="{FF2B5EF4-FFF2-40B4-BE49-F238E27FC236}">
                <a16:creationId xmlns:a16="http://schemas.microsoft.com/office/drawing/2014/main" id="{4288AC53-7FF5-0A98-185B-2EC109CAEC7D}"/>
              </a:ext>
            </a:extLst>
          </p:cNvPr>
          <p:cNvSpPr txBox="1">
            <a:spLocks/>
          </p:cNvSpPr>
          <p:nvPr/>
        </p:nvSpPr>
        <p:spPr>
          <a:xfrm>
            <a:off x="6615600" y="2255590"/>
            <a:ext cx="5488316"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Υπερ</a:t>
            </a:r>
            <a:r>
              <a:rPr lang="el-GR" u="sng" dirty="0">
                <a:solidFill>
                  <a:schemeClr val="bg1"/>
                </a:solidFill>
              </a:rPr>
              <a:t>-σελήνια περιοχή</a:t>
            </a:r>
          </a:p>
          <a:p>
            <a:r>
              <a:rPr lang="el-GR" dirty="0">
                <a:solidFill>
                  <a:schemeClr val="bg1"/>
                </a:solidFill>
              </a:rPr>
              <a:t>Ουράνια περιοχή</a:t>
            </a:r>
          </a:p>
          <a:p>
            <a:r>
              <a:rPr lang="el-GR" dirty="0">
                <a:solidFill>
                  <a:schemeClr val="bg1"/>
                </a:solidFill>
              </a:rPr>
              <a:t>Φυσικές κινήσεις: κυκλικές</a:t>
            </a:r>
            <a:endParaRPr lang="en-150" dirty="0">
              <a:solidFill>
                <a:schemeClr val="bg1"/>
              </a:solidFill>
            </a:endParaRPr>
          </a:p>
        </p:txBody>
      </p:sp>
      <p:pic>
        <p:nvPicPr>
          <p:cNvPr id="5" name="Picture 4">
            <a:extLst>
              <a:ext uri="{FF2B5EF4-FFF2-40B4-BE49-F238E27FC236}">
                <a16:creationId xmlns:a16="http://schemas.microsoft.com/office/drawing/2014/main" id="{6A48496A-1E16-3D26-5E00-6420E86051D6}"/>
              </a:ext>
            </a:extLst>
          </p:cNvPr>
          <p:cNvPicPr>
            <a:picLocks noChangeAspect="1"/>
          </p:cNvPicPr>
          <p:nvPr/>
        </p:nvPicPr>
        <p:blipFill rotWithShape="1">
          <a:blip r:embed="rId3"/>
          <a:srcRect b="28570"/>
          <a:stretch/>
        </p:blipFill>
        <p:spPr>
          <a:xfrm>
            <a:off x="2804644" y="4023231"/>
            <a:ext cx="846308" cy="403200"/>
          </a:xfrm>
          <a:prstGeom prst="rect">
            <a:avLst/>
          </a:prstGeom>
        </p:spPr>
      </p:pic>
      <p:pic>
        <p:nvPicPr>
          <p:cNvPr id="19" name="Picture 18">
            <a:extLst>
              <a:ext uri="{FF2B5EF4-FFF2-40B4-BE49-F238E27FC236}">
                <a16:creationId xmlns:a16="http://schemas.microsoft.com/office/drawing/2014/main" id="{DD9C03B2-651E-1D8E-D35C-D0487FCBC427}"/>
              </a:ext>
            </a:extLst>
          </p:cNvPr>
          <p:cNvPicPr>
            <a:picLocks noChangeAspect="1"/>
          </p:cNvPicPr>
          <p:nvPr/>
        </p:nvPicPr>
        <p:blipFill>
          <a:blip r:embed="rId4"/>
          <a:stretch>
            <a:fillRect/>
          </a:stretch>
        </p:blipFill>
        <p:spPr>
          <a:xfrm>
            <a:off x="7679714" y="4023231"/>
            <a:ext cx="3360087" cy="2130549"/>
          </a:xfrm>
          <a:prstGeom prst="rect">
            <a:avLst/>
          </a:prstGeom>
        </p:spPr>
      </p:pic>
      <p:sp>
        <p:nvSpPr>
          <p:cNvPr id="6" name="Subtitle 2">
            <a:extLst>
              <a:ext uri="{FF2B5EF4-FFF2-40B4-BE49-F238E27FC236}">
                <a16:creationId xmlns:a16="http://schemas.microsoft.com/office/drawing/2014/main" id="{DEB2BB11-0AD6-A8CE-E97A-B8BE83BF1C4B}"/>
              </a:ext>
            </a:extLst>
          </p:cNvPr>
          <p:cNvSpPr txBox="1">
            <a:spLocks/>
          </p:cNvSpPr>
          <p:nvPr/>
        </p:nvSpPr>
        <p:spPr>
          <a:xfrm>
            <a:off x="6703684" y="6401341"/>
            <a:ext cx="548831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Αιώνιο κινούν</a:t>
            </a:r>
            <a:endParaRPr lang="en-150" dirty="0">
              <a:solidFill>
                <a:schemeClr val="bg1"/>
              </a:solidFill>
            </a:endParaRPr>
          </a:p>
        </p:txBody>
      </p:sp>
    </p:spTree>
    <p:extLst>
      <p:ext uri="{BB962C8B-B14F-4D97-AF65-F5344CB8AC3E}">
        <p14:creationId xmlns:p14="http://schemas.microsoft.com/office/powerpoint/2010/main" val="3287826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fade">
                                      <p:cBhvr>
                                        <p:cTn id="37" dur="5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42" presetClass="path" presetSubtype="0" accel="50000" decel="50000" fill="hold" nodeType="withEffect">
                                  <p:stCondLst>
                                    <p:cond delay="0"/>
                                  </p:stCondLst>
                                  <p:childTnLst>
                                    <p:animMotion origin="layout" path="M -3.54167E-6 -2.22222E-6 L -0.00078 0.2456 " pathEditMode="relative" rAng="0" ptsTypes="AA">
                                      <p:cBhvr>
                                        <p:cTn id="44" dur="2000" fill="hold"/>
                                        <p:tgtEl>
                                          <p:spTgt spid="5"/>
                                        </p:tgtEl>
                                        <p:attrNameLst>
                                          <p:attrName>ppt_x</p:attrName>
                                          <p:attrName>ppt_y</p:attrName>
                                        </p:attrNameLst>
                                      </p:cBhvr>
                                      <p:rCtr x="-39" y="12269"/>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500"/>
                                        <p:tgtEl>
                                          <p:spTgt spid="3">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6">
                                            <p:txEl>
                                              <p:pRg st="0" end="0"/>
                                            </p:txEl>
                                          </p:spTgt>
                                        </p:tgtEl>
                                        <p:attrNameLst>
                                          <p:attrName>style.visibility</p:attrName>
                                        </p:attrNameLst>
                                      </p:cBhvr>
                                      <p:to>
                                        <p:strVal val="visible"/>
                                      </p:to>
                                    </p:set>
                                    <p:animEffect transition="in" filter="fade">
                                      <p:cBhvr>
                                        <p:cTn id="5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uiExpand="1" build="p"/>
      <p:bldP spid="4" grpId="0" uiExpand="1" build="p"/>
      <p:bldP spid="6"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233A40-C1C8-ED29-95CB-1808AD13A1C6}"/>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AE0E2351-723D-E96A-EFC0-73D449A55776}"/>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Κόσμος</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80EEFBEF-CC66-8A4B-6586-0F275FD1B88E}"/>
              </a:ext>
            </a:extLst>
          </p:cNvPr>
          <p:cNvSpPr>
            <a:spLocks noGrp="1"/>
          </p:cNvSpPr>
          <p:nvPr>
            <p:ph type="subTitle" idx="1"/>
          </p:nvPr>
        </p:nvSpPr>
        <p:spPr>
          <a:xfrm>
            <a:off x="290558" y="1441032"/>
            <a:ext cx="11843132" cy="4109843"/>
          </a:xfrm>
        </p:spPr>
        <p:txBody>
          <a:bodyPr wrap="square">
            <a:spAutoFit/>
          </a:bodyPr>
          <a:lstStyle/>
          <a:p>
            <a:r>
              <a:rPr lang="el-GR" u="sng" dirty="0" err="1">
                <a:solidFill>
                  <a:schemeClr val="bg1"/>
                </a:solidFill>
              </a:rPr>
              <a:t>Υπο</a:t>
            </a:r>
            <a:r>
              <a:rPr lang="el-GR" u="sng" dirty="0">
                <a:solidFill>
                  <a:schemeClr val="bg1"/>
                </a:solidFill>
              </a:rPr>
              <a:t>-σελήνια περιοχή</a:t>
            </a:r>
            <a:endParaRPr lang="en-US" u="sng" dirty="0">
              <a:solidFill>
                <a:schemeClr val="bg1"/>
              </a:solidFill>
            </a:endParaRPr>
          </a:p>
          <a:p>
            <a:r>
              <a:rPr lang="el-GR" dirty="0">
                <a:solidFill>
                  <a:schemeClr val="bg1"/>
                </a:solidFill>
              </a:rPr>
              <a:t>Βασικά Συμπεράσματα:</a:t>
            </a:r>
          </a:p>
          <a:p>
            <a:endParaRPr lang="el-GR" dirty="0">
              <a:solidFill>
                <a:schemeClr val="bg1"/>
              </a:solidFill>
            </a:endParaRPr>
          </a:p>
          <a:p>
            <a:pPr marL="342900" indent="-342900" algn="l">
              <a:buFont typeface="Arial" panose="020B0604020202020204" pitchFamily="34" charset="0"/>
              <a:buChar char="•"/>
            </a:pPr>
            <a:r>
              <a:rPr lang="el-GR" dirty="0">
                <a:solidFill>
                  <a:schemeClr val="bg1"/>
                </a:solidFill>
              </a:rPr>
              <a:t>Όταν ένα σώμα πέφτει: η διάρκεια πτώσης είναι αντιστρόφως ανάλογη του βάρους.</a:t>
            </a:r>
          </a:p>
          <a:p>
            <a:pPr marL="342900" indent="-342900" algn="l">
              <a:buFont typeface="Arial" panose="020B0604020202020204" pitchFamily="34" charset="0"/>
              <a:buChar char="•"/>
            </a:pPr>
            <a:r>
              <a:rPr lang="el-GR" dirty="0">
                <a:solidFill>
                  <a:schemeClr val="bg1"/>
                </a:solidFill>
              </a:rPr>
              <a:t>Για να υπάρχει κίνηση πρέπει να υπάρχει αίτιο. Όταν παύει το αίτιο, παύει και η κίνηση.</a:t>
            </a:r>
          </a:p>
          <a:p>
            <a:pPr marL="342900" indent="-342900" algn="l">
              <a:buFont typeface="Arial" panose="020B0604020202020204" pitchFamily="34" charset="0"/>
              <a:buChar char="•"/>
            </a:pPr>
            <a:r>
              <a:rPr lang="el-GR" dirty="0">
                <a:solidFill>
                  <a:schemeClr val="bg1"/>
                </a:solidFill>
              </a:rPr>
              <a:t>Η φυσική κατάσταση των σωμάτων είναι η ακινησία. </a:t>
            </a:r>
          </a:p>
          <a:p>
            <a:pPr marL="342900" indent="-342900" algn="l">
              <a:buFont typeface="Arial" panose="020B0604020202020204" pitchFamily="34" charset="0"/>
              <a:buChar char="•"/>
            </a:pPr>
            <a:r>
              <a:rPr lang="el-GR" dirty="0">
                <a:solidFill>
                  <a:schemeClr val="bg1"/>
                </a:solidFill>
              </a:rPr>
              <a:t>Όσο πιο ισχυρή είναι η δύναμη, τόσο πιο γρήγορη είναι η κίνηση.</a:t>
            </a:r>
          </a:p>
          <a:p>
            <a:pPr marL="342900" indent="-342900" algn="l">
              <a:buFont typeface="Arial" panose="020B0604020202020204" pitchFamily="34" charset="0"/>
              <a:buChar char="•"/>
            </a:pPr>
            <a:r>
              <a:rPr lang="el-GR" dirty="0">
                <a:solidFill>
                  <a:schemeClr val="bg1"/>
                </a:solidFill>
              </a:rPr>
              <a:t>Το μέσο αντιστέκεται στην κίνηση. </a:t>
            </a:r>
          </a:p>
          <a:p>
            <a:pPr marL="342900" indent="-342900" algn="l">
              <a:buFont typeface="Arial" panose="020B0604020202020204" pitchFamily="34" charset="0"/>
              <a:buChar char="•"/>
            </a:pPr>
            <a:r>
              <a:rPr lang="el-GR" dirty="0">
                <a:solidFill>
                  <a:schemeClr val="bg1"/>
                </a:solidFill>
              </a:rPr>
              <a:t>Δεν υπάρχει κενό.</a:t>
            </a:r>
          </a:p>
        </p:txBody>
      </p:sp>
    </p:spTree>
    <p:extLst>
      <p:ext uri="{BB962C8B-B14F-4D97-AF65-F5344CB8AC3E}">
        <p14:creationId xmlns:p14="http://schemas.microsoft.com/office/powerpoint/2010/main" val="1401296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0C58CDC-C91C-16DA-B828-DF5EC95E761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8F69EE3-D224-3BBB-4687-2D61505758EB}"/>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Ουράνιες κινήσεις</a:t>
            </a:r>
          </a:p>
        </p:txBody>
      </p:sp>
      <p:pic>
        <p:nvPicPr>
          <p:cNvPr id="3" name="'Sun Lapse' Motion controlled 4K time Lapse">
            <a:hlinkClick r:id="" action="ppaction://media"/>
            <a:extLst>
              <a:ext uri="{FF2B5EF4-FFF2-40B4-BE49-F238E27FC236}">
                <a16:creationId xmlns:a16="http://schemas.microsoft.com/office/drawing/2014/main" id="{6ED8BEF3-BD1F-A69C-C02E-25EF75D83CA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94716" y="1209856"/>
            <a:ext cx="8402568" cy="4725965"/>
          </a:xfrm>
          <a:prstGeom prst="rect">
            <a:avLst/>
          </a:prstGeom>
        </p:spPr>
      </p:pic>
    </p:spTree>
    <p:extLst>
      <p:ext uri="{BB962C8B-B14F-4D97-AF65-F5344CB8AC3E}">
        <p14:creationId xmlns:p14="http://schemas.microsoft.com/office/powerpoint/2010/main" val="875603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4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D293E92-0DC4-A03F-22BF-5701465A197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32700F09-E411-99CE-BF74-52E120DA198A}"/>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Ηλιακό ρολόι</a:t>
            </a:r>
          </a:p>
        </p:txBody>
      </p:sp>
      <p:pic>
        <p:nvPicPr>
          <p:cNvPr id="4" name="Time Lapse Sun Dial">
            <a:hlinkClick r:id="" action="ppaction://media"/>
            <a:extLst>
              <a:ext uri="{FF2B5EF4-FFF2-40B4-BE49-F238E27FC236}">
                <a16:creationId xmlns:a16="http://schemas.microsoft.com/office/drawing/2014/main" id="{4015B0F1-A292-DCA5-ADE6-900C485FD83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95311" y="1489754"/>
            <a:ext cx="7838106" cy="4408488"/>
          </a:xfrm>
          <a:prstGeom prst="rect">
            <a:avLst/>
          </a:prstGeom>
        </p:spPr>
      </p:pic>
    </p:spTree>
    <p:extLst>
      <p:ext uri="{BB962C8B-B14F-4D97-AF65-F5344CB8AC3E}">
        <p14:creationId xmlns:p14="http://schemas.microsoft.com/office/powerpoint/2010/main" val="232491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1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FCA784-10A9-A61A-2FBD-0695666A113C}"/>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FC6FCB7-A9F1-3FF9-FF9C-4A29EF7F27EE}"/>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Ουράνιες κινήσεις</a:t>
            </a:r>
          </a:p>
        </p:txBody>
      </p:sp>
      <p:pic>
        <p:nvPicPr>
          <p:cNvPr id="2" name="Jewels of the night sky_ time-lapse video, Chile - Nikon D810A">
            <a:hlinkClick r:id="" action="ppaction://media"/>
            <a:extLst>
              <a:ext uri="{FF2B5EF4-FFF2-40B4-BE49-F238E27FC236}">
                <a16:creationId xmlns:a16="http://schemas.microsoft.com/office/drawing/2014/main" id="{4AE7C2F2-C6AB-ED1E-F1A0-134FC83B912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3966" y="1341140"/>
            <a:ext cx="8084068" cy="4546828"/>
          </a:xfrm>
          <a:prstGeom prst="rect">
            <a:avLst/>
          </a:prstGeom>
        </p:spPr>
      </p:pic>
    </p:spTree>
    <p:extLst>
      <p:ext uri="{BB962C8B-B14F-4D97-AF65-F5344CB8AC3E}">
        <p14:creationId xmlns:p14="http://schemas.microsoft.com/office/powerpoint/2010/main" val="4247055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0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99CCC7-2948-2913-65C3-4A8A290190C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FA553D7-8A48-9BD4-A186-FD73EAD1B511}"/>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Ουράνιες κινήσεις</a:t>
            </a:r>
          </a:p>
        </p:txBody>
      </p:sp>
      <p:pic>
        <p:nvPicPr>
          <p:cNvPr id="8" name="The Moving Stars of the Northern Hemisphere">
            <a:hlinkClick r:id="" action="ppaction://media"/>
            <a:extLst>
              <a:ext uri="{FF2B5EF4-FFF2-40B4-BE49-F238E27FC236}">
                <a16:creationId xmlns:a16="http://schemas.microsoft.com/office/drawing/2014/main" id="{B544CA2B-A6C3-E13D-3A0B-E2485BDC3C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44868" y="1134876"/>
            <a:ext cx="8702263" cy="5437260"/>
          </a:xfrm>
          <a:prstGeom prst="rect">
            <a:avLst/>
          </a:prstGeom>
        </p:spPr>
      </p:pic>
    </p:spTree>
    <p:extLst>
      <p:ext uri="{BB962C8B-B14F-4D97-AF65-F5344CB8AC3E}">
        <p14:creationId xmlns:p14="http://schemas.microsoft.com/office/powerpoint/2010/main" val="1172281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08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4BF64E-5915-F5EC-B678-DD9C8BD355D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AB2A43EB-7308-498B-23DD-4346D5C0BA6D}"/>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Όμως …</a:t>
            </a:r>
          </a:p>
        </p:txBody>
      </p:sp>
      <p:pic>
        <p:nvPicPr>
          <p:cNvPr id="2" name="Milky Way Earth Rotating_Trim">
            <a:hlinkClick r:id="" action="ppaction://media"/>
            <a:extLst>
              <a:ext uri="{FF2B5EF4-FFF2-40B4-BE49-F238E27FC236}">
                <a16:creationId xmlns:a16="http://schemas.microsoft.com/office/drawing/2014/main" id="{B61321EC-CC0E-D3AE-BB94-8E2B5CDD969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08389" y="1180563"/>
            <a:ext cx="3032760" cy="5391573"/>
          </a:xfrm>
          <a:prstGeom prst="rect">
            <a:avLst/>
          </a:prstGeom>
        </p:spPr>
      </p:pic>
    </p:spTree>
    <p:extLst>
      <p:ext uri="{BB962C8B-B14F-4D97-AF65-F5344CB8AC3E}">
        <p14:creationId xmlns:p14="http://schemas.microsoft.com/office/powerpoint/2010/main" val="4117915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D4609A-111B-C85F-A3D1-A319B46D745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8D1AFEA-5C82-594B-FEF1-6CAE8E170F14}"/>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Κόσμος</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497FC397-2DEC-082F-D59F-A1CAEFF52C55}"/>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Δύο περιοχές</a:t>
            </a:r>
            <a:endParaRPr lang="en-150" dirty="0">
              <a:solidFill>
                <a:schemeClr val="bg1"/>
              </a:solidFill>
            </a:endParaRPr>
          </a:p>
        </p:txBody>
      </p:sp>
      <p:sp>
        <p:nvSpPr>
          <p:cNvPr id="3" name="Subtitle 2">
            <a:extLst>
              <a:ext uri="{FF2B5EF4-FFF2-40B4-BE49-F238E27FC236}">
                <a16:creationId xmlns:a16="http://schemas.microsoft.com/office/drawing/2014/main" id="{E4EDE35F-FF07-1DD1-57B6-0F7F1662FE4D}"/>
              </a:ext>
            </a:extLst>
          </p:cNvPr>
          <p:cNvSpPr txBox="1">
            <a:spLocks/>
          </p:cNvSpPr>
          <p:nvPr/>
        </p:nvSpPr>
        <p:spPr>
          <a:xfrm>
            <a:off x="938254" y="2255591"/>
            <a:ext cx="5033702" cy="410984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Υπο</a:t>
            </a:r>
            <a:r>
              <a:rPr lang="el-GR" u="sng" dirty="0">
                <a:solidFill>
                  <a:schemeClr val="bg1"/>
                </a:solidFill>
              </a:rPr>
              <a:t>-σελήνια περιοχή</a:t>
            </a:r>
          </a:p>
          <a:p>
            <a:r>
              <a:rPr lang="el-GR" dirty="0">
                <a:solidFill>
                  <a:schemeClr val="bg1"/>
                </a:solidFill>
              </a:rPr>
              <a:t>Γήινη περιοχή</a:t>
            </a:r>
          </a:p>
          <a:p>
            <a:r>
              <a:rPr lang="el-GR" dirty="0">
                <a:solidFill>
                  <a:schemeClr val="bg1"/>
                </a:solidFill>
              </a:rPr>
              <a:t>4 βασικά στοιχεία</a:t>
            </a:r>
          </a:p>
          <a:p>
            <a:r>
              <a:rPr lang="el-GR" dirty="0">
                <a:solidFill>
                  <a:schemeClr val="bg1"/>
                </a:solidFill>
              </a:rPr>
              <a:t>(γη, νερό, αέρας, φωτιά)</a:t>
            </a:r>
          </a:p>
          <a:p>
            <a:r>
              <a:rPr lang="el-GR" dirty="0">
                <a:solidFill>
                  <a:schemeClr val="bg1"/>
                </a:solidFill>
              </a:rPr>
              <a:t>Φυσικές κινήσεις: ευθύγραμμες</a:t>
            </a:r>
          </a:p>
          <a:p>
            <a:endParaRPr lang="el-GR" dirty="0">
              <a:solidFill>
                <a:schemeClr val="bg1"/>
              </a:solidFill>
            </a:endParaRPr>
          </a:p>
          <a:p>
            <a:r>
              <a:rPr lang="el-GR" u="sng" dirty="0">
                <a:solidFill>
                  <a:schemeClr val="bg1"/>
                </a:solidFill>
              </a:rPr>
              <a:t>Αίτιο (κινούν)</a:t>
            </a:r>
          </a:p>
          <a:p>
            <a:r>
              <a:rPr lang="el-GR" dirty="0">
                <a:solidFill>
                  <a:schemeClr val="bg1"/>
                </a:solidFill>
              </a:rPr>
              <a:t>Φυσικές κινήσεις: φύση σώματος</a:t>
            </a:r>
            <a:endParaRPr lang="en-150" dirty="0">
              <a:solidFill>
                <a:schemeClr val="bg1"/>
              </a:solidFill>
            </a:endParaRPr>
          </a:p>
          <a:p>
            <a:r>
              <a:rPr lang="el-GR" dirty="0">
                <a:solidFill>
                  <a:schemeClr val="bg1"/>
                </a:solidFill>
              </a:rPr>
              <a:t>Βίαιες κινήσεις: εξωτερικό αίτιο</a:t>
            </a:r>
          </a:p>
        </p:txBody>
      </p:sp>
      <p:sp>
        <p:nvSpPr>
          <p:cNvPr id="4" name="Subtitle 2">
            <a:extLst>
              <a:ext uri="{FF2B5EF4-FFF2-40B4-BE49-F238E27FC236}">
                <a16:creationId xmlns:a16="http://schemas.microsoft.com/office/drawing/2014/main" id="{7288B9A1-BBBE-7A80-4DF4-DFE739277973}"/>
              </a:ext>
            </a:extLst>
          </p:cNvPr>
          <p:cNvSpPr txBox="1">
            <a:spLocks/>
          </p:cNvSpPr>
          <p:nvPr/>
        </p:nvSpPr>
        <p:spPr>
          <a:xfrm>
            <a:off x="6615600" y="2255590"/>
            <a:ext cx="5488316" cy="410984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Υπερ</a:t>
            </a:r>
            <a:r>
              <a:rPr lang="el-GR" u="sng" dirty="0">
                <a:solidFill>
                  <a:schemeClr val="bg1"/>
                </a:solidFill>
              </a:rPr>
              <a:t>-σελήνια περιοχή</a:t>
            </a:r>
          </a:p>
          <a:p>
            <a:r>
              <a:rPr lang="el-GR" dirty="0">
                <a:solidFill>
                  <a:schemeClr val="bg1"/>
                </a:solidFill>
              </a:rPr>
              <a:t>Ουράνια περιοχή</a:t>
            </a:r>
          </a:p>
          <a:p>
            <a:r>
              <a:rPr lang="el-GR" dirty="0">
                <a:solidFill>
                  <a:schemeClr val="bg1"/>
                </a:solidFill>
              </a:rPr>
              <a:t>πεμπτουσία (αιθέρας)</a:t>
            </a:r>
          </a:p>
          <a:p>
            <a:endParaRPr lang="el-GR" dirty="0">
              <a:solidFill>
                <a:schemeClr val="bg1"/>
              </a:solidFill>
            </a:endParaRPr>
          </a:p>
          <a:p>
            <a:r>
              <a:rPr lang="el-GR" dirty="0">
                <a:solidFill>
                  <a:schemeClr val="bg1"/>
                </a:solidFill>
              </a:rPr>
              <a:t>Φυσικές κινήσεις: κυκλικές</a:t>
            </a:r>
          </a:p>
          <a:p>
            <a:endParaRPr lang="el-GR" dirty="0">
              <a:solidFill>
                <a:schemeClr val="bg1"/>
              </a:solidFill>
            </a:endParaRPr>
          </a:p>
          <a:p>
            <a:r>
              <a:rPr lang="el-GR" u="sng" dirty="0">
                <a:solidFill>
                  <a:schemeClr val="bg1"/>
                </a:solidFill>
              </a:rPr>
              <a:t>Αίτιο (κινούν)</a:t>
            </a:r>
          </a:p>
          <a:p>
            <a:r>
              <a:rPr lang="el-GR" dirty="0">
                <a:solidFill>
                  <a:schemeClr val="bg1"/>
                </a:solidFill>
              </a:rPr>
              <a:t>Ποιος τις προκαλεί?</a:t>
            </a:r>
          </a:p>
          <a:p>
            <a:r>
              <a:rPr lang="el-GR" dirty="0">
                <a:solidFill>
                  <a:schemeClr val="bg1"/>
                </a:solidFill>
              </a:rPr>
              <a:t>«το ακίνητο κινούν»</a:t>
            </a:r>
            <a:endParaRPr lang="en-150" dirty="0">
              <a:solidFill>
                <a:schemeClr val="bg1"/>
              </a:solidFill>
            </a:endParaRPr>
          </a:p>
        </p:txBody>
      </p:sp>
    </p:spTree>
    <p:extLst>
      <p:ext uri="{BB962C8B-B14F-4D97-AF65-F5344CB8AC3E}">
        <p14:creationId xmlns:p14="http://schemas.microsoft.com/office/powerpoint/2010/main" val="2763650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13BC13-F175-CDED-4551-4EB79F6C452C}"/>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A70E439A-A604-A999-9F3B-9F496816F1A2}"/>
              </a:ext>
            </a:extLst>
          </p:cNvPr>
          <p:cNvSpPr txBox="1">
            <a:spLocks/>
          </p:cNvSpPr>
          <p:nvPr/>
        </p:nvSpPr>
        <p:spPr>
          <a:xfrm>
            <a:off x="174434" y="3218599"/>
            <a:ext cx="11843132" cy="424732"/>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2400" dirty="0">
                <a:solidFill>
                  <a:schemeClr val="bg1"/>
                </a:solidFill>
                <a:latin typeface="+mn-lt"/>
              </a:rPr>
              <a:t>όμως η εικόνα δεν είναι τόσο απλή…</a:t>
            </a:r>
            <a:endParaRPr lang="en-150" sz="2400" dirty="0">
              <a:solidFill>
                <a:schemeClr val="bg1"/>
              </a:solidFill>
              <a:latin typeface="+mn-lt"/>
            </a:endParaRPr>
          </a:p>
        </p:txBody>
      </p:sp>
    </p:spTree>
    <p:extLst>
      <p:ext uri="{BB962C8B-B14F-4D97-AF65-F5344CB8AC3E}">
        <p14:creationId xmlns:p14="http://schemas.microsoft.com/office/powerpoint/2010/main" val="3880395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B1AC39-B937-867E-FFCD-F4B9BF5DF7A2}"/>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FEC60A6-B6FA-B4F9-7A45-A189AABCDC2D}"/>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Κίνηση Πλανήτη Ερμή</a:t>
            </a:r>
          </a:p>
        </p:txBody>
      </p:sp>
      <p:pic>
        <p:nvPicPr>
          <p:cNvPr id="3" name="Picture 2">
            <a:extLst>
              <a:ext uri="{FF2B5EF4-FFF2-40B4-BE49-F238E27FC236}">
                <a16:creationId xmlns:a16="http://schemas.microsoft.com/office/drawing/2014/main" id="{08D64883-1F57-F209-646A-D40E5910D5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291" y="1475268"/>
            <a:ext cx="10049417" cy="442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046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D03993-602B-3ECC-05BC-5DC03AB5D53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A6AAFD7-F502-1C75-6DA4-358BA489C1BA}"/>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Ανάδρομη κίνηση Άρη (1996-1997)</a:t>
            </a:r>
          </a:p>
        </p:txBody>
      </p:sp>
      <p:pic>
        <p:nvPicPr>
          <p:cNvPr id="24580" name="Picture 4">
            <a:extLst>
              <a:ext uri="{FF2B5EF4-FFF2-40B4-BE49-F238E27FC236}">
                <a16:creationId xmlns:a16="http://schemas.microsoft.com/office/drawing/2014/main" id="{40C2B6C2-6294-9781-0289-809AD7D67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9857" y="1554823"/>
            <a:ext cx="6929919" cy="461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499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CFFEAD8-3C46-73A4-B26B-C50302873B7C}"/>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82EE32C-D870-9550-15B0-26DFB2B55A62}"/>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Ανάδρομη κίνηση Άρη (2003)</a:t>
            </a:r>
          </a:p>
        </p:txBody>
      </p:sp>
      <p:pic>
        <p:nvPicPr>
          <p:cNvPr id="24578" name="Picture 2">
            <a:extLst>
              <a:ext uri="{FF2B5EF4-FFF2-40B4-BE49-F238E27FC236}">
                <a16:creationId xmlns:a16="http://schemas.microsoft.com/office/drawing/2014/main" id="{5C6C9F9F-A4F3-75AB-A799-70D45710A2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118" y="1182804"/>
            <a:ext cx="5220128" cy="5220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953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58F2AF9-9899-B005-C044-54225919D6FC}"/>
            </a:ext>
          </a:extLst>
        </p:cNvPr>
        <p:cNvGrpSpPr/>
        <p:nvPr/>
      </p:nvGrpSpPr>
      <p:grpSpPr>
        <a:xfrm>
          <a:off x="0" y="0"/>
          <a:ext cx="0" cy="0"/>
          <a:chOff x="0" y="0"/>
          <a:chExt cx="0" cy="0"/>
        </a:xfrm>
      </p:grpSpPr>
      <p:pic>
        <p:nvPicPr>
          <p:cNvPr id="2" name="Saturn2.mp4">
            <a:hlinkClick r:id="" action="ppaction://media"/>
            <a:extLst>
              <a:ext uri="{FF2B5EF4-FFF2-40B4-BE49-F238E27FC236}">
                <a16:creationId xmlns:a16="http://schemas.microsoft.com/office/drawing/2014/main" id="{6291A62B-FB3F-DB3F-7C76-F68B0F31FA09}"/>
              </a:ext>
            </a:extLst>
          </p:cNvPr>
          <p:cNvPicPr>
            <a:picLocks/>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0" y="0"/>
            <a:ext cx="11974664" cy="63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CFBBA5C8-7106-792D-CBEB-F156BDD56858}"/>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Κρόνος (2008 – 2012)</a:t>
            </a:r>
          </a:p>
        </p:txBody>
      </p:sp>
    </p:spTree>
    <p:extLst>
      <p:ext uri="{BB962C8B-B14F-4D97-AF65-F5344CB8AC3E}">
        <p14:creationId xmlns:p14="http://schemas.microsoft.com/office/powerpoint/2010/main" val="3804740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4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72CAD94-7D35-F6C7-7124-46C1E9E7AAD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E225D67-1658-AA36-7BB4-7F7C21AB62D2}"/>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Ανάδρομες κινήσεις Άρη (κάθε δύο έτη)</a:t>
            </a:r>
          </a:p>
        </p:txBody>
      </p:sp>
      <p:pic>
        <p:nvPicPr>
          <p:cNvPr id="23554" name="Picture 2">
            <a:extLst>
              <a:ext uri="{FF2B5EF4-FFF2-40B4-BE49-F238E27FC236}">
                <a16:creationId xmlns:a16="http://schemas.microsoft.com/office/drawing/2014/main" id="{ECBCC41E-FDAC-8263-D61D-24D04BE2A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461" y="1695237"/>
            <a:ext cx="9545078" cy="415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133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071E8B-11CC-FFE0-9F0F-EE9C25DA8DC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6E3AA6CA-4043-CFDE-BF12-005639D0ADCF}"/>
              </a:ext>
            </a:extLst>
          </p:cNvPr>
          <p:cNvSpPr txBox="1">
            <a:spLocks/>
          </p:cNvSpPr>
          <p:nvPr/>
        </p:nvSpPr>
        <p:spPr>
          <a:xfrm>
            <a:off x="701954" y="265316"/>
            <a:ext cx="1078809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Μοντέλο </a:t>
            </a:r>
            <a:r>
              <a:rPr lang="el-GR" sz="4400" dirty="0" err="1">
                <a:solidFill>
                  <a:schemeClr val="bg1"/>
                </a:solidFill>
                <a:latin typeface="+mn-lt"/>
              </a:rPr>
              <a:t>Ευδόξου</a:t>
            </a:r>
            <a:r>
              <a:rPr lang="el-GR" sz="4400" dirty="0">
                <a:solidFill>
                  <a:schemeClr val="bg1"/>
                </a:solidFill>
                <a:latin typeface="+mn-lt"/>
              </a:rPr>
              <a:t> (407-355 π.Χ.)</a:t>
            </a:r>
          </a:p>
        </p:txBody>
      </p:sp>
      <p:pic>
        <p:nvPicPr>
          <p:cNvPr id="25602" name="Picture 2">
            <a:extLst>
              <a:ext uri="{FF2B5EF4-FFF2-40B4-BE49-F238E27FC236}">
                <a16:creationId xmlns:a16="http://schemas.microsoft.com/office/drawing/2014/main" id="{59690DF0-CF8B-7F8F-D46A-7E57D1605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089" y="1143000"/>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D7752E3-4022-E558-B7B0-7B81465BA606}"/>
              </a:ext>
            </a:extLst>
          </p:cNvPr>
          <p:cNvPicPr>
            <a:picLocks noChangeAspect="1"/>
          </p:cNvPicPr>
          <p:nvPr/>
        </p:nvPicPr>
        <p:blipFill>
          <a:blip r:embed="rId4"/>
          <a:stretch>
            <a:fillRect/>
          </a:stretch>
        </p:blipFill>
        <p:spPr>
          <a:xfrm>
            <a:off x="6991956" y="1256016"/>
            <a:ext cx="3559603" cy="4714658"/>
          </a:xfrm>
          <a:prstGeom prst="rect">
            <a:avLst/>
          </a:prstGeom>
        </p:spPr>
      </p:pic>
    </p:spTree>
    <p:extLst>
      <p:ext uri="{BB962C8B-B14F-4D97-AF65-F5344CB8AC3E}">
        <p14:creationId xmlns:p14="http://schemas.microsoft.com/office/powerpoint/2010/main" val="1629638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27D933E-DC3E-EFD3-79A8-80665872AB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155F9-CAC3-39C0-10E8-0AD190DB5115}"/>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Μοντέλο </a:t>
            </a:r>
            <a:r>
              <a:rPr lang="el-GR" sz="4400" dirty="0" err="1">
                <a:solidFill>
                  <a:schemeClr val="bg1"/>
                </a:solidFill>
                <a:latin typeface="+mn-lt"/>
              </a:rPr>
              <a:t>Ευδόξου</a:t>
            </a:r>
            <a:r>
              <a:rPr lang="en-US" sz="4400" dirty="0">
                <a:solidFill>
                  <a:schemeClr val="bg1"/>
                </a:solidFill>
                <a:latin typeface="+mn-lt"/>
              </a:rPr>
              <a:t> (</a:t>
            </a:r>
            <a:r>
              <a:rPr lang="el-GR" sz="4400" dirty="0">
                <a:solidFill>
                  <a:schemeClr val="bg1"/>
                </a:solidFill>
                <a:latin typeface="+mn-lt"/>
              </a:rPr>
              <a:t>μηχανική υλοποίηση)</a:t>
            </a:r>
          </a:p>
        </p:txBody>
      </p:sp>
      <p:pic>
        <p:nvPicPr>
          <p:cNvPr id="3" name="Mechanical Model Eudoxus_Trim">
            <a:hlinkClick r:id="" action="ppaction://media"/>
            <a:extLst>
              <a:ext uri="{FF2B5EF4-FFF2-40B4-BE49-F238E27FC236}">
                <a16:creationId xmlns:a16="http://schemas.microsoft.com/office/drawing/2014/main" id="{D44E10C9-8AB6-8AB5-B42A-06962EF7A7B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5507" y="1211914"/>
            <a:ext cx="6220985" cy="4663849"/>
          </a:xfrm>
          <a:prstGeom prst="rect">
            <a:avLst/>
          </a:prstGeom>
        </p:spPr>
      </p:pic>
    </p:spTree>
    <p:extLst>
      <p:ext uri="{BB962C8B-B14F-4D97-AF65-F5344CB8AC3E}">
        <p14:creationId xmlns:p14="http://schemas.microsoft.com/office/powerpoint/2010/main" val="240746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endCondLst>
                    <p:cond evt="onNext"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19E3D1E-A71F-3F8F-9AEE-1729B1D9D1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676ED6-7A73-53B4-38A8-AA0A3E67E842}"/>
              </a:ext>
            </a:extLst>
          </p:cNvPr>
          <p:cNvSpPr txBox="1">
            <a:spLocks/>
          </p:cNvSpPr>
          <p:nvPr/>
        </p:nvSpPr>
        <p:spPr>
          <a:xfrm>
            <a:off x="773873" y="417716"/>
            <a:ext cx="5322127"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Η εικόνα του κόσμου</a:t>
            </a:r>
          </a:p>
        </p:txBody>
      </p:sp>
      <p:pic>
        <p:nvPicPr>
          <p:cNvPr id="5" name="Picture 4">
            <a:extLst>
              <a:ext uri="{FF2B5EF4-FFF2-40B4-BE49-F238E27FC236}">
                <a16:creationId xmlns:a16="http://schemas.microsoft.com/office/drawing/2014/main" id="{76F1E079-D711-1504-2D1F-A46297B96669}"/>
              </a:ext>
            </a:extLst>
          </p:cNvPr>
          <p:cNvPicPr>
            <a:picLocks noChangeAspect="1"/>
          </p:cNvPicPr>
          <p:nvPr/>
        </p:nvPicPr>
        <p:blipFill>
          <a:blip r:embed="rId3"/>
          <a:stretch>
            <a:fillRect/>
          </a:stretch>
        </p:blipFill>
        <p:spPr>
          <a:xfrm>
            <a:off x="6096000" y="544220"/>
            <a:ext cx="5681773" cy="5769560"/>
          </a:xfrm>
          <a:prstGeom prst="rect">
            <a:avLst/>
          </a:prstGeom>
        </p:spPr>
      </p:pic>
      <p:sp>
        <p:nvSpPr>
          <p:cNvPr id="6" name="Subtitle 2">
            <a:extLst>
              <a:ext uri="{FF2B5EF4-FFF2-40B4-BE49-F238E27FC236}">
                <a16:creationId xmlns:a16="http://schemas.microsoft.com/office/drawing/2014/main" id="{C3FAC0C2-2BF4-1C3D-5CBA-026D7D5B9558}"/>
              </a:ext>
            </a:extLst>
          </p:cNvPr>
          <p:cNvSpPr txBox="1">
            <a:spLocks/>
          </p:cNvSpPr>
          <p:nvPr/>
        </p:nvSpPr>
        <p:spPr>
          <a:xfrm>
            <a:off x="414227" y="1476363"/>
            <a:ext cx="5033702" cy="503112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Ξυλογραφία (1508)</a:t>
            </a:r>
          </a:p>
          <a:p>
            <a:endParaRPr lang="en-US" dirty="0">
              <a:solidFill>
                <a:schemeClr val="bg1"/>
              </a:solidFill>
            </a:endParaRPr>
          </a:p>
          <a:p>
            <a:r>
              <a:rPr lang="en-US" dirty="0">
                <a:solidFill>
                  <a:schemeClr val="bg1"/>
                </a:solidFill>
              </a:rPr>
              <a:t>Earth, Water, Air, Fire</a:t>
            </a:r>
            <a:endParaRPr lang="el-GR" dirty="0">
              <a:solidFill>
                <a:schemeClr val="bg1"/>
              </a:solidFill>
            </a:endParaRPr>
          </a:p>
          <a:p>
            <a:r>
              <a:rPr lang="en-US" dirty="0">
                <a:solidFill>
                  <a:schemeClr val="bg1"/>
                </a:solidFill>
              </a:rPr>
              <a:t>Lune: </a:t>
            </a:r>
            <a:r>
              <a:rPr lang="el-GR" dirty="0">
                <a:solidFill>
                  <a:schemeClr val="bg1"/>
                </a:solidFill>
              </a:rPr>
              <a:t>σελήνη</a:t>
            </a:r>
          </a:p>
          <a:p>
            <a:r>
              <a:rPr lang="en-US" dirty="0">
                <a:solidFill>
                  <a:schemeClr val="bg1"/>
                </a:solidFill>
              </a:rPr>
              <a:t>Mercury</a:t>
            </a:r>
          </a:p>
          <a:p>
            <a:r>
              <a:rPr lang="en-US" dirty="0">
                <a:solidFill>
                  <a:schemeClr val="bg1"/>
                </a:solidFill>
              </a:rPr>
              <a:t>Venus</a:t>
            </a:r>
          </a:p>
          <a:p>
            <a:r>
              <a:rPr lang="en-US" dirty="0">
                <a:solidFill>
                  <a:schemeClr val="bg1"/>
                </a:solidFill>
              </a:rPr>
              <a:t>Sun</a:t>
            </a:r>
          </a:p>
          <a:p>
            <a:r>
              <a:rPr lang="en-US" dirty="0">
                <a:solidFill>
                  <a:schemeClr val="bg1"/>
                </a:solidFill>
              </a:rPr>
              <a:t>Mars</a:t>
            </a:r>
          </a:p>
          <a:p>
            <a:r>
              <a:rPr lang="en-US" dirty="0">
                <a:solidFill>
                  <a:schemeClr val="bg1"/>
                </a:solidFill>
              </a:rPr>
              <a:t>Jupiter</a:t>
            </a:r>
          </a:p>
          <a:p>
            <a:r>
              <a:rPr lang="en-US" dirty="0">
                <a:solidFill>
                  <a:schemeClr val="bg1"/>
                </a:solidFill>
              </a:rPr>
              <a:t>Saturn</a:t>
            </a:r>
          </a:p>
          <a:p>
            <a:r>
              <a:rPr lang="en-US" dirty="0">
                <a:solidFill>
                  <a:schemeClr val="bg1"/>
                </a:solidFill>
              </a:rPr>
              <a:t>Fixed stars</a:t>
            </a:r>
            <a:endParaRPr lang="el-GR" dirty="0">
              <a:solidFill>
                <a:schemeClr val="bg1"/>
              </a:solidFill>
            </a:endParaRPr>
          </a:p>
        </p:txBody>
      </p:sp>
    </p:spTree>
    <p:extLst>
      <p:ext uri="{BB962C8B-B14F-4D97-AF65-F5344CB8AC3E}">
        <p14:creationId xmlns:p14="http://schemas.microsoft.com/office/powerpoint/2010/main" val="2266263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C4589B-931C-F117-9EDB-AA0E5A0A8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A73697-EFEF-267C-1718-5764842A8398}"/>
              </a:ext>
            </a:extLst>
          </p:cNvPr>
          <p:cNvSpPr txBox="1">
            <a:spLocks/>
          </p:cNvSpPr>
          <p:nvPr/>
        </p:nvSpPr>
        <p:spPr>
          <a:xfrm>
            <a:off x="1232452" y="489278"/>
            <a:ext cx="10336696"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Τα προβλήματα του μοντέλου του </a:t>
            </a:r>
            <a:r>
              <a:rPr lang="el-GR" sz="4400" dirty="0" err="1">
                <a:solidFill>
                  <a:schemeClr val="bg1"/>
                </a:solidFill>
                <a:latin typeface="+mn-lt"/>
              </a:rPr>
              <a:t>Εύδοξου</a:t>
            </a:r>
            <a:endParaRPr lang="el-GR" sz="4400" dirty="0">
              <a:solidFill>
                <a:schemeClr val="bg1"/>
              </a:solidFill>
              <a:latin typeface="+mn-lt"/>
            </a:endParaRPr>
          </a:p>
        </p:txBody>
      </p:sp>
      <p:sp>
        <p:nvSpPr>
          <p:cNvPr id="6" name="Subtitle 2">
            <a:extLst>
              <a:ext uri="{FF2B5EF4-FFF2-40B4-BE49-F238E27FC236}">
                <a16:creationId xmlns:a16="http://schemas.microsoft.com/office/drawing/2014/main" id="{A7F88801-A8A6-FAAD-86FF-AFD9792AC35E}"/>
              </a:ext>
            </a:extLst>
          </p:cNvPr>
          <p:cNvSpPr txBox="1">
            <a:spLocks/>
          </p:cNvSpPr>
          <p:nvPr/>
        </p:nvSpPr>
        <p:spPr>
          <a:xfrm>
            <a:off x="2122999" y="1590024"/>
            <a:ext cx="8332966" cy="418576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mj-lt"/>
              <a:buAutoNum type="arabicPeriod"/>
            </a:pPr>
            <a:r>
              <a:rPr lang="el-GR" dirty="0">
                <a:solidFill>
                  <a:schemeClr val="bg1"/>
                </a:solidFill>
              </a:rPr>
              <a:t>Οι πλανήτες και ο Ήλιος έχουν σταθερό μέγεθος και φωτεινότητα μιας και απέχουν πάντα το ίδιο από τη Γη που βρίσκεται στο κέντρο.</a:t>
            </a:r>
          </a:p>
          <a:p>
            <a:pPr algn="l"/>
            <a:r>
              <a:rPr lang="el-GR" dirty="0">
                <a:solidFill>
                  <a:schemeClr val="bg1"/>
                </a:solidFill>
              </a:rPr>
              <a:t>	</a:t>
            </a:r>
            <a:r>
              <a:rPr lang="el-GR" dirty="0">
                <a:solidFill>
                  <a:srgbClr val="FF0000"/>
                </a:solidFill>
              </a:rPr>
              <a:t>(δε συμφωνεί με τις παρατηρήσεις)</a:t>
            </a:r>
          </a:p>
          <a:p>
            <a:pPr marL="457200" indent="-457200" algn="l">
              <a:buFont typeface="+mj-lt"/>
              <a:buAutoNum type="arabicPeriod"/>
            </a:pPr>
            <a:endParaRPr lang="el-GR" dirty="0">
              <a:solidFill>
                <a:schemeClr val="bg1"/>
              </a:solidFill>
            </a:endParaRPr>
          </a:p>
          <a:p>
            <a:pPr marL="457200" indent="-457200" algn="l">
              <a:buFont typeface="+mj-lt"/>
              <a:buAutoNum type="arabicPeriod" startAt="2"/>
            </a:pPr>
            <a:r>
              <a:rPr lang="el-GR" dirty="0">
                <a:solidFill>
                  <a:schemeClr val="bg1"/>
                </a:solidFill>
              </a:rPr>
              <a:t>Η ταχύτητα κίνησης των πλανητών είναι πάντα σταθερή.</a:t>
            </a:r>
          </a:p>
          <a:p>
            <a:pPr algn="l"/>
            <a:r>
              <a:rPr lang="el-GR" dirty="0">
                <a:solidFill>
                  <a:schemeClr val="bg1"/>
                </a:solidFill>
              </a:rPr>
              <a:t>	</a:t>
            </a:r>
            <a:r>
              <a:rPr lang="el-GR" dirty="0">
                <a:solidFill>
                  <a:srgbClr val="FF0000"/>
                </a:solidFill>
              </a:rPr>
              <a:t>(δε συμφωνεί με τις παρατηρήσεις)</a:t>
            </a:r>
          </a:p>
          <a:p>
            <a:pPr marL="457200" indent="-457200" algn="l">
              <a:buFont typeface="+mj-lt"/>
              <a:buAutoNum type="arabicPeriod"/>
            </a:pPr>
            <a:endParaRPr lang="el-GR" dirty="0">
              <a:solidFill>
                <a:schemeClr val="bg1"/>
              </a:solidFill>
            </a:endParaRPr>
          </a:p>
          <a:p>
            <a:pPr marL="457200" indent="-457200" algn="l">
              <a:buFont typeface="+mj-lt"/>
              <a:buAutoNum type="arabicPeriod" startAt="3"/>
            </a:pPr>
            <a:r>
              <a:rPr lang="el-GR" dirty="0">
                <a:solidFill>
                  <a:schemeClr val="bg1"/>
                </a:solidFill>
              </a:rPr>
              <a:t>Δεν είχε ακρίβεια και οι ανάδρομες κινήσεις απαιτούσαν πολύπλοκες κινήσεις συζευγμένων σφαιρών </a:t>
            </a:r>
          </a:p>
        </p:txBody>
      </p:sp>
    </p:spTree>
    <p:extLst>
      <p:ext uri="{BB962C8B-B14F-4D97-AF65-F5344CB8AC3E}">
        <p14:creationId xmlns:p14="http://schemas.microsoft.com/office/powerpoint/2010/main" val="1928915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C26CB8-F79B-910C-3125-937DBDEF1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F490C-4DFD-B528-7DBC-CCFE8405D672}"/>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Κλαύδιος Πτολεμαίος (100 – 170 μ.Χ.)</a:t>
            </a:r>
          </a:p>
        </p:txBody>
      </p:sp>
      <p:pic>
        <p:nvPicPr>
          <p:cNvPr id="5" name="Picture 4">
            <a:extLst>
              <a:ext uri="{FF2B5EF4-FFF2-40B4-BE49-F238E27FC236}">
                <a16:creationId xmlns:a16="http://schemas.microsoft.com/office/drawing/2014/main" id="{ADC0B87B-2CAA-92A3-ED94-CE5B841A1D63}"/>
              </a:ext>
            </a:extLst>
          </p:cNvPr>
          <p:cNvPicPr>
            <a:picLocks noChangeAspect="1"/>
          </p:cNvPicPr>
          <p:nvPr/>
        </p:nvPicPr>
        <p:blipFill>
          <a:blip r:embed="rId3"/>
          <a:stretch>
            <a:fillRect/>
          </a:stretch>
        </p:blipFill>
        <p:spPr>
          <a:xfrm>
            <a:off x="1376021" y="1839828"/>
            <a:ext cx="3450421" cy="4502586"/>
          </a:xfrm>
          <a:prstGeom prst="rect">
            <a:avLst/>
          </a:prstGeom>
        </p:spPr>
      </p:pic>
      <p:pic>
        <p:nvPicPr>
          <p:cNvPr id="7" name="Picture 6">
            <a:extLst>
              <a:ext uri="{FF2B5EF4-FFF2-40B4-BE49-F238E27FC236}">
                <a16:creationId xmlns:a16="http://schemas.microsoft.com/office/drawing/2014/main" id="{7DCA4746-4CDC-B7A7-4026-AC547BD2B9E1}"/>
              </a:ext>
            </a:extLst>
          </p:cNvPr>
          <p:cNvPicPr>
            <a:picLocks noChangeAspect="1"/>
          </p:cNvPicPr>
          <p:nvPr/>
        </p:nvPicPr>
        <p:blipFill>
          <a:blip r:embed="rId4"/>
          <a:stretch>
            <a:fillRect/>
          </a:stretch>
        </p:blipFill>
        <p:spPr>
          <a:xfrm>
            <a:off x="6663193" y="1847432"/>
            <a:ext cx="4371643" cy="4494981"/>
          </a:xfrm>
          <a:prstGeom prst="rect">
            <a:avLst/>
          </a:prstGeom>
        </p:spPr>
      </p:pic>
      <p:sp>
        <p:nvSpPr>
          <p:cNvPr id="8" name="Subtitle 2">
            <a:extLst>
              <a:ext uri="{FF2B5EF4-FFF2-40B4-BE49-F238E27FC236}">
                <a16:creationId xmlns:a16="http://schemas.microsoft.com/office/drawing/2014/main" id="{40EA5F54-D035-43AF-C539-1C31BA895CAE}"/>
              </a:ext>
            </a:extLst>
          </p:cNvPr>
          <p:cNvSpPr txBox="1">
            <a:spLocks/>
          </p:cNvSpPr>
          <p:nvPr/>
        </p:nvSpPr>
        <p:spPr>
          <a:xfrm>
            <a:off x="6728859" y="1389555"/>
            <a:ext cx="463031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Το μοντέλο του Πτολεμαίου (1524)</a:t>
            </a:r>
          </a:p>
        </p:txBody>
      </p:sp>
    </p:spTree>
    <p:extLst>
      <p:ext uri="{BB962C8B-B14F-4D97-AF65-F5344CB8AC3E}">
        <p14:creationId xmlns:p14="http://schemas.microsoft.com/office/powerpoint/2010/main" val="2479208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BAC7854-5ABC-AC67-2ADF-57C4127DD1F0}"/>
            </a:ext>
          </a:extLst>
        </p:cNvPr>
        <p:cNvGrpSpPr/>
        <p:nvPr/>
      </p:nvGrpSpPr>
      <p:grpSpPr>
        <a:xfrm>
          <a:off x="0" y="0"/>
          <a:ext cx="0" cy="0"/>
          <a:chOff x="0" y="0"/>
          <a:chExt cx="0" cy="0"/>
        </a:xfrm>
      </p:grpSpPr>
      <p:pic>
        <p:nvPicPr>
          <p:cNvPr id="11266" name="Picture 2" descr="undefined">
            <a:extLst>
              <a:ext uri="{FF2B5EF4-FFF2-40B4-BE49-F238E27FC236}">
                <a16:creationId xmlns:a16="http://schemas.microsoft.com/office/drawing/2014/main" id="{7E87CABF-2669-B8DD-C807-C93B8C012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041" y="1602767"/>
            <a:ext cx="5550010" cy="453958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undefined">
            <a:extLst>
              <a:ext uri="{FF2B5EF4-FFF2-40B4-BE49-F238E27FC236}">
                <a16:creationId xmlns:a16="http://schemas.microsoft.com/office/drawing/2014/main" id="{902188E6-4B43-55A8-FA96-B5D4763960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3434" y="1602767"/>
            <a:ext cx="7693942" cy="45382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B324D4-DE46-75B7-365F-2A05A861EFAE}"/>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Κλαύδιος Πτολεμαίος (100 – 170 μ.Χ.)</a:t>
            </a:r>
          </a:p>
        </p:txBody>
      </p:sp>
      <p:pic>
        <p:nvPicPr>
          <p:cNvPr id="3" name="Picture 2">
            <a:extLst>
              <a:ext uri="{FF2B5EF4-FFF2-40B4-BE49-F238E27FC236}">
                <a16:creationId xmlns:a16="http://schemas.microsoft.com/office/drawing/2014/main" id="{1F3C7979-1683-568F-030B-F58A3583606E}"/>
              </a:ext>
            </a:extLst>
          </p:cNvPr>
          <p:cNvPicPr>
            <a:picLocks noChangeAspect="1"/>
          </p:cNvPicPr>
          <p:nvPr/>
        </p:nvPicPr>
        <p:blipFill>
          <a:blip r:embed="rId5"/>
          <a:stretch>
            <a:fillRect/>
          </a:stretch>
        </p:blipFill>
        <p:spPr>
          <a:xfrm>
            <a:off x="500933" y="1602767"/>
            <a:ext cx="3387256" cy="4622321"/>
          </a:xfrm>
          <a:prstGeom prst="rect">
            <a:avLst/>
          </a:prstGeom>
        </p:spPr>
      </p:pic>
    </p:spTree>
    <p:extLst>
      <p:ext uri="{BB962C8B-B14F-4D97-AF65-F5344CB8AC3E}">
        <p14:creationId xmlns:p14="http://schemas.microsoft.com/office/powerpoint/2010/main" val="4261149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fade">
                                      <p:cBhvr>
                                        <p:cTn id="12" dur="500"/>
                                        <p:tgtEl>
                                          <p:spTgt spid="112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68"/>
                                        </p:tgtEl>
                                        <p:attrNameLst>
                                          <p:attrName>style.visibility</p:attrName>
                                        </p:attrNameLst>
                                      </p:cBhvr>
                                      <p:to>
                                        <p:strVal val="visible"/>
                                      </p:to>
                                    </p:set>
                                    <p:animEffect transition="in" filter="fade">
                                      <p:cBhvr>
                                        <p:cTn id="17"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A0013F-060F-7CAF-FB7C-4DA3E979A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FDF5D-85A0-DB5F-5FD5-87698D4D5B6A}"/>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chemeClr val="bg1"/>
                </a:solidFill>
                <a:latin typeface="+mn-lt"/>
              </a:rPr>
              <a:t>Al-</a:t>
            </a:r>
            <a:r>
              <a:rPr lang="en-US" sz="4400" dirty="0" err="1">
                <a:solidFill>
                  <a:schemeClr val="bg1"/>
                </a:solidFill>
                <a:latin typeface="+mn-lt"/>
              </a:rPr>
              <a:t>mejisti</a:t>
            </a:r>
            <a:r>
              <a:rPr lang="en-US" sz="4400" dirty="0">
                <a:solidFill>
                  <a:schemeClr val="bg1"/>
                </a:solidFill>
                <a:latin typeface="+mn-lt"/>
              </a:rPr>
              <a:t> (</a:t>
            </a:r>
            <a:r>
              <a:rPr lang="el-GR" sz="4400" dirty="0">
                <a:solidFill>
                  <a:schemeClr val="bg1"/>
                </a:solidFill>
                <a:latin typeface="+mn-lt"/>
              </a:rPr>
              <a:t>Μαθηματική </a:t>
            </a:r>
            <a:r>
              <a:rPr lang="el-GR" sz="4400" dirty="0" err="1">
                <a:solidFill>
                  <a:schemeClr val="bg1"/>
                </a:solidFill>
                <a:latin typeface="+mn-lt"/>
              </a:rPr>
              <a:t>Σύνταξις</a:t>
            </a:r>
            <a:r>
              <a:rPr lang="el-GR" sz="4400" dirty="0">
                <a:solidFill>
                  <a:schemeClr val="bg1"/>
                </a:solidFill>
                <a:latin typeface="+mn-lt"/>
              </a:rPr>
              <a:t>)</a:t>
            </a:r>
          </a:p>
        </p:txBody>
      </p:sp>
      <p:pic>
        <p:nvPicPr>
          <p:cNvPr id="1026" name="Picture 2">
            <a:extLst>
              <a:ext uri="{FF2B5EF4-FFF2-40B4-BE49-F238E27FC236}">
                <a16:creationId xmlns:a16="http://schemas.microsoft.com/office/drawing/2014/main" id="{62A65BA1-704E-D3B9-A6FD-AF070119D4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46" y="2628900"/>
            <a:ext cx="3629502" cy="34031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C29D91A-12FD-9074-42DC-A02FA4180FDA}"/>
              </a:ext>
            </a:extLst>
          </p:cNvPr>
          <p:cNvPicPr>
            <a:picLocks noChangeAspect="1" noChangeArrowheads="1"/>
          </p:cNvPicPr>
          <p:nvPr/>
        </p:nvPicPr>
        <p:blipFill>
          <a:blip r:embed="rId4">
            <a:duotone>
              <a:prstClr val="black"/>
              <a:schemeClr val="accent4">
                <a:tint val="45000"/>
                <a:satMod val="400000"/>
              </a:schemeClr>
            </a:duotone>
            <a:extLst>
              <a:ext uri="{BEBA8EAE-BF5A-486C-A8C5-ECC9F3942E4B}">
                <a14:imgProps xmlns:a14="http://schemas.microsoft.com/office/drawing/2010/main">
                  <a14:imgLayer r:embed="rId5">
                    <a14:imgEffect>
                      <a14:colorTemperature colorTemp="5885"/>
                    </a14:imgEffect>
                    <a14:imgEffect>
                      <a14:saturation sat="137000"/>
                    </a14:imgEffect>
                    <a14:imgEffect>
                      <a14:brightnessContrast bright="4000" contrast="-37000"/>
                    </a14:imgEffect>
                  </a14:imgLayer>
                </a14:imgProps>
              </a:ext>
              <a:ext uri="{28A0092B-C50C-407E-A947-70E740481C1C}">
                <a14:useLocalDpi xmlns:a14="http://schemas.microsoft.com/office/drawing/2010/main" val="0"/>
              </a:ext>
            </a:extLst>
          </a:blip>
          <a:srcRect/>
          <a:stretch>
            <a:fillRect/>
          </a:stretch>
        </p:blipFill>
        <p:spPr bwMode="auto">
          <a:xfrm>
            <a:off x="3700848" y="1440993"/>
            <a:ext cx="3499757" cy="52496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733C00A-6827-BF88-BBDF-8A2BA5C522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46797" y="1440993"/>
            <a:ext cx="4765990" cy="5249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658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fade">
                                      <p:cBhvr>
                                        <p:cTn id="17"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CACF3F5-597B-3770-8A83-529E6BF66F4C}"/>
            </a:ext>
          </a:extLst>
        </p:cNvPr>
        <p:cNvGrpSpPr/>
        <p:nvPr/>
      </p:nvGrpSpPr>
      <p:grpSpPr>
        <a:xfrm>
          <a:off x="0" y="0"/>
          <a:ext cx="0" cy="0"/>
          <a:chOff x="0" y="0"/>
          <a:chExt cx="0" cy="0"/>
        </a:xfrm>
      </p:grpSpPr>
      <p:pic>
        <p:nvPicPr>
          <p:cNvPr id="11270" name="Picture 6" descr="Astrolabe of Ptolemy: An Ancient Greek 'GPS' that Measured ...">
            <a:extLst>
              <a:ext uri="{FF2B5EF4-FFF2-40B4-BE49-F238E27FC236}">
                <a16:creationId xmlns:a16="http://schemas.microsoft.com/office/drawing/2014/main" id="{587139B1-A8FB-1E60-4E47-0C43F0689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9204" y="0"/>
            <a:ext cx="6798365" cy="6798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261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77A1C8-796E-897F-ED73-42DB5303A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1C1B5-9966-F40A-6ED5-9F7D8AE14FCC}"/>
              </a:ext>
            </a:extLst>
          </p:cNvPr>
          <p:cNvSpPr txBox="1">
            <a:spLocks/>
          </p:cNvSpPr>
          <p:nvPr/>
        </p:nvSpPr>
        <p:spPr>
          <a:xfrm>
            <a:off x="1232452" y="489278"/>
            <a:ext cx="10336696"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Μοντέλο Πτολεμαίου</a:t>
            </a:r>
          </a:p>
        </p:txBody>
      </p:sp>
      <p:sp>
        <p:nvSpPr>
          <p:cNvPr id="6" name="Subtitle 2">
            <a:extLst>
              <a:ext uri="{FF2B5EF4-FFF2-40B4-BE49-F238E27FC236}">
                <a16:creationId xmlns:a16="http://schemas.microsoft.com/office/drawing/2014/main" id="{838191E9-33A3-FF65-EF59-304708D20D7D}"/>
              </a:ext>
            </a:extLst>
          </p:cNvPr>
          <p:cNvSpPr txBox="1">
            <a:spLocks/>
          </p:cNvSpPr>
          <p:nvPr/>
        </p:nvSpPr>
        <p:spPr>
          <a:xfrm>
            <a:off x="490330" y="1767440"/>
            <a:ext cx="5661329" cy="446583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mj-lt"/>
              <a:buAutoNum type="arabicPeriod"/>
            </a:pPr>
            <a:r>
              <a:rPr lang="el-GR" dirty="0">
                <a:solidFill>
                  <a:schemeClr val="bg1"/>
                </a:solidFill>
              </a:rPr>
              <a:t>Η Γη είναι σφαιρική και ακίνητη. Στο κέντρο του ουράνιου θόλου.</a:t>
            </a:r>
          </a:p>
          <a:p>
            <a:pPr marL="457200" indent="-457200" algn="l">
              <a:buFont typeface="+mj-lt"/>
              <a:buAutoNum type="arabicPeriod"/>
            </a:pPr>
            <a:r>
              <a:rPr lang="el-GR" dirty="0">
                <a:solidFill>
                  <a:schemeClr val="bg1"/>
                </a:solidFill>
              </a:rPr>
              <a:t>Οι πλανήτες και ο Ήλιος κάνουν κυκλική κίνηση αλλά το κέντρο του κύκλου δεν ταυτίζεται με τη θέση της Γης (έκκεντροι κύκλοι).</a:t>
            </a:r>
          </a:p>
          <a:p>
            <a:pPr marL="457200" indent="-457200" algn="l">
              <a:buFont typeface="+mj-lt"/>
              <a:buAutoNum type="arabicPeriod"/>
            </a:pPr>
            <a:r>
              <a:rPr lang="el-GR" dirty="0">
                <a:solidFill>
                  <a:schemeClr val="bg1"/>
                </a:solidFill>
              </a:rPr>
              <a:t>Οι πλανήτες κινούνται με σταθερή ταχύτητα ως προς ένα σημείο που βρίσκεται εκτός της Γης (εξισωτής).</a:t>
            </a:r>
          </a:p>
          <a:p>
            <a:pPr marL="457200" indent="-457200" algn="l">
              <a:buFont typeface="+mj-lt"/>
              <a:buAutoNum type="arabicPeriod"/>
            </a:pPr>
            <a:r>
              <a:rPr lang="el-GR" dirty="0">
                <a:solidFill>
                  <a:schemeClr val="bg1"/>
                </a:solidFill>
              </a:rPr>
              <a:t>Οι ανάδρομες κινήσεις εξηγούνται απλά και με σχετική ακρίβεια με την έννοια των </a:t>
            </a:r>
            <a:r>
              <a:rPr lang="el-GR" dirty="0" err="1">
                <a:solidFill>
                  <a:schemeClr val="bg1"/>
                </a:solidFill>
              </a:rPr>
              <a:t>επίκυκλων</a:t>
            </a:r>
            <a:r>
              <a:rPr lang="el-GR" dirty="0">
                <a:solidFill>
                  <a:schemeClr val="bg1"/>
                </a:solidFill>
              </a:rPr>
              <a:t>.</a:t>
            </a:r>
          </a:p>
        </p:txBody>
      </p:sp>
      <p:pic>
        <p:nvPicPr>
          <p:cNvPr id="7" name="Picture 6">
            <a:extLst>
              <a:ext uri="{FF2B5EF4-FFF2-40B4-BE49-F238E27FC236}">
                <a16:creationId xmlns:a16="http://schemas.microsoft.com/office/drawing/2014/main" id="{A4321C0E-995E-E0E3-8A50-6E7B6CB43B87}"/>
              </a:ext>
            </a:extLst>
          </p:cNvPr>
          <p:cNvPicPr>
            <a:picLocks noChangeAspect="1"/>
          </p:cNvPicPr>
          <p:nvPr/>
        </p:nvPicPr>
        <p:blipFill>
          <a:blip r:embed="rId3"/>
          <a:stretch>
            <a:fillRect/>
          </a:stretch>
        </p:blipFill>
        <p:spPr>
          <a:xfrm>
            <a:off x="6861975" y="1573197"/>
            <a:ext cx="4961614" cy="5013297"/>
          </a:xfrm>
          <a:prstGeom prst="rect">
            <a:avLst/>
          </a:prstGeom>
        </p:spPr>
      </p:pic>
    </p:spTree>
    <p:extLst>
      <p:ext uri="{BB962C8B-B14F-4D97-AF65-F5344CB8AC3E}">
        <p14:creationId xmlns:p14="http://schemas.microsoft.com/office/powerpoint/2010/main" val="758977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3560058-387C-79CD-B20C-78C15559C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2BB1B-D681-A389-0991-7890CD6C48AD}"/>
              </a:ext>
            </a:extLst>
          </p:cNvPr>
          <p:cNvSpPr txBox="1">
            <a:spLocks/>
          </p:cNvSpPr>
          <p:nvPr/>
        </p:nvSpPr>
        <p:spPr>
          <a:xfrm>
            <a:off x="1232452" y="489278"/>
            <a:ext cx="10336696"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Μοντέλο Πτολεμαίου</a:t>
            </a:r>
          </a:p>
        </p:txBody>
      </p:sp>
      <p:pic>
        <p:nvPicPr>
          <p:cNvPr id="5122" name="Picture 2">
            <a:extLst>
              <a:ext uri="{FF2B5EF4-FFF2-40B4-BE49-F238E27FC236}">
                <a16:creationId xmlns:a16="http://schemas.microsoft.com/office/drawing/2014/main" id="{A9B74AD4-D420-77C3-516B-75DCFE59E5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020" y="1528680"/>
            <a:ext cx="4634699" cy="4925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829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2F7A45-3B73-946F-340E-0411CFA05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CEF21F-A3FF-B09D-8766-98D7356C203B}"/>
              </a:ext>
            </a:extLst>
          </p:cNvPr>
          <p:cNvSpPr txBox="1">
            <a:spLocks/>
          </p:cNvSpPr>
          <p:nvPr/>
        </p:nvSpPr>
        <p:spPr>
          <a:xfrm>
            <a:off x="1232452" y="489278"/>
            <a:ext cx="10336696"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Απολλώνιος ο </a:t>
            </a:r>
            <a:r>
              <a:rPr lang="el-GR" sz="4400" dirty="0" err="1">
                <a:solidFill>
                  <a:schemeClr val="bg1"/>
                </a:solidFill>
                <a:latin typeface="+mn-lt"/>
              </a:rPr>
              <a:t>Περγαίος</a:t>
            </a:r>
            <a:r>
              <a:rPr lang="el-GR" sz="4400" dirty="0">
                <a:solidFill>
                  <a:schemeClr val="bg1"/>
                </a:solidFill>
                <a:latin typeface="+mn-lt"/>
              </a:rPr>
              <a:t> (~260 – 190 π.Χ.)</a:t>
            </a:r>
          </a:p>
        </p:txBody>
      </p:sp>
      <p:sp>
        <p:nvSpPr>
          <p:cNvPr id="6" name="Subtitle 2">
            <a:extLst>
              <a:ext uri="{FF2B5EF4-FFF2-40B4-BE49-F238E27FC236}">
                <a16:creationId xmlns:a16="http://schemas.microsoft.com/office/drawing/2014/main" id="{A26E76F6-A9BE-7200-13C5-90AFCDBDDB1F}"/>
              </a:ext>
            </a:extLst>
          </p:cNvPr>
          <p:cNvSpPr txBox="1">
            <a:spLocks/>
          </p:cNvSpPr>
          <p:nvPr/>
        </p:nvSpPr>
        <p:spPr>
          <a:xfrm>
            <a:off x="429371" y="2589796"/>
            <a:ext cx="6917635" cy="167840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l-GR" dirty="0">
                <a:solidFill>
                  <a:schemeClr val="bg1"/>
                </a:solidFill>
              </a:rPr>
              <a:t>Είχε την ιδέα του </a:t>
            </a:r>
            <a:r>
              <a:rPr lang="el-GR" dirty="0" err="1">
                <a:solidFill>
                  <a:schemeClr val="bg1"/>
                </a:solidFill>
              </a:rPr>
              <a:t>επίκυκλου</a:t>
            </a:r>
            <a:r>
              <a:rPr lang="el-GR" dirty="0">
                <a:solidFill>
                  <a:schemeClr val="bg1"/>
                </a:solidFill>
              </a:rPr>
              <a:t> για την ερμηνεία της ανάδρομης κίνησης των πλανητών.</a:t>
            </a:r>
          </a:p>
          <a:p>
            <a:pPr marL="342900" indent="-342900" algn="l">
              <a:buFont typeface="Arial" panose="020B0604020202020204" pitchFamily="34" charset="0"/>
              <a:buChar char="•"/>
            </a:pPr>
            <a:r>
              <a:rPr lang="el-GR" dirty="0">
                <a:solidFill>
                  <a:schemeClr val="bg1"/>
                </a:solidFill>
              </a:rPr>
              <a:t>Μελέτησε τις κωνικές τομές.</a:t>
            </a:r>
          </a:p>
          <a:p>
            <a:pPr algn="l"/>
            <a:r>
              <a:rPr lang="el-GR" dirty="0">
                <a:solidFill>
                  <a:schemeClr val="bg1"/>
                </a:solidFill>
              </a:rPr>
              <a:t>	έλλειψη, κύκλος, παραβολή, και υπερβολή</a:t>
            </a:r>
          </a:p>
        </p:txBody>
      </p:sp>
      <p:pic>
        <p:nvPicPr>
          <p:cNvPr id="6148" name="Picture 4">
            <a:extLst>
              <a:ext uri="{FF2B5EF4-FFF2-40B4-BE49-F238E27FC236}">
                <a16:creationId xmlns:a16="http://schemas.microsoft.com/office/drawing/2014/main" id="{2874FAA7-1A28-38CC-52A5-9F0DFC956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1569" y="1725432"/>
            <a:ext cx="3987579" cy="3987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163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7D27E92-42ED-5070-20A8-5105BA03F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2D1412-4649-CEEB-E677-0239C596D7F9}"/>
              </a:ext>
            </a:extLst>
          </p:cNvPr>
          <p:cNvSpPr txBox="1">
            <a:spLocks/>
          </p:cNvSpPr>
          <p:nvPr/>
        </p:nvSpPr>
        <p:spPr>
          <a:xfrm>
            <a:off x="1232452" y="489278"/>
            <a:ext cx="10336696"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Ίππαρχος ο Ρόδιος (190 – 120 π.Χ.)</a:t>
            </a:r>
          </a:p>
        </p:txBody>
      </p:sp>
      <p:sp>
        <p:nvSpPr>
          <p:cNvPr id="6" name="Subtitle 2">
            <a:extLst>
              <a:ext uri="{FF2B5EF4-FFF2-40B4-BE49-F238E27FC236}">
                <a16:creationId xmlns:a16="http://schemas.microsoft.com/office/drawing/2014/main" id="{1CC6C06C-AE5F-463D-35B2-AC5FFE0E157B}"/>
              </a:ext>
            </a:extLst>
          </p:cNvPr>
          <p:cNvSpPr txBox="1">
            <a:spLocks/>
          </p:cNvSpPr>
          <p:nvPr/>
        </p:nvSpPr>
        <p:spPr>
          <a:xfrm>
            <a:off x="381663" y="1457339"/>
            <a:ext cx="6917635" cy="464640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l-GR" dirty="0">
                <a:solidFill>
                  <a:schemeClr val="bg1"/>
                </a:solidFill>
              </a:rPr>
              <a:t>Εφηύρε τη διόπτρα</a:t>
            </a:r>
          </a:p>
          <a:p>
            <a:pPr algn="l"/>
            <a:r>
              <a:rPr lang="el-GR" dirty="0">
                <a:solidFill>
                  <a:schemeClr val="bg1"/>
                </a:solidFill>
              </a:rPr>
              <a:t>	(σύγκριση φαινόμενων μεγεθών)</a:t>
            </a:r>
          </a:p>
          <a:p>
            <a:pPr marL="342900" indent="-342900" algn="l">
              <a:buFont typeface="Arial" panose="020B0604020202020204" pitchFamily="34" charset="0"/>
              <a:buChar char="•"/>
            </a:pPr>
            <a:r>
              <a:rPr lang="el-GR" dirty="0">
                <a:solidFill>
                  <a:schemeClr val="bg1"/>
                </a:solidFill>
              </a:rPr>
              <a:t>Εφηύρε τον αστρολάβο</a:t>
            </a:r>
          </a:p>
          <a:p>
            <a:pPr algn="l"/>
            <a:r>
              <a:rPr lang="el-GR" dirty="0">
                <a:solidFill>
                  <a:schemeClr val="bg1"/>
                </a:solidFill>
              </a:rPr>
              <a:t>	(μέτρηση γεωγραφικού πλάτους)</a:t>
            </a:r>
          </a:p>
          <a:p>
            <a:pPr marL="342900" indent="-342900" algn="l">
              <a:buFont typeface="Arial" panose="020B0604020202020204" pitchFamily="34" charset="0"/>
              <a:buChar char="•"/>
            </a:pPr>
            <a:r>
              <a:rPr lang="el-GR" dirty="0">
                <a:solidFill>
                  <a:schemeClr val="bg1"/>
                </a:solidFill>
              </a:rPr>
              <a:t>Μελέτησε με ακρίβεια τις εκλείψεις, τη μετάπτωση των ισημερινών σημείων, και την ανισότητα των εποχών του έτους και τη διάρκεια του έτους.</a:t>
            </a:r>
          </a:p>
          <a:p>
            <a:pPr marL="342900" indent="-342900" algn="l">
              <a:buFont typeface="Arial" panose="020B0604020202020204" pitchFamily="34" charset="0"/>
              <a:buChar char="•"/>
            </a:pPr>
            <a:r>
              <a:rPr lang="el-GR" dirty="0">
                <a:solidFill>
                  <a:schemeClr val="bg1"/>
                </a:solidFill>
              </a:rPr>
              <a:t>Υπολόγισε τις αποστάσεις Ήλιου και Σελήνης</a:t>
            </a:r>
          </a:p>
          <a:p>
            <a:pPr algn="l"/>
            <a:r>
              <a:rPr lang="el-GR" dirty="0">
                <a:solidFill>
                  <a:schemeClr val="bg1"/>
                </a:solidFill>
              </a:rPr>
              <a:t>	(με βάση τις εκλείψεις)</a:t>
            </a:r>
          </a:p>
          <a:p>
            <a:pPr marL="342900" indent="-342900" algn="l">
              <a:buFont typeface="Arial" panose="020B0604020202020204" pitchFamily="34" charset="0"/>
              <a:buChar char="•"/>
            </a:pPr>
            <a:r>
              <a:rPr lang="el-GR" dirty="0">
                <a:solidFill>
                  <a:schemeClr val="bg1"/>
                </a:solidFill>
              </a:rPr>
              <a:t>Θεώρησε ότι η Γη δεν βρίσκεται στο κέντρο της κυκλικής τροχιάς του Ήλιου.</a:t>
            </a:r>
          </a:p>
        </p:txBody>
      </p:sp>
      <p:pic>
        <p:nvPicPr>
          <p:cNvPr id="4" name="Picture 3">
            <a:extLst>
              <a:ext uri="{FF2B5EF4-FFF2-40B4-BE49-F238E27FC236}">
                <a16:creationId xmlns:a16="http://schemas.microsoft.com/office/drawing/2014/main" id="{FB5F63C3-3A4C-196F-E4E7-D26E2D28BD16}"/>
              </a:ext>
            </a:extLst>
          </p:cNvPr>
          <p:cNvPicPr>
            <a:picLocks noChangeAspect="1"/>
          </p:cNvPicPr>
          <p:nvPr/>
        </p:nvPicPr>
        <p:blipFill>
          <a:blip r:embed="rId3"/>
          <a:stretch>
            <a:fillRect/>
          </a:stretch>
        </p:blipFill>
        <p:spPr>
          <a:xfrm>
            <a:off x="7884878" y="1457339"/>
            <a:ext cx="3467100" cy="2381250"/>
          </a:xfrm>
          <a:prstGeom prst="rect">
            <a:avLst/>
          </a:prstGeom>
        </p:spPr>
      </p:pic>
      <p:pic>
        <p:nvPicPr>
          <p:cNvPr id="4104" name="Picture 8">
            <a:extLst>
              <a:ext uri="{FF2B5EF4-FFF2-40B4-BE49-F238E27FC236}">
                <a16:creationId xmlns:a16="http://schemas.microsoft.com/office/drawing/2014/main" id="{89F66996-6182-6E0B-B567-FDC9A9BD50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4878" y="3906089"/>
            <a:ext cx="3467100" cy="2386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292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4"/>
                                        </p:tgtEl>
                                        <p:attrNameLst>
                                          <p:attrName>style.visibility</p:attrName>
                                        </p:attrNameLst>
                                      </p:cBhvr>
                                      <p:to>
                                        <p:strVal val="visible"/>
                                      </p:to>
                                    </p:set>
                                    <p:animEffect transition="in" filter="fade">
                                      <p:cBhvr>
                                        <p:cTn id="17"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039472-9120-004F-0794-47B574BD07CB}"/>
            </a:ext>
          </a:extLst>
        </p:cNvPr>
        <p:cNvGrpSpPr/>
        <p:nvPr/>
      </p:nvGrpSpPr>
      <p:grpSpPr>
        <a:xfrm>
          <a:off x="0" y="0"/>
          <a:ext cx="0" cy="0"/>
          <a:chOff x="0" y="0"/>
          <a:chExt cx="0" cy="0"/>
        </a:xfrm>
      </p:grpSpPr>
      <p:pic>
        <p:nvPicPr>
          <p:cNvPr id="14338" name="Picture 2">
            <a:extLst>
              <a:ext uri="{FF2B5EF4-FFF2-40B4-BE49-F238E27FC236}">
                <a16:creationId xmlns:a16="http://schemas.microsoft.com/office/drawing/2014/main" id="{734086C2-A357-3886-C3C2-41069072E5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278" y="1793615"/>
            <a:ext cx="5315002" cy="32707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B0458A2-203B-8EB3-A539-4961D7AE3F1D}"/>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Πτολεμαίος (μοντέλο </a:t>
            </a:r>
            <a:r>
              <a:rPr lang="el-GR" sz="4400" dirty="0" err="1">
                <a:solidFill>
                  <a:schemeClr val="bg1"/>
                </a:solidFill>
                <a:latin typeface="+mn-lt"/>
              </a:rPr>
              <a:t>επικύκλων</a:t>
            </a:r>
            <a:r>
              <a:rPr lang="el-GR" sz="4400" dirty="0">
                <a:solidFill>
                  <a:schemeClr val="bg1"/>
                </a:solidFill>
                <a:latin typeface="+mn-lt"/>
              </a:rPr>
              <a:t>)</a:t>
            </a:r>
          </a:p>
        </p:txBody>
      </p:sp>
      <p:sp>
        <p:nvSpPr>
          <p:cNvPr id="3" name="Subtitle 2">
            <a:extLst>
              <a:ext uri="{FF2B5EF4-FFF2-40B4-BE49-F238E27FC236}">
                <a16:creationId xmlns:a16="http://schemas.microsoft.com/office/drawing/2014/main" id="{E9C0CEF3-87E0-D9BB-3AFD-D99478B399FC}"/>
              </a:ext>
            </a:extLst>
          </p:cNvPr>
          <p:cNvSpPr>
            <a:spLocks noGrp="1"/>
          </p:cNvSpPr>
          <p:nvPr>
            <p:ph type="subTitle" idx="1"/>
          </p:nvPr>
        </p:nvSpPr>
        <p:spPr>
          <a:xfrm>
            <a:off x="444255" y="2025676"/>
            <a:ext cx="2175655" cy="424732"/>
          </a:xfrm>
        </p:spPr>
        <p:txBody>
          <a:bodyPr wrap="square">
            <a:spAutoFit/>
          </a:bodyPr>
          <a:lstStyle/>
          <a:p>
            <a:r>
              <a:rPr lang="el-GR" dirty="0">
                <a:solidFill>
                  <a:srgbClr val="FFFF00"/>
                </a:solidFill>
              </a:rPr>
              <a:t>φέρων κύκλος</a:t>
            </a:r>
            <a:endParaRPr lang="en-150" dirty="0">
              <a:solidFill>
                <a:srgbClr val="FFFF00"/>
              </a:solidFill>
            </a:endParaRPr>
          </a:p>
        </p:txBody>
      </p:sp>
      <p:sp>
        <p:nvSpPr>
          <p:cNvPr id="4" name="Subtitle 2">
            <a:extLst>
              <a:ext uri="{FF2B5EF4-FFF2-40B4-BE49-F238E27FC236}">
                <a16:creationId xmlns:a16="http://schemas.microsoft.com/office/drawing/2014/main" id="{0DCB2CE7-1FDE-0D9E-A8C1-A256AFE359AB}"/>
              </a:ext>
            </a:extLst>
          </p:cNvPr>
          <p:cNvSpPr txBox="1">
            <a:spLocks/>
          </p:cNvSpPr>
          <p:nvPr/>
        </p:nvSpPr>
        <p:spPr>
          <a:xfrm>
            <a:off x="4101854" y="4852019"/>
            <a:ext cx="2175655"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err="1">
                <a:solidFill>
                  <a:srgbClr val="FF0000"/>
                </a:solidFill>
              </a:rPr>
              <a:t>επίκυκλος</a:t>
            </a:r>
            <a:endParaRPr lang="en-150" dirty="0">
              <a:solidFill>
                <a:srgbClr val="FF0000"/>
              </a:solidFill>
            </a:endParaRPr>
          </a:p>
        </p:txBody>
      </p:sp>
      <p:sp>
        <p:nvSpPr>
          <p:cNvPr id="5" name="Subtitle 2">
            <a:extLst>
              <a:ext uri="{FF2B5EF4-FFF2-40B4-BE49-F238E27FC236}">
                <a16:creationId xmlns:a16="http://schemas.microsoft.com/office/drawing/2014/main" id="{8ACFDB3A-5420-E2E1-E2FC-D2DFA995F4B6}"/>
              </a:ext>
            </a:extLst>
          </p:cNvPr>
          <p:cNvSpPr txBox="1">
            <a:spLocks/>
          </p:cNvSpPr>
          <p:nvPr/>
        </p:nvSpPr>
        <p:spPr>
          <a:xfrm>
            <a:off x="6690942" y="1793615"/>
            <a:ext cx="2175655" cy="75713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απλανείς αστέρες</a:t>
            </a:r>
            <a:endParaRPr lang="en-150" dirty="0">
              <a:solidFill>
                <a:schemeClr val="bg1"/>
              </a:solidFill>
            </a:endParaRPr>
          </a:p>
        </p:txBody>
      </p:sp>
    </p:spTree>
    <p:extLst>
      <p:ext uri="{BB962C8B-B14F-4D97-AF65-F5344CB8AC3E}">
        <p14:creationId xmlns:p14="http://schemas.microsoft.com/office/powerpoint/2010/main" val="3790742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FB51CEE-9540-F040-CBE2-06CA615DAE88}"/>
            </a:ext>
          </a:extLst>
        </p:cNvPr>
        <p:cNvGrpSpPr/>
        <p:nvPr/>
      </p:nvGrpSpPr>
      <p:grpSpPr>
        <a:xfrm>
          <a:off x="0" y="0"/>
          <a:ext cx="0" cy="0"/>
          <a:chOff x="0" y="0"/>
          <a:chExt cx="0" cy="0"/>
        </a:xfrm>
      </p:grpSpPr>
      <p:pic>
        <p:nvPicPr>
          <p:cNvPr id="14345" name="Picture 14344">
            <a:extLst>
              <a:ext uri="{FF2B5EF4-FFF2-40B4-BE49-F238E27FC236}">
                <a16:creationId xmlns:a16="http://schemas.microsoft.com/office/drawing/2014/main" id="{C3E61800-01B2-67A1-F70C-EB21E5FE17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47" name="Picture 14346">
            <a:extLst>
              <a:ext uri="{FF2B5EF4-FFF2-40B4-BE49-F238E27FC236}">
                <a16:creationId xmlns:a16="http://schemas.microsoft.com/office/drawing/2014/main" id="{BC801BA4-7FF3-AEB8-EF33-7F48468BC1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49" name="Picture 14348">
            <a:extLst>
              <a:ext uri="{FF2B5EF4-FFF2-40B4-BE49-F238E27FC236}">
                <a16:creationId xmlns:a16="http://schemas.microsoft.com/office/drawing/2014/main" id="{3E6A0ADC-2D52-C913-C152-A7FD6BCD69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51" name="Picture 14350">
            <a:extLst>
              <a:ext uri="{FF2B5EF4-FFF2-40B4-BE49-F238E27FC236}">
                <a16:creationId xmlns:a16="http://schemas.microsoft.com/office/drawing/2014/main" id="{A7ED8ACF-14B7-185A-C998-CE271C3DEC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53" name="Picture 14352">
            <a:extLst>
              <a:ext uri="{FF2B5EF4-FFF2-40B4-BE49-F238E27FC236}">
                <a16:creationId xmlns:a16="http://schemas.microsoft.com/office/drawing/2014/main" id="{BD25C770-D588-952A-0CEC-D9005365E9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55" name="Picture 14354">
            <a:extLst>
              <a:ext uri="{FF2B5EF4-FFF2-40B4-BE49-F238E27FC236}">
                <a16:creationId xmlns:a16="http://schemas.microsoft.com/office/drawing/2014/main" id="{C9CF9C59-230D-C51D-192C-12C29071CA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57" name="Picture 14356">
            <a:extLst>
              <a:ext uri="{FF2B5EF4-FFF2-40B4-BE49-F238E27FC236}">
                <a16:creationId xmlns:a16="http://schemas.microsoft.com/office/drawing/2014/main" id="{B76D2BC3-35EE-FF9B-405D-BC561C9CC9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59" name="Picture 14358">
            <a:extLst>
              <a:ext uri="{FF2B5EF4-FFF2-40B4-BE49-F238E27FC236}">
                <a16:creationId xmlns:a16="http://schemas.microsoft.com/office/drawing/2014/main" id="{4C05706B-5F98-E0A4-ACCD-58FCB167753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61" name="Picture 14360">
            <a:extLst>
              <a:ext uri="{FF2B5EF4-FFF2-40B4-BE49-F238E27FC236}">
                <a16:creationId xmlns:a16="http://schemas.microsoft.com/office/drawing/2014/main" id="{81B0CD12-E8A8-052D-366B-325FE2A510E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63" name="Picture 14362">
            <a:extLst>
              <a:ext uri="{FF2B5EF4-FFF2-40B4-BE49-F238E27FC236}">
                <a16:creationId xmlns:a16="http://schemas.microsoft.com/office/drawing/2014/main" id="{D07AA1D0-40F9-178A-72C9-CCEF75FE261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65" name="Picture 14364">
            <a:extLst>
              <a:ext uri="{FF2B5EF4-FFF2-40B4-BE49-F238E27FC236}">
                <a16:creationId xmlns:a16="http://schemas.microsoft.com/office/drawing/2014/main" id="{18D3B13B-ECDA-1BBD-E70F-C0655DD343F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67" name="Picture 14366">
            <a:extLst>
              <a:ext uri="{FF2B5EF4-FFF2-40B4-BE49-F238E27FC236}">
                <a16:creationId xmlns:a16="http://schemas.microsoft.com/office/drawing/2014/main" id="{68F69885-E232-F5D0-4180-37B9D54911C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69" name="Picture 14368">
            <a:extLst>
              <a:ext uri="{FF2B5EF4-FFF2-40B4-BE49-F238E27FC236}">
                <a16:creationId xmlns:a16="http://schemas.microsoft.com/office/drawing/2014/main" id="{B7826D82-46E3-0DA7-7279-56838ECF85A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71" name="Picture 14370">
            <a:extLst>
              <a:ext uri="{FF2B5EF4-FFF2-40B4-BE49-F238E27FC236}">
                <a16:creationId xmlns:a16="http://schemas.microsoft.com/office/drawing/2014/main" id="{5349A827-2406-61A0-DA95-DADD858B687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73" name="Picture 14372">
            <a:extLst>
              <a:ext uri="{FF2B5EF4-FFF2-40B4-BE49-F238E27FC236}">
                <a16:creationId xmlns:a16="http://schemas.microsoft.com/office/drawing/2014/main" id="{D12A6490-EBD7-AF69-128C-FBF61CC6D0C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75" name="Picture 14374">
            <a:extLst>
              <a:ext uri="{FF2B5EF4-FFF2-40B4-BE49-F238E27FC236}">
                <a16:creationId xmlns:a16="http://schemas.microsoft.com/office/drawing/2014/main" id="{FAFC795A-6216-0E00-0373-FDA87381010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pic>
        <p:nvPicPr>
          <p:cNvPr id="14377" name="Picture 14376">
            <a:extLst>
              <a:ext uri="{FF2B5EF4-FFF2-40B4-BE49-F238E27FC236}">
                <a16:creationId xmlns:a16="http://schemas.microsoft.com/office/drawing/2014/main" id="{2B200A63-7270-D8CB-791C-302BDFA3C1E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18527" y="1361787"/>
            <a:ext cx="8038136" cy="4946545"/>
          </a:xfrm>
          <a:prstGeom prst="rect">
            <a:avLst/>
          </a:prstGeom>
        </p:spPr>
      </p:pic>
      <p:sp>
        <p:nvSpPr>
          <p:cNvPr id="14380" name="Title 1">
            <a:extLst>
              <a:ext uri="{FF2B5EF4-FFF2-40B4-BE49-F238E27FC236}">
                <a16:creationId xmlns:a16="http://schemas.microsoft.com/office/drawing/2014/main" id="{3D24D75B-B539-92B0-AC98-13C718C13A2B}"/>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Πτολεμαίος (μοντέλο </a:t>
            </a:r>
            <a:r>
              <a:rPr lang="el-GR" sz="4400" dirty="0" err="1">
                <a:solidFill>
                  <a:schemeClr val="bg1"/>
                </a:solidFill>
                <a:latin typeface="+mn-lt"/>
              </a:rPr>
              <a:t>επικύκλων</a:t>
            </a:r>
            <a:r>
              <a:rPr lang="el-GR" sz="4400" dirty="0">
                <a:solidFill>
                  <a:schemeClr val="bg1"/>
                </a:solidFill>
                <a:latin typeface="+mn-lt"/>
              </a:rPr>
              <a:t>)</a:t>
            </a:r>
          </a:p>
        </p:txBody>
      </p:sp>
      <p:sp>
        <p:nvSpPr>
          <p:cNvPr id="14381" name="Subtitle 2">
            <a:extLst>
              <a:ext uri="{FF2B5EF4-FFF2-40B4-BE49-F238E27FC236}">
                <a16:creationId xmlns:a16="http://schemas.microsoft.com/office/drawing/2014/main" id="{09532F50-FB8B-0D9A-CDAF-4F7E0BC47C58}"/>
              </a:ext>
            </a:extLst>
          </p:cNvPr>
          <p:cNvSpPr>
            <a:spLocks noGrp="1"/>
          </p:cNvSpPr>
          <p:nvPr>
            <p:ph type="subTitle" idx="1"/>
          </p:nvPr>
        </p:nvSpPr>
        <p:spPr>
          <a:xfrm>
            <a:off x="444255" y="2025676"/>
            <a:ext cx="2175655" cy="424732"/>
          </a:xfrm>
        </p:spPr>
        <p:txBody>
          <a:bodyPr wrap="square">
            <a:spAutoFit/>
          </a:bodyPr>
          <a:lstStyle/>
          <a:p>
            <a:r>
              <a:rPr lang="el-GR" dirty="0">
                <a:solidFill>
                  <a:srgbClr val="FFFF00"/>
                </a:solidFill>
              </a:rPr>
              <a:t>φέρων κύκλος</a:t>
            </a:r>
            <a:endParaRPr lang="en-150" dirty="0">
              <a:solidFill>
                <a:srgbClr val="FFFF00"/>
              </a:solidFill>
            </a:endParaRPr>
          </a:p>
        </p:txBody>
      </p:sp>
      <p:sp>
        <p:nvSpPr>
          <p:cNvPr id="14382" name="Subtitle 2">
            <a:extLst>
              <a:ext uri="{FF2B5EF4-FFF2-40B4-BE49-F238E27FC236}">
                <a16:creationId xmlns:a16="http://schemas.microsoft.com/office/drawing/2014/main" id="{FA7124BD-3710-8F5E-F95B-3B2509585305}"/>
              </a:ext>
            </a:extLst>
          </p:cNvPr>
          <p:cNvSpPr txBox="1">
            <a:spLocks/>
          </p:cNvSpPr>
          <p:nvPr/>
        </p:nvSpPr>
        <p:spPr>
          <a:xfrm>
            <a:off x="5603114" y="5776693"/>
            <a:ext cx="2175655"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err="1">
                <a:solidFill>
                  <a:srgbClr val="FF0000"/>
                </a:solidFill>
              </a:rPr>
              <a:t>επίκυκλος</a:t>
            </a:r>
            <a:endParaRPr lang="en-150" dirty="0">
              <a:solidFill>
                <a:srgbClr val="FF0000"/>
              </a:solidFill>
            </a:endParaRPr>
          </a:p>
        </p:txBody>
      </p:sp>
      <p:sp>
        <p:nvSpPr>
          <p:cNvPr id="14383" name="Subtitle 2">
            <a:extLst>
              <a:ext uri="{FF2B5EF4-FFF2-40B4-BE49-F238E27FC236}">
                <a16:creationId xmlns:a16="http://schemas.microsoft.com/office/drawing/2014/main" id="{EEF7E918-F568-4EF4-FD53-B315F0F699FC}"/>
              </a:ext>
            </a:extLst>
          </p:cNvPr>
          <p:cNvSpPr txBox="1">
            <a:spLocks/>
          </p:cNvSpPr>
          <p:nvPr/>
        </p:nvSpPr>
        <p:spPr>
          <a:xfrm>
            <a:off x="9242472" y="1693278"/>
            <a:ext cx="2175655" cy="75713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απλανείς αστέρες</a:t>
            </a:r>
            <a:endParaRPr lang="en-150" dirty="0">
              <a:solidFill>
                <a:schemeClr val="bg1"/>
              </a:solidFill>
            </a:endParaRPr>
          </a:p>
        </p:txBody>
      </p:sp>
    </p:spTree>
    <p:extLst>
      <p:ext uri="{BB962C8B-B14F-4D97-AF65-F5344CB8AC3E}">
        <p14:creationId xmlns:p14="http://schemas.microsoft.com/office/powerpoint/2010/main" val="3681786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fade">
                                      <p:cBhvr>
                                        <p:cTn id="7" dur="500"/>
                                        <p:tgtEl>
                                          <p:spTgt spid="14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47"/>
                                        </p:tgtEl>
                                        <p:attrNameLst>
                                          <p:attrName>style.visibility</p:attrName>
                                        </p:attrNameLst>
                                      </p:cBhvr>
                                      <p:to>
                                        <p:strVal val="visible"/>
                                      </p:to>
                                    </p:set>
                                    <p:animEffect transition="in" filter="fade">
                                      <p:cBhvr>
                                        <p:cTn id="12" dur="500"/>
                                        <p:tgtEl>
                                          <p:spTgt spid="143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49"/>
                                        </p:tgtEl>
                                        <p:attrNameLst>
                                          <p:attrName>style.visibility</p:attrName>
                                        </p:attrNameLst>
                                      </p:cBhvr>
                                      <p:to>
                                        <p:strVal val="visible"/>
                                      </p:to>
                                    </p:set>
                                    <p:animEffect transition="in" filter="fade">
                                      <p:cBhvr>
                                        <p:cTn id="17" dur="500"/>
                                        <p:tgtEl>
                                          <p:spTgt spid="143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351"/>
                                        </p:tgtEl>
                                        <p:attrNameLst>
                                          <p:attrName>style.visibility</p:attrName>
                                        </p:attrNameLst>
                                      </p:cBhvr>
                                      <p:to>
                                        <p:strVal val="visible"/>
                                      </p:to>
                                    </p:set>
                                    <p:animEffect transition="in" filter="fade">
                                      <p:cBhvr>
                                        <p:cTn id="22" dur="500"/>
                                        <p:tgtEl>
                                          <p:spTgt spid="143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353"/>
                                        </p:tgtEl>
                                        <p:attrNameLst>
                                          <p:attrName>style.visibility</p:attrName>
                                        </p:attrNameLst>
                                      </p:cBhvr>
                                      <p:to>
                                        <p:strVal val="visible"/>
                                      </p:to>
                                    </p:set>
                                    <p:animEffect transition="in" filter="fade">
                                      <p:cBhvr>
                                        <p:cTn id="27" dur="500"/>
                                        <p:tgtEl>
                                          <p:spTgt spid="143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355"/>
                                        </p:tgtEl>
                                        <p:attrNameLst>
                                          <p:attrName>style.visibility</p:attrName>
                                        </p:attrNameLst>
                                      </p:cBhvr>
                                      <p:to>
                                        <p:strVal val="visible"/>
                                      </p:to>
                                    </p:set>
                                    <p:animEffect transition="in" filter="fade">
                                      <p:cBhvr>
                                        <p:cTn id="32" dur="500"/>
                                        <p:tgtEl>
                                          <p:spTgt spid="143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357"/>
                                        </p:tgtEl>
                                        <p:attrNameLst>
                                          <p:attrName>style.visibility</p:attrName>
                                        </p:attrNameLst>
                                      </p:cBhvr>
                                      <p:to>
                                        <p:strVal val="visible"/>
                                      </p:to>
                                    </p:set>
                                    <p:animEffect transition="in" filter="fade">
                                      <p:cBhvr>
                                        <p:cTn id="37" dur="500"/>
                                        <p:tgtEl>
                                          <p:spTgt spid="1435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359"/>
                                        </p:tgtEl>
                                        <p:attrNameLst>
                                          <p:attrName>style.visibility</p:attrName>
                                        </p:attrNameLst>
                                      </p:cBhvr>
                                      <p:to>
                                        <p:strVal val="visible"/>
                                      </p:to>
                                    </p:set>
                                    <p:animEffect transition="in" filter="fade">
                                      <p:cBhvr>
                                        <p:cTn id="42" dur="500"/>
                                        <p:tgtEl>
                                          <p:spTgt spid="1435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361"/>
                                        </p:tgtEl>
                                        <p:attrNameLst>
                                          <p:attrName>style.visibility</p:attrName>
                                        </p:attrNameLst>
                                      </p:cBhvr>
                                      <p:to>
                                        <p:strVal val="visible"/>
                                      </p:to>
                                    </p:set>
                                    <p:animEffect transition="in" filter="fade">
                                      <p:cBhvr>
                                        <p:cTn id="47" dur="500"/>
                                        <p:tgtEl>
                                          <p:spTgt spid="1436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363"/>
                                        </p:tgtEl>
                                        <p:attrNameLst>
                                          <p:attrName>style.visibility</p:attrName>
                                        </p:attrNameLst>
                                      </p:cBhvr>
                                      <p:to>
                                        <p:strVal val="visible"/>
                                      </p:to>
                                    </p:set>
                                    <p:animEffect transition="in" filter="fade">
                                      <p:cBhvr>
                                        <p:cTn id="52" dur="500"/>
                                        <p:tgtEl>
                                          <p:spTgt spid="1436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365"/>
                                        </p:tgtEl>
                                        <p:attrNameLst>
                                          <p:attrName>style.visibility</p:attrName>
                                        </p:attrNameLst>
                                      </p:cBhvr>
                                      <p:to>
                                        <p:strVal val="visible"/>
                                      </p:to>
                                    </p:set>
                                    <p:animEffect transition="in" filter="fade">
                                      <p:cBhvr>
                                        <p:cTn id="57" dur="500"/>
                                        <p:tgtEl>
                                          <p:spTgt spid="1436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367"/>
                                        </p:tgtEl>
                                        <p:attrNameLst>
                                          <p:attrName>style.visibility</p:attrName>
                                        </p:attrNameLst>
                                      </p:cBhvr>
                                      <p:to>
                                        <p:strVal val="visible"/>
                                      </p:to>
                                    </p:set>
                                    <p:animEffect transition="in" filter="fade">
                                      <p:cBhvr>
                                        <p:cTn id="62" dur="500"/>
                                        <p:tgtEl>
                                          <p:spTgt spid="1436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4369"/>
                                        </p:tgtEl>
                                        <p:attrNameLst>
                                          <p:attrName>style.visibility</p:attrName>
                                        </p:attrNameLst>
                                      </p:cBhvr>
                                      <p:to>
                                        <p:strVal val="visible"/>
                                      </p:to>
                                    </p:set>
                                    <p:animEffect transition="in" filter="fade">
                                      <p:cBhvr>
                                        <p:cTn id="67" dur="500"/>
                                        <p:tgtEl>
                                          <p:spTgt spid="1436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4371"/>
                                        </p:tgtEl>
                                        <p:attrNameLst>
                                          <p:attrName>style.visibility</p:attrName>
                                        </p:attrNameLst>
                                      </p:cBhvr>
                                      <p:to>
                                        <p:strVal val="visible"/>
                                      </p:to>
                                    </p:set>
                                    <p:animEffect transition="in" filter="fade">
                                      <p:cBhvr>
                                        <p:cTn id="72" dur="500"/>
                                        <p:tgtEl>
                                          <p:spTgt spid="1437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4373"/>
                                        </p:tgtEl>
                                        <p:attrNameLst>
                                          <p:attrName>style.visibility</p:attrName>
                                        </p:attrNameLst>
                                      </p:cBhvr>
                                      <p:to>
                                        <p:strVal val="visible"/>
                                      </p:to>
                                    </p:set>
                                    <p:animEffect transition="in" filter="fade">
                                      <p:cBhvr>
                                        <p:cTn id="77" dur="500"/>
                                        <p:tgtEl>
                                          <p:spTgt spid="1437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4375"/>
                                        </p:tgtEl>
                                        <p:attrNameLst>
                                          <p:attrName>style.visibility</p:attrName>
                                        </p:attrNameLst>
                                      </p:cBhvr>
                                      <p:to>
                                        <p:strVal val="visible"/>
                                      </p:to>
                                    </p:set>
                                    <p:animEffect transition="in" filter="fade">
                                      <p:cBhvr>
                                        <p:cTn id="82" dur="500"/>
                                        <p:tgtEl>
                                          <p:spTgt spid="1437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4377"/>
                                        </p:tgtEl>
                                        <p:attrNameLst>
                                          <p:attrName>style.visibility</p:attrName>
                                        </p:attrNameLst>
                                      </p:cBhvr>
                                      <p:to>
                                        <p:strVal val="visible"/>
                                      </p:to>
                                    </p:set>
                                    <p:animEffect transition="in" filter="fade">
                                      <p:cBhvr>
                                        <p:cTn id="87" dur="500"/>
                                        <p:tgtEl>
                                          <p:spTgt spid="14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61BC9FA-0D31-C8D2-6D75-E7F0B5C32F41}"/>
            </a:ext>
          </a:extLst>
        </p:cNvPr>
        <p:cNvGrpSpPr/>
        <p:nvPr/>
      </p:nvGrpSpPr>
      <p:grpSpPr>
        <a:xfrm>
          <a:off x="0" y="0"/>
          <a:ext cx="0" cy="0"/>
          <a:chOff x="0" y="0"/>
          <a:chExt cx="0" cy="0"/>
        </a:xfrm>
      </p:grpSpPr>
      <p:sp>
        <p:nvSpPr>
          <p:cNvPr id="14380" name="Title 1">
            <a:extLst>
              <a:ext uri="{FF2B5EF4-FFF2-40B4-BE49-F238E27FC236}">
                <a16:creationId xmlns:a16="http://schemas.microsoft.com/office/drawing/2014/main" id="{A5BC9239-9579-BBA6-4FD1-EEF9EF43CE72}"/>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Πτολεμαίος (μοντέλο </a:t>
            </a:r>
            <a:r>
              <a:rPr lang="el-GR" sz="4400" dirty="0" err="1">
                <a:solidFill>
                  <a:schemeClr val="bg1"/>
                </a:solidFill>
                <a:latin typeface="+mn-lt"/>
              </a:rPr>
              <a:t>επίκυκλων</a:t>
            </a:r>
            <a:r>
              <a:rPr lang="el-GR" sz="4400" dirty="0">
                <a:solidFill>
                  <a:schemeClr val="bg1"/>
                </a:solidFill>
                <a:latin typeface="+mn-lt"/>
              </a:rPr>
              <a:t>)</a:t>
            </a:r>
          </a:p>
        </p:txBody>
      </p:sp>
      <p:pic>
        <p:nvPicPr>
          <p:cNvPr id="7" name="Picture 2" descr="James Ferguson, proof against the Ptolemaic system, 1756">
            <a:extLst>
              <a:ext uri="{FF2B5EF4-FFF2-40B4-BE49-F238E27FC236}">
                <a16:creationId xmlns:a16="http://schemas.microsoft.com/office/drawing/2014/main" id="{4A13D77E-68F2-CB23-A571-2D02BBE2BE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5615" y="1119447"/>
            <a:ext cx="8800769" cy="5665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185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035D88-7525-2504-3638-0B67DECFDA1F}"/>
            </a:ext>
          </a:extLst>
        </p:cNvPr>
        <p:cNvGrpSpPr/>
        <p:nvPr/>
      </p:nvGrpSpPr>
      <p:grpSpPr>
        <a:xfrm>
          <a:off x="0" y="0"/>
          <a:ext cx="0" cy="0"/>
          <a:chOff x="0" y="0"/>
          <a:chExt cx="0" cy="0"/>
        </a:xfrm>
      </p:grpSpPr>
      <p:pic>
        <p:nvPicPr>
          <p:cNvPr id="3" name="ptolemy's model of the universe">
            <a:hlinkClick r:id="" action="ppaction://media"/>
            <a:extLst>
              <a:ext uri="{FF2B5EF4-FFF2-40B4-BE49-F238E27FC236}">
                <a16:creationId xmlns:a16="http://schemas.microsoft.com/office/drawing/2014/main" id="{F6D6C260-DE2C-8486-36FE-F76B447E0D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346"/>
            <a:ext cx="12192617" cy="6857654"/>
          </a:xfrm>
          <a:prstGeom prst="rect">
            <a:avLst/>
          </a:prstGeom>
        </p:spPr>
      </p:pic>
    </p:spTree>
    <p:extLst>
      <p:ext uri="{BB962C8B-B14F-4D97-AF65-F5344CB8AC3E}">
        <p14:creationId xmlns:p14="http://schemas.microsoft.com/office/powerpoint/2010/main" val="429906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90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7F7CCC-0BF8-CE9A-ED59-09722865F40E}"/>
            </a:ext>
          </a:extLst>
        </p:cNvPr>
        <p:cNvGrpSpPr/>
        <p:nvPr/>
      </p:nvGrpSpPr>
      <p:grpSpPr>
        <a:xfrm>
          <a:off x="0" y="0"/>
          <a:ext cx="0" cy="0"/>
          <a:chOff x="0" y="0"/>
          <a:chExt cx="0" cy="0"/>
        </a:xfrm>
      </p:grpSpPr>
      <p:sp>
        <p:nvSpPr>
          <p:cNvPr id="14380" name="Title 1">
            <a:extLst>
              <a:ext uri="{FF2B5EF4-FFF2-40B4-BE49-F238E27FC236}">
                <a16:creationId xmlns:a16="http://schemas.microsoft.com/office/drawing/2014/main" id="{B9314E2F-054F-2B44-7CDF-8AB8BE49BB49}"/>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Πτολεμαίος (μοντέλο </a:t>
            </a:r>
            <a:r>
              <a:rPr lang="el-GR" sz="4400" dirty="0" err="1">
                <a:solidFill>
                  <a:schemeClr val="bg1"/>
                </a:solidFill>
                <a:latin typeface="+mn-lt"/>
              </a:rPr>
              <a:t>επικύκλων</a:t>
            </a:r>
            <a:r>
              <a:rPr lang="el-GR" sz="4400" dirty="0">
                <a:solidFill>
                  <a:schemeClr val="bg1"/>
                </a:solidFill>
                <a:latin typeface="+mn-lt"/>
              </a:rPr>
              <a:t>)</a:t>
            </a:r>
          </a:p>
        </p:txBody>
      </p:sp>
      <p:pic>
        <p:nvPicPr>
          <p:cNvPr id="3074" name="Picture 2" descr="Minor epicycle">
            <a:extLst>
              <a:ext uri="{FF2B5EF4-FFF2-40B4-BE49-F238E27FC236}">
                <a16:creationId xmlns:a16="http://schemas.microsoft.com/office/drawing/2014/main" id="{8683F099-4337-E7AF-05C4-F9CE53F7F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3737" y="1598957"/>
            <a:ext cx="5724525" cy="405765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E0BD30AB-BCCE-914C-BE70-D55EF755D47F}"/>
              </a:ext>
            </a:extLst>
          </p:cNvPr>
          <p:cNvSpPr txBox="1">
            <a:spLocks/>
          </p:cNvSpPr>
          <p:nvPr/>
        </p:nvSpPr>
        <p:spPr>
          <a:xfrm>
            <a:off x="290142" y="1849274"/>
            <a:ext cx="2175655" cy="2471446"/>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err="1">
                <a:solidFill>
                  <a:schemeClr val="bg1"/>
                </a:solidFill>
              </a:rPr>
              <a:t>επίκυκλοι</a:t>
            </a:r>
            <a:r>
              <a:rPr lang="el-GR" dirty="0">
                <a:solidFill>
                  <a:schemeClr val="bg1"/>
                </a:solidFill>
              </a:rPr>
              <a:t> σε </a:t>
            </a:r>
            <a:r>
              <a:rPr lang="el-GR" dirty="0" err="1">
                <a:solidFill>
                  <a:schemeClr val="bg1"/>
                </a:solidFill>
              </a:rPr>
              <a:t>επίκυκλους</a:t>
            </a:r>
            <a:endParaRPr lang="el-GR" dirty="0">
              <a:solidFill>
                <a:schemeClr val="bg1"/>
              </a:solidFill>
            </a:endParaRPr>
          </a:p>
          <a:p>
            <a:endParaRPr lang="el-GR" dirty="0">
              <a:solidFill>
                <a:schemeClr val="bg1"/>
              </a:solidFill>
            </a:endParaRPr>
          </a:p>
          <a:p>
            <a:r>
              <a:rPr lang="el-GR" dirty="0">
                <a:solidFill>
                  <a:schemeClr val="bg1"/>
                </a:solidFill>
              </a:rPr>
              <a:t>ή </a:t>
            </a:r>
          </a:p>
          <a:p>
            <a:r>
              <a:rPr lang="el-GR" dirty="0">
                <a:solidFill>
                  <a:schemeClr val="bg1"/>
                </a:solidFill>
              </a:rPr>
              <a:t>δευτερογενείς </a:t>
            </a:r>
            <a:r>
              <a:rPr lang="el-GR" dirty="0" err="1">
                <a:solidFill>
                  <a:schemeClr val="bg1"/>
                </a:solidFill>
              </a:rPr>
              <a:t>επίκυκλοι</a:t>
            </a:r>
            <a:endParaRPr lang="en-150" dirty="0">
              <a:solidFill>
                <a:schemeClr val="bg1"/>
              </a:solidFill>
            </a:endParaRPr>
          </a:p>
        </p:txBody>
      </p:sp>
    </p:spTree>
    <p:extLst>
      <p:ext uri="{BB962C8B-B14F-4D97-AF65-F5344CB8AC3E}">
        <p14:creationId xmlns:p14="http://schemas.microsoft.com/office/powerpoint/2010/main" val="4139703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fade">
                                      <p:cBhvr>
                                        <p:cTn id="2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90D66A-612E-CD42-04EC-8FBF50FD5A7D}"/>
            </a:ext>
          </a:extLst>
        </p:cNvPr>
        <p:cNvGrpSpPr/>
        <p:nvPr/>
      </p:nvGrpSpPr>
      <p:grpSpPr>
        <a:xfrm>
          <a:off x="0" y="0"/>
          <a:ext cx="0" cy="0"/>
          <a:chOff x="0" y="0"/>
          <a:chExt cx="0" cy="0"/>
        </a:xfrm>
      </p:grpSpPr>
      <p:sp>
        <p:nvSpPr>
          <p:cNvPr id="14380" name="Title 1">
            <a:extLst>
              <a:ext uri="{FF2B5EF4-FFF2-40B4-BE49-F238E27FC236}">
                <a16:creationId xmlns:a16="http://schemas.microsoft.com/office/drawing/2014/main" id="{B7206651-502D-63BA-649A-BDB190000075}"/>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Πτολεμαίος (μοντέλο </a:t>
            </a:r>
            <a:r>
              <a:rPr lang="el-GR" sz="4400" dirty="0" err="1">
                <a:solidFill>
                  <a:schemeClr val="bg1"/>
                </a:solidFill>
                <a:latin typeface="+mn-lt"/>
              </a:rPr>
              <a:t>επικύκλων</a:t>
            </a:r>
            <a:r>
              <a:rPr lang="el-GR" sz="4400" dirty="0">
                <a:solidFill>
                  <a:schemeClr val="bg1"/>
                </a:solidFill>
                <a:latin typeface="+mn-lt"/>
              </a:rPr>
              <a:t>)</a:t>
            </a:r>
          </a:p>
        </p:txBody>
      </p:sp>
      <p:pic>
        <p:nvPicPr>
          <p:cNvPr id="1026" name="Picture 2">
            <a:extLst>
              <a:ext uri="{FF2B5EF4-FFF2-40B4-BE49-F238E27FC236}">
                <a16:creationId xmlns:a16="http://schemas.microsoft.com/office/drawing/2014/main" id="{264B21BE-5ED3-6F13-ABC8-30F7A40AF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5050" y="1606511"/>
            <a:ext cx="7581900" cy="401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550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2FEE97-D7D4-7E93-BF54-D3BD6038138B}"/>
            </a:ext>
          </a:extLst>
        </p:cNvPr>
        <p:cNvGrpSpPr/>
        <p:nvPr/>
      </p:nvGrpSpPr>
      <p:grpSpPr>
        <a:xfrm>
          <a:off x="0" y="0"/>
          <a:ext cx="0" cy="0"/>
          <a:chOff x="0" y="0"/>
          <a:chExt cx="0" cy="0"/>
        </a:xfrm>
      </p:grpSpPr>
      <p:sp>
        <p:nvSpPr>
          <p:cNvPr id="14380" name="Title 1">
            <a:extLst>
              <a:ext uri="{FF2B5EF4-FFF2-40B4-BE49-F238E27FC236}">
                <a16:creationId xmlns:a16="http://schemas.microsoft.com/office/drawing/2014/main" id="{5F5A12CC-341F-E3A6-FF29-40084D6624DF}"/>
              </a:ext>
            </a:extLst>
          </p:cNvPr>
          <p:cNvSpPr txBox="1">
            <a:spLocks/>
          </p:cNvSpPr>
          <p:nvPr/>
        </p:nvSpPr>
        <p:spPr>
          <a:xfrm>
            <a:off x="773873" y="417716"/>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Πτολεμαίος (μοντέλο </a:t>
            </a:r>
            <a:r>
              <a:rPr lang="el-GR" sz="4400" dirty="0" err="1">
                <a:solidFill>
                  <a:schemeClr val="bg1"/>
                </a:solidFill>
                <a:latin typeface="+mn-lt"/>
              </a:rPr>
              <a:t>επικύκλων</a:t>
            </a:r>
            <a:r>
              <a:rPr lang="el-GR" sz="4400" dirty="0">
                <a:solidFill>
                  <a:schemeClr val="bg1"/>
                </a:solidFill>
                <a:latin typeface="+mn-lt"/>
              </a:rPr>
              <a:t>)</a:t>
            </a:r>
          </a:p>
        </p:txBody>
      </p:sp>
      <p:pic>
        <p:nvPicPr>
          <p:cNvPr id="2050" name="Picture 2">
            <a:extLst>
              <a:ext uri="{FF2B5EF4-FFF2-40B4-BE49-F238E27FC236}">
                <a16:creationId xmlns:a16="http://schemas.microsoft.com/office/drawing/2014/main" id="{7635E2A9-B3C1-4DAB-832B-58CAB495BF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138" y="1438275"/>
            <a:ext cx="6943725" cy="398145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68651E6A-6528-FB58-F684-72453EDB382E}"/>
              </a:ext>
            </a:extLst>
          </p:cNvPr>
          <p:cNvSpPr>
            <a:spLocks noGrp="1"/>
          </p:cNvSpPr>
          <p:nvPr>
            <p:ph type="subTitle" idx="1"/>
          </p:nvPr>
        </p:nvSpPr>
        <p:spPr>
          <a:xfrm>
            <a:off x="2008742" y="5738553"/>
            <a:ext cx="8174515" cy="885371"/>
          </a:xfrm>
        </p:spPr>
        <p:txBody>
          <a:bodyPr wrap="square">
            <a:spAutoFit/>
          </a:bodyPr>
          <a:lstStyle/>
          <a:p>
            <a:r>
              <a:rPr lang="el-GR" dirty="0">
                <a:solidFill>
                  <a:schemeClr val="accent5">
                    <a:lumMod val="75000"/>
                  </a:schemeClr>
                </a:solidFill>
                <a:latin typeface="+mn-lt"/>
              </a:rPr>
              <a:t>Η αλήθεια είναι ο κύκλος τελικά ή το γατάκι?</a:t>
            </a:r>
          </a:p>
          <a:p>
            <a:r>
              <a:rPr lang="el-GR" dirty="0">
                <a:solidFill>
                  <a:schemeClr val="accent5">
                    <a:lumMod val="75000"/>
                  </a:schemeClr>
                </a:solidFill>
                <a:latin typeface="+mn-lt"/>
              </a:rPr>
              <a:t>Μήπως το γατάκι είναι η μόνη αλήθεια?</a:t>
            </a:r>
          </a:p>
        </p:txBody>
      </p:sp>
    </p:spTree>
    <p:extLst>
      <p:ext uri="{BB962C8B-B14F-4D97-AF65-F5344CB8AC3E}">
        <p14:creationId xmlns:p14="http://schemas.microsoft.com/office/powerpoint/2010/main" val="1299513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52D463F-B4F9-C972-9901-6C70613532AB}"/>
            </a:ext>
          </a:extLst>
        </p:cNvPr>
        <p:cNvGrpSpPr/>
        <p:nvPr/>
      </p:nvGrpSpPr>
      <p:grpSpPr>
        <a:xfrm>
          <a:off x="0" y="0"/>
          <a:ext cx="0" cy="0"/>
          <a:chOff x="0" y="0"/>
          <a:chExt cx="0" cy="0"/>
        </a:xfrm>
      </p:grpSpPr>
      <p:pic>
        <p:nvPicPr>
          <p:cNvPr id="2" name="Ptolemaic Planetary model">
            <a:hlinkClick r:id="" action="ppaction://media"/>
            <a:extLst>
              <a:ext uri="{FF2B5EF4-FFF2-40B4-BE49-F238E27FC236}">
                <a16:creationId xmlns:a16="http://schemas.microsoft.com/office/drawing/2014/main" id="{7A21F44C-23AB-A1B3-0355-4E4B3D41089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737663" y="1660964"/>
            <a:ext cx="4716674" cy="3536072"/>
          </a:xfrm>
          <a:prstGeom prst="rect">
            <a:avLst/>
          </a:prstGeom>
        </p:spPr>
      </p:pic>
      <p:sp>
        <p:nvSpPr>
          <p:cNvPr id="4" name="Subtitle 2">
            <a:extLst>
              <a:ext uri="{FF2B5EF4-FFF2-40B4-BE49-F238E27FC236}">
                <a16:creationId xmlns:a16="http://schemas.microsoft.com/office/drawing/2014/main" id="{B2CB3DB4-AAB5-CFBF-BDA5-8E37C678D609}"/>
              </a:ext>
            </a:extLst>
          </p:cNvPr>
          <p:cNvSpPr>
            <a:spLocks noGrp="1"/>
          </p:cNvSpPr>
          <p:nvPr>
            <p:ph type="subTitle" idx="1"/>
          </p:nvPr>
        </p:nvSpPr>
        <p:spPr>
          <a:xfrm>
            <a:off x="464804" y="1337308"/>
            <a:ext cx="2627718" cy="424732"/>
          </a:xfrm>
        </p:spPr>
        <p:txBody>
          <a:bodyPr wrap="square">
            <a:spAutoFit/>
          </a:bodyPr>
          <a:lstStyle/>
          <a:p>
            <a:r>
              <a:rPr lang="el-GR" dirty="0">
                <a:solidFill>
                  <a:schemeClr val="bg1"/>
                </a:solidFill>
              </a:rPr>
              <a:t>Μοντέλο </a:t>
            </a:r>
            <a:r>
              <a:rPr lang="el-GR" dirty="0" err="1">
                <a:solidFill>
                  <a:schemeClr val="bg1"/>
                </a:solidFill>
              </a:rPr>
              <a:t>Ευδόξου</a:t>
            </a:r>
            <a:endParaRPr lang="en-150" dirty="0">
              <a:solidFill>
                <a:schemeClr val="bg1"/>
              </a:solidFill>
            </a:endParaRPr>
          </a:p>
        </p:txBody>
      </p:sp>
      <p:sp>
        <p:nvSpPr>
          <p:cNvPr id="5" name="Subtitle 2">
            <a:extLst>
              <a:ext uri="{FF2B5EF4-FFF2-40B4-BE49-F238E27FC236}">
                <a16:creationId xmlns:a16="http://schemas.microsoft.com/office/drawing/2014/main" id="{59291D6E-6BE4-C748-A58B-D1665282E21A}"/>
              </a:ext>
            </a:extLst>
          </p:cNvPr>
          <p:cNvSpPr txBox="1">
            <a:spLocks/>
          </p:cNvSpPr>
          <p:nvPr/>
        </p:nvSpPr>
        <p:spPr>
          <a:xfrm>
            <a:off x="369868" y="2609591"/>
            <a:ext cx="290758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Μοντέλο Πτολεμαίου</a:t>
            </a:r>
            <a:endParaRPr lang="en-150" dirty="0">
              <a:solidFill>
                <a:schemeClr val="bg1"/>
              </a:solidFill>
            </a:endParaRPr>
          </a:p>
        </p:txBody>
      </p:sp>
      <p:sp>
        <p:nvSpPr>
          <p:cNvPr id="7" name="Subtitle 2">
            <a:extLst>
              <a:ext uri="{FF2B5EF4-FFF2-40B4-BE49-F238E27FC236}">
                <a16:creationId xmlns:a16="http://schemas.microsoft.com/office/drawing/2014/main" id="{57AF7BAE-D6DD-2B2E-57DE-046D5B092016}"/>
              </a:ext>
            </a:extLst>
          </p:cNvPr>
          <p:cNvSpPr txBox="1">
            <a:spLocks/>
          </p:cNvSpPr>
          <p:nvPr/>
        </p:nvSpPr>
        <p:spPr>
          <a:xfrm>
            <a:off x="9434858" y="5818858"/>
            <a:ext cx="2907587" cy="95821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1100" dirty="0">
                <a:solidFill>
                  <a:schemeClr val="accent2">
                    <a:lumMod val="75000"/>
                  </a:schemeClr>
                </a:solidFill>
              </a:rPr>
              <a:t>Felix Mendelssohn</a:t>
            </a:r>
          </a:p>
          <a:p>
            <a:r>
              <a:rPr lang="it-IT" sz="1100" dirty="0">
                <a:solidFill>
                  <a:schemeClr val="accent2">
                    <a:lumMod val="75000"/>
                  </a:schemeClr>
                </a:solidFill>
              </a:rPr>
              <a:t>Concerto for Violin and Orchestra in E minor Op. 64: Allegro molto appassionato</a:t>
            </a:r>
          </a:p>
          <a:p>
            <a:r>
              <a:rPr lang="it-IT" sz="1100" dirty="0">
                <a:solidFill>
                  <a:schemeClr val="accent2">
                    <a:lumMod val="75000"/>
                  </a:schemeClr>
                </a:solidFill>
              </a:rPr>
              <a:t>Philarmonia Slavonica, Alberto Lizzio</a:t>
            </a:r>
            <a:endParaRPr lang="en-150" sz="1100" dirty="0">
              <a:solidFill>
                <a:schemeClr val="accent2">
                  <a:lumMod val="75000"/>
                </a:schemeClr>
              </a:solidFill>
            </a:endParaRPr>
          </a:p>
        </p:txBody>
      </p:sp>
      <p:pic>
        <p:nvPicPr>
          <p:cNvPr id="8" name="3D Eudoxus Ptolemy Model Silent">
            <a:hlinkClick r:id="" action="ppaction://media"/>
            <a:extLst>
              <a:ext uri="{FF2B5EF4-FFF2-40B4-BE49-F238E27FC236}">
                <a16:creationId xmlns:a16="http://schemas.microsoft.com/office/drawing/2014/main" id="{BA287EB0-DD88-3400-FA9A-C41C4D76FABC}"/>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3277455" y="431928"/>
            <a:ext cx="6345141" cy="6345141"/>
          </a:xfrm>
          <a:prstGeom prst="rect">
            <a:avLst/>
          </a:prstGeom>
        </p:spPr>
      </p:pic>
    </p:spTree>
    <p:extLst>
      <p:ext uri="{BB962C8B-B14F-4D97-AF65-F5344CB8AC3E}">
        <p14:creationId xmlns:p14="http://schemas.microsoft.com/office/powerpoint/2010/main" val="781308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6511" fill="hold"/>
                                        <p:tgtEl>
                                          <p:spTgt spid="8"/>
                                        </p:tgtEl>
                                      </p:cBhvr>
                                    </p:cmd>
                                  </p:childTnLst>
                                </p:cTn>
                              </p:par>
                              <p:par>
                                <p:cTn id="7" presetID="1" presetClass="mediacall" presetSubtype="0" fill="hold" nodeType="withEffect">
                                  <p:stCondLst>
                                    <p:cond delay="0"/>
                                  </p:stCondLst>
                                  <p:childTnLst>
                                    <p:cmd type="call" cmd="playFrom(16)">
                                      <p:cBhvr>
                                        <p:cTn id="8" dur="176795"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2"/>
                </p:tgtEl>
              </p:cMediaNode>
            </p:video>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withEffect">
                                  <p:stCondLst>
                                    <p:cond delay="0"/>
                                  </p:stCondLst>
                                  <p:childTnLst>
                                    <p:cmd type="call" cmd="togglePause">
                                      <p:cBhvr>
                                        <p:cTn id="24" dur="1" fill="hold"/>
                                        <p:tgtEl>
                                          <p:spTgt spid="2"/>
                                        </p:tgtEl>
                                      </p:cBhvr>
                                    </p:cmd>
                                  </p:childTnLst>
                                </p:cTn>
                              </p:par>
                            </p:childTnLst>
                          </p:cTn>
                        </p:par>
                      </p:childTnLst>
                    </p:cTn>
                  </p:par>
                </p:childTnLst>
              </p:cTn>
              <p:nextCondLst>
                <p:cond evt="onClick" delay="0">
                  <p:tgtEl>
                    <p:spTgt spid="2"/>
                  </p:tgtEl>
                </p:cond>
              </p:nextCondLst>
            </p:seq>
            <p:video>
              <p:cMediaNode vol="80000">
                <p:cTn id="25" fill="hold" display="0">
                  <p:stCondLst>
                    <p:cond delay="indefinite"/>
                  </p:stCondLst>
                </p:cTn>
                <p:tgtEl>
                  <p:spTgt spid="8"/>
                </p:tgtEl>
              </p:cMediaNode>
            </p:video>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withEffect">
                                  <p:stCondLst>
                                    <p:cond delay="0"/>
                                  </p:stCondLst>
                                  <p:childTnLst>
                                    <p:cmd type="call" cmd="togglePause">
                                      <p:cBhvr>
                                        <p:cTn id="30" dur="1" fill="hold"/>
                                        <p:tgtEl>
                                          <p:spTgt spid="8"/>
                                        </p:tgtEl>
                                      </p:cBhvr>
                                    </p:cmd>
                                  </p:childTnLst>
                                </p:cTn>
                              </p:par>
                            </p:childTnLst>
                          </p:cTn>
                        </p:par>
                      </p:childTnLst>
                    </p:cTn>
                  </p:par>
                </p:childTnLst>
              </p:cTn>
              <p:nextCondLst>
                <p:cond evt="onClick" delay="0">
                  <p:tgtEl>
                    <p:spTgt spid="8"/>
                  </p:tgtEl>
                </p:cond>
              </p:nextCondLst>
            </p:seq>
          </p:childTnLst>
        </p:cTn>
      </p:par>
    </p:tnLst>
    <p:bldLst>
      <p:bldP spid="4" grpId="0" build="p"/>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2EA7233-0768-5B58-112F-5201663261A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A2C7D58-BCFE-5755-1DDB-403DA07B0564}"/>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Ηλιοκεντρικό Μοντέλο</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6E6152DE-EE4F-DC06-F08A-EBD0770C0BE1}"/>
              </a:ext>
            </a:extLst>
          </p:cNvPr>
          <p:cNvSpPr>
            <a:spLocks noGrp="1"/>
          </p:cNvSpPr>
          <p:nvPr>
            <p:ph type="subTitle" idx="1"/>
          </p:nvPr>
        </p:nvSpPr>
        <p:spPr>
          <a:xfrm>
            <a:off x="589722" y="1441032"/>
            <a:ext cx="11194111" cy="5031121"/>
          </a:xfrm>
        </p:spPr>
        <p:txBody>
          <a:bodyPr wrap="square">
            <a:spAutoFit/>
          </a:bodyPr>
          <a:lstStyle/>
          <a:p>
            <a:r>
              <a:rPr lang="el-GR" dirty="0">
                <a:solidFill>
                  <a:schemeClr val="bg1"/>
                </a:solidFill>
              </a:rPr>
              <a:t>Κίνηση Γης (αρχαιότητα)</a:t>
            </a:r>
          </a:p>
          <a:p>
            <a:pPr algn="l"/>
            <a:r>
              <a:rPr lang="el-GR" u="sng" dirty="0">
                <a:solidFill>
                  <a:schemeClr val="bg1"/>
                </a:solidFill>
              </a:rPr>
              <a:t>Ηρακλείδης ο Ποντικός (390 – 310 π.Χ.)</a:t>
            </a:r>
          </a:p>
          <a:p>
            <a:pPr algn="l"/>
            <a:r>
              <a:rPr lang="el-GR" dirty="0">
                <a:solidFill>
                  <a:schemeClr val="bg1"/>
                </a:solidFill>
              </a:rPr>
              <a:t>Η καθημερινή Ανατολή και Δύση μπορεί να εξηγηθεί από την περιστροφή της Γης</a:t>
            </a:r>
          </a:p>
          <a:p>
            <a:pPr algn="l"/>
            <a:endParaRPr lang="el-GR" dirty="0">
              <a:solidFill>
                <a:schemeClr val="bg1"/>
              </a:solidFill>
            </a:endParaRPr>
          </a:p>
          <a:p>
            <a:pPr algn="l"/>
            <a:r>
              <a:rPr lang="el-GR" u="sng" dirty="0">
                <a:solidFill>
                  <a:schemeClr val="bg1"/>
                </a:solidFill>
              </a:rPr>
              <a:t>Αρίσταρχος ο Σάμιος (310-230 π.Χ.)</a:t>
            </a:r>
          </a:p>
          <a:p>
            <a:pPr algn="l"/>
            <a:r>
              <a:rPr lang="el-GR" dirty="0">
                <a:solidFill>
                  <a:schemeClr val="bg1"/>
                </a:solidFill>
              </a:rPr>
              <a:t>Η Γη περιφέρεται γύρω από τον Ήλιο.</a:t>
            </a:r>
          </a:p>
          <a:p>
            <a:pPr algn="l"/>
            <a:endParaRPr lang="el-GR" dirty="0">
              <a:solidFill>
                <a:schemeClr val="bg1"/>
              </a:solidFill>
            </a:endParaRPr>
          </a:p>
          <a:p>
            <a:pPr algn="l"/>
            <a:r>
              <a:rPr lang="el-GR" dirty="0">
                <a:solidFill>
                  <a:schemeClr val="bg1"/>
                </a:solidFill>
              </a:rPr>
              <a:t>Δεν είχε ποσοτικά στοιχεία.</a:t>
            </a:r>
          </a:p>
          <a:p>
            <a:pPr algn="l"/>
            <a:endParaRPr lang="el-GR" dirty="0">
              <a:solidFill>
                <a:schemeClr val="bg1"/>
              </a:solidFill>
            </a:endParaRPr>
          </a:p>
          <a:p>
            <a:pPr algn="l"/>
            <a:r>
              <a:rPr lang="el-GR" dirty="0">
                <a:solidFill>
                  <a:schemeClr val="bg1"/>
                </a:solidFill>
              </a:rPr>
              <a:t>Δεν έγινε αποδεκτή η ιδέα: 	1) Γιατί τα αντικείμενα στη Γη δεν κινούνται προς τα πίσω</a:t>
            </a:r>
          </a:p>
          <a:p>
            <a:pPr algn="l"/>
            <a:r>
              <a:rPr lang="el-GR" dirty="0">
                <a:solidFill>
                  <a:schemeClr val="bg1"/>
                </a:solidFill>
              </a:rPr>
              <a:t>				2) Γιατί δεν εμφανίζεται παράλλαξη στα αστέρια</a:t>
            </a:r>
          </a:p>
        </p:txBody>
      </p:sp>
    </p:spTree>
    <p:extLst>
      <p:ext uri="{BB962C8B-B14F-4D97-AF65-F5344CB8AC3E}">
        <p14:creationId xmlns:p14="http://schemas.microsoft.com/office/powerpoint/2010/main" val="1293524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fade">
                                      <p:cBhvr>
                                        <p:cTn id="37" dur="500"/>
                                        <p:tgtEl>
                                          <p:spTgt spid="2">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Effect transition="in" filter="fade">
                                      <p:cBhvr>
                                        <p:cTn id="4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D2879E6-0B3A-2991-036A-2241C1464CC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258EBC7-A3B0-760B-9EB9-B3F789F4FB42}"/>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Παράλλαξη</a:t>
            </a:r>
            <a:endParaRPr lang="en-150" sz="4400" dirty="0">
              <a:solidFill>
                <a:schemeClr val="bg1"/>
              </a:solidFill>
              <a:latin typeface="+mn-lt"/>
            </a:endParaRPr>
          </a:p>
        </p:txBody>
      </p:sp>
      <p:pic>
        <p:nvPicPr>
          <p:cNvPr id="30722" name="Picture 2">
            <a:extLst>
              <a:ext uri="{FF2B5EF4-FFF2-40B4-BE49-F238E27FC236}">
                <a16:creationId xmlns:a16="http://schemas.microsoft.com/office/drawing/2014/main" id="{32760B4D-AEB7-9236-7A18-372A85B2C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98" y="1653540"/>
            <a:ext cx="5497002" cy="3435626"/>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a:extLst>
              <a:ext uri="{FF2B5EF4-FFF2-40B4-BE49-F238E27FC236}">
                <a16:creationId xmlns:a16="http://schemas.microsoft.com/office/drawing/2014/main" id="{D2274D97-689D-1DBE-0FCC-4EF034061E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1283" y="1653540"/>
            <a:ext cx="4581719" cy="343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861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fade">
                                      <p:cBhvr>
                                        <p:cTn id="12"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3F1ABA-E13B-4D9A-2747-ECAD6AF80252}"/>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A7BFEC6-59AF-D95B-8875-4A640D1EF9EE}"/>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Ηλιοκεντρικό Μοντέλο</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C1AE3C45-C31B-C6C6-306B-83A79D4C94E1}"/>
              </a:ext>
            </a:extLst>
          </p:cNvPr>
          <p:cNvSpPr>
            <a:spLocks noGrp="1"/>
          </p:cNvSpPr>
          <p:nvPr>
            <p:ph type="subTitle" idx="1"/>
          </p:nvPr>
        </p:nvSpPr>
        <p:spPr>
          <a:xfrm>
            <a:off x="589722" y="1441032"/>
            <a:ext cx="11305429" cy="4902881"/>
          </a:xfrm>
        </p:spPr>
        <p:txBody>
          <a:bodyPr wrap="square">
            <a:spAutoFit/>
          </a:bodyPr>
          <a:lstStyle/>
          <a:p>
            <a:r>
              <a:rPr lang="el-GR" dirty="0">
                <a:solidFill>
                  <a:schemeClr val="bg1"/>
                </a:solidFill>
              </a:rPr>
              <a:t>Κίνηση Γης (Μεσαίωνας)</a:t>
            </a:r>
          </a:p>
          <a:p>
            <a:pPr algn="l"/>
            <a:r>
              <a:rPr lang="en-US" u="sng" dirty="0">
                <a:solidFill>
                  <a:schemeClr val="bg1"/>
                </a:solidFill>
              </a:rPr>
              <a:t>Jean </a:t>
            </a:r>
            <a:r>
              <a:rPr lang="en-US" u="sng" dirty="0" err="1">
                <a:solidFill>
                  <a:schemeClr val="bg1"/>
                </a:solidFill>
              </a:rPr>
              <a:t>Buridan</a:t>
            </a:r>
            <a:r>
              <a:rPr lang="en-US" u="sng" dirty="0">
                <a:solidFill>
                  <a:schemeClr val="bg1"/>
                </a:solidFill>
              </a:rPr>
              <a:t> (~1300 – 1358 </a:t>
            </a:r>
            <a:r>
              <a:rPr lang="el-GR" u="sng" dirty="0">
                <a:solidFill>
                  <a:schemeClr val="bg1"/>
                </a:solidFill>
              </a:rPr>
              <a:t> μ.Χ.)</a:t>
            </a:r>
          </a:p>
          <a:p>
            <a:pPr algn="l"/>
            <a:r>
              <a:rPr lang="el-GR" dirty="0">
                <a:solidFill>
                  <a:schemeClr val="bg1"/>
                </a:solidFill>
              </a:rPr>
              <a:t>Με την περιστροφή της Γης εξηγούνται καλά τα καθημερινά και αστρονομικά φαινόμενα.</a:t>
            </a:r>
          </a:p>
          <a:p>
            <a:pPr algn="l"/>
            <a:r>
              <a:rPr lang="el-GR" dirty="0">
                <a:solidFill>
                  <a:schemeClr val="bg1"/>
                </a:solidFill>
              </a:rPr>
              <a:t>Αλλά: το πρόβλημα του βέλους που κατευθύνεται κατακόρυφα προς τα επάνω.</a:t>
            </a:r>
          </a:p>
          <a:p>
            <a:pPr algn="l"/>
            <a:endParaRPr lang="el-GR" dirty="0">
              <a:solidFill>
                <a:schemeClr val="bg1"/>
              </a:solidFill>
            </a:endParaRPr>
          </a:p>
          <a:p>
            <a:pPr algn="l"/>
            <a:r>
              <a:rPr lang="en-US" u="sng" dirty="0">
                <a:solidFill>
                  <a:schemeClr val="bg1"/>
                </a:solidFill>
              </a:rPr>
              <a:t>Nicolas Oresme </a:t>
            </a:r>
            <a:r>
              <a:rPr lang="el-GR" u="sng" dirty="0">
                <a:solidFill>
                  <a:schemeClr val="bg1"/>
                </a:solidFill>
              </a:rPr>
              <a:t>(</a:t>
            </a:r>
            <a:r>
              <a:rPr lang="en-US" u="sng" dirty="0">
                <a:solidFill>
                  <a:schemeClr val="bg1"/>
                </a:solidFill>
              </a:rPr>
              <a:t>~1320 – 1382 </a:t>
            </a:r>
            <a:r>
              <a:rPr lang="el-GR" u="sng" dirty="0">
                <a:solidFill>
                  <a:schemeClr val="bg1"/>
                </a:solidFill>
              </a:rPr>
              <a:t>μ.Χ.)</a:t>
            </a:r>
          </a:p>
          <a:p>
            <a:pPr algn="l"/>
            <a:r>
              <a:rPr lang="el-GR" dirty="0">
                <a:solidFill>
                  <a:schemeClr val="bg1"/>
                </a:solidFill>
              </a:rPr>
              <a:t>Η Γη περιστρέφεται και ο αέρας συμμετέχει στην κίνηση.</a:t>
            </a:r>
          </a:p>
          <a:p>
            <a:pPr algn="l"/>
            <a:endParaRPr lang="el-GR" dirty="0">
              <a:solidFill>
                <a:schemeClr val="bg1"/>
              </a:solidFill>
            </a:endParaRPr>
          </a:p>
          <a:p>
            <a:pPr algn="l"/>
            <a:r>
              <a:rPr lang="el-GR" dirty="0">
                <a:solidFill>
                  <a:schemeClr val="bg1"/>
                </a:solidFill>
              </a:rPr>
              <a:t>Το πρόβλημα (ακίνητη ή περιστρεφόμενη Γη) είναι επιστημονικά απροσδιόριστο. </a:t>
            </a:r>
          </a:p>
          <a:p>
            <a:pPr algn="l"/>
            <a:r>
              <a:rPr lang="el-GR" dirty="0">
                <a:solidFill>
                  <a:schemeClr val="bg1"/>
                </a:solidFill>
              </a:rPr>
              <a:t>Δηλαδή και οι δύο οπτικές μπορεί να ισχύουν και είναι θέμα επιλογής το ποια θα υιοθετήσει κάποιος.</a:t>
            </a:r>
          </a:p>
        </p:txBody>
      </p:sp>
    </p:spTree>
    <p:extLst>
      <p:ext uri="{BB962C8B-B14F-4D97-AF65-F5344CB8AC3E}">
        <p14:creationId xmlns:p14="http://schemas.microsoft.com/office/powerpoint/2010/main" val="70167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E1BB168-A618-2FF1-44F8-5D39C88E54A7}"/>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017FE61-E53C-80F8-24EE-E4B692C09DE1}"/>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Νικόλαος Κοπέρνικος (1473 – 1543)</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6560885D-344F-3F7E-9BE1-39139281F17F}"/>
              </a:ext>
            </a:extLst>
          </p:cNvPr>
          <p:cNvSpPr>
            <a:spLocks noGrp="1"/>
          </p:cNvSpPr>
          <p:nvPr>
            <p:ph type="subTitle" idx="1"/>
          </p:nvPr>
        </p:nvSpPr>
        <p:spPr>
          <a:xfrm>
            <a:off x="486354" y="987595"/>
            <a:ext cx="7942027" cy="5771836"/>
          </a:xfrm>
        </p:spPr>
        <p:txBody>
          <a:bodyPr wrap="square">
            <a:spAutoFit/>
          </a:bodyPr>
          <a:lstStyle/>
          <a:p>
            <a:r>
              <a:rPr lang="el-GR" dirty="0">
                <a:solidFill>
                  <a:schemeClr val="bg1"/>
                </a:solidFill>
              </a:rPr>
              <a:t>Διαμοίρασε αρχικά ένα μικρό σημειωματάριο (1514)</a:t>
            </a:r>
          </a:p>
          <a:p>
            <a:r>
              <a:rPr lang="en-US" dirty="0" err="1">
                <a:solidFill>
                  <a:schemeClr val="bg1"/>
                </a:solidFill>
              </a:rPr>
              <a:t>Commentariolus</a:t>
            </a:r>
            <a:r>
              <a:rPr lang="en-US" dirty="0">
                <a:solidFill>
                  <a:schemeClr val="bg1"/>
                </a:solidFill>
              </a:rPr>
              <a:t> </a:t>
            </a:r>
            <a:r>
              <a:rPr lang="el-GR" dirty="0">
                <a:solidFill>
                  <a:schemeClr val="bg1"/>
                </a:solidFill>
              </a:rPr>
              <a:t> (7 αξιώματα)</a:t>
            </a:r>
          </a:p>
          <a:p>
            <a:pPr marL="457200" indent="-457200" algn="l">
              <a:buFont typeface="+mj-lt"/>
              <a:buAutoNum type="arabicPeriod"/>
            </a:pPr>
            <a:r>
              <a:rPr lang="el-GR" dirty="0">
                <a:solidFill>
                  <a:schemeClr val="bg1"/>
                </a:solidFill>
              </a:rPr>
              <a:t>Δεν υπάρχει ένα (μοναδικό) κέντρο στο Σύμπαν</a:t>
            </a:r>
          </a:p>
          <a:p>
            <a:pPr marL="457200" indent="-457200" algn="l">
              <a:buFont typeface="+mj-lt"/>
              <a:buAutoNum type="arabicPeriod"/>
            </a:pPr>
            <a:r>
              <a:rPr lang="el-GR" dirty="0">
                <a:solidFill>
                  <a:schemeClr val="bg1"/>
                </a:solidFill>
              </a:rPr>
              <a:t>Το κέντρο της Γης δεν είναι το κέντρο του Σύμπαντος, αλλά το κέντρο της κίνησης της Σελήνης</a:t>
            </a:r>
          </a:p>
          <a:p>
            <a:pPr marL="457200" indent="-457200" algn="l">
              <a:buFont typeface="+mj-lt"/>
              <a:buAutoNum type="arabicPeriod"/>
            </a:pPr>
            <a:r>
              <a:rPr lang="el-GR" dirty="0">
                <a:solidFill>
                  <a:schemeClr val="bg1"/>
                </a:solidFill>
              </a:rPr>
              <a:t>Το κέντρο (κινήσεων) του Σύμπαντος είναι κοντά στον Ήλιο</a:t>
            </a:r>
          </a:p>
          <a:p>
            <a:pPr marL="457200" indent="-457200" algn="l">
              <a:buFont typeface="+mj-lt"/>
              <a:buAutoNum type="arabicPeriod"/>
            </a:pPr>
            <a:r>
              <a:rPr lang="el-GR" dirty="0">
                <a:solidFill>
                  <a:schemeClr val="bg1"/>
                </a:solidFill>
              </a:rPr>
              <a:t>Η απόσταση Γης – Ήλιου είναι ασήμαντη σε σχέση με την απόσταση των αστεριών</a:t>
            </a:r>
          </a:p>
          <a:p>
            <a:pPr marL="457200" indent="-457200" algn="l">
              <a:buFont typeface="+mj-lt"/>
              <a:buAutoNum type="arabicPeriod"/>
            </a:pPr>
            <a:r>
              <a:rPr lang="el-GR" dirty="0">
                <a:solidFill>
                  <a:schemeClr val="bg1"/>
                </a:solidFill>
              </a:rPr>
              <a:t>Η περιστροφή της Γης εξηγεί την φαινόμενη περιστροφή των αστεριών (τα οποία δεν κινούνται)</a:t>
            </a:r>
          </a:p>
          <a:p>
            <a:pPr marL="457200" indent="-457200" algn="l">
              <a:buFont typeface="+mj-lt"/>
              <a:buAutoNum type="arabicPeriod"/>
            </a:pPr>
            <a:r>
              <a:rPr lang="el-GR" dirty="0">
                <a:solidFill>
                  <a:schemeClr val="bg1"/>
                </a:solidFill>
              </a:rPr>
              <a:t>Ο φαινόμενος ετήσιος κύκλος των κινήσεων του Ήλιου οφείλεται στην περιφορά της Γης γύρω από τον Ήλιο</a:t>
            </a:r>
          </a:p>
          <a:p>
            <a:pPr marL="457200" indent="-457200" algn="l">
              <a:buFont typeface="+mj-lt"/>
              <a:buAutoNum type="arabicPeriod"/>
            </a:pPr>
            <a:r>
              <a:rPr lang="el-GR" dirty="0">
                <a:solidFill>
                  <a:schemeClr val="bg1"/>
                </a:solidFill>
              </a:rPr>
              <a:t>Οι ανάδρομες κινήσεις των πλανητών είναι αποτέλεσμα της κίνησης της Γης</a:t>
            </a:r>
          </a:p>
        </p:txBody>
      </p:sp>
      <p:pic>
        <p:nvPicPr>
          <p:cNvPr id="3" name="Picture 2">
            <a:extLst>
              <a:ext uri="{FF2B5EF4-FFF2-40B4-BE49-F238E27FC236}">
                <a16:creationId xmlns:a16="http://schemas.microsoft.com/office/drawing/2014/main" id="{560066F9-B776-151E-F05B-B7308CA7606E}"/>
              </a:ext>
            </a:extLst>
          </p:cNvPr>
          <p:cNvPicPr>
            <a:picLocks noChangeAspect="1"/>
          </p:cNvPicPr>
          <p:nvPr/>
        </p:nvPicPr>
        <p:blipFill>
          <a:blip r:embed="rId3"/>
          <a:stretch>
            <a:fillRect/>
          </a:stretch>
        </p:blipFill>
        <p:spPr>
          <a:xfrm>
            <a:off x="8652992" y="1488740"/>
            <a:ext cx="3177268" cy="4361290"/>
          </a:xfrm>
          <a:prstGeom prst="rect">
            <a:avLst/>
          </a:prstGeom>
        </p:spPr>
      </p:pic>
      <p:pic>
        <p:nvPicPr>
          <p:cNvPr id="8194" name="Picture 2">
            <a:extLst>
              <a:ext uri="{FF2B5EF4-FFF2-40B4-BE49-F238E27FC236}">
                <a16:creationId xmlns:a16="http://schemas.microsoft.com/office/drawing/2014/main" id="{ABE47451-C530-8138-51A2-0EA5678E4E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8381" y="1359830"/>
            <a:ext cx="3654215" cy="4850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47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94"/>
                                        </p:tgtEl>
                                        <p:attrNameLst>
                                          <p:attrName>style.visibility</p:attrName>
                                        </p:attrNameLst>
                                      </p:cBhvr>
                                      <p:to>
                                        <p:strVal val="visible"/>
                                      </p:to>
                                    </p:set>
                                    <p:animEffect transition="in" filter="fade">
                                      <p:cBhvr>
                                        <p:cTn id="22" dur="500"/>
                                        <p:tgtEl>
                                          <p:spTgt spid="819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500"/>
                                        <p:tgtEl>
                                          <p:spTgt spid="2">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fade">
                                      <p:cBhvr>
                                        <p:cTn id="47" dur="500"/>
                                        <p:tgtEl>
                                          <p:spTgt spid="2">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7" end="7"/>
                                            </p:txEl>
                                          </p:spTgt>
                                        </p:tgtEl>
                                        <p:attrNameLst>
                                          <p:attrName>style.visibility</p:attrName>
                                        </p:attrNameLst>
                                      </p:cBhvr>
                                      <p:to>
                                        <p:strVal val="visible"/>
                                      </p:to>
                                    </p:set>
                                    <p:animEffect transition="in" filter="fade">
                                      <p:cBhvr>
                                        <p:cTn id="52" dur="500"/>
                                        <p:tgtEl>
                                          <p:spTgt spid="2">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xEl>
                                              <p:pRg st="8" end="8"/>
                                            </p:txEl>
                                          </p:spTgt>
                                        </p:tgtEl>
                                        <p:attrNameLst>
                                          <p:attrName>style.visibility</p:attrName>
                                        </p:attrNameLst>
                                      </p:cBhvr>
                                      <p:to>
                                        <p:strVal val="visible"/>
                                      </p:to>
                                    </p:set>
                                    <p:animEffect transition="in" filter="fade">
                                      <p:cBhvr>
                                        <p:cTn id="5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294553F-ED9B-ECEC-EE01-65F4980FA4B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1B7EC1D-FBA8-234A-3803-CF88F54B6635}"/>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Νικόλαος Κοπέρνικος (1473 – 1543)</a:t>
            </a:r>
            <a:endParaRPr lang="en-150" sz="4400" dirty="0">
              <a:solidFill>
                <a:schemeClr val="bg1"/>
              </a:solidFill>
              <a:latin typeface="+mn-lt"/>
            </a:endParaRPr>
          </a:p>
        </p:txBody>
      </p:sp>
      <p:pic>
        <p:nvPicPr>
          <p:cNvPr id="7170" name="Picture 2" descr="undefined">
            <a:extLst>
              <a:ext uri="{FF2B5EF4-FFF2-40B4-BE49-F238E27FC236}">
                <a16:creationId xmlns:a16="http://schemas.microsoft.com/office/drawing/2014/main" id="{6C7F9C96-4844-1EB4-6B23-5515E7E49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00" y="1256689"/>
            <a:ext cx="3986585" cy="5315447"/>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a:extLst>
              <a:ext uri="{FF2B5EF4-FFF2-40B4-BE49-F238E27FC236}">
                <a16:creationId xmlns:a16="http://schemas.microsoft.com/office/drawing/2014/main" id="{34E0A651-C229-AA5B-1960-19B0CB19F0B9}"/>
              </a:ext>
            </a:extLst>
          </p:cNvPr>
          <p:cNvSpPr>
            <a:spLocks noGrp="1"/>
          </p:cNvSpPr>
          <p:nvPr>
            <p:ph type="subTitle" idx="1"/>
          </p:nvPr>
        </p:nvSpPr>
        <p:spPr>
          <a:xfrm>
            <a:off x="4707172" y="1119815"/>
            <a:ext cx="6981245" cy="885371"/>
          </a:xfrm>
        </p:spPr>
        <p:txBody>
          <a:bodyPr wrap="square">
            <a:spAutoFit/>
          </a:bodyPr>
          <a:lstStyle/>
          <a:p>
            <a:r>
              <a:rPr lang="en-US" i="1" dirty="0">
                <a:solidFill>
                  <a:schemeClr val="bg1"/>
                </a:solidFill>
              </a:rPr>
              <a:t>De </a:t>
            </a:r>
            <a:r>
              <a:rPr lang="en-US" i="1" dirty="0" err="1">
                <a:solidFill>
                  <a:schemeClr val="bg1"/>
                </a:solidFill>
              </a:rPr>
              <a:t>revolutionibus</a:t>
            </a:r>
            <a:r>
              <a:rPr lang="en-US" i="1" dirty="0">
                <a:solidFill>
                  <a:schemeClr val="bg1"/>
                </a:solidFill>
              </a:rPr>
              <a:t> </a:t>
            </a:r>
            <a:r>
              <a:rPr lang="en-US" i="1" dirty="0" err="1">
                <a:solidFill>
                  <a:schemeClr val="bg1"/>
                </a:solidFill>
              </a:rPr>
              <a:t>orbium</a:t>
            </a:r>
            <a:r>
              <a:rPr lang="en-US" i="1" dirty="0">
                <a:solidFill>
                  <a:schemeClr val="bg1"/>
                </a:solidFill>
              </a:rPr>
              <a:t> </a:t>
            </a:r>
            <a:r>
              <a:rPr lang="en-US" i="1" dirty="0" err="1">
                <a:solidFill>
                  <a:schemeClr val="bg1"/>
                </a:solidFill>
              </a:rPr>
              <a:t>coelestium</a:t>
            </a:r>
            <a:endParaRPr lang="el-GR" i="1" dirty="0">
              <a:solidFill>
                <a:schemeClr val="bg1"/>
              </a:solidFill>
            </a:endParaRPr>
          </a:p>
          <a:p>
            <a:r>
              <a:rPr lang="el-GR" dirty="0">
                <a:solidFill>
                  <a:schemeClr val="bg1"/>
                </a:solidFill>
              </a:rPr>
              <a:t>Περί των Περιστροφών των Ουρανίων Σφαιρών</a:t>
            </a:r>
          </a:p>
        </p:txBody>
      </p:sp>
      <p:pic>
        <p:nvPicPr>
          <p:cNvPr id="8" name="Picture 7">
            <a:extLst>
              <a:ext uri="{FF2B5EF4-FFF2-40B4-BE49-F238E27FC236}">
                <a16:creationId xmlns:a16="http://schemas.microsoft.com/office/drawing/2014/main" id="{29D34CD3-5D44-94E6-12CC-76D7330FEDAE}"/>
              </a:ext>
            </a:extLst>
          </p:cNvPr>
          <p:cNvPicPr>
            <a:picLocks noChangeAspect="1"/>
          </p:cNvPicPr>
          <p:nvPr/>
        </p:nvPicPr>
        <p:blipFill>
          <a:blip r:embed="rId4"/>
          <a:stretch>
            <a:fillRect/>
          </a:stretch>
        </p:blipFill>
        <p:spPr>
          <a:xfrm>
            <a:off x="331800" y="4723075"/>
            <a:ext cx="3900004" cy="701731"/>
          </a:xfrm>
          <a:prstGeom prst="rect">
            <a:avLst/>
          </a:prstGeom>
        </p:spPr>
      </p:pic>
      <p:pic>
        <p:nvPicPr>
          <p:cNvPr id="7172" name="Picture 4">
            <a:extLst>
              <a:ext uri="{FF2B5EF4-FFF2-40B4-BE49-F238E27FC236}">
                <a16:creationId xmlns:a16="http://schemas.microsoft.com/office/drawing/2014/main" id="{10428D34-95B4-F1F6-3614-C8A8ED432B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8705" y="2202511"/>
            <a:ext cx="6016487" cy="4512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813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0"/>
                                        </p:tgtEl>
                                        <p:attrNameLst>
                                          <p:attrName>style.visibility</p:attrName>
                                        </p:attrNameLst>
                                      </p:cBhvr>
                                      <p:to>
                                        <p:strVal val="visible"/>
                                      </p:to>
                                    </p:set>
                                    <p:animEffect transition="in" filter="fade">
                                      <p:cBhvr>
                                        <p:cTn id="17" dur="500"/>
                                        <p:tgtEl>
                                          <p:spTgt spid="7170"/>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0" fill="hold"/>
                                        <p:tgtEl>
                                          <p:spTgt spid="8"/>
                                        </p:tgtEl>
                                        <p:attrNameLst>
                                          <p:attrName>ppt_w</p:attrName>
                                        </p:attrNameLst>
                                      </p:cBhvr>
                                      <p:tavLst>
                                        <p:tav tm="0">
                                          <p:val>
                                            <p:fltVal val="0"/>
                                          </p:val>
                                        </p:tav>
                                        <p:tav tm="100000">
                                          <p:val>
                                            <p:strVal val="#ppt_w"/>
                                          </p:val>
                                        </p:tav>
                                      </p:tavLst>
                                    </p:anim>
                                    <p:anim calcmode="lin" valueType="num">
                                      <p:cBhvr>
                                        <p:cTn id="23" dur="3000" fill="hold"/>
                                        <p:tgtEl>
                                          <p:spTgt spid="8"/>
                                        </p:tgtEl>
                                        <p:attrNameLst>
                                          <p:attrName>ppt_h</p:attrName>
                                        </p:attrNameLst>
                                      </p:cBhvr>
                                      <p:tavLst>
                                        <p:tav tm="0">
                                          <p:val>
                                            <p:fltVal val="0"/>
                                          </p:val>
                                        </p:tav>
                                        <p:tav tm="100000">
                                          <p:val>
                                            <p:strVal val="#ppt_h"/>
                                          </p:val>
                                        </p:tav>
                                      </p:tavLst>
                                    </p:anim>
                                    <p:animEffect transition="in" filter="fade">
                                      <p:cBhvr>
                                        <p:cTn id="24" dur="3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172"/>
                                        </p:tgtEl>
                                        <p:attrNameLst>
                                          <p:attrName>style.visibility</p:attrName>
                                        </p:attrNameLst>
                                      </p:cBhvr>
                                      <p:to>
                                        <p:strVal val="visible"/>
                                      </p:to>
                                    </p:set>
                                    <p:animEffect transition="in" filter="fade">
                                      <p:cBhvr>
                                        <p:cTn id="29"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CCF6BB-0E09-E4B6-9FC8-36BBD60C99B4}"/>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E89A971-7161-51F1-8045-A27FAA0304E5}"/>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Νικόλαος Κοπέρνικος (1473 – 1543)</a:t>
            </a:r>
            <a:endParaRPr lang="en-150" sz="4400" dirty="0">
              <a:solidFill>
                <a:schemeClr val="bg1"/>
              </a:solidFill>
              <a:latin typeface="+mn-lt"/>
            </a:endParaRPr>
          </a:p>
        </p:txBody>
      </p:sp>
      <p:pic>
        <p:nvPicPr>
          <p:cNvPr id="7170" name="Picture 2" descr="undefined">
            <a:extLst>
              <a:ext uri="{FF2B5EF4-FFF2-40B4-BE49-F238E27FC236}">
                <a16:creationId xmlns:a16="http://schemas.microsoft.com/office/drawing/2014/main" id="{BB15700B-5D2F-D09B-94B7-3F5CE901A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800" y="1256689"/>
            <a:ext cx="3986585" cy="5315447"/>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a:extLst>
              <a:ext uri="{FF2B5EF4-FFF2-40B4-BE49-F238E27FC236}">
                <a16:creationId xmlns:a16="http://schemas.microsoft.com/office/drawing/2014/main" id="{A14E74D0-14A2-043C-CD27-C06410F6F3CB}"/>
              </a:ext>
            </a:extLst>
          </p:cNvPr>
          <p:cNvSpPr>
            <a:spLocks noGrp="1"/>
          </p:cNvSpPr>
          <p:nvPr>
            <p:ph type="subTitle" idx="1"/>
          </p:nvPr>
        </p:nvSpPr>
        <p:spPr>
          <a:xfrm>
            <a:off x="4707172" y="1119815"/>
            <a:ext cx="6981245" cy="885371"/>
          </a:xfrm>
        </p:spPr>
        <p:txBody>
          <a:bodyPr wrap="square">
            <a:spAutoFit/>
          </a:bodyPr>
          <a:lstStyle/>
          <a:p>
            <a:r>
              <a:rPr lang="en-US" i="1" dirty="0">
                <a:solidFill>
                  <a:schemeClr val="bg1"/>
                </a:solidFill>
              </a:rPr>
              <a:t>De </a:t>
            </a:r>
            <a:r>
              <a:rPr lang="en-US" i="1" dirty="0" err="1">
                <a:solidFill>
                  <a:schemeClr val="bg1"/>
                </a:solidFill>
              </a:rPr>
              <a:t>revolutionibus</a:t>
            </a:r>
            <a:r>
              <a:rPr lang="en-US" i="1" dirty="0">
                <a:solidFill>
                  <a:schemeClr val="bg1"/>
                </a:solidFill>
              </a:rPr>
              <a:t> </a:t>
            </a:r>
            <a:r>
              <a:rPr lang="en-US" i="1" dirty="0" err="1">
                <a:solidFill>
                  <a:schemeClr val="bg1"/>
                </a:solidFill>
              </a:rPr>
              <a:t>orbium</a:t>
            </a:r>
            <a:r>
              <a:rPr lang="en-US" i="1" dirty="0">
                <a:solidFill>
                  <a:schemeClr val="bg1"/>
                </a:solidFill>
              </a:rPr>
              <a:t> </a:t>
            </a:r>
            <a:r>
              <a:rPr lang="en-US" i="1" dirty="0" err="1">
                <a:solidFill>
                  <a:schemeClr val="bg1"/>
                </a:solidFill>
              </a:rPr>
              <a:t>coelestium</a:t>
            </a:r>
            <a:endParaRPr lang="el-GR" i="1" dirty="0">
              <a:solidFill>
                <a:schemeClr val="bg1"/>
              </a:solidFill>
            </a:endParaRPr>
          </a:p>
          <a:p>
            <a:r>
              <a:rPr lang="el-GR" dirty="0">
                <a:solidFill>
                  <a:schemeClr val="bg1"/>
                </a:solidFill>
              </a:rPr>
              <a:t>Περί των Περιστροφών των Ουρανίων Σφαιρών</a:t>
            </a:r>
          </a:p>
        </p:txBody>
      </p:sp>
      <p:pic>
        <p:nvPicPr>
          <p:cNvPr id="8" name="Picture 7">
            <a:extLst>
              <a:ext uri="{FF2B5EF4-FFF2-40B4-BE49-F238E27FC236}">
                <a16:creationId xmlns:a16="http://schemas.microsoft.com/office/drawing/2014/main" id="{93D9FF41-87A2-B30B-1D27-A8905FF5D034}"/>
              </a:ext>
            </a:extLst>
          </p:cNvPr>
          <p:cNvPicPr>
            <a:picLocks noChangeAspect="1"/>
          </p:cNvPicPr>
          <p:nvPr/>
        </p:nvPicPr>
        <p:blipFill>
          <a:blip r:embed="rId4"/>
          <a:stretch>
            <a:fillRect/>
          </a:stretch>
        </p:blipFill>
        <p:spPr>
          <a:xfrm>
            <a:off x="331800" y="4723075"/>
            <a:ext cx="3900004" cy="701731"/>
          </a:xfrm>
          <a:prstGeom prst="rect">
            <a:avLst/>
          </a:prstGeom>
        </p:spPr>
      </p:pic>
      <p:pic>
        <p:nvPicPr>
          <p:cNvPr id="9218" name="Picture 2">
            <a:extLst>
              <a:ext uri="{FF2B5EF4-FFF2-40B4-BE49-F238E27FC236}">
                <a16:creationId xmlns:a16="http://schemas.microsoft.com/office/drawing/2014/main" id="{AAB0FAB1-E572-223B-EAE0-3C47BD2481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6863" y="2137406"/>
            <a:ext cx="5276843" cy="4520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212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3D04925-16C0-A280-9A03-FEC00B60787A}"/>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6EBCF66-BC58-B757-A560-5428907FEBCF}"/>
              </a:ext>
            </a:extLst>
          </p:cNvPr>
          <p:cNvSpPr txBox="1">
            <a:spLocks/>
          </p:cNvSpPr>
          <p:nvPr/>
        </p:nvSpPr>
        <p:spPr>
          <a:xfrm>
            <a:off x="174434" y="285864"/>
            <a:ext cx="737707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Ανάδρομες κινήσεις πλανητών</a:t>
            </a:r>
          </a:p>
        </p:txBody>
      </p:sp>
      <p:pic>
        <p:nvPicPr>
          <p:cNvPr id="12290" name="Picture 2" descr="Retrograde motion explained in a single gif : r/physicsgifs">
            <a:extLst>
              <a:ext uri="{FF2B5EF4-FFF2-40B4-BE49-F238E27FC236}">
                <a16:creationId xmlns:a16="http://schemas.microsoft.com/office/drawing/2014/main" id="{81EBCD60-761A-E272-A1B2-3D7BF4771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4247" y="-1"/>
            <a:ext cx="4537753" cy="687598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What produces the retrograde motion of Mars? - Quora">
            <a:extLst>
              <a:ext uri="{FF2B5EF4-FFF2-40B4-BE49-F238E27FC236}">
                <a16:creationId xmlns:a16="http://schemas.microsoft.com/office/drawing/2014/main" id="{B5F40063-EBA1-26F5-5AC8-09274DE1FA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851168" y="887966"/>
            <a:ext cx="4207910" cy="5610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484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4B9875-BAAB-C22C-047E-40CCE50D819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8FF5124F-1C5F-A040-3D1D-A4A4A2EB1E2D}"/>
              </a:ext>
            </a:extLst>
          </p:cNvPr>
          <p:cNvSpPr txBox="1">
            <a:spLocks/>
          </p:cNvSpPr>
          <p:nvPr/>
        </p:nvSpPr>
        <p:spPr>
          <a:xfrm>
            <a:off x="174434" y="285864"/>
            <a:ext cx="737707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Ανάδρομες κινήσεις πλανητών</a:t>
            </a:r>
          </a:p>
        </p:txBody>
      </p:sp>
      <p:pic>
        <p:nvPicPr>
          <p:cNvPr id="2" name="Picture 2">
            <a:extLst>
              <a:ext uri="{FF2B5EF4-FFF2-40B4-BE49-F238E27FC236}">
                <a16:creationId xmlns:a16="http://schemas.microsoft.com/office/drawing/2014/main" id="{20CA0325-AE59-3860-34D2-43AD5D7AD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428636"/>
            <a:ext cx="6858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665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DC61BD-08D9-0D5F-83A0-7D07C4FE8F4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2B60D66-7300-A27F-B2DF-7AADDFA6CB51}"/>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Ανάδρομες κινήσεις πλανητών</a:t>
            </a:r>
          </a:p>
        </p:txBody>
      </p:sp>
      <p:pic>
        <p:nvPicPr>
          <p:cNvPr id="2" name="Mars Retrograde Motion">
            <a:hlinkClick r:id="" action="ppaction://media"/>
            <a:extLst>
              <a:ext uri="{FF2B5EF4-FFF2-40B4-BE49-F238E27FC236}">
                <a16:creationId xmlns:a16="http://schemas.microsoft.com/office/drawing/2014/main" id="{3EF183BB-5386-5635-6360-010F6E5FC24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28353" y="1058314"/>
            <a:ext cx="6935293" cy="5199363"/>
          </a:xfrm>
          <a:prstGeom prst="rect">
            <a:avLst/>
          </a:prstGeom>
        </p:spPr>
      </p:pic>
    </p:spTree>
    <p:extLst>
      <p:ext uri="{BB962C8B-B14F-4D97-AF65-F5344CB8AC3E}">
        <p14:creationId xmlns:p14="http://schemas.microsoft.com/office/powerpoint/2010/main" val="2848461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2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387D90-B232-6A8C-1991-00842E45D2C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8F754F4-8881-2425-1C81-40A9E1C208D0}"/>
              </a:ext>
            </a:extLst>
          </p:cNvPr>
          <p:cNvSpPr txBox="1">
            <a:spLocks/>
          </p:cNvSpPr>
          <p:nvPr/>
        </p:nvSpPr>
        <p:spPr>
          <a:xfrm>
            <a:off x="701954" y="265316"/>
            <a:ext cx="1078809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Ανάδρομες κινήσεις Δία και Κρόνου</a:t>
            </a:r>
          </a:p>
        </p:txBody>
      </p:sp>
      <p:pic>
        <p:nvPicPr>
          <p:cNvPr id="2" name="Saturn Jupiter Retrograde motion">
            <a:hlinkClick r:id="" action="ppaction://media"/>
            <a:extLst>
              <a:ext uri="{FF2B5EF4-FFF2-40B4-BE49-F238E27FC236}">
                <a16:creationId xmlns:a16="http://schemas.microsoft.com/office/drawing/2014/main" id="{15CF6E93-DA96-F059-D263-06BB2E6104E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91373" y="851989"/>
            <a:ext cx="5409254" cy="5409254"/>
          </a:xfrm>
          <a:prstGeom prst="rect">
            <a:avLst/>
          </a:prstGeom>
        </p:spPr>
      </p:pic>
    </p:spTree>
    <p:extLst>
      <p:ext uri="{BB962C8B-B14F-4D97-AF65-F5344CB8AC3E}">
        <p14:creationId xmlns:p14="http://schemas.microsoft.com/office/powerpoint/2010/main" val="2240167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D0BEC9-071D-7CE6-8A0A-380F85C38F64}"/>
            </a:ext>
          </a:extLst>
        </p:cNvPr>
        <p:cNvGrpSpPr/>
        <p:nvPr/>
      </p:nvGrpSpPr>
      <p:grpSpPr>
        <a:xfrm>
          <a:off x="0" y="0"/>
          <a:ext cx="0" cy="0"/>
          <a:chOff x="0" y="0"/>
          <a:chExt cx="0" cy="0"/>
        </a:xfrm>
      </p:grpSpPr>
      <p:pic>
        <p:nvPicPr>
          <p:cNvPr id="4" name="Heliocentrism and Geocentrism">
            <a:hlinkClick r:id="" action="ppaction://media"/>
            <a:extLst>
              <a:ext uri="{FF2B5EF4-FFF2-40B4-BE49-F238E27FC236}">
                <a16:creationId xmlns:a16="http://schemas.microsoft.com/office/drawing/2014/main" id="{709C2B78-1078-DD6F-6A6A-82CCABC9AB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6378" y="297951"/>
            <a:ext cx="11959244" cy="5979621"/>
          </a:xfrm>
          <a:prstGeom prst="rect">
            <a:avLst/>
          </a:prstGeom>
        </p:spPr>
      </p:pic>
    </p:spTree>
    <p:extLst>
      <p:ext uri="{BB962C8B-B14F-4D97-AF65-F5344CB8AC3E}">
        <p14:creationId xmlns:p14="http://schemas.microsoft.com/office/powerpoint/2010/main" val="463187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B37B82-A933-D9DD-EE95-8C66DCA95982}"/>
            </a:ext>
          </a:extLst>
        </p:cNvPr>
        <p:cNvGrpSpPr/>
        <p:nvPr/>
      </p:nvGrpSpPr>
      <p:grpSpPr>
        <a:xfrm>
          <a:off x="0" y="0"/>
          <a:ext cx="0" cy="0"/>
          <a:chOff x="0" y="0"/>
          <a:chExt cx="0" cy="0"/>
        </a:xfrm>
      </p:grpSpPr>
      <p:pic>
        <p:nvPicPr>
          <p:cNvPr id="2" name="Ptolemaic Planetary model">
            <a:hlinkClick r:id="" action="ppaction://media"/>
            <a:extLst>
              <a:ext uri="{FF2B5EF4-FFF2-40B4-BE49-F238E27FC236}">
                <a16:creationId xmlns:a16="http://schemas.microsoft.com/office/drawing/2014/main" id="{549AA937-F8B4-211D-5BEB-55A05799D13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737663" y="1660964"/>
            <a:ext cx="4716674" cy="3536072"/>
          </a:xfrm>
          <a:prstGeom prst="rect">
            <a:avLst/>
          </a:prstGeom>
        </p:spPr>
      </p:pic>
      <p:sp>
        <p:nvSpPr>
          <p:cNvPr id="4" name="Subtitle 2">
            <a:extLst>
              <a:ext uri="{FF2B5EF4-FFF2-40B4-BE49-F238E27FC236}">
                <a16:creationId xmlns:a16="http://schemas.microsoft.com/office/drawing/2014/main" id="{94AF35D8-A009-633C-90E1-8DA860C8905A}"/>
              </a:ext>
            </a:extLst>
          </p:cNvPr>
          <p:cNvSpPr>
            <a:spLocks noGrp="1"/>
          </p:cNvSpPr>
          <p:nvPr>
            <p:ph type="subTitle" idx="1"/>
          </p:nvPr>
        </p:nvSpPr>
        <p:spPr>
          <a:xfrm>
            <a:off x="184935" y="1337308"/>
            <a:ext cx="3178467" cy="424732"/>
          </a:xfrm>
        </p:spPr>
        <p:txBody>
          <a:bodyPr wrap="square">
            <a:spAutoFit/>
          </a:bodyPr>
          <a:lstStyle/>
          <a:p>
            <a:r>
              <a:rPr lang="el-GR" dirty="0">
                <a:solidFill>
                  <a:schemeClr val="bg1"/>
                </a:solidFill>
              </a:rPr>
              <a:t>Μοντέλο Πτολεμαίου</a:t>
            </a:r>
            <a:endParaRPr lang="en-150" dirty="0">
              <a:solidFill>
                <a:schemeClr val="bg1"/>
              </a:solidFill>
            </a:endParaRPr>
          </a:p>
        </p:txBody>
      </p:sp>
      <p:sp>
        <p:nvSpPr>
          <p:cNvPr id="5" name="Subtitle 2">
            <a:extLst>
              <a:ext uri="{FF2B5EF4-FFF2-40B4-BE49-F238E27FC236}">
                <a16:creationId xmlns:a16="http://schemas.microsoft.com/office/drawing/2014/main" id="{6F18ACBE-D4C9-58D5-4DD1-ACE1969491A9}"/>
              </a:ext>
            </a:extLst>
          </p:cNvPr>
          <p:cNvSpPr txBox="1">
            <a:spLocks/>
          </p:cNvSpPr>
          <p:nvPr/>
        </p:nvSpPr>
        <p:spPr>
          <a:xfrm>
            <a:off x="369868" y="2609591"/>
            <a:ext cx="290758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Μοντέλο Κοπέρνικου</a:t>
            </a:r>
            <a:endParaRPr lang="en-150" dirty="0">
              <a:solidFill>
                <a:schemeClr val="bg1"/>
              </a:solidFill>
            </a:endParaRPr>
          </a:p>
        </p:txBody>
      </p:sp>
      <p:sp>
        <p:nvSpPr>
          <p:cNvPr id="7" name="Subtitle 2">
            <a:extLst>
              <a:ext uri="{FF2B5EF4-FFF2-40B4-BE49-F238E27FC236}">
                <a16:creationId xmlns:a16="http://schemas.microsoft.com/office/drawing/2014/main" id="{EEFA5798-1D46-6324-094D-2C60D8400A73}"/>
              </a:ext>
            </a:extLst>
          </p:cNvPr>
          <p:cNvSpPr txBox="1">
            <a:spLocks/>
          </p:cNvSpPr>
          <p:nvPr/>
        </p:nvSpPr>
        <p:spPr>
          <a:xfrm>
            <a:off x="9434858" y="5818858"/>
            <a:ext cx="2907587" cy="95821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1100" dirty="0">
                <a:solidFill>
                  <a:schemeClr val="accent2">
                    <a:lumMod val="75000"/>
                  </a:schemeClr>
                </a:solidFill>
              </a:rPr>
              <a:t>Felix Mendelssohn</a:t>
            </a:r>
          </a:p>
          <a:p>
            <a:r>
              <a:rPr lang="it-IT" sz="1100" dirty="0">
                <a:solidFill>
                  <a:schemeClr val="accent2">
                    <a:lumMod val="75000"/>
                  </a:schemeClr>
                </a:solidFill>
              </a:rPr>
              <a:t>Concerto for Violin and Orchestra in E minor Op. 64: Allegro molto appassionato</a:t>
            </a:r>
          </a:p>
          <a:p>
            <a:r>
              <a:rPr lang="it-IT" sz="1100" dirty="0">
                <a:solidFill>
                  <a:schemeClr val="accent2">
                    <a:lumMod val="75000"/>
                  </a:schemeClr>
                </a:solidFill>
              </a:rPr>
              <a:t>Philarmonia Slavonica, Alberto Lizzio</a:t>
            </a:r>
            <a:endParaRPr lang="en-150" sz="1100" dirty="0">
              <a:solidFill>
                <a:schemeClr val="accent2">
                  <a:lumMod val="75000"/>
                </a:schemeClr>
              </a:solidFill>
            </a:endParaRPr>
          </a:p>
        </p:txBody>
      </p:sp>
      <p:pic>
        <p:nvPicPr>
          <p:cNvPr id="3" name="3D Ptolemy Copernicus Model Silent">
            <a:hlinkClick r:id="" action="ppaction://media"/>
            <a:extLst>
              <a:ext uri="{FF2B5EF4-FFF2-40B4-BE49-F238E27FC236}">
                <a16:creationId xmlns:a16="http://schemas.microsoft.com/office/drawing/2014/main" id="{D0804703-6503-5715-1076-301D381146DB}"/>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3199737" y="532737"/>
            <a:ext cx="5944263" cy="5944263"/>
          </a:xfrm>
          <a:prstGeom prst="rect">
            <a:avLst/>
          </a:prstGeom>
        </p:spPr>
      </p:pic>
    </p:spTree>
    <p:extLst>
      <p:ext uri="{BB962C8B-B14F-4D97-AF65-F5344CB8AC3E}">
        <p14:creationId xmlns:p14="http://schemas.microsoft.com/office/powerpoint/2010/main" val="2206806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6)">
                                      <p:cBhvr>
                                        <p:cTn id="6" dur="176795" fill="hold"/>
                                        <p:tgtEl>
                                          <p:spTgt spid="2"/>
                                        </p:tgtEl>
                                      </p:cBhvr>
                                    </p:cmd>
                                  </p:childTnLst>
                                </p:cTn>
                              </p:par>
                              <p:par>
                                <p:cTn id="7" presetID="1" presetClass="mediacall" presetSubtype="0" fill="hold" nodeType="withEffect">
                                  <p:stCondLst>
                                    <p:cond delay="0"/>
                                  </p:stCondLst>
                                  <p:childTnLst>
                                    <p:cmd type="call" cmd="playFrom(0.0)">
                                      <p:cBhvr>
                                        <p:cTn id="8" dur="106431" fill="hold"/>
                                        <p:tgtEl>
                                          <p:spTgt spid="3"/>
                                        </p:tgtEl>
                                      </p:cBhvr>
                                    </p:cmd>
                                  </p:childTnLst>
                                </p:cTn>
                              </p:par>
                              <p:par>
                                <p:cTn id="9" presetID="10"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video>
              <p:cMediaNode vol="80000">
                <p:cTn id="23" fill="hold" display="0">
                  <p:stCondLst>
                    <p:cond delay="indefinite"/>
                  </p:stCondLst>
                </p:cTn>
                <p:tgtEl>
                  <p:spTgt spid="3"/>
                </p:tgtEl>
              </p:cMediaNode>
            </p:vide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withEffect">
                                  <p:stCondLst>
                                    <p:cond delay="0"/>
                                  </p:stCondLst>
                                  <p:childTnLst>
                                    <p:cmd type="call" cmd="togglePause">
                                      <p:cBhvr>
                                        <p:cTn id="28"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build="p"/>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512FE7-E1DA-F9EC-28E9-82D6F11A70C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D2AD092-2197-A99F-9BF4-5C8B804D5640}"/>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Το Ηλιακό Σύστημα</a:t>
            </a:r>
            <a:endParaRPr lang="en-150" sz="4400" dirty="0">
              <a:solidFill>
                <a:schemeClr val="bg1"/>
              </a:solidFill>
              <a:latin typeface="+mn-lt"/>
            </a:endParaRPr>
          </a:p>
        </p:txBody>
      </p:sp>
      <p:pic>
        <p:nvPicPr>
          <p:cNvPr id="5" name="Solar System Video - The Best Planet Video for Educational Purposes">
            <a:hlinkClick r:id="" action="ppaction://media"/>
            <a:extLst>
              <a:ext uri="{FF2B5EF4-FFF2-40B4-BE49-F238E27FC236}">
                <a16:creationId xmlns:a16="http://schemas.microsoft.com/office/drawing/2014/main" id="{355957F8-4E9E-927A-0781-2B291D253CD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69793" y="1051205"/>
            <a:ext cx="9252413" cy="5204483"/>
          </a:xfrm>
          <a:prstGeom prst="rect">
            <a:avLst/>
          </a:prstGeom>
        </p:spPr>
      </p:pic>
    </p:spTree>
    <p:extLst>
      <p:ext uri="{BB962C8B-B14F-4D97-AF65-F5344CB8AC3E}">
        <p14:creationId xmlns:p14="http://schemas.microsoft.com/office/powerpoint/2010/main" val="2256493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89311F3-CBB9-3714-855D-F370A8CA5897}"/>
            </a:ext>
          </a:extLst>
        </p:cNvPr>
        <p:cNvGrpSpPr/>
        <p:nvPr/>
      </p:nvGrpSpPr>
      <p:grpSpPr>
        <a:xfrm>
          <a:off x="0" y="0"/>
          <a:ext cx="0" cy="0"/>
          <a:chOff x="0" y="0"/>
          <a:chExt cx="0" cy="0"/>
        </a:xfrm>
      </p:grpSpPr>
      <p:pic>
        <p:nvPicPr>
          <p:cNvPr id="10242" name="Picture 2">
            <a:extLst>
              <a:ext uri="{FF2B5EF4-FFF2-40B4-BE49-F238E27FC236}">
                <a16:creationId xmlns:a16="http://schemas.microsoft.com/office/drawing/2014/main" id="{B18B7054-4E4E-0195-25BB-E969EDA31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021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6B45820-652A-2537-7C74-4E1250C5A99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4B68AB6-AF55-E28E-FBB4-7AD000AA99F0}"/>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Περιστροφή Γης</a:t>
            </a:r>
            <a:endParaRPr lang="en-150" sz="4400" dirty="0">
              <a:solidFill>
                <a:schemeClr val="bg1"/>
              </a:solidFill>
              <a:latin typeface="+mn-lt"/>
            </a:endParaRPr>
          </a:p>
        </p:txBody>
      </p:sp>
      <p:pic>
        <p:nvPicPr>
          <p:cNvPr id="6" name="Earth's Rotation Animation">
            <a:hlinkClick r:id="" action="ppaction://media"/>
            <a:extLst>
              <a:ext uri="{FF2B5EF4-FFF2-40B4-BE49-F238E27FC236}">
                <a16:creationId xmlns:a16="http://schemas.microsoft.com/office/drawing/2014/main" id="{06CDDC4E-6B57-E1D8-36D8-660537A8B64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70824" y="987595"/>
            <a:ext cx="9050352" cy="5090823"/>
          </a:xfrm>
          <a:prstGeom prst="rect">
            <a:avLst/>
          </a:prstGeom>
        </p:spPr>
      </p:pic>
    </p:spTree>
    <p:extLst>
      <p:ext uri="{BB962C8B-B14F-4D97-AF65-F5344CB8AC3E}">
        <p14:creationId xmlns:p14="http://schemas.microsoft.com/office/powerpoint/2010/main" val="2406529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73AEFA-519B-08E8-0495-83406B028CF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B4E9D79-5445-94A1-9A3D-4EC17FEDF151}"/>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Εποχές</a:t>
            </a:r>
            <a:endParaRPr lang="en-150" sz="4400" dirty="0">
              <a:solidFill>
                <a:schemeClr val="bg1"/>
              </a:solidFill>
              <a:latin typeface="+mn-lt"/>
            </a:endParaRPr>
          </a:p>
        </p:txBody>
      </p:sp>
      <p:pic>
        <p:nvPicPr>
          <p:cNvPr id="14338" name="Picture 2">
            <a:extLst>
              <a:ext uri="{FF2B5EF4-FFF2-40B4-BE49-F238E27FC236}">
                <a16:creationId xmlns:a16="http://schemas.microsoft.com/office/drawing/2014/main" id="{74D788CE-6B5D-142F-658C-413998FC2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86261"/>
            <a:ext cx="12192000" cy="472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179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ABEE2DD-E360-B67C-73FC-B68F8A0E813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949F1B6-F567-8BF7-3382-824EFDD13A10}"/>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Ισημερίες - Ηλιοστάσια</a:t>
            </a:r>
            <a:endParaRPr lang="en-150" sz="4400" dirty="0">
              <a:solidFill>
                <a:schemeClr val="bg1"/>
              </a:solidFill>
              <a:latin typeface="+mn-lt"/>
            </a:endParaRPr>
          </a:p>
        </p:txBody>
      </p:sp>
      <p:pic>
        <p:nvPicPr>
          <p:cNvPr id="15362" name="Picture 2">
            <a:extLst>
              <a:ext uri="{FF2B5EF4-FFF2-40B4-BE49-F238E27FC236}">
                <a16:creationId xmlns:a16="http://schemas.microsoft.com/office/drawing/2014/main" id="{FFFDDD7A-E9BC-BA28-6F43-76219A64A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291" y="1304013"/>
            <a:ext cx="8285417" cy="5371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967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DA0918-41AD-AFC0-70B8-1423C3D7B71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1410F047-62CE-CAE8-A252-B8D94D615AB5}"/>
              </a:ext>
            </a:extLst>
          </p:cNvPr>
          <p:cNvSpPr txBox="1">
            <a:spLocks/>
          </p:cNvSpPr>
          <p:nvPr/>
        </p:nvSpPr>
        <p:spPr>
          <a:xfrm>
            <a:off x="174434" y="285864"/>
            <a:ext cx="7865039"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Το Ηλιακό Σύστημα</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74A7F3E1-6C55-55FB-58C6-8F2512BADD5E}"/>
              </a:ext>
            </a:extLst>
          </p:cNvPr>
          <p:cNvSpPr>
            <a:spLocks noGrp="1"/>
          </p:cNvSpPr>
          <p:nvPr>
            <p:ph type="subTitle" idx="1"/>
          </p:nvPr>
        </p:nvSpPr>
        <p:spPr>
          <a:xfrm>
            <a:off x="2499319" y="3216634"/>
            <a:ext cx="3306417" cy="424732"/>
          </a:xfrm>
        </p:spPr>
        <p:txBody>
          <a:bodyPr wrap="square">
            <a:spAutoFit/>
          </a:bodyPr>
          <a:lstStyle/>
          <a:p>
            <a:r>
              <a:rPr lang="el-GR" dirty="0">
                <a:solidFill>
                  <a:schemeClr val="bg1"/>
                </a:solidFill>
              </a:rPr>
              <a:t>Περιστροφή Πλανητών</a:t>
            </a:r>
          </a:p>
        </p:txBody>
      </p:sp>
      <p:pic>
        <p:nvPicPr>
          <p:cNvPr id="3" name="How do planets rotate_">
            <a:hlinkClick r:id="" action="ppaction://media"/>
            <a:extLst>
              <a:ext uri="{FF2B5EF4-FFF2-40B4-BE49-F238E27FC236}">
                <a16:creationId xmlns:a16="http://schemas.microsoft.com/office/drawing/2014/main" id="{2E005F80-6705-4942-2D42-3ECADF20144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39473" y="0"/>
            <a:ext cx="3857625" cy="6858000"/>
          </a:xfrm>
          <a:prstGeom prst="rect">
            <a:avLst/>
          </a:prstGeom>
        </p:spPr>
      </p:pic>
    </p:spTree>
    <p:extLst>
      <p:ext uri="{BB962C8B-B14F-4D97-AF65-F5344CB8AC3E}">
        <p14:creationId xmlns:p14="http://schemas.microsoft.com/office/powerpoint/2010/main" val="2427776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 presetClass="mediacall" presetSubtype="0" fill="hold" nodeType="withEffect">
                                  <p:stCondLst>
                                    <p:cond delay="0"/>
                                  </p:stCondLst>
                                  <p:childTnLst>
                                    <p:cmd type="call" cmd="playFrom(0.0)">
                                      <p:cBhvr>
                                        <p:cTn id="9" dur="150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endCondLst>
                    <p:cond evt="onNext" delay="0">
                      <p:tgtEl>
                        <p:sldTgt/>
                      </p:tgtEl>
                    </p:cond>
                  </p:end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F21DE3-2DB7-EB68-92C3-DE679FB0FB6C}"/>
            </a:ext>
          </a:extLst>
        </p:cNvPr>
        <p:cNvGrpSpPr/>
        <p:nvPr/>
      </p:nvGrpSpPr>
      <p:grpSpPr>
        <a:xfrm>
          <a:off x="0" y="0"/>
          <a:ext cx="0" cy="0"/>
          <a:chOff x="0" y="0"/>
          <a:chExt cx="0" cy="0"/>
        </a:xfrm>
      </p:grpSpPr>
      <p:pic>
        <p:nvPicPr>
          <p:cNvPr id="5" name="The Solar System to scale">
            <a:hlinkClick r:id="" action="ppaction://media"/>
            <a:extLst>
              <a:ext uri="{FF2B5EF4-FFF2-40B4-BE49-F238E27FC236}">
                <a16:creationId xmlns:a16="http://schemas.microsoft.com/office/drawing/2014/main" id="{8E9A52CF-7F1A-9843-5817-8FD1F09BBA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4890" y="81501"/>
            <a:ext cx="11902219" cy="6694998"/>
          </a:xfrm>
          <a:prstGeom prst="rect">
            <a:avLst/>
          </a:prstGeom>
        </p:spPr>
      </p:pic>
    </p:spTree>
    <p:extLst>
      <p:ext uri="{BB962C8B-B14F-4D97-AF65-F5344CB8AC3E}">
        <p14:creationId xmlns:p14="http://schemas.microsoft.com/office/powerpoint/2010/main" val="1500891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00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9F5EDC-FF9E-2F8A-A2FB-4865AF66D6E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D4F8CD8-473C-5C6D-6D08-EAC46535605B}"/>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err="1">
                <a:solidFill>
                  <a:schemeClr val="bg1"/>
                </a:solidFill>
                <a:latin typeface="+mn-lt"/>
              </a:rPr>
              <a:t>Τύχο</a:t>
            </a:r>
            <a:r>
              <a:rPr lang="el-GR" sz="4400" dirty="0">
                <a:solidFill>
                  <a:schemeClr val="bg1"/>
                </a:solidFill>
                <a:latin typeface="+mn-lt"/>
              </a:rPr>
              <a:t> </a:t>
            </a:r>
            <a:r>
              <a:rPr lang="el-GR" sz="4400" dirty="0" err="1">
                <a:solidFill>
                  <a:schemeClr val="bg1"/>
                </a:solidFill>
                <a:latin typeface="+mn-lt"/>
              </a:rPr>
              <a:t>Μπράχε</a:t>
            </a:r>
            <a:r>
              <a:rPr lang="el-GR" sz="4400" dirty="0">
                <a:solidFill>
                  <a:schemeClr val="bg1"/>
                </a:solidFill>
                <a:latin typeface="+mn-lt"/>
              </a:rPr>
              <a:t> (1546 – 1601)</a:t>
            </a:r>
            <a:endParaRPr lang="en-150" sz="4400" dirty="0">
              <a:solidFill>
                <a:schemeClr val="bg1"/>
              </a:solidFill>
              <a:latin typeface="+mn-lt"/>
            </a:endParaRPr>
          </a:p>
        </p:txBody>
      </p:sp>
      <p:pic>
        <p:nvPicPr>
          <p:cNvPr id="16386" name="Picture 2">
            <a:extLst>
              <a:ext uri="{FF2B5EF4-FFF2-40B4-BE49-F238E27FC236}">
                <a16:creationId xmlns:a16="http://schemas.microsoft.com/office/drawing/2014/main" id="{DFC2383D-6025-1D31-ABA8-383C9835A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9019" y="1470990"/>
            <a:ext cx="3925413" cy="4835395"/>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DB24D47E-B64D-3BA1-ED0E-18CDB963F318}"/>
              </a:ext>
            </a:extLst>
          </p:cNvPr>
          <p:cNvSpPr>
            <a:spLocks noGrp="1"/>
          </p:cNvSpPr>
          <p:nvPr>
            <p:ph type="subTitle" idx="1"/>
          </p:nvPr>
        </p:nvSpPr>
        <p:spPr>
          <a:xfrm>
            <a:off x="845448" y="1470989"/>
            <a:ext cx="4712513" cy="3520964"/>
          </a:xfrm>
        </p:spPr>
        <p:txBody>
          <a:bodyPr wrap="square">
            <a:spAutoFit/>
          </a:bodyPr>
          <a:lstStyle/>
          <a:p>
            <a:r>
              <a:rPr lang="el-GR" dirty="0">
                <a:solidFill>
                  <a:schemeClr val="bg1"/>
                </a:solidFill>
              </a:rPr>
              <a:t>Δανός ευγενής, αστρονόμος</a:t>
            </a:r>
          </a:p>
          <a:p>
            <a:pPr algn="l"/>
            <a:endParaRPr lang="el-GR" dirty="0">
              <a:solidFill>
                <a:schemeClr val="bg1"/>
              </a:solidFill>
            </a:endParaRPr>
          </a:p>
          <a:p>
            <a:pPr algn="l"/>
            <a:r>
              <a:rPr lang="el-GR" dirty="0">
                <a:solidFill>
                  <a:schemeClr val="bg1"/>
                </a:solidFill>
              </a:rPr>
              <a:t>1560: Παρατήρηση έκλειψης Ηλίου</a:t>
            </a:r>
          </a:p>
          <a:p>
            <a:pPr algn="l"/>
            <a:r>
              <a:rPr lang="el-GR" dirty="0">
                <a:solidFill>
                  <a:schemeClr val="bg1"/>
                </a:solidFill>
              </a:rPr>
              <a:t>1572: Παρατήρηση </a:t>
            </a:r>
            <a:r>
              <a:rPr lang="en-US" dirty="0">
                <a:solidFill>
                  <a:schemeClr val="bg1"/>
                </a:solidFill>
              </a:rPr>
              <a:t>supernova</a:t>
            </a:r>
            <a:endParaRPr lang="el-GR" dirty="0">
              <a:solidFill>
                <a:schemeClr val="bg1"/>
              </a:solidFill>
            </a:endParaRPr>
          </a:p>
          <a:p>
            <a:pPr algn="l"/>
            <a:r>
              <a:rPr lang="el-GR" dirty="0">
                <a:solidFill>
                  <a:schemeClr val="bg1"/>
                </a:solidFill>
              </a:rPr>
              <a:t>1577: Παρατήρηση κομήτη</a:t>
            </a:r>
          </a:p>
          <a:p>
            <a:pPr algn="l"/>
            <a:endParaRPr lang="el-GR" dirty="0">
              <a:solidFill>
                <a:schemeClr val="bg1"/>
              </a:solidFill>
            </a:endParaRPr>
          </a:p>
          <a:p>
            <a:pPr algn="l"/>
            <a:r>
              <a:rPr lang="el-GR" dirty="0">
                <a:solidFill>
                  <a:schemeClr val="bg1"/>
                </a:solidFill>
              </a:rPr>
              <a:t>Δημιούργησε νέα όργανα παρατήρησης του ουρανού.</a:t>
            </a:r>
          </a:p>
        </p:txBody>
      </p:sp>
      <p:pic>
        <p:nvPicPr>
          <p:cNvPr id="5" name="Picture 4">
            <a:extLst>
              <a:ext uri="{FF2B5EF4-FFF2-40B4-BE49-F238E27FC236}">
                <a16:creationId xmlns:a16="http://schemas.microsoft.com/office/drawing/2014/main" id="{68C379EC-8ED1-B0F9-9166-4A40155F4BC0}"/>
              </a:ext>
            </a:extLst>
          </p:cNvPr>
          <p:cNvPicPr>
            <a:picLocks noChangeAspect="1"/>
          </p:cNvPicPr>
          <p:nvPr/>
        </p:nvPicPr>
        <p:blipFill>
          <a:blip r:embed="rId4"/>
          <a:stretch>
            <a:fillRect/>
          </a:stretch>
        </p:blipFill>
        <p:spPr>
          <a:xfrm>
            <a:off x="5815510" y="1442425"/>
            <a:ext cx="6085349" cy="4994184"/>
          </a:xfrm>
          <a:prstGeom prst="rect">
            <a:avLst/>
          </a:prstGeom>
        </p:spPr>
      </p:pic>
    </p:spTree>
    <p:extLst>
      <p:ext uri="{BB962C8B-B14F-4D97-AF65-F5344CB8AC3E}">
        <p14:creationId xmlns:p14="http://schemas.microsoft.com/office/powerpoint/2010/main" val="34099017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BAE4-5E81-43B3-8A25-BD4AA03FE0CA}"/>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25CA7246-92F8-DC71-4807-384657045DB0}"/>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err="1">
                <a:solidFill>
                  <a:schemeClr val="bg1"/>
                </a:solidFill>
                <a:latin typeface="+mn-lt"/>
              </a:rPr>
              <a:t>Τύχο</a:t>
            </a:r>
            <a:r>
              <a:rPr lang="el-GR" sz="4400" dirty="0">
                <a:solidFill>
                  <a:schemeClr val="bg1"/>
                </a:solidFill>
                <a:latin typeface="+mn-lt"/>
              </a:rPr>
              <a:t> </a:t>
            </a:r>
            <a:r>
              <a:rPr lang="el-GR" sz="4400" dirty="0" err="1">
                <a:solidFill>
                  <a:schemeClr val="bg1"/>
                </a:solidFill>
                <a:latin typeface="+mn-lt"/>
              </a:rPr>
              <a:t>Μπράχε</a:t>
            </a:r>
            <a:r>
              <a:rPr lang="el-GR" sz="4400" dirty="0">
                <a:solidFill>
                  <a:schemeClr val="bg1"/>
                </a:solidFill>
                <a:latin typeface="+mn-lt"/>
              </a:rPr>
              <a:t> (1546 – 1601)</a:t>
            </a:r>
            <a:endParaRPr lang="en-150" sz="4400" dirty="0">
              <a:solidFill>
                <a:schemeClr val="bg1"/>
              </a:solidFill>
              <a:latin typeface="+mn-lt"/>
            </a:endParaRPr>
          </a:p>
        </p:txBody>
      </p:sp>
      <p:sp>
        <p:nvSpPr>
          <p:cNvPr id="4" name="Subtitle 2">
            <a:extLst>
              <a:ext uri="{FF2B5EF4-FFF2-40B4-BE49-F238E27FC236}">
                <a16:creationId xmlns:a16="http://schemas.microsoft.com/office/drawing/2014/main" id="{991A7E61-CDDE-BB90-4B31-739C59F2EBCB}"/>
              </a:ext>
            </a:extLst>
          </p:cNvPr>
          <p:cNvSpPr>
            <a:spLocks noGrp="1"/>
          </p:cNvSpPr>
          <p:nvPr>
            <p:ph type="subTitle" idx="1"/>
          </p:nvPr>
        </p:nvSpPr>
        <p:spPr>
          <a:xfrm>
            <a:off x="845448" y="1470989"/>
            <a:ext cx="4712513" cy="3520964"/>
          </a:xfrm>
        </p:spPr>
        <p:txBody>
          <a:bodyPr wrap="square">
            <a:spAutoFit/>
          </a:bodyPr>
          <a:lstStyle/>
          <a:p>
            <a:r>
              <a:rPr lang="el-GR" dirty="0">
                <a:solidFill>
                  <a:schemeClr val="bg1"/>
                </a:solidFill>
              </a:rPr>
              <a:t>Δανός ευγενής, αστρονόμος</a:t>
            </a:r>
          </a:p>
          <a:p>
            <a:pPr algn="l"/>
            <a:endParaRPr lang="el-GR" dirty="0">
              <a:solidFill>
                <a:schemeClr val="bg1"/>
              </a:solidFill>
            </a:endParaRPr>
          </a:p>
          <a:p>
            <a:pPr algn="l"/>
            <a:r>
              <a:rPr lang="el-GR" dirty="0">
                <a:solidFill>
                  <a:schemeClr val="bg1"/>
                </a:solidFill>
              </a:rPr>
              <a:t>1560: Παρατήρηση έκλειψης Ηλίου</a:t>
            </a:r>
          </a:p>
          <a:p>
            <a:pPr algn="l"/>
            <a:r>
              <a:rPr lang="el-GR" dirty="0">
                <a:solidFill>
                  <a:schemeClr val="bg1"/>
                </a:solidFill>
              </a:rPr>
              <a:t>1572: Παρατήρηση </a:t>
            </a:r>
            <a:r>
              <a:rPr lang="en-US" dirty="0">
                <a:solidFill>
                  <a:schemeClr val="bg1"/>
                </a:solidFill>
              </a:rPr>
              <a:t>supernova</a:t>
            </a:r>
            <a:endParaRPr lang="el-GR" dirty="0">
              <a:solidFill>
                <a:schemeClr val="bg1"/>
              </a:solidFill>
            </a:endParaRPr>
          </a:p>
          <a:p>
            <a:pPr algn="l"/>
            <a:r>
              <a:rPr lang="el-GR" dirty="0">
                <a:solidFill>
                  <a:schemeClr val="bg1"/>
                </a:solidFill>
              </a:rPr>
              <a:t>1577: Παρατήρηση κομήτη</a:t>
            </a:r>
          </a:p>
          <a:p>
            <a:pPr algn="l"/>
            <a:endParaRPr lang="el-GR" dirty="0">
              <a:solidFill>
                <a:schemeClr val="bg1"/>
              </a:solidFill>
            </a:endParaRPr>
          </a:p>
          <a:p>
            <a:pPr algn="l"/>
            <a:r>
              <a:rPr lang="el-GR" dirty="0">
                <a:solidFill>
                  <a:schemeClr val="bg1"/>
                </a:solidFill>
              </a:rPr>
              <a:t>Δημιούργησε νέα όργανα παρατήρησης του ουρανού.</a:t>
            </a:r>
          </a:p>
        </p:txBody>
      </p:sp>
      <p:pic>
        <p:nvPicPr>
          <p:cNvPr id="6146" name="Picture 2">
            <a:extLst>
              <a:ext uri="{FF2B5EF4-FFF2-40B4-BE49-F238E27FC236}">
                <a16:creationId xmlns:a16="http://schemas.microsoft.com/office/drawing/2014/main" id="{C6EBDA47-F4E2-8857-05D6-3281D20E6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4267" y="1653871"/>
            <a:ext cx="5923244" cy="439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327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1DB8F3D-8419-BF3D-75D1-5E64E51B39C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CE1876A2-70D8-ED1D-F101-E5B81883FC3A}"/>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Εκλείψεις</a:t>
            </a:r>
            <a:endParaRPr lang="en-150" sz="4400" dirty="0">
              <a:solidFill>
                <a:schemeClr val="bg1"/>
              </a:solidFill>
              <a:latin typeface="+mn-lt"/>
            </a:endParaRPr>
          </a:p>
        </p:txBody>
      </p:sp>
      <p:pic>
        <p:nvPicPr>
          <p:cNvPr id="7" name="Picture 6">
            <a:extLst>
              <a:ext uri="{FF2B5EF4-FFF2-40B4-BE49-F238E27FC236}">
                <a16:creationId xmlns:a16="http://schemas.microsoft.com/office/drawing/2014/main" id="{BDAC90A4-01BF-2B77-0EF5-0E1A7CDE1804}"/>
              </a:ext>
            </a:extLst>
          </p:cNvPr>
          <p:cNvPicPr>
            <a:picLocks noChangeAspect="1"/>
          </p:cNvPicPr>
          <p:nvPr/>
        </p:nvPicPr>
        <p:blipFill>
          <a:blip r:embed="rId3"/>
          <a:stretch>
            <a:fillRect/>
          </a:stretch>
        </p:blipFill>
        <p:spPr>
          <a:xfrm>
            <a:off x="919941" y="2771371"/>
            <a:ext cx="1209675" cy="1314450"/>
          </a:xfrm>
          <a:prstGeom prst="rect">
            <a:avLst/>
          </a:prstGeom>
        </p:spPr>
      </p:pic>
      <p:pic>
        <p:nvPicPr>
          <p:cNvPr id="9" name="Picture 8">
            <a:extLst>
              <a:ext uri="{FF2B5EF4-FFF2-40B4-BE49-F238E27FC236}">
                <a16:creationId xmlns:a16="http://schemas.microsoft.com/office/drawing/2014/main" id="{209C0429-E954-F528-CE9D-9D6E4B4D4496}"/>
              </a:ext>
            </a:extLst>
          </p:cNvPr>
          <p:cNvPicPr>
            <a:picLocks noChangeAspect="1"/>
          </p:cNvPicPr>
          <p:nvPr/>
        </p:nvPicPr>
        <p:blipFill>
          <a:blip r:embed="rId4"/>
          <a:stretch>
            <a:fillRect/>
          </a:stretch>
        </p:blipFill>
        <p:spPr>
          <a:xfrm>
            <a:off x="3082302" y="2350788"/>
            <a:ext cx="2027584" cy="2155617"/>
          </a:xfrm>
          <a:prstGeom prst="rect">
            <a:avLst/>
          </a:prstGeom>
        </p:spPr>
      </p:pic>
      <p:pic>
        <p:nvPicPr>
          <p:cNvPr id="11" name="Picture 10">
            <a:extLst>
              <a:ext uri="{FF2B5EF4-FFF2-40B4-BE49-F238E27FC236}">
                <a16:creationId xmlns:a16="http://schemas.microsoft.com/office/drawing/2014/main" id="{866C67A3-E68F-C36F-9004-59E28D56B94D}"/>
              </a:ext>
            </a:extLst>
          </p:cNvPr>
          <p:cNvPicPr>
            <a:picLocks noChangeAspect="1"/>
          </p:cNvPicPr>
          <p:nvPr/>
        </p:nvPicPr>
        <p:blipFill>
          <a:blip r:embed="rId5"/>
          <a:stretch>
            <a:fillRect/>
          </a:stretch>
        </p:blipFill>
        <p:spPr>
          <a:xfrm>
            <a:off x="8399242" y="2052235"/>
            <a:ext cx="2628900" cy="2752725"/>
          </a:xfrm>
          <a:prstGeom prst="rect">
            <a:avLst/>
          </a:prstGeom>
        </p:spPr>
      </p:pic>
      <p:sp>
        <p:nvSpPr>
          <p:cNvPr id="13" name="Subtitle 2">
            <a:extLst>
              <a:ext uri="{FF2B5EF4-FFF2-40B4-BE49-F238E27FC236}">
                <a16:creationId xmlns:a16="http://schemas.microsoft.com/office/drawing/2014/main" id="{42C4E4B4-E640-52C4-4E38-9E2C2327867C}"/>
              </a:ext>
            </a:extLst>
          </p:cNvPr>
          <p:cNvSpPr>
            <a:spLocks noGrp="1"/>
          </p:cNvSpPr>
          <p:nvPr>
            <p:ph type="subTitle" idx="1"/>
          </p:nvPr>
        </p:nvSpPr>
        <p:spPr>
          <a:xfrm>
            <a:off x="326004" y="5327371"/>
            <a:ext cx="11553245" cy="1346010"/>
          </a:xfrm>
        </p:spPr>
        <p:txBody>
          <a:bodyPr wrap="square">
            <a:spAutoFit/>
          </a:bodyPr>
          <a:lstStyle/>
          <a:p>
            <a:r>
              <a:rPr lang="el-GR" dirty="0">
                <a:solidFill>
                  <a:schemeClr val="bg1"/>
                </a:solidFill>
              </a:rPr>
              <a:t>Έκλειψη Σελήνης</a:t>
            </a:r>
          </a:p>
          <a:p>
            <a:r>
              <a:rPr lang="el-GR" dirty="0">
                <a:solidFill>
                  <a:schemeClr val="bg1"/>
                </a:solidFill>
              </a:rPr>
              <a:t>Η σκιά της Γης πέφτει πάνω στη Σελήνη και η Σελήνη χάνεται στο σκοτάδι</a:t>
            </a:r>
          </a:p>
          <a:p>
            <a:r>
              <a:rPr lang="el-GR" dirty="0">
                <a:solidFill>
                  <a:schemeClr val="bg1"/>
                </a:solidFill>
              </a:rPr>
              <a:t>(μερική ή ολική έκλειψη)</a:t>
            </a:r>
          </a:p>
        </p:txBody>
      </p:sp>
    </p:spTree>
    <p:extLst>
      <p:ext uri="{BB962C8B-B14F-4D97-AF65-F5344CB8AC3E}">
        <p14:creationId xmlns:p14="http://schemas.microsoft.com/office/powerpoint/2010/main" val="2075871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fade">
                                      <p:cBhvr>
                                        <p:cTn id="27" dur="500"/>
                                        <p:tgtEl>
                                          <p:spTgt spid="1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animEffect transition="in" filter="fade">
                                      <p:cBhvr>
                                        <p:cTn id="3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12C6703-6F54-F60B-8585-DA8C3AF79D1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64E7FCB8-0CD0-42B3-BBCD-843306D78CD5}"/>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Εκλείψεις</a:t>
            </a:r>
            <a:endParaRPr lang="en-150" sz="4400" dirty="0">
              <a:solidFill>
                <a:schemeClr val="bg1"/>
              </a:solidFill>
              <a:latin typeface="+mn-lt"/>
            </a:endParaRPr>
          </a:p>
        </p:txBody>
      </p:sp>
      <p:pic>
        <p:nvPicPr>
          <p:cNvPr id="7" name="Picture 6">
            <a:extLst>
              <a:ext uri="{FF2B5EF4-FFF2-40B4-BE49-F238E27FC236}">
                <a16:creationId xmlns:a16="http://schemas.microsoft.com/office/drawing/2014/main" id="{99035B5F-4EDD-F19D-880D-08359F88BF36}"/>
              </a:ext>
            </a:extLst>
          </p:cNvPr>
          <p:cNvPicPr>
            <a:picLocks noChangeAspect="1"/>
          </p:cNvPicPr>
          <p:nvPr/>
        </p:nvPicPr>
        <p:blipFill>
          <a:blip r:embed="rId3"/>
          <a:stretch>
            <a:fillRect/>
          </a:stretch>
        </p:blipFill>
        <p:spPr>
          <a:xfrm>
            <a:off x="3758689" y="2771371"/>
            <a:ext cx="1209675" cy="1314450"/>
          </a:xfrm>
          <a:prstGeom prst="rect">
            <a:avLst/>
          </a:prstGeom>
        </p:spPr>
      </p:pic>
      <p:pic>
        <p:nvPicPr>
          <p:cNvPr id="9" name="Picture 8">
            <a:extLst>
              <a:ext uri="{FF2B5EF4-FFF2-40B4-BE49-F238E27FC236}">
                <a16:creationId xmlns:a16="http://schemas.microsoft.com/office/drawing/2014/main" id="{C11473AE-37EA-8857-CDC4-2245A8F0E2AF}"/>
              </a:ext>
            </a:extLst>
          </p:cNvPr>
          <p:cNvPicPr>
            <a:picLocks noChangeAspect="1"/>
          </p:cNvPicPr>
          <p:nvPr/>
        </p:nvPicPr>
        <p:blipFill>
          <a:blip r:embed="rId4"/>
          <a:stretch>
            <a:fillRect/>
          </a:stretch>
        </p:blipFill>
        <p:spPr>
          <a:xfrm>
            <a:off x="1100247" y="2350788"/>
            <a:ext cx="2027584" cy="2155617"/>
          </a:xfrm>
          <a:prstGeom prst="rect">
            <a:avLst/>
          </a:prstGeom>
        </p:spPr>
      </p:pic>
      <p:pic>
        <p:nvPicPr>
          <p:cNvPr id="11" name="Picture 10">
            <a:extLst>
              <a:ext uri="{FF2B5EF4-FFF2-40B4-BE49-F238E27FC236}">
                <a16:creationId xmlns:a16="http://schemas.microsoft.com/office/drawing/2014/main" id="{6DAE6D37-1126-C2A6-85D8-79F183FD9B1F}"/>
              </a:ext>
            </a:extLst>
          </p:cNvPr>
          <p:cNvPicPr>
            <a:picLocks noChangeAspect="1"/>
          </p:cNvPicPr>
          <p:nvPr/>
        </p:nvPicPr>
        <p:blipFill>
          <a:blip r:embed="rId5"/>
          <a:stretch>
            <a:fillRect/>
          </a:stretch>
        </p:blipFill>
        <p:spPr>
          <a:xfrm>
            <a:off x="8399242" y="2052235"/>
            <a:ext cx="2628900" cy="2752725"/>
          </a:xfrm>
          <a:prstGeom prst="rect">
            <a:avLst/>
          </a:prstGeom>
        </p:spPr>
      </p:pic>
      <p:sp>
        <p:nvSpPr>
          <p:cNvPr id="13" name="Subtitle 2">
            <a:extLst>
              <a:ext uri="{FF2B5EF4-FFF2-40B4-BE49-F238E27FC236}">
                <a16:creationId xmlns:a16="http://schemas.microsoft.com/office/drawing/2014/main" id="{B3DA7FD3-11C0-0A68-D290-2631BA636529}"/>
              </a:ext>
            </a:extLst>
          </p:cNvPr>
          <p:cNvSpPr>
            <a:spLocks noGrp="1"/>
          </p:cNvSpPr>
          <p:nvPr>
            <p:ph type="subTitle" idx="1"/>
          </p:nvPr>
        </p:nvSpPr>
        <p:spPr>
          <a:xfrm>
            <a:off x="326004" y="5327371"/>
            <a:ext cx="11553245" cy="1346010"/>
          </a:xfrm>
        </p:spPr>
        <p:txBody>
          <a:bodyPr wrap="square">
            <a:spAutoFit/>
          </a:bodyPr>
          <a:lstStyle/>
          <a:p>
            <a:r>
              <a:rPr lang="el-GR" dirty="0">
                <a:solidFill>
                  <a:schemeClr val="bg1"/>
                </a:solidFill>
              </a:rPr>
              <a:t>Έκλειψη Ηλίου</a:t>
            </a:r>
          </a:p>
          <a:p>
            <a:r>
              <a:rPr lang="el-GR" dirty="0">
                <a:solidFill>
                  <a:schemeClr val="bg1"/>
                </a:solidFill>
              </a:rPr>
              <a:t>Η σκιά της Σελήνης πέφτει πάνω στη Γη και ο Ήλιος «κρύβεται»</a:t>
            </a:r>
          </a:p>
          <a:p>
            <a:r>
              <a:rPr lang="el-GR" dirty="0">
                <a:solidFill>
                  <a:schemeClr val="bg1"/>
                </a:solidFill>
              </a:rPr>
              <a:t>(μερική ή ολική έκλειψη)</a:t>
            </a:r>
          </a:p>
        </p:txBody>
      </p:sp>
    </p:spTree>
    <p:extLst>
      <p:ext uri="{BB962C8B-B14F-4D97-AF65-F5344CB8AC3E}">
        <p14:creationId xmlns:p14="http://schemas.microsoft.com/office/powerpoint/2010/main" val="1199324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fade">
                                      <p:cBhvr>
                                        <p:cTn id="27" dur="500"/>
                                        <p:tgtEl>
                                          <p:spTgt spid="1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animEffect transition="in" filter="fade">
                                      <p:cBhvr>
                                        <p:cTn id="3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B8AE05-D783-0FF9-70EC-DC86125FA66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D468E85-6FFE-E6C2-67C2-A12AA2E61AA9}"/>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Εκλείψεις</a:t>
            </a:r>
            <a:endParaRPr lang="en-150" sz="4400" dirty="0">
              <a:solidFill>
                <a:schemeClr val="bg1"/>
              </a:solidFill>
              <a:latin typeface="+mn-lt"/>
            </a:endParaRPr>
          </a:p>
        </p:txBody>
      </p:sp>
      <p:pic>
        <p:nvPicPr>
          <p:cNvPr id="16" name="Picture 15">
            <a:extLst>
              <a:ext uri="{FF2B5EF4-FFF2-40B4-BE49-F238E27FC236}">
                <a16:creationId xmlns:a16="http://schemas.microsoft.com/office/drawing/2014/main" id="{255FAFD8-67A1-EBBC-6D7D-4450E7009E7C}"/>
              </a:ext>
            </a:extLst>
          </p:cNvPr>
          <p:cNvPicPr>
            <a:picLocks noChangeAspect="1"/>
          </p:cNvPicPr>
          <p:nvPr/>
        </p:nvPicPr>
        <p:blipFill>
          <a:blip r:embed="rId3"/>
          <a:stretch>
            <a:fillRect/>
          </a:stretch>
        </p:blipFill>
        <p:spPr>
          <a:xfrm>
            <a:off x="1881187" y="1771650"/>
            <a:ext cx="8429625" cy="3314700"/>
          </a:xfrm>
          <a:prstGeom prst="rect">
            <a:avLst/>
          </a:prstGeom>
        </p:spPr>
      </p:pic>
    </p:spTree>
    <p:extLst>
      <p:ext uri="{BB962C8B-B14F-4D97-AF65-F5344CB8AC3E}">
        <p14:creationId xmlns:p14="http://schemas.microsoft.com/office/powerpoint/2010/main" val="2366238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61BA92-3A8A-6791-AE14-C5A0C8AB2FFE}"/>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A1BD523-FD73-C364-A04A-7BE9A172BBA2}"/>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Εκλείψεις</a:t>
            </a:r>
            <a:endParaRPr lang="en-150" sz="4400" dirty="0">
              <a:solidFill>
                <a:schemeClr val="bg1"/>
              </a:solidFill>
              <a:latin typeface="+mn-lt"/>
            </a:endParaRPr>
          </a:p>
        </p:txBody>
      </p:sp>
      <p:pic>
        <p:nvPicPr>
          <p:cNvPr id="3" name="Picture 2">
            <a:extLst>
              <a:ext uri="{FF2B5EF4-FFF2-40B4-BE49-F238E27FC236}">
                <a16:creationId xmlns:a16="http://schemas.microsoft.com/office/drawing/2014/main" id="{A38782A0-7D8A-BFA4-9CFC-788A83187E1F}"/>
              </a:ext>
            </a:extLst>
          </p:cNvPr>
          <p:cNvPicPr>
            <a:picLocks noChangeAspect="1"/>
          </p:cNvPicPr>
          <p:nvPr/>
        </p:nvPicPr>
        <p:blipFill>
          <a:blip r:embed="rId3"/>
          <a:stretch>
            <a:fillRect/>
          </a:stretch>
        </p:blipFill>
        <p:spPr>
          <a:xfrm>
            <a:off x="2047875" y="1990725"/>
            <a:ext cx="8096250" cy="2876550"/>
          </a:xfrm>
          <a:prstGeom prst="rect">
            <a:avLst/>
          </a:prstGeom>
        </p:spPr>
      </p:pic>
    </p:spTree>
    <p:extLst>
      <p:ext uri="{BB962C8B-B14F-4D97-AF65-F5344CB8AC3E}">
        <p14:creationId xmlns:p14="http://schemas.microsoft.com/office/powerpoint/2010/main" val="3060762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3B6CE4-6A97-1C18-8BB2-67BBFDDAE81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CE4A594-7060-EC74-8A78-B2CC0827787E}"/>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Εκλείψεις</a:t>
            </a:r>
            <a:endParaRPr lang="en-150" sz="4400" dirty="0">
              <a:solidFill>
                <a:schemeClr val="bg1"/>
              </a:solidFill>
              <a:latin typeface="+mn-lt"/>
            </a:endParaRPr>
          </a:p>
        </p:txBody>
      </p:sp>
      <p:pic>
        <p:nvPicPr>
          <p:cNvPr id="8" name="Picture 7">
            <a:extLst>
              <a:ext uri="{FF2B5EF4-FFF2-40B4-BE49-F238E27FC236}">
                <a16:creationId xmlns:a16="http://schemas.microsoft.com/office/drawing/2014/main" id="{AE299FD5-DAED-3C40-8A3D-44E6F7CA4DF7}"/>
              </a:ext>
            </a:extLst>
          </p:cNvPr>
          <p:cNvPicPr>
            <a:picLocks noChangeAspect="1"/>
          </p:cNvPicPr>
          <p:nvPr/>
        </p:nvPicPr>
        <p:blipFill>
          <a:blip r:embed="rId3"/>
          <a:stretch>
            <a:fillRect/>
          </a:stretch>
        </p:blipFill>
        <p:spPr>
          <a:xfrm>
            <a:off x="1875389" y="2100262"/>
            <a:ext cx="5419725" cy="2657475"/>
          </a:xfrm>
          <a:prstGeom prst="rect">
            <a:avLst/>
          </a:prstGeom>
        </p:spPr>
      </p:pic>
      <p:pic>
        <p:nvPicPr>
          <p:cNvPr id="17" name="Picture 16">
            <a:extLst>
              <a:ext uri="{FF2B5EF4-FFF2-40B4-BE49-F238E27FC236}">
                <a16:creationId xmlns:a16="http://schemas.microsoft.com/office/drawing/2014/main" id="{0114EB5E-5B94-142B-B2E6-97C4D976900E}"/>
              </a:ext>
            </a:extLst>
          </p:cNvPr>
          <p:cNvPicPr>
            <a:picLocks noChangeAspect="1"/>
          </p:cNvPicPr>
          <p:nvPr/>
        </p:nvPicPr>
        <p:blipFill>
          <a:blip r:embed="rId4"/>
          <a:stretch>
            <a:fillRect/>
          </a:stretch>
        </p:blipFill>
        <p:spPr>
          <a:xfrm>
            <a:off x="8191335" y="2962274"/>
            <a:ext cx="2933700" cy="933450"/>
          </a:xfrm>
          <a:prstGeom prst="rect">
            <a:avLst/>
          </a:prstGeom>
        </p:spPr>
      </p:pic>
    </p:spTree>
    <p:extLst>
      <p:ext uri="{BB962C8B-B14F-4D97-AF65-F5344CB8AC3E}">
        <p14:creationId xmlns:p14="http://schemas.microsoft.com/office/powerpoint/2010/main" val="728700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E541989-BC72-2BBF-6339-2B29A5D8E3D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1477BA1F-649E-DBAA-D78D-32D3AEBD000E}"/>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chemeClr val="bg1"/>
                </a:solidFill>
              </a:rPr>
              <a:t>«De nova stella» (1573)</a:t>
            </a:r>
            <a:endParaRPr lang="el-GR" sz="4400" dirty="0">
              <a:solidFill>
                <a:schemeClr val="bg1"/>
              </a:solidFill>
            </a:endParaRPr>
          </a:p>
        </p:txBody>
      </p:sp>
      <p:pic>
        <p:nvPicPr>
          <p:cNvPr id="5122" name="Picture 2" descr="Chart of Cassiopeia showing the supernova of 1572 from Tycho Brahe's 'De nova stella'">
            <a:extLst>
              <a:ext uri="{FF2B5EF4-FFF2-40B4-BE49-F238E27FC236}">
                <a16:creationId xmlns:a16="http://schemas.microsoft.com/office/drawing/2014/main" id="{D5D3F015-0067-BA70-7942-2F983FA236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158" y="1628878"/>
            <a:ext cx="3780744" cy="47700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0B8B0E8-C056-6E16-145C-82D30D81DF5B}"/>
              </a:ext>
            </a:extLst>
          </p:cNvPr>
          <p:cNvPicPr>
            <a:picLocks noChangeAspect="1"/>
          </p:cNvPicPr>
          <p:nvPr/>
        </p:nvPicPr>
        <p:blipFill>
          <a:blip r:embed="rId4"/>
          <a:stretch>
            <a:fillRect/>
          </a:stretch>
        </p:blipFill>
        <p:spPr>
          <a:xfrm rot="18960494">
            <a:off x="6647064" y="2615862"/>
            <a:ext cx="4225138" cy="2023841"/>
          </a:xfrm>
          <a:prstGeom prst="rect">
            <a:avLst/>
          </a:prstGeom>
        </p:spPr>
      </p:pic>
      <p:grpSp>
        <p:nvGrpSpPr>
          <p:cNvPr id="26" name="Group 25">
            <a:extLst>
              <a:ext uri="{FF2B5EF4-FFF2-40B4-BE49-F238E27FC236}">
                <a16:creationId xmlns:a16="http://schemas.microsoft.com/office/drawing/2014/main" id="{0443D853-8181-4532-B1E4-9FF133C2DC2E}"/>
              </a:ext>
            </a:extLst>
          </p:cNvPr>
          <p:cNvGrpSpPr/>
          <p:nvPr/>
        </p:nvGrpSpPr>
        <p:grpSpPr>
          <a:xfrm>
            <a:off x="2274828" y="2922103"/>
            <a:ext cx="2247800" cy="1506773"/>
            <a:chOff x="1486894" y="2938006"/>
            <a:chExt cx="2247800" cy="1506773"/>
          </a:xfrm>
        </p:grpSpPr>
        <p:cxnSp>
          <p:nvCxnSpPr>
            <p:cNvPr id="8" name="Straight Connector 7">
              <a:extLst>
                <a:ext uri="{FF2B5EF4-FFF2-40B4-BE49-F238E27FC236}">
                  <a16:creationId xmlns:a16="http://schemas.microsoft.com/office/drawing/2014/main" id="{E668F9C5-F40E-CEBA-0BD8-9CEE47551B9E}"/>
                </a:ext>
              </a:extLst>
            </p:cNvPr>
            <p:cNvCxnSpPr>
              <a:cxnSpLocks/>
            </p:cNvCxnSpPr>
            <p:nvPr/>
          </p:nvCxnSpPr>
          <p:spPr>
            <a:xfrm>
              <a:off x="1486894" y="4349363"/>
              <a:ext cx="811033" cy="95416"/>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CCC7DD2-6CB2-B0F4-D94B-14EFD648309B}"/>
                </a:ext>
              </a:extLst>
            </p:cNvPr>
            <p:cNvCxnSpPr>
              <a:cxnSpLocks/>
            </p:cNvCxnSpPr>
            <p:nvPr/>
          </p:nvCxnSpPr>
          <p:spPr>
            <a:xfrm flipV="1">
              <a:off x="2305030" y="3951798"/>
              <a:ext cx="494676" cy="492981"/>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4DB021E-32C0-F2CB-82A5-090C2A4A1661}"/>
                </a:ext>
              </a:extLst>
            </p:cNvPr>
            <p:cNvCxnSpPr>
              <a:cxnSpLocks/>
            </p:cNvCxnSpPr>
            <p:nvPr/>
          </p:nvCxnSpPr>
          <p:spPr>
            <a:xfrm>
              <a:off x="2830664" y="3951798"/>
              <a:ext cx="787179" cy="397565"/>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6F585D7-5E07-A8BD-E353-4B1A1D3796EB}"/>
                </a:ext>
              </a:extLst>
            </p:cNvPr>
            <p:cNvCxnSpPr>
              <a:cxnSpLocks/>
            </p:cNvCxnSpPr>
            <p:nvPr/>
          </p:nvCxnSpPr>
          <p:spPr>
            <a:xfrm flipV="1">
              <a:off x="3590989" y="2938006"/>
              <a:ext cx="143705" cy="1411357"/>
            </a:xfrm>
            <a:prstGeom prst="line">
              <a:avLst/>
            </a:prstGeom>
            <a:ln w="53975"/>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D6D711D9-33B8-1255-B144-CCBBE1735352}"/>
              </a:ext>
            </a:extLst>
          </p:cNvPr>
          <p:cNvSpPr/>
          <p:nvPr/>
        </p:nvSpPr>
        <p:spPr>
          <a:xfrm>
            <a:off x="3230240" y="2242535"/>
            <a:ext cx="539851" cy="539851"/>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5126" name="Picture 6" descr="Brahe's observations of the 1577 comet from his notebook">
            <a:extLst>
              <a:ext uri="{FF2B5EF4-FFF2-40B4-BE49-F238E27FC236}">
                <a16:creationId xmlns:a16="http://schemas.microsoft.com/office/drawing/2014/main" id="{D6F87A20-79A2-D0BB-1497-14C8429716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1099" y="1628878"/>
            <a:ext cx="3930342" cy="4772085"/>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1EE3012C-D7D1-BD3A-3827-8FF48CE83F9D}"/>
              </a:ext>
            </a:extLst>
          </p:cNvPr>
          <p:cNvSpPr>
            <a:spLocks noGrp="1"/>
          </p:cNvSpPr>
          <p:nvPr>
            <p:ph type="subTitle" idx="1"/>
          </p:nvPr>
        </p:nvSpPr>
        <p:spPr>
          <a:xfrm>
            <a:off x="5796501" y="1105943"/>
            <a:ext cx="6082749" cy="424732"/>
          </a:xfrm>
        </p:spPr>
        <p:txBody>
          <a:bodyPr wrap="square">
            <a:spAutoFit/>
          </a:bodyPr>
          <a:lstStyle/>
          <a:p>
            <a:r>
              <a:rPr lang="el-GR" dirty="0">
                <a:solidFill>
                  <a:schemeClr val="bg1"/>
                </a:solidFill>
              </a:rPr>
              <a:t>Σημειώσεις που δείχνουν τον κομήτη του 1577</a:t>
            </a:r>
          </a:p>
        </p:txBody>
      </p:sp>
    </p:spTree>
    <p:extLst>
      <p:ext uri="{BB962C8B-B14F-4D97-AF65-F5344CB8AC3E}">
        <p14:creationId xmlns:p14="http://schemas.microsoft.com/office/powerpoint/2010/main" val="37316249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26"/>
                                        </p:tgtEl>
                                        <p:attrNameLst>
                                          <p:attrName>style.visibility</p:attrName>
                                        </p:attrNameLst>
                                      </p:cBhvr>
                                      <p:to>
                                        <p:strVal val="visible"/>
                                      </p:to>
                                    </p:set>
                                    <p:animEffect transition="in" filter="fade">
                                      <p:cBhvr>
                                        <p:cTn id="27" dur="500"/>
                                        <p:tgtEl>
                                          <p:spTgt spid="5126"/>
                                        </p:tgtEl>
                                      </p:cBhvr>
                                    </p:animEffect>
                                  </p:childTnLst>
                                </p:cTn>
                              </p:par>
                              <p:par>
                                <p:cTn id="28" presetID="10" presetClass="exit" presetSubtype="0" fill="hold" nodeType="withEffect">
                                  <p:stCondLst>
                                    <p:cond delay="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fade">
                                      <p:cBhvr>
                                        <p:cTn id="3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C73182-36F2-A71C-1436-B29CAE2F77B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A07F3F6E-751B-D90C-D48B-58BAA5A83873}"/>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Κομήτης </a:t>
            </a:r>
            <a:r>
              <a:rPr lang="en-US" sz="4400" dirty="0">
                <a:solidFill>
                  <a:schemeClr val="bg1"/>
                </a:solidFill>
                <a:latin typeface="+mn-lt"/>
              </a:rPr>
              <a:t>Hale-Bopp (April 1, 1997)</a:t>
            </a:r>
            <a:endParaRPr lang="en-150" sz="4400" dirty="0">
              <a:solidFill>
                <a:schemeClr val="bg1"/>
              </a:solidFill>
              <a:latin typeface="+mn-lt"/>
            </a:endParaRPr>
          </a:p>
        </p:txBody>
      </p:sp>
      <p:pic>
        <p:nvPicPr>
          <p:cNvPr id="11266" name="Picture 2">
            <a:extLst>
              <a:ext uri="{FF2B5EF4-FFF2-40B4-BE49-F238E27FC236}">
                <a16:creationId xmlns:a16="http://schemas.microsoft.com/office/drawing/2014/main" id="{1702AF4B-5296-0009-1553-15F00B210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826" y="1096374"/>
            <a:ext cx="8413019" cy="5603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072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4DD607-BE15-87BA-8AE8-9A956A973C7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2F6E9F62-8504-5BF2-B16E-35E12D6C52E1}"/>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err="1">
                <a:solidFill>
                  <a:schemeClr val="bg1"/>
                </a:solidFill>
                <a:latin typeface="+mn-lt"/>
              </a:rPr>
              <a:t>Τύχο</a:t>
            </a:r>
            <a:r>
              <a:rPr lang="el-GR" sz="4400" dirty="0">
                <a:solidFill>
                  <a:schemeClr val="bg1"/>
                </a:solidFill>
                <a:latin typeface="+mn-lt"/>
              </a:rPr>
              <a:t> </a:t>
            </a:r>
            <a:r>
              <a:rPr lang="el-GR" sz="4400" dirty="0" err="1">
                <a:solidFill>
                  <a:schemeClr val="bg1"/>
                </a:solidFill>
                <a:latin typeface="+mn-lt"/>
              </a:rPr>
              <a:t>Μπράχε</a:t>
            </a:r>
            <a:r>
              <a:rPr lang="el-GR" sz="4400" dirty="0">
                <a:solidFill>
                  <a:schemeClr val="bg1"/>
                </a:solidFill>
                <a:latin typeface="+mn-lt"/>
              </a:rPr>
              <a:t> (1546 – 1601)</a:t>
            </a:r>
            <a:endParaRPr lang="en-150" sz="4400" dirty="0">
              <a:solidFill>
                <a:schemeClr val="bg1"/>
              </a:solidFill>
              <a:latin typeface="+mn-lt"/>
            </a:endParaRPr>
          </a:p>
        </p:txBody>
      </p:sp>
      <p:pic>
        <p:nvPicPr>
          <p:cNvPr id="18434" name="Picture 2">
            <a:extLst>
              <a:ext uri="{FF2B5EF4-FFF2-40B4-BE49-F238E27FC236}">
                <a16:creationId xmlns:a16="http://schemas.microsoft.com/office/drawing/2014/main" id="{5BB93609-B75A-E167-C502-4922D5EE7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908" y="1286852"/>
            <a:ext cx="3150705" cy="509626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id="{0D43F462-0CEF-270D-6DCC-1D4D86E7D1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2371" y="1245355"/>
            <a:ext cx="3267257" cy="5137761"/>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a:extLst>
              <a:ext uri="{FF2B5EF4-FFF2-40B4-BE49-F238E27FC236}">
                <a16:creationId xmlns:a16="http://schemas.microsoft.com/office/drawing/2014/main" id="{C9218538-CAE2-5BB2-96B0-FF65A4DF90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73386" y="1245354"/>
            <a:ext cx="3347076" cy="5137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751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fade">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fade">
                                      <p:cBhvr>
                                        <p:cTn id="17"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8F669C-6AA8-C43A-06B5-C13A2ED4B7A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FE2A0B3-65E6-F899-F26D-C50872C4E386}"/>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Το </a:t>
            </a:r>
            <a:r>
              <a:rPr lang="el-GR" sz="4400" dirty="0" err="1">
                <a:solidFill>
                  <a:schemeClr val="bg1"/>
                </a:solidFill>
                <a:latin typeface="+mn-lt"/>
              </a:rPr>
              <a:t>Τυχώνειο</a:t>
            </a:r>
            <a:r>
              <a:rPr lang="el-GR" sz="4400" dirty="0">
                <a:solidFill>
                  <a:schemeClr val="bg1"/>
                </a:solidFill>
                <a:latin typeface="+mn-lt"/>
              </a:rPr>
              <a:t> Σύστημα</a:t>
            </a:r>
            <a:endParaRPr lang="en-150" sz="4400" dirty="0">
              <a:solidFill>
                <a:schemeClr val="bg1"/>
              </a:solidFill>
              <a:latin typeface="+mn-lt"/>
            </a:endParaRPr>
          </a:p>
        </p:txBody>
      </p:sp>
      <p:pic>
        <p:nvPicPr>
          <p:cNvPr id="17410" name="Picture 2" descr="undefined">
            <a:extLst>
              <a:ext uri="{FF2B5EF4-FFF2-40B4-BE49-F238E27FC236}">
                <a16:creationId xmlns:a16="http://schemas.microsoft.com/office/drawing/2014/main" id="{09944E3F-5E0B-A49F-D30E-DA84893A5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797" y="1208642"/>
            <a:ext cx="4953994" cy="528426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undefined">
            <a:extLst>
              <a:ext uri="{FF2B5EF4-FFF2-40B4-BE49-F238E27FC236}">
                <a16:creationId xmlns:a16="http://schemas.microsoft.com/office/drawing/2014/main" id="{24ED278A-9818-42EC-9A2F-DEDA97F440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8210" y="1471012"/>
            <a:ext cx="4759520" cy="475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836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4"/>
                                        </p:tgtEl>
                                        <p:attrNameLst>
                                          <p:attrName>style.visibility</p:attrName>
                                        </p:attrNameLst>
                                      </p:cBhvr>
                                      <p:to>
                                        <p:strVal val="visible"/>
                                      </p:to>
                                    </p:set>
                                    <p:animEffect transition="in" filter="fade">
                                      <p:cBhvr>
                                        <p:cTn id="12"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2FBC5D-DC64-4FF7-D21A-B4194F516A4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81EBF97-8743-2A30-E5B0-B74B3A78722A}"/>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Το </a:t>
            </a:r>
            <a:r>
              <a:rPr lang="el-GR" sz="4400" dirty="0" err="1">
                <a:solidFill>
                  <a:schemeClr val="bg1"/>
                </a:solidFill>
                <a:latin typeface="+mn-lt"/>
              </a:rPr>
              <a:t>Τυχώνειο</a:t>
            </a:r>
            <a:r>
              <a:rPr lang="el-GR" sz="4400" dirty="0">
                <a:solidFill>
                  <a:schemeClr val="bg1"/>
                </a:solidFill>
                <a:latin typeface="+mn-lt"/>
              </a:rPr>
              <a:t> Σύστημα</a:t>
            </a:r>
            <a:endParaRPr lang="en-150" sz="4400" dirty="0">
              <a:solidFill>
                <a:schemeClr val="bg1"/>
              </a:solidFill>
              <a:latin typeface="+mn-lt"/>
            </a:endParaRPr>
          </a:p>
        </p:txBody>
      </p:sp>
      <p:pic>
        <p:nvPicPr>
          <p:cNvPr id="2" name="TychonianSystemTrimmed">
            <a:hlinkClick r:id="" action="ppaction://media"/>
            <a:extLst>
              <a:ext uri="{FF2B5EF4-FFF2-40B4-BE49-F238E27FC236}">
                <a16:creationId xmlns:a16="http://schemas.microsoft.com/office/drawing/2014/main" id="{06734FEA-E727-0AE5-F8BB-5DC88C3B078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91065" y="1162267"/>
            <a:ext cx="5409869" cy="5409869"/>
          </a:xfrm>
          <a:prstGeom prst="rect">
            <a:avLst/>
          </a:prstGeom>
        </p:spPr>
      </p:pic>
    </p:spTree>
    <p:extLst>
      <p:ext uri="{BB962C8B-B14F-4D97-AF65-F5344CB8AC3E}">
        <p14:creationId xmlns:p14="http://schemas.microsoft.com/office/powerpoint/2010/main" val="3846833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3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D44E524-12E5-59F3-863D-8ACAF55A26F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741FC66-701F-595F-26A9-1D372556C9A7}"/>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2065702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27977</TotalTime>
  <Words>4249</Words>
  <Application>Microsoft Office PowerPoint</Application>
  <PresentationFormat>Widescreen</PresentationFormat>
  <Paragraphs>552</Paragraphs>
  <Slides>71</Slides>
  <Notes>70</Notes>
  <HiddenSlides>0</HiddenSlides>
  <MMClips>21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71</vt:i4>
      </vt:variant>
    </vt:vector>
  </HeadingPairs>
  <TitlesOfParts>
    <vt:vector size="80" baseType="lpstr">
      <vt:lpstr>Arial</vt:lpstr>
      <vt:lpstr>Calibri</vt:lpstr>
      <vt:lpstr>Calibri Light</vt:lpstr>
      <vt:lpstr>Catamaran</vt:lpstr>
      <vt:lpstr>Google Sans</vt:lpstr>
      <vt:lpstr>Roboto</vt:lpstr>
      <vt:lpstr>Söhne</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Protonotarios, Emmanouil</cp:lastModifiedBy>
  <cp:revision>163</cp:revision>
  <dcterms:created xsi:type="dcterms:W3CDTF">2023-02-27T14:31:39Z</dcterms:created>
  <dcterms:modified xsi:type="dcterms:W3CDTF">2026-02-22T17:41:18Z</dcterms:modified>
</cp:coreProperties>
</file>