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4"/>
  </p:notesMasterIdLst>
  <p:handoutMasterIdLst>
    <p:handoutMasterId r:id="rId65"/>
  </p:handoutMasterIdLst>
  <p:sldIdLst>
    <p:sldId id="256" r:id="rId3"/>
    <p:sldId id="258" r:id="rId4"/>
    <p:sldId id="262" r:id="rId5"/>
    <p:sldId id="259" r:id="rId6"/>
    <p:sldId id="347" r:id="rId7"/>
    <p:sldId id="495" r:id="rId8"/>
    <p:sldId id="312" r:id="rId9"/>
    <p:sldId id="328" r:id="rId10"/>
    <p:sldId id="329" r:id="rId11"/>
    <p:sldId id="331" r:id="rId12"/>
    <p:sldId id="333" r:id="rId13"/>
    <p:sldId id="343" r:id="rId14"/>
    <p:sldId id="334" r:id="rId15"/>
    <p:sldId id="335" r:id="rId16"/>
    <p:sldId id="350" r:id="rId17"/>
    <p:sldId id="337" r:id="rId18"/>
    <p:sldId id="336" r:id="rId19"/>
    <p:sldId id="348" r:id="rId20"/>
    <p:sldId id="332" r:id="rId21"/>
    <p:sldId id="338" r:id="rId22"/>
    <p:sldId id="340" r:id="rId23"/>
    <p:sldId id="341" r:id="rId24"/>
    <p:sldId id="349" r:id="rId25"/>
    <p:sldId id="344" r:id="rId26"/>
    <p:sldId id="346" r:id="rId27"/>
    <p:sldId id="345" r:id="rId28"/>
    <p:sldId id="275" r:id="rId29"/>
    <p:sldId id="294" r:id="rId30"/>
    <p:sldId id="295" r:id="rId31"/>
    <p:sldId id="263" r:id="rId32"/>
    <p:sldId id="351" r:id="rId33"/>
    <p:sldId id="352" r:id="rId34"/>
    <p:sldId id="273" r:id="rId35"/>
    <p:sldId id="317" r:id="rId36"/>
    <p:sldId id="353" r:id="rId37"/>
    <p:sldId id="355" r:id="rId38"/>
    <p:sldId id="274" r:id="rId39"/>
    <p:sldId id="278" r:id="rId40"/>
    <p:sldId id="324" r:id="rId41"/>
    <p:sldId id="279" r:id="rId42"/>
    <p:sldId id="280" r:id="rId43"/>
    <p:sldId id="325" r:id="rId44"/>
    <p:sldId id="281" r:id="rId45"/>
    <p:sldId id="297" r:id="rId46"/>
    <p:sldId id="299" r:id="rId47"/>
    <p:sldId id="302" r:id="rId48"/>
    <p:sldId id="303" r:id="rId49"/>
    <p:sldId id="304" r:id="rId50"/>
    <p:sldId id="305" r:id="rId51"/>
    <p:sldId id="284" r:id="rId52"/>
    <p:sldId id="270" r:id="rId53"/>
    <p:sldId id="282" r:id="rId54"/>
    <p:sldId id="283" r:id="rId55"/>
    <p:sldId id="307" r:id="rId56"/>
    <p:sldId id="285" r:id="rId57"/>
    <p:sldId id="286" r:id="rId58"/>
    <p:sldId id="287" r:id="rId59"/>
    <p:sldId id="289" r:id="rId60"/>
    <p:sldId id="288" r:id="rId61"/>
    <p:sldId id="291" r:id="rId62"/>
    <p:sldId id="494" r:id="rId63"/>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7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0" autoAdjust="0"/>
    <p:restoredTop sz="63014" autoAdjust="0"/>
  </p:normalViewPr>
  <p:slideViewPr>
    <p:cSldViewPr snapToGrid="0">
      <p:cViewPr varScale="1">
        <p:scale>
          <a:sx n="81" d="100"/>
          <a:sy n="81" d="100"/>
        </p:scale>
        <p:origin x="1740" y="51"/>
      </p:cViewPr>
      <p:guideLst/>
    </p:cSldViewPr>
  </p:slideViewPr>
  <p:notesTextViewPr>
    <p:cViewPr>
      <p:scale>
        <a:sx n="150" d="100"/>
        <a:sy n="15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16/02/2026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16/02/2026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news.cornell.edu/stories/2021/05/cornell-researchers-see-atoms-record-resolution"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www.youtube.com/redirect?event=video_description&amp;redir_token=QUFFLUhqbXAycUw2TGRkSEZadTZfWUdSeFlGRmp4MGYxd3xBQ3Jtc0ttb080UkJ5LXIxTUQtazZKTHlzOUxaeGg4R2J6bnZGeXdTdEktRnJuVzRWd2hpZGwzTXhyelNNZ0FTV1NabkdXSlBVS1U0MkZ3bTF1WTAzblBtc2twVDZ3ZWhRTW9yWDY2TEtadEF0bXFjQ1hWWGFKUQ&amp;q=http%3A%2F%2Fbit.ly%2FphotosD810A&amp;v=7iqqokBxYIY"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C9CF6-7120-EC89-65BD-CF5F812091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B2498C-55E0-54F0-F465-37C7FA27E9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344FC5-3364-9629-1270-D6D23F006868}"/>
              </a:ext>
            </a:extLst>
          </p:cNvPr>
          <p:cNvSpPr>
            <a:spLocks noGrp="1"/>
          </p:cNvSpPr>
          <p:nvPr>
            <p:ph type="body" idx="1"/>
          </p:nvPr>
        </p:nvSpPr>
        <p:spPr/>
        <p:txBody>
          <a:bodyPr/>
          <a:lstStyle/>
          <a:p>
            <a:r>
              <a:rPr lang="el-GR" dirty="0">
                <a:latin typeface="+mn-lt"/>
              </a:rPr>
              <a:t>Παρουσίαση – Είμαι Ειδικό Διδακτικό Προσωπικό – Είμαι Φυσικός, και έχω συνεχίσει σπουδές και έρευνα στην Πειραματική Ψυχολογία και </a:t>
            </a:r>
            <a:r>
              <a:rPr lang="el-GR" dirty="0" err="1">
                <a:latin typeface="+mn-lt"/>
              </a:rPr>
              <a:t>Νευροεπιστήμες</a:t>
            </a:r>
            <a:r>
              <a:rPr lang="el-GR" dirty="0">
                <a:latin typeface="+mn-lt"/>
              </a:rPr>
              <a:t>. </a:t>
            </a:r>
          </a:p>
          <a:p>
            <a:br>
              <a:rPr lang="el-GR" dirty="0">
                <a:latin typeface="+mn-lt"/>
              </a:rPr>
            </a:br>
            <a:r>
              <a:rPr lang="el-GR" dirty="0">
                <a:latin typeface="+mn-lt"/>
              </a:rPr>
              <a:t>Σε ένα ποσοστό θα προστεθεί υλικό, και θα υπάρξει λίγο διαφορετική διαμόρφωση. Θα παραμείνουν όμως τμήματα που είχαν διαμορφωθεί στο παρελθόν.</a:t>
            </a:r>
            <a:endParaRPr lang="en-150" dirty="0">
              <a:latin typeface="+mn-lt"/>
            </a:endParaRPr>
          </a:p>
        </p:txBody>
      </p:sp>
      <p:sp>
        <p:nvSpPr>
          <p:cNvPr id="4" name="Slide Number Placeholder 3">
            <a:extLst>
              <a:ext uri="{FF2B5EF4-FFF2-40B4-BE49-F238E27FC236}">
                <a16:creationId xmlns:a16="http://schemas.microsoft.com/office/drawing/2014/main" id="{1D77DF53-80BA-29AE-90EC-94499EA43A1D}"/>
              </a:ext>
            </a:extLst>
          </p:cNvPr>
          <p:cNvSpPr>
            <a:spLocks noGrp="1"/>
          </p:cNvSpPr>
          <p:nvPr>
            <p:ph type="sldNum" sz="quarter" idx="5"/>
          </p:nvPr>
        </p:nvSpPr>
        <p:spPr/>
        <p:txBody>
          <a:bodyPr/>
          <a:lstStyle/>
          <a:p>
            <a:fld id="{FCC5A144-ACD4-49F8-A22E-466100B0314C}" type="slidenum">
              <a:rPr lang="en-150" smtClean="0"/>
              <a:t>3</a:t>
            </a:fld>
            <a:endParaRPr lang="en-150"/>
          </a:p>
        </p:txBody>
      </p:sp>
    </p:spTree>
    <p:extLst>
      <p:ext uri="{BB962C8B-B14F-4D97-AF65-F5344CB8AC3E}">
        <p14:creationId xmlns:p14="http://schemas.microsoft.com/office/powerpoint/2010/main" val="400617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93882-6EDB-619D-7EE7-B0E168D9A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D03CAD-F956-7675-5041-6EA3C352BB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4DB379-1391-1104-9BB1-A0166A78DA2B}"/>
              </a:ext>
            </a:extLst>
          </p:cNvPr>
          <p:cNvSpPr>
            <a:spLocks noGrp="1"/>
          </p:cNvSpPr>
          <p:nvPr>
            <p:ph type="body" idx="1"/>
          </p:nvPr>
        </p:nvSpPr>
        <p:spPr/>
        <p:txBody>
          <a:bodyPr/>
          <a:lstStyle/>
          <a:p>
            <a:endParaRPr lang="en-150" dirty="0">
              <a:latin typeface="+mn-lt"/>
            </a:endParaRPr>
          </a:p>
        </p:txBody>
      </p:sp>
      <p:sp>
        <p:nvSpPr>
          <p:cNvPr id="4" name="Slide Number Placeholder 3">
            <a:extLst>
              <a:ext uri="{FF2B5EF4-FFF2-40B4-BE49-F238E27FC236}">
                <a16:creationId xmlns:a16="http://schemas.microsoft.com/office/drawing/2014/main" id="{45236A58-B78A-985F-3A94-93057A31E3D5}"/>
              </a:ext>
            </a:extLst>
          </p:cNvPr>
          <p:cNvSpPr>
            <a:spLocks noGrp="1"/>
          </p:cNvSpPr>
          <p:nvPr>
            <p:ph type="sldNum" sz="quarter" idx="5"/>
          </p:nvPr>
        </p:nvSpPr>
        <p:spPr/>
        <p:txBody>
          <a:bodyPr/>
          <a:lstStyle/>
          <a:p>
            <a:fld id="{FCC5A144-ACD4-49F8-A22E-466100B0314C}" type="slidenum">
              <a:rPr lang="en-150" smtClean="0"/>
              <a:t>4</a:t>
            </a:fld>
            <a:endParaRPr lang="en-150"/>
          </a:p>
        </p:txBody>
      </p:sp>
    </p:spTree>
    <p:extLst>
      <p:ext uri="{BB962C8B-B14F-4D97-AF65-F5344CB8AC3E}">
        <p14:creationId xmlns:p14="http://schemas.microsoft.com/office/powerpoint/2010/main" val="1076690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6A2CC-C456-4636-CE5F-45B2751B53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670CFB-23BA-621A-729C-5169619FA9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E39A25-2E0B-4899-DD42-15717B536BF9}"/>
              </a:ext>
            </a:extLst>
          </p:cNvPr>
          <p:cNvSpPr>
            <a:spLocks noGrp="1"/>
          </p:cNvSpPr>
          <p:nvPr>
            <p:ph type="body" idx="1"/>
          </p:nvPr>
        </p:nvSpPr>
        <p:spPr/>
        <p:txBody>
          <a:bodyPr/>
          <a:lstStyle/>
          <a:p>
            <a:r>
              <a:rPr lang="el-GR" dirty="0">
                <a:latin typeface="+mn-lt"/>
              </a:rPr>
              <a:t>20 εργασίες σημαίνει + 2 βαθμοί </a:t>
            </a:r>
            <a:endParaRPr lang="en-150" dirty="0">
              <a:latin typeface="+mn-lt"/>
            </a:endParaRPr>
          </a:p>
        </p:txBody>
      </p:sp>
      <p:sp>
        <p:nvSpPr>
          <p:cNvPr id="4" name="Slide Number Placeholder 3">
            <a:extLst>
              <a:ext uri="{FF2B5EF4-FFF2-40B4-BE49-F238E27FC236}">
                <a16:creationId xmlns:a16="http://schemas.microsoft.com/office/drawing/2014/main" id="{7B1678E1-5673-83C9-5732-50F6CA360012}"/>
              </a:ext>
            </a:extLst>
          </p:cNvPr>
          <p:cNvSpPr>
            <a:spLocks noGrp="1"/>
          </p:cNvSpPr>
          <p:nvPr>
            <p:ph type="sldNum" sz="quarter" idx="5"/>
          </p:nvPr>
        </p:nvSpPr>
        <p:spPr/>
        <p:txBody>
          <a:bodyPr/>
          <a:lstStyle/>
          <a:p>
            <a:fld id="{FCC5A144-ACD4-49F8-A22E-466100B0314C}" type="slidenum">
              <a:rPr lang="en-150" smtClean="0"/>
              <a:t>5</a:t>
            </a:fld>
            <a:endParaRPr lang="en-150"/>
          </a:p>
        </p:txBody>
      </p:sp>
    </p:spTree>
    <p:extLst>
      <p:ext uri="{BB962C8B-B14F-4D97-AF65-F5344CB8AC3E}">
        <p14:creationId xmlns:p14="http://schemas.microsoft.com/office/powerpoint/2010/main" val="346858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FEDDD-D397-64C4-73E5-EA56DDEA7B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B153B2-07EF-F5F2-9911-3A954F3F2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E6587-51AB-DAFA-B6F8-7E26BEE214D8}"/>
              </a:ext>
            </a:extLst>
          </p:cNvPr>
          <p:cNvSpPr>
            <a:spLocks noGrp="1"/>
          </p:cNvSpPr>
          <p:nvPr>
            <p:ph type="body" idx="1"/>
          </p:nvPr>
        </p:nvSpPr>
        <p:spPr/>
        <p:txBody>
          <a:bodyPr/>
          <a:lstStyle/>
          <a:p>
            <a:r>
              <a:rPr lang="el-GR" dirty="0">
                <a:latin typeface="+mn-lt"/>
              </a:rPr>
              <a:t>20 εργασίες σημαίνει + 2 βαθμοί </a:t>
            </a:r>
            <a:endParaRPr lang="en-150" dirty="0">
              <a:latin typeface="+mn-lt"/>
            </a:endParaRPr>
          </a:p>
        </p:txBody>
      </p:sp>
      <p:sp>
        <p:nvSpPr>
          <p:cNvPr id="4" name="Slide Number Placeholder 3">
            <a:extLst>
              <a:ext uri="{FF2B5EF4-FFF2-40B4-BE49-F238E27FC236}">
                <a16:creationId xmlns:a16="http://schemas.microsoft.com/office/drawing/2014/main" id="{5F45EE38-9245-C40F-A273-64078A447D7D}"/>
              </a:ext>
            </a:extLst>
          </p:cNvPr>
          <p:cNvSpPr>
            <a:spLocks noGrp="1"/>
          </p:cNvSpPr>
          <p:nvPr>
            <p:ph type="sldNum" sz="quarter" idx="5"/>
          </p:nvPr>
        </p:nvSpPr>
        <p:spPr/>
        <p:txBody>
          <a:bodyPr/>
          <a:lstStyle/>
          <a:p>
            <a:fld id="{FCC5A144-ACD4-49F8-A22E-466100B0314C}" type="slidenum">
              <a:rPr lang="en-150" smtClean="0"/>
              <a:t>6</a:t>
            </a:fld>
            <a:endParaRPr lang="en-150"/>
          </a:p>
        </p:txBody>
      </p:sp>
    </p:spTree>
    <p:extLst>
      <p:ext uri="{BB962C8B-B14F-4D97-AF65-F5344CB8AC3E}">
        <p14:creationId xmlns:p14="http://schemas.microsoft.com/office/powerpoint/2010/main" val="484848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A02C8-B8CA-34F9-CBB2-C92E1D2139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C2942B-3071-CC0A-97F7-AE92C219C4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C82671-6C2E-B3F9-0238-2FDE555FB553}"/>
              </a:ext>
            </a:extLst>
          </p:cNvPr>
          <p:cNvSpPr>
            <a:spLocks noGrp="1"/>
          </p:cNvSpPr>
          <p:nvPr>
            <p:ph type="body" idx="1"/>
          </p:nvPr>
        </p:nvSpPr>
        <p:spPr/>
        <p:txBody>
          <a:bodyPr/>
          <a:lstStyle/>
          <a:p>
            <a:r>
              <a:rPr lang="el-GR" dirty="0">
                <a:latin typeface="+mn-lt"/>
              </a:rPr>
              <a:t>Όταν κάποιος μάθει Φυσική, μπορεί με πολύ απλές αρχές να εξηγήσει πάρα πολλά φαινόμενα και να κατανοήσει πώς λειτουργεί ο κόσμος.</a:t>
            </a:r>
          </a:p>
          <a:p>
            <a:endParaRPr lang="el-GR" dirty="0">
              <a:latin typeface="+mn-lt"/>
            </a:endParaRPr>
          </a:p>
          <a:p>
            <a:r>
              <a:rPr lang="el-GR" dirty="0">
                <a:latin typeface="+mn-lt"/>
              </a:rPr>
              <a:t>Η Φυσική εξηγεί πώς λειτουργεί ο Κόσμος από τις πιο μικρές διαστάσεις (μικρότερες ακόμα και από το άτομο – υποατομική κλίμακα) μέχρι τις μεγαλύτερες που αφορούν ολόκληρο το γνωστό Σύμπαν.</a:t>
            </a:r>
          </a:p>
          <a:p>
            <a:r>
              <a:rPr lang="el-GR" dirty="0">
                <a:latin typeface="+mn-lt"/>
              </a:rPr>
              <a:t>Η εικόνα δείχνει το Σύμπαν που μας περιβάλλει σε απόσταση 1 δισεκατομμύριο έτη φωτός, καταγεγραμμένη από μεγάλα ερευνητικά τηλεσκόπια.</a:t>
            </a:r>
          </a:p>
          <a:p>
            <a:endParaRPr lang="el-GR" dirty="0">
              <a:latin typeface="+mn-lt"/>
            </a:endParaRPr>
          </a:p>
          <a:p>
            <a:pPr algn="l"/>
            <a:endParaRPr lang="el-GR" b="0" i="0" dirty="0">
              <a:solidFill>
                <a:srgbClr val="333333"/>
              </a:solidFill>
              <a:effectLst/>
              <a:latin typeface="GT America"/>
            </a:endParaRPr>
          </a:p>
          <a:p>
            <a:pPr algn="l"/>
            <a:r>
              <a:rPr lang="en-US" b="0" i="0" dirty="0">
                <a:solidFill>
                  <a:srgbClr val="333333"/>
                </a:solidFill>
                <a:effectLst/>
                <a:latin typeface="GT America"/>
              </a:rPr>
              <a:t>Image shows an electron ptychographic reconstruction of a praseodymium </a:t>
            </a:r>
            <a:r>
              <a:rPr lang="en-US" b="0" i="0" dirty="0" err="1">
                <a:solidFill>
                  <a:srgbClr val="333333"/>
                </a:solidFill>
                <a:effectLst/>
                <a:latin typeface="GT America"/>
              </a:rPr>
              <a:t>orthoscandate</a:t>
            </a:r>
            <a:r>
              <a:rPr lang="en-US" b="0" i="0" dirty="0">
                <a:solidFill>
                  <a:srgbClr val="333333"/>
                </a:solidFill>
                <a:effectLst/>
                <a:latin typeface="GT America"/>
              </a:rPr>
              <a:t> (PrScO</a:t>
            </a:r>
            <a:r>
              <a:rPr lang="en-US" b="0" i="0" baseline="-25000" dirty="0">
                <a:solidFill>
                  <a:srgbClr val="333333"/>
                </a:solidFill>
                <a:effectLst/>
                <a:latin typeface="GT America"/>
              </a:rPr>
              <a:t>3</a:t>
            </a:r>
            <a:r>
              <a:rPr lang="en-US" b="0" i="0" dirty="0">
                <a:solidFill>
                  <a:srgbClr val="333333"/>
                </a:solidFill>
                <a:effectLst/>
                <a:latin typeface="GT America"/>
              </a:rPr>
              <a:t>) crystal, zoomed in 100 million times.</a:t>
            </a:r>
            <a:r>
              <a:rPr lang="el-GR" b="0" i="0" dirty="0">
                <a:solidFill>
                  <a:srgbClr val="333333"/>
                </a:solidFill>
                <a:effectLst/>
                <a:latin typeface="GT America"/>
              </a:rPr>
              <a:t> </a:t>
            </a:r>
            <a:r>
              <a:rPr lang="en-US" b="0" i="0" dirty="0">
                <a:effectLst/>
                <a:latin typeface="GT America"/>
              </a:rPr>
              <a:t>Credit: </a:t>
            </a:r>
            <a:r>
              <a:rPr lang="en-US" b="0" i="0" dirty="0">
                <a:effectLst/>
                <a:latin typeface="GT America"/>
                <a:hlinkClick r:id="rId3"/>
              </a:rPr>
              <a:t>Cornell University</a:t>
            </a:r>
            <a:endParaRPr lang="el-GR" b="0" i="0" dirty="0">
              <a:effectLst/>
              <a:latin typeface="GT America"/>
            </a:endParaRPr>
          </a:p>
          <a:p>
            <a:pPr algn="l"/>
            <a:endParaRPr lang="el-GR" b="0" i="0" dirty="0">
              <a:effectLst/>
              <a:latin typeface="GT America"/>
            </a:endParaRPr>
          </a:p>
          <a:p>
            <a:pPr algn="l"/>
            <a:r>
              <a:rPr lang="en-US" b="1" i="0" dirty="0">
                <a:solidFill>
                  <a:srgbClr val="000000"/>
                </a:solidFill>
                <a:effectLst/>
                <a:latin typeface="Georgia" panose="02040502050405020303" pitchFamily="18" charset="0"/>
              </a:rPr>
              <a:t>The Long View</a:t>
            </a:r>
            <a:r>
              <a:rPr lang="en-US" b="0" i="1" dirty="0">
                <a:solidFill>
                  <a:srgbClr val="000000"/>
                </a:solidFill>
                <a:effectLst/>
                <a:latin typeface="Georgia" panose="02040502050405020303" pitchFamily="18" charset="0"/>
              </a:rPr>
              <a:t> (2013):</a:t>
            </a:r>
            <a:r>
              <a:rPr lang="en-US" b="0" i="0" dirty="0">
                <a:solidFill>
                  <a:srgbClr val="000000"/>
                </a:solidFill>
                <a:effectLst/>
                <a:latin typeface="Georgia" panose="02040502050405020303" pitchFamily="18" charset="0"/>
              </a:rPr>
              <a:t> The true—and vast—complexity of the universe was captured in this vista recorded by a pair of automated telescopes, one in the U.S. and one in the Chilean desert. From our little perch inside the Milky Way, the image shows the universe stretching out for about a billion light years, which is only a small fraction of its total size. Each of the 50,000 dots represents an entire galaxy. The Earth, once believed to sit at the center of it all, is in truth a cosmic afterthought.</a:t>
            </a:r>
            <a:endParaRPr lang="en-US" b="0" i="0" dirty="0">
              <a:effectLst/>
              <a:latin typeface="GT America"/>
            </a:endParaRP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8FA55AE6-7AA3-7D92-B36C-E1230C224700}"/>
              </a:ext>
            </a:extLst>
          </p:cNvPr>
          <p:cNvSpPr>
            <a:spLocks noGrp="1"/>
          </p:cNvSpPr>
          <p:nvPr>
            <p:ph type="sldNum" sz="quarter" idx="5"/>
          </p:nvPr>
        </p:nvSpPr>
        <p:spPr/>
        <p:txBody>
          <a:bodyPr/>
          <a:lstStyle/>
          <a:p>
            <a:fld id="{FCC5A144-ACD4-49F8-A22E-466100B0314C}" type="slidenum">
              <a:rPr lang="en-150" smtClean="0"/>
              <a:t>7</a:t>
            </a:fld>
            <a:endParaRPr lang="en-150"/>
          </a:p>
        </p:txBody>
      </p:sp>
    </p:spTree>
    <p:extLst>
      <p:ext uri="{BB962C8B-B14F-4D97-AF65-F5344CB8AC3E}">
        <p14:creationId xmlns:p14="http://schemas.microsoft.com/office/powerpoint/2010/main" val="2980888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0661B-5599-FC4B-1BE7-A5F0F9C3D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715D03-1AE6-3DFF-34F1-6872703016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410BD1-3436-2DDB-5515-A363259ECEE9}"/>
              </a:ext>
            </a:extLst>
          </p:cNvPr>
          <p:cNvSpPr>
            <a:spLocks noGrp="1"/>
          </p:cNvSpPr>
          <p:nvPr>
            <p:ph type="body" idx="1"/>
          </p:nvPr>
        </p:nvSpPr>
        <p:spPr/>
        <p:txBody>
          <a:bodyPr/>
          <a:lstStyle/>
          <a:p>
            <a:r>
              <a:rPr lang="el-GR" dirty="0">
                <a:latin typeface="+mn-lt"/>
              </a:rPr>
              <a:t>Μελετάει φαινόμενα που αφορούν σε πολύ μικρές χρονικές κλίμακες (όσο χρόνο χρειάζεται το φως να διανύσει ένα άτομο υδρογόνου) – 247 </a:t>
            </a:r>
            <a:r>
              <a:rPr lang="en-US" dirty="0">
                <a:latin typeface="+mn-lt"/>
              </a:rPr>
              <a:t>zeptosecond (10^(-21) s)</a:t>
            </a:r>
            <a:endParaRPr lang="el-GR" dirty="0">
              <a:latin typeface="+mn-lt"/>
            </a:endParaRPr>
          </a:p>
          <a:p>
            <a:r>
              <a:rPr lang="el-GR" dirty="0">
                <a:latin typeface="+mn-lt"/>
              </a:rPr>
              <a:t>μέχρι τεράστιες που σχετίζονται με την ηλικία του Σύμπαντος – 13.7 δισεκατομμύρια έτη.</a:t>
            </a:r>
          </a:p>
          <a:p>
            <a:endParaRPr lang="el-GR" dirty="0">
              <a:latin typeface="+mn-lt"/>
            </a:endParaRPr>
          </a:p>
          <a:p>
            <a:pPr algn="l"/>
            <a:endParaRPr lang="el-GR" b="0" i="0" dirty="0">
              <a:solidFill>
                <a:srgbClr val="333333"/>
              </a:solidFill>
              <a:effectLst/>
              <a:latin typeface="GT America"/>
            </a:endParaRPr>
          </a:p>
          <a:p>
            <a:pPr algn="l"/>
            <a:r>
              <a:rPr lang="en-US" b="0" i="0" dirty="0">
                <a:solidFill>
                  <a:srgbClr val="333333"/>
                </a:solidFill>
                <a:effectLst/>
                <a:latin typeface="Open Sans" panose="020B0606030504020204" pitchFamily="34" charset="0"/>
              </a:rPr>
              <a:t>A particle of light, called a photon (yellow arrow), produces electron waves out of an electron cloud (grey) of a hydrogen molecule (red: nucleus). The result of those interactions is what’s called an interference pattern (violet-white). The interference pattern is slightly skewed to the right, allowing researchers to calculate the time for the photon to get from one atom to the next. (Image credit: Sven </a:t>
            </a:r>
            <a:r>
              <a:rPr lang="en-US" b="0" i="0" dirty="0" err="1">
                <a:solidFill>
                  <a:srgbClr val="333333"/>
                </a:solidFill>
                <a:effectLst/>
                <a:latin typeface="Open Sans" panose="020B0606030504020204" pitchFamily="34" charset="0"/>
              </a:rPr>
              <a:t>Grundmann</a:t>
            </a:r>
            <a:r>
              <a:rPr lang="en-US" b="0" i="0" dirty="0">
                <a:solidFill>
                  <a:srgbClr val="333333"/>
                </a:solidFill>
                <a:effectLst/>
                <a:latin typeface="Open Sans" panose="020B0606030504020204" pitchFamily="34" charset="0"/>
              </a:rPr>
              <a:t>/Goethe University Frankfurt)</a:t>
            </a:r>
            <a:endParaRPr lang="el-GR" b="0" i="0" dirty="0">
              <a:solidFill>
                <a:srgbClr val="333333"/>
              </a:solidFill>
              <a:effectLst/>
              <a:latin typeface="Open Sans" panose="020B0606030504020204" pitchFamily="34" charset="0"/>
            </a:endParaRPr>
          </a:p>
          <a:p>
            <a:pPr algn="l"/>
            <a:endParaRPr lang="el-GR" b="0" i="0" dirty="0">
              <a:effectLst/>
              <a:latin typeface="GT America"/>
            </a:endParaRPr>
          </a:p>
          <a:p>
            <a:pPr algn="l"/>
            <a:r>
              <a:rPr lang="en-US" b="0" i="0" dirty="0">
                <a:solidFill>
                  <a:srgbClr val="2C4C69"/>
                </a:solidFill>
                <a:effectLst/>
                <a:latin typeface="Trebuchet MS" panose="020B0603020202020204" pitchFamily="34" charset="0"/>
              </a:rPr>
              <a:t>An all-universe view of the flash just after the Big Bang (the Cosmic Microwave Background Radiation). Although there are local irregularities, the overall structure of the light is uniform, indicating that the universe is uniform and infinite, and has been since the Big Bang. Public Domain Image, source: NASA.</a:t>
            </a:r>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E032356B-0817-1702-8F65-39C33EC6CBBC}"/>
              </a:ext>
            </a:extLst>
          </p:cNvPr>
          <p:cNvSpPr>
            <a:spLocks noGrp="1"/>
          </p:cNvSpPr>
          <p:nvPr>
            <p:ph type="sldNum" sz="quarter" idx="5"/>
          </p:nvPr>
        </p:nvSpPr>
        <p:spPr/>
        <p:txBody>
          <a:bodyPr/>
          <a:lstStyle/>
          <a:p>
            <a:fld id="{FCC5A144-ACD4-49F8-A22E-466100B0314C}" type="slidenum">
              <a:rPr lang="en-150" smtClean="0"/>
              <a:t>8</a:t>
            </a:fld>
            <a:endParaRPr lang="en-150"/>
          </a:p>
        </p:txBody>
      </p:sp>
    </p:spTree>
    <p:extLst>
      <p:ext uri="{BB962C8B-B14F-4D97-AF65-F5344CB8AC3E}">
        <p14:creationId xmlns:p14="http://schemas.microsoft.com/office/powerpoint/2010/main" val="1768551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CD213-612A-F3D5-2138-2596ACFBFB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0A744D-FA03-ECA7-FBD5-D4165816FE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AF912C-B837-F413-87FE-9A75E8CFAD67}"/>
              </a:ext>
            </a:extLst>
          </p:cNvPr>
          <p:cNvSpPr>
            <a:spLocks noGrp="1"/>
          </p:cNvSpPr>
          <p:nvPr>
            <p:ph type="body" idx="1"/>
          </p:nvPr>
        </p:nvSpPr>
        <p:spPr/>
        <p:txBody>
          <a:bodyPr/>
          <a:lstStyle/>
          <a:p>
            <a:r>
              <a:rPr lang="el-GR" dirty="0">
                <a:latin typeface="+mn-lt"/>
              </a:rPr>
              <a:t>Μελετάει φαινόμενα που αφορούν σε πολύ χαμηλές θερμοκρασίες σχεδόν στο απόλυτο μηδέν</a:t>
            </a:r>
            <a:r>
              <a:rPr lang="en-US" dirty="0">
                <a:latin typeface="+mn-lt"/>
              </a:rPr>
              <a:t> (38 </a:t>
            </a:r>
            <a:r>
              <a:rPr lang="el-GR" dirty="0">
                <a:latin typeface="+mn-lt"/>
              </a:rPr>
              <a:t>τρισεκατομμυριοστά του 1 βαθμού </a:t>
            </a:r>
            <a:r>
              <a:rPr lang="el-GR" dirty="0" err="1">
                <a:latin typeface="+mn-lt"/>
              </a:rPr>
              <a:t>Κέλβιν</a:t>
            </a:r>
            <a:r>
              <a:rPr lang="el-GR" dirty="0">
                <a:latin typeface="+mn-lt"/>
              </a:rPr>
              <a:t>),</a:t>
            </a:r>
            <a:endParaRPr lang="en-US" dirty="0">
              <a:latin typeface="+mn-lt"/>
            </a:endParaRPr>
          </a:p>
          <a:p>
            <a:r>
              <a:rPr lang="el-GR" dirty="0">
                <a:latin typeface="+mn-lt"/>
              </a:rPr>
              <a:t>μέχρι θερμοκρασίες </a:t>
            </a:r>
            <a:r>
              <a:rPr lang="en-US" dirty="0">
                <a:latin typeface="+mn-lt"/>
              </a:rPr>
              <a:t>2</a:t>
            </a:r>
            <a:r>
              <a:rPr lang="el-GR" dirty="0">
                <a:latin typeface="+mn-lt"/>
              </a:rPr>
              <a:t> δισεκατομμυρίων βαθμών κελσίου</a:t>
            </a:r>
            <a:r>
              <a:rPr lang="en-US" dirty="0">
                <a:latin typeface="+mn-lt"/>
              </a:rPr>
              <a:t>.</a:t>
            </a:r>
          </a:p>
          <a:p>
            <a:r>
              <a:rPr lang="el-GR" dirty="0">
                <a:latin typeface="+mn-lt"/>
              </a:rPr>
              <a:t>Οι Φυσικοί έχουν καταφέρει να δημιουργήσουν στο Εργαστήριο θερμοκρασίες πιο υψηλές από ό, τι στο κέντρο του Ήλιου (15 εκ. βαθμοί Κελσίου).</a:t>
            </a:r>
          </a:p>
          <a:p>
            <a:pPr algn="l"/>
            <a:endParaRPr lang="el-GR" b="0" i="0" dirty="0">
              <a:solidFill>
                <a:srgbClr val="333333"/>
              </a:solidFill>
              <a:effectLst/>
              <a:latin typeface="GT America"/>
            </a:endParaRPr>
          </a:p>
          <a:p>
            <a:pPr algn="l"/>
            <a:endParaRPr lang="el-GR" b="0" i="0" dirty="0">
              <a:effectLst/>
              <a:latin typeface="GT America"/>
            </a:endParaRPr>
          </a:p>
          <a:p>
            <a:pPr algn="l"/>
            <a:r>
              <a:rPr lang="en-US" b="0" i="0" dirty="0">
                <a:solidFill>
                  <a:srgbClr val="2C4C69"/>
                </a:solidFill>
                <a:effectLst/>
                <a:latin typeface="Trebuchet MS" panose="020B0603020202020204" pitchFamily="34" charset="0"/>
              </a:rPr>
              <a:t>Left:</a:t>
            </a:r>
            <a:r>
              <a:rPr lang="el-GR" b="0" i="0" dirty="0">
                <a:solidFill>
                  <a:srgbClr val="2C4C69"/>
                </a:solidFill>
                <a:effectLst/>
                <a:latin typeface="Trebuchet MS" panose="020B0603020202020204" pitchFamily="34" charset="0"/>
              </a:rPr>
              <a:t> </a:t>
            </a:r>
            <a:r>
              <a:rPr lang="en-US" b="0" i="0" dirty="0">
                <a:solidFill>
                  <a:srgbClr val="2C4C69"/>
                </a:solidFill>
                <a:effectLst/>
                <a:latin typeface="Trebuchet MS" panose="020B0603020202020204" pitchFamily="34" charset="0"/>
              </a:rPr>
              <a:t>University of Bremen, Germany</a:t>
            </a:r>
          </a:p>
          <a:p>
            <a:pPr algn="l"/>
            <a:r>
              <a:rPr lang="en-US" b="0" i="0" dirty="0">
                <a:solidFill>
                  <a:srgbClr val="2C4C69"/>
                </a:solidFill>
                <a:effectLst/>
                <a:latin typeface="Trebuchet MS" panose="020B0603020202020204" pitchFamily="34" charset="0"/>
              </a:rPr>
              <a:t>Right: Lab (</a:t>
            </a:r>
            <a:r>
              <a:rPr lang="en-US" b="0" i="0" dirty="0">
                <a:solidFill>
                  <a:srgbClr val="333333"/>
                </a:solidFill>
                <a:effectLst/>
                <a:latin typeface="Open Sans" panose="020B0606030504020204" pitchFamily="34" charset="0"/>
              </a:rPr>
              <a:t>Sandia National Laboratories</a:t>
            </a:r>
            <a:r>
              <a:rPr lang="en-US" b="0" i="0" dirty="0">
                <a:solidFill>
                  <a:srgbClr val="2C4C69"/>
                </a:solidFill>
                <a:effectLst/>
                <a:latin typeface="Trebuchet MS" panose="020B0603020202020204" pitchFamily="34" charset="0"/>
              </a:rPr>
              <a:t>)</a:t>
            </a:r>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D2D3EFFA-3085-EB9E-B99B-9937269EC661}"/>
              </a:ext>
            </a:extLst>
          </p:cNvPr>
          <p:cNvSpPr>
            <a:spLocks noGrp="1"/>
          </p:cNvSpPr>
          <p:nvPr>
            <p:ph type="sldNum" sz="quarter" idx="5"/>
          </p:nvPr>
        </p:nvSpPr>
        <p:spPr/>
        <p:txBody>
          <a:bodyPr/>
          <a:lstStyle/>
          <a:p>
            <a:fld id="{FCC5A144-ACD4-49F8-A22E-466100B0314C}" type="slidenum">
              <a:rPr lang="en-150" smtClean="0"/>
              <a:t>9</a:t>
            </a:fld>
            <a:endParaRPr lang="en-150"/>
          </a:p>
        </p:txBody>
      </p:sp>
    </p:spTree>
    <p:extLst>
      <p:ext uri="{BB962C8B-B14F-4D97-AF65-F5344CB8AC3E}">
        <p14:creationId xmlns:p14="http://schemas.microsoft.com/office/powerpoint/2010/main" val="4111876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4F799-0F7E-F697-B15A-2B5D015745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66F258-1C81-0565-3D92-5759B336D6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4F3CB5-EE13-52B1-7AAF-77033348472D}"/>
              </a:ext>
            </a:extLst>
          </p:cNvPr>
          <p:cNvSpPr>
            <a:spLocks noGrp="1"/>
          </p:cNvSpPr>
          <p:nvPr>
            <p:ph type="body" idx="1"/>
          </p:nvPr>
        </p:nvSpPr>
        <p:spPr/>
        <p:txBody>
          <a:bodyPr/>
          <a:lstStyle/>
          <a:p>
            <a:r>
              <a:rPr lang="el-GR" dirty="0">
                <a:latin typeface="+mn-lt"/>
              </a:rPr>
              <a:t>Η Φυσική μελετάει τον κόσμο, και πολύ θεμελιώδεις έννοιες, όπως είναι ο χώρος, ο χρόνος, η ενέργεια, δύναμη, η θερμοκρασία</a:t>
            </a:r>
          </a:p>
          <a:p>
            <a:endParaRPr lang="en-150" dirty="0">
              <a:latin typeface="+mn-lt"/>
            </a:endParaRPr>
          </a:p>
        </p:txBody>
      </p:sp>
      <p:sp>
        <p:nvSpPr>
          <p:cNvPr id="4" name="Slide Number Placeholder 3">
            <a:extLst>
              <a:ext uri="{FF2B5EF4-FFF2-40B4-BE49-F238E27FC236}">
                <a16:creationId xmlns:a16="http://schemas.microsoft.com/office/drawing/2014/main" id="{C66290D3-BEFB-C92A-1D4E-9EB7FC32DA47}"/>
              </a:ext>
            </a:extLst>
          </p:cNvPr>
          <p:cNvSpPr>
            <a:spLocks noGrp="1"/>
          </p:cNvSpPr>
          <p:nvPr>
            <p:ph type="sldNum" sz="quarter" idx="5"/>
          </p:nvPr>
        </p:nvSpPr>
        <p:spPr/>
        <p:txBody>
          <a:bodyPr/>
          <a:lstStyle/>
          <a:p>
            <a:fld id="{FCC5A144-ACD4-49F8-A22E-466100B0314C}" type="slidenum">
              <a:rPr lang="en-150" smtClean="0"/>
              <a:t>10</a:t>
            </a:fld>
            <a:endParaRPr lang="en-150"/>
          </a:p>
        </p:txBody>
      </p:sp>
    </p:spTree>
    <p:extLst>
      <p:ext uri="{BB962C8B-B14F-4D97-AF65-F5344CB8AC3E}">
        <p14:creationId xmlns:p14="http://schemas.microsoft.com/office/powerpoint/2010/main" val="270538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1795C-6E47-5FA7-6EC8-C2EC5FA15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7583FF-2308-C973-9BDE-3A2F85C463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C1E50B-0930-71D2-665B-C8AF61DB1757}"/>
              </a:ext>
            </a:extLst>
          </p:cNvPr>
          <p:cNvSpPr>
            <a:spLocks noGrp="1"/>
          </p:cNvSpPr>
          <p:nvPr>
            <p:ph type="body" idx="1"/>
          </p:nvPr>
        </p:nvSpPr>
        <p:spPr/>
        <p:txBody>
          <a:bodyPr/>
          <a:lstStyle/>
          <a:p>
            <a:r>
              <a:rPr lang="el-GR" dirty="0">
                <a:latin typeface="+mn-lt"/>
              </a:rPr>
              <a:t>Ακόμα και η Ανατολή – Δύση του Ήλιου – οι κανονικότητες που παρατηρούμε </a:t>
            </a:r>
          </a:p>
          <a:p>
            <a:r>
              <a:rPr lang="el-GR" dirty="0">
                <a:latin typeface="+mn-lt"/>
              </a:rPr>
              <a:t>Κινήσεις Ουράνιων σωμάτων</a:t>
            </a:r>
          </a:p>
          <a:p>
            <a:r>
              <a:rPr lang="el-GR" dirty="0">
                <a:latin typeface="+mn-lt"/>
              </a:rPr>
              <a:t>Φαινόμενα που προκαλούσαν δέος όπως η έκλειψη, η απρόσμενη και παροδική εξαφάνιση ουρανίων σωμάτων – οι αποκλίσεις από την κανονικότητα</a:t>
            </a:r>
            <a:endParaRPr lang="en-150" dirty="0">
              <a:latin typeface="+mn-lt"/>
            </a:endParaRPr>
          </a:p>
        </p:txBody>
      </p:sp>
      <p:sp>
        <p:nvSpPr>
          <p:cNvPr id="4" name="Slide Number Placeholder 3">
            <a:extLst>
              <a:ext uri="{FF2B5EF4-FFF2-40B4-BE49-F238E27FC236}">
                <a16:creationId xmlns:a16="http://schemas.microsoft.com/office/drawing/2014/main" id="{3AC0CD8A-4F1E-6523-A4C2-3ED8DB524979}"/>
              </a:ext>
            </a:extLst>
          </p:cNvPr>
          <p:cNvSpPr>
            <a:spLocks noGrp="1"/>
          </p:cNvSpPr>
          <p:nvPr>
            <p:ph type="sldNum" sz="quarter" idx="5"/>
          </p:nvPr>
        </p:nvSpPr>
        <p:spPr/>
        <p:txBody>
          <a:bodyPr/>
          <a:lstStyle/>
          <a:p>
            <a:fld id="{FCC5A144-ACD4-49F8-A22E-466100B0314C}" type="slidenum">
              <a:rPr lang="en-150" smtClean="0"/>
              <a:t>11</a:t>
            </a:fld>
            <a:endParaRPr lang="en-150"/>
          </a:p>
        </p:txBody>
      </p:sp>
    </p:spTree>
    <p:extLst>
      <p:ext uri="{BB962C8B-B14F-4D97-AF65-F5344CB8AC3E}">
        <p14:creationId xmlns:p14="http://schemas.microsoft.com/office/powerpoint/2010/main" val="3492796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7DA0E-9F01-B66A-4E9B-E6C628E4FE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7347B9-BCD3-C7D2-3B61-1C74EBFEB8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F0675E-850A-73FF-CCEF-0D62E215AC87}"/>
              </a:ext>
            </a:extLst>
          </p:cNvPr>
          <p:cNvSpPr>
            <a:spLocks noGrp="1"/>
          </p:cNvSpPr>
          <p:nvPr>
            <p:ph type="body" idx="1"/>
          </p:nvPr>
        </p:nvSpPr>
        <p:spPr/>
        <p:txBody>
          <a:bodyPr/>
          <a:lstStyle/>
          <a:p>
            <a:r>
              <a:rPr lang="el-GR" dirty="0">
                <a:latin typeface="+mn-lt"/>
              </a:rPr>
              <a:t>Βροχή, Κεραυνός, Σεισμός</a:t>
            </a:r>
          </a:p>
        </p:txBody>
      </p:sp>
      <p:sp>
        <p:nvSpPr>
          <p:cNvPr id="4" name="Slide Number Placeholder 3">
            <a:extLst>
              <a:ext uri="{FF2B5EF4-FFF2-40B4-BE49-F238E27FC236}">
                <a16:creationId xmlns:a16="http://schemas.microsoft.com/office/drawing/2014/main" id="{ECA84A76-5553-B629-15C5-42511ECEDF38}"/>
              </a:ext>
            </a:extLst>
          </p:cNvPr>
          <p:cNvSpPr>
            <a:spLocks noGrp="1"/>
          </p:cNvSpPr>
          <p:nvPr>
            <p:ph type="sldNum" sz="quarter" idx="5"/>
          </p:nvPr>
        </p:nvSpPr>
        <p:spPr/>
        <p:txBody>
          <a:bodyPr/>
          <a:lstStyle/>
          <a:p>
            <a:fld id="{FCC5A144-ACD4-49F8-A22E-466100B0314C}" type="slidenum">
              <a:rPr lang="en-150" smtClean="0"/>
              <a:t>12</a:t>
            </a:fld>
            <a:endParaRPr lang="en-150"/>
          </a:p>
        </p:txBody>
      </p:sp>
    </p:spTree>
    <p:extLst>
      <p:ext uri="{BB962C8B-B14F-4D97-AF65-F5344CB8AC3E}">
        <p14:creationId xmlns:p14="http://schemas.microsoft.com/office/powerpoint/2010/main" val="3341708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A192E-A74E-0BD0-5135-58AFC72719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4673FD-3302-24B5-CCA5-D569277D0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2FCE41-6D8C-4FB6-5849-5A3F3D1DDA74}"/>
              </a:ext>
            </a:extLst>
          </p:cNvPr>
          <p:cNvSpPr>
            <a:spLocks noGrp="1"/>
          </p:cNvSpPr>
          <p:nvPr>
            <p:ph type="body" idx="1"/>
          </p:nvPr>
        </p:nvSpPr>
        <p:spPr/>
        <p:txBody>
          <a:bodyPr/>
          <a:lstStyle/>
          <a:p>
            <a:r>
              <a:rPr lang="el-GR" dirty="0">
                <a:latin typeface="+mn-lt"/>
              </a:rPr>
              <a:t>Έχει ραδιενέργεια το φαγητό που ζεσταίνουμε στα μικροκύματα? </a:t>
            </a:r>
          </a:p>
          <a:p>
            <a:r>
              <a:rPr lang="el-GR" dirty="0">
                <a:latin typeface="+mn-lt"/>
              </a:rPr>
              <a:t>Πώς οι ακτίνες Χ αποτυπώνουν τι βρίσκεται μέσα στο σώμα μας, στοιχεία που είναι αόρατα στο γυμνό μάτι;</a:t>
            </a:r>
          </a:p>
          <a:p>
            <a:r>
              <a:rPr lang="el-GR" dirty="0">
                <a:latin typeface="+mn-lt"/>
              </a:rPr>
              <a:t>Πώς γίνεται να επικοινωνούμε, να βλέπουμε και να ακούμε κάποιον με την κινητή συσκευή μας που βρίσκεται χιλιάδες χιλιόμετρα μακριά; πώς μεταφέρονται αυτά τα δεδομένα;</a:t>
            </a: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EC147E6A-136A-5959-0B03-2E1370DC54F1}"/>
              </a:ext>
            </a:extLst>
          </p:cNvPr>
          <p:cNvSpPr>
            <a:spLocks noGrp="1"/>
          </p:cNvSpPr>
          <p:nvPr>
            <p:ph type="sldNum" sz="quarter" idx="5"/>
          </p:nvPr>
        </p:nvSpPr>
        <p:spPr/>
        <p:txBody>
          <a:bodyPr/>
          <a:lstStyle/>
          <a:p>
            <a:fld id="{FCC5A144-ACD4-49F8-A22E-466100B0314C}" type="slidenum">
              <a:rPr lang="en-150" smtClean="0"/>
              <a:t>13</a:t>
            </a:fld>
            <a:endParaRPr lang="en-150"/>
          </a:p>
        </p:txBody>
      </p:sp>
    </p:spTree>
    <p:extLst>
      <p:ext uri="{BB962C8B-B14F-4D97-AF65-F5344CB8AC3E}">
        <p14:creationId xmlns:p14="http://schemas.microsoft.com/office/powerpoint/2010/main" val="532096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FC8E3-8700-DE9D-1932-025B258014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155018-52F4-74FD-20AB-C88075458D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906B17-D157-838D-A28B-70CB35C56A91}"/>
              </a:ext>
            </a:extLst>
          </p:cNvPr>
          <p:cNvSpPr>
            <a:spLocks noGrp="1"/>
          </p:cNvSpPr>
          <p:nvPr>
            <p:ph type="body" idx="1"/>
          </p:nvPr>
        </p:nvSpPr>
        <p:spPr/>
        <p:txBody>
          <a:bodyPr/>
          <a:lstStyle/>
          <a:p>
            <a:r>
              <a:rPr lang="el-GR" dirty="0">
                <a:latin typeface="+mn-lt"/>
              </a:rPr>
              <a:t>Πώς είναι δυνατόν ένα αεροπλάνο να μην πέφτει όταν βρίσκεται στον αέρα;</a:t>
            </a:r>
          </a:p>
          <a:p>
            <a:r>
              <a:rPr lang="el-GR" dirty="0">
                <a:latin typeface="+mn-lt"/>
              </a:rPr>
              <a:t>Και αντίστοιχα ένας δορυφόρος που βρίσκεται στο διάστημα;</a:t>
            </a: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32364613-64D4-D1F5-C4F3-DF6804289073}"/>
              </a:ext>
            </a:extLst>
          </p:cNvPr>
          <p:cNvSpPr>
            <a:spLocks noGrp="1"/>
          </p:cNvSpPr>
          <p:nvPr>
            <p:ph type="sldNum" sz="quarter" idx="5"/>
          </p:nvPr>
        </p:nvSpPr>
        <p:spPr/>
        <p:txBody>
          <a:bodyPr/>
          <a:lstStyle/>
          <a:p>
            <a:fld id="{FCC5A144-ACD4-49F8-A22E-466100B0314C}" type="slidenum">
              <a:rPr lang="en-150" smtClean="0"/>
              <a:t>14</a:t>
            </a:fld>
            <a:endParaRPr lang="en-150"/>
          </a:p>
        </p:txBody>
      </p:sp>
    </p:spTree>
    <p:extLst>
      <p:ext uri="{BB962C8B-B14F-4D97-AF65-F5344CB8AC3E}">
        <p14:creationId xmlns:p14="http://schemas.microsoft.com/office/powerpoint/2010/main" val="1264246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9559A-E1E2-A3A1-A01E-6A3D1DD2B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70685A-5DB0-08F7-1884-D8C58A3F0C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AC6EBF-383D-9523-7D41-A4287226663C}"/>
              </a:ext>
            </a:extLst>
          </p:cNvPr>
          <p:cNvSpPr>
            <a:spLocks noGrp="1"/>
          </p:cNvSpPr>
          <p:nvPr>
            <p:ph type="body" idx="1"/>
          </p:nvPr>
        </p:nvSpPr>
        <p:spPr/>
        <p:txBody>
          <a:bodyPr/>
          <a:lstStyle/>
          <a:p>
            <a:pPr algn="l">
              <a:buFont typeface="Arial" panose="020B0604020202020204" pitchFamily="34" charset="0"/>
              <a:buNone/>
            </a:pPr>
            <a:r>
              <a:rPr lang="el-GR" b="0" i="0" dirty="0">
                <a:solidFill>
                  <a:srgbClr val="0D0D0D"/>
                </a:solidFill>
                <a:effectLst/>
                <a:latin typeface="Söhne"/>
              </a:rPr>
              <a:t>Πώς λειτουργούν οι συσκευές στο σπίτι μας με τη χρήση του ηλεκτρομαγνητισμού</a:t>
            </a:r>
          </a:p>
          <a:p>
            <a:pPr algn="l">
              <a:buFont typeface="Arial" panose="020B0604020202020204" pitchFamily="34" charset="0"/>
              <a:buNone/>
            </a:pPr>
            <a:r>
              <a:rPr lang="el-GR" b="0" i="0" dirty="0">
                <a:solidFill>
                  <a:srgbClr val="0D0D0D"/>
                </a:solidFill>
                <a:effectLst/>
                <a:latin typeface="Söhne"/>
              </a:rPr>
              <a:t>Ποιες αρχές της μηχανικής καθορίζουν τη συμπεριφορά των οχημάτων</a:t>
            </a:r>
            <a:endParaRPr lang="en-US" b="0" i="0" dirty="0">
              <a:solidFill>
                <a:srgbClr val="0D0D0D"/>
              </a:solidFill>
              <a:effectLst/>
              <a:latin typeface="Söhne"/>
            </a:endParaRPr>
          </a:p>
          <a:p>
            <a:pPr algn="l">
              <a:buFont typeface="Arial" panose="020B0604020202020204" pitchFamily="34" charset="0"/>
              <a:buNone/>
            </a:pPr>
            <a:r>
              <a:rPr lang="el-GR" b="0" i="0" dirty="0">
                <a:solidFill>
                  <a:srgbClr val="0D0D0D"/>
                </a:solidFill>
                <a:effectLst/>
                <a:latin typeface="Söhne"/>
              </a:rPr>
              <a:t>Πώς η θερμοδυναμική μας επιτρέπει να θερμαίνουμε και να ψύχουμε το χώρο </a:t>
            </a:r>
            <a:endParaRPr lang="en-150" dirty="0">
              <a:latin typeface="+mn-lt"/>
            </a:endParaRPr>
          </a:p>
        </p:txBody>
      </p:sp>
      <p:sp>
        <p:nvSpPr>
          <p:cNvPr id="4" name="Slide Number Placeholder 3">
            <a:extLst>
              <a:ext uri="{FF2B5EF4-FFF2-40B4-BE49-F238E27FC236}">
                <a16:creationId xmlns:a16="http://schemas.microsoft.com/office/drawing/2014/main" id="{E8B2655B-E1FF-C446-3A6C-89A7B8F47001}"/>
              </a:ext>
            </a:extLst>
          </p:cNvPr>
          <p:cNvSpPr>
            <a:spLocks noGrp="1"/>
          </p:cNvSpPr>
          <p:nvPr>
            <p:ph type="sldNum" sz="quarter" idx="5"/>
          </p:nvPr>
        </p:nvSpPr>
        <p:spPr/>
        <p:txBody>
          <a:bodyPr/>
          <a:lstStyle/>
          <a:p>
            <a:fld id="{FCC5A144-ACD4-49F8-A22E-466100B0314C}" type="slidenum">
              <a:rPr lang="en-150" smtClean="0"/>
              <a:t>15</a:t>
            </a:fld>
            <a:endParaRPr lang="en-150"/>
          </a:p>
        </p:txBody>
      </p:sp>
    </p:spTree>
    <p:extLst>
      <p:ext uri="{BB962C8B-B14F-4D97-AF65-F5344CB8AC3E}">
        <p14:creationId xmlns:p14="http://schemas.microsoft.com/office/powerpoint/2010/main" val="4210541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F043A-6AF2-C1E1-1767-D7C23D5800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42A03A-B145-4DC5-3E37-42BCE4BEA2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EAA2A-4920-9974-73BA-08870CA05E08}"/>
              </a:ext>
            </a:extLst>
          </p:cNvPr>
          <p:cNvSpPr>
            <a:spLocks noGrp="1"/>
          </p:cNvSpPr>
          <p:nvPr>
            <p:ph type="body" idx="1"/>
          </p:nvPr>
        </p:nvSpPr>
        <p:spPr/>
        <p:txBody>
          <a:bodyPr/>
          <a:lstStyle/>
          <a:p>
            <a:r>
              <a:rPr lang="el-GR" dirty="0">
                <a:latin typeface="+mn-lt"/>
              </a:rPr>
              <a:t>Πώς βλέπουμε τα χρώματα,</a:t>
            </a:r>
          </a:p>
          <a:p>
            <a:r>
              <a:rPr lang="el-GR" dirty="0">
                <a:latin typeface="+mn-lt"/>
              </a:rPr>
              <a:t>Πώς βλέπουν οι άλλοι οργανισμοί</a:t>
            </a:r>
          </a:p>
          <a:p>
            <a:r>
              <a:rPr lang="el-GR" dirty="0">
                <a:latin typeface="+mn-lt"/>
              </a:rPr>
              <a:t>Και πώς επικοινωνούν μεταξύ τους;</a:t>
            </a:r>
          </a:p>
          <a:p>
            <a:endParaRPr lang="en-150" dirty="0">
              <a:latin typeface="+mn-lt"/>
            </a:endParaRPr>
          </a:p>
        </p:txBody>
      </p:sp>
      <p:sp>
        <p:nvSpPr>
          <p:cNvPr id="4" name="Slide Number Placeholder 3">
            <a:extLst>
              <a:ext uri="{FF2B5EF4-FFF2-40B4-BE49-F238E27FC236}">
                <a16:creationId xmlns:a16="http://schemas.microsoft.com/office/drawing/2014/main" id="{788C7033-937E-90D9-53FF-AD1309132687}"/>
              </a:ext>
            </a:extLst>
          </p:cNvPr>
          <p:cNvSpPr>
            <a:spLocks noGrp="1"/>
          </p:cNvSpPr>
          <p:nvPr>
            <p:ph type="sldNum" sz="quarter" idx="5"/>
          </p:nvPr>
        </p:nvSpPr>
        <p:spPr/>
        <p:txBody>
          <a:bodyPr/>
          <a:lstStyle/>
          <a:p>
            <a:fld id="{FCC5A144-ACD4-49F8-A22E-466100B0314C}" type="slidenum">
              <a:rPr lang="en-150" smtClean="0"/>
              <a:t>16</a:t>
            </a:fld>
            <a:endParaRPr lang="en-150"/>
          </a:p>
        </p:txBody>
      </p:sp>
    </p:spTree>
    <p:extLst>
      <p:ext uri="{BB962C8B-B14F-4D97-AF65-F5344CB8AC3E}">
        <p14:creationId xmlns:p14="http://schemas.microsoft.com/office/powerpoint/2010/main" val="26320689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75E6A-70D0-6CDD-20B2-BE879BA4F3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6167C4-02EA-3046-2ACE-A702812B2A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EB512B-FDE7-0955-2C6E-BAFCA9601FA4}"/>
              </a:ext>
            </a:extLst>
          </p:cNvPr>
          <p:cNvSpPr>
            <a:spLocks noGrp="1"/>
          </p:cNvSpPr>
          <p:nvPr>
            <p:ph type="body" idx="1"/>
          </p:nvPr>
        </p:nvSpPr>
        <p:spPr/>
        <p:txBody>
          <a:bodyPr/>
          <a:lstStyle/>
          <a:p>
            <a:r>
              <a:rPr lang="el-GR" dirty="0">
                <a:latin typeface="+mn-lt"/>
              </a:rPr>
              <a:t>Είναι η Γη επίπεδη? Θα μπορούσε να είναι? Πού βρισκόμαστε στο Σύμπαν?</a:t>
            </a:r>
          </a:p>
          <a:p>
            <a:endParaRPr lang="el-GR" dirty="0">
              <a:latin typeface="+mn-lt"/>
            </a:endParaRP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9F153FDD-1CBD-2DCB-71FF-F20C08B24C81}"/>
              </a:ext>
            </a:extLst>
          </p:cNvPr>
          <p:cNvSpPr>
            <a:spLocks noGrp="1"/>
          </p:cNvSpPr>
          <p:nvPr>
            <p:ph type="sldNum" sz="quarter" idx="5"/>
          </p:nvPr>
        </p:nvSpPr>
        <p:spPr/>
        <p:txBody>
          <a:bodyPr/>
          <a:lstStyle/>
          <a:p>
            <a:fld id="{FCC5A144-ACD4-49F8-A22E-466100B0314C}" type="slidenum">
              <a:rPr lang="en-150" smtClean="0"/>
              <a:t>17</a:t>
            </a:fld>
            <a:endParaRPr lang="en-150"/>
          </a:p>
        </p:txBody>
      </p:sp>
    </p:spTree>
    <p:extLst>
      <p:ext uri="{BB962C8B-B14F-4D97-AF65-F5344CB8AC3E}">
        <p14:creationId xmlns:p14="http://schemas.microsoft.com/office/powerpoint/2010/main" val="2485782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73054-840A-8E84-DFD9-D39BD62F0B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F74A20-BE9E-D1BA-0759-018DF395C3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0EE956-0B20-FCBC-6045-E1BAD0E6059D}"/>
              </a:ext>
            </a:extLst>
          </p:cNvPr>
          <p:cNvSpPr>
            <a:spLocks noGrp="1"/>
          </p:cNvSpPr>
          <p:nvPr>
            <p:ph type="body" idx="1"/>
          </p:nvPr>
        </p:nvSpPr>
        <p:spPr/>
        <p:txBody>
          <a:bodyPr/>
          <a:lstStyle/>
          <a:p>
            <a:r>
              <a:rPr lang="el-GR" dirty="0">
                <a:latin typeface="+mn-lt"/>
              </a:rPr>
              <a:t>Επηρεάζει ο άνθρωπος με τις ενέργειές του το κλίμα και δημιουργούνται κίνδυνοι για την ανθρωπότητα?</a:t>
            </a:r>
          </a:p>
          <a:p>
            <a:endParaRPr lang="el-GR" dirty="0">
              <a:latin typeface="+mn-lt"/>
            </a:endParaRPr>
          </a:p>
          <a:p>
            <a:r>
              <a:rPr lang="el-GR" dirty="0">
                <a:latin typeface="+mn-lt"/>
              </a:rPr>
              <a:t>Μπορεί η σύγχρονη Φυσική να βοηθήσει στην επίλυση σοβαρών πρακτικών προβλημάτων; Για παράδειγμα στη θεραπεία του καρκίνου;</a:t>
            </a:r>
          </a:p>
          <a:p>
            <a:endParaRPr lang="el-GR" dirty="0">
              <a:latin typeface="+mn-lt"/>
            </a:endParaRPr>
          </a:p>
          <a:p>
            <a:r>
              <a:rPr lang="el-GR" dirty="0">
                <a:latin typeface="+mn-lt"/>
              </a:rPr>
              <a:t>Μπορούμε να οδηγηθούμε σε νέες μεθόδους παραγωγής εκμεταλλεύσιμης ενέργειας; (π.χ. με θερμοπυρηνική σύντηξη)</a:t>
            </a:r>
          </a:p>
          <a:p>
            <a:endParaRPr lang="el-GR" dirty="0">
              <a:latin typeface="+mn-lt"/>
            </a:endParaRPr>
          </a:p>
          <a:p>
            <a:endParaRPr lang="el-GR" dirty="0">
              <a:latin typeface="+mn-lt"/>
            </a:endParaRPr>
          </a:p>
          <a:p>
            <a:endParaRPr lang="el-GR" dirty="0">
              <a:latin typeface="+mn-lt"/>
            </a:endParaRPr>
          </a:p>
          <a:p>
            <a:r>
              <a:rPr lang="el-GR" dirty="0">
                <a:latin typeface="+mn-lt"/>
              </a:rPr>
              <a:t>Αριστερά: Φαινόμενο Θερμοκηπίου, Αλλαγή Κλίματος</a:t>
            </a:r>
          </a:p>
          <a:p>
            <a:r>
              <a:rPr lang="el-GR" dirty="0">
                <a:latin typeface="+mn-lt"/>
              </a:rPr>
              <a:t>Μέση: </a:t>
            </a:r>
            <a:r>
              <a:rPr lang="en-US" dirty="0">
                <a:latin typeface="+mn-lt"/>
              </a:rPr>
              <a:t>PET </a:t>
            </a:r>
            <a:r>
              <a:rPr lang="el-GR" dirty="0">
                <a:latin typeface="+mn-lt"/>
              </a:rPr>
              <a:t>απεικονιστική μέθοδος με αρχή εφαρμογής που στηρίζεται στη σύγχρονη Φυσική</a:t>
            </a:r>
          </a:p>
          <a:p>
            <a:r>
              <a:rPr lang="el-GR" dirty="0">
                <a:latin typeface="+mn-lt"/>
              </a:rPr>
              <a:t>Δεξιά: Παραγωγή ενέργειας μέσω θερμοπυρηνικής σύντηξης</a:t>
            </a: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DEC5A492-F6E6-90B6-0567-7DC9C33458BA}"/>
              </a:ext>
            </a:extLst>
          </p:cNvPr>
          <p:cNvSpPr>
            <a:spLocks noGrp="1"/>
          </p:cNvSpPr>
          <p:nvPr>
            <p:ph type="sldNum" sz="quarter" idx="5"/>
          </p:nvPr>
        </p:nvSpPr>
        <p:spPr/>
        <p:txBody>
          <a:bodyPr/>
          <a:lstStyle/>
          <a:p>
            <a:fld id="{FCC5A144-ACD4-49F8-A22E-466100B0314C}" type="slidenum">
              <a:rPr lang="en-150" smtClean="0"/>
              <a:t>18</a:t>
            </a:fld>
            <a:endParaRPr lang="en-150"/>
          </a:p>
        </p:txBody>
      </p:sp>
    </p:spTree>
    <p:extLst>
      <p:ext uri="{BB962C8B-B14F-4D97-AF65-F5344CB8AC3E}">
        <p14:creationId xmlns:p14="http://schemas.microsoft.com/office/powerpoint/2010/main" val="3148462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4A87E-322E-5FC4-36B1-4CCC5E4A76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A37D93-222E-790B-BE72-CF5FB9AB23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F2B687-92A4-6408-EEC1-8AC6AA7E01A8}"/>
              </a:ext>
            </a:extLst>
          </p:cNvPr>
          <p:cNvSpPr>
            <a:spLocks noGrp="1"/>
          </p:cNvSpPr>
          <p:nvPr>
            <p:ph type="body" idx="1"/>
          </p:nvPr>
        </p:nvSpPr>
        <p:spPr/>
        <p:txBody>
          <a:bodyPr/>
          <a:lstStyle/>
          <a:p>
            <a:r>
              <a:rPr lang="el-GR" dirty="0">
                <a:latin typeface="+mn-lt"/>
              </a:rPr>
              <a:t>Πέρα όμως από τη χρησιμότητα, κάτι πολύ σημαντικό είναι η ικανοποίηση και η νέα ματιά που αποκτά κάποιος όταν αρχίζει και κατανοεί περισσότερα για τον κόσμο που τον περιβάλλει.</a:t>
            </a:r>
          </a:p>
          <a:p>
            <a:r>
              <a:rPr lang="el-GR" dirty="0">
                <a:latin typeface="+mn-lt"/>
              </a:rPr>
              <a:t>Αυτό το περιγράφει πολύ γλαφυρά ο </a:t>
            </a:r>
            <a:r>
              <a:rPr lang="en-US" dirty="0">
                <a:latin typeface="+mn-lt"/>
              </a:rPr>
              <a:t>Feynman</a:t>
            </a:r>
            <a:r>
              <a:rPr lang="el-GR" dirty="0">
                <a:latin typeface="+mn-lt"/>
              </a:rPr>
              <a:t>, φυσικός που βοήθησε στη διαμόρφωση της σύγχρονης κβαντικής φυσικής.</a:t>
            </a:r>
          </a:p>
          <a:p>
            <a:endParaRPr lang="el-GR" dirty="0">
              <a:latin typeface="+mn-lt"/>
            </a:endParaRPr>
          </a:p>
          <a:p>
            <a:endParaRPr lang="el-GR" dirty="0">
              <a:latin typeface="+mn-lt"/>
            </a:endParaRPr>
          </a:p>
          <a:p>
            <a:r>
              <a:rPr lang="el-GR" dirty="0">
                <a:latin typeface="+mn-lt"/>
              </a:rPr>
              <a:t>Γιατί είναι όμορφο και απολαυστικό να μαθαίνεις</a:t>
            </a:r>
            <a:r>
              <a:rPr lang="en-US" dirty="0">
                <a:latin typeface="+mn-lt"/>
              </a:rPr>
              <a:t>.</a:t>
            </a:r>
            <a:endParaRPr lang="el-GR" dirty="0">
              <a:latin typeface="+mn-lt"/>
            </a:endParaRPr>
          </a:p>
          <a:p>
            <a:r>
              <a:rPr lang="el-GR" dirty="0">
                <a:latin typeface="+mn-lt"/>
              </a:rPr>
              <a:t>Διαπιστώνεις ότι η Φύση έχει ενδιαφέρον και ομορφιά στην οποία ήσουν τυφλός νωρίτερα.</a:t>
            </a:r>
          </a:p>
        </p:txBody>
      </p:sp>
      <p:sp>
        <p:nvSpPr>
          <p:cNvPr id="4" name="Slide Number Placeholder 3">
            <a:extLst>
              <a:ext uri="{FF2B5EF4-FFF2-40B4-BE49-F238E27FC236}">
                <a16:creationId xmlns:a16="http://schemas.microsoft.com/office/drawing/2014/main" id="{CEB31984-466C-ECAA-C7A4-5E53561270B3}"/>
              </a:ext>
            </a:extLst>
          </p:cNvPr>
          <p:cNvSpPr>
            <a:spLocks noGrp="1"/>
          </p:cNvSpPr>
          <p:nvPr>
            <p:ph type="sldNum" sz="quarter" idx="5"/>
          </p:nvPr>
        </p:nvSpPr>
        <p:spPr/>
        <p:txBody>
          <a:bodyPr/>
          <a:lstStyle/>
          <a:p>
            <a:fld id="{FCC5A144-ACD4-49F8-A22E-466100B0314C}" type="slidenum">
              <a:rPr lang="en-150" smtClean="0"/>
              <a:t>19</a:t>
            </a:fld>
            <a:endParaRPr lang="en-150"/>
          </a:p>
        </p:txBody>
      </p:sp>
    </p:spTree>
    <p:extLst>
      <p:ext uri="{BB962C8B-B14F-4D97-AF65-F5344CB8AC3E}">
        <p14:creationId xmlns:p14="http://schemas.microsoft.com/office/powerpoint/2010/main" val="3292332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FD2F3-C506-72BD-70FC-B87F97018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116EF-79FB-9307-A483-745C9E122E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543D7E-C819-CDAB-FFB1-E363207FC50A}"/>
              </a:ext>
            </a:extLst>
          </p:cNvPr>
          <p:cNvSpPr>
            <a:spLocks noGrp="1"/>
          </p:cNvSpPr>
          <p:nvPr>
            <p:ph type="body" idx="1"/>
          </p:nvPr>
        </p:nvSpPr>
        <p:spPr/>
        <p:txBody>
          <a:bodyPr/>
          <a:lstStyle/>
          <a:p>
            <a:endParaRPr lang="en-150" dirty="0">
              <a:latin typeface="+mn-lt"/>
            </a:endParaRPr>
          </a:p>
        </p:txBody>
      </p:sp>
      <p:sp>
        <p:nvSpPr>
          <p:cNvPr id="4" name="Slide Number Placeholder 3">
            <a:extLst>
              <a:ext uri="{FF2B5EF4-FFF2-40B4-BE49-F238E27FC236}">
                <a16:creationId xmlns:a16="http://schemas.microsoft.com/office/drawing/2014/main" id="{DDBA1A3A-F702-B411-29B0-94019772CC9F}"/>
              </a:ext>
            </a:extLst>
          </p:cNvPr>
          <p:cNvSpPr>
            <a:spLocks noGrp="1"/>
          </p:cNvSpPr>
          <p:nvPr>
            <p:ph type="sldNum" sz="quarter" idx="5"/>
          </p:nvPr>
        </p:nvSpPr>
        <p:spPr/>
        <p:txBody>
          <a:bodyPr/>
          <a:lstStyle/>
          <a:p>
            <a:fld id="{FCC5A144-ACD4-49F8-A22E-466100B0314C}" type="slidenum">
              <a:rPr lang="en-150" smtClean="0"/>
              <a:t>20</a:t>
            </a:fld>
            <a:endParaRPr lang="en-150"/>
          </a:p>
        </p:txBody>
      </p:sp>
    </p:spTree>
    <p:extLst>
      <p:ext uri="{BB962C8B-B14F-4D97-AF65-F5344CB8AC3E}">
        <p14:creationId xmlns:p14="http://schemas.microsoft.com/office/powerpoint/2010/main" val="39718376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C189A-53B9-94B3-6E93-1FBE025162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E5E63-B6EC-492C-D6A7-0C33AE6A0B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0ADB6D-63A2-C97D-4208-167FCC17048D}"/>
              </a:ext>
            </a:extLst>
          </p:cNvPr>
          <p:cNvSpPr>
            <a:spLocks noGrp="1"/>
          </p:cNvSpPr>
          <p:nvPr>
            <p:ph type="body" idx="1"/>
          </p:nvPr>
        </p:nvSpPr>
        <p:spPr/>
        <p:txBody>
          <a:bodyPr/>
          <a:lstStyle/>
          <a:p>
            <a:r>
              <a:rPr lang="el-GR" dirty="0">
                <a:latin typeface="+mn-lt"/>
              </a:rPr>
              <a:t> </a:t>
            </a:r>
            <a:endParaRPr lang="en-150" dirty="0">
              <a:latin typeface="+mn-lt"/>
            </a:endParaRPr>
          </a:p>
        </p:txBody>
      </p:sp>
      <p:sp>
        <p:nvSpPr>
          <p:cNvPr id="4" name="Slide Number Placeholder 3">
            <a:extLst>
              <a:ext uri="{FF2B5EF4-FFF2-40B4-BE49-F238E27FC236}">
                <a16:creationId xmlns:a16="http://schemas.microsoft.com/office/drawing/2014/main" id="{9083249D-5F8E-6571-2EE2-8FBD8B6FC663}"/>
              </a:ext>
            </a:extLst>
          </p:cNvPr>
          <p:cNvSpPr>
            <a:spLocks noGrp="1"/>
          </p:cNvSpPr>
          <p:nvPr>
            <p:ph type="sldNum" sz="quarter" idx="5"/>
          </p:nvPr>
        </p:nvSpPr>
        <p:spPr/>
        <p:txBody>
          <a:bodyPr/>
          <a:lstStyle/>
          <a:p>
            <a:fld id="{FCC5A144-ACD4-49F8-A22E-466100B0314C}" type="slidenum">
              <a:rPr lang="en-150" smtClean="0"/>
              <a:t>21</a:t>
            </a:fld>
            <a:endParaRPr lang="en-150"/>
          </a:p>
        </p:txBody>
      </p:sp>
    </p:spTree>
    <p:extLst>
      <p:ext uri="{BB962C8B-B14F-4D97-AF65-F5344CB8AC3E}">
        <p14:creationId xmlns:p14="http://schemas.microsoft.com/office/powerpoint/2010/main" val="28820263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87714-5133-6F16-7EBA-BC477B50C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846EB7-AEB2-7735-3ABF-43E5DF57CB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1025B3-D563-DBCE-B296-CB0E293D1E2E}"/>
              </a:ext>
            </a:extLst>
          </p:cNvPr>
          <p:cNvSpPr>
            <a:spLocks noGrp="1"/>
          </p:cNvSpPr>
          <p:nvPr>
            <p:ph type="body" idx="1"/>
          </p:nvPr>
        </p:nvSpPr>
        <p:spPr/>
        <p:txBody>
          <a:bodyPr/>
          <a:lstStyle/>
          <a:p>
            <a:endParaRPr lang="en-150" dirty="0">
              <a:latin typeface="+mn-lt"/>
            </a:endParaRPr>
          </a:p>
        </p:txBody>
      </p:sp>
      <p:sp>
        <p:nvSpPr>
          <p:cNvPr id="4" name="Slide Number Placeholder 3">
            <a:extLst>
              <a:ext uri="{FF2B5EF4-FFF2-40B4-BE49-F238E27FC236}">
                <a16:creationId xmlns:a16="http://schemas.microsoft.com/office/drawing/2014/main" id="{0A077BB6-FA0A-1990-0CDB-0BBB782AB080}"/>
              </a:ext>
            </a:extLst>
          </p:cNvPr>
          <p:cNvSpPr>
            <a:spLocks noGrp="1"/>
          </p:cNvSpPr>
          <p:nvPr>
            <p:ph type="sldNum" sz="quarter" idx="5"/>
          </p:nvPr>
        </p:nvSpPr>
        <p:spPr/>
        <p:txBody>
          <a:bodyPr/>
          <a:lstStyle/>
          <a:p>
            <a:fld id="{FCC5A144-ACD4-49F8-A22E-466100B0314C}" type="slidenum">
              <a:rPr lang="en-150" smtClean="0"/>
              <a:t>22</a:t>
            </a:fld>
            <a:endParaRPr lang="en-150"/>
          </a:p>
        </p:txBody>
      </p:sp>
    </p:spTree>
    <p:extLst>
      <p:ext uri="{BB962C8B-B14F-4D97-AF65-F5344CB8AC3E}">
        <p14:creationId xmlns:p14="http://schemas.microsoft.com/office/powerpoint/2010/main" val="3742655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DF2BA-3EE2-8863-B64D-B50E813F10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793D9-9748-BAC7-040C-F8A207F209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6A73EA-33FC-3584-5CE0-03D002074B0C}"/>
              </a:ext>
            </a:extLst>
          </p:cNvPr>
          <p:cNvSpPr>
            <a:spLocks noGrp="1"/>
          </p:cNvSpPr>
          <p:nvPr>
            <p:ph type="body" idx="1"/>
          </p:nvPr>
        </p:nvSpPr>
        <p:spPr/>
        <p:txBody>
          <a:bodyPr/>
          <a:lstStyle/>
          <a:p>
            <a:endParaRPr lang="en-150" dirty="0">
              <a:latin typeface="+mn-lt"/>
            </a:endParaRPr>
          </a:p>
        </p:txBody>
      </p:sp>
      <p:sp>
        <p:nvSpPr>
          <p:cNvPr id="4" name="Slide Number Placeholder 3">
            <a:extLst>
              <a:ext uri="{FF2B5EF4-FFF2-40B4-BE49-F238E27FC236}">
                <a16:creationId xmlns:a16="http://schemas.microsoft.com/office/drawing/2014/main" id="{FC10CFD8-1D3F-5F72-6BE3-3A8F38391EBA}"/>
              </a:ext>
            </a:extLst>
          </p:cNvPr>
          <p:cNvSpPr>
            <a:spLocks noGrp="1"/>
          </p:cNvSpPr>
          <p:nvPr>
            <p:ph type="sldNum" sz="quarter" idx="5"/>
          </p:nvPr>
        </p:nvSpPr>
        <p:spPr/>
        <p:txBody>
          <a:bodyPr/>
          <a:lstStyle/>
          <a:p>
            <a:fld id="{FCC5A144-ACD4-49F8-A22E-466100B0314C}" type="slidenum">
              <a:rPr lang="en-150" smtClean="0"/>
              <a:t>23</a:t>
            </a:fld>
            <a:endParaRPr lang="en-150"/>
          </a:p>
        </p:txBody>
      </p:sp>
    </p:spTree>
    <p:extLst>
      <p:ext uri="{BB962C8B-B14F-4D97-AF65-F5344CB8AC3E}">
        <p14:creationId xmlns:p14="http://schemas.microsoft.com/office/powerpoint/2010/main" val="6558024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85BF7-5CC4-732C-4940-30F7FBA248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4292BE-B8CC-E649-89E2-7F09D1489F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727718-B494-E917-66F9-B004BB11BDC8}"/>
              </a:ext>
            </a:extLst>
          </p:cNvPr>
          <p:cNvSpPr>
            <a:spLocks noGrp="1"/>
          </p:cNvSpPr>
          <p:nvPr>
            <p:ph type="body" idx="1"/>
          </p:nvPr>
        </p:nvSpPr>
        <p:spPr/>
        <p:txBody>
          <a:bodyPr/>
          <a:lstStyle/>
          <a:p>
            <a:endParaRPr lang="en-150" dirty="0">
              <a:latin typeface="+mn-lt"/>
            </a:endParaRPr>
          </a:p>
        </p:txBody>
      </p:sp>
      <p:sp>
        <p:nvSpPr>
          <p:cNvPr id="4" name="Slide Number Placeholder 3">
            <a:extLst>
              <a:ext uri="{FF2B5EF4-FFF2-40B4-BE49-F238E27FC236}">
                <a16:creationId xmlns:a16="http://schemas.microsoft.com/office/drawing/2014/main" id="{ADC7CA79-F5E0-DCEF-D0C7-45306FA1881D}"/>
              </a:ext>
            </a:extLst>
          </p:cNvPr>
          <p:cNvSpPr>
            <a:spLocks noGrp="1"/>
          </p:cNvSpPr>
          <p:nvPr>
            <p:ph type="sldNum" sz="quarter" idx="5"/>
          </p:nvPr>
        </p:nvSpPr>
        <p:spPr/>
        <p:txBody>
          <a:bodyPr/>
          <a:lstStyle/>
          <a:p>
            <a:fld id="{FCC5A144-ACD4-49F8-A22E-466100B0314C}" type="slidenum">
              <a:rPr lang="en-150" smtClean="0"/>
              <a:t>24</a:t>
            </a:fld>
            <a:endParaRPr lang="en-150"/>
          </a:p>
        </p:txBody>
      </p:sp>
    </p:spTree>
    <p:extLst>
      <p:ext uri="{BB962C8B-B14F-4D97-AF65-F5344CB8AC3E}">
        <p14:creationId xmlns:p14="http://schemas.microsoft.com/office/powerpoint/2010/main" val="26962099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E42A2-27C8-96BD-A1A8-30A11A0339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FE507B-0F47-4319-0F08-93458DC7D3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89257F-A572-1C4D-8BA9-1C64E432D1BE}"/>
              </a:ext>
            </a:extLst>
          </p:cNvPr>
          <p:cNvSpPr>
            <a:spLocks noGrp="1"/>
          </p:cNvSpPr>
          <p:nvPr>
            <p:ph type="body" idx="1"/>
          </p:nvPr>
        </p:nvSpPr>
        <p:spPr/>
        <p:txBody>
          <a:bodyPr/>
          <a:lstStyle/>
          <a:p>
            <a:endParaRPr lang="en-150" dirty="0">
              <a:latin typeface="+mn-lt"/>
            </a:endParaRPr>
          </a:p>
        </p:txBody>
      </p:sp>
      <p:sp>
        <p:nvSpPr>
          <p:cNvPr id="4" name="Slide Number Placeholder 3">
            <a:extLst>
              <a:ext uri="{FF2B5EF4-FFF2-40B4-BE49-F238E27FC236}">
                <a16:creationId xmlns:a16="http://schemas.microsoft.com/office/drawing/2014/main" id="{33E6B3C4-2594-EDBB-8154-82CCACD7467A}"/>
              </a:ext>
            </a:extLst>
          </p:cNvPr>
          <p:cNvSpPr>
            <a:spLocks noGrp="1"/>
          </p:cNvSpPr>
          <p:nvPr>
            <p:ph type="sldNum" sz="quarter" idx="5"/>
          </p:nvPr>
        </p:nvSpPr>
        <p:spPr/>
        <p:txBody>
          <a:bodyPr/>
          <a:lstStyle/>
          <a:p>
            <a:fld id="{FCC5A144-ACD4-49F8-A22E-466100B0314C}" type="slidenum">
              <a:rPr lang="en-150" smtClean="0"/>
              <a:t>25</a:t>
            </a:fld>
            <a:endParaRPr lang="en-150"/>
          </a:p>
        </p:txBody>
      </p:sp>
    </p:spTree>
    <p:extLst>
      <p:ext uri="{BB962C8B-B14F-4D97-AF65-F5344CB8AC3E}">
        <p14:creationId xmlns:p14="http://schemas.microsoft.com/office/powerpoint/2010/main" val="30618750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D4AAE-B347-E0EA-340A-BC53C1A259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FF7B9-070C-785D-7D2B-C0CEAED035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FD9B3-5B23-51EC-DE65-FA3DC8CABBE3}"/>
              </a:ext>
            </a:extLst>
          </p:cNvPr>
          <p:cNvSpPr>
            <a:spLocks noGrp="1"/>
          </p:cNvSpPr>
          <p:nvPr>
            <p:ph type="body" idx="1"/>
          </p:nvPr>
        </p:nvSpPr>
        <p:spPr/>
        <p:txBody>
          <a:bodyPr/>
          <a:lstStyle/>
          <a:p>
            <a:endParaRPr lang="el-GR" dirty="0">
              <a:latin typeface="+mn-lt"/>
            </a:endParaRPr>
          </a:p>
          <a:p>
            <a:pPr algn="l">
              <a:buFont typeface="Arial" panose="020B0604020202020204" pitchFamily="34" charset="0"/>
              <a:buChar char="•"/>
            </a:pPr>
            <a:endParaRPr lang="el-GR" b="0" i="0" dirty="0">
              <a:solidFill>
                <a:srgbClr val="0D0D0D"/>
              </a:solidFill>
              <a:effectLst/>
              <a:latin typeface="Söhne"/>
            </a:endParaRPr>
          </a:p>
          <a:p>
            <a:pPr algn="l">
              <a:buFont typeface="Arial" panose="020B0604020202020204" pitchFamily="34" charset="0"/>
              <a:buNone/>
            </a:pPr>
            <a:endParaRPr lang="el-GR" b="0" i="0" dirty="0">
              <a:solidFill>
                <a:srgbClr val="0D0D0D"/>
              </a:solidFill>
              <a:effectLst/>
              <a:latin typeface="Söhne"/>
            </a:endParaRPr>
          </a:p>
          <a:p>
            <a:pPr algn="l">
              <a:buFont typeface="Arial" panose="020B0604020202020204" pitchFamily="34" charset="0"/>
              <a:buChar char="•"/>
            </a:pPr>
            <a:endParaRPr lang="el-GR" b="0" i="0" dirty="0">
              <a:solidFill>
                <a:srgbClr val="0D0D0D"/>
              </a:solidFill>
              <a:effectLst/>
              <a:latin typeface="Söhne"/>
            </a:endParaRPr>
          </a:p>
          <a:p>
            <a:pPr algn="l">
              <a:buFont typeface="Arial" panose="020B0604020202020204" pitchFamily="34" charset="0"/>
              <a:buChar char="•"/>
            </a:pPr>
            <a:endParaRPr lang="en-US" b="0" i="0" dirty="0">
              <a:solidFill>
                <a:srgbClr val="0D0D0D"/>
              </a:solidFill>
              <a:effectLst/>
              <a:latin typeface="Söhne"/>
            </a:endParaRPr>
          </a:p>
          <a:p>
            <a:endParaRPr lang="el-GR" dirty="0">
              <a:latin typeface="+mn-lt"/>
            </a:endParaRPr>
          </a:p>
        </p:txBody>
      </p:sp>
      <p:sp>
        <p:nvSpPr>
          <p:cNvPr id="4" name="Slide Number Placeholder 3">
            <a:extLst>
              <a:ext uri="{FF2B5EF4-FFF2-40B4-BE49-F238E27FC236}">
                <a16:creationId xmlns:a16="http://schemas.microsoft.com/office/drawing/2014/main" id="{518CE011-C371-8FC2-7E97-A45E6196D622}"/>
              </a:ext>
            </a:extLst>
          </p:cNvPr>
          <p:cNvSpPr>
            <a:spLocks noGrp="1"/>
          </p:cNvSpPr>
          <p:nvPr>
            <p:ph type="sldNum" sz="quarter" idx="5"/>
          </p:nvPr>
        </p:nvSpPr>
        <p:spPr/>
        <p:txBody>
          <a:bodyPr/>
          <a:lstStyle/>
          <a:p>
            <a:fld id="{FCC5A144-ACD4-49F8-A22E-466100B0314C}" type="slidenum">
              <a:rPr lang="en-150" smtClean="0"/>
              <a:t>26</a:t>
            </a:fld>
            <a:endParaRPr lang="en-150"/>
          </a:p>
        </p:txBody>
      </p:sp>
    </p:spTree>
    <p:extLst>
      <p:ext uri="{BB962C8B-B14F-4D97-AF65-F5344CB8AC3E}">
        <p14:creationId xmlns:p14="http://schemas.microsoft.com/office/powerpoint/2010/main" val="3629862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AB31B-729C-A33F-36FD-A679A93C63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E19B88-E05A-7185-03C5-0C7E7ADE57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CE24CF-19A4-16F6-13B1-32BC99951BF7}"/>
              </a:ext>
            </a:extLst>
          </p:cNvPr>
          <p:cNvSpPr>
            <a:spLocks noGrp="1"/>
          </p:cNvSpPr>
          <p:nvPr>
            <p:ph type="body" idx="1"/>
          </p:nvPr>
        </p:nvSpPr>
        <p:spPr/>
        <p:txBody>
          <a:bodyPr/>
          <a:lstStyle/>
          <a:p>
            <a:r>
              <a:rPr lang="el-GR" dirty="0">
                <a:latin typeface="+mn-lt"/>
              </a:rPr>
              <a:t>Αυτή είναι η μεταφυσική αρχή που μας δίνει την πεποίθηση να συνεχίσουμε να κάνουμε φυσική.</a:t>
            </a:r>
          </a:p>
          <a:p>
            <a:r>
              <a:rPr lang="el-GR" dirty="0">
                <a:latin typeface="+mn-lt"/>
              </a:rPr>
              <a:t>Και αυτή η αρχή έχει αποτελέσει τη βάση της Δυτικής σκέψης από την αρχαιότητα ώστε να διαμορφώσουμε απλές εικόνες – μοντέλα για την πραγματικότητα.</a:t>
            </a:r>
          </a:p>
          <a:p>
            <a:r>
              <a:rPr lang="el-GR" dirty="0">
                <a:latin typeface="+mn-lt"/>
              </a:rPr>
              <a:t>Δηλαδή όλη η πολυπλοκότητα που παρατηρείται γύρω μας μπορεί να ερμηνευτεί – να εξηγηθεί – με λίγες βασικές αρχές.</a:t>
            </a:r>
          </a:p>
          <a:p>
            <a:r>
              <a:rPr lang="en-US" dirty="0">
                <a:latin typeface="+mn-lt"/>
              </a:rPr>
              <a:t>Reductionism – </a:t>
            </a:r>
            <a:r>
              <a:rPr lang="el-GR" dirty="0" err="1">
                <a:latin typeface="+mn-lt"/>
              </a:rPr>
              <a:t>Αναγωγισμός</a:t>
            </a:r>
            <a:endParaRPr lang="el-GR" dirty="0">
              <a:latin typeface="+mn-lt"/>
            </a:endParaRPr>
          </a:p>
          <a:p>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67935BF5-C252-93DD-4672-3FDFFAA79202}"/>
              </a:ext>
            </a:extLst>
          </p:cNvPr>
          <p:cNvSpPr>
            <a:spLocks noGrp="1"/>
          </p:cNvSpPr>
          <p:nvPr>
            <p:ph type="sldNum" sz="quarter" idx="5"/>
          </p:nvPr>
        </p:nvSpPr>
        <p:spPr/>
        <p:txBody>
          <a:bodyPr/>
          <a:lstStyle/>
          <a:p>
            <a:fld id="{FCC5A144-ACD4-49F8-A22E-466100B0314C}" type="slidenum">
              <a:rPr lang="en-150" smtClean="0"/>
              <a:t>27</a:t>
            </a:fld>
            <a:endParaRPr lang="en-150"/>
          </a:p>
        </p:txBody>
      </p:sp>
    </p:spTree>
    <p:extLst>
      <p:ext uri="{BB962C8B-B14F-4D97-AF65-F5344CB8AC3E}">
        <p14:creationId xmlns:p14="http://schemas.microsoft.com/office/powerpoint/2010/main" val="16016829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2C1C0-2963-B840-ADD5-F62E521578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76943-54E4-7F8D-4095-0F3B0D59F6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25336B-2622-CE8B-8956-F11100978B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Πιο πριν η ερμηνεία των φαινομένων γινόταν με βάση ενέργειες θεοτήτων. Ενέργειες που δημιουργούσαν φόβο στον άνθρωπο. Γιατί οι θεοί μπορούσαν να δράσουν </a:t>
            </a:r>
            <a:r>
              <a:rPr lang="el-GR" dirty="0" err="1">
                <a:latin typeface="+mn-lt"/>
              </a:rPr>
              <a:t>τιμωρητικά</a:t>
            </a:r>
            <a:r>
              <a:rPr lang="el-GR" dirty="0">
                <a:latin typeface="+mn-lt"/>
              </a:rPr>
              <a:t> και να επιβάλλουν τις επιθυμίες τους.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150" dirty="0">
              <a:latin typeface="+mn-lt"/>
            </a:endParaRPr>
          </a:p>
          <a:p>
            <a:r>
              <a:rPr lang="el-GR" dirty="0">
                <a:latin typeface="+mn-lt"/>
              </a:rPr>
              <a:t>Ο Αναξίμανδρος και ο Αναξιμένης ήταν από τους πρώτους φιλόσοφους που θεώρησαν ότι ο κόσμος μπορεί να γίνει κατανοητός από απλές αρχές.</a:t>
            </a:r>
          </a:p>
          <a:p>
            <a:endParaRPr lang="el-GR" dirty="0">
              <a:latin typeface="+mn-lt"/>
            </a:endParaRPr>
          </a:p>
          <a:p>
            <a:r>
              <a:rPr lang="el-GR" dirty="0">
                <a:latin typeface="+mn-lt"/>
              </a:rPr>
              <a:t>Αναξίμανδρος – Μαθητής του Θαλή (βασική ουσία το άπειρο) – αθάνατο – δε χάνεται – πρωταρχική κοσμική ουσία από την οποία απορρέουν τα πάντα και στην οποία επιστρέφουν τα πάντα</a:t>
            </a:r>
          </a:p>
          <a:p>
            <a:r>
              <a:rPr lang="el-GR" dirty="0">
                <a:latin typeface="+mn-lt"/>
              </a:rPr>
              <a:t>Η εικόνα του απείρου (δεν ήταν το μαθηματικό άπειρο) ήταν κάτι σαν νεφέλωμα που μετασχηματίζεται.</a:t>
            </a:r>
          </a:p>
          <a:p>
            <a:endParaRPr lang="el-GR" dirty="0">
              <a:latin typeface="+mn-lt"/>
            </a:endParaRPr>
          </a:p>
        </p:txBody>
      </p:sp>
      <p:sp>
        <p:nvSpPr>
          <p:cNvPr id="4" name="Slide Number Placeholder 3">
            <a:extLst>
              <a:ext uri="{FF2B5EF4-FFF2-40B4-BE49-F238E27FC236}">
                <a16:creationId xmlns:a16="http://schemas.microsoft.com/office/drawing/2014/main" id="{D53062E7-4076-ABA6-B375-54EBFFC1637F}"/>
              </a:ext>
            </a:extLst>
          </p:cNvPr>
          <p:cNvSpPr>
            <a:spLocks noGrp="1"/>
          </p:cNvSpPr>
          <p:nvPr>
            <p:ph type="sldNum" sz="quarter" idx="5"/>
          </p:nvPr>
        </p:nvSpPr>
        <p:spPr/>
        <p:txBody>
          <a:bodyPr/>
          <a:lstStyle/>
          <a:p>
            <a:fld id="{FCC5A144-ACD4-49F8-A22E-466100B0314C}" type="slidenum">
              <a:rPr lang="en-150" smtClean="0"/>
              <a:t>28</a:t>
            </a:fld>
            <a:endParaRPr lang="en-150"/>
          </a:p>
        </p:txBody>
      </p:sp>
    </p:spTree>
    <p:extLst>
      <p:ext uri="{BB962C8B-B14F-4D97-AF65-F5344CB8AC3E}">
        <p14:creationId xmlns:p14="http://schemas.microsoft.com/office/powerpoint/2010/main" val="41886663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B84D-D769-1BBD-F583-44E00F4AF7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CAF3C2-DCF7-4D4E-4BB6-7420714C07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66F8CB-3B42-B5E4-3220-1002A36CFBF8}"/>
              </a:ext>
            </a:extLst>
          </p:cNvPr>
          <p:cNvSpPr>
            <a:spLocks noGrp="1"/>
          </p:cNvSpPr>
          <p:nvPr>
            <p:ph type="body" idx="1"/>
          </p:nvPr>
        </p:nvSpPr>
        <p:spPr/>
        <p:txBody>
          <a:bodyPr/>
          <a:lstStyle/>
          <a:p>
            <a:r>
              <a:rPr lang="el-GR" dirty="0">
                <a:latin typeface="+mn-lt"/>
              </a:rPr>
              <a:t>Αναξιμένης (Μαθητής του Αναξίμανδρου) – ο αέρας ήταν αχανής υλική μάζα σε συνεχή κίνηση.</a:t>
            </a:r>
          </a:p>
          <a:p>
            <a:endParaRPr lang="el-GR" dirty="0">
              <a:latin typeface="+mn-lt"/>
            </a:endParaRPr>
          </a:p>
          <a:p>
            <a:r>
              <a:rPr lang="el-GR" dirty="0">
                <a:latin typeface="+mn-lt"/>
              </a:rPr>
              <a:t>Ο αέρας μπορεί να συμπυκνωθεί να δώσει νερό και γη, ή να αραιωθεί και να δώσει φωτιά. Και υπάρχουν και οι αντίστροφες διεργασίες.</a:t>
            </a:r>
          </a:p>
        </p:txBody>
      </p:sp>
      <p:sp>
        <p:nvSpPr>
          <p:cNvPr id="4" name="Slide Number Placeholder 3">
            <a:extLst>
              <a:ext uri="{FF2B5EF4-FFF2-40B4-BE49-F238E27FC236}">
                <a16:creationId xmlns:a16="http://schemas.microsoft.com/office/drawing/2014/main" id="{4C5CD211-4F4B-E7A9-F262-4A284D369B42}"/>
              </a:ext>
            </a:extLst>
          </p:cNvPr>
          <p:cNvSpPr>
            <a:spLocks noGrp="1"/>
          </p:cNvSpPr>
          <p:nvPr>
            <p:ph type="sldNum" sz="quarter" idx="5"/>
          </p:nvPr>
        </p:nvSpPr>
        <p:spPr/>
        <p:txBody>
          <a:bodyPr/>
          <a:lstStyle/>
          <a:p>
            <a:fld id="{FCC5A144-ACD4-49F8-A22E-466100B0314C}" type="slidenum">
              <a:rPr lang="en-150" smtClean="0"/>
              <a:t>29</a:t>
            </a:fld>
            <a:endParaRPr lang="en-150"/>
          </a:p>
        </p:txBody>
      </p:sp>
    </p:spTree>
    <p:extLst>
      <p:ext uri="{BB962C8B-B14F-4D97-AF65-F5344CB8AC3E}">
        <p14:creationId xmlns:p14="http://schemas.microsoft.com/office/powerpoint/2010/main" val="15089731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88B8E-C04D-6A82-2BD7-4799AD7B04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F83E71-DE5B-0AEF-13EB-6106BFCDBE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BFF25E-20E6-1E03-5F0F-5F49BC78733B}"/>
              </a:ext>
            </a:extLst>
          </p:cNvPr>
          <p:cNvSpPr>
            <a:spLocks noGrp="1"/>
          </p:cNvSpPr>
          <p:nvPr>
            <p:ph type="body" idx="1"/>
          </p:nvPr>
        </p:nvSpPr>
        <p:spPr/>
        <p:txBody>
          <a:bodyPr/>
          <a:lstStyle/>
          <a:p>
            <a:r>
              <a:rPr lang="el-GR" dirty="0">
                <a:latin typeface="+mn-lt"/>
              </a:rPr>
              <a:t>Περιγραφή ανά κλάδο</a:t>
            </a:r>
          </a:p>
          <a:p>
            <a:r>
              <a:rPr lang="el-GR" dirty="0">
                <a:latin typeface="+mn-lt"/>
              </a:rPr>
              <a:t>Κλασσική Μηχανική: έχει να κάνει με κίνηση σωμάτων, με έννοιες όπως η ταχύτητα, επιτάχυνση, δυνάμεις, ορμή, ενέργεια</a:t>
            </a:r>
          </a:p>
          <a:p>
            <a:r>
              <a:rPr lang="el-GR" dirty="0">
                <a:latin typeface="+mn-lt"/>
              </a:rPr>
              <a:t>Θερμοδυναμική: έχει να κάνει με συστήματα σωμάτων και τη μακροσκοπική συμπεριφορά τους, τη ροή ενέργειας, το μετασχηματισμό της ύλης, τη θερμοκρασία, και άλλες μακροσκοπικές παραμέτρους</a:t>
            </a:r>
          </a:p>
          <a:p>
            <a:r>
              <a:rPr lang="el-GR" dirty="0">
                <a:latin typeface="+mn-lt"/>
              </a:rPr>
              <a:t>Ηλεκτρομαγνητισμός: έχει να κάνει με τις αλληλεπιδράσεις μεταξύ ηλεκτρικά φορτισμένων σωματιδίων, τις κινήσεις τους, τις μαγνητικές δυνάμεις, φως κλπ.</a:t>
            </a:r>
          </a:p>
          <a:p>
            <a:r>
              <a:rPr lang="el-GR" dirty="0">
                <a:latin typeface="+mn-lt"/>
              </a:rPr>
              <a:t>Κβαντική Φυσική: έχει να κάνει με τη συμπεριφορά της ύλης και της ενέργειας κυρίως σε μικρές κλίμακες (ατομικό και </a:t>
            </a:r>
            <a:r>
              <a:rPr lang="el-GR" dirty="0" err="1">
                <a:latin typeface="+mn-lt"/>
              </a:rPr>
              <a:t>υπο</a:t>
            </a:r>
            <a:r>
              <a:rPr lang="el-GR" dirty="0">
                <a:latin typeface="+mn-lt"/>
              </a:rPr>
              <a:t>-ατομικό επίπεδο)</a:t>
            </a:r>
          </a:p>
          <a:p>
            <a:r>
              <a:rPr lang="el-GR" dirty="0">
                <a:latin typeface="+mn-lt"/>
              </a:rPr>
              <a:t>Σχετικότητα: έχει να κάνει με τις συνέπειες της πεπερασμένης ταχύτητας του φωτός, και την επίδραση της βαρύτητας στο </a:t>
            </a:r>
            <a:r>
              <a:rPr lang="el-GR" dirty="0" err="1">
                <a:latin typeface="+mn-lt"/>
              </a:rPr>
              <a:t>χωροχρόνο</a:t>
            </a:r>
            <a:r>
              <a:rPr lang="el-GR" dirty="0">
                <a:latin typeface="+mn-lt"/>
              </a:rPr>
              <a:t>.</a:t>
            </a:r>
          </a:p>
          <a:p>
            <a:r>
              <a:rPr lang="el-GR" dirty="0">
                <a:latin typeface="+mn-lt"/>
              </a:rPr>
              <a:t>Θεωρητική Φυσική: αναπτύσσει μαθηματικά μοντέλα και θεωρίες ώστε να ερμηνεύσει φαινόμενα που ακόμα δεν κατανοούμε (όπως θεωρία </a:t>
            </a:r>
            <a:r>
              <a:rPr lang="el-GR" dirty="0" err="1">
                <a:latin typeface="+mn-lt"/>
              </a:rPr>
              <a:t>υπερχορδών</a:t>
            </a:r>
            <a:r>
              <a:rPr lang="el-GR" dirty="0">
                <a:latin typeface="+mn-lt"/>
              </a:rPr>
              <a:t>, βαρύτητα, </a:t>
            </a:r>
            <a:r>
              <a:rPr lang="el-GR" dirty="0" err="1">
                <a:latin typeface="+mn-lt"/>
              </a:rPr>
              <a:t>κλπ</a:t>
            </a:r>
            <a:r>
              <a:rPr lang="el-GR" dirty="0">
                <a:latin typeface="+mn-lt"/>
              </a:rPr>
              <a:t>)</a:t>
            </a:r>
            <a:endParaRPr lang="en-150" dirty="0">
              <a:latin typeface="+mn-lt"/>
            </a:endParaRPr>
          </a:p>
        </p:txBody>
      </p:sp>
      <p:sp>
        <p:nvSpPr>
          <p:cNvPr id="4" name="Slide Number Placeholder 3">
            <a:extLst>
              <a:ext uri="{FF2B5EF4-FFF2-40B4-BE49-F238E27FC236}">
                <a16:creationId xmlns:a16="http://schemas.microsoft.com/office/drawing/2014/main" id="{F46329DB-65F5-B02D-F9D7-D443BF287EC1}"/>
              </a:ext>
            </a:extLst>
          </p:cNvPr>
          <p:cNvSpPr>
            <a:spLocks noGrp="1"/>
          </p:cNvSpPr>
          <p:nvPr>
            <p:ph type="sldNum" sz="quarter" idx="5"/>
          </p:nvPr>
        </p:nvSpPr>
        <p:spPr/>
        <p:txBody>
          <a:bodyPr/>
          <a:lstStyle/>
          <a:p>
            <a:fld id="{FCC5A144-ACD4-49F8-A22E-466100B0314C}" type="slidenum">
              <a:rPr lang="en-150" smtClean="0"/>
              <a:t>30</a:t>
            </a:fld>
            <a:endParaRPr lang="en-150"/>
          </a:p>
        </p:txBody>
      </p:sp>
    </p:spTree>
    <p:extLst>
      <p:ext uri="{BB962C8B-B14F-4D97-AF65-F5344CB8AC3E}">
        <p14:creationId xmlns:p14="http://schemas.microsoft.com/office/powerpoint/2010/main" val="125884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8D9A9-E8AC-FB87-0D75-5805F2AFF0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BF1FF-29AC-3896-F084-09B8CF112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AC4CE6-0733-986D-6772-4D2DD7549CAA}"/>
              </a:ext>
            </a:extLst>
          </p:cNvPr>
          <p:cNvSpPr>
            <a:spLocks noGrp="1"/>
          </p:cNvSpPr>
          <p:nvPr>
            <p:ph type="body" idx="1"/>
          </p:nvPr>
        </p:nvSpPr>
        <p:spPr/>
        <p:txBody>
          <a:bodyPr/>
          <a:lstStyle/>
          <a:p>
            <a:r>
              <a:rPr lang="el-GR" dirty="0">
                <a:latin typeface="+mn-lt"/>
              </a:rPr>
              <a:t>Περιγραφή ανά κλάδο</a:t>
            </a:r>
            <a:br>
              <a:rPr lang="en-US" dirty="0">
                <a:latin typeface="+mn-lt"/>
              </a:rPr>
            </a:br>
            <a:br>
              <a:rPr lang="en-US" dirty="0">
                <a:latin typeface="+mn-lt"/>
              </a:rPr>
            </a:br>
            <a:r>
              <a:rPr lang="el-GR" dirty="0">
                <a:latin typeface="+mn-lt"/>
              </a:rPr>
              <a:t>Επιπλέον: Ακουστική, </a:t>
            </a:r>
            <a:r>
              <a:rPr lang="el-GR" dirty="0" err="1">
                <a:latin typeface="+mn-lt"/>
              </a:rPr>
              <a:t>Ρευστομηχανική</a:t>
            </a:r>
            <a:r>
              <a:rPr lang="el-GR" dirty="0">
                <a:latin typeface="+mn-lt"/>
              </a:rPr>
              <a:t>, </a:t>
            </a:r>
            <a:r>
              <a:rPr lang="el-GR" dirty="0" err="1">
                <a:latin typeface="+mn-lt"/>
              </a:rPr>
              <a:t>Νανοφυσική</a:t>
            </a:r>
            <a:r>
              <a:rPr lang="el-GR" dirty="0">
                <a:latin typeface="+mn-lt"/>
              </a:rPr>
              <a:t>, Ιστορία της Φυσικής</a:t>
            </a:r>
            <a:endParaRPr lang="en-150" dirty="0">
              <a:latin typeface="+mn-lt"/>
            </a:endParaRPr>
          </a:p>
        </p:txBody>
      </p:sp>
      <p:sp>
        <p:nvSpPr>
          <p:cNvPr id="4" name="Slide Number Placeholder 3">
            <a:extLst>
              <a:ext uri="{FF2B5EF4-FFF2-40B4-BE49-F238E27FC236}">
                <a16:creationId xmlns:a16="http://schemas.microsoft.com/office/drawing/2014/main" id="{101B3C71-4D86-BB11-C7D3-E051F516D277}"/>
              </a:ext>
            </a:extLst>
          </p:cNvPr>
          <p:cNvSpPr>
            <a:spLocks noGrp="1"/>
          </p:cNvSpPr>
          <p:nvPr>
            <p:ph type="sldNum" sz="quarter" idx="5"/>
          </p:nvPr>
        </p:nvSpPr>
        <p:spPr/>
        <p:txBody>
          <a:bodyPr/>
          <a:lstStyle/>
          <a:p>
            <a:fld id="{FCC5A144-ACD4-49F8-A22E-466100B0314C}" type="slidenum">
              <a:rPr lang="en-150" smtClean="0"/>
              <a:t>31</a:t>
            </a:fld>
            <a:endParaRPr lang="en-150"/>
          </a:p>
        </p:txBody>
      </p:sp>
    </p:spTree>
    <p:extLst>
      <p:ext uri="{BB962C8B-B14F-4D97-AF65-F5344CB8AC3E}">
        <p14:creationId xmlns:p14="http://schemas.microsoft.com/office/powerpoint/2010/main" val="21616766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3781E-3E8F-B5BB-14A8-9D8E3E4C9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BB5576-2743-CDED-8114-90EA4982E5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B6B0ED-356C-222C-4644-ADDE00203B22}"/>
              </a:ext>
            </a:extLst>
          </p:cNvPr>
          <p:cNvSpPr>
            <a:spLocks noGrp="1"/>
          </p:cNvSpPr>
          <p:nvPr>
            <p:ph type="body" idx="1"/>
          </p:nvPr>
        </p:nvSpPr>
        <p:spPr/>
        <p:txBody>
          <a:bodyPr/>
          <a:lstStyle/>
          <a:p>
            <a:r>
              <a:rPr lang="el-GR" dirty="0">
                <a:latin typeface="+mn-lt"/>
              </a:rPr>
              <a:t>Περιγραφή ανά κλάδο</a:t>
            </a:r>
            <a:endParaRPr lang="en-150" dirty="0">
              <a:latin typeface="+mn-lt"/>
            </a:endParaRPr>
          </a:p>
        </p:txBody>
      </p:sp>
      <p:sp>
        <p:nvSpPr>
          <p:cNvPr id="4" name="Slide Number Placeholder 3">
            <a:extLst>
              <a:ext uri="{FF2B5EF4-FFF2-40B4-BE49-F238E27FC236}">
                <a16:creationId xmlns:a16="http://schemas.microsoft.com/office/drawing/2014/main" id="{75E8F4F7-251D-F3E4-D345-3E202A274F55}"/>
              </a:ext>
            </a:extLst>
          </p:cNvPr>
          <p:cNvSpPr>
            <a:spLocks noGrp="1"/>
          </p:cNvSpPr>
          <p:nvPr>
            <p:ph type="sldNum" sz="quarter" idx="5"/>
          </p:nvPr>
        </p:nvSpPr>
        <p:spPr/>
        <p:txBody>
          <a:bodyPr/>
          <a:lstStyle/>
          <a:p>
            <a:fld id="{FCC5A144-ACD4-49F8-A22E-466100B0314C}" type="slidenum">
              <a:rPr lang="en-150" smtClean="0"/>
              <a:t>32</a:t>
            </a:fld>
            <a:endParaRPr lang="en-150"/>
          </a:p>
        </p:txBody>
      </p:sp>
    </p:spTree>
    <p:extLst>
      <p:ext uri="{BB962C8B-B14F-4D97-AF65-F5344CB8AC3E}">
        <p14:creationId xmlns:p14="http://schemas.microsoft.com/office/powerpoint/2010/main" val="31770403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46DB9-B7C3-89A4-4F76-E8168280FC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D739F2-B5D4-A073-D112-C4D9C86F0F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881821-3555-B25B-5437-23DA52D49D37}"/>
              </a:ext>
            </a:extLst>
          </p:cNvPr>
          <p:cNvSpPr>
            <a:spLocks noGrp="1"/>
          </p:cNvSpPr>
          <p:nvPr>
            <p:ph type="body" idx="1"/>
          </p:nvPr>
        </p:nvSpPr>
        <p:spPr/>
        <p:txBody>
          <a:bodyPr/>
          <a:lstStyle/>
          <a:p>
            <a:r>
              <a:rPr lang="el-GR" dirty="0">
                <a:latin typeface="+mn-lt"/>
              </a:rPr>
              <a:t>Η μεγαλύτερη μορφή στην ανθρώπινη σκέψη και με τη μεγαλύτερη επίδραση</a:t>
            </a:r>
          </a:p>
          <a:p>
            <a:endParaRPr lang="el-GR" dirty="0">
              <a:latin typeface="+mn-lt"/>
            </a:endParaRPr>
          </a:p>
          <a:p>
            <a:r>
              <a:rPr lang="el-GR" dirty="0">
                <a:latin typeface="+mn-lt"/>
              </a:rPr>
              <a:t>Γεννήθηκε στα </a:t>
            </a:r>
            <a:r>
              <a:rPr lang="el-GR" dirty="0" err="1">
                <a:latin typeface="+mn-lt"/>
              </a:rPr>
              <a:t>Στάγειρα</a:t>
            </a:r>
            <a:r>
              <a:rPr lang="el-GR" dirty="0">
                <a:latin typeface="+mn-lt"/>
              </a:rPr>
              <a:t> της Χαλκιδικής</a:t>
            </a:r>
          </a:p>
          <a:p>
            <a:endParaRPr lang="el-GR" dirty="0">
              <a:latin typeface="+mn-lt"/>
            </a:endParaRPr>
          </a:p>
          <a:p>
            <a:r>
              <a:rPr lang="el-GR" dirty="0">
                <a:latin typeface="+mn-lt"/>
              </a:rPr>
              <a:t>150 πραγματείες (30 σωζόμενα έργα σε μορφή σημειώσεων, διαλέξεων)</a:t>
            </a:r>
          </a:p>
          <a:p>
            <a:endParaRPr lang="el-GR" dirty="0">
              <a:latin typeface="+mn-lt"/>
            </a:endParaRPr>
          </a:p>
          <a:p>
            <a:r>
              <a:rPr lang="el-GR" dirty="0">
                <a:latin typeface="+mn-lt"/>
              </a:rPr>
              <a:t>Σε σχέση με τη Φύση:</a:t>
            </a:r>
          </a:p>
          <a:p>
            <a:r>
              <a:rPr lang="el-GR" dirty="0">
                <a:latin typeface="+mn-lt"/>
              </a:rPr>
              <a:t>Φυσικά (8 βιβλία), Περί Ουρανού (4), Περί Γενέσεως και Φθοράς (2), Μετεωρολογικά (4), Περί κόσμου (1)</a:t>
            </a:r>
          </a:p>
          <a:p>
            <a:endParaRPr lang="en-150" dirty="0">
              <a:latin typeface="+mn-lt"/>
            </a:endParaRPr>
          </a:p>
        </p:txBody>
      </p:sp>
      <p:sp>
        <p:nvSpPr>
          <p:cNvPr id="4" name="Slide Number Placeholder 3">
            <a:extLst>
              <a:ext uri="{FF2B5EF4-FFF2-40B4-BE49-F238E27FC236}">
                <a16:creationId xmlns:a16="http://schemas.microsoft.com/office/drawing/2014/main" id="{C98B68FF-A18F-2A8A-0823-6EEC58A8F6B1}"/>
              </a:ext>
            </a:extLst>
          </p:cNvPr>
          <p:cNvSpPr>
            <a:spLocks noGrp="1"/>
          </p:cNvSpPr>
          <p:nvPr>
            <p:ph type="sldNum" sz="quarter" idx="5"/>
          </p:nvPr>
        </p:nvSpPr>
        <p:spPr/>
        <p:txBody>
          <a:bodyPr/>
          <a:lstStyle/>
          <a:p>
            <a:fld id="{FCC5A144-ACD4-49F8-A22E-466100B0314C}" type="slidenum">
              <a:rPr lang="en-150" smtClean="0"/>
              <a:t>33</a:t>
            </a:fld>
            <a:endParaRPr lang="en-150"/>
          </a:p>
        </p:txBody>
      </p:sp>
    </p:spTree>
    <p:extLst>
      <p:ext uri="{BB962C8B-B14F-4D97-AF65-F5344CB8AC3E}">
        <p14:creationId xmlns:p14="http://schemas.microsoft.com/office/powerpoint/2010/main" val="2167744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9BC4-C1C8-6B16-3073-EA5B916A4F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FE622-25BF-EEDB-4DAA-BADDD68E8F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54C944-7C9B-22F8-D04B-793F4603A9D2}"/>
              </a:ext>
            </a:extLst>
          </p:cNvPr>
          <p:cNvSpPr>
            <a:spLocks noGrp="1"/>
          </p:cNvSpPr>
          <p:nvPr>
            <p:ph type="body" idx="1"/>
          </p:nvPr>
        </p:nvSpPr>
        <p:spPr/>
        <p:txBody>
          <a:bodyPr/>
          <a:lstStyle/>
          <a:p>
            <a:endParaRPr lang="en-150" dirty="0">
              <a:latin typeface="+mn-lt"/>
            </a:endParaRPr>
          </a:p>
        </p:txBody>
      </p:sp>
      <p:sp>
        <p:nvSpPr>
          <p:cNvPr id="4" name="Slide Number Placeholder 3">
            <a:extLst>
              <a:ext uri="{FF2B5EF4-FFF2-40B4-BE49-F238E27FC236}">
                <a16:creationId xmlns:a16="http://schemas.microsoft.com/office/drawing/2014/main" id="{9BEC0A52-0968-E477-4C88-FB3682969C20}"/>
              </a:ext>
            </a:extLst>
          </p:cNvPr>
          <p:cNvSpPr>
            <a:spLocks noGrp="1"/>
          </p:cNvSpPr>
          <p:nvPr>
            <p:ph type="sldNum" sz="quarter" idx="5"/>
          </p:nvPr>
        </p:nvSpPr>
        <p:spPr/>
        <p:txBody>
          <a:bodyPr/>
          <a:lstStyle/>
          <a:p>
            <a:fld id="{FCC5A144-ACD4-49F8-A22E-466100B0314C}" type="slidenum">
              <a:rPr lang="en-150" smtClean="0"/>
              <a:t>34</a:t>
            </a:fld>
            <a:endParaRPr lang="en-150"/>
          </a:p>
        </p:txBody>
      </p:sp>
    </p:spTree>
    <p:extLst>
      <p:ext uri="{BB962C8B-B14F-4D97-AF65-F5344CB8AC3E}">
        <p14:creationId xmlns:p14="http://schemas.microsoft.com/office/powerpoint/2010/main" val="38376725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07060-4631-0EFA-4BBA-D4D19BED71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5468F-E3E1-F3F3-9951-A2C3941872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0A1B2-0CF1-F44E-C969-C3BB8D37772E}"/>
              </a:ext>
            </a:extLst>
          </p:cNvPr>
          <p:cNvSpPr>
            <a:spLocks noGrp="1"/>
          </p:cNvSpPr>
          <p:nvPr>
            <p:ph type="body" idx="1"/>
          </p:nvPr>
        </p:nvSpPr>
        <p:spPr/>
        <p:txBody>
          <a:bodyPr/>
          <a:lstStyle/>
          <a:p>
            <a:r>
              <a:rPr lang="el-GR" dirty="0">
                <a:latin typeface="+mn-lt"/>
              </a:rPr>
              <a:t>Ο Πλάτωνας κρατάει ένα αντίτυπο του Τίμαιου</a:t>
            </a:r>
          </a:p>
          <a:p>
            <a:r>
              <a:rPr lang="el-GR" dirty="0">
                <a:latin typeface="+mn-lt"/>
              </a:rPr>
              <a:t>Ο Αριστοτέλης ένα αντίγραφο των Ηθικών.</a:t>
            </a:r>
            <a:endParaRPr lang="en-150" dirty="0">
              <a:latin typeface="+mn-lt"/>
            </a:endParaRPr>
          </a:p>
        </p:txBody>
      </p:sp>
      <p:sp>
        <p:nvSpPr>
          <p:cNvPr id="4" name="Slide Number Placeholder 3">
            <a:extLst>
              <a:ext uri="{FF2B5EF4-FFF2-40B4-BE49-F238E27FC236}">
                <a16:creationId xmlns:a16="http://schemas.microsoft.com/office/drawing/2014/main" id="{F8BFA284-B655-F550-F109-AA45159BF83A}"/>
              </a:ext>
            </a:extLst>
          </p:cNvPr>
          <p:cNvSpPr>
            <a:spLocks noGrp="1"/>
          </p:cNvSpPr>
          <p:nvPr>
            <p:ph type="sldNum" sz="quarter" idx="5"/>
          </p:nvPr>
        </p:nvSpPr>
        <p:spPr/>
        <p:txBody>
          <a:bodyPr/>
          <a:lstStyle/>
          <a:p>
            <a:fld id="{FCC5A144-ACD4-49F8-A22E-466100B0314C}" type="slidenum">
              <a:rPr lang="en-150" smtClean="0"/>
              <a:t>35</a:t>
            </a:fld>
            <a:endParaRPr lang="en-150"/>
          </a:p>
        </p:txBody>
      </p:sp>
    </p:spTree>
    <p:extLst>
      <p:ext uri="{BB962C8B-B14F-4D97-AF65-F5344CB8AC3E}">
        <p14:creationId xmlns:p14="http://schemas.microsoft.com/office/powerpoint/2010/main" val="29987197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2706B-D2C8-F0C3-7E49-81CE9CE846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AD63A1-E4C0-A81B-ADD1-9098000DE3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BAE6B6-FD42-486B-E121-1053F97513E1}"/>
              </a:ext>
            </a:extLst>
          </p:cNvPr>
          <p:cNvSpPr>
            <a:spLocks noGrp="1"/>
          </p:cNvSpPr>
          <p:nvPr>
            <p:ph type="body" idx="1"/>
          </p:nvPr>
        </p:nvSpPr>
        <p:spPr/>
        <p:txBody>
          <a:bodyPr/>
          <a:lstStyle/>
          <a:p>
            <a:r>
              <a:rPr lang="el-GR" dirty="0">
                <a:latin typeface="+mn-lt"/>
              </a:rPr>
              <a:t>Ο Πλάτωνας κρατάει ένα αντίτυπο του Τίμαιου</a:t>
            </a:r>
          </a:p>
          <a:p>
            <a:r>
              <a:rPr lang="el-GR" dirty="0">
                <a:latin typeface="+mn-lt"/>
              </a:rPr>
              <a:t>Ο Αριστοτέλης ένα αντίγραφο των Ηθικών.</a:t>
            </a:r>
            <a:endParaRPr lang="en-150" dirty="0">
              <a:latin typeface="+mn-lt"/>
            </a:endParaRPr>
          </a:p>
        </p:txBody>
      </p:sp>
      <p:sp>
        <p:nvSpPr>
          <p:cNvPr id="4" name="Slide Number Placeholder 3">
            <a:extLst>
              <a:ext uri="{FF2B5EF4-FFF2-40B4-BE49-F238E27FC236}">
                <a16:creationId xmlns:a16="http://schemas.microsoft.com/office/drawing/2014/main" id="{61F7C811-46CE-16DA-CE6A-CE142A95DD08}"/>
              </a:ext>
            </a:extLst>
          </p:cNvPr>
          <p:cNvSpPr>
            <a:spLocks noGrp="1"/>
          </p:cNvSpPr>
          <p:nvPr>
            <p:ph type="sldNum" sz="quarter" idx="5"/>
          </p:nvPr>
        </p:nvSpPr>
        <p:spPr/>
        <p:txBody>
          <a:bodyPr/>
          <a:lstStyle/>
          <a:p>
            <a:fld id="{FCC5A144-ACD4-49F8-A22E-466100B0314C}" type="slidenum">
              <a:rPr lang="en-150" smtClean="0"/>
              <a:t>36</a:t>
            </a:fld>
            <a:endParaRPr lang="en-150"/>
          </a:p>
        </p:txBody>
      </p:sp>
    </p:spTree>
    <p:extLst>
      <p:ext uri="{BB962C8B-B14F-4D97-AF65-F5344CB8AC3E}">
        <p14:creationId xmlns:p14="http://schemas.microsoft.com/office/powerpoint/2010/main" val="30065355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9DD2E-ED54-499D-95D4-7B5123909A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C7D3E1-CC06-3776-2675-2A9C655C02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18A3DE-6970-753C-5D33-FA30A4EB471D}"/>
              </a:ext>
            </a:extLst>
          </p:cNvPr>
          <p:cNvSpPr>
            <a:spLocks noGrp="1"/>
          </p:cNvSpPr>
          <p:nvPr>
            <p:ph type="body" idx="1"/>
          </p:nvPr>
        </p:nvSpPr>
        <p:spPr/>
        <p:txBody>
          <a:bodyPr/>
          <a:lstStyle/>
          <a:p>
            <a:r>
              <a:rPr lang="el-GR" dirty="0">
                <a:latin typeface="+mn-lt"/>
              </a:rPr>
              <a:t>Την εποχή του Αριστοτέλη καταλήγουμε ότι: Όλος ο κόσμος δομείται από τα 4 βασικά στοιχεία.</a:t>
            </a:r>
          </a:p>
          <a:p>
            <a:r>
              <a:rPr lang="el-GR" dirty="0">
                <a:latin typeface="+mn-lt"/>
              </a:rPr>
              <a:t>Όλα τα υλικά και άυλα, ορατά και αόρατα αντικείμενα του Σύμπαντος, οικοδομούνται από αναμίξεις και αλληλεπιδράσεις αυτών των στοιχείων.</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Αυτά τα 4 στοιχεία δεν είναι ακριβώς η φωτιά ή το νερό, αλλά τα βασικά στοιχεία που φτιάχνουν τα υπόλοιπα, είναι οντολογικά θεμέλια συστατικά της φύσης.</a:t>
            </a:r>
          </a:p>
          <a:p>
            <a:endParaRPr lang="el-GR" dirty="0">
              <a:latin typeface="+mn-lt"/>
            </a:endParaRPr>
          </a:p>
          <a:p>
            <a:r>
              <a:rPr lang="el-GR" dirty="0">
                <a:latin typeface="+mn-lt"/>
              </a:rPr>
              <a:t>Θαλής ο </a:t>
            </a:r>
            <a:r>
              <a:rPr lang="el-GR" dirty="0" err="1">
                <a:latin typeface="+mn-lt"/>
              </a:rPr>
              <a:t>Μιλήσιος</a:t>
            </a:r>
            <a:r>
              <a:rPr lang="el-GR" dirty="0">
                <a:latin typeface="+mn-lt"/>
              </a:rPr>
              <a:t> (624-546 π.Χ.): βασικό υλικό είναι το νερό</a:t>
            </a:r>
          </a:p>
          <a:p>
            <a:r>
              <a:rPr lang="el-GR" dirty="0">
                <a:latin typeface="+mn-lt"/>
              </a:rPr>
              <a:t>Αναξίμανδρος (610-540 π.Χ.): βασικό υλικό είναι το άπειρο</a:t>
            </a:r>
          </a:p>
          <a:p>
            <a:r>
              <a:rPr lang="el-GR" dirty="0">
                <a:latin typeface="+mn-lt"/>
              </a:rPr>
              <a:t>Αναξιμένης (585-525 π.Χ.): βασικό υλικό είναι ο αέρας και τα άλλα δύο (νερό και γη αποτελούνται από συμπυκνωμένο αέρα)</a:t>
            </a:r>
          </a:p>
          <a:p>
            <a:r>
              <a:rPr lang="el-GR" dirty="0">
                <a:latin typeface="+mn-lt"/>
              </a:rPr>
              <a:t>Ηράκλειτος (6</a:t>
            </a:r>
            <a:r>
              <a:rPr lang="el-GR" baseline="30000" dirty="0">
                <a:latin typeface="+mn-lt"/>
              </a:rPr>
              <a:t>ο</a:t>
            </a:r>
            <a:r>
              <a:rPr lang="el-GR" dirty="0">
                <a:latin typeface="+mn-lt"/>
              </a:rPr>
              <a:t> με 5</a:t>
            </a:r>
            <a:r>
              <a:rPr lang="el-GR" baseline="30000" dirty="0">
                <a:latin typeface="+mn-lt"/>
              </a:rPr>
              <a:t>ο</a:t>
            </a:r>
            <a:r>
              <a:rPr lang="el-GR" dirty="0">
                <a:latin typeface="+mn-lt"/>
              </a:rPr>
              <a:t> αιώνα): βασικό υλικό είναι η φωτιά</a:t>
            </a:r>
          </a:p>
          <a:p>
            <a:r>
              <a:rPr lang="el-GR" dirty="0">
                <a:latin typeface="+mn-lt"/>
              </a:rPr>
              <a:t>Πυθαγόρας ο Σάμιος (580 – 496 π.Χ.): βασικό στοιχείο το πυρ (η φωτιά) - θεωρία της </a:t>
            </a:r>
            <a:r>
              <a:rPr lang="el-GR" dirty="0" err="1">
                <a:latin typeface="+mn-lt"/>
              </a:rPr>
              <a:t>τετρακτύος</a:t>
            </a:r>
            <a:r>
              <a:rPr lang="el-GR" dirty="0">
                <a:latin typeface="+mn-lt"/>
              </a:rPr>
              <a:t> – αντιστοίχιση με τους 10 πρώτους 1-10 αριθμούς.</a:t>
            </a:r>
          </a:p>
          <a:p>
            <a:r>
              <a:rPr lang="el-GR" dirty="0" err="1">
                <a:latin typeface="+mn-lt"/>
              </a:rPr>
              <a:t>Εύδοξος</a:t>
            </a:r>
            <a:r>
              <a:rPr lang="el-GR" dirty="0">
                <a:latin typeface="+mn-lt"/>
              </a:rPr>
              <a:t> ο </a:t>
            </a:r>
            <a:r>
              <a:rPr lang="el-GR" dirty="0" err="1">
                <a:latin typeface="+mn-lt"/>
              </a:rPr>
              <a:t>Κνίδιος</a:t>
            </a:r>
            <a:r>
              <a:rPr lang="el-GR" dirty="0">
                <a:latin typeface="+mn-lt"/>
              </a:rPr>
              <a:t> (407-355 π.Χ.): βασικό στοιχείο το πυρ (η φωτιά)</a:t>
            </a:r>
          </a:p>
          <a:p>
            <a:r>
              <a:rPr lang="el-GR" dirty="0">
                <a:latin typeface="+mn-lt"/>
              </a:rPr>
              <a:t>Εμπεδοκλής ο </a:t>
            </a:r>
            <a:r>
              <a:rPr lang="el-GR" dirty="0" err="1">
                <a:latin typeface="+mn-lt"/>
              </a:rPr>
              <a:t>Ακραγαντινός</a:t>
            </a:r>
            <a:r>
              <a:rPr lang="el-GR" dirty="0">
                <a:latin typeface="+mn-lt"/>
              </a:rPr>
              <a:t> (495 – 435 π.Χ.): τα 4 στοιχεία είναι τα βασικά και με τις βασικές τους ιδιότητες και σύνθεση σχηματίζουν όλα τα υπόλοιπα</a:t>
            </a:r>
          </a:p>
          <a:p>
            <a:endParaRPr lang="el-GR" dirty="0">
              <a:latin typeface="+mn-lt"/>
            </a:endParaRPr>
          </a:p>
          <a:p>
            <a:r>
              <a:rPr lang="el-GR" dirty="0">
                <a:latin typeface="+mn-lt"/>
              </a:rPr>
              <a:t>Αυτή η συζήτηση δε θα μπορούσε ποτέ να καταλήξει κάπου εφόσον ο κάθε ένας υποστήριζε τη δική του άποψη χωρίς να μπορεί να σχηματίσει πειστικά επιχειρήματα.</a:t>
            </a:r>
          </a:p>
          <a:p>
            <a:endParaRPr lang="el-GR" dirty="0">
              <a:latin typeface="+mn-lt"/>
            </a:endParaRPr>
          </a:p>
          <a:p>
            <a:r>
              <a:rPr lang="el-GR" dirty="0">
                <a:latin typeface="+mn-lt"/>
              </a:rPr>
              <a:t>Λέγεται</a:t>
            </a:r>
            <a:r>
              <a:rPr lang="en-US" dirty="0">
                <a:latin typeface="+mn-lt"/>
              </a:rPr>
              <a:t> </a:t>
            </a:r>
            <a:r>
              <a:rPr lang="el-GR" dirty="0">
                <a:latin typeface="+mn-lt"/>
              </a:rPr>
              <a:t>ότι ο Εμπεδοκλής «απέδειξε» ότι συνυπάρχουν αυτά τα 4 στοιχεία σε διαφορετικές αναλογίες με την καύση ενός κομματιού ξύλου</a:t>
            </a:r>
          </a:p>
          <a:p>
            <a:r>
              <a:rPr lang="el-GR" dirty="0">
                <a:latin typeface="+mn-lt"/>
              </a:rPr>
              <a:t>Αφού καίγεται εμπεριέχει φωτιά, αφού μένει υπόλειμμα στάχτης εμπεριέχει γη, αφού υπάρχει υγρασία στο υπόλειμμα εμπεριέχει νερό, και αφού βγαίνει καπνός εμπεριέχει αέρα.</a:t>
            </a:r>
          </a:p>
          <a:p>
            <a:endParaRPr lang="el-GR" dirty="0">
              <a:latin typeface="+mn-lt"/>
            </a:endParaRPr>
          </a:p>
          <a:p>
            <a:endParaRPr lang="el-GR" dirty="0">
              <a:latin typeface="+mn-lt"/>
            </a:endParaRP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B15A055E-4CCA-A0DA-1576-23E08B1E5F8B}"/>
              </a:ext>
            </a:extLst>
          </p:cNvPr>
          <p:cNvSpPr>
            <a:spLocks noGrp="1"/>
          </p:cNvSpPr>
          <p:nvPr>
            <p:ph type="sldNum" sz="quarter" idx="5"/>
          </p:nvPr>
        </p:nvSpPr>
        <p:spPr/>
        <p:txBody>
          <a:bodyPr/>
          <a:lstStyle/>
          <a:p>
            <a:fld id="{FCC5A144-ACD4-49F8-A22E-466100B0314C}" type="slidenum">
              <a:rPr lang="en-150" smtClean="0"/>
              <a:t>37</a:t>
            </a:fld>
            <a:endParaRPr lang="en-150"/>
          </a:p>
        </p:txBody>
      </p:sp>
    </p:spTree>
    <p:extLst>
      <p:ext uri="{BB962C8B-B14F-4D97-AF65-F5344CB8AC3E}">
        <p14:creationId xmlns:p14="http://schemas.microsoft.com/office/powerpoint/2010/main" val="24124603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85605-D484-7A53-B997-65DAB3CA51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A49AB3-3F73-95D3-CD54-D22C2CFA0E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1470B5-AB00-329F-989C-B5D4FACD4E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Ο Πλάτωνας έκανε την αντιστοίχιση αυτών των βασικών στοιχείων στα Κανονικά – Γεωμετρικά Στερεά</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Τετράεδρο: φωτιά, </a:t>
            </a:r>
            <a:r>
              <a:rPr lang="el-GR" dirty="0" err="1">
                <a:latin typeface="+mn-lt"/>
              </a:rPr>
              <a:t>Εξάεδρο</a:t>
            </a:r>
            <a:r>
              <a:rPr lang="el-GR" dirty="0">
                <a:latin typeface="+mn-lt"/>
              </a:rPr>
              <a:t> (κύβος): αέρας, οκτάεδρο: γη, </a:t>
            </a:r>
            <a:r>
              <a:rPr lang="el-GR" dirty="0" err="1">
                <a:latin typeface="+mn-lt"/>
              </a:rPr>
              <a:t>εικοσάεδρο</a:t>
            </a:r>
            <a:r>
              <a:rPr lang="el-GR" dirty="0">
                <a:latin typeface="+mn-lt"/>
              </a:rPr>
              <a:t>: νερό, και προσθήκη: </a:t>
            </a:r>
            <a:r>
              <a:rPr lang="el-GR" dirty="0" err="1">
                <a:latin typeface="+mn-lt"/>
              </a:rPr>
              <a:t>δωδεκάεδρο</a:t>
            </a:r>
            <a:r>
              <a:rPr lang="el-GR" dirty="0">
                <a:latin typeface="+mn-lt"/>
              </a:rPr>
              <a:t>: αιθέρας</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Αιθέρας: Καθαρός Αγνός αέρας (</a:t>
            </a:r>
            <a:r>
              <a:rPr lang="el-GR" dirty="0" err="1">
                <a:latin typeface="+mn-lt"/>
              </a:rPr>
              <a:t>αίθω</a:t>
            </a:r>
            <a:r>
              <a:rPr lang="el-GR" dirty="0">
                <a:latin typeface="+mn-lt"/>
              </a:rPr>
              <a:t>: καίω, λάμπω)</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Έχει αποδειχθεί ότι </a:t>
            </a:r>
            <a:r>
              <a:rPr lang="el-GR" dirty="0" err="1">
                <a:latin typeface="+mn-lt"/>
              </a:rPr>
              <a:t>Μαθηματικώς</a:t>
            </a:r>
            <a:r>
              <a:rPr lang="el-GR" dirty="0">
                <a:latin typeface="+mn-lt"/>
              </a:rPr>
              <a:t> τα μόνα κανονικά κυρτά πολύεδρα που μπορούν να κατασκευαστούν</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246EF99B-67FF-57EA-5E44-D487E297DD79}"/>
              </a:ext>
            </a:extLst>
          </p:cNvPr>
          <p:cNvSpPr>
            <a:spLocks noGrp="1"/>
          </p:cNvSpPr>
          <p:nvPr>
            <p:ph type="sldNum" sz="quarter" idx="5"/>
          </p:nvPr>
        </p:nvSpPr>
        <p:spPr/>
        <p:txBody>
          <a:bodyPr/>
          <a:lstStyle/>
          <a:p>
            <a:fld id="{FCC5A144-ACD4-49F8-A22E-466100B0314C}" type="slidenum">
              <a:rPr lang="en-150" smtClean="0"/>
              <a:t>38</a:t>
            </a:fld>
            <a:endParaRPr lang="en-150"/>
          </a:p>
        </p:txBody>
      </p:sp>
    </p:spTree>
    <p:extLst>
      <p:ext uri="{BB962C8B-B14F-4D97-AF65-F5344CB8AC3E}">
        <p14:creationId xmlns:p14="http://schemas.microsoft.com/office/powerpoint/2010/main" val="20786673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13DB1-5300-9115-353A-9B940FD87D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37F104-36FD-FB63-A9AF-D37E3CBC40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0E0F52-94BD-3921-6963-3EC2416ACFF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Ο Πλάτωνας έκανε την αντιστοίχιση αυτών των βασικών στοιχείων στα Κανονικά – Γεωμετρικά Στερεά</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Τετράεδρο: φωτιά, </a:t>
            </a:r>
            <a:r>
              <a:rPr lang="el-GR" dirty="0" err="1">
                <a:latin typeface="+mn-lt"/>
              </a:rPr>
              <a:t>Εξάεδρο</a:t>
            </a:r>
            <a:r>
              <a:rPr lang="el-GR" dirty="0">
                <a:latin typeface="+mn-lt"/>
              </a:rPr>
              <a:t> (κύβος): αέρας, οκτάεδρο: γη, </a:t>
            </a:r>
            <a:r>
              <a:rPr lang="el-GR" dirty="0" err="1">
                <a:latin typeface="+mn-lt"/>
              </a:rPr>
              <a:t>εικοσάεδρο</a:t>
            </a:r>
            <a:r>
              <a:rPr lang="el-GR" dirty="0">
                <a:latin typeface="+mn-lt"/>
              </a:rPr>
              <a:t>: νερό, και προσθήκη: </a:t>
            </a:r>
            <a:r>
              <a:rPr lang="el-GR" dirty="0" err="1">
                <a:latin typeface="+mn-lt"/>
              </a:rPr>
              <a:t>δωδεκάεδρο</a:t>
            </a:r>
            <a:r>
              <a:rPr lang="el-GR" dirty="0">
                <a:latin typeface="+mn-lt"/>
              </a:rPr>
              <a:t>: αιθέρας</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Αιθέρας: Καθαρός Αγνός αέρας (</a:t>
            </a:r>
            <a:r>
              <a:rPr lang="el-GR" dirty="0" err="1">
                <a:latin typeface="+mn-lt"/>
              </a:rPr>
              <a:t>αίθω</a:t>
            </a:r>
            <a:r>
              <a:rPr lang="el-GR" dirty="0">
                <a:latin typeface="+mn-lt"/>
              </a:rPr>
              <a:t>: καίω, λάμπω)</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Έχει αποδειχθεί ότι </a:t>
            </a:r>
            <a:r>
              <a:rPr lang="el-GR" dirty="0" err="1">
                <a:latin typeface="+mn-lt"/>
              </a:rPr>
              <a:t>Μαθηματικώς</a:t>
            </a:r>
            <a:r>
              <a:rPr lang="el-GR" dirty="0">
                <a:latin typeface="+mn-lt"/>
              </a:rPr>
              <a:t> τα μόνα κανονικά κυρτά πολύεδρα που μπορούν να κατασκευαστούν</a:t>
            </a:r>
          </a:p>
          <a:p>
            <a:endParaRPr lang="en-150" dirty="0">
              <a:latin typeface="+mn-lt"/>
            </a:endParaRPr>
          </a:p>
        </p:txBody>
      </p:sp>
      <p:sp>
        <p:nvSpPr>
          <p:cNvPr id="4" name="Slide Number Placeholder 3">
            <a:extLst>
              <a:ext uri="{FF2B5EF4-FFF2-40B4-BE49-F238E27FC236}">
                <a16:creationId xmlns:a16="http://schemas.microsoft.com/office/drawing/2014/main" id="{E42DF6CC-71FE-D602-CC80-61F826EC6BC0}"/>
              </a:ext>
            </a:extLst>
          </p:cNvPr>
          <p:cNvSpPr>
            <a:spLocks noGrp="1"/>
          </p:cNvSpPr>
          <p:nvPr>
            <p:ph type="sldNum" sz="quarter" idx="5"/>
          </p:nvPr>
        </p:nvSpPr>
        <p:spPr/>
        <p:txBody>
          <a:bodyPr/>
          <a:lstStyle/>
          <a:p>
            <a:fld id="{FCC5A144-ACD4-49F8-A22E-466100B0314C}" type="slidenum">
              <a:rPr lang="en-150" smtClean="0"/>
              <a:t>39</a:t>
            </a:fld>
            <a:endParaRPr lang="en-150"/>
          </a:p>
        </p:txBody>
      </p:sp>
    </p:spTree>
    <p:extLst>
      <p:ext uri="{BB962C8B-B14F-4D97-AF65-F5344CB8AC3E}">
        <p14:creationId xmlns:p14="http://schemas.microsoft.com/office/powerpoint/2010/main" val="9396061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7043B-19F7-11BE-586C-215D1D3BCB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609634-375E-7133-771A-0B98237FE9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00E2F1-72EA-7B7C-A72D-F2BEFC084432}"/>
              </a:ext>
            </a:extLst>
          </p:cNvPr>
          <p:cNvSpPr>
            <a:spLocks noGrp="1"/>
          </p:cNvSpPr>
          <p:nvPr>
            <p:ph type="body" idx="1"/>
          </p:nvPr>
        </p:nvSpPr>
        <p:spPr/>
        <p:txBody>
          <a:bodyPr/>
          <a:lstStyle/>
          <a:p>
            <a:r>
              <a:rPr lang="el-GR" dirty="0">
                <a:latin typeface="+mn-lt"/>
              </a:rPr>
              <a:t>Ο Αριστοτέλης απέδωσε δύο βασικές ιδιότητες στα βασικά στοιχεία. Τη διάκριση ανάμεσα σε υγρό – ξηρό και τη διάκριση ανάμεσα σε ζεστό – κρύο</a:t>
            </a:r>
          </a:p>
          <a:p>
            <a:endParaRPr lang="el-GR" dirty="0">
              <a:latin typeface="+mn-lt"/>
            </a:endParaRPr>
          </a:p>
          <a:p>
            <a:r>
              <a:rPr lang="el-GR" dirty="0">
                <a:latin typeface="+mn-lt"/>
              </a:rPr>
              <a:t>Μία πέτρα περιλαμβάνει όλα τα στοιχεία αλλά σε διαφορετικές αναλογίες.</a:t>
            </a:r>
            <a:endParaRPr lang="en-US" dirty="0">
              <a:latin typeface="+mn-lt"/>
            </a:endParaRPr>
          </a:p>
          <a:p>
            <a:r>
              <a:rPr lang="el-GR" dirty="0">
                <a:latin typeface="+mn-lt"/>
              </a:rPr>
              <a:t>Ακόμα και το καθαρότερο νερό αν το βράσουμε, θα αφήσει ένα στερεό υπόλειμμα, που σημαίνει ότι περιέχει και γη σε μικρό ποσοστό.</a:t>
            </a:r>
          </a:p>
          <a:p>
            <a:endParaRPr lang="el-GR" dirty="0">
              <a:latin typeface="+mn-lt"/>
            </a:endParaRPr>
          </a:p>
          <a:p>
            <a:r>
              <a:rPr lang="el-GR" dirty="0">
                <a:latin typeface="+mn-lt"/>
              </a:rPr>
              <a:t>Οι Στωικοί εξέλιξαν αυτές τις ιδέες</a:t>
            </a:r>
          </a:p>
          <a:p>
            <a:r>
              <a:rPr lang="el-GR" dirty="0">
                <a:latin typeface="+mn-lt"/>
              </a:rPr>
              <a:t>Φωτιά και Αέρας: ΕΝΕΡΓΑ</a:t>
            </a:r>
          </a:p>
          <a:p>
            <a:r>
              <a:rPr lang="el-GR" dirty="0">
                <a:latin typeface="+mn-lt"/>
              </a:rPr>
              <a:t>Γη και Νερό: ΑΔΡΑΝΗ</a:t>
            </a:r>
            <a:endParaRPr lang="en-150" dirty="0">
              <a:latin typeface="+mn-lt"/>
            </a:endParaRPr>
          </a:p>
        </p:txBody>
      </p:sp>
      <p:sp>
        <p:nvSpPr>
          <p:cNvPr id="4" name="Slide Number Placeholder 3">
            <a:extLst>
              <a:ext uri="{FF2B5EF4-FFF2-40B4-BE49-F238E27FC236}">
                <a16:creationId xmlns:a16="http://schemas.microsoft.com/office/drawing/2014/main" id="{2579A286-3005-53B8-567F-AE5E15F6364D}"/>
              </a:ext>
            </a:extLst>
          </p:cNvPr>
          <p:cNvSpPr>
            <a:spLocks noGrp="1"/>
          </p:cNvSpPr>
          <p:nvPr>
            <p:ph type="sldNum" sz="quarter" idx="5"/>
          </p:nvPr>
        </p:nvSpPr>
        <p:spPr/>
        <p:txBody>
          <a:bodyPr/>
          <a:lstStyle/>
          <a:p>
            <a:fld id="{FCC5A144-ACD4-49F8-A22E-466100B0314C}" type="slidenum">
              <a:rPr lang="en-150" smtClean="0"/>
              <a:t>40</a:t>
            </a:fld>
            <a:endParaRPr lang="en-150"/>
          </a:p>
        </p:txBody>
      </p:sp>
    </p:spTree>
    <p:extLst>
      <p:ext uri="{BB962C8B-B14F-4D97-AF65-F5344CB8AC3E}">
        <p14:creationId xmlns:p14="http://schemas.microsoft.com/office/powerpoint/2010/main" val="36198001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02360-0FC1-CD48-248E-BEF7B46961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D2E62-BC03-80D5-4BF0-3B429209EB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FA0C7D-7BE9-0C4B-8CFE-1D9165949017}"/>
              </a:ext>
            </a:extLst>
          </p:cNvPr>
          <p:cNvSpPr>
            <a:spLocks noGrp="1"/>
          </p:cNvSpPr>
          <p:nvPr>
            <p:ph type="body" idx="1"/>
          </p:nvPr>
        </p:nvSpPr>
        <p:spPr/>
        <p:txBody>
          <a:bodyPr/>
          <a:lstStyle/>
          <a:p>
            <a:r>
              <a:rPr lang="el-GR" dirty="0">
                <a:latin typeface="+mn-lt"/>
              </a:rPr>
              <a:t>Για τον Αριστοτέλη η κίνηση ήταν μία γενική έννοια, απαραίτητη για την κατανόηση της φύσης.</a:t>
            </a:r>
          </a:p>
          <a:p>
            <a:r>
              <a:rPr lang="el-GR" dirty="0">
                <a:latin typeface="+mn-lt"/>
              </a:rPr>
              <a:t>Ουσιαστικά η κίνηση ήταν ισοδύναμη με την μεταβολή και είχε καθορίσει 4 είδη κίνησης.</a:t>
            </a:r>
          </a:p>
          <a:p>
            <a:endParaRPr lang="el-GR" dirty="0">
              <a:latin typeface="+mn-lt"/>
            </a:endParaRPr>
          </a:p>
          <a:p>
            <a:endParaRPr lang="el-GR" dirty="0">
              <a:latin typeface="+mn-lt"/>
            </a:endParaRPr>
          </a:p>
          <a:p>
            <a:pPr marL="228600" indent="-228600">
              <a:buAutoNum type="arabicParenR"/>
            </a:pPr>
            <a:r>
              <a:rPr lang="el-GR" dirty="0">
                <a:latin typeface="+mn-lt"/>
              </a:rPr>
              <a:t>Κάτι έρχεται στην ύπαρξη, ή πεθαίνει</a:t>
            </a:r>
          </a:p>
          <a:p>
            <a:pPr marL="228600" indent="-228600">
              <a:buAutoNum type="arabicParenR"/>
            </a:pPr>
            <a:r>
              <a:rPr lang="el-GR" dirty="0">
                <a:latin typeface="+mn-lt"/>
              </a:rPr>
              <a:t>Ένα δέντρο μεγαλώνει, μία πέτρα σε ένα ποτάμι γίνεται μικρότερη</a:t>
            </a:r>
          </a:p>
          <a:p>
            <a:pPr marL="228600" indent="-228600">
              <a:buAutoNum type="arabicParenR"/>
            </a:pPr>
            <a:r>
              <a:rPr lang="el-GR" dirty="0">
                <a:latin typeface="+mn-lt"/>
              </a:rPr>
              <a:t>Ένα φρούτο ωριμάζει γίνεται πιο γλυκό, Μία τομάτα σαπίζει</a:t>
            </a:r>
          </a:p>
          <a:p>
            <a:pPr marL="228600" indent="-228600">
              <a:buAutoNum type="arabicParenR"/>
            </a:pPr>
            <a:r>
              <a:rPr lang="el-GR" dirty="0">
                <a:latin typeface="+mn-lt"/>
              </a:rPr>
              <a:t>Η γνωστή κίνηση – δηλαδή η μετατόπιση – αλλαγή θέσης στο χώρο καθώς περνάει ο χρόνος</a:t>
            </a:r>
            <a:endParaRPr lang="en-150" dirty="0">
              <a:latin typeface="+mn-lt"/>
            </a:endParaRPr>
          </a:p>
        </p:txBody>
      </p:sp>
      <p:sp>
        <p:nvSpPr>
          <p:cNvPr id="4" name="Slide Number Placeholder 3">
            <a:extLst>
              <a:ext uri="{FF2B5EF4-FFF2-40B4-BE49-F238E27FC236}">
                <a16:creationId xmlns:a16="http://schemas.microsoft.com/office/drawing/2014/main" id="{69AE14A4-5707-0F05-C437-87779F70D5DB}"/>
              </a:ext>
            </a:extLst>
          </p:cNvPr>
          <p:cNvSpPr>
            <a:spLocks noGrp="1"/>
          </p:cNvSpPr>
          <p:nvPr>
            <p:ph type="sldNum" sz="quarter" idx="5"/>
          </p:nvPr>
        </p:nvSpPr>
        <p:spPr/>
        <p:txBody>
          <a:bodyPr/>
          <a:lstStyle/>
          <a:p>
            <a:fld id="{FCC5A144-ACD4-49F8-A22E-466100B0314C}" type="slidenum">
              <a:rPr lang="en-150" smtClean="0"/>
              <a:t>41</a:t>
            </a:fld>
            <a:endParaRPr lang="en-150"/>
          </a:p>
        </p:txBody>
      </p:sp>
    </p:spTree>
    <p:extLst>
      <p:ext uri="{BB962C8B-B14F-4D97-AF65-F5344CB8AC3E}">
        <p14:creationId xmlns:p14="http://schemas.microsoft.com/office/powerpoint/2010/main" val="9232164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9CE6A-6C07-C496-BAF2-26BA553604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3AF80C-6978-0D6B-9A0C-A00DF4AE41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3F00BE-82F6-B57D-EE90-9215E51A02A0}"/>
              </a:ext>
            </a:extLst>
          </p:cNvPr>
          <p:cNvSpPr>
            <a:spLocks noGrp="1"/>
          </p:cNvSpPr>
          <p:nvPr>
            <p:ph type="body" idx="1"/>
          </p:nvPr>
        </p:nvSpPr>
        <p:spPr/>
        <p:txBody>
          <a:bodyPr/>
          <a:lstStyle/>
          <a:p>
            <a:r>
              <a:rPr lang="el-GR" dirty="0">
                <a:latin typeface="+mn-lt"/>
              </a:rPr>
              <a:t>Για να υπάρξει κίνηση σύμφωνα με τον Αριστοτέλη πρέπει να υπάρχει ένα αίτιο, το «κινούν». Τα στοιχεία τα κινεί η φύση τους προς τον φυσικό τους τόπο. Κατακόρυφη ευθύγραμμη κίνηση.</a:t>
            </a:r>
          </a:p>
          <a:p>
            <a:r>
              <a:rPr lang="el-GR" dirty="0">
                <a:latin typeface="+mn-lt"/>
              </a:rPr>
              <a:t>Το προς τα πού θα κινηθεί με φυσικό τρόπο ένα αντικείμενο, π.χ. ο ατμός, έχει να κάνει με το ποιο στοιχείο περιέχει σε μεγαλύτερη αναλογία.</a:t>
            </a:r>
          </a:p>
          <a:p>
            <a:r>
              <a:rPr lang="el-GR" dirty="0">
                <a:latin typeface="+mn-lt"/>
              </a:rPr>
              <a:t>(είναι νερό και φωτιά, αν έχει πιο πολύ φωτιά θα κινηθεί προς τα επάνω) όταν κρυώσει και φύγει η φωτιά θα συμπυκνωθεί σε σταγόνες και θα πέσει προς τα κάτω</a:t>
            </a:r>
            <a:endParaRPr lang="en-150" dirty="0">
              <a:latin typeface="+mn-lt"/>
            </a:endParaRPr>
          </a:p>
        </p:txBody>
      </p:sp>
      <p:sp>
        <p:nvSpPr>
          <p:cNvPr id="4" name="Slide Number Placeholder 3">
            <a:extLst>
              <a:ext uri="{FF2B5EF4-FFF2-40B4-BE49-F238E27FC236}">
                <a16:creationId xmlns:a16="http://schemas.microsoft.com/office/drawing/2014/main" id="{3413DB08-9D51-0E91-162A-C712D8A2D72A}"/>
              </a:ext>
            </a:extLst>
          </p:cNvPr>
          <p:cNvSpPr>
            <a:spLocks noGrp="1"/>
          </p:cNvSpPr>
          <p:nvPr>
            <p:ph type="sldNum" sz="quarter" idx="5"/>
          </p:nvPr>
        </p:nvSpPr>
        <p:spPr/>
        <p:txBody>
          <a:bodyPr/>
          <a:lstStyle/>
          <a:p>
            <a:fld id="{FCC5A144-ACD4-49F8-A22E-466100B0314C}" type="slidenum">
              <a:rPr lang="en-150" smtClean="0"/>
              <a:t>42</a:t>
            </a:fld>
            <a:endParaRPr lang="en-150"/>
          </a:p>
        </p:txBody>
      </p:sp>
    </p:spTree>
    <p:extLst>
      <p:ext uri="{BB962C8B-B14F-4D97-AF65-F5344CB8AC3E}">
        <p14:creationId xmlns:p14="http://schemas.microsoft.com/office/powerpoint/2010/main" val="14527811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03E7B-0F56-815B-786F-47CBF92D2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3629F-666B-0F6D-5BD0-72D70E967A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2330FE-2B57-F185-6D8F-E38FD0E847F1}"/>
              </a:ext>
            </a:extLst>
          </p:cNvPr>
          <p:cNvSpPr>
            <a:spLocks noGrp="1"/>
          </p:cNvSpPr>
          <p:nvPr>
            <p:ph type="body" idx="1"/>
          </p:nvPr>
        </p:nvSpPr>
        <p:spPr/>
        <p:txBody>
          <a:bodyPr/>
          <a:lstStyle/>
          <a:p>
            <a:r>
              <a:rPr lang="el-GR" dirty="0">
                <a:latin typeface="+mn-lt"/>
              </a:rPr>
              <a:t>Αντίστοιχα, μία μεγάλη πέτρα περιέχει πιο πολύ γη από ό, τι μία μικρή, άρα η φυσική τάση να πηγαίνει προς τα κάτω, θα είναι μεγαλύτερη</a:t>
            </a:r>
          </a:p>
          <a:p>
            <a:r>
              <a:rPr lang="el-GR" dirty="0">
                <a:latin typeface="+mn-lt"/>
              </a:rPr>
              <a:t>Αυτό θεωρούσε ο Αριστοτέλης και οι σύγχρονοί του ότι είναι σύμφωνο με την εμπειρία, γιατί βλέπουμε τη μεγάλη πέτρα, να πέφτει πιο γρήγορα από τη μικρή.</a:t>
            </a:r>
          </a:p>
          <a:p>
            <a:r>
              <a:rPr lang="el-GR" dirty="0">
                <a:latin typeface="+mn-lt"/>
              </a:rPr>
              <a:t>Επίσης όταν πιάσουμε ένα βαρύ αντικείμενο νιώθουμε ότι είναι πιο δύσκολο να το συγκρατήσουμε από ό, τι ένα ελαφρύ.</a:t>
            </a:r>
          </a:p>
          <a:p>
            <a:endParaRPr lang="el-GR"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Πίστευε ότι ο χρόνος που χρειάζονται δύο σώματα για να φτάσουν στο έδαφος είναι αντιστρόφως ανάλογος του βάρους τους.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Είναι εύλογο το ερώτημα γιατί δεν έκανε ένα πείραμα ο Αριστοτέλης ώστε να το ελέγξει. Αυτό είναι εύκολο να το λέμε με βάση τη σημερινή οπτική. Όμως τότε ο Αριστοτέλης θεωρούσε ότι ένα τέτοιο πείραμα αποτελεί επέμβαση στη φυσική ροή των πραγμάτων. Αυτή η όποια «μικρή» απόκλιση από την πραγματικότητα θεωρούσε ο ίδιος  ότι δεν είναι ικανή να διαταράξει το συνολικό οικοδόμημα.</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Επίσης εκείνη την εποχή τα πειράματα δεν είχαν ποσοτικό χαρακτήρα αλλά κυρίως ποιοτικό.</a:t>
            </a: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DE300109-7F19-F64C-B397-2DDE2A903440}"/>
              </a:ext>
            </a:extLst>
          </p:cNvPr>
          <p:cNvSpPr>
            <a:spLocks noGrp="1"/>
          </p:cNvSpPr>
          <p:nvPr>
            <p:ph type="sldNum" sz="quarter" idx="5"/>
          </p:nvPr>
        </p:nvSpPr>
        <p:spPr/>
        <p:txBody>
          <a:bodyPr/>
          <a:lstStyle/>
          <a:p>
            <a:fld id="{FCC5A144-ACD4-49F8-A22E-466100B0314C}" type="slidenum">
              <a:rPr lang="en-150" smtClean="0"/>
              <a:t>43</a:t>
            </a:fld>
            <a:endParaRPr lang="en-150"/>
          </a:p>
        </p:txBody>
      </p:sp>
    </p:spTree>
    <p:extLst>
      <p:ext uri="{BB962C8B-B14F-4D97-AF65-F5344CB8AC3E}">
        <p14:creationId xmlns:p14="http://schemas.microsoft.com/office/powerpoint/2010/main" val="22319287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6857F-28A0-3F58-0E7B-4209B800CA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367EF5-C5EC-BEA4-A5FC-A2CBFC5E9F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B7DB72-7927-3E62-22DD-229E3A2CA1EF}"/>
              </a:ext>
            </a:extLst>
          </p:cNvPr>
          <p:cNvSpPr>
            <a:spLocks noGrp="1"/>
          </p:cNvSpPr>
          <p:nvPr>
            <p:ph type="body" idx="1"/>
          </p:nvPr>
        </p:nvSpPr>
        <p:spPr/>
        <p:txBody>
          <a:bodyPr/>
          <a:lstStyle/>
          <a:p>
            <a:r>
              <a:rPr lang="el-GR" dirty="0">
                <a:latin typeface="+mn-lt"/>
              </a:rPr>
              <a:t>Ας δούμε λοιπόν τι συμβαίνει στον αέρα. Το πιο βαρύ σώμα πέφτει πιο γρήγορα από το ελαφρύ.</a:t>
            </a:r>
          </a:p>
          <a:p>
            <a:r>
              <a:rPr lang="el-GR" dirty="0">
                <a:latin typeface="+mn-lt"/>
              </a:rPr>
              <a:t>Αυτό γενικά είναι σύμφωνο με τη δική μας εμπειρία.</a:t>
            </a:r>
          </a:p>
          <a:p>
            <a:endParaRPr lang="el-GR" dirty="0">
              <a:latin typeface="+mn-lt"/>
            </a:endParaRPr>
          </a:p>
          <a:p>
            <a:endParaRPr lang="el-GR" dirty="0">
              <a:latin typeface="+mn-lt"/>
            </a:endParaRPr>
          </a:p>
          <a:p>
            <a:r>
              <a:rPr lang="el-GR" dirty="0">
                <a:latin typeface="+mn-lt"/>
              </a:rPr>
              <a:t>Τι θα συμβεί όμως αν αφήσουμε τα ίδια σώματα αντί στον αέρα, μέσα σε ένα υγρό, π.χ. νερό.</a:t>
            </a:r>
          </a:p>
          <a:p>
            <a:r>
              <a:rPr lang="el-GR" dirty="0">
                <a:latin typeface="+mn-lt"/>
              </a:rPr>
              <a:t>Η εμπειρία μας είναι ότι θα κινηθούν πιο αργά, διότι θα συναντήσουν αντίσταση. Μάλιστα, όσο πιο πυκνό είναι το ρευστό, π.χ. μέλι, τόσο πιο αργά θα γίνει η κίνηση.</a:t>
            </a:r>
          </a:p>
          <a:p>
            <a:endParaRPr lang="el-GR" dirty="0">
              <a:latin typeface="+mn-lt"/>
            </a:endParaRPr>
          </a:p>
          <a:p>
            <a:r>
              <a:rPr lang="el-GR" dirty="0">
                <a:latin typeface="+mn-lt"/>
              </a:rPr>
              <a:t>Τι θα συνέβαινε όμως αν υπήρχε κενό, τίποτα? Τότε τίποτα δε θα έφερνε αντίσταση στη φυσική κίνηση, και τα σώματα θα έπρεπε να βρεθούν ακαριαία στο χαμηλότερο σημείο.</a:t>
            </a:r>
          </a:p>
          <a:p>
            <a:endParaRPr lang="el-GR"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Η φύσις ουδέν ποιεί άλματα (Αριστοτέλης) – Αυτή η αρχή της συνέχειας εμφανίζεται πολύ συχνά και ως απαίτηση για σύγχρονες θεωρίες για τη φυσική</a:t>
            </a:r>
          </a:p>
          <a:p>
            <a:endParaRPr lang="el-GR" dirty="0">
              <a:latin typeface="+mn-lt"/>
            </a:endParaRPr>
          </a:p>
          <a:p>
            <a:r>
              <a:rPr lang="el-GR" dirty="0">
                <a:latin typeface="+mn-lt"/>
              </a:rPr>
              <a:t>Αυτό είναι ένα ιδεατό πείραμα – Δηλαδή ο Αριστοτέλης φαντάστηκε τι θα γινόταν σε κάποια συνθήκη προεκτείνοντας αυτό που παρατηρούσε.</a:t>
            </a:r>
          </a:p>
          <a:p>
            <a:endParaRPr lang="el-GR" dirty="0">
              <a:latin typeface="+mn-lt"/>
            </a:endParaRP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0D1D1F34-AA61-E4C5-B87E-00D6CD4D9C95}"/>
              </a:ext>
            </a:extLst>
          </p:cNvPr>
          <p:cNvSpPr>
            <a:spLocks noGrp="1"/>
          </p:cNvSpPr>
          <p:nvPr>
            <p:ph type="sldNum" sz="quarter" idx="5"/>
          </p:nvPr>
        </p:nvSpPr>
        <p:spPr/>
        <p:txBody>
          <a:bodyPr/>
          <a:lstStyle/>
          <a:p>
            <a:fld id="{FCC5A144-ACD4-49F8-A22E-466100B0314C}" type="slidenum">
              <a:rPr lang="en-150" smtClean="0"/>
              <a:t>44</a:t>
            </a:fld>
            <a:endParaRPr lang="en-150"/>
          </a:p>
        </p:txBody>
      </p:sp>
    </p:spTree>
    <p:extLst>
      <p:ext uri="{BB962C8B-B14F-4D97-AF65-F5344CB8AC3E}">
        <p14:creationId xmlns:p14="http://schemas.microsoft.com/office/powerpoint/2010/main" val="27330641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2FA01-0F61-6C98-AC8D-F1317EC63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38D533-CE7C-7BF1-81EE-1AB350DBA4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081B5C-49CE-AD15-8049-C327BAE05513}"/>
              </a:ext>
            </a:extLst>
          </p:cNvPr>
          <p:cNvSpPr>
            <a:spLocks noGrp="1"/>
          </p:cNvSpPr>
          <p:nvPr>
            <p:ph type="body" idx="1"/>
          </p:nvPr>
        </p:nvSpPr>
        <p:spPr/>
        <p:txBody>
          <a:bodyPr/>
          <a:lstStyle/>
          <a:p>
            <a:r>
              <a:rPr lang="el-GR" dirty="0">
                <a:latin typeface="+mn-lt"/>
              </a:rPr>
              <a:t>Προφανώς οι φυσικές κινήσεις δεν είναι οι μόνες κινήσεις που παρατηρούμε γύρω μας. Όταν η κίνηση δεν είναι φυσική (κατακόρυφη και ευθύγραμμη λόγω της φύσης του σώματος, τότε είναι εξαναγκασμένη)</a:t>
            </a:r>
          </a:p>
          <a:p>
            <a:endParaRPr lang="el-GR" dirty="0">
              <a:latin typeface="+mn-lt"/>
            </a:endParaRPr>
          </a:p>
          <a:p>
            <a:r>
              <a:rPr lang="el-GR" dirty="0">
                <a:latin typeface="+mn-lt"/>
              </a:rPr>
              <a:t>Ας υποθέσουμε ότι υπάρχει ένας βράχος στο έδαφος. Όσο δεν το σπρώχνει κανείς, δεν του ασκεί δύναμη κανείς και αυτό παραμένει ακίνητο. Φαίνεται ότι η φυσική του κατάσταση είναι να είναι ακίνητο, σε επαφή με τη Γη.</a:t>
            </a:r>
          </a:p>
          <a:p>
            <a:endParaRPr lang="el-GR" dirty="0">
              <a:latin typeface="+mn-lt"/>
            </a:endParaRPr>
          </a:p>
          <a:p>
            <a:r>
              <a:rPr lang="el-GR" dirty="0">
                <a:latin typeface="+mn-lt"/>
              </a:rPr>
              <a:t>Αν ένας άνθρωπος τον σπρώξει τότε αυτός θα κινηθεί. Θα κάνει μία κίνηση που δεν είναι η φυσική του. Αυτή σύμφωνα με τον Αριστοτέλη ονομάζεται εξαναγκασμένη ή βίαιη κίνηση.</a:t>
            </a:r>
          </a:p>
          <a:p>
            <a:endParaRPr lang="el-GR"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Για να συμβαίνει αυτή η κίνηση χρειάζεται να υπάρχει συνεχής δύναμη που να το θέτει σε κίνηση. Αν η δύναμη σταματήσει τότε θα σταματήσει και η κίνηση. Ο βράχος θα ακινητοποιηθεί. Δηλαδή θα επανέλθει στην φυσική του κατάσταση που είναι η ακινησία.</a:t>
            </a:r>
          </a:p>
          <a:p>
            <a:endParaRPr lang="el-GR" dirty="0">
              <a:latin typeface="+mn-lt"/>
            </a:endParaRP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9211EB79-5DBD-F231-2175-C5BA33AF9D6F}"/>
              </a:ext>
            </a:extLst>
          </p:cNvPr>
          <p:cNvSpPr>
            <a:spLocks noGrp="1"/>
          </p:cNvSpPr>
          <p:nvPr>
            <p:ph type="sldNum" sz="quarter" idx="5"/>
          </p:nvPr>
        </p:nvSpPr>
        <p:spPr/>
        <p:txBody>
          <a:bodyPr/>
          <a:lstStyle/>
          <a:p>
            <a:fld id="{FCC5A144-ACD4-49F8-A22E-466100B0314C}" type="slidenum">
              <a:rPr lang="en-150" smtClean="0"/>
              <a:t>45</a:t>
            </a:fld>
            <a:endParaRPr lang="en-150"/>
          </a:p>
        </p:txBody>
      </p:sp>
    </p:spTree>
    <p:extLst>
      <p:ext uri="{BB962C8B-B14F-4D97-AF65-F5344CB8AC3E}">
        <p14:creationId xmlns:p14="http://schemas.microsoft.com/office/powerpoint/2010/main" val="32641718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3E1DE-D987-3926-806E-EA2785ADB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42D52B-E6E8-3E4D-4BD5-5DAE504B5B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88DB65-4AFC-8020-9C5B-254B995BCBCE}"/>
              </a:ext>
            </a:extLst>
          </p:cNvPr>
          <p:cNvSpPr>
            <a:spLocks noGrp="1"/>
          </p:cNvSpPr>
          <p:nvPr>
            <p:ph type="body" idx="1"/>
          </p:nvPr>
        </p:nvSpPr>
        <p:spPr/>
        <p:txBody>
          <a:bodyPr/>
          <a:lstStyle/>
          <a:p>
            <a:r>
              <a:rPr lang="el-GR" dirty="0">
                <a:latin typeface="+mn-lt"/>
              </a:rPr>
              <a:t>Τι θα συμβεί αν σπρώξουμε πιο δυνατά;</a:t>
            </a:r>
          </a:p>
          <a:p>
            <a:r>
              <a:rPr lang="el-GR" dirty="0">
                <a:latin typeface="+mn-lt"/>
              </a:rPr>
              <a:t>Όσο πιο ισχυρή είναι η δύναμη τόσο πιο γρήγορα θα κινηθεί και το κουτί. </a:t>
            </a:r>
          </a:p>
          <a:p>
            <a:endParaRPr lang="el-GR" dirty="0">
              <a:latin typeface="+mn-lt"/>
            </a:endParaRP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35A49D3C-A353-E224-5C45-3CF7DC38C5C4}"/>
              </a:ext>
            </a:extLst>
          </p:cNvPr>
          <p:cNvSpPr>
            <a:spLocks noGrp="1"/>
          </p:cNvSpPr>
          <p:nvPr>
            <p:ph type="sldNum" sz="quarter" idx="5"/>
          </p:nvPr>
        </p:nvSpPr>
        <p:spPr/>
        <p:txBody>
          <a:bodyPr/>
          <a:lstStyle/>
          <a:p>
            <a:fld id="{FCC5A144-ACD4-49F8-A22E-466100B0314C}" type="slidenum">
              <a:rPr lang="en-150" smtClean="0"/>
              <a:t>46</a:t>
            </a:fld>
            <a:endParaRPr lang="en-150"/>
          </a:p>
        </p:txBody>
      </p:sp>
    </p:spTree>
    <p:extLst>
      <p:ext uri="{BB962C8B-B14F-4D97-AF65-F5344CB8AC3E}">
        <p14:creationId xmlns:p14="http://schemas.microsoft.com/office/powerpoint/2010/main" val="42767484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FEA5B-A10C-0BE3-F01B-3F010B0D57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7EBBCC-1489-9021-1124-39DFEE9D56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F8638-5CA3-0800-AC6A-207E7DA4E34F}"/>
              </a:ext>
            </a:extLst>
          </p:cNvPr>
          <p:cNvSpPr>
            <a:spLocks noGrp="1"/>
          </p:cNvSpPr>
          <p:nvPr>
            <p:ph type="body" idx="1"/>
          </p:nvPr>
        </p:nvSpPr>
        <p:spPr/>
        <p:txBody>
          <a:bodyPr/>
          <a:lstStyle/>
          <a:p>
            <a:r>
              <a:rPr lang="el-GR" dirty="0">
                <a:latin typeface="+mn-lt"/>
              </a:rPr>
              <a:t>Τι συμβαίνει όμως όταν πετάμε μία πέτρα? Γιατί αυτή εξακολουθεί να κινείται ακόμα και αφού φύγει από το χέρι μας και βρίσκεται στον αέρα;</a:t>
            </a:r>
          </a:p>
          <a:p>
            <a:endParaRPr lang="el-GR" dirty="0">
              <a:latin typeface="+mn-lt"/>
            </a:endParaRPr>
          </a:p>
          <a:p>
            <a:r>
              <a:rPr lang="el-GR" dirty="0">
                <a:latin typeface="+mn-lt"/>
              </a:rPr>
              <a:t>Προς το τέλος ακολουθεί τη φυσική της κίνηση, όμως στο ενδιάμεσο γιατί εξακολουθεί να κινείται; </a:t>
            </a:r>
          </a:p>
          <a:p>
            <a:endParaRPr lang="el-GR" dirty="0">
              <a:latin typeface="+mn-lt"/>
            </a:endParaRP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EB46571C-719F-B626-2CB1-509A33270A8F}"/>
              </a:ext>
            </a:extLst>
          </p:cNvPr>
          <p:cNvSpPr>
            <a:spLocks noGrp="1"/>
          </p:cNvSpPr>
          <p:nvPr>
            <p:ph type="sldNum" sz="quarter" idx="5"/>
          </p:nvPr>
        </p:nvSpPr>
        <p:spPr/>
        <p:txBody>
          <a:bodyPr/>
          <a:lstStyle/>
          <a:p>
            <a:fld id="{FCC5A144-ACD4-49F8-A22E-466100B0314C}" type="slidenum">
              <a:rPr lang="en-150" smtClean="0"/>
              <a:t>47</a:t>
            </a:fld>
            <a:endParaRPr lang="en-150"/>
          </a:p>
        </p:txBody>
      </p:sp>
    </p:spTree>
    <p:extLst>
      <p:ext uri="{BB962C8B-B14F-4D97-AF65-F5344CB8AC3E}">
        <p14:creationId xmlns:p14="http://schemas.microsoft.com/office/powerpoint/2010/main" val="14859820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F6ED1-A8C7-D765-4CDF-89F7591A7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38455-FFE8-DE0F-A2B6-4642C48141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E3FC53-C507-E819-A63C-48A31EDEAECA}"/>
              </a:ext>
            </a:extLst>
          </p:cNvPr>
          <p:cNvSpPr>
            <a:spLocks noGrp="1"/>
          </p:cNvSpPr>
          <p:nvPr>
            <p:ph type="body" idx="1"/>
          </p:nvPr>
        </p:nvSpPr>
        <p:spPr/>
        <p:txBody>
          <a:bodyPr/>
          <a:lstStyle/>
          <a:p>
            <a:r>
              <a:rPr lang="el-GR" dirty="0">
                <a:latin typeface="+mn-lt"/>
              </a:rPr>
              <a:t>Αυτό είναι το λεγόμενο πρόβλημα του κινούμενου βέλους.</a:t>
            </a: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AB8D2302-1B74-B56C-63AD-24590A07BF69}"/>
              </a:ext>
            </a:extLst>
          </p:cNvPr>
          <p:cNvSpPr>
            <a:spLocks noGrp="1"/>
          </p:cNvSpPr>
          <p:nvPr>
            <p:ph type="sldNum" sz="quarter" idx="5"/>
          </p:nvPr>
        </p:nvSpPr>
        <p:spPr/>
        <p:txBody>
          <a:bodyPr/>
          <a:lstStyle/>
          <a:p>
            <a:fld id="{FCC5A144-ACD4-49F8-A22E-466100B0314C}" type="slidenum">
              <a:rPr lang="en-150" smtClean="0"/>
              <a:t>48</a:t>
            </a:fld>
            <a:endParaRPr lang="en-150"/>
          </a:p>
        </p:txBody>
      </p:sp>
    </p:spTree>
    <p:extLst>
      <p:ext uri="{BB962C8B-B14F-4D97-AF65-F5344CB8AC3E}">
        <p14:creationId xmlns:p14="http://schemas.microsoft.com/office/powerpoint/2010/main" val="25796550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3ECA1-CDBE-2F5E-1505-DD38779E07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5800FB-EC97-E5D3-955B-3176511404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4DC242-274E-ADDD-69E3-6DC5935F8836}"/>
              </a:ext>
            </a:extLst>
          </p:cNvPr>
          <p:cNvSpPr>
            <a:spLocks noGrp="1"/>
          </p:cNvSpPr>
          <p:nvPr>
            <p:ph type="body" idx="1"/>
          </p:nvPr>
        </p:nvSpPr>
        <p:spPr/>
        <p:txBody>
          <a:bodyPr/>
          <a:lstStyle/>
          <a:p>
            <a:r>
              <a:rPr lang="el-GR" dirty="0">
                <a:latin typeface="+mn-lt"/>
              </a:rPr>
              <a:t>Αυτό είναι το λεγόμενο πρόβλημα του κινούμενου βέλους.</a:t>
            </a:r>
          </a:p>
          <a:p>
            <a:endParaRPr lang="el-GR" dirty="0">
              <a:latin typeface="+mn-lt"/>
            </a:endParaRPr>
          </a:p>
          <a:p>
            <a:r>
              <a:rPr lang="el-GR" dirty="0">
                <a:latin typeface="+mn-lt"/>
              </a:rPr>
              <a:t>Σύμφωνα με τον Αριστοτέλη, ο αέρας διεγείρεται από την κίνηση του βέλους και έτσι αυτός μεταδίδει τη δύναμη στο βέλος, διότι το βέλος κινεί τον αέρα, και αυτός συμπληρώνει την κίνησή του στο πίσω μέρος του βέλους ώστε να μην δημιουργηθεί κενό – κάτι ανεπίτρεπτο. Το εξωτερικό αίτιο της κίνησης γίνεται ο αέρας.</a:t>
            </a:r>
          </a:p>
          <a:p>
            <a:endParaRPr lang="el-GR" dirty="0">
              <a:latin typeface="+mn-lt"/>
            </a:endParaRPr>
          </a:p>
          <a:p>
            <a:r>
              <a:rPr lang="el-GR" dirty="0">
                <a:latin typeface="+mn-lt"/>
              </a:rPr>
              <a:t>Έτσι, επιβιώνει η θεωρία που λέει ότι το κινούμενο σώμα χρειάζεται συνεχώς κάποια δύναμη για να συνεχίζει να κινείται.</a:t>
            </a:r>
          </a:p>
          <a:p>
            <a:endParaRPr lang="el-GR" dirty="0">
              <a:latin typeface="+mn-lt"/>
            </a:endParaRPr>
          </a:p>
          <a:p>
            <a:endParaRPr lang="en-150" dirty="0">
              <a:latin typeface="+mn-lt"/>
            </a:endParaRPr>
          </a:p>
        </p:txBody>
      </p:sp>
      <p:sp>
        <p:nvSpPr>
          <p:cNvPr id="4" name="Slide Number Placeholder 3">
            <a:extLst>
              <a:ext uri="{FF2B5EF4-FFF2-40B4-BE49-F238E27FC236}">
                <a16:creationId xmlns:a16="http://schemas.microsoft.com/office/drawing/2014/main" id="{F363ADA9-717B-1B22-4C2C-36502AA35724}"/>
              </a:ext>
            </a:extLst>
          </p:cNvPr>
          <p:cNvSpPr>
            <a:spLocks noGrp="1"/>
          </p:cNvSpPr>
          <p:nvPr>
            <p:ph type="sldNum" sz="quarter" idx="5"/>
          </p:nvPr>
        </p:nvSpPr>
        <p:spPr/>
        <p:txBody>
          <a:bodyPr/>
          <a:lstStyle/>
          <a:p>
            <a:fld id="{FCC5A144-ACD4-49F8-A22E-466100B0314C}" type="slidenum">
              <a:rPr lang="en-150" smtClean="0"/>
              <a:t>49</a:t>
            </a:fld>
            <a:endParaRPr lang="en-150"/>
          </a:p>
        </p:txBody>
      </p:sp>
    </p:spTree>
    <p:extLst>
      <p:ext uri="{BB962C8B-B14F-4D97-AF65-F5344CB8AC3E}">
        <p14:creationId xmlns:p14="http://schemas.microsoft.com/office/powerpoint/2010/main" val="20323611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E0468-BCFB-0670-DD0B-F788457904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BAFA7-65B2-64C2-A42D-6D7AF259BF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A4B62F-F854-A7BE-DEB2-8511D1176CC1}"/>
              </a:ext>
            </a:extLst>
          </p:cNvPr>
          <p:cNvSpPr>
            <a:spLocks noGrp="1"/>
          </p:cNvSpPr>
          <p:nvPr>
            <p:ph type="body" idx="1"/>
          </p:nvPr>
        </p:nvSpPr>
        <p:spPr/>
        <p:txBody>
          <a:bodyPr/>
          <a:lstStyle/>
          <a:p>
            <a:r>
              <a:rPr lang="el-GR" dirty="0">
                <a:latin typeface="+mn-lt"/>
              </a:rPr>
              <a:t>Η Γη είναι στο κέντρο. Γεωκεντρικό Σύστημα. Ο φυσικός τόπος των στοιχείων, κινούνται προς τα εκεί.</a:t>
            </a:r>
          </a:p>
          <a:p>
            <a:r>
              <a:rPr lang="el-GR" dirty="0">
                <a:latin typeface="+mn-lt"/>
              </a:rPr>
              <a:t>Κόσμος: Από τη λέξη κόσμημα (Κόσμος σημαίνει τάξη, οργάνωση, αρμονία – Κόσμημα συνδέεται με την ομορφιά και αρμονία .</a:t>
            </a:r>
          </a:p>
          <a:p>
            <a:r>
              <a:rPr lang="el-GR" dirty="0">
                <a:latin typeface="+mn-lt"/>
              </a:rPr>
              <a:t>Δεν υπάρχει πουθενά το κενό.</a:t>
            </a:r>
          </a:p>
          <a:p>
            <a:endParaRPr lang="el-GR" dirty="0">
              <a:latin typeface="+mn-lt"/>
            </a:endParaRPr>
          </a:p>
          <a:p>
            <a:r>
              <a:rPr lang="el-GR" dirty="0">
                <a:latin typeface="+mn-lt"/>
              </a:rPr>
              <a:t>Οι τέλειες κινήσεις στην ουράνια σφαίρα σημαίνουν ότι εκεί υπάρχει μία άλλη ουσία η πέμπτη – ο αιθέρας η πεμπτουσία. Η πεμπτουσία, σήμερα με αυτό εννοούμε κάτι πολύτιμο κάτι ουσιαστικό. Δεν υπάρχει το αντίθετο και άρα η φυσική κίνηση είναι κυκλική ομαλή και συνεχής. Εκεί βρίσκεται το αιώνιο κινούν (το ακίνητο κινούν, υπεύθυνο για όλες τις κινήσεις)</a:t>
            </a:r>
          </a:p>
          <a:p>
            <a:endParaRPr lang="el-GR" dirty="0">
              <a:latin typeface="+mn-lt"/>
            </a:endParaRPr>
          </a:p>
          <a:p>
            <a:r>
              <a:rPr lang="el-GR" dirty="0">
                <a:latin typeface="+mn-lt"/>
              </a:rPr>
              <a:t>Εκεί δεν συντελούνται μεταβολές.</a:t>
            </a:r>
            <a:endParaRPr lang="en-US" dirty="0">
              <a:latin typeface="+mn-lt"/>
            </a:endParaRPr>
          </a:p>
          <a:p>
            <a:endParaRPr lang="en-US" dirty="0">
              <a:latin typeface="+mn-lt"/>
            </a:endParaRPr>
          </a:p>
          <a:p>
            <a:r>
              <a:rPr lang="el-GR" dirty="0">
                <a:latin typeface="+mn-lt"/>
              </a:rPr>
              <a:t>Η έννοια του αιθέρα ταλαιπώρησε και μέχρι πολύ πρόσφατα τους Φυσικούς (19</a:t>
            </a:r>
            <a:r>
              <a:rPr lang="el-GR" baseline="30000" dirty="0">
                <a:latin typeface="+mn-lt"/>
              </a:rPr>
              <a:t>ο</a:t>
            </a:r>
            <a:r>
              <a:rPr lang="el-GR" dirty="0">
                <a:latin typeface="+mn-lt"/>
              </a:rPr>
              <a:t> αιώνα – Διάδοση φωτός στο κενό).</a:t>
            </a:r>
          </a:p>
        </p:txBody>
      </p:sp>
      <p:sp>
        <p:nvSpPr>
          <p:cNvPr id="4" name="Slide Number Placeholder 3">
            <a:extLst>
              <a:ext uri="{FF2B5EF4-FFF2-40B4-BE49-F238E27FC236}">
                <a16:creationId xmlns:a16="http://schemas.microsoft.com/office/drawing/2014/main" id="{7BCB79C6-27B0-3797-FDBA-A23E5716A9CB}"/>
              </a:ext>
            </a:extLst>
          </p:cNvPr>
          <p:cNvSpPr>
            <a:spLocks noGrp="1"/>
          </p:cNvSpPr>
          <p:nvPr>
            <p:ph type="sldNum" sz="quarter" idx="5"/>
          </p:nvPr>
        </p:nvSpPr>
        <p:spPr/>
        <p:txBody>
          <a:bodyPr/>
          <a:lstStyle/>
          <a:p>
            <a:fld id="{FCC5A144-ACD4-49F8-A22E-466100B0314C}" type="slidenum">
              <a:rPr lang="en-150" smtClean="0"/>
              <a:t>50</a:t>
            </a:fld>
            <a:endParaRPr lang="en-150"/>
          </a:p>
        </p:txBody>
      </p:sp>
    </p:spTree>
    <p:extLst>
      <p:ext uri="{BB962C8B-B14F-4D97-AF65-F5344CB8AC3E}">
        <p14:creationId xmlns:p14="http://schemas.microsoft.com/office/powerpoint/2010/main" val="1097298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B774D-699D-5952-8100-E3462C583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4F13AA-18DF-34EC-698C-5FB6D54570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AF32B5-EFAB-DE6F-0618-B9A9905EA2C2}"/>
              </a:ext>
            </a:extLst>
          </p:cNvPr>
          <p:cNvSpPr>
            <a:spLocks noGrp="1"/>
          </p:cNvSpPr>
          <p:nvPr>
            <p:ph type="body" idx="1"/>
          </p:nvPr>
        </p:nvSpPr>
        <p:spPr/>
        <p:txBody>
          <a:bodyPr/>
          <a:lstStyle/>
          <a:p>
            <a:r>
              <a:rPr lang="el-GR" dirty="0">
                <a:latin typeface="+mn-lt"/>
              </a:rPr>
              <a:t>Έχουμε ένα πλήρες σύστημα που προσπαθεί να ερμηνεύσει με λίγες έννοιες απλές αρχές, και την κοινή λογική, τις μεταβολές που παρατηρούμε (κυρίως την κίνηση)</a:t>
            </a:r>
          </a:p>
          <a:p>
            <a:endParaRPr lang="el-GR" dirty="0">
              <a:latin typeface="+mn-lt"/>
            </a:endParaRPr>
          </a:p>
        </p:txBody>
      </p:sp>
      <p:sp>
        <p:nvSpPr>
          <p:cNvPr id="4" name="Slide Number Placeholder 3">
            <a:extLst>
              <a:ext uri="{FF2B5EF4-FFF2-40B4-BE49-F238E27FC236}">
                <a16:creationId xmlns:a16="http://schemas.microsoft.com/office/drawing/2014/main" id="{FB141C66-8201-1DA5-304F-A0DA2217B446}"/>
              </a:ext>
            </a:extLst>
          </p:cNvPr>
          <p:cNvSpPr>
            <a:spLocks noGrp="1"/>
          </p:cNvSpPr>
          <p:nvPr>
            <p:ph type="sldNum" sz="quarter" idx="5"/>
          </p:nvPr>
        </p:nvSpPr>
        <p:spPr/>
        <p:txBody>
          <a:bodyPr/>
          <a:lstStyle/>
          <a:p>
            <a:fld id="{FCC5A144-ACD4-49F8-A22E-466100B0314C}" type="slidenum">
              <a:rPr lang="en-150" smtClean="0"/>
              <a:t>51</a:t>
            </a:fld>
            <a:endParaRPr lang="en-150"/>
          </a:p>
        </p:txBody>
      </p:sp>
    </p:spTree>
    <p:extLst>
      <p:ext uri="{BB962C8B-B14F-4D97-AF65-F5344CB8AC3E}">
        <p14:creationId xmlns:p14="http://schemas.microsoft.com/office/powerpoint/2010/main" val="36599071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B3A1F-4F50-7E72-3A94-F92AF7E215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469BA9-855C-21FA-5868-DD2D899618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F6B834-5CF2-2525-EC92-F0C5C59BC500}"/>
              </a:ext>
            </a:extLst>
          </p:cNvPr>
          <p:cNvSpPr>
            <a:spLocks noGrp="1"/>
          </p:cNvSpPr>
          <p:nvPr>
            <p:ph type="body" idx="1"/>
          </p:nvPr>
        </p:nvSpPr>
        <p:spPr/>
        <p:txBody>
          <a:bodyPr/>
          <a:lstStyle/>
          <a:p>
            <a:r>
              <a:rPr lang="el-GR" dirty="0">
                <a:latin typeface="+mn-lt"/>
              </a:rPr>
              <a:t>Διαφορές – Σύγκριση</a:t>
            </a:r>
          </a:p>
          <a:p>
            <a:r>
              <a:rPr lang="el-GR" dirty="0">
                <a:latin typeface="+mn-lt"/>
              </a:rPr>
              <a:t>Πιο πολλά στοιχεία, πιο ποσοτικός πίνακας, η θέση κολώνα και γραμμή σχετίζονται με τις χημικές και φυσικές ιδιότητες.</a:t>
            </a:r>
          </a:p>
          <a:p>
            <a:r>
              <a:rPr lang="el-GR" dirty="0">
                <a:latin typeface="+mn-lt"/>
              </a:rPr>
              <a:t>Με τον Περιοδικό Πίνακα ο </a:t>
            </a:r>
            <a:r>
              <a:rPr lang="el-GR" dirty="0" err="1">
                <a:latin typeface="+mn-lt"/>
              </a:rPr>
              <a:t>Μεντελέγιεφ</a:t>
            </a:r>
            <a:r>
              <a:rPr lang="el-GR" dirty="0">
                <a:latin typeface="+mn-lt"/>
              </a:rPr>
              <a:t> μπόρεσε και να προβλέψει ιδιότητες στοιχείων.</a:t>
            </a:r>
          </a:p>
        </p:txBody>
      </p:sp>
      <p:sp>
        <p:nvSpPr>
          <p:cNvPr id="4" name="Slide Number Placeholder 3">
            <a:extLst>
              <a:ext uri="{FF2B5EF4-FFF2-40B4-BE49-F238E27FC236}">
                <a16:creationId xmlns:a16="http://schemas.microsoft.com/office/drawing/2014/main" id="{C4437D97-17A3-7C65-D19B-067B3CA41E1B}"/>
              </a:ext>
            </a:extLst>
          </p:cNvPr>
          <p:cNvSpPr>
            <a:spLocks noGrp="1"/>
          </p:cNvSpPr>
          <p:nvPr>
            <p:ph type="sldNum" sz="quarter" idx="5"/>
          </p:nvPr>
        </p:nvSpPr>
        <p:spPr/>
        <p:txBody>
          <a:bodyPr/>
          <a:lstStyle/>
          <a:p>
            <a:fld id="{FCC5A144-ACD4-49F8-A22E-466100B0314C}" type="slidenum">
              <a:rPr lang="en-150" smtClean="0"/>
              <a:t>52</a:t>
            </a:fld>
            <a:endParaRPr lang="en-150"/>
          </a:p>
        </p:txBody>
      </p:sp>
    </p:spTree>
    <p:extLst>
      <p:ext uri="{BB962C8B-B14F-4D97-AF65-F5344CB8AC3E}">
        <p14:creationId xmlns:p14="http://schemas.microsoft.com/office/powerpoint/2010/main" val="13611724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DCE56-FD95-9EE9-B609-23FF4982B2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B84E76-0665-3B7F-0CCC-D91886618D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31E82-35BE-AA75-C27F-D1B149D9C6F4}"/>
              </a:ext>
            </a:extLst>
          </p:cNvPr>
          <p:cNvSpPr>
            <a:spLocks noGrp="1"/>
          </p:cNvSpPr>
          <p:nvPr>
            <p:ph type="body" idx="1"/>
          </p:nvPr>
        </p:nvSpPr>
        <p:spPr/>
        <p:txBody>
          <a:bodyPr/>
          <a:lstStyle/>
          <a:p>
            <a:r>
              <a:rPr lang="el-GR" dirty="0">
                <a:latin typeface="+mn-lt"/>
              </a:rPr>
              <a:t>Στη σύγχρονη Φυσική, αυτό θεωρείται το τελευταία αποδεκτό Μοντέλο για τα Στοιχειώδη Σωματίδια, δηλαδή ό, τι παρατηρούμε (έμμεσα ή άμεσα) γύρω μας φτιάχνεται από συνδυασμούς αυτών των στοιχειωδών σωματιδίων. Καθιερωμένο Μοντέλο.</a:t>
            </a:r>
          </a:p>
        </p:txBody>
      </p:sp>
      <p:sp>
        <p:nvSpPr>
          <p:cNvPr id="4" name="Slide Number Placeholder 3">
            <a:extLst>
              <a:ext uri="{FF2B5EF4-FFF2-40B4-BE49-F238E27FC236}">
                <a16:creationId xmlns:a16="http://schemas.microsoft.com/office/drawing/2014/main" id="{0B2BED53-B599-1449-DE31-37837385C43F}"/>
              </a:ext>
            </a:extLst>
          </p:cNvPr>
          <p:cNvSpPr>
            <a:spLocks noGrp="1"/>
          </p:cNvSpPr>
          <p:nvPr>
            <p:ph type="sldNum" sz="quarter" idx="5"/>
          </p:nvPr>
        </p:nvSpPr>
        <p:spPr/>
        <p:txBody>
          <a:bodyPr/>
          <a:lstStyle/>
          <a:p>
            <a:fld id="{FCC5A144-ACD4-49F8-A22E-466100B0314C}" type="slidenum">
              <a:rPr lang="en-150" smtClean="0"/>
              <a:t>53</a:t>
            </a:fld>
            <a:endParaRPr lang="en-150"/>
          </a:p>
        </p:txBody>
      </p:sp>
    </p:spTree>
    <p:extLst>
      <p:ext uri="{BB962C8B-B14F-4D97-AF65-F5344CB8AC3E}">
        <p14:creationId xmlns:p14="http://schemas.microsoft.com/office/powerpoint/2010/main" val="29739359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D40EF-FAC7-732F-7CDC-894E1672C6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B24914-BC82-9316-6583-134115E1C1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5A2678-B7D9-D237-AB0F-C6B7D777FBC2}"/>
              </a:ext>
            </a:extLst>
          </p:cNvPr>
          <p:cNvSpPr>
            <a:spLocks noGrp="1"/>
          </p:cNvSpPr>
          <p:nvPr>
            <p:ph type="body" idx="1"/>
          </p:nvPr>
        </p:nvSpPr>
        <p:spPr/>
        <p:txBody>
          <a:bodyPr/>
          <a:lstStyle/>
          <a:p>
            <a:r>
              <a:rPr lang="el-GR" dirty="0">
                <a:latin typeface="+mn-lt"/>
              </a:rPr>
              <a:t>Ο τέλειος αιθέρας κάνει την τέλεια κίνηση που είναι η κυκλική – η αέναη κυκλική.</a:t>
            </a:r>
          </a:p>
          <a:p>
            <a:r>
              <a:rPr lang="el-GR" dirty="0">
                <a:latin typeface="+mn-lt"/>
              </a:rPr>
              <a:t>Βασικά φανταζόταν σφαίρες που η μία περικλείει την άλλη και κάνουν περιστρεφόμενη κίνηση.</a:t>
            </a:r>
          </a:p>
          <a:p>
            <a:endParaRPr lang="el-GR" dirty="0">
              <a:latin typeface="+mn-lt"/>
            </a:endParaRPr>
          </a:p>
          <a:p>
            <a:r>
              <a:rPr lang="el-GR" dirty="0">
                <a:latin typeface="+mn-lt"/>
              </a:rPr>
              <a:t>Προφανώς δεν ήξερε τη σειρά των πλανητών ως προς την απόσταση από τη Γη. Είχαν κάνει εκτιμήσεις με βάση το μέγεθος, τη φωτεινότητα, και την ταχύτητα κίνησης στον ουρανό.</a:t>
            </a:r>
          </a:p>
          <a:p>
            <a:endParaRPr lang="el-GR" dirty="0">
              <a:latin typeface="+mn-lt"/>
            </a:endParaRPr>
          </a:p>
          <a:p>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2A128AFF-0B50-FDBF-7E08-F2A3C124CBA1}"/>
              </a:ext>
            </a:extLst>
          </p:cNvPr>
          <p:cNvSpPr>
            <a:spLocks noGrp="1"/>
          </p:cNvSpPr>
          <p:nvPr>
            <p:ph type="sldNum" sz="quarter" idx="5"/>
          </p:nvPr>
        </p:nvSpPr>
        <p:spPr/>
        <p:txBody>
          <a:bodyPr/>
          <a:lstStyle/>
          <a:p>
            <a:fld id="{FCC5A144-ACD4-49F8-A22E-466100B0314C}" type="slidenum">
              <a:rPr lang="en-150" smtClean="0"/>
              <a:t>54</a:t>
            </a:fld>
            <a:endParaRPr lang="en-150"/>
          </a:p>
        </p:txBody>
      </p:sp>
    </p:spTree>
    <p:extLst>
      <p:ext uri="{BB962C8B-B14F-4D97-AF65-F5344CB8AC3E}">
        <p14:creationId xmlns:p14="http://schemas.microsoft.com/office/powerpoint/2010/main" val="3416277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77474-6290-DA21-ED9D-B360A577C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CD5664-29F1-C090-DC74-C9C806834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703ABD-922D-012F-A5DA-AEE9838556CF}"/>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E49B8BF6-CA27-F322-97CF-F4B05AB9D90B}"/>
              </a:ext>
            </a:extLst>
          </p:cNvPr>
          <p:cNvSpPr>
            <a:spLocks noGrp="1"/>
          </p:cNvSpPr>
          <p:nvPr>
            <p:ph type="sldNum" sz="quarter" idx="5"/>
          </p:nvPr>
        </p:nvSpPr>
        <p:spPr/>
        <p:txBody>
          <a:bodyPr/>
          <a:lstStyle/>
          <a:p>
            <a:fld id="{FCC5A144-ACD4-49F8-A22E-466100B0314C}" type="slidenum">
              <a:rPr lang="en-150" smtClean="0"/>
              <a:t>55</a:t>
            </a:fld>
            <a:endParaRPr lang="en-150"/>
          </a:p>
        </p:txBody>
      </p:sp>
    </p:spTree>
    <p:extLst>
      <p:ext uri="{BB962C8B-B14F-4D97-AF65-F5344CB8AC3E}">
        <p14:creationId xmlns:p14="http://schemas.microsoft.com/office/powerpoint/2010/main" val="39212207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E5E9E-45B9-57E5-A37B-A3BCF9CBC7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C96DBD-886F-E6A6-A79E-C41BC87BA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689201-5534-643B-09AC-CCA9AD288A5E}"/>
              </a:ext>
            </a:extLst>
          </p:cNvPr>
          <p:cNvSpPr>
            <a:spLocks noGrp="1"/>
          </p:cNvSpPr>
          <p:nvPr>
            <p:ph type="body" idx="1"/>
          </p:nvPr>
        </p:nvSpPr>
        <p:spPr/>
        <p:txBody>
          <a:bodyPr/>
          <a:lstStyle/>
          <a:p>
            <a:r>
              <a:rPr lang="en-US" dirty="0">
                <a:latin typeface="+mn-lt"/>
              </a:rPr>
              <a:t>Circumpolar: a celestial object that from a given latitude on Earth never sets below the horizon due to its proximity to one of the celestial poles. Important in navigation.</a:t>
            </a:r>
            <a:endParaRPr lang="el-GR" dirty="0">
              <a:latin typeface="+mn-lt"/>
            </a:endParaRPr>
          </a:p>
        </p:txBody>
      </p:sp>
      <p:sp>
        <p:nvSpPr>
          <p:cNvPr id="4" name="Slide Number Placeholder 3">
            <a:extLst>
              <a:ext uri="{FF2B5EF4-FFF2-40B4-BE49-F238E27FC236}">
                <a16:creationId xmlns:a16="http://schemas.microsoft.com/office/drawing/2014/main" id="{758F482C-60F4-795D-639A-012833D4009C}"/>
              </a:ext>
            </a:extLst>
          </p:cNvPr>
          <p:cNvSpPr>
            <a:spLocks noGrp="1"/>
          </p:cNvSpPr>
          <p:nvPr>
            <p:ph type="sldNum" sz="quarter" idx="5"/>
          </p:nvPr>
        </p:nvSpPr>
        <p:spPr/>
        <p:txBody>
          <a:bodyPr/>
          <a:lstStyle/>
          <a:p>
            <a:fld id="{FCC5A144-ACD4-49F8-A22E-466100B0314C}" type="slidenum">
              <a:rPr lang="en-150" smtClean="0"/>
              <a:t>56</a:t>
            </a:fld>
            <a:endParaRPr lang="en-150"/>
          </a:p>
        </p:txBody>
      </p:sp>
    </p:spTree>
    <p:extLst>
      <p:ext uri="{BB962C8B-B14F-4D97-AF65-F5344CB8AC3E}">
        <p14:creationId xmlns:p14="http://schemas.microsoft.com/office/powerpoint/2010/main" val="36687465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A9700-5DE2-8693-992C-35DB9FA259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84FD82-5EF6-C6D0-DF02-95DB444C6E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1AEB11-6A42-970F-DDE4-79C9FB89DDF7}"/>
              </a:ext>
            </a:extLst>
          </p:cNvPr>
          <p:cNvSpPr>
            <a:spLocks noGrp="1"/>
          </p:cNvSpPr>
          <p:nvPr>
            <p:ph type="body" idx="1"/>
          </p:nvPr>
        </p:nvSpPr>
        <p:spPr/>
        <p:txBody>
          <a:bodyPr/>
          <a:lstStyle/>
          <a:p>
            <a:r>
              <a:rPr lang="en-US" b="0" i="0" dirty="0">
                <a:solidFill>
                  <a:srgbClr val="131313"/>
                </a:solidFill>
                <a:effectLst/>
                <a:latin typeface="Roboto" panose="02000000000000000000" pitchFamily="2" charset="0"/>
              </a:rPr>
              <a:t>Sit back and enjoy this time-lapse video shot by ©Johannes </a:t>
            </a:r>
            <a:r>
              <a:rPr lang="en-US" b="0" i="0" dirty="0" err="1">
                <a:solidFill>
                  <a:srgbClr val="131313"/>
                </a:solidFill>
                <a:effectLst/>
                <a:latin typeface="Roboto" panose="02000000000000000000" pitchFamily="2" charset="0"/>
              </a:rPr>
              <a:t>Schedler</a:t>
            </a:r>
            <a:r>
              <a:rPr lang="en-US" b="0" i="0" dirty="0">
                <a:solidFill>
                  <a:srgbClr val="131313"/>
                </a:solidFill>
                <a:effectLst/>
                <a:latin typeface="Roboto" panose="02000000000000000000" pitchFamily="2" charset="0"/>
              </a:rPr>
              <a:t> at the CTIO observatory in Chile. He used a Nikon D810A and the AF-S NIKKOR 14–24 mm f2.8G ED lens, at 14 mm, f2.8, exposure 30s × 1000 images, ISO 3200. The Nikon D810A is Nikon's first FX-format DSLR </a:t>
            </a:r>
            <a:r>
              <a:rPr lang="en-US" b="0" i="0" dirty="0" err="1">
                <a:solidFill>
                  <a:srgbClr val="131313"/>
                </a:solidFill>
                <a:effectLst/>
                <a:latin typeface="Roboto" panose="02000000000000000000" pitchFamily="2" charset="0"/>
              </a:rPr>
              <a:t>DSLR</a:t>
            </a:r>
            <a:r>
              <a:rPr lang="en-US" b="0" i="0" dirty="0">
                <a:solidFill>
                  <a:srgbClr val="131313"/>
                </a:solidFill>
                <a:effectLst/>
                <a:latin typeface="Roboto" panose="02000000000000000000" pitchFamily="2" charset="0"/>
              </a:rPr>
              <a:t> dedicated to long-exposure deep-sky astrophotography </a:t>
            </a:r>
            <a:r>
              <a:rPr lang="en-US" b="0" i="0" u="none" strike="noStrike" dirty="0">
                <a:solidFill>
                  <a:srgbClr val="065FD4"/>
                </a:solidFill>
                <a:effectLst/>
                <a:latin typeface="Roboto" panose="02000000000000000000" pitchFamily="2" charset="0"/>
                <a:hlinkClick r:id="rId3"/>
              </a:rPr>
              <a:t>http://bit.ly/photosD810A</a:t>
            </a:r>
            <a:endParaRPr lang="el-GR" dirty="0">
              <a:latin typeface="+mn-lt"/>
            </a:endParaRPr>
          </a:p>
        </p:txBody>
      </p:sp>
      <p:sp>
        <p:nvSpPr>
          <p:cNvPr id="4" name="Slide Number Placeholder 3">
            <a:extLst>
              <a:ext uri="{FF2B5EF4-FFF2-40B4-BE49-F238E27FC236}">
                <a16:creationId xmlns:a16="http://schemas.microsoft.com/office/drawing/2014/main" id="{2C5B7988-893E-9693-436D-44E79B318129}"/>
              </a:ext>
            </a:extLst>
          </p:cNvPr>
          <p:cNvSpPr>
            <a:spLocks noGrp="1"/>
          </p:cNvSpPr>
          <p:nvPr>
            <p:ph type="sldNum" sz="quarter" idx="5"/>
          </p:nvPr>
        </p:nvSpPr>
        <p:spPr/>
        <p:txBody>
          <a:bodyPr/>
          <a:lstStyle/>
          <a:p>
            <a:fld id="{FCC5A144-ACD4-49F8-A22E-466100B0314C}" type="slidenum">
              <a:rPr lang="en-150" smtClean="0"/>
              <a:t>57</a:t>
            </a:fld>
            <a:endParaRPr lang="en-150"/>
          </a:p>
        </p:txBody>
      </p:sp>
    </p:spTree>
    <p:extLst>
      <p:ext uri="{BB962C8B-B14F-4D97-AF65-F5344CB8AC3E}">
        <p14:creationId xmlns:p14="http://schemas.microsoft.com/office/powerpoint/2010/main" val="6788791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BD868-AEF1-5A94-50FE-2EBF5B6703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9D4DA-7849-2B45-44E2-2DFC77D367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CAFB1A-1616-0F74-18CF-8042A6F2FC07}"/>
              </a:ext>
            </a:extLst>
          </p:cNvPr>
          <p:cNvSpPr>
            <a:spLocks noGrp="1"/>
          </p:cNvSpPr>
          <p:nvPr>
            <p:ph type="body" idx="1"/>
          </p:nvPr>
        </p:nvSpPr>
        <p:spPr/>
        <p:txBody>
          <a:bodyPr/>
          <a:lstStyle/>
          <a:p>
            <a:r>
              <a:rPr lang="el-GR" dirty="0">
                <a:latin typeface="+mn-lt"/>
              </a:rPr>
              <a:t>Τα ουράνια σώματα περιέργως φαίνεται όλα μαζί συντονισμένα να κάνουν κυκλική κίνηση ακόμα και ο Ήλιος, αυτό ήταν γνωστό στους αρχαίους Έλληνες.</a:t>
            </a:r>
          </a:p>
          <a:p>
            <a:endParaRPr lang="el-GR" dirty="0">
              <a:latin typeface="+mn-lt"/>
            </a:endParaRPr>
          </a:p>
          <a:p>
            <a:r>
              <a:rPr lang="el-GR" dirty="0">
                <a:latin typeface="+mn-lt"/>
              </a:rPr>
              <a:t>Πόσο διαρκεί αυτή η κίνηση?</a:t>
            </a:r>
          </a:p>
          <a:p>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BF6C6F93-C506-135E-9303-64882034C9AC}"/>
              </a:ext>
            </a:extLst>
          </p:cNvPr>
          <p:cNvSpPr>
            <a:spLocks noGrp="1"/>
          </p:cNvSpPr>
          <p:nvPr>
            <p:ph type="sldNum" sz="quarter" idx="5"/>
          </p:nvPr>
        </p:nvSpPr>
        <p:spPr/>
        <p:txBody>
          <a:bodyPr/>
          <a:lstStyle/>
          <a:p>
            <a:fld id="{FCC5A144-ACD4-49F8-A22E-466100B0314C}" type="slidenum">
              <a:rPr lang="en-150" smtClean="0"/>
              <a:t>58</a:t>
            </a:fld>
            <a:endParaRPr lang="en-150"/>
          </a:p>
        </p:txBody>
      </p:sp>
    </p:spTree>
    <p:extLst>
      <p:ext uri="{BB962C8B-B14F-4D97-AF65-F5344CB8AC3E}">
        <p14:creationId xmlns:p14="http://schemas.microsoft.com/office/powerpoint/2010/main" val="42528780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8527E-1E3A-95D8-4A7D-F0C4D5C43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22E57-2F06-8B7A-76F4-94CB7C4775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D4982D-1682-9435-1A81-F67A2AD954B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BDE51EE4-A03E-A03A-4A12-20F70D0529AF}"/>
              </a:ext>
            </a:extLst>
          </p:cNvPr>
          <p:cNvSpPr>
            <a:spLocks noGrp="1"/>
          </p:cNvSpPr>
          <p:nvPr>
            <p:ph type="sldNum" sz="quarter" idx="5"/>
          </p:nvPr>
        </p:nvSpPr>
        <p:spPr/>
        <p:txBody>
          <a:bodyPr/>
          <a:lstStyle/>
          <a:p>
            <a:fld id="{FCC5A144-ACD4-49F8-A22E-466100B0314C}" type="slidenum">
              <a:rPr lang="en-150" smtClean="0"/>
              <a:t>59</a:t>
            </a:fld>
            <a:endParaRPr lang="en-150"/>
          </a:p>
        </p:txBody>
      </p:sp>
    </p:spTree>
    <p:extLst>
      <p:ext uri="{BB962C8B-B14F-4D97-AF65-F5344CB8AC3E}">
        <p14:creationId xmlns:p14="http://schemas.microsoft.com/office/powerpoint/2010/main" val="38664629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7C32A-4060-3EF5-7D07-17ED2F9646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D95143-E4F4-D95F-63EB-F4AA05EE3D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8AE5E-C50D-344D-4518-38186DD828FE}"/>
              </a:ext>
            </a:extLst>
          </p:cNvPr>
          <p:cNvSpPr>
            <a:spLocks noGrp="1"/>
          </p:cNvSpPr>
          <p:nvPr>
            <p:ph type="body" idx="1"/>
          </p:nvPr>
        </p:nvSpPr>
        <p:spPr/>
        <p:txBody>
          <a:bodyPr/>
          <a:lstStyle/>
          <a:p>
            <a:r>
              <a:rPr lang="el-GR" dirty="0">
                <a:latin typeface="+mn-lt"/>
              </a:rPr>
              <a:t>«ακίνητο κινούν» οντότητες στην </a:t>
            </a:r>
            <a:r>
              <a:rPr lang="el-GR" dirty="0" err="1">
                <a:latin typeface="+mn-lt"/>
              </a:rPr>
              <a:t>υπερσελήνεια</a:t>
            </a:r>
            <a:r>
              <a:rPr lang="el-GR" dirty="0">
                <a:latin typeface="+mn-lt"/>
              </a:rPr>
              <a:t> σφαίρα, που με την ύπαρξή τους και μόνο προκαλούσαν την αιώνια κυκλική κίνηση των ουρανίων σωμάτων.</a:t>
            </a:r>
          </a:p>
          <a:p>
            <a:endParaRPr lang="el-GR" dirty="0">
              <a:latin typeface="+mn-lt"/>
            </a:endParaRPr>
          </a:p>
        </p:txBody>
      </p:sp>
      <p:sp>
        <p:nvSpPr>
          <p:cNvPr id="4" name="Slide Number Placeholder 3">
            <a:extLst>
              <a:ext uri="{FF2B5EF4-FFF2-40B4-BE49-F238E27FC236}">
                <a16:creationId xmlns:a16="http://schemas.microsoft.com/office/drawing/2014/main" id="{C00060AC-1708-9F47-BA8D-5496ED1A567E}"/>
              </a:ext>
            </a:extLst>
          </p:cNvPr>
          <p:cNvSpPr>
            <a:spLocks noGrp="1"/>
          </p:cNvSpPr>
          <p:nvPr>
            <p:ph type="sldNum" sz="quarter" idx="5"/>
          </p:nvPr>
        </p:nvSpPr>
        <p:spPr/>
        <p:txBody>
          <a:bodyPr/>
          <a:lstStyle/>
          <a:p>
            <a:fld id="{FCC5A144-ACD4-49F8-A22E-466100B0314C}" type="slidenum">
              <a:rPr lang="en-150" smtClean="0"/>
              <a:t>60</a:t>
            </a:fld>
            <a:endParaRPr lang="en-150"/>
          </a:p>
        </p:txBody>
      </p:sp>
    </p:spTree>
    <p:extLst>
      <p:ext uri="{BB962C8B-B14F-4D97-AF65-F5344CB8AC3E}">
        <p14:creationId xmlns:p14="http://schemas.microsoft.com/office/powerpoint/2010/main" val="49131021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61</a:t>
            </a:fld>
            <a:endParaRPr lang="en-150"/>
          </a:p>
        </p:txBody>
      </p:sp>
    </p:spTree>
    <p:extLst>
      <p:ext uri="{BB962C8B-B14F-4D97-AF65-F5344CB8AC3E}">
        <p14:creationId xmlns:p14="http://schemas.microsoft.com/office/powerpoint/2010/main" val="4092263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16/02/2026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16/02/2026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16/02/2026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eclass.uoa.gr/courses/PHS569/"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4.wmf"/><Relationship Id="rId5" Type="http://schemas.openxmlformats.org/officeDocument/2006/relationships/oleObject" Target="../embeddings/oleObject1.bin"/><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image" Target="../media/image25.jpeg"/><Relationship Id="rId7" Type="http://schemas.openxmlformats.org/officeDocument/2006/relationships/oleObject" Target="../embeddings/oleObject2.bin"/><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7.png"/><Relationship Id="rId5" Type="http://schemas.microsoft.com/office/2007/relationships/hdphoto" Target="../media/hdphoto2.wdp"/><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9.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gif"/><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8" Type="http://schemas.openxmlformats.org/officeDocument/2006/relationships/image" Target="../media/image46.png"/><Relationship Id="rId13" Type="http://schemas.microsoft.com/office/2007/relationships/hdphoto" Target="../media/hdphoto7.wdp"/><Relationship Id="rId18" Type="http://schemas.openxmlformats.org/officeDocument/2006/relationships/image" Target="../media/image40.jpeg"/><Relationship Id="rId3" Type="http://schemas.openxmlformats.org/officeDocument/2006/relationships/image" Target="../media/image41.png"/><Relationship Id="rId7" Type="http://schemas.microsoft.com/office/2007/relationships/hdphoto" Target="../media/hdphoto4.wdp"/><Relationship Id="rId12" Type="http://schemas.openxmlformats.org/officeDocument/2006/relationships/image" Target="../media/image48.png"/><Relationship Id="rId17" Type="http://schemas.openxmlformats.org/officeDocument/2006/relationships/image" Target="../media/image51.jpeg"/><Relationship Id="rId2" Type="http://schemas.openxmlformats.org/officeDocument/2006/relationships/notesSlide" Target="../notesSlides/notesSlide37.xml"/><Relationship Id="rId16"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45.png"/><Relationship Id="rId11" Type="http://schemas.microsoft.com/office/2007/relationships/hdphoto" Target="../media/hdphoto6.wdp"/><Relationship Id="rId5" Type="http://schemas.openxmlformats.org/officeDocument/2006/relationships/image" Target="../media/image43.jpeg"/><Relationship Id="rId15" Type="http://schemas.microsoft.com/office/2007/relationships/hdphoto" Target="../media/hdphoto8.wdp"/><Relationship Id="rId10" Type="http://schemas.openxmlformats.org/officeDocument/2006/relationships/image" Target="../media/image47.png"/><Relationship Id="rId4" Type="http://schemas.openxmlformats.org/officeDocument/2006/relationships/image" Target="../media/image42.jpeg"/><Relationship Id="rId9" Type="http://schemas.microsoft.com/office/2007/relationships/hdphoto" Target="../media/hdphoto5.wdp"/><Relationship Id="rId14" Type="http://schemas.openxmlformats.org/officeDocument/2006/relationships/image" Target="../media/image49.png"/></Relationships>
</file>

<file path=ppt/slides/_rels/slide39.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48.png"/><Relationship Id="rId18" Type="http://schemas.openxmlformats.org/officeDocument/2006/relationships/image" Target="../media/image51.jpeg"/><Relationship Id="rId3" Type="http://schemas.openxmlformats.org/officeDocument/2006/relationships/image" Target="../media/image40.jpeg"/><Relationship Id="rId7" Type="http://schemas.openxmlformats.org/officeDocument/2006/relationships/image" Target="../media/image45.png"/><Relationship Id="rId12" Type="http://schemas.microsoft.com/office/2007/relationships/hdphoto" Target="../media/hdphoto6.wdp"/><Relationship Id="rId17" Type="http://schemas.openxmlformats.org/officeDocument/2006/relationships/image" Target="../media/image50.png"/><Relationship Id="rId2" Type="http://schemas.openxmlformats.org/officeDocument/2006/relationships/notesSlide" Target="../notesSlides/notesSlide38.xml"/><Relationship Id="rId16" Type="http://schemas.microsoft.com/office/2007/relationships/hdphoto" Target="../media/hdphoto8.wdp"/><Relationship Id="rId1" Type="http://schemas.openxmlformats.org/officeDocument/2006/relationships/slideLayout" Target="../slideLayouts/slideLayout1.xml"/><Relationship Id="rId6" Type="http://schemas.openxmlformats.org/officeDocument/2006/relationships/image" Target="../media/image43.jpeg"/><Relationship Id="rId11" Type="http://schemas.openxmlformats.org/officeDocument/2006/relationships/image" Target="../media/image47.png"/><Relationship Id="rId5" Type="http://schemas.openxmlformats.org/officeDocument/2006/relationships/image" Target="../media/image42.jpeg"/><Relationship Id="rId15" Type="http://schemas.openxmlformats.org/officeDocument/2006/relationships/image" Target="../media/image49.png"/><Relationship Id="rId10" Type="http://schemas.microsoft.com/office/2007/relationships/hdphoto" Target="../media/hdphoto5.wdp"/><Relationship Id="rId19" Type="http://schemas.openxmlformats.org/officeDocument/2006/relationships/image" Target="../media/image52.png"/><Relationship Id="rId4" Type="http://schemas.openxmlformats.org/officeDocument/2006/relationships/image" Target="../media/image41.png"/><Relationship Id="rId9" Type="http://schemas.openxmlformats.org/officeDocument/2006/relationships/image" Target="../media/image46.png"/><Relationship Id="rId14" Type="http://schemas.microsoft.com/office/2007/relationships/hdphoto" Target="../media/hdphoto7.wdp"/></Relationships>
</file>

<file path=ppt/slides/_rels/slide40.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0.jpeg"/><Relationship Id="rId7"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43.jpe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jpeg"/></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53.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58.png"/></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57.png"/><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63.gif"/></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65.png"/></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microsoft.com/office/2007/relationships/hdphoto" Target="../media/hdphoto9.wdp"/></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2.png"/><Relationship Id="rId4" Type="http://schemas.openxmlformats.org/officeDocument/2006/relationships/notesSlide" Target="../notesSlides/notesSlide55.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73.png"/><Relationship Id="rId4" Type="http://schemas.openxmlformats.org/officeDocument/2006/relationships/notesSlide" Target="../notesSlides/notesSlide56.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74.png"/><Relationship Id="rId4" Type="http://schemas.openxmlformats.org/officeDocument/2006/relationships/notesSlide" Target="../notesSlides/notesSlide57.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75.png"/><Relationship Id="rId4" Type="http://schemas.openxmlformats.org/officeDocument/2006/relationships/notesSlide" Target="../notesSlides/notesSlide5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l-GR" dirty="0">
                <a:solidFill>
                  <a:schemeClr val="bg1"/>
                </a:solidFill>
              </a:rPr>
              <a:t>1</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4FEE0A1-10FA-40EC-651C-F2A48672414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C01D734-C3EB-0A50-FCCD-0C1808D523BE}"/>
              </a:ext>
            </a:extLst>
          </p:cNvPr>
          <p:cNvSpPr>
            <a:spLocks noGrp="1"/>
          </p:cNvSpPr>
          <p:nvPr>
            <p:ph type="subTitle" idx="1"/>
          </p:nvPr>
        </p:nvSpPr>
        <p:spPr>
          <a:xfrm>
            <a:off x="3373358" y="1808122"/>
            <a:ext cx="5488316" cy="4314001"/>
          </a:xfrm>
        </p:spPr>
        <p:txBody>
          <a:bodyPr wrap="square">
            <a:spAutoFit/>
          </a:bodyPr>
          <a:lstStyle/>
          <a:p>
            <a:r>
              <a:rPr lang="el-GR" dirty="0">
                <a:solidFill>
                  <a:schemeClr val="bg1"/>
                </a:solidFill>
              </a:rPr>
              <a:t>Ποιος είμαι ?</a:t>
            </a:r>
          </a:p>
          <a:p>
            <a:endParaRPr lang="el-GR" dirty="0">
              <a:solidFill>
                <a:schemeClr val="bg1"/>
              </a:solidFill>
            </a:endParaRPr>
          </a:p>
          <a:p>
            <a:r>
              <a:rPr lang="el-GR" dirty="0">
                <a:solidFill>
                  <a:schemeClr val="bg1"/>
                </a:solidFill>
              </a:rPr>
              <a:t>Μάνος Πρωτονοτάριος</a:t>
            </a:r>
          </a:p>
          <a:p>
            <a:pPr algn="l"/>
            <a:endParaRPr lang="el-GR" dirty="0">
              <a:solidFill>
                <a:schemeClr val="bg1"/>
              </a:solidFill>
            </a:endParaRPr>
          </a:p>
          <a:p>
            <a:pPr algn="l"/>
            <a:endParaRPr lang="el-GR" dirty="0">
              <a:solidFill>
                <a:schemeClr val="bg1"/>
              </a:solidFill>
            </a:endParaRPr>
          </a:p>
          <a:p>
            <a:pPr algn="l"/>
            <a:endParaRPr lang="el-GR" dirty="0">
              <a:solidFill>
                <a:schemeClr val="bg1"/>
              </a:solidFill>
            </a:endParaRPr>
          </a:p>
          <a:p>
            <a:pPr algn="l"/>
            <a:endParaRPr lang="el-GR" dirty="0">
              <a:solidFill>
                <a:schemeClr val="bg1"/>
              </a:solidFill>
            </a:endParaRPr>
          </a:p>
          <a:p>
            <a:r>
              <a:rPr lang="el-GR" dirty="0">
                <a:solidFill>
                  <a:schemeClr val="bg1"/>
                </a:solidFill>
              </a:rPr>
              <a:t>Σε κάποιες παρουσιάσεις υπάρχει υλικό που είχε διαμορφώσει ο κύριος Παρασκευόπουλος από προηγούμενα έτη.</a:t>
            </a:r>
            <a:endParaRPr lang="en-150" dirty="0">
              <a:solidFill>
                <a:schemeClr val="bg1"/>
              </a:solidFill>
            </a:endParaRPr>
          </a:p>
        </p:txBody>
      </p:sp>
      <p:sp>
        <p:nvSpPr>
          <p:cNvPr id="6" name="Title 1">
            <a:extLst>
              <a:ext uri="{FF2B5EF4-FFF2-40B4-BE49-F238E27FC236}">
                <a16:creationId xmlns:a16="http://schemas.microsoft.com/office/drawing/2014/main" id="{161B842D-F870-4A36-4FD0-30D83626C46A}"/>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Διδάσκων</a:t>
            </a:r>
            <a:endParaRPr lang="en-150" dirty="0">
              <a:solidFill>
                <a:schemeClr val="bg1"/>
              </a:solidFill>
              <a:latin typeface="+mn-lt"/>
            </a:endParaRPr>
          </a:p>
        </p:txBody>
      </p:sp>
    </p:spTree>
    <p:extLst>
      <p:ext uri="{BB962C8B-B14F-4D97-AF65-F5344CB8AC3E}">
        <p14:creationId xmlns:p14="http://schemas.microsoft.com/office/powerpoint/2010/main" val="152454886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EC9C3A1-5F6D-1912-CFE5-322281391C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B61406-FACF-B165-E35A-57E46CAE6601}"/>
              </a:ext>
            </a:extLst>
          </p:cNvPr>
          <p:cNvSpPr>
            <a:spLocks noGrp="1"/>
          </p:cNvSpPr>
          <p:nvPr>
            <p:ph type="ctrTitle"/>
          </p:nvPr>
        </p:nvSpPr>
        <p:spPr>
          <a:xfrm>
            <a:off x="1524000" y="322292"/>
            <a:ext cx="9144000" cy="916451"/>
          </a:xfrm>
        </p:spPr>
        <p:txBody>
          <a:bodyPr>
            <a:spAutoFit/>
          </a:bodyPr>
          <a:lstStyle/>
          <a:p>
            <a:r>
              <a:rPr lang="el-GR" dirty="0">
                <a:solidFill>
                  <a:schemeClr val="bg1"/>
                </a:solidFill>
                <a:latin typeface="+mn-lt"/>
              </a:rPr>
              <a:t>Πρόγραμμα</a:t>
            </a:r>
            <a:endParaRPr lang="en-150" dirty="0">
              <a:solidFill>
                <a:schemeClr val="bg1"/>
              </a:solidFill>
              <a:latin typeface="+mn-lt"/>
            </a:endParaRPr>
          </a:p>
        </p:txBody>
      </p:sp>
      <p:sp>
        <p:nvSpPr>
          <p:cNvPr id="3" name="Subtitle 2">
            <a:extLst>
              <a:ext uri="{FF2B5EF4-FFF2-40B4-BE49-F238E27FC236}">
                <a16:creationId xmlns:a16="http://schemas.microsoft.com/office/drawing/2014/main" id="{15AB3DB2-08E0-55A8-71E7-F6A9DB21AE56}"/>
              </a:ext>
            </a:extLst>
          </p:cNvPr>
          <p:cNvSpPr>
            <a:spLocks noGrp="1"/>
          </p:cNvSpPr>
          <p:nvPr>
            <p:ph type="subTitle" idx="1"/>
          </p:nvPr>
        </p:nvSpPr>
        <p:spPr>
          <a:xfrm>
            <a:off x="3373357" y="1808122"/>
            <a:ext cx="5579811" cy="885371"/>
          </a:xfrm>
        </p:spPr>
        <p:txBody>
          <a:bodyPr wrap="square">
            <a:spAutoFit/>
          </a:bodyPr>
          <a:lstStyle/>
          <a:p>
            <a:pPr algn="l"/>
            <a:r>
              <a:rPr lang="el-GR" dirty="0">
                <a:solidFill>
                  <a:schemeClr val="bg1"/>
                </a:solidFill>
              </a:rPr>
              <a:t>Τρίτη		09:00 - 12:00	Αίθουσα Μ1</a:t>
            </a:r>
          </a:p>
          <a:p>
            <a:pPr algn="l"/>
            <a:r>
              <a:rPr lang="el-GR" dirty="0">
                <a:solidFill>
                  <a:schemeClr val="bg1"/>
                </a:solidFill>
              </a:rPr>
              <a:t>Πέμπτη	12:00 – 15:00 	Αίθουσα Μ1</a:t>
            </a:r>
            <a:endParaRPr lang="en-150" dirty="0">
              <a:solidFill>
                <a:schemeClr val="bg1"/>
              </a:solidFill>
            </a:endParaRPr>
          </a:p>
        </p:txBody>
      </p:sp>
      <p:sp>
        <p:nvSpPr>
          <p:cNvPr id="4" name="Subtitle 2">
            <a:extLst>
              <a:ext uri="{FF2B5EF4-FFF2-40B4-BE49-F238E27FC236}">
                <a16:creationId xmlns:a16="http://schemas.microsoft.com/office/drawing/2014/main" id="{EFF9F392-6340-E184-556A-4D99AA8A91E7}"/>
              </a:ext>
            </a:extLst>
          </p:cNvPr>
          <p:cNvSpPr txBox="1">
            <a:spLocks/>
          </p:cNvSpPr>
          <p:nvPr/>
        </p:nvSpPr>
        <p:spPr>
          <a:xfrm>
            <a:off x="2592124" y="3333508"/>
            <a:ext cx="8075876" cy="2267287"/>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Αναφορές στην Ιστορική Εξέλιξη Ιδεών</a:t>
            </a:r>
          </a:p>
          <a:p>
            <a:pPr algn="l"/>
            <a:r>
              <a:rPr lang="el-GR" dirty="0">
                <a:solidFill>
                  <a:schemeClr val="bg1"/>
                </a:solidFill>
              </a:rPr>
              <a:t>Αφορμές για Σκέψη και Προβληματισμό</a:t>
            </a:r>
            <a:r>
              <a:rPr lang="en-US" dirty="0">
                <a:solidFill>
                  <a:schemeClr val="bg1"/>
                </a:solidFill>
              </a:rPr>
              <a:t> – </a:t>
            </a:r>
            <a:r>
              <a:rPr lang="el-GR" dirty="0">
                <a:solidFill>
                  <a:schemeClr val="bg1"/>
                </a:solidFill>
              </a:rPr>
              <a:t>Σύγχρονα Θέματα</a:t>
            </a:r>
          </a:p>
          <a:p>
            <a:pPr algn="l"/>
            <a:r>
              <a:rPr lang="el-GR" dirty="0">
                <a:solidFill>
                  <a:schemeClr val="bg1"/>
                </a:solidFill>
              </a:rPr>
              <a:t>Εποπτικά Μέσα</a:t>
            </a:r>
          </a:p>
          <a:p>
            <a:pPr algn="l"/>
            <a:r>
              <a:rPr lang="el-GR" dirty="0">
                <a:solidFill>
                  <a:schemeClr val="bg1"/>
                </a:solidFill>
              </a:rPr>
              <a:t>Επιδείξεις με Εργαστηριακό Εξοπλισμό</a:t>
            </a:r>
          </a:p>
          <a:p>
            <a:pPr algn="l"/>
            <a:r>
              <a:rPr lang="el-GR" dirty="0">
                <a:solidFill>
                  <a:schemeClr val="bg1"/>
                </a:solidFill>
              </a:rPr>
              <a:t>Ενδεικτική Διεξαγωγή Πειραμάτων  (με συμμετοχή φοιτητών)</a:t>
            </a:r>
            <a:endParaRPr lang="en-150" dirty="0">
              <a:solidFill>
                <a:schemeClr val="bg1"/>
              </a:solidFill>
            </a:endParaRPr>
          </a:p>
        </p:txBody>
      </p:sp>
    </p:spTree>
    <p:extLst>
      <p:ext uri="{BB962C8B-B14F-4D97-AF65-F5344CB8AC3E}">
        <p14:creationId xmlns:p14="http://schemas.microsoft.com/office/powerpoint/2010/main" val="22998383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500"/>
                                        <p:tgtEl>
                                          <p:spTgt spid="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Effect transition="in" filter="fade">
                                      <p:cBhvr>
                                        <p:cTn id="3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6CCF230-952F-87CB-E963-4771475C77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FB16BB-606A-4A30-8899-D5EB274792EC}"/>
              </a:ext>
            </a:extLst>
          </p:cNvPr>
          <p:cNvSpPr>
            <a:spLocks noGrp="1"/>
          </p:cNvSpPr>
          <p:nvPr>
            <p:ph type="ctrTitle"/>
          </p:nvPr>
        </p:nvSpPr>
        <p:spPr>
          <a:xfrm>
            <a:off x="1524000" y="322292"/>
            <a:ext cx="9144000" cy="916451"/>
          </a:xfrm>
        </p:spPr>
        <p:txBody>
          <a:bodyPr>
            <a:spAutoFit/>
          </a:bodyPr>
          <a:lstStyle/>
          <a:p>
            <a:r>
              <a:rPr lang="el-GR" dirty="0">
                <a:solidFill>
                  <a:schemeClr val="bg1"/>
                </a:solidFill>
                <a:latin typeface="+mn-lt"/>
              </a:rPr>
              <a:t>Πρόγραμμα</a:t>
            </a:r>
            <a:endParaRPr lang="en-150" dirty="0">
              <a:solidFill>
                <a:schemeClr val="bg1"/>
              </a:solidFill>
              <a:latin typeface="+mn-lt"/>
            </a:endParaRPr>
          </a:p>
        </p:txBody>
      </p:sp>
      <p:sp>
        <p:nvSpPr>
          <p:cNvPr id="3" name="Subtitle 2">
            <a:extLst>
              <a:ext uri="{FF2B5EF4-FFF2-40B4-BE49-F238E27FC236}">
                <a16:creationId xmlns:a16="http://schemas.microsoft.com/office/drawing/2014/main" id="{BB92F2B5-5786-BBD8-B8D9-106B8EB5BFFC}"/>
              </a:ext>
            </a:extLst>
          </p:cNvPr>
          <p:cNvSpPr>
            <a:spLocks noGrp="1"/>
          </p:cNvSpPr>
          <p:nvPr>
            <p:ph type="subTitle" idx="1"/>
          </p:nvPr>
        </p:nvSpPr>
        <p:spPr>
          <a:xfrm>
            <a:off x="3373358" y="1808122"/>
            <a:ext cx="5488316" cy="885371"/>
          </a:xfrm>
        </p:spPr>
        <p:txBody>
          <a:bodyPr wrap="square">
            <a:spAutoFit/>
          </a:bodyPr>
          <a:lstStyle/>
          <a:p>
            <a:pPr algn="l"/>
            <a:r>
              <a:rPr lang="el-GR" dirty="0">
                <a:solidFill>
                  <a:schemeClr val="bg1"/>
                </a:solidFill>
              </a:rPr>
              <a:t>Τρίτη		09:00 - 12:00	Αίθουσα Μ1</a:t>
            </a:r>
          </a:p>
          <a:p>
            <a:pPr algn="l"/>
            <a:r>
              <a:rPr lang="el-GR" dirty="0">
                <a:solidFill>
                  <a:schemeClr val="bg1"/>
                </a:solidFill>
              </a:rPr>
              <a:t>Πέμπτη	12:00 – 15:00 	Αίθουσα Μ1</a:t>
            </a:r>
            <a:endParaRPr lang="en-150" dirty="0">
              <a:solidFill>
                <a:schemeClr val="bg1"/>
              </a:solidFill>
            </a:endParaRPr>
          </a:p>
        </p:txBody>
      </p:sp>
      <p:sp>
        <p:nvSpPr>
          <p:cNvPr id="4" name="Subtitle 2">
            <a:extLst>
              <a:ext uri="{FF2B5EF4-FFF2-40B4-BE49-F238E27FC236}">
                <a16:creationId xmlns:a16="http://schemas.microsoft.com/office/drawing/2014/main" id="{A9826E6E-9633-1C64-9F19-9174C9C0BFC4}"/>
              </a:ext>
            </a:extLst>
          </p:cNvPr>
          <p:cNvSpPr txBox="1">
            <a:spLocks/>
          </p:cNvSpPr>
          <p:nvPr/>
        </p:nvSpPr>
        <p:spPr>
          <a:xfrm>
            <a:off x="1598212" y="3333508"/>
            <a:ext cx="10051000" cy="3188565"/>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Δε χάνουμε παραδόσεις! Η ύλη είναι μεγάλη και έχει δυσκολίες κατανόησης.</a:t>
            </a:r>
          </a:p>
          <a:p>
            <a:pPr algn="l"/>
            <a:r>
              <a:rPr lang="el-GR" dirty="0">
                <a:solidFill>
                  <a:schemeClr val="bg1"/>
                </a:solidFill>
              </a:rPr>
              <a:t>Υπάρχει συνέχεια και βασιζόμαστε στα προηγούμενα.</a:t>
            </a:r>
          </a:p>
          <a:p>
            <a:pPr algn="l"/>
            <a:r>
              <a:rPr lang="el-GR" dirty="0">
                <a:solidFill>
                  <a:schemeClr val="bg1"/>
                </a:solidFill>
              </a:rPr>
              <a:t>Να κάνετε ερωτήσεις. Βοηθούν και τους συμφοιτητές σας.</a:t>
            </a:r>
          </a:p>
          <a:p>
            <a:pPr algn="l"/>
            <a:r>
              <a:rPr lang="el-GR" dirty="0">
                <a:solidFill>
                  <a:schemeClr val="bg1"/>
                </a:solidFill>
              </a:rPr>
              <a:t>Μαζί μας: σημειώσεις, στυλό, χάρακας (20 </a:t>
            </a:r>
            <a:r>
              <a:rPr lang="en-US" dirty="0">
                <a:solidFill>
                  <a:schemeClr val="bg1"/>
                </a:solidFill>
              </a:rPr>
              <a:t>cm).</a:t>
            </a:r>
            <a:endParaRPr lang="el-GR" dirty="0">
              <a:solidFill>
                <a:schemeClr val="bg1"/>
              </a:solidFill>
            </a:endParaRPr>
          </a:p>
          <a:p>
            <a:pPr algn="l"/>
            <a:r>
              <a:rPr lang="el-GR" dirty="0">
                <a:solidFill>
                  <a:schemeClr val="bg1"/>
                </a:solidFill>
              </a:rPr>
              <a:t>Δε μαθαίνουμε με απλή ανάγνωση, αλλά γράφουμε και εξασκούμαστε.</a:t>
            </a:r>
          </a:p>
          <a:p>
            <a:pPr algn="l"/>
            <a:r>
              <a:rPr lang="el-GR" dirty="0">
                <a:solidFill>
                  <a:schemeClr val="bg1"/>
                </a:solidFill>
              </a:rPr>
              <a:t>Εγγραφή στο </a:t>
            </a:r>
            <a:r>
              <a:rPr lang="en-US" dirty="0" err="1">
                <a:solidFill>
                  <a:schemeClr val="bg1"/>
                </a:solidFill>
              </a:rPr>
              <a:t>eclass</a:t>
            </a:r>
            <a:r>
              <a:rPr lang="en-US" dirty="0">
                <a:solidFill>
                  <a:schemeClr val="bg1"/>
                </a:solidFill>
              </a:rPr>
              <a:t>.</a:t>
            </a:r>
            <a:r>
              <a:rPr lang="el-GR" dirty="0">
                <a:solidFill>
                  <a:schemeClr val="bg1"/>
                </a:solidFill>
              </a:rPr>
              <a:t> Θα υπάρχουν απλές εργασίες στην αίθουσα και στο σπίτι</a:t>
            </a:r>
            <a:r>
              <a:rPr lang="en-US" dirty="0">
                <a:solidFill>
                  <a:schemeClr val="bg1"/>
                </a:solidFill>
              </a:rPr>
              <a:t>.</a:t>
            </a:r>
            <a:endParaRPr lang="el-GR" dirty="0">
              <a:solidFill>
                <a:schemeClr val="bg1"/>
              </a:solidFill>
            </a:endParaRPr>
          </a:p>
          <a:p>
            <a:pPr algn="l"/>
            <a:r>
              <a:rPr lang="en-US" dirty="0">
                <a:solidFill>
                  <a:schemeClr val="bg1"/>
                </a:solidFill>
              </a:rPr>
              <a:t>Bonus </a:t>
            </a:r>
            <a:r>
              <a:rPr lang="el-GR" dirty="0">
                <a:solidFill>
                  <a:schemeClr val="bg1"/>
                </a:solidFill>
              </a:rPr>
              <a:t>0.1 βαθμό ανά εργασία (ανάλογα με το βαθμό της)</a:t>
            </a:r>
            <a:endParaRPr lang="en-150" dirty="0">
              <a:solidFill>
                <a:schemeClr val="bg1"/>
              </a:solidFill>
            </a:endParaRPr>
          </a:p>
        </p:txBody>
      </p:sp>
    </p:spTree>
    <p:extLst>
      <p:ext uri="{BB962C8B-B14F-4D97-AF65-F5344CB8AC3E}">
        <p14:creationId xmlns:p14="http://schemas.microsoft.com/office/powerpoint/2010/main" val="2731126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33652A8-D00E-BD04-486D-CC08CEDC9E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89E65B-6EE3-C2A7-D24D-05CD5E073608}"/>
              </a:ext>
            </a:extLst>
          </p:cNvPr>
          <p:cNvSpPr>
            <a:spLocks noGrp="1"/>
          </p:cNvSpPr>
          <p:nvPr>
            <p:ph type="ctrTitle"/>
          </p:nvPr>
        </p:nvSpPr>
        <p:spPr>
          <a:xfrm>
            <a:off x="1524000" y="322292"/>
            <a:ext cx="9144000" cy="916451"/>
          </a:xfrm>
        </p:spPr>
        <p:txBody>
          <a:bodyPr>
            <a:spAutoFit/>
          </a:bodyPr>
          <a:lstStyle/>
          <a:p>
            <a:r>
              <a:rPr lang="el-GR" dirty="0">
                <a:solidFill>
                  <a:schemeClr val="bg1"/>
                </a:solidFill>
                <a:latin typeface="+mn-lt"/>
              </a:rPr>
              <a:t>Πρόγραμμα</a:t>
            </a:r>
            <a:endParaRPr lang="en-150" dirty="0">
              <a:solidFill>
                <a:schemeClr val="bg1"/>
              </a:solidFill>
              <a:latin typeface="+mn-lt"/>
            </a:endParaRPr>
          </a:p>
        </p:txBody>
      </p:sp>
      <p:sp>
        <p:nvSpPr>
          <p:cNvPr id="3" name="Subtitle 2">
            <a:extLst>
              <a:ext uri="{FF2B5EF4-FFF2-40B4-BE49-F238E27FC236}">
                <a16:creationId xmlns:a16="http://schemas.microsoft.com/office/drawing/2014/main" id="{5EBBED71-1416-6493-DD4A-4022C239765B}"/>
              </a:ext>
            </a:extLst>
          </p:cNvPr>
          <p:cNvSpPr>
            <a:spLocks noGrp="1"/>
          </p:cNvSpPr>
          <p:nvPr>
            <p:ph type="subTitle" idx="1"/>
          </p:nvPr>
        </p:nvSpPr>
        <p:spPr>
          <a:xfrm>
            <a:off x="3373358" y="1808122"/>
            <a:ext cx="5488316" cy="885371"/>
          </a:xfrm>
        </p:spPr>
        <p:txBody>
          <a:bodyPr wrap="square">
            <a:spAutoFit/>
          </a:bodyPr>
          <a:lstStyle/>
          <a:p>
            <a:pPr algn="l"/>
            <a:r>
              <a:rPr lang="el-GR" dirty="0">
                <a:solidFill>
                  <a:schemeClr val="bg1"/>
                </a:solidFill>
              </a:rPr>
              <a:t>Τρίτη		09:00 - 12:00	Αίθουσα Μ1</a:t>
            </a:r>
          </a:p>
          <a:p>
            <a:pPr algn="l"/>
            <a:r>
              <a:rPr lang="el-GR" dirty="0">
                <a:solidFill>
                  <a:schemeClr val="bg1"/>
                </a:solidFill>
              </a:rPr>
              <a:t>Πέμπτη	12:00 – 15:00 	Αίθουσα Μ1</a:t>
            </a:r>
            <a:endParaRPr lang="en-150" dirty="0">
              <a:solidFill>
                <a:schemeClr val="bg1"/>
              </a:solidFill>
            </a:endParaRPr>
          </a:p>
        </p:txBody>
      </p:sp>
      <p:sp>
        <p:nvSpPr>
          <p:cNvPr id="4" name="Subtitle 2">
            <a:extLst>
              <a:ext uri="{FF2B5EF4-FFF2-40B4-BE49-F238E27FC236}">
                <a16:creationId xmlns:a16="http://schemas.microsoft.com/office/drawing/2014/main" id="{C1792957-D236-4764-DE9B-95C3BBD0855A}"/>
              </a:ext>
            </a:extLst>
          </p:cNvPr>
          <p:cNvSpPr txBox="1">
            <a:spLocks/>
          </p:cNvSpPr>
          <p:nvPr/>
        </p:nvSpPr>
        <p:spPr>
          <a:xfrm>
            <a:off x="1070500" y="3373265"/>
            <a:ext cx="10051000" cy="134601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chemeClr val="bg1"/>
                </a:solidFill>
              </a:rPr>
              <a:t>eclass</a:t>
            </a:r>
            <a:r>
              <a:rPr lang="en-US" dirty="0">
                <a:solidFill>
                  <a:schemeClr val="bg1"/>
                </a:solidFill>
              </a:rPr>
              <a:t>: </a:t>
            </a:r>
            <a:r>
              <a:rPr lang="en-US" dirty="0">
                <a:solidFill>
                  <a:schemeClr val="bg1"/>
                </a:solidFill>
                <a:hlinkClick r:id="rId3"/>
              </a:rPr>
              <a:t>https://eclass.uoa.gr/courses/PHS569/</a:t>
            </a:r>
            <a:endParaRPr lang="el-GR" dirty="0">
              <a:solidFill>
                <a:schemeClr val="bg1"/>
              </a:solidFill>
            </a:endParaRPr>
          </a:p>
          <a:p>
            <a:endParaRPr lang="el-GR" dirty="0">
              <a:solidFill>
                <a:schemeClr val="bg1"/>
              </a:solidFill>
            </a:endParaRPr>
          </a:p>
          <a:p>
            <a:r>
              <a:rPr lang="el-GR">
                <a:solidFill>
                  <a:schemeClr val="bg1"/>
                </a:solidFill>
              </a:rPr>
              <a:t>Εργασία: Συμπλήρωση ερωτηματολογίου</a:t>
            </a:r>
            <a:endParaRPr lang="en-150" dirty="0">
              <a:solidFill>
                <a:schemeClr val="bg1"/>
              </a:solidFill>
            </a:endParaRPr>
          </a:p>
        </p:txBody>
      </p:sp>
    </p:spTree>
    <p:extLst>
      <p:ext uri="{BB962C8B-B14F-4D97-AF65-F5344CB8AC3E}">
        <p14:creationId xmlns:p14="http://schemas.microsoft.com/office/powerpoint/2010/main" val="3486211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91EB968-396B-D155-6A9B-57F8B698E40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B02ECB2-87D1-F733-9FA9-E4A870498C42}"/>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Γιατί να Μάθω Φυσική ?</a:t>
            </a:r>
            <a:endParaRPr lang="en-150" dirty="0">
              <a:solidFill>
                <a:schemeClr val="bg1"/>
              </a:solidFill>
              <a:latin typeface="+mn-lt"/>
            </a:endParaRPr>
          </a:p>
        </p:txBody>
      </p:sp>
      <p:sp>
        <p:nvSpPr>
          <p:cNvPr id="2" name="Subtitle 2">
            <a:extLst>
              <a:ext uri="{FF2B5EF4-FFF2-40B4-BE49-F238E27FC236}">
                <a16:creationId xmlns:a16="http://schemas.microsoft.com/office/drawing/2014/main" id="{6ADD53BC-FD60-F1E5-C5DC-4EF44F78A703}"/>
              </a:ext>
            </a:extLst>
          </p:cNvPr>
          <p:cNvSpPr txBox="1">
            <a:spLocks/>
          </p:cNvSpPr>
          <p:nvPr/>
        </p:nvSpPr>
        <p:spPr>
          <a:xfrm>
            <a:off x="866454" y="1743247"/>
            <a:ext cx="10459092" cy="134601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Γιατί κάποιος να γνωρίζει Φυσική;</a:t>
            </a:r>
          </a:p>
          <a:p>
            <a:endParaRPr lang="el-GR" dirty="0">
              <a:solidFill>
                <a:schemeClr val="bg1"/>
              </a:solidFill>
            </a:endParaRPr>
          </a:p>
          <a:p>
            <a:r>
              <a:rPr lang="el-GR" dirty="0">
                <a:solidFill>
                  <a:schemeClr val="bg1"/>
                </a:solidFill>
              </a:rPr>
              <a:t>Πώς λειτουργεί ο Κόσμος</a:t>
            </a:r>
            <a:endParaRPr lang="en-150" dirty="0">
              <a:solidFill>
                <a:schemeClr val="bg1"/>
              </a:solidFill>
            </a:endParaRPr>
          </a:p>
        </p:txBody>
      </p:sp>
      <p:pic>
        <p:nvPicPr>
          <p:cNvPr id="1028" name="Picture 4" descr="Bright, blurry orange spots.">
            <a:extLst>
              <a:ext uri="{FF2B5EF4-FFF2-40B4-BE49-F238E27FC236}">
                <a16:creationId xmlns:a16="http://schemas.microsoft.com/office/drawing/2014/main" id="{78C46114-2F53-FCAA-C1DF-60FC251F0D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7529" y="3768744"/>
            <a:ext cx="2610359" cy="174023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sun is obscured by the moon during a solar eclipse, as seen from an Alaska Airlines commercial jet at 40,000 feet above the Pacific Ocean, off the coast of Depoe Bay, Ore., on Aug. 21, 2017.">
            <a:extLst>
              <a:ext uri="{FF2B5EF4-FFF2-40B4-BE49-F238E27FC236}">
                <a16:creationId xmlns:a16="http://schemas.microsoft.com/office/drawing/2014/main" id="{3F2CE522-4CFA-CADF-2A6E-47E4C17977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8712" y="3853444"/>
            <a:ext cx="3109288" cy="1570838"/>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C97CF9AB-C3DB-9097-A349-0B5B4427A72C}"/>
              </a:ext>
            </a:extLst>
          </p:cNvPr>
          <p:cNvSpPr txBox="1">
            <a:spLocks/>
          </p:cNvSpPr>
          <p:nvPr/>
        </p:nvSpPr>
        <p:spPr>
          <a:xfrm>
            <a:off x="1106600" y="5763738"/>
            <a:ext cx="381221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ατομικός κρύσταλλος</a:t>
            </a:r>
            <a:endParaRPr lang="en-150" dirty="0">
              <a:solidFill>
                <a:schemeClr val="bg1"/>
              </a:solidFill>
            </a:endParaRPr>
          </a:p>
        </p:txBody>
      </p:sp>
      <p:sp>
        <p:nvSpPr>
          <p:cNvPr id="5" name="Subtitle 2">
            <a:extLst>
              <a:ext uri="{FF2B5EF4-FFF2-40B4-BE49-F238E27FC236}">
                <a16:creationId xmlns:a16="http://schemas.microsoft.com/office/drawing/2014/main" id="{5E7C2275-DDDC-FCBF-DDEB-C15FABDA4EF3}"/>
              </a:ext>
            </a:extLst>
          </p:cNvPr>
          <p:cNvSpPr txBox="1">
            <a:spLocks/>
          </p:cNvSpPr>
          <p:nvPr/>
        </p:nvSpPr>
        <p:spPr>
          <a:xfrm>
            <a:off x="7207248" y="5763737"/>
            <a:ext cx="381221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ορατό Σύμπαν</a:t>
            </a:r>
            <a:endParaRPr lang="en-150" dirty="0">
              <a:solidFill>
                <a:schemeClr val="bg1"/>
              </a:solidFill>
            </a:endParaRPr>
          </a:p>
        </p:txBody>
      </p:sp>
    </p:spTree>
    <p:extLst>
      <p:ext uri="{BB962C8B-B14F-4D97-AF65-F5344CB8AC3E}">
        <p14:creationId xmlns:p14="http://schemas.microsoft.com/office/powerpoint/2010/main" val="20418932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1028"/>
                                        </p:tgtEl>
                                        <p:attrNameLst>
                                          <p:attrName>style.visibility</p:attrName>
                                        </p:attrNameLst>
                                      </p:cBhvr>
                                      <p:to>
                                        <p:strVal val="visible"/>
                                      </p:to>
                                    </p:set>
                                    <p:animEffect transition="in" filter="fade">
                                      <p:cBhvr>
                                        <p:cTn id="20" dur="500"/>
                                        <p:tgtEl>
                                          <p:spTgt spid="102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nodeType="withEffect">
                                  <p:stCondLst>
                                    <p:cond delay="0"/>
                                  </p:stCondLst>
                                  <p:childTnLst>
                                    <p:set>
                                      <p:cBhvr>
                                        <p:cTn id="27" dur="1" fill="hold">
                                          <p:stCondLst>
                                            <p:cond delay="0"/>
                                          </p:stCondLst>
                                        </p:cTn>
                                        <p:tgtEl>
                                          <p:spTgt spid="1030"/>
                                        </p:tgtEl>
                                        <p:attrNameLst>
                                          <p:attrName>style.visibility</p:attrName>
                                        </p:attrNameLst>
                                      </p:cBhvr>
                                      <p:to>
                                        <p:strVal val="visible"/>
                                      </p:to>
                                    </p:set>
                                    <p:animEffect transition="in" filter="fade">
                                      <p:cBhvr>
                                        <p:cTn id="28"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B34BF05-A12E-2D8A-0287-740A981F497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075622D-4EC3-984F-C3FB-D87CB87DECAA}"/>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Γιατί να Μάθω Φυσική ?</a:t>
            </a:r>
            <a:endParaRPr lang="en-150" dirty="0">
              <a:solidFill>
                <a:schemeClr val="bg1"/>
              </a:solidFill>
              <a:latin typeface="+mn-lt"/>
            </a:endParaRPr>
          </a:p>
        </p:txBody>
      </p:sp>
      <p:sp>
        <p:nvSpPr>
          <p:cNvPr id="2" name="Subtitle 2">
            <a:extLst>
              <a:ext uri="{FF2B5EF4-FFF2-40B4-BE49-F238E27FC236}">
                <a16:creationId xmlns:a16="http://schemas.microsoft.com/office/drawing/2014/main" id="{A9680CFA-33D9-BA1C-3ACF-43561BC65578}"/>
              </a:ext>
            </a:extLst>
          </p:cNvPr>
          <p:cNvSpPr txBox="1">
            <a:spLocks/>
          </p:cNvSpPr>
          <p:nvPr/>
        </p:nvSpPr>
        <p:spPr>
          <a:xfrm>
            <a:off x="866454" y="1743247"/>
            <a:ext cx="10459092" cy="134601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Γιατί κάποιος να γνωρίζει Φυσική;</a:t>
            </a:r>
          </a:p>
          <a:p>
            <a:endParaRPr lang="el-GR" dirty="0">
              <a:solidFill>
                <a:schemeClr val="bg1"/>
              </a:solidFill>
            </a:endParaRPr>
          </a:p>
          <a:p>
            <a:r>
              <a:rPr lang="el-GR" dirty="0">
                <a:solidFill>
                  <a:schemeClr val="bg1"/>
                </a:solidFill>
              </a:rPr>
              <a:t>Πώς λειτουργεί ο Κόσμος</a:t>
            </a:r>
            <a:endParaRPr lang="en-150" dirty="0">
              <a:solidFill>
                <a:schemeClr val="bg1"/>
              </a:solidFill>
            </a:endParaRPr>
          </a:p>
        </p:txBody>
      </p:sp>
      <p:pic>
        <p:nvPicPr>
          <p:cNvPr id="3" name="Picture 2" descr="A particle of light, called a photon (yellow, coming from the left), produces electron waves out of an electron cloud (grey) of a hydrogen molecule (red: nucleus). The result of those interactions is what’s called an interference pattern (violet-white). The interference pattern is slightly skewed to the right, allowing researchers to calculate the time for the photon to get from one atom to the next.">
            <a:extLst>
              <a:ext uri="{FF2B5EF4-FFF2-40B4-BE49-F238E27FC236}">
                <a16:creationId xmlns:a16="http://schemas.microsoft.com/office/drawing/2014/main" id="{05F653F1-22CC-9E58-2FDA-432F007403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7529" y="3853444"/>
            <a:ext cx="2792601" cy="1570838"/>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A58F2F0D-BE66-2520-B17F-B7527EEC4E25}"/>
              </a:ext>
            </a:extLst>
          </p:cNvPr>
          <p:cNvSpPr txBox="1">
            <a:spLocks/>
          </p:cNvSpPr>
          <p:nvPr/>
        </p:nvSpPr>
        <p:spPr>
          <a:xfrm>
            <a:off x="1197721" y="5650337"/>
            <a:ext cx="3812216"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φωτόνιο διασχίζει</a:t>
            </a:r>
          </a:p>
          <a:p>
            <a:r>
              <a:rPr lang="el-GR" dirty="0">
                <a:solidFill>
                  <a:schemeClr val="bg1"/>
                </a:solidFill>
              </a:rPr>
              <a:t>μόριο υδρογόνου</a:t>
            </a:r>
            <a:endParaRPr lang="en-150" dirty="0">
              <a:solidFill>
                <a:schemeClr val="bg1"/>
              </a:solidFill>
            </a:endParaRPr>
          </a:p>
        </p:txBody>
      </p:sp>
      <p:sp>
        <p:nvSpPr>
          <p:cNvPr id="5" name="Subtitle 2">
            <a:extLst>
              <a:ext uri="{FF2B5EF4-FFF2-40B4-BE49-F238E27FC236}">
                <a16:creationId xmlns:a16="http://schemas.microsoft.com/office/drawing/2014/main" id="{9A725806-993D-1E0C-9A78-69FEE104A773}"/>
              </a:ext>
            </a:extLst>
          </p:cNvPr>
          <p:cNvSpPr txBox="1">
            <a:spLocks/>
          </p:cNvSpPr>
          <p:nvPr/>
        </p:nvSpPr>
        <p:spPr>
          <a:xfrm>
            <a:off x="7182063" y="5650337"/>
            <a:ext cx="3812216"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το Σύμπαν</a:t>
            </a:r>
          </a:p>
          <a:p>
            <a:r>
              <a:rPr lang="el-GR" dirty="0">
                <a:solidFill>
                  <a:schemeClr val="bg1"/>
                </a:solidFill>
              </a:rPr>
              <a:t>λίγο μετά το </a:t>
            </a:r>
            <a:r>
              <a:rPr lang="en-US" dirty="0">
                <a:solidFill>
                  <a:schemeClr val="bg1"/>
                </a:solidFill>
              </a:rPr>
              <a:t>Big Bang</a:t>
            </a:r>
            <a:endParaRPr lang="en-150" dirty="0">
              <a:solidFill>
                <a:schemeClr val="bg1"/>
              </a:solidFill>
            </a:endParaRPr>
          </a:p>
        </p:txBody>
      </p:sp>
      <p:pic>
        <p:nvPicPr>
          <p:cNvPr id="9" name="Picture 8">
            <a:extLst>
              <a:ext uri="{FF2B5EF4-FFF2-40B4-BE49-F238E27FC236}">
                <a16:creationId xmlns:a16="http://schemas.microsoft.com/office/drawing/2014/main" id="{C3FFFBE5-57A3-FCCF-7AB6-2FB5380186F3}"/>
              </a:ext>
            </a:extLst>
          </p:cNvPr>
          <p:cNvPicPr>
            <a:picLocks noChangeAspect="1"/>
          </p:cNvPicPr>
          <p:nvPr/>
        </p:nvPicPr>
        <p:blipFill>
          <a:blip r:embed="rId4"/>
          <a:stretch>
            <a:fillRect/>
          </a:stretch>
        </p:blipFill>
        <p:spPr>
          <a:xfrm>
            <a:off x="7542518" y="3853444"/>
            <a:ext cx="3141676" cy="1570838"/>
          </a:xfrm>
          <a:prstGeom prst="rect">
            <a:avLst/>
          </a:prstGeom>
        </p:spPr>
      </p:pic>
    </p:spTree>
    <p:extLst>
      <p:ext uri="{BB962C8B-B14F-4D97-AF65-F5344CB8AC3E}">
        <p14:creationId xmlns:p14="http://schemas.microsoft.com/office/powerpoint/2010/main" val="1296274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F38FD1B-4898-8B76-02F5-102451920B40}"/>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BB31E78-2807-057F-3D58-FC516CAD615A}"/>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Γιατί να Μάθω Φυσική ?</a:t>
            </a:r>
            <a:endParaRPr lang="en-150" dirty="0">
              <a:solidFill>
                <a:schemeClr val="bg1"/>
              </a:solidFill>
              <a:latin typeface="+mn-lt"/>
            </a:endParaRPr>
          </a:p>
        </p:txBody>
      </p:sp>
      <p:sp>
        <p:nvSpPr>
          <p:cNvPr id="2" name="Subtitle 2">
            <a:extLst>
              <a:ext uri="{FF2B5EF4-FFF2-40B4-BE49-F238E27FC236}">
                <a16:creationId xmlns:a16="http://schemas.microsoft.com/office/drawing/2014/main" id="{52496F60-B08D-5013-8949-445B838EF6EE}"/>
              </a:ext>
            </a:extLst>
          </p:cNvPr>
          <p:cNvSpPr txBox="1">
            <a:spLocks/>
          </p:cNvSpPr>
          <p:nvPr/>
        </p:nvSpPr>
        <p:spPr>
          <a:xfrm>
            <a:off x="866454" y="1743247"/>
            <a:ext cx="10459092" cy="134601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Γιατί κάποιος να γνωρίζει Φυσική;</a:t>
            </a:r>
          </a:p>
          <a:p>
            <a:endParaRPr lang="el-GR" dirty="0">
              <a:solidFill>
                <a:schemeClr val="bg1"/>
              </a:solidFill>
            </a:endParaRPr>
          </a:p>
          <a:p>
            <a:r>
              <a:rPr lang="el-GR" dirty="0">
                <a:solidFill>
                  <a:schemeClr val="bg1"/>
                </a:solidFill>
              </a:rPr>
              <a:t>Πώς λειτουργεί ο Κόσμος</a:t>
            </a:r>
            <a:endParaRPr lang="en-150" dirty="0">
              <a:solidFill>
                <a:schemeClr val="bg1"/>
              </a:solidFill>
            </a:endParaRPr>
          </a:p>
        </p:txBody>
      </p:sp>
      <p:sp>
        <p:nvSpPr>
          <p:cNvPr id="4" name="Subtitle 2">
            <a:extLst>
              <a:ext uri="{FF2B5EF4-FFF2-40B4-BE49-F238E27FC236}">
                <a16:creationId xmlns:a16="http://schemas.microsoft.com/office/drawing/2014/main" id="{7A1A2DBC-B696-850B-0E03-716093A380FA}"/>
              </a:ext>
            </a:extLst>
          </p:cNvPr>
          <p:cNvSpPr txBox="1">
            <a:spLocks/>
          </p:cNvSpPr>
          <p:nvPr/>
        </p:nvSpPr>
        <p:spPr>
          <a:xfrm>
            <a:off x="1285186" y="5583686"/>
            <a:ext cx="381221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σχεδόν στο απόλυτο μηδέν</a:t>
            </a:r>
            <a:endParaRPr lang="en-150" dirty="0">
              <a:solidFill>
                <a:schemeClr val="bg1"/>
              </a:solidFill>
            </a:endParaRPr>
          </a:p>
        </p:txBody>
      </p:sp>
      <p:sp>
        <p:nvSpPr>
          <p:cNvPr id="5" name="Subtitle 2">
            <a:extLst>
              <a:ext uri="{FF2B5EF4-FFF2-40B4-BE49-F238E27FC236}">
                <a16:creationId xmlns:a16="http://schemas.microsoft.com/office/drawing/2014/main" id="{24632223-3B70-4D18-BC1B-EAA46D6B4425}"/>
              </a:ext>
            </a:extLst>
          </p:cNvPr>
          <p:cNvSpPr txBox="1">
            <a:spLocks/>
          </p:cNvSpPr>
          <p:nvPr/>
        </p:nvSpPr>
        <p:spPr>
          <a:xfrm>
            <a:off x="7182063" y="5650337"/>
            <a:ext cx="3812216"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πλάσμα</a:t>
            </a:r>
          </a:p>
          <a:p>
            <a:r>
              <a:rPr lang="el-GR" dirty="0">
                <a:solidFill>
                  <a:schemeClr val="bg1"/>
                </a:solidFill>
              </a:rPr>
              <a:t>2 </a:t>
            </a:r>
            <a:r>
              <a:rPr lang="el-GR" dirty="0" err="1">
                <a:solidFill>
                  <a:schemeClr val="bg1"/>
                </a:solidFill>
              </a:rPr>
              <a:t>δισεκατ</a:t>
            </a:r>
            <a:r>
              <a:rPr lang="el-GR" dirty="0">
                <a:solidFill>
                  <a:schemeClr val="bg1"/>
                </a:solidFill>
              </a:rPr>
              <a:t>. βαθμοί Κελσίου</a:t>
            </a:r>
            <a:endParaRPr lang="en-150" dirty="0">
              <a:solidFill>
                <a:schemeClr val="bg1"/>
              </a:solidFill>
            </a:endParaRPr>
          </a:p>
        </p:txBody>
      </p:sp>
      <p:pic>
        <p:nvPicPr>
          <p:cNvPr id="3074" name="Picture 2">
            <a:extLst>
              <a:ext uri="{FF2B5EF4-FFF2-40B4-BE49-F238E27FC236}">
                <a16:creationId xmlns:a16="http://schemas.microsoft.com/office/drawing/2014/main" id="{739B35B2-C200-1947-39A8-9637216A59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8626" y="4042327"/>
            <a:ext cx="3265336" cy="132335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B424577-4624-085F-3AEE-8C6164A7BA3A}"/>
              </a:ext>
            </a:extLst>
          </p:cNvPr>
          <p:cNvPicPr>
            <a:picLocks noChangeAspect="1"/>
          </p:cNvPicPr>
          <p:nvPr/>
        </p:nvPicPr>
        <p:blipFill>
          <a:blip r:embed="rId4"/>
          <a:stretch>
            <a:fillRect/>
          </a:stretch>
        </p:blipFill>
        <p:spPr>
          <a:xfrm>
            <a:off x="7660496" y="3696776"/>
            <a:ext cx="2855349" cy="1886910"/>
          </a:xfrm>
          <a:prstGeom prst="rect">
            <a:avLst/>
          </a:prstGeom>
        </p:spPr>
      </p:pic>
    </p:spTree>
    <p:extLst>
      <p:ext uri="{BB962C8B-B14F-4D97-AF65-F5344CB8AC3E}">
        <p14:creationId xmlns:p14="http://schemas.microsoft.com/office/powerpoint/2010/main" val="1715878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500"/>
                                        <p:tgtEl>
                                          <p:spTgt spid="307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B3EE9B-B8B7-32ED-E082-F564D5B6D40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BC5537F-785C-5821-458C-B4B4E4DCBA2A}"/>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Γιατί να Μάθω Φυσική ?</a:t>
            </a:r>
            <a:endParaRPr lang="en-150" dirty="0">
              <a:solidFill>
                <a:schemeClr val="bg1"/>
              </a:solidFill>
              <a:latin typeface="+mn-lt"/>
            </a:endParaRPr>
          </a:p>
        </p:txBody>
      </p:sp>
      <p:sp>
        <p:nvSpPr>
          <p:cNvPr id="8" name="Subtitle 2">
            <a:extLst>
              <a:ext uri="{FF2B5EF4-FFF2-40B4-BE49-F238E27FC236}">
                <a16:creationId xmlns:a16="http://schemas.microsoft.com/office/drawing/2014/main" id="{3551D512-103D-B531-5EDB-42FF18A8EDB2}"/>
              </a:ext>
            </a:extLst>
          </p:cNvPr>
          <p:cNvSpPr txBox="1">
            <a:spLocks/>
          </p:cNvSpPr>
          <p:nvPr/>
        </p:nvSpPr>
        <p:spPr>
          <a:xfrm>
            <a:off x="866454" y="1743247"/>
            <a:ext cx="10459092"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Γιατί κάποιος να γνωρίζει Φυσική;</a:t>
            </a:r>
          </a:p>
        </p:txBody>
      </p:sp>
      <p:sp>
        <p:nvSpPr>
          <p:cNvPr id="10" name="Subtitle 2">
            <a:extLst>
              <a:ext uri="{FF2B5EF4-FFF2-40B4-BE49-F238E27FC236}">
                <a16:creationId xmlns:a16="http://schemas.microsoft.com/office/drawing/2014/main" id="{85D68513-4379-8E1D-83DF-0AFF12A28505}"/>
              </a:ext>
            </a:extLst>
          </p:cNvPr>
          <p:cNvSpPr txBox="1">
            <a:spLocks/>
          </p:cNvSpPr>
          <p:nvPr/>
        </p:nvSpPr>
        <p:spPr>
          <a:xfrm>
            <a:off x="866454" y="2690297"/>
            <a:ext cx="10459092" cy="3520964"/>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Είναι θεμελιώδης επιστήμη.</a:t>
            </a:r>
          </a:p>
          <a:p>
            <a:endParaRPr lang="el-GR" dirty="0">
              <a:solidFill>
                <a:schemeClr val="bg1"/>
              </a:solidFill>
            </a:endParaRPr>
          </a:p>
          <a:p>
            <a:r>
              <a:rPr lang="el-GR" dirty="0">
                <a:solidFill>
                  <a:schemeClr val="bg1"/>
                </a:solidFill>
              </a:rPr>
              <a:t>Μελετάει θεμελιώδεις έννοιες:</a:t>
            </a:r>
          </a:p>
          <a:p>
            <a:endParaRPr lang="el-GR" dirty="0">
              <a:solidFill>
                <a:schemeClr val="bg1"/>
              </a:solidFill>
            </a:endParaRPr>
          </a:p>
          <a:p>
            <a:r>
              <a:rPr lang="el-GR" dirty="0">
                <a:solidFill>
                  <a:schemeClr val="bg1"/>
                </a:solidFill>
              </a:rPr>
              <a:t>χώρος, χρόνος, ενέργεια, δύναμη, θερμοκρασία</a:t>
            </a:r>
          </a:p>
          <a:p>
            <a:endParaRPr lang="el-GR" dirty="0">
              <a:solidFill>
                <a:schemeClr val="bg1"/>
              </a:solidFill>
            </a:endParaRPr>
          </a:p>
          <a:p>
            <a:r>
              <a:rPr lang="el-GR" dirty="0">
                <a:solidFill>
                  <a:schemeClr val="bg1"/>
                </a:solidFill>
              </a:rPr>
              <a:t>Παρέχει εξηγήσεις για το πώς λειτουργεί ο Κόσμος με τη χρήση ενός μικρού αριθμού βασικών αρχών.</a:t>
            </a:r>
          </a:p>
        </p:txBody>
      </p:sp>
    </p:spTree>
    <p:extLst>
      <p:ext uri="{BB962C8B-B14F-4D97-AF65-F5344CB8AC3E}">
        <p14:creationId xmlns:p14="http://schemas.microsoft.com/office/powerpoint/2010/main" val="51397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5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6" end="6"/>
                                            </p:txEl>
                                          </p:spTgt>
                                        </p:tgtEl>
                                        <p:attrNameLst>
                                          <p:attrName>style.visibility</p:attrName>
                                        </p:attrNameLst>
                                      </p:cBhvr>
                                      <p:to>
                                        <p:strVal val="visible"/>
                                      </p:to>
                                    </p:set>
                                    <p:animEffect transition="in" filter="fade">
                                      <p:cBhvr>
                                        <p:cTn id="22"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CC56829-527C-E35A-1239-62F78FA242C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F189F1B-8426-56CB-5440-D9034FC21017}"/>
              </a:ext>
            </a:extLst>
          </p:cNvPr>
          <p:cNvPicPr>
            <a:picLocks noChangeAspect="1"/>
          </p:cNvPicPr>
          <p:nvPr/>
        </p:nvPicPr>
        <p:blipFill>
          <a:blip r:embed="rId3"/>
          <a:stretch>
            <a:fillRect/>
          </a:stretch>
        </p:blipFill>
        <p:spPr>
          <a:xfrm>
            <a:off x="1212436" y="2327324"/>
            <a:ext cx="4524375" cy="3438525"/>
          </a:xfrm>
          <a:prstGeom prst="rect">
            <a:avLst/>
          </a:prstGeom>
        </p:spPr>
      </p:pic>
      <p:pic>
        <p:nvPicPr>
          <p:cNvPr id="12" name="Picture 11">
            <a:extLst>
              <a:ext uri="{FF2B5EF4-FFF2-40B4-BE49-F238E27FC236}">
                <a16:creationId xmlns:a16="http://schemas.microsoft.com/office/drawing/2014/main" id="{AEE67269-1BD6-6B3B-3D68-C02BEF21CEEA}"/>
              </a:ext>
            </a:extLst>
          </p:cNvPr>
          <p:cNvPicPr>
            <a:picLocks noChangeAspect="1"/>
          </p:cNvPicPr>
          <p:nvPr/>
        </p:nvPicPr>
        <p:blipFill>
          <a:blip r:embed="rId4"/>
          <a:stretch>
            <a:fillRect/>
          </a:stretch>
        </p:blipFill>
        <p:spPr>
          <a:xfrm>
            <a:off x="47705" y="1622065"/>
            <a:ext cx="6846075" cy="4908275"/>
          </a:xfrm>
          <a:prstGeom prst="rect">
            <a:avLst/>
          </a:prstGeom>
        </p:spPr>
      </p:pic>
      <p:pic>
        <p:nvPicPr>
          <p:cNvPr id="4106" name="Picture 10">
            <a:extLst>
              <a:ext uri="{FF2B5EF4-FFF2-40B4-BE49-F238E27FC236}">
                <a16:creationId xmlns:a16="http://schemas.microsoft.com/office/drawing/2014/main" id="{558C3A9D-7F3A-99A2-7CE9-437BFBB780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2212" y="2416575"/>
            <a:ext cx="4619127" cy="332577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6E4687BE-BA90-A498-5662-A3AAF7BD6125}"/>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Γιατί να Μάθω Φυσική ?</a:t>
            </a:r>
            <a:endParaRPr lang="en-150" dirty="0">
              <a:solidFill>
                <a:schemeClr val="bg1"/>
              </a:solidFill>
              <a:latin typeface="+mn-lt"/>
            </a:endParaRPr>
          </a:p>
        </p:txBody>
      </p:sp>
      <p:sp>
        <p:nvSpPr>
          <p:cNvPr id="8" name="Subtitle 2">
            <a:extLst>
              <a:ext uri="{FF2B5EF4-FFF2-40B4-BE49-F238E27FC236}">
                <a16:creationId xmlns:a16="http://schemas.microsoft.com/office/drawing/2014/main" id="{D33BED42-2815-2F08-0222-FB83CC71A364}"/>
              </a:ext>
            </a:extLst>
          </p:cNvPr>
          <p:cNvSpPr txBox="1">
            <a:spLocks/>
          </p:cNvSpPr>
          <p:nvPr/>
        </p:nvSpPr>
        <p:spPr>
          <a:xfrm>
            <a:off x="866454" y="1743247"/>
            <a:ext cx="10459092"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γνώση είναι δύναμη – διώχνει το φόβο</a:t>
            </a:r>
          </a:p>
          <a:p>
            <a:r>
              <a:rPr lang="el-GR" dirty="0">
                <a:solidFill>
                  <a:schemeClr val="bg1"/>
                </a:solidFill>
              </a:rPr>
              <a:t>Τι προκαλεί τα φυσικά φαινόμενα;</a:t>
            </a:r>
          </a:p>
        </p:txBody>
      </p:sp>
      <p:sp>
        <p:nvSpPr>
          <p:cNvPr id="3" name="Subtitle 2">
            <a:extLst>
              <a:ext uri="{FF2B5EF4-FFF2-40B4-BE49-F238E27FC236}">
                <a16:creationId xmlns:a16="http://schemas.microsoft.com/office/drawing/2014/main" id="{D627FAC4-3CE5-61DB-437C-077434BFCB23}"/>
              </a:ext>
            </a:extLst>
          </p:cNvPr>
          <p:cNvSpPr txBox="1">
            <a:spLocks/>
          </p:cNvSpPr>
          <p:nvPr/>
        </p:nvSpPr>
        <p:spPr>
          <a:xfrm>
            <a:off x="866454" y="5721899"/>
            <a:ext cx="10459092"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Μπορούμε να κατανοήσουμε τι συμβαίνει, να το εξηγήσουμε</a:t>
            </a:r>
          </a:p>
          <a:p>
            <a:r>
              <a:rPr lang="el-GR" dirty="0">
                <a:solidFill>
                  <a:schemeClr val="bg1"/>
                </a:solidFill>
              </a:rPr>
              <a:t>και να το επηρεάσουμε - να ελέγξουμε το περιβάλλον μας</a:t>
            </a:r>
          </a:p>
        </p:txBody>
      </p:sp>
    </p:spTree>
    <p:extLst>
      <p:ext uri="{BB962C8B-B14F-4D97-AF65-F5344CB8AC3E}">
        <p14:creationId xmlns:p14="http://schemas.microsoft.com/office/powerpoint/2010/main" val="245127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1589BA6-066E-4C44-46D8-46327F7544A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9A53F7B-1E5C-8F9F-C13B-94CB4464448D}"/>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Γιατί να Μάθω Φυσική ?</a:t>
            </a:r>
            <a:endParaRPr lang="en-150" dirty="0">
              <a:solidFill>
                <a:schemeClr val="bg1"/>
              </a:solidFill>
              <a:latin typeface="+mn-lt"/>
            </a:endParaRPr>
          </a:p>
        </p:txBody>
      </p:sp>
      <p:sp>
        <p:nvSpPr>
          <p:cNvPr id="8" name="Subtitle 2">
            <a:extLst>
              <a:ext uri="{FF2B5EF4-FFF2-40B4-BE49-F238E27FC236}">
                <a16:creationId xmlns:a16="http://schemas.microsoft.com/office/drawing/2014/main" id="{1C3484C8-EF9C-C18E-43A3-7E5132C9D829}"/>
              </a:ext>
            </a:extLst>
          </p:cNvPr>
          <p:cNvSpPr txBox="1">
            <a:spLocks/>
          </p:cNvSpPr>
          <p:nvPr/>
        </p:nvSpPr>
        <p:spPr>
          <a:xfrm>
            <a:off x="866454" y="1743247"/>
            <a:ext cx="10459092"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γνώση είναι δύναμη – διώχνει το φόβο</a:t>
            </a:r>
          </a:p>
          <a:p>
            <a:r>
              <a:rPr lang="el-GR" dirty="0">
                <a:solidFill>
                  <a:schemeClr val="bg1"/>
                </a:solidFill>
              </a:rPr>
              <a:t>Τι προκαλεί τα φυσικά φαινόμενα;</a:t>
            </a:r>
          </a:p>
        </p:txBody>
      </p:sp>
      <p:pic>
        <p:nvPicPr>
          <p:cNvPr id="4098" name="Picture 2">
            <a:extLst>
              <a:ext uri="{FF2B5EF4-FFF2-40B4-BE49-F238E27FC236}">
                <a16:creationId xmlns:a16="http://schemas.microsoft.com/office/drawing/2014/main" id="{4CF8C811-1646-4B56-2111-9471569B2E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380907"/>
            <a:ext cx="3144633" cy="209222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5F7AB7A3-F385-9CF3-8B90-EF17E1DF98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3369" y="3376713"/>
            <a:ext cx="3144634" cy="2096423"/>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C4F1CEB5-4AC0-3A80-FB07-4F6142F87EB9}"/>
              </a:ext>
            </a:extLst>
          </p:cNvPr>
          <p:cNvSpPr txBox="1">
            <a:spLocks/>
          </p:cNvSpPr>
          <p:nvPr/>
        </p:nvSpPr>
        <p:spPr>
          <a:xfrm>
            <a:off x="866454" y="5721899"/>
            <a:ext cx="10459092"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Μπορούμε να κατανοήσουμε τι συμβαίνει, να το εξηγήσουμε</a:t>
            </a:r>
          </a:p>
          <a:p>
            <a:r>
              <a:rPr lang="el-GR" dirty="0">
                <a:solidFill>
                  <a:schemeClr val="bg1"/>
                </a:solidFill>
              </a:rPr>
              <a:t>και να το επηρεάσουμε - να ελέγξουμε το περιβάλλον μας</a:t>
            </a:r>
          </a:p>
        </p:txBody>
      </p:sp>
    </p:spTree>
    <p:extLst>
      <p:ext uri="{BB962C8B-B14F-4D97-AF65-F5344CB8AC3E}">
        <p14:creationId xmlns:p14="http://schemas.microsoft.com/office/powerpoint/2010/main" val="1432662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par>
                                <p:cTn id="8" presetID="10" presetClass="entr" presetSubtype="0" fill="hold" nodeType="withEffect">
                                  <p:stCondLst>
                                    <p:cond delay="0"/>
                                  </p:stCondLst>
                                  <p:childTnLst>
                                    <p:set>
                                      <p:cBhvr>
                                        <p:cTn id="9" dur="1" fill="hold">
                                          <p:stCondLst>
                                            <p:cond delay="0"/>
                                          </p:stCondLst>
                                        </p:cTn>
                                        <p:tgtEl>
                                          <p:spTgt spid="4100"/>
                                        </p:tgtEl>
                                        <p:attrNameLst>
                                          <p:attrName>style.visibility</p:attrName>
                                        </p:attrNameLst>
                                      </p:cBhvr>
                                      <p:to>
                                        <p:strVal val="visible"/>
                                      </p:to>
                                    </p:set>
                                    <p:animEffect transition="in" filter="fade">
                                      <p:cBhvr>
                                        <p:cTn id="10"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5E27208-A845-8D4A-4039-40B5BAD43D1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A60A5E5B-6A62-1236-784A-40A5E9F66084}"/>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Γιατί να Μάθω Φυσική ?</a:t>
            </a:r>
            <a:endParaRPr lang="en-150" dirty="0">
              <a:solidFill>
                <a:schemeClr val="bg1"/>
              </a:solidFill>
              <a:latin typeface="+mn-lt"/>
            </a:endParaRPr>
          </a:p>
        </p:txBody>
      </p:sp>
      <p:sp>
        <p:nvSpPr>
          <p:cNvPr id="8" name="Subtitle 2">
            <a:extLst>
              <a:ext uri="{FF2B5EF4-FFF2-40B4-BE49-F238E27FC236}">
                <a16:creationId xmlns:a16="http://schemas.microsoft.com/office/drawing/2014/main" id="{BFC9227A-BC36-2C28-344C-BAB44A88B99E}"/>
              </a:ext>
            </a:extLst>
          </p:cNvPr>
          <p:cNvSpPr txBox="1">
            <a:spLocks/>
          </p:cNvSpPr>
          <p:nvPr/>
        </p:nvSpPr>
        <p:spPr>
          <a:xfrm>
            <a:off x="866454" y="1743247"/>
            <a:ext cx="10459092"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γνώση είναι δύναμη – διώχνει το φόβο</a:t>
            </a:r>
          </a:p>
          <a:p>
            <a:r>
              <a:rPr lang="el-GR" dirty="0">
                <a:solidFill>
                  <a:schemeClr val="bg1"/>
                </a:solidFill>
              </a:rPr>
              <a:t>Μπορούμε να κατανοήσουμε τον σύγχρονο κόσμο</a:t>
            </a:r>
          </a:p>
        </p:txBody>
      </p:sp>
      <p:pic>
        <p:nvPicPr>
          <p:cNvPr id="2" name="Picture 1">
            <a:extLst>
              <a:ext uri="{FF2B5EF4-FFF2-40B4-BE49-F238E27FC236}">
                <a16:creationId xmlns:a16="http://schemas.microsoft.com/office/drawing/2014/main" id="{4DA43335-8C3A-4688-0C34-3C54F1735E4B}"/>
              </a:ext>
            </a:extLst>
          </p:cNvPr>
          <p:cNvPicPr>
            <a:picLocks noChangeAspect="1"/>
          </p:cNvPicPr>
          <p:nvPr/>
        </p:nvPicPr>
        <p:blipFill>
          <a:blip r:embed="rId3"/>
          <a:stretch>
            <a:fillRect/>
          </a:stretch>
        </p:blipFill>
        <p:spPr>
          <a:xfrm rot="186216">
            <a:off x="689710" y="3436756"/>
            <a:ext cx="3286125" cy="2371725"/>
          </a:xfrm>
          <a:prstGeom prst="rect">
            <a:avLst/>
          </a:prstGeom>
        </p:spPr>
      </p:pic>
      <p:pic>
        <p:nvPicPr>
          <p:cNvPr id="4" name="Picture 3">
            <a:extLst>
              <a:ext uri="{FF2B5EF4-FFF2-40B4-BE49-F238E27FC236}">
                <a16:creationId xmlns:a16="http://schemas.microsoft.com/office/drawing/2014/main" id="{5DA00C70-8CE9-B343-47C8-CCAFC21DCF37}"/>
              </a:ext>
            </a:extLst>
          </p:cNvPr>
          <p:cNvPicPr>
            <a:picLocks noChangeAspect="1"/>
          </p:cNvPicPr>
          <p:nvPr/>
        </p:nvPicPr>
        <p:blipFill>
          <a:blip r:embed="rId4"/>
          <a:stretch>
            <a:fillRect/>
          </a:stretch>
        </p:blipFill>
        <p:spPr>
          <a:xfrm>
            <a:off x="4656334" y="3162115"/>
            <a:ext cx="3319235" cy="2499304"/>
          </a:xfrm>
          <a:prstGeom prst="rect">
            <a:avLst/>
          </a:prstGeom>
        </p:spPr>
      </p:pic>
      <p:graphicFrame>
        <p:nvGraphicFramePr>
          <p:cNvPr id="7" name="Object 6">
            <a:extLst>
              <a:ext uri="{FF2B5EF4-FFF2-40B4-BE49-F238E27FC236}">
                <a16:creationId xmlns:a16="http://schemas.microsoft.com/office/drawing/2014/main" id="{28C7F4F2-7157-40D4-83AD-673907348C03}"/>
              </a:ext>
            </a:extLst>
          </p:cNvPr>
          <p:cNvGraphicFramePr>
            <a:graphicFrameLocks noChangeAspect="1"/>
          </p:cNvGraphicFramePr>
          <p:nvPr>
            <p:extLst>
              <p:ext uri="{D42A27DB-BD31-4B8C-83A1-F6EECF244321}">
                <p14:modId xmlns:p14="http://schemas.microsoft.com/office/powerpoint/2010/main" val="3795898980"/>
              </p:ext>
            </p:extLst>
          </p:nvPr>
        </p:nvGraphicFramePr>
        <p:xfrm>
          <a:off x="8594273" y="3162115"/>
          <a:ext cx="2601164" cy="2606584"/>
        </p:xfrm>
        <a:graphic>
          <a:graphicData uri="http://schemas.openxmlformats.org/presentationml/2006/ole">
            <mc:AlternateContent xmlns:mc="http://schemas.openxmlformats.org/markup-compatibility/2006">
              <mc:Choice xmlns:v="urn:schemas-microsoft-com:vml" Requires="v">
                <p:oleObj name="Bitmap Image" r:id="rId5" imgW="2286000" imgH="2291400" progId="PBrush">
                  <p:embed/>
                </p:oleObj>
              </mc:Choice>
              <mc:Fallback>
                <p:oleObj name="Bitmap Image" r:id="rId5" imgW="2286000" imgH="2291400" progId="PBrush">
                  <p:embed/>
                  <p:pic>
                    <p:nvPicPr>
                      <p:cNvPr id="11" name="Object 10">
                        <a:extLst>
                          <a:ext uri="{FF2B5EF4-FFF2-40B4-BE49-F238E27FC236}">
                            <a16:creationId xmlns:a16="http://schemas.microsoft.com/office/drawing/2014/main" id="{26B44BF1-FC29-61D5-6FC2-A4D05F752F05}"/>
                          </a:ext>
                        </a:extLst>
                      </p:cNvPr>
                      <p:cNvPicPr/>
                      <p:nvPr/>
                    </p:nvPicPr>
                    <p:blipFill>
                      <a:blip r:embed="rId6"/>
                      <a:stretch>
                        <a:fillRect/>
                      </a:stretch>
                    </p:blipFill>
                    <p:spPr>
                      <a:xfrm>
                        <a:off x="8594273" y="3162115"/>
                        <a:ext cx="2601164" cy="2606584"/>
                      </a:xfrm>
                      <a:prstGeom prst="rect">
                        <a:avLst/>
                      </a:prstGeom>
                    </p:spPr>
                  </p:pic>
                </p:oleObj>
              </mc:Fallback>
            </mc:AlternateContent>
          </a:graphicData>
        </a:graphic>
      </p:graphicFrame>
    </p:spTree>
    <p:extLst>
      <p:ext uri="{BB962C8B-B14F-4D97-AF65-F5344CB8AC3E}">
        <p14:creationId xmlns:p14="http://schemas.microsoft.com/office/powerpoint/2010/main" val="4201131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9B812EB-11D3-F79A-8D27-BE01CA85C2A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6FE40BA-8B18-242A-C419-801CB7C138C1}"/>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Γιατί να Μάθω Φυσική ?</a:t>
            </a:r>
            <a:endParaRPr lang="en-150" dirty="0">
              <a:solidFill>
                <a:schemeClr val="bg1"/>
              </a:solidFill>
              <a:latin typeface="+mn-lt"/>
            </a:endParaRPr>
          </a:p>
        </p:txBody>
      </p:sp>
      <p:sp>
        <p:nvSpPr>
          <p:cNvPr id="8" name="Subtitle 2">
            <a:extLst>
              <a:ext uri="{FF2B5EF4-FFF2-40B4-BE49-F238E27FC236}">
                <a16:creationId xmlns:a16="http://schemas.microsoft.com/office/drawing/2014/main" id="{2AE88009-F939-C775-B994-993BF633A34F}"/>
              </a:ext>
            </a:extLst>
          </p:cNvPr>
          <p:cNvSpPr txBox="1">
            <a:spLocks/>
          </p:cNvSpPr>
          <p:nvPr/>
        </p:nvSpPr>
        <p:spPr>
          <a:xfrm>
            <a:off x="866454" y="1743247"/>
            <a:ext cx="10459092"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γνώση είναι δύναμη – διώχνει το φόβο</a:t>
            </a:r>
          </a:p>
          <a:p>
            <a:r>
              <a:rPr lang="el-GR" dirty="0">
                <a:solidFill>
                  <a:schemeClr val="bg1"/>
                </a:solidFill>
              </a:rPr>
              <a:t>Μπορούμε να κατανοήσουμε τον σύγχρονο κόσμο</a:t>
            </a:r>
          </a:p>
        </p:txBody>
      </p:sp>
      <p:pic>
        <p:nvPicPr>
          <p:cNvPr id="5" name="Picture 4">
            <a:extLst>
              <a:ext uri="{FF2B5EF4-FFF2-40B4-BE49-F238E27FC236}">
                <a16:creationId xmlns:a16="http://schemas.microsoft.com/office/drawing/2014/main" id="{840D4A6F-B2F1-3A83-90CB-F0ED9D13B479}"/>
              </a:ext>
            </a:extLst>
          </p:cNvPr>
          <p:cNvPicPr>
            <a:picLocks noChangeAspect="1"/>
          </p:cNvPicPr>
          <p:nvPr/>
        </p:nvPicPr>
        <p:blipFill>
          <a:blip r:embed="rId3"/>
          <a:stretch>
            <a:fillRect/>
          </a:stretch>
        </p:blipFill>
        <p:spPr>
          <a:xfrm>
            <a:off x="585139" y="3464102"/>
            <a:ext cx="5510861" cy="2219772"/>
          </a:xfrm>
          <a:prstGeom prst="rect">
            <a:avLst/>
          </a:prstGeom>
        </p:spPr>
      </p:pic>
      <p:pic>
        <p:nvPicPr>
          <p:cNvPr id="11" name="Picture 10">
            <a:extLst>
              <a:ext uri="{FF2B5EF4-FFF2-40B4-BE49-F238E27FC236}">
                <a16:creationId xmlns:a16="http://schemas.microsoft.com/office/drawing/2014/main" id="{E1CB5171-0AF9-81AF-18F9-32D29A14BF6C}"/>
              </a:ext>
            </a:extLst>
          </p:cNvPr>
          <p:cNvPicPr>
            <a:picLocks noChangeAspect="1"/>
          </p:cNvPicPr>
          <p:nvPr/>
        </p:nvPicPr>
        <p:blipFill>
          <a:blip r:embed="rId4"/>
          <a:stretch>
            <a:fillRect/>
          </a:stretch>
        </p:blipFill>
        <p:spPr>
          <a:xfrm>
            <a:off x="6463097" y="2783196"/>
            <a:ext cx="5143764" cy="3581584"/>
          </a:xfrm>
          <a:prstGeom prst="rect">
            <a:avLst/>
          </a:prstGeom>
        </p:spPr>
      </p:pic>
    </p:spTree>
    <p:extLst>
      <p:ext uri="{BB962C8B-B14F-4D97-AF65-F5344CB8AC3E}">
        <p14:creationId xmlns:p14="http://schemas.microsoft.com/office/powerpoint/2010/main" val="348172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D0FC036-062E-98CA-EA3E-7F5DFFF6F5C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FD260D3-D1E1-F182-CA02-D62AAC854FE2}"/>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Γιατί να Μάθω Φυσική ?</a:t>
            </a:r>
            <a:endParaRPr lang="en-150" dirty="0">
              <a:solidFill>
                <a:schemeClr val="bg1"/>
              </a:solidFill>
              <a:latin typeface="+mn-lt"/>
            </a:endParaRPr>
          </a:p>
        </p:txBody>
      </p:sp>
      <p:sp>
        <p:nvSpPr>
          <p:cNvPr id="8" name="Subtitle 2">
            <a:extLst>
              <a:ext uri="{FF2B5EF4-FFF2-40B4-BE49-F238E27FC236}">
                <a16:creationId xmlns:a16="http://schemas.microsoft.com/office/drawing/2014/main" id="{F8174297-1FA7-F78E-745D-47CC59BA3FD7}"/>
              </a:ext>
            </a:extLst>
          </p:cNvPr>
          <p:cNvSpPr txBox="1">
            <a:spLocks/>
          </p:cNvSpPr>
          <p:nvPr/>
        </p:nvSpPr>
        <p:spPr>
          <a:xfrm>
            <a:off x="866454" y="1743247"/>
            <a:ext cx="10459092"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γνώση είναι δύναμη – διώχνει το φόβο</a:t>
            </a:r>
          </a:p>
          <a:p>
            <a:r>
              <a:rPr lang="el-GR" dirty="0">
                <a:solidFill>
                  <a:schemeClr val="bg1"/>
                </a:solidFill>
              </a:rPr>
              <a:t>Μπορούμε να κατανοήσουμε τον σύγχρονο κόσμο</a:t>
            </a:r>
          </a:p>
        </p:txBody>
      </p:sp>
      <p:pic>
        <p:nvPicPr>
          <p:cNvPr id="9" name="Picture 8">
            <a:extLst>
              <a:ext uri="{FF2B5EF4-FFF2-40B4-BE49-F238E27FC236}">
                <a16:creationId xmlns:a16="http://schemas.microsoft.com/office/drawing/2014/main" id="{60DC36CE-8609-2E37-D85D-DEA7FFB03D46}"/>
              </a:ext>
            </a:extLst>
          </p:cNvPr>
          <p:cNvPicPr>
            <a:picLocks noChangeAspect="1"/>
          </p:cNvPicPr>
          <p:nvPr/>
        </p:nvPicPr>
        <p:blipFill>
          <a:blip r:embed="rId3"/>
          <a:stretch>
            <a:fillRect/>
          </a:stretch>
        </p:blipFill>
        <p:spPr>
          <a:xfrm>
            <a:off x="3762952" y="3133122"/>
            <a:ext cx="4666096" cy="2559422"/>
          </a:xfrm>
          <a:prstGeom prst="rect">
            <a:avLst/>
          </a:prstGeom>
        </p:spPr>
      </p:pic>
      <p:pic>
        <p:nvPicPr>
          <p:cNvPr id="8200" name="Picture 8">
            <a:extLst>
              <a:ext uri="{FF2B5EF4-FFF2-40B4-BE49-F238E27FC236}">
                <a16:creationId xmlns:a16="http://schemas.microsoft.com/office/drawing/2014/main" id="{947ABF73-D334-56E7-3D99-B80DEBC319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794" y="3271912"/>
            <a:ext cx="3425498" cy="228184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FE2C38E-A042-15BE-9797-63DCE336D581}"/>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5000" contrast="55000"/>
                    </a14:imgEffect>
                  </a14:imgLayer>
                </a14:imgProps>
              </a:ext>
            </a:extLst>
          </a:blip>
          <a:stretch>
            <a:fillRect/>
          </a:stretch>
        </p:blipFill>
        <p:spPr>
          <a:xfrm rot="20271481">
            <a:off x="8522947" y="2949672"/>
            <a:ext cx="3408210" cy="2559422"/>
          </a:xfrm>
          <a:prstGeom prst="rect">
            <a:avLst/>
          </a:prstGeom>
        </p:spPr>
      </p:pic>
    </p:spTree>
    <p:extLst>
      <p:ext uri="{BB962C8B-B14F-4D97-AF65-F5344CB8AC3E}">
        <p14:creationId xmlns:p14="http://schemas.microsoft.com/office/powerpoint/2010/main" val="4208737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00"/>
                                        </p:tgtEl>
                                        <p:attrNameLst>
                                          <p:attrName>style.visibility</p:attrName>
                                        </p:attrNameLst>
                                      </p:cBhvr>
                                      <p:to>
                                        <p:strVal val="visible"/>
                                      </p:to>
                                    </p:set>
                                    <p:animEffect transition="in" filter="fade">
                                      <p:cBhvr>
                                        <p:cTn id="7" dur="500"/>
                                        <p:tgtEl>
                                          <p:spTgt spid="82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F413288-A1A4-D2F6-1936-8AB6AA05708A}"/>
            </a:ext>
          </a:extLst>
        </p:cNvPr>
        <p:cNvGrpSpPr/>
        <p:nvPr/>
      </p:nvGrpSpPr>
      <p:grpSpPr>
        <a:xfrm>
          <a:off x="0" y="0"/>
          <a:ext cx="0" cy="0"/>
          <a:chOff x="0" y="0"/>
          <a:chExt cx="0" cy="0"/>
        </a:xfrm>
      </p:grpSpPr>
      <p:pic>
        <p:nvPicPr>
          <p:cNvPr id="7176" name="Picture 8">
            <a:extLst>
              <a:ext uri="{FF2B5EF4-FFF2-40B4-BE49-F238E27FC236}">
                <a16:creationId xmlns:a16="http://schemas.microsoft.com/office/drawing/2014/main" id="{A6C986DA-0E17-8E87-2F63-568AF02BD1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0394" y="2736112"/>
            <a:ext cx="4481948" cy="298654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D0928A69-8831-DD77-14F4-7F682DBA4508}"/>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Γιατί να Μάθω Φυσική ?</a:t>
            </a:r>
            <a:endParaRPr lang="en-150" dirty="0">
              <a:solidFill>
                <a:schemeClr val="bg1"/>
              </a:solidFill>
              <a:latin typeface="+mn-lt"/>
            </a:endParaRPr>
          </a:p>
        </p:txBody>
      </p:sp>
      <p:sp>
        <p:nvSpPr>
          <p:cNvPr id="8" name="Subtitle 2">
            <a:extLst>
              <a:ext uri="{FF2B5EF4-FFF2-40B4-BE49-F238E27FC236}">
                <a16:creationId xmlns:a16="http://schemas.microsoft.com/office/drawing/2014/main" id="{64D28ACF-E26E-ACE8-77C0-1EDCE8B967B2}"/>
              </a:ext>
            </a:extLst>
          </p:cNvPr>
          <p:cNvSpPr txBox="1">
            <a:spLocks/>
          </p:cNvSpPr>
          <p:nvPr/>
        </p:nvSpPr>
        <p:spPr>
          <a:xfrm>
            <a:off x="866454" y="1743247"/>
            <a:ext cx="10459092"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γνώση είναι δύναμη – διώχνει το φόβο</a:t>
            </a:r>
          </a:p>
          <a:p>
            <a:r>
              <a:rPr lang="el-GR" dirty="0">
                <a:solidFill>
                  <a:schemeClr val="bg1"/>
                </a:solidFill>
              </a:rPr>
              <a:t>Μπορούμε να απαντήσουμε σημαντικά ερωτήματα</a:t>
            </a:r>
          </a:p>
        </p:txBody>
      </p:sp>
      <p:pic>
        <p:nvPicPr>
          <p:cNvPr id="7170" name="Picture 2">
            <a:extLst>
              <a:ext uri="{FF2B5EF4-FFF2-40B4-BE49-F238E27FC236}">
                <a16:creationId xmlns:a16="http://schemas.microsoft.com/office/drawing/2014/main" id="{4B7FA8BC-D0DD-03F7-3F79-B5B0967F7E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127" y="3429000"/>
            <a:ext cx="3985504" cy="22335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E539041-9906-6513-90A9-A02709B7DA4D}"/>
              </a:ext>
            </a:extLst>
          </p:cNvPr>
          <p:cNvPicPr>
            <a:picLocks noChangeAspect="1"/>
          </p:cNvPicPr>
          <p:nvPr/>
        </p:nvPicPr>
        <p:blipFill>
          <a:blip r:embed="rId5"/>
          <a:stretch>
            <a:fillRect/>
          </a:stretch>
        </p:blipFill>
        <p:spPr>
          <a:xfrm>
            <a:off x="4837984" y="3729478"/>
            <a:ext cx="2516032" cy="1914856"/>
          </a:xfrm>
          <a:prstGeom prst="rect">
            <a:avLst/>
          </a:prstGeom>
        </p:spPr>
      </p:pic>
    </p:spTree>
    <p:extLst>
      <p:ext uri="{BB962C8B-B14F-4D97-AF65-F5344CB8AC3E}">
        <p14:creationId xmlns:p14="http://schemas.microsoft.com/office/powerpoint/2010/main" val="4192471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176"/>
                                        </p:tgtEl>
                                        <p:attrNameLst>
                                          <p:attrName>style.visibility</p:attrName>
                                        </p:attrNameLst>
                                      </p:cBhvr>
                                      <p:to>
                                        <p:strVal val="visible"/>
                                      </p:to>
                                    </p:set>
                                    <p:animEffect transition="in" filter="fade">
                                      <p:cBhvr>
                                        <p:cTn id="17" dur="500"/>
                                        <p:tgtEl>
                                          <p:spTgt spid="7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130252D-7AC9-0EDC-6947-2EFE51C6BD8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BCEA3A1-6F47-91D4-4F77-5D35AD1009FC}"/>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Γιατί να Μάθω Φυσική ?</a:t>
            </a:r>
            <a:endParaRPr lang="en-150" dirty="0">
              <a:solidFill>
                <a:schemeClr val="bg1"/>
              </a:solidFill>
              <a:latin typeface="+mn-lt"/>
            </a:endParaRPr>
          </a:p>
        </p:txBody>
      </p:sp>
      <p:sp>
        <p:nvSpPr>
          <p:cNvPr id="8" name="Subtitle 2">
            <a:extLst>
              <a:ext uri="{FF2B5EF4-FFF2-40B4-BE49-F238E27FC236}">
                <a16:creationId xmlns:a16="http://schemas.microsoft.com/office/drawing/2014/main" id="{73226E07-8523-6CFB-CCDC-E97CB9283446}"/>
              </a:ext>
            </a:extLst>
          </p:cNvPr>
          <p:cNvSpPr txBox="1">
            <a:spLocks/>
          </p:cNvSpPr>
          <p:nvPr/>
        </p:nvSpPr>
        <p:spPr>
          <a:xfrm>
            <a:off x="866454" y="1743247"/>
            <a:ext cx="10459092"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γνώση είναι δύναμη – διώχνει το φόβο</a:t>
            </a:r>
          </a:p>
          <a:p>
            <a:r>
              <a:rPr lang="el-GR" dirty="0">
                <a:solidFill>
                  <a:schemeClr val="bg1"/>
                </a:solidFill>
              </a:rPr>
              <a:t>Μπορούμε να απαντήσουμε σημαντικά ερωτήματα</a:t>
            </a:r>
          </a:p>
        </p:txBody>
      </p:sp>
      <p:pic>
        <p:nvPicPr>
          <p:cNvPr id="2" name="Picture 2">
            <a:extLst>
              <a:ext uri="{FF2B5EF4-FFF2-40B4-BE49-F238E27FC236}">
                <a16:creationId xmlns:a16="http://schemas.microsoft.com/office/drawing/2014/main" id="{6F6C856A-71F0-E0C7-2726-0993A2879F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114" y="3217652"/>
            <a:ext cx="5898766" cy="3318056"/>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E85AB851-0500-9B09-6C55-D7DADF8A55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429000"/>
            <a:ext cx="5913120" cy="3323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114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02B762C-2CB7-F0F3-5188-3C82464D3A6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DF13E42-10D0-75B9-75A5-AEF997B07C03}"/>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Γιατί να Μάθω Φυσική ?</a:t>
            </a:r>
            <a:endParaRPr lang="en-150" dirty="0">
              <a:solidFill>
                <a:schemeClr val="bg1"/>
              </a:solidFill>
              <a:latin typeface="+mn-lt"/>
            </a:endParaRPr>
          </a:p>
        </p:txBody>
      </p:sp>
      <p:sp>
        <p:nvSpPr>
          <p:cNvPr id="8" name="Subtitle 2">
            <a:extLst>
              <a:ext uri="{FF2B5EF4-FFF2-40B4-BE49-F238E27FC236}">
                <a16:creationId xmlns:a16="http://schemas.microsoft.com/office/drawing/2014/main" id="{62D43027-87D9-AFB3-A903-8B74485E647F}"/>
              </a:ext>
            </a:extLst>
          </p:cNvPr>
          <p:cNvSpPr txBox="1">
            <a:spLocks/>
          </p:cNvSpPr>
          <p:nvPr/>
        </p:nvSpPr>
        <p:spPr>
          <a:xfrm>
            <a:off x="866454" y="1743247"/>
            <a:ext cx="10459092"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γνώση είναι δύναμη – διώχνει το φόβο</a:t>
            </a:r>
          </a:p>
          <a:p>
            <a:r>
              <a:rPr lang="el-GR" dirty="0">
                <a:solidFill>
                  <a:schemeClr val="bg1"/>
                </a:solidFill>
              </a:rPr>
              <a:t>Μπορούμε να απαντήσουμε σημαντικά ερωτήματα - εφαρμογές</a:t>
            </a:r>
          </a:p>
        </p:txBody>
      </p:sp>
      <p:pic>
        <p:nvPicPr>
          <p:cNvPr id="3" name="Picture 6">
            <a:extLst>
              <a:ext uri="{FF2B5EF4-FFF2-40B4-BE49-F238E27FC236}">
                <a16:creationId xmlns:a16="http://schemas.microsoft.com/office/drawing/2014/main" id="{7E3614B9-F587-E992-B6D2-02BD4DFCA1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14" y="3238258"/>
            <a:ext cx="4507057" cy="300470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a:extLst>
              <a:ext uri="{FF2B5EF4-FFF2-40B4-BE49-F238E27FC236}">
                <a16:creationId xmlns:a16="http://schemas.microsoft.com/office/drawing/2014/main" id="{6C037C3D-54E5-E223-6B6F-0099AF8356A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9627"/>
                    </a14:imgEffect>
                    <a14:imgEffect>
                      <a14:saturation sat="282000"/>
                    </a14:imgEffect>
                  </a14:imgLayer>
                </a14:imgProps>
              </a:ext>
              <a:ext uri="{28A0092B-C50C-407E-A947-70E740481C1C}">
                <a14:useLocalDpi xmlns:a14="http://schemas.microsoft.com/office/drawing/2010/main" val="0"/>
              </a:ext>
            </a:extLst>
          </a:blip>
          <a:srcRect/>
          <a:stretch>
            <a:fillRect/>
          </a:stretch>
        </p:blipFill>
        <p:spPr bwMode="auto">
          <a:xfrm>
            <a:off x="317814" y="3238258"/>
            <a:ext cx="4507056" cy="30047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851CD5F-71E9-36E7-7431-D1608C5E09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24577" y="3428999"/>
            <a:ext cx="4660468" cy="262322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Object 6">
            <a:extLst>
              <a:ext uri="{FF2B5EF4-FFF2-40B4-BE49-F238E27FC236}">
                <a16:creationId xmlns:a16="http://schemas.microsoft.com/office/drawing/2014/main" id="{19D6EA0D-D247-BF11-0645-CAC6800E294C}"/>
              </a:ext>
            </a:extLst>
          </p:cNvPr>
          <p:cNvGraphicFramePr>
            <a:graphicFrameLocks noChangeAspect="1"/>
          </p:cNvGraphicFramePr>
          <p:nvPr/>
        </p:nvGraphicFramePr>
        <p:xfrm>
          <a:off x="8485045" y="3428999"/>
          <a:ext cx="3179518" cy="2330028"/>
        </p:xfrm>
        <a:graphic>
          <a:graphicData uri="http://schemas.openxmlformats.org/presentationml/2006/ole">
            <mc:AlternateContent xmlns:mc="http://schemas.openxmlformats.org/markup-compatibility/2006">
              <mc:Choice xmlns:v="urn:schemas-microsoft-com:vml" Requires="v">
                <p:oleObj name="Bitmap Image" r:id="rId7" imgW="1872360" imgH="1371600" progId="PBrush">
                  <p:embed/>
                </p:oleObj>
              </mc:Choice>
              <mc:Fallback>
                <p:oleObj name="Bitmap Image" r:id="rId7" imgW="1872360" imgH="1371600" progId="PBrush">
                  <p:embed/>
                  <p:pic>
                    <p:nvPicPr>
                      <p:cNvPr id="7" name="Object 6">
                        <a:extLst>
                          <a:ext uri="{FF2B5EF4-FFF2-40B4-BE49-F238E27FC236}">
                            <a16:creationId xmlns:a16="http://schemas.microsoft.com/office/drawing/2014/main" id="{B56E1E00-31BE-6648-29AF-8CC847F73E61}"/>
                          </a:ext>
                        </a:extLst>
                      </p:cNvPr>
                      <p:cNvPicPr/>
                      <p:nvPr/>
                    </p:nvPicPr>
                    <p:blipFill>
                      <a:blip r:embed="rId8"/>
                      <a:stretch>
                        <a:fillRect/>
                      </a:stretch>
                    </p:blipFill>
                    <p:spPr>
                      <a:xfrm>
                        <a:off x="8485045" y="3428999"/>
                        <a:ext cx="3179518" cy="2330028"/>
                      </a:xfrm>
                      <a:prstGeom prst="rect">
                        <a:avLst/>
                      </a:prstGeom>
                    </p:spPr>
                  </p:pic>
                </p:oleObj>
              </mc:Fallback>
            </mc:AlternateContent>
          </a:graphicData>
        </a:graphic>
      </p:graphicFrame>
    </p:spTree>
    <p:extLst>
      <p:ext uri="{BB962C8B-B14F-4D97-AF65-F5344CB8AC3E}">
        <p14:creationId xmlns:p14="http://schemas.microsoft.com/office/powerpoint/2010/main" val="3207891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6B92323-91B1-AC10-D58C-D41ADA5E546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FE1F1982-67D0-050E-5BAE-CF72385884F4}"/>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Γιατί να Μάθω Φυσική ?</a:t>
            </a:r>
            <a:endParaRPr lang="en-150" dirty="0">
              <a:solidFill>
                <a:schemeClr val="bg1"/>
              </a:solidFill>
              <a:latin typeface="+mn-lt"/>
            </a:endParaRPr>
          </a:p>
        </p:txBody>
      </p:sp>
      <p:pic>
        <p:nvPicPr>
          <p:cNvPr id="3" name="Why You Should Learn Physics - Feynman_Trim">
            <a:hlinkClick r:id="" action="ppaction://media"/>
            <a:extLst>
              <a:ext uri="{FF2B5EF4-FFF2-40B4-BE49-F238E27FC236}">
                <a16:creationId xmlns:a16="http://schemas.microsoft.com/office/drawing/2014/main" id="{1A0BD217-E0C7-4058-394F-A166BF5170B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06534" y="1495395"/>
            <a:ext cx="8961466" cy="5040313"/>
          </a:xfrm>
          <a:prstGeom prst="rect">
            <a:avLst/>
          </a:prstGeom>
        </p:spPr>
      </p:pic>
    </p:spTree>
    <p:extLst>
      <p:ext uri="{BB962C8B-B14F-4D97-AF65-F5344CB8AC3E}">
        <p14:creationId xmlns:p14="http://schemas.microsoft.com/office/powerpoint/2010/main" val="1618577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0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63EE4DA-F05F-0E83-9B86-E265FBF0124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760EFBB-E1FA-31AC-713A-501079DAFEAD}"/>
              </a:ext>
            </a:extLst>
          </p:cNvPr>
          <p:cNvSpPr>
            <a:spLocks noGrp="1"/>
          </p:cNvSpPr>
          <p:nvPr>
            <p:ph type="subTitle" idx="1"/>
          </p:nvPr>
        </p:nvSpPr>
        <p:spPr>
          <a:xfrm>
            <a:off x="3351842" y="1480743"/>
            <a:ext cx="5488316" cy="424732"/>
          </a:xfrm>
        </p:spPr>
        <p:txBody>
          <a:bodyPr wrap="square">
            <a:spAutoFit/>
          </a:bodyPr>
          <a:lstStyle/>
          <a:p>
            <a:r>
              <a:rPr lang="el-GR" dirty="0">
                <a:solidFill>
                  <a:schemeClr val="bg1"/>
                </a:solidFill>
              </a:rPr>
              <a:t>στον Φιλόσοφο ή Ιστορικό της Επιστήμης?</a:t>
            </a:r>
            <a:endParaRPr lang="en-150" dirty="0">
              <a:solidFill>
                <a:schemeClr val="bg1"/>
              </a:solidFill>
            </a:endParaRPr>
          </a:p>
        </p:txBody>
      </p:sp>
      <p:sp>
        <p:nvSpPr>
          <p:cNvPr id="5" name="Subtitle 2">
            <a:extLst>
              <a:ext uri="{FF2B5EF4-FFF2-40B4-BE49-F238E27FC236}">
                <a16:creationId xmlns:a16="http://schemas.microsoft.com/office/drawing/2014/main" id="{E923EDFE-D0AE-FFEF-080B-767AB19766E1}"/>
              </a:ext>
            </a:extLst>
          </p:cNvPr>
          <p:cNvSpPr txBox="1">
            <a:spLocks/>
          </p:cNvSpPr>
          <p:nvPr/>
        </p:nvSpPr>
        <p:spPr>
          <a:xfrm>
            <a:off x="572494" y="2320123"/>
            <a:ext cx="11290851" cy="405752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Θεμελιώδης Επιστήμη</a:t>
            </a:r>
          </a:p>
          <a:p>
            <a:pPr marL="342900" indent="-342900" algn="l">
              <a:buFont typeface="Arial" panose="020B0604020202020204" pitchFamily="34" charset="0"/>
              <a:buChar char="•"/>
            </a:pPr>
            <a:r>
              <a:rPr lang="el-GR" dirty="0">
                <a:solidFill>
                  <a:schemeClr val="bg1"/>
                </a:solidFill>
              </a:rPr>
              <a:t>Κατανοώντας τις βασικές αρχές τις φυσικής μπορούμε να κατανοήσουμε πολύπλοκα φαινόμενα και να φτιάξουμε μοντέλα που εξηγούν αυτά που παρατηρούμε. Ο υλικός κόσμος </a:t>
            </a:r>
            <a:r>
              <a:rPr lang="el-GR" dirty="0" err="1">
                <a:solidFill>
                  <a:schemeClr val="bg1"/>
                </a:solidFill>
              </a:rPr>
              <a:t>διέπεται</a:t>
            </a:r>
            <a:r>
              <a:rPr lang="el-GR" dirty="0">
                <a:solidFill>
                  <a:schemeClr val="bg1"/>
                </a:solidFill>
              </a:rPr>
              <a:t> από τις αρχές της Φυσικής.</a:t>
            </a:r>
          </a:p>
          <a:p>
            <a:pPr marL="342900" indent="-342900" algn="l">
              <a:buFont typeface="Arial" panose="020B0604020202020204" pitchFamily="34" charset="0"/>
              <a:buChar char="•"/>
            </a:pPr>
            <a:r>
              <a:rPr lang="el-GR" dirty="0">
                <a:solidFill>
                  <a:schemeClr val="bg1"/>
                </a:solidFill>
              </a:rPr>
              <a:t>Είναι η βάση των φυσικών επιστημών και συνδέεται με τη Λογική και τα Μαθηματικά.</a:t>
            </a:r>
          </a:p>
          <a:p>
            <a:pPr marL="342900" indent="-342900" algn="l">
              <a:buFont typeface="Arial" panose="020B0604020202020204" pitchFamily="34" charset="0"/>
              <a:buChar char="•"/>
            </a:pPr>
            <a:r>
              <a:rPr lang="el-GR" dirty="0">
                <a:solidFill>
                  <a:schemeClr val="bg1"/>
                </a:solidFill>
              </a:rPr>
              <a:t>Οι φιλόσοφοι και οι ιστορικοί της επιστήμης ασχολούνται με αυτές τις σημαντικές έννοιες για να διερευνήσουν ερωτήματα που έχουν να κάνουν με την φύση της πραγματικότητας, την ύπαρξη, και τη φύση της γνώσης.</a:t>
            </a:r>
          </a:p>
          <a:p>
            <a:pPr marL="342900" indent="-342900" algn="l">
              <a:buFont typeface="Arial" panose="020B0604020202020204" pitchFamily="34" charset="0"/>
              <a:buChar char="•"/>
            </a:pPr>
            <a:r>
              <a:rPr lang="el-GR" dirty="0">
                <a:solidFill>
                  <a:schemeClr val="bg1"/>
                </a:solidFill>
              </a:rPr>
              <a:t>Βοηθάει στην κατανόηση της εξέλιξης των άλλων Επιστημών.</a:t>
            </a:r>
          </a:p>
          <a:p>
            <a:pPr algn="l"/>
            <a:endParaRPr lang="el-GR" dirty="0">
              <a:solidFill>
                <a:schemeClr val="bg1"/>
              </a:solidFill>
            </a:endParaRPr>
          </a:p>
        </p:txBody>
      </p:sp>
      <p:sp>
        <p:nvSpPr>
          <p:cNvPr id="6" name="Title 1">
            <a:extLst>
              <a:ext uri="{FF2B5EF4-FFF2-40B4-BE49-F238E27FC236}">
                <a16:creationId xmlns:a16="http://schemas.microsoft.com/office/drawing/2014/main" id="{B4CC2437-8E14-043A-F986-CD357288E4F0}"/>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Είναι χρήσιμη η Φυσική</a:t>
            </a:r>
            <a:endParaRPr lang="en-150" dirty="0">
              <a:solidFill>
                <a:schemeClr val="bg1"/>
              </a:solidFill>
              <a:latin typeface="+mn-lt"/>
            </a:endParaRPr>
          </a:p>
        </p:txBody>
      </p:sp>
    </p:spTree>
    <p:extLst>
      <p:ext uri="{BB962C8B-B14F-4D97-AF65-F5344CB8AC3E}">
        <p14:creationId xmlns:p14="http://schemas.microsoft.com/office/powerpoint/2010/main" val="2078950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5280AD6-4E72-42C1-4B93-38767C35F88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42E65C9-1B9D-D5F6-E093-4580819E29A4}"/>
              </a:ext>
            </a:extLst>
          </p:cNvPr>
          <p:cNvSpPr>
            <a:spLocks noGrp="1"/>
          </p:cNvSpPr>
          <p:nvPr>
            <p:ph type="subTitle" idx="1"/>
          </p:nvPr>
        </p:nvSpPr>
        <p:spPr>
          <a:xfrm>
            <a:off x="3351842" y="1480743"/>
            <a:ext cx="5488316" cy="424732"/>
          </a:xfrm>
        </p:spPr>
        <p:txBody>
          <a:bodyPr wrap="square">
            <a:spAutoFit/>
          </a:bodyPr>
          <a:lstStyle/>
          <a:p>
            <a:r>
              <a:rPr lang="el-GR" dirty="0">
                <a:solidFill>
                  <a:schemeClr val="bg1"/>
                </a:solidFill>
              </a:rPr>
              <a:t>στον Φιλόσοφο ή Ιστορικό της Επιστήμης?</a:t>
            </a:r>
            <a:endParaRPr lang="en-150" dirty="0">
              <a:solidFill>
                <a:schemeClr val="bg1"/>
              </a:solidFill>
            </a:endParaRPr>
          </a:p>
        </p:txBody>
      </p:sp>
      <p:sp>
        <p:nvSpPr>
          <p:cNvPr id="5" name="Subtitle 2">
            <a:extLst>
              <a:ext uri="{FF2B5EF4-FFF2-40B4-BE49-F238E27FC236}">
                <a16:creationId xmlns:a16="http://schemas.microsoft.com/office/drawing/2014/main" id="{74829EA6-5688-5D17-4F52-AA4EF09EF983}"/>
              </a:ext>
            </a:extLst>
          </p:cNvPr>
          <p:cNvSpPr txBox="1">
            <a:spLocks/>
          </p:cNvSpPr>
          <p:nvPr/>
        </p:nvSpPr>
        <p:spPr>
          <a:xfrm>
            <a:off x="644056" y="2312172"/>
            <a:ext cx="11171581" cy="313624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Επιστημονική Μέθοδος</a:t>
            </a:r>
          </a:p>
          <a:p>
            <a:pPr marL="342900" indent="-342900" algn="l">
              <a:buFont typeface="Arial" panose="020B0604020202020204" pitchFamily="34" charset="0"/>
              <a:buChar char="•"/>
            </a:pPr>
            <a:r>
              <a:rPr lang="el-GR" dirty="0">
                <a:solidFill>
                  <a:schemeClr val="bg1"/>
                </a:solidFill>
              </a:rPr>
              <a:t>Έχει διαδραματίσει καθοριστικό ρόλο στη διαμόρφωση της Επιστημονικής Μεθόδου.</a:t>
            </a:r>
          </a:p>
          <a:p>
            <a:pPr marL="342900" indent="-342900" algn="l">
              <a:buFont typeface="Arial" panose="020B0604020202020204" pitchFamily="34" charset="0"/>
              <a:buChar char="•"/>
            </a:pPr>
            <a:r>
              <a:rPr lang="el-GR" dirty="0">
                <a:solidFill>
                  <a:schemeClr val="bg1"/>
                </a:solidFill>
              </a:rPr>
              <a:t>Αποτέλεσε υπόδειγμα για το πώς γίνονται οι παρατηρήσεις, πώς διατυπώνονται υποθέσεις, και πώς ελέγχονται πειραματικά.</a:t>
            </a:r>
          </a:p>
          <a:p>
            <a:pPr marL="342900" indent="-342900" algn="l">
              <a:buFont typeface="Arial" panose="020B0604020202020204" pitchFamily="34" charset="0"/>
              <a:buChar char="•"/>
            </a:pPr>
            <a:r>
              <a:rPr lang="el-GR" dirty="0">
                <a:solidFill>
                  <a:schemeClr val="bg1"/>
                </a:solidFill>
              </a:rPr>
              <a:t>Καθόρισε το πλαίσιο για το πώς η Επιστημονική Κοινότητα συνεργάζεται ή συγκρούεται και καταλήγει σε γνώση, που παρουσιάζει </a:t>
            </a:r>
            <a:r>
              <a:rPr lang="el-GR" dirty="0" err="1">
                <a:solidFill>
                  <a:schemeClr val="bg1"/>
                </a:solidFill>
              </a:rPr>
              <a:t>επαναληψιμότητα</a:t>
            </a:r>
            <a:r>
              <a:rPr lang="el-GR" dirty="0">
                <a:solidFill>
                  <a:schemeClr val="bg1"/>
                </a:solidFill>
              </a:rPr>
              <a:t>, ώστε αυτή η γνώση να μπορεί να χρησιμοποιηθεί αξιόπιστα και ο άνθρωπος να μπορεί να βασιστεί σε αυτήν.</a:t>
            </a:r>
          </a:p>
        </p:txBody>
      </p:sp>
      <p:sp>
        <p:nvSpPr>
          <p:cNvPr id="6" name="Title 1">
            <a:extLst>
              <a:ext uri="{FF2B5EF4-FFF2-40B4-BE49-F238E27FC236}">
                <a16:creationId xmlns:a16="http://schemas.microsoft.com/office/drawing/2014/main" id="{F5A50337-7FD9-0CE6-187C-E5825D5075C3}"/>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Είναι χρήσιμη η Φυσική</a:t>
            </a:r>
            <a:endParaRPr lang="en-150" dirty="0">
              <a:solidFill>
                <a:schemeClr val="bg1"/>
              </a:solidFill>
              <a:latin typeface="+mn-lt"/>
            </a:endParaRPr>
          </a:p>
        </p:txBody>
      </p:sp>
    </p:spTree>
    <p:extLst>
      <p:ext uri="{BB962C8B-B14F-4D97-AF65-F5344CB8AC3E}">
        <p14:creationId xmlns:p14="http://schemas.microsoft.com/office/powerpoint/2010/main" val="1045915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43449DC-FB97-BE82-F94E-9B396B08D94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9F2D923-58C4-A8D9-8708-4CEEC5DE7CAE}"/>
              </a:ext>
            </a:extLst>
          </p:cNvPr>
          <p:cNvSpPr>
            <a:spLocks noGrp="1"/>
          </p:cNvSpPr>
          <p:nvPr>
            <p:ph type="subTitle" idx="1"/>
          </p:nvPr>
        </p:nvSpPr>
        <p:spPr>
          <a:xfrm>
            <a:off x="3351842" y="1480743"/>
            <a:ext cx="5488316" cy="424732"/>
          </a:xfrm>
        </p:spPr>
        <p:txBody>
          <a:bodyPr wrap="square">
            <a:spAutoFit/>
          </a:bodyPr>
          <a:lstStyle/>
          <a:p>
            <a:r>
              <a:rPr lang="el-GR" dirty="0">
                <a:solidFill>
                  <a:schemeClr val="bg1"/>
                </a:solidFill>
              </a:rPr>
              <a:t>στον Φιλόσοφο ή Ιστορικό της Επιστήμης?</a:t>
            </a:r>
            <a:endParaRPr lang="en-150" dirty="0">
              <a:solidFill>
                <a:schemeClr val="bg1"/>
              </a:solidFill>
            </a:endParaRPr>
          </a:p>
        </p:txBody>
      </p:sp>
      <p:sp>
        <p:nvSpPr>
          <p:cNvPr id="5" name="Subtitle 2">
            <a:extLst>
              <a:ext uri="{FF2B5EF4-FFF2-40B4-BE49-F238E27FC236}">
                <a16:creationId xmlns:a16="http://schemas.microsoft.com/office/drawing/2014/main" id="{6628A55F-3528-5807-B167-1054D1CE00BB}"/>
              </a:ext>
            </a:extLst>
          </p:cNvPr>
          <p:cNvSpPr txBox="1">
            <a:spLocks/>
          </p:cNvSpPr>
          <p:nvPr/>
        </p:nvSpPr>
        <p:spPr>
          <a:xfrm>
            <a:off x="1184744" y="2312172"/>
            <a:ext cx="9899374" cy="313624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Εξέλιξη και Αλλαγή Μεθόδων</a:t>
            </a:r>
          </a:p>
          <a:p>
            <a:pPr marL="342900" indent="-342900" algn="l">
              <a:buFont typeface="Arial" panose="020B0604020202020204" pitchFamily="34" charset="0"/>
              <a:buChar char="•"/>
            </a:pPr>
            <a:r>
              <a:rPr lang="el-GR" dirty="0">
                <a:solidFill>
                  <a:schemeClr val="bg1"/>
                </a:solidFill>
              </a:rPr>
              <a:t>Η μελέτη της εξέλιξης της Φυσικής Επιστήμης μάς επιτρέπει να κατανοήσουμε πώς καταλήγουμε σε μία εικόνα για την πραγματικότητα και πώς καθοριστικές στιγμές μάς οδηγούν σε ριζικές τροποποιήσεις αυτής της εικόνας.</a:t>
            </a:r>
          </a:p>
          <a:p>
            <a:pPr marL="342900" indent="-342900" algn="l">
              <a:buFont typeface="Arial" panose="020B0604020202020204" pitchFamily="34" charset="0"/>
              <a:buChar char="•"/>
            </a:pPr>
            <a:r>
              <a:rPr lang="el-GR" dirty="0">
                <a:solidFill>
                  <a:schemeClr val="bg1"/>
                </a:solidFill>
              </a:rPr>
              <a:t>Πώς ενσωματώνουμε νέα δεδομένα ή πώς τα παλιά τα βλέπουμε πλέον υπό διαφορετικό πρίσμα. </a:t>
            </a:r>
          </a:p>
          <a:p>
            <a:pPr algn="l"/>
            <a:endParaRPr lang="el-GR" dirty="0">
              <a:solidFill>
                <a:schemeClr val="bg1"/>
              </a:solidFill>
            </a:endParaRPr>
          </a:p>
        </p:txBody>
      </p:sp>
      <p:sp>
        <p:nvSpPr>
          <p:cNvPr id="6" name="Title 1">
            <a:extLst>
              <a:ext uri="{FF2B5EF4-FFF2-40B4-BE49-F238E27FC236}">
                <a16:creationId xmlns:a16="http://schemas.microsoft.com/office/drawing/2014/main" id="{172C9B30-E414-5A88-5C24-6E21569DE00D}"/>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Είναι χρήσιμη η Φυσική</a:t>
            </a:r>
            <a:endParaRPr lang="en-150" dirty="0">
              <a:solidFill>
                <a:schemeClr val="bg1"/>
              </a:solidFill>
              <a:latin typeface="+mn-lt"/>
            </a:endParaRPr>
          </a:p>
        </p:txBody>
      </p:sp>
    </p:spTree>
    <p:extLst>
      <p:ext uri="{BB962C8B-B14F-4D97-AF65-F5344CB8AC3E}">
        <p14:creationId xmlns:p14="http://schemas.microsoft.com/office/powerpoint/2010/main" val="162456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FAB3FE6-7478-5062-BE45-4FFA28C7026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7ED00BD-E85A-894B-D900-ED8A170A9DC7}"/>
              </a:ext>
            </a:extLst>
          </p:cNvPr>
          <p:cNvSpPr>
            <a:spLocks noGrp="1"/>
          </p:cNvSpPr>
          <p:nvPr>
            <p:ph type="subTitle" idx="1"/>
          </p:nvPr>
        </p:nvSpPr>
        <p:spPr>
          <a:xfrm>
            <a:off x="3351842" y="1480743"/>
            <a:ext cx="5488316" cy="424732"/>
          </a:xfrm>
        </p:spPr>
        <p:txBody>
          <a:bodyPr wrap="square">
            <a:spAutoFit/>
          </a:bodyPr>
          <a:lstStyle/>
          <a:p>
            <a:r>
              <a:rPr lang="el-GR" dirty="0">
                <a:solidFill>
                  <a:schemeClr val="bg1"/>
                </a:solidFill>
              </a:rPr>
              <a:t>στον Φιλόσοφο ή Ιστορικό της Επιστήμης?</a:t>
            </a:r>
            <a:endParaRPr lang="en-150" dirty="0">
              <a:solidFill>
                <a:schemeClr val="bg1"/>
              </a:solidFill>
            </a:endParaRPr>
          </a:p>
        </p:txBody>
      </p:sp>
      <p:sp>
        <p:nvSpPr>
          <p:cNvPr id="5" name="Subtitle 2">
            <a:extLst>
              <a:ext uri="{FF2B5EF4-FFF2-40B4-BE49-F238E27FC236}">
                <a16:creationId xmlns:a16="http://schemas.microsoft.com/office/drawing/2014/main" id="{DA0724D2-4782-B477-C53B-8AC89921C4EA}"/>
              </a:ext>
            </a:extLst>
          </p:cNvPr>
          <p:cNvSpPr txBox="1">
            <a:spLocks/>
          </p:cNvSpPr>
          <p:nvPr/>
        </p:nvSpPr>
        <p:spPr>
          <a:xfrm>
            <a:off x="1152940" y="2312172"/>
            <a:ext cx="10002740" cy="359688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Εξέλιξη και Αλλαγή Μεθόδων - Κοινωνία</a:t>
            </a:r>
          </a:p>
          <a:p>
            <a:pPr marL="342900" indent="-342900" algn="l">
              <a:buFont typeface="Arial" panose="020B0604020202020204" pitchFamily="34" charset="0"/>
              <a:buChar char="•"/>
            </a:pPr>
            <a:r>
              <a:rPr lang="el-GR" dirty="0">
                <a:solidFill>
                  <a:schemeClr val="bg1"/>
                </a:solidFill>
              </a:rPr>
              <a:t>Η Φυσική έχει πραγματοποιήσει δραματικές αλλαγές στα Παραδείγματά της – από την Αριστοτέλεια Φυσική, στη Νευτώνεια και στη συνέχεια στην Γενική Σχετικότητα και στην Κβαντική Μηχανική. Επιρροές που άλλαξαν ριζικά το πώς αντιλαμβανόμαστε τον Κόσμο γύρω μας.</a:t>
            </a:r>
          </a:p>
          <a:p>
            <a:pPr marL="342900" indent="-342900" algn="l">
              <a:buFont typeface="Arial" panose="020B0604020202020204" pitchFamily="34" charset="0"/>
              <a:buChar char="•"/>
            </a:pPr>
            <a:r>
              <a:rPr lang="el-GR" dirty="0">
                <a:solidFill>
                  <a:schemeClr val="bg1"/>
                </a:solidFill>
              </a:rPr>
              <a:t>Ποιες δυσκολίες έχει η κοινωνία να αποδεχθεί τη νέα πραγματικότητα</a:t>
            </a:r>
          </a:p>
          <a:p>
            <a:pPr marL="342900" indent="-342900" algn="l">
              <a:buFont typeface="Arial" panose="020B0604020202020204" pitchFamily="34" charset="0"/>
              <a:buChar char="•"/>
            </a:pPr>
            <a:r>
              <a:rPr lang="el-GR" dirty="0">
                <a:solidFill>
                  <a:schemeClr val="bg1"/>
                </a:solidFill>
              </a:rPr>
              <a:t>Πώς τα επιστημονικά βήματα οδηγούν σε τεχνολογικές εξελίξεις που τροποποιούν συνολικά την κοινωνία</a:t>
            </a:r>
          </a:p>
          <a:p>
            <a:pPr algn="l"/>
            <a:endParaRPr lang="el-GR" dirty="0">
              <a:solidFill>
                <a:schemeClr val="bg1"/>
              </a:solidFill>
            </a:endParaRPr>
          </a:p>
        </p:txBody>
      </p:sp>
      <p:sp>
        <p:nvSpPr>
          <p:cNvPr id="6" name="Title 1">
            <a:extLst>
              <a:ext uri="{FF2B5EF4-FFF2-40B4-BE49-F238E27FC236}">
                <a16:creationId xmlns:a16="http://schemas.microsoft.com/office/drawing/2014/main" id="{0486BDA6-DE13-DDC4-B36B-9C6244EA5866}"/>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Είναι χρήσιμη η Φυσική</a:t>
            </a:r>
            <a:endParaRPr lang="en-150" dirty="0">
              <a:solidFill>
                <a:schemeClr val="bg1"/>
              </a:solidFill>
              <a:latin typeface="+mn-lt"/>
            </a:endParaRPr>
          </a:p>
        </p:txBody>
      </p:sp>
    </p:spTree>
    <p:extLst>
      <p:ext uri="{BB962C8B-B14F-4D97-AF65-F5344CB8AC3E}">
        <p14:creationId xmlns:p14="http://schemas.microsoft.com/office/powerpoint/2010/main" val="2235343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C6A40F1-F375-12D3-F5C8-C924C2EB9E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545B893-73FB-DA67-BFB1-6BE204CCDADE}"/>
              </a:ext>
            </a:extLst>
          </p:cNvPr>
          <p:cNvSpPr>
            <a:spLocks noGrp="1"/>
          </p:cNvSpPr>
          <p:nvPr>
            <p:ph type="subTitle" idx="1"/>
          </p:nvPr>
        </p:nvSpPr>
        <p:spPr>
          <a:xfrm>
            <a:off x="3351842" y="1480743"/>
            <a:ext cx="5488316" cy="424732"/>
          </a:xfrm>
        </p:spPr>
        <p:txBody>
          <a:bodyPr wrap="square">
            <a:spAutoFit/>
          </a:bodyPr>
          <a:lstStyle/>
          <a:p>
            <a:r>
              <a:rPr lang="el-GR" dirty="0">
                <a:solidFill>
                  <a:schemeClr val="bg1"/>
                </a:solidFill>
              </a:rPr>
              <a:t>στον Φιλόσοφο ή Ιστορικό της Επιστήμης?</a:t>
            </a:r>
            <a:endParaRPr lang="en-150" dirty="0">
              <a:solidFill>
                <a:schemeClr val="bg1"/>
              </a:solidFill>
            </a:endParaRPr>
          </a:p>
        </p:txBody>
      </p:sp>
      <p:sp>
        <p:nvSpPr>
          <p:cNvPr id="5" name="Subtitle 2">
            <a:extLst>
              <a:ext uri="{FF2B5EF4-FFF2-40B4-BE49-F238E27FC236}">
                <a16:creationId xmlns:a16="http://schemas.microsoft.com/office/drawing/2014/main" id="{7623F2BD-067F-C658-9E5E-F28FBA2CC236}"/>
              </a:ext>
            </a:extLst>
          </p:cNvPr>
          <p:cNvSpPr txBox="1">
            <a:spLocks/>
          </p:cNvSpPr>
          <p:nvPr/>
        </p:nvSpPr>
        <p:spPr>
          <a:xfrm>
            <a:off x="1113183" y="2312172"/>
            <a:ext cx="10106107" cy="464640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Μεθοδικός και Αναλυτικός Τρόπος Σκέψης</a:t>
            </a:r>
          </a:p>
          <a:p>
            <a:r>
              <a:rPr lang="el-GR" dirty="0">
                <a:solidFill>
                  <a:schemeClr val="bg1"/>
                </a:solidFill>
              </a:rPr>
              <a:t>Επίλυση Προβλημάτων</a:t>
            </a:r>
          </a:p>
          <a:p>
            <a:pPr marL="342900" indent="-342900" algn="l">
              <a:buFont typeface="Arial" panose="020B0604020202020204" pitchFamily="34" charset="0"/>
              <a:buChar char="•"/>
            </a:pPr>
            <a:r>
              <a:rPr lang="el-GR" dirty="0">
                <a:solidFill>
                  <a:schemeClr val="bg1"/>
                </a:solidFill>
              </a:rPr>
              <a:t>Η ενασχόληση με τη Φυσική εκπαιδεύει σε αναλυτική και μεθοδική σκέψη</a:t>
            </a:r>
          </a:p>
          <a:p>
            <a:pPr marL="342900" indent="-342900" algn="l">
              <a:buFont typeface="Arial" panose="020B0604020202020204" pitchFamily="34" charset="0"/>
              <a:buChar char="•"/>
            </a:pPr>
            <a:r>
              <a:rPr lang="el-GR" dirty="0">
                <a:solidFill>
                  <a:schemeClr val="bg1"/>
                </a:solidFill>
              </a:rPr>
              <a:t>Η κατανόηση δύσκολων προβλημάτων και η επίλυσή τους αναπτύσσει δεξιότητες και κριτική σκέψη</a:t>
            </a:r>
          </a:p>
          <a:p>
            <a:pPr marL="342900" indent="-342900" algn="l">
              <a:buFont typeface="Arial" panose="020B0604020202020204" pitchFamily="34" charset="0"/>
              <a:buChar char="•"/>
            </a:pPr>
            <a:r>
              <a:rPr lang="el-GR" dirty="0">
                <a:solidFill>
                  <a:schemeClr val="bg1"/>
                </a:solidFill>
              </a:rPr>
              <a:t>Βοηθάει στη διαμόρφωση επιχειρηματολογίας</a:t>
            </a:r>
          </a:p>
          <a:p>
            <a:pPr marL="342900" indent="-342900" algn="l">
              <a:buFont typeface="Arial" panose="020B0604020202020204" pitchFamily="34" charset="0"/>
              <a:buChar char="•"/>
            </a:pPr>
            <a:r>
              <a:rPr lang="el-GR" dirty="0">
                <a:solidFill>
                  <a:schemeClr val="bg1"/>
                </a:solidFill>
              </a:rPr>
              <a:t>Μπορεί να συνδυαστεί με άλλες Επιστήμες να παράσχει κοινά εργαλεία για επίλυση πολλών διαφορετικών προβλημάτων σε διαφορετικές επιστήμες (Μαθηματικά, Πληροφορική, Βιολογία, </a:t>
            </a:r>
            <a:r>
              <a:rPr lang="el-GR" dirty="0" err="1">
                <a:solidFill>
                  <a:schemeClr val="bg1"/>
                </a:solidFill>
              </a:rPr>
              <a:t>Νευροεπιστήμες</a:t>
            </a:r>
            <a:r>
              <a:rPr lang="el-GR" dirty="0">
                <a:solidFill>
                  <a:schemeClr val="bg1"/>
                </a:solidFill>
              </a:rPr>
              <a:t>, </a:t>
            </a:r>
            <a:r>
              <a:rPr lang="el-GR" dirty="0" err="1">
                <a:solidFill>
                  <a:schemeClr val="bg1"/>
                </a:solidFill>
              </a:rPr>
              <a:t>κλπ</a:t>
            </a:r>
            <a:r>
              <a:rPr lang="el-GR" dirty="0">
                <a:solidFill>
                  <a:schemeClr val="bg1"/>
                </a:solidFill>
              </a:rPr>
              <a:t>)</a:t>
            </a:r>
          </a:p>
          <a:p>
            <a:pPr marL="342900" indent="-342900" algn="l">
              <a:buFont typeface="Arial" panose="020B0604020202020204" pitchFamily="34" charset="0"/>
              <a:buChar char="•"/>
            </a:pPr>
            <a:endParaRPr lang="el-GR" dirty="0">
              <a:solidFill>
                <a:schemeClr val="bg1"/>
              </a:solidFill>
            </a:endParaRPr>
          </a:p>
          <a:p>
            <a:pPr algn="l"/>
            <a:endParaRPr lang="el-GR" dirty="0">
              <a:solidFill>
                <a:schemeClr val="bg1"/>
              </a:solidFill>
            </a:endParaRPr>
          </a:p>
        </p:txBody>
      </p:sp>
      <p:sp>
        <p:nvSpPr>
          <p:cNvPr id="6" name="Title 1">
            <a:extLst>
              <a:ext uri="{FF2B5EF4-FFF2-40B4-BE49-F238E27FC236}">
                <a16:creationId xmlns:a16="http://schemas.microsoft.com/office/drawing/2014/main" id="{8E30D0FC-0907-1514-B771-D9DA8B68BB22}"/>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Είναι χρήσιμη η Φυσική</a:t>
            </a:r>
            <a:endParaRPr lang="en-150" dirty="0">
              <a:solidFill>
                <a:schemeClr val="bg1"/>
              </a:solidFill>
              <a:latin typeface="+mn-lt"/>
            </a:endParaRPr>
          </a:p>
        </p:txBody>
      </p:sp>
    </p:spTree>
    <p:extLst>
      <p:ext uri="{BB962C8B-B14F-4D97-AF65-F5344CB8AC3E}">
        <p14:creationId xmlns:p14="http://schemas.microsoft.com/office/powerpoint/2010/main" val="1399869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B1BD2EE-2357-2C69-E95C-123EF2CA06B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B7866A7-723D-4414-DCBF-58C7A8CFACFF}"/>
              </a:ext>
            </a:extLst>
          </p:cNvPr>
          <p:cNvSpPr>
            <a:spLocks noGrp="1"/>
          </p:cNvSpPr>
          <p:nvPr>
            <p:ph type="subTitle" idx="1"/>
          </p:nvPr>
        </p:nvSpPr>
        <p:spPr>
          <a:xfrm>
            <a:off x="3351842" y="1480743"/>
            <a:ext cx="5488316" cy="424732"/>
          </a:xfrm>
        </p:spPr>
        <p:txBody>
          <a:bodyPr wrap="square">
            <a:spAutoFit/>
          </a:bodyPr>
          <a:lstStyle/>
          <a:p>
            <a:r>
              <a:rPr lang="el-GR" dirty="0">
                <a:solidFill>
                  <a:schemeClr val="bg1"/>
                </a:solidFill>
              </a:rPr>
              <a:t>στον Φιλόσοφο ή Ιστορικό της Επιστήμης?</a:t>
            </a:r>
            <a:endParaRPr lang="en-150" dirty="0">
              <a:solidFill>
                <a:schemeClr val="bg1"/>
              </a:solidFill>
            </a:endParaRPr>
          </a:p>
        </p:txBody>
      </p:sp>
      <p:sp>
        <p:nvSpPr>
          <p:cNvPr id="5" name="Subtitle 2">
            <a:extLst>
              <a:ext uri="{FF2B5EF4-FFF2-40B4-BE49-F238E27FC236}">
                <a16:creationId xmlns:a16="http://schemas.microsoft.com/office/drawing/2014/main" id="{E1A75F69-32A2-D4E0-5629-91160FDE056C}"/>
              </a:ext>
            </a:extLst>
          </p:cNvPr>
          <p:cNvSpPr txBox="1">
            <a:spLocks/>
          </p:cNvSpPr>
          <p:nvPr/>
        </p:nvSpPr>
        <p:spPr>
          <a:xfrm>
            <a:off x="644057" y="2312172"/>
            <a:ext cx="10845578" cy="438992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Ερμηνευτικά Πλαίσια</a:t>
            </a:r>
          </a:p>
          <a:p>
            <a:pPr marL="342900" indent="-342900">
              <a:buFont typeface="Arial" panose="020B0604020202020204" pitchFamily="34" charset="0"/>
              <a:buChar char="•"/>
            </a:pPr>
            <a:r>
              <a:rPr lang="el-GR" dirty="0">
                <a:solidFill>
                  <a:schemeClr val="bg1"/>
                </a:solidFill>
              </a:rPr>
              <a:t>Η Φυσική διαμορφώνει ερμηνευτικά πλαίσια για το πώς λειτουργεί ο κόσμος που είναι αντίθετα στην κοινή λογική και στην διαίσθηση:</a:t>
            </a:r>
          </a:p>
          <a:p>
            <a:pPr marL="2171700" lvl="4" indent="-342900" algn="l">
              <a:buFont typeface="Wingdings" panose="05000000000000000000" pitchFamily="2" charset="2"/>
              <a:buChar char="ü"/>
            </a:pPr>
            <a:r>
              <a:rPr lang="el-GR" sz="2400" dirty="0">
                <a:solidFill>
                  <a:schemeClr val="bg1"/>
                </a:solidFill>
              </a:rPr>
              <a:t>η διαστολή του χρόνου, η συστολή μήκους</a:t>
            </a:r>
          </a:p>
          <a:p>
            <a:pPr marL="2171700" lvl="4" indent="-342900" algn="l">
              <a:buFont typeface="Wingdings" panose="05000000000000000000" pitchFamily="2" charset="2"/>
              <a:buChar char="ü"/>
            </a:pPr>
            <a:r>
              <a:rPr lang="el-GR" sz="2400" dirty="0">
                <a:solidFill>
                  <a:schemeClr val="bg1"/>
                </a:solidFill>
              </a:rPr>
              <a:t>η καμπύλωση του χωροχρόνου</a:t>
            </a:r>
          </a:p>
          <a:p>
            <a:pPr marL="2171700" lvl="4" indent="-342900" algn="l">
              <a:buFont typeface="Wingdings" panose="05000000000000000000" pitchFamily="2" charset="2"/>
              <a:buChar char="ü"/>
            </a:pPr>
            <a:r>
              <a:rPr lang="el-GR" sz="2400" dirty="0">
                <a:solidFill>
                  <a:schemeClr val="bg1"/>
                </a:solidFill>
              </a:rPr>
              <a:t>η κβαντική υπέρθεση</a:t>
            </a:r>
          </a:p>
          <a:p>
            <a:pPr marL="2171700" lvl="4" indent="-342900" algn="l">
              <a:buFont typeface="Wingdings" panose="05000000000000000000" pitchFamily="2" charset="2"/>
              <a:buChar char="ü"/>
            </a:pPr>
            <a:r>
              <a:rPr lang="el-GR" sz="2400" dirty="0">
                <a:solidFill>
                  <a:schemeClr val="bg1"/>
                </a:solidFill>
              </a:rPr>
              <a:t>κβαντική </a:t>
            </a:r>
            <a:r>
              <a:rPr lang="el-GR" sz="2400" dirty="0" err="1">
                <a:solidFill>
                  <a:schemeClr val="bg1"/>
                </a:solidFill>
              </a:rPr>
              <a:t>δι</a:t>
            </a:r>
            <a:r>
              <a:rPr lang="el-GR" sz="2400" dirty="0">
                <a:solidFill>
                  <a:schemeClr val="bg1"/>
                </a:solidFill>
              </a:rPr>
              <a:t>-εμπλοκή (</a:t>
            </a:r>
            <a:r>
              <a:rPr lang="en-US" sz="2400" dirty="0">
                <a:solidFill>
                  <a:schemeClr val="bg1"/>
                </a:solidFill>
              </a:rPr>
              <a:t>quantum entanglement)</a:t>
            </a:r>
            <a:endParaRPr lang="el-GR" sz="2400" dirty="0">
              <a:solidFill>
                <a:schemeClr val="bg1"/>
              </a:solidFill>
            </a:endParaRPr>
          </a:p>
          <a:p>
            <a:pPr marL="342900" indent="-342900" algn="l">
              <a:buFont typeface="Arial" panose="020B0604020202020204" pitchFamily="34" charset="0"/>
              <a:buChar char="•"/>
            </a:pPr>
            <a:r>
              <a:rPr lang="el-GR" dirty="0">
                <a:solidFill>
                  <a:schemeClr val="bg1"/>
                </a:solidFill>
              </a:rPr>
              <a:t>Διαμορφώνει διαίσθηση για τη φύση του Σύμπαντος που μας περιβάλλει από την πιο μικρή μέχρι την πιο μεγάλη κλίμακα.</a:t>
            </a:r>
          </a:p>
          <a:p>
            <a:pPr marL="342900" indent="-342900" algn="l">
              <a:buFont typeface="Arial" panose="020B0604020202020204" pitchFamily="34" charset="0"/>
              <a:buChar char="•"/>
            </a:pPr>
            <a:r>
              <a:rPr lang="el-GR" dirty="0">
                <a:solidFill>
                  <a:schemeClr val="bg1"/>
                </a:solidFill>
              </a:rPr>
              <a:t>Διαμορφώνει ερωτήματα για τη φύση του χώρου, του χρόνου, την αιτιότητα, τον ντετερμινισμό, ακόμα και για το ρόλο της συνείδησης και την ελεύθερη βούληση</a:t>
            </a:r>
          </a:p>
        </p:txBody>
      </p:sp>
      <p:sp>
        <p:nvSpPr>
          <p:cNvPr id="6" name="Title 1">
            <a:extLst>
              <a:ext uri="{FF2B5EF4-FFF2-40B4-BE49-F238E27FC236}">
                <a16:creationId xmlns:a16="http://schemas.microsoft.com/office/drawing/2014/main" id="{B9C5378B-439C-EBC4-39EA-71C09B486A91}"/>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Είναι χρήσιμη η Φυσική</a:t>
            </a:r>
            <a:endParaRPr lang="en-150" dirty="0">
              <a:solidFill>
                <a:schemeClr val="bg1"/>
              </a:solidFill>
              <a:latin typeface="+mn-lt"/>
            </a:endParaRPr>
          </a:p>
        </p:txBody>
      </p:sp>
    </p:spTree>
    <p:extLst>
      <p:ext uri="{BB962C8B-B14F-4D97-AF65-F5344CB8AC3E}">
        <p14:creationId xmlns:p14="http://schemas.microsoft.com/office/powerpoint/2010/main" val="3980723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2D53B66-5B79-4ECC-7356-B3A6D1751B4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954BB0D-B706-0382-D293-9374FF613756}"/>
              </a:ext>
            </a:extLst>
          </p:cNvPr>
          <p:cNvSpPr>
            <a:spLocks noGrp="1"/>
          </p:cNvSpPr>
          <p:nvPr>
            <p:ph type="subTitle" idx="1"/>
          </p:nvPr>
        </p:nvSpPr>
        <p:spPr>
          <a:xfrm>
            <a:off x="3351842" y="1480743"/>
            <a:ext cx="5488316" cy="424732"/>
          </a:xfrm>
        </p:spPr>
        <p:txBody>
          <a:bodyPr wrap="square">
            <a:spAutoFit/>
          </a:bodyPr>
          <a:lstStyle/>
          <a:p>
            <a:r>
              <a:rPr lang="el-GR" dirty="0">
                <a:solidFill>
                  <a:schemeClr val="bg1"/>
                </a:solidFill>
              </a:rPr>
              <a:t>στον Φιλόσοφο ή Ιστορικό της Επιστήμης?</a:t>
            </a:r>
            <a:endParaRPr lang="en-150" dirty="0">
              <a:solidFill>
                <a:schemeClr val="bg1"/>
              </a:solidFill>
            </a:endParaRPr>
          </a:p>
        </p:txBody>
      </p:sp>
      <p:sp>
        <p:nvSpPr>
          <p:cNvPr id="5" name="Subtitle 2">
            <a:extLst>
              <a:ext uri="{FF2B5EF4-FFF2-40B4-BE49-F238E27FC236}">
                <a16:creationId xmlns:a16="http://schemas.microsoft.com/office/drawing/2014/main" id="{8ECEBADD-50AE-7707-50DB-51104BDB6B72}"/>
              </a:ext>
            </a:extLst>
          </p:cNvPr>
          <p:cNvSpPr txBox="1">
            <a:spLocks/>
          </p:cNvSpPr>
          <p:nvPr/>
        </p:nvSpPr>
        <p:spPr>
          <a:xfrm>
            <a:off x="1009816" y="2312172"/>
            <a:ext cx="10201524" cy="405752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Τεχνολογία – Εφαρμογές – Πολιτική</a:t>
            </a:r>
          </a:p>
          <a:p>
            <a:pPr marL="342900" indent="-342900" algn="l">
              <a:buFont typeface="Arial" panose="020B0604020202020204" pitchFamily="34" charset="0"/>
              <a:buChar char="•"/>
            </a:pPr>
            <a:r>
              <a:rPr lang="el-GR" dirty="0">
                <a:solidFill>
                  <a:schemeClr val="bg1"/>
                </a:solidFill>
              </a:rPr>
              <a:t>Η εξέλιξη της Φυσικής έχει προκαλέσει αλλαγές στην τεχνολογία, στη βιομηχανία, και στην οργάνωση της κοινωνίας και της οικονομίας.</a:t>
            </a:r>
          </a:p>
          <a:p>
            <a:pPr marL="342900" indent="-342900" algn="l">
              <a:buFont typeface="Arial" panose="020B0604020202020204" pitchFamily="34" charset="0"/>
              <a:buChar char="•"/>
            </a:pPr>
            <a:r>
              <a:rPr lang="el-GR" dirty="0">
                <a:solidFill>
                  <a:schemeClr val="bg1"/>
                </a:solidFill>
              </a:rPr>
              <a:t>Η Φυσική έχει αλλάξει τη ζωή των ανθρώπων δραστικά.</a:t>
            </a:r>
          </a:p>
          <a:p>
            <a:pPr marL="342900" indent="-342900" algn="l">
              <a:buFont typeface="Arial" panose="020B0604020202020204" pitchFamily="34" charset="0"/>
              <a:buChar char="•"/>
            </a:pPr>
            <a:r>
              <a:rPr lang="el-GR" dirty="0">
                <a:solidFill>
                  <a:schemeClr val="bg1"/>
                </a:solidFill>
              </a:rPr>
              <a:t>Η Φυσική Επιστήμη αποτελεί αναγκαία παράμετρο για τη χάραξη πολιτικών και ασκεί επιρροή στο πώς διαμορφώνονται τα προγράμματα εκπαίδευσης</a:t>
            </a:r>
          </a:p>
          <a:p>
            <a:pPr marL="342900" indent="-342900" algn="l">
              <a:buFont typeface="Arial" panose="020B0604020202020204" pitchFamily="34" charset="0"/>
              <a:buChar char="•"/>
            </a:pPr>
            <a:r>
              <a:rPr lang="el-GR" dirty="0">
                <a:solidFill>
                  <a:schemeClr val="bg1"/>
                </a:solidFill>
              </a:rPr>
              <a:t>Ο πολίτης που είναι αμόρφωτος, χωρίς κριτική σκέψη, μπορεί να χειραγωγηθεί εύκολα.</a:t>
            </a:r>
          </a:p>
          <a:p>
            <a:pPr marL="342900" indent="-342900" algn="l">
              <a:buFont typeface="Arial" panose="020B0604020202020204" pitchFamily="34" charset="0"/>
              <a:buChar char="•"/>
            </a:pPr>
            <a:r>
              <a:rPr lang="el-GR" dirty="0">
                <a:solidFill>
                  <a:schemeClr val="bg1"/>
                </a:solidFill>
              </a:rPr>
              <a:t>Η τεράστια ισχύς της (π.χ. πυρηνικά όπλα, τηλεπικοινωνίες) θέτει ηθικά και πολιτικά ζητήματα για την βέλτιστη χρήση της.</a:t>
            </a:r>
          </a:p>
        </p:txBody>
      </p:sp>
      <p:sp>
        <p:nvSpPr>
          <p:cNvPr id="6" name="Title 1">
            <a:extLst>
              <a:ext uri="{FF2B5EF4-FFF2-40B4-BE49-F238E27FC236}">
                <a16:creationId xmlns:a16="http://schemas.microsoft.com/office/drawing/2014/main" id="{81613530-FBCE-178D-DB99-AC2A9329D16A}"/>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Είναι χρήσιμη η Φυσική</a:t>
            </a:r>
            <a:endParaRPr lang="en-150" dirty="0">
              <a:solidFill>
                <a:schemeClr val="bg1"/>
              </a:solidFill>
              <a:latin typeface="+mn-lt"/>
            </a:endParaRPr>
          </a:p>
        </p:txBody>
      </p:sp>
    </p:spTree>
    <p:extLst>
      <p:ext uri="{BB962C8B-B14F-4D97-AF65-F5344CB8AC3E}">
        <p14:creationId xmlns:p14="http://schemas.microsoft.com/office/powerpoint/2010/main" val="317067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17D613F-66BD-9E67-A08C-DF7C25F30DB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12B33FD-A94F-71F7-296D-4F50B0AB13F8}"/>
              </a:ext>
            </a:extLst>
          </p:cNvPr>
          <p:cNvPicPr>
            <a:picLocks noChangeAspect="1"/>
          </p:cNvPicPr>
          <p:nvPr/>
        </p:nvPicPr>
        <p:blipFill>
          <a:blip r:embed="rId3"/>
          <a:stretch>
            <a:fillRect/>
          </a:stretch>
        </p:blipFill>
        <p:spPr>
          <a:xfrm>
            <a:off x="4007367" y="1424736"/>
            <a:ext cx="4177266" cy="5107657"/>
          </a:xfrm>
          <a:prstGeom prst="rect">
            <a:avLst/>
          </a:prstGeom>
        </p:spPr>
      </p:pic>
      <p:sp>
        <p:nvSpPr>
          <p:cNvPr id="3" name="Subtitle 2">
            <a:extLst>
              <a:ext uri="{FF2B5EF4-FFF2-40B4-BE49-F238E27FC236}">
                <a16:creationId xmlns:a16="http://schemas.microsoft.com/office/drawing/2014/main" id="{AE388F1F-34BD-DA6D-97EB-2B9AA06DE66E}"/>
              </a:ext>
            </a:extLst>
          </p:cNvPr>
          <p:cNvSpPr>
            <a:spLocks noGrp="1"/>
          </p:cNvSpPr>
          <p:nvPr>
            <p:ph type="subTitle" idx="1"/>
          </p:nvPr>
        </p:nvSpPr>
        <p:spPr>
          <a:xfrm>
            <a:off x="4189892" y="5316866"/>
            <a:ext cx="3812216" cy="1089529"/>
          </a:xfrm>
        </p:spPr>
        <p:txBody>
          <a:bodyPr wrap="square">
            <a:spAutoFit/>
          </a:bodyPr>
          <a:lstStyle/>
          <a:p>
            <a:r>
              <a:rPr lang="en-US" dirty="0">
                <a:solidFill>
                  <a:schemeClr val="bg1"/>
                </a:solidFill>
              </a:rPr>
              <a:t>"The most incomprehensible thing about the world is that it is</a:t>
            </a:r>
            <a:r>
              <a:rPr lang="el-GR" dirty="0">
                <a:solidFill>
                  <a:schemeClr val="bg1"/>
                </a:solidFill>
              </a:rPr>
              <a:t> </a:t>
            </a:r>
            <a:r>
              <a:rPr lang="en-US" dirty="0">
                <a:solidFill>
                  <a:schemeClr val="bg1"/>
                </a:solidFill>
              </a:rPr>
              <a:t>comprehensible."</a:t>
            </a:r>
            <a:endParaRPr lang="en-150" dirty="0">
              <a:solidFill>
                <a:schemeClr val="bg1"/>
              </a:solidFill>
            </a:endParaRPr>
          </a:p>
        </p:txBody>
      </p:sp>
      <p:sp>
        <p:nvSpPr>
          <p:cNvPr id="6" name="Title 1">
            <a:extLst>
              <a:ext uri="{FF2B5EF4-FFF2-40B4-BE49-F238E27FC236}">
                <a16:creationId xmlns:a16="http://schemas.microsoft.com/office/drawing/2014/main" id="{A1384E7E-0399-8FDE-4115-F9E09576063A}"/>
              </a:ext>
            </a:extLst>
          </p:cNvPr>
          <p:cNvSpPr txBox="1">
            <a:spLocks/>
          </p:cNvSpPr>
          <p:nvPr/>
        </p:nvSpPr>
        <p:spPr>
          <a:xfrm>
            <a:off x="1524000" y="325607"/>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Φυσική</a:t>
            </a:r>
            <a:endParaRPr lang="en-150" dirty="0">
              <a:solidFill>
                <a:schemeClr val="bg1"/>
              </a:solidFill>
              <a:latin typeface="+mn-lt"/>
            </a:endParaRPr>
          </a:p>
        </p:txBody>
      </p:sp>
    </p:spTree>
    <p:extLst>
      <p:ext uri="{BB962C8B-B14F-4D97-AF65-F5344CB8AC3E}">
        <p14:creationId xmlns:p14="http://schemas.microsoft.com/office/powerpoint/2010/main" val="266711824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C36996D-EF87-D6A9-71AF-16FC2010D04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EEBAACC-A0CF-DD04-3BBC-2EC0A9913E12}"/>
              </a:ext>
            </a:extLst>
          </p:cNvPr>
          <p:cNvSpPr>
            <a:spLocks noGrp="1"/>
          </p:cNvSpPr>
          <p:nvPr>
            <p:ph type="subTitle" idx="1"/>
          </p:nvPr>
        </p:nvSpPr>
        <p:spPr>
          <a:xfrm>
            <a:off x="7009392" y="1415061"/>
            <a:ext cx="4396110" cy="5002395"/>
          </a:xfrm>
        </p:spPr>
        <p:txBody>
          <a:bodyPr wrap="square">
            <a:spAutoFit/>
          </a:bodyPr>
          <a:lstStyle/>
          <a:p>
            <a:r>
              <a:rPr lang="el-GR" dirty="0">
                <a:solidFill>
                  <a:schemeClr val="accent2">
                    <a:lumMod val="60000"/>
                    <a:lumOff val="40000"/>
                  </a:schemeClr>
                </a:solidFill>
              </a:rPr>
              <a:t>Σύμφωνα με τον Πλούταρχο:</a:t>
            </a:r>
          </a:p>
          <a:p>
            <a:r>
              <a:rPr lang="el-GR" dirty="0">
                <a:solidFill>
                  <a:schemeClr val="bg1"/>
                </a:solidFill>
              </a:rPr>
              <a:t>Ο Αναξίμανδρος πίστευε «την δε </a:t>
            </a:r>
            <a:r>
              <a:rPr lang="el-GR" dirty="0" err="1">
                <a:solidFill>
                  <a:schemeClr val="bg1"/>
                </a:solidFill>
              </a:rPr>
              <a:t>γην</a:t>
            </a:r>
            <a:r>
              <a:rPr lang="el-GR" dirty="0">
                <a:solidFill>
                  <a:schemeClr val="bg1"/>
                </a:solidFill>
              </a:rPr>
              <a:t> είναι </a:t>
            </a:r>
            <a:r>
              <a:rPr lang="el-GR" dirty="0" err="1">
                <a:solidFill>
                  <a:schemeClr val="bg1"/>
                </a:solidFill>
              </a:rPr>
              <a:t>μετέωρον</a:t>
            </a:r>
            <a:r>
              <a:rPr lang="el-GR" dirty="0">
                <a:solidFill>
                  <a:schemeClr val="bg1"/>
                </a:solidFill>
              </a:rPr>
              <a:t> υπό μηδενός </a:t>
            </a:r>
            <a:r>
              <a:rPr lang="el-GR" dirty="0" err="1">
                <a:solidFill>
                  <a:schemeClr val="bg1"/>
                </a:solidFill>
              </a:rPr>
              <a:t>κρατουμένην</a:t>
            </a:r>
            <a:r>
              <a:rPr lang="el-GR" dirty="0">
                <a:solidFill>
                  <a:schemeClr val="bg1"/>
                </a:solidFill>
              </a:rPr>
              <a:t>, </a:t>
            </a:r>
            <a:r>
              <a:rPr lang="el-GR" dirty="0" err="1">
                <a:solidFill>
                  <a:schemeClr val="bg1"/>
                </a:solidFill>
              </a:rPr>
              <a:t>μένουσαν</a:t>
            </a:r>
            <a:r>
              <a:rPr lang="el-GR" dirty="0">
                <a:solidFill>
                  <a:schemeClr val="bg1"/>
                </a:solidFill>
              </a:rPr>
              <a:t> δε δια την </a:t>
            </a:r>
            <a:r>
              <a:rPr lang="el-GR" dirty="0" err="1">
                <a:solidFill>
                  <a:schemeClr val="bg1"/>
                </a:solidFill>
              </a:rPr>
              <a:t>ομοίαν</a:t>
            </a:r>
            <a:r>
              <a:rPr lang="el-GR" dirty="0">
                <a:solidFill>
                  <a:schemeClr val="bg1"/>
                </a:solidFill>
              </a:rPr>
              <a:t> πάντων </a:t>
            </a:r>
            <a:r>
              <a:rPr lang="el-GR" dirty="0" err="1">
                <a:solidFill>
                  <a:schemeClr val="bg1"/>
                </a:solidFill>
              </a:rPr>
              <a:t>απόστασιν</a:t>
            </a:r>
            <a:r>
              <a:rPr lang="el-GR" dirty="0">
                <a:solidFill>
                  <a:schemeClr val="bg1"/>
                </a:solidFill>
              </a:rPr>
              <a:t>, το δε σχήμα αυτής </a:t>
            </a:r>
            <a:r>
              <a:rPr lang="el-GR" dirty="0" err="1">
                <a:solidFill>
                  <a:schemeClr val="bg1"/>
                </a:solidFill>
              </a:rPr>
              <a:t>γυρόν</a:t>
            </a:r>
            <a:r>
              <a:rPr lang="el-GR" dirty="0">
                <a:solidFill>
                  <a:schemeClr val="bg1"/>
                </a:solidFill>
              </a:rPr>
              <a:t>, </a:t>
            </a:r>
            <a:r>
              <a:rPr lang="el-GR" dirty="0" err="1">
                <a:solidFill>
                  <a:schemeClr val="bg1"/>
                </a:solidFill>
              </a:rPr>
              <a:t>στρογγύλον</a:t>
            </a:r>
            <a:r>
              <a:rPr lang="el-GR" dirty="0">
                <a:solidFill>
                  <a:schemeClr val="bg1"/>
                </a:solidFill>
              </a:rPr>
              <a:t>, </a:t>
            </a:r>
            <a:r>
              <a:rPr lang="el-GR" dirty="0" err="1">
                <a:solidFill>
                  <a:schemeClr val="bg1"/>
                </a:solidFill>
              </a:rPr>
              <a:t>κίονι</a:t>
            </a:r>
            <a:r>
              <a:rPr lang="el-GR" dirty="0">
                <a:solidFill>
                  <a:schemeClr val="bg1"/>
                </a:solidFill>
              </a:rPr>
              <a:t> </a:t>
            </a:r>
            <a:r>
              <a:rPr lang="el-GR" dirty="0" err="1">
                <a:solidFill>
                  <a:schemeClr val="bg1"/>
                </a:solidFill>
              </a:rPr>
              <a:t>λίθω</a:t>
            </a:r>
            <a:r>
              <a:rPr lang="el-GR" dirty="0">
                <a:solidFill>
                  <a:schemeClr val="bg1"/>
                </a:solidFill>
              </a:rPr>
              <a:t> </a:t>
            </a:r>
            <a:r>
              <a:rPr lang="el-GR" dirty="0" err="1">
                <a:solidFill>
                  <a:schemeClr val="bg1"/>
                </a:solidFill>
              </a:rPr>
              <a:t>παραπλήσιον</a:t>
            </a:r>
            <a:r>
              <a:rPr lang="el-GR" dirty="0">
                <a:solidFill>
                  <a:schemeClr val="bg1"/>
                </a:solidFill>
              </a:rPr>
              <a:t>»</a:t>
            </a:r>
          </a:p>
          <a:p>
            <a:r>
              <a:rPr lang="el-GR" dirty="0">
                <a:solidFill>
                  <a:schemeClr val="bg1"/>
                </a:solidFill>
              </a:rPr>
              <a:t>η Γη είναι μετέωρη, δεν κρατιέται από πουθενά, και διατηρεί σταθερή απόσταση από παντού, το δε σχήμα της είναι σαν γύρο στρογγυλό και παραπλήσιο με λίθινη κολόνα.</a:t>
            </a:r>
            <a:endParaRPr lang="en-150" dirty="0">
              <a:solidFill>
                <a:schemeClr val="bg1"/>
              </a:solidFill>
            </a:endParaRPr>
          </a:p>
        </p:txBody>
      </p:sp>
      <p:sp>
        <p:nvSpPr>
          <p:cNvPr id="6" name="Title 1">
            <a:extLst>
              <a:ext uri="{FF2B5EF4-FFF2-40B4-BE49-F238E27FC236}">
                <a16:creationId xmlns:a16="http://schemas.microsoft.com/office/drawing/2014/main" id="{AE8D8553-AFC9-3399-0A72-25A5504E92A9}"/>
              </a:ext>
            </a:extLst>
          </p:cNvPr>
          <p:cNvSpPr txBox="1">
            <a:spLocks/>
          </p:cNvSpPr>
          <p:nvPr/>
        </p:nvSpPr>
        <p:spPr>
          <a:xfrm>
            <a:off x="1524000" y="325607"/>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Φυσική</a:t>
            </a:r>
            <a:endParaRPr lang="en-150" dirty="0">
              <a:solidFill>
                <a:schemeClr val="bg1"/>
              </a:solidFill>
              <a:latin typeface="+mn-lt"/>
            </a:endParaRPr>
          </a:p>
        </p:txBody>
      </p:sp>
      <p:sp>
        <p:nvSpPr>
          <p:cNvPr id="5" name="Subtitle 2">
            <a:extLst>
              <a:ext uri="{FF2B5EF4-FFF2-40B4-BE49-F238E27FC236}">
                <a16:creationId xmlns:a16="http://schemas.microsoft.com/office/drawing/2014/main" id="{56D8E4A0-60DE-8C1E-EB74-925ABFAB306B}"/>
              </a:ext>
            </a:extLst>
          </p:cNvPr>
          <p:cNvSpPr txBox="1">
            <a:spLocks/>
          </p:cNvSpPr>
          <p:nvPr/>
        </p:nvSpPr>
        <p:spPr>
          <a:xfrm>
            <a:off x="2058128" y="5338783"/>
            <a:ext cx="3812216" cy="134601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Αναξίμανδρος</a:t>
            </a:r>
          </a:p>
          <a:p>
            <a:r>
              <a:rPr lang="el-GR" dirty="0">
                <a:solidFill>
                  <a:schemeClr val="bg1"/>
                </a:solidFill>
              </a:rPr>
              <a:t>(610-540 π.Χ.)</a:t>
            </a:r>
          </a:p>
          <a:p>
            <a:r>
              <a:rPr lang="el-GR" dirty="0">
                <a:solidFill>
                  <a:schemeClr val="bg1"/>
                </a:solidFill>
              </a:rPr>
              <a:t>άπειρο</a:t>
            </a:r>
            <a:endParaRPr lang="en-150" dirty="0">
              <a:solidFill>
                <a:schemeClr val="bg1"/>
              </a:solidFill>
            </a:endParaRPr>
          </a:p>
        </p:txBody>
      </p:sp>
      <p:pic>
        <p:nvPicPr>
          <p:cNvPr id="15362" name="Picture 2">
            <a:extLst>
              <a:ext uri="{FF2B5EF4-FFF2-40B4-BE49-F238E27FC236}">
                <a16:creationId xmlns:a16="http://schemas.microsoft.com/office/drawing/2014/main" id="{B1BC49CF-CD40-7B6E-1271-D1164AE5B2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8128" y="1347325"/>
            <a:ext cx="3812216" cy="3812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34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5362"/>
                                        </p:tgtEl>
                                        <p:attrNameLst>
                                          <p:attrName>style.visibility</p:attrName>
                                        </p:attrNameLst>
                                      </p:cBhvr>
                                      <p:to>
                                        <p:strVal val="visible"/>
                                      </p:to>
                                    </p:set>
                                    <p:animEffect transition="in" filter="fade">
                                      <p:cBhvr>
                                        <p:cTn id="10" dur="500"/>
                                        <p:tgtEl>
                                          <p:spTgt spid="1536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36AA0EA-8513-DE28-C457-53BD44DB2BE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BC9B1BA-9F65-9796-B185-AD1EBA05EE10}"/>
              </a:ext>
            </a:extLst>
          </p:cNvPr>
          <p:cNvSpPr txBox="1">
            <a:spLocks/>
          </p:cNvSpPr>
          <p:nvPr/>
        </p:nvSpPr>
        <p:spPr>
          <a:xfrm>
            <a:off x="1524000" y="325607"/>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Φυσική</a:t>
            </a:r>
            <a:endParaRPr lang="en-150" dirty="0">
              <a:solidFill>
                <a:schemeClr val="bg1"/>
              </a:solidFill>
              <a:latin typeface="+mn-lt"/>
            </a:endParaRPr>
          </a:p>
        </p:txBody>
      </p:sp>
      <p:sp>
        <p:nvSpPr>
          <p:cNvPr id="5" name="Subtitle 2">
            <a:extLst>
              <a:ext uri="{FF2B5EF4-FFF2-40B4-BE49-F238E27FC236}">
                <a16:creationId xmlns:a16="http://schemas.microsoft.com/office/drawing/2014/main" id="{61EA4A34-7575-2D6C-6529-09AFC78E9698}"/>
              </a:ext>
            </a:extLst>
          </p:cNvPr>
          <p:cNvSpPr txBox="1">
            <a:spLocks/>
          </p:cNvSpPr>
          <p:nvPr/>
        </p:nvSpPr>
        <p:spPr>
          <a:xfrm>
            <a:off x="2058128" y="5338783"/>
            <a:ext cx="3812216" cy="134601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Αναξίμανδρος</a:t>
            </a:r>
          </a:p>
          <a:p>
            <a:r>
              <a:rPr lang="el-GR" dirty="0">
                <a:solidFill>
                  <a:schemeClr val="bg1"/>
                </a:solidFill>
              </a:rPr>
              <a:t>(610-540 π.Χ.)</a:t>
            </a:r>
          </a:p>
          <a:p>
            <a:r>
              <a:rPr lang="el-GR" dirty="0">
                <a:solidFill>
                  <a:schemeClr val="bg1"/>
                </a:solidFill>
              </a:rPr>
              <a:t>άπειρο</a:t>
            </a:r>
            <a:endParaRPr lang="en-150" dirty="0">
              <a:solidFill>
                <a:schemeClr val="bg1"/>
              </a:solidFill>
            </a:endParaRPr>
          </a:p>
        </p:txBody>
      </p:sp>
      <p:pic>
        <p:nvPicPr>
          <p:cNvPr id="15362" name="Picture 2">
            <a:extLst>
              <a:ext uri="{FF2B5EF4-FFF2-40B4-BE49-F238E27FC236}">
                <a16:creationId xmlns:a16="http://schemas.microsoft.com/office/drawing/2014/main" id="{5AAB16DE-E100-5F3A-F8CA-7DEE0F7EF0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8128" y="1347325"/>
            <a:ext cx="3812216" cy="3812216"/>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a:extLst>
              <a:ext uri="{FF2B5EF4-FFF2-40B4-BE49-F238E27FC236}">
                <a16:creationId xmlns:a16="http://schemas.microsoft.com/office/drawing/2014/main" id="{C9A3A156-0B8F-EB50-94A9-0E3F321E089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749"/>
                    </a14:imgEffect>
                  </a14:imgLayer>
                </a14:imgProps>
              </a:ext>
              <a:ext uri="{28A0092B-C50C-407E-A947-70E740481C1C}">
                <a14:useLocalDpi xmlns:a14="http://schemas.microsoft.com/office/drawing/2010/main" val="0"/>
              </a:ext>
            </a:extLst>
          </a:blip>
          <a:srcRect/>
          <a:stretch>
            <a:fillRect/>
          </a:stretch>
        </p:blipFill>
        <p:spPr bwMode="auto">
          <a:xfrm>
            <a:off x="7670395" y="1741747"/>
            <a:ext cx="2575291" cy="3234087"/>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a:extLst>
              <a:ext uri="{FF2B5EF4-FFF2-40B4-BE49-F238E27FC236}">
                <a16:creationId xmlns:a16="http://schemas.microsoft.com/office/drawing/2014/main" id="{8BD03242-00B1-0354-7098-750EAC97072A}"/>
              </a:ext>
            </a:extLst>
          </p:cNvPr>
          <p:cNvSpPr txBox="1">
            <a:spLocks/>
          </p:cNvSpPr>
          <p:nvPr/>
        </p:nvSpPr>
        <p:spPr>
          <a:xfrm>
            <a:off x="6958798" y="5338783"/>
            <a:ext cx="3812216" cy="134601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Αναξιμένης</a:t>
            </a:r>
          </a:p>
          <a:p>
            <a:r>
              <a:rPr lang="el-GR" dirty="0">
                <a:solidFill>
                  <a:schemeClr val="bg1"/>
                </a:solidFill>
              </a:rPr>
              <a:t>(585-525 π.Χ.)</a:t>
            </a:r>
          </a:p>
          <a:p>
            <a:r>
              <a:rPr lang="el-GR" dirty="0">
                <a:solidFill>
                  <a:schemeClr val="bg1"/>
                </a:solidFill>
              </a:rPr>
              <a:t>αέρας</a:t>
            </a:r>
            <a:endParaRPr lang="en-150" dirty="0">
              <a:solidFill>
                <a:schemeClr val="bg1"/>
              </a:solidFill>
            </a:endParaRPr>
          </a:p>
        </p:txBody>
      </p:sp>
    </p:spTree>
    <p:extLst>
      <p:ext uri="{BB962C8B-B14F-4D97-AF65-F5344CB8AC3E}">
        <p14:creationId xmlns:p14="http://schemas.microsoft.com/office/powerpoint/2010/main" val="123427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fade">
                                      <p:cBhvr>
                                        <p:cTn id="7" dur="500"/>
                                        <p:tgtEl>
                                          <p:spTgt spid="153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B5FAB0C-5E04-4864-1576-91A41B00626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4E78C4C-E8C9-D20C-D529-5113B0973A8A}"/>
              </a:ext>
            </a:extLst>
          </p:cNvPr>
          <p:cNvSpPr>
            <a:spLocks noGrp="1"/>
          </p:cNvSpPr>
          <p:nvPr>
            <p:ph type="subTitle" idx="1"/>
          </p:nvPr>
        </p:nvSpPr>
        <p:spPr>
          <a:xfrm>
            <a:off x="866689" y="1685944"/>
            <a:ext cx="2248527" cy="424732"/>
          </a:xfrm>
        </p:spPr>
        <p:txBody>
          <a:bodyPr wrap="square">
            <a:spAutoFit/>
          </a:bodyPr>
          <a:lstStyle/>
          <a:p>
            <a:r>
              <a:rPr lang="el-GR" dirty="0">
                <a:solidFill>
                  <a:schemeClr val="bg1"/>
                </a:solidFill>
              </a:rPr>
              <a:t>Βασική Φυσική</a:t>
            </a:r>
            <a:endParaRPr lang="en-150" dirty="0">
              <a:solidFill>
                <a:schemeClr val="bg1"/>
              </a:solidFill>
            </a:endParaRPr>
          </a:p>
        </p:txBody>
      </p:sp>
      <p:sp>
        <p:nvSpPr>
          <p:cNvPr id="5" name="Subtitle 2">
            <a:extLst>
              <a:ext uri="{FF2B5EF4-FFF2-40B4-BE49-F238E27FC236}">
                <a16:creationId xmlns:a16="http://schemas.microsoft.com/office/drawing/2014/main" id="{B4F49547-385D-B15D-BF54-25291B5364BB}"/>
              </a:ext>
            </a:extLst>
          </p:cNvPr>
          <p:cNvSpPr txBox="1">
            <a:spLocks/>
          </p:cNvSpPr>
          <p:nvPr/>
        </p:nvSpPr>
        <p:spPr>
          <a:xfrm>
            <a:off x="400441" y="2774318"/>
            <a:ext cx="3181025" cy="3188565"/>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Κλασσική Μηχανική</a:t>
            </a:r>
          </a:p>
          <a:p>
            <a:r>
              <a:rPr lang="el-GR" dirty="0">
                <a:solidFill>
                  <a:schemeClr val="bg1"/>
                </a:solidFill>
              </a:rPr>
              <a:t>Θερμοδυναμική</a:t>
            </a:r>
          </a:p>
          <a:p>
            <a:r>
              <a:rPr lang="el-GR" dirty="0">
                <a:solidFill>
                  <a:schemeClr val="bg1"/>
                </a:solidFill>
              </a:rPr>
              <a:t>Ηλεκτρομαγνητισμός</a:t>
            </a:r>
          </a:p>
          <a:p>
            <a:r>
              <a:rPr lang="el-GR" dirty="0">
                <a:solidFill>
                  <a:schemeClr val="bg1"/>
                </a:solidFill>
              </a:rPr>
              <a:t>Κβαντική Φυσική</a:t>
            </a:r>
          </a:p>
          <a:p>
            <a:r>
              <a:rPr lang="el-GR" dirty="0">
                <a:solidFill>
                  <a:schemeClr val="bg1"/>
                </a:solidFill>
              </a:rPr>
              <a:t>Σχετικότητα</a:t>
            </a:r>
          </a:p>
          <a:p>
            <a:r>
              <a:rPr lang="el-GR" dirty="0">
                <a:solidFill>
                  <a:schemeClr val="bg1"/>
                </a:solidFill>
              </a:rPr>
              <a:t>Θεωρητική Φυσική</a:t>
            </a:r>
          </a:p>
          <a:p>
            <a:endParaRPr lang="en-150" dirty="0">
              <a:solidFill>
                <a:schemeClr val="bg1"/>
              </a:solidFill>
            </a:endParaRPr>
          </a:p>
        </p:txBody>
      </p:sp>
      <p:sp>
        <p:nvSpPr>
          <p:cNvPr id="6" name="Title 1">
            <a:extLst>
              <a:ext uri="{FF2B5EF4-FFF2-40B4-BE49-F238E27FC236}">
                <a16:creationId xmlns:a16="http://schemas.microsoft.com/office/drawing/2014/main" id="{9328B580-A8BF-96CB-B4E1-79B956F364A9}"/>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Κλάδοι Φυσικής</a:t>
            </a:r>
            <a:endParaRPr lang="en-150" dirty="0">
              <a:solidFill>
                <a:schemeClr val="bg1"/>
              </a:solidFill>
              <a:latin typeface="+mn-lt"/>
            </a:endParaRPr>
          </a:p>
        </p:txBody>
      </p:sp>
      <p:pic>
        <p:nvPicPr>
          <p:cNvPr id="9218" name="Picture 2">
            <a:extLst>
              <a:ext uri="{FF2B5EF4-FFF2-40B4-BE49-F238E27FC236}">
                <a16:creationId xmlns:a16="http://schemas.microsoft.com/office/drawing/2014/main" id="{881AF478-DB2C-6C8E-509C-0734C44B5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2205" y="1836751"/>
            <a:ext cx="2646207" cy="21471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F600131-0FDC-62AE-2028-EA8A585B5F1D}"/>
              </a:ext>
            </a:extLst>
          </p:cNvPr>
          <p:cNvPicPr>
            <a:picLocks noChangeAspect="1"/>
          </p:cNvPicPr>
          <p:nvPr/>
        </p:nvPicPr>
        <p:blipFill>
          <a:blip r:embed="rId4"/>
          <a:stretch>
            <a:fillRect/>
          </a:stretch>
        </p:blipFill>
        <p:spPr>
          <a:xfrm>
            <a:off x="8504962" y="1773140"/>
            <a:ext cx="2173370" cy="2147185"/>
          </a:xfrm>
          <a:prstGeom prst="rect">
            <a:avLst/>
          </a:prstGeom>
        </p:spPr>
      </p:pic>
      <p:pic>
        <p:nvPicPr>
          <p:cNvPr id="9220" name="Picture 4">
            <a:extLst>
              <a:ext uri="{FF2B5EF4-FFF2-40B4-BE49-F238E27FC236}">
                <a16:creationId xmlns:a16="http://schemas.microsoft.com/office/drawing/2014/main" id="{7B8D9CB5-68BB-1C1A-CC06-2612873D20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2483" y="4192558"/>
            <a:ext cx="3981450" cy="234315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a:extLst>
              <a:ext uri="{FF2B5EF4-FFF2-40B4-BE49-F238E27FC236}">
                <a16:creationId xmlns:a16="http://schemas.microsoft.com/office/drawing/2014/main" id="{DF8DE308-0438-C2BD-FA89-EB405CC5AD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20183" y="4106833"/>
            <a:ext cx="2762250" cy="25146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F284FAB1-AA38-0110-7AAC-9D230E11629C}"/>
              </a:ext>
            </a:extLst>
          </p:cNvPr>
          <p:cNvSpPr/>
          <p:nvPr/>
        </p:nvSpPr>
        <p:spPr>
          <a:xfrm>
            <a:off x="572494" y="2774318"/>
            <a:ext cx="2782956" cy="4247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4" name="Rectangle 13">
            <a:extLst>
              <a:ext uri="{FF2B5EF4-FFF2-40B4-BE49-F238E27FC236}">
                <a16:creationId xmlns:a16="http://schemas.microsoft.com/office/drawing/2014/main" id="{95C979AE-D0F3-F2DF-6C97-592B66099231}"/>
              </a:ext>
            </a:extLst>
          </p:cNvPr>
          <p:cNvSpPr/>
          <p:nvPr/>
        </p:nvSpPr>
        <p:spPr>
          <a:xfrm>
            <a:off x="572494" y="3222903"/>
            <a:ext cx="2782956" cy="4247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5" name="Rectangle 14">
            <a:extLst>
              <a:ext uri="{FF2B5EF4-FFF2-40B4-BE49-F238E27FC236}">
                <a16:creationId xmlns:a16="http://schemas.microsoft.com/office/drawing/2014/main" id="{86C0E988-182D-E63E-E675-A28A672DAFE9}"/>
              </a:ext>
            </a:extLst>
          </p:cNvPr>
          <p:cNvSpPr/>
          <p:nvPr/>
        </p:nvSpPr>
        <p:spPr>
          <a:xfrm>
            <a:off x="572494" y="3682101"/>
            <a:ext cx="2782956" cy="4247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6" name="Rectangle 15">
            <a:extLst>
              <a:ext uri="{FF2B5EF4-FFF2-40B4-BE49-F238E27FC236}">
                <a16:creationId xmlns:a16="http://schemas.microsoft.com/office/drawing/2014/main" id="{5122EBFD-692E-2B38-D2F4-C201479C1C22}"/>
              </a:ext>
            </a:extLst>
          </p:cNvPr>
          <p:cNvSpPr/>
          <p:nvPr/>
        </p:nvSpPr>
        <p:spPr>
          <a:xfrm>
            <a:off x="572494" y="4138637"/>
            <a:ext cx="2782956" cy="4247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7" name="Rectangle 16">
            <a:extLst>
              <a:ext uri="{FF2B5EF4-FFF2-40B4-BE49-F238E27FC236}">
                <a16:creationId xmlns:a16="http://schemas.microsoft.com/office/drawing/2014/main" id="{4E973041-CB44-DAC7-CFB5-54BD18031EF6}"/>
              </a:ext>
            </a:extLst>
          </p:cNvPr>
          <p:cNvSpPr/>
          <p:nvPr/>
        </p:nvSpPr>
        <p:spPr>
          <a:xfrm>
            <a:off x="573820" y="4596494"/>
            <a:ext cx="2782956" cy="4247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2194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18"/>
                                        </p:tgtEl>
                                        <p:attrNameLst>
                                          <p:attrName>style.visibility</p:attrName>
                                        </p:attrNameLst>
                                      </p:cBhvr>
                                      <p:to>
                                        <p:strVal val="visible"/>
                                      </p:to>
                                    </p:set>
                                    <p:animEffect transition="in" filter="fade">
                                      <p:cBhvr>
                                        <p:cTn id="17" dur="500"/>
                                        <p:tgtEl>
                                          <p:spTgt spid="9218"/>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9220"/>
                                        </p:tgtEl>
                                        <p:attrNameLst>
                                          <p:attrName>style.visibility</p:attrName>
                                        </p:attrNameLst>
                                      </p:cBhvr>
                                      <p:to>
                                        <p:strVal val="visible"/>
                                      </p:to>
                                    </p:set>
                                    <p:animEffect transition="in" filter="fade">
                                      <p:cBhvr>
                                        <p:cTn id="23" dur="500"/>
                                        <p:tgtEl>
                                          <p:spTgt spid="9220"/>
                                        </p:tgtEl>
                                      </p:cBhvr>
                                    </p:animEffect>
                                  </p:childTnLst>
                                </p:cTn>
                              </p:par>
                              <p:par>
                                <p:cTn id="24" presetID="10" presetClass="entr" presetSubtype="0" fill="hold" nodeType="withEffect">
                                  <p:stCondLst>
                                    <p:cond delay="0"/>
                                  </p:stCondLst>
                                  <p:childTnLst>
                                    <p:set>
                                      <p:cBhvr>
                                        <p:cTn id="25" dur="1" fill="hold">
                                          <p:stCondLst>
                                            <p:cond delay="0"/>
                                          </p:stCondLst>
                                        </p:cTn>
                                        <p:tgtEl>
                                          <p:spTgt spid="9222"/>
                                        </p:tgtEl>
                                        <p:attrNameLst>
                                          <p:attrName>style.visibility</p:attrName>
                                        </p:attrNameLst>
                                      </p:cBhvr>
                                      <p:to>
                                        <p:strVal val="visible"/>
                                      </p:to>
                                    </p:set>
                                    <p:animEffect transition="in" filter="fade">
                                      <p:cBhvr>
                                        <p:cTn id="26" dur="500"/>
                                        <p:tgtEl>
                                          <p:spTgt spid="922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11" grpId="0" animBg="1"/>
      <p:bldP spid="14" grpId="0" animBg="1"/>
      <p:bldP spid="15" grpId="0" animBg="1"/>
      <p:bldP spid="16" grpId="0" animBg="1"/>
      <p:bldP spid="1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33AF729-AD96-BD7D-1902-56F5D6190D3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485AF91-7BCA-2B32-E9C0-DCA35F72872D}"/>
              </a:ext>
            </a:extLst>
          </p:cNvPr>
          <p:cNvSpPr>
            <a:spLocks noGrp="1"/>
          </p:cNvSpPr>
          <p:nvPr>
            <p:ph type="subTitle" idx="1"/>
          </p:nvPr>
        </p:nvSpPr>
        <p:spPr>
          <a:xfrm>
            <a:off x="866689" y="1685944"/>
            <a:ext cx="2248527" cy="424732"/>
          </a:xfrm>
        </p:spPr>
        <p:txBody>
          <a:bodyPr wrap="square">
            <a:spAutoFit/>
          </a:bodyPr>
          <a:lstStyle/>
          <a:p>
            <a:r>
              <a:rPr lang="el-GR" dirty="0">
                <a:solidFill>
                  <a:schemeClr val="bg1"/>
                </a:solidFill>
              </a:rPr>
              <a:t>Βασική Φυσική</a:t>
            </a:r>
            <a:endParaRPr lang="en-150" dirty="0">
              <a:solidFill>
                <a:schemeClr val="bg1"/>
              </a:solidFill>
            </a:endParaRPr>
          </a:p>
        </p:txBody>
      </p:sp>
      <p:sp>
        <p:nvSpPr>
          <p:cNvPr id="5" name="Subtitle 2">
            <a:extLst>
              <a:ext uri="{FF2B5EF4-FFF2-40B4-BE49-F238E27FC236}">
                <a16:creationId xmlns:a16="http://schemas.microsoft.com/office/drawing/2014/main" id="{F0717AC1-7BC0-725D-D9D6-79EB167EA47F}"/>
              </a:ext>
            </a:extLst>
          </p:cNvPr>
          <p:cNvSpPr txBox="1">
            <a:spLocks/>
          </p:cNvSpPr>
          <p:nvPr/>
        </p:nvSpPr>
        <p:spPr>
          <a:xfrm>
            <a:off x="400441" y="2774318"/>
            <a:ext cx="3181025" cy="3188565"/>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Κλασσική Μηχανική</a:t>
            </a:r>
          </a:p>
          <a:p>
            <a:r>
              <a:rPr lang="el-GR" dirty="0">
                <a:solidFill>
                  <a:schemeClr val="bg1"/>
                </a:solidFill>
              </a:rPr>
              <a:t>Θερμοδυναμική</a:t>
            </a:r>
          </a:p>
          <a:p>
            <a:r>
              <a:rPr lang="el-GR" dirty="0">
                <a:solidFill>
                  <a:schemeClr val="bg1"/>
                </a:solidFill>
              </a:rPr>
              <a:t>Ηλεκτρομαγνητισμός</a:t>
            </a:r>
          </a:p>
          <a:p>
            <a:r>
              <a:rPr lang="el-GR" dirty="0">
                <a:solidFill>
                  <a:schemeClr val="bg1"/>
                </a:solidFill>
              </a:rPr>
              <a:t>Κβαντική Φυσική</a:t>
            </a:r>
          </a:p>
          <a:p>
            <a:r>
              <a:rPr lang="el-GR" dirty="0">
                <a:solidFill>
                  <a:schemeClr val="bg1"/>
                </a:solidFill>
              </a:rPr>
              <a:t>Σχετικότητα</a:t>
            </a:r>
          </a:p>
          <a:p>
            <a:r>
              <a:rPr lang="el-GR" dirty="0">
                <a:solidFill>
                  <a:schemeClr val="bg1"/>
                </a:solidFill>
              </a:rPr>
              <a:t>Θεωρητική Φυσική</a:t>
            </a:r>
          </a:p>
          <a:p>
            <a:endParaRPr lang="en-150" dirty="0">
              <a:solidFill>
                <a:schemeClr val="bg1"/>
              </a:solidFill>
            </a:endParaRPr>
          </a:p>
        </p:txBody>
      </p:sp>
      <p:sp>
        <p:nvSpPr>
          <p:cNvPr id="6" name="Title 1">
            <a:extLst>
              <a:ext uri="{FF2B5EF4-FFF2-40B4-BE49-F238E27FC236}">
                <a16:creationId xmlns:a16="http://schemas.microsoft.com/office/drawing/2014/main" id="{76F508A5-9A54-B49B-3B71-9DA4D34F854F}"/>
              </a:ext>
            </a:extLst>
          </p:cNvPr>
          <p:cNvSpPr txBox="1">
            <a:spLocks/>
          </p:cNvSpPr>
          <p:nvPr/>
        </p:nvSpPr>
        <p:spPr>
          <a:xfrm>
            <a:off x="1524000" y="322292"/>
            <a:ext cx="914400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Κλάδοι Φυσικής</a:t>
            </a:r>
            <a:endParaRPr lang="en-150" dirty="0">
              <a:solidFill>
                <a:schemeClr val="bg1"/>
              </a:solidFill>
              <a:latin typeface="+mn-lt"/>
            </a:endParaRPr>
          </a:p>
        </p:txBody>
      </p:sp>
      <p:sp>
        <p:nvSpPr>
          <p:cNvPr id="2" name="Subtitle 2">
            <a:extLst>
              <a:ext uri="{FF2B5EF4-FFF2-40B4-BE49-F238E27FC236}">
                <a16:creationId xmlns:a16="http://schemas.microsoft.com/office/drawing/2014/main" id="{A03C0707-363D-6475-1A37-2A073AA0D1AF}"/>
              </a:ext>
            </a:extLst>
          </p:cNvPr>
          <p:cNvSpPr txBox="1">
            <a:spLocks/>
          </p:cNvSpPr>
          <p:nvPr/>
        </p:nvSpPr>
        <p:spPr>
          <a:xfrm>
            <a:off x="5351114" y="1685944"/>
            <a:ext cx="5381709"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Εφαρμοσμένη Φυσική</a:t>
            </a:r>
            <a:endParaRPr lang="en-150" dirty="0">
              <a:solidFill>
                <a:schemeClr val="bg1"/>
              </a:solidFill>
            </a:endParaRPr>
          </a:p>
        </p:txBody>
      </p:sp>
      <p:sp>
        <p:nvSpPr>
          <p:cNvPr id="7" name="Subtitle 2">
            <a:extLst>
              <a:ext uri="{FF2B5EF4-FFF2-40B4-BE49-F238E27FC236}">
                <a16:creationId xmlns:a16="http://schemas.microsoft.com/office/drawing/2014/main" id="{AD294D14-4F58-76E4-0D80-E5B4DCA37D60}"/>
              </a:ext>
            </a:extLst>
          </p:cNvPr>
          <p:cNvSpPr txBox="1">
            <a:spLocks/>
          </p:cNvSpPr>
          <p:nvPr/>
        </p:nvSpPr>
        <p:spPr>
          <a:xfrm>
            <a:off x="4150031" y="2543998"/>
            <a:ext cx="3891938" cy="410984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Φυσική Συμπυκνωμένης Ύλης</a:t>
            </a:r>
          </a:p>
          <a:p>
            <a:r>
              <a:rPr lang="el-GR" dirty="0">
                <a:solidFill>
                  <a:schemeClr val="bg1"/>
                </a:solidFill>
              </a:rPr>
              <a:t>Περιβαλλοντική Φυσική</a:t>
            </a:r>
          </a:p>
          <a:p>
            <a:r>
              <a:rPr lang="el-GR" dirty="0">
                <a:solidFill>
                  <a:schemeClr val="bg1"/>
                </a:solidFill>
              </a:rPr>
              <a:t>Φυσική της Ατμόσφαιρας</a:t>
            </a:r>
          </a:p>
          <a:p>
            <a:r>
              <a:rPr lang="el-GR" dirty="0">
                <a:solidFill>
                  <a:schemeClr val="bg1"/>
                </a:solidFill>
              </a:rPr>
              <a:t>Μετεωρολογία</a:t>
            </a:r>
          </a:p>
          <a:p>
            <a:r>
              <a:rPr lang="el-GR" dirty="0">
                <a:solidFill>
                  <a:schemeClr val="bg1"/>
                </a:solidFill>
              </a:rPr>
              <a:t>Ωκεανογραφία</a:t>
            </a:r>
          </a:p>
          <a:p>
            <a:r>
              <a:rPr lang="el-GR" dirty="0">
                <a:solidFill>
                  <a:schemeClr val="bg1"/>
                </a:solidFill>
              </a:rPr>
              <a:t>Γεωφυσική</a:t>
            </a:r>
          </a:p>
          <a:p>
            <a:r>
              <a:rPr lang="el-GR" dirty="0">
                <a:solidFill>
                  <a:schemeClr val="bg1"/>
                </a:solidFill>
              </a:rPr>
              <a:t>Σεισμολογία</a:t>
            </a:r>
          </a:p>
          <a:p>
            <a:r>
              <a:rPr lang="el-GR" dirty="0">
                <a:solidFill>
                  <a:schemeClr val="bg1"/>
                </a:solidFill>
              </a:rPr>
              <a:t>Ιατρική Φυσική</a:t>
            </a:r>
          </a:p>
          <a:p>
            <a:r>
              <a:rPr lang="el-GR" dirty="0">
                <a:solidFill>
                  <a:schemeClr val="bg1"/>
                </a:solidFill>
              </a:rPr>
              <a:t>Βιοφυσική</a:t>
            </a:r>
          </a:p>
        </p:txBody>
      </p:sp>
      <p:sp>
        <p:nvSpPr>
          <p:cNvPr id="8" name="Subtitle 2">
            <a:extLst>
              <a:ext uri="{FF2B5EF4-FFF2-40B4-BE49-F238E27FC236}">
                <a16:creationId xmlns:a16="http://schemas.microsoft.com/office/drawing/2014/main" id="{60177956-C319-84FD-80DE-942ECEC963A1}"/>
              </a:ext>
            </a:extLst>
          </p:cNvPr>
          <p:cNvSpPr txBox="1">
            <a:spLocks/>
          </p:cNvSpPr>
          <p:nvPr/>
        </p:nvSpPr>
        <p:spPr>
          <a:xfrm>
            <a:off x="7701435" y="2543998"/>
            <a:ext cx="4617786" cy="410984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Αστροφυσική</a:t>
            </a:r>
          </a:p>
          <a:p>
            <a:r>
              <a:rPr lang="el-GR" dirty="0">
                <a:solidFill>
                  <a:schemeClr val="bg1"/>
                </a:solidFill>
              </a:rPr>
              <a:t>Φυσική του Διαστήματος</a:t>
            </a:r>
          </a:p>
          <a:p>
            <a:r>
              <a:rPr lang="el-GR" dirty="0">
                <a:solidFill>
                  <a:schemeClr val="bg1"/>
                </a:solidFill>
              </a:rPr>
              <a:t>Φυσική Στοιχειωδών Σωματιδίων</a:t>
            </a:r>
          </a:p>
          <a:p>
            <a:r>
              <a:rPr lang="el-GR" dirty="0">
                <a:solidFill>
                  <a:schemeClr val="bg1"/>
                </a:solidFill>
              </a:rPr>
              <a:t>Φυσική Υψηλών Ενεργειών</a:t>
            </a:r>
          </a:p>
          <a:p>
            <a:r>
              <a:rPr lang="el-GR" dirty="0">
                <a:solidFill>
                  <a:schemeClr val="bg1"/>
                </a:solidFill>
              </a:rPr>
              <a:t>Πυρηνική Φυσική</a:t>
            </a:r>
          </a:p>
          <a:p>
            <a:r>
              <a:rPr lang="el-GR" dirty="0">
                <a:solidFill>
                  <a:schemeClr val="bg1"/>
                </a:solidFill>
              </a:rPr>
              <a:t>Φυσική Πλάσματος</a:t>
            </a:r>
          </a:p>
          <a:p>
            <a:r>
              <a:rPr lang="el-GR" dirty="0">
                <a:solidFill>
                  <a:schemeClr val="bg1"/>
                </a:solidFill>
              </a:rPr>
              <a:t>Επιστήμη Υλικών</a:t>
            </a:r>
          </a:p>
          <a:p>
            <a:r>
              <a:rPr lang="el-GR" dirty="0">
                <a:solidFill>
                  <a:schemeClr val="bg1"/>
                </a:solidFill>
              </a:rPr>
              <a:t>Κοσμολογία</a:t>
            </a:r>
          </a:p>
          <a:p>
            <a:r>
              <a:rPr lang="el-GR" dirty="0">
                <a:solidFill>
                  <a:schemeClr val="bg1"/>
                </a:solidFill>
              </a:rPr>
              <a:t>Ηλεκτρονική</a:t>
            </a:r>
            <a:endParaRPr lang="en-150" dirty="0">
              <a:solidFill>
                <a:schemeClr val="bg1"/>
              </a:solidFill>
            </a:endParaRPr>
          </a:p>
        </p:txBody>
      </p:sp>
    </p:spTree>
    <p:extLst>
      <p:ext uri="{BB962C8B-B14F-4D97-AF65-F5344CB8AC3E}">
        <p14:creationId xmlns:p14="http://schemas.microsoft.com/office/powerpoint/2010/main" val="90623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F923A68-62EE-5E08-8401-0AD407F055A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6C37F23-1ABB-022A-34C0-5FA07D1DCAEF}"/>
              </a:ext>
            </a:extLst>
          </p:cNvPr>
          <p:cNvSpPr txBox="1">
            <a:spLocks/>
          </p:cNvSpPr>
          <p:nvPr/>
        </p:nvSpPr>
        <p:spPr>
          <a:xfrm>
            <a:off x="445273" y="2543410"/>
            <a:ext cx="11346511" cy="2917722"/>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Ας τα πάρουμε από την αρχή…</a:t>
            </a:r>
          </a:p>
          <a:p>
            <a:endParaRPr lang="el-GR" dirty="0">
              <a:solidFill>
                <a:schemeClr val="bg1"/>
              </a:solidFill>
              <a:latin typeface="+mn-lt"/>
            </a:endParaRPr>
          </a:p>
          <a:p>
            <a:endParaRPr lang="el-GR" dirty="0">
              <a:solidFill>
                <a:schemeClr val="bg1"/>
              </a:solidFill>
              <a:latin typeface="+mn-lt"/>
            </a:endParaRPr>
          </a:p>
          <a:p>
            <a:r>
              <a:rPr lang="el-GR" sz="2400" dirty="0">
                <a:solidFill>
                  <a:schemeClr val="bg1"/>
                </a:solidFill>
                <a:latin typeface="+mn-lt"/>
              </a:rPr>
              <a:t>ή σχεδόν από την αρχή</a:t>
            </a:r>
            <a:endParaRPr lang="en-150" sz="2400" dirty="0">
              <a:solidFill>
                <a:schemeClr val="bg1"/>
              </a:solidFill>
              <a:latin typeface="+mn-lt"/>
            </a:endParaRPr>
          </a:p>
        </p:txBody>
      </p:sp>
    </p:spTree>
    <p:extLst>
      <p:ext uri="{BB962C8B-B14F-4D97-AF65-F5344CB8AC3E}">
        <p14:creationId xmlns:p14="http://schemas.microsoft.com/office/powerpoint/2010/main" val="3181003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CBF6D6C-EC13-30DD-3245-A0E57A638AF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57A8ABF-3327-6D6B-C67A-2944EF43CE9C}"/>
              </a:ext>
            </a:extLst>
          </p:cNvPr>
          <p:cNvSpPr txBox="1">
            <a:spLocks/>
          </p:cNvSpPr>
          <p:nvPr/>
        </p:nvSpPr>
        <p:spPr>
          <a:xfrm>
            <a:off x="104087" y="84200"/>
            <a:ext cx="4359055"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Αριστοτέλης</a:t>
            </a:r>
            <a:endParaRPr lang="en-150" dirty="0">
              <a:solidFill>
                <a:schemeClr val="bg1"/>
              </a:solidFill>
              <a:latin typeface="+mn-lt"/>
            </a:endParaRPr>
          </a:p>
        </p:txBody>
      </p:sp>
      <p:sp>
        <p:nvSpPr>
          <p:cNvPr id="5" name="Subtitle 2">
            <a:extLst>
              <a:ext uri="{FF2B5EF4-FFF2-40B4-BE49-F238E27FC236}">
                <a16:creationId xmlns:a16="http://schemas.microsoft.com/office/drawing/2014/main" id="{3AEB82D1-488E-D1E1-ADB8-41BE1EA76851}"/>
              </a:ext>
            </a:extLst>
          </p:cNvPr>
          <p:cNvSpPr txBox="1">
            <a:spLocks/>
          </p:cNvSpPr>
          <p:nvPr/>
        </p:nvSpPr>
        <p:spPr>
          <a:xfrm>
            <a:off x="1048085" y="1323215"/>
            <a:ext cx="247105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t>
            </a:r>
            <a:r>
              <a:rPr lang="el-GR" dirty="0">
                <a:solidFill>
                  <a:schemeClr val="bg1"/>
                </a:solidFill>
              </a:rPr>
              <a:t>384 – 322 π.Χ.</a:t>
            </a:r>
            <a:r>
              <a:rPr lang="en-US" dirty="0">
                <a:solidFill>
                  <a:schemeClr val="bg1"/>
                </a:solidFill>
              </a:rPr>
              <a:t>)</a:t>
            </a:r>
            <a:endParaRPr lang="en-150" dirty="0">
              <a:solidFill>
                <a:schemeClr val="bg1"/>
              </a:solidFill>
            </a:endParaRPr>
          </a:p>
        </p:txBody>
      </p:sp>
      <p:pic>
        <p:nvPicPr>
          <p:cNvPr id="3074" name="Picture 2">
            <a:extLst>
              <a:ext uri="{FF2B5EF4-FFF2-40B4-BE49-F238E27FC236}">
                <a16:creationId xmlns:a16="http://schemas.microsoft.com/office/drawing/2014/main" id="{4603C031-3429-29A4-A34F-220DF132AC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5738" y="0"/>
            <a:ext cx="546893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819CB686-5A64-D983-1F82-2E4AFB8D4C0C}"/>
              </a:ext>
            </a:extLst>
          </p:cNvPr>
          <p:cNvSpPr txBox="1">
            <a:spLocks/>
          </p:cNvSpPr>
          <p:nvPr/>
        </p:nvSpPr>
        <p:spPr>
          <a:xfrm>
            <a:off x="104087" y="2186489"/>
            <a:ext cx="4536287" cy="398160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Μαθητής του Πλάτωνα</a:t>
            </a:r>
          </a:p>
          <a:p>
            <a:endParaRPr lang="el-GR" dirty="0">
              <a:solidFill>
                <a:schemeClr val="bg1"/>
              </a:solidFill>
            </a:endParaRPr>
          </a:p>
          <a:p>
            <a:r>
              <a:rPr lang="el-GR" dirty="0">
                <a:solidFill>
                  <a:schemeClr val="bg1"/>
                </a:solidFill>
              </a:rPr>
              <a:t>Δάσκαλος του Μ. Αλεξάνδρου</a:t>
            </a:r>
          </a:p>
          <a:p>
            <a:endParaRPr lang="el-GR" dirty="0">
              <a:solidFill>
                <a:schemeClr val="bg1"/>
              </a:solidFill>
            </a:endParaRPr>
          </a:p>
          <a:p>
            <a:r>
              <a:rPr lang="el-GR" dirty="0">
                <a:solidFill>
                  <a:schemeClr val="bg1"/>
                </a:solidFill>
              </a:rPr>
              <a:t>Δημιούργησε τη δική του Σχολή στην Αθήνα,  το Λύκειο</a:t>
            </a:r>
          </a:p>
          <a:p>
            <a:endParaRPr lang="el-GR" dirty="0">
              <a:solidFill>
                <a:schemeClr val="bg1"/>
              </a:solidFill>
            </a:endParaRPr>
          </a:p>
          <a:p>
            <a:r>
              <a:rPr lang="el-GR" dirty="0">
                <a:solidFill>
                  <a:schemeClr val="bg1"/>
                </a:solidFill>
              </a:rPr>
              <a:t>Άφησε πλούσιο γραπτό έργο</a:t>
            </a:r>
          </a:p>
          <a:p>
            <a:endParaRPr lang="en-150" dirty="0">
              <a:solidFill>
                <a:schemeClr val="bg1"/>
              </a:solidFill>
            </a:endParaRPr>
          </a:p>
        </p:txBody>
      </p:sp>
    </p:spTree>
    <p:extLst>
      <p:ext uri="{BB962C8B-B14F-4D97-AF65-F5344CB8AC3E}">
        <p14:creationId xmlns:p14="http://schemas.microsoft.com/office/powerpoint/2010/main" val="2167006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0-#ppt_w/2"/>
                                          </p:val>
                                        </p:tav>
                                        <p:tav tm="100000">
                                          <p:val>
                                            <p:strVal val="#ppt_x"/>
                                          </p:val>
                                        </p:tav>
                                      </p:tavLst>
                                    </p:anim>
                                    <p:anim calcmode="lin" valueType="num">
                                      <p:cBhvr additive="base">
                                        <p:cTn id="13" dur="3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F01B7EC-BD8D-6E7C-86F9-CC519A9F694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E75FBCF-8831-25ED-E679-85BBDFEE1AF9}"/>
              </a:ext>
            </a:extLst>
          </p:cNvPr>
          <p:cNvSpPr txBox="1">
            <a:spLocks/>
          </p:cNvSpPr>
          <p:nvPr/>
        </p:nvSpPr>
        <p:spPr>
          <a:xfrm>
            <a:off x="104087" y="84200"/>
            <a:ext cx="4359055"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Αριστοτέλης</a:t>
            </a:r>
            <a:endParaRPr lang="en-150" dirty="0">
              <a:solidFill>
                <a:schemeClr val="bg1"/>
              </a:solidFill>
              <a:latin typeface="+mn-lt"/>
            </a:endParaRPr>
          </a:p>
        </p:txBody>
      </p:sp>
      <p:pic>
        <p:nvPicPr>
          <p:cNvPr id="3074" name="Picture 2">
            <a:extLst>
              <a:ext uri="{FF2B5EF4-FFF2-40B4-BE49-F238E27FC236}">
                <a16:creationId xmlns:a16="http://schemas.microsoft.com/office/drawing/2014/main" id="{0B549F0E-31DB-D1FE-DAEF-1D30294191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5738" y="0"/>
            <a:ext cx="546893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0A36BCE7-9B28-2933-3529-3D5FB25E1835}"/>
              </a:ext>
            </a:extLst>
          </p:cNvPr>
          <p:cNvSpPr txBox="1">
            <a:spLocks/>
          </p:cNvSpPr>
          <p:nvPr/>
        </p:nvSpPr>
        <p:spPr>
          <a:xfrm>
            <a:off x="104087" y="1344008"/>
            <a:ext cx="4536287" cy="4722318"/>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διαδικασία απόκτησης γνώσης ξεκινάει από την αισθητηριακή εμπειρία</a:t>
            </a:r>
          </a:p>
          <a:p>
            <a:endParaRPr lang="el-GR" dirty="0">
              <a:solidFill>
                <a:schemeClr val="bg1"/>
              </a:solidFill>
            </a:endParaRPr>
          </a:p>
          <a:p>
            <a:r>
              <a:rPr lang="el-GR" dirty="0">
                <a:solidFill>
                  <a:schemeClr val="bg1"/>
                </a:solidFill>
              </a:rPr>
              <a:t>η επαναλαμβανόμενη αισθητηριακή εμπειρία οδηγεί στη μνήμη</a:t>
            </a:r>
          </a:p>
          <a:p>
            <a:endParaRPr lang="el-GR" dirty="0">
              <a:solidFill>
                <a:schemeClr val="bg1"/>
              </a:solidFill>
            </a:endParaRPr>
          </a:p>
          <a:p>
            <a:r>
              <a:rPr lang="el-GR" dirty="0">
                <a:solidFill>
                  <a:schemeClr val="bg1"/>
                </a:solidFill>
              </a:rPr>
              <a:t>από τη μνήμη με «ενορατική» σύλληψη προκύπτουν τα καθολικά χαρακτηριστικά των πραγμάτων</a:t>
            </a:r>
          </a:p>
          <a:p>
            <a:endParaRPr lang="en-150" dirty="0">
              <a:solidFill>
                <a:schemeClr val="bg1"/>
              </a:solidFill>
            </a:endParaRPr>
          </a:p>
        </p:txBody>
      </p:sp>
    </p:spTree>
    <p:extLst>
      <p:ext uri="{BB962C8B-B14F-4D97-AF65-F5344CB8AC3E}">
        <p14:creationId xmlns:p14="http://schemas.microsoft.com/office/powerpoint/2010/main" val="3084652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F807AB4-247C-F89B-4120-4B6775822138}"/>
            </a:ext>
          </a:extLst>
        </p:cNvPr>
        <p:cNvGrpSpPr/>
        <p:nvPr/>
      </p:nvGrpSpPr>
      <p:grpSpPr>
        <a:xfrm>
          <a:off x="0" y="0"/>
          <a:ext cx="0" cy="0"/>
          <a:chOff x="0" y="0"/>
          <a:chExt cx="0" cy="0"/>
        </a:xfrm>
      </p:grpSpPr>
      <p:pic>
        <p:nvPicPr>
          <p:cNvPr id="10244" name="Picture 4" descr="undefined">
            <a:extLst>
              <a:ext uri="{FF2B5EF4-FFF2-40B4-BE49-F238E27FC236}">
                <a16:creationId xmlns:a16="http://schemas.microsoft.com/office/drawing/2014/main" id="{D59DF510-5C98-ECC1-0197-8E993F92DF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4387" y="0"/>
            <a:ext cx="883761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E72D21DC-04E9-31EB-803A-E6E61AC77A98}"/>
              </a:ext>
            </a:extLst>
          </p:cNvPr>
          <p:cNvSpPr txBox="1">
            <a:spLocks/>
          </p:cNvSpPr>
          <p:nvPr/>
        </p:nvSpPr>
        <p:spPr>
          <a:xfrm>
            <a:off x="104087" y="0"/>
            <a:ext cx="3250300" cy="5993436"/>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chemeClr val="bg1"/>
                </a:solidFill>
              </a:rPr>
              <a:t>Raffaello</a:t>
            </a:r>
            <a:r>
              <a:rPr lang="en-US" dirty="0">
                <a:solidFill>
                  <a:schemeClr val="bg1"/>
                </a:solidFill>
              </a:rPr>
              <a:t> </a:t>
            </a:r>
            <a:r>
              <a:rPr lang="en-US" dirty="0" err="1">
                <a:solidFill>
                  <a:schemeClr val="bg1"/>
                </a:solidFill>
              </a:rPr>
              <a:t>Sanzio</a:t>
            </a:r>
            <a:endParaRPr lang="en-US" dirty="0">
              <a:solidFill>
                <a:schemeClr val="bg1"/>
              </a:solidFill>
            </a:endParaRPr>
          </a:p>
          <a:p>
            <a:r>
              <a:rPr lang="el-GR" dirty="0">
                <a:solidFill>
                  <a:schemeClr val="bg1"/>
                </a:solidFill>
              </a:rPr>
              <a:t>Η Σχολή των Αθηνών</a:t>
            </a:r>
          </a:p>
          <a:p>
            <a:r>
              <a:rPr lang="el-GR" dirty="0">
                <a:solidFill>
                  <a:schemeClr val="bg1"/>
                </a:solidFill>
              </a:rPr>
              <a:t>(1511)</a:t>
            </a:r>
          </a:p>
          <a:p>
            <a:r>
              <a:rPr lang="el-GR" sz="2000" dirty="0">
                <a:solidFill>
                  <a:schemeClr val="bg1"/>
                </a:solidFill>
              </a:rPr>
              <a:t>Στο Βατικανό</a:t>
            </a:r>
          </a:p>
          <a:p>
            <a:r>
              <a:rPr lang="el-GR" sz="2000" dirty="0">
                <a:solidFill>
                  <a:schemeClr val="bg1"/>
                </a:solidFill>
              </a:rPr>
              <a:t>Διαστάσεις: 5</a:t>
            </a:r>
            <a:r>
              <a:rPr lang="en-US" sz="2000" dirty="0">
                <a:solidFill>
                  <a:schemeClr val="bg1"/>
                </a:solidFill>
              </a:rPr>
              <a:t>.0m X 7.7m</a:t>
            </a:r>
            <a:endParaRPr lang="el-GR" sz="2000" dirty="0">
              <a:solidFill>
                <a:schemeClr val="bg1"/>
              </a:solidFill>
            </a:endParaRPr>
          </a:p>
          <a:p>
            <a:endParaRPr lang="el-GR" sz="2000" dirty="0">
              <a:solidFill>
                <a:schemeClr val="bg1"/>
              </a:solidFill>
            </a:endParaRPr>
          </a:p>
          <a:p>
            <a:r>
              <a:rPr lang="el-GR" sz="2000" dirty="0">
                <a:solidFill>
                  <a:schemeClr val="bg1"/>
                </a:solidFill>
              </a:rPr>
              <a:t>Ο Πλάτωνας δείχνει τον ουρανό όπου υπάρχουν οι αφηρημένες ιδέες και από εκεί προκύπτει η αληθινή γνώση</a:t>
            </a:r>
          </a:p>
          <a:p>
            <a:endParaRPr lang="el-GR" sz="2000" dirty="0">
              <a:solidFill>
                <a:schemeClr val="bg1"/>
              </a:solidFill>
            </a:endParaRPr>
          </a:p>
          <a:p>
            <a:r>
              <a:rPr lang="el-GR" sz="2000" dirty="0">
                <a:solidFill>
                  <a:schemeClr val="bg1"/>
                </a:solidFill>
              </a:rPr>
              <a:t>Ο Αριστοτέλης δείχνει τον</a:t>
            </a:r>
            <a:r>
              <a:rPr lang="en-US" sz="2000" dirty="0">
                <a:solidFill>
                  <a:schemeClr val="bg1"/>
                </a:solidFill>
              </a:rPr>
              <a:t> </a:t>
            </a:r>
            <a:r>
              <a:rPr lang="el-GR" sz="2000" dirty="0">
                <a:solidFill>
                  <a:schemeClr val="bg1"/>
                </a:solidFill>
              </a:rPr>
              <a:t>φυσικό κόσμο από όπου με προσεκτική παρατήρηση και μελέτη προκύπτει η αληθινή γνώση </a:t>
            </a:r>
          </a:p>
        </p:txBody>
      </p:sp>
      <p:pic>
        <p:nvPicPr>
          <p:cNvPr id="5" name="Picture 4">
            <a:extLst>
              <a:ext uri="{FF2B5EF4-FFF2-40B4-BE49-F238E27FC236}">
                <a16:creationId xmlns:a16="http://schemas.microsoft.com/office/drawing/2014/main" id="{CA0C6C22-FD16-DE45-EA8E-7A35134D628F}"/>
              </a:ext>
            </a:extLst>
          </p:cNvPr>
          <p:cNvPicPr>
            <a:picLocks noChangeAspect="1"/>
          </p:cNvPicPr>
          <p:nvPr/>
        </p:nvPicPr>
        <p:blipFill>
          <a:blip r:embed="rId4"/>
          <a:stretch>
            <a:fillRect/>
          </a:stretch>
        </p:blipFill>
        <p:spPr>
          <a:xfrm>
            <a:off x="5507034" y="1363963"/>
            <a:ext cx="4978656" cy="3759393"/>
          </a:xfrm>
          <a:prstGeom prst="rect">
            <a:avLst/>
          </a:prstGeom>
        </p:spPr>
      </p:pic>
    </p:spTree>
    <p:extLst>
      <p:ext uri="{BB962C8B-B14F-4D97-AF65-F5344CB8AC3E}">
        <p14:creationId xmlns:p14="http://schemas.microsoft.com/office/powerpoint/2010/main" val="14280910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0" fill="hold"/>
                                        <p:tgtEl>
                                          <p:spTgt spid="5"/>
                                        </p:tgtEl>
                                        <p:attrNameLst>
                                          <p:attrName>ppt_w</p:attrName>
                                        </p:attrNameLst>
                                      </p:cBhvr>
                                      <p:tavLst>
                                        <p:tav tm="0">
                                          <p:val>
                                            <p:fltVal val="0"/>
                                          </p:val>
                                        </p:tav>
                                        <p:tav tm="100000">
                                          <p:val>
                                            <p:strVal val="#ppt_w"/>
                                          </p:val>
                                        </p:tav>
                                      </p:tavLst>
                                    </p:anim>
                                    <p:anim calcmode="lin" valueType="num">
                                      <p:cBhvr>
                                        <p:cTn id="13" dur="5000" fill="hold"/>
                                        <p:tgtEl>
                                          <p:spTgt spid="5"/>
                                        </p:tgtEl>
                                        <p:attrNameLst>
                                          <p:attrName>ppt_h</p:attrName>
                                        </p:attrNameLst>
                                      </p:cBhvr>
                                      <p:tavLst>
                                        <p:tav tm="0">
                                          <p:val>
                                            <p:fltVal val="0"/>
                                          </p:val>
                                        </p:tav>
                                        <p:tav tm="100000">
                                          <p:val>
                                            <p:strVal val="#ppt_h"/>
                                          </p:val>
                                        </p:tav>
                                      </p:tavLst>
                                    </p:anim>
                                    <p:animEffect transition="in" filter="fade">
                                      <p:cBhvr>
                                        <p:cTn id="14"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39133B8-97E1-E79A-C229-B0DE6B6AFC9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4CF5B75-634A-AA86-A267-B8C26D5287BD}"/>
              </a:ext>
            </a:extLst>
          </p:cNvPr>
          <p:cNvSpPr txBox="1">
            <a:spLocks/>
          </p:cNvSpPr>
          <p:nvPr/>
        </p:nvSpPr>
        <p:spPr>
          <a:xfrm>
            <a:off x="143843" y="898498"/>
            <a:ext cx="3250300" cy="5016758"/>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Ο Πλάτωνας θεωρεί ότι τα Μαθηματικά</a:t>
            </a:r>
          </a:p>
          <a:p>
            <a:r>
              <a:rPr lang="el-GR" sz="2000" dirty="0">
                <a:solidFill>
                  <a:schemeClr val="bg1"/>
                </a:solidFill>
              </a:rPr>
              <a:t>(οι θεωρητικές ιδέες)</a:t>
            </a:r>
          </a:p>
          <a:p>
            <a:r>
              <a:rPr lang="el-GR" sz="2000" dirty="0">
                <a:solidFill>
                  <a:schemeClr val="bg1"/>
                </a:solidFill>
              </a:rPr>
              <a:t> είναι τέλεια και υπάρχουν πέρα και έξω από τον φυσικό κόσμο ο οποίος αποτελεί μία απομίμηση/σκιά αυτών των ιδεών</a:t>
            </a:r>
          </a:p>
          <a:p>
            <a:endParaRPr lang="el-GR" sz="2000" dirty="0">
              <a:solidFill>
                <a:schemeClr val="bg1"/>
              </a:solidFill>
            </a:endParaRPr>
          </a:p>
          <a:p>
            <a:r>
              <a:rPr lang="el-GR" sz="2000" dirty="0">
                <a:solidFill>
                  <a:schemeClr val="bg1"/>
                </a:solidFill>
              </a:rPr>
              <a:t>Με τα Μαθηματικά κατανοούμε την πραγματικότητα</a:t>
            </a:r>
          </a:p>
          <a:p>
            <a:endParaRPr lang="el-GR" sz="2000" dirty="0">
              <a:solidFill>
                <a:schemeClr val="bg1"/>
              </a:solidFill>
            </a:endParaRPr>
          </a:p>
          <a:p>
            <a:r>
              <a:rPr lang="el-GR" sz="2000" dirty="0">
                <a:solidFill>
                  <a:schemeClr val="bg1"/>
                </a:solidFill>
              </a:rPr>
              <a:t>Ο εμπειρικός κόσμος είναι λιγότερο σημαντικός</a:t>
            </a:r>
          </a:p>
        </p:txBody>
      </p:sp>
      <p:pic>
        <p:nvPicPr>
          <p:cNvPr id="5" name="Picture 4">
            <a:extLst>
              <a:ext uri="{FF2B5EF4-FFF2-40B4-BE49-F238E27FC236}">
                <a16:creationId xmlns:a16="http://schemas.microsoft.com/office/drawing/2014/main" id="{D5EED167-E13D-4B80-E7E1-20B33537E111}"/>
              </a:ext>
            </a:extLst>
          </p:cNvPr>
          <p:cNvPicPr>
            <a:picLocks noChangeAspect="1"/>
          </p:cNvPicPr>
          <p:nvPr/>
        </p:nvPicPr>
        <p:blipFill>
          <a:blip r:embed="rId3"/>
          <a:stretch>
            <a:fillRect/>
          </a:stretch>
        </p:blipFill>
        <p:spPr>
          <a:xfrm>
            <a:off x="3606672" y="1220839"/>
            <a:ext cx="4978656" cy="3759393"/>
          </a:xfrm>
          <a:prstGeom prst="rect">
            <a:avLst/>
          </a:prstGeom>
        </p:spPr>
      </p:pic>
      <p:sp>
        <p:nvSpPr>
          <p:cNvPr id="2" name="Subtitle 2">
            <a:extLst>
              <a:ext uri="{FF2B5EF4-FFF2-40B4-BE49-F238E27FC236}">
                <a16:creationId xmlns:a16="http://schemas.microsoft.com/office/drawing/2014/main" id="{34B25D03-1AFA-2FA0-7E5F-A335DDE96864}"/>
              </a:ext>
            </a:extLst>
          </p:cNvPr>
          <p:cNvSpPr txBox="1">
            <a:spLocks/>
          </p:cNvSpPr>
          <p:nvPr/>
        </p:nvSpPr>
        <p:spPr>
          <a:xfrm>
            <a:off x="8724626" y="898498"/>
            <a:ext cx="3250300" cy="5165517"/>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Ο Αριστοτέλης θεωρεί ότι ο φυσικός κόσμος είναι η ουσιαστική πραγματικότητα και οι ιδέες εμφανίζονται πάνω στον πραγματικό κόσμο</a:t>
            </a:r>
          </a:p>
          <a:p>
            <a:endParaRPr lang="el-GR" sz="2000" dirty="0">
              <a:solidFill>
                <a:schemeClr val="bg1"/>
              </a:solidFill>
            </a:endParaRPr>
          </a:p>
          <a:p>
            <a:endParaRPr lang="el-GR" sz="2000" dirty="0">
              <a:solidFill>
                <a:schemeClr val="bg1"/>
              </a:solidFill>
            </a:endParaRPr>
          </a:p>
          <a:p>
            <a:r>
              <a:rPr lang="el-GR" sz="2000" dirty="0">
                <a:solidFill>
                  <a:schemeClr val="bg1"/>
                </a:solidFill>
              </a:rPr>
              <a:t>Με την παρατήρηση και μελέτη του φυσικού κόσμου κατανοούμε την πραγματικότητα</a:t>
            </a:r>
          </a:p>
          <a:p>
            <a:endParaRPr lang="el-GR" sz="2000" dirty="0">
              <a:solidFill>
                <a:schemeClr val="bg1"/>
              </a:solidFill>
            </a:endParaRPr>
          </a:p>
          <a:p>
            <a:r>
              <a:rPr lang="el-GR" sz="2000" dirty="0">
                <a:solidFill>
                  <a:schemeClr val="bg1"/>
                </a:solidFill>
              </a:rPr>
              <a:t>Όμως για τον Ουρανό συμφωνούσε ότι εκεί επικρατούν τα Μαθηματικά</a:t>
            </a:r>
          </a:p>
        </p:txBody>
      </p:sp>
    </p:spTree>
    <p:extLst>
      <p:ext uri="{BB962C8B-B14F-4D97-AF65-F5344CB8AC3E}">
        <p14:creationId xmlns:p14="http://schemas.microsoft.com/office/powerpoint/2010/main" val="28043908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915DB93-FFED-8E3C-CF49-88AF060B6CA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7D4C7F2-89DA-1077-263A-5D45A6D4042C}"/>
              </a:ext>
            </a:extLst>
          </p:cNvPr>
          <p:cNvSpPr txBox="1">
            <a:spLocks/>
          </p:cNvSpPr>
          <p:nvPr/>
        </p:nvSpPr>
        <p:spPr>
          <a:xfrm>
            <a:off x="3916472" y="201159"/>
            <a:ext cx="4359055"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Αριστοτέλης</a:t>
            </a:r>
            <a:endParaRPr lang="en-150" dirty="0">
              <a:solidFill>
                <a:schemeClr val="bg1"/>
              </a:solidFill>
              <a:latin typeface="+mn-lt"/>
            </a:endParaRPr>
          </a:p>
        </p:txBody>
      </p:sp>
      <p:sp>
        <p:nvSpPr>
          <p:cNvPr id="5" name="Subtitle 2">
            <a:extLst>
              <a:ext uri="{FF2B5EF4-FFF2-40B4-BE49-F238E27FC236}">
                <a16:creationId xmlns:a16="http://schemas.microsoft.com/office/drawing/2014/main" id="{613159B1-262C-6147-3B82-A151FB6750CC}"/>
              </a:ext>
            </a:extLst>
          </p:cNvPr>
          <p:cNvSpPr txBox="1">
            <a:spLocks/>
          </p:cNvSpPr>
          <p:nvPr/>
        </p:nvSpPr>
        <p:spPr>
          <a:xfrm>
            <a:off x="3254259" y="1397643"/>
            <a:ext cx="568348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Οντολογική Θεωρία τεσσάρων στοιχείων</a:t>
            </a:r>
            <a:endParaRPr lang="en-150" dirty="0">
              <a:solidFill>
                <a:schemeClr val="bg1"/>
              </a:solidFill>
            </a:endParaRPr>
          </a:p>
        </p:txBody>
      </p:sp>
      <p:pic>
        <p:nvPicPr>
          <p:cNvPr id="4098" name="Picture 2">
            <a:extLst>
              <a:ext uri="{FF2B5EF4-FFF2-40B4-BE49-F238E27FC236}">
                <a16:creationId xmlns:a16="http://schemas.microsoft.com/office/drawing/2014/main" id="{7B7C008A-DA17-21AD-69F8-043B48AD09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71" y="2548773"/>
            <a:ext cx="2126927" cy="166931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C5AEC35-03F2-8782-72C4-7B40F7924BF6}"/>
              </a:ext>
            </a:extLst>
          </p:cNvPr>
          <p:cNvPicPr>
            <a:picLocks noChangeAspect="1"/>
          </p:cNvPicPr>
          <p:nvPr/>
        </p:nvPicPr>
        <p:blipFill>
          <a:blip r:embed="rId4"/>
          <a:stretch>
            <a:fillRect/>
          </a:stretch>
        </p:blipFill>
        <p:spPr>
          <a:xfrm>
            <a:off x="3233582" y="4262272"/>
            <a:ext cx="2940915" cy="2204151"/>
          </a:xfrm>
          <a:prstGeom prst="rect">
            <a:avLst/>
          </a:prstGeom>
        </p:spPr>
      </p:pic>
      <p:pic>
        <p:nvPicPr>
          <p:cNvPr id="4100" name="Picture 4">
            <a:extLst>
              <a:ext uri="{FF2B5EF4-FFF2-40B4-BE49-F238E27FC236}">
                <a16:creationId xmlns:a16="http://schemas.microsoft.com/office/drawing/2014/main" id="{D8CD7CE2-B475-B049-70D0-E39E1C7463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87080" y="2200345"/>
            <a:ext cx="2981326" cy="198596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C064D555-4F83-491A-F217-6A5034796C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45570" y="4743048"/>
            <a:ext cx="2143680" cy="1434617"/>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F9E58428-FF4A-93A6-FC1E-C6B5C966474F}"/>
              </a:ext>
            </a:extLst>
          </p:cNvPr>
          <p:cNvSpPr txBox="1">
            <a:spLocks/>
          </p:cNvSpPr>
          <p:nvPr/>
        </p:nvSpPr>
        <p:spPr>
          <a:xfrm>
            <a:off x="6772417" y="4230625"/>
            <a:ext cx="1112564"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φωτιά</a:t>
            </a:r>
            <a:endParaRPr lang="en-150" sz="2000" dirty="0">
              <a:solidFill>
                <a:schemeClr val="bg1"/>
              </a:solidFill>
            </a:endParaRPr>
          </a:p>
        </p:txBody>
      </p:sp>
      <p:sp>
        <p:nvSpPr>
          <p:cNvPr id="4" name="Subtitle 2">
            <a:extLst>
              <a:ext uri="{FF2B5EF4-FFF2-40B4-BE49-F238E27FC236}">
                <a16:creationId xmlns:a16="http://schemas.microsoft.com/office/drawing/2014/main" id="{52542116-01DA-AD76-DCE7-79006B2DBBA4}"/>
              </a:ext>
            </a:extLst>
          </p:cNvPr>
          <p:cNvSpPr txBox="1">
            <a:spLocks/>
          </p:cNvSpPr>
          <p:nvPr/>
        </p:nvSpPr>
        <p:spPr>
          <a:xfrm>
            <a:off x="4153395" y="4186308"/>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αέρας</a:t>
            </a:r>
            <a:endParaRPr lang="en-150" sz="2000" dirty="0">
              <a:solidFill>
                <a:schemeClr val="bg1"/>
              </a:solidFill>
            </a:endParaRPr>
          </a:p>
        </p:txBody>
      </p:sp>
      <p:sp>
        <p:nvSpPr>
          <p:cNvPr id="7" name="Subtitle 2">
            <a:extLst>
              <a:ext uri="{FF2B5EF4-FFF2-40B4-BE49-F238E27FC236}">
                <a16:creationId xmlns:a16="http://schemas.microsoft.com/office/drawing/2014/main" id="{D3EA83F1-78A8-45B0-9675-72C3D50FD75F}"/>
              </a:ext>
            </a:extLst>
          </p:cNvPr>
          <p:cNvSpPr txBox="1">
            <a:spLocks/>
          </p:cNvSpPr>
          <p:nvPr/>
        </p:nvSpPr>
        <p:spPr>
          <a:xfrm>
            <a:off x="6762314" y="6334195"/>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γη</a:t>
            </a:r>
            <a:endParaRPr lang="en-150" sz="2000" dirty="0">
              <a:solidFill>
                <a:schemeClr val="bg1"/>
              </a:solidFill>
            </a:endParaRPr>
          </a:p>
        </p:txBody>
      </p:sp>
      <p:sp>
        <p:nvSpPr>
          <p:cNvPr id="8" name="Subtitle 2">
            <a:extLst>
              <a:ext uri="{FF2B5EF4-FFF2-40B4-BE49-F238E27FC236}">
                <a16:creationId xmlns:a16="http://schemas.microsoft.com/office/drawing/2014/main" id="{9B0BAF28-45F0-3B0F-F37E-289BA84E919A}"/>
              </a:ext>
            </a:extLst>
          </p:cNvPr>
          <p:cNvSpPr txBox="1">
            <a:spLocks/>
          </p:cNvSpPr>
          <p:nvPr/>
        </p:nvSpPr>
        <p:spPr>
          <a:xfrm>
            <a:off x="4048944" y="6334195"/>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νερό</a:t>
            </a:r>
            <a:endParaRPr lang="en-150" sz="2000" dirty="0">
              <a:solidFill>
                <a:schemeClr val="bg1"/>
              </a:solidFill>
            </a:endParaRPr>
          </a:p>
        </p:txBody>
      </p:sp>
      <p:sp>
        <p:nvSpPr>
          <p:cNvPr id="9" name="Subtitle 2">
            <a:extLst>
              <a:ext uri="{FF2B5EF4-FFF2-40B4-BE49-F238E27FC236}">
                <a16:creationId xmlns:a16="http://schemas.microsoft.com/office/drawing/2014/main" id="{A00BBE59-A1DE-F892-16DC-224D81CD3BD1}"/>
              </a:ext>
            </a:extLst>
          </p:cNvPr>
          <p:cNvSpPr txBox="1">
            <a:spLocks/>
          </p:cNvSpPr>
          <p:nvPr/>
        </p:nvSpPr>
        <p:spPr>
          <a:xfrm>
            <a:off x="174663" y="2590485"/>
            <a:ext cx="2353309" cy="134601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Θαλής</a:t>
            </a:r>
          </a:p>
          <a:p>
            <a:r>
              <a:rPr lang="el-GR" dirty="0">
                <a:solidFill>
                  <a:schemeClr val="bg1"/>
                </a:solidFill>
              </a:rPr>
              <a:t> Πυθαγόρας</a:t>
            </a:r>
          </a:p>
          <a:p>
            <a:r>
              <a:rPr lang="el-GR" dirty="0">
                <a:solidFill>
                  <a:schemeClr val="bg1"/>
                </a:solidFill>
              </a:rPr>
              <a:t>Εμπεδοκλής</a:t>
            </a:r>
            <a:endParaRPr lang="en-150" dirty="0">
              <a:solidFill>
                <a:schemeClr val="bg1"/>
              </a:solidFill>
            </a:endParaRPr>
          </a:p>
        </p:txBody>
      </p:sp>
      <p:pic>
        <p:nvPicPr>
          <p:cNvPr id="11" name="Picture 10">
            <a:extLst>
              <a:ext uri="{FF2B5EF4-FFF2-40B4-BE49-F238E27FC236}">
                <a16:creationId xmlns:a16="http://schemas.microsoft.com/office/drawing/2014/main" id="{8DF83DE7-2138-E4C7-12B6-F5C15D8351C3}"/>
              </a:ext>
            </a:extLst>
          </p:cNvPr>
          <p:cNvPicPr>
            <a:picLocks noChangeAspect="1"/>
          </p:cNvPicPr>
          <p:nvPr/>
        </p:nvPicPr>
        <p:blipFill>
          <a:blip r:embed="rId7"/>
          <a:stretch>
            <a:fillRect/>
          </a:stretch>
        </p:blipFill>
        <p:spPr>
          <a:xfrm>
            <a:off x="522026" y="4008638"/>
            <a:ext cx="1920886" cy="1355709"/>
          </a:xfrm>
          <a:prstGeom prst="rect">
            <a:avLst/>
          </a:prstGeom>
        </p:spPr>
      </p:pic>
    </p:spTree>
    <p:extLst>
      <p:ext uri="{BB962C8B-B14F-4D97-AF65-F5344CB8AC3E}">
        <p14:creationId xmlns:p14="http://schemas.microsoft.com/office/powerpoint/2010/main" val="1097980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0" fill="hold"/>
                                        <p:tgtEl>
                                          <p:spTgt spid="6"/>
                                        </p:tgtEl>
                                        <p:attrNameLst>
                                          <p:attrName>ppt_x</p:attrName>
                                        </p:attrNameLst>
                                      </p:cBhvr>
                                      <p:tavLst>
                                        <p:tav tm="0">
                                          <p:val>
                                            <p:strVal val="0-#ppt_w/2"/>
                                          </p:val>
                                        </p:tav>
                                        <p:tav tm="100000">
                                          <p:val>
                                            <p:strVal val="#ppt_x"/>
                                          </p:val>
                                        </p:tav>
                                      </p:tavLst>
                                    </p:anim>
                                    <p:anim calcmode="lin" valueType="num">
                                      <p:cBhvr additive="base">
                                        <p:cTn id="8" dur="3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098"/>
                                        </p:tgtEl>
                                        <p:attrNameLst>
                                          <p:attrName>style.visibility</p:attrName>
                                        </p:attrNameLst>
                                      </p:cBhvr>
                                      <p:to>
                                        <p:strVal val="visible"/>
                                      </p:to>
                                    </p:set>
                                    <p:animEffect transition="in" filter="fade">
                                      <p:cBhvr>
                                        <p:cTn id="18" dur="500"/>
                                        <p:tgtEl>
                                          <p:spTgt spid="4098"/>
                                        </p:tgtEl>
                                      </p:cBhvr>
                                    </p:animEffect>
                                  </p:childTnLst>
                                </p:cTn>
                              </p:par>
                              <p:par>
                                <p:cTn id="19" presetID="1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10" presetClass="entr" presetSubtype="0" fill="hold" nodeType="withEffect">
                                  <p:stCondLst>
                                    <p:cond delay="0"/>
                                  </p:stCondLst>
                                  <p:childTnLst>
                                    <p:set>
                                      <p:cBhvr>
                                        <p:cTn id="23" dur="1" fill="hold">
                                          <p:stCondLst>
                                            <p:cond delay="0"/>
                                          </p:stCondLst>
                                        </p:cTn>
                                        <p:tgtEl>
                                          <p:spTgt spid="4100"/>
                                        </p:tgtEl>
                                        <p:attrNameLst>
                                          <p:attrName>style.visibility</p:attrName>
                                        </p:attrNameLst>
                                      </p:cBhvr>
                                      <p:to>
                                        <p:strVal val="visible"/>
                                      </p:to>
                                    </p:set>
                                    <p:animEffect transition="in" filter="fade">
                                      <p:cBhvr>
                                        <p:cTn id="24" dur="500"/>
                                        <p:tgtEl>
                                          <p:spTgt spid="4100"/>
                                        </p:tgtEl>
                                      </p:cBhvr>
                                    </p:animEffect>
                                  </p:childTnLst>
                                </p:cTn>
                              </p:par>
                              <p:par>
                                <p:cTn id="25" presetID="10" presetClass="entr" presetSubtype="0" fill="hold" nodeType="withEffect">
                                  <p:stCondLst>
                                    <p:cond delay="0"/>
                                  </p:stCondLst>
                                  <p:childTnLst>
                                    <p:set>
                                      <p:cBhvr>
                                        <p:cTn id="26" dur="1" fill="hold">
                                          <p:stCondLst>
                                            <p:cond delay="0"/>
                                          </p:stCondLst>
                                        </p:cTn>
                                        <p:tgtEl>
                                          <p:spTgt spid="4102"/>
                                        </p:tgtEl>
                                        <p:attrNameLst>
                                          <p:attrName>style.visibility</p:attrName>
                                        </p:attrNameLst>
                                      </p:cBhvr>
                                      <p:to>
                                        <p:strVal val="visible"/>
                                      </p:to>
                                    </p:set>
                                    <p:animEffect transition="in" filter="fade">
                                      <p:cBhvr>
                                        <p:cTn id="27" dur="500"/>
                                        <p:tgtEl>
                                          <p:spTgt spid="410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3" grpId="0"/>
      <p:bldP spid="4" grpId="0"/>
      <p:bldP spid="7" grpId="0"/>
      <p:bldP spid="8"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471940C-B2F0-F599-4ED7-9E008D3AD1C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C6FAFA9-54E8-D664-1738-9BD588B86C3D}"/>
              </a:ext>
            </a:extLst>
          </p:cNvPr>
          <p:cNvSpPr txBox="1">
            <a:spLocks/>
          </p:cNvSpPr>
          <p:nvPr/>
        </p:nvSpPr>
        <p:spPr>
          <a:xfrm>
            <a:off x="3916472" y="201159"/>
            <a:ext cx="4359055"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Πλάτων</a:t>
            </a:r>
            <a:endParaRPr lang="en-150" dirty="0">
              <a:solidFill>
                <a:schemeClr val="bg1"/>
              </a:solidFill>
              <a:latin typeface="+mn-lt"/>
            </a:endParaRPr>
          </a:p>
        </p:txBody>
      </p:sp>
      <p:pic>
        <p:nvPicPr>
          <p:cNvPr id="2" name="Picture 1">
            <a:extLst>
              <a:ext uri="{FF2B5EF4-FFF2-40B4-BE49-F238E27FC236}">
                <a16:creationId xmlns:a16="http://schemas.microsoft.com/office/drawing/2014/main" id="{AE8F2E84-1EE2-4C90-E331-7D75B2EB7BDF}"/>
              </a:ext>
            </a:extLst>
          </p:cNvPr>
          <p:cNvPicPr>
            <a:picLocks noChangeAspect="1"/>
          </p:cNvPicPr>
          <p:nvPr/>
        </p:nvPicPr>
        <p:blipFill>
          <a:blip r:embed="rId3"/>
          <a:stretch>
            <a:fillRect/>
          </a:stretch>
        </p:blipFill>
        <p:spPr>
          <a:xfrm>
            <a:off x="9189717" y="2026223"/>
            <a:ext cx="2940915" cy="2204151"/>
          </a:xfrm>
          <a:prstGeom prst="rect">
            <a:avLst/>
          </a:prstGeom>
        </p:spPr>
      </p:pic>
      <p:pic>
        <p:nvPicPr>
          <p:cNvPr id="4100" name="Picture 4">
            <a:extLst>
              <a:ext uri="{FF2B5EF4-FFF2-40B4-BE49-F238E27FC236}">
                <a16:creationId xmlns:a16="http://schemas.microsoft.com/office/drawing/2014/main" id="{01348044-E0F6-327F-149A-6786212CA5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6417" y="2099643"/>
            <a:ext cx="2981326" cy="198596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40A5C0F4-7D66-97CF-3D3C-83BA31D60B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4323" y="2627614"/>
            <a:ext cx="2143680" cy="1434617"/>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B0040E99-FFE9-0972-2A33-63B66D5553E8}"/>
              </a:ext>
            </a:extLst>
          </p:cNvPr>
          <p:cNvSpPr txBox="1">
            <a:spLocks/>
          </p:cNvSpPr>
          <p:nvPr/>
        </p:nvSpPr>
        <p:spPr>
          <a:xfrm>
            <a:off x="597273" y="4098146"/>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φωτιά</a:t>
            </a:r>
            <a:endParaRPr lang="en-150" sz="2000" dirty="0">
              <a:solidFill>
                <a:schemeClr val="bg1"/>
              </a:solidFill>
            </a:endParaRPr>
          </a:p>
        </p:txBody>
      </p:sp>
      <p:sp>
        <p:nvSpPr>
          <p:cNvPr id="4" name="Subtitle 2">
            <a:extLst>
              <a:ext uri="{FF2B5EF4-FFF2-40B4-BE49-F238E27FC236}">
                <a16:creationId xmlns:a16="http://schemas.microsoft.com/office/drawing/2014/main" id="{B444C79B-69D9-FD46-AADD-350632CE541D}"/>
              </a:ext>
            </a:extLst>
          </p:cNvPr>
          <p:cNvSpPr txBox="1">
            <a:spLocks/>
          </p:cNvSpPr>
          <p:nvPr/>
        </p:nvSpPr>
        <p:spPr>
          <a:xfrm>
            <a:off x="2662732" y="4085606"/>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αέρας</a:t>
            </a:r>
            <a:endParaRPr lang="en-150" sz="2000" dirty="0">
              <a:solidFill>
                <a:schemeClr val="bg1"/>
              </a:solidFill>
            </a:endParaRPr>
          </a:p>
        </p:txBody>
      </p:sp>
      <p:sp>
        <p:nvSpPr>
          <p:cNvPr id="7" name="Subtitle 2">
            <a:extLst>
              <a:ext uri="{FF2B5EF4-FFF2-40B4-BE49-F238E27FC236}">
                <a16:creationId xmlns:a16="http://schemas.microsoft.com/office/drawing/2014/main" id="{C2E1AFA0-B3C2-B172-3EC6-7DB06F280865}"/>
              </a:ext>
            </a:extLst>
          </p:cNvPr>
          <p:cNvSpPr txBox="1">
            <a:spLocks/>
          </p:cNvSpPr>
          <p:nvPr/>
        </p:nvSpPr>
        <p:spPr>
          <a:xfrm>
            <a:off x="5171066" y="4098146"/>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γη</a:t>
            </a:r>
            <a:endParaRPr lang="en-150" sz="2000" dirty="0">
              <a:solidFill>
                <a:schemeClr val="bg1"/>
              </a:solidFill>
            </a:endParaRPr>
          </a:p>
        </p:txBody>
      </p:sp>
      <p:sp>
        <p:nvSpPr>
          <p:cNvPr id="8" name="Subtitle 2">
            <a:extLst>
              <a:ext uri="{FF2B5EF4-FFF2-40B4-BE49-F238E27FC236}">
                <a16:creationId xmlns:a16="http://schemas.microsoft.com/office/drawing/2014/main" id="{3580A9DA-46AA-95CA-C629-40010062B205}"/>
              </a:ext>
            </a:extLst>
          </p:cNvPr>
          <p:cNvSpPr txBox="1">
            <a:spLocks/>
          </p:cNvSpPr>
          <p:nvPr/>
        </p:nvSpPr>
        <p:spPr>
          <a:xfrm>
            <a:off x="10005079" y="4098146"/>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νερό</a:t>
            </a:r>
            <a:endParaRPr lang="en-150" sz="2000" dirty="0">
              <a:solidFill>
                <a:schemeClr val="bg1"/>
              </a:solidFill>
            </a:endParaRPr>
          </a:p>
        </p:txBody>
      </p:sp>
      <p:pic>
        <p:nvPicPr>
          <p:cNvPr id="10" name="Picture 9">
            <a:extLst>
              <a:ext uri="{FF2B5EF4-FFF2-40B4-BE49-F238E27FC236}">
                <a16:creationId xmlns:a16="http://schemas.microsoft.com/office/drawing/2014/main" id="{1AE741FF-A708-3185-DE97-ECBAB27173A6}"/>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contrast="17000"/>
                    </a14:imgEffect>
                  </a14:imgLayer>
                </a14:imgProps>
              </a:ext>
            </a:extLst>
          </a:blip>
          <a:stretch>
            <a:fillRect/>
          </a:stretch>
        </p:blipFill>
        <p:spPr>
          <a:xfrm>
            <a:off x="423813" y="4694436"/>
            <a:ext cx="1459299" cy="1449592"/>
          </a:xfrm>
          <a:prstGeom prst="rect">
            <a:avLst/>
          </a:prstGeom>
        </p:spPr>
      </p:pic>
      <p:pic>
        <p:nvPicPr>
          <p:cNvPr id="11" name="Picture 10">
            <a:extLst>
              <a:ext uri="{FF2B5EF4-FFF2-40B4-BE49-F238E27FC236}">
                <a16:creationId xmlns:a16="http://schemas.microsoft.com/office/drawing/2014/main" id="{88F72FC1-9FB3-A5A3-A321-61DA0D9AD870}"/>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4000" contrast="10000"/>
                    </a14:imgEffect>
                  </a14:imgLayer>
                </a14:imgProps>
              </a:ext>
            </a:extLst>
          </a:blip>
          <a:stretch>
            <a:fillRect/>
          </a:stretch>
        </p:blipFill>
        <p:spPr>
          <a:xfrm rot="15790234">
            <a:off x="2752937" y="4810386"/>
            <a:ext cx="1405712" cy="1449858"/>
          </a:xfrm>
          <a:prstGeom prst="rect">
            <a:avLst/>
          </a:prstGeom>
        </p:spPr>
      </p:pic>
      <p:pic>
        <p:nvPicPr>
          <p:cNvPr id="12" name="Picture 11">
            <a:extLst>
              <a:ext uri="{FF2B5EF4-FFF2-40B4-BE49-F238E27FC236}">
                <a16:creationId xmlns:a16="http://schemas.microsoft.com/office/drawing/2014/main" id="{658E3929-FA10-1F4B-8917-B868CFE25B4B}"/>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contrast="24000"/>
                    </a14:imgEffect>
                  </a14:imgLayer>
                </a14:imgProps>
              </a:ext>
            </a:extLst>
          </a:blip>
          <a:stretch>
            <a:fillRect/>
          </a:stretch>
        </p:blipFill>
        <p:spPr>
          <a:xfrm rot="13797238">
            <a:off x="5051902" y="4730585"/>
            <a:ext cx="1588536" cy="1452598"/>
          </a:xfrm>
          <a:prstGeom prst="rect">
            <a:avLst/>
          </a:prstGeom>
        </p:spPr>
      </p:pic>
      <p:pic>
        <p:nvPicPr>
          <p:cNvPr id="13" name="Picture 12">
            <a:extLst>
              <a:ext uri="{FF2B5EF4-FFF2-40B4-BE49-F238E27FC236}">
                <a16:creationId xmlns:a16="http://schemas.microsoft.com/office/drawing/2014/main" id="{38D35128-5EE9-662A-9517-FF5858D16601}"/>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43000"/>
                    </a14:imgEffect>
                    <a14:imgEffect>
                      <a14:brightnessContrast contrast="-21000"/>
                    </a14:imgEffect>
                  </a14:imgLayer>
                </a14:imgProps>
              </a:ext>
            </a:extLst>
          </a:blip>
          <a:stretch>
            <a:fillRect/>
          </a:stretch>
        </p:blipFill>
        <p:spPr>
          <a:xfrm>
            <a:off x="9943917" y="4784467"/>
            <a:ext cx="1432514" cy="1398716"/>
          </a:xfrm>
          <a:prstGeom prst="rect">
            <a:avLst/>
          </a:prstGeom>
        </p:spPr>
      </p:pic>
      <p:pic>
        <p:nvPicPr>
          <p:cNvPr id="14" name="Picture 13">
            <a:extLst>
              <a:ext uri="{FF2B5EF4-FFF2-40B4-BE49-F238E27FC236}">
                <a16:creationId xmlns:a16="http://schemas.microsoft.com/office/drawing/2014/main" id="{4801E233-03C6-2EC6-FB6A-551B787A006F}"/>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10000" contrast="-20000"/>
                    </a14:imgEffect>
                  </a14:imgLayer>
                </a14:imgProps>
              </a:ext>
            </a:extLst>
          </a:blip>
          <a:stretch>
            <a:fillRect/>
          </a:stretch>
        </p:blipFill>
        <p:spPr>
          <a:xfrm rot="13841265">
            <a:off x="7652796" y="4867470"/>
            <a:ext cx="1284943" cy="1232710"/>
          </a:xfrm>
          <a:prstGeom prst="rect">
            <a:avLst/>
          </a:prstGeom>
        </p:spPr>
      </p:pic>
      <p:pic>
        <p:nvPicPr>
          <p:cNvPr id="16" name="Picture 15">
            <a:extLst>
              <a:ext uri="{FF2B5EF4-FFF2-40B4-BE49-F238E27FC236}">
                <a16:creationId xmlns:a16="http://schemas.microsoft.com/office/drawing/2014/main" id="{23D28CB3-B599-E1AB-0448-F2D448EC325C}"/>
              </a:ext>
            </a:extLst>
          </p:cNvPr>
          <p:cNvPicPr>
            <a:picLocks noChangeAspect="1"/>
          </p:cNvPicPr>
          <p:nvPr/>
        </p:nvPicPr>
        <p:blipFill>
          <a:blip r:embed="rId16"/>
          <a:stretch>
            <a:fillRect/>
          </a:stretch>
        </p:blipFill>
        <p:spPr>
          <a:xfrm>
            <a:off x="7353750" y="2616026"/>
            <a:ext cx="1883033" cy="1434618"/>
          </a:xfrm>
          <a:prstGeom prst="rect">
            <a:avLst/>
          </a:prstGeom>
        </p:spPr>
      </p:pic>
      <p:sp>
        <p:nvSpPr>
          <p:cNvPr id="17" name="Subtitle 2">
            <a:extLst>
              <a:ext uri="{FF2B5EF4-FFF2-40B4-BE49-F238E27FC236}">
                <a16:creationId xmlns:a16="http://schemas.microsoft.com/office/drawing/2014/main" id="{A7EDBA09-7B40-364D-1235-791293B93E1F}"/>
              </a:ext>
            </a:extLst>
          </p:cNvPr>
          <p:cNvSpPr txBox="1">
            <a:spLocks/>
          </p:cNvSpPr>
          <p:nvPr/>
        </p:nvSpPr>
        <p:spPr>
          <a:xfrm>
            <a:off x="7778314" y="4098146"/>
            <a:ext cx="107991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αιθέρας</a:t>
            </a:r>
            <a:endParaRPr lang="en-150" sz="2000" dirty="0">
              <a:solidFill>
                <a:schemeClr val="bg1"/>
              </a:solidFill>
            </a:endParaRPr>
          </a:p>
        </p:txBody>
      </p:sp>
      <p:pic>
        <p:nvPicPr>
          <p:cNvPr id="5122" name="Picture 2">
            <a:extLst>
              <a:ext uri="{FF2B5EF4-FFF2-40B4-BE49-F238E27FC236}">
                <a16:creationId xmlns:a16="http://schemas.microsoft.com/office/drawing/2014/main" id="{BD8BEA1D-3296-FEA0-78CC-38C07D76A15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3813" y="144021"/>
            <a:ext cx="1521202" cy="177514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2F31EAD0-6239-F0D8-3C0C-76BAAE5BEFC8}"/>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2416294"/>
            <a:ext cx="2504741" cy="1669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79993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883CB0D-2CEE-89AE-3965-C74C69DF88A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7FBC72B-437C-3B86-0EA1-86086DC8DD5F}"/>
              </a:ext>
            </a:extLst>
          </p:cNvPr>
          <p:cNvSpPr txBox="1">
            <a:spLocks/>
          </p:cNvSpPr>
          <p:nvPr/>
        </p:nvSpPr>
        <p:spPr>
          <a:xfrm>
            <a:off x="3916472" y="201159"/>
            <a:ext cx="4359055"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Πλάτων</a:t>
            </a:r>
            <a:endParaRPr lang="en-150" dirty="0">
              <a:solidFill>
                <a:schemeClr val="bg1"/>
              </a:solidFill>
              <a:latin typeface="+mn-lt"/>
            </a:endParaRPr>
          </a:p>
        </p:txBody>
      </p:sp>
      <p:pic>
        <p:nvPicPr>
          <p:cNvPr id="4098" name="Picture 2">
            <a:extLst>
              <a:ext uri="{FF2B5EF4-FFF2-40B4-BE49-F238E27FC236}">
                <a16:creationId xmlns:a16="http://schemas.microsoft.com/office/drawing/2014/main" id="{01518730-A144-C2D4-96BC-07677D1A82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16294"/>
            <a:ext cx="2504741" cy="166931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D758A43-D7F1-78E1-9D08-35FC527384B1}"/>
              </a:ext>
            </a:extLst>
          </p:cNvPr>
          <p:cNvPicPr>
            <a:picLocks noChangeAspect="1"/>
          </p:cNvPicPr>
          <p:nvPr/>
        </p:nvPicPr>
        <p:blipFill>
          <a:blip r:embed="rId4"/>
          <a:stretch>
            <a:fillRect/>
          </a:stretch>
        </p:blipFill>
        <p:spPr>
          <a:xfrm>
            <a:off x="9189717" y="2026223"/>
            <a:ext cx="2940915" cy="2204151"/>
          </a:xfrm>
          <a:prstGeom prst="rect">
            <a:avLst/>
          </a:prstGeom>
        </p:spPr>
      </p:pic>
      <p:pic>
        <p:nvPicPr>
          <p:cNvPr id="4100" name="Picture 4">
            <a:extLst>
              <a:ext uri="{FF2B5EF4-FFF2-40B4-BE49-F238E27FC236}">
                <a16:creationId xmlns:a16="http://schemas.microsoft.com/office/drawing/2014/main" id="{7DF6B5C8-87F9-DFA7-5B37-BC4278E6D7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6417" y="2099643"/>
            <a:ext cx="2981326" cy="198596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E6A15E7F-067A-5285-A5E0-660F6517BE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4323" y="2627614"/>
            <a:ext cx="2143680" cy="1434617"/>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2BC4FF72-7BB0-E544-7C7F-E12B5C009788}"/>
              </a:ext>
            </a:extLst>
          </p:cNvPr>
          <p:cNvSpPr txBox="1">
            <a:spLocks/>
          </p:cNvSpPr>
          <p:nvPr/>
        </p:nvSpPr>
        <p:spPr>
          <a:xfrm>
            <a:off x="597273" y="4098146"/>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φωτιά</a:t>
            </a:r>
            <a:endParaRPr lang="en-150" sz="2000" dirty="0">
              <a:solidFill>
                <a:schemeClr val="bg1"/>
              </a:solidFill>
            </a:endParaRPr>
          </a:p>
        </p:txBody>
      </p:sp>
      <p:sp>
        <p:nvSpPr>
          <p:cNvPr id="4" name="Subtitle 2">
            <a:extLst>
              <a:ext uri="{FF2B5EF4-FFF2-40B4-BE49-F238E27FC236}">
                <a16:creationId xmlns:a16="http://schemas.microsoft.com/office/drawing/2014/main" id="{67875503-E994-EE40-F6BE-9E621855E813}"/>
              </a:ext>
            </a:extLst>
          </p:cNvPr>
          <p:cNvSpPr txBox="1">
            <a:spLocks/>
          </p:cNvSpPr>
          <p:nvPr/>
        </p:nvSpPr>
        <p:spPr>
          <a:xfrm>
            <a:off x="2662732" y="4085606"/>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αέρας</a:t>
            </a:r>
            <a:endParaRPr lang="en-150" sz="2000" dirty="0">
              <a:solidFill>
                <a:schemeClr val="bg1"/>
              </a:solidFill>
            </a:endParaRPr>
          </a:p>
        </p:txBody>
      </p:sp>
      <p:sp>
        <p:nvSpPr>
          <p:cNvPr id="7" name="Subtitle 2">
            <a:extLst>
              <a:ext uri="{FF2B5EF4-FFF2-40B4-BE49-F238E27FC236}">
                <a16:creationId xmlns:a16="http://schemas.microsoft.com/office/drawing/2014/main" id="{70C55135-5765-E863-5B44-F5F851D44F31}"/>
              </a:ext>
            </a:extLst>
          </p:cNvPr>
          <p:cNvSpPr txBox="1">
            <a:spLocks/>
          </p:cNvSpPr>
          <p:nvPr/>
        </p:nvSpPr>
        <p:spPr>
          <a:xfrm>
            <a:off x="5171066" y="4098146"/>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γη</a:t>
            </a:r>
            <a:endParaRPr lang="en-150" sz="2000" dirty="0">
              <a:solidFill>
                <a:schemeClr val="bg1"/>
              </a:solidFill>
            </a:endParaRPr>
          </a:p>
        </p:txBody>
      </p:sp>
      <p:sp>
        <p:nvSpPr>
          <p:cNvPr id="8" name="Subtitle 2">
            <a:extLst>
              <a:ext uri="{FF2B5EF4-FFF2-40B4-BE49-F238E27FC236}">
                <a16:creationId xmlns:a16="http://schemas.microsoft.com/office/drawing/2014/main" id="{B5046EF5-02C5-F740-B130-E603894B6407}"/>
              </a:ext>
            </a:extLst>
          </p:cNvPr>
          <p:cNvSpPr txBox="1">
            <a:spLocks/>
          </p:cNvSpPr>
          <p:nvPr/>
        </p:nvSpPr>
        <p:spPr>
          <a:xfrm>
            <a:off x="10005079" y="4098146"/>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νερό</a:t>
            </a:r>
            <a:endParaRPr lang="en-150" sz="2000" dirty="0">
              <a:solidFill>
                <a:schemeClr val="bg1"/>
              </a:solidFill>
            </a:endParaRPr>
          </a:p>
        </p:txBody>
      </p:sp>
      <p:pic>
        <p:nvPicPr>
          <p:cNvPr id="10" name="Picture 9">
            <a:extLst>
              <a:ext uri="{FF2B5EF4-FFF2-40B4-BE49-F238E27FC236}">
                <a16:creationId xmlns:a16="http://schemas.microsoft.com/office/drawing/2014/main" id="{62863158-A2F8-0BB2-81DD-0D4B9C20BB1B}"/>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contrast="17000"/>
                    </a14:imgEffect>
                  </a14:imgLayer>
                </a14:imgProps>
              </a:ext>
            </a:extLst>
          </a:blip>
          <a:stretch>
            <a:fillRect/>
          </a:stretch>
        </p:blipFill>
        <p:spPr>
          <a:xfrm>
            <a:off x="423813" y="4694436"/>
            <a:ext cx="1459299" cy="1449592"/>
          </a:xfrm>
          <a:prstGeom prst="rect">
            <a:avLst/>
          </a:prstGeom>
        </p:spPr>
      </p:pic>
      <p:pic>
        <p:nvPicPr>
          <p:cNvPr id="11" name="Picture 10">
            <a:extLst>
              <a:ext uri="{FF2B5EF4-FFF2-40B4-BE49-F238E27FC236}">
                <a16:creationId xmlns:a16="http://schemas.microsoft.com/office/drawing/2014/main" id="{BA283323-4146-FBAD-86F7-B14B48FF0CC2}"/>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4000" contrast="10000"/>
                    </a14:imgEffect>
                  </a14:imgLayer>
                </a14:imgProps>
              </a:ext>
            </a:extLst>
          </a:blip>
          <a:stretch>
            <a:fillRect/>
          </a:stretch>
        </p:blipFill>
        <p:spPr>
          <a:xfrm rot="15790234">
            <a:off x="2752937" y="4810386"/>
            <a:ext cx="1405712" cy="1449858"/>
          </a:xfrm>
          <a:prstGeom prst="rect">
            <a:avLst/>
          </a:prstGeom>
        </p:spPr>
      </p:pic>
      <p:pic>
        <p:nvPicPr>
          <p:cNvPr id="12" name="Picture 11">
            <a:extLst>
              <a:ext uri="{FF2B5EF4-FFF2-40B4-BE49-F238E27FC236}">
                <a16:creationId xmlns:a16="http://schemas.microsoft.com/office/drawing/2014/main" id="{89F37591-13CF-5F33-5CB0-A21EF83ACBDE}"/>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contrast="24000"/>
                    </a14:imgEffect>
                  </a14:imgLayer>
                </a14:imgProps>
              </a:ext>
            </a:extLst>
          </a:blip>
          <a:stretch>
            <a:fillRect/>
          </a:stretch>
        </p:blipFill>
        <p:spPr>
          <a:xfrm rot="13797238">
            <a:off x="5051902" y="4730585"/>
            <a:ext cx="1588536" cy="1452598"/>
          </a:xfrm>
          <a:prstGeom prst="rect">
            <a:avLst/>
          </a:prstGeom>
        </p:spPr>
      </p:pic>
      <p:pic>
        <p:nvPicPr>
          <p:cNvPr id="13" name="Picture 12">
            <a:extLst>
              <a:ext uri="{FF2B5EF4-FFF2-40B4-BE49-F238E27FC236}">
                <a16:creationId xmlns:a16="http://schemas.microsoft.com/office/drawing/2014/main" id="{9E16017C-F957-67CC-A224-8D12AF275280}"/>
              </a:ext>
            </a:extLst>
          </p:cNvPr>
          <p:cNvPicPr>
            <a:picLocks noChangeAspect="1"/>
          </p:cNvPicPr>
          <p:nvPr/>
        </p:nvPicPr>
        <p:blipFill>
          <a:blip r:embed="rId13">
            <a:extLst>
              <a:ext uri="{BEBA8EAE-BF5A-486C-A8C5-ECC9F3942E4B}">
                <a14:imgProps xmlns:a14="http://schemas.microsoft.com/office/drawing/2010/main">
                  <a14:imgLayer r:embed="rId14">
                    <a14:imgEffect>
                      <a14:sharpenSoften amount="-43000"/>
                    </a14:imgEffect>
                    <a14:imgEffect>
                      <a14:brightnessContrast contrast="-21000"/>
                    </a14:imgEffect>
                  </a14:imgLayer>
                </a14:imgProps>
              </a:ext>
            </a:extLst>
          </a:blip>
          <a:stretch>
            <a:fillRect/>
          </a:stretch>
        </p:blipFill>
        <p:spPr>
          <a:xfrm>
            <a:off x="9943917" y="4784467"/>
            <a:ext cx="1432514" cy="1398716"/>
          </a:xfrm>
          <a:prstGeom prst="rect">
            <a:avLst/>
          </a:prstGeom>
        </p:spPr>
      </p:pic>
      <p:pic>
        <p:nvPicPr>
          <p:cNvPr id="14" name="Picture 13">
            <a:extLst>
              <a:ext uri="{FF2B5EF4-FFF2-40B4-BE49-F238E27FC236}">
                <a16:creationId xmlns:a16="http://schemas.microsoft.com/office/drawing/2014/main" id="{9750998A-19B4-9E9E-3607-D7F026654087}"/>
              </a:ext>
            </a:extLst>
          </p:cNvPr>
          <p:cNvPicPr>
            <a:picLocks noChangeAspect="1"/>
          </p:cNvPicPr>
          <p:nvPr/>
        </p:nvPicPr>
        <p:blipFill>
          <a:blip r:embed="rId15">
            <a:extLst>
              <a:ext uri="{BEBA8EAE-BF5A-486C-A8C5-ECC9F3942E4B}">
                <a14:imgProps xmlns:a14="http://schemas.microsoft.com/office/drawing/2010/main">
                  <a14:imgLayer r:embed="rId16">
                    <a14:imgEffect>
                      <a14:brightnessContrast bright="-10000" contrast="-20000"/>
                    </a14:imgEffect>
                  </a14:imgLayer>
                </a14:imgProps>
              </a:ext>
            </a:extLst>
          </a:blip>
          <a:stretch>
            <a:fillRect/>
          </a:stretch>
        </p:blipFill>
        <p:spPr>
          <a:xfrm rot="13841265">
            <a:off x="7652796" y="4867470"/>
            <a:ext cx="1284943" cy="1232710"/>
          </a:xfrm>
          <a:prstGeom prst="rect">
            <a:avLst/>
          </a:prstGeom>
        </p:spPr>
      </p:pic>
      <p:pic>
        <p:nvPicPr>
          <p:cNvPr id="16" name="Picture 15">
            <a:extLst>
              <a:ext uri="{FF2B5EF4-FFF2-40B4-BE49-F238E27FC236}">
                <a16:creationId xmlns:a16="http://schemas.microsoft.com/office/drawing/2014/main" id="{7F9922E0-EA64-7042-8F52-965AF660BE5D}"/>
              </a:ext>
            </a:extLst>
          </p:cNvPr>
          <p:cNvPicPr>
            <a:picLocks noChangeAspect="1"/>
          </p:cNvPicPr>
          <p:nvPr/>
        </p:nvPicPr>
        <p:blipFill>
          <a:blip r:embed="rId17"/>
          <a:stretch>
            <a:fillRect/>
          </a:stretch>
        </p:blipFill>
        <p:spPr>
          <a:xfrm>
            <a:off x="7353750" y="2616026"/>
            <a:ext cx="1883033" cy="1434618"/>
          </a:xfrm>
          <a:prstGeom prst="rect">
            <a:avLst/>
          </a:prstGeom>
        </p:spPr>
      </p:pic>
      <p:sp>
        <p:nvSpPr>
          <p:cNvPr id="17" name="Subtitle 2">
            <a:extLst>
              <a:ext uri="{FF2B5EF4-FFF2-40B4-BE49-F238E27FC236}">
                <a16:creationId xmlns:a16="http://schemas.microsoft.com/office/drawing/2014/main" id="{0274EF2E-38BF-FD95-6953-B9F1F72A2355}"/>
              </a:ext>
            </a:extLst>
          </p:cNvPr>
          <p:cNvSpPr txBox="1">
            <a:spLocks/>
          </p:cNvSpPr>
          <p:nvPr/>
        </p:nvSpPr>
        <p:spPr>
          <a:xfrm>
            <a:off x="7778314" y="4098146"/>
            <a:ext cx="107991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αιθέρας</a:t>
            </a:r>
            <a:endParaRPr lang="en-150" sz="2000" dirty="0">
              <a:solidFill>
                <a:schemeClr val="bg1"/>
              </a:solidFill>
            </a:endParaRPr>
          </a:p>
        </p:txBody>
      </p:sp>
      <p:pic>
        <p:nvPicPr>
          <p:cNvPr id="5122" name="Picture 2">
            <a:extLst>
              <a:ext uri="{FF2B5EF4-FFF2-40B4-BE49-F238E27FC236}">
                <a16:creationId xmlns:a16="http://schemas.microsoft.com/office/drawing/2014/main" id="{30B102A1-F7C5-5C56-18C8-12691399FCF6}"/>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23813" y="144021"/>
            <a:ext cx="1521202" cy="177514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FC9CC20B-B1D1-8791-4FED-7A5E2EF0654D}"/>
              </a:ext>
            </a:extLst>
          </p:cNvPr>
          <p:cNvPicPr>
            <a:picLocks noChangeAspect="1"/>
          </p:cNvPicPr>
          <p:nvPr/>
        </p:nvPicPr>
        <p:blipFill>
          <a:blip r:embed="rId19"/>
          <a:stretch>
            <a:fillRect/>
          </a:stretch>
        </p:blipFill>
        <p:spPr>
          <a:xfrm>
            <a:off x="0" y="165941"/>
            <a:ext cx="12192000" cy="4282160"/>
          </a:xfrm>
          <a:prstGeom prst="rect">
            <a:avLst/>
          </a:prstGeom>
        </p:spPr>
      </p:pic>
    </p:spTree>
    <p:extLst>
      <p:ext uri="{BB962C8B-B14F-4D97-AF65-F5344CB8AC3E}">
        <p14:creationId xmlns:p14="http://schemas.microsoft.com/office/powerpoint/2010/main" val="1175907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A53D7A0-E906-0F79-13B1-D2F35446572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A7BBBDA-E486-8020-9CFC-06CD0E97C2FD}"/>
              </a:ext>
            </a:extLst>
          </p:cNvPr>
          <p:cNvSpPr txBox="1">
            <a:spLocks/>
          </p:cNvSpPr>
          <p:nvPr/>
        </p:nvSpPr>
        <p:spPr>
          <a:xfrm>
            <a:off x="3916472" y="201159"/>
            <a:ext cx="4359055"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Αριστοτέλης</a:t>
            </a:r>
            <a:endParaRPr lang="en-150" dirty="0">
              <a:solidFill>
                <a:schemeClr val="bg1"/>
              </a:solidFill>
              <a:latin typeface="+mn-lt"/>
            </a:endParaRPr>
          </a:p>
        </p:txBody>
      </p:sp>
      <p:pic>
        <p:nvPicPr>
          <p:cNvPr id="4098" name="Picture 2">
            <a:extLst>
              <a:ext uri="{FF2B5EF4-FFF2-40B4-BE49-F238E27FC236}">
                <a16:creationId xmlns:a16="http://schemas.microsoft.com/office/drawing/2014/main" id="{E1522781-4AF6-D356-4107-A3C9F7D6BE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5037" y="2300337"/>
            <a:ext cx="2504741" cy="166931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D86D737-F9B9-1421-14E7-84893151C4CD}"/>
              </a:ext>
            </a:extLst>
          </p:cNvPr>
          <p:cNvPicPr>
            <a:picLocks noChangeAspect="1"/>
          </p:cNvPicPr>
          <p:nvPr/>
        </p:nvPicPr>
        <p:blipFill>
          <a:blip r:embed="rId4"/>
          <a:stretch>
            <a:fillRect/>
          </a:stretch>
        </p:blipFill>
        <p:spPr>
          <a:xfrm>
            <a:off x="3233582" y="4262272"/>
            <a:ext cx="2940915" cy="2204151"/>
          </a:xfrm>
          <a:prstGeom prst="rect">
            <a:avLst/>
          </a:prstGeom>
        </p:spPr>
      </p:pic>
      <p:pic>
        <p:nvPicPr>
          <p:cNvPr id="4100" name="Picture 4">
            <a:extLst>
              <a:ext uri="{FF2B5EF4-FFF2-40B4-BE49-F238E27FC236}">
                <a16:creationId xmlns:a16="http://schemas.microsoft.com/office/drawing/2014/main" id="{A4E28FA7-DB70-6208-5D5A-7F627D588A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8502" y="1948951"/>
            <a:ext cx="2981326" cy="198596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D81C854D-E1A3-A0FD-43C6-9E08FC05981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45570" y="4743048"/>
            <a:ext cx="2143680" cy="1434617"/>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8D1DCCC1-1E4E-14F7-B717-167CC949D1FA}"/>
              </a:ext>
            </a:extLst>
          </p:cNvPr>
          <p:cNvSpPr txBox="1">
            <a:spLocks/>
          </p:cNvSpPr>
          <p:nvPr/>
        </p:nvSpPr>
        <p:spPr>
          <a:xfrm>
            <a:off x="6762312" y="3969649"/>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φωτιά</a:t>
            </a:r>
            <a:endParaRPr lang="en-150" sz="2000" dirty="0">
              <a:solidFill>
                <a:schemeClr val="bg1"/>
              </a:solidFill>
            </a:endParaRPr>
          </a:p>
        </p:txBody>
      </p:sp>
      <p:sp>
        <p:nvSpPr>
          <p:cNvPr id="4" name="Subtitle 2">
            <a:extLst>
              <a:ext uri="{FF2B5EF4-FFF2-40B4-BE49-F238E27FC236}">
                <a16:creationId xmlns:a16="http://schemas.microsoft.com/office/drawing/2014/main" id="{CED9A5AB-F3B6-FB09-28F5-228114FE012D}"/>
              </a:ext>
            </a:extLst>
          </p:cNvPr>
          <p:cNvSpPr txBox="1">
            <a:spLocks/>
          </p:cNvSpPr>
          <p:nvPr/>
        </p:nvSpPr>
        <p:spPr>
          <a:xfrm>
            <a:off x="4048942" y="3969649"/>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αέρας</a:t>
            </a:r>
            <a:endParaRPr lang="en-150" sz="2000" dirty="0">
              <a:solidFill>
                <a:schemeClr val="bg1"/>
              </a:solidFill>
            </a:endParaRPr>
          </a:p>
        </p:txBody>
      </p:sp>
      <p:sp>
        <p:nvSpPr>
          <p:cNvPr id="7" name="Subtitle 2">
            <a:extLst>
              <a:ext uri="{FF2B5EF4-FFF2-40B4-BE49-F238E27FC236}">
                <a16:creationId xmlns:a16="http://schemas.microsoft.com/office/drawing/2014/main" id="{A5415D3A-5775-5069-EBFC-1FF223855E55}"/>
              </a:ext>
            </a:extLst>
          </p:cNvPr>
          <p:cNvSpPr txBox="1">
            <a:spLocks/>
          </p:cNvSpPr>
          <p:nvPr/>
        </p:nvSpPr>
        <p:spPr>
          <a:xfrm>
            <a:off x="6762314" y="6334195"/>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γη</a:t>
            </a:r>
            <a:endParaRPr lang="en-150" sz="2000" dirty="0">
              <a:solidFill>
                <a:schemeClr val="bg1"/>
              </a:solidFill>
            </a:endParaRPr>
          </a:p>
        </p:txBody>
      </p:sp>
      <p:sp>
        <p:nvSpPr>
          <p:cNvPr id="8" name="Subtitle 2">
            <a:extLst>
              <a:ext uri="{FF2B5EF4-FFF2-40B4-BE49-F238E27FC236}">
                <a16:creationId xmlns:a16="http://schemas.microsoft.com/office/drawing/2014/main" id="{A030579F-1604-AD02-D860-1AE8EA9940E4}"/>
              </a:ext>
            </a:extLst>
          </p:cNvPr>
          <p:cNvSpPr txBox="1">
            <a:spLocks/>
          </p:cNvSpPr>
          <p:nvPr/>
        </p:nvSpPr>
        <p:spPr>
          <a:xfrm>
            <a:off x="4048944" y="6334195"/>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νερό</a:t>
            </a:r>
            <a:endParaRPr lang="en-150" sz="2000" dirty="0">
              <a:solidFill>
                <a:schemeClr val="bg1"/>
              </a:solidFill>
            </a:endParaRPr>
          </a:p>
        </p:txBody>
      </p:sp>
      <p:sp>
        <p:nvSpPr>
          <p:cNvPr id="10" name="Subtitle 2">
            <a:extLst>
              <a:ext uri="{FF2B5EF4-FFF2-40B4-BE49-F238E27FC236}">
                <a16:creationId xmlns:a16="http://schemas.microsoft.com/office/drawing/2014/main" id="{BB78EBCC-4F72-8F6E-D364-9D2056E61E9B}"/>
              </a:ext>
            </a:extLst>
          </p:cNvPr>
          <p:cNvSpPr txBox="1">
            <a:spLocks/>
          </p:cNvSpPr>
          <p:nvPr/>
        </p:nvSpPr>
        <p:spPr>
          <a:xfrm>
            <a:off x="4048942" y="1682245"/>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ΥΓΡΟ</a:t>
            </a:r>
            <a:endParaRPr lang="en-150" sz="2000" dirty="0">
              <a:solidFill>
                <a:schemeClr val="bg1"/>
              </a:solidFill>
            </a:endParaRPr>
          </a:p>
        </p:txBody>
      </p:sp>
      <p:sp>
        <p:nvSpPr>
          <p:cNvPr id="11" name="Subtitle 2">
            <a:extLst>
              <a:ext uri="{FF2B5EF4-FFF2-40B4-BE49-F238E27FC236}">
                <a16:creationId xmlns:a16="http://schemas.microsoft.com/office/drawing/2014/main" id="{8A784BBC-B31A-4C03-72C5-7BE6D67CC552}"/>
              </a:ext>
            </a:extLst>
          </p:cNvPr>
          <p:cNvSpPr txBox="1">
            <a:spLocks/>
          </p:cNvSpPr>
          <p:nvPr/>
        </p:nvSpPr>
        <p:spPr>
          <a:xfrm>
            <a:off x="6762313" y="1688148"/>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ΞΗΡΟ</a:t>
            </a:r>
            <a:endParaRPr lang="en-150" sz="2000" dirty="0">
              <a:solidFill>
                <a:schemeClr val="bg1"/>
              </a:solidFill>
            </a:endParaRPr>
          </a:p>
        </p:txBody>
      </p:sp>
      <p:sp>
        <p:nvSpPr>
          <p:cNvPr id="12" name="Subtitle 2">
            <a:extLst>
              <a:ext uri="{FF2B5EF4-FFF2-40B4-BE49-F238E27FC236}">
                <a16:creationId xmlns:a16="http://schemas.microsoft.com/office/drawing/2014/main" id="{60FA3422-493B-23B3-965A-F3B0DEC6DD0D}"/>
              </a:ext>
            </a:extLst>
          </p:cNvPr>
          <p:cNvSpPr txBox="1">
            <a:spLocks/>
          </p:cNvSpPr>
          <p:nvPr/>
        </p:nvSpPr>
        <p:spPr>
          <a:xfrm rot="16200000">
            <a:off x="2015078" y="5179681"/>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ΚΡΥΟ</a:t>
            </a:r>
            <a:endParaRPr lang="en-150" sz="2000" dirty="0">
              <a:solidFill>
                <a:schemeClr val="bg1"/>
              </a:solidFill>
            </a:endParaRPr>
          </a:p>
        </p:txBody>
      </p:sp>
      <p:sp>
        <p:nvSpPr>
          <p:cNvPr id="13" name="Subtitle 2">
            <a:extLst>
              <a:ext uri="{FF2B5EF4-FFF2-40B4-BE49-F238E27FC236}">
                <a16:creationId xmlns:a16="http://schemas.microsoft.com/office/drawing/2014/main" id="{454AF6AD-2A09-FA36-DC6C-1282A4309051}"/>
              </a:ext>
            </a:extLst>
          </p:cNvPr>
          <p:cNvSpPr txBox="1">
            <a:spLocks/>
          </p:cNvSpPr>
          <p:nvPr/>
        </p:nvSpPr>
        <p:spPr>
          <a:xfrm rot="16200000">
            <a:off x="2015077" y="3078823"/>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ΖΕΣΤΟ</a:t>
            </a:r>
            <a:endParaRPr lang="en-150" sz="2000" dirty="0">
              <a:solidFill>
                <a:schemeClr val="bg1"/>
              </a:solidFill>
            </a:endParaRPr>
          </a:p>
        </p:txBody>
      </p:sp>
      <p:pic>
        <p:nvPicPr>
          <p:cNvPr id="14" name="Picture 13">
            <a:extLst>
              <a:ext uri="{FF2B5EF4-FFF2-40B4-BE49-F238E27FC236}">
                <a16:creationId xmlns:a16="http://schemas.microsoft.com/office/drawing/2014/main" id="{99C2914F-BDC2-D526-FC43-6367FA552566}"/>
              </a:ext>
            </a:extLst>
          </p:cNvPr>
          <p:cNvPicPr>
            <a:picLocks noChangeAspect="1"/>
          </p:cNvPicPr>
          <p:nvPr/>
        </p:nvPicPr>
        <p:blipFill>
          <a:blip r:embed="rId7"/>
          <a:stretch>
            <a:fillRect/>
          </a:stretch>
        </p:blipFill>
        <p:spPr>
          <a:xfrm>
            <a:off x="9388597" y="4743048"/>
            <a:ext cx="2150875" cy="1434617"/>
          </a:xfrm>
          <a:prstGeom prst="rect">
            <a:avLst/>
          </a:prstGeom>
        </p:spPr>
      </p:pic>
      <p:pic>
        <p:nvPicPr>
          <p:cNvPr id="6146" name="Picture 2" descr="Boiling Water Kettle On Black Background">
            <a:extLst>
              <a:ext uri="{FF2B5EF4-FFF2-40B4-BE49-F238E27FC236}">
                <a16:creationId xmlns:a16="http://schemas.microsoft.com/office/drawing/2014/main" id="{E3E4C2C7-7E8A-BEA6-ED3E-E519BBBBC9E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1496" r="-31496"/>
          <a:stretch/>
        </p:blipFill>
        <p:spPr bwMode="auto">
          <a:xfrm>
            <a:off x="9146363" y="2711692"/>
            <a:ext cx="2550428" cy="1434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753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146"/>
                                        </p:tgtEl>
                                        <p:attrNameLst>
                                          <p:attrName>style.visibility</p:attrName>
                                        </p:attrNameLst>
                                      </p:cBhvr>
                                      <p:to>
                                        <p:strVal val="visible"/>
                                      </p:to>
                                    </p:set>
                                    <p:animEffect transition="in" filter="fade">
                                      <p:cBhvr>
                                        <p:cTn id="32"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202702C-0D17-18F8-425A-805DC65C1DD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3685AF4-93C3-70D6-F360-343187A98094}"/>
              </a:ext>
            </a:extLst>
          </p:cNvPr>
          <p:cNvSpPr txBox="1">
            <a:spLocks/>
          </p:cNvSpPr>
          <p:nvPr/>
        </p:nvSpPr>
        <p:spPr>
          <a:xfrm>
            <a:off x="1052768" y="177515"/>
            <a:ext cx="10243457"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Αριστοτέλης - Κίνηση</a:t>
            </a:r>
            <a:endParaRPr lang="en-150" dirty="0">
              <a:solidFill>
                <a:schemeClr val="bg1"/>
              </a:solidFill>
              <a:latin typeface="+mn-lt"/>
            </a:endParaRPr>
          </a:p>
        </p:txBody>
      </p:sp>
      <p:sp>
        <p:nvSpPr>
          <p:cNvPr id="5" name="Subtitle 2">
            <a:extLst>
              <a:ext uri="{FF2B5EF4-FFF2-40B4-BE49-F238E27FC236}">
                <a16:creationId xmlns:a16="http://schemas.microsoft.com/office/drawing/2014/main" id="{4384F9F4-3308-DDAC-577F-50C36AA8D392}"/>
              </a:ext>
            </a:extLst>
          </p:cNvPr>
          <p:cNvSpPr>
            <a:spLocks noGrp="1"/>
          </p:cNvSpPr>
          <p:nvPr>
            <p:ph type="subTitle" idx="1"/>
          </p:nvPr>
        </p:nvSpPr>
        <p:spPr>
          <a:xfrm>
            <a:off x="3351842" y="1409227"/>
            <a:ext cx="5488316" cy="424732"/>
          </a:xfrm>
        </p:spPr>
        <p:txBody>
          <a:bodyPr wrap="square">
            <a:spAutoFit/>
          </a:bodyPr>
          <a:lstStyle/>
          <a:p>
            <a:r>
              <a:rPr lang="el-GR" dirty="0">
                <a:solidFill>
                  <a:schemeClr val="bg1"/>
                </a:solidFill>
              </a:rPr>
              <a:t>Κίνηση = Μεταβολή</a:t>
            </a:r>
            <a:endParaRPr lang="en-150" dirty="0">
              <a:solidFill>
                <a:schemeClr val="bg1"/>
              </a:solidFill>
            </a:endParaRPr>
          </a:p>
        </p:txBody>
      </p:sp>
      <p:sp>
        <p:nvSpPr>
          <p:cNvPr id="10" name="Subtitle 2">
            <a:extLst>
              <a:ext uri="{FF2B5EF4-FFF2-40B4-BE49-F238E27FC236}">
                <a16:creationId xmlns:a16="http://schemas.microsoft.com/office/drawing/2014/main" id="{9D6B35D4-4D6E-FCD5-27A6-0F1D3D60AB36}"/>
              </a:ext>
            </a:extLst>
          </p:cNvPr>
          <p:cNvSpPr txBox="1">
            <a:spLocks/>
          </p:cNvSpPr>
          <p:nvPr/>
        </p:nvSpPr>
        <p:spPr>
          <a:xfrm>
            <a:off x="2836811" y="2454491"/>
            <a:ext cx="6518377" cy="3188565"/>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Γένεση – Φθορά</a:t>
            </a:r>
          </a:p>
          <a:p>
            <a:endParaRPr lang="el-GR" dirty="0">
              <a:solidFill>
                <a:schemeClr val="bg1"/>
              </a:solidFill>
            </a:endParaRPr>
          </a:p>
          <a:p>
            <a:r>
              <a:rPr lang="el-GR" dirty="0">
                <a:solidFill>
                  <a:schemeClr val="bg1"/>
                </a:solidFill>
              </a:rPr>
              <a:t>Αύξηση – Μείωση</a:t>
            </a:r>
          </a:p>
          <a:p>
            <a:endParaRPr lang="el-GR" dirty="0">
              <a:solidFill>
                <a:schemeClr val="bg1"/>
              </a:solidFill>
            </a:endParaRPr>
          </a:p>
          <a:p>
            <a:r>
              <a:rPr lang="el-GR" dirty="0">
                <a:solidFill>
                  <a:schemeClr val="bg1"/>
                </a:solidFill>
              </a:rPr>
              <a:t>Αλλοίωση</a:t>
            </a:r>
          </a:p>
          <a:p>
            <a:endParaRPr lang="el-GR" dirty="0">
              <a:solidFill>
                <a:schemeClr val="bg1"/>
              </a:solidFill>
            </a:endParaRPr>
          </a:p>
          <a:p>
            <a:r>
              <a:rPr lang="el-GR" dirty="0">
                <a:solidFill>
                  <a:schemeClr val="bg1"/>
                </a:solidFill>
              </a:rPr>
              <a:t>Μεταβολή κατά τόπο</a:t>
            </a:r>
            <a:endParaRPr lang="en-150" dirty="0">
              <a:solidFill>
                <a:schemeClr val="bg1"/>
              </a:solidFill>
            </a:endParaRPr>
          </a:p>
        </p:txBody>
      </p:sp>
    </p:spTree>
    <p:extLst>
      <p:ext uri="{BB962C8B-B14F-4D97-AF65-F5344CB8AC3E}">
        <p14:creationId xmlns:p14="http://schemas.microsoft.com/office/powerpoint/2010/main" val="3856658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fade">
                                      <p:cBhvr>
                                        <p:cTn id="22" dur="500"/>
                                        <p:tgtEl>
                                          <p:spTgt spid="1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animEffect transition="in" filter="fade">
                                      <p:cBhvr>
                                        <p:cTn id="27"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0"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511F2CE-2FF6-7090-64DA-7B3FE888BAEA}"/>
            </a:ext>
          </a:extLst>
        </p:cNvPr>
        <p:cNvGrpSpPr/>
        <p:nvPr/>
      </p:nvGrpSpPr>
      <p:grpSpPr>
        <a:xfrm>
          <a:off x="0" y="0"/>
          <a:ext cx="0" cy="0"/>
          <a:chOff x="0" y="0"/>
          <a:chExt cx="0" cy="0"/>
        </a:xfrm>
      </p:grpSpPr>
      <p:pic>
        <p:nvPicPr>
          <p:cNvPr id="18" name="Picture 2" descr="Boiling Water Kettle On Black Background">
            <a:extLst>
              <a:ext uri="{FF2B5EF4-FFF2-40B4-BE49-F238E27FC236}">
                <a16:creationId xmlns:a16="http://schemas.microsoft.com/office/drawing/2014/main" id="{B253E956-30F4-6DB0-269F-793B07A438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49666" y="3194758"/>
            <a:ext cx="2550428" cy="1434616"/>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FAA000A7-86C9-70E9-4D65-E7D01B60C594}"/>
              </a:ext>
            </a:extLst>
          </p:cNvPr>
          <p:cNvSpPr txBox="1">
            <a:spLocks/>
          </p:cNvSpPr>
          <p:nvPr/>
        </p:nvSpPr>
        <p:spPr>
          <a:xfrm>
            <a:off x="1052768" y="177515"/>
            <a:ext cx="10243457"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Αριστοτέλης - Κίνηση</a:t>
            </a:r>
            <a:endParaRPr lang="en-150" dirty="0">
              <a:solidFill>
                <a:schemeClr val="bg1"/>
              </a:solidFill>
              <a:latin typeface="+mn-lt"/>
            </a:endParaRPr>
          </a:p>
        </p:txBody>
      </p:sp>
      <p:pic>
        <p:nvPicPr>
          <p:cNvPr id="4098" name="Picture 2">
            <a:extLst>
              <a:ext uri="{FF2B5EF4-FFF2-40B4-BE49-F238E27FC236}">
                <a16:creationId xmlns:a16="http://schemas.microsoft.com/office/drawing/2014/main" id="{800CC61C-E4CB-2FFC-CB28-0213E73928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5037" y="2300337"/>
            <a:ext cx="2504741" cy="166931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A20FB05-B383-AA93-BE00-D4E3968267A7}"/>
              </a:ext>
            </a:extLst>
          </p:cNvPr>
          <p:cNvPicPr>
            <a:picLocks noChangeAspect="1"/>
          </p:cNvPicPr>
          <p:nvPr/>
        </p:nvPicPr>
        <p:blipFill>
          <a:blip r:embed="rId5"/>
          <a:stretch>
            <a:fillRect/>
          </a:stretch>
        </p:blipFill>
        <p:spPr>
          <a:xfrm>
            <a:off x="3233582" y="4262272"/>
            <a:ext cx="2940915" cy="2204151"/>
          </a:xfrm>
          <a:prstGeom prst="rect">
            <a:avLst/>
          </a:prstGeom>
        </p:spPr>
      </p:pic>
      <p:pic>
        <p:nvPicPr>
          <p:cNvPr id="4100" name="Picture 4">
            <a:extLst>
              <a:ext uri="{FF2B5EF4-FFF2-40B4-BE49-F238E27FC236}">
                <a16:creationId xmlns:a16="http://schemas.microsoft.com/office/drawing/2014/main" id="{022D67F9-1859-A7CB-F16F-508A41E7A8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58502" y="1948951"/>
            <a:ext cx="2981326" cy="198596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AD6DA556-A67A-6A35-2FBA-41BF5211D9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45570" y="4743048"/>
            <a:ext cx="2143680" cy="1434617"/>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0FC11A21-6629-BF5A-9C14-B7D9D47D5253}"/>
              </a:ext>
            </a:extLst>
          </p:cNvPr>
          <p:cNvSpPr txBox="1">
            <a:spLocks/>
          </p:cNvSpPr>
          <p:nvPr/>
        </p:nvSpPr>
        <p:spPr>
          <a:xfrm>
            <a:off x="6762312" y="3969649"/>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φωτιά</a:t>
            </a:r>
            <a:endParaRPr lang="en-150" sz="2000" dirty="0">
              <a:solidFill>
                <a:schemeClr val="bg1"/>
              </a:solidFill>
            </a:endParaRPr>
          </a:p>
        </p:txBody>
      </p:sp>
      <p:sp>
        <p:nvSpPr>
          <p:cNvPr id="4" name="Subtitle 2">
            <a:extLst>
              <a:ext uri="{FF2B5EF4-FFF2-40B4-BE49-F238E27FC236}">
                <a16:creationId xmlns:a16="http://schemas.microsoft.com/office/drawing/2014/main" id="{97FC6DF6-B742-3C54-B0D8-CA98550770FC}"/>
              </a:ext>
            </a:extLst>
          </p:cNvPr>
          <p:cNvSpPr txBox="1">
            <a:spLocks/>
          </p:cNvSpPr>
          <p:nvPr/>
        </p:nvSpPr>
        <p:spPr>
          <a:xfrm>
            <a:off x="4048942" y="3969649"/>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αέρας</a:t>
            </a:r>
            <a:endParaRPr lang="en-150" sz="2000" dirty="0">
              <a:solidFill>
                <a:schemeClr val="bg1"/>
              </a:solidFill>
            </a:endParaRPr>
          </a:p>
        </p:txBody>
      </p:sp>
      <p:sp>
        <p:nvSpPr>
          <p:cNvPr id="7" name="Subtitle 2">
            <a:extLst>
              <a:ext uri="{FF2B5EF4-FFF2-40B4-BE49-F238E27FC236}">
                <a16:creationId xmlns:a16="http://schemas.microsoft.com/office/drawing/2014/main" id="{486E822B-80D8-543C-C05B-298C0D2014E5}"/>
              </a:ext>
            </a:extLst>
          </p:cNvPr>
          <p:cNvSpPr txBox="1">
            <a:spLocks/>
          </p:cNvSpPr>
          <p:nvPr/>
        </p:nvSpPr>
        <p:spPr>
          <a:xfrm>
            <a:off x="6762314" y="6334195"/>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γη</a:t>
            </a:r>
            <a:endParaRPr lang="en-150" sz="2000" dirty="0">
              <a:solidFill>
                <a:schemeClr val="bg1"/>
              </a:solidFill>
            </a:endParaRPr>
          </a:p>
        </p:txBody>
      </p:sp>
      <p:sp>
        <p:nvSpPr>
          <p:cNvPr id="8" name="Subtitle 2">
            <a:extLst>
              <a:ext uri="{FF2B5EF4-FFF2-40B4-BE49-F238E27FC236}">
                <a16:creationId xmlns:a16="http://schemas.microsoft.com/office/drawing/2014/main" id="{441DB798-BF85-0CE7-4815-1D30B5A9F807}"/>
              </a:ext>
            </a:extLst>
          </p:cNvPr>
          <p:cNvSpPr txBox="1">
            <a:spLocks/>
          </p:cNvSpPr>
          <p:nvPr/>
        </p:nvSpPr>
        <p:spPr>
          <a:xfrm>
            <a:off x="4048944" y="6334195"/>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νερό</a:t>
            </a:r>
            <a:endParaRPr lang="en-150" sz="2000" dirty="0">
              <a:solidFill>
                <a:schemeClr val="bg1"/>
              </a:solidFill>
            </a:endParaRPr>
          </a:p>
        </p:txBody>
      </p:sp>
      <p:sp>
        <p:nvSpPr>
          <p:cNvPr id="5" name="Subtitle 2">
            <a:extLst>
              <a:ext uri="{FF2B5EF4-FFF2-40B4-BE49-F238E27FC236}">
                <a16:creationId xmlns:a16="http://schemas.microsoft.com/office/drawing/2014/main" id="{D00C6ADC-AA4C-B8DA-D5C4-78F07CD3A5CD}"/>
              </a:ext>
            </a:extLst>
          </p:cNvPr>
          <p:cNvSpPr>
            <a:spLocks noGrp="1"/>
          </p:cNvSpPr>
          <p:nvPr>
            <p:ph type="subTitle" idx="1"/>
          </p:nvPr>
        </p:nvSpPr>
        <p:spPr>
          <a:xfrm>
            <a:off x="3351842" y="1409227"/>
            <a:ext cx="5488316" cy="757130"/>
          </a:xfrm>
        </p:spPr>
        <p:txBody>
          <a:bodyPr wrap="square">
            <a:spAutoFit/>
          </a:bodyPr>
          <a:lstStyle/>
          <a:p>
            <a:r>
              <a:rPr lang="el-GR" dirty="0">
                <a:solidFill>
                  <a:schemeClr val="bg1"/>
                </a:solidFill>
              </a:rPr>
              <a:t>Τα στοιχεία «επιθυμούν» να βρεθούν στην φυσική τους θέση</a:t>
            </a:r>
            <a:endParaRPr lang="en-150" dirty="0">
              <a:solidFill>
                <a:schemeClr val="bg1"/>
              </a:solidFill>
            </a:endParaRPr>
          </a:p>
        </p:txBody>
      </p:sp>
      <p:sp>
        <p:nvSpPr>
          <p:cNvPr id="9" name="Arrow: Up 8">
            <a:extLst>
              <a:ext uri="{FF2B5EF4-FFF2-40B4-BE49-F238E27FC236}">
                <a16:creationId xmlns:a16="http://schemas.microsoft.com/office/drawing/2014/main" id="{9A97241C-73D9-6291-7E48-3F9FB43E502F}"/>
              </a:ext>
            </a:extLst>
          </p:cNvPr>
          <p:cNvSpPr/>
          <p:nvPr/>
        </p:nvSpPr>
        <p:spPr>
          <a:xfrm>
            <a:off x="8933617" y="2673328"/>
            <a:ext cx="1045028" cy="923330"/>
          </a:xfrm>
          <a:prstGeom prst="upArrow">
            <a:avLst/>
          </a:prstGeom>
          <a:solidFill>
            <a:schemeClr val="accent1">
              <a:lumMod val="75000"/>
            </a:schemeClr>
          </a:solid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5" name="Arrow: Up 14">
            <a:extLst>
              <a:ext uri="{FF2B5EF4-FFF2-40B4-BE49-F238E27FC236}">
                <a16:creationId xmlns:a16="http://schemas.microsoft.com/office/drawing/2014/main" id="{22ACFCD7-61EB-10AE-4431-371D5400C3C6}"/>
              </a:ext>
            </a:extLst>
          </p:cNvPr>
          <p:cNvSpPr/>
          <p:nvPr/>
        </p:nvSpPr>
        <p:spPr>
          <a:xfrm>
            <a:off x="2527329" y="2673328"/>
            <a:ext cx="1045028" cy="923330"/>
          </a:xfrm>
          <a:prstGeom prst="upArrow">
            <a:avLst/>
          </a:prstGeom>
          <a:solidFill>
            <a:schemeClr val="accent1">
              <a:lumMod val="75000"/>
            </a:schemeClr>
          </a:solid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6" name="Arrow: Up 15">
            <a:extLst>
              <a:ext uri="{FF2B5EF4-FFF2-40B4-BE49-F238E27FC236}">
                <a16:creationId xmlns:a16="http://schemas.microsoft.com/office/drawing/2014/main" id="{BD81593D-0429-6E59-DCB8-FC717D2B64EF}"/>
              </a:ext>
            </a:extLst>
          </p:cNvPr>
          <p:cNvSpPr/>
          <p:nvPr/>
        </p:nvSpPr>
        <p:spPr>
          <a:xfrm rot="10800000">
            <a:off x="2527329" y="4913664"/>
            <a:ext cx="1045028" cy="923330"/>
          </a:xfrm>
          <a:prstGeom prst="upArrow">
            <a:avLst/>
          </a:prstGeom>
          <a:solidFill>
            <a:schemeClr val="accent1">
              <a:lumMod val="75000"/>
            </a:schemeClr>
          </a:solid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sp>
        <p:nvSpPr>
          <p:cNvPr id="17" name="Arrow: Up 16">
            <a:extLst>
              <a:ext uri="{FF2B5EF4-FFF2-40B4-BE49-F238E27FC236}">
                <a16:creationId xmlns:a16="http://schemas.microsoft.com/office/drawing/2014/main" id="{2DAF24FA-FF9D-71C5-529D-145BF053BECE}"/>
              </a:ext>
            </a:extLst>
          </p:cNvPr>
          <p:cNvSpPr/>
          <p:nvPr/>
        </p:nvSpPr>
        <p:spPr>
          <a:xfrm rot="10800000">
            <a:off x="8933617" y="4902682"/>
            <a:ext cx="1045028" cy="923330"/>
          </a:xfrm>
          <a:prstGeom prst="upArrow">
            <a:avLst/>
          </a:prstGeom>
          <a:solidFill>
            <a:schemeClr val="accent1">
              <a:lumMod val="75000"/>
            </a:schemeClr>
          </a:solid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9" name="Subtitle 2">
            <a:extLst>
              <a:ext uri="{FF2B5EF4-FFF2-40B4-BE49-F238E27FC236}">
                <a16:creationId xmlns:a16="http://schemas.microsoft.com/office/drawing/2014/main" id="{11737B56-747D-EBFA-2359-C605BDD26417}"/>
              </a:ext>
            </a:extLst>
          </p:cNvPr>
          <p:cNvSpPr txBox="1">
            <a:spLocks/>
          </p:cNvSpPr>
          <p:nvPr/>
        </p:nvSpPr>
        <p:spPr>
          <a:xfrm>
            <a:off x="10387255" y="3134993"/>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err="1">
                <a:solidFill>
                  <a:schemeClr val="bg1"/>
                </a:solidFill>
              </a:rPr>
              <a:t>κουφότης</a:t>
            </a:r>
            <a:endParaRPr lang="en-150" sz="2000" dirty="0">
              <a:solidFill>
                <a:schemeClr val="bg1"/>
              </a:solidFill>
            </a:endParaRPr>
          </a:p>
        </p:txBody>
      </p:sp>
      <p:sp>
        <p:nvSpPr>
          <p:cNvPr id="20" name="Subtitle 2">
            <a:extLst>
              <a:ext uri="{FF2B5EF4-FFF2-40B4-BE49-F238E27FC236}">
                <a16:creationId xmlns:a16="http://schemas.microsoft.com/office/drawing/2014/main" id="{EECCB244-125D-AF1A-027C-B387E82207A1}"/>
              </a:ext>
            </a:extLst>
          </p:cNvPr>
          <p:cNvSpPr txBox="1">
            <a:spLocks/>
          </p:cNvSpPr>
          <p:nvPr/>
        </p:nvSpPr>
        <p:spPr>
          <a:xfrm>
            <a:off x="10387254" y="5169141"/>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err="1">
                <a:solidFill>
                  <a:schemeClr val="bg1"/>
                </a:solidFill>
              </a:rPr>
              <a:t>βαρύτης</a:t>
            </a:r>
            <a:endParaRPr lang="en-150" sz="2000" dirty="0">
              <a:solidFill>
                <a:schemeClr val="bg1"/>
              </a:solidFill>
            </a:endParaRPr>
          </a:p>
        </p:txBody>
      </p:sp>
    </p:spTree>
    <p:extLst>
      <p:ext uri="{BB962C8B-B14F-4D97-AF65-F5344CB8AC3E}">
        <p14:creationId xmlns:p14="http://schemas.microsoft.com/office/powerpoint/2010/main" val="3389360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6" grpId="0" animBg="1"/>
      <p:bldP spid="1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40C2F0C-3718-5CF6-AB8D-CA1367094A7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D93BCC6-0A6B-C0BB-28E9-C596D5E77F55}"/>
              </a:ext>
            </a:extLst>
          </p:cNvPr>
          <p:cNvSpPr txBox="1">
            <a:spLocks/>
          </p:cNvSpPr>
          <p:nvPr/>
        </p:nvSpPr>
        <p:spPr>
          <a:xfrm>
            <a:off x="1052768" y="177515"/>
            <a:ext cx="10243457"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Αριστοτέλης - Κίνηση</a:t>
            </a:r>
            <a:endParaRPr lang="en-150" dirty="0">
              <a:solidFill>
                <a:schemeClr val="bg1"/>
              </a:solidFill>
              <a:latin typeface="+mn-lt"/>
            </a:endParaRPr>
          </a:p>
        </p:txBody>
      </p:sp>
      <p:pic>
        <p:nvPicPr>
          <p:cNvPr id="4098" name="Picture 2">
            <a:extLst>
              <a:ext uri="{FF2B5EF4-FFF2-40B4-BE49-F238E27FC236}">
                <a16:creationId xmlns:a16="http://schemas.microsoft.com/office/drawing/2014/main" id="{55E7F73E-0897-C438-FBC5-355A965E1F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4745" y="2277295"/>
            <a:ext cx="2504741" cy="166931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1E43382-672D-C2CC-05B2-A5AF2008CED8}"/>
              </a:ext>
            </a:extLst>
          </p:cNvPr>
          <p:cNvPicPr>
            <a:picLocks noChangeAspect="1"/>
          </p:cNvPicPr>
          <p:nvPr/>
        </p:nvPicPr>
        <p:blipFill>
          <a:blip r:embed="rId4"/>
          <a:stretch>
            <a:fillRect/>
          </a:stretch>
        </p:blipFill>
        <p:spPr>
          <a:xfrm>
            <a:off x="4933290" y="4239230"/>
            <a:ext cx="2940915" cy="2204151"/>
          </a:xfrm>
          <a:prstGeom prst="rect">
            <a:avLst/>
          </a:prstGeom>
        </p:spPr>
      </p:pic>
      <p:pic>
        <p:nvPicPr>
          <p:cNvPr id="4100" name="Picture 4">
            <a:extLst>
              <a:ext uri="{FF2B5EF4-FFF2-40B4-BE49-F238E27FC236}">
                <a16:creationId xmlns:a16="http://schemas.microsoft.com/office/drawing/2014/main" id="{566127F1-3CED-AEE6-4F52-8C676D6E2D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8210" y="1925909"/>
            <a:ext cx="2981326" cy="198596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ECA64120-ED1D-0CE4-00F8-360144168F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45278" y="4720006"/>
            <a:ext cx="2143680" cy="1434617"/>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660FB043-2B6C-904E-A9DD-F356F6EF0347}"/>
              </a:ext>
            </a:extLst>
          </p:cNvPr>
          <p:cNvSpPr txBox="1">
            <a:spLocks/>
          </p:cNvSpPr>
          <p:nvPr/>
        </p:nvSpPr>
        <p:spPr>
          <a:xfrm>
            <a:off x="8462020" y="3946607"/>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φωτιά</a:t>
            </a:r>
            <a:endParaRPr lang="en-150" sz="2000" dirty="0">
              <a:solidFill>
                <a:schemeClr val="bg1"/>
              </a:solidFill>
            </a:endParaRPr>
          </a:p>
        </p:txBody>
      </p:sp>
      <p:sp>
        <p:nvSpPr>
          <p:cNvPr id="4" name="Subtitle 2">
            <a:extLst>
              <a:ext uri="{FF2B5EF4-FFF2-40B4-BE49-F238E27FC236}">
                <a16:creationId xmlns:a16="http://schemas.microsoft.com/office/drawing/2014/main" id="{E6984A52-2CDC-97D4-2B86-0483ED483E89}"/>
              </a:ext>
            </a:extLst>
          </p:cNvPr>
          <p:cNvSpPr txBox="1">
            <a:spLocks/>
          </p:cNvSpPr>
          <p:nvPr/>
        </p:nvSpPr>
        <p:spPr>
          <a:xfrm>
            <a:off x="5748650" y="3946607"/>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αέρας</a:t>
            </a:r>
            <a:endParaRPr lang="en-150" sz="2000" dirty="0">
              <a:solidFill>
                <a:schemeClr val="bg1"/>
              </a:solidFill>
            </a:endParaRPr>
          </a:p>
        </p:txBody>
      </p:sp>
      <p:sp>
        <p:nvSpPr>
          <p:cNvPr id="7" name="Subtitle 2">
            <a:extLst>
              <a:ext uri="{FF2B5EF4-FFF2-40B4-BE49-F238E27FC236}">
                <a16:creationId xmlns:a16="http://schemas.microsoft.com/office/drawing/2014/main" id="{02CA925A-D687-AFD9-BD74-8F5D79DB5E80}"/>
              </a:ext>
            </a:extLst>
          </p:cNvPr>
          <p:cNvSpPr txBox="1">
            <a:spLocks/>
          </p:cNvSpPr>
          <p:nvPr/>
        </p:nvSpPr>
        <p:spPr>
          <a:xfrm>
            <a:off x="8462022" y="6311153"/>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γη</a:t>
            </a:r>
            <a:endParaRPr lang="en-150" sz="2000" dirty="0">
              <a:solidFill>
                <a:schemeClr val="bg1"/>
              </a:solidFill>
            </a:endParaRPr>
          </a:p>
        </p:txBody>
      </p:sp>
      <p:sp>
        <p:nvSpPr>
          <p:cNvPr id="8" name="Subtitle 2">
            <a:extLst>
              <a:ext uri="{FF2B5EF4-FFF2-40B4-BE49-F238E27FC236}">
                <a16:creationId xmlns:a16="http://schemas.microsoft.com/office/drawing/2014/main" id="{D323A542-717F-DD97-8CFC-A9AD1CA3FF07}"/>
              </a:ext>
            </a:extLst>
          </p:cNvPr>
          <p:cNvSpPr txBox="1">
            <a:spLocks/>
          </p:cNvSpPr>
          <p:nvPr/>
        </p:nvSpPr>
        <p:spPr>
          <a:xfrm>
            <a:off x="5748652" y="6311153"/>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νερό</a:t>
            </a:r>
            <a:endParaRPr lang="en-150" sz="2000" dirty="0">
              <a:solidFill>
                <a:schemeClr val="bg1"/>
              </a:solidFill>
            </a:endParaRPr>
          </a:p>
        </p:txBody>
      </p:sp>
      <p:sp>
        <p:nvSpPr>
          <p:cNvPr id="5" name="Subtitle 2">
            <a:extLst>
              <a:ext uri="{FF2B5EF4-FFF2-40B4-BE49-F238E27FC236}">
                <a16:creationId xmlns:a16="http://schemas.microsoft.com/office/drawing/2014/main" id="{A9368B1D-7AD0-291B-8BA2-DAEDD50D83A0}"/>
              </a:ext>
            </a:extLst>
          </p:cNvPr>
          <p:cNvSpPr>
            <a:spLocks noGrp="1"/>
          </p:cNvSpPr>
          <p:nvPr>
            <p:ph type="subTitle" idx="1"/>
          </p:nvPr>
        </p:nvSpPr>
        <p:spPr>
          <a:xfrm>
            <a:off x="3351842" y="1409227"/>
            <a:ext cx="5488316" cy="757130"/>
          </a:xfrm>
        </p:spPr>
        <p:txBody>
          <a:bodyPr wrap="square">
            <a:spAutoFit/>
          </a:bodyPr>
          <a:lstStyle/>
          <a:p>
            <a:r>
              <a:rPr lang="el-GR" dirty="0">
                <a:solidFill>
                  <a:schemeClr val="bg1"/>
                </a:solidFill>
              </a:rPr>
              <a:t>Τα στοιχεία «επιθυμούν» να βρεθούν στην φυσική τους θέση</a:t>
            </a:r>
            <a:endParaRPr lang="en-150" dirty="0">
              <a:solidFill>
                <a:schemeClr val="bg1"/>
              </a:solidFill>
            </a:endParaRPr>
          </a:p>
        </p:txBody>
      </p:sp>
      <p:sp>
        <p:nvSpPr>
          <p:cNvPr id="9" name="Arrow: Up 8">
            <a:extLst>
              <a:ext uri="{FF2B5EF4-FFF2-40B4-BE49-F238E27FC236}">
                <a16:creationId xmlns:a16="http://schemas.microsoft.com/office/drawing/2014/main" id="{BC434097-99C2-DA65-6419-D40850564CA1}"/>
              </a:ext>
            </a:extLst>
          </p:cNvPr>
          <p:cNvSpPr/>
          <p:nvPr/>
        </p:nvSpPr>
        <p:spPr>
          <a:xfrm>
            <a:off x="10633325" y="2650286"/>
            <a:ext cx="1045028" cy="923330"/>
          </a:xfrm>
          <a:prstGeom prst="upArrow">
            <a:avLst/>
          </a:prstGeom>
          <a:solidFill>
            <a:schemeClr val="accent1">
              <a:lumMod val="75000"/>
            </a:schemeClr>
          </a:solid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5" name="Arrow: Up 14">
            <a:extLst>
              <a:ext uri="{FF2B5EF4-FFF2-40B4-BE49-F238E27FC236}">
                <a16:creationId xmlns:a16="http://schemas.microsoft.com/office/drawing/2014/main" id="{0F2074F0-4148-D93E-A01F-552AB9BF05C1}"/>
              </a:ext>
            </a:extLst>
          </p:cNvPr>
          <p:cNvSpPr/>
          <p:nvPr/>
        </p:nvSpPr>
        <p:spPr>
          <a:xfrm>
            <a:off x="4227037" y="2650286"/>
            <a:ext cx="1045028" cy="923330"/>
          </a:xfrm>
          <a:prstGeom prst="upArrow">
            <a:avLst/>
          </a:prstGeom>
          <a:solidFill>
            <a:schemeClr val="accent1">
              <a:lumMod val="75000"/>
            </a:schemeClr>
          </a:solid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6" name="Arrow: Up 15">
            <a:extLst>
              <a:ext uri="{FF2B5EF4-FFF2-40B4-BE49-F238E27FC236}">
                <a16:creationId xmlns:a16="http://schemas.microsoft.com/office/drawing/2014/main" id="{39DD4EA2-5D79-5A44-C47D-D788075AC070}"/>
              </a:ext>
            </a:extLst>
          </p:cNvPr>
          <p:cNvSpPr/>
          <p:nvPr/>
        </p:nvSpPr>
        <p:spPr>
          <a:xfrm rot="10800000">
            <a:off x="4227037" y="4890622"/>
            <a:ext cx="1045028" cy="923330"/>
          </a:xfrm>
          <a:prstGeom prst="upArrow">
            <a:avLst/>
          </a:prstGeom>
          <a:solidFill>
            <a:schemeClr val="accent1">
              <a:lumMod val="75000"/>
            </a:schemeClr>
          </a:solid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sp>
        <p:nvSpPr>
          <p:cNvPr id="17" name="Arrow: Up 16">
            <a:extLst>
              <a:ext uri="{FF2B5EF4-FFF2-40B4-BE49-F238E27FC236}">
                <a16:creationId xmlns:a16="http://schemas.microsoft.com/office/drawing/2014/main" id="{7D34C54D-BE75-1201-4139-6BF6DB366733}"/>
              </a:ext>
            </a:extLst>
          </p:cNvPr>
          <p:cNvSpPr/>
          <p:nvPr/>
        </p:nvSpPr>
        <p:spPr>
          <a:xfrm rot="10800000">
            <a:off x="10633325" y="4879640"/>
            <a:ext cx="1045028" cy="923330"/>
          </a:xfrm>
          <a:prstGeom prst="upArrow">
            <a:avLst/>
          </a:prstGeom>
          <a:solidFill>
            <a:schemeClr val="accent1">
              <a:lumMod val="75000"/>
            </a:schemeClr>
          </a:solidFill>
          <a:ln w="444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10" name="Picture 9">
            <a:extLst>
              <a:ext uri="{FF2B5EF4-FFF2-40B4-BE49-F238E27FC236}">
                <a16:creationId xmlns:a16="http://schemas.microsoft.com/office/drawing/2014/main" id="{810D1931-655F-DFC0-A059-88DDC21D2FA7}"/>
              </a:ext>
            </a:extLst>
          </p:cNvPr>
          <p:cNvPicPr>
            <a:picLocks noChangeAspect="1"/>
          </p:cNvPicPr>
          <p:nvPr/>
        </p:nvPicPr>
        <p:blipFill rotWithShape="1">
          <a:blip r:embed="rId7"/>
          <a:srcRect b="24718"/>
          <a:stretch/>
        </p:blipFill>
        <p:spPr>
          <a:xfrm>
            <a:off x="0" y="2042013"/>
            <a:ext cx="2150875" cy="1080000"/>
          </a:xfrm>
          <a:prstGeom prst="rect">
            <a:avLst/>
          </a:prstGeom>
        </p:spPr>
      </p:pic>
      <p:pic>
        <p:nvPicPr>
          <p:cNvPr id="11" name="Picture 10">
            <a:extLst>
              <a:ext uri="{FF2B5EF4-FFF2-40B4-BE49-F238E27FC236}">
                <a16:creationId xmlns:a16="http://schemas.microsoft.com/office/drawing/2014/main" id="{5FC54A72-DFAC-4447-7BA1-BC6691DA10A8}"/>
              </a:ext>
            </a:extLst>
          </p:cNvPr>
          <p:cNvPicPr>
            <a:picLocks noChangeAspect="1"/>
          </p:cNvPicPr>
          <p:nvPr/>
        </p:nvPicPr>
        <p:blipFill rotWithShape="1">
          <a:blip r:embed="rId7"/>
          <a:srcRect b="28570"/>
          <a:stretch/>
        </p:blipFill>
        <p:spPr>
          <a:xfrm>
            <a:off x="2054391" y="2759321"/>
            <a:ext cx="846308" cy="403200"/>
          </a:xfrm>
          <a:prstGeom prst="rect">
            <a:avLst/>
          </a:prstGeom>
        </p:spPr>
      </p:pic>
      <p:cxnSp>
        <p:nvCxnSpPr>
          <p:cNvPr id="13" name="Straight Connector 12">
            <a:extLst>
              <a:ext uri="{FF2B5EF4-FFF2-40B4-BE49-F238E27FC236}">
                <a16:creationId xmlns:a16="http://schemas.microsoft.com/office/drawing/2014/main" id="{82E5967D-6152-A161-A9F0-75201B7BAE47}"/>
              </a:ext>
            </a:extLst>
          </p:cNvPr>
          <p:cNvCxnSpPr>
            <a:cxnSpLocks/>
          </p:cNvCxnSpPr>
          <p:nvPr/>
        </p:nvCxnSpPr>
        <p:spPr>
          <a:xfrm>
            <a:off x="246580" y="4890622"/>
            <a:ext cx="2804845" cy="0"/>
          </a:xfrm>
          <a:prstGeom prst="line">
            <a:avLst/>
          </a:prstGeom>
          <a:ln w="139700" cmpd="thickThin">
            <a:solidFill>
              <a:srgbClr val="39775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403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nodeType="clickEffect">
                                  <p:stCondLst>
                                    <p:cond delay="0"/>
                                  </p:stCondLst>
                                  <p:childTnLst>
                                    <p:animMotion origin="layout" path="M -1.04167E-6 1.11111E-6 L -1.04167E-6 0.25 " pathEditMode="relative" rAng="0" ptsTypes="AA">
                                      <p:cBhvr>
                                        <p:cTn id="21" dur="1000" fill="hold"/>
                                        <p:tgtEl>
                                          <p:spTgt spid="10"/>
                                        </p:tgtEl>
                                        <p:attrNameLst>
                                          <p:attrName>ppt_x</p:attrName>
                                          <p:attrName>ppt_y</p:attrName>
                                        </p:attrNameLst>
                                      </p:cBhvr>
                                      <p:rCtr x="0" y="12500"/>
                                    </p:animMotion>
                                  </p:childTnLst>
                                </p:cTn>
                              </p:par>
                              <p:par>
                                <p:cTn id="22" presetID="42" presetClass="path" presetSubtype="0" accel="50000" decel="50000" fill="hold" nodeType="withEffect">
                                  <p:stCondLst>
                                    <p:cond delay="0"/>
                                  </p:stCondLst>
                                  <p:childTnLst>
                                    <p:animMotion origin="layout" path="M 5E-6 -2.96296E-6 L 0.00339 0.24352 " pathEditMode="relative" rAng="0" ptsTypes="AA">
                                      <p:cBhvr>
                                        <p:cTn id="23" dur="2000" fill="hold"/>
                                        <p:tgtEl>
                                          <p:spTgt spid="11"/>
                                        </p:tgtEl>
                                        <p:attrNameLst>
                                          <p:attrName>ppt_x</p:attrName>
                                          <p:attrName>ppt_y</p:attrName>
                                        </p:attrNameLst>
                                      </p:cBhvr>
                                      <p:rCtr x="169" y="121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EB00B20-79F1-2823-A514-D25C1F666546}"/>
            </a:ext>
          </a:extLst>
        </p:cNvPr>
        <p:cNvGrpSpPr/>
        <p:nvPr/>
      </p:nvGrpSpPr>
      <p:grpSpPr>
        <a:xfrm>
          <a:off x="0" y="0"/>
          <a:ext cx="0" cy="0"/>
          <a:chOff x="0" y="0"/>
          <a:chExt cx="0" cy="0"/>
        </a:xfrm>
      </p:grpSpPr>
      <p:pic>
        <p:nvPicPr>
          <p:cNvPr id="39" name="Picture 38">
            <a:extLst>
              <a:ext uri="{FF2B5EF4-FFF2-40B4-BE49-F238E27FC236}">
                <a16:creationId xmlns:a16="http://schemas.microsoft.com/office/drawing/2014/main" id="{62002604-24AF-B120-1173-4674F50D13B6}"/>
              </a:ext>
            </a:extLst>
          </p:cNvPr>
          <p:cNvPicPr>
            <a:picLocks noChangeAspect="1"/>
          </p:cNvPicPr>
          <p:nvPr/>
        </p:nvPicPr>
        <p:blipFill rotWithShape="1">
          <a:blip r:embed="rId3"/>
          <a:srcRect b="24718"/>
          <a:stretch/>
        </p:blipFill>
        <p:spPr>
          <a:xfrm>
            <a:off x="8429386" y="4315385"/>
            <a:ext cx="2150875" cy="1080000"/>
          </a:xfrm>
          <a:prstGeom prst="rect">
            <a:avLst/>
          </a:prstGeom>
        </p:spPr>
      </p:pic>
      <p:pic>
        <p:nvPicPr>
          <p:cNvPr id="40" name="Picture 39">
            <a:extLst>
              <a:ext uri="{FF2B5EF4-FFF2-40B4-BE49-F238E27FC236}">
                <a16:creationId xmlns:a16="http://schemas.microsoft.com/office/drawing/2014/main" id="{E82AD237-B0BB-91CA-FCFD-FFE913460976}"/>
              </a:ext>
            </a:extLst>
          </p:cNvPr>
          <p:cNvPicPr>
            <a:picLocks noChangeAspect="1"/>
          </p:cNvPicPr>
          <p:nvPr/>
        </p:nvPicPr>
        <p:blipFill rotWithShape="1">
          <a:blip r:embed="rId3"/>
          <a:srcRect b="28570"/>
          <a:stretch/>
        </p:blipFill>
        <p:spPr>
          <a:xfrm>
            <a:off x="10483777" y="5032693"/>
            <a:ext cx="846308" cy="403200"/>
          </a:xfrm>
          <a:prstGeom prst="rect">
            <a:avLst/>
          </a:prstGeom>
        </p:spPr>
      </p:pic>
      <p:sp>
        <p:nvSpPr>
          <p:cNvPr id="6" name="Title 1">
            <a:extLst>
              <a:ext uri="{FF2B5EF4-FFF2-40B4-BE49-F238E27FC236}">
                <a16:creationId xmlns:a16="http://schemas.microsoft.com/office/drawing/2014/main" id="{DD494876-97FC-28F6-E804-6FE14EF4E0F7}"/>
              </a:ext>
            </a:extLst>
          </p:cNvPr>
          <p:cNvSpPr txBox="1">
            <a:spLocks/>
          </p:cNvSpPr>
          <p:nvPr/>
        </p:nvSpPr>
        <p:spPr>
          <a:xfrm>
            <a:off x="1052768" y="177515"/>
            <a:ext cx="10243457"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Αριστοτέλης - Κίνηση</a:t>
            </a:r>
            <a:endParaRPr lang="en-150" dirty="0">
              <a:solidFill>
                <a:schemeClr val="bg1"/>
              </a:solidFill>
              <a:latin typeface="+mn-lt"/>
            </a:endParaRPr>
          </a:p>
        </p:txBody>
      </p:sp>
      <p:sp>
        <p:nvSpPr>
          <p:cNvPr id="5" name="Subtitle 2">
            <a:extLst>
              <a:ext uri="{FF2B5EF4-FFF2-40B4-BE49-F238E27FC236}">
                <a16:creationId xmlns:a16="http://schemas.microsoft.com/office/drawing/2014/main" id="{C30E50ED-4D29-E76F-F155-3D904D0FE591}"/>
              </a:ext>
            </a:extLst>
          </p:cNvPr>
          <p:cNvSpPr>
            <a:spLocks noGrp="1"/>
          </p:cNvSpPr>
          <p:nvPr>
            <p:ph type="subTitle" idx="1"/>
          </p:nvPr>
        </p:nvSpPr>
        <p:spPr>
          <a:xfrm>
            <a:off x="3351842" y="1409227"/>
            <a:ext cx="5488316" cy="424732"/>
          </a:xfrm>
        </p:spPr>
        <p:txBody>
          <a:bodyPr wrap="square">
            <a:spAutoFit/>
          </a:bodyPr>
          <a:lstStyle/>
          <a:p>
            <a:r>
              <a:rPr lang="el-GR" dirty="0">
                <a:solidFill>
                  <a:schemeClr val="bg1"/>
                </a:solidFill>
              </a:rPr>
              <a:t>Αντίσταση του μέσου</a:t>
            </a:r>
            <a:endParaRPr lang="en-150" dirty="0">
              <a:solidFill>
                <a:schemeClr val="bg1"/>
              </a:solidFill>
            </a:endParaRPr>
          </a:p>
        </p:txBody>
      </p:sp>
      <p:pic>
        <p:nvPicPr>
          <p:cNvPr id="10" name="Picture 9">
            <a:extLst>
              <a:ext uri="{FF2B5EF4-FFF2-40B4-BE49-F238E27FC236}">
                <a16:creationId xmlns:a16="http://schemas.microsoft.com/office/drawing/2014/main" id="{24CE6543-8575-5CE3-77C7-ECD130AD6D41}"/>
              </a:ext>
            </a:extLst>
          </p:cNvPr>
          <p:cNvPicPr>
            <a:picLocks noChangeAspect="1"/>
          </p:cNvPicPr>
          <p:nvPr/>
        </p:nvPicPr>
        <p:blipFill rotWithShape="1">
          <a:blip r:embed="rId3"/>
          <a:srcRect b="24718"/>
          <a:stretch/>
        </p:blipFill>
        <p:spPr>
          <a:xfrm>
            <a:off x="516428" y="2700700"/>
            <a:ext cx="2150875" cy="1080000"/>
          </a:xfrm>
          <a:prstGeom prst="rect">
            <a:avLst/>
          </a:prstGeom>
        </p:spPr>
      </p:pic>
      <p:pic>
        <p:nvPicPr>
          <p:cNvPr id="11" name="Picture 10">
            <a:extLst>
              <a:ext uri="{FF2B5EF4-FFF2-40B4-BE49-F238E27FC236}">
                <a16:creationId xmlns:a16="http://schemas.microsoft.com/office/drawing/2014/main" id="{231B03F9-1614-E0AF-8308-9CFB58DEFF29}"/>
              </a:ext>
            </a:extLst>
          </p:cNvPr>
          <p:cNvPicPr>
            <a:picLocks noChangeAspect="1"/>
          </p:cNvPicPr>
          <p:nvPr/>
        </p:nvPicPr>
        <p:blipFill rotWithShape="1">
          <a:blip r:embed="rId3"/>
          <a:srcRect b="28570"/>
          <a:stretch/>
        </p:blipFill>
        <p:spPr>
          <a:xfrm>
            <a:off x="2570819" y="3418008"/>
            <a:ext cx="846308" cy="403200"/>
          </a:xfrm>
          <a:prstGeom prst="rect">
            <a:avLst/>
          </a:prstGeom>
        </p:spPr>
      </p:pic>
      <p:cxnSp>
        <p:nvCxnSpPr>
          <p:cNvPr id="13" name="Straight Connector 12">
            <a:extLst>
              <a:ext uri="{FF2B5EF4-FFF2-40B4-BE49-F238E27FC236}">
                <a16:creationId xmlns:a16="http://schemas.microsoft.com/office/drawing/2014/main" id="{65C21552-3DA0-5CB0-CEF6-2026DEFB05AD}"/>
              </a:ext>
            </a:extLst>
          </p:cNvPr>
          <p:cNvCxnSpPr>
            <a:cxnSpLocks/>
          </p:cNvCxnSpPr>
          <p:nvPr/>
        </p:nvCxnSpPr>
        <p:spPr>
          <a:xfrm>
            <a:off x="680814" y="5549309"/>
            <a:ext cx="3071974" cy="0"/>
          </a:xfrm>
          <a:prstGeom prst="line">
            <a:avLst/>
          </a:prstGeom>
          <a:ln w="139700" cmpd="thickThin">
            <a:solidFill>
              <a:srgbClr val="39775F"/>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B3351AA3-047D-DE99-BC04-5F421EA49B4D}"/>
              </a:ext>
            </a:extLst>
          </p:cNvPr>
          <p:cNvPicPr>
            <a:picLocks noChangeAspect="1"/>
          </p:cNvPicPr>
          <p:nvPr/>
        </p:nvPicPr>
        <p:blipFill rotWithShape="1">
          <a:blip r:embed="rId3"/>
          <a:srcRect b="24718"/>
          <a:stretch/>
        </p:blipFill>
        <p:spPr>
          <a:xfrm>
            <a:off x="4495233" y="2677454"/>
            <a:ext cx="2150875" cy="1080000"/>
          </a:xfrm>
          <a:prstGeom prst="rect">
            <a:avLst/>
          </a:prstGeom>
        </p:spPr>
      </p:pic>
      <p:pic>
        <p:nvPicPr>
          <p:cNvPr id="14" name="Picture 13">
            <a:extLst>
              <a:ext uri="{FF2B5EF4-FFF2-40B4-BE49-F238E27FC236}">
                <a16:creationId xmlns:a16="http://schemas.microsoft.com/office/drawing/2014/main" id="{1E668C3A-ABA2-0953-E832-35E97CDBD148}"/>
              </a:ext>
            </a:extLst>
          </p:cNvPr>
          <p:cNvPicPr>
            <a:picLocks noChangeAspect="1"/>
          </p:cNvPicPr>
          <p:nvPr/>
        </p:nvPicPr>
        <p:blipFill rotWithShape="1">
          <a:blip r:embed="rId3"/>
          <a:srcRect b="28570"/>
          <a:stretch/>
        </p:blipFill>
        <p:spPr>
          <a:xfrm>
            <a:off x="6549624" y="3394762"/>
            <a:ext cx="846308" cy="403200"/>
          </a:xfrm>
          <a:prstGeom prst="rect">
            <a:avLst/>
          </a:prstGeom>
        </p:spPr>
      </p:pic>
      <p:cxnSp>
        <p:nvCxnSpPr>
          <p:cNvPr id="18" name="Straight Connector 17">
            <a:extLst>
              <a:ext uri="{FF2B5EF4-FFF2-40B4-BE49-F238E27FC236}">
                <a16:creationId xmlns:a16="http://schemas.microsoft.com/office/drawing/2014/main" id="{79B8D6A2-2743-AD3C-A9E7-CF436AF93BEB}"/>
              </a:ext>
            </a:extLst>
          </p:cNvPr>
          <p:cNvCxnSpPr>
            <a:cxnSpLocks/>
          </p:cNvCxnSpPr>
          <p:nvPr/>
        </p:nvCxnSpPr>
        <p:spPr>
          <a:xfrm>
            <a:off x="4581405" y="5526063"/>
            <a:ext cx="3071974" cy="0"/>
          </a:xfrm>
          <a:prstGeom prst="line">
            <a:avLst/>
          </a:prstGeom>
          <a:ln w="139700" cmpd="thickThin">
            <a:solidFill>
              <a:srgbClr val="39775F"/>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A92EF029-675A-E71B-031F-E69D547181FD}"/>
              </a:ext>
            </a:extLst>
          </p:cNvPr>
          <p:cNvPicPr>
            <a:picLocks noChangeAspect="1"/>
          </p:cNvPicPr>
          <p:nvPr/>
        </p:nvPicPr>
        <p:blipFill rotWithShape="1">
          <a:blip r:embed="rId3"/>
          <a:srcRect b="24718"/>
          <a:stretch/>
        </p:blipFill>
        <p:spPr>
          <a:xfrm>
            <a:off x="8410605" y="2636946"/>
            <a:ext cx="2150875" cy="1080000"/>
          </a:xfrm>
          <a:prstGeom prst="rect">
            <a:avLst/>
          </a:prstGeom>
        </p:spPr>
      </p:pic>
      <p:pic>
        <p:nvPicPr>
          <p:cNvPr id="20" name="Picture 19">
            <a:extLst>
              <a:ext uri="{FF2B5EF4-FFF2-40B4-BE49-F238E27FC236}">
                <a16:creationId xmlns:a16="http://schemas.microsoft.com/office/drawing/2014/main" id="{BD6C9724-0428-3352-0C7A-6F8D55BE0A9E}"/>
              </a:ext>
            </a:extLst>
          </p:cNvPr>
          <p:cNvPicPr>
            <a:picLocks noChangeAspect="1"/>
          </p:cNvPicPr>
          <p:nvPr/>
        </p:nvPicPr>
        <p:blipFill rotWithShape="1">
          <a:blip r:embed="rId3"/>
          <a:srcRect b="28570"/>
          <a:stretch/>
        </p:blipFill>
        <p:spPr>
          <a:xfrm>
            <a:off x="10464996" y="3354254"/>
            <a:ext cx="846308" cy="403200"/>
          </a:xfrm>
          <a:prstGeom prst="rect">
            <a:avLst/>
          </a:prstGeom>
        </p:spPr>
      </p:pic>
      <p:cxnSp>
        <p:nvCxnSpPr>
          <p:cNvPr id="21" name="Straight Connector 20">
            <a:extLst>
              <a:ext uri="{FF2B5EF4-FFF2-40B4-BE49-F238E27FC236}">
                <a16:creationId xmlns:a16="http://schemas.microsoft.com/office/drawing/2014/main" id="{AB769CFA-0961-EFE1-8053-0D3759721405}"/>
              </a:ext>
            </a:extLst>
          </p:cNvPr>
          <p:cNvCxnSpPr>
            <a:cxnSpLocks/>
          </p:cNvCxnSpPr>
          <p:nvPr/>
        </p:nvCxnSpPr>
        <p:spPr>
          <a:xfrm>
            <a:off x="8528622" y="5485553"/>
            <a:ext cx="2979505" cy="0"/>
          </a:xfrm>
          <a:prstGeom prst="line">
            <a:avLst/>
          </a:prstGeom>
          <a:ln w="139700" cmpd="thickThin">
            <a:solidFill>
              <a:srgbClr val="39775F"/>
            </a:solidFill>
          </a:ln>
        </p:spPr>
        <p:style>
          <a:lnRef idx="1">
            <a:schemeClr val="accent1"/>
          </a:lnRef>
          <a:fillRef idx="0">
            <a:schemeClr val="accent1"/>
          </a:fillRef>
          <a:effectRef idx="0">
            <a:schemeClr val="accent1"/>
          </a:effectRef>
          <a:fontRef idx="minor">
            <a:schemeClr val="tx1"/>
          </a:fontRef>
        </p:style>
      </p:cxnSp>
      <p:sp>
        <p:nvSpPr>
          <p:cNvPr id="22" name="Subtitle 2">
            <a:extLst>
              <a:ext uri="{FF2B5EF4-FFF2-40B4-BE49-F238E27FC236}">
                <a16:creationId xmlns:a16="http://schemas.microsoft.com/office/drawing/2014/main" id="{E5A810E0-92A0-265F-9120-A2836F7C60A2}"/>
              </a:ext>
            </a:extLst>
          </p:cNvPr>
          <p:cNvSpPr txBox="1">
            <a:spLocks/>
          </p:cNvSpPr>
          <p:nvPr/>
        </p:nvSpPr>
        <p:spPr>
          <a:xfrm>
            <a:off x="2422235" y="2664790"/>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αέρας</a:t>
            </a:r>
            <a:endParaRPr lang="en-150" sz="2000" dirty="0">
              <a:solidFill>
                <a:schemeClr val="bg1"/>
              </a:solidFill>
            </a:endParaRPr>
          </a:p>
        </p:txBody>
      </p:sp>
      <p:grpSp>
        <p:nvGrpSpPr>
          <p:cNvPr id="32" name="Group 31">
            <a:extLst>
              <a:ext uri="{FF2B5EF4-FFF2-40B4-BE49-F238E27FC236}">
                <a16:creationId xmlns:a16="http://schemas.microsoft.com/office/drawing/2014/main" id="{F0B39D8F-6274-0C2A-9F8D-5AF0D526AEFC}"/>
              </a:ext>
            </a:extLst>
          </p:cNvPr>
          <p:cNvGrpSpPr/>
          <p:nvPr/>
        </p:nvGrpSpPr>
        <p:grpSpPr>
          <a:xfrm>
            <a:off x="4495233" y="2348726"/>
            <a:ext cx="3158145" cy="3136827"/>
            <a:chOff x="4660488" y="2348726"/>
            <a:chExt cx="3158145" cy="3136827"/>
          </a:xfrm>
        </p:grpSpPr>
        <p:sp>
          <p:nvSpPr>
            <p:cNvPr id="30" name="Rectangle 29">
              <a:extLst>
                <a:ext uri="{FF2B5EF4-FFF2-40B4-BE49-F238E27FC236}">
                  <a16:creationId xmlns:a16="http://schemas.microsoft.com/office/drawing/2014/main" id="{B8D7E110-3877-2205-B968-81A022306536}"/>
                </a:ext>
              </a:extLst>
            </p:cNvPr>
            <p:cNvSpPr/>
            <p:nvPr/>
          </p:nvSpPr>
          <p:spPr>
            <a:xfrm>
              <a:off x="4746660" y="2506894"/>
              <a:ext cx="3071973" cy="2978659"/>
            </a:xfrm>
            <a:prstGeom prst="rect">
              <a:avLst/>
            </a:prstGeom>
            <a:solidFill>
              <a:schemeClr val="accent1">
                <a:alpha val="58000"/>
              </a:schemeClr>
            </a:solidFill>
            <a:ln w="412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1" name="Freeform: Shape 30">
              <a:extLst>
                <a:ext uri="{FF2B5EF4-FFF2-40B4-BE49-F238E27FC236}">
                  <a16:creationId xmlns:a16="http://schemas.microsoft.com/office/drawing/2014/main" id="{61233E47-A5D4-1580-AB87-BEDA8F2F373F}"/>
                </a:ext>
              </a:extLst>
            </p:cNvPr>
            <p:cNvSpPr/>
            <p:nvPr/>
          </p:nvSpPr>
          <p:spPr>
            <a:xfrm>
              <a:off x="4660488" y="2348726"/>
              <a:ext cx="3158145" cy="180202"/>
            </a:xfrm>
            <a:custGeom>
              <a:avLst/>
              <a:gdLst>
                <a:gd name="connsiteX0" fmla="*/ 0 w 3084723"/>
                <a:gd name="connsiteY0" fmla="*/ 198304 h 220338"/>
                <a:gd name="connsiteX1" fmla="*/ 110169 w 3084723"/>
                <a:gd name="connsiteY1" fmla="*/ 187287 h 220338"/>
                <a:gd name="connsiteX2" fmla="*/ 143219 w 3084723"/>
                <a:gd name="connsiteY2" fmla="*/ 154237 h 220338"/>
                <a:gd name="connsiteX3" fmla="*/ 231354 w 3084723"/>
                <a:gd name="connsiteY3" fmla="*/ 121186 h 220338"/>
                <a:gd name="connsiteX4" fmla="*/ 308472 w 3084723"/>
                <a:gd name="connsiteY4" fmla="*/ 88135 h 220338"/>
                <a:gd name="connsiteX5" fmla="*/ 440675 w 3084723"/>
                <a:gd name="connsiteY5" fmla="*/ 55085 h 220338"/>
                <a:gd name="connsiteX6" fmla="*/ 583894 w 3084723"/>
                <a:gd name="connsiteY6" fmla="*/ 99152 h 220338"/>
                <a:gd name="connsiteX7" fmla="*/ 749147 w 3084723"/>
                <a:gd name="connsiteY7" fmla="*/ 198304 h 220338"/>
                <a:gd name="connsiteX8" fmla="*/ 793214 w 3084723"/>
                <a:gd name="connsiteY8" fmla="*/ 220338 h 220338"/>
                <a:gd name="connsiteX9" fmla="*/ 980501 w 3084723"/>
                <a:gd name="connsiteY9" fmla="*/ 198304 h 220338"/>
                <a:gd name="connsiteX10" fmla="*/ 1046602 w 3084723"/>
                <a:gd name="connsiteY10" fmla="*/ 176270 h 220338"/>
                <a:gd name="connsiteX11" fmla="*/ 1222872 w 3084723"/>
                <a:gd name="connsiteY11" fmla="*/ 110169 h 220338"/>
                <a:gd name="connsiteX12" fmla="*/ 1266940 w 3084723"/>
                <a:gd name="connsiteY12" fmla="*/ 77119 h 220338"/>
                <a:gd name="connsiteX13" fmla="*/ 1355075 w 3084723"/>
                <a:gd name="connsiteY13" fmla="*/ 44068 h 220338"/>
                <a:gd name="connsiteX14" fmla="*/ 1432193 w 3084723"/>
                <a:gd name="connsiteY14" fmla="*/ 11017 h 220338"/>
                <a:gd name="connsiteX15" fmla="*/ 1696598 w 3084723"/>
                <a:gd name="connsiteY15" fmla="*/ 44068 h 220338"/>
                <a:gd name="connsiteX16" fmla="*/ 2016087 w 3084723"/>
                <a:gd name="connsiteY16" fmla="*/ 198304 h 220338"/>
                <a:gd name="connsiteX17" fmla="*/ 2049137 w 3084723"/>
                <a:gd name="connsiteY17" fmla="*/ 209321 h 220338"/>
                <a:gd name="connsiteX18" fmla="*/ 2247441 w 3084723"/>
                <a:gd name="connsiteY18" fmla="*/ 143220 h 220338"/>
                <a:gd name="connsiteX19" fmla="*/ 2302525 w 3084723"/>
                <a:gd name="connsiteY19" fmla="*/ 110169 h 220338"/>
                <a:gd name="connsiteX20" fmla="*/ 2500829 w 3084723"/>
                <a:gd name="connsiteY20" fmla="*/ 44068 h 220338"/>
                <a:gd name="connsiteX21" fmla="*/ 2655065 w 3084723"/>
                <a:gd name="connsiteY21" fmla="*/ 0 h 220338"/>
                <a:gd name="connsiteX22" fmla="*/ 2743200 w 3084723"/>
                <a:gd name="connsiteY22" fmla="*/ 11017 h 220338"/>
                <a:gd name="connsiteX23" fmla="*/ 2886419 w 3084723"/>
                <a:gd name="connsiteY23" fmla="*/ 55085 h 220338"/>
                <a:gd name="connsiteX24" fmla="*/ 2930487 w 3084723"/>
                <a:gd name="connsiteY24" fmla="*/ 66102 h 220338"/>
                <a:gd name="connsiteX25" fmla="*/ 2996588 w 3084723"/>
                <a:gd name="connsiteY25" fmla="*/ 110169 h 220338"/>
                <a:gd name="connsiteX26" fmla="*/ 3051672 w 3084723"/>
                <a:gd name="connsiteY26" fmla="*/ 165253 h 220338"/>
                <a:gd name="connsiteX27" fmla="*/ 3084723 w 3084723"/>
                <a:gd name="connsiteY27" fmla="*/ 209321 h 220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084723" h="220338">
                  <a:moveTo>
                    <a:pt x="0" y="198304"/>
                  </a:moveTo>
                  <a:cubicBezTo>
                    <a:pt x="36723" y="194632"/>
                    <a:pt x="74895" y="198140"/>
                    <a:pt x="110169" y="187287"/>
                  </a:cubicBezTo>
                  <a:cubicBezTo>
                    <a:pt x="125060" y="182705"/>
                    <a:pt x="130007" y="162494"/>
                    <a:pt x="143219" y="154237"/>
                  </a:cubicBezTo>
                  <a:cubicBezTo>
                    <a:pt x="169360" y="137899"/>
                    <a:pt x="202870" y="132580"/>
                    <a:pt x="231354" y="121186"/>
                  </a:cubicBezTo>
                  <a:cubicBezTo>
                    <a:pt x="257321" y="110799"/>
                    <a:pt x="282134" y="97541"/>
                    <a:pt x="308472" y="88135"/>
                  </a:cubicBezTo>
                  <a:cubicBezTo>
                    <a:pt x="360352" y="69606"/>
                    <a:pt x="389662" y="65288"/>
                    <a:pt x="440675" y="55085"/>
                  </a:cubicBezTo>
                  <a:cubicBezTo>
                    <a:pt x="488415" y="69774"/>
                    <a:pt x="537025" y="81885"/>
                    <a:pt x="583894" y="99152"/>
                  </a:cubicBezTo>
                  <a:cubicBezTo>
                    <a:pt x="677872" y="133775"/>
                    <a:pt x="641836" y="144647"/>
                    <a:pt x="749147" y="198304"/>
                  </a:cubicBezTo>
                  <a:lnTo>
                    <a:pt x="793214" y="220338"/>
                  </a:lnTo>
                  <a:cubicBezTo>
                    <a:pt x="855643" y="212993"/>
                    <a:pt x="918571" y="209075"/>
                    <a:pt x="980501" y="198304"/>
                  </a:cubicBezTo>
                  <a:cubicBezTo>
                    <a:pt x="1003383" y="194324"/>
                    <a:pt x="1024403" y="183100"/>
                    <a:pt x="1046602" y="176270"/>
                  </a:cubicBezTo>
                  <a:cubicBezTo>
                    <a:pt x="1131943" y="150012"/>
                    <a:pt x="1135213" y="157370"/>
                    <a:pt x="1222872" y="110169"/>
                  </a:cubicBezTo>
                  <a:cubicBezTo>
                    <a:pt x="1239039" y="101464"/>
                    <a:pt x="1250517" y="85330"/>
                    <a:pt x="1266940" y="77119"/>
                  </a:cubicBezTo>
                  <a:cubicBezTo>
                    <a:pt x="1295004" y="63087"/>
                    <a:pt x="1325943" y="55721"/>
                    <a:pt x="1355075" y="44068"/>
                  </a:cubicBezTo>
                  <a:cubicBezTo>
                    <a:pt x="1381042" y="33681"/>
                    <a:pt x="1406487" y="22034"/>
                    <a:pt x="1432193" y="11017"/>
                  </a:cubicBezTo>
                  <a:cubicBezTo>
                    <a:pt x="1520328" y="22034"/>
                    <a:pt x="1611473" y="18712"/>
                    <a:pt x="1696598" y="44068"/>
                  </a:cubicBezTo>
                  <a:cubicBezTo>
                    <a:pt x="1848870" y="89425"/>
                    <a:pt x="1898698" y="146130"/>
                    <a:pt x="2016087" y="198304"/>
                  </a:cubicBezTo>
                  <a:cubicBezTo>
                    <a:pt x="2026699" y="203020"/>
                    <a:pt x="2038120" y="205649"/>
                    <a:pt x="2049137" y="209321"/>
                  </a:cubicBezTo>
                  <a:cubicBezTo>
                    <a:pt x="2108156" y="191615"/>
                    <a:pt x="2189860" y="169796"/>
                    <a:pt x="2247441" y="143220"/>
                  </a:cubicBezTo>
                  <a:cubicBezTo>
                    <a:pt x="2266883" y="134247"/>
                    <a:pt x="2282907" y="118752"/>
                    <a:pt x="2302525" y="110169"/>
                  </a:cubicBezTo>
                  <a:cubicBezTo>
                    <a:pt x="2397818" y="68478"/>
                    <a:pt x="2414114" y="70750"/>
                    <a:pt x="2500829" y="44068"/>
                  </a:cubicBezTo>
                  <a:cubicBezTo>
                    <a:pt x="2637805" y="1921"/>
                    <a:pt x="2489445" y="41405"/>
                    <a:pt x="2655065" y="0"/>
                  </a:cubicBezTo>
                  <a:cubicBezTo>
                    <a:pt x="2684443" y="3672"/>
                    <a:pt x="2714398" y="4159"/>
                    <a:pt x="2743200" y="11017"/>
                  </a:cubicBezTo>
                  <a:cubicBezTo>
                    <a:pt x="2791790" y="22586"/>
                    <a:pt x="2838500" y="40991"/>
                    <a:pt x="2886419" y="55085"/>
                  </a:cubicBezTo>
                  <a:cubicBezTo>
                    <a:pt x="2900945" y="59357"/>
                    <a:pt x="2915798" y="62430"/>
                    <a:pt x="2930487" y="66102"/>
                  </a:cubicBezTo>
                  <a:cubicBezTo>
                    <a:pt x="2952521" y="80791"/>
                    <a:pt x="2981899" y="88135"/>
                    <a:pt x="2996588" y="110169"/>
                  </a:cubicBezTo>
                  <a:cubicBezTo>
                    <a:pt x="3025966" y="154237"/>
                    <a:pt x="3007605" y="135875"/>
                    <a:pt x="3051672" y="165253"/>
                  </a:cubicBezTo>
                  <a:cubicBezTo>
                    <a:pt x="3065286" y="206094"/>
                    <a:pt x="3052302" y="193111"/>
                    <a:pt x="3084723" y="209321"/>
                  </a:cubicBezTo>
                </a:path>
              </a:pathLst>
            </a:custGeom>
            <a:solidFill>
              <a:schemeClr val="accent1">
                <a:lumMod val="75000"/>
                <a:alpha val="7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grpSp>
      <p:sp>
        <p:nvSpPr>
          <p:cNvPr id="33" name="Subtitle 2">
            <a:extLst>
              <a:ext uri="{FF2B5EF4-FFF2-40B4-BE49-F238E27FC236}">
                <a16:creationId xmlns:a16="http://schemas.microsoft.com/office/drawing/2014/main" id="{E8DE3F9B-34B4-8FE3-4B2B-8CB95806CFD2}"/>
              </a:ext>
            </a:extLst>
          </p:cNvPr>
          <p:cNvSpPr txBox="1">
            <a:spLocks/>
          </p:cNvSpPr>
          <p:nvPr/>
        </p:nvSpPr>
        <p:spPr>
          <a:xfrm>
            <a:off x="6349428" y="2677454"/>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νερό</a:t>
            </a:r>
            <a:endParaRPr lang="en-150" sz="2000" dirty="0">
              <a:solidFill>
                <a:schemeClr val="bg1"/>
              </a:solidFill>
            </a:endParaRPr>
          </a:p>
        </p:txBody>
      </p:sp>
      <p:sp>
        <p:nvSpPr>
          <p:cNvPr id="34" name="Subtitle 2">
            <a:extLst>
              <a:ext uri="{FF2B5EF4-FFF2-40B4-BE49-F238E27FC236}">
                <a16:creationId xmlns:a16="http://schemas.microsoft.com/office/drawing/2014/main" id="{CC1F05E4-7E4A-4E8A-B054-447DE009A533}"/>
              </a:ext>
            </a:extLst>
          </p:cNvPr>
          <p:cNvSpPr txBox="1">
            <a:spLocks/>
          </p:cNvSpPr>
          <p:nvPr/>
        </p:nvSpPr>
        <p:spPr>
          <a:xfrm>
            <a:off x="10286070" y="2591552"/>
            <a:ext cx="1310193"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κενό</a:t>
            </a:r>
            <a:endParaRPr lang="en-150" sz="2000" dirty="0">
              <a:solidFill>
                <a:schemeClr val="bg1"/>
              </a:solidFill>
            </a:endParaRPr>
          </a:p>
        </p:txBody>
      </p:sp>
      <p:sp>
        <p:nvSpPr>
          <p:cNvPr id="35" name="Rectangle 34">
            <a:extLst>
              <a:ext uri="{FF2B5EF4-FFF2-40B4-BE49-F238E27FC236}">
                <a16:creationId xmlns:a16="http://schemas.microsoft.com/office/drawing/2014/main" id="{A3061FA1-8C21-032A-89BA-A946C323CCE3}"/>
              </a:ext>
            </a:extLst>
          </p:cNvPr>
          <p:cNvSpPr/>
          <p:nvPr/>
        </p:nvSpPr>
        <p:spPr>
          <a:xfrm>
            <a:off x="8566419" y="2438827"/>
            <a:ext cx="2924710" cy="2978659"/>
          </a:xfrm>
          <a:prstGeom prst="rect">
            <a:avLst/>
          </a:prstGeom>
          <a:noFill/>
          <a:ln w="412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3" name="Rectangle 22">
            <a:extLst>
              <a:ext uri="{FF2B5EF4-FFF2-40B4-BE49-F238E27FC236}">
                <a16:creationId xmlns:a16="http://schemas.microsoft.com/office/drawing/2014/main" id="{3818AA0F-5D4F-1DB2-63F5-DF52EA05DEBC}"/>
              </a:ext>
            </a:extLst>
          </p:cNvPr>
          <p:cNvSpPr/>
          <p:nvPr/>
        </p:nvSpPr>
        <p:spPr>
          <a:xfrm>
            <a:off x="680814" y="2506894"/>
            <a:ext cx="3071974" cy="2978659"/>
          </a:xfrm>
          <a:prstGeom prst="rect">
            <a:avLst/>
          </a:prstGeom>
          <a:solidFill>
            <a:schemeClr val="accent1">
              <a:alpha val="25000"/>
            </a:schemeClr>
          </a:solidFill>
          <a:ln w="412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41" name="Subtitle 2">
            <a:extLst>
              <a:ext uri="{FF2B5EF4-FFF2-40B4-BE49-F238E27FC236}">
                <a16:creationId xmlns:a16="http://schemas.microsoft.com/office/drawing/2014/main" id="{6C076589-285E-D6B1-43EE-47CE7DE08A54}"/>
              </a:ext>
            </a:extLst>
          </p:cNvPr>
          <p:cNvSpPr txBox="1">
            <a:spLocks/>
          </p:cNvSpPr>
          <p:nvPr/>
        </p:nvSpPr>
        <p:spPr>
          <a:xfrm>
            <a:off x="680814" y="5784117"/>
            <a:ext cx="6595150"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Συμπέρασμα: Δεν είναι δυνατόν να υπάρξει κενό</a:t>
            </a:r>
          </a:p>
          <a:p>
            <a:r>
              <a:rPr lang="el-GR" dirty="0">
                <a:solidFill>
                  <a:schemeClr val="bg1"/>
                </a:solidFill>
              </a:rPr>
              <a:t>Η φύση απεχθάνεται το κενό</a:t>
            </a:r>
          </a:p>
        </p:txBody>
      </p:sp>
      <p:pic>
        <p:nvPicPr>
          <p:cNvPr id="43" name="Picture 42">
            <a:extLst>
              <a:ext uri="{FF2B5EF4-FFF2-40B4-BE49-F238E27FC236}">
                <a16:creationId xmlns:a16="http://schemas.microsoft.com/office/drawing/2014/main" id="{3823CAF2-2901-1572-71B3-D6676C14FC1B}"/>
              </a:ext>
            </a:extLst>
          </p:cNvPr>
          <p:cNvPicPr>
            <a:picLocks noChangeAspect="1"/>
          </p:cNvPicPr>
          <p:nvPr/>
        </p:nvPicPr>
        <p:blipFill>
          <a:blip r:embed="rId4"/>
          <a:stretch>
            <a:fillRect/>
          </a:stretch>
        </p:blipFill>
        <p:spPr>
          <a:xfrm>
            <a:off x="8617165" y="4004047"/>
            <a:ext cx="2846485" cy="1373903"/>
          </a:xfrm>
          <a:prstGeom prst="rect">
            <a:avLst/>
          </a:prstGeom>
        </p:spPr>
      </p:pic>
      <p:sp>
        <p:nvSpPr>
          <p:cNvPr id="48" name="Subtitle 2">
            <a:extLst>
              <a:ext uri="{FF2B5EF4-FFF2-40B4-BE49-F238E27FC236}">
                <a16:creationId xmlns:a16="http://schemas.microsoft.com/office/drawing/2014/main" id="{D519FADB-83F6-E827-74DA-7298AF88E767}"/>
              </a:ext>
            </a:extLst>
          </p:cNvPr>
          <p:cNvSpPr txBox="1">
            <a:spLocks/>
          </p:cNvSpPr>
          <p:nvPr/>
        </p:nvSpPr>
        <p:spPr>
          <a:xfrm>
            <a:off x="7766122" y="5967406"/>
            <a:ext cx="427169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φύσις ουδέν ποιεί άλματα</a:t>
            </a:r>
          </a:p>
        </p:txBody>
      </p:sp>
    </p:spTree>
    <p:extLst>
      <p:ext uri="{BB962C8B-B14F-4D97-AF65-F5344CB8AC3E}">
        <p14:creationId xmlns:p14="http://schemas.microsoft.com/office/powerpoint/2010/main" val="14006018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path" presetSubtype="0" accel="50000" decel="50000" fill="hold" nodeType="clickEffect">
                                  <p:stCondLst>
                                    <p:cond delay="0"/>
                                  </p:stCondLst>
                                  <p:childTnLst>
                                    <p:animMotion origin="layout" path="M 1.25E-6 -3.7037E-6 L 1.25E-6 0.25 " pathEditMode="relative" rAng="0" ptsTypes="AA">
                                      <p:cBhvr>
                                        <p:cTn id="27" dur="1000" fill="hold"/>
                                        <p:tgtEl>
                                          <p:spTgt spid="10"/>
                                        </p:tgtEl>
                                        <p:attrNameLst>
                                          <p:attrName>ppt_x</p:attrName>
                                          <p:attrName>ppt_y</p:attrName>
                                        </p:attrNameLst>
                                      </p:cBhvr>
                                      <p:rCtr x="0" y="12500"/>
                                    </p:animMotion>
                                  </p:childTnLst>
                                </p:cTn>
                              </p:par>
                              <p:par>
                                <p:cTn id="28" presetID="42" presetClass="path" presetSubtype="0" accel="50000" decel="50000" fill="hold" nodeType="withEffect">
                                  <p:stCondLst>
                                    <p:cond delay="0"/>
                                  </p:stCondLst>
                                  <p:childTnLst>
                                    <p:animMotion origin="layout" path="M -2.91667E-6 2.22222E-6 L 0.00339 0.24352 " pathEditMode="relative" rAng="0" ptsTypes="AA">
                                      <p:cBhvr>
                                        <p:cTn id="29" dur="2000" fill="hold"/>
                                        <p:tgtEl>
                                          <p:spTgt spid="11"/>
                                        </p:tgtEl>
                                        <p:attrNameLst>
                                          <p:attrName>ppt_x</p:attrName>
                                          <p:attrName>ppt_y</p:attrName>
                                        </p:attrNameLst>
                                      </p:cBhvr>
                                      <p:rCtr x="169" y="12176"/>
                                    </p:animMotion>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nodeType="clickEffect">
                                  <p:stCondLst>
                                    <p:cond delay="0"/>
                                  </p:stCondLst>
                                  <p:childTnLst>
                                    <p:animMotion origin="layout" path="M -1.04167E-6 -2.96296E-6 L -1.04167E-6 0.25 " pathEditMode="relative" rAng="0" ptsTypes="AA">
                                      <p:cBhvr>
                                        <p:cTn id="54" dur="2000" fill="hold"/>
                                        <p:tgtEl>
                                          <p:spTgt spid="12"/>
                                        </p:tgtEl>
                                        <p:attrNameLst>
                                          <p:attrName>ppt_x</p:attrName>
                                          <p:attrName>ppt_y</p:attrName>
                                        </p:attrNameLst>
                                      </p:cBhvr>
                                      <p:rCtr x="0" y="12500"/>
                                    </p:animMotion>
                                  </p:childTnLst>
                                </p:cTn>
                              </p:par>
                              <p:par>
                                <p:cTn id="55" presetID="42" presetClass="path" presetSubtype="0" accel="50000" decel="50000" fill="hold" nodeType="withEffect">
                                  <p:stCondLst>
                                    <p:cond delay="0"/>
                                  </p:stCondLst>
                                  <p:childTnLst>
                                    <p:animMotion origin="layout" path="M 5E-6 4.44444E-6 L 0.00338 0.24351 " pathEditMode="relative" rAng="0" ptsTypes="AA">
                                      <p:cBhvr>
                                        <p:cTn id="56" dur="4000" fill="hold"/>
                                        <p:tgtEl>
                                          <p:spTgt spid="14"/>
                                        </p:tgtEl>
                                        <p:attrNameLst>
                                          <p:attrName>ppt_x</p:attrName>
                                          <p:attrName>ppt_y</p:attrName>
                                        </p:attrNameLst>
                                      </p:cBhvr>
                                      <p:rCtr x="169" y="12176"/>
                                    </p:animMotion>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childTnLst>
                                </p:cTn>
                              </p:par>
                              <p:par>
                                <p:cTn id="75" presetID="10" presetClass="entr" presetSubtype="0" fill="hold"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500"/>
                                        <p:tgtEl>
                                          <p:spTgt spid="20"/>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xit" presetSubtype="0" fill="hold" nodeType="clickEffect">
                                  <p:stCondLst>
                                    <p:cond delay="0"/>
                                  </p:stCondLst>
                                  <p:childTnLst>
                                    <p:set>
                                      <p:cBhvr>
                                        <p:cTn id="81" dur="1" fill="hold">
                                          <p:stCondLst>
                                            <p:cond delay="0"/>
                                          </p:stCondLst>
                                        </p:cTn>
                                        <p:tgtEl>
                                          <p:spTgt spid="19"/>
                                        </p:tgtEl>
                                        <p:attrNameLst>
                                          <p:attrName>style.visibility</p:attrName>
                                        </p:attrNameLst>
                                      </p:cBhvr>
                                      <p:to>
                                        <p:strVal val="hidden"/>
                                      </p:to>
                                    </p:set>
                                  </p:childTnLst>
                                </p:cTn>
                              </p:par>
                              <p:par>
                                <p:cTn id="82" presetID="1" presetClass="exit" presetSubtype="0" fill="hold" nodeType="withEffect">
                                  <p:stCondLst>
                                    <p:cond delay="0"/>
                                  </p:stCondLst>
                                  <p:childTnLst>
                                    <p:set>
                                      <p:cBhvr>
                                        <p:cTn id="83" dur="1" fill="hold">
                                          <p:stCondLst>
                                            <p:cond delay="0"/>
                                          </p:stCondLst>
                                        </p:cTn>
                                        <p:tgtEl>
                                          <p:spTgt spid="20"/>
                                        </p:tgtEl>
                                        <p:attrNameLst>
                                          <p:attrName>style.visibility</p:attrName>
                                        </p:attrNameLst>
                                      </p:cBhvr>
                                      <p:to>
                                        <p:strVal val="hidden"/>
                                      </p:to>
                                    </p:set>
                                  </p:childTnLst>
                                </p:cTn>
                              </p:par>
                              <p:par>
                                <p:cTn id="84" presetID="1" presetClass="entr" presetSubtype="0" fill="hold" nodeType="withEffect">
                                  <p:stCondLst>
                                    <p:cond delay="0"/>
                                  </p:stCondLst>
                                  <p:childTnLst>
                                    <p:set>
                                      <p:cBhvr>
                                        <p:cTn id="85" dur="1" fill="hold">
                                          <p:stCondLst>
                                            <p:cond delay="0"/>
                                          </p:stCondLst>
                                        </p:cTn>
                                        <p:tgtEl>
                                          <p:spTgt spid="39"/>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40"/>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500"/>
                                        <p:tgtEl>
                                          <p:spTgt spid="43"/>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fade">
                                      <p:cBhvr>
                                        <p:cTn id="97" dur="500"/>
                                        <p:tgtEl>
                                          <p:spTgt spid="48"/>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1"/>
                                        </p:tgtEl>
                                        <p:attrNameLst>
                                          <p:attrName>style.visibility</p:attrName>
                                        </p:attrNameLst>
                                      </p:cBhvr>
                                      <p:to>
                                        <p:strVal val="visible"/>
                                      </p:to>
                                    </p:set>
                                    <p:animEffect transition="in" filter="fade">
                                      <p:cBhvr>
                                        <p:cTn id="10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3" grpId="0"/>
      <p:bldP spid="34" grpId="0"/>
      <p:bldP spid="35" grpId="0" animBg="1"/>
      <p:bldP spid="23" grpId="0" animBg="1"/>
      <p:bldP spid="41" grpId="0"/>
      <p:bldP spid="48"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35D508F-CE8F-9733-24C5-612506C4A6C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57F7C49-E288-CDCE-3EBB-5211EB0558B9}"/>
              </a:ext>
            </a:extLst>
          </p:cNvPr>
          <p:cNvPicPr>
            <a:picLocks noChangeAspect="1"/>
          </p:cNvPicPr>
          <p:nvPr/>
        </p:nvPicPr>
        <p:blipFill>
          <a:blip r:embed="rId3"/>
          <a:stretch>
            <a:fillRect/>
          </a:stretch>
        </p:blipFill>
        <p:spPr>
          <a:xfrm>
            <a:off x="2689321" y="3429000"/>
            <a:ext cx="843665" cy="957968"/>
          </a:xfrm>
          <a:prstGeom prst="rect">
            <a:avLst/>
          </a:prstGeom>
        </p:spPr>
      </p:pic>
      <p:sp>
        <p:nvSpPr>
          <p:cNvPr id="6" name="Title 1">
            <a:extLst>
              <a:ext uri="{FF2B5EF4-FFF2-40B4-BE49-F238E27FC236}">
                <a16:creationId xmlns:a16="http://schemas.microsoft.com/office/drawing/2014/main" id="{CBB27A05-7BD2-2C04-68C4-52292BD23FC1}"/>
              </a:ext>
            </a:extLst>
          </p:cNvPr>
          <p:cNvSpPr txBox="1">
            <a:spLocks/>
          </p:cNvSpPr>
          <p:nvPr/>
        </p:nvSpPr>
        <p:spPr>
          <a:xfrm>
            <a:off x="1052768" y="177515"/>
            <a:ext cx="10243457"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Αριστοτέλης - Κίνηση</a:t>
            </a:r>
            <a:endParaRPr lang="en-150" dirty="0">
              <a:solidFill>
                <a:schemeClr val="bg1"/>
              </a:solidFill>
              <a:latin typeface="+mn-lt"/>
            </a:endParaRPr>
          </a:p>
        </p:txBody>
      </p:sp>
      <p:sp>
        <p:nvSpPr>
          <p:cNvPr id="5" name="Subtitle 2">
            <a:extLst>
              <a:ext uri="{FF2B5EF4-FFF2-40B4-BE49-F238E27FC236}">
                <a16:creationId xmlns:a16="http://schemas.microsoft.com/office/drawing/2014/main" id="{705CD6E2-64D7-CF92-C19E-4DAF55FA3BBD}"/>
              </a:ext>
            </a:extLst>
          </p:cNvPr>
          <p:cNvSpPr>
            <a:spLocks noGrp="1"/>
          </p:cNvSpPr>
          <p:nvPr>
            <p:ph type="subTitle" idx="1"/>
          </p:nvPr>
        </p:nvSpPr>
        <p:spPr>
          <a:xfrm>
            <a:off x="3351842" y="1409227"/>
            <a:ext cx="5488316" cy="424732"/>
          </a:xfrm>
        </p:spPr>
        <p:txBody>
          <a:bodyPr wrap="square">
            <a:spAutoFit/>
          </a:bodyPr>
          <a:lstStyle/>
          <a:p>
            <a:r>
              <a:rPr lang="el-GR" dirty="0">
                <a:solidFill>
                  <a:schemeClr val="bg1"/>
                </a:solidFill>
              </a:rPr>
              <a:t>Εξαναγκασμένη ή βίαιη κίνηση</a:t>
            </a:r>
            <a:endParaRPr lang="en-150" dirty="0">
              <a:solidFill>
                <a:schemeClr val="bg1"/>
              </a:solidFill>
            </a:endParaRPr>
          </a:p>
        </p:txBody>
      </p:sp>
      <p:pic>
        <p:nvPicPr>
          <p:cNvPr id="9" name="Picture 8">
            <a:extLst>
              <a:ext uri="{FF2B5EF4-FFF2-40B4-BE49-F238E27FC236}">
                <a16:creationId xmlns:a16="http://schemas.microsoft.com/office/drawing/2014/main" id="{7E124D5B-5852-5B57-2131-6A15759CDCA7}"/>
              </a:ext>
            </a:extLst>
          </p:cNvPr>
          <p:cNvPicPr>
            <a:picLocks noChangeAspect="1"/>
          </p:cNvPicPr>
          <p:nvPr/>
        </p:nvPicPr>
        <p:blipFill>
          <a:blip r:embed="rId4"/>
          <a:stretch>
            <a:fillRect/>
          </a:stretch>
        </p:blipFill>
        <p:spPr>
          <a:xfrm>
            <a:off x="2470899" y="4286383"/>
            <a:ext cx="7435137" cy="381010"/>
          </a:xfrm>
          <a:prstGeom prst="rect">
            <a:avLst/>
          </a:prstGeom>
        </p:spPr>
      </p:pic>
      <p:pic>
        <p:nvPicPr>
          <p:cNvPr id="16" name="Picture 15">
            <a:extLst>
              <a:ext uri="{FF2B5EF4-FFF2-40B4-BE49-F238E27FC236}">
                <a16:creationId xmlns:a16="http://schemas.microsoft.com/office/drawing/2014/main" id="{8714F89A-1C26-7C77-6B5E-1A8BCFD6D6C1}"/>
              </a:ext>
            </a:extLst>
          </p:cNvPr>
          <p:cNvPicPr>
            <a:picLocks noChangeAspect="1"/>
          </p:cNvPicPr>
          <p:nvPr/>
        </p:nvPicPr>
        <p:blipFill>
          <a:blip r:embed="rId5"/>
          <a:stretch>
            <a:fillRect/>
          </a:stretch>
        </p:blipFill>
        <p:spPr>
          <a:xfrm>
            <a:off x="3532986" y="3698539"/>
            <a:ext cx="625945" cy="587844"/>
          </a:xfrm>
          <a:prstGeom prst="rect">
            <a:avLst/>
          </a:prstGeom>
        </p:spPr>
      </p:pic>
      <p:sp>
        <p:nvSpPr>
          <p:cNvPr id="17" name="Subtitle 2">
            <a:extLst>
              <a:ext uri="{FF2B5EF4-FFF2-40B4-BE49-F238E27FC236}">
                <a16:creationId xmlns:a16="http://schemas.microsoft.com/office/drawing/2014/main" id="{5192CA4D-7C73-785E-FD1C-212F9BC09872}"/>
              </a:ext>
            </a:extLst>
          </p:cNvPr>
          <p:cNvSpPr txBox="1">
            <a:spLocks/>
          </p:cNvSpPr>
          <p:nvPr/>
        </p:nvSpPr>
        <p:spPr>
          <a:xfrm>
            <a:off x="672605" y="5708277"/>
            <a:ext cx="10846790"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Συμπέρασμα: Στις βίαιες κινήσεις, η κίνηση του σώματος σταματάει,</a:t>
            </a:r>
          </a:p>
          <a:p>
            <a:r>
              <a:rPr lang="el-GR" dirty="0">
                <a:solidFill>
                  <a:schemeClr val="bg1"/>
                </a:solidFill>
              </a:rPr>
              <a:t>όταν σταματήσει να επιδρά η δύναμη που το θέτει σε κίνηση.</a:t>
            </a:r>
          </a:p>
        </p:txBody>
      </p:sp>
    </p:spTree>
    <p:extLst>
      <p:ext uri="{BB962C8B-B14F-4D97-AF65-F5344CB8AC3E}">
        <p14:creationId xmlns:p14="http://schemas.microsoft.com/office/powerpoint/2010/main" val="227795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nodeType="clickEffect">
                                  <p:stCondLst>
                                    <p:cond delay="0"/>
                                  </p:stCondLst>
                                  <p:childTnLst>
                                    <p:animMotion origin="layout" path="M -4.79167E-6 4.07407E-6 L 0.36368 0.00208 " pathEditMode="relative" rAng="0" ptsTypes="AA">
                                      <p:cBhvr>
                                        <p:cTn id="21" dur="5000" fill="hold"/>
                                        <p:tgtEl>
                                          <p:spTgt spid="16"/>
                                        </p:tgtEl>
                                        <p:attrNameLst>
                                          <p:attrName>ppt_x</p:attrName>
                                          <p:attrName>ppt_y</p:attrName>
                                        </p:attrNameLst>
                                      </p:cBhvr>
                                      <p:rCtr x="18177" y="93"/>
                                    </p:animMotion>
                                  </p:childTnLst>
                                </p:cTn>
                              </p:par>
                              <p:par>
                                <p:cTn id="22" presetID="42" presetClass="path" presetSubtype="0" accel="50000" decel="50000" fill="hold" nodeType="withEffect">
                                  <p:stCondLst>
                                    <p:cond delay="0"/>
                                  </p:stCondLst>
                                  <p:childTnLst>
                                    <p:animMotion origin="layout" path="M 1.66667E-6 4.07407E-6 L 0.36328 -0.00024 " pathEditMode="relative" rAng="0" ptsTypes="AA">
                                      <p:cBhvr>
                                        <p:cTn id="23" dur="5000" fill="hold"/>
                                        <p:tgtEl>
                                          <p:spTgt spid="7"/>
                                        </p:tgtEl>
                                        <p:attrNameLst>
                                          <p:attrName>ppt_x</p:attrName>
                                          <p:attrName>ppt_y</p:attrName>
                                        </p:attrNameLst>
                                      </p:cBhvr>
                                      <p:rCtr x="18164" y="-23"/>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4A9BBEE-2B58-4679-956C-CCA9B05DFBD2}"/>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1DC8306C-BAAF-97CC-D749-232582A5210E}"/>
              </a:ext>
            </a:extLst>
          </p:cNvPr>
          <p:cNvGrpSpPr/>
          <p:nvPr/>
        </p:nvGrpSpPr>
        <p:grpSpPr>
          <a:xfrm>
            <a:off x="2568539" y="3677990"/>
            <a:ext cx="1919174" cy="688429"/>
            <a:chOff x="2568539" y="3677990"/>
            <a:chExt cx="1919174" cy="688429"/>
          </a:xfrm>
        </p:grpSpPr>
        <p:pic>
          <p:nvPicPr>
            <p:cNvPr id="7" name="Picture 6">
              <a:extLst>
                <a:ext uri="{FF2B5EF4-FFF2-40B4-BE49-F238E27FC236}">
                  <a16:creationId xmlns:a16="http://schemas.microsoft.com/office/drawing/2014/main" id="{27D46EAF-876F-3168-E23A-0A4347DF9366}"/>
                </a:ext>
              </a:extLst>
            </p:cNvPr>
            <p:cNvPicPr>
              <a:picLocks noChangeAspect="1"/>
            </p:cNvPicPr>
            <p:nvPr/>
          </p:nvPicPr>
          <p:blipFill>
            <a:blip r:embed="rId3"/>
            <a:stretch>
              <a:fillRect/>
            </a:stretch>
          </p:blipFill>
          <p:spPr>
            <a:xfrm>
              <a:off x="2568539" y="3677990"/>
              <a:ext cx="1293229" cy="688429"/>
            </a:xfrm>
            <a:prstGeom prst="rect">
              <a:avLst/>
            </a:prstGeom>
          </p:spPr>
        </p:pic>
        <p:pic>
          <p:nvPicPr>
            <p:cNvPr id="16" name="Picture 15">
              <a:extLst>
                <a:ext uri="{FF2B5EF4-FFF2-40B4-BE49-F238E27FC236}">
                  <a16:creationId xmlns:a16="http://schemas.microsoft.com/office/drawing/2014/main" id="{2F881B8D-40E3-8830-FC07-74663407AA40}"/>
                </a:ext>
              </a:extLst>
            </p:cNvPr>
            <p:cNvPicPr>
              <a:picLocks noChangeAspect="1"/>
            </p:cNvPicPr>
            <p:nvPr/>
          </p:nvPicPr>
          <p:blipFill>
            <a:blip r:embed="rId4"/>
            <a:stretch>
              <a:fillRect/>
            </a:stretch>
          </p:blipFill>
          <p:spPr>
            <a:xfrm>
              <a:off x="3861768" y="3698539"/>
              <a:ext cx="625945" cy="587844"/>
            </a:xfrm>
            <a:prstGeom prst="rect">
              <a:avLst/>
            </a:prstGeom>
          </p:spPr>
        </p:pic>
      </p:grpSp>
      <p:sp>
        <p:nvSpPr>
          <p:cNvPr id="6" name="Title 1">
            <a:extLst>
              <a:ext uri="{FF2B5EF4-FFF2-40B4-BE49-F238E27FC236}">
                <a16:creationId xmlns:a16="http://schemas.microsoft.com/office/drawing/2014/main" id="{1B238AC3-99A8-22BD-8C37-2534E04EE161}"/>
              </a:ext>
            </a:extLst>
          </p:cNvPr>
          <p:cNvSpPr txBox="1">
            <a:spLocks/>
          </p:cNvSpPr>
          <p:nvPr/>
        </p:nvSpPr>
        <p:spPr>
          <a:xfrm>
            <a:off x="1052768" y="177515"/>
            <a:ext cx="10243457"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Αριστοτέλης - Κίνηση</a:t>
            </a:r>
            <a:endParaRPr lang="en-150" dirty="0">
              <a:solidFill>
                <a:schemeClr val="bg1"/>
              </a:solidFill>
              <a:latin typeface="+mn-lt"/>
            </a:endParaRPr>
          </a:p>
        </p:txBody>
      </p:sp>
      <p:sp>
        <p:nvSpPr>
          <p:cNvPr id="5" name="Subtitle 2">
            <a:extLst>
              <a:ext uri="{FF2B5EF4-FFF2-40B4-BE49-F238E27FC236}">
                <a16:creationId xmlns:a16="http://schemas.microsoft.com/office/drawing/2014/main" id="{95E5F2A8-B451-4752-8032-EB4F5D7A0480}"/>
              </a:ext>
            </a:extLst>
          </p:cNvPr>
          <p:cNvSpPr>
            <a:spLocks noGrp="1"/>
          </p:cNvSpPr>
          <p:nvPr>
            <p:ph type="subTitle" idx="1"/>
          </p:nvPr>
        </p:nvSpPr>
        <p:spPr>
          <a:xfrm>
            <a:off x="3351842" y="1409227"/>
            <a:ext cx="5488316" cy="424732"/>
          </a:xfrm>
        </p:spPr>
        <p:txBody>
          <a:bodyPr wrap="square">
            <a:spAutoFit/>
          </a:bodyPr>
          <a:lstStyle/>
          <a:p>
            <a:r>
              <a:rPr lang="el-GR" dirty="0">
                <a:solidFill>
                  <a:schemeClr val="bg1"/>
                </a:solidFill>
              </a:rPr>
              <a:t>Εξαναγκασμένη ή βίαιη κίνηση</a:t>
            </a:r>
            <a:endParaRPr lang="en-150" dirty="0">
              <a:solidFill>
                <a:schemeClr val="bg1"/>
              </a:solidFill>
            </a:endParaRPr>
          </a:p>
        </p:txBody>
      </p:sp>
      <p:pic>
        <p:nvPicPr>
          <p:cNvPr id="9" name="Picture 8">
            <a:extLst>
              <a:ext uri="{FF2B5EF4-FFF2-40B4-BE49-F238E27FC236}">
                <a16:creationId xmlns:a16="http://schemas.microsoft.com/office/drawing/2014/main" id="{BE0D0DEA-D07D-7B93-6624-BE6FF827565B}"/>
              </a:ext>
            </a:extLst>
          </p:cNvPr>
          <p:cNvPicPr>
            <a:picLocks noChangeAspect="1"/>
          </p:cNvPicPr>
          <p:nvPr/>
        </p:nvPicPr>
        <p:blipFill>
          <a:blip r:embed="rId5"/>
          <a:stretch>
            <a:fillRect/>
          </a:stretch>
        </p:blipFill>
        <p:spPr>
          <a:xfrm>
            <a:off x="2470899" y="4286383"/>
            <a:ext cx="7435137" cy="381010"/>
          </a:xfrm>
          <a:prstGeom prst="rect">
            <a:avLst/>
          </a:prstGeom>
        </p:spPr>
      </p:pic>
      <p:sp>
        <p:nvSpPr>
          <p:cNvPr id="2" name="Subtitle 2">
            <a:extLst>
              <a:ext uri="{FF2B5EF4-FFF2-40B4-BE49-F238E27FC236}">
                <a16:creationId xmlns:a16="http://schemas.microsoft.com/office/drawing/2014/main" id="{982D3F5F-8A0E-22CB-9FF9-64B98C39235A}"/>
              </a:ext>
            </a:extLst>
          </p:cNvPr>
          <p:cNvSpPr txBox="1">
            <a:spLocks/>
          </p:cNvSpPr>
          <p:nvPr/>
        </p:nvSpPr>
        <p:spPr>
          <a:xfrm>
            <a:off x="672605" y="5708277"/>
            <a:ext cx="10846790"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Συμπέρασμα: Στις βίαιες κινήσεις, η ταχύτητα του κινούμενου σώματος</a:t>
            </a:r>
          </a:p>
          <a:p>
            <a:r>
              <a:rPr lang="el-GR" dirty="0">
                <a:solidFill>
                  <a:schemeClr val="bg1"/>
                </a:solidFill>
              </a:rPr>
              <a:t>είναι ανάλογη προς τη δύναμη που ασκείται στο σώμα.</a:t>
            </a:r>
          </a:p>
        </p:txBody>
      </p:sp>
    </p:spTree>
    <p:extLst>
      <p:ext uri="{BB962C8B-B14F-4D97-AF65-F5344CB8AC3E}">
        <p14:creationId xmlns:p14="http://schemas.microsoft.com/office/powerpoint/2010/main" val="396904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91667E-6 -4.07407E-6 L 0.34258 0.0051 " pathEditMode="relative" rAng="0" ptsTypes="AA">
                                      <p:cBhvr>
                                        <p:cTn id="6" dur="2000" fill="hold"/>
                                        <p:tgtEl>
                                          <p:spTgt spid="3"/>
                                        </p:tgtEl>
                                        <p:attrNameLst>
                                          <p:attrName>ppt_x</p:attrName>
                                          <p:attrName>ppt_y</p:attrName>
                                        </p:attrNameLst>
                                      </p:cBhvr>
                                      <p:rCtr x="17122" y="255"/>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D88B5CE-B964-04D4-4F75-4A2D602B8C8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CAF87B4-D402-83AB-8E6E-B46BC17B9B37}"/>
              </a:ext>
            </a:extLst>
          </p:cNvPr>
          <p:cNvPicPr>
            <a:picLocks noChangeAspect="1"/>
          </p:cNvPicPr>
          <p:nvPr/>
        </p:nvPicPr>
        <p:blipFill>
          <a:blip r:embed="rId3"/>
          <a:stretch>
            <a:fillRect/>
          </a:stretch>
        </p:blipFill>
        <p:spPr>
          <a:xfrm>
            <a:off x="2915182" y="3429000"/>
            <a:ext cx="873319" cy="857383"/>
          </a:xfrm>
          <a:prstGeom prst="rect">
            <a:avLst/>
          </a:prstGeom>
        </p:spPr>
      </p:pic>
      <p:pic>
        <p:nvPicPr>
          <p:cNvPr id="11" name="Picture 10">
            <a:extLst>
              <a:ext uri="{FF2B5EF4-FFF2-40B4-BE49-F238E27FC236}">
                <a16:creationId xmlns:a16="http://schemas.microsoft.com/office/drawing/2014/main" id="{1AF02E62-D750-F52A-9291-565F0E0F63B4}"/>
              </a:ext>
            </a:extLst>
          </p:cNvPr>
          <p:cNvPicPr>
            <a:picLocks noChangeAspect="1"/>
          </p:cNvPicPr>
          <p:nvPr/>
        </p:nvPicPr>
        <p:blipFill>
          <a:blip r:embed="rId4"/>
          <a:stretch>
            <a:fillRect/>
          </a:stretch>
        </p:blipFill>
        <p:spPr>
          <a:xfrm>
            <a:off x="3047244" y="3428999"/>
            <a:ext cx="609194" cy="857383"/>
          </a:xfrm>
          <a:prstGeom prst="rect">
            <a:avLst/>
          </a:prstGeom>
        </p:spPr>
      </p:pic>
      <p:sp>
        <p:nvSpPr>
          <p:cNvPr id="6" name="Title 1">
            <a:extLst>
              <a:ext uri="{FF2B5EF4-FFF2-40B4-BE49-F238E27FC236}">
                <a16:creationId xmlns:a16="http://schemas.microsoft.com/office/drawing/2014/main" id="{7609F451-905A-8DA3-4DDF-67DD0B54BD2E}"/>
              </a:ext>
            </a:extLst>
          </p:cNvPr>
          <p:cNvSpPr txBox="1">
            <a:spLocks/>
          </p:cNvSpPr>
          <p:nvPr/>
        </p:nvSpPr>
        <p:spPr>
          <a:xfrm>
            <a:off x="1052768" y="177515"/>
            <a:ext cx="10243457"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Αριστοτέλης - Κίνηση</a:t>
            </a:r>
            <a:endParaRPr lang="en-150" dirty="0">
              <a:solidFill>
                <a:schemeClr val="bg1"/>
              </a:solidFill>
              <a:latin typeface="+mn-lt"/>
            </a:endParaRPr>
          </a:p>
        </p:txBody>
      </p:sp>
      <p:sp>
        <p:nvSpPr>
          <p:cNvPr id="5" name="Subtitle 2">
            <a:extLst>
              <a:ext uri="{FF2B5EF4-FFF2-40B4-BE49-F238E27FC236}">
                <a16:creationId xmlns:a16="http://schemas.microsoft.com/office/drawing/2014/main" id="{D79EB1BA-17FD-B14F-6987-90F310F09137}"/>
              </a:ext>
            </a:extLst>
          </p:cNvPr>
          <p:cNvSpPr>
            <a:spLocks noGrp="1"/>
          </p:cNvSpPr>
          <p:nvPr>
            <p:ph type="subTitle" idx="1"/>
          </p:nvPr>
        </p:nvSpPr>
        <p:spPr>
          <a:xfrm>
            <a:off x="3351842" y="1409227"/>
            <a:ext cx="5488316" cy="424732"/>
          </a:xfrm>
        </p:spPr>
        <p:txBody>
          <a:bodyPr wrap="square">
            <a:spAutoFit/>
          </a:bodyPr>
          <a:lstStyle/>
          <a:p>
            <a:r>
              <a:rPr lang="el-GR" dirty="0">
                <a:solidFill>
                  <a:schemeClr val="bg1"/>
                </a:solidFill>
              </a:rPr>
              <a:t>Εξαναγκασμένη ή βίαιη κίνηση</a:t>
            </a:r>
            <a:endParaRPr lang="en-150" dirty="0">
              <a:solidFill>
                <a:schemeClr val="bg1"/>
              </a:solidFill>
            </a:endParaRPr>
          </a:p>
        </p:txBody>
      </p:sp>
      <p:pic>
        <p:nvPicPr>
          <p:cNvPr id="9" name="Picture 8">
            <a:extLst>
              <a:ext uri="{FF2B5EF4-FFF2-40B4-BE49-F238E27FC236}">
                <a16:creationId xmlns:a16="http://schemas.microsoft.com/office/drawing/2014/main" id="{F79FAA11-28A2-F7CF-38AA-CC44DFA4BC2F}"/>
              </a:ext>
            </a:extLst>
          </p:cNvPr>
          <p:cNvPicPr>
            <a:picLocks noChangeAspect="1"/>
          </p:cNvPicPr>
          <p:nvPr/>
        </p:nvPicPr>
        <p:blipFill>
          <a:blip r:embed="rId5"/>
          <a:stretch>
            <a:fillRect/>
          </a:stretch>
        </p:blipFill>
        <p:spPr>
          <a:xfrm>
            <a:off x="2470899" y="4276109"/>
            <a:ext cx="7435137" cy="381010"/>
          </a:xfrm>
          <a:prstGeom prst="rect">
            <a:avLst/>
          </a:prstGeom>
        </p:spPr>
      </p:pic>
      <p:pic>
        <p:nvPicPr>
          <p:cNvPr id="13" name="Picture 12">
            <a:extLst>
              <a:ext uri="{FF2B5EF4-FFF2-40B4-BE49-F238E27FC236}">
                <a16:creationId xmlns:a16="http://schemas.microsoft.com/office/drawing/2014/main" id="{AEEDB010-690E-8ED2-417D-50D846FA222D}"/>
              </a:ext>
            </a:extLst>
          </p:cNvPr>
          <p:cNvPicPr>
            <a:picLocks noChangeAspect="1"/>
          </p:cNvPicPr>
          <p:nvPr/>
        </p:nvPicPr>
        <p:blipFill>
          <a:blip r:embed="rId6"/>
          <a:stretch>
            <a:fillRect/>
          </a:stretch>
        </p:blipFill>
        <p:spPr>
          <a:xfrm>
            <a:off x="3122252" y="3857691"/>
            <a:ext cx="179619" cy="166012"/>
          </a:xfrm>
          <a:prstGeom prst="rect">
            <a:avLst/>
          </a:prstGeom>
        </p:spPr>
      </p:pic>
    </p:spTree>
    <p:extLst>
      <p:ext uri="{BB962C8B-B14F-4D97-AF65-F5344CB8AC3E}">
        <p14:creationId xmlns:p14="http://schemas.microsoft.com/office/powerpoint/2010/main" val="3810213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0" presetClass="path" presetSubtype="0" accel="50000" decel="50000" fill="hold" nodeType="withEffect">
                                  <p:stCondLst>
                                    <p:cond delay="0"/>
                                  </p:stCondLst>
                                  <p:childTnLst>
                                    <p:animMotion origin="layout" path="M 0.0086 -0.01667 L 0.0086 -0.01644 C 0.01133 -0.0206 0.01406 -0.025 0.01693 -0.02848 C 0.01771 -0.0294 0.01875 -0.02917 0.01953 -0.0301 C 0.02097 -0.03172 0.02214 -0.03426 0.0237 -0.03611 C 0.02761 -0.04051 0.02826 -0.04028 0.03216 -0.04213 C 0.0336 -0.04352 0.0349 -0.04537 0.03633 -0.04653 C 0.04505 -0.05348 0.03789 -0.0456 0.04557 -0.05255 C 0.04649 -0.05324 0.04727 -0.05486 0.04818 -0.05556 C 0.04974 -0.05672 0.05143 -0.05764 0.05326 -0.05857 C 0.0543 -0.05903 0.05547 -0.05926 0.05651 -0.05996 C 0.05951 -0.06227 0.06198 -0.06574 0.06498 -0.0676 L 0.07253 -0.07199 C 0.07878 -0.08033 0.07292 -0.07361 0.08268 -0.0794 C 0.09805 -0.08866 0.07787 -0.07986 0.09623 -0.08704 C 0.0987 -0.08889 0.10117 -0.09121 0.10378 -0.09306 C 0.10482 -0.09375 0.10612 -0.09375 0.10716 -0.09445 C 0.11003 -0.09676 0.1125 -0.1007 0.1155 -0.10185 C 0.11836 -0.10324 0.12057 -0.10394 0.12318 -0.10648 C 0.12435 -0.10764 0.12526 -0.10973 0.12656 -0.11088 C 0.12865 -0.11297 0.13099 -0.11389 0.1332 -0.11551 C 0.13646 -0.11783 0.13763 -0.11968 0.14089 -0.12292 C 0.14193 -0.12408 0.14297 -0.12523 0.14427 -0.12593 C 0.14557 -0.12685 0.15065 -0.12848 0.15182 -0.12894 C 0.15456 -0.13148 0.15729 -0.13426 0.16016 -0.13635 C 0.16237 -0.1382 0.16472 -0.13935 0.16693 -0.14098 C 0.16784 -0.14144 0.16862 -0.14213 0.16953 -0.14236 C 0.17083 -0.14306 0.17227 -0.14352 0.1737 -0.14398 C 0.18112 -0.15047 0.1724 -0.14352 0.18216 -0.14838 C 0.18438 -0.14954 0.18659 -0.15162 0.18893 -0.15301 C 0.19024 -0.15371 0.19167 -0.15394 0.1931 -0.1544 C 0.19427 -0.15486 0.19531 -0.15533 0.19649 -0.15579 C 0.19844 -0.15695 0.20039 -0.15787 0.20235 -0.1588 C 0.20456 -0.15996 0.20781 -0.16135 0.2099 -0.16181 C 0.21224 -0.1625 0.21445 -0.16273 0.21667 -0.16343 C 0.21953 -0.16412 0.22227 -0.16528 0.22513 -0.16644 C 0.2319 -0.16922 0.22943 -0.16922 0.23516 -0.17084 C 0.2375 -0.17153 0.23972 -0.17176 0.24193 -0.17246 C 0.24388 -0.17292 0.24583 -0.17361 0.24792 -0.17385 C 0.25117 -0.17454 0.25456 -0.17477 0.25794 -0.17547 C 0.27396 -0.18102 0.26628 -0.17917 0.28073 -0.18125 L 0.3086 -0.17848 C 0.31133 -0.17801 0.31419 -0.17755 0.31693 -0.17685 C 0.32383 -0.175 0.32604 -0.17269 0.33294 -0.16945 C 0.3418 -0.16505 0.34297 -0.16482 0.35156 -0.16181 C 0.3599 -0.1544 0.35352 -0.15903 0.36498 -0.1544 C 0.36914 -0.15278 0.36784 -0.15116 0.37344 -0.14838 C 0.37565 -0.14746 0.37787 -0.14746 0.38021 -0.14699 C 0.3819 -0.14584 0.38347 -0.14491 0.38529 -0.14398 C 0.38854 -0.14213 0.38945 -0.1426 0.39284 -0.13935 C 0.40378 -0.12848 0.38516 -0.14236 0.40287 -0.13033 C 0.40521 -0.12639 0.40599 -0.12454 0.40886 -0.12153 C 0.4099 -0.12014 0.4112 -0.11968 0.41224 -0.11852 C 0.41458 -0.11528 0.41667 -0.11158 0.41888 -0.10787 C 0.41953 -0.10695 0.41992 -0.10556 0.42057 -0.10486 C 0.42162 -0.10394 0.42292 -0.10394 0.42396 -0.10348 C 0.42617 -0.09167 0.42266 -0.1088 0.42904 -0.09144 C 0.43021 -0.08843 0.43099 -0.08496 0.43242 -0.08241 C 0.44102 -0.06713 0.43789 -0.07408 0.44258 -0.06297 C 0.44479 -0.05116 0.4418 -0.06482 0.44505 -0.05556 C 0.45026 -0.04074 0.45195 -0.03403 0.45599 -0.01945 C 0.4569 -0.01667 0.45807 -0.01389 0.4586 -0.01065 C 0.4599 -0.00139 0.45938 -0.0051 0.46029 0.0074 C 0.46055 0.0125 0.46094 0.01736 0.46107 0.02245 C 0.4612 0.02731 0.46107 0.0324 0.46107 0.0375 L 0.46107 0.03773 " pathEditMode="relative" rAng="0" ptsTypes="AAAAAAAAAAAAAAAAAAAAAAAAAAAAAAAAAAAAAAAAAAAAAAAAAAAAAAAAAAAAAAAAAA">
                                      <p:cBhvr>
                                        <p:cTn id="20" dur="5000" fill="hold"/>
                                        <p:tgtEl>
                                          <p:spTgt spid="13"/>
                                        </p:tgtEl>
                                        <p:attrNameLst>
                                          <p:attrName>ppt_x</p:attrName>
                                          <p:attrName>ppt_y</p:attrName>
                                        </p:attrNameLst>
                                      </p:cBhvr>
                                      <p:rCtr x="22617" y="-55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AEFA095-1D83-E15C-2A09-CD5336B2BC1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59DFB1F-44BF-F6F0-5C19-A9D77036631E}"/>
              </a:ext>
            </a:extLst>
          </p:cNvPr>
          <p:cNvSpPr txBox="1">
            <a:spLocks/>
          </p:cNvSpPr>
          <p:nvPr/>
        </p:nvSpPr>
        <p:spPr>
          <a:xfrm>
            <a:off x="1052768" y="177515"/>
            <a:ext cx="10243457"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Αριστοτέλης - Κίνηση</a:t>
            </a:r>
            <a:endParaRPr lang="en-150" dirty="0">
              <a:solidFill>
                <a:schemeClr val="bg1"/>
              </a:solidFill>
              <a:latin typeface="+mn-lt"/>
            </a:endParaRPr>
          </a:p>
        </p:txBody>
      </p:sp>
      <p:sp>
        <p:nvSpPr>
          <p:cNvPr id="5" name="Subtitle 2">
            <a:extLst>
              <a:ext uri="{FF2B5EF4-FFF2-40B4-BE49-F238E27FC236}">
                <a16:creationId xmlns:a16="http://schemas.microsoft.com/office/drawing/2014/main" id="{5A75466D-F242-120B-1132-7C6CF1AD12D6}"/>
              </a:ext>
            </a:extLst>
          </p:cNvPr>
          <p:cNvSpPr>
            <a:spLocks noGrp="1"/>
          </p:cNvSpPr>
          <p:nvPr>
            <p:ph type="subTitle" idx="1"/>
          </p:nvPr>
        </p:nvSpPr>
        <p:spPr>
          <a:xfrm>
            <a:off x="3351842" y="1409227"/>
            <a:ext cx="5488316" cy="424732"/>
          </a:xfrm>
        </p:spPr>
        <p:txBody>
          <a:bodyPr wrap="square">
            <a:spAutoFit/>
          </a:bodyPr>
          <a:lstStyle/>
          <a:p>
            <a:r>
              <a:rPr lang="el-GR" dirty="0">
                <a:solidFill>
                  <a:schemeClr val="bg1"/>
                </a:solidFill>
              </a:rPr>
              <a:t>Το πρόβλημα του κινούμενου βέλους</a:t>
            </a:r>
            <a:endParaRPr lang="en-150" dirty="0">
              <a:solidFill>
                <a:schemeClr val="bg1"/>
              </a:solidFill>
            </a:endParaRPr>
          </a:p>
        </p:txBody>
      </p:sp>
      <p:pic>
        <p:nvPicPr>
          <p:cNvPr id="18434" name="Picture 2">
            <a:extLst>
              <a:ext uri="{FF2B5EF4-FFF2-40B4-BE49-F238E27FC236}">
                <a16:creationId xmlns:a16="http://schemas.microsoft.com/office/drawing/2014/main" id="{4E52D430-C68C-39CC-90F5-FD9158B138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980" y="3107987"/>
            <a:ext cx="1905000" cy="1895475"/>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a:extLst>
              <a:ext uri="{FF2B5EF4-FFF2-40B4-BE49-F238E27FC236}">
                <a16:creationId xmlns:a16="http://schemas.microsoft.com/office/drawing/2014/main" id="{05DB58A8-A636-4AEE-18D6-7CD2D419F0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4613" y="2142341"/>
            <a:ext cx="5525545" cy="4144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54000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436"/>
                                        </p:tgtEl>
                                        <p:attrNameLst>
                                          <p:attrName>style.visibility</p:attrName>
                                        </p:attrNameLst>
                                      </p:cBhvr>
                                      <p:to>
                                        <p:strVal val="visible"/>
                                      </p:to>
                                    </p:set>
                                    <p:animEffect transition="in" filter="fade">
                                      <p:cBhvr>
                                        <p:cTn id="12" dur="500"/>
                                        <p:tgtEl>
                                          <p:spTgt spid="18436"/>
                                        </p:tgtEl>
                                      </p:cBhvr>
                                    </p:animEffect>
                                  </p:childTnLst>
                                </p:cTn>
                              </p:par>
                              <p:par>
                                <p:cTn id="13" presetID="10" presetClass="exit" presetSubtype="0" fill="hold" nodeType="withEffect">
                                  <p:stCondLst>
                                    <p:cond delay="0"/>
                                  </p:stCondLst>
                                  <p:childTnLst>
                                    <p:animEffect transition="out" filter="fade">
                                      <p:cBhvr>
                                        <p:cTn id="14" dur="500"/>
                                        <p:tgtEl>
                                          <p:spTgt spid="18434"/>
                                        </p:tgtEl>
                                      </p:cBhvr>
                                    </p:animEffect>
                                    <p:set>
                                      <p:cBhvr>
                                        <p:cTn id="15" dur="1" fill="hold">
                                          <p:stCondLst>
                                            <p:cond delay="499"/>
                                          </p:stCondLst>
                                        </p:cTn>
                                        <p:tgtEl>
                                          <p:spTgt spid="184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092E203-962E-843E-9CD9-41BFD61DBB4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9D682E2-DE72-C2C7-422C-3908A182C88F}"/>
              </a:ext>
            </a:extLst>
          </p:cNvPr>
          <p:cNvSpPr txBox="1">
            <a:spLocks/>
          </p:cNvSpPr>
          <p:nvPr/>
        </p:nvSpPr>
        <p:spPr>
          <a:xfrm>
            <a:off x="1052768" y="177515"/>
            <a:ext cx="10243457"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Αριστοτέλης - Κίνηση</a:t>
            </a:r>
            <a:endParaRPr lang="en-150" dirty="0">
              <a:solidFill>
                <a:schemeClr val="bg1"/>
              </a:solidFill>
              <a:latin typeface="+mn-lt"/>
            </a:endParaRPr>
          </a:p>
        </p:txBody>
      </p:sp>
      <p:sp>
        <p:nvSpPr>
          <p:cNvPr id="5" name="Subtitle 2">
            <a:extLst>
              <a:ext uri="{FF2B5EF4-FFF2-40B4-BE49-F238E27FC236}">
                <a16:creationId xmlns:a16="http://schemas.microsoft.com/office/drawing/2014/main" id="{7ED4E028-97B1-8F04-5746-BD8548EA3AD4}"/>
              </a:ext>
            </a:extLst>
          </p:cNvPr>
          <p:cNvSpPr>
            <a:spLocks noGrp="1"/>
          </p:cNvSpPr>
          <p:nvPr>
            <p:ph type="subTitle" idx="1"/>
          </p:nvPr>
        </p:nvSpPr>
        <p:spPr>
          <a:xfrm>
            <a:off x="3351842" y="1409227"/>
            <a:ext cx="5488316" cy="424732"/>
          </a:xfrm>
        </p:spPr>
        <p:txBody>
          <a:bodyPr wrap="square">
            <a:spAutoFit/>
          </a:bodyPr>
          <a:lstStyle/>
          <a:p>
            <a:r>
              <a:rPr lang="el-GR" dirty="0">
                <a:solidFill>
                  <a:schemeClr val="bg1"/>
                </a:solidFill>
              </a:rPr>
              <a:t>Το πρόβλημα του κινούμενου βέλους</a:t>
            </a:r>
            <a:endParaRPr lang="en-150" dirty="0">
              <a:solidFill>
                <a:schemeClr val="bg1"/>
              </a:solidFill>
            </a:endParaRPr>
          </a:p>
        </p:txBody>
      </p:sp>
      <p:pic>
        <p:nvPicPr>
          <p:cNvPr id="7" name="Picture 6">
            <a:extLst>
              <a:ext uri="{FF2B5EF4-FFF2-40B4-BE49-F238E27FC236}">
                <a16:creationId xmlns:a16="http://schemas.microsoft.com/office/drawing/2014/main" id="{44E2316D-440D-8AC4-3B3B-58FCB72A072D}"/>
              </a:ext>
            </a:extLst>
          </p:cNvPr>
          <p:cNvPicPr>
            <a:picLocks noChangeAspect="1"/>
          </p:cNvPicPr>
          <p:nvPr/>
        </p:nvPicPr>
        <p:blipFill>
          <a:blip r:embed="rId3"/>
          <a:stretch>
            <a:fillRect/>
          </a:stretch>
        </p:blipFill>
        <p:spPr>
          <a:xfrm>
            <a:off x="1450093" y="3433213"/>
            <a:ext cx="2264288" cy="713033"/>
          </a:xfrm>
          <a:prstGeom prst="rect">
            <a:avLst/>
          </a:prstGeom>
        </p:spPr>
      </p:pic>
      <p:pic>
        <p:nvPicPr>
          <p:cNvPr id="9" name="Picture 8">
            <a:extLst>
              <a:ext uri="{FF2B5EF4-FFF2-40B4-BE49-F238E27FC236}">
                <a16:creationId xmlns:a16="http://schemas.microsoft.com/office/drawing/2014/main" id="{6113ED27-680F-BDD3-65F9-723CF9CCEA1C}"/>
              </a:ext>
            </a:extLst>
          </p:cNvPr>
          <p:cNvPicPr>
            <a:picLocks noChangeAspect="1"/>
          </p:cNvPicPr>
          <p:nvPr/>
        </p:nvPicPr>
        <p:blipFill>
          <a:blip r:embed="rId4"/>
          <a:stretch>
            <a:fillRect/>
          </a:stretch>
        </p:blipFill>
        <p:spPr>
          <a:xfrm>
            <a:off x="665572" y="2250040"/>
            <a:ext cx="3833329" cy="1084981"/>
          </a:xfrm>
          <a:prstGeom prst="rect">
            <a:avLst/>
          </a:prstGeom>
        </p:spPr>
      </p:pic>
      <p:pic>
        <p:nvPicPr>
          <p:cNvPr id="10" name="Picture 9">
            <a:extLst>
              <a:ext uri="{FF2B5EF4-FFF2-40B4-BE49-F238E27FC236}">
                <a16:creationId xmlns:a16="http://schemas.microsoft.com/office/drawing/2014/main" id="{28483F11-C2FD-7BA2-9021-B28F80ADD919}"/>
              </a:ext>
            </a:extLst>
          </p:cNvPr>
          <p:cNvPicPr>
            <a:picLocks noChangeAspect="1"/>
          </p:cNvPicPr>
          <p:nvPr/>
        </p:nvPicPr>
        <p:blipFill>
          <a:blip r:embed="rId4"/>
          <a:stretch>
            <a:fillRect/>
          </a:stretch>
        </p:blipFill>
        <p:spPr>
          <a:xfrm flipV="1">
            <a:off x="668995" y="4244438"/>
            <a:ext cx="3833329" cy="985108"/>
          </a:xfrm>
          <a:prstGeom prst="rect">
            <a:avLst/>
          </a:prstGeom>
        </p:spPr>
      </p:pic>
      <p:sp>
        <p:nvSpPr>
          <p:cNvPr id="11" name="Subtitle 2">
            <a:extLst>
              <a:ext uri="{FF2B5EF4-FFF2-40B4-BE49-F238E27FC236}">
                <a16:creationId xmlns:a16="http://schemas.microsoft.com/office/drawing/2014/main" id="{BB24E20D-C1F4-2B2B-D324-14B5D4E51DB3}"/>
              </a:ext>
            </a:extLst>
          </p:cNvPr>
          <p:cNvSpPr txBox="1">
            <a:spLocks/>
          </p:cNvSpPr>
          <p:nvPr/>
        </p:nvSpPr>
        <p:spPr>
          <a:xfrm>
            <a:off x="672605" y="5739099"/>
            <a:ext cx="10846790"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Συμπέρασμα: Στις βίαιες κινήσεις, ο αέρας διεγείρεται, και για να αποφύγει τη</a:t>
            </a:r>
          </a:p>
          <a:p>
            <a:r>
              <a:rPr lang="el-GR" dirty="0">
                <a:solidFill>
                  <a:schemeClr val="bg1"/>
                </a:solidFill>
              </a:rPr>
              <a:t> δημιουργία κενού, συνεχίζει και ασκεί δύναμη στο κινούμενο σώμα.</a:t>
            </a:r>
          </a:p>
        </p:txBody>
      </p:sp>
      <p:sp>
        <p:nvSpPr>
          <p:cNvPr id="12" name="Subtitle 2">
            <a:extLst>
              <a:ext uri="{FF2B5EF4-FFF2-40B4-BE49-F238E27FC236}">
                <a16:creationId xmlns:a16="http://schemas.microsoft.com/office/drawing/2014/main" id="{59F47E05-9AA6-121A-7CD1-1159DF49BCF1}"/>
              </a:ext>
            </a:extLst>
          </p:cNvPr>
          <p:cNvSpPr txBox="1">
            <a:spLocks/>
          </p:cNvSpPr>
          <p:nvPr/>
        </p:nvSpPr>
        <p:spPr>
          <a:xfrm>
            <a:off x="3198511" y="3577363"/>
            <a:ext cx="579497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err="1">
                <a:solidFill>
                  <a:schemeClr val="accent4">
                    <a:lumMod val="60000"/>
                    <a:lumOff val="40000"/>
                  </a:schemeClr>
                </a:solidFill>
              </a:rPr>
              <a:t>αντιπερίσταση</a:t>
            </a:r>
            <a:endParaRPr lang="el-GR" dirty="0">
              <a:solidFill>
                <a:schemeClr val="accent4">
                  <a:lumMod val="60000"/>
                  <a:lumOff val="40000"/>
                </a:schemeClr>
              </a:solidFill>
            </a:endParaRPr>
          </a:p>
        </p:txBody>
      </p:sp>
    </p:spTree>
    <p:extLst>
      <p:ext uri="{BB962C8B-B14F-4D97-AF65-F5344CB8AC3E}">
        <p14:creationId xmlns:p14="http://schemas.microsoft.com/office/powerpoint/2010/main" val="911727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1.25E-6 3.7037E-6 L 0.59141 3.7037E-6 " pathEditMode="relative" rAng="0" ptsTypes="AA">
                                      <p:cBhvr>
                                        <p:cTn id="11" dur="10000" fill="hold"/>
                                        <p:tgtEl>
                                          <p:spTgt spid="7"/>
                                        </p:tgtEl>
                                        <p:attrNameLst>
                                          <p:attrName>ppt_x</p:attrName>
                                          <p:attrName>ppt_y</p:attrName>
                                        </p:attrNameLst>
                                      </p:cBhvr>
                                      <p:rCtr x="29570" y="0"/>
                                    </p:animMotion>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0"/>
                                        <p:tgtEl>
                                          <p:spTgt spid="9"/>
                                        </p:tgtEl>
                                      </p:cBhvr>
                                    </p:animEffect>
                                  </p:childTnLst>
                                </p:cTn>
                              </p:par>
                              <p:par>
                                <p:cTn id="15" presetID="10"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0"/>
                                        <p:tgtEl>
                                          <p:spTgt spid="10"/>
                                        </p:tgtEl>
                                      </p:cBhvr>
                                    </p:animEffect>
                                  </p:childTnLst>
                                </p:cTn>
                              </p:par>
                              <p:par>
                                <p:cTn id="18" presetID="42" presetClass="path" presetSubtype="0" accel="50000" decel="50000" fill="hold" nodeType="withEffect">
                                  <p:stCondLst>
                                    <p:cond delay="0"/>
                                  </p:stCondLst>
                                  <p:childTnLst>
                                    <p:animMotion origin="layout" path="M 1.25E-6 4.07407E-6 L 0.57877 -0.00649 " pathEditMode="relative" rAng="0" ptsTypes="AA">
                                      <p:cBhvr>
                                        <p:cTn id="19" dur="10000" fill="hold"/>
                                        <p:tgtEl>
                                          <p:spTgt spid="9"/>
                                        </p:tgtEl>
                                        <p:attrNameLst>
                                          <p:attrName>ppt_x</p:attrName>
                                          <p:attrName>ppt_y</p:attrName>
                                        </p:attrNameLst>
                                      </p:cBhvr>
                                      <p:rCtr x="28932" y="-324"/>
                                    </p:animMotion>
                                  </p:childTnLst>
                                </p:cTn>
                              </p:par>
                              <p:par>
                                <p:cTn id="20" presetID="42" presetClass="path" presetSubtype="0" accel="50000" decel="50000" fill="hold" nodeType="withEffect">
                                  <p:stCondLst>
                                    <p:cond delay="0"/>
                                  </p:stCondLst>
                                  <p:childTnLst>
                                    <p:animMotion origin="layout" path="M 8.33333E-7 -7.40741E-7 L 0.58346 -0.00185 " pathEditMode="relative" rAng="0" ptsTypes="AA">
                                      <p:cBhvr>
                                        <p:cTn id="21" dur="10000" fill="hold"/>
                                        <p:tgtEl>
                                          <p:spTgt spid="10"/>
                                        </p:tgtEl>
                                        <p:attrNameLst>
                                          <p:attrName>ppt_x</p:attrName>
                                          <p:attrName>ppt_y</p:attrName>
                                        </p:attrNameLst>
                                      </p:cBhvr>
                                      <p:rCtr x="29167" y="-93"/>
                                    </p:animMotion>
                                  </p:childTnLst>
                                </p:cTn>
                              </p:par>
                              <p:par>
                                <p:cTn id="22" presetID="6" presetClass="emph" presetSubtype="0" repeatCount="5000" autoRev="1" fill="hold" nodeType="withEffect">
                                  <p:stCondLst>
                                    <p:cond delay="3000"/>
                                  </p:stCondLst>
                                  <p:childTnLst>
                                    <p:animScale>
                                      <p:cBhvr>
                                        <p:cTn id="23" dur="500" fill="hold"/>
                                        <p:tgtEl>
                                          <p:spTgt spid="9"/>
                                        </p:tgtEl>
                                      </p:cBhvr>
                                      <p:by x="120000" y="120000"/>
                                    </p:animScale>
                                  </p:childTnLst>
                                </p:cTn>
                              </p:par>
                              <p:par>
                                <p:cTn id="24" presetID="6" presetClass="emph" presetSubtype="0" repeatCount="5000" autoRev="1" fill="hold" nodeType="withEffect">
                                  <p:stCondLst>
                                    <p:cond delay="3000"/>
                                  </p:stCondLst>
                                  <p:childTnLst>
                                    <p:animScale>
                                      <p:cBhvr>
                                        <p:cTn id="25" dur="500" fill="hold"/>
                                        <p:tgtEl>
                                          <p:spTgt spid="10"/>
                                        </p:tgtEl>
                                      </p:cBhvr>
                                      <p:by x="120000" y="120000"/>
                                    </p:animScale>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3F71017-DB14-6578-67DB-267BB28213F0}"/>
            </a:ext>
          </a:extLst>
        </p:cNvPr>
        <p:cNvGrpSpPr/>
        <p:nvPr/>
      </p:nvGrpSpPr>
      <p:grpSpPr>
        <a:xfrm>
          <a:off x="0" y="0"/>
          <a:ext cx="0" cy="0"/>
          <a:chOff x="0" y="0"/>
          <a:chExt cx="0" cy="0"/>
        </a:xfrm>
      </p:grpSpPr>
      <p:sp>
        <p:nvSpPr>
          <p:cNvPr id="20" name="Oval 19">
            <a:extLst>
              <a:ext uri="{FF2B5EF4-FFF2-40B4-BE49-F238E27FC236}">
                <a16:creationId xmlns:a16="http://schemas.microsoft.com/office/drawing/2014/main" id="{3E8F0A44-4C71-7F08-3E48-4711E64C2130}"/>
              </a:ext>
            </a:extLst>
          </p:cNvPr>
          <p:cNvSpPr/>
          <p:nvPr/>
        </p:nvSpPr>
        <p:spPr>
          <a:xfrm>
            <a:off x="3075511" y="894137"/>
            <a:ext cx="6092177" cy="6092177"/>
          </a:xfrm>
          <a:prstGeom prst="ellipse">
            <a:avLst/>
          </a:prstGeom>
          <a:pattFill prst="pct60">
            <a:fgClr>
              <a:schemeClr val="accent1"/>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sp>
        <p:nvSpPr>
          <p:cNvPr id="7" name="Oval 6">
            <a:extLst>
              <a:ext uri="{FF2B5EF4-FFF2-40B4-BE49-F238E27FC236}">
                <a16:creationId xmlns:a16="http://schemas.microsoft.com/office/drawing/2014/main" id="{4B853FB0-86B9-4A9D-28B5-9B79ABC8610F}"/>
              </a:ext>
            </a:extLst>
          </p:cNvPr>
          <p:cNvSpPr/>
          <p:nvPr/>
        </p:nvSpPr>
        <p:spPr>
          <a:xfrm>
            <a:off x="3470781" y="1293043"/>
            <a:ext cx="5311348" cy="5311348"/>
          </a:xfrm>
          <a:prstGeom prst="ellipse">
            <a:avLst/>
          </a:prstGeom>
          <a:pattFill prst="pct70">
            <a:fgClr>
              <a:schemeClr val="accent1"/>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sp>
        <p:nvSpPr>
          <p:cNvPr id="12" name="Title 1">
            <a:extLst>
              <a:ext uri="{FF2B5EF4-FFF2-40B4-BE49-F238E27FC236}">
                <a16:creationId xmlns:a16="http://schemas.microsoft.com/office/drawing/2014/main" id="{4F1859AB-0C96-3B11-B8ED-7434BEC9CFE3}"/>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Αριστοτέλης - Κόσμος</a:t>
            </a:r>
            <a:endParaRPr lang="en-150" sz="4400" dirty="0">
              <a:solidFill>
                <a:schemeClr val="bg1"/>
              </a:solidFill>
              <a:latin typeface="+mn-lt"/>
            </a:endParaRPr>
          </a:p>
        </p:txBody>
      </p:sp>
      <p:pic>
        <p:nvPicPr>
          <p:cNvPr id="11266" name="Picture 2">
            <a:extLst>
              <a:ext uri="{FF2B5EF4-FFF2-40B4-BE49-F238E27FC236}">
                <a16:creationId xmlns:a16="http://schemas.microsoft.com/office/drawing/2014/main" id="{EAF7F241-B632-0152-97BE-A270ED3623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0443" y="1718631"/>
            <a:ext cx="4476819" cy="4467972"/>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a:extLst>
              <a:ext uri="{FF2B5EF4-FFF2-40B4-BE49-F238E27FC236}">
                <a16:creationId xmlns:a16="http://schemas.microsoft.com/office/drawing/2014/main" id="{8EA46931-C4BB-045A-84F4-AD2DC744BEE7}"/>
              </a:ext>
            </a:extLst>
          </p:cNvPr>
          <p:cNvCxnSpPr/>
          <p:nvPr/>
        </p:nvCxnSpPr>
        <p:spPr>
          <a:xfrm flipH="1">
            <a:off x="8229600" y="2049137"/>
            <a:ext cx="1762699" cy="1200839"/>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75039D4B-4423-F23D-13A7-A814F5F20D1E}"/>
              </a:ext>
            </a:extLst>
          </p:cNvPr>
          <p:cNvSpPr txBox="1">
            <a:spLocks/>
          </p:cNvSpPr>
          <p:nvPr/>
        </p:nvSpPr>
        <p:spPr>
          <a:xfrm>
            <a:off x="9367745" y="1661851"/>
            <a:ext cx="2471057" cy="7745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latin typeface="+mj-lt"/>
              </a:rPr>
              <a:t>ΣΦΑΙΡΑ</a:t>
            </a:r>
          </a:p>
          <a:p>
            <a:r>
              <a:rPr lang="el-GR" sz="2000" dirty="0">
                <a:solidFill>
                  <a:schemeClr val="bg1"/>
                </a:solidFill>
                <a:latin typeface="+mj-lt"/>
              </a:rPr>
              <a:t>ΣΕΛΗΝΗΣ</a:t>
            </a:r>
            <a:endParaRPr lang="en-150" sz="2000" dirty="0">
              <a:solidFill>
                <a:schemeClr val="bg1"/>
              </a:solidFill>
              <a:latin typeface="+mj-lt"/>
            </a:endParaRPr>
          </a:p>
        </p:txBody>
      </p:sp>
      <p:cxnSp>
        <p:nvCxnSpPr>
          <p:cNvPr id="14" name="Straight Arrow Connector 13">
            <a:extLst>
              <a:ext uri="{FF2B5EF4-FFF2-40B4-BE49-F238E27FC236}">
                <a16:creationId xmlns:a16="http://schemas.microsoft.com/office/drawing/2014/main" id="{A99411DE-0740-1763-2BDC-2745935A0135}"/>
              </a:ext>
            </a:extLst>
          </p:cNvPr>
          <p:cNvCxnSpPr/>
          <p:nvPr/>
        </p:nvCxnSpPr>
        <p:spPr>
          <a:xfrm flipH="1">
            <a:off x="8218583" y="3995311"/>
            <a:ext cx="1762699" cy="1200839"/>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Subtitle 2">
            <a:extLst>
              <a:ext uri="{FF2B5EF4-FFF2-40B4-BE49-F238E27FC236}">
                <a16:creationId xmlns:a16="http://schemas.microsoft.com/office/drawing/2014/main" id="{A34A30DB-73F0-1315-326A-EC2CCBAB28F5}"/>
              </a:ext>
            </a:extLst>
          </p:cNvPr>
          <p:cNvSpPr txBox="1">
            <a:spLocks/>
          </p:cNvSpPr>
          <p:nvPr/>
        </p:nvSpPr>
        <p:spPr>
          <a:xfrm>
            <a:off x="9727894" y="3630931"/>
            <a:ext cx="1989722" cy="64633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latin typeface="+mj-lt"/>
              </a:rPr>
              <a:t>ΟΥΡΑΝΙΑ ΠΕΡΙΟΧΗ</a:t>
            </a:r>
            <a:endParaRPr lang="en-150" sz="2000" dirty="0">
              <a:solidFill>
                <a:schemeClr val="bg1"/>
              </a:solidFill>
              <a:latin typeface="+mj-lt"/>
            </a:endParaRPr>
          </a:p>
        </p:txBody>
      </p:sp>
      <p:sp>
        <p:nvSpPr>
          <p:cNvPr id="16" name="Oval 15">
            <a:extLst>
              <a:ext uri="{FF2B5EF4-FFF2-40B4-BE49-F238E27FC236}">
                <a16:creationId xmlns:a16="http://schemas.microsoft.com/office/drawing/2014/main" id="{A1B5F970-BC12-2146-68AE-99717ABA4BAF}"/>
              </a:ext>
            </a:extLst>
          </p:cNvPr>
          <p:cNvSpPr/>
          <p:nvPr/>
        </p:nvSpPr>
        <p:spPr>
          <a:xfrm>
            <a:off x="3889664" y="1732930"/>
            <a:ext cx="4419564" cy="4424430"/>
          </a:xfrm>
          <a:prstGeom prst="ellipse">
            <a:avLst/>
          </a:prstGeom>
          <a:noFill/>
          <a:ln w="762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sp>
        <p:nvSpPr>
          <p:cNvPr id="8" name="Subtitle 2">
            <a:extLst>
              <a:ext uri="{FF2B5EF4-FFF2-40B4-BE49-F238E27FC236}">
                <a16:creationId xmlns:a16="http://schemas.microsoft.com/office/drawing/2014/main" id="{B7256B9E-7F2E-22DB-0793-9AB3E8E0442B}"/>
              </a:ext>
            </a:extLst>
          </p:cNvPr>
          <p:cNvSpPr txBox="1">
            <a:spLocks/>
          </p:cNvSpPr>
          <p:nvPr/>
        </p:nvSpPr>
        <p:spPr>
          <a:xfrm>
            <a:off x="4886070" y="1068942"/>
            <a:ext cx="2471057" cy="53553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dirty="0">
                <a:solidFill>
                  <a:schemeClr val="bg1"/>
                </a:solidFill>
                <a:latin typeface="+mj-lt"/>
              </a:rPr>
              <a:t>AETHER</a:t>
            </a:r>
            <a:endParaRPr lang="en-150" sz="3200" dirty="0">
              <a:solidFill>
                <a:schemeClr val="bg1"/>
              </a:solidFill>
              <a:latin typeface="+mj-lt"/>
            </a:endParaRPr>
          </a:p>
        </p:txBody>
      </p:sp>
      <p:cxnSp>
        <p:nvCxnSpPr>
          <p:cNvPr id="17" name="Straight Arrow Connector 16">
            <a:extLst>
              <a:ext uri="{FF2B5EF4-FFF2-40B4-BE49-F238E27FC236}">
                <a16:creationId xmlns:a16="http://schemas.microsoft.com/office/drawing/2014/main" id="{D2963F2E-E866-CD54-16BE-092645A8782D}"/>
              </a:ext>
            </a:extLst>
          </p:cNvPr>
          <p:cNvCxnSpPr>
            <a:cxnSpLocks/>
          </p:cNvCxnSpPr>
          <p:nvPr/>
        </p:nvCxnSpPr>
        <p:spPr>
          <a:xfrm>
            <a:off x="2154565" y="2228161"/>
            <a:ext cx="2199721" cy="865973"/>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Subtitle 2">
            <a:extLst>
              <a:ext uri="{FF2B5EF4-FFF2-40B4-BE49-F238E27FC236}">
                <a16:creationId xmlns:a16="http://schemas.microsoft.com/office/drawing/2014/main" id="{5F1CB0C4-D70C-25DB-6238-BA2930D34FFF}"/>
              </a:ext>
            </a:extLst>
          </p:cNvPr>
          <p:cNvSpPr txBox="1">
            <a:spLocks/>
          </p:cNvSpPr>
          <p:nvPr/>
        </p:nvSpPr>
        <p:spPr>
          <a:xfrm>
            <a:off x="676714" y="1725970"/>
            <a:ext cx="1712821" cy="64633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latin typeface="+mj-lt"/>
              </a:rPr>
              <a:t>ΥΠΟΣΕΛΗΝΙΑ ΣΦΑΙΡΑ</a:t>
            </a:r>
            <a:endParaRPr lang="en-150" sz="2000" dirty="0">
              <a:solidFill>
                <a:schemeClr val="bg1"/>
              </a:solidFill>
              <a:latin typeface="+mj-lt"/>
            </a:endParaRPr>
          </a:p>
        </p:txBody>
      </p:sp>
    </p:spTree>
    <p:extLst>
      <p:ext uri="{BB962C8B-B14F-4D97-AF65-F5344CB8AC3E}">
        <p14:creationId xmlns:p14="http://schemas.microsoft.com/office/powerpoint/2010/main" val="4546658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2000" fill="hold"/>
                                        <p:tgtEl>
                                          <p:spTgt spid="16"/>
                                        </p:tgtEl>
                                        <p:attrNameLst>
                                          <p:attrName>ppt_w</p:attrName>
                                        </p:attrNameLst>
                                      </p:cBhvr>
                                      <p:tavLst>
                                        <p:tav tm="0">
                                          <p:val>
                                            <p:fltVal val="0"/>
                                          </p:val>
                                        </p:tav>
                                        <p:tav tm="100000">
                                          <p:val>
                                            <p:strVal val="#ppt_w"/>
                                          </p:val>
                                        </p:tav>
                                      </p:tavLst>
                                    </p:anim>
                                    <p:anim calcmode="lin" valueType="num">
                                      <p:cBhvr>
                                        <p:cTn id="13" dur="2000" fill="hold"/>
                                        <p:tgtEl>
                                          <p:spTgt spid="16"/>
                                        </p:tgtEl>
                                        <p:attrNameLst>
                                          <p:attrName>ppt_h</p:attrName>
                                        </p:attrNameLst>
                                      </p:cBhvr>
                                      <p:tavLst>
                                        <p:tav tm="0">
                                          <p:val>
                                            <p:fltVal val="0"/>
                                          </p:val>
                                        </p:tav>
                                        <p:tav tm="100000">
                                          <p:val>
                                            <p:strVal val="#ppt_h"/>
                                          </p:val>
                                        </p:tav>
                                      </p:tavLst>
                                    </p:anim>
                                    <p:animEffect transition="in" filter="fade">
                                      <p:cBhvr>
                                        <p:cTn id="14" dur="20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7" grpId="0" animBg="1"/>
      <p:bldP spid="13" grpId="0"/>
      <p:bldP spid="15" grpId="0"/>
      <p:bldP spid="16" grpId="0" animBg="1"/>
      <p:bldP spid="8" grpId="0"/>
      <p:bldP spid="18"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3015355-7C98-9164-7A6F-A3500EF11EC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3EEC0A8-945C-49CF-5305-C1C6F55AA530}"/>
              </a:ext>
            </a:extLst>
          </p:cNvPr>
          <p:cNvPicPr>
            <a:picLocks noChangeAspect="1"/>
          </p:cNvPicPr>
          <p:nvPr/>
        </p:nvPicPr>
        <p:blipFill>
          <a:blip r:embed="rId3"/>
          <a:stretch>
            <a:fillRect/>
          </a:stretch>
        </p:blipFill>
        <p:spPr>
          <a:xfrm>
            <a:off x="3437145" y="1628631"/>
            <a:ext cx="5317710" cy="3600738"/>
          </a:xfrm>
          <a:prstGeom prst="rect">
            <a:avLst/>
          </a:prstGeom>
        </p:spPr>
      </p:pic>
      <p:sp>
        <p:nvSpPr>
          <p:cNvPr id="11" name="Subtitle 2">
            <a:extLst>
              <a:ext uri="{FF2B5EF4-FFF2-40B4-BE49-F238E27FC236}">
                <a16:creationId xmlns:a16="http://schemas.microsoft.com/office/drawing/2014/main" id="{73962B55-53C2-5C0F-1DB0-0E2AB1D6BFB2}"/>
              </a:ext>
            </a:extLst>
          </p:cNvPr>
          <p:cNvSpPr txBox="1">
            <a:spLocks/>
          </p:cNvSpPr>
          <p:nvPr/>
        </p:nvSpPr>
        <p:spPr>
          <a:xfrm>
            <a:off x="10232571" y="6271925"/>
            <a:ext cx="1880843" cy="48013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dirty="0">
                <a:solidFill>
                  <a:schemeClr val="accent4">
                    <a:lumMod val="50000"/>
                  </a:schemeClr>
                </a:solidFill>
              </a:rPr>
              <a:t>[</a:t>
            </a:r>
            <a:r>
              <a:rPr lang="el-GR" sz="1400" dirty="0">
                <a:solidFill>
                  <a:schemeClr val="accent4">
                    <a:lumMod val="50000"/>
                  </a:schemeClr>
                </a:solidFill>
              </a:rPr>
              <a:t>Παρασκευόπουλος</a:t>
            </a:r>
            <a:r>
              <a:rPr lang="en-US" sz="1400" dirty="0">
                <a:solidFill>
                  <a:schemeClr val="accent4">
                    <a:lumMod val="50000"/>
                  </a:schemeClr>
                </a:solidFill>
              </a:rPr>
              <a:t>]</a:t>
            </a:r>
            <a:r>
              <a:rPr lang="el-GR" sz="1400" dirty="0">
                <a:solidFill>
                  <a:schemeClr val="accent4">
                    <a:lumMod val="50000"/>
                  </a:schemeClr>
                </a:solidFill>
              </a:rPr>
              <a:t> </a:t>
            </a:r>
            <a:r>
              <a:rPr lang="en-US" sz="1400" dirty="0">
                <a:solidFill>
                  <a:schemeClr val="accent4">
                    <a:lumMod val="50000"/>
                  </a:schemeClr>
                </a:solidFill>
              </a:rPr>
              <a:t>[Joshua </a:t>
            </a:r>
            <a:r>
              <a:rPr lang="en-US" sz="1400" dirty="0" err="1">
                <a:solidFill>
                  <a:schemeClr val="accent4">
                    <a:lumMod val="50000"/>
                  </a:schemeClr>
                </a:solidFill>
              </a:rPr>
              <a:t>Lande</a:t>
            </a:r>
            <a:r>
              <a:rPr lang="en-US" sz="1400" dirty="0">
                <a:solidFill>
                  <a:schemeClr val="accent4">
                    <a:lumMod val="50000"/>
                  </a:schemeClr>
                </a:solidFill>
              </a:rPr>
              <a:t>]</a:t>
            </a:r>
            <a:endParaRPr lang="en-150" sz="1400" dirty="0">
              <a:solidFill>
                <a:schemeClr val="accent4">
                  <a:lumMod val="50000"/>
                </a:schemeClr>
              </a:solidFill>
            </a:endParaRPr>
          </a:p>
        </p:txBody>
      </p:sp>
      <p:sp>
        <p:nvSpPr>
          <p:cNvPr id="12" name="Title 1">
            <a:extLst>
              <a:ext uri="{FF2B5EF4-FFF2-40B4-BE49-F238E27FC236}">
                <a16:creationId xmlns:a16="http://schemas.microsoft.com/office/drawing/2014/main" id="{837759D4-98B3-F936-1D43-6DC4C5B82CF6}"/>
              </a:ext>
            </a:extLst>
          </p:cNvPr>
          <p:cNvSpPr txBox="1">
            <a:spLocks/>
          </p:cNvSpPr>
          <p:nvPr/>
        </p:nvSpPr>
        <p:spPr>
          <a:xfrm>
            <a:off x="187287" y="415968"/>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Ο Περιοδικός Πίνακας κατά Αριστοτέλη</a:t>
            </a:r>
            <a:endParaRPr lang="en-150" sz="4400" dirty="0">
              <a:solidFill>
                <a:schemeClr val="bg1"/>
              </a:solidFill>
              <a:latin typeface="+mn-lt"/>
            </a:endParaRPr>
          </a:p>
        </p:txBody>
      </p:sp>
    </p:spTree>
    <p:extLst>
      <p:ext uri="{BB962C8B-B14F-4D97-AF65-F5344CB8AC3E}">
        <p14:creationId xmlns:p14="http://schemas.microsoft.com/office/powerpoint/2010/main" val="27269177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CE5E960-977E-27DA-A774-BCF33DAFC075}"/>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5778C1EF-6FED-EA60-AC94-F6EE513036B2}"/>
              </a:ext>
            </a:extLst>
          </p:cNvPr>
          <p:cNvSpPr txBox="1">
            <a:spLocks/>
          </p:cNvSpPr>
          <p:nvPr/>
        </p:nvSpPr>
        <p:spPr>
          <a:xfrm>
            <a:off x="187287" y="415968"/>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Ο Περιοδικός Πίνακας κατά </a:t>
            </a:r>
            <a:r>
              <a:rPr lang="el-GR" sz="4400" dirty="0" err="1">
                <a:solidFill>
                  <a:schemeClr val="bg1"/>
                </a:solidFill>
                <a:latin typeface="+mn-lt"/>
              </a:rPr>
              <a:t>Μεντελέγιεφ</a:t>
            </a:r>
            <a:endParaRPr lang="en-150" sz="4400" dirty="0">
              <a:solidFill>
                <a:schemeClr val="bg1"/>
              </a:solidFill>
              <a:latin typeface="+mn-lt"/>
            </a:endParaRPr>
          </a:p>
        </p:txBody>
      </p:sp>
      <p:pic>
        <p:nvPicPr>
          <p:cNvPr id="3" name="Picture 2">
            <a:extLst>
              <a:ext uri="{FF2B5EF4-FFF2-40B4-BE49-F238E27FC236}">
                <a16:creationId xmlns:a16="http://schemas.microsoft.com/office/drawing/2014/main" id="{FC4AEA8F-B779-10CF-A702-76C8926DE6EA}"/>
              </a:ext>
            </a:extLst>
          </p:cNvPr>
          <p:cNvPicPr>
            <a:picLocks noChangeAspect="1"/>
          </p:cNvPicPr>
          <p:nvPr/>
        </p:nvPicPr>
        <p:blipFill>
          <a:blip r:embed="rId3"/>
          <a:stretch>
            <a:fillRect/>
          </a:stretch>
        </p:blipFill>
        <p:spPr>
          <a:xfrm>
            <a:off x="2287132" y="1604660"/>
            <a:ext cx="7617735" cy="4667265"/>
          </a:xfrm>
          <a:prstGeom prst="rect">
            <a:avLst/>
          </a:prstGeom>
        </p:spPr>
      </p:pic>
    </p:spTree>
    <p:extLst>
      <p:ext uri="{BB962C8B-B14F-4D97-AF65-F5344CB8AC3E}">
        <p14:creationId xmlns:p14="http://schemas.microsoft.com/office/powerpoint/2010/main" val="29967494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D6C8B52-8BFE-8957-77F2-5E777D1D7398}"/>
            </a:ext>
          </a:extLst>
        </p:cNvPr>
        <p:cNvGrpSpPr/>
        <p:nvPr/>
      </p:nvGrpSpPr>
      <p:grpSpPr>
        <a:xfrm>
          <a:off x="0" y="0"/>
          <a:ext cx="0" cy="0"/>
          <a:chOff x="0" y="0"/>
          <a:chExt cx="0" cy="0"/>
        </a:xfrm>
      </p:grpSpPr>
      <p:sp>
        <p:nvSpPr>
          <p:cNvPr id="11" name="Subtitle 2">
            <a:extLst>
              <a:ext uri="{FF2B5EF4-FFF2-40B4-BE49-F238E27FC236}">
                <a16:creationId xmlns:a16="http://schemas.microsoft.com/office/drawing/2014/main" id="{B304200F-E935-D76A-6D94-3D7778D9EB3D}"/>
              </a:ext>
            </a:extLst>
          </p:cNvPr>
          <p:cNvSpPr txBox="1">
            <a:spLocks/>
          </p:cNvSpPr>
          <p:nvPr/>
        </p:nvSpPr>
        <p:spPr>
          <a:xfrm>
            <a:off x="10232571" y="6271925"/>
            <a:ext cx="1880843" cy="2862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dirty="0">
                <a:solidFill>
                  <a:schemeClr val="accent4">
                    <a:lumMod val="50000"/>
                  </a:schemeClr>
                </a:solidFill>
              </a:rPr>
              <a:t>[www.abc.net.au</a:t>
            </a:r>
            <a:r>
              <a:rPr lang="el-GR" sz="1400" dirty="0">
                <a:solidFill>
                  <a:schemeClr val="accent4">
                    <a:lumMod val="50000"/>
                  </a:schemeClr>
                </a:solidFill>
              </a:rPr>
              <a:t>]</a:t>
            </a:r>
            <a:endParaRPr lang="en-150" sz="1400" dirty="0">
              <a:solidFill>
                <a:schemeClr val="accent4">
                  <a:lumMod val="50000"/>
                </a:schemeClr>
              </a:solidFill>
            </a:endParaRPr>
          </a:p>
        </p:txBody>
      </p:sp>
      <p:sp>
        <p:nvSpPr>
          <p:cNvPr id="12" name="Title 1">
            <a:extLst>
              <a:ext uri="{FF2B5EF4-FFF2-40B4-BE49-F238E27FC236}">
                <a16:creationId xmlns:a16="http://schemas.microsoft.com/office/drawing/2014/main" id="{FCA8ABD4-9D33-B02F-992D-CBF024C65075}"/>
              </a:ext>
            </a:extLst>
          </p:cNvPr>
          <p:cNvSpPr txBox="1">
            <a:spLocks/>
          </p:cNvSpPr>
          <p:nvPr/>
        </p:nvSpPr>
        <p:spPr>
          <a:xfrm>
            <a:off x="187287" y="415968"/>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solidFill>
                  <a:schemeClr val="bg1"/>
                </a:solidFill>
                <a:latin typeface="+mn-lt"/>
              </a:rPr>
              <a:t>Standard Model of Elementary Particles</a:t>
            </a:r>
            <a:endParaRPr lang="en-150" sz="4400" dirty="0">
              <a:solidFill>
                <a:schemeClr val="bg1"/>
              </a:solidFill>
              <a:latin typeface="+mn-lt"/>
            </a:endParaRPr>
          </a:p>
        </p:txBody>
      </p:sp>
      <p:pic>
        <p:nvPicPr>
          <p:cNvPr id="10244" name="Picture 4" descr="Standard Model of physics">
            <a:extLst>
              <a:ext uri="{FF2B5EF4-FFF2-40B4-BE49-F238E27FC236}">
                <a16:creationId xmlns:a16="http://schemas.microsoft.com/office/drawing/2014/main" id="{11764FE3-62F4-0396-F6DC-C4BEB3B51B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5103" y="1401586"/>
            <a:ext cx="6667500" cy="501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573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4"/>
                                        </p:tgtEl>
                                        <p:attrNameLst>
                                          <p:attrName>style.visibility</p:attrName>
                                        </p:attrNameLst>
                                      </p:cBhvr>
                                      <p:to>
                                        <p:strVal val="visible"/>
                                      </p:to>
                                    </p:set>
                                    <p:animEffect transition="in" filter="fade">
                                      <p:cBhvr>
                                        <p:cTn id="12" dur="500"/>
                                        <p:tgtEl>
                                          <p:spTgt spid="1024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A7263E6-7399-0E80-2940-A785C3D20A4F}"/>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745A976B-32E8-8AD2-9AB9-39CC8F554D09}"/>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Αριστοτέλης - Κόσμος</a:t>
            </a:r>
            <a:endParaRPr lang="en-150" sz="4400" dirty="0">
              <a:solidFill>
                <a:schemeClr val="bg1"/>
              </a:solidFill>
              <a:latin typeface="+mn-lt"/>
            </a:endParaRPr>
          </a:p>
        </p:txBody>
      </p:sp>
      <p:pic>
        <p:nvPicPr>
          <p:cNvPr id="3" name="Picture 2">
            <a:extLst>
              <a:ext uri="{FF2B5EF4-FFF2-40B4-BE49-F238E27FC236}">
                <a16:creationId xmlns:a16="http://schemas.microsoft.com/office/drawing/2014/main" id="{9D5114B5-4965-EE61-5D6D-5A7B0B6034F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8000"/>
                    </a14:imgEffect>
                    <a14:imgEffect>
                      <a14:brightnessContrast contrast="10000"/>
                    </a14:imgEffect>
                  </a14:imgLayer>
                </a14:imgProps>
              </a:ext>
            </a:extLst>
          </a:blip>
          <a:stretch>
            <a:fillRect/>
          </a:stretch>
        </p:blipFill>
        <p:spPr>
          <a:xfrm>
            <a:off x="3177550" y="1612132"/>
            <a:ext cx="6124575" cy="4352925"/>
          </a:xfrm>
          <a:prstGeom prst="rect">
            <a:avLst/>
          </a:prstGeom>
        </p:spPr>
      </p:pic>
    </p:spTree>
    <p:extLst>
      <p:ext uri="{BB962C8B-B14F-4D97-AF65-F5344CB8AC3E}">
        <p14:creationId xmlns:p14="http://schemas.microsoft.com/office/powerpoint/2010/main" val="30324725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0" fill="hold"/>
                                        <p:tgtEl>
                                          <p:spTgt spid="3"/>
                                        </p:tgtEl>
                                        <p:attrNameLst>
                                          <p:attrName>ppt_w</p:attrName>
                                        </p:attrNameLst>
                                      </p:cBhvr>
                                      <p:tavLst>
                                        <p:tav tm="0">
                                          <p:val>
                                            <p:fltVal val="0"/>
                                          </p:val>
                                        </p:tav>
                                        <p:tav tm="100000">
                                          <p:val>
                                            <p:strVal val="#ppt_w"/>
                                          </p:val>
                                        </p:tav>
                                      </p:tavLst>
                                    </p:anim>
                                    <p:anim calcmode="lin" valueType="num">
                                      <p:cBhvr>
                                        <p:cTn id="8" dur="10000" fill="hold"/>
                                        <p:tgtEl>
                                          <p:spTgt spid="3"/>
                                        </p:tgtEl>
                                        <p:attrNameLst>
                                          <p:attrName>ppt_h</p:attrName>
                                        </p:attrNameLst>
                                      </p:cBhvr>
                                      <p:tavLst>
                                        <p:tav tm="0">
                                          <p:val>
                                            <p:fltVal val="0"/>
                                          </p:val>
                                        </p:tav>
                                        <p:tav tm="100000">
                                          <p:val>
                                            <p:strVal val="#ppt_h"/>
                                          </p:val>
                                        </p:tav>
                                      </p:tavLst>
                                    </p:anim>
                                    <p:animEffect transition="in" filter="fade">
                                      <p:cBhvr>
                                        <p:cTn id="9" dur="10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E4D2638-1FC1-E7E4-EDD4-B0E9EAC3E2FA}"/>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2AB3F26A-6EB2-2BED-43EF-216A9E67E016}"/>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Αριστοτέλης - Κόσμος</a:t>
            </a:r>
            <a:endParaRPr lang="en-150" sz="4400" dirty="0">
              <a:solidFill>
                <a:schemeClr val="bg1"/>
              </a:solidFill>
              <a:latin typeface="+mn-lt"/>
            </a:endParaRPr>
          </a:p>
        </p:txBody>
      </p:sp>
      <p:sp>
        <p:nvSpPr>
          <p:cNvPr id="2" name="Subtitle 2">
            <a:extLst>
              <a:ext uri="{FF2B5EF4-FFF2-40B4-BE49-F238E27FC236}">
                <a16:creationId xmlns:a16="http://schemas.microsoft.com/office/drawing/2014/main" id="{5F7BFBE8-75CA-7C34-4EFB-D425127E11C5}"/>
              </a:ext>
            </a:extLst>
          </p:cNvPr>
          <p:cNvSpPr>
            <a:spLocks noGrp="1"/>
          </p:cNvSpPr>
          <p:nvPr>
            <p:ph type="subTitle" idx="1"/>
          </p:nvPr>
        </p:nvSpPr>
        <p:spPr>
          <a:xfrm>
            <a:off x="3351842" y="1409227"/>
            <a:ext cx="5488316" cy="424732"/>
          </a:xfrm>
        </p:spPr>
        <p:txBody>
          <a:bodyPr wrap="square">
            <a:spAutoFit/>
          </a:bodyPr>
          <a:lstStyle/>
          <a:p>
            <a:r>
              <a:rPr lang="el-GR" dirty="0">
                <a:solidFill>
                  <a:schemeClr val="bg1"/>
                </a:solidFill>
              </a:rPr>
              <a:t>Δύο περιοχές</a:t>
            </a:r>
            <a:endParaRPr lang="en-150" dirty="0">
              <a:solidFill>
                <a:schemeClr val="bg1"/>
              </a:solidFill>
            </a:endParaRPr>
          </a:p>
        </p:txBody>
      </p:sp>
      <p:sp>
        <p:nvSpPr>
          <p:cNvPr id="3" name="Subtitle 2">
            <a:extLst>
              <a:ext uri="{FF2B5EF4-FFF2-40B4-BE49-F238E27FC236}">
                <a16:creationId xmlns:a16="http://schemas.microsoft.com/office/drawing/2014/main" id="{C622C328-7F8D-886A-1DB7-0CF75E4CF59E}"/>
              </a:ext>
            </a:extLst>
          </p:cNvPr>
          <p:cNvSpPr txBox="1">
            <a:spLocks/>
          </p:cNvSpPr>
          <p:nvPr/>
        </p:nvSpPr>
        <p:spPr>
          <a:xfrm>
            <a:off x="483640" y="2255591"/>
            <a:ext cx="5488316" cy="134601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err="1">
                <a:solidFill>
                  <a:schemeClr val="bg1"/>
                </a:solidFill>
              </a:rPr>
              <a:t>Υπο</a:t>
            </a:r>
            <a:r>
              <a:rPr lang="el-GR" u="sng" dirty="0">
                <a:solidFill>
                  <a:schemeClr val="bg1"/>
                </a:solidFill>
              </a:rPr>
              <a:t>-σελήνια περιοχή</a:t>
            </a:r>
          </a:p>
          <a:p>
            <a:r>
              <a:rPr lang="el-GR" dirty="0">
                <a:solidFill>
                  <a:schemeClr val="bg1"/>
                </a:solidFill>
              </a:rPr>
              <a:t>Γήινη περιοχή</a:t>
            </a:r>
          </a:p>
          <a:p>
            <a:r>
              <a:rPr lang="el-GR" dirty="0">
                <a:solidFill>
                  <a:schemeClr val="bg1"/>
                </a:solidFill>
              </a:rPr>
              <a:t>Φυσικές κινήσεις: ευθύγραμμες</a:t>
            </a:r>
            <a:endParaRPr lang="en-150" dirty="0">
              <a:solidFill>
                <a:schemeClr val="bg1"/>
              </a:solidFill>
            </a:endParaRPr>
          </a:p>
        </p:txBody>
      </p:sp>
      <p:sp>
        <p:nvSpPr>
          <p:cNvPr id="4" name="Subtitle 2">
            <a:extLst>
              <a:ext uri="{FF2B5EF4-FFF2-40B4-BE49-F238E27FC236}">
                <a16:creationId xmlns:a16="http://schemas.microsoft.com/office/drawing/2014/main" id="{4288AC53-7FF5-0A98-185B-2EC109CAEC7D}"/>
              </a:ext>
            </a:extLst>
          </p:cNvPr>
          <p:cNvSpPr txBox="1">
            <a:spLocks/>
          </p:cNvSpPr>
          <p:nvPr/>
        </p:nvSpPr>
        <p:spPr>
          <a:xfrm>
            <a:off x="6615600" y="2255590"/>
            <a:ext cx="5488316" cy="134601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err="1">
                <a:solidFill>
                  <a:schemeClr val="bg1"/>
                </a:solidFill>
              </a:rPr>
              <a:t>Υπερ</a:t>
            </a:r>
            <a:r>
              <a:rPr lang="el-GR" u="sng" dirty="0">
                <a:solidFill>
                  <a:schemeClr val="bg1"/>
                </a:solidFill>
              </a:rPr>
              <a:t>-σελήνια περιοχή</a:t>
            </a:r>
          </a:p>
          <a:p>
            <a:r>
              <a:rPr lang="el-GR" dirty="0">
                <a:solidFill>
                  <a:schemeClr val="bg1"/>
                </a:solidFill>
              </a:rPr>
              <a:t>Ουράνια περιοχή</a:t>
            </a:r>
          </a:p>
          <a:p>
            <a:r>
              <a:rPr lang="el-GR" dirty="0">
                <a:solidFill>
                  <a:schemeClr val="bg1"/>
                </a:solidFill>
              </a:rPr>
              <a:t>Φυσικές κινήσεις: κυκλικές</a:t>
            </a:r>
            <a:endParaRPr lang="en-150" dirty="0">
              <a:solidFill>
                <a:schemeClr val="bg1"/>
              </a:solidFill>
            </a:endParaRPr>
          </a:p>
        </p:txBody>
      </p:sp>
      <p:pic>
        <p:nvPicPr>
          <p:cNvPr id="5" name="Picture 4">
            <a:extLst>
              <a:ext uri="{FF2B5EF4-FFF2-40B4-BE49-F238E27FC236}">
                <a16:creationId xmlns:a16="http://schemas.microsoft.com/office/drawing/2014/main" id="{6A48496A-1E16-3D26-5E00-6420E86051D6}"/>
              </a:ext>
            </a:extLst>
          </p:cNvPr>
          <p:cNvPicPr>
            <a:picLocks noChangeAspect="1"/>
          </p:cNvPicPr>
          <p:nvPr/>
        </p:nvPicPr>
        <p:blipFill rotWithShape="1">
          <a:blip r:embed="rId3"/>
          <a:srcRect b="28570"/>
          <a:stretch/>
        </p:blipFill>
        <p:spPr>
          <a:xfrm>
            <a:off x="2804644" y="4023231"/>
            <a:ext cx="846308" cy="403200"/>
          </a:xfrm>
          <a:prstGeom prst="rect">
            <a:avLst/>
          </a:prstGeom>
        </p:spPr>
      </p:pic>
      <p:pic>
        <p:nvPicPr>
          <p:cNvPr id="19" name="Picture 18">
            <a:extLst>
              <a:ext uri="{FF2B5EF4-FFF2-40B4-BE49-F238E27FC236}">
                <a16:creationId xmlns:a16="http://schemas.microsoft.com/office/drawing/2014/main" id="{DD9C03B2-651E-1D8E-D35C-D0487FCBC427}"/>
              </a:ext>
            </a:extLst>
          </p:cNvPr>
          <p:cNvPicPr>
            <a:picLocks noChangeAspect="1"/>
          </p:cNvPicPr>
          <p:nvPr/>
        </p:nvPicPr>
        <p:blipFill>
          <a:blip r:embed="rId4"/>
          <a:stretch>
            <a:fillRect/>
          </a:stretch>
        </p:blipFill>
        <p:spPr>
          <a:xfrm>
            <a:off x="7679714" y="4023231"/>
            <a:ext cx="3360087" cy="2130549"/>
          </a:xfrm>
          <a:prstGeom prst="rect">
            <a:avLst/>
          </a:prstGeom>
        </p:spPr>
      </p:pic>
    </p:spTree>
    <p:extLst>
      <p:ext uri="{BB962C8B-B14F-4D97-AF65-F5344CB8AC3E}">
        <p14:creationId xmlns:p14="http://schemas.microsoft.com/office/powerpoint/2010/main" val="32878261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Effect transition="in" filter="fade">
                                      <p:cBhvr>
                                        <p:cTn id="32" dur="500"/>
                                        <p:tgtEl>
                                          <p:spTgt spid="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Effect transition="in" filter="fade">
                                      <p:cBhvr>
                                        <p:cTn id="37" dur="500"/>
                                        <p:tgtEl>
                                          <p:spTgt spid="4">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par>
                                <p:cTn id="43" presetID="42" presetClass="path" presetSubtype="0" accel="50000" decel="50000" fill="hold" nodeType="withEffect">
                                  <p:stCondLst>
                                    <p:cond delay="0"/>
                                  </p:stCondLst>
                                  <p:childTnLst>
                                    <p:animMotion origin="layout" path="M -3.54167E-6 -2.22222E-6 L -0.00078 0.2456 " pathEditMode="relative" rAng="0" ptsTypes="AA">
                                      <p:cBhvr>
                                        <p:cTn id="44" dur="2000" fill="hold"/>
                                        <p:tgtEl>
                                          <p:spTgt spid="5"/>
                                        </p:tgtEl>
                                        <p:attrNameLst>
                                          <p:attrName>ppt_x</p:attrName>
                                          <p:attrName>ppt_y</p:attrName>
                                        </p:attrNameLst>
                                      </p:cBhvr>
                                      <p:rCtr x="-39" y="12269"/>
                                    </p:animMotion>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P spid="4"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299CCC7-2948-2913-65C3-4A8A290190C8}"/>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7FA553D7-8A48-9BD4-A186-FD73EAD1B511}"/>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Ουράνιες κινήσεις</a:t>
            </a:r>
          </a:p>
        </p:txBody>
      </p:sp>
      <p:pic>
        <p:nvPicPr>
          <p:cNvPr id="8" name="The Moving Stars of the Northern Hemisphere">
            <a:hlinkClick r:id="" action="ppaction://media"/>
            <a:extLst>
              <a:ext uri="{FF2B5EF4-FFF2-40B4-BE49-F238E27FC236}">
                <a16:creationId xmlns:a16="http://schemas.microsoft.com/office/drawing/2014/main" id="{B544CA2B-A6C3-E13D-3A0B-E2485BDC3CE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44868" y="1134876"/>
            <a:ext cx="8702263" cy="5437260"/>
          </a:xfrm>
          <a:prstGeom prst="rect">
            <a:avLst/>
          </a:prstGeom>
        </p:spPr>
      </p:pic>
    </p:spTree>
    <p:extLst>
      <p:ext uri="{BB962C8B-B14F-4D97-AF65-F5344CB8AC3E}">
        <p14:creationId xmlns:p14="http://schemas.microsoft.com/office/powerpoint/2010/main" val="11722814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808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0FCA784-10A9-A61A-2FBD-0695666A113C}"/>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0FC6FCB7-A9F1-3FF9-FF9C-4A29EF7F27EE}"/>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Ουράνιες κινήσεις</a:t>
            </a:r>
          </a:p>
        </p:txBody>
      </p:sp>
      <p:pic>
        <p:nvPicPr>
          <p:cNvPr id="2" name="Jewels of the night sky_ time-lapse video, Chile - Nikon D810A">
            <a:hlinkClick r:id="" action="ppaction://media"/>
            <a:extLst>
              <a:ext uri="{FF2B5EF4-FFF2-40B4-BE49-F238E27FC236}">
                <a16:creationId xmlns:a16="http://schemas.microsoft.com/office/drawing/2014/main" id="{4AE7C2F2-C6AB-ED1E-F1A0-134FC83B912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53966" y="1341140"/>
            <a:ext cx="8084068" cy="4546828"/>
          </a:xfrm>
          <a:prstGeom prst="rect">
            <a:avLst/>
          </a:prstGeom>
        </p:spPr>
      </p:pic>
    </p:spTree>
    <p:extLst>
      <p:ext uri="{BB962C8B-B14F-4D97-AF65-F5344CB8AC3E}">
        <p14:creationId xmlns:p14="http://schemas.microsoft.com/office/powerpoint/2010/main" val="42470559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0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0C58CDC-C91C-16DA-B828-DF5EC95E761B}"/>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E8F69EE3-D224-3BBB-4687-2D61505758EB}"/>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Ουράνιες κινήσεις</a:t>
            </a:r>
          </a:p>
        </p:txBody>
      </p:sp>
      <p:pic>
        <p:nvPicPr>
          <p:cNvPr id="3" name="'Sun Lapse' Motion controlled 4K time Lapse">
            <a:hlinkClick r:id="" action="ppaction://media"/>
            <a:extLst>
              <a:ext uri="{FF2B5EF4-FFF2-40B4-BE49-F238E27FC236}">
                <a16:creationId xmlns:a16="http://schemas.microsoft.com/office/drawing/2014/main" id="{6ED8BEF3-BD1F-A69C-C02E-25EF75D83CA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94716" y="1209856"/>
            <a:ext cx="8402568" cy="4725965"/>
          </a:xfrm>
          <a:prstGeom prst="rect">
            <a:avLst/>
          </a:prstGeom>
        </p:spPr>
      </p:pic>
    </p:spTree>
    <p:extLst>
      <p:ext uri="{BB962C8B-B14F-4D97-AF65-F5344CB8AC3E}">
        <p14:creationId xmlns:p14="http://schemas.microsoft.com/office/powerpoint/2010/main" val="875603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4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D293E92-0DC4-A03F-22BF-5701465A1971}"/>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32700F09-E411-99CE-BF74-52E120DA198A}"/>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Ηλιακό ρολόι</a:t>
            </a:r>
          </a:p>
        </p:txBody>
      </p:sp>
      <p:pic>
        <p:nvPicPr>
          <p:cNvPr id="4" name="Time Lapse Sun Dial">
            <a:hlinkClick r:id="" action="ppaction://media"/>
            <a:extLst>
              <a:ext uri="{FF2B5EF4-FFF2-40B4-BE49-F238E27FC236}">
                <a16:creationId xmlns:a16="http://schemas.microsoft.com/office/drawing/2014/main" id="{4015B0F1-A292-DCA5-ADE6-900C485FD83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95311" y="1489754"/>
            <a:ext cx="7838106" cy="4408488"/>
          </a:xfrm>
          <a:prstGeom prst="rect">
            <a:avLst/>
          </a:prstGeom>
        </p:spPr>
      </p:pic>
    </p:spTree>
    <p:extLst>
      <p:ext uri="{BB962C8B-B14F-4D97-AF65-F5344CB8AC3E}">
        <p14:creationId xmlns:p14="http://schemas.microsoft.com/office/powerpoint/2010/main" val="232491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1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9D4609A-111B-C85F-A3D1-A319B46D745F}"/>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D8D1AFEA-5C82-594B-FEF1-6CAE8E170F14}"/>
              </a:ext>
            </a:extLst>
          </p:cNvPr>
          <p:cNvSpPr txBox="1">
            <a:spLocks/>
          </p:cNvSpPr>
          <p:nvPr/>
        </p:nvSpPr>
        <p:spPr>
          <a:xfrm>
            <a:off x="174434" y="285864"/>
            <a:ext cx="11843132"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Αριστοτέλης - Κόσμος</a:t>
            </a:r>
            <a:endParaRPr lang="en-150" sz="4400" dirty="0">
              <a:solidFill>
                <a:schemeClr val="bg1"/>
              </a:solidFill>
              <a:latin typeface="+mn-lt"/>
            </a:endParaRPr>
          </a:p>
        </p:txBody>
      </p:sp>
      <p:sp>
        <p:nvSpPr>
          <p:cNvPr id="2" name="Subtitle 2">
            <a:extLst>
              <a:ext uri="{FF2B5EF4-FFF2-40B4-BE49-F238E27FC236}">
                <a16:creationId xmlns:a16="http://schemas.microsoft.com/office/drawing/2014/main" id="{497FC397-2DEC-082F-D59F-A1CAEFF52C55}"/>
              </a:ext>
            </a:extLst>
          </p:cNvPr>
          <p:cNvSpPr>
            <a:spLocks noGrp="1"/>
          </p:cNvSpPr>
          <p:nvPr>
            <p:ph type="subTitle" idx="1"/>
          </p:nvPr>
        </p:nvSpPr>
        <p:spPr>
          <a:xfrm>
            <a:off x="3351842" y="1409227"/>
            <a:ext cx="5488316" cy="424732"/>
          </a:xfrm>
        </p:spPr>
        <p:txBody>
          <a:bodyPr wrap="square">
            <a:spAutoFit/>
          </a:bodyPr>
          <a:lstStyle/>
          <a:p>
            <a:r>
              <a:rPr lang="el-GR" dirty="0">
                <a:solidFill>
                  <a:schemeClr val="bg1"/>
                </a:solidFill>
              </a:rPr>
              <a:t>Δύο περιοχές</a:t>
            </a:r>
            <a:endParaRPr lang="en-150" dirty="0">
              <a:solidFill>
                <a:schemeClr val="bg1"/>
              </a:solidFill>
            </a:endParaRPr>
          </a:p>
        </p:txBody>
      </p:sp>
      <p:sp>
        <p:nvSpPr>
          <p:cNvPr id="3" name="Subtitle 2">
            <a:extLst>
              <a:ext uri="{FF2B5EF4-FFF2-40B4-BE49-F238E27FC236}">
                <a16:creationId xmlns:a16="http://schemas.microsoft.com/office/drawing/2014/main" id="{E4EDE35F-FF07-1DD1-57B6-0F7F1662FE4D}"/>
              </a:ext>
            </a:extLst>
          </p:cNvPr>
          <p:cNvSpPr txBox="1">
            <a:spLocks/>
          </p:cNvSpPr>
          <p:nvPr/>
        </p:nvSpPr>
        <p:spPr>
          <a:xfrm>
            <a:off x="938254" y="2255591"/>
            <a:ext cx="5033702" cy="3188565"/>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err="1">
                <a:solidFill>
                  <a:schemeClr val="bg1"/>
                </a:solidFill>
              </a:rPr>
              <a:t>Υπο</a:t>
            </a:r>
            <a:r>
              <a:rPr lang="el-GR" u="sng" dirty="0">
                <a:solidFill>
                  <a:schemeClr val="bg1"/>
                </a:solidFill>
              </a:rPr>
              <a:t>-σελήνια περιοχή</a:t>
            </a:r>
          </a:p>
          <a:p>
            <a:r>
              <a:rPr lang="el-GR" dirty="0">
                <a:solidFill>
                  <a:schemeClr val="bg1"/>
                </a:solidFill>
              </a:rPr>
              <a:t>Γήινη περιοχή</a:t>
            </a:r>
          </a:p>
          <a:p>
            <a:r>
              <a:rPr lang="el-GR" dirty="0">
                <a:solidFill>
                  <a:schemeClr val="bg1"/>
                </a:solidFill>
              </a:rPr>
              <a:t>Φυσικές κινήσεις: ευθύγραμμες</a:t>
            </a:r>
          </a:p>
          <a:p>
            <a:endParaRPr lang="el-GR" dirty="0">
              <a:solidFill>
                <a:schemeClr val="bg1"/>
              </a:solidFill>
            </a:endParaRPr>
          </a:p>
          <a:p>
            <a:r>
              <a:rPr lang="el-GR" u="sng" dirty="0">
                <a:solidFill>
                  <a:schemeClr val="bg1"/>
                </a:solidFill>
              </a:rPr>
              <a:t>Αίτιο (κινούν)</a:t>
            </a:r>
          </a:p>
          <a:p>
            <a:r>
              <a:rPr lang="el-GR" dirty="0">
                <a:solidFill>
                  <a:schemeClr val="bg1"/>
                </a:solidFill>
              </a:rPr>
              <a:t>Φυσικές κινήσεις: φύση σώματος</a:t>
            </a:r>
            <a:endParaRPr lang="en-150" dirty="0">
              <a:solidFill>
                <a:schemeClr val="bg1"/>
              </a:solidFill>
            </a:endParaRPr>
          </a:p>
          <a:p>
            <a:r>
              <a:rPr lang="el-GR" dirty="0">
                <a:solidFill>
                  <a:schemeClr val="bg1"/>
                </a:solidFill>
              </a:rPr>
              <a:t>Βίαιες κινήσεις: εξωτερικό αίτιο</a:t>
            </a:r>
          </a:p>
        </p:txBody>
      </p:sp>
      <p:sp>
        <p:nvSpPr>
          <p:cNvPr id="4" name="Subtitle 2">
            <a:extLst>
              <a:ext uri="{FF2B5EF4-FFF2-40B4-BE49-F238E27FC236}">
                <a16:creationId xmlns:a16="http://schemas.microsoft.com/office/drawing/2014/main" id="{7288B9A1-BBBE-7A80-4DF4-DFE739277973}"/>
              </a:ext>
            </a:extLst>
          </p:cNvPr>
          <p:cNvSpPr txBox="1">
            <a:spLocks/>
          </p:cNvSpPr>
          <p:nvPr/>
        </p:nvSpPr>
        <p:spPr>
          <a:xfrm>
            <a:off x="6615600" y="2255590"/>
            <a:ext cx="5488316" cy="3188565"/>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err="1">
                <a:solidFill>
                  <a:schemeClr val="bg1"/>
                </a:solidFill>
              </a:rPr>
              <a:t>Υπερ</a:t>
            </a:r>
            <a:r>
              <a:rPr lang="el-GR" u="sng" dirty="0">
                <a:solidFill>
                  <a:schemeClr val="bg1"/>
                </a:solidFill>
              </a:rPr>
              <a:t>-σελήνια περιοχή</a:t>
            </a:r>
          </a:p>
          <a:p>
            <a:r>
              <a:rPr lang="el-GR" dirty="0">
                <a:solidFill>
                  <a:schemeClr val="bg1"/>
                </a:solidFill>
              </a:rPr>
              <a:t>Ουράνια περιοχή</a:t>
            </a:r>
          </a:p>
          <a:p>
            <a:r>
              <a:rPr lang="el-GR" dirty="0">
                <a:solidFill>
                  <a:schemeClr val="bg1"/>
                </a:solidFill>
              </a:rPr>
              <a:t>Φυσικές κινήσεις: κυκλικές</a:t>
            </a:r>
          </a:p>
          <a:p>
            <a:endParaRPr lang="el-GR" dirty="0">
              <a:solidFill>
                <a:schemeClr val="bg1"/>
              </a:solidFill>
            </a:endParaRPr>
          </a:p>
          <a:p>
            <a:r>
              <a:rPr lang="el-GR" u="sng" dirty="0">
                <a:solidFill>
                  <a:schemeClr val="bg1"/>
                </a:solidFill>
              </a:rPr>
              <a:t>Αίτιο (κινούν)</a:t>
            </a:r>
          </a:p>
          <a:p>
            <a:r>
              <a:rPr lang="el-GR" dirty="0">
                <a:solidFill>
                  <a:schemeClr val="bg1"/>
                </a:solidFill>
              </a:rPr>
              <a:t>Ποιος τις προκαλεί?</a:t>
            </a:r>
          </a:p>
          <a:p>
            <a:r>
              <a:rPr lang="el-GR" dirty="0">
                <a:solidFill>
                  <a:schemeClr val="bg1"/>
                </a:solidFill>
              </a:rPr>
              <a:t>«το ακίνητο κινούν»</a:t>
            </a:r>
            <a:endParaRPr lang="en-150" dirty="0">
              <a:solidFill>
                <a:schemeClr val="bg1"/>
              </a:solidFill>
            </a:endParaRPr>
          </a:p>
        </p:txBody>
      </p:sp>
    </p:spTree>
    <p:extLst>
      <p:ext uri="{BB962C8B-B14F-4D97-AF65-F5344CB8AC3E}">
        <p14:creationId xmlns:p14="http://schemas.microsoft.com/office/powerpoint/2010/main" val="27636502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1801243"/>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592004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20671</TotalTime>
  <Words>5067</Words>
  <Application>Microsoft Office PowerPoint</Application>
  <PresentationFormat>Widescreen</PresentationFormat>
  <Paragraphs>629</Paragraphs>
  <Slides>61</Slides>
  <Notes>60</Notes>
  <HiddenSlides>0</HiddenSlides>
  <MMClips>5</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61</vt:i4>
      </vt:variant>
    </vt:vector>
  </HeadingPairs>
  <TitlesOfParts>
    <vt:vector size="74" baseType="lpstr">
      <vt:lpstr>Arial</vt:lpstr>
      <vt:lpstr>Calibri</vt:lpstr>
      <vt:lpstr>Calibri Light</vt:lpstr>
      <vt:lpstr>Georgia</vt:lpstr>
      <vt:lpstr>GT America</vt:lpstr>
      <vt:lpstr>Open Sans</vt:lpstr>
      <vt:lpstr>Roboto</vt:lpstr>
      <vt:lpstr>Söhne</vt:lpstr>
      <vt:lpstr>Trebuchet MS</vt:lpstr>
      <vt:lpstr>Wingdings</vt:lpstr>
      <vt:lpstr>Office Theme</vt:lpstr>
      <vt:lpstr>1_Office Theme</vt:lpstr>
      <vt:lpstr>Bitmap Image</vt:lpstr>
      <vt:lpstr>PowerPoint Presentation</vt:lpstr>
      <vt:lpstr>ΦΥΣΙΚΗ 86Υ011</vt:lpstr>
      <vt:lpstr>PowerPoint Presentation</vt:lpstr>
      <vt:lpstr>Πρόγραμμα</vt:lpstr>
      <vt:lpstr>Πρόγραμμα</vt:lpstr>
      <vt:lpstr>Πρόγραμμα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Protonotarios, Emmanouil</cp:lastModifiedBy>
  <cp:revision>128</cp:revision>
  <dcterms:created xsi:type="dcterms:W3CDTF">2023-02-27T14:31:39Z</dcterms:created>
  <dcterms:modified xsi:type="dcterms:W3CDTF">2026-02-16T22:35:45Z</dcterms:modified>
</cp:coreProperties>
</file>