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 id="2147483831" r:id="rId2"/>
  </p:sldMasterIdLst>
  <p:notesMasterIdLst>
    <p:notesMasterId r:id="rId8"/>
  </p:notesMasterIdLst>
  <p:sldIdLst>
    <p:sldId id="280" r:id="rId3"/>
    <p:sldId id="264" r:id="rId4"/>
    <p:sldId id="278" r:id="rId5"/>
    <p:sldId id="279" r:id="rId6"/>
    <p:sldId id="277" r:id="rId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58" autoAdjust="0"/>
  </p:normalViewPr>
  <p:slideViewPr>
    <p:cSldViewPr>
      <p:cViewPr varScale="1">
        <p:scale>
          <a:sx n="92" d="100"/>
          <a:sy n="92" d="100"/>
        </p:scale>
        <p:origin x="1734" y="108"/>
      </p:cViewPr>
      <p:guideLst>
        <p:guide orient="horz" pos="2160"/>
        <p:guide pos="2880"/>
      </p:guideLst>
    </p:cSldViewPr>
  </p:slideViewPr>
  <p:outlineViewPr>
    <p:cViewPr>
      <p:scale>
        <a:sx n="33" d="100"/>
        <a:sy n="33" d="100"/>
      </p:scale>
      <p:origin x="0" y="-319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DDBCD-13B7-49B2-B7BF-C19FBAFD3F0E}" type="datetimeFigureOut">
              <a:rPr lang="en-US" smtClean="0"/>
              <a:t>11/21/2023</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B2D79-0B7B-43F6-B3AB-FA32FCDBCB00}" type="slidenum">
              <a:rPr lang="en-US" smtClean="0"/>
              <a:t>‹#›</a:t>
            </a:fld>
            <a:endParaRPr lang="en-US"/>
          </a:p>
        </p:txBody>
      </p:sp>
    </p:spTree>
    <p:extLst>
      <p:ext uri="{BB962C8B-B14F-4D97-AF65-F5344CB8AC3E}">
        <p14:creationId xmlns:p14="http://schemas.microsoft.com/office/powerpoint/2010/main" val="2230288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F45BE8C-0740-4D8E-A155-9A4176E8613F}" type="slidenum">
              <a:rPr lang="el-GR"/>
              <a:pPr>
                <a:defRPr/>
              </a:pPr>
              <a:t>‹#›</a:t>
            </a:fld>
            <a:endParaRPr lang="el-GR"/>
          </a:p>
        </p:txBody>
      </p:sp>
    </p:spTree>
    <p:extLst>
      <p:ext uri="{BB962C8B-B14F-4D97-AF65-F5344CB8AC3E}">
        <p14:creationId xmlns:p14="http://schemas.microsoft.com/office/powerpoint/2010/main" val="324042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D2E2F53-0C3A-4EBB-8C1A-F5F32DF7A547}" type="slidenum">
              <a:rPr lang="el-GR"/>
              <a:pPr>
                <a:defRPr/>
              </a:pPr>
              <a:t>‹#›</a:t>
            </a:fld>
            <a:endParaRPr lang="el-GR"/>
          </a:p>
        </p:txBody>
      </p:sp>
    </p:spTree>
    <p:extLst>
      <p:ext uri="{BB962C8B-B14F-4D97-AF65-F5344CB8AC3E}">
        <p14:creationId xmlns:p14="http://schemas.microsoft.com/office/powerpoint/2010/main" val="45884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ADEF0FB-3E3B-4AE9-A818-888CDDA861D0}" type="slidenum">
              <a:rPr lang="el-GR"/>
              <a:pPr>
                <a:defRPr/>
              </a:pPr>
              <a:t>‹#›</a:t>
            </a:fld>
            <a:endParaRPr lang="el-GR"/>
          </a:p>
        </p:txBody>
      </p:sp>
    </p:spTree>
    <p:extLst>
      <p:ext uri="{BB962C8B-B14F-4D97-AF65-F5344CB8AC3E}">
        <p14:creationId xmlns:p14="http://schemas.microsoft.com/office/powerpoint/2010/main" val="222079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ECC274-8CA0-49CB-9EC2-92D3328266C9}"/>
              </a:ext>
            </a:extLst>
          </p:cNvPr>
          <p:cNvSpPr>
            <a:spLocks noGrp="1"/>
          </p:cNvSpPr>
          <p:nvPr>
            <p:ph type="ctrTitle"/>
          </p:nvPr>
        </p:nvSpPr>
        <p:spPr>
          <a:xfrm>
            <a:off x="1143000" y="1122363"/>
            <a:ext cx="6858000" cy="2387600"/>
          </a:xfrm>
        </p:spPr>
        <p:txBody>
          <a:bodyPr anchor="b"/>
          <a:lstStyle>
            <a:lvl1pPr algn="ctr">
              <a:defRPr sz="45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4B1A31AA-604D-4414-9447-DBF0F0B3F24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EC685DAE-3FAA-4769-9A2F-B53CB5933938}"/>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5" name="Θέση υποσέλιδου 4">
            <a:extLst>
              <a:ext uri="{FF2B5EF4-FFF2-40B4-BE49-F238E27FC236}">
                <a16:creationId xmlns:a16="http://schemas.microsoft.com/office/drawing/2014/main" id="{51E44C22-FF05-49AA-95A2-11904B4216E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98E3BDB5-D5A4-4F1D-AC7A-3251A5BB01D9}"/>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698755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A9AF8E-18AA-43F7-80CC-2A77DE84BE14}"/>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EECF2BB5-17DE-4218-9788-D25DE1BD776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16FF9195-F222-4E59-A474-716E3F9C3E97}"/>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5" name="Θέση υποσέλιδου 4">
            <a:extLst>
              <a:ext uri="{FF2B5EF4-FFF2-40B4-BE49-F238E27FC236}">
                <a16:creationId xmlns:a16="http://schemas.microsoft.com/office/drawing/2014/main" id="{5144FB68-1613-4853-99D3-9158BC9ACA8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D3621565-1D97-4CDC-B4E6-1EFC4E6DDA09}"/>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698472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2186E-1F35-4C17-A00D-78798D013D90}"/>
              </a:ext>
            </a:extLst>
          </p:cNvPr>
          <p:cNvSpPr>
            <a:spLocks noGrp="1"/>
          </p:cNvSpPr>
          <p:nvPr>
            <p:ph type="title"/>
          </p:nvPr>
        </p:nvSpPr>
        <p:spPr>
          <a:xfrm>
            <a:off x="623888" y="1709739"/>
            <a:ext cx="7886700" cy="2852737"/>
          </a:xfrm>
        </p:spPr>
        <p:txBody>
          <a:bodyPr anchor="b"/>
          <a:lstStyle>
            <a:lvl1pPr>
              <a:defRPr sz="45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5BFA844D-0FD4-41BF-8933-4943CD42AF9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55E9C43-6B4D-4105-8F74-D2A4F026278E}"/>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5" name="Θέση υποσέλιδου 4">
            <a:extLst>
              <a:ext uri="{FF2B5EF4-FFF2-40B4-BE49-F238E27FC236}">
                <a16:creationId xmlns:a16="http://schemas.microsoft.com/office/drawing/2014/main" id="{4808F31F-AC44-481E-BB22-46D3B8E9F69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22DD863-EC8F-4F7A-80F9-D5F47D9936AA}"/>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54194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37037A-3844-409E-97D7-B6DCB86B4B46}"/>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991A59E-082D-4EA7-949E-4F235188FCF3}"/>
              </a:ext>
            </a:extLst>
          </p:cNvPr>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C951730B-CE10-4EE4-A3FB-6573A864EB42}"/>
              </a:ext>
            </a:extLst>
          </p:cNvPr>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84E9DEA8-388C-452A-AE9D-C5F7947CB7C2}"/>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6" name="Θέση υποσέλιδου 5">
            <a:extLst>
              <a:ext uri="{FF2B5EF4-FFF2-40B4-BE49-F238E27FC236}">
                <a16:creationId xmlns:a16="http://schemas.microsoft.com/office/drawing/2014/main" id="{9C179EFC-B44A-4651-906B-D37DB2553D4A}"/>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A352FA2C-242B-4C25-81EB-16CA6E6E1EE1}"/>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2296868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94DF3D-0FD2-41EA-A240-BA36C920724B}"/>
              </a:ext>
            </a:extLst>
          </p:cNvPr>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192F2DF1-92F4-47C9-B287-A33D4A11D12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63A7526-B7F1-48F9-8CC5-C777F2480C56}"/>
              </a:ext>
            </a:extLst>
          </p:cNvPr>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776E0AA4-5A45-4483-B9FC-62B909E2F1E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46A7492-FA8F-4725-8160-7D605F21CA43}"/>
              </a:ext>
            </a:extLst>
          </p:cNvPr>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FCFE857B-04EE-402A-8FB9-C6774233811F}"/>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8" name="Θέση υποσέλιδου 7">
            <a:extLst>
              <a:ext uri="{FF2B5EF4-FFF2-40B4-BE49-F238E27FC236}">
                <a16:creationId xmlns:a16="http://schemas.microsoft.com/office/drawing/2014/main" id="{5FA08DA6-AA6C-46D9-A110-5903908B846F}"/>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61248D82-0101-4A96-A572-D59F08145F43}"/>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3436885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385F8A-5890-4DC3-993C-259A66D663AA}"/>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6B8BFB51-EFCC-4359-812F-3A480CA7DE08}"/>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4" name="Θέση υποσέλιδου 3">
            <a:extLst>
              <a:ext uri="{FF2B5EF4-FFF2-40B4-BE49-F238E27FC236}">
                <a16:creationId xmlns:a16="http://schemas.microsoft.com/office/drawing/2014/main" id="{31B6C6F8-9F2A-4418-BB45-15C1A3EE1542}"/>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162426EC-BFAF-402E-8643-2BFC20341CD2}"/>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3085402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1763DBD-6188-45C9-BB09-8C4977067539}"/>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3" name="Θέση υποσέλιδου 2">
            <a:extLst>
              <a:ext uri="{FF2B5EF4-FFF2-40B4-BE49-F238E27FC236}">
                <a16:creationId xmlns:a16="http://schemas.microsoft.com/office/drawing/2014/main" id="{4A07E91D-4402-4FC3-A58F-0562037BC2AF}"/>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6E663B92-C6C9-46E8-9900-A82845A52467}"/>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3195036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B95DE8-1B71-4E64-8546-95CA87B65ECE}"/>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C5EC83DD-63E6-44E1-80A0-FA8AD1685AE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9475A716-E5D2-4BE3-AF0C-623B5EEFB56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8397428-18E7-425A-9C96-EF9BDB2A74C6}"/>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6" name="Θέση υποσέλιδου 5">
            <a:extLst>
              <a:ext uri="{FF2B5EF4-FFF2-40B4-BE49-F238E27FC236}">
                <a16:creationId xmlns:a16="http://schemas.microsoft.com/office/drawing/2014/main" id="{99B5C6DD-1ADA-4588-A637-3F32F544970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92B582FB-4451-45BB-8536-E1B5ED4E761C}"/>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136465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5AE7ECB4-2637-4570-BBCA-48AAA8BF3EDA}" type="slidenum">
              <a:rPr lang="el-GR"/>
              <a:pPr>
                <a:defRPr/>
              </a:pPr>
              <a:t>‹#›</a:t>
            </a:fld>
            <a:endParaRPr lang="el-GR"/>
          </a:p>
        </p:txBody>
      </p:sp>
    </p:spTree>
    <p:extLst>
      <p:ext uri="{BB962C8B-B14F-4D97-AF65-F5344CB8AC3E}">
        <p14:creationId xmlns:p14="http://schemas.microsoft.com/office/powerpoint/2010/main" val="2212065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00B20B-3DBE-4BE2-B256-DC5A26D9ED5D}"/>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106DFFEE-7597-481A-A01A-67C8E1AD24E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Θέση κειμένου 3">
            <a:extLst>
              <a:ext uri="{FF2B5EF4-FFF2-40B4-BE49-F238E27FC236}">
                <a16:creationId xmlns:a16="http://schemas.microsoft.com/office/drawing/2014/main" id="{6DE637A5-67F6-4BA1-872D-DFF5E77B177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9950EDA-C774-4561-BD46-FF78EE3FC358}"/>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6" name="Θέση υποσέλιδου 5">
            <a:extLst>
              <a:ext uri="{FF2B5EF4-FFF2-40B4-BE49-F238E27FC236}">
                <a16:creationId xmlns:a16="http://schemas.microsoft.com/office/drawing/2014/main" id="{0DD6C1B4-8F12-4479-B466-26ED57117FB7}"/>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4126609A-6825-4FB3-84CC-5CFF36544285}"/>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2301718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E1189E-72EC-4B45-952C-8488084B0FC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86CCD107-CE0F-4C99-AF1D-CF14240CE48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1F5C001B-9A8C-4B22-A08B-116B5F0D40CB}"/>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5" name="Θέση υποσέλιδου 4">
            <a:extLst>
              <a:ext uri="{FF2B5EF4-FFF2-40B4-BE49-F238E27FC236}">
                <a16:creationId xmlns:a16="http://schemas.microsoft.com/office/drawing/2014/main" id="{8353C17B-5C74-48C1-A0E8-4AFEABCC1B7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5AAC3803-8747-4C94-BC67-56F5E065A6DC}"/>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2224818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17D9EF4-20C0-45A6-BC5E-0471227B8F99}"/>
              </a:ext>
            </a:extLst>
          </p:cNvPr>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379D4E70-5195-447A-9196-40E7A7FA4713}"/>
              </a:ext>
            </a:extLst>
          </p:cNvPr>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A285B1F8-FB68-4F22-8A91-BAB2B9960F1F}"/>
              </a:ext>
            </a:extLst>
          </p:cNvPr>
          <p:cNvSpPr>
            <a:spLocks noGrp="1"/>
          </p:cNvSpPr>
          <p:nvPr>
            <p:ph type="dt" sz="half" idx="10"/>
          </p:nvPr>
        </p:nvSpPr>
        <p:spPr/>
        <p:txBody>
          <a:bodyPr/>
          <a:lstStyle/>
          <a:p>
            <a:fld id="{EF8AAD1C-5AB7-4360-B3B8-13BAD85557EE}" type="datetimeFigureOut">
              <a:rPr lang="en-US" smtClean="0"/>
              <a:t>11/21/2023</a:t>
            </a:fld>
            <a:endParaRPr lang="en-US"/>
          </a:p>
        </p:txBody>
      </p:sp>
      <p:sp>
        <p:nvSpPr>
          <p:cNvPr id="5" name="Θέση υποσέλιδου 4">
            <a:extLst>
              <a:ext uri="{FF2B5EF4-FFF2-40B4-BE49-F238E27FC236}">
                <a16:creationId xmlns:a16="http://schemas.microsoft.com/office/drawing/2014/main" id="{3C08AAAD-DCE6-4AA5-83C7-872300D723A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DAF7028-AB63-4AC9-83F1-0F07D07CE851}"/>
              </a:ext>
            </a:extLst>
          </p:cNvPr>
          <p:cNvSpPr>
            <a:spLocks noGrp="1"/>
          </p:cNvSpPr>
          <p:nvPr>
            <p:ph type="sldNum" sz="quarter" idx="12"/>
          </p:nvPr>
        </p:nvSpPr>
        <p:spPr/>
        <p:txBody>
          <a:bodyPr/>
          <a:lstStyle/>
          <a:p>
            <a:fld id="{DF3D0C42-87D4-42FB-8DE8-5AF910D02185}" type="slidenum">
              <a:rPr lang="en-US" smtClean="0"/>
              <a:t>‹#›</a:t>
            </a:fld>
            <a:endParaRPr lang="en-US"/>
          </a:p>
        </p:txBody>
      </p:sp>
    </p:spTree>
    <p:extLst>
      <p:ext uri="{BB962C8B-B14F-4D97-AF65-F5344CB8AC3E}">
        <p14:creationId xmlns:p14="http://schemas.microsoft.com/office/powerpoint/2010/main" val="3815471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D820242-31D0-4A2A-ABB4-6921CDC434D2}" type="slidenum">
              <a:rPr lang="el-GR"/>
              <a:pPr>
                <a:defRPr/>
              </a:pPr>
              <a:t>‹#›</a:t>
            </a:fld>
            <a:endParaRPr lang="el-GR"/>
          </a:p>
        </p:txBody>
      </p:sp>
    </p:spTree>
    <p:extLst>
      <p:ext uri="{BB962C8B-B14F-4D97-AF65-F5344CB8AC3E}">
        <p14:creationId xmlns:p14="http://schemas.microsoft.com/office/powerpoint/2010/main" val="64319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DA925857-EB98-4B7F-A11B-69B86558B329}" type="slidenum">
              <a:rPr lang="el-GR"/>
              <a:pPr>
                <a:defRPr/>
              </a:pPr>
              <a:t>‹#›</a:t>
            </a:fld>
            <a:endParaRPr lang="el-GR"/>
          </a:p>
        </p:txBody>
      </p:sp>
    </p:spTree>
    <p:extLst>
      <p:ext uri="{BB962C8B-B14F-4D97-AF65-F5344CB8AC3E}">
        <p14:creationId xmlns:p14="http://schemas.microsoft.com/office/powerpoint/2010/main" val="254383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p:cNvSpPr>
            <a:spLocks noGrp="1"/>
          </p:cNvSpPr>
          <p:nvPr>
            <p:ph type="dt" sz="half" idx="10"/>
          </p:nvPr>
        </p:nvSpPr>
        <p:spPr/>
        <p:txBody>
          <a:bodyPr/>
          <a:lstStyle>
            <a:lvl1pPr>
              <a:defRPr/>
            </a:lvl1pPr>
          </a:lstStyle>
          <a:p>
            <a:pPr>
              <a:defRPr/>
            </a:pPr>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8B3E6250-72FC-4CBB-835F-44717213DCF0}" type="slidenum">
              <a:rPr lang="el-GR"/>
              <a:pPr>
                <a:defRPr/>
              </a:pPr>
              <a:t>‹#›</a:t>
            </a:fld>
            <a:endParaRPr lang="el-GR"/>
          </a:p>
        </p:txBody>
      </p:sp>
    </p:spTree>
    <p:extLst>
      <p:ext uri="{BB962C8B-B14F-4D97-AF65-F5344CB8AC3E}">
        <p14:creationId xmlns:p14="http://schemas.microsoft.com/office/powerpoint/2010/main" val="235498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3"/>
          <p:cNvSpPr>
            <a:spLocks noGrp="1"/>
          </p:cNvSpPr>
          <p:nvPr>
            <p:ph type="dt" sz="half" idx="10"/>
          </p:nvPr>
        </p:nvSpPr>
        <p:spPr/>
        <p:txBody>
          <a:bodyPr/>
          <a:lstStyle>
            <a:lvl1pPr>
              <a:defRPr/>
            </a:lvl1pPr>
          </a:lstStyle>
          <a:p>
            <a:pPr>
              <a:defRPr/>
            </a:pPr>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D62CE88F-A645-4FF9-BCB4-322741CBC067}" type="slidenum">
              <a:rPr lang="el-GR"/>
              <a:pPr>
                <a:defRPr/>
              </a:pPr>
              <a:t>‹#›</a:t>
            </a:fld>
            <a:endParaRPr lang="el-GR"/>
          </a:p>
        </p:txBody>
      </p:sp>
    </p:spTree>
    <p:extLst>
      <p:ext uri="{BB962C8B-B14F-4D97-AF65-F5344CB8AC3E}">
        <p14:creationId xmlns:p14="http://schemas.microsoft.com/office/powerpoint/2010/main" val="406558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EC835570-F6AA-40A8-9E2B-45A9A6CEE380}" type="slidenum">
              <a:rPr lang="el-GR"/>
              <a:pPr>
                <a:defRPr/>
              </a:pPr>
              <a:t>‹#›</a:t>
            </a:fld>
            <a:endParaRPr lang="el-GR"/>
          </a:p>
        </p:txBody>
      </p:sp>
    </p:spTree>
    <p:extLst>
      <p:ext uri="{BB962C8B-B14F-4D97-AF65-F5344CB8AC3E}">
        <p14:creationId xmlns:p14="http://schemas.microsoft.com/office/powerpoint/2010/main" val="366945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F027B630-99CB-44D7-B9B7-CCA23321C067}" type="slidenum">
              <a:rPr lang="el-GR"/>
              <a:pPr>
                <a:defRPr/>
              </a:pPr>
              <a:t>‹#›</a:t>
            </a:fld>
            <a:endParaRPr lang="el-GR"/>
          </a:p>
        </p:txBody>
      </p:sp>
    </p:spTree>
    <p:extLst>
      <p:ext uri="{BB962C8B-B14F-4D97-AF65-F5344CB8AC3E}">
        <p14:creationId xmlns:p14="http://schemas.microsoft.com/office/powerpoint/2010/main" val="201919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BE468C13-3E27-4269-AFE5-C48F0649B26B}" type="slidenum">
              <a:rPr lang="el-GR"/>
              <a:pPr>
                <a:defRPr/>
              </a:pPr>
              <a:t>‹#›</a:t>
            </a:fld>
            <a:endParaRPr lang="el-GR"/>
          </a:p>
        </p:txBody>
      </p:sp>
    </p:spTree>
    <p:extLst>
      <p:ext uri="{BB962C8B-B14F-4D97-AF65-F5344CB8AC3E}">
        <p14:creationId xmlns:p14="http://schemas.microsoft.com/office/powerpoint/2010/main" val="417813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7D7383-705F-49B3-A6BA-BBC31E63CB0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CC4936E-62D7-488F-A88B-42897B3BED0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F78FAAA9-C2CC-41F2-93B1-E9C76EF3AD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DB9E7BA-0B49-40DD-8AB3-320327EA0EF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F8AAD1C-5AB7-4360-B3B8-13BAD85557EE}" type="datetimeFigureOut">
              <a:rPr lang="en-US" smtClean="0"/>
              <a:t>11/21/2023</a:t>
            </a:fld>
            <a:endParaRPr lang="en-US"/>
          </a:p>
        </p:txBody>
      </p:sp>
      <p:sp>
        <p:nvSpPr>
          <p:cNvPr id="5" name="Θέση υποσέλιδου 4">
            <a:extLst>
              <a:ext uri="{FF2B5EF4-FFF2-40B4-BE49-F238E27FC236}">
                <a16:creationId xmlns:a16="http://schemas.microsoft.com/office/drawing/2014/main" id="{E8A08D12-2F40-4471-9824-97FFBCF6010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CE11ABA4-33F9-42D8-BEF7-015CA1FABD7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3D0C42-87D4-42FB-8DE8-5AF910D02185}" type="slidenum">
              <a:rPr lang="en-US" smtClean="0"/>
              <a:t>‹#›</a:t>
            </a:fld>
            <a:endParaRPr lang="en-US"/>
          </a:p>
        </p:txBody>
      </p:sp>
    </p:spTree>
    <p:extLst>
      <p:ext uri="{BB962C8B-B14F-4D97-AF65-F5344CB8AC3E}">
        <p14:creationId xmlns:p14="http://schemas.microsoft.com/office/powerpoint/2010/main" val="2324670096"/>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6EA97-F108-CBAC-9BB6-FA91AB3DFBC4}"/>
              </a:ext>
            </a:extLst>
          </p:cNvPr>
          <p:cNvSpPr>
            <a:spLocks noGrp="1"/>
          </p:cNvSpPr>
          <p:nvPr>
            <p:ph type="ctrTitle"/>
          </p:nvPr>
        </p:nvSpPr>
        <p:spPr>
          <a:xfrm>
            <a:off x="228600" y="1371600"/>
            <a:ext cx="8686800" cy="1470025"/>
          </a:xfrm>
        </p:spPr>
        <p:txBody>
          <a:bodyPr/>
          <a:lstStyle/>
          <a:p>
            <a:r>
              <a:rPr lang="el-GR" altLang="el-GR" sz="3600" b="1" dirty="0">
                <a:solidFill>
                  <a:srgbClr val="0070C0"/>
                </a:solidFill>
              </a:rPr>
              <a:t>Το περιεχόμενο της φυσικής του 19</a:t>
            </a:r>
            <a:r>
              <a:rPr lang="el-GR" altLang="el-GR" sz="3600" b="1" baseline="30000" dirty="0">
                <a:solidFill>
                  <a:srgbClr val="0070C0"/>
                </a:solidFill>
              </a:rPr>
              <a:t>ου</a:t>
            </a:r>
            <a:r>
              <a:rPr lang="el-GR" altLang="el-GR" sz="3600" b="1" dirty="0">
                <a:solidFill>
                  <a:srgbClr val="0070C0"/>
                </a:solidFill>
              </a:rPr>
              <a:t> αιώνα</a:t>
            </a:r>
            <a:endParaRPr lang="en-US" sz="3600" b="1" dirty="0"/>
          </a:p>
        </p:txBody>
      </p:sp>
      <p:sp>
        <p:nvSpPr>
          <p:cNvPr id="3" name="Υπότιτλος 2">
            <a:extLst>
              <a:ext uri="{FF2B5EF4-FFF2-40B4-BE49-F238E27FC236}">
                <a16:creationId xmlns:a16="http://schemas.microsoft.com/office/drawing/2014/main" id="{3F03AAE5-9BF7-4AC5-6AC6-05704DD5F4C6}"/>
              </a:ext>
            </a:extLst>
          </p:cNvPr>
          <p:cNvSpPr>
            <a:spLocks noGrp="1"/>
          </p:cNvSpPr>
          <p:nvPr>
            <p:ph type="subTitle" idx="1"/>
          </p:nvPr>
        </p:nvSpPr>
        <p:spPr>
          <a:xfrm>
            <a:off x="609600" y="3886200"/>
            <a:ext cx="7924800" cy="1752600"/>
          </a:xfrm>
        </p:spPr>
        <p:txBody>
          <a:bodyPr/>
          <a:lstStyle/>
          <a:p>
            <a:r>
              <a:rPr lang="el-GR" dirty="0">
                <a:solidFill>
                  <a:schemeClr val="tx1"/>
                </a:solidFill>
              </a:rPr>
              <a:t>Θόδωρος Αραμπατζής &amp; Κώστας Ταμπάκης</a:t>
            </a:r>
          </a:p>
          <a:p>
            <a:r>
              <a:rPr lang="en-US" dirty="0">
                <a:solidFill>
                  <a:schemeClr val="tx1"/>
                </a:solidFill>
              </a:rPr>
              <a:t>21</a:t>
            </a:r>
            <a:r>
              <a:rPr lang="el-GR" dirty="0">
                <a:solidFill>
                  <a:schemeClr val="tx1"/>
                </a:solidFill>
              </a:rPr>
              <a:t>/</a:t>
            </a:r>
            <a:r>
              <a:rPr lang="en-US" dirty="0">
                <a:solidFill>
                  <a:schemeClr val="tx1"/>
                </a:solidFill>
              </a:rPr>
              <a:t>11</a:t>
            </a:r>
            <a:r>
              <a:rPr lang="el-GR" dirty="0">
                <a:solidFill>
                  <a:schemeClr val="tx1"/>
                </a:solidFill>
              </a:rPr>
              <a:t>/2023</a:t>
            </a:r>
          </a:p>
        </p:txBody>
      </p:sp>
    </p:spTree>
    <p:extLst>
      <p:ext uri="{BB962C8B-B14F-4D97-AF65-F5344CB8AC3E}">
        <p14:creationId xmlns:p14="http://schemas.microsoft.com/office/powerpoint/2010/main" val="3996870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C4C29500-2FF2-4A44-A33E-4F9AFB52C1CD}"/>
              </a:ext>
            </a:extLst>
          </p:cNvPr>
          <p:cNvSpPr>
            <a:spLocks noGrp="1" noChangeArrowheads="1"/>
          </p:cNvSpPr>
          <p:nvPr>
            <p:ph idx="1"/>
          </p:nvPr>
        </p:nvSpPr>
        <p:spPr>
          <a:xfrm>
            <a:off x="252663" y="304800"/>
            <a:ext cx="8638674" cy="6324600"/>
          </a:xfrm>
        </p:spPr>
        <p:txBody>
          <a:bodyPr>
            <a:normAutofit fontScale="85000" lnSpcReduction="10000"/>
          </a:bodyPr>
          <a:lstStyle/>
          <a:p>
            <a:pPr marL="274320" indent="-192024">
              <a:lnSpc>
                <a:spcPct val="110000"/>
              </a:lnSpc>
              <a:spcBef>
                <a:spcPts val="450"/>
              </a:spcBef>
              <a:spcAft>
                <a:spcPts val="450"/>
              </a:spcAft>
              <a:buClr>
                <a:schemeClr val="accent3"/>
              </a:buClr>
              <a:buFont typeface="Georgia"/>
              <a:buChar char="•"/>
              <a:defRPr/>
            </a:pPr>
            <a:r>
              <a:rPr lang="el-GR" sz="2800" b="1" dirty="0">
                <a:solidFill>
                  <a:srgbClr val="0070C0"/>
                </a:solidFill>
                <a:cs typeface="Arial" pitchFamily="34" charset="0"/>
              </a:rPr>
              <a:t>Κυματική θεωρία – αιθέρας – ηλεκτρομαγνητισμός</a:t>
            </a:r>
          </a:p>
          <a:p>
            <a:pPr marL="493776" lvl="1" indent="-185166">
              <a:lnSpc>
                <a:spcPct val="110000"/>
              </a:lnSpc>
              <a:spcBef>
                <a:spcPts val="450"/>
              </a:spcBef>
              <a:spcAft>
                <a:spcPts val="450"/>
              </a:spcAft>
              <a:buFont typeface="Georgia"/>
              <a:buChar char="▫"/>
              <a:defRPr/>
            </a:pPr>
            <a:r>
              <a:rPr lang="el-GR" sz="2400" dirty="0">
                <a:cs typeface="Arial" pitchFamily="34" charset="0"/>
              </a:rPr>
              <a:t>Η κυματική θεωρία του φωτός: </a:t>
            </a:r>
            <a:r>
              <a:rPr lang="en-US" sz="2400" dirty="0">
                <a:cs typeface="Arial" pitchFamily="34" charset="0"/>
              </a:rPr>
              <a:t>Thomas Young</a:t>
            </a:r>
            <a:r>
              <a:rPr lang="el-GR" sz="2400" dirty="0">
                <a:cs typeface="Arial" pitchFamily="34" charset="0"/>
              </a:rPr>
              <a:t> (1773-1829) </a:t>
            </a:r>
            <a:r>
              <a:rPr lang="en-US" sz="2400" dirty="0">
                <a:cs typeface="Arial" pitchFamily="34" charset="0"/>
              </a:rPr>
              <a:t>&amp; </a:t>
            </a:r>
            <a:r>
              <a:rPr lang="en-US" sz="2400" dirty="0" err="1">
                <a:cs typeface="Arial" pitchFamily="34" charset="0"/>
              </a:rPr>
              <a:t>Augustin</a:t>
            </a:r>
            <a:r>
              <a:rPr lang="en-US" sz="2400" dirty="0">
                <a:cs typeface="Arial" pitchFamily="34" charset="0"/>
              </a:rPr>
              <a:t> Jean Fresnel</a:t>
            </a:r>
            <a:r>
              <a:rPr lang="el-GR" sz="2400" dirty="0">
                <a:cs typeface="Arial" pitchFamily="34" charset="0"/>
              </a:rPr>
              <a:t> (1788-1827)</a:t>
            </a:r>
            <a:endParaRPr lang="en-US" sz="2400" dirty="0">
              <a:cs typeface="Arial" pitchFamily="34" charset="0"/>
            </a:endParaRPr>
          </a:p>
          <a:p>
            <a:pPr marL="493776" lvl="1" indent="-185166">
              <a:lnSpc>
                <a:spcPct val="110000"/>
              </a:lnSpc>
              <a:spcBef>
                <a:spcPts val="450"/>
              </a:spcBef>
              <a:spcAft>
                <a:spcPts val="450"/>
              </a:spcAft>
              <a:buFont typeface="Georgia"/>
              <a:buChar char="▫"/>
              <a:defRPr/>
            </a:pPr>
            <a:r>
              <a:rPr lang="el-GR" sz="2400" dirty="0">
                <a:cs typeface="Arial" pitchFamily="34" charset="0"/>
              </a:rPr>
              <a:t>Η έννοια του αιθέρα</a:t>
            </a:r>
          </a:p>
          <a:p>
            <a:pPr marL="493776" lvl="1" indent="-185166">
              <a:lnSpc>
                <a:spcPct val="110000"/>
              </a:lnSpc>
              <a:spcBef>
                <a:spcPts val="450"/>
              </a:spcBef>
              <a:spcAft>
                <a:spcPts val="450"/>
              </a:spcAft>
              <a:buFont typeface="Georgia"/>
              <a:buChar char="▫"/>
              <a:defRPr/>
            </a:pPr>
            <a:r>
              <a:rPr lang="el-GR" sz="2400" dirty="0">
                <a:cs typeface="Arial" pitchFamily="34" charset="0"/>
              </a:rPr>
              <a:t>Η ανακάλυψη του ηλεκτρομαγνητισμού: </a:t>
            </a:r>
            <a:r>
              <a:rPr lang="en-US" sz="2400" dirty="0">
                <a:cs typeface="Arial" pitchFamily="34" charset="0"/>
              </a:rPr>
              <a:t>Hans Christian Oersted (1777-1851)</a:t>
            </a:r>
            <a:endParaRPr lang="el-GR" sz="2400" dirty="0">
              <a:cs typeface="Arial" pitchFamily="34" charset="0"/>
            </a:endParaRPr>
          </a:p>
          <a:p>
            <a:pPr marL="493776" lvl="1" indent="-185166">
              <a:lnSpc>
                <a:spcPct val="110000"/>
              </a:lnSpc>
              <a:spcBef>
                <a:spcPts val="450"/>
              </a:spcBef>
              <a:spcAft>
                <a:spcPts val="450"/>
              </a:spcAft>
              <a:buFont typeface="Georgia"/>
              <a:buChar char="▫"/>
              <a:defRPr/>
            </a:pPr>
            <a:r>
              <a:rPr lang="el-GR" sz="2400" dirty="0">
                <a:cs typeface="Arial" pitchFamily="34" charset="0"/>
              </a:rPr>
              <a:t>Ο </a:t>
            </a:r>
            <a:r>
              <a:rPr lang="en-US" sz="2400" dirty="0">
                <a:cs typeface="Arial" pitchFamily="34" charset="0"/>
              </a:rPr>
              <a:t>André Marie Ampère (1775-1836) </a:t>
            </a:r>
            <a:r>
              <a:rPr lang="el-GR" sz="2400" dirty="0">
                <a:cs typeface="Arial" pitchFamily="34" charset="0"/>
              </a:rPr>
              <a:t>και η αναγωγή του μαγνητισμού στον ηλεκτρισμό</a:t>
            </a:r>
            <a:endParaRPr lang="en-US" sz="2400" dirty="0">
              <a:cs typeface="Arial" pitchFamily="34" charset="0"/>
            </a:endParaRPr>
          </a:p>
          <a:p>
            <a:pPr marL="493776" lvl="1" indent="-185166">
              <a:lnSpc>
                <a:spcPct val="110000"/>
              </a:lnSpc>
              <a:spcBef>
                <a:spcPts val="450"/>
              </a:spcBef>
              <a:spcAft>
                <a:spcPts val="450"/>
              </a:spcAft>
              <a:buFont typeface="Georgia"/>
              <a:buChar char="▫"/>
              <a:defRPr/>
            </a:pPr>
            <a:r>
              <a:rPr lang="el-GR" sz="2400" dirty="0">
                <a:cs typeface="Arial" pitchFamily="34" charset="0"/>
              </a:rPr>
              <a:t>Ο </a:t>
            </a:r>
            <a:r>
              <a:rPr lang="en-US" sz="2400" dirty="0">
                <a:cs typeface="Arial" pitchFamily="34" charset="0"/>
              </a:rPr>
              <a:t>Michael Faraday</a:t>
            </a:r>
            <a:r>
              <a:rPr lang="el-GR" sz="2400" dirty="0">
                <a:cs typeface="Arial" pitchFamily="34" charset="0"/>
              </a:rPr>
              <a:t> (1791-1867) και οι ανακαλύψεις νέων ηλεκτρομαγνητικών φαινομένων:</a:t>
            </a:r>
          </a:p>
          <a:p>
            <a:pPr marL="836676" lvl="2" indent="-185166">
              <a:lnSpc>
                <a:spcPct val="110000"/>
              </a:lnSpc>
              <a:spcBef>
                <a:spcPts val="450"/>
              </a:spcBef>
              <a:spcAft>
                <a:spcPts val="450"/>
              </a:spcAft>
              <a:buFont typeface="Georgia"/>
              <a:buChar char="▫"/>
              <a:defRPr/>
            </a:pPr>
            <a:r>
              <a:rPr lang="el-GR" sz="1800" dirty="0">
                <a:cs typeface="Arial" pitchFamily="34" charset="0"/>
              </a:rPr>
              <a:t>Το φαινόμενο της ηλεκτρομαγνητικής περιστροφής (1821)</a:t>
            </a:r>
          </a:p>
          <a:p>
            <a:pPr marL="836676" lvl="2" indent="-185166">
              <a:lnSpc>
                <a:spcPct val="110000"/>
              </a:lnSpc>
              <a:spcBef>
                <a:spcPts val="450"/>
              </a:spcBef>
              <a:spcAft>
                <a:spcPts val="450"/>
              </a:spcAft>
              <a:buFont typeface="Georgia"/>
              <a:buChar char="▫"/>
              <a:defRPr/>
            </a:pPr>
            <a:r>
              <a:rPr lang="el-GR" sz="1800" dirty="0">
                <a:cs typeface="Arial" pitchFamily="34" charset="0"/>
              </a:rPr>
              <a:t>Το φαινόμενο της ηλεκτρομαγνητικής επαγωγής (1831)</a:t>
            </a:r>
          </a:p>
          <a:p>
            <a:pPr marL="493776" lvl="1" indent="-185166">
              <a:lnSpc>
                <a:spcPct val="110000"/>
              </a:lnSpc>
              <a:spcBef>
                <a:spcPts val="450"/>
              </a:spcBef>
              <a:spcAft>
                <a:spcPts val="450"/>
              </a:spcAft>
              <a:buFont typeface="Georgia"/>
              <a:buChar char="▫"/>
              <a:defRPr/>
            </a:pPr>
            <a:r>
              <a:rPr lang="el-GR" sz="2400" dirty="0">
                <a:cs typeface="Arial" pitchFamily="34" charset="0"/>
              </a:rPr>
              <a:t>Η Ηπειρωτική προσέγγιση και οι δράσεις από απόσταση: </a:t>
            </a:r>
            <a:r>
              <a:rPr lang="en-US" sz="2400" dirty="0">
                <a:cs typeface="Arial" pitchFamily="34" charset="0"/>
              </a:rPr>
              <a:t>Wilhelm Weber (1804-1891)</a:t>
            </a:r>
            <a:endParaRPr lang="el-GR" sz="2400" dirty="0">
              <a:cs typeface="Arial" pitchFamily="34" charset="0"/>
            </a:endParaRPr>
          </a:p>
          <a:p>
            <a:pPr marL="493776" lvl="1" indent="-185166">
              <a:lnSpc>
                <a:spcPct val="110000"/>
              </a:lnSpc>
              <a:spcBef>
                <a:spcPts val="450"/>
              </a:spcBef>
              <a:spcAft>
                <a:spcPts val="450"/>
              </a:spcAft>
              <a:buFont typeface="Georgia"/>
              <a:buChar char="▫"/>
              <a:defRPr/>
            </a:pPr>
            <a:r>
              <a:rPr lang="el-GR" sz="2400" dirty="0">
                <a:cs typeface="Arial" pitchFamily="34" charset="0"/>
              </a:rPr>
              <a:t>Η Βρετανική προσέγγιση και η έννοια του πεδίου: </a:t>
            </a:r>
            <a:r>
              <a:rPr lang="en-US" sz="2400" dirty="0">
                <a:cs typeface="Arial" pitchFamily="34" charset="0"/>
              </a:rPr>
              <a:t>Faraday, William Thomson, James Clerk Maxwell</a:t>
            </a:r>
            <a:endParaRPr lang="el-GR" sz="2400" dirty="0">
              <a:cs typeface="Arial" pitchFamily="34" charset="0"/>
            </a:endParaRPr>
          </a:p>
          <a:p>
            <a:pPr marL="493776" lvl="1" indent="-185166">
              <a:lnSpc>
                <a:spcPct val="110000"/>
              </a:lnSpc>
              <a:spcBef>
                <a:spcPts val="450"/>
              </a:spcBef>
              <a:spcAft>
                <a:spcPts val="450"/>
              </a:spcAft>
              <a:buFont typeface="Georgia"/>
              <a:buChar char="▫"/>
              <a:defRPr/>
            </a:pPr>
            <a:r>
              <a:rPr lang="el-GR" sz="2400" dirty="0">
                <a:cs typeface="Arial" pitchFamily="34" charset="0"/>
              </a:rPr>
              <a:t>Από τον </a:t>
            </a:r>
            <a:r>
              <a:rPr lang="en-US" sz="2400" dirty="0">
                <a:cs typeface="Arial" pitchFamily="34" charset="0"/>
              </a:rPr>
              <a:t>Maxwell </a:t>
            </a:r>
            <a:r>
              <a:rPr lang="el-GR" sz="2400" dirty="0">
                <a:cs typeface="Arial" pitchFamily="34" charset="0"/>
              </a:rPr>
              <a:t>στους  </a:t>
            </a:r>
            <a:r>
              <a:rPr lang="en-US" sz="2400" dirty="0">
                <a:cs typeface="Arial" pitchFamily="34" charset="0"/>
              </a:rPr>
              <a:t>Maxwellians (Fitzgerald, Heaviside, Lodge)</a:t>
            </a:r>
            <a:endParaRPr lang="el-GR" sz="2400" dirty="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AF14D2-5C89-4CFA-9BBA-4C517D384E74}"/>
              </a:ext>
            </a:extLst>
          </p:cNvPr>
          <p:cNvSpPr>
            <a:spLocks noGrp="1"/>
          </p:cNvSpPr>
          <p:nvPr>
            <p:ph type="title"/>
          </p:nvPr>
        </p:nvSpPr>
        <p:spPr>
          <a:xfrm>
            <a:off x="258679" y="304800"/>
            <a:ext cx="8626642" cy="544304"/>
          </a:xfrm>
        </p:spPr>
        <p:txBody>
          <a:bodyPr>
            <a:normAutofit fontScale="90000"/>
          </a:bodyPr>
          <a:lstStyle/>
          <a:p>
            <a:pPr algn="ctr"/>
            <a:br>
              <a:rPr lang="en-US" dirty="0">
                <a:solidFill>
                  <a:srgbClr val="0070C0"/>
                </a:solidFill>
                <a:latin typeface="Arial" pitchFamily="34" charset="0"/>
                <a:cs typeface="Arial" pitchFamily="34" charset="0"/>
              </a:rPr>
            </a:br>
            <a:r>
              <a:rPr lang="el-GR" b="1" dirty="0">
                <a:solidFill>
                  <a:srgbClr val="0070C0"/>
                </a:solidFill>
                <a:latin typeface="+mn-lt"/>
                <a:cs typeface="Arial" pitchFamily="34" charset="0"/>
              </a:rPr>
              <a:t>Η σύνθεση του </a:t>
            </a:r>
            <a:r>
              <a:rPr lang="en-US" b="1" dirty="0">
                <a:solidFill>
                  <a:srgbClr val="0070C0"/>
                </a:solidFill>
                <a:latin typeface="+mn-lt"/>
                <a:cs typeface="Arial" pitchFamily="34" charset="0"/>
              </a:rPr>
              <a:t>James Clerk Maxwell (</a:t>
            </a:r>
            <a:r>
              <a:rPr lang="el-GR" b="1" dirty="0">
                <a:solidFill>
                  <a:srgbClr val="0070C0"/>
                </a:solidFill>
                <a:latin typeface="+mn-lt"/>
                <a:cs typeface="Arial" pitchFamily="34" charset="0"/>
              </a:rPr>
              <a:t>1831</a:t>
            </a:r>
            <a:r>
              <a:rPr lang="en-US" b="1" dirty="0">
                <a:solidFill>
                  <a:srgbClr val="0070C0"/>
                </a:solidFill>
                <a:latin typeface="+mn-lt"/>
                <a:cs typeface="Arial" pitchFamily="34" charset="0"/>
              </a:rPr>
              <a:t>-1879)</a:t>
            </a:r>
            <a:br>
              <a:rPr lang="el-GR" b="1" dirty="0">
                <a:solidFill>
                  <a:srgbClr val="0070C0"/>
                </a:solidFill>
                <a:latin typeface="+mn-lt"/>
                <a:cs typeface="Arial" pitchFamily="34" charset="0"/>
              </a:rPr>
            </a:br>
            <a:endParaRPr lang="en-US" b="1" dirty="0">
              <a:latin typeface="+mn-lt"/>
            </a:endParaRPr>
          </a:p>
        </p:txBody>
      </p:sp>
      <p:sp>
        <p:nvSpPr>
          <p:cNvPr id="3" name="Θέση περιεχομένου 2">
            <a:extLst>
              <a:ext uri="{FF2B5EF4-FFF2-40B4-BE49-F238E27FC236}">
                <a16:creationId xmlns:a16="http://schemas.microsoft.com/office/drawing/2014/main" id="{5A3F6B2E-9376-4BB0-B6C1-793752A748CF}"/>
              </a:ext>
            </a:extLst>
          </p:cNvPr>
          <p:cNvSpPr>
            <a:spLocks noGrp="1"/>
          </p:cNvSpPr>
          <p:nvPr>
            <p:ph sz="half" idx="1"/>
          </p:nvPr>
        </p:nvSpPr>
        <p:spPr>
          <a:xfrm>
            <a:off x="4724400" y="1676400"/>
            <a:ext cx="4160921" cy="4343400"/>
          </a:xfrm>
        </p:spPr>
        <p:txBody>
          <a:bodyPr>
            <a:normAutofit/>
          </a:bodyPr>
          <a:lstStyle/>
          <a:p>
            <a:pPr marL="308610" lvl="1" indent="0">
              <a:lnSpc>
                <a:spcPct val="80000"/>
              </a:lnSpc>
              <a:spcBef>
                <a:spcPct val="50000"/>
              </a:spcBef>
              <a:spcAft>
                <a:spcPct val="50000"/>
              </a:spcAft>
              <a:buNone/>
              <a:defRPr/>
            </a:pPr>
            <a:r>
              <a:rPr lang="el-GR" sz="2400" dirty="0">
                <a:latin typeface="Calibri" panose="020F0502020204030204" pitchFamily="34" charset="0"/>
                <a:cs typeface="Calibri" panose="020F0502020204030204" pitchFamily="34" charset="0"/>
              </a:rPr>
              <a:t>Στις δεκαετίες του 1850 και του 1860 ο </a:t>
            </a:r>
            <a:r>
              <a:rPr lang="el-GR" sz="2400" dirty="0" err="1">
                <a:latin typeface="Calibri" panose="020F0502020204030204" pitchFamily="34" charset="0"/>
                <a:cs typeface="Calibri" panose="020F0502020204030204" pitchFamily="34" charset="0"/>
              </a:rPr>
              <a:t>Maxwell</a:t>
            </a:r>
            <a:r>
              <a:rPr lang="el-GR" sz="2400" dirty="0">
                <a:latin typeface="Calibri" panose="020F0502020204030204" pitchFamily="34" charset="0"/>
                <a:cs typeface="Calibri" panose="020F0502020204030204" pitchFamily="34" charset="0"/>
              </a:rPr>
              <a:t> δημιουργεί μια μαθηματικά διατυπωμένη θεωρία των ηλεκτρομαγνητικών φαινομένων, σύμφωνα με την οποία τα φαινόμενα αυτά μεταδίδονται μέσω του αιθέρα. </a:t>
            </a:r>
          </a:p>
          <a:p>
            <a:pPr marL="308610" lvl="1" indent="0">
              <a:lnSpc>
                <a:spcPct val="80000"/>
              </a:lnSpc>
              <a:spcBef>
                <a:spcPct val="50000"/>
              </a:spcBef>
              <a:spcAft>
                <a:spcPct val="50000"/>
              </a:spcAft>
              <a:buNone/>
              <a:defRPr/>
            </a:pPr>
            <a:r>
              <a:rPr lang="el-GR" sz="2400" dirty="0">
                <a:latin typeface="Calibri" panose="020F0502020204030204" pitchFamily="34" charset="0"/>
                <a:cs typeface="Calibri" panose="020F0502020204030204" pitchFamily="34" charset="0"/>
              </a:rPr>
              <a:t>Η επιβεβαίωση της θεωρίας του ηλεκτρομαγνητικού πεδίου</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από τον </a:t>
            </a:r>
            <a:r>
              <a:rPr lang="en-US" sz="2400" dirty="0">
                <a:latin typeface="Calibri" panose="020F0502020204030204" pitchFamily="34" charset="0"/>
                <a:cs typeface="Calibri" panose="020F0502020204030204" pitchFamily="34" charset="0"/>
              </a:rPr>
              <a:t>Heinrich Hertz (1857-1894)</a:t>
            </a:r>
            <a:endParaRPr lang="el-GR" sz="2400" dirty="0">
              <a:latin typeface="Calibri" panose="020F0502020204030204" pitchFamily="34" charset="0"/>
              <a:cs typeface="Calibri" panose="020F0502020204030204" pitchFamily="34" charset="0"/>
            </a:endParaRPr>
          </a:p>
        </p:txBody>
      </p:sp>
      <p:pic>
        <p:nvPicPr>
          <p:cNvPr id="5" name="Θέση περιεχομένου 4">
            <a:extLst>
              <a:ext uri="{FF2B5EF4-FFF2-40B4-BE49-F238E27FC236}">
                <a16:creationId xmlns:a16="http://schemas.microsoft.com/office/drawing/2014/main" id="{9446EB3C-AB6A-4BC8-9E2E-58779B7F7AF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58679" y="1219913"/>
            <a:ext cx="4350300" cy="5234863"/>
          </a:xfrm>
        </p:spPr>
      </p:pic>
    </p:spTree>
    <p:extLst>
      <p:ext uri="{BB962C8B-B14F-4D97-AF65-F5344CB8AC3E}">
        <p14:creationId xmlns:p14="http://schemas.microsoft.com/office/powerpoint/2010/main" val="220292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62177B-6D81-46FF-B405-1E1005F003F8}"/>
              </a:ext>
            </a:extLst>
          </p:cNvPr>
          <p:cNvSpPr>
            <a:spLocks noGrp="1"/>
          </p:cNvSpPr>
          <p:nvPr>
            <p:ph type="title"/>
          </p:nvPr>
        </p:nvSpPr>
        <p:spPr>
          <a:xfrm>
            <a:off x="776568" y="381000"/>
            <a:ext cx="7886700" cy="588419"/>
          </a:xfrm>
        </p:spPr>
        <p:txBody>
          <a:bodyPr>
            <a:noAutofit/>
          </a:bodyPr>
          <a:lstStyle/>
          <a:p>
            <a:pPr algn="ctr"/>
            <a:r>
              <a:rPr lang="en-US" sz="4000" b="1" dirty="0">
                <a:solidFill>
                  <a:srgbClr val="0070C0"/>
                </a:solidFill>
                <a:latin typeface="+mn-lt"/>
              </a:rPr>
              <a:t>“</a:t>
            </a:r>
            <a:r>
              <a:rPr lang="el-GR" sz="4000" b="1" dirty="0">
                <a:solidFill>
                  <a:srgbClr val="0070C0"/>
                </a:solidFill>
                <a:latin typeface="+mn-lt"/>
              </a:rPr>
              <a:t>On </a:t>
            </a:r>
            <a:r>
              <a:rPr lang="el-GR" sz="4000" b="1" dirty="0" err="1">
                <a:solidFill>
                  <a:srgbClr val="0070C0"/>
                </a:solidFill>
                <a:latin typeface="+mn-lt"/>
              </a:rPr>
              <a:t>physical</a:t>
            </a:r>
            <a:r>
              <a:rPr lang="el-GR" sz="4000" b="1" dirty="0">
                <a:solidFill>
                  <a:srgbClr val="0070C0"/>
                </a:solidFill>
                <a:latin typeface="+mn-lt"/>
              </a:rPr>
              <a:t> </a:t>
            </a:r>
            <a:r>
              <a:rPr lang="el-GR" sz="4000" b="1" dirty="0" err="1">
                <a:solidFill>
                  <a:srgbClr val="0070C0"/>
                </a:solidFill>
                <a:latin typeface="+mn-lt"/>
              </a:rPr>
              <a:t>lines</a:t>
            </a:r>
            <a:r>
              <a:rPr lang="el-GR" sz="4000" b="1" dirty="0">
                <a:solidFill>
                  <a:srgbClr val="0070C0"/>
                </a:solidFill>
                <a:latin typeface="+mn-lt"/>
              </a:rPr>
              <a:t> of </a:t>
            </a:r>
            <a:r>
              <a:rPr lang="el-GR" sz="4000" b="1" dirty="0" err="1">
                <a:solidFill>
                  <a:srgbClr val="0070C0"/>
                </a:solidFill>
                <a:latin typeface="+mn-lt"/>
              </a:rPr>
              <a:t>force</a:t>
            </a:r>
            <a:r>
              <a:rPr lang="en-US" sz="4000" b="1" dirty="0">
                <a:solidFill>
                  <a:srgbClr val="0070C0"/>
                </a:solidFill>
                <a:latin typeface="+mn-lt"/>
              </a:rPr>
              <a:t>,”</a:t>
            </a:r>
            <a:r>
              <a:rPr lang="el-GR" sz="4000" b="1" dirty="0">
                <a:solidFill>
                  <a:srgbClr val="0070C0"/>
                </a:solidFill>
                <a:latin typeface="+mn-lt"/>
              </a:rPr>
              <a:t> 1861-62</a:t>
            </a:r>
            <a:endParaRPr lang="en-US" sz="4000" b="1" dirty="0">
              <a:solidFill>
                <a:srgbClr val="0070C0"/>
              </a:solidFill>
              <a:latin typeface="+mn-lt"/>
            </a:endParaRPr>
          </a:p>
        </p:txBody>
      </p:sp>
      <p:sp>
        <p:nvSpPr>
          <p:cNvPr id="3" name="Θέση περιεχομένου 2">
            <a:extLst>
              <a:ext uri="{FF2B5EF4-FFF2-40B4-BE49-F238E27FC236}">
                <a16:creationId xmlns:a16="http://schemas.microsoft.com/office/drawing/2014/main" id="{06A7BD97-7C27-40E7-8BD7-70B7B3DC4D9F}"/>
              </a:ext>
            </a:extLst>
          </p:cNvPr>
          <p:cNvSpPr>
            <a:spLocks noGrp="1"/>
          </p:cNvSpPr>
          <p:nvPr>
            <p:ph sz="half" idx="1"/>
          </p:nvPr>
        </p:nvSpPr>
        <p:spPr>
          <a:xfrm>
            <a:off x="4876800" y="1676400"/>
            <a:ext cx="4199965" cy="4267200"/>
          </a:xfrm>
        </p:spPr>
        <p:txBody>
          <a:bodyPr>
            <a:noAutofit/>
          </a:bodyPr>
          <a:lstStyle/>
          <a:p>
            <a:pPr marL="0" indent="0">
              <a:buNone/>
            </a:pPr>
            <a:r>
              <a:rPr lang="el-GR" sz="1800" dirty="0"/>
              <a:t>Σύμφωνα με το μηχανικό μοντέλο του </a:t>
            </a:r>
            <a:r>
              <a:rPr lang="en-US" sz="1800" dirty="0"/>
              <a:t>Maxwell</a:t>
            </a:r>
            <a:r>
              <a:rPr lang="el-GR" sz="1800" dirty="0"/>
              <a:t>, ο αιθέρας αποτελούνταν από περιστρεφόμενους στροβίλους. Η περιστροφή γειτονικών στροβίλων με την ίδια φορά ήταν δυνατή διότι μεταξύ τους παρεμβάλλονταν σφαιρικά σωματίδια. Η περιστροφή των στροβίλων αντιστοιχούσε στην ύπαρξη ενός μαγνητικού πεδίου, του οποίου η ένταση εξαρτιόταν από την γωνιακή ταχύτητα των στροβίλων. Εάν το μαγνητικό πεδίο ήταν ανομοιογενές, δηλαδή εάν οι γειτονικοί στρόβιλοι είχαν διαφορετικές γωνιακές ταχύτητες, αυτό θα προσέδιδε στα ενδιάμεσα σφαιρικά σωματίδια μια μεταφορική κίνηση, δηλαδή θα είχε σαν αποτέλεσμα τη δημιουργία ενός ηλεκτρικού ρεύματος.</a:t>
            </a:r>
            <a:endParaRPr lang="en-US" sz="1800" dirty="0"/>
          </a:p>
        </p:txBody>
      </p:sp>
      <p:pic>
        <p:nvPicPr>
          <p:cNvPr id="1026" name="Picture 2">
            <a:extLst>
              <a:ext uri="{FF2B5EF4-FFF2-40B4-BE49-F238E27FC236}">
                <a16:creationId xmlns:a16="http://schemas.microsoft.com/office/drawing/2014/main" id="{C01EA85E-7E30-4A11-8448-188D38F68A9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88259" y="1755827"/>
            <a:ext cx="4531659" cy="4088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72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364D16-9B79-48A6-966F-9270EB3E4318}"/>
              </a:ext>
            </a:extLst>
          </p:cNvPr>
          <p:cNvSpPr>
            <a:spLocks noGrp="1"/>
          </p:cNvSpPr>
          <p:nvPr>
            <p:ph type="title"/>
          </p:nvPr>
        </p:nvSpPr>
        <p:spPr>
          <a:xfrm>
            <a:off x="628650" y="228601"/>
            <a:ext cx="7886700" cy="685800"/>
          </a:xfrm>
        </p:spPr>
        <p:txBody>
          <a:bodyPr>
            <a:normAutofit/>
          </a:bodyPr>
          <a:lstStyle/>
          <a:p>
            <a:pPr algn="ctr"/>
            <a:r>
              <a:rPr lang="el-GR" sz="4000" b="1" dirty="0">
                <a:solidFill>
                  <a:srgbClr val="0070C0"/>
                </a:solidFill>
                <a:latin typeface="+mn-lt"/>
                <a:cs typeface="Arial" pitchFamily="34" charset="0"/>
              </a:rPr>
              <a:t>Θερμοδυναμική</a:t>
            </a:r>
            <a:endParaRPr lang="en-US" sz="4000" b="1" dirty="0">
              <a:solidFill>
                <a:srgbClr val="0070C0"/>
              </a:solidFill>
              <a:latin typeface="+mn-lt"/>
            </a:endParaRPr>
          </a:p>
        </p:txBody>
      </p:sp>
      <p:sp>
        <p:nvSpPr>
          <p:cNvPr id="3" name="Θέση περιεχομένου 2">
            <a:extLst>
              <a:ext uri="{FF2B5EF4-FFF2-40B4-BE49-F238E27FC236}">
                <a16:creationId xmlns:a16="http://schemas.microsoft.com/office/drawing/2014/main" id="{6F07565D-0F4C-4011-87E7-5B8A41FBA998}"/>
              </a:ext>
            </a:extLst>
          </p:cNvPr>
          <p:cNvSpPr>
            <a:spLocks noGrp="1"/>
          </p:cNvSpPr>
          <p:nvPr>
            <p:ph idx="1"/>
          </p:nvPr>
        </p:nvSpPr>
        <p:spPr>
          <a:xfrm>
            <a:off x="228600" y="1219201"/>
            <a:ext cx="8534400" cy="5410198"/>
          </a:xfrm>
        </p:spPr>
        <p:txBody>
          <a:bodyPr>
            <a:normAutofit fontScale="92500" lnSpcReduction="20000"/>
          </a:bodyPr>
          <a:lstStyle/>
          <a:p>
            <a:pPr marL="274320" indent="-192024">
              <a:lnSpc>
                <a:spcPct val="80000"/>
              </a:lnSpc>
              <a:spcBef>
                <a:spcPct val="50000"/>
              </a:spcBef>
              <a:spcAft>
                <a:spcPct val="50000"/>
              </a:spcAft>
              <a:buClr>
                <a:schemeClr val="accent3"/>
              </a:buClr>
              <a:buFont typeface="Georgia"/>
              <a:buChar char="•"/>
              <a:defRPr/>
            </a:pPr>
            <a:r>
              <a:rPr lang="en-US" sz="2400" dirty="0">
                <a:cs typeface="Arial" pitchFamily="34" charset="0"/>
              </a:rPr>
              <a:t>O</a:t>
            </a:r>
            <a:r>
              <a:rPr lang="el-GR" sz="2400" dirty="0">
                <a:cs typeface="Arial" pitchFamily="34" charset="0"/>
              </a:rPr>
              <a:t> πρώτος νόμος (η αρχή διατήρησης της ενέργειας)</a:t>
            </a:r>
            <a:r>
              <a:rPr lang="en-US" sz="2400" dirty="0">
                <a:cs typeface="Arial" pitchFamily="34" charset="0"/>
              </a:rPr>
              <a:t>:</a:t>
            </a:r>
          </a:p>
          <a:p>
            <a:pPr marL="617220" lvl="1" indent="-192024">
              <a:lnSpc>
                <a:spcPct val="80000"/>
              </a:lnSpc>
              <a:spcBef>
                <a:spcPct val="50000"/>
              </a:spcBef>
              <a:spcAft>
                <a:spcPct val="50000"/>
              </a:spcAft>
              <a:buClr>
                <a:schemeClr val="accent3"/>
              </a:buClr>
              <a:buFont typeface="Georgia"/>
              <a:buChar char="•"/>
              <a:defRPr/>
            </a:pPr>
            <a:r>
              <a:rPr lang="en-US" sz="2400" dirty="0">
                <a:cs typeface="Arial" pitchFamily="34" charset="0"/>
              </a:rPr>
              <a:t>James Prescott Joule (1818-1889)</a:t>
            </a:r>
          </a:p>
          <a:p>
            <a:pPr marL="617220" lvl="1" indent="-192024">
              <a:lnSpc>
                <a:spcPct val="80000"/>
              </a:lnSpc>
              <a:spcBef>
                <a:spcPct val="50000"/>
              </a:spcBef>
              <a:spcAft>
                <a:spcPct val="50000"/>
              </a:spcAft>
              <a:buClr>
                <a:schemeClr val="accent3"/>
              </a:buClr>
              <a:buFont typeface="Georgia"/>
              <a:buChar char="•"/>
              <a:defRPr/>
            </a:pPr>
            <a:r>
              <a:rPr lang="en-US" sz="2400" dirty="0">
                <a:cs typeface="Arial" pitchFamily="34" charset="0"/>
              </a:rPr>
              <a:t>Julius Robert von Mayer (1814-1878)</a:t>
            </a:r>
          </a:p>
          <a:p>
            <a:pPr marL="617220" lvl="1" indent="-192024">
              <a:lnSpc>
                <a:spcPct val="80000"/>
              </a:lnSpc>
              <a:spcBef>
                <a:spcPct val="50000"/>
              </a:spcBef>
              <a:spcAft>
                <a:spcPct val="50000"/>
              </a:spcAft>
              <a:buClr>
                <a:schemeClr val="accent3"/>
              </a:buClr>
              <a:buFont typeface="Georgia"/>
              <a:buChar char="•"/>
              <a:defRPr/>
            </a:pPr>
            <a:r>
              <a:rPr lang="en-US" sz="2400" dirty="0">
                <a:cs typeface="Arial" pitchFamily="34" charset="0"/>
              </a:rPr>
              <a:t> </a:t>
            </a:r>
            <a:r>
              <a:rPr lang="de-DE" sz="2400" dirty="0">
                <a:cs typeface="Arial" pitchFamily="34" charset="0"/>
              </a:rPr>
              <a:t>Hermann von Helmholtz (1821-1894)</a:t>
            </a:r>
            <a:endParaRPr lang="en-US" sz="2400" dirty="0">
              <a:cs typeface="Arial" pitchFamily="34" charset="0"/>
            </a:endParaRPr>
          </a:p>
          <a:p>
            <a:pPr marL="274320" indent="-192024">
              <a:lnSpc>
                <a:spcPct val="80000"/>
              </a:lnSpc>
              <a:spcBef>
                <a:spcPct val="50000"/>
              </a:spcBef>
              <a:spcAft>
                <a:spcPct val="50000"/>
              </a:spcAft>
              <a:buClr>
                <a:schemeClr val="accent3"/>
              </a:buClr>
              <a:buFont typeface="Georgia"/>
              <a:buChar char="•"/>
              <a:defRPr/>
            </a:pPr>
            <a:r>
              <a:rPr lang="el-GR" sz="2400" dirty="0">
                <a:cs typeface="Arial" pitchFamily="34" charset="0"/>
              </a:rPr>
              <a:t>Ο δεύτερος νόμος (η αρχή αύξησης της εντροπίας):</a:t>
            </a:r>
          </a:p>
          <a:p>
            <a:pPr marL="617220" lvl="1" indent="-192024">
              <a:lnSpc>
                <a:spcPct val="80000"/>
              </a:lnSpc>
              <a:spcBef>
                <a:spcPct val="50000"/>
              </a:spcBef>
              <a:spcAft>
                <a:spcPct val="50000"/>
              </a:spcAft>
              <a:buClr>
                <a:schemeClr val="accent3"/>
              </a:buClr>
              <a:buFont typeface="Georgia"/>
              <a:buChar char="•"/>
              <a:defRPr/>
            </a:pPr>
            <a:r>
              <a:rPr lang="en-US" sz="2400" dirty="0">
                <a:cs typeface="Arial" pitchFamily="34" charset="0"/>
              </a:rPr>
              <a:t>Sadi </a:t>
            </a:r>
            <a:r>
              <a:rPr lang="el-GR" sz="2400" dirty="0" err="1">
                <a:cs typeface="Arial" pitchFamily="34" charset="0"/>
              </a:rPr>
              <a:t>Carnot</a:t>
            </a:r>
            <a:r>
              <a:rPr lang="el-GR" sz="2400" dirty="0">
                <a:cs typeface="Arial" pitchFamily="34" charset="0"/>
              </a:rPr>
              <a:t> </a:t>
            </a:r>
            <a:r>
              <a:rPr lang="en-US" sz="2400" dirty="0">
                <a:cs typeface="Arial" pitchFamily="34" charset="0"/>
              </a:rPr>
              <a:t>(1796-1832)</a:t>
            </a:r>
            <a:endParaRPr lang="el-GR" sz="2400" dirty="0">
              <a:cs typeface="Arial" pitchFamily="34" charset="0"/>
            </a:endParaRPr>
          </a:p>
          <a:p>
            <a:pPr marL="617220" lvl="1" indent="-192024">
              <a:lnSpc>
                <a:spcPct val="80000"/>
              </a:lnSpc>
              <a:spcBef>
                <a:spcPct val="50000"/>
              </a:spcBef>
              <a:spcAft>
                <a:spcPct val="50000"/>
              </a:spcAft>
              <a:buClr>
                <a:schemeClr val="accent3"/>
              </a:buClr>
              <a:buFont typeface="Georgia"/>
              <a:buChar char="•"/>
              <a:defRPr/>
            </a:pPr>
            <a:r>
              <a:rPr lang="en-US" sz="2400" dirty="0">
                <a:cs typeface="Arial" pitchFamily="34" charset="0"/>
              </a:rPr>
              <a:t>Émile Clapeyron (1799-1864)</a:t>
            </a:r>
            <a:endParaRPr lang="el-GR" sz="2400" dirty="0">
              <a:cs typeface="Arial" pitchFamily="34" charset="0"/>
            </a:endParaRPr>
          </a:p>
          <a:p>
            <a:pPr marL="617220" lvl="1" indent="-192024">
              <a:lnSpc>
                <a:spcPct val="80000"/>
              </a:lnSpc>
              <a:spcBef>
                <a:spcPct val="50000"/>
              </a:spcBef>
              <a:spcAft>
                <a:spcPct val="50000"/>
              </a:spcAft>
              <a:buClr>
                <a:schemeClr val="accent3"/>
              </a:buClr>
              <a:buFont typeface="Georgia"/>
              <a:buChar char="•"/>
              <a:defRPr/>
            </a:pPr>
            <a:r>
              <a:rPr lang="en-US" sz="2400" dirty="0">
                <a:cs typeface="Arial" pitchFamily="34" charset="0"/>
              </a:rPr>
              <a:t>William Thomson (1824-1907)</a:t>
            </a:r>
            <a:endParaRPr lang="el-GR" sz="2400" dirty="0">
              <a:cs typeface="Arial" pitchFamily="34" charset="0"/>
            </a:endParaRPr>
          </a:p>
          <a:p>
            <a:pPr marL="617220" lvl="1" indent="-192024">
              <a:lnSpc>
                <a:spcPct val="80000"/>
              </a:lnSpc>
              <a:spcBef>
                <a:spcPct val="50000"/>
              </a:spcBef>
              <a:spcAft>
                <a:spcPct val="50000"/>
              </a:spcAft>
              <a:buClr>
                <a:schemeClr val="accent3"/>
              </a:buClr>
              <a:buFont typeface="Georgia"/>
              <a:buChar char="•"/>
              <a:defRPr/>
            </a:pPr>
            <a:r>
              <a:rPr lang="en-US" sz="2400" dirty="0">
                <a:cs typeface="Arial" pitchFamily="34" charset="0"/>
              </a:rPr>
              <a:t>Rudolf </a:t>
            </a:r>
            <a:r>
              <a:rPr lang="el-GR" sz="2400" dirty="0" err="1">
                <a:cs typeface="Arial" pitchFamily="34" charset="0"/>
              </a:rPr>
              <a:t>Clausius</a:t>
            </a:r>
            <a:r>
              <a:rPr lang="en-US" sz="2400" dirty="0">
                <a:cs typeface="Arial" pitchFamily="34" charset="0"/>
              </a:rPr>
              <a:t> (1822-1888)</a:t>
            </a:r>
          </a:p>
          <a:p>
            <a:pPr marL="274320" indent="-192024">
              <a:lnSpc>
                <a:spcPct val="80000"/>
              </a:lnSpc>
              <a:spcBef>
                <a:spcPct val="50000"/>
              </a:spcBef>
              <a:spcAft>
                <a:spcPct val="50000"/>
              </a:spcAft>
              <a:buClr>
                <a:schemeClr val="accent3"/>
              </a:buClr>
              <a:buFont typeface="Georgia"/>
              <a:buChar char="•"/>
              <a:defRPr/>
            </a:pPr>
            <a:r>
              <a:rPr lang="el-GR" sz="2400" dirty="0">
                <a:cs typeface="Arial" pitchFamily="34" charset="0"/>
              </a:rPr>
              <a:t> Η κινητική θεωρία των αερίων</a:t>
            </a:r>
            <a:r>
              <a:rPr lang="en-US" sz="2400" dirty="0">
                <a:cs typeface="Arial" pitchFamily="34" charset="0"/>
              </a:rPr>
              <a:t>: Maxwell, Clausius, Ludwig Boltzmann (1844-1906)</a:t>
            </a:r>
            <a:endParaRPr lang="en-US" sz="2800" dirty="0"/>
          </a:p>
        </p:txBody>
      </p:sp>
    </p:spTree>
    <p:extLst>
      <p:ext uri="{BB962C8B-B14F-4D97-AF65-F5344CB8AC3E}">
        <p14:creationId xmlns:p14="http://schemas.microsoft.com/office/powerpoint/2010/main" val="307603270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1304</TotalTime>
  <Words>377</Words>
  <Application>Microsoft Office PowerPoint</Application>
  <PresentationFormat>Προβολή στην οθόνη (4:3)</PresentationFormat>
  <Paragraphs>30</Paragraphs>
  <Slides>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5</vt:i4>
      </vt:variant>
    </vt:vector>
  </HeadingPairs>
  <TitlesOfParts>
    <vt:vector size="12" baseType="lpstr">
      <vt:lpstr>Arial</vt:lpstr>
      <vt:lpstr>Calibri</vt:lpstr>
      <vt:lpstr>Calibri Light</vt:lpstr>
      <vt:lpstr>Garamond</vt:lpstr>
      <vt:lpstr>Georgia</vt:lpstr>
      <vt:lpstr>Θέμα του Office</vt:lpstr>
      <vt:lpstr>1_Θέμα του Office</vt:lpstr>
      <vt:lpstr>Το περιεχόμενο της φυσικής του 19ου αιώνα</vt:lpstr>
      <vt:lpstr>Παρουσίαση του PowerPoint</vt:lpstr>
      <vt:lpstr> Η σύνθεση του James Clerk Maxwell (1831-1879) </vt:lpstr>
      <vt:lpstr>“On physical lines of force,” 1861-62</vt:lpstr>
      <vt:lpstr>Θερμοδυναμική</vt:lpstr>
    </vt:vector>
  </TitlesOfParts>
  <Company>.:L4zy w4r3z:.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τον Νεύτωνα στον Αϊνστάιν</dc:title>
  <dc:creator>Θόδωρος Αραμπατζής</dc:creator>
  <cp:lastModifiedBy>Reviewer</cp:lastModifiedBy>
  <cp:revision>289</cp:revision>
  <dcterms:created xsi:type="dcterms:W3CDTF">2005-11-30T10:28:01Z</dcterms:created>
  <dcterms:modified xsi:type="dcterms:W3CDTF">2023-11-21T19:25:20Z</dcterms:modified>
</cp:coreProperties>
</file>