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 id="2147483843" r:id="rId2"/>
  </p:sldMasterIdLst>
  <p:notesMasterIdLst>
    <p:notesMasterId r:id="rId9"/>
  </p:notesMasterIdLst>
  <p:sldIdLst>
    <p:sldId id="280" r:id="rId3"/>
    <p:sldId id="272" r:id="rId4"/>
    <p:sldId id="273" r:id="rId5"/>
    <p:sldId id="274" r:id="rId6"/>
    <p:sldId id="275" r:id="rId7"/>
    <p:sldId id="276" r:id="rId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58" autoAdjust="0"/>
  </p:normalViewPr>
  <p:slideViewPr>
    <p:cSldViewPr>
      <p:cViewPr varScale="1">
        <p:scale>
          <a:sx n="92" d="100"/>
          <a:sy n="92" d="100"/>
        </p:scale>
        <p:origin x="1734" y="90"/>
      </p:cViewPr>
      <p:guideLst>
        <p:guide orient="horz" pos="2160"/>
        <p:guide pos="2880"/>
      </p:guideLst>
    </p:cSldViewPr>
  </p:slideViewPr>
  <p:outlineViewPr>
    <p:cViewPr>
      <p:scale>
        <a:sx n="33" d="100"/>
        <a:sy n="33" d="100"/>
      </p:scale>
      <p:origin x="0" y="-319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DDBCD-13B7-49B2-B7BF-C19FBAFD3F0E}" type="datetimeFigureOut">
              <a:rPr lang="en-US" smtClean="0"/>
              <a:t>10/24/2023</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B2D79-0B7B-43F6-B3AB-FA32FCDBCB00}" type="slidenum">
              <a:rPr lang="en-US" smtClean="0"/>
              <a:t>‹#›</a:t>
            </a:fld>
            <a:endParaRPr lang="en-US"/>
          </a:p>
        </p:txBody>
      </p:sp>
    </p:spTree>
    <p:extLst>
      <p:ext uri="{BB962C8B-B14F-4D97-AF65-F5344CB8AC3E}">
        <p14:creationId xmlns:p14="http://schemas.microsoft.com/office/powerpoint/2010/main" val="2230288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F45BE8C-0740-4D8E-A155-9A4176E8613F}" type="slidenum">
              <a:rPr lang="el-GR"/>
              <a:pPr>
                <a:defRPr/>
              </a:pPr>
              <a:t>‹#›</a:t>
            </a:fld>
            <a:endParaRPr lang="el-GR"/>
          </a:p>
        </p:txBody>
      </p:sp>
    </p:spTree>
    <p:extLst>
      <p:ext uri="{BB962C8B-B14F-4D97-AF65-F5344CB8AC3E}">
        <p14:creationId xmlns:p14="http://schemas.microsoft.com/office/powerpoint/2010/main" val="324042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D2E2F53-0C3A-4EBB-8C1A-F5F32DF7A547}" type="slidenum">
              <a:rPr lang="el-GR"/>
              <a:pPr>
                <a:defRPr/>
              </a:pPr>
              <a:t>‹#›</a:t>
            </a:fld>
            <a:endParaRPr lang="el-GR"/>
          </a:p>
        </p:txBody>
      </p:sp>
    </p:spTree>
    <p:extLst>
      <p:ext uri="{BB962C8B-B14F-4D97-AF65-F5344CB8AC3E}">
        <p14:creationId xmlns:p14="http://schemas.microsoft.com/office/powerpoint/2010/main" val="45884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ADEF0FB-3E3B-4AE9-A818-888CDDA861D0}" type="slidenum">
              <a:rPr lang="el-GR"/>
              <a:pPr>
                <a:defRPr/>
              </a:pPr>
              <a:t>‹#›</a:t>
            </a:fld>
            <a:endParaRPr lang="el-GR"/>
          </a:p>
        </p:txBody>
      </p:sp>
    </p:spTree>
    <p:extLst>
      <p:ext uri="{BB962C8B-B14F-4D97-AF65-F5344CB8AC3E}">
        <p14:creationId xmlns:p14="http://schemas.microsoft.com/office/powerpoint/2010/main" val="222079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7"/>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l-GR"/>
              <a:t>Στυλ κύριου υπότιτλου</a:t>
            </a:r>
          </a:p>
        </p:txBody>
      </p:sp>
      <p:sp>
        <p:nvSpPr>
          <p:cNvPr id="4" name="Θέση ημερομηνίας 3">
            <a:extLst>
              <a:ext uri="{FF2B5EF4-FFF2-40B4-BE49-F238E27FC236}">
                <a16:creationId xmlns:a16="http://schemas.microsoft.com/office/drawing/2014/main" id="{91378E27-F156-4AB1-8A35-359D7ABB4201}"/>
              </a:ext>
            </a:extLst>
          </p:cNvPr>
          <p:cNvSpPr>
            <a:spLocks noGrp="1"/>
          </p:cNvSpPr>
          <p:nvPr>
            <p:ph type="dt" sz="half" idx="10"/>
          </p:nvPr>
        </p:nvSpPr>
        <p:spPr/>
        <p:txBody>
          <a:bodyPr/>
          <a:lstStyle>
            <a:lvl1pPr>
              <a:defRPr/>
            </a:lvl1pPr>
          </a:lstStyle>
          <a:p>
            <a:pPr>
              <a:defRPr/>
            </a:pPr>
            <a:endParaRPr lang="el-GR"/>
          </a:p>
        </p:txBody>
      </p:sp>
      <p:sp>
        <p:nvSpPr>
          <p:cNvPr id="5" name="Θέση υποσέλιδου 4">
            <a:extLst>
              <a:ext uri="{FF2B5EF4-FFF2-40B4-BE49-F238E27FC236}">
                <a16:creationId xmlns:a16="http://schemas.microsoft.com/office/drawing/2014/main" id="{2A10AB78-03AD-45FA-8650-12AADA151F9C}"/>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5101D1BC-1434-4CA1-B972-76658DD29BAA}"/>
              </a:ext>
            </a:extLst>
          </p:cNvPr>
          <p:cNvSpPr>
            <a:spLocks noGrp="1"/>
          </p:cNvSpPr>
          <p:nvPr>
            <p:ph type="sldNum" sz="quarter" idx="12"/>
          </p:nvPr>
        </p:nvSpPr>
        <p:spPr/>
        <p:txBody>
          <a:bodyPr/>
          <a:lstStyle>
            <a:lvl1pPr>
              <a:defRPr/>
            </a:lvl1pPr>
          </a:lstStyle>
          <a:p>
            <a:fld id="{28C3A790-00CA-4491-8FCA-4C91A0220210}" type="slidenum">
              <a:rPr lang="el-GR" altLang="el-GR"/>
              <a:pPr/>
              <a:t>‹#›</a:t>
            </a:fld>
            <a:endParaRPr lang="el-GR" altLang="el-GR"/>
          </a:p>
        </p:txBody>
      </p:sp>
    </p:spTree>
    <p:extLst>
      <p:ext uri="{BB962C8B-B14F-4D97-AF65-F5344CB8AC3E}">
        <p14:creationId xmlns:p14="http://schemas.microsoft.com/office/powerpoint/2010/main" val="833103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0031E2D7-E06B-4521-814C-2D6AC71ED878}"/>
              </a:ext>
            </a:extLst>
          </p:cNvPr>
          <p:cNvSpPr>
            <a:spLocks noGrp="1"/>
          </p:cNvSpPr>
          <p:nvPr>
            <p:ph type="dt" sz="half" idx="10"/>
          </p:nvPr>
        </p:nvSpPr>
        <p:spPr/>
        <p:txBody>
          <a:bodyPr/>
          <a:lstStyle>
            <a:lvl1pPr>
              <a:defRPr/>
            </a:lvl1pPr>
          </a:lstStyle>
          <a:p>
            <a:pPr>
              <a:defRPr/>
            </a:pPr>
            <a:endParaRPr lang="el-GR"/>
          </a:p>
        </p:txBody>
      </p:sp>
      <p:sp>
        <p:nvSpPr>
          <p:cNvPr id="5" name="Θέση υποσέλιδου 4">
            <a:extLst>
              <a:ext uri="{FF2B5EF4-FFF2-40B4-BE49-F238E27FC236}">
                <a16:creationId xmlns:a16="http://schemas.microsoft.com/office/drawing/2014/main" id="{A7AC300C-3508-4B14-8730-A404817E3C9C}"/>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90AB564A-35D2-4CD6-A700-D49800206625}"/>
              </a:ext>
            </a:extLst>
          </p:cNvPr>
          <p:cNvSpPr>
            <a:spLocks noGrp="1"/>
          </p:cNvSpPr>
          <p:nvPr>
            <p:ph type="sldNum" sz="quarter" idx="12"/>
          </p:nvPr>
        </p:nvSpPr>
        <p:spPr/>
        <p:txBody>
          <a:bodyPr/>
          <a:lstStyle>
            <a:lvl1pPr>
              <a:defRPr/>
            </a:lvl1pPr>
          </a:lstStyle>
          <a:p>
            <a:fld id="{9E3DF468-A5D7-4133-AD30-88D936667E79}" type="slidenum">
              <a:rPr lang="el-GR" altLang="el-GR"/>
              <a:pPr/>
              <a:t>‹#›</a:t>
            </a:fld>
            <a:endParaRPr lang="el-GR" altLang="el-GR"/>
          </a:p>
        </p:txBody>
      </p:sp>
    </p:spTree>
    <p:extLst>
      <p:ext uri="{BB962C8B-B14F-4D97-AF65-F5344CB8AC3E}">
        <p14:creationId xmlns:p14="http://schemas.microsoft.com/office/powerpoint/2010/main" val="46530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2"/>
            <a:ext cx="7772400" cy="1362075"/>
          </a:xfrm>
        </p:spPr>
        <p:txBody>
          <a:bodyPr anchor="t"/>
          <a:lstStyle>
            <a:lvl1pPr algn="l">
              <a:defRPr sz="3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υποδείγματος κειμένου</a:t>
            </a:r>
          </a:p>
        </p:txBody>
      </p:sp>
      <p:sp>
        <p:nvSpPr>
          <p:cNvPr id="4" name="Θέση ημερομηνίας 3">
            <a:extLst>
              <a:ext uri="{FF2B5EF4-FFF2-40B4-BE49-F238E27FC236}">
                <a16:creationId xmlns:a16="http://schemas.microsoft.com/office/drawing/2014/main" id="{DABEB299-CA54-4610-9874-E25B76CBBBCB}"/>
              </a:ext>
            </a:extLst>
          </p:cNvPr>
          <p:cNvSpPr>
            <a:spLocks noGrp="1"/>
          </p:cNvSpPr>
          <p:nvPr>
            <p:ph type="dt" sz="half" idx="10"/>
          </p:nvPr>
        </p:nvSpPr>
        <p:spPr/>
        <p:txBody>
          <a:bodyPr/>
          <a:lstStyle>
            <a:lvl1pPr>
              <a:defRPr/>
            </a:lvl1pPr>
          </a:lstStyle>
          <a:p>
            <a:pPr>
              <a:defRPr/>
            </a:pPr>
            <a:endParaRPr lang="el-GR"/>
          </a:p>
        </p:txBody>
      </p:sp>
      <p:sp>
        <p:nvSpPr>
          <p:cNvPr id="5" name="Θέση υποσέλιδου 4">
            <a:extLst>
              <a:ext uri="{FF2B5EF4-FFF2-40B4-BE49-F238E27FC236}">
                <a16:creationId xmlns:a16="http://schemas.microsoft.com/office/drawing/2014/main" id="{6F9675B1-4970-492F-80E0-507EA92F2C3C}"/>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0EE939B6-161C-4BBE-ACB7-02D517F4DDBA}"/>
              </a:ext>
            </a:extLst>
          </p:cNvPr>
          <p:cNvSpPr>
            <a:spLocks noGrp="1"/>
          </p:cNvSpPr>
          <p:nvPr>
            <p:ph type="sldNum" sz="quarter" idx="12"/>
          </p:nvPr>
        </p:nvSpPr>
        <p:spPr/>
        <p:txBody>
          <a:bodyPr/>
          <a:lstStyle>
            <a:lvl1pPr>
              <a:defRPr/>
            </a:lvl1pPr>
          </a:lstStyle>
          <a:p>
            <a:fld id="{3E6F52FB-37BF-4CB6-BA9F-474EEB1695DD}" type="slidenum">
              <a:rPr lang="el-GR" altLang="el-GR"/>
              <a:pPr/>
              <a:t>‹#›</a:t>
            </a:fld>
            <a:endParaRPr lang="el-GR" altLang="el-GR"/>
          </a:p>
        </p:txBody>
      </p:sp>
    </p:spTree>
    <p:extLst>
      <p:ext uri="{BB962C8B-B14F-4D97-AF65-F5344CB8AC3E}">
        <p14:creationId xmlns:p14="http://schemas.microsoft.com/office/powerpoint/2010/main" val="516131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a:extLst>
              <a:ext uri="{FF2B5EF4-FFF2-40B4-BE49-F238E27FC236}">
                <a16:creationId xmlns:a16="http://schemas.microsoft.com/office/drawing/2014/main" id="{96BB86DD-1479-42C8-8306-8737670ECF5A}"/>
              </a:ext>
            </a:extLst>
          </p:cNvPr>
          <p:cNvSpPr>
            <a:spLocks noGrp="1"/>
          </p:cNvSpPr>
          <p:nvPr>
            <p:ph type="dt" sz="half" idx="10"/>
          </p:nvPr>
        </p:nvSpPr>
        <p:spPr/>
        <p:txBody>
          <a:bodyPr/>
          <a:lstStyle>
            <a:lvl1pPr>
              <a:defRPr/>
            </a:lvl1pPr>
          </a:lstStyle>
          <a:p>
            <a:pPr>
              <a:defRPr/>
            </a:pPr>
            <a:endParaRPr lang="el-GR"/>
          </a:p>
        </p:txBody>
      </p:sp>
      <p:sp>
        <p:nvSpPr>
          <p:cNvPr id="6" name="Θέση υποσέλιδου 4">
            <a:extLst>
              <a:ext uri="{FF2B5EF4-FFF2-40B4-BE49-F238E27FC236}">
                <a16:creationId xmlns:a16="http://schemas.microsoft.com/office/drawing/2014/main" id="{0DBAFAB9-8536-41AE-A8A5-F13DF7C1543B}"/>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EDB963F9-D6FE-4491-AA74-A0D7C06FF598}"/>
              </a:ext>
            </a:extLst>
          </p:cNvPr>
          <p:cNvSpPr>
            <a:spLocks noGrp="1"/>
          </p:cNvSpPr>
          <p:nvPr>
            <p:ph type="sldNum" sz="quarter" idx="12"/>
          </p:nvPr>
        </p:nvSpPr>
        <p:spPr/>
        <p:txBody>
          <a:bodyPr/>
          <a:lstStyle>
            <a:lvl1pPr>
              <a:defRPr/>
            </a:lvl1pPr>
          </a:lstStyle>
          <a:p>
            <a:fld id="{C718BC1A-DF96-46B9-BD3C-96EFBC65D1DA}" type="slidenum">
              <a:rPr lang="el-GR" altLang="el-GR"/>
              <a:pPr/>
              <a:t>‹#›</a:t>
            </a:fld>
            <a:endParaRPr lang="el-GR" altLang="el-GR"/>
          </a:p>
        </p:txBody>
      </p:sp>
    </p:spTree>
    <p:extLst>
      <p:ext uri="{BB962C8B-B14F-4D97-AF65-F5344CB8AC3E}">
        <p14:creationId xmlns:p14="http://schemas.microsoft.com/office/powerpoint/2010/main" val="318680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a:extLst>
              <a:ext uri="{FF2B5EF4-FFF2-40B4-BE49-F238E27FC236}">
                <a16:creationId xmlns:a16="http://schemas.microsoft.com/office/drawing/2014/main" id="{0A4335F8-AB44-4F8F-BB1F-9C5F850E6ACC}"/>
              </a:ext>
            </a:extLst>
          </p:cNvPr>
          <p:cNvSpPr>
            <a:spLocks noGrp="1"/>
          </p:cNvSpPr>
          <p:nvPr>
            <p:ph type="dt" sz="half" idx="10"/>
          </p:nvPr>
        </p:nvSpPr>
        <p:spPr/>
        <p:txBody>
          <a:bodyPr/>
          <a:lstStyle>
            <a:lvl1pPr>
              <a:defRPr/>
            </a:lvl1pPr>
          </a:lstStyle>
          <a:p>
            <a:pPr>
              <a:defRPr/>
            </a:pPr>
            <a:endParaRPr lang="el-GR"/>
          </a:p>
        </p:txBody>
      </p:sp>
      <p:sp>
        <p:nvSpPr>
          <p:cNvPr id="8" name="Θέση υποσέλιδου 4">
            <a:extLst>
              <a:ext uri="{FF2B5EF4-FFF2-40B4-BE49-F238E27FC236}">
                <a16:creationId xmlns:a16="http://schemas.microsoft.com/office/drawing/2014/main" id="{C1ACE13F-CC9C-4BAE-9F70-36D29841B71A}"/>
              </a:ext>
            </a:extLst>
          </p:cNvPr>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a:extLst>
              <a:ext uri="{FF2B5EF4-FFF2-40B4-BE49-F238E27FC236}">
                <a16:creationId xmlns:a16="http://schemas.microsoft.com/office/drawing/2014/main" id="{3820F034-F2C0-4F54-B0E5-11A74E377E24}"/>
              </a:ext>
            </a:extLst>
          </p:cNvPr>
          <p:cNvSpPr>
            <a:spLocks noGrp="1"/>
          </p:cNvSpPr>
          <p:nvPr>
            <p:ph type="sldNum" sz="quarter" idx="12"/>
          </p:nvPr>
        </p:nvSpPr>
        <p:spPr/>
        <p:txBody>
          <a:bodyPr/>
          <a:lstStyle>
            <a:lvl1pPr>
              <a:defRPr/>
            </a:lvl1pPr>
          </a:lstStyle>
          <a:p>
            <a:fld id="{3F0689C5-31C5-45C4-A42A-2D97B74B4BA5}" type="slidenum">
              <a:rPr lang="el-GR" altLang="el-GR"/>
              <a:pPr/>
              <a:t>‹#›</a:t>
            </a:fld>
            <a:endParaRPr lang="el-GR" altLang="el-GR"/>
          </a:p>
        </p:txBody>
      </p:sp>
    </p:spTree>
    <p:extLst>
      <p:ext uri="{BB962C8B-B14F-4D97-AF65-F5344CB8AC3E}">
        <p14:creationId xmlns:p14="http://schemas.microsoft.com/office/powerpoint/2010/main" val="3000871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a:extLst>
              <a:ext uri="{FF2B5EF4-FFF2-40B4-BE49-F238E27FC236}">
                <a16:creationId xmlns:a16="http://schemas.microsoft.com/office/drawing/2014/main" id="{2AC2828F-2A10-4F15-8C56-15D29A9ECD5A}"/>
              </a:ext>
            </a:extLst>
          </p:cNvPr>
          <p:cNvSpPr>
            <a:spLocks noGrp="1"/>
          </p:cNvSpPr>
          <p:nvPr>
            <p:ph type="dt" sz="half" idx="10"/>
          </p:nvPr>
        </p:nvSpPr>
        <p:spPr/>
        <p:txBody>
          <a:bodyPr/>
          <a:lstStyle>
            <a:lvl1pPr>
              <a:defRPr/>
            </a:lvl1pPr>
          </a:lstStyle>
          <a:p>
            <a:pPr>
              <a:defRPr/>
            </a:pPr>
            <a:endParaRPr lang="el-GR"/>
          </a:p>
        </p:txBody>
      </p:sp>
      <p:sp>
        <p:nvSpPr>
          <p:cNvPr id="4" name="Θέση υποσέλιδου 4">
            <a:extLst>
              <a:ext uri="{FF2B5EF4-FFF2-40B4-BE49-F238E27FC236}">
                <a16:creationId xmlns:a16="http://schemas.microsoft.com/office/drawing/2014/main" id="{073EFBB2-0236-4032-9B37-6941C634ECD9}"/>
              </a:ext>
            </a:extLst>
          </p:cNvPr>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a:extLst>
              <a:ext uri="{FF2B5EF4-FFF2-40B4-BE49-F238E27FC236}">
                <a16:creationId xmlns:a16="http://schemas.microsoft.com/office/drawing/2014/main" id="{BCCC49C1-DCC8-4FEA-B7E5-0F556E5897BD}"/>
              </a:ext>
            </a:extLst>
          </p:cNvPr>
          <p:cNvSpPr>
            <a:spLocks noGrp="1"/>
          </p:cNvSpPr>
          <p:nvPr>
            <p:ph type="sldNum" sz="quarter" idx="12"/>
          </p:nvPr>
        </p:nvSpPr>
        <p:spPr/>
        <p:txBody>
          <a:bodyPr/>
          <a:lstStyle>
            <a:lvl1pPr>
              <a:defRPr/>
            </a:lvl1pPr>
          </a:lstStyle>
          <a:p>
            <a:fld id="{30F94933-E8D5-455A-BCE2-3FBF0F7B7FA8}" type="slidenum">
              <a:rPr lang="el-GR" altLang="el-GR"/>
              <a:pPr/>
              <a:t>‹#›</a:t>
            </a:fld>
            <a:endParaRPr lang="el-GR" altLang="el-GR"/>
          </a:p>
        </p:txBody>
      </p:sp>
    </p:spTree>
    <p:extLst>
      <p:ext uri="{BB962C8B-B14F-4D97-AF65-F5344CB8AC3E}">
        <p14:creationId xmlns:p14="http://schemas.microsoft.com/office/powerpoint/2010/main" val="2175767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a:extLst>
              <a:ext uri="{FF2B5EF4-FFF2-40B4-BE49-F238E27FC236}">
                <a16:creationId xmlns:a16="http://schemas.microsoft.com/office/drawing/2014/main" id="{FA1B8BDE-C9FA-49E3-A567-07FB9E3CDC2E}"/>
              </a:ext>
            </a:extLst>
          </p:cNvPr>
          <p:cNvSpPr>
            <a:spLocks noGrp="1"/>
          </p:cNvSpPr>
          <p:nvPr>
            <p:ph type="dt" sz="half" idx="10"/>
          </p:nvPr>
        </p:nvSpPr>
        <p:spPr/>
        <p:txBody>
          <a:bodyPr/>
          <a:lstStyle>
            <a:lvl1pPr>
              <a:defRPr/>
            </a:lvl1pPr>
          </a:lstStyle>
          <a:p>
            <a:pPr>
              <a:defRPr/>
            </a:pPr>
            <a:endParaRPr lang="el-GR"/>
          </a:p>
        </p:txBody>
      </p:sp>
      <p:sp>
        <p:nvSpPr>
          <p:cNvPr id="3" name="Θέση υποσέλιδου 4">
            <a:extLst>
              <a:ext uri="{FF2B5EF4-FFF2-40B4-BE49-F238E27FC236}">
                <a16:creationId xmlns:a16="http://schemas.microsoft.com/office/drawing/2014/main" id="{1D65EF6A-B474-4E88-B6D2-A611DAEBC0EF}"/>
              </a:ext>
            </a:extLst>
          </p:cNvPr>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a:extLst>
              <a:ext uri="{FF2B5EF4-FFF2-40B4-BE49-F238E27FC236}">
                <a16:creationId xmlns:a16="http://schemas.microsoft.com/office/drawing/2014/main" id="{EAA149CD-EF54-4B9A-AED0-E33845EF68E8}"/>
              </a:ext>
            </a:extLst>
          </p:cNvPr>
          <p:cNvSpPr>
            <a:spLocks noGrp="1"/>
          </p:cNvSpPr>
          <p:nvPr>
            <p:ph type="sldNum" sz="quarter" idx="12"/>
          </p:nvPr>
        </p:nvSpPr>
        <p:spPr/>
        <p:txBody>
          <a:bodyPr/>
          <a:lstStyle>
            <a:lvl1pPr>
              <a:defRPr/>
            </a:lvl1pPr>
          </a:lstStyle>
          <a:p>
            <a:fld id="{E7E2169E-85C1-4314-A042-3836FE029A63}" type="slidenum">
              <a:rPr lang="el-GR" altLang="el-GR"/>
              <a:pPr/>
              <a:t>‹#›</a:t>
            </a:fld>
            <a:endParaRPr lang="el-GR" altLang="el-GR"/>
          </a:p>
        </p:txBody>
      </p:sp>
    </p:spTree>
    <p:extLst>
      <p:ext uri="{BB962C8B-B14F-4D97-AF65-F5344CB8AC3E}">
        <p14:creationId xmlns:p14="http://schemas.microsoft.com/office/powerpoint/2010/main" val="1820193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73050"/>
            <a:ext cx="3008313" cy="1162050"/>
          </a:xfrm>
        </p:spPr>
        <p:txBody>
          <a:bodyPr anchor="b"/>
          <a:lstStyle>
            <a:lvl1pPr algn="l">
              <a:defRPr sz="1500" b="1"/>
            </a:lvl1pPr>
          </a:lstStyle>
          <a:p>
            <a:r>
              <a:rPr lang="el-GR"/>
              <a:t>Στυλ κύριου τίτλου</a:t>
            </a:r>
          </a:p>
        </p:txBody>
      </p:sp>
      <p:sp>
        <p:nvSpPr>
          <p:cNvPr id="3" name="Θέση περιεχομένου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F84EE9AD-F5D7-49CF-993F-27E05BC8BB73}"/>
              </a:ext>
            </a:extLst>
          </p:cNvPr>
          <p:cNvSpPr>
            <a:spLocks noGrp="1"/>
          </p:cNvSpPr>
          <p:nvPr>
            <p:ph type="dt" sz="half" idx="10"/>
          </p:nvPr>
        </p:nvSpPr>
        <p:spPr/>
        <p:txBody>
          <a:bodyPr/>
          <a:lstStyle>
            <a:lvl1pPr>
              <a:defRPr/>
            </a:lvl1pPr>
          </a:lstStyle>
          <a:p>
            <a:pPr>
              <a:defRPr/>
            </a:pPr>
            <a:endParaRPr lang="el-GR"/>
          </a:p>
        </p:txBody>
      </p:sp>
      <p:sp>
        <p:nvSpPr>
          <p:cNvPr id="6" name="Θέση υποσέλιδου 4">
            <a:extLst>
              <a:ext uri="{FF2B5EF4-FFF2-40B4-BE49-F238E27FC236}">
                <a16:creationId xmlns:a16="http://schemas.microsoft.com/office/drawing/2014/main" id="{6E0A14D8-BBB1-4B00-B848-97F0A1813112}"/>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134E8C1A-745E-43A1-8B33-0017524AF43E}"/>
              </a:ext>
            </a:extLst>
          </p:cNvPr>
          <p:cNvSpPr>
            <a:spLocks noGrp="1"/>
          </p:cNvSpPr>
          <p:nvPr>
            <p:ph type="sldNum" sz="quarter" idx="12"/>
          </p:nvPr>
        </p:nvSpPr>
        <p:spPr/>
        <p:txBody>
          <a:bodyPr/>
          <a:lstStyle>
            <a:lvl1pPr>
              <a:defRPr/>
            </a:lvl1pPr>
          </a:lstStyle>
          <a:p>
            <a:fld id="{722CC59E-38E7-4EB9-B1EA-C3A6B009E9A8}" type="slidenum">
              <a:rPr lang="el-GR" altLang="el-GR"/>
              <a:pPr/>
              <a:t>‹#›</a:t>
            </a:fld>
            <a:endParaRPr lang="el-GR" altLang="el-GR"/>
          </a:p>
        </p:txBody>
      </p:sp>
    </p:spTree>
    <p:extLst>
      <p:ext uri="{BB962C8B-B14F-4D97-AF65-F5344CB8AC3E}">
        <p14:creationId xmlns:p14="http://schemas.microsoft.com/office/powerpoint/2010/main" val="218608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5AE7ECB4-2637-4570-BBCA-48AAA8BF3EDA}" type="slidenum">
              <a:rPr lang="el-GR"/>
              <a:pPr>
                <a:defRPr/>
              </a:pPr>
              <a:t>‹#›</a:t>
            </a:fld>
            <a:endParaRPr lang="el-GR"/>
          </a:p>
        </p:txBody>
      </p:sp>
    </p:spTree>
    <p:extLst>
      <p:ext uri="{BB962C8B-B14F-4D97-AF65-F5344CB8AC3E}">
        <p14:creationId xmlns:p14="http://schemas.microsoft.com/office/powerpoint/2010/main" val="2212065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15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A379FA8D-4CA6-43F8-89EF-457906D8A8CB}"/>
              </a:ext>
            </a:extLst>
          </p:cNvPr>
          <p:cNvSpPr>
            <a:spLocks noGrp="1"/>
          </p:cNvSpPr>
          <p:nvPr>
            <p:ph type="dt" sz="half" idx="10"/>
          </p:nvPr>
        </p:nvSpPr>
        <p:spPr/>
        <p:txBody>
          <a:bodyPr/>
          <a:lstStyle>
            <a:lvl1pPr>
              <a:defRPr/>
            </a:lvl1pPr>
          </a:lstStyle>
          <a:p>
            <a:pPr>
              <a:defRPr/>
            </a:pPr>
            <a:endParaRPr lang="el-GR"/>
          </a:p>
        </p:txBody>
      </p:sp>
      <p:sp>
        <p:nvSpPr>
          <p:cNvPr id="6" name="Θέση υποσέλιδου 4">
            <a:extLst>
              <a:ext uri="{FF2B5EF4-FFF2-40B4-BE49-F238E27FC236}">
                <a16:creationId xmlns:a16="http://schemas.microsoft.com/office/drawing/2014/main" id="{67983234-50C4-4E8A-B696-0DEADF3D862A}"/>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C58BDA4B-5ED7-445E-8438-D2627932C146}"/>
              </a:ext>
            </a:extLst>
          </p:cNvPr>
          <p:cNvSpPr>
            <a:spLocks noGrp="1"/>
          </p:cNvSpPr>
          <p:nvPr>
            <p:ph type="sldNum" sz="quarter" idx="12"/>
          </p:nvPr>
        </p:nvSpPr>
        <p:spPr/>
        <p:txBody>
          <a:bodyPr/>
          <a:lstStyle>
            <a:lvl1pPr>
              <a:defRPr/>
            </a:lvl1pPr>
          </a:lstStyle>
          <a:p>
            <a:fld id="{CBFB3096-9CB9-4020-A948-7E54FF747C6E}" type="slidenum">
              <a:rPr lang="el-GR" altLang="el-GR"/>
              <a:pPr/>
              <a:t>‹#›</a:t>
            </a:fld>
            <a:endParaRPr lang="el-GR" altLang="el-GR"/>
          </a:p>
        </p:txBody>
      </p:sp>
    </p:spTree>
    <p:extLst>
      <p:ext uri="{BB962C8B-B14F-4D97-AF65-F5344CB8AC3E}">
        <p14:creationId xmlns:p14="http://schemas.microsoft.com/office/powerpoint/2010/main" val="4109093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9DAD1BEC-6666-477A-BA44-278E5D53FA8D}"/>
              </a:ext>
            </a:extLst>
          </p:cNvPr>
          <p:cNvSpPr>
            <a:spLocks noGrp="1"/>
          </p:cNvSpPr>
          <p:nvPr>
            <p:ph type="dt" sz="half" idx="10"/>
          </p:nvPr>
        </p:nvSpPr>
        <p:spPr/>
        <p:txBody>
          <a:bodyPr/>
          <a:lstStyle>
            <a:lvl1pPr>
              <a:defRPr/>
            </a:lvl1pPr>
          </a:lstStyle>
          <a:p>
            <a:pPr>
              <a:defRPr/>
            </a:pPr>
            <a:endParaRPr lang="el-GR"/>
          </a:p>
        </p:txBody>
      </p:sp>
      <p:sp>
        <p:nvSpPr>
          <p:cNvPr id="5" name="Θέση υποσέλιδου 4">
            <a:extLst>
              <a:ext uri="{FF2B5EF4-FFF2-40B4-BE49-F238E27FC236}">
                <a16:creationId xmlns:a16="http://schemas.microsoft.com/office/drawing/2014/main" id="{D20E9FB2-1840-4856-BBF8-297F5BE2FD7A}"/>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B3025BC9-F56F-48B8-BE8D-B7FDFBCC058A}"/>
              </a:ext>
            </a:extLst>
          </p:cNvPr>
          <p:cNvSpPr>
            <a:spLocks noGrp="1"/>
          </p:cNvSpPr>
          <p:nvPr>
            <p:ph type="sldNum" sz="quarter" idx="12"/>
          </p:nvPr>
        </p:nvSpPr>
        <p:spPr/>
        <p:txBody>
          <a:bodyPr/>
          <a:lstStyle>
            <a:lvl1pPr>
              <a:defRPr/>
            </a:lvl1pPr>
          </a:lstStyle>
          <a:p>
            <a:fld id="{0385C881-6AF7-4C08-83B0-B3A477251466}" type="slidenum">
              <a:rPr lang="el-GR" altLang="el-GR"/>
              <a:pPr/>
              <a:t>‹#›</a:t>
            </a:fld>
            <a:endParaRPr lang="el-GR" altLang="el-GR"/>
          </a:p>
        </p:txBody>
      </p:sp>
    </p:spTree>
    <p:extLst>
      <p:ext uri="{BB962C8B-B14F-4D97-AF65-F5344CB8AC3E}">
        <p14:creationId xmlns:p14="http://schemas.microsoft.com/office/powerpoint/2010/main" val="29849306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40"/>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40"/>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F78CC536-8485-486C-BCBD-12AE0918531D}"/>
              </a:ext>
            </a:extLst>
          </p:cNvPr>
          <p:cNvSpPr>
            <a:spLocks noGrp="1"/>
          </p:cNvSpPr>
          <p:nvPr>
            <p:ph type="dt" sz="half" idx="10"/>
          </p:nvPr>
        </p:nvSpPr>
        <p:spPr/>
        <p:txBody>
          <a:bodyPr/>
          <a:lstStyle>
            <a:lvl1pPr>
              <a:defRPr/>
            </a:lvl1pPr>
          </a:lstStyle>
          <a:p>
            <a:pPr>
              <a:defRPr/>
            </a:pPr>
            <a:endParaRPr lang="el-GR"/>
          </a:p>
        </p:txBody>
      </p:sp>
      <p:sp>
        <p:nvSpPr>
          <p:cNvPr id="5" name="Θέση υποσέλιδου 4">
            <a:extLst>
              <a:ext uri="{FF2B5EF4-FFF2-40B4-BE49-F238E27FC236}">
                <a16:creationId xmlns:a16="http://schemas.microsoft.com/office/drawing/2014/main" id="{F29CA2EC-1029-4FE1-A1D2-6F2A87E6EB4B}"/>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323A9AC8-6DF4-438A-8C4E-82C11EE468A7}"/>
              </a:ext>
            </a:extLst>
          </p:cNvPr>
          <p:cNvSpPr>
            <a:spLocks noGrp="1"/>
          </p:cNvSpPr>
          <p:nvPr>
            <p:ph type="sldNum" sz="quarter" idx="12"/>
          </p:nvPr>
        </p:nvSpPr>
        <p:spPr/>
        <p:txBody>
          <a:bodyPr/>
          <a:lstStyle>
            <a:lvl1pPr>
              <a:defRPr/>
            </a:lvl1pPr>
          </a:lstStyle>
          <a:p>
            <a:fld id="{8B1C6D88-4C7F-4040-817D-659BD9BFC360}" type="slidenum">
              <a:rPr lang="el-GR" altLang="el-GR"/>
              <a:pPr/>
              <a:t>‹#›</a:t>
            </a:fld>
            <a:endParaRPr lang="el-GR" altLang="el-GR"/>
          </a:p>
        </p:txBody>
      </p:sp>
    </p:spTree>
    <p:extLst>
      <p:ext uri="{BB962C8B-B14F-4D97-AF65-F5344CB8AC3E}">
        <p14:creationId xmlns:p14="http://schemas.microsoft.com/office/powerpoint/2010/main" val="423442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D820242-31D0-4A2A-ABB4-6921CDC434D2}" type="slidenum">
              <a:rPr lang="el-GR"/>
              <a:pPr>
                <a:defRPr/>
              </a:pPr>
              <a:t>‹#›</a:t>
            </a:fld>
            <a:endParaRPr lang="el-GR"/>
          </a:p>
        </p:txBody>
      </p:sp>
    </p:spTree>
    <p:extLst>
      <p:ext uri="{BB962C8B-B14F-4D97-AF65-F5344CB8AC3E}">
        <p14:creationId xmlns:p14="http://schemas.microsoft.com/office/powerpoint/2010/main" val="64319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A925857-EB98-4B7F-A11B-69B86558B329}" type="slidenum">
              <a:rPr lang="el-GR"/>
              <a:pPr>
                <a:defRPr/>
              </a:pPr>
              <a:t>‹#›</a:t>
            </a:fld>
            <a:endParaRPr lang="el-GR"/>
          </a:p>
        </p:txBody>
      </p:sp>
    </p:spTree>
    <p:extLst>
      <p:ext uri="{BB962C8B-B14F-4D97-AF65-F5344CB8AC3E}">
        <p14:creationId xmlns:p14="http://schemas.microsoft.com/office/powerpoint/2010/main" val="254383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p:cNvSpPr>
            <a:spLocks noGrp="1"/>
          </p:cNvSpPr>
          <p:nvPr>
            <p:ph type="dt" sz="half" idx="10"/>
          </p:nvPr>
        </p:nvSpPr>
        <p:spPr/>
        <p:txBody>
          <a:bodyPr/>
          <a:lstStyle>
            <a:lvl1pPr>
              <a:defRPr/>
            </a:lvl1pPr>
          </a:lstStyle>
          <a:p>
            <a:pPr>
              <a:defRPr/>
            </a:pPr>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8B3E6250-72FC-4CBB-835F-44717213DCF0}" type="slidenum">
              <a:rPr lang="el-GR"/>
              <a:pPr>
                <a:defRPr/>
              </a:pPr>
              <a:t>‹#›</a:t>
            </a:fld>
            <a:endParaRPr lang="el-GR"/>
          </a:p>
        </p:txBody>
      </p:sp>
    </p:spTree>
    <p:extLst>
      <p:ext uri="{BB962C8B-B14F-4D97-AF65-F5344CB8AC3E}">
        <p14:creationId xmlns:p14="http://schemas.microsoft.com/office/powerpoint/2010/main" val="235498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p:cNvSpPr>
            <a:spLocks noGrp="1"/>
          </p:cNvSpPr>
          <p:nvPr>
            <p:ph type="dt" sz="half" idx="10"/>
          </p:nvPr>
        </p:nvSpPr>
        <p:spPr/>
        <p:txBody>
          <a:bodyPr/>
          <a:lstStyle>
            <a:lvl1pPr>
              <a:defRPr/>
            </a:lvl1pPr>
          </a:lstStyle>
          <a:p>
            <a:pPr>
              <a:defRPr/>
            </a:pPr>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D62CE88F-A645-4FF9-BCB4-322741CBC067}" type="slidenum">
              <a:rPr lang="el-GR"/>
              <a:pPr>
                <a:defRPr/>
              </a:pPr>
              <a:t>‹#›</a:t>
            </a:fld>
            <a:endParaRPr lang="el-GR"/>
          </a:p>
        </p:txBody>
      </p:sp>
    </p:spTree>
    <p:extLst>
      <p:ext uri="{BB962C8B-B14F-4D97-AF65-F5344CB8AC3E}">
        <p14:creationId xmlns:p14="http://schemas.microsoft.com/office/powerpoint/2010/main" val="406558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EC835570-F6AA-40A8-9E2B-45A9A6CEE380}" type="slidenum">
              <a:rPr lang="el-GR"/>
              <a:pPr>
                <a:defRPr/>
              </a:pPr>
              <a:t>‹#›</a:t>
            </a:fld>
            <a:endParaRPr lang="el-GR"/>
          </a:p>
        </p:txBody>
      </p:sp>
    </p:spTree>
    <p:extLst>
      <p:ext uri="{BB962C8B-B14F-4D97-AF65-F5344CB8AC3E}">
        <p14:creationId xmlns:p14="http://schemas.microsoft.com/office/powerpoint/2010/main" val="366945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F027B630-99CB-44D7-B9B7-CCA23321C067}" type="slidenum">
              <a:rPr lang="el-GR"/>
              <a:pPr>
                <a:defRPr/>
              </a:pPr>
              <a:t>‹#›</a:t>
            </a:fld>
            <a:endParaRPr lang="el-GR"/>
          </a:p>
        </p:txBody>
      </p:sp>
    </p:spTree>
    <p:extLst>
      <p:ext uri="{BB962C8B-B14F-4D97-AF65-F5344CB8AC3E}">
        <p14:creationId xmlns:p14="http://schemas.microsoft.com/office/powerpoint/2010/main" val="201919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BE468C13-3E27-4269-AFE5-C48F0649B26B}" type="slidenum">
              <a:rPr lang="el-GR"/>
              <a:pPr>
                <a:defRPr/>
              </a:pPr>
              <a:t>‹#›</a:t>
            </a:fld>
            <a:endParaRPr lang="el-GR"/>
          </a:p>
        </p:txBody>
      </p:sp>
    </p:spTree>
    <p:extLst>
      <p:ext uri="{BB962C8B-B14F-4D97-AF65-F5344CB8AC3E}">
        <p14:creationId xmlns:p14="http://schemas.microsoft.com/office/powerpoint/2010/main" val="417813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7D7383-705F-49B3-A6BA-BBC31E63CB0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a:extLst>
              <a:ext uri="{FF2B5EF4-FFF2-40B4-BE49-F238E27FC236}">
                <a16:creationId xmlns:a16="http://schemas.microsoft.com/office/drawing/2014/main" id="{3C27E429-18E3-4DBF-B332-4597E43881F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a:extLst>
              <a:ext uri="{FF2B5EF4-FFF2-40B4-BE49-F238E27FC236}">
                <a16:creationId xmlns:a16="http://schemas.microsoft.com/office/drawing/2014/main" id="{28AA42D8-BD03-4FBE-861F-014D1720FCFF}"/>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a:extLst>
              <a:ext uri="{FF2B5EF4-FFF2-40B4-BE49-F238E27FC236}">
                <a16:creationId xmlns:a16="http://schemas.microsoft.com/office/drawing/2014/main" id="{4EEACE53-F041-4728-BF89-E4D56ED19EF8}"/>
              </a:ext>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hangingPunct="1">
              <a:defRPr sz="900">
                <a:solidFill>
                  <a:schemeClr val="tx1">
                    <a:tint val="75000"/>
                  </a:schemeClr>
                </a:solidFill>
                <a:cs typeface="Arial" charset="0"/>
              </a:defRPr>
            </a:lvl1pPr>
          </a:lstStyle>
          <a:p>
            <a:pPr>
              <a:defRPr/>
            </a:pPr>
            <a:endParaRPr lang="el-GR"/>
          </a:p>
        </p:txBody>
      </p:sp>
      <p:sp>
        <p:nvSpPr>
          <p:cNvPr id="5" name="Θέση υποσέλιδου 4">
            <a:extLst>
              <a:ext uri="{FF2B5EF4-FFF2-40B4-BE49-F238E27FC236}">
                <a16:creationId xmlns:a16="http://schemas.microsoft.com/office/drawing/2014/main" id="{6A9E33CC-2426-4609-A271-03319632D41F}"/>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hangingPunct="1">
              <a:defRPr sz="900">
                <a:solidFill>
                  <a:schemeClr val="tx1">
                    <a:tint val="75000"/>
                  </a:schemeClr>
                </a:solidFill>
                <a:cs typeface="Arial" charset="0"/>
              </a:defRPr>
            </a:lvl1pPr>
          </a:lstStyle>
          <a:p>
            <a:pPr>
              <a:defRPr/>
            </a:pPr>
            <a:endParaRPr lang="el-GR"/>
          </a:p>
        </p:txBody>
      </p:sp>
      <p:sp>
        <p:nvSpPr>
          <p:cNvPr id="6" name="Θέση αριθμού διαφάνειας 5">
            <a:extLst>
              <a:ext uri="{FF2B5EF4-FFF2-40B4-BE49-F238E27FC236}">
                <a16:creationId xmlns:a16="http://schemas.microsoft.com/office/drawing/2014/main" id="{8B71EEAB-81E7-4B41-B6D9-B90ABC0D1ED5}"/>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DBA87059-5869-4A3A-84EE-9127AA80CC52}" type="slidenum">
              <a:rPr lang="el-GR" altLang="el-GR"/>
              <a:pPr/>
              <a:t>‹#›</a:t>
            </a:fld>
            <a:endParaRPr lang="el-GR" altLang="el-GR"/>
          </a:p>
        </p:txBody>
      </p:sp>
    </p:spTree>
    <p:extLst>
      <p:ext uri="{BB962C8B-B14F-4D97-AF65-F5344CB8AC3E}">
        <p14:creationId xmlns:p14="http://schemas.microsoft.com/office/powerpoint/2010/main" val="4113624754"/>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6EA97-F108-CBAC-9BB6-FA91AB3DFBC4}"/>
              </a:ext>
            </a:extLst>
          </p:cNvPr>
          <p:cNvSpPr>
            <a:spLocks noGrp="1"/>
          </p:cNvSpPr>
          <p:nvPr>
            <p:ph type="ctrTitle"/>
          </p:nvPr>
        </p:nvSpPr>
        <p:spPr>
          <a:xfrm>
            <a:off x="685800" y="1371600"/>
            <a:ext cx="7772400" cy="1470025"/>
          </a:xfrm>
        </p:spPr>
        <p:txBody>
          <a:bodyPr/>
          <a:lstStyle/>
          <a:p>
            <a:r>
              <a:rPr lang="el-GR" altLang="el-GR" dirty="0">
                <a:solidFill>
                  <a:srgbClr val="0070C0"/>
                </a:solidFill>
              </a:rPr>
              <a:t>Η φυσική του 19</a:t>
            </a:r>
            <a:r>
              <a:rPr lang="el-GR" altLang="el-GR" baseline="30000" dirty="0">
                <a:solidFill>
                  <a:srgbClr val="0070C0"/>
                </a:solidFill>
              </a:rPr>
              <a:t>ου</a:t>
            </a:r>
            <a:r>
              <a:rPr lang="el-GR" altLang="el-GR" dirty="0">
                <a:solidFill>
                  <a:srgbClr val="0070C0"/>
                </a:solidFill>
              </a:rPr>
              <a:t> αιώνα</a:t>
            </a:r>
            <a:endParaRPr lang="en-US" dirty="0"/>
          </a:p>
        </p:txBody>
      </p:sp>
      <p:sp>
        <p:nvSpPr>
          <p:cNvPr id="3" name="Υπότιτλος 2">
            <a:extLst>
              <a:ext uri="{FF2B5EF4-FFF2-40B4-BE49-F238E27FC236}">
                <a16:creationId xmlns:a16="http://schemas.microsoft.com/office/drawing/2014/main" id="{3F03AAE5-9BF7-4AC5-6AC6-05704DD5F4C6}"/>
              </a:ext>
            </a:extLst>
          </p:cNvPr>
          <p:cNvSpPr>
            <a:spLocks noGrp="1"/>
          </p:cNvSpPr>
          <p:nvPr>
            <p:ph type="subTitle" idx="1"/>
          </p:nvPr>
        </p:nvSpPr>
        <p:spPr>
          <a:xfrm>
            <a:off x="609600" y="3886200"/>
            <a:ext cx="7924800" cy="1752600"/>
          </a:xfrm>
        </p:spPr>
        <p:txBody>
          <a:bodyPr/>
          <a:lstStyle/>
          <a:p>
            <a:r>
              <a:rPr lang="el-GR" dirty="0">
                <a:solidFill>
                  <a:schemeClr val="tx1"/>
                </a:solidFill>
              </a:rPr>
              <a:t>Θόδωρος Αραμπατζής &amp; Κώστας Ταμπάκης</a:t>
            </a:r>
          </a:p>
          <a:p>
            <a:r>
              <a:rPr lang="el-GR">
                <a:solidFill>
                  <a:schemeClr val="tx1"/>
                </a:solidFill>
              </a:rPr>
              <a:t>24/10/2023</a:t>
            </a:r>
            <a:endParaRPr lang="el-GR" dirty="0">
              <a:solidFill>
                <a:schemeClr val="tx1"/>
              </a:solidFill>
            </a:endParaRPr>
          </a:p>
        </p:txBody>
      </p:sp>
    </p:spTree>
    <p:extLst>
      <p:ext uri="{BB962C8B-B14F-4D97-AF65-F5344CB8AC3E}">
        <p14:creationId xmlns:p14="http://schemas.microsoft.com/office/powerpoint/2010/main" val="399687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34D3A0-4E6F-457D-91A0-DB296816F268}"/>
              </a:ext>
            </a:extLst>
          </p:cNvPr>
          <p:cNvSpPr>
            <a:spLocks noGrp="1"/>
          </p:cNvSpPr>
          <p:nvPr>
            <p:ph type="title"/>
          </p:nvPr>
        </p:nvSpPr>
        <p:spPr>
          <a:xfrm>
            <a:off x="457200" y="381000"/>
            <a:ext cx="8229600" cy="505327"/>
          </a:xfrm>
        </p:spPr>
        <p:txBody>
          <a:bodyPr/>
          <a:lstStyle/>
          <a:p>
            <a:r>
              <a:rPr lang="el-GR" sz="4000" b="1" dirty="0">
                <a:solidFill>
                  <a:srgbClr val="0070C0"/>
                </a:solidFill>
              </a:rPr>
              <a:t>Η γένεση του κλάδου της φυσικής</a:t>
            </a:r>
            <a:endParaRPr lang="en-US" sz="4000" dirty="0"/>
          </a:p>
        </p:txBody>
      </p:sp>
      <p:sp>
        <p:nvSpPr>
          <p:cNvPr id="3" name="Θέση περιεχομένου 2">
            <a:extLst>
              <a:ext uri="{FF2B5EF4-FFF2-40B4-BE49-F238E27FC236}">
                <a16:creationId xmlns:a16="http://schemas.microsoft.com/office/drawing/2014/main" id="{7F0C13BE-6760-4C72-ABBD-D77AF9446A0F}"/>
              </a:ext>
            </a:extLst>
          </p:cNvPr>
          <p:cNvSpPr>
            <a:spLocks noGrp="1"/>
          </p:cNvSpPr>
          <p:nvPr>
            <p:ph idx="1"/>
          </p:nvPr>
        </p:nvSpPr>
        <p:spPr>
          <a:xfrm>
            <a:off x="252663" y="1295400"/>
            <a:ext cx="8686800" cy="5257799"/>
          </a:xfrm>
        </p:spPr>
        <p:txBody>
          <a:bodyPr/>
          <a:lstStyle/>
          <a:p>
            <a:pPr>
              <a:spcBef>
                <a:spcPts val="600"/>
              </a:spcBef>
              <a:spcAft>
                <a:spcPts val="600"/>
              </a:spcAft>
            </a:pPr>
            <a:r>
              <a:rPr lang="el-GR" dirty="0"/>
              <a:t>Από τη φυσική φιλοσοφία στη φυσική</a:t>
            </a:r>
          </a:p>
          <a:p>
            <a:pPr>
              <a:spcBef>
                <a:spcPts val="600"/>
              </a:spcBef>
              <a:spcAft>
                <a:spcPts val="600"/>
              </a:spcAft>
            </a:pPr>
            <a:r>
              <a:rPr lang="el-GR" dirty="0"/>
              <a:t>Η διαμόρφωση της ταυτότητας &amp; του κοινωνικού ρόλου των φυσικών</a:t>
            </a:r>
          </a:p>
          <a:p>
            <a:pPr lvl="1">
              <a:spcBef>
                <a:spcPts val="600"/>
              </a:spcBef>
              <a:spcAft>
                <a:spcPts val="600"/>
              </a:spcAft>
            </a:pPr>
            <a:r>
              <a:rPr lang="el-GR" sz="2400" dirty="0"/>
              <a:t>Η επινόηση του όρου «φυσικός» στη δεκαετία του 1830</a:t>
            </a:r>
          </a:p>
          <a:p>
            <a:pPr>
              <a:spcBef>
                <a:spcPts val="600"/>
              </a:spcBef>
              <a:spcAft>
                <a:spcPts val="600"/>
              </a:spcAft>
            </a:pPr>
            <a:r>
              <a:rPr lang="el-GR" dirty="0"/>
              <a:t>Η θεσμική συγκρότηση της φυσικής: περιοδικά (π.χ., </a:t>
            </a:r>
            <a:r>
              <a:rPr lang="en-US" i="1" dirty="0" err="1"/>
              <a:t>Annalen</a:t>
            </a:r>
            <a:r>
              <a:rPr lang="en-US" i="1" dirty="0"/>
              <a:t> der </a:t>
            </a:r>
            <a:r>
              <a:rPr lang="en-US" i="1" dirty="0" err="1"/>
              <a:t>Physik</a:t>
            </a:r>
            <a:r>
              <a:rPr lang="en-US" dirty="0"/>
              <a:t>)</a:t>
            </a:r>
            <a:r>
              <a:rPr lang="el-GR" dirty="0"/>
              <a:t>, εταιρείες (π.χ., η Ένωση Φυσικών στο Βερολίνο</a:t>
            </a:r>
            <a:r>
              <a:rPr lang="en-US" dirty="0"/>
              <a:t>), </a:t>
            </a:r>
            <a:r>
              <a:rPr lang="el-GR" dirty="0"/>
              <a:t>εργαστήρια (π.χ., </a:t>
            </a:r>
            <a:r>
              <a:rPr lang="en-US" dirty="0"/>
              <a:t>Cavendish)</a:t>
            </a:r>
            <a:r>
              <a:rPr lang="el-GR" dirty="0"/>
              <a:t>, ερευνητικά ιδρύματα</a:t>
            </a:r>
            <a:r>
              <a:rPr lang="en-US" dirty="0"/>
              <a:t> (</a:t>
            </a:r>
            <a:r>
              <a:rPr lang="el-GR" dirty="0"/>
              <a:t>π.χ., </a:t>
            </a:r>
            <a:r>
              <a:rPr lang="en-US" dirty="0"/>
              <a:t>PTR)</a:t>
            </a:r>
            <a:endParaRPr lang="el-GR" dirty="0"/>
          </a:p>
          <a:p>
            <a:pPr>
              <a:spcBef>
                <a:spcPts val="600"/>
              </a:spcBef>
              <a:spcAft>
                <a:spcPts val="600"/>
              </a:spcAft>
            </a:pPr>
            <a:r>
              <a:rPr lang="el-GR" dirty="0"/>
              <a:t>Φυσική &amp; βιομηχανία</a:t>
            </a:r>
          </a:p>
          <a:p>
            <a:pPr>
              <a:spcBef>
                <a:spcPts val="600"/>
              </a:spcBef>
              <a:spcAft>
                <a:spcPts val="600"/>
              </a:spcAft>
            </a:pPr>
            <a:r>
              <a:rPr lang="el-GR" dirty="0"/>
              <a:t>Φυσική &amp; κράτος</a:t>
            </a:r>
          </a:p>
          <a:p>
            <a:pPr>
              <a:spcBef>
                <a:spcPts val="600"/>
              </a:spcBef>
              <a:spcAft>
                <a:spcPts val="600"/>
              </a:spcAft>
            </a:pPr>
            <a:r>
              <a:rPr lang="el-GR" dirty="0"/>
              <a:t>Φαινόμενα που μελετώνται τον 19</a:t>
            </a:r>
            <a:r>
              <a:rPr lang="el-GR" baseline="30000" dirty="0"/>
              <a:t>ο</a:t>
            </a:r>
            <a:r>
              <a:rPr lang="el-GR" dirty="0"/>
              <a:t> αιώνα:</a:t>
            </a:r>
          </a:p>
          <a:p>
            <a:pPr lvl="1">
              <a:spcBef>
                <a:spcPts val="600"/>
              </a:spcBef>
              <a:spcAft>
                <a:spcPts val="600"/>
              </a:spcAft>
            </a:pPr>
            <a:r>
              <a:rPr lang="el-GR" sz="2400" dirty="0"/>
              <a:t>Θερμότητα, ηλεκτρισμός, μαγνητισμός, φως</a:t>
            </a:r>
          </a:p>
        </p:txBody>
      </p:sp>
    </p:spTree>
    <p:extLst>
      <p:ext uri="{BB962C8B-B14F-4D97-AF65-F5344CB8AC3E}">
        <p14:creationId xmlns:p14="http://schemas.microsoft.com/office/powerpoint/2010/main" val="327646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B95895-1B07-4282-BC79-06606D5E6245}"/>
              </a:ext>
            </a:extLst>
          </p:cNvPr>
          <p:cNvSpPr>
            <a:spLocks noGrp="1"/>
          </p:cNvSpPr>
          <p:nvPr>
            <p:ph type="title"/>
          </p:nvPr>
        </p:nvSpPr>
        <p:spPr>
          <a:xfrm>
            <a:off x="457200" y="274638"/>
            <a:ext cx="8229600" cy="639762"/>
          </a:xfrm>
        </p:spPr>
        <p:txBody>
          <a:bodyPr/>
          <a:lstStyle/>
          <a:p>
            <a:r>
              <a:rPr lang="el-GR" sz="3600" b="1" dirty="0">
                <a:solidFill>
                  <a:srgbClr val="0070C0"/>
                </a:solidFill>
              </a:rPr>
              <a:t>Εθνικές τάσεις στη φυσική του 19</a:t>
            </a:r>
            <a:r>
              <a:rPr lang="el-GR" sz="3600" b="1" baseline="30000" dirty="0">
                <a:solidFill>
                  <a:srgbClr val="0070C0"/>
                </a:solidFill>
              </a:rPr>
              <a:t>ου</a:t>
            </a:r>
            <a:r>
              <a:rPr lang="el-GR" sz="3600" b="1" dirty="0">
                <a:solidFill>
                  <a:srgbClr val="0070C0"/>
                </a:solidFill>
              </a:rPr>
              <a:t> αιώνα</a:t>
            </a:r>
            <a:endParaRPr lang="en-US" sz="3600" b="1" dirty="0">
              <a:solidFill>
                <a:srgbClr val="0070C0"/>
              </a:solidFill>
            </a:endParaRPr>
          </a:p>
        </p:txBody>
      </p:sp>
      <p:sp>
        <p:nvSpPr>
          <p:cNvPr id="3" name="Θέση περιεχομένου 2">
            <a:extLst>
              <a:ext uri="{FF2B5EF4-FFF2-40B4-BE49-F238E27FC236}">
                <a16:creationId xmlns:a16="http://schemas.microsoft.com/office/drawing/2014/main" id="{26D761BC-FF90-43C2-9F00-2AE0966B69DB}"/>
              </a:ext>
            </a:extLst>
          </p:cNvPr>
          <p:cNvSpPr>
            <a:spLocks noGrp="1"/>
          </p:cNvSpPr>
          <p:nvPr>
            <p:ph idx="1"/>
          </p:nvPr>
        </p:nvSpPr>
        <p:spPr>
          <a:xfrm>
            <a:off x="457200" y="1143000"/>
            <a:ext cx="8229600" cy="5440362"/>
          </a:xfrm>
        </p:spPr>
        <p:txBody>
          <a:bodyPr/>
          <a:lstStyle/>
          <a:p>
            <a:pPr>
              <a:spcBef>
                <a:spcPts val="600"/>
              </a:spcBef>
              <a:spcAft>
                <a:spcPts val="600"/>
              </a:spcAft>
            </a:pPr>
            <a:r>
              <a:rPr lang="el-GR" sz="3200" dirty="0"/>
              <a:t>Η φυσική στη Γαλλία</a:t>
            </a:r>
          </a:p>
          <a:p>
            <a:pPr lvl="1">
              <a:spcBef>
                <a:spcPts val="600"/>
              </a:spcBef>
              <a:spcAft>
                <a:spcPts val="600"/>
              </a:spcAft>
            </a:pPr>
            <a:r>
              <a:rPr lang="el-GR" sz="2800" dirty="0" err="1"/>
              <a:t>μαθηματικοποίηση</a:t>
            </a:r>
            <a:r>
              <a:rPr lang="el-GR" sz="2800" dirty="0"/>
              <a:t>, στενοί δεσμοί με το κράτος, ιεραρχική και συγκεντρωτική οργάνωση</a:t>
            </a:r>
          </a:p>
          <a:p>
            <a:pPr>
              <a:spcBef>
                <a:spcPts val="600"/>
              </a:spcBef>
              <a:spcAft>
                <a:spcPts val="600"/>
              </a:spcAft>
            </a:pPr>
            <a:r>
              <a:rPr lang="el-GR" sz="3200" dirty="0"/>
              <a:t>Η φυσική στην Αγγλία</a:t>
            </a:r>
          </a:p>
          <a:p>
            <a:pPr lvl="1">
              <a:spcBef>
                <a:spcPts val="600"/>
              </a:spcBef>
              <a:spcAft>
                <a:spcPts val="600"/>
              </a:spcAft>
            </a:pPr>
            <a:r>
              <a:rPr lang="el-GR" sz="2800" dirty="0"/>
              <a:t>η κυριαρχία του </a:t>
            </a:r>
            <a:r>
              <a:rPr lang="el-GR" sz="2800" dirty="0" err="1"/>
              <a:t>Cambridge</a:t>
            </a:r>
            <a:r>
              <a:rPr lang="el-GR" sz="2800" dirty="0"/>
              <a:t> – το εξεταστικό σύστημα </a:t>
            </a:r>
            <a:r>
              <a:rPr lang="en-US" sz="2800" dirty="0"/>
              <a:t>Tripos</a:t>
            </a:r>
          </a:p>
          <a:p>
            <a:pPr lvl="1">
              <a:spcBef>
                <a:spcPts val="600"/>
              </a:spcBef>
              <a:spcAft>
                <a:spcPts val="600"/>
              </a:spcAft>
            </a:pPr>
            <a:r>
              <a:rPr lang="el-GR" sz="2800" dirty="0"/>
              <a:t>η</a:t>
            </a:r>
            <a:r>
              <a:rPr lang="en-US" sz="2800" dirty="0"/>
              <a:t> </a:t>
            </a:r>
            <a:r>
              <a:rPr lang="el-GR" sz="2800" dirty="0"/>
              <a:t>σύνδεση με τη βιομηχανία (π.χ., </a:t>
            </a:r>
            <a:r>
              <a:rPr lang="el-GR" sz="2800" dirty="0" err="1"/>
              <a:t>William</a:t>
            </a:r>
            <a:r>
              <a:rPr lang="el-GR" sz="2800" dirty="0"/>
              <a:t> </a:t>
            </a:r>
            <a:r>
              <a:rPr lang="el-GR" sz="2800" dirty="0" err="1"/>
              <a:t>Thomson</a:t>
            </a:r>
            <a:r>
              <a:rPr lang="el-GR" sz="2800" dirty="0"/>
              <a:t>) και το εμπόριο</a:t>
            </a:r>
          </a:p>
          <a:p>
            <a:pPr>
              <a:spcBef>
                <a:spcPts val="600"/>
              </a:spcBef>
              <a:spcAft>
                <a:spcPts val="600"/>
              </a:spcAft>
            </a:pPr>
            <a:r>
              <a:rPr lang="en-US" sz="3200" dirty="0"/>
              <a:t>H </a:t>
            </a:r>
            <a:r>
              <a:rPr lang="el-GR" sz="3200" dirty="0"/>
              <a:t>φυσική</a:t>
            </a:r>
            <a:r>
              <a:rPr lang="en-US" sz="3200" dirty="0"/>
              <a:t> </a:t>
            </a:r>
            <a:r>
              <a:rPr lang="el-GR" sz="3200" dirty="0"/>
              <a:t>στη Γερμανία</a:t>
            </a:r>
          </a:p>
          <a:p>
            <a:pPr lvl="1">
              <a:spcBef>
                <a:spcPts val="600"/>
              </a:spcBef>
              <a:spcAft>
                <a:spcPts val="600"/>
              </a:spcAft>
            </a:pPr>
            <a:r>
              <a:rPr lang="el-GR" sz="2800" dirty="0"/>
              <a:t>η διάκριση πειραματικής και θεωρητικής φυσικής</a:t>
            </a:r>
            <a:endParaRPr lang="en-US" sz="2800" dirty="0"/>
          </a:p>
        </p:txBody>
      </p:sp>
    </p:spTree>
    <p:extLst>
      <p:ext uri="{BB962C8B-B14F-4D97-AF65-F5344CB8AC3E}">
        <p14:creationId xmlns:p14="http://schemas.microsoft.com/office/powerpoint/2010/main" val="6727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E37B0A-FDE8-418C-AE49-614A123458D0}"/>
              </a:ext>
            </a:extLst>
          </p:cNvPr>
          <p:cNvSpPr>
            <a:spLocks noGrp="1"/>
          </p:cNvSpPr>
          <p:nvPr>
            <p:ph type="title"/>
          </p:nvPr>
        </p:nvSpPr>
        <p:spPr>
          <a:xfrm>
            <a:off x="76200" y="274638"/>
            <a:ext cx="8915400" cy="715962"/>
          </a:xfrm>
        </p:spPr>
        <p:txBody>
          <a:bodyPr/>
          <a:lstStyle/>
          <a:p>
            <a:r>
              <a:rPr lang="el-GR" sz="3200" b="1" dirty="0">
                <a:solidFill>
                  <a:srgbClr val="0070C0"/>
                </a:solidFill>
              </a:rPr>
              <a:t>Γενικά χαρακτηριστικά της φυσικής του 19</a:t>
            </a:r>
            <a:r>
              <a:rPr lang="el-GR" sz="3200" b="1" baseline="30000" dirty="0">
                <a:solidFill>
                  <a:srgbClr val="0070C0"/>
                </a:solidFill>
              </a:rPr>
              <a:t>ου</a:t>
            </a:r>
            <a:r>
              <a:rPr lang="el-GR" sz="3200" b="1" dirty="0">
                <a:solidFill>
                  <a:srgbClr val="0070C0"/>
                </a:solidFill>
              </a:rPr>
              <a:t> αιώνα</a:t>
            </a:r>
            <a:endParaRPr lang="en-US" sz="3200" b="1" dirty="0">
              <a:solidFill>
                <a:srgbClr val="0070C0"/>
              </a:solidFill>
            </a:endParaRPr>
          </a:p>
        </p:txBody>
      </p:sp>
      <p:sp>
        <p:nvSpPr>
          <p:cNvPr id="3" name="Θέση περιεχομένου 2">
            <a:extLst>
              <a:ext uri="{FF2B5EF4-FFF2-40B4-BE49-F238E27FC236}">
                <a16:creationId xmlns:a16="http://schemas.microsoft.com/office/drawing/2014/main" id="{5CB66702-612F-4B77-A814-5137AF2D680F}"/>
              </a:ext>
            </a:extLst>
          </p:cNvPr>
          <p:cNvSpPr>
            <a:spLocks noGrp="1"/>
          </p:cNvSpPr>
          <p:nvPr>
            <p:ph idx="1"/>
          </p:nvPr>
        </p:nvSpPr>
        <p:spPr>
          <a:xfrm>
            <a:off x="457200" y="1447800"/>
            <a:ext cx="8229600" cy="5135562"/>
          </a:xfrm>
        </p:spPr>
        <p:txBody>
          <a:bodyPr/>
          <a:lstStyle/>
          <a:p>
            <a:pPr>
              <a:spcBef>
                <a:spcPts val="600"/>
              </a:spcBef>
              <a:spcAft>
                <a:spcPts val="1200"/>
              </a:spcAft>
            </a:pPr>
            <a:r>
              <a:rPr lang="el-GR" sz="3200" dirty="0"/>
              <a:t>Η </a:t>
            </a:r>
            <a:r>
              <a:rPr lang="el-GR" sz="3200" dirty="0" err="1"/>
              <a:t>μαθηματικοποίηση</a:t>
            </a:r>
            <a:r>
              <a:rPr lang="el-GR" sz="3200" dirty="0"/>
              <a:t> των θεωριών</a:t>
            </a:r>
          </a:p>
          <a:p>
            <a:pPr lvl="1">
              <a:spcBef>
                <a:spcPts val="600"/>
              </a:spcBef>
              <a:spcAft>
                <a:spcPts val="1200"/>
              </a:spcAft>
            </a:pPr>
            <a:r>
              <a:rPr lang="el-GR" sz="3200" dirty="0"/>
              <a:t>Διαφορικές εξισώσεις και πιθανότητες</a:t>
            </a:r>
          </a:p>
          <a:p>
            <a:pPr>
              <a:spcBef>
                <a:spcPts val="600"/>
              </a:spcBef>
              <a:spcAft>
                <a:spcPts val="1200"/>
              </a:spcAft>
            </a:pPr>
            <a:r>
              <a:rPr lang="el-GR" sz="3200" dirty="0"/>
              <a:t>Η ποσοτικοποίηση των πειραμάτων</a:t>
            </a:r>
          </a:p>
          <a:p>
            <a:pPr lvl="1">
              <a:spcBef>
                <a:spcPts val="600"/>
              </a:spcBef>
              <a:spcAft>
                <a:spcPts val="1200"/>
              </a:spcAft>
            </a:pPr>
            <a:r>
              <a:rPr lang="el-GR" sz="3200" dirty="0"/>
              <a:t>Ακριβείς μετρήσεις</a:t>
            </a:r>
          </a:p>
          <a:p>
            <a:pPr>
              <a:spcBef>
                <a:spcPts val="600"/>
              </a:spcBef>
              <a:spcAft>
                <a:spcPts val="1200"/>
              </a:spcAft>
            </a:pPr>
            <a:r>
              <a:rPr lang="el-GR" sz="3200" dirty="0"/>
              <a:t>Η ενοποίηση διαφορετικών, εκ πρώτης όψεως, φυσικών φαινομένων (π.χ., ηλεκτρικών και χημικών φαινομένων)</a:t>
            </a:r>
            <a:endParaRPr lang="en-US" sz="3200" dirty="0"/>
          </a:p>
        </p:txBody>
      </p:sp>
    </p:spTree>
    <p:extLst>
      <p:ext uri="{BB962C8B-B14F-4D97-AF65-F5344CB8AC3E}">
        <p14:creationId xmlns:p14="http://schemas.microsoft.com/office/powerpoint/2010/main" val="93994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64A7F6-76A1-4458-B2B2-B10A95AD9F09}"/>
              </a:ext>
            </a:extLst>
          </p:cNvPr>
          <p:cNvSpPr>
            <a:spLocks noGrp="1"/>
          </p:cNvSpPr>
          <p:nvPr>
            <p:ph type="title"/>
          </p:nvPr>
        </p:nvSpPr>
        <p:spPr/>
        <p:txBody>
          <a:bodyPr/>
          <a:lstStyle/>
          <a:p>
            <a:r>
              <a:rPr lang="el-GR" sz="4000" b="1" dirty="0">
                <a:solidFill>
                  <a:srgbClr val="0070C0"/>
                </a:solidFill>
              </a:rPr>
              <a:t>Η σημασία των μετρήσεων</a:t>
            </a:r>
            <a:endParaRPr lang="en-US" sz="4000" b="1" dirty="0">
              <a:solidFill>
                <a:srgbClr val="0070C0"/>
              </a:solidFill>
            </a:endParaRPr>
          </a:p>
        </p:txBody>
      </p:sp>
      <p:sp>
        <p:nvSpPr>
          <p:cNvPr id="3" name="Θέση περιεχομένου 2">
            <a:extLst>
              <a:ext uri="{FF2B5EF4-FFF2-40B4-BE49-F238E27FC236}">
                <a16:creationId xmlns:a16="http://schemas.microsoft.com/office/drawing/2014/main" id="{5AE62CD4-5412-43CB-9F1B-C6C13C3FC633}"/>
              </a:ext>
            </a:extLst>
          </p:cNvPr>
          <p:cNvSpPr>
            <a:spLocks noGrp="1"/>
          </p:cNvSpPr>
          <p:nvPr>
            <p:ph idx="1"/>
          </p:nvPr>
        </p:nvSpPr>
        <p:spPr/>
        <p:txBody>
          <a:bodyPr/>
          <a:lstStyle/>
          <a:p>
            <a:r>
              <a:rPr lang="el-GR" sz="2800" dirty="0"/>
              <a:t>«Συχνά λέω ότι όταν μπορείς να μετρήσεις αυτό για το οποίο μιλάς και να το εκφράσεις με αριθμούς ξέρεις κάτι γι’ αυτό· αλλά όταν δεν μπορείς να το μετρήσεις, όταν δεν μπορείς να το εκφράσεις με αριθμούς, η γνώση σου είναι πενιχρή και μη ικανοποιητική: μπορεί να είναι το ξεκίνημα της γνώσης, αλλά έχεις μόλις και μετά βίας … προχωρήσει στο στάδιο της Επιστήμης» (</a:t>
            </a:r>
            <a:r>
              <a:rPr lang="en-US" sz="2800" dirty="0"/>
              <a:t>William Thomson, </a:t>
            </a:r>
            <a:r>
              <a:rPr lang="el-GR" sz="2800" i="1" dirty="0"/>
              <a:t>Popular </a:t>
            </a:r>
            <a:r>
              <a:rPr lang="el-GR" sz="2800" i="1" dirty="0" err="1"/>
              <a:t>Lectures</a:t>
            </a:r>
            <a:r>
              <a:rPr lang="el-GR" sz="2800" i="1" dirty="0"/>
              <a:t> and </a:t>
            </a:r>
            <a:r>
              <a:rPr lang="el-GR" sz="2800" i="1" dirty="0" err="1"/>
              <a:t>Addresses</a:t>
            </a:r>
            <a:r>
              <a:rPr lang="el-GR" sz="2800" dirty="0"/>
              <a:t>, 2η έκδοση, 1883, τόμος 1, σελ. 80).</a:t>
            </a:r>
            <a:endParaRPr lang="en-US" sz="2800" dirty="0"/>
          </a:p>
        </p:txBody>
      </p:sp>
    </p:spTree>
    <p:extLst>
      <p:ext uri="{BB962C8B-B14F-4D97-AF65-F5344CB8AC3E}">
        <p14:creationId xmlns:p14="http://schemas.microsoft.com/office/powerpoint/2010/main" val="242886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D0F697-450E-4154-9C08-45671ABC0362}"/>
              </a:ext>
            </a:extLst>
          </p:cNvPr>
          <p:cNvSpPr>
            <a:spLocks noGrp="1"/>
          </p:cNvSpPr>
          <p:nvPr>
            <p:ph type="title"/>
          </p:nvPr>
        </p:nvSpPr>
        <p:spPr/>
        <p:txBody>
          <a:bodyPr/>
          <a:lstStyle/>
          <a:p>
            <a:r>
              <a:rPr lang="el-GR" sz="3600" b="1" dirty="0">
                <a:solidFill>
                  <a:srgbClr val="0070C0"/>
                </a:solidFill>
              </a:rPr>
              <a:t>Η ενοποίηση των φυσικών φαινομένων</a:t>
            </a:r>
            <a:endParaRPr lang="en-US" sz="3600" b="1" dirty="0">
              <a:solidFill>
                <a:srgbClr val="0070C0"/>
              </a:solidFill>
            </a:endParaRPr>
          </a:p>
        </p:txBody>
      </p:sp>
      <p:sp>
        <p:nvSpPr>
          <p:cNvPr id="3" name="Θέση περιεχομένου 2">
            <a:extLst>
              <a:ext uri="{FF2B5EF4-FFF2-40B4-BE49-F238E27FC236}">
                <a16:creationId xmlns:a16="http://schemas.microsoft.com/office/drawing/2014/main" id="{C8AE6433-DE03-4548-81C8-878D94B7B4B2}"/>
              </a:ext>
            </a:extLst>
          </p:cNvPr>
          <p:cNvSpPr>
            <a:spLocks noGrp="1"/>
          </p:cNvSpPr>
          <p:nvPr>
            <p:ph idx="1"/>
          </p:nvPr>
        </p:nvSpPr>
        <p:spPr/>
        <p:txBody>
          <a:bodyPr/>
          <a:lstStyle/>
          <a:p>
            <a:pPr>
              <a:spcBef>
                <a:spcPts val="900"/>
              </a:spcBef>
              <a:spcAft>
                <a:spcPts val="900"/>
              </a:spcAft>
            </a:pPr>
            <a:r>
              <a:rPr lang="el-GR" sz="3200" dirty="0"/>
              <a:t>Ενοποίηση ηλεκτρισμού, μαγνητισμού και οπτικής</a:t>
            </a:r>
          </a:p>
          <a:p>
            <a:pPr>
              <a:spcBef>
                <a:spcPts val="900"/>
              </a:spcBef>
              <a:spcAft>
                <a:spcPts val="900"/>
              </a:spcAft>
            </a:pPr>
            <a:r>
              <a:rPr lang="el-GR" sz="3200" dirty="0"/>
              <a:t>Θερμότητα και μηχανική</a:t>
            </a:r>
          </a:p>
          <a:p>
            <a:pPr>
              <a:spcBef>
                <a:spcPts val="900"/>
              </a:spcBef>
              <a:spcAft>
                <a:spcPts val="900"/>
              </a:spcAft>
            </a:pPr>
            <a:r>
              <a:rPr lang="el-GR" sz="3200" dirty="0"/>
              <a:t>Η φυσική της ενέργειας</a:t>
            </a:r>
          </a:p>
          <a:p>
            <a:pPr>
              <a:spcBef>
                <a:spcPts val="900"/>
              </a:spcBef>
              <a:spcAft>
                <a:spcPts val="900"/>
              </a:spcAft>
            </a:pPr>
            <a:r>
              <a:rPr lang="el-GR" sz="3200" dirty="0"/>
              <a:t>Η φυσική του αιθέρα</a:t>
            </a:r>
          </a:p>
          <a:p>
            <a:pPr>
              <a:spcBef>
                <a:spcPts val="900"/>
              </a:spcBef>
              <a:spcAft>
                <a:spcPts val="900"/>
              </a:spcAft>
            </a:pPr>
            <a:r>
              <a:rPr lang="el-GR" sz="3200" dirty="0"/>
              <a:t>Η έννοια του πεδίου</a:t>
            </a:r>
          </a:p>
        </p:txBody>
      </p:sp>
    </p:spTree>
    <p:extLst>
      <p:ext uri="{BB962C8B-B14F-4D97-AF65-F5344CB8AC3E}">
        <p14:creationId xmlns:p14="http://schemas.microsoft.com/office/powerpoint/2010/main" val="217130808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1187</TotalTime>
  <Words>337</Words>
  <Application>Microsoft Office PowerPoint</Application>
  <PresentationFormat>Προβολή στην οθόνη (4:3)</PresentationFormat>
  <Paragraphs>34</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2</vt:i4>
      </vt:variant>
      <vt:variant>
        <vt:lpstr>Τίτλοι διαφανειών</vt:lpstr>
      </vt:variant>
      <vt:variant>
        <vt:i4>6</vt:i4>
      </vt:variant>
    </vt:vector>
  </HeadingPairs>
  <TitlesOfParts>
    <vt:vector size="11" baseType="lpstr">
      <vt:lpstr>Arial</vt:lpstr>
      <vt:lpstr>Calibri</vt:lpstr>
      <vt:lpstr>Garamond</vt:lpstr>
      <vt:lpstr>Θέμα του Office</vt:lpstr>
      <vt:lpstr>2_Θέμα του Office</vt:lpstr>
      <vt:lpstr>Η φυσική του 19ου αιώνα</vt:lpstr>
      <vt:lpstr>Η γένεση του κλάδου της φυσικής</vt:lpstr>
      <vt:lpstr>Εθνικές τάσεις στη φυσική του 19ου αιώνα</vt:lpstr>
      <vt:lpstr>Γενικά χαρακτηριστικά της φυσικής του 19ου αιώνα</vt:lpstr>
      <vt:lpstr>Η σημασία των μετρήσεων</vt:lpstr>
      <vt:lpstr>Η ενοποίηση των φυσικών φαινομένων</vt:lpstr>
    </vt:vector>
  </TitlesOfParts>
  <Company>.:L4zy w4r3z:.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τον Νεύτωνα στον Αϊνστάιν</dc:title>
  <dc:creator>Θόδωρος Αραμπατζής</dc:creator>
  <cp:lastModifiedBy>Reviewer</cp:lastModifiedBy>
  <cp:revision>271</cp:revision>
  <dcterms:created xsi:type="dcterms:W3CDTF">2005-11-30T10:28:01Z</dcterms:created>
  <dcterms:modified xsi:type="dcterms:W3CDTF">2023-10-24T20:30:35Z</dcterms:modified>
</cp:coreProperties>
</file>