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7" r:id="rId1"/>
    <p:sldMasterId id="2147483939" r:id="rId2"/>
  </p:sldMasterIdLst>
  <p:notesMasterIdLst>
    <p:notesMasterId r:id="rId35"/>
  </p:notesMasterIdLst>
  <p:sldIdLst>
    <p:sldId id="314" r:id="rId3"/>
    <p:sldId id="285" r:id="rId4"/>
    <p:sldId id="286" r:id="rId5"/>
    <p:sldId id="287" r:id="rId6"/>
    <p:sldId id="288" r:id="rId7"/>
    <p:sldId id="289" r:id="rId8"/>
    <p:sldId id="291" r:id="rId9"/>
    <p:sldId id="292"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9" r:id="rId24"/>
    <p:sldId id="313" r:id="rId25"/>
    <p:sldId id="311" r:id="rId26"/>
    <p:sldId id="312" r:id="rId27"/>
    <p:sldId id="256" r:id="rId28"/>
    <p:sldId id="257" r:id="rId29"/>
    <p:sldId id="261" r:id="rId30"/>
    <p:sldId id="258" r:id="rId31"/>
    <p:sldId id="259" r:id="rId32"/>
    <p:sldId id="262" r:id="rId33"/>
    <p:sldId id="264" r:id="rId34"/>
  </p:sldIdLst>
  <p:sldSz cx="9144000" cy="6858000" type="screen4x3"/>
  <p:notesSz cx="6858000" cy="10052050"/>
  <p:defaultTextStyle>
    <a:defPPr>
      <a:defRPr lang="el-GR"/>
    </a:defPPr>
    <a:lvl1pPr algn="l" rtl="0" fontAlgn="base">
      <a:spcBef>
        <a:spcPct val="0"/>
      </a:spcBef>
      <a:spcAft>
        <a:spcPct val="0"/>
      </a:spcAft>
      <a:defRPr kern="1200">
        <a:solidFill>
          <a:schemeClr val="tx1"/>
        </a:solidFill>
        <a:latin typeface="Garamond" pitchFamily="18" charset="0"/>
        <a:ea typeface="+mn-ea"/>
        <a:cs typeface="Arial" charset="0"/>
      </a:defRPr>
    </a:lvl1pPr>
    <a:lvl2pPr marL="457200" algn="l" rtl="0" fontAlgn="base">
      <a:spcBef>
        <a:spcPct val="0"/>
      </a:spcBef>
      <a:spcAft>
        <a:spcPct val="0"/>
      </a:spcAft>
      <a:defRPr kern="1200">
        <a:solidFill>
          <a:schemeClr val="tx1"/>
        </a:solidFill>
        <a:latin typeface="Garamond" pitchFamily="18" charset="0"/>
        <a:ea typeface="+mn-ea"/>
        <a:cs typeface="Arial" charset="0"/>
      </a:defRPr>
    </a:lvl2pPr>
    <a:lvl3pPr marL="914400" algn="l" rtl="0" fontAlgn="base">
      <a:spcBef>
        <a:spcPct val="0"/>
      </a:spcBef>
      <a:spcAft>
        <a:spcPct val="0"/>
      </a:spcAft>
      <a:defRPr kern="1200">
        <a:solidFill>
          <a:schemeClr val="tx1"/>
        </a:solidFill>
        <a:latin typeface="Garamond" pitchFamily="18" charset="0"/>
        <a:ea typeface="+mn-ea"/>
        <a:cs typeface="Arial" charset="0"/>
      </a:defRPr>
    </a:lvl3pPr>
    <a:lvl4pPr marL="1371600" algn="l" rtl="0" fontAlgn="base">
      <a:spcBef>
        <a:spcPct val="0"/>
      </a:spcBef>
      <a:spcAft>
        <a:spcPct val="0"/>
      </a:spcAft>
      <a:defRPr kern="1200">
        <a:solidFill>
          <a:schemeClr val="tx1"/>
        </a:solidFill>
        <a:latin typeface="Garamond" pitchFamily="18" charset="0"/>
        <a:ea typeface="+mn-ea"/>
        <a:cs typeface="Arial" charset="0"/>
      </a:defRPr>
    </a:lvl4pPr>
    <a:lvl5pPr marL="1828800" algn="l" rtl="0" fontAlgn="base">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46" autoAdjust="0"/>
  </p:normalViewPr>
  <p:slideViewPr>
    <p:cSldViewPr>
      <p:cViewPr varScale="1">
        <p:scale>
          <a:sx n="101" d="100"/>
          <a:sy n="101" d="100"/>
        </p:scale>
        <p:origin x="191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50323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503238"/>
          </a:xfrm>
          <a:prstGeom prst="rect">
            <a:avLst/>
          </a:prstGeom>
        </p:spPr>
        <p:txBody>
          <a:bodyPr vert="horz" lIns="91440" tIns="45720" rIns="91440" bIns="45720" rtlCol="0"/>
          <a:lstStyle>
            <a:lvl1pPr algn="r">
              <a:defRPr sz="1200"/>
            </a:lvl1pPr>
          </a:lstStyle>
          <a:p>
            <a:fld id="{FA4E2968-8541-4712-B69B-4204784199C8}" type="datetimeFigureOut">
              <a:rPr lang="en-US" smtClean="0"/>
              <a:t>10/17/2023</a:t>
            </a:fld>
            <a:endParaRPr lang="en-US"/>
          </a:p>
        </p:txBody>
      </p:sp>
      <p:sp>
        <p:nvSpPr>
          <p:cNvPr id="4" name="Θέση εικόνας διαφάνειας 3"/>
          <p:cNvSpPr>
            <a:spLocks noGrp="1" noRot="1" noChangeAspect="1"/>
          </p:cNvSpPr>
          <p:nvPr>
            <p:ph type="sldImg" idx="2"/>
          </p:nvPr>
        </p:nvSpPr>
        <p:spPr>
          <a:xfrm>
            <a:off x="1166813" y="1257300"/>
            <a:ext cx="4524375" cy="3392488"/>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837113"/>
            <a:ext cx="5486400" cy="3959225"/>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9548813"/>
            <a:ext cx="2971800" cy="50323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9548813"/>
            <a:ext cx="2971800" cy="503237"/>
          </a:xfrm>
          <a:prstGeom prst="rect">
            <a:avLst/>
          </a:prstGeom>
        </p:spPr>
        <p:txBody>
          <a:bodyPr vert="horz" lIns="91440" tIns="45720" rIns="91440" bIns="45720" rtlCol="0" anchor="b"/>
          <a:lstStyle>
            <a:lvl1pPr algn="r">
              <a:defRPr sz="1200"/>
            </a:lvl1pPr>
          </a:lstStyle>
          <a:p>
            <a:fld id="{8EF4E1DF-F592-444B-96E5-211201D1FCCF}" type="slidenum">
              <a:rPr lang="en-US" smtClean="0"/>
              <a:t>‹#›</a:t>
            </a:fld>
            <a:endParaRPr lang="en-US"/>
          </a:p>
        </p:txBody>
      </p:sp>
    </p:spTree>
    <p:extLst>
      <p:ext uri="{BB962C8B-B14F-4D97-AF65-F5344CB8AC3E}">
        <p14:creationId xmlns:p14="http://schemas.microsoft.com/office/powerpoint/2010/main" val="277533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8EF4E1DF-F592-444B-96E5-211201D1FCCF}" type="slidenum">
              <a:rPr lang="en-US" smtClean="0"/>
              <a:t>29</a:t>
            </a:fld>
            <a:endParaRPr lang="en-US"/>
          </a:p>
        </p:txBody>
      </p:sp>
    </p:spTree>
    <p:extLst>
      <p:ext uri="{BB962C8B-B14F-4D97-AF65-F5344CB8AC3E}">
        <p14:creationId xmlns:p14="http://schemas.microsoft.com/office/powerpoint/2010/main" val="1848391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8" name="Τίτλος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l-GR"/>
              <a:t>Στυλ κύριου τίτλου</a:t>
            </a:r>
            <a:endParaRPr kumimoji="0" lang="en-US"/>
          </a:p>
        </p:txBody>
      </p:sp>
      <p:sp>
        <p:nvSpPr>
          <p:cNvPr id="28" name="Θέση ημερομηνίας 27"/>
          <p:cNvSpPr>
            <a:spLocks noGrp="1"/>
          </p:cNvSpPr>
          <p:nvPr>
            <p:ph type="dt" sz="half" idx="10"/>
          </p:nvPr>
        </p:nvSpPr>
        <p:spPr/>
        <p:txBody>
          <a:bodyPr/>
          <a:lstStyle/>
          <a:p>
            <a:endParaRPr lang="el-GR"/>
          </a:p>
        </p:txBody>
      </p:sp>
      <p:sp>
        <p:nvSpPr>
          <p:cNvPr id="17" name="Θέση υποσέλιδου 16"/>
          <p:cNvSpPr>
            <a:spLocks noGrp="1"/>
          </p:cNvSpPr>
          <p:nvPr>
            <p:ph type="ftr" sz="quarter" idx="11"/>
          </p:nvPr>
        </p:nvSpPr>
        <p:spPr/>
        <p:txBody>
          <a:bodyPr/>
          <a:lstStyle/>
          <a:p>
            <a:endParaRPr lang="el-GR"/>
          </a:p>
        </p:txBody>
      </p:sp>
      <p:sp>
        <p:nvSpPr>
          <p:cNvPr id="29" name="Θέση αριθμού διαφάνειας 28"/>
          <p:cNvSpPr>
            <a:spLocks noGrp="1"/>
          </p:cNvSpPr>
          <p:nvPr>
            <p:ph type="sldNum" sz="quarter" idx="12"/>
          </p:nvPr>
        </p:nvSpPr>
        <p:spPr/>
        <p:txBody>
          <a:bodyPr/>
          <a:lstStyle/>
          <a:p>
            <a:fld id="{03DD0C88-A856-4591-B8EA-68ED2A94BB42}" type="slidenum">
              <a:rPr lang="el-GR" smtClean="0"/>
              <a:pPr/>
              <a:t>‹#›</a:t>
            </a:fld>
            <a:endParaRPr lang="el-GR"/>
          </a:p>
        </p:txBody>
      </p:sp>
      <p:sp>
        <p:nvSpPr>
          <p:cNvPr id="9" name="Υπότιτλος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Στυλ κύριου υπότιτλου</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Θέση ημερομηνίας 3"/>
          <p:cNvSpPr>
            <a:spLocks noGrp="1"/>
          </p:cNvSpPr>
          <p:nvPr>
            <p:ph type="dt" sz="half" idx="10"/>
          </p:nvPr>
        </p:nvSpPr>
        <p:spPr/>
        <p:txBody>
          <a:bodyPr/>
          <a:lstStyle/>
          <a:p>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01B4C88-273D-4C5F-A2B2-6569A3839200}"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kumimoji="0" lang="el-GR"/>
              <a:t>Στυλ κύριου τίτλου</a:t>
            </a:r>
            <a:endParaRPr kumimoji="0" lang="en-US"/>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Θέση ημερομηνίας 3"/>
          <p:cNvSpPr>
            <a:spLocks noGrp="1"/>
          </p:cNvSpPr>
          <p:nvPr>
            <p:ph type="dt" sz="half" idx="10"/>
          </p:nvPr>
        </p:nvSpPr>
        <p:spPr/>
        <p:txBody>
          <a:bodyPr/>
          <a:lstStyle/>
          <a:p>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01FBE6DF-9D01-43C2-A052-F5C907ED242D}"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924CE-CA5D-451E-A0AC-DFDFD60B8CE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CFB50FE-A235-4CA3-9CFE-F1DA23894A4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EFBABCC-E066-4BFC-9D27-946A82F48C1E}"/>
              </a:ext>
            </a:extLst>
          </p:cNvPr>
          <p:cNvSpPr>
            <a:spLocks noGrp="1"/>
          </p:cNvSpPr>
          <p:nvPr>
            <p:ph type="dt" sz="half" idx="10"/>
          </p:nvPr>
        </p:nvSpPr>
        <p:spPr/>
        <p:txBody>
          <a:bodyPr/>
          <a:lstStyle/>
          <a:p>
            <a:fld id="{32500D64-60F0-4012-93F8-AA2D5E13FA18}" type="datetimeFigureOut">
              <a:rPr lang="en-US" smtClean="0"/>
              <a:t>10/17/2023</a:t>
            </a:fld>
            <a:endParaRPr lang="en-US"/>
          </a:p>
        </p:txBody>
      </p:sp>
      <p:sp>
        <p:nvSpPr>
          <p:cNvPr id="5" name="Footer Placeholder 4">
            <a:extLst>
              <a:ext uri="{FF2B5EF4-FFF2-40B4-BE49-F238E27FC236}">
                <a16:creationId xmlns:a16="http://schemas.microsoft.com/office/drawing/2014/main" id="{D395966C-B74D-474B-A0A3-38944CEF0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4E836-BB79-4C4F-A212-8709D436FE3F}"/>
              </a:ext>
            </a:extLst>
          </p:cNvPr>
          <p:cNvSpPr>
            <a:spLocks noGrp="1"/>
          </p:cNvSpPr>
          <p:nvPr>
            <p:ph type="sldNum" sz="quarter" idx="12"/>
          </p:nvPr>
        </p:nvSpPr>
        <p:spPr/>
        <p:txBody>
          <a:bodyPr/>
          <a:lstStyle/>
          <a:p>
            <a:fld id="{75C48C0B-31A2-4010-BDFB-6B974098849D}" type="slidenum">
              <a:rPr lang="en-US" smtClean="0"/>
              <a:t>‹#›</a:t>
            </a:fld>
            <a:endParaRPr lang="en-US"/>
          </a:p>
        </p:txBody>
      </p:sp>
    </p:spTree>
    <p:extLst>
      <p:ext uri="{BB962C8B-B14F-4D97-AF65-F5344CB8AC3E}">
        <p14:creationId xmlns:p14="http://schemas.microsoft.com/office/powerpoint/2010/main" val="3488886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8B41C-74D0-4EF8-BE91-C679034E2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352D0A-6350-4303-B5AE-CC57BBA5E0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E54A8-0FF2-4C67-A7DF-70A0ADD9E837}"/>
              </a:ext>
            </a:extLst>
          </p:cNvPr>
          <p:cNvSpPr>
            <a:spLocks noGrp="1"/>
          </p:cNvSpPr>
          <p:nvPr>
            <p:ph type="dt" sz="half" idx="10"/>
          </p:nvPr>
        </p:nvSpPr>
        <p:spPr/>
        <p:txBody>
          <a:bodyPr/>
          <a:lstStyle/>
          <a:p>
            <a:fld id="{32500D64-60F0-4012-93F8-AA2D5E13FA18}" type="datetimeFigureOut">
              <a:rPr lang="en-US" smtClean="0"/>
              <a:t>10/17/2023</a:t>
            </a:fld>
            <a:endParaRPr lang="en-US"/>
          </a:p>
        </p:txBody>
      </p:sp>
      <p:sp>
        <p:nvSpPr>
          <p:cNvPr id="5" name="Footer Placeholder 4">
            <a:extLst>
              <a:ext uri="{FF2B5EF4-FFF2-40B4-BE49-F238E27FC236}">
                <a16:creationId xmlns:a16="http://schemas.microsoft.com/office/drawing/2014/main" id="{64E51C76-B591-4749-A08A-6564704FC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001FA-2DDB-4BD5-A5BD-1FB171855D3E}"/>
              </a:ext>
            </a:extLst>
          </p:cNvPr>
          <p:cNvSpPr>
            <a:spLocks noGrp="1"/>
          </p:cNvSpPr>
          <p:nvPr>
            <p:ph type="sldNum" sz="quarter" idx="12"/>
          </p:nvPr>
        </p:nvSpPr>
        <p:spPr/>
        <p:txBody>
          <a:bodyPr/>
          <a:lstStyle/>
          <a:p>
            <a:fld id="{75C48C0B-31A2-4010-BDFB-6B974098849D}" type="slidenum">
              <a:rPr lang="en-US" smtClean="0"/>
              <a:t>‹#›</a:t>
            </a:fld>
            <a:endParaRPr lang="en-US"/>
          </a:p>
        </p:txBody>
      </p:sp>
    </p:spTree>
    <p:extLst>
      <p:ext uri="{BB962C8B-B14F-4D97-AF65-F5344CB8AC3E}">
        <p14:creationId xmlns:p14="http://schemas.microsoft.com/office/powerpoint/2010/main" val="1641282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5567D-2ECD-44E7-9635-EBA552D5029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3B1928D-44EA-4B4C-9304-044B9B3BF6E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22B28C-EC29-4E64-9BC2-84D784456EB2}"/>
              </a:ext>
            </a:extLst>
          </p:cNvPr>
          <p:cNvSpPr>
            <a:spLocks noGrp="1"/>
          </p:cNvSpPr>
          <p:nvPr>
            <p:ph type="dt" sz="half" idx="10"/>
          </p:nvPr>
        </p:nvSpPr>
        <p:spPr/>
        <p:txBody>
          <a:bodyPr/>
          <a:lstStyle/>
          <a:p>
            <a:fld id="{32500D64-60F0-4012-93F8-AA2D5E13FA18}" type="datetimeFigureOut">
              <a:rPr lang="en-US" smtClean="0"/>
              <a:t>10/17/2023</a:t>
            </a:fld>
            <a:endParaRPr lang="en-US"/>
          </a:p>
        </p:txBody>
      </p:sp>
      <p:sp>
        <p:nvSpPr>
          <p:cNvPr id="5" name="Footer Placeholder 4">
            <a:extLst>
              <a:ext uri="{FF2B5EF4-FFF2-40B4-BE49-F238E27FC236}">
                <a16:creationId xmlns:a16="http://schemas.microsoft.com/office/drawing/2014/main" id="{AD983FF3-DE68-404E-9D20-753A691B5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2F0E6-7223-492B-8F8D-EBCDA486CCA5}"/>
              </a:ext>
            </a:extLst>
          </p:cNvPr>
          <p:cNvSpPr>
            <a:spLocks noGrp="1"/>
          </p:cNvSpPr>
          <p:nvPr>
            <p:ph type="sldNum" sz="quarter" idx="12"/>
          </p:nvPr>
        </p:nvSpPr>
        <p:spPr/>
        <p:txBody>
          <a:bodyPr/>
          <a:lstStyle/>
          <a:p>
            <a:fld id="{75C48C0B-31A2-4010-BDFB-6B974098849D}" type="slidenum">
              <a:rPr lang="en-US" smtClean="0"/>
              <a:t>‹#›</a:t>
            </a:fld>
            <a:endParaRPr lang="en-US"/>
          </a:p>
        </p:txBody>
      </p:sp>
    </p:spTree>
    <p:extLst>
      <p:ext uri="{BB962C8B-B14F-4D97-AF65-F5344CB8AC3E}">
        <p14:creationId xmlns:p14="http://schemas.microsoft.com/office/powerpoint/2010/main" val="2320889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6895B-D828-4432-BEA3-5B66CD1EF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F6A10-879B-4EFE-A391-EEF78989C48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DBFF09-6ADD-4759-80BA-246CE3F77B3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F7653-6E55-43C6-BF06-6B38307DC3E8}"/>
              </a:ext>
            </a:extLst>
          </p:cNvPr>
          <p:cNvSpPr>
            <a:spLocks noGrp="1"/>
          </p:cNvSpPr>
          <p:nvPr>
            <p:ph type="dt" sz="half" idx="10"/>
          </p:nvPr>
        </p:nvSpPr>
        <p:spPr/>
        <p:txBody>
          <a:bodyPr/>
          <a:lstStyle/>
          <a:p>
            <a:fld id="{32500D64-60F0-4012-93F8-AA2D5E13FA18}" type="datetimeFigureOut">
              <a:rPr lang="en-US" smtClean="0"/>
              <a:t>10/17/2023</a:t>
            </a:fld>
            <a:endParaRPr lang="en-US"/>
          </a:p>
        </p:txBody>
      </p:sp>
      <p:sp>
        <p:nvSpPr>
          <p:cNvPr id="6" name="Footer Placeholder 5">
            <a:extLst>
              <a:ext uri="{FF2B5EF4-FFF2-40B4-BE49-F238E27FC236}">
                <a16:creationId xmlns:a16="http://schemas.microsoft.com/office/drawing/2014/main" id="{4F565A0C-3236-455E-92AA-CD3882CDD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EDD3C0-D460-478A-A7A2-36E7BABE14ED}"/>
              </a:ext>
            </a:extLst>
          </p:cNvPr>
          <p:cNvSpPr>
            <a:spLocks noGrp="1"/>
          </p:cNvSpPr>
          <p:nvPr>
            <p:ph type="sldNum" sz="quarter" idx="12"/>
          </p:nvPr>
        </p:nvSpPr>
        <p:spPr/>
        <p:txBody>
          <a:bodyPr/>
          <a:lstStyle/>
          <a:p>
            <a:fld id="{75C48C0B-31A2-4010-BDFB-6B974098849D}" type="slidenum">
              <a:rPr lang="en-US" smtClean="0"/>
              <a:t>‹#›</a:t>
            </a:fld>
            <a:endParaRPr lang="en-US"/>
          </a:p>
        </p:txBody>
      </p:sp>
    </p:spTree>
    <p:extLst>
      <p:ext uri="{BB962C8B-B14F-4D97-AF65-F5344CB8AC3E}">
        <p14:creationId xmlns:p14="http://schemas.microsoft.com/office/powerpoint/2010/main" val="3103511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8ABC3-C67F-4E57-928E-7AA4B33B0CC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2D617-7418-4180-87A6-54CA6C5C404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913E-8647-4FBD-965D-29C3D321509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AAED09-BE7B-4D2C-987D-DB06D1B37B6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A7866B1-3CFC-411D-B43A-9280878DDA1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7F17B9-9633-4068-BE59-C201D47A504E}"/>
              </a:ext>
            </a:extLst>
          </p:cNvPr>
          <p:cNvSpPr>
            <a:spLocks noGrp="1"/>
          </p:cNvSpPr>
          <p:nvPr>
            <p:ph type="dt" sz="half" idx="10"/>
          </p:nvPr>
        </p:nvSpPr>
        <p:spPr/>
        <p:txBody>
          <a:bodyPr/>
          <a:lstStyle/>
          <a:p>
            <a:fld id="{32500D64-60F0-4012-93F8-AA2D5E13FA18}" type="datetimeFigureOut">
              <a:rPr lang="en-US" smtClean="0"/>
              <a:t>10/17/2023</a:t>
            </a:fld>
            <a:endParaRPr lang="en-US"/>
          </a:p>
        </p:txBody>
      </p:sp>
      <p:sp>
        <p:nvSpPr>
          <p:cNvPr id="8" name="Footer Placeholder 7">
            <a:extLst>
              <a:ext uri="{FF2B5EF4-FFF2-40B4-BE49-F238E27FC236}">
                <a16:creationId xmlns:a16="http://schemas.microsoft.com/office/drawing/2014/main" id="{D4FFA3F9-BD83-4521-B582-11971A047F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9773C4-BA73-44D8-A4E6-8AEEB202FF22}"/>
              </a:ext>
            </a:extLst>
          </p:cNvPr>
          <p:cNvSpPr>
            <a:spLocks noGrp="1"/>
          </p:cNvSpPr>
          <p:nvPr>
            <p:ph type="sldNum" sz="quarter" idx="12"/>
          </p:nvPr>
        </p:nvSpPr>
        <p:spPr/>
        <p:txBody>
          <a:bodyPr/>
          <a:lstStyle/>
          <a:p>
            <a:fld id="{75C48C0B-31A2-4010-BDFB-6B974098849D}" type="slidenum">
              <a:rPr lang="en-US" smtClean="0"/>
              <a:t>‹#›</a:t>
            </a:fld>
            <a:endParaRPr lang="en-US"/>
          </a:p>
        </p:txBody>
      </p:sp>
    </p:spTree>
    <p:extLst>
      <p:ext uri="{BB962C8B-B14F-4D97-AF65-F5344CB8AC3E}">
        <p14:creationId xmlns:p14="http://schemas.microsoft.com/office/powerpoint/2010/main" val="2720626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B0585-1090-4DF5-800D-9719CEB2C5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AA61BD-4166-4A44-B6B9-D0D3712240F9}"/>
              </a:ext>
            </a:extLst>
          </p:cNvPr>
          <p:cNvSpPr>
            <a:spLocks noGrp="1"/>
          </p:cNvSpPr>
          <p:nvPr>
            <p:ph type="dt" sz="half" idx="10"/>
          </p:nvPr>
        </p:nvSpPr>
        <p:spPr/>
        <p:txBody>
          <a:bodyPr/>
          <a:lstStyle/>
          <a:p>
            <a:fld id="{32500D64-60F0-4012-93F8-AA2D5E13FA18}" type="datetimeFigureOut">
              <a:rPr lang="en-US" smtClean="0"/>
              <a:t>10/17/2023</a:t>
            </a:fld>
            <a:endParaRPr lang="en-US"/>
          </a:p>
        </p:txBody>
      </p:sp>
      <p:sp>
        <p:nvSpPr>
          <p:cNvPr id="4" name="Footer Placeholder 3">
            <a:extLst>
              <a:ext uri="{FF2B5EF4-FFF2-40B4-BE49-F238E27FC236}">
                <a16:creationId xmlns:a16="http://schemas.microsoft.com/office/drawing/2014/main" id="{4EC911A5-F7D9-42B6-8875-6EA84B1CE9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80F84B-50BD-47B4-B301-1FB698CE53E4}"/>
              </a:ext>
            </a:extLst>
          </p:cNvPr>
          <p:cNvSpPr>
            <a:spLocks noGrp="1"/>
          </p:cNvSpPr>
          <p:nvPr>
            <p:ph type="sldNum" sz="quarter" idx="12"/>
          </p:nvPr>
        </p:nvSpPr>
        <p:spPr/>
        <p:txBody>
          <a:bodyPr/>
          <a:lstStyle/>
          <a:p>
            <a:fld id="{75C48C0B-31A2-4010-BDFB-6B974098849D}" type="slidenum">
              <a:rPr lang="en-US" smtClean="0"/>
              <a:t>‹#›</a:t>
            </a:fld>
            <a:endParaRPr lang="en-US"/>
          </a:p>
        </p:txBody>
      </p:sp>
    </p:spTree>
    <p:extLst>
      <p:ext uri="{BB962C8B-B14F-4D97-AF65-F5344CB8AC3E}">
        <p14:creationId xmlns:p14="http://schemas.microsoft.com/office/powerpoint/2010/main" val="3058531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1CA6A-0284-4BF0-8A69-B2222CD2D8F8}"/>
              </a:ext>
            </a:extLst>
          </p:cNvPr>
          <p:cNvSpPr>
            <a:spLocks noGrp="1"/>
          </p:cNvSpPr>
          <p:nvPr>
            <p:ph type="dt" sz="half" idx="10"/>
          </p:nvPr>
        </p:nvSpPr>
        <p:spPr/>
        <p:txBody>
          <a:bodyPr/>
          <a:lstStyle/>
          <a:p>
            <a:fld id="{32500D64-60F0-4012-93F8-AA2D5E13FA18}" type="datetimeFigureOut">
              <a:rPr lang="en-US" smtClean="0"/>
              <a:t>10/17/2023</a:t>
            </a:fld>
            <a:endParaRPr lang="en-US"/>
          </a:p>
        </p:txBody>
      </p:sp>
      <p:sp>
        <p:nvSpPr>
          <p:cNvPr id="3" name="Footer Placeholder 2">
            <a:extLst>
              <a:ext uri="{FF2B5EF4-FFF2-40B4-BE49-F238E27FC236}">
                <a16:creationId xmlns:a16="http://schemas.microsoft.com/office/drawing/2014/main" id="{A41640F5-50FB-445B-B2F2-FA407EC776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D27301-006C-4A63-86BD-DAA1D3D2C0A1}"/>
              </a:ext>
            </a:extLst>
          </p:cNvPr>
          <p:cNvSpPr>
            <a:spLocks noGrp="1"/>
          </p:cNvSpPr>
          <p:nvPr>
            <p:ph type="sldNum" sz="quarter" idx="12"/>
          </p:nvPr>
        </p:nvSpPr>
        <p:spPr/>
        <p:txBody>
          <a:bodyPr/>
          <a:lstStyle/>
          <a:p>
            <a:fld id="{75C48C0B-31A2-4010-BDFB-6B974098849D}" type="slidenum">
              <a:rPr lang="en-US" smtClean="0"/>
              <a:t>‹#›</a:t>
            </a:fld>
            <a:endParaRPr lang="en-US"/>
          </a:p>
        </p:txBody>
      </p:sp>
    </p:spTree>
    <p:extLst>
      <p:ext uri="{BB962C8B-B14F-4D97-AF65-F5344CB8AC3E}">
        <p14:creationId xmlns:p14="http://schemas.microsoft.com/office/powerpoint/2010/main" val="3248118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ED6D-AC3F-4EE1-B49D-7B1F00EAEEB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34F5B73-9113-42E1-B3D2-A112BF6D5CA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A1CA51-EDFE-4104-AB0C-B93CA022F84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C630875-A2ED-4B4C-BA65-75F1E189B7A3}"/>
              </a:ext>
            </a:extLst>
          </p:cNvPr>
          <p:cNvSpPr>
            <a:spLocks noGrp="1"/>
          </p:cNvSpPr>
          <p:nvPr>
            <p:ph type="dt" sz="half" idx="10"/>
          </p:nvPr>
        </p:nvSpPr>
        <p:spPr/>
        <p:txBody>
          <a:bodyPr/>
          <a:lstStyle/>
          <a:p>
            <a:fld id="{32500D64-60F0-4012-93F8-AA2D5E13FA18}" type="datetimeFigureOut">
              <a:rPr lang="en-US" smtClean="0"/>
              <a:t>10/17/2023</a:t>
            </a:fld>
            <a:endParaRPr lang="en-US"/>
          </a:p>
        </p:txBody>
      </p:sp>
      <p:sp>
        <p:nvSpPr>
          <p:cNvPr id="6" name="Footer Placeholder 5">
            <a:extLst>
              <a:ext uri="{FF2B5EF4-FFF2-40B4-BE49-F238E27FC236}">
                <a16:creationId xmlns:a16="http://schemas.microsoft.com/office/drawing/2014/main" id="{BA04C560-4FA3-4751-9F15-0B5A7694C1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F65A80-BB28-4FAA-8621-8E2438956E8E}"/>
              </a:ext>
            </a:extLst>
          </p:cNvPr>
          <p:cNvSpPr>
            <a:spLocks noGrp="1"/>
          </p:cNvSpPr>
          <p:nvPr>
            <p:ph type="sldNum" sz="quarter" idx="12"/>
          </p:nvPr>
        </p:nvSpPr>
        <p:spPr/>
        <p:txBody>
          <a:bodyPr/>
          <a:lstStyle/>
          <a:p>
            <a:fld id="{75C48C0B-31A2-4010-BDFB-6B974098849D}" type="slidenum">
              <a:rPr lang="en-US" smtClean="0"/>
              <a:t>‹#›</a:t>
            </a:fld>
            <a:endParaRPr lang="en-US"/>
          </a:p>
        </p:txBody>
      </p:sp>
    </p:spTree>
    <p:extLst>
      <p:ext uri="{BB962C8B-B14F-4D97-AF65-F5344CB8AC3E}">
        <p14:creationId xmlns:p14="http://schemas.microsoft.com/office/powerpoint/2010/main" val="30340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a:t>Στυλ κύριου τίτλου</a:t>
            </a:r>
            <a:endParaRPr kumimoji="0" lang="en-US"/>
          </a:p>
        </p:txBody>
      </p:sp>
      <p:sp>
        <p:nvSpPr>
          <p:cNvPr id="3" name="Θέση περιεχομένου 2"/>
          <p:cNvSpPr>
            <a:spLocks noGrp="1"/>
          </p:cNvSpPr>
          <p:nvPr>
            <p:ph idx="1"/>
          </p:nvPr>
        </p:nvSpPr>
        <p:spPr/>
        <p:txBody>
          <a:body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Θέση ημερομηνίας 3"/>
          <p:cNvSpPr>
            <a:spLocks noGrp="1"/>
          </p:cNvSpPr>
          <p:nvPr>
            <p:ph type="dt" sz="half" idx="10"/>
          </p:nvPr>
        </p:nvSpPr>
        <p:spPr/>
        <p:txBody>
          <a:bodyPr/>
          <a:lstStyle/>
          <a:p>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76352359-2F66-4544-B4DB-A8BE355EDDD1}"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D8BD3-FCB6-408D-B64E-9B34B839247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969BBE3-316B-4B3A-9B05-E15E206615F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19EE1F7-F189-4746-AD0B-FFC568EACA4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AE10D44-02FD-4EDE-90BB-933ED41CC846}"/>
              </a:ext>
            </a:extLst>
          </p:cNvPr>
          <p:cNvSpPr>
            <a:spLocks noGrp="1"/>
          </p:cNvSpPr>
          <p:nvPr>
            <p:ph type="dt" sz="half" idx="10"/>
          </p:nvPr>
        </p:nvSpPr>
        <p:spPr/>
        <p:txBody>
          <a:bodyPr/>
          <a:lstStyle/>
          <a:p>
            <a:fld id="{32500D64-60F0-4012-93F8-AA2D5E13FA18}" type="datetimeFigureOut">
              <a:rPr lang="en-US" smtClean="0"/>
              <a:t>10/17/2023</a:t>
            </a:fld>
            <a:endParaRPr lang="en-US"/>
          </a:p>
        </p:txBody>
      </p:sp>
      <p:sp>
        <p:nvSpPr>
          <p:cNvPr id="6" name="Footer Placeholder 5">
            <a:extLst>
              <a:ext uri="{FF2B5EF4-FFF2-40B4-BE49-F238E27FC236}">
                <a16:creationId xmlns:a16="http://schemas.microsoft.com/office/drawing/2014/main" id="{CFF3C8C0-60AB-429F-A194-E2A57D35C3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35E4E6-DBFF-454F-AFE1-84791CBF719A}"/>
              </a:ext>
            </a:extLst>
          </p:cNvPr>
          <p:cNvSpPr>
            <a:spLocks noGrp="1"/>
          </p:cNvSpPr>
          <p:nvPr>
            <p:ph type="sldNum" sz="quarter" idx="12"/>
          </p:nvPr>
        </p:nvSpPr>
        <p:spPr/>
        <p:txBody>
          <a:bodyPr/>
          <a:lstStyle/>
          <a:p>
            <a:fld id="{75C48C0B-31A2-4010-BDFB-6B974098849D}" type="slidenum">
              <a:rPr lang="en-US" smtClean="0"/>
              <a:t>‹#›</a:t>
            </a:fld>
            <a:endParaRPr lang="en-US"/>
          </a:p>
        </p:txBody>
      </p:sp>
    </p:spTree>
    <p:extLst>
      <p:ext uri="{BB962C8B-B14F-4D97-AF65-F5344CB8AC3E}">
        <p14:creationId xmlns:p14="http://schemas.microsoft.com/office/powerpoint/2010/main" val="2700168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CAF0-E290-4ACD-A090-C553146BEE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1A41EA-8F83-4AB2-9F1A-9A37536691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BA504F-B8A3-46E6-953B-D7A34068E35B}"/>
              </a:ext>
            </a:extLst>
          </p:cNvPr>
          <p:cNvSpPr>
            <a:spLocks noGrp="1"/>
          </p:cNvSpPr>
          <p:nvPr>
            <p:ph type="dt" sz="half" idx="10"/>
          </p:nvPr>
        </p:nvSpPr>
        <p:spPr/>
        <p:txBody>
          <a:bodyPr/>
          <a:lstStyle/>
          <a:p>
            <a:fld id="{32500D64-60F0-4012-93F8-AA2D5E13FA18}" type="datetimeFigureOut">
              <a:rPr lang="en-US" smtClean="0"/>
              <a:t>10/17/2023</a:t>
            </a:fld>
            <a:endParaRPr lang="en-US"/>
          </a:p>
        </p:txBody>
      </p:sp>
      <p:sp>
        <p:nvSpPr>
          <p:cNvPr id="5" name="Footer Placeholder 4">
            <a:extLst>
              <a:ext uri="{FF2B5EF4-FFF2-40B4-BE49-F238E27FC236}">
                <a16:creationId xmlns:a16="http://schemas.microsoft.com/office/drawing/2014/main" id="{5E838788-BCEC-42E1-BA09-202B4CC19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45865-1576-4622-BEC6-BC19D57CE47F}"/>
              </a:ext>
            </a:extLst>
          </p:cNvPr>
          <p:cNvSpPr>
            <a:spLocks noGrp="1"/>
          </p:cNvSpPr>
          <p:nvPr>
            <p:ph type="sldNum" sz="quarter" idx="12"/>
          </p:nvPr>
        </p:nvSpPr>
        <p:spPr/>
        <p:txBody>
          <a:bodyPr/>
          <a:lstStyle/>
          <a:p>
            <a:fld id="{75C48C0B-31A2-4010-BDFB-6B974098849D}" type="slidenum">
              <a:rPr lang="en-US" smtClean="0"/>
              <a:t>‹#›</a:t>
            </a:fld>
            <a:endParaRPr lang="en-US"/>
          </a:p>
        </p:txBody>
      </p:sp>
    </p:spTree>
    <p:extLst>
      <p:ext uri="{BB962C8B-B14F-4D97-AF65-F5344CB8AC3E}">
        <p14:creationId xmlns:p14="http://schemas.microsoft.com/office/powerpoint/2010/main" val="3484290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1A877D-AE9F-4971-A525-BD2BC6E1FE1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AE8297-C6CE-4DCE-85BE-E03B9C43476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8ACFA-31E7-4772-8B96-0E0E1FE84F87}"/>
              </a:ext>
            </a:extLst>
          </p:cNvPr>
          <p:cNvSpPr>
            <a:spLocks noGrp="1"/>
          </p:cNvSpPr>
          <p:nvPr>
            <p:ph type="dt" sz="half" idx="10"/>
          </p:nvPr>
        </p:nvSpPr>
        <p:spPr/>
        <p:txBody>
          <a:bodyPr/>
          <a:lstStyle/>
          <a:p>
            <a:fld id="{32500D64-60F0-4012-93F8-AA2D5E13FA18}" type="datetimeFigureOut">
              <a:rPr lang="en-US" smtClean="0"/>
              <a:t>10/17/2023</a:t>
            </a:fld>
            <a:endParaRPr lang="en-US"/>
          </a:p>
        </p:txBody>
      </p:sp>
      <p:sp>
        <p:nvSpPr>
          <p:cNvPr id="5" name="Footer Placeholder 4">
            <a:extLst>
              <a:ext uri="{FF2B5EF4-FFF2-40B4-BE49-F238E27FC236}">
                <a16:creationId xmlns:a16="http://schemas.microsoft.com/office/drawing/2014/main" id="{AF51D59C-AB41-42BC-8253-EA1BA6982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D2741-FB55-405A-87E2-DB8A8504F61B}"/>
              </a:ext>
            </a:extLst>
          </p:cNvPr>
          <p:cNvSpPr>
            <a:spLocks noGrp="1"/>
          </p:cNvSpPr>
          <p:nvPr>
            <p:ph type="sldNum" sz="quarter" idx="12"/>
          </p:nvPr>
        </p:nvSpPr>
        <p:spPr/>
        <p:txBody>
          <a:bodyPr/>
          <a:lstStyle/>
          <a:p>
            <a:fld id="{75C48C0B-31A2-4010-BDFB-6B974098849D}" type="slidenum">
              <a:rPr lang="en-US" smtClean="0"/>
              <a:t>‹#›</a:t>
            </a:fld>
            <a:endParaRPr lang="en-US"/>
          </a:p>
        </p:txBody>
      </p:sp>
    </p:spTree>
    <p:extLst>
      <p:ext uri="{BB962C8B-B14F-4D97-AF65-F5344CB8AC3E}">
        <p14:creationId xmlns:p14="http://schemas.microsoft.com/office/powerpoint/2010/main" val="1345583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l-GR"/>
              <a:t>Στυλ κύριου τίτλου</a:t>
            </a:r>
            <a:endParaRPr kumimoji="0" lang="en-US"/>
          </a:p>
        </p:txBody>
      </p:sp>
      <p:sp>
        <p:nvSpPr>
          <p:cNvPr id="3" name="Θέση κειμένου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a:t>Στυλ υποδείγματος κειμένου</a:t>
            </a:r>
          </a:p>
        </p:txBody>
      </p:sp>
      <p:sp>
        <p:nvSpPr>
          <p:cNvPr id="4" name="Θέση ημερομηνίας 3"/>
          <p:cNvSpPr>
            <a:spLocks noGrp="1"/>
          </p:cNvSpPr>
          <p:nvPr>
            <p:ph type="dt" sz="half" idx="10"/>
          </p:nvPr>
        </p:nvSpPr>
        <p:spPr/>
        <p:txBody>
          <a:bodyPr/>
          <a:lstStyle/>
          <a:p>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a:xfrm>
            <a:off x="7924800" y="6416675"/>
            <a:ext cx="762000" cy="365125"/>
          </a:xfrm>
        </p:spPr>
        <p:txBody>
          <a:bodyPr/>
          <a:lstStyle/>
          <a:p>
            <a:fld id="{DB564200-82CE-488B-83D5-CD546CFF864C}"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a:t>Στυλ κύριου τίτλου</a:t>
            </a:r>
            <a:endParaRPr kumimoji="0" lang="en-US"/>
          </a:p>
        </p:txBody>
      </p:sp>
      <p:sp>
        <p:nvSpPr>
          <p:cNvPr id="3" name="Θέση περιεχομένου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Θέση περιεχομένου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Θέση ημερομηνίας 4"/>
          <p:cNvSpPr>
            <a:spLocks noGrp="1"/>
          </p:cNvSpPr>
          <p:nvPr>
            <p:ph type="dt" sz="half" idx="10"/>
          </p:nvPr>
        </p:nvSpPr>
        <p:spPr/>
        <p:txBody>
          <a:bodyPr/>
          <a:lstStyle/>
          <a:p>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FB8FE45-957C-4545-9E89-2DF7529BD5F9}"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8229600" cy="1143000"/>
          </a:xfrm>
        </p:spPr>
        <p:txBody>
          <a:bodyPr anchor="ctr"/>
          <a:lstStyle>
            <a:lvl1pPr>
              <a:defRPr/>
            </a:lvl1pPr>
          </a:lstStyle>
          <a:p>
            <a:r>
              <a:rPr kumimoji="0" lang="el-GR"/>
              <a:t>Στυλ κύριου τίτλου</a:t>
            </a:r>
            <a:endParaRPr kumimoji="0" lang="en-US"/>
          </a:p>
        </p:txBody>
      </p:sp>
      <p:sp>
        <p:nvSpPr>
          <p:cNvPr id="3" name="Θέση κειμένου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Στυλ υποδείγματος κειμένου</a:t>
            </a:r>
          </a:p>
        </p:txBody>
      </p:sp>
      <p:sp>
        <p:nvSpPr>
          <p:cNvPr id="4" name="Θέση κειμένου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Στυλ υποδείγματος κειμένου</a:t>
            </a:r>
          </a:p>
        </p:txBody>
      </p:sp>
      <p:sp>
        <p:nvSpPr>
          <p:cNvPr id="5" name="Θέση περιεχομένου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6" name="Θέση περιεχομένου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7" name="Θέση ημερομηνίας 6"/>
          <p:cNvSpPr>
            <a:spLocks noGrp="1"/>
          </p:cNvSpPr>
          <p:nvPr>
            <p:ph type="dt" sz="half" idx="10"/>
          </p:nvPr>
        </p:nvSpPr>
        <p:spPr/>
        <p:txBody>
          <a:bodyPr/>
          <a:lstStyle/>
          <a:p>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66889481-21F7-486D-9735-FE9AF4D5A323}"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a:t>Στυλ κύριου τίτλου</a:t>
            </a:r>
            <a:endParaRPr kumimoji="0" lang="en-US"/>
          </a:p>
        </p:txBody>
      </p:sp>
      <p:sp>
        <p:nvSpPr>
          <p:cNvPr id="3" name="Θέση ημερομηνίας 2"/>
          <p:cNvSpPr>
            <a:spLocks noGrp="1"/>
          </p:cNvSpPr>
          <p:nvPr>
            <p:ph type="dt" sz="half" idx="10"/>
          </p:nvPr>
        </p:nvSpPr>
        <p:spPr/>
        <p:txBody>
          <a:bodyPr/>
          <a:lstStyle/>
          <a:p>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9DDA4618-7E12-4611-822D-07877B1BE47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268E8F69-1168-462C-B8F4-7F1BA0FB5A65}"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l-GR"/>
              <a:t>Στυλ κύριου τίτλου</a:t>
            </a:r>
            <a:endParaRPr kumimoji="0" lang="en-US"/>
          </a:p>
        </p:txBody>
      </p:sp>
      <p:sp>
        <p:nvSpPr>
          <p:cNvPr id="3" name="Θέση κειμένου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a:t>Στυλ υποδείγματος κειμένου</a:t>
            </a:r>
          </a:p>
        </p:txBody>
      </p:sp>
      <p:sp>
        <p:nvSpPr>
          <p:cNvPr id="4" name="Θέση περιεχομένου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Θέση ημερομηνίας 4"/>
          <p:cNvSpPr>
            <a:spLocks noGrp="1"/>
          </p:cNvSpPr>
          <p:nvPr>
            <p:ph type="dt" sz="half" idx="10"/>
          </p:nvPr>
        </p:nvSpPr>
        <p:spPr/>
        <p:txBody>
          <a:bodyPr/>
          <a:lstStyle/>
          <a:p>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3EFF75E-7061-4B5C-AA1E-FECEA144AC7F}"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l-GR"/>
              <a:t>Στυλ κύριου τίτλου</a:t>
            </a:r>
            <a:endParaRPr kumimoji="0" lang="en-US"/>
          </a:p>
        </p:txBody>
      </p:sp>
      <p:sp>
        <p:nvSpPr>
          <p:cNvPr id="3" name="Θέση εικόνας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l-GR">
                <a:solidFill>
                  <a:schemeClr val="lt1"/>
                </a:solidFill>
                <a:latin typeface="+mn-lt"/>
                <a:ea typeface="+mn-ea"/>
                <a:cs typeface="+mn-cs"/>
              </a:rPr>
              <a:t>Κάντε κλικ στο εικονίδιο για να προσθέσετε μια εικόνα</a:t>
            </a:r>
            <a:endParaRPr kumimoji="0" lang="en-US" dirty="0">
              <a:solidFill>
                <a:schemeClr val="lt1"/>
              </a:solidFill>
              <a:latin typeface="+mn-lt"/>
              <a:ea typeface="+mn-ea"/>
              <a:cs typeface="+mn-cs"/>
            </a:endParaRPr>
          </a:p>
        </p:txBody>
      </p:sp>
      <p:sp>
        <p:nvSpPr>
          <p:cNvPr id="4" name="Θέση κειμένου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l-GR"/>
              <a:t>Στυλ υποδείγματος κειμένου</a:t>
            </a:r>
          </a:p>
        </p:txBody>
      </p:sp>
      <p:sp>
        <p:nvSpPr>
          <p:cNvPr id="5" name="Θέση ημερομηνίας 4"/>
          <p:cNvSpPr>
            <a:spLocks noGrp="1"/>
          </p:cNvSpPr>
          <p:nvPr>
            <p:ph type="dt" sz="half" idx="10"/>
          </p:nvPr>
        </p:nvSpPr>
        <p:spPr/>
        <p:txBody>
          <a:bodyPr/>
          <a:lstStyle/>
          <a:p>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C512679E-871F-4257-9EC6-4569E381DACE}"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 name="Θέση τίτλου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l-GR"/>
              <a:t>Στυλ κύριου τίτλου</a:t>
            </a:r>
            <a:endParaRPr kumimoji="0" lang="en-US"/>
          </a:p>
        </p:txBody>
      </p:sp>
      <p:sp>
        <p:nvSpPr>
          <p:cNvPr id="13" name="Θέση κειμένου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l-GR"/>
              <a:t>Στυλ υποδείγματος κειμένου</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14" name="Θέση ημερομηνίας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endParaRPr lang="el-GR"/>
          </a:p>
        </p:txBody>
      </p:sp>
      <p:sp>
        <p:nvSpPr>
          <p:cNvPr id="3" name="Θέση υποσέλιδου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l-GR"/>
          </a:p>
        </p:txBody>
      </p:sp>
      <p:sp>
        <p:nvSpPr>
          <p:cNvPr id="23" name="Θέση αριθμού διαφάνειας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9D4CFBA-21B0-4BFE-87D1-F687EE8F9841}"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C3CEBE-8946-46C7-A8F9-230F1EDD993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F452E9-85CE-489F-A88A-A83C6D6E83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713AA-4C40-4303-BAB9-1A37ED66389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500D64-60F0-4012-93F8-AA2D5E13FA18}" type="datetimeFigureOut">
              <a:rPr lang="en-US" smtClean="0"/>
              <a:t>10/17/2023</a:t>
            </a:fld>
            <a:endParaRPr lang="en-US"/>
          </a:p>
        </p:txBody>
      </p:sp>
      <p:sp>
        <p:nvSpPr>
          <p:cNvPr id="5" name="Footer Placeholder 4">
            <a:extLst>
              <a:ext uri="{FF2B5EF4-FFF2-40B4-BE49-F238E27FC236}">
                <a16:creationId xmlns:a16="http://schemas.microsoft.com/office/drawing/2014/main" id="{030863D0-948D-4648-AD17-86BE1702451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2D4CF4-695F-49C1-8307-D9EBB885125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5C48C0B-31A2-4010-BDFB-6B974098849D}" type="slidenum">
              <a:rPr lang="en-US" smtClean="0"/>
              <a:t>‹#›</a:t>
            </a:fld>
            <a:endParaRPr lang="en-US"/>
          </a:p>
        </p:txBody>
      </p:sp>
    </p:spTree>
    <p:extLst>
      <p:ext uri="{BB962C8B-B14F-4D97-AF65-F5344CB8AC3E}">
        <p14:creationId xmlns:p14="http://schemas.microsoft.com/office/powerpoint/2010/main" val="172946010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066800"/>
            <a:ext cx="7772400" cy="1470025"/>
          </a:xfrm>
        </p:spPr>
        <p:txBody>
          <a:bodyPr/>
          <a:lstStyle/>
          <a:p>
            <a:pPr eaLnBrk="1" hangingPunct="1"/>
            <a:r>
              <a:rPr lang="el-GR" altLang="el-GR" dirty="0">
                <a:solidFill>
                  <a:srgbClr val="0070C0"/>
                </a:solidFill>
              </a:rPr>
              <a:t>η </a:t>
            </a:r>
            <a:r>
              <a:rPr lang="el-GR" altLang="el-GR" dirty="0" err="1">
                <a:solidFill>
                  <a:srgbClr val="0070C0"/>
                </a:solidFill>
              </a:rPr>
              <a:t>Χημικη</a:t>
            </a:r>
            <a:r>
              <a:rPr lang="el-GR" altLang="el-GR" dirty="0">
                <a:solidFill>
                  <a:srgbClr val="0070C0"/>
                </a:solidFill>
              </a:rPr>
              <a:t> </a:t>
            </a:r>
            <a:r>
              <a:rPr lang="el-GR" altLang="el-GR" dirty="0" err="1">
                <a:solidFill>
                  <a:srgbClr val="0070C0"/>
                </a:solidFill>
              </a:rPr>
              <a:t>επανασταση</a:t>
            </a:r>
            <a:endParaRPr lang="el-GR" altLang="el-GR" dirty="0">
              <a:solidFill>
                <a:srgbClr val="0070C0"/>
              </a:solidFill>
            </a:endParaRPr>
          </a:p>
        </p:txBody>
      </p:sp>
      <p:sp>
        <p:nvSpPr>
          <p:cNvPr id="2051" name="Rectangle 3"/>
          <p:cNvSpPr>
            <a:spLocks noGrp="1" noChangeArrowheads="1"/>
          </p:cNvSpPr>
          <p:nvPr>
            <p:ph type="subTitle" idx="1"/>
          </p:nvPr>
        </p:nvSpPr>
        <p:spPr>
          <a:xfrm>
            <a:off x="533400" y="2895600"/>
            <a:ext cx="8077200" cy="2743200"/>
          </a:xfrm>
        </p:spPr>
        <p:txBody>
          <a:bodyPr rtlCol="0">
            <a:normAutofit/>
          </a:bodyPr>
          <a:lstStyle/>
          <a:p>
            <a:pPr eaLnBrk="1" fontAlgn="auto" hangingPunct="1">
              <a:spcAft>
                <a:spcPts val="0"/>
              </a:spcAft>
              <a:buFont typeface="Arial" pitchFamily="34" charset="0"/>
              <a:buNone/>
              <a:defRPr/>
            </a:pPr>
            <a:endParaRPr lang="en-US" dirty="0">
              <a:solidFill>
                <a:schemeClr val="tx1"/>
              </a:solidFill>
            </a:endParaRPr>
          </a:p>
          <a:p>
            <a:pPr eaLnBrk="1" fontAlgn="auto" hangingPunct="1">
              <a:spcAft>
                <a:spcPts val="0"/>
              </a:spcAft>
              <a:buFont typeface="Arial" pitchFamily="34" charset="0"/>
              <a:buNone/>
              <a:defRPr/>
            </a:pPr>
            <a:r>
              <a:rPr lang="el-GR" dirty="0">
                <a:solidFill>
                  <a:schemeClr val="tx1"/>
                </a:solidFill>
              </a:rPr>
              <a:t>Θόδωρος Αραμπατζής &amp; Κώστας Ταμπάκης</a:t>
            </a:r>
          </a:p>
          <a:p>
            <a:pPr eaLnBrk="1" fontAlgn="auto" hangingPunct="1">
              <a:spcAft>
                <a:spcPts val="0"/>
              </a:spcAft>
              <a:buFont typeface="Arial" pitchFamily="34" charset="0"/>
              <a:buNone/>
              <a:defRPr/>
            </a:pPr>
            <a:r>
              <a:rPr lang="el-GR" dirty="0">
                <a:solidFill>
                  <a:schemeClr val="tx1"/>
                </a:solidFill>
              </a:rPr>
              <a:t>17/10/2023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a:t>Η συνέχεια των ερευνών του </a:t>
            </a:r>
            <a:r>
              <a:rPr lang="en-US" sz="3200" dirty="0"/>
              <a:t>Lavoisier </a:t>
            </a:r>
            <a:r>
              <a:rPr lang="el-GR" sz="3200" dirty="0"/>
              <a:t>με το έργο των προκατόχων του</a:t>
            </a:r>
          </a:p>
        </p:txBody>
      </p:sp>
      <p:sp>
        <p:nvSpPr>
          <p:cNvPr id="3" name="Θέση περιεχομένου 2"/>
          <p:cNvSpPr>
            <a:spLocks noGrp="1"/>
          </p:cNvSpPr>
          <p:nvPr>
            <p:ph idx="1"/>
          </p:nvPr>
        </p:nvSpPr>
        <p:spPr/>
        <p:txBody>
          <a:bodyPr>
            <a:normAutofit fontScale="92500" lnSpcReduction="20000"/>
          </a:bodyPr>
          <a:lstStyle/>
          <a:p>
            <a:r>
              <a:rPr lang="el-GR" dirty="0"/>
              <a:t>Ο μύθος ότι ο </a:t>
            </a:r>
            <a:r>
              <a:rPr lang="en-US" dirty="0"/>
              <a:t>Lavoisier </a:t>
            </a:r>
            <a:r>
              <a:rPr lang="el-GR" dirty="0"/>
              <a:t>απέρριπτε τις χημικές έννοιες της εποχής του</a:t>
            </a:r>
          </a:p>
          <a:p>
            <a:pPr lvl="1">
              <a:spcAft>
                <a:spcPts val="1200"/>
              </a:spcAft>
            </a:pPr>
            <a:r>
              <a:rPr lang="el-GR" dirty="0"/>
              <a:t>Τα ντοκουμέντα που σώζονται δεν δείχνουν κάτι τέτοιο. Ο </a:t>
            </a:r>
            <a:r>
              <a:rPr lang="en-US" dirty="0"/>
              <a:t>Lavoisier </a:t>
            </a:r>
            <a:r>
              <a:rPr lang="el-GR" dirty="0"/>
              <a:t>αρχικά αποδεχόταν και τη θεωρία των τεσσάρων στοιχείων και την έννοια του </a:t>
            </a:r>
            <a:r>
              <a:rPr lang="el-GR" dirty="0" err="1"/>
              <a:t>φλογιστού</a:t>
            </a:r>
            <a:r>
              <a:rPr lang="el-GR" dirty="0"/>
              <a:t>.</a:t>
            </a:r>
          </a:p>
          <a:p>
            <a:r>
              <a:rPr lang="el-GR" dirty="0"/>
              <a:t>Ένα από τα προβλήματα που τον είχαν απασχολήσει κατά την περίοδο της νεότητας του είχε τις ρίζες του σε ένα δοκίμιο περί των στοιχείων του Γερμανού χημικού </a:t>
            </a:r>
            <a:r>
              <a:rPr lang="el-GR" dirty="0" err="1"/>
              <a:t>Johann</a:t>
            </a:r>
            <a:r>
              <a:rPr lang="el-GR" dirty="0"/>
              <a:t> </a:t>
            </a:r>
            <a:r>
              <a:rPr lang="el-GR" dirty="0" err="1"/>
              <a:t>Theodor</a:t>
            </a:r>
            <a:r>
              <a:rPr lang="el-GR" dirty="0"/>
              <a:t> </a:t>
            </a:r>
            <a:r>
              <a:rPr lang="el-GR" dirty="0" err="1"/>
              <a:t>Eller</a:t>
            </a:r>
            <a:r>
              <a:rPr lang="el-GR" dirty="0"/>
              <a:t> (1689-1760). Ο </a:t>
            </a:r>
            <a:r>
              <a:rPr lang="el-GR" dirty="0" err="1"/>
              <a:t>Eller</a:t>
            </a:r>
            <a:r>
              <a:rPr lang="el-GR" dirty="0"/>
              <a:t> είχε προσπαθήσει να μειώσει τον αριθμό των αυθεντικών στοιχείων ισχυριζόμενος ότι ο αέρας αποτελούνταν από νερό και πυρ. Το πυρ ήταν η αιτία της διασταλτικότητας του αέρα. Αυτή η άποψη του </a:t>
            </a:r>
            <a:r>
              <a:rPr lang="en-US" dirty="0"/>
              <a:t>Eller </a:t>
            </a:r>
            <a:r>
              <a:rPr lang="el-GR" dirty="0"/>
              <a:t>ενέπνευσε τον </a:t>
            </a:r>
            <a:r>
              <a:rPr lang="el-GR" dirty="0" err="1"/>
              <a:t>Lavoisier</a:t>
            </a:r>
            <a:r>
              <a:rPr lang="el-GR" dirty="0"/>
              <a:t>. </a:t>
            </a:r>
          </a:p>
        </p:txBody>
      </p:sp>
    </p:spTree>
    <p:extLst>
      <p:ext uri="{BB962C8B-B14F-4D97-AF65-F5344CB8AC3E}">
        <p14:creationId xmlns:p14="http://schemas.microsoft.com/office/powerpoint/2010/main" val="2396533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Η λύση του προβλήματος της σταθεροποίησης του αέρα</a:t>
            </a:r>
          </a:p>
        </p:txBody>
      </p:sp>
      <p:sp>
        <p:nvSpPr>
          <p:cNvPr id="3" name="Θέση περιεχομένου 2"/>
          <p:cNvSpPr>
            <a:spLocks noGrp="1"/>
          </p:cNvSpPr>
          <p:nvPr>
            <p:ph idx="1"/>
          </p:nvPr>
        </p:nvSpPr>
        <p:spPr/>
        <p:txBody>
          <a:bodyPr>
            <a:normAutofit/>
          </a:bodyPr>
          <a:lstStyle/>
          <a:p>
            <a:pPr>
              <a:spcAft>
                <a:spcPts val="1200"/>
              </a:spcAft>
            </a:pPr>
            <a:r>
              <a:rPr lang="el-GR" b="1" dirty="0"/>
              <a:t>Πρόβλημα που απασχολούσε τους χημικούς της εποχής</a:t>
            </a:r>
            <a:r>
              <a:rPr lang="el-GR" dirty="0"/>
              <a:t>: Ο αέρας που προερχόταν από τα σώματα είχε πράγματι ενωθεί μαζί τους ή ήταν απλώς παγιδευμένος στους πόρους τους;</a:t>
            </a:r>
          </a:p>
          <a:p>
            <a:r>
              <a:rPr lang="el-GR" dirty="0"/>
              <a:t>Μια εικασία του </a:t>
            </a:r>
            <a:r>
              <a:rPr lang="el-GR" dirty="0" err="1"/>
              <a:t>Lavoisier</a:t>
            </a:r>
            <a:r>
              <a:rPr lang="el-GR" dirty="0"/>
              <a:t> το 1766 προσέφερε μια απλή λύση στο πρόβλημα της σταθεροποίησης του αέρα. Η απομάκρυνση του πυρός, που έκανε τον αέρα διασταλτικό, θα τον ανήγαγε σε μια συμπαγή ουσία ικανή να συνδυαστεί χημικά με τον συνήθη τρόπο.</a:t>
            </a:r>
          </a:p>
          <a:p>
            <a:endParaRPr lang="el-GR" dirty="0"/>
          </a:p>
        </p:txBody>
      </p:sp>
    </p:spTree>
    <p:extLst>
      <p:ext uri="{BB962C8B-B14F-4D97-AF65-F5344CB8AC3E}">
        <p14:creationId xmlns:p14="http://schemas.microsoft.com/office/powerpoint/2010/main" val="39044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 ρόλος του αέρα στις χημικές διαδικασίες</a:t>
            </a:r>
          </a:p>
        </p:txBody>
      </p:sp>
      <p:sp>
        <p:nvSpPr>
          <p:cNvPr id="3" name="Θέση περιεχομένου 2"/>
          <p:cNvSpPr>
            <a:spLocks noGrp="1"/>
          </p:cNvSpPr>
          <p:nvPr>
            <p:ph idx="1"/>
          </p:nvPr>
        </p:nvSpPr>
        <p:spPr/>
        <p:txBody>
          <a:bodyPr>
            <a:normAutofit fontScale="92500"/>
          </a:bodyPr>
          <a:lstStyle/>
          <a:p>
            <a:pPr>
              <a:spcAft>
                <a:spcPts val="600"/>
              </a:spcAft>
            </a:pPr>
            <a:r>
              <a:rPr lang="en-US" dirty="0"/>
              <a:t>Robert Boyle</a:t>
            </a:r>
            <a:r>
              <a:rPr lang="el-GR" dirty="0"/>
              <a:t> (1627-1691)</a:t>
            </a:r>
            <a:r>
              <a:rPr lang="en-US" dirty="0"/>
              <a:t>: </a:t>
            </a:r>
            <a:r>
              <a:rPr lang="el-GR" dirty="0"/>
              <a:t>η παρουσία του αέρα είναι απαραίτητη για την πραγματοποίηση της καύσης</a:t>
            </a:r>
            <a:r>
              <a:rPr lang="en-US" dirty="0"/>
              <a:t>.</a:t>
            </a:r>
          </a:p>
          <a:p>
            <a:pPr>
              <a:spcAft>
                <a:spcPts val="600"/>
              </a:spcAft>
            </a:pPr>
            <a:r>
              <a:rPr lang="el-GR" dirty="0"/>
              <a:t>Πώς εξηγούσε την καθοριστική σημασία του αέρα για την καύση η θεωρία του </a:t>
            </a:r>
            <a:r>
              <a:rPr lang="el-GR" dirty="0" err="1"/>
              <a:t>φλογιστού</a:t>
            </a:r>
            <a:r>
              <a:rPr lang="el-GR" dirty="0"/>
              <a:t>;</a:t>
            </a:r>
          </a:p>
          <a:p>
            <a:pPr>
              <a:spcAft>
                <a:spcPts val="600"/>
              </a:spcAft>
            </a:pPr>
            <a:r>
              <a:rPr lang="el-GR" dirty="0"/>
              <a:t>Το καλοκαίρι του 1772 ο </a:t>
            </a:r>
            <a:r>
              <a:rPr lang="el-GR" dirty="0" err="1"/>
              <a:t>Lavoisier</a:t>
            </a:r>
            <a:r>
              <a:rPr lang="el-GR" dirty="0"/>
              <a:t> ξεκίνησε μια σειρά ερευνών με στόχο </a:t>
            </a:r>
            <a:r>
              <a:rPr lang="el-GR"/>
              <a:t>την αποσαφήνιση του </a:t>
            </a:r>
            <a:r>
              <a:rPr lang="el-GR" dirty="0"/>
              <a:t>χημικού ρόλου του αέρα.</a:t>
            </a:r>
          </a:p>
          <a:p>
            <a:r>
              <a:rPr lang="el-GR" dirty="0"/>
              <a:t>Σεπτέμβριος 1772: πειράματα με φώσφορο – το προϊόν της καύσης (ο καπνός του φώσφορου) ζυγίζει περισσότερο από την αρχική ουσία!</a:t>
            </a:r>
          </a:p>
          <a:p>
            <a:endParaRPr lang="el-GR" dirty="0"/>
          </a:p>
        </p:txBody>
      </p:sp>
    </p:spTree>
    <p:extLst>
      <p:ext uri="{BB962C8B-B14F-4D97-AF65-F5344CB8AC3E}">
        <p14:creationId xmlns:p14="http://schemas.microsoft.com/office/powerpoint/2010/main" val="2505843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Η πρακτική των συστηματικών μετρήσεων</a:t>
            </a:r>
          </a:p>
        </p:txBody>
      </p:sp>
      <p:sp>
        <p:nvSpPr>
          <p:cNvPr id="3" name="Θέση περιεχομένου 2"/>
          <p:cNvSpPr>
            <a:spLocks noGrp="1"/>
          </p:cNvSpPr>
          <p:nvPr>
            <p:ph idx="1"/>
          </p:nvPr>
        </p:nvSpPr>
        <p:spPr/>
        <p:txBody>
          <a:bodyPr/>
          <a:lstStyle/>
          <a:p>
            <a:pPr>
              <a:spcAft>
                <a:spcPts val="1200"/>
              </a:spcAft>
            </a:pPr>
            <a:r>
              <a:rPr lang="el-GR" dirty="0"/>
              <a:t>Ο </a:t>
            </a:r>
            <a:r>
              <a:rPr lang="en-US" dirty="0"/>
              <a:t>Lavoisier </a:t>
            </a:r>
            <a:r>
              <a:rPr lang="el-GR" dirty="0"/>
              <a:t>εισήγαγε μια νέα πρακτική στη χημεία: "να ζυγίζει με ακρίβεια όλα τα προϊόντα των χημικών αντιδράσεων• όχι μόνο να ζυγίζει τα στερεά ή υγρά προϊόντα, όπως έκανε κανείς από ανέκαθεν, αλλά ιδιαίτερα να ζυγίζει τα αέρια προϊόντα." (M. </a:t>
            </a:r>
            <a:r>
              <a:rPr lang="el-GR" dirty="0" err="1"/>
              <a:t>Berthelot</a:t>
            </a:r>
            <a:r>
              <a:rPr lang="el-GR" dirty="0"/>
              <a:t>, </a:t>
            </a:r>
            <a:r>
              <a:rPr lang="el-GR" i="1" dirty="0" err="1"/>
              <a:t>La</a:t>
            </a:r>
            <a:r>
              <a:rPr lang="el-GR" i="1" dirty="0"/>
              <a:t> </a:t>
            </a:r>
            <a:r>
              <a:rPr lang="el-GR" i="1" dirty="0" err="1"/>
              <a:t>révolution</a:t>
            </a:r>
            <a:r>
              <a:rPr lang="el-GR" i="1" dirty="0"/>
              <a:t> </a:t>
            </a:r>
            <a:r>
              <a:rPr lang="el-GR" i="1" dirty="0" err="1"/>
              <a:t>chimique</a:t>
            </a:r>
            <a:r>
              <a:rPr lang="el-GR" i="1" dirty="0"/>
              <a:t>: </a:t>
            </a:r>
            <a:r>
              <a:rPr lang="el-GR" i="1" dirty="0" err="1"/>
              <a:t>Lavoisier</a:t>
            </a:r>
            <a:r>
              <a:rPr lang="el-GR" dirty="0"/>
              <a:t>, Παρίσι, 1890)</a:t>
            </a:r>
          </a:p>
          <a:p>
            <a:r>
              <a:rPr lang="el-GR" dirty="0"/>
              <a:t>Προϊόν αυτής της πρακτικής ήταν η ανακάλυψη ότι τα μέταλλα, κατά τη διαδικασία της καύσης, απορροφούν αέρα και γίνονται βαρύτερα.</a:t>
            </a:r>
          </a:p>
        </p:txBody>
      </p:sp>
    </p:spTree>
    <p:extLst>
      <p:ext uri="{BB962C8B-B14F-4D97-AF65-F5344CB8AC3E}">
        <p14:creationId xmlns:p14="http://schemas.microsoft.com/office/powerpoint/2010/main" val="3990278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685800"/>
            <a:ext cx="8229600" cy="5623560"/>
          </a:xfrm>
        </p:spPr>
        <p:txBody>
          <a:bodyPr/>
          <a:lstStyle/>
          <a:p>
            <a:pPr>
              <a:spcAft>
                <a:spcPts val="1200"/>
              </a:spcAft>
            </a:pPr>
            <a:r>
              <a:rPr lang="el-GR" dirty="0"/>
              <a:t>Νοέμβριος 1772: ο </a:t>
            </a:r>
            <a:r>
              <a:rPr lang="el-GR" dirty="0" err="1"/>
              <a:t>Lavoisier</a:t>
            </a:r>
            <a:r>
              <a:rPr lang="el-GR" dirty="0"/>
              <a:t>, για να διασφαλίσει την προτεραιότητα του, καταθέτει ένα σφραγισμένο σημείωμα με την ανακάλυψη του στη Γαλλική Ακαδημία Επιστημών, στο Παρίσι.</a:t>
            </a:r>
          </a:p>
          <a:p>
            <a:pPr>
              <a:spcAft>
                <a:spcPts val="1200"/>
              </a:spcAft>
            </a:pPr>
            <a:r>
              <a:rPr lang="el-GR" dirty="0"/>
              <a:t>Ακόμη και τότε εξακολουθεί να αποδέχεται την έννοια του </a:t>
            </a:r>
            <a:r>
              <a:rPr lang="el-GR" dirty="0" err="1"/>
              <a:t>φλογιστού</a:t>
            </a:r>
            <a:r>
              <a:rPr lang="el-GR" dirty="0"/>
              <a:t>.</a:t>
            </a:r>
          </a:p>
          <a:p>
            <a:pPr>
              <a:spcAft>
                <a:spcPts val="1200"/>
              </a:spcAft>
            </a:pPr>
            <a:r>
              <a:rPr lang="el-GR" dirty="0"/>
              <a:t>Θεωρεί ότι η απορρόφηση του αέρα από μια ουσία, κατά τη διαδικασία της καύσης, συνέβαινε παράλληλα με την έξοδο του </a:t>
            </a:r>
            <a:r>
              <a:rPr lang="el-GR" dirty="0" err="1"/>
              <a:t>φλογιστού</a:t>
            </a:r>
            <a:r>
              <a:rPr lang="el-GR" dirty="0"/>
              <a:t> από την ουσία.</a:t>
            </a:r>
          </a:p>
          <a:p>
            <a:r>
              <a:rPr lang="el-GR" dirty="0"/>
              <a:t>Απορρίπτει το </a:t>
            </a:r>
            <a:r>
              <a:rPr lang="el-GR" dirty="0" err="1"/>
              <a:t>φλογιστό</a:t>
            </a:r>
            <a:r>
              <a:rPr lang="el-GR" dirty="0"/>
              <a:t> στις αρχές του 1773.</a:t>
            </a:r>
          </a:p>
        </p:txBody>
      </p:sp>
    </p:spTree>
    <p:extLst>
      <p:ext uri="{BB962C8B-B14F-4D97-AF65-F5344CB8AC3E}">
        <p14:creationId xmlns:p14="http://schemas.microsoft.com/office/powerpoint/2010/main" val="3404144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85800" y="685800"/>
            <a:ext cx="8153400" cy="5623560"/>
          </a:xfrm>
        </p:spPr>
        <p:txBody>
          <a:bodyPr>
            <a:normAutofit lnSpcReduction="10000"/>
          </a:bodyPr>
          <a:lstStyle/>
          <a:p>
            <a:pPr>
              <a:spcAft>
                <a:spcPts val="600"/>
              </a:spcAft>
            </a:pPr>
            <a:r>
              <a:rPr lang="el-GR" dirty="0"/>
              <a:t>Απρίλιος 1774: ο </a:t>
            </a:r>
            <a:r>
              <a:rPr lang="el-GR" dirty="0" err="1"/>
              <a:t>Lavoisier</a:t>
            </a:r>
            <a:r>
              <a:rPr lang="el-GR" dirty="0"/>
              <a:t> καταθέτει στη Γαλλική Ακαδημία ένα ακόμη σημείωμα που αφορούσε τα πειράματα του γύρω από τη διαπύρωση των μετάλλων.</a:t>
            </a:r>
          </a:p>
          <a:p>
            <a:pPr>
              <a:spcAft>
                <a:spcPts val="600"/>
              </a:spcAft>
            </a:pPr>
            <a:r>
              <a:rPr lang="el-GR" dirty="0"/>
              <a:t>Η αύξηση του βάρους της μεταλλικής τέφρας οφείλεται στην απορρόφηση αέρα από το εσωτερικό του δοχείου.</a:t>
            </a:r>
          </a:p>
          <a:p>
            <a:r>
              <a:rPr lang="el-GR" dirty="0"/>
              <a:t>Οι μετρήσεις του </a:t>
            </a:r>
            <a:r>
              <a:rPr lang="el-GR" dirty="0" err="1"/>
              <a:t>Lavoisier</a:t>
            </a:r>
            <a:r>
              <a:rPr lang="el-GR" dirty="0"/>
              <a:t> έδειξαν ότι μόνο ένα μικρό μέρος του αέρα (γύρω στο 20%) απορροφάται από το μέταλλο κατά το σχηματισμό της μεταλλικής τέφρας, και ότι η διάρκεια της διαδικασίας της διαπύρωσης εξαρτάται από τη διαθέσιμη ποσότητα αέρα.</a:t>
            </a:r>
          </a:p>
        </p:txBody>
      </p:sp>
    </p:spTree>
    <p:extLst>
      <p:ext uri="{BB962C8B-B14F-4D97-AF65-F5344CB8AC3E}">
        <p14:creationId xmlns:p14="http://schemas.microsoft.com/office/powerpoint/2010/main" val="3028874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8"/>
            <a:ext cx="8077200" cy="944562"/>
          </a:xfrm>
        </p:spPr>
        <p:txBody>
          <a:bodyPr/>
          <a:lstStyle/>
          <a:p>
            <a:r>
              <a:rPr lang="el-GR" dirty="0"/>
              <a:t>Επιστροφή στον </a:t>
            </a:r>
            <a:r>
              <a:rPr lang="en-US" dirty="0"/>
              <a:t>Priestley</a:t>
            </a:r>
            <a:endParaRPr lang="el-GR" dirty="0"/>
          </a:p>
        </p:txBody>
      </p:sp>
      <p:sp>
        <p:nvSpPr>
          <p:cNvPr id="3" name="Θέση περιεχομένου 2"/>
          <p:cNvSpPr>
            <a:spLocks noGrp="1"/>
          </p:cNvSpPr>
          <p:nvPr>
            <p:ph idx="1"/>
          </p:nvPr>
        </p:nvSpPr>
        <p:spPr>
          <a:xfrm>
            <a:off x="457200" y="1371600"/>
            <a:ext cx="8229600" cy="4937760"/>
          </a:xfrm>
        </p:spPr>
        <p:txBody>
          <a:bodyPr/>
          <a:lstStyle/>
          <a:p>
            <a:pPr>
              <a:spcAft>
                <a:spcPts val="600"/>
              </a:spcAft>
            </a:pPr>
            <a:r>
              <a:rPr lang="el-GR" dirty="0"/>
              <a:t>Αύγουστος 1774: θερμαίνει κόκκινη τέφρα υδραργύρου χρησιμοποιώντας έναν μεγάλο μεγεθυντικό φακό.</a:t>
            </a:r>
          </a:p>
          <a:p>
            <a:pPr>
              <a:spcAft>
                <a:spcPts val="600"/>
              </a:spcAft>
            </a:pPr>
            <a:r>
              <a:rPr lang="el-GR" dirty="0"/>
              <a:t>Αυτό είχε σαν αποτέλεσμα την απελευθέρωση ενός αερίου και τον μετασχηματισμό της τέφρας σε υδράργυρο.</a:t>
            </a:r>
          </a:p>
          <a:p>
            <a:pPr>
              <a:spcAft>
                <a:spcPts val="600"/>
              </a:spcAft>
            </a:pPr>
            <a:r>
              <a:rPr lang="el-GR" dirty="0"/>
              <a:t>Το αέριο αυτό ενίσχυε τη διαδικασία της καύσης και διευκόλυνε την αναπνοή.</a:t>
            </a:r>
          </a:p>
          <a:p>
            <a:r>
              <a:rPr lang="el-GR" dirty="0"/>
              <a:t>Ο </a:t>
            </a:r>
            <a:r>
              <a:rPr lang="en-US" dirty="0"/>
              <a:t>Priestley </a:t>
            </a:r>
            <a:r>
              <a:rPr lang="el-GR" dirty="0"/>
              <a:t>του δίνει το όνομα "</a:t>
            </a:r>
            <a:r>
              <a:rPr lang="el-GR" dirty="0" err="1"/>
              <a:t>αποφλογιστικοποιημένος</a:t>
            </a:r>
            <a:r>
              <a:rPr lang="el-GR" dirty="0"/>
              <a:t> αέρας".</a:t>
            </a:r>
          </a:p>
        </p:txBody>
      </p:sp>
    </p:spTree>
    <p:extLst>
      <p:ext uri="{BB962C8B-B14F-4D97-AF65-F5344CB8AC3E}">
        <p14:creationId xmlns:p14="http://schemas.microsoft.com/office/powerpoint/2010/main" val="2379845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Priestley </a:t>
            </a:r>
            <a:r>
              <a:rPr lang="en-US" dirty="0" err="1"/>
              <a:t>vs</a:t>
            </a:r>
            <a:r>
              <a:rPr lang="en-US" dirty="0"/>
              <a:t> Lavoisier</a:t>
            </a:r>
            <a:endParaRPr lang="el-GR" dirty="0"/>
          </a:p>
        </p:txBody>
      </p:sp>
      <p:sp>
        <p:nvSpPr>
          <p:cNvPr id="3" name="Θέση περιεχομένου 2"/>
          <p:cNvSpPr>
            <a:spLocks noGrp="1"/>
          </p:cNvSpPr>
          <p:nvPr>
            <p:ph idx="1"/>
          </p:nvPr>
        </p:nvSpPr>
        <p:spPr/>
        <p:txBody>
          <a:bodyPr>
            <a:normAutofit fontScale="85000" lnSpcReduction="20000"/>
          </a:bodyPr>
          <a:lstStyle/>
          <a:p>
            <a:pPr>
              <a:spcAft>
                <a:spcPts val="1200"/>
              </a:spcAft>
            </a:pPr>
            <a:r>
              <a:rPr lang="el-GR" dirty="0"/>
              <a:t>Οκτώβριος 1774: συναντιούνται στο Παρίσι και ο </a:t>
            </a:r>
            <a:r>
              <a:rPr lang="en-US" dirty="0"/>
              <a:t>Priestley </a:t>
            </a:r>
            <a:r>
              <a:rPr lang="el-GR" dirty="0"/>
              <a:t>ενημερώνει τον </a:t>
            </a:r>
            <a:r>
              <a:rPr lang="en-US" dirty="0" err="1"/>
              <a:t>Lavosier</a:t>
            </a:r>
            <a:r>
              <a:rPr lang="en-US" dirty="0"/>
              <a:t> </a:t>
            </a:r>
            <a:r>
              <a:rPr lang="el-GR" dirty="0"/>
              <a:t>για τα πειράματα που είχε κάνει.</a:t>
            </a:r>
          </a:p>
          <a:p>
            <a:pPr>
              <a:spcAft>
                <a:spcPts val="1200"/>
              </a:spcAft>
            </a:pPr>
            <a:r>
              <a:rPr lang="el-GR" dirty="0"/>
              <a:t>Ο </a:t>
            </a:r>
            <a:r>
              <a:rPr lang="en-US" dirty="0"/>
              <a:t>Lavoisier </a:t>
            </a:r>
            <a:r>
              <a:rPr lang="el-GR" dirty="0"/>
              <a:t>πραγματοποιεί παρόμοια πειράματα και ανακοινώνει τα αποτελέσματα τους στη Γαλλική Ακαδημία Επιστημών (26 Απριλίου 1775): «Περί της φύσης της αρχής που ενώνεται με τα μέταλλα στη διαπύρωση και αυξάνει το βάρος τους".</a:t>
            </a:r>
          </a:p>
          <a:p>
            <a:r>
              <a:rPr lang="el-GR" dirty="0"/>
              <a:t>Δύο είδη πειραμάτων:</a:t>
            </a:r>
          </a:p>
          <a:p>
            <a:pPr lvl="1"/>
            <a:r>
              <a:rPr lang="el-GR" dirty="0"/>
              <a:t>Θέρμανση τέφρας υδραργύρου με ξυλάνθρακα – απελευθέρωση «σταθεροποιημένου αέρα»</a:t>
            </a:r>
          </a:p>
          <a:p>
            <a:pPr lvl="1"/>
            <a:r>
              <a:rPr lang="el-GR" dirty="0"/>
              <a:t>Θέρμανση τέφρας υδραργύρου: απελευθέρωση "ιδιαίτερα καθαρού αέρα"</a:t>
            </a:r>
          </a:p>
          <a:p>
            <a:pPr marL="585216" lvl="1" indent="0">
              <a:buNone/>
            </a:pPr>
            <a:endParaRPr lang="el-GR" dirty="0"/>
          </a:p>
          <a:p>
            <a:pPr marL="585216" lvl="1" indent="0">
              <a:buNone/>
            </a:pPr>
            <a:r>
              <a:rPr lang="el-GR" sz="3000" dirty="0"/>
              <a:t>Καμία μνεία στον </a:t>
            </a:r>
            <a:r>
              <a:rPr lang="en-US" sz="3000" dirty="0"/>
              <a:t>Priestley!</a:t>
            </a:r>
            <a:endParaRPr lang="el-GR" sz="3000" dirty="0"/>
          </a:p>
        </p:txBody>
      </p:sp>
    </p:spTree>
    <p:extLst>
      <p:ext uri="{BB962C8B-B14F-4D97-AF65-F5344CB8AC3E}">
        <p14:creationId xmlns:p14="http://schemas.microsoft.com/office/powerpoint/2010/main" val="2822492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a:t>Η τελική λύση του προβλήματος της διαπύρωσης των μετάλλων, 1777-1778</a:t>
            </a:r>
          </a:p>
        </p:txBody>
      </p:sp>
      <p:sp>
        <p:nvSpPr>
          <p:cNvPr id="3" name="Θέση περιεχομένου 2"/>
          <p:cNvSpPr>
            <a:spLocks noGrp="1"/>
          </p:cNvSpPr>
          <p:nvPr>
            <p:ph idx="1"/>
          </p:nvPr>
        </p:nvSpPr>
        <p:spPr/>
        <p:txBody>
          <a:bodyPr>
            <a:normAutofit fontScale="85000" lnSpcReduction="20000"/>
          </a:bodyPr>
          <a:lstStyle/>
          <a:p>
            <a:pPr>
              <a:spcAft>
                <a:spcPts val="600"/>
              </a:spcAft>
            </a:pPr>
            <a:r>
              <a:rPr lang="el-GR" dirty="0"/>
              <a:t>Ο </a:t>
            </a:r>
            <a:r>
              <a:rPr lang="en-US" dirty="0"/>
              <a:t>Lavoisier </a:t>
            </a:r>
            <a:r>
              <a:rPr lang="el-GR" dirty="0"/>
              <a:t>θερμαίνει υδράργυρο μέσα σε περιορισμένη ποσότητα αέρα.</a:t>
            </a:r>
          </a:p>
          <a:p>
            <a:pPr>
              <a:spcAft>
                <a:spcPts val="600"/>
              </a:spcAft>
            </a:pPr>
            <a:r>
              <a:rPr lang="el-GR" dirty="0"/>
              <a:t>Όταν έπαψε να σχηματίζεται άλλη τέφρα, ο </a:t>
            </a:r>
            <a:r>
              <a:rPr lang="el-GR" dirty="0" err="1"/>
              <a:t>Lavoisier</a:t>
            </a:r>
            <a:r>
              <a:rPr lang="el-GR" dirty="0"/>
              <a:t> παρατηρεί ότι ο όγκος του αέρα είχε μειωθεί κατά 20%. Το υπόλοιπο 80% δεν υποστήριζε ούτε την καύση ούτε την αναπνοή. </a:t>
            </a:r>
          </a:p>
          <a:p>
            <a:pPr>
              <a:spcAft>
                <a:spcPts val="600"/>
              </a:spcAft>
            </a:pPr>
            <a:r>
              <a:rPr lang="el-GR" dirty="0"/>
              <a:t>Στο επόμενο στάδιο ο </a:t>
            </a:r>
            <a:r>
              <a:rPr lang="en-US" dirty="0"/>
              <a:t>Lavoisier </a:t>
            </a:r>
            <a:r>
              <a:rPr lang="el-GR" dirty="0"/>
              <a:t>θερμαίνει την τέφρα που είχε προκύψει, με αποτέλεσμα τη δημιουργία υδραργύρου και μιας ποσότητας αερίου που ενίσχυε την καύση και είχε όγκο ίσο με τη μείωση του αρχικού όγκου του αέρα.</a:t>
            </a:r>
          </a:p>
          <a:p>
            <a:r>
              <a:rPr lang="el-GR" dirty="0"/>
              <a:t>Ο αέρας είναι μίγμα δύο διαφορετικών αερίων: του "οξυγόνου" που διευκολύνει την καύση και την αναπνοή και απορροφάται από τα μέταλλα κατά τη διαπύρωση, και του αζώτου.</a:t>
            </a:r>
          </a:p>
          <a:p>
            <a:endParaRPr lang="el-GR" dirty="0"/>
          </a:p>
        </p:txBody>
      </p:sp>
    </p:spTree>
    <p:extLst>
      <p:ext uri="{BB962C8B-B14F-4D97-AF65-F5344CB8AC3E}">
        <p14:creationId xmlns:p14="http://schemas.microsoft.com/office/powerpoint/2010/main" val="221857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Δύο διαφορετικές ερμηνείες της διαπύρωσης και της αναγωγής</a:t>
            </a:r>
          </a:p>
        </p:txBody>
      </p:sp>
      <p:sp>
        <p:nvSpPr>
          <p:cNvPr id="3" name="Θέση περιεχομένου 2"/>
          <p:cNvSpPr>
            <a:spLocks noGrp="1"/>
          </p:cNvSpPr>
          <p:nvPr>
            <p:ph idx="1"/>
          </p:nvPr>
        </p:nvSpPr>
        <p:spPr/>
        <p:txBody>
          <a:bodyPr>
            <a:normAutofit fontScale="92500" lnSpcReduction="20000"/>
          </a:bodyPr>
          <a:lstStyle/>
          <a:p>
            <a:r>
              <a:rPr lang="el-GR" b="1" dirty="0"/>
              <a:t>Ερμηνεία της διαπύρωσης και της αναγωγής με βάση το </a:t>
            </a:r>
            <a:r>
              <a:rPr lang="el-GR" b="1" dirty="0" err="1"/>
              <a:t>φλογιστό</a:t>
            </a:r>
            <a:endParaRPr lang="el-GR" dirty="0"/>
          </a:p>
          <a:p>
            <a:pPr lvl="1"/>
            <a:r>
              <a:rPr lang="el-GR" dirty="0"/>
              <a:t>μόλυβδος → τέφρα του μολύβδου + </a:t>
            </a:r>
            <a:r>
              <a:rPr lang="el-GR" dirty="0" err="1"/>
              <a:t>φλογιστό</a:t>
            </a:r>
            <a:endParaRPr lang="el-GR" dirty="0"/>
          </a:p>
          <a:p>
            <a:pPr lvl="1">
              <a:spcAft>
                <a:spcPts val="1200"/>
              </a:spcAft>
            </a:pPr>
            <a:r>
              <a:rPr lang="el-GR" dirty="0"/>
              <a:t>τέφρα του μολύβδου + ξυλάνθρακας (πηγή </a:t>
            </a:r>
            <a:r>
              <a:rPr lang="el-GR" dirty="0" err="1"/>
              <a:t>φλογιστού</a:t>
            </a:r>
            <a:r>
              <a:rPr lang="el-GR" dirty="0"/>
              <a:t>) → μόλυβδος</a:t>
            </a:r>
          </a:p>
          <a:p>
            <a:r>
              <a:rPr lang="el-GR" b="1" dirty="0"/>
              <a:t>Ερμηνεία της διαπύρωσης και της αναγωγής με βάση το οξυγόνο</a:t>
            </a:r>
            <a:endParaRPr lang="el-GR" dirty="0"/>
          </a:p>
          <a:p>
            <a:pPr lvl="1"/>
            <a:r>
              <a:rPr lang="el-GR" dirty="0"/>
              <a:t>μόλυβδος + οξυγόνο → τέφρα του μολύβδου</a:t>
            </a:r>
          </a:p>
          <a:p>
            <a:pPr lvl="1">
              <a:spcAft>
                <a:spcPts val="1200"/>
              </a:spcAft>
            </a:pPr>
            <a:r>
              <a:rPr lang="el-GR" dirty="0"/>
              <a:t>τέφρα του μολύβδου + ξυλάνθρακας → μόλυβδος + σταθεροποιημένος αέρας</a:t>
            </a:r>
          </a:p>
          <a:p>
            <a:r>
              <a:rPr lang="el-GR" b="1" dirty="0"/>
              <a:t>Σύγχρονη ερμηνεία</a:t>
            </a:r>
            <a:endParaRPr lang="el-GR" dirty="0"/>
          </a:p>
          <a:p>
            <a:pPr lvl="1"/>
            <a:r>
              <a:rPr lang="el-GR" dirty="0"/>
              <a:t>2Pb + O</a:t>
            </a:r>
            <a:r>
              <a:rPr lang="el-GR" baseline="-25000" dirty="0"/>
              <a:t>2</a:t>
            </a:r>
            <a:r>
              <a:rPr lang="el-GR" dirty="0"/>
              <a:t> → 2PbO</a:t>
            </a:r>
          </a:p>
          <a:p>
            <a:pPr lvl="1"/>
            <a:r>
              <a:rPr lang="el-GR" dirty="0"/>
              <a:t>2PbO + C → 2Pb + CO</a:t>
            </a:r>
            <a:r>
              <a:rPr lang="el-GR" baseline="-25000" dirty="0"/>
              <a:t>2</a:t>
            </a:r>
            <a:endParaRPr lang="el-GR" dirty="0"/>
          </a:p>
          <a:p>
            <a:endParaRPr lang="el-GR" dirty="0"/>
          </a:p>
        </p:txBody>
      </p:sp>
    </p:spTree>
    <p:extLst>
      <p:ext uri="{BB962C8B-B14F-4D97-AF65-F5344CB8AC3E}">
        <p14:creationId xmlns:p14="http://schemas.microsoft.com/office/powerpoint/2010/main" val="4140187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Η χημική επανάσταση στα τέλη του 18</a:t>
            </a:r>
            <a:r>
              <a:rPr lang="el-GR" baseline="30000" dirty="0"/>
              <a:t>ου</a:t>
            </a:r>
            <a:r>
              <a:rPr lang="el-GR" dirty="0"/>
              <a:t> αιώνα</a:t>
            </a:r>
          </a:p>
        </p:txBody>
      </p:sp>
      <p:sp>
        <p:nvSpPr>
          <p:cNvPr id="3" name="Θέση περιεχομένου 2"/>
          <p:cNvSpPr>
            <a:spLocks noGrp="1"/>
          </p:cNvSpPr>
          <p:nvPr>
            <p:ph idx="1"/>
          </p:nvPr>
        </p:nvSpPr>
        <p:spPr/>
        <p:txBody>
          <a:bodyPr>
            <a:normAutofit/>
          </a:bodyPr>
          <a:lstStyle/>
          <a:p>
            <a:r>
              <a:rPr lang="el-GR" dirty="0"/>
              <a:t>Η νέα θεώρηση του αέρα ως μίγματος και όχι ως στοιχειώδους ουσίας</a:t>
            </a:r>
          </a:p>
          <a:p>
            <a:pPr lvl="1"/>
            <a:r>
              <a:rPr lang="el-GR" dirty="0"/>
              <a:t>Η ανακάλυψη "αέρηδων" με διαφορετικές ιδιότητες</a:t>
            </a:r>
          </a:p>
          <a:p>
            <a:pPr lvl="1"/>
            <a:r>
              <a:rPr lang="el-GR" dirty="0"/>
              <a:t>Η θεωρία της "ατμώδους" κατάστασης</a:t>
            </a:r>
          </a:p>
          <a:p>
            <a:r>
              <a:rPr lang="el-GR" dirty="0"/>
              <a:t>Η πτώση της θεωρίας του </a:t>
            </a:r>
            <a:r>
              <a:rPr lang="el-GR" dirty="0" err="1"/>
              <a:t>φλογιστού</a:t>
            </a:r>
            <a:r>
              <a:rPr lang="el-GR" dirty="0"/>
              <a:t> και η αντικατάσταση της από τη θεωρία της καύσης με βάση το οξυγόνο</a:t>
            </a:r>
          </a:p>
          <a:p>
            <a:r>
              <a:rPr lang="el-GR" dirty="0"/>
              <a:t>Η συστηματική χρήση ποσοτικών μεθόδων – μετρήσεων</a:t>
            </a:r>
          </a:p>
          <a:p>
            <a:r>
              <a:rPr lang="el-GR" dirty="0"/>
              <a:t>Η εισαγωγή μιας νέας χημικής ορολογίας</a:t>
            </a:r>
          </a:p>
          <a:p>
            <a:endParaRPr lang="el-GR" dirty="0"/>
          </a:p>
        </p:txBody>
      </p:sp>
    </p:spTree>
    <p:extLst>
      <p:ext uri="{BB962C8B-B14F-4D97-AF65-F5344CB8AC3E}">
        <p14:creationId xmlns:p14="http://schemas.microsoft.com/office/powerpoint/2010/main" val="1564346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Ποιος ανακάλυψε το οξυγόνο;</a:t>
            </a:r>
          </a:p>
        </p:txBody>
      </p:sp>
      <p:sp>
        <p:nvSpPr>
          <p:cNvPr id="3" name="Θέση περιεχομένου 2"/>
          <p:cNvSpPr>
            <a:spLocks noGrp="1"/>
          </p:cNvSpPr>
          <p:nvPr>
            <p:ph idx="1"/>
          </p:nvPr>
        </p:nvSpPr>
        <p:spPr/>
        <p:txBody>
          <a:bodyPr>
            <a:normAutofit fontScale="92500" lnSpcReduction="10000"/>
          </a:bodyPr>
          <a:lstStyle/>
          <a:p>
            <a:pPr>
              <a:spcAft>
                <a:spcPts val="1200"/>
              </a:spcAft>
            </a:pPr>
            <a:r>
              <a:rPr lang="el-GR" dirty="0"/>
              <a:t>Ο </a:t>
            </a:r>
            <a:r>
              <a:rPr lang="el-GR" dirty="0" err="1"/>
              <a:t>Priestley</a:t>
            </a:r>
            <a:r>
              <a:rPr lang="el-GR" dirty="0"/>
              <a:t> παρατήρησε ένα αέριο που απελευθερωνόταν όταν θέρμαινε τέφρα υδραργύρου και το οποίο ήταν από πολλές απόψεις "καλύτερο" από τον κοινό αέρα. Θεώρησε ότι πρόκειται για "</a:t>
            </a:r>
            <a:r>
              <a:rPr lang="el-GR" dirty="0" err="1"/>
              <a:t>αποφλογιστικοποιημένο</a:t>
            </a:r>
            <a:r>
              <a:rPr lang="el-GR" dirty="0"/>
              <a:t> αέρα".</a:t>
            </a:r>
          </a:p>
          <a:p>
            <a:r>
              <a:rPr lang="el-GR" dirty="0"/>
              <a:t>Ο </a:t>
            </a:r>
            <a:r>
              <a:rPr lang="el-GR" dirty="0" err="1"/>
              <a:t>Lavoisier</a:t>
            </a:r>
            <a:r>
              <a:rPr lang="el-GR" dirty="0"/>
              <a:t> επανέλαβε το πείραμα του </a:t>
            </a:r>
            <a:r>
              <a:rPr lang="el-GR" dirty="0" err="1"/>
              <a:t>Priestley</a:t>
            </a:r>
            <a:r>
              <a:rPr lang="el-GR" dirty="0"/>
              <a:t> και σχημάτισε την άποψη ότι το αέριο που απελευθερωνόταν ήταν ατμοσφαιρικός αέρας, με τη διαφορά ότι ήταν πιο καθαρός. Σταδιακά κατέληξε στο συμπέρασμα ότι το αέριο ήταν στην πραγματικότητα ένα ξεχωριστό συστατικό του ατμοσφαιρικού αέρα, που έως τότε θεωρούσε ότι ήταν ομοιογενής.</a:t>
            </a:r>
          </a:p>
        </p:txBody>
      </p:sp>
    </p:spTree>
    <p:extLst>
      <p:ext uri="{BB962C8B-B14F-4D97-AF65-F5344CB8AC3E}">
        <p14:creationId xmlns:p14="http://schemas.microsoft.com/office/powerpoint/2010/main" val="1785954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Κριτήρια για το τι συνιστά ανακάλυψη</a:t>
            </a:r>
          </a:p>
        </p:txBody>
      </p:sp>
      <p:sp>
        <p:nvSpPr>
          <p:cNvPr id="3" name="Θέση περιεχομένου 2"/>
          <p:cNvSpPr>
            <a:spLocks noGrp="1"/>
          </p:cNvSpPr>
          <p:nvPr>
            <p:ph idx="1"/>
          </p:nvPr>
        </p:nvSpPr>
        <p:spPr/>
        <p:txBody>
          <a:bodyPr>
            <a:normAutofit fontScale="92500" lnSpcReduction="10000"/>
          </a:bodyPr>
          <a:lstStyle/>
          <a:p>
            <a:pPr>
              <a:spcAft>
                <a:spcPts val="600"/>
              </a:spcAft>
            </a:pPr>
            <a:r>
              <a:rPr lang="el-GR" dirty="0"/>
              <a:t>Εύρεση ενός ακάθαρτου δείγματος; ΌΧΙ</a:t>
            </a:r>
          </a:p>
          <a:p>
            <a:pPr>
              <a:spcAft>
                <a:spcPts val="600"/>
              </a:spcAft>
            </a:pPr>
            <a:r>
              <a:rPr lang="el-GR" dirty="0"/>
              <a:t>Εύρεση ενός καθαρού δείγματος;</a:t>
            </a:r>
          </a:p>
          <a:p>
            <a:pPr lvl="1">
              <a:spcAft>
                <a:spcPts val="600"/>
              </a:spcAft>
            </a:pPr>
            <a:r>
              <a:rPr lang="el-GR" dirty="0"/>
              <a:t>Ο </a:t>
            </a:r>
            <a:r>
              <a:rPr lang="en-US" dirty="0"/>
              <a:t>Priestley </a:t>
            </a:r>
            <a:r>
              <a:rPr lang="el-GR" dirty="0"/>
              <a:t>συνέλεξε ένα σχετικά καθαρό δείγμα ενός νέου είδους αέρα τον Αύγουστο του 1774. Ωστόσο, προσδιόρισε το αέριο ως </a:t>
            </a:r>
            <a:r>
              <a:rPr lang="el-GR" dirty="0" err="1"/>
              <a:t>αποφλογιστικοποιημένο</a:t>
            </a:r>
            <a:r>
              <a:rPr lang="el-GR" dirty="0"/>
              <a:t> αέρα, ένα ιδιαίτερα καθαρό είδος ατμοσφαιρικού αέρα, που βέβαια δεν ταυτίζεται με το οξυγόνο.</a:t>
            </a:r>
          </a:p>
          <a:p>
            <a:pPr marL="585216" lvl="1" indent="0">
              <a:spcAft>
                <a:spcPts val="600"/>
              </a:spcAft>
              <a:buNone/>
            </a:pPr>
            <a:r>
              <a:rPr lang="el-GR" sz="2800" dirty="0"/>
              <a:t>Για να ανακαλύψει κανείς κάτι πρέπει να έχει συνειδητοποιήσει την ανακάλυψη και να γνωρίζει τι είναι αυτό που έχει ανακαλύψει.</a:t>
            </a:r>
          </a:p>
          <a:p>
            <a:pPr marL="585216" lvl="1" indent="0">
              <a:buNone/>
            </a:pPr>
            <a:r>
              <a:rPr lang="el-GR" sz="2800" dirty="0"/>
              <a:t>Πόσα πρέπει να γνωρίζει κανείς για το "αντικείμενο" της ανακάλυψης; Τι περιθώρια υπάρχουν για λάθη;</a:t>
            </a:r>
            <a:endParaRPr lang="el-GR" dirty="0"/>
          </a:p>
        </p:txBody>
      </p:sp>
    </p:spTree>
    <p:extLst>
      <p:ext uri="{BB962C8B-B14F-4D97-AF65-F5344CB8AC3E}">
        <p14:creationId xmlns:p14="http://schemas.microsoft.com/office/powerpoint/2010/main" val="2744835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4800" y="152400"/>
            <a:ext cx="8382000" cy="685800"/>
          </a:xfrm>
        </p:spPr>
        <p:txBody>
          <a:bodyPr>
            <a:normAutofit fontScale="90000"/>
          </a:bodyPr>
          <a:lstStyle/>
          <a:p>
            <a:r>
              <a:rPr lang="el-GR" dirty="0"/>
              <a:t>Ο </a:t>
            </a:r>
            <a:r>
              <a:rPr lang="en-US" dirty="0"/>
              <a:t>Lavoisier </a:t>
            </a:r>
            <a:r>
              <a:rPr lang="el-GR" dirty="0"/>
              <a:t>ανακάλυψε το οξυγόνο;</a:t>
            </a:r>
          </a:p>
        </p:txBody>
      </p:sp>
      <p:sp>
        <p:nvSpPr>
          <p:cNvPr id="3" name="Θέση περιεχομένου 2"/>
          <p:cNvSpPr>
            <a:spLocks noGrp="1"/>
          </p:cNvSpPr>
          <p:nvPr>
            <p:ph sz="half" idx="1"/>
          </p:nvPr>
        </p:nvSpPr>
        <p:spPr>
          <a:xfrm>
            <a:off x="152400" y="990600"/>
            <a:ext cx="4267200" cy="5638800"/>
          </a:xfrm>
        </p:spPr>
        <p:txBody>
          <a:bodyPr>
            <a:noAutofit/>
          </a:bodyPr>
          <a:lstStyle/>
          <a:p>
            <a:pPr marL="137160" indent="0">
              <a:buNone/>
            </a:pPr>
            <a:r>
              <a:rPr lang="el-GR" sz="2400" dirty="0"/>
              <a:t>Ο </a:t>
            </a:r>
            <a:r>
              <a:rPr lang="el-GR" sz="2400" dirty="0" err="1"/>
              <a:t>Lavoisier</a:t>
            </a:r>
            <a:r>
              <a:rPr lang="el-GR" sz="2400" dirty="0"/>
              <a:t> γνώριζε αρκετά (από το 1777 και μετά) για το νέο αέριο και επομένως ίσως να ήταν ο μόνος που ανακάλυψε το οξυγόνο. Αλλά και αυτό θα μπορούσε να αμφισβητηθεί, γιατί το 1777 και ως το τέλος της ζωής του ο </a:t>
            </a:r>
            <a:r>
              <a:rPr lang="el-GR" sz="2400" dirty="0" err="1"/>
              <a:t>Lavoisier</a:t>
            </a:r>
            <a:r>
              <a:rPr lang="el-GR" sz="2400" dirty="0"/>
              <a:t> προσδιόριζε το οξυγόνο ως μια "αρχή οξύτητας". Το αέριο οξυγόνο αποτελούνταν από την ένωση αυτής της "αρχής" με το θερμιδικό ρευστό, οντότητες που εγκαταλείφθηκαν κατά τον 19ο αιώνα.</a:t>
            </a:r>
          </a:p>
          <a:p>
            <a:endParaRPr lang="el-GR" sz="2400" dirty="0"/>
          </a:p>
        </p:txBody>
      </p:sp>
      <p:pic>
        <p:nvPicPr>
          <p:cNvPr id="5" name="Θέση περιεχομένου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05400" y="966053"/>
            <a:ext cx="3276600" cy="5536738"/>
          </a:xfrm>
        </p:spPr>
      </p:pic>
    </p:spTree>
    <p:extLst>
      <p:ext uri="{BB962C8B-B14F-4D97-AF65-F5344CB8AC3E}">
        <p14:creationId xmlns:p14="http://schemas.microsoft.com/office/powerpoint/2010/main" val="2428242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3400" y="274638"/>
            <a:ext cx="8153400" cy="792162"/>
          </a:xfrm>
        </p:spPr>
        <p:txBody>
          <a:bodyPr>
            <a:normAutofit/>
          </a:bodyPr>
          <a:lstStyle/>
          <a:p>
            <a:r>
              <a:rPr lang="el-GR" sz="3200" dirty="0"/>
              <a:t>Η πρόσληψη της θεωρίας του </a:t>
            </a:r>
            <a:r>
              <a:rPr lang="el-GR" sz="3200" dirty="0" err="1"/>
              <a:t>Lavoisier</a:t>
            </a:r>
            <a:endParaRPr lang="el-GR" sz="3200" dirty="0"/>
          </a:p>
        </p:txBody>
      </p:sp>
      <p:sp>
        <p:nvSpPr>
          <p:cNvPr id="3" name="Θέση περιεχομένου 2"/>
          <p:cNvSpPr>
            <a:spLocks noGrp="1"/>
          </p:cNvSpPr>
          <p:nvPr>
            <p:ph idx="1"/>
          </p:nvPr>
        </p:nvSpPr>
        <p:spPr>
          <a:xfrm>
            <a:off x="533400" y="1219200"/>
            <a:ext cx="8153400" cy="5334000"/>
          </a:xfrm>
        </p:spPr>
        <p:txBody>
          <a:bodyPr>
            <a:normAutofit lnSpcReduction="10000"/>
          </a:bodyPr>
          <a:lstStyle/>
          <a:p>
            <a:r>
              <a:rPr lang="el-GR" dirty="0"/>
              <a:t>Στη δεκαετία του 1780 σταδιακά επικράτησε στη Γαλλία.</a:t>
            </a:r>
          </a:p>
          <a:p>
            <a:r>
              <a:rPr lang="el-GR" dirty="0"/>
              <a:t>Σε άλλες χώρες η αποδοχή της θεωρίας ήταν πιο αργή. </a:t>
            </a:r>
          </a:p>
          <a:p>
            <a:r>
              <a:rPr lang="el-GR" dirty="0"/>
              <a:t>Ορισμένοι χημικοί, όπως οι </a:t>
            </a:r>
            <a:r>
              <a:rPr lang="el-GR" dirty="0" err="1"/>
              <a:t>Priestley</a:t>
            </a:r>
            <a:r>
              <a:rPr lang="el-GR" dirty="0"/>
              <a:t> και </a:t>
            </a:r>
            <a:r>
              <a:rPr lang="el-GR" dirty="0" err="1"/>
              <a:t>Cavendish</a:t>
            </a:r>
            <a:r>
              <a:rPr lang="el-GR" dirty="0"/>
              <a:t>, παρέμειναν προσκολλημένοι στη θεωρία του </a:t>
            </a:r>
            <a:r>
              <a:rPr lang="el-GR" dirty="0" err="1"/>
              <a:t>φλογιστού</a:t>
            </a:r>
            <a:r>
              <a:rPr lang="el-GR" dirty="0"/>
              <a:t> μέχρι το τέλος της ζωής τους.</a:t>
            </a:r>
          </a:p>
          <a:p>
            <a:r>
              <a:rPr lang="el-GR" dirty="0"/>
              <a:t>Γιατί;</a:t>
            </a:r>
          </a:p>
          <a:p>
            <a:pPr lvl="1"/>
            <a:r>
              <a:rPr lang="el-GR" dirty="0"/>
              <a:t>Τα πλεονεκτήματα του </a:t>
            </a:r>
            <a:r>
              <a:rPr lang="el-GR" dirty="0" err="1"/>
              <a:t>φλογιστού</a:t>
            </a:r>
            <a:r>
              <a:rPr lang="el-GR" dirty="0"/>
              <a:t> (εξηγεί τις κοινές ιδιότητες των μετάλλων)</a:t>
            </a:r>
          </a:p>
          <a:p>
            <a:pPr lvl="1"/>
            <a:r>
              <a:rPr lang="el-GR" dirty="0"/>
              <a:t>Τα προβλήματα του οξυγόνου (το υδροχλωρικό οξύ δεν περιέχει οξυγόνο!)</a:t>
            </a:r>
          </a:p>
          <a:p>
            <a:pPr lvl="1"/>
            <a:endParaRPr lang="el-GR" dirty="0"/>
          </a:p>
          <a:p>
            <a:endParaRPr lang="el-GR" dirty="0"/>
          </a:p>
        </p:txBody>
      </p:sp>
    </p:spTree>
    <p:extLst>
      <p:ext uri="{BB962C8B-B14F-4D97-AF65-F5344CB8AC3E}">
        <p14:creationId xmlns:p14="http://schemas.microsoft.com/office/powerpoint/2010/main" val="3941036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Η νέα χημική ορολογία</a:t>
            </a:r>
          </a:p>
        </p:txBody>
      </p:sp>
      <p:sp>
        <p:nvSpPr>
          <p:cNvPr id="3" name="Θέση περιεχομένου 2"/>
          <p:cNvSpPr>
            <a:spLocks noGrp="1"/>
          </p:cNvSpPr>
          <p:nvPr>
            <p:ph idx="1"/>
          </p:nvPr>
        </p:nvSpPr>
        <p:spPr/>
        <p:txBody>
          <a:bodyPr>
            <a:normAutofit fontScale="85000" lnSpcReduction="20000"/>
          </a:bodyPr>
          <a:lstStyle/>
          <a:p>
            <a:r>
              <a:rPr lang="el-GR" dirty="0"/>
              <a:t>Επίσης έργο του </a:t>
            </a:r>
            <a:r>
              <a:rPr lang="el-GR" dirty="0" err="1"/>
              <a:t>Lavoisier</a:t>
            </a:r>
            <a:r>
              <a:rPr lang="el-GR" dirty="0"/>
              <a:t> σε συνεργασία με τους </a:t>
            </a:r>
            <a:r>
              <a:rPr lang="en-US" dirty="0"/>
              <a:t>Louis Bernard Guyton de </a:t>
            </a:r>
            <a:r>
              <a:rPr lang="el-GR" dirty="0" err="1"/>
              <a:t>de</a:t>
            </a:r>
            <a:r>
              <a:rPr lang="el-GR" dirty="0"/>
              <a:t> </a:t>
            </a:r>
            <a:r>
              <a:rPr lang="el-GR" dirty="0" err="1"/>
              <a:t>Morveau</a:t>
            </a:r>
            <a:r>
              <a:rPr lang="el-GR" dirty="0"/>
              <a:t> (1737-1816), </a:t>
            </a:r>
            <a:r>
              <a:rPr lang="en-US" dirty="0"/>
              <a:t>Claude-Louis </a:t>
            </a:r>
            <a:r>
              <a:rPr lang="el-GR" dirty="0" err="1"/>
              <a:t>Berthollet</a:t>
            </a:r>
            <a:r>
              <a:rPr lang="en-US" dirty="0"/>
              <a:t> (1748-1822),</a:t>
            </a:r>
            <a:r>
              <a:rPr lang="el-GR" dirty="0"/>
              <a:t> και </a:t>
            </a:r>
            <a:r>
              <a:rPr lang="en-US" dirty="0"/>
              <a:t>Antoine François </a:t>
            </a:r>
            <a:r>
              <a:rPr lang="el-GR" dirty="0" err="1"/>
              <a:t>de</a:t>
            </a:r>
            <a:r>
              <a:rPr lang="el-GR" dirty="0"/>
              <a:t> </a:t>
            </a:r>
            <a:r>
              <a:rPr lang="el-GR" dirty="0" err="1"/>
              <a:t>Fourcroy</a:t>
            </a:r>
            <a:r>
              <a:rPr lang="en-US" dirty="0"/>
              <a:t> (1755-1809)</a:t>
            </a:r>
            <a:r>
              <a:rPr lang="el-GR" dirty="0"/>
              <a:t>. Ο </a:t>
            </a:r>
            <a:r>
              <a:rPr lang="el-GR" dirty="0" err="1"/>
              <a:t>Lavoisier</a:t>
            </a:r>
            <a:r>
              <a:rPr lang="el-GR" dirty="0"/>
              <a:t> θεωρούσε ότι τα ονόματα των ουσιών πρέπει να αντανακλούν τις ιδιότητες και τη χημική τους σύσταση, πράγμα που δεν συνέβαινε με την προηγούμενη χημική ονοματολογία. Οι ρίζες των ονομάτων πολλών ουσιών προέρχονταν από την αλχημική παράδοση και, σύμφωνα με τον </a:t>
            </a:r>
            <a:r>
              <a:rPr lang="el-GR" dirty="0" err="1"/>
              <a:t>Lavoisier</a:t>
            </a:r>
            <a:r>
              <a:rPr lang="el-GR" dirty="0"/>
              <a:t>, ήταν αυθαίρετα και προκαλούσαν σύγχυση (π.χ. βιτριόλι της Αφροδίτης, πράσινος λέων). Αντίθετα, οι ρίζες των νέων ονομάτων ήταν Λατινικές και Ελληνικές. Ο </a:t>
            </a:r>
            <a:r>
              <a:rPr lang="el-GR" dirty="0" err="1"/>
              <a:t>αποφλογιστικοποιημένος</a:t>
            </a:r>
            <a:r>
              <a:rPr lang="el-GR" dirty="0"/>
              <a:t> αέρας, για παράδειγμα, ονομάστηκε "οξυγόνο" (οξύ και γεννώ), επειδή ο </a:t>
            </a:r>
            <a:r>
              <a:rPr lang="el-GR" dirty="0" err="1"/>
              <a:t>Lavoisier</a:t>
            </a:r>
            <a:r>
              <a:rPr lang="el-GR" dirty="0"/>
              <a:t> πίστευε ότι η ένωση του με άλλες ουσίες δημιουργεί οξέα. </a:t>
            </a:r>
          </a:p>
        </p:txBody>
      </p:sp>
    </p:spTree>
    <p:extLst>
      <p:ext uri="{BB962C8B-B14F-4D97-AF65-F5344CB8AC3E}">
        <p14:creationId xmlns:p14="http://schemas.microsoft.com/office/powerpoint/2010/main" val="527574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Η </a:t>
            </a:r>
            <a:r>
              <a:rPr lang="el-GR" i="1" dirty="0"/>
              <a:t>Στοιχειώδης Πραγματεία Περί Χημείας, </a:t>
            </a:r>
            <a:r>
              <a:rPr lang="el-GR" dirty="0"/>
              <a:t>1789</a:t>
            </a:r>
          </a:p>
        </p:txBody>
      </p:sp>
      <p:sp>
        <p:nvSpPr>
          <p:cNvPr id="3" name="Θέση περιεχομένου 2"/>
          <p:cNvSpPr>
            <a:spLocks noGrp="1"/>
          </p:cNvSpPr>
          <p:nvPr>
            <p:ph sz="half" idx="1"/>
          </p:nvPr>
        </p:nvSpPr>
        <p:spPr>
          <a:xfrm>
            <a:off x="152400" y="1600200"/>
            <a:ext cx="5638800" cy="5029200"/>
          </a:xfrm>
        </p:spPr>
        <p:txBody>
          <a:bodyPr>
            <a:normAutofit fontScale="77500" lnSpcReduction="20000"/>
          </a:bodyPr>
          <a:lstStyle/>
          <a:p>
            <a:pPr marL="137160" indent="0">
              <a:buNone/>
            </a:pPr>
            <a:r>
              <a:rPr lang="el-GR" dirty="0"/>
              <a:t>Η νέα ορολογία συνάντησε αντιδράσεις στη Γαλλία και ιδιαίτερα στο εξωτερικό. Η υιοθέτηση της, σύμφωνα με τους κριτικούς της, θα καθιστούσε την πρόσβαση στα παλιότερα χημικά εγχειρίδια και κείμενα αδύνατη. Επιπλέον βασιζόταν σε μια νέα θεωρία (του </a:t>
            </a:r>
            <a:r>
              <a:rPr lang="el-GR" dirty="0" err="1"/>
              <a:t>Lavoisier</a:t>
            </a:r>
            <a:r>
              <a:rPr lang="el-GR" dirty="0"/>
              <a:t>) που δεν είχε ελεγχθεί διεξοδικά. Για να προωθήσει το νέο σύστημα ο </a:t>
            </a:r>
            <a:r>
              <a:rPr lang="el-GR" dirty="0" err="1"/>
              <a:t>Lavoisier</a:t>
            </a:r>
            <a:r>
              <a:rPr lang="el-GR" dirty="0"/>
              <a:t> έγραψε ένα εγχειρίδιο, </a:t>
            </a:r>
            <a:r>
              <a:rPr lang="el-GR" dirty="0" err="1"/>
              <a:t>Traité</a:t>
            </a:r>
            <a:r>
              <a:rPr lang="el-GR" dirty="0"/>
              <a:t> </a:t>
            </a:r>
            <a:r>
              <a:rPr lang="el-GR" dirty="0" err="1"/>
              <a:t>Élémentaire</a:t>
            </a:r>
            <a:r>
              <a:rPr lang="el-GR" dirty="0"/>
              <a:t> </a:t>
            </a:r>
            <a:r>
              <a:rPr lang="el-GR" dirty="0" err="1"/>
              <a:t>de</a:t>
            </a:r>
            <a:r>
              <a:rPr lang="el-GR" dirty="0"/>
              <a:t> </a:t>
            </a:r>
            <a:r>
              <a:rPr lang="el-GR" dirty="0" err="1"/>
              <a:t>Chimie</a:t>
            </a:r>
            <a:r>
              <a:rPr lang="el-GR" dirty="0"/>
              <a:t> (</a:t>
            </a:r>
            <a:r>
              <a:rPr lang="el-GR" i="1" dirty="0"/>
              <a:t>Στοιχειώδης Πραγματεία περί Χημείας</a:t>
            </a:r>
            <a:r>
              <a:rPr lang="en-US" dirty="0"/>
              <a:t>, </a:t>
            </a:r>
            <a:r>
              <a:rPr lang="el-GR" dirty="0"/>
              <a:t>1789), που η σημασία του για τη χημεία είναι αντίστοιχη με τη σημασία των </a:t>
            </a:r>
            <a:r>
              <a:rPr lang="el-GR" i="1" dirty="0" err="1"/>
              <a:t>Principia</a:t>
            </a:r>
            <a:r>
              <a:rPr lang="el-GR" dirty="0"/>
              <a:t> για τη φυσική φιλοσοφία. Στο βιβλίο αυτό υπήρχε ένας κατάλογος 33 στοιχείων. Τα στοιχεία, σύμφωνα με τον </a:t>
            </a:r>
            <a:r>
              <a:rPr lang="el-GR" dirty="0" err="1"/>
              <a:t>Lavoisier</a:t>
            </a:r>
            <a:r>
              <a:rPr lang="el-GR" dirty="0"/>
              <a:t>, ορίζονταν ως οι ουσίες που ήταν αδύνατον να αποσυντεθούν σε κάτι πιο απλό. Ο κατάλογος αυτός περιελάμβανε 23 στοιχεία με τη σημερινή σημασία του όρου (π.χ., οξυγόνο ή υδρογόνο), αλλά και οντότητες που δεν θα αναγνωρίζαμε σήμερα ως στοιχεία (π.χ.</a:t>
            </a:r>
            <a:r>
              <a:rPr lang="en-US" dirty="0"/>
              <a:t>,</a:t>
            </a:r>
            <a:r>
              <a:rPr lang="el-GR" dirty="0"/>
              <a:t> το φως ή το θερμιδικό).</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0" y="1600200"/>
            <a:ext cx="274028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7068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B1E43C-8ED5-4EAF-B27F-4426FE35878B}"/>
              </a:ext>
            </a:extLst>
          </p:cNvPr>
          <p:cNvPicPr>
            <a:picLocks noChangeAspect="1"/>
          </p:cNvPicPr>
          <p:nvPr/>
        </p:nvPicPr>
        <p:blipFill>
          <a:blip r:embed="rId2"/>
          <a:stretch>
            <a:fillRect/>
          </a:stretch>
        </p:blipFill>
        <p:spPr>
          <a:xfrm>
            <a:off x="2165945" y="259663"/>
            <a:ext cx="4812110" cy="6338673"/>
          </a:xfrm>
          <a:prstGeom prst="rect">
            <a:avLst/>
          </a:prstGeom>
        </p:spPr>
      </p:pic>
    </p:spTree>
    <p:extLst>
      <p:ext uri="{BB962C8B-B14F-4D97-AF65-F5344CB8AC3E}">
        <p14:creationId xmlns:p14="http://schemas.microsoft.com/office/powerpoint/2010/main" val="1245953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A4D707-A6EC-4837-9642-4B1471A0A205}"/>
              </a:ext>
            </a:extLst>
          </p:cNvPr>
          <p:cNvPicPr>
            <a:picLocks noChangeAspect="1"/>
          </p:cNvPicPr>
          <p:nvPr/>
        </p:nvPicPr>
        <p:blipFill>
          <a:blip r:embed="rId2"/>
          <a:stretch>
            <a:fillRect/>
          </a:stretch>
        </p:blipFill>
        <p:spPr>
          <a:xfrm>
            <a:off x="181020" y="1261150"/>
            <a:ext cx="8793300" cy="3844250"/>
          </a:xfrm>
          <a:prstGeom prst="rect">
            <a:avLst/>
          </a:prstGeom>
        </p:spPr>
      </p:pic>
    </p:spTree>
    <p:extLst>
      <p:ext uri="{BB962C8B-B14F-4D97-AF65-F5344CB8AC3E}">
        <p14:creationId xmlns:p14="http://schemas.microsoft.com/office/powerpoint/2010/main" val="65729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machine&#10;&#10;Description automatically generated">
            <a:extLst>
              <a:ext uri="{FF2B5EF4-FFF2-40B4-BE49-F238E27FC236}">
                <a16:creationId xmlns:a16="http://schemas.microsoft.com/office/drawing/2014/main" id="{8BAF00AC-3F7F-9C05-A07C-3FA251FE641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8640" y="212415"/>
            <a:ext cx="7786719" cy="6433169"/>
          </a:xfrm>
        </p:spPr>
      </p:pic>
    </p:spTree>
    <p:extLst>
      <p:ext uri="{BB962C8B-B14F-4D97-AF65-F5344CB8AC3E}">
        <p14:creationId xmlns:p14="http://schemas.microsoft.com/office/powerpoint/2010/main" val="403378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3D2709-BE0E-480F-8207-250DB4FE872C}"/>
              </a:ext>
            </a:extLst>
          </p:cNvPr>
          <p:cNvPicPr>
            <a:picLocks noChangeAspect="1"/>
          </p:cNvPicPr>
          <p:nvPr/>
        </p:nvPicPr>
        <p:blipFill>
          <a:blip r:embed="rId3"/>
          <a:stretch>
            <a:fillRect/>
          </a:stretch>
        </p:blipFill>
        <p:spPr>
          <a:xfrm>
            <a:off x="112822" y="609600"/>
            <a:ext cx="8918356" cy="5486400"/>
          </a:xfrm>
          <a:prstGeom prst="rect">
            <a:avLst/>
          </a:prstGeom>
        </p:spPr>
      </p:pic>
    </p:spTree>
    <p:extLst>
      <p:ext uri="{BB962C8B-B14F-4D97-AF65-F5344CB8AC3E}">
        <p14:creationId xmlns:p14="http://schemas.microsoft.com/office/powerpoint/2010/main" val="412959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715962"/>
          </a:xfrm>
        </p:spPr>
        <p:txBody>
          <a:bodyPr>
            <a:normAutofit fontScale="90000"/>
          </a:bodyPr>
          <a:lstStyle/>
          <a:p>
            <a:br>
              <a:rPr lang="el-GR" dirty="0"/>
            </a:br>
            <a:r>
              <a:rPr lang="el-GR" dirty="0"/>
              <a:t>Από τον αέρα στα αέρια</a:t>
            </a:r>
            <a:br>
              <a:rPr lang="el-GR" dirty="0"/>
            </a:br>
            <a:endParaRPr lang="el-GR" dirty="0"/>
          </a:p>
        </p:txBody>
      </p:sp>
      <p:sp>
        <p:nvSpPr>
          <p:cNvPr id="3" name="Θέση περιεχομένου 2"/>
          <p:cNvSpPr>
            <a:spLocks noGrp="1"/>
          </p:cNvSpPr>
          <p:nvPr>
            <p:ph sz="half" idx="1"/>
          </p:nvPr>
        </p:nvSpPr>
        <p:spPr/>
        <p:txBody>
          <a:bodyPr>
            <a:normAutofit lnSpcReduction="10000"/>
          </a:bodyPr>
          <a:lstStyle/>
          <a:p>
            <a:r>
              <a:rPr lang="el-GR" dirty="0"/>
              <a:t>Αριστοτέλης: ο αέρας είναι ένα από τα τέσσερα στοιχεία της </a:t>
            </a:r>
            <a:r>
              <a:rPr lang="el-GR" dirty="0" err="1"/>
              <a:t>υποσελήνιας</a:t>
            </a:r>
            <a:r>
              <a:rPr lang="el-GR" dirty="0"/>
              <a:t> περιοχής.</a:t>
            </a:r>
          </a:p>
          <a:p>
            <a:endParaRPr lang="el-GR" dirty="0"/>
          </a:p>
          <a:p>
            <a:r>
              <a:rPr lang="en-US" dirty="0"/>
              <a:t>Stephen Hales (1677-1761): </a:t>
            </a:r>
            <a:r>
              <a:rPr lang="el-GR" dirty="0"/>
              <a:t>ο αέρας είναι παγιδευμένος σε διάφορες ουσίες, από τις οποίες μπορεί να απελευθερωθεί.</a:t>
            </a:r>
          </a:p>
          <a:p>
            <a:endParaRPr lang="el-GR" dirty="0"/>
          </a:p>
        </p:txBody>
      </p:sp>
      <p:pic>
        <p:nvPicPr>
          <p:cNvPr id="5" name="Θέση περιεχομένου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57613" y="1600200"/>
            <a:ext cx="3219774" cy="4525963"/>
          </a:xfrm>
        </p:spPr>
      </p:pic>
    </p:spTree>
    <p:extLst>
      <p:ext uri="{BB962C8B-B14F-4D97-AF65-F5344CB8AC3E}">
        <p14:creationId xmlns:p14="http://schemas.microsoft.com/office/powerpoint/2010/main" val="2545754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72494-B9D4-4759-A9E9-65852B8D32BB}"/>
              </a:ext>
            </a:extLst>
          </p:cNvPr>
          <p:cNvPicPr>
            <a:picLocks noChangeAspect="1"/>
          </p:cNvPicPr>
          <p:nvPr/>
        </p:nvPicPr>
        <p:blipFill>
          <a:blip r:embed="rId2"/>
          <a:stretch>
            <a:fillRect/>
          </a:stretch>
        </p:blipFill>
        <p:spPr>
          <a:xfrm>
            <a:off x="371624" y="495300"/>
            <a:ext cx="8400751" cy="5867399"/>
          </a:xfrm>
          <a:prstGeom prst="rect">
            <a:avLst/>
          </a:prstGeom>
        </p:spPr>
      </p:pic>
    </p:spTree>
    <p:extLst>
      <p:ext uri="{BB962C8B-B14F-4D97-AF65-F5344CB8AC3E}">
        <p14:creationId xmlns:p14="http://schemas.microsoft.com/office/powerpoint/2010/main" val="2173532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tatue of a person with a lamp&#10;&#10;Description automatically generated">
            <a:extLst>
              <a:ext uri="{FF2B5EF4-FFF2-40B4-BE49-F238E27FC236}">
                <a16:creationId xmlns:a16="http://schemas.microsoft.com/office/drawing/2014/main" id="{D6C01414-0062-3103-E003-9D282202533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2289" y="304800"/>
            <a:ext cx="4979422" cy="6248400"/>
          </a:xfrm>
        </p:spPr>
      </p:pic>
    </p:spTree>
    <p:extLst>
      <p:ext uri="{BB962C8B-B14F-4D97-AF65-F5344CB8AC3E}">
        <p14:creationId xmlns:p14="http://schemas.microsoft.com/office/powerpoint/2010/main" val="1794109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relief of a person washing his hands&#10;&#10;Description automatically generated">
            <a:extLst>
              <a:ext uri="{FF2B5EF4-FFF2-40B4-BE49-F238E27FC236}">
                <a16:creationId xmlns:a16="http://schemas.microsoft.com/office/drawing/2014/main" id="{90FFD261-BB9A-58D9-11E8-C8A6D4E23B8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999" y="2057400"/>
            <a:ext cx="4027363" cy="3124200"/>
          </a:xfrm>
        </p:spPr>
      </p:pic>
      <p:pic>
        <p:nvPicPr>
          <p:cNvPr id="6" name="Picture 5">
            <a:extLst>
              <a:ext uri="{FF2B5EF4-FFF2-40B4-BE49-F238E27FC236}">
                <a16:creationId xmlns:a16="http://schemas.microsoft.com/office/drawing/2014/main" id="{CF21C0F7-ABE0-3C78-890F-612BA439D340}"/>
              </a:ext>
            </a:extLst>
          </p:cNvPr>
          <p:cNvPicPr>
            <a:picLocks noChangeAspect="1"/>
          </p:cNvPicPr>
          <p:nvPr/>
        </p:nvPicPr>
        <p:blipFill>
          <a:blip r:embed="rId3"/>
          <a:stretch>
            <a:fillRect/>
          </a:stretch>
        </p:blipFill>
        <p:spPr>
          <a:xfrm>
            <a:off x="4133850" y="1275072"/>
            <a:ext cx="4944151" cy="4372695"/>
          </a:xfrm>
          <a:prstGeom prst="rect">
            <a:avLst/>
          </a:prstGeom>
        </p:spPr>
      </p:pic>
    </p:spTree>
    <p:extLst>
      <p:ext uri="{BB962C8B-B14F-4D97-AF65-F5344CB8AC3E}">
        <p14:creationId xmlns:p14="http://schemas.microsoft.com/office/powerpoint/2010/main" val="263280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81000" y="274638"/>
            <a:ext cx="8305800" cy="715962"/>
          </a:xfrm>
        </p:spPr>
        <p:txBody>
          <a:bodyPr>
            <a:normAutofit fontScale="90000"/>
          </a:bodyPr>
          <a:lstStyle/>
          <a:p>
            <a:r>
              <a:rPr lang="el-GR" dirty="0"/>
              <a:t>Ο «σταθεροποιημένος» αέρας</a:t>
            </a:r>
          </a:p>
        </p:txBody>
      </p:sp>
      <p:sp>
        <p:nvSpPr>
          <p:cNvPr id="3" name="Θέση περιεχομένου 2"/>
          <p:cNvSpPr>
            <a:spLocks noGrp="1"/>
          </p:cNvSpPr>
          <p:nvPr>
            <p:ph sz="half" idx="1"/>
          </p:nvPr>
        </p:nvSpPr>
        <p:spPr>
          <a:xfrm>
            <a:off x="457200" y="1219200"/>
            <a:ext cx="4038600" cy="5181600"/>
          </a:xfrm>
        </p:spPr>
        <p:txBody>
          <a:bodyPr>
            <a:normAutofit fontScale="92500" lnSpcReduction="10000"/>
          </a:bodyPr>
          <a:lstStyle/>
          <a:p>
            <a:pPr>
              <a:spcAft>
                <a:spcPts val="1200"/>
              </a:spcAft>
            </a:pPr>
            <a:r>
              <a:rPr lang="en-US" dirty="0"/>
              <a:t>Joseph Black (1728-1799)</a:t>
            </a:r>
          </a:p>
          <a:p>
            <a:r>
              <a:rPr lang="el-GR" dirty="0"/>
              <a:t>Στη δεκαετία του 1750 αναγνώρισε ένα είδος αέρα που διέφερε από τον ατμοσφαιρικό αέρα. Δεν συντηρούσε την καύση και προκαλούσε την </a:t>
            </a:r>
            <a:r>
              <a:rPr lang="el-GR" dirty="0" err="1"/>
              <a:t>ιζηματοποίηση</a:t>
            </a:r>
            <a:r>
              <a:rPr lang="el-GR" dirty="0"/>
              <a:t> του ασβεστόνερου. Επειδή διείσδυε σε συμπαγείς ουσίες, όπως η κιμωλία, τον ονόμασε "σταθεροποιημένο αέρα".</a:t>
            </a:r>
          </a:p>
        </p:txBody>
      </p:sp>
      <p:pic>
        <p:nvPicPr>
          <p:cNvPr id="5" name="Θέση περιεχομένου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81600" y="1219200"/>
            <a:ext cx="3352800" cy="5166103"/>
          </a:xfrm>
        </p:spPr>
      </p:pic>
    </p:spTree>
    <p:extLst>
      <p:ext uri="{BB962C8B-B14F-4D97-AF65-F5344CB8AC3E}">
        <p14:creationId xmlns:p14="http://schemas.microsoft.com/office/powerpoint/2010/main" val="1280290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8100"/>
            <a:ext cx="8229600" cy="1143000"/>
          </a:xfrm>
        </p:spPr>
        <p:txBody>
          <a:bodyPr/>
          <a:lstStyle/>
          <a:p>
            <a:r>
              <a:rPr lang="el-GR" dirty="0"/>
              <a:t>Ο εύφλεκτος αέρας</a:t>
            </a:r>
          </a:p>
        </p:txBody>
      </p:sp>
      <p:sp>
        <p:nvSpPr>
          <p:cNvPr id="3" name="Θέση περιεχομένου 2"/>
          <p:cNvSpPr>
            <a:spLocks noGrp="1"/>
          </p:cNvSpPr>
          <p:nvPr>
            <p:ph sz="half" idx="1"/>
          </p:nvPr>
        </p:nvSpPr>
        <p:spPr/>
        <p:txBody>
          <a:bodyPr/>
          <a:lstStyle/>
          <a:p>
            <a:pPr>
              <a:spcAft>
                <a:spcPts val="1200"/>
              </a:spcAft>
            </a:pPr>
            <a:r>
              <a:rPr lang="en-US" dirty="0"/>
              <a:t>Henry Cavendish (1731-1810)</a:t>
            </a:r>
          </a:p>
          <a:p>
            <a:pPr>
              <a:spcAft>
                <a:spcPts val="1200"/>
              </a:spcAft>
            </a:pPr>
            <a:r>
              <a:rPr lang="el-GR" dirty="0"/>
              <a:t>Το 1766 παρήγαγε ένα είδος αέρα από τη δράση οξέων στα μέταλλα, το οποίο ήταν ιδιαίτερα εύφλεκτο:</a:t>
            </a:r>
          </a:p>
          <a:p>
            <a:r>
              <a:rPr lang="el-GR" dirty="0"/>
              <a:t>μέταλλο + οξύ = άλας + εύφλεκτος αέρας</a:t>
            </a:r>
          </a:p>
        </p:txBody>
      </p:sp>
      <p:pic>
        <p:nvPicPr>
          <p:cNvPr id="7" name="Θέση περιεχομένου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53000" y="1393381"/>
            <a:ext cx="3352800" cy="5054473"/>
          </a:xfrm>
        </p:spPr>
      </p:pic>
    </p:spTree>
    <p:extLst>
      <p:ext uri="{BB962C8B-B14F-4D97-AF65-F5344CB8AC3E}">
        <p14:creationId xmlns:p14="http://schemas.microsoft.com/office/powerpoint/2010/main" val="2703833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8"/>
            <a:ext cx="8077200" cy="868362"/>
          </a:xfrm>
        </p:spPr>
        <p:txBody>
          <a:bodyPr>
            <a:normAutofit fontScale="90000"/>
          </a:bodyPr>
          <a:lstStyle/>
          <a:p>
            <a:br>
              <a:rPr lang="el-GR" dirty="0"/>
            </a:br>
            <a:r>
              <a:rPr lang="en-US" dirty="0"/>
              <a:t>Joseph Priestley (1733-1804)</a:t>
            </a:r>
            <a:br>
              <a:rPr lang="en-US" dirty="0"/>
            </a:br>
            <a:endParaRPr lang="el-GR" dirty="0"/>
          </a:p>
        </p:txBody>
      </p:sp>
      <p:sp>
        <p:nvSpPr>
          <p:cNvPr id="3" name="Θέση περιεχομένου 2"/>
          <p:cNvSpPr>
            <a:spLocks noGrp="1"/>
          </p:cNvSpPr>
          <p:nvPr>
            <p:ph sz="half" idx="1"/>
          </p:nvPr>
        </p:nvSpPr>
        <p:spPr/>
        <p:txBody>
          <a:bodyPr>
            <a:normAutofit/>
          </a:bodyPr>
          <a:lstStyle/>
          <a:p>
            <a:r>
              <a:rPr lang="el-GR" dirty="0"/>
              <a:t>Εξαιρετικός πειραματικός επιστήμονας</a:t>
            </a:r>
          </a:p>
          <a:p>
            <a:r>
              <a:rPr lang="el-GR" dirty="0"/>
              <a:t>Πρωτοπόρος στη διερεύνηση των "αέρηδων" (</a:t>
            </a:r>
            <a:r>
              <a:rPr lang="en-US" dirty="0"/>
              <a:t>airs)</a:t>
            </a:r>
          </a:p>
          <a:p>
            <a:r>
              <a:rPr lang="el-GR" dirty="0"/>
              <a:t>Απομόνωσε πολλά νέα είδη αέρα, συλλέγοντας τα πάνω από υδράργυρο.</a:t>
            </a:r>
          </a:p>
        </p:txBody>
      </p:sp>
      <p:pic>
        <p:nvPicPr>
          <p:cNvPr id="5" name="Θέση περιεχομένου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19574" y="1600200"/>
            <a:ext cx="3495851" cy="4525963"/>
          </a:xfrm>
        </p:spPr>
      </p:pic>
    </p:spTree>
    <p:extLst>
      <p:ext uri="{BB962C8B-B14F-4D97-AF65-F5344CB8AC3E}">
        <p14:creationId xmlns:p14="http://schemas.microsoft.com/office/powerpoint/2010/main" val="756105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85800" y="152400"/>
            <a:ext cx="8001000" cy="914400"/>
          </a:xfrm>
        </p:spPr>
        <p:txBody>
          <a:bodyPr/>
          <a:lstStyle/>
          <a:p>
            <a:r>
              <a:rPr lang="el-GR" dirty="0"/>
              <a:t>Η θεωρία του </a:t>
            </a:r>
            <a:r>
              <a:rPr lang="el-GR" dirty="0" err="1"/>
              <a:t>φλογιστού</a:t>
            </a:r>
            <a:endParaRPr lang="el-GR" dirty="0"/>
          </a:p>
        </p:txBody>
      </p:sp>
      <p:sp>
        <p:nvSpPr>
          <p:cNvPr id="3" name="Θέση κειμένου 2"/>
          <p:cNvSpPr>
            <a:spLocks noGrp="1"/>
          </p:cNvSpPr>
          <p:nvPr>
            <p:ph type="body" idx="1"/>
          </p:nvPr>
        </p:nvSpPr>
        <p:spPr>
          <a:xfrm>
            <a:off x="457200" y="1143000"/>
            <a:ext cx="4040188" cy="750887"/>
          </a:xfrm>
        </p:spPr>
        <p:txBody>
          <a:bodyPr>
            <a:normAutofit/>
          </a:bodyPr>
          <a:lstStyle/>
          <a:p>
            <a:pPr algn="ctr"/>
            <a:r>
              <a:rPr lang="en-US" cap="none" dirty="0"/>
              <a:t>Johann </a:t>
            </a:r>
            <a:r>
              <a:rPr lang="en-US" cap="none" dirty="0" err="1"/>
              <a:t>Becher</a:t>
            </a:r>
            <a:r>
              <a:rPr lang="en-US" cap="none" dirty="0"/>
              <a:t>, 1635-1682</a:t>
            </a:r>
            <a:endParaRPr lang="el-GR" cap="none" dirty="0"/>
          </a:p>
        </p:txBody>
      </p:sp>
      <p:sp>
        <p:nvSpPr>
          <p:cNvPr id="4" name="Θέση κειμένου 3"/>
          <p:cNvSpPr>
            <a:spLocks noGrp="1"/>
          </p:cNvSpPr>
          <p:nvPr>
            <p:ph type="body" sz="half" idx="3"/>
          </p:nvPr>
        </p:nvSpPr>
        <p:spPr>
          <a:xfrm>
            <a:off x="4648200" y="1143000"/>
            <a:ext cx="4041775" cy="750887"/>
          </a:xfrm>
        </p:spPr>
        <p:txBody>
          <a:bodyPr/>
          <a:lstStyle/>
          <a:p>
            <a:pPr algn="ctr"/>
            <a:r>
              <a:rPr lang="en-US" cap="none" dirty="0"/>
              <a:t>Georg Stahl, </a:t>
            </a:r>
            <a:r>
              <a:rPr lang="en-US" dirty="0"/>
              <a:t>1660-1734</a:t>
            </a:r>
            <a:endParaRPr lang="el-GR" dirty="0"/>
          </a:p>
        </p:txBody>
      </p:sp>
      <p:pic>
        <p:nvPicPr>
          <p:cNvPr id="7" name="Θέση περιεχομένου 6"/>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990600" y="2286000"/>
            <a:ext cx="3096925" cy="4001227"/>
          </a:xfrm>
        </p:spPr>
      </p:pic>
      <p:pic>
        <p:nvPicPr>
          <p:cNvPr id="8" name="Θέση περιεχομένου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05400" y="2286000"/>
            <a:ext cx="3048000" cy="4029753"/>
          </a:xfrm>
        </p:spPr>
      </p:pic>
    </p:spTree>
    <p:extLst>
      <p:ext uri="{BB962C8B-B14F-4D97-AF65-F5344CB8AC3E}">
        <p14:creationId xmlns:p14="http://schemas.microsoft.com/office/powerpoint/2010/main" val="1062289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3400" y="762000"/>
            <a:ext cx="8153400" cy="5547360"/>
          </a:xfrm>
        </p:spPr>
        <p:txBody>
          <a:bodyPr>
            <a:normAutofit/>
          </a:bodyPr>
          <a:lstStyle/>
          <a:p>
            <a:pPr>
              <a:spcAft>
                <a:spcPts val="1200"/>
              </a:spcAft>
            </a:pPr>
            <a:r>
              <a:rPr lang="el-GR" dirty="0"/>
              <a:t>Οι χημικές αρχές: φορείς των ιδιοτήτων των διαφόρων ουσιών (μεταλλικότητα, εύφλεκτος χαρακτήρας, κλπ.)</a:t>
            </a:r>
          </a:p>
          <a:p>
            <a:pPr>
              <a:spcAft>
                <a:spcPts val="1200"/>
              </a:spcAft>
            </a:pPr>
            <a:r>
              <a:rPr lang="el-GR" dirty="0" err="1"/>
              <a:t>Φλογιστό</a:t>
            </a:r>
            <a:r>
              <a:rPr lang="el-GR" dirty="0"/>
              <a:t> = η εύφλεκτη αρχή</a:t>
            </a:r>
          </a:p>
          <a:p>
            <a:pPr>
              <a:spcAft>
                <a:spcPts val="1200"/>
              </a:spcAft>
            </a:pPr>
            <a:r>
              <a:rPr lang="el-GR" dirty="0"/>
              <a:t>Εκπέμπεται κατά τη διάρκεια της καύσης.</a:t>
            </a:r>
          </a:p>
          <a:p>
            <a:pPr>
              <a:spcAft>
                <a:spcPts val="1200"/>
              </a:spcAft>
            </a:pPr>
            <a:r>
              <a:rPr lang="el-GR" dirty="0"/>
              <a:t>Περιέχεται στα μέταλλα.</a:t>
            </a:r>
          </a:p>
          <a:p>
            <a:pPr>
              <a:spcAft>
                <a:spcPts val="1200"/>
              </a:spcAft>
            </a:pPr>
            <a:r>
              <a:rPr lang="el-GR" dirty="0"/>
              <a:t>Ο ξυλάνθρακας είναι πλούσια πηγή </a:t>
            </a:r>
            <a:r>
              <a:rPr lang="el-GR" dirty="0" err="1"/>
              <a:t>φλογιστού</a:t>
            </a:r>
            <a:r>
              <a:rPr lang="el-GR" dirty="0"/>
              <a:t>.</a:t>
            </a:r>
          </a:p>
          <a:p>
            <a:pPr>
              <a:spcAft>
                <a:spcPts val="1200"/>
              </a:spcAft>
            </a:pPr>
            <a:r>
              <a:rPr lang="el-GR" dirty="0"/>
              <a:t>Μετάλλευμα + ξυλάνθρακας → μέταλλο</a:t>
            </a:r>
          </a:p>
          <a:p>
            <a:r>
              <a:rPr lang="el-GR" dirty="0"/>
              <a:t>Μέταλλο – </a:t>
            </a:r>
            <a:r>
              <a:rPr lang="el-GR" dirty="0" err="1"/>
              <a:t>φλογιστό</a:t>
            </a:r>
            <a:r>
              <a:rPr lang="el-GR" dirty="0"/>
              <a:t> → μεταλλική τέφρα (</a:t>
            </a:r>
            <a:r>
              <a:rPr lang="en-US" dirty="0" err="1"/>
              <a:t>calx</a:t>
            </a:r>
            <a:r>
              <a:rPr lang="en-US" dirty="0"/>
              <a:t>)</a:t>
            </a:r>
            <a:endParaRPr lang="el-GR" dirty="0"/>
          </a:p>
        </p:txBody>
      </p:sp>
    </p:spTree>
    <p:extLst>
      <p:ext uri="{BB962C8B-B14F-4D97-AF65-F5344CB8AC3E}">
        <p14:creationId xmlns:p14="http://schemas.microsoft.com/office/powerpoint/2010/main" val="2420594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Η αντικατάσταση του </a:t>
            </a:r>
            <a:r>
              <a:rPr lang="el-GR" dirty="0" err="1"/>
              <a:t>φλογιστού</a:t>
            </a:r>
            <a:r>
              <a:rPr lang="el-GR" dirty="0"/>
              <a:t> από το οξυγόνο</a:t>
            </a:r>
          </a:p>
        </p:txBody>
      </p:sp>
      <p:sp>
        <p:nvSpPr>
          <p:cNvPr id="3" name="Θέση περιεχομένου 2"/>
          <p:cNvSpPr>
            <a:spLocks noGrp="1"/>
          </p:cNvSpPr>
          <p:nvPr>
            <p:ph sz="half" idx="1"/>
          </p:nvPr>
        </p:nvSpPr>
        <p:spPr>
          <a:xfrm>
            <a:off x="457200" y="1600200"/>
            <a:ext cx="4114800" cy="4876800"/>
          </a:xfrm>
        </p:spPr>
        <p:txBody>
          <a:bodyPr>
            <a:normAutofit fontScale="92500" lnSpcReduction="10000"/>
          </a:bodyPr>
          <a:lstStyle/>
          <a:p>
            <a:pPr>
              <a:spcAft>
                <a:spcPts val="600"/>
              </a:spcAft>
            </a:pPr>
            <a:r>
              <a:rPr lang="en-US" dirty="0"/>
              <a:t>Antoine Laurent Lavoisier (1743-1794)</a:t>
            </a:r>
            <a:endParaRPr lang="el-GR" dirty="0"/>
          </a:p>
          <a:p>
            <a:pPr>
              <a:spcAft>
                <a:spcPts val="600"/>
              </a:spcAft>
            </a:pPr>
            <a:r>
              <a:rPr lang="el-GR" dirty="0"/>
              <a:t>Σπούδασε νομικά.</a:t>
            </a:r>
          </a:p>
          <a:p>
            <a:pPr>
              <a:spcAft>
                <a:spcPts val="600"/>
              </a:spcAft>
            </a:pPr>
            <a:r>
              <a:rPr lang="el-GR" dirty="0"/>
              <a:t> Ήρθε σε επαφή με τη χημεία στη δεκαετία του 1760, μέσω των διαλέξεων του </a:t>
            </a:r>
            <a:r>
              <a:rPr lang="el-GR" dirty="0" err="1"/>
              <a:t>Guillaume</a:t>
            </a:r>
            <a:r>
              <a:rPr lang="el-GR" dirty="0"/>
              <a:t>-</a:t>
            </a:r>
            <a:r>
              <a:rPr lang="el-GR" dirty="0" err="1"/>
              <a:t>François</a:t>
            </a:r>
            <a:r>
              <a:rPr lang="el-GR" dirty="0"/>
              <a:t> </a:t>
            </a:r>
            <a:r>
              <a:rPr lang="el-GR" dirty="0" err="1"/>
              <a:t>Rouelle</a:t>
            </a:r>
            <a:r>
              <a:rPr lang="el-GR" dirty="0"/>
              <a:t> (1703-1770). </a:t>
            </a:r>
          </a:p>
          <a:p>
            <a:r>
              <a:rPr lang="el-GR" dirty="0"/>
              <a:t>Ο </a:t>
            </a:r>
            <a:r>
              <a:rPr lang="en-US" dirty="0" err="1"/>
              <a:t>Rouelle</a:t>
            </a:r>
            <a:r>
              <a:rPr lang="en-US" dirty="0"/>
              <a:t> </a:t>
            </a:r>
            <a:r>
              <a:rPr lang="el-GR" dirty="0"/>
              <a:t>θεωρούσε το </a:t>
            </a:r>
            <a:r>
              <a:rPr lang="el-GR" dirty="0" err="1"/>
              <a:t>φλογιστό</a:t>
            </a:r>
            <a:r>
              <a:rPr lang="el-GR" dirty="0"/>
              <a:t> ως εργαλείο για τον μετασχηματισμό της ύλης.</a:t>
            </a:r>
          </a:p>
        </p:txBody>
      </p:sp>
      <p:pic>
        <p:nvPicPr>
          <p:cNvPr id="5" name="Θέση περιεχομένου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07000" y="1831181"/>
            <a:ext cx="2921000" cy="4064000"/>
          </a:xfrm>
        </p:spPr>
      </p:pic>
    </p:spTree>
    <p:extLst>
      <p:ext uri="{BB962C8B-B14F-4D97-AF65-F5344CB8AC3E}">
        <p14:creationId xmlns:p14="http://schemas.microsoft.com/office/powerpoint/2010/main" val="5275160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ποκορύφωμα">
  <a:themeElements>
    <a:clrScheme name="Κυματομορφή">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Αποκορύφωμα">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Αποκορύφωμα">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1255</TotalTime>
  <Words>1898</Words>
  <Application>Microsoft Office PowerPoint</Application>
  <PresentationFormat>Προβολή στην οθόνη (4:3)</PresentationFormat>
  <Paragraphs>114</Paragraphs>
  <Slides>32</Slides>
  <Notes>1</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2</vt:i4>
      </vt:variant>
      <vt:variant>
        <vt:lpstr>Τίτλοι διαφανειών</vt:lpstr>
      </vt:variant>
      <vt:variant>
        <vt:i4>32</vt:i4>
      </vt:variant>
    </vt:vector>
  </HeadingPairs>
  <TitlesOfParts>
    <vt:vector size="44" baseType="lpstr">
      <vt:lpstr>Arial</vt:lpstr>
      <vt:lpstr>Book Antiqua</vt:lpstr>
      <vt:lpstr>Calibri</vt:lpstr>
      <vt:lpstr>Calibri Light</vt:lpstr>
      <vt:lpstr>Garamond</vt:lpstr>
      <vt:lpstr>Lucida Sans</vt:lpstr>
      <vt:lpstr>Times New Roman</vt:lpstr>
      <vt:lpstr>Wingdings</vt:lpstr>
      <vt:lpstr>Wingdings 2</vt:lpstr>
      <vt:lpstr>Wingdings 3</vt:lpstr>
      <vt:lpstr>Αποκορύφωμα</vt:lpstr>
      <vt:lpstr>Office Theme</vt:lpstr>
      <vt:lpstr>η Χημικη επανασταση</vt:lpstr>
      <vt:lpstr>Η χημική επανάσταση στα τέλη του 18ου αιώνα</vt:lpstr>
      <vt:lpstr> Από τον αέρα στα αέρια </vt:lpstr>
      <vt:lpstr>Ο «σταθεροποιημένος» αέρας</vt:lpstr>
      <vt:lpstr>Ο εύφλεκτος αέρας</vt:lpstr>
      <vt:lpstr> Joseph Priestley (1733-1804) </vt:lpstr>
      <vt:lpstr>Η θεωρία του φλογιστού</vt:lpstr>
      <vt:lpstr>Παρουσίαση του PowerPoint</vt:lpstr>
      <vt:lpstr>Η αντικατάσταση του φλογιστού από το οξυγόνο</vt:lpstr>
      <vt:lpstr>Η συνέχεια των ερευνών του Lavoisier με το έργο των προκατόχων του</vt:lpstr>
      <vt:lpstr>Η λύση του προβλήματος της σταθεροποίησης του αέρα</vt:lpstr>
      <vt:lpstr>Ο ρόλος του αέρα στις χημικές διαδικασίες</vt:lpstr>
      <vt:lpstr>Η πρακτική των συστηματικών μετρήσεων</vt:lpstr>
      <vt:lpstr>Παρουσίαση του PowerPoint</vt:lpstr>
      <vt:lpstr>Παρουσίαση του PowerPoint</vt:lpstr>
      <vt:lpstr>Επιστροφή στον Priestley</vt:lpstr>
      <vt:lpstr>Priestley vs Lavoisier</vt:lpstr>
      <vt:lpstr>Η τελική λύση του προβλήματος της διαπύρωσης των μετάλλων, 1777-1778</vt:lpstr>
      <vt:lpstr>Δύο διαφορετικές ερμηνείες της διαπύρωσης και της αναγωγής</vt:lpstr>
      <vt:lpstr>Ποιος ανακάλυψε το οξυγόνο;</vt:lpstr>
      <vt:lpstr>Κριτήρια για το τι συνιστά ανακάλυψη</vt:lpstr>
      <vt:lpstr>Ο Lavoisier ανακάλυψε το οξυγόνο;</vt:lpstr>
      <vt:lpstr>Η πρόσληψη της θεωρίας του Lavoisier</vt:lpstr>
      <vt:lpstr>Η νέα χημική ορολογία</vt:lpstr>
      <vt:lpstr>Η Στοιχειώδης Πραγματεία Περί Χημείας, 1789</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.:L4zy w4r3z:.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Από τον Νεύτωνα στον Αϊνστάιν</dc:title>
  <dc:creator>Θόδωρος Αραμπατζής</dc:creator>
  <cp:lastModifiedBy>Reviewer</cp:lastModifiedBy>
  <cp:revision>167</cp:revision>
  <cp:lastPrinted>2011-12-16T21:10:05Z</cp:lastPrinted>
  <dcterms:created xsi:type="dcterms:W3CDTF">2005-11-30T10:28:01Z</dcterms:created>
  <dcterms:modified xsi:type="dcterms:W3CDTF">2023-10-17T20:11:34Z</dcterms:modified>
</cp:coreProperties>
</file>