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2" r:id="rId6"/>
    <p:sldId id="263" r:id="rId7"/>
    <p:sldId id="286" r:id="rId8"/>
    <p:sldId id="288" r:id="rId9"/>
    <p:sldId id="289" r:id="rId10"/>
    <p:sldId id="264" r:id="rId11"/>
    <p:sldId id="265" r:id="rId12"/>
    <p:sldId id="282" r:id="rId13"/>
    <p:sldId id="268" r:id="rId14"/>
    <p:sldId id="290" r:id="rId15"/>
    <p:sldId id="291" r:id="rId16"/>
    <p:sldId id="292" r:id="rId17"/>
    <p:sldId id="266" r:id="rId18"/>
    <p:sldId id="279" r:id="rId19"/>
    <p:sldId id="299" r:id="rId20"/>
    <p:sldId id="293" r:id="rId21"/>
    <p:sldId id="298" r:id="rId22"/>
    <p:sldId id="267" r:id="rId23"/>
    <p:sldId id="296" r:id="rId24"/>
    <p:sldId id="280" r:id="rId25"/>
    <p:sldId id="295" r:id="rId26"/>
    <p:sldId id="283" r:id="rId27"/>
    <p:sldId id="284" r:id="rId28"/>
    <p:sldId id="297" r:id="rId29"/>
    <p:sldId id="294" r:id="rId30"/>
    <p:sldId id="281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20BC-8D99-4CFA-B34A-CE44FAF1ACA8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19DC-B4E6-4679-870C-C83AE98A20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41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6A9-F43B-45FF-AD4F-1E82A75323BF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02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66B3-E007-4988-AEB2-E0EBCF6A2F96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40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3677-6998-4713-AF76-3A53332492B2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0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5E78-D424-4E0A-887E-770E2BD82760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9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9823-FF21-421D-BFCC-D0F0A9B67DC1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57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E2B3-BCD9-4EBC-BD07-FCE5D4F291A2}" type="datetime1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8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DB5A-745F-47B9-9D94-C5AD9EE03558}" type="datetime1">
              <a:rPr lang="el-GR" smtClean="0"/>
              <a:t>2/11/2021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613F-91B8-49E1-9F16-A297D8BC295D}" type="datetime1">
              <a:rPr lang="el-GR" smtClean="0"/>
              <a:t>2/11/2021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62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0EFB-59AB-4EED-89D3-387F669FA31C}" type="datetime1">
              <a:rPr lang="el-GR" smtClean="0"/>
              <a:t>2/11/2021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57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1624-739C-4A84-AFD7-BCC8D23AF90A}" type="datetime1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23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1B98-B82E-4E69-9B1B-0601024F203E}" type="datetime1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4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3598-8581-4191-9CD6-E230988A3C07}" type="datetime1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68A6-F78A-4BB2-9D5C-7B809F7C5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5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A6AD65-6B97-44A2-BFE6-C2368F372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/>
              <a:t>Οι πραγματικοί αριθμοί 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1DB0ED6-C438-4F19-9085-6DC83EC30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7101931-4930-4DCE-AF2E-CFACDE8C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49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C4CF8987-7E33-4C17-AD82-822D36AC0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Το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 </a:t>
                </a:r>
                <a:r>
                  <a:rPr lang="el-GR" dirty="0"/>
                  <a:t>είναι γραμμικώς διατεταγμένο</a:t>
                </a:r>
              </a:p>
            </p:txBody>
          </p:sp>
        </mc:Choice>
        <mc:Fallback xmlns="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C4CF8987-7E33-4C17-AD82-822D36AC0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9EC1A0-EB0D-42F4-B8B9-9D235A924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Π10 Ιδιότητα μεταβατικότητας.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/>
                  <a:t>,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Π11 Ιδιότητα τριχοτομίας.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 τότε μία από τις παρακάτω σχέσεις είναι αληθής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endParaRPr lang="el-GR" b="1" dirty="0"/>
              </a:p>
              <a:p>
                <a:pPr marL="0" indent="0" algn="just">
                  <a:buNone/>
                </a:pPr>
                <a:r>
                  <a:rPr lang="el-GR" b="1" dirty="0"/>
                  <a:t>Π12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κάθε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l-GR" dirty="0"/>
              </a:p>
              <a:p>
                <a:pPr marL="0" indent="0" algn="just">
                  <a:buNone/>
                </a:pPr>
                <a:r>
                  <a:rPr lang="el-GR" b="1" dirty="0"/>
                  <a:t>Π13 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/>
                  <a:t>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9EC1A0-EB0D-42F4-B8B9-9D235A924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801" b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79D21B-3C63-4B72-8C79-F46AA5C1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18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0F170E-1C58-43A5-92E9-DB72E40D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4357"/>
          </a:xfrm>
        </p:spPr>
        <p:txBody>
          <a:bodyPr>
            <a:normAutofit/>
          </a:bodyPr>
          <a:lstStyle/>
          <a:p>
            <a:r>
              <a:rPr lang="el-GR" sz="4000" dirty="0"/>
              <a:t>Απόλυτη τιμή πραγματικού αριθμού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3A3681C-B681-4B66-8840-0992BE8D9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92702"/>
                <a:ext cx="7886700" cy="478426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Ορισμός</a:t>
                </a:r>
              </a:p>
              <a:p>
                <a:pPr marL="0" indent="0">
                  <a:buNone/>
                </a:pP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ονομάζουμε </a:t>
                </a:r>
                <a:r>
                  <a:rPr lang="el-GR" b="1" dirty="0"/>
                  <a:t>απόλυτη τιμή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, το θετικό πραγματικό αριθμό 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l-GR" dirty="0"/>
                  <a:t>, </a:t>
                </a:r>
              </a:p>
              <a:p>
                <a:pPr marL="0" indent="0">
                  <a:buNone/>
                </a:pPr>
                <a:endParaRPr lang="el-GR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𝛼𝜈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𝛼𝜈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l-GR" b="1" dirty="0"/>
                  <a:t>Πρόταση 1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dirty="0"/>
                  <a:t>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b="1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l-GR" b="1" dirty="0"/>
                  <a:t>Πρόταση 2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 </a:t>
                </a:r>
                <a:r>
                  <a:rPr lang="el-GR" dirty="0"/>
                  <a:t>ισχύουν τα εξής: 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/>
                  <a:t> , </a:t>
                </a:r>
                <a:r>
                  <a:rPr lang="en-US" b="1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1" dirty="0"/>
                  <a:t> ,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3A3681C-B681-4B66-8840-0992BE8D9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92702"/>
                <a:ext cx="7886700" cy="4784261"/>
              </a:xfrm>
              <a:blipFill>
                <a:blip r:embed="rId2"/>
                <a:stretch>
                  <a:fillRect l="-1391" t="-3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1F40AA-78D2-48A6-98EB-F9776052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6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3A591-0957-4E2B-8F32-7E3C31C4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BCB5E5D-3C7A-4E06-8E13-9E6AF3CF3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28367"/>
                <a:ext cx="7886700" cy="4351338"/>
              </a:xfrm>
            </p:spPr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αν και μόνο 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l-GR" dirty="0"/>
                  <a:t>Αποδείξτε την Πρόταση 2 της  προηγούμενης διαφάνειας. </a:t>
                </a:r>
              </a:p>
              <a:p>
                <a:pPr marL="514350" indent="-514350">
                  <a:buAutoNum type="arabicParenR"/>
                </a:pPr>
                <a:r>
                  <a:rPr lang="el-GR" dirty="0"/>
                  <a:t>Αποδείξτε την ακόλουθη ανισότητα: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BCB5E5D-3C7A-4E06-8E13-9E6AF3CF3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28367"/>
                <a:ext cx="7886700" cy="4351338"/>
              </a:xfrm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A85EB35-C1B3-4943-BCFD-BF84BF14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84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54F0F998-DF36-490C-8F76-97443428E7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71305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Γεωμετρική παράσταση του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54F0F998-DF36-490C-8F76-97443428E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71305"/>
              </a:xfrm>
              <a:blipFill>
                <a:blip r:embed="rId2"/>
                <a:stretch>
                  <a:fillRect l="-3091" t="-5660" b="-163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723A276-93E4-4C86-AE09-A103F4B34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6430"/>
                <a:ext cx="7886700" cy="515644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/>
                  <a:t>Προσανατολισμένη ευθεία: </a:t>
                </a:r>
                <a:r>
                  <a:rPr lang="el-GR" dirty="0"/>
                  <a:t>μια ευθεία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, και δύο σημεία αυτής η </a:t>
                </a:r>
                <a:r>
                  <a:rPr lang="el-GR" b="1" dirty="0"/>
                  <a:t>αρχή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το σημείο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 (δεξιά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) </a:t>
                </a:r>
                <a:r>
                  <a:rPr lang="el-GR" dirty="0"/>
                  <a:t>που ορίζει τη μονάδα μέτρησης μήκους επί της ευθείας.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Σε κάθε σημείο της ευθείας αντιστοιχεί ένας πραγματικός αριθμός, η </a:t>
                </a:r>
                <a:r>
                  <a:rPr lang="el-GR" b="1" dirty="0"/>
                  <a:t>συντεταγμένη ενός σημείου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𝜧</m:t>
                    </m:r>
                  </m:oMath>
                </a14:m>
                <a:r>
                  <a:rPr lang="el-GR" b="1" dirty="0"/>
                  <a:t> της ευθείας. </a:t>
                </a:r>
                <a:r>
                  <a:rPr lang="el-GR" dirty="0"/>
                  <a:t>ονομάζεται το </a:t>
                </a:r>
                <a:r>
                  <a:rPr lang="el-GR" dirty="0" err="1"/>
                  <a:t>προσεσημασμένο</a:t>
                </a:r>
                <a:r>
                  <a:rPr lang="el-GR" dirty="0"/>
                  <a:t> μήκος του ευθυγράμμου τμήματος ΟΜ. </a:t>
                </a:r>
              </a:p>
              <a:p>
                <a:r>
                  <a:rPr lang="el-GR" dirty="0"/>
                  <a:t>Αντίστροφα, για κάθε πραγματικό αριθμό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 υπάρχει μοναδικό σημείο 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</a:rPr>
                      <m:t>𝜧</m:t>
                    </m:r>
                  </m:oMath>
                </a14:m>
                <a:r>
                  <a:rPr lang="el-GR" dirty="0"/>
                  <a:t> της ευθείας με συντεταγμένη ίση με τον αριθμό </a:t>
                </a:r>
              </a:p>
              <a:p>
                <a:r>
                  <a:rPr lang="en-US" dirty="0"/>
                  <a:t>T</a:t>
                </a:r>
                <a:r>
                  <a:rPr lang="el-GR" dirty="0"/>
                  <a:t>ο σύνολο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των πραγματικών αριθμών ονομάζεται επίσης και η </a:t>
                </a:r>
                <a:r>
                  <a:rPr lang="el-GR" b="1" dirty="0"/>
                  <a:t>ευθεία των</a:t>
                </a:r>
                <a:r>
                  <a:rPr lang="en-US" b="1" dirty="0"/>
                  <a:t> </a:t>
                </a:r>
                <a:r>
                  <a:rPr lang="el-GR" b="1" dirty="0"/>
                  <a:t>πραγματικών αριθμών</a:t>
                </a:r>
                <a:r>
                  <a:rPr lang="el-GR" dirty="0"/>
                  <a:t> (ή η </a:t>
                </a:r>
                <a:r>
                  <a:rPr lang="el-GR" b="1" dirty="0"/>
                  <a:t>πραγματική ευθεία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723A276-93E4-4C86-AE09-A103F4B34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6430"/>
                <a:ext cx="7886700" cy="5156443"/>
              </a:xfrm>
              <a:blipFill>
                <a:blip r:embed="rId3"/>
                <a:stretch>
                  <a:fillRect l="-1005" t="-2246" r="-1082" b="-20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8DDE10-E9DC-4256-8D83-7DF13D271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89" y="2424919"/>
            <a:ext cx="6715125" cy="685800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C6E3F6F-EE08-4A1B-97F6-71BA5FE1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90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22034-0EC8-4320-9E7E-F7BEB7F2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917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Διαστήματα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8EDB87-C911-4481-A1DD-CC40D819C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4228"/>
                <a:ext cx="7886700" cy="4882735"/>
              </a:xfrm>
            </p:spPr>
            <p:txBody>
              <a:bodyPr/>
              <a:lstStyle/>
              <a:p>
                <a:r>
                  <a:rPr lang="el-GR" sz="2200" dirty="0"/>
                  <a:t>Το </a:t>
                </a:r>
                <a:r>
                  <a:rPr lang="el-GR" sz="2200" b="1" dirty="0"/>
                  <a:t>ανοικτό διάστημα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l-GR" sz="2200" dirty="0"/>
                  <a:t> Το </a:t>
                </a:r>
                <a:r>
                  <a:rPr lang="el-GR" sz="2200" b="1" dirty="0"/>
                  <a:t>κλειστό διάστημα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l-GR" sz="2200" dirty="0"/>
                  <a:t>Το</a:t>
                </a:r>
                <a:r>
                  <a:rPr lang="en-US" sz="2200" dirty="0"/>
                  <a:t> </a:t>
                </a:r>
                <a:r>
                  <a:rPr lang="el-GR" sz="2200" b="1" dirty="0" err="1"/>
                  <a:t>ημιανοικτό</a:t>
                </a:r>
                <a:r>
                  <a:rPr lang="el-GR" sz="2200" b="1" dirty="0"/>
                  <a:t> διάστημα </a:t>
                </a:r>
                <a:endParaRPr lang="en-US" sz="2200" b="1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l-GR" sz="2200" dirty="0"/>
                  <a:t>Το</a:t>
                </a:r>
                <a:r>
                  <a:rPr lang="en-US" sz="2200" dirty="0"/>
                  <a:t> </a:t>
                </a:r>
                <a:r>
                  <a:rPr lang="el-GR" sz="2200" b="1" dirty="0" err="1"/>
                  <a:t>ημιανοικτό</a:t>
                </a:r>
                <a:r>
                  <a:rPr lang="el-GR" sz="2200" b="1" dirty="0"/>
                  <a:t> διάστημα </a:t>
                </a:r>
                <a:endParaRPr lang="en-US" sz="22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b="0" i="0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8EDB87-C911-4481-A1DD-CC40D819C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4228"/>
                <a:ext cx="7886700" cy="4882735"/>
              </a:xfrm>
              <a:blipFill>
                <a:blip r:embed="rId2"/>
                <a:stretch>
                  <a:fillRect l="-850" t="-13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9694A4-64F3-4623-84C7-7C9C8C4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14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54E871-20B3-4E7B-9231-2F4789D7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45" y="4645151"/>
            <a:ext cx="2298309" cy="1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22034-0EC8-4320-9E7E-F7BEB7F2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917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Διαστήματα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8EDB87-C911-4481-A1DD-CC40D819C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7431"/>
                <a:ext cx="7886700" cy="51289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200" dirty="0"/>
                  <a:t>Ορίζουμε τα διαστήματα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,+∞)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:−∞&lt;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200" dirty="0"/>
              </a:p>
              <a:p>
                <a:r>
                  <a:rPr lang="el-GR" sz="2200" b="1" dirty="0"/>
                  <a:t>Τα σύμβολα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+∞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2200" b="1" dirty="0"/>
                  <a:t> δεν είναι πραγματικοί αριθμοί.</a:t>
                </a:r>
                <a:endParaRPr lang="en-US" sz="2200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8EDB87-C911-4481-A1DD-CC40D819C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7431"/>
                <a:ext cx="7886700" cy="5128919"/>
              </a:xfrm>
              <a:blipFill>
                <a:blip r:embed="rId2"/>
                <a:stretch>
                  <a:fillRect l="-1005" t="-14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9694A4-64F3-4623-84C7-7C9C8C4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15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01737C-09BC-4763-84D0-C3A05F5B4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29" y="4382013"/>
            <a:ext cx="4161742" cy="17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26FC46-DD3A-4445-82E0-AE7FFA6C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Γεωμετρική ερμηνεία της απόλυτης τιμής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CAD8A7-9534-458E-8083-70D04013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16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A6AA6F-4032-427B-AD67-C5686F40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8" y="2267168"/>
            <a:ext cx="8134904" cy="32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8714B3-6124-460A-A741-13F06EBE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Ρητοί αριθμοί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94FF481-21B5-433B-85C7-19DF87514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To </a:t>
                </a:r>
                <a:r>
                  <a:rPr lang="el-GR" dirty="0"/>
                  <a:t>σύνολο των </a:t>
                </a:r>
                <a:r>
                  <a:rPr lang="el-GR" b="1" dirty="0"/>
                  <a:t>ρητών αριθμών,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b="1" dirty="0"/>
                  <a:t>, </a:t>
                </a:r>
                <a:r>
                  <a:rPr lang="el-GR" dirty="0"/>
                  <a:t>ορίζεται ως το υποσύνολο των πραγματικών αριθμών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dirty="0"/>
                  <a:t>που μπορούν να γραφούν ως </a:t>
                </a:r>
                <a:r>
                  <a:rPr lang="el-GR" b="1" dirty="0"/>
                  <a:t>πηλίκο δύο ακεραίων</a:t>
                </a:r>
                <a:r>
                  <a:rPr lang="el-GR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algn="just"/>
                <a:r>
                  <a:rPr lang="el-GR" dirty="0"/>
                  <a:t>Το σύνολο των ρητών περιέχει το σύνολο των ακεραίων,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T</a:t>
                </a:r>
                <a:r>
                  <a:rPr lang="el-GR" dirty="0"/>
                  <a:t>ο σύνολο των ρητών εφοδιασμένο με την πρόσθεση και τον πολλαπλασιασμό και τη διάταξη ικανοποιεί τις ιδιότητες </a:t>
                </a:r>
                <a:r>
                  <a:rPr lang="el-GR" b="1" dirty="0"/>
                  <a:t>(Π1)-(Π13).</a:t>
                </a:r>
                <a:endParaRPr lang="el-GR" dirty="0"/>
              </a:p>
              <a:p>
                <a:pPr algn="just"/>
                <a:r>
                  <a:rPr lang="el-GR" dirty="0"/>
                  <a:t>Κάθε τερματιζόμενος δεκαδικός αριθμός είναι ρητός. </a:t>
                </a:r>
              </a:p>
              <a:p>
                <a:pPr algn="just"/>
                <a:r>
                  <a:rPr lang="el-GR" dirty="0"/>
                  <a:t>Κάθε ρητός γράφεται ως τερματιζόμενος ή ως περιοδικός δεκαδικός αριθμός.</a:t>
                </a:r>
              </a:p>
              <a:p>
                <a:pPr algn="just"/>
                <a:r>
                  <a:rPr lang="el-GR" dirty="0"/>
                  <a:t>Το σύνολο των ρητών αριθμών είναι </a:t>
                </a:r>
                <a:r>
                  <a:rPr lang="el-GR" b="1" dirty="0"/>
                  <a:t>άπειρα αριθμήσιμο</a:t>
                </a:r>
                <a:r>
                  <a:rPr lang="el-G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94FF481-21B5-433B-85C7-19DF87514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  <a:blipFill>
                <a:blip r:embed="rId2"/>
                <a:stretch>
                  <a:fillRect l="-1005" t="-3046" r="-12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2AC2DF-E21F-434F-9EF6-2D981584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7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7B468-17BA-4FAE-9C6F-C59A97A7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Πυκνότητα των ρητών στους πραγματικούς αριθμούς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71C618D-4699-4B34-A91A-B9D9C90F2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68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r>
                  <a:rPr lang="el-GR" b="1" dirty="0"/>
                  <a:t>Πρόταση 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 τότε υπάρχει ένας ρητός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 </a:t>
                </a:r>
                <a:r>
                  <a:rPr lang="el-GR" dirty="0"/>
                  <a:t>τέτοιος ώστε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571C618D-4699-4B34-A91A-B9D9C90F2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68698"/>
              </a:xfr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1C825E-228D-46E2-99E1-08499918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1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74AD-3560-4215-A184-AC50B469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A6FA9-45ED-4B10-8F07-C465E90708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Για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, </a:t>
                </a:r>
                <a:r>
                  <a:rPr lang="el-GR" dirty="0"/>
                  <a:t>να βρείτε έναν ρητό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 </a:t>
                </a:r>
                <a:r>
                  <a:rPr lang="el-GR" dirty="0"/>
                  <a:t>τέτοιος ώστε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</a:t>
                </a:r>
                <a:r>
                  <a:rPr lang="en-US" b="1" dirty="0"/>
                  <a:t>.</a:t>
                </a:r>
                <a:endParaRPr lang="el-GR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b="1" dirty="0"/>
                  <a:t>, </a:t>
                </a:r>
                <a:r>
                  <a:rPr lang="el-GR" dirty="0"/>
                  <a:t>τότε υπάρχει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dirty="0"/>
                  <a:t>  ώστε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Υπάρχει μικρότερος θετικός ρητός αριθμός;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A6FA9-45ED-4B10-8F07-C465E9070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C6824-913D-4508-8C49-69B64FB1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3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97026419-9479-4349-8FA6-70809DCDB3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Το σύνολο των πραγματικών αριθμών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2" name="Τίτλος 1">
                <a:extLst>
                  <a:ext uri="{FF2B5EF4-FFF2-40B4-BE49-F238E27FC236}">
                    <a16:creationId xmlns:a16="http://schemas.microsoft.com/office/drawing/2014/main" id="{97026419-9479-4349-8FA6-70809DCDB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A40C995-4488-4E84-90A2-DFF44A2EB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/>
                  <a:t>Το σύνολο των πραγματικών αριθμών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είναι εφοδιασμένο με δύο πράξεις, την </a:t>
                </a:r>
                <a:r>
                  <a:rPr lang="el-GR" b="1" dirty="0"/>
                  <a:t>πρόσθεση</a:t>
                </a:r>
                <a:r>
                  <a:rPr lang="el-GR" dirty="0"/>
                  <a:t> </a:t>
                </a:r>
                <a:r>
                  <a:rPr lang="en-US" dirty="0"/>
                  <a:t>“+”</a:t>
                </a:r>
                <a:r>
                  <a:rPr lang="el-GR" dirty="0"/>
                  <a:t> και τον </a:t>
                </a:r>
                <a:r>
                  <a:rPr lang="el-GR" b="1" dirty="0"/>
                  <a:t>πολλαπλασιασμό</a:t>
                </a:r>
                <a:r>
                  <a:rPr lang="el-GR" dirty="0"/>
                  <a:t>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”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+: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457200" lvl="1" indent="0">
                  <a:buNone/>
                </a:pPr>
                <a:r>
                  <a:rPr lang="el-GR" dirty="0"/>
                  <a:t>οι οποίες ικανοποιούν τις εξής ιδιότητες: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A40C995-4488-4E84-90A2-DFF44A2EB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F080AC1-C72E-42EF-9A7A-9F7CA0C0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70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BB0E9-7683-4828-AF3E-938BAF05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54"/>
          </a:xfrm>
        </p:spPr>
        <p:txBody>
          <a:bodyPr/>
          <a:lstStyle/>
          <a:p>
            <a:r>
              <a:rPr lang="el-GR" dirty="0"/>
              <a:t>Ρίζες πραγματικών αριθμών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4FE2B85-18F6-4DA6-A3D5-7D18144AA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06769"/>
                <a:ext cx="7886700" cy="4949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Ορισμός. </a:t>
                </a:r>
              </a:p>
              <a:p>
                <a:pPr marL="0" indent="0">
                  <a:buNone/>
                </a:pP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/>
                  <a:t> μη αρνητικός πραγματικός αριθμός και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φυσικός αριθμός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l-GR" dirty="0"/>
                  <a:t>.</a:t>
                </a:r>
              </a:p>
              <a:p>
                <a:pPr marL="514350" indent="-514350">
                  <a:buAutoNum type="arabicParenR"/>
                </a:pP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με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συμβολίζουμε τον μοναδικό μη αρνητικό πραγματικό αριθμό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ο οποίος ικανοποιεί την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/>
                  <a:t>. Ο αριθμός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λέγεται η </a:t>
                </a:r>
                <a:r>
                  <a:rPr lang="en-US" i="1" dirty="0"/>
                  <a:t>n</a:t>
                </a:r>
                <a:r>
                  <a:rPr lang="el-GR" i="1" dirty="0"/>
                  <a:t>-</a:t>
                </a:r>
                <a:r>
                  <a:rPr lang="el-GR" i="1" dirty="0" err="1"/>
                  <a:t>οστή</a:t>
                </a:r>
                <a:r>
                  <a:rPr lang="el-GR" i="1" dirty="0"/>
                  <a:t> ρίζα </a:t>
                </a:r>
                <a:r>
                  <a:rPr lang="el-GR" dirty="0"/>
                  <a:t>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/>
                  <a:t>.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  <a:p>
                <a:pPr marL="514350" indent="-514350">
                  <a:buAutoNum type="arabicParenR"/>
                </a:pPr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ακέραιος αριθμός. Θέτουμε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514350" indent="-514350">
                  <a:buAutoNum type="arabicParenR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4FE2B85-18F6-4DA6-A3D5-7D18144AA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06769"/>
                <a:ext cx="7886700" cy="4949582"/>
              </a:xfrm>
              <a:blipFill>
                <a:blip r:embed="rId2"/>
                <a:stretch>
                  <a:fillRect l="-1623" t="-2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0DE697-74AF-4D68-A77F-F6DB634D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28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B74A-6EE7-4A9F-9D6F-0F7B3485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488A7-AEF9-46E8-815A-D77F68EE4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Να απλοποιηθούν οι ρίζες και να εκτελεστούν οι πράξεις: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endParaRPr lang="en-US" dirty="0"/>
              </a:p>
              <a:p>
                <a:pPr marL="914400" lvl="1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AutoNum type="arabicPeriod"/>
                </a:pPr>
                <a:r>
                  <a:rPr lang="el-GR" dirty="0"/>
                  <a:t>Δείξτε τις παρακάτω ισότητες </a:t>
                </a:r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</m:e>
                    </m:ra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</m:e>
                    </m:rad>
                  </m:oMath>
                </a14:m>
                <a:endParaRPr lang="en-US" dirty="0"/>
              </a:p>
              <a:p>
                <a:pPr marL="914400" lvl="1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marL="914400" lvl="1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488A7-AEF9-46E8-815A-D77F68EE4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221" r="-7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273B-0BAC-4357-AD4F-0886C12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92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428655-6CAC-4621-AAE1-88F23B71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Άρρητοι αριθμοί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0855CC1-0F59-42BE-ADC0-69CB15A55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dirty="0"/>
                  <a:t>Κάθε πραγματικός αριθμός που δεν είναι ρητός ονομάζεται </a:t>
                </a:r>
                <a:r>
                  <a:rPr lang="el-GR" sz="2400" b="1" dirty="0"/>
                  <a:t>άρρητος,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sz="2400" dirty="0"/>
                  <a:t> </a:t>
                </a:r>
              </a:p>
              <a:p>
                <a:pPr marL="0" indent="0" algn="ctr">
                  <a:buNone/>
                </a:pPr>
                <a:endParaRPr lang="el-GR" sz="2400" dirty="0"/>
              </a:p>
              <a:p>
                <a:pPr marL="0" indent="0" algn="just">
                  <a:buNone/>
                </a:pPr>
                <a:r>
                  <a:rPr lang="el-GR" sz="2400" b="1" dirty="0"/>
                  <a:t>Πρόταση (</a:t>
                </a:r>
                <a:r>
                  <a:rPr lang="el-GR" sz="2400" b="1" dirty="0" err="1"/>
                  <a:t>Εύδοξος</a:t>
                </a:r>
                <a:r>
                  <a:rPr lang="el-GR" sz="2400" b="1" dirty="0"/>
                  <a:t>)</a:t>
                </a:r>
              </a:p>
              <a:p>
                <a:pPr marL="457200" lvl="1" indent="0" algn="just">
                  <a:buNone/>
                </a:pPr>
                <a:r>
                  <a:rPr lang="el-GR" dirty="0"/>
                  <a:t>Δεν υπάρχει θετικός ρητός αριθμός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τέτοιος ώστε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b="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l-GR" sz="2400" b="1" dirty="0"/>
                  <a:t>Πρόταση</a:t>
                </a:r>
                <a:r>
                  <a:rPr lang="en-US" sz="2400" b="1" dirty="0"/>
                  <a:t> (</a:t>
                </a:r>
                <a:r>
                  <a:rPr lang="el-GR" sz="2400" b="1" dirty="0"/>
                  <a:t>πυκνότητα αρρήτων)</a:t>
                </a:r>
              </a:p>
              <a:p>
                <a:pPr marL="457200" lvl="1" indent="0" algn="just">
                  <a:buNone/>
                </a:pPr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 τότε υπάρχει ένας άρρητος αριθμός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dirty="0"/>
                  <a:t> τέτοιος ώστε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b="1" dirty="0"/>
                  <a:t> </a:t>
                </a:r>
                <a:r>
                  <a:rPr lang="en-US" b="1" dirty="0"/>
                  <a:t>.</a:t>
                </a:r>
                <a:endParaRPr lang="el-GR" b="1" dirty="0"/>
              </a:p>
              <a:p>
                <a:pPr marL="0" indent="0" algn="just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0855CC1-0F59-42BE-ADC0-69CB15A55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486274"/>
              </a:xfrm>
              <a:blipFill>
                <a:blip r:embed="rId2"/>
                <a:stretch>
                  <a:fillRect l="-1159" t="-1902" r="-1236" b="-28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662C63A-18E9-44C8-A9FC-1075B2BD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93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ECB8BC-EB96-4A49-BFF2-2510DA0D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1337"/>
          </a:xfrm>
        </p:spPr>
        <p:txBody>
          <a:bodyPr>
            <a:normAutofit/>
          </a:bodyPr>
          <a:lstStyle/>
          <a:p>
            <a:r>
              <a:rPr lang="el-GR" sz="4000" dirty="0"/>
              <a:t>Αλγεβρικοί και υπερβατικοί αριθμοί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EF83F71-1F9A-4001-A025-D46802ABD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1124"/>
                <a:ext cx="7886700" cy="48152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sz="2600" b="1" dirty="0"/>
                  <a:t>Αλγεβρικός αριθμός </a:t>
                </a:r>
                <a:r>
                  <a:rPr lang="el-GR" sz="2600" dirty="0"/>
                  <a:t>ονομάζεται κάθε αριθμός που είναι λύση κάποιας αλγεβρικής εξίσωσης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  <a:p>
                <a:pPr marL="457200" lvl="1" indent="0">
                  <a:buNone/>
                </a:pPr>
                <a:r>
                  <a:rPr lang="el-GR" sz="2600" dirty="0"/>
                  <a:t>με ακέραιους συντελεστές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l-GR" sz="2600" dirty="0"/>
                  <a:t>.</a:t>
                </a:r>
              </a:p>
              <a:p>
                <a:pPr marL="457200" lvl="1" indent="0">
                  <a:buNone/>
                </a:pPr>
                <a:endParaRPr lang="el-GR" sz="2600" dirty="0"/>
              </a:p>
              <a:p>
                <a:r>
                  <a:rPr lang="el-GR" sz="2600" dirty="0"/>
                  <a:t>Το 1851 ο </a:t>
                </a:r>
                <a:r>
                  <a:rPr lang="en-US" sz="2600" dirty="0"/>
                  <a:t>Liouville </a:t>
                </a:r>
                <a:r>
                  <a:rPr lang="el-GR" sz="2600" dirty="0"/>
                  <a:t>κατασκεύασε πραγματικούς αριθμούς που δεν μπορούν να είναι λύσεις καμιάς αλγεβρικής εξίσωσης με ακέραιους συντελεστές. </a:t>
                </a:r>
              </a:p>
              <a:p>
                <a:r>
                  <a:rPr lang="el-GR" sz="2600" dirty="0"/>
                  <a:t>Οι αριθμοί αυτοί ονομάζονται </a:t>
                </a:r>
                <a:r>
                  <a:rPr lang="el-GR" sz="2600" b="1" dirty="0"/>
                  <a:t>υπερβατικοί αριθμοί</a:t>
                </a:r>
                <a:r>
                  <a:rPr lang="en-US" sz="2600" b="1" dirty="0"/>
                  <a:t>.</a:t>
                </a:r>
              </a:p>
              <a:p>
                <a:r>
                  <a:rPr lang="el-GR" sz="2600" b="1" dirty="0"/>
                  <a:t>Όλοι οι υπερβολικοί αριθμοί είναι άρρητοι</a:t>
                </a:r>
                <a:r>
                  <a:rPr lang="el-GR" sz="2600" dirty="0"/>
                  <a:t>.</a:t>
                </a:r>
              </a:p>
              <a:p>
                <a:r>
                  <a:rPr lang="el-GR" sz="2600" b="1" dirty="0"/>
                  <a:t>Υπάρχουν άρρητοι αριθμοί που δεν είναι υπερβολικοί</a:t>
                </a:r>
                <a:r>
                  <a:rPr lang="el-GR" sz="2600" dirty="0"/>
                  <a:t> (δώστε ένα παράδειγμα)</a:t>
                </a:r>
              </a:p>
              <a:p>
                <a:r>
                  <a:rPr lang="en-US" sz="2600" dirty="0"/>
                  <a:t>To 1882 Lindemann </a:t>
                </a:r>
                <a:r>
                  <a:rPr lang="el-GR" sz="2600" dirty="0"/>
                  <a:t>απέδειξε ότι ο </a:t>
                </a:r>
                <a14:m>
                  <m:oMath xmlns:m="http://schemas.openxmlformats.org/officeDocument/2006/math">
                    <m:r>
                      <a:rPr lang="el-GR" sz="26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sz="2600" dirty="0"/>
                  <a:t>είναι υπερβατικός αριθμός ενώ ένα άλλος υπερβατικός αριθμός είναι ο </a:t>
                </a:r>
                <a:r>
                  <a:rPr lang="el-GR" sz="2600" b="1" dirty="0"/>
                  <a:t>αριθμός του </a:t>
                </a:r>
                <a:r>
                  <a:rPr lang="en-US" sz="2600" b="1" dirty="0"/>
                  <a:t>Euler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600" dirty="0"/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600"/>
                      <m:t>2.71828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el-GR" sz="2600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EF83F71-1F9A-4001-A025-D46802ABD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1124"/>
                <a:ext cx="7886700" cy="4815227"/>
              </a:xfrm>
              <a:blipFill>
                <a:blip r:embed="rId2"/>
                <a:stretch>
                  <a:fillRect l="-1005" t="-2911" b="-2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5A4A02A-1252-4E45-93A6-0812ECE7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19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C92767-7A6A-4AC9-B977-FAD6097E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1305"/>
          </a:xfrm>
        </p:spPr>
        <p:txBody>
          <a:bodyPr>
            <a:normAutofit/>
          </a:bodyPr>
          <a:lstStyle/>
          <a:p>
            <a:r>
              <a:rPr lang="el-GR" dirty="0"/>
              <a:t>Φραγμένα υποσύνολα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C70F83-9293-4D0D-8939-5E85F9F12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600" b="1" dirty="0"/>
                  <a:t>Ορισμός </a:t>
                </a:r>
              </a:p>
              <a:p>
                <a:pPr marL="0" indent="0">
                  <a:buNone/>
                </a:pPr>
                <a:r>
                  <a:rPr lang="el-GR" sz="2600" dirty="0"/>
                  <a:t>Έστω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 ένα υποσύνολο των πραγματικών αριθμών. Το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 θα λέγεται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sz="2600" b="1" dirty="0"/>
                  <a:t>άνω φραγμένο </a:t>
                </a:r>
                <a:r>
                  <a:rPr lang="el-GR" sz="2600" dirty="0"/>
                  <a:t>αν υπάρχει</a:t>
                </a:r>
                <a14:m>
                  <m:oMath xmlns:m="http://schemas.openxmlformats.org/officeDocument/2006/math">
                    <m:r>
                      <a:rPr lang="el-GR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600" b="1" dirty="0"/>
                  <a:t> </a:t>
                </a:r>
                <a:r>
                  <a:rPr lang="el-GR" sz="2600" dirty="0"/>
                  <a:t> τέτοιος ώστε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l-GR" sz="2600" dirty="0"/>
                  <a:t>για κάθε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. </a:t>
                </a:r>
                <a:r>
                  <a:rPr lang="el-GR" sz="2600" dirty="0"/>
                  <a:t> </a:t>
                </a:r>
                <a:endParaRPr lang="en-US" sz="26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sz="2600" b="1" dirty="0"/>
                  <a:t>κάτω φραγμένο </a:t>
                </a:r>
                <a:r>
                  <a:rPr lang="el-GR" sz="2600" dirty="0"/>
                  <a:t>αν υπάρχει</a:t>
                </a:r>
                <a14:m>
                  <m:oMath xmlns:m="http://schemas.openxmlformats.org/officeDocument/2006/math">
                    <m:r>
                      <a:rPr lang="el-GR" sz="2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600" b="1" dirty="0"/>
                  <a:t> </a:t>
                </a:r>
                <a:r>
                  <a:rPr lang="el-GR" sz="2600" dirty="0"/>
                  <a:t> τέτοιος ώστε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l-GR" sz="2600" dirty="0"/>
                  <a:t>για κάθε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. </a:t>
                </a:r>
                <a:r>
                  <a:rPr lang="el-GR" sz="2600" dirty="0"/>
                  <a:t> </a:t>
                </a:r>
                <a:endParaRPr lang="en-US" sz="26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l-GR" sz="2600" b="1" dirty="0"/>
                  <a:t>φραγμένο</a:t>
                </a:r>
                <a:r>
                  <a:rPr lang="en-US" sz="2600" b="1" dirty="0"/>
                  <a:t> </a:t>
                </a:r>
                <a:r>
                  <a:rPr lang="el-GR" sz="2600" dirty="0"/>
                  <a:t>αν είναι άνω και κάτω φραγμένο.</a:t>
                </a:r>
              </a:p>
              <a:p>
                <a:pPr marL="0" indent="0">
                  <a:buNone/>
                </a:pPr>
                <a:endParaRPr lang="el-GR" sz="2600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C70F83-9293-4D0D-8939-5E85F9F12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  <a:blipFill>
                <a:blip r:embed="rId2"/>
                <a:stretch>
                  <a:fillRect l="-1391" t="-1987" r="-1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CFEDC73-80A3-42C9-9352-DA91C9F1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23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1F96C1-0022-4306-81A9-E1A9D659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Ελάχιστο άνω φράγμα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933E4B7-D772-4737-A5A2-818CCCB29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4090"/>
                <a:ext cx="7886700" cy="4551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b="1" dirty="0"/>
                  <a:t>Ορισμός </a:t>
                </a:r>
                <a:r>
                  <a:rPr lang="el-GR" sz="2400" dirty="0"/>
                  <a:t>Έστω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400" dirty="0"/>
                  <a:t> ένα υποσύνολο των πραγματικών αριθμών και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. 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1" dirty="0"/>
                  <a:t>  </a:t>
                </a:r>
                <a:r>
                  <a:rPr lang="el-GR" sz="2400" dirty="0"/>
                  <a:t>ονομάζεται </a:t>
                </a:r>
                <a:r>
                  <a:rPr lang="el-GR" sz="2400" b="1" i="1" dirty="0"/>
                  <a:t>ελάχιστο άνω φράγμα του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sz="2400" b="1" i="1" dirty="0"/>
                  <a:t> </a:t>
                </a:r>
                <a:r>
                  <a:rPr lang="el-GR" sz="2400" b="1" dirty="0"/>
                  <a:t>(</a:t>
                </a:r>
                <a:r>
                  <a:rPr lang="en-US" sz="2400" b="1" dirty="0"/>
                  <a:t>supremum),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i="1" dirty="0"/>
                  <a:t>, </a:t>
                </a:r>
                <a:r>
                  <a:rPr lang="el-GR" sz="2400" dirty="0"/>
                  <a:t>αν και μόνο αν </a:t>
                </a:r>
              </a:p>
              <a:p>
                <a:pPr lvl="1"/>
                <a:r>
                  <a:rPr lang="el-GR" i="1" dirty="0"/>
                  <a:t> </a:t>
                </a:r>
                <a:r>
                  <a:rPr lang="el-GR" b="1" dirty="0"/>
                  <a:t> </a:t>
                </a:r>
                <a:r>
                  <a:rPr lang="en-US" dirty="0"/>
                  <a:t>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άνω φράγμα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Αν 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άνω φράγμα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dirty="0"/>
                  <a:t>, τότε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914400" lvl="2" indent="0">
                  <a:buNone/>
                </a:pPr>
                <a:r>
                  <a:rPr lang="el-GR" sz="2400" b="1" i="1" dirty="0"/>
                  <a:t>ισοδύναμα</a:t>
                </a:r>
                <a:r>
                  <a:rPr lang="en-US" sz="2400" dirty="0"/>
                  <a:t> </a:t>
                </a:r>
                <a:endParaRPr lang="el-GR" sz="2400" dirty="0"/>
              </a:p>
              <a:p>
                <a:pPr marL="914400" lvl="2" indent="0">
                  <a:buNone/>
                </a:pPr>
                <a:r>
                  <a:rPr lang="el-GR" sz="2400" dirty="0"/>
                  <a:t>για κάθε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400" dirty="0"/>
                  <a:t> υπάρχει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τέτοιο ώστε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933E4B7-D772-4737-A5A2-818CCCB29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4090"/>
                <a:ext cx="7886700" cy="4551799"/>
              </a:xfrm>
              <a:blipFill>
                <a:blip r:embed="rId2"/>
                <a:stretch>
                  <a:fillRect l="-1159" t="-18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0D7343-0AF4-4C90-8834-7686A23B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25</a:t>
            </a:fld>
            <a:endParaRPr lang="el-GR"/>
          </a:p>
        </p:txBody>
      </p:sp>
      <p:pic>
        <p:nvPicPr>
          <p:cNvPr id="1026" name="Picture 2" descr="Infimum and supremum - Wikiwand">
            <a:extLst>
              <a:ext uri="{FF2B5EF4-FFF2-40B4-BE49-F238E27FC236}">
                <a16:creationId xmlns:a16="http://schemas.microsoft.com/office/drawing/2014/main" id="{7233E9C4-1E3B-4EAA-8B63-DD121F12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79" y="4680725"/>
            <a:ext cx="4951241" cy="15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19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C92767-7A6A-4AC9-B977-FAD6097E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1305"/>
          </a:xfrm>
        </p:spPr>
        <p:txBody>
          <a:bodyPr>
            <a:normAutofit/>
          </a:bodyPr>
          <a:lstStyle/>
          <a:p>
            <a:r>
              <a:rPr lang="el-GR" dirty="0"/>
              <a:t>Μέγιστο κάτω φράγμα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C70F83-9293-4D0D-8939-5E85F9F12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600" b="1" dirty="0"/>
                  <a:t>Ορισμός </a:t>
                </a:r>
                <a:r>
                  <a:rPr lang="el-GR" sz="2600" dirty="0"/>
                  <a:t>Έστω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 ένα υποσύνολο των πραγματικών αριθμών και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. 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b="1" dirty="0"/>
                  <a:t>  </a:t>
                </a:r>
                <a:r>
                  <a:rPr lang="el-GR" sz="2600" dirty="0"/>
                  <a:t>ονομάζεται </a:t>
                </a:r>
                <a:r>
                  <a:rPr lang="el-GR" sz="2600" b="1" i="1" dirty="0"/>
                  <a:t>μέγιστο κάτω φράγμα του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sz="2600" b="1" i="1" dirty="0"/>
                  <a:t> </a:t>
                </a:r>
                <a:r>
                  <a:rPr lang="el-GR" sz="2600" b="1" dirty="0"/>
                  <a:t>(</a:t>
                </a:r>
                <a:r>
                  <a:rPr lang="en-US" sz="2600" b="1" dirty="0"/>
                  <a:t>infimum),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i="1" dirty="0"/>
                  <a:t>, </a:t>
                </a:r>
                <a:r>
                  <a:rPr lang="el-GR" sz="2600" dirty="0"/>
                  <a:t>αν και μόνο αν </a:t>
                </a:r>
              </a:p>
              <a:p>
                <a:pPr lvl="1"/>
                <a:r>
                  <a:rPr lang="en-US" sz="2600" dirty="0"/>
                  <a:t>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sz="2600" dirty="0"/>
                  <a:t>είναι κάτω φράγμα του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l-GR" sz="2600" dirty="0"/>
              </a:p>
              <a:p>
                <a:pPr lvl="1"/>
                <a:endParaRPr lang="en-US" sz="2600" dirty="0"/>
              </a:p>
              <a:p>
                <a:pPr lvl="1"/>
                <a:r>
                  <a:rPr lang="el-GR" sz="2600" dirty="0"/>
                  <a:t>Αν ο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sz="2600" dirty="0"/>
                  <a:t>είναι κάτω φράγμα του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, τότε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l-GR" sz="2600" b="0" dirty="0"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r>
                  <a:rPr lang="el-GR" sz="2600" b="1" i="1" dirty="0"/>
                  <a:t>ισοδύναμα</a:t>
                </a:r>
                <a:r>
                  <a:rPr lang="en-US" sz="2600" dirty="0"/>
                  <a:t> </a:t>
                </a:r>
                <a:endParaRPr lang="el-GR" sz="2600" dirty="0"/>
              </a:p>
              <a:p>
                <a:pPr marL="914400" lvl="2" indent="0">
                  <a:buNone/>
                </a:pPr>
                <a:r>
                  <a:rPr lang="el-GR" sz="2600" dirty="0"/>
                  <a:t>για κάθε </a:t>
                </a:r>
                <a14:m>
                  <m:oMath xmlns:m="http://schemas.openxmlformats.org/officeDocument/2006/math">
                    <m:r>
                      <a:rPr lang="el-GR" sz="26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600" dirty="0"/>
                  <a:t> υπάρχει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</a:t>
                </a:r>
                <a:r>
                  <a:rPr lang="el-GR" sz="2600" dirty="0"/>
                  <a:t>τέτοιο ώστε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l-G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sz="2200" b="1" dirty="0"/>
              </a:p>
              <a:p>
                <a:pPr lvl="1"/>
                <a:endParaRPr lang="en-US" sz="2200" b="1" dirty="0"/>
              </a:p>
              <a:p>
                <a:pPr lvl="1"/>
                <a:endParaRPr lang="en-US" sz="2200" b="1" dirty="0"/>
              </a:p>
              <a:p>
                <a:pPr marL="0" indent="0">
                  <a:buNone/>
                </a:pPr>
                <a:endParaRPr lang="en-US" sz="2600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DC70F83-9293-4D0D-8939-5E85F9F12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5582"/>
                <a:ext cx="7886700" cy="4601381"/>
              </a:xfrm>
              <a:blipFill>
                <a:blip r:embed="rId2"/>
                <a:stretch>
                  <a:fillRect l="-1391" t="-19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CFEDC73-80A3-42C9-9352-DA91C9F1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70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36A43E-B867-4AD9-B8FD-541CAF2875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Φραγμένα διαστήματα του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36A43E-B867-4AD9-B8FD-541CAF2875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41B00-BECB-4582-9E99-AAF27B212B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Άσκηση. </a:t>
                </a:r>
                <a:r>
                  <a:rPr lang="el-GR" dirty="0"/>
                  <a:t>Αποδείξτε τα εξής: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𝑖𝑛𝑓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l-GR" i="1" dirty="0"/>
              </a:p>
              <a:p>
                <a:pPr marL="0" indent="0">
                  <a:buNone/>
                </a:pPr>
                <a:endParaRPr lang="el-GR" i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41B00-BECB-4582-9E99-AAF27B212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4082F-ACEA-4BF2-AF3D-21710BE1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27</a:t>
            </a:fld>
            <a:endParaRPr lang="el-GR"/>
          </a:p>
        </p:txBody>
      </p:sp>
      <p:pic>
        <p:nvPicPr>
          <p:cNvPr id="8" name="Picture 2" descr="Basic Analysis: Sequence Convergence (1) | Mathematics and Such">
            <a:extLst>
              <a:ext uri="{FF2B5EF4-FFF2-40B4-BE49-F238E27FC236}">
                <a16:creationId xmlns:a16="http://schemas.microsoft.com/office/drawing/2014/main" id="{DB21B93D-1224-41CB-A672-5468BC1C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3753681"/>
            <a:ext cx="48291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3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EC108E-2035-446B-9C82-09157F5E66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Μη φραγμένα υποσύνολα του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EC108E-2035-446B-9C82-09157F5E66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368E3-57E3-4056-86DE-FB94BB23E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600" dirty="0"/>
                  <a:t>Αν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 ένα μη κενό υποσύνολο του </a:t>
                </a:r>
                <a14:m>
                  <m:oMath xmlns:m="http://schemas.openxmlformats.org/officeDocument/2006/math">
                    <m:r>
                      <a:rPr lang="el-GR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600" dirty="0"/>
                  <a:t> χωρίς άνω φράγμα τότε </a:t>
                </a:r>
                <a:r>
                  <a:rPr lang="el-GR" sz="2600" b="1" dirty="0"/>
                  <a:t>ορίζουμε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l-GR" sz="2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600" dirty="0">
                    <a:ea typeface="Cambria Math" panose="02040503050406030204" pitchFamily="18" charset="0"/>
                  </a:rPr>
                  <a:t>	π</a:t>
                </a:r>
                <a:r>
                  <a:rPr lang="el-GR" sz="2600" b="0" dirty="0">
                    <a:ea typeface="Cambria Math" panose="02040503050406030204" pitchFamily="18" charset="0"/>
                  </a:rPr>
                  <a:t>.χ.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up</m:t>
                    </m:r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l-GR" sz="2600" b="0" dirty="0">
                  <a:ea typeface="Cambria Math" panose="02040503050406030204" pitchFamily="18" charset="0"/>
                </a:endParaRPr>
              </a:p>
              <a:p>
                <a:r>
                  <a:rPr lang="el-GR" sz="2600" dirty="0"/>
                  <a:t>Αν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2600" dirty="0"/>
                  <a:t> ένα μη κενό υποσύνολο του </a:t>
                </a:r>
                <a14:m>
                  <m:oMath xmlns:m="http://schemas.openxmlformats.org/officeDocument/2006/math">
                    <m:r>
                      <a:rPr lang="el-GR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sz="2600" dirty="0"/>
                  <a:t> χωρίς κάτω φράγμα τότε </a:t>
                </a:r>
                <a:r>
                  <a:rPr lang="el-GR" sz="2600" b="1" dirty="0"/>
                  <a:t>ορίζουμε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600" dirty="0"/>
              </a:p>
              <a:p>
                <a:pPr marL="914400" lvl="2" indent="0">
                  <a:buNone/>
                </a:pPr>
                <a:r>
                  <a:rPr lang="el-GR" sz="2600" dirty="0"/>
                  <a:t>π.χ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inf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endChr m:val="]"/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l-GR" sz="2600" dirty="0"/>
              </a:p>
              <a:p>
                <a:r>
                  <a:rPr lang="el-GR" sz="2600" dirty="0"/>
                  <a:t>Τέλος, ορίζουμε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2600" b="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2600" dirty="0"/>
                  <a:t>.</a:t>
                </a:r>
              </a:p>
              <a:p>
                <a:endParaRPr lang="el-GR" sz="2600" b="0" dirty="0">
                  <a:ea typeface="Cambria Math" panose="02040503050406030204" pitchFamily="18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368E3-57E3-4056-86DE-FB94BB23E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2101" r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D4FC-ACEF-4CF0-9867-2C51417B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902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ADF9AF-FF14-4D5B-8AE5-F809338E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0ABA32-2653-4648-A2B8-BD24F0853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Να δείξετε ότι το σύνολο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l-GR" dirty="0"/>
                  <a:t>είναι άνω φραγμένο και να βρείτε το ελάχιστο άνω φράγμα του. </a:t>
                </a:r>
              </a:p>
              <a:p>
                <a:pPr marL="514350" indent="-514350">
                  <a:buAutoNum type="arabicPeriod" startAt="2"/>
                </a:pPr>
                <a:r>
                  <a:rPr lang="el-GR" dirty="0"/>
                  <a:t>Υπολογίστε το </a:t>
                </a:r>
                <a:r>
                  <a:rPr lang="en-US" dirty="0"/>
                  <a:t>supremum </a:t>
                </a:r>
                <a:r>
                  <a:rPr lang="el-GR" dirty="0"/>
                  <a:t>και το</a:t>
                </a:r>
                <a:r>
                  <a:rPr lang="en-US" dirty="0"/>
                  <a:t> infimum </a:t>
                </a:r>
                <a:r>
                  <a:rPr lang="el-GR" dirty="0"/>
                  <a:t>του συνόλου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0&lt;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&lt;2</m:t>
                          </m:r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90ABA32-2653-4648-A2B8-BD24F0853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6F90A0-B1C5-4895-A4D2-229F40FC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3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A52317-5DED-413F-95E8-504E2A4D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2831"/>
          </a:xfrm>
        </p:spPr>
        <p:txBody>
          <a:bodyPr/>
          <a:lstStyle/>
          <a:p>
            <a:r>
              <a:rPr lang="el-GR" dirty="0"/>
              <a:t>Ιδιότητες της πρόσθεσης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5973336-B8F5-4694-BB2E-DABB55D2D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Π1 Ύπαρξη του μηδενός.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b="1" dirty="0"/>
                  <a:t>Π</a:t>
                </a:r>
                <a:r>
                  <a:rPr lang="en-US" b="1" dirty="0"/>
                  <a:t>2</a:t>
                </a:r>
                <a:r>
                  <a:rPr lang="el-GR" b="1" dirty="0"/>
                  <a:t> Ύπαρξη αντιθέτου.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b="1" dirty="0"/>
                  <a:t>Π3 </a:t>
                </a:r>
                <a:r>
                  <a:rPr lang="el-GR" b="1" dirty="0" err="1"/>
                  <a:t>Προσεταιριστικότητα</a:t>
                </a:r>
                <a:r>
                  <a:rPr lang="el-GR" b="1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l-GR" b="1" dirty="0"/>
                  <a:t>Π4 </a:t>
                </a:r>
                <a:r>
                  <a:rPr lang="el-GR" b="1" dirty="0" err="1"/>
                  <a:t>Αντιμεταθετικότητα</a:t>
                </a:r>
                <a:r>
                  <a:rPr lang="el-GR" b="1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5973336-B8F5-4694-BB2E-DABB55D2D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  <a:blipFill>
                <a:blip r:embed="rId2"/>
                <a:stretch>
                  <a:fillRect l="-1546" t="-2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B3ED583-7D9F-40A5-B379-67F7C955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99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5FC805-3D42-4A91-ADBF-A6E84A33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Πληρότητα των πραγματικών αριθμών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2AF18A4-458D-4105-856A-FA1849168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Η πληρότητα διαισθητικά: </a:t>
                </a:r>
                <a:r>
                  <a:rPr lang="el-GR" dirty="0"/>
                  <a:t>το σύνολο των πραγματικών αριθμών</a:t>
                </a:r>
                <a:r>
                  <a:rPr lang="en-US" dirty="0"/>
                  <a:t>, </a:t>
                </a:r>
                <a:r>
                  <a:rPr lang="el-GR" dirty="0"/>
                  <a:t>η πραγματική ευθεία, δεν έχει «οπές». </a:t>
                </a:r>
              </a:p>
              <a:p>
                <a:pPr marL="0" indent="0">
                  <a:buNone/>
                </a:pPr>
                <a:r>
                  <a:rPr lang="el-GR" b="1" dirty="0"/>
                  <a:t>Αντίθετα</a:t>
                </a:r>
                <a:r>
                  <a:rPr lang="el-GR" dirty="0"/>
                  <a:t>, ανάμεσα σε δύο ρητούς υπάρχει πάντα ένας άρρητος και ανάμεσα σε δύο άρρητους κάποιος ρητός. </a:t>
                </a:r>
              </a:p>
              <a:p>
                <a:pPr marL="0" indent="0">
                  <a:buNone/>
                </a:pPr>
                <a:r>
                  <a:rPr lang="el-GR" dirty="0"/>
                  <a:t>Άρα αν τοποθετήσουμε το σύνολο των ρητών ή το σύνολο των αρρήτων πάνω σε μια ευθεία θα υπάρχουν «οπές».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l-GR" b="1" dirty="0"/>
                  <a:t>Π14  Αν το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b="1" dirty="0"/>
                  <a:t> είναι ένα μη κενό, άνω φραγμένο υποσύνολο του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b="1" dirty="0"/>
                  <a:t> τότε το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l-GR" b="1" dirty="0"/>
                  <a:t>  έχει ελάχιστο άνω φράγμα (</a:t>
                </a:r>
                <a:r>
                  <a:rPr lang="en-US" b="1" dirty="0"/>
                  <a:t>supremum).</a:t>
                </a: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2AF18A4-458D-4105-856A-FA1849168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 r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A15A5F-A497-44F0-8350-51AF5684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321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D881-AB11-4868-B623-A9CDE448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αξίωμα της πληρότητας δεν ισχύει στους ρητούς αριθμούς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A6A5D-C48C-41A3-8C6D-901D091EF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</a:t>
                </a:r>
                <a:r>
                  <a:rPr lang="el-GR" dirty="0"/>
                  <a:t>σύνολο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είναι υποσύνολο των ρητών αριθμών. Το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l-GR" b="0" dirty="0"/>
              </a:p>
              <a:p>
                <a:pPr marL="0" indent="0" algn="just">
                  <a:buNone/>
                </a:pPr>
                <a:r>
                  <a:rPr lang="el-GR" dirty="0"/>
                  <a:t>και</a:t>
                </a:r>
                <a:r>
                  <a:rPr lang="el-GR" b="0" dirty="0"/>
                  <a:t> </a:t>
                </a:r>
                <a:r>
                  <a:rPr lang="el-GR" dirty="0"/>
                  <a:t>είναι άρρητος αριθμός και δεν ανήκει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l-GR" b="0" dirty="0"/>
                  <a:t>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l-GR" dirty="0"/>
                  <a:t>Άρα το αξίωμα της πληρότητας δεν ισχύει για τους ρητούς.</a:t>
                </a:r>
                <a:endParaRPr lang="el-GR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A6A5D-C48C-41A3-8C6D-901D091EF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1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5D3C6-0C39-46FF-96B6-3F6218F4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70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F89FED-A86F-44D9-B463-2FE4D476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08D16B8-8143-4643-90C3-4ABB68603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Αποδείξτε τις ακόλουθες προτάσεις: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Ο  0 είναι ο μοναδικός αριθμός για τον οποίο ισχύει η Π1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Για κάθε πραγματικό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, ο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 είναι ο μοναδικός αριθμός για τον οποίο ισχύει η ιδιότητα Π2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 εξίσωση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έχει μοναδική λύση τον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l-GR" dirty="0"/>
              </a:p>
              <a:p>
                <a:pPr marL="457200" lvl="1" indent="0">
                  <a:buNone/>
                </a:pPr>
                <a:r>
                  <a:rPr lang="el-GR" dirty="0"/>
                  <a:t>(Ορισμός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)</a:t>
                </a:r>
                <a:endParaRPr lang="el-GR" dirty="0"/>
              </a:p>
              <a:p>
                <a:pPr marL="514350" indent="-51435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08D16B8-8143-4643-90C3-4ABB68603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2B7A26-9F8D-43A8-9DE8-22182A1F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40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A52317-5DED-413F-95E8-504E2A4D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2831"/>
          </a:xfrm>
        </p:spPr>
        <p:txBody>
          <a:bodyPr>
            <a:normAutofit fontScale="90000"/>
          </a:bodyPr>
          <a:lstStyle/>
          <a:p>
            <a:r>
              <a:rPr lang="el-GR" dirty="0"/>
              <a:t>Ιδιότητες του πολλαπλασιασμού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err="1"/>
              <a:t>επιμεριστικότητα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5973336-B8F5-4694-BB2E-DABB55D2D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Π5 Ύπαρξη της μονάδας.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b="1" dirty="0"/>
                  <a:t>Π</a:t>
                </a:r>
                <a:r>
                  <a:rPr lang="en-US" b="1" dirty="0"/>
                  <a:t>6</a:t>
                </a:r>
                <a:r>
                  <a:rPr lang="el-GR" b="1" dirty="0"/>
                  <a:t> Ύπαρξη αντιστρόφου.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{0}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l-GR" b="1" dirty="0"/>
                  <a:t>Π</a:t>
                </a:r>
                <a:r>
                  <a:rPr lang="en-US" b="1" dirty="0"/>
                  <a:t>7</a:t>
                </a:r>
                <a:r>
                  <a:rPr lang="el-GR" b="1" dirty="0"/>
                  <a:t> </a:t>
                </a:r>
                <a:r>
                  <a:rPr lang="el-GR" b="1" dirty="0" err="1"/>
                  <a:t>Προσεταιριστικότητα</a:t>
                </a:r>
                <a:r>
                  <a:rPr lang="el-GR" b="1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l-GR" b="1" dirty="0"/>
                  <a:t>Π</a:t>
                </a:r>
                <a:r>
                  <a:rPr lang="en-US" b="1" dirty="0"/>
                  <a:t>8</a:t>
                </a:r>
                <a:r>
                  <a:rPr lang="el-GR" b="1" dirty="0"/>
                  <a:t> </a:t>
                </a:r>
                <a:r>
                  <a:rPr lang="el-GR" b="1" dirty="0" err="1"/>
                  <a:t>Αντιμεταθετικότητα</a:t>
                </a:r>
                <a:r>
                  <a:rPr lang="el-GR" b="1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l-GR" b="1" dirty="0"/>
              </a:p>
              <a:p>
                <a:pPr marL="0" indent="0">
                  <a:buNone/>
                </a:pPr>
                <a:r>
                  <a:rPr lang="el-GR" b="1" dirty="0"/>
                  <a:t>Π9 </a:t>
                </a:r>
                <a:r>
                  <a:rPr lang="el-GR" b="1" dirty="0" err="1"/>
                  <a:t>Επιμεριστικότητα</a:t>
                </a:r>
                <a:r>
                  <a:rPr lang="el-GR" b="1" dirty="0"/>
                  <a:t> του πολλαπλασιασμού ως προς την πρόσθεση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l-G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5973336-B8F5-4694-BB2E-DABB55D2D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7446"/>
                <a:ext cx="7886700" cy="4629517"/>
              </a:xfrm>
              <a:blipFill>
                <a:blip r:embed="rId2"/>
                <a:stretch>
                  <a:fillRect l="-1546" t="-3030" b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D6931C-12E1-479B-AF40-3B400922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46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3339A5-F2C6-485F-B265-F23CADB1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Ασκήσεις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6CFFF19-2EFA-47AD-AD6A-67C5B8C404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36431"/>
                <a:ext cx="7886700" cy="48405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Αποδείξτε τις ακόλουθες προτάσεις: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Ο  1 είναι ο μοναδικός αριθμός για τον οποίο ισχύει η Π5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Για κάθε πραγματικό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είναι ο μοναδικός αριθμός για τον οποίο ισχύει η ιδιότητα Π6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l-GR" dirty="0"/>
                  <a:t>Η εξίσωση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) </a:t>
                </a:r>
                <a:r>
                  <a:rPr lang="el-GR" dirty="0"/>
                  <a:t>έχει μοναδική λύση τον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l-GR" dirty="0"/>
              </a:p>
              <a:p>
                <a:pPr marL="457200" lvl="1" indent="0">
                  <a:buNone/>
                </a:pPr>
                <a:r>
                  <a:rPr lang="el-GR" dirty="0"/>
                  <a:t>(Ορισμός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l-GR" dirty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l-GR" dirty="0">
                    <a:ea typeface="Cambria Math" panose="02040503050406030204" pitchFamily="18" charset="0"/>
                  </a:rPr>
                  <a:t>Για κάθε π</a:t>
                </a:r>
                <a:r>
                  <a:rPr lang="el-GR" dirty="0"/>
                  <a:t>ραγματικό αριθμό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dirty="0"/>
                  <a:t>, 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∙0=0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6CFFF19-2EFA-47AD-AD6A-67C5B8C40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36431"/>
                <a:ext cx="7886700" cy="4840532"/>
              </a:xfrm>
              <a:blipFill>
                <a:blip r:embed="rId2"/>
                <a:stretch>
                  <a:fillRect l="-1623" t="-2015" r="-2087" b="-1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ECD5E3F-D666-4893-B193-934515BF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82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329706-18BE-4F37-8E7E-6452EB89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Δυνάμεις</a:t>
            </a:r>
            <a:r>
              <a:rPr lang="en-US" dirty="0"/>
              <a:t> </a:t>
            </a:r>
            <a:r>
              <a:rPr lang="el-GR" dirty="0"/>
              <a:t>με ακέραιο εκθέτη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177B66C-8D09-4852-806C-B73B070C80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Ορισμός 1 </a:t>
                </a:r>
                <a:r>
                  <a:rPr lang="el-GR" dirty="0"/>
                  <a:t> Για κάθε πραγματικό αριθμό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και για κάθε φυσικό αριθμό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l-GR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p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∙…∙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𝝋𝝄𝝆𝜺𝝇</m:t>
                        </m:r>
                      </m:lim>
                    </m:limUpp>
                  </m:oMath>
                </a14:m>
                <a:r>
                  <a:rPr lang="el-GR" b="1" dirty="0"/>
                  <a:t> ,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l-GR" b="1" dirty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r>
                  <a:rPr lang="el-GR" b="1" dirty="0"/>
                  <a:t>Ορισμός 2  </a:t>
                </a:r>
                <a:r>
                  <a:rPr lang="el-GR" dirty="0"/>
                  <a:t>Για κάθε πραγματικό αριθμό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dirty="0"/>
                  <a:t>και για κάθε φυσικό αριθμό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l-GR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sup>
                      </m:sSup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4177B66C-8D09-4852-806C-B73B070C80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B0C19D-CA57-4D6D-9078-D0CCF0D6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19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B808-E2C8-45EF-A985-17AA3A9B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δυνάμεων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F65521-B12B-4CA8-9C04-2B9DC8F5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230" y="1704734"/>
            <a:ext cx="8176653" cy="17242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A6153-B25F-4692-8EE3-FF67D2C0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8</a:t>
            </a:fld>
            <a:endParaRPr lang="el-G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79955-822F-452A-94F9-52BA14AE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30" y="4411857"/>
            <a:ext cx="8024120" cy="12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9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34E8D-A62F-4B5C-B106-456404CC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68A6-F78A-4BB2-9D5C-7B809F7C5007}" type="slidenum">
              <a:rPr lang="el-GR" smtClean="0"/>
              <a:t>9</a:t>
            </a:fld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82E38-AFEC-41B0-857A-9D5B6E202E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0" y="2320854"/>
            <a:ext cx="9168669" cy="41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81BD3-2A99-4B26-A542-60916B47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1" y="569584"/>
            <a:ext cx="8512315" cy="157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74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1842</Words>
  <Application>Microsoft Office PowerPoint</Application>
  <PresentationFormat>On-screen Show (4:3)</PresentationFormat>
  <Paragraphs>243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Θέμα του Office</vt:lpstr>
      <vt:lpstr>Οι πραγματικοί αριθμοί </vt:lpstr>
      <vt:lpstr>Το σύνολο των πραγματικών αριθμών R </vt:lpstr>
      <vt:lpstr>Ιδιότητες της πρόσθεσης</vt:lpstr>
      <vt:lpstr>Ασκήσεις</vt:lpstr>
      <vt:lpstr>Ιδιότητες του πολλαπλασιασμού και επιμεριστικότητα </vt:lpstr>
      <vt:lpstr>Ασκήσεις</vt:lpstr>
      <vt:lpstr>Δυνάμεις με ακέραιο εκθέτη</vt:lpstr>
      <vt:lpstr>Ιδιότητες των δυνάμεων</vt:lpstr>
      <vt:lpstr>PowerPoint Presentation</vt:lpstr>
      <vt:lpstr>Το R  είναι γραμμικώς διατεταγμένο</vt:lpstr>
      <vt:lpstr>Απόλυτη τιμή πραγματικού αριθμού</vt:lpstr>
      <vt:lpstr>Ασκήσεις</vt:lpstr>
      <vt:lpstr>Γεωμετρική παράσταση του R</vt:lpstr>
      <vt:lpstr>Διαστήματα</vt:lpstr>
      <vt:lpstr>Διαστήματα</vt:lpstr>
      <vt:lpstr>Γεωμετρική ερμηνεία της απόλυτης τιμής</vt:lpstr>
      <vt:lpstr>Ρητοί αριθμοί </vt:lpstr>
      <vt:lpstr>Πυκνότητα των ρητών στους πραγματικούς αριθμούς</vt:lpstr>
      <vt:lpstr>Ασκήσεις</vt:lpstr>
      <vt:lpstr>Ρίζες πραγματικών αριθμών</vt:lpstr>
      <vt:lpstr>Ασκήσεις</vt:lpstr>
      <vt:lpstr>Άρρητοι αριθμοί</vt:lpstr>
      <vt:lpstr>Αλγεβρικοί και υπερβατικοί αριθμοί</vt:lpstr>
      <vt:lpstr>Φραγμένα υποσύνολα </vt:lpstr>
      <vt:lpstr>Ελάχιστο άνω φράγμα</vt:lpstr>
      <vt:lpstr>Μέγιστο κάτω φράγμα</vt:lpstr>
      <vt:lpstr>Φραγμένα διαστήματα του R</vt:lpstr>
      <vt:lpstr>Μη φραγμένα υποσύνολα του R</vt:lpstr>
      <vt:lpstr>Ασκήσεις</vt:lpstr>
      <vt:lpstr>Πληρότητα των πραγματικών αριθμών</vt:lpstr>
      <vt:lpstr>Το αξίωμα της πληρότητας δεν ισχύει στους ρητούς αριθμούς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πραγματικοί αριθμοί </dc:title>
  <dc:creator>Chrysovalantis Stergiou</dc:creator>
  <cp:lastModifiedBy>Chrysovalantis Stergiou</cp:lastModifiedBy>
  <cp:revision>121</cp:revision>
  <dcterms:created xsi:type="dcterms:W3CDTF">2021-09-26T17:09:39Z</dcterms:created>
  <dcterms:modified xsi:type="dcterms:W3CDTF">2021-11-02T13:03:35Z</dcterms:modified>
</cp:coreProperties>
</file>