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695" r:id="rId2"/>
    <p:sldId id="661" r:id="rId3"/>
    <p:sldId id="663" r:id="rId4"/>
    <p:sldId id="664" r:id="rId5"/>
    <p:sldId id="665" r:id="rId6"/>
    <p:sldId id="666" r:id="rId7"/>
    <p:sldId id="667" r:id="rId8"/>
    <p:sldId id="668" r:id="rId9"/>
    <p:sldId id="669" r:id="rId10"/>
    <p:sldId id="670" r:id="rId11"/>
    <p:sldId id="671" r:id="rId12"/>
    <p:sldId id="672" r:id="rId13"/>
    <p:sldId id="673" r:id="rId14"/>
    <p:sldId id="674" r:id="rId15"/>
    <p:sldId id="675" r:id="rId16"/>
    <p:sldId id="676" r:id="rId17"/>
    <p:sldId id="677" r:id="rId18"/>
    <p:sldId id="678" r:id="rId19"/>
    <p:sldId id="679" r:id="rId20"/>
    <p:sldId id="680" r:id="rId21"/>
    <p:sldId id="682" r:id="rId22"/>
    <p:sldId id="683" r:id="rId23"/>
    <p:sldId id="684" r:id="rId24"/>
    <p:sldId id="685" r:id="rId25"/>
    <p:sldId id="686" r:id="rId26"/>
    <p:sldId id="687" r:id="rId27"/>
    <p:sldId id="688" r:id="rId28"/>
    <p:sldId id="689" r:id="rId29"/>
    <p:sldId id="691" r:id="rId30"/>
    <p:sldId id="693" r:id="rId31"/>
    <p:sldId id="694" r:id="rId32"/>
    <p:sldId id="696" r:id="rId33"/>
    <p:sldId id="718" r:id="rId34"/>
    <p:sldId id="719" r:id="rId35"/>
    <p:sldId id="723" r:id="rId36"/>
    <p:sldId id="724" r:id="rId37"/>
    <p:sldId id="725" r:id="rId38"/>
    <p:sldId id="726" r:id="rId39"/>
    <p:sldId id="727" r:id="rId40"/>
    <p:sldId id="734" r:id="rId41"/>
    <p:sldId id="746" r:id="rId42"/>
    <p:sldId id="728" r:id="rId43"/>
    <p:sldId id="742" r:id="rId44"/>
    <p:sldId id="729" r:id="rId45"/>
    <p:sldId id="745" r:id="rId46"/>
    <p:sldId id="744" r:id="rId47"/>
    <p:sldId id="731" r:id="rId48"/>
    <p:sldId id="732" r:id="rId49"/>
    <p:sldId id="733" r:id="rId50"/>
    <p:sldId id="743" r:id="rId51"/>
    <p:sldId id="735" r:id="rId5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09" autoAdjust="0"/>
    <p:restoredTop sz="94567" autoAdjust="0"/>
  </p:normalViewPr>
  <p:slideViewPr>
    <p:cSldViewPr snapToGrid="0">
      <p:cViewPr varScale="1">
        <p:scale>
          <a:sx n="111" d="100"/>
          <a:sy n="111" d="100"/>
        </p:scale>
        <p:origin x="968" y="2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3134" y="6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60962659-3F78-46B1-9DFE-C6109204959B}" type="datetimeFigureOut">
              <a:rPr lang="el-GR" smtClean="0"/>
              <a:t>9/1/22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6CF5FE-F66C-4CD8-9F33-85F66C9E3882}" type="slidenum">
              <a:rPr lang="el-GR" smtClean="0"/>
              <a:t>‹#›</a:t>
            </a:fld>
            <a:endParaRPr lang="el-GR"/>
          </a:p>
        </p:txBody>
      </p:sp>
    </p:spTree>
    <p:extLst>
      <p:ext uri="{BB962C8B-B14F-4D97-AF65-F5344CB8AC3E}">
        <p14:creationId xmlns:p14="http://schemas.microsoft.com/office/powerpoint/2010/main" val="1505815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356CF5FE-F66C-4CD8-9F33-85F66C9E3882}" type="slidenum">
              <a:rPr lang="el-GR" smtClean="0"/>
              <a:t>2</a:t>
            </a:fld>
            <a:endParaRPr lang="el-GR"/>
          </a:p>
        </p:txBody>
      </p:sp>
    </p:spTree>
    <p:extLst>
      <p:ext uri="{BB962C8B-B14F-4D97-AF65-F5344CB8AC3E}">
        <p14:creationId xmlns:p14="http://schemas.microsoft.com/office/powerpoint/2010/main" val="2490707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3041C6-626E-4BCA-84B7-E80958BBE8A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F64236E-1F79-48F4-85AE-220ED357C3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B43FB76-E7CF-4B0E-8345-584FD18EFE64}"/>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5" name="Θέση υποσέλιδου 4">
            <a:extLst>
              <a:ext uri="{FF2B5EF4-FFF2-40B4-BE49-F238E27FC236}">
                <a16:creationId xmlns:a16="http://schemas.microsoft.com/office/drawing/2014/main" id="{938BE71A-0AF5-490C-8F96-ED0D8D2BA2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E524D5F-04E3-425A-B072-0ACF67F71021}"/>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2459586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D0E1D3-EEB2-4E8F-9976-E576E19EB62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26104E4-D3D9-4CA2-845A-6400D4586B4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0F96924-D1AD-40A8-8441-B7B83182E14F}"/>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5" name="Θέση υποσέλιδου 4">
            <a:extLst>
              <a:ext uri="{FF2B5EF4-FFF2-40B4-BE49-F238E27FC236}">
                <a16:creationId xmlns:a16="http://schemas.microsoft.com/office/drawing/2014/main" id="{6000C4EB-48E6-499E-A368-D6318C91BA9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5ADE5B8-09BA-4D8F-958D-9ABD895FC3B3}"/>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423820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133587D-27D5-4D3A-8C0C-D9EB3223CDA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44B3DDF-1C69-422B-B548-8E291EA1B91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B171C48-E6B2-4639-8470-561B1E1F0918}"/>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5" name="Θέση υποσέλιδου 4">
            <a:extLst>
              <a:ext uri="{FF2B5EF4-FFF2-40B4-BE49-F238E27FC236}">
                <a16:creationId xmlns:a16="http://schemas.microsoft.com/office/drawing/2014/main" id="{BAC74FF0-6101-4764-932B-AAEC2DE2E4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A8662A3-E854-42A2-A864-675B012DBFD7}"/>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1810772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65F6F4-AE2D-44B5-AD0A-1D454698943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2F9D304-ABF0-4DA9-A470-05FF462B887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EB42FA5-19E8-4C57-BC31-FBE759A9AE0E}"/>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5" name="Θέση υποσέλιδου 4">
            <a:extLst>
              <a:ext uri="{FF2B5EF4-FFF2-40B4-BE49-F238E27FC236}">
                <a16:creationId xmlns:a16="http://schemas.microsoft.com/office/drawing/2014/main" id="{AFA224A6-60C3-4BAF-9DF0-A92A3F11E14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14B69DE-8475-4D71-ABC3-56EE80565454}"/>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144031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1CB832-3E58-44AC-8E7F-23CBD7D084E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46AC20A-12E5-4591-904E-82C43F9ADC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2F4C641-E3F0-4507-9B7B-0A55D3C4785A}"/>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5" name="Θέση υποσέλιδου 4">
            <a:extLst>
              <a:ext uri="{FF2B5EF4-FFF2-40B4-BE49-F238E27FC236}">
                <a16:creationId xmlns:a16="http://schemas.microsoft.com/office/drawing/2014/main" id="{C13B4627-D34A-4A5D-97FB-26D585DB01E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5D90307-6CA7-438C-BF8C-3EA944C4EFB2}"/>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46129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FF276C-9423-48A1-A9FF-58A493C2828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7718A88-99A2-487E-93AF-6FC6C6717D7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D6A216E-2F59-4494-853F-4E4E8F4923D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DD63684-F85A-47E4-8349-608E88C93462}"/>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6" name="Θέση υποσέλιδου 5">
            <a:extLst>
              <a:ext uri="{FF2B5EF4-FFF2-40B4-BE49-F238E27FC236}">
                <a16:creationId xmlns:a16="http://schemas.microsoft.com/office/drawing/2014/main" id="{E07E83F7-7E54-467A-9DF2-49DE7EB8C5D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B5CE002-C33F-46A4-AF1F-34428B42FF06}"/>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2726073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9B328F-3A5B-4542-8772-4ED34DA780E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A2E267C-F458-4302-89EC-A88FC2A69D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669AAAC-C69F-49F5-8829-AD2C08D5947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62CBBE2-9F76-4362-A8D3-1F93CE1461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355E00C-650C-4E31-91D5-BAA1D57DFF2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7CAD0D0-F7B7-4EB1-9672-CC9DD27D6A29}"/>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8" name="Θέση υποσέλιδου 7">
            <a:extLst>
              <a:ext uri="{FF2B5EF4-FFF2-40B4-BE49-F238E27FC236}">
                <a16:creationId xmlns:a16="http://schemas.microsoft.com/office/drawing/2014/main" id="{08D59AD1-486B-473F-B1E9-23D3042A125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A8B5B07-B30E-4513-8C96-E9FAD784F6CF}"/>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911279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119F5F-6F80-43BB-A942-EFF936B3E54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12CC9F5-6576-4E0B-A227-2836BD3CD3D9}"/>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4" name="Θέση υποσέλιδου 3">
            <a:extLst>
              <a:ext uri="{FF2B5EF4-FFF2-40B4-BE49-F238E27FC236}">
                <a16:creationId xmlns:a16="http://schemas.microsoft.com/office/drawing/2014/main" id="{E9C4068D-86A2-4EDB-9E1A-F1BD619E094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20ECEBAC-24DD-468F-BB82-62B192ED3819}"/>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525565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CE36481-0B0D-404B-8FE6-5AD761FE4303}"/>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3" name="Θέση υποσέλιδου 2">
            <a:extLst>
              <a:ext uri="{FF2B5EF4-FFF2-40B4-BE49-F238E27FC236}">
                <a16:creationId xmlns:a16="http://schemas.microsoft.com/office/drawing/2014/main" id="{4D644321-0BF2-463B-A76C-561368BC079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1AA2959-D889-442C-9EFF-874082ACA89B}"/>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905149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41D1A8-136E-446A-B53A-5292C231E18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905D5F7-4E1B-4742-9BE7-D026DAA3C2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1550BF2-E85D-4A84-81A2-51B8165CAD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36F8FD1-C482-4F84-BFCA-EDD4C499E677}"/>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6" name="Θέση υποσέλιδου 5">
            <a:extLst>
              <a:ext uri="{FF2B5EF4-FFF2-40B4-BE49-F238E27FC236}">
                <a16:creationId xmlns:a16="http://schemas.microsoft.com/office/drawing/2014/main" id="{F584AB50-82C3-4C70-BA29-D0BB6ED00FD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475D278-4CF3-49DC-ABB8-11D70FE25F8C}"/>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1268361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AB3DDE-3FEF-4739-AFE2-9F7FF3D27FD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D98F68A-0813-479D-8F33-B68DE8F44D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BCBA855D-A778-4FE3-99DD-791856621D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6A44514-EDEE-4A53-BDA7-41373B829DC6}"/>
              </a:ext>
            </a:extLst>
          </p:cNvPr>
          <p:cNvSpPr>
            <a:spLocks noGrp="1"/>
          </p:cNvSpPr>
          <p:nvPr>
            <p:ph type="dt" sz="half" idx="10"/>
          </p:nvPr>
        </p:nvSpPr>
        <p:spPr/>
        <p:txBody>
          <a:bodyPr/>
          <a:lstStyle/>
          <a:p>
            <a:fld id="{FFF5D964-A264-4B25-A7A5-AB3F3A8794B7}" type="datetimeFigureOut">
              <a:rPr lang="el-GR" smtClean="0"/>
              <a:t>9/1/22</a:t>
            </a:fld>
            <a:endParaRPr lang="el-GR"/>
          </a:p>
        </p:txBody>
      </p:sp>
      <p:sp>
        <p:nvSpPr>
          <p:cNvPr id="6" name="Θέση υποσέλιδου 5">
            <a:extLst>
              <a:ext uri="{FF2B5EF4-FFF2-40B4-BE49-F238E27FC236}">
                <a16:creationId xmlns:a16="http://schemas.microsoft.com/office/drawing/2014/main" id="{DD38F4C7-4119-42BE-B427-7EB01F3D2CB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A5C9069-C297-4872-A9D5-2429A34346E6}"/>
              </a:ext>
            </a:extLst>
          </p:cNvPr>
          <p:cNvSpPr>
            <a:spLocks noGrp="1"/>
          </p:cNvSpPr>
          <p:nvPr>
            <p:ph type="sldNum" sz="quarter" idx="12"/>
          </p:nvPr>
        </p:nvSpPr>
        <p:spPr/>
        <p:txBody>
          <a:bodyPr/>
          <a:lstStyle/>
          <a:p>
            <a:fld id="{EC92F38D-4894-414B-909D-44630AF5AAB8}" type="slidenum">
              <a:rPr lang="el-GR" smtClean="0"/>
              <a:t>‹#›</a:t>
            </a:fld>
            <a:endParaRPr lang="el-GR"/>
          </a:p>
        </p:txBody>
      </p:sp>
    </p:spTree>
    <p:extLst>
      <p:ext uri="{BB962C8B-B14F-4D97-AF65-F5344CB8AC3E}">
        <p14:creationId xmlns:p14="http://schemas.microsoft.com/office/powerpoint/2010/main" val="1950175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182B51E-4A4D-4E7A-865D-4404455DC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8CAF8AB-8B72-489C-9AC6-0026AE1E40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D5B102F-4442-4AF1-A377-8668D2AC87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5D964-A264-4B25-A7A5-AB3F3A8794B7}" type="datetimeFigureOut">
              <a:rPr lang="el-GR" smtClean="0"/>
              <a:t>9/1/22</a:t>
            </a:fld>
            <a:endParaRPr lang="el-GR"/>
          </a:p>
        </p:txBody>
      </p:sp>
      <p:sp>
        <p:nvSpPr>
          <p:cNvPr id="5" name="Θέση υποσέλιδου 4">
            <a:extLst>
              <a:ext uri="{FF2B5EF4-FFF2-40B4-BE49-F238E27FC236}">
                <a16:creationId xmlns:a16="http://schemas.microsoft.com/office/drawing/2014/main" id="{F8E7FBB5-82D6-4EEB-A30C-5045F92DC1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22F3BAB-AE34-4DAF-B29F-EC545C4DA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92F38D-4894-414B-909D-44630AF5AAB8}" type="slidenum">
              <a:rPr lang="el-GR" smtClean="0"/>
              <a:t>‹#›</a:t>
            </a:fld>
            <a:endParaRPr lang="el-GR"/>
          </a:p>
        </p:txBody>
      </p:sp>
    </p:spTree>
    <p:extLst>
      <p:ext uri="{BB962C8B-B14F-4D97-AF65-F5344CB8AC3E}">
        <p14:creationId xmlns:p14="http://schemas.microsoft.com/office/powerpoint/2010/main" val="3379290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b="1" dirty="0">
                <a:latin typeface="Times New Roman" pitchFamily="18" charset="0"/>
                <a:cs typeface="Times New Roman" pitchFamily="18" charset="0"/>
              </a:rPr>
              <a:t>Ιστορία της Φιλοσοφίας της Επιστήμης</a:t>
            </a:r>
            <a:br>
              <a:rPr lang="el-GR" dirty="0"/>
            </a:br>
            <a:endParaRPr lang="el-GR" dirty="0"/>
          </a:p>
        </p:txBody>
      </p:sp>
      <p:sp>
        <p:nvSpPr>
          <p:cNvPr id="3" name="2 - Υπότιτλος"/>
          <p:cNvSpPr>
            <a:spLocks noGrp="1"/>
          </p:cNvSpPr>
          <p:nvPr>
            <p:ph type="subTitle" idx="1"/>
          </p:nvPr>
        </p:nvSpPr>
        <p:spPr/>
        <p:txBody>
          <a:bodyPr/>
          <a:lstStyle/>
          <a:p>
            <a:pPr algn="just"/>
            <a:r>
              <a:rPr lang="en-US" b="1" dirty="0">
                <a:latin typeface="Times New Roman" pitchFamily="18" charset="0"/>
                <a:cs typeface="Times New Roman" pitchFamily="18" charset="0"/>
              </a:rPr>
              <a:t>A. </a:t>
            </a:r>
            <a:r>
              <a:rPr lang="el-GR" b="1" dirty="0">
                <a:solidFill>
                  <a:schemeClr val="tx1"/>
                </a:solidFill>
                <a:latin typeface="Times New Roman" pitchFamily="18" charset="0"/>
                <a:cs typeface="Times New Roman" pitchFamily="18" charset="0"/>
              </a:rPr>
              <a:t>Ιδεαλισμός και Επιστήμη. </a:t>
            </a:r>
            <a:r>
              <a:rPr lang="en-US" b="1" dirty="0">
                <a:latin typeface="Times New Roman" pitchFamily="18" charset="0"/>
                <a:cs typeface="Times New Roman" pitchFamily="18" charset="0"/>
              </a:rPr>
              <a:t>George Berkeley </a:t>
            </a:r>
            <a:r>
              <a:rPr lang="el-GR" b="1" dirty="0">
                <a:solidFill>
                  <a:schemeClr val="tx1"/>
                </a:solidFill>
                <a:latin typeface="Times New Roman" pitchFamily="18" charset="0"/>
                <a:cs typeface="Times New Roman" pitchFamily="18" charset="0"/>
              </a:rPr>
              <a:t> </a:t>
            </a:r>
            <a:endParaRPr lang="en-US" b="1" dirty="0">
              <a:solidFill>
                <a:schemeClr val="tx1"/>
              </a:solidFill>
              <a:latin typeface="Times New Roman" pitchFamily="18" charset="0"/>
              <a:cs typeface="Times New Roman" pitchFamily="18" charset="0"/>
            </a:endParaRPr>
          </a:p>
          <a:p>
            <a:pPr algn="just"/>
            <a:endParaRPr lang="el-GR" b="1" dirty="0">
              <a:latin typeface="Times New Roman" pitchFamily="18" charset="0"/>
              <a:cs typeface="Times New Roman" pitchFamily="18" charset="0"/>
            </a:endParaRPr>
          </a:p>
          <a:p>
            <a:pPr algn="just"/>
            <a:r>
              <a:rPr lang="el-GR" b="1" dirty="0">
                <a:latin typeface="Times New Roman" pitchFamily="18" charset="0"/>
                <a:cs typeface="Times New Roman" pitchFamily="18" charset="0"/>
              </a:rPr>
              <a:t>Β. </a:t>
            </a:r>
            <a:r>
              <a:rPr lang="en-US" b="1" dirty="0">
                <a:latin typeface="Times New Roman" pitchFamily="18" charset="0"/>
                <a:cs typeface="Times New Roman" pitchFamily="18" charset="0"/>
              </a:rPr>
              <a:t>David Hume: </a:t>
            </a:r>
            <a:r>
              <a:rPr lang="el-GR" b="1" dirty="0">
                <a:latin typeface="Times New Roman" pitchFamily="18" charset="0"/>
                <a:cs typeface="Times New Roman" pitchFamily="18" charset="0"/>
              </a:rPr>
              <a:t>Αναγκαιότητα και Επαγωγή</a:t>
            </a:r>
            <a:endParaRPr lang="el-GR" b="1" dirty="0">
              <a:solidFill>
                <a:schemeClr val="tx1"/>
              </a:solidFill>
              <a:latin typeface="Times New Roman" pitchFamily="18" charset="0"/>
              <a:cs typeface="Times New Roman" pitchFamily="18" charset="0"/>
            </a:endParaRPr>
          </a:p>
          <a:p>
            <a:endParaRPr lang="el-GR" dirty="0"/>
          </a:p>
          <a:p>
            <a:endParaRPr lang="el-GR" dirty="0"/>
          </a:p>
          <a:p>
            <a:endParaRPr lang="el-GR" dirty="0"/>
          </a:p>
          <a:p>
            <a:endParaRPr lang="el-GR" dirty="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40"/>
            <a:ext cx="8229600" cy="590600"/>
          </a:xfrm>
        </p:spPr>
        <p:txBody>
          <a:bodyPr>
            <a:normAutofit fontScale="90000"/>
          </a:bodyPr>
          <a:lstStyle/>
          <a:p>
            <a:br>
              <a:rPr lang="en-US" sz="4000" b="1" dirty="0"/>
            </a:br>
            <a:r>
              <a:rPr lang="el-GR" sz="4000" b="1" dirty="0"/>
              <a:t>ΠΕΡΙ ΙΔΕΩΝ</a:t>
            </a:r>
            <a:br>
              <a:rPr lang="en-US" dirty="0"/>
            </a:br>
            <a:endParaRPr lang="en-US" dirty="0"/>
          </a:p>
        </p:txBody>
      </p:sp>
      <p:sp>
        <p:nvSpPr>
          <p:cNvPr id="3" name="Content Placeholder 2"/>
          <p:cNvSpPr>
            <a:spLocks noGrp="1"/>
          </p:cNvSpPr>
          <p:nvPr>
            <p:ph idx="1"/>
          </p:nvPr>
        </p:nvSpPr>
        <p:spPr>
          <a:xfrm>
            <a:off x="1981200" y="1096212"/>
            <a:ext cx="8229600" cy="5293893"/>
          </a:xfrm>
        </p:spPr>
        <p:txBody>
          <a:bodyPr>
            <a:normAutofit fontScale="85000" lnSpcReduction="20000"/>
          </a:bodyPr>
          <a:lstStyle/>
          <a:p>
            <a:pPr marL="0" indent="0" algn="just">
              <a:buNone/>
            </a:pPr>
            <a:r>
              <a:rPr lang="el-GR" b="1" dirty="0"/>
              <a:t>Η Ιδέα είναι ένας τεχνικός όρος στη φιλοσοφία του </a:t>
            </a:r>
            <a:r>
              <a:rPr lang="en-US" b="1" dirty="0"/>
              <a:t>Berkeley</a:t>
            </a:r>
            <a:r>
              <a:rPr lang="el-GR" b="1" dirty="0"/>
              <a:t> </a:t>
            </a:r>
            <a:r>
              <a:rPr lang="en-US" dirty="0"/>
              <a:t>(§§38-39)</a:t>
            </a:r>
          </a:p>
          <a:p>
            <a:pPr marL="0" indent="0" algn="just">
              <a:buNone/>
            </a:pPr>
            <a:r>
              <a:rPr lang="el-GR" dirty="0"/>
              <a:t>Το «πράγμα»</a:t>
            </a:r>
            <a:r>
              <a:rPr lang="en-US" dirty="0"/>
              <a:t> </a:t>
            </a:r>
            <a:r>
              <a:rPr lang="el-GR" dirty="0"/>
              <a:t>έχει μια </a:t>
            </a:r>
            <a:r>
              <a:rPr lang="el-GR" dirty="0" err="1"/>
              <a:t>συμπαραδήλωση</a:t>
            </a:r>
            <a:r>
              <a:rPr lang="el-GR" dirty="0"/>
              <a:t> του </a:t>
            </a:r>
            <a:r>
              <a:rPr lang="el-GR" b="1" dirty="0" err="1"/>
              <a:t>υπάρχειν</a:t>
            </a:r>
            <a:r>
              <a:rPr lang="el-GR" b="1" dirty="0"/>
              <a:t> χωρίς τον νου</a:t>
            </a:r>
            <a:r>
              <a:rPr lang="en-US" dirty="0"/>
              <a:t>.</a:t>
            </a:r>
          </a:p>
          <a:p>
            <a:pPr marL="0" indent="0" algn="just">
              <a:buNone/>
            </a:pPr>
            <a:r>
              <a:rPr lang="el-GR" dirty="0"/>
              <a:t>Υπό την έννοια αυτή</a:t>
            </a:r>
            <a:r>
              <a:rPr lang="en-US" dirty="0"/>
              <a:t>, </a:t>
            </a:r>
            <a:r>
              <a:rPr lang="el-GR" b="1" dirty="0"/>
              <a:t>οι ιδέες </a:t>
            </a:r>
            <a:r>
              <a:rPr lang="el-GR" b="1" i="1" dirty="0"/>
              <a:t>δεν είναι </a:t>
            </a:r>
            <a:r>
              <a:rPr lang="el-GR" b="1" dirty="0"/>
              <a:t>πράγματα</a:t>
            </a:r>
            <a:r>
              <a:rPr lang="en-US" dirty="0"/>
              <a:t>.</a:t>
            </a:r>
          </a:p>
          <a:p>
            <a:pPr marL="0" indent="0" algn="just">
              <a:buNone/>
            </a:pPr>
            <a:endParaRPr lang="en-US" dirty="0"/>
          </a:p>
          <a:p>
            <a:pPr marL="0" indent="0" algn="just">
              <a:buNone/>
            </a:pPr>
            <a:r>
              <a:rPr lang="el-GR" dirty="0"/>
              <a:t>Δεν μπορούν να υπάρχουν όντας μη αντιληπτά ή χωρίς τον νου.</a:t>
            </a:r>
          </a:p>
          <a:p>
            <a:pPr marL="0" indent="0" algn="just">
              <a:buNone/>
            </a:pPr>
            <a:r>
              <a:rPr lang="el-GR" dirty="0"/>
              <a:t>Οι αισθητές ποιότητες των «πραγμάτων»</a:t>
            </a:r>
            <a:r>
              <a:rPr lang="en-US" dirty="0"/>
              <a:t> </a:t>
            </a:r>
            <a:r>
              <a:rPr lang="el-GR" dirty="0"/>
              <a:t>είναι ιδέες </a:t>
            </a:r>
            <a:r>
              <a:rPr lang="en-US" dirty="0"/>
              <a:t>—</a:t>
            </a:r>
            <a:r>
              <a:rPr lang="el-GR" dirty="0"/>
              <a:t>άρα</a:t>
            </a:r>
            <a:r>
              <a:rPr lang="en-US" dirty="0"/>
              <a:t> (</a:t>
            </a:r>
            <a:r>
              <a:rPr lang="el-GR" dirty="0"/>
              <a:t>άρα δοθέντων των όσων σημειώσαμε πάνω</a:t>
            </a:r>
            <a:r>
              <a:rPr lang="en-US" dirty="0"/>
              <a:t>): </a:t>
            </a:r>
            <a:r>
              <a:rPr lang="el-GR" b="1" dirty="0"/>
              <a:t>τα «πράγματα»</a:t>
            </a:r>
            <a:r>
              <a:rPr lang="en-US" b="1" dirty="0"/>
              <a:t> </a:t>
            </a:r>
            <a:r>
              <a:rPr lang="el-GR" b="1" dirty="0"/>
              <a:t>είναι</a:t>
            </a:r>
            <a:r>
              <a:rPr lang="en-US" b="1" dirty="0"/>
              <a:t> </a:t>
            </a:r>
            <a:r>
              <a:rPr lang="el-GR" b="1" dirty="0"/>
              <a:t>συλλογές</a:t>
            </a:r>
            <a:r>
              <a:rPr lang="en-US" b="1" dirty="0"/>
              <a:t> </a:t>
            </a:r>
            <a:r>
              <a:rPr lang="el-GR" b="1" dirty="0"/>
              <a:t>ιδεών</a:t>
            </a:r>
            <a:r>
              <a:rPr lang="en-US" dirty="0"/>
              <a:t>. </a:t>
            </a:r>
          </a:p>
          <a:p>
            <a:pPr marL="0" indent="0" algn="just">
              <a:buNone/>
            </a:pPr>
            <a:r>
              <a:rPr lang="el-GR" dirty="0"/>
              <a:t>Αλλά </a:t>
            </a:r>
            <a:r>
              <a:rPr lang="el-GR" b="1" dirty="0"/>
              <a:t>οι ιδέες είναι «τα αντικείμενα της αίσθησης»</a:t>
            </a:r>
            <a:r>
              <a:rPr lang="en-US" dirty="0"/>
              <a:t>—</a:t>
            </a:r>
            <a:r>
              <a:rPr lang="el-GR" dirty="0"/>
              <a:t>το να αισθάνεσαι σημαίνει να αντιλαμβάνεσαι.</a:t>
            </a:r>
            <a:r>
              <a:rPr lang="en-US" dirty="0"/>
              <a:t> </a:t>
            </a:r>
            <a:r>
              <a:rPr lang="el-GR" dirty="0"/>
              <a:t>Και έτσι ό,τι αντιλαμβάνεσαι είναι μια ιδέα</a:t>
            </a:r>
            <a:r>
              <a:rPr lang="en-US" dirty="0"/>
              <a:t>.</a:t>
            </a:r>
          </a:p>
          <a:p>
            <a:pPr marL="0" indent="0" algn="just">
              <a:buNone/>
            </a:pPr>
            <a:r>
              <a:rPr lang="el-GR" b="1" dirty="0">
                <a:solidFill>
                  <a:srgbClr val="FF0000"/>
                </a:solidFill>
              </a:rPr>
              <a:t>Οτιδήποτε δίδεται στις αισθήσεις μας είναι μια συλλογή ιδεών. </a:t>
            </a:r>
            <a:endParaRPr lang="en-US" dirty="0"/>
          </a:p>
          <a:p>
            <a:endParaRPr lang="en-US" dirty="0"/>
          </a:p>
        </p:txBody>
      </p:sp>
    </p:spTree>
    <p:extLst>
      <p:ext uri="{BB962C8B-B14F-4D97-AF65-F5344CB8AC3E}">
        <p14:creationId xmlns:p14="http://schemas.microsoft.com/office/powerpoint/2010/main" val="331654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alpha val="34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14372"/>
            <a:ext cx="8229600" cy="5811792"/>
          </a:xfrm>
        </p:spPr>
        <p:txBody>
          <a:bodyPr>
            <a:normAutofit fontScale="85000" lnSpcReduction="10000"/>
          </a:bodyPr>
          <a:lstStyle/>
          <a:p>
            <a:pPr algn="just"/>
            <a:r>
              <a:rPr lang="el-GR" b="1" dirty="0"/>
              <a:t>Τα «πράγματα» είναι συλλογές ιδεών</a:t>
            </a:r>
            <a:r>
              <a:rPr lang="en-US" dirty="0"/>
              <a:t>. </a:t>
            </a:r>
          </a:p>
          <a:p>
            <a:pPr algn="just"/>
            <a:r>
              <a:rPr lang="el-GR" dirty="0"/>
              <a:t>Οτιδήποτε είναι αντιληπτό είναι μια ιδέα </a:t>
            </a:r>
            <a:r>
              <a:rPr lang="en-US" dirty="0"/>
              <a:t>(§87)</a:t>
            </a:r>
          </a:p>
          <a:p>
            <a:pPr algn="just"/>
            <a:endParaRPr lang="en-US" dirty="0"/>
          </a:p>
          <a:p>
            <a:pPr algn="just"/>
            <a:r>
              <a:rPr lang="el-GR" dirty="0"/>
              <a:t>Το ότι </a:t>
            </a:r>
            <a:r>
              <a:rPr lang="en-US" dirty="0"/>
              <a:t> </a:t>
            </a:r>
            <a:r>
              <a:rPr lang="el-GR" dirty="0">
                <a:solidFill>
                  <a:srgbClr val="FF0000"/>
                </a:solidFill>
              </a:rPr>
              <a:t>οι ιδέες έχουν «θαυμαστές συνδέσεις»</a:t>
            </a:r>
            <a:r>
              <a:rPr lang="en-US" dirty="0">
                <a:solidFill>
                  <a:srgbClr val="FF0000"/>
                </a:solidFill>
              </a:rPr>
              <a:t> </a:t>
            </a:r>
            <a:r>
              <a:rPr lang="el-GR" dirty="0">
                <a:solidFill>
                  <a:srgbClr val="FF0000"/>
                </a:solidFill>
              </a:rPr>
              <a:t>και κανονικότητα.</a:t>
            </a:r>
            <a:r>
              <a:rPr lang="en-US" dirty="0">
                <a:solidFill>
                  <a:srgbClr val="FF0000"/>
                </a:solidFill>
              </a:rPr>
              <a:t> </a:t>
            </a:r>
            <a:r>
              <a:rPr lang="el-GR" dirty="0">
                <a:solidFill>
                  <a:srgbClr val="FF0000"/>
                </a:solidFill>
              </a:rPr>
              <a:t>Έρχονται «σε έναν κανονικό ειρμό ή σειρά»</a:t>
            </a:r>
            <a:r>
              <a:rPr lang="en-US" dirty="0"/>
              <a:t>.</a:t>
            </a:r>
          </a:p>
          <a:p>
            <a:pPr algn="just"/>
            <a:r>
              <a:rPr lang="el-GR" dirty="0"/>
              <a:t>Οτιδήποτε δίδεται στις αισθήσεις μας είναι μια συλλογή ιδεών</a:t>
            </a:r>
            <a:r>
              <a:rPr lang="en-US" dirty="0"/>
              <a:t>—</a:t>
            </a:r>
            <a:r>
              <a:rPr lang="el-GR" dirty="0"/>
              <a:t>η τεχνική αυτή έκφραση</a:t>
            </a:r>
            <a:r>
              <a:rPr lang="en-US" dirty="0"/>
              <a:t> </a:t>
            </a:r>
            <a:r>
              <a:rPr lang="el-GR" dirty="0">
                <a:solidFill>
                  <a:srgbClr val="FF0000"/>
                </a:solidFill>
              </a:rPr>
              <a:t>απομακρύνει το παράδοξο από τη σκέψη ότι τρεφόμαστε με φαΐ και όχι με </a:t>
            </a:r>
            <a:r>
              <a:rPr lang="el-GR" i="1" dirty="0">
                <a:solidFill>
                  <a:srgbClr val="FF0000"/>
                </a:solidFill>
              </a:rPr>
              <a:t>ιδέες</a:t>
            </a:r>
            <a:r>
              <a:rPr lang="el-GR" dirty="0">
                <a:solidFill>
                  <a:srgbClr val="FF0000"/>
                </a:solidFill>
              </a:rPr>
              <a:t>. </a:t>
            </a:r>
            <a:endParaRPr lang="en-US" dirty="0"/>
          </a:p>
          <a:p>
            <a:pPr algn="just"/>
            <a:r>
              <a:rPr lang="el-GR" dirty="0"/>
              <a:t>Οι αισθητές ποιότητες είναι ιδέες</a:t>
            </a:r>
            <a:r>
              <a:rPr lang="en-US" dirty="0"/>
              <a:t> </a:t>
            </a:r>
          </a:p>
          <a:p>
            <a:pPr algn="just"/>
            <a:r>
              <a:rPr lang="el-GR" dirty="0"/>
              <a:t>«τρεφόμαστε και ντυνόμαστε με εκείνα τα πράγματα τα οποία αντιλαμβανόμαστε άμεσα με τις αισθήσεις μας</a:t>
            </a:r>
            <a:r>
              <a:rPr lang="en-US" dirty="0"/>
              <a:t>.</a:t>
            </a:r>
            <a:r>
              <a:rPr lang="el-GR" dirty="0"/>
              <a:t> Η σκληρότητα ή η μαλακότητα, το χρώμα, η γεύση, η θερμότητα, η μορφή, και άλλες παρόμοιες ποιότητες, οι οποίες συνδυαζόμενες συγκροτούν τα διάφορα </a:t>
            </a:r>
            <a:r>
              <a:rPr lang="el-GR" dirty="0">
                <a:solidFill>
                  <a:srgbClr val="FF0000"/>
                </a:solidFill>
              </a:rPr>
              <a:t>είδη επισιτισμού και ρουχισμού, έχει δειχθεί ότι υπάρχουν μόνο στον νου που τα αντιλαμβάνεται»</a:t>
            </a:r>
            <a:r>
              <a:rPr lang="en-US" dirty="0"/>
              <a:t>.</a:t>
            </a:r>
          </a:p>
          <a:p>
            <a:endParaRPr lang="en-US" dirty="0"/>
          </a:p>
        </p:txBody>
      </p:sp>
    </p:spTree>
    <p:extLst>
      <p:ext uri="{BB962C8B-B14F-4D97-AF65-F5344CB8AC3E}">
        <p14:creationId xmlns:p14="http://schemas.microsoft.com/office/powerpoint/2010/main" val="184845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33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6425" y="861665"/>
            <a:ext cx="8229600" cy="3720167"/>
          </a:xfrm>
        </p:spPr>
        <p:txBody>
          <a:bodyPr>
            <a:normAutofit/>
          </a:bodyPr>
          <a:lstStyle/>
          <a:p>
            <a:pPr algn="just"/>
            <a:r>
              <a:rPr lang="el-GR" dirty="0"/>
              <a:t>Διατύπωσε την αρχή ότι το</a:t>
            </a:r>
            <a:r>
              <a:rPr lang="en-GB" dirty="0"/>
              <a:t> </a:t>
            </a:r>
            <a:r>
              <a:rPr lang="el-GR" dirty="0"/>
              <a:t>να είναι/υπάρχει κάτι σημαίνει το να γίνεται αντιληπτό: το </a:t>
            </a:r>
            <a:r>
              <a:rPr lang="en-GB" dirty="0" err="1">
                <a:solidFill>
                  <a:srgbClr val="FF0000"/>
                </a:solidFill>
              </a:rPr>
              <a:t>esse</a:t>
            </a:r>
            <a:r>
              <a:rPr lang="en-US" dirty="0">
                <a:solidFill>
                  <a:srgbClr val="FF0000"/>
                </a:solidFill>
              </a:rPr>
              <a:t> </a:t>
            </a:r>
            <a:r>
              <a:rPr lang="el-GR" dirty="0"/>
              <a:t>είναι</a:t>
            </a:r>
            <a:r>
              <a:rPr lang="en-US" dirty="0"/>
              <a:t> </a:t>
            </a:r>
            <a:r>
              <a:rPr lang="en-GB" dirty="0">
                <a:solidFill>
                  <a:srgbClr val="FF0000"/>
                </a:solidFill>
              </a:rPr>
              <a:t>percipi</a:t>
            </a:r>
            <a:r>
              <a:rPr lang="en-GB" dirty="0"/>
              <a:t> </a:t>
            </a:r>
          </a:p>
          <a:p>
            <a:pPr algn="just"/>
            <a:r>
              <a:rPr lang="el-GR" dirty="0"/>
              <a:t>Έπεται ότι δεν υπάρχει τίποτα που να μη γίνεται αντιληπτό.</a:t>
            </a:r>
            <a:endParaRPr lang="en-GB" dirty="0"/>
          </a:p>
          <a:p>
            <a:pPr algn="just"/>
            <a:r>
              <a:rPr lang="el-GR" dirty="0"/>
              <a:t>Ακόμη και αν υπάρχουν αντικείμενα που κάποιος </a:t>
            </a:r>
            <a:r>
              <a:rPr lang="en-GB" dirty="0"/>
              <a:t>(</a:t>
            </a:r>
            <a:r>
              <a:rPr lang="el-GR" dirty="0"/>
              <a:t>ανθρώπινος</a:t>
            </a:r>
            <a:r>
              <a:rPr lang="en-GB" dirty="0"/>
              <a:t>)</a:t>
            </a:r>
            <a:r>
              <a:rPr lang="el-GR" dirty="0"/>
              <a:t> νους ίσως δεν αντιλαμβάνεται αυτή τη στιγμή</a:t>
            </a:r>
            <a:r>
              <a:rPr lang="en-GB" dirty="0"/>
              <a:t>, </a:t>
            </a:r>
            <a:r>
              <a:rPr lang="el-GR" dirty="0"/>
              <a:t>αυτά γίνονται πάντοτε αντιληπτά από το Θεό</a:t>
            </a:r>
            <a:r>
              <a:rPr lang="en-GB" dirty="0"/>
              <a:t>.</a:t>
            </a:r>
            <a:endParaRPr lang="en-US" dirty="0"/>
          </a:p>
        </p:txBody>
      </p:sp>
    </p:spTree>
    <p:extLst>
      <p:ext uri="{BB962C8B-B14F-4D97-AF65-F5344CB8AC3E}">
        <p14:creationId xmlns:p14="http://schemas.microsoft.com/office/powerpoint/2010/main" val="602424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75046"/>
          </a:xfrm>
        </p:spPr>
        <p:txBody>
          <a:bodyPr>
            <a:noAutofit/>
          </a:bodyPr>
          <a:lstStyle/>
          <a:p>
            <a:br>
              <a:rPr lang="en-US" sz="3600" b="1" dirty="0"/>
            </a:br>
            <a:br>
              <a:rPr lang="en-US" sz="3600" b="1" dirty="0"/>
            </a:br>
            <a:endParaRPr lang="en-US" sz="3600" b="1" dirty="0"/>
          </a:p>
        </p:txBody>
      </p:sp>
      <p:sp>
        <p:nvSpPr>
          <p:cNvPr id="3" name="Content Placeholder 2"/>
          <p:cNvSpPr>
            <a:spLocks noGrp="1"/>
          </p:cNvSpPr>
          <p:nvPr>
            <p:ph idx="1"/>
          </p:nvPr>
        </p:nvSpPr>
        <p:spPr>
          <a:xfrm>
            <a:off x="1981200" y="1066283"/>
            <a:ext cx="8229600" cy="5146841"/>
          </a:xfrm>
        </p:spPr>
        <p:txBody>
          <a:bodyPr>
            <a:normAutofit lnSpcReduction="10000"/>
          </a:bodyPr>
          <a:lstStyle/>
          <a:p>
            <a:pPr algn="just"/>
            <a:r>
              <a:rPr lang="el-GR" b="1" dirty="0"/>
              <a:t>Όλη η αιτιότητα είναι ένα ζήτημα της βούλησης ενός πνεύματος</a:t>
            </a:r>
            <a:r>
              <a:rPr lang="en-US" b="1" dirty="0"/>
              <a:t>.</a:t>
            </a:r>
            <a:endParaRPr lang="en-US" dirty="0"/>
          </a:p>
          <a:p>
            <a:pPr algn="just"/>
            <a:r>
              <a:rPr lang="el-GR" b="1" dirty="0"/>
              <a:t>Μόνον ο Θεός και οι νόες </a:t>
            </a:r>
            <a:r>
              <a:rPr lang="en-US" b="1" dirty="0"/>
              <a:t>(</a:t>
            </a:r>
            <a:r>
              <a:rPr lang="el-GR" b="1" dirty="0"/>
              <a:t>πνεύματα</a:t>
            </a:r>
            <a:r>
              <a:rPr lang="en-US" b="1" dirty="0"/>
              <a:t>) </a:t>
            </a:r>
            <a:r>
              <a:rPr lang="el-GR" b="1" dirty="0"/>
              <a:t>μπορούν να είναι αιτίες.</a:t>
            </a:r>
            <a:r>
              <a:rPr lang="en-US" b="1" dirty="0"/>
              <a:t> </a:t>
            </a:r>
            <a:endParaRPr lang="en-US" dirty="0"/>
          </a:p>
          <a:p>
            <a:pPr algn="just"/>
            <a:r>
              <a:rPr lang="el-GR" b="1" dirty="0"/>
              <a:t>Οι ιδέες είναι παθητικές και αδρανείς </a:t>
            </a:r>
            <a:r>
              <a:rPr lang="en-US" b="1" dirty="0"/>
              <a:t>(§25).</a:t>
            </a:r>
          </a:p>
          <a:p>
            <a:pPr marL="0" indent="0" algn="just">
              <a:buNone/>
            </a:pPr>
            <a:r>
              <a:rPr lang="el-GR" b="1" dirty="0"/>
              <a:t> Το επιχείρημα</a:t>
            </a:r>
            <a:endParaRPr lang="en-US" dirty="0"/>
          </a:p>
          <a:p>
            <a:pPr algn="just"/>
            <a:r>
              <a:rPr lang="el-GR" dirty="0"/>
              <a:t>Οι αιτίες μπορούν να είναι είτε υποστάσεις είτε κατηγορήματα</a:t>
            </a:r>
            <a:r>
              <a:rPr lang="en-US" dirty="0"/>
              <a:t>—</a:t>
            </a:r>
            <a:r>
              <a:rPr lang="el-GR" dirty="0"/>
              <a:t>η αιτία των ιδεών δεν είναι κατηγορήματα </a:t>
            </a:r>
            <a:r>
              <a:rPr lang="en-US" dirty="0"/>
              <a:t>(</a:t>
            </a:r>
            <a:r>
              <a:rPr lang="el-GR" dirty="0"/>
              <a:t>καθώς αυτά είναι παθητικές ιδέες</a:t>
            </a:r>
            <a:r>
              <a:rPr lang="en-US" dirty="0"/>
              <a:t>)</a:t>
            </a:r>
            <a:r>
              <a:rPr lang="el-GR" dirty="0"/>
              <a:t>.</a:t>
            </a:r>
            <a:r>
              <a:rPr lang="en-US" dirty="0"/>
              <a:t> </a:t>
            </a:r>
            <a:r>
              <a:rPr lang="el-GR" dirty="0"/>
              <a:t>Επομένως</a:t>
            </a:r>
            <a:r>
              <a:rPr lang="en-US" dirty="0"/>
              <a:t>, </a:t>
            </a:r>
            <a:r>
              <a:rPr lang="el-GR" dirty="0"/>
              <a:t>θα πρέπει να είναι υπόσταση. Δεν είναι μια υλική υπόσταση (κανένα τέτοιο πράγμα). Άρα</a:t>
            </a:r>
            <a:r>
              <a:rPr lang="en-US" dirty="0"/>
              <a:t> </a:t>
            </a:r>
            <a:r>
              <a:rPr lang="el-GR" dirty="0"/>
              <a:t>«η αιτία των ιδεών είναι μια ασώματη ενεργή υπόσταση ή πνεύμα»</a:t>
            </a:r>
            <a:r>
              <a:rPr lang="en-US" dirty="0"/>
              <a:t>.</a:t>
            </a:r>
          </a:p>
          <a:p>
            <a:endParaRPr lang="en-US" dirty="0"/>
          </a:p>
          <a:p>
            <a:endParaRPr lang="en-US" dirty="0"/>
          </a:p>
        </p:txBody>
      </p:sp>
    </p:spTree>
    <p:extLst>
      <p:ext uri="{BB962C8B-B14F-4D97-AF65-F5344CB8AC3E}">
        <p14:creationId xmlns:p14="http://schemas.microsoft.com/office/powerpoint/2010/main" val="3110843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4836"/>
          </a:xfrm>
        </p:spPr>
        <p:txBody>
          <a:bodyPr>
            <a:normAutofit/>
          </a:bodyPr>
          <a:lstStyle/>
          <a:p>
            <a:r>
              <a:rPr lang="el-GR" sz="3600" b="1" dirty="0"/>
              <a:t>Νόμοι της Φύσης</a:t>
            </a:r>
            <a:endParaRPr lang="en-US" sz="3600" dirty="0"/>
          </a:p>
        </p:txBody>
      </p:sp>
      <p:sp>
        <p:nvSpPr>
          <p:cNvPr id="3" name="Content Placeholder 2"/>
          <p:cNvSpPr>
            <a:spLocks noGrp="1"/>
          </p:cNvSpPr>
          <p:nvPr>
            <p:ph idx="1"/>
          </p:nvPr>
        </p:nvSpPr>
        <p:spPr>
          <a:xfrm>
            <a:off x="1981200" y="1243264"/>
            <a:ext cx="8229600" cy="4843211"/>
          </a:xfrm>
        </p:spPr>
        <p:txBody>
          <a:bodyPr>
            <a:normAutofit fontScale="77500" lnSpcReduction="20000"/>
          </a:bodyPr>
          <a:lstStyle/>
          <a:p>
            <a:pPr marL="0" indent="0" algn="just">
              <a:buNone/>
            </a:pPr>
            <a:r>
              <a:rPr lang="en-US" b="1" dirty="0"/>
              <a:t>O </a:t>
            </a:r>
            <a:r>
              <a:rPr lang="el-GR" b="1" dirty="0"/>
              <a:t>Θεός διεγείρει </a:t>
            </a:r>
            <a:r>
              <a:rPr lang="en-US" b="1" dirty="0"/>
              <a:t>(</a:t>
            </a:r>
            <a:r>
              <a:rPr lang="el-GR" b="1" dirty="0"/>
              <a:t>και προκαλεί</a:t>
            </a:r>
            <a:r>
              <a:rPr lang="en-US" b="1" dirty="0"/>
              <a:t>) </a:t>
            </a:r>
            <a:r>
              <a:rPr lang="el-GR" b="1" dirty="0"/>
              <a:t>σε εμάς ιδέες μέσω των νόμων της φύσης. </a:t>
            </a:r>
          </a:p>
          <a:p>
            <a:pPr marL="0" indent="0" algn="just">
              <a:buNone/>
            </a:pPr>
            <a:endParaRPr lang="en-US" dirty="0"/>
          </a:p>
          <a:p>
            <a:pPr marL="0" indent="0" algn="just">
              <a:buNone/>
            </a:pPr>
            <a:r>
              <a:rPr lang="el-GR" dirty="0"/>
              <a:t>Ο ισχυρισμός αυτός θεμελιώνεται στο γεγονός ότι </a:t>
            </a:r>
            <a:r>
              <a:rPr lang="el-GR" dirty="0">
                <a:solidFill>
                  <a:srgbClr val="FF0000"/>
                </a:solidFill>
              </a:rPr>
              <a:t>οι ιδέες έχουν «θαυμαστές συνδέσεις» και κανονικότητα. Μας έρχονται στην πραγματικότητα «σε ένα κανονικό ειρμό ή σειρά». </a:t>
            </a:r>
            <a:r>
              <a:rPr lang="el-GR" dirty="0"/>
              <a:t>Έτσι η τάξη και η κανονικότητα στη συνύπαρξη (</a:t>
            </a:r>
            <a:r>
              <a:rPr lang="en-US" dirty="0"/>
              <a:t>co-occurrence</a:t>
            </a:r>
            <a:r>
              <a:rPr lang="el-GR" dirty="0"/>
              <a:t>)</a:t>
            </a:r>
            <a:r>
              <a:rPr lang="en-US" dirty="0"/>
              <a:t> </a:t>
            </a:r>
            <a:r>
              <a:rPr lang="el-GR" dirty="0"/>
              <a:t>και τη διαδοχή ιδεών υποδηλώνουν ότι αυτές </a:t>
            </a:r>
            <a:r>
              <a:rPr lang="el-GR" u="sng" dirty="0"/>
              <a:t>προκαλούνται σε εμάς από μία Βούληση η οποία δρα με έναν </a:t>
            </a:r>
            <a:r>
              <a:rPr lang="el-GR" b="1" u="sng" dirty="0">
                <a:solidFill>
                  <a:srgbClr val="FF0000"/>
                </a:solidFill>
              </a:rPr>
              <a:t>τακτικό και κανονικό τρόπο</a:t>
            </a:r>
            <a:r>
              <a:rPr lang="el-GR" u="sng" dirty="0"/>
              <a:t>.</a:t>
            </a:r>
            <a:r>
              <a:rPr lang="en-US" u="sng" dirty="0"/>
              <a:t> </a:t>
            </a:r>
            <a:endParaRPr lang="el-GR" u="sng" dirty="0"/>
          </a:p>
          <a:p>
            <a:pPr marL="0" indent="0" algn="just">
              <a:buNone/>
            </a:pPr>
            <a:endParaRPr lang="el-GR" dirty="0"/>
          </a:p>
          <a:p>
            <a:pPr marL="0" indent="0" algn="just">
              <a:buNone/>
            </a:pPr>
            <a:endParaRPr lang="en-US" dirty="0"/>
          </a:p>
          <a:p>
            <a:pPr marL="0" indent="0" algn="just">
              <a:buNone/>
            </a:pPr>
            <a:r>
              <a:rPr lang="el-GR" b="1" dirty="0"/>
              <a:t>«Το σύνολο των </a:t>
            </a:r>
            <a:r>
              <a:rPr lang="el-GR" b="1" dirty="0">
                <a:solidFill>
                  <a:srgbClr val="FF0000"/>
                </a:solidFill>
              </a:rPr>
              <a:t>κανόνων</a:t>
            </a:r>
            <a:r>
              <a:rPr lang="el-GR" b="1" dirty="0"/>
              <a:t> ή εδραιωμένων μεθόδων</a:t>
            </a:r>
            <a:r>
              <a:rPr lang="en-US" b="1" dirty="0"/>
              <a:t>, </a:t>
            </a:r>
            <a:r>
              <a:rPr lang="el-GR" b="1" dirty="0"/>
              <a:t>σύμφωνα με τους οποίους ο νους από τον οποίο εξαρτόμαστε διεγείρει σε εμάς τις ιδέες της αίσθησης</a:t>
            </a:r>
            <a:r>
              <a:rPr lang="en-US" b="1" dirty="0"/>
              <a:t>, </a:t>
            </a:r>
            <a:r>
              <a:rPr lang="el-GR" b="1" dirty="0"/>
              <a:t>ονομάζονται «νόμοι της φύσης». Και αυτούς τους μαθαίνουμε από την εμπειρία, που μας διδάσκει ότι </a:t>
            </a:r>
            <a:r>
              <a:rPr lang="el-GR" b="1" dirty="0">
                <a:solidFill>
                  <a:srgbClr val="FF0000"/>
                </a:solidFill>
              </a:rPr>
              <a:t>αυτές και αυτές οι ιδέες παρευρίσκονται μαζί με αυτές και αυτές τις άλλες ιδέες στη συνηθισμένη πορεία των πραγμάτων</a:t>
            </a:r>
            <a:r>
              <a:rPr lang="en-US" b="1" dirty="0"/>
              <a:t>.</a:t>
            </a:r>
            <a:r>
              <a:rPr lang="en-US" dirty="0"/>
              <a:t> (§30) </a:t>
            </a:r>
          </a:p>
          <a:p>
            <a:endParaRPr lang="en-US" dirty="0"/>
          </a:p>
        </p:txBody>
      </p:sp>
    </p:spTree>
    <p:extLst>
      <p:ext uri="{BB962C8B-B14F-4D97-AF65-F5344CB8AC3E}">
        <p14:creationId xmlns:p14="http://schemas.microsoft.com/office/powerpoint/2010/main" val="183690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199" y="708526"/>
            <a:ext cx="8448675" cy="4892174"/>
          </a:xfrm>
        </p:spPr>
        <p:txBody>
          <a:bodyPr>
            <a:normAutofit fontScale="92500" lnSpcReduction="20000"/>
          </a:bodyPr>
          <a:lstStyle/>
          <a:p>
            <a:pPr marL="0" indent="0" algn="just">
              <a:buNone/>
            </a:pPr>
            <a:r>
              <a:rPr lang="el-GR" b="1" dirty="0"/>
              <a:t>Οι Νόμοι πηγάζουν από τη Βούληση του Θεού</a:t>
            </a:r>
            <a:r>
              <a:rPr lang="en-US" b="1" dirty="0"/>
              <a:t>. </a:t>
            </a:r>
            <a:r>
              <a:rPr lang="el-GR" dirty="0"/>
              <a:t>Είναι εκφράσεις της Βούλησης του Θεού</a:t>
            </a:r>
            <a:r>
              <a:rPr lang="en-US" dirty="0"/>
              <a:t> </a:t>
            </a:r>
            <a:r>
              <a:rPr lang="el-GR" dirty="0"/>
              <a:t>να ενεργεί με έναν τακτικό τρόπο</a:t>
            </a:r>
            <a:r>
              <a:rPr lang="en-US" dirty="0"/>
              <a:t>. </a:t>
            </a:r>
            <a:endParaRPr lang="el-GR" dirty="0"/>
          </a:p>
          <a:p>
            <a:pPr marL="0" indent="0" algn="just">
              <a:buNone/>
            </a:pPr>
            <a:endParaRPr lang="en-US" dirty="0"/>
          </a:p>
          <a:p>
            <a:pPr marL="0" indent="0" algn="just">
              <a:buNone/>
            </a:pPr>
            <a:r>
              <a:rPr lang="el-GR" b="1" dirty="0"/>
              <a:t>Οι Νόμοι της Φύσης συνάγονται από την παρατήρηση και την εμπειρική μελέτη.</a:t>
            </a:r>
          </a:p>
          <a:p>
            <a:pPr marL="0" indent="0" algn="just">
              <a:buNone/>
            </a:pPr>
            <a:endParaRPr lang="el-GR" b="1" dirty="0"/>
          </a:p>
          <a:p>
            <a:pPr marL="0" indent="0" algn="just">
              <a:buNone/>
            </a:pPr>
            <a:r>
              <a:rPr lang="el-GR" dirty="0"/>
              <a:t>Οι νόμοι δεν ανακαλύπτονται </a:t>
            </a:r>
            <a:r>
              <a:rPr lang="en-US" dirty="0"/>
              <a:t>a priori </a:t>
            </a:r>
            <a:r>
              <a:rPr lang="el-GR" dirty="0"/>
              <a:t>με την αναζήτηση «αναγκαίων συνδέσεων μεταξύ των ιδεών»</a:t>
            </a:r>
            <a:r>
              <a:rPr lang="en-US" dirty="0"/>
              <a:t>. </a:t>
            </a:r>
            <a:endParaRPr lang="el-GR" dirty="0"/>
          </a:p>
          <a:p>
            <a:pPr marL="0" indent="0" algn="just">
              <a:buNone/>
            </a:pPr>
            <a:endParaRPr lang="en-US" dirty="0"/>
          </a:p>
          <a:p>
            <a:pPr marL="0" indent="0" algn="just">
              <a:buNone/>
            </a:pPr>
            <a:r>
              <a:rPr lang="el-GR" dirty="0"/>
              <a:t>Στην πραγματικότητα, δεν υπάρχουν </a:t>
            </a:r>
            <a:r>
              <a:rPr lang="el-GR" b="1" dirty="0"/>
              <a:t>μη αναγκαίες συνδέσεις μεταξύ των ιδεών.</a:t>
            </a:r>
            <a:r>
              <a:rPr lang="en-US" dirty="0"/>
              <a:t> </a:t>
            </a:r>
            <a:r>
              <a:rPr lang="el-GR" dirty="0"/>
              <a:t>Αλλά οι ιδέες συνδέονται η μία με την άλλη σύμφωνα με τους νόμους της φύσης </a:t>
            </a:r>
            <a:r>
              <a:rPr lang="en-US" dirty="0"/>
              <a:t>(</a:t>
            </a:r>
            <a:r>
              <a:rPr lang="el-GR" dirty="0"/>
              <a:t>που ανακαλύπτονται με παρατήρηση</a:t>
            </a:r>
            <a:r>
              <a:rPr lang="en-US" dirty="0"/>
              <a:t>) (§31)</a:t>
            </a:r>
          </a:p>
          <a:p>
            <a:pPr marL="0" indent="0">
              <a:buNone/>
            </a:pPr>
            <a:endParaRPr lang="en-US" dirty="0"/>
          </a:p>
        </p:txBody>
      </p:sp>
    </p:spTree>
    <p:extLst>
      <p:ext uri="{BB962C8B-B14F-4D97-AF65-F5344CB8AC3E}">
        <p14:creationId xmlns:p14="http://schemas.microsoft.com/office/powerpoint/2010/main" val="1826799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51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1316" y="574843"/>
            <a:ext cx="8986684" cy="5855369"/>
          </a:xfrm>
        </p:spPr>
        <p:txBody>
          <a:bodyPr>
            <a:normAutofit/>
          </a:bodyPr>
          <a:lstStyle/>
          <a:p>
            <a:pPr marL="0" indent="0" algn="just">
              <a:buNone/>
            </a:pPr>
            <a:r>
              <a:rPr lang="el-GR" dirty="0">
                <a:latin typeface="+mn-lt"/>
              </a:rPr>
              <a:t>«Υπάρχουν ορισμένοι γενικοί νόμοι που </a:t>
            </a:r>
            <a:r>
              <a:rPr lang="el-GR" b="1" dirty="0">
                <a:latin typeface="+mn-lt"/>
              </a:rPr>
              <a:t>διατρέχουν όλη την αλυσίδα των φυσικών αποτελεσμάτων. </a:t>
            </a:r>
            <a:r>
              <a:rPr lang="el-GR" dirty="0">
                <a:latin typeface="+mn-lt"/>
              </a:rPr>
              <a:t>Αυτοί μαθαίνονται με </a:t>
            </a:r>
            <a:r>
              <a:rPr lang="el-GR" b="1" dirty="0">
                <a:latin typeface="+mn-lt"/>
              </a:rPr>
              <a:t>την παρατήρηση και τη μελέτη της φύσης</a:t>
            </a:r>
            <a:r>
              <a:rPr lang="en-US" dirty="0">
                <a:latin typeface="+mn-lt"/>
              </a:rPr>
              <a:t>, </a:t>
            </a:r>
            <a:r>
              <a:rPr lang="el-GR" dirty="0">
                <a:latin typeface="+mn-lt"/>
              </a:rPr>
              <a:t>και εφαρμόζονται από τους ανθρώπους τόσο στο σχηματισμό τεχνητών πρ</a:t>
            </a:r>
            <a:r>
              <a:rPr lang="el-GR" dirty="0"/>
              <a:t>αγμάτων για τη χρήση και τον καλλωπισμό της ζωής όσο και στην εξήγηση </a:t>
            </a:r>
            <a:r>
              <a:rPr lang="el-GR" dirty="0">
                <a:latin typeface="+mn-lt"/>
              </a:rPr>
              <a:t>διαφόρων φαινομένων </a:t>
            </a:r>
            <a:r>
              <a:rPr lang="en-US" dirty="0">
                <a:latin typeface="+mn-lt"/>
              </a:rPr>
              <a:t>: </a:t>
            </a:r>
            <a:r>
              <a:rPr lang="el-GR" dirty="0">
                <a:latin typeface="+mn-lt"/>
              </a:rPr>
              <a:t>η οποία αποσαφήνιση</a:t>
            </a:r>
            <a:r>
              <a:rPr lang="en-US" dirty="0">
                <a:latin typeface="+mn-lt"/>
              </a:rPr>
              <a:t> </a:t>
            </a:r>
            <a:r>
              <a:rPr lang="el-GR" dirty="0">
                <a:latin typeface="+mn-lt"/>
              </a:rPr>
              <a:t>(</a:t>
            </a:r>
            <a:r>
              <a:rPr lang="en-US" b="1" dirty="0">
                <a:latin typeface="+mn-lt"/>
              </a:rPr>
              <a:t>explication</a:t>
            </a:r>
            <a:r>
              <a:rPr lang="el-GR" b="1" dirty="0">
                <a:latin typeface="+mn-lt"/>
              </a:rPr>
              <a:t>)</a:t>
            </a:r>
            <a:r>
              <a:rPr lang="en-US" b="1" dirty="0">
                <a:latin typeface="+mn-lt"/>
              </a:rPr>
              <a:t> </a:t>
            </a:r>
            <a:r>
              <a:rPr lang="el-GR" b="1" dirty="0">
                <a:latin typeface="+mn-lt"/>
              </a:rPr>
              <a:t>συνίσταται μόνο στην </a:t>
            </a:r>
            <a:r>
              <a:rPr lang="el-GR" b="1" dirty="0"/>
              <a:t>αν</a:t>
            </a:r>
            <a:r>
              <a:rPr lang="el-GR" b="1" dirty="0">
                <a:latin typeface="+mn-lt"/>
              </a:rPr>
              <a:t>άδειξη της συμφωνίας που έχει οποιοδήποτε φαινόμενο με τους γενικούς νόμους της φύσης </a:t>
            </a:r>
            <a:r>
              <a:rPr lang="el-GR" dirty="0">
                <a:latin typeface="+mn-lt"/>
              </a:rPr>
              <a:t>ή</a:t>
            </a:r>
            <a:r>
              <a:rPr lang="en-US" dirty="0">
                <a:latin typeface="+mn-lt"/>
              </a:rPr>
              <a:t>, </a:t>
            </a:r>
            <a:r>
              <a:rPr lang="el-GR" dirty="0">
                <a:latin typeface="+mn-lt"/>
              </a:rPr>
              <a:t>πράγμα που είναι το ίδιο</a:t>
            </a:r>
            <a:r>
              <a:rPr lang="en-US" dirty="0">
                <a:latin typeface="+mn-lt"/>
              </a:rPr>
              <a:t>, </a:t>
            </a:r>
            <a:r>
              <a:rPr lang="el-GR" dirty="0">
                <a:latin typeface="+mn-lt"/>
              </a:rPr>
              <a:t>στην ανακάλυψη </a:t>
            </a:r>
            <a:r>
              <a:rPr lang="el-GR" b="1" dirty="0">
                <a:latin typeface="+mn-lt"/>
              </a:rPr>
              <a:t>της ομοιομορφίας που υπάρχει στην παραγωγή φυσικών αποτελεσμάτων</a:t>
            </a:r>
            <a:r>
              <a:rPr lang="en-US" dirty="0">
                <a:latin typeface="+mn-lt"/>
              </a:rPr>
              <a:t>, </a:t>
            </a:r>
            <a:r>
              <a:rPr lang="el-GR" dirty="0">
                <a:latin typeface="+mn-lt"/>
              </a:rPr>
              <a:t>όπως θα καταστεί σαφές σε οποιονδήποτε παρακολουθήσει τα διάφορα παραδείγματα που οι φιλόσοφοι παριστάνουν ότι </a:t>
            </a:r>
            <a:r>
              <a:rPr lang="el-GR" dirty="0"/>
              <a:t>είναι </a:t>
            </a:r>
            <a:r>
              <a:rPr lang="el-GR" dirty="0">
                <a:latin typeface="+mn-lt"/>
              </a:rPr>
              <a:t>φαινόμενα</a:t>
            </a:r>
            <a:r>
              <a:rPr lang="el-GR" dirty="0"/>
              <a:t>»</a:t>
            </a:r>
            <a:r>
              <a:rPr lang="en-US" dirty="0">
                <a:latin typeface="+mn-lt"/>
              </a:rPr>
              <a:t>. </a:t>
            </a:r>
          </a:p>
        </p:txBody>
      </p:sp>
    </p:spTree>
    <p:extLst>
      <p:ext uri="{BB962C8B-B14F-4D97-AF65-F5344CB8AC3E}">
        <p14:creationId xmlns:p14="http://schemas.microsoft.com/office/powerpoint/2010/main" val="2843772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61475"/>
            <a:ext cx="8229600" cy="5815263"/>
          </a:xfrm>
        </p:spPr>
        <p:txBody>
          <a:bodyPr>
            <a:normAutofit/>
          </a:bodyPr>
          <a:lstStyle/>
          <a:p>
            <a:pPr marL="0" indent="0" algn="just">
              <a:buNone/>
            </a:pPr>
            <a:r>
              <a:rPr lang="el-GR" dirty="0">
                <a:latin typeface="+mn-lt"/>
              </a:rPr>
              <a:t>Για τον</a:t>
            </a:r>
            <a:r>
              <a:rPr lang="en-US" dirty="0">
                <a:latin typeface="+mn-lt"/>
              </a:rPr>
              <a:t> Berkeley, </a:t>
            </a:r>
            <a:r>
              <a:rPr lang="el-GR" dirty="0">
                <a:latin typeface="+mn-lt"/>
              </a:rPr>
              <a:t>οι νόμοι υποκαθιστούν την αιτιότητα στο επίπεδο των φυσικών φαινομένων</a:t>
            </a:r>
            <a:r>
              <a:rPr lang="en-US" dirty="0">
                <a:latin typeface="+mn-lt"/>
              </a:rPr>
              <a:t>. </a:t>
            </a:r>
            <a:r>
              <a:rPr lang="el-GR" b="1" dirty="0">
                <a:latin typeface="+mn-lt"/>
              </a:rPr>
              <a:t>Δεν υπάρχουν παραγωγικές αιτίες.</a:t>
            </a:r>
            <a:r>
              <a:rPr lang="en-US" dirty="0">
                <a:latin typeface="+mn-lt"/>
              </a:rPr>
              <a:t> </a:t>
            </a:r>
            <a:r>
              <a:rPr lang="el-GR" dirty="0"/>
              <a:t>Υπάρχουν νόμοι </a:t>
            </a:r>
            <a:r>
              <a:rPr lang="el-GR" dirty="0">
                <a:latin typeface="+mn-lt"/>
              </a:rPr>
              <a:t>οι οποίοι </a:t>
            </a:r>
            <a:r>
              <a:rPr lang="el-GR" dirty="0"/>
              <a:t>διέπουν </a:t>
            </a:r>
            <a:r>
              <a:rPr lang="el-GR" dirty="0">
                <a:latin typeface="+mn-lt"/>
              </a:rPr>
              <a:t>τα φυσικά φαινόμενα.</a:t>
            </a:r>
            <a:r>
              <a:rPr lang="en-US" dirty="0">
                <a:latin typeface="+mn-lt"/>
              </a:rPr>
              <a:t> </a:t>
            </a:r>
            <a:r>
              <a:rPr lang="el-GR" b="1" dirty="0">
                <a:latin typeface="+mn-lt"/>
              </a:rPr>
              <a:t>Η παραγωγή ενός φυσικού αποτελέσματος  είναι</a:t>
            </a:r>
            <a:r>
              <a:rPr lang="en-US" b="1" dirty="0">
                <a:latin typeface="+mn-lt"/>
              </a:rPr>
              <a:t> </a:t>
            </a:r>
            <a:r>
              <a:rPr lang="el-GR" b="1" dirty="0">
                <a:latin typeface="+mn-lt"/>
              </a:rPr>
              <a:t>υπαγωγή σε έναν νόμο</a:t>
            </a:r>
            <a:r>
              <a:rPr lang="el-GR" b="1" dirty="0"/>
              <a:t>. </a:t>
            </a:r>
            <a:r>
              <a:rPr lang="el-GR" dirty="0">
                <a:latin typeface="+mn-lt"/>
              </a:rPr>
              <a:t>Και έτσι</a:t>
            </a:r>
            <a:r>
              <a:rPr lang="en-US" dirty="0">
                <a:latin typeface="+mn-lt"/>
              </a:rPr>
              <a:t>, </a:t>
            </a:r>
            <a:r>
              <a:rPr lang="el-GR" dirty="0">
                <a:latin typeface="+mn-lt"/>
              </a:rPr>
              <a:t>είναι</a:t>
            </a:r>
            <a:r>
              <a:rPr lang="en-US" dirty="0">
                <a:latin typeface="+mn-lt"/>
              </a:rPr>
              <a:t> </a:t>
            </a:r>
            <a:r>
              <a:rPr lang="el-GR" b="1" dirty="0">
                <a:solidFill>
                  <a:srgbClr val="FF0000"/>
                </a:solidFill>
              </a:rPr>
              <a:t>νομολογική</a:t>
            </a:r>
            <a:r>
              <a:rPr lang="en-US" b="1" dirty="0">
                <a:solidFill>
                  <a:srgbClr val="FF0000"/>
                </a:solidFill>
                <a:latin typeface="+mn-lt"/>
              </a:rPr>
              <a:t> (</a:t>
            </a:r>
            <a:r>
              <a:rPr lang="el-GR" b="1" dirty="0">
                <a:solidFill>
                  <a:srgbClr val="FF0000"/>
                </a:solidFill>
                <a:latin typeface="+mn-lt"/>
              </a:rPr>
              <a:t>αλλά μη-</a:t>
            </a:r>
            <a:r>
              <a:rPr lang="el-GR" b="1" dirty="0" err="1">
                <a:solidFill>
                  <a:srgbClr val="FF0000"/>
                </a:solidFill>
                <a:latin typeface="+mn-lt"/>
              </a:rPr>
              <a:t>αιτιακή</a:t>
            </a:r>
            <a:r>
              <a:rPr lang="en-US" b="1" dirty="0">
                <a:solidFill>
                  <a:srgbClr val="FF0000"/>
                </a:solidFill>
                <a:latin typeface="+mn-lt"/>
              </a:rPr>
              <a:t>) </a:t>
            </a:r>
            <a:r>
              <a:rPr lang="el-GR" b="1" dirty="0">
                <a:solidFill>
                  <a:srgbClr val="FF0000"/>
                </a:solidFill>
                <a:latin typeface="+mn-lt"/>
              </a:rPr>
              <a:t>εξήγηση</a:t>
            </a:r>
            <a:r>
              <a:rPr lang="en-US" dirty="0">
                <a:latin typeface="+mn-lt"/>
              </a:rPr>
              <a:t>. </a:t>
            </a:r>
          </a:p>
          <a:p>
            <a:pPr marL="0" indent="0" algn="just">
              <a:buNone/>
            </a:pPr>
            <a:endParaRPr lang="en-US" dirty="0">
              <a:latin typeface="+mn-lt"/>
            </a:endParaRPr>
          </a:p>
          <a:p>
            <a:pPr marL="0" indent="0" algn="just">
              <a:buNone/>
            </a:pPr>
            <a:r>
              <a:rPr lang="el-GR" dirty="0">
                <a:latin typeface="+mn-lt"/>
              </a:rPr>
              <a:t>Ο Θεός ενεργεί μέσω των νόμων σε όλα τα επίπεδα</a:t>
            </a:r>
            <a:r>
              <a:rPr lang="en-US" dirty="0">
                <a:latin typeface="+mn-lt"/>
              </a:rPr>
              <a:t>. </a:t>
            </a:r>
            <a:r>
              <a:rPr lang="el-GR" dirty="0">
                <a:latin typeface="+mn-lt"/>
              </a:rPr>
              <a:t>Και εξαιτίας αυτού</a:t>
            </a:r>
            <a:r>
              <a:rPr lang="en-US" dirty="0">
                <a:latin typeface="+mn-lt"/>
              </a:rPr>
              <a:t>, </a:t>
            </a:r>
            <a:r>
              <a:rPr lang="el-GR" dirty="0">
                <a:latin typeface="+mn-lt"/>
              </a:rPr>
              <a:t>παράγει </a:t>
            </a:r>
            <a:r>
              <a:rPr lang="en-US" dirty="0">
                <a:latin typeface="+mn-lt"/>
              </a:rPr>
              <a:t>(</a:t>
            </a:r>
            <a:r>
              <a:rPr lang="el-GR" dirty="0">
                <a:latin typeface="+mn-lt"/>
              </a:rPr>
              <a:t>κυριολεκτικά αυτή τη φορά</a:t>
            </a:r>
            <a:r>
              <a:rPr lang="en-US" dirty="0">
                <a:latin typeface="+mn-lt"/>
              </a:rPr>
              <a:t>, </a:t>
            </a:r>
            <a:r>
              <a:rPr lang="el-GR" dirty="0">
                <a:latin typeface="+mn-lt"/>
              </a:rPr>
              <a:t>καθώς είναι ένα ποιητικό αίτιο</a:t>
            </a:r>
            <a:r>
              <a:rPr lang="en-US" dirty="0">
                <a:latin typeface="+mn-lt"/>
              </a:rPr>
              <a:t>) </a:t>
            </a:r>
            <a:r>
              <a:rPr lang="el-GR" dirty="0">
                <a:latin typeface="+mn-lt"/>
              </a:rPr>
              <a:t>κάθε αποτέλεσμα </a:t>
            </a:r>
            <a:r>
              <a:rPr lang="el-GR" b="1" dirty="0"/>
              <a:t>«σύμφωνα με τους ισχύοντες μηχανικούς νόμους </a:t>
            </a:r>
            <a:r>
              <a:rPr lang="el-GR" b="1" dirty="0">
                <a:latin typeface="+mn-lt"/>
              </a:rPr>
              <a:t>της φύσης»</a:t>
            </a:r>
            <a:r>
              <a:rPr lang="en-US" dirty="0">
                <a:latin typeface="+mn-lt"/>
              </a:rPr>
              <a:t>. </a:t>
            </a:r>
          </a:p>
        </p:txBody>
      </p:sp>
    </p:spTree>
    <p:extLst>
      <p:ext uri="{BB962C8B-B14F-4D97-AF65-F5344CB8AC3E}">
        <p14:creationId xmlns:p14="http://schemas.microsoft.com/office/powerpoint/2010/main" val="1265188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60552"/>
          </a:xfrm>
        </p:spPr>
        <p:txBody>
          <a:bodyPr>
            <a:normAutofit fontScale="90000"/>
          </a:bodyPr>
          <a:lstStyle/>
          <a:p>
            <a:br>
              <a:rPr lang="en-US" b="1" dirty="0"/>
            </a:br>
            <a:r>
              <a:rPr lang="el-GR" b="1" dirty="0"/>
              <a:t>Ο </a:t>
            </a:r>
            <a:r>
              <a:rPr lang="en-US" b="1" dirty="0"/>
              <a:t>Berkeley </a:t>
            </a:r>
            <a:r>
              <a:rPr lang="el-GR" b="1" dirty="0"/>
              <a:t>και η σωματιδιακή θεωρία</a:t>
            </a:r>
            <a:br>
              <a:rPr lang="en-US" dirty="0"/>
            </a:br>
            <a:endParaRPr lang="en-US" dirty="0"/>
          </a:p>
        </p:txBody>
      </p:sp>
      <p:sp>
        <p:nvSpPr>
          <p:cNvPr id="3" name="Content Placeholder 2"/>
          <p:cNvSpPr>
            <a:spLocks noGrp="1"/>
          </p:cNvSpPr>
          <p:nvPr>
            <p:ph idx="1"/>
          </p:nvPr>
        </p:nvSpPr>
        <p:spPr>
          <a:xfrm>
            <a:off x="1981200" y="1296738"/>
            <a:ext cx="8325853" cy="5227051"/>
          </a:xfrm>
        </p:spPr>
        <p:txBody>
          <a:bodyPr>
            <a:normAutofit fontScale="70000" lnSpcReduction="20000"/>
          </a:bodyPr>
          <a:lstStyle/>
          <a:p>
            <a:pPr marL="0" indent="0">
              <a:buNone/>
            </a:pPr>
            <a:r>
              <a:rPr lang="en-US" b="1" dirty="0"/>
              <a:t> </a:t>
            </a:r>
            <a:endParaRPr lang="en-US" dirty="0"/>
          </a:p>
          <a:p>
            <a:pPr algn="just"/>
            <a:r>
              <a:rPr lang="en-US" b="1" dirty="0"/>
              <a:t>§60</a:t>
            </a:r>
            <a:r>
              <a:rPr lang="en-US" dirty="0"/>
              <a:t> </a:t>
            </a:r>
            <a:r>
              <a:rPr lang="el-GR" dirty="0"/>
              <a:t>«Σύμφωνα με αυτή τη θεωρία </a:t>
            </a:r>
            <a:r>
              <a:rPr lang="en-US" dirty="0"/>
              <a:t>[</a:t>
            </a:r>
            <a:r>
              <a:rPr lang="el-GR" dirty="0"/>
              <a:t>δηλ. του</a:t>
            </a:r>
            <a:r>
              <a:rPr lang="en-US" dirty="0"/>
              <a:t> Berkeley], </a:t>
            </a:r>
            <a:r>
              <a:rPr lang="el-GR" dirty="0"/>
              <a:t>αν και ένας τεχνίτης έχει κατασκευάσει το ελατήριο και τους τροχούς</a:t>
            </a:r>
            <a:r>
              <a:rPr lang="en-US" dirty="0"/>
              <a:t>, </a:t>
            </a:r>
            <a:r>
              <a:rPr lang="el-GR" dirty="0"/>
              <a:t>και κάθε κίνηση ενός ρολογιού</a:t>
            </a:r>
            <a:r>
              <a:rPr lang="en-US" dirty="0"/>
              <a:t>, </a:t>
            </a:r>
            <a:r>
              <a:rPr lang="el-GR" dirty="0"/>
              <a:t>και τα έχει ρυθμίσει κατά τέτοιον τρόπο σαν να γνώριζε ότι θα παραγάγει τις κινήσεις που σχεδίασε, </a:t>
            </a:r>
            <a:r>
              <a:rPr lang="el-GR" b="1" dirty="0"/>
              <a:t>θα πρέπει ωστόσο να σκέφτεται ότι όλο αυτό δεν έγινε για κανέναν σκοπό</a:t>
            </a:r>
            <a:r>
              <a:rPr lang="en-US" b="1" dirty="0"/>
              <a:t>, </a:t>
            </a:r>
            <a:r>
              <a:rPr lang="el-GR" b="1" dirty="0"/>
              <a:t>και ότι υπάρχει μια διάνοια η οποία κατευθύνει το δείκτη</a:t>
            </a:r>
            <a:r>
              <a:rPr lang="en-US" b="1" dirty="0"/>
              <a:t>, </a:t>
            </a:r>
            <a:r>
              <a:rPr lang="el-GR" b="1" dirty="0"/>
              <a:t>και δείχνει την ώρα της ημέρας</a:t>
            </a:r>
            <a:r>
              <a:rPr lang="en-US" dirty="0"/>
              <a:t>. </a:t>
            </a:r>
            <a:r>
              <a:rPr lang="el-GR" dirty="0"/>
              <a:t>Εάν είναι έτσι</a:t>
            </a:r>
            <a:r>
              <a:rPr lang="en-US" dirty="0"/>
              <a:t>, </a:t>
            </a:r>
            <a:r>
              <a:rPr lang="el-GR" dirty="0"/>
              <a:t>γιατί δεν θα μπορούσε να το κάνει αυτό η διάνοια</a:t>
            </a:r>
            <a:r>
              <a:rPr lang="en-US" dirty="0"/>
              <a:t>, </a:t>
            </a:r>
            <a:r>
              <a:rPr lang="el-GR" b="1" dirty="0"/>
              <a:t>χωρίς αυτός να μπαίνει στον κόπο να φτιάχνει τις κινήσεις και να τις συνδέσεις;</a:t>
            </a:r>
            <a:r>
              <a:rPr lang="en-US" dirty="0"/>
              <a:t> </a:t>
            </a:r>
            <a:r>
              <a:rPr lang="el-GR" b="1" dirty="0"/>
              <a:t>Γιατί ένα άδειο κουτί δεν εξυπηρετεί εξίσου καλά με ένα άλλο; </a:t>
            </a:r>
            <a:r>
              <a:rPr lang="el-GR" dirty="0"/>
              <a:t>Και πώς γίνεται</a:t>
            </a:r>
            <a:r>
              <a:rPr lang="en-US" dirty="0"/>
              <a:t>, </a:t>
            </a:r>
            <a:r>
              <a:rPr lang="el-GR" dirty="0"/>
              <a:t>κάθε φορά που υπάρχει κάποια βλάβη στη λειτουργία του ρολογιού</a:t>
            </a:r>
            <a:r>
              <a:rPr lang="en-US" dirty="0"/>
              <a:t>, </a:t>
            </a:r>
            <a:r>
              <a:rPr lang="el-GR" b="1" dirty="0"/>
              <a:t>να μπορεί να βρεθεί μια αντίστοιχη διαταραχή στις κινήσεις</a:t>
            </a:r>
            <a:r>
              <a:rPr lang="en-US" b="1" dirty="0"/>
              <a:t>, </a:t>
            </a:r>
            <a:r>
              <a:rPr lang="el-GR" b="1" dirty="0"/>
              <a:t>που να επιδιορθώνεται από το επιδέξιο χέρι</a:t>
            </a:r>
            <a:r>
              <a:rPr lang="en-US" b="1" dirty="0"/>
              <a:t>, </a:t>
            </a:r>
            <a:r>
              <a:rPr lang="el-GR" b="1" dirty="0"/>
              <a:t>και όλα να είναι πάλι καλά; </a:t>
            </a:r>
            <a:r>
              <a:rPr lang="el-GR" dirty="0"/>
              <a:t>Το ίδιο μπορεί να ειπωθεί και για όλη τη </a:t>
            </a:r>
            <a:r>
              <a:rPr lang="el-GR" b="1" dirty="0"/>
              <a:t>φύση του ρολογιού</a:t>
            </a:r>
            <a:r>
              <a:rPr lang="en-US" dirty="0"/>
              <a:t>, [</a:t>
            </a:r>
            <a:r>
              <a:rPr lang="el-GR" dirty="0"/>
              <a:t>ένα</a:t>
            </a:r>
            <a:r>
              <a:rPr lang="en-US" dirty="0"/>
              <a:t>] </a:t>
            </a:r>
            <a:r>
              <a:rPr lang="el-GR" b="1" dirty="0"/>
              <a:t>μεγάλο μέρος της οποίας είναι τόσο</a:t>
            </a:r>
            <a:r>
              <a:rPr lang="en-US" b="1" dirty="0"/>
              <a:t> </a:t>
            </a:r>
            <a:r>
              <a:rPr lang="el-GR" b="1" dirty="0"/>
              <a:t>περίτεχνο και λεπτοδουλεμένο ώστε σπάνια να μπορεί να διακριθεί και από το καλύτερο μικροσκόπιο</a:t>
            </a:r>
            <a:r>
              <a:rPr lang="en-US" b="1" dirty="0"/>
              <a:t>.</a:t>
            </a:r>
            <a:r>
              <a:rPr lang="en-US" dirty="0"/>
              <a:t> </a:t>
            </a:r>
            <a:r>
              <a:rPr lang="el-GR" dirty="0"/>
              <a:t>Εν ολίγοις</a:t>
            </a:r>
            <a:r>
              <a:rPr lang="en-US" dirty="0"/>
              <a:t>, </a:t>
            </a:r>
            <a:r>
              <a:rPr lang="el-GR" dirty="0"/>
              <a:t>θα ρωτήσει κανείς</a:t>
            </a:r>
            <a:r>
              <a:rPr lang="en-US" dirty="0"/>
              <a:t>, </a:t>
            </a:r>
            <a:r>
              <a:rPr lang="el-GR" dirty="0"/>
              <a:t>πώς σύμφωνα με τις αρχές μας μπορεί </a:t>
            </a:r>
            <a:r>
              <a:rPr lang="el-GR" b="1" dirty="0"/>
              <a:t>να δοθεί οποιαδήποτε ανεκτική θεωρία</a:t>
            </a:r>
            <a:r>
              <a:rPr lang="en-US" dirty="0"/>
              <a:t>, </a:t>
            </a:r>
            <a:r>
              <a:rPr lang="el-GR" dirty="0"/>
              <a:t>ή </a:t>
            </a:r>
            <a:r>
              <a:rPr lang="el-GR" b="1" dirty="0"/>
              <a:t>να αποδοθεί οποιαδήποτε τελική αιτία</a:t>
            </a:r>
            <a:r>
              <a:rPr lang="en-US" dirty="0"/>
              <a:t>, </a:t>
            </a:r>
            <a:r>
              <a:rPr lang="el-GR" dirty="0"/>
              <a:t>ενός αναρίθμητου πλήθους σωμάτων και μηχανών</a:t>
            </a:r>
            <a:r>
              <a:rPr lang="en-US" dirty="0"/>
              <a:t> </a:t>
            </a:r>
            <a:r>
              <a:rPr lang="el-GR" dirty="0"/>
              <a:t>πλαισιωμένων με την πιο εκλεκτή</a:t>
            </a:r>
            <a:r>
              <a:rPr lang="en-US" dirty="0"/>
              <a:t> </a:t>
            </a:r>
            <a:r>
              <a:rPr lang="el-GR" dirty="0"/>
              <a:t>τέχνη</a:t>
            </a:r>
            <a:r>
              <a:rPr lang="en-US" dirty="0"/>
              <a:t>, </a:t>
            </a:r>
            <a:r>
              <a:rPr lang="el-GR" dirty="0"/>
              <a:t>που</a:t>
            </a:r>
            <a:r>
              <a:rPr lang="en-US" dirty="0"/>
              <a:t> </a:t>
            </a:r>
            <a:r>
              <a:rPr lang="el-GR" dirty="0"/>
              <a:t>στην κοινή φιλοσοφία τους έχουν αποδώσει</a:t>
            </a:r>
            <a:r>
              <a:rPr lang="en-US" dirty="0"/>
              <a:t> </a:t>
            </a:r>
            <a:r>
              <a:rPr lang="el-GR" dirty="0"/>
              <a:t>πολύ εξειδικευμένες χρήσεις και εξυπηρετούν στην εξήγηση ενός πλήθους φαινομένων».</a:t>
            </a:r>
            <a:endParaRPr lang="en-US" dirty="0"/>
          </a:p>
        </p:txBody>
      </p:sp>
    </p:spTree>
    <p:extLst>
      <p:ext uri="{BB962C8B-B14F-4D97-AF65-F5344CB8AC3E}">
        <p14:creationId xmlns:p14="http://schemas.microsoft.com/office/powerpoint/2010/main" val="2262549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701257"/>
          </a:xfrm>
        </p:spPr>
        <p:txBody>
          <a:bodyPr>
            <a:normAutofit/>
          </a:bodyPr>
          <a:lstStyle/>
          <a:p>
            <a:r>
              <a:rPr lang="el-GR" sz="3600" b="1" dirty="0">
                <a:latin typeface="+mn-lt"/>
              </a:rPr>
              <a:t>Πώς ενεργεί ο Θεός;</a:t>
            </a:r>
            <a:endParaRPr lang="en-US" sz="3600" dirty="0">
              <a:latin typeface="+mn-lt"/>
            </a:endParaRPr>
          </a:p>
        </p:txBody>
      </p:sp>
      <p:sp>
        <p:nvSpPr>
          <p:cNvPr id="3" name="Content Placeholder 2"/>
          <p:cNvSpPr>
            <a:spLocks noGrp="1"/>
          </p:cNvSpPr>
          <p:nvPr>
            <p:ph idx="1"/>
          </p:nvPr>
        </p:nvSpPr>
        <p:spPr>
          <a:xfrm>
            <a:off x="1884948" y="1082843"/>
            <a:ext cx="8325853" cy="5360737"/>
          </a:xfrm>
        </p:spPr>
        <p:txBody>
          <a:bodyPr>
            <a:normAutofit/>
          </a:bodyPr>
          <a:lstStyle/>
          <a:p>
            <a:pPr marL="0" indent="0" algn="just">
              <a:buNone/>
            </a:pPr>
            <a:r>
              <a:rPr lang="el-GR" dirty="0"/>
              <a:t>«</a:t>
            </a:r>
            <a:r>
              <a:rPr lang="el-GR" dirty="0">
                <a:latin typeface="+mn-lt"/>
              </a:rPr>
              <a:t>Εάν θα ενεργήσει σύμφωνα με τους κανόνες του μηχανισμού </a:t>
            </a:r>
            <a:r>
              <a:rPr lang="en-US" dirty="0">
                <a:latin typeface="+mn-lt"/>
              </a:rPr>
              <a:t>(…) </a:t>
            </a:r>
            <a:r>
              <a:rPr lang="el-GR" dirty="0">
                <a:latin typeface="+mn-lt"/>
              </a:rPr>
              <a:t>είναι αναγκαίο οι ενέργειες αυτές του ωρολογοποιού</a:t>
            </a:r>
            <a:r>
              <a:rPr lang="en-US" dirty="0">
                <a:latin typeface="+mn-lt"/>
              </a:rPr>
              <a:t>, </a:t>
            </a:r>
            <a:r>
              <a:rPr lang="el-GR" dirty="0">
                <a:latin typeface="+mn-lt"/>
              </a:rPr>
              <a:t>μέσω των οποίων φτιάχνει τις κινήσεις και τις συνδυ</a:t>
            </a:r>
            <a:r>
              <a:rPr lang="el-GR" dirty="0"/>
              <a:t>ά</a:t>
            </a:r>
            <a:r>
              <a:rPr lang="el-GR" dirty="0">
                <a:latin typeface="+mn-lt"/>
              </a:rPr>
              <a:t>ζει σωστά</a:t>
            </a:r>
            <a:r>
              <a:rPr lang="en-US" dirty="0">
                <a:latin typeface="+mn-lt"/>
              </a:rPr>
              <a:t>, </a:t>
            </a:r>
            <a:r>
              <a:rPr lang="el-GR" dirty="0"/>
              <a:t>να προηγούνται της παραγωγής των προαναφερθέντων κινήσεων</a:t>
            </a:r>
            <a:r>
              <a:rPr lang="el-GR" dirty="0">
                <a:latin typeface="+mn-lt"/>
              </a:rPr>
              <a:t>».</a:t>
            </a:r>
            <a:endParaRPr lang="en-US" dirty="0">
              <a:latin typeface="+mn-lt"/>
            </a:endParaRPr>
          </a:p>
          <a:p>
            <a:pPr marL="0" indent="0" algn="just">
              <a:buNone/>
            </a:pPr>
            <a:endParaRPr lang="en-US" dirty="0">
              <a:latin typeface="+mn-lt"/>
            </a:endParaRPr>
          </a:p>
          <a:p>
            <a:pPr marL="0" indent="0" algn="just">
              <a:buNone/>
            </a:pPr>
            <a:r>
              <a:rPr lang="el-GR" dirty="0">
                <a:latin typeface="+mn-lt"/>
              </a:rPr>
              <a:t>Έτσι</a:t>
            </a:r>
            <a:r>
              <a:rPr lang="en-US" dirty="0">
                <a:latin typeface="+mn-lt"/>
              </a:rPr>
              <a:t>, </a:t>
            </a:r>
            <a:r>
              <a:rPr lang="el-GR" dirty="0">
                <a:latin typeface="+mn-lt"/>
              </a:rPr>
              <a:t>για τον</a:t>
            </a:r>
            <a:r>
              <a:rPr lang="en-US" dirty="0">
                <a:latin typeface="+mn-lt"/>
              </a:rPr>
              <a:t> Berkeley </a:t>
            </a:r>
            <a:r>
              <a:rPr lang="el-GR" dirty="0">
                <a:solidFill>
                  <a:srgbClr val="FF0000"/>
                </a:solidFill>
                <a:latin typeface="+mn-lt"/>
              </a:rPr>
              <a:t>δεν θα πρέπει να περιμένουμε ότι ένα άδειο κουτί</a:t>
            </a:r>
            <a:r>
              <a:rPr lang="en-US" dirty="0">
                <a:solidFill>
                  <a:srgbClr val="FF0000"/>
                </a:solidFill>
                <a:latin typeface="+mn-lt"/>
              </a:rPr>
              <a:t> </a:t>
            </a:r>
            <a:r>
              <a:rPr lang="el-GR" dirty="0">
                <a:solidFill>
                  <a:srgbClr val="FF0000"/>
                </a:solidFill>
                <a:latin typeface="+mn-lt"/>
              </a:rPr>
              <a:t>θα δουλεύει όπως και ένα σωστό ρολόι</a:t>
            </a:r>
            <a:r>
              <a:rPr lang="el-GR" dirty="0">
                <a:solidFill>
                  <a:srgbClr val="FF0000"/>
                </a:solidFill>
              </a:rPr>
              <a:t>.</a:t>
            </a:r>
            <a:r>
              <a:rPr lang="en-US" dirty="0">
                <a:latin typeface="+mn-lt"/>
              </a:rPr>
              <a:t> </a:t>
            </a:r>
            <a:r>
              <a:rPr lang="el-GR" dirty="0">
                <a:latin typeface="+mn-lt"/>
              </a:rPr>
              <a:t>Και ούτε είναι παράλογο να επισκευάσουμε ένα ρολόι επιδιορθώνοντας τα μέρη και τους μηχανισμούς</a:t>
            </a:r>
            <a:r>
              <a:rPr lang="en-US" dirty="0">
                <a:latin typeface="+mn-lt"/>
              </a:rPr>
              <a:t>. </a:t>
            </a:r>
            <a:r>
              <a:rPr lang="el-GR" dirty="0">
                <a:latin typeface="+mn-lt"/>
              </a:rPr>
              <a:t>Διότι</a:t>
            </a:r>
            <a:r>
              <a:rPr lang="en-US" dirty="0">
                <a:latin typeface="+mn-lt"/>
              </a:rPr>
              <a:t> </a:t>
            </a:r>
            <a:r>
              <a:rPr lang="el-GR" b="1" dirty="0">
                <a:solidFill>
                  <a:srgbClr val="FF0000"/>
                </a:solidFill>
                <a:latin typeface="+mn-lt"/>
              </a:rPr>
              <a:t>έτσι λειτουργεί ένα ρολόι</a:t>
            </a:r>
            <a:r>
              <a:rPr lang="en-US" b="1" dirty="0">
                <a:solidFill>
                  <a:srgbClr val="FF0000"/>
                </a:solidFill>
                <a:latin typeface="+mn-lt"/>
              </a:rPr>
              <a:t>, </a:t>
            </a:r>
            <a:r>
              <a:rPr lang="el-GR" b="1" dirty="0">
                <a:solidFill>
                  <a:srgbClr val="FF0000"/>
                </a:solidFill>
                <a:latin typeface="+mn-lt"/>
              </a:rPr>
              <a:t>σύμφωνα με τους νόμους που επιβάλλει η βούληση του Θεού</a:t>
            </a:r>
            <a:r>
              <a:rPr lang="en-US" dirty="0">
                <a:latin typeface="+mn-lt"/>
              </a:rPr>
              <a:t>.</a:t>
            </a:r>
          </a:p>
          <a:p>
            <a:endParaRPr lang="en-US" dirty="0">
              <a:latin typeface="+mn-lt"/>
            </a:endParaRPr>
          </a:p>
        </p:txBody>
      </p:sp>
    </p:spTree>
    <p:extLst>
      <p:ext uri="{BB962C8B-B14F-4D97-AF65-F5344CB8AC3E}">
        <p14:creationId xmlns:p14="http://schemas.microsoft.com/office/powerpoint/2010/main" val="4149459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724" y="1232"/>
            <a:ext cx="8229600" cy="741362"/>
          </a:xfrm>
        </p:spPr>
        <p:txBody>
          <a:bodyPr>
            <a:normAutofit/>
          </a:bodyPr>
          <a:lstStyle/>
          <a:p>
            <a:r>
              <a:rPr lang="en-US" sz="3600" b="1" dirty="0"/>
              <a:t>The principles (1710)</a:t>
            </a:r>
          </a:p>
        </p:txBody>
      </p:sp>
      <p:sp>
        <p:nvSpPr>
          <p:cNvPr id="3" name="Content Placeholder 2"/>
          <p:cNvSpPr>
            <a:spLocks noGrp="1"/>
          </p:cNvSpPr>
          <p:nvPr>
            <p:ph idx="1"/>
          </p:nvPr>
        </p:nvSpPr>
        <p:spPr>
          <a:xfrm>
            <a:off x="250724" y="742594"/>
            <a:ext cx="6386050" cy="5982413"/>
          </a:xfrm>
        </p:spPr>
        <p:txBody>
          <a:bodyPr>
            <a:noAutofit/>
          </a:bodyPr>
          <a:lstStyle/>
          <a:p>
            <a:pPr marL="0" indent="0" algn="just">
              <a:buNone/>
            </a:pPr>
            <a:r>
              <a:rPr lang="el-GR" sz="2400" b="1" dirty="0"/>
              <a:t>Ο </a:t>
            </a:r>
            <a:r>
              <a:rPr lang="el-GR" sz="2400" b="1" dirty="0" err="1"/>
              <a:t>αϋλισμός</a:t>
            </a:r>
            <a:r>
              <a:rPr lang="el-GR" sz="2400" b="1" dirty="0"/>
              <a:t> του </a:t>
            </a:r>
            <a:r>
              <a:rPr lang="en-US" sz="2400" b="1" dirty="0"/>
              <a:t>Berkeley</a:t>
            </a:r>
            <a:endParaRPr lang="el-GR" sz="2400" b="1" dirty="0"/>
          </a:p>
          <a:p>
            <a:pPr marL="0" indent="0" algn="just">
              <a:buNone/>
            </a:pPr>
            <a:r>
              <a:rPr lang="el-GR" sz="2400" b="1" dirty="0"/>
              <a:t>Ύλη</a:t>
            </a:r>
            <a:r>
              <a:rPr lang="en-US" sz="2400" b="1" dirty="0"/>
              <a:t>: §9 </a:t>
            </a:r>
            <a:r>
              <a:rPr lang="el-GR" sz="2400" dirty="0"/>
              <a:t>μια μη νοητή υπόσταση</a:t>
            </a:r>
            <a:r>
              <a:rPr lang="en-US" sz="2400" dirty="0"/>
              <a:t>. </a:t>
            </a:r>
            <a:r>
              <a:rPr lang="el-GR" sz="2400" dirty="0"/>
              <a:t>Αδρανής</a:t>
            </a:r>
            <a:r>
              <a:rPr lang="en-US" sz="2400" dirty="0"/>
              <a:t>, </a:t>
            </a:r>
            <a:r>
              <a:rPr lang="el-GR" sz="2400" dirty="0"/>
              <a:t>μη αισθητή υπόσταση η οποία </a:t>
            </a:r>
            <a:r>
              <a:rPr lang="el-GR" sz="2400" b="1" dirty="0"/>
              <a:t>υποστηρίζει</a:t>
            </a:r>
            <a:r>
              <a:rPr lang="el-GR" sz="2400" dirty="0"/>
              <a:t> – είναι φορέας </a:t>
            </a:r>
            <a:r>
              <a:rPr lang="el-GR" sz="2400" b="1" dirty="0"/>
              <a:t>έκτασης</a:t>
            </a:r>
            <a:r>
              <a:rPr lang="el-GR" sz="2400" dirty="0"/>
              <a:t>, </a:t>
            </a:r>
            <a:r>
              <a:rPr lang="el-GR" sz="2400" b="1" dirty="0"/>
              <a:t>μορφής</a:t>
            </a:r>
            <a:r>
              <a:rPr lang="en-US" sz="2400" dirty="0"/>
              <a:t> </a:t>
            </a:r>
            <a:r>
              <a:rPr lang="el-GR" sz="2400" dirty="0"/>
              <a:t>και </a:t>
            </a:r>
            <a:r>
              <a:rPr lang="el-GR" sz="2400" b="1" dirty="0"/>
              <a:t>κίνησης</a:t>
            </a:r>
            <a:r>
              <a:rPr lang="el-GR" sz="2400" dirty="0"/>
              <a:t>.</a:t>
            </a:r>
            <a:endParaRPr lang="en-US" sz="2400" dirty="0"/>
          </a:p>
          <a:p>
            <a:pPr marL="0" indent="0" algn="just">
              <a:buNone/>
            </a:pPr>
            <a:r>
              <a:rPr lang="en-US" sz="2400" b="1" dirty="0"/>
              <a:t>§9 </a:t>
            </a:r>
            <a:r>
              <a:rPr lang="el-GR" sz="2400" dirty="0"/>
              <a:t>«μια μη νοητή υπόσταση την οποία αποκαλούν «ύλη». Άρα με την «ύλη» θα πρέπει να εννοούμε</a:t>
            </a:r>
            <a:r>
              <a:rPr lang="el-GR" sz="2400" b="1" dirty="0">
                <a:solidFill>
                  <a:srgbClr val="FF0000"/>
                </a:solidFill>
              </a:rPr>
              <a:t> μία αδρανή, μη αισθητή υπόσταση, στην οποία υφίστανται πραγματικά η έκταση, η μορφή και η κίνηση</a:t>
            </a:r>
            <a:r>
              <a:rPr lang="el-GR" sz="2400" dirty="0"/>
              <a:t>. Είναι όμως προφανές από ό,τι έχουμε ήδη δείξει ότι </a:t>
            </a:r>
            <a:r>
              <a:rPr lang="el-GR" sz="2400" dirty="0">
                <a:solidFill>
                  <a:srgbClr val="FF0000"/>
                </a:solidFill>
              </a:rPr>
              <a:t>η έκταση, η μορφή και η κίνηση είναι μόνο ιδέες οι οποίες </a:t>
            </a:r>
            <a:r>
              <a:rPr lang="el-GR" sz="2400" b="1" dirty="0">
                <a:solidFill>
                  <a:srgbClr val="FF0000"/>
                </a:solidFill>
              </a:rPr>
              <a:t>υπάρχουν στον νου</a:t>
            </a:r>
            <a:r>
              <a:rPr lang="el-GR" sz="2400" dirty="0"/>
              <a:t>, και ότι </a:t>
            </a:r>
            <a:r>
              <a:rPr lang="el-GR" sz="2400" b="1" dirty="0">
                <a:solidFill>
                  <a:srgbClr val="002060"/>
                </a:solidFill>
              </a:rPr>
              <a:t>μια ιδέα δεν μπορεί παρά να μοιάζει με </a:t>
            </a:r>
            <a:r>
              <a:rPr lang="el-GR" sz="2400" b="1" dirty="0" err="1">
                <a:solidFill>
                  <a:srgbClr val="002060"/>
                </a:solidFill>
              </a:rPr>
              <a:t>μιαν</a:t>
            </a:r>
            <a:r>
              <a:rPr lang="el-GR" sz="2400" b="1" dirty="0">
                <a:solidFill>
                  <a:srgbClr val="002060"/>
                </a:solidFill>
              </a:rPr>
              <a:t> άλλη ιδέα</a:t>
            </a:r>
            <a:r>
              <a:rPr lang="en-US" sz="2400" dirty="0"/>
              <a:t>, </a:t>
            </a:r>
            <a:r>
              <a:rPr lang="el-GR" sz="2400" dirty="0"/>
              <a:t>και ότι ως εκ τούτου ούτε αυτά ούτε τα αρχέτυπά τους δεν μπορούν να υπάρχουν σε μια μη αντιληπτή υπόσταση»</a:t>
            </a:r>
            <a:r>
              <a:rPr lang="en-US" sz="2400" dirty="0"/>
              <a:t>.</a:t>
            </a:r>
          </a:p>
        </p:txBody>
      </p:sp>
      <p:sp>
        <p:nvSpPr>
          <p:cNvPr id="4" name="Content Placeholder 2">
            <a:extLst>
              <a:ext uri="{FF2B5EF4-FFF2-40B4-BE49-F238E27FC236}">
                <a16:creationId xmlns:a16="http://schemas.microsoft.com/office/drawing/2014/main" id="{2B464705-7B3D-439B-B91C-4F423C418921}"/>
              </a:ext>
            </a:extLst>
          </p:cNvPr>
          <p:cNvSpPr txBox="1">
            <a:spLocks/>
          </p:cNvSpPr>
          <p:nvPr/>
        </p:nvSpPr>
        <p:spPr>
          <a:xfrm>
            <a:off x="7020233" y="974622"/>
            <a:ext cx="4815348" cy="5518356"/>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lgn="just">
              <a:buFont typeface="Arial" panose="020B0604020202020204" pitchFamily="34" charset="0"/>
              <a:buNone/>
            </a:pPr>
            <a:r>
              <a:rPr lang="en-US" sz="11200" dirty="0"/>
              <a:t>H </a:t>
            </a:r>
            <a:r>
              <a:rPr lang="el-GR" sz="11200" dirty="0"/>
              <a:t>έκταση, η μορφή και η κίνηση δεν είναι τρόποι της υπόστασης αλλά Ιδέες - και άρα, </a:t>
            </a:r>
            <a:r>
              <a:rPr lang="el-GR" sz="11200" b="1" dirty="0"/>
              <a:t>υπάρχουν μόνο στον νου</a:t>
            </a:r>
            <a:r>
              <a:rPr lang="el-GR" sz="11200" dirty="0"/>
              <a:t>.</a:t>
            </a:r>
          </a:p>
          <a:p>
            <a:pPr marL="0" indent="0" algn="just">
              <a:buFont typeface="Arial" panose="020B0604020202020204" pitchFamily="34" charset="0"/>
              <a:buNone/>
            </a:pPr>
            <a:endParaRPr lang="en-US" sz="11200" dirty="0"/>
          </a:p>
          <a:p>
            <a:pPr marL="0" indent="0" algn="just">
              <a:buFont typeface="Arial" panose="020B0604020202020204" pitchFamily="34" charset="0"/>
              <a:buNone/>
            </a:pPr>
            <a:r>
              <a:rPr lang="el-GR" sz="11200" dirty="0">
                <a:solidFill>
                  <a:srgbClr val="FF0000"/>
                </a:solidFill>
              </a:rPr>
              <a:t>Μια ιδέα μπορεί να μοιάζει μόνο με μία άλλη ιδέα</a:t>
            </a:r>
            <a:r>
              <a:rPr lang="en-US" sz="11200" dirty="0"/>
              <a:t>. </a:t>
            </a:r>
            <a:endParaRPr lang="el-GR" sz="11200" dirty="0"/>
          </a:p>
          <a:p>
            <a:pPr marL="0" indent="0" algn="just">
              <a:buFont typeface="Arial" panose="020B0604020202020204" pitchFamily="34" charset="0"/>
              <a:buNone/>
            </a:pPr>
            <a:endParaRPr lang="el-GR" sz="11200" dirty="0"/>
          </a:p>
          <a:p>
            <a:pPr marL="0" indent="0" algn="just">
              <a:buFont typeface="Arial" panose="020B0604020202020204" pitchFamily="34" charset="0"/>
              <a:buNone/>
            </a:pPr>
            <a:r>
              <a:rPr lang="el-GR" sz="11200" dirty="0"/>
              <a:t>Επομένως, η έκταση, η μορφή και η κίνηση, όντας ιδέες, δεν μπορούν να μοιάζουν με κάτι το οποίο δεν είναι ιδέα, ούτε και μπορούν να υφίστανται σε κάτι το οποίο δεν είναι φορέας ιδεών. </a:t>
            </a:r>
            <a:endParaRPr lang="en-US" sz="11200" dirty="0"/>
          </a:p>
          <a:p>
            <a:endParaRPr lang="en-US" dirty="0"/>
          </a:p>
        </p:txBody>
      </p:sp>
    </p:spTree>
    <p:extLst>
      <p:ext uri="{BB962C8B-B14F-4D97-AF65-F5344CB8AC3E}">
        <p14:creationId xmlns:p14="http://schemas.microsoft.com/office/powerpoint/2010/main" val="3682588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968625"/>
          </a:xfrm>
        </p:spPr>
        <p:txBody>
          <a:bodyPr>
            <a:normAutofit/>
          </a:bodyPr>
          <a:lstStyle/>
          <a:p>
            <a:r>
              <a:rPr lang="el-GR" sz="3600" b="1" dirty="0"/>
              <a:t>Πίσω στην </a:t>
            </a:r>
            <a:r>
              <a:rPr lang="en-US" sz="3600" b="1" dirty="0"/>
              <a:t>§60  </a:t>
            </a:r>
          </a:p>
        </p:txBody>
      </p:sp>
      <p:sp>
        <p:nvSpPr>
          <p:cNvPr id="3" name="Content Placeholder 2"/>
          <p:cNvSpPr>
            <a:spLocks noGrp="1"/>
          </p:cNvSpPr>
          <p:nvPr>
            <p:ph idx="1"/>
          </p:nvPr>
        </p:nvSpPr>
        <p:spPr>
          <a:xfrm>
            <a:off x="1705897" y="1889003"/>
            <a:ext cx="8229600" cy="3430249"/>
          </a:xfrm>
        </p:spPr>
        <p:txBody>
          <a:bodyPr>
            <a:normAutofit fontScale="92500" lnSpcReduction="20000"/>
          </a:bodyPr>
          <a:lstStyle/>
          <a:p>
            <a:pPr marL="0" indent="0" algn="just">
              <a:buNone/>
            </a:pPr>
            <a:r>
              <a:rPr lang="el-GR" dirty="0"/>
              <a:t>Εάν ο Θεός είναι η αιτία των πάντων</a:t>
            </a:r>
            <a:r>
              <a:rPr lang="en-US" dirty="0"/>
              <a:t>, </a:t>
            </a:r>
            <a:r>
              <a:rPr lang="el-GR" dirty="0"/>
              <a:t>σημαίνει αυτό ότι ο Θεός κινεί τους δείκτες ενός ρολογιού απευθείας;</a:t>
            </a:r>
            <a:r>
              <a:rPr lang="en-US" dirty="0"/>
              <a:t> </a:t>
            </a:r>
            <a:r>
              <a:rPr lang="el-GR" dirty="0"/>
              <a:t>Σημαίνει ότι ο Θεός μπορεί να κινεί τους δείκτες των ρολογιών χωρίς το μηχανισμό;</a:t>
            </a:r>
          </a:p>
          <a:p>
            <a:pPr marL="0" indent="0" algn="just">
              <a:buNone/>
            </a:pPr>
            <a:endParaRPr lang="el-GR" dirty="0"/>
          </a:p>
          <a:p>
            <a:pPr marL="0" indent="0" algn="just">
              <a:buNone/>
            </a:pPr>
            <a:endParaRPr lang="en-US" dirty="0"/>
          </a:p>
          <a:p>
            <a:pPr marL="0" indent="0" algn="just">
              <a:buNone/>
            </a:pPr>
            <a:r>
              <a:rPr lang="el-GR" dirty="0"/>
              <a:t>Σημαίνει ότι ένα άδειο κουτί και ένα σωστό ρολόι μπορούν να λειτουργούν (να δείχνουν την ώρα) εξίσου καλά;</a:t>
            </a:r>
            <a:r>
              <a:rPr lang="en-US" dirty="0"/>
              <a:t> </a:t>
            </a:r>
            <a:r>
              <a:rPr lang="el-GR" dirty="0"/>
              <a:t>Και πιο γενικά</a:t>
            </a:r>
            <a:r>
              <a:rPr lang="en-US" dirty="0"/>
              <a:t>, </a:t>
            </a:r>
            <a:r>
              <a:rPr lang="el-GR" dirty="0"/>
              <a:t>σημαίνει ότι «η φύση του μηχανισμού του ρολογιού» είναι περιττή;</a:t>
            </a:r>
            <a:endParaRPr lang="en-US" dirty="0"/>
          </a:p>
        </p:txBody>
      </p:sp>
    </p:spTree>
    <p:extLst>
      <p:ext uri="{BB962C8B-B14F-4D97-AF65-F5344CB8AC3E}">
        <p14:creationId xmlns:p14="http://schemas.microsoft.com/office/powerpoint/2010/main" val="4234934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48106"/>
            <a:ext cx="8229600" cy="5469235"/>
          </a:xfrm>
        </p:spPr>
        <p:txBody>
          <a:bodyPr>
            <a:normAutofit fontScale="85000" lnSpcReduction="10000"/>
          </a:bodyPr>
          <a:lstStyle/>
          <a:p>
            <a:pPr marL="0" indent="0" algn="just">
              <a:buNone/>
            </a:pPr>
            <a:r>
              <a:rPr lang="el-GR" sz="3500" dirty="0"/>
              <a:t>Ο Θεός θα μπορούσε να παράγει οτιδήποτε θα ήθελε χωρίς κανέναν μηχανισμό</a:t>
            </a:r>
            <a:r>
              <a:rPr lang="en-US" sz="3500" dirty="0"/>
              <a:t>. </a:t>
            </a:r>
            <a:r>
              <a:rPr lang="el-GR" sz="3500" dirty="0"/>
              <a:t>Εγγυάται ως εκ τούτου ότι «η κατασκευή όλων αυτών των μερών και οργάνων </a:t>
            </a:r>
            <a:r>
              <a:rPr lang="el-GR" sz="3500" b="1" dirty="0"/>
              <a:t>δεν είναι απολύτως αναγκαία</a:t>
            </a:r>
            <a:r>
              <a:rPr lang="el-GR" sz="3500" dirty="0"/>
              <a:t> για την παραγωγή οποιουδήποτε αποτελέσματος»</a:t>
            </a:r>
            <a:r>
              <a:rPr lang="en-US" sz="3500" dirty="0"/>
              <a:t> </a:t>
            </a:r>
            <a:r>
              <a:rPr lang="en-US" sz="3500" b="1" dirty="0"/>
              <a:t>§</a:t>
            </a:r>
            <a:r>
              <a:rPr lang="en-US" sz="3500" dirty="0"/>
              <a:t>62.</a:t>
            </a:r>
            <a:endParaRPr lang="el-GR" sz="3500" dirty="0"/>
          </a:p>
          <a:p>
            <a:pPr marL="0" indent="0" algn="just">
              <a:buNone/>
            </a:pPr>
            <a:endParaRPr lang="en-US" sz="3500" dirty="0"/>
          </a:p>
          <a:p>
            <a:pPr marL="0" indent="0" algn="just">
              <a:buNone/>
            </a:pPr>
            <a:r>
              <a:rPr lang="el-GR" sz="3500" dirty="0"/>
              <a:t>Επομένως η φύση του μηχανισμού του ρολογιού </a:t>
            </a:r>
            <a:r>
              <a:rPr lang="el-GR" sz="3500" b="1" dirty="0"/>
              <a:t>δεν είναι μια αναγκαία αλήθεια</a:t>
            </a:r>
            <a:r>
              <a:rPr lang="en-US" sz="3500" dirty="0"/>
              <a:t>. </a:t>
            </a:r>
            <a:r>
              <a:rPr lang="el-GR" sz="3500" b="1" dirty="0">
                <a:solidFill>
                  <a:srgbClr val="FF0000"/>
                </a:solidFill>
              </a:rPr>
              <a:t>Αλλά αυτό δε σημαίνει ότι δεν είναι μια αλήθεια.</a:t>
            </a:r>
          </a:p>
          <a:p>
            <a:pPr marL="0" indent="0" algn="just">
              <a:buNone/>
            </a:pPr>
            <a:endParaRPr lang="en-US" sz="3500" dirty="0"/>
          </a:p>
          <a:p>
            <a:pPr marL="0" indent="0" algn="just">
              <a:buNone/>
            </a:pPr>
            <a:r>
              <a:rPr lang="el-GR" sz="3500" dirty="0"/>
              <a:t>Είναι υπό όρους αναγκαίο, δηλαδή αναγκαίο «για την παραγωγή [ενός αποτελέσματος] σύμφωνα με τους ισχύοντες μηχανικούς νόμους της φύσης».</a:t>
            </a:r>
            <a:endParaRPr lang="en-US" sz="3500" dirty="0"/>
          </a:p>
          <a:p>
            <a:endParaRPr lang="en-US" dirty="0"/>
          </a:p>
        </p:txBody>
      </p:sp>
    </p:spTree>
    <p:extLst>
      <p:ext uri="{BB962C8B-B14F-4D97-AF65-F5344CB8AC3E}">
        <p14:creationId xmlns:p14="http://schemas.microsoft.com/office/powerpoint/2010/main" val="3347988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3280" y="1595121"/>
            <a:ext cx="8229600" cy="3228257"/>
          </a:xfrm>
        </p:spPr>
        <p:txBody>
          <a:bodyPr/>
          <a:lstStyle/>
          <a:p>
            <a:pPr marL="0" indent="0" algn="just">
              <a:buNone/>
            </a:pPr>
            <a:r>
              <a:rPr lang="el-GR" dirty="0"/>
              <a:t>Για τον</a:t>
            </a:r>
            <a:r>
              <a:rPr lang="en-US" dirty="0"/>
              <a:t> Berkeley, </a:t>
            </a:r>
            <a:r>
              <a:rPr lang="el-GR" dirty="0"/>
              <a:t>η φύση του «μηχανισμού του ρολογιού» είναι ο τρόπος που έχει επιλέξει ο Θεός για να παράγει αποτελέσματα στη φύση </a:t>
            </a:r>
            <a:r>
              <a:rPr lang="el-GR" b="1" dirty="0">
                <a:solidFill>
                  <a:srgbClr val="FF0000"/>
                </a:solidFill>
              </a:rPr>
              <a:t>με έναν τακτικό και κανονικό τρόπο</a:t>
            </a:r>
            <a:r>
              <a:rPr lang="el-GR" dirty="0"/>
              <a:t>. Πιο συγκεκριμένα, </a:t>
            </a:r>
            <a:r>
              <a:rPr lang="el-GR" b="1" dirty="0"/>
              <a:t>ο Θεός ενεργεί στη φύση</a:t>
            </a:r>
            <a:r>
              <a:rPr lang="en-US" b="1" dirty="0"/>
              <a:t> </a:t>
            </a:r>
            <a:r>
              <a:rPr lang="el-GR" b="1" dirty="0"/>
              <a:t>μέσω των νόμων της φύσης και αυτοί «εφαρμόζονται» από μηχανισμούς</a:t>
            </a:r>
            <a:r>
              <a:rPr lang="en-US" b="1" dirty="0"/>
              <a:t>, </a:t>
            </a:r>
            <a:r>
              <a:rPr lang="el-GR" b="1" dirty="0"/>
              <a:t>οι οποίοι ενσωματώνουν την κανονική συμπεριφορά</a:t>
            </a:r>
            <a:r>
              <a:rPr lang="en-US" b="1" dirty="0"/>
              <a:t> </a:t>
            </a:r>
            <a:r>
              <a:rPr lang="el-GR" b="1" dirty="0"/>
              <a:t>που αποδίδεται σε αυτούς από τους νόμους.</a:t>
            </a:r>
            <a:endParaRPr lang="en-US" b="1" dirty="0"/>
          </a:p>
          <a:p>
            <a:pPr marL="0" indent="0">
              <a:buNone/>
            </a:pPr>
            <a:endParaRPr lang="en-US" b="1" dirty="0"/>
          </a:p>
        </p:txBody>
      </p:sp>
    </p:spTree>
    <p:extLst>
      <p:ext uri="{BB962C8B-B14F-4D97-AF65-F5344CB8AC3E}">
        <p14:creationId xmlns:p14="http://schemas.microsoft.com/office/powerpoint/2010/main" val="70229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88212"/>
            <a:ext cx="8229600" cy="5721683"/>
          </a:xfrm>
        </p:spPr>
        <p:txBody>
          <a:bodyPr>
            <a:normAutofit lnSpcReduction="10000"/>
          </a:bodyPr>
          <a:lstStyle/>
          <a:p>
            <a:pPr marL="0" indent="0" algn="just">
              <a:buNone/>
            </a:pPr>
            <a:r>
              <a:rPr lang="el-GR" dirty="0"/>
              <a:t>Ο </a:t>
            </a:r>
            <a:r>
              <a:rPr lang="en-US" dirty="0"/>
              <a:t>Berkeley </a:t>
            </a:r>
            <a:r>
              <a:rPr lang="el-GR" dirty="0"/>
              <a:t>προβαίνει στη σύνδεση με τους νόμους παρουσιάζοντας μία αναλογία ανάμεσα </a:t>
            </a:r>
            <a:r>
              <a:rPr lang="el-GR" b="1" dirty="0"/>
              <a:t>στη σύνδεση μεταξύ των ιδεών και τη σύνδεση μεταξύ των γραμμάτων σε μία γλώσσα</a:t>
            </a:r>
            <a:r>
              <a:rPr lang="en-US" dirty="0"/>
              <a:t>:  </a:t>
            </a:r>
          </a:p>
          <a:p>
            <a:pPr marL="0" indent="0" algn="just">
              <a:buNone/>
            </a:pPr>
            <a:endParaRPr lang="en-US" dirty="0"/>
          </a:p>
          <a:p>
            <a:pPr marL="0" indent="0" algn="just">
              <a:buNone/>
            </a:pPr>
            <a:r>
              <a:rPr lang="el-GR" dirty="0"/>
              <a:t>«ο λόγος για τον οποίο οι ιδέες μορφοποιούνται σε μηχανές, δηλαδή τεχνητούς και κανονικούς συνδυασμούς, είναι ο ίδιος με αυτόν για το  συνδυασμό γραμμάτων σε λέξεις. </a:t>
            </a:r>
            <a:r>
              <a:rPr lang="el-GR" b="1" dirty="0"/>
              <a:t>Για να μπορούν μερικές πρωτότυπες ιδέες να δηλώνουν έναν μεγάλο αριθμό αποτελεσμάτων και δράσεων, είναι αναγκαίο να συνδυάζονται ποικιλοτρόπως μεταξύ τους</a:t>
            </a:r>
            <a:r>
              <a:rPr lang="en-US" b="1" dirty="0"/>
              <a:t> </a:t>
            </a:r>
            <a:r>
              <a:rPr lang="en-US" dirty="0"/>
              <a:t>: </a:t>
            </a:r>
            <a:r>
              <a:rPr lang="el-GR" dirty="0"/>
              <a:t>και για να είναι ως το τέλος η χρήση τους σταθερή και καθολική, </a:t>
            </a:r>
            <a:r>
              <a:rPr lang="el-GR" b="1" dirty="0">
                <a:solidFill>
                  <a:srgbClr val="FF0000"/>
                </a:solidFill>
              </a:rPr>
              <a:t>οι συνδυασμοί αυτοί θα πρέπει να γίνονται σύμφωνα με κανόνες</a:t>
            </a:r>
            <a:r>
              <a:rPr lang="en-US" dirty="0"/>
              <a:t> </a:t>
            </a:r>
            <a:r>
              <a:rPr lang="el-GR" dirty="0"/>
              <a:t>και με συνετή εφευρετικότητα».</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3428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54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828844"/>
            <a:ext cx="8229600" cy="4480575"/>
          </a:xfrm>
        </p:spPr>
        <p:txBody>
          <a:bodyPr>
            <a:normAutofit/>
          </a:bodyPr>
          <a:lstStyle/>
          <a:p>
            <a:pPr marL="0" indent="0" algn="just">
              <a:buNone/>
            </a:pPr>
            <a:r>
              <a:rPr lang="el-GR" b="1" dirty="0"/>
              <a:t>Οι κανόνες της σύνταξης</a:t>
            </a:r>
            <a:r>
              <a:rPr lang="en-US" dirty="0"/>
              <a:t> </a:t>
            </a:r>
            <a:r>
              <a:rPr lang="el-GR" dirty="0"/>
              <a:t>λειτουργούν</a:t>
            </a:r>
            <a:r>
              <a:rPr lang="en-US" dirty="0"/>
              <a:t> </a:t>
            </a:r>
            <a:r>
              <a:rPr lang="el-GR" dirty="0">
                <a:solidFill>
                  <a:srgbClr val="FF0000"/>
                </a:solidFill>
              </a:rPr>
              <a:t>συνθετικά</a:t>
            </a:r>
            <a:r>
              <a:rPr lang="en-US" dirty="0"/>
              <a:t>: </a:t>
            </a:r>
            <a:r>
              <a:rPr lang="el-GR" dirty="0"/>
              <a:t>επιτρέπουν το σχηματισμό ενός απροσδιόριστου αριθμού λέξεων και προτάσεων</a:t>
            </a:r>
            <a:r>
              <a:rPr lang="en-US" dirty="0"/>
              <a:t> </a:t>
            </a:r>
            <a:r>
              <a:rPr lang="el-GR" dirty="0"/>
              <a:t>στη βάση ενός μικρού αριθμού γραμμάτων</a:t>
            </a:r>
            <a:r>
              <a:rPr lang="en-US" dirty="0"/>
              <a:t>. </a:t>
            </a:r>
            <a:r>
              <a:rPr lang="el-GR" dirty="0"/>
              <a:t>Ομοίως</a:t>
            </a:r>
            <a:r>
              <a:rPr lang="en-US" dirty="0"/>
              <a:t>, </a:t>
            </a:r>
            <a:r>
              <a:rPr lang="el-GR" dirty="0"/>
              <a:t>θα μπορούσε να λεχθεί</a:t>
            </a:r>
            <a:r>
              <a:rPr lang="en-US" b="1" dirty="0"/>
              <a:t>, </a:t>
            </a:r>
            <a:r>
              <a:rPr lang="el-GR" b="1" dirty="0"/>
              <a:t>οι νόμοι της φύσης επιτρέπουν το σχηματισμό ενός απροσδιόριστου αριθμού «συνδέσεων μεταξύ των ιδεών»</a:t>
            </a:r>
            <a:r>
              <a:rPr lang="en-US" b="1" dirty="0"/>
              <a:t> (</a:t>
            </a:r>
            <a:r>
              <a:rPr lang="el-GR" b="1" dirty="0"/>
              <a:t>και άρα «πραγμάτων» με την </a:t>
            </a:r>
            <a:r>
              <a:rPr lang="el-GR" b="1" dirty="0" err="1"/>
              <a:t>μπαρκλεϊνιανή</a:t>
            </a:r>
            <a:r>
              <a:rPr lang="el-GR" b="1" dirty="0"/>
              <a:t> έννοια</a:t>
            </a:r>
            <a:r>
              <a:rPr lang="en-US" b="1" dirty="0"/>
              <a:t>) </a:t>
            </a:r>
            <a:r>
              <a:rPr lang="el-GR" b="1" dirty="0"/>
              <a:t>στη βάση ενός μικρού αριθμού εννοιών</a:t>
            </a:r>
            <a:r>
              <a:rPr lang="en-US" b="1" dirty="0"/>
              <a:t>—</a:t>
            </a:r>
            <a:r>
              <a:rPr lang="el-GR" b="1" dirty="0"/>
              <a:t>εκείνων που «αντιστοιχούν»</a:t>
            </a:r>
            <a:r>
              <a:rPr lang="en-US" b="1" dirty="0"/>
              <a:t> </a:t>
            </a:r>
            <a:r>
              <a:rPr lang="el-GR" b="1" dirty="0"/>
              <a:t>στα βασικά στοιχεία της «φύσης του μηχανισμού του ρολογιού».</a:t>
            </a:r>
            <a:endParaRPr lang="en-US" dirty="0"/>
          </a:p>
        </p:txBody>
      </p:sp>
    </p:spTree>
    <p:extLst>
      <p:ext uri="{BB962C8B-B14F-4D97-AF65-F5344CB8AC3E}">
        <p14:creationId xmlns:p14="http://schemas.microsoft.com/office/powerpoint/2010/main" val="1368795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35264"/>
            <a:ext cx="8229600" cy="4810130"/>
          </a:xfrm>
        </p:spPr>
        <p:txBody>
          <a:bodyPr>
            <a:noAutofit/>
          </a:bodyPr>
          <a:lstStyle/>
          <a:p>
            <a:pPr marL="0" indent="0" algn="just">
              <a:buNone/>
            </a:pPr>
            <a:r>
              <a:rPr lang="el-GR" sz="3600" dirty="0"/>
              <a:t>Για τον</a:t>
            </a:r>
            <a:r>
              <a:rPr lang="en-US" sz="3600" dirty="0"/>
              <a:t> Berkeley, </a:t>
            </a:r>
            <a:r>
              <a:rPr lang="el-GR" sz="3600" dirty="0"/>
              <a:t>εκείνο που καθιστά τη μηχανική υπόθεση σωστή</a:t>
            </a:r>
            <a:r>
              <a:rPr lang="en-US" sz="3600" dirty="0"/>
              <a:t> </a:t>
            </a:r>
            <a:r>
              <a:rPr lang="el-GR" sz="3600" dirty="0">
                <a:solidFill>
                  <a:srgbClr val="FF0000"/>
                </a:solidFill>
              </a:rPr>
              <a:t>δεν</a:t>
            </a:r>
            <a:r>
              <a:rPr lang="en-US" sz="3600" dirty="0"/>
              <a:t> </a:t>
            </a:r>
            <a:r>
              <a:rPr lang="el-GR" sz="3600" dirty="0"/>
              <a:t>είναι το ότι θέτει την ύπαρξη </a:t>
            </a:r>
            <a:r>
              <a:rPr lang="el-GR" sz="3600" b="1" dirty="0"/>
              <a:t>υλικών και </a:t>
            </a:r>
            <a:r>
              <a:rPr lang="el-GR" sz="3600" b="1" dirty="0" err="1"/>
              <a:t>αιτιακά</a:t>
            </a:r>
            <a:r>
              <a:rPr lang="el-GR" sz="3600" b="1" dirty="0"/>
              <a:t> δραστικών </a:t>
            </a:r>
            <a:r>
              <a:rPr lang="el-GR" sz="3600" dirty="0"/>
              <a:t>σωματιδίων</a:t>
            </a:r>
            <a:r>
              <a:rPr lang="en-US" sz="3600" dirty="0"/>
              <a:t>, </a:t>
            </a:r>
            <a:r>
              <a:rPr lang="el-GR" sz="3600" dirty="0"/>
              <a:t>αλλά το ότι, βασισμένη όπως είναι στην έννοια μιας </a:t>
            </a:r>
            <a:r>
              <a:rPr lang="el-GR" sz="3600" dirty="0" err="1"/>
              <a:t>διεπόμενης</a:t>
            </a:r>
            <a:r>
              <a:rPr lang="el-GR" sz="3600" dirty="0"/>
              <a:t> από νόμους φύση, μας επιτρέπει να έχουμε </a:t>
            </a:r>
            <a:r>
              <a:rPr lang="el-GR" sz="3600" b="1" dirty="0">
                <a:solidFill>
                  <a:srgbClr val="FF0000"/>
                </a:solidFill>
              </a:rPr>
              <a:t>μια οικονομική και περιεκτική εξήγηση των φυσικών </a:t>
            </a:r>
            <a:r>
              <a:rPr lang="el-GR" sz="3600" dirty="0"/>
              <a:t>φαινομένων βασισμένη σε σωματίδια. </a:t>
            </a:r>
            <a:endParaRPr lang="en-US" sz="3600" dirty="0"/>
          </a:p>
        </p:txBody>
      </p:sp>
    </p:spTree>
    <p:extLst>
      <p:ext uri="{BB962C8B-B14F-4D97-AF65-F5344CB8AC3E}">
        <p14:creationId xmlns:p14="http://schemas.microsoft.com/office/powerpoint/2010/main" val="764940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96798"/>
            <a:ext cx="8229600" cy="4592957"/>
          </a:xfrm>
        </p:spPr>
        <p:txBody>
          <a:bodyPr>
            <a:normAutofit/>
          </a:bodyPr>
          <a:lstStyle/>
          <a:p>
            <a:pPr marL="0" indent="0" algn="just">
              <a:buNone/>
            </a:pPr>
            <a:r>
              <a:rPr lang="el-GR" b="1" dirty="0"/>
              <a:t>Τα σωματίδια δεν είναι </a:t>
            </a:r>
            <a:r>
              <a:rPr lang="el-GR" dirty="0"/>
              <a:t>«μη νοητά πράγματα τα οποία γίνονται αντιληπτά από τις αισθήσεις»</a:t>
            </a:r>
            <a:r>
              <a:rPr lang="en-US" dirty="0"/>
              <a:t> </a:t>
            </a:r>
            <a:r>
              <a:rPr lang="el-GR" dirty="0"/>
              <a:t>. Μπορούν να υπάρχουν μόνο στο πνεύμα που τα αντιλαμβάνεται</a:t>
            </a:r>
            <a:r>
              <a:rPr lang="en-US" dirty="0"/>
              <a:t>, </a:t>
            </a:r>
            <a:r>
              <a:rPr lang="el-GR" dirty="0"/>
              <a:t>και αυτό μπορεί να είναι μόνο ο Θεός</a:t>
            </a:r>
            <a:r>
              <a:rPr lang="en-US" dirty="0"/>
              <a:t>. </a:t>
            </a:r>
            <a:r>
              <a:rPr lang="el-GR" dirty="0"/>
              <a:t>Έτσι «υπάρχουν» στο Θεό</a:t>
            </a:r>
            <a:r>
              <a:rPr lang="en-US" dirty="0"/>
              <a:t>.</a:t>
            </a:r>
            <a:r>
              <a:rPr lang="el-GR" dirty="0"/>
              <a:t> Εξαρτώνται από εκείνον.</a:t>
            </a:r>
            <a:r>
              <a:rPr lang="en-US" dirty="0"/>
              <a:t> </a:t>
            </a:r>
          </a:p>
          <a:p>
            <a:pPr marL="0" indent="0" algn="just">
              <a:buNone/>
            </a:pPr>
            <a:endParaRPr lang="en-US" dirty="0"/>
          </a:p>
          <a:p>
            <a:pPr marL="0" indent="0" algn="just">
              <a:buNone/>
            </a:pPr>
            <a:r>
              <a:rPr lang="el-GR" b="1" dirty="0"/>
              <a:t>Τα σωματίδια είναι λοιπόν </a:t>
            </a:r>
            <a:r>
              <a:rPr lang="en-US" b="1" dirty="0"/>
              <a:t>OK-</a:t>
            </a:r>
            <a:r>
              <a:rPr lang="el-GR" b="1" dirty="0" err="1"/>
              <a:t>Μπαρκλεϊνιανές</a:t>
            </a:r>
            <a:r>
              <a:rPr lang="el-GR" b="1" dirty="0"/>
              <a:t> οντότητες εφόσον δεν μπορούν να υπάρχουν χωρίς τον νου</a:t>
            </a:r>
            <a:r>
              <a:rPr lang="en-US" dirty="0"/>
              <a:t>. </a:t>
            </a:r>
            <a:r>
              <a:rPr lang="el-GR" dirty="0"/>
              <a:t>Για τον </a:t>
            </a:r>
            <a:r>
              <a:rPr lang="en-US" dirty="0"/>
              <a:t>Berkeley </a:t>
            </a:r>
            <a:r>
              <a:rPr lang="el-GR" dirty="0"/>
              <a:t>αρκεί για να υπάρχει κάτι</a:t>
            </a:r>
            <a:r>
              <a:rPr lang="en-US" dirty="0"/>
              <a:t> </a:t>
            </a:r>
            <a:r>
              <a:rPr lang="el-GR" dirty="0"/>
              <a:t>να γίνεται αντιληπτό από «τον αιώνιο νου του Δημιουργού».</a:t>
            </a:r>
            <a:endParaRPr lang="en-US" dirty="0"/>
          </a:p>
          <a:p>
            <a:endParaRPr lang="en-US" dirty="0"/>
          </a:p>
        </p:txBody>
      </p:sp>
    </p:spTree>
    <p:extLst>
      <p:ext uri="{BB962C8B-B14F-4D97-AF65-F5344CB8AC3E}">
        <p14:creationId xmlns:p14="http://schemas.microsoft.com/office/powerpoint/2010/main" val="302742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38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3633301"/>
          </a:xfrm>
        </p:spPr>
        <p:txBody>
          <a:bodyPr>
            <a:normAutofit/>
          </a:bodyPr>
          <a:lstStyle/>
          <a:p>
            <a:pPr marL="0" indent="0" algn="just">
              <a:buNone/>
            </a:pPr>
            <a:r>
              <a:rPr lang="el-GR" dirty="0"/>
              <a:t>Υπό την έννοια αυτή</a:t>
            </a:r>
            <a:r>
              <a:rPr lang="en-US" dirty="0"/>
              <a:t>, </a:t>
            </a:r>
            <a:r>
              <a:rPr lang="el-GR" b="1" dirty="0"/>
              <a:t>τα σωματίδια μπορούν να θεωρηθούν «εξωτερικά όσον αφορά την προέλευσή τους»</a:t>
            </a:r>
            <a:r>
              <a:rPr lang="en-US" b="1" dirty="0"/>
              <a:t> </a:t>
            </a:r>
            <a:r>
              <a:rPr lang="en-US" dirty="0"/>
              <a:t>(§90)</a:t>
            </a:r>
            <a:r>
              <a:rPr lang="el-GR" dirty="0"/>
              <a:t> – οι ιδέες «</a:t>
            </a:r>
            <a:r>
              <a:rPr lang="el-GR" dirty="0">
                <a:solidFill>
                  <a:srgbClr val="FF0000"/>
                </a:solidFill>
              </a:rPr>
              <a:t>δεν παράγονται μέσα από τον ίδιο τον νου</a:t>
            </a:r>
            <a:r>
              <a:rPr lang="el-GR" dirty="0"/>
              <a:t>»</a:t>
            </a:r>
            <a:r>
              <a:rPr lang="en-US" dirty="0"/>
              <a:t> (</a:t>
            </a:r>
            <a:r>
              <a:rPr lang="el-GR" dirty="0"/>
              <a:t>που σημαίνει τον ανθρώπινο νου</a:t>
            </a:r>
            <a:r>
              <a:rPr lang="en-US" dirty="0"/>
              <a:t>) </a:t>
            </a:r>
            <a:r>
              <a:rPr lang="el-GR" b="1" dirty="0"/>
              <a:t>και επίσης υπάρχουν «χωρίς τον νου» </a:t>
            </a:r>
            <a:r>
              <a:rPr lang="el-GR" dirty="0"/>
              <a:t>υπό την έννοια ότι «υπάρχουν σε έναν άλλο νου»</a:t>
            </a:r>
            <a:r>
              <a:rPr lang="en-US" dirty="0"/>
              <a:t>., </a:t>
            </a:r>
            <a:r>
              <a:rPr lang="el-GR" dirty="0"/>
              <a:t>που είναι του Θεού.</a:t>
            </a:r>
            <a:endParaRPr lang="en-US" dirty="0"/>
          </a:p>
          <a:p>
            <a:pPr marL="0" indent="0" algn="just">
              <a:buNone/>
            </a:pPr>
            <a:endParaRPr lang="en-US" dirty="0"/>
          </a:p>
          <a:p>
            <a:pPr marL="0" indent="0" algn="just">
              <a:buNone/>
            </a:pPr>
            <a:r>
              <a:rPr lang="el-GR" b="1" dirty="0"/>
              <a:t>Υπάρχει λοιπόν μία έννοια υπό την οποία «η φύση του μηχανισμού του ρολογιού»</a:t>
            </a:r>
            <a:r>
              <a:rPr lang="en-US" b="1" dirty="0"/>
              <a:t> </a:t>
            </a:r>
            <a:r>
              <a:rPr lang="el-GR" b="1" dirty="0"/>
              <a:t>είναι εξωτερική από και χωρίς τον ανθρώπινο νου. </a:t>
            </a:r>
            <a:endParaRPr lang="en-US" dirty="0"/>
          </a:p>
        </p:txBody>
      </p:sp>
    </p:spTree>
    <p:extLst>
      <p:ext uri="{BB962C8B-B14F-4D97-AF65-F5344CB8AC3E}">
        <p14:creationId xmlns:p14="http://schemas.microsoft.com/office/powerpoint/2010/main" val="511649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5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467896"/>
            <a:ext cx="8229600" cy="2560439"/>
          </a:xfrm>
        </p:spPr>
        <p:txBody>
          <a:bodyPr>
            <a:normAutofit lnSpcReduction="10000"/>
          </a:bodyPr>
          <a:lstStyle/>
          <a:p>
            <a:pPr marL="0" indent="0" algn="just">
              <a:buNone/>
            </a:pPr>
            <a:r>
              <a:rPr lang="el-GR" dirty="0"/>
              <a:t>Αυτό που έχει σημασία λοιπόν για τον</a:t>
            </a:r>
            <a:r>
              <a:rPr lang="en-US" dirty="0"/>
              <a:t> Berkeley </a:t>
            </a:r>
            <a:r>
              <a:rPr lang="el-GR" dirty="0"/>
              <a:t>είναι ότι τα σωματίδια δεν υπάρχουν χωρίς να γίνονται αντιληπτά</a:t>
            </a:r>
            <a:r>
              <a:rPr lang="en-US" dirty="0"/>
              <a:t>, </a:t>
            </a:r>
            <a:r>
              <a:rPr lang="el-GR" dirty="0"/>
              <a:t>εφόσον γίνονται αντιληπτά από το </a:t>
            </a:r>
            <a:r>
              <a:rPr lang="el-GR" dirty="0" err="1"/>
              <a:t>Θέο</a:t>
            </a:r>
            <a:r>
              <a:rPr lang="en-US" dirty="0"/>
              <a:t>.</a:t>
            </a:r>
            <a:endParaRPr lang="el-GR" dirty="0"/>
          </a:p>
          <a:p>
            <a:pPr marL="0" indent="0" algn="just">
              <a:buNone/>
            </a:pPr>
            <a:endParaRPr lang="en-US" dirty="0"/>
          </a:p>
          <a:p>
            <a:pPr marL="0" indent="0" algn="just">
              <a:buNone/>
            </a:pPr>
            <a:r>
              <a:rPr lang="el-GR" dirty="0"/>
              <a:t>Για τον</a:t>
            </a:r>
            <a:r>
              <a:rPr lang="en-US" dirty="0"/>
              <a:t> Berkeley, </a:t>
            </a:r>
            <a:r>
              <a:rPr lang="el-GR" b="1" dirty="0"/>
              <a:t>τα σωματίδια τίθενται </a:t>
            </a:r>
            <a:r>
              <a:rPr lang="el-GR" b="1" dirty="0" err="1"/>
              <a:t>συνεπαγωγικά</a:t>
            </a:r>
            <a:r>
              <a:rPr lang="en-US" b="1" dirty="0"/>
              <a:t>) </a:t>
            </a:r>
            <a:r>
              <a:rPr lang="el-GR" b="1" dirty="0"/>
              <a:t>για εξηγητικούς λόγους.</a:t>
            </a:r>
            <a:endParaRPr lang="en-US" dirty="0"/>
          </a:p>
        </p:txBody>
      </p:sp>
      <p:sp>
        <p:nvSpPr>
          <p:cNvPr id="4" name="TextBox 3">
            <a:extLst>
              <a:ext uri="{FF2B5EF4-FFF2-40B4-BE49-F238E27FC236}">
                <a16:creationId xmlns:a16="http://schemas.microsoft.com/office/drawing/2014/main" id="{C6692161-EE62-41C3-8569-7C117AAFFC14}"/>
              </a:ext>
            </a:extLst>
          </p:cNvPr>
          <p:cNvSpPr txBox="1"/>
          <p:nvPr/>
        </p:nvSpPr>
        <p:spPr>
          <a:xfrm>
            <a:off x="1885951" y="3297030"/>
            <a:ext cx="8229600" cy="3108543"/>
          </a:xfrm>
          <a:prstGeom prst="rect">
            <a:avLst/>
          </a:prstGeom>
          <a:noFill/>
        </p:spPr>
        <p:txBody>
          <a:bodyPr wrap="square">
            <a:spAutoFit/>
          </a:bodyPr>
          <a:lstStyle/>
          <a:p>
            <a:pPr marL="0" indent="0" algn="just">
              <a:buNone/>
            </a:pPr>
            <a:r>
              <a:rPr lang="el-GR" sz="2800" dirty="0"/>
              <a:t>Το πρόβλημα για αυτόν δεν είναι ότι τα σωματίδια είναι μη αισθητά. </a:t>
            </a:r>
            <a:r>
              <a:rPr lang="el-GR" sz="2800" b="1" dirty="0"/>
              <a:t>Το πρόβλημα είναι μάλλον ότι προσβάλλονται από μία </a:t>
            </a:r>
            <a:r>
              <a:rPr lang="el-GR" sz="2800" b="1" dirty="0" err="1"/>
              <a:t>αιτιακή</a:t>
            </a:r>
            <a:r>
              <a:rPr lang="el-GR" sz="2800" b="1" dirty="0"/>
              <a:t> δύναμη την οποία δεν κατέχουν</a:t>
            </a:r>
            <a:r>
              <a:rPr lang="en-US" sz="2800" dirty="0"/>
              <a:t>.</a:t>
            </a:r>
          </a:p>
          <a:p>
            <a:pPr marL="0" indent="0" algn="just">
              <a:buNone/>
            </a:pPr>
            <a:endParaRPr lang="en-US" sz="2800" dirty="0"/>
          </a:p>
          <a:p>
            <a:pPr marL="0" indent="0" algn="just">
              <a:buNone/>
            </a:pPr>
            <a:r>
              <a:rPr lang="el-GR" sz="2800" dirty="0"/>
              <a:t>Το πρόβλημα δεν είναι τα ίδια τα σωματίδια</a:t>
            </a:r>
            <a:r>
              <a:rPr lang="el-GR" sz="2800" i="1" dirty="0"/>
              <a:t>. </a:t>
            </a:r>
            <a:r>
              <a:rPr lang="el-GR" sz="2800" dirty="0"/>
              <a:t>Είναι η </a:t>
            </a:r>
            <a:r>
              <a:rPr lang="el-GR" sz="2800" i="1" dirty="0"/>
              <a:t>αιτιότητα</a:t>
            </a:r>
            <a:r>
              <a:rPr lang="el-GR" sz="2800" dirty="0"/>
              <a:t>.</a:t>
            </a:r>
            <a:endParaRPr lang="en-US" sz="2800" dirty="0"/>
          </a:p>
        </p:txBody>
      </p:sp>
    </p:spTree>
    <p:extLst>
      <p:ext uri="{BB962C8B-B14F-4D97-AF65-F5344CB8AC3E}">
        <p14:creationId xmlns:p14="http://schemas.microsoft.com/office/powerpoint/2010/main" val="3272880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900" y="1347505"/>
            <a:ext cx="10515600" cy="2061018"/>
          </a:xfrm>
        </p:spPr>
        <p:txBody>
          <a:bodyPr>
            <a:normAutofit fontScale="92500" lnSpcReduction="10000"/>
          </a:bodyPr>
          <a:lstStyle/>
          <a:p>
            <a:pPr marL="0" indent="0" algn="just">
              <a:buNone/>
            </a:pPr>
            <a:r>
              <a:rPr lang="el-GR" dirty="0"/>
              <a:t>Όχι σε αφηρημένες ιδέες</a:t>
            </a:r>
            <a:r>
              <a:rPr lang="en-GB" dirty="0"/>
              <a:t>, </a:t>
            </a:r>
            <a:r>
              <a:rPr lang="el-GR" dirty="0"/>
              <a:t>δηλαδή σε αφηρημένες μορφές ή </a:t>
            </a:r>
            <a:r>
              <a:rPr lang="el-GR" b="1" dirty="0"/>
              <a:t>καθόλου</a:t>
            </a:r>
            <a:r>
              <a:rPr lang="en-GB" dirty="0"/>
              <a:t>, </a:t>
            </a:r>
            <a:r>
              <a:rPr lang="el-GR" dirty="0"/>
              <a:t>όπου όλα τα επιμέρους αντικείμενα ενός ορισμένου είδους υποτίθεται ότι μετέχουν</a:t>
            </a:r>
            <a:r>
              <a:rPr lang="en-GB" dirty="0"/>
              <a:t>. </a:t>
            </a:r>
            <a:r>
              <a:rPr lang="el-GR" dirty="0"/>
              <a:t>Όντας εμπειριστής</a:t>
            </a:r>
            <a:r>
              <a:rPr lang="en-GB" dirty="0"/>
              <a:t>, </a:t>
            </a:r>
            <a:r>
              <a:rPr lang="el-GR" dirty="0"/>
              <a:t>θεώρησε ότι όλες οι ιδέες είναι συγκεκριμένες</a:t>
            </a:r>
            <a:r>
              <a:rPr lang="en-GB" dirty="0"/>
              <a:t>, </a:t>
            </a:r>
            <a:r>
              <a:rPr lang="el-GR" dirty="0"/>
              <a:t>και ότι οι γενικές ιδέες</a:t>
            </a:r>
            <a:r>
              <a:rPr lang="en-GB" dirty="0"/>
              <a:t> (</a:t>
            </a:r>
            <a:r>
              <a:rPr lang="el-GR" dirty="0"/>
              <a:t>όπως η ιδέα του τριγώνου</a:t>
            </a:r>
            <a:r>
              <a:rPr lang="en-GB" dirty="0"/>
              <a:t>) </a:t>
            </a:r>
            <a:r>
              <a:rPr lang="el-GR" dirty="0"/>
              <a:t>είναι σημάδια των επιμέρους και συγκεκριμένων ιδεών</a:t>
            </a:r>
            <a:r>
              <a:rPr lang="en-GB" dirty="0"/>
              <a:t> (</a:t>
            </a:r>
            <a:r>
              <a:rPr lang="el-GR" dirty="0"/>
              <a:t>για παράδειγμα, κάθε συγκεκριμένο τρίγωνο</a:t>
            </a:r>
            <a:r>
              <a:rPr lang="en-GB" dirty="0"/>
              <a:t>). </a:t>
            </a:r>
            <a:endParaRPr lang="en-US" dirty="0"/>
          </a:p>
        </p:txBody>
      </p:sp>
      <p:sp>
        <p:nvSpPr>
          <p:cNvPr id="4" name="TextBox 3">
            <a:extLst>
              <a:ext uri="{FF2B5EF4-FFF2-40B4-BE49-F238E27FC236}">
                <a16:creationId xmlns:a16="http://schemas.microsoft.com/office/drawing/2014/main" id="{573C22F3-1AA3-4C47-A73F-BE5D3490096D}"/>
              </a:ext>
            </a:extLst>
          </p:cNvPr>
          <p:cNvSpPr txBox="1"/>
          <p:nvPr/>
        </p:nvSpPr>
        <p:spPr>
          <a:xfrm>
            <a:off x="845574" y="4950214"/>
            <a:ext cx="6096000" cy="523220"/>
          </a:xfrm>
          <a:prstGeom prst="rect">
            <a:avLst/>
          </a:prstGeom>
          <a:noFill/>
        </p:spPr>
        <p:txBody>
          <a:bodyPr wrap="square">
            <a:spAutoFit/>
          </a:bodyPr>
          <a:lstStyle/>
          <a:p>
            <a:r>
              <a:rPr lang="el-GR" sz="2800" dirty="0"/>
              <a:t>Σκεπτικισμός</a:t>
            </a:r>
            <a:endParaRPr lang="en-US" sz="2800" dirty="0"/>
          </a:p>
        </p:txBody>
      </p:sp>
      <p:sp>
        <p:nvSpPr>
          <p:cNvPr id="5" name="TextBox 4">
            <a:extLst>
              <a:ext uri="{FF2B5EF4-FFF2-40B4-BE49-F238E27FC236}">
                <a16:creationId xmlns:a16="http://schemas.microsoft.com/office/drawing/2014/main" id="{0D2DC6C4-C3B4-4F15-B9A5-F7E06CF49E05}"/>
              </a:ext>
            </a:extLst>
          </p:cNvPr>
          <p:cNvSpPr txBox="1"/>
          <p:nvPr/>
        </p:nvSpPr>
        <p:spPr>
          <a:xfrm>
            <a:off x="723900" y="505793"/>
            <a:ext cx="6096000" cy="584775"/>
          </a:xfrm>
          <a:prstGeom prst="rect">
            <a:avLst/>
          </a:prstGeom>
          <a:noFill/>
        </p:spPr>
        <p:txBody>
          <a:bodyPr wrap="square">
            <a:spAutoFit/>
          </a:bodyPr>
          <a:lstStyle/>
          <a:p>
            <a:r>
              <a:rPr lang="el-GR" sz="3200" b="1" dirty="0"/>
              <a:t>ΚΡΙΤΙΚΗ ΤΟΥ </a:t>
            </a:r>
            <a:r>
              <a:rPr lang="en-US" sz="3200" b="1" dirty="0"/>
              <a:t>LOCKE II</a:t>
            </a:r>
            <a:endParaRPr lang="el-GR" sz="3200" dirty="0"/>
          </a:p>
        </p:txBody>
      </p:sp>
      <p:sp>
        <p:nvSpPr>
          <p:cNvPr id="7" name="TextBox 6">
            <a:extLst>
              <a:ext uri="{FF2B5EF4-FFF2-40B4-BE49-F238E27FC236}">
                <a16:creationId xmlns:a16="http://schemas.microsoft.com/office/drawing/2014/main" id="{88829535-70B7-4BBA-89F1-649EC4456287}"/>
              </a:ext>
            </a:extLst>
          </p:cNvPr>
          <p:cNvSpPr txBox="1"/>
          <p:nvPr/>
        </p:nvSpPr>
        <p:spPr>
          <a:xfrm>
            <a:off x="845574" y="3935051"/>
            <a:ext cx="6096000" cy="584775"/>
          </a:xfrm>
          <a:prstGeom prst="rect">
            <a:avLst/>
          </a:prstGeom>
          <a:noFill/>
        </p:spPr>
        <p:txBody>
          <a:bodyPr wrap="square">
            <a:spAutoFit/>
          </a:bodyPr>
          <a:lstStyle/>
          <a:p>
            <a:r>
              <a:rPr lang="el-GR" sz="3200" b="1" dirty="0"/>
              <a:t>ΚΡΙΤΙΚΗ ΤΟΥ </a:t>
            </a:r>
            <a:r>
              <a:rPr lang="en-US" sz="3200" b="1" dirty="0"/>
              <a:t>LOCKE IV</a:t>
            </a:r>
            <a:endParaRPr lang="el-GR" sz="3200" dirty="0"/>
          </a:p>
        </p:txBody>
      </p:sp>
    </p:spTree>
    <p:extLst>
      <p:ext uri="{BB962C8B-B14F-4D97-AF65-F5344CB8AC3E}">
        <p14:creationId xmlns:p14="http://schemas.microsoft.com/office/powerpoint/2010/main" val="4084438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4914"/>
          </a:xfrm>
        </p:spPr>
        <p:txBody>
          <a:bodyPr/>
          <a:lstStyle/>
          <a:p>
            <a:r>
              <a:rPr lang="el-GR" b="1" dirty="0"/>
              <a:t>ΚΡΙΤΙΚΗ ΤΟΥ </a:t>
            </a:r>
            <a:r>
              <a:rPr lang="en-US" b="1" dirty="0"/>
              <a:t>LOCKE I</a:t>
            </a:r>
          </a:p>
        </p:txBody>
      </p:sp>
      <p:sp>
        <p:nvSpPr>
          <p:cNvPr id="3" name="Content Placeholder 2"/>
          <p:cNvSpPr>
            <a:spLocks noGrp="1"/>
          </p:cNvSpPr>
          <p:nvPr>
            <p:ph idx="1"/>
          </p:nvPr>
        </p:nvSpPr>
        <p:spPr>
          <a:xfrm>
            <a:off x="838200" y="1799303"/>
            <a:ext cx="10515600" cy="2182761"/>
          </a:xfrm>
        </p:spPr>
        <p:txBody>
          <a:bodyPr>
            <a:normAutofit fontScale="92500" lnSpcReduction="10000"/>
          </a:bodyPr>
          <a:lstStyle/>
          <a:p>
            <a:pPr marL="0" indent="0">
              <a:buNone/>
            </a:pPr>
            <a:endParaRPr lang="en-US" dirty="0"/>
          </a:p>
          <a:p>
            <a:pPr algn="just">
              <a:buFont typeface="Wingdings" panose="05000000000000000000" pitchFamily="2" charset="2"/>
              <a:buChar char="q"/>
            </a:pPr>
            <a:r>
              <a:rPr lang="el-GR" dirty="0"/>
              <a:t> Δεν γίνεται καμία διάκριση ανάμεσα στις πρωτεύουσες και δευτερεύουσες ποιότητες.</a:t>
            </a:r>
          </a:p>
          <a:p>
            <a:pPr algn="just">
              <a:buFont typeface="Wingdings" panose="05000000000000000000" pitchFamily="2" charset="2"/>
              <a:buChar char="q"/>
            </a:pPr>
            <a:endParaRPr lang="en-US" dirty="0"/>
          </a:p>
          <a:p>
            <a:pPr algn="just">
              <a:buFont typeface="Wingdings" panose="05000000000000000000" pitchFamily="2" charset="2"/>
              <a:buChar char="q"/>
            </a:pPr>
            <a:r>
              <a:rPr lang="el-GR" dirty="0"/>
              <a:t> Όλα είναι ιδέες και οι ιδέες απαιτούν νόες.</a:t>
            </a:r>
            <a:endParaRPr lang="en-US" dirty="0"/>
          </a:p>
        </p:txBody>
      </p:sp>
    </p:spTree>
    <p:extLst>
      <p:ext uri="{BB962C8B-B14F-4D97-AF65-F5344CB8AC3E}">
        <p14:creationId xmlns:p14="http://schemas.microsoft.com/office/powerpoint/2010/main" val="2424957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890" y="168480"/>
            <a:ext cx="9709355" cy="1325563"/>
          </a:xfrm>
        </p:spPr>
        <p:txBody>
          <a:bodyPr>
            <a:noAutofit/>
          </a:bodyPr>
          <a:lstStyle/>
          <a:p>
            <a:r>
              <a:rPr lang="el-GR" sz="3600" b="1" dirty="0"/>
              <a:t>Αγνοούμε την αληθινή και πραγματική φύση των πραγμάτων;</a:t>
            </a:r>
            <a:endParaRPr lang="en-US" sz="3600" b="1" dirty="0"/>
          </a:p>
        </p:txBody>
      </p:sp>
      <p:sp>
        <p:nvSpPr>
          <p:cNvPr id="3" name="Content Placeholder 2"/>
          <p:cNvSpPr>
            <a:spLocks noGrp="1"/>
          </p:cNvSpPr>
          <p:nvPr>
            <p:ph idx="1"/>
          </p:nvPr>
        </p:nvSpPr>
        <p:spPr>
          <a:xfrm>
            <a:off x="1002890" y="1600200"/>
            <a:ext cx="9802762" cy="5089320"/>
          </a:xfrm>
        </p:spPr>
        <p:txBody>
          <a:bodyPr>
            <a:noAutofit/>
          </a:bodyPr>
          <a:lstStyle/>
          <a:p>
            <a:pPr marL="0" indent="0" algn="just">
              <a:buNone/>
            </a:pPr>
            <a:r>
              <a:rPr lang="el-GR" dirty="0"/>
              <a:t>«Όλο αυτό το απόθεμα των επιχειρημάτων που παράγουν για να υποτιμήσουν τις ικανότητές μας</a:t>
            </a:r>
            <a:r>
              <a:rPr lang="en-US" dirty="0"/>
              <a:t>, </a:t>
            </a:r>
            <a:r>
              <a:rPr lang="el-GR" dirty="0"/>
              <a:t>και να κάνουν την ανθρωπότητα να φαίνεται αδαής </a:t>
            </a:r>
            <a:r>
              <a:rPr lang="en-US" dirty="0"/>
              <a:t> </a:t>
            </a:r>
            <a:r>
              <a:rPr lang="el-GR" dirty="0"/>
              <a:t>και άξεστη</a:t>
            </a:r>
            <a:r>
              <a:rPr lang="en-US" dirty="0"/>
              <a:t>,</a:t>
            </a:r>
            <a:r>
              <a:rPr lang="el-GR" dirty="0"/>
              <a:t> αντλούνται κατά κύριο λόγο από </a:t>
            </a:r>
            <a:r>
              <a:rPr lang="en-US" dirty="0"/>
              <a:t> </a:t>
            </a:r>
            <a:r>
              <a:rPr lang="el-GR" dirty="0"/>
              <a:t>αυτή τη θέση</a:t>
            </a:r>
            <a:r>
              <a:rPr lang="en-US" dirty="0"/>
              <a:t>, </a:t>
            </a:r>
            <a:r>
              <a:rPr lang="el-GR" b="1" dirty="0"/>
              <a:t>ότι δηλαδή πάσχουμε  από μία ακατανίκητη τύφλωση ως προς την αληθινή και πραγματική φύση των πραγμάτων</a:t>
            </a:r>
            <a:r>
              <a:rPr lang="en-US" dirty="0"/>
              <a:t>. </a:t>
            </a:r>
            <a:r>
              <a:rPr lang="el-GR" dirty="0"/>
              <a:t>Πάνω σε αυτό υπερβάλλουν και αρέσκονται να το διογκώνουν.</a:t>
            </a:r>
            <a:r>
              <a:rPr lang="en-US" dirty="0"/>
              <a:t> </a:t>
            </a:r>
            <a:r>
              <a:rPr lang="el-GR" dirty="0"/>
              <a:t>Είμαστε απελπιστικά πλανεμένοι</a:t>
            </a:r>
            <a:r>
              <a:rPr lang="en-US" dirty="0"/>
              <a:t>, </a:t>
            </a:r>
            <a:r>
              <a:rPr lang="el-GR" dirty="0">
                <a:solidFill>
                  <a:srgbClr val="FF0000"/>
                </a:solidFill>
              </a:rPr>
              <a:t>λένε</a:t>
            </a:r>
            <a:r>
              <a:rPr lang="en-US" dirty="0"/>
              <a:t>, </a:t>
            </a:r>
            <a:r>
              <a:rPr lang="el-GR" dirty="0"/>
              <a:t>από τις αισθήσεις μας</a:t>
            </a:r>
            <a:r>
              <a:rPr lang="en-US" dirty="0"/>
              <a:t>, </a:t>
            </a:r>
            <a:r>
              <a:rPr lang="el-GR" dirty="0"/>
              <a:t>και διασκεδάζουμε μόνο με το </a:t>
            </a:r>
            <a:r>
              <a:rPr lang="el-GR" dirty="0" err="1"/>
              <a:t>φαίνεσθαι</a:t>
            </a:r>
            <a:r>
              <a:rPr lang="el-GR" dirty="0"/>
              <a:t> των πραγμάτων</a:t>
            </a:r>
            <a:r>
              <a:rPr lang="en-US" dirty="0"/>
              <a:t>. </a:t>
            </a:r>
            <a:r>
              <a:rPr lang="el-GR" b="1" dirty="0"/>
              <a:t>Η πραγματική ουσία</a:t>
            </a:r>
            <a:r>
              <a:rPr lang="en-US" b="1" dirty="0"/>
              <a:t>, </a:t>
            </a:r>
            <a:r>
              <a:rPr lang="el-GR" b="1" dirty="0"/>
              <a:t>οι εσωτερικές ποιότητες και η συγκρότηση και του παραμικρού αντικειμένου</a:t>
            </a:r>
            <a:r>
              <a:rPr lang="en-US" b="1" dirty="0"/>
              <a:t>, </a:t>
            </a:r>
            <a:r>
              <a:rPr lang="el-GR" b="1" dirty="0"/>
              <a:t>δεν μας είναι φανερά.</a:t>
            </a:r>
            <a:r>
              <a:rPr lang="en-US" dirty="0"/>
              <a:t> </a:t>
            </a:r>
            <a:r>
              <a:rPr lang="el-GR" dirty="0"/>
              <a:t>Υπάρχει κάτι </a:t>
            </a:r>
            <a:r>
              <a:rPr lang="el-GR" b="1" dirty="0"/>
              <a:t>σε κάθε σταγόνα νερού</a:t>
            </a:r>
            <a:r>
              <a:rPr lang="en-US" b="1" dirty="0"/>
              <a:t>, </a:t>
            </a:r>
            <a:r>
              <a:rPr lang="el-GR" b="1" dirty="0"/>
              <a:t>κάθε κόκκο άμμου</a:t>
            </a:r>
            <a:r>
              <a:rPr lang="en-US" b="1" dirty="0"/>
              <a:t>, </a:t>
            </a:r>
            <a:r>
              <a:rPr lang="el-GR" b="1" dirty="0"/>
              <a:t>το οποίο βρίσκεται πέρα από τη δύναμη της ανθρώπινης νόησης να το συλλάβει ή να το κατανοήσει».</a:t>
            </a:r>
            <a:endParaRPr lang="en-US" dirty="0"/>
          </a:p>
        </p:txBody>
      </p:sp>
    </p:spTree>
    <p:extLst>
      <p:ext uri="{BB962C8B-B14F-4D97-AF65-F5344CB8AC3E}">
        <p14:creationId xmlns:p14="http://schemas.microsoft.com/office/powerpoint/2010/main" val="551101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41685"/>
            <a:ext cx="8617974" cy="5316663"/>
          </a:xfrm>
        </p:spPr>
        <p:txBody>
          <a:bodyPr>
            <a:normAutofit fontScale="92500"/>
          </a:bodyPr>
          <a:lstStyle/>
          <a:p>
            <a:pPr marL="0" indent="0" algn="just">
              <a:buNone/>
            </a:pPr>
            <a:r>
              <a:rPr lang="el-GR" dirty="0"/>
              <a:t>Ο </a:t>
            </a:r>
            <a:r>
              <a:rPr lang="en-US" dirty="0"/>
              <a:t>Berkeley </a:t>
            </a:r>
            <a:r>
              <a:rPr lang="el-GR" dirty="0"/>
              <a:t>απαντάει αμέσως ότι «Είναι όμως φανερό από ό,τι έχει δειχθεί</a:t>
            </a:r>
            <a:r>
              <a:rPr lang="en-US" dirty="0"/>
              <a:t>, </a:t>
            </a:r>
            <a:r>
              <a:rPr lang="el-GR" dirty="0"/>
              <a:t>ότι όλη  αυτή η κατηγορία είναι αβάσιμη</a:t>
            </a:r>
            <a:r>
              <a:rPr lang="en-US" dirty="0"/>
              <a:t>, </a:t>
            </a:r>
            <a:r>
              <a:rPr lang="el-GR" dirty="0"/>
              <a:t>και ότι </a:t>
            </a:r>
            <a:r>
              <a:rPr lang="el-GR" b="1" dirty="0"/>
              <a:t>επηρεαζόμαστε από επισφαλείς αρχές σε τέτοιο βαθμό ώστε να δυσπιστούμε απέναντι στις αισθήσεις μας</a:t>
            </a:r>
            <a:r>
              <a:rPr lang="en-US" dirty="0"/>
              <a:t>, </a:t>
            </a:r>
            <a:r>
              <a:rPr lang="el-GR" dirty="0"/>
              <a:t>και</a:t>
            </a:r>
            <a:r>
              <a:rPr lang="en-US" dirty="0"/>
              <a:t> </a:t>
            </a:r>
            <a:r>
              <a:rPr lang="el-GR" b="1" dirty="0"/>
              <a:t>να νομίζουμε ότι δε γνωρίζουμε τίποτα για εκείνα τα πράγματα </a:t>
            </a:r>
            <a:r>
              <a:rPr lang="en-US" b="1" dirty="0"/>
              <a:t> </a:t>
            </a:r>
            <a:r>
              <a:rPr lang="el-GR" b="1" dirty="0"/>
              <a:t>τα οποία συλλαμβάνουμε τέλεια».</a:t>
            </a:r>
            <a:endParaRPr lang="en-US" dirty="0"/>
          </a:p>
          <a:p>
            <a:pPr marL="0" indent="0" algn="just">
              <a:buNone/>
            </a:pPr>
            <a:endParaRPr lang="en-US" dirty="0"/>
          </a:p>
          <a:p>
            <a:pPr marL="0" indent="0" algn="just">
              <a:buNone/>
            </a:pPr>
            <a:r>
              <a:rPr lang="el-GR" dirty="0"/>
              <a:t>Θεωρεί σαφώς ότι μπορούμε να οδηγηθούμε στη γνώση του τι «υπάρχει σε κάθε σταγόνα νερού</a:t>
            </a:r>
            <a:r>
              <a:rPr lang="en-US" dirty="0"/>
              <a:t>, </a:t>
            </a:r>
            <a:r>
              <a:rPr lang="el-GR" dirty="0"/>
              <a:t>κάθε κόκκο άμμου», δηλαδή της </a:t>
            </a:r>
            <a:r>
              <a:rPr lang="el-GR" dirty="0" err="1"/>
              <a:t>μικροδομής</a:t>
            </a:r>
            <a:r>
              <a:rPr lang="en-US" dirty="0"/>
              <a:t> </a:t>
            </a:r>
            <a:r>
              <a:rPr lang="el-GR" dirty="0"/>
              <a:t>των «μη νοητών πραγμάτων» που αντιλαμβανόμαστε</a:t>
            </a:r>
            <a:r>
              <a:rPr lang="en-US" dirty="0"/>
              <a:t>. </a:t>
            </a:r>
            <a:r>
              <a:rPr lang="el-GR" dirty="0"/>
              <a:t>Η θέση του</a:t>
            </a:r>
            <a:r>
              <a:rPr lang="en-US" dirty="0"/>
              <a:t>, </a:t>
            </a:r>
            <a:r>
              <a:rPr lang="el-GR" dirty="0"/>
              <a:t>φυσικά</a:t>
            </a:r>
            <a:r>
              <a:rPr lang="en-US" dirty="0"/>
              <a:t>, </a:t>
            </a:r>
            <a:r>
              <a:rPr lang="el-GR" dirty="0"/>
              <a:t>είναι</a:t>
            </a:r>
            <a:r>
              <a:rPr lang="en-US" dirty="0"/>
              <a:t> </a:t>
            </a:r>
            <a:r>
              <a:rPr lang="el-GR" b="1" dirty="0"/>
              <a:t>ότι γνωρίζοντάς τα</a:t>
            </a:r>
            <a:r>
              <a:rPr lang="en-US" b="1" dirty="0"/>
              <a:t>, </a:t>
            </a:r>
            <a:r>
              <a:rPr lang="el-GR" b="1" dirty="0"/>
              <a:t>δεν γνωρίζουμε υλικά και </a:t>
            </a:r>
            <a:r>
              <a:rPr lang="el-GR" b="1" dirty="0" err="1"/>
              <a:t>αιτιακά</a:t>
            </a:r>
            <a:r>
              <a:rPr lang="el-GR" b="1" dirty="0"/>
              <a:t> τελικά πράγματα που να υπάρχουν χωρίς τον νου (του Θεού)</a:t>
            </a:r>
            <a:r>
              <a:rPr lang="en-US" dirty="0"/>
              <a:t>. </a:t>
            </a:r>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val="132048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9193BA-D087-49A8-B2EB-DE475427A38B}"/>
              </a:ext>
            </a:extLst>
          </p:cNvPr>
          <p:cNvSpPr txBox="1"/>
          <p:nvPr/>
        </p:nvSpPr>
        <p:spPr>
          <a:xfrm>
            <a:off x="1828801" y="1577082"/>
            <a:ext cx="8662218" cy="3999749"/>
          </a:xfrm>
          <a:prstGeom prst="rect">
            <a:avLst/>
          </a:prstGeom>
          <a:noFill/>
        </p:spPr>
        <p:txBody>
          <a:bodyPr wrap="square">
            <a:spAutoFit/>
          </a:bodyPr>
          <a:lstStyle/>
          <a:p>
            <a:pPr algn="just">
              <a:lnSpc>
                <a:spcPct val="115000"/>
              </a:lnSpc>
            </a:pPr>
            <a:r>
              <a:rPr lang="en-US" sz="2400" b="1" dirty="0">
                <a:solidFill>
                  <a:srgbClr val="FF0000"/>
                </a:solidFill>
                <a:effectLst/>
                <a:ea typeface="Calibri" panose="020F0502020204030204" pitchFamily="34" charset="0"/>
                <a:cs typeface="Times New Roman" panose="02020603050405020304" pitchFamily="18" charset="0"/>
              </a:rPr>
              <a:t>DAVID HUME</a:t>
            </a:r>
            <a:r>
              <a:rPr lang="el-GR" sz="2400" b="1" dirty="0">
                <a:solidFill>
                  <a:srgbClr val="FF0000"/>
                </a:solidFill>
                <a:effectLst/>
                <a:ea typeface="Calibri" panose="020F0502020204030204" pitchFamily="34" charset="0"/>
                <a:cs typeface="Times New Roman" panose="02020603050405020304" pitchFamily="18" charset="0"/>
              </a:rPr>
              <a:t> (1711-1776) </a:t>
            </a:r>
          </a:p>
          <a:p>
            <a:pPr algn="just">
              <a:lnSpc>
                <a:spcPct val="115000"/>
              </a:lnSpc>
            </a:pPr>
            <a:endParaRPr lang="el-GR" i="1" dirty="0">
              <a:solidFill>
                <a:srgbClr val="000000"/>
              </a:solidFill>
              <a:ea typeface="Calibri" panose="020F0502020204030204" pitchFamily="34" charset="0"/>
              <a:cs typeface="Times New Roman" panose="02020603050405020304" pitchFamily="18" charset="0"/>
            </a:endParaRPr>
          </a:p>
          <a:p>
            <a:pPr algn="just">
              <a:lnSpc>
                <a:spcPct val="115000"/>
              </a:lnSpc>
            </a:pPr>
            <a:r>
              <a:rPr lang="el-GR" sz="1800" b="1" i="1" dirty="0">
                <a:solidFill>
                  <a:srgbClr val="000000"/>
                </a:solidFill>
                <a:effectLst/>
                <a:ea typeface="Calibri" panose="020F0502020204030204" pitchFamily="34" charset="0"/>
                <a:cs typeface="Times New Roman" panose="02020603050405020304" pitchFamily="18" charset="0"/>
              </a:rPr>
              <a:t>Πραγματεία για την Ανθρώπινη Φύση</a:t>
            </a:r>
            <a:r>
              <a:rPr lang="el-GR" sz="1800" b="1" dirty="0">
                <a:solidFill>
                  <a:srgbClr val="000000"/>
                </a:solidFill>
                <a:effectLst/>
                <a:ea typeface="Calibri" panose="020F0502020204030204" pitchFamily="34" charset="0"/>
                <a:cs typeface="Times New Roman" panose="02020603050405020304" pitchFamily="18" charset="0"/>
              </a:rPr>
              <a:t> (1739-40). </a:t>
            </a:r>
            <a:r>
              <a:rPr lang="el-GR" sz="1800" b="1" i="1" dirty="0">
                <a:solidFill>
                  <a:srgbClr val="000000"/>
                </a:solidFill>
                <a:effectLst/>
                <a:ea typeface="Calibri" panose="020F0502020204030204" pitchFamily="34" charset="0"/>
                <a:cs typeface="Times New Roman" panose="02020603050405020304" pitchFamily="18" charset="0"/>
              </a:rPr>
              <a:t>Μια απόπειρα εισαγωγής του πειραματικού τρόπου συλλογισμού στα ηθικά θέματα</a:t>
            </a:r>
            <a:r>
              <a:rPr lang="el-GR" sz="1800" b="1" dirty="0">
                <a:solidFill>
                  <a:srgbClr val="000000"/>
                </a:solidFill>
                <a:effectLst/>
                <a:ea typeface="Calibri" panose="020F0502020204030204" pitchFamily="34" charset="0"/>
                <a:cs typeface="Times New Roman" panose="02020603050405020304" pitchFamily="18" charset="0"/>
              </a:rPr>
              <a:t>.   </a:t>
            </a:r>
          </a:p>
          <a:p>
            <a:pPr algn="just">
              <a:lnSpc>
                <a:spcPct val="115000"/>
              </a:lnSpc>
            </a:pPr>
            <a:endParaRPr lang="el-GR" dirty="0">
              <a:solidFill>
                <a:srgbClr val="000000"/>
              </a:solidFill>
              <a:ea typeface="Calibri" panose="020F0502020204030204" pitchFamily="34" charset="0"/>
              <a:cs typeface="Times New Roman" panose="02020603050405020304" pitchFamily="18" charset="0"/>
            </a:endParaRPr>
          </a:p>
          <a:p>
            <a:pPr algn="just">
              <a:lnSpc>
                <a:spcPct val="115000"/>
              </a:lnSpc>
            </a:pPr>
            <a:endParaRPr lang="el-GR" sz="1800" dirty="0">
              <a:solidFill>
                <a:srgbClr val="000000"/>
              </a:solidFill>
              <a:effectLst/>
              <a:ea typeface="Calibri" panose="020F0502020204030204" pitchFamily="34" charset="0"/>
              <a:cs typeface="Times New Roman" panose="02020603050405020304" pitchFamily="18" charset="0"/>
            </a:endParaRPr>
          </a:p>
          <a:p>
            <a:pPr algn="just">
              <a:lnSpc>
                <a:spcPct val="115000"/>
              </a:lnSpc>
            </a:pPr>
            <a:endParaRPr lang="el-GR" sz="1800" dirty="0">
              <a:solidFill>
                <a:srgbClr val="000000"/>
              </a:solidFill>
              <a:effectLst/>
              <a:ea typeface="Calibri" panose="020F0502020204030204" pitchFamily="34" charset="0"/>
              <a:cs typeface="Times New Roman" panose="02020603050405020304" pitchFamily="18" charset="0"/>
            </a:endParaRPr>
          </a:p>
          <a:p>
            <a:pPr algn="just">
              <a:lnSpc>
                <a:spcPct val="115000"/>
              </a:lnSpc>
            </a:pPr>
            <a:endParaRPr lang="el-GR" dirty="0">
              <a:solidFill>
                <a:srgbClr val="000000"/>
              </a:solidFill>
              <a:ea typeface="Calibri" panose="020F0502020204030204" pitchFamily="34" charset="0"/>
              <a:cs typeface="Times New Roman" panose="02020603050405020304" pitchFamily="18" charset="0"/>
            </a:endParaRPr>
          </a:p>
          <a:p>
            <a:pPr algn="just">
              <a:lnSpc>
                <a:spcPct val="115000"/>
              </a:lnSpc>
            </a:pPr>
            <a:r>
              <a:rPr lang="el-GR" sz="1800" dirty="0">
                <a:solidFill>
                  <a:srgbClr val="000000"/>
                </a:solidFill>
                <a:effectLst/>
                <a:ea typeface="Calibri" panose="020F0502020204030204" pitchFamily="34" charset="0"/>
                <a:cs typeface="Times New Roman" panose="02020603050405020304" pitchFamily="18" charset="0"/>
              </a:rPr>
              <a:t>Αυτός ήταν ένας σαφής υπαινιγμός στο εγχείρημα και τη μέθοδο του  </a:t>
            </a:r>
            <a:r>
              <a:rPr lang="en-US" sz="1800" dirty="0">
                <a:effectLst/>
                <a:ea typeface="Calibri" panose="020F0502020204030204" pitchFamily="34" charset="0"/>
                <a:cs typeface="Times New Roman" panose="02020603050405020304" pitchFamily="18" charset="0"/>
              </a:rPr>
              <a:t>Isaac Newton</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O Hume </a:t>
            </a:r>
            <a:r>
              <a:rPr lang="el-GR" sz="1800" dirty="0">
                <a:effectLst/>
                <a:ea typeface="Calibri" panose="020F0502020204030204" pitchFamily="34" charset="0"/>
                <a:cs typeface="Times New Roman" panose="02020603050405020304" pitchFamily="18" charset="0"/>
              </a:rPr>
              <a:t>θεωρούσε ότι η Ηθική θα έπρεπε να υποβληθεί στη δική της Νευτώνεια επανάσταση. Και ανέλαβε ο ίδιος να δείξει πώς οι νευτώνειοι κανόνες του φιλοσοφείν θα μπορούσαν να εφαρμοστούν στην Ηθική. </a:t>
            </a:r>
            <a:endParaRPr lang="el-GR"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87491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DB0259-258C-4679-8BD4-63FFB095F7A5}"/>
              </a:ext>
            </a:extLst>
          </p:cNvPr>
          <p:cNvSpPr txBox="1"/>
          <p:nvPr/>
        </p:nvSpPr>
        <p:spPr>
          <a:xfrm>
            <a:off x="1711468" y="971610"/>
            <a:ext cx="8367252" cy="5724644"/>
          </a:xfrm>
          <a:prstGeom prst="rect">
            <a:avLst/>
          </a:prstGeom>
          <a:noFill/>
        </p:spPr>
        <p:txBody>
          <a:bodyPr wrap="square">
            <a:spAutoFit/>
          </a:bodyPr>
          <a:lstStyle/>
          <a:p>
            <a:pPr algn="just">
              <a:lnSpc>
                <a:spcPct val="115000"/>
              </a:lnSpc>
            </a:pPr>
            <a:r>
              <a:rPr lang="el-GR" sz="2000" b="1" dirty="0">
                <a:effectLst/>
                <a:ea typeface="Calibri" panose="020F0502020204030204" pitchFamily="34" charset="0"/>
                <a:cs typeface="Times New Roman" panose="02020603050405020304" pitchFamily="18" charset="0"/>
              </a:rPr>
              <a:t>Ο ΕΜΠΕΙΡΙΣΜΟΣ ΤΟΥ </a:t>
            </a:r>
            <a:r>
              <a:rPr lang="en-US" sz="2000" b="1" dirty="0">
                <a:effectLst/>
                <a:ea typeface="Calibri" panose="020F0502020204030204" pitchFamily="34" charset="0"/>
                <a:cs typeface="Times New Roman" panose="02020603050405020304" pitchFamily="18" charset="0"/>
              </a:rPr>
              <a:t>HUME</a:t>
            </a:r>
            <a:endParaRPr lang="el-GR" sz="2000" b="1" dirty="0">
              <a:effectLst/>
              <a:ea typeface="Calibri" panose="020F0502020204030204" pitchFamily="34" charset="0"/>
              <a:cs typeface="Times New Roman" panose="02020603050405020304" pitchFamily="18" charset="0"/>
            </a:endParaRPr>
          </a:p>
          <a:p>
            <a:pPr algn="just">
              <a:lnSpc>
                <a:spcPct val="115000"/>
              </a:lnSpc>
            </a:pPr>
            <a:r>
              <a:rPr lang="el-GR" sz="2000" dirty="0">
                <a:effectLst/>
                <a:ea typeface="Calibri" panose="020F0502020204030204" pitchFamily="34" charset="0"/>
                <a:cs typeface="Times New Roman" panose="02020603050405020304" pitchFamily="18" charset="0"/>
              </a:rPr>
              <a:t> </a:t>
            </a:r>
          </a:p>
          <a:p>
            <a:pPr algn="just"/>
            <a:r>
              <a:rPr lang="el-GR" sz="2000" b="1" dirty="0">
                <a:effectLst/>
                <a:ea typeface="Calibri" panose="020F0502020204030204" pitchFamily="34" charset="0"/>
              </a:rPr>
              <a:t>Όλες οι ιδέες θα πρέπει να προέρχονται από εντυπώσεις</a:t>
            </a:r>
            <a:r>
              <a:rPr lang="el-GR" sz="2000" dirty="0">
                <a:effectLst/>
                <a:ea typeface="Calibri" panose="020F0502020204030204" pitchFamily="34" charset="0"/>
              </a:rPr>
              <a:t>. Η εμπειρία θα πρέπει να είναι ο κριτής των πάντων. </a:t>
            </a:r>
            <a:r>
              <a:rPr lang="el-GR" sz="2000" b="1" dirty="0">
                <a:effectLst/>
                <a:ea typeface="Calibri" panose="020F0502020204030204" pitchFamily="34" charset="0"/>
              </a:rPr>
              <a:t>Οι υποθέσεις θα πρέπει να αντιμετωπίζονται με περιφρόνηση. </a:t>
            </a:r>
          </a:p>
          <a:p>
            <a:pPr algn="just"/>
            <a:endParaRPr lang="el-GR" sz="2000" dirty="0">
              <a:ea typeface="Calibri" panose="020F0502020204030204" pitchFamily="34" charset="0"/>
            </a:endParaRPr>
          </a:p>
          <a:p>
            <a:pPr algn="just"/>
            <a:r>
              <a:rPr lang="el-GR" sz="2000" b="1" dirty="0">
                <a:effectLst/>
                <a:ea typeface="Calibri" panose="020F0502020204030204" pitchFamily="34" charset="0"/>
              </a:rPr>
              <a:t>Οι αρχές της συσχέτισης του </a:t>
            </a:r>
            <a:r>
              <a:rPr lang="en-US" sz="2000" b="1" dirty="0">
                <a:effectLst/>
                <a:ea typeface="Calibri" panose="020F0502020204030204" pitchFamily="34" charset="0"/>
              </a:rPr>
              <a:t>Hume </a:t>
            </a:r>
            <a:r>
              <a:rPr lang="el-GR" sz="2000" b="1" dirty="0">
                <a:effectLst/>
                <a:ea typeface="Calibri" panose="020F0502020204030204" pitchFamily="34" charset="0"/>
              </a:rPr>
              <a:t>με τις οποίες υποτίθεται λειτουργεί ο νους, η </a:t>
            </a:r>
            <a:r>
              <a:rPr lang="el-GR" sz="2000" b="1" dirty="0">
                <a:solidFill>
                  <a:srgbClr val="FF0000"/>
                </a:solidFill>
                <a:effectLst/>
                <a:ea typeface="Calibri" panose="020F0502020204030204" pitchFamily="34" charset="0"/>
              </a:rPr>
              <a:t>ομοιότητα</a:t>
            </a:r>
            <a:r>
              <a:rPr lang="el-GR" sz="2000" b="1" dirty="0">
                <a:effectLst/>
                <a:ea typeface="Calibri" panose="020F0502020204030204" pitchFamily="34" charset="0"/>
              </a:rPr>
              <a:t>, η </a:t>
            </a:r>
            <a:r>
              <a:rPr lang="el-GR" sz="2000" b="1" dirty="0">
                <a:solidFill>
                  <a:srgbClr val="FF0000"/>
                </a:solidFill>
                <a:effectLst/>
                <a:ea typeface="Calibri" panose="020F0502020204030204" pitchFamily="34" charset="0"/>
              </a:rPr>
              <a:t>γειτνίαση</a:t>
            </a:r>
            <a:r>
              <a:rPr lang="el-GR" sz="2000" b="1" dirty="0">
                <a:effectLst/>
                <a:ea typeface="Calibri" panose="020F0502020204030204" pitchFamily="34" charset="0"/>
              </a:rPr>
              <a:t> και η </a:t>
            </a:r>
            <a:r>
              <a:rPr lang="el-GR" sz="2000" b="1" dirty="0">
                <a:solidFill>
                  <a:srgbClr val="FF0000"/>
                </a:solidFill>
                <a:effectLst/>
                <a:ea typeface="Calibri" panose="020F0502020204030204" pitchFamily="34" charset="0"/>
              </a:rPr>
              <a:t>αιτιότητα</a:t>
            </a:r>
            <a:r>
              <a:rPr lang="el-GR" sz="2000" b="1" dirty="0">
                <a:effectLst/>
                <a:ea typeface="Calibri" panose="020F0502020204030204" pitchFamily="34" charset="0"/>
              </a:rPr>
              <a:t>, ήταν το ψυχολογικό ανάλογο των νόμων του Νεύτωνα. </a:t>
            </a:r>
          </a:p>
          <a:p>
            <a:pPr algn="just"/>
            <a:endParaRPr lang="el-GR" sz="2000" dirty="0">
              <a:ea typeface="Calibri" panose="020F0502020204030204" pitchFamily="34" charset="0"/>
            </a:endParaRPr>
          </a:p>
          <a:p>
            <a:pPr algn="just"/>
            <a:r>
              <a:rPr lang="el-GR" sz="2000" dirty="0">
                <a:effectLst/>
                <a:ea typeface="Calibri" panose="020F0502020204030204" pitchFamily="34" charset="0"/>
              </a:rPr>
              <a:t>Όπως το θέτει: «Αυτές είναι πράγματι </a:t>
            </a:r>
            <a:r>
              <a:rPr lang="el-GR" sz="2000" i="1" dirty="0">
                <a:effectLst/>
                <a:ea typeface="Calibri" panose="020F0502020204030204" pitchFamily="34" charset="0"/>
              </a:rPr>
              <a:t>σε εμάς</a:t>
            </a:r>
            <a:r>
              <a:rPr lang="el-GR" sz="2000" dirty="0">
                <a:effectLst/>
                <a:ea typeface="Calibri" panose="020F0502020204030204" pitchFamily="34" charset="0"/>
              </a:rPr>
              <a:t> </a:t>
            </a:r>
            <a:r>
              <a:rPr lang="el-GR" sz="2000" b="1" dirty="0">
                <a:effectLst/>
                <a:ea typeface="Calibri" panose="020F0502020204030204" pitchFamily="34" charset="0"/>
              </a:rPr>
              <a:t>το τσιμέντο του σύμπαντος</a:t>
            </a:r>
            <a:r>
              <a:rPr lang="el-GR" sz="2000" dirty="0">
                <a:effectLst/>
                <a:ea typeface="Calibri" panose="020F0502020204030204" pitchFamily="34" charset="0"/>
              </a:rPr>
              <a:t>». </a:t>
            </a:r>
          </a:p>
          <a:p>
            <a:pPr algn="just"/>
            <a:endParaRPr lang="el-GR" sz="2000" dirty="0">
              <a:ea typeface="Calibri" panose="020F0502020204030204" pitchFamily="34" charset="0"/>
            </a:endParaRPr>
          </a:p>
          <a:p>
            <a:pPr algn="just"/>
            <a:endParaRPr lang="el-GR" sz="2000" dirty="0">
              <a:effectLst/>
              <a:ea typeface="Calibri" panose="020F0502020204030204" pitchFamily="34" charset="0"/>
            </a:endParaRPr>
          </a:p>
          <a:p>
            <a:pPr algn="just"/>
            <a:r>
              <a:rPr lang="el-GR" sz="2000" dirty="0">
                <a:effectLst/>
                <a:ea typeface="Calibri" panose="020F0502020204030204" pitchFamily="34" charset="0"/>
              </a:rPr>
              <a:t>Ο ακρογωνιαίος λίθος της επιστημολογίας αυτής είναι η σκέψη ότι όλες οι ιδέες μας, ή οι ασθενείς αντιλήψεις, προκύπτουν από τις εντυπώσεις μας, ή ισχυρές αντιλήψεις, και ότι δεν μπορούμε να σκεφτούμε ποτέ κανένα πράγμα που να μην το έχουμε πριν δει έξω από εμάς, ή να μην το έχουμε νιώσει στον νου μας. </a:t>
            </a:r>
            <a:endParaRPr lang="el-GR" sz="2000" dirty="0"/>
          </a:p>
        </p:txBody>
      </p:sp>
    </p:spTree>
    <p:extLst>
      <p:ext uri="{BB962C8B-B14F-4D97-AF65-F5344CB8AC3E}">
        <p14:creationId xmlns:p14="http://schemas.microsoft.com/office/powerpoint/2010/main" val="10865712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A5A2AB-59EA-47C4-B178-1AFF67925D71}"/>
              </a:ext>
            </a:extLst>
          </p:cNvPr>
          <p:cNvSpPr txBox="1"/>
          <p:nvPr/>
        </p:nvSpPr>
        <p:spPr>
          <a:xfrm>
            <a:off x="1632155" y="1720840"/>
            <a:ext cx="9350477" cy="3416320"/>
          </a:xfrm>
          <a:prstGeom prst="rect">
            <a:avLst/>
          </a:prstGeom>
          <a:noFill/>
        </p:spPr>
        <p:txBody>
          <a:bodyPr wrap="square">
            <a:spAutoFit/>
          </a:bodyPr>
          <a:lstStyle/>
          <a:p>
            <a:pPr algn="just"/>
            <a:r>
              <a:rPr lang="el-GR" sz="2400" i="1" dirty="0">
                <a:effectLst/>
                <a:ea typeface="Calibri" panose="020F0502020204030204" pitchFamily="34" charset="0"/>
              </a:rPr>
              <a:t>Στην Έρευνα σχετικά με την Ανθρώπινη Νόηση</a:t>
            </a:r>
            <a:r>
              <a:rPr lang="el-GR" sz="2400" dirty="0">
                <a:effectLst/>
                <a:ea typeface="Calibri" panose="020F0502020204030204" pitchFamily="34" charset="0"/>
              </a:rPr>
              <a:t> (1748), ο </a:t>
            </a:r>
            <a:r>
              <a:rPr lang="en-US" sz="2400" dirty="0">
                <a:effectLst/>
                <a:ea typeface="Calibri" panose="020F0502020204030204" pitchFamily="34" charset="0"/>
              </a:rPr>
              <a:t>Hume </a:t>
            </a:r>
            <a:r>
              <a:rPr lang="el-GR" sz="2400" dirty="0">
                <a:effectLst/>
                <a:ea typeface="Calibri" panose="020F0502020204030204" pitchFamily="34" charset="0"/>
              </a:rPr>
              <a:t>έκανε έναν σαφή διαχωρισμό ανάμεσα </a:t>
            </a:r>
            <a:r>
              <a:rPr lang="el-GR" sz="2400" dirty="0">
                <a:ea typeface="Calibri" panose="020F0502020204030204" pitchFamily="34" charset="0"/>
              </a:rPr>
              <a:t>σε </a:t>
            </a:r>
            <a:r>
              <a:rPr lang="el-GR" sz="2400" b="1" dirty="0">
                <a:solidFill>
                  <a:srgbClr val="FF0000"/>
                </a:solidFill>
                <a:ea typeface="Calibri" panose="020F0502020204030204" pitchFamily="34" charset="0"/>
              </a:rPr>
              <a:t>δύο είδη αληθειών</a:t>
            </a:r>
            <a:r>
              <a:rPr lang="el-GR" sz="2400" dirty="0">
                <a:ea typeface="Calibri" panose="020F0502020204030204" pitchFamily="34" charset="0"/>
              </a:rPr>
              <a:t>:</a:t>
            </a:r>
            <a:endParaRPr lang="el-GR" sz="2400" dirty="0">
              <a:effectLst/>
              <a:ea typeface="Calibri" panose="020F0502020204030204" pitchFamily="34" charset="0"/>
            </a:endParaRPr>
          </a:p>
          <a:p>
            <a:pPr algn="just"/>
            <a:endParaRPr lang="el-GR" sz="2400" dirty="0">
              <a:ea typeface="Calibri" panose="020F0502020204030204" pitchFamily="34" charset="0"/>
            </a:endParaRPr>
          </a:p>
          <a:p>
            <a:pPr marL="285750" indent="-285750" algn="just">
              <a:buFont typeface="Wingdings" panose="05000000000000000000" pitchFamily="2" charset="2"/>
              <a:buChar char="q"/>
            </a:pPr>
            <a:r>
              <a:rPr lang="el-GR" sz="2400" b="1" dirty="0">
                <a:effectLst/>
                <a:ea typeface="Calibri" panose="020F0502020204030204" pitchFamily="34" charset="0"/>
              </a:rPr>
              <a:t> σχέσεις των ιδεών </a:t>
            </a:r>
            <a:r>
              <a:rPr lang="el-GR" sz="2400" dirty="0">
                <a:effectLst/>
                <a:ea typeface="Calibri" panose="020F0502020204030204" pitchFamily="34" charset="0"/>
              </a:rPr>
              <a:t>(</a:t>
            </a:r>
            <a:r>
              <a:rPr lang="en-US" sz="2400" dirty="0">
                <a:ea typeface="Calibri" panose="020F0502020204030204" pitchFamily="34" charset="0"/>
              </a:rPr>
              <a:t>relations of ideas</a:t>
            </a:r>
            <a:r>
              <a:rPr lang="el-GR" sz="2400" dirty="0">
                <a:effectLst/>
                <a:ea typeface="Calibri" panose="020F0502020204030204" pitchFamily="34" charset="0"/>
              </a:rPr>
              <a:t>): ένα ορισμένο είδος αληθειών (εκείνων που έμελλε να γίνουν γνωστές ως </a:t>
            </a:r>
            <a:r>
              <a:rPr lang="el-GR" sz="2400" b="1" dirty="0">
                <a:effectLst/>
                <a:ea typeface="Calibri" panose="020F0502020204030204" pitchFamily="34" charset="0"/>
              </a:rPr>
              <a:t>αναλυτικές αλήθειες</a:t>
            </a:r>
            <a:r>
              <a:rPr lang="el-GR" sz="2400" dirty="0">
                <a:effectLst/>
                <a:ea typeface="Calibri" panose="020F0502020204030204" pitchFamily="34" charset="0"/>
              </a:rPr>
              <a:t>), οι οποίες είναι </a:t>
            </a:r>
            <a:r>
              <a:rPr lang="el-GR" sz="2400" b="1" dirty="0">
                <a:effectLst/>
                <a:ea typeface="Calibri" panose="020F0502020204030204" pitchFamily="34" charset="0"/>
              </a:rPr>
              <a:t>αναγκαίες και </a:t>
            </a:r>
            <a:r>
              <a:rPr lang="en-US" sz="2400" b="1" dirty="0">
                <a:effectLst/>
                <a:ea typeface="Calibri" panose="020F0502020204030204" pitchFamily="34" charset="0"/>
              </a:rPr>
              <a:t>a priori</a:t>
            </a:r>
            <a:r>
              <a:rPr lang="el-GR" sz="2400" b="1" dirty="0">
                <a:effectLst/>
                <a:ea typeface="Calibri" panose="020F0502020204030204" pitchFamily="34" charset="0"/>
              </a:rPr>
              <a:t> </a:t>
            </a:r>
            <a:r>
              <a:rPr lang="el-GR" sz="2400" b="1" dirty="0" err="1">
                <a:effectLst/>
                <a:ea typeface="Calibri" panose="020F0502020204030204" pitchFamily="34" charset="0"/>
              </a:rPr>
              <a:t>γνώσιμες</a:t>
            </a:r>
            <a:r>
              <a:rPr lang="el-GR" sz="2400" b="1" dirty="0">
                <a:effectLst/>
                <a:ea typeface="Calibri" panose="020F0502020204030204" pitchFamily="34" charset="0"/>
              </a:rPr>
              <a:t>. </a:t>
            </a:r>
          </a:p>
          <a:p>
            <a:pPr marL="285750" indent="-285750" algn="just">
              <a:buFont typeface="Wingdings" panose="05000000000000000000" pitchFamily="2" charset="2"/>
              <a:buChar char="q"/>
            </a:pPr>
            <a:endParaRPr lang="el-GR" sz="2400" dirty="0">
              <a:ea typeface="Calibri" panose="020F0502020204030204" pitchFamily="34" charset="0"/>
            </a:endParaRPr>
          </a:p>
          <a:p>
            <a:pPr marL="285750" indent="-285750" algn="just">
              <a:buFont typeface="Wingdings" panose="05000000000000000000" pitchFamily="2" charset="2"/>
              <a:buChar char="q"/>
            </a:pPr>
            <a:r>
              <a:rPr lang="el-GR" sz="2400" b="1" dirty="0">
                <a:effectLst/>
                <a:ea typeface="Calibri" panose="020F0502020204030204" pitchFamily="34" charset="0"/>
              </a:rPr>
              <a:t> γεγονότα της εμπειρίας </a:t>
            </a:r>
            <a:r>
              <a:rPr lang="en-US" sz="2400" dirty="0">
                <a:effectLst/>
                <a:ea typeface="Calibri" panose="020F0502020204030204" pitchFamily="34" charset="0"/>
              </a:rPr>
              <a:t>(matters of fact)</a:t>
            </a:r>
            <a:r>
              <a:rPr lang="el-GR" sz="2400" dirty="0">
                <a:effectLst/>
                <a:ea typeface="Calibri" panose="020F0502020204030204" pitchFamily="34" charset="0"/>
              </a:rPr>
              <a:t>: εμπειρικές (ή</a:t>
            </a:r>
            <a:r>
              <a:rPr lang="el-GR" sz="2400" b="1" dirty="0">
                <a:effectLst/>
                <a:ea typeface="Calibri" panose="020F0502020204030204" pitchFamily="34" charset="0"/>
              </a:rPr>
              <a:t> συνθετικές</a:t>
            </a:r>
            <a:r>
              <a:rPr lang="el-GR" sz="2400" dirty="0">
                <a:effectLst/>
                <a:ea typeface="Calibri" panose="020F0502020204030204" pitchFamily="34" charset="0"/>
              </a:rPr>
              <a:t>) και </a:t>
            </a:r>
            <a:r>
              <a:rPr lang="el-GR" sz="2400" dirty="0" err="1">
                <a:effectLst/>
                <a:ea typeface="Calibri" panose="020F0502020204030204" pitchFamily="34" charset="0"/>
              </a:rPr>
              <a:t>ενδεχομενικές</a:t>
            </a:r>
            <a:r>
              <a:rPr lang="el-GR" sz="2400" dirty="0">
                <a:effectLst/>
                <a:ea typeface="Calibri" panose="020F0502020204030204" pitchFamily="34" charset="0"/>
              </a:rPr>
              <a:t> αλήθειες τις οποίες γνωρίζουμε </a:t>
            </a:r>
            <a:r>
              <a:rPr lang="en-US" sz="2400" b="1" dirty="0">
                <a:effectLst/>
                <a:ea typeface="Calibri" panose="020F0502020204030204" pitchFamily="34" charset="0"/>
              </a:rPr>
              <a:t>a posteriori</a:t>
            </a:r>
            <a:r>
              <a:rPr lang="el-GR" sz="2400" dirty="0">
                <a:effectLst/>
                <a:ea typeface="Calibri" panose="020F0502020204030204" pitchFamily="34" charset="0"/>
              </a:rPr>
              <a:t>. </a:t>
            </a:r>
          </a:p>
        </p:txBody>
      </p:sp>
    </p:spTree>
    <p:extLst>
      <p:ext uri="{BB962C8B-B14F-4D97-AF65-F5344CB8AC3E}">
        <p14:creationId xmlns:p14="http://schemas.microsoft.com/office/powerpoint/2010/main" val="35757868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643EFD-8C68-42CE-9CAE-162934725F02}"/>
              </a:ext>
            </a:extLst>
          </p:cNvPr>
          <p:cNvSpPr txBox="1"/>
          <p:nvPr/>
        </p:nvSpPr>
        <p:spPr>
          <a:xfrm>
            <a:off x="1410930" y="520768"/>
            <a:ext cx="9370140" cy="5816464"/>
          </a:xfrm>
          <a:prstGeom prst="rect">
            <a:avLst/>
          </a:prstGeom>
          <a:noFill/>
        </p:spPr>
        <p:txBody>
          <a:bodyPr wrap="square">
            <a:spAutoFit/>
          </a:bodyPr>
          <a:lstStyle/>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Για τον </a:t>
            </a:r>
            <a:r>
              <a:rPr lang="en-US" sz="1800" dirty="0">
                <a:effectLst/>
                <a:ea typeface="Calibri" panose="020F0502020204030204" pitchFamily="34" charset="0"/>
                <a:cs typeface="Times New Roman" panose="02020603050405020304" pitchFamily="18" charset="0"/>
              </a:rPr>
              <a:t>Hume</a:t>
            </a:r>
            <a:r>
              <a:rPr lang="el-GR" sz="1800" dirty="0">
                <a:effectLst/>
                <a:ea typeface="Calibri" panose="020F0502020204030204" pitchFamily="34" charset="0"/>
                <a:cs typeface="Times New Roman" panose="02020603050405020304" pitchFamily="18" charset="0"/>
              </a:rPr>
              <a:t>, η αιτιότητα, όπως είναι στον κόσμο, είναι </a:t>
            </a:r>
            <a:r>
              <a:rPr lang="el-GR" sz="1800" b="1" dirty="0">
                <a:effectLst/>
                <a:ea typeface="Calibri" panose="020F0502020204030204" pitchFamily="34" charset="0"/>
                <a:cs typeface="Times New Roman" panose="02020603050405020304" pitchFamily="18" charset="0"/>
              </a:rPr>
              <a:t>κανονική διαδοχή τύπων-συμβάντων</a:t>
            </a:r>
            <a:r>
              <a:rPr lang="el-GR" sz="1800" dirty="0">
                <a:effectLst/>
                <a:ea typeface="Calibri" panose="020F0502020204030204" pitchFamily="34" charset="0"/>
                <a:cs typeface="Times New Roman" panose="02020603050405020304" pitchFamily="18" charset="0"/>
              </a:rPr>
              <a:t>: ένα πράγμα που διαδέχεται πάντα κάποιο άλλο. </a:t>
            </a:r>
          </a:p>
          <a:p>
            <a:pPr algn="just">
              <a:lnSpc>
                <a:spcPct val="115000"/>
              </a:lnSpc>
              <a:spcAft>
                <a:spcPts val="1000"/>
              </a:spcAft>
            </a:pP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Ο </a:t>
            </a:r>
            <a:r>
              <a:rPr lang="el-GR" sz="1800" i="1" dirty="0">
                <a:effectLst/>
                <a:ea typeface="Calibri" panose="020F0502020204030204" pitchFamily="34" charset="0"/>
                <a:cs typeface="Times New Roman" panose="02020603050405020304" pitchFamily="18" charset="0"/>
              </a:rPr>
              <a:t>πρώτος</a:t>
            </a:r>
            <a:r>
              <a:rPr lang="el-GR" sz="1800" dirty="0">
                <a:effectLst/>
                <a:ea typeface="Calibri" panose="020F0502020204030204" pitchFamily="34" charset="0"/>
                <a:cs typeface="Times New Roman" panose="02020603050405020304" pitchFamily="18" charset="0"/>
              </a:rPr>
              <a:t> του ορισμός της αιτιότητας έχει ως εξής:</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Μπορούμε να ορίσουμε μια </a:t>
            </a:r>
            <a:r>
              <a:rPr lang="el-GR" sz="1800" b="1" dirty="0">
                <a:solidFill>
                  <a:srgbClr val="FF0000"/>
                </a:solidFill>
                <a:effectLst/>
                <a:ea typeface="Calibri" panose="020F0502020204030204" pitchFamily="34" charset="0"/>
                <a:cs typeface="Times New Roman" panose="02020603050405020304" pitchFamily="18" charset="0"/>
              </a:rPr>
              <a:t>ΑΙΤΙΑ</a:t>
            </a:r>
            <a:r>
              <a:rPr lang="el-GR" sz="1800" dirty="0">
                <a:effectLst/>
                <a:ea typeface="Calibri" panose="020F0502020204030204" pitchFamily="34" charset="0"/>
                <a:cs typeface="Times New Roman" panose="02020603050405020304" pitchFamily="18" charset="0"/>
              </a:rPr>
              <a:t> ως «Ένα </a:t>
            </a:r>
            <a:r>
              <a:rPr lang="el-GR" sz="1800" b="1" dirty="0">
                <a:solidFill>
                  <a:srgbClr val="FF0000"/>
                </a:solidFill>
                <a:effectLst/>
                <a:ea typeface="Calibri" panose="020F0502020204030204" pitchFamily="34" charset="0"/>
                <a:cs typeface="Times New Roman" panose="02020603050405020304" pitchFamily="18" charset="0"/>
              </a:rPr>
              <a:t>αντικείμενο</a:t>
            </a:r>
            <a:r>
              <a:rPr lang="el-GR" sz="1800" dirty="0">
                <a:effectLst/>
                <a:ea typeface="Calibri" panose="020F0502020204030204" pitchFamily="34" charset="0"/>
                <a:cs typeface="Times New Roman" panose="02020603050405020304" pitchFamily="18" charset="0"/>
              </a:rPr>
              <a:t> το οποίο </a:t>
            </a:r>
            <a:r>
              <a:rPr lang="el-GR" sz="1800" b="1" dirty="0">
                <a:effectLst/>
                <a:ea typeface="Calibri" panose="020F0502020204030204" pitchFamily="34" charset="0"/>
                <a:cs typeface="Times New Roman" panose="02020603050405020304" pitchFamily="18" charset="0"/>
              </a:rPr>
              <a:t>προηγείται</a:t>
            </a:r>
            <a:r>
              <a:rPr lang="el-GR" sz="1800" dirty="0">
                <a:effectLst/>
                <a:ea typeface="Calibri" panose="020F0502020204030204" pitchFamily="34" charset="0"/>
                <a:cs typeface="Times New Roman" panose="02020603050405020304" pitchFamily="18" charset="0"/>
              </a:rPr>
              <a:t> και </a:t>
            </a:r>
            <a:r>
              <a:rPr lang="el-GR" sz="1800" b="1" dirty="0">
                <a:effectLst/>
                <a:ea typeface="Calibri" panose="020F0502020204030204" pitchFamily="34" charset="0"/>
                <a:cs typeface="Times New Roman" panose="02020603050405020304" pitchFamily="18" charset="0"/>
              </a:rPr>
              <a:t>γειτνιάζει</a:t>
            </a:r>
            <a:r>
              <a:rPr lang="el-GR" sz="1800" dirty="0">
                <a:effectLst/>
                <a:ea typeface="Calibri" panose="020F0502020204030204" pitchFamily="34" charset="0"/>
                <a:cs typeface="Times New Roman" panose="02020603050405020304" pitchFamily="18" charset="0"/>
              </a:rPr>
              <a:t> με κάποιο άλλο, και όπου </a:t>
            </a:r>
            <a:r>
              <a:rPr lang="el-GR" sz="1800" b="1" dirty="0">
                <a:effectLst/>
                <a:ea typeface="Calibri" panose="020F0502020204030204" pitchFamily="34" charset="0"/>
                <a:cs typeface="Times New Roman" panose="02020603050405020304" pitchFamily="18" charset="0"/>
              </a:rPr>
              <a:t>όλα τα αντικείμενα τα οποία μοιάζουν με το πρώτο τίθενται σε παρόμοιες σχέσεις προτεραιότητας και γειτνίασης με εκείνα τα αντικείμενα τα οποία μοιάζουν με το δεύτερο</a:t>
            </a:r>
            <a:r>
              <a:rPr lang="el-GR" sz="1800" dirty="0">
                <a:effectLst/>
                <a:ea typeface="Calibri" panose="020F0502020204030204" pitchFamily="34" charset="0"/>
                <a:cs typeface="Times New Roman" panose="02020603050405020304" pitchFamily="18" charset="0"/>
              </a:rPr>
              <a:t>» (1739, 170).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 </a:t>
            </a:r>
            <a:endParaRPr lang="el-GR" sz="1600" dirty="0">
              <a:effectLst/>
              <a:ea typeface="Calibri" panose="020F0502020204030204" pitchFamily="34" charset="0"/>
              <a:cs typeface="Times New Roman" panose="02020603050405020304" pitchFamily="18" charset="0"/>
            </a:endParaRPr>
          </a:p>
          <a:p>
            <a:pPr algn="just"/>
            <a:r>
              <a:rPr lang="el-GR" sz="1800" b="1" dirty="0">
                <a:solidFill>
                  <a:srgbClr val="002060"/>
                </a:solidFill>
                <a:effectLst/>
                <a:ea typeface="Calibri" panose="020F0502020204030204" pitchFamily="34" charset="0"/>
              </a:rPr>
              <a:t>Ποια είναι η εντύπωση της ιδέας της αιτιότητας; </a:t>
            </a:r>
          </a:p>
          <a:p>
            <a:pPr algn="just"/>
            <a:endParaRPr lang="el-GR" dirty="0">
              <a:ea typeface="Calibri" panose="020F0502020204030204" pitchFamily="34" charset="0"/>
            </a:endParaRPr>
          </a:p>
          <a:p>
            <a:pPr algn="just"/>
            <a:r>
              <a:rPr lang="el-GR" sz="1800" dirty="0">
                <a:effectLst/>
                <a:ea typeface="Calibri" panose="020F0502020204030204" pitchFamily="34" charset="0"/>
              </a:rPr>
              <a:t>Σύμφωνα με την </a:t>
            </a:r>
            <a:r>
              <a:rPr lang="el-GR" sz="1800" dirty="0" err="1">
                <a:effectLst/>
                <a:ea typeface="Calibri" panose="020F0502020204030204" pitchFamily="34" charset="0"/>
              </a:rPr>
              <a:t>εμπειριστική</a:t>
            </a:r>
            <a:r>
              <a:rPr lang="el-GR" sz="1800" dirty="0">
                <a:effectLst/>
                <a:ea typeface="Calibri" panose="020F0502020204030204" pitchFamily="34" charset="0"/>
              </a:rPr>
              <a:t> θεωρία των ιδεών, δεν υπάρχουν στον νου ιδέες αν δεν υπάρχουν πρότερες εντυπώσεις (αντιλήψεις) (</a:t>
            </a:r>
            <a:r>
              <a:rPr lang="en-US" sz="1800" dirty="0" err="1">
                <a:effectLst/>
                <a:ea typeface="Calibri" panose="020F0502020204030204" pitchFamily="34" charset="0"/>
              </a:rPr>
              <a:t>cf</a:t>
            </a:r>
            <a:r>
              <a:rPr lang="el-GR" sz="1800" dirty="0">
                <a:effectLst/>
                <a:ea typeface="Calibri" panose="020F0502020204030204" pitchFamily="34" charset="0"/>
              </a:rPr>
              <a:t>. 1739, 4). </a:t>
            </a:r>
            <a:r>
              <a:rPr lang="el-GR" dirty="0">
                <a:ea typeface="Calibri" panose="020F0502020204030204" pitchFamily="34" charset="0"/>
              </a:rPr>
              <a:t>Ο </a:t>
            </a:r>
            <a:r>
              <a:rPr lang="en-US" dirty="0">
                <a:ea typeface="Calibri" panose="020F0502020204030204" pitchFamily="34" charset="0"/>
              </a:rPr>
              <a:t>Hume</a:t>
            </a:r>
            <a:r>
              <a:rPr lang="el-GR" sz="1800" dirty="0">
                <a:effectLst/>
                <a:ea typeface="Calibri" panose="020F0502020204030204" pitchFamily="34" charset="0"/>
              </a:rPr>
              <a:t> (1739, 77) αναγνώρισε ότι η συνήθης έννοια της αιτιότητας εμπεριέχει </a:t>
            </a:r>
            <a:r>
              <a:rPr lang="el-GR" sz="1800" b="1" dirty="0">
                <a:effectLst/>
                <a:ea typeface="Calibri" panose="020F0502020204030204" pitchFamily="34" charset="0"/>
              </a:rPr>
              <a:t>την ιδέα της </a:t>
            </a:r>
            <a:r>
              <a:rPr lang="el-GR" sz="1800" b="1" i="1" dirty="0">
                <a:effectLst/>
                <a:ea typeface="Calibri" panose="020F0502020204030204" pitchFamily="34" charset="0"/>
              </a:rPr>
              <a:t>αναγκαίας σύνδεσης</a:t>
            </a:r>
            <a:r>
              <a:rPr lang="el-GR" sz="1800" dirty="0">
                <a:effectLst/>
                <a:ea typeface="Calibri" panose="020F0502020204030204" pitchFamily="34" charset="0"/>
              </a:rPr>
              <a:t>. </a:t>
            </a:r>
          </a:p>
          <a:p>
            <a:pPr algn="just"/>
            <a:endParaRPr lang="el-GR" dirty="0">
              <a:ea typeface="Calibri" panose="020F0502020204030204" pitchFamily="34" charset="0"/>
            </a:endParaRPr>
          </a:p>
          <a:p>
            <a:pPr algn="just"/>
            <a:r>
              <a:rPr lang="el-GR" sz="1800" b="1" dirty="0">
                <a:solidFill>
                  <a:srgbClr val="002060"/>
                </a:solidFill>
                <a:effectLst/>
                <a:ea typeface="Calibri" panose="020F0502020204030204" pitchFamily="34" charset="0"/>
              </a:rPr>
              <a:t>Από πού προέρχεται αυτή η ιδέα, εάν δεν υπάρχει η </a:t>
            </a:r>
            <a:r>
              <a:rPr lang="el-GR" sz="1800" b="1" dirty="0">
                <a:solidFill>
                  <a:srgbClr val="FF0000"/>
                </a:solidFill>
                <a:effectLst/>
                <a:ea typeface="Calibri" panose="020F0502020204030204" pitchFamily="34" charset="0"/>
              </a:rPr>
              <a:t>αντίληψη</a:t>
            </a:r>
            <a:r>
              <a:rPr lang="el-GR" sz="1800" b="1" dirty="0">
                <a:solidFill>
                  <a:srgbClr val="002060"/>
                </a:solidFill>
                <a:effectLst/>
                <a:ea typeface="Calibri" panose="020F0502020204030204" pitchFamily="34" charset="0"/>
              </a:rPr>
              <a:t> της αναγκαιότητας των </a:t>
            </a:r>
            <a:r>
              <a:rPr lang="el-GR" sz="1800" b="1" dirty="0" err="1">
                <a:solidFill>
                  <a:srgbClr val="002060"/>
                </a:solidFill>
                <a:effectLst/>
                <a:ea typeface="Calibri" panose="020F0502020204030204" pitchFamily="34" charset="0"/>
              </a:rPr>
              <a:t>αιτιακών</a:t>
            </a:r>
            <a:r>
              <a:rPr lang="el-GR" sz="1800" b="1" dirty="0">
                <a:solidFill>
                  <a:srgbClr val="002060"/>
                </a:solidFill>
                <a:effectLst/>
                <a:ea typeface="Calibri" panose="020F0502020204030204" pitchFamily="34" charset="0"/>
              </a:rPr>
              <a:t> ακολουθιών; </a:t>
            </a:r>
            <a:endParaRPr lang="el-GR" b="1" dirty="0">
              <a:solidFill>
                <a:srgbClr val="002060"/>
              </a:solidFill>
            </a:endParaRPr>
          </a:p>
        </p:txBody>
      </p:sp>
    </p:spTree>
    <p:extLst>
      <p:ext uri="{BB962C8B-B14F-4D97-AF65-F5344CB8AC3E}">
        <p14:creationId xmlns:p14="http://schemas.microsoft.com/office/powerpoint/2010/main" val="3858167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30780D-7466-4F95-99CB-B2CDF6147143}"/>
              </a:ext>
            </a:extLst>
          </p:cNvPr>
          <p:cNvSpPr txBox="1"/>
          <p:nvPr/>
        </p:nvSpPr>
        <p:spPr>
          <a:xfrm>
            <a:off x="1297859" y="606689"/>
            <a:ext cx="9271818" cy="5173019"/>
          </a:xfrm>
          <a:prstGeom prst="rect">
            <a:avLst/>
          </a:prstGeom>
          <a:noFill/>
        </p:spPr>
        <p:txBody>
          <a:bodyPr wrap="square">
            <a:spAutoFit/>
          </a:bodyPr>
          <a:lstStyle/>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Η ιδέα της αιτιότητας </a:t>
            </a:r>
            <a:r>
              <a:rPr lang="el-GR" sz="1800" i="1" dirty="0">
                <a:effectLst/>
                <a:ea typeface="Calibri" panose="020F0502020204030204" pitchFamily="34" charset="0"/>
                <a:cs typeface="Times New Roman" panose="02020603050405020304" pitchFamily="18" charset="0"/>
              </a:rPr>
              <a:t>δεν μπορεί</a:t>
            </a:r>
            <a:r>
              <a:rPr lang="el-GR" sz="1800" dirty="0">
                <a:effectLst/>
                <a:ea typeface="Calibri" panose="020F0502020204030204" pitchFamily="34" charset="0"/>
                <a:cs typeface="Times New Roman" panose="02020603050405020304" pitchFamily="18" charset="0"/>
              </a:rPr>
              <a:t> να προέρχεται από την </a:t>
            </a:r>
            <a:r>
              <a:rPr lang="el-GR" sz="1800" b="1" dirty="0">
                <a:effectLst/>
                <a:ea typeface="Calibri" panose="020F0502020204030204" pitchFamily="34" charset="0"/>
                <a:cs typeface="Times New Roman" panose="02020603050405020304" pitchFamily="18" charset="0"/>
              </a:rPr>
              <a:t>εντύπωση μιας ιδιότητας </a:t>
            </a:r>
            <a:r>
              <a:rPr lang="el-GR" sz="1800" dirty="0">
                <a:effectLst/>
                <a:ea typeface="Calibri" panose="020F0502020204030204" pitchFamily="34" charset="0"/>
                <a:cs typeface="Times New Roman" panose="02020603050405020304" pitchFamily="18" charset="0"/>
              </a:rPr>
              <a:t>(ή ποιότητας) ενός αντικειμένου. Το να είναι κάτι αίτιο δεν συνιστά μια ιδιαίτερη ποιότητα ενός αντικειμένου. Δεν είναι όπως το να είναι κόκκινο, ή το να είναι τετράγωνο. </a:t>
            </a:r>
          </a:p>
          <a:p>
            <a:pPr algn="just">
              <a:lnSpc>
                <a:spcPct val="115000"/>
              </a:lnSpc>
              <a:spcAft>
                <a:spcPts val="1000"/>
              </a:spcAft>
            </a:pP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r>
              <a:rPr lang="el-GR" dirty="0">
                <a:ea typeface="Calibri" panose="020F0502020204030204" pitchFamily="34" charset="0"/>
                <a:cs typeface="Times New Roman" panose="02020603050405020304" pitchFamily="18" charset="0"/>
              </a:rPr>
              <a:t>Τ</a:t>
            </a:r>
            <a:r>
              <a:rPr lang="el-GR" sz="1800" dirty="0">
                <a:effectLst/>
                <a:ea typeface="Calibri" panose="020F0502020204030204" pitchFamily="34" charset="0"/>
                <a:cs typeface="Times New Roman" panose="02020603050405020304" pitchFamily="18" charset="0"/>
              </a:rPr>
              <a:t>ο να λέμε ότι </a:t>
            </a:r>
            <a:r>
              <a:rPr lang="el-GR" sz="1800" b="1" dirty="0">
                <a:effectLst/>
                <a:ea typeface="Calibri" panose="020F0502020204030204" pitchFamily="34" charset="0"/>
                <a:cs typeface="Times New Roman" panose="02020603050405020304" pitchFamily="18" charset="0"/>
              </a:rPr>
              <a:t>το </a:t>
            </a:r>
            <a:r>
              <a:rPr lang="en-US" sz="1800" b="1" i="1" dirty="0">
                <a:effectLst/>
                <a:ea typeface="Calibri" panose="020F0502020204030204" pitchFamily="34" charset="0"/>
                <a:cs typeface="Times New Roman" panose="02020603050405020304" pitchFamily="18" charset="0"/>
              </a:rPr>
              <a:t>c </a:t>
            </a:r>
            <a:r>
              <a:rPr lang="el-GR" sz="1800" b="1" dirty="0">
                <a:effectLst/>
                <a:ea typeface="Calibri" panose="020F0502020204030204" pitchFamily="34" charset="0"/>
                <a:cs typeface="Times New Roman" panose="02020603050405020304" pitchFamily="18" charset="0"/>
              </a:rPr>
              <a:t>είναι μια αιτία </a:t>
            </a:r>
            <a:r>
              <a:rPr lang="el-GR" sz="1800" dirty="0">
                <a:effectLst/>
                <a:ea typeface="Calibri" panose="020F0502020204030204" pitchFamily="34" charset="0"/>
                <a:cs typeface="Times New Roman" panose="02020603050405020304" pitchFamily="18" charset="0"/>
              </a:rPr>
              <a:t>είναι απλώς </a:t>
            </a:r>
            <a:r>
              <a:rPr lang="el-GR" sz="1800" b="1" dirty="0">
                <a:effectLst/>
                <a:ea typeface="Calibri" panose="020F0502020204030204" pitchFamily="34" charset="0"/>
                <a:cs typeface="Times New Roman" panose="02020603050405020304" pitchFamily="18" charset="0"/>
              </a:rPr>
              <a:t>ένας τρόπος να περιγράφουμε το </a:t>
            </a:r>
            <a:r>
              <a:rPr lang="en-US" sz="1800" b="1" i="1" dirty="0">
                <a:effectLst/>
                <a:ea typeface="Calibri" panose="020F0502020204030204" pitchFamily="34" charset="0"/>
                <a:cs typeface="Times New Roman" panose="02020603050405020304" pitchFamily="18" charset="0"/>
              </a:rPr>
              <a:t>c </a:t>
            </a:r>
            <a:r>
              <a:rPr lang="el-GR" sz="1800" b="1" dirty="0">
                <a:effectLst/>
                <a:ea typeface="Calibri" panose="020F0502020204030204" pitchFamily="34" charset="0"/>
                <a:cs typeface="Times New Roman" panose="02020603050405020304" pitchFamily="18" charset="0"/>
              </a:rPr>
              <a:t>(</a:t>
            </a:r>
            <a:r>
              <a:rPr lang="el-GR" sz="1800" b="1" dirty="0">
                <a:solidFill>
                  <a:srgbClr val="FF0000"/>
                </a:solidFill>
                <a:effectLst/>
                <a:ea typeface="Calibri" panose="020F0502020204030204" pitchFamily="34" charset="0"/>
                <a:cs typeface="Times New Roman" panose="02020603050405020304" pitchFamily="18" charset="0"/>
              </a:rPr>
              <a:t>σε σχέση με </a:t>
            </a:r>
            <a:r>
              <a:rPr lang="el-GR" sz="1800" b="1" dirty="0">
                <a:effectLst/>
                <a:ea typeface="Calibri" panose="020F0502020204030204" pitchFamily="34" charset="0"/>
                <a:cs typeface="Times New Roman" panose="02020603050405020304" pitchFamily="18" charset="0"/>
              </a:rPr>
              <a:t>ένα αποτέλεσμα </a:t>
            </a:r>
            <a:r>
              <a:rPr lang="en-US" sz="1800" b="1" i="1" dirty="0">
                <a:effectLst/>
                <a:ea typeface="Calibri" panose="020F0502020204030204" pitchFamily="34" charset="0"/>
                <a:cs typeface="Times New Roman" panose="02020603050405020304" pitchFamily="18" charset="0"/>
              </a:rPr>
              <a:t>e</a:t>
            </a:r>
            <a:r>
              <a:rPr lang="el-GR" sz="1800" b="1" dirty="0">
                <a:effectLst/>
                <a:ea typeface="Calibri" panose="020F0502020204030204" pitchFamily="34" charset="0"/>
                <a:cs typeface="Times New Roman" panose="02020603050405020304" pitchFamily="18" charset="0"/>
              </a:rPr>
              <a:t>)</a:t>
            </a:r>
            <a:r>
              <a:rPr lang="el-GR" sz="1800" dirty="0">
                <a:effectLst/>
                <a:ea typeface="Calibri" panose="020F0502020204030204" pitchFamily="34" charset="0"/>
                <a:cs typeface="Times New Roman" panose="02020603050405020304" pitchFamily="18" charset="0"/>
              </a:rPr>
              <a:t> και όχι ένας τρόπος για να αποδίδουμε μια ιδιότητα στο </a:t>
            </a:r>
            <a:r>
              <a:rPr lang="en-US" sz="1800" i="1" dirty="0">
                <a:effectLst/>
                <a:ea typeface="Calibri" panose="020F0502020204030204" pitchFamily="34" charset="0"/>
                <a:cs typeface="Times New Roman" panose="02020603050405020304" pitchFamily="18" charset="0"/>
              </a:rPr>
              <a:t>c</a:t>
            </a:r>
            <a:r>
              <a:rPr lang="el-GR" sz="1800" dirty="0">
                <a:effectLst/>
                <a:ea typeface="Calibri" panose="020F0502020204030204" pitchFamily="34" charset="0"/>
                <a:cs typeface="Times New Roman" panose="02020603050405020304" pitchFamily="18" charset="0"/>
              </a:rPr>
              <a:t>. Και άρα έπεται ότι </a:t>
            </a:r>
            <a:r>
              <a:rPr lang="el-GR" sz="1800" b="1" dirty="0">
                <a:effectLst/>
                <a:ea typeface="Calibri" panose="020F0502020204030204" pitchFamily="34" charset="0"/>
                <a:cs typeface="Times New Roman" panose="02020603050405020304" pitchFamily="18" charset="0"/>
              </a:rPr>
              <a:t>η ιδέα της αιτιότητας «θα πρέπει να προέρχεται από </a:t>
            </a:r>
            <a:r>
              <a:rPr lang="el-GR" sz="1800" b="1" dirty="0">
                <a:solidFill>
                  <a:srgbClr val="FF0000"/>
                </a:solidFill>
                <a:effectLst/>
                <a:ea typeface="Calibri" panose="020F0502020204030204" pitchFamily="34" charset="0"/>
                <a:cs typeface="Times New Roman" panose="02020603050405020304" pitchFamily="18" charset="0"/>
              </a:rPr>
              <a:t>κάποια</a:t>
            </a:r>
            <a:r>
              <a:rPr lang="el-GR" sz="1800" b="1" i="1" dirty="0">
                <a:solidFill>
                  <a:srgbClr val="FF0000"/>
                </a:solidFill>
                <a:effectLst/>
                <a:ea typeface="Calibri" panose="020F0502020204030204" pitchFamily="34" charset="0"/>
                <a:cs typeface="Times New Roman" panose="02020603050405020304" pitchFamily="18" charset="0"/>
              </a:rPr>
              <a:t> σχέση</a:t>
            </a:r>
            <a:r>
              <a:rPr lang="el-GR" sz="1800" b="1" dirty="0">
                <a:solidFill>
                  <a:srgbClr val="FF0000"/>
                </a:solidFill>
                <a:effectLst/>
                <a:ea typeface="Calibri" panose="020F0502020204030204" pitchFamily="34" charset="0"/>
                <a:cs typeface="Times New Roman" panose="02020603050405020304" pitchFamily="18" charset="0"/>
              </a:rPr>
              <a:t> </a:t>
            </a:r>
            <a:r>
              <a:rPr lang="el-GR" sz="1800" b="1" dirty="0">
                <a:effectLst/>
                <a:ea typeface="Calibri" panose="020F0502020204030204" pitchFamily="34" charset="0"/>
                <a:cs typeface="Times New Roman" panose="02020603050405020304" pitchFamily="18" charset="0"/>
              </a:rPr>
              <a:t>μεταξύ των αντικειμένων» </a:t>
            </a:r>
            <a:r>
              <a:rPr lang="el-GR" sz="1800" dirty="0">
                <a:effectLst/>
                <a:ea typeface="Calibri" panose="020F0502020204030204" pitchFamily="34" charset="0"/>
                <a:cs typeface="Times New Roman" panose="02020603050405020304" pitchFamily="18" charset="0"/>
              </a:rPr>
              <a:t>(</a:t>
            </a:r>
            <a:r>
              <a:rPr lang="en-US" sz="1800" dirty="0">
                <a:effectLst/>
                <a:ea typeface="Calibri" panose="020F0502020204030204" pitchFamily="34" charset="0"/>
                <a:cs typeface="Times New Roman" panose="02020603050405020304" pitchFamily="18" charset="0"/>
              </a:rPr>
              <a:t>T</a:t>
            </a:r>
            <a:r>
              <a:rPr lang="el-GR" sz="1800" dirty="0">
                <a:effectLst/>
                <a:ea typeface="Calibri" panose="020F0502020204030204" pitchFamily="34" charset="0"/>
                <a:cs typeface="Times New Roman" panose="02020603050405020304" pitchFamily="18" charset="0"/>
              </a:rPr>
              <a:t>, 75). </a:t>
            </a:r>
          </a:p>
          <a:p>
            <a:pPr algn="just">
              <a:lnSpc>
                <a:spcPct val="115000"/>
              </a:lnSpc>
              <a:spcAft>
                <a:spcPts val="1000"/>
              </a:spcAft>
            </a:pP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Ποια είναι τα «ουσιαστικά» χαρακτηριστικά αυτής της σχέσης; Είναι τουλάχιστον δύο:</a:t>
            </a:r>
            <a:endParaRPr lang="el-GR" sz="1600" dirty="0">
              <a:effectLst/>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l-GR" sz="1800" b="1" dirty="0">
                <a:solidFill>
                  <a:srgbClr val="FF0000"/>
                </a:solidFill>
                <a:effectLst/>
                <a:ea typeface="Calibri" panose="020F0502020204030204" pitchFamily="34" charset="0"/>
                <a:cs typeface="Times New Roman" panose="02020603050405020304" pitchFamily="18" charset="0"/>
              </a:rPr>
              <a:t>Χωρική </a:t>
            </a:r>
            <a:r>
              <a:rPr lang="el-GR" sz="1800" b="1" i="1" dirty="0">
                <a:solidFill>
                  <a:srgbClr val="FF0000"/>
                </a:solidFill>
                <a:effectLst/>
                <a:ea typeface="Calibri" panose="020F0502020204030204" pitchFamily="34" charset="0"/>
                <a:cs typeface="Times New Roman" panose="02020603050405020304" pitchFamily="18" charset="0"/>
              </a:rPr>
              <a:t>γειτνίαση</a:t>
            </a:r>
            <a:r>
              <a:rPr lang="el-GR" sz="1800" b="1" dirty="0">
                <a:solidFill>
                  <a:srgbClr val="FF0000"/>
                </a:solidFill>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cs typeface="Times New Roman" panose="02020603050405020304" pitchFamily="18" charset="0"/>
              </a:rPr>
              <a:t>(ή παρουσία «αλυσίδων αιτιών» εάν τα δυο αντικείμενα δεν γειτνιάζουν, </a:t>
            </a:r>
            <a:r>
              <a:rPr lang="en-US" sz="1800" dirty="0" err="1">
                <a:effectLst/>
                <a:ea typeface="Calibri" panose="020F0502020204030204" pitchFamily="34" charset="0"/>
                <a:cs typeface="Times New Roman" panose="02020603050405020304" pitchFamily="18" charset="0"/>
              </a:rPr>
              <a:t>cf</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T</a:t>
            </a:r>
            <a:r>
              <a:rPr lang="el-GR" sz="1800" dirty="0">
                <a:effectLst/>
                <a:ea typeface="Calibri" panose="020F0502020204030204" pitchFamily="34" charset="0"/>
                <a:cs typeface="Times New Roman" panose="02020603050405020304" pitchFamily="18" charset="0"/>
              </a:rPr>
              <a:t>, 75)</a:t>
            </a:r>
            <a:endParaRPr lang="el-GR" sz="1600" dirty="0">
              <a:effectLst/>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l-GR" sz="1800" b="1" dirty="0">
                <a:solidFill>
                  <a:srgbClr val="FF0000"/>
                </a:solidFill>
                <a:effectLst/>
                <a:ea typeface="Calibri" panose="020F0502020204030204" pitchFamily="34" charset="0"/>
                <a:cs typeface="Times New Roman" panose="02020603050405020304" pitchFamily="18" charset="0"/>
              </a:rPr>
              <a:t>Χρονική </a:t>
            </a:r>
            <a:r>
              <a:rPr lang="el-GR" sz="1800" b="1" i="1" dirty="0">
                <a:solidFill>
                  <a:srgbClr val="FF0000"/>
                </a:solidFill>
                <a:effectLst/>
                <a:ea typeface="Calibri" panose="020F0502020204030204" pitchFamily="34" charset="0"/>
                <a:cs typeface="Times New Roman" panose="02020603050405020304" pitchFamily="18" charset="0"/>
              </a:rPr>
              <a:t>διαδοχή </a:t>
            </a:r>
            <a:r>
              <a:rPr lang="el-GR" sz="1800" dirty="0">
                <a:effectLst/>
                <a:ea typeface="Calibri" panose="020F0502020204030204" pitchFamily="34" charset="0"/>
                <a:cs typeface="Times New Roman" panose="02020603050405020304" pitchFamily="18" charset="0"/>
              </a:rPr>
              <a:t>: «αυτό της χρονικής ΠΡΟΤΕΡΑΙΟΤΗΤΑΣ  της αιτίας σε σχέση με το αποτέλεσμα» (</a:t>
            </a:r>
            <a:r>
              <a:rPr lang="en-US" sz="1800" dirty="0">
                <a:effectLst/>
                <a:ea typeface="Calibri" panose="020F0502020204030204" pitchFamily="34" charset="0"/>
                <a:cs typeface="Times New Roman" panose="02020603050405020304" pitchFamily="18" charset="0"/>
              </a:rPr>
              <a:t>T</a:t>
            </a:r>
            <a:r>
              <a:rPr lang="el-GR" sz="1800" dirty="0">
                <a:effectLst/>
                <a:ea typeface="Calibri" panose="020F0502020204030204" pitchFamily="34" charset="0"/>
                <a:cs typeface="Times New Roman" panose="02020603050405020304" pitchFamily="18" charset="0"/>
              </a:rPr>
              <a:t>, 76).</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3365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C0D3F9-AAA0-408C-AC84-B16F3BD1E02A}"/>
              </a:ext>
            </a:extLst>
          </p:cNvPr>
          <p:cNvSpPr txBox="1"/>
          <p:nvPr/>
        </p:nvSpPr>
        <p:spPr>
          <a:xfrm>
            <a:off x="1239520" y="432620"/>
            <a:ext cx="10088880" cy="5893665"/>
          </a:xfrm>
          <a:prstGeom prst="rect">
            <a:avLst/>
          </a:prstGeom>
          <a:noFill/>
        </p:spPr>
        <p:txBody>
          <a:bodyPr wrap="square">
            <a:spAutoFit/>
          </a:bodyPr>
          <a:lstStyle/>
          <a:p>
            <a:pPr algn="just">
              <a:lnSpc>
                <a:spcPct val="115000"/>
              </a:lnSpc>
              <a:spcAft>
                <a:spcPts val="1000"/>
              </a:spcAft>
            </a:pPr>
            <a:r>
              <a:rPr lang="el-GR" sz="2000" dirty="0">
                <a:effectLst/>
                <a:ea typeface="Calibri" panose="020F0502020204030204" pitchFamily="34" charset="0"/>
                <a:cs typeface="Times New Roman" panose="02020603050405020304" pitchFamily="18" charset="0"/>
              </a:rPr>
              <a:t>Ο </a:t>
            </a:r>
            <a:r>
              <a:rPr lang="en-US" sz="2000" dirty="0">
                <a:effectLst/>
                <a:ea typeface="Calibri" panose="020F0502020204030204" pitchFamily="34" charset="0"/>
                <a:cs typeface="Times New Roman" panose="02020603050405020304" pitchFamily="18" charset="0"/>
              </a:rPr>
              <a:t>Hume</a:t>
            </a:r>
            <a:r>
              <a:rPr lang="el-GR" sz="2000" dirty="0">
                <a:effectLst/>
                <a:ea typeface="Calibri" panose="020F0502020204030204" pitchFamily="34" charset="0"/>
                <a:cs typeface="Times New Roman" panose="02020603050405020304" pitchFamily="18" charset="0"/>
              </a:rPr>
              <a:t>, όμως, θεωρεί ότι η </a:t>
            </a:r>
            <a:r>
              <a:rPr lang="el-GR" sz="2000" b="1" dirty="0">
                <a:solidFill>
                  <a:srgbClr val="002060"/>
                </a:solidFill>
                <a:effectLst/>
                <a:ea typeface="Calibri" panose="020F0502020204030204" pitchFamily="34" charset="0"/>
                <a:cs typeface="Times New Roman" panose="02020603050405020304" pitchFamily="18" charset="0"/>
              </a:rPr>
              <a:t>γειτνίαση</a:t>
            </a:r>
            <a:r>
              <a:rPr lang="el-GR" sz="2000" dirty="0">
                <a:effectLst/>
                <a:ea typeface="Calibri" panose="020F0502020204030204" pitchFamily="34" charset="0"/>
                <a:cs typeface="Times New Roman" panose="02020603050405020304" pitchFamily="18" charset="0"/>
              </a:rPr>
              <a:t> και η </a:t>
            </a:r>
            <a:r>
              <a:rPr lang="el-GR" sz="2000" b="1" dirty="0">
                <a:solidFill>
                  <a:srgbClr val="002060"/>
                </a:solidFill>
                <a:effectLst/>
                <a:ea typeface="Calibri" panose="020F0502020204030204" pitchFamily="34" charset="0"/>
                <a:cs typeface="Times New Roman" panose="02020603050405020304" pitchFamily="18" charset="0"/>
              </a:rPr>
              <a:t>διαδοχή</a:t>
            </a:r>
            <a:r>
              <a:rPr lang="el-GR" sz="2000" dirty="0">
                <a:effectLst/>
                <a:ea typeface="Calibri" panose="020F0502020204030204" pitchFamily="34" charset="0"/>
                <a:cs typeface="Times New Roman" panose="02020603050405020304" pitchFamily="18" charset="0"/>
              </a:rPr>
              <a:t> </a:t>
            </a:r>
            <a:r>
              <a:rPr lang="el-GR" sz="2000" i="1" dirty="0">
                <a:effectLst/>
                <a:ea typeface="Calibri" panose="020F0502020204030204" pitchFamily="34" charset="0"/>
                <a:cs typeface="Times New Roman" panose="02020603050405020304" pitchFamily="18" charset="0"/>
              </a:rPr>
              <a:t>δεν </a:t>
            </a:r>
            <a:r>
              <a:rPr lang="el-GR" sz="2000" dirty="0">
                <a:effectLst/>
                <a:ea typeface="Calibri" panose="020F0502020204030204" pitchFamily="34" charset="0"/>
                <a:cs typeface="Times New Roman" panose="02020603050405020304" pitchFamily="18" charset="0"/>
              </a:rPr>
              <a:t>αρκούν για την αιτιότητα:  δεν «παρέχουν (…) μια πλήρη ιδέα της αιτιότητας»  (</a:t>
            </a:r>
            <a:r>
              <a:rPr lang="en-US" sz="2000" dirty="0">
                <a:effectLst/>
                <a:ea typeface="Calibri" panose="020F0502020204030204" pitchFamily="34" charset="0"/>
                <a:cs typeface="Times New Roman" panose="02020603050405020304" pitchFamily="18" charset="0"/>
              </a:rPr>
              <a:t>T</a:t>
            </a:r>
            <a:r>
              <a:rPr lang="el-GR" sz="2000" dirty="0">
                <a:effectLst/>
                <a:ea typeface="Calibri" panose="020F0502020204030204" pitchFamily="34" charset="0"/>
                <a:cs typeface="Times New Roman" panose="02020603050405020304" pitchFamily="18" charset="0"/>
              </a:rPr>
              <a:t>, 77). Διότι «ένα αντικείμενο μπορεί να γειτνιάζει και να προηγείται κάποιου άλλου, χωρίς να θεωρείται αιτία του» (</a:t>
            </a:r>
            <a:r>
              <a:rPr lang="el-GR" sz="2000" dirty="0" err="1">
                <a:effectLst/>
                <a:ea typeface="Calibri" panose="020F0502020204030204" pitchFamily="34" charset="0"/>
                <a:cs typeface="Times New Roman" panose="02020603050405020304" pitchFamily="18" charset="0"/>
              </a:rPr>
              <a:t>ό.π</a:t>
            </a:r>
            <a:r>
              <a:rPr lang="el-GR" sz="2000" dirty="0">
                <a:effectLst/>
                <a:ea typeface="Calibri" panose="020F0502020204030204" pitchFamily="34" charset="0"/>
                <a:cs typeface="Times New Roman" panose="02020603050405020304" pitchFamily="18" charset="0"/>
              </a:rPr>
              <a:t>.). </a:t>
            </a:r>
            <a:endParaRPr lang="el-GR" sz="2000" dirty="0">
              <a:ea typeface="Calibri" panose="020F0502020204030204" pitchFamily="34" charset="0"/>
              <a:cs typeface="Times New Roman" panose="02020603050405020304" pitchFamily="18" charset="0"/>
            </a:endParaRPr>
          </a:p>
          <a:p>
            <a:pPr algn="just">
              <a:lnSpc>
                <a:spcPct val="115000"/>
              </a:lnSpc>
              <a:spcAft>
                <a:spcPts val="1000"/>
              </a:spcAft>
            </a:pPr>
            <a:r>
              <a:rPr lang="el-GR" sz="2000" dirty="0">
                <a:effectLst/>
                <a:ea typeface="Calibri" panose="020F0502020204030204" pitchFamily="34" charset="0"/>
                <a:cs typeface="Times New Roman" panose="02020603050405020304" pitchFamily="18" charset="0"/>
              </a:rPr>
              <a:t>Όταν λοιπόν πρόκειται να εξετάσουμε μια συγκεκριμένη περίσταση (όπως η σύγκρουση δυο μπάλων του μπιλιάρδου), δεν υπάρχει τίποτα που να μπορεί να διακρίνει ανάμεσα στο να είναι μια </a:t>
            </a:r>
            <a:r>
              <a:rPr lang="el-GR" sz="2000" dirty="0" err="1">
                <a:effectLst/>
                <a:ea typeface="Calibri" panose="020F0502020204030204" pitchFamily="34" charset="0"/>
                <a:cs typeface="Times New Roman" panose="02020603050405020304" pitchFamily="18" charset="0"/>
              </a:rPr>
              <a:t>αιτιακή</a:t>
            </a:r>
            <a:r>
              <a:rPr lang="el-GR" sz="2000" dirty="0">
                <a:effectLst/>
                <a:ea typeface="Calibri" panose="020F0502020204030204" pitchFamily="34" charset="0"/>
                <a:cs typeface="Times New Roman" panose="02020603050405020304" pitchFamily="18" charset="0"/>
              </a:rPr>
              <a:t> ακολουθία και το να είναι απλώς </a:t>
            </a:r>
            <a:r>
              <a:rPr lang="el-GR" sz="2000" dirty="0" err="1">
                <a:effectLst/>
                <a:ea typeface="Calibri" panose="020F0502020204030204" pitchFamily="34" charset="0"/>
                <a:cs typeface="Times New Roman" panose="02020603050405020304" pitchFamily="18" charset="0"/>
              </a:rPr>
              <a:t>συμπτωματική</a:t>
            </a:r>
            <a:r>
              <a:rPr lang="el-GR" sz="2000" dirty="0">
                <a:effectLst/>
                <a:ea typeface="Calibri" panose="020F0502020204030204" pitchFamily="34" charset="0"/>
                <a:cs typeface="Times New Roman" panose="02020603050405020304" pitchFamily="18" charset="0"/>
              </a:rPr>
              <a:t>. </a:t>
            </a:r>
          </a:p>
          <a:p>
            <a:pPr algn="just">
              <a:lnSpc>
                <a:spcPct val="115000"/>
              </a:lnSpc>
              <a:spcAft>
                <a:spcPts val="1000"/>
              </a:spcAft>
            </a:pPr>
            <a:r>
              <a:rPr lang="el-GR" sz="2000" dirty="0">
                <a:effectLst/>
                <a:ea typeface="Calibri" panose="020F0502020204030204" pitchFamily="34" charset="0"/>
                <a:cs typeface="Times New Roman" panose="02020603050405020304" pitchFamily="18" charset="0"/>
              </a:rPr>
              <a:t>«Δεν θα λέγαμε τίποτα», προσθέτει ο </a:t>
            </a:r>
            <a:r>
              <a:rPr lang="en-US" sz="2000" dirty="0">
                <a:effectLst/>
                <a:ea typeface="Calibri" panose="020F0502020204030204" pitchFamily="34" charset="0"/>
                <a:cs typeface="Times New Roman" panose="02020603050405020304" pitchFamily="18" charset="0"/>
              </a:rPr>
              <a:t>Hume</a:t>
            </a:r>
            <a:r>
              <a:rPr lang="el-GR" sz="2000" dirty="0">
                <a:effectLst/>
                <a:ea typeface="Calibri" panose="020F0502020204030204" pitchFamily="34" charset="0"/>
                <a:cs typeface="Times New Roman" panose="02020603050405020304" pitchFamily="18" charset="0"/>
              </a:rPr>
              <a:t> (</a:t>
            </a:r>
            <a:r>
              <a:rPr lang="en-US" sz="2000" dirty="0">
                <a:effectLst/>
                <a:ea typeface="Calibri" panose="020F0502020204030204" pitchFamily="34" charset="0"/>
                <a:cs typeface="Times New Roman" panose="02020603050405020304" pitchFamily="18" charset="0"/>
              </a:rPr>
              <a:t>T</a:t>
            </a:r>
            <a:r>
              <a:rPr lang="el-GR" sz="2000" dirty="0">
                <a:effectLst/>
                <a:ea typeface="Calibri" panose="020F0502020204030204" pitchFamily="34" charset="0"/>
                <a:cs typeface="Times New Roman" panose="02020603050405020304" pitchFamily="18" charset="0"/>
              </a:rPr>
              <a:t>, 77), εάν θα έπρεπε να χαρακτηρίσουμε μια </a:t>
            </a:r>
            <a:r>
              <a:rPr lang="el-GR" sz="2000" dirty="0" err="1">
                <a:effectLst/>
                <a:ea typeface="Calibri" panose="020F0502020204030204" pitchFamily="34" charset="0"/>
                <a:cs typeface="Times New Roman" panose="02020603050405020304" pitchFamily="18" charset="0"/>
              </a:rPr>
              <a:t>αιτιακή</a:t>
            </a:r>
            <a:r>
              <a:rPr lang="el-GR" sz="2000" dirty="0">
                <a:effectLst/>
                <a:ea typeface="Calibri" panose="020F0502020204030204" pitchFamily="34" charset="0"/>
                <a:cs typeface="Times New Roman" panose="02020603050405020304" pitchFamily="18" charset="0"/>
              </a:rPr>
              <a:t> ακολουθία με όρους εκφράσεων όπως </a:t>
            </a:r>
            <a:r>
              <a:rPr lang="el-GR" sz="2000" b="1" dirty="0">
                <a:solidFill>
                  <a:srgbClr val="002060"/>
                </a:solidFill>
                <a:effectLst/>
                <a:ea typeface="Calibri" panose="020F0502020204030204" pitchFamily="34" charset="0"/>
                <a:cs typeface="Times New Roman" panose="02020603050405020304" pitchFamily="18" charset="0"/>
              </a:rPr>
              <a:t>το </a:t>
            </a:r>
            <a:r>
              <a:rPr lang="en-US" sz="2000" b="1" i="1" dirty="0">
                <a:solidFill>
                  <a:srgbClr val="002060"/>
                </a:solidFill>
                <a:effectLst/>
                <a:ea typeface="Calibri" panose="020F0502020204030204" pitchFamily="34" charset="0"/>
                <a:cs typeface="Times New Roman" panose="02020603050405020304" pitchFamily="18" charset="0"/>
              </a:rPr>
              <a:t>c</a:t>
            </a:r>
            <a:r>
              <a:rPr lang="el-GR" sz="2000" b="1" i="1" dirty="0">
                <a:solidFill>
                  <a:srgbClr val="002060"/>
                </a:solidFill>
                <a:effectLst/>
                <a:ea typeface="Calibri" panose="020F0502020204030204" pitchFamily="34" charset="0"/>
                <a:cs typeface="Times New Roman" panose="02020603050405020304" pitchFamily="18" charset="0"/>
              </a:rPr>
              <a:t> παράγει το </a:t>
            </a:r>
            <a:r>
              <a:rPr lang="en-US" sz="2000" b="1" i="1" dirty="0">
                <a:solidFill>
                  <a:srgbClr val="002060"/>
                </a:solidFill>
                <a:effectLst/>
                <a:ea typeface="Calibri" panose="020F0502020204030204" pitchFamily="34" charset="0"/>
                <a:cs typeface="Times New Roman" panose="02020603050405020304" pitchFamily="18" charset="0"/>
              </a:rPr>
              <a:t>e</a:t>
            </a:r>
            <a:r>
              <a:rPr lang="el-GR" sz="2000" dirty="0">
                <a:effectLst/>
                <a:ea typeface="Calibri" panose="020F0502020204030204" pitchFamily="34" charset="0"/>
                <a:cs typeface="Times New Roman" panose="02020603050405020304" pitchFamily="18" charset="0"/>
              </a:rPr>
              <a:t>. Διότι η ιδέα της «παραγωγής» είναι </a:t>
            </a:r>
            <a:r>
              <a:rPr lang="el-GR" sz="2000" b="1" dirty="0">
                <a:effectLst/>
                <a:ea typeface="Calibri" panose="020F0502020204030204" pitchFamily="34" charset="0"/>
                <a:cs typeface="Times New Roman" panose="02020603050405020304" pitchFamily="18" charset="0"/>
              </a:rPr>
              <a:t>συνώνυμη με την αιτιότητα</a:t>
            </a:r>
            <a:r>
              <a:rPr lang="el-GR" sz="2000" dirty="0">
                <a:effectLst/>
                <a:ea typeface="Calibri" panose="020F0502020204030204" pitchFamily="34" charset="0"/>
                <a:cs typeface="Times New Roman" panose="02020603050405020304" pitchFamily="18" charset="0"/>
              </a:rPr>
              <a:t>, και επομένως δεν θα μας διαφώτιζε περισσότερο. </a:t>
            </a:r>
          </a:p>
          <a:p>
            <a:pPr algn="just">
              <a:lnSpc>
                <a:spcPct val="115000"/>
              </a:lnSpc>
              <a:spcAft>
                <a:spcPts val="1000"/>
              </a:spcAft>
            </a:pPr>
            <a:r>
              <a:rPr lang="el-GR" sz="2000" dirty="0">
                <a:effectLst/>
                <a:ea typeface="Calibri" panose="020F0502020204030204" pitchFamily="34" charset="0"/>
                <a:cs typeface="Times New Roman" panose="02020603050405020304" pitchFamily="18" charset="0"/>
              </a:rPr>
              <a:t>Ο </a:t>
            </a:r>
            <a:r>
              <a:rPr lang="en-US" sz="2000" dirty="0">
                <a:effectLst/>
                <a:ea typeface="Calibri" panose="020F0502020204030204" pitchFamily="34" charset="0"/>
                <a:cs typeface="Times New Roman" panose="02020603050405020304" pitchFamily="18" charset="0"/>
              </a:rPr>
              <a:t>Hume</a:t>
            </a:r>
            <a:r>
              <a:rPr lang="el-GR" sz="2000" dirty="0">
                <a:effectLst/>
                <a:ea typeface="Calibri" panose="020F0502020204030204" pitchFamily="34" charset="0"/>
                <a:cs typeface="Times New Roman" panose="02020603050405020304" pitchFamily="18" charset="0"/>
              </a:rPr>
              <a:t> αναγνωρίζει πως εκείνο το οποίο θεωρείται ότι διακρίνει ανάμεσα στις </a:t>
            </a:r>
            <a:r>
              <a:rPr lang="el-GR" sz="2000" dirty="0" err="1">
                <a:effectLst/>
                <a:ea typeface="Calibri" panose="020F0502020204030204" pitchFamily="34" charset="0"/>
                <a:cs typeface="Times New Roman" panose="02020603050405020304" pitchFamily="18" charset="0"/>
              </a:rPr>
              <a:t>αιτιακές</a:t>
            </a:r>
            <a:r>
              <a:rPr lang="el-GR" sz="2000" dirty="0">
                <a:effectLst/>
                <a:ea typeface="Calibri" panose="020F0502020204030204" pitchFamily="34" charset="0"/>
                <a:cs typeface="Times New Roman" panose="02020603050405020304" pitchFamily="18" charset="0"/>
              </a:rPr>
              <a:t> ακολουθίες και τις </a:t>
            </a:r>
            <a:r>
              <a:rPr lang="el-GR" sz="2000" dirty="0" err="1">
                <a:effectLst/>
                <a:ea typeface="Calibri" panose="020F0502020204030204" pitchFamily="34" charset="0"/>
                <a:cs typeface="Times New Roman" panose="02020603050405020304" pitchFamily="18" charset="0"/>
              </a:rPr>
              <a:t>συμπτωματικές</a:t>
            </a:r>
            <a:r>
              <a:rPr lang="el-GR" sz="2000" dirty="0">
                <a:effectLst/>
                <a:ea typeface="Calibri" panose="020F0502020204030204" pitchFamily="34" charset="0"/>
                <a:cs typeface="Times New Roman" panose="02020603050405020304" pitchFamily="18" charset="0"/>
              </a:rPr>
              <a:t> είναι ότι μόνο οι πρώτες εμπλέκουν </a:t>
            </a:r>
            <a:r>
              <a:rPr lang="el-GR" sz="2000" b="1" dirty="0">
                <a:effectLst/>
                <a:ea typeface="Calibri" panose="020F0502020204030204" pitchFamily="34" charset="0"/>
                <a:cs typeface="Times New Roman" panose="02020603050405020304" pitchFamily="18" charset="0"/>
              </a:rPr>
              <a:t>ένα είδος αναγκαίας σύνδεσης μεταξύ των γεγονότων </a:t>
            </a:r>
            <a:r>
              <a:rPr lang="en-US" sz="2000" b="1" i="1" dirty="0">
                <a:effectLst/>
                <a:ea typeface="Calibri" panose="020F0502020204030204" pitchFamily="34" charset="0"/>
                <a:cs typeface="Times New Roman" panose="02020603050405020304" pitchFamily="18" charset="0"/>
              </a:rPr>
              <a:t>c </a:t>
            </a:r>
            <a:r>
              <a:rPr lang="el-GR" sz="2000" b="1" dirty="0">
                <a:effectLst/>
                <a:ea typeface="Calibri" panose="020F0502020204030204" pitchFamily="34" charset="0"/>
                <a:cs typeface="Times New Roman" panose="02020603050405020304" pitchFamily="18" charset="0"/>
              </a:rPr>
              <a:t>και </a:t>
            </a:r>
            <a:r>
              <a:rPr lang="en-US" sz="2000" b="1" i="1" dirty="0">
                <a:effectLst/>
                <a:ea typeface="Calibri" panose="020F0502020204030204" pitchFamily="34" charset="0"/>
                <a:cs typeface="Times New Roman" panose="02020603050405020304" pitchFamily="18" charset="0"/>
              </a:rPr>
              <a:t>e</a:t>
            </a:r>
            <a:r>
              <a:rPr lang="el-GR" sz="2000" dirty="0">
                <a:effectLst/>
                <a:ea typeface="Calibri" panose="020F0502020204030204" pitchFamily="34" charset="0"/>
                <a:cs typeface="Times New Roman" panose="02020603050405020304" pitchFamily="18" charset="0"/>
              </a:rPr>
              <a:t>. Έτσι οδηγούμαστε στην</a:t>
            </a:r>
          </a:p>
          <a:p>
            <a:pPr marL="342900" lvl="0" indent="-342900" algn="just">
              <a:lnSpc>
                <a:spcPct val="115000"/>
              </a:lnSpc>
              <a:spcAft>
                <a:spcPts val="1000"/>
              </a:spcAft>
              <a:buFont typeface="Symbol" panose="05050102010706020507" pitchFamily="18" charset="2"/>
              <a:buChar char=""/>
            </a:pPr>
            <a:r>
              <a:rPr lang="el-GR" sz="2000" b="1" i="1" dirty="0">
                <a:solidFill>
                  <a:srgbClr val="FF0000"/>
                </a:solidFill>
                <a:effectLst/>
                <a:ea typeface="Calibri" panose="020F0502020204030204" pitchFamily="34" charset="0"/>
                <a:cs typeface="Times New Roman" panose="02020603050405020304" pitchFamily="18" charset="0"/>
              </a:rPr>
              <a:t>αναγκαία σύνδεση</a:t>
            </a:r>
            <a:r>
              <a:rPr lang="el-GR" sz="2000" b="1" dirty="0">
                <a:solidFill>
                  <a:srgbClr val="FF0000"/>
                </a:solidFill>
                <a:effectLst/>
                <a:ea typeface="Calibri" panose="020F0502020204030204" pitchFamily="34" charset="0"/>
                <a:cs typeface="Times New Roman" panose="02020603050405020304" pitchFamily="18" charset="0"/>
              </a:rPr>
              <a:t> («και η σχέση αυτή είναι πολύ μεγαλύτερης σημασίας από οποιαδήποτε εκ των άλλων δύο  που προαναφέραμε» (</a:t>
            </a:r>
            <a:r>
              <a:rPr lang="en-US" sz="2000" b="1" dirty="0">
                <a:solidFill>
                  <a:srgbClr val="FF0000"/>
                </a:solidFill>
                <a:effectLst/>
                <a:ea typeface="Calibri" panose="020F0502020204030204" pitchFamily="34" charset="0"/>
                <a:cs typeface="Times New Roman" panose="02020603050405020304" pitchFamily="18" charset="0"/>
              </a:rPr>
              <a:t>T</a:t>
            </a:r>
            <a:r>
              <a:rPr lang="el-GR" sz="2000" b="1" dirty="0">
                <a:solidFill>
                  <a:srgbClr val="FF0000"/>
                </a:solidFill>
                <a:effectLst/>
                <a:ea typeface="Calibri" panose="020F0502020204030204" pitchFamily="34" charset="0"/>
                <a:cs typeface="Times New Roman" panose="02020603050405020304" pitchFamily="18" charset="0"/>
              </a:rPr>
              <a:t>, 77))</a:t>
            </a:r>
          </a:p>
        </p:txBody>
      </p:sp>
    </p:spTree>
    <p:extLst>
      <p:ext uri="{BB962C8B-B14F-4D97-AF65-F5344CB8AC3E}">
        <p14:creationId xmlns:p14="http://schemas.microsoft.com/office/powerpoint/2010/main" val="923010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CEB00A-9A10-4301-A6DA-D2E7D6125F27}"/>
              </a:ext>
            </a:extLst>
          </p:cNvPr>
          <p:cNvSpPr txBox="1"/>
          <p:nvPr/>
        </p:nvSpPr>
        <p:spPr>
          <a:xfrm>
            <a:off x="1327355" y="629265"/>
            <a:ext cx="9783097" cy="5904437"/>
          </a:xfrm>
          <a:prstGeom prst="rect">
            <a:avLst/>
          </a:prstGeom>
          <a:noFill/>
        </p:spPr>
        <p:txBody>
          <a:bodyPr wrap="square">
            <a:spAutoFit/>
          </a:bodyPr>
          <a:lstStyle/>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Όμως ποια είναι η πηγή αυτής της ιδέας; Ο </a:t>
            </a:r>
            <a:r>
              <a:rPr lang="en-US" sz="1800" dirty="0">
                <a:effectLst/>
                <a:ea typeface="Calibri" panose="020F0502020204030204" pitchFamily="34" charset="0"/>
                <a:cs typeface="Times New Roman" panose="02020603050405020304" pitchFamily="18" charset="0"/>
              </a:rPr>
              <a:t>Hume </a:t>
            </a:r>
            <a:r>
              <a:rPr lang="el-GR" sz="1800" dirty="0">
                <a:effectLst/>
                <a:ea typeface="Calibri" panose="020F0502020204030204" pitchFamily="34" charset="0"/>
                <a:cs typeface="Times New Roman" panose="02020603050405020304" pitchFamily="18" charset="0"/>
              </a:rPr>
              <a:t>υποστήριζε ότι η </a:t>
            </a:r>
            <a:r>
              <a:rPr lang="el-GR" sz="1800" i="1" dirty="0">
                <a:effectLst/>
                <a:ea typeface="Calibri" panose="020F0502020204030204" pitchFamily="34" charset="0"/>
                <a:cs typeface="Times New Roman" panose="02020603050405020304" pitchFamily="18" charset="0"/>
              </a:rPr>
              <a:t>πηγή </a:t>
            </a:r>
            <a:r>
              <a:rPr lang="el-GR" sz="1800" dirty="0">
                <a:effectLst/>
                <a:ea typeface="Calibri" panose="020F0502020204030204" pitchFamily="34" charset="0"/>
                <a:cs typeface="Times New Roman" panose="02020603050405020304" pitchFamily="18" charset="0"/>
              </a:rPr>
              <a:t>αυτής της ιδέας είναι η </a:t>
            </a:r>
            <a:r>
              <a:rPr lang="el-GR" sz="1800" b="1" dirty="0">
                <a:solidFill>
                  <a:srgbClr val="002060"/>
                </a:solidFill>
                <a:effectLst/>
                <a:ea typeface="Calibri" panose="020F0502020204030204" pitchFamily="34" charset="0"/>
                <a:cs typeface="Times New Roman" panose="02020603050405020304" pitchFamily="18" charset="0"/>
              </a:rPr>
              <a:t>αντίληψη «μιας νέας σχέσης μεταξύ αιτίας και αποτελέσματος</a:t>
            </a:r>
            <a:r>
              <a:rPr lang="el-GR" sz="1800" dirty="0">
                <a:effectLst/>
                <a:ea typeface="Calibri" panose="020F0502020204030204" pitchFamily="34" charset="0"/>
                <a:cs typeface="Times New Roman" panose="02020603050405020304" pitchFamily="18" charset="0"/>
              </a:rPr>
              <a:t>»: </a:t>
            </a:r>
            <a:r>
              <a:rPr lang="el-GR" sz="1800" b="1" dirty="0">
                <a:effectLst/>
                <a:ea typeface="Calibri" panose="020F0502020204030204" pitchFamily="34" charset="0"/>
                <a:cs typeface="Times New Roman" panose="02020603050405020304" pitchFamily="18" charset="0"/>
              </a:rPr>
              <a:t>μια «</a:t>
            </a:r>
            <a:r>
              <a:rPr lang="el-GR" sz="1800" b="1" dirty="0">
                <a:solidFill>
                  <a:srgbClr val="FF0000"/>
                </a:solidFill>
                <a:effectLst/>
                <a:ea typeface="Calibri" panose="020F0502020204030204" pitchFamily="34" charset="0"/>
                <a:cs typeface="Times New Roman" panose="02020603050405020304" pitchFamily="18" charset="0"/>
              </a:rPr>
              <a:t>σταθερή σύνδεση</a:t>
            </a:r>
            <a:r>
              <a:rPr lang="el-GR" sz="1800" b="1" dirty="0">
                <a:effectLst/>
                <a:ea typeface="Calibri" panose="020F0502020204030204" pitchFamily="34" charset="0"/>
                <a:cs typeface="Times New Roman" panose="02020603050405020304" pitchFamily="18" charset="0"/>
              </a:rPr>
              <a:t>» όπως το ότι «</a:t>
            </a:r>
            <a:r>
              <a:rPr lang="el-GR" sz="1800" b="1" dirty="0">
                <a:solidFill>
                  <a:srgbClr val="FF0000"/>
                </a:solidFill>
                <a:effectLst/>
                <a:ea typeface="Calibri" panose="020F0502020204030204" pitchFamily="34" charset="0"/>
                <a:cs typeface="Times New Roman" panose="02020603050405020304" pitchFamily="18" charset="0"/>
              </a:rPr>
              <a:t>όμοια αντικείμενα τίθενται πάντα σε όμοιες σχέσεις γειτνίασης και διαδοχής</a:t>
            </a:r>
            <a:r>
              <a:rPr lang="el-GR" sz="1800" b="1"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cs typeface="Times New Roman" panose="02020603050405020304" pitchFamily="18" charset="0"/>
              </a:rPr>
              <a:t>(1739, 88). </a:t>
            </a:r>
          </a:p>
          <a:p>
            <a:pPr algn="just">
              <a:lnSpc>
                <a:spcPct val="115000"/>
              </a:lnSpc>
              <a:spcAft>
                <a:spcPts val="1000"/>
              </a:spcAft>
            </a:pPr>
            <a:endParaRPr lang="el-GR" sz="18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Η αντίληψη της σταθερής σύνδεσης οδηγεί τον νου στη </a:t>
            </a:r>
            <a:r>
              <a:rPr lang="el-GR" sz="1800" b="1" dirty="0">
                <a:effectLst/>
                <a:ea typeface="Calibri" panose="020F0502020204030204" pitchFamily="34" charset="0"/>
                <a:cs typeface="Times New Roman" panose="02020603050405020304" pitchFamily="18" charset="0"/>
              </a:rPr>
              <a:t>διαμόρφωση μιας ορισμένης συνήθειας</a:t>
            </a:r>
            <a:r>
              <a:rPr lang="el-GR" sz="1800" dirty="0">
                <a:effectLst/>
                <a:ea typeface="Calibri" panose="020F0502020204030204" pitchFamily="34" charset="0"/>
                <a:cs typeface="Times New Roman" panose="02020603050405020304" pitchFamily="18" charset="0"/>
              </a:rPr>
              <a:t>. </a:t>
            </a: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Όπως το θέτει: ύστερα </a:t>
            </a:r>
            <a:r>
              <a:rPr lang="el-GR" sz="1800" b="1" dirty="0">
                <a:effectLst/>
                <a:ea typeface="Calibri" panose="020F0502020204030204" pitchFamily="34" charset="0"/>
                <a:cs typeface="Times New Roman" panose="02020603050405020304" pitchFamily="18" charset="0"/>
              </a:rPr>
              <a:t>από συχνή επανάληψη </a:t>
            </a:r>
            <a:r>
              <a:rPr lang="el-GR" sz="1800" dirty="0">
                <a:effectLst/>
                <a:ea typeface="Calibri" panose="020F0502020204030204" pitchFamily="34" charset="0"/>
                <a:cs typeface="Times New Roman" panose="02020603050405020304" pitchFamily="18" charset="0"/>
              </a:rPr>
              <a:t>βρίσκω ότι με την εμφάνιση του ενός από τα αντικείμενα, </a:t>
            </a:r>
            <a:r>
              <a:rPr lang="el-GR" sz="1800" b="1" dirty="0">
                <a:solidFill>
                  <a:srgbClr val="FF0000"/>
                </a:solidFill>
                <a:effectLst/>
                <a:ea typeface="Calibri" panose="020F0502020204030204" pitchFamily="34" charset="0"/>
                <a:cs typeface="Times New Roman" panose="02020603050405020304" pitchFamily="18" charset="0"/>
              </a:rPr>
              <a:t>ο νους </a:t>
            </a:r>
            <a:r>
              <a:rPr lang="el-GR" sz="1800" b="1" i="1" dirty="0">
                <a:solidFill>
                  <a:srgbClr val="FF0000"/>
                </a:solidFill>
                <a:effectLst/>
                <a:ea typeface="Calibri" panose="020F0502020204030204" pitchFamily="34" charset="0"/>
                <a:cs typeface="Times New Roman" panose="02020603050405020304" pitchFamily="18" charset="0"/>
              </a:rPr>
              <a:t>καθορίζεται </a:t>
            </a:r>
            <a:r>
              <a:rPr lang="el-GR" sz="1800" b="1" dirty="0">
                <a:solidFill>
                  <a:srgbClr val="FF0000"/>
                </a:solidFill>
                <a:effectLst/>
                <a:ea typeface="Calibri" panose="020F0502020204030204" pitchFamily="34" charset="0"/>
                <a:cs typeface="Times New Roman" panose="02020603050405020304" pitchFamily="18" charset="0"/>
              </a:rPr>
              <a:t>από τη συνήθεια </a:t>
            </a:r>
            <a:r>
              <a:rPr lang="el-GR" sz="1800" dirty="0">
                <a:effectLst/>
                <a:ea typeface="Calibri" panose="020F0502020204030204" pitchFamily="34" charset="0"/>
                <a:cs typeface="Times New Roman" panose="02020603050405020304" pitchFamily="18" charset="0"/>
              </a:rPr>
              <a:t>έτσι ώστε να θεωρεί αυτό που συνήθως το ακολουθεί (1739, 156). Και προσθέτει: «Είναι λοιπόν η εντύπωση αυτή, ή ο </a:t>
            </a:r>
            <a:r>
              <a:rPr lang="el-GR" sz="1800" i="1" dirty="0">
                <a:effectLst/>
                <a:ea typeface="Calibri" panose="020F0502020204030204" pitchFamily="34" charset="0"/>
                <a:cs typeface="Times New Roman" panose="02020603050405020304" pitchFamily="18" charset="0"/>
              </a:rPr>
              <a:t>καθορισμός</a:t>
            </a:r>
            <a:r>
              <a:rPr lang="el-GR" sz="1800" dirty="0">
                <a:effectLst/>
                <a:ea typeface="Calibri" panose="020F0502020204030204" pitchFamily="34" charset="0"/>
                <a:cs typeface="Times New Roman" panose="02020603050405020304" pitchFamily="18" charset="0"/>
              </a:rPr>
              <a:t>, αυτό που μου παρέχει </a:t>
            </a:r>
            <a:r>
              <a:rPr lang="el-GR" sz="1800" b="1" dirty="0">
                <a:effectLst/>
                <a:ea typeface="Calibri" panose="020F0502020204030204" pitchFamily="34" charset="0"/>
                <a:cs typeface="Times New Roman" panose="02020603050405020304" pitchFamily="18" charset="0"/>
              </a:rPr>
              <a:t>την ιδέα της αναγκαιότητας</a:t>
            </a:r>
            <a:r>
              <a:rPr lang="el-GR" sz="1800" dirty="0">
                <a:effectLst/>
                <a:ea typeface="Calibri" panose="020F0502020204030204" pitchFamily="34" charset="0"/>
                <a:cs typeface="Times New Roman" panose="02020603050405020304" pitchFamily="18" charset="0"/>
              </a:rPr>
              <a:t>».</a:t>
            </a:r>
          </a:p>
          <a:p>
            <a:pPr algn="just">
              <a:lnSpc>
                <a:spcPct val="115000"/>
              </a:lnSpc>
              <a:spcAft>
                <a:spcPts val="1000"/>
              </a:spcAft>
            </a:pP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endParaRPr lang="el-GR" sz="16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Ο </a:t>
            </a:r>
            <a:r>
              <a:rPr lang="en-US" sz="1800" dirty="0">
                <a:effectLst/>
                <a:ea typeface="Calibri" panose="020F0502020204030204" pitchFamily="34" charset="0"/>
                <a:cs typeface="Times New Roman" panose="02020603050405020304" pitchFamily="18" charset="0"/>
              </a:rPr>
              <a:t>Hume </a:t>
            </a:r>
            <a:r>
              <a:rPr lang="el-GR" sz="1800" dirty="0">
                <a:effectLst/>
                <a:ea typeface="Calibri" panose="020F0502020204030204" pitchFamily="34" charset="0"/>
                <a:cs typeface="Times New Roman" panose="02020603050405020304" pitchFamily="18" charset="0"/>
              </a:rPr>
              <a:t>επομένως</a:t>
            </a:r>
            <a:r>
              <a:rPr lang="el-GR" sz="1800" i="1" dirty="0">
                <a:effectLst/>
                <a:ea typeface="Calibri" panose="020F0502020204030204" pitchFamily="34" charset="0"/>
                <a:cs typeface="Times New Roman" panose="02020603050405020304" pitchFamily="18" charset="0"/>
              </a:rPr>
              <a:t> εξηγεί</a:t>
            </a:r>
            <a:r>
              <a:rPr lang="el-GR" sz="1800" dirty="0">
                <a:effectLst/>
                <a:ea typeface="Calibri" panose="020F0502020204030204" pitchFamily="34" charset="0"/>
                <a:cs typeface="Times New Roman" panose="02020603050405020304" pitchFamily="18" charset="0"/>
              </a:rPr>
              <a:t> την ιδέα της αναγκαίας σύνδεσης με έναν τρόπο συνεπή προς τον εμπειρισμό του. Αλλά αντί να την αποδίδει σε ένα χαρακτηριστικό του φυσικού κόσμου, θεωρεί ότι αυτή </a:t>
            </a:r>
            <a:r>
              <a:rPr lang="el-GR" sz="1800" b="1" dirty="0">
                <a:effectLst/>
                <a:ea typeface="Calibri" panose="020F0502020204030204" pitchFamily="34" charset="0"/>
                <a:cs typeface="Times New Roman" panose="02020603050405020304" pitchFamily="18" charset="0"/>
              </a:rPr>
              <a:t>προκύπτει </a:t>
            </a:r>
            <a:r>
              <a:rPr lang="el-GR" sz="1800" b="1" i="1" dirty="0">
                <a:effectLst/>
                <a:ea typeface="Calibri" panose="020F0502020204030204" pitchFamily="34" charset="0"/>
                <a:cs typeface="Times New Roman" panose="02020603050405020304" pitchFamily="18" charset="0"/>
              </a:rPr>
              <a:t>μέσα</a:t>
            </a:r>
            <a:r>
              <a:rPr lang="el-GR" sz="1800" b="1" dirty="0">
                <a:effectLst/>
                <a:ea typeface="Calibri" panose="020F0502020204030204" pitchFamily="34" charset="0"/>
                <a:cs typeface="Times New Roman" panose="02020603050405020304" pitchFamily="18" charset="0"/>
              </a:rPr>
              <a:t> από τον ανθρώπινο νου</a:t>
            </a:r>
            <a:r>
              <a:rPr lang="el-GR" sz="1800" dirty="0">
                <a:effectLst/>
                <a:ea typeface="Calibri" panose="020F0502020204030204" pitchFamily="34" charset="0"/>
                <a:cs typeface="Times New Roman" panose="02020603050405020304" pitchFamily="18" charset="0"/>
              </a:rPr>
              <a:t>, όταν ο τελευταίος καθορίζεται από την παρατήρηση μιας κανονικότητας στη φύση ώστε να διαμορφώσει την προσδοκία ενός αποτελέσματος, όταν η αιτία είναι παρούσα. </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23111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589709-4E4E-4CB3-80AB-7956A40007E6}"/>
              </a:ext>
            </a:extLst>
          </p:cNvPr>
          <p:cNvSpPr txBox="1"/>
          <p:nvPr/>
        </p:nvSpPr>
        <p:spPr>
          <a:xfrm>
            <a:off x="1513840" y="453826"/>
            <a:ext cx="9011919" cy="5950347"/>
          </a:xfrm>
          <a:prstGeom prst="rect">
            <a:avLst/>
          </a:prstGeom>
          <a:noFill/>
        </p:spPr>
        <p:txBody>
          <a:bodyPr wrap="square">
            <a:spAutoFit/>
          </a:bodyPr>
          <a:lstStyle/>
          <a:p>
            <a:pPr algn="just">
              <a:lnSpc>
                <a:spcPct val="115000"/>
              </a:lnSpc>
              <a:spcAft>
                <a:spcPts val="1000"/>
              </a:spcAft>
            </a:pPr>
            <a:r>
              <a:rPr lang="el-GR" sz="2000" dirty="0">
                <a:effectLst/>
                <a:ea typeface="Calibri" panose="020F0502020204030204" pitchFamily="34" charset="0"/>
                <a:cs typeface="Times New Roman" panose="02020603050405020304" pitchFamily="18" charset="0"/>
              </a:rPr>
              <a:t>Ο  </a:t>
            </a:r>
            <a:r>
              <a:rPr lang="en-US" sz="2000" dirty="0">
                <a:effectLst/>
                <a:ea typeface="Calibri" panose="020F0502020204030204" pitchFamily="34" charset="0"/>
                <a:cs typeface="Times New Roman" panose="02020603050405020304" pitchFamily="18" charset="0"/>
              </a:rPr>
              <a:t>Hume </a:t>
            </a:r>
            <a:r>
              <a:rPr lang="el-GR" sz="2000" dirty="0">
                <a:effectLst/>
                <a:ea typeface="Calibri" panose="020F0502020204030204" pitchFamily="34" charset="0"/>
                <a:cs typeface="Times New Roman" panose="02020603050405020304" pitchFamily="18" charset="0"/>
              </a:rPr>
              <a:t>μάλιστα προέβη και σε έναν δεύτερο ορισμό της αιτιότητας:</a:t>
            </a:r>
          </a:p>
          <a:p>
            <a:pPr algn="just">
              <a:lnSpc>
                <a:spcPct val="115000"/>
              </a:lnSpc>
              <a:spcAft>
                <a:spcPts val="1000"/>
              </a:spcAft>
            </a:pPr>
            <a:r>
              <a:rPr lang="el-GR" sz="2000" b="1" dirty="0">
                <a:solidFill>
                  <a:srgbClr val="FF0000"/>
                </a:solidFill>
                <a:effectLst/>
                <a:ea typeface="Calibri" panose="020F0502020204030204" pitchFamily="34" charset="0"/>
                <a:cs typeface="Times New Roman" panose="02020603050405020304" pitchFamily="18" charset="0"/>
              </a:rPr>
              <a:t>ΜΙΑ ΑΙΤΙΑ </a:t>
            </a:r>
            <a:r>
              <a:rPr lang="el-GR" sz="2000" dirty="0">
                <a:effectLst/>
                <a:ea typeface="Calibri" panose="020F0502020204030204" pitchFamily="34" charset="0"/>
                <a:cs typeface="Times New Roman" panose="02020603050405020304" pitchFamily="18" charset="0"/>
              </a:rPr>
              <a:t>είναι ένα </a:t>
            </a:r>
            <a:r>
              <a:rPr lang="el-GR" sz="2000" b="1" dirty="0">
                <a:solidFill>
                  <a:srgbClr val="FF0000"/>
                </a:solidFill>
                <a:effectLst/>
                <a:ea typeface="Calibri" panose="020F0502020204030204" pitchFamily="34" charset="0"/>
                <a:cs typeface="Times New Roman" panose="02020603050405020304" pitchFamily="18" charset="0"/>
              </a:rPr>
              <a:t>αντικείμενο</a:t>
            </a:r>
            <a:r>
              <a:rPr lang="el-GR" sz="2000" dirty="0">
                <a:effectLst/>
                <a:ea typeface="Calibri" panose="020F0502020204030204" pitchFamily="34" charset="0"/>
                <a:cs typeface="Times New Roman" panose="02020603050405020304" pitchFamily="18" charset="0"/>
              </a:rPr>
              <a:t> το οποίο </a:t>
            </a:r>
            <a:r>
              <a:rPr lang="el-GR" sz="2000" b="1" dirty="0">
                <a:effectLst/>
                <a:ea typeface="Calibri" panose="020F0502020204030204" pitchFamily="34" charset="0"/>
                <a:cs typeface="Times New Roman" panose="02020603050405020304" pitchFamily="18" charset="0"/>
              </a:rPr>
              <a:t>προηγείται</a:t>
            </a:r>
            <a:r>
              <a:rPr lang="el-GR" sz="2000" dirty="0">
                <a:effectLst/>
                <a:ea typeface="Calibri" panose="020F0502020204030204" pitchFamily="34" charset="0"/>
                <a:cs typeface="Times New Roman" panose="02020603050405020304" pitchFamily="18" charset="0"/>
              </a:rPr>
              <a:t> και </a:t>
            </a:r>
            <a:r>
              <a:rPr lang="el-GR" sz="2000" b="1" dirty="0">
                <a:effectLst/>
                <a:ea typeface="Calibri" panose="020F0502020204030204" pitchFamily="34" charset="0"/>
                <a:cs typeface="Times New Roman" panose="02020603050405020304" pitchFamily="18" charset="0"/>
              </a:rPr>
              <a:t>γειτνιάζει</a:t>
            </a:r>
            <a:r>
              <a:rPr lang="el-GR" sz="2000" dirty="0">
                <a:effectLst/>
                <a:ea typeface="Calibri" panose="020F0502020204030204" pitchFamily="34" charset="0"/>
                <a:cs typeface="Times New Roman" panose="02020603050405020304" pitchFamily="18" charset="0"/>
              </a:rPr>
              <a:t> με κάποιο άλλο, και </a:t>
            </a:r>
            <a:r>
              <a:rPr lang="el-GR" sz="2000" b="1" dirty="0">
                <a:effectLst/>
                <a:ea typeface="Calibri" panose="020F0502020204030204" pitchFamily="34" charset="0"/>
                <a:cs typeface="Times New Roman" panose="02020603050405020304" pitchFamily="18" charset="0"/>
              </a:rPr>
              <a:t>ενώνεται με αυτό τόσο, ώστε η ιδέα του ενός να καθορίζει τον νου ώστε να σχηματίζει την ιδέα του άλλου, και η εντύπωση του ενός να σχηματίζει μια ζωηρή ιδέα του άλλου </a:t>
            </a:r>
            <a:r>
              <a:rPr lang="el-GR" sz="2000" dirty="0">
                <a:effectLst/>
                <a:ea typeface="Calibri" panose="020F0502020204030204" pitchFamily="34" charset="0"/>
                <a:cs typeface="Times New Roman" panose="02020603050405020304" pitchFamily="18" charset="0"/>
              </a:rPr>
              <a:t>(1739, 170). </a:t>
            </a:r>
          </a:p>
          <a:p>
            <a:pPr algn="just">
              <a:lnSpc>
                <a:spcPct val="115000"/>
              </a:lnSpc>
              <a:spcAft>
                <a:spcPts val="1000"/>
              </a:spcAft>
            </a:pPr>
            <a:r>
              <a:rPr lang="el-GR" sz="2000" dirty="0">
                <a:effectLst/>
                <a:ea typeface="Calibri" panose="020F0502020204030204" pitchFamily="34" charset="0"/>
                <a:cs typeface="Times New Roman" panose="02020603050405020304" pitchFamily="18" charset="0"/>
              </a:rPr>
              <a:t>Ο </a:t>
            </a:r>
            <a:r>
              <a:rPr lang="en-US" sz="2000" dirty="0">
                <a:effectLst/>
                <a:ea typeface="Calibri" panose="020F0502020204030204" pitchFamily="34" charset="0"/>
                <a:cs typeface="Times New Roman" panose="02020603050405020304" pitchFamily="18" charset="0"/>
              </a:rPr>
              <a:t>Hume </a:t>
            </a:r>
            <a:r>
              <a:rPr lang="el-GR" sz="2000" dirty="0">
                <a:effectLst/>
                <a:ea typeface="Calibri" panose="020F0502020204030204" pitchFamily="34" charset="0"/>
                <a:cs typeface="Times New Roman" panose="02020603050405020304" pitchFamily="18" charset="0"/>
              </a:rPr>
              <a:t>θεώρησε ότι οι δυο ορισμοί παριστάνουν «μια διαφορετική άποψη του ιδίου αντικειμένου» (1739, 170). Η ιδέα της αναγκαίας σύνδεσης δεν χαρακτηρίζει κανέναν εξ αυτών. Στην πραγματικότητα, ο </a:t>
            </a:r>
            <a:r>
              <a:rPr lang="en-US" sz="2000" dirty="0">
                <a:effectLst/>
                <a:ea typeface="Calibri" panose="020F0502020204030204" pitchFamily="34" charset="0"/>
                <a:cs typeface="Times New Roman" panose="02020603050405020304" pitchFamily="18" charset="0"/>
              </a:rPr>
              <a:t>Hume </a:t>
            </a:r>
            <a:r>
              <a:rPr lang="el-GR" sz="2000" dirty="0">
                <a:effectLst/>
                <a:ea typeface="Calibri" panose="020F0502020204030204" pitchFamily="34" charset="0"/>
                <a:cs typeface="Times New Roman" panose="02020603050405020304" pitchFamily="18" charset="0"/>
              </a:rPr>
              <a:t>θεώρησε ότι είχε αποκαλύψει την «ουσία της αναγκαιότητας»: </a:t>
            </a:r>
            <a:r>
              <a:rPr lang="el-GR" sz="2000" b="1" dirty="0">
                <a:solidFill>
                  <a:srgbClr val="FF0000"/>
                </a:solidFill>
                <a:effectLst/>
                <a:ea typeface="Calibri" panose="020F0502020204030204" pitchFamily="34" charset="0"/>
                <a:cs typeface="Times New Roman" panose="02020603050405020304" pitchFamily="18" charset="0"/>
              </a:rPr>
              <a:t>«είναι κάτι που υπάρχει στον νου, όχι στα αντικείμενα» </a:t>
            </a:r>
            <a:r>
              <a:rPr lang="el-GR" sz="2000" dirty="0">
                <a:effectLst/>
                <a:ea typeface="Calibri" panose="020F0502020204030204" pitchFamily="34" charset="0"/>
                <a:cs typeface="Times New Roman" panose="02020603050405020304" pitchFamily="18" charset="0"/>
              </a:rPr>
              <a:t>(1739, 165). </a:t>
            </a:r>
          </a:p>
          <a:p>
            <a:pPr algn="just">
              <a:lnSpc>
                <a:spcPct val="115000"/>
              </a:lnSpc>
              <a:spcAft>
                <a:spcPts val="1000"/>
              </a:spcAft>
            </a:pPr>
            <a:endParaRPr lang="el-GR" sz="20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2000" dirty="0">
                <a:effectLst/>
                <a:ea typeface="Calibri" panose="020F0502020204030204" pitchFamily="34" charset="0"/>
                <a:cs typeface="Times New Roman" panose="02020603050405020304" pitchFamily="18" charset="0"/>
              </a:rPr>
              <a:t>Προχώρησε τόσο ώστε να ισχυριστεί ότι η υποτιθέμενη αντικειμενική αναγκαιότητα στη φύση </a:t>
            </a:r>
            <a:r>
              <a:rPr lang="el-GR" sz="2000" b="1" i="1" dirty="0">
                <a:effectLst/>
                <a:ea typeface="Calibri" panose="020F0502020204030204" pitchFamily="34" charset="0"/>
                <a:cs typeface="Times New Roman" panose="02020603050405020304" pitchFamily="18" charset="0"/>
              </a:rPr>
              <a:t>μεταδίδεται </a:t>
            </a:r>
            <a:r>
              <a:rPr lang="el-GR" sz="2000" b="1" dirty="0">
                <a:effectLst/>
                <a:ea typeface="Calibri" panose="020F0502020204030204" pitchFamily="34" charset="0"/>
                <a:cs typeface="Times New Roman" panose="02020603050405020304" pitchFamily="18" charset="0"/>
              </a:rPr>
              <a:t>από τον νου στον κόσμο </a:t>
            </a:r>
            <a:r>
              <a:rPr lang="el-GR" sz="2000" dirty="0">
                <a:effectLst/>
                <a:ea typeface="Calibri" panose="020F0502020204030204" pitchFamily="34" charset="0"/>
                <a:cs typeface="Times New Roman" panose="02020603050405020304" pitchFamily="18" charset="0"/>
              </a:rPr>
              <a:t>(1739, 167). </a:t>
            </a:r>
          </a:p>
          <a:p>
            <a:pPr algn="just"/>
            <a:r>
              <a:rPr lang="el-GR" sz="2000" dirty="0">
                <a:effectLst/>
                <a:ea typeface="Calibri" panose="020F0502020204030204" pitchFamily="34" charset="0"/>
              </a:rPr>
              <a:t>Ο </a:t>
            </a:r>
            <a:r>
              <a:rPr lang="en-US" sz="2000" dirty="0">
                <a:effectLst/>
                <a:ea typeface="Calibri" panose="020F0502020204030204" pitchFamily="34" charset="0"/>
              </a:rPr>
              <a:t>Hume </a:t>
            </a:r>
            <a:r>
              <a:rPr lang="el-GR" sz="2000" dirty="0">
                <a:effectLst/>
                <a:ea typeface="Calibri" panose="020F0502020204030204" pitchFamily="34" charset="0"/>
              </a:rPr>
              <a:t>έθεσε την αιτιότητα αυστηρά εντός του πεδίου της εμπειρίας: όλη η </a:t>
            </a:r>
            <a:r>
              <a:rPr lang="el-GR" sz="2000" dirty="0" err="1">
                <a:effectLst/>
                <a:ea typeface="Calibri" panose="020F0502020204030204" pitchFamily="34" charset="0"/>
              </a:rPr>
              <a:t>αιτιακή</a:t>
            </a:r>
            <a:r>
              <a:rPr lang="el-GR" sz="2000" dirty="0">
                <a:effectLst/>
                <a:ea typeface="Calibri" panose="020F0502020204030204" pitchFamily="34" charset="0"/>
              </a:rPr>
              <a:t> γνώση θα έπρεπε να προέρχεται από την εμπειρία. </a:t>
            </a:r>
            <a:endParaRPr lang="el-GR" sz="2000" dirty="0"/>
          </a:p>
        </p:txBody>
      </p:sp>
    </p:spTree>
    <p:extLst>
      <p:ext uri="{BB962C8B-B14F-4D97-AF65-F5344CB8AC3E}">
        <p14:creationId xmlns:p14="http://schemas.microsoft.com/office/powerpoint/2010/main" val="2295220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5013" y="1107054"/>
            <a:ext cx="10141973" cy="4408843"/>
          </a:xfrm>
        </p:spPr>
        <p:txBody>
          <a:bodyPr>
            <a:normAutofit fontScale="92500" lnSpcReduction="20000"/>
          </a:bodyPr>
          <a:lstStyle/>
          <a:p>
            <a:pPr marL="0" indent="0" algn="just">
              <a:buNone/>
            </a:pPr>
            <a:r>
              <a:rPr lang="en-US" b="1" dirty="0"/>
              <a:t>§16 </a:t>
            </a:r>
            <a:r>
              <a:rPr lang="el-GR" b="1" dirty="0"/>
              <a:t>η ύλη ως ένα υπόστρωμα που στηρίζει την έκταση</a:t>
            </a:r>
            <a:endParaRPr lang="en-US" dirty="0"/>
          </a:p>
          <a:p>
            <a:pPr marL="0" indent="0" algn="just">
              <a:buNone/>
            </a:pPr>
            <a:r>
              <a:rPr lang="el-GR" b="1" dirty="0"/>
              <a:t>Σχετική ιδέα της κίνησης</a:t>
            </a:r>
            <a:r>
              <a:rPr lang="en-US" b="1" dirty="0"/>
              <a:t>? </a:t>
            </a:r>
            <a:r>
              <a:rPr lang="el-GR" b="1" i="1" dirty="0"/>
              <a:t>Οτιδήποτε είναι αυτό το οποίο στηρίζει την έκταση.</a:t>
            </a:r>
          </a:p>
          <a:p>
            <a:pPr algn="just"/>
            <a:endParaRPr lang="el-GR" dirty="0"/>
          </a:p>
          <a:p>
            <a:pPr algn="just"/>
            <a:endParaRPr lang="en-US" dirty="0"/>
          </a:p>
          <a:p>
            <a:pPr marL="0" indent="0" algn="just">
              <a:buNone/>
            </a:pPr>
            <a:r>
              <a:rPr lang="el-GR" dirty="0"/>
              <a:t>Η σκέψη εδώ είναι ότι αν και μπορεί να μην έχουμε μια θετική θεώρηση του τι είναι η ύλη, έχουμε μια </a:t>
            </a:r>
            <a:r>
              <a:rPr lang="el-GR" b="1" dirty="0">
                <a:solidFill>
                  <a:srgbClr val="002060"/>
                </a:solidFill>
              </a:rPr>
              <a:t>σχετική θεώρησή </a:t>
            </a:r>
            <a:r>
              <a:rPr lang="el-GR" dirty="0"/>
              <a:t>της, καθώς γνωρίζουμε </a:t>
            </a:r>
            <a:r>
              <a:rPr lang="el-GR" b="1" dirty="0">
                <a:solidFill>
                  <a:srgbClr val="C00000"/>
                </a:solidFill>
              </a:rPr>
              <a:t>«ποια είναι η σχέση της με τα </a:t>
            </a:r>
            <a:r>
              <a:rPr lang="el-GR" b="1" dirty="0" err="1">
                <a:solidFill>
                  <a:srgbClr val="C00000"/>
                </a:solidFill>
              </a:rPr>
              <a:t>συμβεβηκότα</a:t>
            </a:r>
            <a:r>
              <a:rPr lang="el-GR" b="1" dirty="0">
                <a:solidFill>
                  <a:srgbClr val="C00000"/>
                </a:solidFill>
              </a:rPr>
              <a:t> (</a:t>
            </a:r>
            <a:r>
              <a:rPr lang="en-US" b="1" dirty="0">
                <a:solidFill>
                  <a:srgbClr val="C00000"/>
                </a:solidFill>
              </a:rPr>
              <a:t>accidents</a:t>
            </a:r>
            <a:r>
              <a:rPr lang="el-GR" b="1" dirty="0">
                <a:solidFill>
                  <a:srgbClr val="C00000"/>
                </a:solidFill>
              </a:rPr>
              <a:t>), και υπό </a:t>
            </a:r>
            <a:r>
              <a:rPr lang="el-GR" b="1" dirty="0" err="1">
                <a:solidFill>
                  <a:srgbClr val="C00000"/>
                </a:solidFill>
              </a:rPr>
              <a:t>ποίαν</a:t>
            </a:r>
            <a:r>
              <a:rPr lang="el-GR" b="1" dirty="0">
                <a:solidFill>
                  <a:srgbClr val="C00000"/>
                </a:solidFill>
              </a:rPr>
              <a:t> έννοια τα στηρίζει»</a:t>
            </a:r>
            <a:r>
              <a:rPr lang="en-US" b="1" dirty="0">
                <a:solidFill>
                  <a:srgbClr val="C00000"/>
                </a:solidFill>
              </a:rPr>
              <a:t>.</a:t>
            </a:r>
            <a:endParaRPr lang="el-GR" b="1" dirty="0">
              <a:solidFill>
                <a:srgbClr val="C00000"/>
              </a:solidFill>
            </a:endParaRPr>
          </a:p>
          <a:p>
            <a:pPr marL="0" indent="0" algn="just">
              <a:buNone/>
            </a:pPr>
            <a:endParaRPr lang="el-GR" dirty="0"/>
          </a:p>
          <a:p>
            <a:pPr marL="0" indent="0" algn="just">
              <a:buNone/>
            </a:pPr>
            <a:endParaRPr lang="en-US" dirty="0"/>
          </a:p>
          <a:p>
            <a:pPr marL="0" indent="0" algn="just">
              <a:buNone/>
            </a:pPr>
            <a:r>
              <a:rPr lang="el-GR" dirty="0"/>
              <a:t>Τι ακριβώς όμως είναι η σχέση στήριξης</a:t>
            </a:r>
            <a:r>
              <a:rPr lang="en-US" dirty="0"/>
              <a:t>?</a:t>
            </a:r>
          </a:p>
          <a:p>
            <a:endParaRPr lang="en-US" dirty="0"/>
          </a:p>
        </p:txBody>
      </p:sp>
    </p:spTree>
    <p:extLst>
      <p:ext uri="{BB962C8B-B14F-4D97-AF65-F5344CB8AC3E}">
        <p14:creationId xmlns:p14="http://schemas.microsoft.com/office/powerpoint/2010/main" val="19677718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7A721E-0074-45B6-A112-6172C9AA3B15}"/>
              </a:ext>
            </a:extLst>
          </p:cNvPr>
          <p:cNvSpPr txBox="1"/>
          <p:nvPr/>
        </p:nvSpPr>
        <p:spPr>
          <a:xfrm>
            <a:off x="1137920" y="318405"/>
            <a:ext cx="9956800" cy="6011902"/>
          </a:xfrm>
          <a:prstGeom prst="rect">
            <a:avLst/>
          </a:prstGeom>
          <a:noFill/>
        </p:spPr>
        <p:txBody>
          <a:bodyPr wrap="square">
            <a:spAutoFit/>
          </a:bodyPr>
          <a:lstStyle/>
          <a:p>
            <a:pPr algn="just">
              <a:lnSpc>
                <a:spcPct val="115000"/>
              </a:lnSpc>
              <a:spcAft>
                <a:spcPts val="1000"/>
              </a:spcAft>
            </a:pPr>
            <a:r>
              <a:rPr lang="el-GR" sz="2000" dirty="0">
                <a:effectLst/>
                <a:ea typeface="Calibri" panose="020F0502020204030204" pitchFamily="34" charset="0"/>
                <a:cs typeface="Times New Roman" panose="02020603050405020304" pitchFamily="18" charset="0"/>
              </a:rPr>
              <a:t>Ένας βασικός στόχος της κριτικής του </a:t>
            </a:r>
            <a:r>
              <a:rPr lang="en-US" sz="2000" dirty="0">
                <a:effectLst/>
                <a:ea typeface="Calibri" panose="020F0502020204030204" pitchFamily="34" charset="0"/>
                <a:cs typeface="Times New Roman" panose="02020603050405020304" pitchFamily="18" charset="0"/>
              </a:rPr>
              <a:t>Hume </a:t>
            </a:r>
            <a:r>
              <a:rPr lang="el-GR" sz="2000" dirty="0">
                <a:effectLst/>
                <a:ea typeface="Calibri" panose="020F0502020204030204" pitchFamily="34" charset="0"/>
                <a:cs typeface="Times New Roman" panose="02020603050405020304" pitchFamily="18" charset="0"/>
              </a:rPr>
              <a:t> είναι η άποψη ότι η </a:t>
            </a:r>
            <a:r>
              <a:rPr lang="el-GR" sz="2000" dirty="0" err="1">
                <a:effectLst/>
                <a:ea typeface="Calibri" panose="020F0502020204030204" pitchFamily="34" charset="0"/>
                <a:cs typeface="Times New Roman" panose="02020603050405020304" pitchFamily="18" charset="0"/>
              </a:rPr>
              <a:t>αιτιακή</a:t>
            </a:r>
            <a:r>
              <a:rPr lang="el-GR" sz="2000" dirty="0">
                <a:effectLst/>
                <a:ea typeface="Calibri" panose="020F0502020204030204" pitchFamily="34" charset="0"/>
                <a:cs typeface="Times New Roman" panose="02020603050405020304" pitchFamily="18" charset="0"/>
              </a:rPr>
              <a:t> δράση (και αλληλεπίδραση) βασίζεται στις </a:t>
            </a:r>
            <a:r>
              <a:rPr lang="el-GR" sz="2000" b="1" dirty="0">
                <a:effectLst/>
                <a:ea typeface="Calibri" panose="020F0502020204030204" pitchFamily="34" charset="0"/>
                <a:cs typeface="Times New Roman" panose="02020603050405020304" pitchFamily="18" charset="0"/>
              </a:rPr>
              <a:t>δυνάμεις </a:t>
            </a:r>
            <a:r>
              <a:rPr lang="el-GR" sz="2000" dirty="0">
                <a:effectLst/>
                <a:ea typeface="Calibri" panose="020F0502020204030204" pitchFamily="34" charset="0"/>
                <a:cs typeface="Times New Roman" panose="02020603050405020304" pitchFamily="18" charset="0"/>
              </a:rPr>
              <a:t>που έχουν τα πράγματα. Η άποψη αυτή αναβίωσε με τον </a:t>
            </a:r>
            <a:r>
              <a:rPr lang="en-US" sz="2000" dirty="0">
                <a:effectLst/>
                <a:ea typeface="Calibri" panose="020F0502020204030204" pitchFamily="34" charset="0"/>
                <a:cs typeface="Times New Roman" panose="02020603050405020304" pitchFamily="18" charset="0"/>
              </a:rPr>
              <a:t>Leibniz </a:t>
            </a:r>
            <a:r>
              <a:rPr lang="el-GR" sz="2000" dirty="0">
                <a:effectLst/>
                <a:ea typeface="Calibri" panose="020F0502020204030204" pitchFamily="34" charset="0"/>
                <a:cs typeface="Times New Roman" panose="02020603050405020304" pitchFamily="18" charset="0"/>
              </a:rPr>
              <a:t>και αμφισβητήθηκε, εν μέρει, από τον Νεύτωνα. Ο </a:t>
            </a:r>
            <a:r>
              <a:rPr lang="en-US" sz="2000" dirty="0">
                <a:effectLst/>
                <a:ea typeface="Calibri" panose="020F0502020204030204" pitchFamily="34" charset="0"/>
                <a:cs typeface="Times New Roman" panose="02020603050405020304" pitchFamily="18" charset="0"/>
              </a:rPr>
              <a:t>Hume </a:t>
            </a:r>
            <a:r>
              <a:rPr lang="el-GR" sz="2000" dirty="0">
                <a:effectLst/>
                <a:ea typeface="Calibri" panose="020F0502020204030204" pitchFamily="34" charset="0"/>
                <a:cs typeface="Times New Roman" panose="02020603050405020304" pitchFamily="18" charset="0"/>
              </a:rPr>
              <a:t>αφιερώνει αρκετό χρόνο στην προσπάθεια να ανασκευάσει την άποψη ότι μπορεί να έχει οποιοδήποτε νόημα ο λόγος περί δυνάμεων. </a:t>
            </a:r>
          </a:p>
          <a:p>
            <a:pPr marL="285750" indent="-285750" algn="just">
              <a:lnSpc>
                <a:spcPct val="115000"/>
              </a:lnSpc>
              <a:spcAft>
                <a:spcPts val="1000"/>
              </a:spcAft>
              <a:buFont typeface="Wingdings" panose="05000000000000000000" pitchFamily="2" charset="2"/>
              <a:buChar char="q"/>
            </a:pPr>
            <a:r>
              <a:rPr lang="el-GR" sz="2000" dirty="0">
                <a:effectLst/>
                <a:ea typeface="Calibri" panose="020F0502020204030204" pitchFamily="34" charset="0"/>
                <a:cs typeface="Times New Roman" panose="02020603050405020304" pitchFamily="18" charset="0"/>
              </a:rPr>
              <a:t>μια επίκληση σε «δυνάμεις» προκειμένου να κατανοήσουμε την ιδέα της αναγκαίας σύνδεσης δεν θα ήταν καλή διότι όροι όπως  όροι </a:t>
            </a:r>
            <a:r>
              <a:rPr lang="el-GR" sz="2000" i="1" dirty="0">
                <a:effectLst/>
                <a:ea typeface="Calibri" panose="020F0502020204030204" pitchFamily="34" charset="0"/>
                <a:cs typeface="Times New Roman" panose="02020603050405020304" pitchFamily="18" charset="0"/>
              </a:rPr>
              <a:t>αποτελεσματικότητα</a:t>
            </a:r>
            <a:r>
              <a:rPr lang="el-GR" sz="2000" dirty="0">
                <a:effectLst/>
                <a:ea typeface="Calibri" panose="020F0502020204030204" pitchFamily="34" charset="0"/>
                <a:cs typeface="Times New Roman" panose="02020603050405020304" pitchFamily="18" charset="0"/>
              </a:rPr>
              <a:t>, </a:t>
            </a:r>
            <a:r>
              <a:rPr lang="el-GR" sz="2000" i="1" dirty="0">
                <a:effectLst/>
                <a:ea typeface="Calibri" panose="020F0502020204030204" pitchFamily="34" charset="0"/>
                <a:cs typeface="Times New Roman" panose="02020603050405020304" pitchFamily="18" charset="0"/>
              </a:rPr>
              <a:t>δύναμη</a:t>
            </a:r>
            <a:r>
              <a:rPr lang="el-GR" sz="2000" dirty="0">
                <a:effectLst/>
                <a:ea typeface="Calibri" panose="020F0502020204030204" pitchFamily="34" charset="0"/>
                <a:cs typeface="Times New Roman" panose="02020603050405020304" pitchFamily="18" charset="0"/>
              </a:rPr>
              <a:t>, </a:t>
            </a:r>
            <a:r>
              <a:rPr lang="el-GR" sz="2000" i="1" dirty="0">
                <a:effectLst/>
                <a:ea typeface="Calibri" panose="020F0502020204030204" pitchFamily="34" charset="0"/>
                <a:cs typeface="Times New Roman" panose="02020603050405020304" pitchFamily="18" charset="0"/>
              </a:rPr>
              <a:t>ενέργεια</a:t>
            </a:r>
            <a:r>
              <a:rPr lang="el-GR" sz="2000" dirty="0">
                <a:effectLst/>
                <a:ea typeface="Calibri" panose="020F0502020204030204" pitchFamily="34" charset="0"/>
                <a:cs typeface="Times New Roman" panose="02020603050405020304" pitchFamily="18" charset="0"/>
              </a:rPr>
              <a:t>, </a:t>
            </a:r>
            <a:r>
              <a:rPr lang="el-GR" sz="2000" i="1" dirty="0">
                <a:effectLst/>
                <a:ea typeface="Calibri" panose="020F0502020204030204" pitchFamily="34" charset="0"/>
                <a:cs typeface="Times New Roman" panose="02020603050405020304" pitchFamily="18" charset="0"/>
              </a:rPr>
              <a:t>αναγκαιότητα</a:t>
            </a:r>
            <a:r>
              <a:rPr lang="el-GR" sz="2000" dirty="0">
                <a:effectLst/>
                <a:ea typeface="Calibri" panose="020F0502020204030204" pitchFamily="34" charset="0"/>
                <a:cs typeface="Times New Roman" panose="02020603050405020304" pitchFamily="18" charset="0"/>
              </a:rPr>
              <a:t>, </a:t>
            </a:r>
            <a:r>
              <a:rPr lang="el-GR" sz="2000" i="1" dirty="0">
                <a:effectLst/>
                <a:ea typeface="Calibri" panose="020F0502020204030204" pitchFamily="34" charset="0"/>
                <a:cs typeface="Times New Roman" panose="02020603050405020304" pitchFamily="18" charset="0"/>
              </a:rPr>
              <a:t>σύνδεση</a:t>
            </a:r>
            <a:r>
              <a:rPr lang="el-GR" sz="2000" dirty="0">
                <a:effectLst/>
                <a:ea typeface="Calibri" panose="020F0502020204030204" pitchFamily="34" charset="0"/>
                <a:cs typeface="Times New Roman" panose="02020603050405020304" pitchFamily="18" charset="0"/>
              </a:rPr>
              <a:t>, και </a:t>
            </a:r>
            <a:r>
              <a:rPr lang="el-GR" sz="2000" i="1" dirty="0">
                <a:effectLst/>
                <a:ea typeface="Calibri" panose="020F0502020204030204" pitchFamily="34" charset="0"/>
                <a:cs typeface="Times New Roman" panose="02020603050405020304" pitchFamily="18" charset="0"/>
              </a:rPr>
              <a:t>παραγωγική ποιότητα</a:t>
            </a:r>
            <a:r>
              <a:rPr lang="el-GR" sz="2000" dirty="0">
                <a:effectLst/>
                <a:ea typeface="Calibri" panose="020F0502020204030204" pitchFamily="34" charset="0"/>
                <a:cs typeface="Times New Roman" panose="02020603050405020304" pitchFamily="18" charset="0"/>
              </a:rPr>
              <a:t>, είναι όλες σχεδόν </a:t>
            </a:r>
            <a:r>
              <a:rPr lang="el-GR" sz="2000" b="1" dirty="0">
                <a:effectLst/>
                <a:ea typeface="Calibri" panose="020F0502020204030204" pitchFamily="34" charset="0"/>
                <a:cs typeface="Times New Roman" panose="02020603050405020304" pitchFamily="18" charset="0"/>
              </a:rPr>
              <a:t>συνώνυμες</a:t>
            </a:r>
            <a:r>
              <a:rPr lang="el-GR" sz="2000" dirty="0">
                <a:effectLst/>
                <a:ea typeface="Calibri" panose="020F0502020204030204" pitchFamily="34" charset="0"/>
                <a:cs typeface="Times New Roman" panose="02020603050405020304" pitchFamily="18" charset="0"/>
              </a:rPr>
              <a:t> (1739,157). Και άρα μια επίκληση σε «δυνάμεις» δεν θα πρόσφερε καμία γνήσια εξήγηση της αναγκαίας σύνδεσης. </a:t>
            </a:r>
          </a:p>
          <a:p>
            <a:pPr marL="285750" indent="-285750" algn="just">
              <a:buFont typeface="Wingdings" panose="05000000000000000000" pitchFamily="2" charset="2"/>
              <a:buChar char="q"/>
            </a:pPr>
            <a:r>
              <a:rPr lang="el-GR" sz="2000" dirty="0">
                <a:effectLst/>
                <a:ea typeface="Calibri" panose="020F0502020204030204" pitchFamily="34" charset="0"/>
              </a:rPr>
              <a:t>οι θεωρίες των αντιπάλων του</a:t>
            </a:r>
            <a:r>
              <a:rPr lang="el-GR" sz="2000" dirty="0">
                <a:ea typeface="Calibri" panose="020F0502020204030204" pitchFamily="34" charset="0"/>
              </a:rPr>
              <a:t> (</a:t>
            </a:r>
            <a:r>
              <a:rPr lang="en-US" sz="2000" dirty="0">
                <a:effectLst/>
                <a:ea typeface="Calibri" panose="020F0502020204030204" pitchFamily="34" charset="0"/>
              </a:rPr>
              <a:t>Locke</a:t>
            </a:r>
            <a:r>
              <a:rPr lang="el-GR" sz="2000" dirty="0">
                <a:effectLst/>
                <a:ea typeface="Calibri" panose="020F0502020204030204" pitchFamily="34" charset="0"/>
              </a:rPr>
              <a:t>, </a:t>
            </a:r>
            <a:r>
              <a:rPr lang="en-US" sz="2000" dirty="0">
                <a:effectLst/>
                <a:ea typeface="Calibri" panose="020F0502020204030204" pitchFamily="34" charset="0"/>
              </a:rPr>
              <a:t>Descartes</a:t>
            </a:r>
            <a:r>
              <a:rPr lang="el-GR" sz="2000" dirty="0">
                <a:effectLst/>
                <a:ea typeface="Calibri" panose="020F0502020204030204" pitchFamily="34" charset="0"/>
              </a:rPr>
              <a:t>, </a:t>
            </a:r>
            <a:r>
              <a:rPr lang="en-US" sz="2000" dirty="0">
                <a:effectLst/>
                <a:ea typeface="Calibri" panose="020F0502020204030204" pitchFamily="34" charset="0"/>
              </a:rPr>
              <a:t>Malebranche</a:t>
            </a:r>
            <a:r>
              <a:rPr lang="el-GR" sz="2000" dirty="0">
                <a:effectLst/>
                <a:ea typeface="Calibri" panose="020F0502020204030204" pitchFamily="34" charset="0"/>
              </a:rPr>
              <a:t> και άλλων) </a:t>
            </a:r>
            <a:r>
              <a:rPr lang="el-GR" sz="2000" b="1" dirty="0">
                <a:effectLst/>
                <a:ea typeface="Calibri" panose="020F0502020204030204" pitchFamily="34" charset="0"/>
              </a:rPr>
              <a:t>έχουν αποτύχει </a:t>
            </a:r>
            <a:r>
              <a:rPr lang="el-GR" sz="2000" dirty="0">
                <a:effectLst/>
                <a:ea typeface="Calibri" panose="020F0502020204030204" pitchFamily="34" charset="0"/>
              </a:rPr>
              <a:t>να δείξουν  ότι υπάρχουν τέτοια πράγματα όπως «δυνάμεις (</a:t>
            </a:r>
            <a:r>
              <a:rPr lang="en-US" sz="2000" dirty="0">
                <a:effectLst/>
                <a:ea typeface="Calibri" panose="020F0502020204030204" pitchFamily="34" charset="0"/>
              </a:rPr>
              <a:t>powers</a:t>
            </a:r>
            <a:r>
              <a:rPr lang="el-GR" sz="2000" dirty="0">
                <a:effectLst/>
                <a:ea typeface="Calibri" panose="020F0502020204030204" pitchFamily="34" charset="0"/>
              </a:rPr>
              <a:t>)» ή «παραγωγικές δυνάμεις (</a:t>
            </a:r>
            <a:r>
              <a:rPr lang="en-US" sz="2000" dirty="0">
                <a:effectLst/>
                <a:ea typeface="Calibri" panose="020F0502020204030204" pitchFamily="34" charset="0"/>
              </a:rPr>
              <a:t>forces</a:t>
            </a:r>
            <a:r>
              <a:rPr lang="el-GR" sz="2000" dirty="0">
                <a:effectLst/>
                <a:ea typeface="Calibri" panose="020F0502020204030204" pitchFamily="34" charset="0"/>
              </a:rPr>
              <a:t>)». </a:t>
            </a:r>
          </a:p>
          <a:p>
            <a:pPr marL="285750" indent="-285750" algn="just">
              <a:buFont typeface="Wingdings" panose="05000000000000000000" pitchFamily="2" charset="2"/>
              <a:buChar char="q"/>
            </a:pPr>
            <a:endParaRPr lang="el-GR" sz="2000" dirty="0">
              <a:ea typeface="Calibri" panose="020F0502020204030204" pitchFamily="34" charset="0"/>
            </a:endParaRPr>
          </a:p>
          <a:p>
            <a:pPr marL="285750" indent="-285750" algn="just">
              <a:buFont typeface="Wingdings" panose="05000000000000000000" pitchFamily="2" charset="2"/>
              <a:buChar char="q"/>
            </a:pPr>
            <a:r>
              <a:rPr lang="el-GR" sz="2000" dirty="0">
                <a:effectLst/>
                <a:ea typeface="Calibri" panose="020F0502020204030204" pitchFamily="34" charset="0"/>
              </a:rPr>
              <a:t>«δεν έχουμε </a:t>
            </a:r>
            <a:r>
              <a:rPr lang="el-GR" sz="2000" b="1" dirty="0">
                <a:effectLst/>
                <a:ea typeface="Calibri" panose="020F0502020204030204" pitchFamily="34" charset="0"/>
              </a:rPr>
              <a:t>ποτέ κάποια εντύπωση</a:t>
            </a:r>
            <a:r>
              <a:rPr lang="el-GR" sz="2000" dirty="0">
                <a:effectLst/>
                <a:ea typeface="Calibri" panose="020F0502020204030204" pitchFamily="34" charset="0"/>
              </a:rPr>
              <a:t>, που να περιλαμβάνει δύναμη ή τέλος. Δεν έχουμε λοιπόν ποτέ οποιαδήποτε ιδέα δύναμης» (1739, 161). </a:t>
            </a:r>
          </a:p>
          <a:p>
            <a:pPr algn="just"/>
            <a:endParaRPr lang="el-GR" dirty="0">
              <a:ea typeface="Calibri" panose="020F0502020204030204" pitchFamily="34" charset="0"/>
            </a:endParaRPr>
          </a:p>
        </p:txBody>
      </p:sp>
    </p:spTree>
    <p:extLst>
      <p:ext uri="{BB962C8B-B14F-4D97-AF65-F5344CB8AC3E}">
        <p14:creationId xmlns:p14="http://schemas.microsoft.com/office/powerpoint/2010/main" val="1672809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480C7F-E5C9-4469-9824-66E54F4DF8CD}"/>
              </a:ext>
            </a:extLst>
          </p:cNvPr>
          <p:cNvSpPr txBox="1"/>
          <p:nvPr/>
        </p:nvSpPr>
        <p:spPr>
          <a:xfrm>
            <a:off x="1463040" y="797510"/>
            <a:ext cx="8920480" cy="5262979"/>
          </a:xfrm>
          <a:prstGeom prst="rect">
            <a:avLst/>
          </a:prstGeom>
          <a:noFill/>
        </p:spPr>
        <p:txBody>
          <a:bodyPr wrap="square">
            <a:spAutoFit/>
          </a:bodyPr>
          <a:lstStyle/>
          <a:p>
            <a:pPr marL="285750" indent="-285750" algn="just">
              <a:buFont typeface="Wingdings" panose="05000000000000000000" pitchFamily="2" charset="2"/>
              <a:buChar char="q"/>
            </a:pPr>
            <a:r>
              <a:rPr lang="el-GR" sz="2800" b="1" dirty="0">
                <a:solidFill>
                  <a:srgbClr val="FF0000"/>
                </a:solidFill>
                <a:effectLst/>
                <a:ea typeface="Calibri" panose="020F0502020204030204" pitchFamily="34" charset="0"/>
              </a:rPr>
              <a:t>Θέση-Εκδήλωσης: </a:t>
            </a:r>
            <a:r>
              <a:rPr lang="el-GR" sz="2800" dirty="0">
                <a:effectLst/>
                <a:ea typeface="Calibri" panose="020F0502020204030204" pitchFamily="34" charset="0"/>
              </a:rPr>
              <a:t>δεν μπορούν να υπάρχουν μη εκδηλωμένες «δυνάμεις», δηλαδή δυνάμεις οι οποίες υπάρχουν, χωρίς να υπάρχουν εντυπώσεις των εκδηλώσεών τους.  Τη θέση αυτή θα πρέπει να τη δούμε ως ένα παράδειγμα του </a:t>
            </a:r>
            <a:r>
              <a:rPr lang="el-GR" sz="2800" i="1" dirty="0">
                <a:effectLst/>
                <a:ea typeface="Calibri" panose="020F0502020204030204" pitchFamily="34" charset="0"/>
              </a:rPr>
              <a:t>Ξυραφιού του</a:t>
            </a:r>
            <a:r>
              <a:rPr lang="el-GR" sz="2800" dirty="0">
                <a:effectLst/>
                <a:ea typeface="Calibri" panose="020F0502020204030204" pitchFamily="34" charset="0"/>
              </a:rPr>
              <a:t> </a:t>
            </a:r>
            <a:r>
              <a:rPr lang="en-US" sz="2800" i="1" dirty="0">
                <a:effectLst/>
                <a:ea typeface="Calibri" panose="020F0502020204030204" pitchFamily="34" charset="0"/>
              </a:rPr>
              <a:t>Ockham</a:t>
            </a:r>
            <a:r>
              <a:rPr lang="el-GR" sz="2800" dirty="0">
                <a:effectLst/>
                <a:ea typeface="Calibri" panose="020F0502020204030204" pitchFamily="34" charset="0"/>
              </a:rPr>
              <a:t>: μην πολλαπλασιάζετε τις οντότητες εάν δεν είναι αναγκαίο. Για τον </a:t>
            </a:r>
            <a:r>
              <a:rPr lang="en-US" sz="2800" dirty="0">
                <a:effectLst/>
                <a:ea typeface="Calibri" panose="020F0502020204030204" pitchFamily="34" charset="0"/>
              </a:rPr>
              <a:t>Hume</a:t>
            </a:r>
            <a:r>
              <a:rPr lang="el-GR" sz="2800" dirty="0">
                <a:effectLst/>
                <a:ea typeface="Calibri" panose="020F0502020204030204" pitchFamily="34" charset="0"/>
              </a:rPr>
              <a:t>, το να τίθενται (ως υπάρχουσες) μη εκδηλωμένες δυνάμεις θα ήταν ένας αδικαιολόγητος πολλαπλασιασμός οντοτήτων, ιδίως υπό το φως του γεγονότος ότι μπορούσε να εξηγήσει την προέλευση της ιδέας που έχουμε της αναγκαιότητας χωρίς καμία επίκληση σε δυνάμεις και τα παρόμοια.</a:t>
            </a:r>
            <a:endParaRPr lang="el-GR" sz="2800" dirty="0"/>
          </a:p>
        </p:txBody>
      </p:sp>
    </p:spTree>
    <p:extLst>
      <p:ext uri="{BB962C8B-B14F-4D97-AF65-F5344CB8AC3E}">
        <p14:creationId xmlns:p14="http://schemas.microsoft.com/office/powerpoint/2010/main" val="3447234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0EF2C7-46A0-4FF7-97BA-5591004093EE}"/>
              </a:ext>
            </a:extLst>
          </p:cNvPr>
          <p:cNvSpPr txBox="1"/>
          <p:nvPr/>
        </p:nvSpPr>
        <p:spPr>
          <a:xfrm>
            <a:off x="1381760" y="1311437"/>
            <a:ext cx="9540240" cy="4535922"/>
          </a:xfrm>
          <a:prstGeom prst="rect">
            <a:avLst/>
          </a:prstGeom>
          <a:noFill/>
        </p:spPr>
        <p:txBody>
          <a:bodyPr wrap="square">
            <a:spAutoFit/>
          </a:bodyPr>
          <a:lstStyle/>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Ο </a:t>
            </a:r>
            <a:r>
              <a:rPr lang="en-US" sz="1800" dirty="0">
                <a:effectLst/>
                <a:ea typeface="Calibri" panose="020F0502020204030204" pitchFamily="34" charset="0"/>
                <a:cs typeface="Times New Roman" panose="02020603050405020304" pitchFamily="18" charset="0"/>
              </a:rPr>
              <a:t>Hume</a:t>
            </a:r>
            <a:r>
              <a:rPr lang="el-GR" sz="1800" dirty="0">
                <a:effectLst/>
                <a:ea typeface="Calibri" panose="020F0502020204030204" pitchFamily="34" charset="0"/>
                <a:cs typeface="Times New Roman" panose="02020603050405020304" pitchFamily="18" charset="0"/>
              </a:rPr>
              <a:t>, ωστόσο, διατύπωσε τις αρχές επί των οποίων θα πρέπει να βασίζεται η </a:t>
            </a:r>
            <a:r>
              <a:rPr lang="el-GR" sz="1800" dirty="0" err="1">
                <a:effectLst/>
                <a:ea typeface="Calibri" panose="020F0502020204030204" pitchFamily="34" charset="0"/>
                <a:cs typeface="Times New Roman" panose="02020603050405020304" pitchFamily="18" charset="0"/>
              </a:rPr>
              <a:t>αιτιακή</a:t>
            </a:r>
            <a:r>
              <a:rPr lang="el-GR" sz="1800" dirty="0">
                <a:effectLst/>
                <a:ea typeface="Calibri" panose="020F0502020204030204" pitchFamily="34" charset="0"/>
                <a:cs typeface="Times New Roman" panose="02020603050405020304" pitchFamily="18" charset="0"/>
              </a:rPr>
              <a:t> εξήγηση</a:t>
            </a:r>
            <a:r>
              <a:rPr lang="el-GR" dirty="0">
                <a:ea typeface="Calibri" panose="020F0502020204030204" pitchFamily="34" charset="0"/>
                <a:cs typeface="Times New Roman" panose="02020603050405020304" pitchFamily="18" charset="0"/>
              </a:rPr>
              <a:t>, ή </a:t>
            </a:r>
            <a:r>
              <a:rPr lang="el-GR" sz="1800" dirty="0">
                <a:solidFill>
                  <a:srgbClr val="FF0000"/>
                </a:solidFill>
                <a:effectLst/>
                <a:ea typeface="Calibri" panose="020F0502020204030204" pitchFamily="34" charset="0"/>
                <a:cs typeface="Times New Roman" panose="02020603050405020304" pitchFamily="18" charset="0"/>
              </a:rPr>
              <a:t>«</a:t>
            </a:r>
            <a:r>
              <a:rPr lang="el-GR" sz="1800" b="1" dirty="0">
                <a:solidFill>
                  <a:srgbClr val="FF0000"/>
                </a:solidFill>
                <a:effectLst/>
                <a:ea typeface="Calibri" panose="020F0502020204030204" pitchFamily="34" charset="0"/>
                <a:cs typeface="Times New Roman" panose="02020603050405020304" pitchFamily="18" charset="0"/>
              </a:rPr>
              <a:t>κανόνες βάσει των οποίων να κρίνουμε αιτίες και αποτελέσματα</a:t>
            </a:r>
            <a:r>
              <a:rPr lang="el-GR" sz="1800" dirty="0">
                <a:solidFill>
                  <a:srgbClr val="FF0000"/>
                </a:solidFill>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cs typeface="Times New Roman" panose="02020603050405020304" pitchFamily="18" charset="0"/>
              </a:rPr>
              <a:t>(1739, 173): </a:t>
            </a:r>
          </a:p>
          <a:p>
            <a:pPr algn="just">
              <a:lnSpc>
                <a:spcPct val="115000"/>
              </a:lnSpc>
              <a:spcAft>
                <a:spcPts val="1000"/>
              </a:spcAft>
            </a:pPr>
            <a:endParaRPr lang="el-GR" sz="1800" dirty="0">
              <a:effectLst/>
              <a:ea typeface="Calibri" panose="020F0502020204030204" pitchFamily="34" charset="0"/>
              <a:cs typeface="Times New Roman" panose="02020603050405020304" pitchFamily="18" charset="0"/>
            </a:endParaRPr>
          </a:p>
          <a:p>
            <a:pPr marL="342900" indent="-342900" algn="just">
              <a:lnSpc>
                <a:spcPct val="115000"/>
              </a:lnSpc>
              <a:spcAft>
                <a:spcPts val="1000"/>
              </a:spcAft>
              <a:buFont typeface="+mj-lt"/>
              <a:buAutoNum type="arabicPeriod"/>
            </a:pPr>
            <a:r>
              <a:rPr lang="el-GR" sz="1800" dirty="0">
                <a:effectLst/>
                <a:ea typeface="Calibri" panose="020F0502020204030204" pitchFamily="34" charset="0"/>
                <a:cs typeface="Times New Roman" panose="02020603050405020304" pitchFamily="18" charset="0"/>
              </a:rPr>
              <a:t>Η αυτή αιτία προκαλεί πάντα το αυτό αποτέλεσμα, και το αυτό αποτέλεσμα δεν προκύπτει ποτέ παρά από την αυτή αιτία.</a:t>
            </a:r>
            <a:endParaRPr lang="el-GR" sz="1600" dirty="0">
              <a:effectLst/>
              <a:ea typeface="Calibri" panose="020F0502020204030204" pitchFamily="34" charset="0"/>
              <a:cs typeface="Times New Roman" panose="02020603050405020304" pitchFamily="18" charset="0"/>
            </a:endParaRPr>
          </a:p>
          <a:p>
            <a:pPr marL="342900" indent="-342900" algn="just">
              <a:lnSpc>
                <a:spcPct val="115000"/>
              </a:lnSpc>
              <a:spcAft>
                <a:spcPts val="1000"/>
              </a:spcAft>
              <a:buFont typeface="+mj-lt"/>
              <a:buAutoNum type="arabicPeriod"/>
            </a:pPr>
            <a:r>
              <a:rPr lang="el-GR" sz="1800" dirty="0">
                <a:effectLst/>
                <a:ea typeface="Calibri" panose="020F0502020204030204" pitchFamily="34" charset="0"/>
                <a:cs typeface="Times New Roman" panose="02020603050405020304" pitchFamily="18" charset="0"/>
              </a:rPr>
              <a:t>Όπου αρκετές διαφορετικές αιτίες παράγουν το αυτό αποτέλεσμα, αυτό θα πρέπει να συμβαίνει μέσω κάποιας ποιότητας που ανακαλύπτουμε ότι είναι κοινή σε όλες αυτές.</a:t>
            </a:r>
            <a:endParaRPr lang="el-GR" sz="1600" dirty="0">
              <a:effectLst/>
              <a:ea typeface="Calibri" panose="020F0502020204030204" pitchFamily="34" charset="0"/>
              <a:cs typeface="Times New Roman" panose="02020603050405020304" pitchFamily="18" charset="0"/>
            </a:endParaRPr>
          </a:p>
          <a:p>
            <a:pPr marL="342900" indent="-342900" algn="just">
              <a:lnSpc>
                <a:spcPct val="115000"/>
              </a:lnSpc>
              <a:spcAft>
                <a:spcPts val="1000"/>
              </a:spcAft>
              <a:buFont typeface="+mj-lt"/>
              <a:buAutoNum type="arabicPeriod"/>
            </a:pPr>
            <a:r>
              <a:rPr lang="el-GR" sz="1800" dirty="0">
                <a:effectLst/>
                <a:ea typeface="Calibri" panose="020F0502020204030204" pitchFamily="34" charset="0"/>
                <a:cs typeface="Times New Roman" panose="02020603050405020304" pitchFamily="18" charset="0"/>
              </a:rPr>
              <a:t>Η διαφορά στα αποτελέσματα δυο όμοιων αιτιών θα πρέπει να προέρχεται από εκείνο το συγκεκριμένο στο οποίο διαφέρουν.</a:t>
            </a:r>
            <a:endParaRPr lang="el-GR" sz="1600" dirty="0">
              <a:effectLst/>
              <a:ea typeface="Calibri" panose="020F0502020204030204" pitchFamily="34" charset="0"/>
              <a:cs typeface="Times New Roman" panose="02020603050405020304" pitchFamily="18" charset="0"/>
            </a:endParaRPr>
          </a:p>
          <a:p>
            <a:pPr marL="342900" indent="-342900" algn="just">
              <a:lnSpc>
                <a:spcPct val="115000"/>
              </a:lnSpc>
              <a:spcAft>
                <a:spcPts val="1000"/>
              </a:spcAft>
              <a:buFont typeface="+mj-lt"/>
              <a:buAutoNum type="arabicPeriod"/>
            </a:pPr>
            <a:r>
              <a:rPr lang="el-GR" sz="1800" dirty="0">
                <a:effectLst/>
                <a:ea typeface="Calibri" panose="020F0502020204030204" pitchFamily="34" charset="0"/>
                <a:cs typeface="Times New Roman" panose="02020603050405020304" pitchFamily="18" charset="0"/>
              </a:rPr>
              <a:t>Ένα αντικείμενο το οποίο υπάρχει σε οποιοδήποτε χρόνο στην πλήρη του τελειότητα χωρίς κανένα αποτέλεσμα, δεν είναι η μοναδική αιτία αυτού του αποτελέσματος, αλλά χρειάζεται να το συνδράμει κάποια άλλη αρχή, που να μπορεί να προωθεί την επιρροή και τη λειτουργία του.</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04712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D7B665-700B-44BD-84A6-A73EA3BEA3CE}"/>
              </a:ext>
            </a:extLst>
          </p:cNvPr>
          <p:cNvSpPr txBox="1"/>
          <p:nvPr/>
        </p:nvSpPr>
        <p:spPr>
          <a:xfrm>
            <a:off x="1442720" y="492782"/>
            <a:ext cx="9001760" cy="6258380"/>
          </a:xfrm>
          <a:prstGeom prst="rect">
            <a:avLst/>
          </a:prstGeom>
          <a:noFill/>
        </p:spPr>
        <p:txBody>
          <a:bodyPr wrap="square">
            <a:spAutoFit/>
          </a:bodyPr>
          <a:lstStyle/>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Οι αρχές αυτές θεμελιώνονται στην πρώτη από αυτές που αναφέρονται, δηλαδή, </a:t>
            </a:r>
            <a:r>
              <a:rPr lang="el-GR" sz="1800" b="1" i="1" dirty="0">
                <a:solidFill>
                  <a:srgbClr val="FF0000"/>
                </a:solidFill>
                <a:effectLst/>
                <a:ea typeface="Calibri" panose="020F0502020204030204" pitchFamily="34" charset="0"/>
                <a:cs typeface="Times New Roman" panose="02020603050405020304" pitchFamily="18" charset="0"/>
              </a:rPr>
              <a:t>ίδια αιτία, ίδιο αποτέλεσμα</a:t>
            </a:r>
            <a:r>
              <a:rPr lang="el-GR" sz="1800" b="1" dirty="0">
                <a:solidFill>
                  <a:srgbClr val="FF0000"/>
                </a:solidFill>
                <a:effectLst/>
                <a:ea typeface="Calibri" panose="020F0502020204030204" pitchFamily="34" charset="0"/>
                <a:cs typeface="Times New Roman" panose="02020603050405020304" pitchFamily="18" charset="0"/>
              </a:rPr>
              <a:t>. </a:t>
            </a:r>
            <a:endParaRPr lang="el-GR" b="1" dirty="0">
              <a:solidFill>
                <a:srgbClr val="FF0000"/>
              </a:solidFill>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Ο </a:t>
            </a:r>
            <a:r>
              <a:rPr lang="en-US" sz="1800" dirty="0">
                <a:effectLst/>
                <a:ea typeface="Calibri" panose="020F0502020204030204" pitchFamily="34" charset="0"/>
                <a:cs typeface="Times New Roman" panose="02020603050405020304" pitchFamily="18" charset="0"/>
              </a:rPr>
              <a:t>Hume</a:t>
            </a:r>
            <a:r>
              <a:rPr lang="el-GR" sz="1800" dirty="0">
                <a:effectLst/>
                <a:ea typeface="Calibri" panose="020F0502020204030204" pitchFamily="34" charset="0"/>
                <a:cs typeface="Times New Roman" panose="02020603050405020304" pitchFamily="18" charset="0"/>
              </a:rPr>
              <a:t> θεωρούσε ότι αυτή είναι μια εμπειρική αρχή που </a:t>
            </a:r>
            <a:r>
              <a:rPr lang="el-GR" sz="1800" b="1" dirty="0">
                <a:effectLst/>
                <a:ea typeface="Calibri" panose="020F0502020204030204" pitchFamily="34" charset="0"/>
                <a:cs typeface="Times New Roman" panose="02020603050405020304" pitchFamily="18" charset="0"/>
              </a:rPr>
              <a:t>προέρχεται από την εμπειρία</a:t>
            </a:r>
            <a:r>
              <a:rPr lang="el-GR" sz="1800" dirty="0">
                <a:effectLst/>
                <a:ea typeface="Calibri" panose="020F0502020204030204" pitchFamily="34" charset="0"/>
                <a:cs typeface="Times New Roman" panose="02020603050405020304" pitchFamily="18" charset="0"/>
              </a:rPr>
              <a:t>. </a:t>
            </a:r>
          </a:p>
          <a:p>
            <a:pPr algn="just">
              <a:lnSpc>
                <a:spcPct val="115000"/>
              </a:lnSpc>
              <a:spcAft>
                <a:spcPts val="1000"/>
              </a:spcAft>
            </a:pPr>
            <a:r>
              <a:rPr lang="en-US" sz="1800" dirty="0">
                <a:effectLst/>
                <a:ea typeface="Calibri" panose="020F0502020204030204" pitchFamily="34" charset="0"/>
                <a:cs typeface="Times New Roman" panose="02020603050405020304" pitchFamily="18" charset="0"/>
              </a:rPr>
              <a:t>H </a:t>
            </a:r>
            <a:r>
              <a:rPr lang="el-GR" sz="1800" dirty="0">
                <a:effectLst/>
                <a:ea typeface="Calibri" panose="020F0502020204030204" pitchFamily="34" charset="0"/>
                <a:cs typeface="Times New Roman" panose="02020603050405020304" pitchFamily="18" charset="0"/>
              </a:rPr>
              <a:t>άποψη του </a:t>
            </a:r>
            <a:r>
              <a:rPr lang="en-US" sz="1800" dirty="0">
                <a:effectLst/>
                <a:ea typeface="Calibri" panose="020F0502020204030204" pitchFamily="34" charset="0"/>
                <a:cs typeface="Times New Roman" panose="02020603050405020304" pitchFamily="18" charset="0"/>
              </a:rPr>
              <a:t>Hume </a:t>
            </a:r>
            <a:r>
              <a:rPr lang="el-GR" sz="1800" dirty="0">
                <a:effectLst/>
                <a:ea typeface="Calibri" panose="020F0502020204030204" pitchFamily="34" charset="0"/>
                <a:cs typeface="Times New Roman" panose="02020603050405020304" pitchFamily="18" charset="0"/>
              </a:rPr>
              <a:t>είναι ότι </a:t>
            </a:r>
            <a:r>
              <a:rPr lang="el-GR" sz="1800" u="sng" dirty="0">
                <a:effectLst/>
                <a:ea typeface="Calibri" panose="020F0502020204030204" pitchFamily="34" charset="0"/>
                <a:cs typeface="Times New Roman" panose="02020603050405020304" pitchFamily="18" charset="0"/>
              </a:rPr>
              <a:t>η </a:t>
            </a:r>
            <a:r>
              <a:rPr lang="el-GR" sz="1800" u="sng" dirty="0" err="1">
                <a:effectLst/>
                <a:ea typeface="Calibri" panose="020F0502020204030204" pitchFamily="34" charset="0"/>
                <a:cs typeface="Times New Roman" panose="02020603050405020304" pitchFamily="18" charset="0"/>
              </a:rPr>
              <a:t>αιτιακή</a:t>
            </a:r>
            <a:r>
              <a:rPr lang="el-GR" sz="1800" u="sng" dirty="0">
                <a:effectLst/>
                <a:ea typeface="Calibri" panose="020F0502020204030204" pitchFamily="34" charset="0"/>
                <a:cs typeface="Times New Roman" panose="02020603050405020304" pitchFamily="18" charset="0"/>
              </a:rPr>
              <a:t> εξήγηση (και </a:t>
            </a:r>
            <a:r>
              <a:rPr lang="el-GR" sz="1800" u="sng" dirty="0" err="1">
                <a:effectLst/>
                <a:ea typeface="Calibri" panose="020F0502020204030204" pitchFamily="34" charset="0"/>
                <a:cs typeface="Times New Roman" panose="02020603050405020304" pitchFamily="18" charset="0"/>
              </a:rPr>
              <a:t>αιτιακή</a:t>
            </a:r>
            <a:r>
              <a:rPr lang="el-GR" sz="1800" u="sng" dirty="0">
                <a:effectLst/>
                <a:ea typeface="Calibri" panose="020F0502020204030204" pitchFamily="34" charset="0"/>
                <a:cs typeface="Times New Roman" panose="02020603050405020304" pitchFamily="18" charset="0"/>
              </a:rPr>
              <a:t> γνώση) δεν απαιτεί τη στήριξη μιας μεταφυσικής θεωρίας της αιτιότητας</a:t>
            </a:r>
            <a:r>
              <a:rPr lang="el-GR" sz="1800" dirty="0">
                <a:effectLst/>
                <a:ea typeface="Calibri" panose="020F0502020204030204" pitchFamily="34" charset="0"/>
                <a:cs typeface="Times New Roman" panose="02020603050405020304" pitchFamily="18" charset="0"/>
              </a:rPr>
              <a:t>. Μπορεί να προχωρά μέσω αρχών όπως οι παραπάνω. </a:t>
            </a: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Ο </a:t>
            </a:r>
            <a:r>
              <a:rPr lang="en-US" sz="1800" dirty="0">
                <a:effectLst/>
                <a:ea typeface="Calibri" panose="020F0502020204030204" pitchFamily="34" charset="0"/>
                <a:cs typeface="Times New Roman" panose="02020603050405020304" pitchFamily="18" charset="0"/>
              </a:rPr>
              <a:t>Hume </a:t>
            </a:r>
            <a:r>
              <a:rPr lang="el-GR" sz="1800" dirty="0">
                <a:effectLst/>
                <a:ea typeface="Calibri" panose="020F0502020204030204" pitchFamily="34" charset="0"/>
                <a:cs typeface="Times New Roman" panose="02020603050405020304" pitchFamily="18" charset="0"/>
              </a:rPr>
              <a:t>κρίνει ασφαλώς ότι οι αρχές αυτές είναι εξαιρετικά δύσκολες στην εφαρμογή τους. Αλλά αυτό δε σημαίνει ότι δεν είναι εφαρμόσιμες, ούτε ότι δεν προσφέρουν </a:t>
            </a:r>
            <a:r>
              <a:rPr lang="el-GR" sz="1800" dirty="0" err="1">
                <a:effectLst/>
                <a:ea typeface="Calibri" panose="020F0502020204030204" pitchFamily="34" charset="0"/>
                <a:cs typeface="Times New Roman" panose="02020603050405020304" pitchFamily="18" charset="0"/>
              </a:rPr>
              <a:t>αιτιακή</a:t>
            </a:r>
            <a:r>
              <a:rPr lang="el-GR" sz="1800" dirty="0">
                <a:effectLst/>
                <a:ea typeface="Calibri" panose="020F0502020204030204" pitchFamily="34" charset="0"/>
                <a:cs typeface="Times New Roman" panose="02020603050405020304" pitchFamily="18" charset="0"/>
              </a:rPr>
              <a:t> γνώση. </a:t>
            </a:r>
          </a:p>
          <a:p>
            <a:pPr algn="just">
              <a:lnSpc>
                <a:spcPct val="115000"/>
              </a:lnSpc>
              <a:spcAft>
                <a:spcPts val="1000"/>
              </a:spcAft>
            </a:pPr>
            <a:r>
              <a:rPr lang="el-GR" sz="1800" b="1" dirty="0">
                <a:effectLst/>
                <a:ea typeface="Calibri" panose="020F0502020204030204" pitchFamily="34" charset="0"/>
                <a:cs typeface="Times New Roman" panose="02020603050405020304" pitchFamily="18" charset="0"/>
              </a:rPr>
              <a:t>Ο </a:t>
            </a:r>
            <a:r>
              <a:rPr lang="en-US" sz="1800" b="1" dirty="0">
                <a:effectLst/>
                <a:ea typeface="Calibri" panose="020F0502020204030204" pitchFamily="34" charset="0"/>
                <a:cs typeface="Times New Roman" panose="02020603050405020304" pitchFamily="18" charset="0"/>
              </a:rPr>
              <a:t>Hume</a:t>
            </a:r>
            <a:r>
              <a:rPr lang="el-GR" sz="1800" b="1" dirty="0">
                <a:effectLst/>
                <a:ea typeface="Calibri" panose="020F0502020204030204" pitchFamily="34" charset="0"/>
                <a:cs typeface="Times New Roman" panose="02020603050405020304" pitchFamily="18" charset="0"/>
              </a:rPr>
              <a:t> αρνήθηκε εξάλλου ότι η γνώση απαιτεί βεβαιότητα. </a:t>
            </a:r>
            <a:endParaRPr lang="el-GR" b="1" dirty="0">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Έτσι λοιπόν στο </a:t>
            </a:r>
            <a:r>
              <a:rPr lang="en-US" sz="1800" dirty="0">
                <a:effectLst/>
                <a:ea typeface="Calibri" panose="020F0502020204030204" pitchFamily="34" charset="0"/>
                <a:cs typeface="Times New Roman" panose="02020603050405020304" pitchFamily="18" charset="0"/>
              </a:rPr>
              <a:t>Hume </a:t>
            </a:r>
            <a:r>
              <a:rPr lang="el-GR" sz="1800" dirty="0">
                <a:effectLst/>
                <a:ea typeface="Calibri" panose="020F0502020204030204" pitchFamily="34" charset="0"/>
                <a:cs typeface="Times New Roman" panose="02020603050405020304" pitchFamily="18" charset="0"/>
              </a:rPr>
              <a:t>βλέπουμε να γίνεται το πρώτο αποφασιστικό φιλοσοφικό βήμα </a:t>
            </a:r>
            <a:r>
              <a:rPr lang="el-GR" dirty="0">
                <a:ea typeface="Calibri" panose="020F0502020204030204" pitchFamily="34" charset="0"/>
                <a:cs typeface="Times New Roman" panose="02020603050405020304" pitchFamily="18" charset="0"/>
              </a:rPr>
              <a:t>πέρα</a:t>
            </a:r>
            <a:r>
              <a:rPr lang="el-GR" sz="1800" dirty="0">
                <a:effectLst/>
                <a:ea typeface="Calibri" panose="020F0502020204030204" pitchFamily="34" charset="0"/>
                <a:cs typeface="Times New Roman" panose="02020603050405020304" pitchFamily="18" charset="0"/>
              </a:rPr>
              <a:t> από τη μεταφυσική της </a:t>
            </a:r>
            <a:r>
              <a:rPr lang="el-GR" sz="1800" dirty="0" err="1">
                <a:effectLst/>
                <a:ea typeface="Calibri" panose="020F0502020204030204" pitchFamily="34" charset="0"/>
                <a:cs typeface="Times New Roman" panose="02020603050405020304" pitchFamily="18" charset="0"/>
              </a:rPr>
              <a:t>αιτιακής</a:t>
            </a:r>
            <a:r>
              <a:rPr lang="el-GR" sz="1800" dirty="0">
                <a:effectLst/>
                <a:ea typeface="Calibri" panose="020F0502020204030204" pitchFamily="34" charset="0"/>
                <a:cs typeface="Times New Roman" panose="02020603050405020304" pitchFamily="18" charset="0"/>
              </a:rPr>
              <a:t> εξήγησης και προς </a:t>
            </a:r>
            <a:r>
              <a:rPr lang="el-GR" sz="1800" b="1" dirty="0">
                <a:solidFill>
                  <a:srgbClr val="FF0000"/>
                </a:solidFill>
                <a:effectLst/>
                <a:ea typeface="Calibri" panose="020F0502020204030204" pitchFamily="34" charset="0"/>
                <a:cs typeface="Times New Roman" panose="02020603050405020304" pitchFamily="18" charset="0"/>
              </a:rPr>
              <a:t>την επιστημολογία μάλλον ή τη μεθοδολογία της </a:t>
            </a:r>
            <a:r>
              <a:rPr lang="el-GR" sz="1800" b="1" dirty="0" err="1">
                <a:solidFill>
                  <a:srgbClr val="FF0000"/>
                </a:solidFill>
                <a:effectLst/>
                <a:ea typeface="Calibri" panose="020F0502020204030204" pitchFamily="34" charset="0"/>
                <a:cs typeface="Times New Roman" panose="02020603050405020304" pitchFamily="18" charset="0"/>
              </a:rPr>
              <a:t>αιτιακής</a:t>
            </a:r>
            <a:r>
              <a:rPr lang="el-GR" sz="1800" b="1" dirty="0">
                <a:solidFill>
                  <a:srgbClr val="FF0000"/>
                </a:solidFill>
                <a:effectLst/>
                <a:ea typeface="Calibri" panose="020F0502020204030204" pitchFamily="34" charset="0"/>
                <a:cs typeface="Times New Roman" panose="02020603050405020304" pitchFamily="18" charset="0"/>
              </a:rPr>
              <a:t> εξήγησης</a:t>
            </a:r>
            <a:r>
              <a:rPr lang="el-GR" sz="1800" dirty="0">
                <a:effectLst/>
                <a:ea typeface="Calibri" panose="020F0502020204030204" pitchFamily="34" charset="0"/>
                <a:cs typeface="Times New Roman" panose="02020603050405020304" pitchFamily="18" charset="0"/>
              </a:rPr>
              <a:t>.  </a:t>
            </a: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Αλλά ο </a:t>
            </a:r>
            <a:r>
              <a:rPr lang="en-US" sz="1800" dirty="0">
                <a:effectLst/>
                <a:ea typeface="Calibri" panose="020F0502020204030204" pitchFamily="34" charset="0"/>
                <a:cs typeface="Times New Roman" panose="02020603050405020304" pitchFamily="18" charset="0"/>
              </a:rPr>
              <a:t>Hume</a:t>
            </a:r>
            <a:r>
              <a:rPr lang="el-GR" sz="1800" dirty="0">
                <a:effectLst/>
                <a:ea typeface="Calibri" panose="020F0502020204030204" pitchFamily="34" charset="0"/>
                <a:cs typeface="Times New Roman" panose="02020603050405020304" pitchFamily="18" charset="0"/>
              </a:rPr>
              <a:t> κατέστησε δυνατό αυτό που έμελλε να γίνει γνωστό αργότερα ως </a:t>
            </a:r>
            <a:r>
              <a:rPr lang="el-GR" sz="1800" i="1" dirty="0" err="1">
                <a:effectLst/>
                <a:ea typeface="Calibri" panose="020F0502020204030204" pitchFamily="34" charset="0"/>
                <a:cs typeface="Times New Roman" panose="02020603050405020304" pitchFamily="18" charset="0"/>
              </a:rPr>
              <a:t>Χιουμιανή</a:t>
            </a:r>
            <a:r>
              <a:rPr lang="el-GR" sz="1800" dirty="0">
                <a:effectLst/>
                <a:ea typeface="Calibri" panose="020F0502020204030204" pitchFamily="34" charset="0"/>
                <a:cs typeface="Times New Roman" panose="02020603050405020304" pitchFamily="18" charset="0"/>
              </a:rPr>
              <a:t> άποψη της </a:t>
            </a:r>
            <a:r>
              <a:rPr lang="el-GR" sz="1800" dirty="0" err="1">
                <a:effectLst/>
                <a:ea typeface="Calibri" panose="020F0502020204030204" pitchFamily="34" charset="0"/>
                <a:cs typeface="Times New Roman" panose="02020603050405020304" pitchFamily="18" charset="0"/>
              </a:rPr>
              <a:t>αιτιτότητας</a:t>
            </a:r>
            <a:r>
              <a:rPr lang="el-GR" sz="1800" dirty="0">
                <a:effectLst/>
                <a:ea typeface="Calibri" panose="020F0502020204030204" pitchFamily="34" charset="0"/>
                <a:cs typeface="Times New Roman" panose="02020603050405020304" pitchFamily="18" charset="0"/>
              </a:rPr>
              <a:t>, δηλαδή της άποψης της </a:t>
            </a:r>
            <a:r>
              <a:rPr lang="el-GR" sz="1800" b="1" i="1" dirty="0">
                <a:solidFill>
                  <a:srgbClr val="FF0000"/>
                </a:solidFill>
                <a:effectLst/>
                <a:ea typeface="Calibri" panose="020F0502020204030204" pitchFamily="34" charset="0"/>
                <a:cs typeface="Times New Roman" panose="02020603050405020304" pitchFamily="18" charset="0"/>
              </a:rPr>
              <a:t>Αιτιότητας ως Κανονικότητας</a:t>
            </a:r>
            <a:r>
              <a:rPr lang="el-GR" sz="1800" b="1" dirty="0">
                <a:solidFill>
                  <a:srgbClr val="FF0000"/>
                </a:solidFill>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cs typeface="Times New Roman" panose="02020603050405020304" pitchFamily="18" charset="0"/>
              </a:rPr>
              <a:t>Σύμφωνα με αυτή, </a:t>
            </a:r>
            <a:r>
              <a:rPr lang="el-GR" sz="1800" b="1" dirty="0">
                <a:effectLst/>
                <a:ea typeface="Calibri" panose="020F0502020204030204" pitchFamily="34" charset="0"/>
                <a:cs typeface="Times New Roman" panose="02020603050405020304" pitchFamily="18" charset="0"/>
              </a:rPr>
              <a:t>το εάν μια ακολουθία συμβάντων είναι </a:t>
            </a:r>
            <a:r>
              <a:rPr lang="el-GR" sz="1800" b="1" dirty="0" err="1">
                <a:effectLst/>
                <a:ea typeface="Calibri" panose="020F0502020204030204" pitchFamily="34" charset="0"/>
                <a:cs typeface="Times New Roman" panose="02020603050405020304" pitchFamily="18" charset="0"/>
              </a:rPr>
              <a:t>αιτιακή</a:t>
            </a:r>
            <a:r>
              <a:rPr lang="el-GR" sz="1800" b="1" dirty="0">
                <a:effectLst/>
                <a:ea typeface="Calibri" panose="020F0502020204030204" pitchFamily="34" charset="0"/>
                <a:cs typeface="Times New Roman" panose="02020603050405020304" pitchFamily="18" charset="0"/>
              </a:rPr>
              <a:t> ή όχι εξαρτάται από πράγματα τα οποία συμβαίνουν αλλού και άλλοτε στο σύμπαν, και συγκεκριμένα από το εάν η συγκεκριμένη αυτή ακολουθία συνιστά μια κανονικότητα ή όχι</a:t>
            </a:r>
            <a:r>
              <a:rPr lang="el-GR" sz="1800" dirty="0">
                <a:effectLst/>
                <a:ea typeface="Calibri" panose="020F0502020204030204" pitchFamily="34" charset="0"/>
                <a:cs typeface="Times New Roman" panose="02020603050405020304" pitchFamily="18" charset="0"/>
              </a:rPr>
              <a:t>.</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3542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D572D1-3948-4BBD-ADC6-21B741CDEABD}"/>
              </a:ext>
            </a:extLst>
          </p:cNvPr>
          <p:cNvSpPr txBox="1"/>
          <p:nvPr/>
        </p:nvSpPr>
        <p:spPr>
          <a:xfrm>
            <a:off x="1828800" y="1017382"/>
            <a:ext cx="8310880" cy="5673348"/>
          </a:xfrm>
          <a:prstGeom prst="rect">
            <a:avLst/>
          </a:prstGeom>
          <a:noFill/>
        </p:spPr>
        <p:txBody>
          <a:bodyPr wrap="square">
            <a:spAutoFit/>
          </a:bodyPr>
          <a:lstStyle/>
          <a:p>
            <a:pPr algn="just">
              <a:lnSpc>
                <a:spcPct val="115000"/>
              </a:lnSpc>
              <a:spcAft>
                <a:spcPts val="1000"/>
              </a:spcAft>
            </a:pPr>
            <a:r>
              <a:rPr lang="el-GR" sz="2000" b="1" dirty="0">
                <a:effectLst/>
                <a:ea typeface="Calibri" panose="020F0502020204030204" pitchFamily="34" charset="0"/>
                <a:cs typeface="Times New Roman" panose="02020603050405020304" pitchFamily="18" charset="0"/>
              </a:rPr>
              <a:t>Ο </a:t>
            </a:r>
            <a:r>
              <a:rPr lang="en-US" sz="2000" b="1" dirty="0">
                <a:effectLst/>
                <a:ea typeface="Calibri" panose="020F0502020204030204" pitchFamily="34" charset="0"/>
                <a:cs typeface="Times New Roman" panose="02020603050405020304" pitchFamily="18" charset="0"/>
              </a:rPr>
              <a:t>Hume </a:t>
            </a:r>
            <a:r>
              <a:rPr lang="el-GR" sz="2000" b="1" dirty="0">
                <a:effectLst/>
                <a:ea typeface="Calibri" panose="020F0502020204030204" pitchFamily="34" charset="0"/>
                <a:cs typeface="Times New Roman" panose="02020603050405020304" pitchFamily="18" charset="0"/>
              </a:rPr>
              <a:t>περί Επαγωγής</a:t>
            </a:r>
          </a:p>
          <a:p>
            <a:pPr algn="just">
              <a:lnSpc>
                <a:spcPct val="115000"/>
              </a:lnSpc>
              <a:spcAft>
                <a:spcPts val="1000"/>
              </a:spcAft>
            </a:pPr>
            <a:endParaRPr lang="el-GR" sz="2000" dirty="0">
              <a:effectLst/>
              <a:ea typeface="Calibri" panose="020F0502020204030204" pitchFamily="34" charset="0"/>
              <a:cs typeface="Times New Roman" panose="02020603050405020304" pitchFamily="18" charset="0"/>
            </a:endParaRPr>
          </a:p>
          <a:p>
            <a:pPr algn="just"/>
            <a:r>
              <a:rPr lang="en-US" sz="2000" i="1" dirty="0">
                <a:effectLst/>
                <a:ea typeface="Calibri" panose="020F0502020204030204" pitchFamily="34" charset="0"/>
              </a:rPr>
              <a:t>Treatise </a:t>
            </a:r>
            <a:r>
              <a:rPr lang="el-GR" sz="2000" dirty="0">
                <a:effectLst/>
                <a:ea typeface="Calibri" panose="020F0502020204030204" pitchFamily="34" charset="0"/>
              </a:rPr>
              <a:t>(</a:t>
            </a:r>
            <a:r>
              <a:rPr lang="el-GR" sz="2000" i="1" dirty="0">
                <a:effectLst/>
                <a:ea typeface="Calibri" panose="020F0502020204030204" pitchFamily="34" charset="0"/>
              </a:rPr>
              <a:t>Πραγματεία</a:t>
            </a:r>
            <a:r>
              <a:rPr lang="el-GR" sz="2000" dirty="0">
                <a:effectLst/>
                <a:ea typeface="Calibri" panose="020F0502020204030204" pitchFamily="34" charset="0"/>
              </a:rPr>
              <a:t>):  «Γιατί συμπεραίνουμε ότι αυτές οι συγκεκριμένες αιτίες θα πρέπει </a:t>
            </a:r>
            <a:r>
              <a:rPr lang="el-GR" sz="2000" b="1" i="1" dirty="0">
                <a:effectLst/>
                <a:ea typeface="Calibri" panose="020F0502020204030204" pitchFamily="34" charset="0"/>
              </a:rPr>
              <a:t>κατ’ ανάγκην</a:t>
            </a:r>
            <a:r>
              <a:rPr lang="el-GR" sz="2000" b="1" dirty="0">
                <a:effectLst/>
                <a:ea typeface="Calibri" panose="020F0502020204030204" pitchFamily="34" charset="0"/>
              </a:rPr>
              <a:t> </a:t>
            </a:r>
            <a:r>
              <a:rPr lang="el-GR" sz="2000" dirty="0">
                <a:effectLst/>
                <a:ea typeface="Calibri" panose="020F0502020204030204" pitchFamily="34" charset="0"/>
              </a:rPr>
              <a:t>να έχουν αυτά τα συγκεκριμένα αποτελέσματα; Και ποια είναι η φύση αυτής της </a:t>
            </a:r>
            <a:r>
              <a:rPr lang="el-GR" sz="2000" i="1" dirty="0">
                <a:effectLst/>
                <a:ea typeface="Calibri" panose="020F0502020204030204" pitchFamily="34" charset="0"/>
              </a:rPr>
              <a:t>συναγωγής </a:t>
            </a:r>
            <a:r>
              <a:rPr lang="el-GR" sz="2000" dirty="0">
                <a:effectLst/>
                <a:ea typeface="Calibri" panose="020F0502020204030204" pitchFamily="34" charset="0"/>
              </a:rPr>
              <a:t>που κάνουμε από το ένα στο άλλο και της </a:t>
            </a:r>
            <a:r>
              <a:rPr lang="el-GR" sz="2000" i="1" dirty="0">
                <a:effectLst/>
                <a:ea typeface="Calibri" panose="020F0502020204030204" pitchFamily="34" charset="0"/>
              </a:rPr>
              <a:t>πίστης </a:t>
            </a:r>
            <a:r>
              <a:rPr lang="el-GR" sz="2000" dirty="0">
                <a:effectLst/>
                <a:ea typeface="Calibri" panose="020F0502020204030204" pitchFamily="34" charset="0"/>
              </a:rPr>
              <a:t>(</a:t>
            </a:r>
            <a:r>
              <a:rPr lang="en-US" sz="2000" dirty="0">
                <a:effectLst/>
                <a:ea typeface="Calibri" panose="020F0502020204030204" pitchFamily="34" charset="0"/>
              </a:rPr>
              <a:t>belief</a:t>
            </a:r>
            <a:r>
              <a:rPr lang="el-GR" sz="2000" dirty="0">
                <a:effectLst/>
                <a:ea typeface="Calibri" panose="020F0502020204030204" pitchFamily="34" charset="0"/>
              </a:rPr>
              <a:t>) που εναποθέτουμε σε αυτό;» (1739, 78). </a:t>
            </a:r>
          </a:p>
          <a:p>
            <a:pPr algn="just"/>
            <a:endParaRPr lang="el-GR" sz="2000" dirty="0">
              <a:ea typeface="Calibri" panose="020F0502020204030204" pitchFamily="34" charset="0"/>
            </a:endParaRPr>
          </a:p>
          <a:p>
            <a:pPr algn="just"/>
            <a:r>
              <a:rPr lang="el-GR" sz="2000" dirty="0">
                <a:effectLst/>
                <a:ea typeface="Calibri" panose="020F0502020204030204" pitchFamily="34" charset="0"/>
              </a:rPr>
              <a:t>Διαθέτουμε τη </a:t>
            </a:r>
            <a:r>
              <a:rPr lang="el-GR" sz="2000" b="1" dirty="0">
                <a:effectLst/>
                <a:ea typeface="Calibri" panose="020F0502020204030204" pitchFamily="34" charset="0"/>
              </a:rPr>
              <a:t>μνήμη της παρελθούσας συνύπαρξης </a:t>
            </a:r>
            <a:r>
              <a:rPr lang="el-GR" sz="2000" dirty="0">
                <a:effectLst/>
                <a:ea typeface="Calibri" panose="020F0502020204030204" pitchFamily="34" charset="0"/>
              </a:rPr>
              <a:t>των (τύπων των) συμβάντων </a:t>
            </a:r>
            <a:r>
              <a:rPr lang="en-US" sz="2000" i="1" dirty="0">
                <a:effectLst/>
                <a:ea typeface="Calibri" panose="020F0502020204030204" pitchFamily="34" charset="0"/>
              </a:rPr>
              <a:t>C </a:t>
            </a:r>
            <a:r>
              <a:rPr lang="el-GR" sz="2000" dirty="0">
                <a:effectLst/>
                <a:ea typeface="Calibri" panose="020F0502020204030204" pitchFamily="34" charset="0"/>
              </a:rPr>
              <a:t>και </a:t>
            </a:r>
            <a:r>
              <a:rPr lang="en-US" sz="2000" i="1" dirty="0">
                <a:effectLst/>
                <a:ea typeface="Calibri" panose="020F0502020204030204" pitchFamily="34" charset="0"/>
              </a:rPr>
              <a:t>E</a:t>
            </a:r>
            <a:r>
              <a:rPr lang="el-GR" sz="2000" dirty="0">
                <a:effectLst/>
                <a:ea typeface="Calibri" panose="020F0502020204030204" pitchFamily="34" charset="0"/>
              </a:rPr>
              <a:t>, όπου τα </a:t>
            </a:r>
            <a:r>
              <a:rPr lang="en-US" sz="2000" i="1" dirty="0">
                <a:effectLst/>
                <a:ea typeface="Calibri" panose="020F0502020204030204" pitchFamily="34" charset="0"/>
              </a:rPr>
              <a:t>C</a:t>
            </a:r>
            <a:r>
              <a:rPr lang="en-US" sz="2000" dirty="0">
                <a:effectLst/>
                <a:ea typeface="Calibri" panose="020F0502020204030204" pitchFamily="34" charset="0"/>
              </a:rPr>
              <a:t> </a:t>
            </a:r>
            <a:r>
              <a:rPr lang="el-GR" sz="2000" dirty="0">
                <a:effectLst/>
                <a:ea typeface="Calibri" panose="020F0502020204030204" pitchFamily="34" charset="0"/>
              </a:rPr>
              <a:t>και </a:t>
            </a:r>
            <a:r>
              <a:rPr lang="en-US" sz="2000" i="1" dirty="0">
                <a:effectLst/>
                <a:ea typeface="Calibri" panose="020F0502020204030204" pitchFamily="34" charset="0"/>
              </a:rPr>
              <a:t>E</a:t>
            </a:r>
            <a:r>
              <a:rPr lang="el-GR" sz="2000" dirty="0">
                <a:effectLst/>
                <a:ea typeface="Calibri" panose="020F0502020204030204" pitchFamily="34" charset="0"/>
              </a:rPr>
              <a:t> έχουν γίνει αντιληπτά άμεσα ή θυμόμαστε να τα έχουμε αντιληφθεί. Η συνύπαρξη αυτή είναι «</a:t>
            </a:r>
            <a:r>
              <a:rPr lang="el-GR" sz="2000" b="1" dirty="0">
                <a:effectLst/>
                <a:ea typeface="Calibri" panose="020F0502020204030204" pitchFamily="34" charset="0"/>
              </a:rPr>
              <a:t>μια</a:t>
            </a:r>
            <a:r>
              <a:rPr lang="el-GR" sz="2000" b="1" dirty="0">
                <a:solidFill>
                  <a:srgbClr val="FF0000"/>
                </a:solidFill>
                <a:effectLst/>
                <a:ea typeface="Calibri" panose="020F0502020204030204" pitchFamily="34" charset="0"/>
              </a:rPr>
              <a:t> κανονική </a:t>
            </a:r>
            <a:r>
              <a:rPr lang="el-GR" sz="2000" b="1" dirty="0">
                <a:effectLst/>
                <a:ea typeface="Calibri" panose="020F0502020204030204" pitchFamily="34" charset="0"/>
              </a:rPr>
              <a:t>τάξη γειτνίασης και διαδοχής</a:t>
            </a:r>
            <a:r>
              <a:rPr lang="el-GR" sz="2000" dirty="0">
                <a:effectLst/>
                <a:ea typeface="Calibri" panose="020F0502020204030204" pitchFamily="34" charset="0"/>
              </a:rPr>
              <a:t>» ανάμεσα στα είδη των </a:t>
            </a:r>
            <a:r>
              <a:rPr lang="en-US" sz="2000" i="1" dirty="0">
                <a:effectLst/>
                <a:ea typeface="Calibri" panose="020F0502020204030204" pitchFamily="34" charset="0"/>
              </a:rPr>
              <a:t>C </a:t>
            </a:r>
            <a:r>
              <a:rPr lang="el-GR" sz="2000" dirty="0">
                <a:effectLst/>
                <a:ea typeface="Calibri" panose="020F0502020204030204" pitchFamily="34" charset="0"/>
              </a:rPr>
              <a:t>και τα είδη των </a:t>
            </a:r>
            <a:r>
              <a:rPr lang="en-US" sz="2000" i="1" dirty="0">
                <a:effectLst/>
                <a:ea typeface="Calibri" panose="020F0502020204030204" pitchFamily="34" charset="0"/>
              </a:rPr>
              <a:t>E </a:t>
            </a:r>
            <a:r>
              <a:rPr lang="el-GR" sz="2000" dirty="0">
                <a:effectLst/>
                <a:ea typeface="Calibri" panose="020F0502020204030204" pitchFamily="34" charset="0"/>
              </a:rPr>
              <a:t>(1739, 87). </a:t>
            </a:r>
          </a:p>
          <a:p>
            <a:pPr algn="just"/>
            <a:endParaRPr lang="el-GR" sz="2000" dirty="0">
              <a:effectLst/>
              <a:ea typeface="Calibri" panose="020F0502020204030204" pitchFamily="34" charset="0"/>
            </a:endParaRPr>
          </a:p>
          <a:p>
            <a:pPr algn="just"/>
            <a:r>
              <a:rPr lang="el-GR" sz="2000" dirty="0">
                <a:effectLst/>
                <a:ea typeface="Calibri" panose="020F0502020204030204" pitchFamily="34" charset="0"/>
              </a:rPr>
              <a:t>Έτσι όταν σε μια νέα περίσταση γίνεται αντιληπτό ή θυμόμαστε ένα </a:t>
            </a:r>
            <a:r>
              <a:rPr lang="en-US" sz="2000" i="1" dirty="0">
                <a:effectLst/>
                <a:ea typeface="Calibri" panose="020F0502020204030204" pitchFamily="34" charset="0"/>
              </a:rPr>
              <a:t>C</a:t>
            </a:r>
            <a:r>
              <a:rPr lang="el-GR" sz="2000" dirty="0">
                <a:effectLst/>
                <a:ea typeface="Calibri" panose="020F0502020204030204" pitchFamily="34" charset="0"/>
              </a:rPr>
              <a:t>, «συνάγουμε την ύπαρξη» ενός </a:t>
            </a:r>
            <a:r>
              <a:rPr lang="en-US" sz="2000" i="1" dirty="0">
                <a:effectLst/>
                <a:ea typeface="Calibri" panose="020F0502020204030204" pitchFamily="34" charset="0"/>
              </a:rPr>
              <a:t>E</a:t>
            </a:r>
            <a:r>
              <a:rPr lang="el-GR" sz="2000" dirty="0">
                <a:effectLst/>
                <a:ea typeface="Calibri" panose="020F0502020204030204" pitchFamily="34" charset="0"/>
              </a:rPr>
              <a:t>. </a:t>
            </a:r>
          </a:p>
          <a:p>
            <a:pPr algn="just"/>
            <a:endParaRPr lang="el-GR" sz="2000" dirty="0">
              <a:ea typeface="Calibri" panose="020F0502020204030204" pitchFamily="34" charset="0"/>
            </a:endParaRPr>
          </a:p>
        </p:txBody>
      </p:sp>
    </p:spTree>
    <p:extLst>
      <p:ext uri="{BB962C8B-B14F-4D97-AF65-F5344CB8AC3E}">
        <p14:creationId xmlns:p14="http://schemas.microsoft.com/office/powerpoint/2010/main" val="15180541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EAACE2-EDDC-4878-82C8-E5A09C3D6708}"/>
              </a:ext>
            </a:extLst>
          </p:cNvPr>
          <p:cNvSpPr txBox="1"/>
          <p:nvPr/>
        </p:nvSpPr>
        <p:spPr>
          <a:xfrm>
            <a:off x="2174240" y="872758"/>
            <a:ext cx="7457440" cy="4832092"/>
          </a:xfrm>
          <a:prstGeom prst="rect">
            <a:avLst/>
          </a:prstGeom>
          <a:noFill/>
        </p:spPr>
        <p:txBody>
          <a:bodyPr wrap="square">
            <a:spAutoFit/>
          </a:bodyPr>
          <a:lstStyle/>
          <a:p>
            <a:pPr algn="just"/>
            <a:r>
              <a:rPr lang="el-GR" sz="2800" dirty="0">
                <a:effectLst/>
                <a:ea typeface="Calibri" panose="020F0502020204030204" pitchFamily="34" charset="0"/>
              </a:rPr>
              <a:t>Αν και στις παρελθούσες περιπτώσεις συνύπαρξης, τόσο τα </a:t>
            </a:r>
            <a:r>
              <a:rPr lang="en-US" sz="2800" i="1" dirty="0">
                <a:effectLst/>
                <a:ea typeface="Calibri" panose="020F0502020204030204" pitchFamily="34" charset="0"/>
              </a:rPr>
              <a:t>C</a:t>
            </a:r>
            <a:r>
              <a:rPr lang="en-US" sz="2800" dirty="0">
                <a:effectLst/>
                <a:ea typeface="Calibri" panose="020F0502020204030204" pitchFamily="34" charset="0"/>
              </a:rPr>
              <a:t> </a:t>
            </a:r>
            <a:r>
              <a:rPr lang="el-GR" sz="2800" dirty="0">
                <a:effectLst/>
                <a:ea typeface="Calibri" panose="020F0502020204030204" pitchFamily="34" charset="0"/>
              </a:rPr>
              <a:t>όσο και τα </a:t>
            </a:r>
            <a:r>
              <a:rPr lang="en-US" sz="2800" i="1" dirty="0">
                <a:effectLst/>
                <a:ea typeface="Calibri" panose="020F0502020204030204" pitchFamily="34" charset="0"/>
              </a:rPr>
              <a:t>E</a:t>
            </a:r>
            <a:r>
              <a:rPr lang="en-US" sz="2800" dirty="0">
                <a:effectLst/>
                <a:ea typeface="Calibri" panose="020F0502020204030204" pitchFamily="34" charset="0"/>
              </a:rPr>
              <a:t> </a:t>
            </a:r>
            <a:r>
              <a:rPr lang="el-GR" sz="2800" dirty="0">
                <a:effectLst/>
                <a:ea typeface="Calibri" panose="020F0502020204030204" pitchFamily="34" charset="0"/>
              </a:rPr>
              <a:t>«έχουν γίνει αντιληπτά από τις αισθήσεις και  τα θυμόμαστε», στη νέα περίπτωση </a:t>
            </a:r>
            <a:r>
              <a:rPr lang="el-GR" sz="2800" b="1" dirty="0">
                <a:effectLst/>
                <a:ea typeface="Calibri" panose="020F0502020204030204" pitchFamily="34" charset="0"/>
              </a:rPr>
              <a:t>το </a:t>
            </a:r>
            <a:r>
              <a:rPr lang="en-US" sz="2800" b="1" i="1" dirty="0">
                <a:effectLst/>
                <a:ea typeface="Calibri" panose="020F0502020204030204" pitchFamily="34" charset="0"/>
              </a:rPr>
              <a:t>E </a:t>
            </a:r>
            <a:r>
              <a:rPr lang="el-GR" sz="2800" b="1" dirty="0">
                <a:effectLst/>
                <a:ea typeface="Calibri" panose="020F0502020204030204" pitchFamily="34" charset="0"/>
              </a:rPr>
              <a:t>δεν έχει γίνει ακόμη αντιληπτό</a:t>
            </a:r>
            <a:r>
              <a:rPr lang="el-GR" sz="2800" dirty="0">
                <a:effectLst/>
                <a:ea typeface="Calibri" panose="020F0502020204030204" pitchFamily="34" charset="0"/>
              </a:rPr>
              <a:t>, αλλά </a:t>
            </a:r>
            <a:r>
              <a:rPr lang="el-GR" sz="2800" b="1" dirty="0">
                <a:effectLst/>
                <a:ea typeface="Calibri" panose="020F0502020204030204" pitchFamily="34" charset="0"/>
              </a:rPr>
              <a:t>η ιδέα του παρ’ όλα αυτά «παρέχεται </a:t>
            </a:r>
            <a:r>
              <a:rPr lang="el-GR" sz="2800" b="1" dirty="0">
                <a:solidFill>
                  <a:srgbClr val="FF0000"/>
                </a:solidFill>
                <a:effectLst/>
                <a:ea typeface="Calibri" panose="020F0502020204030204" pitchFamily="34" charset="0"/>
              </a:rPr>
              <a:t>σε συμφωνία με την προηγούμενη εμπειρία μας</a:t>
            </a:r>
            <a:r>
              <a:rPr lang="el-GR" sz="2800" b="1" dirty="0">
                <a:effectLst/>
                <a:ea typeface="Calibri" panose="020F0502020204030204" pitchFamily="34" charset="0"/>
              </a:rPr>
              <a:t>» </a:t>
            </a:r>
            <a:r>
              <a:rPr lang="el-GR" sz="2800" dirty="0">
                <a:effectLst/>
                <a:ea typeface="Calibri" panose="020F0502020204030204" pitchFamily="34" charset="0"/>
              </a:rPr>
              <a:t>(</a:t>
            </a:r>
            <a:r>
              <a:rPr lang="el-GR" sz="2800" dirty="0" err="1">
                <a:effectLst/>
                <a:ea typeface="Calibri" panose="020F0502020204030204" pitchFamily="34" charset="0"/>
              </a:rPr>
              <a:t>ό.π</a:t>
            </a:r>
            <a:r>
              <a:rPr lang="el-GR" sz="2800" dirty="0">
                <a:effectLst/>
                <a:ea typeface="Calibri" panose="020F0502020204030204" pitchFamily="34" charset="0"/>
              </a:rPr>
              <a:t>.). </a:t>
            </a:r>
          </a:p>
          <a:p>
            <a:pPr algn="just"/>
            <a:r>
              <a:rPr lang="el-GR" sz="2800" dirty="0">
                <a:effectLst/>
                <a:ea typeface="Calibri" panose="020F0502020204030204" pitchFamily="34" charset="0"/>
              </a:rPr>
              <a:t>«Χωρίς καμία περαιτέρω τελετουργία, ονομάζουμε το ένα [</a:t>
            </a:r>
            <a:r>
              <a:rPr lang="en-US" sz="2800" i="1" dirty="0">
                <a:effectLst/>
                <a:ea typeface="Calibri" panose="020F0502020204030204" pitchFamily="34" charset="0"/>
              </a:rPr>
              <a:t>C</a:t>
            </a:r>
            <a:r>
              <a:rPr lang="el-GR" sz="2800" dirty="0">
                <a:effectLst/>
                <a:ea typeface="Calibri" panose="020F0502020204030204" pitchFamily="34" charset="0"/>
              </a:rPr>
              <a:t>] </a:t>
            </a:r>
            <a:r>
              <a:rPr lang="el-GR" sz="2800" i="1" dirty="0">
                <a:effectLst/>
                <a:ea typeface="Calibri" panose="020F0502020204030204" pitchFamily="34" charset="0"/>
              </a:rPr>
              <a:t>αιτία </a:t>
            </a:r>
            <a:r>
              <a:rPr lang="el-GR" sz="2800" dirty="0">
                <a:effectLst/>
                <a:ea typeface="Calibri" panose="020F0502020204030204" pitchFamily="34" charset="0"/>
              </a:rPr>
              <a:t>και το άλλο [</a:t>
            </a:r>
            <a:r>
              <a:rPr lang="en-US" sz="2800" i="1" dirty="0">
                <a:effectLst/>
                <a:ea typeface="Calibri" panose="020F0502020204030204" pitchFamily="34" charset="0"/>
              </a:rPr>
              <a:t>E</a:t>
            </a:r>
            <a:r>
              <a:rPr lang="el-GR" sz="2800" dirty="0">
                <a:effectLst/>
                <a:ea typeface="Calibri" panose="020F0502020204030204" pitchFamily="34" charset="0"/>
              </a:rPr>
              <a:t>] </a:t>
            </a:r>
            <a:r>
              <a:rPr lang="el-GR" sz="2800" i="1" dirty="0">
                <a:effectLst/>
                <a:ea typeface="Calibri" panose="020F0502020204030204" pitchFamily="34" charset="0"/>
              </a:rPr>
              <a:t>αποτέλεσμα</a:t>
            </a:r>
            <a:r>
              <a:rPr lang="el-GR" sz="2800" dirty="0">
                <a:effectLst/>
                <a:ea typeface="Calibri" panose="020F0502020204030204" pitchFamily="34" charset="0"/>
              </a:rPr>
              <a:t>, και συνάγουμε την ύπαρξη του ενός από αυτήν του άλλου (</a:t>
            </a:r>
            <a:r>
              <a:rPr lang="el-GR" sz="2800" dirty="0" err="1">
                <a:effectLst/>
                <a:ea typeface="Calibri" panose="020F0502020204030204" pitchFamily="34" charset="0"/>
              </a:rPr>
              <a:t>ό.π</a:t>
            </a:r>
            <a:r>
              <a:rPr lang="el-GR" sz="2800" dirty="0">
                <a:effectLst/>
                <a:ea typeface="Calibri" panose="020F0502020204030204" pitchFamily="34" charset="0"/>
              </a:rPr>
              <a:t>.)». </a:t>
            </a:r>
          </a:p>
        </p:txBody>
      </p:sp>
    </p:spTree>
    <p:extLst>
      <p:ext uri="{BB962C8B-B14F-4D97-AF65-F5344CB8AC3E}">
        <p14:creationId xmlns:p14="http://schemas.microsoft.com/office/powerpoint/2010/main" val="18244173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F89F29-98F0-4379-B344-8811A967072A}"/>
              </a:ext>
            </a:extLst>
          </p:cNvPr>
          <p:cNvSpPr txBox="1"/>
          <p:nvPr/>
        </p:nvSpPr>
        <p:spPr>
          <a:xfrm>
            <a:off x="2067560" y="969000"/>
            <a:ext cx="8056880" cy="5262979"/>
          </a:xfrm>
          <a:prstGeom prst="rect">
            <a:avLst/>
          </a:prstGeom>
          <a:noFill/>
        </p:spPr>
        <p:txBody>
          <a:bodyPr wrap="square">
            <a:spAutoFit/>
          </a:bodyPr>
          <a:lstStyle/>
          <a:p>
            <a:pPr algn="just"/>
            <a:r>
              <a:rPr lang="el-GR" sz="2400" dirty="0">
                <a:effectLst/>
                <a:ea typeface="Calibri" panose="020F0502020204030204" pitchFamily="34" charset="0"/>
              </a:rPr>
              <a:t>Εκείνο το οποίο έχει σημασία κατά τη διαδικασία αυτή της </a:t>
            </a:r>
            <a:r>
              <a:rPr lang="el-GR" sz="2400" dirty="0" err="1">
                <a:effectLst/>
                <a:ea typeface="Calibri" panose="020F0502020204030204" pitchFamily="34" charset="0"/>
              </a:rPr>
              <a:t>αιτιακής</a:t>
            </a:r>
            <a:r>
              <a:rPr lang="el-GR" sz="2400" dirty="0">
                <a:effectLst/>
                <a:ea typeface="Calibri" panose="020F0502020204030204" pitchFamily="34" charset="0"/>
              </a:rPr>
              <a:t> συναγωγής είναι ότι </a:t>
            </a:r>
            <a:r>
              <a:rPr lang="el-GR" sz="2400" b="1" dirty="0">
                <a:effectLst/>
                <a:ea typeface="Calibri" panose="020F0502020204030204" pitchFamily="34" charset="0"/>
              </a:rPr>
              <a:t>αποκαλύπτει «μια νέα σχέση μεταξύ αιτίας και αποτελέσματος»</a:t>
            </a:r>
            <a:r>
              <a:rPr lang="el-GR" sz="2400" dirty="0">
                <a:effectLst/>
                <a:ea typeface="Calibri" panose="020F0502020204030204" pitchFamily="34" charset="0"/>
              </a:rPr>
              <a:t>, μια σχέση που διαφέρει από τη </a:t>
            </a:r>
            <a:r>
              <a:rPr lang="el-GR" sz="2400" i="1" dirty="0">
                <a:effectLst/>
                <a:ea typeface="Calibri" panose="020F0502020204030204" pitchFamily="34" charset="0"/>
              </a:rPr>
              <a:t>γειτνίαση</a:t>
            </a:r>
            <a:r>
              <a:rPr lang="el-GR" sz="2400" dirty="0">
                <a:effectLst/>
                <a:ea typeface="Calibri" panose="020F0502020204030204" pitchFamily="34" charset="0"/>
              </a:rPr>
              <a:t>, τη </a:t>
            </a:r>
            <a:r>
              <a:rPr lang="el-GR" sz="2400" i="1" dirty="0">
                <a:effectLst/>
                <a:ea typeface="Calibri" panose="020F0502020204030204" pitchFamily="34" charset="0"/>
              </a:rPr>
              <a:t>διαδοχή</a:t>
            </a:r>
            <a:r>
              <a:rPr lang="el-GR" sz="2400" dirty="0">
                <a:effectLst/>
                <a:ea typeface="Calibri" panose="020F0502020204030204" pitchFamily="34" charset="0"/>
              </a:rPr>
              <a:t> και την </a:t>
            </a:r>
            <a:r>
              <a:rPr lang="el-GR" sz="2400" i="1" dirty="0">
                <a:effectLst/>
                <a:ea typeface="Calibri" panose="020F0502020204030204" pitchFamily="34" charset="0"/>
              </a:rPr>
              <a:t>αναγκαία σύνδεση</a:t>
            </a:r>
            <a:r>
              <a:rPr lang="el-GR" sz="2400" dirty="0">
                <a:effectLst/>
                <a:ea typeface="Calibri" panose="020F0502020204030204" pitchFamily="34" charset="0"/>
              </a:rPr>
              <a:t>, δηλαδή τη </a:t>
            </a:r>
            <a:r>
              <a:rPr lang="el-GR" sz="2400" b="1" i="1" dirty="0">
                <a:solidFill>
                  <a:srgbClr val="FF0000"/>
                </a:solidFill>
                <a:effectLst/>
                <a:ea typeface="Calibri" panose="020F0502020204030204" pitchFamily="34" charset="0"/>
              </a:rPr>
              <a:t>σταθερή σύζευξη</a:t>
            </a:r>
            <a:r>
              <a:rPr lang="el-GR" sz="2400" dirty="0">
                <a:effectLst/>
                <a:ea typeface="Calibri" panose="020F0502020204030204" pitchFamily="34" charset="0"/>
              </a:rPr>
              <a:t>. </a:t>
            </a:r>
          </a:p>
          <a:p>
            <a:pPr algn="just"/>
            <a:endParaRPr lang="el-GR" sz="2400" dirty="0">
              <a:ea typeface="Calibri" panose="020F0502020204030204" pitchFamily="34" charset="0"/>
            </a:endParaRPr>
          </a:p>
          <a:p>
            <a:pPr algn="just"/>
            <a:endParaRPr lang="el-GR" sz="2400" dirty="0">
              <a:effectLst/>
              <a:ea typeface="Calibri" panose="020F0502020204030204" pitchFamily="34" charset="0"/>
            </a:endParaRPr>
          </a:p>
          <a:p>
            <a:pPr algn="just"/>
            <a:r>
              <a:rPr lang="el-GR" sz="2400" dirty="0">
                <a:effectLst/>
                <a:ea typeface="Calibri" panose="020F0502020204030204" pitchFamily="34" charset="0"/>
              </a:rPr>
              <a:t>Είναι  αυτή η </a:t>
            </a:r>
            <a:r>
              <a:rPr lang="el-GR" sz="2400" b="1" dirty="0">
                <a:solidFill>
                  <a:srgbClr val="FF0000"/>
                </a:solidFill>
                <a:effectLst/>
                <a:ea typeface="Calibri" panose="020F0502020204030204" pitchFamily="34" charset="0"/>
              </a:rPr>
              <a:t>«ΣΤΑΘΕΡΗ ΣΥΖΕΥΞΗ» </a:t>
            </a:r>
            <a:r>
              <a:rPr lang="el-GR" sz="2400" dirty="0">
                <a:effectLst/>
                <a:ea typeface="Calibri" panose="020F0502020204030204" pitchFamily="34" charset="0"/>
              </a:rPr>
              <a:t>(1739, 87) που περιλαμβάνεται στην  «δήλωση» μιας ακολουθίας συμβάντων ως </a:t>
            </a:r>
            <a:r>
              <a:rPr lang="el-GR" sz="2400" dirty="0" err="1">
                <a:effectLst/>
                <a:ea typeface="Calibri" panose="020F0502020204030204" pitchFamily="34" charset="0"/>
              </a:rPr>
              <a:t>αιτιακής</a:t>
            </a:r>
            <a:r>
              <a:rPr lang="el-GR" sz="2400" dirty="0">
                <a:effectLst/>
                <a:ea typeface="Calibri" panose="020F0502020204030204" pitchFamily="34" charset="0"/>
              </a:rPr>
              <a:t>. Η «νέα σχέση»  – σταθερή σύζευξη – είναι μια σχέση που αναφέρεται σε ακολουθίες συμβάντων. Το περιεχόμενό της συλλαμβάνεται στον ισχυρισμό: «</a:t>
            </a:r>
            <a:r>
              <a:rPr lang="el-GR" sz="2400" b="1" dirty="0">
                <a:effectLst/>
                <a:ea typeface="Calibri" panose="020F0502020204030204" pitchFamily="34" charset="0"/>
              </a:rPr>
              <a:t>όμοια αντικείμενα τίθενται πάντα σε όμοιες σχέσεις γειτνίασης και διαδοχής</a:t>
            </a:r>
            <a:r>
              <a:rPr lang="el-GR" sz="2400" dirty="0">
                <a:effectLst/>
                <a:ea typeface="Calibri" panose="020F0502020204030204" pitchFamily="34" charset="0"/>
              </a:rPr>
              <a:t>» (1739, 88). </a:t>
            </a:r>
            <a:endParaRPr lang="el-GR" sz="2400" dirty="0"/>
          </a:p>
        </p:txBody>
      </p:sp>
    </p:spTree>
    <p:extLst>
      <p:ext uri="{BB962C8B-B14F-4D97-AF65-F5344CB8AC3E}">
        <p14:creationId xmlns:p14="http://schemas.microsoft.com/office/powerpoint/2010/main" val="27707544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9DA4E-52BA-4ED9-B07F-9E0EE00AFFAB}"/>
              </a:ext>
            </a:extLst>
          </p:cNvPr>
          <p:cNvSpPr txBox="1"/>
          <p:nvPr/>
        </p:nvSpPr>
        <p:spPr>
          <a:xfrm>
            <a:off x="1083515" y="1256193"/>
            <a:ext cx="9832257" cy="4345613"/>
          </a:xfrm>
          <a:prstGeom prst="rect">
            <a:avLst/>
          </a:prstGeom>
          <a:noFill/>
        </p:spPr>
        <p:txBody>
          <a:bodyPr wrap="square">
            <a:spAutoFit/>
          </a:bodyPr>
          <a:lstStyle/>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Ας ρίξουμε λοιπόν μια προσεκτική ματιά στην </a:t>
            </a:r>
            <a:r>
              <a:rPr lang="el-GR" sz="1800" dirty="0" err="1">
                <a:effectLst/>
                <a:ea typeface="Calibri" panose="020F0502020204030204" pitchFamily="34" charset="0"/>
                <a:cs typeface="Times New Roman" panose="02020603050405020304" pitchFamily="18" charset="0"/>
              </a:rPr>
              <a:t>αιτιακή</a:t>
            </a:r>
            <a:r>
              <a:rPr lang="el-GR" sz="1800" dirty="0">
                <a:effectLst/>
                <a:ea typeface="Calibri" panose="020F0502020204030204" pitchFamily="34" charset="0"/>
                <a:cs typeface="Times New Roman" panose="02020603050405020304" pitchFamily="18" charset="0"/>
              </a:rPr>
              <a:t> συναγωγή. </a:t>
            </a: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Η συναγωγή της οποίας ο </a:t>
            </a:r>
            <a:r>
              <a:rPr lang="en-US" sz="1800" dirty="0">
                <a:effectLst/>
                <a:ea typeface="Calibri" panose="020F0502020204030204" pitchFamily="34" charset="0"/>
                <a:cs typeface="Times New Roman" panose="02020603050405020304" pitchFamily="18" charset="0"/>
              </a:rPr>
              <a:t>Hume</a:t>
            </a:r>
            <a:r>
              <a:rPr lang="el-GR" sz="1800" dirty="0">
                <a:effectLst/>
                <a:ea typeface="Calibri" panose="020F0502020204030204" pitchFamily="34" charset="0"/>
                <a:cs typeface="Times New Roman" panose="02020603050405020304" pitchFamily="18" charset="0"/>
              </a:rPr>
              <a:t> θέλει να ξεδιαλύνει τη «φύση» είναι η εξής: </a:t>
            </a:r>
            <a:r>
              <a:rPr lang="el-GR" sz="1800" b="1" dirty="0">
                <a:effectLst/>
                <a:ea typeface="Calibri" panose="020F0502020204030204" pitchFamily="34" charset="0"/>
                <a:cs typeface="Times New Roman" panose="02020603050405020304" pitchFamily="18" charset="0"/>
              </a:rPr>
              <a:t>«μετά την ανακάλυψη της σταθερής σύζευξης οποιωνδήποτε αντικειμένων, κάνουμε πάντα μια συναγωγή από το ένα αντικείμενο στο άλλο» </a:t>
            </a:r>
            <a:r>
              <a:rPr lang="el-GR" sz="1800" dirty="0">
                <a:effectLst/>
                <a:ea typeface="Calibri" panose="020F0502020204030204" pitchFamily="34" charset="0"/>
                <a:cs typeface="Times New Roman" panose="02020603050405020304" pitchFamily="18" charset="0"/>
              </a:rPr>
              <a:t>(1739, 88). Αυτό, θα πρέπει να σημειωθεί, είναι ό,τι θα μπορούσε να αποκαλεστεί </a:t>
            </a:r>
            <a:r>
              <a:rPr lang="el-GR" sz="1800" b="1" dirty="0">
                <a:solidFill>
                  <a:srgbClr val="FF0000"/>
                </a:solidFill>
                <a:effectLst/>
                <a:ea typeface="Calibri" panose="020F0502020204030204" pitchFamily="34" charset="0"/>
                <a:cs typeface="Times New Roman" panose="02020603050405020304" pitchFamily="18" charset="0"/>
              </a:rPr>
              <a:t>ΕΠΑΓΩΓΙΚΗ ΣΥΝΑΓΩΓΗ</a:t>
            </a:r>
            <a:r>
              <a:rPr lang="el-GR" sz="1800" dirty="0">
                <a:effectLst/>
                <a:ea typeface="Calibri" panose="020F0502020204030204" pitchFamily="34" charset="0"/>
                <a:cs typeface="Times New Roman" panose="02020603050405020304" pitchFamily="18" charset="0"/>
              </a:rPr>
              <a:t>. Εάν παραφράζαμε κάπως τον </a:t>
            </a:r>
            <a:r>
              <a:rPr lang="en-US" sz="1800" dirty="0">
                <a:effectLst/>
                <a:ea typeface="Calibri" panose="020F0502020204030204" pitchFamily="34" charset="0"/>
                <a:cs typeface="Times New Roman" panose="02020603050405020304" pitchFamily="18" charset="0"/>
              </a:rPr>
              <a:t>Hume</a:t>
            </a:r>
            <a:r>
              <a:rPr lang="el-GR" sz="1800" dirty="0">
                <a:effectLst/>
                <a:ea typeface="Calibri" panose="020F0502020204030204" pitchFamily="34" charset="0"/>
                <a:cs typeface="Times New Roman" panose="02020603050405020304" pitchFamily="18" charset="0"/>
              </a:rPr>
              <a:t>, θα μπορούσαμε να πούμε ότι η μορφή της είναι η εξής:</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b="1" dirty="0">
                <a:solidFill>
                  <a:srgbClr val="002060"/>
                </a:solidFill>
                <a:effectLst/>
                <a:ea typeface="Calibri" panose="020F0502020204030204" pitchFamily="34" charset="0"/>
                <a:cs typeface="Times New Roman" panose="02020603050405020304" pitchFamily="18" charset="0"/>
              </a:rPr>
              <a:t>(</a:t>
            </a:r>
            <a:r>
              <a:rPr lang="en-US" sz="1800" b="1" dirty="0">
                <a:solidFill>
                  <a:srgbClr val="002060"/>
                </a:solidFill>
                <a:effectLst/>
                <a:ea typeface="Calibri" panose="020F0502020204030204" pitchFamily="34" charset="0"/>
                <a:cs typeface="Times New Roman" panose="02020603050405020304" pitchFamily="18" charset="0"/>
              </a:rPr>
              <a:t>I</a:t>
            </a:r>
            <a:r>
              <a:rPr lang="el-GR" sz="1800" b="1" dirty="0">
                <a:solidFill>
                  <a:srgbClr val="002060"/>
                </a:solidFill>
                <a:effectLst/>
                <a:ea typeface="Calibri" panose="020F0502020204030204" pitchFamily="34" charset="0"/>
                <a:cs typeface="Times New Roman" panose="02020603050405020304" pitchFamily="18" charset="0"/>
              </a:rPr>
              <a:t>)</a:t>
            </a:r>
            <a:endParaRPr lang="el-GR" sz="1600" b="1" dirty="0">
              <a:solidFill>
                <a:srgbClr val="002060"/>
              </a:solidFill>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b="1" dirty="0">
                <a:solidFill>
                  <a:srgbClr val="002060"/>
                </a:solidFill>
                <a:effectLst/>
                <a:ea typeface="Calibri" panose="020F0502020204030204" pitchFamily="34" charset="0"/>
                <a:cs typeface="Times New Roman" panose="02020603050405020304" pitchFamily="18" charset="0"/>
              </a:rPr>
              <a:t>(</a:t>
            </a:r>
            <a:r>
              <a:rPr lang="en-US" sz="1800" b="1" dirty="0">
                <a:solidFill>
                  <a:srgbClr val="002060"/>
                </a:solidFill>
                <a:effectLst/>
                <a:ea typeface="Calibri" panose="020F0502020204030204" pitchFamily="34" charset="0"/>
                <a:cs typeface="Times New Roman" panose="02020603050405020304" pitchFamily="18" charset="0"/>
              </a:rPr>
              <a:t>CC</a:t>
            </a:r>
            <a:r>
              <a:rPr lang="el-GR" sz="1800" b="1" dirty="0">
                <a:solidFill>
                  <a:srgbClr val="002060"/>
                </a:solidFill>
                <a:effectLst/>
                <a:ea typeface="Calibri" panose="020F0502020204030204" pitchFamily="34" charset="0"/>
                <a:cs typeface="Times New Roman" panose="02020603050405020304" pitchFamily="18" charset="0"/>
              </a:rPr>
              <a:t>): το </a:t>
            </a:r>
            <a:r>
              <a:rPr lang="en-US" sz="1800" b="1" dirty="0">
                <a:solidFill>
                  <a:srgbClr val="002060"/>
                </a:solidFill>
                <a:effectLst/>
                <a:ea typeface="Calibri" panose="020F0502020204030204" pitchFamily="34" charset="0"/>
                <a:cs typeface="Times New Roman" panose="02020603050405020304" pitchFamily="18" charset="0"/>
              </a:rPr>
              <a:t>A </a:t>
            </a:r>
            <a:r>
              <a:rPr lang="el-GR" sz="1800" b="1" dirty="0">
                <a:solidFill>
                  <a:srgbClr val="002060"/>
                </a:solidFill>
                <a:effectLst/>
                <a:ea typeface="Calibri" panose="020F0502020204030204" pitchFamily="34" charset="0"/>
                <a:cs typeface="Times New Roman" panose="02020603050405020304" pitchFamily="18" charset="0"/>
              </a:rPr>
              <a:t>συνδέεται σταθερά με το Β (δηλ. όλα τα Α ακολουθούνται ως τώρα πάντοτε από τα Β).</a:t>
            </a:r>
            <a:endParaRPr lang="el-GR" sz="1600" b="1" dirty="0">
              <a:solidFill>
                <a:srgbClr val="002060"/>
              </a:solidFill>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b="1" dirty="0">
                <a:solidFill>
                  <a:srgbClr val="002060"/>
                </a:solidFill>
                <a:effectLst/>
                <a:ea typeface="Calibri" panose="020F0502020204030204" pitchFamily="34" charset="0"/>
                <a:cs typeface="Times New Roman" panose="02020603050405020304" pitchFamily="18" charset="0"/>
              </a:rPr>
              <a:t>(</a:t>
            </a:r>
            <a:r>
              <a:rPr lang="en-US" sz="1800" b="1" dirty="0">
                <a:solidFill>
                  <a:srgbClr val="002060"/>
                </a:solidFill>
                <a:effectLst/>
                <a:ea typeface="Calibri" panose="020F0502020204030204" pitchFamily="34" charset="0"/>
                <a:cs typeface="Times New Roman" panose="02020603050405020304" pitchFamily="18" charset="0"/>
              </a:rPr>
              <a:t>FI</a:t>
            </a:r>
            <a:r>
              <a:rPr lang="el-GR" sz="1800" b="1" dirty="0">
                <a:solidFill>
                  <a:srgbClr val="002060"/>
                </a:solidFill>
                <a:effectLst/>
                <a:ea typeface="Calibri" panose="020F0502020204030204" pitchFamily="34" charset="0"/>
                <a:cs typeface="Times New Roman" panose="02020603050405020304" pitchFamily="18" charset="0"/>
              </a:rPr>
              <a:t>): Το </a:t>
            </a:r>
            <a:r>
              <a:rPr lang="en-US" sz="1800" b="1" dirty="0">
                <a:solidFill>
                  <a:srgbClr val="002060"/>
                </a:solidFill>
                <a:effectLst/>
                <a:ea typeface="Calibri" panose="020F0502020204030204" pitchFamily="34" charset="0"/>
                <a:cs typeface="Times New Roman" panose="02020603050405020304" pitchFamily="18" charset="0"/>
              </a:rPr>
              <a:t>a </a:t>
            </a:r>
            <a:r>
              <a:rPr lang="el-GR" sz="1800" b="1" dirty="0">
                <a:solidFill>
                  <a:srgbClr val="002060"/>
                </a:solidFill>
                <a:effectLst/>
                <a:ea typeface="Calibri" panose="020F0502020204030204" pitchFamily="34" charset="0"/>
                <a:cs typeface="Times New Roman" panose="02020603050405020304" pitchFamily="18" charset="0"/>
              </a:rPr>
              <a:t>είναι </a:t>
            </a:r>
            <a:r>
              <a:rPr lang="en-US" sz="1800" b="1" dirty="0">
                <a:solidFill>
                  <a:srgbClr val="002060"/>
                </a:solidFill>
                <a:effectLst/>
                <a:ea typeface="Calibri" panose="020F0502020204030204" pitchFamily="34" charset="0"/>
                <a:cs typeface="Times New Roman" panose="02020603050405020304" pitchFamily="18" charset="0"/>
              </a:rPr>
              <a:t>A</a:t>
            </a:r>
            <a:r>
              <a:rPr lang="el-GR" sz="1800" b="1" dirty="0">
                <a:solidFill>
                  <a:srgbClr val="002060"/>
                </a:solidFill>
                <a:effectLst/>
                <a:ea typeface="Calibri" panose="020F0502020204030204" pitchFamily="34" charset="0"/>
                <a:cs typeface="Times New Roman" panose="02020603050405020304" pitchFamily="18" charset="0"/>
              </a:rPr>
              <a:t> (μια νέα περίπτωση του </a:t>
            </a:r>
            <a:r>
              <a:rPr lang="en-US" sz="1800" b="1" dirty="0">
                <a:solidFill>
                  <a:srgbClr val="002060"/>
                </a:solidFill>
                <a:effectLst/>
                <a:ea typeface="Calibri" panose="020F0502020204030204" pitchFamily="34" charset="0"/>
                <a:cs typeface="Times New Roman" panose="02020603050405020304" pitchFamily="18" charset="0"/>
              </a:rPr>
              <a:t>A</a:t>
            </a:r>
            <a:r>
              <a:rPr lang="el-GR" sz="1800" b="1" dirty="0">
                <a:solidFill>
                  <a:srgbClr val="002060"/>
                </a:solidFill>
                <a:effectLst/>
                <a:ea typeface="Calibri" panose="020F0502020204030204" pitchFamily="34" charset="0"/>
                <a:cs typeface="Times New Roman" panose="02020603050405020304" pitchFamily="18" charset="0"/>
              </a:rPr>
              <a:t>).</a:t>
            </a:r>
            <a:endParaRPr lang="el-GR" sz="1600" b="1" dirty="0">
              <a:solidFill>
                <a:srgbClr val="002060"/>
              </a:solidFill>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b="1" dirty="0">
                <a:solidFill>
                  <a:srgbClr val="002060"/>
                </a:solidFill>
                <a:effectLst/>
                <a:ea typeface="Calibri" panose="020F0502020204030204" pitchFamily="34" charset="0"/>
                <a:cs typeface="Times New Roman" panose="02020603050405020304" pitchFamily="18" charset="0"/>
              </a:rPr>
              <a:t>Επομένως, το </a:t>
            </a:r>
            <a:r>
              <a:rPr lang="en-US" sz="1800" b="1" dirty="0">
                <a:solidFill>
                  <a:srgbClr val="002060"/>
                </a:solidFill>
                <a:effectLst/>
                <a:ea typeface="Calibri" panose="020F0502020204030204" pitchFamily="34" charset="0"/>
                <a:cs typeface="Times New Roman" panose="02020603050405020304" pitchFamily="18" charset="0"/>
              </a:rPr>
              <a:t>a </a:t>
            </a:r>
            <a:r>
              <a:rPr lang="el-GR" sz="1800" b="1" dirty="0">
                <a:solidFill>
                  <a:srgbClr val="002060"/>
                </a:solidFill>
                <a:effectLst/>
                <a:ea typeface="Calibri" panose="020F0502020204030204" pitchFamily="34" charset="0"/>
                <a:cs typeface="Times New Roman" panose="02020603050405020304" pitchFamily="18" charset="0"/>
              </a:rPr>
              <a:t>είναι </a:t>
            </a:r>
            <a:r>
              <a:rPr lang="en-US" sz="1800" b="1" dirty="0">
                <a:solidFill>
                  <a:srgbClr val="002060"/>
                </a:solidFill>
                <a:effectLst/>
                <a:ea typeface="Calibri" panose="020F0502020204030204" pitchFamily="34" charset="0"/>
                <a:cs typeface="Times New Roman" panose="02020603050405020304" pitchFamily="18" charset="0"/>
              </a:rPr>
              <a:t>B</a:t>
            </a:r>
            <a:r>
              <a:rPr lang="el-GR" sz="1800" b="1" dirty="0">
                <a:solidFill>
                  <a:srgbClr val="002060"/>
                </a:solidFill>
                <a:effectLst/>
                <a:ea typeface="Calibri" panose="020F0502020204030204" pitchFamily="34" charset="0"/>
                <a:cs typeface="Times New Roman" panose="02020603050405020304" pitchFamily="18" charset="0"/>
              </a:rPr>
              <a:t> (η νέα περίπτωση του </a:t>
            </a:r>
            <a:r>
              <a:rPr lang="en-US" sz="1800" b="1" dirty="0">
                <a:solidFill>
                  <a:srgbClr val="002060"/>
                </a:solidFill>
                <a:effectLst/>
                <a:ea typeface="Calibri" panose="020F0502020204030204" pitchFamily="34" charset="0"/>
                <a:cs typeface="Times New Roman" panose="02020603050405020304" pitchFamily="18" charset="0"/>
              </a:rPr>
              <a:t>A </a:t>
            </a:r>
            <a:r>
              <a:rPr lang="el-GR" sz="1800" b="1" dirty="0">
                <a:solidFill>
                  <a:srgbClr val="002060"/>
                </a:solidFill>
                <a:effectLst/>
                <a:ea typeface="Calibri" panose="020F0502020204030204" pitchFamily="34" charset="0"/>
                <a:cs typeface="Times New Roman" panose="02020603050405020304" pitchFamily="18" charset="0"/>
              </a:rPr>
              <a:t>θα ακολουθηθεί από μια νέα περίπτωση του </a:t>
            </a:r>
            <a:r>
              <a:rPr lang="en-US" sz="1800" b="1" dirty="0">
                <a:solidFill>
                  <a:srgbClr val="002060"/>
                </a:solidFill>
                <a:effectLst/>
                <a:ea typeface="Calibri" panose="020F0502020204030204" pitchFamily="34" charset="0"/>
                <a:cs typeface="Times New Roman" panose="02020603050405020304" pitchFamily="18" charset="0"/>
              </a:rPr>
              <a:t>B</a:t>
            </a:r>
            <a:r>
              <a:rPr lang="el-GR" sz="1800" b="1" dirty="0">
                <a:solidFill>
                  <a:srgbClr val="002060"/>
                </a:solidFill>
                <a:effectLst/>
                <a:ea typeface="Calibri" panose="020F0502020204030204" pitchFamily="34" charset="0"/>
                <a:cs typeface="Times New Roman" panose="02020603050405020304" pitchFamily="18" charset="0"/>
              </a:rPr>
              <a:t>).</a:t>
            </a:r>
            <a:endParaRPr lang="el-GR" sz="1600" b="1" dirty="0">
              <a:solidFill>
                <a:srgbClr val="002060"/>
              </a:solidFill>
              <a:effectLst/>
              <a:ea typeface="Calibri" panose="020F0502020204030204" pitchFamily="34" charset="0"/>
              <a:cs typeface="Times New Roman" panose="02020603050405020304" pitchFamily="18" charset="0"/>
            </a:endParaRPr>
          </a:p>
          <a:p>
            <a:pPr algn="just">
              <a:lnSpc>
                <a:spcPct val="115000"/>
              </a:lnSpc>
              <a:spcAft>
                <a:spcPts val="100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41787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73D2FA-4AC5-409C-8BAB-C46CBE63DC7D}"/>
              </a:ext>
            </a:extLst>
          </p:cNvPr>
          <p:cNvSpPr txBox="1"/>
          <p:nvPr/>
        </p:nvSpPr>
        <p:spPr>
          <a:xfrm>
            <a:off x="471948" y="106808"/>
            <a:ext cx="11248103" cy="6418680"/>
          </a:xfrm>
          <a:prstGeom prst="rect">
            <a:avLst/>
          </a:prstGeom>
          <a:noFill/>
        </p:spPr>
        <p:txBody>
          <a:bodyPr wrap="square">
            <a:spAutoFit/>
          </a:bodyPr>
          <a:lstStyle/>
          <a:p>
            <a:pPr algn="just">
              <a:lnSpc>
                <a:spcPct val="115000"/>
              </a:lnSpc>
              <a:spcAft>
                <a:spcPts val="1000"/>
              </a:spcAft>
            </a:pPr>
            <a:r>
              <a:rPr lang="el-GR" sz="1800" b="1" dirty="0">
                <a:solidFill>
                  <a:srgbClr val="002060"/>
                </a:solidFill>
                <a:effectLst/>
                <a:ea typeface="Calibri" panose="020F0502020204030204" pitchFamily="34" charset="0"/>
                <a:cs typeface="Times New Roman" panose="02020603050405020304" pitchFamily="18" charset="0"/>
              </a:rPr>
              <a:t>Τι, ρωτάει, μας αναγκάζει να κάνουμε αυτή τη συναγωγή (</a:t>
            </a:r>
            <a:r>
              <a:rPr lang="en-US" sz="1800" b="1" dirty="0">
                <a:solidFill>
                  <a:srgbClr val="002060"/>
                </a:solidFill>
                <a:effectLst/>
                <a:ea typeface="Calibri" panose="020F0502020204030204" pitchFamily="34" charset="0"/>
                <a:cs typeface="Times New Roman" panose="02020603050405020304" pitchFamily="18" charset="0"/>
              </a:rPr>
              <a:t>I</a:t>
            </a:r>
            <a:r>
              <a:rPr lang="el-GR" sz="1800" b="1" dirty="0">
                <a:solidFill>
                  <a:srgbClr val="002060"/>
                </a:solidFill>
                <a:effectLst/>
                <a:ea typeface="Calibri" panose="020F0502020204030204" pitchFamily="34" charset="0"/>
                <a:cs typeface="Times New Roman" panose="02020603050405020304" pitchFamily="18" charset="0"/>
              </a:rPr>
              <a:t>); </a:t>
            </a: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Εάν ήταν ο Λόγος που μας αναγκάζει, τότε αυτή θα έπρεπε να είναι μια αποδεικτική συναγωγή: το συμπέρασμα θα έπρεπε να έπεται αναγκαία από τις προκείμενες. </a:t>
            </a: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Έστω ότι «</a:t>
            </a:r>
            <a:r>
              <a:rPr lang="el-GR" sz="1800" i="1" dirty="0">
                <a:effectLst/>
                <a:ea typeface="Calibri" panose="020F0502020204030204" pitchFamily="34" charset="0"/>
                <a:cs typeface="Times New Roman" panose="02020603050405020304" pitchFamily="18" charset="0"/>
              </a:rPr>
              <a:t>παραδείγματα, των οποίων δεν έχουμε καμία απολύτως εμπειρία, θα πρέπει να μοιάζουν με εκείνα των οποίων έχουμε εμπειρία και ότι η πορεία της φύσης εξακολουθεί πάντα η ίδια ομοιόμορφα</a:t>
            </a:r>
            <a:r>
              <a:rPr lang="el-GR" sz="1800" dirty="0">
                <a:effectLst/>
                <a:ea typeface="Calibri" panose="020F0502020204030204" pitchFamily="34" charset="0"/>
                <a:cs typeface="Times New Roman" panose="02020603050405020304" pitchFamily="18"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Ας το ονομάσουμε αυτό </a:t>
            </a:r>
            <a:r>
              <a:rPr lang="el-GR" sz="1800" b="1" dirty="0">
                <a:solidFill>
                  <a:srgbClr val="FF0000"/>
                </a:solidFill>
                <a:effectLst/>
                <a:ea typeface="Calibri" panose="020F0502020204030204" pitchFamily="34" charset="0"/>
                <a:cs typeface="Times New Roman" panose="02020603050405020304" pitchFamily="18" charset="0"/>
              </a:rPr>
              <a:t>Αρχή της Ομοιομορφίας της Φύσης (</a:t>
            </a:r>
            <a:r>
              <a:rPr lang="en-US" sz="1800" b="1" dirty="0">
                <a:solidFill>
                  <a:srgbClr val="FF0000"/>
                </a:solidFill>
                <a:effectLst/>
                <a:ea typeface="Calibri" panose="020F0502020204030204" pitchFamily="34" charset="0"/>
                <a:cs typeface="Times New Roman" panose="02020603050405020304" pitchFamily="18" charset="0"/>
              </a:rPr>
              <a:t>PUN</a:t>
            </a:r>
            <a:r>
              <a:rPr lang="el-GR" sz="1800" b="1" dirty="0">
                <a:solidFill>
                  <a:srgbClr val="FF0000"/>
                </a:solidFill>
                <a:effectLst/>
                <a:ea typeface="Calibri" panose="020F0502020204030204" pitchFamily="34" charset="0"/>
                <a:cs typeface="Times New Roman" panose="02020603050405020304" pitchFamily="18" charset="0"/>
              </a:rPr>
              <a:t>)</a:t>
            </a:r>
            <a:r>
              <a:rPr lang="el-GR" sz="1800" dirty="0">
                <a:effectLst/>
                <a:ea typeface="Calibri" panose="020F0502020204030204" pitchFamily="34" charset="0"/>
                <a:cs typeface="Times New Roman" panose="02020603050405020304" pitchFamily="18" charset="0"/>
              </a:rPr>
              <a:t>. Εάν αυτή η αρχή προστίθετο ως μια επιπλέον προκείμενη  στο (</a:t>
            </a:r>
            <a:r>
              <a:rPr lang="en-US" sz="1800" dirty="0">
                <a:effectLst/>
                <a:ea typeface="Calibri" panose="020F0502020204030204" pitchFamily="34" charset="0"/>
                <a:cs typeface="Times New Roman" panose="02020603050405020304" pitchFamily="18" charset="0"/>
              </a:rPr>
              <a:t>I</a:t>
            </a:r>
            <a:r>
              <a:rPr lang="el-GR" sz="1800" dirty="0">
                <a:effectLst/>
                <a:ea typeface="Calibri" panose="020F0502020204030204" pitchFamily="34" charset="0"/>
                <a:cs typeface="Times New Roman" panose="02020603050405020304" pitchFamily="18" charset="0"/>
              </a:rPr>
              <a:t>), τότε η νέα συναγωγή (</a:t>
            </a:r>
            <a:r>
              <a:rPr lang="en-US" sz="1800" dirty="0">
                <a:effectLst/>
                <a:ea typeface="Calibri" panose="020F0502020204030204" pitchFamily="34" charset="0"/>
                <a:cs typeface="Times New Roman" panose="02020603050405020304" pitchFamily="18" charset="0"/>
              </a:rPr>
              <a:t>PUN</a:t>
            </a:r>
            <a:r>
              <a:rPr lang="el-GR" sz="1800" dirty="0">
                <a:effectLst/>
                <a:ea typeface="Calibri" panose="020F0502020204030204" pitchFamily="34" charset="0"/>
                <a:cs typeface="Times New Roman" panose="02020603050405020304" pitchFamily="18" charset="0"/>
              </a:rPr>
              <a:t>-</a:t>
            </a:r>
            <a:r>
              <a:rPr lang="en-US" sz="1800" dirty="0">
                <a:effectLst/>
                <a:ea typeface="Calibri" panose="020F0502020204030204" pitchFamily="34" charset="0"/>
                <a:cs typeface="Times New Roman" panose="02020603050405020304" pitchFamily="18" charset="0"/>
              </a:rPr>
              <a:t>I</a:t>
            </a:r>
            <a:r>
              <a:rPr lang="el-GR" sz="1800" dirty="0">
                <a:effectLst/>
                <a:ea typeface="Calibri" panose="020F0502020204030204" pitchFamily="34" charset="0"/>
                <a:cs typeface="Times New Roman" panose="02020603050405020304" pitchFamily="18" charset="0"/>
              </a:rPr>
              <a:t>):</a:t>
            </a:r>
            <a:endParaRPr lang="en-US" sz="1800" dirty="0">
              <a:effectLst/>
              <a:ea typeface="Calibri" panose="020F0502020204030204" pitchFamily="34" charset="0"/>
              <a:cs typeface="Times New Roman" panose="02020603050405020304" pitchFamily="18" charset="0"/>
            </a:endParaRPr>
          </a:p>
          <a:p>
            <a:pPr algn="just">
              <a:lnSpc>
                <a:spcPct val="115000"/>
              </a:lnSpc>
              <a:spcAft>
                <a:spcPts val="1000"/>
              </a:spcAft>
            </a:pPr>
            <a:endParaRPr lang="el-GR" sz="16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b="1" dirty="0">
                <a:solidFill>
                  <a:srgbClr val="002060"/>
                </a:solidFill>
                <a:effectLst/>
                <a:ea typeface="Calibri" panose="020F0502020204030204" pitchFamily="34" charset="0"/>
                <a:cs typeface="Times New Roman" panose="02020603050405020304" pitchFamily="18" charset="0"/>
              </a:rPr>
              <a:t>(</a:t>
            </a:r>
            <a:r>
              <a:rPr lang="en-US" sz="1800" b="1" dirty="0">
                <a:solidFill>
                  <a:srgbClr val="002060"/>
                </a:solidFill>
                <a:effectLst/>
                <a:ea typeface="Calibri" panose="020F0502020204030204" pitchFamily="34" charset="0"/>
                <a:cs typeface="Times New Roman" panose="02020603050405020304" pitchFamily="18" charset="0"/>
              </a:rPr>
              <a:t>CC</a:t>
            </a:r>
            <a:r>
              <a:rPr lang="el-GR" sz="1800" b="1" dirty="0">
                <a:solidFill>
                  <a:srgbClr val="002060"/>
                </a:solidFill>
                <a:effectLst/>
                <a:ea typeface="Calibri" panose="020F0502020204030204" pitchFamily="34" charset="0"/>
                <a:cs typeface="Times New Roman" panose="02020603050405020304" pitchFamily="18" charset="0"/>
              </a:rPr>
              <a:t>): το </a:t>
            </a:r>
            <a:r>
              <a:rPr lang="en-US" sz="1800" b="1" dirty="0">
                <a:solidFill>
                  <a:srgbClr val="002060"/>
                </a:solidFill>
                <a:effectLst/>
                <a:ea typeface="Calibri" panose="020F0502020204030204" pitchFamily="34" charset="0"/>
                <a:cs typeface="Times New Roman" panose="02020603050405020304" pitchFamily="18" charset="0"/>
              </a:rPr>
              <a:t>A </a:t>
            </a:r>
            <a:r>
              <a:rPr lang="el-GR" sz="1800" b="1" dirty="0">
                <a:solidFill>
                  <a:srgbClr val="002060"/>
                </a:solidFill>
                <a:effectLst/>
                <a:ea typeface="Calibri" panose="020F0502020204030204" pitchFamily="34" charset="0"/>
                <a:cs typeface="Times New Roman" panose="02020603050405020304" pitchFamily="18" charset="0"/>
              </a:rPr>
              <a:t>συνδέεται σταθερά με το Β (δηλ. όλα τα Α ακολουθούνται ως τώρα πάντοτε από τα Β).</a:t>
            </a:r>
            <a:endParaRPr lang="el-GR" sz="1600" b="1" dirty="0">
              <a:solidFill>
                <a:srgbClr val="002060"/>
              </a:solidFill>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b="1" dirty="0">
                <a:solidFill>
                  <a:srgbClr val="002060"/>
                </a:solidFill>
                <a:effectLst/>
                <a:ea typeface="Calibri" panose="020F0502020204030204" pitchFamily="34" charset="0"/>
                <a:cs typeface="Times New Roman" panose="02020603050405020304" pitchFamily="18" charset="0"/>
              </a:rPr>
              <a:t>(</a:t>
            </a:r>
            <a:r>
              <a:rPr lang="en-US" sz="1800" b="1" dirty="0">
                <a:solidFill>
                  <a:srgbClr val="002060"/>
                </a:solidFill>
                <a:effectLst/>
                <a:ea typeface="Calibri" panose="020F0502020204030204" pitchFamily="34" charset="0"/>
                <a:cs typeface="Times New Roman" panose="02020603050405020304" pitchFamily="18" charset="0"/>
              </a:rPr>
              <a:t>FI</a:t>
            </a:r>
            <a:r>
              <a:rPr lang="el-GR" sz="1800" b="1" dirty="0">
                <a:solidFill>
                  <a:srgbClr val="002060"/>
                </a:solidFill>
                <a:effectLst/>
                <a:ea typeface="Calibri" panose="020F0502020204030204" pitchFamily="34" charset="0"/>
                <a:cs typeface="Times New Roman" panose="02020603050405020304" pitchFamily="18" charset="0"/>
              </a:rPr>
              <a:t>): Το </a:t>
            </a:r>
            <a:r>
              <a:rPr lang="en-US" sz="1800" b="1" dirty="0">
                <a:solidFill>
                  <a:srgbClr val="002060"/>
                </a:solidFill>
                <a:effectLst/>
                <a:ea typeface="Calibri" panose="020F0502020204030204" pitchFamily="34" charset="0"/>
                <a:cs typeface="Times New Roman" panose="02020603050405020304" pitchFamily="18" charset="0"/>
              </a:rPr>
              <a:t>a </a:t>
            </a:r>
            <a:r>
              <a:rPr lang="el-GR" sz="1800" b="1" dirty="0">
                <a:solidFill>
                  <a:srgbClr val="002060"/>
                </a:solidFill>
                <a:effectLst/>
                <a:ea typeface="Calibri" panose="020F0502020204030204" pitchFamily="34" charset="0"/>
                <a:cs typeface="Times New Roman" panose="02020603050405020304" pitchFamily="18" charset="0"/>
              </a:rPr>
              <a:t>είναι </a:t>
            </a:r>
            <a:r>
              <a:rPr lang="en-US" sz="1800" b="1" dirty="0">
                <a:solidFill>
                  <a:srgbClr val="002060"/>
                </a:solidFill>
                <a:effectLst/>
                <a:ea typeface="Calibri" panose="020F0502020204030204" pitchFamily="34" charset="0"/>
                <a:cs typeface="Times New Roman" panose="02020603050405020304" pitchFamily="18" charset="0"/>
              </a:rPr>
              <a:t>A</a:t>
            </a:r>
            <a:r>
              <a:rPr lang="el-GR" sz="1800" b="1" dirty="0">
                <a:solidFill>
                  <a:srgbClr val="002060"/>
                </a:solidFill>
                <a:effectLst/>
                <a:ea typeface="Calibri" panose="020F0502020204030204" pitchFamily="34" charset="0"/>
                <a:cs typeface="Times New Roman" panose="02020603050405020304" pitchFamily="18" charset="0"/>
              </a:rPr>
              <a:t> (μια νέα περίπτωση του </a:t>
            </a:r>
            <a:r>
              <a:rPr lang="en-US" sz="1800" b="1" dirty="0">
                <a:solidFill>
                  <a:srgbClr val="002060"/>
                </a:solidFill>
                <a:effectLst/>
                <a:ea typeface="Calibri" panose="020F0502020204030204" pitchFamily="34" charset="0"/>
                <a:cs typeface="Times New Roman" panose="02020603050405020304" pitchFamily="18" charset="0"/>
              </a:rPr>
              <a:t>A</a:t>
            </a:r>
            <a:r>
              <a:rPr lang="el-GR" sz="1800" b="1" dirty="0">
                <a:solidFill>
                  <a:srgbClr val="002060"/>
                </a:solidFill>
                <a:effectLst/>
                <a:ea typeface="Calibri" panose="020F0502020204030204" pitchFamily="34" charset="0"/>
                <a:cs typeface="Times New Roman" panose="02020603050405020304" pitchFamily="18" charset="0"/>
              </a:rPr>
              <a:t>).</a:t>
            </a:r>
            <a:endParaRPr lang="el-GR" sz="1600" b="1" dirty="0">
              <a:solidFill>
                <a:srgbClr val="002060"/>
              </a:solidFill>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b="1" dirty="0">
                <a:solidFill>
                  <a:srgbClr val="002060"/>
                </a:solidFill>
                <a:effectLst/>
                <a:ea typeface="Calibri" panose="020F0502020204030204" pitchFamily="34" charset="0"/>
                <a:cs typeface="Times New Roman" panose="02020603050405020304" pitchFamily="18" charset="0"/>
              </a:rPr>
              <a:t>(</a:t>
            </a:r>
            <a:r>
              <a:rPr lang="en-US" sz="1800" b="1" dirty="0">
                <a:solidFill>
                  <a:srgbClr val="002060"/>
                </a:solidFill>
                <a:effectLst/>
                <a:ea typeface="Calibri" panose="020F0502020204030204" pitchFamily="34" charset="0"/>
                <a:cs typeface="Times New Roman" panose="02020603050405020304" pitchFamily="18" charset="0"/>
              </a:rPr>
              <a:t>PUN</a:t>
            </a:r>
            <a:r>
              <a:rPr lang="el-GR" sz="1800" b="1" dirty="0">
                <a:solidFill>
                  <a:srgbClr val="002060"/>
                </a:solidFill>
                <a:effectLst/>
                <a:ea typeface="Calibri" panose="020F0502020204030204" pitchFamily="34" charset="0"/>
                <a:cs typeface="Times New Roman" panose="02020603050405020304" pitchFamily="18" charset="0"/>
              </a:rPr>
              <a:t>): Η πορεία της φύσης εξακολουθεί πάντα η ίδια ομοιόμορφα. </a:t>
            </a:r>
            <a:endParaRPr lang="el-GR" sz="1600" b="1" dirty="0">
              <a:solidFill>
                <a:srgbClr val="002060"/>
              </a:solidFill>
              <a:effectLst/>
              <a:ea typeface="Calibri" panose="020F0502020204030204" pitchFamily="34" charset="0"/>
              <a:cs typeface="Times New Roman" panose="02020603050405020304" pitchFamily="18" charset="0"/>
            </a:endParaRPr>
          </a:p>
          <a:p>
            <a:pPr algn="just">
              <a:lnSpc>
                <a:spcPct val="115000"/>
              </a:lnSpc>
              <a:spcAft>
                <a:spcPts val="1000"/>
              </a:spcAft>
            </a:pPr>
            <a:r>
              <a:rPr lang="el-GR" sz="1800" b="1" dirty="0">
                <a:solidFill>
                  <a:srgbClr val="002060"/>
                </a:solidFill>
                <a:effectLst/>
                <a:ea typeface="Calibri" panose="020F0502020204030204" pitchFamily="34" charset="0"/>
                <a:cs typeface="Times New Roman" panose="02020603050405020304" pitchFamily="18" charset="0"/>
              </a:rPr>
              <a:t>Επομένως, το </a:t>
            </a:r>
            <a:r>
              <a:rPr lang="en-US" sz="1800" b="1" dirty="0">
                <a:solidFill>
                  <a:srgbClr val="002060"/>
                </a:solidFill>
                <a:effectLst/>
                <a:ea typeface="Calibri" panose="020F0502020204030204" pitchFamily="34" charset="0"/>
                <a:cs typeface="Times New Roman" panose="02020603050405020304" pitchFamily="18" charset="0"/>
              </a:rPr>
              <a:t>a </a:t>
            </a:r>
            <a:r>
              <a:rPr lang="el-GR" sz="1800" b="1" dirty="0">
                <a:solidFill>
                  <a:srgbClr val="002060"/>
                </a:solidFill>
                <a:effectLst/>
                <a:ea typeface="Calibri" panose="020F0502020204030204" pitchFamily="34" charset="0"/>
                <a:cs typeface="Times New Roman" panose="02020603050405020304" pitchFamily="18" charset="0"/>
              </a:rPr>
              <a:t>είναι </a:t>
            </a:r>
            <a:r>
              <a:rPr lang="en-US" sz="1800" b="1" dirty="0">
                <a:solidFill>
                  <a:srgbClr val="002060"/>
                </a:solidFill>
                <a:effectLst/>
                <a:ea typeface="Calibri" panose="020F0502020204030204" pitchFamily="34" charset="0"/>
                <a:cs typeface="Times New Roman" panose="02020603050405020304" pitchFamily="18" charset="0"/>
              </a:rPr>
              <a:t>B</a:t>
            </a:r>
            <a:r>
              <a:rPr lang="el-GR" sz="1800" b="1" dirty="0">
                <a:solidFill>
                  <a:srgbClr val="002060"/>
                </a:solidFill>
                <a:effectLst/>
                <a:ea typeface="Calibri" panose="020F0502020204030204" pitchFamily="34" charset="0"/>
                <a:cs typeface="Times New Roman" panose="02020603050405020304" pitchFamily="18" charset="0"/>
              </a:rPr>
              <a:t> (η νέα περίπτωση του </a:t>
            </a:r>
            <a:r>
              <a:rPr lang="en-US" sz="1800" b="1" dirty="0">
                <a:solidFill>
                  <a:srgbClr val="002060"/>
                </a:solidFill>
                <a:effectLst/>
                <a:ea typeface="Calibri" panose="020F0502020204030204" pitchFamily="34" charset="0"/>
                <a:cs typeface="Times New Roman" panose="02020603050405020304" pitchFamily="18" charset="0"/>
              </a:rPr>
              <a:t>A </a:t>
            </a:r>
            <a:r>
              <a:rPr lang="el-GR" sz="1800" b="1" dirty="0">
                <a:solidFill>
                  <a:srgbClr val="002060"/>
                </a:solidFill>
                <a:effectLst/>
                <a:ea typeface="Calibri" panose="020F0502020204030204" pitchFamily="34" charset="0"/>
                <a:cs typeface="Times New Roman" panose="02020603050405020304" pitchFamily="18" charset="0"/>
              </a:rPr>
              <a:t>θα ακολουθηθεί από μια νέα περίπτωση του </a:t>
            </a:r>
            <a:r>
              <a:rPr lang="en-US" sz="1800" b="1" dirty="0">
                <a:solidFill>
                  <a:srgbClr val="002060"/>
                </a:solidFill>
                <a:effectLst/>
                <a:ea typeface="Calibri" panose="020F0502020204030204" pitchFamily="34" charset="0"/>
                <a:cs typeface="Times New Roman" panose="02020603050405020304" pitchFamily="18" charset="0"/>
              </a:rPr>
              <a:t>B</a:t>
            </a:r>
            <a:r>
              <a:rPr lang="el-GR" sz="1800" b="1" dirty="0">
                <a:solidFill>
                  <a:srgbClr val="002060"/>
                </a:solidFill>
                <a:effectLst/>
                <a:ea typeface="Calibri" panose="020F0502020204030204" pitchFamily="34" charset="0"/>
                <a:cs typeface="Times New Roman" panose="02020603050405020304" pitchFamily="18" charset="0"/>
              </a:rPr>
              <a:t>). </a:t>
            </a:r>
            <a:endParaRPr lang="el-GR" sz="1600" b="1" dirty="0">
              <a:solidFill>
                <a:srgbClr val="002060"/>
              </a:solidFill>
              <a:effectLst/>
              <a:ea typeface="Calibri" panose="020F0502020204030204" pitchFamily="34" charset="0"/>
              <a:cs typeface="Times New Roman" panose="02020603050405020304" pitchFamily="18" charset="0"/>
            </a:endParaRPr>
          </a:p>
          <a:p>
            <a:pPr algn="just"/>
            <a:r>
              <a:rPr lang="el-GR" sz="1800" dirty="0">
                <a:effectLst/>
                <a:ea typeface="Calibri" panose="020F0502020204030204" pitchFamily="34" charset="0"/>
              </a:rPr>
              <a:t>θα ήταν αποδεικτική και το συμπέρασμα θα ακολουθούσε αναγκαία από τις προκείμενες.  Τότε ενδεχομένως η λογική αναγκαιότητα μέσω της οποίας το συμπέρασμα ακολουθεί από τις προκείμενες θα αντανακλούσε τη φυσική αναγκαιότητα μέσω της οποίας οι αιτίες επιφέρουν τα αποτελέσματα (κάτι που ισχύει ήδη βεβαίως και στον Αριστοτέλη). </a:t>
            </a:r>
            <a:r>
              <a:rPr lang="el-GR" sz="1800" b="1" dirty="0">
                <a:effectLst/>
                <a:ea typeface="Calibri" panose="020F0502020204030204" pitchFamily="34" charset="0"/>
              </a:rPr>
              <a:t>Ωστόσο για να είναι η (</a:t>
            </a:r>
            <a:r>
              <a:rPr lang="en-US" sz="1800" b="1" dirty="0">
                <a:effectLst/>
                <a:ea typeface="Calibri" panose="020F0502020204030204" pitchFamily="34" charset="0"/>
              </a:rPr>
              <a:t>PUN</a:t>
            </a:r>
            <a:r>
              <a:rPr lang="el-GR" sz="1800" b="1" dirty="0">
                <a:effectLst/>
                <a:ea typeface="Calibri" panose="020F0502020204030204" pitchFamily="34" charset="0"/>
              </a:rPr>
              <a:t>-</a:t>
            </a:r>
            <a:r>
              <a:rPr lang="en-US" sz="1800" b="1" dirty="0">
                <a:effectLst/>
                <a:ea typeface="Calibri" panose="020F0502020204030204" pitchFamily="34" charset="0"/>
              </a:rPr>
              <a:t>I</a:t>
            </a:r>
            <a:r>
              <a:rPr lang="el-GR" sz="1800" b="1" dirty="0">
                <a:effectLst/>
                <a:ea typeface="Calibri" panose="020F0502020204030204" pitchFamily="34" charset="0"/>
              </a:rPr>
              <a:t>) ένα έγκυρο επιχείρημα το </a:t>
            </a:r>
            <a:r>
              <a:rPr lang="en-US" sz="1800" b="1" dirty="0">
                <a:effectLst/>
                <a:ea typeface="Calibri" panose="020F0502020204030204" pitchFamily="34" charset="0"/>
              </a:rPr>
              <a:t>PUN </a:t>
            </a:r>
            <a:r>
              <a:rPr lang="el-GR" sz="1800" b="1" dirty="0">
                <a:effectLst/>
                <a:ea typeface="Calibri" panose="020F0502020204030204" pitchFamily="34" charset="0"/>
              </a:rPr>
              <a:t>θα πρέπει να είναι αποδείξιμα αληθές, </a:t>
            </a:r>
            <a:r>
              <a:rPr lang="el-GR" sz="1800" dirty="0">
                <a:effectLst/>
                <a:ea typeface="Calibri" panose="020F0502020204030204" pitchFamily="34" charset="0"/>
              </a:rPr>
              <a:t>κατά τον </a:t>
            </a:r>
            <a:r>
              <a:rPr lang="en-US" sz="1800" dirty="0">
                <a:effectLst/>
                <a:ea typeface="Calibri" panose="020F0502020204030204" pitchFamily="34" charset="0"/>
              </a:rPr>
              <a:t>Hume.</a:t>
            </a:r>
            <a:endParaRPr lang="el-GR" dirty="0"/>
          </a:p>
        </p:txBody>
      </p:sp>
    </p:spTree>
    <p:extLst>
      <p:ext uri="{BB962C8B-B14F-4D97-AF65-F5344CB8AC3E}">
        <p14:creationId xmlns:p14="http://schemas.microsoft.com/office/powerpoint/2010/main" val="38336075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1E787F-3949-42EB-B038-19ADC9D03481}"/>
              </a:ext>
            </a:extLst>
          </p:cNvPr>
          <p:cNvSpPr txBox="1"/>
          <p:nvPr/>
        </p:nvSpPr>
        <p:spPr>
          <a:xfrm>
            <a:off x="1268361" y="845343"/>
            <a:ext cx="9842091" cy="5078313"/>
          </a:xfrm>
          <a:prstGeom prst="rect">
            <a:avLst/>
          </a:prstGeom>
          <a:noFill/>
        </p:spPr>
        <p:txBody>
          <a:bodyPr wrap="square">
            <a:spAutoFit/>
          </a:bodyPr>
          <a:lstStyle/>
          <a:p>
            <a:r>
              <a:rPr lang="el-GR" sz="1800" dirty="0">
                <a:effectLst/>
                <a:ea typeface="Calibri" panose="020F0502020204030204" pitchFamily="34" charset="0"/>
              </a:rPr>
              <a:t>Υπάρχουν δυο ενδεχόμενα εδώ. </a:t>
            </a:r>
            <a:endParaRPr lang="en-US" sz="1800" dirty="0">
              <a:effectLst/>
              <a:ea typeface="Calibri" panose="020F0502020204030204" pitchFamily="34" charset="0"/>
            </a:endParaRPr>
          </a:p>
          <a:p>
            <a:endParaRPr lang="en-US" sz="1800" dirty="0">
              <a:effectLst/>
              <a:ea typeface="Calibri" panose="020F0502020204030204" pitchFamily="34" charset="0"/>
            </a:endParaRPr>
          </a:p>
          <a:p>
            <a:pPr marL="285750" indent="-285750" algn="just">
              <a:buFont typeface="Wingdings" panose="05000000000000000000" pitchFamily="2" charset="2"/>
              <a:buChar char="q"/>
            </a:pPr>
            <a:r>
              <a:rPr lang="el-GR" sz="1800" dirty="0">
                <a:effectLst/>
                <a:ea typeface="Calibri" panose="020F0502020204030204" pitchFamily="34" charset="0"/>
              </a:rPr>
              <a:t>Το πρώτο είναι η </a:t>
            </a:r>
            <a:r>
              <a:rPr lang="en-US" sz="1800" dirty="0">
                <a:effectLst/>
                <a:ea typeface="Calibri" panose="020F0502020204030204" pitchFamily="34" charset="0"/>
              </a:rPr>
              <a:t>PUN </a:t>
            </a:r>
            <a:r>
              <a:rPr lang="el-GR" sz="1800" dirty="0">
                <a:effectLst/>
                <a:ea typeface="Calibri" panose="020F0502020204030204" pitchFamily="34" charset="0"/>
              </a:rPr>
              <a:t>να αποδεικνύεται η ίδια </a:t>
            </a:r>
            <a:r>
              <a:rPr lang="el-GR" sz="1800" b="1" dirty="0">
                <a:effectLst/>
                <a:ea typeface="Calibri" panose="020F0502020204030204" pitchFamily="34" charset="0"/>
              </a:rPr>
              <a:t>μέσω ενός αποδεικτικού επιχειρήματος</a:t>
            </a:r>
            <a:r>
              <a:rPr lang="el-GR" sz="1800" dirty="0">
                <a:effectLst/>
                <a:ea typeface="Calibri" panose="020F0502020204030204" pitchFamily="34" charset="0"/>
              </a:rPr>
              <a:t>. Αλλά κάτι τέτοιο, επισημαίνει ο </a:t>
            </a:r>
            <a:r>
              <a:rPr lang="en-US" sz="1800" dirty="0">
                <a:effectLst/>
                <a:ea typeface="Calibri" panose="020F0502020204030204" pitchFamily="34" charset="0"/>
              </a:rPr>
              <a:t>Hume</a:t>
            </a:r>
            <a:r>
              <a:rPr lang="el-GR" sz="1800" dirty="0">
                <a:effectLst/>
                <a:ea typeface="Calibri" panose="020F0502020204030204" pitchFamily="34" charset="0"/>
              </a:rPr>
              <a:t>, είναι αδύνατον καθώς </a:t>
            </a:r>
            <a:r>
              <a:rPr lang="el-GR" sz="1800" b="1" dirty="0">
                <a:effectLst/>
                <a:ea typeface="Calibri" panose="020F0502020204030204" pitchFamily="34" charset="0"/>
              </a:rPr>
              <a:t>«μπορούμε έστω και να συλλάβουμε μια μεταβολή στην πορεία της φύσης</a:t>
            </a:r>
            <a:r>
              <a:rPr lang="el-GR" sz="1800" dirty="0">
                <a:effectLst/>
                <a:ea typeface="Calibri" panose="020F0502020204030204" pitchFamily="34" charset="0"/>
              </a:rPr>
              <a:t>, πράγμα που αποδεικνύει επαρκώς ότι μια τέτοια μεταβολή δεν είναι απολύτως αδύνατη» (1739, 89). </a:t>
            </a:r>
            <a:endParaRPr lang="en-US" sz="1800" dirty="0">
              <a:effectLst/>
              <a:ea typeface="Calibri" panose="020F0502020204030204" pitchFamily="34" charset="0"/>
            </a:endParaRPr>
          </a:p>
          <a:p>
            <a:pPr marL="285750" indent="-285750" algn="just">
              <a:buFont typeface="Wingdings" panose="05000000000000000000" pitchFamily="2" charset="2"/>
              <a:buChar char="Ø"/>
            </a:pPr>
            <a:r>
              <a:rPr lang="el-GR" sz="1800" dirty="0">
                <a:effectLst/>
                <a:ea typeface="Calibri" panose="020F0502020204030204" pitchFamily="34" charset="0"/>
              </a:rPr>
              <a:t> η </a:t>
            </a:r>
            <a:r>
              <a:rPr lang="en-US" sz="1800" i="1" dirty="0">
                <a:effectLst/>
                <a:ea typeface="Calibri" panose="020F0502020204030204" pitchFamily="34" charset="0"/>
              </a:rPr>
              <a:t>PUN </a:t>
            </a:r>
            <a:r>
              <a:rPr lang="el-GR" sz="1800" dirty="0">
                <a:effectLst/>
                <a:ea typeface="Calibri" panose="020F0502020204030204" pitchFamily="34" charset="0"/>
              </a:rPr>
              <a:t>δεν μπορεί να αποδειχθεί </a:t>
            </a:r>
            <a:r>
              <a:rPr lang="en-US" sz="1800" i="1" dirty="0">
                <a:effectLst/>
                <a:ea typeface="Calibri" panose="020F0502020204030204" pitchFamily="34" charset="0"/>
              </a:rPr>
              <a:t>a priori </a:t>
            </a:r>
            <a:r>
              <a:rPr lang="el-GR" sz="1800" dirty="0">
                <a:effectLst/>
                <a:ea typeface="Calibri" panose="020F0502020204030204" pitchFamily="34" charset="0"/>
              </a:rPr>
              <a:t>μέσω του καθαρού Λόγου. Δεν είναι μια αρχή του Λόγου. </a:t>
            </a:r>
          </a:p>
          <a:p>
            <a:pPr marL="285750" indent="-285750" algn="just">
              <a:buFont typeface="Wingdings" panose="05000000000000000000" pitchFamily="2" charset="2"/>
              <a:buChar char="Ø"/>
            </a:pPr>
            <a:endParaRPr lang="el-GR" dirty="0">
              <a:ea typeface="Calibri" panose="020F0502020204030204" pitchFamily="34" charset="0"/>
            </a:endParaRPr>
          </a:p>
          <a:p>
            <a:pPr marL="285750" indent="-285750" algn="just">
              <a:buFont typeface="Wingdings" panose="05000000000000000000" pitchFamily="2" charset="2"/>
              <a:buChar char="Ø"/>
            </a:pPr>
            <a:endParaRPr lang="en-US" sz="1800" dirty="0">
              <a:effectLst/>
              <a:ea typeface="Calibri" panose="020F0502020204030204" pitchFamily="34" charset="0"/>
            </a:endParaRPr>
          </a:p>
          <a:p>
            <a:pPr algn="just"/>
            <a:endParaRPr lang="en-US" dirty="0">
              <a:ea typeface="Calibri" panose="020F0502020204030204" pitchFamily="34" charset="0"/>
            </a:endParaRPr>
          </a:p>
          <a:p>
            <a:pPr marL="285750" indent="-285750" algn="just">
              <a:buFont typeface="Wingdings" panose="05000000000000000000" pitchFamily="2" charset="2"/>
              <a:buChar char="q"/>
            </a:pPr>
            <a:r>
              <a:rPr lang="el-GR" sz="1800" dirty="0">
                <a:effectLst/>
                <a:ea typeface="Calibri" panose="020F0502020204030204" pitchFamily="34" charset="0"/>
              </a:rPr>
              <a:t>Το άλλο ενδεχόμενο είναι η </a:t>
            </a:r>
            <a:r>
              <a:rPr lang="en-US" sz="1800" dirty="0">
                <a:effectLst/>
                <a:ea typeface="Calibri" panose="020F0502020204030204" pitchFamily="34" charset="0"/>
              </a:rPr>
              <a:t>PUN </a:t>
            </a:r>
            <a:r>
              <a:rPr lang="el-GR" sz="1800" dirty="0">
                <a:effectLst/>
                <a:ea typeface="Calibri" panose="020F0502020204030204" pitchFamily="34" charset="0"/>
              </a:rPr>
              <a:t>να αποδεικνύεται μέσω της προσφυγής </a:t>
            </a:r>
            <a:r>
              <a:rPr lang="el-GR" sz="1800" b="1" dirty="0">
                <a:effectLst/>
                <a:ea typeface="Calibri" panose="020F0502020204030204" pitchFamily="34" charset="0"/>
              </a:rPr>
              <a:t>στην εμπειρία</a:t>
            </a:r>
            <a:r>
              <a:rPr lang="el-GR" sz="1800" dirty="0">
                <a:effectLst/>
                <a:ea typeface="Calibri" panose="020F0502020204030204" pitchFamily="34" charset="0"/>
              </a:rPr>
              <a:t>. Αλλά όπως επισημαίνει ο </a:t>
            </a:r>
            <a:r>
              <a:rPr lang="en-US" sz="1800" dirty="0">
                <a:effectLst/>
                <a:ea typeface="Calibri" panose="020F0502020204030204" pitchFamily="34" charset="0"/>
              </a:rPr>
              <a:t>Hume</a:t>
            </a:r>
            <a:r>
              <a:rPr lang="el-GR" sz="1800" dirty="0">
                <a:effectLst/>
                <a:ea typeface="Calibri" panose="020F0502020204030204" pitchFamily="34" charset="0"/>
              </a:rPr>
              <a:t>, η εμπειρία (υπό τη μορφή των </a:t>
            </a:r>
            <a:r>
              <a:rPr lang="el-GR" sz="1800" i="1" dirty="0">
                <a:effectLst/>
                <a:ea typeface="Calibri" panose="020F0502020204030204" pitchFamily="34" charset="0"/>
              </a:rPr>
              <a:t>παρελθοντικών</a:t>
            </a:r>
            <a:r>
              <a:rPr lang="el-GR" sz="1800" dirty="0">
                <a:effectLst/>
                <a:ea typeface="Calibri" panose="020F0502020204030204" pitchFamily="34" charset="0"/>
              </a:rPr>
              <a:t> σταθερών συζεύξεων) δεν είναι ικανή να κατευθύνει το Λόγο στην απόδειξη της </a:t>
            </a:r>
            <a:r>
              <a:rPr lang="en-US" sz="1800" dirty="0">
                <a:effectLst/>
                <a:ea typeface="Calibri" panose="020F0502020204030204" pitchFamily="34" charset="0"/>
              </a:rPr>
              <a:t>PUN</a:t>
            </a:r>
            <a:r>
              <a:rPr lang="el-GR" sz="1800" dirty="0">
                <a:effectLst/>
                <a:ea typeface="Calibri" panose="020F0502020204030204" pitchFamily="34" charset="0"/>
              </a:rPr>
              <a:t>. </a:t>
            </a:r>
          </a:p>
          <a:p>
            <a:pPr marL="263525" algn="just"/>
            <a:r>
              <a:rPr lang="el-GR" sz="1800" dirty="0">
                <a:effectLst/>
                <a:ea typeface="Calibri" panose="020F0502020204030204" pitchFamily="34" charset="0"/>
              </a:rPr>
              <a:t>Κάθε προσπάθεια να εδραιώσουμε την Αρχή της Ομοιομορφίας της Φύσης στην εμπειρία </a:t>
            </a:r>
            <a:r>
              <a:rPr lang="el-GR" sz="1800" b="1" dirty="0">
                <a:effectLst/>
                <a:ea typeface="Calibri" panose="020F0502020204030204" pitchFamily="34" charset="0"/>
              </a:rPr>
              <a:t>θα ήταν κυκλική</a:t>
            </a:r>
            <a:r>
              <a:rPr lang="el-GR" sz="1800" dirty="0">
                <a:effectLst/>
                <a:ea typeface="Calibri" panose="020F0502020204030204" pitchFamily="34" charset="0"/>
              </a:rPr>
              <a:t>. Από την παρατήρηση </a:t>
            </a:r>
            <a:r>
              <a:rPr lang="el-GR" sz="1800" i="1" dirty="0">
                <a:effectLst/>
                <a:ea typeface="Calibri" panose="020F0502020204030204" pitchFamily="34" charset="0"/>
              </a:rPr>
              <a:t>παρελθοντικών</a:t>
            </a:r>
            <a:r>
              <a:rPr lang="el-GR" sz="1800" dirty="0">
                <a:effectLst/>
                <a:ea typeface="Calibri" panose="020F0502020204030204" pitchFamily="34" charset="0"/>
              </a:rPr>
              <a:t> ομοιομορφιών στη φύση, δεν μπορεί να συναχθεί το ότι η φύση </a:t>
            </a:r>
            <a:r>
              <a:rPr lang="el-GR" sz="1800" i="1" dirty="0">
                <a:effectLst/>
                <a:ea typeface="Calibri" panose="020F0502020204030204" pitchFamily="34" charset="0"/>
              </a:rPr>
              <a:t>είναι</a:t>
            </a:r>
            <a:r>
              <a:rPr lang="el-GR" sz="1800" dirty="0">
                <a:effectLst/>
                <a:ea typeface="Calibri" panose="020F0502020204030204" pitchFamily="34" charset="0"/>
              </a:rPr>
              <a:t> ομοιόμορφη, δηλαδή ότι υπάρχει «μια ομοιότητα ανάμεσα σε εκείνα τα αντικείμενα των οποίων έχουμε εμπειρία [δηλ. των παρελθοντικών ομοιομορφιών] και εκείνα των οποίων δεν έχουμε [δηλ. των μελλοντικών ομοιομορφιών στη φύση]» (1739, 90).</a:t>
            </a:r>
            <a:endParaRPr lang="el-GR" dirty="0"/>
          </a:p>
        </p:txBody>
      </p:sp>
    </p:spTree>
    <p:extLst>
      <p:ext uri="{BB962C8B-B14F-4D97-AF65-F5344CB8AC3E}">
        <p14:creationId xmlns:p14="http://schemas.microsoft.com/office/powerpoint/2010/main" val="1222794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1051" y="1253331"/>
            <a:ext cx="10515600" cy="4351338"/>
          </a:xfrm>
        </p:spPr>
        <p:txBody>
          <a:bodyPr>
            <a:normAutofit fontScale="85000" lnSpcReduction="20000"/>
          </a:bodyPr>
          <a:lstStyle/>
          <a:p>
            <a:pPr marL="0" indent="0" algn="just">
              <a:buNone/>
            </a:pPr>
            <a:r>
              <a:rPr lang="en-US" dirty="0"/>
              <a:t>3. </a:t>
            </a:r>
            <a:r>
              <a:rPr lang="en-US" b="1" dirty="0"/>
              <a:t>§18 </a:t>
            </a:r>
            <a:r>
              <a:rPr lang="el-GR" dirty="0"/>
              <a:t>Εάν υπήρχε κάποια υλική υπόσταση χωρίς τον νου</a:t>
            </a:r>
            <a:r>
              <a:rPr lang="en-US" dirty="0"/>
              <a:t>, </a:t>
            </a:r>
            <a:r>
              <a:rPr lang="el-GR" dirty="0">
                <a:solidFill>
                  <a:srgbClr val="FF0000"/>
                </a:solidFill>
              </a:rPr>
              <a:t>θα τη γνωρίζαμε</a:t>
            </a:r>
            <a:r>
              <a:rPr lang="en-US" dirty="0"/>
              <a:t>. </a:t>
            </a:r>
            <a:r>
              <a:rPr lang="el-GR" dirty="0"/>
              <a:t>Θα τη γνωρίζαμε είτε μέσω των αισθήσεων, είτε με το λόγο</a:t>
            </a:r>
            <a:r>
              <a:rPr lang="en-US" dirty="0"/>
              <a:t>. </a:t>
            </a:r>
            <a:r>
              <a:rPr lang="el-GR" dirty="0"/>
              <a:t>Δεν τη γνωρίζουμε μέσω των αισθήσεων.</a:t>
            </a:r>
            <a:r>
              <a:rPr lang="en-US" dirty="0"/>
              <a:t> </a:t>
            </a:r>
            <a:endParaRPr lang="el-GR" dirty="0"/>
          </a:p>
          <a:p>
            <a:pPr marL="0" indent="0" algn="just">
              <a:buNone/>
            </a:pPr>
            <a:endParaRPr lang="en-US" dirty="0"/>
          </a:p>
          <a:p>
            <a:pPr marL="0" indent="0" algn="just">
              <a:buNone/>
            </a:pPr>
            <a:r>
              <a:rPr lang="el-GR" dirty="0"/>
              <a:t>Καμία</a:t>
            </a:r>
            <a:r>
              <a:rPr lang="en-US" dirty="0"/>
              <a:t> </a:t>
            </a:r>
            <a:r>
              <a:rPr lang="el-GR" dirty="0">
                <a:solidFill>
                  <a:srgbClr val="FF0000"/>
                </a:solidFill>
              </a:rPr>
              <a:t>αναγκαία σύνδεση μεταξύ των σωμάτων </a:t>
            </a:r>
            <a:r>
              <a:rPr lang="en-US" dirty="0">
                <a:solidFill>
                  <a:srgbClr val="FF0000"/>
                </a:solidFill>
              </a:rPr>
              <a:t>(</a:t>
            </a:r>
            <a:r>
              <a:rPr lang="el-GR" dirty="0">
                <a:solidFill>
                  <a:srgbClr val="FF0000"/>
                </a:solidFill>
              </a:rPr>
              <a:t>αν υποθέσουμε ότι υπάρχουν</a:t>
            </a:r>
            <a:r>
              <a:rPr lang="en-US" dirty="0">
                <a:solidFill>
                  <a:srgbClr val="FF0000"/>
                </a:solidFill>
              </a:rPr>
              <a:t>) </a:t>
            </a:r>
            <a:r>
              <a:rPr lang="el-GR" dirty="0">
                <a:solidFill>
                  <a:srgbClr val="FF0000"/>
                </a:solidFill>
              </a:rPr>
              <a:t>και των ιδεών</a:t>
            </a:r>
            <a:r>
              <a:rPr lang="en-US" dirty="0"/>
              <a:t>. </a:t>
            </a:r>
            <a:r>
              <a:rPr lang="el-GR" dirty="0"/>
              <a:t>Οι ιδέες μπορούν να υπάρχουν ακόμη και αν δεν υπάρχει σώμα </a:t>
            </a:r>
            <a:r>
              <a:rPr lang="en-US" dirty="0"/>
              <a:t>(</a:t>
            </a:r>
            <a:r>
              <a:rPr lang="el-GR" dirty="0"/>
              <a:t>το επιχείρημα εκ των παραισθήσεων</a:t>
            </a:r>
            <a:r>
              <a:rPr lang="en-US" dirty="0"/>
              <a:t>). </a:t>
            </a:r>
          </a:p>
          <a:p>
            <a:pPr marL="0" indent="0" algn="just">
              <a:buNone/>
            </a:pPr>
            <a:endParaRPr lang="en-US" dirty="0"/>
          </a:p>
          <a:p>
            <a:pPr marL="0" indent="0" algn="just">
              <a:buNone/>
            </a:pPr>
            <a:endParaRPr lang="en-US" dirty="0"/>
          </a:p>
          <a:p>
            <a:pPr marL="0" indent="0" algn="just">
              <a:buNone/>
            </a:pPr>
            <a:r>
              <a:rPr lang="el-GR" dirty="0"/>
              <a:t>«Άρα είναι προφανές ότι η</a:t>
            </a:r>
            <a:r>
              <a:rPr lang="en-US" dirty="0"/>
              <a:t> </a:t>
            </a:r>
            <a:r>
              <a:rPr lang="el-GR" dirty="0">
                <a:solidFill>
                  <a:srgbClr val="FF0000"/>
                </a:solidFill>
              </a:rPr>
              <a:t>υπόθεση των εξωτερικών σωμάτων δεν είναι αναγκαία για την παραγωγή των ιδεών μας</a:t>
            </a:r>
            <a:r>
              <a:rPr lang="en-US" dirty="0"/>
              <a:t>, </a:t>
            </a:r>
            <a:r>
              <a:rPr lang="el-GR" dirty="0"/>
              <a:t>εφόσον είναι βέβαιο ότι κάποιες φορές παράγονται</a:t>
            </a:r>
            <a:r>
              <a:rPr lang="en-US" dirty="0"/>
              <a:t>, </a:t>
            </a:r>
            <a:r>
              <a:rPr lang="el-GR" dirty="0"/>
              <a:t>και θα μπορούσαν ενδεχομένως να παράγονται πάντα με την ίδια τάξη κατά την οποία τις βλέπουμε στον παρόν</a:t>
            </a:r>
            <a:r>
              <a:rPr lang="en-US" dirty="0"/>
              <a:t>, </a:t>
            </a:r>
            <a:r>
              <a:rPr lang="el-GR" dirty="0"/>
              <a:t>χωρίς τη συνύπαρξή τους</a:t>
            </a:r>
            <a:r>
              <a:rPr lang="en-US" dirty="0"/>
              <a:t>”.</a:t>
            </a:r>
          </a:p>
          <a:p>
            <a:endParaRPr lang="en-US" dirty="0"/>
          </a:p>
        </p:txBody>
      </p:sp>
    </p:spTree>
    <p:extLst>
      <p:ext uri="{BB962C8B-B14F-4D97-AF65-F5344CB8AC3E}">
        <p14:creationId xmlns:p14="http://schemas.microsoft.com/office/powerpoint/2010/main" val="5846204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en-US" dirty="0"/>
          </a:p>
          <a:p>
            <a:r>
              <a:rPr lang="en-US" dirty="0"/>
              <a:t>PUN             </a:t>
            </a:r>
            <a:r>
              <a:rPr lang="el-GR" dirty="0" err="1"/>
              <a:t>Αιτιακός</a:t>
            </a:r>
            <a:r>
              <a:rPr lang="el-GR" dirty="0"/>
              <a:t> Συλλογισμός</a:t>
            </a:r>
            <a:endParaRPr lang="en-US" dirty="0"/>
          </a:p>
        </p:txBody>
      </p:sp>
      <p:sp>
        <p:nvSpPr>
          <p:cNvPr id="7" name="Curved Right Arrow 6"/>
          <p:cNvSpPr/>
          <p:nvPr/>
        </p:nvSpPr>
        <p:spPr>
          <a:xfrm>
            <a:off x="1902641" y="1990293"/>
            <a:ext cx="2134200" cy="2985440"/>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Curved Left Arrow 7"/>
          <p:cNvSpPr/>
          <p:nvPr/>
        </p:nvSpPr>
        <p:spPr>
          <a:xfrm>
            <a:off x="4587821" y="1806977"/>
            <a:ext cx="3430432" cy="3168756"/>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Rectangle 8"/>
          <p:cNvSpPr/>
          <p:nvPr/>
        </p:nvSpPr>
        <p:spPr>
          <a:xfrm>
            <a:off x="2072853" y="5202833"/>
            <a:ext cx="7974854" cy="923330"/>
          </a:xfrm>
          <a:prstGeom prst="rect">
            <a:avLst/>
          </a:prstGeom>
        </p:spPr>
        <p:txBody>
          <a:bodyPr wrap="square">
            <a:spAutoFit/>
          </a:bodyPr>
          <a:lstStyle/>
          <a:p>
            <a:pPr algn="just"/>
            <a:r>
              <a:rPr lang="el-GR" dirty="0"/>
              <a:t>Ο ισχυρισμός περί κυκλικότητας</a:t>
            </a:r>
            <a:r>
              <a:rPr lang="en-US" dirty="0"/>
              <a:t>. </a:t>
            </a:r>
            <a:r>
              <a:rPr lang="el-GR" dirty="0"/>
              <a:t>Σύμφωνα με τον </a:t>
            </a:r>
            <a:r>
              <a:rPr lang="en-US" dirty="0"/>
              <a:t>Hume, </a:t>
            </a:r>
            <a:r>
              <a:rPr lang="el-GR" dirty="0"/>
              <a:t>ο κύκλος προκύπτει επειδή η </a:t>
            </a:r>
            <a:r>
              <a:rPr lang="en-US" dirty="0"/>
              <a:t>PUN </a:t>
            </a:r>
            <a:r>
              <a:rPr lang="el-GR" dirty="0"/>
              <a:t>καθιστά ορθό τον </a:t>
            </a:r>
            <a:r>
              <a:rPr lang="el-GR" dirty="0" err="1"/>
              <a:t>αιτιακό</a:t>
            </a:r>
            <a:r>
              <a:rPr lang="el-GR" dirty="0"/>
              <a:t> συλλογισμό και ο </a:t>
            </a:r>
            <a:r>
              <a:rPr lang="el-GR" dirty="0" err="1"/>
              <a:t>αιτιακός</a:t>
            </a:r>
            <a:r>
              <a:rPr lang="el-GR" dirty="0"/>
              <a:t> συλλογισμός καθιστά την </a:t>
            </a:r>
            <a:r>
              <a:rPr lang="en-US" dirty="0"/>
              <a:t>PUN </a:t>
            </a:r>
            <a:r>
              <a:rPr lang="el-GR" dirty="0"/>
              <a:t>αληθή</a:t>
            </a:r>
            <a:r>
              <a:rPr lang="en-US" dirty="0"/>
              <a:t>. </a:t>
            </a:r>
          </a:p>
        </p:txBody>
      </p:sp>
    </p:spTree>
    <p:extLst>
      <p:ext uri="{BB962C8B-B14F-4D97-AF65-F5344CB8AC3E}">
        <p14:creationId xmlns:p14="http://schemas.microsoft.com/office/powerpoint/2010/main" val="4469189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806066-EA44-43C4-AC36-B6E4DCF8C6F7}"/>
              </a:ext>
            </a:extLst>
          </p:cNvPr>
          <p:cNvSpPr txBox="1"/>
          <p:nvPr/>
        </p:nvSpPr>
        <p:spPr>
          <a:xfrm>
            <a:off x="955040" y="865238"/>
            <a:ext cx="10383520" cy="5619808"/>
          </a:xfrm>
          <a:prstGeom prst="rect">
            <a:avLst/>
          </a:prstGeom>
          <a:noFill/>
        </p:spPr>
        <p:txBody>
          <a:bodyPr wrap="square">
            <a:spAutoFit/>
          </a:bodyPr>
          <a:lstStyle/>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Η (</a:t>
            </a:r>
            <a:r>
              <a:rPr lang="en-US" sz="1800" dirty="0">
                <a:effectLst/>
                <a:ea typeface="Calibri" panose="020F0502020204030204" pitchFamily="34" charset="0"/>
                <a:cs typeface="Times New Roman" panose="02020603050405020304" pitchFamily="18" charset="0"/>
              </a:rPr>
              <a:t>PUN</a:t>
            </a:r>
            <a:r>
              <a:rPr lang="el-GR" sz="1800" dirty="0">
                <a:effectLst/>
                <a:ea typeface="Calibri" panose="020F0502020204030204" pitchFamily="34" charset="0"/>
                <a:cs typeface="Times New Roman" panose="02020603050405020304" pitchFamily="18" charset="0"/>
              </a:rPr>
              <a:t>-</a:t>
            </a:r>
            <a:r>
              <a:rPr lang="en-US" sz="1800" dirty="0">
                <a:effectLst/>
                <a:ea typeface="Calibri" panose="020F0502020204030204" pitchFamily="34" charset="0"/>
                <a:cs typeface="Times New Roman" panose="02020603050405020304" pitchFamily="18" charset="0"/>
              </a:rPr>
              <a:t>I</a:t>
            </a:r>
            <a:r>
              <a:rPr lang="el-GR" sz="1800" dirty="0">
                <a:effectLst/>
                <a:ea typeface="Calibri" panose="020F0502020204030204" pitchFamily="34" charset="0"/>
                <a:cs typeface="Times New Roman" panose="02020603050405020304" pitchFamily="18" charset="0"/>
              </a:rPr>
              <a:t>) δεν μπορεί να είναι, λοιπόν, ένα αποδεικτικό επιχείρημα. Ο Λόγος ούτε μόνος ούτε «συνεπικουρούμενος από την εμπειρία» μπορεί να δικαιολογήσει την </a:t>
            </a:r>
            <a:r>
              <a:rPr lang="en-US" sz="1800" dirty="0">
                <a:effectLst/>
                <a:ea typeface="Calibri" panose="020F0502020204030204" pitchFamily="34" charset="0"/>
                <a:cs typeface="Times New Roman" panose="02020603050405020304" pitchFamily="18" charset="0"/>
              </a:rPr>
              <a:t>PUN</a:t>
            </a:r>
            <a:r>
              <a:rPr lang="el-GR" sz="1800" dirty="0">
                <a:effectLst/>
                <a:ea typeface="Calibri" panose="020F0502020204030204" pitchFamily="34" charset="0"/>
                <a:cs typeface="Times New Roman" panose="02020603050405020304" pitchFamily="18" charset="0"/>
              </a:rPr>
              <a:t>, η οποία είναι αναγκαία για να είναι η (</a:t>
            </a:r>
            <a:r>
              <a:rPr lang="en-US" sz="1800" dirty="0">
                <a:effectLst/>
                <a:ea typeface="Calibri" panose="020F0502020204030204" pitchFamily="34" charset="0"/>
                <a:cs typeface="Times New Roman" panose="02020603050405020304" pitchFamily="18" charset="0"/>
              </a:rPr>
              <a:t>PUN</a:t>
            </a:r>
            <a:r>
              <a:rPr lang="el-GR" sz="1800" dirty="0">
                <a:effectLst/>
                <a:ea typeface="Calibri" panose="020F0502020204030204" pitchFamily="34" charset="0"/>
                <a:cs typeface="Times New Roman" panose="02020603050405020304" pitchFamily="18" charset="0"/>
              </a:rPr>
              <a:t>-</a:t>
            </a:r>
            <a:r>
              <a:rPr lang="en-US" sz="1800" dirty="0">
                <a:effectLst/>
                <a:ea typeface="Calibri" panose="020F0502020204030204" pitchFamily="34" charset="0"/>
                <a:cs typeface="Times New Roman" panose="02020603050405020304" pitchFamily="18" charset="0"/>
              </a:rPr>
              <a:t>I</a:t>
            </a:r>
            <a:r>
              <a:rPr lang="el-GR" sz="1800" dirty="0">
                <a:effectLst/>
                <a:ea typeface="Calibri" panose="020F0502020204030204" pitchFamily="34" charset="0"/>
                <a:cs typeface="Times New Roman" panose="02020603050405020304" pitchFamily="18" charset="0"/>
              </a:rPr>
              <a:t>) αποδεικτική. </a:t>
            </a: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Επομένως, η </a:t>
            </a:r>
            <a:r>
              <a:rPr lang="el-GR" sz="1800" dirty="0" err="1">
                <a:effectLst/>
                <a:ea typeface="Calibri" panose="020F0502020204030204" pitchFamily="34" charset="0"/>
                <a:cs typeface="Times New Roman" panose="02020603050405020304" pitchFamily="18" charset="0"/>
              </a:rPr>
              <a:t>αιτιακή</a:t>
            </a:r>
            <a:r>
              <a:rPr lang="el-GR" sz="1800" dirty="0">
                <a:effectLst/>
                <a:ea typeface="Calibri" panose="020F0502020204030204" pitchFamily="34" charset="0"/>
                <a:cs typeface="Times New Roman" panose="02020603050405020304" pitchFamily="18" charset="0"/>
              </a:rPr>
              <a:t> συναγωγή – δηλαδή το (</a:t>
            </a:r>
            <a:r>
              <a:rPr lang="en-US" sz="1800" dirty="0">
                <a:effectLst/>
                <a:ea typeface="Calibri" panose="020F0502020204030204" pitchFamily="34" charset="0"/>
                <a:cs typeface="Times New Roman" panose="02020603050405020304" pitchFamily="18" charset="0"/>
              </a:rPr>
              <a:t>I</a:t>
            </a:r>
            <a:r>
              <a:rPr lang="el-GR" sz="1800" dirty="0">
                <a:effectLst/>
                <a:ea typeface="Calibri" panose="020F0502020204030204" pitchFamily="34" charset="0"/>
                <a:cs typeface="Times New Roman" panose="02020603050405020304" pitchFamily="18" charset="0"/>
              </a:rPr>
              <a:t>) παραπάνω – είναι γνήσια </a:t>
            </a:r>
            <a:r>
              <a:rPr lang="el-GR" sz="1800" i="1" dirty="0">
                <a:effectLst/>
                <a:ea typeface="Calibri" panose="020F0502020204030204" pitchFamily="34" charset="0"/>
                <a:cs typeface="Times New Roman" panose="02020603050405020304" pitchFamily="18" charset="0"/>
              </a:rPr>
              <a:t>μη-αποδεικτική</a:t>
            </a:r>
            <a:r>
              <a:rPr lang="el-GR" sz="1800" dirty="0">
                <a:effectLst/>
                <a:ea typeface="Calibri" panose="020F0502020204030204" pitchFamily="34" charset="0"/>
                <a:cs typeface="Times New Roman" panose="02020603050405020304" pitchFamily="18" charset="0"/>
              </a:rPr>
              <a:t>. </a:t>
            </a: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Ο </a:t>
            </a:r>
            <a:r>
              <a:rPr lang="en-US" sz="1800" dirty="0">
                <a:effectLst/>
                <a:ea typeface="Calibri" panose="020F0502020204030204" pitchFamily="34" charset="0"/>
                <a:cs typeface="Times New Roman" panose="02020603050405020304" pitchFamily="18" charset="0"/>
              </a:rPr>
              <a:t>Hume</a:t>
            </a:r>
            <a:r>
              <a:rPr lang="el-GR" sz="1800" dirty="0">
                <a:effectLst/>
                <a:ea typeface="Calibri" panose="020F0502020204030204" pitchFamily="34" charset="0"/>
                <a:cs typeface="Times New Roman" panose="02020603050405020304" pitchFamily="18" charset="0"/>
              </a:rPr>
              <a:t> (1739, 91-92) συνοψίζει τη θέση αυτή ως εξής:</a:t>
            </a:r>
          </a:p>
          <a:p>
            <a:pPr algn="just">
              <a:lnSpc>
                <a:spcPct val="115000"/>
              </a:lnSpc>
              <a:spcAft>
                <a:spcPts val="1000"/>
              </a:spcAft>
            </a:pPr>
            <a:r>
              <a:rPr lang="el-GR" sz="1800" dirty="0">
                <a:effectLst/>
                <a:ea typeface="Calibri" panose="020F0502020204030204" pitchFamily="34" charset="0"/>
                <a:cs typeface="Times New Roman" panose="02020603050405020304" pitchFamily="18" charset="0"/>
              </a:rPr>
              <a:t> </a:t>
            </a:r>
            <a:endParaRPr lang="el-GR" dirty="0">
              <a:ea typeface="Calibri" panose="020F0502020204030204" pitchFamily="34" charset="0"/>
              <a:cs typeface="Times New Roman" panose="02020603050405020304" pitchFamily="18" charset="0"/>
            </a:endParaRPr>
          </a:p>
          <a:p>
            <a:pPr algn="just">
              <a:lnSpc>
                <a:spcPct val="115000"/>
              </a:lnSpc>
              <a:spcAft>
                <a:spcPts val="1000"/>
              </a:spcAft>
            </a:pPr>
            <a:r>
              <a:rPr lang="el-GR" sz="1800" b="1" dirty="0">
                <a:effectLst/>
                <a:ea typeface="Calibri" panose="020F0502020204030204" pitchFamily="34" charset="0"/>
                <a:cs typeface="Times New Roman" panose="02020603050405020304" pitchFamily="18" charset="0"/>
              </a:rPr>
              <a:t>«Έτσι όχι μόνο ο λόγος μας αποτυγχάνει στην ανακάλυψη της </a:t>
            </a:r>
            <a:r>
              <a:rPr lang="el-GR" sz="1800" b="1" i="1" dirty="0">
                <a:effectLst/>
                <a:ea typeface="Calibri" panose="020F0502020204030204" pitchFamily="34" charset="0"/>
                <a:cs typeface="Times New Roman" panose="02020603050405020304" pitchFamily="18" charset="0"/>
              </a:rPr>
              <a:t>έσχατης σύνδεσης</a:t>
            </a:r>
            <a:r>
              <a:rPr lang="el-GR" sz="1800" b="1" dirty="0">
                <a:effectLst/>
                <a:ea typeface="Calibri" panose="020F0502020204030204" pitchFamily="34" charset="0"/>
                <a:cs typeface="Times New Roman" panose="02020603050405020304" pitchFamily="18" charset="0"/>
              </a:rPr>
              <a:t> αιτιών και αποτελεσμάτων, αλλά ακόμη και αφότου η εμπειρία μας έχει πληροφορήσει σχετικά με τη </a:t>
            </a:r>
            <a:r>
              <a:rPr lang="el-GR" sz="1800" b="1" i="1" dirty="0">
                <a:effectLst/>
                <a:ea typeface="Calibri" panose="020F0502020204030204" pitchFamily="34" charset="0"/>
                <a:cs typeface="Times New Roman" panose="02020603050405020304" pitchFamily="18" charset="0"/>
              </a:rPr>
              <a:t>σταθερή</a:t>
            </a:r>
            <a:r>
              <a:rPr lang="el-GR" sz="1800" b="1" dirty="0">
                <a:effectLst/>
                <a:ea typeface="Calibri" panose="020F0502020204030204" pitchFamily="34" charset="0"/>
                <a:cs typeface="Times New Roman" panose="02020603050405020304" pitchFamily="18" charset="0"/>
              </a:rPr>
              <a:t> τους </a:t>
            </a:r>
            <a:r>
              <a:rPr lang="el-GR" sz="1800" b="1" i="1" dirty="0">
                <a:effectLst/>
                <a:ea typeface="Calibri" panose="020F0502020204030204" pitchFamily="34" charset="0"/>
                <a:cs typeface="Times New Roman" panose="02020603050405020304" pitchFamily="18" charset="0"/>
              </a:rPr>
              <a:t>σύζευξη</a:t>
            </a:r>
            <a:r>
              <a:rPr lang="el-GR" sz="1800" b="1" dirty="0">
                <a:effectLst/>
                <a:ea typeface="Calibri" panose="020F0502020204030204" pitchFamily="34" charset="0"/>
                <a:cs typeface="Times New Roman" panose="02020603050405020304" pitchFamily="18" charset="0"/>
              </a:rPr>
              <a:t>, είναι αδύνατον για εμάς να ικανοποιήσουμε τους εαυτούς μας με το λόγο μας, σχετικά με το γιατί θα πρέπει να επεκτείνουμε την εμπειρία αυτή πέρα από τις επιμέρους εκείνες περιπτώσεις, οι οποίες έχουν υποπέσει στην παρατήρησή μας. Υποθέτουμε, αλλά δεν μπορούμε ποτέ να αποδείξουμε, ότι θα πρέπει να υπάρχει μια ομοιότητα μεταξύ εκείνων των αντικειμένων των οποίων έχουμε εμπειρία, και εκείνων που βρίσκονται πέρα από την εμβέλεια της ανακάλυψής μας».</a:t>
            </a:r>
            <a:endParaRPr lang="el-GR" sz="16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2525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36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89471"/>
            <a:ext cx="10515600" cy="1199535"/>
          </a:xfrm>
        </p:spPr>
        <p:txBody>
          <a:bodyPr/>
          <a:lstStyle/>
          <a:p>
            <a:pPr marL="0" indent="0">
              <a:buNone/>
            </a:pPr>
            <a:endParaRPr lang="en-US" dirty="0"/>
          </a:p>
          <a:p>
            <a:pPr marL="0" indent="0">
              <a:buNone/>
            </a:pPr>
            <a:r>
              <a:rPr lang="en-US" dirty="0"/>
              <a:t>H </a:t>
            </a:r>
            <a:r>
              <a:rPr lang="el-GR" dirty="0"/>
              <a:t>ύλη ως </a:t>
            </a:r>
            <a:r>
              <a:rPr lang="en-US" dirty="0"/>
              <a:t> </a:t>
            </a:r>
            <a:r>
              <a:rPr lang="el-GR" dirty="0"/>
              <a:t>«δεν ξέρω τι».</a:t>
            </a:r>
            <a:endParaRPr lang="en-US" dirty="0"/>
          </a:p>
        </p:txBody>
      </p:sp>
      <p:sp>
        <p:nvSpPr>
          <p:cNvPr id="4" name="Title 1">
            <a:extLst>
              <a:ext uri="{FF2B5EF4-FFF2-40B4-BE49-F238E27FC236}">
                <a16:creationId xmlns:a16="http://schemas.microsoft.com/office/drawing/2014/main" id="{C4633278-902D-4ED4-935A-F5FBB8AB2592}"/>
              </a:ext>
            </a:extLst>
          </p:cNvPr>
          <p:cNvSpPr>
            <a:spLocks noGrp="1"/>
          </p:cNvSpPr>
          <p:nvPr>
            <p:ph type="title"/>
          </p:nvPr>
        </p:nvSpPr>
        <p:spPr>
          <a:xfrm>
            <a:off x="838200" y="365125"/>
            <a:ext cx="10515600" cy="1325563"/>
          </a:xfrm>
        </p:spPr>
        <p:txBody>
          <a:bodyPr/>
          <a:lstStyle/>
          <a:p>
            <a:r>
              <a:rPr lang="el-GR" b="1" dirty="0"/>
              <a:t>ΚΡΙΤΙΚΗ ΤΟΥ </a:t>
            </a:r>
            <a:r>
              <a:rPr lang="en-US" b="1" dirty="0"/>
              <a:t>LOCKE II</a:t>
            </a:r>
            <a:endParaRPr lang="en-US" dirty="0"/>
          </a:p>
        </p:txBody>
      </p:sp>
    </p:spTree>
    <p:extLst>
      <p:ext uri="{BB962C8B-B14F-4D97-AF65-F5344CB8AC3E}">
        <p14:creationId xmlns:p14="http://schemas.microsoft.com/office/powerpoint/2010/main" val="1294366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6232" y="487948"/>
            <a:ext cx="8229600" cy="5882104"/>
          </a:xfrm>
        </p:spPr>
        <p:txBody>
          <a:bodyPr>
            <a:normAutofit fontScale="85000" lnSpcReduction="20000"/>
          </a:bodyPr>
          <a:lstStyle/>
          <a:p>
            <a:pPr marL="0" indent="0" algn="just">
              <a:buNone/>
            </a:pPr>
            <a:r>
              <a:rPr lang="el-GR" dirty="0"/>
              <a:t>«Το μόνο πράγμα του οποίου την ύπαρξη αρνούμαστε είναι εκείνο που οι φιλόσοφοι ονομάζουν </a:t>
            </a:r>
            <a:r>
              <a:rPr lang="el-GR" b="1" dirty="0"/>
              <a:t>ύλη ή σωματιδιακή υπόσταση</a:t>
            </a:r>
            <a:r>
              <a:rPr lang="el-GR" dirty="0"/>
              <a:t>». </a:t>
            </a:r>
            <a:r>
              <a:rPr lang="en-US" dirty="0"/>
              <a:t>§35</a:t>
            </a:r>
          </a:p>
          <a:p>
            <a:pPr marL="0" indent="0" algn="just">
              <a:buNone/>
            </a:pPr>
            <a:endParaRPr lang="en-US" dirty="0"/>
          </a:p>
          <a:p>
            <a:pPr marL="0" indent="0" algn="just">
              <a:buNone/>
            </a:pPr>
            <a:r>
              <a:rPr lang="el-GR" dirty="0"/>
              <a:t>Ποια είναι αυτή η έννοια; </a:t>
            </a:r>
            <a:r>
              <a:rPr lang="el-GR" b="1" dirty="0"/>
              <a:t>Το </a:t>
            </a:r>
            <a:r>
              <a:rPr lang="el-GR" b="1" dirty="0" err="1"/>
              <a:t>λοκιανό</a:t>
            </a:r>
            <a:r>
              <a:rPr lang="el-GR" b="1" dirty="0"/>
              <a:t> υπόστρωμα. </a:t>
            </a:r>
            <a:r>
              <a:rPr lang="el-GR" dirty="0"/>
              <a:t>Η υλική υπόσταση ως ο φορέας χαρακτηριστικών και</a:t>
            </a:r>
            <a:r>
              <a:rPr lang="en-US" dirty="0"/>
              <a:t> </a:t>
            </a:r>
            <a:r>
              <a:rPr lang="el-GR" dirty="0"/>
              <a:t>τρόπων. Πιο συγκεκριμένα</a:t>
            </a:r>
            <a:r>
              <a:rPr lang="en-US" dirty="0"/>
              <a:t>, </a:t>
            </a:r>
            <a:r>
              <a:rPr lang="el-GR" dirty="0"/>
              <a:t>ως μια «στήριξη της μορφής, της κίνησης και άλλων αισθητών ποιοτήτων</a:t>
            </a:r>
            <a:r>
              <a:rPr lang="en-US" dirty="0"/>
              <a:t>, </a:t>
            </a:r>
            <a:r>
              <a:rPr lang="el-GR" dirty="0"/>
              <a:t>συμπεριλαμβανομένης και της έκτασης» </a:t>
            </a:r>
            <a:r>
              <a:rPr lang="en-US" dirty="0"/>
              <a:t>§17</a:t>
            </a:r>
          </a:p>
          <a:p>
            <a:pPr marL="0" indent="0" algn="just">
              <a:buNone/>
            </a:pPr>
            <a:endParaRPr lang="en-US" dirty="0"/>
          </a:p>
          <a:p>
            <a:pPr marL="0" indent="0" algn="just">
              <a:buNone/>
            </a:pPr>
            <a:r>
              <a:rPr lang="el-GR" dirty="0"/>
              <a:t>Ο </a:t>
            </a:r>
            <a:r>
              <a:rPr lang="en-US" dirty="0"/>
              <a:t>Berkeley </a:t>
            </a:r>
            <a:r>
              <a:rPr lang="el-GR" dirty="0"/>
              <a:t>υπογραμμίζει ότι η άρνησή του της ύλης είναι επίσης και </a:t>
            </a:r>
            <a:r>
              <a:rPr lang="el-GR" b="1" dirty="0"/>
              <a:t>μία άρνηση της δύναμης μέσα στα σώματα</a:t>
            </a:r>
            <a:r>
              <a:rPr lang="el-GR" dirty="0"/>
              <a:t>. Δεν υπάρχουν σωματικές αιτίες, πράγμα που σημαίνει ότι κανένα αντικείμενο των αισθήσεων δεν «συμπεριλαμβάνει </a:t>
            </a:r>
            <a:r>
              <a:rPr lang="el-GR" b="1" dirty="0"/>
              <a:t>δύναμη ή δραστηριότητα σε αυτό</a:t>
            </a:r>
            <a:r>
              <a:rPr lang="el-GR" dirty="0"/>
              <a:t>» </a:t>
            </a:r>
            <a:r>
              <a:rPr lang="en-US" dirty="0"/>
              <a:t>§53</a:t>
            </a:r>
          </a:p>
          <a:p>
            <a:pPr marL="0" indent="0">
              <a:buNone/>
            </a:pPr>
            <a:endParaRPr lang="en-US" dirty="0"/>
          </a:p>
          <a:p>
            <a:pPr marL="0" indent="0" algn="just">
              <a:buNone/>
            </a:pPr>
            <a:r>
              <a:rPr lang="el-GR" b="1" dirty="0">
                <a:solidFill>
                  <a:srgbClr val="FF0000"/>
                </a:solidFill>
              </a:rPr>
              <a:t>Έτσι το ερώτημα είναι </a:t>
            </a:r>
            <a:r>
              <a:rPr lang="en-US" b="1" dirty="0">
                <a:solidFill>
                  <a:srgbClr val="FF0000"/>
                </a:solidFill>
              </a:rPr>
              <a:t>: </a:t>
            </a:r>
            <a:r>
              <a:rPr lang="el-GR" b="1" dirty="0">
                <a:solidFill>
                  <a:srgbClr val="FF0000"/>
                </a:solidFill>
              </a:rPr>
              <a:t>πώς μπορεί κανείς να είναι υποστηρικτής της σωματιδιακής θεωρίας και να υιοθετεί τη μεταφυσική του </a:t>
            </a:r>
            <a:r>
              <a:rPr lang="en-US" b="1" dirty="0">
                <a:solidFill>
                  <a:srgbClr val="FF0000"/>
                </a:solidFill>
              </a:rPr>
              <a:t>Berkeley’s</a:t>
            </a:r>
            <a:r>
              <a:rPr lang="el-GR" b="1" dirty="0">
                <a:solidFill>
                  <a:srgbClr val="FF0000"/>
                </a:solidFill>
              </a:rPr>
              <a:t>;</a:t>
            </a:r>
            <a:endParaRPr lang="en-US" dirty="0">
              <a:solidFill>
                <a:srgbClr val="FF0000"/>
              </a:solidFill>
            </a:endParaRPr>
          </a:p>
          <a:p>
            <a:endParaRPr lang="en-US" dirty="0"/>
          </a:p>
        </p:txBody>
      </p:sp>
    </p:spTree>
    <p:extLst>
      <p:ext uri="{BB962C8B-B14F-4D97-AF65-F5344CB8AC3E}">
        <p14:creationId xmlns:p14="http://schemas.microsoft.com/office/powerpoint/2010/main" val="1309953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34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61678"/>
          </a:xfrm>
        </p:spPr>
        <p:txBody>
          <a:bodyPr>
            <a:normAutofit fontScale="90000"/>
          </a:bodyPr>
          <a:lstStyle/>
          <a:p>
            <a:br>
              <a:rPr lang="en-US" b="1" dirty="0"/>
            </a:br>
            <a:r>
              <a:rPr lang="el-GR" sz="4000" b="1" dirty="0"/>
              <a:t>Ένα Ερώτημα Κλειδί</a:t>
            </a:r>
            <a:br>
              <a:rPr lang="en-US" dirty="0"/>
            </a:br>
            <a:endParaRPr lang="en-US" dirty="0"/>
          </a:p>
        </p:txBody>
      </p:sp>
      <p:sp>
        <p:nvSpPr>
          <p:cNvPr id="3" name="Content Placeholder 2"/>
          <p:cNvSpPr>
            <a:spLocks noGrp="1"/>
          </p:cNvSpPr>
          <p:nvPr>
            <p:ph idx="1"/>
          </p:nvPr>
        </p:nvSpPr>
        <p:spPr>
          <a:xfrm>
            <a:off x="1981200" y="1363580"/>
            <a:ext cx="8229600" cy="5093367"/>
          </a:xfrm>
        </p:spPr>
        <p:txBody>
          <a:bodyPr>
            <a:normAutofit/>
          </a:bodyPr>
          <a:lstStyle/>
          <a:p>
            <a:pPr marL="0" indent="0" algn="just">
              <a:buNone/>
            </a:pPr>
            <a:r>
              <a:rPr lang="el-GR" dirty="0">
                <a:solidFill>
                  <a:srgbClr val="FF0000"/>
                </a:solidFill>
              </a:rPr>
              <a:t>Δεν υπάρχει ένα επιχείρημα για την ύλη από τη μηχανιστική φιλοσοφία; Δεν παράγονται τα πάντα από ύλη που βρίσκεσαι σε κίνηση; </a:t>
            </a:r>
            <a:endParaRPr lang="en-US" dirty="0">
              <a:solidFill>
                <a:srgbClr val="FF0000"/>
              </a:solidFill>
            </a:endParaRPr>
          </a:p>
          <a:p>
            <a:pPr marL="0" indent="0">
              <a:buNone/>
            </a:pPr>
            <a:endParaRPr lang="en-US" dirty="0"/>
          </a:p>
          <a:p>
            <a:pPr marL="0" indent="0" algn="just">
              <a:buNone/>
            </a:pPr>
            <a:r>
              <a:rPr lang="el-GR" b="1" dirty="0"/>
              <a:t>«βγάλε έξω αυτά, και καταστρέφεις όλη τη σωματιδιακή φιλοσοφία, και υπονομεύεις εκείνες τις μηχανικές αρχές που έχουν εφαρμοστεί με τόση επιτυχία για την εξήγηση των φαινομένων. </a:t>
            </a:r>
            <a:r>
              <a:rPr lang="el-GR" dirty="0"/>
              <a:t>Εν ολίγοις, όποια πρόοδος και αν έχει γίνει</a:t>
            </a:r>
            <a:r>
              <a:rPr lang="en-US" dirty="0"/>
              <a:t>, </a:t>
            </a:r>
            <a:r>
              <a:rPr lang="el-GR" dirty="0"/>
              <a:t>είτε από αρχαίους </a:t>
            </a:r>
            <a:r>
              <a:rPr lang="en-US" dirty="0"/>
              <a:t> </a:t>
            </a:r>
            <a:r>
              <a:rPr lang="el-GR" dirty="0"/>
              <a:t>είτε από νεότερους φιλοσόφους στη μελέτη της φύσης, στηρίζεται στην υπόθεση ότι η σωματική υπόσταση ή ύλη υπάρχει πράγματι»</a:t>
            </a:r>
            <a:r>
              <a:rPr lang="en-US" dirty="0"/>
              <a:t>. </a:t>
            </a:r>
            <a:r>
              <a:rPr lang="en-US" b="1" dirty="0"/>
              <a:t>§50</a:t>
            </a:r>
            <a:r>
              <a:rPr lang="en-US" dirty="0"/>
              <a:t>.</a:t>
            </a:r>
            <a:r>
              <a:rPr lang="en-US" dirty="0">
                <a:effectLst/>
              </a:rPr>
              <a:t> </a:t>
            </a:r>
            <a:endParaRPr lang="en-US" dirty="0"/>
          </a:p>
        </p:txBody>
      </p:sp>
    </p:spTree>
    <p:extLst>
      <p:ext uri="{BB962C8B-B14F-4D97-AF65-F5344CB8AC3E}">
        <p14:creationId xmlns:p14="http://schemas.microsoft.com/office/powerpoint/2010/main" val="2905767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34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28316"/>
            <a:ext cx="8419432" cy="5084226"/>
          </a:xfrm>
        </p:spPr>
        <p:txBody>
          <a:bodyPr>
            <a:normAutofit lnSpcReduction="10000"/>
          </a:bodyPr>
          <a:lstStyle/>
          <a:p>
            <a:pPr marL="0" indent="0" algn="just">
              <a:buNone/>
            </a:pPr>
            <a:r>
              <a:rPr lang="el-GR" dirty="0"/>
              <a:t>«Σε αυτό απαντώ</a:t>
            </a:r>
            <a:r>
              <a:rPr lang="en-US" dirty="0"/>
              <a:t>, </a:t>
            </a:r>
            <a:r>
              <a:rPr lang="el-GR" dirty="0"/>
              <a:t>ότι δεν υπάρχει κανένα φαινόμενο που να εξηγείται στη βάση αυτής της υπόθεσης </a:t>
            </a:r>
            <a:r>
              <a:rPr lang="en-US" dirty="0"/>
              <a:t>[</a:t>
            </a:r>
            <a:r>
              <a:rPr lang="el-GR" dirty="0"/>
              <a:t>σωματιδιακή υπόσταση ή ύλη</a:t>
            </a:r>
            <a:r>
              <a:rPr lang="en-US" dirty="0"/>
              <a:t>], </a:t>
            </a:r>
            <a:r>
              <a:rPr lang="el-GR" dirty="0"/>
              <a:t>το οποίο να μην μπορεί να εξηγηθεί και χωρίς αυτή, όπως μπορεί εύκολα να φανεί από μια επαγωγή των επιμέρους».</a:t>
            </a:r>
          </a:p>
          <a:p>
            <a:pPr marL="0" indent="0" algn="just">
              <a:buNone/>
            </a:pPr>
            <a:endParaRPr lang="el-GR" dirty="0"/>
          </a:p>
          <a:p>
            <a:pPr marL="0" indent="0">
              <a:buNone/>
            </a:pPr>
            <a:endParaRPr lang="en-US" dirty="0">
              <a:effectLst/>
            </a:endParaRPr>
          </a:p>
          <a:p>
            <a:pPr marL="0" indent="0" algn="just">
              <a:buNone/>
            </a:pPr>
            <a:r>
              <a:rPr lang="el-GR" dirty="0"/>
              <a:t>Η στρατηγική του λοιπόν είναι να δείξει ότι </a:t>
            </a:r>
            <a:r>
              <a:rPr lang="el-GR" b="1" dirty="0"/>
              <a:t>τα φυσικά φαινόμενα δεν προϋποθέτουν τη φιλοσοφική κατηγορία της ύλης</a:t>
            </a:r>
            <a:r>
              <a:rPr lang="el-GR" dirty="0"/>
              <a:t>. Και ότι </a:t>
            </a:r>
            <a:r>
              <a:rPr lang="el-GR" b="1" dirty="0"/>
              <a:t>οι εξηγητικές κατηγορίες της μηχανικής φιλοσοφίας («μορφή, κίνηση, και άλλες ποιότητες») δεν υποδηλώνουν μια υλιστική θεώρηση του κόσμου. </a:t>
            </a:r>
            <a:endParaRPr lang="en-US" dirty="0"/>
          </a:p>
        </p:txBody>
      </p:sp>
    </p:spTree>
    <p:extLst>
      <p:ext uri="{BB962C8B-B14F-4D97-AF65-F5344CB8AC3E}">
        <p14:creationId xmlns:p14="http://schemas.microsoft.com/office/powerpoint/2010/main" val="350590158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2927</TotalTime>
  <Words>6103</Words>
  <Application>Microsoft Macintosh PowerPoint</Application>
  <PresentationFormat>Widescreen</PresentationFormat>
  <Paragraphs>268</Paragraphs>
  <Slides>51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Calibri</vt:lpstr>
      <vt:lpstr>Calibri Light</vt:lpstr>
      <vt:lpstr>Symbol</vt:lpstr>
      <vt:lpstr>Times New Roman</vt:lpstr>
      <vt:lpstr>Wingdings</vt:lpstr>
      <vt:lpstr>Θέμα του Office</vt:lpstr>
      <vt:lpstr>Ιστορία της Φιλοσοφίας της Επιστήμης </vt:lpstr>
      <vt:lpstr>The principles (1710)</vt:lpstr>
      <vt:lpstr>ΚΡΙΤΙΚΗ ΤΟΥ LOCKE I</vt:lpstr>
      <vt:lpstr>PowerPoint Presentation</vt:lpstr>
      <vt:lpstr>PowerPoint Presentation</vt:lpstr>
      <vt:lpstr>ΚΡΙΤΙΚΗ ΤΟΥ LOCKE II</vt:lpstr>
      <vt:lpstr>PowerPoint Presentation</vt:lpstr>
      <vt:lpstr> Ένα Ερώτημα Κλειδί </vt:lpstr>
      <vt:lpstr>PowerPoint Presentation</vt:lpstr>
      <vt:lpstr> ΠΕΡΙ ΙΔΕΩΝ </vt:lpstr>
      <vt:lpstr>PowerPoint Presentation</vt:lpstr>
      <vt:lpstr>PowerPoint Presentation</vt:lpstr>
      <vt:lpstr>  </vt:lpstr>
      <vt:lpstr>Νόμοι της Φύσης</vt:lpstr>
      <vt:lpstr>PowerPoint Presentation</vt:lpstr>
      <vt:lpstr>PowerPoint Presentation</vt:lpstr>
      <vt:lpstr>PowerPoint Presentation</vt:lpstr>
      <vt:lpstr> Ο Berkeley και η σωματιδιακή θεωρία </vt:lpstr>
      <vt:lpstr>Πώς ενεργεί ο Θεός;</vt:lpstr>
      <vt:lpstr>Πίσω στην §60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Αγνοούμε την αληθινή και πραγματική φύση των πραγμάτων;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Stathis Psillos</cp:lastModifiedBy>
  <cp:revision>258</cp:revision>
  <dcterms:created xsi:type="dcterms:W3CDTF">2020-12-15T14:29:58Z</dcterms:created>
  <dcterms:modified xsi:type="dcterms:W3CDTF">2022-01-09T21:13:46Z</dcterms:modified>
</cp:coreProperties>
</file>