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46"/>
  </p:notesMasterIdLst>
  <p:sldIdLst>
    <p:sldId id="257" r:id="rId2"/>
    <p:sldId id="519" r:id="rId3"/>
    <p:sldId id="520" r:id="rId4"/>
    <p:sldId id="522" r:id="rId5"/>
    <p:sldId id="523" r:id="rId6"/>
    <p:sldId id="524" r:id="rId7"/>
    <p:sldId id="525" r:id="rId8"/>
    <p:sldId id="527" r:id="rId9"/>
    <p:sldId id="528" r:id="rId10"/>
    <p:sldId id="529" r:id="rId11"/>
    <p:sldId id="530" r:id="rId12"/>
    <p:sldId id="531" r:id="rId13"/>
    <p:sldId id="532" r:id="rId14"/>
    <p:sldId id="533" r:id="rId15"/>
    <p:sldId id="259" r:id="rId16"/>
    <p:sldId id="260" r:id="rId17"/>
    <p:sldId id="261" r:id="rId18"/>
    <p:sldId id="262" r:id="rId19"/>
    <p:sldId id="263" r:id="rId20"/>
    <p:sldId id="264" r:id="rId21"/>
    <p:sldId id="266" r:id="rId22"/>
    <p:sldId id="541" r:id="rId23"/>
    <p:sldId id="542" r:id="rId24"/>
    <p:sldId id="543" r:id="rId25"/>
    <p:sldId id="545" r:id="rId26"/>
    <p:sldId id="546" r:id="rId27"/>
    <p:sldId id="547" r:id="rId28"/>
    <p:sldId id="548" r:id="rId29"/>
    <p:sldId id="574" r:id="rId30"/>
    <p:sldId id="575" r:id="rId31"/>
    <p:sldId id="576" r:id="rId32"/>
    <p:sldId id="577" r:id="rId33"/>
    <p:sldId id="578" r:id="rId34"/>
    <p:sldId id="579" r:id="rId35"/>
    <p:sldId id="580" r:id="rId36"/>
    <p:sldId id="581" r:id="rId37"/>
    <p:sldId id="582" r:id="rId38"/>
    <p:sldId id="584" r:id="rId39"/>
    <p:sldId id="560" r:id="rId40"/>
    <p:sldId id="561" r:id="rId41"/>
    <p:sldId id="562" r:id="rId42"/>
    <p:sldId id="585" r:id="rId43"/>
    <p:sldId id="564" r:id="rId44"/>
    <p:sldId id="565" r:id="rId45"/>
    <p:sldId id="568" r:id="rId46"/>
    <p:sldId id="569" r:id="rId47"/>
    <p:sldId id="570" r:id="rId48"/>
    <p:sldId id="571" r:id="rId49"/>
    <p:sldId id="572" r:id="rId50"/>
    <p:sldId id="573" r:id="rId51"/>
    <p:sldId id="586" r:id="rId52"/>
    <p:sldId id="593" r:id="rId53"/>
    <p:sldId id="587" r:id="rId54"/>
    <p:sldId id="588" r:id="rId55"/>
    <p:sldId id="589" r:id="rId56"/>
    <p:sldId id="590" r:id="rId57"/>
    <p:sldId id="591" r:id="rId58"/>
    <p:sldId id="592" r:id="rId59"/>
    <p:sldId id="595" r:id="rId60"/>
    <p:sldId id="596" r:id="rId61"/>
    <p:sldId id="597" r:id="rId62"/>
    <p:sldId id="594" r:id="rId63"/>
    <p:sldId id="598" r:id="rId64"/>
    <p:sldId id="599" r:id="rId65"/>
    <p:sldId id="600" r:id="rId66"/>
    <p:sldId id="601" r:id="rId67"/>
    <p:sldId id="602" r:id="rId68"/>
    <p:sldId id="603" r:id="rId69"/>
    <p:sldId id="604" r:id="rId70"/>
    <p:sldId id="605" r:id="rId71"/>
    <p:sldId id="606" r:id="rId72"/>
    <p:sldId id="607" r:id="rId73"/>
    <p:sldId id="608" r:id="rId74"/>
    <p:sldId id="647" r:id="rId75"/>
    <p:sldId id="648" r:id="rId76"/>
    <p:sldId id="649" r:id="rId77"/>
    <p:sldId id="613" r:id="rId78"/>
    <p:sldId id="614" r:id="rId79"/>
    <p:sldId id="615" r:id="rId80"/>
    <p:sldId id="616" r:id="rId81"/>
    <p:sldId id="650" r:id="rId82"/>
    <p:sldId id="625" r:id="rId83"/>
    <p:sldId id="626" r:id="rId84"/>
    <p:sldId id="627" r:id="rId85"/>
    <p:sldId id="628" r:id="rId86"/>
    <p:sldId id="629" r:id="rId87"/>
    <p:sldId id="630" r:id="rId88"/>
    <p:sldId id="631" r:id="rId89"/>
    <p:sldId id="632" r:id="rId90"/>
    <p:sldId id="633" r:id="rId91"/>
    <p:sldId id="634" r:id="rId92"/>
    <p:sldId id="635" r:id="rId93"/>
    <p:sldId id="636" r:id="rId94"/>
    <p:sldId id="637" r:id="rId95"/>
    <p:sldId id="638" r:id="rId96"/>
    <p:sldId id="639" r:id="rId97"/>
    <p:sldId id="641" r:id="rId98"/>
    <p:sldId id="642" r:id="rId99"/>
    <p:sldId id="643" r:id="rId100"/>
    <p:sldId id="644" r:id="rId101"/>
    <p:sldId id="645" r:id="rId102"/>
    <p:sldId id="646" r:id="rId103"/>
    <p:sldId id="256" r:id="rId104"/>
    <p:sldId id="651" r:id="rId105"/>
    <p:sldId id="290" r:id="rId106"/>
    <p:sldId id="258" r:id="rId107"/>
    <p:sldId id="652" r:id="rId108"/>
    <p:sldId id="291" r:id="rId109"/>
    <p:sldId id="292" r:id="rId110"/>
    <p:sldId id="293" r:id="rId111"/>
    <p:sldId id="653" r:id="rId112"/>
    <p:sldId id="294" r:id="rId113"/>
    <p:sldId id="654" r:id="rId114"/>
    <p:sldId id="296" r:id="rId115"/>
    <p:sldId id="295" r:id="rId116"/>
    <p:sldId id="655" r:id="rId117"/>
    <p:sldId id="656" r:id="rId118"/>
    <p:sldId id="657" r:id="rId119"/>
    <p:sldId id="265" r:id="rId120"/>
    <p:sldId id="658" r:id="rId121"/>
    <p:sldId id="267" r:id="rId122"/>
    <p:sldId id="268" r:id="rId123"/>
    <p:sldId id="269" r:id="rId124"/>
    <p:sldId id="270" r:id="rId125"/>
    <p:sldId id="271" r:id="rId126"/>
    <p:sldId id="659" r:id="rId127"/>
    <p:sldId id="272" r:id="rId128"/>
    <p:sldId id="660" r:id="rId129"/>
    <p:sldId id="274" r:id="rId130"/>
    <p:sldId id="275" r:id="rId131"/>
    <p:sldId id="276" r:id="rId132"/>
    <p:sldId id="277" r:id="rId133"/>
    <p:sldId id="278" r:id="rId134"/>
    <p:sldId id="279" r:id="rId135"/>
    <p:sldId id="280" r:id="rId136"/>
    <p:sldId id="281" r:id="rId137"/>
    <p:sldId id="282" r:id="rId138"/>
    <p:sldId id="283" r:id="rId139"/>
    <p:sldId id="284" r:id="rId140"/>
    <p:sldId id="285" r:id="rId141"/>
    <p:sldId id="286" r:id="rId142"/>
    <p:sldId id="287" r:id="rId143"/>
    <p:sldId id="288" r:id="rId144"/>
    <p:sldId id="289" r:id="rId1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6"/>
    <p:restoredTop sz="94640"/>
  </p:normalViewPr>
  <p:slideViewPr>
    <p:cSldViewPr>
      <p:cViewPr varScale="1">
        <p:scale>
          <a:sx n="111" d="100"/>
          <a:sy n="111" d="100"/>
        </p:scale>
        <p:origin x="1376"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81621-4F1E-4399-8548-CAE030E2700B}" type="datetimeFigureOut">
              <a:rPr lang="el-GR" smtClean="0"/>
              <a:pPr/>
              <a:t>13/12/21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29FE4-904B-47A7-ABAC-9D134C4227A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50503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669727" y="312539"/>
            <a:ext cx="7804547" cy="1518047"/>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idx="1"/>
          </p:nvPr>
        </p:nvSpPr>
        <p:spPr>
          <a:xfrm>
            <a:off x="669727" y="1830586"/>
            <a:ext cx="7804547" cy="4420195"/>
          </a:xfrm>
          <a:prstGeom prst="rect">
            <a:avLst/>
          </a:prstGeom>
        </p:spPr>
        <p:txBody>
          <a:bodyPr/>
          <a:lstStyle>
            <a:lvl1pPr>
              <a:buSzPct val="75000"/>
              <a:defRPr sz="2531">
                <a:latin typeface="Helvetica Light"/>
                <a:ea typeface="Helvetica Light"/>
                <a:cs typeface="Helvetica Light"/>
                <a:sym typeface="Helvetica Light"/>
              </a:defRPr>
            </a:lvl1pPr>
            <a:lvl2pPr>
              <a:buSzPct val="75000"/>
              <a:defRPr sz="2531">
                <a:latin typeface="Helvetica Light"/>
                <a:ea typeface="Helvetica Light"/>
                <a:cs typeface="Helvetica Light"/>
                <a:sym typeface="Helvetica Light"/>
              </a:defRPr>
            </a:lvl2pPr>
            <a:lvl3pPr>
              <a:buSzPct val="75000"/>
              <a:defRPr sz="2531">
                <a:latin typeface="Helvetica Light"/>
                <a:ea typeface="Helvetica Light"/>
                <a:cs typeface="Helvetica Light"/>
                <a:sym typeface="Helvetica Light"/>
              </a:defRPr>
            </a:lvl3pPr>
            <a:lvl4pPr>
              <a:buSzPct val="75000"/>
              <a:defRPr sz="2531">
                <a:latin typeface="Helvetica Light"/>
                <a:ea typeface="Helvetica Light"/>
                <a:cs typeface="Helvetica Light"/>
                <a:sym typeface="Helvetica Light"/>
              </a:defRPr>
            </a:lvl4pPr>
            <a:lvl5pPr>
              <a:buSzPct val="75000"/>
              <a:defRPr sz="2531">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37983" y="6505277"/>
            <a:ext cx="259104" cy="267891"/>
          </a:xfrm>
          <a:prstGeom prst="rect">
            <a:avLst/>
          </a:prstGeom>
        </p:spPr>
        <p:txBody>
          <a:bodyPr/>
          <a:lstStyle>
            <a:lvl1pPr>
              <a:defRPr sz="1266">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5898298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137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52426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777B1FD-3F7C-4E5C-B145-FD42863B589F}" type="datetimeFigureOut">
              <a:rPr lang="el-GR" smtClean="0"/>
              <a:pPr/>
              <a:t>13/12/21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D032D6E-6469-47F2-BE20-2C0BDA5B58F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7B1FD-3F7C-4E5C-B145-FD42863B589F}" type="datetimeFigureOut">
              <a:rPr lang="el-GR" smtClean="0"/>
              <a:pPr/>
              <a:t>13/12/21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32D6E-6469-47F2-BE20-2C0BDA5B58F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a:latin typeface="Times New Roman" pitchFamily="18" charset="0"/>
                <a:cs typeface="Times New Roman" pitchFamily="18" charset="0"/>
              </a:rPr>
              <a:t>Ιστορία της Φιλοσοφίας της Επιστήμης</a:t>
            </a:r>
          </a:p>
        </p:txBody>
      </p:sp>
      <p:sp>
        <p:nvSpPr>
          <p:cNvPr id="3" name="2 - Υπότιτλος"/>
          <p:cNvSpPr>
            <a:spLocks noGrp="1"/>
          </p:cNvSpPr>
          <p:nvPr>
            <p:ph type="subTitle" idx="1"/>
          </p:nvPr>
        </p:nvSpPr>
        <p:spPr>
          <a:xfrm>
            <a:off x="971600" y="4903451"/>
            <a:ext cx="7486600" cy="943514"/>
          </a:xfrm>
        </p:spPr>
        <p:txBody>
          <a:bodyPr>
            <a:normAutofit fontScale="25000" lnSpcReduction="20000"/>
          </a:bodyPr>
          <a:lstStyle/>
          <a:p>
            <a:endParaRPr lang="el-GR" dirty="0">
              <a:solidFill>
                <a:schemeClr val="tx1"/>
              </a:solidFill>
            </a:endParaRPr>
          </a:p>
          <a:p>
            <a:r>
              <a:rPr lang="el-GR" sz="11200" b="1" dirty="0">
                <a:solidFill>
                  <a:srgbClr val="000000"/>
                </a:solidFill>
                <a:latin typeface="Times New Roman" panose="02020603050405020304" pitchFamily="18" charset="0"/>
                <a:cs typeface="Times New Roman" panose="02020603050405020304" pitchFamily="18" charset="0"/>
              </a:rPr>
              <a:t>Η Ε</a:t>
            </a:r>
            <a:r>
              <a:rPr lang="el-GR" sz="11200" b="1" i="0" dirty="0">
                <a:solidFill>
                  <a:srgbClr val="000000"/>
                </a:solidFill>
                <a:effectLst/>
                <a:latin typeface="Times New Roman" panose="02020603050405020304" pitchFamily="18" charset="0"/>
                <a:cs typeface="Times New Roman" panose="02020603050405020304" pitchFamily="18" charset="0"/>
              </a:rPr>
              <a:t>πιστημονική Επανάσταση του 17</a:t>
            </a:r>
            <a:r>
              <a:rPr lang="el-GR" sz="11200" b="1" i="0" baseline="30000" dirty="0">
                <a:solidFill>
                  <a:srgbClr val="000000"/>
                </a:solidFill>
                <a:effectLst/>
                <a:latin typeface="Times New Roman" panose="02020603050405020304" pitchFamily="18" charset="0"/>
                <a:cs typeface="Times New Roman" panose="02020603050405020304" pitchFamily="18" charset="0"/>
              </a:rPr>
              <a:t>ου</a:t>
            </a:r>
            <a:r>
              <a:rPr lang="el-GR" sz="11200" b="1" i="0" dirty="0">
                <a:solidFill>
                  <a:srgbClr val="000000"/>
                </a:solidFill>
                <a:effectLst/>
                <a:latin typeface="Times New Roman" panose="02020603050405020304" pitchFamily="18" charset="0"/>
                <a:cs typeface="Times New Roman" panose="02020603050405020304" pitchFamily="18" charset="0"/>
              </a:rPr>
              <a:t> αιώνα και το Πρόβλημα της Μεθόδου</a:t>
            </a:r>
          </a:p>
          <a:p>
            <a:r>
              <a:rPr lang="el-GR" sz="1800" b="0" i="0" dirty="0">
                <a:solidFill>
                  <a:srgbClr val="000000"/>
                </a:solidFill>
                <a:effectLst/>
                <a:latin typeface="OpenSans"/>
              </a:rPr>
              <a:t> </a:t>
            </a:r>
            <a:br>
              <a:rPr lang="el-GR" dirty="0"/>
            </a:br>
            <a:br>
              <a:rPr lang="el-GR" dirty="0"/>
            </a:br>
            <a:endParaRPr lang="el-GR" b="1" dirty="0">
              <a:solidFill>
                <a:schemeClr val="tx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476872"/>
          </a:xfrm>
        </p:spPr>
        <p:txBody>
          <a:bodyPr>
            <a:normAutofit lnSpcReduction="10000"/>
          </a:bodyPr>
          <a:lstStyle/>
          <a:p>
            <a:pPr marL="0" indent="0" algn="just">
              <a:buNone/>
            </a:pPr>
            <a:r>
              <a:rPr lang="el-GR" dirty="0"/>
              <a:t>«Για να κατασκευάσουμε μια απολύτως</a:t>
            </a:r>
            <a:r>
              <a:rPr lang="en-GB" dirty="0"/>
              <a:t> </a:t>
            </a:r>
            <a:r>
              <a:rPr lang="el-GR" dirty="0"/>
              <a:t>ικανοποιητική αστρονομία πρέπει να την οικοδομήσουμε σε </a:t>
            </a:r>
            <a:r>
              <a:rPr lang="el-GR" dirty="0">
                <a:solidFill>
                  <a:srgbClr val="FF0000"/>
                </a:solidFill>
              </a:rPr>
              <a:t>αληθείς υποθέσεις, σε υποθέσεις</a:t>
            </a:r>
            <a:r>
              <a:rPr lang="en-GB" dirty="0">
                <a:solidFill>
                  <a:srgbClr val="FF0000"/>
                </a:solidFill>
              </a:rPr>
              <a:t> </a:t>
            </a:r>
            <a:r>
              <a:rPr lang="el-GR" dirty="0">
                <a:solidFill>
                  <a:srgbClr val="FF0000"/>
                </a:solidFill>
              </a:rPr>
              <a:t>που είναι σύμφωνες με τη φύση των πραγμάτων»</a:t>
            </a:r>
            <a:endParaRPr lang="en-US" dirty="0"/>
          </a:p>
        </p:txBody>
      </p:sp>
    </p:spTree>
    <p:extLst>
      <p:ext uri="{BB962C8B-B14F-4D97-AF65-F5344CB8AC3E}">
        <p14:creationId xmlns:p14="http://schemas.microsoft.com/office/powerpoint/2010/main" val="2451634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3294"/>
            <a:ext cx="8229600" cy="5897596"/>
          </a:xfrm>
        </p:spPr>
        <p:txBody>
          <a:bodyPr>
            <a:normAutofit fontScale="92500"/>
          </a:bodyPr>
          <a:lstStyle/>
          <a:p>
            <a:pPr marL="0" indent="0" algn="just">
              <a:buNone/>
            </a:pPr>
            <a:r>
              <a:rPr lang="el-GR" b="1" dirty="0"/>
              <a:t>Πώς λοιπόν οι νόμοι εκτελούνται από την ύλη; Δεν εκτελούνται από την ύλη!</a:t>
            </a:r>
          </a:p>
          <a:p>
            <a:pPr marL="0" indent="0" algn="just">
              <a:buNone/>
            </a:pPr>
            <a:r>
              <a:rPr lang="el-GR" b="1" i="1" dirty="0"/>
              <a:t>Ο Θεός ο ίδιος εκτελεί τους νόμους</a:t>
            </a:r>
            <a:r>
              <a:rPr lang="el-GR" b="1" dirty="0"/>
              <a:t>. </a:t>
            </a:r>
          </a:p>
          <a:p>
            <a:pPr marL="0" indent="0" algn="just">
              <a:buNone/>
            </a:pPr>
            <a:endParaRPr lang="en-US" dirty="0"/>
          </a:p>
          <a:p>
            <a:pPr marL="0" indent="0" algn="just">
              <a:buNone/>
            </a:pPr>
            <a:r>
              <a:rPr lang="el-GR" dirty="0"/>
              <a:t>«Αυτές οι δυο αρχές, για τις οποίες είμαι πεπεισμένος, ότι </a:t>
            </a:r>
            <a:r>
              <a:rPr lang="el-GR" b="1" dirty="0">
                <a:solidFill>
                  <a:srgbClr val="FF0000"/>
                </a:solidFill>
              </a:rPr>
              <a:t>κανένας άλλος πέρα από το Δημιουργό των σωμάτων δεν μπορεί να είναι εκείνο που τα κινεί</a:t>
            </a:r>
            <a:r>
              <a:rPr lang="el-GR" dirty="0"/>
              <a:t>, και ότι </a:t>
            </a:r>
            <a:r>
              <a:rPr lang="el-GR" b="1" dirty="0">
                <a:solidFill>
                  <a:srgbClr val="FF0000"/>
                </a:solidFill>
              </a:rPr>
              <a:t>ο Θεός εκδηλώνει τη δύναμή Του σε εμάς με τη θέσπιση συγκεκριμένων γενικών νόμων</a:t>
            </a:r>
            <a:r>
              <a:rPr lang="el-GR" dirty="0"/>
              <a:t>, </a:t>
            </a:r>
            <a:r>
              <a:rPr lang="el-GR" b="1" dirty="0">
                <a:solidFill>
                  <a:schemeClr val="accent1">
                    <a:lumMod val="75000"/>
                  </a:schemeClr>
                </a:solidFill>
              </a:rPr>
              <a:t>την πραγμάτωση των οποίων την καθορίζουμε μέσω των διαφόρων τροποποιήσεών μας</a:t>
            </a:r>
            <a:r>
              <a:rPr lang="el-GR" dirty="0"/>
              <a:t>» </a:t>
            </a:r>
            <a:r>
              <a:rPr lang="en-US" dirty="0"/>
              <a:t>(Dialogues, 7, XIV 196)</a:t>
            </a:r>
          </a:p>
        </p:txBody>
      </p:sp>
    </p:spTree>
    <p:extLst>
      <p:ext uri="{BB962C8B-B14F-4D97-AF65-F5344CB8AC3E}">
        <p14:creationId xmlns:p14="http://schemas.microsoft.com/office/powerpoint/2010/main" val="261803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7614"/>
            <a:ext cx="8229600" cy="5698550"/>
          </a:xfrm>
        </p:spPr>
        <p:txBody>
          <a:bodyPr>
            <a:normAutofit fontScale="85000" lnSpcReduction="20000"/>
          </a:bodyPr>
          <a:lstStyle/>
          <a:p>
            <a:pPr marL="0" indent="0" algn="just">
              <a:buNone/>
            </a:pPr>
            <a:r>
              <a:rPr lang="el-GR" b="1" dirty="0"/>
              <a:t>Οι νόμοι θα πρέπει να «εκτελούνται» από το Θεό, αλλά πραγματώνονται σε φυσικές αιτίες  (μέσω των τροποποιήσεών τους).</a:t>
            </a:r>
            <a:endParaRPr lang="en-US" b="1" dirty="0"/>
          </a:p>
          <a:p>
            <a:pPr marL="0" indent="0" algn="just">
              <a:buNone/>
            </a:pPr>
            <a:endParaRPr lang="en-US" dirty="0"/>
          </a:p>
          <a:p>
            <a:pPr marL="0" indent="0" algn="just">
              <a:buNone/>
            </a:pPr>
            <a:r>
              <a:rPr lang="el-GR" dirty="0"/>
              <a:t>Σε μια κρούση ανάμεσα σε ένα σώμα </a:t>
            </a:r>
            <a:r>
              <a:rPr lang="en-US" dirty="0"/>
              <a:t>X </a:t>
            </a:r>
            <a:r>
              <a:rPr lang="el-GR" dirty="0"/>
              <a:t>και ένα σώμα </a:t>
            </a:r>
            <a:r>
              <a:rPr lang="en-US" dirty="0"/>
              <a:t>Y, </a:t>
            </a:r>
            <a:r>
              <a:rPr lang="el-GR" dirty="0"/>
              <a:t>το </a:t>
            </a:r>
            <a:r>
              <a:rPr lang="en-US" dirty="0"/>
              <a:t>X </a:t>
            </a:r>
            <a:r>
              <a:rPr lang="el-GR" i="1" dirty="0"/>
              <a:t>δεν</a:t>
            </a:r>
            <a:r>
              <a:rPr lang="el-GR" dirty="0"/>
              <a:t> είναι η αιτία της κίνησης του </a:t>
            </a:r>
            <a:r>
              <a:rPr lang="en-US" dirty="0"/>
              <a:t>Y. </a:t>
            </a:r>
            <a:r>
              <a:rPr lang="el-GR" dirty="0"/>
              <a:t>Το </a:t>
            </a:r>
            <a:r>
              <a:rPr lang="en-US" dirty="0"/>
              <a:t>X </a:t>
            </a:r>
            <a:r>
              <a:rPr lang="el-GR" dirty="0"/>
              <a:t>δεν μεταβιβάζει «τίποτα το ίδιο» στο</a:t>
            </a:r>
            <a:r>
              <a:rPr lang="en-US" dirty="0"/>
              <a:t> Y. </a:t>
            </a:r>
            <a:r>
              <a:rPr lang="el-GR" dirty="0"/>
              <a:t>Και ωστόσο υπάρχει </a:t>
            </a:r>
            <a:r>
              <a:rPr lang="el-GR" b="1" dirty="0"/>
              <a:t>μια αναδιανομή της κίνησης μεταξύ των Χ και Υ</a:t>
            </a:r>
            <a:r>
              <a:rPr lang="en-US" b="1" dirty="0"/>
              <a:t>. </a:t>
            </a:r>
            <a:r>
              <a:rPr lang="el-GR" dirty="0"/>
              <a:t>Όλες οι </a:t>
            </a:r>
            <a:r>
              <a:rPr lang="en-US" dirty="0"/>
              <a:t> </a:t>
            </a:r>
            <a:r>
              <a:rPr lang="el-GR" dirty="0"/>
              <a:t>μεταβιβάσεις της κίνησης εκτελούνται από το Θεό. Αλλά εκτελούνται </a:t>
            </a:r>
            <a:r>
              <a:rPr lang="el-GR" b="1" dirty="0"/>
              <a:t>από έναν γενικό νόμο</a:t>
            </a:r>
            <a:r>
              <a:rPr lang="el-GR" dirty="0"/>
              <a:t>. Η δράση των φυσικών αιτιών συνίσταται «μόνο στην κινητική δύναμη που τα ενεργοποιεί», δηλαδή το Θεό </a:t>
            </a:r>
            <a:r>
              <a:rPr lang="en-US" dirty="0"/>
              <a:t>(104).</a:t>
            </a:r>
          </a:p>
          <a:p>
            <a:pPr marL="0" indent="0" algn="just">
              <a:buNone/>
            </a:pPr>
            <a:endParaRPr lang="en-US" dirty="0"/>
          </a:p>
          <a:p>
            <a:pPr marL="0" indent="0" algn="just">
              <a:buNone/>
            </a:pPr>
            <a:r>
              <a:rPr lang="el-GR" b="1" dirty="0"/>
              <a:t>Δεν υπάρχει χώρος για συνδετικές οντότητες όπως δυνάμεις/ενεργές ποιότητες στο σχήμα αυτό.</a:t>
            </a:r>
            <a:r>
              <a:rPr lang="en-US" b="1" dirty="0"/>
              <a:t> </a:t>
            </a:r>
            <a:endParaRPr lang="en-US" dirty="0"/>
          </a:p>
          <a:p>
            <a:endParaRPr lang="en-US" dirty="0"/>
          </a:p>
        </p:txBody>
      </p:sp>
    </p:spTree>
    <p:extLst>
      <p:ext uri="{BB962C8B-B14F-4D97-AF65-F5344CB8AC3E}">
        <p14:creationId xmlns:p14="http://schemas.microsoft.com/office/powerpoint/2010/main" val="6735514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069" y="565868"/>
            <a:ext cx="8385039" cy="5951986"/>
          </a:xfrm>
        </p:spPr>
        <p:txBody>
          <a:bodyPr>
            <a:normAutofit fontScale="85000" lnSpcReduction="10000"/>
          </a:bodyPr>
          <a:lstStyle/>
          <a:p>
            <a:pPr marL="0" indent="0">
              <a:buNone/>
            </a:pPr>
            <a:endParaRPr lang="en-US" dirty="0"/>
          </a:p>
          <a:p>
            <a:pPr marL="0" indent="0" algn="just">
              <a:buNone/>
            </a:pPr>
            <a:r>
              <a:rPr lang="el-GR" b="1" dirty="0"/>
              <a:t>Η κανονικότητα δεν υποδηλώνει αναγκαιότητα, αλλά ο νόμος δεν είναι η ίδια η κανονικότητα. </a:t>
            </a:r>
            <a:r>
              <a:rPr lang="el-GR" b="1" dirty="0">
                <a:solidFill>
                  <a:srgbClr val="002060"/>
                </a:solidFill>
              </a:rPr>
              <a:t>Είναι η αρχή (η γενική βούληση του Θεού) αυτό που θεμελιώνει την κανονικότητα.</a:t>
            </a:r>
            <a:endParaRPr lang="en-US" dirty="0">
              <a:solidFill>
                <a:srgbClr val="002060"/>
              </a:solidFill>
            </a:endParaRPr>
          </a:p>
          <a:p>
            <a:pPr marL="0" indent="0" algn="just">
              <a:buNone/>
            </a:pPr>
            <a:endParaRPr lang="en-US" dirty="0"/>
          </a:p>
          <a:p>
            <a:pPr marL="0" indent="0" algn="just">
              <a:buNone/>
            </a:pPr>
            <a:r>
              <a:rPr lang="el-GR" dirty="0"/>
              <a:t>Τη (φυσική) αναγκαιότητα των νόμων της κίνησης μπορούμε να τη συλλάβουμε μόνο αν στοχαστούμε πάνω στον τρόπο με τον οποίο ενεργεί ο Θεός. </a:t>
            </a:r>
            <a:r>
              <a:rPr lang="el-GR" b="1" dirty="0"/>
              <a:t>Επομένως, στο βαθμό που οι νόμοι της φύσης είναι μέρος του οικοδομήματος της φύσης, υπάρχει αναγκαιότητα </a:t>
            </a:r>
            <a:r>
              <a:rPr lang="el-GR" b="1" i="1" dirty="0"/>
              <a:t>στη</a:t>
            </a:r>
            <a:r>
              <a:rPr lang="el-GR" b="1" dirty="0"/>
              <a:t> φύση, αν και αυτή η αναγκαιότητα δεν τοποθετείται ή θεμελιώνεται στα σώματα «καθαυτά», ούτε μπορεί να συναχθεί από την εμπειρία και την κανονικότητα που υπάρχει στη φύση. </a:t>
            </a:r>
            <a:endParaRPr lang="en-US" dirty="0"/>
          </a:p>
        </p:txBody>
      </p:sp>
    </p:spTree>
    <p:extLst>
      <p:ext uri="{BB962C8B-B14F-4D97-AF65-F5344CB8AC3E}">
        <p14:creationId xmlns:p14="http://schemas.microsoft.com/office/powerpoint/2010/main" val="19110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Isaac Νewton…"/>
          <p:cNvSpPr txBox="1">
            <a:spLocks noGrp="1"/>
          </p:cNvSpPr>
          <p:nvPr>
            <p:ph type="ctrTitle"/>
          </p:nvPr>
        </p:nvSpPr>
        <p:spPr>
          <a:xfrm>
            <a:off x="5247005" y="3177719"/>
            <a:ext cx="3715791" cy="2321719"/>
          </a:xfrm>
          <a:prstGeom prst="rect">
            <a:avLst/>
          </a:prstGeom>
        </p:spPr>
        <p:txBody>
          <a:bodyPr>
            <a:normAutofit fontScale="90000"/>
          </a:bodyPr>
          <a:lstStyle/>
          <a:p>
            <a:pPr defTabSz="241093">
              <a:defRPr sz="5100" b="1">
                <a:uFill>
                  <a:solidFill>
                    <a:srgbClr val="000000"/>
                  </a:solidFill>
                </a:uFill>
                <a:latin typeface="Cambria"/>
                <a:ea typeface="Cambria"/>
                <a:cs typeface="Cambria"/>
                <a:sym typeface="Cambria"/>
              </a:defRPr>
            </a:pPr>
            <a:r>
              <a:rPr dirty="0"/>
              <a:t>Isaac </a:t>
            </a:r>
            <a:r>
              <a:rPr dirty="0" err="1"/>
              <a:t>Νewton</a:t>
            </a:r>
            <a:endParaRPr dirty="0"/>
          </a:p>
          <a:p>
            <a:pPr defTabSz="241093">
              <a:defRPr sz="3750">
                <a:uFill>
                  <a:solidFill>
                    <a:srgbClr val="000000"/>
                  </a:solidFill>
                </a:uFill>
                <a:latin typeface="Cambria"/>
                <a:ea typeface="Cambria"/>
                <a:cs typeface="Cambria"/>
                <a:sym typeface="Cambria"/>
              </a:defRPr>
            </a:pPr>
            <a:endParaRPr dirty="0"/>
          </a:p>
          <a:p>
            <a:pPr defTabSz="241093">
              <a:defRPr sz="3750">
                <a:uFill>
                  <a:solidFill>
                    <a:srgbClr val="000000"/>
                  </a:solidFill>
                </a:uFill>
                <a:latin typeface="Cambria"/>
                <a:ea typeface="Cambria"/>
                <a:cs typeface="Cambria"/>
                <a:sym typeface="Cambria"/>
              </a:defRPr>
            </a:pPr>
            <a:r>
              <a:rPr dirty="0"/>
              <a:t>H κριτική στον Descartes και η ‘πα</a:t>
            </a:r>
            <a:r>
              <a:rPr dirty="0" err="1"/>
              <a:t>ρ</a:t>
            </a:r>
            <a:r>
              <a:rPr dirty="0"/>
              <a:t>α</a:t>
            </a:r>
            <a:r>
              <a:rPr dirty="0" err="1"/>
              <a:t>γωγή</a:t>
            </a:r>
            <a:r>
              <a:rPr dirty="0"/>
              <a:t> απ</a:t>
            </a:r>
            <a:r>
              <a:rPr dirty="0" err="1"/>
              <a:t>ό</a:t>
            </a:r>
            <a:r>
              <a:rPr dirty="0"/>
              <a:t> τα φα</a:t>
            </a:r>
            <a:r>
              <a:rPr dirty="0" err="1"/>
              <a:t>ινόμεν</a:t>
            </a:r>
            <a:r>
              <a:rPr dirty="0"/>
              <a:t>α’</a:t>
            </a:r>
          </a:p>
        </p:txBody>
      </p:sp>
      <p:pic>
        <p:nvPicPr>
          <p:cNvPr id="129" name="image7.jpeg" descr="image7.jpeg"/>
          <p:cNvPicPr>
            <a:picLocks noChangeAspect="1"/>
          </p:cNvPicPr>
          <p:nvPr/>
        </p:nvPicPr>
        <p:blipFill>
          <a:blip r:embed="rId2"/>
          <a:stretch>
            <a:fillRect/>
          </a:stretch>
        </p:blipFill>
        <p:spPr>
          <a:xfrm>
            <a:off x="-15607" y="-14366"/>
            <a:ext cx="5014132" cy="6886731"/>
          </a:xfrm>
          <a:prstGeom prst="rect">
            <a:avLst/>
          </a:prstGeom>
          <a:ln w="12700">
            <a:miter lim="400000"/>
          </a:ln>
        </p:spPr>
      </p:pic>
    </p:spTree>
    <p:extLst>
      <p:ext uri="{BB962C8B-B14F-4D97-AF65-F5344CB8AC3E}">
        <p14:creationId xmlns:p14="http://schemas.microsoft.com/office/powerpoint/2010/main" val="5035846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8.jpeg" descr="image8.jpeg"/>
          <p:cNvPicPr>
            <a:picLocks noChangeAspect="1"/>
          </p:cNvPicPr>
          <p:nvPr/>
        </p:nvPicPr>
        <p:blipFill>
          <a:blip r:embed="rId2"/>
          <a:stretch>
            <a:fillRect/>
          </a:stretch>
        </p:blipFill>
        <p:spPr>
          <a:xfrm>
            <a:off x="-775973" y="-34337"/>
            <a:ext cx="10416049" cy="6926674"/>
          </a:xfrm>
          <a:prstGeom prst="rect">
            <a:avLst/>
          </a:prstGeom>
          <a:ln w="12700">
            <a:miter lim="400000"/>
          </a:ln>
        </p:spPr>
      </p:pic>
    </p:spTree>
    <p:extLst>
      <p:ext uri="{BB962C8B-B14F-4D97-AF65-F5344CB8AC3E}">
        <p14:creationId xmlns:p14="http://schemas.microsoft.com/office/powerpoint/2010/main" val="784109492"/>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E8EBF2-DE1E-8B4A-ADCC-CA6ED7D23447}"/>
              </a:ext>
            </a:extLst>
          </p:cNvPr>
          <p:cNvPicPr>
            <a:picLocks noChangeAspect="1"/>
          </p:cNvPicPr>
          <p:nvPr/>
        </p:nvPicPr>
        <p:blipFill>
          <a:blip r:embed="rId2"/>
          <a:stretch>
            <a:fillRect/>
          </a:stretch>
        </p:blipFill>
        <p:spPr>
          <a:xfrm>
            <a:off x="1602879" y="1736824"/>
            <a:ext cx="5938242" cy="3384352"/>
          </a:xfrm>
          <a:prstGeom prst="rect">
            <a:avLst/>
          </a:prstGeom>
        </p:spPr>
      </p:pic>
      <p:sp>
        <p:nvSpPr>
          <p:cNvPr id="3" name="Text Placeholder 2">
            <a:extLst>
              <a:ext uri="{FF2B5EF4-FFF2-40B4-BE49-F238E27FC236}">
                <a16:creationId xmlns:a16="http://schemas.microsoft.com/office/drawing/2014/main" id="{86BDA51B-01F1-5345-8637-2077C08B85B9}"/>
              </a:ext>
            </a:extLst>
          </p:cNvPr>
          <p:cNvSpPr>
            <a:spLocks noGrp="1"/>
          </p:cNvSpPr>
          <p:nvPr>
            <p:ph type="body" idx="1"/>
          </p:nvPr>
        </p:nvSpPr>
        <p:spPr>
          <a:xfrm>
            <a:off x="669727" y="937153"/>
            <a:ext cx="7755260" cy="5450472"/>
          </a:xfrm>
        </p:spPr>
        <p:txBody>
          <a:bodyPr/>
          <a:lstStyle/>
          <a:p>
            <a:pPr marL="0" indent="0">
              <a:buNone/>
            </a:pPr>
            <a:endParaRPr lang="en-GR" dirty="0"/>
          </a:p>
        </p:txBody>
      </p:sp>
      <p:graphicFrame>
        <p:nvGraphicFramePr>
          <p:cNvPr id="4" name="Table 3">
            <a:extLst>
              <a:ext uri="{FF2B5EF4-FFF2-40B4-BE49-F238E27FC236}">
                <a16:creationId xmlns:a16="http://schemas.microsoft.com/office/drawing/2014/main" id="{B7F9336D-7CF4-9F44-A47B-7E25B8558E97}"/>
              </a:ext>
            </a:extLst>
          </p:cNvPr>
          <p:cNvGraphicFramePr>
            <a:graphicFrameLocks noGrp="1"/>
          </p:cNvGraphicFramePr>
          <p:nvPr/>
        </p:nvGraphicFramePr>
        <p:xfrm>
          <a:off x="0" y="0"/>
          <a:ext cx="580430" cy="133945"/>
        </p:xfrm>
        <a:graphic>
          <a:graphicData uri="http://schemas.openxmlformats.org/drawingml/2006/table">
            <a:tbl>
              <a:tblPr>
                <a:tableStyleId>{5940675A-B579-460E-94D1-54222C63F5DA}</a:tableStyleId>
              </a:tblPr>
              <a:tblGrid>
                <a:gridCol w="580430">
                  <a:extLst>
                    <a:ext uri="{9D8B030D-6E8A-4147-A177-3AD203B41FA5}">
                      <a16:colId xmlns:a16="http://schemas.microsoft.com/office/drawing/2014/main" val="1109091757"/>
                    </a:ext>
                  </a:extLst>
                </a:gridCol>
              </a:tblGrid>
              <a:tr h="133945">
                <a:tc>
                  <a:txBody>
                    <a:bodyPr/>
                    <a:lstStyle/>
                    <a:p>
                      <a:pPr algn="l" fontAlgn="b"/>
                      <a:endParaRPr lang="en-GR" sz="800" b="0" i="0" u="none" strike="noStrike" dirty="0">
                        <a:solidFill>
                          <a:srgbClr val="000000"/>
                        </a:solidFill>
                        <a:effectLst/>
                        <a:latin typeface="Calibri" panose="020F0502020204030204" pitchFamily="34" charset="0"/>
                      </a:endParaRPr>
                    </a:p>
                  </a:txBody>
                  <a:tcPr marL="6697" marR="6697" marT="6697" marB="0" anchor="b"/>
                </a:tc>
                <a:extLst>
                  <a:ext uri="{0D108BD9-81ED-4DB2-BD59-A6C34878D82A}">
                    <a16:rowId xmlns:a16="http://schemas.microsoft.com/office/drawing/2014/main" val="457573450"/>
                  </a:ext>
                </a:extLst>
              </a:tr>
            </a:tbl>
          </a:graphicData>
        </a:graphic>
      </p:graphicFrame>
    </p:spTree>
    <p:extLst>
      <p:ext uri="{BB962C8B-B14F-4D97-AF65-F5344CB8AC3E}">
        <p14:creationId xmlns:p14="http://schemas.microsoft.com/office/powerpoint/2010/main" val="193324988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κριτική στους καρτεσιανούς [Roger Cotes, Preface to the second edition of the Principia 1713]:…"/>
          <p:cNvSpPr txBox="1">
            <a:spLocks noGrp="1"/>
          </p:cNvSpPr>
          <p:nvPr>
            <p:ph type="body" idx="1"/>
          </p:nvPr>
        </p:nvSpPr>
        <p:spPr>
          <a:xfrm>
            <a:off x="669727" y="1218903"/>
            <a:ext cx="7804547" cy="4146957"/>
          </a:xfrm>
          <a:prstGeom prst="rect">
            <a:avLst/>
          </a:prstGeom>
        </p:spPr>
        <p:txBody>
          <a:bodyPr>
            <a:normAutofit fontScale="70000" lnSpcReduction="20000"/>
          </a:bodyPr>
          <a:lstStyle/>
          <a:p>
            <a:pPr marL="0" indent="0" defTabSz="321457">
              <a:spcBef>
                <a:spcPts val="492"/>
              </a:spcBef>
              <a:buSzTx/>
              <a:buNone/>
              <a:defRPr sz="3000">
                <a:uFill>
                  <a:solidFill>
                    <a:srgbClr val="000000"/>
                  </a:solidFill>
                </a:uFill>
                <a:latin typeface="Cambria"/>
                <a:ea typeface="Cambria"/>
                <a:cs typeface="Cambria"/>
                <a:sym typeface="Cambria"/>
              </a:defRPr>
            </a:pPr>
            <a:r>
              <a:rPr dirty="0"/>
              <a:t>-κριτική </a:t>
            </a:r>
            <a:r>
              <a:rPr dirty="0" err="1"/>
              <a:t>στους</a:t>
            </a:r>
            <a:r>
              <a:rPr dirty="0"/>
              <a:t> </a:t>
            </a:r>
            <a:r>
              <a:rPr lang="el-GR" dirty="0"/>
              <a:t>Κ</a:t>
            </a:r>
            <a:r>
              <a:rPr dirty="0"/>
              <a:t>α</a:t>
            </a:r>
            <a:r>
              <a:rPr dirty="0" err="1"/>
              <a:t>ρτεσι</a:t>
            </a:r>
            <a:r>
              <a:rPr dirty="0"/>
              <a:t>ανούς [Roger Cotes, Preface to the second edition of the Principia 1713]:</a:t>
            </a:r>
          </a:p>
          <a:p>
            <a:pPr marL="0" indent="0" algn="just" defTabSz="321457">
              <a:spcBef>
                <a:spcPts val="492"/>
              </a:spcBef>
              <a:buSzTx/>
              <a:buNone/>
              <a:defRPr sz="3000">
                <a:uFill>
                  <a:solidFill>
                    <a:srgbClr val="000000"/>
                  </a:solidFill>
                </a:uFill>
                <a:latin typeface="Cambria"/>
                <a:ea typeface="Cambria"/>
                <a:cs typeface="Cambria"/>
                <a:sym typeface="Cambria"/>
              </a:defRPr>
            </a:pPr>
            <a:endParaRPr b="1" dirty="0"/>
          </a:p>
          <a:p>
            <a:pPr marL="0" indent="0" algn="just" defTabSz="321457">
              <a:lnSpc>
                <a:spcPct val="120000"/>
              </a:lnSpc>
              <a:spcBef>
                <a:spcPts val="492"/>
              </a:spcBef>
              <a:buSzTx/>
              <a:buNone/>
              <a:defRPr sz="3000">
                <a:uFill>
                  <a:solidFill>
                    <a:srgbClr val="000000"/>
                  </a:solidFill>
                </a:uFill>
                <a:latin typeface="Cambria"/>
                <a:ea typeface="Cambria"/>
                <a:cs typeface="Cambria"/>
                <a:sym typeface="Cambria"/>
              </a:defRPr>
            </a:pPr>
            <a:r>
              <a:rPr lang="el-GR" dirty="0"/>
              <a:t>«Συνιστά μια βελτίωση σε σχέση με την </a:t>
            </a:r>
            <a:r>
              <a:rPr lang="el-GR" b="1" dirty="0"/>
              <a:t>Αριστοτελική</a:t>
            </a:r>
            <a:r>
              <a:rPr lang="el-GR" dirty="0"/>
              <a:t> σύλληψη, αλλά και πάλι δεν ικανοποιεί τις επιστημονικές αξιώσεις που απαιτούνται (από τον Νεύτωνα). Γιατί; Γιατί βασίζεται σε </a:t>
            </a:r>
            <a:r>
              <a:rPr lang="el-GR" b="1" dirty="0"/>
              <a:t>θεωρητικές</a:t>
            </a:r>
            <a:r>
              <a:rPr lang="el-GR" dirty="0"/>
              <a:t> και </a:t>
            </a:r>
            <a:r>
              <a:rPr lang="el-GR" b="1" dirty="0"/>
              <a:t>αθεμελίωτες</a:t>
            </a:r>
            <a:r>
              <a:rPr lang="el-GR" dirty="0"/>
              <a:t> υποθέσεις για τις ιδιότητες των </a:t>
            </a:r>
            <a:r>
              <a:rPr lang="el-GR" b="1" dirty="0"/>
              <a:t>μη </a:t>
            </a:r>
            <a:r>
              <a:rPr lang="el-GR" b="1" dirty="0" err="1"/>
              <a:t>παρατηρήσιμων</a:t>
            </a:r>
            <a:r>
              <a:rPr lang="el-GR" b="1" dirty="0"/>
              <a:t> σωματιδίων</a:t>
            </a:r>
            <a:r>
              <a:rPr lang="el-GR" dirty="0"/>
              <a:t>. Και </a:t>
            </a:r>
            <a:r>
              <a:rPr lang="el-GR" b="1" dirty="0"/>
              <a:t>ακόμη και αν προχωρά με αυστηρές αποδείξεις στη βάση μηχανικών νόμων</a:t>
            </a:r>
            <a:r>
              <a:rPr lang="el-GR" dirty="0"/>
              <a:t>, η </a:t>
            </a:r>
            <a:r>
              <a:rPr lang="el-GR" b="1" dirty="0"/>
              <a:t>ίδια η χρήση των υποθέσεων ως προκειμένων </a:t>
            </a:r>
            <a:r>
              <a:rPr lang="el-GR" dirty="0"/>
              <a:t>κάνει τις θεωρίες να είναι περισσότερο σαν ένα </a:t>
            </a:r>
            <a:r>
              <a:rPr lang="el-GR" b="1" dirty="0"/>
              <a:t>παραμύθι</a:t>
            </a:r>
            <a:r>
              <a:rPr lang="el-GR" dirty="0"/>
              <a:t> παρά μια </a:t>
            </a:r>
            <a:r>
              <a:rPr lang="el-GR" b="1" dirty="0"/>
              <a:t>αληθινή ιστορία</a:t>
            </a:r>
            <a:r>
              <a:rPr lang="el-GR" dirty="0"/>
              <a:t>». </a:t>
            </a:r>
            <a:endParaRPr dirty="0"/>
          </a:p>
        </p:txBody>
      </p:sp>
      <p:sp>
        <p:nvSpPr>
          <p:cNvPr id="134" name="-&gt; οι Καρτεσιανοί, αν και επιζητούν αποδείξεις των φαινομένων βασισμένες σε μηχανικούς νόμους, χρησιμοποιούν ως προκείμενες (εκτός από τους νόμους) μη βέβαιες υποθέσεις"/>
          <p:cNvSpPr txBox="1"/>
          <p:nvPr/>
        </p:nvSpPr>
        <p:spPr>
          <a:xfrm>
            <a:off x="298299" y="5364930"/>
            <a:ext cx="8877047" cy="127143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spcBef>
                <a:spcPts val="492"/>
              </a:spcBef>
              <a:defRPr sz="3300" b="0">
                <a:uFill>
                  <a:solidFill>
                    <a:srgbClr val="000000"/>
                  </a:solidFill>
                </a:uFill>
                <a:latin typeface="Cambria"/>
                <a:ea typeface="Cambria"/>
                <a:cs typeface="Cambria"/>
                <a:sym typeface="Cambria"/>
              </a:defRPr>
            </a:pPr>
            <a:r>
              <a:rPr sz="2320" dirty="0"/>
              <a:t>-&gt; οι Καρτεσιανοί, αν και επιζητούν </a:t>
            </a:r>
            <a:r>
              <a:rPr sz="2320" b="1" dirty="0"/>
              <a:t>αποδείξεις</a:t>
            </a:r>
            <a:r>
              <a:rPr sz="2320" dirty="0"/>
              <a:t> των φαινομένων</a:t>
            </a:r>
            <a:endParaRPr lang="en-GB" sz="2320" dirty="0"/>
          </a:p>
          <a:p>
            <a:pPr defTabSz="321457">
              <a:spcBef>
                <a:spcPts val="492"/>
              </a:spcBef>
              <a:defRPr sz="3300" b="0">
                <a:uFill>
                  <a:solidFill>
                    <a:srgbClr val="000000"/>
                  </a:solidFill>
                </a:uFill>
                <a:latin typeface="Cambria"/>
                <a:ea typeface="Cambria"/>
                <a:cs typeface="Cambria"/>
                <a:sym typeface="Cambria"/>
              </a:defRPr>
            </a:pPr>
            <a:r>
              <a:rPr sz="2320" dirty="0"/>
              <a:t> βασισμένες σε </a:t>
            </a:r>
            <a:r>
              <a:rPr sz="2320" b="1" dirty="0"/>
              <a:t>μηχανικούς νόμους</a:t>
            </a:r>
            <a:r>
              <a:rPr sz="2320" dirty="0"/>
              <a:t>, χρησιμοποιούν ως προκείμενες </a:t>
            </a:r>
            <a:endParaRPr lang="en-GB" sz="2320" dirty="0"/>
          </a:p>
          <a:p>
            <a:pPr defTabSz="321457">
              <a:spcBef>
                <a:spcPts val="492"/>
              </a:spcBef>
              <a:defRPr sz="3300" b="0">
                <a:uFill>
                  <a:solidFill>
                    <a:srgbClr val="000000"/>
                  </a:solidFill>
                </a:uFill>
                <a:latin typeface="Cambria"/>
                <a:ea typeface="Cambria"/>
                <a:cs typeface="Cambria"/>
                <a:sym typeface="Cambria"/>
              </a:defRPr>
            </a:pPr>
            <a:r>
              <a:rPr sz="2320" dirty="0"/>
              <a:t>(εκτός από τους νόμους) </a:t>
            </a:r>
            <a:r>
              <a:rPr sz="2320" b="1" dirty="0"/>
              <a:t>μη βέβαιες υποθέσεις</a:t>
            </a:r>
            <a:r>
              <a:rPr sz="2320" dirty="0"/>
              <a:t> </a:t>
            </a:r>
          </a:p>
        </p:txBody>
      </p:sp>
      <p:sp>
        <p:nvSpPr>
          <p:cNvPr id="135" name="1. Κριτική του Nεύτωνα στον Descartes: κριτική στην καρτεσιανή μεθοδολογία"/>
          <p:cNvSpPr txBox="1">
            <a:spLocks noGrp="1"/>
          </p:cNvSpPr>
          <p:nvPr>
            <p:ph type="title"/>
          </p:nvPr>
        </p:nvSpPr>
        <p:spPr>
          <a:xfrm>
            <a:off x="762518" y="-183847"/>
            <a:ext cx="7804548" cy="1518048"/>
          </a:xfrm>
          <a:prstGeom prst="rect">
            <a:avLst/>
          </a:prstGeom>
        </p:spPr>
        <p:txBody>
          <a:bodyPr>
            <a:normAutofit fontScale="90000"/>
          </a:bodyPr>
          <a:lstStyle>
            <a:lvl1pPr algn="l" defTabSz="457200">
              <a:spcBef>
                <a:spcPts val="1200"/>
              </a:spcBef>
              <a:defRPr sz="4100" b="1">
                <a:uFill>
                  <a:solidFill>
                    <a:srgbClr val="000000"/>
                  </a:solidFill>
                </a:uFill>
                <a:latin typeface="Cambria"/>
                <a:ea typeface="Cambria"/>
                <a:cs typeface="Cambria"/>
                <a:sym typeface="Cambria"/>
              </a:defRPr>
            </a:lvl1pPr>
          </a:lstStyle>
          <a:p>
            <a:r>
              <a:t>1. Κριτική του Nεύτωνα στον Descartes: κριτική στην καρτεσιανή μεθοδολογία</a:t>
            </a:r>
          </a:p>
        </p:txBody>
      </p:sp>
    </p:spTree>
    <p:extLst>
      <p:ext uri="{BB962C8B-B14F-4D97-AF65-F5344CB8AC3E}">
        <p14:creationId xmlns:p14="http://schemas.microsoft.com/office/powerpoint/2010/main" val="167955441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134"/>
                                        </p:tgtEl>
                                        <p:attrNameLst>
                                          <p:attrName>style.visibility</p:attrName>
                                        </p:attrNameLst>
                                      </p:cBhvr>
                                      <p:to>
                                        <p:strVal val="visible"/>
                                      </p:to>
                                    </p:set>
                                    <p:anim calcmode="lin" valueType="num">
                                      <p:cBhvr>
                                        <p:cTn id="7" dur="1000" fill="hold"/>
                                        <p:tgtEl>
                                          <p:spTgt spid="134"/>
                                        </p:tgtEl>
                                        <p:attrNameLst>
                                          <p:attrName>ppt_w</p:attrName>
                                        </p:attrNameLst>
                                      </p:cBhvr>
                                      <p:tavLst>
                                        <p:tav tm="0">
                                          <p:val>
                                            <p:fltVal val="0"/>
                                          </p:val>
                                        </p:tav>
                                        <p:tav tm="100000">
                                          <p:val>
                                            <p:strVal val="#ppt_w"/>
                                          </p:val>
                                        </p:tav>
                                      </p:tavLst>
                                    </p:anim>
                                    <p:anim calcmode="lin" valueType="num">
                                      <p:cBhvr>
                                        <p:cTn id="8" dur="1000" fill="hold"/>
                                        <p:tgtEl>
                                          <p:spTgt spid="134"/>
                                        </p:tgtEl>
                                        <p:attrNameLst>
                                          <p:attrName>ppt_h</p:attrName>
                                        </p:attrNameLst>
                                      </p:cBhvr>
                                      <p:tavLst>
                                        <p:tav tm="0">
                                          <p:val>
                                            <p:fltVal val="0"/>
                                          </p:val>
                                        </p:tav>
                                        <p:tav tm="100000">
                                          <p:val>
                                            <p:strVal val="#ppt_h"/>
                                          </p:val>
                                        </p:tav>
                                      </p:tavLst>
                                    </p:anim>
                                    <p:anim calcmode="lin" valueType="num">
                                      <p:cBhvr>
                                        <p:cTn id="9" dur="1000" fill="hold"/>
                                        <p:tgtEl>
                                          <p:spTgt spid="1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otes, Preface:…"/>
          <p:cNvSpPr txBox="1">
            <a:spLocks noGrp="1"/>
          </p:cNvSpPr>
          <p:nvPr>
            <p:ph type="body" idx="1"/>
          </p:nvPr>
        </p:nvSpPr>
        <p:spPr>
          <a:xfrm>
            <a:off x="669727" y="918894"/>
            <a:ext cx="7804547" cy="5776097"/>
          </a:xfrm>
          <a:prstGeom prst="rect">
            <a:avLst/>
          </a:prstGeom>
        </p:spPr>
        <p:txBody>
          <a:bodyPr>
            <a:normAutofit fontScale="85000" lnSpcReduction="10000"/>
          </a:bodyPr>
          <a:lstStyle/>
          <a:p>
            <a:pPr marL="0" indent="0" defTabSz="321457">
              <a:lnSpc>
                <a:spcPct val="130000"/>
              </a:lnSpc>
              <a:spcBef>
                <a:spcPts val="0"/>
              </a:spcBef>
              <a:buSzTx/>
              <a:buNone/>
              <a:defRPr sz="3800" b="1">
                <a:uFill>
                  <a:solidFill>
                    <a:srgbClr val="000000"/>
                  </a:solidFill>
                </a:uFill>
                <a:latin typeface="Cambria"/>
                <a:ea typeface="Cambria"/>
                <a:cs typeface="Cambria"/>
                <a:sym typeface="Cambria"/>
              </a:defRPr>
            </a:pPr>
            <a:r>
              <a:rPr dirty="0"/>
              <a:t>Cotes, Preface:</a:t>
            </a:r>
          </a:p>
          <a:p>
            <a:pPr marL="0" indent="0" algn="just" defTabSz="321457">
              <a:lnSpc>
                <a:spcPct val="130000"/>
              </a:lnSpc>
              <a:spcBef>
                <a:spcPts val="0"/>
              </a:spcBef>
              <a:buSzTx/>
              <a:buNone/>
              <a:defRPr sz="3800">
                <a:uFill>
                  <a:solidFill>
                    <a:srgbClr val="000000"/>
                  </a:solidFill>
                </a:uFill>
                <a:latin typeface="Cambria"/>
                <a:ea typeface="Cambria"/>
                <a:cs typeface="Cambria"/>
                <a:sym typeface="Cambria"/>
              </a:defRPr>
            </a:pPr>
            <a:r>
              <a:rPr lang="el-GR" b="1" dirty="0"/>
              <a:t>«Εκείνοι οι οποίοι λαμβάνουν τη θεμελίωση των θεωρήσεών τους από υποθέσεις</a:t>
            </a:r>
            <a:r>
              <a:rPr dirty="0"/>
              <a:t>, </a:t>
            </a:r>
            <a:r>
              <a:rPr lang="el-GR" dirty="0"/>
              <a:t>ακόμη</a:t>
            </a:r>
            <a:r>
              <a:rPr dirty="0"/>
              <a:t> </a:t>
            </a:r>
            <a:r>
              <a:rPr lang="el-GR" dirty="0"/>
              <a:t>και αν μετά προχωρούν πιο αυστηρά σύμφωνα με μηχανικούς νόμους, αυτό που κυρίως κάνουν είναι ότι βάζουν μαζί ένα </a:t>
            </a:r>
            <a:r>
              <a:rPr lang="el-GR" b="1" dirty="0"/>
              <a:t>ρομάντζο</a:t>
            </a:r>
            <a:r>
              <a:rPr lang="el-GR" dirty="0"/>
              <a:t> [δηλαδή ένα παραμύθι], γλαφυρό και γοητευτικό ίσως</a:t>
            </a:r>
            <a:r>
              <a:rPr dirty="0"/>
              <a:t>, </a:t>
            </a:r>
            <a:r>
              <a:rPr lang="el-GR" dirty="0"/>
              <a:t>αλλά οπωσδήποτε ρομάντζο».</a:t>
            </a:r>
          </a:p>
          <a:p>
            <a:pPr marL="0" indent="0" defTabSz="321457">
              <a:lnSpc>
                <a:spcPct val="130000"/>
              </a:lnSpc>
              <a:spcBef>
                <a:spcPts val="0"/>
              </a:spcBef>
              <a:buSzTx/>
              <a:buNone/>
              <a:defRPr sz="3800">
                <a:uFill>
                  <a:solidFill>
                    <a:srgbClr val="000000"/>
                  </a:solidFill>
                </a:uFill>
                <a:latin typeface="Cambria"/>
                <a:ea typeface="Cambria"/>
                <a:cs typeface="Cambria"/>
                <a:sym typeface="Cambria"/>
              </a:defRPr>
            </a:pPr>
            <a:endParaRPr dirty="0"/>
          </a:p>
        </p:txBody>
      </p:sp>
      <p:sp>
        <p:nvSpPr>
          <p:cNvPr id="138" name="-ποια είναι όμως η εναλλακτική;"/>
          <p:cNvSpPr txBox="1"/>
          <p:nvPr/>
        </p:nvSpPr>
        <p:spPr>
          <a:xfrm>
            <a:off x="3170084" y="5967406"/>
            <a:ext cx="5060361"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4000" b="0">
                <a:uFill>
                  <a:solidFill>
                    <a:srgbClr val="000000"/>
                  </a:solidFill>
                </a:uFill>
                <a:latin typeface="Cambria"/>
                <a:ea typeface="Cambria"/>
                <a:cs typeface="Cambria"/>
                <a:sym typeface="Cambria"/>
              </a:defRPr>
            </a:lvl1pPr>
          </a:lstStyle>
          <a:p>
            <a:r>
              <a:rPr sz="2812" dirty="0"/>
              <a:t>-π</a:t>
            </a:r>
            <a:r>
              <a:rPr sz="2812" dirty="0" err="1"/>
              <a:t>οι</a:t>
            </a:r>
            <a:r>
              <a:rPr sz="2812" dirty="0"/>
              <a:t>α είναι όμως η εναλλακτική;</a:t>
            </a:r>
          </a:p>
        </p:txBody>
      </p:sp>
    </p:spTree>
    <p:extLst>
      <p:ext uri="{BB962C8B-B14F-4D97-AF65-F5344CB8AC3E}">
        <p14:creationId xmlns:p14="http://schemas.microsoft.com/office/powerpoint/2010/main" val="17641597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8CC-8949-4546-8426-5C8FF52C5852}"/>
              </a:ext>
            </a:extLst>
          </p:cNvPr>
          <p:cNvSpPr>
            <a:spLocks noGrp="1"/>
          </p:cNvSpPr>
          <p:nvPr>
            <p:ph type="title"/>
          </p:nvPr>
        </p:nvSpPr>
        <p:spPr/>
        <p:txBody>
          <a:bodyPr/>
          <a:lstStyle/>
          <a:p>
            <a:endParaRPr lang="en-GR"/>
          </a:p>
        </p:txBody>
      </p:sp>
      <p:sp>
        <p:nvSpPr>
          <p:cNvPr id="3" name="Text Placeholder 2">
            <a:extLst>
              <a:ext uri="{FF2B5EF4-FFF2-40B4-BE49-F238E27FC236}">
                <a16:creationId xmlns:a16="http://schemas.microsoft.com/office/drawing/2014/main" id="{B0B7C7B9-8FBC-E949-81D8-ED5F785E6609}"/>
              </a:ext>
            </a:extLst>
          </p:cNvPr>
          <p:cNvSpPr>
            <a:spLocks noGrp="1"/>
          </p:cNvSpPr>
          <p:nvPr>
            <p:ph type="body" idx="1"/>
          </p:nvPr>
        </p:nvSpPr>
        <p:spPr/>
        <p:txBody>
          <a:bodyPr/>
          <a:lstStyle/>
          <a:p>
            <a:endParaRPr lang="en-GR" dirty="0"/>
          </a:p>
        </p:txBody>
      </p:sp>
      <p:pic>
        <p:nvPicPr>
          <p:cNvPr id="5" name="Picture 4">
            <a:extLst>
              <a:ext uri="{FF2B5EF4-FFF2-40B4-BE49-F238E27FC236}">
                <a16:creationId xmlns:a16="http://schemas.microsoft.com/office/drawing/2014/main" id="{E778F1F9-3832-A24C-849F-CD816ACB6814}"/>
              </a:ext>
            </a:extLst>
          </p:cNvPr>
          <p:cNvPicPr>
            <a:picLocks noChangeAspect="1"/>
          </p:cNvPicPr>
          <p:nvPr/>
        </p:nvPicPr>
        <p:blipFill>
          <a:blip r:embed="rId3"/>
          <a:stretch>
            <a:fillRect/>
          </a:stretch>
        </p:blipFill>
        <p:spPr>
          <a:xfrm>
            <a:off x="1184922" y="2368861"/>
            <a:ext cx="5438180" cy="1919883"/>
          </a:xfrm>
          <a:prstGeom prst="rect">
            <a:avLst/>
          </a:prstGeom>
        </p:spPr>
      </p:pic>
    </p:spTree>
    <p:extLst>
      <p:ext uri="{BB962C8B-B14F-4D97-AF65-F5344CB8AC3E}">
        <p14:creationId xmlns:p14="http://schemas.microsoft.com/office/powerpoint/2010/main" val="3750671314"/>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38F4-FFE8-CE47-AA81-99836D72776C}"/>
              </a:ext>
            </a:extLst>
          </p:cNvPr>
          <p:cNvSpPr>
            <a:spLocks noGrp="1"/>
          </p:cNvSpPr>
          <p:nvPr>
            <p:ph type="title"/>
          </p:nvPr>
        </p:nvSpPr>
        <p:spPr/>
        <p:txBody>
          <a:bodyPr/>
          <a:lstStyle/>
          <a:p>
            <a:endParaRPr lang="en-GR"/>
          </a:p>
        </p:txBody>
      </p:sp>
      <p:pic>
        <p:nvPicPr>
          <p:cNvPr id="4" name="Picture 3">
            <a:extLst>
              <a:ext uri="{FF2B5EF4-FFF2-40B4-BE49-F238E27FC236}">
                <a16:creationId xmlns:a16="http://schemas.microsoft.com/office/drawing/2014/main" id="{A26C44BE-E40A-A046-90EF-B0BFE888114C}"/>
              </a:ext>
            </a:extLst>
          </p:cNvPr>
          <p:cNvPicPr>
            <a:picLocks noChangeAspect="1"/>
          </p:cNvPicPr>
          <p:nvPr/>
        </p:nvPicPr>
        <p:blipFill>
          <a:blip r:embed="rId2"/>
          <a:stretch>
            <a:fillRect/>
          </a:stretch>
        </p:blipFill>
        <p:spPr>
          <a:xfrm>
            <a:off x="1745754" y="1830586"/>
            <a:ext cx="5652492" cy="3196828"/>
          </a:xfrm>
          <a:prstGeom prst="rect">
            <a:avLst/>
          </a:prstGeom>
        </p:spPr>
      </p:pic>
      <p:sp>
        <p:nvSpPr>
          <p:cNvPr id="3" name="Text Placeholder 2">
            <a:extLst>
              <a:ext uri="{FF2B5EF4-FFF2-40B4-BE49-F238E27FC236}">
                <a16:creationId xmlns:a16="http://schemas.microsoft.com/office/drawing/2014/main" id="{259F0CAF-D739-0045-A9D2-8DA49605E7B0}"/>
              </a:ext>
            </a:extLst>
          </p:cNvPr>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16673900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Kepler’s</a:t>
            </a:r>
            <a:r>
              <a:rPr lang="en-US" dirty="0"/>
              <a:t> laws</a:t>
            </a:r>
          </a:p>
        </p:txBody>
      </p:sp>
      <p:pic>
        <p:nvPicPr>
          <p:cNvPr id="4" name="Content Placeholder 3" descr="Satellites__Kepler-s-laws.jpg"/>
          <p:cNvPicPr>
            <a:picLocks noGrp="1" noChangeAspect="1"/>
          </p:cNvPicPr>
          <p:nvPr>
            <p:ph idx="1"/>
          </p:nvPr>
        </p:nvPicPr>
        <p:blipFill>
          <a:blip r:embed="rId2">
            <a:extLst>
              <a:ext uri="{28A0092B-C50C-407E-A947-70E740481C1C}">
                <a14:useLocalDpi xmlns:a14="http://schemas.microsoft.com/office/drawing/2010/main" val="0"/>
              </a:ext>
            </a:extLst>
          </a:blip>
          <a:srcRect t="-13457" b="-13457"/>
          <a:stretch>
            <a:fillRect/>
          </a:stretch>
        </p:blipFill>
        <p:spPr/>
      </p:pic>
    </p:spTree>
    <p:extLst>
      <p:ext uri="{BB962C8B-B14F-4D97-AF65-F5344CB8AC3E}">
        <p14:creationId xmlns:p14="http://schemas.microsoft.com/office/powerpoint/2010/main" val="31920065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b="1" dirty="0"/>
            </a:br>
            <a:r>
              <a:rPr lang="en-GB" sz="1687" b="1" dirty="0"/>
              <a:t>Huygens, Treatise on Light 1690 (Preface</a:t>
            </a:r>
            <a:br>
              <a:rPr lang="en-US" sz="1687" dirty="0"/>
            </a:br>
            <a:endParaRPr lang="en-US" sz="1687" dirty="0"/>
          </a:p>
        </p:txBody>
      </p:sp>
      <p:sp>
        <p:nvSpPr>
          <p:cNvPr id="3" name="Content Placeholder 2"/>
          <p:cNvSpPr>
            <a:spLocks noGrp="1"/>
          </p:cNvSpPr>
          <p:nvPr>
            <p:ph idx="1"/>
          </p:nvPr>
        </p:nvSpPr>
        <p:spPr>
          <a:xfrm>
            <a:off x="457200" y="1600200"/>
            <a:ext cx="8369322" cy="4888414"/>
          </a:xfrm>
        </p:spPr>
        <p:txBody>
          <a:bodyPr>
            <a:normAutofit fontScale="77500" lnSpcReduction="20000"/>
          </a:bodyPr>
          <a:lstStyle/>
          <a:p>
            <a:pPr marL="0" indent="0">
              <a:buNone/>
            </a:pPr>
            <a:endParaRPr lang="en-GB" dirty="0"/>
          </a:p>
          <a:p>
            <a:pPr marL="0" indent="0">
              <a:buNone/>
            </a:pPr>
            <a:r>
              <a:rPr lang="en-GB" dirty="0"/>
              <a:t>“One finds in this subject a kind of demonstration which does not carry with it so high a degree of certainty as that employed in geometry ; and which differs distinctly from the method employed by geometers in that they prove their propositions by well-established and incontrovertible principles, while here principles are tested by the inferences which are derivable from them. The nature of the subject permits of no other treatment. </a:t>
            </a:r>
            <a:r>
              <a:rPr lang="en-GB" b="1" dirty="0">
                <a:solidFill>
                  <a:srgbClr val="FF6600"/>
                </a:solidFill>
              </a:rPr>
              <a:t>Itis possible, however, in this way to establish a probability which is little short of certainty. This is the case when the consequences of the assumed principles are in perfect accord with the observed phenomena, and especially when these verifications are numerous; but above all when one employs the hypothesis to predict new phenomena and finds his expectations realized”.</a:t>
            </a:r>
            <a:endParaRPr lang="en-US" b="1" dirty="0">
              <a:solidFill>
                <a:srgbClr val="FF6600"/>
              </a:solidFill>
            </a:endParaRPr>
          </a:p>
          <a:p>
            <a:endParaRPr lang="en-US" dirty="0"/>
          </a:p>
        </p:txBody>
      </p:sp>
    </p:spTree>
    <p:extLst>
      <p:ext uri="{BB962C8B-B14F-4D97-AF65-F5344CB8AC3E}">
        <p14:creationId xmlns:p14="http://schemas.microsoft.com/office/powerpoint/2010/main" val="4507595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otes, Preface:…"/>
          <p:cNvSpPr txBox="1">
            <a:spLocks noGrp="1"/>
          </p:cNvSpPr>
          <p:nvPr>
            <p:ph type="body" idx="1"/>
          </p:nvPr>
        </p:nvSpPr>
        <p:spPr>
          <a:xfrm>
            <a:off x="669727" y="1470367"/>
            <a:ext cx="7804547" cy="5131703"/>
          </a:xfrm>
          <a:prstGeom prst="rect">
            <a:avLst/>
          </a:prstGeom>
        </p:spPr>
        <p:txBody>
          <a:bodyPr>
            <a:normAutofit fontScale="70000" lnSpcReduction="20000"/>
          </a:bodyPr>
          <a:lstStyle/>
          <a:p>
            <a:pPr marL="0" indent="0" algn="just" defTabSz="311814">
              <a:lnSpc>
                <a:spcPct val="120000"/>
              </a:lnSpc>
              <a:spcBef>
                <a:spcPts val="0"/>
              </a:spcBef>
              <a:buSzTx/>
              <a:buNone/>
              <a:defRPr sz="3104" b="1">
                <a:uFill>
                  <a:solidFill>
                    <a:srgbClr val="000000"/>
                  </a:solidFill>
                </a:uFill>
                <a:latin typeface="Cambria"/>
                <a:ea typeface="Cambria"/>
                <a:cs typeface="Cambria"/>
                <a:sym typeface="Cambria"/>
              </a:defRPr>
            </a:pPr>
            <a:r>
              <a:rPr dirty="0"/>
              <a:t>Cotes, Preface:</a:t>
            </a:r>
          </a:p>
          <a:p>
            <a:pPr marL="0" indent="0" algn="just" defTabSz="311814">
              <a:lnSpc>
                <a:spcPct val="120000"/>
              </a:lnSpc>
              <a:spcBef>
                <a:spcPts val="0"/>
              </a:spcBef>
              <a:buSzTx/>
              <a:buNone/>
              <a:defRPr sz="3104">
                <a:uFill>
                  <a:solidFill>
                    <a:srgbClr val="000000"/>
                  </a:solidFill>
                </a:uFill>
                <a:latin typeface="Cambria"/>
                <a:ea typeface="Cambria"/>
                <a:cs typeface="Cambria"/>
                <a:sym typeface="Cambria"/>
              </a:defRPr>
            </a:pPr>
            <a:r>
              <a:rPr lang="el-GR" dirty="0"/>
              <a:t>«Απομένει τότε ο </a:t>
            </a:r>
            <a:r>
              <a:rPr lang="el-GR" b="1" dirty="0"/>
              <a:t>τρίτος</a:t>
            </a:r>
            <a:r>
              <a:rPr lang="el-GR" dirty="0"/>
              <a:t> τύπος, δηλαδή εκείνοι των οποίων η </a:t>
            </a:r>
            <a:r>
              <a:rPr lang="el-GR" b="1" dirty="0"/>
              <a:t>φυσική φιλοσοφία</a:t>
            </a:r>
            <a:r>
              <a:rPr lang="el-GR" dirty="0"/>
              <a:t> βασίζεται στο </a:t>
            </a:r>
            <a:r>
              <a:rPr lang="el-GR" b="1" u="sng" dirty="0"/>
              <a:t>πείραμα</a:t>
            </a:r>
            <a:r>
              <a:rPr lang="el-GR" dirty="0"/>
              <a:t>. Μολονότι και αυτοί θεωρούν ότι οι </a:t>
            </a:r>
            <a:r>
              <a:rPr lang="el-GR" b="1" dirty="0">
                <a:solidFill>
                  <a:srgbClr val="FF0000"/>
                </a:solidFill>
              </a:rPr>
              <a:t>αιτίες</a:t>
            </a:r>
            <a:r>
              <a:rPr lang="el-GR" dirty="0"/>
              <a:t> όλων των πραγμάτων συνάγονται </a:t>
            </a:r>
            <a:r>
              <a:rPr lang="el-GR" b="1" dirty="0"/>
              <a:t>από τις απλούστερες δυνατές αρχές</a:t>
            </a:r>
            <a:r>
              <a:rPr lang="el-GR" dirty="0"/>
              <a:t>, οι ίδιοι δεν δέχονται τίποτα ως αρχή το οποίο </a:t>
            </a:r>
            <a:r>
              <a:rPr lang="el-GR" b="1" dirty="0"/>
              <a:t>να μην έχει προηγουμένως αποδειχθεί πλήρως από φαινόμενα</a:t>
            </a:r>
            <a:r>
              <a:rPr lang="el-GR" dirty="0"/>
              <a:t>. </a:t>
            </a:r>
            <a:r>
              <a:rPr lang="el-GR" b="1" dirty="0">
                <a:solidFill>
                  <a:srgbClr val="FF0000"/>
                </a:solidFill>
              </a:rPr>
              <a:t>Δε μηχανεύονται υποθέσεις. </a:t>
            </a:r>
          </a:p>
          <a:p>
            <a:pPr marL="0" indent="0" algn="just" defTabSz="311814">
              <a:lnSpc>
                <a:spcPct val="120000"/>
              </a:lnSpc>
              <a:spcBef>
                <a:spcPts val="0"/>
              </a:spcBef>
              <a:buSzTx/>
              <a:buNone/>
              <a:defRPr sz="3104">
                <a:uFill>
                  <a:solidFill>
                    <a:srgbClr val="000000"/>
                  </a:solidFill>
                </a:uFill>
                <a:latin typeface="Cambria"/>
                <a:ea typeface="Cambria"/>
                <a:cs typeface="Cambria"/>
                <a:sym typeface="Cambria"/>
              </a:defRPr>
            </a:pPr>
            <a:endParaRPr dirty="0"/>
          </a:p>
          <a:p>
            <a:pPr marL="0" indent="0" algn="just" defTabSz="311814">
              <a:lnSpc>
                <a:spcPct val="120000"/>
              </a:lnSpc>
              <a:spcBef>
                <a:spcPts val="0"/>
              </a:spcBef>
              <a:buSzTx/>
              <a:buNone/>
              <a:defRPr sz="3104">
                <a:uFill>
                  <a:solidFill>
                    <a:srgbClr val="000000"/>
                  </a:solidFill>
                </a:uFill>
                <a:latin typeface="Cambria"/>
                <a:ea typeface="Cambria"/>
                <a:cs typeface="Cambria"/>
                <a:sym typeface="Cambria"/>
              </a:defRPr>
            </a:pPr>
            <a:r>
              <a:rPr lang="el-GR" dirty="0"/>
              <a:t>Επομένως αυτοί προχωρούν με μία </a:t>
            </a:r>
            <a:r>
              <a:rPr lang="el-GR" b="1" dirty="0"/>
              <a:t>διπλή μέθοδο</a:t>
            </a:r>
            <a:r>
              <a:rPr lang="el-GR" dirty="0"/>
              <a:t>, </a:t>
            </a:r>
            <a:r>
              <a:rPr lang="el-GR" b="1" dirty="0"/>
              <a:t>αναλυτική</a:t>
            </a:r>
            <a:r>
              <a:rPr lang="el-GR" dirty="0"/>
              <a:t> και </a:t>
            </a:r>
            <a:r>
              <a:rPr lang="el-GR" b="1" dirty="0"/>
              <a:t>συνθετική</a:t>
            </a:r>
            <a:r>
              <a:rPr lang="el-GR" dirty="0"/>
              <a:t>. Από ορισμένα </a:t>
            </a:r>
            <a:r>
              <a:rPr lang="el-GR" b="1" dirty="0"/>
              <a:t>επιλεγμένα φαινόμενα παράγουν</a:t>
            </a:r>
            <a:r>
              <a:rPr lang="el-GR" dirty="0"/>
              <a:t> μέσω της </a:t>
            </a:r>
            <a:r>
              <a:rPr lang="el-GR" b="1" dirty="0"/>
              <a:t>ανάλυσης</a:t>
            </a:r>
            <a:r>
              <a:rPr lang="el-GR" dirty="0"/>
              <a:t> τις </a:t>
            </a:r>
            <a:r>
              <a:rPr lang="el-GR" b="1" u="sng" dirty="0"/>
              <a:t>δυνάμεις</a:t>
            </a:r>
            <a:r>
              <a:rPr lang="el-GR" b="1" dirty="0"/>
              <a:t> της φύσης και τους </a:t>
            </a:r>
            <a:r>
              <a:rPr lang="el-GR" b="1" u="sng" dirty="0"/>
              <a:t>απλούστερους νόμους</a:t>
            </a:r>
            <a:r>
              <a:rPr lang="el-GR" b="1" dirty="0"/>
              <a:t> αυτών των δυνάμεων. </a:t>
            </a:r>
            <a:r>
              <a:rPr lang="el-GR" dirty="0"/>
              <a:t>Και από εκεί στη συνέχεια δίνουν </a:t>
            </a:r>
            <a:r>
              <a:rPr lang="el-GR" b="1" dirty="0"/>
              <a:t>τη συγκρότηση των υπολοίπων φαινομένων μέσω σύνθεσης</a:t>
            </a:r>
            <a:r>
              <a:rPr lang="el-GR" dirty="0"/>
              <a:t>».</a:t>
            </a:r>
            <a:endParaRPr dirty="0"/>
          </a:p>
        </p:txBody>
      </p:sp>
    </p:spTree>
    <p:extLst>
      <p:ext uri="{BB962C8B-B14F-4D97-AF65-F5344CB8AC3E}">
        <p14:creationId xmlns:p14="http://schemas.microsoft.com/office/powerpoint/2010/main" val="172588081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4F9A-455E-C442-82A7-39BA471C6B4E}"/>
              </a:ext>
            </a:extLst>
          </p:cNvPr>
          <p:cNvPicPr>
            <a:picLocks noChangeAspect="1"/>
          </p:cNvPicPr>
          <p:nvPr/>
        </p:nvPicPr>
        <p:blipFill>
          <a:blip r:embed="rId2"/>
          <a:stretch>
            <a:fillRect/>
          </a:stretch>
        </p:blipFill>
        <p:spPr>
          <a:xfrm>
            <a:off x="1629668" y="1031379"/>
            <a:ext cx="5884664" cy="4795242"/>
          </a:xfrm>
          <a:prstGeom prst="rect">
            <a:avLst/>
          </a:prstGeom>
        </p:spPr>
      </p:pic>
      <p:sp>
        <p:nvSpPr>
          <p:cNvPr id="3" name="Text Placeholder 2">
            <a:extLst>
              <a:ext uri="{FF2B5EF4-FFF2-40B4-BE49-F238E27FC236}">
                <a16:creationId xmlns:a16="http://schemas.microsoft.com/office/drawing/2014/main" id="{CDE5950E-2148-0C4D-AE85-0CE2BEB2872A}"/>
              </a:ext>
            </a:extLst>
          </p:cNvPr>
          <p:cNvSpPr>
            <a:spLocks noGrp="1"/>
          </p:cNvSpPr>
          <p:nvPr>
            <p:ph type="body" idx="1"/>
          </p:nvPr>
        </p:nvSpPr>
        <p:spPr>
          <a:xfrm>
            <a:off x="761574" y="93239"/>
            <a:ext cx="7596613" cy="6394584"/>
          </a:xfrm>
        </p:spPr>
        <p:txBody>
          <a:bodyPr/>
          <a:lstStyle/>
          <a:p>
            <a:endParaRPr lang="en-GR" dirty="0"/>
          </a:p>
        </p:txBody>
      </p:sp>
    </p:spTree>
    <p:extLst>
      <p:ext uri="{BB962C8B-B14F-4D97-AF65-F5344CB8AC3E}">
        <p14:creationId xmlns:p14="http://schemas.microsoft.com/office/powerpoint/2010/main" val="1621745919"/>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t; ο χώρος μεταξύ θεμελιωδών νόμων και φαινομένων δεν γεμίζει με υποθέσεις (όπως στον Descartes), αλλά με περαιτέρω νόμους, που έχουν παραχθεί από τα φαινόμενα…"/>
          <p:cNvSpPr txBox="1">
            <a:spLocks noGrp="1"/>
          </p:cNvSpPr>
          <p:nvPr>
            <p:ph type="body" idx="1"/>
          </p:nvPr>
        </p:nvSpPr>
        <p:spPr>
          <a:xfrm>
            <a:off x="762518" y="892969"/>
            <a:ext cx="7804548" cy="5072063"/>
          </a:xfrm>
          <a:prstGeom prst="rect">
            <a:avLst/>
          </a:prstGeom>
        </p:spPr>
        <p:txBody>
          <a:bodyPr/>
          <a:lstStyle/>
          <a:p>
            <a:pPr marL="0" indent="0" defTabSz="321457">
              <a:spcBef>
                <a:spcPts val="422"/>
              </a:spcBef>
              <a:buNone/>
              <a:defRPr sz="3700">
                <a:uFill>
                  <a:solidFill>
                    <a:srgbClr val="000000"/>
                  </a:solidFill>
                </a:uFill>
                <a:latin typeface="Cambria"/>
                <a:ea typeface="Cambria"/>
                <a:cs typeface="Cambria"/>
                <a:sym typeface="Cambria"/>
              </a:defRPr>
            </a:pPr>
            <a:r>
              <a:t>-&gt; ο χώρος μεταξύ θεμελιωδών νόμων και φαινομένων δεν γεμίζει με </a:t>
            </a:r>
            <a:r>
              <a:rPr b="1"/>
              <a:t>υποθέσεις</a:t>
            </a:r>
            <a:r>
              <a:t> (όπως στον Descartes), αλλά με </a:t>
            </a:r>
            <a:r>
              <a:rPr b="1"/>
              <a:t>περαιτέρω νόμους</a:t>
            </a:r>
            <a:r>
              <a:t>, που έχουν </a:t>
            </a:r>
            <a:r>
              <a:rPr b="1"/>
              <a:t>παραχθεί από τα φαινόμενα</a:t>
            </a:r>
          </a:p>
          <a:p>
            <a:pPr marL="0" indent="0" defTabSz="321457">
              <a:spcBef>
                <a:spcPts val="422"/>
              </a:spcBef>
              <a:buNone/>
              <a:defRPr sz="3700">
                <a:uFill>
                  <a:solidFill>
                    <a:srgbClr val="000000"/>
                  </a:solidFill>
                </a:uFill>
                <a:latin typeface="Cambria"/>
                <a:ea typeface="Cambria"/>
                <a:cs typeface="Cambria"/>
                <a:sym typeface="Cambria"/>
              </a:defRPr>
            </a:pPr>
            <a:endParaRPr b="1"/>
          </a:p>
          <a:p>
            <a:pPr marL="0" indent="0" defTabSz="321457">
              <a:spcBef>
                <a:spcPts val="352"/>
              </a:spcBef>
              <a:buNone/>
              <a:defRPr sz="3700">
                <a:uFill>
                  <a:solidFill>
                    <a:srgbClr val="000000"/>
                  </a:solidFill>
                </a:uFill>
                <a:latin typeface="Cambria"/>
                <a:ea typeface="Cambria"/>
                <a:cs typeface="Cambria"/>
                <a:sym typeface="Cambria"/>
              </a:defRPr>
            </a:pPr>
            <a:r>
              <a:t>-&gt; η πειραματική φιλοσοφία του N αντιστρέφει τη σειρά της απόδειξης:</a:t>
            </a:r>
          </a:p>
          <a:p>
            <a:pPr marL="0" indent="0" defTabSz="321457">
              <a:spcBef>
                <a:spcPts val="352"/>
              </a:spcBef>
              <a:buNone/>
              <a:defRPr sz="3700">
                <a:uFill>
                  <a:solidFill>
                    <a:srgbClr val="000000"/>
                  </a:solidFill>
                </a:uFill>
                <a:latin typeface="Cambria"/>
                <a:ea typeface="Cambria"/>
                <a:cs typeface="Cambria"/>
                <a:sym typeface="Cambria"/>
              </a:defRPr>
            </a:pPr>
            <a:endParaRPr b="1"/>
          </a:p>
        </p:txBody>
      </p:sp>
      <p:sp>
        <p:nvSpPr>
          <p:cNvPr id="145" name="Descartes: Νόμοι &amp; Υποθέσεις ➔ φαινόμενα…"/>
          <p:cNvSpPr txBox="1"/>
          <p:nvPr/>
        </p:nvSpPr>
        <p:spPr>
          <a:xfrm>
            <a:off x="-286314" y="4559878"/>
            <a:ext cx="9472297" cy="2141677"/>
          </a:xfrm>
          <a:prstGeom prst="rect">
            <a:avLst/>
          </a:prstGeom>
          <a:solidFill>
            <a:srgbClr val="D6D6D6"/>
          </a:solidFill>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4100" b="0">
                <a:uFill>
                  <a:solidFill>
                    <a:srgbClr val="000000"/>
                  </a:solidFill>
                </a:uFill>
                <a:latin typeface="Cambria"/>
                <a:ea typeface="Cambria"/>
                <a:cs typeface="Cambria"/>
                <a:sym typeface="Cambria"/>
              </a:defRPr>
            </a:pPr>
            <a:endParaRPr sz="2883" dirty="0"/>
          </a:p>
          <a:p>
            <a:pPr lvl="1" indent="1198159" defTabSz="321457">
              <a:spcBef>
                <a:spcPts val="2320"/>
              </a:spcBef>
              <a:defRPr sz="4100" b="0">
                <a:uFill>
                  <a:solidFill>
                    <a:srgbClr val="000000"/>
                  </a:solidFill>
                </a:uFill>
                <a:latin typeface="Cambria"/>
                <a:ea typeface="Cambria"/>
                <a:cs typeface="Cambria"/>
                <a:sym typeface="Cambria"/>
              </a:defRPr>
            </a:pPr>
            <a:r>
              <a:rPr sz="2883" b="1" dirty="0"/>
              <a:t>Descartes</a:t>
            </a:r>
            <a:r>
              <a:rPr sz="2883" dirty="0"/>
              <a:t>: Νόμοι &amp; Υποθέσεις ➔ φαινόμενα</a:t>
            </a:r>
          </a:p>
          <a:p>
            <a:pPr lvl="1" indent="1198159" defTabSz="321457">
              <a:defRPr sz="4100" b="0">
                <a:uFill>
                  <a:solidFill>
                    <a:srgbClr val="000000"/>
                  </a:solidFill>
                </a:uFill>
                <a:latin typeface="Cambria"/>
                <a:ea typeface="Cambria"/>
                <a:cs typeface="Cambria"/>
                <a:sym typeface="Cambria"/>
              </a:defRPr>
            </a:pPr>
            <a:r>
              <a:rPr sz="2883" b="1" dirty="0"/>
              <a:t>Newton</a:t>
            </a:r>
            <a:r>
              <a:rPr sz="2883" dirty="0"/>
              <a:t>: Νόμοι &amp; φα</a:t>
            </a:r>
            <a:r>
              <a:rPr sz="2883" dirty="0" err="1"/>
              <a:t>ινόμεν</a:t>
            </a:r>
            <a:r>
              <a:rPr sz="2883" dirty="0"/>
              <a:t>α </a:t>
            </a:r>
            <a:r>
              <a:rPr lang="el-GR" sz="2883" dirty="0">
                <a:sym typeface="Wingdings" pitchFamily="2" charset="2"/>
              </a:rPr>
              <a:t></a:t>
            </a:r>
            <a:r>
              <a:rPr sz="2883" dirty="0"/>
              <a:t>➔ περαιτέρω νόμοι</a:t>
            </a:r>
          </a:p>
        </p:txBody>
      </p:sp>
      <p:sp>
        <p:nvSpPr>
          <p:cNvPr id="146" name="1. Κριτική του Nεύτωνα στον Descartes: κριτική στην καρτεσιανή μεθοδολογία"/>
          <p:cNvSpPr txBox="1">
            <a:spLocks noGrp="1"/>
          </p:cNvSpPr>
          <p:nvPr>
            <p:ph type="title" idx="4294967295"/>
          </p:nvPr>
        </p:nvSpPr>
        <p:spPr>
          <a:xfrm>
            <a:off x="762518" y="-183847"/>
            <a:ext cx="7804548" cy="1518048"/>
          </a:xfrm>
          <a:prstGeom prst="rect">
            <a:avLst/>
          </a:prstGeom>
        </p:spPr>
        <p:txBody>
          <a:bodyPr>
            <a:normAutofit/>
          </a:bodyPr>
          <a:lstStyle>
            <a:lvl1pPr algn="l" defTabSz="457200">
              <a:spcBef>
                <a:spcPts val="1200"/>
              </a:spcBef>
              <a:defRPr sz="4100" b="1">
                <a:uFill>
                  <a:solidFill>
                    <a:srgbClr val="000000"/>
                  </a:solidFill>
                </a:uFill>
                <a:latin typeface="Cambria"/>
                <a:ea typeface="Cambria"/>
                <a:cs typeface="Cambria"/>
                <a:sym typeface="Cambria"/>
              </a:defRPr>
            </a:lvl1pPr>
          </a:lstStyle>
          <a:p>
            <a:endParaRPr dirty="0"/>
          </a:p>
        </p:txBody>
      </p:sp>
    </p:spTree>
    <p:extLst>
      <p:ext uri="{BB962C8B-B14F-4D97-AF65-F5344CB8AC3E}">
        <p14:creationId xmlns:p14="http://schemas.microsoft.com/office/powerpoint/2010/main" val="11818835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145"/>
                                        </p:tgtEl>
                                        <p:attrNameLst>
                                          <p:attrName>style.visibility</p:attrName>
                                        </p:attrNameLst>
                                      </p:cBhvr>
                                      <p:to>
                                        <p:strVal val="visible"/>
                                      </p:to>
                                    </p:set>
                                    <p:anim calcmode="lin" valueType="num">
                                      <p:cBhvr>
                                        <p:cTn id="7" dur="1000" fill="hold"/>
                                        <p:tgtEl>
                                          <p:spTgt spid="145"/>
                                        </p:tgtEl>
                                        <p:attrNameLst>
                                          <p:attrName>ppt_w</p:attrName>
                                        </p:attrNameLst>
                                      </p:cBhvr>
                                      <p:tavLst>
                                        <p:tav tm="0">
                                          <p:val>
                                            <p:fltVal val="0"/>
                                          </p:val>
                                        </p:tav>
                                        <p:tav tm="100000">
                                          <p:val>
                                            <p:strVal val="#ppt_w"/>
                                          </p:val>
                                        </p:tav>
                                      </p:tavLst>
                                    </p:anim>
                                    <p:anim calcmode="lin" valueType="num">
                                      <p:cBhvr>
                                        <p:cTn id="8" dur="1000" fill="hold"/>
                                        <p:tgtEl>
                                          <p:spTgt spid="145"/>
                                        </p:tgtEl>
                                        <p:attrNameLst>
                                          <p:attrName>ppt_h</p:attrName>
                                        </p:attrNameLst>
                                      </p:cBhvr>
                                      <p:tavLst>
                                        <p:tav tm="0">
                                          <p:val>
                                            <p:fltVal val="0"/>
                                          </p:val>
                                        </p:tav>
                                        <p:tav tm="100000">
                                          <p:val>
                                            <p:strVal val="#ppt_h"/>
                                          </p:val>
                                        </p:tav>
                                      </p:tavLst>
                                    </p:anim>
                                    <p:anim calcmode="lin" valueType="num">
                                      <p:cBhvr>
                                        <p:cTn id="9" dur="1000" fill="hold"/>
                                        <p:tgtEl>
                                          <p:spTgt spid="1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kep6.gif" descr="kep6.gif"/>
          <p:cNvPicPr>
            <a:picLocks noChangeAspect="1"/>
          </p:cNvPicPr>
          <p:nvPr/>
        </p:nvPicPr>
        <p:blipFill>
          <a:blip r:embed="rId2"/>
          <a:stretch>
            <a:fillRect/>
          </a:stretch>
        </p:blipFill>
        <p:spPr>
          <a:xfrm>
            <a:off x="-133597" y="239066"/>
            <a:ext cx="7758549" cy="7253810"/>
          </a:xfrm>
          <a:prstGeom prst="rect">
            <a:avLst/>
          </a:prstGeom>
          <a:ln w="12700">
            <a:miter lim="400000"/>
          </a:ln>
        </p:spPr>
      </p:pic>
    </p:spTree>
    <p:extLst>
      <p:ext uri="{BB962C8B-B14F-4D97-AF65-F5344CB8AC3E}">
        <p14:creationId xmlns:p14="http://schemas.microsoft.com/office/powerpoint/2010/main" val="898576338"/>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O N αποδεικνύει: Centripetal force    iff    area law…"/>
          <p:cNvSpPr txBox="1">
            <a:spLocks noGrp="1"/>
          </p:cNvSpPr>
          <p:nvPr>
            <p:ph type="body" idx="1"/>
          </p:nvPr>
        </p:nvSpPr>
        <p:spPr>
          <a:xfrm>
            <a:off x="669727" y="1720880"/>
            <a:ext cx="7804547" cy="4837716"/>
          </a:xfrm>
          <a:prstGeom prst="rect">
            <a:avLst/>
          </a:prstGeom>
        </p:spPr>
        <p:txBody>
          <a:bodyPr>
            <a:normAutofit/>
          </a:bodyPr>
          <a:lstStyle/>
          <a:p>
            <a:pPr marL="0" indent="0" defTabSz="286097">
              <a:spcBef>
                <a:spcPts val="0"/>
              </a:spcBef>
              <a:buSzTx/>
              <a:buNone/>
              <a:defRPr sz="2670">
                <a:uFill>
                  <a:solidFill>
                    <a:srgbClr val="000000"/>
                  </a:solidFill>
                </a:uFill>
                <a:latin typeface="Cambria"/>
                <a:ea typeface="Cambria"/>
                <a:cs typeface="Cambria"/>
                <a:sym typeface="Cambria"/>
              </a:defRPr>
            </a:pPr>
            <a:r>
              <a:rPr lang="el-GR" sz="3094" dirty="0"/>
              <a:t>Νόμος των </a:t>
            </a:r>
            <a:r>
              <a:rPr lang="el-GR" sz="3094" dirty="0" err="1"/>
              <a:t>εμβαδων</a:t>
            </a:r>
            <a:r>
              <a:rPr lang="el-GR" sz="3094" dirty="0"/>
              <a:t> του </a:t>
            </a:r>
            <a:r>
              <a:rPr lang="el-GR" sz="3094" dirty="0" err="1"/>
              <a:t>Κεπλερ</a:t>
            </a:r>
            <a:r>
              <a:rPr lang="el-GR" sz="3094" dirty="0"/>
              <a:t> (φαινόμενο) &amp; Νόμοι της κίνησης </a:t>
            </a:r>
            <a:r>
              <a:rPr lang="el-GR" sz="3094" dirty="0" err="1"/>
              <a:t>ανν</a:t>
            </a:r>
            <a:r>
              <a:rPr lang="el-GR" sz="3094" dirty="0"/>
              <a:t> κεντρομόλος δύναμη</a:t>
            </a:r>
          </a:p>
          <a:p>
            <a:pPr marL="0" indent="0" defTabSz="286097">
              <a:spcBef>
                <a:spcPts val="0"/>
              </a:spcBef>
              <a:buSzTx/>
              <a:buNone/>
              <a:defRPr sz="2670">
                <a:uFill>
                  <a:solidFill>
                    <a:srgbClr val="000000"/>
                  </a:solidFill>
                </a:uFill>
                <a:latin typeface="Cambria"/>
                <a:ea typeface="Cambria"/>
                <a:cs typeface="Cambria"/>
                <a:sym typeface="Cambria"/>
              </a:defRPr>
            </a:pPr>
            <a:endParaRPr lang="el-GR" dirty="0"/>
          </a:p>
          <a:p>
            <a:pPr marL="0" indent="0" defTabSz="286097">
              <a:spcBef>
                <a:spcPts val="0"/>
              </a:spcBef>
              <a:buSzTx/>
              <a:buNone/>
              <a:defRPr sz="2670">
                <a:uFill>
                  <a:solidFill>
                    <a:srgbClr val="000000"/>
                  </a:solidFill>
                </a:uFill>
                <a:latin typeface="Cambria"/>
                <a:ea typeface="Cambria"/>
                <a:cs typeface="Cambria"/>
                <a:sym typeface="Cambria"/>
              </a:defRPr>
            </a:pPr>
            <a:r>
              <a:rPr dirty="0"/>
              <a:t>O N απ</a:t>
            </a:r>
            <a:r>
              <a:rPr dirty="0" err="1"/>
              <a:t>οδεικνύει</a:t>
            </a:r>
            <a:r>
              <a:rPr dirty="0"/>
              <a:t>: </a:t>
            </a:r>
            <a:r>
              <a:rPr b="1" u="sng" dirty="0"/>
              <a:t>Centripetal force</a:t>
            </a:r>
            <a:r>
              <a:rPr dirty="0"/>
              <a:t>    </a:t>
            </a:r>
            <a:r>
              <a:rPr dirty="0" err="1"/>
              <a:t>iff</a:t>
            </a:r>
            <a:r>
              <a:rPr b="1" dirty="0"/>
              <a:t>    </a:t>
            </a:r>
            <a:r>
              <a:rPr b="1" u="sng" dirty="0"/>
              <a:t>area law</a:t>
            </a:r>
          </a:p>
          <a:p>
            <a:pPr marL="0" indent="0" defTabSz="286097">
              <a:spcBef>
                <a:spcPts val="0"/>
              </a:spcBef>
              <a:buSzTx/>
              <a:buNone/>
              <a:defRPr sz="2670">
                <a:uFill>
                  <a:solidFill>
                    <a:srgbClr val="000000"/>
                  </a:solidFill>
                </a:uFill>
                <a:latin typeface="Cambria"/>
                <a:ea typeface="Cambria"/>
                <a:cs typeface="Cambria"/>
                <a:sym typeface="Cambria"/>
              </a:defRPr>
            </a:pPr>
            <a:endParaRPr b="1" u="sng" dirty="0"/>
          </a:p>
          <a:p>
            <a:pPr marL="0" indent="0" defTabSz="286097">
              <a:spcBef>
                <a:spcPts val="914"/>
              </a:spcBef>
              <a:buSzTx/>
              <a:buNone/>
              <a:defRPr sz="2670">
                <a:uFill>
                  <a:solidFill>
                    <a:srgbClr val="000000"/>
                  </a:solidFill>
                </a:uFill>
                <a:latin typeface="Cambria"/>
                <a:ea typeface="Cambria"/>
                <a:cs typeface="Cambria"/>
                <a:sym typeface="Cambria"/>
              </a:defRPr>
            </a:pPr>
            <a:r>
              <a:rPr b="1" dirty="0" err="1"/>
              <a:t>Βοοk</a:t>
            </a:r>
            <a:r>
              <a:rPr b="1" dirty="0"/>
              <a:t> 1, Proposition 1</a:t>
            </a:r>
            <a:r>
              <a:rPr dirty="0"/>
              <a:t>: if cp force, then area law</a:t>
            </a:r>
          </a:p>
          <a:p>
            <a:pPr marL="0" indent="0" defTabSz="286097">
              <a:spcBef>
                <a:spcPts val="0"/>
              </a:spcBef>
              <a:buSzTx/>
              <a:buNone/>
              <a:defRPr sz="2670">
                <a:uFill>
                  <a:solidFill>
                    <a:srgbClr val="000000"/>
                  </a:solidFill>
                </a:uFill>
                <a:latin typeface="Cambria"/>
                <a:ea typeface="Cambria"/>
                <a:cs typeface="Cambria"/>
                <a:sym typeface="Cambria"/>
              </a:defRPr>
            </a:pPr>
            <a:r>
              <a:rPr b="1" dirty="0"/>
              <a:t>Book 2, Proposition 2</a:t>
            </a:r>
            <a:r>
              <a:rPr dirty="0"/>
              <a:t>: if area law, then cp force</a:t>
            </a:r>
          </a:p>
          <a:p>
            <a:pPr marL="0" indent="0" defTabSz="286097">
              <a:spcBef>
                <a:spcPts val="0"/>
              </a:spcBef>
              <a:buSzTx/>
              <a:buNone/>
              <a:defRPr sz="2670">
                <a:uFill>
                  <a:solidFill>
                    <a:srgbClr val="000000"/>
                  </a:solidFill>
                </a:uFill>
                <a:latin typeface="Cambria"/>
                <a:ea typeface="Cambria"/>
                <a:cs typeface="Cambria"/>
                <a:sym typeface="Cambria"/>
              </a:defRPr>
            </a:pPr>
            <a:endParaRPr dirty="0"/>
          </a:p>
        </p:txBody>
      </p:sp>
    </p:spTree>
    <p:extLst>
      <p:ext uri="{BB962C8B-B14F-4D97-AF65-F5344CB8AC3E}">
        <p14:creationId xmlns:p14="http://schemas.microsoft.com/office/powerpoint/2010/main" val="2979452540"/>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gt; ο Νεύτωνας στοχεύει σε μεγαλύτερο βαθμό βεβαιότητας σε σχέση με τους καρτεσιανούς…"/>
          <p:cNvSpPr txBox="1">
            <a:spLocks noGrp="1"/>
          </p:cNvSpPr>
          <p:nvPr>
            <p:ph type="body" idx="1"/>
          </p:nvPr>
        </p:nvSpPr>
        <p:spPr>
          <a:xfrm>
            <a:off x="669727" y="1199649"/>
            <a:ext cx="7804547" cy="5508446"/>
          </a:xfrm>
          <a:prstGeom prst="rect">
            <a:avLst/>
          </a:prstGeom>
        </p:spPr>
        <p:txBody>
          <a:bodyPr>
            <a:normAutofit fontScale="70000" lnSpcReduction="20000"/>
          </a:bodyPr>
          <a:lstStyle/>
          <a:p>
            <a:pPr marL="0" indent="0" algn="just" defTabSz="321457">
              <a:spcBef>
                <a:spcPts val="0"/>
              </a:spcBef>
              <a:buNone/>
              <a:defRPr>
                <a:uFill>
                  <a:solidFill>
                    <a:srgbClr val="000000"/>
                  </a:solidFill>
                </a:uFill>
                <a:latin typeface="Cambria"/>
                <a:ea typeface="Cambria"/>
                <a:cs typeface="Cambria"/>
                <a:sym typeface="Cambria"/>
              </a:defRPr>
            </a:pPr>
            <a:r>
              <a:rPr dirty="0"/>
              <a:t>-&gt; ο </a:t>
            </a:r>
            <a:r>
              <a:rPr dirty="0" err="1"/>
              <a:t>Νεύτων</a:t>
            </a:r>
            <a:r>
              <a:rPr dirty="0"/>
              <a:t>ας στοχεύει σε </a:t>
            </a:r>
            <a:r>
              <a:rPr b="1" dirty="0"/>
              <a:t>μεγαλύτερο βαθμό βεβαιότητας </a:t>
            </a:r>
            <a:r>
              <a:rPr dirty="0"/>
              <a:t>σε σχέση με τους καρτεσιανούς</a:t>
            </a:r>
          </a:p>
          <a:p>
            <a:pPr marL="0" indent="0" algn="just" defTabSz="321457">
              <a:spcBef>
                <a:spcPts val="0"/>
              </a:spcBef>
              <a:buNone/>
              <a:defRPr b="1">
                <a:uFill>
                  <a:solidFill>
                    <a:srgbClr val="000000"/>
                  </a:solidFill>
                </a:uFill>
                <a:latin typeface="Cambria"/>
                <a:ea typeface="Cambria"/>
                <a:cs typeface="Cambria"/>
                <a:sym typeface="Cambria"/>
              </a:defRPr>
            </a:pPr>
            <a:endParaRPr dirty="0"/>
          </a:p>
          <a:p>
            <a:pPr marL="0" indent="0" algn="just" defTabSz="321457">
              <a:spcBef>
                <a:spcPts val="0"/>
              </a:spcBef>
              <a:buNone/>
              <a:defRPr>
                <a:uFill>
                  <a:solidFill>
                    <a:srgbClr val="000000"/>
                  </a:solidFill>
                </a:uFill>
                <a:latin typeface="Cambria"/>
                <a:ea typeface="Cambria"/>
                <a:cs typeface="Cambria"/>
                <a:sym typeface="Cambria"/>
              </a:defRPr>
            </a:pPr>
            <a:r>
              <a:rPr b="1" dirty="0"/>
              <a:t>Cotes, Preface:</a:t>
            </a:r>
          </a:p>
          <a:p>
            <a:pPr marL="0" indent="0" algn="just" defTabSz="321457">
              <a:spcBef>
                <a:spcPts val="0"/>
              </a:spcBef>
              <a:buNone/>
              <a:defRPr>
                <a:uFill>
                  <a:solidFill>
                    <a:srgbClr val="000000"/>
                  </a:solidFill>
                </a:uFill>
                <a:latin typeface="Cambria"/>
                <a:ea typeface="Cambria"/>
                <a:cs typeface="Cambria"/>
                <a:sym typeface="Cambria"/>
              </a:defRPr>
            </a:pPr>
            <a:endParaRPr b="1" dirty="0"/>
          </a:p>
          <a:p>
            <a:pPr marL="0" indent="0" algn="just" defTabSz="321457">
              <a:lnSpc>
                <a:spcPct val="120000"/>
              </a:lnSpc>
              <a:spcBef>
                <a:spcPts val="0"/>
              </a:spcBef>
              <a:buNone/>
              <a:defRPr>
                <a:uFill>
                  <a:solidFill>
                    <a:srgbClr val="000000"/>
                  </a:solidFill>
                </a:uFill>
                <a:latin typeface="Cambria"/>
                <a:ea typeface="Cambria"/>
                <a:cs typeface="Cambria"/>
                <a:sym typeface="Cambria"/>
              </a:defRPr>
            </a:pPr>
            <a:r>
              <a:rPr lang="el-GR" dirty="0"/>
              <a:t>«Η ίδια κριτική ή κάτι παρόμοιο ισχύει και για εκείνους τους φιλοσόφους που έχουν υποστηρίξει ότι οι ουρανοί είναι γεμάτοι με μια ορισμένη </a:t>
            </a:r>
            <a:r>
              <a:rPr lang="el-GR" b="1" dirty="0"/>
              <a:t>πιο λεπτή ύλη, η οποία κινείται αδιάκοπα σε δίνες</a:t>
            </a:r>
            <a:r>
              <a:rPr lang="el-GR" dirty="0"/>
              <a:t>. Διότι ακόμη και αν οι φιλόσοφοι αυτοί μπορούν να </a:t>
            </a:r>
            <a:r>
              <a:rPr lang="el-GR" u="sng" dirty="0"/>
              <a:t>εξηγήσουν</a:t>
            </a:r>
            <a:r>
              <a:rPr lang="el-GR" dirty="0"/>
              <a:t> τα φαινόμενα με τη </a:t>
            </a:r>
            <a:r>
              <a:rPr lang="el-GR" b="1" dirty="0"/>
              <a:t>μεγαλύτερη ακρίβεια </a:t>
            </a:r>
            <a:r>
              <a:rPr lang="el-GR" u="sng" dirty="0"/>
              <a:t>στη βάση των υποθέσεών τους</a:t>
            </a:r>
            <a:r>
              <a:rPr lang="el-GR" dirty="0"/>
              <a:t>, δεν μπορεί ωστόσο να πει κανείς ότι θα μας έχουν δώσει μια </a:t>
            </a:r>
            <a:r>
              <a:rPr lang="el-GR" b="1" dirty="0"/>
              <a:t>αληθινή φιλοσοφία </a:t>
            </a:r>
            <a:r>
              <a:rPr lang="el-GR" dirty="0"/>
              <a:t>και ότι θα έχουν βρει τις </a:t>
            </a:r>
            <a:r>
              <a:rPr lang="el-GR" b="1" dirty="0"/>
              <a:t>αληθινές αιτίες </a:t>
            </a:r>
            <a:r>
              <a:rPr lang="el-GR" dirty="0"/>
              <a:t>των ουρανίων κινήσεων μέχρι να </a:t>
            </a:r>
            <a:r>
              <a:rPr lang="el-GR" b="1" dirty="0"/>
              <a:t>αποδείξουν</a:t>
            </a:r>
            <a:r>
              <a:rPr lang="el-GR" dirty="0"/>
              <a:t> είτε ότι οι αιτίες αυτές πράγματι υπάρχουν ή ότι τουλάχιστον δεν υπάρχουν οι άλλες».</a:t>
            </a:r>
            <a:endParaRPr dirty="0"/>
          </a:p>
        </p:txBody>
      </p:sp>
    </p:spTree>
    <p:extLst>
      <p:ext uri="{BB962C8B-B14F-4D97-AF65-F5344CB8AC3E}">
        <p14:creationId xmlns:p14="http://schemas.microsoft.com/office/powerpoint/2010/main" val="1565515054"/>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στο χειρόγραφο De Gravitatione ο Ν αναπτύσσει 3 ‘αντιφάσεις’ της καρτεσιανής θεωρίας κίνησης, και 8 προβλήματα…"/>
          <p:cNvSpPr txBox="1">
            <a:spLocks noGrp="1"/>
          </p:cNvSpPr>
          <p:nvPr>
            <p:ph type="body" idx="1"/>
          </p:nvPr>
        </p:nvSpPr>
        <p:spPr>
          <a:prstGeom prst="rect">
            <a:avLst/>
          </a:prstGeom>
        </p:spPr>
        <p:txBody>
          <a:bodyPr>
            <a:normAutofit fontScale="85000" lnSpcReduction="20000"/>
          </a:bodyPr>
          <a:lstStyle/>
          <a:p>
            <a:pPr marL="0" indent="0" defTabSz="311814">
              <a:spcBef>
                <a:spcPts val="0"/>
              </a:spcBef>
              <a:buSzTx/>
              <a:buNone/>
              <a:defRPr sz="2619">
                <a:latin typeface="Cambria"/>
                <a:ea typeface="Cambria"/>
                <a:cs typeface="Cambria"/>
                <a:sym typeface="Cambria"/>
              </a:defRPr>
            </a:pPr>
            <a:r>
              <a:rPr dirty="0"/>
              <a:t>-</a:t>
            </a:r>
            <a:r>
              <a:rPr dirty="0" err="1"/>
              <a:t>στο</a:t>
            </a:r>
            <a:r>
              <a:rPr dirty="0"/>
              <a:t> </a:t>
            </a:r>
            <a:r>
              <a:rPr dirty="0" err="1"/>
              <a:t>χειρόγρ</a:t>
            </a:r>
            <a:r>
              <a:rPr dirty="0"/>
              <a:t>αφο </a:t>
            </a:r>
            <a:r>
              <a:rPr b="1" dirty="0"/>
              <a:t>De Gravitatione</a:t>
            </a:r>
            <a:r>
              <a:rPr dirty="0"/>
              <a:t> ο Ν αναπτύσσει 3 ‘αντιφάσεις’ της καρτεσιανής θεωρίας </a:t>
            </a:r>
            <a:r>
              <a:rPr lang="el-GR" dirty="0"/>
              <a:t>της </a:t>
            </a:r>
            <a:r>
              <a:rPr dirty="0" err="1"/>
              <a:t>κίνησης</a:t>
            </a:r>
            <a:r>
              <a:rPr dirty="0"/>
              <a:t>, και 8 προβλήματα</a:t>
            </a:r>
          </a:p>
          <a:p>
            <a:pPr marL="0" indent="0" defTabSz="311814">
              <a:spcBef>
                <a:spcPts val="0"/>
              </a:spcBef>
              <a:buSzTx/>
              <a:buNone/>
              <a:defRPr sz="2619">
                <a:latin typeface="Cambria"/>
                <a:ea typeface="Cambria"/>
                <a:cs typeface="Cambria"/>
                <a:sym typeface="Cambria"/>
              </a:defRPr>
            </a:pPr>
            <a:endParaRPr dirty="0"/>
          </a:p>
          <a:p>
            <a:pPr marL="0" indent="0" defTabSz="311814">
              <a:spcBef>
                <a:spcPts val="352"/>
              </a:spcBef>
              <a:buSzTx/>
              <a:buNone/>
              <a:defRPr sz="2619">
                <a:latin typeface="Cambria"/>
                <a:ea typeface="Cambria"/>
                <a:cs typeface="Cambria"/>
                <a:sym typeface="Cambria"/>
              </a:defRPr>
            </a:pPr>
            <a:r>
              <a:rPr dirty="0"/>
              <a:t>-background: 2 </a:t>
            </a:r>
            <a:r>
              <a:rPr dirty="0" err="1"/>
              <a:t>έννοιες</a:t>
            </a:r>
            <a:r>
              <a:rPr dirty="0"/>
              <a:t> </a:t>
            </a:r>
            <a:r>
              <a:rPr dirty="0" err="1"/>
              <a:t>κίνησης</a:t>
            </a:r>
            <a:r>
              <a:rPr dirty="0"/>
              <a:t> </a:t>
            </a:r>
            <a:r>
              <a:rPr dirty="0" err="1"/>
              <a:t>στον</a:t>
            </a:r>
            <a:r>
              <a:rPr dirty="0"/>
              <a:t> Descartes</a:t>
            </a:r>
          </a:p>
          <a:p>
            <a:pPr marL="0" indent="0" defTabSz="311814">
              <a:spcBef>
                <a:spcPts val="0"/>
              </a:spcBef>
              <a:buSzTx/>
              <a:buNone/>
              <a:defRPr sz="2619" b="1">
                <a:latin typeface="Cambria"/>
                <a:ea typeface="Cambria"/>
                <a:cs typeface="Cambria"/>
                <a:sym typeface="Cambria"/>
              </a:defRPr>
            </a:pPr>
            <a:r>
              <a:rPr b="0" dirty="0"/>
              <a:t>[Principia </a:t>
            </a:r>
            <a:r>
              <a:rPr b="0" dirty="0" err="1"/>
              <a:t>του</a:t>
            </a:r>
            <a:r>
              <a:rPr b="0" dirty="0"/>
              <a:t> </a:t>
            </a:r>
            <a:r>
              <a:rPr b="0" dirty="0" err="1"/>
              <a:t>Desacrtes</a:t>
            </a:r>
            <a:r>
              <a:rPr b="0" dirty="0"/>
              <a:t> βιβ</a:t>
            </a:r>
            <a:r>
              <a:rPr b="0" dirty="0" err="1"/>
              <a:t>λίο</a:t>
            </a:r>
            <a:r>
              <a:rPr b="0" dirty="0"/>
              <a:t> 2, π</a:t>
            </a:r>
            <a:r>
              <a:rPr b="0" dirty="0" err="1"/>
              <a:t>ρότ</a:t>
            </a:r>
            <a:r>
              <a:rPr b="0" dirty="0"/>
              <a:t>αση24] </a:t>
            </a:r>
            <a:r>
              <a:rPr lang="el-GR" dirty="0"/>
              <a:t>Τι είναι η κίνηση υπό τη συνηθισμένη έννοια.</a:t>
            </a:r>
            <a:endParaRPr dirty="0"/>
          </a:p>
          <a:p>
            <a:pPr marL="0" indent="0" defTabSz="311814">
              <a:spcBef>
                <a:spcPts val="0"/>
              </a:spcBef>
              <a:buSzTx/>
              <a:buNone/>
              <a:defRPr sz="2619">
                <a:latin typeface="Cambria"/>
                <a:ea typeface="Cambria"/>
                <a:cs typeface="Cambria"/>
                <a:sym typeface="Cambria"/>
              </a:defRPr>
            </a:pPr>
            <a:r>
              <a:rPr lang="el-GR" dirty="0"/>
              <a:t>«όπως κοινώς αναφέρεται, δεν είναι τίποτα άλλο από την </a:t>
            </a:r>
            <a:r>
              <a:rPr lang="el-GR" i="1" dirty="0"/>
              <a:t>ενέργεια </a:t>
            </a:r>
            <a:r>
              <a:rPr lang="el-GR" i="1" u="sng" dirty="0"/>
              <a:t>δια της οποίας ένα σώμα μεταβαίνει από έναν τόπο σε έναν άλλο</a:t>
            </a:r>
            <a:r>
              <a:rPr lang="el-GR" dirty="0"/>
              <a:t>».</a:t>
            </a:r>
            <a:r>
              <a:rPr u="sng" dirty="0"/>
              <a:t>.</a:t>
            </a:r>
          </a:p>
          <a:p>
            <a:pPr marL="0" indent="0" defTabSz="311814">
              <a:spcBef>
                <a:spcPts val="0"/>
              </a:spcBef>
              <a:buSzTx/>
              <a:buNone/>
              <a:defRPr sz="2619">
                <a:latin typeface="Cambria"/>
                <a:ea typeface="Cambria"/>
                <a:cs typeface="Cambria"/>
                <a:sym typeface="Cambria"/>
              </a:defRPr>
            </a:pPr>
            <a:endParaRPr u="sng" dirty="0"/>
          </a:p>
          <a:p>
            <a:pPr marL="0" indent="0" defTabSz="311814">
              <a:spcBef>
                <a:spcPts val="0"/>
              </a:spcBef>
              <a:buSzTx/>
              <a:buNone/>
              <a:defRPr sz="2619" b="1">
                <a:latin typeface="Cambria"/>
                <a:ea typeface="Cambria"/>
                <a:cs typeface="Cambria"/>
                <a:sym typeface="Cambria"/>
              </a:defRPr>
            </a:pPr>
            <a:r>
              <a:rPr b="0" dirty="0"/>
              <a:t>[2, 25] </a:t>
            </a:r>
            <a:r>
              <a:rPr lang="el-GR" dirty="0"/>
              <a:t>Τι είναι η κίνηση υπό την ορθή έννοια.</a:t>
            </a:r>
            <a:endParaRPr dirty="0"/>
          </a:p>
          <a:p>
            <a:pPr marL="0" indent="0" defTabSz="311814">
              <a:spcBef>
                <a:spcPts val="0"/>
              </a:spcBef>
              <a:buSzTx/>
              <a:buNone/>
              <a:defRPr sz="2619">
                <a:latin typeface="Cambria"/>
                <a:ea typeface="Cambria"/>
                <a:cs typeface="Cambria"/>
                <a:sym typeface="Cambria"/>
              </a:defRPr>
            </a:pPr>
            <a:r>
              <a:rPr lang="el-GR" dirty="0"/>
              <a:t>«</a:t>
            </a:r>
            <a:r>
              <a:rPr lang="el-GR" i="1" dirty="0"/>
              <a:t>η μεταφορά ενός μέρους της ύλης, ή ενός σώματος, από τη γειτνίαση με τα σώματα με τα οποία έχει άμεση επαφή και που παρατηρούνται εν ηρεμία, στην εγγύτητα με άλλα σώματα».</a:t>
            </a:r>
            <a:endParaRPr dirty="0"/>
          </a:p>
        </p:txBody>
      </p:sp>
    </p:spTree>
    <p:extLst>
      <p:ext uri="{BB962C8B-B14F-4D97-AF65-F5344CB8AC3E}">
        <p14:creationId xmlns:p14="http://schemas.microsoft.com/office/powerpoint/2010/main" val="2323800430"/>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1η αντίφαση…"/>
          <p:cNvSpPr txBox="1">
            <a:spLocks noGrp="1"/>
          </p:cNvSpPr>
          <p:nvPr>
            <p:ph type="body" idx="1"/>
          </p:nvPr>
        </p:nvSpPr>
        <p:spPr>
          <a:xfrm>
            <a:off x="644254" y="1701204"/>
            <a:ext cx="7804548" cy="4420196"/>
          </a:xfrm>
          <a:prstGeom prst="rect">
            <a:avLst/>
          </a:prstGeom>
        </p:spPr>
        <p:txBody>
          <a:bodyPr>
            <a:normAutofit fontScale="85000" lnSpcReduction="20000"/>
          </a:bodyPr>
          <a:lstStyle/>
          <a:p>
            <a:pPr marL="0" indent="0" defTabSz="321457">
              <a:spcBef>
                <a:spcPts val="0"/>
              </a:spcBef>
              <a:buSzTx/>
              <a:buNone/>
              <a:defRPr sz="2900" b="1">
                <a:latin typeface="Cambria"/>
                <a:ea typeface="Cambria"/>
                <a:cs typeface="Cambria"/>
                <a:sym typeface="Cambria"/>
              </a:defRPr>
            </a:pPr>
            <a:r>
              <a:rPr dirty="0"/>
              <a:t>1η α</a:t>
            </a:r>
            <a:r>
              <a:rPr dirty="0" err="1"/>
              <a:t>ντίφ</a:t>
            </a:r>
            <a:r>
              <a:rPr dirty="0"/>
              <a:t>αση </a:t>
            </a:r>
          </a:p>
          <a:p>
            <a:pPr marL="0" indent="0" algn="just" defTabSz="321457">
              <a:spcBef>
                <a:spcPts val="0"/>
              </a:spcBef>
              <a:buSzTx/>
              <a:buNone/>
              <a:defRPr sz="2900">
                <a:latin typeface="Cambria"/>
                <a:ea typeface="Cambria"/>
                <a:cs typeface="Cambria"/>
                <a:sym typeface="Cambria"/>
              </a:defRPr>
            </a:pPr>
            <a:r>
              <a:rPr dirty="0"/>
              <a:t>-</a:t>
            </a:r>
            <a:r>
              <a:rPr dirty="0" err="1"/>
              <a:t>γη</a:t>
            </a:r>
            <a:r>
              <a:rPr dirty="0"/>
              <a:t> και πλα</a:t>
            </a:r>
            <a:r>
              <a:rPr dirty="0" err="1"/>
              <a:t>νήτες</a:t>
            </a:r>
            <a:r>
              <a:rPr dirty="0"/>
              <a:t> </a:t>
            </a:r>
            <a:r>
              <a:rPr b="1" dirty="0" err="1"/>
              <a:t>δεν</a:t>
            </a:r>
            <a:r>
              <a:rPr b="1" dirty="0"/>
              <a:t> </a:t>
            </a:r>
            <a:r>
              <a:rPr b="1" dirty="0" err="1"/>
              <a:t>κινούντ</a:t>
            </a:r>
            <a:r>
              <a:rPr b="1" dirty="0"/>
              <a:t>αι</a:t>
            </a:r>
            <a:r>
              <a:rPr dirty="0"/>
              <a:t> σύμφωνα με </a:t>
            </a:r>
            <a:r>
              <a:rPr b="1" dirty="0"/>
              <a:t>φιλοσοφική</a:t>
            </a:r>
            <a:r>
              <a:rPr dirty="0"/>
              <a:t> έννοια κίνησης</a:t>
            </a:r>
          </a:p>
          <a:p>
            <a:pPr marL="0" indent="0" algn="just" defTabSz="321457">
              <a:spcBef>
                <a:spcPts val="0"/>
              </a:spcBef>
              <a:buSzTx/>
              <a:buNone/>
              <a:defRPr sz="2900">
                <a:latin typeface="Cambria"/>
                <a:ea typeface="Cambria"/>
                <a:cs typeface="Cambria"/>
                <a:sym typeface="Cambria"/>
              </a:defRPr>
            </a:pPr>
            <a:r>
              <a:rPr dirty="0"/>
              <a:t>-α</a:t>
            </a:r>
            <a:r>
              <a:rPr dirty="0" err="1"/>
              <a:t>λλά</a:t>
            </a:r>
            <a:r>
              <a:rPr dirty="0"/>
              <a:t> ο D </a:t>
            </a:r>
            <a:r>
              <a:rPr dirty="0" err="1"/>
              <a:t>τους</a:t>
            </a:r>
            <a:r>
              <a:rPr dirty="0"/>
              <a:t> απ</a:t>
            </a:r>
            <a:r>
              <a:rPr dirty="0" err="1"/>
              <a:t>οδίδει</a:t>
            </a:r>
            <a:r>
              <a:rPr dirty="0"/>
              <a:t> </a:t>
            </a:r>
            <a:r>
              <a:rPr dirty="0" err="1"/>
              <a:t>μι</a:t>
            </a:r>
            <a:r>
              <a:rPr dirty="0"/>
              <a:t>α </a:t>
            </a:r>
            <a:r>
              <a:rPr b="1" dirty="0"/>
              <a:t>τάση απομάκρυνσης</a:t>
            </a:r>
            <a:r>
              <a:rPr dirty="0"/>
              <a:t> ( tendency to recede) από τον ήλιο</a:t>
            </a:r>
          </a:p>
          <a:p>
            <a:pPr marL="0" indent="0" algn="just" defTabSz="321457">
              <a:spcBef>
                <a:spcPts val="0"/>
              </a:spcBef>
              <a:buSzTx/>
              <a:buNone/>
              <a:defRPr sz="2900">
                <a:latin typeface="Cambria"/>
                <a:ea typeface="Cambria"/>
                <a:cs typeface="Cambria"/>
                <a:sym typeface="Cambria"/>
              </a:defRPr>
            </a:pPr>
            <a:r>
              <a:rPr dirty="0"/>
              <a:t>(με μια παρόμοια </a:t>
            </a:r>
            <a:r>
              <a:rPr b="1" dirty="0"/>
              <a:t>τάση</a:t>
            </a:r>
            <a:r>
              <a:rPr dirty="0"/>
              <a:t> της </a:t>
            </a:r>
            <a:r>
              <a:rPr b="1" dirty="0"/>
              <a:t>περιστρεφόμενης δίνης</a:t>
            </a:r>
            <a:r>
              <a:rPr dirty="0"/>
              <a:t> ισορροπούν σε συγκεκριμένες απ</a:t>
            </a:r>
            <a:r>
              <a:rPr dirty="0" err="1"/>
              <a:t>οστάσεις</a:t>
            </a:r>
            <a:r>
              <a:rPr dirty="0"/>
              <a:t>)</a:t>
            </a:r>
            <a:endParaRPr lang="el-GR" dirty="0"/>
          </a:p>
          <a:p>
            <a:pPr marL="0" indent="0" algn="just" defTabSz="321457">
              <a:spcBef>
                <a:spcPts val="0"/>
              </a:spcBef>
              <a:buSzTx/>
              <a:buNone/>
              <a:defRPr sz="2900">
                <a:latin typeface="Cambria"/>
                <a:ea typeface="Cambria"/>
                <a:cs typeface="Cambria"/>
                <a:sym typeface="Cambria"/>
              </a:defRPr>
            </a:pPr>
            <a:r>
              <a:rPr lang="el-GR" b="1" dirty="0" err="1"/>
              <a:t>Φυγ</a:t>
            </a:r>
            <a:r>
              <a:rPr lang="en-GR" b="1" dirty="0"/>
              <a:t>ό</a:t>
            </a:r>
            <a:r>
              <a:rPr lang="el-GR" b="1" dirty="0" err="1"/>
              <a:t>κεντρος</a:t>
            </a:r>
            <a:r>
              <a:rPr lang="el-GR" b="1" dirty="0"/>
              <a:t> δύναμη</a:t>
            </a:r>
            <a:endParaRPr b="1" dirty="0"/>
          </a:p>
          <a:p>
            <a:pPr marL="0" indent="0" defTabSz="321457">
              <a:spcBef>
                <a:spcPts val="0"/>
              </a:spcBef>
              <a:buSzTx/>
              <a:buNone/>
              <a:defRPr sz="2900">
                <a:latin typeface="Cambria"/>
                <a:ea typeface="Cambria"/>
                <a:cs typeface="Cambria"/>
                <a:sym typeface="Cambria"/>
              </a:defRPr>
            </a:pPr>
            <a:endParaRPr dirty="0"/>
          </a:p>
          <a:p>
            <a:pPr marL="0" indent="0" defTabSz="321457">
              <a:spcBef>
                <a:spcPts val="0"/>
              </a:spcBef>
              <a:buSzTx/>
              <a:buNone/>
              <a:defRPr sz="2900">
                <a:latin typeface="Cambria"/>
                <a:ea typeface="Cambria"/>
                <a:cs typeface="Cambria"/>
                <a:sym typeface="Cambria"/>
              </a:defRPr>
            </a:pPr>
            <a:r>
              <a:rPr dirty="0"/>
              <a:t>N:</a:t>
            </a:r>
          </a:p>
          <a:p>
            <a:pPr marL="0" indent="0" algn="just" defTabSz="321457">
              <a:spcBef>
                <a:spcPts val="0"/>
              </a:spcBef>
              <a:buSzTx/>
              <a:buNone/>
              <a:defRPr sz="2900">
                <a:latin typeface="Cambria"/>
                <a:ea typeface="Cambria"/>
                <a:cs typeface="Cambria"/>
                <a:sym typeface="Cambria"/>
              </a:defRPr>
            </a:pPr>
            <a:r>
              <a:rPr lang="el-GR" dirty="0"/>
              <a:t>Τότε, τι;</a:t>
            </a:r>
            <a:r>
              <a:rPr dirty="0"/>
              <a:t> </a:t>
            </a:r>
            <a:r>
              <a:rPr lang="el-GR" dirty="0"/>
              <a:t>Θα πρέπει η τάση αυτή να συναχθεί από τη </a:t>
            </a:r>
            <a:r>
              <a:rPr dirty="0"/>
              <a:t>(</a:t>
            </a:r>
            <a:r>
              <a:rPr lang="el-GR" dirty="0"/>
              <a:t>σύμφωνα με</a:t>
            </a:r>
            <a:r>
              <a:rPr dirty="0"/>
              <a:t> Descartes) </a:t>
            </a:r>
            <a:r>
              <a:rPr lang="el-GR" b="1" dirty="0"/>
              <a:t>αληθινή και φιλοσοφική ηρεμία </a:t>
            </a:r>
            <a:r>
              <a:rPr lang="el-GR" dirty="0"/>
              <a:t>των </a:t>
            </a:r>
            <a:r>
              <a:rPr dirty="0"/>
              <a:t> </a:t>
            </a:r>
            <a:r>
              <a:rPr lang="el-GR" dirty="0"/>
              <a:t>πλανητών ή μάλλον από την </a:t>
            </a:r>
            <a:r>
              <a:rPr lang="el-GR" b="1" dirty="0"/>
              <a:t>κοινή και μη φιλοσοφική κίνησή [τους]</a:t>
            </a:r>
            <a:r>
              <a:rPr lang="el-GR" dirty="0"/>
              <a:t>; </a:t>
            </a:r>
            <a:endParaRPr dirty="0"/>
          </a:p>
        </p:txBody>
      </p:sp>
    </p:spTree>
    <p:extLst>
      <p:ext uri="{BB962C8B-B14F-4D97-AF65-F5344CB8AC3E}">
        <p14:creationId xmlns:p14="http://schemas.microsoft.com/office/powerpoint/2010/main" val="1026677106"/>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ce92000a53501e0bec28ecbf2cb0f657.png" descr="ce92000a53501e0bec28ecbf2cb0f657.png"/>
          <p:cNvPicPr>
            <a:picLocks noChangeAspect="1"/>
          </p:cNvPicPr>
          <p:nvPr/>
        </p:nvPicPr>
        <p:blipFill>
          <a:blip r:embed="rId2"/>
          <a:stretch>
            <a:fillRect/>
          </a:stretch>
        </p:blipFill>
        <p:spPr>
          <a:xfrm>
            <a:off x="1183772" y="-44645"/>
            <a:ext cx="6776456" cy="6947290"/>
          </a:xfrm>
          <a:prstGeom prst="rect">
            <a:avLst/>
          </a:prstGeom>
          <a:ln w="12700">
            <a:miter lim="400000"/>
          </a:ln>
        </p:spPr>
      </p:pic>
    </p:spTree>
    <p:extLst>
      <p:ext uri="{BB962C8B-B14F-4D97-AF65-F5344CB8AC3E}">
        <p14:creationId xmlns:p14="http://schemas.microsoft.com/office/powerpoint/2010/main" val="30623067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022" y="404664"/>
            <a:ext cx="8323956" cy="6129114"/>
          </a:xfrm>
        </p:spPr>
        <p:txBody>
          <a:bodyPr>
            <a:normAutofit/>
          </a:bodyPr>
          <a:lstStyle/>
          <a:p>
            <a:pPr marL="0" indent="0">
              <a:buNone/>
            </a:pPr>
            <a:r>
              <a:rPr lang="el-GR" dirty="0" err="1"/>
              <a:t>Μετα</a:t>
            </a:r>
            <a:r>
              <a:rPr lang="el-GR" dirty="0"/>
              <a:t>-αριστοτελική επιστήμη</a:t>
            </a:r>
            <a:endParaRPr lang="en-US" dirty="0"/>
          </a:p>
          <a:p>
            <a:pPr marL="0" indent="0">
              <a:buNone/>
            </a:pPr>
            <a:r>
              <a:rPr lang="el-GR" dirty="0"/>
              <a:t>Τρεις βασικές παραδοχές</a:t>
            </a:r>
            <a:r>
              <a:rPr lang="en-US" dirty="0"/>
              <a:t>:</a:t>
            </a:r>
          </a:p>
          <a:p>
            <a:pPr marL="0" indent="0">
              <a:buNone/>
            </a:pPr>
            <a:endParaRPr lang="en-US" dirty="0"/>
          </a:p>
          <a:p>
            <a:pPr lvl="0">
              <a:buFont typeface="Wingdings" panose="05000000000000000000" pitchFamily="2" charset="2"/>
              <a:buChar char="q"/>
            </a:pPr>
            <a:r>
              <a:rPr lang="en-US" dirty="0"/>
              <a:t> </a:t>
            </a:r>
            <a:r>
              <a:rPr lang="el-GR" dirty="0"/>
              <a:t>Φαινόμενα—πραγματικότητα</a:t>
            </a:r>
            <a:endParaRPr lang="en-US" dirty="0"/>
          </a:p>
          <a:p>
            <a:pPr lvl="0">
              <a:buFont typeface="Wingdings" panose="05000000000000000000" pitchFamily="2" charset="2"/>
              <a:buChar char="q"/>
            </a:pPr>
            <a:r>
              <a:rPr lang="en-US" dirty="0"/>
              <a:t> </a:t>
            </a:r>
            <a:r>
              <a:rPr lang="el-GR" dirty="0"/>
              <a:t>Η πραγματικότητα έχει μη-παρατηρήσιμη μικρο-δομή</a:t>
            </a:r>
          </a:p>
          <a:p>
            <a:pPr lvl="0">
              <a:buFont typeface="Wingdings" panose="05000000000000000000" pitchFamily="2" charset="2"/>
              <a:buChar char="q"/>
            </a:pPr>
            <a:r>
              <a:rPr lang="en-US" dirty="0"/>
              <a:t> </a:t>
            </a:r>
            <a:r>
              <a:rPr lang="el-GR" dirty="0"/>
              <a:t>Μαθηματική/Γεωμετρική Δομή</a:t>
            </a:r>
            <a:endParaRPr lang="en-US" dirty="0"/>
          </a:p>
        </p:txBody>
      </p:sp>
    </p:spTree>
    <p:extLst>
      <p:ext uri="{BB962C8B-B14F-4D97-AF65-F5344CB8AC3E}">
        <p14:creationId xmlns:p14="http://schemas.microsoft.com/office/powerpoint/2010/main" val="17441396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1ο πρόβλημα:…"/>
          <p:cNvSpPr txBox="1">
            <a:spLocks noGrp="1"/>
          </p:cNvSpPr>
          <p:nvPr>
            <p:ph type="body" idx="1"/>
          </p:nvPr>
        </p:nvSpPr>
        <p:spPr>
          <a:prstGeom prst="rect">
            <a:avLst/>
          </a:prstGeom>
        </p:spPr>
        <p:txBody>
          <a:bodyPr>
            <a:normAutofit fontScale="85000" lnSpcReduction="20000"/>
          </a:bodyPr>
          <a:lstStyle/>
          <a:p>
            <a:pPr marL="0" indent="0" defTabSz="321457">
              <a:spcBef>
                <a:spcPts val="0"/>
              </a:spcBef>
              <a:buSzTx/>
              <a:buNone/>
              <a:defRPr sz="3800" b="1">
                <a:latin typeface="Cambria"/>
                <a:ea typeface="Cambria"/>
                <a:cs typeface="Cambria"/>
                <a:sym typeface="Cambria"/>
              </a:defRPr>
            </a:pPr>
            <a:r>
              <a:t>1ο πρόβλημα:</a:t>
            </a:r>
          </a:p>
          <a:p>
            <a:pPr marL="0" indent="0" defTabSz="321457">
              <a:spcBef>
                <a:spcPts val="0"/>
              </a:spcBef>
              <a:buSzTx/>
              <a:buNone/>
              <a:defRPr sz="3800">
                <a:latin typeface="Cambria"/>
                <a:ea typeface="Cambria"/>
                <a:cs typeface="Cambria"/>
                <a:sym typeface="Cambria"/>
              </a:defRPr>
            </a:pPr>
            <a:r>
              <a:t>-κίνηση  με την αυστηρή έννοια μπορεί να αποδοθεί μόνο στην </a:t>
            </a:r>
            <a:r>
              <a:rPr b="1"/>
              <a:t>εξωτερική επιφάνεια</a:t>
            </a:r>
            <a:r>
              <a:t> του σώματος (ούτε στα εσωτερικά σωματίδια, ούτε στα εσωτερικά μέρη εξωτερικών σωματιδίων)</a:t>
            </a:r>
          </a:p>
          <a:p>
            <a:pPr marL="0" indent="0" defTabSz="321457">
              <a:spcBef>
                <a:spcPts val="0"/>
              </a:spcBef>
              <a:buSzTx/>
              <a:buNone/>
              <a:defRPr sz="3800">
                <a:latin typeface="Cambria"/>
                <a:ea typeface="Cambria"/>
                <a:cs typeface="Cambria"/>
                <a:sym typeface="Cambria"/>
              </a:defRPr>
            </a:pPr>
            <a:endParaRPr/>
          </a:p>
          <a:p>
            <a:pPr marL="0" indent="0" defTabSz="321457">
              <a:spcBef>
                <a:spcPts val="0"/>
              </a:spcBef>
              <a:buSzTx/>
              <a:buNone/>
              <a:defRPr sz="3800">
                <a:latin typeface="Cambria"/>
                <a:ea typeface="Cambria"/>
                <a:cs typeface="Cambria"/>
                <a:sym typeface="Cambria"/>
              </a:defRPr>
            </a:pPr>
            <a:r>
              <a:t>-το σώμα δεν κινείται! (παρά μόνο μέσω </a:t>
            </a:r>
            <a:r>
              <a:rPr b="1"/>
              <a:t>συμμετοχής</a:t>
            </a:r>
            <a:r>
              <a:t> στην κίνηση της </a:t>
            </a:r>
            <a:r>
              <a:rPr b="1"/>
              <a:t>εξωτερικής επιφάνειας</a:t>
            </a:r>
            <a:r>
              <a:t>)</a:t>
            </a:r>
          </a:p>
        </p:txBody>
      </p:sp>
      <p:sp>
        <p:nvSpPr>
          <p:cNvPr id="160" name="1. Κριτική του Nεύτωνα στον Descartes: κριτική στην καρτεσιανή θεωρία κίνησης"/>
          <p:cNvSpPr txBox="1">
            <a:spLocks noGrp="1"/>
          </p:cNvSpPr>
          <p:nvPr>
            <p:ph type="title"/>
          </p:nvPr>
        </p:nvSpPr>
        <p:spPr>
          <a:prstGeom prst="rect">
            <a:avLst/>
          </a:prstGeom>
        </p:spPr>
        <p:txBody>
          <a:bodyPr>
            <a:normAutofit fontScale="90000"/>
          </a:bodyPr>
          <a:lstStyle>
            <a:lvl1pPr algn="l" defTabSz="457200">
              <a:spcBef>
                <a:spcPts val="1200"/>
              </a:spcBef>
              <a:defRPr sz="4100" b="1">
                <a:uFill>
                  <a:solidFill>
                    <a:srgbClr val="000000"/>
                  </a:solidFill>
                </a:uFill>
                <a:latin typeface="Cambria"/>
                <a:ea typeface="Cambria"/>
                <a:cs typeface="Cambria"/>
                <a:sym typeface="Cambria"/>
              </a:defRPr>
            </a:lvl1pPr>
          </a:lstStyle>
          <a:p>
            <a:r>
              <a:t>1. Κριτική του Nεύτωνα στον Descartes: κριτική στην καρτεσιανή θεωρία κίνησης</a:t>
            </a:r>
          </a:p>
        </p:txBody>
      </p:sp>
    </p:spTree>
    <p:extLst>
      <p:ext uri="{BB962C8B-B14F-4D97-AF65-F5344CB8AC3E}">
        <p14:creationId xmlns:p14="http://schemas.microsoft.com/office/powerpoint/2010/main" val="648792055"/>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8ο πρόβλημα -&gt; αυτό αποτελεί τη σημαντικότερη δυσκολία που αναφέρει ο Ν…"/>
          <p:cNvSpPr txBox="1">
            <a:spLocks noGrp="1"/>
          </p:cNvSpPr>
          <p:nvPr>
            <p:ph type="body" idx="1"/>
          </p:nvPr>
        </p:nvSpPr>
        <p:spPr>
          <a:xfrm>
            <a:off x="669727" y="1821656"/>
            <a:ext cx="7804547" cy="4614519"/>
          </a:xfrm>
          <a:prstGeom prst="rect">
            <a:avLst/>
          </a:prstGeom>
        </p:spPr>
        <p:txBody>
          <a:bodyPr>
            <a:normAutofit fontScale="77500" lnSpcReduction="20000"/>
          </a:bodyPr>
          <a:lstStyle/>
          <a:p>
            <a:pPr marL="0" indent="0" defTabSz="321457">
              <a:spcBef>
                <a:spcPts val="0"/>
              </a:spcBef>
              <a:buSzTx/>
              <a:buNone/>
              <a:defRPr sz="2600" b="1">
                <a:latin typeface="Cambria"/>
                <a:ea typeface="Cambria"/>
                <a:cs typeface="Cambria"/>
                <a:sym typeface="Cambria"/>
              </a:defRPr>
            </a:pPr>
            <a:r>
              <a:rPr dirty="0"/>
              <a:t>8ο π</a:t>
            </a:r>
            <a:r>
              <a:rPr dirty="0" err="1"/>
              <a:t>ρό</a:t>
            </a:r>
            <a:r>
              <a:rPr dirty="0"/>
              <a:t>βλημα </a:t>
            </a:r>
            <a:r>
              <a:rPr b="0" dirty="0"/>
              <a:t>-&gt; αυτό αποτελεί τη </a:t>
            </a:r>
            <a:r>
              <a:rPr b="0" u="sng" dirty="0"/>
              <a:t>σημαντικότερη δυσκολία</a:t>
            </a:r>
            <a:r>
              <a:rPr b="0" dirty="0"/>
              <a:t> που αναφέρει ο Ν</a:t>
            </a:r>
          </a:p>
          <a:p>
            <a:pPr marL="0" indent="0" defTabSz="321457">
              <a:spcBef>
                <a:spcPts val="0"/>
              </a:spcBef>
              <a:buSzTx/>
              <a:buNone/>
              <a:defRPr sz="2600">
                <a:latin typeface="Cambria"/>
                <a:ea typeface="Cambria"/>
                <a:cs typeface="Cambria"/>
                <a:sym typeface="Cambria"/>
              </a:defRPr>
            </a:pPr>
            <a:r>
              <a:rPr dirty="0"/>
              <a:t>Ν: </a:t>
            </a:r>
            <a:r>
              <a:rPr lang="el-GR" dirty="0"/>
              <a:t>«ότι ο παραλογισμός (</a:t>
            </a:r>
            <a:r>
              <a:rPr lang="en-US" b="1" dirty="0"/>
              <a:t>absurdity</a:t>
            </a:r>
            <a:r>
              <a:rPr lang="el-GR" dirty="0"/>
              <a:t>)</a:t>
            </a:r>
            <a:r>
              <a:rPr lang="en-US" dirty="0"/>
              <a:t> </a:t>
            </a:r>
            <a:r>
              <a:rPr lang="el-GR" dirty="0"/>
              <a:t>αυτής της θέσης μπορεί να αποκαλυφθεί πλήρως </a:t>
            </a:r>
            <a:r>
              <a:rPr lang="en-US" dirty="0"/>
              <a:t>(</a:t>
            </a:r>
            <a:r>
              <a:rPr b="1" dirty="0"/>
              <a:t>in full measure’</a:t>
            </a:r>
            <a:r>
              <a:rPr dirty="0"/>
              <a:t>)</a:t>
            </a:r>
            <a:r>
              <a:rPr lang="el-GR" dirty="0"/>
              <a:t>»</a:t>
            </a:r>
            <a:r>
              <a:rPr dirty="0"/>
              <a:t>:</a:t>
            </a:r>
          </a:p>
          <a:p>
            <a:pPr marL="0" indent="0" defTabSz="321457">
              <a:spcBef>
                <a:spcPts val="0"/>
              </a:spcBef>
              <a:buSzTx/>
              <a:buNone/>
              <a:defRPr sz="2600">
                <a:latin typeface="Cambria"/>
                <a:ea typeface="Cambria"/>
                <a:cs typeface="Cambria"/>
                <a:sym typeface="Cambria"/>
              </a:defRPr>
            </a:pPr>
            <a:endParaRPr dirty="0"/>
          </a:p>
          <a:p>
            <a:pPr marL="0" indent="0" defTabSz="321457">
              <a:spcBef>
                <a:spcPts val="0"/>
              </a:spcBef>
              <a:buSzTx/>
              <a:buNone/>
              <a:defRPr sz="2600">
                <a:latin typeface="Cambria"/>
                <a:ea typeface="Cambria"/>
                <a:cs typeface="Cambria"/>
                <a:sym typeface="Cambria"/>
              </a:defRPr>
            </a:pPr>
            <a:r>
              <a:rPr dirty="0"/>
              <a:t>-</a:t>
            </a:r>
            <a:r>
              <a:rPr dirty="0" err="1"/>
              <a:t>στην</a:t>
            </a:r>
            <a:r>
              <a:rPr dirty="0"/>
              <a:t> κα</a:t>
            </a:r>
            <a:r>
              <a:rPr dirty="0" err="1"/>
              <a:t>ρτεσι</a:t>
            </a:r>
            <a:r>
              <a:rPr dirty="0"/>
              <a:t>ανή θεωρία </a:t>
            </a:r>
            <a:r>
              <a:rPr b="1" dirty="0"/>
              <a:t>δεν μπορεί να υπάρχει κίνηση!!</a:t>
            </a:r>
          </a:p>
          <a:p>
            <a:pPr marL="0" indent="0" defTabSz="321457">
              <a:spcBef>
                <a:spcPts val="0"/>
              </a:spcBef>
              <a:buSzTx/>
              <a:buNone/>
              <a:defRPr sz="2600">
                <a:latin typeface="Cambria"/>
                <a:ea typeface="Cambria"/>
                <a:cs typeface="Cambria"/>
                <a:sym typeface="Cambria"/>
              </a:defRPr>
            </a:pPr>
            <a:endParaRPr b="1" dirty="0"/>
          </a:p>
          <a:p>
            <a:pPr marL="0" indent="0" defTabSz="321457">
              <a:spcBef>
                <a:spcPts val="352"/>
              </a:spcBef>
              <a:buSzTx/>
              <a:buNone/>
              <a:defRPr sz="2600">
                <a:latin typeface="Cambria"/>
                <a:ea typeface="Cambria"/>
                <a:cs typeface="Cambria"/>
                <a:sym typeface="Cambria"/>
              </a:defRPr>
            </a:pPr>
            <a:r>
              <a:rPr dirty="0"/>
              <a:t>-&gt; </a:t>
            </a:r>
            <a:r>
              <a:rPr dirty="0" err="1"/>
              <a:t>γι</a:t>
            </a:r>
            <a:r>
              <a:rPr dirty="0"/>
              <a:t>α να υπάρχει </a:t>
            </a:r>
            <a:r>
              <a:rPr b="1" dirty="0"/>
              <a:t>κίνηση</a:t>
            </a:r>
            <a:r>
              <a:rPr dirty="0"/>
              <a:t> πρέπει το σώμα να έχει </a:t>
            </a:r>
            <a:r>
              <a:rPr b="1" dirty="0"/>
              <a:t>καθορισμένη ταχύτητα</a:t>
            </a:r>
            <a:r>
              <a:rPr dirty="0"/>
              <a:t> και </a:t>
            </a:r>
            <a:r>
              <a:rPr b="1" dirty="0"/>
              <a:t>καθορισμένη κατεύθυνση</a:t>
            </a:r>
          </a:p>
          <a:p>
            <a:pPr marL="0" indent="0" defTabSz="321457">
              <a:spcBef>
                <a:spcPts val="422"/>
              </a:spcBef>
              <a:buSzTx/>
              <a:buNone/>
              <a:defRPr sz="2600">
                <a:latin typeface="Cambria"/>
                <a:ea typeface="Cambria"/>
                <a:cs typeface="Cambria"/>
                <a:sym typeface="Cambria"/>
              </a:defRPr>
            </a:pPr>
            <a:r>
              <a:rPr dirty="0"/>
              <a:t>-&gt; α</a:t>
            </a:r>
            <a:r>
              <a:rPr dirty="0" err="1"/>
              <a:t>λλά</a:t>
            </a:r>
            <a:r>
              <a:rPr dirty="0"/>
              <a:t> η κα</a:t>
            </a:r>
            <a:r>
              <a:rPr dirty="0" err="1"/>
              <a:t>ρτεσι</a:t>
            </a:r>
            <a:r>
              <a:rPr dirty="0"/>
              <a:t>ανή θεωρία έχει ως συνέπεια ότι ένα κινούμενο σώμα </a:t>
            </a:r>
          </a:p>
          <a:p>
            <a:pPr marL="146117" indent="-146117" defTabSz="321457">
              <a:spcBef>
                <a:spcPts val="0"/>
              </a:spcBef>
              <a:buSzPct val="100000"/>
              <a:buAutoNum type="romanLcParenR"/>
              <a:defRPr sz="2600">
                <a:latin typeface="Cambria"/>
                <a:ea typeface="Cambria"/>
                <a:cs typeface="Cambria"/>
                <a:sym typeface="Cambria"/>
              </a:defRPr>
            </a:pPr>
            <a:r>
              <a:rPr dirty="0"/>
              <a:t> </a:t>
            </a:r>
            <a:r>
              <a:rPr b="1" dirty="0" err="1"/>
              <a:t>δεν</a:t>
            </a:r>
            <a:r>
              <a:rPr b="1" dirty="0"/>
              <a:t> </a:t>
            </a:r>
            <a:r>
              <a:rPr b="1" dirty="0" err="1"/>
              <a:t>έχει</a:t>
            </a:r>
            <a:r>
              <a:rPr b="1" dirty="0"/>
              <a:t> κα</a:t>
            </a:r>
            <a:r>
              <a:rPr b="1" dirty="0" err="1"/>
              <a:t>θορισμένη</a:t>
            </a:r>
            <a:r>
              <a:rPr b="1" dirty="0"/>
              <a:t> τα</a:t>
            </a:r>
            <a:r>
              <a:rPr b="1" dirty="0" err="1"/>
              <a:t>χύτητ</a:t>
            </a:r>
            <a:r>
              <a:rPr b="1" dirty="0"/>
              <a:t>α</a:t>
            </a:r>
          </a:p>
          <a:p>
            <a:pPr marL="146117" indent="-146117" defTabSz="321457">
              <a:spcBef>
                <a:spcPts val="0"/>
              </a:spcBef>
              <a:buSzPct val="100000"/>
              <a:buAutoNum type="romanLcParenR"/>
              <a:defRPr sz="2600">
                <a:latin typeface="Cambria"/>
                <a:ea typeface="Cambria"/>
                <a:cs typeface="Cambria"/>
                <a:sym typeface="Cambria"/>
              </a:defRPr>
            </a:pPr>
            <a:r>
              <a:rPr b="1" dirty="0"/>
              <a:t> </a:t>
            </a:r>
            <a:r>
              <a:rPr b="1" dirty="0" err="1"/>
              <a:t>ούτε</a:t>
            </a:r>
            <a:r>
              <a:rPr b="1" dirty="0"/>
              <a:t> κα</a:t>
            </a:r>
            <a:r>
              <a:rPr b="1" dirty="0" err="1"/>
              <a:t>θορισμένη</a:t>
            </a:r>
            <a:r>
              <a:rPr b="1" dirty="0"/>
              <a:t> κα</a:t>
            </a:r>
            <a:r>
              <a:rPr b="1" dirty="0" err="1"/>
              <a:t>τεύθυνση</a:t>
            </a:r>
            <a:endParaRPr b="1" dirty="0"/>
          </a:p>
          <a:p>
            <a:pPr marL="146117" indent="-146117" defTabSz="321457">
              <a:spcBef>
                <a:spcPts val="0"/>
              </a:spcBef>
              <a:buSzPct val="100000"/>
              <a:buAutoNum type="romanLcParenR"/>
              <a:defRPr sz="2600">
                <a:latin typeface="Cambria"/>
                <a:ea typeface="Cambria"/>
                <a:cs typeface="Cambria"/>
                <a:sym typeface="Cambria"/>
              </a:defRPr>
            </a:pPr>
            <a:r>
              <a:rPr b="1" dirty="0"/>
              <a:t> </a:t>
            </a:r>
            <a:r>
              <a:rPr b="1" dirty="0" err="1"/>
              <a:t>ούτε</a:t>
            </a:r>
            <a:r>
              <a:rPr b="1" dirty="0"/>
              <a:t> κα</a:t>
            </a:r>
            <a:r>
              <a:rPr b="1" dirty="0" err="1"/>
              <a:t>θορισμένη</a:t>
            </a:r>
            <a:r>
              <a:rPr b="1" dirty="0"/>
              <a:t> </a:t>
            </a:r>
            <a:r>
              <a:rPr b="1" dirty="0" err="1"/>
              <a:t>ευθεί</a:t>
            </a:r>
            <a:r>
              <a:rPr b="1" dirty="0"/>
              <a:t>α</a:t>
            </a:r>
            <a:r>
              <a:rPr dirty="0"/>
              <a:t> πάνω στην οποία κινείται</a:t>
            </a:r>
          </a:p>
          <a:p>
            <a:pPr marL="0" indent="0" defTabSz="321457">
              <a:spcBef>
                <a:spcPts val="0"/>
              </a:spcBef>
              <a:buSzTx/>
              <a:buNone/>
              <a:defRPr sz="2600">
                <a:latin typeface="Cambria"/>
                <a:ea typeface="Cambria"/>
                <a:cs typeface="Cambria"/>
                <a:sym typeface="Cambria"/>
              </a:defRPr>
            </a:pPr>
            <a:endParaRPr dirty="0"/>
          </a:p>
          <a:p>
            <a:pPr marL="0" indent="0" defTabSz="321457">
              <a:spcBef>
                <a:spcPts val="0"/>
              </a:spcBef>
              <a:buSzTx/>
              <a:buNone/>
              <a:defRPr sz="2600">
                <a:latin typeface="Cambria"/>
                <a:ea typeface="Cambria"/>
                <a:cs typeface="Cambria"/>
                <a:sym typeface="Cambria"/>
              </a:defRPr>
            </a:pPr>
            <a:r>
              <a:rPr dirty="0"/>
              <a:t>-&gt; επ</a:t>
            </a:r>
            <a:r>
              <a:rPr dirty="0" err="1"/>
              <a:t>ίσης</a:t>
            </a:r>
            <a:r>
              <a:rPr dirty="0"/>
              <a:t>, </a:t>
            </a:r>
            <a:r>
              <a:rPr dirty="0" err="1"/>
              <a:t>δεν</a:t>
            </a:r>
            <a:r>
              <a:rPr dirty="0"/>
              <a:t> μπ</a:t>
            </a:r>
            <a:r>
              <a:rPr dirty="0" err="1"/>
              <a:t>ορεί</a:t>
            </a:r>
            <a:r>
              <a:rPr dirty="0"/>
              <a:t> να </a:t>
            </a:r>
            <a:r>
              <a:rPr dirty="0" err="1"/>
              <a:t>λεχθεί</a:t>
            </a:r>
            <a:r>
              <a:rPr dirty="0"/>
              <a:t> </a:t>
            </a:r>
            <a:r>
              <a:rPr dirty="0" err="1"/>
              <a:t>ότι</a:t>
            </a:r>
            <a:r>
              <a:rPr dirty="0"/>
              <a:t> η </a:t>
            </a:r>
            <a:r>
              <a:rPr b="1" dirty="0"/>
              <a:t>τα</a:t>
            </a:r>
            <a:r>
              <a:rPr b="1" dirty="0" err="1"/>
              <a:t>χύτητ</a:t>
            </a:r>
            <a:r>
              <a:rPr b="1" dirty="0"/>
              <a:t>α</a:t>
            </a:r>
            <a:r>
              <a:rPr dirty="0"/>
              <a:t> ενός σώματος που κινείται χωρίς αντίσταση είναι </a:t>
            </a:r>
            <a:r>
              <a:rPr b="1" dirty="0"/>
              <a:t>ομοιόμορφη</a:t>
            </a:r>
            <a:r>
              <a:rPr dirty="0"/>
              <a:t>, ούτε η </a:t>
            </a:r>
            <a:r>
              <a:rPr b="1" dirty="0"/>
              <a:t>ευθεία</a:t>
            </a:r>
            <a:r>
              <a:rPr dirty="0"/>
              <a:t> πάνω στην οποία κινείται ότι είναι </a:t>
            </a:r>
            <a:r>
              <a:rPr b="1" dirty="0"/>
              <a:t>ευθεία</a:t>
            </a:r>
          </a:p>
        </p:txBody>
      </p:sp>
      <p:sp>
        <p:nvSpPr>
          <p:cNvPr id="163" name="1. Κριτική του Nεύτωνα στον Descartes: κριτική στην καρτεσιανή θεωρία κίνησης"/>
          <p:cNvSpPr txBox="1">
            <a:spLocks noGrp="1"/>
          </p:cNvSpPr>
          <p:nvPr>
            <p:ph type="title"/>
          </p:nvPr>
        </p:nvSpPr>
        <p:spPr>
          <a:prstGeom prst="rect">
            <a:avLst/>
          </a:prstGeom>
        </p:spPr>
        <p:txBody>
          <a:bodyPr>
            <a:normAutofit fontScale="90000"/>
          </a:bodyPr>
          <a:lstStyle>
            <a:lvl1pPr algn="l" defTabSz="457200">
              <a:spcBef>
                <a:spcPts val="1200"/>
              </a:spcBef>
              <a:defRPr sz="4100" b="1">
                <a:uFill>
                  <a:solidFill>
                    <a:srgbClr val="000000"/>
                  </a:solidFill>
                </a:uFill>
                <a:latin typeface="Cambria"/>
                <a:ea typeface="Cambria"/>
                <a:cs typeface="Cambria"/>
                <a:sym typeface="Cambria"/>
              </a:defRPr>
            </a:lvl1pPr>
          </a:lstStyle>
          <a:p>
            <a:r>
              <a:t>1. Κριτική του Nεύτωνα στον Descartes: κριτική στην καρτεσιανή θεωρία κίνησης</a:t>
            </a:r>
          </a:p>
        </p:txBody>
      </p:sp>
    </p:spTree>
    <p:extLst>
      <p:ext uri="{BB962C8B-B14F-4D97-AF65-F5344CB8AC3E}">
        <p14:creationId xmlns:p14="http://schemas.microsoft.com/office/powerpoint/2010/main" val="70985464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Εξήγηση:…"/>
          <p:cNvSpPr txBox="1">
            <a:spLocks noGrp="1"/>
          </p:cNvSpPr>
          <p:nvPr>
            <p:ph type="body" idx="1"/>
          </p:nvPr>
        </p:nvSpPr>
        <p:spPr>
          <a:prstGeom prst="rect">
            <a:avLst/>
          </a:prstGeom>
        </p:spPr>
        <p:txBody>
          <a:bodyPr>
            <a:normAutofit fontScale="70000" lnSpcReduction="20000"/>
          </a:bodyPr>
          <a:lstStyle/>
          <a:p>
            <a:pPr marL="0" indent="0" defTabSz="279667">
              <a:spcBef>
                <a:spcPts val="0"/>
              </a:spcBef>
              <a:buSzTx/>
              <a:buNone/>
              <a:defRPr sz="2784">
                <a:latin typeface="Cambria"/>
                <a:ea typeface="Cambria"/>
                <a:cs typeface="Cambria"/>
                <a:sym typeface="Cambria"/>
              </a:defRPr>
            </a:pPr>
            <a:r>
              <a:rPr b="1" u="sng" dirty="0" err="1"/>
              <a:t>Εξήγηση</a:t>
            </a:r>
            <a:r>
              <a:rPr dirty="0"/>
              <a:t>:</a:t>
            </a:r>
          </a:p>
          <a:p>
            <a:pPr marL="0" indent="0" defTabSz="279667">
              <a:spcBef>
                <a:spcPts val="0"/>
              </a:spcBef>
              <a:buSzTx/>
              <a:buNone/>
              <a:defRPr sz="2784">
                <a:latin typeface="Cambria"/>
                <a:ea typeface="Cambria"/>
                <a:cs typeface="Cambria"/>
                <a:sym typeface="Cambria"/>
              </a:defRPr>
            </a:pPr>
            <a:r>
              <a:rPr dirty="0"/>
              <a:t>-&gt; </a:t>
            </a:r>
            <a:r>
              <a:rPr dirty="0" err="1"/>
              <a:t>ότ</a:t>
            </a:r>
            <a:r>
              <a:rPr dirty="0"/>
              <a:t>αν ολοκληρωθεί μια κίνηση, είναι αδύνατο να δοθεί ο </a:t>
            </a:r>
            <a:r>
              <a:rPr b="1" dirty="0"/>
              <a:t>τόπος</a:t>
            </a:r>
            <a:r>
              <a:rPr dirty="0"/>
              <a:t> που το σώμα βρισκόταν στην αρχή της κίνησης </a:t>
            </a:r>
          </a:p>
          <a:p>
            <a:pPr marL="0" indent="0" defTabSz="279667">
              <a:spcBef>
                <a:spcPts val="0"/>
              </a:spcBef>
              <a:buSzTx/>
              <a:buNone/>
              <a:defRPr sz="2784">
                <a:latin typeface="Cambria"/>
                <a:ea typeface="Cambria"/>
                <a:cs typeface="Cambria"/>
                <a:sym typeface="Cambria"/>
              </a:defRPr>
            </a:pPr>
            <a:r>
              <a:rPr dirty="0"/>
              <a:t>(α</a:t>
            </a:r>
            <a:r>
              <a:rPr dirty="0" err="1"/>
              <a:t>φού</a:t>
            </a:r>
            <a:r>
              <a:rPr dirty="0"/>
              <a:t> η </a:t>
            </a:r>
            <a:r>
              <a:rPr dirty="0" err="1"/>
              <a:t>θέση</a:t>
            </a:r>
            <a:r>
              <a:rPr dirty="0"/>
              <a:t> </a:t>
            </a:r>
            <a:r>
              <a:rPr dirty="0" err="1"/>
              <a:t>ορίζετ</a:t>
            </a:r>
            <a:r>
              <a:rPr dirty="0"/>
              <a:t>αι με βάση τα περιβάλλοντα σώματα)</a:t>
            </a:r>
          </a:p>
          <a:p>
            <a:pPr marL="0" indent="0" defTabSz="279667">
              <a:spcBef>
                <a:spcPts val="0"/>
              </a:spcBef>
              <a:buSzTx/>
              <a:buNone/>
              <a:defRPr sz="2784">
                <a:latin typeface="Cambria"/>
                <a:ea typeface="Cambria"/>
                <a:cs typeface="Cambria"/>
                <a:sym typeface="Cambria"/>
              </a:defRPr>
            </a:pPr>
            <a:endParaRPr dirty="0"/>
          </a:p>
          <a:p>
            <a:pPr marL="0" indent="0" defTabSz="279667">
              <a:spcBef>
                <a:spcPts val="0"/>
              </a:spcBef>
              <a:buSzTx/>
              <a:buNone/>
              <a:defRPr sz="2784">
                <a:latin typeface="Cambria"/>
                <a:ea typeface="Cambria"/>
                <a:cs typeface="Cambria"/>
                <a:sym typeface="Cambria"/>
              </a:defRPr>
            </a:pPr>
            <a:r>
              <a:rPr dirty="0"/>
              <a:t>-&gt; π</a:t>
            </a:r>
            <a:r>
              <a:rPr dirty="0" err="1"/>
              <a:t>ου</a:t>
            </a:r>
            <a:r>
              <a:rPr dirty="0"/>
              <a:t> </a:t>
            </a:r>
            <a:r>
              <a:rPr dirty="0" err="1"/>
              <a:t>ήτ</a:t>
            </a:r>
            <a:r>
              <a:rPr dirty="0"/>
              <a:t>αν ο Δίας πριν ένα χρόνο;</a:t>
            </a:r>
          </a:p>
          <a:p>
            <a:pPr marL="0" indent="0" defTabSz="279667">
              <a:spcBef>
                <a:spcPts val="0"/>
              </a:spcBef>
              <a:buSzTx/>
              <a:buNone/>
              <a:defRPr sz="2784">
                <a:latin typeface="Cambria"/>
                <a:ea typeface="Cambria"/>
                <a:cs typeface="Cambria"/>
                <a:sym typeface="Cambria"/>
              </a:defRPr>
            </a:pPr>
            <a:r>
              <a:rPr dirty="0"/>
              <a:t>-</a:t>
            </a:r>
            <a:r>
              <a:rPr dirty="0" err="1"/>
              <a:t>δεν</a:t>
            </a:r>
            <a:r>
              <a:rPr dirty="0"/>
              <a:t> υπ</a:t>
            </a:r>
            <a:r>
              <a:rPr dirty="0" err="1"/>
              <a:t>άρχει</a:t>
            </a:r>
            <a:r>
              <a:rPr dirty="0"/>
              <a:t> </a:t>
            </a:r>
            <a:r>
              <a:rPr dirty="0" err="1"/>
              <a:t>δι</a:t>
            </a:r>
            <a:r>
              <a:rPr dirty="0"/>
              <a:t>αδικασία για να απαντηθεί αυτό από τον Καρτεσιανό</a:t>
            </a:r>
          </a:p>
          <a:p>
            <a:pPr marL="0" indent="0" defTabSz="279667">
              <a:spcBef>
                <a:spcPts val="0"/>
              </a:spcBef>
              <a:buSzTx/>
              <a:buNone/>
              <a:defRPr sz="2784">
                <a:latin typeface="Cambria"/>
                <a:ea typeface="Cambria"/>
                <a:cs typeface="Cambria"/>
                <a:sym typeface="Cambria"/>
              </a:defRPr>
            </a:pPr>
            <a:endParaRPr dirty="0"/>
          </a:p>
          <a:p>
            <a:pPr marL="0" indent="0" defTabSz="279667">
              <a:spcBef>
                <a:spcPts val="0"/>
              </a:spcBef>
              <a:buSzTx/>
              <a:buNone/>
              <a:defRPr sz="2784">
                <a:latin typeface="Cambria"/>
                <a:ea typeface="Cambria"/>
                <a:cs typeface="Cambria"/>
                <a:sym typeface="Cambria"/>
              </a:defRPr>
            </a:pPr>
            <a:r>
              <a:rPr dirty="0"/>
              <a:t>[Ν: </a:t>
            </a:r>
            <a:r>
              <a:rPr dirty="0" err="1"/>
              <a:t>με</a:t>
            </a:r>
            <a:r>
              <a:rPr dirty="0"/>
              <a:t> β</a:t>
            </a:r>
            <a:r>
              <a:rPr dirty="0" err="1"/>
              <a:t>άση</a:t>
            </a:r>
            <a:r>
              <a:rPr dirty="0"/>
              <a:t> </a:t>
            </a:r>
            <a:r>
              <a:rPr dirty="0" err="1"/>
              <a:t>θέση</a:t>
            </a:r>
            <a:r>
              <a:rPr dirty="0"/>
              <a:t> απλα</a:t>
            </a:r>
            <a:r>
              <a:rPr dirty="0" err="1"/>
              <a:t>νών</a:t>
            </a:r>
            <a:r>
              <a:rPr dirty="0"/>
              <a:t>, </a:t>
            </a:r>
            <a:r>
              <a:rPr b="1" dirty="0" err="1"/>
              <a:t>σφάλμ</a:t>
            </a:r>
            <a:r>
              <a:rPr b="1" dirty="0"/>
              <a:t>α αρκετών μιλίων</a:t>
            </a:r>
            <a:r>
              <a:rPr dirty="0"/>
              <a:t>]</a:t>
            </a:r>
          </a:p>
          <a:p>
            <a:pPr marL="0" indent="0" defTabSz="279667">
              <a:spcBef>
                <a:spcPts val="0"/>
              </a:spcBef>
              <a:buSzTx/>
              <a:buNone/>
              <a:defRPr sz="2784">
                <a:latin typeface="Cambria"/>
                <a:ea typeface="Cambria"/>
                <a:cs typeface="Cambria"/>
                <a:sym typeface="Cambria"/>
              </a:defRPr>
            </a:pPr>
            <a:endParaRPr dirty="0"/>
          </a:p>
          <a:p>
            <a:pPr marL="0" indent="0" algn="just" defTabSz="279667">
              <a:spcBef>
                <a:spcPts val="0"/>
              </a:spcBef>
              <a:buSzTx/>
              <a:buNone/>
              <a:defRPr sz="2784">
                <a:latin typeface="Cambria"/>
                <a:ea typeface="Cambria"/>
                <a:cs typeface="Cambria"/>
                <a:sym typeface="Cambria"/>
              </a:defRPr>
            </a:pPr>
            <a:r>
              <a:rPr lang="el-GR" dirty="0"/>
              <a:t>«εάν κάποιος παρακολουθήσει τη θεώρηση του </a:t>
            </a:r>
            <a:r>
              <a:rPr lang="en-US" dirty="0"/>
              <a:t>Descartes</a:t>
            </a:r>
            <a:r>
              <a:rPr lang="el-GR" dirty="0"/>
              <a:t>, </a:t>
            </a:r>
            <a:r>
              <a:rPr lang="el-GR" b="1" dirty="0"/>
              <a:t>ούτε ο ίδιος ο Θεός </a:t>
            </a:r>
            <a:r>
              <a:rPr lang="el-GR" dirty="0"/>
              <a:t>δεν θα μπορούσε να ορίσει την </a:t>
            </a:r>
            <a:r>
              <a:rPr lang="el-GR" b="1" dirty="0"/>
              <a:t>παρελθούσα θέση </a:t>
            </a:r>
            <a:r>
              <a:rPr lang="el-GR" dirty="0"/>
              <a:t>οποιουδήποτε κινούμενου σώματος με τρόπο </a:t>
            </a:r>
            <a:r>
              <a:rPr lang="el-GR" b="1" dirty="0"/>
              <a:t>ακριβή </a:t>
            </a:r>
            <a:r>
              <a:rPr lang="el-GR" dirty="0"/>
              <a:t>και </a:t>
            </a:r>
            <a:r>
              <a:rPr lang="el-GR" b="1" dirty="0"/>
              <a:t>γεωμετρικό</a:t>
            </a:r>
            <a:r>
              <a:rPr lang="el-GR" dirty="0"/>
              <a:t> τώρα που επικρατεί </a:t>
            </a:r>
            <a:r>
              <a:rPr lang="el-GR" b="1" dirty="0"/>
              <a:t>μια νέα κατάσταση πραγμάτων</a:t>
            </a:r>
            <a:r>
              <a:rPr lang="el-GR" dirty="0"/>
              <a:t>, εφόσον, εάν ληφθούν υπόψιν οι </a:t>
            </a:r>
            <a:r>
              <a:rPr lang="el-GR" b="1" dirty="0"/>
              <a:t>αλλαγμένες θέσεις των σωμάτων</a:t>
            </a:r>
            <a:r>
              <a:rPr lang="el-GR" dirty="0"/>
              <a:t>, </a:t>
            </a:r>
            <a:r>
              <a:rPr lang="el-GR" b="1" dirty="0"/>
              <a:t>ο τόπος δεν υπάρχει πλέον στη φύση».</a:t>
            </a:r>
            <a:endParaRPr dirty="0"/>
          </a:p>
        </p:txBody>
      </p:sp>
    </p:spTree>
    <p:extLst>
      <p:ext uri="{BB962C8B-B14F-4D97-AF65-F5344CB8AC3E}">
        <p14:creationId xmlns:p14="http://schemas.microsoft.com/office/powerpoint/2010/main" val="1758780219"/>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αλλά αφού δεν υπάρχει πια ο αρχικός τόπος, ο χώρος που έχει διανυθεί από το κινούμενο σώμα, χωρίς αρχή, δεν έχει και μήκος…"/>
          <p:cNvSpPr txBox="1">
            <a:spLocks noGrp="1"/>
          </p:cNvSpPr>
          <p:nvPr>
            <p:ph type="body" idx="1"/>
          </p:nvPr>
        </p:nvSpPr>
        <p:spPr>
          <a:prstGeom prst="rect">
            <a:avLst/>
          </a:prstGeom>
        </p:spPr>
        <p:txBody>
          <a:bodyPr>
            <a:normAutofit fontScale="70000" lnSpcReduction="20000"/>
          </a:bodyPr>
          <a:lstStyle/>
          <a:p>
            <a:pPr marL="0" indent="0" algn="just" defTabSz="321457">
              <a:spcBef>
                <a:spcPts val="0"/>
              </a:spcBef>
              <a:buSzTx/>
              <a:buNone/>
              <a:defRPr sz="2800">
                <a:latin typeface="Cambria"/>
                <a:ea typeface="Cambria"/>
                <a:cs typeface="Cambria"/>
                <a:sym typeface="Cambria"/>
              </a:defRPr>
            </a:pPr>
            <a:r>
              <a:rPr dirty="0"/>
              <a:t>-α</a:t>
            </a:r>
            <a:r>
              <a:rPr dirty="0" err="1"/>
              <a:t>λλά</a:t>
            </a:r>
            <a:r>
              <a:rPr dirty="0"/>
              <a:t> α</a:t>
            </a:r>
            <a:r>
              <a:rPr dirty="0" err="1"/>
              <a:t>φού</a:t>
            </a:r>
            <a:r>
              <a:rPr dirty="0"/>
              <a:t> </a:t>
            </a:r>
            <a:r>
              <a:rPr dirty="0" err="1"/>
              <a:t>δεν</a:t>
            </a:r>
            <a:r>
              <a:rPr dirty="0"/>
              <a:t> υπ</a:t>
            </a:r>
            <a:r>
              <a:rPr dirty="0" err="1"/>
              <a:t>άρχει</a:t>
            </a:r>
            <a:r>
              <a:rPr dirty="0"/>
              <a:t> πια ο α</a:t>
            </a:r>
            <a:r>
              <a:rPr dirty="0" err="1"/>
              <a:t>ρχικός</a:t>
            </a:r>
            <a:r>
              <a:rPr dirty="0"/>
              <a:t> </a:t>
            </a:r>
            <a:r>
              <a:rPr dirty="0" err="1"/>
              <a:t>τό</a:t>
            </a:r>
            <a:r>
              <a:rPr dirty="0"/>
              <a:t>πος, ο χώρος που έχει διανυθεί από το κινούμενο σώμα, χωρίς </a:t>
            </a:r>
            <a:r>
              <a:rPr b="1" dirty="0"/>
              <a:t>αρχή</a:t>
            </a:r>
            <a:r>
              <a:rPr dirty="0"/>
              <a:t>, δεν έχει και </a:t>
            </a:r>
            <a:r>
              <a:rPr b="1" dirty="0"/>
              <a:t>μήκος</a:t>
            </a:r>
          </a:p>
          <a:p>
            <a:pPr marL="0" indent="0" algn="just" defTabSz="321457">
              <a:spcBef>
                <a:spcPts val="0"/>
              </a:spcBef>
              <a:buSzTx/>
              <a:buNone/>
              <a:defRPr sz="2800">
                <a:latin typeface="Cambria"/>
                <a:ea typeface="Cambria"/>
                <a:cs typeface="Cambria"/>
                <a:sym typeface="Cambria"/>
              </a:defRPr>
            </a:pPr>
            <a:r>
              <a:rPr dirty="0"/>
              <a:t>-&gt; και </a:t>
            </a:r>
            <a:r>
              <a:rPr dirty="0" err="1"/>
              <a:t>άρ</a:t>
            </a:r>
            <a:r>
              <a:rPr dirty="0"/>
              <a:t>α δεν έχει</a:t>
            </a:r>
            <a:r>
              <a:rPr b="1" dirty="0"/>
              <a:t> ταχύτητα</a:t>
            </a:r>
          </a:p>
          <a:p>
            <a:pPr marL="0" indent="0" algn="just" defTabSz="321457">
              <a:spcBef>
                <a:spcPts val="0"/>
              </a:spcBef>
              <a:buSzTx/>
              <a:buNone/>
              <a:defRPr sz="2800">
                <a:latin typeface="Cambria"/>
                <a:ea typeface="Cambria"/>
                <a:cs typeface="Cambria"/>
                <a:sym typeface="Cambria"/>
              </a:defRPr>
            </a:pPr>
            <a:endParaRPr b="1" dirty="0"/>
          </a:p>
          <a:p>
            <a:pPr marL="0" indent="0" algn="just" defTabSz="321457">
              <a:spcBef>
                <a:spcPts val="0"/>
              </a:spcBef>
              <a:buSzTx/>
              <a:buNone/>
              <a:defRPr sz="2800">
                <a:latin typeface="Cambria"/>
                <a:ea typeface="Cambria"/>
                <a:cs typeface="Cambria"/>
                <a:sym typeface="Cambria"/>
              </a:defRPr>
            </a:pPr>
            <a:r>
              <a:rPr dirty="0"/>
              <a:t>-α</a:t>
            </a:r>
            <a:r>
              <a:rPr dirty="0" err="1"/>
              <a:t>λλά</a:t>
            </a:r>
            <a:r>
              <a:rPr dirty="0"/>
              <a:t> </a:t>
            </a:r>
            <a:r>
              <a:rPr dirty="0" err="1"/>
              <a:t>όχι</a:t>
            </a:r>
            <a:r>
              <a:rPr dirty="0"/>
              <a:t> </a:t>
            </a:r>
            <a:r>
              <a:rPr dirty="0" err="1"/>
              <a:t>μόνο</a:t>
            </a:r>
            <a:r>
              <a:rPr dirty="0"/>
              <a:t> </a:t>
            </a:r>
            <a:r>
              <a:rPr dirty="0" err="1"/>
              <a:t>δεν</a:t>
            </a:r>
            <a:r>
              <a:rPr dirty="0"/>
              <a:t> </a:t>
            </a:r>
            <a:r>
              <a:rPr dirty="0" err="1"/>
              <a:t>έχει</a:t>
            </a:r>
            <a:r>
              <a:rPr dirty="0"/>
              <a:t> α</a:t>
            </a:r>
            <a:r>
              <a:rPr dirty="0" err="1"/>
              <a:t>ρχή</a:t>
            </a:r>
            <a:r>
              <a:rPr dirty="0"/>
              <a:t>, α</a:t>
            </a:r>
            <a:r>
              <a:rPr dirty="0" err="1"/>
              <a:t>λλά</a:t>
            </a:r>
            <a:r>
              <a:rPr dirty="0"/>
              <a:t> </a:t>
            </a:r>
            <a:r>
              <a:rPr dirty="0" err="1"/>
              <a:t>δεν</a:t>
            </a:r>
            <a:r>
              <a:rPr dirty="0"/>
              <a:t> </a:t>
            </a:r>
            <a:r>
              <a:rPr dirty="0" err="1"/>
              <a:t>έχει</a:t>
            </a:r>
            <a:r>
              <a:rPr dirty="0"/>
              <a:t> και </a:t>
            </a:r>
            <a:r>
              <a:rPr b="1" dirty="0" err="1"/>
              <a:t>ενδιάμεσ</a:t>
            </a:r>
            <a:r>
              <a:rPr b="1" dirty="0"/>
              <a:t>α</a:t>
            </a:r>
            <a:r>
              <a:rPr dirty="0"/>
              <a:t> μέρη</a:t>
            </a:r>
          </a:p>
          <a:p>
            <a:pPr marL="0" indent="0" algn="just" defTabSz="321457">
              <a:spcBef>
                <a:spcPts val="0"/>
              </a:spcBef>
              <a:buSzTx/>
              <a:buNone/>
              <a:defRPr sz="2800">
                <a:latin typeface="Cambria"/>
                <a:ea typeface="Cambria"/>
                <a:cs typeface="Cambria"/>
                <a:sym typeface="Cambria"/>
              </a:defRPr>
            </a:pPr>
            <a:r>
              <a:rPr dirty="0"/>
              <a:t>-&gt; </a:t>
            </a:r>
            <a:r>
              <a:rPr dirty="0" err="1"/>
              <a:t>άρ</a:t>
            </a:r>
            <a:r>
              <a:rPr dirty="0"/>
              <a:t>α δεν υπάρχει χώρος που διανύθηκε, και άρα δεν υπάρχει </a:t>
            </a:r>
            <a:r>
              <a:rPr b="1" dirty="0"/>
              <a:t>κίνηση</a:t>
            </a:r>
          </a:p>
          <a:p>
            <a:pPr marL="0" indent="0" algn="just" defTabSz="321457">
              <a:spcBef>
                <a:spcPts val="0"/>
              </a:spcBef>
              <a:buSzTx/>
              <a:buNone/>
              <a:defRPr sz="2800">
                <a:latin typeface="Cambria"/>
                <a:ea typeface="Cambria"/>
                <a:cs typeface="Cambria"/>
                <a:sym typeface="Cambria"/>
              </a:defRPr>
            </a:pPr>
            <a:endParaRPr b="1" dirty="0"/>
          </a:p>
          <a:p>
            <a:pPr marL="0" indent="0" algn="just" defTabSz="321457">
              <a:spcBef>
                <a:spcPts val="0"/>
              </a:spcBef>
              <a:buSzTx/>
              <a:buNone/>
              <a:defRPr sz="2800">
                <a:latin typeface="Cambria"/>
                <a:ea typeface="Cambria"/>
                <a:cs typeface="Cambria"/>
                <a:sym typeface="Cambria"/>
              </a:defRPr>
            </a:pPr>
            <a:r>
              <a:rPr lang="el-GR" dirty="0"/>
              <a:t>Έπεται</a:t>
            </a:r>
            <a:r>
              <a:rPr lang="el-GR" b="1" dirty="0"/>
              <a:t> αναμφίβολα </a:t>
            </a:r>
            <a:r>
              <a:rPr lang="el-GR" dirty="0"/>
              <a:t>ότι</a:t>
            </a:r>
            <a:r>
              <a:rPr lang="el-GR" b="1" dirty="0"/>
              <a:t> </a:t>
            </a:r>
            <a:r>
              <a:rPr lang="el-GR" dirty="0"/>
              <a:t>η καρτεσιανή κίνηση </a:t>
            </a:r>
            <a:r>
              <a:rPr lang="el-GR" b="1" dirty="0"/>
              <a:t>δεν είναι κίνηση</a:t>
            </a:r>
            <a:r>
              <a:rPr dirty="0"/>
              <a:t>, </a:t>
            </a:r>
            <a:r>
              <a:rPr lang="el-GR" dirty="0"/>
              <a:t>διότι δεν έχει καμία </a:t>
            </a:r>
            <a:r>
              <a:rPr lang="el-GR" b="1" dirty="0"/>
              <a:t>ταχύτητα</a:t>
            </a:r>
            <a:r>
              <a:rPr lang="el-GR" dirty="0"/>
              <a:t>, κανέναν </a:t>
            </a:r>
            <a:r>
              <a:rPr lang="el-GR" b="1" dirty="0"/>
              <a:t>προορισμό</a:t>
            </a:r>
            <a:r>
              <a:rPr lang="el-GR" dirty="0"/>
              <a:t>, και δεν υπάρχει </a:t>
            </a:r>
            <a:r>
              <a:rPr lang="el-GR" b="1" dirty="0"/>
              <a:t>κανένας χώρος ή απόσταση </a:t>
            </a:r>
            <a:r>
              <a:rPr lang="el-GR" dirty="0"/>
              <a:t>που να διανύεται από αυτή. </a:t>
            </a:r>
            <a:endParaRPr lang="en-US" dirty="0"/>
          </a:p>
          <a:p>
            <a:pPr marL="0" indent="0" algn="just" defTabSz="321457">
              <a:spcBef>
                <a:spcPts val="0"/>
              </a:spcBef>
              <a:buSzTx/>
              <a:buNone/>
              <a:defRPr sz="2800">
                <a:latin typeface="Cambria"/>
                <a:ea typeface="Cambria"/>
                <a:cs typeface="Cambria"/>
                <a:sym typeface="Cambria"/>
              </a:defRPr>
            </a:pPr>
            <a:endParaRPr dirty="0"/>
          </a:p>
          <a:p>
            <a:pPr marL="0" indent="0" algn="just" defTabSz="321457">
              <a:spcBef>
                <a:spcPts val="0"/>
              </a:spcBef>
              <a:buSzTx/>
              <a:buNone/>
              <a:defRPr sz="2800">
                <a:latin typeface="Cambria"/>
                <a:ea typeface="Cambria"/>
                <a:cs typeface="Cambria"/>
                <a:sym typeface="Cambria"/>
              </a:defRPr>
            </a:pPr>
            <a:r>
              <a:rPr dirty="0">
                <a:highlight>
                  <a:srgbClr val="FFFF00"/>
                </a:highlight>
              </a:rPr>
              <a:t>-&gt; </a:t>
            </a:r>
            <a:r>
              <a:rPr lang="el-GR" dirty="0">
                <a:highlight>
                  <a:srgbClr val="FFFF00"/>
                </a:highlight>
              </a:rPr>
              <a:t>Έτσι είναι αναγκαίο ο ορισμός των θέσεων (</a:t>
            </a:r>
            <a:r>
              <a:rPr lang="en-US" b="1" dirty="0">
                <a:highlight>
                  <a:srgbClr val="FFFF00"/>
                </a:highlight>
              </a:rPr>
              <a:t>places</a:t>
            </a:r>
            <a:r>
              <a:rPr lang="el-GR" dirty="0">
                <a:highlight>
                  <a:srgbClr val="FFFF00"/>
                </a:highlight>
              </a:rPr>
              <a:t>)</a:t>
            </a:r>
            <a:r>
              <a:rPr lang="en-US" dirty="0">
                <a:highlight>
                  <a:srgbClr val="FFFF00"/>
                </a:highlight>
              </a:rPr>
              <a:t> </a:t>
            </a:r>
            <a:r>
              <a:rPr lang="el-GR" dirty="0">
                <a:highlight>
                  <a:srgbClr val="FFFF00"/>
                </a:highlight>
              </a:rPr>
              <a:t>και επομένως της </a:t>
            </a:r>
            <a:r>
              <a:rPr lang="el-GR" b="1" dirty="0">
                <a:highlight>
                  <a:srgbClr val="FFFF00"/>
                </a:highlight>
              </a:rPr>
              <a:t>τοπικής κίνησης</a:t>
            </a:r>
            <a:r>
              <a:rPr lang="el-GR" dirty="0">
                <a:highlight>
                  <a:srgbClr val="FFFF00"/>
                </a:highlight>
              </a:rPr>
              <a:t>, να αναφέρεται σε </a:t>
            </a:r>
            <a:r>
              <a:rPr lang="el-GR" b="1" u="sng" dirty="0">
                <a:highlight>
                  <a:srgbClr val="FFFF00"/>
                </a:highlight>
              </a:rPr>
              <a:t>κάποιο ακίνητο ον όπως η έκταση μόνο ή ο χώρος εφόσον θεωρείται κάτι πραγματικά διακριτό από τα σώματα.</a:t>
            </a:r>
            <a:endParaRPr dirty="0">
              <a:highlight>
                <a:srgbClr val="FFFF00"/>
              </a:highlight>
            </a:endParaRPr>
          </a:p>
        </p:txBody>
      </p:sp>
    </p:spTree>
    <p:extLst>
      <p:ext uri="{BB962C8B-B14F-4D97-AF65-F5344CB8AC3E}">
        <p14:creationId xmlns:p14="http://schemas.microsoft.com/office/powerpoint/2010/main" val="3840716468"/>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Johannes_Kepler_1610.jpg" descr="Johannes_Kepler_1610.jpg"/>
          <p:cNvPicPr>
            <a:picLocks noChangeAspect="1"/>
          </p:cNvPicPr>
          <p:nvPr/>
        </p:nvPicPr>
        <p:blipFill>
          <a:blip r:embed="rId2"/>
          <a:stretch>
            <a:fillRect/>
          </a:stretch>
        </p:blipFill>
        <p:spPr>
          <a:xfrm>
            <a:off x="2075156" y="-1"/>
            <a:ext cx="4993690" cy="6858001"/>
          </a:xfrm>
          <a:prstGeom prst="rect">
            <a:avLst/>
          </a:prstGeom>
          <a:ln w="12700">
            <a:miter lim="400000"/>
          </a:ln>
        </p:spPr>
      </p:pic>
    </p:spTree>
    <p:extLst>
      <p:ext uri="{BB962C8B-B14F-4D97-AF65-F5344CB8AC3E}">
        <p14:creationId xmlns:p14="http://schemas.microsoft.com/office/powerpoint/2010/main" val="2496739483"/>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kep6.gif" descr="kep6.gif"/>
          <p:cNvPicPr>
            <a:picLocks noChangeAspect="1"/>
          </p:cNvPicPr>
          <p:nvPr/>
        </p:nvPicPr>
        <p:blipFill>
          <a:blip r:embed="rId2"/>
          <a:stretch>
            <a:fillRect/>
          </a:stretch>
        </p:blipFill>
        <p:spPr>
          <a:xfrm>
            <a:off x="48048" y="-128327"/>
            <a:ext cx="7758549" cy="7253810"/>
          </a:xfrm>
          <a:prstGeom prst="rect">
            <a:avLst/>
          </a:prstGeom>
          <a:ln w="12700">
            <a:miter lim="400000"/>
          </a:ln>
        </p:spPr>
      </p:pic>
    </p:spTree>
    <p:extLst>
      <p:ext uri="{BB962C8B-B14F-4D97-AF65-F5344CB8AC3E}">
        <p14:creationId xmlns:p14="http://schemas.microsoft.com/office/powerpoint/2010/main" val="1240126897"/>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Kepler’s</a:t>
            </a:r>
            <a:r>
              <a:rPr lang="en-US" dirty="0"/>
              <a:t> laws</a:t>
            </a:r>
          </a:p>
        </p:txBody>
      </p:sp>
      <p:pic>
        <p:nvPicPr>
          <p:cNvPr id="4" name="Content Placeholder 3" descr="Satellites__Kepler-s-laws.jpg"/>
          <p:cNvPicPr>
            <a:picLocks noGrp="1" noChangeAspect="1"/>
          </p:cNvPicPr>
          <p:nvPr>
            <p:ph idx="1"/>
          </p:nvPr>
        </p:nvPicPr>
        <p:blipFill>
          <a:blip r:embed="rId2">
            <a:extLst>
              <a:ext uri="{28A0092B-C50C-407E-A947-70E740481C1C}">
                <a14:useLocalDpi xmlns:a14="http://schemas.microsoft.com/office/drawing/2010/main" val="0"/>
              </a:ext>
            </a:extLst>
          </a:blip>
          <a:srcRect t="-13457" b="-13457"/>
          <a:stretch>
            <a:fillRect/>
          </a:stretch>
        </p:blipFill>
        <p:spPr>
          <a:xfrm>
            <a:off x="669727" y="1896805"/>
            <a:ext cx="7804547" cy="4420195"/>
          </a:xfrm>
        </p:spPr>
      </p:pic>
    </p:spTree>
    <p:extLst>
      <p:ext uri="{BB962C8B-B14F-4D97-AF65-F5344CB8AC3E}">
        <p14:creationId xmlns:p14="http://schemas.microsoft.com/office/powerpoint/2010/main" val="9620050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2. Τα φαινόμενα του Νεύτωνα…"/>
          <p:cNvSpPr txBox="1">
            <a:spLocks noGrp="1"/>
          </p:cNvSpPr>
          <p:nvPr>
            <p:ph type="title"/>
          </p:nvPr>
        </p:nvSpPr>
        <p:spPr>
          <a:prstGeom prst="rect">
            <a:avLst/>
          </a:prstGeom>
        </p:spPr>
        <p:txBody>
          <a:bodyPr>
            <a:normAutofit fontScale="90000"/>
          </a:bodyPr>
          <a:lstStyle/>
          <a:p>
            <a:pPr defTabSz="286097">
              <a:spcBef>
                <a:spcPts val="703"/>
              </a:spcBef>
              <a:defRPr sz="3648" b="1">
                <a:uFill>
                  <a:solidFill>
                    <a:srgbClr val="000000"/>
                  </a:solidFill>
                </a:uFill>
                <a:latin typeface="Cambria"/>
                <a:ea typeface="Cambria"/>
                <a:cs typeface="Cambria"/>
                <a:sym typeface="Cambria"/>
              </a:defRPr>
            </a:pPr>
            <a:r>
              <a:t>2. Τα φαινόμενα του Νεύτωνα </a:t>
            </a:r>
          </a:p>
          <a:p>
            <a:pPr defTabSz="286097">
              <a:spcBef>
                <a:spcPts val="703"/>
              </a:spcBef>
              <a:defRPr sz="3648" b="1">
                <a:uFill>
                  <a:solidFill>
                    <a:srgbClr val="000000"/>
                  </a:solidFill>
                </a:uFill>
                <a:latin typeface="Cambria"/>
                <a:ea typeface="Cambria"/>
                <a:cs typeface="Cambria"/>
                <a:sym typeface="Cambria"/>
              </a:defRPr>
            </a:pPr>
            <a:r>
              <a:t>(‘υποθέσεις’ στην 1η έκδοση, ‘φαινόμενα’ στην 2η) </a:t>
            </a:r>
          </a:p>
          <a:p>
            <a:pPr defTabSz="286097">
              <a:spcBef>
                <a:spcPts val="703"/>
              </a:spcBef>
              <a:defRPr sz="3648" b="1">
                <a:uFill>
                  <a:solidFill>
                    <a:srgbClr val="000000"/>
                  </a:solidFill>
                </a:uFill>
                <a:latin typeface="Cambria"/>
                <a:ea typeface="Cambria"/>
                <a:cs typeface="Cambria"/>
                <a:sym typeface="Cambria"/>
              </a:defRPr>
            </a:pPr>
            <a:r>
              <a:t>&amp; οι iff-laws</a:t>
            </a:r>
          </a:p>
        </p:txBody>
      </p:sp>
      <p:sp>
        <p:nvSpPr>
          <p:cNvPr id="176" name="Phenomenon 1: The circumjovial planets, by radii drawn to the centre of Jupiter, describe areas proportional to the times, and their periodic times – the fixed stars being at rest – are as the 3/2 powers of their distances from that centre.…"/>
          <p:cNvSpPr txBox="1">
            <a:spLocks noGrp="1"/>
          </p:cNvSpPr>
          <p:nvPr>
            <p:ph type="body" idx="1"/>
          </p:nvPr>
        </p:nvSpPr>
        <p:spPr>
          <a:xfrm>
            <a:off x="669727" y="1689046"/>
            <a:ext cx="7804547" cy="5044753"/>
          </a:xfrm>
          <a:prstGeom prst="rect">
            <a:avLst/>
          </a:prstGeom>
        </p:spPr>
        <p:txBody>
          <a:bodyPr>
            <a:normAutofit fontScale="77500" lnSpcReduction="20000"/>
          </a:bodyPr>
          <a:lstStyle/>
          <a:p>
            <a:pPr marL="0" indent="0" algn="just" defTabSz="321457">
              <a:spcBef>
                <a:spcPts val="352"/>
              </a:spcBef>
              <a:buSzTx/>
              <a:buNone/>
              <a:defRPr sz="2800">
                <a:uFill>
                  <a:solidFill>
                    <a:srgbClr val="000000"/>
                  </a:solidFill>
                </a:uFill>
                <a:latin typeface="Cambria"/>
                <a:ea typeface="Cambria"/>
                <a:cs typeface="Cambria"/>
                <a:sym typeface="Cambria"/>
              </a:defRPr>
            </a:pPr>
            <a:r>
              <a:rPr lang="el-GR" b="1" i="1" dirty="0"/>
              <a:t>Εμπειρικές δομές</a:t>
            </a:r>
          </a:p>
          <a:p>
            <a:pPr marL="0" indent="0" algn="just" defTabSz="321457">
              <a:spcBef>
                <a:spcPts val="352"/>
              </a:spcBef>
              <a:buSzTx/>
              <a:buNone/>
              <a:defRPr sz="2800">
                <a:uFill>
                  <a:solidFill>
                    <a:srgbClr val="000000"/>
                  </a:solidFill>
                </a:uFill>
                <a:latin typeface="Cambria"/>
                <a:ea typeface="Cambria"/>
                <a:cs typeface="Cambria"/>
                <a:sym typeface="Cambria"/>
              </a:defRPr>
            </a:pPr>
            <a:endParaRPr lang="el-GR" i="1" dirty="0"/>
          </a:p>
          <a:p>
            <a:pPr marL="0" indent="0" algn="just" defTabSz="321457">
              <a:spcBef>
                <a:spcPts val="352"/>
              </a:spcBef>
              <a:buSzTx/>
              <a:buNone/>
              <a:defRPr sz="2800">
                <a:uFill>
                  <a:solidFill>
                    <a:srgbClr val="000000"/>
                  </a:solidFill>
                </a:uFill>
                <a:latin typeface="Cambria"/>
                <a:ea typeface="Cambria"/>
                <a:cs typeface="Cambria"/>
                <a:sym typeface="Cambria"/>
              </a:defRPr>
            </a:pPr>
            <a:r>
              <a:rPr lang="el-GR" i="1" dirty="0"/>
              <a:t>Φαινόμενο</a:t>
            </a:r>
            <a:r>
              <a:rPr i="1" dirty="0"/>
              <a:t> 1</a:t>
            </a:r>
            <a:r>
              <a:rPr dirty="0"/>
              <a:t>: </a:t>
            </a:r>
            <a:r>
              <a:rPr lang="el-GR" dirty="0">
                <a:solidFill>
                  <a:schemeClr val="tx1"/>
                </a:solidFill>
              </a:rPr>
              <a:t>Η ακτίνα που ενώνει τους δορυφόρους του Δία με το  κέντρο του Δία</a:t>
            </a:r>
            <a:r>
              <a:rPr dirty="0">
                <a:solidFill>
                  <a:schemeClr val="tx1"/>
                </a:solidFill>
              </a:rPr>
              <a:t>, </a:t>
            </a:r>
            <a:r>
              <a:rPr lang="el-GR" dirty="0">
                <a:solidFill>
                  <a:schemeClr val="tx1"/>
                </a:solidFill>
              </a:rPr>
              <a:t>διαγράφουν περιοχές ανάλογες των χρόνων</a:t>
            </a:r>
            <a:r>
              <a:rPr dirty="0">
                <a:solidFill>
                  <a:schemeClr val="tx1"/>
                </a:solidFill>
              </a:rPr>
              <a:t>, </a:t>
            </a:r>
            <a:r>
              <a:rPr lang="el-GR" dirty="0">
                <a:solidFill>
                  <a:schemeClr val="tx1"/>
                </a:solidFill>
              </a:rPr>
              <a:t>και </a:t>
            </a:r>
            <a:r>
              <a:rPr lang="el-GR" dirty="0"/>
              <a:t>οι περιοδικοί τους χρόνοι – ενώ οι απλανείς αστέρες είναι σε ηρεμία – είναι όσο τα</a:t>
            </a:r>
            <a:r>
              <a:rPr dirty="0"/>
              <a:t> 3/2 </a:t>
            </a:r>
            <a:r>
              <a:rPr dirty="0">
                <a:solidFill>
                  <a:srgbClr val="FF0000"/>
                </a:solidFill>
              </a:rPr>
              <a:t>powers</a:t>
            </a:r>
            <a:r>
              <a:rPr dirty="0"/>
              <a:t> </a:t>
            </a:r>
            <a:r>
              <a:rPr lang="el-GR" dirty="0"/>
              <a:t>των αποστάσεών τους από το κέντρο</a:t>
            </a:r>
            <a:r>
              <a:rPr dirty="0"/>
              <a:t>.</a:t>
            </a:r>
          </a:p>
          <a:p>
            <a:pPr marL="0" indent="0" algn="just" defTabSz="321457">
              <a:spcBef>
                <a:spcPts val="352"/>
              </a:spcBef>
              <a:buSzTx/>
              <a:buNone/>
              <a:defRPr sz="2800">
                <a:uFill>
                  <a:solidFill>
                    <a:srgbClr val="000000"/>
                  </a:solidFill>
                </a:uFill>
                <a:latin typeface="Cambria"/>
                <a:ea typeface="Cambria"/>
                <a:cs typeface="Cambria"/>
                <a:sym typeface="Cambria"/>
              </a:defRPr>
            </a:pPr>
            <a:endParaRPr dirty="0"/>
          </a:p>
          <a:p>
            <a:pPr marL="0" indent="0" algn="just" defTabSz="321457">
              <a:spcBef>
                <a:spcPts val="352"/>
              </a:spcBef>
              <a:buSzTx/>
              <a:buNone/>
              <a:defRPr sz="2800">
                <a:uFill>
                  <a:solidFill>
                    <a:srgbClr val="000000"/>
                  </a:solidFill>
                </a:uFill>
                <a:latin typeface="Cambria"/>
                <a:ea typeface="Cambria"/>
                <a:cs typeface="Cambria"/>
                <a:sym typeface="Cambria"/>
              </a:defRPr>
            </a:pPr>
            <a:r>
              <a:rPr lang="el-GR" i="1" dirty="0"/>
              <a:t>Φαινόμενο</a:t>
            </a:r>
            <a:r>
              <a:rPr i="1" dirty="0"/>
              <a:t> 2</a:t>
            </a:r>
            <a:r>
              <a:rPr dirty="0">
                <a:solidFill>
                  <a:schemeClr val="tx1"/>
                </a:solidFill>
              </a:rPr>
              <a:t>: </a:t>
            </a:r>
            <a:r>
              <a:rPr lang="el-GR" dirty="0">
                <a:solidFill>
                  <a:schemeClr val="tx1"/>
                </a:solidFill>
              </a:rPr>
              <a:t>Η ακτίνα που ενώνει τους δορυφόρους του Κρόνου με το  κέντρο του Κρόνου</a:t>
            </a:r>
            <a:r>
              <a:rPr dirty="0">
                <a:solidFill>
                  <a:schemeClr val="tx1"/>
                </a:solidFill>
              </a:rPr>
              <a:t>, </a:t>
            </a:r>
            <a:r>
              <a:rPr lang="el-GR" dirty="0">
                <a:solidFill>
                  <a:schemeClr val="tx1"/>
                </a:solidFill>
              </a:rPr>
              <a:t>διαγράφουν περιοχές </a:t>
            </a:r>
            <a:r>
              <a:rPr lang="el-GR" dirty="0"/>
              <a:t>ανάλογες των χρόνων</a:t>
            </a:r>
            <a:r>
              <a:rPr dirty="0"/>
              <a:t>, </a:t>
            </a:r>
            <a:r>
              <a:rPr lang="el-GR" dirty="0"/>
              <a:t>και οι περιοδικοί τους χρόνοι – ενώ οι απλανείς αστέρες είναι σε ηρεμία – είναι όσο τα 3/2 </a:t>
            </a:r>
            <a:r>
              <a:rPr lang="el-GR" dirty="0" err="1">
                <a:solidFill>
                  <a:srgbClr val="FF0000"/>
                </a:solidFill>
              </a:rPr>
              <a:t>powers</a:t>
            </a:r>
            <a:r>
              <a:rPr lang="el-GR" dirty="0"/>
              <a:t> των αποστάσεών τους από το κέντρο.</a:t>
            </a:r>
          </a:p>
          <a:p>
            <a:pPr marL="0" indent="0" algn="just" defTabSz="321457">
              <a:spcBef>
                <a:spcPts val="352"/>
              </a:spcBef>
              <a:buSzTx/>
              <a:buNone/>
              <a:defRPr sz="2800">
                <a:uFill>
                  <a:solidFill>
                    <a:srgbClr val="000000"/>
                  </a:solidFill>
                </a:uFill>
                <a:latin typeface="Cambria"/>
                <a:ea typeface="Cambria"/>
                <a:cs typeface="Cambria"/>
                <a:sym typeface="Cambria"/>
              </a:defRPr>
            </a:pPr>
            <a:endParaRPr dirty="0"/>
          </a:p>
          <a:p>
            <a:pPr marL="0" indent="0" algn="just" defTabSz="321457">
              <a:spcBef>
                <a:spcPts val="352"/>
              </a:spcBef>
              <a:buSzTx/>
              <a:buNone/>
              <a:defRPr sz="2800">
                <a:uFill>
                  <a:solidFill>
                    <a:srgbClr val="000000"/>
                  </a:solidFill>
                </a:uFill>
                <a:latin typeface="Cambria"/>
                <a:ea typeface="Cambria"/>
                <a:cs typeface="Cambria"/>
                <a:sym typeface="Cambria"/>
              </a:defRPr>
            </a:pPr>
            <a:r>
              <a:rPr lang="el-GR" i="1" dirty="0"/>
              <a:t>Φαινόμενο </a:t>
            </a:r>
            <a:r>
              <a:rPr i="1" dirty="0"/>
              <a:t> 3</a:t>
            </a:r>
            <a:r>
              <a:rPr dirty="0"/>
              <a:t>: </a:t>
            </a:r>
            <a:r>
              <a:rPr lang="el-GR" dirty="0"/>
              <a:t>Οι τροχιές των πέντε κύριων πλανητών </a:t>
            </a:r>
            <a:r>
              <a:rPr dirty="0"/>
              <a:t>– </a:t>
            </a:r>
            <a:r>
              <a:rPr lang="el-GR" dirty="0"/>
              <a:t>Ερμής, Αφροδίτη, Άρης, Δίας και Κρόνος </a:t>
            </a:r>
            <a:r>
              <a:rPr dirty="0"/>
              <a:t>– </a:t>
            </a:r>
            <a:r>
              <a:rPr lang="el-GR" dirty="0" err="1">
                <a:solidFill>
                  <a:schemeClr val="tx1"/>
                </a:solidFill>
              </a:rPr>
              <a:t>εγκυκλώνουν</a:t>
            </a:r>
            <a:r>
              <a:rPr dirty="0">
                <a:solidFill>
                  <a:schemeClr val="tx1"/>
                </a:solidFill>
              </a:rPr>
              <a:t> </a:t>
            </a:r>
            <a:r>
              <a:rPr lang="el-GR" dirty="0">
                <a:solidFill>
                  <a:schemeClr val="tx1"/>
                </a:solidFill>
              </a:rPr>
              <a:t>τον </a:t>
            </a:r>
            <a:r>
              <a:rPr lang="el-GR" dirty="0"/>
              <a:t>ήλιο</a:t>
            </a:r>
            <a:r>
              <a:rPr dirty="0"/>
              <a:t>.</a:t>
            </a:r>
          </a:p>
        </p:txBody>
      </p:sp>
    </p:spTree>
    <p:extLst>
      <p:ext uri="{BB962C8B-B14F-4D97-AF65-F5344CB8AC3E}">
        <p14:creationId xmlns:p14="http://schemas.microsoft.com/office/powerpoint/2010/main" val="4111141594"/>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D1123B-6F94-0446-AF8B-84F43CFC9684}"/>
              </a:ext>
            </a:extLst>
          </p:cNvPr>
          <p:cNvSpPr>
            <a:spLocks noGrp="1"/>
          </p:cNvSpPr>
          <p:nvPr>
            <p:ph type="body" idx="1"/>
          </p:nvPr>
        </p:nvSpPr>
        <p:spPr>
          <a:xfrm>
            <a:off x="467545" y="620688"/>
            <a:ext cx="8006730" cy="5630093"/>
          </a:xfrm>
        </p:spPr>
        <p:txBody>
          <a:bodyPr>
            <a:normAutofit fontScale="92500" lnSpcReduction="20000"/>
          </a:bodyPr>
          <a:lstStyle/>
          <a:p>
            <a:pPr marL="0" indent="0" algn="just" defTabSz="321457">
              <a:spcBef>
                <a:spcPts val="352"/>
              </a:spcBef>
              <a:buSzTx/>
              <a:buNone/>
              <a:defRPr sz="2900">
                <a:uFill>
                  <a:solidFill>
                    <a:srgbClr val="000000"/>
                  </a:solidFill>
                </a:uFill>
                <a:latin typeface="Cambria"/>
                <a:ea typeface="Cambria"/>
                <a:cs typeface="Cambria"/>
                <a:sym typeface="Cambria"/>
              </a:defRPr>
            </a:pPr>
            <a:r>
              <a:rPr lang="el-GR" i="1" dirty="0"/>
              <a:t>Φαινόμενο 4</a:t>
            </a:r>
            <a:r>
              <a:rPr lang="el-GR" dirty="0"/>
              <a:t>: Οι περιοδικοί χρόνοι των πέντε κύριων πλανητών και είτε του ήλιου γύρω από τη γη είτε της γης γύρω από τον ήλιο – ενώ οι απλανείς αστέρες είναι σε ηρεμία – είναι όσο τα </a:t>
            </a:r>
            <a:r>
              <a:rPr lang="el-GR" dirty="0">
                <a:solidFill>
                  <a:srgbClr val="FF0000"/>
                </a:solidFill>
              </a:rPr>
              <a:t>3/2 </a:t>
            </a:r>
            <a:r>
              <a:rPr lang="en-GB" dirty="0">
                <a:solidFill>
                  <a:srgbClr val="FF0000"/>
                </a:solidFill>
              </a:rPr>
              <a:t>powers </a:t>
            </a:r>
            <a:r>
              <a:rPr lang="el-GR" dirty="0"/>
              <a:t>των μέσω αποστάσεών τους από τον ήλιο.</a:t>
            </a:r>
          </a:p>
          <a:p>
            <a:pPr marL="0" indent="0" algn="just" defTabSz="321457">
              <a:spcBef>
                <a:spcPts val="352"/>
              </a:spcBef>
              <a:buSzTx/>
              <a:buNone/>
              <a:defRPr sz="2900">
                <a:uFill>
                  <a:solidFill>
                    <a:srgbClr val="000000"/>
                  </a:solidFill>
                </a:uFill>
                <a:latin typeface="Cambria"/>
                <a:ea typeface="Cambria"/>
                <a:cs typeface="Cambria"/>
                <a:sym typeface="Cambria"/>
              </a:defRPr>
            </a:pPr>
            <a:endParaRPr lang="el-GR" dirty="0"/>
          </a:p>
          <a:p>
            <a:pPr marL="0" indent="0" algn="just" defTabSz="321457">
              <a:spcBef>
                <a:spcPts val="352"/>
              </a:spcBef>
              <a:buSzTx/>
              <a:buNone/>
              <a:defRPr sz="2900">
                <a:uFill>
                  <a:solidFill>
                    <a:srgbClr val="000000"/>
                  </a:solidFill>
                </a:uFill>
                <a:latin typeface="Cambria"/>
                <a:ea typeface="Cambria"/>
                <a:cs typeface="Cambria"/>
                <a:sym typeface="Cambria"/>
              </a:defRPr>
            </a:pPr>
            <a:r>
              <a:rPr lang="el-GR" i="1" dirty="0"/>
              <a:t>Φαινόμενο 5</a:t>
            </a:r>
            <a:r>
              <a:rPr lang="el-GR" dirty="0"/>
              <a:t>: Η ακτίνα που ενώνει τους κύριους πλανήτες με τη γη, διαγράφει περιοχές που δεν είναι καθ’ οιονδήποτε τρόπο ανάλογες των χρόνων, αλλά η ακτίνα που τους ενώνει με τον ήλιο διαγράφει περιοχές ανάλογες των χρόνων.</a:t>
            </a:r>
          </a:p>
          <a:p>
            <a:pPr marL="0" indent="0" algn="just" defTabSz="321457">
              <a:spcBef>
                <a:spcPts val="352"/>
              </a:spcBef>
              <a:buSzTx/>
              <a:buNone/>
              <a:defRPr sz="2900">
                <a:uFill>
                  <a:solidFill>
                    <a:srgbClr val="000000"/>
                  </a:solidFill>
                </a:uFill>
                <a:latin typeface="Cambria"/>
                <a:ea typeface="Cambria"/>
                <a:cs typeface="Cambria"/>
                <a:sym typeface="Cambria"/>
              </a:defRPr>
            </a:pPr>
            <a:endParaRPr lang="el-GR" dirty="0"/>
          </a:p>
          <a:p>
            <a:pPr marL="0" indent="0" algn="just" defTabSz="321457">
              <a:spcBef>
                <a:spcPts val="352"/>
              </a:spcBef>
              <a:buSzTx/>
              <a:buNone/>
              <a:defRPr sz="2900">
                <a:uFill>
                  <a:solidFill>
                    <a:srgbClr val="000000"/>
                  </a:solidFill>
                </a:uFill>
                <a:latin typeface="Cambria"/>
                <a:ea typeface="Cambria"/>
                <a:cs typeface="Cambria"/>
                <a:sym typeface="Cambria"/>
              </a:defRPr>
            </a:pPr>
            <a:r>
              <a:rPr lang="el-GR" i="1" dirty="0"/>
              <a:t>Φαινόμενο 6</a:t>
            </a:r>
            <a:r>
              <a:rPr lang="el-GR" dirty="0"/>
              <a:t>: Η ακτίνα που ενώνει τη σελήνη με το κέντρο της γης διαγράφει περιοχές ανάλογες των χρόνων.</a:t>
            </a:r>
          </a:p>
          <a:p>
            <a:endParaRPr lang="en-GR" dirty="0"/>
          </a:p>
        </p:txBody>
      </p:sp>
    </p:spTree>
    <p:extLst>
      <p:ext uri="{BB962C8B-B14F-4D97-AF65-F5344CB8AC3E}">
        <p14:creationId xmlns:p14="http://schemas.microsoft.com/office/powerpoint/2010/main" val="4226313215"/>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ft4489n8zn_00034.gif" descr="ft4489n8zn_00034.gif"/>
          <p:cNvPicPr>
            <a:picLocks noChangeAspect="1"/>
          </p:cNvPicPr>
          <p:nvPr/>
        </p:nvPicPr>
        <p:blipFill>
          <a:blip r:embed="rId2"/>
          <a:stretch>
            <a:fillRect/>
          </a:stretch>
        </p:blipFill>
        <p:spPr>
          <a:xfrm>
            <a:off x="204845" y="399182"/>
            <a:ext cx="8055107" cy="6360396"/>
          </a:xfrm>
          <a:prstGeom prst="rect">
            <a:avLst/>
          </a:prstGeom>
          <a:ln w="12700">
            <a:miter lim="400000"/>
          </a:ln>
        </p:spPr>
      </p:pic>
      <p:sp>
        <p:nvSpPr>
          <p:cNvPr id="182" name="Principia, Book 1, Proposition 1"/>
          <p:cNvSpPr txBox="1"/>
          <p:nvPr/>
        </p:nvSpPr>
        <p:spPr>
          <a:xfrm>
            <a:off x="433656" y="38486"/>
            <a:ext cx="3343480" cy="3642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700">
                <a:latin typeface="Cambria"/>
                <a:ea typeface="Cambria"/>
                <a:cs typeface="Cambria"/>
                <a:sym typeface="Cambria"/>
              </a:defRPr>
            </a:lvl1pPr>
          </a:lstStyle>
          <a:p>
            <a:r>
              <a:rPr sz="1898"/>
              <a:t>Principia, Book 1, Proposition 1</a:t>
            </a:r>
          </a:p>
        </p:txBody>
      </p:sp>
    </p:spTree>
    <p:extLst>
      <p:ext uri="{BB962C8B-B14F-4D97-AF65-F5344CB8AC3E}">
        <p14:creationId xmlns:p14="http://schemas.microsoft.com/office/powerpoint/2010/main" val="29142101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172" y="576138"/>
            <a:ext cx="8241628" cy="5813750"/>
          </a:xfrm>
        </p:spPr>
        <p:txBody>
          <a:bodyPr>
            <a:normAutofit lnSpcReduction="10000"/>
          </a:bodyPr>
          <a:lstStyle/>
          <a:p>
            <a:pPr algn="just">
              <a:buFont typeface="Wingdings" panose="05000000000000000000" pitchFamily="2" charset="2"/>
              <a:buChar char="q"/>
            </a:pPr>
            <a:r>
              <a:rPr lang="en-US" dirty="0"/>
              <a:t> </a:t>
            </a:r>
            <a:r>
              <a:rPr lang="el-GR" dirty="0"/>
              <a:t>Μηχανιστική φιλοσοφία: ύλη σε κίνηση + νόμοι που διέπουν την κίνηση της ύλης.</a:t>
            </a:r>
            <a:endParaRPr lang="en-US" dirty="0"/>
          </a:p>
          <a:p>
            <a:pPr algn="just">
              <a:buFont typeface="Wingdings" panose="05000000000000000000" pitchFamily="2" charset="2"/>
              <a:buChar char="q"/>
            </a:pPr>
            <a:r>
              <a:rPr lang="en-US" dirty="0"/>
              <a:t> </a:t>
            </a:r>
            <a:r>
              <a:rPr lang="el-GR" dirty="0"/>
              <a:t>Ο στόχος της νέας επιστήμης είναι η αποτύπωση αυτών των νόμων. Μια ευρέως «</a:t>
            </a:r>
            <a:r>
              <a:rPr lang="el-GR" dirty="0" err="1"/>
              <a:t>αναγωγιστική</a:t>
            </a:r>
            <a:r>
              <a:rPr lang="el-GR" dirty="0"/>
              <a:t>» προσέγγιση: </a:t>
            </a:r>
            <a:r>
              <a:rPr lang="el-GR" b="1" dirty="0">
                <a:solidFill>
                  <a:srgbClr val="FF0000"/>
                </a:solidFill>
              </a:rPr>
              <a:t>η μικρο-δομή της ύλης καθορίζει την </a:t>
            </a:r>
            <a:r>
              <a:rPr lang="el-GR" b="1" dirty="0" err="1">
                <a:solidFill>
                  <a:srgbClr val="FF0000"/>
                </a:solidFill>
              </a:rPr>
              <a:t>μακρο</a:t>
            </a:r>
            <a:r>
              <a:rPr lang="el-GR" b="1" dirty="0">
                <a:solidFill>
                  <a:srgbClr val="FF0000"/>
                </a:solidFill>
              </a:rPr>
              <a:t>-δομή της.</a:t>
            </a:r>
            <a:endParaRPr lang="en-US" dirty="0"/>
          </a:p>
          <a:p>
            <a:pPr algn="just">
              <a:buFont typeface="Wingdings" panose="05000000000000000000" pitchFamily="2" charset="2"/>
              <a:buChar char="q"/>
            </a:pPr>
            <a:r>
              <a:rPr lang="en-US" dirty="0"/>
              <a:t> </a:t>
            </a:r>
            <a:r>
              <a:rPr lang="el-GR" dirty="0"/>
              <a:t>Αλλά διαφορετικές θεωρητικές προσεγγίσεις.</a:t>
            </a:r>
            <a:endParaRPr lang="en-US" dirty="0"/>
          </a:p>
          <a:p>
            <a:pPr algn="just">
              <a:buFont typeface="Wingdings" panose="05000000000000000000" pitchFamily="2" charset="2"/>
              <a:buChar char="q"/>
            </a:pPr>
            <a:r>
              <a:rPr lang="en-US" dirty="0"/>
              <a:t> </a:t>
            </a:r>
            <a:r>
              <a:rPr lang="el-GR" dirty="0"/>
              <a:t>Άτομα και κενό ή όχι?</a:t>
            </a:r>
            <a:endParaRPr lang="en-US" dirty="0"/>
          </a:p>
          <a:p>
            <a:pPr algn="just">
              <a:buFont typeface="Wingdings" panose="05000000000000000000" pitchFamily="2" charset="2"/>
              <a:buChar char="q"/>
            </a:pPr>
            <a:r>
              <a:rPr lang="en-US" dirty="0"/>
              <a:t> </a:t>
            </a:r>
            <a:r>
              <a:rPr lang="el-GR" dirty="0"/>
              <a:t>Το αίτημα της γνώσης σχετίζεται με την βεβαιότητα. Η επιστημονική γνώση είναι καθολική, αναγκαία και βέβαια.</a:t>
            </a:r>
            <a:endParaRPr lang="en-US" dirty="0"/>
          </a:p>
          <a:p>
            <a:endParaRPr lang="en-US" dirty="0"/>
          </a:p>
          <a:p>
            <a:endParaRPr lang="en-US" dirty="0"/>
          </a:p>
        </p:txBody>
      </p:sp>
    </p:spTree>
    <p:extLst>
      <p:ext uri="{BB962C8B-B14F-4D97-AF65-F5344CB8AC3E}">
        <p14:creationId xmlns:p14="http://schemas.microsoft.com/office/powerpoint/2010/main" val="254536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Newtons_proof_of_Keplers_second_law.gif" descr="Newtons_proof_of_Keplers_second_law.gif"/>
          <p:cNvPicPr>
            <a:picLocks/>
          </p:cNvPicPr>
          <p:nvPr/>
        </p:nvPicPr>
        <p:blipFill>
          <a:blip r:embed="rId2"/>
          <a:stretch>
            <a:fillRect/>
          </a:stretch>
        </p:blipFill>
        <p:spPr>
          <a:xfrm>
            <a:off x="160470" y="683382"/>
            <a:ext cx="8823060" cy="4524647"/>
          </a:xfrm>
          <a:prstGeom prst="rect">
            <a:avLst/>
          </a:prstGeom>
          <a:ln w="12700">
            <a:miter lim="400000"/>
          </a:ln>
        </p:spPr>
      </p:pic>
    </p:spTree>
    <p:extLst>
      <p:ext uri="{BB962C8B-B14F-4D97-AF65-F5344CB8AC3E}">
        <p14:creationId xmlns:p14="http://schemas.microsoft.com/office/powerpoint/2010/main" val="131039617"/>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2. Τα φαινόμενα του Νεύτωνα &amp; οι iff-laws"/>
          <p:cNvSpPr txBox="1">
            <a:spLocks noGrp="1"/>
          </p:cNvSpPr>
          <p:nvPr>
            <p:ph type="title"/>
          </p:nvPr>
        </p:nvSpPr>
        <p:spPr>
          <a:prstGeom prst="rect">
            <a:avLst/>
          </a:prstGeom>
        </p:spPr>
        <p:txBody>
          <a:bodyPr/>
          <a:lstStyle>
            <a:lvl1pPr defTabSz="457200">
              <a:spcBef>
                <a:spcPts val="1200"/>
              </a:spcBef>
              <a:defRPr sz="4100" b="1">
                <a:uFill>
                  <a:solidFill>
                    <a:srgbClr val="000000"/>
                  </a:solidFill>
                </a:uFill>
                <a:latin typeface="Cambria"/>
                <a:ea typeface="Cambria"/>
                <a:cs typeface="Cambria"/>
                <a:sym typeface="Cambria"/>
              </a:defRPr>
            </a:lvl1pPr>
          </a:lstStyle>
          <a:p>
            <a:r>
              <a:rPr dirty="0"/>
              <a:t>2. Τα φα</a:t>
            </a:r>
            <a:r>
              <a:rPr dirty="0" err="1"/>
              <a:t>ινόμεν</a:t>
            </a:r>
            <a:r>
              <a:rPr dirty="0"/>
              <a:t>α του Νεύτωνα &amp; οι </a:t>
            </a:r>
            <a:r>
              <a:rPr dirty="0" err="1"/>
              <a:t>iff</a:t>
            </a:r>
            <a:r>
              <a:rPr dirty="0"/>
              <a:t>-laws</a:t>
            </a:r>
          </a:p>
        </p:txBody>
      </p:sp>
      <p:sp>
        <p:nvSpPr>
          <p:cNvPr id="187" name="O N αποδεικνύει: Centripetal force    iff    area law…"/>
          <p:cNvSpPr txBox="1">
            <a:spLocks noGrp="1"/>
          </p:cNvSpPr>
          <p:nvPr>
            <p:ph type="body" idx="1"/>
          </p:nvPr>
        </p:nvSpPr>
        <p:spPr>
          <a:xfrm>
            <a:off x="669727" y="1720880"/>
            <a:ext cx="7804547" cy="4837716"/>
          </a:xfrm>
          <a:prstGeom prst="rect">
            <a:avLst/>
          </a:prstGeom>
        </p:spPr>
        <p:txBody>
          <a:bodyPr>
            <a:normAutofit fontScale="70000" lnSpcReduction="20000"/>
          </a:bodyPr>
          <a:lstStyle/>
          <a:p>
            <a:pPr marL="0" indent="0" defTabSz="286097">
              <a:spcBef>
                <a:spcPts val="0"/>
              </a:spcBef>
              <a:buSzTx/>
              <a:buNone/>
              <a:defRPr sz="2670">
                <a:uFill>
                  <a:solidFill>
                    <a:srgbClr val="000000"/>
                  </a:solidFill>
                </a:uFill>
                <a:latin typeface="Cambria"/>
                <a:ea typeface="Cambria"/>
                <a:cs typeface="Cambria"/>
                <a:sym typeface="Cambria"/>
              </a:defRPr>
            </a:pPr>
            <a:r>
              <a:rPr dirty="0"/>
              <a:t>O N απ</a:t>
            </a:r>
            <a:r>
              <a:rPr dirty="0" err="1"/>
              <a:t>οδεικνύει</a:t>
            </a:r>
            <a:r>
              <a:rPr dirty="0"/>
              <a:t>: </a:t>
            </a:r>
            <a:r>
              <a:rPr b="1" u="sng" dirty="0"/>
              <a:t>Centripetal force</a:t>
            </a:r>
            <a:r>
              <a:rPr dirty="0"/>
              <a:t>    </a:t>
            </a:r>
            <a:r>
              <a:rPr dirty="0" err="1"/>
              <a:t>iff</a:t>
            </a:r>
            <a:r>
              <a:rPr b="1" dirty="0"/>
              <a:t>    </a:t>
            </a:r>
            <a:r>
              <a:rPr b="1" u="sng" dirty="0"/>
              <a:t>area law</a:t>
            </a:r>
          </a:p>
          <a:p>
            <a:pPr marL="0" indent="0" defTabSz="286097">
              <a:spcBef>
                <a:spcPts val="0"/>
              </a:spcBef>
              <a:buSzTx/>
              <a:buNone/>
              <a:defRPr sz="2670">
                <a:uFill>
                  <a:solidFill>
                    <a:srgbClr val="000000"/>
                  </a:solidFill>
                </a:uFill>
                <a:latin typeface="Cambria"/>
                <a:ea typeface="Cambria"/>
                <a:cs typeface="Cambria"/>
                <a:sym typeface="Cambria"/>
              </a:defRPr>
            </a:pPr>
            <a:endParaRPr b="1" u="sng" dirty="0"/>
          </a:p>
          <a:p>
            <a:pPr marL="0" indent="0" defTabSz="286097">
              <a:spcBef>
                <a:spcPts val="914"/>
              </a:spcBef>
              <a:buSzTx/>
              <a:buNone/>
              <a:defRPr sz="2670">
                <a:uFill>
                  <a:solidFill>
                    <a:srgbClr val="000000"/>
                  </a:solidFill>
                </a:uFill>
                <a:latin typeface="Cambria"/>
                <a:ea typeface="Cambria"/>
                <a:cs typeface="Cambria"/>
                <a:sym typeface="Cambria"/>
              </a:defRPr>
            </a:pPr>
            <a:r>
              <a:rPr b="1" dirty="0" err="1"/>
              <a:t>Βοοk</a:t>
            </a:r>
            <a:r>
              <a:rPr b="1" dirty="0"/>
              <a:t> 1, Proposition 1</a:t>
            </a:r>
            <a:r>
              <a:rPr dirty="0"/>
              <a:t>: if cp force, then area law</a:t>
            </a:r>
          </a:p>
          <a:p>
            <a:pPr marL="0" indent="0" defTabSz="286097">
              <a:spcBef>
                <a:spcPts val="0"/>
              </a:spcBef>
              <a:buSzTx/>
              <a:buNone/>
              <a:defRPr sz="2670">
                <a:uFill>
                  <a:solidFill>
                    <a:srgbClr val="000000"/>
                  </a:solidFill>
                </a:uFill>
                <a:latin typeface="Cambria"/>
                <a:ea typeface="Cambria"/>
                <a:cs typeface="Cambria"/>
                <a:sym typeface="Cambria"/>
              </a:defRPr>
            </a:pPr>
            <a:r>
              <a:rPr b="1" dirty="0"/>
              <a:t>Book 2, Proposition 2</a:t>
            </a:r>
            <a:r>
              <a:rPr dirty="0"/>
              <a:t>: if area law, then cp force</a:t>
            </a:r>
          </a:p>
          <a:p>
            <a:pPr marL="0" indent="0" defTabSz="286097">
              <a:spcBef>
                <a:spcPts val="0"/>
              </a:spcBef>
              <a:buSzTx/>
              <a:buNone/>
              <a:defRPr sz="2670">
                <a:uFill>
                  <a:solidFill>
                    <a:srgbClr val="000000"/>
                  </a:solidFill>
                </a:uFill>
                <a:latin typeface="Cambria"/>
                <a:ea typeface="Cambria"/>
                <a:cs typeface="Cambria"/>
                <a:sym typeface="Cambria"/>
              </a:defRPr>
            </a:pPr>
            <a:endParaRPr dirty="0"/>
          </a:p>
          <a:p>
            <a:pPr marL="0" indent="0" defTabSz="286097">
              <a:spcBef>
                <a:spcPts val="562"/>
              </a:spcBef>
              <a:buSzTx/>
              <a:buNone/>
              <a:defRPr sz="2670">
                <a:uFill>
                  <a:solidFill>
                    <a:srgbClr val="000000"/>
                  </a:solidFill>
                </a:uFill>
                <a:latin typeface="Cambria"/>
                <a:ea typeface="Cambria"/>
                <a:cs typeface="Cambria"/>
                <a:sym typeface="Cambria"/>
              </a:defRPr>
            </a:pPr>
            <a:r>
              <a:rPr dirty="0"/>
              <a:t>-Αν ο Ν </a:t>
            </a:r>
            <a:r>
              <a:rPr dirty="0" err="1"/>
              <a:t>χρησιμο</a:t>
            </a:r>
            <a:r>
              <a:rPr dirty="0"/>
              <a:t>π</a:t>
            </a:r>
            <a:r>
              <a:rPr dirty="0" err="1"/>
              <a:t>οιούσε</a:t>
            </a:r>
            <a:r>
              <a:rPr dirty="0"/>
              <a:t> Υ-Π μέθοδο, θα έμενε στην π</a:t>
            </a:r>
            <a:r>
              <a:rPr dirty="0" err="1"/>
              <a:t>ρώτη</a:t>
            </a:r>
            <a:r>
              <a:rPr dirty="0"/>
              <a:t> π</a:t>
            </a:r>
            <a:r>
              <a:rPr dirty="0" err="1"/>
              <a:t>ρότ</a:t>
            </a:r>
            <a:r>
              <a:rPr dirty="0"/>
              <a:t>α</a:t>
            </a:r>
            <a:r>
              <a:rPr dirty="0" err="1"/>
              <a:t>ση</a:t>
            </a:r>
            <a:endParaRPr dirty="0"/>
          </a:p>
          <a:p>
            <a:pPr marL="0" indent="0" defTabSz="286097">
              <a:spcBef>
                <a:spcPts val="562"/>
              </a:spcBef>
              <a:buSzTx/>
              <a:buNone/>
              <a:defRPr sz="2670">
                <a:uFill>
                  <a:solidFill>
                    <a:srgbClr val="000000"/>
                  </a:solidFill>
                </a:uFill>
                <a:latin typeface="Cambria"/>
                <a:ea typeface="Cambria"/>
                <a:cs typeface="Cambria"/>
                <a:sym typeface="Cambria"/>
              </a:defRPr>
            </a:pPr>
            <a:endParaRPr dirty="0"/>
          </a:p>
          <a:p>
            <a:pPr marL="0" indent="0" defTabSz="286097">
              <a:spcBef>
                <a:spcPts val="0"/>
              </a:spcBef>
              <a:buSzTx/>
              <a:buNone/>
              <a:defRPr sz="2670">
                <a:uFill>
                  <a:solidFill>
                    <a:srgbClr val="000000"/>
                  </a:solidFill>
                </a:uFill>
                <a:latin typeface="Cambria"/>
                <a:ea typeface="Cambria"/>
                <a:cs typeface="Cambria"/>
                <a:sym typeface="Cambria"/>
              </a:defRPr>
            </a:pPr>
            <a:r>
              <a:rPr dirty="0"/>
              <a:t>-&gt; If cp force, then area law; τα φεγγάρια του </a:t>
            </a:r>
            <a:r>
              <a:rPr dirty="0" err="1"/>
              <a:t>Δί</a:t>
            </a:r>
            <a:r>
              <a:rPr dirty="0"/>
              <a:t>α </a:t>
            </a:r>
            <a:r>
              <a:rPr dirty="0" err="1"/>
              <a:t>ικ</a:t>
            </a:r>
            <a:r>
              <a:rPr dirty="0"/>
              <a:t>α</a:t>
            </a:r>
            <a:r>
              <a:rPr dirty="0" err="1"/>
              <a:t>νο</a:t>
            </a:r>
            <a:r>
              <a:rPr dirty="0"/>
              <a:t>π</a:t>
            </a:r>
            <a:r>
              <a:rPr dirty="0" err="1"/>
              <a:t>οιούν</a:t>
            </a:r>
            <a:r>
              <a:rPr dirty="0"/>
              <a:t> το area law; </a:t>
            </a:r>
            <a:r>
              <a:rPr dirty="0" err="1"/>
              <a:t>άρ</a:t>
            </a:r>
            <a:r>
              <a:rPr dirty="0"/>
              <a:t>α η cp-force επ</a:t>
            </a:r>
            <a:r>
              <a:rPr dirty="0" err="1"/>
              <a:t>ικυρώνετ</a:t>
            </a:r>
            <a:r>
              <a:rPr dirty="0"/>
              <a:t>αι</a:t>
            </a:r>
          </a:p>
          <a:p>
            <a:pPr marL="0" indent="0" defTabSz="286097">
              <a:spcBef>
                <a:spcPts val="0"/>
              </a:spcBef>
              <a:buSzTx/>
              <a:buNone/>
              <a:defRPr sz="2670">
                <a:uFill>
                  <a:solidFill>
                    <a:srgbClr val="000000"/>
                  </a:solidFill>
                </a:uFill>
                <a:latin typeface="Cambria"/>
                <a:ea typeface="Cambria"/>
                <a:cs typeface="Cambria"/>
                <a:sym typeface="Cambria"/>
              </a:defRPr>
            </a:pPr>
            <a:endParaRPr dirty="0"/>
          </a:p>
          <a:p>
            <a:pPr marL="0" indent="0" defTabSz="286097">
              <a:spcBef>
                <a:spcPts val="211"/>
              </a:spcBef>
              <a:buSzTx/>
              <a:buNone/>
              <a:defRPr sz="2670">
                <a:uFill>
                  <a:solidFill>
                    <a:srgbClr val="000000"/>
                  </a:solidFill>
                </a:uFill>
                <a:latin typeface="Cambria"/>
                <a:ea typeface="Cambria"/>
                <a:cs typeface="Cambria"/>
                <a:sym typeface="Cambria"/>
              </a:defRPr>
            </a:pPr>
            <a:r>
              <a:rPr dirty="0"/>
              <a:t>-&gt; α</a:t>
            </a:r>
            <a:r>
              <a:rPr dirty="0" err="1"/>
              <a:t>λλά</a:t>
            </a:r>
            <a:r>
              <a:rPr dirty="0"/>
              <a:t> α</a:t>
            </a:r>
            <a:r>
              <a:rPr dirty="0" err="1"/>
              <a:t>υτό</a:t>
            </a:r>
            <a:r>
              <a:rPr dirty="0"/>
              <a:t> </a:t>
            </a:r>
            <a:r>
              <a:rPr u="sng" dirty="0"/>
              <a:t>δεν απ</a:t>
            </a:r>
            <a:r>
              <a:rPr u="sng" dirty="0" err="1"/>
              <a:t>οτελεί</a:t>
            </a:r>
            <a:r>
              <a:rPr u="sng" dirty="0"/>
              <a:t> πα</a:t>
            </a:r>
            <a:r>
              <a:rPr u="sng" dirty="0" err="1"/>
              <a:t>ρ</a:t>
            </a:r>
            <a:r>
              <a:rPr u="sng" dirty="0"/>
              <a:t>α</a:t>
            </a:r>
            <a:r>
              <a:rPr u="sng" dirty="0" err="1"/>
              <a:t>γωγή</a:t>
            </a:r>
            <a:r>
              <a:rPr u="sng" dirty="0"/>
              <a:t> απ</a:t>
            </a:r>
            <a:r>
              <a:rPr u="sng" dirty="0" err="1"/>
              <a:t>ό</a:t>
            </a:r>
            <a:r>
              <a:rPr u="sng" dirty="0"/>
              <a:t> τα φα</a:t>
            </a:r>
            <a:r>
              <a:rPr u="sng" dirty="0" err="1"/>
              <a:t>ινόμεν</a:t>
            </a:r>
            <a:r>
              <a:rPr u="sng" dirty="0"/>
              <a:t>α</a:t>
            </a:r>
            <a:r>
              <a:rPr dirty="0"/>
              <a:t>! </a:t>
            </a:r>
          </a:p>
          <a:p>
            <a:pPr marL="0" indent="0" defTabSz="286097">
              <a:spcBef>
                <a:spcPts val="211"/>
              </a:spcBef>
              <a:buSzTx/>
              <a:buNone/>
              <a:defRPr sz="2670">
                <a:uFill>
                  <a:solidFill>
                    <a:srgbClr val="000000"/>
                  </a:solidFill>
                </a:uFill>
                <a:latin typeface="Cambria"/>
                <a:ea typeface="Cambria"/>
                <a:cs typeface="Cambria"/>
                <a:sym typeface="Cambria"/>
              </a:defRPr>
            </a:pPr>
            <a:endParaRPr dirty="0"/>
          </a:p>
          <a:p>
            <a:pPr marL="0" indent="0" defTabSz="286097">
              <a:spcBef>
                <a:spcPts val="0"/>
              </a:spcBef>
              <a:buSzTx/>
              <a:buNone/>
              <a:defRPr sz="2670">
                <a:uFill>
                  <a:solidFill>
                    <a:srgbClr val="000000"/>
                  </a:solidFill>
                </a:uFill>
                <a:latin typeface="Cambria"/>
                <a:ea typeface="Cambria"/>
                <a:cs typeface="Cambria"/>
                <a:sym typeface="Cambria"/>
              </a:defRPr>
            </a:pPr>
            <a:r>
              <a:rPr dirty="0"/>
              <a:t>-για να έχουμε πα</a:t>
            </a:r>
            <a:r>
              <a:rPr dirty="0" err="1"/>
              <a:t>ρ</a:t>
            </a:r>
            <a:r>
              <a:rPr dirty="0"/>
              <a:t>α</a:t>
            </a:r>
            <a:r>
              <a:rPr dirty="0" err="1"/>
              <a:t>γωγή</a:t>
            </a:r>
            <a:r>
              <a:rPr dirty="0"/>
              <a:t> </a:t>
            </a:r>
            <a:r>
              <a:rPr u="sng" dirty="0" err="1"/>
              <a:t>χρει</a:t>
            </a:r>
            <a:r>
              <a:rPr u="sng" dirty="0"/>
              <a:t>α</a:t>
            </a:r>
            <a:r>
              <a:rPr u="sng" dirty="0" err="1"/>
              <a:t>ζόμ</a:t>
            </a:r>
            <a:r>
              <a:rPr u="sng" dirty="0"/>
              <a:t>α</a:t>
            </a:r>
            <a:r>
              <a:rPr u="sng" dirty="0" err="1"/>
              <a:t>στε</a:t>
            </a:r>
            <a:r>
              <a:rPr u="sng" dirty="0"/>
              <a:t> και την π</a:t>
            </a:r>
            <a:r>
              <a:rPr u="sng" dirty="0" err="1"/>
              <a:t>ρότ</a:t>
            </a:r>
            <a:r>
              <a:rPr u="sng" dirty="0"/>
              <a:t>α</a:t>
            </a:r>
            <a:r>
              <a:rPr u="sng" dirty="0" err="1"/>
              <a:t>ση</a:t>
            </a:r>
            <a:r>
              <a:rPr u="sng" dirty="0"/>
              <a:t> 2</a:t>
            </a:r>
            <a:r>
              <a:rPr dirty="0"/>
              <a:t> -έτσι μπ</a:t>
            </a:r>
            <a:r>
              <a:rPr dirty="0" err="1"/>
              <a:t>ορεί</a:t>
            </a:r>
            <a:r>
              <a:rPr dirty="0"/>
              <a:t> να </a:t>
            </a:r>
            <a:r>
              <a:rPr b="1" dirty="0"/>
              <a:t>απ</a:t>
            </a:r>
            <a:r>
              <a:rPr b="1" dirty="0" err="1"/>
              <a:t>οδειχθεί</a:t>
            </a:r>
            <a:r>
              <a:rPr dirty="0"/>
              <a:t> η ύπα</a:t>
            </a:r>
            <a:r>
              <a:rPr dirty="0" err="1"/>
              <a:t>ρξη</a:t>
            </a:r>
            <a:r>
              <a:rPr dirty="0"/>
              <a:t> της </a:t>
            </a:r>
            <a:r>
              <a:rPr dirty="0" err="1"/>
              <a:t>κεντρομόλου</a:t>
            </a:r>
            <a:r>
              <a:rPr dirty="0"/>
              <a:t> </a:t>
            </a:r>
            <a:r>
              <a:rPr dirty="0" err="1"/>
              <a:t>δύν</a:t>
            </a:r>
            <a:r>
              <a:rPr dirty="0"/>
              <a:t>α</a:t>
            </a:r>
            <a:r>
              <a:rPr dirty="0" err="1"/>
              <a:t>μης</a:t>
            </a:r>
            <a:r>
              <a:rPr dirty="0"/>
              <a:t> </a:t>
            </a:r>
            <a:r>
              <a:rPr dirty="0" err="1"/>
              <a:t>στ</a:t>
            </a:r>
            <a:r>
              <a:rPr dirty="0"/>
              <a:t>α φεγγάρια του </a:t>
            </a:r>
            <a:r>
              <a:rPr dirty="0" err="1"/>
              <a:t>Δί</a:t>
            </a:r>
            <a:r>
              <a:rPr dirty="0"/>
              <a:t>α</a:t>
            </a:r>
          </a:p>
          <a:p>
            <a:pPr marL="0" indent="0" defTabSz="286097">
              <a:spcBef>
                <a:spcPts val="0"/>
              </a:spcBef>
              <a:buSzTx/>
              <a:buNone/>
              <a:defRPr sz="2670">
                <a:uFill>
                  <a:solidFill>
                    <a:srgbClr val="000000"/>
                  </a:solidFill>
                </a:uFill>
                <a:latin typeface="Cambria"/>
                <a:ea typeface="Cambria"/>
                <a:cs typeface="Cambria"/>
                <a:sym typeface="Cambria"/>
              </a:defRPr>
            </a:pPr>
            <a:endParaRPr dirty="0"/>
          </a:p>
          <a:p>
            <a:pPr marL="0" indent="0" defTabSz="286097">
              <a:spcBef>
                <a:spcPts val="0"/>
              </a:spcBef>
              <a:buSzTx/>
              <a:buNone/>
              <a:defRPr sz="2670">
                <a:uFill>
                  <a:solidFill>
                    <a:srgbClr val="000000"/>
                  </a:solidFill>
                </a:uFill>
                <a:latin typeface="Cambria"/>
                <a:ea typeface="Cambria"/>
                <a:cs typeface="Cambria"/>
                <a:sym typeface="Cambria"/>
              </a:defRPr>
            </a:pPr>
            <a:r>
              <a:rPr dirty="0"/>
              <a:t>-&gt; απ</a:t>
            </a:r>
            <a:r>
              <a:rPr dirty="0" err="1"/>
              <a:t>οκλεισμός</a:t>
            </a:r>
            <a:r>
              <a:rPr dirty="0"/>
              <a:t> ενα</a:t>
            </a:r>
            <a:r>
              <a:rPr dirty="0" err="1"/>
              <a:t>λλ</a:t>
            </a:r>
            <a:r>
              <a:rPr dirty="0"/>
              <a:t>α</a:t>
            </a:r>
            <a:r>
              <a:rPr dirty="0" err="1"/>
              <a:t>κτικών</a:t>
            </a:r>
            <a:r>
              <a:rPr dirty="0"/>
              <a:t> εξηγήσεων για το area law</a:t>
            </a:r>
          </a:p>
        </p:txBody>
      </p:sp>
    </p:spTree>
    <p:extLst>
      <p:ext uri="{BB962C8B-B14F-4D97-AF65-F5344CB8AC3E}">
        <p14:creationId xmlns:p14="http://schemas.microsoft.com/office/powerpoint/2010/main" val="1544683958"/>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gt; o N πηγαίνει πέρα από την Υ-Π μέθοδο…"/>
          <p:cNvSpPr txBox="1">
            <a:spLocks noGrp="1"/>
          </p:cNvSpPr>
          <p:nvPr>
            <p:ph type="body" idx="1"/>
          </p:nvPr>
        </p:nvSpPr>
        <p:spPr>
          <a:xfrm>
            <a:off x="669727" y="1821656"/>
            <a:ext cx="8159274" cy="4736939"/>
          </a:xfrm>
          <a:prstGeom prst="rect">
            <a:avLst/>
          </a:prstGeom>
        </p:spPr>
        <p:txBody>
          <a:bodyPr>
            <a:normAutofit fontScale="62500" lnSpcReduction="20000"/>
          </a:bodyPr>
          <a:lstStyle/>
          <a:p>
            <a:pPr marL="0" indent="0" defTabSz="305384">
              <a:spcBef>
                <a:spcPts val="211"/>
              </a:spcBef>
              <a:buSzTx/>
              <a:buNone/>
              <a:defRPr sz="3514">
                <a:uFill>
                  <a:solidFill>
                    <a:srgbClr val="000000"/>
                  </a:solidFill>
                </a:uFill>
                <a:latin typeface="Cambria"/>
                <a:ea typeface="Cambria"/>
                <a:cs typeface="Cambria"/>
                <a:sym typeface="Cambria"/>
              </a:defRPr>
            </a:pPr>
            <a:r>
              <a:rPr dirty="0"/>
              <a:t>-&gt; o N </a:t>
            </a:r>
            <a:r>
              <a:rPr b="1" dirty="0"/>
              <a:t>π</a:t>
            </a:r>
            <a:r>
              <a:rPr b="1" dirty="0" err="1"/>
              <a:t>ηγ</a:t>
            </a:r>
            <a:r>
              <a:rPr b="1" dirty="0"/>
              <a:t>αίνει πέρα από την Υ-Π μέθοδο</a:t>
            </a:r>
          </a:p>
          <a:p>
            <a:pPr marL="0" indent="0" defTabSz="305384">
              <a:spcBef>
                <a:spcPts val="211"/>
              </a:spcBef>
              <a:buSzTx/>
              <a:buNone/>
              <a:defRPr sz="3514">
                <a:uFill>
                  <a:solidFill>
                    <a:srgbClr val="000000"/>
                  </a:solidFill>
                </a:uFill>
                <a:latin typeface="Cambria"/>
                <a:ea typeface="Cambria"/>
                <a:cs typeface="Cambria"/>
                <a:sym typeface="Cambria"/>
              </a:defRPr>
            </a:pPr>
            <a:endParaRPr b="1" dirty="0"/>
          </a:p>
          <a:p>
            <a:pPr marL="0" indent="0" defTabSz="305384">
              <a:spcBef>
                <a:spcPts val="352"/>
              </a:spcBef>
              <a:buSzTx/>
              <a:buNone/>
              <a:defRPr sz="3514">
                <a:uFill>
                  <a:solidFill>
                    <a:srgbClr val="000000"/>
                  </a:solidFill>
                </a:uFill>
                <a:latin typeface="Cambria"/>
                <a:ea typeface="Cambria"/>
                <a:cs typeface="Cambria"/>
                <a:sym typeface="Cambria"/>
              </a:defRPr>
            </a:pPr>
            <a:r>
              <a:rPr dirty="0"/>
              <a:t>-&gt; αν τα φα</a:t>
            </a:r>
            <a:r>
              <a:rPr dirty="0" err="1"/>
              <a:t>ινόμεν</a:t>
            </a:r>
            <a:r>
              <a:rPr dirty="0"/>
              <a:t>α ήταν </a:t>
            </a:r>
            <a:r>
              <a:rPr b="1" dirty="0"/>
              <a:t>διαφορετικά</a:t>
            </a:r>
            <a:r>
              <a:rPr dirty="0"/>
              <a:t>, οι νόμοι θα ήταν </a:t>
            </a:r>
            <a:r>
              <a:rPr b="1" dirty="0"/>
              <a:t>διαφορετικοί</a:t>
            </a:r>
            <a:r>
              <a:rPr dirty="0"/>
              <a:t> (συγκρίνετε με υποθέσεις Descartes)</a:t>
            </a:r>
          </a:p>
          <a:p>
            <a:pPr marL="0" indent="0" defTabSz="305384">
              <a:spcBef>
                <a:spcPts val="352"/>
              </a:spcBef>
              <a:buSzTx/>
              <a:buNone/>
              <a:defRPr sz="3514">
                <a:uFill>
                  <a:solidFill>
                    <a:srgbClr val="000000"/>
                  </a:solidFill>
                </a:uFill>
                <a:latin typeface="Cambria"/>
                <a:ea typeface="Cambria"/>
                <a:cs typeface="Cambria"/>
                <a:sym typeface="Cambria"/>
              </a:defRPr>
            </a:pPr>
            <a:endParaRPr dirty="0"/>
          </a:p>
          <a:p>
            <a:pPr marL="0" indent="0" defTabSz="305384">
              <a:spcBef>
                <a:spcPts val="0"/>
              </a:spcBef>
              <a:buSzTx/>
              <a:buNone/>
              <a:defRPr sz="3514">
                <a:uFill>
                  <a:solidFill>
                    <a:srgbClr val="000000"/>
                  </a:solidFill>
                </a:uFill>
                <a:latin typeface="Cambria"/>
                <a:ea typeface="Cambria"/>
                <a:cs typeface="Cambria"/>
                <a:sym typeface="Cambria"/>
              </a:defRPr>
            </a:pPr>
            <a:r>
              <a:rPr dirty="0"/>
              <a:t>-&gt; </a:t>
            </a:r>
            <a:r>
              <a:rPr dirty="0" err="1"/>
              <a:t>το</a:t>
            </a:r>
            <a:r>
              <a:rPr dirty="0"/>
              <a:t> </a:t>
            </a:r>
            <a:r>
              <a:rPr dirty="0" err="1"/>
              <a:t>ίδιο</a:t>
            </a:r>
            <a:r>
              <a:rPr dirty="0"/>
              <a:t> </a:t>
            </a:r>
            <a:r>
              <a:rPr dirty="0" err="1"/>
              <a:t>ισχύει</a:t>
            </a:r>
            <a:r>
              <a:rPr dirty="0"/>
              <a:t> και </a:t>
            </a:r>
            <a:r>
              <a:rPr dirty="0" err="1"/>
              <a:t>γι</a:t>
            </a:r>
            <a:r>
              <a:rPr dirty="0"/>
              <a:t>α τον ‘αρμονικό νόμο'. </a:t>
            </a:r>
          </a:p>
          <a:p>
            <a:pPr marL="0" indent="0" defTabSz="305384">
              <a:spcBef>
                <a:spcPts val="0"/>
              </a:spcBef>
              <a:buSzTx/>
              <a:buNone/>
              <a:defRPr sz="3514">
                <a:uFill>
                  <a:solidFill>
                    <a:srgbClr val="000000"/>
                  </a:solidFill>
                </a:uFill>
                <a:latin typeface="Cambria"/>
                <a:ea typeface="Cambria"/>
                <a:cs typeface="Cambria"/>
                <a:sym typeface="Cambria"/>
              </a:defRPr>
            </a:pPr>
            <a:endParaRPr dirty="0"/>
          </a:p>
          <a:p>
            <a:pPr marL="0" indent="0" defTabSz="305384">
              <a:spcBef>
                <a:spcPts val="492"/>
              </a:spcBef>
              <a:buSzTx/>
              <a:buNone/>
              <a:defRPr sz="3514">
                <a:uFill>
                  <a:solidFill>
                    <a:srgbClr val="000000"/>
                  </a:solidFill>
                </a:uFill>
                <a:latin typeface="Cambria"/>
                <a:ea typeface="Cambria"/>
                <a:cs typeface="Cambria"/>
                <a:sym typeface="Cambria"/>
              </a:defRPr>
            </a:pPr>
            <a:r>
              <a:rPr b="1" dirty="0"/>
              <a:t>Proposition 4, Corollary 6</a:t>
            </a:r>
            <a:r>
              <a:rPr dirty="0"/>
              <a:t>:</a:t>
            </a:r>
          </a:p>
          <a:p>
            <a:pPr marL="0" indent="0" defTabSz="305384">
              <a:spcBef>
                <a:spcPts val="0"/>
              </a:spcBef>
              <a:buSzTx/>
              <a:buNone/>
              <a:defRPr sz="3514">
                <a:uFill>
                  <a:solidFill>
                    <a:srgbClr val="000000"/>
                  </a:solidFill>
                </a:uFill>
                <a:latin typeface="Cambria"/>
                <a:ea typeface="Cambria"/>
                <a:cs typeface="Cambria"/>
                <a:sym typeface="Cambria"/>
              </a:defRPr>
            </a:pPr>
            <a:r>
              <a:rPr dirty="0"/>
              <a:t>“</a:t>
            </a:r>
            <a:r>
              <a:rPr lang="el-GR" dirty="0"/>
              <a:t>Εάν οι περιοδικοί χρόνοι είναι όσο </a:t>
            </a:r>
            <a:r>
              <a:rPr dirty="0"/>
              <a:t>If the periodic times are </a:t>
            </a:r>
            <a:r>
              <a:rPr dirty="0">
                <a:solidFill>
                  <a:srgbClr val="FF0000"/>
                </a:solidFill>
              </a:rPr>
              <a:t>as the 3/2th powers of the radii</a:t>
            </a:r>
            <a:r>
              <a:rPr dirty="0"/>
              <a:t>, </a:t>
            </a:r>
            <a:r>
              <a:rPr lang="el-GR" dirty="0"/>
              <a:t>και επομένως οι ταχύτητες αντιστρόφως (</a:t>
            </a:r>
            <a:r>
              <a:rPr lang="el-GR" dirty="0">
                <a:solidFill>
                  <a:srgbClr val="FF0000"/>
                </a:solidFill>
              </a:rPr>
              <a:t>ανάλογες;) </a:t>
            </a:r>
            <a:r>
              <a:rPr lang="el-GR" dirty="0"/>
              <a:t>με τα τετράγωνα των ριζών των ακτινών, οι </a:t>
            </a:r>
            <a:r>
              <a:rPr lang="el-GR" dirty="0" err="1"/>
              <a:t>κεντρομόλες</a:t>
            </a:r>
            <a:r>
              <a:rPr lang="el-GR" dirty="0"/>
              <a:t> δυνάμεις </a:t>
            </a:r>
            <a:r>
              <a:rPr dirty="0">
                <a:solidFill>
                  <a:srgbClr val="FF0000"/>
                </a:solidFill>
              </a:rPr>
              <a:t>and therefore the velocities inversely as the square roots of the radii, the centripetal forces </a:t>
            </a:r>
            <a:r>
              <a:rPr lang="el-GR" dirty="0">
                <a:solidFill>
                  <a:srgbClr val="FF0000"/>
                </a:solidFill>
              </a:rPr>
              <a:t>θα είναι </a:t>
            </a:r>
            <a:r>
              <a:rPr lang="el-GR" dirty="0" err="1">
                <a:solidFill>
                  <a:srgbClr val="FF0000"/>
                </a:solidFill>
              </a:rPr>
              <a:t>τατετράγωνα</a:t>
            </a:r>
            <a:r>
              <a:rPr lang="el-GR" dirty="0">
                <a:solidFill>
                  <a:srgbClr val="FF0000"/>
                </a:solidFill>
              </a:rPr>
              <a:t> των ακτινών και αντίστροφα </a:t>
            </a:r>
            <a:r>
              <a:rPr dirty="0"/>
              <a:t>will be inversely as the squares of the radii; and conversely”.</a:t>
            </a:r>
          </a:p>
        </p:txBody>
      </p:sp>
    </p:spTree>
    <p:extLst>
      <p:ext uri="{BB962C8B-B14F-4D97-AF65-F5344CB8AC3E}">
        <p14:creationId xmlns:p14="http://schemas.microsoft.com/office/powerpoint/2010/main" val="551008037"/>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t; το ίδιο ισχύει και για τον ‘αρμονικό νόμο'."/>
          <p:cNvSpPr txBox="1">
            <a:spLocks noGrp="1"/>
          </p:cNvSpPr>
          <p:nvPr>
            <p:ph type="body" idx="1"/>
          </p:nvPr>
        </p:nvSpPr>
        <p:spPr>
          <a:xfrm>
            <a:off x="647826" y="1394598"/>
            <a:ext cx="8159275" cy="4736939"/>
          </a:xfrm>
          <a:prstGeom prst="rect">
            <a:avLst/>
          </a:prstGeom>
        </p:spPr>
        <p:txBody>
          <a:bodyPr/>
          <a:lstStyle/>
          <a:p>
            <a:pPr marL="0" indent="0" defTabSz="321457">
              <a:spcBef>
                <a:spcPts val="0"/>
              </a:spcBef>
              <a:buSzTx/>
              <a:buNone/>
              <a:defRPr>
                <a:uFill>
                  <a:solidFill>
                    <a:srgbClr val="000000"/>
                  </a:solidFill>
                </a:uFill>
                <a:latin typeface="Cambria"/>
                <a:ea typeface="Cambria"/>
                <a:cs typeface="Cambria"/>
                <a:sym typeface="Cambria"/>
              </a:defRPr>
            </a:pPr>
            <a:r>
              <a:rPr dirty="0"/>
              <a:t>-&gt; το ίδιο ισχύει και για τον ‘α</a:t>
            </a:r>
            <a:r>
              <a:rPr dirty="0" err="1"/>
              <a:t>ρμονικό</a:t>
            </a:r>
            <a:r>
              <a:rPr dirty="0"/>
              <a:t> νόμο'. </a:t>
            </a:r>
          </a:p>
          <a:p>
            <a:pPr marL="0" indent="0" defTabSz="321457">
              <a:spcBef>
                <a:spcPts val="0"/>
              </a:spcBef>
              <a:buSzTx/>
              <a:buNone/>
              <a:defRPr>
                <a:uFill>
                  <a:solidFill>
                    <a:srgbClr val="000000"/>
                  </a:solidFill>
                </a:uFill>
                <a:latin typeface="Cambria"/>
                <a:ea typeface="Cambria"/>
                <a:cs typeface="Cambria"/>
                <a:sym typeface="Cambria"/>
              </a:defRPr>
            </a:pPr>
            <a:endParaRPr dirty="0"/>
          </a:p>
          <a:p>
            <a:pPr marL="0" indent="0" defTabSz="321457">
              <a:spcBef>
                <a:spcPts val="0"/>
              </a:spcBef>
              <a:buSzTx/>
              <a:buNone/>
              <a:defRPr>
                <a:uFill>
                  <a:solidFill>
                    <a:srgbClr val="000000"/>
                  </a:solidFill>
                </a:uFill>
                <a:latin typeface="Cambria"/>
                <a:ea typeface="Cambria"/>
                <a:cs typeface="Cambria"/>
                <a:sym typeface="Cambria"/>
              </a:defRPr>
            </a:pPr>
            <a:endParaRPr dirty="0"/>
          </a:p>
          <a:p>
            <a:pPr marL="0" indent="0" defTabSz="321457">
              <a:spcBef>
                <a:spcPts val="562"/>
              </a:spcBef>
              <a:buSzTx/>
              <a:buNone/>
              <a:defRPr b="1">
                <a:uFill>
                  <a:solidFill>
                    <a:srgbClr val="000000"/>
                  </a:solidFill>
                </a:uFill>
                <a:latin typeface="Cambria"/>
                <a:ea typeface="Cambria"/>
                <a:cs typeface="Cambria"/>
                <a:sym typeface="Cambria"/>
              </a:defRPr>
            </a:pPr>
            <a:endParaRPr dirty="0"/>
          </a:p>
        </p:txBody>
      </p:sp>
      <p:sp>
        <p:nvSpPr>
          <p:cNvPr id="194" name="-&gt; αν κεντρομόλος δύναμη ~ 1/r2  ,      τότε     αρμονικός νόμος"/>
          <p:cNvSpPr txBox="1"/>
          <p:nvPr/>
        </p:nvSpPr>
        <p:spPr>
          <a:xfrm>
            <a:off x="555013" y="4030125"/>
            <a:ext cx="8108566"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spcBef>
                <a:spcPts val="2109"/>
              </a:spcBef>
              <a:defRPr sz="3200" b="0">
                <a:uFill>
                  <a:solidFill>
                    <a:srgbClr val="000000"/>
                  </a:solidFill>
                </a:uFill>
                <a:latin typeface="Cambria"/>
                <a:ea typeface="Cambria"/>
                <a:cs typeface="Cambria"/>
                <a:sym typeface="Cambria"/>
              </a:defRPr>
            </a:pPr>
            <a:r>
              <a:rPr sz="2250" b="1" dirty="0"/>
              <a:t>-&gt;</a:t>
            </a:r>
            <a:r>
              <a:rPr sz="2250" dirty="0"/>
              <a:t> αν </a:t>
            </a:r>
            <a:r>
              <a:rPr sz="2250" b="1" dirty="0"/>
              <a:t>κεντρομόλος</a:t>
            </a:r>
            <a:r>
              <a:rPr sz="2250" dirty="0"/>
              <a:t> </a:t>
            </a:r>
            <a:r>
              <a:rPr sz="2250" b="1" dirty="0" err="1"/>
              <a:t>δύν</a:t>
            </a:r>
            <a:r>
              <a:rPr sz="2250" b="1" dirty="0"/>
              <a:t>αμη ~ 1/r</a:t>
            </a:r>
            <a:r>
              <a:rPr sz="2250" b="1" baseline="31999" dirty="0"/>
              <a:t>2</a:t>
            </a:r>
            <a:r>
              <a:rPr sz="2250" baseline="31999" dirty="0"/>
              <a:t>  </a:t>
            </a:r>
            <a:r>
              <a:rPr sz="2250" dirty="0"/>
              <a:t>,</a:t>
            </a:r>
            <a:r>
              <a:rPr sz="2250" baseline="31999" dirty="0"/>
              <a:t>  </a:t>
            </a:r>
            <a:r>
              <a:rPr sz="2250" dirty="0"/>
              <a:t>    τότε     </a:t>
            </a:r>
            <a:r>
              <a:rPr sz="2250" b="1" dirty="0"/>
              <a:t>α</a:t>
            </a:r>
            <a:r>
              <a:rPr sz="2250" b="1" dirty="0" err="1"/>
              <a:t>ρμονικός</a:t>
            </a:r>
            <a:r>
              <a:rPr sz="2250" b="1" dirty="0"/>
              <a:t> νόμος</a:t>
            </a:r>
          </a:p>
        </p:txBody>
      </p:sp>
      <p:sp>
        <p:nvSpPr>
          <p:cNvPr id="195" name="-&gt; αν αρμονικός νόμος,    τότε     κεντρομόλος δύναμη ~ 1/r2"/>
          <p:cNvSpPr txBox="1"/>
          <p:nvPr/>
        </p:nvSpPr>
        <p:spPr>
          <a:xfrm>
            <a:off x="501340" y="5046856"/>
            <a:ext cx="7941854"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200" b="0">
                <a:uFill>
                  <a:solidFill>
                    <a:srgbClr val="000000"/>
                  </a:solidFill>
                </a:uFill>
                <a:latin typeface="Cambria"/>
                <a:ea typeface="Cambria"/>
                <a:cs typeface="Cambria"/>
                <a:sym typeface="Cambria"/>
              </a:defRPr>
            </a:pPr>
            <a:r>
              <a:rPr sz="2250" b="1"/>
              <a:t>-&gt;</a:t>
            </a:r>
            <a:r>
              <a:rPr sz="2250"/>
              <a:t> αν </a:t>
            </a:r>
            <a:r>
              <a:rPr sz="2250" b="1"/>
              <a:t>αρμονικός νόμος</a:t>
            </a:r>
            <a:r>
              <a:rPr sz="2250"/>
              <a:t>,    τότε     </a:t>
            </a:r>
            <a:r>
              <a:rPr sz="2250" b="1"/>
              <a:t>κεντρομόλος</a:t>
            </a:r>
            <a:r>
              <a:rPr sz="2250"/>
              <a:t> </a:t>
            </a:r>
            <a:r>
              <a:rPr sz="2250" b="1"/>
              <a:t>δύναμη ~ 1/r</a:t>
            </a:r>
            <a:r>
              <a:rPr sz="2250" b="1" baseline="31999"/>
              <a:t>2</a:t>
            </a:r>
          </a:p>
        </p:txBody>
      </p:sp>
    </p:spTree>
    <p:extLst>
      <p:ext uri="{BB962C8B-B14F-4D97-AF65-F5344CB8AC3E}">
        <p14:creationId xmlns:p14="http://schemas.microsoft.com/office/powerpoint/2010/main" val="4801972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194"/>
                                        </p:tgtEl>
                                        <p:attrNameLst>
                                          <p:attrName>style.visibility</p:attrName>
                                        </p:attrNameLst>
                                      </p:cBhvr>
                                      <p:to>
                                        <p:strVal val="visible"/>
                                      </p:to>
                                    </p:set>
                                    <p:anim calcmode="lin" valueType="num">
                                      <p:cBhvr>
                                        <p:cTn id="7" dur="1000" fill="hold"/>
                                        <p:tgtEl>
                                          <p:spTgt spid="194"/>
                                        </p:tgtEl>
                                        <p:attrNameLst>
                                          <p:attrName>ppt_w</p:attrName>
                                        </p:attrNameLst>
                                      </p:cBhvr>
                                      <p:tavLst>
                                        <p:tav tm="0">
                                          <p:val>
                                            <p:fltVal val="0"/>
                                          </p:val>
                                        </p:tav>
                                        <p:tav tm="100000">
                                          <p:val>
                                            <p:strVal val="#ppt_w"/>
                                          </p:val>
                                        </p:tav>
                                      </p:tavLst>
                                    </p:anim>
                                    <p:anim calcmode="lin" valueType="num">
                                      <p:cBhvr>
                                        <p:cTn id="8" dur="1000" fill="hold"/>
                                        <p:tgtEl>
                                          <p:spTgt spid="194"/>
                                        </p:tgtEl>
                                        <p:attrNameLst>
                                          <p:attrName>ppt_h</p:attrName>
                                        </p:attrNameLst>
                                      </p:cBhvr>
                                      <p:tavLst>
                                        <p:tav tm="0">
                                          <p:val>
                                            <p:fltVal val="0"/>
                                          </p:val>
                                        </p:tav>
                                        <p:tav tm="100000">
                                          <p:val>
                                            <p:strVal val="#ppt_h"/>
                                          </p:val>
                                        </p:tav>
                                      </p:tavLst>
                                    </p:anim>
                                    <p:anim calcmode="lin" valueType="num">
                                      <p:cBhvr>
                                        <p:cTn id="9" dur="1000" fill="hold"/>
                                        <p:tgtEl>
                                          <p:spTgt spid="1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8" fill="hold" grpId="0" nodeType="clickEffect">
                                  <p:stCondLst>
                                    <p:cond delay="0"/>
                                  </p:stCondLst>
                                  <p:iterate>
                                    <p:tmAbs val="0"/>
                                  </p:iterate>
                                  <p:childTnLst>
                                    <p:set>
                                      <p:cBhvr>
                                        <p:cTn id="14" fill="hold"/>
                                        <p:tgtEl>
                                          <p:spTgt spid="195"/>
                                        </p:tgtEl>
                                        <p:attrNameLst>
                                          <p:attrName>style.visibility</p:attrName>
                                        </p:attrNameLst>
                                      </p:cBhvr>
                                      <p:to>
                                        <p:strVal val="visible"/>
                                      </p:to>
                                    </p:set>
                                    <p:anim calcmode="lin" valueType="num">
                                      <p:cBhvr>
                                        <p:cTn id="15" dur="1000" fill="hold"/>
                                        <p:tgtEl>
                                          <p:spTgt spid="195"/>
                                        </p:tgtEl>
                                        <p:attrNameLst>
                                          <p:attrName>ppt_w</p:attrName>
                                        </p:attrNameLst>
                                      </p:cBhvr>
                                      <p:tavLst>
                                        <p:tav tm="0">
                                          <p:val>
                                            <p:fltVal val="0"/>
                                          </p:val>
                                        </p:tav>
                                        <p:tav tm="100000">
                                          <p:val>
                                            <p:strVal val="#ppt_w"/>
                                          </p:val>
                                        </p:tav>
                                      </p:tavLst>
                                    </p:anim>
                                    <p:anim calcmode="lin" valueType="num">
                                      <p:cBhvr>
                                        <p:cTn id="16" dur="1000" fill="hold"/>
                                        <p:tgtEl>
                                          <p:spTgt spid="195"/>
                                        </p:tgtEl>
                                        <p:attrNameLst>
                                          <p:attrName>ppt_h</p:attrName>
                                        </p:attrNameLst>
                                      </p:cBhvr>
                                      <p:tavLst>
                                        <p:tav tm="0">
                                          <p:val>
                                            <p:fltVal val="0"/>
                                          </p:val>
                                        </p:tav>
                                        <p:tav tm="100000">
                                          <p:val>
                                            <p:strVal val="#ppt_h"/>
                                          </p:val>
                                        </p:tav>
                                      </p:tavLst>
                                    </p:anim>
                                    <p:anim calcmode="lin" valueType="num">
                                      <p:cBhvr>
                                        <p:cTn id="17" dur="1000" fill="hold"/>
                                        <p:tgtEl>
                                          <p:spTgt spid="19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0"/>
      <p:bldP spid="195"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Ιf and only if laws:…"/>
          <p:cNvSpPr txBox="1">
            <a:spLocks noGrp="1"/>
          </p:cNvSpPr>
          <p:nvPr>
            <p:ph type="body" idx="1"/>
          </p:nvPr>
        </p:nvSpPr>
        <p:spPr>
          <a:xfrm>
            <a:off x="636876" y="1350797"/>
            <a:ext cx="8159275" cy="4736940"/>
          </a:xfrm>
          <a:prstGeom prst="rect">
            <a:avLst/>
          </a:prstGeom>
        </p:spPr>
        <p:txBody>
          <a:bodyPr/>
          <a:lstStyle/>
          <a:p>
            <a:pPr marL="0" indent="0" defTabSz="321457">
              <a:spcBef>
                <a:spcPts val="562"/>
              </a:spcBef>
              <a:buSzTx/>
              <a:buNone/>
              <a:defRPr sz="3300" b="1">
                <a:uFill>
                  <a:solidFill>
                    <a:srgbClr val="000000"/>
                  </a:solidFill>
                </a:uFill>
                <a:latin typeface="Cambria"/>
                <a:ea typeface="Cambria"/>
                <a:cs typeface="Cambria"/>
                <a:sym typeface="Cambria"/>
              </a:defRPr>
            </a:pPr>
            <a:r>
              <a:rPr u="sng"/>
              <a:t>Ιf and only if laws</a:t>
            </a:r>
            <a:r>
              <a:t>:</a:t>
            </a:r>
          </a:p>
          <a:p>
            <a:pPr marL="0" indent="0" defTabSz="321457">
              <a:spcBef>
                <a:spcPts val="562"/>
              </a:spcBef>
              <a:buSzTx/>
              <a:buNone/>
              <a:defRPr sz="3300" b="1">
                <a:uFill>
                  <a:solidFill>
                    <a:srgbClr val="000000"/>
                  </a:solidFill>
                </a:uFill>
                <a:latin typeface="Cambria"/>
                <a:ea typeface="Cambria"/>
                <a:cs typeface="Cambria"/>
                <a:sym typeface="Cambria"/>
              </a:defRPr>
            </a:pPr>
            <a:endParaRPr/>
          </a:p>
          <a:p>
            <a:pPr marL="0" indent="0" defTabSz="321457">
              <a:spcBef>
                <a:spcPts val="562"/>
              </a:spcBef>
              <a:buSzTx/>
              <a:buNone/>
              <a:defRPr sz="3300" b="1">
                <a:uFill>
                  <a:solidFill>
                    <a:srgbClr val="000000"/>
                  </a:solidFill>
                </a:uFill>
                <a:latin typeface="Cambria"/>
                <a:ea typeface="Cambria"/>
                <a:cs typeface="Cambria"/>
                <a:sym typeface="Cambria"/>
              </a:defRPr>
            </a:pPr>
            <a:endParaRPr/>
          </a:p>
          <a:p>
            <a:pPr marL="0" indent="0" defTabSz="321457">
              <a:spcBef>
                <a:spcPts val="562"/>
              </a:spcBef>
              <a:buSzTx/>
              <a:buNone/>
              <a:defRPr sz="3300" b="1">
                <a:uFill>
                  <a:solidFill>
                    <a:srgbClr val="000000"/>
                  </a:solidFill>
                </a:uFill>
                <a:latin typeface="Cambria"/>
                <a:ea typeface="Cambria"/>
                <a:cs typeface="Cambria"/>
                <a:sym typeface="Cambria"/>
              </a:defRPr>
            </a:pPr>
            <a:r>
              <a:t>κεντρομόλος δύναμη       </a:t>
            </a:r>
            <a:r>
              <a:rPr u="sng"/>
              <a:t>αν και μόνο αν</a:t>
            </a:r>
            <a:r>
              <a:t>      νόμος εμβαδών</a:t>
            </a:r>
          </a:p>
          <a:p>
            <a:pPr marL="0" indent="0" defTabSz="321457">
              <a:spcBef>
                <a:spcPts val="562"/>
              </a:spcBef>
              <a:buSzTx/>
              <a:buNone/>
              <a:defRPr sz="3300" b="1">
                <a:uFill>
                  <a:solidFill>
                    <a:srgbClr val="000000"/>
                  </a:solidFill>
                </a:uFill>
                <a:latin typeface="Cambria"/>
                <a:ea typeface="Cambria"/>
                <a:cs typeface="Cambria"/>
                <a:sym typeface="Cambria"/>
              </a:defRPr>
            </a:pPr>
            <a:endParaRPr/>
          </a:p>
          <a:p>
            <a:pPr marL="0" indent="0" defTabSz="321457">
              <a:spcBef>
                <a:spcPts val="562"/>
              </a:spcBef>
              <a:buSzTx/>
              <a:buNone/>
              <a:defRPr sz="3300" b="1">
                <a:uFill>
                  <a:solidFill>
                    <a:srgbClr val="000000"/>
                  </a:solidFill>
                </a:uFill>
                <a:latin typeface="Cambria"/>
                <a:ea typeface="Cambria"/>
                <a:cs typeface="Cambria"/>
                <a:sym typeface="Cambria"/>
              </a:defRPr>
            </a:pPr>
            <a:r>
              <a:t>δύναμη ~ 1/r2                    </a:t>
            </a:r>
            <a:r>
              <a:rPr u="sng"/>
              <a:t>αν και μόνο αν</a:t>
            </a:r>
            <a:r>
              <a:t>       αρμονικός νόμος</a:t>
            </a:r>
          </a:p>
        </p:txBody>
      </p:sp>
      <p:sp>
        <p:nvSpPr>
          <p:cNvPr id="199" name="Rectangle"/>
          <p:cNvSpPr/>
          <p:nvPr/>
        </p:nvSpPr>
        <p:spPr>
          <a:xfrm>
            <a:off x="-133191" y="3639834"/>
            <a:ext cx="9143186" cy="1716117"/>
          </a:xfrm>
          <a:prstGeom prst="rect">
            <a:avLst/>
          </a:prstGeom>
          <a:solidFill>
            <a:srgbClr val="929292">
              <a:alpha val="30818"/>
            </a:srgb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Tree>
    <p:extLst>
      <p:ext uri="{BB962C8B-B14F-4D97-AF65-F5344CB8AC3E}">
        <p14:creationId xmlns:p14="http://schemas.microsoft.com/office/powerpoint/2010/main" val="318711339"/>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I use the word ‘attraction’ here in a general sense for any endeavour whatever of bodies to approach one another, whether that endeavor occurs as a result of the action of the bodies either drawn toward one another or acting on one another by means of spirits emitted or whether it arises from the action of aether or of air or of any medium whatsoever – whether corporeal or incorporeal – in any way impelling toward one another the bodies floating therein”."/>
          <p:cNvSpPr txBox="1">
            <a:spLocks noGrp="1"/>
          </p:cNvSpPr>
          <p:nvPr>
            <p:ph type="body" idx="1"/>
          </p:nvPr>
        </p:nvSpPr>
        <p:spPr>
          <a:xfrm>
            <a:off x="669727" y="562381"/>
            <a:ext cx="7804547" cy="4736940"/>
          </a:xfrm>
          <a:prstGeom prst="rect">
            <a:avLst/>
          </a:prstGeom>
        </p:spPr>
        <p:txBody>
          <a:bodyPr>
            <a:normAutofit fontScale="85000" lnSpcReduction="20000"/>
          </a:bodyPr>
          <a:lstStyle/>
          <a:p>
            <a:pPr marL="0" indent="0" algn="just" defTabSz="321457">
              <a:spcBef>
                <a:spcPts val="0"/>
              </a:spcBef>
              <a:buSzTx/>
              <a:buNone/>
              <a:defRPr sz="3400">
                <a:uFill>
                  <a:solidFill>
                    <a:srgbClr val="000000"/>
                  </a:solidFill>
                </a:uFill>
                <a:latin typeface="Cambria"/>
                <a:ea typeface="Cambria"/>
                <a:cs typeface="Cambria"/>
                <a:sym typeface="Cambria"/>
              </a:defRPr>
            </a:pPr>
            <a:r>
              <a:rPr lang="el-GR" dirty="0"/>
              <a:t>«Χρησιμοποιώ εδώ τη λέξη «έλξη» υπό μία γενική έννοια</a:t>
            </a:r>
            <a:r>
              <a:rPr lang="en-US" dirty="0"/>
              <a:t> </a:t>
            </a:r>
            <a:r>
              <a:rPr lang="el-GR" dirty="0"/>
              <a:t>σε σχέση με οποιαδήποτε απόπειρα των σωμάτων να προσεγγίσουν το ένα το άλλο, είτε αυτή η απόπειρα λαμβάνει χώρα ως αποτέλεσμα της </a:t>
            </a:r>
            <a:r>
              <a:rPr lang="el-GR" b="1" dirty="0"/>
              <a:t>δράσης των σωμάτων, </a:t>
            </a:r>
            <a:r>
              <a:rPr lang="el-GR" dirty="0"/>
              <a:t>είτε αυτά</a:t>
            </a:r>
            <a:r>
              <a:rPr dirty="0"/>
              <a:t> </a:t>
            </a:r>
            <a:r>
              <a:rPr lang="el-GR" b="1" dirty="0"/>
              <a:t>έλκονται το ένα προς το άλλο </a:t>
            </a:r>
            <a:r>
              <a:rPr lang="el-GR" dirty="0"/>
              <a:t>είτε </a:t>
            </a:r>
            <a:r>
              <a:rPr dirty="0"/>
              <a:t> </a:t>
            </a:r>
            <a:r>
              <a:rPr lang="el-GR" b="1" dirty="0"/>
              <a:t>ενεργούν το ένα πάνω στο άλλο μέσω πνευμάτων που εκπέμπονται, </a:t>
            </a:r>
            <a:r>
              <a:rPr dirty="0"/>
              <a:t> </a:t>
            </a:r>
            <a:r>
              <a:rPr lang="el-GR" dirty="0"/>
              <a:t>είτε προκύπτει από </a:t>
            </a:r>
            <a:r>
              <a:rPr lang="el-GR" b="1" dirty="0"/>
              <a:t>τη δράση του αιθέρα ή του αέρα</a:t>
            </a:r>
            <a:r>
              <a:rPr lang="el-GR" dirty="0"/>
              <a:t> </a:t>
            </a:r>
            <a:r>
              <a:rPr lang="el-GR" b="1" dirty="0"/>
              <a:t>ή οποιουδήποτε άλλου μέσου </a:t>
            </a:r>
            <a:r>
              <a:rPr dirty="0"/>
              <a:t>– </a:t>
            </a:r>
            <a:r>
              <a:rPr lang="el-GR" dirty="0"/>
              <a:t> </a:t>
            </a:r>
            <a:r>
              <a:rPr lang="el-GR" b="1" dirty="0"/>
              <a:t>ενσώματου</a:t>
            </a:r>
            <a:r>
              <a:rPr lang="el-GR" dirty="0"/>
              <a:t> ή </a:t>
            </a:r>
            <a:r>
              <a:rPr lang="el-GR" b="1" dirty="0"/>
              <a:t>ασώματου</a:t>
            </a:r>
            <a:r>
              <a:rPr dirty="0"/>
              <a:t> – </a:t>
            </a:r>
            <a:r>
              <a:rPr lang="el-GR" dirty="0"/>
              <a:t>με οποιονδήποτε τρόπο και αν ωθεί το ένα προς το άλλο τα σώματα που αιωρούνται εκεί»</a:t>
            </a:r>
            <a:r>
              <a:rPr dirty="0"/>
              <a:t>.</a:t>
            </a:r>
          </a:p>
        </p:txBody>
      </p:sp>
      <p:sp>
        <p:nvSpPr>
          <p:cNvPr id="203" name="-&gt; το ‘αντίτιμο’ για την αυξημένη βεβαιότητα που πετυχαίνει ο Ν: περαιτέρω υποθέσεις για τις αιτίες των φαινομένων δεν γίνονται δεκτές."/>
          <p:cNvSpPr txBox="1"/>
          <p:nvPr/>
        </p:nvSpPr>
        <p:spPr>
          <a:xfrm>
            <a:off x="251265" y="5228196"/>
            <a:ext cx="8611396" cy="117589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400" b="0">
                <a:uFill>
                  <a:solidFill>
                    <a:srgbClr val="000000"/>
                  </a:solidFill>
                </a:uFill>
                <a:latin typeface="Cambria"/>
                <a:ea typeface="Cambria"/>
                <a:cs typeface="Cambria"/>
                <a:sym typeface="Cambria"/>
              </a:defRPr>
            </a:pPr>
            <a:r>
              <a:rPr sz="2391" dirty="0"/>
              <a:t>-&gt; το ‘αντίτιμο’ για την αυξημένη βεβαιότητα που πετυχαίνει ο Ν:</a:t>
            </a:r>
            <a:endParaRPr lang="en-GB" sz="2391" dirty="0"/>
          </a:p>
          <a:p>
            <a:pPr defTabSz="321457">
              <a:defRPr sz="3400" b="0">
                <a:uFill>
                  <a:solidFill>
                    <a:srgbClr val="000000"/>
                  </a:solidFill>
                </a:uFill>
                <a:latin typeface="Cambria"/>
                <a:ea typeface="Cambria"/>
                <a:cs typeface="Cambria"/>
                <a:sym typeface="Cambria"/>
              </a:defRPr>
            </a:pPr>
            <a:r>
              <a:rPr sz="2391" dirty="0"/>
              <a:t> περαιτέρω υποθέσεις για τις αιτίες των φαινομένων </a:t>
            </a:r>
            <a:endParaRPr lang="en-GB" sz="2391" dirty="0"/>
          </a:p>
          <a:p>
            <a:pPr defTabSz="321457">
              <a:defRPr sz="3400" b="0">
                <a:uFill>
                  <a:solidFill>
                    <a:srgbClr val="000000"/>
                  </a:solidFill>
                </a:uFill>
                <a:latin typeface="Cambria"/>
                <a:ea typeface="Cambria"/>
                <a:cs typeface="Cambria"/>
                <a:sym typeface="Cambria"/>
              </a:defRPr>
            </a:pPr>
            <a:r>
              <a:rPr sz="2391" b="1" dirty="0"/>
              <a:t>δεν γίνονται δεκτές</a:t>
            </a:r>
            <a:r>
              <a:rPr sz="2391" dirty="0"/>
              <a:t>.</a:t>
            </a:r>
          </a:p>
        </p:txBody>
      </p:sp>
      <p:sp>
        <p:nvSpPr>
          <p:cNvPr id="2" name="TextBox 1"/>
          <p:cNvSpPr txBox="1"/>
          <p:nvPr/>
        </p:nvSpPr>
        <p:spPr>
          <a:xfrm>
            <a:off x="8731151" y="6051938"/>
            <a:ext cx="72200"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endParaRPr 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9494786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ppt_w</p:attrName>
                                        </p:attrNameLst>
                                      </p:cBhvr>
                                      <p:tavLst>
                                        <p:tav tm="0">
                                          <p:val>
                                            <p:fltVal val="0"/>
                                          </p:val>
                                        </p:tav>
                                        <p:tav tm="100000">
                                          <p:val>
                                            <p:strVal val="#ppt_w"/>
                                          </p:val>
                                        </p:tav>
                                      </p:tavLst>
                                    </p:anim>
                                    <p:anim calcmode="lin" valueType="num">
                                      <p:cBhvr>
                                        <p:cTn id="8" dur="1000" fill="hold"/>
                                        <p:tgtEl>
                                          <p:spTgt spid="203"/>
                                        </p:tgtEl>
                                        <p:attrNameLst>
                                          <p:attrName>ppt_h</p:attrName>
                                        </p:attrNameLst>
                                      </p:cBhvr>
                                      <p:tavLst>
                                        <p:tav tm="0">
                                          <p:val>
                                            <p:fltVal val="0"/>
                                          </p:val>
                                        </p:tav>
                                        <p:tav tm="100000">
                                          <p:val>
                                            <p:strVal val="#ppt_h"/>
                                          </p:val>
                                        </p:tav>
                                      </p:tavLst>
                                    </p:anim>
                                    <p:anim calcmode="lin" valueType="num">
                                      <p:cBhvr>
                                        <p:cTn id="9" dur="1000" fill="hold"/>
                                        <p:tgtEl>
                                          <p:spTgt spid="2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3. Oι νόμοι της κίνησης"/>
          <p:cNvSpPr txBox="1">
            <a:spLocks noGrp="1"/>
          </p:cNvSpPr>
          <p:nvPr>
            <p:ph type="title"/>
          </p:nvPr>
        </p:nvSpPr>
        <p:spPr>
          <a:prstGeom prst="rect">
            <a:avLst/>
          </a:prstGeom>
        </p:spPr>
        <p:txBody>
          <a:bodyPr/>
          <a:lstStyle>
            <a:lvl1pPr algn="l" defTabSz="457200">
              <a:spcBef>
                <a:spcPts val="1200"/>
              </a:spcBef>
              <a:defRPr sz="4100" b="1">
                <a:uFill>
                  <a:solidFill>
                    <a:srgbClr val="000000"/>
                  </a:solidFill>
                </a:uFill>
                <a:latin typeface="Cambria"/>
                <a:ea typeface="Cambria"/>
                <a:cs typeface="Cambria"/>
                <a:sym typeface="Cambria"/>
              </a:defRPr>
            </a:lvl1pPr>
          </a:lstStyle>
          <a:p>
            <a:r>
              <a:t>3. Oι νόμοι της κίνησης</a:t>
            </a:r>
          </a:p>
        </p:txBody>
      </p:sp>
      <p:sp>
        <p:nvSpPr>
          <p:cNvPr id="206" name="Body"/>
          <p:cNvSpPr txBox="1">
            <a:spLocks noGrp="1"/>
          </p:cNvSpPr>
          <p:nvPr>
            <p:ph type="body" idx="1"/>
          </p:nvPr>
        </p:nvSpPr>
        <p:spPr>
          <a:xfrm>
            <a:off x="505473" y="3091881"/>
            <a:ext cx="7804548" cy="4420196"/>
          </a:xfrm>
          <a:prstGeom prst="rect">
            <a:avLst/>
          </a:prstGeom>
        </p:spPr>
        <p:txBody>
          <a:bodyPr/>
          <a:lstStyle/>
          <a:p>
            <a:pPr marL="0" indent="0" defTabSz="321457">
              <a:spcBef>
                <a:spcPts val="211"/>
              </a:spcBef>
              <a:buSzTx/>
              <a:buNone/>
              <a:defRPr sz="3100">
                <a:uFill>
                  <a:solidFill>
                    <a:srgbClr val="000000"/>
                  </a:solidFill>
                </a:uFill>
                <a:latin typeface="Cambria"/>
                <a:ea typeface="Cambria"/>
                <a:cs typeface="Cambria"/>
                <a:sym typeface="Cambria"/>
              </a:defRPr>
            </a:pPr>
            <a:endParaRPr/>
          </a:p>
          <a:p>
            <a:pPr marL="0" indent="0" defTabSz="321457">
              <a:spcBef>
                <a:spcPts val="352"/>
              </a:spcBef>
              <a:buSzTx/>
              <a:buNone/>
              <a:defRPr sz="3100">
                <a:uFill>
                  <a:solidFill>
                    <a:srgbClr val="000000"/>
                  </a:solidFill>
                </a:uFill>
                <a:latin typeface="Cambria"/>
                <a:ea typeface="Cambria"/>
                <a:cs typeface="Cambria"/>
                <a:sym typeface="Cambria"/>
              </a:defRPr>
            </a:pPr>
            <a:endParaRPr/>
          </a:p>
        </p:txBody>
      </p:sp>
      <p:sp>
        <p:nvSpPr>
          <p:cNvPr id="207" name="Law 3 To any action there is always an opposite and equal reaction; in other words, the actions of two bodies upon each other are always equal and always opposite in direction."/>
          <p:cNvSpPr txBox="1"/>
          <p:nvPr/>
        </p:nvSpPr>
        <p:spPr>
          <a:xfrm>
            <a:off x="337345" y="5006493"/>
            <a:ext cx="8496166" cy="141404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21457">
              <a:defRPr sz="3100" b="0">
                <a:uFill>
                  <a:solidFill>
                    <a:srgbClr val="000000"/>
                  </a:solidFill>
                </a:uFill>
                <a:latin typeface="Cambria"/>
                <a:ea typeface="Cambria"/>
                <a:cs typeface="Cambria"/>
                <a:sym typeface="Cambria"/>
              </a:defRPr>
            </a:pPr>
            <a:r>
              <a:rPr lang="el-GR" sz="2180" b="1" dirty="0"/>
              <a:t>Νόμος</a:t>
            </a:r>
            <a:r>
              <a:rPr sz="2180" b="1" dirty="0"/>
              <a:t> 3</a:t>
            </a:r>
            <a:r>
              <a:rPr sz="2180" dirty="0"/>
              <a:t> </a:t>
            </a:r>
            <a:r>
              <a:rPr lang="el-GR" sz="2180" dirty="0"/>
              <a:t>Σε κάθε δράση υπάρχει πάντοτε μια αντίθετη και ίση αντίδραση. Με άλλα λόγια, οι δυνάμεις τις οποίες ασκούν δυο σώματα το ένα στο άλλο είναι πάντοτε ίσες και πάντοτε αντίθετες στην κατεύθυνσή τους. </a:t>
            </a:r>
            <a:endParaRPr sz="2180" dirty="0"/>
          </a:p>
        </p:txBody>
      </p:sp>
      <p:sp>
        <p:nvSpPr>
          <p:cNvPr id="208" name="Law 1 Every body perseveres in its state of being at rest or of moving uniformly straight forward, except insofar as it is compelled to change its state by forces impressed."/>
          <p:cNvSpPr txBox="1"/>
          <p:nvPr/>
        </p:nvSpPr>
        <p:spPr>
          <a:xfrm>
            <a:off x="317678" y="1979231"/>
            <a:ext cx="7992343" cy="141404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21457">
              <a:spcBef>
                <a:spcPts val="211"/>
              </a:spcBef>
              <a:defRPr sz="3100" b="0">
                <a:uFill>
                  <a:solidFill>
                    <a:srgbClr val="000000"/>
                  </a:solidFill>
                </a:uFill>
                <a:latin typeface="Cambria"/>
                <a:ea typeface="Cambria"/>
                <a:cs typeface="Cambria"/>
                <a:sym typeface="Cambria"/>
              </a:defRPr>
            </a:pPr>
            <a:r>
              <a:rPr lang="el-GR" sz="2180" b="1" dirty="0"/>
              <a:t>Νόμος</a:t>
            </a:r>
            <a:r>
              <a:rPr sz="2180" b="1" dirty="0"/>
              <a:t> 1</a:t>
            </a:r>
            <a:r>
              <a:rPr sz="2180" dirty="0"/>
              <a:t> </a:t>
            </a:r>
            <a:r>
              <a:rPr lang="el-GR" sz="2180" dirty="0">
                <a:sym typeface="Cambria"/>
              </a:rPr>
              <a:t>Κάθε σώμα, που βρίσκεται μέσα σε ένα αδρανειακό σύστημα, διατηρεί την κατάσταση ηρεμίας, ή εκτελεί ευθύγραμμη ομαλή κίνηση, εφόσον καμία εξωτερική δύναμη δεν επιδρά για τη μεταβολή της </a:t>
            </a:r>
            <a:r>
              <a:rPr sz="2180" dirty="0"/>
              <a:t>.</a:t>
            </a:r>
          </a:p>
        </p:txBody>
      </p:sp>
      <p:sp>
        <p:nvSpPr>
          <p:cNvPr id="209" name="Law 2 A change in motion is proportional to the motive force impressed…"/>
          <p:cNvSpPr txBox="1"/>
          <p:nvPr/>
        </p:nvSpPr>
        <p:spPr>
          <a:xfrm>
            <a:off x="337345" y="3749705"/>
            <a:ext cx="8496166" cy="107856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just" defTabSz="321457">
              <a:spcBef>
                <a:spcPts val="352"/>
              </a:spcBef>
              <a:defRPr sz="3100" b="0">
                <a:uFill>
                  <a:solidFill>
                    <a:srgbClr val="000000"/>
                  </a:solidFill>
                </a:uFill>
                <a:latin typeface="Cambria"/>
                <a:ea typeface="Cambria"/>
                <a:cs typeface="Cambria"/>
                <a:sym typeface="Cambria"/>
              </a:defRPr>
            </a:pPr>
            <a:r>
              <a:rPr lang="el-GR" sz="2180" b="1" dirty="0"/>
              <a:t>Νόμος</a:t>
            </a:r>
            <a:r>
              <a:rPr sz="2180" b="1" dirty="0"/>
              <a:t> 2</a:t>
            </a:r>
            <a:r>
              <a:rPr sz="2180" dirty="0"/>
              <a:t> </a:t>
            </a:r>
            <a:r>
              <a:rPr lang="el-GR" sz="2180" dirty="0"/>
              <a:t>Μια</a:t>
            </a:r>
            <a:r>
              <a:rPr sz="2180" dirty="0"/>
              <a:t> </a:t>
            </a:r>
            <a:r>
              <a:rPr lang="el-GR" sz="2180" dirty="0"/>
              <a:t>μεταβολή στην κίνηση είναι ανάλογη προς την κινητήρια δύναμη που επιβάλλεται και λαμβάνει χώρα κατά μήκος της ευθείας γραμμής όπου ασκείται αυτή η δύναμη</a:t>
            </a:r>
            <a:r>
              <a:rPr sz="2180" dirty="0"/>
              <a:t>.</a:t>
            </a:r>
          </a:p>
        </p:txBody>
      </p:sp>
    </p:spTree>
    <p:extLst>
      <p:ext uri="{BB962C8B-B14F-4D97-AF65-F5344CB8AC3E}">
        <p14:creationId xmlns:p14="http://schemas.microsoft.com/office/powerpoint/2010/main" val="22227066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208"/>
                                        </p:tgtEl>
                                        <p:attrNameLst>
                                          <p:attrName>style.visibility</p:attrName>
                                        </p:attrNameLst>
                                      </p:cBhvr>
                                      <p:to>
                                        <p:strVal val="visible"/>
                                      </p:to>
                                    </p:set>
                                    <p:anim calcmode="lin" valueType="num">
                                      <p:cBhvr>
                                        <p:cTn id="7" dur="1000" fill="hold"/>
                                        <p:tgtEl>
                                          <p:spTgt spid="208"/>
                                        </p:tgtEl>
                                        <p:attrNameLst>
                                          <p:attrName>ppt_w</p:attrName>
                                        </p:attrNameLst>
                                      </p:cBhvr>
                                      <p:tavLst>
                                        <p:tav tm="0">
                                          <p:val>
                                            <p:fltVal val="0"/>
                                          </p:val>
                                        </p:tav>
                                        <p:tav tm="100000">
                                          <p:val>
                                            <p:strVal val="#ppt_w"/>
                                          </p:val>
                                        </p:tav>
                                      </p:tavLst>
                                    </p:anim>
                                    <p:anim calcmode="lin" valueType="num">
                                      <p:cBhvr>
                                        <p:cTn id="8" dur="1000" fill="hold"/>
                                        <p:tgtEl>
                                          <p:spTgt spid="208"/>
                                        </p:tgtEl>
                                        <p:attrNameLst>
                                          <p:attrName>ppt_h</p:attrName>
                                        </p:attrNameLst>
                                      </p:cBhvr>
                                      <p:tavLst>
                                        <p:tav tm="0">
                                          <p:val>
                                            <p:fltVal val="0"/>
                                          </p:val>
                                        </p:tav>
                                        <p:tav tm="100000">
                                          <p:val>
                                            <p:strVal val="#ppt_h"/>
                                          </p:val>
                                        </p:tav>
                                      </p:tavLst>
                                    </p:anim>
                                    <p:anim calcmode="lin" valueType="num">
                                      <p:cBhvr>
                                        <p:cTn id="9" dur="1000" fill="hold"/>
                                        <p:tgtEl>
                                          <p:spTgt spid="2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8" fill="hold" grpId="0" nodeType="clickEffect">
                                  <p:stCondLst>
                                    <p:cond delay="0"/>
                                  </p:stCondLst>
                                  <p:iterate>
                                    <p:tmAbs val="0"/>
                                  </p:iterate>
                                  <p:childTnLst>
                                    <p:set>
                                      <p:cBhvr>
                                        <p:cTn id="14" fill="hold"/>
                                        <p:tgtEl>
                                          <p:spTgt spid="209"/>
                                        </p:tgtEl>
                                        <p:attrNameLst>
                                          <p:attrName>style.visibility</p:attrName>
                                        </p:attrNameLst>
                                      </p:cBhvr>
                                      <p:to>
                                        <p:strVal val="visible"/>
                                      </p:to>
                                    </p:set>
                                    <p:anim calcmode="lin" valueType="num">
                                      <p:cBhvr>
                                        <p:cTn id="15" dur="1000" fill="hold"/>
                                        <p:tgtEl>
                                          <p:spTgt spid="209"/>
                                        </p:tgtEl>
                                        <p:attrNameLst>
                                          <p:attrName>ppt_w</p:attrName>
                                        </p:attrNameLst>
                                      </p:cBhvr>
                                      <p:tavLst>
                                        <p:tav tm="0">
                                          <p:val>
                                            <p:fltVal val="0"/>
                                          </p:val>
                                        </p:tav>
                                        <p:tav tm="100000">
                                          <p:val>
                                            <p:strVal val="#ppt_w"/>
                                          </p:val>
                                        </p:tav>
                                      </p:tavLst>
                                    </p:anim>
                                    <p:anim calcmode="lin" valueType="num">
                                      <p:cBhvr>
                                        <p:cTn id="16" dur="1000" fill="hold"/>
                                        <p:tgtEl>
                                          <p:spTgt spid="209"/>
                                        </p:tgtEl>
                                        <p:attrNameLst>
                                          <p:attrName>ppt_h</p:attrName>
                                        </p:attrNameLst>
                                      </p:cBhvr>
                                      <p:tavLst>
                                        <p:tav tm="0">
                                          <p:val>
                                            <p:fltVal val="0"/>
                                          </p:val>
                                        </p:tav>
                                        <p:tav tm="100000">
                                          <p:val>
                                            <p:strVal val="#ppt_h"/>
                                          </p:val>
                                        </p:tav>
                                      </p:tavLst>
                                    </p:anim>
                                    <p:anim calcmode="lin" valueType="num">
                                      <p:cBhvr>
                                        <p:cTn id="17" dur="1000" fill="hold"/>
                                        <p:tgtEl>
                                          <p:spTgt spid="2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8" fill="hold" grpId="0" nodeType="clickEffect">
                                  <p:stCondLst>
                                    <p:cond delay="0"/>
                                  </p:stCondLst>
                                  <p:iterate>
                                    <p:tmAbs val="0"/>
                                  </p:iterate>
                                  <p:childTnLst>
                                    <p:set>
                                      <p:cBhvr>
                                        <p:cTn id="22" fill="hold"/>
                                        <p:tgtEl>
                                          <p:spTgt spid="207"/>
                                        </p:tgtEl>
                                        <p:attrNameLst>
                                          <p:attrName>style.visibility</p:attrName>
                                        </p:attrNameLst>
                                      </p:cBhvr>
                                      <p:to>
                                        <p:strVal val="visible"/>
                                      </p:to>
                                    </p:set>
                                    <p:anim calcmode="lin" valueType="num">
                                      <p:cBhvr>
                                        <p:cTn id="23" dur="1000" fill="hold"/>
                                        <p:tgtEl>
                                          <p:spTgt spid="207"/>
                                        </p:tgtEl>
                                        <p:attrNameLst>
                                          <p:attrName>ppt_w</p:attrName>
                                        </p:attrNameLst>
                                      </p:cBhvr>
                                      <p:tavLst>
                                        <p:tav tm="0">
                                          <p:val>
                                            <p:fltVal val="0"/>
                                          </p:val>
                                        </p:tav>
                                        <p:tav tm="100000">
                                          <p:val>
                                            <p:strVal val="#ppt_w"/>
                                          </p:val>
                                        </p:tav>
                                      </p:tavLst>
                                    </p:anim>
                                    <p:anim calcmode="lin" valueType="num">
                                      <p:cBhvr>
                                        <p:cTn id="24" dur="1000" fill="hold"/>
                                        <p:tgtEl>
                                          <p:spTgt spid="207"/>
                                        </p:tgtEl>
                                        <p:attrNameLst>
                                          <p:attrName>ppt_h</p:attrName>
                                        </p:attrNameLst>
                                      </p:cBhvr>
                                      <p:tavLst>
                                        <p:tav tm="0">
                                          <p:val>
                                            <p:fltVal val="0"/>
                                          </p:val>
                                        </p:tav>
                                        <p:tav tm="100000">
                                          <p:val>
                                            <p:strVal val="#ppt_h"/>
                                          </p:val>
                                        </p:tav>
                                      </p:tavLst>
                                    </p:anim>
                                    <p:anim calcmode="lin" valueType="num">
                                      <p:cBhvr>
                                        <p:cTn id="25" dur="1000" fill="hold"/>
                                        <p:tgtEl>
                                          <p:spTgt spid="20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P spid="208" grpId="0" animBg="1" advAuto="0"/>
      <p:bldP spid="209"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otes, Preface:…"/>
          <p:cNvSpPr txBox="1">
            <a:spLocks noGrp="1"/>
          </p:cNvSpPr>
          <p:nvPr>
            <p:ph type="body" idx="1"/>
          </p:nvPr>
        </p:nvSpPr>
        <p:spPr>
          <a:xfrm>
            <a:off x="669726" y="1268760"/>
            <a:ext cx="7804547" cy="4955773"/>
          </a:xfrm>
          <a:prstGeom prst="rect">
            <a:avLst/>
          </a:prstGeom>
        </p:spPr>
        <p:txBody>
          <a:bodyPr>
            <a:normAutofit fontScale="92500" lnSpcReduction="20000"/>
          </a:bodyPr>
          <a:lstStyle/>
          <a:p>
            <a:pPr marL="0" indent="0" defTabSz="321457">
              <a:spcBef>
                <a:spcPts val="281"/>
              </a:spcBef>
              <a:buSzTx/>
              <a:buNone/>
              <a:defRPr sz="3100">
                <a:uFill>
                  <a:solidFill>
                    <a:srgbClr val="000000"/>
                  </a:solidFill>
                </a:uFill>
                <a:latin typeface="Cambria"/>
                <a:ea typeface="Cambria"/>
                <a:cs typeface="Cambria"/>
                <a:sym typeface="Cambria"/>
              </a:defRPr>
            </a:pPr>
            <a:r>
              <a:rPr b="1" dirty="0"/>
              <a:t>Cotes, Preface:</a:t>
            </a:r>
            <a:endParaRPr lang="el-GR" b="1" dirty="0"/>
          </a:p>
          <a:p>
            <a:pPr marL="0" indent="0" defTabSz="321457">
              <a:spcBef>
                <a:spcPts val="281"/>
              </a:spcBef>
              <a:buSzTx/>
              <a:buNone/>
              <a:defRPr sz="3100">
                <a:uFill>
                  <a:solidFill>
                    <a:srgbClr val="000000"/>
                  </a:solidFill>
                </a:uFill>
                <a:latin typeface="Cambria"/>
                <a:ea typeface="Cambria"/>
                <a:cs typeface="Cambria"/>
                <a:sym typeface="Cambria"/>
              </a:defRPr>
            </a:pPr>
            <a:endParaRPr b="1" dirty="0"/>
          </a:p>
          <a:p>
            <a:pPr marL="0" indent="0" algn="just" defTabSz="321457">
              <a:lnSpc>
                <a:spcPct val="120000"/>
              </a:lnSpc>
              <a:spcBef>
                <a:spcPts val="0"/>
              </a:spcBef>
              <a:buSzTx/>
              <a:buNone/>
              <a:defRPr sz="3100">
                <a:uFill>
                  <a:solidFill>
                    <a:srgbClr val="000000"/>
                  </a:solidFill>
                </a:uFill>
                <a:latin typeface="Cambria"/>
                <a:ea typeface="Cambria"/>
                <a:cs typeface="Cambria"/>
                <a:sym typeface="Cambria"/>
              </a:defRPr>
            </a:pPr>
            <a:r>
              <a:rPr dirty="0"/>
              <a:t>“</a:t>
            </a:r>
            <a:r>
              <a:rPr lang="el-GR" dirty="0"/>
              <a:t>Είναι έργο της πραγματικής φιλοσοφίας να αντλεί τις φύσεις των πραγμάτων από αιτίες που υπάρχουν πραγματικά, και να </a:t>
            </a:r>
            <a:r>
              <a:rPr lang="el-GR" b="1" dirty="0"/>
              <a:t>αναζητά εκείνους τους νόμους με τους οποίους ο ανώτατος τεχνίτης </a:t>
            </a:r>
            <a:r>
              <a:rPr lang="el-GR" dirty="0"/>
              <a:t>θέλησε να εδραιώσει την πιο όμορφη αυτή φύση του κόσμου, και </a:t>
            </a:r>
            <a:r>
              <a:rPr lang="el-GR" b="1" dirty="0"/>
              <a:t>όχι εκείνους τους νόμους με τους οποίους θα μπορούσε να το είχε κάνει</a:t>
            </a:r>
            <a:r>
              <a:rPr lang="el-GR" dirty="0"/>
              <a:t>, εάν έτσι τον ευχαριστούσε». </a:t>
            </a:r>
          </a:p>
          <a:p>
            <a:pPr marL="0" indent="0" algn="just" defTabSz="321457">
              <a:lnSpc>
                <a:spcPct val="120000"/>
              </a:lnSpc>
              <a:spcBef>
                <a:spcPts val="0"/>
              </a:spcBef>
              <a:buSzTx/>
              <a:buNone/>
              <a:defRPr sz="3100">
                <a:uFill>
                  <a:solidFill>
                    <a:srgbClr val="000000"/>
                  </a:solidFill>
                </a:uFill>
                <a:latin typeface="Cambria"/>
                <a:ea typeface="Cambria"/>
                <a:cs typeface="Cambria"/>
                <a:sym typeface="Cambria"/>
              </a:defRPr>
            </a:pPr>
            <a:endParaRPr dirty="0"/>
          </a:p>
          <a:p>
            <a:pPr marL="0" indent="0" defTabSz="321457">
              <a:spcBef>
                <a:spcPts val="0"/>
              </a:spcBef>
              <a:buSzTx/>
              <a:buNone/>
              <a:defRPr sz="3100">
                <a:uFill>
                  <a:solidFill>
                    <a:srgbClr val="000000"/>
                  </a:solidFill>
                </a:uFill>
                <a:latin typeface="Cambria"/>
                <a:ea typeface="Cambria"/>
                <a:cs typeface="Cambria"/>
                <a:sym typeface="Cambria"/>
              </a:defRPr>
            </a:pPr>
            <a:endParaRPr dirty="0"/>
          </a:p>
          <a:p>
            <a:pPr marL="0" indent="0" defTabSz="321457">
              <a:spcBef>
                <a:spcPts val="0"/>
              </a:spcBef>
              <a:buSzTx/>
              <a:buNone/>
              <a:defRPr sz="3100">
                <a:uFill>
                  <a:solidFill>
                    <a:srgbClr val="000000"/>
                  </a:solidFill>
                </a:uFill>
                <a:latin typeface="Cambria"/>
                <a:ea typeface="Cambria"/>
                <a:cs typeface="Cambria"/>
                <a:sym typeface="Cambria"/>
              </a:defRPr>
            </a:pPr>
            <a:endParaRPr dirty="0"/>
          </a:p>
        </p:txBody>
      </p:sp>
      <p:sp>
        <p:nvSpPr>
          <p:cNvPr id="213" name="-&gt; οι νόμοι δεν βρίσκονται a priori, αλλά με εμπειρική έρευνα"/>
          <p:cNvSpPr txBox="1"/>
          <p:nvPr/>
        </p:nvSpPr>
        <p:spPr>
          <a:xfrm>
            <a:off x="770749" y="5042930"/>
            <a:ext cx="7663958"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321457">
              <a:defRPr sz="3100" b="0">
                <a:uFill>
                  <a:solidFill>
                    <a:srgbClr val="000000"/>
                  </a:solidFill>
                </a:uFill>
                <a:latin typeface="Cambria"/>
                <a:ea typeface="Cambria"/>
                <a:cs typeface="Cambria"/>
                <a:sym typeface="Cambria"/>
              </a:defRPr>
            </a:pPr>
            <a:r>
              <a:rPr sz="2180" dirty="0"/>
              <a:t>-&gt; </a:t>
            </a:r>
            <a:r>
              <a:rPr sz="2180" dirty="0" err="1"/>
              <a:t>οι</a:t>
            </a:r>
            <a:r>
              <a:rPr sz="2180" dirty="0"/>
              <a:t> </a:t>
            </a:r>
            <a:r>
              <a:rPr sz="2180" dirty="0" err="1"/>
              <a:t>νόμοι</a:t>
            </a:r>
            <a:r>
              <a:rPr sz="2180" dirty="0"/>
              <a:t> </a:t>
            </a:r>
            <a:r>
              <a:rPr sz="2180" dirty="0" err="1"/>
              <a:t>δεν</a:t>
            </a:r>
            <a:r>
              <a:rPr sz="2180" dirty="0"/>
              <a:t> β</a:t>
            </a:r>
            <a:r>
              <a:rPr sz="2180" dirty="0" err="1"/>
              <a:t>ρίσκοντ</a:t>
            </a:r>
            <a:r>
              <a:rPr sz="2180" dirty="0"/>
              <a:t>αι </a:t>
            </a:r>
            <a:r>
              <a:rPr sz="2180" b="1" dirty="0"/>
              <a:t>a priori</a:t>
            </a:r>
            <a:r>
              <a:rPr sz="2180" dirty="0"/>
              <a:t>, αλλά με </a:t>
            </a:r>
            <a:r>
              <a:rPr sz="2180" b="1" dirty="0"/>
              <a:t>εμπειρική έρευνα</a:t>
            </a:r>
          </a:p>
        </p:txBody>
      </p:sp>
      <p:sp>
        <p:nvSpPr>
          <p:cNvPr id="3" name="Title 2">
            <a:extLst>
              <a:ext uri="{FF2B5EF4-FFF2-40B4-BE49-F238E27FC236}">
                <a16:creationId xmlns:a16="http://schemas.microsoft.com/office/drawing/2014/main" id="{BA709701-F8C2-3F40-965C-B5177CBFC156}"/>
              </a:ext>
            </a:extLst>
          </p:cNvPr>
          <p:cNvSpPr>
            <a:spLocks noGrp="1"/>
          </p:cNvSpPr>
          <p:nvPr>
            <p:ph type="title"/>
          </p:nvPr>
        </p:nvSpPr>
        <p:spPr/>
        <p:txBody>
          <a:bodyPr/>
          <a:lstStyle/>
          <a:p>
            <a:endParaRPr lang="en-GR" dirty="0"/>
          </a:p>
        </p:txBody>
      </p:sp>
    </p:spTree>
    <p:extLst>
      <p:ext uri="{BB962C8B-B14F-4D97-AF65-F5344CB8AC3E}">
        <p14:creationId xmlns:p14="http://schemas.microsoft.com/office/powerpoint/2010/main" val="25359532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0" nodeType="clickEffect">
                                  <p:stCondLst>
                                    <p:cond delay="0"/>
                                  </p:stCondLst>
                                  <p:iterate>
                                    <p:tmAbs val="0"/>
                                  </p:iterate>
                                  <p:childTnLst>
                                    <p:set>
                                      <p:cBhvr>
                                        <p:cTn id="6" fill="hold"/>
                                        <p:tgtEl>
                                          <p:spTgt spid="213"/>
                                        </p:tgtEl>
                                        <p:attrNameLst>
                                          <p:attrName>style.visibility</p:attrName>
                                        </p:attrNameLst>
                                      </p:cBhvr>
                                      <p:to>
                                        <p:strVal val="visible"/>
                                      </p:to>
                                    </p:set>
                                    <p:anim calcmode="lin" valueType="num">
                                      <p:cBhvr>
                                        <p:cTn id="7" dur="1000" fill="hold"/>
                                        <p:tgtEl>
                                          <p:spTgt spid="213"/>
                                        </p:tgtEl>
                                        <p:attrNameLst>
                                          <p:attrName>ppt_w</p:attrName>
                                        </p:attrNameLst>
                                      </p:cBhvr>
                                      <p:tavLst>
                                        <p:tav tm="0">
                                          <p:val>
                                            <p:fltVal val="0"/>
                                          </p:val>
                                        </p:tav>
                                        <p:tav tm="100000">
                                          <p:val>
                                            <p:strVal val="#ppt_w"/>
                                          </p:val>
                                        </p:tav>
                                      </p:tavLst>
                                    </p:anim>
                                    <p:anim calcmode="lin" valueType="num">
                                      <p:cBhvr>
                                        <p:cTn id="8" dur="1000" fill="hold"/>
                                        <p:tgtEl>
                                          <p:spTgt spid="213"/>
                                        </p:tgtEl>
                                        <p:attrNameLst>
                                          <p:attrName>ppt_h</p:attrName>
                                        </p:attrNameLst>
                                      </p:cBhvr>
                                      <p:tavLst>
                                        <p:tav tm="0">
                                          <p:val>
                                            <p:fltVal val="0"/>
                                          </p:val>
                                        </p:tav>
                                        <p:tav tm="100000">
                                          <p:val>
                                            <p:strVal val="#ppt_h"/>
                                          </p:val>
                                        </p:tav>
                                      </p:tavLst>
                                    </p:anim>
                                    <p:anim calcmode="lin" valueType="num">
                                      <p:cBhvr>
                                        <p:cTn id="9" dur="1000" fill="hold"/>
                                        <p:tgtEl>
                                          <p:spTgt spid="2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otes:…"/>
          <p:cNvSpPr txBox="1">
            <a:spLocks noGrp="1"/>
          </p:cNvSpPr>
          <p:nvPr>
            <p:ph type="body" idx="1"/>
          </p:nvPr>
        </p:nvSpPr>
        <p:spPr>
          <a:xfrm>
            <a:off x="669727" y="1356828"/>
            <a:ext cx="7804547" cy="4955773"/>
          </a:xfrm>
          <a:prstGeom prst="rect">
            <a:avLst/>
          </a:prstGeom>
        </p:spPr>
        <p:txBody>
          <a:bodyPr>
            <a:normAutofit fontScale="77500" lnSpcReduction="20000"/>
          </a:bodyPr>
          <a:lstStyle/>
          <a:p>
            <a:pPr marL="0" indent="0" defTabSz="321457">
              <a:spcBef>
                <a:spcPts val="0"/>
              </a:spcBef>
              <a:buSzTx/>
              <a:buNone/>
              <a:defRPr sz="2800">
                <a:uFill>
                  <a:solidFill>
                    <a:srgbClr val="000000"/>
                  </a:solidFill>
                </a:uFill>
                <a:latin typeface="Cambria"/>
                <a:ea typeface="Cambria"/>
                <a:cs typeface="Cambria"/>
                <a:sym typeface="Cambria"/>
              </a:defRPr>
            </a:pPr>
            <a:r>
              <a:rPr b="1" dirty="0"/>
              <a:t>Cotes</a:t>
            </a:r>
            <a:r>
              <a:rPr dirty="0"/>
              <a:t>: </a:t>
            </a:r>
          </a:p>
          <a:p>
            <a:pPr marL="0" indent="0" defTabSz="321457">
              <a:spcBef>
                <a:spcPts val="0"/>
              </a:spcBef>
              <a:buSzTx/>
              <a:buNone/>
              <a:defRPr sz="2800">
                <a:uFill>
                  <a:solidFill>
                    <a:srgbClr val="000000"/>
                  </a:solidFill>
                </a:uFill>
                <a:latin typeface="Cambria"/>
                <a:ea typeface="Cambria"/>
                <a:cs typeface="Cambria"/>
                <a:sym typeface="Cambria"/>
              </a:defRPr>
            </a:pPr>
            <a:endParaRPr dirty="0"/>
          </a:p>
          <a:p>
            <a:pPr marL="0" indent="0" algn="just" defTabSz="321457">
              <a:lnSpc>
                <a:spcPct val="120000"/>
              </a:lnSpc>
              <a:spcBef>
                <a:spcPts val="0"/>
              </a:spcBef>
              <a:buSzTx/>
              <a:buNone/>
              <a:defRPr sz="2800">
                <a:uFill>
                  <a:solidFill>
                    <a:srgbClr val="000000"/>
                  </a:solidFill>
                </a:uFill>
                <a:latin typeface="Cambria"/>
                <a:ea typeface="Cambria"/>
                <a:cs typeface="Cambria"/>
                <a:sym typeface="Cambria"/>
              </a:defRPr>
            </a:pPr>
            <a:r>
              <a:rPr lang="el-GR" b="1" dirty="0"/>
              <a:t>«Από την πηγή αυτή </a:t>
            </a:r>
            <a:r>
              <a:rPr b="1" dirty="0"/>
              <a:t>[</a:t>
            </a:r>
            <a:r>
              <a:rPr lang="el-GR" b="1" dirty="0"/>
              <a:t>την τέλεια ελεύθερη βούληση του Θεού</a:t>
            </a:r>
            <a:r>
              <a:rPr b="1" dirty="0"/>
              <a:t>]</a:t>
            </a:r>
            <a:r>
              <a:rPr dirty="0"/>
              <a:t>, </a:t>
            </a:r>
            <a:r>
              <a:rPr lang="el-GR" dirty="0"/>
              <a:t>τότε</a:t>
            </a:r>
            <a:r>
              <a:rPr dirty="0"/>
              <a:t>, </a:t>
            </a:r>
            <a:r>
              <a:rPr lang="el-GR" b="1" dirty="0"/>
              <a:t>έχουν προέλθει όλοι οι νόμοι που ονομάζονται νόμοι της φύσης</a:t>
            </a:r>
            <a:r>
              <a:rPr lang="el-GR" dirty="0"/>
              <a:t>, όπου εμφανίζονται σίγουρα πολλά ίχνη της υψηλότατης σοφίας και διαβούλευσης</a:t>
            </a:r>
            <a:r>
              <a:rPr dirty="0"/>
              <a:t>, </a:t>
            </a:r>
            <a:r>
              <a:rPr lang="el-GR" dirty="0"/>
              <a:t>αλλά </a:t>
            </a:r>
            <a:r>
              <a:rPr lang="el-GR" b="1" dirty="0"/>
              <a:t>όχι και ίχνη αναγκαιότητας</a:t>
            </a:r>
            <a:r>
              <a:rPr dirty="0"/>
              <a:t>. </a:t>
            </a:r>
            <a:r>
              <a:rPr lang="el-GR" dirty="0"/>
              <a:t>Ως εκ τούτου δεν θα πρέπει να αναζητούμε αυτούς τους νόμους χρησιμοποιώντας αναξιόπιστες εικασίες, αλλά να τους μαθαίνουμε </a:t>
            </a:r>
            <a:r>
              <a:rPr lang="el-GR" b="1" dirty="0"/>
              <a:t>παρατηρώντας</a:t>
            </a:r>
            <a:r>
              <a:rPr lang="el-GR" dirty="0"/>
              <a:t> και </a:t>
            </a:r>
            <a:r>
              <a:rPr lang="el-GR" b="1" dirty="0"/>
              <a:t>εκτελώντας πειράματα»</a:t>
            </a:r>
            <a:r>
              <a:rPr dirty="0"/>
              <a:t>.</a:t>
            </a:r>
          </a:p>
          <a:p>
            <a:pPr marL="0" indent="0" defTabSz="321457">
              <a:spcBef>
                <a:spcPts val="0"/>
              </a:spcBef>
              <a:buSzTx/>
              <a:buNone/>
              <a:defRPr sz="2800" b="1">
                <a:uFill>
                  <a:solidFill>
                    <a:srgbClr val="000000"/>
                  </a:solidFill>
                </a:uFill>
                <a:latin typeface="Cambria"/>
                <a:ea typeface="Cambria"/>
                <a:cs typeface="Cambria"/>
                <a:sym typeface="Cambria"/>
              </a:defRPr>
            </a:pPr>
            <a:endParaRPr dirty="0"/>
          </a:p>
          <a:p>
            <a:pPr marL="0" indent="0" defTabSz="321457">
              <a:spcBef>
                <a:spcPts val="0"/>
              </a:spcBef>
              <a:buSzTx/>
              <a:buNone/>
              <a:defRPr sz="2800" b="1">
                <a:uFill>
                  <a:solidFill>
                    <a:srgbClr val="000000"/>
                  </a:solidFill>
                </a:uFill>
                <a:latin typeface="Cambria"/>
                <a:ea typeface="Cambria"/>
                <a:cs typeface="Cambria"/>
                <a:sym typeface="Cambria"/>
              </a:defRPr>
            </a:pPr>
            <a:endParaRPr dirty="0"/>
          </a:p>
          <a:p>
            <a:pPr marL="0" indent="0" defTabSz="321457">
              <a:spcBef>
                <a:spcPts val="0"/>
              </a:spcBef>
              <a:buSzTx/>
              <a:buNone/>
              <a:defRPr sz="2800" b="1">
                <a:uFill>
                  <a:solidFill>
                    <a:srgbClr val="000000"/>
                  </a:solidFill>
                </a:uFill>
                <a:latin typeface="Cambria"/>
                <a:ea typeface="Cambria"/>
                <a:cs typeface="Cambria"/>
                <a:sym typeface="Cambria"/>
              </a:defRPr>
            </a:pPr>
            <a:endParaRPr dirty="0"/>
          </a:p>
          <a:p>
            <a:pPr marL="0" indent="0" defTabSz="321457">
              <a:spcBef>
                <a:spcPts val="0"/>
              </a:spcBef>
              <a:buSzTx/>
              <a:buNone/>
              <a:defRPr sz="2800">
                <a:uFill>
                  <a:solidFill>
                    <a:srgbClr val="000000"/>
                  </a:solidFill>
                </a:uFill>
                <a:latin typeface="Cambria"/>
                <a:ea typeface="Cambria"/>
                <a:cs typeface="Cambria"/>
                <a:sym typeface="Cambria"/>
              </a:defRPr>
            </a:pPr>
            <a:r>
              <a:rPr dirty="0"/>
              <a:t>-&gt; </a:t>
            </a:r>
            <a:r>
              <a:rPr dirty="0" err="1"/>
              <a:t>Πώς</a:t>
            </a:r>
            <a:r>
              <a:rPr dirty="0"/>
              <a:t> </a:t>
            </a:r>
            <a:r>
              <a:rPr dirty="0" err="1"/>
              <a:t>όμως</a:t>
            </a:r>
            <a:r>
              <a:rPr dirty="0"/>
              <a:t> α</a:t>
            </a:r>
            <a:r>
              <a:rPr dirty="0" err="1"/>
              <a:t>κρι</a:t>
            </a:r>
            <a:r>
              <a:rPr dirty="0"/>
              <a:t>βώς φτάνουμε στους θεμελιώδεις νόμους;</a:t>
            </a:r>
          </a:p>
        </p:txBody>
      </p:sp>
    </p:spTree>
    <p:extLst>
      <p:ext uri="{BB962C8B-B14F-4D97-AF65-F5344CB8AC3E}">
        <p14:creationId xmlns:p14="http://schemas.microsoft.com/office/powerpoint/2010/main" val="138230546"/>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Newton to Cotes, 28 March 1713…"/>
          <p:cNvSpPr txBox="1">
            <a:spLocks noGrp="1"/>
          </p:cNvSpPr>
          <p:nvPr>
            <p:ph type="body" idx="1"/>
          </p:nvPr>
        </p:nvSpPr>
        <p:spPr>
          <a:xfrm>
            <a:off x="307559" y="96998"/>
            <a:ext cx="8387904" cy="6540986"/>
          </a:xfrm>
          <a:prstGeom prst="rect">
            <a:avLst/>
          </a:prstGeom>
        </p:spPr>
        <p:txBody>
          <a:bodyPr>
            <a:normAutofit fontScale="62500" lnSpcReduction="20000"/>
          </a:bodyPr>
          <a:lstStyle/>
          <a:p>
            <a:pPr marL="0" indent="0" defTabSz="244308">
              <a:lnSpc>
                <a:spcPct val="120000"/>
              </a:lnSpc>
              <a:spcBef>
                <a:spcPts val="0"/>
              </a:spcBef>
              <a:buSzTx/>
              <a:buNone/>
              <a:defRPr sz="2660">
                <a:uFill>
                  <a:solidFill>
                    <a:srgbClr val="000000"/>
                  </a:solidFill>
                </a:uFill>
                <a:latin typeface="Cambria"/>
                <a:ea typeface="Cambria"/>
                <a:cs typeface="Cambria"/>
                <a:sym typeface="Cambria"/>
              </a:defRPr>
            </a:pPr>
            <a:r>
              <a:rPr b="1" dirty="0"/>
              <a:t>Newton to Cotes, 28 March 1713</a:t>
            </a:r>
          </a:p>
          <a:p>
            <a:pPr marL="0" indent="0" defTabSz="244308">
              <a:lnSpc>
                <a:spcPct val="120000"/>
              </a:lnSpc>
              <a:spcBef>
                <a:spcPts val="0"/>
              </a:spcBef>
              <a:buSzTx/>
              <a:buNone/>
              <a:defRPr sz="2660">
                <a:uFill>
                  <a:solidFill>
                    <a:srgbClr val="000000"/>
                  </a:solidFill>
                </a:uFill>
                <a:latin typeface="Cambria"/>
                <a:ea typeface="Cambria"/>
                <a:cs typeface="Cambria"/>
                <a:sym typeface="Cambria"/>
              </a:defRPr>
            </a:pPr>
            <a:endParaRPr b="1" dirty="0"/>
          </a:p>
          <a:p>
            <a:pPr marL="0" indent="0" algn="just" defTabSz="244308">
              <a:lnSpc>
                <a:spcPct val="120000"/>
              </a:lnSpc>
              <a:spcBef>
                <a:spcPts val="0"/>
              </a:spcBef>
              <a:buSzTx/>
              <a:buNone/>
              <a:defRPr sz="2660">
                <a:uFill>
                  <a:solidFill>
                    <a:srgbClr val="000000"/>
                  </a:solidFill>
                </a:uFill>
                <a:latin typeface="Cambria"/>
                <a:ea typeface="Cambria"/>
                <a:cs typeface="Cambria"/>
                <a:sym typeface="Cambria"/>
              </a:defRPr>
            </a:pPr>
            <a:r>
              <a:rPr b="1" dirty="0"/>
              <a:t>“</a:t>
            </a:r>
            <a:r>
              <a:rPr dirty="0"/>
              <a:t>… </a:t>
            </a:r>
            <a:r>
              <a:rPr lang="el-GR" b="1" dirty="0"/>
              <a:t>στη γεωμετρία η λέξη «υπόθεση» δεν θεωρείται υπό τόσο ευρεία έννοια ώστε να συμπεριλαμβάνει τα αξιώματα και τις αρχές</a:t>
            </a:r>
            <a:r>
              <a:rPr dirty="0"/>
              <a:t>, </a:t>
            </a:r>
            <a:r>
              <a:rPr lang="el-GR" dirty="0"/>
              <a:t>έτσι</a:t>
            </a:r>
            <a:r>
              <a:rPr dirty="0"/>
              <a:t> </a:t>
            </a:r>
            <a:r>
              <a:rPr lang="el-GR" b="1" dirty="0"/>
              <a:t>στην πειραματική φιλοσοφία δεν θεωρείται υπό τόσο ευρεία έννοια ώστε να συμπεριλαμβάνει τις </a:t>
            </a:r>
            <a:r>
              <a:rPr lang="el-GR" b="1" u="sng" dirty="0"/>
              <a:t>πρώτες αρχές ή αξιώματα που αποκαλώ τους νόμους της κίνησης</a:t>
            </a:r>
            <a:r>
              <a:rPr lang="el-GR" b="1" dirty="0"/>
              <a:t>. </a:t>
            </a:r>
            <a:r>
              <a:rPr lang="el-GR" dirty="0"/>
              <a:t>Οι αρχές αυτές </a:t>
            </a:r>
            <a:r>
              <a:rPr lang="el-GR" b="1" u="sng" dirty="0"/>
              <a:t>παράγονται από τα φαινόμενα</a:t>
            </a:r>
            <a:r>
              <a:rPr lang="el-GR" b="1" dirty="0"/>
              <a:t>  </a:t>
            </a:r>
            <a:r>
              <a:rPr lang="el-GR" dirty="0"/>
              <a:t>και </a:t>
            </a:r>
            <a:r>
              <a:rPr lang="el-GR" b="1" dirty="0"/>
              <a:t>γίνονται γενικές μέσω της </a:t>
            </a:r>
            <a:r>
              <a:rPr lang="el-GR" b="1" u="sng" dirty="0"/>
              <a:t>επαγωγής </a:t>
            </a:r>
            <a:r>
              <a:rPr dirty="0"/>
              <a:t>: </a:t>
            </a:r>
            <a:r>
              <a:rPr lang="el-GR" dirty="0"/>
              <a:t>που είναι και </a:t>
            </a:r>
            <a:r>
              <a:rPr lang="el-GR" b="1" u="sng" dirty="0"/>
              <a:t>η ανώτερη απόδειξη </a:t>
            </a:r>
            <a:r>
              <a:rPr lang="el-GR" dirty="0"/>
              <a:t>που μπορεί να έχει μια πρόταση σε αυτή τη φιλοσοφία. Και η λέξη «</a:t>
            </a:r>
            <a:r>
              <a:rPr lang="el-GR" b="1" dirty="0"/>
              <a:t>υπόθεση</a:t>
            </a:r>
            <a:r>
              <a:rPr lang="el-GR" dirty="0"/>
              <a:t>» χρησιμοποιείται εδώ από εμένα για να δηλώσει μόνο μια τέτοια πρόταση όπως είναι </a:t>
            </a:r>
            <a:r>
              <a:rPr lang="el-GR" b="1" dirty="0"/>
              <a:t>όχι ως ένα φαινόμενο ούτε παραγόμενη από οποιαδήποτε φαινόμενα αλλά όπως αυτή εικάζεται ή υποτίθεται χωρίς οποιαδήποτε πειραματική απόδειξη.</a:t>
            </a:r>
            <a:r>
              <a:rPr lang="el-GR" dirty="0"/>
              <a:t> </a:t>
            </a:r>
            <a:endParaRPr dirty="0"/>
          </a:p>
          <a:p>
            <a:pPr marL="0" indent="0" defTabSz="244308">
              <a:lnSpc>
                <a:spcPct val="120000"/>
              </a:lnSpc>
              <a:spcBef>
                <a:spcPts val="0"/>
              </a:spcBef>
              <a:buSzTx/>
              <a:buNone/>
              <a:defRPr sz="2660">
                <a:uFill>
                  <a:solidFill>
                    <a:srgbClr val="000000"/>
                  </a:solidFill>
                </a:uFill>
                <a:latin typeface="Cambria"/>
                <a:ea typeface="Cambria"/>
                <a:cs typeface="Cambria"/>
                <a:sym typeface="Cambria"/>
              </a:defRPr>
            </a:pPr>
            <a:endParaRPr dirty="0"/>
          </a:p>
          <a:p>
            <a:pPr marL="0" indent="0" algn="just" defTabSz="244308">
              <a:lnSpc>
                <a:spcPct val="120000"/>
              </a:lnSpc>
              <a:spcBef>
                <a:spcPts val="0"/>
              </a:spcBef>
              <a:buSzTx/>
              <a:buNone/>
              <a:defRPr sz="2660">
                <a:uFill>
                  <a:solidFill>
                    <a:srgbClr val="000000"/>
                  </a:solidFill>
                </a:uFill>
                <a:latin typeface="Cambria"/>
                <a:ea typeface="Cambria"/>
                <a:cs typeface="Cambria"/>
                <a:sym typeface="Cambria"/>
              </a:defRPr>
            </a:pPr>
            <a:r>
              <a:rPr lang="el-GR" dirty="0"/>
              <a:t>Τώρα η αμοιβαία και αμοιβαία ισοδύναμη έλξη των σωμάτων είναι ένα σκέλος του τρίτου νόμου της κίνησης και το πώς αυτό το σκέλος παράγεται από τα φαινόμενα μπορείτε να το δείτε στο τέλος των αναλογιών για τους νόμους της κίνησης</a:t>
            </a:r>
            <a:r>
              <a:rPr dirty="0"/>
              <a:t>, </a:t>
            </a:r>
            <a:r>
              <a:rPr lang="el-GR" dirty="0"/>
              <a:t>σελ.</a:t>
            </a:r>
            <a:r>
              <a:rPr dirty="0"/>
              <a:t> 22.</a:t>
            </a:r>
            <a:r>
              <a:rPr lang="el-GR" dirty="0">
                <a:solidFill>
                  <a:srgbClr val="408080"/>
                </a:solidFill>
                <a:uFill>
                  <a:solidFill>
                    <a:srgbClr val="408080"/>
                  </a:solidFill>
                </a:uFill>
              </a:rPr>
              <a:t> </a:t>
            </a:r>
            <a:r>
              <a:rPr lang="el-GR" dirty="0">
                <a:solidFill>
                  <a:schemeClr val="tx1"/>
                </a:solidFill>
                <a:uFill>
                  <a:solidFill>
                    <a:srgbClr val="408080"/>
                  </a:solidFill>
                </a:uFill>
              </a:rPr>
              <a:t>Εάν ένα σώμα έλκει ένα άλλο σώμα πλησίον αυτού και </a:t>
            </a:r>
            <a:r>
              <a:rPr lang="el-GR" b="1" dirty="0">
                <a:solidFill>
                  <a:schemeClr val="tx1"/>
                </a:solidFill>
                <a:uFill>
                  <a:solidFill>
                    <a:srgbClr val="408080"/>
                  </a:solidFill>
                </a:uFill>
              </a:rPr>
              <a:t>δεν έλκεται αμοιβαία από το άλλο</a:t>
            </a:r>
            <a:r>
              <a:rPr lang="el-GR" dirty="0">
                <a:solidFill>
                  <a:schemeClr val="tx1"/>
                </a:solidFill>
                <a:uFill>
                  <a:solidFill>
                    <a:srgbClr val="408080"/>
                  </a:solidFill>
                </a:uFill>
              </a:rPr>
              <a:t>: το ελκυόμενο σώμα θα κατευθύνει το άλλο προς αυτό και </a:t>
            </a:r>
            <a:r>
              <a:rPr lang="el-GR" b="1" dirty="0">
                <a:solidFill>
                  <a:schemeClr val="tx1"/>
                </a:solidFill>
                <a:uFill>
                  <a:solidFill>
                    <a:srgbClr val="408080"/>
                  </a:solidFill>
                </a:uFill>
              </a:rPr>
              <a:t>θα φύγουν και τα δύο μαζί με μία επιταχυνόμενη κίνηση στο άπειρο</a:t>
            </a:r>
            <a:r>
              <a:rPr lang="el-GR" dirty="0">
                <a:solidFill>
                  <a:schemeClr val="tx1"/>
                </a:solidFill>
                <a:uFill>
                  <a:solidFill>
                    <a:srgbClr val="408080"/>
                  </a:solidFill>
                </a:uFill>
              </a:rPr>
              <a:t>, όπως θα γινόταν από μια </a:t>
            </a:r>
            <a:r>
              <a:rPr lang="el-GR" b="1" dirty="0" err="1">
                <a:solidFill>
                  <a:schemeClr val="tx1"/>
                </a:solidFill>
                <a:uFill>
                  <a:solidFill>
                    <a:srgbClr val="408080"/>
                  </a:solidFill>
                </a:uFill>
              </a:rPr>
              <a:t>αυτο-κίνητη</a:t>
            </a:r>
            <a:r>
              <a:rPr lang="el-GR" b="1" dirty="0">
                <a:solidFill>
                  <a:schemeClr val="tx1"/>
                </a:solidFill>
                <a:uFill>
                  <a:solidFill>
                    <a:srgbClr val="408080"/>
                  </a:solidFill>
                </a:uFill>
              </a:rPr>
              <a:t> αρχή</a:t>
            </a:r>
            <a:r>
              <a:rPr dirty="0"/>
              <a:t>, </a:t>
            </a:r>
            <a:r>
              <a:rPr lang="el-GR" b="1" dirty="0"/>
              <a:t>σε αντίθεση με τον πρώτο νόμο της κίνησης, </a:t>
            </a:r>
            <a:r>
              <a:rPr lang="el-GR" dirty="0"/>
              <a:t>ενώ</a:t>
            </a:r>
            <a:r>
              <a:rPr lang="el-GR" b="1" dirty="0"/>
              <a:t> δεν υπάρχει κανένα τέτοιο φαινόμενο σε όλη τη φύση». </a:t>
            </a:r>
            <a:endParaRPr dirty="0"/>
          </a:p>
        </p:txBody>
      </p:sp>
    </p:spTree>
    <p:extLst>
      <p:ext uri="{BB962C8B-B14F-4D97-AF65-F5344CB8AC3E}">
        <p14:creationId xmlns:p14="http://schemas.microsoft.com/office/powerpoint/2010/main" val="32669534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Galileo Galilei 1564-1642</a:t>
            </a:r>
          </a:p>
        </p:txBody>
      </p:sp>
      <p:pic>
        <p:nvPicPr>
          <p:cNvPr id="4" name="Content Placeholder 3" descr="https---blogs-images.forbes.com-thelabbench-files-2017-07-L0021979-e1500561648235-1200x990.jpg"/>
          <p:cNvPicPr>
            <a:picLocks noGrp="1" noChangeAspect="1"/>
          </p:cNvPicPr>
          <p:nvPr>
            <p:ph idx="1"/>
          </p:nvPr>
        </p:nvPicPr>
        <p:blipFill>
          <a:blip r:embed="rId2">
            <a:extLst>
              <a:ext uri="{28A0092B-C50C-407E-A947-70E740481C1C}">
                <a14:useLocalDpi xmlns:a14="http://schemas.microsoft.com/office/drawing/2010/main" val="0"/>
              </a:ext>
            </a:extLst>
          </a:blip>
          <a:srcRect l="-25005" r="-25005"/>
          <a:stretch>
            <a:fillRect/>
          </a:stretch>
        </p:blipFill>
        <p:spPr/>
      </p:pic>
    </p:spTree>
    <p:extLst>
      <p:ext uri="{BB962C8B-B14F-4D97-AF65-F5344CB8AC3E}">
        <p14:creationId xmlns:p14="http://schemas.microsoft.com/office/powerpoint/2010/main" val="21428715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rincipia, Scholium to Laws:…"/>
          <p:cNvSpPr txBox="1">
            <a:spLocks noGrp="1"/>
          </p:cNvSpPr>
          <p:nvPr>
            <p:ph type="body" idx="1"/>
          </p:nvPr>
        </p:nvSpPr>
        <p:spPr>
          <a:xfrm>
            <a:off x="669727" y="836865"/>
            <a:ext cx="7804547" cy="5404987"/>
          </a:xfrm>
          <a:prstGeom prst="rect">
            <a:avLst/>
          </a:prstGeom>
        </p:spPr>
        <p:txBody>
          <a:bodyPr>
            <a:normAutofit fontScale="77500" lnSpcReduction="20000"/>
          </a:bodyPr>
          <a:lstStyle/>
          <a:p>
            <a:pPr marL="0" indent="0" defTabSz="321457">
              <a:spcBef>
                <a:spcPts val="0"/>
              </a:spcBef>
              <a:buSzTx/>
              <a:buNone/>
              <a:defRPr sz="3400">
                <a:uFill>
                  <a:solidFill>
                    <a:srgbClr val="000000"/>
                  </a:solidFill>
                </a:uFill>
                <a:latin typeface="Cambria"/>
                <a:ea typeface="Cambria"/>
                <a:cs typeface="Cambria"/>
                <a:sym typeface="Cambria"/>
              </a:defRPr>
            </a:pPr>
            <a:r>
              <a:rPr b="1" dirty="0"/>
              <a:t>Principia, Scholium to Laws:</a:t>
            </a:r>
          </a:p>
          <a:p>
            <a:pPr marL="0" indent="0" defTabSz="321457">
              <a:spcBef>
                <a:spcPts val="0"/>
              </a:spcBef>
              <a:buSzTx/>
              <a:buNone/>
              <a:defRPr sz="3400">
                <a:uFill>
                  <a:solidFill>
                    <a:srgbClr val="000000"/>
                  </a:solidFill>
                </a:uFill>
                <a:latin typeface="Cambria"/>
                <a:ea typeface="Cambria"/>
                <a:cs typeface="Cambria"/>
                <a:sym typeface="Cambria"/>
              </a:defRPr>
            </a:pPr>
            <a:endParaRPr b="1" dirty="0"/>
          </a:p>
          <a:p>
            <a:pPr marL="0" indent="0" algn="just" defTabSz="321457">
              <a:spcBef>
                <a:spcPts val="0"/>
              </a:spcBef>
              <a:buSzTx/>
              <a:buNone/>
              <a:defRPr sz="3400">
                <a:uFill>
                  <a:solidFill>
                    <a:srgbClr val="000000"/>
                  </a:solidFill>
                </a:uFill>
                <a:latin typeface="Cambria"/>
                <a:ea typeface="Cambria"/>
                <a:cs typeface="Cambria"/>
                <a:sym typeface="Cambria"/>
              </a:defRPr>
            </a:pPr>
            <a:r>
              <a:rPr lang="el-GR" dirty="0"/>
              <a:t>«Οι αρχές τις οποίες έχω θέσει ως εδώ γίνονται δεκτές από τους μαθηματικούς και </a:t>
            </a:r>
            <a:r>
              <a:rPr lang="el-GR" b="1" dirty="0"/>
              <a:t>επιβεβαιώνονται από πολλών ειδών πειράματα</a:t>
            </a:r>
            <a:r>
              <a:rPr lang="el-GR" dirty="0"/>
              <a:t>. </a:t>
            </a:r>
          </a:p>
          <a:p>
            <a:pPr marL="0" indent="0" algn="just" defTabSz="321457">
              <a:spcBef>
                <a:spcPts val="0"/>
              </a:spcBef>
              <a:buSzTx/>
              <a:buNone/>
              <a:defRPr sz="3400">
                <a:uFill>
                  <a:solidFill>
                    <a:srgbClr val="000000"/>
                  </a:solidFill>
                </a:uFill>
                <a:latin typeface="Cambria"/>
                <a:ea typeface="Cambria"/>
                <a:cs typeface="Cambria"/>
                <a:sym typeface="Cambria"/>
              </a:defRPr>
            </a:pPr>
            <a:endParaRPr dirty="0"/>
          </a:p>
          <a:p>
            <a:pPr marL="0" indent="0" algn="just" defTabSz="321457">
              <a:spcBef>
                <a:spcPts val="0"/>
              </a:spcBef>
              <a:buSzTx/>
              <a:buNone/>
              <a:defRPr sz="3400">
                <a:uFill>
                  <a:solidFill>
                    <a:srgbClr val="000000"/>
                  </a:solidFill>
                </a:uFill>
                <a:latin typeface="Cambria"/>
                <a:ea typeface="Cambria"/>
                <a:cs typeface="Cambria"/>
                <a:sym typeface="Cambria"/>
              </a:defRPr>
            </a:pPr>
            <a:r>
              <a:rPr lang="el-GR" dirty="0"/>
              <a:t>Μέσω των δύο πρώτων νόμων και των δυο πρώτων αναλογιών</a:t>
            </a:r>
            <a:r>
              <a:rPr dirty="0"/>
              <a:t> </a:t>
            </a:r>
            <a:r>
              <a:rPr lang="el-GR" dirty="0"/>
              <a:t>ο </a:t>
            </a:r>
            <a:r>
              <a:rPr b="1" dirty="0"/>
              <a:t>Galileo</a:t>
            </a:r>
            <a:r>
              <a:rPr dirty="0"/>
              <a:t> </a:t>
            </a:r>
            <a:r>
              <a:rPr lang="el-GR" dirty="0"/>
              <a:t>βρήκε ότι </a:t>
            </a:r>
            <a:r>
              <a:rPr lang="el-GR" b="1" dirty="0"/>
              <a:t>η πτώση των βαριών σωμάτων </a:t>
            </a:r>
            <a:r>
              <a:rPr lang="el-GR" b="1" dirty="0">
                <a:solidFill>
                  <a:schemeClr val="tx1"/>
                </a:solidFill>
              </a:rPr>
              <a:t>είναι ανάλογη με το τετράγωνο του χρόνου </a:t>
            </a:r>
            <a:r>
              <a:rPr lang="el-GR" dirty="0"/>
              <a:t>και ότι η κίνηση </a:t>
            </a:r>
            <a:r>
              <a:rPr dirty="0"/>
              <a:t> </a:t>
            </a:r>
            <a:r>
              <a:rPr lang="el-GR" dirty="0"/>
              <a:t>των </a:t>
            </a:r>
            <a:r>
              <a:rPr lang="el-GR" b="1" dirty="0"/>
              <a:t>βλημάτων</a:t>
            </a:r>
            <a:r>
              <a:rPr lang="el-GR" dirty="0"/>
              <a:t> είναι </a:t>
            </a:r>
            <a:r>
              <a:rPr lang="el-GR" b="1" dirty="0"/>
              <a:t>παραβολική</a:t>
            </a:r>
            <a:r>
              <a:rPr lang="el-GR" dirty="0"/>
              <a:t>, </a:t>
            </a:r>
            <a:r>
              <a:rPr dirty="0"/>
              <a:t> </a:t>
            </a:r>
            <a:r>
              <a:rPr lang="el-GR" dirty="0"/>
              <a:t>όπως </a:t>
            </a:r>
            <a:r>
              <a:rPr lang="el-GR" b="1" u="sng" dirty="0"/>
              <a:t>επιβεβαιώνεται και από το πείραμα</a:t>
            </a:r>
            <a:r>
              <a:rPr dirty="0"/>
              <a:t>, </a:t>
            </a:r>
            <a:r>
              <a:rPr lang="el-GR" dirty="0"/>
              <a:t>εκτός από τις περιπτώσεις εκείνες όπου οι κινήσεις αυτές επιβραδύνονται κάπως από την αντίσταση του αέρα». </a:t>
            </a:r>
            <a:endParaRPr dirty="0"/>
          </a:p>
        </p:txBody>
      </p:sp>
    </p:spTree>
    <p:extLst>
      <p:ext uri="{BB962C8B-B14F-4D97-AF65-F5344CB8AC3E}">
        <p14:creationId xmlns:p14="http://schemas.microsoft.com/office/powerpoint/2010/main" val="3444530121"/>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Newton, unsent letter to Cotes, March 1713…"/>
          <p:cNvSpPr txBox="1">
            <a:spLocks noGrp="1"/>
          </p:cNvSpPr>
          <p:nvPr>
            <p:ph type="body" idx="1"/>
          </p:nvPr>
        </p:nvSpPr>
        <p:spPr>
          <a:xfrm>
            <a:off x="669727" y="685143"/>
            <a:ext cx="7804547" cy="5556708"/>
          </a:xfrm>
          <a:prstGeom prst="rect">
            <a:avLst/>
          </a:prstGeom>
        </p:spPr>
        <p:txBody>
          <a:bodyPr>
            <a:normAutofit fontScale="70000" lnSpcReduction="20000"/>
          </a:bodyPr>
          <a:lstStyle/>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r>
              <a:rPr b="1" dirty="0"/>
              <a:t>Newton, unsent letter to Cotes, March 1713</a:t>
            </a:r>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endParaRPr b="1" dirty="0"/>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r>
              <a:rPr lang="el-GR" dirty="0"/>
              <a:t>«Μου αρέσει το σχέδιό σου να προσθέτεις κάτι πιο συγκεκριμένο σε σχέση </a:t>
            </a:r>
            <a:r>
              <a:rPr lang="el-GR" b="1" dirty="0"/>
              <a:t>τον τρόπο του φιλοσοφείν των </a:t>
            </a:r>
            <a:r>
              <a:rPr lang="en-US" b="1" i="1" dirty="0"/>
              <a:t>Principia</a:t>
            </a:r>
            <a:r>
              <a:rPr lang="en-US" b="1" dirty="0"/>
              <a:t> </a:t>
            </a:r>
            <a:r>
              <a:rPr lang="el-GR" dirty="0"/>
              <a:t>και πού αυτό διαφέρει από τη μέθοδο άλλων, κατά το </a:t>
            </a:r>
            <a:r>
              <a:rPr lang="el-GR" b="1" dirty="0"/>
              <a:t>ότι παράγει, δηλαδή, πράγματα μαθηματικά από αρχές οι οποίες απορρέουν από φαινόμενα μέσω επαγωγής</a:t>
            </a:r>
            <a:r>
              <a:rPr lang="el-GR" dirty="0"/>
              <a:t>. </a:t>
            </a:r>
            <a:endParaRPr dirty="0"/>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endParaRPr dirty="0"/>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r>
              <a:rPr lang="el-GR" dirty="0"/>
              <a:t>Οι αρχές αυτές είναι </a:t>
            </a:r>
            <a:r>
              <a:rPr lang="el-GR" b="1" dirty="0"/>
              <a:t>οι τρεις νόμοι της κίνησης</a:t>
            </a:r>
            <a:r>
              <a:rPr dirty="0"/>
              <a:t>. </a:t>
            </a:r>
            <a:r>
              <a:rPr lang="el-GR" dirty="0"/>
              <a:t>Και </a:t>
            </a:r>
            <a:r>
              <a:rPr lang="el-GR" b="1" u="sng" dirty="0"/>
              <a:t>οι νόμοι αυτοί με το να παράγονται από φαινόμενα μέσω επαγωγής και να υποστηρίζονται με το λόγο και τους τρεις γενικούς κανόνες του φιλοσοφείν διακρίνονται από τις υποθέσεις και θεωρούνται αξιώματα</a:t>
            </a:r>
            <a:r>
              <a:rPr lang="el-GR" dirty="0"/>
              <a:t>. Πάνω σε αυτούς θεμελιώνονται </a:t>
            </a:r>
            <a:r>
              <a:rPr lang="el-GR" u="sng" dirty="0"/>
              <a:t>όλες οι προτάσεις στο πρώτο και το δεύτερο βιβλίο</a:t>
            </a:r>
            <a:r>
              <a:rPr lang="el-GR" dirty="0"/>
              <a:t>. Και αυτές οι προτάσεις στο τρίτο βιβλίο </a:t>
            </a:r>
            <a:r>
              <a:rPr lang="el-GR" u="sng" dirty="0"/>
              <a:t>εφαρμόζονται στις κινήσεις των ουρανίων σωμάτων</a:t>
            </a:r>
            <a:r>
              <a:rPr lang="el-GR" dirty="0"/>
              <a:t>.»</a:t>
            </a:r>
            <a:endParaRPr dirty="0"/>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endParaRPr dirty="0"/>
          </a:p>
          <a:p>
            <a:pPr marL="0" indent="0" algn="just" defTabSz="295740">
              <a:lnSpc>
                <a:spcPct val="120000"/>
              </a:lnSpc>
              <a:spcBef>
                <a:spcPts val="0"/>
              </a:spcBef>
              <a:buSzTx/>
              <a:buNone/>
              <a:defRPr sz="2760">
                <a:uFill>
                  <a:solidFill>
                    <a:srgbClr val="000000"/>
                  </a:solidFill>
                </a:uFill>
                <a:latin typeface="Cambria"/>
                <a:ea typeface="Cambria"/>
                <a:cs typeface="Cambria"/>
                <a:sym typeface="Cambria"/>
              </a:defRPr>
            </a:pPr>
            <a:r>
              <a:rPr dirty="0"/>
              <a:t>-</a:t>
            </a:r>
            <a:r>
              <a:rPr lang="el-GR" dirty="0"/>
              <a:t>Πώς τα φαινόμενα υποστηρίζονται με το Λόγο και τους κανόνες του φιλοσοφείν;</a:t>
            </a:r>
            <a:endParaRPr dirty="0"/>
          </a:p>
        </p:txBody>
      </p:sp>
    </p:spTree>
    <p:extLst>
      <p:ext uri="{BB962C8B-B14F-4D97-AF65-F5344CB8AC3E}">
        <p14:creationId xmlns:p14="http://schemas.microsoft.com/office/powerpoint/2010/main" val="2638476314"/>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ule 3…"/>
          <p:cNvSpPr txBox="1">
            <a:spLocks noGrp="1"/>
          </p:cNvSpPr>
          <p:nvPr>
            <p:ph type="body" idx="1"/>
          </p:nvPr>
        </p:nvSpPr>
        <p:spPr>
          <a:xfrm>
            <a:off x="669727" y="616149"/>
            <a:ext cx="7804547" cy="5625703"/>
          </a:xfrm>
          <a:prstGeom prst="rect">
            <a:avLst/>
          </a:prstGeom>
        </p:spPr>
        <p:txBody>
          <a:bodyPr>
            <a:normAutofit fontScale="70000" lnSpcReduction="20000"/>
          </a:bodyPr>
          <a:lstStyle/>
          <a:p>
            <a:pPr marL="0" indent="0" defTabSz="321457">
              <a:spcBef>
                <a:spcPts val="0"/>
              </a:spcBef>
              <a:buSzTx/>
              <a:buNone/>
              <a:defRPr sz="2700">
                <a:uFill>
                  <a:solidFill>
                    <a:srgbClr val="000000"/>
                  </a:solidFill>
                </a:uFill>
                <a:latin typeface="Cambria"/>
                <a:ea typeface="Cambria"/>
                <a:cs typeface="Cambria"/>
                <a:sym typeface="Cambria"/>
              </a:defRPr>
            </a:pPr>
            <a:r>
              <a:rPr lang="el-GR" b="1" dirty="0"/>
              <a:t>Κανόνας</a:t>
            </a:r>
            <a:r>
              <a:rPr b="1" dirty="0"/>
              <a:t> 3</a:t>
            </a:r>
          </a:p>
          <a:p>
            <a:pPr marL="0" indent="0" algn="just" defTabSz="321457">
              <a:spcBef>
                <a:spcPts val="0"/>
              </a:spcBef>
              <a:buSzTx/>
              <a:buNone/>
              <a:defRPr sz="2700">
                <a:uFill>
                  <a:solidFill>
                    <a:srgbClr val="000000"/>
                  </a:solidFill>
                </a:uFill>
                <a:latin typeface="Cambria"/>
                <a:ea typeface="Cambria"/>
                <a:cs typeface="Cambria"/>
                <a:sym typeface="Cambria"/>
              </a:defRPr>
            </a:pPr>
            <a:r>
              <a:rPr lang="el-GR" dirty="0"/>
              <a:t>«Αυτές οι </a:t>
            </a:r>
            <a:r>
              <a:rPr lang="el-GR" b="1" dirty="0"/>
              <a:t>ποιότητες</a:t>
            </a:r>
            <a:r>
              <a:rPr lang="el-GR" dirty="0"/>
              <a:t> των σωμάτων που </a:t>
            </a:r>
            <a:r>
              <a:rPr lang="el-GR" b="1" dirty="0"/>
              <a:t>δεν μπορούν να </a:t>
            </a:r>
            <a:r>
              <a:rPr lang="el-GR" b="1" dirty="0">
                <a:solidFill>
                  <a:srgbClr val="FF0000"/>
                </a:solidFill>
              </a:rPr>
              <a:t>προβλέπονται</a:t>
            </a:r>
            <a:r>
              <a:rPr lang="el-GR" b="1" dirty="0"/>
              <a:t>  (</a:t>
            </a:r>
            <a:r>
              <a:rPr lang="en-US" b="1" dirty="0"/>
              <a:t>intended</a:t>
            </a:r>
            <a:r>
              <a:rPr lang="el-GR" b="1" dirty="0"/>
              <a:t>) και να εκπέμπονται</a:t>
            </a:r>
            <a:r>
              <a:rPr lang="el-GR" dirty="0"/>
              <a:t> [δηλαδή να αυξάνονται και να μειώνονται]</a:t>
            </a:r>
            <a:r>
              <a:rPr dirty="0"/>
              <a:t> </a:t>
            </a:r>
            <a:r>
              <a:rPr lang="el-GR" dirty="0"/>
              <a:t>και που ανήκουν σε </a:t>
            </a:r>
            <a:r>
              <a:rPr lang="el-GR" b="1" u="sng" dirty="0"/>
              <a:t>όλα τα σώματα επί των οποίων μπορούν να εκτελούνται πειράματα </a:t>
            </a:r>
            <a:r>
              <a:rPr lang="el-GR" dirty="0"/>
              <a:t>θα πρέπει να εκλαμβάνονται ως </a:t>
            </a:r>
            <a:r>
              <a:rPr lang="el-GR" b="1" u="sng" dirty="0"/>
              <a:t>ποιότητες όλων των σωμάτων καθολικά».</a:t>
            </a:r>
          </a:p>
          <a:p>
            <a:pPr marL="0" indent="0" defTabSz="321457">
              <a:spcBef>
                <a:spcPts val="0"/>
              </a:spcBef>
              <a:buSzTx/>
              <a:buNone/>
              <a:defRPr sz="2700">
                <a:uFill>
                  <a:solidFill>
                    <a:srgbClr val="000000"/>
                  </a:solidFill>
                </a:uFill>
                <a:latin typeface="Cambria"/>
                <a:ea typeface="Cambria"/>
                <a:cs typeface="Cambria"/>
                <a:sym typeface="Cambria"/>
              </a:defRPr>
            </a:pPr>
            <a:endParaRPr dirty="0"/>
          </a:p>
          <a:p>
            <a:pPr marL="0" indent="0" defTabSz="321457">
              <a:spcBef>
                <a:spcPts val="0"/>
              </a:spcBef>
              <a:buSzTx/>
              <a:buNone/>
              <a:defRPr sz="2700">
                <a:uFill>
                  <a:solidFill>
                    <a:srgbClr val="000000"/>
                  </a:solidFill>
                </a:uFill>
                <a:latin typeface="Cambria"/>
                <a:ea typeface="Cambria"/>
                <a:cs typeface="Cambria"/>
                <a:sym typeface="Cambria"/>
              </a:defRPr>
            </a:pPr>
            <a:r>
              <a:rPr dirty="0"/>
              <a:t>-o κα</a:t>
            </a:r>
            <a:r>
              <a:rPr dirty="0" err="1"/>
              <a:t>νόν</a:t>
            </a:r>
            <a:r>
              <a:rPr dirty="0"/>
              <a:t>ας αυτός λειτουργεί ως αρχή-γέφυρα και </a:t>
            </a:r>
            <a:r>
              <a:rPr b="1" dirty="0"/>
              <a:t>επιτρέπει την επαγωγή</a:t>
            </a:r>
          </a:p>
          <a:p>
            <a:pPr marL="0" indent="0" defTabSz="321457">
              <a:spcBef>
                <a:spcPts val="0"/>
              </a:spcBef>
              <a:buSzTx/>
              <a:buNone/>
              <a:defRPr sz="2700" b="1">
                <a:uFill>
                  <a:solidFill>
                    <a:srgbClr val="000000"/>
                  </a:solidFill>
                </a:uFill>
                <a:latin typeface="Cambria"/>
                <a:ea typeface="Cambria"/>
                <a:cs typeface="Cambria"/>
                <a:sym typeface="Cambria"/>
              </a:defRPr>
            </a:pPr>
            <a:endParaRPr b="1" dirty="0"/>
          </a:p>
          <a:p>
            <a:pPr marL="0" indent="0" defTabSz="321457">
              <a:spcBef>
                <a:spcPts val="0"/>
              </a:spcBef>
              <a:buSzTx/>
              <a:buNone/>
              <a:defRPr sz="2700">
                <a:uFill>
                  <a:solidFill>
                    <a:srgbClr val="000000"/>
                  </a:solidFill>
                </a:uFill>
                <a:latin typeface="Cambria"/>
                <a:ea typeface="Cambria"/>
                <a:cs typeface="Cambria"/>
                <a:sym typeface="Cambria"/>
              </a:defRPr>
            </a:pPr>
            <a:r>
              <a:rPr b="1" dirty="0"/>
              <a:t>Unsent letter to Cotes:</a:t>
            </a:r>
            <a:endParaRPr lang="el-GR" b="1" dirty="0"/>
          </a:p>
          <a:p>
            <a:pPr marL="0" indent="0" defTabSz="321457">
              <a:spcBef>
                <a:spcPts val="0"/>
              </a:spcBef>
              <a:buSzTx/>
              <a:buNone/>
              <a:defRPr sz="2700">
                <a:uFill>
                  <a:solidFill>
                    <a:srgbClr val="000000"/>
                  </a:solidFill>
                </a:uFill>
                <a:latin typeface="Cambria"/>
                <a:ea typeface="Cambria"/>
                <a:cs typeface="Cambria"/>
                <a:sym typeface="Cambria"/>
              </a:defRPr>
            </a:pPr>
            <a:endParaRPr b="1" dirty="0"/>
          </a:p>
          <a:p>
            <a:pPr marL="0" indent="0" algn="just" defTabSz="321457">
              <a:spcBef>
                <a:spcPts val="0"/>
              </a:spcBef>
              <a:buSzTx/>
              <a:buNone/>
              <a:defRPr sz="2700">
                <a:uFill>
                  <a:solidFill>
                    <a:srgbClr val="000000"/>
                  </a:solidFill>
                </a:uFill>
                <a:latin typeface="Cambria"/>
                <a:ea typeface="Cambria"/>
                <a:cs typeface="Cambria"/>
                <a:sym typeface="Cambria"/>
              </a:defRPr>
            </a:pPr>
            <a:r>
              <a:rPr lang="el-GR" dirty="0"/>
              <a:t>«Κατά την επιχειρηματολογία για οποιαδήποτε αρχή ή πρόταση από φαινόμενα μέσω επαγωγής, </a:t>
            </a:r>
            <a:r>
              <a:rPr lang="el-GR" b="1" dirty="0"/>
              <a:t>δεν λαμβάνονται υπόψιν υποθέσεις</a:t>
            </a:r>
            <a:r>
              <a:rPr lang="el-GR" dirty="0"/>
              <a:t>. Το επιχείρημα διατηρεί την ισχύ του μέχρι να μπορεί να παραχθεί κάποιο φαινόμενο εναντίον του. Το επιχείρημα αυτό διατηρεί την ισχύ του στη βάση του τρίτου κανόνα του φιλοσοφείν. Και εάν παραβιάσουμε αυτό τον κανόνα, </a:t>
            </a:r>
            <a:r>
              <a:rPr lang="el-GR" b="1" dirty="0"/>
              <a:t>δεν μπορούμε να επιβεβαιώσουμε κανέναν γενικό νόμο της φύσης: δεν μπορούμε </a:t>
            </a:r>
            <a:r>
              <a:rPr dirty="0">
                <a:solidFill>
                  <a:srgbClr val="FF0000"/>
                </a:solidFill>
              </a:rPr>
              <a:t>we </a:t>
            </a:r>
            <a:r>
              <a:rPr b="1" dirty="0">
                <a:solidFill>
                  <a:srgbClr val="FF0000"/>
                </a:solidFill>
              </a:rPr>
              <a:t>cannot so much as affirm </a:t>
            </a:r>
            <a:r>
              <a:rPr lang="el-GR" b="1" dirty="0">
                <a:solidFill>
                  <a:srgbClr val="FF0000"/>
                </a:solidFill>
              </a:rPr>
              <a:t>ότι όλη η ύλη είναι αδιαπέραστη</a:t>
            </a:r>
            <a:r>
              <a:rPr dirty="0">
                <a:solidFill>
                  <a:srgbClr val="FF0000"/>
                </a:solidFill>
              </a:rPr>
              <a:t>”</a:t>
            </a:r>
            <a:r>
              <a:rPr dirty="0"/>
              <a:t>.</a:t>
            </a:r>
          </a:p>
          <a:p>
            <a:pPr marL="0" indent="0" defTabSz="321457">
              <a:spcBef>
                <a:spcPts val="0"/>
              </a:spcBef>
              <a:buSzTx/>
              <a:buNone/>
              <a:defRPr sz="2700">
                <a:uFill>
                  <a:solidFill>
                    <a:srgbClr val="000000"/>
                  </a:solidFill>
                </a:uFill>
                <a:latin typeface="Cambria"/>
                <a:ea typeface="Cambria"/>
                <a:cs typeface="Cambria"/>
                <a:sym typeface="Cambria"/>
              </a:defRPr>
            </a:pPr>
            <a:endParaRPr dirty="0"/>
          </a:p>
          <a:p>
            <a:pPr marL="0" indent="0" defTabSz="321457">
              <a:spcBef>
                <a:spcPts val="0"/>
              </a:spcBef>
              <a:buSzTx/>
              <a:buNone/>
              <a:defRPr sz="2700">
                <a:uFill>
                  <a:solidFill>
                    <a:srgbClr val="000000"/>
                  </a:solidFill>
                </a:uFill>
                <a:latin typeface="Cambria"/>
                <a:ea typeface="Cambria"/>
                <a:cs typeface="Cambria"/>
                <a:sym typeface="Cambria"/>
              </a:defRPr>
            </a:pPr>
            <a:r>
              <a:rPr dirty="0"/>
              <a:t>-O</a:t>
            </a:r>
            <a:r>
              <a:rPr b="1" dirty="0"/>
              <a:t> κα</a:t>
            </a:r>
            <a:r>
              <a:rPr b="1" dirty="0" err="1"/>
              <a:t>νόν</a:t>
            </a:r>
            <a:r>
              <a:rPr b="1" dirty="0"/>
              <a:t>ας 3</a:t>
            </a:r>
            <a:r>
              <a:rPr dirty="0"/>
              <a:t> είναι αυτό που </a:t>
            </a:r>
            <a:r>
              <a:rPr b="1" dirty="0"/>
              <a:t>κάνει δυνατούς τους νόμους </a:t>
            </a:r>
            <a:r>
              <a:rPr dirty="0"/>
              <a:t>(αλλά βασίζονται και σε πειράματα)</a:t>
            </a:r>
          </a:p>
        </p:txBody>
      </p:sp>
    </p:spTree>
    <p:extLst>
      <p:ext uri="{BB962C8B-B14F-4D97-AF65-F5344CB8AC3E}">
        <p14:creationId xmlns:p14="http://schemas.microsoft.com/office/powerpoint/2010/main" val="1222551579"/>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Unsent letter to Cotes, Rule 4:…"/>
          <p:cNvSpPr txBox="1">
            <a:spLocks noGrp="1"/>
          </p:cNvSpPr>
          <p:nvPr>
            <p:ph type="body" idx="1"/>
          </p:nvPr>
        </p:nvSpPr>
        <p:spPr>
          <a:xfrm>
            <a:off x="669727" y="502498"/>
            <a:ext cx="7804547" cy="5739354"/>
          </a:xfrm>
          <a:prstGeom prst="rect">
            <a:avLst/>
          </a:prstGeom>
        </p:spPr>
        <p:txBody>
          <a:bodyPr>
            <a:normAutofit fontScale="70000" lnSpcReduction="20000"/>
          </a:bodyPr>
          <a:lstStyle/>
          <a:p>
            <a:pPr marL="0" indent="0" algn="just" defTabSz="321457">
              <a:spcBef>
                <a:spcPts val="0"/>
              </a:spcBef>
              <a:buSzTx/>
              <a:buNone/>
              <a:defRPr sz="2700" b="1">
                <a:uFill>
                  <a:solidFill>
                    <a:srgbClr val="000000"/>
                  </a:solidFill>
                </a:uFill>
                <a:latin typeface="Cambria"/>
                <a:ea typeface="Cambria"/>
                <a:cs typeface="Cambria"/>
                <a:sym typeface="Cambria"/>
              </a:defRPr>
            </a:pPr>
            <a:r>
              <a:rPr dirty="0"/>
              <a:t>Unsent letter to Cotes, </a:t>
            </a:r>
            <a:r>
              <a:rPr lang="el-GR" dirty="0"/>
              <a:t>Κανόνας</a:t>
            </a:r>
            <a:r>
              <a:rPr dirty="0"/>
              <a:t> 4:</a:t>
            </a:r>
          </a:p>
          <a:p>
            <a:pPr marL="0" indent="0" algn="just" defTabSz="321457">
              <a:spcBef>
                <a:spcPts val="0"/>
              </a:spcBef>
              <a:buSzTx/>
              <a:buNone/>
              <a:defRPr sz="2700">
                <a:uFill>
                  <a:solidFill>
                    <a:srgbClr val="000000"/>
                  </a:solidFill>
                </a:uFill>
                <a:latin typeface="Cambria"/>
                <a:ea typeface="Cambria"/>
                <a:cs typeface="Cambria"/>
                <a:sym typeface="Cambria"/>
              </a:defRPr>
            </a:pPr>
            <a:endParaRPr dirty="0"/>
          </a:p>
          <a:p>
            <a:pPr marL="0" indent="0" algn="just" defTabSz="321457">
              <a:spcBef>
                <a:spcPts val="0"/>
              </a:spcBef>
              <a:buSzTx/>
              <a:buNone/>
              <a:defRPr sz="2700">
                <a:uFill>
                  <a:solidFill>
                    <a:srgbClr val="000000"/>
                  </a:solidFill>
                </a:uFill>
                <a:latin typeface="Cambria"/>
                <a:ea typeface="Cambria"/>
                <a:cs typeface="Cambria"/>
                <a:sym typeface="Cambria"/>
              </a:defRPr>
            </a:pPr>
            <a:r>
              <a:rPr lang="el-GR" b="1" u="sng" dirty="0"/>
              <a:t>«Η Πειραματική Φιλοσοφία</a:t>
            </a:r>
            <a:r>
              <a:rPr lang="el-GR" b="1" dirty="0"/>
              <a:t>  </a:t>
            </a:r>
            <a:r>
              <a:rPr lang="el-GR" dirty="0"/>
              <a:t>ανάγει τα φαινόμενα σε γενικούς νόμους και κοιτάζει οι κανόνες να είναι γενικοί όταν αυτοί </a:t>
            </a:r>
            <a:r>
              <a:rPr lang="el-GR" b="1" dirty="0"/>
              <a:t>ισχύουν γενικά στα φαινόμενα</a:t>
            </a:r>
            <a:r>
              <a:rPr lang="el-GR" dirty="0"/>
              <a:t>.  </a:t>
            </a:r>
            <a:r>
              <a:rPr dirty="0"/>
              <a:t> </a:t>
            </a:r>
            <a:r>
              <a:rPr lang="el-GR" dirty="0"/>
              <a:t>Δεν αρκεί να προβάλουμε την ένσταση ότι </a:t>
            </a:r>
            <a:r>
              <a:rPr lang="el-GR" b="1" dirty="0"/>
              <a:t>μπορεί να συμβεί ένα αντίθετο φαινόμενο,</a:t>
            </a:r>
            <a:r>
              <a:rPr lang="el-GR" dirty="0"/>
              <a:t> αλλά για να κάνουμε μια νομιμοποιημένη ένσταση, </a:t>
            </a:r>
            <a:r>
              <a:rPr lang="el-GR" b="1" dirty="0"/>
              <a:t>ένα αντίθετο φαινόμενο θα πρέπει πράγματι να παραχθεί. </a:t>
            </a:r>
          </a:p>
          <a:p>
            <a:pPr marL="0" indent="0" algn="just" defTabSz="321457">
              <a:spcBef>
                <a:spcPts val="0"/>
              </a:spcBef>
              <a:buSzTx/>
              <a:buNone/>
              <a:defRPr sz="2700">
                <a:uFill>
                  <a:solidFill>
                    <a:srgbClr val="000000"/>
                  </a:solidFill>
                </a:uFill>
                <a:latin typeface="Cambria"/>
                <a:ea typeface="Cambria"/>
                <a:cs typeface="Cambria"/>
                <a:sym typeface="Cambria"/>
              </a:defRPr>
            </a:pPr>
            <a:endParaRPr b="1" dirty="0"/>
          </a:p>
          <a:p>
            <a:pPr marL="0" indent="0" algn="just" defTabSz="321457">
              <a:spcBef>
                <a:spcPts val="0"/>
              </a:spcBef>
              <a:buSzTx/>
              <a:buNone/>
              <a:defRPr sz="2700">
                <a:uFill>
                  <a:solidFill>
                    <a:srgbClr val="000000"/>
                  </a:solidFill>
                </a:uFill>
                <a:latin typeface="Cambria"/>
                <a:ea typeface="Cambria"/>
                <a:cs typeface="Cambria"/>
                <a:sym typeface="Cambria"/>
              </a:defRPr>
            </a:pPr>
            <a:r>
              <a:rPr lang="el-GR" b="1" u="sng" dirty="0"/>
              <a:t>Η Υποθετική Φιλοσοφία </a:t>
            </a:r>
            <a:r>
              <a:rPr lang="el-GR" b="1" dirty="0"/>
              <a:t> </a:t>
            </a:r>
            <a:r>
              <a:rPr lang="el-GR" dirty="0"/>
              <a:t>συνίσταται σε </a:t>
            </a:r>
            <a:r>
              <a:rPr lang="el-GR" b="1" dirty="0"/>
              <a:t>φανταστικές εξηγήσεις </a:t>
            </a:r>
            <a:r>
              <a:rPr lang="el-GR" dirty="0"/>
              <a:t>των πραγμάτων και </a:t>
            </a:r>
            <a:r>
              <a:rPr lang="el-GR" b="1" dirty="0"/>
              <a:t>φανταστικά επιχειρήματα </a:t>
            </a:r>
            <a:r>
              <a:rPr lang="el-GR" dirty="0"/>
              <a:t>υπέρ ή εναντίον τέτοιων εξηγήσεων</a:t>
            </a:r>
            <a:r>
              <a:rPr dirty="0"/>
              <a:t>, </a:t>
            </a:r>
            <a:r>
              <a:rPr lang="el-GR" dirty="0"/>
              <a:t>ή εναντίον των επιχειρημάτων πειραματικών φιλοσόφων που θεμελιώνονται στην επαγωγή».</a:t>
            </a:r>
          </a:p>
          <a:p>
            <a:pPr marL="0" indent="0" algn="just" defTabSz="321457">
              <a:spcBef>
                <a:spcPts val="0"/>
              </a:spcBef>
              <a:buSzTx/>
              <a:buNone/>
              <a:defRPr sz="2700">
                <a:uFill>
                  <a:solidFill>
                    <a:srgbClr val="000000"/>
                  </a:solidFill>
                </a:uFill>
                <a:latin typeface="Cambria"/>
                <a:ea typeface="Cambria"/>
                <a:cs typeface="Cambria"/>
                <a:sym typeface="Cambria"/>
              </a:defRPr>
            </a:pPr>
            <a:endParaRPr dirty="0"/>
          </a:p>
          <a:p>
            <a:pPr marL="0" indent="0" algn="just" defTabSz="321457">
              <a:spcBef>
                <a:spcPts val="0"/>
              </a:spcBef>
              <a:buSzTx/>
              <a:buNone/>
              <a:defRPr sz="2700">
                <a:uFill>
                  <a:solidFill>
                    <a:srgbClr val="000000"/>
                  </a:solidFill>
                </a:uFill>
                <a:latin typeface="Cambria"/>
                <a:ea typeface="Cambria"/>
                <a:cs typeface="Cambria"/>
                <a:sym typeface="Cambria"/>
              </a:defRPr>
            </a:pPr>
            <a:r>
              <a:rPr dirty="0"/>
              <a:t>O </a:t>
            </a:r>
            <a:r>
              <a:rPr lang="el-GR" dirty="0"/>
              <a:t>Κ</a:t>
            </a:r>
            <a:r>
              <a:rPr dirty="0"/>
              <a:t>αν</a:t>
            </a:r>
            <a:r>
              <a:rPr lang="el-GR" dirty="0"/>
              <a:t>ό</a:t>
            </a:r>
            <a:r>
              <a:rPr dirty="0"/>
              <a:t>νας 4 στα Principia:</a:t>
            </a:r>
          </a:p>
          <a:p>
            <a:pPr marL="0" indent="0" algn="just" defTabSz="321457">
              <a:spcBef>
                <a:spcPts val="0"/>
              </a:spcBef>
              <a:buSzTx/>
              <a:buNone/>
              <a:defRPr sz="2700">
                <a:uFill>
                  <a:solidFill>
                    <a:srgbClr val="000000"/>
                  </a:solidFill>
                </a:uFill>
                <a:latin typeface="Cambria"/>
                <a:ea typeface="Cambria"/>
                <a:cs typeface="Cambria"/>
                <a:sym typeface="Cambria"/>
              </a:defRPr>
            </a:pPr>
            <a:r>
              <a:rPr lang="el-GR" dirty="0"/>
              <a:t>«Στην πειραματική φιλοσοφία, </a:t>
            </a:r>
            <a:r>
              <a:rPr lang="el-GR" b="1" dirty="0"/>
              <a:t>προτάσεις οι οποίες προκύπτουν από φαινόμενα μέσω επαγωγής</a:t>
            </a:r>
            <a:r>
              <a:rPr lang="el-GR" dirty="0"/>
              <a:t> θα πρέπει να </a:t>
            </a:r>
            <a:r>
              <a:rPr lang="el-GR" b="1" dirty="0"/>
              <a:t>θεωρούνται είτε απολύτως (</a:t>
            </a:r>
            <a:r>
              <a:rPr lang="en-US" b="1" dirty="0"/>
              <a:t>exactly</a:t>
            </a:r>
            <a:r>
              <a:rPr lang="el-GR" b="1" dirty="0"/>
              <a:t>)</a:t>
            </a:r>
            <a:r>
              <a:rPr lang="en-US" b="1" dirty="0"/>
              <a:t> </a:t>
            </a:r>
            <a:r>
              <a:rPr lang="el-GR" b="1" dirty="0"/>
              <a:t>είτε σχεδόν (</a:t>
            </a:r>
            <a:r>
              <a:rPr lang="en-US" b="1" dirty="0"/>
              <a:t>very nearly</a:t>
            </a:r>
            <a:r>
              <a:rPr lang="el-GR" b="1" dirty="0"/>
              <a:t>) αληθείς</a:t>
            </a:r>
            <a:r>
              <a:rPr lang="el-GR" dirty="0"/>
              <a:t> ανεξάρτητα από οποιαδήποτε </a:t>
            </a:r>
            <a:r>
              <a:rPr lang="el-GR" b="1" dirty="0"/>
              <a:t>αντίθετη </a:t>
            </a:r>
            <a:r>
              <a:rPr lang="el-GR" b="1" u="sng" dirty="0"/>
              <a:t>υπόθεση</a:t>
            </a:r>
            <a:r>
              <a:rPr lang="el-GR" b="1" dirty="0"/>
              <a:t>, </a:t>
            </a:r>
            <a:r>
              <a:rPr lang="el-GR" dirty="0"/>
              <a:t>και μέχρι κάποια </a:t>
            </a:r>
            <a:r>
              <a:rPr lang="el-GR" b="1" dirty="0"/>
              <a:t>άλλα φαινόμενα </a:t>
            </a:r>
            <a:r>
              <a:rPr lang="el-GR" dirty="0"/>
              <a:t>να καταστήσουν αυτές τις προτάσεις  </a:t>
            </a:r>
            <a:r>
              <a:rPr lang="el-GR" b="1" dirty="0"/>
              <a:t>είτε πιο ακριβείς είτε υποκείμενες σε εξαιρέσεις</a:t>
            </a:r>
            <a:r>
              <a:rPr lang="el-GR" dirty="0"/>
              <a:t>.</a:t>
            </a:r>
            <a:endParaRPr dirty="0"/>
          </a:p>
          <a:p>
            <a:pPr marL="0" indent="0" algn="just" defTabSz="321457">
              <a:spcBef>
                <a:spcPts val="0"/>
              </a:spcBef>
              <a:buSzTx/>
              <a:buNone/>
              <a:defRPr sz="2700">
                <a:uFill>
                  <a:solidFill>
                    <a:srgbClr val="000000"/>
                  </a:solidFill>
                </a:uFill>
                <a:latin typeface="Cambria"/>
                <a:ea typeface="Cambria"/>
                <a:cs typeface="Cambria"/>
                <a:sym typeface="Cambria"/>
              </a:defRPr>
            </a:pPr>
            <a:endParaRPr dirty="0"/>
          </a:p>
          <a:p>
            <a:pPr marL="0" indent="0" algn="just" defTabSz="321457">
              <a:spcBef>
                <a:spcPts val="0"/>
              </a:spcBef>
              <a:buSzTx/>
              <a:buNone/>
              <a:defRPr sz="2700">
                <a:uFill>
                  <a:solidFill>
                    <a:srgbClr val="000000"/>
                  </a:solidFill>
                </a:uFill>
                <a:latin typeface="Cambria"/>
                <a:ea typeface="Cambria"/>
                <a:cs typeface="Cambria"/>
                <a:sym typeface="Cambria"/>
              </a:defRPr>
            </a:pPr>
            <a:r>
              <a:rPr dirty="0"/>
              <a:t>-&gt; α</a:t>
            </a:r>
            <a:r>
              <a:rPr dirty="0" err="1"/>
              <a:t>υτό</a:t>
            </a:r>
            <a:r>
              <a:rPr dirty="0"/>
              <a:t> </a:t>
            </a:r>
            <a:r>
              <a:rPr dirty="0" err="1"/>
              <a:t>ισχύει</a:t>
            </a:r>
            <a:r>
              <a:rPr dirty="0"/>
              <a:t> και </a:t>
            </a:r>
            <a:r>
              <a:rPr dirty="0" err="1"/>
              <a:t>γι</a:t>
            </a:r>
            <a:r>
              <a:rPr dirty="0"/>
              <a:t>α τους </a:t>
            </a:r>
            <a:r>
              <a:rPr b="1" dirty="0"/>
              <a:t>νόμους</a:t>
            </a:r>
            <a:r>
              <a:rPr dirty="0"/>
              <a:t> </a:t>
            </a:r>
          </a:p>
        </p:txBody>
      </p:sp>
    </p:spTree>
    <p:extLst>
      <p:ext uri="{BB962C8B-B14F-4D97-AF65-F5344CB8AC3E}">
        <p14:creationId xmlns:p14="http://schemas.microsoft.com/office/powerpoint/2010/main" val="3409638568"/>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I have not as yet been able to deduce from phenomena the reason for these properties of gravity, and I do not feign hypotheses. For whatever is not deduced from the phenomena must be called a hypothesis; and hypotheses, whether metaphysical or physical, or based on occult qualities, or mechanical, have no place in experimental philosophy. In this experimental philosophy, propositions are deduced from the phenomena and are made general by induction. The impenetrability, mobility, and impetus of bodies, and the laws of motion and the law of gravity have been found by this method. And it is enough that gravity really exists and acts according to the laws that we have set forth and is sufficient to explain all the motions of the heavenly bodies and of our sea”.…"/>
          <p:cNvSpPr txBox="1">
            <a:spLocks noGrp="1"/>
          </p:cNvSpPr>
          <p:nvPr>
            <p:ph type="body" idx="1"/>
          </p:nvPr>
        </p:nvSpPr>
        <p:spPr>
          <a:xfrm>
            <a:off x="669727" y="723305"/>
            <a:ext cx="7804547" cy="5216298"/>
          </a:xfrm>
          <a:prstGeom prst="rect">
            <a:avLst/>
          </a:prstGeom>
        </p:spPr>
        <p:txBody>
          <a:bodyPr>
            <a:normAutofit fontScale="70000" lnSpcReduction="20000"/>
          </a:bodyPr>
          <a:lstStyle/>
          <a:p>
            <a:pPr marL="0" indent="0" algn="just" defTabSz="321457">
              <a:lnSpc>
                <a:spcPct val="120000"/>
              </a:lnSpc>
              <a:spcBef>
                <a:spcPts val="0"/>
              </a:spcBef>
              <a:buSzTx/>
              <a:buNone/>
              <a:defRPr sz="2900">
                <a:uFill>
                  <a:solidFill>
                    <a:srgbClr val="000000"/>
                  </a:solidFill>
                </a:uFill>
                <a:latin typeface="Cambria"/>
                <a:ea typeface="Cambria"/>
                <a:cs typeface="Cambria"/>
                <a:sym typeface="Cambria"/>
              </a:defRPr>
            </a:pPr>
            <a:r>
              <a:rPr lang="el-GR" dirty="0"/>
              <a:t>«Δεν έχω μπορέσει μέχρι στιγμής να </a:t>
            </a:r>
            <a:r>
              <a:rPr lang="el-GR" b="1" dirty="0"/>
              <a:t>παραγάγω από φαινόμενα </a:t>
            </a:r>
            <a:r>
              <a:rPr lang="el-GR" dirty="0"/>
              <a:t>το </a:t>
            </a:r>
            <a:r>
              <a:rPr lang="el-GR" b="1" dirty="0"/>
              <a:t>λόγο</a:t>
            </a:r>
            <a:r>
              <a:rPr lang="el-GR" dirty="0"/>
              <a:t> για αυτές τις ποιότητες της </a:t>
            </a:r>
            <a:r>
              <a:rPr lang="el-GR" b="1" dirty="0"/>
              <a:t>βαρύτητας</a:t>
            </a:r>
            <a:r>
              <a:rPr lang="el-GR" dirty="0"/>
              <a:t>, και </a:t>
            </a:r>
            <a:r>
              <a:rPr lang="el-GR" b="1" dirty="0"/>
              <a:t>δεν κάνω υποθέσεις</a:t>
            </a:r>
            <a:r>
              <a:rPr lang="el-GR" dirty="0"/>
              <a:t>. Γιατί </a:t>
            </a:r>
            <a:r>
              <a:rPr lang="el-GR" b="1" dirty="0"/>
              <a:t>ό,τι δεν παράγεται από τα φαινόμενα θα πρέπει να αποκαλείται υπόθεση</a:t>
            </a:r>
            <a:r>
              <a:rPr lang="el-GR" dirty="0"/>
              <a:t>. Και οι υποθέσεις, είτε μεταφυσικές είτε φυσικές, είτε στηριζόμενες σε απόκρυφες ποιότητες, είτε μηχανικές, </a:t>
            </a:r>
            <a:r>
              <a:rPr lang="el-GR" b="1" dirty="0"/>
              <a:t>δεν έχουν θέση στην πειραματική φιλοσοφία</a:t>
            </a:r>
            <a:r>
              <a:rPr dirty="0"/>
              <a:t>. </a:t>
            </a:r>
            <a:r>
              <a:rPr lang="el-GR" dirty="0"/>
              <a:t>Σε αυτή την πειραματική φιλοσοφία, </a:t>
            </a:r>
            <a:r>
              <a:rPr lang="el-GR" b="1" dirty="0"/>
              <a:t>οι προτάσεις παράγονται από τα φαινόμενα και γίνονται γενικές μέσω επαγωγής</a:t>
            </a:r>
            <a:r>
              <a:rPr lang="el-GR" dirty="0"/>
              <a:t>. Η </a:t>
            </a:r>
            <a:r>
              <a:rPr lang="el-GR" b="1" dirty="0"/>
              <a:t>μη διαπερατότητα</a:t>
            </a:r>
            <a:r>
              <a:rPr lang="el-GR" dirty="0"/>
              <a:t>, η </a:t>
            </a:r>
            <a:r>
              <a:rPr lang="el-GR" b="1" dirty="0"/>
              <a:t>κινητικότητα</a:t>
            </a:r>
            <a:r>
              <a:rPr lang="el-GR" dirty="0"/>
              <a:t>, και η </a:t>
            </a:r>
            <a:r>
              <a:rPr lang="el-GR" b="1" dirty="0"/>
              <a:t>ορμή</a:t>
            </a:r>
            <a:r>
              <a:rPr lang="el-GR" dirty="0"/>
              <a:t> των σωμάτων, και οι </a:t>
            </a:r>
            <a:r>
              <a:rPr lang="el-GR" b="1" dirty="0"/>
              <a:t>νόμοι της κίνησης </a:t>
            </a:r>
            <a:r>
              <a:rPr lang="el-GR" dirty="0"/>
              <a:t>και ο </a:t>
            </a:r>
            <a:r>
              <a:rPr lang="el-GR" b="1" dirty="0"/>
              <a:t>νόμος της βαρύτητας </a:t>
            </a:r>
            <a:r>
              <a:rPr lang="el-GR" dirty="0"/>
              <a:t>έχουν ανακαλυφθεί με αυτή τη μέθοδο. </a:t>
            </a:r>
            <a:r>
              <a:rPr lang="el-GR" b="1" dirty="0"/>
              <a:t> </a:t>
            </a:r>
            <a:r>
              <a:rPr lang="el-GR" dirty="0"/>
              <a:t>Και είναι αρκετό το ότι η βαρύτητα υπάρχει πράγματι και δρα σύμφωνα με τους νόμους τους οποίους έχουμε θέσει και </a:t>
            </a:r>
            <a:r>
              <a:rPr lang="el-GR" b="1" dirty="0"/>
              <a:t>αρκεί για να εξηγήσουμε όλες τις κινήσεις των ουρανίων σωμάτων και της θάλασσάς μας</a:t>
            </a:r>
            <a:r>
              <a:rPr lang="el-GR" dirty="0"/>
              <a:t>». </a:t>
            </a:r>
            <a:endParaRPr dirty="0"/>
          </a:p>
          <a:p>
            <a:pPr marL="0" indent="0" defTabSz="321457">
              <a:spcBef>
                <a:spcPts val="0"/>
              </a:spcBef>
              <a:buSzTx/>
              <a:buNone/>
              <a:defRPr sz="2900">
                <a:uFill>
                  <a:solidFill>
                    <a:srgbClr val="000000"/>
                  </a:solidFill>
                </a:uFill>
                <a:latin typeface="Cambria"/>
                <a:ea typeface="Cambria"/>
                <a:cs typeface="Cambria"/>
                <a:sym typeface="Cambria"/>
              </a:defRPr>
            </a:pPr>
            <a:endParaRPr dirty="0"/>
          </a:p>
          <a:p>
            <a:pPr marL="0" indent="0" algn="r" defTabSz="321457">
              <a:spcBef>
                <a:spcPts val="0"/>
              </a:spcBef>
              <a:buSzTx/>
              <a:buNone/>
              <a:defRPr sz="2900">
                <a:uFill>
                  <a:solidFill>
                    <a:srgbClr val="000000"/>
                  </a:solidFill>
                </a:uFill>
                <a:latin typeface="Cambria"/>
                <a:ea typeface="Cambria"/>
                <a:cs typeface="Cambria"/>
                <a:sym typeface="Cambria"/>
              </a:defRPr>
            </a:pPr>
            <a:r>
              <a:rPr dirty="0"/>
              <a:t>[Newton, General Scholium]</a:t>
            </a:r>
          </a:p>
        </p:txBody>
      </p:sp>
    </p:spTree>
    <p:extLst>
      <p:ext uri="{BB962C8B-B14F-4D97-AF65-F5344CB8AC3E}">
        <p14:creationId xmlns:p14="http://schemas.microsoft.com/office/powerpoint/2010/main" val="38239945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673DC-8C12-4111-9A2C-F7FE0796AE5E}"/>
              </a:ext>
            </a:extLst>
          </p:cNvPr>
          <p:cNvSpPr txBox="1"/>
          <p:nvPr/>
        </p:nvSpPr>
        <p:spPr>
          <a:xfrm>
            <a:off x="899592" y="966787"/>
            <a:ext cx="7344816" cy="4924425"/>
          </a:xfrm>
          <a:prstGeom prst="rect">
            <a:avLst/>
          </a:prstGeom>
          <a:noFill/>
        </p:spPr>
        <p:txBody>
          <a:bodyPr wrap="square">
            <a:spAutoFit/>
          </a:bodyPr>
          <a:lstStyle/>
          <a:p>
            <a:r>
              <a:rPr lang="el-GR" sz="3200" b="1" dirty="0" err="1">
                <a:cs typeface="Times New Roman" panose="02020603050405020304" pitchFamily="18" charset="0"/>
              </a:rPr>
              <a:t>Κοπερνικανισμός</a:t>
            </a:r>
            <a:endParaRPr lang="el-GR" sz="3200" b="1" dirty="0">
              <a:cs typeface="Times New Roman" panose="02020603050405020304" pitchFamily="18" charset="0"/>
            </a:endParaRPr>
          </a:p>
          <a:p>
            <a:endParaRPr lang="el-GR" dirty="0">
              <a:cs typeface="Times New Roman" panose="02020603050405020304" pitchFamily="18" charset="0"/>
            </a:endParaRPr>
          </a:p>
          <a:p>
            <a:pPr algn="just"/>
            <a:r>
              <a:rPr lang="el-GR" sz="2400" dirty="0">
                <a:cs typeface="Times New Roman" panose="02020603050405020304" pitchFamily="18" charset="0"/>
              </a:rPr>
              <a:t>Με αυτό το σκοπό παίρνω </a:t>
            </a:r>
            <a:r>
              <a:rPr lang="el-GR" sz="2400" b="1" dirty="0">
                <a:solidFill>
                  <a:srgbClr val="FF0000"/>
                </a:solidFill>
                <a:cs typeface="Times New Roman" panose="02020603050405020304" pitchFamily="18" charset="0"/>
              </a:rPr>
              <a:t>το μέρος του Κοπέρνικου </a:t>
            </a:r>
            <a:r>
              <a:rPr lang="el-GR" sz="2400" dirty="0">
                <a:cs typeface="Times New Roman" panose="02020603050405020304" pitchFamily="18" charset="0"/>
              </a:rPr>
              <a:t>στη συζήτηση, προχωρώντας όπως σε μια καθαρή μαθηματική υπόθεση, </a:t>
            </a:r>
            <a:r>
              <a:rPr lang="el-GR" sz="2400" dirty="0">
                <a:solidFill>
                  <a:srgbClr val="00B050"/>
                </a:solidFill>
                <a:cs typeface="Times New Roman" panose="02020603050405020304" pitchFamily="18" charset="0"/>
              </a:rPr>
              <a:t>μηχανευόμενος κάθε τρόπο ώστε να την παρουσιάσω ανώτερη από την υπόθεση ότι η γη είναι ακίνητη</a:t>
            </a:r>
            <a:r>
              <a:rPr lang="el-GR" sz="2400" dirty="0">
                <a:cs typeface="Times New Roman" panose="02020603050405020304" pitchFamily="18" charset="0"/>
              </a:rPr>
              <a:t>, όταν αυτή εκλαμβάνεται όχι απόλυτα αλλά έτσι όπως την υποστηρίζουν κάποιοι που ισχυρίζονται ότι είναι Περιπατητικοί, ενώ μόνο κατ’ όνομα είναι Περιπατητικοί, καθώς δεν προχωράνε, αλλά αρκούνται στο να λατρεύουν  τις σκιές και δεν φιλοσοφούν με τη δική τους κρίση αλλά με την ανάμνηση κάποιων </a:t>
            </a:r>
            <a:r>
              <a:rPr lang="el-GR" sz="2400" dirty="0" err="1">
                <a:cs typeface="Times New Roman" panose="02020603050405020304" pitchFamily="18" charset="0"/>
              </a:rPr>
              <a:t>κακοκατανοημένων</a:t>
            </a:r>
            <a:r>
              <a:rPr lang="el-GR" sz="2400" dirty="0">
                <a:cs typeface="Times New Roman" panose="02020603050405020304" pitchFamily="18" charset="0"/>
              </a:rPr>
              <a:t> αρχών.</a:t>
            </a:r>
          </a:p>
        </p:txBody>
      </p:sp>
    </p:spTree>
    <p:extLst>
      <p:ext uri="{BB962C8B-B14F-4D97-AF65-F5344CB8AC3E}">
        <p14:creationId xmlns:p14="http://schemas.microsoft.com/office/powerpoint/2010/main" val="2461942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044D09-2550-4A8D-9CF9-E920DEF1EB0A}"/>
              </a:ext>
            </a:extLst>
          </p:cNvPr>
          <p:cNvSpPr txBox="1"/>
          <p:nvPr/>
        </p:nvSpPr>
        <p:spPr>
          <a:xfrm>
            <a:off x="323528" y="335845"/>
            <a:ext cx="8496944" cy="6186309"/>
          </a:xfrm>
          <a:prstGeom prst="rect">
            <a:avLst/>
          </a:prstGeom>
          <a:noFill/>
        </p:spPr>
        <p:txBody>
          <a:bodyPr wrap="square">
            <a:spAutoFit/>
          </a:bodyPr>
          <a:lstStyle/>
          <a:p>
            <a:pPr algn="just"/>
            <a:r>
              <a:rPr lang="el-GR" b="1" dirty="0">
                <a:cs typeface="Times New Roman" panose="02020603050405020304" pitchFamily="18" charset="0"/>
              </a:rPr>
              <a:t>Η Αρχή της Σχετικότητας της Κίνησης</a:t>
            </a:r>
          </a:p>
          <a:p>
            <a:pPr algn="just"/>
            <a:endParaRPr lang="el-GR" dirty="0">
              <a:cs typeface="Times New Roman" panose="02020603050405020304" pitchFamily="18" charset="0"/>
            </a:endParaRPr>
          </a:p>
          <a:p>
            <a:pPr algn="just"/>
            <a:r>
              <a:rPr lang="el-GR" dirty="0">
                <a:cs typeface="Times New Roman" panose="02020603050405020304" pitchFamily="18" charset="0"/>
              </a:rPr>
              <a:t>Κλειστείτε µε τους φίλους σας στο αμπάρι ενός μεγάλού πλοίου και έχετε εκεί μαζί σας μερικές μύγες, πεταλούδες και άλλα μικρά πετούμενα. Βάλτε µ</a:t>
            </a:r>
            <a:r>
              <a:rPr lang="el-GR" dirty="0" err="1">
                <a:cs typeface="Times New Roman" panose="02020603050405020304" pitchFamily="18" charset="0"/>
              </a:rPr>
              <a:t>ερικά</a:t>
            </a:r>
            <a:r>
              <a:rPr lang="el-GR" dirty="0">
                <a:cs typeface="Times New Roman" panose="02020603050405020304" pitchFamily="18" charset="0"/>
              </a:rPr>
              <a:t> ψάρια σε ένα μπολ με νερό και κρεμάστε ένα μπουκάλι που να αδειάζει σταγόνα – σταγόνα σε ένα μεγαλύτερο δοχείο κάτω από αυτό. </a:t>
            </a:r>
            <a:r>
              <a:rPr lang="el-GR" b="1" dirty="0">
                <a:cs typeface="Times New Roman" panose="02020603050405020304" pitchFamily="18" charset="0"/>
              </a:rPr>
              <a:t>Καθώς το πλοίο είναι ακόμη ακίνητο </a:t>
            </a:r>
            <a:r>
              <a:rPr lang="el-GR" dirty="0">
                <a:cs typeface="Times New Roman" panose="02020603050405020304" pitchFamily="18" charset="0"/>
              </a:rPr>
              <a:t>παρατηρείστε προσεκτικά πώς πετάνε τα μικρά ζώα με την ίδια ταχύτητα προς κάθε πλευρά. Τα ψάρια κολυμπούν αδιάφορα προς πάσα κατεύθυνση και οι σταγόνες πέφτουν μέσα στο μπουκάλι […] </a:t>
            </a:r>
            <a:r>
              <a:rPr lang="el-GR" dirty="0">
                <a:effectLst/>
                <a:ea typeface="MS Mincho" panose="02020609040205080304" pitchFamily="49" charset="-128"/>
                <a:cs typeface="Times New Roman" panose="02020603050405020304" pitchFamily="18" charset="0"/>
              </a:rPr>
              <a:t>Αφού θα έχετε παρατηρήσει όλα αυτά τα πράγματα προσεκτικά (και </a:t>
            </a:r>
            <a:r>
              <a:rPr lang="el-GR" dirty="0">
                <a:ea typeface="MS Mincho" panose="02020609040205080304" pitchFamily="49" charset="-128"/>
                <a:cs typeface="Times New Roman" panose="02020603050405020304" pitchFamily="18" charset="0"/>
              </a:rPr>
              <a:t>ενώ </a:t>
            </a:r>
            <a:r>
              <a:rPr lang="el-GR" dirty="0">
                <a:effectLst/>
                <a:ea typeface="MS Mincho" panose="02020609040205080304" pitchFamily="49" charset="-128"/>
                <a:cs typeface="Times New Roman" panose="02020603050405020304" pitchFamily="18" charset="0"/>
              </a:rPr>
              <a:t>δεν υπάρχει καμία αμφιβολία ότι </a:t>
            </a:r>
            <a:r>
              <a:rPr lang="el-GR" b="1" dirty="0">
                <a:effectLst/>
                <a:ea typeface="MS Mincho" panose="02020609040205080304" pitchFamily="49" charset="-128"/>
                <a:cs typeface="Times New Roman" panose="02020603050405020304" pitchFamily="18" charset="0"/>
              </a:rPr>
              <a:t>όσο το πλοίο είναι ακόμη ακίνητο </a:t>
            </a:r>
            <a:r>
              <a:rPr lang="el-GR" dirty="0">
                <a:effectLst/>
                <a:ea typeface="MS Mincho" panose="02020609040205080304" pitchFamily="49" charset="-128"/>
                <a:cs typeface="Times New Roman" panose="02020603050405020304" pitchFamily="18" charset="0"/>
              </a:rPr>
              <a:t>όλα πρέπει να συμβούν με αυτόν τον τρόπο), </a:t>
            </a:r>
            <a:r>
              <a:rPr lang="el-GR" dirty="0">
                <a:ea typeface="MS Mincho" panose="02020609040205080304" pitchFamily="49" charset="-128"/>
                <a:cs typeface="Times New Roman" panose="02020603050405020304" pitchFamily="18" charset="0"/>
              </a:rPr>
              <a:t>πείτε</a:t>
            </a:r>
            <a:r>
              <a:rPr lang="el-GR" dirty="0">
                <a:effectLst/>
                <a:ea typeface="MS Mincho" panose="02020609040205080304" pitchFamily="49" charset="-128"/>
                <a:cs typeface="Times New Roman" panose="02020603050405020304" pitchFamily="18" charset="0"/>
              </a:rPr>
              <a:t> ότι</a:t>
            </a:r>
            <a:r>
              <a:rPr lang="el-GR" dirty="0">
                <a:ea typeface="MS Mincho" panose="02020609040205080304" pitchFamily="49" charset="-128"/>
                <a:cs typeface="Times New Roman" panose="02020603050405020304" pitchFamily="18" charset="0"/>
              </a:rPr>
              <a:t> </a:t>
            </a:r>
            <a:r>
              <a:rPr lang="el-GR" b="1" dirty="0">
                <a:ea typeface="MS Mincho" panose="02020609040205080304" pitchFamily="49" charset="-128"/>
                <a:cs typeface="Times New Roman" panose="02020603050405020304" pitchFamily="18" charset="0"/>
              </a:rPr>
              <a:t>το πλοίο προχωράει </a:t>
            </a:r>
            <a:r>
              <a:rPr lang="el-GR" dirty="0">
                <a:ea typeface="MS Mincho" panose="02020609040205080304" pitchFamily="49" charset="-128"/>
                <a:cs typeface="Times New Roman" panose="02020603050405020304" pitchFamily="18" charset="0"/>
              </a:rPr>
              <a:t>με όποια ταχύτητα θέλετε</a:t>
            </a:r>
            <a:r>
              <a:rPr lang="el-GR" dirty="0">
                <a:cs typeface="Times New Roman" panose="02020603050405020304" pitchFamily="18" charset="0"/>
              </a:rPr>
              <a:t>, αρκεί η κίνηση να είναι ομαλή. </a:t>
            </a:r>
            <a:r>
              <a:rPr lang="el-GR" b="1" dirty="0">
                <a:solidFill>
                  <a:srgbClr val="FF0000"/>
                </a:solidFill>
                <a:cs typeface="Times New Roman" panose="02020603050405020304" pitchFamily="18" charset="0"/>
              </a:rPr>
              <a:t>Δεν θα διακρίνετε την παραμικρή αλλαγή σε όλα αυτά και ούτε θα μπορούσατε να πείτε από τίποτα εξ αυτών εάν το πλοίο πράγματι κινείται ή είναι ακόμη ακίνητο.</a:t>
            </a:r>
            <a:r>
              <a:rPr lang="el-GR" dirty="0">
                <a:cs typeface="Times New Roman" panose="02020603050405020304" pitchFamily="18" charset="0"/>
              </a:rPr>
              <a:t> Η αιτία όλων αυτών των αντιστοιχιών βρίσκεται στο ότι </a:t>
            </a:r>
            <a:r>
              <a:rPr lang="el-GR" b="1" dirty="0">
                <a:solidFill>
                  <a:srgbClr val="FF0000"/>
                </a:solidFill>
                <a:cs typeface="Times New Roman" panose="02020603050405020304" pitchFamily="18" charset="0"/>
              </a:rPr>
              <a:t>η κίνηση του πλοίου είναι κοινή σε όλα τα πράγματα που βρίσκονται  σε αυτό συµπεριλαµβανοµένου και του αέρα.</a:t>
            </a:r>
            <a:r>
              <a:rPr lang="el-GR" dirty="0">
                <a:cs typeface="Times New Roman" panose="02020603050405020304" pitchFamily="18" charset="0"/>
              </a:rPr>
              <a:t> Γι’ αυτό και είπα ότι θα πρέπει να βρίσκεστε στο αμπάρι. Διότι εάν ήσασταν πάνω στον ανοιχτό αέρα, που δεν θα ακολουθούσε την πορεία του πλοίου, θα μπορούσαν να διαπιστωθούν κάποιες λιγότερο ή περισσότερο αισθητές διαφορές. Χωρίς αμφιβολία ο καπνός όπως και ο αέρας θα έμεναν πίσω. Και παρόμοια και οι μύγες και οι πεταλούδες, καθώς θα κρατούνταν πίσω από τον αέρα, δεν θα μπορούσαν να ακολουθήσουν την κίνηση του πλοίου, εάν τα χώριζε από αυτό μια αντιληπτή απόσταση.</a:t>
            </a:r>
          </a:p>
        </p:txBody>
      </p:sp>
    </p:spTree>
    <p:extLst>
      <p:ext uri="{BB962C8B-B14F-4D97-AF65-F5344CB8AC3E}">
        <p14:creationId xmlns:p14="http://schemas.microsoft.com/office/powerpoint/2010/main" val="142212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8DA862-B856-4EB0-BA31-EE34A06A16CA}"/>
              </a:ext>
            </a:extLst>
          </p:cNvPr>
          <p:cNvSpPr txBox="1"/>
          <p:nvPr/>
        </p:nvSpPr>
        <p:spPr>
          <a:xfrm>
            <a:off x="467544" y="476803"/>
            <a:ext cx="8064896" cy="6001643"/>
          </a:xfrm>
          <a:prstGeom prst="rect">
            <a:avLst/>
          </a:prstGeom>
          <a:noFill/>
        </p:spPr>
        <p:txBody>
          <a:bodyPr wrap="square">
            <a:spAutoFit/>
          </a:bodyPr>
          <a:lstStyle/>
          <a:p>
            <a:pPr algn="just"/>
            <a:r>
              <a:rPr lang="el-GR" sz="2400" b="1" dirty="0">
                <a:effectLst/>
                <a:ea typeface="MS Mincho" panose="02020609040205080304" pitchFamily="49" charset="-128"/>
                <a:cs typeface="Times New Roman" panose="02020603050405020304" pitchFamily="18" charset="0"/>
              </a:rPr>
              <a:t>Πρωτεύουσε</a:t>
            </a:r>
            <a:r>
              <a:rPr lang="el-GR" sz="2400" b="1" dirty="0">
                <a:ea typeface="MS Mincho" panose="02020609040205080304" pitchFamily="49" charset="-128"/>
                <a:cs typeface="Times New Roman" panose="02020603050405020304" pitchFamily="18" charset="0"/>
              </a:rPr>
              <a:t>ς και δευτερεύουσες ποιότητες</a:t>
            </a:r>
          </a:p>
          <a:p>
            <a:pPr algn="just"/>
            <a:endParaRPr lang="el-GR" sz="2400" dirty="0">
              <a:effectLst/>
              <a:ea typeface="MS Mincho" panose="02020609040205080304" pitchFamily="49" charset="-128"/>
              <a:cs typeface="Times New Roman" panose="02020603050405020304" pitchFamily="18" charset="0"/>
            </a:endParaRPr>
          </a:p>
          <a:p>
            <a:pPr algn="just"/>
            <a:r>
              <a:rPr lang="el-GR" sz="2400" b="1" dirty="0">
                <a:effectLst/>
                <a:ea typeface="MS Mincho" panose="02020609040205080304" pitchFamily="49" charset="-128"/>
                <a:cs typeface="Times New Roman" panose="02020603050405020304" pitchFamily="18" charset="0"/>
              </a:rPr>
              <a:t>Τώρα λέω ότι κάθε φορά που συλλαμβάνω μια </a:t>
            </a:r>
            <a:r>
              <a:rPr lang="el-GR" sz="2400" b="1" dirty="0">
                <a:solidFill>
                  <a:srgbClr val="00B050"/>
                </a:solidFill>
                <a:effectLst/>
                <a:ea typeface="MS Mincho" panose="02020609040205080304" pitchFamily="49" charset="-128"/>
                <a:cs typeface="Times New Roman" panose="02020603050405020304" pitchFamily="18" charset="0"/>
              </a:rPr>
              <a:t>υλική ή σωματική </a:t>
            </a:r>
            <a:r>
              <a:rPr lang="el-GR" sz="2400" b="1" dirty="0">
                <a:solidFill>
                  <a:srgbClr val="00B050"/>
                </a:solidFill>
                <a:ea typeface="MS Mincho" panose="02020609040205080304" pitchFamily="49" charset="-128"/>
                <a:cs typeface="Times New Roman" panose="02020603050405020304" pitchFamily="18" charset="0"/>
              </a:rPr>
              <a:t>υπόσταση</a:t>
            </a:r>
            <a:r>
              <a:rPr lang="el-GR" sz="2400" b="1" dirty="0">
                <a:effectLst/>
                <a:ea typeface="MS Mincho" panose="02020609040205080304" pitchFamily="49" charset="-128"/>
                <a:cs typeface="Times New Roman" panose="02020603050405020304" pitchFamily="18" charset="0"/>
              </a:rPr>
              <a:t>, αισθάνομαι αμέσως την ανάγκη να τη σκεφτώ ως </a:t>
            </a:r>
            <a:r>
              <a:rPr lang="el-GR" sz="2400" b="1" dirty="0">
                <a:solidFill>
                  <a:srgbClr val="FF0000"/>
                </a:solidFill>
                <a:effectLst/>
                <a:ea typeface="MS Mincho" panose="02020609040205080304" pitchFamily="49" charset="-128"/>
                <a:cs typeface="Times New Roman" panose="02020603050405020304" pitchFamily="18" charset="0"/>
              </a:rPr>
              <a:t>οριοθετημένη</a:t>
            </a:r>
            <a:r>
              <a:rPr lang="el-GR" sz="2400" b="1" dirty="0">
                <a:effectLst/>
                <a:ea typeface="MS Mincho" panose="02020609040205080304" pitchFamily="49" charset="-128"/>
                <a:cs typeface="Times New Roman" panose="02020603050405020304" pitchFamily="18" charset="0"/>
              </a:rPr>
              <a:t>, και σαν να έχει αυτό ή εκείνο το </a:t>
            </a:r>
            <a:r>
              <a:rPr lang="el-GR" sz="2400" b="1" dirty="0">
                <a:solidFill>
                  <a:srgbClr val="FF0000"/>
                </a:solidFill>
                <a:effectLst/>
                <a:ea typeface="MS Mincho" panose="02020609040205080304" pitchFamily="49" charset="-128"/>
                <a:cs typeface="Times New Roman" panose="02020603050405020304" pitchFamily="18" charset="0"/>
              </a:rPr>
              <a:t>σχήμα</a:t>
            </a:r>
            <a:r>
              <a:rPr lang="el-GR" sz="2400" b="1" dirty="0">
                <a:effectLst/>
                <a:ea typeface="MS Mincho" panose="02020609040205080304" pitchFamily="49" charset="-128"/>
                <a:cs typeface="Times New Roman" panose="02020603050405020304" pitchFamily="18" charset="0"/>
              </a:rPr>
              <a:t>· σαν να είναι </a:t>
            </a:r>
            <a:r>
              <a:rPr lang="el-GR" sz="2400" b="1" dirty="0">
                <a:solidFill>
                  <a:srgbClr val="FF0000"/>
                </a:solidFill>
                <a:effectLst/>
                <a:ea typeface="MS Mincho" panose="02020609040205080304" pitchFamily="49" charset="-128"/>
                <a:cs typeface="Times New Roman" panose="02020603050405020304" pitchFamily="18" charset="0"/>
              </a:rPr>
              <a:t>μεγάλη ή μικρή </a:t>
            </a:r>
            <a:r>
              <a:rPr lang="el-GR" sz="2400" b="1" dirty="0">
                <a:effectLst/>
                <a:ea typeface="MS Mincho" panose="02020609040205080304" pitchFamily="49" charset="-128"/>
                <a:cs typeface="Times New Roman" panose="02020603050405020304" pitchFamily="18" charset="0"/>
              </a:rPr>
              <a:t>σε σχέση με άλλα πράγματα, και σε </a:t>
            </a:r>
            <a:r>
              <a:rPr lang="el-GR" sz="2400" b="1" dirty="0">
                <a:ea typeface="MS Mincho" panose="02020609040205080304" pitchFamily="49" charset="-128"/>
                <a:cs typeface="Times New Roman" panose="02020603050405020304" pitchFamily="18" charset="0"/>
              </a:rPr>
              <a:t>ένα ορισμένο</a:t>
            </a:r>
            <a:r>
              <a:rPr lang="el-GR" sz="2400" b="1" dirty="0">
                <a:effectLst/>
                <a:ea typeface="MS Mincho" panose="02020609040205080304" pitchFamily="49" charset="-128"/>
                <a:cs typeface="Times New Roman" panose="02020603050405020304" pitchFamily="18" charset="0"/>
              </a:rPr>
              <a:t> </a:t>
            </a:r>
            <a:r>
              <a:rPr lang="el-GR" sz="2400" b="1" dirty="0">
                <a:solidFill>
                  <a:srgbClr val="FF0000"/>
                </a:solidFill>
                <a:effectLst/>
                <a:ea typeface="MS Mincho" panose="02020609040205080304" pitchFamily="49" charset="-128"/>
                <a:cs typeface="Times New Roman" panose="02020603050405020304" pitchFamily="18" charset="0"/>
              </a:rPr>
              <a:t>μέρος </a:t>
            </a:r>
            <a:r>
              <a:rPr lang="el-GR" sz="2400" b="1" dirty="0">
                <a:effectLst/>
                <a:ea typeface="MS Mincho" panose="02020609040205080304" pitchFamily="49" charset="-128"/>
                <a:cs typeface="Times New Roman" panose="02020603050405020304" pitchFamily="18" charset="0"/>
              </a:rPr>
              <a:t>σε κάθε δεδομένο χρόνο· σαν να βρίσκεται σε </a:t>
            </a:r>
            <a:r>
              <a:rPr lang="el-GR" sz="2400" b="1" dirty="0">
                <a:solidFill>
                  <a:srgbClr val="FF0000"/>
                </a:solidFill>
                <a:effectLst/>
                <a:ea typeface="MS Mincho" panose="02020609040205080304" pitchFamily="49" charset="-128"/>
                <a:cs typeface="Times New Roman" panose="02020603050405020304" pitchFamily="18" charset="0"/>
              </a:rPr>
              <a:t>κίνηση</a:t>
            </a:r>
            <a:r>
              <a:rPr lang="el-GR" sz="2400" b="1" dirty="0">
                <a:effectLst/>
                <a:ea typeface="MS Mincho" panose="02020609040205080304" pitchFamily="49" charset="-128"/>
                <a:cs typeface="Times New Roman" panose="02020603050405020304" pitchFamily="18" charset="0"/>
              </a:rPr>
              <a:t> </a:t>
            </a:r>
            <a:r>
              <a:rPr lang="el-GR" sz="2400" b="1" dirty="0">
                <a:solidFill>
                  <a:srgbClr val="FF0000"/>
                </a:solidFill>
                <a:effectLst/>
                <a:ea typeface="MS Mincho" panose="02020609040205080304" pitchFamily="49" charset="-128"/>
                <a:cs typeface="Times New Roman" panose="02020603050405020304" pitchFamily="18" charset="0"/>
              </a:rPr>
              <a:t>ή σε ηρεμία</a:t>
            </a:r>
            <a:r>
              <a:rPr lang="el-GR" sz="2400" b="1" dirty="0">
                <a:effectLst/>
                <a:ea typeface="MS Mincho" panose="02020609040205080304" pitchFamily="49" charset="-128"/>
                <a:cs typeface="Times New Roman" panose="02020603050405020304" pitchFamily="18" charset="0"/>
              </a:rPr>
              <a:t>· </a:t>
            </a:r>
            <a:r>
              <a:rPr lang="el-GR" sz="2400" b="1" dirty="0">
                <a:ea typeface="MS Mincho" panose="02020609040205080304" pitchFamily="49" charset="-128"/>
                <a:cs typeface="Times New Roman" panose="02020603050405020304" pitchFamily="18" charset="0"/>
              </a:rPr>
              <a:t>σ</a:t>
            </a:r>
            <a:r>
              <a:rPr lang="el-GR" sz="2400" b="1" dirty="0">
                <a:effectLst/>
                <a:ea typeface="MS Mincho" panose="02020609040205080304" pitchFamily="49" charset="-128"/>
                <a:cs typeface="Times New Roman" panose="02020603050405020304" pitchFamily="18" charset="0"/>
              </a:rPr>
              <a:t>αν </a:t>
            </a:r>
            <a:r>
              <a:rPr lang="el-GR" sz="2400" b="1" dirty="0">
                <a:solidFill>
                  <a:srgbClr val="FF0000"/>
                </a:solidFill>
                <a:effectLst/>
                <a:ea typeface="MS Mincho" panose="02020609040205080304" pitchFamily="49" charset="-128"/>
                <a:cs typeface="Times New Roman" panose="02020603050405020304" pitchFamily="18" charset="0"/>
              </a:rPr>
              <a:t>να </a:t>
            </a:r>
            <a:r>
              <a:rPr lang="el-GR" sz="2400" b="1" dirty="0">
                <a:solidFill>
                  <a:srgbClr val="FF0000"/>
                </a:solidFill>
                <a:ea typeface="MS Mincho" panose="02020609040205080304" pitchFamily="49" charset="-128"/>
                <a:cs typeface="Times New Roman" panose="02020603050405020304" pitchFamily="18" charset="0"/>
              </a:rPr>
              <a:t>αγγίζει ή να μην αγγίζει </a:t>
            </a:r>
            <a:r>
              <a:rPr lang="el-GR" sz="2400" b="1" dirty="0">
                <a:ea typeface="MS Mincho" panose="02020609040205080304" pitchFamily="49" charset="-128"/>
                <a:cs typeface="Times New Roman" panose="02020603050405020304" pitchFamily="18" charset="0"/>
              </a:rPr>
              <a:t>(να είναι ή να μην σε επαφή με) ένα </a:t>
            </a:r>
            <a:r>
              <a:rPr lang="el-GR" sz="2400" b="1" dirty="0">
                <a:effectLst/>
                <a:ea typeface="MS Mincho" panose="02020609040205080304" pitchFamily="49" charset="-128"/>
                <a:cs typeface="Times New Roman" panose="02020603050405020304" pitchFamily="18" charset="0"/>
              </a:rPr>
              <a:t>άλλο σώμα· και σαν να είναι ένα </a:t>
            </a:r>
            <a:r>
              <a:rPr lang="el-GR" sz="2400" b="1" dirty="0">
                <a:solidFill>
                  <a:srgbClr val="FF0000"/>
                </a:solidFill>
                <a:effectLst/>
                <a:ea typeface="MS Mincho" panose="02020609040205080304" pitchFamily="49" charset="-128"/>
                <a:cs typeface="Times New Roman" panose="02020603050405020304" pitchFamily="18" charset="0"/>
              </a:rPr>
              <a:t>αριθμητικά</a:t>
            </a:r>
            <a:r>
              <a:rPr lang="el-GR" sz="2400" b="1" dirty="0">
                <a:effectLst/>
                <a:ea typeface="MS Mincho" panose="02020609040205080304" pitchFamily="49" charset="-128"/>
                <a:cs typeface="Times New Roman" panose="02020603050405020304" pitchFamily="18" charset="0"/>
              </a:rPr>
              <a:t>, ή λίγα ή πολλά. Δεν μπορώ να διαχωρίσω μια τέτοια υπόσταση από αυτές τις συνθήκες με κανένα τέντωμα της φαντασίας μου. </a:t>
            </a:r>
            <a:r>
              <a:rPr lang="el-GR" sz="2400" b="1" dirty="0">
                <a:solidFill>
                  <a:srgbClr val="00B050"/>
                </a:solidFill>
                <a:effectLst/>
                <a:ea typeface="MS Mincho" panose="02020609040205080304" pitchFamily="49" charset="-128"/>
                <a:cs typeface="Times New Roman" panose="02020603050405020304" pitchFamily="18" charset="0"/>
              </a:rPr>
              <a:t>Αλλά ότι θα πρέπει αυτή να είναι λευκή ή κόκκινη, πικρή ή γλυκιά, θορυβώδης ή σιωπηλή, και γλυκιάς ή βρώμικης οσμής, ο νους μου δεν αισθάνεται υποχρεωμένος</a:t>
            </a:r>
            <a:r>
              <a:rPr lang="el-GR" sz="2400" b="1" dirty="0">
                <a:solidFill>
                  <a:srgbClr val="00B050"/>
                </a:solidFill>
                <a:ea typeface="MS Mincho" panose="02020609040205080304" pitchFamily="49" charset="-128"/>
                <a:cs typeface="Times New Roman" panose="02020603050405020304" pitchFamily="18" charset="0"/>
              </a:rPr>
              <a:t> να τα αποδώσει ως</a:t>
            </a:r>
            <a:r>
              <a:rPr lang="el-GR" sz="2400" b="1" dirty="0">
                <a:solidFill>
                  <a:srgbClr val="00B050"/>
                </a:solidFill>
                <a:effectLst/>
                <a:ea typeface="MS Mincho" panose="02020609040205080304" pitchFamily="49" charset="-128"/>
                <a:cs typeface="Times New Roman" panose="02020603050405020304" pitchFamily="18" charset="0"/>
              </a:rPr>
              <a:t> αναγκαία συνοδευτικά.</a:t>
            </a:r>
          </a:p>
        </p:txBody>
      </p:sp>
    </p:spTree>
    <p:extLst>
      <p:ext uri="{BB962C8B-B14F-4D97-AF65-F5344CB8AC3E}">
        <p14:creationId xmlns:p14="http://schemas.microsoft.com/office/powerpoint/2010/main" val="446915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F61898-BF9F-4134-9CEE-496A1BB75BED}"/>
              </a:ext>
            </a:extLst>
          </p:cNvPr>
          <p:cNvSpPr txBox="1"/>
          <p:nvPr/>
        </p:nvSpPr>
        <p:spPr>
          <a:xfrm>
            <a:off x="899592" y="615303"/>
            <a:ext cx="7200800" cy="6001643"/>
          </a:xfrm>
          <a:prstGeom prst="rect">
            <a:avLst/>
          </a:prstGeom>
          <a:noFill/>
        </p:spPr>
        <p:txBody>
          <a:bodyPr wrap="square">
            <a:spAutoFit/>
          </a:bodyPr>
          <a:lstStyle/>
          <a:p>
            <a:pPr algn="just"/>
            <a:r>
              <a:rPr lang="el-GR" sz="2400" b="1" dirty="0">
                <a:effectLst/>
                <a:latin typeface="Calibri" panose="020F0502020204030204" pitchFamily="34" charset="0"/>
                <a:ea typeface="MS Mincho" panose="02020609040205080304" pitchFamily="49" charset="-128"/>
                <a:cs typeface="Calibri" panose="020F0502020204030204" pitchFamily="34" charset="0"/>
              </a:rPr>
              <a:t>Φαινόμενα – Πραγματικότητα</a:t>
            </a:r>
          </a:p>
          <a:p>
            <a:pPr algn="just"/>
            <a:endParaRPr lang="el-GR" sz="2400" dirty="0">
              <a:latin typeface="Calibri" panose="020F0502020204030204" pitchFamily="34" charset="0"/>
              <a:ea typeface="MS Mincho" panose="02020609040205080304" pitchFamily="49" charset="-128"/>
              <a:cs typeface="Calibri" panose="020F0502020204030204" pitchFamily="34" charset="0"/>
            </a:endParaRPr>
          </a:p>
          <a:p>
            <a:pPr algn="just"/>
            <a:r>
              <a:rPr lang="el-GR" sz="2400" dirty="0">
                <a:effectLst/>
                <a:latin typeface="Calibri" panose="020F0502020204030204" pitchFamily="34" charset="0"/>
                <a:ea typeface="MS Mincho" panose="02020609040205080304" pitchFamily="49" charset="-128"/>
                <a:cs typeface="Calibri" panose="020F0502020204030204" pitchFamily="34" charset="0"/>
              </a:rPr>
              <a:t>Χωρίς την καθοδήγηση των αισθήσεων, ο λόγος ή η φαντασία από μόνα τους δεν θα οδηγούνταν πιθανότατα ποτέ σε ιδιότητες όπως αυτές. Επομένως  νομίζω ότι γεύσεις, </a:t>
            </a:r>
            <a:r>
              <a:rPr lang="el-GR" sz="2400" dirty="0">
                <a:latin typeface="Calibri" panose="020F0502020204030204" pitchFamily="34" charset="0"/>
                <a:ea typeface="MS Mincho" panose="02020609040205080304" pitchFamily="49" charset="-128"/>
                <a:cs typeface="Calibri" panose="020F0502020204030204" pitchFamily="34" charset="0"/>
              </a:rPr>
              <a:t>οσμές, χρώματα, και ούτω καθεξής δεν είναι τίποτα περισσότερο από </a:t>
            </a:r>
            <a:r>
              <a:rPr lang="el-GR" sz="2400" b="1" dirty="0">
                <a:latin typeface="Calibri" panose="020F0502020204030204" pitchFamily="34" charset="0"/>
                <a:ea typeface="MS Mincho" panose="02020609040205080304" pitchFamily="49" charset="-128"/>
                <a:cs typeface="Calibri" panose="020F0502020204030204" pitchFamily="34" charset="0"/>
              </a:rPr>
              <a:t>απλά ονόματα </a:t>
            </a:r>
            <a:r>
              <a:rPr lang="el-GR" sz="2400" dirty="0">
                <a:latin typeface="Calibri" panose="020F0502020204030204" pitchFamily="34" charset="0"/>
                <a:ea typeface="MS Mincho" panose="02020609040205080304" pitchFamily="49" charset="-128"/>
                <a:cs typeface="Calibri" panose="020F0502020204030204" pitchFamily="34" charset="0"/>
              </a:rPr>
              <a:t>σε σχέση με το αντικείμενο στο οποίο τα αποδίδουμε και ότι αυτά </a:t>
            </a:r>
            <a:r>
              <a:rPr lang="en-US" sz="2400" dirty="0">
                <a:latin typeface="Calibri" panose="020F0502020204030204" pitchFamily="34" charset="0"/>
                <a:ea typeface="MS Mincho" panose="02020609040205080304" pitchFamily="49" charset="-128"/>
                <a:cs typeface="Calibri" panose="020F0502020204030204" pitchFamily="34" charset="0"/>
              </a:rPr>
              <a:t> </a:t>
            </a:r>
            <a:r>
              <a:rPr lang="el-GR" sz="2400" b="1" dirty="0">
                <a:latin typeface="Calibri" panose="020F0502020204030204" pitchFamily="34" charset="0"/>
                <a:ea typeface="MS Mincho" panose="02020609040205080304" pitchFamily="49" charset="-128"/>
                <a:cs typeface="Calibri" panose="020F0502020204030204" pitchFamily="34" charset="0"/>
              </a:rPr>
              <a:t>βρίσκονται μόνο στη συνείδηση</a:t>
            </a:r>
            <a:r>
              <a:rPr lang="el-GR" sz="2400" dirty="0">
                <a:latin typeface="Calibri" panose="020F0502020204030204" pitchFamily="34" charset="0"/>
                <a:ea typeface="MS Mincho" panose="02020609040205080304" pitchFamily="49" charset="-128"/>
                <a:cs typeface="Calibri" panose="020F0502020204030204" pitchFamily="34" charset="0"/>
              </a:rPr>
              <a:t>. Επομένως εάν αφαιρούσαμε το ζωντανό δημιούργημα, όλες αυτές οι ιδιότητες θα εξαφανίζονταν και θα εκμηδενίζονταν.  Αλλά καθώς τους έχουμε επιβάλει συγκεκριμένα ονόματα, ξεχωριστά από εκείνα των άλλων και πραγματικών ιδιοτήτων που αναφέραμε πιο πριν, θέλουμε να πιστεύουμε και ότι αυτές υπάρχουν ως πραγματικά διαφορετικές από εκείνες. </a:t>
            </a:r>
            <a:endParaRPr lang="el-GR" sz="2400" dirty="0">
              <a:effectLst/>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283758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C38B67-475D-4FD2-B63D-4548E604E9FB}"/>
              </a:ext>
            </a:extLst>
          </p:cNvPr>
          <p:cNvSpPr txBox="1"/>
          <p:nvPr/>
        </p:nvSpPr>
        <p:spPr>
          <a:xfrm>
            <a:off x="539552" y="1169301"/>
            <a:ext cx="7776864" cy="4893647"/>
          </a:xfrm>
          <a:prstGeom prst="rect">
            <a:avLst/>
          </a:prstGeom>
          <a:noFill/>
        </p:spPr>
        <p:txBody>
          <a:bodyPr wrap="square">
            <a:spAutoFit/>
          </a:bodyPr>
          <a:lstStyle/>
          <a:p>
            <a:pPr marL="228600" algn="just"/>
            <a:r>
              <a:rPr lang="el-GR" sz="2400" dirty="0">
                <a:effectLst/>
                <a:latin typeface="Calibri" panose="020F0502020204030204" pitchFamily="34" charset="0"/>
                <a:ea typeface="MS Mincho" panose="02020609040205080304" pitchFamily="49" charset="-128"/>
                <a:cs typeface="Calibri" panose="020F0502020204030204" pitchFamily="34" charset="0"/>
              </a:rPr>
              <a:t>Αλλά το ζωντανό σώμα το οποίο δέχεται αυτούς τους χειρισμούς</a:t>
            </a:r>
            <a:r>
              <a:rPr lang="en-US" sz="2400" dirty="0">
                <a:effectLst/>
                <a:latin typeface="Calibri" panose="020F0502020204030204" pitchFamily="34" charset="0"/>
                <a:ea typeface="MS Mincho" panose="02020609040205080304" pitchFamily="49" charset="-128"/>
                <a:cs typeface="Calibri" panose="020F0502020204030204" pitchFamily="34" charset="0"/>
              </a:rPr>
              <a:t> </a:t>
            </a:r>
            <a:r>
              <a:rPr lang="el-GR" sz="2400" dirty="0">
                <a:latin typeface="Calibri" panose="020F0502020204030204" pitchFamily="34" charset="0"/>
                <a:ea typeface="MS Mincho" panose="02020609040205080304" pitchFamily="49" charset="-128"/>
                <a:cs typeface="Calibri" panose="020F0502020204030204" pitchFamily="34" charset="0"/>
              </a:rPr>
              <a:t>νιώθει διαφορετικά αισθήματα ανάλογα με τα διάφορα σημεία στα οποία αγγίζεται. Όταν αγγίζεται κάτω από τα πέλματα των ποδιών, για παράδειγμα, ή κάτω από το γόνατο </a:t>
            </a:r>
            <a:r>
              <a:rPr lang="el-GR" sz="2400" dirty="0">
                <a:effectLst/>
                <a:latin typeface="Calibri" panose="020F0502020204030204" pitchFamily="34" charset="0"/>
                <a:ea typeface="MS Mincho" panose="02020609040205080304" pitchFamily="49" charset="-128"/>
                <a:cs typeface="Calibri" panose="020F0502020204030204" pitchFamily="34" charset="0"/>
              </a:rPr>
              <a:t>ή τη μασχάλη</a:t>
            </a:r>
            <a:r>
              <a:rPr lang="en-US" sz="2400" dirty="0">
                <a:effectLst/>
                <a:latin typeface="Calibri" panose="020F0502020204030204" pitchFamily="34" charset="0"/>
                <a:ea typeface="MS Mincho" panose="02020609040205080304" pitchFamily="49" charset="-128"/>
                <a:cs typeface="Calibri" panose="020F0502020204030204" pitchFamily="34" charset="0"/>
              </a:rPr>
              <a:t>, </a:t>
            </a:r>
            <a:r>
              <a:rPr lang="el-GR" sz="2400" dirty="0">
                <a:latin typeface="Calibri" panose="020F0502020204030204" pitchFamily="34" charset="0"/>
                <a:ea typeface="MS Mincho" panose="02020609040205080304" pitchFamily="49" charset="-128"/>
                <a:cs typeface="Calibri" panose="020F0502020204030204" pitchFamily="34" charset="0"/>
              </a:rPr>
              <a:t>αισθάνεται μαζί με το κοινό αίσθημα της επαφής (το άγγιγμα)</a:t>
            </a:r>
            <a:r>
              <a:rPr lang="en-US" sz="2400" dirty="0">
                <a:effectLst/>
                <a:latin typeface="Calibri" panose="020F0502020204030204" pitchFamily="34" charset="0"/>
                <a:ea typeface="MS Mincho" panose="02020609040205080304" pitchFamily="49" charset="-128"/>
                <a:cs typeface="Calibri" panose="020F0502020204030204" pitchFamily="34" charset="0"/>
              </a:rPr>
              <a:t> </a:t>
            </a:r>
            <a:r>
              <a:rPr lang="el-GR" sz="2400" dirty="0">
                <a:latin typeface="Calibri" panose="020F0502020204030204" pitchFamily="34" charset="0"/>
                <a:ea typeface="MS Mincho" panose="02020609040205080304" pitchFamily="49" charset="-128"/>
                <a:cs typeface="Calibri" panose="020F0502020204030204" pitchFamily="34" charset="0"/>
              </a:rPr>
              <a:t>ένα επιπλέον αίσθημα στο οποίο έχουμε αποδώσει και ένα ειδικό όνομα, το «γαργαλητό» . Το αίσθημα αυτό ανήκει σε εμάς και όχι στο χέρι. Οποιοσδήποτε έλεγε ότι το χέρι, μαζί με τις ιδιότητες της κίνησης και της επαφής (του αγγίγματος) έχει και άλλη μια λειτουργία, αυτήν του «γαργαλητού», ως εάν το «γαργαλητό» ήταν ένα φαινόμενο το οποίο βρισκόταν στο χέρι, θα έκανε ένα σοβαρό λάθος. </a:t>
            </a:r>
            <a:endParaRPr lang="el-GR" sz="2400" dirty="0">
              <a:effectLst/>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2825666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tolemyandcopmed.jpg"/>
          <p:cNvPicPr>
            <a:picLocks noGrp="1" noChangeAspect="1"/>
          </p:cNvPicPr>
          <p:nvPr>
            <p:ph idx="1"/>
          </p:nvPr>
        </p:nvPicPr>
        <p:blipFill>
          <a:blip r:embed="rId2">
            <a:extLst>
              <a:ext uri="{28A0092B-C50C-407E-A947-70E740481C1C}">
                <a14:useLocalDpi xmlns:a14="http://schemas.microsoft.com/office/drawing/2010/main" val="0"/>
              </a:ext>
            </a:extLst>
          </a:blip>
          <a:srcRect l="-39097" r="-39097"/>
          <a:stretch>
            <a:fillRect/>
          </a:stretch>
        </p:blipFill>
        <p:spPr>
          <a:xfrm>
            <a:off x="0" y="908720"/>
            <a:ext cx="9180512" cy="5217443"/>
          </a:xfrm>
        </p:spPr>
      </p:pic>
    </p:spTree>
    <p:extLst>
      <p:ext uri="{BB962C8B-B14F-4D97-AF65-F5344CB8AC3E}">
        <p14:creationId xmlns:p14="http://schemas.microsoft.com/office/powerpoint/2010/main" val="2065704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6918C2-2B61-44B4-B5A0-42154065C716}"/>
              </a:ext>
            </a:extLst>
          </p:cNvPr>
          <p:cNvSpPr txBox="1"/>
          <p:nvPr/>
        </p:nvSpPr>
        <p:spPr>
          <a:xfrm>
            <a:off x="863588" y="1052736"/>
            <a:ext cx="7416824" cy="4893647"/>
          </a:xfrm>
          <a:prstGeom prst="rect">
            <a:avLst/>
          </a:prstGeom>
          <a:noFill/>
        </p:spPr>
        <p:txBody>
          <a:bodyPr wrap="square">
            <a:spAutoFit/>
          </a:bodyPr>
          <a:lstStyle/>
          <a:p>
            <a:pPr marL="342900" lvl="0" indent="-342900" algn="just">
              <a:buFont typeface="+mj-lt"/>
              <a:buAutoNum type="arabicPeriod"/>
            </a:pPr>
            <a:r>
              <a:rPr lang="el-GR" sz="2400" dirty="0">
                <a:effectLst/>
                <a:latin typeface="Calibri" panose="020F0502020204030204" pitchFamily="34" charset="0"/>
                <a:ea typeface="MS Mincho" panose="02020609040205080304" pitchFamily="49" charset="-128"/>
                <a:cs typeface="Calibri" panose="020F0502020204030204" pitchFamily="34" charset="0"/>
              </a:rPr>
              <a:t>Η </a:t>
            </a:r>
            <a:r>
              <a:rPr lang="el-GR" sz="2400" dirty="0" err="1">
                <a:effectLst/>
                <a:latin typeface="Calibri" panose="020F0502020204030204" pitchFamily="34" charset="0"/>
                <a:ea typeface="MS Mincho" panose="02020609040205080304" pitchFamily="49" charset="-128"/>
                <a:cs typeface="Calibri" panose="020F0502020204030204" pitchFamily="34" charset="0"/>
              </a:rPr>
              <a:t>μικρο</a:t>
            </a:r>
            <a:r>
              <a:rPr lang="el-GR" sz="2400" dirty="0">
                <a:effectLst/>
                <a:latin typeface="Calibri" panose="020F0502020204030204" pitchFamily="34" charset="0"/>
                <a:ea typeface="MS Mincho" panose="02020609040205080304" pitchFamily="49" charset="-128"/>
                <a:cs typeface="Calibri" panose="020F0502020204030204" pitchFamily="34" charset="0"/>
              </a:rPr>
              <a:t>-εξήγηση</a:t>
            </a:r>
          </a:p>
          <a:p>
            <a:pPr algn="just"/>
            <a:r>
              <a:rPr lang="en-US" sz="2400" dirty="0">
                <a:effectLst/>
                <a:latin typeface="Calibri" panose="020F0502020204030204" pitchFamily="34" charset="0"/>
                <a:ea typeface="MS Mincho" panose="02020609040205080304" pitchFamily="49" charset="-128"/>
                <a:cs typeface="Calibri" panose="020F0502020204030204" pitchFamily="34" charset="0"/>
              </a:rPr>
              <a:t> </a:t>
            </a:r>
            <a:endParaRPr lang="el-GR" sz="2400" dirty="0">
              <a:effectLst/>
              <a:latin typeface="Calibri" panose="020F0502020204030204" pitchFamily="34" charset="0"/>
              <a:ea typeface="MS Mincho" panose="02020609040205080304" pitchFamily="49" charset="-128"/>
              <a:cs typeface="Calibri" panose="020F0502020204030204" pitchFamily="34" charset="0"/>
            </a:endParaRPr>
          </a:p>
          <a:p>
            <a:pPr algn="just"/>
            <a:r>
              <a:rPr lang="el-GR" sz="2400" dirty="0">
                <a:effectLst/>
                <a:latin typeface="Calibri" panose="020F0502020204030204" pitchFamily="34" charset="0"/>
                <a:ea typeface="MS Mincho" panose="02020609040205080304" pitchFamily="49" charset="-128"/>
                <a:cs typeface="Calibri" panose="020F0502020204030204" pitchFamily="34" charset="0"/>
              </a:rPr>
              <a:t>Δεν πιστεύω ότι εκτός από το σχήμα, τον αριθμό, την κίνηση, </a:t>
            </a:r>
            <a:r>
              <a:rPr lang="el-GR" sz="2400" dirty="0">
                <a:latin typeface="Calibri" panose="020F0502020204030204" pitchFamily="34" charset="0"/>
                <a:ea typeface="MS Mincho" panose="02020609040205080304" pitchFamily="49" charset="-128"/>
                <a:cs typeface="Calibri" panose="020F0502020204030204" pitchFamily="34" charset="0"/>
              </a:rPr>
              <a:t>τη διαπερατότητα, και την αφή υπάρχει οποιαδήποτε άλλη ιδιότητα στη </a:t>
            </a:r>
            <a:r>
              <a:rPr lang="el-GR" sz="2400" b="1" dirty="0">
                <a:solidFill>
                  <a:srgbClr val="FF0000"/>
                </a:solidFill>
                <a:latin typeface="Calibri" panose="020F0502020204030204" pitchFamily="34" charset="0"/>
                <a:ea typeface="MS Mincho" panose="02020609040205080304" pitchFamily="49" charset="-128"/>
                <a:cs typeface="Calibri" panose="020F0502020204030204" pitchFamily="34" charset="0"/>
              </a:rPr>
              <a:t>φωτιά</a:t>
            </a:r>
            <a:r>
              <a:rPr lang="el-GR" sz="2400" dirty="0">
                <a:latin typeface="Calibri" panose="020F0502020204030204" pitchFamily="34" charset="0"/>
                <a:ea typeface="MS Mincho" panose="02020609040205080304" pitchFamily="49" charset="-128"/>
                <a:cs typeface="Calibri" panose="020F0502020204030204" pitchFamily="34" charset="0"/>
              </a:rPr>
              <a:t> που να αντιστοιχεί στη </a:t>
            </a:r>
            <a:r>
              <a:rPr lang="el-GR" sz="2400" b="1" dirty="0">
                <a:solidFill>
                  <a:srgbClr val="FF0000"/>
                </a:solidFill>
                <a:latin typeface="Calibri" panose="020F0502020204030204" pitchFamily="34" charset="0"/>
                <a:ea typeface="MS Mincho" panose="02020609040205080304" pitchFamily="49" charset="-128"/>
                <a:cs typeface="Calibri" panose="020F0502020204030204" pitchFamily="34" charset="0"/>
              </a:rPr>
              <a:t>«θερμότητα»</a:t>
            </a:r>
            <a:r>
              <a:rPr lang="el-GR" sz="2400" dirty="0">
                <a:latin typeface="Calibri" panose="020F0502020204030204" pitchFamily="34" charset="0"/>
                <a:ea typeface="MS Mincho" panose="02020609040205080304" pitchFamily="49" charset="-128"/>
                <a:cs typeface="Calibri" panose="020F0502020204030204" pitchFamily="34" charset="0"/>
              </a:rPr>
              <a:t>. Αυτή ανήκει  τόσο μέσα σε εμάς ώστε όταν το ζωντανό σώμα απομακρύνεται, η θερμότητα </a:t>
            </a:r>
            <a:r>
              <a:rPr lang="el-GR" sz="2400" b="1" dirty="0">
                <a:latin typeface="Calibri" panose="020F0502020204030204" pitchFamily="34" charset="0"/>
                <a:ea typeface="MS Mincho" panose="02020609040205080304" pitchFamily="49" charset="-128"/>
                <a:cs typeface="Calibri" panose="020F0502020204030204" pitchFamily="34" charset="0"/>
              </a:rPr>
              <a:t>δεν γίνεται παρά ένα απλό όνομα</a:t>
            </a:r>
            <a:r>
              <a:rPr lang="el-GR" sz="2400" dirty="0">
                <a:latin typeface="Calibri" panose="020F0502020204030204" pitchFamily="34" charset="0"/>
                <a:ea typeface="MS Mincho" panose="02020609040205080304" pitchFamily="49" charset="-128"/>
                <a:cs typeface="Calibri" panose="020F0502020204030204" pitchFamily="34" charset="0"/>
              </a:rPr>
              <a:t>… Από τη στιγμή που η παρουσία μόνο των σωματιδίων της φωτιάς δεν αρκεί για να προκαλέσει τη θερμότητα, αλλά χρειάζεται επίσης και η κίνησή τους, μου φαίνεται ότι μπορεί κάποιος εύλογα να πει ότι η κίνηση είναι η αιτία της θερμότητας.</a:t>
            </a:r>
            <a:endParaRPr lang="el-GR" sz="2400" dirty="0">
              <a:effectLst/>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4252168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C03AE0-1AB3-403C-998F-42EC5B66CD16}"/>
              </a:ext>
            </a:extLst>
          </p:cNvPr>
          <p:cNvSpPr txBox="1"/>
          <p:nvPr/>
        </p:nvSpPr>
        <p:spPr>
          <a:xfrm>
            <a:off x="467544" y="1169301"/>
            <a:ext cx="8136904" cy="4893647"/>
          </a:xfrm>
          <a:prstGeom prst="rect">
            <a:avLst/>
          </a:prstGeom>
          <a:noFill/>
        </p:spPr>
        <p:txBody>
          <a:bodyPr wrap="square">
            <a:spAutoFit/>
          </a:bodyPr>
          <a:lstStyle/>
          <a:p>
            <a:pPr marL="342900" lvl="0" indent="11113" algn="just">
              <a:buFont typeface="+mj-lt"/>
              <a:buAutoNum type="arabicPeriod"/>
            </a:pPr>
            <a:r>
              <a:rPr lang="en-US" sz="2400" dirty="0">
                <a:effectLst/>
                <a:latin typeface="Calibri" panose="020F0502020204030204" pitchFamily="34" charset="0"/>
                <a:ea typeface="MS Mincho" panose="02020609040205080304" pitchFamily="49" charset="-128"/>
                <a:cs typeface="Calibri" panose="020F0502020204030204" pitchFamily="34" charset="0"/>
              </a:rPr>
              <a:t> </a:t>
            </a:r>
            <a:r>
              <a:rPr lang="el-GR" sz="2400" dirty="0">
                <a:effectLst/>
                <a:latin typeface="Calibri" panose="020F0502020204030204" pitchFamily="34" charset="0"/>
                <a:ea typeface="MS Mincho" panose="02020609040205080304" pitchFamily="49" charset="-128"/>
                <a:cs typeface="Calibri" panose="020F0502020204030204" pitchFamily="34" charset="0"/>
              </a:rPr>
              <a:t>Η μαθηματική δομή του κόσμου</a:t>
            </a:r>
          </a:p>
          <a:p>
            <a:pPr marL="457200" algn="just"/>
            <a:r>
              <a:rPr lang="en-US" sz="2400" dirty="0">
                <a:effectLst/>
                <a:latin typeface="Calibri" panose="020F0502020204030204" pitchFamily="34" charset="0"/>
                <a:ea typeface="MS Mincho" panose="02020609040205080304" pitchFamily="49" charset="-128"/>
                <a:cs typeface="Calibri" panose="020F0502020204030204" pitchFamily="34" charset="0"/>
              </a:rPr>
              <a:t> </a:t>
            </a:r>
            <a:endParaRPr lang="el-GR" sz="2400" dirty="0">
              <a:effectLst/>
              <a:latin typeface="Calibri" panose="020F0502020204030204" pitchFamily="34" charset="0"/>
              <a:ea typeface="MS Mincho" panose="02020609040205080304" pitchFamily="49" charset="-128"/>
              <a:cs typeface="Calibri" panose="020F0502020204030204" pitchFamily="34" charset="0"/>
            </a:endParaRPr>
          </a:p>
          <a:p>
            <a:pPr marL="457200" algn="just"/>
            <a:r>
              <a:rPr lang="el-GR" sz="2400" dirty="0">
                <a:effectLst/>
                <a:latin typeface="Calibri" panose="020F0502020204030204" pitchFamily="34" charset="0"/>
                <a:ea typeface="MS Mincho" panose="02020609040205080304" pitchFamily="49" charset="-128"/>
                <a:cs typeface="Calibri" panose="020F0502020204030204" pitchFamily="34" charset="0"/>
              </a:rPr>
              <a:t>Η Φιλοσοφία είναι γραμμένη σε αυτό το </a:t>
            </a:r>
            <a:r>
              <a:rPr lang="el-GR" sz="2400" dirty="0">
                <a:latin typeface="Calibri" panose="020F0502020204030204" pitchFamily="34" charset="0"/>
                <a:ea typeface="MS Mincho" panose="02020609040205080304" pitchFamily="49" charset="-128"/>
                <a:cs typeface="Calibri" panose="020F0502020204030204" pitchFamily="34" charset="0"/>
              </a:rPr>
              <a:t>βιβλίο που περιλαμβάνει τα πάντα και είναι διαρκώς ανοιχτό μπροστά στα μάτια μας. Αλλά δεν μπορεί να κατανοηθεί αν κάποιος πρώτα δεν μάθει να καταλαβαίνει τη γλώσσα του και να αναγνωρίζει τους χαρακτήρες με τους οποίους είναι γραμμένο. </a:t>
            </a:r>
            <a:r>
              <a:rPr lang="el-GR" sz="2400" b="1" dirty="0">
                <a:solidFill>
                  <a:srgbClr val="FF0000"/>
                </a:solidFill>
                <a:latin typeface="Calibri" panose="020F0502020204030204" pitchFamily="34" charset="0"/>
                <a:ea typeface="MS Mincho" panose="02020609040205080304" pitchFamily="49" charset="-128"/>
                <a:cs typeface="Calibri" panose="020F0502020204030204" pitchFamily="34" charset="0"/>
              </a:rPr>
              <a:t>Είναι γραμμένο στη μαθηματική γλώσσα, και οι χαρακτήρες του είναι τρίγωνα, κύκλοι, και άλλα γεωμετρικά σχήματα. </a:t>
            </a:r>
            <a:r>
              <a:rPr lang="el-GR" sz="2400" dirty="0">
                <a:latin typeface="Calibri" panose="020F0502020204030204" pitchFamily="34" charset="0"/>
                <a:ea typeface="MS Mincho" panose="02020609040205080304" pitchFamily="49" charset="-128"/>
                <a:cs typeface="Calibri" panose="020F0502020204030204" pitchFamily="34" charset="0"/>
              </a:rPr>
              <a:t>Χωρίς αυτά είναι ανθρωπίνως αδύνατο να καταλάβει κανείς έστω και μία λέξη από αυτό, αλλά θα περιπλανιέται άσκοπα σε έναν σκοτεινό λαβύρινθο. </a:t>
            </a:r>
          </a:p>
        </p:txBody>
      </p:sp>
    </p:spTree>
    <p:extLst>
      <p:ext uri="{BB962C8B-B14F-4D97-AF65-F5344CB8AC3E}">
        <p14:creationId xmlns:p14="http://schemas.microsoft.com/office/powerpoint/2010/main" val="300507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79" y="37512"/>
            <a:ext cx="8229600" cy="1143000"/>
          </a:xfrm>
        </p:spPr>
        <p:txBody>
          <a:bodyPr>
            <a:noAutofit/>
          </a:bodyPr>
          <a:lstStyle/>
          <a:p>
            <a:pPr lvl="0"/>
            <a:r>
              <a:rPr lang="el-GR" sz="3600" dirty="0"/>
              <a:t>Η μελέτη της κίνησης (ή των κινήσεων)</a:t>
            </a:r>
            <a:br>
              <a:rPr lang="en-US" sz="3600" dirty="0"/>
            </a:br>
            <a:r>
              <a:rPr lang="el-GR" sz="3600" dirty="0"/>
              <a:t>Αδράνεια</a:t>
            </a:r>
            <a:endParaRPr lang="en-US" sz="3600" dirty="0"/>
          </a:p>
        </p:txBody>
      </p:sp>
      <p:sp>
        <p:nvSpPr>
          <p:cNvPr id="3" name="Content Placeholder 2"/>
          <p:cNvSpPr>
            <a:spLocks noGrp="1"/>
          </p:cNvSpPr>
          <p:nvPr>
            <p:ph idx="1"/>
          </p:nvPr>
        </p:nvSpPr>
        <p:spPr>
          <a:xfrm>
            <a:off x="457200" y="1417638"/>
            <a:ext cx="8229600" cy="5402850"/>
          </a:xfrm>
        </p:spPr>
        <p:txBody>
          <a:bodyPr>
            <a:normAutofit fontScale="62500" lnSpcReduction="20000"/>
          </a:bodyPr>
          <a:lstStyle/>
          <a:p>
            <a:pPr marL="0" indent="0">
              <a:buNone/>
            </a:pPr>
            <a:r>
              <a:rPr lang="en-US" dirty="0"/>
              <a:t> </a:t>
            </a:r>
          </a:p>
          <a:p>
            <a:pPr algn="just"/>
            <a:r>
              <a:rPr lang="en-US" sz="4300" b="1" dirty="0"/>
              <a:t>1613 (History and Demonstrations Concerning Sunspots)</a:t>
            </a:r>
            <a:endParaRPr lang="en-US" sz="4300" dirty="0"/>
          </a:p>
          <a:p>
            <a:pPr algn="just"/>
            <a:r>
              <a:rPr lang="el-GR" sz="4300" dirty="0"/>
              <a:t>Διότι έχω παρατηρήσει ότι τα φυσικά σώματα έχουν μια φυσική κλίση προς την κίνηση εκείνη στην οποία τίθενται από μια εσωτερική (εγγενή) αρχή</a:t>
            </a:r>
            <a:r>
              <a:rPr lang="en-US" sz="4300" dirty="0"/>
              <a:t>, </a:t>
            </a:r>
            <a:r>
              <a:rPr lang="el-GR" sz="4300" dirty="0">
                <a:solidFill>
                  <a:srgbClr val="008000"/>
                </a:solidFill>
              </a:rPr>
              <a:t>χωρίς την ανάγκη ενός ορισμένου εξωτερικού </a:t>
            </a:r>
            <a:r>
              <a:rPr lang="el-GR" sz="4300" dirty="0" err="1">
                <a:solidFill>
                  <a:srgbClr val="008000"/>
                </a:solidFill>
              </a:rPr>
              <a:t>κινούντος</a:t>
            </a:r>
            <a:r>
              <a:rPr lang="en-US" sz="4300" dirty="0"/>
              <a:t>,</a:t>
            </a:r>
            <a:r>
              <a:rPr lang="el-GR" sz="4300" dirty="0"/>
              <a:t> όποτε δεν παρεμποδίζονται από κάποιο εμπόδιο </a:t>
            </a:r>
            <a:r>
              <a:rPr lang="en-US" sz="4300" dirty="0"/>
              <a:t>(</a:t>
            </a:r>
            <a:r>
              <a:rPr lang="el-GR" sz="4300" dirty="0"/>
              <a:t>όπως συμβαίνει με τα βαριά σώματα τα οποία κινούνται προς τα κάτω</a:t>
            </a:r>
            <a:r>
              <a:rPr lang="en-US" sz="4300" dirty="0"/>
              <a:t>). </a:t>
            </a:r>
            <a:r>
              <a:rPr lang="el-GR" sz="4300" dirty="0"/>
              <a:t>Τα φυσικά σώματα έχουν επίσης μια αποστροφή προς άλλες κινήσεις, και </a:t>
            </a:r>
            <a:r>
              <a:rPr lang="el-GR" sz="4300" dirty="0">
                <a:solidFill>
                  <a:srgbClr val="008000"/>
                </a:solidFill>
              </a:rPr>
              <a:t>έτσι δεν κινούνται ποτέ με τέτοιους τρόπους εκτός και εξαναγκάζονται με τη βία να το κάνουν από ένα εξωτερικό κινούν </a:t>
            </a:r>
            <a:r>
              <a:rPr lang="en-US" sz="4300" dirty="0"/>
              <a:t>(</a:t>
            </a:r>
            <a:r>
              <a:rPr lang="el-GR" sz="4300" dirty="0"/>
              <a:t>όπως συμβαίνει στα βαριά σώματα σε σχέση με την κίνησή τους προς τα πάνω</a:t>
            </a:r>
            <a:r>
              <a:rPr lang="en-US" sz="4300" dirty="0"/>
              <a:t>)</a:t>
            </a:r>
            <a:r>
              <a:rPr lang="el-GR" sz="4300" dirty="0"/>
              <a:t>.</a:t>
            </a:r>
            <a:endParaRPr lang="en-US" sz="4300" dirty="0"/>
          </a:p>
        </p:txBody>
      </p:sp>
    </p:spTree>
    <p:extLst>
      <p:ext uri="{BB962C8B-B14F-4D97-AF65-F5344CB8AC3E}">
        <p14:creationId xmlns:p14="http://schemas.microsoft.com/office/powerpoint/2010/main" val="1552843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l-GR" dirty="0"/>
              <a:t>Σύνθεση των κινήσεων</a:t>
            </a:r>
            <a:br>
              <a:rPr lang="en-US" dirty="0"/>
            </a:br>
            <a:endParaRPr lang="en-US" dirty="0"/>
          </a:p>
        </p:txBody>
      </p:sp>
      <p:sp>
        <p:nvSpPr>
          <p:cNvPr id="3" name="Content Placeholder 2"/>
          <p:cNvSpPr>
            <a:spLocks noGrp="1"/>
          </p:cNvSpPr>
          <p:nvPr>
            <p:ph idx="1"/>
          </p:nvPr>
        </p:nvSpPr>
        <p:spPr>
          <a:xfrm>
            <a:off x="457200" y="1600201"/>
            <a:ext cx="8229600" cy="4277071"/>
          </a:xfrm>
        </p:spPr>
        <p:txBody>
          <a:bodyPr>
            <a:normAutofit/>
          </a:bodyPr>
          <a:lstStyle/>
          <a:p>
            <a:pPr algn="just"/>
            <a:r>
              <a:rPr lang="el-GR" dirty="0"/>
              <a:t>Θεώρημα</a:t>
            </a:r>
            <a:r>
              <a:rPr lang="en-US" dirty="0"/>
              <a:t> II, </a:t>
            </a:r>
            <a:r>
              <a:rPr lang="el-GR" dirty="0"/>
              <a:t>Πρόταση</a:t>
            </a:r>
            <a:r>
              <a:rPr lang="en-US" dirty="0"/>
              <a:t> II</a:t>
            </a:r>
          </a:p>
          <a:p>
            <a:pPr algn="just"/>
            <a:r>
              <a:rPr lang="el-GR" dirty="0">
                <a:solidFill>
                  <a:srgbClr val="008000"/>
                </a:solidFill>
              </a:rPr>
              <a:t>Όταν η κίνηση ενός σώματος είναι αποτέλεσμα της κίνησης δύο ομαλών κινήσεων, εκ των οποίων η μία είναι οριζόντια και η άλλη κάθετη</a:t>
            </a:r>
            <a:r>
              <a:rPr lang="en-US" dirty="0">
                <a:solidFill>
                  <a:srgbClr val="008000"/>
                </a:solidFill>
              </a:rPr>
              <a:t>, </a:t>
            </a:r>
            <a:r>
              <a:rPr lang="el-GR" dirty="0">
                <a:solidFill>
                  <a:srgbClr val="008000"/>
                </a:solidFill>
              </a:rPr>
              <a:t>το τετράγωνο της </a:t>
            </a:r>
            <a:r>
              <a:rPr lang="el-GR" dirty="0" err="1">
                <a:solidFill>
                  <a:srgbClr val="008000"/>
                </a:solidFill>
              </a:rPr>
              <a:t>προκύπτουσας</a:t>
            </a:r>
            <a:r>
              <a:rPr lang="el-GR" dirty="0">
                <a:solidFill>
                  <a:srgbClr val="008000"/>
                </a:solidFill>
              </a:rPr>
              <a:t> ορμής (</a:t>
            </a:r>
            <a:r>
              <a:rPr lang="en-US" dirty="0">
                <a:solidFill>
                  <a:srgbClr val="008000"/>
                </a:solidFill>
              </a:rPr>
              <a:t>momentum</a:t>
            </a:r>
            <a:r>
              <a:rPr lang="el-GR" dirty="0">
                <a:solidFill>
                  <a:srgbClr val="008000"/>
                </a:solidFill>
              </a:rPr>
              <a:t>) ισούται με το άθροισμα των τετραγώνων των δυο συνθετικών ορμών.</a:t>
            </a:r>
            <a:endParaRPr lang="en-US" dirty="0"/>
          </a:p>
        </p:txBody>
      </p:sp>
    </p:spTree>
    <p:extLst>
      <p:ext uri="{BB962C8B-B14F-4D97-AF65-F5344CB8AC3E}">
        <p14:creationId xmlns:p14="http://schemas.microsoft.com/office/powerpoint/2010/main" val="228188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r>
              <a:rPr lang="el-GR" dirty="0"/>
              <a:t>Απόδειξη</a:t>
            </a:r>
            <a:r>
              <a:rPr lang="en-US" dirty="0"/>
              <a:t>—</a:t>
            </a:r>
            <a:r>
              <a:rPr lang="el-GR" dirty="0"/>
              <a:t>ορισμοί, αξιώματα, αποδείξεις</a:t>
            </a:r>
            <a:br>
              <a:rPr lang="en-US" dirty="0"/>
            </a:br>
            <a:r>
              <a:rPr lang="en-US" dirty="0"/>
              <a:t>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algn="just"/>
            <a:r>
              <a:rPr lang="el-GR" dirty="0"/>
              <a:t>Θεώρημα</a:t>
            </a:r>
            <a:r>
              <a:rPr lang="en-US" dirty="0"/>
              <a:t> I, </a:t>
            </a:r>
            <a:r>
              <a:rPr lang="el-GR" dirty="0"/>
              <a:t>Πρόταση</a:t>
            </a:r>
            <a:r>
              <a:rPr lang="en-US" dirty="0"/>
              <a:t> I</a:t>
            </a:r>
          </a:p>
          <a:p>
            <a:pPr algn="just"/>
            <a:r>
              <a:rPr lang="el-GR" dirty="0"/>
              <a:t>Ο χρόνος κατά τον οποίο οποιαδήποτε απόσταση διασχίζεται από ένα σώμα που ξεκινάει από ηρεμία και επιταχύνεται ομαλά είναι ίσος με το χρόνο κατά τον οποίο η ίδια αυτή απόσταση θα διασχιζόταν από το ίδιο σώμα εάν αυτό εκινείτο </a:t>
            </a:r>
            <a:r>
              <a:rPr lang="el-GR" dirty="0">
                <a:solidFill>
                  <a:srgbClr val="00B050"/>
                </a:solidFill>
              </a:rPr>
              <a:t>με ομαλή ταχύτητα της οποίας η τιμή είναι το μέσον μεταξύ της ψηλότερης ταχύτητας και της ταχύτητας που αυτό έχει αποκτήσει μόλις πριν ξεκινήσει η επιτάχυνση</a:t>
            </a:r>
            <a:r>
              <a:rPr lang="el-GR" dirty="0"/>
              <a:t>. </a:t>
            </a:r>
            <a:endParaRPr lang="en-US" dirty="0">
              <a:solidFill>
                <a:srgbClr val="008000"/>
              </a:solidFill>
            </a:endParaRPr>
          </a:p>
        </p:txBody>
      </p:sp>
    </p:spTree>
    <p:extLst>
      <p:ext uri="{BB962C8B-B14F-4D97-AF65-F5344CB8AC3E}">
        <p14:creationId xmlns:p14="http://schemas.microsoft.com/office/powerpoint/2010/main" val="108090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153881" r="-153881"/>
          <a:stretch>
            <a:fillRect/>
          </a:stretch>
        </p:blipFill>
        <p:spPr bwMode="auto">
          <a:prstGeom prst="rect">
            <a:avLst/>
          </a:prstGeom>
          <a:noFill/>
          <a:ln>
            <a:noFill/>
          </a:ln>
        </p:spPr>
      </p:pic>
    </p:spTree>
    <p:extLst>
      <p:ext uri="{BB962C8B-B14F-4D97-AF65-F5344CB8AC3E}">
        <p14:creationId xmlns:p14="http://schemas.microsoft.com/office/powerpoint/2010/main" val="599497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q"/>
            </a:pPr>
            <a:r>
              <a:rPr lang="el-GR" dirty="0"/>
              <a:t> Πειράματα</a:t>
            </a:r>
            <a:endParaRPr lang="en-US" dirty="0"/>
          </a:p>
          <a:p>
            <a:pPr>
              <a:buFont typeface="Wingdings" panose="05000000000000000000" pitchFamily="2" charset="2"/>
              <a:buChar char="q"/>
            </a:pPr>
            <a:endParaRPr lang="en-US" dirty="0"/>
          </a:p>
          <a:p>
            <a:pPr>
              <a:buFont typeface="Wingdings" panose="05000000000000000000" pitchFamily="2" charset="2"/>
              <a:buChar char="q"/>
            </a:pPr>
            <a:r>
              <a:rPr lang="el-GR" dirty="0"/>
              <a:t> Εξιδανικεύσεις</a:t>
            </a:r>
            <a:endParaRPr lang="en-US" dirty="0"/>
          </a:p>
        </p:txBody>
      </p:sp>
    </p:spTree>
    <p:extLst>
      <p:ext uri="{BB962C8B-B14F-4D97-AF65-F5344CB8AC3E}">
        <p14:creationId xmlns:p14="http://schemas.microsoft.com/office/powerpoint/2010/main" val="833387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77500" lnSpcReduction="20000"/>
          </a:bodyPr>
          <a:lstStyle/>
          <a:p>
            <a:pPr marL="0" indent="0">
              <a:buNone/>
            </a:pPr>
            <a:r>
              <a:rPr lang="el-GR" dirty="0"/>
              <a:t>Η νέα επιστήμη απαιτεί νέα μέθοδο. </a:t>
            </a:r>
          </a:p>
          <a:p>
            <a:pPr marL="0" indent="0">
              <a:buNone/>
            </a:pPr>
            <a:endParaRPr lang="el-GR" dirty="0"/>
          </a:p>
          <a:p>
            <a:pPr marL="0" indent="0">
              <a:buNone/>
            </a:pPr>
            <a:endParaRPr lang="en-US" dirty="0"/>
          </a:p>
          <a:p>
            <a:pPr marL="0" indent="0">
              <a:buNone/>
            </a:pPr>
            <a:r>
              <a:rPr lang="el-GR" b="1" dirty="0"/>
              <a:t>Δύο δρόμοι προς την βεβαιότητα.</a:t>
            </a:r>
            <a:endParaRPr lang="en-US" dirty="0"/>
          </a:p>
          <a:p>
            <a:pPr algn="just">
              <a:buFont typeface="Wingdings" panose="05000000000000000000" pitchFamily="2" charset="2"/>
              <a:buChar char="q"/>
            </a:pPr>
            <a:r>
              <a:rPr lang="el-GR" dirty="0">
                <a:solidFill>
                  <a:srgbClr val="FF0000"/>
                </a:solidFill>
              </a:rPr>
              <a:t> Αφετηρία η εμπειρία </a:t>
            </a:r>
            <a:r>
              <a:rPr lang="el-GR" dirty="0"/>
              <a:t>και μια νέου τύπου επαγωγή. Το μοντέλο του </a:t>
            </a:r>
            <a:r>
              <a:rPr lang="en-GB" dirty="0"/>
              <a:t>Bacon</a:t>
            </a:r>
            <a:r>
              <a:rPr lang="el-GR" dirty="0"/>
              <a:t>. Πως μπορεί η εμπειρία να οδηγήσει στην βεβαιότητα? </a:t>
            </a:r>
            <a:r>
              <a:rPr lang="el-GR" b="1" dirty="0">
                <a:solidFill>
                  <a:srgbClr val="FF0000"/>
                </a:solidFill>
              </a:rPr>
              <a:t>Μέσω εξάλειψης θεωρητικών υποθέσεων και δυνατοτήτων. </a:t>
            </a:r>
            <a:endParaRPr lang="en-US" b="1" dirty="0">
              <a:solidFill>
                <a:srgbClr val="FF0000"/>
              </a:solidFill>
            </a:endParaRPr>
          </a:p>
          <a:p>
            <a:pPr algn="just">
              <a:buFont typeface="Wingdings" panose="05000000000000000000" pitchFamily="2" charset="2"/>
              <a:buChar char="q"/>
            </a:pPr>
            <a:r>
              <a:rPr lang="el-GR" dirty="0">
                <a:solidFill>
                  <a:srgbClr val="FF0000"/>
                </a:solidFill>
              </a:rPr>
              <a:t> Αφετηρία ο Λόγος</a:t>
            </a:r>
            <a:r>
              <a:rPr lang="el-GR" dirty="0"/>
              <a:t>. Το μοντέλο του </a:t>
            </a:r>
            <a:r>
              <a:rPr lang="en-GB" dirty="0"/>
              <a:t>Descartes</a:t>
            </a:r>
            <a:r>
              <a:rPr lang="el-GR" dirty="0"/>
              <a:t>. Η εμπειρία δεν μπορεί να οδηγήσει σε βεβαιότητα. </a:t>
            </a:r>
            <a:r>
              <a:rPr lang="el-GR" dirty="0">
                <a:solidFill>
                  <a:srgbClr val="FF0000"/>
                </a:solidFill>
              </a:rPr>
              <a:t>Τα εμπειρικά μοντέλα του κόσμου πρέπει να περιοριστούν άνωθεν μέσω </a:t>
            </a:r>
            <a:r>
              <a:rPr lang="el-GR" b="1" dirty="0">
                <a:solidFill>
                  <a:srgbClr val="FF0000"/>
                </a:solidFill>
              </a:rPr>
              <a:t>μεταφυσικά αναγκαίων (και επομένως βέβαιων) αρχών</a:t>
            </a:r>
            <a:r>
              <a:rPr lang="el-GR" dirty="0"/>
              <a:t>. </a:t>
            </a:r>
            <a:endParaRPr lang="en-US" dirty="0"/>
          </a:p>
          <a:p>
            <a:endParaRPr lang="en-US" dirty="0"/>
          </a:p>
        </p:txBody>
      </p:sp>
    </p:spTree>
    <p:extLst>
      <p:ext uri="{BB962C8B-B14F-4D97-AF65-F5344CB8AC3E}">
        <p14:creationId xmlns:p14="http://schemas.microsoft.com/office/powerpoint/2010/main" val="364107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Francis Bacon (1561-1626) </a:t>
            </a:r>
            <a:endParaRPr lang="en-US" dirty="0"/>
          </a:p>
        </p:txBody>
      </p:sp>
      <p:pic>
        <p:nvPicPr>
          <p:cNvPr id="4" name="Content Placeholder 3" descr="3495-1-h.jpg"/>
          <p:cNvPicPr>
            <a:picLocks noGrp="1" noChangeAspect="1"/>
          </p:cNvPicPr>
          <p:nvPr>
            <p:ph idx="1"/>
          </p:nvPr>
        </p:nvPicPr>
        <p:blipFill>
          <a:blip r:embed="rId2">
            <a:extLst>
              <a:ext uri="{28A0092B-C50C-407E-A947-70E740481C1C}">
                <a14:useLocalDpi xmlns:a14="http://schemas.microsoft.com/office/drawing/2010/main" val="0"/>
              </a:ext>
            </a:extLst>
          </a:blip>
          <a:srcRect l="-97046" r="-97046"/>
          <a:stretch>
            <a:fillRect/>
          </a:stretch>
        </p:blipFill>
        <p:spPr/>
      </p:pic>
    </p:spTree>
    <p:extLst>
      <p:ext uri="{BB962C8B-B14F-4D97-AF65-F5344CB8AC3E}">
        <p14:creationId xmlns:p14="http://schemas.microsoft.com/office/powerpoint/2010/main" val="2774283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71A32-E3E2-4261-847B-9E29457E93A3}"/>
              </a:ext>
            </a:extLst>
          </p:cNvPr>
          <p:cNvSpPr txBox="1"/>
          <p:nvPr/>
        </p:nvSpPr>
        <p:spPr>
          <a:xfrm>
            <a:off x="179512" y="61524"/>
            <a:ext cx="8784976" cy="6796476"/>
          </a:xfrm>
          <a:prstGeom prst="rect">
            <a:avLst/>
          </a:prstGeom>
          <a:noFill/>
        </p:spPr>
        <p:txBody>
          <a:bodyPr wrap="square">
            <a:spAutoFit/>
          </a:bodyPr>
          <a:lstStyle/>
          <a:p>
            <a:pPr algn="just">
              <a:lnSpc>
                <a:spcPct val="115000"/>
              </a:lnSpc>
            </a:pPr>
            <a:r>
              <a:rPr lang="el-GR" sz="2000" dirty="0">
                <a:effectLst/>
                <a:latin typeface="Calibri" panose="020F0502020204030204" pitchFamily="34" charset="0"/>
                <a:ea typeface="Calibri" panose="020F0502020204030204" pitchFamily="34" charset="0"/>
                <a:cs typeface="Calibri" panose="020F0502020204030204" pitchFamily="34" charset="0"/>
              </a:rPr>
              <a:t>Στο </a:t>
            </a: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Novum Organum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New Organon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1620)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Francis 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(1561-1626) εισηγείται μια νέα μέθοδο, τη μέθοδο της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εξαλειπτικής επαγωγής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μέσω της οποίας μπορούμε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να κατανοήσουμε</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όπως ισχυρίζεται, τον κόσμο, ώστε να τον γνωρίσουμε –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ξεκινώντας από την εμπειρία</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pP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νέα αυτή μέθοδος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διαφέρει από εκείνη του Αριστοτέλη ως προς δύο ζητήματα</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ως προς τη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φύση των πρώτων αρχών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και ως προς η διαδικασία μέσω της οποίας πραγματοποιείται η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σύλληψή τους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Σύμφωνα με τον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η Αριστοτελική μέθοδος (ό,τι 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ονόμασε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πρόληψη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της φύσης) ξεκινάει με τις αισθήσεις και τα επιμέρους αντικείμενα αλλά μετά </a:t>
            </a:r>
            <a:r>
              <a:rPr lang="el-GR" sz="20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πηδάει</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αμέσως στις πρώτες αρχές και παράγει από αυτές επιπλέον συμπεράσματα. </a:t>
            </a:r>
          </a:p>
          <a:p>
            <a:pPr algn="just">
              <a:lnSpc>
                <a:spcPct val="115000"/>
              </a:lnSpc>
            </a:pP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Αντιπαραβάλλει τη μέθοδο αυτή με τη δική του, η οποία στοχεύει σε μία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ερμηνεία της φύσης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μια σταδιακή και προσεκτική άνοδο από τις αισθήσεις και τα επιμέρους αντικείμενα στις πιο γενικές αρχές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pP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Οι βασικές αρχές της επιστήμης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δεν είναι αποδείξιμες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από τη στιγμή που ο μόνος εναλλακτικός δρόμος προς αυτές είναι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μέσω της εμπειρίας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«η μόνη μας ελπίδα εναπόκειται στην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αληθινή επαγωγή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true induction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(14).</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822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309"/>
            <a:ext cx="8229600" cy="1143000"/>
          </a:xfrm>
        </p:spPr>
        <p:txBody>
          <a:bodyPr/>
          <a:lstStyle/>
          <a:p>
            <a:r>
              <a:rPr lang="en-US" dirty="0"/>
              <a:t>Ptolemy</a:t>
            </a:r>
          </a:p>
        </p:txBody>
      </p:sp>
      <p:pic>
        <p:nvPicPr>
          <p:cNvPr id="4" name="Content Placeholder 3" descr="equant.gif"/>
          <p:cNvPicPr>
            <a:picLocks noGrp="1" noChangeAspect="1"/>
          </p:cNvPicPr>
          <p:nvPr>
            <p:ph idx="1"/>
          </p:nvPr>
        </p:nvPicPr>
        <p:blipFill>
          <a:blip r:embed="rId2">
            <a:extLst>
              <a:ext uri="{28A0092B-C50C-407E-A947-70E740481C1C}">
                <a14:useLocalDpi xmlns:a14="http://schemas.microsoft.com/office/drawing/2010/main" val="0"/>
              </a:ext>
            </a:extLst>
          </a:blip>
          <a:srcRect l="-44598" r="-44598"/>
          <a:stretch>
            <a:fillRect/>
          </a:stretch>
        </p:blipFill>
        <p:spPr>
          <a:xfrm>
            <a:off x="457200" y="1639529"/>
            <a:ext cx="8229600" cy="4525963"/>
          </a:xfrm>
        </p:spPr>
      </p:pic>
    </p:spTree>
    <p:extLst>
      <p:ext uri="{BB962C8B-B14F-4D97-AF65-F5344CB8AC3E}">
        <p14:creationId xmlns:p14="http://schemas.microsoft.com/office/powerpoint/2010/main" val="872177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32667F-2406-46FE-89C0-A84596985D61}"/>
              </a:ext>
            </a:extLst>
          </p:cNvPr>
          <p:cNvSpPr txBox="1"/>
          <p:nvPr/>
        </p:nvSpPr>
        <p:spPr>
          <a:xfrm>
            <a:off x="539552" y="548680"/>
            <a:ext cx="7920880" cy="6032421"/>
          </a:xfrm>
          <a:prstGeom prst="rect">
            <a:avLst/>
          </a:prstGeom>
          <a:noFill/>
        </p:spPr>
        <p:txBody>
          <a:bodyPr wrap="square">
            <a:spAutoFit/>
          </a:bodyPr>
          <a:lstStyle/>
          <a:p>
            <a:pPr algn="just">
              <a:lnSpc>
                <a:spcPct val="115000"/>
              </a:lnSpc>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Τι είναι η αληθινή επαγωγή;</a:t>
            </a:r>
            <a:endParaRPr lang="el-GR" sz="2000" b="1"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just"/>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 πρόβλημα, κατά τον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έγκειται στον τρόπο με τον οποίο υποτίθεται ότι προχωρά η επαγωγή, μέσω, δηλαδή,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της </a:t>
            </a:r>
            <a:r>
              <a:rPr lang="el-G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απλής απαρίθμησης</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και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χωρίς να λαμβάνονται υπ’ </a:t>
            </a:r>
            <a:r>
              <a:rPr lang="el-GR" sz="20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όψιν</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«οι </a:t>
            </a:r>
            <a:r>
              <a:rPr lang="el-G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εξαιρέσεις</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και οι </a:t>
            </a:r>
            <a:r>
              <a:rPr lang="el-G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διακρίσεις</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που δικαιούται η φύση». </a:t>
            </a:r>
          </a:p>
          <a:p>
            <a:pPr algn="just"/>
            <a:endParaRPr lang="el-GR" sz="2000" dirty="0">
              <a:solidFill>
                <a:srgbClr val="000000"/>
              </a:solidFill>
              <a:latin typeface="Calibri" panose="020F0502020204030204" pitchFamily="34" charset="0"/>
              <a:cs typeface="Calibri" panose="020F0502020204030204" pitchFamily="34" charset="0"/>
            </a:endParaRPr>
          </a:p>
          <a:p>
            <a:pPr algn="just"/>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Έχοντας κατά νου τον Αριστοτέλη, αποκάλεσε την </a:t>
            </a:r>
            <a:r>
              <a:rPr lang="el-GR"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απαριθμητική</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επαγωγή </a:t>
            </a:r>
            <a:r>
              <a:rPr lang="el-GR" sz="20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«μια παιδιάστικη υπόθεση»: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«τα συμπεράσματά της είναι επισφαλή, εκτίθενται στον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κίνδυνο μιας αρνητικής περίστασης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εν γένει αυτή φθάνει στα συμπεράσματά της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έχοντας ξεκινήσει με πολύ λίγα γεγονότα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όσα τυχαίνει να είναι εύκολα διαθέσιμα».</a:t>
            </a:r>
          </a:p>
          <a:p>
            <a:pPr algn="just"/>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νέα μορφή της επαγωγής την οποία εισηγείται 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είναι μια γενική μέθοδος για να φθάνουμε </a:t>
            </a:r>
            <a:r>
              <a:rPr lang="el-GR"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σε  όλα τα είδη των γενικών αληθειών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(όχι μόνο στις πρώτες αρχές, αλλά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ακόμη και σε «ελάσσονα ενδιάμεσα αξιώματα»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δεν αναζητά μόνο επιβεβαιωτικές ή θετικές περιστάσεις, αλλά και αρνητικές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επομένως «διαχωρίζει μια φύση με κατάλληλες </a:t>
            </a:r>
            <a:r>
              <a:rPr lang="el-GR" sz="2000" b="1" dirty="0">
                <a:solidFill>
                  <a:srgbClr val="FF0000"/>
                </a:solidFill>
                <a:latin typeface="Calibri" panose="020F0502020204030204" pitchFamily="34" charset="0"/>
                <a:ea typeface="Calibri" panose="020F0502020204030204" pitchFamily="34" charset="0"/>
                <a:cs typeface="Calibri" panose="020F0502020204030204" pitchFamily="34" charset="0"/>
              </a:rPr>
              <a:t>εξαλείψεις</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και αποκλεισμούς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53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4923B4-5E5C-47D6-8A65-24A87C91A41D}"/>
              </a:ext>
            </a:extLst>
          </p:cNvPr>
          <p:cNvSpPr txBox="1"/>
          <p:nvPr/>
        </p:nvSpPr>
        <p:spPr>
          <a:xfrm>
            <a:off x="683568" y="335845"/>
            <a:ext cx="7704856" cy="6186309"/>
          </a:xfrm>
          <a:prstGeom prst="rect">
            <a:avLst/>
          </a:prstGeom>
          <a:noFill/>
        </p:spPr>
        <p:txBody>
          <a:bodyPr wrap="square">
            <a:spAutoFit/>
          </a:bodyPr>
          <a:lstStyle/>
          <a:p>
            <a:pPr algn="just"/>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επαγωγή του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προχωράει σε τρία στάδια. </a:t>
            </a:r>
          </a:p>
          <a:p>
            <a:pPr algn="just"/>
            <a:endParaRPr lang="el-GR"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Το Στάδιο </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είναι αυτό της πειραματικής και φυσικής ιστορίας</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Μια πλήρης καταγραφή όλων των παραδειγμάτων φυσικών πραγμάτων και των αποτελεσμάτων τους.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Εδώ κυριαρχεί η παρατήρηση</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endParaRPr lang="el-GR"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Στο Στάδιο </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συγκροτούνται οι πίνακες παρουσίας, απουσίας και διαβαθμίσεων</a:t>
            </a:r>
            <a:r>
              <a:rPr lang="el-GR"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p>
            <a:pPr algn="just"/>
            <a:endParaRPr lang="el-GR"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Δείτε, για παράδειγμα, την </a:t>
            </a:r>
            <a:r>
              <a:rPr lang="el-GR"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περίπτωση της θερμότητας</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την οποία συζητά διεξοδικά ο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endParaRPr lang="el-GR"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πίνακας παρουσίας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είναι μια καταγραφή όλων των πραγμάτων με τα οποία σχετίζεται η υπό εξέταση φύση (θερμότητα) (π.χ. η θερμότητα είναι παρούσα στο φως κ.λπ.). </a:t>
            </a:r>
          </a:p>
          <a:p>
            <a:pPr marL="285750" indent="-285750" algn="just">
              <a:buFont typeface="Wingdings" panose="05000000000000000000" pitchFamily="2" charset="2"/>
              <a:buChar char="q"/>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πίνακας απουσίας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προκύπτει από μια πιο επισταμένη μελέτη του καταλόγου των συσχετίσεων του πίνακα παρουσίας προκειμένου να εντοπιστούν απουσίες (π.χ., η θερμότητα δεν είναι παρούσα υπό το φως του φεγγαριού). </a:t>
            </a:r>
          </a:p>
          <a:p>
            <a:pPr marL="285750" indent="-285750" algn="just">
              <a:buFont typeface="Wingdings" panose="05000000000000000000" pitchFamily="2" charset="2"/>
              <a:buChar char="q"/>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πίνακας των διαβαθμίσεων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συγκροτείται από τις καταγραφές του τι συμβαίνει στα </a:t>
            </a:r>
            <a:r>
              <a:rPr lang="el-GR"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συσχετιζόμενα</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πράγματα  εάν η υπό εξέταση φύση (θερμότητα) αυξάνεται ή μειώνεται ως προς τις ποιότητές της. </a:t>
            </a: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01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B038E1-5288-4B31-8034-EAA506DB6D64}"/>
              </a:ext>
            </a:extLst>
          </p:cNvPr>
          <p:cNvSpPr txBox="1"/>
          <p:nvPr/>
        </p:nvSpPr>
        <p:spPr>
          <a:xfrm>
            <a:off x="251520" y="548680"/>
            <a:ext cx="8496944" cy="5804859"/>
          </a:xfrm>
          <a:prstGeom prst="rect">
            <a:avLst/>
          </a:prstGeom>
          <a:noFill/>
        </p:spPr>
        <p:txBody>
          <a:bodyPr wrap="square">
            <a:spAutoFit/>
          </a:bodyPr>
          <a:lstStyle/>
          <a:p>
            <a:pPr algn="just">
              <a:lnSpc>
                <a:spcPct val="115000"/>
              </a:lnSpc>
            </a:pP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Το Στάδιο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III </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είναι η επαγωγή. </a:t>
            </a:r>
          </a:p>
          <a:p>
            <a:pPr algn="just">
              <a:lnSpc>
                <a:spcPct val="115000"/>
              </a:lnSpc>
            </a:pPr>
            <a:endPar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Οτιδήποτε είναι </a:t>
            </a:r>
          </a:p>
          <a:p>
            <a:pPr algn="just">
              <a:lnSpc>
                <a:spcPct val="115000"/>
              </a:lnSpc>
            </a:pPr>
            <a:endPar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Wingdings" panose="05000000000000000000" pitchFamily="2" charset="2"/>
              <a:buChar char="q"/>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παρόν όταν η υπό εξέταση φύση είναι παρούσα ή</a:t>
            </a:r>
          </a:p>
          <a:p>
            <a:pPr marL="285750" indent="-285750" algn="just">
              <a:lnSpc>
                <a:spcPct val="115000"/>
              </a:lnSpc>
              <a:buFont typeface="Wingdings" panose="05000000000000000000" pitchFamily="2" charset="2"/>
              <a:buChar char="q"/>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απόν όταν η φύση αυτή είναι απούσα  ή </a:t>
            </a:r>
          </a:p>
          <a:p>
            <a:pPr marL="285750" indent="-285750" algn="just">
              <a:lnSpc>
                <a:spcPct val="115000"/>
              </a:lnSpc>
              <a:buFont typeface="Wingdings" panose="05000000000000000000" pitchFamily="2" charset="2"/>
              <a:buChar char="q"/>
            </a:pPr>
            <a:r>
              <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μειώνεται όταν η φύση αυτή μειώνεται και </a:t>
            </a:r>
          </a:p>
          <a:p>
            <a:pPr marL="285750" indent="-285750" algn="just">
              <a:lnSpc>
                <a:spcPct val="115000"/>
              </a:lnSpc>
              <a:buFont typeface="Wingdings" panose="05000000000000000000" pitchFamily="2" charset="2"/>
              <a:buChar char="q"/>
            </a:pPr>
            <a:r>
              <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αντίστροφα, </a:t>
            </a:r>
          </a:p>
          <a:p>
            <a:pPr algn="just">
              <a:lnSpc>
                <a:spcPct val="115000"/>
              </a:lnSpc>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είναι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η</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μορφή</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αυτής της φύσης. </a:t>
            </a:r>
          </a:p>
          <a:p>
            <a:pPr algn="just">
              <a:lnSpc>
                <a:spcPct val="115000"/>
              </a:lnSpc>
            </a:pPr>
            <a:endPar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endPar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 βασικό στοιχείο στη διαδικασία αυτή των τριών σταδίων είναι </a:t>
            </a:r>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 εξάλειψη ή ο αποκλεισμός</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όλων των </a:t>
            </a:r>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τυχαίων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χαρακτηριστικών της υπό εξέταση φύσης. </a:t>
            </a:r>
          </a:p>
          <a:p>
            <a:pPr algn="just">
              <a:lnSpc>
                <a:spcPct val="115000"/>
              </a:lnSpc>
            </a:pPr>
            <a:endParaRPr lang="el-G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endPar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Βασισμένος σε αυτή τη μέθοδο, ο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Bacon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ισχυρίστηκε ότι η </a:t>
            </a:r>
            <a:r>
              <a:rPr lang="el-G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θερμότητα είναι κίνηση </a:t>
            </a:r>
            <a:r>
              <a:rPr lang="el-G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και τίποτα πέρα από αυτό.  </a:t>
            </a:r>
            <a:endParaRPr lang="el-GR" sz="1400" dirty="0">
              <a:effectLst/>
              <a:latin typeface="Consolas" panose="020B0609020204030204" pitchFamily="49"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299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C0F8D4-1286-4EB7-8DDA-9A8C0A73A92E}"/>
              </a:ext>
            </a:extLst>
          </p:cNvPr>
          <p:cNvSpPr txBox="1"/>
          <p:nvPr/>
        </p:nvSpPr>
        <p:spPr>
          <a:xfrm>
            <a:off x="323528" y="476672"/>
            <a:ext cx="8496944" cy="6001643"/>
          </a:xfrm>
          <a:prstGeom prst="rect">
            <a:avLst/>
          </a:prstGeom>
          <a:noFill/>
        </p:spPr>
        <p:txBody>
          <a:bodyPr wrap="square">
            <a:spAutoFit/>
          </a:bodyPr>
          <a:lstStyle/>
          <a:p>
            <a:pPr algn="just"/>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πρώτη δουλειά εδώ, επομένως, της αληθινής επαγωγής (σε ό,τι έχει να κάνει με την ανακάλυψη των μορφών) είναι η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εξάλειψη ή ο αποκλεισμός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διαφόρων φύσεων οι οποίες δεν εντοπίζονται σε κάποια περίσταση όπου η δεδομένη φύση είναι παρούσα, ή εντοπίζονται σε κάποια περίσταση όπου η δεδομένη φύση απουσιάζει, ή βρίσκουμε να μειώνονται σε κάποια περίσταση όταν η δεδομένη φύση </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αυξάνεται</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ή να αυξάνονται όταν η δεδομένη φύση </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μειώνεται</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Τότε αφού  πραγματοποιηθούν όπως πρέπει η </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εξάλειψη</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ο αποκλεισμός,  όλες οι ελαφριές απόψεις θα γίνουν καπνός,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και θα μείνει στον πυθμένα μια μορφή </a:t>
            </a:r>
            <a:r>
              <a:rPr lang="el-G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καταφατική</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στέρεα, και αληθινή και καλά προσδιορισμένη</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NO, Book II, 16</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endPar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διαδικασία της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εξάλειψης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είναι το θεμέλιο της αληθινής επαγωγής, αλλά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η επαγωγή δεν ολοκληρώνεται μέχρι να φθάσει σε κάτι καταφατικό</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571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8930F4-1FBE-42E7-B975-C0097897D362}"/>
              </a:ext>
            </a:extLst>
          </p:cNvPr>
          <p:cNvSpPr txBox="1"/>
          <p:nvPr/>
        </p:nvSpPr>
        <p:spPr>
          <a:xfrm>
            <a:off x="647564" y="1124744"/>
            <a:ext cx="7848872" cy="4002378"/>
          </a:xfrm>
          <a:prstGeom prst="rect">
            <a:avLst/>
          </a:prstGeom>
          <a:noFill/>
        </p:spPr>
        <p:txBody>
          <a:bodyPr wrap="square">
            <a:spAutoFit/>
          </a:bodyPr>
          <a:lstStyle/>
          <a:p>
            <a:pPr algn="just">
              <a:lnSpc>
                <a:spcPct val="115000"/>
              </a:lnSpc>
            </a:pP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Μια σχηματική παρουσίαση της επαγωγής του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Παρουσίες: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θερμότητα είναι παρούσα στις ακτίνες του ήλιου,  σε φως, φλόγες, βραστά υγρά, ζεστό καπνό, ένα σώμα που τρίβεται δυνατά, καυτά μπαχαρικά, και πολλά άλλα πράγματα.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Απουσίες</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(Ό,τι ο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ονομάζει «αντιφατικές περιστάσεις») Η θερμότητα απουσιάζει: στο φως του φεγγαριού και των άστρων (όπως το φως του ήλιου αλλά διαφορετικά), υγρά σε φυσική κατάσταση, (που είναι όπως τα υγρά που βράζουν αλλά διαφορετικά), κ.λπ.</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Συμμεταβολή</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Covariation</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εποχές, κάποιες από τις οποίες είναι θερμές και κάποιες ψυχρές, φλόγες διαφορετικών θερμοκρασιών, κ.λπ.</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32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90BAEB-D79B-43C1-8879-C449953BA50A}"/>
              </a:ext>
            </a:extLst>
          </p:cNvPr>
          <p:cNvSpPr txBox="1"/>
          <p:nvPr/>
        </p:nvSpPr>
        <p:spPr>
          <a:xfrm>
            <a:off x="539552" y="764704"/>
            <a:ext cx="8424936" cy="5486310"/>
          </a:xfrm>
          <a:prstGeom prst="rect">
            <a:avLst/>
          </a:prstGeom>
          <a:noFill/>
        </p:spPr>
        <p:txBody>
          <a:bodyPr wrap="square">
            <a:spAutoFit/>
          </a:bodyPr>
          <a:lstStyle/>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Το στάδιο της «αληθινής και σωστής επαγωγής». </a:t>
            </a:r>
          </a:p>
          <a:p>
            <a:pPr algn="just">
              <a:lnSpc>
                <a:spcPct val="115000"/>
              </a:lnSpc>
            </a:pPr>
            <a:r>
              <a:rPr lang="el-GR" sz="18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Προκειμένου να ανακαλύψουμε την ουσία ή τη μορφή της θερμότητας.  </a:t>
            </a:r>
            <a:endParaRPr lang="el-GR" sz="1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Αυτό έχει τέσσερα στάδια.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Στάδιο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προσδιορισμός πιθανών υποψηφίων και έπειτα αποκλεισμός των υποψηφίων που αντικρούονται από κάποιο παράδειγμα ή παραδείγματα.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Π.χ. η θερμότητα δεν μπορεί να είναι φως κ.λπ. Ο αποκλεισμός οδηγεί σε κάτι υποψήφιο για τη φύση της θερμότητας: η φωτιά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περιλαμβάνει κάποιου είδους κίνηση</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Στάδιο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II</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Ύστερα από τον προσδιορισμό του γένους, πρέπει να προσδιοριστούν τα είδη.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Τι είδους κίνηση είναι η θερμότητα; (Όλες οι περιστάσεις θερμότητας περιλαμβάνουν κίνηση, αλλά όλες οι περιστάσεις κίνησης δεν περιλαμβάνουν θερμότητα).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Αναζητώντας μια διαφορά (</a:t>
            </a:r>
            <a:r>
              <a:rPr lang="en-US" sz="1800" b="1" i="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differentia</a:t>
            </a:r>
            <a:r>
              <a:rPr lang="el-GR"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endParaRPr lang="el-GR" sz="1400" b="1"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Στάδιο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III</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πρόταση και αποκλεισμός πιθανών διαφορών.</a:t>
            </a:r>
            <a:endParaRPr lang="el-GR"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Στάδιο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IV</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εντοπίζεται μια διαφορά.</a:t>
            </a:r>
            <a:endParaRPr lang="el-GR"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συμπεραίνει ότι η θερμότητα είναι μια κίνηση μικρών σωματιδίων με συγκεκριμένους προσδιορισμούς που περιλαμβάνουν την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κατεύθυνση, οριοθέτηση (</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enclosure</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ταχύτητα και δύναμη</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Η αληθινή και σωστή επαγωγή έχει ολοκληρωθεί.</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500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13BE48-253D-4880-BB97-A9797D8CE55A}"/>
              </a:ext>
            </a:extLst>
          </p:cNvPr>
          <p:cNvSpPr>
            <a:spLocks noChangeArrowheads="1"/>
          </p:cNvSpPr>
          <p:nvPr/>
        </p:nvSpPr>
        <p:spPr bwMode="auto">
          <a:xfrm>
            <a:off x="971600" y="384046"/>
            <a:ext cx="748883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Ένα σχήμα για τη </a:t>
            </a:r>
            <a:r>
              <a:rPr kumimoji="0" lang="el-GR" altLang="el-GR" sz="2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βακώνεια</a:t>
            </a:r>
            <a:r>
              <a:rPr kumimoji="0" lang="el-GR" altLang="el-GR" sz="2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επαγωγή</a:t>
            </a:r>
            <a:endParaRPr kumimoji="0" lang="el-GR" altLang="el-GR"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lang="el-GR" altLang="el-GR"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el-GR" altLang="el-GR" sz="2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Φυσική Ιστορία: Παρατήρηση και πείραμα</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l-GR" altLang="el-GR" sz="2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Διευθετούμε τα αποτελέσματα σε πίνακες</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Προσδιορίζουμε τη μορφή της υπό εξέταση φύσης</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(α) Προτείνοντας και αποκλείοντας,</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(β) Προσδιορίζουμε το γένος – </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Η φωτιά είναι κίνηση…</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(γ) Προτείνοντας και αποκλείοντας,</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(δ) Προσδιορίζουμε τη διαφορά.</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452438" marR="0" lvl="0" algn="just"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ενός ορισμένου τύπου.</a:t>
            </a:r>
            <a:endParaRPr kumimoji="0" lang="el-GR" altLang="el-GR"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4" name="Πίνακας 3">
            <a:extLst>
              <a:ext uri="{FF2B5EF4-FFF2-40B4-BE49-F238E27FC236}">
                <a16:creationId xmlns:a16="http://schemas.microsoft.com/office/drawing/2014/main" id="{0AFCEDCB-543E-4253-B885-63E6F7FB9F9F}"/>
              </a:ext>
            </a:extLst>
          </p:cNvPr>
          <p:cNvGraphicFramePr/>
          <p:nvPr>
            <p:extLst>
              <p:ext uri="{D42A27DB-BD31-4B8C-83A1-F6EECF244321}">
                <p14:modId xmlns:p14="http://schemas.microsoft.com/office/powerpoint/2010/main" val="1674341913"/>
              </p:ext>
            </p:extLst>
          </p:nvPr>
        </p:nvGraphicFramePr>
        <p:xfrm>
          <a:off x="971600" y="4313715"/>
          <a:ext cx="7128795" cy="2160239"/>
        </p:xfrm>
        <a:graphic>
          <a:graphicData uri="http://schemas.openxmlformats.org/drawingml/2006/table">
            <a:tbl>
              <a:tblPr firstRow="1" firstCol="1" bandRow="1">
                <a:tableStyleId>{5C22544A-7EE6-4342-B048-85BDC9FD1C3A}</a:tableStyleId>
              </a:tblPr>
              <a:tblGrid>
                <a:gridCol w="2376265">
                  <a:extLst>
                    <a:ext uri="{9D8B030D-6E8A-4147-A177-3AD203B41FA5}">
                      <a16:colId xmlns:a16="http://schemas.microsoft.com/office/drawing/2014/main" val="1212326468"/>
                    </a:ext>
                  </a:extLst>
                </a:gridCol>
                <a:gridCol w="2376265">
                  <a:extLst>
                    <a:ext uri="{9D8B030D-6E8A-4147-A177-3AD203B41FA5}">
                      <a16:colId xmlns:a16="http://schemas.microsoft.com/office/drawing/2014/main" val="1681254982"/>
                    </a:ext>
                  </a:extLst>
                </a:gridCol>
                <a:gridCol w="2376265">
                  <a:extLst>
                    <a:ext uri="{9D8B030D-6E8A-4147-A177-3AD203B41FA5}">
                      <a16:colId xmlns:a16="http://schemas.microsoft.com/office/drawing/2014/main" val="3170589809"/>
                    </a:ext>
                  </a:extLst>
                </a:gridCol>
              </a:tblGrid>
              <a:tr h="435090">
                <a:tc>
                  <a:txBody>
                    <a:bodyPr/>
                    <a:lstStyle/>
                    <a:p>
                      <a:pPr algn="l" fontAlgn="ctr">
                        <a:lnSpc>
                          <a:spcPct val="115000"/>
                        </a:lnSpc>
                        <a:spcBef>
                          <a:spcPts val="0"/>
                        </a:spcBef>
                        <a:spcAft>
                          <a:spcPts val="1000"/>
                        </a:spcAft>
                      </a:pPr>
                      <a:r>
                        <a:rPr lang="el-GR" sz="1200" b="1" u="none" strike="noStrike" dirty="0">
                          <a:effectLst/>
                        </a:rPr>
                        <a:t>Παρουσίες</a:t>
                      </a:r>
                      <a:endParaRPr lang="el-GR" sz="1800" b="1" i="0" u="none" strike="noStrike" dirty="0">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l-GR" sz="1200" b="1" u="none" strike="noStrike" dirty="0">
                          <a:effectLst/>
                        </a:rPr>
                        <a:t>Απουσίες</a:t>
                      </a:r>
                      <a:endParaRPr lang="el-GR" sz="1800" b="1" i="0" u="none" strike="noStrike" dirty="0">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l-GR" sz="1200" b="1" u="none" strike="noStrike">
                          <a:effectLst/>
                        </a:rPr>
                        <a:t>Διαβαθμίσεις</a:t>
                      </a:r>
                      <a:endParaRPr lang="el-GR" sz="1800" b="1" i="0" u="none" strike="noStrike">
                        <a:effectLst/>
                        <a:latin typeface="Arial" panose="020B0604020202020204" pitchFamily="34" charset="0"/>
                      </a:endParaRPr>
                    </a:p>
                  </a:txBody>
                  <a:tcPr marL="68580" marR="68580" marT="7620" marB="0" anchor="ctr"/>
                </a:tc>
                <a:extLst>
                  <a:ext uri="{0D108BD9-81ED-4DB2-BD59-A6C34878D82A}">
                    <a16:rowId xmlns:a16="http://schemas.microsoft.com/office/drawing/2014/main" val="3420552028"/>
                  </a:ext>
                </a:extLst>
              </a:tr>
              <a:tr h="435090">
                <a:tc>
                  <a:txBody>
                    <a:bodyPr/>
                    <a:lstStyle/>
                    <a:p>
                      <a:pPr algn="l" fontAlgn="ctr">
                        <a:lnSpc>
                          <a:spcPct val="115000"/>
                        </a:lnSpc>
                        <a:spcBef>
                          <a:spcPts val="0"/>
                        </a:spcBef>
                        <a:spcAft>
                          <a:spcPts val="1000"/>
                        </a:spcAft>
                      </a:pPr>
                      <a:r>
                        <a:rPr lang="en-US" sz="1200" b="1" u="none" strike="noStrike">
                          <a:effectLst/>
                        </a:rPr>
                        <a:t>X </a:t>
                      </a:r>
                      <a:r>
                        <a:rPr lang="el-GR" sz="1200" b="1" u="none" strike="noStrike">
                          <a:effectLst/>
                        </a:rPr>
                        <a:t>είναι θερμό</a:t>
                      </a:r>
                      <a:endParaRPr lang="el-GR" sz="1800" b="1" i="0" u="none" strike="noStrike">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n-US" sz="1200" b="1" u="none" strike="noStrike" dirty="0">
                          <a:effectLst/>
                        </a:rPr>
                        <a:t>X’ </a:t>
                      </a:r>
                      <a:r>
                        <a:rPr lang="el-GR" sz="1200" b="1" u="none" strike="noStrike" dirty="0">
                          <a:effectLst/>
                        </a:rPr>
                        <a:t>δεν είναι θερμό</a:t>
                      </a:r>
                      <a:endParaRPr lang="el-GR" sz="1800" b="1" i="0" u="none" strike="noStrike" dirty="0">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n-US" sz="1200" b="1" u="none" strike="noStrike" dirty="0">
                          <a:effectLst/>
                        </a:rPr>
                        <a:t>X’’ </a:t>
                      </a:r>
                      <a:r>
                        <a:rPr lang="el-GR" sz="1200" b="1" u="none" strike="noStrike" dirty="0">
                          <a:effectLst/>
                        </a:rPr>
                        <a:t>είναι σπανίως θερμό</a:t>
                      </a:r>
                      <a:endParaRPr lang="el-GR" sz="1800" b="1" i="0" u="none" strike="noStrike" dirty="0">
                        <a:effectLst/>
                        <a:latin typeface="Arial" panose="020B0604020202020204" pitchFamily="34" charset="0"/>
                      </a:endParaRPr>
                    </a:p>
                  </a:txBody>
                  <a:tcPr marL="68580" marR="68580" marT="7620" marB="0" anchor="ctr"/>
                </a:tc>
                <a:extLst>
                  <a:ext uri="{0D108BD9-81ED-4DB2-BD59-A6C34878D82A}">
                    <a16:rowId xmlns:a16="http://schemas.microsoft.com/office/drawing/2014/main" val="789009235"/>
                  </a:ext>
                </a:extLst>
              </a:tr>
              <a:tr h="435090">
                <a:tc>
                  <a:txBody>
                    <a:bodyPr/>
                    <a:lstStyle/>
                    <a:p>
                      <a:pPr algn="l" fontAlgn="ctr">
                        <a:lnSpc>
                          <a:spcPct val="115000"/>
                        </a:lnSpc>
                        <a:spcBef>
                          <a:spcPts val="0"/>
                        </a:spcBef>
                        <a:spcAft>
                          <a:spcPts val="1000"/>
                        </a:spcAft>
                      </a:pPr>
                      <a:r>
                        <a:rPr lang="en-US" sz="1200" b="1" u="none" strike="noStrike">
                          <a:effectLst/>
                        </a:rPr>
                        <a:t>Y </a:t>
                      </a:r>
                      <a:r>
                        <a:rPr lang="el-GR" sz="1200" b="1" u="none" strike="noStrike">
                          <a:effectLst/>
                        </a:rPr>
                        <a:t>είναι θερμό</a:t>
                      </a:r>
                      <a:endParaRPr lang="el-GR" sz="1800" b="1" i="0" u="none" strike="noStrike">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n-US" sz="1200" b="1" u="none" strike="noStrike" dirty="0">
                          <a:effectLst/>
                        </a:rPr>
                        <a:t>Y’ </a:t>
                      </a:r>
                      <a:r>
                        <a:rPr lang="el-GR" sz="1200" b="1" u="none" strike="noStrike" dirty="0">
                          <a:effectLst/>
                        </a:rPr>
                        <a:t>δεν είναι θερμό</a:t>
                      </a:r>
                      <a:endParaRPr lang="el-GR" sz="1800" b="1" i="0" u="none" strike="noStrike" dirty="0">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l-GR" sz="1200" b="1" u="none" strike="noStrike">
                          <a:effectLst/>
                        </a:rPr>
                        <a:t>Y’’ είναι μερικές φορές θερμό</a:t>
                      </a:r>
                      <a:endParaRPr lang="el-GR" sz="1800" b="1" i="0" u="none" strike="noStrike">
                        <a:effectLst/>
                        <a:latin typeface="Arial" panose="020B0604020202020204" pitchFamily="34" charset="0"/>
                      </a:endParaRPr>
                    </a:p>
                  </a:txBody>
                  <a:tcPr marL="68580" marR="68580" marT="7620" marB="0" anchor="ctr"/>
                </a:tc>
                <a:extLst>
                  <a:ext uri="{0D108BD9-81ED-4DB2-BD59-A6C34878D82A}">
                    <a16:rowId xmlns:a16="http://schemas.microsoft.com/office/drawing/2014/main" val="7983960"/>
                  </a:ext>
                </a:extLst>
              </a:tr>
              <a:tr h="854969">
                <a:tc>
                  <a:txBody>
                    <a:bodyPr/>
                    <a:lstStyle/>
                    <a:p>
                      <a:pPr algn="l" fontAlgn="ctr">
                        <a:lnSpc>
                          <a:spcPct val="115000"/>
                        </a:lnSpc>
                        <a:spcBef>
                          <a:spcPts val="0"/>
                        </a:spcBef>
                        <a:spcAft>
                          <a:spcPts val="1000"/>
                        </a:spcAft>
                      </a:pPr>
                      <a:r>
                        <a:rPr lang="en-US" sz="1200" b="1" u="none" strike="noStrike">
                          <a:effectLst/>
                        </a:rPr>
                        <a:t>Z </a:t>
                      </a:r>
                      <a:r>
                        <a:rPr lang="el-GR" sz="1200" b="1" u="none" strike="noStrike">
                          <a:effectLst/>
                        </a:rPr>
                        <a:t>είναι θερμό</a:t>
                      </a:r>
                      <a:endParaRPr lang="el-GR" sz="1800" b="1" i="0" u="none" strike="noStrike">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n-US" sz="1200" b="1" u="none" strike="noStrike" dirty="0">
                          <a:effectLst/>
                        </a:rPr>
                        <a:t>Z’ </a:t>
                      </a:r>
                      <a:r>
                        <a:rPr lang="el-GR" sz="1200" b="1" u="none" strike="noStrike" dirty="0">
                          <a:effectLst/>
                        </a:rPr>
                        <a:t>δεν είναι θερμό</a:t>
                      </a:r>
                      <a:endParaRPr lang="el-GR" sz="1800" b="1" i="0" u="none" strike="noStrike" dirty="0">
                        <a:effectLst/>
                        <a:latin typeface="Arial" panose="020B0604020202020204" pitchFamily="34" charset="0"/>
                      </a:endParaRPr>
                    </a:p>
                  </a:txBody>
                  <a:tcPr marL="68580" marR="68580" marT="7620" marB="0" anchor="ctr"/>
                </a:tc>
                <a:tc>
                  <a:txBody>
                    <a:bodyPr/>
                    <a:lstStyle/>
                    <a:p>
                      <a:pPr algn="l" fontAlgn="ctr">
                        <a:lnSpc>
                          <a:spcPct val="115000"/>
                        </a:lnSpc>
                        <a:spcBef>
                          <a:spcPts val="0"/>
                        </a:spcBef>
                        <a:spcAft>
                          <a:spcPts val="1000"/>
                        </a:spcAft>
                      </a:pPr>
                      <a:r>
                        <a:rPr lang="en-US" sz="1200" b="1" u="none" strike="noStrike" dirty="0">
                          <a:effectLst/>
                        </a:rPr>
                        <a:t>Z’’ </a:t>
                      </a:r>
                      <a:r>
                        <a:rPr lang="el-GR" sz="1200" b="1" u="none" strike="noStrike" dirty="0">
                          <a:effectLst/>
                        </a:rPr>
                        <a:t>είναι μεταβαλλόμενης θερμότητας</a:t>
                      </a:r>
                      <a:endParaRPr lang="el-GR" sz="1800" b="1" i="0" u="none" strike="noStrike" dirty="0">
                        <a:effectLst/>
                        <a:latin typeface="Arial" panose="020B0604020202020204" pitchFamily="34" charset="0"/>
                      </a:endParaRPr>
                    </a:p>
                  </a:txBody>
                  <a:tcPr marL="68580" marR="68580" marT="7620" marB="0" anchor="ctr"/>
                </a:tc>
                <a:extLst>
                  <a:ext uri="{0D108BD9-81ED-4DB2-BD59-A6C34878D82A}">
                    <a16:rowId xmlns:a16="http://schemas.microsoft.com/office/drawing/2014/main" val="1405452651"/>
                  </a:ext>
                </a:extLst>
              </a:tr>
            </a:tbl>
          </a:graphicData>
        </a:graphic>
      </p:graphicFrame>
    </p:spTree>
    <p:extLst>
      <p:ext uri="{BB962C8B-B14F-4D97-AF65-F5344CB8AC3E}">
        <p14:creationId xmlns:p14="http://schemas.microsoft.com/office/powerpoint/2010/main" val="221133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D2B447-838E-4E1E-861E-4CFA097CBA8B}"/>
              </a:ext>
            </a:extLst>
          </p:cNvPr>
          <p:cNvSpPr txBox="1"/>
          <p:nvPr/>
        </p:nvSpPr>
        <p:spPr>
          <a:xfrm>
            <a:off x="503548" y="142081"/>
            <a:ext cx="8136904" cy="6740307"/>
          </a:xfrm>
          <a:prstGeom prst="rect">
            <a:avLst/>
          </a:prstGeom>
          <a:noFill/>
        </p:spPr>
        <p:txBody>
          <a:bodyPr wrap="square">
            <a:spAutoFit/>
          </a:bodyPr>
          <a:lstStyle/>
          <a:p>
            <a:pPr algn="just"/>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«Εκείνοι οι οποίοι ασχολήθηκαν με τις επιστήμες υπήρξαν είτε άνθρωποι του πειράματος είτε άνθρωποι των δογμάτων. </a:t>
            </a:r>
            <a:r>
              <a:rPr lang="el-GR"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Οι άνθρωποι των δογμάτων (εμπειρικοί) είναι όπως το μυρμήγκι, απλώς συλλέγουν και χρησιμοποιούν</a:t>
            </a:r>
            <a:r>
              <a:rPr lang="el-GR" sz="24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l-GR"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Οι λογικοί (δογματικοί) είναι όπως οι αράχνες, που πλέκουν τους ιστούς από το δικό τους οργανισμό. Αλλά η μέλισσα ακολουθεί τη μέση οδό: συλλέγει το υλικό της από τα άνθη του κήπου και του αγρού, αλλά τα μεταμορφώνει και τα χωνεύει με τις δικές της δυνάμεις.</a:t>
            </a:r>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Δεν διαφέρει από αυτό το έργο της φιλοσοφίας. Διότι δεν εξαρτάται αποκλειστικά ή κυρίως από τις δυνάμεις του νου, και ούτε παίρνει απλώς το υλικό που συλλέγει από τη φυσική ιστορία και μηχανικά πειράματα για να το αποθέσει στη μνήμη ολόκληρο όπως το βρίσκει, αλλά το αποθέτει στον νου παραλλαγμένο και αφομοιωμένο. Από μια, λοιπόν, πιο προσεκτική και καθαρή ένωση των δυο αυτών λειτουργιών, της πειραματικής και της λογικής (τέτοια που δεν έχει γίνει ποτέ ως τώρα), μπορούμε να ελπίζουμε πολλά» (</a:t>
            </a:r>
            <a:r>
              <a:rPr lang="en-US" sz="2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Organon</a:t>
            </a:r>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Book I</a:t>
            </a:r>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aphorism XCV</a:t>
            </a:r>
            <a:r>
              <a:rPr lang="el-G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4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D6D143-B51A-4056-BA47-7716B6D2550C}"/>
              </a:ext>
            </a:extLst>
          </p:cNvPr>
          <p:cNvSpPr>
            <a:spLocks noGrp="1"/>
          </p:cNvSpPr>
          <p:nvPr>
            <p:ph type="title"/>
          </p:nvPr>
        </p:nvSpPr>
        <p:spPr>
          <a:xfrm>
            <a:off x="457200" y="274638"/>
            <a:ext cx="8229600" cy="778098"/>
          </a:xfrm>
        </p:spPr>
        <p:txBody>
          <a:bodyPr>
            <a:normAutofit fontScale="90000"/>
          </a:bodyPr>
          <a:lstStyle/>
          <a:p>
            <a:br>
              <a:rPr lang="en-GB" b="1" dirty="0"/>
            </a:br>
            <a:r>
              <a:rPr lang="en-GB" b="1" dirty="0"/>
              <a:t>  Pierre </a:t>
            </a:r>
            <a:r>
              <a:rPr lang="en-GB" b="1" dirty="0" err="1"/>
              <a:t>Gassendi</a:t>
            </a:r>
            <a:r>
              <a:rPr lang="en-GB" b="1" dirty="0"/>
              <a:t> (1592-1655)  </a:t>
            </a:r>
            <a:br>
              <a:rPr lang="en-US" dirty="0"/>
            </a:br>
            <a:endParaRPr lang="el-GR" dirty="0"/>
          </a:p>
        </p:txBody>
      </p:sp>
      <p:pic>
        <p:nvPicPr>
          <p:cNvPr id="3074" name="Picture 2" descr="Pierre Gassendi - Wikipedia">
            <a:extLst>
              <a:ext uri="{FF2B5EF4-FFF2-40B4-BE49-F238E27FC236}">
                <a16:creationId xmlns:a16="http://schemas.microsoft.com/office/drawing/2014/main" id="{27C651A8-6B5E-46B0-BA8A-34DC915A8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340768"/>
            <a:ext cx="398145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35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l-GR" sz="3600" b="1" dirty="0">
                <a:solidFill>
                  <a:srgbClr val="FF0000"/>
                </a:solidFill>
              </a:rPr>
              <a:t>Απορρίπτοντας την Επαγωγή</a:t>
            </a:r>
            <a:endParaRPr lang="en-US" sz="3600" b="1" dirty="0">
              <a:solidFill>
                <a:srgbClr val="FF0000"/>
              </a:solidFill>
            </a:endParaRPr>
          </a:p>
        </p:txBody>
      </p:sp>
      <p:sp>
        <p:nvSpPr>
          <p:cNvPr id="3" name="Content Placeholder 2"/>
          <p:cNvSpPr>
            <a:spLocks noGrp="1"/>
          </p:cNvSpPr>
          <p:nvPr>
            <p:ph idx="1"/>
          </p:nvPr>
        </p:nvSpPr>
        <p:spPr>
          <a:xfrm>
            <a:off x="457200" y="1196752"/>
            <a:ext cx="8363272" cy="5112568"/>
          </a:xfrm>
        </p:spPr>
        <p:txBody>
          <a:bodyPr>
            <a:normAutofit fontScale="85000" lnSpcReduction="10000"/>
          </a:bodyPr>
          <a:lstStyle/>
          <a:p>
            <a:pPr marL="0" indent="0" algn="just">
              <a:buNone/>
            </a:pPr>
            <a:r>
              <a:rPr lang="en-GB" b="1" dirty="0"/>
              <a:t>Pierre </a:t>
            </a:r>
            <a:r>
              <a:rPr lang="en-GB" b="1" dirty="0" err="1"/>
              <a:t>Gassendi</a:t>
            </a:r>
            <a:r>
              <a:rPr lang="en-GB" b="1" dirty="0"/>
              <a:t> (1592-1655) </a:t>
            </a:r>
            <a:endParaRPr lang="en-US" dirty="0"/>
          </a:p>
          <a:p>
            <a:pPr marL="0" indent="0" algn="just">
              <a:buNone/>
            </a:pPr>
            <a:endParaRPr lang="en-GB" dirty="0"/>
          </a:p>
          <a:p>
            <a:pPr marL="0" indent="0" algn="just">
              <a:buNone/>
            </a:pPr>
            <a:r>
              <a:rPr lang="el-GR" dirty="0"/>
              <a:t>Για να είναι νομιμοποιημένη η επαγωγή θα πρέπει να βασίζεται </a:t>
            </a:r>
            <a:r>
              <a:rPr lang="el-GR" b="1" dirty="0"/>
              <a:t>στην πλήρη απαρίθμηση των περιστάσεων </a:t>
            </a:r>
            <a:r>
              <a:rPr lang="el-GR" dirty="0"/>
              <a:t>– αλλά αυτό </a:t>
            </a:r>
            <a:r>
              <a:rPr lang="el-GR" b="1" dirty="0"/>
              <a:t>είναι δύσκολο, εάν όχι αδύνατο</a:t>
            </a:r>
            <a:r>
              <a:rPr lang="el-GR" dirty="0"/>
              <a:t>, να το επιτύχουμε. </a:t>
            </a:r>
          </a:p>
          <a:p>
            <a:pPr marL="0" indent="0" algn="just">
              <a:buNone/>
            </a:pPr>
            <a:r>
              <a:rPr lang="en-GB" dirty="0"/>
              <a:t> </a:t>
            </a:r>
            <a:endParaRPr lang="en-US" dirty="0"/>
          </a:p>
          <a:p>
            <a:pPr algn="just"/>
            <a:r>
              <a:rPr lang="en-GB" i="1" dirty="0"/>
              <a:t>Exercises against the Aristotelians, Book II Exercise V, 5</a:t>
            </a:r>
            <a:endParaRPr lang="en-US" dirty="0"/>
          </a:p>
          <a:p>
            <a:pPr marL="0" indent="0" algn="just">
              <a:buNone/>
            </a:pPr>
            <a:endParaRPr lang="en-GB" dirty="0"/>
          </a:p>
          <a:p>
            <a:pPr marL="0" indent="0" algn="just">
              <a:buNone/>
            </a:pPr>
            <a:r>
              <a:rPr lang="el-GR" b="1" dirty="0"/>
              <a:t>Η επαγωγή υποτίθεται ότι οδηγεί σε καθολικές και αναγκαίες αρχές – αυτή είναι  Αριστοτελική επαγωγή.</a:t>
            </a:r>
            <a:endParaRPr lang="en-US" dirty="0"/>
          </a:p>
        </p:txBody>
      </p:sp>
    </p:spTree>
    <p:extLst>
      <p:ext uri="{BB962C8B-B14F-4D97-AF65-F5344CB8AC3E}">
        <p14:creationId xmlns:p14="http://schemas.microsoft.com/office/powerpoint/2010/main" val="85067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Copernicus (1473-1543)</a:t>
            </a:r>
          </a:p>
        </p:txBody>
      </p:sp>
      <p:pic>
        <p:nvPicPr>
          <p:cNvPr id="4" name="Content Placeholder 3" descr="copernicus-drawing.jpg"/>
          <p:cNvPicPr>
            <a:picLocks noGrp="1" noChangeAspect="1"/>
          </p:cNvPicPr>
          <p:nvPr>
            <p:ph idx="1"/>
          </p:nvPr>
        </p:nvPicPr>
        <p:blipFill>
          <a:blip r:embed="rId2">
            <a:extLst>
              <a:ext uri="{28A0092B-C50C-407E-A947-70E740481C1C}">
                <a14:useLocalDpi xmlns:a14="http://schemas.microsoft.com/office/drawing/2010/main" val="0"/>
              </a:ext>
            </a:extLst>
          </a:blip>
          <a:srcRect l="-53817" r="-53817"/>
          <a:stretch>
            <a:fillRect/>
          </a:stretch>
        </p:blipFill>
        <p:spPr/>
      </p:pic>
    </p:spTree>
    <p:extLst>
      <p:ext uri="{BB962C8B-B14F-4D97-AF65-F5344CB8AC3E}">
        <p14:creationId xmlns:p14="http://schemas.microsoft.com/office/powerpoint/2010/main" val="269165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832058"/>
          </a:xfrm>
        </p:spPr>
        <p:txBody>
          <a:bodyPr>
            <a:normAutofit fontScale="85000" lnSpcReduction="20000"/>
          </a:bodyPr>
          <a:lstStyle/>
          <a:p>
            <a:pPr algn="just">
              <a:buFont typeface="Wingdings" panose="05000000000000000000" pitchFamily="2" charset="2"/>
              <a:buChar char="q"/>
            </a:pPr>
            <a:r>
              <a:rPr lang="el-GR" dirty="0"/>
              <a:t> </a:t>
            </a:r>
            <a:r>
              <a:rPr lang="en-GB" dirty="0" err="1"/>
              <a:t>Gassendi</a:t>
            </a:r>
            <a:r>
              <a:rPr lang="el-GR" dirty="0"/>
              <a:t>:</a:t>
            </a:r>
            <a:r>
              <a:rPr lang="en-GB" dirty="0"/>
              <a:t> </a:t>
            </a:r>
            <a:r>
              <a:rPr lang="el-GR" dirty="0"/>
              <a:t>«Είναι αδύνατον να αποδειχθεί οριστικά η καθολικότητα οποιασδήποτε πρότασης». </a:t>
            </a:r>
          </a:p>
          <a:p>
            <a:pPr algn="just">
              <a:buFont typeface="Wingdings" panose="05000000000000000000" pitchFamily="2" charset="2"/>
              <a:buChar char="q"/>
            </a:pPr>
            <a:endParaRPr lang="el-GR" b="1" dirty="0"/>
          </a:p>
          <a:p>
            <a:pPr marL="452438" indent="0" algn="just">
              <a:buNone/>
            </a:pPr>
            <a:r>
              <a:rPr lang="el-GR" b="1" dirty="0"/>
              <a:t>Οι καθολικές προτάσεις μπορούν να προκύψουν μόνο δια της επαγωγής</a:t>
            </a:r>
            <a:r>
              <a:rPr lang="el-GR" dirty="0"/>
              <a:t>. Όμως δεν μπορούν να προκύψουν κατ’ αυτόν τον τρόπο, επειδή </a:t>
            </a:r>
            <a:r>
              <a:rPr lang="el-GR" b="1" dirty="0">
                <a:solidFill>
                  <a:srgbClr val="FF0000"/>
                </a:solidFill>
              </a:rPr>
              <a:t>είναι αδύνατον να απαριθμήσουμε όλες τις περιστάσεις</a:t>
            </a:r>
            <a:r>
              <a:rPr lang="el-GR" dirty="0"/>
              <a:t>. «Οι ατομικές περιπτώσεις είναι αναρίθμητες»</a:t>
            </a:r>
            <a:r>
              <a:rPr lang="en-GB" dirty="0"/>
              <a:t> (75).</a:t>
            </a:r>
            <a:endParaRPr lang="el-GR" dirty="0"/>
          </a:p>
          <a:p>
            <a:pPr algn="just">
              <a:buFont typeface="Wingdings" panose="05000000000000000000" pitchFamily="2" charset="2"/>
              <a:buChar char="q"/>
            </a:pPr>
            <a:endParaRPr lang="en-US" dirty="0"/>
          </a:p>
          <a:p>
            <a:pPr algn="just">
              <a:buFont typeface="Wingdings" panose="05000000000000000000" pitchFamily="2" charset="2"/>
              <a:buChar char="q"/>
            </a:pPr>
            <a:r>
              <a:rPr lang="el-GR" b="1" dirty="0"/>
              <a:t> Το εύρος μια καθολικής πρότασης είναι </a:t>
            </a:r>
            <a:r>
              <a:rPr lang="el-GR" b="1" i="1" dirty="0"/>
              <a:t>πράγματι</a:t>
            </a:r>
            <a:r>
              <a:rPr lang="el-GR" b="1" dirty="0"/>
              <a:t> καθολικό (κάθε άνθρωπος είναι ένα ζώο)</a:t>
            </a:r>
            <a:r>
              <a:rPr lang="en-GB" dirty="0"/>
              <a:t>—</a:t>
            </a:r>
            <a:r>
              <a:rPr lang="el-GR" dirty="0"/>
              <a:t>όχι όλοι οι άνθρωποι που υπάρχουν τώρα, αλλά και στο </a:t>
            </a:r>
            <a:r>
              <a:rPr lang="el-GR" b="1" dirty="0"/>
              <a:t>παρελθόν</a:t>
            </a:r>
            <a:r>
              <a:rPr lang="el-GR" dirty="0"/>
              <a:t> και στο</a:t>
            </a:r>
            <a:r>
              <a:rPr lang="el-GR" b="1" dirty="0"/>
              <a:t> μέλλον </a:t>
            </a:r>
            <a:r>
              <a:rPr lang="el-GR" dirty="0"/>
              <a:t>και </a:t>
            </a:r>
            <a:r>
              <a:rPr lang="el-GR" b="1" dirty="0"/>
              <a:t>όλοι όσοι θα μπορούσαν ποτέ να υπάρξουν</a:t>
            </a:r>
            <a:r>
              <a:rPr lang="en-GB" dirty="0"/>
              <a:t>. </a:t>
            </a:r>
            <a:r>
              <a:rPr lang="el-GR" b="1" dirty="0">
                <a:solidFill>
                  <a:srgbClr val="FF0000"/>
                </a:solidFill>
              </a:rPr>
              <a:t>Άρα η διερεύνηση τους είναι – αυστηρά – αδύνατη. </a:t>
            </a:r>
            <a:endParaRPr lang="en-US" b="1" dirty="0"/>
          </a:p>
        </p:txBody>
      </p:sp>
    </p:spTree>
    <p:extLst>
      <p:ext uri="{BB962C8B-B14F-4D97-AF65-F5344CB8AC3E}">
        <p14:creationId xmlns:p14="http://schemas.microsoft.com/office/powerpoint/2010/main" val="3831483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77500" lnSpcReduction="20000"/>
          </a:bodyPr>
          <a:lstStyle/>
          <a:p>
            <a:pPr marL="0" indent="0" algn="just">
              <a:buNone/>
            </a:pPr>
            <a:r>
              <a:rPr lang="el-GR" dirty="0"/>
              <a:t>Ο </a:t>
            </a:r>
            <a:r>
              <a:rPr lang="en-GB" dirty="0" err="1"/>
              <a:t>Gassendi</a:t>
            </a:r>
            <a:r>
              <a:rPr lang="en-GB" dirty="0"/>
              <a:t> </a:t>
            </a:r>
            <a:r>
              <a:rPr lang="el-GR" dirty="0"/>
              <a:t>εξετάζει και την άποψη κατά την οποία </a:t>
            </a:r>
            <a:r>
              <a:rPr lang="el-GR" b="1" dirty="0"/>
              <a:t>αρκεί να διερευνήσουμε μερικές περιπτώσεις </a:t>
            </a:r>
            <a:r>
              <a:rPr lang="el-GR" dirty="0"/>
              <a:t>για την επαγωγή – την οποία αποδίδει στον </a:t>
            </a:r>
            <a:r>
              <a:rPr lang="el-GR" b="1" dirty="0"/>
              <a:t>Αβερρόη</a:t>
            </a:r>
            <a:r>
              <a:rPr lang="el-GR" dirty="0"/>
              <a:t> (1126-1198).</a:t>
            </a:r>
          </a:p>
          <a:p>
            <a:pPr marL="0" indent="0" algn="just">
              <a:buNone/>
            </a:pPr>
            <a:endParaRPr lang="el-GR" dirty="0"/>
          </a:p>
          <a:p>
            <a:pPr marL="0" indent="0" algn="just">
              <a:buNone/>
            </a:pPr>
            <a:r>
              <a:rPr lang="el-GR" dirty="0"/>
              <a:t>Η ένστασή του:</a:t>
            </a:r>
            <a:endParaRPr lang="en-US" dirty="0"/>
          </a:p>
          <a:p>
            <a:pPr algn="just"/>
            <a:r>
              <a:rPr lang="el-GR" dirty="0"/>
              <a:t>Μερικές περιπτώσεις δεν αρκούν για να συμπεράνουμε ότι μια ορισμένη ιδιότητα υπάρχει σε όλες τις περιπτώσεις, διότι </a:t>
            </a:r>
            <a:r>
              <a:rPr lang="el-GR" b="1" dirty="0">
                <a:solidFill>
                  <a:srgbClr val="FF0000"/>
                </a:solidFill>
              </a:rPr>
              <a:t>«ακόμη και αν οι μερικές τις οποίες έχεις διερευνήσει συμφωνούν στο ότι μοιράζονται κάποια ιδιότητα, μπορεί να υπάρχουν αναρίθμητες άλλες οι οποίες διαφέρουν από την άποψη αυτή»</a:t>
            </a:r>
            <a:r>
              <a:rPr lang="en-GB" b="1" dirty="0">
                <a:solidFill>
                  <a:srgbClr val="FF0000"/>
                </a:solidFill>
              </a:rPr>
              <a:t> </a:t>
            </a:r>
            <a:r>
              <a:rPr lang="en-GB" dirty="0"/>
              <a:t>(76). </a:t>
            </a:r>
          </a:p>
          <a:p>
            <a:pPr algn="just"/>
            <a:endParaRPr lang="en-GB" b="1" dirty="0"/>
          </a:p>
          <a:p>
            <a:pPr algn="just"/>
            <a:r>
              <a:rPr lang="el-GR" b="1" dirty="0"/>
              <a:t>Ο μόνος τρόπος να μάθουμε ότι είναι όμοιες θα βασιζόταν στην εμπειρία (τη διερεύνησή τους) αλλά αυτό είναι αδύνατον</a:t>
            </a:r>
            <a:r>
              <a:rPr lang="en-GB" dirty="0"/>
              <a:t>.</a:t>
            </a:r>
            <a:endParaRPr lang="en-US" dirty="0"/>
          </a:p>
          <a:p>
            <a:endParaRPr lang="en-US" dirty="0"/>
          </a:p>
        </p:txBody>
      </p:sp>
    </p:spTree>
    <p:extLst>
      <p:ext uri="{BB962C8B-B14F-4D97-AF65-F5344CB8AC3E}">
        <p14:creationId xmlns:p14="http://schemas.microsoft.com/office/powerpoint/2010/main" val="695775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6326BF-4F7A-4122-82F5-DE7CB0B20A62}"/>
              </a:ext>
            </a:extLst>
          </p:cNvPr>
          <p:cNvSpPr txBox="1"/>
          <p:nvPr/>
        </p:nvSpPr>
        <p:spPr>
          <a:xfrm>
            <a:off x="359532" y="234375"/>
            <a:ext cx="8424936" cy="6389250"/>
          </a:xfrm>
          <a:prstGeom prst="rect">
            <a:avLst/>
          </a:prstGeom>
          <a:noFill/>
        </p:spPr>
        <p:txBody>
          <a:bodyPr wrap="square">
            <a:spAutoFit/>
          </a:bodyPr>
          <a:lstStyle/>
          <a:p>
            <a:pPr algn="just">
              <a:lnSpc>
                <a:spcPct val="115000"/>
              </a:lnSpc>
              <a:spcAft>
                <a:spcPts val="1000"/>
              </a:spcAft>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Παρ’ όλα αυτά ο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Pierre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Gassendi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αναζητά επίσης μια μέση οδό (</a:t>
            </a:r>
            <a:r>
              <a:rPr lang="en-US"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via media</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δανείζεται γι’ αυτό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την διάκριση μεταξύ ενδεικτικού και υπομνηστικού συλλογισμού.</a:t>
            </a:r>
          </a:p>
          <a:p>
            <a:pPr algn="just">
              <a:lnSpc>
                <a:spcPct val="115000"/>
              </a:lnSpc>
              <a:spcAft>
                <a:spcPts val="1000"/>
              </a:spcAft>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Στο </a:t>
            </a:r>
            <a:r>
              <a:rPr lang="en-US"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Syntagma </a:t>
            </a:r>
            <a:r>
              <a:rPr lang="en-US" sz="24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Philosophicum</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του (1658) μίλησε για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αρχές που να λειτουργούν σαν γέφυρα ανάμεσα στον  μακροσκοπικό και τον μικροσκοπικό κόσμο της νέας μηχανικής φιλοσοφίας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1000"/>
              </a:spcAft>
            </a:pPr>
            <a:endPar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Για τον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Gassendi</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υπάρχουν περιπτώσεις όπου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 συμπέρασμα του ενδεικτικού συλλογισμού μπορεί να είναι βέβαιο</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(όπως π.χ. όταν συνάγουμε την ύπαρξη των πόρων του δέρματος από την εφίδρωση). Αυτό, είπε, συμβαίνει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όταν το σημείο μπορεί να υπάρχει σε μία περίπτωση</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όταν, δηλαδή, </a:t>
            </a:r>
            <a:r>
              <a:rPr lang="el-G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υπάρχει μία και μόνο εξήγηση της παρουσίας του σημείου</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(και άρα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όταν δεν υπάρχουν ανταγωνιστικές εξηγήσεις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7791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txBody>
          <a:bodyPr>
            <a:normAutofit fontScale="90000"/>
          </a:bodyPr>
          <a:lstStyle/>
          <a:p>
            <a:br>
              <a:rPr lang="en-GB" dirty="0"/>
            </a:br>
            <a:r>
              <a:rPr lang="el-GR" b="1" dirty="0"/>
              <a:t>Ενδεικτικά Σημεία</a:t>
            </a:r>
            <a:br>
              <a:rPr lang="en-US" dirty="0"/>
            </a:br>
            <a:endParaRPr lang="en-US" dirty="0"/>
          </a:p>
        </p:txBody>
      </p:sp>
      <p:sp>
        <p:nvSpPr>
          <p:cNvPr id="3" name="Content Placeholder 2"/>
          <p:cNvSpPr>
            <a:spLocks noGrp="1"/>
          </p:cNvSpPr>
          <p:nvPr>
            <p:ph idx="1"/>
          </p:nvPr>
        </p:nvSpPr>
        <p:spPr>
          <a:xfrm>
            <a:off x="457200" y="869790"/>
            <a:ext cx="8229600" cy="5440362"/>
          </a:xfrm>
        </p:spPr>
        <p:txBody>
          <a:bodyPr>
            <a:normAutofit fontScale="25000" lnSpcReduction="20000"/>
          </a:bodyPr>
          <a:lstStyle/>
          <a:p>
            <a:pPr marL="0" indent="0" algn="just">
              <a:buNone/>
            </a:pPr>
            <a:r>
              <a:rPr lang="el-GR" sz="8000" dirty="0"/>
              <a:t>Το πράγμα το οποίο ενδείκνυται από το σημείο «είναι τέτοιας φύσεως ώστε αυτό </a:t>
            </a:r>
            <a:r>
              <a:rPr lang="el-GR" sz="8000" b="1" dirty="0"/>
              <a:t>δεν θα μπορούσε να υπάρχει αν δεν υπήρχε και το πράγμα, και άρα όποτε υπάρχει, υπάρχει επίσης και το πράγμα</a:t>
            </a:r>
            <a:r>
              <a:rPr lang="el-GR" sz="8000" dirty="0"/>
              <a:t>»</a:t>
            </a:r>
            <a:r>
              <a:rPr lang="en-GB" sz="8000" dirty="0"/>
              <a:t> (332)</a:t>
            </a:r>
            <a:r>
              <a:rPr lang="el-GR" sz="8000" dirty="0"/>
              <a:t>. </a:t>
            </a:r>
          </a:p>
          <a:p>
            <a:pPr marL="0" indent="0" algn="just">
              <a:buNone/>
            </a:pPr>
            <a:endParaRPr lang="el-GR" sz="8000" dirty="0"/>
          </a:p>
          <a:p>
            <a:pPr marL="0" indent="0" algn="just">
              <a:buNone/>
            </a:pPr>
            <a:r>
              <a:rPr lang="el-GR" sz="8000" dirty="0"/>
              <a:t>Πώς λειτουργεί ο συλλογισμός αυτός:</a:t>
            </a:r>
            <a:endParaRPr lang="en-GB" sz="8000" dirty="0"/>
          </a:p>
          <a:p>
            <a:pPr marL="0" indent="0" algn="just">
              <a:buNone/>
            </a:pPr>
            <a:endParaRPr lang="en-GB" sz="8000" dirty="0"/>
          </a:p>
          <a:p>
            <a:pPr marL="0" indent="0" algn="just">
              <a:buNone/>
            </a:pPr>
            <a:endParaRPr lang="en-US" sz="8000" dirty="0"/>
          </a:p>
          <a:p>
            <a:pPr algn="just">
              <a:buFont typeface="Wingdings" panose="05000000000000000000" pitchFamily="2" charset="2"/>
              <a:buChar char="§"/>
            </a:pPr>
            <a:r>
              <a:rPr lang="el-GR" sz="8000" dirty="0"/>
              <a:t>Το σημείο είναι αισθητό. Αλλά η κατανόηση της κρυμμένης αιτίας επιτυγχάνεται </a:t>
            </a:r>
            <a:r>
              <a:rPr lang="el-GR" sz="8000" b="1" dirty="0"/>
              <a:t>μέσω του συλλογισμού </a:t>
            </a:r>
            <a:r>
              <a:rPr lang="el-GR" sz="8000" dirty="0"/>
              <a:t>στον νου, το πνεύμα ή τον λόγο. </a:t>
            </a:r>
          </a:p>
          <a:p>
            <a:pPr algn="just">
              <a:buFont typeface="Wingdings" panose="05000000000000000000" pitchFamily="2" charset="2"/>
              <a:buChar char="§"/>
            </a:pPr>
            <a:r>
              <a:rPr lang="el-GR" sz="8000" b="1" dirty="0">
                <a:solidFill>
                  <a:srgbClr val="FF0000"/>
                </a:solidFill>
              </a:rPr>
              <a:t>Ο λόγος είναι ανώτερος από τις αισθήσεις και στην ανάγκη διορθώνει τις αισθήσεις. </a:t>
            </a:r>
            <a:endParaRPr lang="en-US" sz="8000" b="1" dirty="0"/>
          </a:p>
          <a:p>
            <a:pPr algn="just">
              <a:buFont typeface="Wingdings" panose="05000000000000000000" pitchFamily="2" charset="2"/>
              <a:buChar char="§"/>
            </a:pPr>
            <a:r>
              <a:rPr lang="el-GR" sz="8000" dirty="0"/>
              <a:t>Και έτσι επιτυγχάνεται η γνώση αυτού που είναι κρυμμένο από τις αισθήσεις.</a:t>
            </a:r>
            <a:endParaRPr lang="en-GB" sz="8000" dirty="0"/>
          </a:p>
          <a:p>
            <a:pPr algn="just"/>
            <a:endParaRPr lang="en-GB" sz="5500" dirty="0"/>
          </a:p>
          <a:p>
            <a:pPr algn="just"/>
            <a:endParaRPr lang="en-GB" sz="5500" dirty="0"/>
          </a:p>
          <a:p>
            <a:pPr algn="just"/>
            <a:endParaRPr lang="en-US" sz="5500" dirty="0"/>
          </a:p>
          <a:p>
            <a:pPr algn="just">
              <a:buFont typeface="Wingdings" panose="05000000000000000000" pitchFamily="2" charset="2"/>
              <a:buChar char="§"/>
            </a:pPr>
            <a:r>
              <a:rPr lang="el-GR" sz="8000" dirty="0"/>
              <a:t>Ο </a:t>
            </a:r>
            <a:r>
              <a:rPr lang="en-GB" sz="8000" dirty="0" err="1"/>
              <a:t>Gassendi</a:t>
            </a:r>
            <a:r>
              <a:rPr lang="en-GB" sz="8000" dirty="0"/>
              <a:t> </a:t>
            </a:r>
            <a:r>
              <a:rPr lang="el-GR" sz="8000" dirty="0"/>
              <a:t>δεν αμφιβάλλει για το ότι είναι δυνατή αυτού του είδους η γνώση.</a:t>
            </a:r>
            <a:endParaRPr lang="en-US" sz="8000" dirty="0"/>
          </a:p>
          <a:p>
            <a:pPr algn="just">
              <a:buFont typeface="Wingdings" panose="05000000000000000000" pitchFamily="2" charset="2"/>
              <a:buChar char="§"/>
            </a:pPr>
            <a:r>
              <a:rPr lang="el-GR" sz="8000" dirty="0"/>
              <a:t>Πχ. Ο ιδρώτας και οι πόροι του δέρματος</a:t>
            </a:r>
            <a:endParaRPr lang="en-US" sz="8000" dirty="0"/>
          </a:p>
          <a:p>
            <a:pPr algn="just">
              <a:buFont typeface="Wingdings" panose="05000000000000000000" pitchFamily="2" charset="2"/>
              <a:buChar char="§"/>
            </a:pPr>
            <a:r>
              <a:rPr lang="el-GR" sz="8000" dirty="0"/>
              <a:t>Η κίνηση ως σημείο του κενού</a:t>
            </a:r>
            <a:endParaRPr lang="en-US" sz="8000" dirty="0"/>
          </a:p>
          <a:p>
            <a:endParaRPr lang="en-US" dirty="0"/>
          </a:p>
        </p:txBody>
      </p:sp>
    </p:spTree>
    <p:extLst>
      <p:ext uri="{BB962C8B-B14F-4D97-AF65-F5344CB8AC3E}">
        <p14:creationId xmlns:p14="http://schemas.microsoft.com/office/powerpoint/2010/main" val="218839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316" y="641684"/>
            <a:ext cx="8058484" cy="5641474"/>
          </a:xfrm>
        </p:spPr>
        <p:txBody>
          <a:bodyPr>
            <a:normAutofit fontScale="77500" lnSpcReduction="20000"/>
          </a:bodyPr>
          <a:lstStyle/>
          <a:p>
            <a:pPr algn="just">
              <a:buFont typeface="Wingdings" panose="05000000000000000000" pitchFamily="2" charset="2"/>
              <a:buChar char="§"/>
            </a:pPr>
            <a:r>
              <a:rPr lang="el-GR" dirty="0"/>
              <a:t>Ο νους συνάγει από την ύπαρξη του ιδρώτα την ύπαρξη πόρων  - ότι δηλαδή το δέρμα είναι ασυνεχές αν και φαίνεται συνεχές, χρησιμοποιώντας ως </a:t>
            </a:r>
            <a:r>
              <a:rPr lang="el-GR" b="1" dirty="0"/>
              <a:t>προκείμενες</a:t>
            </a:r>
            <a:r>
              <a:rPr lang="el-GR" dirty="0"/>
              <a:t> ορισμένες </a:t>
            </a:r>
            <a:r>
              <a:rPr lang="el-GR" b="1" dirty="0"/>
              <a:t>«αδιαμφισβήτητες αρχές»</a:t>
            </a:r>
            <a:r>
              <a:rPr lang="en-GB" dirty="0"/>
              <a:t>. </a:t>
            </a:r>
          </a:p>
          <a:p>
            <a:pPr algn="just">
              <a:buFont typeface="Wingdings" panose="05000000000000000000" pitchFamily="2" charset="2"/>
              <a:buChar char="§"/>
            </a:pPr>
            <a:endParaRPr lang="en-GB" dirty="0"/>
          </a:p>
          <a:p>
            <a:pPr algn="just">
              <a:buFont typeface="Wingdings" panose="05000000000000000000" pitchFamily="2" charset="2"/>
              <a:buChar char="§"/>
            </a:pPr>
            <a:r>
              <a:rPr lang="el-GR" dirty="0"/>
              <a:t>Ο </a:t>
            </a:r>
            <a:r>
              <a:rPr lang="en-GB" dirty="0" err="1"/>
              <a:t>Gassendi</a:t>
            </a:r>
            <a:r>
              <a:rPr lang="el-GR" dirty="0"/>
              <a:t> χρησιμοποιεί διάφορες αρχές όπως το ότι </a:t>
            </a:r>
            <a:r>
              <a:rPr lang="el-GR" b="1" dirty="0">
                <a:solidFill>
                  <a:srgbClr val="00B050"/>
                </a:solidFill>
              </a:rPr>
              <a:t>δυο σώματα δεν μπορούν να καταλαμβάνουν τον ίδιο χώρο κατά τον ίδιο χρόνο </a:t>
            </a:r>
            <a:r>
              <a:rPr lang="el-GR" dirty="0"/>
              <a:t>-- το δέρμα και ο χυμός. Επομένως καθώς βλέπουμε τον ιδρώτα, ο ιδρώτας δεν θα μπορούσε να είχε διαπεράσει το δέρμα εάν το δέρμα ήταν ένα συνεχές σώμα. </a:t>
            </a:r>
            <a:r>
              <a:rPr lang="el-GR" b="1" dirty="0">
                <a:solidFill>
                  <a:srgbClr val="00B050"/>
                </a:solidFill>
              </a:rPr>
              <a:t>Και άρα το δέρμα θα πρέπει να είναι όπως ένα κόσκινο ή σουρωτήρι κ.λπ.  </a:t>
            </a:r>
          </a:p>
          <a:p>
            <a:pPr algn="just">
              <a:buFont typeface="Wingdings" panose="05000000000000000000" pitchFamily="2" charset="2"/>
              <a:buChar char="§"/>
            </a:pPr>
            <a:endParaRPr lang="el-GR" b="1" dirty="0">
              <a:solidFill>
                <a:srgbClr val="00B050"/>
              </a:solidFill>
            </a:endParaRPr>
          </a:p>
          <a:p>
            <a:pPr algn="just">
              <a:buFont typeface="Wingdings" panose="05000000000000000000" pitchFamily="2" charset="2"/>
              <a:buChar char="§"/>
            </a:pPr>
            <a:r>
              <a:rPr lang="el-GR" dirty="0"/>
              <a:t>Ωστόσο: τα συμπεράσματα τα οποία συνάγονται μέσω αυτού του συλλογισμού </a:t>
            </a:r>
            <a:r>
              <a:rPr lang="el-GR" b="1" dirty="0"/>
              <a:t>απαιτούν ανεξάρτητο έλεγχο </a:t>
            </a:r>
            <a:r>
              <a:rPr lang="el-GR" dirty="0"/>
              <a:t>-- π.χ. από το μικροσκόπιο ή το τηλεσκόπιο. </a:t>
            </a:r>
            <a:endParaRPr lang="en-US" dirty="0"/>
          </a:p>
        </p:txBody>
      </p:sp>
    </p:spTree>
    <p:extLst>
      <p:ext uri="{BB962C8B-B14F-4D97-AF65-F5344CB8AC3E}">
        <p14:creationId xmlns:p14="http://schemas.microsoft.com/office/powerpoint/2010/main" val="2581093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René Descartes (1596-1650)</a:t>
            </a:r>
            <a:br>
              <a:rPr lang="en-US" b="1" dirty="0"/>
            </a:br>
            <a:endParaRPr lang="en-US" dirty="0"/>
          </a:p>
        </p:txBody>
      </p:sp>
      <p:pic>
        <p:nvPicPr>
          <p:cNvPr id="4" name="Content Placeholder 3" descr="Frans_Hals_-_Portret_van_René_Descartes.jpg"/>
          <p:cNvPicPr>
            <a:picLocks noGrp="1" noChangeAspect="1"/>
          </p:cNvPicPr>
          <p:nvPr>
            <p:ph idx="1"/>
          </p:nvPr>
        </p:nvPicPr>
        <p:blipFill>
          <a:blip r:embed="rId2">
            <a:extLst>
              <a:ext uri="{28A0092B-C50C-407E-A947-70E740481C1C}">
                <a14:useLocalDpi xmlns:a14="http://schemas.microsoft.com/office/drawing/2010/main" val="0"/>
              </a:ext>
            </a:extLst>
          </a:blip>
          <a:srcRect l="-61280" r="-61280"/>
          <a:stretch>
            <a:fillRect/>
          </a:stretch>
        </p:blipFill>
        <p:spPr/>
      </p:pic>
    </p:spTree>
    <p:extLst>
      <p:ext uri="{BB962C8B-B14F-4D97-AF65-F5344CB8AC3E}">
        <p14:creationId xmlns:p14="http://schemas.microsoft.com/office/powerpoint/2010/main" val="1717816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0085366513.jpg"/>
          <p:cNvPicPr>
            <a:picLocks noGrp="1" noChangeAspect="1"/>
          </p:cNvPicPr>
          <p:nvPr>
            <p:ph idx="1"/>
          </p:nvPr>
        </p:nvPicPr>
        <p:blipFill>
          <a:blip r:embed="rId2">
            <a:extLst>
              <a:ext uri="{28A0092B-C50C-407E-A947-70E740481C1C}">
                <a14:useLocalDpi xmlns:a14="http://schemas.microsoft.com/office/drawing/2010/main" val="0"/>
              </a:ext>
            </a:extLst>
          </a:blip>
          <a:srcRect l="-65235" r="-65235"/>
          <a:stretch>
            <a:fillRect/>
          </a:stretch>
        </p:blipFill>
        <p:spPr>
          <a:xfrm>
            <a:off x="0" y="620689"/>
            <a:ext cx="9144000" cy="5544804"/>
          </a:xfrm>
        </p:spPr>
      </p:pic>
      <p:sp>
        <p:nvSpPr>
          <p:cNvPr id="7" name="TextBox 6">
            <a:extLst>
              <a:ext uri="{FF2B5EF4-FFF2-40B4-BE49-F238E27FC236}">
                <a16:creationId xmlns:a16="http://schemas.microsoft.com/office/drawing/2014/main" id="{724AFF9D-8BC3-4BF4-ACEC-FAAF20ECA61F}"/>
              </a:ext>
            </a:extLst>
          </p:cNvPr>
          <p:cNvSpPr txBox="1"/>
          <p:nvPr/>
        </p:nvSpPr>
        <p:spPr>
          <a:xfrm>
            <a:off x="899592" y="620689"/>
            <a:ext cx="1497745" cy="369332"/>
          </a:xfrm>
          <a:prstGeom prst="rect">
            <a:avLst/>
          </a:prstGeom>
          <a:noFill/>
        </p:spPr>
        <p:txBody>
          <a:bodyPr wrap="square">
            <a:spAutoFit/>
          </a:bodyPr>
          <a:lstStyle/>
          <a:p>
            <a:r>
              <a:rPr lang="el-GR" b="1" i="0" dirty="0">
                <a:solidFill>
                  <a:srgbClr val="202122"/>
                </a:solidFill>
                <a:effectLst/>
                <a:latin typeface="Arial" panose="020B0604020202020204" pitchFamily="34" charset="0"/>
              </a:rPr>
              <a:t>1626–1628</a:t>
            </a:r>
            <a:endParaRPr lang="el-GR" b="1" dirty="0"/>
          </a:p>
        </p:txBody>
      </p:sp>
    </p:spTree>
    <p:extLst>
      <p:ext uri="{BB962C8B-B14F-4D97-AF65-F5344CB8AC3E}">
        <p14:creationId xmlns:p14="http://schemas.microsoft.com/office/powerpoint/2010/main" val="3497778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20px-Descartes_-_Le_Monde,_1664.jpg"/>
          <p:cNvPicPr>
            <a:picLocks noGrp="1" noChangeAspect="1"/>
          </p:cNvPicPr>
          <p:nvPr>
            <p:ph idx="1"/>
          </p:nvPr>
        </p:nvPicPr>
        <p:blipFill>
          <a:blip r:embed="rId2">
            <a:extLst>
              <a:ext uri="{28A0092B-C50C-407E-A947-70E740481C1C}">
                <a14:useLocalDpi xmlns:a14="http://schemas.microsoft.com/office/drawing/2010/main" val="0"/>
              </a:ext>
            </a:extLst>
          </a:blip>
          <a:srcRect l="-90506" r="-90506"/>
          <a:stretch>
            <a:fillRect/>
          </a:stretch>
        </p:blipFill>
        <p:spPr>
          <a:xfrm>
            <a:off x="0" y="908720"/>
            <a:ext cx="9144000" cy="5217443"/>
          </a:xfrm>
        </p:spPr>
      </p:pic>
      <p:sp>
        <p:nvSpPr>
          <p:cNvPr id="5" name="TextBox 4">
            <a:extLst>
              <a:ext uri="{FF2B5EF4-FFF2-40B4-BE49-F238E27FC236}">
                <a16:creationId xmlns:a16="http://schemas.microsoft.com/office/drawing/2014/main" id="{2B70D0BB-F860-4BC5-9A3C-727E0BC20E47}"/>
              </a:ext>
            </a:extLst>
          </p:cNvPr>
          <p:cNvSpPr txBox="1"/>
          <p:nvPr/>
        </p:nvSpPr>
        <p:spPr>
          <a:xfrm>
            <a:off x="1187624" y="919562"/>
            <a:ext cx="1533241" cy="369332"/>
          </a:xfrm>
          <a:prstGeom prst="rect">
            <a:avLst/>
          </a:prstGeom>
          <a:noFill/>
        </p:spPr>
        <p:txBody>
          <a:bodyPr wrap="square">
            <a:spAutoFit/>
          </a:bodyPr>
          <a:lstStyle/>
          <a:p>
            <a:r>
              <a:rPr lang="el-GR" b="1" i="0" dirty="0">
                <a:solidFill>
                  <a:srgbClr val="202122"/>
                </a:solidFill>
                <a:effectLst/>
                <a:latin typeface="Arial" panose="020B0604020202020204" pitchFamily="34" charset="0"/>
              </a:rPr>
              <a:t>1630–1633</a:t>
            </a:r>
            <a:endParaRPr lang="el-GR" b="1" dirty="0"/>
          </a:p>
        </p:txBody>
      </p:sp>
    </p:spTree>
    <p:extLst>
      <p:ext uri="{BB962C8B-B14F-4D97-AF65-F5344CB8AC3E}">
        <p14:creationId xmlns:p14="http://schemas.microsoft.com/office/powerpoint/2010/main" val="738502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ge5-160px-Descartes_-_Discours_de_la_méthode,_éd._1637.djvu.jpg"/>
          <p:cNvPicPr>
            <a:picLocks noGrp="1" noChangeAspect="1"/>
          </p:cNvPicPr>
          <p:nvPr>
            <p:ph idx="1"/>
          </p:nvPr>
        </p:nvPicPr>
        <p:blipFill>
          <a:blip r:embed="rId2">
            <a:extLst>
              <a:ext uri="{28A0092B-C50C-407E-A947-70E740481C1C}">
                <a14:useLocalDpi xmlns:a14="http://schemas.microsoft.com/office/drawing/2010/main" val="0"/>
              </a:ext>
            </a:extLst>
          </a:blip>
          <a:srcRect l="-73872" r="-73872"/>
          <a:stretch>
            <a:fillRect/>
          </a:stretch>
        </p:blipFill>
        <p:spPr>
          <a:xfrm>
            <a:off x="251520" y="764704"/>
            <a:ext cx="8435280" cy="5361459"/>
          </a:xfrm>
        </p:spPr>
      </p:pic>
      <p:sp>
        <p:nvSpPr>
          <p:cNvPr id="5" name="TextBox 4">
            <a:extLst>
              <a:ext uri="{FF2B5EF4-FFF2-40B4-BE49-F238E27FC236}">
                <a16:creationId xmlns:a16="http://schemas.microsoft.com/office/drawing/2014/main" id="{CAF95433-3ABE-4D0A-A948-CBE194DFFE98}"/>
              </a:ext>
            </a:extLst>
          </p:cNvPr>
          <p:cNvSpPr txBox="1"/>
          <p:nvPr/>
        </p:nvSpPr>
        <p:spPr>
          <a:xfrm>
            <a:off x="1403648" y="908720"/>
            <a:ext cx="773832" cy="369332"/>
          </a:xfrm>
          <a:prstGeom prst="rect">
            <a:avLst/>
          </a:prstGeom>
          <a:noFill/>
        </p:spPr>
        <p:txBody>
          <a:bodyPr wrap="square">
            <a:spAutoFit/>
          </a:bodyPr>
          <a:lstStyle/>
          <a:p>
            <a:r>
              <a:rPr lang="el-GR" b="1" i="0" dirty="0">
                <a:solidFill>
                  <a:srgbClr val="202122"/>
                </a:solidFill>
                <a:effectLst/>
                <a:latin typeface="Arial" panose="020B0604020202020204" pitchFamily="34" charset="0"/>
              </a:rPr>
              <a:t>1637</a:t>
            </a:r>
            <a:endParaRPr lang="el-GR" b="1" dirty="0"/>
          </a:p>
        </p:txBody>
      </p:sp>
    </p:spTree>
    <p:extLst>
      <p:ext uri="{BB962C8B-B14F-4D97-AF65-F5344CB8AC3E}">
        <p14:creationId xmlns:p14="http://schemas.microsoft.com/office/powerpoint/2010/main" val="1763693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2014_CSK_10266_0077_000(descartes_rene_meditationes_de_prima_philosophia_in_qua_dei_existentia).jpg"/>
          <p:cNvPicPr>
            <a:picLocks noGrp="1" noChangeAspect="1"/>
          </p:cNvPicPr>
          <p:nvPr>
            <p:ph idx="1"/>
          </p:nvPr>
        </p:nvPicPr>
        <p:blipFill>
          <a:blip r:embed="rId2" cstate="print">
            <a:extLst>
              <a:ext uri="{28A0092B-C50C-407E-A947-70E740481C1C}">
                <a14:useLocalDpi xmlns:a14="http://schemas.microsoft.com/office/drawing/2010/main" val="0"/>
              </a:ext>
            </a:extLst>
          </a:blip>
          <a:srcRect l="-76217" r="-76217"/>
          <a:stretch>
            <a:fillRect/>
          </a:stretch>
        </p:blipFill>
        <p:spPr>
          <a:xfrm>
            <a:off x="0" y="764704"/>
            <a:ext cx="9144000" cy="5361459"/>
          </a:xfrm>
        </p:spPr>
      </p:pic>
      <p:sp>
        <p:nvSpPr>
          <p:cNvPr id="5" name="TextBox 4">
            <a:extLst>
              <a:ext uri="{FF2B5EF4-FFF2-40B4-BE49-F238E27FC236}">
                <a16:creationId xmlns:a16="http://schemas.microsoft.com/office/drawing/2014/main" id="{A4D82B4E-141A-4682-B3B0-1C323988130B}"/>
              </a:ext>
            </a:extLst>
          </p:cNvPr>
          <p:cNvSpPr txBox="1"/>
          <p:nvPr/>
        </p:nvSpPr>
        <p:spPr>
          <a:xfrm>
            <a:off x="1835696" y="1268760"/>
            <a:ext cx="741153" cy="369332"/>
          </a:xfrm>
          <a:prstGeom prst="rect">
            <a:avLst/>
          </a:prstGeom>
          <a:noFill/>
        </p:spPr>
        <p:txBody>
          <a:bodyPr wrap="square">
            <a:spAutoFit/>
          </a:bodyPr>
          <a:lstStyle/>
          <a:p>
            <a:r>
              <a:rPr lang="el-GR" b="1" i="0" dirty="0">
                <a:solidFill>
                  <a:srgbClr val="202122"/>
                </a:solidFill>
                <a:effectLst/>
                <a:latin typeface="Arial" panose="020B0604020202020204" pitchFamily="34" charset="0"/>
              </a:rPr>
              <a:t>1641</a:t>
            </a:r>
            <a:endParaRPr lang="el-GR" b="1" dirty="0"/>
          </a:p>
        </p:txBody>
      </p:sp>
    </p:spTree>
    <p:extLst>
      <p:ext uri="{BB962C8B-B14F-4D97-AF65-F5344CB8AC3E}">
        <p14:creationId xmlns:p14="http://schemas.microsoft.com/office/powerpoint/2010/main" val="41936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per.png"/>
          <p:cNvPicPr>
            <a:picLocks noGrp="1" noChangeAspect="1"/>
          </p:cNvPicPr>
          <p:nvPr>
            <p:ph idx="1"/>
          </p:nvPr>
        </p:nvPicPr>
        <p:blipFill>
          <a:blip r:embed="rId2">
            <a:extLst>
              <a:ext uri="{28A0092B-C50C-407E-A947-70E740481C1C}">
                <a14:useLocalDpi xmlns:a14="http://schemas.microsoft.com/office/drawing/2010/main" val="0"/>
              </a:ext>
            </a:extLst>
          </a:blip>
          <a:srcRect l="-18123" r="-18123"/>
          <a:stretch>
            <a:fillRect/>
          </a:stretch>
        </p:blipFill>
        <p:spPr>
          <a:xfrm>
            <a:off x="0" y="908720"/>
            <a:ext cx="9144000" cy="5217443"/>
          </a:xfrm>
        </p:spPr>
      </p:pic>
    </p:spTree>
    <p:extLst>
      <p:ext uri="{BB962C8B-B14F-4D97-AF65-F5344CB8AC3E}">
        <p14:creationId xmlns:p14="http://schemas.microsoft.com/office/powerpoint/2010/main" val="215569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né_Descartes_1644_Principia_philosophiae.jpg"/>
          <p:cNvPicPr>
            <a:picLocks noGrp="1" noChangeAspect="1"/>
          </p:cNvPicPr>
          <p:nvPr>
            <p:ph idx="1"/>
          </p:nvPr>
        </p:nvPicPr>
        <p:blipFill>
          <a:blip r:embed="rId2" cstate="print">
            <a:extLst>
              <a:ext uri="{28A0092B-C50C-407E-A947-70E740481C1C}">
                <a14:useLocalDpi xmlns:a14="http://schemas.microsoft.com/office/drawing/2010/main" val="0"/>
              </a:ext>
            </a:extLst>
          </a:blip>
          <a:srcRect l="-61856" r="-61856"/>
          <a:stretch>
            <a:fillRect/>
          </a:stretch>
        </p:blipFill>
        <p:spPr>
          <a:xfrm>
            <a:off x="179512" y="1340768"/>
            <a:ext cx="8712968" cy="4785395"/>
          </a:xfrm>
        </p:spPr>
      </p:pic>
      <p:sp>
        <p:nvSpPr>
          <p:cNvPr id="5" name="TextBox 4">
            <a:extLst>
              <a:ext uri="{FF2B5EF4-FFF2-40B4-BE49-F238E27FC236}">
                <a16:creationId xmlns:a16="http://schemas.microsoft.com/office/drawing/2014/main" id="{6C80D32D-82FE-4A87-8852-4F941074DA90}"/>
              </a:ext>
            </a:extLst>
          </p:cNvPr>
          <p:cNvSpPr txBox="1"/>
          <p:nvPr/>
        </p:nvSpPr>
        <p:spPr>
          <a:xfrm>
            <a:off x="1475656" y="1340768"/>
            <a:ext cx="701824" cy="369332"/>
          </a:xfrm>
          <a:prstGeom prst="rect">
            <a:avLst/>
          </a:prstGeom>
          <a:noFill/>
        </p:spPr>
        <p:txBody>
          <a:bodyPr wrap="square">
            <a:spAutoFit/>
          </a:bodyPr>
          <a:lstStyle/>
          <a:p>
            <a:r>
              <a:rPr lang="el-GR" b="1" i="0" dirty="0">
                <a:solidFill>
                  <a:srgbClr val="202122"/>
                </a:solidFill>
                <a:effectLst/>
                <a:latin typeface="Arial" panose="020B0604020202020204" pitchFamily="34" charset="0"/>
              </a:rPr>
              <a:t>1644</a:t>
            </a:r>
            <a:endParaRPr lang="el-GR" b="1" dirty="0"/>
          </a:p>
        </p:txBody>
      </p:sp>
    </p:spTree>
    <p:extLst>
      <p:ext uri="{BB962C8B-B14F-4D97-AF65-F5344CB8AC3E}">
        <p14:creationId xmlns:p14="http://schemas.microsoft.com/office/powerpoint/2010/main" val="1397102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7C93E-1325-4787-AA20-E4B33DF5C1F3}"/>
              </a:ext>
            </a:extLst>
          </p:cNvPr>
          <p:cNvSpPr txBox="1"/>
          <p:nvPr/>
        </p:nvSpPr>
        <p:spPr>
          <a:xfrm>
            <a:off x="899592" y="615303"/>
            <a:ext cx="7416824" cy="5324535"/>
          </a:xfrm>
          <a:prstGeom prst="rect">
            <a:avLst/>
          </a:prstGeom>
          <a:noFill/>
        </p:spPr>
        <p:txBody>
          <a:bodyPr wrap="square">
            <a:spAutoFit/>
          </a:bodyPr>
          <a:lstStyle/>
          <a:p>
            <a:pPr algn="just"/>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(1596-1650) επιχείρησε επίσης να παράσχει μίαν επαρκή φιλοσοφική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θεμελίωση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της επιστήμης. Αλλά σε αντίθεση με τον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ο ίδιος αισθάνθηκε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ισχυρότερη τη δύναμη της σκεπτικιστικής πρόκλησης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απέναντι στη δυνατότητα της γνώσης του κόσμου. Και έτσι ανέλαβε να δείξει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πώς θα μπορούσε να υπάρξει βέβαιη (αναμφισβήτητη) γνώση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πιο συγκεκριμένα,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πώς η επιστήμη μπορεί να στηρίζεται σε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βέβαιες πρώτες αρχές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Θεώρησε ότι η γνώση θα πρέπει να έχει τη βεβαιότητα των μαθηματικών. </a:t>
            </a:r>
          </a:p>
          <a:p>
            <a:pPr algn="just"/>
            <a:endParaRPr lang="el-GR" sz="2000" b="1" dirty="0">
              <a:solidFill>
                <a:srgbClr val="000000"/>
              </a:solidFill>
              <a:latin typeface="Calibri" panose="020F0502020204030204" pitchFamily="34" charset="0"/>
              <a:cs typeface="Calibri" panose="020F0502020204030204" pitchFamily="34" charset="0"/>
            </a:endParaRPr>
          </a:p>
          <a:p>
            <a:pPr algn="just"/>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Αν και 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Bacon</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μπορούσε να αρκεστεί σε κάποια έννοια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ηθικής βεβαιότητας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επιδίωκε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μια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μεταφυσική βεβαιότητα</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δηλαδή γνώση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πέρα από κάθε αμφιβολία</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Αλλά στο τέλος, 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παραδέχθηκε ότι στην επιστήμη πολλά πράγματα (πέρα από τους βασικούς νόμους της φύσης) μπορούν να γνωρίζονται μόνο με ηθική βεβαιότητα.</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9513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4F2B6D-F6CC-49D9-A783-2AF7001BACD9}"/>
              </a:ext>
            </a:extLst>
          </p:cNvPr>
          <p:cNvSpPr txBox="1"/>
          <p:nvPr/>
        </p:nvSpPr>
        <p:spPr>
          <a:xfrm>
            <a:off x="395536" y="766732"/>
            <a:ext cx="8064896" cy="5324535"/>
          </a:xfrm>
          <a:prstGeom prst="rect">
            <a:avLst/>
          </a:prstGeom>
          <a:noFill/>
        </p:spPr>
        <p:txBody>
          <a:bodyPr wrap="square">
            <a:spAutoFit/>
          </a:bodyPr>
          <a:lstStyle/>
          <a:p>
            <a:pPr marL="285750" indent="-285750" algn="just">
              <a:buFont typeface="Wingdings" panose="05000000000000000000" pitchFamily="2" charset="2"/>
              <a:buChar char="q"/>
            </a:pP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Τα μέσα της γνώσης θεωρήθηκε ότι είναι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η ενόραση και η απόδειξη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μπορούμε να είμαστε βέβαιοι μόνο για ό,τι μπορούμε να διαμορφώσουμε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σαφείς και διακριτές ιδέες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ή για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αποδεικτικές αλήθειες</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q"/>
            </a:pPr>
            <a:endPar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επιχείρησε να στηρίξει όλη τη θεμελιωτική θεώρησή του της γνώσης πάνω σε μία αναμφίβολη αλήθεια, που είναι το </a:t>
            </a:r>
            <a:r>
              <a:rPr lang="en-US" sz="20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cogito</a:t>
            </a:r>
            <a:r>
              <a:rPr lang="el-GR" sz="20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ergo sum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(σκέπτομαι, άρα υπάρχω). </a:t>
            </a:r>
          </a:p>
          <a:p>
            <a:pPr marL="285750" indent="-285750" algn="just">
              <a:buFont typeface="Wingdings" panose="05000000000000000000" pitchFamily="2" charset="2"/>
              <a:buChar char="q"/>
            </a:pPr>
            <a:endPar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Διέκρινε τις υποστάσεις σε δύο είδη: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σκεπτόμενα πράγματα (</a:t>
            </a:r>
            <a:r>
              <a:rPr lang="en-US" sz="20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res cogitans</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και εκτατά πράγματα (</a:t>
            </a:r>
            <a:r>
              <a:rPr lang="en-US" sz="20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res extensa</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Θεώρησε ότι η ουσία του νου έγκειται στη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σκέψη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της ύλης στην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έκταση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endPar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Όμως έχοντας αποδείξει την ύπαρξη του Θεού, θεώρησε ότι ο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Θεός είναι αυτός που εγγυάται την ύπαρξη του εξωτερικού κόσμου και εν τέλει τη γνώση του γι’ αυτόν</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396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13FB3-9E08-4680-9669-FE9BE216C912}"/>
              </a:ext>
            </a:extLst>
          </p:cNvPr>
          <p:cNvSpPr txBox="1"/>
          <p:nvPr/>
        </p:nvSpPr>
        <p:spPr>
          <a:xfrm>
            <a:off x="287524" y="116632"/>
            <a:ext cx="8568952" cy="6444585"/>
          </a:xfrm>
          <a:prstGeom prst="rect">
            <a:avLst/>
          </a:prstGeom>
          <a:noFill/>
        </p:spPr>
        <p:txBody>
          <a:bodyPr wrap="square">
            <a:spAutoFit/>
          </a:bodyPr>
          <a:lstStyle/>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Τι είναι η μεταφυσική;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«Έτσι, όλη η Φιλοσοφία είναι σαν ένα δέντρο, του οποίου η Μεταφυσική είναι οι ρίζες, η Φυσική ο κορμός και όλες οι άλλες επιστήμες τα κλαδιά που αναπτύσσονται από αυτό τον κορμό, οι οποίες ανάγονται σε τρεις κύριες επιστήμες, δηλαδή την Ιατρική, τη Μηχανική και την Ηθική»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Πρώτη φιλοσοφία: το ζήτημα των αρχών (και άρα της δυνατότητας) της γνώσης.</a:t>
            </a:r>
            <a:endParaRPr lang="el-GR" sz="14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Αλλά είναι και οντολογία: υπόσταση και ιδιότητες, κάποιες από τις οποίες είναι ουσιαστικές ενώ άλλες τυχαίες.</a:t>
            </a:r>
            <a:endParaRPr lang="el-GR" sz="14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Επομένως η φυσική θεμελιώνεται διπλά στη μεταφυσική</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Δηλαδή: </a:t>
            </a:r>
            <a:endParaRPr lang="el-GR" sz="14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anose="05000000000000000000" pitchFamily="2" charset="2"/>
              <a:buChar char="q"/>
            </a:pP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δυνατότητα</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επιστημονικής γνώσης στην περίπτωση της φυσικής προϋποθέτει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αρχές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που καθιστούν δυνατή αυτή τη γνώση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και</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anose="05000000000000000000" pitchFamily="2" charset="2"/>
              <a:buChar char="q"/>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O</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φυσικός κόσμος (όντας </a:t>
            </a:r>
            <a:r>
              <a:rPr lang="el-GR"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γνώσιμος</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έχει μια βαθύτερη οντολογική δομή: είναι </a:t>
            </a:r>
            <a:r>
              <a:rPr lang="el-GR" sz="18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ύλη</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(ως υπόσταση) η οποία χαρακτηρίζεται ουσιωδώς από την </a:t>
            </a:r>
            <a:r>
              <a:rPr lang="el-GR" sz="18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έκταση</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(ουσιαστική ιδιότητα).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κόσμος είναι εγγενώς γεωμετρικός και αδρανής.</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Η κίνηση προέρχεται από έξω. </a:t>
            </a:r>
            <a:r>
              <a:rPr lang="el-GR"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Ο Θεός </a:t>
            </a:r>
            <a:r>
              <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είναι η γέφυρα ανάμεσα σε αυτούς τους δυο ρόλους της μεταφυσικής μέσα στη φυσική. </a:t>
            </a:r>
            <a:r>
              <a:rPr lang="el-GR"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Εγγυάται τη γνώση του κόσμου  και είναι η πηγή όλης της κίνησης στη φύση.</a:t>
            </a:r>
            <a:endParaRPr lang="el-GR" sz="1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5123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C0B71B-7CF4-40B4-A55B-40411751DCE0}"/>
              </a:ext>
            </a:extLst>
          </p:cNvPr>
          <p:cNvSpPr txBox="1"/>
          <p:nvPr/>
        </p:nvSpPr>
        <p:spPr>
          <a:xfrm>
            <a:off x="1187624" y="1325401"/>
            <a:ext cx="6552728" cy="4672818"/>
          </a:xfrm>
          <a:prstGeom prst="rect">
            <a:avLst/>
          </a:prstGeom>
          <a:noFill/>
        </p:spPr>
        <p:txBody>
          <a:bodyPr wrap="square">
            <a:spAutoFit/>
          </a:bodyPr>
          <a:lstStyle/>
          <a:p>
            <a:pPr algn="just">
              <a:lnSpc>
                <a:spcPct val="115000"/>
              </a:lnSpc>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φιλοσοφικός Θεός του </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Θεός ως αυτό που κάνει το σύστημα του κόσμου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συνεκτικό</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Ποιο είναι το κριτήριο αλήθειας; Οι σαφείς και διακριτές ιδέες. </a:t>
            </a:r>
            <a:endParaRPr lang="en-US"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Descartes</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προβαίνει από το κριτήριο αυτό στον ισχυρισμό ότι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Θεός υπάρχει αναγκαία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ύπαρξη περιλαμβάνεται στην </a:t>
            </a:r>
            <a:r>
              <a:rPr lang="el-GR"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ιδέα ενός τέλειου όντος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(Αρχή 14),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κατά τον ίδιο τρόπο που το άθροισμα των γωνιών ενός τριγώνου είναι 180 μοίρες «περιλαμβάνεται» στην ιδέα του τριγώνου. </a:t>
            </a:r>
            <a:endParaRPr lang="el-GR" sz="20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3534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BB0B54-97C9-401E-91E0-0C418876E5FC}"/>
              </a:ext>
            </a:extLst>
          </p:cNvPr>
          <p:cNvSpPr txBox="1"/>
          <p:nvPr/>
        </p:nvSpPr>
        <p:spPr>
          <a:xfrm>
            <a:off x="1259632" y="1325401"/>
            <a:ext cx="6408712" cy="4739439"/>
          </a:xfrm>
          <a:prstGeom prst="rect">
            <a:avLst/>
          </a:prstGeom>
          <a:noFill/>
        </p:spPr>
        <p:txBody>
          <a:bodyPr wrap="square">
            <a:spAutoFit/>
          </a:bodyPr>
          <a:lstStyle/>
          <a:p>
            <a:pPr algn="just">
              <a:lnSpc>
                <a:spcPct val="115000"/>
              </a:lnSpc>
            </a:pPr>
            <a:r>
              <a:rPr lang="el-GR" sz="2400" b="1" dirty="0">
                <a:solidFill>
                  <a:srgbClr val="FF0000"/>
                </a:solidFill>
                <a:latin typeface="Calibri" panose="020F0502020204030204" pitchFamily="34" charset="0"/>
                <a:ea typeface="Calibri" panose="020F0502020204030204" pitchFamily="34" charset="0"/>
                <a:cs typeface="Calibri" panose="020F0502020204030204" pitchFamily="34" charset="0"/>
              </a:rPr>
              <a:t>Ο Καρτεσιανός Κύκλος</a:t>
            </a:r>
          </a:p>
          <a:p>
            <a:pPr algn="just">
              <a:lnSpc>
                <a:spcPct val="115000"/>
              </a:lnSpc>
            </a:pPr>
            <a:endPar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Αλλά (Αρχή 5), μπορεί να σφάλλουμε στις μαθηματικές αποδείξεις.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Μπορούμε να σφάλλουμε παρόμοια και σε σχέση με την ύπαρξη του Θεού;</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Μόνο εάν ο Θεός μας εξαπατά συστηματικά.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Αλλά ο Θεός (όντας ένα τέλειο ον) δεν μας εξαπατά.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Επομένως,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εγγυάται τη σαφήνεια και την ευκρίνεια των ιδεών μας, και άρα του κριτηρίου αλήθειας. </a:t>
            </a: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Αυτό είναι ένας πλήρης κύκλος! </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599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795616-2E35-475A-89AE-502EF40849AF}"/>
              </a:ext>
            </a:extLst>
          </p:cNvPr>
          <p:cNvSpPr txBox="1"/>
          <p:nvPr/>
        </p:nvSpPr>
        <p:spPr>
          <a:xfrm>
            <a:off x="1547664" y="1908744"/>
            <a:ext cx="6408712" cy="3465244"/>
          </a:xfrm>
          <a:prstGeom prst="rect">
            <a:avLst/>
          </a:prstGeom>
          <a:noFill/>
        </p:spPr>
        <p:txBody>
          <a:bodyPr wrap="square">
            <a:spAutoFit/>
          </a:bodyPr>
          <a:lstStyle/>
          <a:p>
            <a:pPr algn="just">
              <a:lnSpc>
                <a:spcPct val="115000"/>
              </a:lnSpc>
            </a:pP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 Θεός ως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πρώτη αιτία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των πάντων αλλά και ως αυτό το οποίο σταθερά και διαρκώς επιτρέπει την ύπαρξη της ύλης και των υλικών πραγμάτων </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concursus Dei</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(Αρχή  21) </a:t>
            </a:r>
          </a:p>
          <a:p>
            <a:pPr algn="just">
              <a:lnSpc>
                <a:spcPct val="115000"/>
              </a:lnSpc>
            </a:pPr>
            <a:endParaRPr lang="el-GR" sz="2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«κάποια αιτία, (ΘΕΟΣ), που αρχικά μας δημιούργησε,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θα μας αναδημιουργεί διαρκώς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δηλαδή θα μας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διατηρεί</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0019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013" b="-10013"/>
          <a:stretch>
            <a:fillRect/>
          </a:stretch>
        </p:blipFill>
        <p:spPr/>
      </p:pic>
    </p:spTree>
    <p:extLst>
      <p:ext uri="{BB962C8B-B14F-4D97-AF65-F5344CB8AC3E}">
        <p14:creationId xmlns:p14="http://schemas.microsoft.com/office/powerpoint/2010/main" val="3796574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7970" b="-17970"/>
          <a:stretch>
            <a:fillRect/>
          </a:stretch>
        </p:blipFill>
        <p:spPr/>
      </p:pic>
    </p:spTree>
    <p:extLst>
      <p:ext uri="{BB962C8B-B14F-4D97-AF65-F5344CB8AC3E}">
        <p14:creationId xmlns:p14="http://schemas.microsoft.com/office/powerpoint/2010/main" val="6391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Στοχασμοί</a:t>
            </a:r>
            <a:r>
              <a:rPr lang="el-GR" dirty="0"/>
              <a:t> </a:t>
            </a:r>
            <a:endParaRPr lang="en-US" dirty="0"/>
          </a:p>
        </p:txBody>
      </p:sp>
      <p:sp>
        <p:nvSpPr>
          <p:cNvPr id="3" name="Content Placeholder 2"/>
          <p:cNvSpPr>
            <a:spLocks noGrp="1"/>
          </p:cNvSpPr>
          <p:nvPr>
            <p:ph idx="1"/>
          </p:nvPr>
        </p:nvSpPr>
        <p:spPr>
          <a:xfrm>
            <a:off x="457200" y="1417638"/>
            <a:ext cx="8229600" cy="5045251"/>
          </a:xfrm>
        </p:spPr>
        <p:txBody>
          <a:bodyPr>
            <a:normAutofit fontScale="92500" lnSpcReduction="20000"/>
          </a:bodyPr>
          <a:lstStyle/>
          <a:p>
            <a:pPr algn="just">
              <a:buFont typeface="Wingdings" panose="05000000000000000000" pitchFamily="2" charset="2"/>
              <a:buChar char="q"/>
            </a:pPr>
            <a:r>
              <a:rPr lang="el-GR" dirty="0"/>
              <a:t> Στοχασμός</a:t>
            </a:r>
            <a:r>
              <a:rPr lang="en-GB" dirty="0"/>
              <a:t> I: </a:t>
            </a:r>
            <a:r>
              <a:rPr lang="el-GR" dirty="0"/>
              <a:t>Ο </a:t>
            </a:r>
            <a:r>
              <a:rPr lang="en-GB" dirty="0"/>
              <a:t>Descartes </a:t>
            </a:r>
            <a:r>
              <a:rPr lang="el-GR" dirty="0"/>
              <a:t>υιοθετεί τη </a:t>
            </a:r>
            <a:r>
              <a:rPr lang="el-GR" b="1" dirty="0"/>
              <a:t>στάση</a:t>
            </a:r>
            <a:r>
              <a:rPr lang="el-GR" dirty="0"/>
              <a:t> </a:t>
            </a:r>
            <a:r>
              <a:rPr lang="el-GR" b="1" dirty="0"/>
              <a:t>της ριζικής αμφιβολίας.</a:t>
            </a:r>
            <a:endParaRPr lang="en-US" b="1" dirty="0"/>
          </a:p>
          <a:p>
            <a:pPr algn="just">
              <a:buFont typeface="Wingdings" panose="05000000000000000000" pitchFamily="2" charset="2"/>
              <a:buChar char="q"/>
            </a:pPr>
            <a:r>
              <a:rPr lang="el-GR" dirty="0"/>
              <a:t> Στόχος</a:t>
            </a:r>
            <a:r>
              <a:rPr lang="en-GB" dirty="0"/>
              <a:t>: </a:t>
            </a:r>
            <a:r>
              <a:rPr lang="el-GR" dirty="0"/>
              <a:t>να βρει τα θεμέλια πάνω στα οποία βασίζεται η επιστήμη. Η σταθερότητα και η διάρκεια της επιστημονικής γνώσης απαιτούν ακλόνητα θεμέλια. </a:t>
            </a:r>
            <a:endParaRPr lang="en-US" dirty="0"/>
          </a:p>
          <a:p>
            <a:pPr algn="just">
              <a:buFont typeface="Wingdings" panose="05000000000000000000" pitchFamily="2" charset="2"/>
              <a:buChar char="q"/>
            </a:pPr>
            <a:r>
              <a:rPr lang="el-GR" dirty="0"/>
              <a:t> Οι </a:t>
            </a:r>
            <a:r>
              <a:rPr lang="el-GR" b="1" dirty="0"/>
              <a:t>βασικές αλήθειες της Φυσικής</a:t>
            </a:r>
            <a:r>
              <a:rPr lang="el-GR" dirty="0"/>
              <a:t>, δηλαδή οι βασικές αρχές της μηχανικής θεωρίας του κόσμου δείχνουν αμφιλεγόμενες. </a:t>
            </a:r>
            <a:r>
              <a:rPr lang="el-GR" b="1" dirty="0">
                <a:solidFill>
                  <a:srgbClr val="FF0000"/>
                </a:solidFill>
              </a:rPr>
              <a:t>Μπορούμε να τις συλλάβουμε ως απατηλές ή ψευδείς</a:t>
            </a:r>
            <a:r>
              <a:rPr lang="el-GR" dirty="0"/>
              <a:t>. Αφορούν το σώμα εν γένει και οτιδήποτε σωματικό μπορεί να αμφισβητηθεί. </a:t>
            </a:r>
            <a:endParaRPr lang="en-US" dirty="0"/>
          </a:p>
        </p:txBody>
      </p:sp>
    </p:spTree>
    <p:extLst>
      <p:ext uri="{BB962C8B-B14F-4D97-AF65-F5344CB8AC3E}">
        <p14:creationId xmlns:p14="http://schemas.microsoft.com/office/powerpoint/2010/main" val="422268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Tycho</a:t>
            </a:r>
            <a:r>
              <a:rPr lang="en-US" dirty="0"/>
              <a:t> Brahe (1546-1601)</a:t>
            </a:r>
          </a:p>
        </p:txBody>
      </p:sp>
      <p:pic>
        <p:nvPicPr>
          <p:cNvPr id="4" name="Content Placeholder 3" descr="jw_11.jpg"/>
          <p:cNvPicPr>
            <a:picLocks noGrp="1" noChangeAspect="1"/>
          </p:cNvPicPr>
          <p:nvPr>
            <p:ph idx="1"/>
          </p:nvPr>
        </p:nvPicPr>
        <p:blipFill>
          <a:blip r:embed="rId2">
            <a:extLst>
              <a:ext uri="{28A0092B-C50C-407E-A947-70E740481C1C}">
                <a14:useLocalDpi xmlns:a14="http://schemas.microsoft.com/office/drawing/2010/main" val="0"/>
              </a:ext>
            </a:extLst>
          </a:blip>
          <a:srcRect l="-78868" r="-78868"/>
          <a:stretch>
            <a:fillRect/>
          </a:stretch>
        </p:blipFill>
        <p:spPr/>
      </p:pic>
    </p:spTree>
    <p:extLst>
      <p:ext uri="{BB962C8B-B14F-4D97-AF65-F5344CB8AC3E}">
        <p14:creationId xmlns:p14="http://schemas.microsoft.com/office/powerpoint/2010/main" val="3584864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8742"/>
            <a:ext cx="8229600" cy="5683825"/>
          </a:xfrm>
        </p:spPr>
        <p:txBody>
          <a:bodyPr>
            <a:normAutofit lnSpcReduction="10000"/>
          </a:bodyPr>
          <a:lstStyle/>
          <a:p>
            <a:pPr algn="just">
              <a:buFont typeface="Wingdings" panose="05000000000000000000" pitchFamily="2" charset="2"/>
              <a:buChar char="q"/>
            </a:pPr>
            <a:r>
              <a:rPr lang="el-GR" dirty="0"/>
              <a:t> Οι αρχές των </a:t>
            </a:r>
            <a:r>
              <a:rPr lang="el-GR" b="1" dirty="0">
                <a:solidFill>
                  <a:srgbClr val="FF0000"/>
                </a:solidFill>
              </a:rPr>
              <a:t>μαθηματικών και της γεωμετρίας</a:t>
            </a:r>
            <a:r>
              <a:rPr lang="el-GR" dirty="0"/>
              <a:t> δείχνουν να διαφέρουν. Αυτές φαίνονται «</a:t>
            </a:r>
            <a:r>
              <a:rPr lang="el-GR" b="1" dirty="0"/>
              <a:t>βέβαιες και αναμφίβολες</a:t>
            </a:r>
            <a:r>
              <a:rPr lang="el-GR" dirty="0"/>
              <a:t>». Έχουν να κάνουν με τα «</a:t>
            </a:r>
            <a:r>
              <a:rPr lang="el-GR" b="1" dirty="0"/>
              <a:t>απλούστερα και πιο γενικά πράγματα</a:t>
            </a:r>
            <a:r>
              <a:rPr lang="el-GR" dirty="0"/>
              <a:t>, </a:t>
            </a:r>
            <a:r>
              <a:rPr lang="el-GR" b="1" dirty="0"/>
              <a:t>ανεξάρτητα από το εάν αυτά υπάρχουν πράγματι στη φύση ή όχι</a:t>
            </a:r>
            <a:r>
              <a:rPr lang="el-GR" dirty="0"/>
              <a:t>».</a:t>
            </a:r>
          </a:p>
          <a:p>
            <a:pPr marL="0" indent="0" algn="just">
              <a:buNone/>
            </a:pPr>
            <a:endParaRPr lang="en-US" dirty="0"/>
          </a:p>
          <a:p>
            <a:pPr algn="just">
              <a:buFont typeface="Wingdings" panose="05000000000000000000" pitchFamily="2" charset="2"/>
              <a:buChar char="q"/>
            </a:pPr>
            <a:r>
              <a:rPr lang="el-GR" dirty="0"/>
              <a:t> Αυτές είναι «</a:t>
            </a:r>
            <a:r>
              <a:rPr lang="el-GR" b="1" dirty="0"/>
              <a:t>διαφανείς</a:t>
            </a:r>
            <a:r>
              <a:rPr lang="el-GR" dirty="0"/>
              <a:t> αλήθειες» (στηρίζονται στην </a:t>
            </a:r>
            <a:r>
              <a:rPr lang="el-GR" b="1" dirty="0"/>
              <a:t>ενόραση/διαίσθηση και την απόδειξη</a:t>
            </a:r>
            <a:r>
              <a:rPr lang="el-GR" dirty="0"/>
              <a:t>). «Φαίνεται αδύνατον τόσο διαφανείς αλήθειες να πρέπει να προκαλούν οποιαδήποτε υποψία ότι είναι ψευδείς».</a:t>
            </a:r>
            <a:endParaRPr lang="en-US" dirty="0"/>
          </a:p>
        </p:txBody>
      </p:sp>
    </p:spTree>
    <p:extLst>
      <p:ext uri="{BB962C8B-B14F-4D97-AF65-F5344CB8AC3E}">
        <p14:creationId xmlns:p14="http://schemas.microsoft.com/office/powerpoint/2010/main" val="3739166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309"/>
            <a:ext cx="8229600" cy="1143000"/>
          </a:xfrm>
        </p:spPr>
        <p:txBody>
          <a:bodyPr/>
          <a:lstStyle/>
          <a:p>
            <a:r>
              <a:rPr lang="el-GR" b="1" dirty="0"/>
              <a:t>Η υπόθεση του Κακού Θεού</a:t>
            </a:r>
            <a:endParaRPr lang="en-US" b="1" dirty="0"/>
          </a:p>
        </p:txBody>
      </p:sp>
      <p:sp>
        <p:nvSpPr>
          <p:cNvPr id="3" name="Content Placeholder 2"/>
          <p:cNvSpPr>
            <a:spLocks noGrp="1"/>
          </p:cNvSpPr>
          <p:nvPr>
            <p:ph idx="1"/>
          </p:nvPr>
        </p:nvSpPr>
        <p:spPr>
          <a:xfrm>
            <a:off x="457200" y="1556792"/>
            <a:ext cx="8229600" cy="4569371"/>
          </a:xfrm>
        </p:spPr>
        <p:txBody>
          <a:bodyPr>
            <a:normAutofit/>
          </a:bodyPr>
          <a:lstStyle/>
          <a:p>
            <a:pPr marL="0" indent="0">
              <a:buNone/>
            </a:pPr>
            <a:endParaRPr lang="en-US" dirty="0"/>
          </a:p>
          <a:p>
            <a:pPr algn="just"/>
            <a:r>
              <a:rPr lang="el-GR" dirty="0"/>
              <a:t>Το κίνητρο για τον ΚΘ</a:t>
            </a:r>
            <a:r>
              <a:rPr lang="en-US" dirty="0"/>
              <a:t>: </a:t>
            </a:r>
            <a:r>
              <a:rPr lang="el-GR" dirty="0"/>
              <a:t>εάν ο Θεός μας εξαπατά </a:t>
            </a:r>
            <a:r>
              <a:rPr lang="el-GR" b="1" dirty="0"/>
              <a:t>περιστασιακά</a:t>
            </a:r>
            <a:r>
              <a:rPr lang="el-GR" dirty="0"/>
              <a:t> (π.χ. στην περίπτωση των αισθήσεων ή στα όνειρα), είναι συνεπές να σκεφτούμε και ότι μας αφήνει να εξαπατόμαστε </a:t>
            </a:r>
            <a:r>
              <a:rPr lang="el-GR" b="1" dirty="0"/>
              <a:t>διαρκώς</a:t>
            </a:r>
            <a:r>
              <a:rPr lang="el-GR" dirty="0"/>
              <a:t>. </a:t>
            </a:r>
            <a:endParaRPr lang="en-US" dirty="0"/>
          </a:p>
          <a:p>
            <a:pPr algn="just"/>
            <a:r>
              <a:rPr lang="el-GR" dirty="0"/>
              <a:t>Έτσι η ΚΘ υπόθεση είναι συνεπής και άρα </a:t>
            </a:r>
            <a:r>
              <a:rPr lang="el-GR" b="1" dirty="0"/>
              <a:t>δυνάμει αληθής</a:t>
            </a:r>
            <a:r>
              <a:rPr lang="el-GR" dirty="0"/>
              <a:t>. </a:t>
            </a:r>
            <a:endParaRPr lang="en-US" dirty="0"/>
          </a:p>
        </p:txBody>
      </p:sp>
    </p:spTree>
    <p:extLst>
      <p:ext uri="{BB962C8B-B14F-4D97-AF65-F5344CB8AC3E}">
        <p14:creationId xmlns:p14="http://schemas.microsoft.com/office/powerpoint/2010/main" val="2446564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9640"/>
            <a:ext cx="8229600" cy="5346523"/>
          </a:xfrm>
        </p:spPr>
        <p:txBody>
          <a:bodyPr>
            <a:normAutofit fontScale="92500" lnSpcReduction="10000"/>
          </a:bodyPr>
          <a:lstStyle/>
          <a:p>
            <a:pPr algn="just">
              <a:buFont typeface="Wingdings" panose="05000000000000000000" pitchFamily="2" charset="2"/>
              <a:buChar char="q"/>
            </a:pPr>
            <a:r>
              <a:rPr lang="el-GR" dirty="0"/>
              <a:t> Όλες οι αλήθειες της Φυσικής και των Μαθηματικών είναι ψευδείς, αν ισχύει η ΚΘ υπόθεση. Άρα μπορούν να αμφισβητηθούν. </a:t>
            </a:r>
          </a:p>
          <a:p>
            <a:pPr algn="just">
              <a:buFont typeface="Wingdings" panose="05000000000000000000" pitchFamily="2" charset="2"/>
              <a:buChar char="q"/>
            </a:pPr>
            <a:endParaRPr lang="en-US" dirty="0"/>
          </a:p>
          <a:p>
            <a:pPr algn="just">
              <a:buFont typeface="Wingdings" panose="05000000000000000000" pitchFamily="2" charset="2"/>
              <a:buChar char="q"/>
            </a:pPr>
            <a:r>
              <a:rPr lang="el-GR" b="1" dirty="0"/>
              <a:t> Υπάρχουν προτάσεις οι οποίες δεν θα μπορούσαν να αμφισβητηθούν ακόμη και αν η υπόθεση του ΚΘ ήταν αληθής; </a:t>
            </a:r>
          </a:p>
          <a:p>
            <a:pPr>
              <a:buFont typeface="Wingdings" panose="05000000000000000000" pitchFamily="2" charset="2"/>
              <a:buChar char="q"/>
            </a:pPr>
            <a:endParaRPr lang="en-US" dirty="0"/>
          </a:p>
          <a:p>
            <a:pPr algn="just">
              <a:buFont typeface="Wingdings" panose="05000000000000000000" pitchFamily="2" charset="2"/>
              <a:buChar char="q"/>
            </a:pPr>
            <a:r>
              <a:rPr lang="el-GR" b="1" dirty="0"/>
              <a:t> Αυτές θα είναι οι </a:t>
            </a:r>
            <a:r>
              <a:rPr lang="el-GR" b="1" dirty="0">
                <a:solidFill>
                  <a:srgbClr val="FF0000"/>
                </a:solidFill>
              </a:rPr>
              <a:t>αναμφίβολες αλήθειες</a:t>
            </a:r>
            <a:r>
              <a:rPr lang="el-GR" b="1" dirty="0"/>
              <a:t>, οι οποίες θα μας παράσχουν να θεμέλια τα οποία ζητάμε. </a:t>
            </a:r>
            <a:endParaRPr lang="en-US" dirty="0"/>
          </a:p>
        </p:txBody>
      </p:sp>
    </p:spTree>
    <p:extLst>
      <p:ext uri="{BB962C8B-B14F-4D97-AF65-F5344CB8AC3E}">
        <p14:creationId xmlns:p14="http://schemas.microsoft.com/office/powerpoint/2010/main" val="583325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25" y="0"/>
            <a:ext cx="8229600" cy="1143000"/>
          </a:xfrm>
        </p:spPr>
        <p:txBody>
          <a:bodyPr>
            <a:normAutofit fontScale="90000"/>
          </a:bodyPr>
          <a:lstStyle/>
          <a:p>
            <a:br>
              <a:rPr lang="en-US" b="1" dirty="0"/>
            </a:br>
            <a:r>
              <a:rPr lang="el-GR" b="1" dirty="0"/>
              <a:t>Στοχασμός </a:t>
            </a:r>
            <a:r>
              <a:rPr lang="en-US" b="1" dirty="0"/>
              <a:t>II</a:t>
            </a:r>
            <a:br>
              <a:rPr lang="en-US" dirty="0"/>
            </a:br>
            <a:endParaRPr lang="en-US" dirty="0"/>
          </a:p>
        </p:txBody>
      </p:sp>
      <p:sp>
        <p:nvSpPr>
          <p:cNvPr id="3" name="Content Placeholder 2"/>
          <p:cNvSpPr>
            <a:spLocks noGrp="1"/>
          </p:cNvSpPr>
          <p:nvPr>
            <p:ph idx="1"/>
          </p:nvPr>
        </p:nvSpPr>
        <p:spPr>
          <a:xfrm>
            <a:off x="457200" y="1052736"/>
            <a:ext cx="8229600" cy="5805264"/>
          </a:xfrm>
        </p:spPr>
        <p:txBody>
          <a:bodyPr>
            <a:noAutofit/>
          </a:bodyPr>
          <a:lstStyle/>
          <a:p>
            <a:pPr algn="just">
              <a:buFont typeface="Wingdings" panose="05000000000000000000" pitchFamily="2" charset="2"/>
              <a:buChar char="q"/>
            </a:pPr>
            <a:r>
              <a:rPr lang="en-US" sz="2000" b="1" dirty="0"/>
              <a:t>H </a:t>
            </a:r>
            <a:r>
              <a:rPr lang="el-GR" sz="2000" b="1" dirty="0"/>
              <a:t>βαθιά προσωπική φύση των στοχασμών. Οι στοχασμοί διενεργούνται από κάποιον που τους διενεργεί – κάποιον ο οποίος στοχάζεται. Και αυτός ο κάποιος είναι ο φορέας του «Εγώ» που στοχάζεται. Οι στοχασμοί δεν μπορούν να διενεργηθούν σε τρίτο πρόσωπο. </a:t>
            </a:r>
            <a:r>
              <a:rPr lang="en-US" sz="2000" b="1" dirty="0"/>
              <a:t> </a:t>
            </a:r>
            <a:endParaRPr lang="el-GR" sz="2000" b="1" dirty="0"/>
          </a:p>
          <a:p>
            <a:pPr algn="just">
              <a:buFont typeface="Wingdings" panose="05000000000000000000" pitchFamily="2" charset="2"/>
              <a:buChar char="q"/>
            </a:pPr>
            <a:endParaRPr lang="en-US" sz="2000" dirty="0"/>
          </a:p>
          <a:p>
            <a:pPr algn="just">
              <a:buFont typeface="Wingdings" panose="05000000000000000000" pitchFamily="2" charset="2"/>
              <a:buChar char="q"/>
            </a:pPr>
            <a:r>
              <a:rPr lang="el-GR" sz="2000" b="1" dirty="0"/>
              <a:t>Έχω παρουσιάσει τον Στοχασμό </a:t>
            </a:r>
            <a:r>
              <a:rPr lang="en-US" sz="2000" b="1" dirty="0"/>
              <a:t>I.</a:t>
            </a:r>
            <a:r>
              <a:rPr lang="el-GR" sz="2000" b="1" dirty="0"/>
              <a:t> Έχω πείσει τον εαυτό μου σε σχέση με το περιεχόμενο και τις συνέπειες του ΚΘ</a:t>
            </a:r>
            <a:r>
              <a:rPr lang="en-US" sz="2000" b="1" dirty="0"/>
              <a:t>. </a:t>
            </a:r>
            <a:endParaRPr lang="el-GR" sz="2000" b="1" dirty="0"/>
          </a:p>
          <a:p>
            <a:pPr algn="just">
              <a:buFont typeface="Wingdings" panose="05000000000000000000" pitchFamily="2" charset="2"/>
              <a:buChar char="q"/>
            </a:pPr>
            <a:endParaRPr lang="en-US" sz="2000" dirty="0"/>
          </a:p>
          <a:p>
            <a:pPr algn="just">
              <a:buFont typeface="Wingdings" panose="05000000000000000000" pitchFamily="2" charset="2"/>
              <a:buChar char="q"/>
            </a:pPr>
            <a:r>
              <a:rPr lang="el-GR" sz="2000" b="1" dirty="0"/>
              <a:t>Ο </a:t>
            </a:r>
            <a:r>
              <a:rPr lang="en-US" sz="2000" b="1" dirty="0"/>
              <a:t>Descartes </a:t>
            </a:r>
            <a:r>
              <a:rPr lang="el-GR" sz="2000" b="1" dirty="0"/>
              <a:t>ρωτάει</a:t>
            </a:r>
            <a:r>
              <a:rPr lang="en-US" sz="2000" b="1" dirty="0"/>
              <a:t>: </a:t>
            </a:r>
            <a:r>
              <a:rPr lang="el-GR" sz="2000" b="1" dirty="0"/>
              <a:t>«Τι έπεται εξ αυτού;»</a:t>
            </a:r>
          </a:p>
          <a:p>
            <a:pPr algn="just">
              <a:buFont typeface="Wingdings" panose="05000000000000000000" pitchFamily="2" charset="2"/>
              <a:buChar char="q"/>
            </a:pPr>
            <a:endParaRPr lang="en-US" sz="2000" dirty="0"/>
          </a:p>
          <a:p>
            <a:pPr algn="just">
              <a:buFont typeface="Wingdings" panose="05000000000000000000" pitchFamily="2" charset="2"/>
              <a:buChar char="q"/>
            </a:pPr>
            <a:r>
              <a:rPr lang="el-GR" sz="2000" dirty="0"/>
              <a:t>Ο φορέας του «Εγώ» υπάρχει. Εκείνο το Εγώ το οποίο διενήργησε τον Στοχασμό </a:t>
            </a:r>
            <a:r>
              <a:rPr lang="en-US" sz="2000" dirty="0"/>
              <a:t>I, </a:t>
            </a:r>
            <a:r>
              <a:rPr lang="el-GR" sz="2000" dirty="0"/>
              <a:t>υπάρχει</a:t>
            </a:r>
            <a:r>
              <a:rPr lang="en-US" sz="2000" dirty="0"/>
              <a:t>: </a:t>
            </a:r>
            <a:r>
              <a:rPr lang="el-GR" sz="2000" dirty="0"/>
              <a:t>Εγώ είμαι, υπάρχω</a:t>
            </a:r>
            <a:r>
              <a:rPr lang="en-US" sz="2000" dirty="0"/>
              <a:t>.</a:t>
            </a:r>
          </a:p>
          <a:p>
            <a:pPr algn="just">
              <a:buFont typeface="Wingdings" panose="05000000000000000000" pitchFamily="2" charset="2"/>
              <a:buChar char="q"/>
            </a:pPr>
            <a:endParaRPr lang="en-US" sz="2000" dirty="0"/>
          </a:p>
          <a:p>
            <a:pPr algn="just">
              <a:buFont typeface="Wingdings" panose="05000000000000000000" pitchFamily="2" charset="2"/>
              <a:buChar char="q"/>
            </a:pPr>
            <a:r>
              <a:rPr lang="el-GR" sz="2000" b="1" dirty="0">
                <a:solidFill>
                  <a:srgbClr val="002060"/>
                </a:solidFill>
              </a:rPr>
              <a:t>«Έτσι έχοντας θεωρήσει τα πάντα πολύ προσεκτικά, θα πρέπει εν τέλει να συμπεράνω ότι η πρόταση αυτή, Εγώ είμαι, Εγώ υπάρχω, είναι αναγκαία αληθής όποτε τίθεται μπροστά μου από εμένα ή συλλαμβάνεται από τον νου μου». </a:t>
            </a:r>
            <a:endParaRPr lang="en-US" sz="2000" b="1" dirty="0">
              <a:solidFill>
                <a:srgbClr val="002060"/>
              </a:solidFill>
            </a:endParaRPr>
          </a:p>
        </p:txBody>
      </p:sp>
    </p:spTree>
    <p:extLst>
      <p:ext uri="{BB962C8B-B14F-4D97-AF65-F5344CB8AC3E}">
        <p14:creationId xmlns:p14="http://schemas.microsoft.com/office/powerpoint/2010/main" val="3532872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7964"/>
            <a:ext cx="8229600" cy="4959308"/>
          </a:xfrm>
        </p:spPr>
        <p:txBody>
          <a:bodyPr>
            <a:noAutofit/>
          </a:bodyPr>
          <a:lstStyle/>
          <a:p>
            <a:pPr algn="just">
              <a:buFont typeface="Wingdings" panose="05000000000000000000" pitchFamily="2" charset="2"/>
              <a:buChar char="q"/>
            </a:pPr>
            <a:r>
              <a:rPr lang="el-GR" sz="2800" dirty="0"/>
              <a:t> Η αλήθεια της ΚΘ δεν προϋποθέτει την ύπαρξη οποιουδήποτε. Αλλά </a:t>
            </a:r>
            <a:r>
              <a:rPr lang="el-GR" sz="2800" b="1" dirty="0"/>
              <a:t>η σκέψη </a:t>
            </a:r>
            <a:r>
              <a:rPr lang="el-GR" sz="2800" dirty="0"/>
              <a:t>ότι η ΚΘ</a:t>
            </a:r>
            <a:r>
              <a:rPr lang="en-US" sz="2800" dirty="0"/>
              <a:t> </a:t>
            </a:r>
            <a:r>
              <a:rPr lang="el-GR" sz="2800" dirty="0"/>
              <a:t>μπορεί να είναι αληθής </a:t>
            </a:r>
            <a:r>
              <a:rPr lang="el-GR" sz="2800" b="1" dirty="0">
                <a:solidFill>
                  <a:srgbClr val="FF0000"/>
                </a:solidFill>
              </a:rPr>
              <a:t>προϋποθέτει την ύπαρξη του φορέα της σκέψης</a:t>
            </a:r>
            <a:r>
              <a:rPr lang="el-GR" sz="2800" dirty="0"/>
              <a:t>.</a:t>
            </a:r>
          </a:p>
          <a:p>
            <a:pPr algn="just">
              <a:buFont typeface="Wingdings" panose="05000000000000000000" pitchFamily="2" charset="2"/>
              <a:buChar char="q"/>
            </a:pPr>
            <a:endParaRPr lang="el-GR" sz="2800" dirty="0"/>
          </a:p>
          <a:p>
            <a:pPr marL="0" indent="0" algn="just">
              <a:buNone/>
            </a:pPr>
            <a:endParaRPr lang="en-US" sz="2800" dirty="0"/>
          </a:p>
          <a:p>
            <a:pPr algn="just">
              <a:buFont typeface="Wingdings" panose="05000000000000000000" pitchFamily="2" charset="2"/>
              <a:buChar char="q"/>
            </a:pPr>
            <a:r>
              <a:rPr lang="el-GR" sz="2800" dirty="0"/>
              <a:t> Όχι κάθε είδους σκέψη καθώς μπορεί να σφάλλω σε σχέση με τις σκέψεις τους άλλους ανθρώπους και τις σκέψεις τους. Η σκέψη της αλήθειας της ΚΘ </a:t>
            </a:r>
            <a:r>
              <a:rPr lang="el-GR" sz="2800" b="1" dirty="0">
                <a:solidFill>
                  <a:srgbClr val="FF0000"/>
                </a:solidFill>
              </a:rPr>
              <a:t>από εμένα</a:t>
            </a:r>
            <a:r>
              <a:rPr lang="el-GR" sz="2800" dirty="0"/>
              <a:t> προϋποθέτει ότι εγώ υπάρχω. </a:t>
            </a:r>
            <a:endParaRPr lang="en-US" sz="2800" dirty="0"/>
          </a:p>
        </p:txBody>
      </p:sp>
    </p:spTree>
    <p:extLst>
      <p:ext uri="{BB962C8B-B14F-4D97-AF65-F5344CB8AC3E}">
        <p14:creationId xmlns:p14="http://schemas.microsoft.com/office/powerpoint/2010/main" val="3481272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66018"/>
            <a:ext cx="8229600" cy="4525963"/>
          </a:xfrm>
        </p:spPr>
        <p:txBody>
          <a:bodyPr>
            <a:normAutofit fontScale="92500" lnSpcReduction="10000"/>
          </a:bodyPr>
          <a:lstStyle/>
          <a:p>
            <a:pPr marL="0" indent="0">
              <a:buNone/>
            </a:pPr>
            <a:r>
              <a:rPr lang="el-GR" dirty="0"/>
              <a:t>Αξιοσημείωτες Συνέπειες</a:t>
            </a:r>
            <a:endParaRPr lang="en-US" dirty="0"/>
          </a:p>
          <a:p>
            <a:pPr marL="354013" lvl="0" algn="just">
              <a:buFont typeface="Wingdings" panose="05000000000000000000" pitchFamily="2" charset="2"/>
              <a:buChar char="q"/>
            </a:pPr>
            <a:r>
              <a:rPr lang="el-GR" dirty="0"/>
              <a:t> Είμαι ένα </a:t>
            </a:r>
            <a:r>
              <a:rPr lang="el-GR" b="1" dirty="0"/>
              <a:t>σκεπτόμενο πράγμα </a:t>
            </a:r>
            <a:r>
              <a:rPr lang="el-GR" dirty="0"/>
              <a:t>– τίποτα άλλο δεν επιβεβαιώνεται από τα παραπάνω</a:t>
            </a:r>
          </a:p>
          <a:p>
            <a:pPr marL="354013" lvl="0" algn="just">
              <a:buFont typeface="Wingdings" panose="05000000000000000000" pitchFamily="2" charset="2"/>
              <a:buChar char="q"/>
            </a:pPr>
            <a:r>
              <a:rPr lang="el-GR" dirty="0"/>
              <a:t> Είμαι μόνο ένα σκεπτόμενο πράγμα.</a:t>
            </a:r>
            <a:endParaRPr lang="en-US" dirty="0"/>
          </a:p>
          <a:p>
            <a:pPr marL="354013" algn="just">
              <a:buFont typeface="Wingdings" panose="05000000000000000000" pitchFamily="2" charset="2"/>
              <a:buChar char="q"/>
            </a:pPr>
            <a:r>
              <a:rPr lang="el-GR" dirty="0"/>
              <a:t> Οτιδήποτε άλλο (σώμα, αισθήματα κ.λπ.) μπορεί να χωριστεί από το Εγώ. Το μόνο πράγμα που δεν χωρίζεται (δεν διακρίνεται) είναι η </a:t>
            </a:r>
            <a:r>
              <a:rPr lang="el-GR" b="1" dirty="0"/>
              <a:t>σκέψη</a:t>
            </a:r>
            <a:r>
              <a:rPr lang="el-GR" dirty="0"/>
              <a:t>.</a:t>
            </a:r>
          </a:p>
          <a:p>
            <a:pPr marL="354013" algn="just">
              <a:buFont typeface="Wingdings" panose="05000000000000000000" pitchFamily="2" charset="2"/>
              <a:buChar char="q"/>
            </a:pPr>
            <a:r>
              <a:rPr lang="el-GR" dirty="0"/>
              <a:t> Διότι για όσο το Εγώ σκέπτεται, το Εγώ υπάρχει.</a:t>
            </a:r>
            <a:endParaRPr lang="en-US" dirty="0"/>
          </a:p>
        </p:txBody>
      </p:sp>
    </p:spTree>
    <p:extLst>
      <p:ext uri="{BB962C8B-B14F-4D97-AF65-F5344CB8AC3E}">
        <p14:creationId xmlns:p14="http://schemas.microsoft.com/office/powerpoint/2010/main" val="1922431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lvl="0" algn="just">
              <a:buFont typeface="Wingdings" panose="05000000000000000000" pitchFamily="2" charset="2"/>
              <a:buChar char="q"/>
            </a:pPr>
            <a:r>
              <a:rPr lang="el-GR" dirty="0">
                <a:solidFill>
                  <a:srgbClr val="FF0000"/>
                </a:solidFill>
              </a:rPr>
              <a:t> Γνωρίζω ότι είμαι ένα σκεπτόμενο πράγμα.</a:t>
            </a:r>
            <a:endParaRPr lang="en-US" dirty="0"/>
          </a:p>
          <a:p>
            <a:pPr lvl="0" algn="just">
              <a:buFont typeface="Wingdings" panose="05000000000000000000" pitchFamily="2" charset="2"/>
              <a:buChar char="q"/>
            </a:pPr>
            <a:r>
              <a:rPr lang="el-GR" dirty="0"/>
              <a:t> Η γνώση αυτή του Εγώ είναι ανεξάρτητη από τη γνώση οποιουδήποτε άλλου πράγματος. </a:t>
            </a:r>
          </a:p>
          <a:p>
            <a:pPr lvl="0" algn="just">
              <a:buFont typeface="Wingdings" panose="05000000000000000000" pitchFamily="2" charset="2"/>
              <a:buChar char="q"/>
            </a:pPr>
            <a:r>
              <a:rPr lang="el-GR" dirty="0"/>
              <a:t> Συγκεκριμένα, η γνώση του ότι υπάρχω δεν εξαρτάται από τη γνώση της ύπαρξης του Θεού από τη στιγμή που είναι συμβατή με την αλήθεια της ΚΘ.  </a:t>
            </a:r>
            <a:endParaRPr lang="en-US" dirty="0">
              <a:solidFill>
                <a:srgbClr val="FF0000"/>
              </a:solidFill>
            </a:endParaRPr>
          </a:p>
          <a:p>
            <a:pPr lvl="0" algn="just">
              <a:buFont typeface="Wingdings" panose="05000000000000000000" pitchFamily="2" charset="2"/>
              <a:buChar char="q"/>
            </a:pPr>
            <a:r>
              <a:rPr lang="el-GR" dirty="0">
                <a:solidFill>
                  <a:srgbClr val="FF0000"/>
                </a:solidFill>
              </a:rPr>
              <a:t> Η Φυσική προϋποθέτει το Εγώ ως ένα σκεπτόμενο πράγμα. </a:t>
            </a:r>
            <a:r>
              <a:rPr lang="el-GR" dirty="0"/>
              <a:t>Η Φυσική δεν μπορεί να στηρίζεται στη λειτουργία της φαντασίας. </a:t>
            </a:r>
            <a:endParaRPr lang="en-US" dirty="0"/>
          </a:p>
        </p:txBody>
      </p:sp>
    </p:spTree>
    <p:extLst>
      <p:ext uri="{BB962C8B-B14F-4D97-AF65-F5344CB8AC3E}">
        <p14:creationId xmlns:p14="http://schemas.microsoft.com/office/powerpoint/2010/main" val="2593775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4490"/>
            <a:ext cx="8229600" cy="5371673"/>
          </a:xfrm>
        </p:spPr>
        <p:txBody>
          <a:bodyPr>
            <a:normAutofit fontScale="62500" lnSpcReduction="20000"/>
          </a:bodyPr>
          <a:lstStyle/>
          <a:p>
            <a:pPr algn="just">
              <a:buFont typeface="Wingdings" panose="05000000000000000000" pitchFamily="2" charset="2"/>
              <a:buChar char="q"/>
            </a:pPr>
            <a:r>
              <a:rPr lang="el-GR" dirty="0">
                <a:solidFill>
                  <a:srgbClr val="FF0000"/>
                </a:solidFill>
              </a:rPr>
              <a:t>Φαντασία</a:t>
            </a:r>
            <a:r>
              <a:rPr lang="en-US" dirty="0"/>
              <a:t>: </a:t>
            </a:r>
            <a:r>
              <a:rPr lang="el-GR" dirty="0"/>
              <a:t>«το να φαντάζομαι είναι το να σκέφτομαι απλώς το σχήμα ή την εικόνα ενός σωματικού (φυσικού) πράγματος»</a:t>
            </a:r>
          </a:p>
          <a:p>
            <a:pPr algn="just">
              <a:buFont typeface="Wingdings" panose="05000000000000000000" pitchFamily="2" charset="2"/>
              <a:buChar char="q"/>
            </a:pPr>
            <a:endParaRPr lang="en-US" dirty="0"/>
          </a:p>
          <a:p>
            <a:pPr algn="just">
              <a:buFont typeface="Wingdings" panose="05000000000000000000" pitchFamily="2" charset="2"/>
              <a:buChar char="q"/>
            </a:pPr>
            <a:r>
              <a:rPr lang="el-GR" dirty="0"/>
              <a:t>Το «παράδειγμα του κεριού»</a:t>
            </a:r>
          </a:p>
          <a:p>
            <a:pPr algn="just">
              <a:buFont typeface="Wingdings" panose="05000000000000000000" pitchFamily="2" charset="2"/>
              <a:buChar char="q"/>
            </a:pPr>
            <a:endParaRPr lang="en-US" dirty="0"/>
          </a:p>
          <a:p>
            <a:pPr marL="354013" indent="-354013" algn="just">
              <a:buNone/>
            </a:pPr>
            <a:r>
              <a:rPr lang="el-GR" dirty="0"/>
              <a:t>      «Ας συγκεντρωθούμε, ας αφαιρέσουμε οτιδήποτε δεν ανήκει στο κερί και ας δούμε τι απομένει: κάτι κυρίως που εκτείνεται, είναι μαλακό και μεταβλητό»</a:t>
            </a:r>
            <a:endParaRPr lang="en-US" dirty="0"/>
          </a:p>
          <a:p>
            <a:pPr algn="just">
              <a:buFont typeface="Wingdings" panose="05000000000000000000" pitchFamily="2" charset="2"/>
              <a:buChar char="q"/>
            </a:pPr>
            <a:endParaRPr lang="en-US" dirty="0"/>
          </a:p>
          <a:p>
            <a:pPr marL="354013" indent="0" algn="just">
              <a:buNone/>
            </a:pPr>
            <a:r>
              <a:rPr lang="en-US" dirty="0"/>
              <a:t>“</a:t>
            </a:r>
            <a:r>
              <a:rPr lang="el-GR" dirty="0"/>
              <a:t>η φύση αυτού το κομματιού από κερί δεν μου αποκαλύπτεται καθ’ οιονδήποτε τρόπο από τη φαντασία μου, αλλά </a:t>
            </a:r>
            <a:r>
              <a:rPr lang="el-GR" dirty="0">
                <a:solidFill>
                  <a:srgbClr val="FF0000"/>
                </a:solidFill>
              </a:rPr>
              <a:t>συλλαμβάνεται μόνο από τη σκέψη μου</a:t>
            </a:r>
            <a:r>
              <a:rPr lang="el-GR" dirty="0"/>
              <a:t>»</a:t>
            </a:r>
            <a:endParaRPr lang="en-US" dirty="0"/>
          </a:p>
          <a:p>
            <a:pPr algn="just">
              <a:buFont typeface="Wingdings" panose="05000000000000000000" pitchFamily="2" charset="2"/>
              <a:buChar char="q"/>
            </a:pPr>
            <a:endParaRPr lang="en-US" dirty="0">
              <a:solidFill>
                <a:srgbClr val="FF0000"/>
              </a:solidFill>
            </a:endParaRPr>
          </a:p>
          <a:p>
            <a:pPr lvl="0" algn="just">
              <a:buFont typeface="Wingdings" panose="05000000000000000000" pitchFamily="2" charset="2"/>
              <a:buChar char="q"/>
            </a:pPr>
            <a:r>
              <a:rPr lang="el-GR" dirty="0"/>
              <a:t>Η γνώση της Φυσικής προϋποθέτει </a:t>
            </a:r>
            <a:r>
              <a:rPr lang="el-GR" b="1" dirty="0">
                <a:solidFill>
                  <a:srgbClr val="FF0000"/>
                </a:solidFill>
              </a:rPr>
              <a:t>τη λειτουργία της κρίσης του νου</a:t>
            </a:r>
            <a:r>
              <a:rPr lang="el-GR" dirty="0"/>
              <a:t>. </a:t>
            </a:r>
          </a:p>
          <a:p>
            <a:pPr lvl="0" algn="just">
              <a:buFont typeface="Wingdings" panose="05000000000000000000" pitchFamily="2" charset="2"/>
              <a:buChar char="q"/>
            </a:pPr>
            <a:endParaRPr lang="en-US" dirty="0"/>
          </a:p>
          <a:p>
            <a:pPr algn="just">
              <a:buFont typeface="Wingdings" panose="05000000000000000000" pitchFamily="2" charset="2"/>
              <a:buChar char="q"/>
            </a:pPr>
            <a:r>
              <a:rPr lang="el-GR" dirty="0"/>
              <a:t>«Και έτσι κάτι το οποίο σκεφτόμουν ότι έβλεπα με τα μάτια μου συλλαμβάνεται στην πραγματικότητα μόνο με </a:t>
            </a:r>
            <a:r>
              <a:rPr lang="el-GR" b="1" dirty="0">
                <a:solidFill>
                  <a:srgbClr val="FF0000"/>
                </a:solidFill>
              </a:rPr>
              <a:t>τη λειτουργία της κρίσης </a:t>
            </a:r>
            <a:r>
              <a:rPr lang="el-GR" dirty="0"/>
              <a:t>που είναι στο νου μου».</a:t>
            </a:r>
            <a:endParaRPr lang="en-US" dirty="0"/>
          </a:p>
        </p:txBody>
      </p:sp>
    </p:spTree>
    <p:extLst>
      <p:ext uri="{BB962C8B-B14F-4D97-AF65-F5344CB8AC3E}">
        <p14:creationId xmlns:p14="http://schemas.microsoft.com/office/powerpoint/2010/main" val="3017408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Στοχασμός</a:t>
            </a:r>
            <a:r>
              <a:rPr lang="en-US" dirty="0"/>
              <a:t> III</a:t>
            </a: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q"/>
            </a:pPr>
            <a:r>
              <a:rPr lang="el-GR" sz="3600" dirty="0"/>
              <a:t> Ο Στοχασμός</a:t>
            </a:r>
            <a:r>
              <a:rPr lang="en-US" sz="3600" dirty="0"/>
              <a:t> II </a:t>
            </a:r>
            <a:r>
              <a:rPr lang="el-GR" sz="3600" dirty="0"/>
              <a:t>έχει δείξει ότι «Είμαι βέβαιος για το ότι είμαι ένα σκεπτόμενο πράγμα»</a:t>
            </a:r>
            <a:r>
              <a:rPr lang="en-US" sz="3600" dirty="0"/>
              <a:t>.</a:t>
            </a:r>
          </a:p>
          <a:p>
            <a:pPr algn="just">
              <a:buFont typeface="Wingdings" panose="05000000000000000000" pitchFamily="2" charset="2"/>
              <a:buChar char="q"/>
            </a:pPr>
            <a:r>
              <a:rPr lang="el-GR" sz="3600" dirty="0"/>
              <a:t> Αυτό το</a:t>
            </a:r>
            <a:r>
              <a:rPr lang="en-US" sz="3600" dirty="0"/>
              <a:t> </a:t>
            </a:r>
            <a:r>
              <a:rPr lang="el-GR" sz="3600" dirty="0"/>
              <a:t>«στοιχείο γνώσης» δίνει το έναυσμα για έναν κανόνα - αλήθειας</a:t>
            </a:r>
            <a:r>
              <a:rPr lang="en-US" sz="3600" dirty="0"/>
              <a:t>: </a:t>
            </a:r>
            <a:r>
              <a:rPr lang="el-GR" sz="3600" b="1" dirty="0">
                <a:solidFill>
                  <a:srgbClr val="FF0000"/>
                </a:solidFill>
              </a:rPr>
              <a:t>ό,τι συνέλαβα με τρόπο σαφή και διακριτό είναι αληθές. </a:t>
            </a:r>
            <a:endParaRPr lang="en-US" sz="3600" b="1" dirty="0">
              <a:solidFill>
                <a:srgbClr val="FF0000"/>
              </a:solidFill>
            </a:endParaRPr>
          </a:p>
        </p:txBody>
      </p:sp>
    </p:spTree>
    <p:extLst>
      <p:ext uri="{BB962C8B-B14F-4D97-AF65-F5344CB8AC3E}">
        <p14:creationId xmlns:p14="http://schemas.microsoft.com/office/powerpoint/2010/main" val="156030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66018"/>
            <a:ext cx="8229600" cy="4525963"/>
          </a:xfrm>
        </p:spPr>
        <p:txBody>
          <a:bodyPr>
            <a:normAutofit lnSpcReduction="10000"/>
          </a:bodyPr>
          <a:lstStyle/>
          <a:p>
            <a:pPr algn="just">
              <a:buFont typeface="Wingdings" panose="05000000000000000000" pitchFamily="2" charset="2"/>
              <a:buChar char="q"/>
            </a:pPr>
            <a:r>
              <a:rPr lang="el-GR" dirty="0"/>
              <a:t> </a:t>
            </a:r>
            <a:r>
              <a:rPr lang="el-GR" dirty="0" err="1"/>
              <a:t>Αιτιακό</a:t>
            </a:r>
            <a:r>
              <a:rPr lang="el-GR" dirty="0"/>
              <a:t> Αξίωμα «ότι θα πρέπει να υπάρχει τουλάχιστον τόση </a:t>
            </a:r>
            <a:r>
              <a:rPr lang="en-US" dirty="0"/>
              <a:t>&lt;</a:t>
            </a:r>
            <a:r>
              <a:rPr lang="el-GR" dirty="0"/>
              <a:t>πραγματικότητα</a:t>
            </a:r>
            <a:r>
              <a:rPr lang="en-US" dirty="0"/>
              <a:t>&gt; </a:t>
            </a:r>
            <a:r>
              <a:rPr lang="el-GR" dirty="0"/>
              <a:t>στην τελική και αποτελεσματική αιτία όση και στο αποτέλεσμα αυτής της αιτίας» </a:t>
            </a:r>
          </a:p>
          <a:p>
            <a:pPr algn="just">
              <a:buFont typeface="Wingdings" panose="05000000000000000000" pitchFamily="2" charset="2"/>
              <a:buChar char="q"/>
            </a:pPr>
            <a:endParaRPr lang="el-GR" dirty="0"/>
          </a:p>
          <a:p>
            <a:pPr algn="just">
              <a:buFont typeface="Wingdings" panose="05000000000000000000" pitchFamily="2" charset="2"/>
              <a:buChar char="q"/>
            </a:pPr>
            <a:r>
              <a:rPr lang="el-GR" dirty="0"/>
              <a:t> Δικαιολόγηση του </a:t>
            </a:r>
            <a:r>
              <a:rPr lang="el-GR" dirty="0" err="1"/>
              <a:t>Αιτιακού</a:t>
            </a:r>
            <a:r>
              <a:rPr lang="el-GR" dirty="0"/>
              <a:t> Αξιώματος</a:t>
            </a:r>
            <a:r>
              <a:rPr lang="en-US" dirty="0"/>
              <a:t>: </a:t>
            </a:r>
            <a:r>
              <a:rPr lang="el-GR" dirty="0"/>
              <a:t>διαίσθηση (από το φυσικό φως του λόγου)</a:t>
            </a:r>
            <a:endParaRPr lang="en-US" dirty="0"/>
          </a:p>
          <a:p>
            <a:pPr algn="just">
              <a:buFont typeface="Wingdings" panose="05000000000000000000" pitchFamily="2" charset="2"/>
              <a:buChar char="q"/>
            </a:pPr>
            <a:endParaRPr lang="en-US" dirty="0"/>
          </a:p>
          <a:p>
            <a:pPr algn="just">
              <a:buFont typeface="Wingdings" panose="05000000000000000000" pitchFamily="2" charset="2"/>
              <a:buChar char="q"/>
            </a:pPr>
            <a:r>
              <a:rPr lang="en-US" dirty="0">
                <a:solidFill>
                  <a:srgbClr val="FF0000"/>
                </a:solidFill>
              </a:rPr>
              <a:t>Ex nihilo </a:t>
            </a:r>
            <a:r>
              <a:rPr lang="en-US" dirty="0" err="1">
                <a:solidFill>
                  <a:srgbClr val="FF0000"/>
                </a:solidFill>
              </a:rPr>
              <a:t>nihil</a:t>
            </a:r>
            <a:r>
              <a:rPr lang="en-US" dirty="0">
                <a:solidFill>
                  <a:srgbClr val="FF0000"/>
                </a:solidFill>
              </a:rPr>
              <a:t> fit</a:t>
            </a:r>
          </a:p>
        </p:txBody>
      </p:sp>
    </p:spTree>
    <p:extLst>
      <p:ext uri="{BB962C8B-B14F-4D97-AF65-F5344CB8AC3E}">
        <p14:creationId xmlns:p14="http://schemas.microsoft.com/office/powerpoint/2010/main" val="2814389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ychonian.jpg"/>
          <p:cNvPicPr>
            <a:picLocks noGrp="1" noChangeAspect="1"/>
          </p:cNvPicPr>
          <p:nvPr>
            <p:ph idx="1"/>
          </p:nvPr>
        </p:nvPicPr>
        <p:blipFill>
          <a:blip r:embed="rId2">
            <a:extLst>
              <a:ext uri="{28A0092B-C50C-407E-A947-70E740481C1C}">
                <a14:useLocalDpi xmlns:a14="http://schemas.microsoft.com/office/drawing/2010/main" val="0"/>
              </a:ext>
            </a:extLst>
          </a:blip>
          <a:srcRect l="-38087" r="-38087"/>
          <a:stretch>
            <a:fillRect/>
          </a:stretch>
        </p:blipFill>
        <p:spPr/>
      </p:pic>
    </p:spTree>
    <p:extLst>
      <p:ext uri="{BB962C8B-B14F-4D97-AF65-F5344CB8AC3E}">
        <p14:creationId xmlns:p14="http://schemas.microsoft.com/office/powerpoint/2010/main" val="1702889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525963"/>
          </a:xfrm>
        </p:spPr>
        <p:txBody>
          <a:bodyPr>
            <a:normAutofit fontScale="92500" lnSpcReduction="10000"/>
          </a:bodyPr>
          <a:lstStyle/>
          <a:p>
            <a:pPr algn="just">
              <a:buFont typeface="Wingdings" panose="05000000000000000000" pitchFamily="2" charset="2"/>
              <a:buChar char="q"/>
            </a:pPr>
            <a:r>
              <a:rPr lang="el-GR" dirty="0"/>
              <a:t> Το ότι υπάρχω είναι συμβατό με την ΚΘ</a:t>
            </a:r>
            <a:endParaRPr lang="en-US" dirty="0"/>
          </a:p>
          <a:p>
            <a:pPr algn="just">
              <a:buFont typeface="Wingdings" panose="05000000000000000000" pitchFamily="2" charset="2"/>
              <a:buChar char="q"/>
            </a:pPr>
            <a:r>
              <a:rPr lang="el-GR" dirty="0"/>
              <a:t> Έχω ιδέες</a:t>
            </a:r>
            <a:endParaRPr lang="en-US" dirty="0"/>
          </a:p>
          <a:p>
            <a:pPr marL="452438" indent="-452438" algn="just">
              <a:buFont typeface="Wingdings" panose="05000000000000000000" pitchFamily="2" charset="2"/>
              <a:buChar char="q"/>
            </a:pPr>
            <a:r>
              <a:rPr lang="el-GR" dirty="0"/>
              <a:t>Το ότι </a:t>
            </a:r>
            <a:r>
              <a:rPr lang="el-GR" b="1" dirty="0">
                <a:solidFill>
                  <a:srgbClr val="FF0000"/>
                </a:solidFill>
              </a:rPr>
              <a:t>υπάρχω</a:t>
            </a:r>
            <a:r>
              <a:rPr lang="el-GR" dirty="0"/>
              <a:t> μαζί με την </a:t>
            </a:r>
            <a:r>
              <a:rPr lang="el-GR" b="1" dirty="0">
                <a:solidFill>
                  <a:srgbClr val="FF0000"/>
                </a:solidFill>
              </a:rPr>
              <a:t>έννοια που έχω του Θεού (ως ενός απείρως τελείου όντος</a:t>
            </a:r>
            <a:r>
              <a:rPr lang="el-GR" dirty="0"/>
              <a:t>)</a:t>
            </a:r>
            <a:r>
              <a:rPr lang="en-US" dirty="0"/>
              <a:t> </a:t>
            </a:r>
            <a:r>
              <a:rPr lang="el-GR" dirty="0"/>
              <a:t>και το </a:t>
            </a:r>
            <a:r>
              <a:rPr lang="el-GR" b="1" dirty="0" err="1">
                <a:solidFill>
                  <a:srgbClr val="FF0000"/>
                </a:solidFill>
              </a:rPr>
              <a:t>Αιτιακό</a:t>
            </a:r>
            <a:r>
              <a:rPr lang="el-GR" b="1" dirty="0">
                <a:solidFill>
                  <a:srgbClr val="FF0000"/>
                </a:solidFill>
              </a:rPr>
              <a:t> Αξίωμα </a:t>
            </a:r>
            <a:r>
              <a:rPr lang="en-US" dirty="0"/>
              <a:t>(</a:t>
            </a:r>
            <a:r>
              <a:rPr lang="el-GR" dirty="0"/>
              <a:t>το οποίο γνωρίζω από το φυσικό φως</a:t>
            </a:r>
            <a:r>
              <a:rPr lang="en-US" dirty="0"/>
              <a:t>) </a:t>
            </a:r>
            <a:r>
              <a:rPr lang="el-GR" dirty="0"/>
              <a:t>συνεπάγονται ότι </a:t>
            </a:r>
            <a:r>
              <a:rPr lang="el-GR" b="1" dirty="0">
                <a:solidFill>
                  <a:srgbClr val="002060"/>
                </a:solidFill>
              </a:rPr>
              <a:t>ο Θεός υπάρχει</a:t>
            </a:r>
            <a:r>
              <a:rPr lang="en-US" dirty="0"/>
              <a:t>.</a:t>
            </a:r>
          </a:p>
          <a:p>
            <a:pPr marL="452438" indent="-452438" algn="just">
              <a:buFont typeface="Wingdings" panose="05000000000000000000" pitchFamily="2" charset="2"/>
              <a:buChar char="q"/>
            </a:pPr>
            <a:endParaRPr lang="en-US" dirty="0"/>
          </a:p>
          <a:p>
            <a:pPr marL="452438" indent="-452438" algn="just">
              <a:buFont typeface="Wingdings" panose="05000000000000000000" pitchFamily="2" charset="2"/>
              <a:buChar char="q"/>
            </a:pPr>
            <a:r>
              <a:rPr lang="el-GR" dirty="0"/>
              <a:t> Αλλά το ότι υπάρχει ο Θεός δεν είναι συμβατό       με την ΚΘ</a:t>
            </a:r>
            <a:r>
              <a:rPr lang="en-US" dirty="0"/>
              <a:t>.</a:t>
            </a:r>
          </a:p>
          <a:p>
            <a:endParaRPr lang="en-US" dirty="0"/>
          </a:p>
        </p:txBody>
      </p:sp>
    </p:spTree>
    <p:extLst>
      <p:ext uri="{BB962C8B-B14F-4D97-AF65-F5344CB8AC3E}">
        <p14:creationId xmlns:p14="http://schemas.microsoft.com/office/powerpoint/2010/main" val="4176974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3592"/>
            <a:ext cx="8229600" cy="5522571"/>
          </a:xfrm>
        </p:spPr>
        <p:txBody>
          <a:bodyPr>
            <a:normAutofit fontScale="85000" lnSpcReduction="10000"/>
          </a:bodyPr>
          <a:lstStyle/>
          <a:p>
            <a:pPr marL="0" indent="0" algn="just">
              <a:buNone/>
            </a:pPr>
            <a:r>
              <a:rPr lang="el-GR" b="1" dirty="0">
                <a:solidFill>
                  <a:srgbClr val="FF0000"/>
                </a:solidFill>
              </a:rPr>
              <a:t>Ποια η σημασία της απόδειξης της ύπαρξης του Θεού; </a:t>
            </a:r>
          </a:p>
          <a:p>
            <a:pPr algn="just"/>
            <a:endParaRPr lang="el-GR" dirty="0"/>
          </a:p>
          <a:p>
            <a:pPr algn="just">
              <a:buFont typeface="Wingdings" panose="05000000000000000000" pitchFamily="2" charset="2"/>
              <a:buChar char="q"/>
            </a:pPr>
            <a:r>
              <a:rPr lang="el-GR" dirty="0"/>
              <a:t>Η απόδειξη διασφαλίζει μια για πάντα </a:t>
            </a:r>
            <a:r>
              <a:rPr lang="el-GR" b="1" dirty="0">
                <a:solidFill>
                  <a:srgbClr val="FF0000"/>
                </a:solidFill>
              </a:rPr>
              <a:t>το κριτήριο αλήθειας</a:t>
            </a:r>
            <a:r>
              <a:rPr lang="el-GR" dirty="0"/>
              <a:t>.</a:t>
            </a:r>
          </a:p>
          <a:p>
            <a:pPr algn="just">
              <a:buFont typeface="Wingdings" panose="05000000000000000000" pitchFamily="2" charset="2"/>
              <a:buChar char="q"/>
            </a:pPr>
            <a:endParaRPr lang="en-US" dirty="0"/>
          </a:p>
          <a:p>
            <a:pPr algn="just">
              <a:buFont typeface="Wingdings" panose="05000000000000000000" pitchFamily="2" charset="2"/>
              <a:buChar char="q"/>
            </a:pPr>
            <a:r>
              <a:rPr lang="el-GR" dirty="0"/>
              <a:t>«</a:t>
            </a:r>
            <a:r>
              <a:rPr lang="el-GR" b="1" dirty="0">
                <a:solidFill>
                  <a:srgbClr val="FF0000"/>
                </a:solidFill>
              </a:rPr>
              <a:t>η βεβαιότητα και η αλήθεια </a:t>
            </a:r>
            <a:r>
              <a:rPr lang="el-GR" dirty="0"/>
              <a:t>όλης της γνώσης εξαρτάται μόνο </a:t>
            </a:r>
            <a:r>
              <a:rPr lang="el-GR" b="1" dirty="0">
                <a:solidFill>
                  <a:srgbClr val="FF0000"/>
                </a:solidFill>
              </a:rPr>
              <a:t>από την γνώση μου του αληθούς Θεού </a:t>
            </a:r>
            <a:r>
              <a:rPr lang="el-GR" dirty="0"/>
              <a:t>σε τέτοιο βαθμό που ήμουν ανίκανος να αποκτήσω τέλεια γνώση για οτιδήποτε άλλο μέχρι που  απέκτησα γνώση εκείνου» </a:t>
            </a:r>
            <a:endParaRPr lang="en-US" dirty="0"/>
          </a:p>
          <a:p>
            <a:pPr marL="0" indent="0" algn="just">
              <a:buNone/>
            </a:pPr>
            <a:r>
              <a:rPr lang="en-US" dirty="0"/>
              <a:t> </a:t>
            </a:r>
          </a:p>
          <a:p>
            <a:pPr algn="just">
              <a:buFont typeface="Wingdings" panose="05000000000000000000" pitchFamily="2" charset="2"/>
              <a:buChar char="q"/>
            </a:pPr>
            <a:r>
              <a:rPr lang="el-GR" dirty="0"/>
              <a:t>Για να το θέσουμε απλά</a:t>
            </a:r>
            <a:r>
              <a:rPr lang="en-US" dirty="0"/>
              <a:t>, </a:t>
            </a:r>
            <a:r>
              <a:rPr lang="el-GR" b="1" dirty="0">
                <a:solidFill>
                  <a:srgbClr val="FF0000"/>
                </a:solidFill>
              </a:rPr>
              <a:t>η απόδειξη της ύπαρξης του Θεού είναι η απόδειξη του ψεύδους της ΚΘ</a:t>
            </a:r>
            <a:r>
              <a:rPr lang="en-US" dirty="0"/>
              <a:t>.</a:t>
            </a:r>
          </a:p>
          <a:p>
            <a:endParaRPr lang="en-US" dirty="0"/>
          </a:p>
        </p:txBody>
      </p:sp>
    </p:spTree>
    <p:extLst>
      <p:ext uri="{BB962C8B-B14F-4D97-AF65-F5344CB8AC3E}">
        <p14:creationId xmlns:p14="http://schemas.microsoft.com/office/powerpoint/2010/main" val="2884284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331" y="466487"/>
            <a:ext cx="8359469" cy="6080529"/>
          </a:xfrm>
        </p:spPr>
        <p:txBody>
          <a:bodyPr>
            <a:normAutofit fontScale="85000" lnSpcReduction="20000"/>
          </a:bodyPr>
          <a:lstStyle/>
          <a:p>
            <a:pPr marL="0" indent="0" algn="just">
              <a:lnSpc>
                <a:spcPct val="115000"/>
              </a:lnSpc>
              <a:buNone/>
            </a:pPr>
            <a:r>
              <a:rPr lang="el-GR" sz="1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Ποιος ακριβώς είναι ο ρόλος της επιστήμης σε αυτό το πλαίσιο; </a:t>
            </a:r>
            <a:endParaRPr lang="el-GR"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354013" indent="0" algn="just">
              <a:lnSpc>
                <a:spcPct val="115000"/>
              </a:lnSpc>
              <a:buNone/>
            </a:pPr>
            <a:endPar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54013" indent="0" algn="just">
              <a:lnSpc>
                <a:spcPct val="115000"/>
              </a:lnSpc>
              <a:buNone/>
            </a:pPr>
            <a:r>
              <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l-GR" sz="19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a:t>
            </a:r>
            <a:r>
              <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4</a:t>
            </a:r>
            <a:r>
              <a:rPr lang="el-GR" sz="19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a:t>
            </a:r>
            <a:r>
              <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μέρος των </a:t>
            </a:r>
            <a:r>
              <a:rPr lang="en-US" sz="1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Principia</a:t>
            </a:r>
            <a:r>
              <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l-GR" sz="1900" dirty="0">
              <a:latin typeface="Calibri" panose="020F0502020204030204" pitchFamily="34" charset="0"/>
              <a:ea typeface="Calibri" panose="020F0502020204030204" pitchFamily="34" charset="0"/>
              <a:cs typeface="Calibri" panose="020F0502020204030204" pitchFamily="34" charset="0"/>
            </a:endParaRPr>
          </a:p>
          <a:p>
            <a:pPr marL="354013" indent="0" algn="just">
              <a:lnSpc>
                <a:spcPct val="115000"/>
              </a:lnSpc>
              <a:buNone/>
            </a:pPr>
            <a:br>
              <a:rPr lang="el-GR"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Όλα τα δυνατά εμπειρικά μοντέλα των κόσμων υπόκεινται σε άνωθεν περιορισμούς, </a:t>
            </a:r>
            <a:r>
              <a:rPr lang="el-GR" sz="21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τις </a:t>
            </a:r>
            <a:r>
              <a:rPr lang="en-US" sz="21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priori </a:t>
            </a:r>
            <a:r>
              <a:rPr lang="el-GR" sz="21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αρχές </a:t>
            </a: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(τους θεμελιώδεις νόμους της φύσης) και κάτωθεν, την </a:t>
            </a:r>
            <a:r>
              <a:rPr lang="el-GR" sz="21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εμπειρία</a:t>
            </a: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354013" indent="0" algn="just">
              <a:lnSpc>
                <a:spcPct val="115000"/>
              </a:lnSpc>
              <a:buNone/>
            </a:pP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Ανάμεσα σε αυτά τα δυο επίπεδα διατυπώνονται διάφορες θεωρητικές υποθέσεις, οι οποίες συγκροτούν το αντικείμενο της επιστήμης. </a:t>
            </a:r>
            <a:endParaRPr lang="el-GR" sz="2100" b="1" dirty="0">
              <a:effectLst/>
              <a:latin typeface="Calibri" panose="020F0502020204030204" pitchFamily="34" charset="0"/>
              <a:ea typeface="Calibri" panose="020F0502020204030204" pitchFamily="34" charset="0"/>
              <a:cs typeface="Calibri" panose="020F0502020204030204" pitchFamily="34" charset="0"/>
            </a:endParaRPr>
          </a:p>
          <a:p>
            <a:pPr marL="354013" indent="0" algn="just">
              <a:lnSpc>
                <a:spcPct val="115000"/>
              </a:lnSpc>
              <a:buNone/>
            </a:pPr>
            <a:r>
              <a:rPr lang="el-GR"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100" dirty="0">
              <a:effectLst/>
              <a:latin typeface="Calibri" panose="020F0502020204030204" pitchFamily="34" charset="0"/>
              <a:ea typeface="Calibri" panose="020F0502020204030204" pitchFamily="34" charset="0"/>
              <a:cs typeface="Calibri" panose="020F0502020204030204" pitchFamily="34" charset="0"/>
            </a:endParaRPr>
          </a:p>
          <a:p>
            <a:pPr marL="354013" indent="0" algn="just">
              <a:lnSpc>
                <a:spcPct val="115000"/>
              </a:lnSpc>
              <a:buNone/>
            </a:pP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Η </a:t>
            </a:r>
            <a:r>
              <a:rPr lang="el-GR" sz="21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υποθετικο</a:t>
            </a:r>
            <a:r>
              <a:rPr lang="el-GR"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-παραγωγική μέθοδος (ο ρόλος των υποθέσεων στην επιστήμη)</a:t>
            </a:r>
            <a:endParaRPr lang="el-GR" sz="2100" b="1" dirty="0">
              <a:effectLst/>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endParaRPr lang="en-US" b="1" dirty="0">
              <a:solidFill>
                <a:srgbClr val="FF0000"/>
              </a:solidFill>
              <a:latin typeface="Calibri" panose="020F0502020204030204" pitchFamily="34" charset="0"/>
              <a:cs typeface="Calibri" panose="020F0502020204030204" pitchFamily="34" charset="0"/>
            </a:endParaRPr>
          </a:p>
          <a:p>
            <a:pPr marL="354013" indent="0" algn="just">
              <a:lnSpc>
                <a:spcPct val="115000"/>
              </a:lnSpc>
              <a:buNone/>
            </a:pPr>
            <a:r>
              <a:rPr lang="el-GR" sz="2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(Αρχή 46) «Αλλά αβοήθητος ο λόγος </a:t>
            </a:r>
            <a:r>
              <a:rPr lang="el-GR"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δεν θα μας πει πόσο μεγάλα είναι αυτά τα μέρη της ύλης, πόσο γρήγορα κινούνται, ή τι είδη κυκλικής πορείας ακολουθούν</a:t>
            </a:r>
            <a:r>
              <a:rPr lang="el-GR" sz="2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Είναι αμέτρητοι οι σχηματισμοί που μπορεί να έχει επιλέξει ο Θεός, και η </a:t>
            </a:r>
            <a:r>
              <a:rPr lang="el-GR" sz="2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εμπειρία</a:t>
            </a:r>
            <a:r>
              <a:rPr lang="el-GR" sz="2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θα πρέπει να μας πει ποιον τελικά επέλεξε. </a:t>
            </a:r>
            <a:r>
              <a:rPr lang="el-GR"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Είμαστε λοιπόν ελεύθεροι να διατυπώσουμε όποια υπόθεση θέλουμε επ’ αυτού, υπό τον όρο ότι οι συνέπειές της </a:t>
            </a:r>
            <a:r>
              <a:rPr lang="el-GR" sz="26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συμφωνούν με την εμπειρία</a:t>
            </a:r>
            <a:r>
              <a:rPr lang="el-GR" sz="2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US" sz="2600" dirty="0">
                <a:effectLst/>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350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9011EB-CF67-47FB-8EF0-4CE4BA5EDB07}"/>
              </a:ext>
            </a:extLst>
          </p:cNvPr>
          <p:cNvSpPr txBox="1"/>
          <p:nvPr/>
        </p:nvSpPr>
        <p:spPr>
          <a:xfrm>
            <a:off x="467544" y="908720"/>
            <a:ext cx="8208912" cy="5588902"/>
          </a:xfrm>
          <a:prstGeom prst="rect">
            <a:avLst/>
          </a:prstGeom>
          <a:noFill/>
        </p:spPr>
        <p:txBody>
          <a:bodyPr wrap="square">
            <a:spAutoFit/>
          </a:bodyPr>
          <a:lstStyle/>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Πηγαίνοντας πέρα από τις αισθήσεις.</a:t>
            </a:r>
          </a:p>
          <a:p>
            <a:pPr algn="just">
              <a:lnSpc>
                <a:spcPct val="115000"/>
              </a:lnSpc>
            </a:pP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Μη </a:t>
            </a:r>
            <a:r>
              <a:rPr lang="el-GR"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παρατηρήσιμα</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«201. Ότι τα αισθητά σώματα συντίθενται από μη αισθητά σωματίδια.</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Δεν αποκλείεται όμως να υπάρχουν πολλά σωματίδια σε κάθε σώμα, τα οποία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δεν γίνονται αντιληπτά με καμία από τις αισθήσεις μας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και αυτό </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δεν θα γίνει ίσως αποδεχτό από εκείνους </a:t>
            </a:r>
            <a:r>
              <a:rPr lang="el-GR" sz="2400" b="1" dirty="0">
                <a:solidFill>
                  <a:srgbClr val="000000"/>
                </a:solidFill>
                <a:latin typeface="Calibri" panose="020F0502020204030204" pitchFamily="34" charset="0"/>
                <a:ea typeface="Calibri" panose="020F0502020204030204" pitchFamily="34" charset="0"/>
                <a:cs typeface="Calibri" panose="020F0502020204030204" pitchFamily="34" charset="0"/>
              </a:rPr>
              <a:t>για τους οποίους</a:t>
            </a:r>
            <a:r>
              <a:rPr lang="el-G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το μέτρο για ό,τι μπορούμε να γνωρίσουμε είναι οι αισθήσεις</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[Σφάλλουμε, όμως, εντελώς, όπως μου φαίνεται εμένα, σε σχέση με τον ανθρώπινο λόγο, εάν υποθέτουμε ότι δεν προχωράει πέρα από την όραση]</a:t>
            </a:r>
            <a:r>
              <a:rPr lang="el-G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l-GR"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9443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771D53-42CD-4482-8C16-6EEF8151B941}"/>
              </a:ext>
            </a:extLst>
          </p:cNvPr>
          <p:cNvSpPr txBox="1"/>
          <p:nvPr/>
        </p:nvSpPr>
        <p:spPr>
          <a:xfrm>
            <a:off x="111763" y="151179"/>
            <a:ext cx="9027572" cy="6555641"/>
          </a:xfrm>
          <a:prstGeom prst="rect">
            <a:avLst/>
          </a:prstGeom>
          <a:noFill/>
        </p:spPr>
        <p:txBody>
          <a:bodyPr wrap="square">
            <a:spAutoFit/>
          </a:bodyPr>
          <a:lstStyle/>
          <a:p>
            <a:pPr algn="just"/>
            <a:r>
              <a:rPr lang="el-GR" sz="2800" dirty="0"/>
              <a:t>«Ούτε νομίζω ότι όποιος </a:t>
            </a:r>
            <a:r>
              <a:rPr lang="el-GR" sz="2800" b="1" dirty="0">
                <a:solidFill>
                  <a:srgbClr val="0070C0"/>
                </a:solidFill>
              </a:rPr>
              <a:t>χρησιμοποιεί τον λόγο του θα είναι διατεθειμένος να αρνηθεί ότι είναι πολύ καλύτερο να κρίνουμε τα πράγματα που συμβαίνουν σε μικροσκοπικά σώματα (που διαφεύγουν των αισθήσεών μας μόνο και μόνο επειδή είναι μικρά) </a:t>
            </a:r>
            <a:r>
              <a:rPr lang="el-GR" sz="2800" b="1" dirty="0">
                <a:solidFill>
                  <a:srgbClr val="FF0000"/>
                </a:solidFill>
              </a:rPr>
              <a:t>με βάση το μοντέλο εκείνων που οι αισθήσεις μας αντιλαμβάνονται ότι συμβαίνουν στα μεγάλα σώματα, από ό, τι είναι να επινοήσουμε, δεν ξέρω τι νέα πράγματα, που δεν έχουν καμία ομοιότητα με τα πράγματα εκείνα που παρατηρούνται, για να δώσουμε μια θεώρηση αυτών των πραγμάτων [στα μικρά σώματα] </a:t>
            </a:r>
            <a:r>
              <a:rPr lang="el-GR" sz="2800" dirty="0"/>
              <a:t>{Π.χ., πρωταρχική ύλη, υποστασιακές μορφές, και όλες αυτές τις ποιότητες  που συνηθίζουν πολλοί να υποθέτουν, και που είναι δυσκολότερο να γνωρίζουμε καθεμία εξ αυτών από ό,τι (μπορούμε να γνωρίσουμε) τα ίδια τα πράγματα που αυτοί ισχυρίζονται ότι εξηγούν μέσω αυτών.} </a:t>
            </a:r>
          </a:p>
        </p:txBody>
      </p:sp>
    </p:spTree>
    <p:extLst>
      <p:ext uri="{BB962C8B-B14F-4D97-AF65-F5344CB8AC3E}">
        <p14:creationId xmlns:p14="http://schemas.microsoft.com/office/powerpoint/2010/main" val="741692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0EAF5F-B286-473D-AF32-093DD79E57EA}"/>
              </a:ext>
            </a:extLst>
          </p:cNvPr>
          <p:cNvSpPr txBox="1"/>
          <p:nvPr/>
        </p:nvSpPr>
        <p:spPr>
          <a:xfrm>
            <a:off x="647564" y="620688"/>
            <a:ext cx="7848872" cy="5324535"/>
          </a:xfrm>
          <a:prstGeom prst="rect">
            <a:avLst/>
          </a:prstGeom>
          <a:noFill/>
        </p:spPr>
        <p:txBody>
          <a:bodyPr wrap="square">
            <a:spAutoFit/>
          </a:bodyPr>
          <a:lstStyle/>
          <a:p>
            <a:pPr algn="just"/>
            <a:r>
              <a:rPr lang="el-GR" sz="2000" b="1" dirty="0"/>
              <a:t>Η αρχή - γέφυρα στην πράξη : η υπόθεση της δίνης του πλανητικού συστήματος</a:t>
            </a:r>
          </a:p>
          <a:p>
            <a:pPr algn="just"/>
            <a:endParaRPr lang="el-GR" sz="2000" dirty="0"/>
          </a:p>
          <a:p>
            <a:pPr algn="just"/>
            <a:r>
              <a:rPr lang="el-GR" sz="2000" dirty="0"/>
              <a:t>III, 30</a:t>
            </a:r>
          </a:p>
          <a:p>
            <a:pPr algn="just"/>
            <a:endParaRPr lang="el-GR" sz="2000" dirty="0"/>
          </a:p>
          <a:p>
            <a:pPr algn="just"/>
            <a:r>
              <a:rPr lang="el-GR" sz="2000" b="1" dirty="0">
                <a:solidFill>
                  <a:srgbClr val="FF0000"/>
                </a:solidFill>
              </a:rPr>
              <a:t>Οι πλανήτες συγκρατούνται από στροβίλους που δημιουργούνται γύρω από τον ήλιο - αυτό είναι το αποτέλεσμα της </a:t>
            </a:r>
            <a:r>
              <a:rPr lang="el-GR" sz="2000" b="1" dirty="0" err="1">
                <a:solidFill>
                  <a:srgbClr val="FF0000"/>
                </a:solidFill>
              </a:rPr>
              <a:t>στροβιλιζόμενης</a:t>
            </a:r>
            <a:r>
              <a:rPr lang="el-GR" sz="2000" b="1" dirty="0">
                <a:solidFill>
                  <a:srgbClr val="FF0000"/>
                </a:solidFill>
              </a:rPr>
              <a:t> κίνησης της «ύλης του ουρανού».</a:t>
            </a:r>
          </a:p>
          <a:p>
            <a:pPr algn="just"/>
            <a:endParaRPr lang="el-GR" sz="2000" dirty="0"/>
          </a:p>
          <a:p>
            <a:pPr algn="just"/>
            <a:r>
              <a:rPr lang="el-GR" sz="2000" dirty="0"/>
              <a:t>«Ας υποθέσουμε ότι η ύλη του ουρανού, στην οποία βρίσκονται οι πλανήτες, περιστρέφεται ασταμάτητα, σαν μια δίνη που έχει τον Ήλιο ως κέντρο της, και ότι εκείνα εκ των μερών της που είναι κοντά στον Ήλιο κινούνται πιο γρήγορα από αυτά που βρίσκονται πιο μακριά </a:t>
            </a:r>
            <a:r>
              <a:rPr lang="he-IL" sz="2000" dirty="0"/>
              <a:t>֗</a:t>
            </a:r>
            <a:r>
              <a:rPr lang="el-GR" sz="2000" dirty="0"/>
              <a:t>   και ότι όλοι οι Πλανήτες (μεταξύ των οποίων θα συμπεριλαμβάνουμε από τούδε και στο εξής τη Γη) παραμένουν πάντα αιωρούμενοι στα ίδια μέρη αυτής της ουράνιας ύλης. Γιατί από αυτό και μόνο, και χωρίς άλλα τεχνάσματα, </a:t>
            </a:r>
            <a:r>
              <a:rPr lang="el-GR" sz="2000" b="1" dirty="0"/>
              <a:t>όλα τα φαινόμενά τους είναι πολύ εύκολα κατανοητά</a:t>
            </a:r>
            <a:r>
              <a:rPr lang="el-GR" sz="2000" dirty="0"/>
              <a:t>»</a:t>
            </a:r>
          </a:p>
        </p:txBody>
      </p:sp>
    </p:spTree>
    <p:extLst>
      <p:ext uri="{BB962C8B-B14F-4D97-AF65-F5344CB8AC3E}">
        <p14:creationId xmlns:p14="http://schemas.microsoft.com/office/powerpoint/2010/main" val="35179861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BB1094-9791-4D48-8568-367C1C340858}"/>
              </a:ext>
            </a:extLst>
          </p:cNvPr>
          <p:cNvSpPr txBox="1"/>
          <p:nvPr/>
        </p:nvSpPr>
        <p:spPr>
          <a:xfrm>
            <a:off x="413538" y="138382"/>
            <a:ext cx="8316924" cy="6740307"/>
          </a:xfrm>
          <a:prstGeom prst="rect">
            <a:avLst/>
          </a:prstGeom>
          <a:noFill/>
        </p:spPr>
        <p:txBody>
          <a:bodyPr wrap="square">
            <a:spAutoFit/>
          </a:bodyPr>
          <a:lstStyle/>
          <a:p>
            <a:pPr algn="just"/>
            <a:r>
              <a:rPr lang="el-GR" sz="2400" dirty="0"/>
              <a:t>«Έτσι, εάν κάποια άχυρα {ή άλλα ελαφριά σώματα} επιπλέουν στη</a:t>
            </a:r>
            <a:r>
              <a:rPr lang="en-US" sz="2400" dirty="0"/>
              <a:t> </a:t>
            </a:r>
            <a:r>
              <a:rPr lang="el-GR" sz="2400" dirty="0"/>
              <a:t>δίνη κάποιου ποταμού, όπου το νερό αναταράσσεται και σχηματίζει μια δίνη καθώς στροβιλίζεται, μπορούμε να δούμε ότι τα συγκρατεί και τα κάνει να κινούνται σε κύκλους μαζί του. Επιπλέον, μπορούμε συχνά να δούμε ότι μερικά από αυτά τα άχυρα περιστρέφονται γύρω από τα δικά τους κέντρα και ότι αυτά που βρίσκονται πιο κοντά στο κέντρο της δίνης που τα περιέχει ολοκληρώνουν τον κύκλο τους πιο γρήγορα από εκείνα που βρίσκονται πιο μακριά από αυτό. Τέλος, βλέπουμε ότι, παρόλο που αυτές οι υδάτινες δίνες επιχειρούν πάντα μια κυκλική κίνηση, πρακτικά δεν περιγράφουν ποτέ τέλειους κύκλους, αλλά μερικές φορές γίνονται τόσο μεγάλες στο πλάτος ή στο μήκος, {ώστε όλα τα μέρη της περιφέρειας που περιγράφουν να μην έχουν ίσες αποστάσεις από το κέντρο}. </a:t>
            </a:r>
            <a:r>
              <a:rPr lang="el-GR" sz="2400" b="1" dirty="0">
                <a:solidFill>
                  <a:srgbClr val="7030A0"/>
                </a:solidFill>
              </a:rPr>
              <a:t>Έτσι μπορούμε εύκολα να φανταστούμε ότι τα ίδια ακριβώς πράγματα συμβαίνουν και στους Πλανήτες. Και αυτό είναι το μόνο που χρειάζεται για να εξηγήσουμε όλα τα εναπομείναντα φαινόμενά τους »</a:t>
            </a:r>
          </a:p>
        </p:txBody>
      </p:sp>
    </p:spTree>
    <p:extLst>
      <p:ext uri="{BB962C8B-B14F-4D97-AF65-F5344CB8AC3E}">
        <p14:creationId xmlns:p14="http://schemas.microsoft.com/office/powerpoint/2010/main" val="3760015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b="1" dirty="0"/>
            </a:br>
            <a:r>
              <a:rPr lang="en-GB" b="1" dirty="0"/>
              <a:t>Matter: extension</a:t>
            </a:r>
            <a:br>
              <a:rPr lang="en-US" dirty="0"/>
            </a:br>
            <a:endParaRPr lang="en-US" dirty="0"/>
          </a:p>
        </p:txBody>
      </p:sp>
      <p:sp>
        <p:nvSpPr>
          <p:cNvPr id="3" name="Content Placeholder 2"/>
          <p:cNvSpPr>
            <a:spLocks noGrp="1"/>
          </p:cNvSpPr>
          <p:nvPr>
            <p:ph idx="1"/>
          </p:nvPr>
        </p:nvSpPr>
        <p:spPr/>
        <p:txBody>
          <a:bodyPr/>
          <a:lstStyle/>
          <a:p>
            <a:pPr algn="just">
              <a:buFont typeface="Wingdings" panose="05000000000000000000" pitchFamily="2" charset="2"/>
              <a:buChar char="q"/>
            </a:pPr>
            <a:r>
              <a:rPr lang="el-GR" dirty="0"/>
              <a:t> Μέρος</a:t>
            </a:r>
            <a:r>
              <a:rPr lang="en-GB" dirty="0"/>
              <a:t> II, 4. </a:t>
            </a:r>
            <a:r>
              <a:rPr lang="el-GR" dirty="0"/>
              <a:t>Ότι </a:t>
            </a:r>
            <a:r>
              <a:rPr lang="el-GR" b="1" dirty="0"/>
              <a:t>η φύση του σώματος </a:t>
            </a:r>
            <a:r>
              <a:rPr lang="el-GR" dirty="0"/>
              <a:t>δεν συνίσταται στο βάρος, τη στερεότητα, το χρώμα, και τα παρόμοια, αλλά μόνο στην </a:t>
            </a:r>
            <a:r>
              <a:rPr lang="el-GR" b="1" dirty="0">
                <a:solidFill>
                  <a:srgbClr val="002060"/>
                </a:solidFill>
              </a:rPr>
              <a:t>έκταση</a:t>
            </a:r>
            <a:r>
              <a:rPr lang="en-GB" dirty="0"/>
              <a:t>. </a:t>
            </a:r>
            <a:endParaRPr lang="el-GR" dirty="0"/>
          </a:p>
          <a:p>
            <a:pPr algn="just">
              <a:buFont typeface="Wingdings" panose="05000000000000000000" pitchFamily="2" charset="2"/>
              <a:buChar char="q"/>
            </a:pPr>
            <a:endParaRPr lang="en-US" dirty="0"/>
          </a:p>
          <a:p>
            <a:pPr algn="just">
              <a:buFont typeface="Wingdings" panose="05000000000000000000" pitchFamily="2" charset="2"/>
              <a:buChar char="q"/>
            </a:pPr>
            <a:r>
              <a:rPr lang="el-GR" dirty="0"/>
              <a:t> Μέρος </a:t>
            </a:r>
            <a:r>
              <a:rPr lang="en-GB" dirty="0"/>
              <a:t>II, 34. </a:t>
            </a:r>
            <a:r>
              <a:rPr lang="el-GR" dirty="0"/>
              <a:t>Η ύλη διαιρείται σε έναν απεριόριστο αριθμό μερών – </a:t>
            </a:r>
            <a:r>
              <a:rPr lang="el-GR" b="1" dirty="0">
                <a:solidFill>
                  <a:srgbClr val="002060"/>
                </a:solidFill>
              </a:rPr>
              <a:t>δεν υπάρχει κενό</a:t>
            </a:r>
            <a:r>
              <a:rPr lang="en-GB" dirty="0"/>
              <a:t>.</a:t>
            </a:r>
            <a:endParaRPr lang="en-US" dirty="0"/>
          </a:p>
          <a:p>
            <a:endParaRPr lang="en-US" dirty="0"/>
          </a:p>
        </p:txBody>
      </p:sp>
    </p:spTree>
    <p:extLst>
      <p:ext uri="{BB962C8B-B14F-4D97-AF65-F5344CB8AC3E}">
        <p14:creationId xmlns:p14="http://schemas.microsoft.com/office/powerpoint/2010/main" val="146076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Κίνηση</a:t>
            </a:r>
            <a:r>
              <a:rPr lang="en-GB" b="1" dirty="0"/>
              <a:t>: </a:t>
            </a:r>
            <a:r>
              <a:rPr lang="el-GR" b="1" dirty="0"/>
              <a:t>δύο έννοιες της κίνησης </a:t>
            </a:r>
            <a:br>
              <a:rPr lang="el-GR" b="1" dirty="0"/>
            </a:br>
            <a:r>
              <a:rPr lang="el-GR" b="1" dirty="0"/>
              <a:t>στον </a:t>
            </a:r>
            <a:r>
              <a:rPr lang="en-GB" b="1" dirty="0"/>
              <a:t>Descartes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GB" b="1" dirty="0"/>
              <a:t>(</a:t>
            </a:r>
            <a:r>
              <a:rPr lang="el-GR" b="1" dirty="0"/>
              <a:t>Αρχές</a:t>
            </a:r>
            <a:r>
              <a:rPr lang="en-GB" b="1" dirty="0"/>
              <a:t> II, 24 &amp; 25)</a:t>
            </a:r>
            <a:endParaRPr lang="en-US" dirty="0"/>
          </a:p>
          <a:p>
            <a:pPr algn="just"/>
            <a:r>
              <a:rPr lang="el-GR" b="1" dirty="0"/>
              <a:t>Υπό τη συνηθισμένη έννοια</a:t>
            </a:r>
            <a:r>
              <a:rPr lang="en-GB" b="1" dirty="0"/>
              <a:t>: </a:t>
            </a:r>
            <a:r>
              <a:rPr lang="el-GR" dirty="0"/>
              <a:t>«όπως κοινώς αναφέρεται, δεν είναι τίποτα άλλο από την </a:t>
            </a:r>
            <a:r>
              <a:rPr lang="el-GR" b="1" i="1" dirty="0">
                <a:solidFill>
                  <a:srgbClr val="002060"/>
                </a:solidFill>
              </a:rPr>
              <a:t>ενέργεια δια της οποίας ένα σώμα μεταβαίνει από έναν τόπο σε έναν άλλο</a:t>
            </a:r>
            <a:r>
              <a:rPr lang="el-GR" dirty="0"/>
              <a:t>».</a:t>
            </a:r>
            <a:endParaRPr lang="en-US" dirty="0"/>
          </a:p>
          <a:p>
            <a:pPr algn="just"/>
            <a:r>
              <a:rPr lang="el-GR" b="1" dirty="0"/>
              <a:t>Υπό την ορθή έννοια</a:t>
            </a:r>
            <a:r>
              <a:rPr lang="en-GB" dirty="0"/>
              <a:t>: </a:t>
            </a:r>
            <a:r>
              <a:rPr lang="el-GR" dirty="0"/>
              <a:t>«</a:t>
            </a:r>
            <a:r>
              <a:rPr lang="el-GR" i="1" dirty="0"/>
              <a:t>η </a:t>
            </a:r>
            <a:r>
              <a:rPr lang="el-GR" b="1" i="1" dirty="0">
                <a:solidFill>
                  <a:srgbClr val="002060"/>
                </a:solidFill>
              </a:rPr>
              <a:t>μεταφορά </a:t>
            </a:r>
            <a:r>
              <a:rPr lang="el-GR" i="1" dirty="0"/>
              <a:t>ενός μέρους της ύλης, ή ενός σώματος, από τη γειτνίαση με τα σώματα με τα οποία έχει άμεση επαφή και που παρατηρούνται εν ηρεμία, </a:t>
            </a:r>
            <a:r>
              <a:rPr lang="el-GR" b="1" i="1" dirty="0">
                <a:solidFill>
                  <a:srgbClr val="002060"/>
                </a:solidFill>
              </a:rPr>
              <a:t>στην εγγύτητα με άλλα σώματα</a:t>
            </a:r>
            <a:r>
              <a:rPr lang="el-GR" i="1" dirty="0"/>
              <a:t>».</a:t>
            </a:r>
            <a:endParaRPr lang="en-US" dirty="0"/>
          </a:p>
          <a:p>
            <a:endParaRPr lang="en-US" dirty="0"/>
          </a:p>
        </p:txBody>
      </p:sp>
    </p:spTree>
    <p:extLst>
      <p:ext uri="{BB962C8B-B14F-4D97-AF65-F5344CB8AC3E}">
        <p14:creationId xmlns:p14="http://schemas.microsoft.com/office/powerpoint/2010/main" val="55919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472608"/>
          </a:xfrm>
        </p:spPr>
        <p:txBody>
          <a:bodyPr>
            <a:noAutofit/>
          </a:bodyPr>
          <a:lstStyle/>
          <a:p>
            <a:pPr marL="0" indent="0" algn="just">
              <a:buNone/>
            </a:pPr>
            <a:r>
              <a:rPr lang="en-US" b="1" dirty="0"/>
              <a:t>Discourse Part V: </a:t>
            </a:r>
            <a:r>
              <a:rPr lang="el-GR" dirty="0"/>
              <a:t>Επιπλέον, έδειξα ποιοι είναι οι </a:t>
            </a:r>
            <a:r>
              <a:rPr lang="el-GR" b="1" dirty="0">
                <a:solidFill>
                  <a:srgbClr val="002060"/>
                </a:solidFill>
              </a:rPr>
              <a:t>νόμοι της φύσης</a:t>
            </a:r>
            <a:r>
              <a:rPr lang="el-GR" dirty="0"/>
              <a:t> </a:t>
            </a:r>
            <a:r>
              <a:rPr lang="he-IL" dirty="0"/>
              <a:t>֗</a:t>
            </a:r>
            <a:r>
              <a:rPr lang="el-GR" dirty="0"/>
              <a:t>  και δίχως να στηρίξω τους λόγους μου σε καμιάν άλλη αρχή, παρά μόνο στις </a:t>
            </a:r>
            <a:r>
              <a:rPr lang="el-GR" b="1" dirty="0">
                <a:solidFill>
                  <a:srgbClr val="002060"/>
                </a:solidFill>
              </a:rPr>
              <a:t>άπειρες τελειότητες του Θεού</a:t>
            </a:r>
            <a:r>
              <a:rPr lang="el-GR" dirty="0"/>
              <a:t>, προσπάθησα να αποδείξω όλους τους νόμους, για τους οποίους θα μπορούσε κανένας να έχει κάποιες αμφιβολίες, και να δείξω πως </a:t>
            </a:r>
            <a:r>
              <a:rPr lang="el-GR" b="1" dirty="0">
                <a:solidFill>
                  <a:srgbClr val="FF0000"/>
                </a:solidFill>
              </a:rPr>
              <a:t>οι νόμοι αυτοί είναι τέτοιοι που, κι αν ακόμα ο Θεός είχε πλάσει πολλούς κόσμους, δεν θα μπορούσε να υπάρξει κανένας όπου να μην τηρούνται.</a:t>
            </a:r>
            <a:endParaRPr lang="en-US" dirty="0"/>
          </a:p>
        </p:txBody>
      </p:sp>
    </p:spTree>
    <p:extLst>
      <p:ext uri="{BB962C8B-B14F-4D97-AF65-F5344CB8AC3E}">
        <p14:creationId xmlns:p14="http://schemas.microsoft.com/office/powerpoint/2010/main" val="3349914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92696"/>
            <a:ext cx="8373616" cy="5462067"/>
          </a:xfrm>
        </p:spPr>
        <p:txBody>
          <a:bodyPr>
            <a:normAutofit fontScale="85000" lnSpcReduction="10000"/>
          </a:bodyPr>
          <a:lstStyle/>
          <a:p>
            <a:pPr marL="0" indent="0" algn="just">
              <a:buNone/>
            </a:pPr>
            <a:r>
              <a:rPr lang="en-US" b="0" i="0" dirty="0">
                <a:solidFill>
                  <a:srgbClr val="333333"/>
                </a:solidFill>
                <a:effectLst/>
                <a:latin typeface="Georgia" panose="02040502050405020303" pitchFamily="18" charset="0"/>
              </a:rPr>
              <a:t>Copernicus</a:t>
            </a:r>
            <a:r>
              <a:rPr lang="el-GR" b="0" i="0" dirty="0">
                <a:solidFill>
                  <a:srgbClr val="333333"/>
                </a:solidFill>
                <a:effectLst/>
                <a:latin typeface="Georgia" panose="02040502050405020303" pitchFamily="18" charset="0"/>
              </a:rPr>
              <a:t>.</a:t>
            </a:r>
            <a:r>
              <a:rPr lang="en-US" b="0" i="0" dirty="0">
                <a:solidFill>
                  <a:srgbClr val="333333"/>
                </a:solidFill>
                <a:effectLst/>
                <a:latin typeface="Georgia" panose="02040502050405020303" pitchFamily="18" charset="0"/>
              </a:rPr>
              <a:t> </a:t>
            </a:r>
            <a:r>
              <a:rPr lang="en-US" b="0" i="1" dirty="0">
                <a:solidFill>
                  <a:srgbClr val="333333"/>
                </a:solidFill>
                <a:effectLst/>
                <a:latin typeface="Georgia" panose="02040502050405020303" pitchFamily="18" charset="0"/>
              </a:rPr>
              <a:t>De </a:t>
            </a:r>
            <a:r>
              <a:rPr lang="en-US" b="0" i="1" dirty="0" err="1">
                <a:solidFill>
                  <a:srgbClr val="333333"/>
                </a:solidFill>
                <a:effectLst/>
                <a:latin typeface="Georgia" panose="02040502050405020303" pitchFamily="18" charset="0"/>
              </a:rPr>
              <a:t>Revolu­tionibus</a:t>
            </a:r>
            <a:r>
              <a:rPr lang="en-US" b="0" i="1" dirty="0">
                <a:solidFill>
                  <a:srgbClr val="333333"/>
                </a:solidFill>
                <a:effectLst/>
                <a:latin typeface="Georgia" panose="02040502050405020303" pitchFamily="18" charset="0"/>
              </a:rPr>
              <a:t> </a:t>
            </a:r>
            <a:r>
              <a:rPr lang="en-US" b="0" i="1" dirty="0" err="1">
                <a:solidFill>
                  <a:srgbClr val="333333"/>
                </a:solidFill>
                <a:effectLst/>
                <a:latin typeface="Georgia" panose="02040502050405020303" pitchFamily="18" charset="0"/>
              </a:rPr>
              <a:t>orbium</a:t>
            </a:r>
            <a:r>
              <a:rPr lang="en-US" b="0" i="1" dirty="0">
                <a:solidFill>
                  <a:srgbClr val="333333"/>
                </a:solidFill>
                <a:effectLst/>
                <a:latin typeface="Georgia" panose="02040502050405020303" pitchFamily="18" charset="0"/>
              </a:rPr>
              <a:t> </a:t>
            </a:r>
            <a:r>
              <a:rPr lang="en-US" b="0" i="1" dirty="0" err="1">
                <a:solidFill>
                  <a:srgbClr val="333333"/>
                </a:solidFill>
                <a:effectLst/>
                <a:latin typeface="Georgia" panose="02040502050405020303" pitchFamily="18" charset="0"/>
              </a:rPr>
              <a:t>coelestium</a:t>
            </a:r>
            <a:endParaRPr lang="el-GR" b="0" i="0" dirty="0">
              <a:solidFill>
                <a:srgbClr val="333333"/>
              </a:solidFill>
              <a:effectLst/>
              <a:latin typeface="Georgia" panose="02040502050405020303" pitchFamily="18" charset="0"/>
            </a:endParaRPr>
          </a:p>
          <a:p>
            <a:pPr marL="0" indent="0" algn="just">
              <a:buNone/>
            </a:pPr>
            <a:endParaRPr lang="el-GR" dirty="0">
              <a:solidFill>
                <a:srgbClr val="333333"/>
              </a:solidFill>
              <a:latin typeface="Georgia" panose="02040502050405020303" pitchFamily="18" charset="0"/>
            </a:endParaRPr>
          </a:p>
          <a:p>
            <a:pPr marL="0" indent="0" algn="just">
              <a:buNone/>
            </a:pPr>
            <a:r>
              <a:rPr lang="el-GR" dirty="0"/>
              <a:t>Διότι το έργο του αστρονόμου συνίσταται στα ακόλουθα: Να συγκεντρώσει με επιδέξιο και προσεκτικό τρόπο </a:t>
            </a:r>
            <a:r>
              <a:rPr lang="el-GR" dirty="0">
                <a:solidFill>
                  <a:srgbClr val="FF0000"/>
                </a:solidFill>
              </a:rPr>
              <a:t>το ιστορικό των ουράνιων κινήσεων</a:t>
            </a:r>
            <a:r>
              <a:rPr lang="el-GR" dirty="0"/>
              <a:t> με τη </a:t>
            </a:r>
            <a:r>
              <a:rPr lang="el-GR" dirty="0">
                <a:solidFill>
                  <a:srgbClr val="FF0000"/>
                </a:solidFill>
              </a:rPr>
              <a:t>βοήθεια παρατηρήσεων </a:t>
            </a:r>
            <a:r>
              <a:rPr lang="el-GR" dirty="0"/>
              <a:t>και στη συνέχεια – </a:t>
            </a:r>
            <a:r>
              <a:rPr lang="el-GR" b="1" dirty="0"/>
              <a:t>επειδή με καμιά ακολουθία συλλογισμών δεν μπορεί να φθάσει </a:t>
            </a:r>
            <a:r>
              <a:rPr lang="el-GR" b="1" dirty="0">
                <a:solidFill>
                  <a:srgbClr val="FF0000"/>
                </a:solidFill>
              </a:rPr>
              <a:t>στις αιτίες </a:t>
            </a:r>
            <a:r>
              <a:rPr lang="el-GR" b="1" dirty="0"/>
              <a:t>δηλ. στις </a:t>
            </a:r>
            <a:r>
              <a:rPr lang="el-GR" b="1" dirty="0">
                <a:solidFill>
                  <a:srgbClr val="FF0000"/>
                </a:solidFill>
              </a:rPr>
              <a:t>αληθινές υποθέσεις </a:t>
            </a:r>
            <a:r>
              <a:rPr lang="el-GR" b="1" dirty="0"/>
              <a:t>αυτών των κινήσεων – να σκεφτεί και να επινοήσει </a:t>
            </a:r>
            <a:r>
              <a:rPr lang="el-GR" b="1" dirty="0">
                <a:solidFill>
                  <a:srgbClr val="FF0000"/>
                </a:solidFill>
              </a:rPr>
              <a:t>όποιες υποθέσεις θέλει</a:t>
            </a:r>
            <a:r>
              <a:rPr lang="el-GR" dirty="0"/>
              <a:t>, αλλά έτσι ώστε, άπαξ και τεθούν, να είναι δυνατόν </a:t>
            </a:r>
            <a:r>
              <a:rPr lang="el-GR" dirty="0">
                <a:solidFill>
                  <a:srgbClr val="FF0000"/>
                </a:solidFill>
              </a:rPr>
              <a:t>να υπολογιστούν επακριβώς</a:t>
            </a:r>
            <a:r>
              <a:rPr lang="el-GR" dirty="0"/>
              <a:t>, με τη βοήθεια των αρχών της γεωμετρίας, οι ίδιες αυτές κινήσεις, τόσο στο παρελθόν όσο και στο μέλλον.</a:t>
            </a:r>
          </a:p>
          <a:p>
            <a:pPr marL="0" indent="0">
              <a:buNone/>
            </a:pPr>
            <a:endParaRPr lang="el-GR" dirty="0"/>
          </a:p>
        </p:txBody>
      </p:sp>
    </p:spTree>
    <p:extLst>
      <p:ext uri="{BB962C8B-B14F-4D97-AF65-F5344CB8AC3E}">
        <p14:creationId xmlns:p14="http://schemas.microsoft.com/office/powerpoint/2010/main" val="610981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973046"/>
          </a:xfrm>
        </p:spPr>
        <p:txBody>
          <a:bodyPr>
            <a:normAutofit fontScale="92500" lnSpcReduction="20000"/>
          </a:bodyPr>
          <a:lstStyle/>
          <a:p>
            <a:pPr marL="0" indent="0" algn="just">
              <a:buNone/>
            </a:pPr>
            <a:r>
              <a:rPr lang="en-US" b="1" dirty="0">
                <a:latin typeface="+mn-lt"/>
              </a:rPr>
              <a:t>17</a:t>
            </a:r>
            <a:r>
              <a:rPr lang="el-GR" b="1" baseline="30000" dirty="0" err="1"/>
              <a:t>ος</a:t>
            </a:r>
            <a:r>
              <a:rPr lang="en-US" b="1" dirty="0">
                <a:latin typeface="+mn-lt"/>
              </a:rPr>
              <a:t> </a:t>
            </a:r>
            <a:r>
              <a:rPr lang="el-GR" b="1" dirty="0">
                <a:latin typeface="+mn-lt"/>
              </a:rPr>
              <a:t>αιώνας</a:t>
            </a:r>
            <a:r>
              <a:rPr lang="en-US" b="1" dirty="0">
                <a:latin typeface="+mn-lt"/>
              </a:rPr>
              <a:t>: </a:t>
            </a:r>
            <a:r>
              <a:rPr lang="el-GR" b="1" dirty="0">
                <a:latin typeface="+mn-lt"/>
              </a:rPr>
              <a:t>Η Φύση διέπεται από </a:t>
            </a:r>
            <a:r>
              <a:rPr lang="el-GR" b="1" dirty="0">
                <a:solidFill>
                  <a:srgbClr val="FF0000"/>
                </a:solidFill>
                <a:latin typeface="+mn-lt"/>
              </a:rPr>
              <a:t>νόμους</a:t>
            </a:r>
            <a:endParaRPr lang="en-US" b="1" dirty="0">
              <a:solidFill>
                <a:srgbClr val="FF0000"/>
              </a:solidFill>
              <a:latin typeface="+mn-lt"/>
            </a:endParaRPr>
          </a:p>
          <a:p>
            <a:pPr marL="0" indent="0" algn="just">
              <a:buNone/>
            </a:pPr>
            <a:endParaRPr lang="el-GR" dirty="0">
              <a:latin typeface="+mn-lt"/>
            </a:endParaRPr>
          </a:p>
          <a:p>
            <a:pPr marL="0" indent="0" algn="just">
              <a:buNone/>
            </a:pPr>
            <a:r>
              <a:rPr lang="el-GR" dirty="0">
                <a:latin typeface="+mn-lt"/>
              </a:rPr>
              <a:t>Ο </a:t>
            </a:r>
            <a:r>
              <a:rPr lang="en-US" dirty="0">
                <a:latin typeface="+mn-lt"/>
              </a:rPr>
              <a:t>Descartes </a:t>
            </a:r>
            <a:r>
              <a:rPr lang="el-GR" b="1" dirty="0">
                <a:solidFill>
                  <a:srgbClr val="002060"/>
                </a:solidFill>
                <a:latin typeface="+mn-lt"/>
              </a:rPr>
              <a:t>εισάγει</a:t>
            </a:r>
            <a:r>
              <a:rPr lang="el-GR" dirty="0">
                <a:latin typeface="+mn-lt"/>
              </a:rPr>
              <a:t> την έννοια αλλά αυτή διαδίδεται ταχύτατα.</a:t>
            </a:r>
          </a:p>
          <a:p>
            <a:pPr marL="0" indent="0" algn="just">
              <a:buNone/>
            </a:pPr>
            <a:endParaRPr lang="en-US" dirty="0">
              <a:latin typeface="+mn-lt"/>
            </a:endParaRPr>
          </a:p>
          <a:p>
            <a:pPr marL="0" indent="0" algn="just">
              <a:buNone/>
            </a:pPr>
            <a:r>
              <a:rPr lang="el-GR" dirty="0"/>
              <a:t>Η έννοια των νόμων α</a:t>
            </a:r>
            <a:r>
              <a:rPr lang="el-GR" dirty="0">
                <a:latin typeface="+mn-lt"/>
              </a:rPr>
              <a:t>ντικαθιστά μίαν έννοια της φύσης η οποία βασίζεται </a:t>
            </a:r>
            <a:r>
              <a:rPr lang="el-GR" b="1" dirty="0">
                <a:solidFill>
                  <a:srgbClr val="002060"/>
                </a:solidFill>
                <a:latin typeface="+mn-lt"/>
              </a:rPr>
              <a:t>στην κατηγορία των ενεργητικών και </a:t>
            </a:r>
            <a:r>
              <a:rPr lang="el-GR" b="1" dirty="0">
                <a:solidFill>
                  <a:srgbClr val="002060"/>
                </a:solidFill>
              </a:rPr>
              <a:t>παθ</a:t>
            </a:r>
            <a:r>
              <a:rPr lang="el-GR" b="1" dirty="0">
                <a:solidFill>
                  <a:srgbClr val="002060"/>
                </a:solidFill>
                <a:latin typeface="+mn-lt"/>
              </a:rPr>
              <a:t>ητικών δυνάμεων</a:t>
            </a:r>
            <a:r>
              <a:rPr lang="el-GR" dirty="0">
                <a:latin typeface="+mn-lt"/>
              </a:rPr>
              <a:t>.</a:t>
            </a:r>
          </a:p>
          <a:p>
            <a:pPr marL="0" indent="0" algn="just">
              <a:buNone/>
            </a:pPr>
            <a:endParaRPr lang="en-US" dirty="0">
              <a:latin typeface="+mn-lt"/>
            </a:endParaRPr>
          </a:p>
          <a:p>
            <a:pPr marL="0" indent="0" algn="just">
              <a:buNone/>
            </a:pPr>
            <a:r>
              <a:rPr lang="el-GR" dirty="0">
                <a:latin typeface="+mn-lt"/>
              </a:rPr>
              <a:t>Αλλά η νέα αυτή έννοια διατηρεί ένα θεμελιώδες χαρακτηριστικό της θεώρησης της φύσης που στηριζόταν στις δυνάμεις</a:t>
            </a:r>
            <a:r>
              <a:rPr lang="en-US" dirty="0">
                <a:latin typeface="+mn-lt"/>
              </a:rPr>
              <a:t>, </a:t>
            </a:r>
            <a:r>
              <a:rPr lang="el-GR" dirty="0">
                <a:latin typeface="+mn-lt"/>
              </a:rPr>
              <a:t>που είναι η </a:t>
            </a:r>
            <a:r>
              <a:rPr lang="el-GR" b="1" dirty="0">
                <a:solidFill>
                  <a:srgbClr val="FF0000"/>
                </a:solidFill>
                <a:latin typeface="+mn-lt"/>
              </a:rPr>
              <a:t>αναγκαιότητα</a:t>
            </a:r>
            <a:r>
              <a:rPr lang="en-US" b="1" dirty="0">
                <a:solidFill>
                  <a:srgbClr val="FF0000"/>
                </a:solidFill>
                <a:latin typeface="+mn-lt"/>
              </a:rPr>
              <a:t>.</a:t>
            </a:r>
          </a:p>
        </p:txBody>
      </p:sp>
    </p:spTree>
    <p:extLst>
      <p:ext uri="{BB962C8B-B14F-4D97-AF65-F5344CB8AC3E}">
        <p14:creationId xmlns:p14="http://schemas.microsoft.com/office/powerpoint/2010/main" val="714702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28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8621AC-2510-4870-A282-59FF6DDB7D77}"/>
              </a:ext>
            </a:extLst>
          </p:cNvPr>
          <p:cNvSpPr txBox="1"/>
          <p:nvPr/>
        </p:nvSpPr>
        <p:spPr>
          <a:xfrm>
            <a:off x="611560" y="117693"/>
            <a:ext cx="8136904" cy="6740307"/>
          </a:xfrm>
          <a:prstGeom prst="rect">
            <a:avLst/>
          </a:prstGeom>
          <a:noFill/>
        </p:spPr>
        <p:txBody>
          <a:bodyPr wrap="square">
            <a:spAutoFit/>
          </a:bodyPr>
          <a:lstStyle/>
          <a:p>
            <a:pPr algn="just"/>
            <a:r>
              <a:rPr lang="el-GR" sz="2400" dirty="0"/>
              <a:t>«Όταν καίει το ξύλο ή άλλο παρόμοιο υλικό μπορούμε να δούμε με τα μάτια μας ότι μετακινεί τα μικρά μέρη του ξύλου, χωρίζοντάς τα το ένα από το άλλο, μετασχηματίζοντας έτσι τα πιο λεπτά μέρη σε φωτιά, αέρα και καπνό και αφήνοντας τα μεγαλύτερα μέρη ως τέφρα. </a:t>
            </a:r>
            <a:r>
              <a:rPr lang="el-GR" sz="2400" b="1" dirty="0"/>
              <a:t>Κάποιος άλλος μπορεί αν θέλει να φαντάζεται τη «μορφή» της φωτιάς, την «ποιότητα» της θερμότητας και τη «ενέργεια» της καύσης να είναι πολύ διαφορετικά πράγματα στο ξύλο. </a:t>
            </a:r>
            <a:r>
              <a:rPr lang="el-GR" sz="2400" dirty="0"/>
              <a:t>Από τη δική μου πλευρά, φοβάμαι μήπως ξεφύγω εάν υποθέσω ότι υπάρχει στο ξύλο κάτι περισσότερο από αυτό που βλέπω ότι πρέπει απαραίτητα να είναι εκεί, γι’ αυτό και περιορίζομαι με ικανοποίηση στη σύλληψη </a:t>
            </a:r>
            <a:r>
              <a:rPr lang="el-GR" sz="2400" b="1" dirty="0"/>
              <a:t>της κίνησης των μερών του</a:t>
            </a:r>
            <a:r>
              <a:rPr lang="el-GR" sz="2400" dirty="0"/>
              <a:t>. </a:t>
            </a:r>
            <a:r>
              <a:rPr lang="el-GR" sz="2400" b="1" dirty="0">
                <a:solidFill>
                  <a:srgbClr val="FF0000"/>
                </a:solidFill>
              </a:rPr>
              <a:t>Γιατί εσείς μπορείτε να υποθέτετε ότι υπάρχει «φωτιά» και «θερμότητα» στο ξύλο και να το κάνετε να καίει όσο θέλετε: αλλά αν δεν υποθέσετε επιπλέον και ότι κάποια από τα μέρη του </a:t>
            </a:r>
            <a:r>
              <a:rPr lang="el-GR" sz="2400" b="1" u="sng" dirty="0">
                <a:solidFill>
                  <a:srgbClr val="FF0000"/>
                </a:solidFill>
              </a:rPr>
              <a:t>κινούνται</a:t>
            </a:r>
            <a:r>
              <a:rPr lang="el-GR" sz="2400" b="1" dirty="0">
                <a:solidFill>
                  <a:srgbClr val="FF0000"/>
                </a:solidFill>
              </a:rPr>
              <a:t> και </a:t>
            </a:r>
            <a:r>
              <a:rPr lang="el-GR" sz="2400" b="1" u="sng" dirty="0">
                <a:solidFill>
                  <a:srgbClr val="FF0000"/>
                </a:solidFill>
              </a:rPr>
              <a:t>απομακρύνονται</a:t>
            </a:r>
            <a:r>
              <a:rPr lang="el-GR" sz="2400" b="1" dirty="0">
                <a:solidFill>
                  <a:srgbClr val="FF0000"/>
                </a:solidFill>
              </a:rPr>
              <a:t> από τα πλαϊνά τους μέρη, δεν μπορώ να το φανταστώ αυτό να υπόκειται σε οποιαδήποτε μεταβολή ή αλλαγή».</a:t>
            </a:r>
          </a:p>
        </p:txBody>
      </p:sp>
    </p:spTree>
    <p:extLst>
      <p:ext uri="{BB962C8B-B14F-4D97-AF65-F5344CB8AC3E}">
        <p14:creationId xmlns:p14="http://schemas.microsoft.com/office/powerpoint/2010/main" val="807181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7097"/>
          </a:xfrm>
        </p:spPr>
        <p:txBody>
          <a:bodyPr>
            <a:normAutofit/>
          </a:bodyPr>
          <a:lstStyle/>
          <a:p>
            <a:r>
              <a:rPr lang="el-GR" sz="4000" b="1" dirty="0">
                <a:solidFill>
                  <a:srgbClr val="FF0000"/>
                </a:solidFill>
                <a:latin typeface="+mn-lt"/>
              </a:rPr>
              <a:t>Οι νόμοι αντικαθιστούν τις δυνάμεις</a:t>
            </a:r>
            <a:endParaRPr lang="en-US" sz="4000" b="1" dirty="0">
              <a:solidFill>
                <a:srgbClr val="FF0000"/>
              </a:solidFill>
              <a:latin typeface="+mn-lt"/>
            </a:endParaRPr>
          </a:p>
        </p:txBody>
      </p:sp>
      <p:sp>
        <p:nvSpPr>
          <p:cNvPr id="3" name="Content Placeholder 2"/>
          <p:cNvSpPr>
            <a:spLocks noGrp="1"/>
          </p:cNvSpPr>
          <p:nvPr>
            <p:ph idx="1"/>
          </p:nvPr>
        </p:nvSpPr>
        <p:spPr>
          <a:xfrm>
            <a:off x="457200" y="1131736"/>
            <a:ext cx="8229600" cy="4994428"/>
          </a:xfrm>
        </p:spPr>
        <p:txBody>
          <a:bodyPr>
            <a:normAutofit lnSpcReduction="10000"/>
          </a:bodyPr>
          <a:lstStyle/>
          <a:p>
            <a:pPr marL="0" indent="0">
              <a:buNone/>
            </a:pPr>
            <a:endParaRPr lang="el-GR" dirty="0">
              <a:latin typeface="+mn-lt"/>
            </a:endParaRPr>
          </a:p>
          <a:p>
            <a:pPr marL="0" indent="0" algn="just">
              <a:buNone/>
            </a:pPr>
            <a:r>
              <a:rPr lang="el-GR" dirty="0">
                <a:latin typeface="+mn-lt"/>
              </a:rPr>
              <a:t>Παρέχουν την ελλείπουσα σύνδεση μεταξύ των διακριτών υπάρξεων.</a:t>
            </a:r>
          </a:p>
          <a:p>
            <a:pPr marL="0" indent="0" algn="just">
              <a:buNone/>
            </a:pPr>
            <a:endParaRPr lang="el-GR" dirty="0"/>
          </a:p>
          <a:p>
            <a:pPr marL="0" indent="0" algn="just">
              <a:buNone/>
            </a:pPr>
            <a:r>
              <a:rPr lang="el-GR" dirty="0">
                <a:latin typeface="+mn-lt"/>
              </a:rPr>
              <a:t>Αλλά </a:t>
            </a:r>
            <a:r>
              <a:rPr lang="el-GR" b="1" dirty="0">
                <a:solidFill>
                  <a:srgbClr val="002060"/>
                </a:solidFill>
                <a:latin typeface="+mn-lt"/>
              </a:rPr>
              <a:t>δεν αντικαθιστούν την αναγκαιότητα</a:t>
            </a:r>
            <a:r>
              <a:rPr lang="en-US" dirty="0">
                <a:latin typeface="+mn-lt"/>
              </a:rPr>
              <a:t>.</a:t>
            </a:r>
            <a:r>
              <a:rPr lang="el-GR" dirty="0">
                <a:latin typeface="+mn-lt"/>
              </a:rPr>
              <a:t> Συλλαμβάνουν, απεναντίας, την αναγκαιότητα που εθεωρείτο ότι θεμελιώνεται στις δυνάμεις.</a:t>
            </a:r>
          </a:p>
          <a:p>
            <a:pPr marL="0" indent="0" algn="just">
              <a:buNone/>
            </a:pPr>
            <a:endParaRPr lang="el-GR" b="1" dirty="0"/>
          </a:p>
          <a:p>
            <a:pPr marL="0" indent="0" algn="just">
              <a:buNone/>
            </a:pPr>
            <a:r>
              <a:rPr lang="el-GR" b="1" dirty="0"/>
              <a:t>Πώς αποκτούν οι νόμοι την αναγκαιότητά τους και τι είδους αναγκαιότητα είναι αυτή;</a:t>
            </a:r>
            <a:endParaRPr lang="en-US" dirty="0">
              <a:latin typeface="+mn-lt"/>
            </a:endParaRPr>
          </a:p>
          <a:p>
            <a:endParaRPr lang="en-US" dirty="0">
              <a:latin typeface="+mn-lt"/>
            </a:endParaRPr>
          </a:p>
        </p:txBody>
      </p:sp>
    </p:spTree>
    <p:extLst>
      <p:ext uri="{BB962C8B-B14F-4D97-AF65-F5344CB8AC3E}">
        <p14:creationId xmlns:p14="http://schemas.microsoft.com/office/powerpoint/2010/main" val="1051765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5032"/>
            <a:ext cx="8229600" cy="5491132"/>
          </a:xfrm>
        </p:spPr>
        <p:txBody>
          <a:bodyPr/>
          <a:lstStyle/>
          <a:p>
            <a:pPr algn="just"/>
            <a:r>
              <a:rPr lang="el-GR" dirty="0"/>
              <a:t>Η ιστορία της δημιουργίας παρουσιάζεται στα </a:t>
            </a:r>
            <a:r>
              <a:rPr lang="en-GB" i="1" dirty="0">
                <a:solidFill>
                  <a:srgbClr val="FF0000"/>
                </a:solidFill>
              </a:rPr>
              <a:t>Principia</a:t>
            </a:r>
            <a:r>
              <a:rPr lang="en-GB" dirty="0"/>
              <a:t>. </a:t>
            </a:r>
            <a:r>
              <a:rPr lang="el-GR" dirty="0"/>
              <a:t>Αλλά στο ώριμο έργο του ο </a:t>
            </a:r>
            <a:r>
              <a:rPr lang="en-US" dirty="0"/>
              <a:t>Descartes </a:t>
            </a:r>
            <a:r>
              <a:rPr lang="el-GR" dirty="0"/>
              <a:t>υπογραμμίζει δυο πράγματα:</a:t>
            </a:r>
          </a:p>
          <a:p>
            <a:pPr algn="just"/>
            <a:endParaRPr lang="en-US" dirty="0"/>
          </a:p>
          <a:p>
            <a:pPr lvl="0" algn="just"/>
            <a:r>
              <a:rPr lang="el-GR" b="1" dirty="0">
                <a:solidFill>
                  <a:srgbClr val="FF0000"/>
                </a:solidFill>
              </a:rPr>
              <a:t>Οι νόμοι θεμελιώνονται στο αμετάβλητο του Θεού.</a:t>
            </a:r>
          </a:p>
          <a:p>
            <a:pPr lvl="0" algn="just"/>
            <a:endParaRPr lang="en-US" b="1" dirty="0">
              <a:solidFill>
                <a:srgbClr val="FF0000"/>
              </a:solidFill>
            </a:endParaRPr>
          </a:p>
          <a:p>
            <a:pPr lvl="0" algn="just"/>
            <a:r>
              <a:rPr lang="el-GR" b="1" dirty="0">
                <a:solidFill>
                  <a:srgbClr val="FF0000"/>
                </a:solidFill>
              </a:rPr>
              <a:t>Οι νόμοι είναι </a:t>
            </a:r>
            <a:r>
              <a:rPr lang="el-GR" b="1" i="1" dirty="0">
                <a:solidFill>
                  <a:srgbClr val="FF0000"/>
                </a:solidFill>
              </a:rPr>
              <a:t>δευτερεύουσες</a:t>
            </a:r>
            <a:r>
              <a:rPr lang="el-GR" b="1" dirty="0">
                <a:solidFill>
                  <a:srgbClr val="FF0000"/>
                </a:solidFill>
              </a:rPr>
              <a:t> και </a:t>
            </a:r>
            <a:r>
              <a:rPr lang="el-GR" b="1" i="1" dirty="0">
                <a:solidFill>
                  <a:srgbClr val="FF0000"/>
                </a:solidFill>
              </a:rPr>
              <a:t>επιμέρους</a:t>
            </a:r>
            <a:r>
              <a:rPr lang="el-GR" b="1" dirty="0">
                <a:solidFill>
                  <a:srgbClr val="FF0000"/>
                </a:solidFill>
              </a:rPr>
              <a:t> </a:t>
            </a:r>
            <a:r>
              <a:rPr lang="el-GR" b="1" i="1" dirty="0">
                <a:solidFill>
                  <a:srgbClr val="FF0000"/>
                </a:solidFill>
              </a:rPr>
              <a:t>αιτίες</a:t>
            </a:r>
            <a:r>
              <a:rPr lang="el-GR" b="1" dirty="0">
                <a:solidFill>
                  <a:srgbClr val="FF0000"/>
                </a:solidFill>
              </a:rPr>
              <a:t> των φαινομένων. </a:t>
            </a:r>
            <a:endParaRPr lang="en-US" dirty="0"/>
          </a:p>
        </p:txBody>
      </p:sp>
    </p:spTree>
    <p:extLst>
      <p:ext uri="{BB962C8B-B14F-4D97-AF65-F5344CB8AC3E}">
        <p14:creationId xmlns:p14="http://schemas.microsoft.com/office/powerpoint/2010/main" val="550529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6798"/>
          </a:xfrm>
        </p:spPr>
        <p:txBody>
          <a:bodyPr>
            <a:normAutofit/>
          </a:bodyPr>
          <a:lstStyle/>
          <a:p>
            <a:r>
              <a:rPr lang="en-US" sz="3200" b="1" dirty="0">
                <a:solidFill>
                  <a:srgbClr val="FF0000"/>
                </a:solidFill>
              </a:rPr>
              <a:t>Descartes’s </a:t>
            </a:r>
            <a:r>
              <a:rPr lang="en-US" sz="3200" b="1" i="1" dirty="0">
                <a:solidFill>
                  <a:srgbClr val="FF0000"/>
                </a:solidFill>
              </a:rPr>
              <a:t>Principia</a:t>
            </a:r>
            <a:endParaRPr lang="en-US" sz="3200" b="1" dirty="0">
              <a:solidFill>
                <a:srgbClr val="FF0000"/>
              </a:solidFill>
            </a:endParaRPr>
          </a:p>
        </p:txBody>
      </p:sp>
      <p:sp>
        <p:nvSpPr>
          <p:cNvPr id="3" name="Content Placeholder 2"/>
          <p:cNvSpPr>
            <a:spLocks noGrp="1"/>
          </p:cNvSpPr>
          <p:nvPr>
            <p:ph idx="1"/>
          </p:nvPr>
        </p:nvSpPr>
        <p:spPr>
          <a:xfrm>
            <a:off x="457200" y="1081436"/>
            <a:ext cx="8319028" cy="5558076"/>
          </a:xfrm>
        </p:spPr>
        <p:txBody>
          <a:bodyPr>
            <a:normAutofit fontScale="92500" lnSpcReduction="20000"/>
          </a:bodyPr>
          <a:lstStyle/>
          <a:p>
            <a:pPr marL="0" indent="0" algn="just">
              <a:buNone/>
            </a:pPr>
            <a:r>
              <a:rPr lang="en-US" b="1" dirty="0">
                <a:solidFill>
                  <a:srgbClr val="002060"/>
                </a:solidFill>
              </a:rPr>
              <a:t>O </a:t>
            </a:r>
            <a:r>
              <a:rPr lang="el-GR" b="1" dirty="0">
                <a:solidFill>
                  <a:srgbClr val="002060"/>
                </a:solidFill>
              </a:rPr>
              <a:t>Θεός είναι η πρώτη αιτία όλης της κίνησης</a:t>
            </a:r>
            <a:r>
              <a:rPr lang="el-GR" b="1" dirty="0"/>
              <a:t>. </a:t>
            </a:r>
            <a:r>
              <a:rPr lang="el-GR" b="1" dirty="0">
                <a:solidFill>
                  <a:srgbClr val="002060"/>
                </a:solidFill>
              </a:rPr>
              <a:t>Οι νόμοι της φύσης γίνονται οι ίδιοι οι</a:t>
            </a:r>
            <a:r>
              <a:rPr lang="el-GR" b="1" i="1" dirty="0">
                <a:solidFill>
                  <a:srgbClr val="002060"/>
                </a:solidFill>
              </a:rPr>
              <a:t> επιμέρους</a:t>
            </a:r>
            <a:r>
              <a:rPr lang="el-GR" b="1" dirty="0">
                <a:solidFill>
                  <a:srgbClr val="002060"/>
                </a:solidFill>
              </a:rPr>
              <a:t> αιτίες</a:t>
            </a:r>
            <a:r>
              <a:rPr lang="el-GR" b="1" dirty="0"/>
              <a:t> «μέσω των οποίων τα ατομικά μέρη της ύλης αποκτούν κινήσεις τις οποίες πριν δεν είχαν». </a:t>
            </a:r>
            <a:r>
              <a:rPr lang="el-GR" b="1" dirty="0">
                <a:solidFill>
                  <a:srgbClr val="FF0000"/>
                </a:solidFill>
              </a:rPr>
              <a:t>Εξηγούν</a:t>
            </a:r>
            <a:r>
              <a:rPr lang="el-GR" dirty="0"/>
              <a:t> τις  αλλαγές της κινητικής κατάστασης των σωμάτων: </a:t>
            </a:r>
            <a:r>
              <a:rPr lang="el-GR" dirty="0">
                <a:solidFill>
                  <a:srgbClr val="0070C0"/>
                </a:solidFill>
              </a:rPr>
              <a:t>«οι κανόνες ή οι νόμοι της φύσης, (…) </a:t>
            </a:r>
            <a:r>
              <a:rPr lang="el-GR" b="1" dirty="0">
                <a:solidFill>
                  <a:srgbClr val="0070C0"/>
                </a:solidFill>
              </a:rPr>
              <a:t>είναι οι δευτερεύουσες και επιμέρους αιτίες των ποικίλων κινήσεων που παρατηρούμε στα ατομικά σώματα</a:t>
            </a:r>
            <a:r>
              <a:rPr lang="el-GR" dirty="0">
                <a:solidFill>
                  <a:srgbClr val="0070C0"/>
                </a:solidFill>
              </a:rPr>
              <a:t>»</a:t>
            </a:r>
            <a:r>
              <a:rPr lang="en-US" dirty="0">
                <a:solidFill>
                  <a:srgbClr val="0070C0"/>
                </a:solidFill>
              </a:rPr>
              <a:t>. </a:t>
            </a:r>
          </a:p>
          <a:p>
            <a:pPr marL="0" indent="0">
              <a:buNone/>
            </a:pPr>
            <a:r>
              <a:rPr lang="en-US" b="1" dirty="0"/>
              <a:t> </a:t>
            </a:r>
            <a:endParaRPr lang="en-US" dirty="0"/>
          </a:p>
          <a:p>
            <a:pPr marL="0" indent="0" algn="just">
              <a:buNone/>
            </a:pPr>
            <a:r>
              <a:rPr lang="el-GR" b="1" dirty="0"/>
              <a:t>Αλλά τι σημαίνει αυτό</a:t>
            </a:r>
            <a:r>
              <a:rPr lang="en-US" b="1" dirty="0"/>
              <a:t>? </a:t>
            </a:r>
            <a:r>
              <a:rPr lang="el-GR" b="1" dirty="0"/>
              <a:t>Οι νόμοι της φύσης καθορίζουν τι συμβαίνει όταν λαμβάνει</a:t>
            </a:r>
            <a:r>
              <a:rPr lang="en-US" b="1" dirty="0"/>
              <a:t> </a:t>
            </a:r>
            <a:r>
              <a:rPr lang="el-GR" b="1" dirty="0"/>
              <a:t>ή δεν λαμβάνει  χώρα μια κρούση. Αλλά </a:t>
            </a:r>
            <a:r>
              <a:rPr lang="el-GR" b="1" dirty="0">
                <a:solidFill>
                  <a:srgbClr val="FF0000"/>
                </a:solidFill>
              </a:rPr>
              <a:t>πώς μπορούν οι νόμοι να είναι </a:t>
            </a:r>
            <a:r>
              <a:rPr lang="el-GR" b="1" i="1" dirty="0">
                <a:solidFill>
                  <a:srgbClr val="FF0000"/>
                </a:solidFill>
              </a:rPr>
              <a:t>αιτίες</a:t>
            </a:r>
            <a:r>
              <a:rPr lang="el-GR" b="1" dirty="0"/>
              <a:t>;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8366884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b="1" dirty="0"/>
              <a:t>Η Αρχή της Διατήρησης της συνολικής Ποσότητας της Κίνησης </a:t>
            </a:r>
            <a:endParaRPr lang="en-US" sz="3600" b="1" dirty="0"/>
          </a:p>
        </p:txBody>
      </p:sp>
      <p:sp>
        <p:nvSpPr>
          <p:cNvPr id="3" name="Content Placeholder 2"/>
          <p:cNvSpPr>
            <a:spLocks noGrp="1"/>
          </p:cNvSpPr>
          <p:nvPr>
            <p:ph idx="1"/>
          </p:nvPr>
        </p:nvSpPr>
        <p:spPr>
          <a:xfrm>
            <a:off x="457200" y="1600200"/>
            <a:ext cx="8229600" cy="4919133"/>
          </a:xfrm>
        </p:spPr>
        <p:txBody>
          <a:bodyPr>
            <a:normAutofit fontScale="85000" lnSpcReduction="20000"/>
          </a:bodyPr>
          <a:lstStyle/>
          <a:p>
            <a:pPr marL="0" indent="0" algn="just">
              <a:buNone/>
            </a:pPr>
            <a:r>
              <a:rPr lang="el-GR" b="1" dirty="0"/>
              <a:t>Η διατήρηση της συνολικής ποσότητας της κίνησης τίθεται στη φύση από το Θεό αρχικά. </a:t>
            </a:r>
            <a:r>
              <a:rPr lang="en-US" dirty="0"/>
              <a:t> </a:t>
            </a:r>
            <a:r>
              <a:rPr lang="el-GR" dirty="0"/>
              <a:t>Αυτός </a:t>
            </a:r>
            <a:r>
              <a:rPr lang="el-GR" b="1" dirty="0">
                <a:solidFill>
                  <a:srgbClr val="002060"/>
                </a:solidFill>
              </a:rPr>
              <a:t>δεν είναι ένας νόμος</a:t>
            </a:r>
            <a:r>
              <a:rPr lang="en-US" dirty="0"/>
              <a:t>—</a:t>
            </a:r>
            <a:r>
              <a:rPr lang="el-GR" dirty="0"/>
              <a:t>είναι </a:t>
            </a:r>
            <a:r>
              <a:rPr lang="el-GR" b="1" dirty="0">
                <a:solidFill>
                  <a:srgbClr val="002060"/>
                </a:solidFill>
              </a:rPr>
              <a:t>μια αρχή που διέπει τον κόσμο</a:t>
            </a:r>
            <a:r>
              <a:rPr lang="en-US" dirty="0"/>
              <a:t>. </a:t>
            </a:r>
            <a:r>
              <a:rPr lang="el-GR" u="sng" dirty="0"/>
              <a:t>Ακολουθεί άμεσα από </a:t>
            </a:r>
            <a:r>
              <a:rPr lang="el-GR" b="1" u="sng" dirty="0">
                <a:solidFill>
                  <a:srgbClr val="002060"/>
                </a:solidFill>
              </a:rPr>
              <a:t>το αμετάβλητο του Θεού</a:t>
            </a:r>
            <a:r>
              <a:rPr lang="en-US" dirty="0"/>
              <a:t>. </a:t>
            </a:r>
          </a:p>
          <a:p>
            <a:pPr marL="0" indent="0" algn="just">
              <a:buNone/>
            </a:pPr>
            <a:endParaRPr lang="en-US" dirty="0"/>
          </a:p>
          <a:p>
            <a:pPr marL="0" indent="0" algn="just">
              <a:buNone/>
            </a:pPr>
            <a:r>
              <a:rPr lang="en-US" dirty="0"/>
              <a:t>O </a:t>
            </a:r>
            <a:r>
              <a:rPr lang="el-GR" dirty="0"/>
              <a:t>Θεός θα μπορούσε να μην είχε επιλέξει να θέσει την ύλη σε κίνηση. Έτσι η ΑΔΠΚ εξαρτάται από τη Βούλησή του υπό την έννοια διότι </a:t>
            </a:r>
            <a:r>
              <a:rPr lang="el-GR" u="sng" dirty="0"/>
              <a:t>Εκείνος το θέλησε να θέσει την ύλη σε κίνηση</a:t>
            </a:r>
            <a:r>
              <a:rPr lang="el-GR" dirty="0"/>
              <a:t>.</a:t>
            </a:r>
            <a:r>
              <a:rPr lang="en-US" dirty="0"/>
              <a:t> </a:t>
            </a:r>
            <a:r>
              <a:rPr lang="el-GR" b="1" dirty="0"/>
              <a:t>Όμως δοθείσης αυτής της βούλησης</a:t>
            </a:r>
            <a:r>
              <a:rPr lang="en-US" b="1" dirty="0"/>
              <a:t>, </a:t>
            </a:r>
            <a:r>
              <a:rPr lang="el-GR" b="1" dirty="0"/>
              <a:t>η ΑΔΠΚ είναι μεταφυσικά αναγκαία</a:t>
            </a:r>
            <a:r>
              <a:rPr lang="en-US" b="1" dirty="0"/>
              <a:t>. </a:t>
            </a:r>
            <a:r>
              <a:rPr lang="el-GR" b="1" dirty="0"/>
              <a:t>Εφόσον ο Θεός είναι αμετάβλητος</a:t>
            </a:r>
            <a:r>
              <a:rPr lang="en-US" b="1" dirty="0"/>
              <a:t>, </a:t>
            </a:r>
            <a:r>
              <a:rPr lang="el-GR" b="1" dirty="0"/>
              <a:t>η ΑΔΠΚ θα πρέπει να ισχύει σε όλους τους δυνατούς κόσμους όπου η ύλη βρίσκεται σε κίνηση</a:t>
            </a:r>
            <a:r>
              <a:rPr lang="en-US" b="1" dirty="0"/>
              <a:t>.</a:t>
            </a:r>
          </a:p>
        </p:txBody>
      </p:sp>
    </p:spTree>
    <p:extLst>
      <p:ext uri="{BB962C8B-B14F-4D97-AF65-F5344CB8AC3E}">
        <p14:creationId xmlns:p14="http://schemas.microsoft.com/office/powerpoint/2010/main" val="31927514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5568"/>
            <a:ext cx="8229600" cy="5610595"/>
          </a:xfrm>
        </p:spPr>
        <p:txBody>
          <a:bodyPr>
            <a:normAutofit fontScale="92500" lnSpcReduction="20000"/>
          </a:bodyPr>
          <a:lstStyle/>
          <a:p>
            <a:pPr algn="just">
              <a:buFont typeface="Wingdings" panose="05000000000000000000" pitchFamily="2" charset="2"/>
              <a:buChar char="q"/>
            </a:pPr>
            <a:r>
              <a:rPr lang="el-GR" dirty="0"/>
              <a:t> Οι τρεις θεμελιώδεις νόμοι της φύσης θεμελιώνονται στην ΑΔΠΚ</a:t>
            </a:r>
            <a:r>
              <a:rPr lang="en-US" dirty="0"/>
              <a:t>, </a:t>
            </a:r>
            <a:r>
              <a:rPr lang="el-GR" dirty="0"/>
              <a:t>δηλαδή στο αμετάβλητο του Θεού. Είναι μέρος του οικοδομήματος του κόσμου. </a:t>
            </a:r>
            <a:r>
              <a:rPr lang="el-GR" b="1" dirty="0"/>
              <a:t>Δεν είναι σαν να τους επέβαλε ο Θεός στον κόσμο έξωθεν. Δοθείσης της αμετάβλητης φύσης του, της ΑΔΠΚ και του ότι η ύλη έχει τεθεί σε κίνηση, οι θεμελιώδεις νόμοι είναι ένα </a:t>
            </a:r>
            <a:r>
              <a:rPr lang="el-GR" b="1" dirty="0" err="1"/>
              <a:t>συγκροτητικό</a:t>
            </a:r>
            <a:r>
              <a:rPr lang="el-GR" b="1" dirty="0"/>
              <a:t> μέρος της φύσης. </a:t>
            </a:r>
            <a:endParaRPr lang="en-US" dirty="0"/>
          </a:p>
          <a:p>
            <a:pPr algn="just"/>
            <a:endParaRPr lang="en-US" dirty="0"/>
          </a:p>
          <a:p>
            <a:pPr marL="0" indent="0" algn="just">
              <a:buNone/>
            </a:pPr>
            <a:r>
              <a:rPr lang="el-GR" dirty="0"/>
              <a:t>Οτιδήποτε συμβαίνει στη φύση υπόκειται σε αυτούς. </a:t>
            </a:r>
            <a:r>
              <a:rPr lang="el-GR" b="1" dirty="0"/>
              <a:t>Η κίνηση, με άλλα λόγια, </a:t>
            </a:r>
            <a:r>
              <a:rPr lang="el-GR" b="1" i="1" dirty="0"/>
              <a:t>κανονίζεται</a:t>
            </a:r>
            <a:r>
              <a:rPr lang="el-GR" b="1" dirty="0"/>
              <a:t> από το Θεό μέσω νόμων, οι οποίοι υπόκεινται στην ΑΔΠΚ. </a:t>
            </a:r>
            <a:endParaRPr lang="en-US" b="1" dirty="0"/>
          </a:p>
        </p:txBody>
      </p:sp>
    </p:spTree>
    <p:extLst>
      <p:ext uri="{BB962C8B-B14F-4D97-AF65-F5344CB8AC3E}">
        <p14:creationId xmlns:p14="http://schemas.microsoft.com/office/powerpoint/2010/main" val="3833030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658870"/>
          </a:xfrm>
        </p:spPr>
        <p:txBody>
          <a:bodyPr>
            <a:noAutofit/>
          </a:bodyPr>
          <a:lstStyle/>
          <a:p>
            <a:pPr algn="just">
              <a:lnSpc>
                <a:spcPct val="115000"/>
              </a:lnSpc>
              <a:buFont typeface="Wingdings" panose="05000000000000000000" pitchFamily="2" charset="2"/>
              <a:buChar char="q"/>
            </a:pPr>
            <a:r>
              <a:rPr lang="el-GR" sz="2400" dirty="0">
                <a:solidFill>
                  <a:srgbClr val="000000"/>
                </a:solidFill>
                <a:effectLst/>
                <a:ea typeface="Calibri" panose="020F0502020204030204" pitchFamily="34" charset="0"/>
                <a:cs typeface="Times New Roman" panose="02020603050405020304" pitchFamily="18" charset="0"/>
              </a:rPr>
              <a:t>Ο πρώτος νόμος της φύσης: κάθε πράγμα όσο εξαρτάται από το ίδιο </a:t>
            </a:r>
            <a:r>
              <a:rPr lang="el-GR" sz="2400" b="1" dirty="0">
                <a:solidFill>
                  <a:srgbClr val="000000"/>
                </a:solidFill>
                <a:effectLst/>
                <a:ea typeface="Calibri" panose="020F0502020204030204" pitchFamily="34" charset="0"/>
                <a:cs typeface="Times New Roman" panose="02020603050405020304" pitchFamily="18" charset="0"/>
              </a:rPr>
              <a:t>εμμένει πάντα στην ίδια κατάσταση </a:t>
            </a:r>
            <a:r>
              <a:rPr lang="el-GR" sz="2400" dirty="0">
                <a:solidFill>
                  <a:srgbClr val="000000"/>
                </a:solidFill>
                <a:effectLst/>
                <a:ea typeface="Calibri" panose="020F0502020204030204" pitchFamily="34" charset="0"/>
                <a:cs typeface="Times New Roman" panose="02020603050405020304" pitchFamily="18" charset="0"/>
              </a:rPr>
              <a:t>και έτσι ό,τι άπαξ κινείται συνεχίζει να κινείται μέχρι κάτι να το σταματήσει.</a:t>
            </a:r>
            <a:endParaRPr lang="el-GR" sz="2400" dirty="0">
              <a:effectLst/>
              <a:ea typeface="Calibri" panose="020F0502020204030204" pitchFamily="34" charset="0"/>
              <a:cs typeface="Times New Roman" panose="02020603050405020304" pitchFamily="18" charset="0"/>
            </a:endParaRPr>
          </a:p>
          <a:p>
            <a:pPr algn="just">
              <a:buFont typeface="Wingdings" panose="05000000000000000000" pitchFamily="2" charset="2"/>
              <a:buChar char="q"/>
            </a:pPr>
            <a:endParaRPr lang="en-US" sz="2400" dirty="0"/>
          </a:p>
          <a:p>
            <a:pPr algn="just">
              <a:buFont typeface="Wingdings" panose="05000000000000000000" pitchFamily="2" charset="2"/>
              <a:buChar char="q"/>
            </a:pPr>
            <a:r>
              <a:rPr lang="el-GR" sz="2400" dirty="0">
                <a:solidFill>
                  <a:srgbClr val="000000"/>
                </a:solidFill>
                <a:effectLst/>
                <a:ea typeface="Calibri" panose="020F0502020204030204" pitchFamily="34" charset="0"/>
              </a:rPr>
              <a:t>Ο δεύτερος νόμος της φύσης: κάθε μέρος της ύλης εξεταζόμενο από μόνο του </a:t>
            </a:r>
            <a:r>
              <a:rPr lang="el-GR" sz="2400" b="1" dirty="0">
                <a:solidFill>
                  <a:srgbClr val="000000"/>
                </a:solidFill>
                <a:effectLst/>
                <a:ea typeface="Calibri" panose="020F0502020204030204" pitchFamily="34" charset="0"/>
              </a:rPr>
              <a:t>τείνει να κινείται ευθύγραμμα</a:t>
            </a:r>
            <a:r>
              <a:rPr lang="el-GR" sz="2400" dirty="0">
                <a:solidFill>
                  <a:srgbClr val="000000"/>
                </a:solidFill>
                <a:effectLst/>
                <a:ea typeface="Calibri" panose="020F0502020204030204" pitchFamily="34" charset="0"/>
              </a:rPr>
              <a:t>. Και έτσι κάθε σώμα που κινείται κυκλικά τείνει πάντα να απομακρύνεται από το κέντρο του κύκλου.</a:t>
            </a:r>
          </a:p>
          <a:p>
            <a:pPr algn="just">
              <a:buFont typeface="Wingdings" panose="05000000000000000000" pitchFamily="2" charset="2"/>
              <a:buChar char="q"/>
            </a:pPr>
            <a:endParaRPr lang="en-US" sz="2400" dirty="0"/>
          </a:p>
          <a:p>
            <a:pPr algn="just">
              <a:buFont typeface="Wingdings" panose="05000000000000000000" pitchFamily="2" charset="2"/>
              <a:buChar char="q"/>
            </a:pPr>
            <a:r>
              <a:rPr lang="el-GR" sz="2400" dirty="0">
                <a:solidFill>
                  <a:srgbClr val="000000"/>
                </a:solidFill>
                <a:effectLst/>
                <a:ea typeface="Calibri" panose="020F0502020204030204" pitchFamily="34" charset="0"/>
              </a:rPr>
              <a:t>Ο τρίτος νόμος: όταν ένα κινούμενο σώμα προσκρούσει σε ένα άλλο </a:t>
            </a:r>
            <a:r>
              <a:rPr lang="el-GR" sz="2400" b="1" dirty="0">
                <a:solidFill>
                  <a:srgbClr val="000000"/>
                </a:solidFill>
                <a:effectLst/>
                <a:ea typeface="Calibri" panose="020F0502020204030204" pitchFamily="34" charset="0"/>
              </a:rPr>
              <a:t>ισχυρότερο</a:t>
            </a:r>
            <a:r>
              <a:rPr lang="el-GR" sz="2400" dirty="0">
                <a:solidFill>
                  <a:srgbClr val="000000"/>
                </a:solidFill>
                <a:effectLst/>
                <a:ea typeface="Calibri" panose="020F0502020204030204" pitchFamily="34" charset="0"/>
              </a:rPr>
              <a:t> από το ίδιο, δε χάνει καθόλου την κίνησή του, αλλά αν προσκρούσει σε ένα</a:t>
            </a:r>
            <a:r>
              <a:rPr lang="el-GR" sz="2400" b="1" dirty="0">
                <a:solidFill>
                  <a:srgbClr val="000000"/>
                </a:solidFill>
                <a:effectLst/>
                <a:ea typeface="Calibri" panose="020F0502020204030204" pitchFamily="34" charset="0"/>
              </a:rPr>
              <a:t> ασθενέστερο </a:t>
            </a:r>
            <a:r>
              <a:rPr lang="el-GR" sz="2400" dirty="0">
                <a:solidFill>
                  <a:srgbClr val="000000"/>
                </a:solidFill>
                <a:effectLst/>
                <a:ea typeface="Calibri" panose="020F0502020204030204" pitchFamily="34" charset="0"/>
              </a:rPr>
              <a:t>χάνει τόση ποσότητα κίνησης όση μεταβιβάζει στο άλλο σώμα.</a:t>
            </a:r>
            <a:endParaRPr lang="en-US" sz="2400" dirty="0"/>
          </a:p>
        </p:txBody>
      </p:sp>
      <p:sp>
        <p:nvSpPr>
          <p:cNvPr id="4" name="TextBox 3">
            <a:extLst>
              <a:ext uri="{FF2B5EF4-FFF2-40B4-BE49-F238E27FC236}">
                <a16:creationId xmlns:a16="http://schemas.microsoft.com/office/drawing/2014/main" id="{4F64DE30-C28B-4CFA-8131-044A02255564}"/>
              </a:ext>
            </a:extLst>
          </p:cNvPr>
          <p:cNvSpPr txBox="1"/>
          <p:nvPr/>
        </p:nvSpPr>
        <p:spPr>
          <a:xfrm>
            <a:off x="611561" y="404664"/>
            <a:ext cx="8075239" cy="523220"/>
          </a:xfrm>
          <a:prstGeom prst="rect">
            <a:avLst/>
          </a:prstGeom>
          <a:noFill/>
        </p:spPr>
        <p:txBody>
          <a:bodyPr wrap="square">
            <a:spAutoFit/>
          </a:bodyPr>
          <a:lstStyle/>
          <a:p>
            <a:r>
              <a:rPr lang="el-GR" sz="2800" b="1" dirty="0">
                <a:solidFill>
                  <a:srgbClr val="FF0000"/>
                </a:solidFill>
                <a:effectLst/>
                <a:latin typeface="Times New Roman" panose="02020603050405020304" pitchFamily="18" charset="0"/>
                <a:ea typeface="Calibri" panose="020F0502020204030204" pitchFamily="34" charset="0"/>
              </a:rPr>
              <a:t>ΟΙ ΤΡΕΙΣ ΘΕΜΕΛΙΩΔΕΙΣ ΝΟΜΟΙ ΤΗΣ ΦΥΣΗΣ </a:t>
            </a:r>
            <a:endParaRPr lang="el-GR" sz="2800" dirty="0">
              <a:solidFill>
                <a:srgbClr val="FF0000"/>
              </a:solidFill>
            </a:endParaRPr>
          </a:p>
        </p:txBody>
      </p:sp>
    </p:spTree>
    <p:extLst>
      <p:ext uri="{BB962C8B-B14F-4D97-AF65-F5344CB8AC3E}">
        <p14:creationId xmlns:p14="http://schemas.microsoft.com/office/powerpoint/2010/main" val="206254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211" y="508000"/>
            <a:ext cx="8352589" cy="5962316"/>
          </a:xfrm>
        </p:spPr>
        <p:txBody>
          <a:bodyPr>
            <a:normAutofit fontScale="77500" lnSpcReduction="20000"/>
          </a:bodyPr>
          <a:lstStyle/>
          <a:p>
            <a:pPr marL="0" indent="0" algn="just">
              <a:buNone/>
            </a:pPr>
            <a:r>
              <a:rPr lang="el-GR" b="1" dirty="0">
                <a:latin typeface="+mn-lt"/>
              </a:rPr>
              <a:t>Γιατί ένα σώμα «το οποίο </a:t>
            </a:r>
            <a:r>
              <a:rPr lang="el-GR" b="1" dirty="0"/>
              <a:t>ρίχνουμε κάτω </a:t>
            </a:r>
            <a:r>
              <a:rPr lang="el-GR" b="1" dirty="0">
                <a:latin typeface="+mn-lt"/>
              </a:rPr>
              <a:t>εξακολουθεί να κινείται από το στιγμή που φεύγει από το χέρι;»</a:t>
            </a:r>
            <a:r>
              <a:rPr lang="el-GR" b="1" dirty="0"/>
              <a:t>.</a:t>
            </a:r>
          </a:p>
          <a:p>
            <a:pPr marL="0" indent="0" algn="just">
              <a:buNone/>
            </a:pPr>
            <a:endParaRPr lang="el-GR" dirty="0">
              <a:latin typeface="+mn-lt"/>
            </a:endParaRPr>
          </a:p>
          <a:p>
            <a:pPr marL="0" indent="0" algn="just">
              <a:buNone/>
            </a:pPr>
            <a:r>
              <a:rPr lang="el-GR" b="1" dirty="0">
                <a:solidFill>
                  <a:srgbClr val="FF0000"/>
                </a:solidFill>
                <a:latin typeface="+mn-lt"/>
              </a:rPr>
              <a:t>Δεν υπάρχει άλλη αιτία από (το ότι αυτό ακολουθεί) τον πρώτο νόμο. </a:t>
            </a:r>
          </a:p>
          <a:p>
            <a:pPr marL="0" indent="0" algn="just">
              <a:buNone/>
            </a:pPr>
            <a:endParaRPr lang="en-US" b="1" dirty="0">
              <a:solidFill>
                <a:srgbClr val="FF0000"/>
              </a:solidFill>
              <a:latin typeface="+mn-lt"/>
            </a:endParaRPr>
          </a:p>
          <a:p>
            <a:pPr marL="0" indent="0" algn="just">
              <a:buNone/>
            </a:pPr>
            <a:r>
              <a:rPr lang="el-GR" dirty="0"/>
              <a:t>«</a:t>
            </a:r>
            <a:r>
              <a:rPr lang="en-US" dirty="0">
                <a:latin typeface="+mn-lt"/>
              </a:rPr>
              <a:t>{</a:t>
            </a:r>
            <a:r>
              <a:rPr lang="el-GR" dirty="0">
                <a:latin typeface="+mn-lt"/>
              </a:rPr>
              <a:t>σύμφωνα με τους νόμους της φύσης</a:t>
            </a:r>
            <a:r>
              <a:rPr lang="en-US" dirty="0">
                <a:latin typeface="+mn-lt"/>
              </a:rPr>
              <a:t>}, </a:t>
            </a:r>
            <a:r>
              <a:rPr lang="el-GR" dirty="0"/>
              <a:t>από τη στιγμή που κάτι τίθεται σε κίνηση, [αυτό] εξακολουθεί να το κάνει μέχρι να ηρεμήσει από την επαφή του με άλλα σώματα».</a:t>
            </a:r>
            <a:endParaRPr lang="en-US" dirty="0">
              <a:latin typeface="+mn-lt"/>
            </a:endParaRPr>
          </a:p>
          <a:p>
            <a:pPr algn="just"/>
            <a:endParaRPr lang="en-US" dirty="0">
              <a:latin typeface="+mn-lt"/>
            </a:endParaRPr>
          </a:p>
          <a:p>
            <a:pPr marL="0" indent="0" algn="just">
              <a:buNone/>
            </a:pPr>
            <a:r>
              <a:rPr lang="el-GR" dirty="0">
                <a:latin typeface="+mn-lt"/>
              </a:rPr>
              <a:t>Ο πρώτος νόμος ακολουθεί αμέσως από την ΑΔΠΚ</a:t>
            </a:r>
            <a:r>
              <a:rPr lang="en-US" dirty="0">
                <a:latin typeface="+mn-lt"/>
              </a:rPr>
              <a:t> </a:t>
            </a:r>
            <a:r>
              <a:rPr lang="el-GR" dirty="0"/>
              <a:t>και άρα από το αμετάβλητο του Θεού.</a:t>
            </a:r>
            <a:r>
              <a:rPr lang="en-US" dirty="0">
                <a:latin typeface="+mn-lt"/>
              </a:rPr>
              <a:t> </a:t>
            </a:r>
            <a:endParaRPr lang="el-GR" dirty="0">
              <a:latin typeface="+mn-lt"/>
            </a:endParaRPr>
          </a:p>
          <a:p>
            <a:pPr marL="0" indent="0" algn="just">
              <a:buNone/>
            </a:pPr>
            <a:endParaRPr lang="el-GR" dirty="0">
              <a:latin typeface="+mn-lt"/>
            </a:endParaRPr>
          </a:p>
          <a:p>
            <a:pPr marL="0" indent="0" algn="just">
              <a:buNone/>
            </a:pPr>
            <a:r>
              <a:rPr lang="el-GR" dirty="0">
                <a:latin typeface="+mn-lt"/>
              </a:rPr>
              <a:t>Από τη στιγμή που διατηρείται η ποσότητα της κίνησης, ό,τι βρίσκεται σε κίνηση διατηρεί την ποσότητα της κίνησής του.</a:t>
            </a:r>
            <a:r>
              <a:rPr lang="en-US" dirty="0">
                <a:latin typeface="+mn-lt"/>
              </a:rPr>
              <a:t> </a:t>
            </a:r>
            <a:r>
              <a:rPr lang="el-GR" b="1" dirty="0">
                <a:solidFill>
                  <a:srgbClr val="FF0000"/>
                </a:solidFill>
                <a:latin typeface="+mn-lt"/>
              </a:rPr>
              <a:t>Και άρα εξακολουθεί να κινείται μέχρι η ΠΚ να διαφοροποιηθεί από μια κρούση. </a:t>
            </a:r>
            <a:endParaRPr lang="en-US" dirty="0">
              <a:latin typeface="+mn-lt"/>
            </a:endParaRPr>
          </a:p>
        </p:txBody>
      </p:sp>
    </p:spTree>
    <p:extLst>
      <p:ext uri="{BB962C8B-B14F-4D97-AF65-F5344CB8AC3E}">
        <p14:creationId xmlns:p14="http://schemas.microsoft.com/office/powerpoint/2010/main" val="3053497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5046"/>
          </a:xfrm>
        </p:spPr>
        <p:txBody>
          <a:bodyPr>
            <a:normAutofit/>
          </a:bodyPr>
          <a:lstStyle/>
          <a:p>
            <a:r>
              <a:rPr lang="el-GR" sz="4000" b="1" dirty="0">
                <a:solidFill>
                  <a:srgbClr val="FF0000"/>
                </a:solidFill>
                <a:latin typeface="+mn-lt"/>
              </a:rPr>
              <a:t>Τι συμβαίνει στις κρούσεις;</a:t>
            </a:r>
            <a:endParaRPr lang="en-US" sz="4000" b="1" dirty="0">
              <a:solidFill>
                <a:srgbClr val="FF0000"/>
              </a:solidFill>
              <a:latin typeface="+mn-lt"/>
            </a:endParaRPr>
          </a:p>
        </p:txBody>
      </p:sp>
      <p:sp>
        <p:nvSpPr>
          <p:cNvPr id="3" name="Content Placeholder 2"/>
          <p:cNvSpPr>
            <a:spLocks noGrp="1"/>
          </p:cNvSpPr>
          <p:nvPr>
            <p:ph idx="1"/>
          </p:nvPr>
        </p:nvSpPr>
        <p:spPr>
          <a:xfrm>
            <a:off x="457200" y="1149684"/>
            <a:ext cx="8229600" cy="5400842"/>
          </a:xfrm>
        </p:spPr>
        <p:txBody>
          <a:bodyPr>
            <a:normAutofit fontScale="92500" lnSpcReduction="10000"/>
          </a:bodyPr>
          <a:lstStyle/>
          <a:p>
            <a:pPr algn="just">
              <a:buFont typeface="Wingdings" panose="05000000000000000000" pitchFamily="2" charset="2"/>
              <a:buChar char="q"/>
            </a:pPr>
            <a:r>
              <a:rPr lang="el-GR" dirty="0">
                <a:latin typeface="+mn-lt"/>
              </a:rPr>
              <a:t> Δυο σώματα κινούνται σύμφωνα και τα δυο με τον πρώτο νόμο</a:t>
            </a:r>
            <a:r>
              <a:rPr lang="en-US" dirty="0">
                <a:latin typeface="+mn-lt"/>
              </a:rPr>
              <a:t>. </a:t>
            </a:r>
          </a:p>
          <a:p>
            <a:pPr algn="just">
              <a:buFont typeface="Wingdings" panose="05000000000000000000" pitchFamily="2" charset="2"/>
              <a:buChar char="q"/>
            </a:pPr>
            <a:r>
              <a:rPr lang="el-GR" dirty="0">
                <a:latin typeface="+mn-lt"/>
              </a:rPr>
              <a:t> Τα σώματα διατηρούν την κινητική τους κατάσταση, εκτός και εάν συγκρουστούν με άλλα σώματα. </a:t>
            </a:r>
            <a:endParaRPr lang="en-US" dirty="0">
              <a:latin typeface="+mn-lt"/>
            </a:endParaRPr>
          </a:p>
          <a:p>
            <a:pPr algn="just">
              <a:buFont typeface="Wingdings" panose="05000000000000000000" pitchFamily="2" charset="2"/>
              <a:buChar char="q"/>
            </a:pPr>
            <a:r>
              <a:rPr lang="el-GR" dirty="0">
                <a:latin typeface="+mn-lt"/>
              </a:rPr>
              <a:t> Όταν συμβεί μια κρούση κάθε ένα από τα σώματα Α και Β τείνει να κινείται σύμφωνα με τον πρώτο νόμο (διατηρεί την κινητική του κατάσταση) </a:t>
            </a:r>
            <a:r>
              <a:rPr lang="el-GR" b="1" dirty="0">
                <a:latin typeface="+mn-lt"/>
              </a:rPr>
              <a:t>αλλά αυτό δεν είναι δυνατό και για τα δύο</a:t>
            </a:r>
            <a:r>
              <a:rPr lang="el-GR" dirty="0">
                <a:latin typeface="+mn-lt"/>
              </a:rPr>
              <a:t>!</a:t>
            </a:r>
            <a:endParaRPr lang="en-US" dirty="0">
              <a:latin typeface="+mn-lt"/>
            </a:endParaRPr>
          </a:p>
          <a:p>
            <a:pPr marL="0" indent="0" algn="just">
              <a:buNone/>
            </a:pPr>
            <a:r>
              <a:rPr lang="el-GR" b="1" dirty="0">
                <a:solidFill>
                  <a:srgbClr val="FF0000"/>
                </a:solidFill>
                <a:latin typeface="+mn-lt"/>
              </a:rPr>
              <a:t>Τι προκαλεί (καθορίζει) την αλλαγή της κινητικής κατάστασης; Ο τρίτος νόμος. </a:t>
            </a:r>
            <a:endParaRPr lang="en-US" b="1" dirty="0">
              <a:solidFill>
                <a:srgbClr val="FF0000"/>
              </a:solidFill>
              <a:latin typeface="+mn-lt"/>
            </a:endParaRPr>
          </a:p>
        </p:txBody>
      </p:sp>
    </p:spTree>
    <p:extLst>
      <p:ext uri="{BB962C8B-B14F-4D97-AF65-F5344CB8AC3E}">
        <p14:creationId xmlns:p14="http://schemas.microsoft.com/office/powerpoint/2010/main" val="33232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
              <a:buNone/>
            </a:pPr>
            <a:r>
              <a:rPr lang="el-GR" dirty="0"/>
              <a:t>… </a:t>
            </a:r>
            <a:r>
              <a:rPr lang="el-GR" dirty="0">
                <a:solidFill>
                  <a:srgbClr val="FF0000"/>
                </a:solidFill>
              </a:rPr>
              <a:t>Δεν είναι ανάγκη οι υποθέσεις αυτές να είναι αληθείς</a:t>
            </a:r>
            <a:r>
              <a:rPr lang="el-GR" dirty="0"/>
              <a:t>. Δεν είναι ανάγκη καν να είναι αληθοφανείς. Το μόνο που χρειάζεται είναι </a:t>
            </a:r>
            <a:r>
              <a:rPr lang="el-GR" dirty="0">
                <a:solidFill>
                  <a:srgbClr val="FF0000"/>
                </a:solidFill>
              </a:rPr>
              <a:t>το αποτέλεσμα του υπολογισμού στον οποίον καταλήγουν να συμφωνεί με τις παρατηρήσεις</a:t>
            </a:r>
            <a:r>
              <a:rPr lang="el-GR" dirty="0"/>
              <a:t>. </a:t>
            </a:r>
            <a:endParaRPr lang="en-US" dirty="0"/>
          </a:p>
          <a:p>
            <a:endParaRPr lang="en-US" dirty="0"/>
          </a:p>
        </p:txBody>
      </p:sp>
    </p:spTree>
    <p:extLst>
      <p:ext uri="{BB962C8B-B14F-4D97-AF65-F5344CB8AC3E}">
        <p14:creationId xmlns:p14="http://schemas.microsoft.com/office/powerpoint/2010/main" val="3588012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46348"/>
            <a:ext cx="8928992" cy="6165304"/>
          </a:xfrm>
        </p:spPr>
        <p:txBody>
          <a:bodyPr>
            <a:noAutofit/>
          </a:bodyPr>
          <a:lstStyle/>
          <a:p>
            <a:pPr marL="0" indent="0">
              <a:buNone/>
            </a:pPr>
            <a:r>
              <a:rPr lang="el-GR" sz="2000" b="1" dirty="0">
                <a:solidFill>
                  <a:srgbClr val="FF0000"/>
                </a:solidFill>
              </a:rPr>
              <a:t>Όταν δυο σώματα συγκρούονται, υπάρχουν δυο ενδεχόμενα</a:t>
            </a:r>
            <a:r>
              <a:rPr lang="en-US" sz="2000" b="1" dirty="0">
                <a:solidFill>
                  <a:srgbClr val="FF0000"/>
                </a:solidFill>
              </a:rPr>
              <a:t>:</a:t>
            </a:r>
          </a:p>
          <a:p>
            <a:pPr marL="514350" indent="-514350" algn="just">
              <a:buFont typeface="+mj-lt"/>
              <a:buAutoNum type="alphaUcPeriod"/>
            </a:pPr>
            <a:r>
              <a:rPr lang="el-GR" sz="2000" dirty="0"/>
              <a:t>Το κινούμενο σώμα Α έχει «τη </a:t>
            </a:r>
            <a:r>
              <a:rPr lang="el-GR" sz="2000" b="1" dirty="0"/>
              <a:t>δύναμη</a:t>
            </a:r>
            <a:r>
              <a:rPr lang="el-GR" sz="2000" dirty="0"/>
              <a:t> να εξακολουθήσει να κινείται σε ευθεία γραμμή»</a:t>
            </a:r>
            <a:r>
              <a:rPr lang="en-US" sz="2000" dirty="0"/>
              <a:t> </a:t>
            </a:r>
            <a:r>
              <a:rPr lang="el-GR" sz="2000" dirty="0"/>
              <a:t>- έστω </a:t>
            </a:r>
            <a:r>
              <a:rPr lang="en-US" sz="2000" b="1" dirty="0"/>
              <a:t>F</a:t>
            </a:r>
            <a:endParaRPr lang="el-GR" sz="2000" b="1" dirty="0"/>
          </a:p>
          <a:p>
            <a:pPr marL="514350" indent="-514350" algn="just">
              <a:buFont typeface="+mj-lt"/>
              <a:buAutoNum type="alphaUcPeriod"/>
            </a:pPr>
            <a:r>
              <a:rPr lang="en-US" sz="2000" dirty="0"/>
              <a:t>To </a:t>
            </a:r>
            <a:r>
              <a:rPr lang="el-GR" sz="2000" dirty="0"/>
              <a:t>σώμα </a:t>
            </a:r>
            <a:r>
              <a:rPr lang="en-US" sz="2000" dirty="0"/>
              <a:t>B </a:t>
            </a:r>
            <a:r>
              <a:rPr lang="el-GR" sz="2000" dirty="0"/>
              <a:t>έχει τη </a:t>
            </a:r>
            <a:r>
              <a:rPr lang="el-GR" sz="2000" b="1" dirty="0"/>
              <a:t>δύναμη</a:t>
            </a:r>
            <a:r>
              <a:rPr lang="el-GR" sz="2000" dirty="0"/>
              <a:t> «να αντιστέκεται σε αυτό» - έστω </a:t>
            </a:r>
            <a:r>
              <a:rPr lang="en-US" sz="2000" b="1" dirty="0"/>
              <a:t>F’</a:t>
            </a:r>
            <a:endParaRPr lang="el-GR" sz="2000" b="1" dirty="0"/>
          </a:p>
          <a:p>
            <a:pPr marL="514350" indent="-514350" algn="just">
              <a:buFont typeface="+mj-lt"/>
              <a:buAutoNum type="alphaUcPeriod"/>
            </a:pPr>
            <a:endParaRPr lang="el-GR" sz="2000" b="1" dirty="0"/>
          </a:p>
          <a:p>
            <a:pPr marL="0" indent="0" algn="just">
              <a:buNone/>
            </a:pPr>
            <a:r>
              <a:rPr lang="el-GR" sz="2000" b="1" dirty="0"/>
              <a:t>Επομένως:</a:t>
            </a:r>
            <a:endParaRPr lang="en-US" sz="2000" b="1" dirty="0"/>
          </a:p>
          <a:p>
            <a:pPr algn="just">
              <a:buFont typeface="Wingdings" panose="05000000000000000000" pitchFamily="2" charset="2"/>
              <a:buChar char="q"/>
            </a:pPr>
            <a:r>
              <a:rPr lang="el-GR" sz="2000" dirty="0"/>
              <a:t>Εάν </a:t>
            </a:r>
            <a:r>
              <a:rPr lang="en-US" sz="2000" dirty="0"/>
              <a:t>F&lt;F’, </a:t>
            </a:r>
            <a:r>
              <a:rPr lang="el-GR" sz="2000" dirty="0"/>
              <a:t>το </a:t>
            </a:r>
            <a:r>
              <a:rPr lang="en-US" sz="2000" dirty="0"/>
              <a:t>A  </a:t>
            </a:r>
            <a:r>
              <a:rPr lang="el-GR" sz="2000" dirty="0"/>
              <a:t>«στρέφεται προς κάποια άλλη κατεύθυνση, διατηρώντας την ποσότητα της κίνησής του και αλλάζοντας μόνο την κατεύθυνση αυτής της κίνησης»</a:t>
            </a:r>
            <a:r>
              <a:rPr lang="en-US" sz="2000" dirty="0"/>
              <a:t>.</a:t>
            </a:r>
          </a:p>
          <a:p>
            <a:pPr algn="just">
              <a:buFont typeface="Wingdings" panose="05000000000000000000" pitchFamily="2" charset="2"/>
              <a:buChar char="q"/>
            </a:pPr>
            <a:r>
              <a:rPr lang="el-GR" sz="2000" dirty="0"/>
              <a:t>Εάν</a:t>
            </a:r>
            <a:r>
              <a:rPr lang="en-US" sz="2000" dirty="0"/>
              <a:t>  F&gt;F’, </a:t>
            </a:r>
            <a:r>
              <a:rPr lang="el-GR" sz="2000" dirty="0"/>
              <a:t>το </a:t>
            </a:r>
            <a:r>
              <a:rPr lang="en-US" sz="2000" dirty="0"/>
              <a:t>A </a:t>
            </a:r>
            <a:r>
              <a:rPr lang="el-GR" sz="2000" dirty="0"/>
              <a:t>«μετακινεί και το άλλο σώμα μαζί του, και χάνει τόση από την κίνησή του όση δίνει στο άλλο σώμα».</a:t>
            </a:r>
            <a:endParaRPr lang="en-US" sz="2000" dirty="0"/>
          </a:p>
          <a:p>
            <a:pPr marL="0" indent="0" algn="just">
              <a:buNone/>
            </a:pPr>
            <a:r>
              <a:rPr lang="en-US" sz="2000" dirty="0"/>
              <a:t> </a:t>
            </a:r>
          </a:p>
          <a:p>
            <a:pPr marL="0" indent="0" algn="just">
              <a:buNone/>
            </a:pPr>
            <a:r>
              <a:rPr lang="el-GR" sz="2000" b="1" dirty="0"/>
              <a:t>Και στις δυο περιπτώσεις</a:t>
            </a:r>
            <a:r>
              <a:rPr lang="en-US" sz="2000" b="1" dirty="0"/>
              <a:t>,</a:t>
            </a:r>
            <a:r>
              <a:rPr lang="el-GR" sz="2000" b="1" dirty="0"/>
              <a:t> </a:t>
            </a:r>
            <a:r>
              <a:rPr lang="el-GR" sz="2000" b="1" dirty="0">
                <a:solidFill>
                  <a:srgbClr val="FF0000"/>
                </a:solidFill>
              </a:rPr>
              <a:t>ικανοποιείται η ΑΔΠΚ.</a:t>
            </a:r>
            <a:r>
              <a:rPr lang="en-US" sz="2000" dirty="0"/>
              <a:t> </a:t>
            </a:r>
            <a:endParaRPr lang="el-GR" sz="2000" dirty="0"/>
          </a:p>
          <a:p>
            <a:pPr marL="514350" indent="-514350" algn="just">
              <a:buFont typeface="+mj-lt"/>
              <a:buAutoNum type="alphaUcPeriod"/>
            </a:pPr>
            <a:r>
              <a:rPr lang="el-GR" sz="2000" dirty="0"/>
              <a:t>Στην πρώτη περίπτωση, το </a:t>
            </a:r>
            <a:r>
              <a:rPr lang="en-US" sz="2000" dirty="0"/>
              <a:t>A </a:t>
            </a:r>
            <a:r>
              <a:rPr lang="el-GR" sz="2000" dirty="0"/>
              <a:t>διατηρεί την ποσότητα της κίνησής του και αλλάζει κατεύθυνση. Επομένως δεν αλλάζει η ποσότητα κίνησης του Β. Η ολική ΠΚ διατηρείται. </a:t>
            </a:r>
          </a:p>
          <a:p>
            <a:pPr marL="514350" indent="-514350" algn="just">
              <a:buFont typeface="+mj-lt"/>
              <a:buAutoNum type="alphaUcPeriod"/>
            </a:pPr>
            <a:r>
              <a:rPr lang="el-GR" sz="2000" dirty="0"/>
              <a:t>Στη δεύτερη περίπτωση, το Α χάνει ένα μέρος της ΠΚ του, αλλά αυτό προστίθεται  στο Β. </a:t>
            </a:r>
            <a:endParaRPr lang="en-US" sz="2000" dirty="0"/>
          </a:p>
        </p:txBody>
      </p:sp>
    </p:spTree>
    <p:extLst>
      <p:ext uri="{BB962C8B-B14F-4D97-AF65-F5344CB8AC3E}">
        <p14:creationId xmlns:p14="http://schemas.microsoft.com/office/powerpoint/2010/main" val="2467122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0408"/>
            <a:ext cx="8229600" cy="4577184"/>
          </a:xfrm>
        </p:spPr>
        <p:txBody>
          <a:bodyPr>
            <a:normAutofit/>
          </a:bodyPr>
          <a:lstStyle/>
          <a:p>
            <a:pPr marL="0" indent="0" algn="just">
              <a:buNone/>
            </a:pPr>
            <a:r>
              <a:rPr lang="en-US" sz="3600" b="1" dirty="0"/>
              <a:t>Descartes: </a:t>
            </a:r>
            <a:endParaRPr lang="el-GR" sz="3600" b="1" dirty="0"/>
          </a:p>
          <a:p>
            <a:pPr marL="0" indent="0" algn="just">
              <a:buNone/>
            </a:pPr>
            <a:endParaRPr lang="el-GR" sz="3600" b="1" dirty="0"/>
          </a:p>
          <a:p>
            <a:pPr marL="0" indent="0" algn="just">
              <a:buNone/>
            </a:pPr>
            <a:r>
              <a:rPr lang="el-GR" sz="3600" b="1" dirty="0"/>
              <a:t>«Όλες οι </a:t>
            </a:r>
            <a:r>
              <a:rPr lang="el-GR" sz="3600" b="1" dirty="0">
                <a:solidFill>
                  <a:srgbClr val="FF0000"/>
                </a:solidFill>
              </a:rPr>
              <a:t>ατομικές αιτίες </a:t>
            </a:r>
            <a:r>
              <a:rPr lang="el-GR" sz="3600" b="1" dirty="0"/>
              <a:t>των αλλαγών που συμβαίνουν [στην κίνηση] των σωμάτων </a:t>
            </a:r>
            <a:r>
              <a:rPr lang="el-GR" sz="3600" b="1" dirty="0">
                <a:solidFill>
                  <a:srgbClr val="FF0000"/>
                </a:solidFill>
              </a:rPr>
              <a:t>υπόκεινται στον τρίτο αυτό νόμο</a:t>
            </a:r>
            <a:r>
              <a:rPr lang="el-GR" sz="3600" b="1" dirty="0"/>
              <a:t>, ή τουλάχιστον εκείνες οι αιτίες οι οποίες είναι φυσικές». </a:t>
            </a:r>
            <a:endParaRPr lang="en-US" sz="3600" b="1" dirty="0"/>
          </a:p>
        </p:txBody>
      </p:sp>
    </p:spTree>
    <p:extLst>
      <p:ext uri="{BB962C8B-B14F-4D97-AF65-F5344CB8AC3E}">
        <p14:creationId xmlns:p14="http://schemas.microsoft.com/office/powerpoint/2010/main" val="14458817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511216"/>
          </a:xfrm>
        </p:spPr>
        <p:txBody>
          <a:bodyPr>
            <a:normAutofit fontScale="77500" lnSpcReduction="20000"/>
          </a:bodyPr>
          <a:lstStyle/>
          <a:p>
            <a:pPr lvl="0" algn="just">
              <a:buFont typeface="Wingdings" panose="05000000000000000000" pitchFamily="2" charset="2"/>
              <a:buChar char="q"/>
            </a:pPr>
            <a:r>
              <a:rPr lang="el-GR" dirty="0"/>
              <a:t>Τα </a:t>
            </a:r>
            <a:r>
              <a:rPr lang="en-GB" dirty="0"/>
              <a:t>A </a:t>
            </a:r>
            <a:r>
              <a:rPr lang="el-GR" dirty="0"/>
              <a:t>και</a:t>
            </a:r>
            <a:r>
              <a:rPr lang="en-GB" dirty="0"/>
              <a:t> B </a:t>
            </a:r>
            <a:r>
              <a:rPr lang="el-GR" dirty="0"/>
              <a:t>έχουν ίσο όγκο αλλά αντίθετες και ίσες ταχύτητες </a:t>
            </a:r>
          </a:p>
          <a:p>
            <a:pPr lvl="0" algn="just">
              <a:buFont typeface="Wingdings" panose="05000000000000000000" pitchFamily="2" charset="2"/>
              <a:buChar char="q"/>
            </a:pPr>
            <a:r>
              <a:rPr lang="el-GR" dirty="0"/>
              <a:t>Το </a:t>
            </a:r>
            <a:r>
              <a:rPr lang="en-GB" dirty="0"/>
              <a:t>A </a:t>
            </a:r>
            <a:r>
              <a:rPr lang="el-GR" dirty="0"/>
              <a:t>είναι </a:t>
            </a:r>
            <a:r>
              <a:rPr lang="en-GB" dirty="0"/>
              <a:t>(</a:t>
            </a:r>
            <a:r>
              <a:rPr lang="el-GR" dirty="0"/>
              <a:t>έστω και ελάχιστα</a:t>
            </a:r>
            <a:r>
              <a:rPr lang="en-GB" dirty="0"/>
              <a:t>) </a:t>
            </a:r>
            <a:r>
              <a:rPr lang="el-GR" dirty="0"/>
              <a:t>πιο </a:t>
            </a:r>
            <a:r>
              <a:rPr lang="el-GR" u="sng" dirty="0"/>
              <a:t>ογκώδες</a:t>
            </a:r>
            <a:r>
              <a:rPr lang="el-GR" dirty="0"/>
              <a:t> από</a:t>
            </a:r>
            <a:r>
              <a:rPr lang="en-GB" dirty="0"/>
              <a:t> </a:t>
            </a:r>
            <a:r>
              <a:rPr lang="el-GR" dirty="0"/>
              <a:t>το</a:t>
            </a:r>
            <a:r>
              <a:rPr lang="en-GB" dirty="0"/>
              <a:t> B, </a:t>
            </a:r>
            <a:r>
              <a:rPr lang="el-GR" dirty="0"/>
              <a:t>αλλά τα δυο σώματα έχουν ίσες και αντίθετες ταχύτητες</a:t>
            </a:r>
          </a:p>
          <a:p>
            <a:pPr lvl="0" algn="just">
              <a:buFont typeface="Wingdings" panose="05000000000000000000" pitchFamily="2" charset="2"/>
              <a:buChar char="q"/>
            </a:pPr>
            <a:r>
              <a:rPr lang="el-GR" dirty="0"/>
              <a:t>Τα Α</a:t>
            </a:r>
            <a:r>
              <a:rPr lang="en-GB" dirty="0"/>
              <a:t> </a:t>
            </a:r>
            <a:r>
              <a:rPr lang="el-GR" dirty="0"/>
              <a:t>και</a:t>
            </a:r>
            <a:r>
              <a:rPr lang="en-GB" dirty="0"/>
              <a:t> B </a:t>
            </a:r>
            <a:r>
              <a:rPr lang="el-GR" dirty="0"/>
              <a:t>έχουν τον ίδιο όγκο, αλλά το Α είναι (έστω και ελάχιστα ) </a:t>
            </a:r>
            <a:r>
              <a:rPr lang="el-GR" u="sng" dirty="0"/>
              <a:t>ταχύτερο</a:t>
            </a:r>
            <a:r>
              <a:rPr lang="el-GR" dirty="0"/>
              <a:t> από το </a:t>
            </a:r>
            <a:r>
              <a:rPr lang="en-GB" dirty="0"/>
              <a:t>B</a:t>
            </a:r>
            <a:endParaRPr lang="en-US" dirty="0"/>
          </a:p>
          <a:p>
            <a:pPr lvl="0" algn="just">
              <a:buFont typeface="Wingdings" panose="05000000000000000000" pitchFamily="2" charset="2"/>
              <a:buChar char="q"/>
            </a:pPr>
            <a:r>
              <a:rPr lang="el-GR" dirty="0"/>
              <a:t>Το </a:t>
            </a:r>
            <a:r>
              <a:rPr lang="en-GB" dirty="0"/>
              <a:t>A </a:t>
            </a:r>
            <a:r>
              <a:rPr lang="el-GR" dirty="0"/>
              <a:t>είναι σε ηρεμία αλλά (έστω και ελάχιστα) πιο ογκώδες από το Β, το οποίο κινείται (ανεξάρτητα από το πόσο γρήγορα) προς το Α.</a:t>
            </a:r>
            <a:endParaRPr lang="en-US" dirty="0"/>
          </a:p>
          <a:p>
            <a:pPr lvl="0" algn="just">
              <a:buFont typeface="Wingdings" panose="05000000000000000000" pitchFamily="2" charset="2"/>
              <a:buChar char="q"/>
            </a:pPr>
            <a:r>
              <a:rPr lang="el-GR" dirty="0"/>
              <a:t>Το </a:t>
            </a:r>
            <a:r>
              <a:rPr lang="en-GB" dirty="0"/>
              <a:t>A </a:t>
            </a:r>
            <a:r>
              <a:rPr lang="el-GR" dirty="0"/>
              <a:t>είναι σε πλήρη ηρεμία αλλά (έστω και ελάχιστα) λιγότερο ογκώδες από το Β, που κινείται (ανεξάρτητα από το πόσο σιγά) προς το Α.</a:t>
            </a:r>
            <a:endParaRPr lang="en-US" dirty="0"/>
          </a:p>
          <a:p>
            <a:pPr lvl="0" algn="just">
              <a:buFont typeface="Wingdings" panose="05000000000000000000" pitchFamily="2" charset="2"/>
              <a:buChar char="q"/>
            </a:pPr>
            <a:r>
              <a:rPr lang="el-GR" dirty="0"/>
              <a:t>Το </a:t>
            </a:r>
            <a:r>
              <a:rPr lang="en-GB" dirty="0"/>
              <a:t>A </a:t>
            </a:r>
            <a:r>
              <a:rPr lang="el-GR" dirty="0"/>
              <a:t>βρίσκεται σε ηρεμία αλλά έχει τον ίδιο όγκο με το Β, το οποίο κινείται προς το </a:t>
            </a:r>
            <a:r>
              <a:rPr lang="en-GB" dirty="0"/>
              <a:t>A</a:t>
            </a:r>
            <a:endParaRPr lang="en-US" dirty="0"/>
          </a:p>
          <a:p>
            <a:pPr lvl="0" algn="just">
              <a:buFont typeface="Wingdings" panose="05000000000000000000" pitchFamily="2" charset="2"/>
              <a:buChar char="q"/>
            </a:pPr>
            <a:r>
              <a:rPr lang="el-GR" dirty="0"/>
              <a:t>Τα </a:t>
            </a:r>
            <a:r>
              <a:rPr lang="en-GB" dirty="0"/>
              <a:t>A </a:t>
            </a:r>
            <a:r>
              <a:rPr lang="el-GR" dirty="0"/>
              <a:t>και</a:t>
            </a:r>
            <a:r>
              <a:rPr lang="en-GB" dirty="0"/>
              <a:t> B </a:t>
            </a:r>
            <a:r>
              <a:rPr lang="el-GR" dirty="0"/>
              <a:t>κινούνται προς την ίδια κατεύθυνση, με διαφορετικές ταχύτητες και διαφορετικούς όγκους. </a:t>
            </a:r>
            <a:endParaRPr lang="en-US" dirty="0"/>
          </a:p>
        </p:txBody>
      </p:sp>
    </p:spTree>
    <p:extLst>
      <p:ext uri="{BB962C8B-B14F-4D97-AF65-F5344CB8AC3E}">
        <p14:creationId xmlns:p14="http://schemas.microsoft.com/office/powerpoint/2010/main" val="1260956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1896"/>
            <a:ext cx="8229600" cy="5761788"/>
          </a:xfrm>
        </p:spPr>
        <p:txBody>
          <a:bodyPr>
            <a:normAutofit fontScale="92500"/>
          </a:bodyPr>
          <a:lstStyle/>
          <a:p>
            <a:pPr marL="0" indent="0" algn="just">
              <a:buNone/>
            </a:pPr>
            <a:r>
              <a:rPr lang="el-GR" dirty="0">
                <a:latin typeface="+mn-lt"/>
              </a:rPr>
              <a:t>Στη Σχολαστική παράδοση, οι δευτερεύουσες και επιμέρους αιτίες εξηγούν </a:t>
            </a:r>
            <a:r>
              <a:rPr lang="el-GR" b="1" dirty="0">
                <a:solidFill>
                  <a:srgbClr val="FF0000"/>
                </a:solidFill>
                <a:latin typeface="+mn-lt"/>
              </a:rPr>
              <a:t>τη διαφορετικότητα που υπάρχει στη φύση</a:t>
            </a:r>
            <a:r>
              <a:rPr lang="el-GR" b="1" dirty="0">
                <a:solidFill>
                  <a:srgbClr val="FF0000"/>
                </a:solidFill>
              </a:rPr>
              <a:t>.</a:t>
            </a:r>
            <a:endParaRPr lang="en-US" dirty="0">
              <a:latin typeface="+mn-lt"/>
            </a:endParaRPr>
          </a:p>
          <a:p>
            <a:pPr marL="0" indent="0" algn="just">
              <a:buNone/>
            </a:pPr>
            <a:r>
              <a:rPr lang="en-US" dirty="0">
                <a:latin typeface="+mn-lt"/>
              </a:rPr>
              <a:t> </a:t>
            </a:r>
          </a:p>
          <a:p>
            <a:pPr algn="just">
              <a:buFont typeface="Wingdings" panose="05000000000000000000" pitchFamily="2" charset="2"/>
              <a:buChar char="§"/>
            </a:pPr>
            <a:r>
              <a:rPr lang="el-GR" b="1" dirty="0">
                <a:solidFill>
                  <a:srgbClr val="002060"/>
                </a:solidFill>
                <a:latin typeface="+mn-lt"/>
              </a:rPr>
              <a:t>Υποκείμενες</a:t>
            </a:r>
            <a:r>
              <a:rPr lang="el-GR" dirty="0">
                <a:latin typeface="+mn-lt"/>
              </a:rPr>
              <a:t> αιτίες</a:t>
            </a:r>
            <a:r>
              <a:rPr lang="el-GR" dirty="0"/>
              <a:t>, αλλά παρ’ όλα αυτά </a:t>
            </a:r>
            <a:r>
              <a:rPr lang="el-GR" b="1" dirty="0">
                <a:solidFill>
                  <a:srgbClr val="002060"/>
                </a:solidFill>
              </a:rPr>
              <a:t>αιτίες</a:t>
            </a:r>
            <a:endParaRPr lang="en-US" b="1" dirty="0">
              <a:solidFill>
                <a:srgbClr val="002060"/>
              </a:solidFill>
              <a:latin typeface="+mn-lt"/>
            </a:endParaRPr>
          </a:p>
          <a:p>
            <a:pPr algn="just">
              <a:buFont typeface="Wingdings" panose="05000000000000000000" pitchFamily="2" charset="2"/>
              <a:buChar char="§"/>
            </a:pPr>
            <a:r>
              <a:rPr lang="el-GR" dirty="0">
                <a:latin typeface="+mn-lt"/>
              </a:rPr>
              <a:t>Δευτερεύουσες αιτίες ως </a:t>
            </a:r>
            <a:r>
              <a:rPr lang="el-GR" b="1" dirty="0">
                <a:solidFill>
                  <a:srgbClr val="002060"/>
                </a:solidFill>
                <a:latin typeface="+mn-lt"/>
              </a:rPr>
              <a:t>Εργαλεία</a:t>
            </a:r>
            <a:r>
              <a:rPr lang="el-GR" dirty="0">
                <a:latin typeface="+mn-lt"/>
              </a:rPr>
              <a:t> </a:t>
            </a:r>
            <a:endParaRPr lang="en-US" dirty="0">
              <a:latin typeface="+mn-lt"/>
            </a:endParaRPr>
          </a:p>
          <a:p>
            <a:pPr algn="just">
              <a:buFont typeface="Wingdings" panose="05000000000000000000" pitchFamily="2" charset="2"/>
              <a:buChar char="§"/>
            </a:pPr>
            <a:r>
              <a:rPr lang="el-GR" dirty="0">
                <a:latin typeface="+mn-lt"/>
              </a:rPr>
              <a:t>Όπως τα εργαλεία ενός τεχνίτη</a:t>
            </a:r>
            <a:r>
              <a:rPr lang="en-US" dirty="0">
                <a:latin typeface="+mn-lt"/>
              </a:rPr>
              <a:t> </a:t>
            </a:r>
          </a:p>
          <a:p>
            <a:pPr algn="just">
              <a:buFont typeface="Wingdings" panose="05000000000000000000" pitchFamily="2" charset="2"/>
              <a:buChar char="§"/>
            </a:pPr>
            <a:r>
              <a:rPr lang="en-US" dirty="0">
                <a:latin typeface="+mn-lt"/>
              </a:rPr>
              <a:t>O </a:t>
            </a:r>
            <a:r>
              <a:rPr lang="el-GR" dirty="0">
                <a:latin typeface="+mn-lt"/>
              </a:rPr>
              <a:t>τεχνίτης ως μια πρώτη αιτία, το εργαλείο ως </a:t>
            </a:r>
            <a:r>
              <a:rPr lang="el-GR" b="1" dirty="0">
                <a:solidFill>
                  <a:srgbClr val="002060"/>
                </a:solidFill>
                <a:latin typeface="+mn-lt"/>
              </a:rPr>
              <a:t>μέσο</a:t>
            </a:r>
            <a:r>
              <a:rPr lang="el-GR" dirty="0">
                <a:latin typeface="+mn-lt"/>
              </a:rPr>
              <a:t> </a:t>
            </a:r>
          </a:p>
          <a:p>
            <a:pPr algn="just">
              <a:buFont typeface="Wingdings" panose="05000000000000000000" pitchFamily="2" charset="2"/>
              <a:buChar char="§"/>
            </a:pPr>
            <a:r>
              <a:rPr lang="el-GR" dirty="0"/>
              <a:t>Το εργαλείο </a:t>
            </a:r>
            <a:r>
              <a:rPr lang="el-GR" b="1" dirty="0">
                <a:solidFill>
                  <a:srgbClr val="002060"/>
                </a:solidFill>
              </a:rPr>
              <a:t>διαφοροποιεί την ενέργεια του τεχνίτη</a:t>
            </a:r>
            <a:endParaRPr lang="en-US" b="1" dirty="0">
              <a:solidFill>
                <a:srgbClr val="002060"/>
              </a:solidFill>
              <a:latin typeface="+mn-lt"/>
            </a:endParaRPr>
          </a:p>
        </p:txBody>
      </p:sp>
    </p:spTree>
    <p:extLst>
      <p:ext uri="{BB962C8B-B14F-4D97-AF65-F5344CB8AC3E}">
        <p14:creationId xmlns:p14="http://schemas.microsoft.com/office/powerpoint/2010/main" val="3729831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3831"/>
          </a:xfrm>
        </p:spPr>
        <p:txBody>
          <a:bodyPr>
            <a:normAutofit fontScale="90000"/>
          </a:bodyPr>
          <a:lstStyle/>
          <a:p>
            <a:br>
              <a:rPr lang="en-US" sz="3200" b="1" dirty="0">
                <a:latin typeface="+mn-lt"/>
              </a:rPr>
            </a:br>
            <a:r>
              <a:rPr lang="el-GR" sz="3200" b="1" dirty="0">
                <a:latin typeface="+mn-lt"/>
              </a:rPr>
              <a:t>Πώς εκτελούνται οι νόμοι από την ύλη;</a:t>
            </a:r>
            <a:br>
              <a:rPr lang="en-US" sz="3600" dirty="0">
                <a:latin typeface="+mn-lt"/>
              </a:rPr>
            </a:br>
            <a:endParaRPr lang="en-US" sz="3600" dirty="0">
              <a:latin typeface="+mn-lt"/>
            </a:endParaRPr>
          </a:p>
        </p:txBody>
      </p:sp>
      <p:sp>
        <p:nvSpPr>
          <p:cNvPr id="3" name="Content Placeholder 2"/>
          <p:cNvSpPr>
            <a:spLocks noGrp="1"/>
          </p:cNvSpPr>
          <p:nvPr>
            <p:ph idx="1"/>
          </p:nvPr>
        </p:nvSpPr>
        <p:spPr>
          <a:xfrm>
            <a:off x="457200" y="1232334"/>
            <a:ext cx="8229600" cy="5117957"/>
          </a:xfrm>
        </p:spPr>
        <p:txBody>
          <a:bodyPr>
            <a:normAutofit fontScale="77500" lnSpcReduction="20000"/>
          </a:bodyPr>
          <a:lstStyle/>
          <a:p>
            <a:pPr marL="0" indent="0" algn="just">
              <a:buNone/>
            </a:pPr>
            <a:r>
              <a:rPr lang="el-GR" dirty="0"/>
              <a:t>Η παθητικότητα της ύλης δημιουργεί κάποια ένταση στο Καρτεσιανό σύστημα: </a:t>
            </a:r>
            <a:r>
              <a:rPr lang="el-GR" b="1" dirty="0"/>
              <a:t>Πώς εκτελούνται οι νόμοι από την ύλη;</a:t>
            </a:r>
            <a:r>
              <a:rPr lang="el-GR" dirty="0"/>
              <a:t>  </a:t>
            </a:r>
            <a:r>
              <a:rPr lang="el-GR" dirty="0">
                <a:latin typeface="+mn-lt"/>
              </a:rPr>
              <a:t>Εάν η ύλη είναι αδρανής και στερείται οποιασ</a:t>
            </a:r>
            <a:r>
              <a:rPr lang="el-GR" dirty="0"/>
              <a:t>δήποτε κινητικής δύναμης, πώς είναι δυνατόν κάποια μέρη της ύλης να υπόκεινται στην </a:t>
            </a:r>
            <a:r>
              <a:rPr lang="el-GR" dirty="0" err="1"/>
              <a:t>αιτιακή</a:t>
            </a:r>
            <a:r>
              <a:rPr lang="el-GR" dirty="0"/>
              <a:t> ενέργεια των νόμων; Ο </a:t>
            </a:r>
            <a:r>
              <a:rPr lang="en-US" dirty="0">
                <a:latin typeface="+mn-lt"/>
              </a:rPr>
              <a:t>Descartes </a:t>
            </a:r>
            <a:r>
              <a:rPr lang="el-GR" dirty="0"/>
              <a:t>είναι σαφής ως προς το ότι τα σώματα δεν έχουν «</a:t>
            </a:r>
            <a:r>
              <a:rPr lang="el-GR" b="1" dirty="0">
                <a:solidFill>
                  <a:srgbClr val="002060"/>
                </a:solidFill>
              </a:rPr>
              <a:t>καμία εσωτερική τάση προς την κίνηση</a:t>
            </a:r>
            <a:r>
              <a:rPr lang="el-GR" dirty="0"/>
              <a:t>»</a:t>
            </a:r>
            <a:r>
              <a:rPr lang="en-US" dirty="0">
                <a:latin typeface="+mn-lt"/>
              </a:rPr>
              <a:t> (</a:t>
            </a:r>
            <a:r>
              <a:rPr lang="el-GR" i="1" dirty="0">
                <a:latin typeface="+mn-lt"/>
              </a:rPr>
              <a:t>Αρχές</a:t>
            </a:r>
            <a:r>
              <a:rPr lang="en-US" dirty="0">
                <a:latin typeface="+mn-lt"/>
              </a:rPr>
              <a:t>, X, 26).</a:t>
            </a:r>
          </a:p>
          <a:p>
            <a:pPr marL="0" indent="0" algn="just">
              <a:buNone/>
            </a:pPr>
            <a:endParaRPr lang="en-US" dirty="0">
              <a:latin typeface="+mn-lt"/>
            </a:endParaRPr>
          </a:p>
          <a:p>
            <a:pPr algn="just"/>
            <a:r>
              <a:rPr lang="el-GR" dirty="0">
                <a:latin typeface="+mn-lt"/>
              </a:rPr>
              <a:t>Δεν μπορούμε να πούμε τουλάχιστον με βεβαιότητα ότι ο </a:t>
            </a:r>
            <a:r>
              <a:rPr lang="en-US" dirty="0">
                <a:latin typeface="+mn-lt"/>
              </a:rPr>
              <a:t>Descartes </a:t>
            </a:r>
            <a:r>
              <a:rPr lang="el-GR" dirty="0">
                <a:latin typeface="+mn-lt"/>
              </a:rPr>
              <a:t>έχει μια συνεκτική άποψη για το πώς η ύλη μπορεί να ενεργεί πάνω στην ύλη και να δέχεται την ενέργεια της ύλης. </a:t>
            </a:r>
          </a:p>
          <a:p>
            <a:pPr algn="just"/>
            <a:endParaRPr lang="el-GR" dirty="0">
              <a:latin typeface="+mn-lt"/>
            </a:endParaRPr>
          </a:p>
          <a:p>
            <a:pPr algn="just"/>
            <a:r>
              <a:rPr lang="el-GR" b="1" dirty="0"/>
              <a:t>Μεταβιβάζεται ή όχι η κίνηση; </a:t>
            </a:r>
            <a:endParaRPr lang="en-US" dirty="0">
              <a:latin typeface="+mn-lt"/>
            </a:endParaRPr>
          </a:p>
        </p:txBody>
      </p:sp>
    </p:spTree>
    <p:extLst>
      <p:ext uri="{BB962C8B-B14F-4D97-AF65-F5344CB8AC3E}">
        <p14:creationId xmlns:p14="http://schemas.microsoft.com/office/powerpoint/2010/main" val="2868105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latin typeface="+mn-lt"/>
              </a:rPr>
            </a:br>
            <a:r>
              <a:rPr lang="el-GR" sz="3600" b="1" dirty="0">
                <a:latin typeface="+mn-lt"/>
              </a:rPr>
              <a:t>Εάν δεν υπάρχει δύναμη στην ύλη ποιες εναλλακτικές υπάρχουν; </a:t>
            </a:r>
            <a:br>
              <a:rPr lang="el-GR" sz="3600" b="1" dirty="0">
                <a:latin typeface="+mn-lt"/>
              </a:rPr>
            </a:br>
            <a:endParaRPr lang="en-US" sz="3600" dirty="0">
              <a:latin typeface="+mn-lt"/>
            </a:endParaRPr>
          </a:p>
        </p:txBody>
      </p:sp>
      <p:sp>
        <p:nvSpPr>
          <p:cNvPr id="3" name="Content Placeholder 2"/>
          <p:cNvSpPr>
            <a:spLocks noGrp="1"/>
          </p:cNvSpPr>
          <p:nvPr>
            <p:ph idx="1"/>
          </p:nvPr>
        </p:nvSpPr>
        <p:spPr>
          <a:xfrm>
            <a:off x="457200" y="1600201"/>
            <a:ext cx="8229600" cy="2188840"/>
          </a:xfrm>
        </p:spPr>
        <p:txBody>
          <a:bodyPr>
            <a:normAutofit fontScale="92500"/>
          </a:bodyPr>
          <a:lstStyle/>
          <a:p>
            <a:r>
              <a:rPr lang="el-GR" b="1" dirty="0">
                <a:latin typeface="+mn-lt"/>
              </a:rPr>
              <a:t>Η ύλη υπάρχει αλλά ο Θεός είναι μόνο κινούσα δύναμη</a:t>
            </a:r>
            <a:r>
              <a:rPr lang="en-US" b="1" dirty="0">
                <a:latin typeface="+mn-lt"/>
              </a:rPr>
              <a:t> (Malebranche/Occasionalism) </a:t>
            </a:r>
            <a:endParaRPr lang="en-US" dirty="0">
              <a:latin typeface="+mn-lt"/>
            </a:endParaRPr>
          </a:p>
          <a:p>
            <a:r>
              <a:rPr lang="el-GR" b="1" dirty="0">
                <a:latin typeface="+mn-lt"/>
              </a:rPr>
              <a:t>Η ύλη δεν υπάρχει αλλά ο Θεός είναι η άμεση αιτία όλων των ιδεών στους νόες </a:t>
            </a:r>
            <a:r>
              <a:rPr lang="en-US" b="1" dirty="0">
                <a:latin typeface="+mn-lt"/>
              </a:rPr>
              <a:t>(Berkeley)</a:t>
            </a:r>
            <a:endParaRPr lang="en-US" dirty="0">
              <a:latin typeface="+mn-lt"/>
            </a:endParaRPr>
          </a:p>
          <a:p>
            <a:endParaRPr lang="en-US" dirty="0">
              <a:latin typeface="+mn-lt"/>
            </a:endParaRPr>
          </a:p>
        </p:txBody>
      </p:sp>
    </p:spTree>
    <p:extLst>
      <p:ext uri="{BB962C8B-B14F-4D97-AF65-F5344CB8AC3E}">
        <p14:creationId xmlns:p14="http://schemas.microsoft.com/office/powerpoint/2010/main" val="20285087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7097"/>
          </a:xfrm>
        </p:spPr>
        <p:txBody>
          <a:bodyPr>
            <a:noAutofit/>
          </a:bodyPr>
          <a:lstStyle/>
          <a:p>
            <a:pPr algn="just"/>
            <a:r>
              <a:rPr lang="el-GR" sz="3600" b="1" dirty="0">
                <a:solidFill>
                  <a:srgbClr val="FF0000"/>
                </a:solidFill>
                <a:latin typeface="+mn-lt"/>
              </a:rPr>
              <a:t>Όποια και αν είναι η επιλογή οι νόμοι είναι παρόντες </a:t>
            </a:r>
            <a:endParaRPr lang="en-US" sz="3600" b="1" dirty="0">
              <a:solidFill>
                <a:srgbClr val="FF0000"/>
              </a:solidFill>
              <a:latin typeface="+mn-lt"/>
            </a:endParaRPr>
          </a:p>
        </p:txBody>
      </p:sp>
      <p:sp>
        <p:nvSpPr>
          <p:cNvPr id="3" name="Content Placeholder 2"/>
          <p:cNvSpPr>
            <a:spLocks noGrp="1"/>
          </p:cNvSpPr>
          <p:nvPr>
            <p:ph idx="1"/>
          </p:nvPr>
        </p:nvSpPr>
        <p:spPr>
          <a:xfrm>
            <a:off x="457200" y="1131736"/>
            <a:ext cx="8229600" cy="4994428"/>
          </a:xfrm>
        </p:spPr>
        <p:txBody>
          <a:bodyPr>
            <a:normAutofit fontScale="92500" lnSpcReduction="20000"/>
          </a:bodyPr>
          <a:lstStyle/>
          <a:p>
            <a:endParaRPr lang="el-GR" b="1" dirty="0">
              <a:latin typeface="+mn-lt"/>
            </a:endParaRPr>
          </a:p>
          <a:p>
            <a:pPr algn="just">
              <a:buFont typeface="Wingdings" panose="05000000000000000000" pitchFamily="2" charset="2"/>
              <a:buChar char="q"/>
            </a:pPr>
            <a:r>
              <a:rPr lang="el-GR" b="1" dirty="0">
                <a:latin typeface="+mn-lt"/>
              </a:rPr>
              <a:t>Σε όλες τις περιπτώσεις, </a:t>
            </a:r>
            <a:r>
              <a:rPr lang="el-GR" dirty="0">
                <a:latin typeface="+mn-lt"/>
              </a:rPr>
              <a:t>οι </a:t>
            </a:r>
            <a:r>
              <a:rPr lang="el-GR" dirty="0"/>
              <a:t>ν</a:t>
            </a:r>
            <a:r>
              <a:rPr lang="el-GR" dirty="0">
                <a:latin typeface="+mn-lt"/>
              </a:rPr>
              <a:t>όμοι αντικαθιστούν δυ</a:t>
            </a:r>
            <a:r>
              <a:rPr lang="el-GR" dirty="0"/>
              <a:t>νάμεις</a:t>
            </a:r>
            <a:r>
              <a:rPr lang="en-US" dirty="0">
                <a:latin typeface="+mn-lt"/>
              </a:rPr>
              <a:t>. </a:t>
            </a:r>
            <a:r>
              <a:rPr lang="el-GR" dirty="0">
                <a:latin typeface="+mn-lt"/>
              </a:rPr>
              <a:t>Παρέχουν την ελλείπουσα σύνδεση μεταξύ των διακριτών υπάρξεων. </a:t>
            </a:r>
          </a:p>
          <a:p>
            <a:pPr algn="just">
              <a:buFont typeface="Wingdings" panose="05000000000000000000" pitchFamily="2" charset="2"/>
              <a:buChar char="q"/>
            </a:pPr>
            <a:endParaRPr lang="el-GR" dirty="0">
              <a:latin typeface="+mn-lt"/>
            </a:endParaRPr>
          </a:p>
          <a:p>
            <a:pPr algn="just">
              <a:buFont typeface="Wingdings" panose="05000000000000000000" pitchFamily="2" charset="2"/>
              <a:buChar char="q"/>
            </a:pPr>
            <a:r>
              <a:rPr lang="el-GR" dirty="0"/>
              <a:t>Αλλά </a:t>
            </a:r>
            <a:r>
              <a:rPr lang="el-GR" b="1" dirty="0">
                <a:solidFill>
                  <a:srgbClr val="002060"/>
                </a:solidFill>
              </a:rPr>
              <a:t>δεν αντικαθιστούν την αναγκαιότητα</a:t>
            </a:r>
            <a:r>
              <a:rPr lang="el-GR" dirty="0"/>
              <a:t>. Καλύπτουν απεναντίας την αναγκαιότητα που εθεωρείτο ότι θεμελιώνεται σε δυνάμεις. </a:t>
            </a:r>
          </a:p>
          <a:p>
            <a:pPr algn="just">
              <a:buFont typeface="Wingdings" panose="05000000000000000000" pitchFamily="2" charset="2"/>
              <a:buChar char="q"/>
            </a:pPr>
            <a:endParaRPr lang="el-GR" dirty="0"/>
          </a:p>
          <a:p>
            <a:pPr algn="just">
              <a:buFont typeface="Wingdings" panose="05000000000000000000" pitchFamily="2" charset="2"/>
              <a:buChar char="q"/>
            </a:pPr>
            <a:r>
              <a:rPr lang="el-GR" b="1" dirty="0">
                <a:latin typeface="+mn-lt"/>
              </a:rPr>
              <a:t>Πώς αποκτούν οι νόμοι αναγκαιότητα και τι είδους αναγκαιότητα είναι αυτή; </a:t>
            </a:r>
            <a:endParaRPr lang="en-US" dirty="0">
              <a:latin typeface="+mn-lt"/>
            </a:endParaRPr>
          </a:p>
          <a:p>
            <a:endParaRPr lang="en-US" dirty="0">
              <a:latin typeface="+mn-lt"/>
            </a:endParaRPr>
          </a:p>
          <a:p>
            <a:endParaRPr lang="en-US" dirty="0">
              <a:latin typeface="+mn-lt"/>
            </a:endParaRPr>
          </a:p>
        </p:txBody>
      </p:sp>
    </p:spTree>
    <p:extLst>
      <p:ext uri="{BB962C8B-B14F-4D97-AF65-F5344CB8AC3E}">
        <p14:creationId xmlns:p14="http://schemas.microsoft.com/office/powerpoint/2010/main" val="42683957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82846"/>
          </a:xfrm>
        </p:spPr>
        <p:txBody>
          <a:bodyPr>
            <a:normAutofit/>
          </a:bodyPr>
          <a:lstStyle/>
          <a:p>
            <a:r>
              <a:rPr lang="en-US" sz="3200" b="1" dirty="0" err="1"/>
              <a:t>Occasionalist</a:t>
            </a:r>
            <a:r>
              <a:rPr lang="en-US" sz="3200" b="1" dirty="0"/>
              <a:t> </a:t>
            </a:r>
            <a:r>
              <a:rPr lang="en-US" sz="3200" b="1" dirty="0" err="1"/>
              <a:t>Cartesianism</a:t>
            </a:r>
            <a:endParaRPr lang="en-US" sz="3200" dirty="0"/>
          </a:p>
        </p:txBody>
      </p:sp>
      <p:sp>
        <p:nvSpPr>
          <p:cNvPr id="3" name="Content Placeholder 2"/>
          <p:cNvSpPr>
            <a:spLocks noGrp="1"/>
          </p:cNvSpPr>
          <p:nvPr>
            <p:ph idx="1"/>
          </p:nvPr>
        </p:nvSpPr>
        <p:spPr>
          <a:xfrm>
            <a:off x="457200" y="1257484"/>
            <a:ext cx="8229600" cy="3971716"/>
          </a:xfrm>
        </p:spPr>
        <p:txBody>
          <a:bodyPr/>
          <a:lstStyle/>
          <a:p>
            <a:pPr marL="0" indent="0" algn="just">
              <a:buNone/>
            </a:pPr>
            <a:r>
              <a:rPr lang="en-US" dirty="0"/>
              <a:t>E</a:t>
            </a:r>
            <a:r>
              <a:rPr lang="el-GR" dirty="0" err="1"/>
              <a:t>άν</a:t>
            </a:r>
            <a:r>
              <a:rPr lang="el-GR" dirty="0"/>
              <a:t> η ύλη είναι αδρανής και στερείται οποιασδήποτε κινητικής δύναμης, τότε </a:t>
            </a:r>
            <a:r>
              <a:rPr lang="el-GR" b="1" dirty="0"/>
              <a:t>η μόνη πραγματική</a:t>
            </a:r>
            <a:r>
              <a:rPr lang="en-US" b="1" dirty="0"/>
              <a:t> (</a:t>
            </a:r>
            <a:r>
              <a:rPr lang="el-GR" b="1" dirty="0"/>
              <a:t>και άμεση</a:t>
            </a:r>
            <a:r>
              <a:rPr lang="en-US" b="1" dirty="0"/>
              <a:t>) </a:t>
            </a:r>
            <a:r>
              <a:rPr lang="el-GR" b="1" dirty="0"/>
              <a:t>θα πρέπει να είναι ο ίδιος ο Θεός</a:t>
            </a:r>
            <a:r>
              <a:rPr lang="en-US" dirty="0"/>
              <a:t>. </a:t>
            </a:r>
          </a:p>
          <a:p>
            <a:pPr marL="0" indent="0" algn="just">
              <a:buNone/>
            </a:pPr>
            <a:endParaRPr lang="en-US" b="1" dirty="0"/>
          </a:p>
          <a:p>
            <a:pPr marL="0" indent="0" algn="just">
              <a:buNone/>
            </a:pPr>
            <a:r>
              <a:rPr lang="el-GR" b="1" dirty="0"/>
              <a:t>Αλλά πώς ο Θεός ενεργεί πάνω στην ύλη; </a:t>
            </a:r>
            <a:r>
              <a:rPr lang="el-GR" b="1" i="1" dirty="0">
                <a:solidFill>
                  <a:srgbClr val="FF0000"/>
                </a:solidFill>
              </a:rPr>
              <a:t>μέσω των νόμων</a:t>
            </a:r>
            <a:r>
              <a:rPr lang="el-GR" b="1" dirty="0"/>
              <a:t>.</a:t>
            </a:r>
            <a:endParaRPr lang="en-US" dirty="0"/>
          </a:p>
          <a:p>
            <a:pPr marL="0" indent="0">
              <a:buNone/>
            </a:pPr>
            <a:endParaRPr lang="en-US" dirty="0"/>
          </a:p>
        </p:txBody>
      </p:sp>
    </p:spTree>
    <p:extLst>
      <p:ext uri="{BB962C8B-B14F-4D97-AF65-F5344CB8AC3E}">
        <p14:creationId xmlns:p14="http://schemas.microsoft.com/office/powerpoint/2010/main" val="16052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77843"/>
            <a:ext cx="8445385" cy="6123829"/>
          </a:xfrm>
        </p:spPr>
        <p:txBody>
          <a:bodyPr>
            <a:normAutofit/>
          </a:bodyPr>
          <a:lstStyle/>
          <a:p>
            <a:pPr marL="0" indent="0" algn="just">
              <a:buNone/>
            </a:pPr>
            <a:r>
              <a:rPr lang="el-GR" b="1" dirty="0"/>
              <a:t>Οι νόμοι στον </a:t>
            </a:r>
            <a:r>
              <a:rPr lang="en-US" b="1" dirty="0"/>
              <a:t>Malebranche </a:t>
            </a:r>
            <a:r>
              <a:rPr lang="el-GR" b="1" dirty="0"/>
              <a:t>θεμελιώνονται στη </a:t>
            </a:r>
            <a:r>
              <a:rPr lang="el-GR" b="1" dirty="0">
                <a:solidFill>
                  <a:srgbClr val="FF0000"/>
                </a:solidFill>
              </a:rPr>
              <a:t>Βούληση του Θεού </a:t>
            </a:r>
            <a:r>
              <a:rPr lang="el-GR" b="1" dirty="0"/>
              <a:t>και συγκεκριμένα στους τρόπους δράσης του. Ο Θεός ενεργεί πάντα κατά </a:t>
            </a:r>
            <a:r>
              <a:rPr lang="el-GR" b="1" dirty="0">
                <a:solidFill>
                  <a:srgbClr val="FF0000"/>
                </a:solidFill>
              </a:rPr>
              <a:t>τον απλούστερο τρόπο </a:t>
            </a:r>
            <a:r>
              <a:rPr lang="el-GR" b="1" dirty="0"/>
              <a:t>και </a:t>
            </a:r>
            <a:r>
              <a:rPr lang="el-GR" b="1" dirty="0">
                <a:solidFill>
                  <a:srgbClr val="FF0000"/>
                </a:solidFill>
              </a:rPr>
              <a:t>σε συμφωνία (στη φυσική τάξη) με τους γενικούς νόμους (</a:t>
            </a:r>
            <a:r>
              <a:rPr lang="el-GR" b="1" i="1" dirty="0">
                <a:solidFill>
                  <a:srgbClr val="FF0000"/>
                </a:solidFill>
              </a:rPr>
              <a:t>βουλήσεις</a:t>
            </a:r>
            <a:r>
              <a:rPr lang="el-GR" b="1" dirty="0">
                <a:solidFill>
                  <a:srgbClr val="FF0000"/>
                </a:solidFill>
              </a:rPr>
              <a:t>)</a:t>
            </a:r>
            <a:r>
              <a:rPr lang="el-GR" b="1" dirty="0"/>
              <a:t>.</a:t>
            </a:r>
            <a:endParaRPr lang="en-US" b="1" dirty="0"/>
          </a:p>
          <a:p>
            <a:pPr algn="just"/>
            <a:endParaRPr lang="en-US" b="1" dirty="0"/>
          </a:p>
          <a:p>
            <a:pPr algn="just"/>
            <a:endParaRPr lang="en-US" b="1" dirty="0"/>
          </a:p>
          <a:p>
            <a:pPr marL="0" indent="0" algn="just">
              <a:buNone/>
            </a:pPr>
            <a:r>
              <a:rPr lang="el-GR" b="1" dirty="0"/>
              <a:t>Οι νόμοι της φύσης είναι οι </a:t>
            </a:r>
            <a:r>
              <a:rPr lang="el-GR" b="1" i="1" dirty="0">
                <a:solidFill>
                  <a:srgbClr val="FF0000"/>
                </a:solidFill>
              </a:rPr>
              <a:t>γενικές βουλήσεις </a:t>
            </a:r>
            <a:r>
              <a:rPr lang="el-GR" b="1" dirty="0"/>
              <a:t>του Θεού. Οι νόμοι δεν είναι μεταφυσικά αναγκαίοι. Είναι ελεύθερες επιλογές του Θεού. </a:t>
            </a: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9778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360" y="691617"/>
            <a:ext cx="8229600" cy="5748918"/>
          </a:xfrm>
        </p:spPr>
        <p:txBody>
          <a:bodyPr>
            <a:normAutofit/>
          </a:bodyPr>
          <a:lstStyle/>
          <a:p>
            <a:pPr algn="just"/>
            <a:r>
              <a:rPr lang="el-GR" b="1" dirty="0"/>
              <a:t>Αν και οι νόμοι θα μπορούσαν να διαφέρουν (ή να αλλάζουν, εάν θα το ήθελε ο Θεός), είναι σταθεροί και αμετάβλητοι και ισχύουν παντού και πάντα</a:t>
            </a:r>
            <a:r>
              <a:rPr lang="en-US" dirty="0"/>
              <a:t>. </a:t>
            </a:r>
          </a:p>
          <a:p>
            <a:pPr algn="just"/>
            <a:endParaRPr lang="en-US" dirty="0"/>
          </a:p>
          <a:p>
            <a:pPr algn="just"/>
            <a:r>
              <a:rPr lang="el-GR" dirty="0"/>
              <a:t>«Οι νόμοι της φύσης είναι σταθεροί και αμετάβλητοι. Είναι γενικοί για όλους τους χρόνους και όλους τους τόπους».</a:t>
            </a:r>
            <a:endParaRPr lang="en-US" dirty="0"/>
          </a:p>
          <a:p>
            <a:endParaRPr lang="en-US" dirty="0"/>
          </a:p>
          <a:p>
            <a:endParaRPr lang="en-US" dirty="0"/>
          </a:p>
        </p:txBody>
      </p:sp>
    </p:spTree>
    <p:extLst>
      <p:ext uri="{BB962C8B-B14F-4D97-AF65-F5344CB8AC3E}">
        <p14:creationId xmlns:p14="http://schemas.microsoft.com/office/powerpoint/2010/main" val="167704101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6104</TotalTime>
  <Words>11639</Words>
  <Application>Microsoft Macintosh PowerPoint</Application>
  <PresentationFormat>On-screen Show (4:3)</PresentationFormat>
  <Paragraphs>657</Paragraphs>
  <Slides>144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144</vt:i4>
      </vt:variant>
    </vt:vector>
  </HeadingPairs>
  <TitlesOfParts>
    <vt:vector size="155" baseType="lpstr">
      <vt:lpstr>Arial</vt:lpstr>
      <vt:lpstr>Calibri</vt:lpstr>
      <vt:lpstr>Cambria</vt:lpstr>
      <vt:lpstr>Consolas</vt:lpstr>
      <vt:lpstr>Georgia</vt:lpstr>
      <vt:lpstr>Helvetica Light</vt:lpstr>
      <vt:lpstr>Helvetica Neue</vt:lpstr>
      <vt:lpstr>OpenSans</vt:lpstr>
      <vt:lpstr>Times New Roman</vt:lpstr>
      <vt:lpstr>Wingdings</vt:lpstr>
      <vt:lpstr>Θέμα του Office</vt:lpstr>
      <vt:lpstr>Ιστορία της Φιλοσοφίας της Επιστήμης</vt:lpstr>
      <vt:lpstr>PowerPoint Presentation</vt:lpstr>
      <vt:lpstr>Ptolemy</vt:lpstr>
      <vt:lpstr>Copernicus (1473-1543)</vt:lpstr>
      <vt:lpstr>PowerPoint Presentation</vt:lpstr>
      <vt:lpstr>Tycho Brahe (1546-1601)</vt:lpstr>
      <vt:lpstr>PowerPoint Presentation</vt:lpstr>
      <vt:lpstr>PowerPoint Presentation</vt:lpstr>
      <vt:lpstr>PowerPoint Presentation</vt:lpstr>
      <vt:lpstr>PowerPoint Presentation</vt:lpstr>
      <vt:lpstr>Kepler’s laws</vt:lpstr>
      <vt:lpstr>PowerPoint Presentation</vt:lpstr>
      <vt:lpstr>PowerPoint Presentation</vt:lpstr>
      <vt:lpstr>Galileo Galilei 1564-1642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μελέτη της κίνησης (ή των κινήσεων) Αδράνεια</vt:lpstr>
      <vt:lpstr>Σύνθεση των κινήσεων </vt:lpstr>
      <vt:lpstr>  Απόδειξη—ορισμοί, αξιώματα, αποδείξεις   </vt:lpstr>
      <vt:lpstr>PowerPoint Presentation</vt:lpstr>
      <vt:lpstr>PowerPoint Presentation</vt:lpstr>
      <vt:lpstr>PowerPoint Presentation</vt:lpstr>
      <vt:lpstr>Francis Bacon (1561-1626)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Pierre Gassendi (1592-1655)   </vt:lpstr>
      <vt:lpstr>Απορρίπτοντας την Επαγωγή</vt:lpstr>
      <vt:lpstr>PowerPoint Presentation</vt:lpstr>
      <vt:lpstr>PowerPoint Presentation</vt:lpstr>
      <vt:lpstr>PowerPoint Presentation</vt:lpstr>
      <vt:lpstr> Ενδεικτικά Σημεία </vt:lpstr>
      <vt:lpstr>PowerPoint Presentation</vt:lpstr>
      <vt:lpstr> René Descartes (1596-1650)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Στοχασμοί </vt:lpstr>
      <vt:lpstr>PowerPoint Presentation</vt:lpstr>
      <vt:lpstr>Η υπόθεση του Κακού Θεού</vt:lpstr>
      <vt:lpstr>PowerPoint Presentation</vt:lpstr>
      <vt:lpstr> Στοχασμός II </vt:lpstr>
      <vt:lpstr>PowerPoint Presentation</vt:lpstr>
      <vt:lpstr>PowerPoint Presentation</vt:lpstr>
      <vt:lpstr>PowerPoint Presentation</vt:lpstr>
      <vt:lpstr>PowerPoint Presentation</vt:lpstr>
      <vt:lpstr>Στοχασμός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Matter: extension </vt:lpstr>
      <vt:lpstr>Κίνηση: δύο έννοιες της κίνησης  στον Descartes </vt:lpstr>
      <vt:lpstr>PowerPoint Presentation</vt:lpstr>
      <vt:lpstr>PowerPoint Presentation</vt:lpstr>
      <vt:lpstr>PowerPoint Presentation</vt:lpstr>
      <vt:lpstr>Οι νόμοι αντικαθιστούν τις δυνάμεις</vt:lpstr>
      <vt:lpstr>PowerPoint Presentation</vt:lpstr>
      <vt:lpstr>Descartes’s Principia</vt:lpstr>
      <vt:lpstr>Η Αρχή της Διατήρησης της συνολικής Ποσότητας της Κίνησης </vt:lpstr>
      <vt:lpstr>PowerPoint Presentation</vt:lpstr>
      <vt:lpstr>PowerPoint Presentation</vt:lpstr>
      <vt:lpstr>PowerPoint Presentation</vt:lpstr>
      <vt:lpstr>Τι συμβαίνει στις κρούσεις;</vt:lpstr>
      <vt:lpstr>PowerPoint Presentation</vt:lpstr>
      <vt:lpstr>PowerPoint Presentation</vt:lpstr>
      <vt:lpstr>PowerPoint Presentation</vt:lpstr>
      <vt:lpstr>PowerPoint Presentation</vt:lpstr>
      <vt:lpstr> Πώς εκτελούνται οι νόμοι από την ύλη; </vt:lpstr>
      <vt:lpstr> Εάν δεν υπάρχει δύναμη στην ύλη ποιες εναλλακτικές υπάρχουν;  </vt:lpstr>
      <vt:lpstr>Όποια και αν είναι η επιλογή οι νόμοι είναι παρόντες </vt:lpstr>
      <vt:lpstr>Occasionalist Cartesianism</vt:lpstr>
      <vt:lpstr>PowerPoint Presentation</vt:lpstr>
      <vt:lpstr>PowerPoint Presentation</vt:lpstr>
      <vt:lpstr>PowerPoint Presentation</vt:lpstr>
      <vt:lpstr>PowerPoint Presentation</vt:lpstr>
      <vt:lpstr>PowerPoint Presentation</vt:lpstr>
      <vt:lpstr>Isaac Νewton  H κριτική στον Descartes και η ‘παραγωγή από τα φαινόμενα’</vt:lpstr>
      <vt:lpstr>PowerPoint Presentation</vt:lpstr>
      <vt:lpstr>PowerPoint Presentation</vt:lpstr>
      <vt:lpstr>1. Κριτική του Nεύτωνα στον Descartes: κριτική στην καρτεσιανή μεθοδολογία</vt:lpstr>
      <vt:lpstr>PowerPoint Presentation</vt:lpstr>
      <vt:lpstr>PowerPoint Presentation</vt:lpstr>
      <vt:lpstr>PowerPoint Presentation</vt:lpstr>
      <vt:lpstr> Huygens, Treatise on Light 1690 (Preface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Κριτική του Nεύτωνα στον Descartes: κριτική στην καρτεσιανή θεωρία κίνησης</vt:lpstr>
      <vt:lpstr>1. Κριτική του Nεύτωνα στον Descartes: κριτική στην καρτεσιανή θεωρία κίνησης</vt:lpstr>
      <vt:lpstr>PowerPoint Presentation</vt:lpstr>
      <vt:lpstr>PowerPoint Presentation</vt:lpstr>
      <vt:lpstr>PowerPoint Presentation</vt:lpstr>
      <vt:lpstr>PowerPoint Presentation</vt:lpstr>
      <vt:lpstr>Kepler’s laws</vt:lpstr>
      <vt:lpstr>2. Τα φαινόμενα του Νεύτωνα  (‘υποθέσεις’ στην 1η έκδοση, ‘φαινόμενα’ στην 2η)  &amp; οι iff-laws</vt:lpstr>
      <vt:lpstr>PowerPoint Presentation</vt:lpstr>
      <vt:lpstr>PowerPoint Presentation</vt:lpstr>
      <vt:lpstr>PowerPoint Presentation</vt:lpstr>
      <vt:lpstr>2. Τα φαινόμενα του Νεύτωνα &amp; οι iff-laws</vt:lpstr>
      <vt:lpstr>PowerPoint Presentation</vt:lpstr>
      <vt:lpstr>PowerPoint Presentation</vt:lpstr>
      <vt:lpstr>PowerPoint Presentation</vt:lpstr>
      <vt:lpstr>PowerPoint Presentation</vt:lpstr>
      <vt:lpstr>3. Oι νόμοι της κίνησης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Ιστορία της Φιλοσοφίας της Επιστήμης</dc:title>
  <dc:creator>USER</dc:creator>
  <cp:lastModifiedBy>Stathis Psillos</cp:lastModifiedBy>
  <cp:revision>531</cp:revision>
  <dcterms:created xsi:type="dcterms:W3CDTF">2020-11-05T08:11:54Z</dcterms:created>
  <dcterms:modified xsi:type="dcterms:W3CDTF">2021-12-12T22:38:14Z</dcterms:modified>
</cp:coreProperties>
</file>